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1.xml" ContentType="application/vnd.openxmlformats-officedocument.presentationml.comments+xml"/>
  <Override PartName="/ppt/notesSlides/notesSlide58.xml" ContentType="application/vnd.openxmlformats-officedocument.presentationml.notesSlide+xml"/>
  <Override PartName="/ppt/comments/comment2.xml" ContentType="application/vnd.openxmlformats-officedocument.presentationml.comments+xml"/>
  <Override PartName="/ppt/notesSlides/notesSlide59.xml" ContentType="application/vnd.openxmlformats-officedocument.presentationml.notesSlide+xml"/>
  <Override PartName="/ppt/comments/comment3.xml" ContentType="application/vnd.openxmlformats-officedocument.presentationml.comments+xml"/>
  <Override PartName="/ppt/notesSlides/notesSlide60.xml" ContentType="application/vnd.openxmlformats-officedocument.presentationml.notesSlide+xml"/>
  <Override PartName="/ppt/comments/comment4.xml" ContentType="application/vnd.openxmlformats-officedocument.presentationml.comments+xml"/>
  <Override PartName="/ppt/notesSlides/notesSlide61.xml" ContentType="application/vnd.openxmlformats-officedocument.presentationml.notesSlide+xml"/>
  <Override PartName="/ppt/comments/comment5.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4"/>
  </p:notesMasterIdLst>
  <p:sldIdLst>
    <p:sldId id="350" r:id="rId6"/>
    <p:sldId id="351" r:id="rId7"/>
    <p:sldId id="352" r:id="rId8"/>
    <p:sldId id="353" r:id="rId9"/>
    <p:sldId id="354" r:id="rId10"/>
    <p:sldId id="355" r:id="rId11"/>
    <p:sldId id="506" r:id="rId12"/>
    <p:sldId id="357"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434" r:id="rId69"/>
    <p:sldId id="435" r:id="rId70"/>
    <p:sldId id="436" r:id="rId71"/>
    <p:sldId id="437" r:id="rId72"/>
    <p:sldId id="438" r:id="rId73"/>
    <p:sldId id="439" r:id="rId74"/>
    <p:sldId id="440" r:id="rId75"/>
    <p:sldId id="441" r:id="rId76"/>
    <p:sldId id="442" r:id="rId77"/>
    <p:sldId id="443" r:id="rId78"/>
    <p:sldId id="444" r:id="rId79"/>
    <p:sldId id="445" r:id="rId80"/>
    <p:sldId id="446" r:id="rId81"/>
    <p:sldId id="447" r:id="rId82"/>
    <p:sldId id="448" r:id="rId83"/>
    <p:sldId id="505" r:id="rId84"/>
    <p:sldId id="257" r:id="rId85"/>
    <p:sldId id="258" r:id="rId86"/>
    <p:sldId id="414" r:id="rId87"/>
    <p:sldId id="277" r:id="rId88"/>
    <p:sldId id="261" r:id="rId89"/>
    <p:sldId id="262" r:id="rId90"/>
    <p:sldId id="263" r:id="rId91"/>
    <p:sldId id="264" r:id="rId92"/>
    <p:sldId id="265" r:id="rId93"/>
    <p:sldId id="278" r:id="rId94"/>
    <p:sldId id="266" r:id="rId95"/>
    <p:sldId id="267" r:id="rId96"/>
    <p:sldId id="268" r:id="rId97"/>
    <p:sldId id="269" r:id="rId98"/>
    <p:sldId id="270" r:id="rId99"/>
    <p:sldId id="273" r:id="rId100"/>
    <p:sldId id="274" r:id="rId101"/>
    <p:sldId id="275" r:id="rId102"/>
    <p:sldId id="276" r:id="rId103"/>
    <p:sldId id="279" r:id="rId104"/>
    <p:sldId id="280" r:id="rId105"/>
    <p:sldId id="281" r:id="rId106"/>
    <p:sldId id="312" r:id="rId107"/>
    <p:sldId id="313" r:id="rId108"/>
    <p:sldId id="314" r:id="rId109"/>
    <p:sldId id="315" r:id="rId110"/>
    <p:sldId id="316" r:id="rId111"/>
    <p:sldId id="317" r:id="rId112"/>
    <p:sldId id="318" r:id="rId113"/>
    <p:sldId id="319" r:id="rId114"/>
    <p:sldId id="433" r:id="rId115"/>
    <p:sldId id="320" r:id="rId116"/>
    <p:sldId id="321" r:id="rId117"/>
    <p:sldId id="322" r:id="rId118"/>
    <p:sldId id="323" r:id="rId119"/>
    <p:sldId id="400"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37" r:id="rId133"/>
    <p:sldId id="338" r:id="rId134"/>
    <p:sldId id="340" r:id="rId135"/>
    <p:sldId id="341" r:id="rId136"/>
    <p:sldId id="342" r:id="rId137"/>
    <p:sldId id="343" r:id="rId138"/>
    <p:sldId id="339" r:id="rId139"/>
    <p:sldId id="344" r:id="rId140"/>
    <p:sldId id="363" r:id="rId141"/>
    <p:sldId id="364" r:id="rId142"/>
    <p:sldId id="401" r:id="rId143"/>
    <p:sldId id="366" r:id="rId144"/>
    <p:sldId id="367" r:id="rId145"/>
    <p:sldId id="368" r:id="rId146"/>
    <p:sldId id="427" r:id="rId147"/>
    <p:sldId id="418" r:id="rId148"/>
    <p:sldId id="403" r:id="rId149"/>
    <p:sldId id="371" r:id="rId150"/>
    <p:sldId id="372" r:id="rId151"/>
    <p:sldId id="373" r:id="rId152"/>
    <p:sldId id="374" r:id="rId153"/>
    <p:sldId id="375" r:id="rId154"/>
    <p:sldId id="376" r:id="rId155"/>
    <p:sldId id="377" r:id="rId156"/>
    <p:sldId id="404" r:id="rId157"/>
    <p:sldId id="379" r:id="rId158"/>
    <p:sldId id="380" r:id="rId159"/>
    <p:sldId id="394" r:id="rId160"/>
    <p:sldId id="381" r:id="rId161"/>
    <p:sldId id="382" r:id="rId162"/>
    <p:sldId id="408" r:id="rId163"/>
    <p:sldId id="428" r:id="rId164"/>
    <p:sldId id="410" r:id="rId165"/>
    <p:sldId id="387" r:id="rId166"/>
    <p:sldId id="388" r:id="rId167"/>
    <p:sldId id="395" r:id="rId168"/>
    <p:sldId id="405" r:id="rId169"/>
    <p:sldId id="390" r:id="rId170"/>
    <p:sldId id="391" r:id="rId171"/>
    <p:sldId id="392" r:id="rId172"/>
    <p:sldId id="393" r:id="rId1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CFI" initials="I" lastIdx="28"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79968" autoAdjust="0"/>
  </p:normalViewPr>
  <p:slideViewPr>
    <p:cSldViewPr>
      <p:cViewPr>
        <p:scale>
          <a:sx n="80" d="100"/>
          <a:sy n="80" d="100"/>
        </p:scale>
        <p:origin x="-852" y="-22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3582"/>
    </p:cViewPr>
  </p:sorterViewPr>
  <p:notesViewPr>
    <p:cSldViewPr>
      <p:cViewPr>
        <p:scale>
          <a:sx n="100" d="100"/>
          <a:sy n="100" d="100"/>
        </p:scale>
        <p:origin x="-2400" y="23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commentAuthors" Target="commentAuthors.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2-08T14:41:42.267" idx="24">
    <p:pos x="10" y="10"/>
    <p:text>JC
Modify to look like Day 2 Common Problems.
Done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2-08T14:41:42.267" idx="25">
    <p:pos x="10" y="10"/>
    <p:text>JC
Modify to look like Day 2 Common Problems.
Done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02-08T14:41:42.267" idx="26">
    <p:pos x="10" y="10"/>
    <p:text>JC
Modify to look like Day 2 Common Problems.
Done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2-02-08T14:41:42.267" idx="27">
    <p:pos x="10" y="10"/>
    <p:text>JC
Modify to look like Day 2 Common Problems.
Done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2-02-08T14:41:53.300" idx="28">
    <p:pos x="10" y="10"/>
    <p:text>JC
Modify to look like Day 2 COmmon problems.
Done</p:text>
  </p:cm>
</p:cmLst>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ata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28344-2616-4BA3-A4CF-31DEC4FACC2C}" type="doc">
      <dgm:prSet loTypeId="urn:microsoft.com/office/officeart/2005/8/layout/hList7#1" loCatId="list" qsTypeId="urn:microsoft.com/office/officeart/2005/8/quickstyle/simple1#2" qsCatId="simple" csTypeId="urn:microsoft.com/office/officeart/2005/8/colors/accent1_2#2" csCatId="accent1" phldr="1"/>
      <dgm:spPr/>
      <dgm:t>
        <a:bodyPr/>
        <a:lstStyle/>
        <a:p>
          <a:endParaRPr lang="en-US"/>
        </a:p>
      </dgm:t>
    </dgm:pt>
    <dgm:pt modelId="{2FA77121-DBA7-4099-9B19-DA98C0388E9A}">
      <dgm:prSet custT="1"/>
      <dgm:spPr/>
      <dgm:t>
        <a:bodyPr/>
        <a:lstStyle/>
        <a:p>
          <a:pPr algn="ctr" rtl="0"/>
          <a:endParaRPr lang="en-US" sz="1600" b="1" dirty="0" smtClean="0">
            <a:latin typeface="Arial" pitchFamily="34" charset="0"/>
            <a:cs typeface="Arial" pitchFamily="34" charset="0"/>
          </a:endParaRPr>
        </a:p>
        <a:p>
          <a:pPr algn="ctr" rtl="0"/>
          <a:endParaRPr lang="en-US" sz="1600" b="1" i="1" dirty="0" smtClean="0">
            <a:latin typeface="Arial" pitchFamily="34" charset="0"/>
            <a:cs typeface="Arial" pitchFamily="34" charset="0"/>
          </a:endParaRPr>
        </a:p>
        <a:p>
          <a:pPr algn="ctr" rtl="0"/>
          <a:endParaRPr lang="en-US" sz="1600" b="1" i="1" dirty="0" smtClean="0">
            <a:latin typeface="Arial" pitchFamily="34" charset="0"/>
            <a:cs typeface="Arial" pitchFamily="34" charset="0"/>
          </a:endParaRPr>
        </a:p>
        <a:p>
          <a:pPr algn="ctr" rtl="0"/>
          <a:endParaRPr lang="en-US" sz="1600" b="1" i="1" dirty="0" smtClean="0">
            <a:latin typeface="Arial" pitchFamily="34" charset="0"/>
            <a:cs typeface="Arial" pitchFamily="34" charset="0"/>
          </a:endParaRPr>
        </a:p>
        <a:p>
          <a:pPr algn="ctr" rtl="0"/>
          <a:r>
            <a:rPr lang="en-US" sz="1600" b="1" i="1" dirty="0" smtClean="0">
              <a:latin typeface="Arial" pitchFamily="34" charset="0"/>
              <a:cs typeface="Arial" pitchFamily="34" charset="0"/>
            </a:rPr>
            <a:t>Action Plans</a:t>
          </a:r>
          <a:r>
            <a:rPr lang="en-US" sz="1600" i="1" dirty="0" smtClean="0">
              <a:latin typeface="Arial" pitchFamily="34" charset="0"/>
              <a:cs typeface="Arial" pitchFamily="34" charset="0"/>
            </a:rPr>
            <a:t>  </a:t>
          </a:r>
        </a:p>
        <a:p>
          <a:pPr algn="ctr" rtl="0"/>
          <a:r>
            <a:rPr lang="en-US" sz="1600" i="1" dirty="0" smtClean="0">
              <a:latin typeface="Arial" pitchFamily="34" charset="0"/>
              <a:cs typeface="Arial" pitchFamily="34" charset="0"/>
            </a:rPr>
            <a:t> </a:t>
          </a:r>
          <a:r>
            <a:rPr lang="en-US" sz="1600" dirty="0" smtClean="0"/>
            <a:t>Identify activities to be funded by organization, activity type, and project.</a:t>
          </a:r>
          <a:endParaRPr lang="en-US" sz="1400" i="0" dirty="0" smtClean="0">
            <a:latin typeface="Arial" pitchFamily="34" charset="0"/>
            <a:cs typeface="Arial" pitchFamily="34" charset="0"/>
          </a:endParaRPr>
        </a:p>
        <a:p>
          <a:pPr algn="ctr" rtl="0"/>
          <a:endParaRPr lang="en-US" sz="1600" dirty="0">
            <a:latin typeface="Arial" pitchFamily="34" charset="0"/>
            <a:cs typeface="Arial" pitchFamily="34" charset="0"/>
          </a:endParaRPr>
        </a:p>
      </dgm:t>
    </dgm:pt>
    <dgm:pt modelId="{8877A866-5BA4-4426-83E1-86CD7CE08D61}" type="parTrans" cxnId="{D0BA4DD0-D5EC-4FF3-A043-B635E408266C}">
      <dgm:prSet/>
      <dgm:spPr/>
      <dgm:t>
        <a:bodyPr/>
        <a:lstStyle/>
        <a:p>
          <a:endParaRPr lang="en-US">
            <a:latin typeface="Arial" pitchFamily="34" charset="0"/>
            <a:cs typeface="Arial" pitchFamily="34" charset="0"/>
          </a:endParaRPr>
        </a:p>
      </dgm:t>
    </dgm:pt>
    <dgm:pt modelId="{D5423B44-A149-4812-A859-CFD954D97A2D}" type="sibTrans" cxnId="{D0BA4DD0-D5EC-4FF3-A043-B635E408266C}">
      <dgm:prSet/>
      <dgm:spPr/>
      <dgm:t>
        <a:bodyPr/>
        <a:lstStyle/>
        <a:p>
          <a:endParaRPr lang="en-US">
            <a:latin typeface="Arial" pitchFamily="34" charset="0"/>
            <a:cs typeface="Arial" pitchFamily="34" charset="0"/>
          </a:endParaRPr>
        </a:p>
      </dgm:t>
    </dgm:pt>
    <dgm:pt modelId="{4EB98517-4A74-4B62-9230-1E10DA768228}">
      <dgm:prSet custT="1"/>
      <dgm:spPr/>
      <dgm:t>
        <a:bodyPr/>
        <a:lstStyle/>
        <a:p>
          <a:pPr rtl="0"/>
          <a:endParaRPr lang="en-US" sz="1600" b="1" i="1" dirty="0" smtClean="0">
            <a:latin typeface="Arial" pitchFamily="34" charset="0"/>
            <a:cs typeface="Arial" pitchFamily="34" charset="0"/>
          </a:endParaRPr>
        </a:p>
        <a:p>
          <a:pPr rtl="0"/>
          <a:r>
            <a:rPr lang="en-US" sz="1600" b="1" i="1" dirty="0" smtClean="0">
              <a:latin typeface="Arial" pitchFamily="34" charset="0"/>
              <a:cs typeface="Arial" pitchFamily="34" charset="0"/>
            </a:rPr>
            <a:t>Drawdowns</a:t>
          </a:r>
        </a:p>
        <a:p>
          <a:pPr rtl="0"/>
          <a:r>
            <a:rPr lang="en-US" sz="1400" i="0" dirty="0" smtClean="0">
              <a:latin typeface="Arial" pitchFamily="34" charset="0"/>
              <a:cs typeface="Arial" pitchFamily="34" charset="0"/>
            </a:rPr>
            <a:t>Obligate funds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for draws; create, approve, edit vouchers; receipt program income</a:t>
          </a:r>
          <a:endParaRPr lang="en-US" sz="1400" i="0" dirty="0">
            <a:latin typeface="Arial" pitchFamily="34" charset="0"/>
            <a:cs typeface="Arial" pitchFamily="34" charset="0"/>
          </a:endParaRPr>
        </a:p>
      </dgm:t>
    </dgm:pt>
    <dgm:pt modelId="{C71299C7-8D7E-4B1E-9EB2-17197A13D026}" type="parTrans" cxnId="{C39AAABC-AA20-4DD1-B4CC-CC647827AEE5}">
      <dgm:prSet/>
      <dgm:spPr/>
      <dgm:t>
        <a:bodyPr/>
        <a:lstStyle/>
        <a:p>
          <a:endParaRPr lang="en-US">
            <a:latin typeface="Arial" pitchFamily="34" charset="0"/>
            <a:cs typeface="Arial" pitchFamily="34" charset="0"/>
          </a:endParaRPr>
        </a:p>
      </dgm:t>
    </dgm:pt>
    <dgm:pt modelId="{EA9842A3-3EAC-4CF2-9602-30C5089DAFF2}" type="sibTrans" cxnId="{C39AAABC-AA20-4DD1-B4CC-CC647827AEE5}">
      <dgm:prSet/>
      <dgm:spPr/>
      <dgm:t>
        <a:bodyPr/>
        <a:lstStyle/>
        <a:p>
          <a:endParaRPr lang="en-US">
            <a:latin typeface="Arial" pitchFamily="34" charset="0"/>
            <a:cs typeface="Arial" pitchFamily="34" charset="0"/>
          </a:endParaRPr>
        </a:p>
      </dgm:t>
    </dgm:pt>
    <dgm:pt modelId="{753987E3-FCBD-4FD1-96DE-BCA442CD766B}">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QPRs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Summarize drawdowns, expenditures, obligations, and achievements for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the quarter</a:t>
          </a:r>
          <a:endParaRPr lang="en-US" sz="1400" i="0" dirty="0">
            <a:latin typeface="Arial" pitchFamily="34" charset="0"/>
            <a:cs typeface="Arial" pitchFamily="34" charset="0"/>
          </a:endParaRPr>
        </a:p>
      </dgm:t>
    </dgm:pt>
    <dgm:pt modelId="{17A75098-F170-4381-89C3-B1D3EBF13699}" type="parTrans" cxnId="{0B50D745-FA0C-497B-86ED-4113AAF73364}">
      <dgm:prSet/>
      <dgm:spPr/>
      <dgm:t>
        <a:bodyPr/>
        <a:lstStyle/>
        <a:p>
          <a:endParaRPr lang="en-US">
            <a:latin typeface="Arial" pitchFamily="34" charset="0"/>
            <a:cs typeface="Arial" pitchFamily="34" charset="0"/>
          </a:endParaRPr>
        </a:p>
      </dgm:t>
    </dgm:pt>
    <dgm:pt modelId="{7A4D49A7-17FA-43EE-AD2A-03986CE37680}" type="sibTrans" cxnId="{0B50D745-FA0C-497B-86ED-4113AAF73364}">
      <dgm:prSet/>
      <dgm:spPr/>
      <dgm:t>
        <a:bodyPr/>
        <a:lstStyle/>
        <a:p>
          <a:endParaRPr lang="en-US">
            <a:latin typeface="Arial" pitchFamily="34" charset="0"/>
            <a:cs typeface="Arial" pitchFamily="34" charset="0"/>
          </a:endParaRPr>
        </a:p>
      </dgm:t>
    </dgm:pt>
    <dgm:pt modelId="{145074CD-F10D-4B0A-855B-67FCC7EE8A2A}">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Reports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Look at financial, reporting, and user  account information in an easy-to-read and exportable format</a:t>
          </a:r>
          <a:endParaRPr lang="en-US" sz="1400" i="0" dirty="0">
            <a:latin typeface="Arial" pitchFamily="34" charset="0"/>
            <a:cs typeface="Arial" pitchFamily="34" charset="0"/>
          </a:endParaRPr>
        </a:p>
      </dgm:t>
    </dgm:pt>
    <dgm:pt modelId="{1E9FE0ED-C33E-4203-A5A6-F59970F86C28}" type="parTrans" cxnId="{745F1300-DBD6-4E1F-A899-569085E0E56E}">
      <dgm:prSet/>
      <dgm:spPr/>
      <dgm:t>
        <a:bodyPr/>
        <a:lstStyle/>
        <a:p>
          <a:endParaRPr lang="en-US">
            <a:latin typeface="Arial" pitchFamily="34" charset="0"/>
            <a:cs typeface="Arial" pitchFamily="34" charset="0"/>
          </a:endParaRPr>
        </a:p>
      </dgm:t>
    </dgm:pt>
    <dgm:pt modelId="{04859971-5A16-4A0D-B47E-288E27F7F579}" type="sibTrans" cxnId="{745F1300-DBD6-4E1F-A899-569085E0E56E}">
      <dgm:prSet/>
      <dgm:spPr/>
      <dgm:t>
        <a:bodyPr/>
        <a:lstStyle/>
        <a:p>
          <a:endParaRPr lang="en-US">
            <a:latin typeface="Arial" pitchFamily="34" charset="0"/>
            <a:cs typeface="Arial" pitchFamily="34" charset="0"/>
          </a:endParaRPr>
        </a:p>
      </dgm:t>
    </dgm:pt>
    <dgm:pt modelId="{F91FEB7B-A0CA-4FC5-A445-D769CC07FB43}">
      <dgm:prSet custT="1"/>
      <dgm:spPr/>
      <dgm:t>
        <a:bodyPr/>
        <a:lstStyle/>
        <a:p>
          <a:r>
            <a:rPr lang="en-US" sz="1600" b="1" i="1" dirty="0" smtClean="0">
              <a:latin typeface="Arial" pitchFamily="34" charset="0"/>
              <a:cs typeface="Arial" pitchFamily="34" charset="0"/>
            </a:rPr>
            <a:t>Admin</a:t>
          </a:r>
        </a:p>
        <a:p>
          <a:r>
            <a:rPr lang="en-US" sz="1400" dirty="0" smtClean="0">
              <a:latin typeface="Arial" pitchFamily="34" charset="0"/>
              <a:cs typeface="Arial" pitchFamily="34" charset="0"/>
            </a:rPr>
            <a:t>Assign and certify users; add and track TA and Monitoring Events</a:t>
          </a:r>
          <a:endParaRPr lang="en-US" sz="1400" dirty="0">
            <a:latin typeface="Arial" pitchFamily="34" charset="0"/>
            <a:cs typeface="Arial" pitchFamily="34" charset="0"/>
          </a:endParaRPr>
        </a:p>
      </dgm:t>
    </dgm:pt>
    <dgm:pt modelId="{C71A80E6-1C46-4DE1-9B6B-FA2064DADB61}" type="parTrans" cxnId="{CBEDB9E8-5ADD-45D6-B450-70932F3819B7}">
      <dgm:prSet/>
      <dgm:spPr/>
      <dgm:t>
        <a:bodyPr/>
        <a:lstStyle/>
        <a:p>
          <a:endParaRPr lang="en-US">
            <a:latin typeface="Arial" pitchFamily="34" charset="0"/>
            <a:cs typeface="Arial" pitchFamily="34" charset="0"/>
          </a:endParaRPr>
        </a:p>
      </dgm:t>
    </dgm:pt>
    <dgm:pt modelId="{7A84C576-C94A-4873-BCAB-9730123B3A86}" type="sibTrans" cxnId="{CBEDB9E8-5ADD-45D6-B450-70932F3819B7}">
      <dgm:prSet/>
      <dgm:spPr/>
      <dgm:t>
        <a:bodyPr/>
        <a:lstStyle/>
        <a:p>
          <a:endParaRPr lang="en-US">
            <a:latin typeface="Arial" pitchFamily="34" charset="0"/>
            <a:cs typeface="Arial" pitchFamily="34" charset="0"/>
          </a:endParaRPr>
        </a:p>
      </dgm:t>
    </dgm:pt>
    <dgm:pt modelId="{790BFD24-D5D7-43D3-BA1C-63C0AA0A001D}" type="pres">
      <dgm:prSet presAssocID="{EBB28344-2616-4BA3-A4CF-31DEC4FACC2C}" presName="Name0" presStyleCnt="0">
        <dgm:presLayoutVars>
          <dgm:dir/>
          <dgm:resizeHandles val="exact"/>
        </dgm:presLayoutVars>
      </dgm:prSet>
      <dgm:spPr/>
      <dgm:t>
        <a:bodyPr/>
        <a:lstStyle/>
        <a:p>
          <a:endParaRPr lang="en-US"/>
        </a:p>
      </dgm:t>
    </dgm:pt>
    <dgm:pt modelId="{155C36C7-2E4A-44A7-A910-05455843E177}" type="pres">
      <dgm:prSet presAssocID="{EBB28344-2616-4BA3-A4CF-31DEC4FACC2C}" presName="fgShape" presStyleLbl="fgShp" presStyleIdx="0" presStyleCnt="1" custScaleX="105341" custScaleY="70988" custLinFactNeighborY="39879"/>
      <dgm:spPr/>
      <dgm:t>
        <a:bodyPr/>
        <a:lstStyle/>
        <a:p>
          <a:endParaRPr lang="en-US"/>
        </a:p>
      </dgm:t>
    </dgm:pt>
    <dgm:pt modelId="{839A9495-0FDF-49F5-9AF5-9E571A5D672D}" type="pres">
      <dgm:prSet presAssocID="{EBB28344-2616-4BA3-A4CF-31DEC4FACC2C}" presName="linComp" presStyleCnt="0"/>
      <dgm:spPr/>
      <dgm:t>
        <a:bodyPr/>
        <a:lstStyle/>
        <a:p>
          <a:endParaRPr lang="en-US"/>
        </a:p>
      </dgm:t>
    </dgm:pt>
    <dgm:pt modelId="{04FB87D2-CF82-4868-98B5-43AD66DA6280}" type="pres">
      <dgm:prSet presAssocID="{F91FEB7B-A0CA-4FC5-A445-D769CC07FB43}" presName="compNode" presStyleCnt="0"/>
      <dgm:spPr/>
      <dgm:t>
        <a:bodyPr/>
        <a:lstStyle/>
        <a:p>
          <a:endParaRPr lang="en-US"/>
        </a:p>
      </dgm:t>
    </dgm:pt>
    <dgm:pt modelId="{E84337E2-82FA-41A6-B979-F85406AE363F}" type="pres">
      <dgm:prSet presAssocID="{F91FEB7B-A0CA-4FC5-A445-D769CC07FB43}" presName="bkgdShape" presStyleLbl="node1" presStyleIdx="0" presStyleCnt="5" custLinFactNeighborX="-918" custLinFactNeighborY="1008"/>
      <dgm:spPr/>
      <dgm:t>
        <a:bodyPr/>
        <a:lstStyle/>
        <a:p>
          <a:endParaRPr lang="en-US"/>
        </a:p>
      </dgm:t>
    </dgm:pt>
    <dgm:pt modelId="{8087824E-F82A-44E8-ABC1-7AD49DB78127}" type="pres">
      <dgm:prSet presAssocID="{F91FEB7B-A0CA-4FC5-A445-D769CC07FB43}" presName="nodeTx" presStyleLbl="node1" presStyleIdx="0" presStyleCnt="5">
        <dgm:presLayoutVars>
          <dgm:bulletEnabled val="1"/>
        </dgm:presLayoutVars>
      </dgm:prSet>
      <dgm:spPr/>
      <dgm:t>
        <a:bodyPr/>
        <a:lstStyle/>
        <a:p>
          <a:endParaRPr lang="en-US"/>
        </a:p>
      </dgm:t>
    </dgm:pt>
    <dgm:pt modelId="{4A4438EE-4AA8-4A8C-BE8A-19B0E550A29C}" type="pres">
      <dgm:prSet presAssocID="{F91FEB7B-A0CA-4FC5-A445-D769CC07FB43}" presName="invisiNode" presStyleLbl="node1" presStyleIdx="0" presStyleCnt="5"/>
      <dgm:spPr/>
      <dgm:t>
        <a:bodyPr/>
        <a:lstStyle/>
        <a:p>
          <a:endParaRPr lang="en-US"/>
        </a:p>
      </dgm:t>
    </dgm:pt>
    <dgm:pt modelId="{5CD9C083-5D8C-4588-A0FB-2E80147B2612}" type="pres">
      <dgm:prSet presAssocID="{F91FEB7B-A0CA-4FC5-A445-D769CC07FB43}" presName="imagNode"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541EA19B-8F97-49B2-BEAD-C8166F643414}" type="pres">
      <dgm:prSet presAssocID="{7A84C576-C94A-4873-BCAB-9730123B3A86}" presName="sibTrans" presStyleLbl="sibTrans2D1" presStyleIdx="0" presStyleCnt="0"/>
      <dgm:spPr/>
      <dgm:t>
        <a:bodyPr/>
        <a:lstStyle/>
        <a:p>
          <a:endParaRPr lang="en-US"/>
        </a:p>
      </dgm:t>
    </dgm:pt>
    <dgm:pt modelId="{E69B8EE5-970D-4171-AA37-729CF82AFB2D}" type="pres">
      <dgm:prSet presAssocID="{2FA77121-DBA7-4099-9B19-DA98C0388E9A}" presName="compNode" presStyleCnt="0"/>
      <dgm:spPr/>
      <dgm:t>
        <a:bodyPr/>
        <a:lstStyle/>
        <a:p>
          <a:endParaRPr lang="en-US"/>
        </a:p>
      </dgm:t>
    </dgm:pt>
    <dgm:pt modelId="{23C49AFA-AE28-4A22-92E9-A19160F23546}" type="pres">
      <dgm:prSet presAssocID="{2FA77121-DBA7-4099-9B19-DA98C0388E9A}" presName="bkgdShape" presStyleLbl="node1" presStyleIdx="1" presStyleCnt="5"/>
      <dgm:spPr/>
      <dgm:t>
        <a:bodyPr/>
        <a:lstStyle/>
        <a:p>
          <a:endParaRPr lang="en-US"/>
        </a:p>
      </dgm:t>
    </dgm:pt>
    <dgm:pt modelId="{F6BA22A5-A19E-4FBF-A662-C317739DA3E2}" type="pres">
      <dgm:prSet presAssocID="{2FA77121-DBA7-4099-9B19-DA98C0388E9A}" presName="nodeTx" presStyleLbl="node1" presStyleIdx="1" presStyleCnt="5">
        <dgm:presLayoutVars>
          <dgm:bulletEnabled val="1"/>
        </dgm:presLayoutVars>
      </dgm:prSet>
      <dgm:spPr/>
      <dgm:t>
        <a:bodyPr/>
        <a:lstStyle/>
        <a:p>
          <a:endParaRPr lang="en-US"/>
        </a:p>
      </dgm:t>
    </dgm:pt>
    <dgm:pt modelId="{BBD27660-94B9-4AE3-A420-2ED1943A848A}" type="pres">
      <dgm:prSet presAssocID="{2FA77121-DBA7-4099-9B19-DA98C0388E9A}" presName="invisiNode" presStyleLbl="node1" presStyleIdx="1" presStyleCnt="5"/>
      <dgm:spPr/>
      <dgm:t>
        <a:bodyPr/>
        <a:lstStyle/>
        <a:p>
          <a:endParaRPr lang="en-US"/>
        </a:p>
      </dgm:t>
    </dgm:pt>
    <dgm:pt modelId="{AFACF914-39CC-44B6-8D10-4078BCBE8CFB}" type="pres">
      <dgm:prSet presAssocID="{2FA77121-DBA7-4099-9B19-DA98C0388E9A}" presName="imagNode"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CB0C38BA-79F7-411E-8D90-D0681BFC94E8}" type="pres">
      <dgm:prSet presAssocID="{D5423B44-A149-4812-A859-CFD954D97A2D}" presName="sibTrans" presStyleLbl="sibTrans2D1" presStyleIdx="0" presStyleCnt="0"/>
      <dgm:spPr/>
      <dgm:t>
        <a:bodyPr/>
        <a:lstStyle/>
        <a:p>
          <a:endParaRPr lang="en-US"/>
        </a:p>
      </dgm:t>
    </dgm:pt>
    <dgm:pt modelId="{B80907E6-7275-40C9-80CF-FA26872D445F}" type="pres">
      <dgm:prSet presAssocID="{4EB98517-4A74-4B62-9230-1E10DA768228}" presName="compNode" presStyleCnt="0"/>
      <dgm:spPr/>
      <dgm:t>
        <a:bodyPr/>
        <a:lstStyle/>
        <a:p>
          <a:endParaRPr lang="en-US"/>
        </a:p>
      </dgm:t>
    </dgm:pt>
    <dgm:pt modelId="{2BE49821-E047-472C-8213-F6C046B86133}" type="pres">
      <dgm:prSet presAssocID="{4EB98517-4A74-4B62-9230-1E10DA768228}" presName="bkgdShape" presStyleLbl="node1" presStyleIdx="2" presStyleCnt="5"/>
      <dgm:spPr/>
      <dgm:t>
        <a:bodyPr/>
        <a:lstStyle/>
        <a:p>
          <a:endParaRPr lang="en-US"/>
        </a:p>
      </dgm:t>
    </dgm:pt>
    <dgm:pt modelId="{CEF640B7-DF1A-49EC-A616-4EE86B8582DD}" type="pres">
      <dgm:prSet presAssocID="{4EB98517-4A74-4B62-9230-1E10DA768228}" presName="nodeTx" presStyleLbl="node1" presStyleIdx="2" presStyleCnt="5">
        <dgm:presLayoutVars>
          <dgm:bulletEnabled val="1"/>
        </dgm:presLayoutVars>
      </dgm:prSet>
      <dgm:spPr/>
      <dgm:t>
        <a:bodyPr/>
        <a:lstStyle/>
        <a:p>
          <a:endParaRPr lang="en-US"/>
        </a:p>
      </dgm:t>
    </dgm:pt>
    <dgm:pt modelId="{3AF51622-76FE-42EB-BA59-E73403656C1B}" type="pres">
      <dgm:prSet presAssocID="{4EB98517-4A74-4B62-9230-1E10DA768228}" presName="invisiNode" presStyleLbl="node1" presStyleIdx="2" presStyleCnt="5"/>
      <dgm:spPr/>
      <dgm:t>
        <a:bodyPr/>
        <a:lstStyle/>
        <a:p>
          <a:endParaRPr lang="en-US"/>
        </a:p>
      </dgm:t>
    </dgm:pt>
    <dgm:pt modelId="{FCBD4187-7609-4241-B904-B8CD74D887E6}" type="pres">
      <dgm:prSet presAssocID="{4EB98517-4A74-4B62-9230-1E10DA768228}" presName="imagNode"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79725BE5-B120-4C92-8EBA-A1A0CA5AEDC7}" type="pres">
      <dgm:prSet presAssocID="{EA9842A3-3EAC-4CF2-9602-30C5089DAFF2}" presName="sibTrans" presStyleLbl="sibTrans2D1" presStyleIdx="0" presStyleCnt="0"/>
      <dgm:spPr/>
      <dgm:t>
        <a:bodyPr/>
        <a:lstStyle/>
        <a:p>
          <a:endParaRPr lang="en-US"/>
        </a:p>
      </dgm:t>
    </dgm:pt>
    <dgm:pt modelId="{725022A2-EF84-4FC5-B5AA-A35539B466D5}" type="pres">
      <dgm:prSet presAssocID="{753987E3-FCBD-4FD1-96DE-BCA442CD766B}" presName="compNode" presStyleCnt="0"/>
      <dgm:spPr/>
      <dgm:t>
        <a:bodyPr/>
        <a:lstStyle/>
        <a:p>
          <a:endParaRPr lang="en-US"/>
        </a:p>
      </dgm:t>
    </dgm:pt>
    <dgm:pt modelId="{384648C7-2552-432E-9775-96467A69ED70}" type="pres">
      <dgm:prSet presAssocID="{753987E3-FCBD-4FD1-96DE-BCA442CD766B}" presName="bkgdShape" presStyleLbl="node1" presStyleIdx="3" presStyleCnt="5"/>
      <dgm:spPr/>
      <dgm:t>
        <a:bodyPr/>
        <a:lstStyle/>
        <a:p>
          <a:endParaRPr lang="en-US"/>
        </a:p>
      </dgm:t>
    </dgm:pt>
    <dgm:pt modelId="{D0838553-3449-4CAE-BFB6-47D7372C21C8}" type="pres">
      <dgm:prSet presAssocID="{753987E3-FCBD-4FD1-96DE-BCA442CD766B}" presName="nodeTx" presStyleLbl="node1" presStyleIdx="3" presStyleCnt="5">
        <dgm:presLayoutVars>
          <dgm:bulletEnabled val="1"/>
        </dgm:presLayoutVars>
      </dgm:prSet>
      <dgm:spPr/>
      <dgm:t>
        <a:bodyPr/>
        <a:lstStyle/>
        <a:p>
          <a:endParaRPr lang="en-US"/>
        </a:p>
      </dgm:t>
    </dgm:pt>
    <dgm:pt modelId="{F5B2D52F-D8C3-47B9-B958-4B954EF6E9B4}" type="pres">
      <dgm:prSet presAssocID="{753987E3-FCBD-4FD1-96DE-BCA442CD766B}" presName="invisiNode" presStyleLbl="node1" presStyleIdx="3" presStyleCnt="5"/>
      <dgm:spPr/>
      <dgm:t>
        <a:bodyPr/>
        <a:lstStyle/>
        <a:p>
          <a:endParaRPr lang="en-US"/>
        </a:p>
      </dgm:t>
    </dgm:pt>
    <dgm:pt modelId="{9B8A4E21-5484-4B47-A20B-DFC780E3E109}" type="pres">
      <dgm:prSet presAssocID="{753987E3-FCBD-4FD1-96DE-BCA442CD766B}" presName="imagNode" presStyleLbl="fgImgPlace1" presStyleIdx="3" presStyleCnt="5" custLinFactNeighborX="-12" custLinFactNeighborY="751"/>
      <dgm:spPr>
        <a:blipFill rotWithShape="0">
          <a:blip xmlns:r="http://schemas.openxmlformats.org/officeDocument/2006/relationships" r:embed="rId4"/>
          <a:stretch>
            <a:fillRect/>
          </a:stretch>
        </a:blipFill>
      </dgm:spPr>
      <dgm:t>
        <a:bodyPr/>
        <a:lstStyle/>
        <a:p>
          <a:endParaRPr lang="en-US"/>
        </a:p>
      </dgm:t>
    </dgm:pt>
    <dgm:pt modelId="{56C7AC5F-E3A6-4A75-8C6B-5DA901AB7109}" type="pres">
      <dgm:prSet presAssocID="{7A4D49A7-17FA-43EE-AD2A-03986CE37680}" presName="sibTrans" presStyleLbl="sibTrans2D1" presStyleIdx="0" presStyleCnt="0"/>
      <dgm:spPr/>
      <dgm:t>
        <a:bodyPr/>
        <a:lstStyle/>
        <a:p>
          <a:endParaRPr lang="en-US"/>
        </a:p>
      </dgm:t>
    </dgm:pt>
    <dgm:pt modelId="{D3748673-E548-464B-915E-B8AF0EFA9564}" type="pres">
      <dgm:prSet presAssocID="{145074CD-F10D-4B0A-855B-67FCC7EE8A2A}" presName="compNode" presStyleCnt="0"/>
      <dgm:spPr/>
      <dgm:t>
        <a:bodyPr/>
        <a:lstStyle/>
        <a:p>
          <a:endParaRPr lang="en-US"/>
        </a:p>
      </dgm:t>
    </dgm:pt>
    <dgm:pt modelId="{4155793D-671F-4242-9F0D-9A9CF69C685A}" type="pres">
      <dgm:prSet presAssocID="{145074CD-F10D-4B0A-855B-67FCC7EE8A2A}" presName="bkgdShape" presStyleLbl="node1" presStyleIdx="4" presStyleCnt="5"/>
      <dgm:spPr/>
      <dgm:t>
        <a:bodyPr/>
        <a:lstStyle/>
        <a:p>
          <a:endParaRPr lang="en-US"/>
        </a:p>
      </dgm:t>
    </dgm:pt>
    <dgm:pt modelId="{9FD51F96-F241-4BE2-8838-B0A0AE127611}" type="pres">
      <dgm:prSet presAssocID="{145074CD-F10D-4B0A-855B-67FCC7EE8A2A}" presName="nodeTx" presStyleLbl="node1" presStyleIdx="4" presStyleCnt="5">
        <dgm:presLayoutVars>
          <dgm:bulletEnabled val="1"/>
        </dgm:presLayoutVars>
      </dgm:prSet>
      <dgm:spPr/>
      <dgm:t>
        <a:bodyPr/>
        <a:lstStyle/>
        <a:p>
          <a:endParaRPr lang="en-US"/>
        </a:p>
      </dgm:t>
    </dgm:pt>
    <dgm:pt modelId="{4C9F4952-78C3-44EF-9EE2-1AD834BE5358}" type="pres">
      <dgm:prSet presAssocID="{145074CD-F10D-4B0A-855B-67FCC7EE8A2A}" presName="invisiNode" presStyleLbl="node1" presStyleIdx="4" presStyleCnt="5"/>
      <dgm:spPr/>
      <dgm:t>
        <a:bodyPr/>
        <a:lstStyle/>
        <a:p>
          <a:endParaRPr lang="en-US"/>
        </a:p>
      </dgm:t>
    </dgm:pt>
    <dgm:pt modelId="{96D8162F-69D1-41E7-A164-9A63D10ED6C8}" type="pres">
      <dgm:prSet presAssocID="{145074CD-F10D-4B0A-855B-67FCC7EE8A2A}" presName="imagNode" presStyleLbl="fgImgPlace1" presStyleIdx="4" presStyleCnt="5" custLinFactNeighborX="-978" custLinFactNeighborY="751"/>
      <dgm:spPr>
        <a:blipFill rotWithShape="0">
          <a:blip xmlns:r="http://schemas.openxmlformats.org/officeDocument/2006/relationships" r:embed="rId5"/>
          <a:stretch>
            <a:fillRect/>
          </a:stretch>
        </a:blipFill>
      </dgm:spPr>
      <dgm:t>
        <a:bodyPr/>
        <a:lstStyle/>
        <a:p>
          <a:endParaRPr lang="en-US"/>
        </a:p>
      </dgm:t>
    </dgm:pt>
  </dgm:ptLst>
  <dgm:cxnLst>
    <dgm:cxn modelId="{7309EA48-2222-4F94-A8EB-319CAF98D364}" type="presOf" srcId="{753987E3-FCBD-4FD1-96DE-BCA442CD766B}" destId="{D0838553-3449-4CAE-BFB6-47D7372C21C8}" srcOrd="1" destOrd="0" presId="urn:microsoft.com/office/officeart/2005/8/layout/hList7#1"/>
    <dgm:cxn modelId="{6A2F8352-3202-4792-8B9C-81F29FDCDD0F}" type="presOf" srcId="{F91FEB7B-A0CA-4FC5-A445-D769CC07FB43}" destId="{8087824E-F82A-44E8-ABC1-7AD49DB78127}" srcOrd="1" destOrd="0" presId="urn:microsoft.com/office/officeart/2005/8/layout/hList7#1"/>
    <dgm:cxn modelId="{CBEDB9E8-5ADD-45D6-B450-70932F3819B7}" srcId="{EBB28344-2616-4BA3-A4CF-31DEC4FACC2C}" destId="{F91FEB7B-A0CA-4FC5-A445-D769CC07FB43}" srcOrd="0" destOrd="0" parTransId="{C71A80E6-1C46-4DE1-9B6B-FA2064DADB61}" sibTransId="{7A84C576-C94A-4873-BCAB-9730123B3A86}"/>
    <dgm:cxn modelId="{60579EB0-7821-4DA3-B018-0456279A86B8}" type="presOf" srcId="{D5423B44-A149-4812-A859-CFD954D97A2D}" destId="{CB0C38BA-79F7-411E-8D90-D0681BFC94E8}" srcOrd="0" destOrd="0" presId="urn:microsoft.com/office/officeart/2005/8/layout/hList7#1"/>
    <dgm:cxn modelId="{745F1300-DBD6-4E1F-A899-569085E0E56E}" srcId="{EBB28344-2616-4BA3-A4CF-31DEC4FACC2C}" destId="{145074CD-F10D-4B0A-855B-67FCC7EE8A2A}" srcOrd="4" destOrd="0" parTransId="{1E9FE0ED-C33E-4203-A5A6-F59970F86C28}" sibTransId="{04859971-5A16-4A0D-B47E-288E27F7F579}"/>
    <dgm:cxn modelId="{F70F8DB4-A71A-4925-A6B0-1C613E400E35}" type="presOf" srcId="{4EB98517-4A74-4B62-9230-1E10DA768228}" destId="{CEF640B7-DF1A-49EC-A616-4EE86B8582DD}" srcOrd="1" destOrd="0" presId="urn:microsoft.com/office/officeart/2005/8/layout/hList7#1"/>
    <dgm:cxn modelId="{D0BA4DD0-D5EC-4FF3-A043-B635E408266C}" srcId="{EBB28344-2616-4BA3-A4CF-31DEC4FACC2C}" destId="{2FA77121-DBA7-4099-9B19-DA98C0388E9A}" srcOrd="1" destOrd="0" parTransId="{8877A866-5BA4-4426-83E1-86CD7CE08D61}" sibTransId="{D5423B44-A149-4812-A859-CFD954D97A2D}"/>
    <dgm:cxn modelId="{C39AAABC-AA20-4DD1-B4CC-CC647827AEE5}" srcId="{EBB28344-2616-4BA3-A4CF-31DEC4FACC2C}" destId="{4EB98517-4A74-4B62-9230-1E10DA768228}" srcOrd="2" destOrd="0" parTransId="{C71299C7-8D7E-4B1E-9EB2-17197A13D026}" sibTransId="{EA9842A3-3EAC-4CF2-9602-30C5089DAFF2}"/>
    <dgm:cxn modelId="{FB85DBE0-AD08-43B8-A865-B90234CA249B}" type="presOf" srcId="{EBB28344-2616-4BA3-A4CF-31DEC4FACC2C}" destId="{790BFD24-D5D7-43D3-BA1C-63C0AA0A001D}" srcOrd="0" destOrd="0" presId="urn:microsoft.com/office/officeart/2005/8/layout/hList7#1"/>
    <dgm:cxn modelId="{41D6F237-D461-4D31-A7B5-634F7434EAC0}" type="presOf" srcId="{145074CD-F10D-4B0A-855B-67FCC7EE8A2A}" destId="{9FD51F96-F241-4BE2-8838-B0A0AE127611}" srcOrd="1" destOrd="0" presId="urn:microsoft.com/office/officeart/2005/8/layout/hList7#1"/>
    <dgm:cxn modelId="{3A5048DE-E84A-42B2-9545-BAAF14B1F154}" type="presOf" srcId="{4EB98517-4A74-4B62-9230-1E10DA768228}" destId="{2BE49821-E047-472C-8213-F6C046B86133}" srcOrd="0" destOrd="0" presId="urn:microsoft.com/office/officeart/2005/8/layout/hList7#1"/>
    <dgm:cxn modelId="{0B50D745-FA0C-497B-86ED-4113AAF73364}" srcId="{EBB28344-2616-4BA3-A4CF-31DEC4FACC2C}" destId="{753987E3-FCBD-4FD1-96DE-BCA442CD766B}" srcOrd="3" destOrd="0" parTransId="{17A75098-F170-4381-89C3-B1D3EBF13699}" sibTransId="{7A4D49A7-17FA-43EE-AD2A-03986CE37680}"/>
    <dgm:cxn modelId="{8B6CEFC3-ED3D-49F0-8597-AA8FF3070E9E}" type="presOf" srcId="{2FA77121-DBA7-4099-9B19-DA98C0388E9A}" destId="{23C49AFA-AE28-4A22-92E9-A19160F23546}" srcOrd="0" destOrd="0" presId="urn:microsoft.com/office/officeart/2005/8/layout/hList7#1"/>
    <dgm:cxn modelId="{6991307D-F04E-409F-B29B-00954FD94DB5}" type="presOf" srcId="{7A4D49A7-17FA-43EE-AD2A-03986CE37680}" destId="{56C7AC5F-E3A6-4A75-8C6B-5DA901AB7109}" srcOrd="0" destOrd="0" presId="urn:microsoft.com/office/officeart/2005/8/layout/hList7#1"/>
    <dgm:cxn modelId="{9E94B348-9629-49EA-879E-414504F548FD}" type="presOf" srcId="{F91FEB7B-A0CA-4FC5-A445-D769CC07FB43}" destId="{E84337E2-82FA-41A6-B979-F85406AE363F}" srcOrd="0" destOrd="0" presId="urn:microsoft.com/office/officeart/2005/8/layout/hList7#1"/>
    <dgm:cxn modelId="{C6380E0B-750A-49DF-9E83-FE67883D67F0}" type="presOf" srcId="{145074CD-F10D-4B0A-855B-67FCC7EE8A2A}" destId="{4155793D-671F-4242-9F0D-9A9CF69C685A}" srcOrd="0" destOrd="0" presId="urn:microsoft.com/office/officeart/2005/8/layout/hList7#1"/>
    <dgm:cxn modelId="{A5B2E4A8-818F-4271-AE12-DD91189A3F7E}" type="presOf" srcId="{753987E3-FCBD-4FD1-96DE-BCA442CD766B}" destId="{384648C7-2552-432E-9775-96467A69ED70}" srcOrd="0" destOrd="0" presId="urn:microsoft.com/office/officeart/2005/8/layout/hList7#1"/>
    <dgm:cxn modelId="{AECDEF9E-4F10-4BF8-B0EE-CC3B73FFF0D3}" type="presOf" srcId="{EA9842A3-3EAC-4CF2-9602-30C5089DAFF2}" destId="{79725BE5-B120-4C92-8EBA-A1A0CA5AEDC7}" srcOrd="0" destOrd="0" presId="urn:microsoft.com/office/officeart/2005/8/layout/hList7#1"/>
    <dgm:cxn modelId="{5AABF7AD-D7C6-452E-8EE2-8AA5F344925F}" type="presOf" srcId="{2FA77121-DBA7-4099-9B19-DA98C0388E9A}" destId="{F6BA22A5-A19E-4FBF-A662-C317739DA3E2}" srcOrd="1" destOrd="0" presId="urn:microsoft.com/office/officeart/2005/8/layout/hList7#1"/>
    <dgm:cxn modelId="{8532E29E-B59C-4815-8FBD-69EB3BCE714F}" type="presOf" srcId="{7A84C576-C94A-4873-BCAB-9730123B3A86}" destId="{541EA19B-8F97-49B2-BEAD-C8166F643414}" srcOrd="0" destOrd="0" presId="urn:microsoft.com/office/officeart/2005/8/layout/hList7#1"/>
    <dgm:cxn modelId="{9382BD0E-EAD7-4C4B-B274-DB3E2199285C}" type="presParOf" srcId="{790BFD24-D5D7-43D3-BA1C-63C0AA0A001D}" destId="{155C36C7-2E4A-44A7-A910-05455843E177}" srcOrd="0" destOrd="0" presId="urn:microsoft.com/office/officeart/2005/8/layout/hList7#1"/>
    <dgm:cxn modelId="{9B548B8E-5F7C-4ACB-BB86-A8260C5C429A}" type="presParOf" srcId="{790BFD24-D5D7-43D3-BA1C-63C0AA0A001D}" destId="{839A9495-0FDF-49F5-9AF5-9E571A5D672D}" srcOrd="1" destOrd="0" presId="urn:microsoft.com/office/officeart/2005/8/layout/hList7#1"/>
    <dgm:cxn modelId="{803A288B-7129-4848-BD48-F9A72A894B27}" type="presParOf" srcId="{839A9495-0FDF-49F5-9AF5-9E571A5D672D}" destId="{04FB87D2-CF82-4868-98B5-43AD66DA6280}" srcOrd="0" destOrd="0" presId="urn:microsoft.com/office/officeart/2005/8/layout/hList7#1"/>
    <dgm:cxn modelId="{2165DDE7-476F-49C4-BB56-D3A154FD365F}" type="presParOf" srcId="{04FB87D2-CF82-4868-98B5-43AD66DA6280}" destId="{E84337E2-82FA-41A6-B979-F85406AE363F}" srcOrd="0" destOrd="0" presId="urn:microsoft.com/office/officeart/2005/8/layout/hList7#1"/>
    <dgm:cxn modelId="{962381CB-3F44-426D-A9BF-F29EB49254A0}" type="presParOf" srcId="{04FB87D2-CF82-4868-98B5-43AD66DA6280}" destId="{8087824E-F82A-44E8-ABC1-7AD49DB78127}" srcOrd="1" destOrd="0" presId="urn:microsoft.com/office/officeart/2005/8/layout/hList7#1"/>
    <dgm:cxn modelId="{506CF1B3-B339-4B9F-99D1-734382E687CB}" type="presParOf" srcId="{04FB87D2-CF82-4868-98B5-43AD66DA6280}" destId="{4A4438EE-4AA8-4A8C-BE8A-19B0E550A29C}" srcOrd="2" destOrd="0" presId="urn:microsoft.com/office/officeart/2005/8/layout/hList7#1"/>
    <dgm:cxn modelId="{77904ED6-9FF1-43D3-96A4-C22D90D39E45}" type="presParOf" srcId="{04FB87D2-CF82-4868-98B5-43AD66DA6280}" destId="{5CD9C083-5D8C-4588-A0FB-2E80147B2612}" srcOrd="3" destOrd="0" presId="urn:microsoft.com/office/officeart/2005/8/layout/hList7#1"/>
    <dgm:cxn modelId="{CDB7613B-6207-4644-91BE-37703C158F2B}" type="presParOf" srcId="{839A9495-0FDF-49F5-9AF5-9E571A5D672D}" destId="{541EA19B-8F97-49B2-BEAD-C8166F643414}" srcOrd="1" destOrd="0" presId="urn:microsoft.com/office/officeart/2005/8/layout/hList7#1"/>
    <dgm:cxn modelId="{EFBE798C-85A7-4C34-AEDE-77D9D813CFD9}" type="presParOf" srcId="{839A9495-0FDF-49F5-9AF5-9E571A5D672D}" destId="{E69B8EE5-970D-4171-AA37-729CF82AFB2D}" srcOrd="2" destOrd="0" presId="urn:microsoft.com/office/officeart/2005/8/layout/hList7#1"/>
    <dgm:cxn modelId="{35A84A4D-2BAD-4322-A621-4247FECEB1AD}" type="presParOf" srcId="{E69B8EE5-970D-4171-AA37-729CF82AFB2D}" destId="{23C49AFA-AE28-4A22-92E9-A19160F23546}" srcOrd="0" destOrd="0" presId="urn:microsoft.com/office/officeart/2005/8/layout/hList7#1"/>
    <dgm:cxn modelId="{C1CB2AA2-0F30-48DF-8506-8D7ECE099C06}" type="presParOf" srcId="{E69B8EE5-970D-4171-AA37-729CF82AFB2D}" destId="{F6BA22A5-A19E-4FBF-A662-C317739DA3E2}" srcOrd="1" destOrd="0" presId="urn:microsoft.com/office/officeart/2005/8/layout/hList7#1"/>
    <dgm:cxn modelId="{C3E5DC11-B53C-4041-9999-45F1B7330EB9}" type="presParOf" srcId="{E69B8EE5-970D-4171-AA37-729CF82AFB2D}" destId="{BBD27660-94B9-4AE3-A420-2ED1943A848A}" srcOrd="2" destOrd="0" presId="urn:microsoft.com/office/officeart/2005/8/layout/hList7#1"/>
    <dgm:cxn modelId="{CF311F52-8B35-4867-A8E3-01DA6500192B}" type="presParOf" srcId="{E69B8EE5-970D-4171-AA37-729CF82AFB2D}" destId="{AFACF914-39CC-44B6-8D10-4078BCBE8CFB}" srcOrd="3" destOrd="0" presId="urn:microsoft.com/office/officeart/2005/8/layout/hList7#1"/>
    <dgm:cxn modelId="{92BB5584-B160-47D3-84F7-E1F5862443CE}" type="presParOf" srcId="{839A9495-0FDF-49F5-9AF5-9E571A5D672D}" destId="{CB0C38BA-79F7-411E-8D90-D0681BFC94E8}" srcOrd="3" destOrd="0" presId="urn:microsoft.com/office/officeart/2005/8/layout/hList7#1"/>
    <dgm:cxn modelId="{9EDBC547-89E7-4FE8-829A-65FFB5346DB6}" type="presParOf" srcId="{839A9495-0FDF-49F5-9AF5-9E571A5D672D}" destId="{B80907E6-7275-40C9-80CF-FA26872D445F}" srcOrd="4" destOrd="0" presId="urn:microsoft.com/office/officeart/2005/8/layout/hList7#1"/>
    <dgm:cxn modelId="{5B6A5D6B-36BC-4B4C-8303-6C621B11004D}" type="presParOf" srcId="{B80907E6-7275-40C9-80CF-FA26872D445F}" destId="{2BE49821-E047-472C-8213-F6C046B86133}" srcOrd="0" destOrd="0" presId="urn:microsoft.com/office/officeart/2005/8/layout/hList7#1"/>
    <dgm:cxn modelId="{20F08010-D443-40E8-A69F-9751971C946B}" type="presParOf" srcId="{B80907E6-7275-40C9-80CF-FA26872D445F}" destId="{CEF640B7-DF1A-49EC-A616-4EE86B8582DD}" srcOrd="1" destOrd="0" presId="urn:microsoft.com/office/officeart/2005/8/layout/hList7#1"/>
    <dgm:cxn modelId="{143A4E7F-1C55-4A90-8A76-ABC0C54E653C}" type="presParOf" srcId="{B80907E6-7275-40C9-80CF-FA26872D445F}" destId="{3AF51622-76FE-42EB-BA59-E73403656C1B}" srcOrd="2" destOrd="0" presId="urn:microsoft.com/office/officeart/2005/8/layout/hList7#1"/>
    <dgm:cxn modelId="{4D67C2A1-B0D6-4C91-9F58-B9E850E45939}" type="presParOf" srcId="{B80907E6-7275-40C9-80CF-FA26872D445F}" destId="{FCBD4187-7609-4241-B904-B8CD74D887E6}" srcOrd="3" destOrd="0" presId="urn:microsoft.com/office/officeart/2005/8/layout/hList7#1"/>
    <dgm:cxn modelId="{D4A6E031-D818-49CD-AC25-93BF5E782DF7}" type="presParOf" srcId="{839A9495-0FDF-49F5-9AF5-9E571A5D672D}" destId="{79725BE5-B120-4C92-8EBA-A1A0CA5AEDC7}" srcOrd="5" destOrd="0" presId="urn:microsoft.com/office/officeart/2005/8/layout/hList7#1"/>
    <dgm:cxn modelId="{699AF20D-0D3D-4EF1-9A4D-40817F17AE42}" type="presParOf" srcId="{839A9495-0FDF-49F5-9AF5-9E571A5D672D}" destId="{725022A2-EF84-4FC5-B5AA-A35539B466D5}" srcOrd="6" destOrd="0" presId="urn:microsoft.com/office/officeart/2005/8/layout/hList7#1"/>
    <dgm:cxn modelId="{2C9D9AF9-744A-405C-A946-396EDD931C24}" type="presParOf" srcId="{725022A2-EF84-4FC5-B5AA-A35539B466D5}" destId="{384648C7-2552-432E-9775-96467A69ED70}" srcOrd="0" destOrd="0" presId="urn:microsoft.com/office/officeart/2005/8/layout/hList7#1"/>
    <dgm:cxn modelId="{65A10815-C448-4FC3-BD06-D9E3F05872C0}" type="presParOf" srcId="{725022A2-EF84-4FC5-B5AA-A35539B466D5}" destId="{D0838553-3449-4CAE-BFB6-47D7372C21C8}" srcOrd="1" destOrd="0" presId="urn:microsoft.com/office/officeart/2005/8/layout/hList7#1"/>
    <dgm:cxn modelId="{3B0B3709-8F89-4994-A0C9-09C89F7198C8}" type="presParOf" srcId="{725022A2-EF84-4FC5-B5AA-A35539B466D5}" destId="{F5B2D52F-D8C3-47B9-B958-4B954EF6E9B4}" srcOrd="2" destOrd="0" presId="urn:microsoft.com/office/officeart/2005/8/layout/hList7#1"/>
    <dgm:cxn modelId="{661612D8-29D5-4EF1-841F-0C94BDD04B48}" type="presParOf" srcId="{725022A2-EF84-4FC5-B5AA-A35539B466D5}" destId="{9B8A4E21-5484-4B47-A20B-DFC780E3E109}" srcOrd="3" destOrd="0" presId="urn:microsoft.com/office/officeart/2005/8/layout/hList7#1"/>
    <dgm:cxn modelId="{218EACD9-09BA-4FD8-B904-341029BC980F}" type="presParOf" srcId="{839A9495-0FDF-49F5-9AF5-9E571A5D672D}" destId="{56C7AC5F-E3A6-4A75-8C6B-5DA901AB7109}" srcOrd="7" destOrd="0" presId="urn:microsoft.com/office/officeart/2005/8/layout/hList7#1"/>
    <dgm:cxn modelId="{398AC0BD-7A5E-42A1-8F0A-912F1FF110C6}" type="presParOf" srcId="{839A9495-0FDF-49F5-9AF5-9E571A5D672D}" destId="{D3748673-E548-464B-915E-B8AF0EFA9564}" srcOrd="8" destOrd="0" presId="urn:microsoft.com/office/officeart/2005/8/layout/hList7#1"/>
    <dgm:cxn modelId="{962633F3-F0A2-491D-A884-69D41A97009A}" type="presParOf" srcId="{D3748673-E548-464B-915E-B8AF0EFA9564}" destId="{4155793D-671F-4242-9F0D-9A9CF69C685A}" srcOrd="0" destOrd="0" presId="urn:microsoft.com/office/officeart/2005/8/layout/hList7#1"/>
    <dgm:cxn modelId="{2680CC60-E0FA-4B14-B330-2B3EB7E97B5F}" type="presParOf" srcId="{D3748673-E548-464B-915E-B8AF0EFA9564}" destId="{9FD51F96-F241-4BE2-8838-B0A0AE127611}" srcOrd="1" destOrd="0" presId="urn:microsoft.com/office/officeart/2005/8/layout/hList7#1"/>
    <dgm:cxn modelId="{9144CE63-E740-483E-A0A2-EBBA00186EF0}" type="presParOf" srcId="{D3748673-E548-464B-915E-B8AF0EFA9564}" destId="{4C9F4952-78C3-44EF-9EE2-1AD834BE5358}" srcOrd="2" destOrd="0" presId="urn:microsoft.com/office/officeart/2005/8/layout/hList7#1"/>
    <dgm:cxn modelId="{290EF143-11F1-4DB9-BAFB-86E9D5E31649}" type="presParOf" srcId="{D3748673-E548-464B-915E-B8AF0EFA9564}" destId="{96D8162F-69D1-41E7-A164-9A63D10ED6C8}" srcOrd="3" destOrd="0" presId="urn:microsoft.com/office/officeart/2005/8/layout/hList7#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DE3AA-21B0-477F-B44C-6250DCA4EC14}"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n-US"/>
        </a:p>
      </dgm:t>
    </dgm:pt>
    <dgm:pt modelId="{8667D6BA-CD47-4CCA-BD15-D7020B26929D}">
      <dgm:prSet phldrT="[Text]"/>
      <dgm:spPr/>
      <dgm:t>
        <a:bodyPr/>
        <a:lstStyle/>
        <a:p>
          <a:r>
            <a:rPr lang="en-US" dirty="0" smtClean="0"/>
            <a:t>Obligate Funds to Activity</a:t>
          </a:r>
          <a:endParaRPr lang="en-US" dirty="0"/>
        </a:p>
      </dgm:t>
    </dgm:pt>
    <dgm:pt modelId="{9B51DE13-6207-42F6-8385-7736880C92C6}" type="parTrans" cxnId="{4E9B21A4-3D2D-47E8-9E52-7120070E1538}">
      <dgm:prSet/>
      <dgm:spPr/>
      <dgm:t>
        <a:bodyPr/>
        <a:lstStyle/>
        <a:p>
          <a:endParaRPr lang="en-US"/>
        </a:p>
      </dgm:t>
    </dgm:pt>
    <dgm:pt modelId="{83923814-AFF0-4192-B4B9-DFD6396D7D96}" type="sibTrans" cxnId="{4E9B21A4-3D2D-47E8-9E52-7120070E1538}">
      <dgm:prSet/>
      <dgm:spPr/>
      <dgm:t>
        <a:bodyPr/>
        <a:lstStyle/>
        <a:p>
          <a:endParaRPr lang="en-US"/>
        </a:p>
      </dgm:t>
    </dgm:pt>
    <dgm:pt modelId="{29BBF481-731D-409F-A4B3-199CD13D4756}">
      <dgm:prSet phldrT="[Text]"/>
      <dgm:spPr/>
      <dgm:t>
        <a:bodyPr/>
        <a:lstStyle/>
        <a:p>
          <a:r>
            <a:rPr lang="en-US" dirty="0" smtClean="0"/>
            <a:t>Draw Requester</a:t>
          </a:r>
          <a:endParaRPr lang="en-US" dirty="0"/>
        </a:p>
      </dgm:t>
    </dgm:pt>
    <dgm:pt modelId="{760A6E43-2A67-4385-9026-09C7EC0AA8D8}" type="parTrans" cxnId="{E7454632-71D5-47DB-8255-3B89959790A0}">
      <dgm:prSet/>
      <dgm:spPr/>
      <dgm:t>
        <a:bodyPr/>
        <a:lstStyle/>
        <a:p>
          <a:endParaRPr lang="en-US"/>
        </a:p>
      </dgm:t>
    </dgm:pt>
    <dgm:pt modelId="{846B3078-EB2D-4E52-A139-0BEB06445472}" type="sibTrans" cxnId="{E7454632-71D5-47DB-8255-3B89959790A0}">
      <dgm:prSet/>
      <dgm:spPr/>
      <dgm:t>
        <a:bodyPr/>
        <a:lstStyle/>
        <a:p>
          <a:endParaRPr lang="en-US"/>
        </a:p>
      </dgm:t>
    </dgm:pt>
    <dgm:pt modelId="{78FF1EE9-2CEC-49D7-9152-526EC1AA4CAB}">
      <dgm:prSet phldrT="[Text]"/>
      <dgm:spPr/>
      <dgm:t>
        <a:bodyPr/>
        <a:lstStyle/>
        <a:p>
          <a:r>
            <a:rPr lang="en-US" dirty="0" smtClean="0"/>
            <a:t>Draw Approver</a:t>
          </a:r>
          <a:endParaRPr lang="en-US" dirty="0"/>
        </a:p>
      </dgm:t>
    </dgm:pt>
    <dgm:pt modelId="{D647C17D-1CD3-4C85-B82F-C9B90F019252}" type="parTrans" cxnId="{2934EFB6-489B-46FC-AD80-ED3944F4B777}">
      <dgm:prSet/>
      <dgm:spPr/>
      <dgm:t>
        <a:bodyPr/>
        <a:lstStyle/>
        <a:p>
          <a:endParaRPr lang="en-US"/>
        </a:p>
      </dgm:t>
    </dgm:pt>
    <dgm:pt modelId="{B1A5EAAB-D535-4552-8F56-C26B81C244E2}" type="sibTrans" cxnId="{2934EFB6-489B-46FC-AD80-ED3944F4B777}">
      <dgm:prSet/>
      <dgm:spPr/>
      <dgm:t>
        <a:bodyPr/>
        <a:lstStyle/>
        <a:p>
          <a:endParaRPr lang="en-US"/>
        </a:p>
      </dgm:t>
    </dgm:pt>
    <dgm:pt modelId="{CFC8B78B-AC98-4550-B6B2-BD3355735C66}">
      <dgm:prSet phldrT="[Text]"/>
      <dgm:spPr/>
      <dgm:t>
        <a:bodyPr/>
        <a:lstStyle/>
        <a:p>
          <a:r>
            <a:rPr lang="en-US" dirty="0" smtClean="0"/>
            <a:t>Create Voucher </a:t>
          </a:r>
          <a:br>
            <a:rPr lang="en-US" dirty="0" smtClean="0"/>
          </a:br>
          <a:r>
            <a:rPr lang="en-US" dirty="0" smtClean="0"/>
            <a:t>(with at least 1 Line Item)</a:t>
          </a:r>
          <a:endParaRPr lang="en-US" dirty="0"/>
        </a:p>
      </dgm:t>
    </dgm:pt>
    <dgm:pt modelId="{2A879658-BB8D-486A-A728-6D9953C4CA40}" type="parTrans" cxnId="{57FA4A0B-AB1D-4B4A-99FC-5AD10E6E2C69}">
      <dgm:prSet/>
      <dgm:spPr/>
      <dgm:t>
        <a:bodyPr/>
        <a:lstStyle/>
        <a:p>
          <a:endParaRPr lang="en-US"/>
        </a:p>
      </dgm:t>
    </dgm:pt>
    <dgm:pt modelId="{C8FC5200-7AA7-47FA-906F-6C65B05E9688}" type="sibTrans" cxnId="{57FA4A0B-AB1D-4B4A-99FC-5AD10E6E2C69}">
      <dgm:prSet/>
      <dgm:spPr/>
      <dgm:t>
        <a:bodyPr/>
        <a:lstStyle/>
        <a:p>
          <a:endParaRPr lang="en-US"/>
        </a:p>
      </dgm:t>
    </dgm:pt>
    <dgm:pt modelId="{F1A50E4E-820E-4584-8D81-1684F4611475}">
      <dgm:prSet phldrT="[Text]"/>
      <dgm:spPr/>
      <dgm:t>
        <a:bodyPr/>
        <a:lstStyle/>
        <a:p>
          <a:r>
            <a:rPr lang="en-US" dirty="0" smtClean="0"/>
            <a:t>Draw Requester</a:t>
          </a:r>
          <a:endParaRPr lang="en-US" dirty="0"/>
        </a:p>
      </dgm:t>
    </dgm:pt>
    <dgm:pt modelId="{196186DF-A9C4-4ED1-851C-B3CCB8F0F38D}" type="parTrans" cxnId="{E9BEC8C0-5C85-4E8D-A941-F3388BB17149}">
      <dgm:prSet/>
      <dgm:spPr/>
      <dgm:t>
        <a:bodyPr/>
        <a:lstStyle/>
        <a:p>
          <a:endParaRPr lang="en-US"/>
        </a:p>
      </dgm:t>
    </dgm:pt>
    <dgm:pt modelId="{2F1FF015-54A7-4A25-B31A-CE1957B645E7}" type="sibTrans" cxnId="{E9BEC8C0-5C85-4E8D-A941-F3388BB17149}">
      <dgm:prSet/>
      <dgm:spPr/>
      <dgm:t>
        <a:bodyPr/>
        <a:lstStyle/>
        <a:p>
          <a:endParaRPr lang="en-US"/>
        </a:p>
      </dgm:t>
    </dgm:pt>
    <dgm:pt modelId="{AE037744-227E-4839-A04E-2825B90883F4}">
      <dgm:prSet phldrT="[Text]"/>
      <dgm:spPr/>
      <dgm:t>
        <a:bodyPr/>
        <a:lstStyle/>
        <a:p>
          <a:r>
            <a:rPr lang="en-US" dirty="0" smtClean="0"/>
            <a:t>Review &amp; Approve Line Items</a:t>
          </a:r>
          <a:endParaRPr lang="en-US" dirty="0"/>
        </a:p>
      </dgm:t>
    </dgm:pt>
    <dgm:pt modelId="{776970FF-11AA-4660-8D87-F7E621ABCE83}" type="parTrans" cxnId="{547FBA32-657A-4E18-92BF-92DB5945F59A}">
      <dgm:prSet/>
      <dgm:spPr/>
      <dgm:t>
        <a:bodyPr/>
        <a:lstStyle/>
        <a:p>
          <a:endParaRPr lang="en-US"/>
        </a:p>
      </dgm:t>
    </dgm:pt>
    <dgm:pt modelId="{047B773A-754C-4590-B759-D6AEC655D644}" type="sibTrans" cxnId="{547FBA32-657A-4E18-92BF-92DB5945F59A}">
      <dgm:prSet/>
      <dgm:spPr/>
      <dgm:t>
        <a:bodyPr/>
        <a:lstStyle/>
        <a:p>
          <a:endParaRPr lang="en-US"/>
        </a:p>
      </dgm:t>
    </dgm:pt>
    <dgm:pt modelId="{A917AE4F-1EE2-4571-960F-BD619864B3B0}">
      <dgm:prSet phldrT="[Text]"/>
      <dgm:spPr/>
      <dgm:t>
        <a:bodyPr/>
        <a:lstStyle/>
        <a:p>
          <a:r>
            <a:rPr lang="en-US" dirty="0" smtClean="0"/>
            <a:t>Draw Approver</a:t>
          </a:r>
          <a:endParaRPr lang="en-US" dirty="0"/>
        </a:p>
      </dgm:t>
    </dgm:pt>
    <dgm:pt modelId="{05A0AD69-9E5C-4FEF-B84F-BAE1A77F906A}" type="parTrans" cxnId="{B8E12CF7-4998-427F-A475-06E645F051C7}">
      <dgm:prSet/>
      <dgm:spPr/>
      <dgm:t>
        <a:bodyPr/>
        <a:lstStyle/>
        <a:p>
          <a:endParaRPr lang="en-US"/>
        </a:p>
      </dgm:t>
    </dgm:pt>
    <dgm:pt modelId="{00409572-6CA0-44C3-8892-54E189733EFB}" type="sibTrans" cxnId="{B8E12CF7-4998-427F-A475-06E645F051C7}">
      <dgm:prSet/>
      <dgm:spPr/>
      <dgm:t>
        <a:bodyPr/>
        <a:lstStyle/>
        <a:p>
          <a:endParaRPr lang="en-US"/>
        </a:p>
      </dgm:t>
    </dgm:pt>
    <dgm:pt modelId="{2911C011-7C5D-4040-9BA8-7D8B8E48C405}">
      <dgm:prSet/>
      <dgm:spPr/>
      <dgm:t>
        <a:bodyPr/>
        <a:lstStyle/>
        <a:p>
          <a:r>
            <a:rPr lang="en-US" dirty="0" smtClean="0"/>
            <a:t>Once processed by LOCCS, payment is received in 2-3 days</a:t>
          </a:r>
          <a:endParaRPr lang="en-US" dirty="0"/>
        </a:p>
      </dgm:t>
    </dgm:pt>
    <dgm:pt modelId="{225C86A3-9201-43ED-98EC-641639515362}" type="parTrans" cxnId="{198DE226-8910-4EC3-9AA7-0746B8F5CD9D}">
      <dgm:prSet/>
      <dgm:spPr/>
      <dgm:t>
        <a:bodyPr/>
        <a:lstStyle/>
        <a:p>
          <a:endParaRPr lang="en-US"/>
        </a:p>
      </dgm:t>
    </dgm:pt>
    <dgm:pt modelId="{66CC8DD4-5815-4F88-98CA-DE966B2FD9C0}" type="sibTrans" cxnId="{198DE226-8910-4EC3-9AA7-0746B8F5CD9D}">
      <dgm:prSet/>
      <dgm:spPr/>
      <dgm:t>
        <a:bodyPr/>
        <a:lstStyle/>
        <a:p>
          <a:endParaRPr lang="en-US"/>
        </a:p>
      </dgm:t>
    </dgm:pt>
    <dgm:pt modelId="{F4489374-4070-41F1-8D19-5E5908FA7B38}" type="pres">
      <dgm:prSet presAssocID="{9E4DE3AA-21B0-477F-B44C-6250DCA4EC14}" presName="Name0" presStyleCnt="0">
        <dgm:presLayoutVars>
          <dgm:dir/>
          <dgm:animLvl val="lvl"/>
          <dgm:resizeHandles val="exact"/>
        </dgm:presLayoutVars>
      </dgm:prSet>
      <dgm:spPr/>
      <dgm:t>
        <a:bodyPr/>
        <a:lstStyle/>
        <a:p>
          <a:endParaRPr lang="en-US"/>
        </a:p>
      </dgm:t>
    </dgm:pt>
    <dgm:pt modelId="{BB25166B-85D0-4BA6-9A2F-1656833E7B65}" type="pres">
      <dgm:prSet presAssocID="{2911C011-7C5D-4040-9BA8-7D8B8E48C405}" presName="boxAndChildren" presStyleCnt="0"/>
      <dgm:spPr/>
    </dgm:pt>
    <dgm:pt modelId="{BCE5CF42-049E-4CF0-9A9D-E791AA79AEA3}" type="pres">
      <dgm:prSet presAssocID="{2911C011-7C5D-4040-9BA8-7D8B8E48C405}" presName="parentTextBox" presStyleLbl="node1" presStyleIdx="0" presStyleCnt="4" custScaleY="53042"/>
      <dgm:spPr/>
      <dgm:t>
        <a:bodyPr/>
        <a:lstStyle/>
        <a:p>
          <a:endParaRPr lang="en-US"/>
        </a:p>
      </dgm:t>
    </dgm:pt>
    <dgm:pt modelId="{9C389A86-FC51-44D2-A11B-AFE0AC6B5A2C}" type="pres">
      <dgm:prSet presAssocID="{047B773A-754C-4590-B759-D6AEC655D644}" presName="sp" presStyleCnt="0"/>
      <dgm:spPr/>
    </dgm:pt>
    <dgm:pt modelId="{F331ECA5-3BBB-4497-9067-978C1B9817C5}" type="pres">
      <dgm:prSet presAssocID="{AE037744-227E-4839-A04E-2825B90883F4}" presName="arrowAndChildren" presStyleCnt="0"/>
      <dgm:spPr/>
    </dgm:pt>
    <dgm:pt modelId="{4A252082-1260-42F5-A399-390B1107401B}" type="pres">
      <dgm:prSet presAssocID="{AE037744-227E-4839-A04E-2825B90883F4}" presName="parentTextArrow" presStyleLbl="node1" presStyleIdx="0" presStyleCnt="4"/>
      <dgm:spPr/>
      <dgm:t>
        <a:bodyPr/>
        <a:lstStyle/>
        <a:p>
          <a:endParaRPr lang="en-US"/>
        </a:p>
      </dgm:t>
    </dgm:pt>
    <dgm:pt modelId="{B5689D7B-A34E-4BD2-925E-1BBA6100A2D6}" type="pres">
      <dgm:prSet presAssocID="{AE037744-227E-4839-A04E-2825B90883F4}" presName="arrow" presStyleLbl="node1" presStyleIdx="1" presStyleCnt="4"/>
      <dgm:spPr/>
      <dgm:t>
        <a:bodyPr/>
        <a:lstStyle/>
        <a:p>
          <a:endParaRPr lang="en-US"/>
        </a:p>
      </dgm:t>
    </dgm:pt>
    <dgm:pt modelId="{DF1FAFA2-D0C3-41AF-BDAA-A024E8161B3C}" type="pres">
      <dgm:prSet presAssocID="{AE037744-227E-4839-A04E-2825B90883F4}" presName="descendantArrow" presStyleCnt="0"/>
      <dgm:spPr/>
    </dgm:pt>
    <dgm:pt modelId="{B0545D7B-4BEC-4949-A137-D53E22F4C568}" type="pres">
      <dgm:prSet presAssocID="{A917AE4F-1EE2-4571-960F-BD619864B3B0}" presName="childTextArrow" presStyleLbl="fgAccFollowNode1" presStyleIdx="0" presStyleCnt="4">
        <dgm:presLayoutVars>
          <dgm:bulletEnabled val="1"/>
        </dgm:presLayoutVars>
      </dgm:prSet>
      <dgm:spPr/>
      <dgm:t>
        <a:bodyPr/>
        <a:lstStyle/>
        <a:p>
          <a:endParaRPr lang="en-US"/>
        </a:p>
      </dgm:t>
    </dgm:pt>
    <dgm:pt modelId="{E8308B14-04D9-4A4A-88C8-8FFFFC6CD102}" type="pres">
      <dgm:prSet presAssocID="{C8FC5200-7AA7-47FA-906F-6C65B05E9688}" presName="sp" presStyleCnt="0"/>
      <dgm:spPr/>
    </dgm:pt>
    <dgm:pt modelId="{7F1A3E41-BD69-408D-8D61-A2A8BF61C66E}" type="pres">
      <dgm:prSet presAssocID="{CFC8B78B-AC98-4550-B6B2-BD3355735C66}" presName="arrowAndChildren" presStyleCnt="0"/>
      <dgm:spPr/>
    </dgm:pt>
    <dgm:pt modelId="{28D1863E-0D56-4FAA-97DE-C41576BB5A90}" type="pres">
      <dgm:prSet presAssocID="{CFC8B78B-AC98-4550-B6B2-BD3355735C66}" presName="parentTextArrow" presStyleLbl="node1" presStyleIdx="1" presStyleCnt="4"/>
      <dgm:spPr/>
      <dgm:t>
        <a:bodyPr/>
        <a:lstStyle/>
        <a:p>
          <a:endParaRPr lang="en-US"/>
        </a:p>
      </dgm:t>
    </dgm:pt>
    <dgm:pt modelId="{F3C3A32F-0DC8-48DE-9A97-DD2C0CC8E94C}" type="pres">
      <dgm:prSet presAssocID="{CFC8B78B-AC98-4550-B6B2-BD3355735C66}" presName="arrow" presStyleLbl="node1" presStyleIdx="2" presStyleCnt="4"/>
      <dgm:spPr/>
      <dgm:t>
        <a:bodyPr/>
        <a:lstStyle/>
        <a:p>
          <a:endParaRPr lang="en-US"/>
        </a:p>
      </dgm:t>
    </dgm:pt>
    <dgm:pt modelId="{DEB1BD15-8EA7-4F0C-8363-9032F88206D6}" type="pres">
      <dgm:prSet presAssocID="{CFC8B78B-AC98-4550-B6B2-BD3355735C66}" presName="descendantArrow" presStyleCnt="0"/>
      <dgm:spPr/>
    </dgm:pt>
    <dgm:pt modelId="{8105865F-BA04-4E46-A595-0BE0154A00E4}" type="pres">
      <dgm:prSet presAssocID="{F1A50E4E-820E-4584-8D81-1684F4611475}" presName="childTextArrow" presStyleLbl="fgAccFollowNode1" presStyleIdx="1" presStyleCnt="4">
        <dgm:presLayoutVars>
          <dgm:bulletEnabled val="1"/>
        </dgm:presLayoutVars>
      </dgm:prSet>
      <dgm:spPr/>
      <dgm:t>
        <a:bodyPr/>
        <a:lstStyle/>
        <a:p>
          <a:endParaRPr lang="en-US"/>
        </a:p>
      </dgm:t>
    </dgm:pt>
    <dgm:pt modelId="{28E09753-AC57-450D-B70E-0CBADC945CC1}" type="pres">
      <dgm:prSet presAssocID="{83923814-AFF0-4192-B4B9-DFD6396D7D96}" presName="sp" presStyleCnt="0"/>
      <dgm:spPr/>
    </dgm:pt>
    <dgm:pt modelId="{B1A7A744-BBDB-4916-8686-A58B0524414C}" type="pres">
      <dgm:prSet presAssocID="{8667D6BA-CD47-4CCA-BD15-D7020B26929D}" presName="arrowAndChildren" presStyleCnt="0"/>
      <dgm:spPr/>
    </dgm:pt>
    <dgm:pt modelId="{31845159-1765-47ED-A2EF-E8B96BE9B622}" type="pres">
      <dgm:prSet presAssocID="{8667D6BA-CD47-4CCA-BD15-D7020B26929D}" presName="parentTextArrow" presStyleLbl="node1" presStyleIdx="2" presStyleCnt="4"/>
      <dgm:spPr/>
      <dgm:t>
        <a:bodyPr/>
        <a:lstStyle/>
        <a:p>
          <a:endParaRPr lang="en-US"/>
        </a:p>
      </dgm:t>
    </dgm:pt>
    <dgm:pt modelId="{EB223F74-98A2-4BF5-A6B4-200AF808EB1B}" type="pres">
      <dgm:prSet presAssocID="{8667D6BA-CD47-4CCA-BD15-D7020B26929D}" presName="arrow" presStyleLbl="node1" presStyleIdx="3" presStyleCnt="4"/>
      <dgm:spPr/>
      <dgm:t>
        <a:bodyPr/>
        <a:lstStyle/>
        <a:p>
          <a:endParaRPr lang="en-US"/>
        </a:p>
      </dgm:t>
    </dgm:pt>
    <dgm:pt modelId="{F08B25D3-304B-49E9-883D-C844C89138E6}" type="pres">
      <dgm:prSet presAssocID="{8667D6BA-CD47-4CCA-BD15-D7020B26929D}" presName="descendantArrow" presStyleCnt="0"/>
      <dgm:spPr/>
    </dgm:pt>
    <dgm:pt modelId="{2F19697E-CD91-417F-A5F2-D5C349D92B27}" type="pres">
      <dgm:prSet presAssocID="{29BBF481-731D-409F-A4B3-199CD13D4756}" presName="childTextArrow" presStyleLbl="fgAccFollowNode1" presStyleIdx="2" presStyleCnt="4">
        <dgm:presLayoutVars>
          <dgm:bulletEnabled val="1"/>
        </dgm:presLayoutVars>
      </dgm:prSet>
      <dgm:spPr/>
      <dgm:t>
        <a:bodyPr/>
        <a:lstStyle/>
        <a:p>
          <a:endParaRPr lang="en-US"/>
        </a:p>
      </dgm:t>
    </dgm:pt>
    <dgm:pt modelId="{910EDD8A-997C-4FAE-BB89-F5728E07D0B7}" type="pres">
      <dgm:prSet presAssocID="{78FF1EE9-2CEC-49D7-9152-526EC1AA4CAB}" presName="childTextArrow" presStyleLbl="fgAccFollowNode1" presStyleIdx="3" presStyleCnt="4">
        <dgm:presLayoutVars>
          <dgm:bulletEnabled val="1"/>
        </dgm:presLayoutVars>
      </dgm:prSet>
      <dgm:spPr/>
      <dgm:t>
        <a:bodyPr/>
        <a:lstStyle/>
        <a:p>
          <a:endParaRPr lang="en-US"/>
        </a:p>
      </dgm:t>
    </dgm:pt>
  </dgm:ptLst>
  <dgm:cxnLst>
    <dgm:cxn modelId="{4999071F-4D1C-4CAF-BDDC-440C6A3CCC9C}" type="presOf" srcId="{A917AE4F-1EE2-4571-960F-BD619864B3B0}" destId="{B0545D7B-4BEC-4949-A137-D53E22F4C568}" srcOrd="0" destOrd="0" presId="urn:microsoft.com/office/officeart/2005/8/layout/process4"/>
    <dgm:cxn modelId="{A2D8DC0F-E4EC-4249-BCA6-E65646D25A98}" type="presOf" srcId="{29BBF481-731D-409F-A4B3-199CD13D4756}" destId="{2F19697E-CD91-417F-A5F2-D5C349D92B27}" srcOrd="0" destOrd="0" presId="urn:microsoft.com/office/officeart/2005/8/layout/process4"/>
    <dgm:cxn modelId="{4E9B21A4-3D2D-47E8-9E52-7120070E1538}" srcId="{9E4DE3AA-21B0-477F-B44C-6250DCA4EC14}" destId="{8667D6BA-CD47-4CCA-BD15-D7020B26929D}" srcOrd="0" destOrd="0" parTransId="{9B51DE13-6207-42F6-8385-7736880C92C6}" sibTransId="{83923814-AFF0-4192-B4B9-DFD6396D7D96}"/>
    <dgm:cxn modelId="{0BDDF4D8-E120-4FED-9BDB-6EF06C3A4B27}" type="presOf" srcId="{78FF1EE9-2CEC-49D7-9152-526EC1AA4CAB}" destId="{910EDD8A-997C-4FAE-BB89-F5728E07D0B7}" srcOrd="0" destOrd="0" presId="urn:microsoft.com/office/officeart/2005/8/layout/process4"/>
    <dgm:cxn modelId="{14315E21-B8BF-463E-9F0F-0BA96B7832E4}" type="presOf" srcId="{CFC8B78B-AC98-4550-B6B2-BD3355735C66}" destId="{28D1863E-0D56-4FAA-97DE-C41576BB5A90}" srcOrd="0" destOrd="0" presId="urn:microsoft.com/office/officeart/2005/8/layout/process4"/>
    <dgm:cxn modelId="{3C4E54DA-EFC4-4F5B-859F-0D972192DF53}" type="presOf" srcId="{AE037744-227E-4839-A04E-2825B90883F4}" destId="{B5689D7B-A34E-4BD2-925E-1BBA6100A2D6}" srcOrd="1" destOrd="0" presId="urn:microsoft.com/office/officeart/2005/8/layout/process4"/>
    <dgm:cxn modelId="{2934EFB6-489B-46FC-AD80-ED3944F4B777}" srcId="{8667D6BA-CD47-4CCA-BD15-D7020B26929D}" destId="{78FF1EE9-2CEC-49D7-9152-526EC1AA4CAB}" srcOrd="1" destOrd="0" parTransId="{D647C17D-1CD3-4C85-B82F-C9B90F019252}" sibTransId="{B1A5EAAB-D535-4552-8F56-C26B81C244E2}"/>
    <dgm:cxn modelId="{E7454632-71D5-47DB-8255-3B89959790A0}" srcId="{8667D6BA-CD47-4CCA-BD15-D7020B26929D}" destId="{29BBF481-731D-409F-A4B3-199CD13D4756}" srcOrd="0" destOrd="0" parTransId="{760A6E43-2A67-4385-9026-09C7EC0AA8D8}" sibTransId="{846B3078-EB2D-4E52-A139-0BEB06445472}"/>
    <dgm:cxn modelId="{73EA9F12-E08D-4F43-B39B-080EE4796086}" type="presOf" srcId="{8667D6BA-CD47-4CCA-BD15-D7020B26929D}" destId="{31845159-1765-47ED-A2EF-E8B96BE9B622}" srcOrd="0" destOrd="0" presId="urn:microsoft.com/office/officeart/2005/8/layout/process4"/>
    <dgm:cxn modelId="{25703EF7-7564-46D2-839D-AB141775A6E8}" type="presOf" srcId="{F1A50E4E-820E-4584-8D81-1684F4611475}" destId="{8105865F-BA04-4E46-A595-0BE0154A00E4}" srcOrd="0" destOrd="0" presId="urn:microsoft.com/office/officeart/2005/8/layout/process4"/>
    <dgm:cxn modelId="{B8E12CF7-4998-427F-A475-06E645F051C7}" srcId="{AE037744-227E-4839-A04E-2825B90883F4}" destId="{A917AE4F-1EE2-4571-960F-BD619864B3B0}" srcOrd="0" destOrd="0" parTransId="{05A0AD69-9E5C-4FEF-B84F-BAE1A77F906A}" sibTransId="{00409572-6CA0-44C3-8892-54E189733EFB}"/>
    <dgm:cxn modelId="{E9BEC8C0-5C85-4E8D-A941-F3388BB17149}" srcId="{CFC8B78B-AC98-4550-B6B2-BD3355735C66}" destId="{F1A50E4E-820E-4584-8D81-1684F4611475}" srcOrd="0" destOrd="0" parTransId="{196186DF-A9C4-4ED1-851C-B3CCB8F0F38D}" sibTransId="{2F1FF015-54A7-4A25-B31A-CE1957B645E7}"/>
    <dgm:cxn modelId="{F3BF381D-AF63-485A-A81F-AC017A35D201}" type="presOf" srcId="{AE037744-227E-4839-A04E-2825B90883F4}" destId="{4A252082-1260-42F5-A399-390B1107401B}" srcOrd="0" destOrd="0" presId="urn:microsoft.com/office/officeart/2005/8/layout/process4"/>
    <dgm:cxn modelId="{547FBA32-657A-4E18-92BF-92DB5945F59A}" srcId="{9E4DE3AA-21B0-477F-B44C-6250DCA4EC14}" destId="{AE037744-227E-4839-A04E-2825B90883F4}" srcOrd="2" destOrd="0" parTransId="{776970FF-11AA-4660-8D87-F7E621ABCE83}" sibTransId="{047B773A-754C-4590-B759-D6AEC655D644}"/>
    <dgm:cxn modelId="{198DE226-8910-4EC3-9AA7-0746B8F5CD9D}" srcId="{9E4DE3AA-21B0-477F-B44C-6250DCA4EC14}" destId="{2911C011-7C5D-4040-9BA8-7D8B8E48C405}" srcOrd="3" destOrd="0" parTransId="{225C86A3-9201-43ED-98EC-641639515362}" sibTransId="{66CC8DD4-5815-4F88-98CA-DE966B2FD9C0}"/>
    <dgm:cxn modelId="{57FA4A0B-AB1D-4B4A-99FC-5AD10E6E2C69}" srcId="{9E4DE3AA-21B0-477F-B44C-6250DCA4EC14}" destId="{CFC8B78B-AC98-4550-B6B2-BD3355735C66}" srcOrd="1" destOrd="0" parTransId="{2A879658-BB8D-486A-A728-6D9953C4CA40}" sibTransId="{C8FC5200-7AA7-47FA-906F-6C65B05E9688}"/>
    <dgm:cxn modelId="{B5E6168A-6E00-4205-A03C-2237FECA41D6}" type="presOf" srcId="{CFC8B78B-AC98-4550-B6B2-BD3355735C66}" destId="{F3C3A32F-0DC8-48DE-9A97-DD2C0CC8E94C}" srcOrd="1" destOrd="0" presId="urn:microsoft.com/office/officeart/2005/8/layout/process4"/>
    <dgm:cxn modelId="{B87FD536-6ACC-41B3-91D5-6B569FA19368}" type="presOf" srcId="{8667D6BA-CD47-4CCA-BD15-D7020B26929D}" destId="{EB223F74-98A2-4BF5-A6B4-200AF808EB1B}" srcOrd="1" destOrd="0" presId="urn:microsoft.com/office/officeart/2005/8/layout/process4"/>
    <dgm:cxn modelId="{849C4EC7-C5E3-4A4B-A813-FD2FE5EEB297}" type="presOf" srcId="{9E4DE3AA-21B0-477F-B44C-6250DCA4EC14}" destId="{F4489374-4070-41F1-8D19-5E5908FA7B38}" srcOrd="0" destOrd="0" presId="urn:microsoft.com/office/officeart/2005/8/layout/process4"/>
    <dgm:cxn modelId="{350FE402-9087-4E47-92B1-EB8D1127A570}" type="presOf" srcId="{2911C011-7C5D-4040-9BA8-7D8B8E48C405}" destId="{BCE5CF42-049E-4CF0-9A9D-E791AA79AEA3}" srcOrd="0" destOrd="0" presId="urn:microsoft.com/office/officeart/2005/8/layout/process4"/>
    <dgm:cxn modelId="{0A8DBC42-5245-45E4-A6A9-E15219CA1CF5}" type="presParOf" srcId="{F4489374-4070-41F1-8D19-5E5908FA7B38}" destId="{BB25166B-85D0-4BA6-9A2F-1656833E7B65}" srcOrd="0" destOrd="0" presId="urn:microsoft.com/office/officeart/2005/8/layout/process4"/>
    <dgm:cxn modelId="{91EE3475-A802-4C36-A10E-861968786CE2}" type="presParOf" srcId="{BB25166B-85D0-4BA6-9A2F-1656833E7B65}" destId="{BCE5CF42-049E-4CF0-9A9D-E791AA79AEA3}" srcOrd="0" destOrd="0" presId="urn:microsoft.com/office/officeart/2005/8/layout/process4"/>
    <dgm:cxn modelId="{47D29BA7-C3BC-4606-B140-78C3BF93FDB7}" type="presParOf" srcId="{F4489374-4070-41F1-8D19-5E5908FA7B38}" destId="{9C389A86-FC51-44D2-A11B-AFE0AC6B5A2C}" srcOrd="1" destOrd="0" presId="urn:microsoft.com/office/officeart/2005/8/layout/process4"/>
    <dgm:cxn modelId="{59830573-A8E9-43D6-9574-31FDA9459B65}" type="presParOf" srcId="{F4489374-4070-41F1-8D19-5E5908FA7B38}" destId="{F331ECA5-3BBB-4497-9067-978C1B9817C5}" srcOrd="2" destOrd="0" presId="urn:microsoft.com/office/officeart/2005/8/layout/process4"/>
    <dgm:cxn modelId="{3EBDB8F7-E90E-4E9E-911D-8D93AA7688C3}" type="presParOf" srcId="{F331ECA5-3BBB-4497-9067-978C1B9817C5}" destId="{4A252082-1260-42F5-A399-390B1107401B}" srcOrd="0" destOrd="0" presId="urn:microsoft.com/office/officeart/2005/8/layout/process4"/>
    <dgm:cxn modelId="{8D235504-570E-4643-9829-5676F1679F09}" type="presParOf" srcId="{F331ECA5-3BBB-4497-9067-978C1B9817C5}" destId="{B5689D7B-A34E-4BD2-925E-1BBA6100A2D6}" srcOrd="1" destOrd="0" presId="urn:microsoft.com/office/officeart/2005/8/layout/process4"/>
    <dgm:cxn modelId="{D8639A2D-4DC1-4FA0-9C6C-7A08E0F3AF25}" type="presParOf" srcId="{F331ECA5-3BBB-4497-9067-978C1B9817C5}" destId="{DF1FAFA2-D0C3-41AF-BDAA-A024E8161B3C}" srcOrd="2" destOrd="0" presId="urn:microsoft.com/office/officeart/2005/8/layout/process4"/>
    <dgm:cxn modelId="{9374E42D-EEDA-4779-8B43-7B6202534CF6}" type="presParOf" srcId="{DF1FAFA2-D0C3-41AF-BDAA-A024E8161B3C}" destId="{B0545D7B-4BEC-4949-A137-D53E22F4C568}" srcOrd="0" destOrd="0" presId="urn:microsoft.com/office/officeart/2005/8/layout/process4"/>
    <dgm:cxn modelId="{E15FF181-5C83-4770-BB75-E0C692354AB4}" type="presParOf" srcId="{F4489374-4070-41F1-8D19-5E5908FA7B38}" destId="{E8308B14-04D9-4A4A-88C8-8FFFFC6CD102}" srcOrd="3" destOrd="0" presId="urn:microsoft.com/office/officeart/2005/8/layout/process4"/>
    <dgm:cxn modelId="{EB88B55F-FC0A-4ECB-80A0-55A12BA96A68}" type="presParOf" srcId="{F4489374-4070-41F1-8D19-5E5908FA7B38}" destId="{7F1A3E41-BD69-408D-8D61-A2A8BF61C66E}" srcOrd="4" destOrd="0" presId="urn:microsoft.com/office/officeart/2005/8/layout/process4"/>
    <dgm:cxn modelId="{04A01709-668F-42AB-B8FA-72C70E6C75E8}" type="presParOf" srcId="{7F1A3E41-BD69-408D-8D61-A2A8BF61C66E}" destId="{28D1863E-0D56-4FAA-97DE-C41576BB5A90}" srcOrd="0" destOrd="0" presId="urn:microsoft.com/office/officeart/2005/8/layout/process4"/>
    <dgm:cxn modelId="{3FE8D965-92E5-46B2-BE9D-EA23684CB415}" type="presParOf" srcId="{7F1A3E41-BD69-408D-8D61-A2A8BF61C66E}" destId="{F3C3A32F-0DC8-48DE-9A97-DD2C0CC8E94C}" srcOrd="1" destOrd="0" presId="urn:microsoft.com/office/officeart/2005/8/layout/process4"/>
    <dgm:cxn modelId="{37EAC22A-4E70-498C-925D-CCF610365B5D}" type="presParOf" srcId="{7F1A3E41-BD69-408D-8D61-A2A8BF61C66E}" destId="{DEB1BD15-8EA7-4F0C-8363-9032F88206D6}" srcOrd="2" destOrd="0" presId="urn:microsoft.com/office/officeart/2005/8/layout/process4"/>
    <dgm:cxn modelId="{339225A9-371D-40EC-8D81-6566FB3538E0}" type="presParOf" srcId="{DEB1BD15-8EA7-4F0C-8363-9032F88206D6}" destId="{8105865F-BA04-4E46-A595-0BE0154A00E4}" srcOrd="0" destOrd="0" presId="urn:microsoft.com/office/officeart/2005/8/layout/process4"/>
    <dgm:cxn modelId="{231DB099-CA9B-402E-AD8E-73E44A43C7E3}" type="presParOf" srcId="{F4489374-4070-41F1-8D19-5E5908FA7B38}" destId="{28E09753-AC57-450D-B70E-0CBADC945CC1}" srcOrd="5" destOrd="0" presId="urn:microsoft.com/office/officeart/2005/8/layout/process4"/>
    <dgm:cxn modelId="{5EEF6CFF-09D7-4C4B-9698-2FE5A1357F50}" type="presParOf" srcId="{F4489374-4070-41F1-8D19-5E5908FA7B38}" destId="{B1A7A744-BBDB-4916-8686-A58B0524414C}" srcOrd="6" destOrd="0" presId="urn:microsoft.com/office/officeart/2005/8/layout/process4"/>
    <dgm:cxn modelId="{AD58A698-517A-4428-9882-F4820B4E2AC3}" type="presParOf" srcId="{B1A7A744-BBDB-4916-8686-A58B0524414C}" destId="{31845159-1765-47ED-A2EF-E8B96BE9B622}" srcOrd="0" destOrd="0" presId="urn:microsoft.com/office/officeart/2005/8/layout/process4"/>
    <dgm:cxn modelId="{EABD9CAC-D8AE-4CD5-B4E0-E83D18E4B627}" type="presParOf" srcId="{B1A7A744-BBDB-4916-8686-A58B0524414C}" destId="{EB223F74-98A2-4BF5-A6B4-200AF808EB1B}" srcOrd="1" destOrd="0" presId="urn:microsoft.com/office/officeart/2005/8/layout/process4"/>
    <dgm:cxn modelId="{230BD589-AE7F-4F36-8344-42B9BBBAD5E3}" type="presParOf" srcId="{B1A7A744-BBDB-4916-8686-A58B0524414C}" destId="{F08B25D3-304B-49E9-883D-C844C89138E6}" srcOrd="2" destOrd="0" presId="urn:microsoft.com/office/officeart/2005/8/layout/process4"/>
    <dgm:cxn modelId="{8904DCC9-CFAD-429D-9581-DD3DECBE9F7E}" type="presParOf" srcId="{F08B25D3-304B-49E9-883D-C844C89138E6}" destId="{2F19697E-CD91-417F-A5F2-D5C349D92B27}" srcOrd="0" destOrd="0" presId="urn:microsoft.com/office/officeart/2005/8/layout/process4"/>
    <dgm:cxn modelId="{28A075A1-C38A-4160-91F5-2EEBEFDE09EE}" type="presParOf" srcId="{F08B25D3-304B-49E9-883D-C844C89138E6}" destId="{910EDD8A-997C-4FAE-BB89-F5728E07D0B7}"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4DE3AA-21B0-477F-B44C-6250DCA4EC14}" type="doc">
      <dgm:prSet loTypeId="urn:microsoft.com/office/officeart/2005/8/layout/process4" loCatId="list" qsTypeId="urn:microsoft.com/office/officeart/2005/8/quickstyle/simple1" qsCatId="simple" csTypeId="urn:microsoft.com/office/officeart/2005/8/colors/accent0_3" csCatId="mainScheme" phldr="1"/>
      <dgm:spPr/>
      <dgm:t>
        <a:bodyPr/>
        <a:lstStyle/>
        <a:p>
          <a:endParaRPr lang="en-US"/>
        </a:p>
      </dgm:t>
    </dgm:pt>
    <dgm:pt modelId="{8667D6BA-CD47-4CCA-BD15-D7020B26929D}">
      <dgm:prSet phldrT="[Text]"/>
      <dgm:spPr/>
      <dgm:t>
        <a:bodyPr/>
        <a:lstStyle/>
        <a:p>
          <a:r>
            <a:rPr lang="en-US" dirty="0" smtClean="0"/>
            <a:t>Obligate Funds to Activity</a:t>
          </a:r>
          <a:endParaRPr lang="en-US" dirty="0"/>
        </a:p>
      </dgm:t>
    </dgm:pt>
    <dgm:pt modelId="{9B51DE13-6207-42F6-8385-7736880C92C6}" type="parTrans" cxnId="{4E9B21A4-3D2D-47E8-9E52-7120070E1538}">
      <dgm:prSet/>
      <dgm:spPr/>
      <dgm:t>
        <a:bodyPr/>
        <a:lstStyle/>
        <a:p>
          <a:endParaRPr lang="en-US"/>
        </a:p>
      </dgm:t>
    </dgm:pt>
    <dgm:pt modelId="{83923814-AFF0-4192-B4B9-DFD6396D7D96}" type="sibTrans" cxnId="{4E9B21A4-3D2D-47E8-9E52-7120070E1538}">
      <dgm:prSet/>
      <dgm:spPr/>
      <dgm:t>
        <a:bodyPr/>
        <a:lstStyle/>
        <a:p>
          <a:endParaRPr lang="en-US"/>
        </a:p>
      </dgm:t>
    </dgm:pt>
    <dgm:pt modelId="{29BBF481-731D-409F-A4B3-199CD13D4756}">
      <dgm:prSet phldrT="[Text]"/>
      <dgm:spPr/>
      <dgm:t>
        <a:bodyPr/>
        <a:lstStyle/>
        <a:p>
          <a:r>
            <a:rPr lang="en-US" dirty="0" smtClean="0"/>
            <a:t>Draw Requester</a:t>
          </a:r>
          <a:endParaRPr lang="en-US" dirty="0"/>
        </a:p>
      </dgm:t>
    </dgm:pt>
    <dgm:pt modelId="{760A6E43-2A67-4385-9026-09C7EC0AA8D8}" type="parTrans" cxnId="{E7454632-71D5-47DB-8255-3B89959790A0}">
      <dgm:prSet/>
      <dgm:spPr/>
      <dgm:t>
        <a:bodyPr/>
        <a:lstStyle/>
        <a:p>
          <a:endParaRPr lang="en-US"/>
        </a:p>
      </dgm:t>
    </dgm:pt>
    <dgm:pt modelId="{846B3078-EB2D-4E52-A139-0BEB06445472}" type="sibTrans" cxnId="{E7454632-71D5-47DB-8255-3B89959790A0}">
      <dgm:prSet/>
      <dgm:spPr/>
      <dgm:t>
        <a:bodyPr/>
        <a:lstStyle/>
        <a:p>
          <a:endParaRPr lang="en-US"/>
        </a:p>
      </dgm:t>
    </dgm:pt>
    <dgm:pt modelId="{78FF1EE9-2CEC-49D7-9152-526EC1AA4CAB}">
      <dgm:prSet phldrT="[Text]"/>
      <dgm:spPr/>
      <dgm:t>
        <a:bodyPr/>
        <a:lstStyle/>
        <a:p>
          <a:r>
            <a:rPr lang="en-US" dirty="0" smtClean="0"/>
            <a:t>Draw Approver</a:t>
          </a:r>
          <a:endParaRPr lang="en-US" dirty="0"/>
        </a:p>
      </dgm:t>
    </dgm:pt>
    <dgm:pt modelId="{D647C17D-1CD3-4C85-B82F-C9B90F019252}" type="parTrans" cxnId="{2934EFB6-489B-46FC-AD80-ED3944F4B777}">
      <dgm:prSet/>
      <dgm:spPr/>
      <dgm:t>
        <a:bodyPr/>
        <a:lstStyle/>
        <a:p>
          <a:endParaRPr lang="en-US"/>
        </a:p>
      </dgm:t>
    </dgm:pt>
    <dgm:pt modelId="{B1A5EAAB-D535-4552-8F56-C26B81C244E2}" type="sibTrans" cxnId="{2934EFB6-489B-46FC-AD80-ED3944F4B777}">
      <dgm:prSet/>
      <dgm:spPr/>
      <dgm:t>
        <a:bodyPr/>
        <a:lstStyle/>
        <a:p>
          <a:endParaRPr lang="en-US"/>
        </a:p>
      </dgm:t>
    </dgm:pt>
    <dgm:pt modelId="{CFC8B78B-AC98-4550-B6B2-BD3355735C66}">
      <dgm:prSet phldrT="[Text]"/>
      <dgm:spPr/>
      <dgm:t>
        <a:bodyPr/>
        <a:lstStyle/>
        <a:p>
          <a:r>
            <a:rPr lang="en-US" dirty="0" smtClean="0"/>
            <a:t>Create Voucher </a:t>
          </a:r>
          <a:br>
            <a:rPr lang="en-US" dirty="0" smtClean="0"/>
          </a:br>
          <a:r>
            <a:rPr lang="en-US" dirty="0" smtClean="0"/>
            <a:t>(with at least 1 Line Item)</a:t>
          </a:r>
          <a:endParaRPr lang="en-US" dirty="0"/>
        </a:p>
      </dgm:t>
    </dgm:pt>
    <dgm:pt modelId="{2A879658-BB8D-486A-A728-6D9953C4CA40}" type="parTrans" cxnId="{57FA4A0B-AB1D-4B4A-99FC-5AD10E6E2C69}">
      <dgm:prSet/>
      <dgm:spPr/>
      <dgm:t>
        <a:bodyPr/>
        <a:lstStyle/>
        <a:p>
          <a:endParaRPr lang="en-US"/>
        </a:p>
      </dgm:t>
    </dgm:pt>
    <dgm:pt modelId="{C8FC5200-7AA7-47FA-906F-6C65B05E9688}" type="sibTrans" cxnId="{57FA4A0B-AB1D-4B4A-99FC-5AD10E6E2C69}">
      <dgm:prSet/>
      <dgm:spPr/>
      <dgm:t>
        <a:bodyPr/>
        <a:lstStyle/>
        <a:p>
          <a:endParaRPr lang="en-US"/>
        </a:p>
      </dgm:t>
    </dgm:pt>
    <dgm:pt modelId="{F1A50E4E-820E-4584-8D81-1684F4611475}">
      <dgm:prSet phldrT="[Text]"/>
      <dgm:spPr/>
      <dgm:t>
        <a:bodyPr/>
        <a:lstStyle/>
        <a:p>
          <a:r>
            <a:rPr lang="en-US" dirty="0" smtClean="0"/>
            <a:t>Draw Requester</a:t>
          </a:r>
          <a:endParaRPr lang="en-US" dirty="0"/>
        </a:p>
      </dgm:t>
    </dgm:pt>
    <dgm:pt modelId="{196186DF-A9C4-4ED1-851C-B3CCB8F0F38D}" type="parTrans" cxnId="{E9BEC8C0-5C85-4E8D-A941-F3388BB17149}">
      <dgm:prSet/>
      <dgm:spPr/>
      <dgm:t>
        <a:bodyPr/>
        <a:lstStyle/>
        <a:p>
          <a:endParaRPr lang="en-US"/>
        </a:p>
      </dgm:t>
    </dgm:pt>
    <dgm:pt modelId="{2F1FF015-54A7-4A25-B31A-CE1957B645E7}" type="sibTrans" cxnId="{E9BEC8C0-5C85-4E8D-A941-F3388BB17149}">
      <dgm:prSet/>
      <dgm:spPr/>
      <dgm:t>
        <a:bodyPr/>
        <a:lstStyle/>
        <a:p>
          <a:endParaRPr lang="en-US"/>
        </a:p>
      </dgm:t>
    </dgm:pt>
    <dgm:pt modelId="{AE037744-227E-4839-A04E-2825B90883F4}">
      <dgm:prSet phldrT="[Text]"/>
      <dgm:spPr/>
      <dgm:t>
        <a:bodyPr/>
        <a:lstStyle/>
        <a:p>
          <a:r>
            <a:rPr lang="en-US" dirty="0" smtClean="0"/>
            <a:t>Review &amp; Approve Line Items</a:t>
          </a:r>
          <a:endParaRPr lang="en-US" dirty="0"/>
        </a:p>
      </dgm:t>
    </dgm:pt>
    <dgm:pt modelId="{776970FF-11AA-4660-8D87-F7E621ABCE83}" type="parTrans" cxnId="{547FBA32-657A-4E18-92BF-92DB5945F59A}">
      <dgm:prSet/>
      <dgm:spPr/>
      <dgm:t>
        <a:bodyPr/>
        <a:lstStyle/>
        <a:p>
          <a:endParaRPr lang="en-US"/>
        </a:p>
      </dgm:t>
    </dgm:pt>
    <dgm:pt modelId="{047B773A-754C-4590-B759-D6AEC655D644}" type="sibTrans" cxnId="{547FBA32-657A-4E18-92BF-92DB5945F59A}">
      <dgm:prSet/>
      <dgm:spPr/>
      <dgm:t>
        <a:bodyPr/>
        <a:lstStyle/>
        <a:p>
          <a:endParaRPr lang="en-US"/>
        </a:p>
      </dgm:t>
    </dgm:pt>
    <dgm:pt modelId="{A917AE4F-1EE2-4571-960F-BD619864B3B0}">
      <dgm:prSet phldrT="[Text]"/>
      <dgm:spPr/>
      <dgm:t>
        <a:bodyPr/>
        <a:lstStyle/>
        <a:p>
          <a:r>
            <a:rPr lang="en-US" dirty="0" smtClean="0"/>
            <a:t>Draw Approver</a:t>
          </a:r>
          <a:endParaRPr lang="en-US" dirty="0"/>
        </a:p>
      </dgm:t>
    </dgm:pt>
    <dgm:pt modelId="{05A0AD69-9E5C-4FEF-B84F-BAE1A77F906A}" type="parTrans" cxnId="{B8E12CF7-4998-427F-A475-06E645F051C7}">
      <dgm:prSet/>
      <dgm:spPr/>
      <dgm:t>
        <a:bodyPr/>
        <a:lstStyle/>
        <a:p>
          <a:endParaRPr lang="en-US"/>
        </a:p>
      </dgm:t>
    </dgm:pt>
    <dgm:pt modelId="{00409572-6CA0-44C3-8892-54E189733EFB}" type="sibTrans" cxnId="{B8E12CF7-4998-427F-A475-06E645F051C7}">
      <dgm:prSet/>
      <dgm:spPr/>
      <dgm:t>
        <a:bodyPr/>
        <a:lstStyle/>
        <a:p>
          <a:endParaRPr lang="en-US"/>
        </a:p>
      </dgm:t>
    </dgm:pt>
    <dgm:pt modelId="{2911C011-7C5D-4040-9BA8-7D8B8E48C405}">
      <dgm:prSet/>
      <dgm:spPr/>
      <dgm:t>
        <a:bodyPr/>
        <a:lstStyle/>
        <a:p>
          <a:r>
            <a:rPr lang="en-US" dirty="0" smtClean="0"/>
            <a:t>Once processed by LOCCS, payment is received in 2-3 days</a:t>
          </a:r>
          <a:endParaRPr lang="en-US" dirty="0"/>
        </a:p>
      </dgm:t>
    </dgm:pt>
    <dgm:pt modelId="{225C86A3-9201-43ED-98EC-641639515362}" type="parTrans" cxnId="{198DE226-8910-4EC3-9AA7-0746B8F5CD9D}">
      <dgm:prSet/>
      <dgm:spPr/>
      <dgm:t>
        <a:bodyPr/>
        <a:lstStyle/>
        <a:p>
          <a:endParaRPr lang="en-US"/>
        </a:p>
      </dgm:t>
    </dgm:pt>
    <dgm:pt modelId="{66CC8DD4-5815-4F88-98CA-DE966B2FD9C0}" type="sibTrans" cxnId="{198DE226-8910-4EC3-9AA7-0746B8F5CD9D}">
      <dgm:prSet/>
      <dgm:spPr/>
      <dgm:t>
        <a:bodyPr/>
        <a:lstStyle/>
        <a:p>
          <a:endParaRPr lang="en-US"/>
        </a:p>
      </dgm:t>
    </dgm:pt>
    <dgm:pt modelId="{F4489374-4070-41F1-8D19-5E5908FA7B38}" type="pres">
      <dgm:prSet presAssocID="{9E4DE3AA-21B0-477F-B44C-6250DCA4EC14}" presName="Name0" presStyleCnt="0">
        <dgm:presLayoutVars>
          <dgm:dir/>
          <dgm:animLvl val="lvl"/>
          <dgm:resizeHandles val="exact"/>
        </dgm:presLayoutVars>
      </dgm:prSet>
      <dgm:spPr/>
      <dgm:t>
        <a:bodyPr/>
        <a:lstStyle/>
        <a:p>
          <a:endParaRPr lang="en-US"/>
        </a:p>
      </dgm:t>
    </dgm:pt>
    <dgm:pt modelId="{BB25166B-85D0-4BA6-9A2F-1656833E7B65}" type="pres">
      <dgm:prSet presAssocID="{2911C011-7C5D-4040-9BA8-7D8B8E48C405}" presName="boxAndChildren" presStyleCnt="0"/>
      <dgm:spPr/>
    </dgm:pt>
    <dgm:pt modelId="{BCE5CF42-049E-4CF0-9A9D-E791AA79AEA3}" type="pres">
      <dgm:prSet presAssocID="{2911C011-7C5D-4040-9BA8-7D8B8E48C405}" presName="parentTextBox" presStyleLbl="node1" presStyleIdx="0" presStyleCnt="4" custScaleY="53042"/>
      <dgm:spPr/>
      <dgm:t>
        <a:bodyPr/>
        <a:lstStyle/>
        <a:p>
          <a:endParaRPr lang="en-US"/>
        </a:p>
      </dgm:t>
    </dgm:pt>
    <dgm:pt modelId="{9C389A86-FC51-44D2-A11B-AFE0AC6B5A2C}" type="pres">
      <dgm:prSet presAssocID="{047B773A-754C-4590-B759-D6AEC655D644}" presName="sp" presStyleCnt="0"/>
      <dgm:spPr/>
    </dgm:pt>
    <dgm:pt modelId="{F331ECA5-3BBB-4497-9067-978C1B9817C5}" type="pres">
      <dgm:prSet presAssocID="{AE037744-227E-4839-A04E-2825B90883F4}" presName="arrowAndChildren" presStyleCnt="0"/>
      <dgm:spPr/>
    </dgm:pt>
    <dgm:pt modelId="{4A252082-1260-42F5-A399-390B1107401B}" type="pres">
      <dgm:prSet presAssocID="{AE037744-227E-4839-A04E-2825B90883F4}" presName="parentTextArrow" presStyleLbl="node1" presStyleIdx="0" presStyleCnt="4"/>
      <dgm:spPr/>
      <dgm:t>
        <a:bodyPr/>
        <a:lstStyle/>
        <a:p>
          <a:endParaRPr lang="en-US"/>
        </a:p>
      </dgm:t>
    </dgm:pt>
    <dgm:pt modelId="{B5689D7B-A34E-4BD2-925E-1BBA6100A2D6}" type="pres">
      <dgm:prSet presAssocID="{AE037744-227E-4839-A04E-2825B90883F4}" presName="arrow" presStyleLbl="node1" presStyleIdx="1" presStyleCnt="4"/>
      <dgm:spPr/>
      <dgm:t>
        <a:bodyPr/>
        <a:lstStyle/>
        <a:p>
          <a:endParaRPr lang="en-US"/>
        </a:p>
      </dgm:t>
    </dgm:pt>
    <dgm:pt modelId="{DF1FAFA2-D0C3-41AF-BDAA-A024E8161B3C}" type="pres">
      <dgm:prSet presAssocID="{AE037744-227E-4839-A04E-2825B90883F4}" presName="descendantArrow" presStyleCnt="0"/>
      <dgm:spPr/>
    </dgm:pt>
    <dgm:pt modelId="{B0545D7B-4BEC-4949-A137-D53E22F4C568}" type="pres">
      <dgm:prSet presAssocID="{A917AE4F-1EE2-4571-960F-BD619864B3B0}" presName="childTextArrow" presStyleLbl="fgAccFollowNode1" presStyleIdx="0" presStyleCnt="4">
        <dgm:presLayoutVars>
          <dgm:bulletEnabled val="1"/>
        </dgm:presLayoutVars>
      </dgm:prSet>
      <dgm:spPr/>
      <dgm:t>
        <a:bodyPr/>
        <a:lstStyle/>
        <a:p>
          <a:endParaRPr lang="en-US"/>
        </a:p>
      </dgm:t>
    </dgm:pt>
    <dgm:pt modelId="{E8308B14-04D9-4A4A-88C8-8FFFFC6CD102}" type="pres">
      <dgm:prSet presAssocID="{C8FC5200-7AA7-47FA-906F-6C65B05E9688}" presName="sp" presStyleCnt="0"/>
      <dgm:spPr/>
    </dgm:pt>
    <dgm:pt modelId="{7F1A3E41-BD69-408D-8D61-A2A8BF61C66E}" type="pres">
      <dgm:prSet presAssocID="{CFC8B78B-AC98-4550-B6B2-BD3355735C66}" presName="arrowAndChildren" presStyleCnt="0"/>
      <dgm:spPr/>
    </dgm:pt>
    <dgm:pt modelId="{28D1863E-0D56-4FAA-97DE-C41576BB5A90}" type="pres">
      <dgm:prSet presAssocID="{CFC8B78B-AC98-4550-B6B2-BD3355735C66}" presName="parentTextArrow" presStyleLbl="node1" presStyleIdx="1" presStyleCnt="4"/>
      <dgm:spPr/>
      <dgm:t>
        <a:bodyPr/>
        <a:lstStyle/>
        <a:p>
          <a:endParaRPr lang="en-US"/>
        </a:p>
      </dgm:t>
    </dgm:pt>
    <dgm:pt modelId="{F3C3A32F-0DC8-48DE-9A97-DD2C0CC8E94C}" type="pres">
      <dgm:prSet presAssocID="{CFC8B78B-AC98-4550-B6B2-BD3355735C66}" presName="arrow" presStyleLbl="node1" presStyleIdx="2" presStyleCnt="4"/>
      <dgm:spPr/>
      <dgm:t>
        <a:bodyPr/>
        <a:lstStyle/>
        <a:p>
          <a:endParaRPr lang="en-US"/>
        </a:p>
      </dgm:t>
    </dgm:pt>
    <dgm:pt modelId="{DEB1BD15-8EA7-4F0C-8363-9032F88206D6}" type="pres">
      <dgm:prSet presAssocID="{CFC8B78B-AC98-4550-B6B2-BD3355735C66}" presName="descendantArrow" presStyleCnt="0"/>
      <dgm:spPr/>
    </dgm:pt>
    <dgm:pt modelId="{8105865F-BA04-4E46-A595-0BE0154A00E4}" type="pres">
      <dgm:prSet presAssocID="{F1A50E4E-820E-4584-8D81-1684F4611475}" presName="childTextArrow" presStyleLbl="fgAccFollowNode1" presStyleIdx="1" presStyleCnt="4">
        <dgm:presLayoutVars>
          <dgm:bulletEnabled val="1"/>
        </dgm:presLayoutVars>
      </dgm:prSet>
      <dgm:spPr/>
      <dgm:t>
        <a:bodyPr/>
        <a:lstStyle/>
        <a:p>
          <a:endParaRPr lang="en-US"/>
        </a:p>
      </dgm:t>
    </dgm:pt>
    <dgm:pt modelId="{28E09753-AC57-450D-B70E-0CBADC945CC1}" type="pres">
      <dgm:prSet presAssocID="{83923814-AFF0-4192-B4B9-DFD6396D7D96}" presName="sp" presStyleCnt="0"/>
      <dgm:spPr/>
    </dgm:pt>
    <dgm:pt modelId="{B1A7A744-BBDB-4916-8686-A58B0524414C}" type="pres">
      <dgm:prSet presAssocID="{8667D6BA-CD47-4CCA-BD15-D7020B26929D}" presName="arrowAndChildren" presStyleCnt="0"/>
      <dgm:spPr/>
    </dgm:pt>
    <dgm:pt modelId="{31845159-1765-47ED-A2EF-E8B96BE9B622}" type="pres">
      <dgm:prSet presAssocID="{8667D6BA-CD47-4CCA-BD15-D7020B26929D}" presName="parentTextArrow" presStyleLbl="node1" presStyleIdx="2" presStyleCnt="4"/>
      <dgm:spPr/>
      <dgm:t>
        <a:bodyPr/>
        <a:lstStyle/>
        <a:p>
          <a:endParaRPr lang="en-US"/>
        </a:p>
      </dgm:t>
    </dgm:pt>
    <dgm:pt modelId="{EB223F74-98A2-4BF5-A6B4-200AF808EB1B}" type="pres">
      <dgm:prSet presAssocID="{8667D6BA-CD47-4CCA-BD15-D7020B26929D}" presName="arrow" presStyleLbl="node1" presStyleIdx="3" presStyleCnt="4"/>
      <dgm:spPr/>
      <dgm:t>
        <a:bodyPr/>
        <a:lstStyle/>
        <a:p>
          <a:endParaRPr lang="en-US"/>
        </a:p>
      </dgm:t>
    </dgm:pt>
    <dgm:pt modelId="{F08B25D3-304B-49E9-883D-C844C89138E6}" type="pres">
      <dgm:prSet presAssocID="{8667D6BA-CD47-4CCA-BD15-D7020B26929D}" presName="descendantArrow" presStyleCnt="0"/>
      <dgm:spPr/>
    </dgm:pt>
    <dgm:pt modelId="{2F19697E-CD91-417F-A5F2-D5C349D92B27}" type="pres">
      <dgm:prSet presAssocID="{29BBF481-731D-409F-A4B3-199CD13D4756}" presName="childTextArrow" presStyleLbl="fgAccFollowNode1" presStyleIdx="2" presStyleCnt="4">
        <dgm:presLayoutVars>
          <dgm:bulletEnabled val="1"/>
        </dgm:presLayoutVars>
      </dgm:prSet>
      <dgm:spPr/>
      <dgm:t>
        <a:bodyPr/>
        <a:lstStyle/>
        <a:p>
          <a:endParaRPr lang="en-US"/>
        </a:p>
      </dgm:t>
    </dgm:pt>
    <dgm:pt modelId="{910EDD8A-997C-4FAE-BB89-F5728E07D0B7}" type="pres">
      <dgm:prSet presAssocID="{78FF1EE9-2CEC-49D7-9152-526EC1AA4CAB}" presName="childTextArrow" presStyleLbl="fgAccFollowNode1" presStyleIdx="3" presStyleCnt="4">
        <dgm:presLayoutVars>
          <dgm:bulletEnabled val="1"/>
        </dgm:presLayoutVars>
      </dgm:prSet>
      <dgm:spPr/>
      <dgm:t>
        <a:bodyPr/>
        <a:lstStyle/>
        <a:p>
          <a:endParaRPr lang="en-US"/>
        </a:p>
      </dgm:t>
    </dgm:pt>
  </dgm:ptLst>
  <dgm:cxnLst>
    <dgm:cxn modelId="{FF4AF9B3-06BD-48EE-A1B3-B545CF6BAB92}" type="presOf" srcId="{8667D6BA-CD47-4CCA-BD15-D7020B26929D}" destId="{31845159-1765-47ED-A2EF-E8B96BE9B622}" srcOrd="0" destOrd="0" presId="urn:microsoft.com/office/officeart/2005/8/layout/process4"/>
    <dgm:cxn modelId="{6261C28F-DD1F-491B-9FB2-299D20A087FB}" type="presOf" srcId="{78FF1EE9-2CEC-49D7-9152-526EC1AA4CAB}" destId="{910EDD8A-997C-4FAE-BB89-F5728E07D0B7}" srcOrd="0" destOrd="0" presId="urn:microsoft.com/office/officeart/2005/8/layout/process4"/>
    <dgm:cxn modelId="{77B3E58D-4497-4E33-9548-D9B3FED3937C}" type="presOf" srcId="{8667D6BA-CD47-4CCA-BD15-D7020B26929D}" destId="{EB223F74-98A2-4BF5-A6B4-200AF808EB1B}" srcOrd="1" destOrd="0" presId="urn:microsoft.com/office/officeart/2005/8/layout/process4"/>
    <dgm:cxn modelId="{4E9B21A4-3D2D-47E8-9E52-7120070E1538}" srcId="{9E4DE3AA-21B0-477F-B44C-6250DCA4EC14}" destId="{8667D6BA-CD47-4CCA-BD15-D7020B26929D}" srcOrd="0" destOrd="0" parTransId="{9B51DE13-6207-42F6-8385-7736880C92C6}" sibTransId="{83923814-AFF0-4192-B4B9-DFD6396D7D96}"/>
    <dgm:cxn modelId="{2934EFB6-489B-46FC-AD80-ED3944F4B777}" srcId="{8667D6BA-CD47-4CCA-BD15-D7020B26929D}" destId="{78FF1EE9-2CEC-49D7-9152-526EC1AA4CAB}" srcOrd="1" destOrd="0" parTransId="{D647C17D-1CD3-4C85-B82F-C9B90F019252}" sibTransId="{B1A5EAAB-D535-4552-8F56-C26B81C244E2}"/>
    <dgm:cxn modelId="{E7454632-71D5-47DB-8255-3B89959790A0}" srcId="{8667D6BA-CD47-4CCA-BD15-D7020B26929D}" destId="{29BBF481-731D-409F-A4B3-199CD13D4756}" srcOrd="0" destOrd="0" parTransId="{760A6E43-2A67-4385-9026-09C7EC0AA8D8}" sibTransId="{846B3078-EB2D-4E52-A139-0BEB06445472}"/>
    <dgm:cxn modelId="{BABAB2D6-6969-4C01-B52D-F8D5D78A9ED1}" type="presOf" srcId="{AE037744-227E-4839-A04E-2825B90883F4}" destId="{4A252082-1260-42F5-A399-390B1107401B}" srcOrd="0" destOrd="0" presId="urn:microsoft.com/office/officeart/2005/8/layout/process4"/>
    <dgm:cxn modelId="{B8E12CF7-4998-427F-A475-06E645F051C7}" srcId="{AE037744-227E-4839-A04E-2825B90883F4}" destId="{A917AE4F-1EE2-4571-960F-BD619864B3B0}" srcOrd="0" destOrd="0" parTransId="{05A0AD69-9E5C-4FEF-B84F-BAE1A77F906A}" sibTransId="{00409572-6CA0-44C3-8892-54E189733EFB}"/>
    <dgm:cxn modelId="{E0BF07F3-40D5-4B0F-A24D-8D0FF694630F}" type="presOf" srcId="{A917AE4F-1EE2-4571-960F-BD619864B3B0}" destId="{B0545D7B-4BEC-4949-A137-D53E22F4C568}" srcOrd="0" destOrd="0" presId="urn:microsoft.com/office/officeart/2005/8/layout/process4"/>
    <dgm:cxn modelId="{4EC07AF8-C4B9-4968-8CE4-E813C5F33D9C}" type="presOf" srcId="{2911C011-7C5D-4040-9BA8-7D8B8E48C405}" destId="{BCE5CF42-049E-4CF0-9A9D-E791AA79AEA3}" srcOrd="0" destOrd="0" presId="urn:microsoft.com/office/officeart/2005/8/layout/process4"/>
    <dgm:cxn modelId="{E9BEC8C0-5C85-4E8D-A941-F3388BB17149}" srcId="{CFC8B78B-AC98-4550-B6B2-BD3355735C66}" destId="{F1A50E4E-820E-4584-8D81-1684F4611475}" srcOrd="0" destOrd="0" parTransId="{196186DF-A9C4-4ED1-851C-B3CCB8F0F38D}" sibTransId="{2F1FF015-54A7-4A25-B31A-CE1957B645E7}"/>
    <dgm:cxn modelId="{34519B7C-5D13-4D52-8DD0-1FC70AB2FBC9}" type="presOf" srcId="{29BBF481-731D-409F-A4B3-199CD13D4756}" destId="{2F19697E-CD91-417F-A5F2-D5C349D92B27}" srcOrd="0" destOrd="0" presId="urn:microsoft.com/office/officeart/2005/8/layout/process4"/>
    <dgm:cxn modelId="{709514BF-E524-485A-ADBD-451907B9AAA9}" type="presOf" srcId="{9E4DE3AA-21B0-477F-B44C-6250DCA4EC14}" destId="{F4489374-4070-41F1-8D19-5E5908FA7B38}" srcOrd="0" destOrd="0" presId="urn:microsoft.com/office/officeart/2005/8/layout/process4"/>
    <dgm:cxn modelId="{A577D70B-EF5C-4CC4-BD6A-2AB1254034E2}" type="presOf" srcId="{AE037744-227E-4839-A04E-2825B90883F4}" destId="{B5689D7B-A34E-4BD2-925E-1BBA6100A2D6}" srcOrd="1" destOrd="0" presId="urn:microsoft.com/office/officeart/2005/8/layout/process4"/>
    <dgm:cxn modelId="{64F04C6B-FF55-414C-B0B0-BF84AE7BAA76}" type="presOf" srcId="{F1A50E4E-820E-4584-8D81-1684F4611475}" destId="{8105865F-BA04-4E46-A595-0BE0154A00E4}" srcOrd="0" destOrd="0" presId="urn:microsoft.com/office/officeart/2005/8/layout/process4"/>
    <dgm:cxn modelId="{547FBA32-657A-4E18-92BF-92DB5945F59A}" srcId="{9E4DE3AA-21B0-477F-B44C-6250DCA4EC14}" destId="{AE037744-227E-4839-A04E-2825B90883F4}" srcOrd="2" destOrd="0" parTransId="{776970FF-11AA-4660-8D87-F7E621ABCE83}" sibTransId="{047B773A-754C-4590-B759-D6AEC655D644}"/>
    <dgm:cxn modelId="{78C94E2C-BE54-4A1B-B25C-D40B0143D9B2}" type="presOf" srcId="{CFC8B78B-AC98-4550-B6B2-BD3355735C66}" destId="{28D1863E-0D56-4FAA-97DE-C41576BB5A90}" srcOrd="0" destOrd="0" presId="urn:microsoft.com/office/officeart/2005/8/layout/process4"/>
    <dgm:cxn modelId="{8B048641-BDF1-43CD-9EC8-010E2D58AFC0}" type="presOf" srcId="{CFC8B78B-AC98-4550-B6B2-BD3355735C66}" destId="{F3C3A32F-0DC8-48DE-9A97-DD2C0CC8E94C}" srcOrd="1" destOrd="0" presId="urn:microsoft.com/office/officeart/2005/8/layout/process4"/>
    <dgm:cxn modelId="{198DE226-8910-4EC3-9AA7-0746B8F5CD9D}" srcId="{9E4DE3AA-21B0-477F-B44C-6250DCA4EC14}" destId="{2911C011-7C5D-4040-9BA8-7D8B8E48C405}" srcOrd="3" destOrd="0" parTransId="{225C86A3-9201-43ED-98EC-641639515362}" sibTransId="{66CC8DD4-5815-4F88-98CA-DE966B2FD9C0}"/>
    <dgm:cxn modelId="{57FA4A0B-AB1D-4B4A-99FC-5AD10E6E2C69}" srcId="{9E4DE3AA-21B0-477F-B44C-6250DCA4EC14}" destId="{CFC8B78B-AC98-4550-B6B2-BD3355735C66}" srcOrd="1" destOrd="0" parTransId="{2A879658-BB8D-486A-A728-6D9953C4CA40}" sibTransId="{C8FC5200-7AA7-47FA-906F-6C65B05E9688}"/>
    <dgm:cxn modelId="{BA098294-C03C-4C1B-91AD-4513F062578A}" type="presParOf" srcId="{F4489374-4070-41F1-8D19-5E5908FA7B38}" destId="{BB25166B-85D0-4BA6-9A2F-1656833E7B65}" srcOrd="0" destOrd="0" presId="urn:microsoft.com/office/officeart/2005/8/layout/process4"/>
    <dgm:cxn modelId="{F710B61C-7B84-4F95-8699-91646B796FAD}" type="presParOf" srcId="{BB25166B-85D0-4BA6-9A2F-1656833E7B65}" destId="{BCE5CF42-049E-4CF0-9A9D-E791AA79AEA3}" srcOrd="0" destOrd="0" presId="urn:microsoft.com/office/officeart/2005/8/layout/process4"/>
    <dgm:cxn modelId="{D4ECE00C-208E-4328-97B0-80EA28997E38}" type="presParOf" srcId="{F4489374-4070-41F1-8D19-5E5908FA7B38}" destId="{9C389A86-FC51-44D2-A11B-AFE0AC6B5A2C}" srcOrd="1" destOrd="0" presId="urn:microsoft.com/office/officeart/2005/8/layout/process4"/>
    <dgm:cxn modelId="{AEF11F30-40A7-4857-AE94-F84D31D54501}" type="presParOf" srcId="{F4489374-4070-41F1-8D19-5E5908FA7B38}" destId="{F331ECA5-3BBB-4497-9067-978C1B9817C5}" srcOrd="2" destOrd="0" presId="urn:microsoft.com/office/officeart/2005/8/layout/process4"/>
    <dgm:cxn modelId="{1D665C8C-CE90-450A-A433-62173737E7CF}" type="presParOf" srcId="{F331ECA5-3BBB-4497-9067-978C1B9817C5}" destId="{4A252082-1260-42F5-A399-390B1107401B}" srcOrd="0" destOrd="0" presId="urn:microsoft.com/office/officeart/2005/8/layout/process4"/>
    <dgm:cxn modelId="{140C4333-7569-410E-8593-97CCE54EA97D}" type="presParOf" srcId="{F331ECA5-3BBB-4497-9067-978C1B9817C5}" destId="{B5689D7B-A34E-4BD2-925E-1BBA6100A2D6}" srcOrd="1" destOrd="0" presId="urn:microsoft.com/office/officeart/2005/8/layout/process4"/>
    <dgm:cxn modelId="{D0EFA42A-9B36-4988-8318-2964A837959F}" type="presParOf" srcId="{F331ECA5-3BBB-4497-9067-978C1B9817C5}" destId="{DF1FAFA2-D0C3-41AF-BDAA-A024E8161B3C}" srcOrd="2" destOrd="0" presId="urn:microsoft.com/office/officeart/2005/8/layout/process4"/>
    <dgm:cxn modelId="{7DAF0FE9-0B0F-4C53-9B66-65A92F645AA7}" type="presParOf" srcId="{DF1FAFA2-D0C3-41AF-BDAA-A024E8161B3C}" destId="{B0545D7B-4BEC-4949-A137-D53E22F4C568}" srcOrd="0" destOrd="0" presId="urn:microsoft.com/office/officeart/2005/8/layout/process4"/>
    <dgm:cxn modelId="{25B4FF54-8A37-4347-A496-63C5967E56E1}" type="presParOf" srcId="{F4489374-4070-41F1-8D19-5E5908FA7B38}" destId="{E8308B14-04D9-4A4A-88C8-8FFFFC6CD102}" srcOrd="3" destOrd="0" presId="urn:microsoft.com/office/officeart/2005/8/layout/process4"/>
    <dgm:cxn modelId="{9AA84BA8-13D6-404F-8E7D-9164DD18B5D1}" type="presParOf" srcId="{F4489374-4070-41F1-8D19-5E5908FA7B38}" destId="{7F1A3E41-BD69-408D-8D61-A2A8BF61C66E}" srcOrd="4" destOrd="0" presId="urn:microsoft.com/office/officeart/2005/8/layout/process4"/>
    <dgm:cxn modelId="{B7058463-7F40-45FA-8208-B2EC9D0DFB38}" type="presParOf" srcId="{7F1A3E41-BD69-408D-8D61-A2A8BF61C66E}" destId="{28D1863E-0D56-4FAA-97DE-C41576BB5A90}" srcOrd="0" destOrd="0" presId="urn:microsoft.com/office/officeart/2005/8/layout/process4"/>
    <dgm:cxn modelId="{A5D1545A-C7FF-4CD8-A7AB-F5C29090C489}" type="presParOf" srcId="{7F1A3E41-BD69-408D-8D61-A2A8BF61C66E}" destId="{F3C3A32F-0DC8-48DE-9A97-DD2C0CC8E94C}" srcOrd="1" destOrd="0" presId="urn:microsoft.com/office/officeart/2005/8/layout/process4"/>
    <dgm:cxn modelId="{E33F15F6-0569-4BD0-8DE5-6304EC1696C8}" type="presParOf" srcId="{7F1A3E41-BD69-408D-8D61-A2A8BF61C66E}" destId="{DEB1BD15-8EA7-4F0C-8363-9032F88206D6}" srcOrd="2" destOrd="0" presId="urn:microsoft.com/office/officeart/2005/8/layout/process4"/>
    <dgm:cxn modelId="{F40B8001-F762-4C2E-BCF3-03A698BFA31E}" type="presParOf" srcId="{DEB1BD15-8EA7-4F0C-8363-9032F88206D6}" destId="{8105865F-BA04-4E46-A595-0BE0154A00E4}" srcOrd="0" destOrd="0" presId="urn:microsoft.com/office/officeart/2005/8/layout/process4"/>
    <dgm:cxn modelId="{8C4565AD-792F-4FB5-8915-DF2F4CF91682}" type="presParOf" srcId="{F4489374-4070-41F1-8D19-5E5908FA7B38}" destId="{28E09753-AC57-450D-B70E-0CBADC945CC1}" srcOrd="5" destOrd="0" presId="urn:microsoft.com/office/officeart/2005/8/layout/process4"/>
    <dgm:cxn modelId="{39B80CBA-239A-476F-ABFC-B01EB95A5DB1}" type="presParOf" srcId="{F4489374-4070-41F1-8D19-5E5908FA7B38}" destId="{B1A7A744-BBDB-4916-8686-A58B0524414C}" srcOrd="6" destOrd="0" presId="urn:microsoft.com/office/officeart/2005/8/layout/process4"/>
    <dgm:cxn modelId="{96FEA95F-DDD6-47DF-8ABF-96848BAFF395}" type="presParOf" srcId="{B1A7A744-BBDB-4916-8686-A58B0524414C}" destId="{31845159-1765-47ED-A2EF-E8B96BE9B622}" srcOrd="0" destOrd="0" presId="urn:microsoft.com/office/officeart/2005/8/layout/process4"/>
    <dgm:cxn modelId="{B4FA87DE-4851-4BE3-BA00-323A3BE89C49}" type="presParOf" srcId="{B1A7A744-BBDB-4916-8686-A58B0524414C}" destId="{EB223F74-98A2-4BF5-A6B4-200AF808EB1B}" srcOrd="1" destOrd="0" presId="urn:microsoft.com/office/officeart/2005/8/layout/process4"/>
    <dgm:cxn modelId="{06C0B761-9C92-4338-B253-9468B92FAAEE}" type="presParOf" srcId="{B1A7A744-BBDB-4916-8686-A58B0524414C}" destId="{F08B25D3-304B-49E9-883D-C844C89138E6}" srcOrd="2" destOrd="0" presId="urn:microsoft.com/office/officeart/2005/8/layout/process4"/>
    <dgm:cxn modelId="{19D4AB51-C370-4DE4-9871-DA874C4B197C}" type="presParOf" srcId="{F08B25D3-304B-49E9-883D-C844C89138E6}" destId="{2F19697E-CD91-417F-A5F2-D5C349D92B27}" srcOrd="0" destOrd="0" presId="urn:microsoft.com/office/officeart/2005/8/layout/process4"/>
    <dgm:cxn modelId="{E3497409-D4A4-49B7-985F-0673AFB1A5BD}" type="presParOf" srcId="{F08B25D3-304B-49E9-883D-C844C89138E6}" destId="{910EDD8A-997C-4FAE-BB89-F5728E07D0B7}"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305B4-F672-4041-B1C8-F3109E38C58C}"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4F6A38BC-0A70-4F32-B3AB-767F520DB00F}">
      <dgm:prSet phldrT="[Text]" custT="1"/>
      <dgm:spPr/>
      <dgm:t>
        <a:bodyPr/>
        <a:lstStyle/>
        <a:p>
          <a:r>
            <a:rPr lang="en-US" sz="2000" b="1" dirty="0" smtClean="0"/>
            <a:t>Monitoring</a:t>
          </a:r>
          <a:endParaRPr lang="en-US" sz="2000" b="1" dirty="0"/>
        </a:p>
      </dgm:t>
    </dgm:pt>
    <dgm:pt modelId="{E5075FBB-0285-4738-9E84-9BF55DEFF15E}" type="parTrans" cxnId="{8D21EC30-8379-4776-9EF0-98109BAC5478}">
      <dgm:prSet/>
      <dgm:spPr/>
      <dgm:t>
        <a:bodyPr/>
        <a:lstStyle/>
        <a:p>
          <a:endParaRPr lang="en-US"/>
        </a:p>
      </dgm:t>
    </dgm:pt>
    <dgm:pt modelId="{E19611D5-49F2-4005-8F76-B3F1022989CB}" type="sibTrans" cxnId="{8D21EC30-8379-4776-9EF0-98109BAC5478}">
      <dgm:prSet/>
      <dgm:spPr/>
      <dgm:t>
        <a:bodyPr/>
        <a:lstStyle/>
        <a:p>
          <a:endParaRPr lang="en-US"/>
        </a:p>
      </dgm:t>
    </dgm:pt>
    <dgm:pt modelId="{22457CA0-DE20-4218-B266-04E9EAF8E14C}">
      <dgm:prSet phldrT="[Text]" custT="1"/>
      <dgm:spPr/>
      <dgm:t>
        <a:bodyPr/>
        <a:lstStyle/>
        <a:p>
          <a:r>
            <a:rPr lang="en-US" sz="1800" dirty="0" smtClean="0"/>
            <a:t>Finding</a:t>
          </a:r>
          <a:endParaRPr lang="en-US" sz="1800" dirty="0"/>
        </a:p>
      </dgm:t>
    </dgm:pt>
    <dgm:pt modelId="{5D1FA2D6-E78A-46D9-8A13-26DDBEE4B5C2}" type="parTrans" cxnId="{3CCC4A47-CF5A-48EC-A6B2-BD145CEB5B3D}">
      <dgm:prSet/>
      <dgm:spPr/>
      <dgm:t>
        <a:bodyPr/>
        <a:lstStyle/>
        <a:p>
          <a:endParaRPr lang="en-US"/>
        </a:p>
      </dgm:t>
    </dgm:pt>
    <dgm:pt modelId="{C1E9DD38-1058-4C5B-A81E-AEFA8139F500}" type="sibTrans" cxnId="{3CCC4A47-CF5A-48EC-A6B2-BD145CEB5B3D}">
      <dgm:prSet/>
      <dgm:spPr/>
      <dgm:t>
        <a:bodyPr/>
        <a:lstStyle/>
        <a:p>
          <a:endParaRPr lang="en-US"/>
        </a:p>
      </dgm:t>
    </dgm:pt>
    <dgm:pt modelId="{87E9D51D-09EB-4D45-9728-AF28325CF85A}">
      <dgm:prSet phldrT="[Text]" custT="1"/>
      <dgm:spPr/>
      <dgm:t>
        <a:bodyPr/>
        <a:lstStyle/>
        <a:p>
          <a:r>
            <a:rPr lang="en-US" sz="1800" dirty="0" smtClean="0"/>
            <a:t>Concern</a:t>
          </a:r>
          <a:endParaRPr lang="en-US" sz="1800" dirty="0"/>
        </a:p>
      </dgm:t>
    </dgm:pt>
    <dgm:pt modelId="{D08B3940-81BD-4048-9AE9-6D04ED825121}" type="parTrans" cxnId="{ABFD4D76-F8BB-463A-906B-44DDF9B59A4B}">
      <dgm:prSet/>
      <dgm:spPr/>
      <dgm:t>
        <a:bodyPr/>
        <a:lstStyle/>
        <a:p>
          <a:endParaRPr lang="en-US"/>
        </a:p>
      </dgm:t>
    </dgm:pt>
    <dgm:pt modelId="{78F69E47-8A23-494D-B662-9A9CF3ABE56E}" type="sibTrans" cxnId="{ABFD4D76-F8BB-463A-906B-44DDF9B59A4B}">
      <dgm:prSet/>
      <dgm:spPr/>
      <dgm:t>
        <a:bodyPr/>
        <a:lstStyle/>
        <a:p>
          <a:endParaRPr lang="en-US"/>
        </a:p>
      </dgm:t>
    </dgm:pt>
    <dgm:pt modelId="{96C832FA-59B1-4D3E-8DC6-3CEC12B713B9}">
      <dgm:prSet phldrT="[Text]" custT="1"/>
      <dgm:spPr/>
      <dgm:t>
        <a:bodyPr/>
        <a:lstStyle/>
        <a:p>
          <a:r>
            <a:rPr lang="en-US" sz="2000" b="1" dirty="0" smtClean="0"/>
            <a:t>Audit</a:t>
          </a:r>
          <a:endParaRPr lang="en-US" sz="2000" b="1" dirty="0"/>
        </a:p>
      </dgm:t>
    </dgm:pt>
    <dgm:pt modelId="{56D1E57F-941F-4B3A-98D7-BD28627EBE27}" type="parTrans" cxnId="{50BB006D-4E80-4C7F-A2A3-B7A36B2DC0A7}">
      <dgm:prSet/>
      <dgm:spPr/>
      <dgm:t>
        <a:bodyPr/>
        <a:lstStyle/>
        <a:p>
          <a:endParaRPr lang="en-US"/>
        </a:p>
      </dgm:t>
    </dgm:pt>
    <dgm:pt modelId="{B8D11244-ED01-4E12-A454-AE45649BAD93}" type="sibTrans" cxnId="{50BB006D-4E80-4C7F-A2A3-B7A36B2DC0A7}">
      <dgm:prSet/>
      <dgm:spPr/>
      <dgm:t>
        <a:bodyPr/>
        <a:lstStyle/>
        <a:p>
          <a:endParaRPr lang="en-US"/>
        </a:p>
      </dgm:t>
    </dgm:pt>
    <dgm:pt modelId="{04104E81-B481-480E-BC49-47C2EC6EC606}">
      <dgm:prSet phldrT="[Text]" custT="1"/>
      <dgm:spPr/>
      <dgm:t>
        <a:bodyPr/>
        <a:lstStyle/>
        <a:p>
          <a:r>
            <a:rPr lang="en-US" sz="1800" dirty="0" smtClean="0"/>
            <a:t>Audit Topics</a:t>
          </a:r>
          <a:endParaRPr lang="en-US" sz="1800" dirty="0"/>
        </a:p>
      </dgm:t>
    </dgm:pt>
    <dgm:pt modelId="{FBB517A4-D336-47ED-BDAB-48490A21B6A7}" type="parTrans" cxnId="{08355D20-B17C-4B9E-AD37-FBC1D3554C62}">
      <dgm:prSet/>
      <dgm:spPr/>
      <dgm:t>
        <a:bodyPr/>
        <a:lstStyle/>
        <a:p>
          <a:endParaRPr lang="en-US"/>
        </a:p>
      </dgm:t>
    </dgm:pt>
    <dgm:pt modelId="{B2FCF664-E490-4567-9F92-AB21B0087048}" type="sibTrans" cxnId="{08355D20-B17C-4B9E-AD37-FBC1D3554C62}">
      <dgm:prSet/>
      <dgm:spPr/>
      <dgm:t>
        <a:bodyPr/>
        <a:lstStyle/>
        <a:p>
          <a:endParaRPr lang="en-US"/>
        </a:p>
      </dgm:t>
    </dgm:pt>
    <dgm:pt modelId="{AE791AE3-52AE-4EE4-8F84-475743161573}">
      <dgm:prSet custT="1"/>
      <dgm:spPr/>
      <dgm:t>
        <a:bodyPr/>
        <a:lstStyle/>
        <a:p>
          <a:r>
            <a:rPr lang="en-US" sz="2000" b="1" dirty="0" smtClean="0"/>
            <a:t>Technical Assistance</a:t>
          </a:r>
          <a:endParaRPr lang="en-US" sz="2000" b="1" dirty="0"/>
        </a:p>
      </dgm:t>
    </dgm:pt>
    <dgm:pt modelId="{52225E39-7D6C-4AEE-BCB8-13EA2A50913B}" type="parTrans" cxnId="{8DE349A0-5929-4982-8839-195D8EA5C4E5}">
      <dgm:prSet/>
      <dgm:spPr/>
      <dgm:t>
        <a:bodyPr/>
        <a:lstStyle/>
        <a:p>
          <a:endParaRPr lang="en-US"/>
        </a:p>
      </dgm:t>
    </dgm:pt>
    <dgm:pt modelId="{010A39A3-E968-4EC0-B3BE-483E6FA7AAD6}" type="sibTrans" cxnId="{8DE349A0-5929-4982-8839-195D8EA5C4E5}">
      <dgm:prSet/>
      <dgm:spPr/>
      <dgm:t>
        <a:bodyPr/>
        <a:lstStyle/>
        <a:p>
          <a:endParaRPr lang="en-US"/>
        </a:p>
      </dgm:t>
    </dgm:pt>
    <dgm:pt modelId="{B68D884B-D295-47BC-9F7A-E3DD0FE56FC2}">
      <dgm:prSet custT="1"/>
      <dgm:spPr/>
      <dgm:t>
        <a:bodyPr/>
        <a:lstStyle/>
        <a:p>
          <a:r>
            <a:rPr lang="en-US" sz="1800" dirty="0" smtClean="0"/>
            <a:t>TA Topics</a:t>
          </a:r>
          <a:endParaRPr lang="en-US" sz="1800" dirty="0"/>
        </a:p>
      </dgm:t>
    </dgm:pt>
    <dgm:pt modelId="{D4276F23-ED0F-481B-AB0C-FFB58BB60C1D}" type="parTrans" cxnId="{606563EE-2B43-49C8-933D-569769EF31A8}">
      <dgm:prSet/>
      <dgm:spPr/>
      <dgm:t>
        <a:bodyPr/>
        <a:lstStyle/>
        <a:p>
          <a:endParaRPr lang="en-US"/>
        </a:p>
      </dgm:t>
    </dgm:pt>
    <dgm:pt modelId="{AC425170-3B39-4F3E-8F82-33F3D68BF996}" type="sibTrans" cxnId="{606563EE-2B43-49C8-933D-569769EF31A8}">
      <dgm:prSet/>
      <dgm:spPr/>
      <dgm:t>
        <a:bodyPr/>
        <a:lstStyle/>
        <a:p>
          <a:endParaRPr lang="en-US"/>
        </a:p>
      </dgm:t>
    </dgm:pt>
    <dgm:pt modelId="{1E9E8D34-C943-42AC-B51D-AF80B2AAB8FF}">
      <dgm:prSet/>
      <dgm:spPr/>
      <dgm:t>
        <a:bodyPr/>
        <a:lstStyle/>
        <a:p>
          <a:r>
            <a:rPr lang="en-US" b="1" dirty="0" smtClean="0"/>
            <a:t>Monitoring &amp; Technical Assistance</a:t>
          </a:r>
          <a:endParaRPr lang="en-US" b="1" dirty="0"/>
        </a:p>
      </dgm:t>
    </dgm:pt>
    <dgm:pt modelId="{2F846228-CACE-4C93-A67C-7D21E2681AB7}" type="parTrans" cxnId="{83F6B14A-DF4D-4565-B0E0-27C81316A60F}">
      <dgm:prSet/>
      <dgm:spPr/>
      <dgm:t>
        <a:bodyPr/>
        <a:lstStyle/>
        <a:p>
          <a:endParaRPr lang="en-US"/>
        </a:p>
      </dgm:t>
    </dgm:pt>
    <dgm:pt modelId="{0020EE32-BE8A-4B6B-8FB6-72CFFBEF000E}" type="sibTrans" cxnId="{83F6B14A-DF4D-4565-B0E0-27C81316A60F}">
      <dgm:prSet/>
      <dgm:spPr/>
      <dgm:t>
        <a:bodyPr/>
        <a:lstStyle/>
        <a:p>
          <a:endParaRPr lang="en-US"/>
        </a:p>
      </dgm:t>
    </dgm:pt>
    <dgm:pt modelId="{E1E0F17B-6A5C-424C-8950-9A506DC44B2C}">
      <dgm:prSet custT="1"/>
      <dgm:spPr/>
      <dgm:t>
        <a:bodyPr/>
        <a:lstStyle/>
        <a:p>
          <a:r>
            <a:rPr lang="en-US" sz="1800" dirty="0" smtClean="0"/>
            <a:t>Finding</a:t>
          </a:r>
          <a:endParaRPr lang="en-US" sz="1800" dirty="0"/>
        </a:p>
      </dgm:t>
    </dgm:pt>
    <dgm:pt modelId="{13F1B4FD-1B75-40D4-9402-A273FEBB213E}" type="parTrans" cxnId="{47954456-B50D-4567-8976-129F32ED2CB7}">
      <dgm:prSet/>
      <dgm:spPr/>
      <dgm:t>
        <a:bodyPr/>
        <a:lstStyle/>
        <a:p>
          <a:endParaRPr lang="en-US"/>
        </a:p>
      </dgm:t>
    </dgm:pt>
    <dgm:pt modelId="{52B3E0E8-D4C5-42A2-85DC-0B631735F272}" type="sibTrans" cxnId="{47954456-B50D-4567-8976-129F32ED2CB7}">
      <dgm:prSet/>
      <dgm:spPr/>
      <dgm:t>
        <a:bodyPr/>
        <a:lstStyle/>
        <a:p>
          <a:endParaRPr lang="en-US"/>
        </a:p>
      </dgm:t>
    </dgm:pt>
    <dgm:pt modelId="{BC706215-76B1-4122-9B9E-E1D5C6C10146}">
      <dgm:prSet custT="1"/>
      <dgm:spPr/>
      <dgm:t>
        <a:bodyPr/>
        <a:lstStyle/>
        <a:p>
          <a:r>
            <a:rPr lang="en-US" sz="1800" dirty="0" smtClean="0"/>
            <a:t>TA Topics</a:t>
          </a:r>
          <a:endParaRPr lang="en-US" sz="1800" dirty="0"/>
        </a:p>
      </dgm:t>
    </dgm:pt>
    <dgm:pt modelId="{B1A6ED90-128E-48C1-BCFC-87772CEFE11D}" type="parTrans" cxnId="{0559BD5A-958E-41CA-891A-13937CC63750}">
      <dgm:prSet/>
      <dgm:spPr/>
      <dgm:t>
        <a:bodyPr/>
        <a:lstStyle/>
        <a:p>
          <a:endParaRPr lang="en-US"/>
        </a:p>
      </dgm:t>
    </dgm:pt>
    <dgm:pt modelId="{350AD183-28C1-4AB8-A3BF-699A78A73CC6}" type="sibTrans" cxnId="{0559BD5A-958E-41CA-891A-13937CC63750}">
      <dgm:prSet/>
      <dgm:spPr/>
      <dgm:t>
        <a:bodyPr/>
        <a:lstStyle/>
        <a:p>
          <a:endParaRPr lang="en-US"/>
        </a:p>
      </dgm:t>
    </dgm:pt>
    <dgm:pt modelId="{2DE16E35-0704-4537-9B26-A8919BC27E0C}">
      <dgm:prSet custT="1"/>
      <dgm:spPr/>
      <dgm:t>
        <a:bodyPr/>
        <a:lstStyle/>
        <a:p>
          <a:r>
            <a:rPr lang="en-US" sz="1800" dirty="0" smtClean="0"/>
            <a:t>Concern</a:t>
          </a:r>
          <a:endParaRPr lang="en-US" sz="1800" dirty="0"/>
        </a:p>
      </dgm:t>
    </dgm:pt>
    <dgm:pt modelId="{0743A9C4-AC8F-4344-A645-5713C7F35E6A}" type="parTrans" cxnId="{8EBE66CA-B968-4FD9-82DE-7623256DBD0A}">
      <dgm:prSet/>
      <dgm:spPr/>
      <dgm:t>
        <a:bodyPr/>
        <a:lstStyle/>
        <a:p>
          <a:endParaRPr lang="en-US"/>
        </a:p>
      </dgm:t>
    </dgm:pt>
    <dgm:pt modelId="{5E4EC296-3D5E-4687-B584-E4C03C7397FE}" type="sibTrans" cxnId="{8EBE66CA-B968-4FD9-82DE-7623256DBD0A}">
      <dgm:prSet/>
      <dgm:spPr/>
      <dgm:t>
        <a:bodyPr/>
        <a:lstStyle/>
        <a:p>
          <a:endParaRPr lang="en-US"/>
        </a:p>
      </dgm:t>
    </dgm:pt>
    <dgm:pt modelId="{9E382E4D-2DBE-4F8A-ADC3-EDF8B4246921}" type="pres">
      <dgm:prSet presAssocID="{88C305B4-F672-4041-B1C8-F3109E38C58C}" presName="diagram" presStyleCnt="0">
        <dgm:presLayoutVars>
          <dgm:chPref val="1"/>
          <dgm:dir/>
          <dgm:animOne val="branch"/>
          <dgm:animLvl val="lvl"/>
          <dgm:resizeHandles/>
        </dgm:presLayoutVars>
      </dgm:prSet>
      <dgm:spPr/>
      <dgm:t>
        <a:bodyPr/>
        <a:lstStyle/>
        <a:p>
          <a:endParaRPr lang="en-US"/>
        </a:p>
      </dgm:t>
    </dgm:pt>
    <dgm:pt modelId="{8E7D6CDB-B4DB-4120-B1B9-71F36D658562}" type="pres">
      <dgm:prSet presAssocID="{4F6A38BC-0A70-4F32-B3AB-767F520DB00F}" presName="root" presStyleCnt="0"/>
      <dgm:spPr/>
    </dgm:pt>
    <dgm:pt modelId="{40CFCB80-15BB-4016-96EB-C296CAE7A5DC}" type="pres">
      <dgm:prSet presAssocID="{4F6A38BC-0A70-4F32-B3AB-767F520DB00F}" presName="rootComposite" presStyleCnt="0"/>
      <dgm:spPr/>
    </dgm:pt>
    <dgm:pt modelId="{EA9F5B19-39D3-4447-B994-7D06D48AC639}" type="pres">
      <dgm:prSet presAssocID="{4F6A38BC-0A70-4F32-B3AB-767F520DB00F}" presName="rootText" presStyleLbl="node1" presStyleIdx="0" presStyleCnt="4"/>
      <dgm:spPr/>
      <dgm:t>
        <a:bodyPr/>
        <a:lstStyle/>
        <a:p>
          <a:endParaRPr lang="en-US"/>
        </a:p>
      </dgm:t>
    </dgm:pt>
    <dgm:pt modelId="{E33F3438-F864-4CEA-B498-8C94CDB1061F}" type="pres">
      <dgm:prSet presAssocID="{4F6A38BC-0A70-4F32-B3AB-767F520DB00F}" presName="rootConnector" presStyleLbl="node1" presStyleIdx="0" presStyleCnt="4"/>
      <dgm:spPr/>
      <dgm:t>
        <a:bodyPr/>
        <a:lstStyle/>
        <a:p>
          <a:endParaRPr lang="en-US"/>
        </a:p>
      </dgm:t>
    </dgm:pt>
    <dgm:pt modelId="{BC726761-7DEA-4963-A8F9-664C3AE725D5}" type="pres">
      <dgm:prSet presAssocID="{4F6A38BC-0A70-4F32-B3AB-767F520DB00F}" presName="childShape" presStyleCnt="0"/>
      <dgm:spPr/>
    </dgm:pt>
    <dgm:pt modelId="{1EC45028-7B70-4D7C-A274-F91B33636C66}" type="pres">
      <dgm:prSet presAssocID="{5D1FA2D6-E78A-46D9-8A13-26DDBEE4B5C2}" presName="Name13" presStyleLbl="parChTrans1D2" presStyleIdx="0" presStyleCnt="7"/>
      <dgm:spPr/>
      <dgm:t>
        <a:bodyPr/>
        <a:lstStyle/>
        <a:p>
          <a:endParaRPr lang="en-US"/>
        </a:p>
      </dgm:t>
    </dgm:pt>
    <dgm:pt modelId="{5CA38F17-B931-458B-A938-790478C84E75}" type="pres">
      <dgm:prSet presAssocID="{22457CA0-DE20-4218-B266-04E9EAF8E14C}" presName="childText" presStyleLbl="bgAcc1" presStyleIdx="0" presStyleCnt="7" custScaleY="67253">
        <dgm:presLayoutVars>
          <dgm:bulletEnabled val="1"/>
        </dgm:presLayoutVars>
      </dgm:prSet>
      <dgm:spPr/>
      <dgm:t>
        <a:bodyPr/>
        <a:lstStyle/>
        <a:p>
          <a:endParaRPr lang="en-US"/>
        </a:p>
      </dgm:t>
    </dgm:pt>
    <dgm:pt modelId="{D9A1BD00-9D2C-4FF1-94CC-E3D22F106126}" type="pres">
      <dgm:prSet presAssocID="{D08B3940-81BD-4048-9AE9-6D04ED825121}" presName="Name13" presStyleLbl="parChTrans1D2" presStyleIdx="1" presStyleCnt="7"/>
      <dgm:spPr/>
      <dgm:t>
        <a:bodyPr/>
        <a:lstStyle/>
        <a:p>
          <a:endParaRPr lang="en-US"/>
        </a:p>
      </dgm:t>
    </dgm:pt>
    <dgm:pt modelId="{7EC32301-626E-401C-82E9-05743B27CCC3}" type="pres">
      <dgm:prSet presAssocID="{87E9D51D-09EB-4D45-9728-AF28325CF85A}" presName="childText" presStyleLbl="bgAcc1" presStyleIdx="1" presStyleCnt="7" custScaleY="67253">
        <dgm:presLayoutVars>
          <dgm:bulletEnabled val="1"/>
        </dgm:presLayoutVars>
      </dgm:prSet>
      <dgm:spPr/>
      <dgm:t>
        <a:bodyPr/>
        <a:lstStyle/>
        <a:p>
          <a:endParaRPr lang="en-US"/>
        </a:p>
      </dgm:t>
    </dgm:pt>
    <dgm:pt modelId="{4686702C-F509-405B-827A-0ED8E3ABA6C5}" type="pres">
      <dgm:prSet presAssocID="{96C832FA-59B1-4D3E-8DC6-3CEC12B713B9}" presName="root" presStyleCnt="0"/>
      <dgm:spPr/>
    </dgm:pt>
    <dgm:pt modelId="{A874B038-E4EF-4287-8E00-082E325BDAA3}" type="pres">
      <dgm:prSet presAssocID="{96C832FA-59B1-4D3E-8DC6-3CEC12B713B9}" presName="rootComposite" presStyleCnt="0"/>
      <dgm:spPr/>
    </dgm:pt>
    <dgm:pt modelId="{768059D2-96C9-4128-9162-E89EB1C50AEC}" type="pres">
      <dgm:prSet presAssocID="{96C832FA-59B1-4D3E-8DC6-3CEC12B713B9}" presName="rootText" presStyleLbl="node1" presStyleIdx="1" presStyleCnt="4"/>
      <dgm:spPr/>
      <dgm:t>
        <a:bodyPr/>
        <a:lstStyle/>
        <a:p>
          <a:endParaRPr lang="en-US"/>
        </a:p>
      </dgm:t>
    </dgm:pt>
    <dgm:pt modelId="{12E2FEEA-8671-4527-9DA6-32B0A18B4A28}" type="pres">
      <dgm:prSet presAssocID="{96C832FA-59B1-4D3E-8DC6-3CEC12B713B9}" presName="rootConnector" presStyleLbl="node1" presStyleIdx="1" presStyleCnt="4"/>
      <dgm:spPr/>
      <dgm:t>
        <a:bodyPr/>
        <a:lstStyle/>
        <a:p>
          <a:endParaRPr lang="en-US"/>
        </a:p>
      </dgm:t>
    </dgm:pt>
    <dgm:pt modelId="{CB2E2F7E-5E67-4AC1-9808-EAD07B2DB3AD}" type="pres">
      <dgm:prSet presAssocID="{96C832FA-59B1-4D3E-8DC6-3CEC12B713B9}" presName="childShape" presStyleCnt="0"/>
      <dgm:spPr/>
    </dgm:pt>
    <dgm:pt modelId="{12408B40-0FF3-4CFE-9E8F-CF3D78C00201}" type="pres">
      <dgm:prSet presAssocID="{FBB517A4-D336-47ED-BDAB-48490A21B6A7}" presName="Name13" presStyleLbl="parChTrans1D2" presStyleIdx="2" presStyleCnt="7"/>
      <dgm:spPr/>
      <dgm:t>
        <a:bodyPr/>
        <a:lstStyle/>
        <a:p>
          <a:endParaRPr lang="en-US"/>
        </a:p>
      </dgm:t>
    </dgm:pt>
    <dgm:pt modelId="{7EA33913-A4C7-4DB6-949B-BB0EE0B7EA3F}" type="pres">
      <dgm:prSet presAssocID="{04104E81-B481-480E-BC49-47C2EC6EC606}" presName="childText" presStyleLbl="bgAcc1" presStyleIdx="2" presStyleCnt="7" custScaleY="67253">
        <dgm:presLayoutVars>
          <dgm:bulletEnabled val="1"/>
        </dgm:presLayoutVars>
      </dgm:prSet>
      <dgm:spPr/>
      <dgm:t>
        <a:bodyPr/>
        <a:lstStyle/>
        <a:p>
          <a:endParaRPr lang="en-US"/>
        </a:p>
      </dgm:t>
    </dgm:pt>
    <dgm:pt modelId="{8B9A8A7B-F3AB-4E3F-A1C0-4BA091FD8E55}" type="pres">
      <dgm:prSet presAssocID="{AE791AE3-52AE-4EE4-8F84-475743161573}" presName="root" presStyleCnt="0"/>
      <dgm:spPr/>
    </dgm:pt>
    <dgm:pt modelId="{B3C4C66E-D994-4E43-B5AE-1731673B13FC}" type="pres">
      <dgm:prSet presAssocID="{AE791AE3-52AE-4EE4-8F84-475743161573}" presName="rootComposite" presStyleCnt="0"/>
      <dgm:spPr/>
    </dgm:pt>
    <dgm:pt modelId="{75566E72-A462-47FA-A8B6-F2D52E00F20A}" type="pres">
      <dgm:prSet presAssocID="{AE791AE3-52AE-4EE4-8F84-475743161573}" presName="rootText" presStyleLbl="node1" presStyleIdx="2" presStyleCnt="4"/>
      <dgm:spPr/>
      <dgm:t>
        <a:bodyPr/>
        <a:lstStyle/>
        <a:p>
          <a:endParaRPr lang="en-US"/>
        </a:p>
      </dgm:t>
    </dgm:pt>
    <dgm:pt modelId="{8B0A44CD-84CB-4784-868C-F15E2FF51713}" type="pres">
      <dgm:prSet presAssocID="{AE791AE3-52AE-4EE4-8F84-475743161573}" presName="rootConnector" presStyleLbl="node1" presStyleIdx="2" presStyleCnt="4"/>
      <dgm:spPr/>
      <dgm:t>
        <a:bodyPr/>
        <a:lstStyle/>
        <a:p>
          <a:endParaRPr lang="en-US"/>
        </a:p>
      </dgm:t>
    </dgm:pt>
    <dgm:pt modelId="{87362DEB-47EB-4272-A39B-F26648FC8F5C}" type="pres">
      <dgm:prSet presAssocID="{AE791AE3-52AE-4EE4-8F84-475743161573}" presName="childShape" presStyleCnt="0"/>
      <dgm:spPr/>
    </dgm:pt>
    <dgm:pt modelId="{228D68A7-301D-40EC-BC4A-518C76B8591C}" type="pres">
      <dgm:prSet presAssocID="{D4276F23-ED0F-481B-AB0C-FFB58BB60C1D}" presName="Name13" presStyleLbl="parChTrans1D2" presStyleIdx="3" presStyleCnt="7"/>
      <dgm:spPr/>
      <dgm:t>
        <a:bodyPr/>
        <a:lstStyle/>
        <a:p>
          <a:endParaRPr lang="en-US"/>
        </a:p>
      </dgm:t>
    </dgm:pt>
    <dgm:pt modelId="{1BB456A9-E5CE-4ACD-B46B-15B7290CB03A}" type="pres">
      <dgm:prSet presAssocID="{B68D884B-D295-47BC-9F7A-E3DD0FE56FC2}" presName="childText" presStyleLbl="bgAcc1" presStyleIdx="3" presStyleCnt="7" custScaleY="67253">
        <dgm:presLayoutVars>
          <dgm:bulletEnabled val="1"/>
        </dgm:presLayoutVars>
      </dgm:prSet>
      <dgm:spPr/>
      <dgm:t>
        <a:bodyPr/>
        <a:lstStyle/>
        <a:p>
          <a:endParaRPr lang="en-US"/>
        </a:p>
      </dgm:t>
    </dgm:pt>
    <dgm:pt modelId="{8FB24398-8EEA-482A-872B-51AC24C44F6F}" type="pres">
      <dgm:prSet presAssocID="{1E9E8D34-C943-42AC-B51D-AF80B2AAB8FF}" presName="root" presStyleCnt="0"/>
      <dgm:spPr/>
    </dgm:pt>
    <dgm:pt modelId="{5D3C3899-F3BE-439E-9D21-26CFD0E5CA85}" type="pres">
      <dgm:prSet presAssocID="{1E9E8D34-C943-42AC-B51D-AF80B2AAB8FF}" presName="rootComposite" presStyleCnt="0"/>
      <dgm:spPr/>
    </dgm:pt>
    <dgm:pt modelId="{C201126B-4420-4662-9F0B-B842C3139F3C}" type="pres">
      <dgm:prSet presAssocID="{1E9E8D34-C943-42AC-B51D-AF80B2AAB8FF}" presName="rootText" presStyleLbl="node1" presStyleIdx="3" presStyleCnt="4"/>
      <dgm:spPr/>
      <dgm:t>
        <a:bodyPr/>
        <a:lstStyle/>
        <a:p>
          <a:endParaRPr lang="en-US"/>
        </a:p>
      </dgm:t>
    </dgm:pt>
    <dgm:pt modelId="{2E2C1042-E473-453D-A165-C649F2197FBE}" type="pres">
      <dgm:prSet presAssocID="{1E9E8D34-C943-42AC-B51D-AF80B2AAB8FF}" presName="rootConnector" presStyleLbl="node1" presStyleIdx="3" presStyleCnt="4"/>
      <dgm:spPr/>
      <dgm:t>
        <a:bodyPr/>
        <a:lstStyle/>
        <a:p>
          <a:endParaRPr lang="en-US"/>
        </a:p>
      </dgm:t>
    </dgm:pt>
    <dgm:pt modelId="{A0345A41-9035-4E10-81E1-31D61D0040BA}" type="pres">
      <dgm:prSet presAssocID="{1E9E8D34-C943-42AC-B51D-AF80B2AAB8FF}" presName="childShape" presStyleCnt="0"/>
      <dgm:spPr/>
    </dgm:pt>
    <dgm:pt modelId="{5C85ED2A-D93B-4B36-8648-8ABE3CA07361}" type="pres">
      <dgm:prSet presAssocID="{13F1B4FD-1B75-40D4-9402-A273FEBB213E}" presName="Name13" presStyleLbl="parChTrans1D2" presStyleIdx="4" presStyleCnt="7"/>
      <dgm:spPr/>
      <dgm:t>
        <a:bodyPr/>
        <a:lstStyle/>
        <a:p>
          <a:endParaRPr lang="en-US"/>
        </a:p>
      </dgm:t>
    </dgm:pt>
    <dgm:pt modelId="{1C499AEB-AFC5-4710-A1F0-E9E3F9C0827A}" type="pres">
      <dgm:prSet presAssocID="{E1E0F17B-6A5C-424C-8950-9A506DC44B2C}" presName="childText" presStyleLbl="bgAcc1" presStyleIdx="4" presStyleCnt="7" custScaleY="67253">
        <dgm:presLayoutVars>
          <dgm:bulletEnabled val="1"/>
        </dgm:presLayoutVars>
      </dgm:prSet>
      <dgm:spPr/>
      <dgm:t>
        <a:bodyPr/>
        <a:lstStyle/>
        <a:p>
          <a:endParaRPr lang="en-US"/>
        </a:p>
      </dgm:t>
    </dgm:pt>
    <dgm:pt modelId="{48B24F80-7B4D-45C3-8CB9-4E26A3807440}" type="pres">
      <dgm:prSet presAssocID="{0743A9C4-AC8F-4344-A645-5713C7F35E6A}" presName="Name13" presStyleLbl="parChTrans1D2" presStyleIdx="5" presStyleCnt="7"/>
      <dgm:spPr/>
      <dgm:t>
        <a:bodyPr/>
        <a:lstStyle/>
        <a:p>
          <a:endParaRPr lang="en-US"/>
        </a:p>
      </dgm:t>
    </dgm:pt>
    <dgm:pt modelId="{45A0071D-9852-4554-9EA8-70756C5EB048}" type="pres">
      <dgm:prSet presAssocID="{2DE16E35-0704-4537-9B26-A8919BC27E0C}" presName="childText" presStyleLbl="bgAcc1" presStyleIdx="5" presStyleCnt="7" custScaleY="67253">
        <dgm:presLayoutVars>
          <dgm:bulletEnabled val="1"/>
        </dgm:presLayoutVars>
      </dgm:prSet>
      <dgm:spPr/>
      <dgm:t>
        <a:bodyPr/>
        <a:lstStyle/>
        <a:p>
          <a:endParaRPr lang="en-US"/>
        </a:p>
      </dgm:t>
    </dgm:pt>
    <dgm:pt modelId="{8627AD3B-767C-41ED-BC01-B10BB48CE82F}" type="pres">
      <dgm:prSet presAssocID="{B1A6ED90-128E-48C1-BCFC-87772CEFE11D}" presName="Name13" presStyleLbl="parChTrans1D2" presStyleIdx="6" presStyleCnt="7"/>
      <dgm:spPr/>
      <dgm:t>
        <a:bodyPr/>
        <a:lstStyle/>
        <a:p>
          <a:endParaRPr lang="en-US"/>
        </a:p>
      </dgm:t>
    </dgm:pt>
    <dgm:pt modelId="{AAEFCDA9-DE29-4A20-A1C2-0D2ED82F5FB6}" type="pres">
      <dgm:prSet presAssocID="{BC706215-76B1-4122-9B9E-E1D5C6C10146}" presName="childText" presStyleLbl="bgAcc1" presStyleIdx="6" presStyleCnt="7" custScaleY="67253">
        <dgm:presLayoutVars>
          <dgm:bulletEnabled val="1"/>
        </dgm:presLayoutVars>
      </dgm:prSet>
      <dgm:spPr/>
      <dgm:t>
        <a:bodyPr/>
        <a:lstStyle/>
        <a:p>
          <a:endParaRPr lang="en-US"/>
        </a:p>
      </dgm:t>
    </dgm:pt>
  </dgm:ptLst>
  <dgm:cxnLst>
    <dgm:cxn modelId="{34F133A7-6203-4375-8D5B-BFBCA7EC763D}" type="presOf" srcId="{2DE16E35-0704-4537-9B26-A8919BC27E0C}" destId="{45A0071D-9852-4554-9EA8-70756C5EB048}" srcOrd="0" destOrd="0" presId="urn:microsoft.com/office/officeart/2005/8/layout/hierarchy3"/>
    <dgm:cxn modelId="{47954456-B50D-4567-8976-129F32ED2CB7}" srcId="{1E9E8D34-C943-42AC-B51D-AF80B2AAB8FF}" destId="{E1E0F17B-6A5C-424C-8950-9A506DC44B2C}" srcOrd="0" destOrd="0" parTransId="{13F1B4FD-1B75-40D4-9402-A273FEBB213E}" sibTransId="{52B3E0E8-D4C5-42A2-85DC-0B631735F272}"/>
    <dgm:cxn modelId="{8D21EC30-8379-4776-9EF0-98109BAC5478}" srcId="{88C305B4-F672-4041-B1C8-F3109E38C58C}" destId="{4F6A38BC-0A70-4F32-B3AB-767F520DB00F}" srcOrd="0" destOrd="0" parTransId="{E5075FBB-0285-4738-9E84-9BF55DEFF15E}" sibTransId="{E19611D5-49F2-4005-8F76-B3F1022989CB}"/>
    <dgm:cxn modelId="{ACBE0287-9475-45C0-97F3-1F06B875AAAE}" type="presOf" srcId="{96C832FA-59B1-4D3E-8DC6-3CEC12B713B9}" destId="{12E2FEEA-8671-4527-9DA6-32B0A18B4A28}" srcOrd="1" destOrd="0" presId="urn:microsoft.com/office/officeart/2005/8/layout/hierarchy3"/>
    <dgm:cxn modelId="{64B5D029-7C70-48BF-94D8-D52C3916F55F}" type="presOf" srcId="{D4276F23-ED0F-481B-AB0C-FFB58BB60C1D}" destId="{228D68A7-301D-40EC-BC4A-518C76B8591C}" srcOrd="0" destOrd="0" presId="urn:microsoft.com/office/officeart/2005/8/layout/hierarchy3"/>
    <dgm:cxn modelId="{87EAD9C6-9F94-4C15-96DA-C75BBA8F09DB}" type="presOf" srcId="{BC706215-76B1-4122-9B9E-E1D5C6C10146}" destId="{AAEFCDA9-DE29-4A20-A1C2-0D2ED82F5FB6}" srcOrd="0" destOrd="0" presId="urn:microsoft.com/office/officeart/2005/8/layout/hierarchy3"/>
    <dgm:cxn modelId="{22E67E72-6409-4519-9F21-D45E8FE60630}" type="presOf" srcId="{96C832FA-59B1-4D3E-8DC6-3CEC12B713B9}" destId="{768059D2-96C9-4128-9162-E89EB1C50AEC}" srcOrd="0" destOrd="0" presId="urn:microsoft.com/office/officeart/2005/8/layout/hierarchy3"/>
    <dgm:cxn modelId="{FEF5F906-A19B-45EB-92E0-291E566EC458}" type="presOf" srcId="{0743A9C4-AC8F-4344-A645-5713C7F35E6A}" destId="{48B24F80-7B4D-45C3-8CB9-4E26A3807440}" srcOrd="0" destOrd="0" presId="urn:microsoft.com/office/officeart/2005/8/layout/hierarchy3"/>
    <dgm:cxn modelId="{0559BD5A-958E-41CA-891A-13937CC63750}" srcId="{1E9E8D34-C943-42AC-B51D-AF80B2AAB8FF}" destId="{BC706215-76B1-4122-9B9E-E1D5C6C10146}" srcOrd="2" destOrd="0" parTransId="{B1A6ED90-128E-48C1-BCFC-87772CEFE11D}" sibTransId="{350AD183-28C1-4AB8-A3BF-699A78A73CC6}"/>
    <dgm:cxn modelId="{AB8242D5-0545-4293-AC2D-C21EC6247187}" type="presOf" srcId="{E1E0F17B-6A5C-424C-8950-9A506DC44B2C}" destId="{1C499AEB-AFC5-4710-A1F0-E9E3F9C0827A}" srcOrd="0" destOrd="0" presId="urn:microsoft.com/office/officeart/2005/8/layout/hierarchy3"/>
    <dgm:cxn modelId="{51C875D7-3A23-464A-B10D-C1EAF1A31EE4}" type="presOf" srcId="{5D1FA2D6-E78A-46D9-8A13-26DDBEE4B5C2}" destId="{1EC45028-7B70-4D7C-A274-F91B33636C66}" srcOrd="0" destOrd="0" presId="urn:microsoft.com/office/officeart/2005/8/layout/hierarchy3"/>
    <dgm:cxn modelId="{8DE349A0-5929-4982-8839-195D8EA5C4E5}" srcId="{88C305B4-F672-4041-B1C8-F3109E38C58C}" destId="{AE791AE3-52AE-4EE4-8F84-475743161573}" srcOrd="2" destOrd="0" parTransId="{52225E39-7D6C-4AEE-BCB8-13EA2A50913B}" sibTransId="{010A39A3-E968-4EC0-B3BE-483E6FA7AAD6}"/>
    <dgm:cxn modelId="{8F90A7E5-7A01-4F19-AAA1-3F67D90058EA}" type="presOf" srcId="{87E9D51D-09EB-4D45-9728-AF28325CF85A}" destId="{7EC32301-626E-401C-82E9-05743B27CCC3}" srcOrd="0" destOrd="0" presId="urn:microsoft.com/office/officeart/2005/8/layout/hierarchy3"/>
    <dgm:cxn modelId="{4D18A597-95E7-47AB-A27F-BC4AA97C80E3}" type="presOf" srcId="{AE791AE3-52AE-4EE4-8F84-475743161573}" destId="{75566E72-A462-47FA-A8B6-F2D52E00F20A}" srcOrd="0" destOrd="0" presId="urn:microsoft.com/office/officeart/2005/8/layout/hierarchy3"/>
    <dgm:cxn modelId="{3CCC4A47-CF5A-48EC-A6B2-BD145CEB5B3D}" srcId="{4F6A38BC-0A70-4F32-B3AB-767F520DB00F}" destId="{22457CA0-DE20-4218-B266-04E9EAF8E14C}" srcOrd="0" destOrd="0" parTransId="{5D1FA2D6-E78A-46D9-8A13-26DDBEE4B5C2}" sibTransId="{C1E9DD38-1058-4C5B-A81E-AEFA8139F500}"/>
    <dgm:cxn modelId="{C9EDA929-43B4-4A37-B18B-80AEDC64EA2F}" type="presOf" srcId="{4F6A38BC-0A70-4F32-B3AB-767F520DB00F}" destId="{E33F3438-F864-4CEA-B498-8C94CDB1061F}" srcOrd="1" destOrd="0" presId="urn:microsoft.com/office/officeart/2005/8/layout/hierarchy3"/>
    <dgm:cxn modelId="{83F6B14A-DF4D-4565-B0E0-27C81316A60F}" srcId="{88C305B4-F672-4041-B1C8-F3109E38C58C}" destId="{1E9E8D34-C943-42AC-B51D-AF80B2AAB8FF}" srcOrd="3" destOrd="0" parTransId="{2F846228-CACE-4C93-A67C-7D21E2681AB7}" sibTransId="{0020EE32-BE8A-4B6B-8FB6-72CFFBEF000E}"/>
    <dgm:cxn modelId="{ABFD4D76-F8BB-463A-906B-44DDF9B59A4B}" srcId="{4F6A38BC-0A70-4F32-B3AB-767F520DB00F}" destId="{87E9D51D-09EB-4D45-9728-AF28325CF85A}" srcOrd="1" destOrd="0" parTransId="{D08B3940-81BD-4048-9AE9-6D04ED825121}" sibTransId="{78F69E47-8A23-494D-B662-9A9CF3ABE56E}"/>
    <dgm:cxn modelId="{6A8C5FB4-05EF-4414-BE99-12D56D0E42F9}" type="presOf" srcId="{22457CA0-DE20-4218-B266-04E9EAF8E14C}" destId="{5CA38F17-B931-458B-A938-790478C84E75}" srcOrd="0" destOrd="0" presId="urn:microsoft.com/office/officeart/2005/8/layout/hierarchy3"/>
    <dgm:cxn modelId="{D1EEEB50-7DC7-4AE0-87A0-3594563E8BC0}" type="presOf" srcId="{1E9E8D34-C943-42AC-B51D-AF80B2AAB8FF}" destId="{2E2C1042-E473-453D-A165-C649F2197FBE}" srcOrd="1" destOrd="0" presId="urn:microsoft.com/office/officeart/2005/8/layout/hierarchy3"/>
    <dgm:cxn modelId="{606563EE-2B43-49C8-933D-569769EF31A8}" srcId="{AE791AE3-52AE-4EE4-8F84-475743161573}" destId="{B68D884B-D295-47BC-9F7A-E3DD0FE56FC2}" srcOrd="0" destOrd="0" parTransId="{D4276F23-ED0F-481B-AB0C-FFB58BB60C1D}" sibTransId="{AC425170-3B39-4F3E-8F82-33F3D68BF996}"/>
    <dgm:cxn modelId="{8EBE66CA-B968-4FD9-82DE-7623256DBD0A}" srcId="{1E9E8D34-C943-42AC-B51D-AF80B2AAB8FF}" destId="{2DE16E35-0704-4537-9B26-A8919BC27E0C}" srcOrd="1" destOrd="0" parTransId="{0743A9C4-AC8F-4344-A645-5713C7F35E6A}" sibTransId="{5E4EC296-3D5E-4687-B584-E4C03C7397FE}"/>
    <dgm:cxn modelId="{6804F8AD-120D-49BC-BC4D-9D4A292C6644}" type="presOf" srcId="{88C305B4-F672-4041-B1C8-F3109E38C58C}" destId="{9E382E4D-2DBE-4F8A-ADC3-EDF8B4246921}" srcOrd="0" destOrd="0" presId="urn:microsoft.com/office/officeart/2005/8/layout/hierarchy3"/>
    <dgm:cxn modelId="{72A205E2-E127-41ED-8D11-256A56FAC32B}" type="presOf" srcId="{13F1B4FD-1B75-40D4-9402-A273FEBB213E}" destId="{5C85ED2A-D93B-4B36-8648-8ABE3CA07361}" srcOrd="0" destOrd="0" presId="urn:microsoft.com/office/officeart/2005/8/layout/hierarchy3"/>
    <dgm:cxn modelId="{EF38632A-F863-4E8D-A475-F6CE052E99D7}" type="presOf" srcId="{B68D884B-D295-47BC-9F7A-E3DD0FE56FC2}" destId="{1BB456A9-E5CE-4ACD-B46B-15B7290CB03A}" srcOrd="0" destOrd="0" presId="urn:microsoft.com/office/officeart/2005/8/layout/hierarchy3"/>
    <dgm:cxn modelId="{D08D5C3F-1FAD-4F00-B975-05B10E6763E2}" type="presOf" srcId="{4F6A38BC-0A70-4F32-B3AB-767F520DB00F}" destId="{EA9F5B19-39D3-4447-B994-7D06D48AC639}" srcOrd="0" destOrd="0" presId="urn:microsoft.com/office/officeart/2005/8/layout/hierarchy3"/>
    <dgm:cxn modelId="{4D3F5073-1CE2-4312-8368-7C1B18188DFA}" type="presOf" srcId="{B1A6ED90-128E-48C1-BCFC-87772CEFE11D}" destId="{8627AD3B-767C-41ED-BC01-B10BB48CE82F}" srcOrd="0" destOrd="0" presId="urn:microsoft.com/office/officeart/2005/8/layout/hierarchy3"/>
    <dgm:cxn modelId="{50BB006D-4E80-4C7F-A2A3-B7A36B2DC0A7}" srcId="{88C305B4-F672-4041-B1C8-F3109E38C58C}" destId="{96C832FA-59B1-4D3E-8DC6-3CEC12B713B9}" srcOrd="1" destOrd="0" parTransId="{56D1E57F-941F-4B3A-98D7-BD28627EBE27}" sibTransId="{B8D11244-ED01-4E12-A454-AE45649BAD93}"/>
    <dgm:cxn modelId="{EA6CEF20-A02D-49D0-9EC8-68236ED710A6}" type="presOf" srcId="{AE791AE3-52AE-4EE4-8F84-475743161573}" destId="{8B0A44CD-84CB-4784-868C-F15E2FF51713}" srcOrd="1" destOrd="0" presId="urn:microsoft.com/office/officeart/2005/8/layout/hierarchy3"/>
    <dgm:cxn modelId="{1C573158-A500-47D7-B4EB-5A19183A6A36}" type="presOf" srcId="{1E9E8D34-C943-42AC-B51D-AF80B2AAB8FF}" destId="{C201126B-4420-4662-9F0B-B842C3139F3C}" srcOrd="0" destOrd="0" presId="urn:microsoft.com/office/officeart/2005/8/layout/hierarchy3"/>
    <dgm:cxn modelId="{42980B38-99C7-4951-BD9A-B185E5A2000E}" type="presOf" srcId="{D08B3940-81BD-4048-9AE9-6D04ED825121}" destId="{D9A1BD00-9D2C-4FF1-94CC-E3D22F106126}" srcOrd="0" destOrd="0" presId="urn:microsoft.com/office/officeart/2005/8/layout/hierarchy3"/>
    <dgm:cxn modelId="{08355D20-B17C-4B9E-AD37-FBC1D3554C62}" srcId="{96C832FA-59B1-4D3E-8DC6-3CEC12B713B9}" destId="{04104E81-B481-480E-BC49-47C2EC6EC606}" srcOrd="0" destOrd="0" parTransId="{FBB517A4-D336-47ED-BDAB-48490A21B6A7}" sibTransId="{B2FCF664-E490-4567-9F92-AB21B0087048}"/>
    <dgm:cxn modelId="{12BA9D9B-AB9C-4396-9DFD-0B93DE9AC36A}" type="presOf" srcId="{04104E81-B481-480E-BC49-47C2EC6EC606}" destId="{7EA33913-A4C7-4DB6-949B-BB0EE0B7EA3F}" srcOrd="0" destOrd="0" presId="urn:microsoft.com/office/officeart/2005/8/layout/hierarchy3"/>
    <dgm:cxn modelId="{00BAF6CE-345E-4B0B-ADF7-831353A11C60}" type="presOf" srcId="{FBB517A4-D336-47ED-BDAB-48490A21B6A7}" destId="{12408B40-0FF3-4CFE-9E8F-CF3D78C00201}" srcOrd="0" destOrd="0" presId="urn:microsoft.com/office/officeart/2005/8/layout/hierarchy3"/>
    <dgm:cxn modelId="{2BA2E745-2D6A-45C9-B8E9-1BC22FC106CC}" type="presParOf" srcId="{9E382E4D-2DBE-4F8A-ADC3-EDF8B4246921}" destId="{8E7D6CDB-B4DB-4120-B1B9-71F36D658562}" srcOrd="0" destOrd="0" presId="urn:microsoft.com/office/officeart/2005/8/layout/hierarchy3"/>
    <dgm:cxn modelId="{A1523015-2709-4689-A7BA-18BFB26E4E0B}" type="presParOf" srcId="{8E7D6CDB-B4DB-4120-B1B9-71F36D658562}" destId="{40CFCB80-15BB-4016-96EB-C296CAE7A5DC}" srcOrd="0" destOrd="0" presId="urn:microsoft.com/office/officeart/2005/8/layout/hierarchy3"/>
    <dgm:cxn modelId="{2592F63A-D1AF-45BD-9489-276AD1EE5614}" type="presParOf" srcId="{40CFCB80-15BB-4016-96EB-C296CAE7A5DC}" destId="{EA9F5B19-39D3-4447-B994-7D06D48AC639}" srcOrd="0" destOrd="0" presId="urn:microsoft.com/office/officeart/2005/8/layout/hierarchy3"/>
    <dgm:cxn modelId="{59D36CAA-13FB-4679-81A5-CE0B1E538CFD}" type="presParOf" srcId="{40CFCB80-15BB-4016-96EB-C296CAE7A5DC}" destId="{E33F3438-F864-4CEA-B498-8C94CDB1061F}" srcOrd="1" destOrd="0" presId="urn:microsoft.com/office/officeart/2005/8/layout/hierarchy3"/>
    <dgm:cxn modelId="{64F83890-E92D-4852-A25F-AEE6AB13D313}" type="presParOf" srcId="{8E7D6CDB-B4DB-4120-B1B9-71F36D658562}" destId="{BC726761-7DEA-4963-A8F9-664C3AE725D5}" srcOrd="1" destOrd="0" presId="urn:microsoft.com/office/officeart/2005/8/layout/hierarchy3"/>
    <dgm:cxn modelId="{100BAA52-3656-4550-B8E0-68A8B666D290}" type="presParOf" srcId="{BC726761-7DEA-4963-A8F9-664C3AE725D5}" destId="{1EC45028-7B70-4D7C-A274-F91B33636C66}" srcOrd="0" destOrd="0" presId="urn:microsoft.com/office/officeart/2005/8/layout/hierarchy3"/>
    <dgm:cxn modelId="{A89C9D0D-3C8B-4FC9-9F33-BFF22911961A}" type="presParOf" srcId="{BC726761-7DEA-4963-A8F9-664C3AE725D5}" destId="{5CA38F17-B931-458B-A938-790478C84E75}" srcOrd="1" destOrd="0" presId="urn:microsoft.com/office/officeart/2005/8/layout/hierarchy3"/>
    <dgm:cxn modelId="{9851AD68-B027-4374-8CEE-46BFC2086296}" type="presParOf" srcId="{BC726761-7DEA-4963-A8F9-664C3AE725D5}" destId="{D9A1BD00-9D2C-4FF1-94CC-E3D22F106126}" srcOrd="2" destOrd="0" presId="urn:microsoft.com/office/officeart/2005/8/layout/hierarchy3"/>
    <dgm:cxn modelId="{0738A952-B225-4239-943C-A518FCD947C0}" type="presParOf" srcId="{BC726761-7DEA-4963-A8F9-664C3AE725D5}" destId="{7EC32301-626E-401C-82E9-05743B27CCC3}" srcOrd="3" destOrd="0" presId="urn:microsoft.com/office/officeart/2005/8/layout/hierarchy3"/>
    <dgm:cxn modelId="{A37880AA-2A65-412D-BBA6-890B4538CA90}" type="presParOf" srcId="{9E382E4D-2DBE-4F8A-ADC3-EDF8B4246921}" destId="{4686702C-F509-405B-827A-0ED8E3ABA6C5}" srcOrd="1" destOrd="0" presId="urn:microsoft.com/office/officeart/2005/8/layout/hierarchy3"/>
    <dgm:cxn modelId="{F73050F0-89DF-4474-8FE6-4DDBE321B302}" type="presParOf" srcId="{4686702C-F509-405B-827A-0ED8E3ABA6C5}" destId="{A874B038-E4EF-4287-8E00-082E325BDAA3}" srcOrd="0" destOrd="0" presId="urn:microsoft.com/office/officeart/2005/8/layout/hierarchy3"/>
    <dgm:cxn modelId="{0AF8ACCD-3FE4-4FA1-A0C0-1304DBC18E06}" type="presParOf" srcId="{A874B038-E4EF-4287-8E00-082E325BDAA3}" destId="{768059D2-96C9-4128-9162-E89EB1C50AEC}" srcOrd="0" destOrd="0" presId="urn:microsoft.com/office/officeart/2005/8/layout/hierarchy3"/>
    <dgm:cxn modelId="{42019DC1-F831-424F-9918-73C3B064EC66}" type="presParOf" srcId="{A874B038-E4EF-4287-8E00-082E325BDAA3}" destId="{12E2FEEA-8671-4527-9DA6-32B0A18B4A28}" srcOrd="1" destOrd="0" presId="urn:microsoft.com/office/officeart/2005/8/layout/hierarchy3"/>
    <dgm:cxn modelId="{46BC5166-7075-4814-BFD2-FBA6F52C873E}" type="presParOf" srcId="{4686702C-F509-405B-827A-0ED8E3ABA6C5}" destId="{CB2E2F7E-5E67-4AC1-9808-EAD07B2DB3AD}" srcOrd="1" destOrd="0" presId="urn:microsoft.com/office/officeart/2005/8/layout/hierarchy3"/>
    <dgm:cxn modelId="{6AE96F03-6607-4008-A571-A2E7D778447D}" type="presParOf" srcId="{CB2E2F7E-5E67-4AC1-9808-EAD07B2DB3AD}" destId="{12408B40-0FF3-4CFE-9E8F-CF3D78C00201}" srcOrd="0" destOrd="0" presId="urn:microsoft.com/office/officeart/2005/8/layout/hierarchy3"/>
    <dgm:cxn modelId="{C0F8AC64-C9B9-4BC2-8B57-8B788C8E25E7}" type="presParOf" srcId="{CB2E2F7E-5E67-4AC1-9808-EAD07B2DB3AD}" destId="{7EA33913-A4C7-4DB6-949B-BB0EE0B7EA3F}" srcOrd="1" destOrd="0" presId="urn:microsoft.com/office/officeart/2005/8/layout/hierarchy3"/>
    <dgm:cxn modelId="{20ACBD1B-FA02-4C51-A09C-7C2D058D6174}" type="presParOf" srcId="{9E382E4D-2DBE-4F8A-ADC3-EDF8B4246921}" destId="{8B9A8A7B-F3AB-4E3F-A1C0-4BA091FD8E55}" srcOrd="2" destOrd="0" presId="urn:microsoft.com/office/officeart/2005/8/layout/hierarchy3"/>
    <dgm:cxn modelId="{59FA7343-FBFA-4911-9EA7-28CCDD66CFA4}" type="presParOf" srcId="{8B9A8A7B-F3AB-4E3F-A1C0-4BA091FD8E55}" destId="{B3C4C66E-D994-4E43-B5AE-1731673B13FC}" srcOrd="0" destOrd="0" presId="urn:microsoft.com/office/officeart/2005/8/layout/hierarchy3"/>
    <dgm:cxn modelId="{D9F28B31-3A40-4A24-BFC2-2E7EE48EB924}" type="presParOf" srcId="{B3C4C66E-D994-4E43-B5AE-1731673B13FC}" destId="{75566E72-A462-47FA-A8B6-F2D52E00F20A}" srcOrd="0" destOrd="0" presId="urn:microsoft.com/office/officeart/2005/8/layout/hierarchy3"/>
    <dgm:cxn modelId="{414A9C16-75AA-4579-A86C-774C17B10143}" type="presParOf" srcId="{B3C4C66E-D994-4E43-B5AE-1731673B13FC}" destId="{8B0A44CD-84CB-4784-868C-F15E2FF51713}" srcOrd="1" destOrd="0" presId="urn:microsoft.com/office/officeart/2005/8/layout/hierarchy3"/>
    <dgm:cxn modelId="{7D4AA191-80A7-437D-A5E7-70B9AD23615B}" type="presParOf" srcId="{8B9A8A7B-F3AB-4E3F-A1C0-4BA091FD8E55}" destId="{87362DEB-47EB-4272-A39B-F26648FC8F5C}" srcOrd="1" destOrd="0" presId="urn:microsoft.com/office/officeart/2005/8/layout/hierarchy3"/>
    <dgm:cxn modelId="{6E66E0A0-7353-4C51-B036-BDED244BF8CE}" type="presParOf" srcId="{87362DEB-47EB-4272-A39B-F26648FC8F5C}" destId="{228D68A7-301D-40EC-BC4A-518C76B8591C}" srcOrd="0" destOrd="0" presId="urn:microsoft.com/office/officeart/2005/8/layout/hierarchy3"/>
    <dgm:cxn modelId="{6F721499-3753-4140-AF71-03D4635C7ACA}" type="presParOf" srcId="{87362DEB-47EB-4272-A39B-F26648FC8F5C}" destId="{1BB456A9-E5CE-4ACD-B46B-15B7290CB03A}" srcOrd="1" destOrd="0" presId="urn:microsoft.com/office/officeart/2005/8/layout/hierarchy3"/>
    <dgm:cxn modelId="{917C0949-E614-4E7B-8093-C0BF9B651FC7}" type="presParOf" srcId="{9E382E4D-2DBE-4F8A-ADC3-EDF8B4246921}" destId="{8FB24398-8EEA-482A-872B-51AC24C44F6F}" srcOrd="3" destOrd="0" presId="urn:microsoft.com/office/officeart/2005/8/layout/hierarchy3"/>
    <dgm:cxn modelId="{6E9C85E0-498A-47FA-80C9-46185D521985}" type="presParOf" srcId="{8FB24398-8EEA-482A-872B-51AC24C44F6F}" destId="{5D3C3899-F3BE-439E-9D21-26CFD0E5CA85}" srcOrd="0" destOrd="0" presId="urn:microsoft.com/office/officeart/2005/8/layout/hierarchy3"/>
    <dgm:cxn modelId="{E4970180-D596-4B66-9990-68DA406124FC}" type="presParOf" srcId="{5D3C3899-F3BE-439E-9D21-26CFD0E5CA85}" destId="{C201126B-4420-4662-9F0B-B842C3139F3C}" srcOrd="0" destOrd="0" presId="urn:microsoft.com/office/officeart/2005/8/layout/hierarchy3"/>
    <dgm:cxn modelId="{731F2470-72BF-4138-AD5C-B4CD079619A5}" type="presParOf" srcId="{5D3C3899-F3BE-439E-9D21-26CFD0E5CA85}" destId="{2E2C1042-E473-453D-A165-C649F2197FBE}" srcOrd="1" destOrd="0" presId="urn:microsoft.com/office/officeart/2005/8/layout/hierarchy3"/>
    <dgm:cxn modelId="{F08B2DEF-FFAE-4F0E-B97D-C843AA67DA24}" type="presParOf" srcId="{8FB24398-8EEA-482A-872B-51AC24C44F6F}" destId="{A0345A41-9035-4E10-81E1-31D61D0040BA}" srcOrd="1" destOrd="0" presId="urn:microsoft.com/office/officeart/2005/8/layout/hierarchy3"/>
    <dgm:cxn modelId="{69BC0EBC-8A65-412E-B800-C585637282BA}" type="presParOf" srcId="{A0345A41-9035-4E10-81E1-31D61D0040BA}" destId="{5C85ED2A-D93B-4B36-8648-8ABE3CA07361}" srcOrd="0" destOrd="0" presId="urn:microsoft.com/office/officeart/2005/8/layout/hierarchy3"/>
    <dgm:cxn modelId="{A170A656-4A08-4CC3-BE63-44BD298C1300}" type="presParOf" srcId="{A0345A41-9035-4E10-81E1-31D61D0040BA}" destId="{1C499AEB-AFC5-4710-A1F0-E9E3F9C0827A}" srcOrd="1" destOrd="0" presId="urn:microsoft.com/office/officeart/2005/8/layout/hierarchy3"/>
    <dgm:cxn modelId="{F10AD180-957D-470C-AD12-012413FB9DDE}" type="presParOf" srcId="{A0345A41-9035-4E10-81E1-31D61D0040BA}" destId="{48B24F80-7B4D-45C3-8CB9-4E26A3807440}" srcOrd="2" destOrd="0" presId="urn:microsoft.com/office/officeart/2005/8/layout/hierarchy3"/>
    <dgm:cxn modelId="{78258137-2BF6-41CC-896B-43BBF64AD36C}" type="presParOf" srcId="{A0345A41-9035-4E10-81E1-31D61D0040BA}" destId="{45A0071D-9852-4554-9EA8-70756C5EB048}" srcOrd="3" destOrd="0" presId="urn:microsoft.com/office/officeart/2005/8/layout/hierarchy3"/>
    <dgm:cxn modelId="{19CFE3F7-4518-4B36-AB45-E6A358984DC9}" type="presParOf" srcId="{A0345A41-9035-4E10-81E1-31D61D0040BA}" destId="{8627AD3B-767C-41ED-BC01-B10BB48CE82F}" srcOrd="4" destOrd="0" presId="urn:microsoft.com/office/officeart/2005/8/layout/hierarchy3"/>
    <dgm:cxn modelId="{9EA429F4-0E5A-4ABE-A3C7-FC5A95C6B93A}" type="presParOf" srcId="{A0345A41-9035-4E10-81E1-31D61D0040BA}" destId="{AAEFCDA9-DE29-4A20-A1C2-0D2ED82F5FB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B28344-2616-4BA3-A4CF-31DEC4FACC2C}" type="doc">
      <dgm:prSet loTypeId="urn:microsoft.com/office/officeart/2005/8/layout/hList7#1" loCatId="list" qsTypeId="urn:microsoft.com/office/officeart/2005/8/quickstyle/simple1#2" qsCatId="simple" csTypeId="urn:microsoft.com/office/officeart/2005/8/colors/accent1_2#2" csCatId="accent1" phldr="1"/>
      <dgm:spPr/>
      <dgm:t>
        <a:bodyPr/>
        <a:lstStyle/>
        <a:p>
          <a:endParaRPr lang="en-US"/>
        </a:p>
      </dgm:t>
    </dgm:pt>
    <dgm:pt modelId="{2FA77121-DBA7-4099-9B19-DA98C0388E9A}">
      <dgm:prSet custT="1"/>
      <dgm:spPr/>
      <dgm:t>
        <a:bodyPr/>
        <a:lstStyle/>
        <a:p>
          <a:pPr algn="ctr" rtl="0"/>
          <a:endParaRPr lang="en-US" sz="1600" b="1" dirty="0" smtClean="0">
            <a:latin typeface="Arial" pitchFamily="34" charset="0"/>
            <a:cs typeface="Arial" pitchFamily="34" charset="0"/>
          </a:endParaRPr>
        </a:p>
        <a:p>
          <a:pPr algn="ctr" rtl="0"/>
          <a:endParaRPr lang="en-US" sz="1600" b="1" i="1" dirty="0" smtClean="0">
            <a:latin typeface="Arial" pitchFamily="34" charset="0"/>
            <a:cs typeface="Arial" pitchFamily="34" charset="0"/>
          </a:endParaRPr>
        </a:p>
        <a:p>
          <a:pPr algn="ctr" rtl="0"/>
          <a:r>
            <a:rPr lang="en-US" sz="1600" b="1" i="1" dirty="0" smtClean="0">
              <a:latin typeface="Arial" pitchFamily="34" charset="0"/>
              <a:cs typeface="Arial" pitchFamily="34" charset="0"/>
            </a:rPr>
            <a:t>Action Plans</a:t>
          </a:r>
          <a:r>
            <a:rPr lang="en-US" sz="1600" i="1" dirty="0" smtClean="0">
              <a:latin typeface="Arial" pitchFamily="34" charset="0"/>
              <a:cs typeface="Arial" pitchFamily="34" charset="0"/>
            </a:rPr>
            <a:t>  </a:t>
          </a:r>
        </a:p>
        <a:p>
          <a:pPr algn="ctr" rtl="0"/>
          <a:r>
            <a:rPr lang="en-US" sz="1600" i="1" dirty="0" smtClean="0">
              <a:latin typeface="Arial" pitchFamily="34" charset="0"/>
              <a:cs typeface="Arial" pitchFamily="34" charset="0"/>
            </a:rPr>
            <a:t> </a:t>
          </a:r>
          <a:r>
            <a:rPr lang="en-US" sz="1600" dirty="0" smtClean="0"/>
            <a:t>Identify activities to be funded by organization, activity type, and project.</a:t>
          </a:r>
          <a:endParaRPr lang="en-US" sz="1600" dirty="0">
            <a:latin typeface="Arial" pitchFamily="34" charset="0"/>
            <a:cs typeface="Arial" pitchFamily="34" charset="0"/>
          </a:endParaRPr>
        </a:p>
      </dgm:t>
    </dgm:pt>
    <dgm:pt modelId="{8877A866-5BA4-4426-83E1-86CD7CE08D61}" type="parTrans" cxnId="{D0BA4DD0-D5EC-4FF3-A043-B635E408266C}">
      <dgm:prSet/>
      <dgm:spPr/>
      <dgm:t>
        <a:bodyPr/>
        <a:lstStyle/>
        <a:p>
          <a:endParaRPr lang="en-US">
            <a:latin typeface="Arial" pitchFamily="34" charset="0"/>
            <a:cs typeface="Arial" pitchFamily="34" charset="0"/>
          </a:endParaRPr>
        </a:p>
      </dgm:t>
    </dgm:pt>
    <dgm:pt modelId="{D5423B44-A149-4812-A859-CFD954D97A2D}" type="sibTrans" cxnId="{D0BA4DD0-D5EC-4FF3-A043-B635E408266C}">
      <dgm:prSet/>
      <dgm:spPr/>
      <dgm:t>
        <a:bodyPr/>
        <a:lstStyle/>
        <a:p>
          <a:endParaRPr lang="en-US">
            <a:latin typeface="Arial" pitchFamily="34" charset="0"/>
            <a:cs typeface="Arial" pitchFamily="34" charset="0"/>
          </a:endParaRPr>
        </a:p>
      </dgm:t>
    </dgm:pt>
    <dgm:pt modelId="{4EB98517-4A74-4B62-9230-1E10DA768228}">
      <dgm:prSet custT="1"/>
      <dgm:spPr/>
      <dgm:t>
        <a:bodyPr/>
        <a:lstStyle/>
        <a:p>
          <a:pPr rtl="0"/>
          <a:endParaRPr lang="en-US" sz="1600" b="1" i="1" dirty="0" smtClean="0">
            <a:latin typeface="Arial" pitchFamily="34" charset="0"/>
            <a:cs typeface="Arial" pitchFamily="34" charset="0"/>
          </a:endParaRPr>
        </a:p>
        <a:p>
          <a:pPr rtl="0"/>
          <a:r>
            <a:rPr lang="en-US" sz="1600" b="1" i="1" dirty="0" smtClean="0">
              <a:latin typeface="Arial" pitchFamily="34" charset="0"/>
              <a:cs typeface="Arial" pitchFamily="34" charset="0"/>
            </a:rPr>
            <a:t>Drawdowns</a:t>
          </a:r>
        </a:p>
        <a:p>
          <a:pPr rtl="0"/>
          <a:r>
            <a:rPr lang="en-US" sz="1400" i="0" dirty="0" smtClean="0">
              <a:latin typeface="Arial" pitchFamily="34" charset="0"/>
              <a:cs typeface="Arial" pitchFamily="34" charset="0"/>
            </a:rPr>
            <a:t>Obligate funds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for draws; create, approve, edit vouchers; receipt program income</a:t>
          </a:r>
          <a:endParaRPr lang="en-US" sz="1400" i="0" dirty="0">
            <a:latin typeface="Arial" pitchFamily="34" charset="0"/>
            <a:cs typeface="Arial" pitchFamily="34" charset="0"/>
          </a:endParaRPr>
        </a:p>
      </dgm:t>
    </dgm:pt>
    <dgm:pt modelId="{C71299C7-8D7E-4B1E-9EB2-17197A13D026}" type="parTrans" cxnId="{C39AAABC-AA20-4DD1-B4CC-CC647827AEE5}">
      <dgm:prSet/>
      <dgm:spPr/>
      <dgm:t>
        <a:bodyPr/>
        <a:lstStyle/>
        <a:p>
          <a:endParaRPr lang="en-US">
            <a:latin typeface="Arial" pitchFamily="34" charset="0"/>
            <a:cs typeface="Arial" pitchFamily="34" charset="0"/>
          </a:endParaRPr>
        </a:p>
      </dgm:t>
    </dgm:pt>
    <dgm:pt modelId="{EA9842A3-3EAC-4CF2-9602-30C5089DAFF2}" type="sibTrans" cxnId="{C39AAABC-AA20-4DD1-B4CC-CC647827AEE5}">
      <dgm:prSet/>
      <dgm:spPr/>
      <dgm:t>
        <a:bodyPr/>
        <a:lstStyle/>
        <a:p>
          <a:endParaRPr lang="en-US">
            <a:latin typeface="Arial" pitchFamily="34" charset="0"/>
            <a:cs typeface="Arial" pitchFamily="34" charset="0"/>
          </a:endParaRPr>
        </a:p>
      </dgm:t>
    </dgm:pt>
    <dgm:pt modelId="{753987E3-FCBD-4FD1-96DE-BCA442CD766B}">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QPRs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Summarize drawdowns, expenditures, obligations, and achievements for </a:t>
          </a:r>
          <a:br>
            <a:rPr lang="en-US" sz="1400" i="0" dirty="0" smtClean="0">
              <a:latin typeface="Arial" pitchFamily="34" charset="0"/>
              <a:cs typeface="Arial" pitchFamily="34" charset="0"/>
            </a:rPr>
          </a:br>
          <a:r>
            <a:rPr lang="en-US" sz="1400" i="0" dirty="0" smtClean="0">
              <a:latin typeface="Arial" pitchFamily="34" charset="0"/>
              <a:cs typeface="Arial" pitchFamily="34" charset="0"/>
            </a:rPr>
            <a:t>the quarter</a:t>
          </a:r>
          <a:endParaRPr lang="en-US" sz="1400" i="0" dirty="0">
            <a:latin typeface="Arial" pitchFamily="34" charset="0"/>
            <a:cs typeface="Arial" pitchFamily="34" charset="0"/>
          </a:endParaRPr>
        </a:p>
      </dgm:t>
    </dgm:pt>
    <dgm:pt modelId="{17A75098-F170-4381-89C3-B1D3EBF13699}" type="parTrans" cxnId="{0B50D745-FA0C-497B-86ED-4113AAF73364}">
      <dgm:prSet/>
      <dgm:spPr/>
      <dgm:t>
        <a:bodyPr/>
        <a:lstStyle/>
        <a:p>
          <a:endParaRPr lang="en-US">
            <a:latin typeface="Arial" pitchFamily="34" charset="0"/>
            <a:cs typeface="Arial" pitchFamily="34" charset="0"/>
          </a:endParaRPr>
        </a:p>
      </dgm:t>
    </dgm:pt>
    <dgm:pt modelId="{7A4D49A7-17FA-43EE-AD2A-03986CE37680}" type="sibTrans" cxnId="{0B50D745-FA0C-497B-86ED-4113AAF73364}">
      <dgm:prSet/>
      <dgm:spPr/>
      <dgm:t>
        <a:bodyPr/>
        <a:lstStyle/>
        <a:p>
          <a:endParaRPr lang="en-US">
            <a:latin typeface="Arial" pitchFamily="34" charset="0"/>
            <a:cs typeface="Arial" pitchFamily="34" charset="0"/>
          </a:endParaRPr>
        </a:p>
      </dgm:t>
    </dgm:pt>
    <dgm:pt modelId="{145074CD-F10D-4B0A-855B-67FCC7EE8A2A}">
      <dgm:prSet custT="1"/>
      <dgm:spPr/>
      <dgm:t>
        <a:bodyPr/>
        <a:lstStyle/>
        <a:p>
          <a:pPr rtl="0"/>
          <a:endParaRPr lang="en-US" sz="1400" b="1" i="1" dirty="0" smtClean="0">
            <a:latin typeface="Arial" pitchFamily="34" charset="0"/>
            <a:cs typeface="Arial" pitchFamily="34" charset="0"/>
          </a:endParaRPr>
        </a:p>
        <a:p>
          <a:pPr rtl="0"/>
          <a:r>
            <a:rPr lang="en-US" sz="1400" b="1" i="1" dirty="0" smtClean="0">
              <a:latin typeface="Arial" pitchFamily="34" charset="0"/>
              <a:cs typeface="Arial" pitchFamily="34" charset="0"/>
            </a:rPr>
            <a:t>Reports</a:t>
          </a:r>
          <a:r>
            <a:rPr lang="en-US" sz="1400" i="1" dirty="0" smtClean="0">
              <a:latin typeface="Arial" pitchFamily="34" charset="0"/>
              <a:cs typeface="Arial" pitchFamily="34" charset="0"/>
            </a:rPr>
            <a:t> </a:t>
          </a:r>
        </a:p>
        <a:p>
          <a:pPr rtl="0"/>
          <a:r>
            <a:rPr lang="en-US" sz="1400" i="0" dirty="0" smtClean="0">
              <a:latin typeface="Arial" pitchFamily="34" charset="0"/>
              <a:cs typeface="Arial" pitchFamily="34" charset="0"/>
            </a:rPr>
            <a:t>Look at financial, reporting, and user  account information in an easy-to-read and exportable format</a:t>
          </a:r>
          <a:endParaRPr lang="en-US" sz="1400" i="0" dirty="0">
            <a:latin typeface="Arial" pitchFamily="34" charset="0"/>
            <a:cs typeface="Arial" pitchFamily="34" charset="0"/>
          </a:endParaRPr>
        </a:p>
      </dgm:t>
    </dgm:pt>
    <dgm:pt modelId="{1E9FE0ED-C33E-4203-A5A6-F59970F86C28}" type="parTrans" cxnId="{745F1300-DBD6-4E1F-A899-569085E0E56E}">
      <dgm:prSet/>
      <dgm:spPr/>
      <dgm:t>
        <a:bodyPr/>
        <a:lstStyle/>
        <a:p>
          <a:endParaRPr lang="en-US">
            <a:latin typeface="Arial" pitchFamily="34" charset="0"/>
            <a:cs typeface="Arial" pitchFamily="34" charset="0"/>
          </a:endParaRPr>
        </a:p>
      </dgm:t>
    </dgm:pt>
    <dgm:pt modelId="{04859971-5A16-4A0D-B47E-288E27F7F579}" type="sibTrans" cxnId="{745F1300-DBD6-4E1F-A899-569085E0E56E}">
      <dgm:prSet/>
      <dgm:spPr/>
      <dgm:t>
        <a:bodyPr/>
        <a:lstStyle/>
        <a:p>
          <a:endParaRPr lang="en-US">
            <a:latin typeface="Arial" pitchFamily="34" charset="0"/>
            <a:cs typeface="Arial" pitchFamily="34" charset="0"/>
          </a:endParaRPr>
        </a:p>
      </dgm:t>
    </dgm:pt>
    <dgm:pt modelId="{F91FEB7B-A0CA-4FC5-A445-D769CC07FB43}">
      <dgm:prSet custT="1"/>
      <dgm:spPr/>
      <dgm:t>
        <a:bodyPr/>
        <a:lstStyle/>
        <a:p>
          <a:r>
            <a:rPr lang="en-US" sz="1600" b="1" i="1" dirty="0" smtClean="0">
              <a:latin typeface="Arial" pitchFamily="34" charset="0"/>
              <a:cs typeface="Arial" pitchFamily="34" charset="0"/>
            </a:rPr>
            <a:t>Admin</a:t>
          </a:r>
        </a:p>
        <a:p>
          <a:r>
            <a:rPr lang="en-US" sz="1400" dirty="0" smtClean="0">
              <a:latin typeface="Arial" pitchFamily="34" charset="0"/>
              <a:cs typeface="Arial" pitchFamily="34" charset="0"/>
            </a:rPr>
            <a:t>Assign and certify users; add and track TA and Monitoring Events</a:t>
          </a:r>
          <a:endParaRPr lang="en-US" sz="1400" dirty="0">
            <a:latin typeface="Arial" pitchFamily="34" charset="0"/>
            <a:cs typeface="Arial" pitchFamily="34" charset="0"/>
          </a:endParaRPr>
        </a:p>
      </dgm:t>
    </dgm:pt>
    <dgm:pt modelId="{C71A80E6-1C46-4DE1-9B6B-FA2064DADB61}" type="parTrans" cxnId="{CBEDB9E8-5ADD-45D6-B450-70932F3819B7}">
      <dgm:prSet/>
      <dgm:spPr/>
      <dgm:t>
        <a:bodyPr/>
        <a:lstStyle/>
        <a:p>
          <a:endParaRPr lang="en-US">
            <a:latin typeface="Arial" pitchFamily="34" charset="0"/>
            <a:cs typeface="Arial" pitchFamily="34" charset="0"/>
          </a:endParaRPr>
        </a:p>
      </dgm:t>
    </dgm:pt>
    <dgm:pt modelId="{7A84C576-C94A-4873-BCAB-9730123B3A86}" type="sibTrans" cxnId="{CBEDB9E8-5ADD-45D6-B450-70932F3819B7}">
      <dgm:prSet/>
      <dgm:spPr/>
      <dgm:t>
        <a:bodyPr/>
        <a:lstStyle/>
        <a:p>
          <a:endParaRPr lang="en-US">
            <a:latin typeface="Arial" pitchFamily="34" charset="0"/>
            <a:cs typeface="Arial" pitchFamily="34" charset="0"/>
          </a:endParaRPr>
        </a:p>
      </dgm:t>
    </dgm:pt>
    <dgm:pt modelId="{790BFD24-D5D7-43D3-BA1C-63C0AA0A001D}" type="pres">
      <dgm:prSet presAssocID="{EBB28344-2616-4BA3-A4CF-31DEC4FACC2C}" presName="Name0" presStyleCnt="0">
        <dgm:presLayoutVars>
          <dgm:dir/>
          <dgm:resizeHandles val="exact"/>
        </dgm:presLayoutVars>
      </dgm:prSet>
      <dgm:spPr/>
      <dgm:t>
        <a:bodyPr/>
        <a:lstStyle/>
        <a:p>
          <a:endParaRPr lang="en-US"/>
        </a:p>
      </dgm:t>
    </dgm:pt>
    <dgm:pt modelId="{155C36C7-2E4A-44A7-A910-05455843E177}" type="pres">
      <dgm:prSet presAssocID="{EBB28344-2616-4BA3-A4CF-31DEC4FACC2C}" presName="fgShape" presStyleLbl="fgShp" presStyleIdx="0" presStyleCnt="1" custScaleX="105341" custScaleY="70988" custLinFactNeighborY="39879"/>
      <dgm:spPr/>
      <dgm:t>
        <a:bodyPr/>
        <a:lstStyle/>
        <a:p>
          <a:endParaRPr lang="en-US"/>
        </a:p>
      </dgm:t>
    </dgm:pt>
    <dgm:pt modelId="{839A9495-0FDF-49F5-9AF5-9E571A5D672D}" type="pres">
      <dgm:prSet presAssocID="{EBB28344-2616-4BA3-A4CF-31DEC4FACC2C}" presName="linComp" presStyleCnt="0"/>
      <dgm:spPr/>
      <dgm:t>
        <a:bodyPr/>
        <a:lstStyle/>
        <a:p>
          <a:endParaRPr lang="en-US"/>
        </a:p>
      </dgm:t>
    </dgm:pt>
    <dgm:pt modelId="{04FB87D2-CF82-4868-98B5-43AD66DA6280}" type="pres">
      <dgm:prSet presAssocID="{F91FEB7B-A0CA-4FC5-A445-D769CC07FB43}" presName="compNode" presStyleCnt="0"/>
      <dgm:spPr/>
      <dgm:t>
        <a:bodyPr/>
        <a:lstStyle/>
        <a:p>
          <a:endParaRPr lang="en-US"/>
        </a:p>
      </dgm:t>
    </dgm:pt>
    <dgm:pt modelId="{E84337E2-82FA-41A6-B979-F85406AE363F}" type="pres">
      <dgm:prSet presAssocID="{F91FEB7B-A0CA-4FC5-A445-D769CC07FB43}" presName="bkgdShape" presStyleLbl="node1" presStyleIdx="0" presStyleCnt="5" custLinFactNeighborX="-918" custLinFactNeighborY="1008"/>
      <dgm:spPr/>
      <dgm:t>
        <a:bodyPr/>
        <a:lstStyle/>
        <a:p>
          <a:endParaRPr lang="en-US"/>
        </a:p>
      </dgm:t>
    </dgm:pt>
    <dgm:pt modelId="{8087824E-F82A-44E8-ABC1-7AD49DB78127}" type="pres">
      <dgm:prSet presAssocID="{F91FEB7B-A0CA-4FC5-A445-D769CC07FB43}" presName="nodeTx" presStyleLbl="node1" presStyleIdx="0" presStyleCnt="5">
        <dgm:presLayoutVars>
          <dgm:bulletEnabled val="1"/>
        </dgm:presLayoutVars>
      </dgm:prSet>
      <dgm:spPr/>
      <dgm:t>
        <a:bodyPr/>
        <a:lstStyle/>
        <a:p>
          <a:endParaRPr lang="en-US"/>
        </a:p>
      </dgm:t>
    </dgm:pt>
    <dgm:pt modelId="{4A4438EE-4AA8-4A8C-BE8A-19B0E550A29C}" type="pres">
      <dgm:prSet presAssocID="{F91FEB7B-A0CA-4FC5-A445-D769CC07FB43}" presName="invisiNode" presStyleLbl="node1" presStyleIdx="0" presStyleCnt="5"/>
      <dgm:spPr/>
      <dgm:t>
        <a:bodyPr/>
        <a:lstStyle/>
        <a:p>
          <a:endParaRPr lang="en-US"/>
        </a:p>
      </dgm:t>
    </dgm:pt>
    <dgm:pt modelId="{5CD9C083-5D8C-4588-A0FB-2E80147B2612}" type="pres">
      <dgm:prSet presAssocID="{F91FEB7B-A0CA-4FC5-A445-D769CC07FB43}" presName="imagNode"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541EA19B-8F97-49B2-BEAD-C8166F643414}" type="pres">
      <dgm:prSet presAssocID="{7A84C576-C94A-4873-BCAB-9730123B3A86}" presName="sibTrans" presStyleLbl="sibTrans2D1" presStyleIdx="0" presStyleCnt="0"/>
      <dgm:spPr/>
      <dgm:t>
        <a:bodyPr/>
        <a:lstStyle/>
        <a:p>
          <a:endParaRPr lang="en-US"/>
        </a:p>
      </dgm:t>
    </dgm:pt>
    <dgm:pt modelId="{E69B8EE5-970D-4171-AA37-729CF82AFB2D}" type="pres">
      <dgm:prSet presAssocID="{2FA77121-DBA7-4099-9B19-DA98C0388E9A}" presName="compNode" presStyleCnt="0"/>
      <dgm:spPr/>
      <dgm:t>
        <a:bodyPr/>
        <a:lstStyle/>
        <a:p>
          <a:endParaRPr lang="en-US"/>
        </a:p>
      </dgm:t>
    </dgm:pt>
    <dgm:pt modelId="{23C49AFA-AE28-4A22-92E9-A19160F23546}" type="pres">
      <dgm:prSet presAssocID="{2FA77121-DBA7-4099-9B19-DA98C0388E9A}" presName="bkgdShape" presStyleLbl="node1" presStyleIdx="1" presStyleCnt="5"/>
      <dgm:spPr/>
      <dgm:t>
        <a:bodyPr/>
        <a:lstStyle/>
        <a:p>
          <a:endParaRPr lang="en-US"/>
        </a:p>
      </dgm:t>
    </dgm:pt>
    <dgm:pt modelId="{F6BA22A5-A19E-4FBF-A662-C317739DA3E2}" type="pres">
      <dgm:prSet presAssocID="{2FA77121-DBA7-4099-9B19-DA98C0388E9A}" presName="nodeTx" presStyleLbl="node1" presStyleIdx="1" presStyleCnt="5">
        <dgm:presLayoutVars>
          <dgm:bulletEnabled val="1"/>
        </dgm:presLayoutVars>
      </dgm:prSet>
      <dgm:spPr/>
      <dgm:t>
        <a:bodyPr/>
        <a:lstStyle/>
        <a:p>
          <a:endParaRPr lang="en-US"/>
        </a:p>
      </dgm:t>
    </dgm:pt>
    <dgm:pt modelId="{BBD27660-94B9-4AE3-A420-2ED1943A848A}" type="pres">
      <dgm:prSet presAssocID="{2FA77121-DBA7-4099-9B19-DA98C0388E9A}" presName="invisiNode" presStyleLbl="node1" presStyleIdx="1" presStyleCnt="5"/>
      <dgm:spPr/>
      <dgm:t>
        <a:bodyPr/>
        <a:lstStyle/>
        <a:p>
          <a:endParaRPr lang="en-US"/>
        </a:p>
      </dgm:t>
    </dgm:pt>
    <dgm:pt modelId="{AFACF914-39CC-44B6-8D10-4078BCBE8CFB}" type="pres">
      <dgm:prSet presAssocID="{2FA77121-DBA7-4099-9B19-DA98C0388E9A}" presName="imagNode"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CB0C38BA-79F7-411E-8D90-D0681BFC94E8}" type="pres">
      <dgm:prSet presAssocID="{D5423B44-A149-4812-A859-CFD954D97A2D}" presName="sibTrans" presStyleLbl="sibTrans2D1" presStyleIdx="0" presStyleCnt="0"/>
      <dgm:spPr/>
      <dgm:t>
        <a:bodyPr/>
        <a:lstStyle/>
        <a:p>
          <a:endParaRPr lang="en-US"/>
        </a:p>
      </dgm:t>
    </dgm:pt>
    <dgm:pt modelId="{B80907E6-7275-40C9-80CF-FA26872D445F}" type="pres">
      <dgm:prSet presAssocID="{4EB98517-4A74-4B62-9230-1E10DA768228}" presName="compNode" presStyleCnt="0"/>
      <dgm:spPr/>
      <dgm:t>
        <a:bodyPr/>
        <a:lstStyle/>
        <a:p>
          <a:endParaRPr lang="en-US"/>
        </a:p>
      </dgm:t>
    </dgm:pt>
    <dgm:pt modelId="{2BE49821-E047-472C-8213-F6C046B86133}" type="pres">
      <dgm:prSet presAssocID="{4EB98517-4A74-4B62-9230-1E10DA768228}" presName="bkgdShape" presStyleLbl="node1" presStyleIdx="2" presStyleCnt="5"/>
      <dgm:spPr/>
      <dgm:t>
        <a:bodyPr/>
        <a:lstStyle/>
        <a:p>
          <a:endParaRPr lang="en-US"/>
        </a:p>
      </dgm:t>
    </dgm:pt>
    <dgm:pt modelId="{CEF640B7-DF1A-49EC-A616-4EE86B8582DD}" type="pres">
      <dgm:prSet presAssocID="{4EB98517-4A74-4B62-9230-1E10DA768228}" presName="nodeTx" presStyleLbl="node1" presStyleIdx="2" presStyleCnt="5">
        <dgm:presLayoutVars>
          <dgm:bulletEnabled val="1"/>
        </dgm:presLayoutVars>
      </dgm:prSet>
      <dgm:spPr/>
      <dgm:t>
        <a:bodyPr/>
        <a:lstStyle/>
        <a:p>
          <a:endParaRPr lang="en-US"/>
        </a:p>
      </dgm:t>
    </dgm:pt>
    <dgm:pt modelId="{3AF51622-76FE-42EB-BA59-E73403656C1B}" type="pres">
      <dgm:prSet presAssocID="{4EB98517-4A74-4B62-9230-1E10DA768228}" presName="invisiNode" presStyleLbl="node1" presStyleIdx="2" presStyleCnt="5"/>
      <dgm:spPr/>
      <dgm:t>
        <a:bodyPr/>
        <a:lstStyle/>
        <a:p>
          <a:endParaRPr lang="en-US"/>
        </a:p>
      </dgm:t>
    </dgm:pt>
    <dgm:pt modelId="{FCBD4187-7609-4241-B904-B8CD74D887E6}" type="pres">
      <dgm:prSet presAssocID="{4EB98517-4A74-4B62-9230-1E10DA768228}" presName="imagNode"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79725BE5-B120-4C92-8EBA-A1A0CA5AEDC7}" type="pres">
      <dgm:prSet presAssocID="{EA9842A3-3EAC-4CF2-9602-30C5089DAFF2}" presName="sibTrans" presStyleLbl="sibTrans2D1" presStyleIdx="0" presStyleCnt="0"/>
      <dgm:spPr/>
      <dgm:t>
        <a:bodyPr/>
        <a:lstStyle/>
        <a:p>
          <a:endParaRPr lang="en-US"/>
        </a:p>
      </dgm:t>
    </dgm:pt>
    <dgm:pt modelId="{725022A2-EF84-4FC5-B5AA-A35539B466D5}" type="pres">
      <dgm:prSet presAssocID="{753987E3-FCBD-4FD1-96DE-BCA442CD766B}" presName="compNode" presStyleCnt="0"/>
      <dgm:spPr/>
      <dgm:t>
        <a:bodyPr/>
        <a:lstStyle/>
        <a:p>
          <a:endParaRPr lang="en-US"/>
        </a:p>
      </dgm:t>
    </dgm:pt>
    <dgm:pt modelId="{384648C7-2552-432E-9775-96467A69ED70}" type="pres">
      <dgm:prSet presAssocID="{753987E3-FCBD-4FD1-96DE-BCA442CD766B}" presName="bkgdShape" presStyleLbl="node1" presStyleIdx="3" presStyleCnt="5"/>
      <dgm:spPr/>
      <dgm:t>
        <a:bodyPr/>
        <a:lstStyle/>
        <a:p>
          <a:endParaRPr lang="en-US"/>
        </a:p>
      </dgm:t>
    </dgm:pt>
    <dgm:pt modelId="{D0838553-3449-4CAE-BFB6-47D7372C21C8}" type="pres">
      <dgm:prSet presAssocID="{753987E3-FCBD-4FD1-96DE-BCA442CD766B}" presName="nodeTx" presStyleLbl="node1" presStyleIdx="3" presStyleCnt="5">
        <dgm:presLayoutVars>
          <dgm:bulletEnabled val="1"/>
        </dgm:presLayoutVars>
      </dgm:prSet>
      <dgm:spPr/>
      <dgm:t>
        <a:bodyPr/>
        <a:lstStyle/>
        <a:p>
          <a:endParaRPr lang="en-US"/>
        </a:p>
      </dgm:t>
    </dgm:pt>
    <dgm:pt modelId="{F5B2D52F-D8C3-47B9-B958-4B954EF6E9B4}" type="pres">
      <dgm:prSet presAssocID="{753987E3-FCBD-4FD1-96DE-BCA442CD766B}" presName="invisiNode" presStyleLbl="node1" presStyleIdx="3" presStyleCnt="5"/>
      <dgm:spPr/>
      <dgm:t>
        <a:bodyPr/>
        <a:lstStyle/>
        <a:p>
          <a:endParaRPr lang="en-US"/>
        </a:p>
      </dgm:t>
    </dgm:pt>
    <dgm:pt modelId="{9B8A4E21-5484-4B47-A20B-DFC780E3E109}" type="pres">
      <dgm:prSet presAssocID="{753987E3-FCBD-4FD1-96DE-BCA442CD766B}" presName="imagNode" presStyleLbl="fgImgPlace1" presStyleIdx="3" presStyleCnt="5" custLinFactNeighborX="-12" custLinFactNeighborY="751"/>
      <dgm:spPr>
        <a:blipFill rotWithShape="0">
          <a:blip xmlns:r="http://schemas.openxmlformats.org/officeDocument/2006/relationships" r:embed="rId4"/>
          <a:stretch>
            <a:fillRect/>
          </a:stretch>
        </a:blipFill>
      </dgm:spPr>
      <dgm:t>
        <a:bodyPr/>
        <a:lstStyle/>
        <a:p>
          <a:endParaRPr lang="en-US"/>
        </a:p>
      </dgm:t>
    </dgm:pt>
    <dgm:pt modelId="{56C7AC5F-E3A6-4A75-8C6B-5DA901AB7109}" type="pres">
      <dgm:prSet presAssocID="{7A4D49A7-17FA-43EE-AD2A-03986CE37680}" presName="sibTrans" presStyleLbl="sibTrans2D1" presStyleIdx="0" presStyleCnt="0"/>
      <dgm:spPr/>
      <dgm:t>
        <a:bodyPr/>
        <a:lstStyle/>
        <a:p>
          <a:endParaRPr lang="en-US"/>
        </a:p>
      </dgm:t>
    </dgm:pt>
    <dgm:pt modelId="{D3748673-E548-464B-915E-B8AF0EFA9564}" type="pres">
      <dgm:prSet presAssocID="{145074CD-F10D-4B0A-855B-67FCC7EE8A2A}" presName="compNode" presStyleCnt="0"/>
      <dgm:spPr/>
      <dgm:t>
        <a:bodyPr/>
        <a:lstStyle/>
        <a:p>
          <a:endParaRPr lang="en-US"/>
        </a:p>
      </dgm:t>
    </dgm:pt>
    <dgm:pt modelId="{4155793D-671F-4242-9F0D-9A9CF69C685A}" type="pres">
      <dgm:prSet presAssocID="{145074CD-F10D-4B0A-855B-67FCC7EE8A2A}" presName="bkgdShape" presStyleLbl="node1" presStyleIdx="4" presStyleCnt="5"/>
      <dgm:spPr/>
      <dgm:t>
        <a:bodyPr/>
        <a:lstStyle/>
        <a:p>
          <a:endParaRPr lang="en-US"/>
        </a:p>
      </dgm:t>
    </dgm:pt>
    <dgm:pt modelId="{9FD51F96-F241-4BE2-8838-B0A0AE127611}" type="pres">
      <dgm:prSet presAssocID="{145074CD-F10D-4B0A-855B-67FCC7EE8A2A}" presName="nodeTx" presStyleLbl="node1" presStyleIdx="4" presStyleCnt="5">
        <dgm:presLayoutVars>
          <dgm:bulletEnabled val="1"/>
        </dgm:presLayoutVars>
      </dgm:prSet>
      <dgm:spPr/>
      <dgm:t>
        <a:bodyPr/>
        <a:lstStyle/>
        <a:p>
          <a:endParaRPr lang="en-US"/>
        </a:p>
      </dgm:t>
    </dgm:pt>
    <dgm:pt modelId="{4C9F4952-78C3-44EF-9EE2-1AD834BE5358}" type="pres">
      <dgm:prSet presAssocID="{145074CD-F10D-4B0A-855B-67FCC7EE8A2A}" presName="invisiNode" presStyleLbl="node1" presStyleIdx="4" presStyleCnt="5"/>
      <dgm:spPr/>
      <dgm:t>
        <a:bodyPr/>
        <a:lstStyle/>
        <a:p>
          <a:endParaRPr lang="en-US"/>
        </a:p>
      </dgm:t>
    </dgm:pt>
    <dgm:pt modelId="{96D8162F-69D1-41E7-A164-9A63D10ED6C8}" type="pres">
      <dgm:prSet presAssocID="{145074CD-F10D-4B0A-855B-67FCC7EE8A2A}" presName="imagNode" presStyleLbl="fgImgPlace1" presStyleIdx="4" presStyleCnt="5" custLinFactNeighborX="-978" custLinFactNeighborY="751"/>
      <dgm:spPr>
        <a:blipFill rotWithShape="0">
          <a:blip xmlns:r="http://schemas.openxmlformats.org/officeDocument/2006/relationships" r:embed="rId5"/>
          <a:stretch>
            <a:fillRect/>
          </a:stretch>
        </a:blipFill>
      </dgm:spPr>
      <dgm:t>
        <a:bodyPr/>
        <a:lstStyle/>
        <a:p>
          <a:endParaRPr lang="en-US"/>
        </a:p>
      </dgm:t>
    </dgm:pt>
  </dgm:ptLst>
  <dgm:cxnLst>
    <dgm:cxn modelId="{D83BC51B-4D0B-48D4-A0D1-FF97DC6D80FA}" type="presOf" srcId="{145074CD-F10D-4B0A-855B-67FCC7EE8A2A}" destId="{4155793D-671F-4242-9F0D-9A9CF69C685A}" srcOrd="0" destOrd="0" presId="urn:microsoft.com/office/officeart/2005/8/layout/hList7#1"/>
    <dgm:cxn modelId="{CE39BBF7-6584-4F0C-AEED-4F05FDC13F5E}" type="presOf" srcId="{2FA77121-DBA7-4099-9B19-DA98C0388E9A}" destId="{23C49AFA-AE28-4A22-92E9-A19160F23546}" srcOrd="0" destOrd="0" presId="urn:microsoft.com/office/officeart/2005/8/layout/hList7#1"/>
    <dgm:cxn modelId="{745F1300-DBD6-4E1F-A899-569085E0E56E}" srcId="{EBB28344-2616-4BA3-A4CF-31DEC4FACC2C}" destId="{145074CD-F10D-4B0A-855B-67FCC7EE8A2A}" srcOrd="4" destOrd="0" parTransId="{1E9FE0ED-C33E-4203-A5A6-F59970F86C28}" sibTransId="{04859971-5A16-4A0D-B47E-288E27F7F579}"/>
    <dgm:cxn modelId="{0B50D745-FA0C-497B-86ED-4113AAF73364}" srcId="{EBB28344-2616-4BA3-A4CF-31DEC4FACC2C}" destId="{753987E3-FCBD-4FD1-96DE-BCA442CD766B}" srcOrd="3" destOrd="0" parTransId="{17A75098-F170-4381-89C3-B1D3EBF13699}" sibTransId="{7A4D49A7-17FA-43EE-AD2A-03986CE37680}"/>
    <dgm:cxn modelId="{AD9B7976-3C8A-4EC2-8513-11FC85DEDB17}" type="presOf" srcId="{4EB98517-4A74-4B62-9230-1E10DA768228}" destId="{CEF640B7-DF1A-49EC-A616-4EE86B8582DD}" srcOrd="1" destOrd="0" presId="urn:microsoft.com/office/officeart/2005/8/layout/hList7#1"/>
    <dgm:cxn modelId="{D0BA4DD0-D5EC-4FF3-A043-B635E408266C}" srcId="{EBB28344-2616-4BA3-A4CF-31DEC4FACC2C}" destId="{2FA77121-DBA7-4099-9B19-DA98C0388E9A}" srcOrd="1" destOrd="0" parTransId="{8877A866-5BA4-4426-83E1-86CD7CE08D61}" sibTransId="{D5423B44-A149-4812-A859-CFD954D97A2D}"/>
    <dgm:cxn modelId="{B14EB8EF-623B-4434-9D24-D62D98ED30F5}" type="presOf" srcId="{4EB98517-4A74-4B62-9230-1E10DA768228}" destId="{2BE49821-E047-472C-8213-F6C046B86133}" srcOrd="0" destOrd="0" presId="urn:microsoft.com/office/officeart/2005/8/layout/hList7#1"/>
    <dgm:cxn modelId="{7F70A65A-D93B-48C6-AB44-32A20B3FEA02}" type="presOf" srcId="{EA9842A3-3EAC-4CF2-9602-30C5089DAFF2}" destId="{79725BE5-B120-4C92-8EBA-A1A0CA5AEDC7}" srcOrd="0" destOrd="0" presId="urn:microsoft.com/office/officeart/2005/8/layout/hList7#1"/>
    <dgm:cxn modelId="{19AB024C-F286-4E96-9964-2121BF58EA41}" type="presOf" srcId="{7A4D49A7-17FA-43EE-AD2A-03986CE37680}" destId="{56C7AC5F-E3A6-4A75-8C6B-5DA901AB7109}" srcOrd="0" destOrd="0" presId="urn:microsoft.com/office/officeart/2005/8/layout/hList7#1"/>
    <dgm:cxn modelId="{C39AAABC-AA20-4DD1-B4CC-CC647827AEE5}" srcId="{EBB28344-2616-4BA3-A4CF-31DEC4FACC2C}" destId="{4EB98517-4A74-4B62-9230-1E10DA768228}" srcOrd="2" destOrd="0" parTransId="{C71299C7-8D7E-4B1E-9EB2-17197A13D026}" sibTransId="{EA9842A3-3EAC-4CF2-9602-30C5089DAFF2}"/>
    <dgm:cxn modelId="{CBEDB9E8-5ADD-45D6-B450-70932F3819B7}" srcId="{EBB28344-2616-4BA3-A4CF-31DEC4FACC2C}" destId="{F91FEB7B-A0CA-4FC5-A445-D769CC07FB43}" srcOrd="0" destOrd="0" parTransId="{C71A80E6-1C46-4DE1-9B6B-FA2064DADB61}" sibTransId="{7A84C576-C94A-4873-BCAB-9730123B3A86}"/>
    <dgm:cxn modelId="{5202D30E-058A-402E-8937-D105559D2E5B}" type="presOf" srcId="{753987E3-FCBD-4FD1-96DE-BCA442CD766B}" destId="{D0838553-3449-4CAE-BFB6-47D7372C21C8}" srcOrd="1" destOrd="0" presId="urn:microsoft.com/office/officeart/2005/8/layout/hList7#1"/>
    <dgm:cxn modelId="{65FD6644-E2FA-4CE2-AA65-7F3629AD6846}" type="presOf" srcId="{2FA77121-DBA7-4099-9B19-DA98C0388E9A}" destId="{F6BA22A5-A19E-4FBF-A662-C317739DA3E2}" srcOrd="1" destOrd="0" presId="urn:microsoft.com/office/officeart/2005/8/layout/hList7#1"/>
    <dgm:cxn modelId="{2B73C348-A490-4C94-86E4-BD117342B6CB}" type="presOf" srcId="{D5423B44-A149-4812-A859-CFD954D97A2D}" destId="{CB0C38BA-79F7-411E-8D90-D0681BFC94E8}" srcOrd="0" destOrd="0" presId="urn:microsoft.com/office/officeart/2005/8/layout/hList7#1"/>
    <dgm:cxn modelId="{5B44F022-3ACD-41C2-AE60-3A7E846BB790}" type="presOf" srcId="{145074CD-F10D-4B0A-855B-67FCC7EE8A2A}" destId="{9FD51F96-F241-4BE2-8838-B0A0AE127611}" srcOrd="1" destOrd="0" presId="urn:microsoft.com/office/officeart/2005/8/layout/hList7#1"/>
    <dgm:cxn modelId="{3A9B853C-F70B-4567-8F80-415548D58C92}" type="presOf" srcId="{753987E3-FCBD-4FD1-96DE-BCA442CD766B}" destId="{384648C7-2552-432E-9775-96467A69ED70}" srcOrd="0" destOrd="0" presId="urn:microsoft.com/office/officeart/2005/8/layout/hList7#1"/>
    <dgm:cxn modelId="{D1D1F947-41CC-4E68-BB04-AFB331B6AD75}" type="presOf" srcId="{F91FEB7B-A0CA-4FC5-A445-D769CC07FB43}" destId="{8087824E-F82A-44E8-ABC1-7AD49DB78127}" srcOrd="1" destOrd="0" presId="urn:microsoft.com/office/officeart/2005/8/layout/hList7#1"/>
    <dgm:cxn modelId="{216F86AF-99D0-459A-BE6A-EB7AC4E01E6D}" type="presOf" srcId="{F91FEB7B-A0CA-4FC5-A445-D769CC07FB43}" destId="{E84337E2-82FA-41A6-B979-F85406AE363F}" srcOrd="0" destOrd="0" presId="urn:microsoft.com/office/officeart/2005/8/layout/hList7#1"/>
    <dgm:cxn modelId="{2B3E8E4D-C197-4E04-8602-ECE8D9B2B8B6}" type="presOf" srcId="{EBB28344-2616-4BA3-A4CF-31DEC4FACC2C}" destId="{790BFD24-D5D7-43D3-BA1C-63C0AA0A001D}" srcOrd="0" destOrd="0" presId="urn:microsoft.com/office/officeart/2005/8/layout/hList7#1"/>
    <dgm:cxn modelId="{8F5D59E8-4445-4770-9AFB-240866375B23}" type="presOf" srcId="{7A84C576-C94A-4873-BCAB-9730123B3A86}" destId="{541EA19B-8F97-49B2-BEAD-C8166F643414}" srcOrd="0" destOrd="0" presId="urn:microsoft.com/office/officeart/2005/8/layout/hList7#1"/>
    <dgm:cxn modelId="{F7590972-E7B3-4576-B84D-9DFF77C7D638}" type="presParOf" srcId="{790BFD24-D5D7-43D3-BA1C-63C0AA0A001D}" destId="{155C36C7-2E4A-44A7-A910-05455843E177}" srcOrd="0" destOrd="0" presId="urn:microsoft.com/office/officeart/2005/8/layout/hList7#1"/>
    <dgm:cxn modelId="{36389561-0BAB-40E3-8A82-5C5973CBCF7E}" type="presParOf" srcId="{790BFD24-D5D7-43D3-BA1C-63C0AA0A001D}" destId="{839A9495-0FDF-49F5-9AF5-9E571A5D672D}" srcOrd="1" destOrd="0" presId="urn:microsoft.com/office/officeart/2005/8/layout/hList7#1"/>
    <dgm:cxn modelId="{235ABCE0-E690-4ECD-98A1-D393D54C9FA6}" type="presParOf" srcId="{839A9495-0FDF-49F5-9AF5-9E571A5D672D}" destId="{04FB87D2-CF82-4868-98B5-43AD66DA6280}" srcOrd="0" destOrd="0" presId="urn:microsoft.com/office/officeart/2005/8/layout/hList7#1"/>
    <dgm:cxn modelId="{82715CA8-AD5A-4CD2-94C2-C9D9FE5F50C2}" type="presParOf" srcId="{04FB87D2-CF82-4868-98B5-43AD66DA6280}" destId="{E84337E2-82FA-41A6-B979-F85406AE363F}" srcOrd="0" destOrd="0" presId="urn:microsoft.com/office/officeart/2005/8/layout/hList7#1"/>
    <dgm:cxn modelId="{B33C0A1B-321D-4BAF-87F2-BF13EEA808C6}" type="presParOf" srcId="{04FB87D2-CF82-4868-98B5-43AD66DA6280}" destId="{8087824E-F82A-44E8-ABC1-7AD49DB78127}" srcOrd="1" destOrd="0" presId="urn:microsoft.com/office/officeart/2005/8/layout/hList7#1"/>
    <dgm:cxn modelId="{668E92C8-EA08-4C21-9D61-95F0543E1149}" type="presParOf" srcId="{04FB87D2-CF82-4868-98B5-43AD66DA6280}" destId="{4A4438EE-4AA8-4A8C-BE8A-19B0E550A29C}" srcOrd="2" destOrd="0" presId="urn:microsoft.com/office/officeart/2005/8/layout/hList7#1"/>
    <dgm:cxn modelId="{7D49CC1E-3ABA-480C-957A-0C36EF450126}" type="presParOf" srcId="{04FB87D2-CF82-4868-98B5-43AD66DA6280}" destId="{5CD9C083-5D8C-4588-A0FB-2E80147B2612}" srcOrd="3" destOrd="0" presId="urn:microsoft.com/office/officeart/2005/8/layout/hList7#1"/>
    <dgm:cxn modelId="{B5B81B5D-456C-4321-9920-DDFDAA13C1F2}" type="presParOf" srcId="{839A9495-0FDF-49F5-9AF5-9E571A5D672D}" destId="{541EA19B-8F97-49B2-BEAD-C8166F643414}" srcOrd="1" destOrd="0" presId="urn:microsoft.com/office/officeart/2005/8/layout/hList7#1"/>
    <dgm:cxn modelId="{AB06FCFF-319F-4F9C-9E08-BD495421A7D0}" type="presParOf" srcId="{839A9495-0FDF-49F5-9AF5-9E571A5D672D}" destId="{E69B8EE5-970D-4171-AA37-729CF82AFB2D}" srcOrd="2" destOrd="0" presId="urn:microsoft.com/office/officeart/2005/8/layout/hList7#1"/>
    <dgm:cxn modelId="{A713F449-4A3D-4AFD-B167-8BA3D4E4AD18}" type="presParOf" srcId="{E69B8EE5-970D-4171-AA37-729CF82AFB2D}" destId="{23C49AFA-AE28-4A22-92E9-A19160F23546}" srcOrd="0" destOrd="0" presId="urn:microsoft.com/office/officeart/2005/8/layout/hList7#1"/>
    <dgm:cxn modelId="{9A5B4EC6-0FAD-4FA9-96D1-41B0BE5B4465}" type="presParOf" srcId="{E69B8EE5-970D-4171-AA37-729CF82AFB2D}" destId="{F6BA22A5-A19E-4FBF-A662-C317739DA3E2}" srcOrd="1" destOrd="0" presId="urn:microsoft.com/office/officeart/2005/8/layout/hList7#1"/>
    <dgm:cxn modelId="{A4F3803A-69C6-45E2-89E4-7A6C4371DF24}" type="presParOf" srcId="{E69B8EE5-970D-4171-AA37-729CF82AFB2D}" destId="{BBD27660-94B9-4AE3-A420-2ED1943A848A}" srcOrd="2" destOrd="0" presId="urn:microsoft.com/office/officeart/2005/8/layout/hList7#1"/>
    <dgm:cxn modelId="{D79F9FA9-D702-482B-909D-9DA04BBEDCBF}" type="presParOf" srcId="{E69B8EE5-970D-4171-AA37-729CF82AFB2D}" destId="{AFACF914-39CC-44B6-8D10-4078BCBE8CFB}" srcOrd="3" destOrd="0" presId="urn:microsoft.com/office/officeart/2005/8/layout/hList7#1"/>
    <dgm:cxn modelId="{5A74FF8A-2F3B-448A-9949-C0D1B9B2AB15}" type="presParOf" srcId="{839A9495-0FDF-49F5-9AF5-9E571A5D672D}" destId="{CB0C38BA-79F7-411E-8D90-D0681BFC94E8}" srcOrd="3" destOrd="0" presId="urn:microsoft.com/office/officeart/2005/8/layout/hList7#1"/>
    <dgm:cxn modelId="{E41DFA3B-C60B-404A-89A5-F0E5E0700BF3}" type="presParOf" srcId="{839A9495-0FDF-49F5-9AF5-9E571A5D672D}" destId="{B80907E6-7275-40C9-80CF-FA26872D445F}" srcOrd="4" destOrd="0" presId="urn:microsoft.com/office/officeart/2005/8/layout/hList7#1"/>
    <dgm:cxn modelId="{C641D4F8-D6C3-4F97-B760-9124998D7885}" type="presParOf" srcId="{B80907E6-7275-40C9-80CF-FA26872D445F}" destId="{2BE49821-E047-472C-8213-F6C046B86133}" srcOrd="0" destOrd="0" presId="urn:microsoft.com/office/officeart/2005/8/layout/hList7#1"/>
    <dgm:cxn modelId="{6796BC7F-47C3-452B-90C1-0EF9160DA0EF}" type="presParOf" srcId="{B80907E6-7275-40C9-80CF-FA26872D445F}" destId="{CEF640B7-DF1A-49EC-A616-4EE86B8582DD}" srcOrd="1" destOrd="0" presId="urn:microsoft.com/office/officeart/2005/8/layout/hList7#1"/>
    <dgm:cxn modelId="{D08EE874-2A0E-4DA1-BC47-01700C76B86B}" type="presParOf" srcId="{B80907E6-7275-40C9-80CF-FA26872D445F}" destId="{3AF51622-76FE-42EB-BA59-E73403656C1B}" srcOrd="2" destOrd="0" presId="urn:microsoft.com/office/officeart/2005/8/layout/hList7#1"/>
    <dgm:cxn modelId="{87B650DE-C690-48A5-AEA1-81EDD2B18388}" type="presParOf" srcId="{B80907E6-7275-40C9-80CF-FA26872D445F}" destId="{FCBD4187-7609-4241-B904-B8CD74D887E6}" srcOrd="3" destOrd="0" presId="urn:microsoft.com/office/officeart/2005/8/layout/hList7#1"/>
    <dgm:cxn modelId="{A936027A-7C59-4EEF-9342-8BC7CBAE2918}" type="presParOf" srcId="{839A9495-0FDF-49F5-9AF5-9E571A5D672D}" destId="{79725BE5-B120-4C92-8EBA-A1A0CA5AEDC7}" srcOrd="5" destOrd="0" presId="urn:microsoft.com/office/officeart/2005/8/layout/hList7#1"/>
    <dgm:cxn modelId="{CC3159F2-3233-40D9-A2A9-A6B334B499C5}" type="presParOf" srcId="{839A9495-0FDF-49F5-9AF5-9E571A5D672D}" destId="{725022A2-EF84-4FC5-B5AA-A35539B466D5}" srcOrd="6" destOrd="0" presId="urn:microsoft.com/office/officeart/2005/8/layout/hList7#1"/>
    <dgm:cxn modelId="{1E9CA808-DC6E-4C91-B142-145ED5E06466}" type="presParOf" srcId="{725022A2-EF84-4FC5-B5AA-A35539B466D5}" destId="{384648C7-2552-432E-9775-96467A69ED70}" srcOrd="0" destOrd="0" presId="urn:microsoft.com/office/officeart/2005/8/layout/hList7#1"/>
    <dgm:cxn modelId="{967942B5-97BB-47F1-B5F9-609A2DEEF2E2}" type="presParOf" srcId="{725022A2-EF84-4FC5-B5AA-A35539B466D5}" destId="{D0838553-3449-4CAE-BFB6-47D7372C21C8}" srcOrd="1" destOrd="0" presId="urn:microsoft.com/office/officeart/2005/8/layout/hList7#1"/>
    <dgm:cxn modelId="{9EEA985B-E810-4CD1-90EB-56144B2EDA7E}" type="presParOf" srcId="{725022A2-EF84-4FC5-B5AA-A35539B466D5}" destId="{F5B2D52F-D8C3-47B9-B958-4B954EF6E9B4}" srcOrd="2" destOrd="0" presId="urn:microsoft.com/office/officeart/2005/8/layout/hList7#1"/>
    <dgm:cxn modelId="{312EB25F-B099-419F-BB21-C9DE9C402336}" type="presParOf" srcId="{725022A2-EF84-4FC5-B5AA-A35539B466D5}" destId="{9B8A4E21-5484-4B47-A20B-DFC780E3E109}" srcOrd="3" destOrd="0" presId="urn:microsoft.com/office/officeart/2005/8/layout/hList7#1"/>
    <dgm:cxn modelId="{A4B1F458-D989-4850-AE8E-8FD6B7D6B29C}" type="presParOf" srcId="{839A9495-0FDF-49F5-9AF5-9E571A5D672D}" destId="{56C7AC5F-E3A6-4A75-8C6B-5DA901AB7109}" srcOrd="7" destOrd="0" presId="urn:microsoft.com/office/officeart/2005/8/layout/hList7#1"/>
    <dgm:cxn modelId="{7A9C47E4-5232-4B20-816A-A111B2C1454E}" type="presParOf" srcId="{839A9495-0FDF-49F5-9AF5-9E571A5D672D}" destId="{D3748673-E548-464B-915E-B8AF0EFA9564}" srcOrd="8" destOrd="0" presId="urn:microsoft.com/office/officeart/2005/8/layout/hList7#1"/>
    <dgm:cxn modelId="{093014A0-A9BA-4ED7-8388-1E8E11F2A7F0}" type="presParOf" srcId="{D3748673-E548-464B-915E-B8AF0EFA9564}" destId="{4155793D-671F-4242-9F0D-9A9CF69C685A}" srcOrd="0" destOrd="0" presId="urn:microsoft.com/office/officeart/2005/8/layout/hList7#1"/>
    <dgm:cxn modelId="{D42232CB-BE33-4842-AD06-92741EAC07B6}" type="presParOf" srcId="{D3748673-E548-464B-915E-B8AF0EFA9564}" destId="{9FD51F96-F241-4BE2-8838-B0A0AE127611}" srcOrd="1" destOrd="0" presId="urn:microsoft.com/office/officeart/2005/8/layout/hList7#1"/>
    <dgm:cxn modelId="{1F026F02-826D-4168-8498-B5186FE54186}" type="presParOf" srcId="{D3748673-E548-464B-915E-B8AF0EFA9564}" destId="{4C9F4952-78C3-44EF-9EE2-1AD834BE5358}" srcOrd="2" destOrd="0" presId="urn:microsoft.com/office/officeart/2005/8/layout/hList7#1"/>
    <dgm:cxn modelId="{02939D54-BDDF-43D3-9381-63E7086A95EF}" type="presParOf" srcId="{D3748673-E548-464B-915E-B8AF0EFA9564}" destId="{96D8162F-69D1-41E7-A164-9A63D10ED6C8}" srcOrd="3" destOrd="0" presId="urn:microsoft.com/office/officeart/2005/8/layout/hList7#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337E2-82FA-41A6-B979-F85406AE363F}">
      <dsp:nvSpPr>
        <dsp:cNvPr id="0" name=""/>
        <dsp:cNvSpPr/>
      </dsp:nvSpPr>
      <dsp:spPr>
        <a:xfrm>
          <a:off x="0"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i="1" kern="1200" dirty="0" smtClean="0">
              <a:latin typeface="Arial" pitchFamily="34" charset="0"/>
              <a:cs typeface="Arial" pitchFamily="34" charset="0"/>
            </a:rPr>
            <a:t>Admin</a:t>
          </a:r>
        </a:p>
        <a:p>
          <a:pPr lvl="0" algn="ctr" defTabSz="711200">
            <a:lnSpc>
              <a:spcPct val="90000"/>
            </a:lnSpc>
            <a:spcBef>
              <a:spcPct val="0"/>
            </a:spcBef>
            <a:spcAft>
              <a:spcPct val="35000"/>
            </a:spcAft>
          </a:pPr>
          <a:r>
            <a:rPr lang="en-US" sz="1400" kern="1200" dirty="0" smtClean="0">
              <a:latin typeface="Arial" pitchFamily="34" charset="0"/>
              <a:cs typeface="Arial" pitchFamily="34" charset="0"/>
            </a:rPr>
            <a:t>Assign and certify users; add and track TA and Monitoring Events</a:t>
          </a:r>
          <a:endParaRPr lang="en-US" sz="1400" kern="1200" dirty="0">
            <a:latin typeface="Arial" pitchFamily="34" charset="0"/>
            <a:cs typeface="Arial" pitchFamily="34" charset="0"/>
          </a:endParaRPr>
        </a:p>
      </dsp:txBody>
      <dsp:txXfrm>
        <a:off x="0" y="1916111"/>
        <a:ext cx="1729552" cy="1916111"/>
      </dsp:txXfrm>
    </dsp:sp>
    <dsp:sp modelId="{5CD9C083-5D8C-4588-A0FB-2E80147B2612}">
      <dsp:nvSpPr>
        <dsp:cNvPr id="0" name=""/>
        <dsp:cNvSpPr/>
      </dsp:nvSpPr>
      <dsp:spPr>
        <a:xfrm>
          <a:off x="67195" y="287416"/>
          <a:ext cx="1595162" cy="159516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C49AFA-AE28-4A22-92E9-A19160F23546}">
      <dsp:nvSpPr>
        <dsp:cNvPr id="0" name=""/>
        <dsp:cNvSpPr/>
      </dsp:nvSpPr>
      <dsp:spPr>
        <a:xfrm>
          <a:off x="1781439"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kern="1200" dirty="0" smtClean="0">
            <a:latin typeface="Arial" pitchFamily="34" charset="0"/>
            <a:cs typeface="Arial" pitchFamily="34" charset="0"/>
          </a:endParaRPr>
        </a:p>
        <a:p>
          <a:pPr lvl="0" algn="ctr" defTabSz="711200" rtl="0">
            <a:lnSpc>
              <a:spcPct val="90000"/>
            </a:lnSpc>
            <a:spcBef>
              <a:spcPct val="0"/>
            </a:spcBef>
            <a:spcAft>
              <a:spcPct val="35000"/>
            </a:spcAft>
          </a:pPr>
          <a:endParaRPr lang="en-US" sz="1600" b="1" i="1" kern="1200" dirty="0" smtClean="0">
            <a:latin typeface="Arial" pitchFamily="34" charset="0"/>
            <a:cs typeface="Arial" pitchFamily="34" charset="0"/>
          </a:endParaRPr>
        </a:p>
        <a:p>
          <a:pPr lvl="0" algn="ctr" defTabSz="711200" rtl="0">
            <a:lnSpc>
              <a:spcPct val="90000"/>
            </a:lnSpc>
            <a:spcBef>
              <a:spcPct val="0"/>
            </a:spcBef>
            <a:spcAft>
              <a:spcPct val="35000"/>
            </a:spcAft>
          </a:pPr>
          <a:endParaRPr lang="en-US" sz="1600" b="1" i="1" kern="1200" dirty="0" smtClean="0">
            <a:latin typeface="Arial" pitchFamily="34" charset="0"/>
            <a:cs typeface="Arial" pitchFamily="34" charset="0"/>
          </a:endParaRPr>
        </a:p>
        <a:p>
          <a:pPr lvl="0" algn="ctr" defTabSz="711200" rtl="0">
            <a:lnSpc>
              <a:spcPct val="90000"/>
            </a:lnSpc>
            <a:spcBef>
              <a:spcPct val="0"/>
            </a:spcBef>
            <a:spcAft>
              <a:spcPct val="35000"/>
            </a:spcAft>
          </a:pPr>
          <a:endParaRPr lang="en-US" sz="1600" b="1" i="1" kern="1200" dirty="0" smtClean="0">
            <a:latin typeface="Arial" pitchFamily="34" charset="0"/>
            <a:cs typeface="Arial" pitchFamily="34" charset="0"/>
          </a:endParaRPr>
        </a:p>
        <a:p>
          <a:pPr lvl="0" algn="ctr" defTabSz="711200" rtl="0">
            <a:lnSpc>
              <a:spcPct val="90000"/>
            </a:lnSpc>
            <a:spcBef>
              <a:spcPct val="0"/>
            </a:spcBef>
            <a:spcAft>
              <a:spcPct val="35000"/>
            </a:spcAft>
          </a:pPr>
          <a:r>
            <a:rPr lang="en-US" sz="1600" b="1" i="1" kern="1200" dirty="0" smtClean="0">
              <a:latin typeface="Arial" pitchFamily="34" charset="0"/>
              <a:cs typeface="Arial" pitchFamily="34" charset="0"/>
            </a:rPr>
            <a:t>Action Plans</a:t>
          </a:r>
          <a:r>
            <a:rPr lang="en-US" sz="1600" i="1" kern="1200" dirty="0" smtClean="0">
              <a:latin typeface="Arial" pitchFamily="34" charset="0"/>
              <a:cs typeface="Arial" pitchFamily="34" charset="0"/>
            </a:rPr>
            <a:t>  </a:t>
          </a:r>
        </a:p>
        <a:p>
          <a:pPr lvl="0" algn="ctr" defTabSz="711200" rtl="0">
            <a:lnSpc>
              <a:spcPct val="90000"/>
            </a:lnSpc>
            <a:spcBef>
              <a:spcPct val="0"/>
            </a:spcBef>
            <a:spcAft>
              <a:spcPct val="35000"/>
            </a:spcAft>
          </a:pPr>
          <a:r>
            <a:rPr lang="en-US" sz="1600" i="1" kern="1200" dirty="0" smtClean="0">
              <a:latin typeface="Arial" pitchFamily="34" charset="0"/>
              <a:cs typeface="Arial" pitchFamily="34" charset="0"/>
            </a:rPr>
            <a:t> </a:t>
          </a:r>
          <a:r>
            <a:rPr lang="en-US" sz="1600" kern="1200" dirty="0" smtClean="0"/>
            <a:t>Identify activities to be funded by organization, activity type, and project.</a:t>
          </a:r>
          <a:endParaRPr lang="en-US" sz="1400" i="0" kern="1200" dirty="0" smtClean="0">
            <a:latin typeface="Arial" pitchFamily="34" charset="0"/>
            <a:cs typeface="Arial" pitchFamily="34" charset="0"/>
          </a:endParaRPr>
        </a:p>
        <a:p>
          <a:pPr lvl="0" algn="ctr" defTabSz="711200" rtl="0">
            <a:lnSpc>
              <a:spcPct val="90000"/>
            </a:lnSpc>
            <a:spcBef>
              <a:spcPct val="0"/>
            </a:spcBef>
            <a:spcAft>
              <a:spcPct val="35000"/>
            </a:spcAft>
          </a:pPr>
          <a:endParaRPr lang="en-US" sz="1600" kern="1200" dirty="0">
            <a:latin typeface="Arial" pitchFamily="34" charset="0"/>
            <a:cs typeface="Arial" pitchFamily="34" charset="0"/>
          </a:endParaRPr>
        </a:p>
      </dsp:txBody>
      <dsp:txXfrm>
        <a:off x="1781439" y="1916111"/>
        <a:ext cx="1729552" cy="1916111"/>
      </dsp:txXfrm>
    </dsp:sp>
    <dsp:sp modelId="{AFACF914-39CC-44B6-8D10-4078BCBE8CFB}">
      <dsp:nvSpPr>
        <dsp:cNvPr id="0" name=""/>
        <dsp:cNvSpPr/>
      </dsp:nvSpPr>
      <dsp:spPr>
        <a:xfrm>
          <a:off x="1848634" y="287416"/>
          <a:ext cx="1595162" cy="159516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E49821-E047-472C-8213-F6C046B86133}">
      <dsp:nvSpPr>
        <dsp:cNvPr id="0" name=""/>
        <dsp:cNvSpPr/>
      </dsp:nvSpPr>
      <dsp:spPr>
        <a:xfrm>
          <a:off x="3562879"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endParaRPr lang="en-US" sz="1600" b="1" i="1" kern="1200" dirty="0" smtClean="0">
            <a:latin typeface="Arial" pitchFamily="34" charset="0"/>
            <a:cs typeface="Arial" pitchFamily="34" charset="0"/>
          </a:endParaRPr>
        </a:p>
        <a:p>
          <a:pPr lvl="0" algn="ctr" defTabSz="711200" rtl="0">
            <a:lnSpc>
              <a:spcPct val="90000"/>
            </a:lnSpc>
            <a:spcBef>
              <a:spcPct val="0"/>
            </a:spcBef>
            <a:spcAft>
              <a:spcPct val="35000"/>
            </a:spcAft>
          </a:pPr>
          <a:r>
            <a:rPr lang="en-US" sz="1600" b="1" i="1" kern="1200" dirty="0" smtClean="0">
              <a:latin typeface="Arial" pitchFamily="34" charset="0"/>
              <a:cs typeface="Arial" pitchFamily="34" charset="0"/>
            </a:rPr>
            <a:t>Drawdowns</a:t>
          </a:r>
        </a:p>
        <a:p>
          <a:pPr lvl="0" algn="ctr" defTabSz="711200" rtl="0">
            <a:lnSpc>
              <a:spcPct val="90000"/>
            </a:lnSpc>
            <a:spcBef>
              <a:spcPct val="0"/>
            </a:spcBef>
            <a:spcAft>
              <a:spcPct val="35000"/>
            </a:spcAft>
          </a:pPr>
          <a:r>
            <a:rPr lang="en-US" sz="1400" i="0" kern="1200" dirty="0" smtClean="0">
              <a:latin typeface="Arial" pitchFamily="34" charset="0"/>
              <a:cs typeface="Arial" pitchFamily="34" charset="0"/>
            </a:rPr>
            <a:t>Obligate funds </a:t>
          </a:r>
          <a:br>
            <a:rPr lang="en-US" sz="1400" i="0" kern="1200" dirty="0" smtClean="0">
              <a:latin typeface="Arial" pitchFamily="34" charset="0"/>
              <a:cs typeface="Arial" pitchFamily="34" charset="0"/>
            </a:rPr>
          </a:br>
          <a:r>
            <a:rPr lang="en-US" sz="1400" i="0" kern="1200" dirty="0" smtClean="0">
              <a:latin typeface="Arial" pitchFamily="34" charset="0"/>
              <a:cs typeface="Arial" pitchFamily="34" charset="0"/>
            </a:rPr>
            <a:t>for draws; create, approve, edit vouchers; receipt program income</a:t>
          </a:r>
          <a:endParaRPr lang="en-US" sz="1400" i="0" kern="1200" dirty="0">
            <a:latin typeface="Arial" pitchFamily="34" charset="0"/>
            <a:cs typeface="Arial" pitchFamily="34" charset="0"/>
          </a:endParaRPr>
        </a:p>
      </dsp:txBody>
      <dsp:txXfrm>
        <a:off x="3562879" y="1916111"/>
        <a:ext cx="1729552" cy="1916111"/>
      </dsp:txXfrm>
    </dsp:sp>
    <dsp:sp modelId="{FCBD4187-7609-4241-B904-B8CD74D887E6}">
      <dsp:nvSpPr>
        <dsp:cNvPr id="0" name=""/>
        <dsp:cNvSpPr/>
      </dsp:nvSpPr>
      <dsp:spPr>
        <a:xfrm>
          <a:off x="3630074" y="287416"/>
          <a:ext cx="1595162" cy="159516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4648C7-2552-432E-9775-96467A69ED70}">
      <dsp:nvSpPr>
        <dsp:cNvPr id="0" name=""/>
        <dsp:cNvSpPr/>
      </dsp:nvSpPr>
      <dsp:spPr>
        <a:xfrm>
          <a:off x="5344318"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sz="1400" b="1" i="1" kern="1200" dirty="0" smtClean="0">
            <a:latin typeface="Arial" pitchFamily="34" charset="0"/>
            <a:cs typeface="Arial" pitchFamily="34" charset="0"/>
          </a:endParaRPr>
        </a:p>
        <a:p>
          <a:pPr lvl="0" algn="ctr" defTabSz="622300" rtl="0">
            <a:lnSpc>
              <a:spcPct val="90000"/>
            </a:lnSpc>
            <a:spcBef>
              <a:spcPct val="0"/>
            </a:spcBef>
            <a:spcAft>
              <a:spcPct val="35000"/>
            </a:spcAft>
          </a:pPr>
          <a:r>
            <a:rPr lang="en-US" sz="1400" b="1" i="1" kern="1200" dirty="0" smtClean="0">
              <a:latin typeface="Arial" pitchFamily="34" charset="0"/>
              <a:cs typeface="Arial" pitchFamily="34" charset="0"/>
            </a:rPr>
            <a:t>QPRs</a:t>
          </a:r>
          <a:r>
            <a:rPr lang="en-US" sz="1400" i="1" kern="1200" dirty="0" smtClean="0">
              <a:latin typeface="Arial" pitchFamily="34" charset="0"/>
              <a:cs typeface="Arial" pitchFamily="34" charset="0"/>
            </a:rPr>
            <a:t> </a:t>
          </a:r>
        </a:p>
        <a:p>
          <a:pPr lvl="0" algn="ctr" defTabSz="622300" rtl="0">
            <a:lnSpc>
              <a:spcPct val="90000"/>
            </a:lnSpc>
            <a:spcBef>
              <a:spcPct val="0"/>
            </a:spcBef>
            <a:spcAft>
              <a:spcPct val="35000"/>
            </a:spcAft>
          </a:pPr>
          <a:r>
            <a:rPr lang="en-US" sz="1400" i="0" kern="1200" dirty="0" smtClean="0">
              <a:latin typeface="Arial" pitchFamily="34" charset="0"/>
              <a:cs typeface="Arial" pitchFamily="34" charset="0"/>
            </a:rPr>
            <a:t>Summarize drawdowns, expenditures, obligations, and achievements for </a:t>
          </a:r>
          <a:br>
            <a:rPr lang="en-US" sz="1400" i="0" kern="1200" dirty="0" smtClean="0">
              <a:latin typeface="Arial" pitchFamily="34" charset="0"/>
              <a:cs typeface="Arial" pitchFamily="34" charset="0"/>
            </a:rPr>
          </a:br>
          <a:r>
            <a:rPr lang="en-US" sz="1400" i="0" kern="1200" dirty="0" smtClean="0">
              <a:latin typeface="Arial" pitchFamily="34" charset="0"/>
              <a:cs typeface="Arial" pitchFamily="34" charset="0"/>
            </a:rPr>
            <a:t>the quarter</a:t>
          </a:r>
          <a:endParaRPr lang="en-US" sz="1400" i="0" kern="1200" dirty="0">
            <a:latin typeface="Arial" pitchFamily="34" charset="0"/>
            <a:cs typeface="Arial" pitchFamily="34" charset="0"/>
          </a:endParaRPr>
        </a:p>
      </dsp:txBody>
      <dsp:txXfrm>
        <a:off x="5344318" y="1916111"/>
        <a:ext cx="1729552" cy="1916111"/>
      </dsp:txXfrm>
    </dsp:sp>
    <dsp:sp modelId="{9B8A4E21-5484-4B47-A20B-DFC780E3E109}">
      <dsp:nvSpPr>
        <dsp:cNvPr id="0" name=""/>
        <dsp:cNvSpPr/>
      </dsp:nvSpPr>
      <dsp:spPr>
        <a:xfrm>
          <a:off x="5411322" y="299396"/>
          <a:ext cx="1595162" cy="1595162"/>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55793D-671F-4242-9F0D-9A9CF69C685A}">
      <dsp:nvSpPr>
        <dsp:cNvPr id="0" name=""/>
        <dsp:cNvSpPr/>
      </dsp:nvSpPr>
      <dsp:spPr>
        <a:xfrm>
          <a:off x="7125758" y="0"/>
          <a:ext cx="1729552" cy="47902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endParaRPr lang="en-US" sz="1400" b="1" i="1" kern="1200" dirty="0" smtClean="0">
            <a:latin typeface="Arial" pitchFamily="34" charset="0"/>
            <a:cs typeface="Arial" pitchFamily="34" charset="0"/>
          </a:endParaRPr>
        </a:p>
        <a:p>
          <a:pPr lvl="0" algn="ctr" defTabSz="622300" rtl="0">
            <a:lnSpc>
              <a:spcPct val="90000"/>
            </a:lnSpc>
            <a:spcBef>
              <a:spcPct val="0"/>
            </a:spcBef>
            <a:spcAft>
              <a:spcPct val="35000"/>
            </a:spcAft>
          </a:pPr>
          <a:r>
            <a:rPr lang="en-US" sz="1400" b="1" i="1" kern="1200" dirty="0" smtClean="0">
              <a:latin typeface="Arial" pitchFamily="34" charset="0"/>
              <a:cs typeface="Arial" pitchFamily="34" charset="0"/>
            </a:rPr>
            <a:t>Reports</a:t>
          </a:r>
          <a:r>
            <a:rPr lang="en-US" sz="1400" i="1" kern="1200" dirty="0" smtClean="0">
              <a:latin typeface="Arial" pitchFamily="34" charset="0"/>
              <a:cs typeface="Arial" pitchFamily="34" charset="0"/>
            </a:rPr>
            <a:t> </a:t>
          </a:r>
        </a:p>
        <a:p>
          <a:pPr lvl="0" algn="ctr" defTabSz="622300" rtl="0">
            <a:lnSpc>
              <a:spcPct val="90000"/>
            </a:lnSpc>
            <a:spcBef>
              <a:spcPct val="0"/>
            </a:spcBef>
            <a:spcAft>
              <a:spcPct val="35000"/>
            </a:spcAft>
          </a:pPr>
          <a:r>
            <a:rPr lang="en-US" sz="1400" i="0" kern="1200" dirty="0" smtClean="0">
              <a:latin typeface="Arial" pitchFamily="34" charset="0"/>
              <a:cs typeface="Arial" pitchFamily="34" charset="0"/>
            </a:rPr>
            <a:t>Look at financial, reporting, and user  account information in an easy-to-read and exportable format</a:t>
          </a:r>
          <a:endParaRPr lang="en-US" sz="1400" i="0" kern="1200" dirty="0">
            <a:latin typeface="Arial" pitchFamily="34" charset="0"/>
            <a:cs typeface="Arial" pitchFamily="34" charset="0"/>
          </a:endParaRPr>
        </a:p>
      </dsp:txBody>
      <dsp:txXfrm>
        <a:off x="7125758" y="1916111"/>
        <a:ext cx="1729552" cy="1916111"/>
      </dsp:txXfrm>
    </dsp:sp>
    <dsp:sp modelId="{96D8162F-69D1-41E7-A164-9A63D10ED6C8}">
      <dsp:nvSpPr>
        <dsp:cNvPr id="0" name=""/>
        <dsp:cNvSpPr/>
      </dsp:nvSpPr>
      <dsp:spPr>
        <a:xfrm>
          <a:off x="7177352" y="299396"/>
          <a:ext cx="1595162" cy="1595162"/>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5C36C7-2E4A-44A7-A910-05455843E177}">
      <dsp:nvSpPr>
        <dsp:cNvPr id="0" name=""/>
        <dsp:cNvSpPr/>
      </dsp:nvSpPr>
      <dsp:spPr>
        <a:xfrm>
          <a:off x="136649" y="4223001"/>
          <a:ext cx="8582011" cy="510078"/>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5CF42-049E-4CF0-9A9D-E791AA79AEA3}">
      <dsp:nvSpPr>
        <dsp:cNvPr id="0" name=""/>
        <dsp:cNvSpPr/>
      </dsp:nvSpPr>
      <dsp:spPr>
        <a:xfrm>
          <a:off x="0" y="4819359"/>
          <a:ext cx="2656081" cy="559395"/>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Once processed by LOCCS, payment is received in 2-3 days</a:t>
          </a:r>
          <a:endParaRPr lang="en-US" sz="1300" kern="1200" dirty="0"/>
        </a:p>
      </dsp:txBody>
      <dsp:txXfrm>
        <a:off x="0" y="4819359"/>
        <a:ext cx="2656081" cy="559395"/>
      </dsp:txXfrm>
    </dsp:sp>
    <dsp:sp modelId="{B5689D7B-A34E-4BD2-925E-1BBA6100A2D6}">
      <dsp:nvSpPr>
        <dsp:cNvPr id="0" name=""/>
        <dsp:cNvSpPr/>
      </dsp:nvSpPr>
      <dsp:spPr>
        <a:xfrm rot="10800000">
          <a:off x="0" y="3213161"/>
          <a:ext cx="2656081" cy="1622017"/>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Review &amp; Approve Line Items</a:t>
          </a:r>
          <a:endParaRPr lang="en-US" sz="1300" kern="1200" dirty="0"/>
        </a:p>
      </dsp:txBody>
      <dsp:txXfrm rot="-10800000">
        <a:off x="0" y="3213161"/>
        <a:ext cx="2656081" cy="569328"/>
      </dsp:txXfrm>
    </dsp:sp>
    <dsp:sp modelId="{B0545D7B-4BEC-4949-A137-D53E22F4C568}">
      <dsp:nvSpPr>
        <dsp:cNvPr id="0" name=""/>
        <dsp:cNvSpPr/>
      </dsp:nvSpPr>
      <dsp:spPr>
        <a:xfrm>
          <a:off x="0" y="3782489"/>
          <a:ext cx="2656081" cy="4849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Draw Approver</a:t>
          </a:r>
          <a:endParaRPr lang="en-US" sz="1500" kern="1200" dirty="0"/>
        </a:p>
      </dsp:txBody>
      <dsp:txXfrm>
        <a:off x="0" y="3782489"/>
        <a:ext cx="2656081" cy="484983"/>
      </dsp:txXfrm>
    </dsp:sp>
    <dsp:sp modelId="{F3C3A32F-0DC8-48DE-9A97-DD2C0CC8E94C}">
      <dsp:nvSpPr>
        <dsp:cNvPr id="0" name=""/>
        <dsp:cNvSpPr/>
      </dsp:nvSpPr>
      <dsp:spPr>
        <a:xfrm rot="10800000">
          <a:off x="0" y="1606963"/>
          <a:ext cx="2656081" cy="1622017"/>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Create Voucher </a:t>
          </a:r>
          <a:br>
            <a:rPr lang="en-US" sz="1300" kern="1200" dirty="0" smtClean="0"/>
          </a:br>
          <a:r>
            <a:rPr lang="en-US" sz="1300" kern="1200" dirty="0" smtClean="0"/>
            <a:t>(with at least 1 Line Item)</a:t>
          </a:r>
          <a:endParaRPr lang="en-US" sz="1300" kern="1200" dirty="0"/>
        </a:p>
      </dsp:txBody>
      <dsp:txXfrm rot="-10800000">
        <a:off x="0" y="1606963"/>
        <a:ext cx="2656081" cy="569328"/>
      </dsp:txXfrm>
    </dsp:sp>
    <dsp:sp modelId="{8105865F-BA04-4E46-A595-0BE0154A00E4}">
      <dsp:nvSpPr>
        <dsp:cNvPr id="0" name=""/>
        <dsp:cNvSpPr/>
      </dsp:nvSpPr>
      <dsp:spPr>
        <a:xfrm>
          <a:off x="0" y="2176291"/>
          <a:ext cx="2656081" cy="4849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Draw Requester</a:t>
          </a:r>
          <a:endParaRPr lang="en-US" sz="1500" kern="1200" dirty="0"/>
        </a:p>
      </dsp:txBody>
      <dsp:txXfrm>
        <a:off x="0" y="2176291"/>
        <a:ext cx="2656081" cy="484983"/>
      </dsp:txXfrm>
    </dsp:sp>
    <dsp:sp modelId="{EB223F74-98A2-4BF5-A6B4-200AF808EB1B}">
      <dsp:nvSpPr>
        <dsp:cNvPr id="0" name=""/>
        <dsp:cNvSpPr/>
      </dsp:nvSpPr>
      <dsp:spPr>
        <a:xfrm rot="10800000">
          <a:off x="0" y="765"/>
          <a:ext cx="2656081" cy="1622017"/>
        </a:xfrm>
        <a:prstGeom prst="upArrowCallou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en-US" sz="1300" kern="1200" dirty="0" smtClean="0"/>
            <a:t>Obligate Funds to Activity</a:t>
          </a:r>
          <a:endParaRPr lang="en-US" sz="1300" kern="1200" dirty="0"/>
        </a:p>
      </dsp:txBody>
      <dsp:txXfrm rot="-10800000">
        <a:off x="0" y="765"/>
        <a:ext cx="2656081" cy="569328"/>
      </dsp:txXfrm>
    </dsp:sp>
    <dsp:sp modelId="{2F19697E-CD91-417F-A5F2-D5C349D92B27}">
      <dsp:nvSpPr>
        <dsp:cNvPr id="0" name=""/>
        <dsp:cNvSpPr/>
      </dsp:nvSpPr>
      <dsp:spPr>
        <a:xfrm>
          <a:off x="0" y="570093"/>
          <a:ext cx="1328041" cy="4849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Draw Requester</a:t>
          </a:r>
          <a:endParaRPr lang="en-US" sz="1500" kern="1200" dirty="0"/>
        </a:p>
      </dsp:txBody>
      <dsp:txXfrm>
        <a:off x="0" y="570093"/>
        <a:ext cx="1328041" cy="484983"/>
      </dsp:txXfrm>
    </dsp:sp>
    <dsp:sp modelId="{910EDD8A-997C-4FAE-BB89-F5728E07D0B7}">
      <dsp:nvSpPr>
        <dsp:cNvPr id="0" name=""/>
        <dsp:cNvSpPr/>
      </dsp:nvSpPr>
      <dsp:spPr>
        <a:xfrm>
          <a:off x="1328040" y="570093"/>
          <a:ext cx="1328041" cy="484983"/>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n-US" sz="1500" kern="1200" dirty="0" smtClean="0"/>
            <a:t>Draw Approver</a:t>
          </a:r>
          <a:endParaRPr lang="en-US" sz="1500" kern="1200" dirty="0"/>
        </a:p>
      </dsp:txBody>
      <dsp:txXfrm>
        <a:off x="1328040" y="570093"/>
        <a:ext cx="1328041" cy="484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62C62-643C-4F40-B834-2DBD03116236}" type="datetimeFigureOut">
              <a:rPr lang="en-US" smtClean="0"/>
              <a:pPr/>
              <a:t>3/8/2013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E71BC9-C7B5-458C-A17E-874F57FF4823}" type="slidenum">
              <a:rPr lang="en-US" smtClean="0"/>
              <a:pPr/>
              <a:t>‹#›</a:t>
            </a:fld>
            <a:endParaRPr lang="en-US" dirty="0"/>
          </a:p>
        </p:txBody>
      </p:sp>
    </p:spTree>
    <p:extLst>
      <p:ext uri="{BB962C8B-B14F-4D97-AF65-F5344CB8AC3E}">
        <p14:creationId xmlns:p14="http://schemas.microsoft.com/office/powerpoint/2010/main" val="115587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p:txBody>
          <a:bodyPr wrap="square" numCol="1" anchor="t" anchorCtr="0" compatLnSpc="1">
            <a:prstTxWarp prst="textNoShape">
              <a:avLst/>
            </a:prstTxWarp>
            <a:normAutofit/>
          </a:bodyPr>
          <a:lstStyle/>
          <a:p>
            <a:pPr marL="628650" lvl="1" indent="-171450" eaLnBrk="1" hangingPunct="1">
              <a:spcBef>
                <a:spcPct val="0"/>
              </a:spcBef>
              <a:buFontTx/>
              <a:buNone/>
              <a:defRPr/>
            </a:pPr>
            <a:endParaRPr lang="en-US" dirty="0" smtClean="0">
              <a:ea typeface="ＭＳ Ｐゴシック"/>
            </a:endParaRP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9D407C-51CA-44EF-B7FE-909746D03A3F}" type="slidenum">
              <a:rPr lang="en-US">
                <a:ea typeface="ＭＳ Ｐゴシック" pitchFamily="-60" charset="-128"/>
                <a:cs typeface="ＭＳ Ｐゴシック" pitchFamily="-60" charset="-128"/>
              </a:rPr>
              <a:pPr fontAlgn="base">
                <a:spcBef>
                  <a:spcPct val="0"/>
                </a:spcBef>
                <a:spcAft>
                  <a:spcPct val="0"/>
                </a:spcAft>
                <a:defRPr/>
              </a:pPr>
              <a:t>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p:txBody>
          <a:bodyPr wrap="square" numCol="1" anchor="t" anchorCtr="0" compatLnSpc="1">
            <a:prstTxWarp prst="textNoShape">
              <a:avLst/>
            </a:prstTxWarp>
            <a:normAutofit fontScale="85000" lnSpcReduction="20000"/>
          </a:bodyPr>
          <a:lstStyle/>
          <a:p>
            <a:pPr eaLnBrk="1" hangingPunct="1">
              <a:buFont typeface="Arial" pitchFamily="34" charset="0"/>
              <a:buNone/>
              <a:defRPr/>
            </a:pPr>
            <a:r>
              <a:rPr lang="en-US" dirty="0" smtClean="0"/>
              <a:t>The Drawdown Module is where</a:t>
            </a:r>
            <a:r>
              <a:rPr lang="en-US" baseline="0" dirty="0" smtClean="0"/>
              <a:t> nearly all of the financial functions of DRGR are located. This includes reporting obligations and initiating the reimbursement of eligible expenditures from the grant line of credit. </a:t>
            </a:r>
          </a:p>
          <a:p>
            <a:pPr eaLnBrk="1" hangingPunct="1">
              <a:buFont typeface="Arial" pitchFamily="34" charset="0"/>
              <a:buNone/>
              <a:defRPr/>
            </a:pPr>
            <a:endParaRPr lang="en-US" baseline="0" dirty="0" smtClean="0"/>
          </a:p>
          <a:p>
            <a:pPr marL="171450" indent="-171450" eaLnBrk="1" hangingPunct="1">
              <a:spcAft>
                <a:spcPts val="1200"/>
              </a:spcAft>
              <a:buFont typeface="Arial" pitchFamily="34" charset="0"/>
              <a:buChar char="•"/>
              <a:defRPr/>
            </a:pPr>
            <a:r>
              <a:rPr lang="en-US" dirty="0" smtClean="0"/>
              <a:t>The</a:t>
            </a:r>
            <a:r>
              <a:rPr lang="en-US" baseline="0" dirty="0" smtClean="0"/>
              <a:t> request for funds is called a “drawdown” request, thus the name of the module. </a:t>
            </a:r>
          </a:p>
          <a:p>
            <a:pPr marL="171450" indent="-171450" eaLnBrk="1" hangingPunct="1">
              <a:spcAft>
                <a:spcPts val="1200"/>
              </a:spcAft>
              <a:buFont typeface="Arial" pitchFamily="34" charset="0"/>
              <a:buChar char="•"/>
              <a:defRPr/>
            </a:pPr>
            <a:r>
              <a:rPr lang="en-US" baseline="0" dirty="0" smtClean="0"/>
              <a:t>Each drawdown request becomes a “voucher,” or a record of the drawdown request against the grant line of credit.</a:t>
            </a:r>
            <a:endParaRPr lang="en-US" dirty="0" smtClean="0"/>
          </a:p>
          <a:p>
            <a:pPr marL="171450" indent="-171450" eaLnBrk="1" hangingPunct="1">
              <a:buFont typeface="Arial" pitchFamily="34" charset="0"/>
              <a:buChar char="•"/>
              <a:defRPr/>
            </a:pPr>
            <a:r>
              <a:rPr lang="en-US" dirty="0" smtClean="0"/>
              <a:t>In order to draw down grant funds</a:t>
            </a:r>
            <a:r>
              <a:rPr lang="en-US" baseline="0" dirty="0" smtClean="0"/>
              <a:t> and receive reimbursement from the U.S. Treasury, you must complete several tasks within DRGR. These are summarized below. Detailed instructions on completing each of these tasks will be provided later in this section. It is assumed that a grantee has already set-up their Action Plan and submitted</a:t>
            </a:r>
            <a:r>
              <a:rPr lang="en-US" dirty="0" smtClean="0"/>
              <a:t> and received approval on the original submission.</a:t>
            </a:r>
          </a:p>
          <a:p>
            <a:pPr marL="628650" lvl="1" indent="-171450" eaLnBrk="1" hangingPunct="1">
              <a:buFont typeface="Courier New" pitchFamily="49" charset="0"/>
              <a:buChar char="o"/>
              <a:defRPr/>
            </a:pPr>
            <a:r>
              <a:rPr lang="en-US" dirty="0" smtClean="0">
                <a:cs typeface="+mn-cs"/>
              </a:rPr>
              <a:t>Obligate grant funds to an activity from a project.</a:t>
            </a:r>
          </a:p>
          <a:p>
            <a:pPr marL="628650" lvl="1" indent="-171450" eaLnBrk="1" hangingPunct="1">
              <a:buFont typeface="Courier New" pitchFamily="49" charset="0"/>
              <a:buChar char="o"/>
              <a:defRPr/>
            </a:pPr>
            <a:r>
              <a:rPr lang="en-US" dirty="0" smtClean="0">
                <a:cs typeface="+mn-cs"/>
              </a:rPr>
              <a:t>Create</a:t>
            </a:r>
            <a:r>
              <a:rPr lang="en-US" baseline="0" dirty="0" smtClean="0">
                <a:cs typeface="+mn-cs"/>
              </a:rPr>
              <a:t> the</a:t>
            </a:r>
            <a:r>
              <a:rPr lang="en-US" dirty="0" smtClean="0">
                <a:cs typeface="+mn-cs"/>
              </a:rPr>
              <a:t> voucher.</a:t>
            </a:r>
          </a:p>
          <a:p>
            <a:pPr marL="628650" lvl="1" indent="-171450" eaLnBrk="1" hangingPunct="1">
              <a:buFont typeface="Courier New" pitchFamily="49" charset="0"/>
              <a:buChar char="o"/>
              <a:defRPr/>
            </a:pPr>
            <a:r>
              <a:rPr lang="en-US" dirty="0" smtClean="0">
                <a:cs typeface="+mn-cs"/>
              </a:rPr>
              <a:t>Approve</a:t>
            </a:r>
            <a:r>
              <a:rPr lang="en-US" baseline="0" dirty="0" smtClean="0">
                <a:cs typeface="+mn-cs"/>
              </a:rPr>
              <a:t> the voucher.</a:t>
            </a:r>
          </a:p>
          <a:p>
            <a:pPr marL="628650" lvl="1" indent="-171450" eaLnBrk="1" hangingPunct="1">
              <a:defRPr/>
            </a:pPr>
            <a:endParaRPr lang="en-US" baseline="0" dirty="0" smtClean="0">
              <a:cs typeface="+mn-cs"/>
            </a:endParaRPr>
          </a:p>
          <a:p>
            <a:pPr marL="176213"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smtClean="0">
                <a:cs typeface="+mn-cs"/>
              </a:rPr>
              <a:t>Note that if a </a:t>
            </a:r>
            <a:r>
              <a:rPr lang="en-US" dirty="0" smtClean="0"/>
              <a:t>voucher</a:t>
            </a:r>
            <a:r>
              <a:rPr lang="en-US" dirty="0" smtClean="0">
                <a:cs typeface="+mn-cs"/>
              </a:rPr>
              <a:t> line item exceeds a drawdown threshold, it is forwarded to HUD for approval before being submitted to LOCCS.</a:t>
            </a:r>
            <a:endParaRPr lang="en-US" baseline="0" dirty="0" smtClean="0">
              <a:cs typeface="+mn-cs"/>
            </a:endParaRPr>
          </a:p>
          <a:p>
            <a:pPr marL="628650" lvl="1" indent="-171450" eaLnBrk="1" hangingPunct="1">
              <a:buNone/>
              <a:defRPr/>
            </a:pPr>
            <a:endParaRPr lang="en-US" dirty="0" smtClean="0">
              <a:cs typeface="+mn-cs"/>
            </a:endParaRPr>
          </a:p>
          <a:p>
            <a:pPr marL="455612" lvl="0" indent="-171450" eaLnBrk="1" hangingPunct="1">
              <a:buNone/>
              <a:defRPr/>
            </a:pPr>
            <a:r>
              <a:rPr lang="en-US" dirty="0" smtClean="0">
                <a:cs typeface="+mn-cs"/>
              </a:rPr>
              <a:t>DRGR will</a:t>
            </a:r>
            <a:r>
              <a:rPr lang="en-US" baseline="0" dirty="0" smtClean="0">
                <a:cs typeface="+mn-cs"/>
              </a:rPr>
              <a:t> then automatically “send” the voucher to the federal </a:t>
            </a:r>
            <a:r>
              <a:rPr lang="en-US" dirty="0" smtClean="0"/>
              <a:t>Line of Credit Control System,</a:t>
            </a:r>
            <a:r>
              <a:rPr lang="en-US" baseline="0" dirty="0" smtClean="0"/>
              <a:t> </a:t>
            </a:r>
            <a:r>
              <a:rPr lang="en-US" dirty="0" smtClean="0"/>
              <a:t> also called “LOCCS.”</a:t>
            </a:r>
          </a:p>
          <a:p>
            <a:pPr marL="628650" lvl="1" indent="-171450" eaLnBrk="1" hangingPunct="1">
              <a:buFont typeface="Courier New" pitchFamily="49" charset="0"/>
              <a:buChar char="o"/>
              <a:defRPr/>
            </a:pPr>
            <a:r>
              <a:rPr lang="en-US" dirty="0" smtClean="0"/>
              <a:t>This</a:t>
            </a:r>
            <a:r>
              <a:rPr lang="en-US" baseline="0" dirty="0" smtClean="0"/>
              <a:t> is the system used to directly reimburse grant funds to grantees.</a:t>
            </a:r>
          </a:p>
          <a:p>
            <a:pPr marL="628650" lvl="1" indent="-171450" eaLnBrk="1" hangingPunct="1">
              <a:buFont typeface="Courier New" pitchFamily="49" charset="0"/>
              <a:buChar char="o"/>
              <a:defRPr/>
            </a:pPr>
            <a:r>
              <a:rPr lang="en-US" baseline="0" dirty="0" smtClean="0"/>
              <a:t>It is an interface with the U.S. Treasury.</a:t>
            </a:r>
            <a:endParaRPr lang="en-US" dirty="0" smtClean="0"/>
          </a:p>
          <a:p>
            <a:pPr marL="628650" lvl="1" indent="-171450" eaLnBrk="1" hangingPunct="1">
              <a:buFont typeface="Courier New" pitchFamily="49" charset="0"/>
              <a:buChar char="o"/>
              <a:defRPr/>
            </a:pPr>
            <a:r>
              <a:rPr lang="en-US" dirty="0" smtClean="0"/>
              <a:t>LOCCS will receive and process the item overnight. </a:t>
            </a:r>
            <a:endParaRPr lang="en-US" dirty="0" smtClean="0">
              <a:cs typeface="+mn-cs"/>
            </a:endParaRPr>
          </a:p>
          <a:p>
            <a:pPr marL="628650" lvl="1" indent="-171450" eaLnBrk="1" hangingPunct="1">
              <a:buFont typeface="Courier New" pitchFamily="49" charset="0"/>
              <a:buChar char="o"/>
              <a:defRPr/>
            </a:pPr>
            <a:r>
              <a:rPr lang="en-US" dirty="0" smtClean="0">
                <a:cs typeface="+mn-cs"/>
              </a:rPr>
              <a:t>Funds will be wired to you two to three days</a:t>
            </a:r>
            <a:r>
              <a:rPr lang="en-US" baseline="0" dirty="0" smtClean="0">
                <a:cs typeface="+mn-cs"/>
              </a:rPr>
              <a:t> from when the voucher is </a:t>
            </a:r>
            <a:r>
              <a:rPr lang="en-US" u="sng" baseline="0" dirty="0" smtClean="0">
                <a:cs typeface="+mn-cs"/>
              </a:rPr>
              <a:t>processed</a:t>
            </a:r>
            <a:r>
              <a:rPr lang="en-US" baseline="0" dirty="0" smtClean="0">
                <a:cs typeface="+mn-cs"/>
              </a:rPr>
              <a:t>.</a:t>
            </a:r>
            <a:endParaRPr lang="en-US" dirty="0" smtClean="0">
              <a:cs typeface="+mn-cs"/>
            </a:endParaRPr>
          </a:p>
          <a:p>
            <a:pPr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Please remember that the ability</a:t>
            </a:r>
            <a:r>
              <a:rPr lang="en-US" baseline="0" dirty="0" smtClean="0"/>
              <a:t> to perform these tasks is restricted by the user permissions granted to the individual DRGR user.</a:t>
            </a:r>
          </a:p>
          <a:p>
            <a:pPr marL="171450" indent="-171450" eaLnBrk="1" hangingPunct="1">
              <a:buFont typeface="Arial" pitchFamily="34" charset="0"/>
              <a:buChar char="•"/>
              <a:defRPr/>
            </a:pPr>
            <a:r>
              <a:rPr lang="en-US" dirty="0" smtClean="0"/>
              <a:t>DRGR</a:t>
            </a:r>
            <a:r>
              <a:rPr lang="en-US" baseline="0" dirty="0" smtClean="0"/>
              <a:t> also allows draws to be </a:t>
            </a:r>
            <a:r>
              <a:rPr lang="en-US" dirty="0" smtClean="0"/>
              <a:t>revoked, cancelled, and revised, </a:t>
            </a:r>
            <a:r>
              <a:rPr lang="en-US" baseline="0" dirty="0" smtClean="0"/>
              <a:t>and for program income to be reported as received and applied.</a:t>
            </a:r>
            <a:endParaRPr lang="en-US" dirty="0"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C561BB-FAF0-41E5-9436-B4B11A54044F}" type="slidenum">
              <a:rPr lang="en-US" smtClean="0">
                <a:latin typeface="Arial" pitchFamily="34" charset="0"/>
                <a:ea typeface="ＭＳ Ｐゴシック"/>
                <a:cs typeface="ＭＳ Ｐゴシック"/>
              </a:rPr>
              <a:pPr/>
              <a:t>10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Let’s work on a case study for the Admin Module.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991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D923B2-A306-4DED-9B27-DB9E1A948840}" type="slidenum">
              <a:rPr lang="en-US" smtClean="0">
                <a:latin typeface="Arial" pitchFamily="34" charset="0"/>
                <a:ea typeface="ＭＳ Ｐゴシック"/>
                <a:cs typeface="ＭＳ Ｐゴシック"/>
              </a:rPr>
              <a:pPr/>
              <a:t>100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1" eaLnBrk="1" hangingPunct="1">
              <a:spcBef>
                <a:spcPts val="0"/>
              </a:spcBef>
              <a:spcAft>
                <a:spcPts val="1200"/>
              </a:spcAft>
              <a:defRPr/>
            </a:pPr>
            <a:r>
              <a:rPr lang="en-US" dirty="0" smtClean="0">
                <a:cs typeface="+mn-cs"/>
              </a:rPr>
              <a:t>This module will help grantees demonstrate how they are preventing fraud, waste, and abuse. </a:t>
            </a:r>
          </a:p>
          <a:p>
            <a:pPr marL="0" lvl="1" eaLnBrk="1" hangingPunct="1">
              <a:spcBef>
                <a:spcPts val="0"/>
              </a:spcBef>
              <a:spcAft>
                <a:spcPts val="1200"/>
              </a:spcAft>
              <a:defRPr/>
            </a:pPr>
            <a:r>
              <a:rPr lang="en-US" dirty="0" smtClean="0">
                <a:cs typeface="+mn-cs"/>
              </a:rPr>
              <a:t>These screens are </a:t>
            </a:r>
            <a:r>
              <a:rPr lang="en-US" u="sng" dirty="0" smtClean="0">
                <a:cs typeface="+mn-cs"/>
              </a:rPr>
              <a:t>not</a:t>
            </a:r>
            <a:r>
              <a:rPr lang="en-US" dirty="0" smtClean="0">
                <a:cs typeface="+mn-cs"/>
              </a:rPr>
              <a:t> for HUD staff to report on monitoring activities — they are </a:t>
            </a:r>
            <a:r>
              <a:rPr lang="en-US" u="sng" dirty="0" smtClean="0">
                <a:cs typeface="+mn-cs"/>
              </a:rPr>
              <a:t>for grantees to report on their monitoring activities</a:t>
            </a:r>
            <a:r>
              <a:rPr lang="en-US" dirty="0" smtClean="0">
                <a:cs typeface="+mn-cs"/>
              </a:rPr>
              <a:t>. The information entered here will be for HUD staff and grantees only.</a:t>
            </a:r>
          </a:p>
          <a:p>
            <a:pPr marL="0" lvl="1" eaLnBrk="1" hangingPunct="1">
              <a:spcBef>
                <a:spcPts val="0"/>
              </a:spcBef>
              <a:spcAft>
                <a:spcPts val="1200"/>
              </a:spcAft>
              <a:defRPr/>
            </a:pPr>
            <a:r>
              <a:rPr lang="en-US" dirty="0" smtClean="0">
                <a:cs typeface="+mn-cs"/>
              </a:rPr>
              <a:t>It is important to remember that this module is </a:t>
            </a:r>
            <a:r>
              <a:rPr lang="en-US" u="sng" dirty="0" smtClean="0">
                <a:cs typeface="+mn-cs"/>
              </a:rPr>
              <a:t>not</a:t>
            </a:r>
            <a:r>
              <a:rPr lang="en-US" dirty="0" smtClean="0">
                <a:cs typeface="+mn-cs"/>
              </a:rPr>
              <a:t> a monitoring system in itself. It is only for reporting very basic summary-level information about the number of visits and reports related to a grantee’s oversight of the activities funded under their grants in the DRGR system. </a:t>
            </a:r>
          </a:p>
          <a:p>
            <a:pPr eaLnBrk="1" hangingPunct="1">
              <a:spcBef>
                <a:spcPts val="0"/>
              </a:spcBef>
              <a:defRPr/>
            </a:pPr>
            <a:endParaRPr lang="en-US" dirty="0" smtClean="0"/>
          </a:p>
          <a:p>
            <a:pPr eaLnBrk="1" hangingPunct="1">
              <a:spcBef>
                <a:spcPts val="0"/>
              </a:spcBef>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093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F91A4D-6400-41ED-AB36-A9C6737863E1}" type="slidenum">
              <a:rPr lang="en-US" smtClean="0">
                <a:latin typeface="Arial" pitchFamily="34" charset="0"/>
                <a:ea typeface="ＭＳ Ｐゴシック"/>
                <a:cs typeface="ＭＳ Ｐゴシック"/>
              </a:rPr>
              <a:pPr/>
              <a:t>101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ts val="0"/>
              </a:spcBef>
              <a:defRPr/>
            </a:pPr>
            <a:r>
              <a:rPr lang="en-US" dirty="0" smtClean="0"/>
              <a:t>This section will review the reports module by detailing the standard and public reports in addition to learning how to modifying and saving reports.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267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8D108-36C5-42B0-A2D0-0C386F21FDD7}" type="slidenum">
              <a:rPr lang="en-US" smtClean="0">
                <a:latin typeface="Arial" pitchFamily="34" charset="0"/>
                <a:ea typeface="ＭＳ Ｐゴシック"/>
                <a:cs typeface="ＭＳ Ｐゴシック"/>
              </a:rPr>
              <a:pPr/>
              <a:t>102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The reports available in the Reports Module can be useful for a number of reasons.</a:t>
            </a:r>
          </a:p>
          <a:p>
            <a:pPr marL="174625" indent="-174625" eaLnBrk="1" hangingPunct="1">
              <a:spcBef>
                <a:spcPts val="0"/>
              </a:spcBef>
              <a:defRPr/>
            </a:pPr>
            <a:endParaRPr lang="en-US" dirty="0" smtClean="0"/>
          </a:p>
          <a:p>
            <a:pPr marL="174625" indent="-174625" eaLnBrk="1" hangingPunct="1">
              <a:spcBef>
                <a:spcPts val="0"/>
              </a:spcBef>
              <a:spcAft>
                <a:spcPts val="1200"/>
              </a:spcAft>
              <a:buFont typeface="Arial" pitchFamily="34" charset="0"/>
              <a:buChar char="•"/>
              <a:defRPr/>
            </a:pPr>
            <a:r>
              <a:rPr lang="en-US" dirty="0" smtClean="0"/>
              <a:t>Quickly check the status of financial information and documents (Action Plans and QPRs).</a:t>
            </a:r>
          </a:p>
          <a:p>
            <a:pPr marL="174625" indent="-174625" eaLnBrk="1" hangingPunct="1">
              <a:spcBef>
                <a:spcPts val="0"/>
              </a:spcBef>
              <a:spcAft>
                <a:spcPts val="1200"/>
              </a:spcAft>
              <a:buFont typeface="Arial" pitchFamily="34" charset="0"/>
              <a:buChar char="•"/>
              <a:defRPr/>
            </a:pPr>
            <a:r>
              <a:rPr lang="en-US" dirty="0" smtClean="0"/>
              <a:t>Troubleshoot common issues (e.g., user role issues) quickly and without the need to call for assistance.</a:t>
            </a:r>
          </a:p>
          <a:p>
            <a:pPr marL="174625" indent="-174625" eaLnBrk="1" hangingPunct="1">
              <a:spcBef>
                <a:spcPts val="0"/>
              </a:spcBef>
              <a:spcAft>
                <a:spcPts val="1200"/>
              </a:spcAft>
              <a:buFont typeface="Arial" pitchFamily="34" charset="0"/>
              <a:buChar char="•"/>
              <a:defRPr/>
            </a:pPr>
            <a:r>
              <a:rPr lang="en-US" dirty="0" smtClean="0"/>
              <a:t>Create and save reports based on the information most useful to you.</a:t>
            </a:r>
          </a:p>
          <a:p>
            <a:pPr marL="174625" indent="-174625" eaLnBrk="1" hangingPunct="1">
              <a:spcBef>
                <a:spcPts val="0"/>
              </a:spcBef>
              <a:spcAft>
                <a:spcPts val="1200"/>
              </a:spcAft>
              <a:buFont typeface="Arial" pitchFamily="34" charset="0"/>
              <a:buChar char="•"/>
              <a:defRPr/>
            </a:pPr>
            <a:r>
              <a:rPr lang="en-US" dirty="0" smtClean="0"/>
              <a:t>Use the Subscribe function to receive reports on a regular basis.</a:t>
            </a:r>
          </a:p>
          <a:p>
            <a:pPr eaLnBrk="1" hangingPunct="1">
              <a:spcBef>
                <a:spcPts val="0"/>
              </a:spcBef>
              <a:buFont typeface="Wingdings" pitchFamily="2" charset="2"/>
              <a:buChar char="Ø"/>
              <a:defRPr/>
            </a:pPr>
            <a:endParaRPr lang="en-US" dirty="0" smtClean="0"/>
          </a:p>
          <a:p>
            <a:pPr eaLnBrk="1" hangingPunct="1">
              <a:spcBef>
                <a:spcPts val="0"/>
              </a:spcBef>
              <a:buFont typeface="Wingdings" pitchFamily="2" charset="2"/>
              <a:buNone/>
              <a:defRPr/>
            </a:pPr>
            <a:r>
              <a:rPr lang="en-US" dirty="0" smtClean="0"/>
              <a:t>Note: Reports are a snapshot of that moment’s data in DRGR. If you want to see trends over time, there may be a report for that. </a:t>
            </a:r>
          </a:p>
          <a:p>
            <a:pPr eaLnBrk="1" hangingPunct="1">
              <a:spcBef>
                <a:spcPts val="0"/>
              </a:spcBef>
              <a:buFont typeface="Wingdings" pitchFamily="2" charset="2"/>
              <a:buNone/>
              <a:defRPr/>
            </a:pPr>
            <a:endParaRPr lang="en-US" dirty="0" smtClean="0"/>
          </a:p>
          <a:p>
            <a:pPr eaLnBrk="1" hangingPunct="1">
              <a:spcBef>
                <a:spcPts val="0"/>
              </a:spcBef>
              <a:buFont typeface="Wingdings" pitchFamily="2" charset="2"/>
              <a:buNone/>
              <a:defRPr/>
            </a:pPr>
            <a:r>
              <a:rPr lang="en-US" dirty="0" smtClean="0"/>
              <a:t>Unlike any other module in DRGR, a grantee may choose never to utilize this module. However, as it is extremely helpful in troubleshooting issues for a grantee, we will review the functionality and provide examples.</a:t>
            </a:r>
          </a:p>
          <a:p>
            <a:pPr eaLnBrk="1" hangingPunct="1">
              <a:spcBef>
                <a:spcPts val="0"/>
              </a:spcBef>
              <a:buFont typeface="Wingdings" pitchFamily="2" charset="2"/>
              <a:buNone/>
              <a:defRPr/>
            </a:pPr>
            <a:endParaRPr lang="en-US" dirty="0" smtClean="0"/>
          </a:p>
          <a:p>
            <a:pPr eaLnBrk="1" hangingPunct="1">
              <a:spcBef>
                <a:spcPts val="0"/>
              </a:spcBef>
              <a:defRPr/>
            </a:pPr>
            <a:endParaRPr lang="en-US" dirty="0"/>
          </a:p>
        </p:txBody>
      </p:sp>
      <p:sp>
        <p:nvSpPr>
          <p:cNvPr id="413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C8C3F6-9B9E-41E4-B1FB-F2ACE9ED810E}" type="slidenum">
              <a:rPr lang="en-US" smtClean="0">
                <a:latin typeface="Arial" pitchFamily="34" charset="0"/>
                <a:ea typeface="ＭＳ Ｐゴシック"/>
                <a:cs typeface="ＭＳ Ｐゴシック"/>
              </a:rPr>
              <a:pPr/>
              <a:t>103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p:spPr>
      </p:sp>
      <p:sp>
        <p:nvSpPr>
          <p:cNvPr id="414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ea typeface="ＭＳ Ｐゴシック"/>
                <a:cs typeface="ＭＳ Ｐゴシック"/>
              </a:rPr>
              <a:t>Navigating to the folder containing the canned reports available in DRGR can be a bit tricky. The graphic above will help guide you through the process. The final folder will say “Grantee User Reports” or “Field Office User Reports” — depending on your role in the system.</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47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6EC530-E948-4A33-9DAB-A6B73A967495}" type="slidenum">
              <a:rPr lang="en-US" smtClean="0">
                <a:latin typeface="Arial" pitchFamily="34" charset="0"/>
                <a:ea typeface="ＭＳ Ｐゴシック"/>
                <a:cs typeface="ＭＳ Ｐゴシック"/>
              </a:rPr>
              <a:pPr/>
              <a:t>104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p:spPr>
      </p:sp>
      <p:sp>
        <p:nvSpPr>
          <p:cNvPr id="415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There are two main categories of reports: </a:t>
            </a:r>
            <a:r>
              <a:rPr lang="en-US" u="sng" dirty="0" smtClean="0">
                <a:ea typeface="ＭＳ Ｐゴシック"/>
                <a:cs typeface="ＭＳ Ｐゴシック"/>
              </a:rPr>
              <a:t>Public</a:t>
            </a:r>
            <a:r>
              <a:rPr lang="en-US" dirty="0" smtClean="0">
                <a:ea typeface="ＭＳ Ｐゴシック"/>
                <a:cs typeface="ＭＳ Ｐゴシック"/>
              </a:rPr>
              <a:t> and </a:t>
            </a:r>
            <a:r>
              <a:rPr lang="en-US" u="sng" dirty="0" smtClean="0">
                <a:ea typeface="ＭＳ Ｐゴシック"/>
                <a:cs typeface="ＭＳ Ｐゴシック"/>
              </a:rPr>
              <a:t>Standard</a:t>
            </a:r>
            <a:r>
              <a:rPr lang="en-US" dirty="0" smtClean="0">
                <a:ea typeface="ＭＳ Ｐゴシック"/>
                <a:cs typeface="ＭＳ Ｐゴシック"/>
              </a:rPr>
              <a: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57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7CBDC1-1D6B-4253-BFD5-CA3D50401BDF}" type="slidenum">
              <a:rPr lang="en-US" smtClean="0">
                <a:latin typeface="Arial" pitchFamily="34" charset="0"/>
                <a:ea typeface="ＭＳ Ｐゴシック"/>
                <a:cs typeface="ＭＳ Ｐゴシック"/>
              </a:rPr>
              <a:pPr/>
              <a:t>105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p:spPr>
      </p:sp>
      <p:sp>
        <p:nvSpPr>
          <p:cNvPr id="416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There are three types of Standard Reports in DRGR: Administrative, Financial and Performance. These are canned reports HUD has created for you.</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As well, there</a:t>
            </a:r>
            <a:r>
              <a:rPr lang="en-US" baseline="0" dirty="0" smtClean="0">
                <a:ea typeface="ＭＳ Ｐゴシック"/>
                <a:cs typeface="ＭＳ Ｐゴシック"/>
              </a:rPr>
              <a:t> are reports that pull cumulative information and others that pull information by quarter. Cumulative total reports assist a grantee in identify macro problems . The quarter reports may assist a granted in identifying a recurring pattern for an issue. </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16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0D3CFC-837C-41DA-B261-94A4FD5D33AF}" type="slidenum">
              <a:rPr lang="en-US" smtClean="0">
                <a:latin typeface="Arial" pitchFamily="34" charset="0"/>
                <a:ea typeface="ＭＳ Ｐゴシック"/>
                <a:cs typeface="ＭＳ Ｐゴシック"/>
              </a:rPr>
              <a:pPr/>
              <a:t>106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p:spPr>
      </p:sp>
      <p:sp>
        <p:nvSpPr>
          <p:cNvPr id="417795" name="Notes Placeholder 2"/>
          <p:cNvSpPr>
            <a:spLocks noGrp="1"/>
          </p:cNvSpPr>
          <p:nvPr>
            <p:ph type="body" idx="1"/>
          </p:nvPr>
        </p:nvSpPr>
        <p:spPr bwMode="auto">
          <a:xfrm>
            <a:off x="481014" y="4344025"/>
            <a:ext cx="5919787" cy="4219107"/>
          </a:xfrm>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and the following two slides will highlight some of the most commonly used reports for each section.</a:t>
            </a:r>
          </a:p>
          <a:p>
            <a:pPr eaLnBrk="1" hangingPunct="1"/>
            <a:endParaRPr lang="en-US" dirty="0" smtClean="0">
              <a:ea typeface="ＭＳ Ｐゴシック"/>
              <a:cs typeface="ＭＳ Ｐゴシック"/>
            </a:endParaRPr>
          </a:p>
          <a:p>
            <a:pPr marL="174625" indent="-174625" eaLnBrk="1" hangingPunct="1">
              <a:spcAft>
                <a:spcPts val="1200"/>
              </a:spcAft>
              <a:buFont typeface="Arial" pitchFamily="34" charset="0"/>
              <a:buChar char="•"/>
            </a:pPr>
            <a:r>
              <a:rPr lang="en-US" dirty="0" smtClean="0">
                <a:ea typeface="ＭＳ Ｐゴシック"/>
                <a:cs typeface="ＭＳ Ｐゴシック"/>
              </a:rPr>
              <a:t>The first report circled will show the grantee which individuals in their organization have access and the status of their access to each grant if there are multiple grants.</a:t>
            </a:r>
          </a:p>
          <a:p>
            <a:pPr marL="174625" indent="-174625" eaLnBrk="1" hangingPunct="1">
              <a:spcAft>
                <a:spcPts val="1200"/>
              </a:spcAft>
              <a:buFont typeface="Arial" pitchFamily="34" charset="0"/>
              <a:buChar char="•"/>
            </a:pPr>
            <a:r>
              <a:rPr lang="en-US" dirty="0" smtClean="0">
                <a:ea typeface="ＭＳ Ｐゴシック"/>
                <a:cs typeface="ＭＳ Ｐゴシック"/>
              </a:rPr>
              <a:t>The second, Admin Report 05, will provide a list of all Responsible Organizations that have been entered into DRGR and are associated with the grantee.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77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2BB62A-AB21-415B-8826-101A91E28CA2}" type="slidenum">
              <a:rPr lang="en-US" smtClean="0">
                <a:latin typeface="Arial" pitchFamily="34" charset="0"/>
                <a:ea typeface="ＭＳ Ｐゴシック"/>
                <a:cs typeface="ＭＳ Ｐゴシック"/>
              </a:rPr>
              <a:pPr/>
              <a:t>107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p:spPr>
      </p:sp>
      <p:sp>
        <p:nvSpPr>
          <p:cNvPr id="418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the results page of Admin Report 04b. This report will tell you who needs to be certified or recertified and what their system roles are.</a:t>
            </a:r>
          </a:p>
          <a:p>
            <a:pPr eaLnBrk="1" hangingPunct="1"/>
            <a:endParaRPr lang="en-US" dirty="0" smtClean="0">
              <a:ea typeface="ＭＳ Ｐゴシック"/>
              <a:cs typeface="ＭＳ Ｐゴシック"/>
            </a:endParaRPr>
          </a:p>
          <a:p>
            <a:pPr marL="174625" indent="-174625" eaLnBrk="1" hangingPunct="1">
              <a:spcAft>
                <a:spcPts val="1200"/>
              </a:spcAft>
              <a:buFont typeface="Arial" pitchFamily="34" charset="0"/>
              <a:buChar char="•"/>
            </a:pPr>
            <a:r>
              <a:rPr lang="en-US" dirty="0" smtClean="0">
                <a:ea typeface="ＭＳ Ｐゴシック"/>
                <a:cs typeface="ＭＳ Ｐゴシック"/>
              </a:rPr>
              <a:t>Mr. Sanchez has an Active account, but needs to be recertified in order to access DRGR.</a:t>
            </a:r>
          </a:p>
          <a:p>
            <a:pPr marL="174625" indent="-174625" eaLnBrk="1" hangingPunct="1">
              <a:buFont typeface="Arial" pitchFamily="34" charset="0"/>
              <a:buChar char="•"/>
            </a:pPr>
            <a:r>
              <a:rPr lang="en-US" dirty="0" smtClean="0">
                <a:ea typeface="ＭＳ Ｐゴシック"/>
                <a:cs typeface="ＭＳ Ｐゴシック"/>
              </a:rPr>
              <a:t>Ms. Morris is the Drawdown Approver user.</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882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13C078-5A85-48BA-ACF9-8EFFFCCD4A52}" type="slidenum">
              <a:rPr lang="en-US" smtClean="0">
                <a:latin typeface="Arial" pitchFamily="34" charset="0"/>
                <a:ea typeface="ＭＳ Ｐゴシック"/>
                <a:cs typeface="ＭＳ Ｐゴシック"/>
              </a:rPr>
              <a:pPr/>
              <a:t>108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reports circled on this slide are some of the most useful sources of information available to a user. </a:t>
            </a:r>
          </a:p>
          <a:p>
            <a:pPr eaLnBrk="1" hangingPunct="1"/>
            <a:endParaRPr lang="en-US" dirty="0" smtClean="0">
              <a:ea typeface="ＭＳ Ｐゴシック"/>
              <a:cs typeface="ＭＳ Ｐゴシック"/>
            </a:endParaRPr>
          </a:p>
          <a:p>
            <a:pPr marL="174625" indent="-174625" eaLnBrk="1" hangingPunct="1">
              <a:spcAft>
                <a:spcPts val="1200"/>
              </a:spcAft>
              <a:buFont typeface="Arial" pitchFamily="34" charset="0"/>
              <a:buChar char="•"/>
            </a:pPr>
            <a:r>
              <a:rPr lang="en-US" dirty="0" smtClean="0">
                <a:ea typeface="ＭＳ Ｐゴシック"/>
                <a:cs typeface="ＭＳ Ｐゴシック"/>
              </a:rPr>
              <a:t>The first financial report circled, Fin Report 2a, will show the status of the vouchers that have been created. If the grantee has had to revise or reject vouchers for any reason, this report is useful to ensure that the intended changes have been captured by the system.</a:t>
            </a:r>
          </a:p>
          <a:p>
            <a:pPr marL="168275" indent="-168275">
              <a:buFont typeface="Arial" pitchFamily="34" charset="0"/>
              <a:buChar char="•"/>
              <a:defRPr/>
            </a:pPr>
            <a:r>
              <a:rPr lang="en-US" dirty="0">
                <a:ea typeface="ＭＳ Ｐゴシック"/>
                <a:cs typeface="ＭＳ Ｐゴシック"/>
              </a:rPr>
              <a:t>Financial Report 5b detail the Program Income data as seen in the system, and 5d displays a list of the Program Income Accounts that have been set up.</a:t>
            </a:r>
          </a:p>
          <a:p>
            <a:pPr marL="0" indent="0">
              <a:buFont typeface="Arial" pitchFamily="34" charset="0"/>
              <a:buNone/>
              <a:defRPr/>
            </a:pPr>
            <a:endParaRPr lang="en-US" dirty="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98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09021D-9287-4D47-9B61-08D7A53942CD}" type="slidenum">
              <a:rPr lang="en-US" smtClean="0">
                <a:latin typeface="Arial" pitchFamily="34" charset="0"/>
                <a:ea typeface="ＭＳ Ｐゴシック"/>
                <a:cs typeface="ＭＳ Ｐゴシック"/>
              </a:rPr>
              <a:pPr/>
              <a:t>109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defRPr/>
            </a:pPr>
            <a:r>
              <a:rPr lang="en-US" sz="1100" dirty="0" smtClean="0">
                <a:ea typeface="ＭＳ Ｐゴシック"/>
                <a:cs typeface="ＭＳ Ｐゴシック"/>
              </a:rPr>
              <a:t>Most drawdown actions can be completed by grantees alone.  However, there are some instances where HUD staff may have to assist the grantee.</a:t>
            </a:r>
          </a:p>
          <a:p>
            <a:pPr marL="171450" indent="-171450" eaLnBrk="1" hangingPunct="1">
              <a:buFontTx/>
              <a:buChar char="•"/>
              <a:defRPr/>
            </a:pPr>
            <a:r>
              <a:rPr lang="en-US" sz="1100" dirty="0" smtClean="0">
                <a:ea typeface="ＭＳ Ｐゴシック"/>
              </a:rPr>
              <a:t>HUD field office staff can help grantees determine what is, and what is not, a valid obligation:</a:t>
            </a:r>
            <a:r>
              <a:rPr lang="en-US" sz="1100" baseline="0" dirty="0" smtClean="0">
                <a:ea typeface="ＭＳ Ｐゴシック"/>
              </a:rPr>
              <a:t> this is specifically essential for NSP1 grantees that have a obligation milestone.</a:t>
            </a:r>
            <a:endParaRPr lang="en-US" sz="1100" dirty="0" smtClean="0">
              <a:ea typeface="ＭＳ Ｐゴシック"/>
            </a:endParaRPr>
          </a:p>
          <a:p>
            <a:pPr marL="171450" indent="-171450" eaLnBrk="1" hangingPunct="1">
              <a:buFontTx/>
              <a:buChar char="•"/>
              <a:defRPr/>
            </a:pPr>
            <a:r>
              <a:rPr lang="en-US" sz="1100" dirty="0" smtClean="0">
                <a:ea typeface="ＭＳ Ｐゴシック"/>
              </a:rPr>
              <a:t>If the grantee is having issues with their Tax ID (TIN) or Bank Routing Information in LOCCS, they may not be able to draw funds from the system. The field office staff can help troubleshoot issues in these cases.  </a:t>
            </a:r>
          </a:p>
          <a:p>
            <a:pPr marL="171450" indent="-171450" eaLnBrk="1" hangingPunct="1">
              <a:buFontTx/>
              <a:buChar char="•"/>
              <a:defRPr/>
            </a:pPr>
            <a:r>
              <a:rPr lang="en-US" sz="1100" dirty="0" smtClean="0">
                <a:ea typeface="ＭＳ Ｐゴシック"/>
              </a:rPr>
              <a:t>HUD can take action on draws over the threshold. Details instructions</a:t>
            </a:r>
            <a:r>
              <a:rPr lang="en-US" sz="1100" baseline="0" dirty="0" smtClean="0">
                <a:ea typeface="ＭＳ Ｐゴシック"/>
              </a:rPr>
              <a:t> are slide 100 of this training.</a:t>
            </a:r>
            <a:endParaRPr lang="en-US" sz="1100"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DE59FF-0806-47E8-AF89-97E83F692CD7}" type="slidenum">
              <a:rPr lang="en-US">
                <a:ea typeface="ＭＳ Ｐゴシック" pitchFamily="-60" charset="-128"/>
                <a:cs typeface="ＭＳ Ｐゴシック" pitchFamily="-60" charset="-128"/>
              </a:rPr>
              <a:pPr fontAlgn="base">
                <a:spcBef>
                  <a:spcPct val="0"/>
                </a:spcBef>
                <a:spcAft>
                  <a:spcPct val="0"/>
                </a:spcAft>
                <a:defRPr/>
              </a:pPr>
              <a:t>11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ea typeface="ＭＳ Ｐゴシック"/>
              <a:cs typeface="ＭＳ Ｐゴシック"/>
            </a:endParaRPr>
          </a:p>
          <a:p>
            <a:pPr marL="168275" indent="-168275">
              <a:buFont typeface="Arial" pitchFamily="34" charset="0"/>
              <a:buChar char="•"/>
              <a:defRPr/>
            </a:pPr>
            <a:r>
              <a:rPr lang="en-US" dirty="0">
                <a:ea typeface="ＭＳ Ｐゴシック"/>
                <a:cs typeface="ＭＳ Ｐゴシック"/>
              </a:rPr>
              <a:t>Financial Report 5b detail the Program Income receipts by Project and Activity that have been created either by the user or automatically by the system through Release 7.3</a:t>
            </a:r>
            <a:r>
              <a:rPr lang="en-US" dirty="0" smtClean="0">
                <a:ea typeface="ＭＳ Ｐゴシック"/>
                <a:cs typeface="ＭＳ Ｐゴシック"/>
              </a:rPr>
              <a:t>.</a:t>
            </a:r>
          </a:p>
          <a:p>
            <a:pPr marL="168275" indent="-168275">
              <a:buFont typeface="Arial" pitchFamily="34" charset="0"/>
              <a:buChar char="•"/>
              <a:defRPr/>
            </a:pPr>
            <a:endParaRPr lang="en-US" dirty="0">
              <a:ea typeface="ＭＳ Ｐゴシック"/>
              <a:cs typeface="ＭＳ Ｐゴシック"/>
            </a:endParaRPr>
          </a:p>
          <a:p>
            <a:pPr marL="174625" indent="-174625" eaLnBrk="1" hangingPunct="1">
              <a:spcAft>
                <a:spcPts val="1200"/>
              </a:spcAft>
              <a:buFont typeface="Arial" pitchFamily="34" charset="0"/>
              <a:buChar char="•"/>
            </a:pPr>
            <a:r>
              <a:rPr lang="en-US" dirty="0" smtClean="0">
                <a:ea typeface="ＭＳ Ｐゴシック"/>
                <a:cs typeface="ＭＳ Ｐゴシック"/>
              </a:rPr>
              <a:t>Financial Report 7b will provide a detailed report of the grantee’s activity budgets, obligation amounts, and expenditures by activity. This report is very helpful to both the grantee and the Field Office when determining if the grantee is meeting its obligation deadlines, (if there are any) and reporting its expenditures in the QPR correctly. It can also provide a general sense of the rate at which the funding is being spent.</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198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09021D-9287-4D47-9B61-08D7A53942CD}" type="slidenum">
              <a:rPr lang="en-US" smtClean="0">
                <a:latin typeface="Arial" pitchFamily="34" charset="0"/>
                <a:ea typeface="ＭＳ Ｐゴシック"/>
                <a:cs typeface="ＭＳ Ｐゴシック"/>
              </a:rPr>
              <a:pPr/>
              <a:t>110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p:spPr>
      </p:sp>
      <p:sp>
        <p:nvSpPr>
          <p:cNvPr id="420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is a great report for a financial review — It covers both grant funds</a:t>
            </a:r>
            <a:r>
              <a:rPr lang="en-US" baseline="0" dirty="0" smtClean="0">
                <a:ea typeface="ＭＳ Ｐゴシック"/>
                <a:cs typeface="ＭＳ Ｐゴシック"/>
              </a:rPr>
              <a:t> budgeted and disbursed and Program Income funds received and disbursed.</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2087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C47D6B-C4B5-4B44-9517-F015141EA83F}" type="slidenum">
              <a:rPr lang="en-US" smtClean="0">
                <a:latin typeface="Arial" pitchFamily="34" charset="0"/>
                <a:ea typeface="ＭＳ Ｐゴシック"/>
                <a:cs typeface="ＭＳ Ｐゴシック"/>
              </a:rPr>
              <a:pPr/>
              <a:t>111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bwMode="auto">
          <a:noFill/>
          <a:ln>
            <a:solidFill>
              <a:srgbClr val="000000"/>
            </a:solidFill>
            <a:miter lim="800000"/>
            <a:headEnd/>
            <a:tailEnd/>
          </a:ln>
        </p:spPr>
      </p:sp>
      <p:sp>
        <p:nvSpPr>
          <p:cNvPr id="421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reports circled here are some of the most useful sources of information available to a user for tracking </a:t>
            </a:r>
            <a:r>
              <a:rPr lang="en-US" dirty="0" smtClean="0"/>
              <a:t>Accomplishments</a:t>
            </a:r>
            <a:r>
              <a:rPr lang="en-US" dirty="0" smtClean="0">
                <a:ea typeface="ＭＳ Ｐゴシック"/>
                <a:cs typeface="ＭＳ Ｐゴシック"/>
              </a:rPr>
              <a:t>.</a:t>
            </a:r>
          </a:p>
          <a:p>
            <a:pPr marL="174625" indent="-174625" eaLnBrk="1" hangingPunct="1"/>
            <a:endParaRPr lang="en-US" dirty="0" smtClean="0">
              <a:ea typeface="ＭＳ Ｐゴシック"/>
              <a:cs typeface="ＭＳ Ｐゴシック"/>
            </a:endParaRPr>
          </a:p>
          <a:p>
            <a:pPr marL="174625" indent="-174625" eaLnBrk="1" hangingPunct="1">
              <a:spcAft>
                <a:spcPts val="1200"/>
              </a:spcAft>
              <a:buFont typeface="Arial" pitchFamily="34" charset="0"/>
              <a:buChar char="•"/>
            </a:pPr>
            <a:r>
              <a:rPr lang="en-US" dirty="0" smtClean="0">
                <a:ea typeface="ＭＳ Ｐゴシック"/>
                <a:cs typeface="ＭＳ Ｐゴシック"/>
              </a:rPr>
              <a:t>Performance Report 01 will show a list of all the projected </a:t>
            </a:r>
            <a:r>
              <a:rPr lang="en-US" dirty="0" smtClean="0"/>
              <a:t>accomplishments </a:t>
            </a:r>
            <a:r>
              <a:rPr lang="en-US" dirty="0" smtClean="0">
                <a:ea typeface="ＭＳ Ｐゴシック"/>
                <a:cs typeface="ＭＳ Ｐゴシック"/>
              </a:rPr>
              <a:t>entered for each activity in the Action Plan. These are generally estimates of what will be accomplished and are reported on in the QPR. The actual cumulative </a:t>
            </a:r>
            <a:r>
              <a:rPr lang="en-US" dirty="0" smtClean="0"/>
              <a:t>accomplishments </a:t>
            </a:r>
            <a:r>
              <a:rPr lang="en-US" dirty="0" smtClean="0">
                <a:ea typeface="ＭＳ Ｐゴシック"/>
                <a:cs typeface="ＭＳ Ｐゴシック"/>
              </a:rPr>
              <a:t>from the QPR are displayed in this report as well and can then be compared against the projected figures.</a:t>
            </a:r>
          </a:p>
          <a:p>
            <a:pPr marL="174625" indent="-174625" eaLnBrk="1" hangingPunct="1">
              <a:spcAft>
                <a:spcPts val="1200"/>
              </a:spcAft>
              <a:buFont typeface="Arial" pitchFamily="34" charset="0"/>
              <a:buChar char="•"/>
            </a:pPr>
            <a:r>
              <a:rPr lang="en-US" dirty="0" smtClean="0">
                <a:ea typeface="ＭＳ Ｐゴシック"/>
                <a:cs typeface="ＭＳ Ｐゴシック"/>
              </a:rPr>
              <a:t>Performance Report 03 provides the addresses for intended action across activities and QPRs. The QPR will show only the address for that report.</a:t>
            </a:r>
          </a:p>
          <a:p>
            <a:pPr marL="174625" indent="-174625" eaLnBrk="1" hangingPunct="1">
              <a:spcAft>
                <a:spcPts val="1200"/>
              </a:spcAft>
              <a:buFont typeface="Arial" pitchFamily="34" charset="0"/>
              <a:buChar char="•"/>
            </a:pPr>
            <a:r>
              <a:rPr lang="en-US" dirty="0" smtClean="0">
                <a:ea typeface="ＭＳ Ｐゴシック"/>
                <a:cs typeface="ＭＳ Ｐゴシック"/>
              </a:rPr>
              <a:t>Performance Report 06 details the Fair Housing and Equal Opportunity, (FHEO) data.</a:t>
            </a:r>
          </a:p>
        </p:txBody>
      </p:sp>
      <p:sp>
        <p:nvSpPr>
          <p:cNvPr id="421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FDA18D-2378-42F2-9520-3E7696D1E597}" type="slidenum">
              <a:rPr lang="en-US" smtClean="0">
                <a:latin typeface="Arial" pitchFamily="34" charset="0"/>
                <a:ea typeface="ＭＳ Ｐゴシック"/>
                <a:cs typeface="ＭＳ Ｐゴシック"/>
              </a:rPr>
              <a:pPr/>
              <a:t>112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headEnd/>
            <a:tailEnd/>
          </a:ln>
        </p:spPr>
      </p:sp>
      <p:sp>
        <p:nvSpPr>
          <p:cNvPr id="422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is a great report to review the measures that have been defined in the Action Plan (Projected) and what has currently been reported in the QPR (Actuals).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2291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89CEE-F493-4E71-9653-9641BFB0455B}" type="slidenum">
              <a:rPr lang="en-US" smtClean="0">
                <a:latin typeface="Arial" pitchFamily="34" charset="0"/>
                <a:ea typeface="ＭＳ Ｐゴシック"/>
                <a:cs typeface="ＭＳ Ｐゴシック"/>
              </a:rPr>
              <a:pPr/>
              <a:t>113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Grantees can modify the reports for their own uses. Common modifications a user may utilize that we’ll go over in the next slides are:</a:t>
            </a:r>
          </a:p>
          <a:p>
            <a:pPr marL="171450" indent="-171450" eaLnBrk="1" hangingPunct="1">
              <a:buFontTx/>
              <a:buChar char="•"/>
            </a:pPr>
            <a:r>
              <a:rPr lang="en-US" dirty="0" smtClean="0">
                <a:ea typeface="ＭＳ Ｐゴシック"/>
                <a:cs typeface="ＭＳ Ｐゴシック"/>
              </a:rPr>
              <a:t>Move and Sort Columns</a:t>
            </a:r>
          </a:p>
          <a:p>
            <a:pPr marL="171450" indent="-171450" eaLnBrk="1" hangingPunct="1">
              <a:buFontTx/>
              <a:buChar char="•"/>
            </a:pPr>
            <a:r>
              <a:rPr lang="en-US" dirty="0" smtClean="0">
                <a:ea typeface="ＭＳ Ｐゴシック"/>
                <a:cs typeface="ＭＳ Ｐゴシック"/>
              </a:rPr>
              <a:t>Grouping Columns</a:t>
            </a:r>
          </a:p>
          <a:p>
            <a:pPr marL="171450" indent="-171450" eaLnBrk="1" hangingPunct="1">
              <a:buFontTx/>
              <a:buChar char="•"/>
            </a:pPr>
            <a:r>
              <a:rPr lang="en-US" dirty="0" smtClean="0">
                <a:ea typeface="ＭＳ Ｐゴシック"/>
                <a:cs typeface="ＭＳ Ｐゴシック"/>
              </a:rPr>
              <a:t>Adding Filters</a:t>
            </a:r>
          </a:p>
          <a:p>
            <a:pPr eaLnBrk="1" hangingPunct="1">
              <a:spcBef>
                <a:spcPct val="30000"/>
              </a:spcBef>
            </a:pPr>
            <a:endParaRPr lang="en-US" dirty="0" smtClean="0">
              <a:ea typeface="ＭＳ Ｐゴシック"/>
              <a:cs typeface="ＭＳ Ｐゴシック"/>
            </a:endParaRPr>
          </a:p>
          <a:p>
            <a:pPr eaLnBrk="1" hangingPunct="1">
              <a:spcBef>
                <a:spcPct val="30000"/>
              </a:spcBef>
            </a:pPr>
            <a:r>
              <a:rPr lang="en-US" dirty="0" smtClean="0">
                <a:ea typeface="ＭＳ Ｐゴシック"/>
                <a:cs typeface="ＭＳ Ｐゴシック"/>
              </a:rPr>
              <a:t>There are three ways to modify reports in the current slide:</a:t>
            </a:r>
          </a:p>
          <a:p>
            <a:pPr marL="171450" indent="-171450" eaLnBrk="1" hangingPunct="1">
              <a:spcBef>
                <a:spcPct val="20000"/>
              </a:spcBef>
              <a:buFontTx/>
              <a:buAutoNum type="arabicPeriod"/>
            </a:pPr>
            <a:r>
              <a:rPr lang="en-US" dirty="0" smtClean="0">
                <a:solidFill>
                  <a:srgbClr val="000000"/>
                </a:solidFill>
                <a:ea typeface="ＭＳ Ｐゴシック"/>
                <a:cs typeface="ＭＳ Ｐゴシック"/>
              </a:rPr>
              <a:t>Use the ribbon (pictured above)</a:t>
            </a:r>
          </a:p>
          <a:p>
            <a:pPr marL="171450" indent="-171450" eaLnBrk="1" hangingPunct="1">
              <a:spcBef>
                <a:spcPct val="20000"/>
              </a:spcBef>
              <a:buFontTx/>
              <a:buAutoNum type="arabicPeriod"/>
            </a:pPr>
            <a:r>
              <a:rPr lang="en-US" dirty="0" smtClean="0">
                <a:solidFill>
                  <a:srgbClr val="000000"/>
                </a:solidFill>
                <a:ea typeface="ＭＳ Ｐゴシック"/>
                <a:cs typeface="ＭＳ Ｐゴシック"/>
              </a:rPr>
              <a:t>Drag objects (later slides)</a:t>
            </a:r>
          </a:p>
          <a:p>
            <a:pPr marL="171450" indent="-171450" eaLnBrk="1" hangingPunct="1">
              <a:spcBef>
                <a:spcPct val="20000"/>
              </a:spcBef>
              <a:buFontTx/>
              <a:buAutoNum type="arabicPeriod"/>
            </a:pPr>
            <a:r>
              <a:rPr lang="en-US" dirty="0" smtClean="0">
                <a:solidFill>
                  <a:srgbClr val="000000"/>
                </a:solidFill>
                <a:ea typeface="ＭＳ Ｐゴシック"/>
                <a:cs typeface="ＭＳ Ｐゴシック"/>
              </a:rPr>
              <a:t>Right-click the object for different options (later slides)</a:t>
            </a:r>
          </a:p>
          <a:p>
            <a:pPr marL="171450" indent="-171450" eaLnBrk="1" hangingPunct="1">
              <a:buFontTx/>
              <a:buChar char="•"/>
            </a:pPr>
            <a:endParaRPr lang="en-US" dirty="0" smtClean="0">
              <a:ea typeface="ＭＳ Ｐゴシック"/>
              <a:cs typeface="ＭＳ Ｐゴシック"/>
            </a:endParaRPr>
          </a:p>
        </p:txBody>
      </p:sp>
      <p:sp>
        <p:nvSpPr>
          <p:cNvPr id="423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1AF5D7-3670-49CD-B439-5334585F41A1}" type="slidenum">
              <a:rPr lang="en-US" smtClean="0">
                <a:latin typeface="Arial" pitchFamily="34" charset="0"/>
                <a:ea typeface="ＭＳ Ｐゴシック"/>
                <a:cs typeface="ＭＳ Ｐゴシック"/>
              </a:rPr>
              <a:pPr/>
              <a:t>114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p:spPr>
      </p:sp>
      <p:sp>
        <p:nvSpPr>
          <p:cNvPr id="429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demonstrates how to modify reports and move columns by right-clicking on the column you wish to move, then select the direction to move.</a:t>
            </a:r>
          </a:p>
          <a:p>
            <a:pPr eaLnBrk="1" hangingPunct="1"/>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D9F008E-5EDB-4FBC-87FB-C78EFEA54648}" type="slidenum">
              <a:rPr lang="en-US" smtClean="0"/>
              <a:pPr>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Like the previous slide, this shows how to modify reports and sort columns by right-clicking on the column you wish to move, then selecting either Ascending or Descending order.</a:t>
            </a:r>
          </a:p>
          <a:p>
            <a:pPr eaLnBrk="1" hangingPunct="1"/>
            <a:endParaRPr lang="en-US" dirty="0" smtClean="0">
              <a:ea typeface="ＭＳ Ｐゴシック"/>
              <a:cs typeface="ＭＳ Ｐゴシック"/>
            </a:endParaRPr>
          </a:p>
        </p:txBody>
      </p:sp>
      <p:sp>
        <p:nvSpPr>
          <p:cNvPr id="425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7C2FB4-65CB-4903-8A70-D3D4421ABF20}" type="slidenum">
              <a:rPr lang="en-US" smtClean="0">
                <a:latin typeface="Arial" pitchFamily="34" charset="0"/>
                <a:ea typeface="ＭＳ Ｐゴシック"/>
                <a:cs typeface="ＭＳ Ｐゴシック"/>
              </a:rPr>
              <a:pPr/>
              <a:t>116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p:spPr>
      </p:sp>
      <p:sp>
        <p:nvSpPr>
          <p:cNvPr id="427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If you would like to specify the sort order based on more than one column, there are other options using the DATA-SORT menu displayed below the report title or the A-to-Z sort icon below that.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Users have to pick each column name (up to three) and specify the order for each one selected. When the options show “(ID)” or “(DESC), “ choose “(DESC).” DESC is the order based on the text displayed. ID is an internal numeric index assigned by DRGR, and will not be useful for sorting.</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27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821C2D-0763-41F4-9090-2EA5B1D9D328}" type="slidenum">
              <a:rPr lang="en-US" smtClean="0">
                <a:latin typeface="Arial" pitchFamily="34" charset="0"/>
                <a:ea typeface="ＭＳ Ｐゴシック"/>
                <a:cs typeface="ＭＳ Ｐゴシック"/>
              </a:rPr>
              <a:pPr/>
              <a:t>117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When you move a column to the top of the report section, the system shows only the data for the report category you want displayed. In other words, you can create a filter based on the category you’ve selected. Drag the Column title up until you see a yellow box flash at the top of the page.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In this example, the Activity Type has been selected as the filter and is showing yellow on the ribbon.</a:t>
            </a:r>
          </a:p>
        </p:txBody>
      </p:sp>
      <p:sp>
        <p:nvSpPr>
          <p:cNvPr id="428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9F2CCE-2E24-4743-9DD1-27A9376CCA45}" type="slidenum">
              <a:rPr lang="en-US" smtClean="0">
                <a:latin typeface="Arial" pitchFamily="34" charset="0"/>
                <a:ea typeface="ＭＳ Ｐゴシック"/>
                <a:cs typeface="ＭＳ Ｐゴシック"/>
              </a:rPr>
              <a:pPr/>
              <a:t>118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p:spPr>
      </p:sp>
      <p:sp>
        <p:nvSpPr>
          <p:cNvPr id="429059" name="Notes Placeholder 2"/>
          <p:cNvSpPr>
            <a:spLocks noGrp="1"/>
          </p:cNvSpPr>
          <p:nvPr>
            <p:ph type="body" idx="1"/>
          </p:nvPr>
        </p:nvSpPr>
        <p:spPr bwMode="auto">
          <a:noFill/>
        </p:spPr>
        <p:txBody>
          <a:bodyPr wrap="square" numCol="1" anchor="t" anchorCtr="0" compatLnSpc="1">
            <a:prstTxWarp prst="textNoShape">
              <a:avLst/>
            </a:prstTxWarp>
          </a:bodyPr>
          <a:lstStyle/>
          <a:p>
            <a:pPr defTabSz="903288" eaLnBrk="1" hangingPunct="1"/>
            <a:r>
              <a:rPr lang="en-US" dirty="0" smtClean="0">
                <a:ea typeface="ＭＳ Ｐゴシック"/>
                <a:cs typeface="ＭＳ Ｐゴシック"/>
              </a:rPr>
              <a:t>After a moment, you will see the column you selected become available at the top of the page as a dropdown menu. Now you can view the information in the report above based on Activity Type.</a:t>
            </a:r>
          </a:p>
          <a:p>
            <a:pPr defTabSz="903288" eaLnBrk="1" hangingPunct="1"/>
            <a:endParaRPr lang="en-US" dirty="0" smtClean="0">
              <a:ea typeface="ＭＳ Ｐゴシック"/>
              <a:cs typeface="ＭＳ Ｐゴシック"/>
            </a:endParaRPr>
          </a:p>
        </p:txBody>
      </p:sp>
      <p:sp>
        <p:nvSpPr>
          <p:cNvPr id="429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42287A-2256-4A80-9455-DA9EF7C4C4D6}" type="slidenum">
              <a:rPr lang="en-US" smtClean="0">
                <a:latin typeface="Arial" pitchFamily="34" charset="0"/>
                <a:ea typeface="ＭＳ Ｐゴシック"/>
                <a:cs typeface="ＭＳ Ｐゴシック"/>
              </a:rPr>
              <a:pPr/>
              <a:t>119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marR="0" algn="just" rtl="0"/>
            <a:r>
              <a:rPr lang="en-US" dirty="0" smtClean="0"/>
              <a:t>Funds must be obligated to an activity before they can be drawn. This serves both as a financial function that precedes the drawdown and reports to HUD that funds have been obligated. Note that obligations are made at the activity level, not at the project level. (Keep this in mind when setting up activities in your Action Plan.)</a:t>
            </a:r>
          </a:p>
          <a:p>
            <a:pPr marR="0" algn="just" rtl="0"/>
            <a:endParaRPr lang="en-US" dirty="0" smtClean="0"/>
          </a:p>
          <a:p>
            <a:pPr marR="0" algn="just" rtl="0"/>
            <a:r>
              <a:rPr lang="en-US" dirty="0" smtClean="0"/>
              <a:t>NSP1 grantees should keep in mind that obligations are a milestone requirement for NSP1 grantees, particular attention should be paid to the timing of making obligations in DRGR. Please consult HUD guidance regarding the NSP definition of “obligation.”</a:t>
            </a:r>
          </a:p>
          <a:p>
            <a:pPr marR="0" algn="just" rtl="0"/>
            <a:endParaRPr lang="en-US" dirty="0" smtClean="0"/>
          </a:p>
          <a:p>
            <a:pPr marR="0" algn="just" rtl="0"/>
            <a:r>
              <a:rPr lang="en-US" dirty="0" smtClean="0"/>
              <a:t>Obligating funds can be performed by users with “Request Drawdown” or “Approve Drawdown” permissions.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154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0FF66B-FC3A-4DF3-B0FA-F7238E7978C5}" type="slidenum">
              <a:rPr lang="en-US" smtClean="0">
                <a:latin typeface="Arial" pitchFamily="34" charset="0"/>
                <a:ea typeface="ＭＳ Ｐゴシック"/>
                <a:cs typeface="ＭＳ Ｐゴシック"/>
              </a:rPr>
              <a:pPr/>
              <a:t>12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Certain attributes, like National Objective and Voucher Number, can be moved to columns. This functionality allows you to see data broken down in a different way.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The above screenshot provides an example of what it looks like when you move attribute columns (that contain text) over metric data (in this case, funds received/disbursed, etc.) for an Activity #.</a:t>
            </a:r>
          </a:p>
        </p:txBody>
      </p:sp>
      <p:sp>
        <p:nvSpPr>
          <p:cNvPr id="430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C6812E-AB8D-4DEC-A9FC-318B60A5537C}" type="slidenum">
              <a:rPr lang="en-US" smtClean="0">
                <a:latin typeface="Arial" pitchFamily="34" charset="0"/>
                <a:ea typeface="ＭＳ Ｐゴシック"/>
                <a:cs typeface="ＭＳ Ｐゴシック"/>
              </a:rPr>
              <a:pPr/>
              <a:t>120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bwMode="auto">
          <a:noFill/>
          <a:ln>
            <a:solidFill>
              <a:srgbClr val="000000"/>
            </a:solidFill>
            <a:miter lim="800000"/>
            <a:headEnd/>
            <a:tailEnd/>
          </a:ln>
        </p:spPr>
      </p:sp>
      <p:sp>
        <p:nvSpPr>
          <p:cNvPr id="431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Now we see the funds grouped by Activity Numbers.</a:t>
            </a:r>
          </a:p>
        </p:txBody>
      </p:sp>
      <p:sp>
        <p:nvSpPr>
          <p:cNvPr id="431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C808EF-55E2-4602-B336-D2FA6EFE8A32}" type="slidenum">
              <a:rPr lang="en-US" smtClean="0">
                <a:latin typeface="Arial" pitchFamily="34" charset="0"/>
                <a:ea typeface="ＭＳ Ｐゴシック"/>
                <a:cs typeface="ＭＳ Ｐゴシック"/>
              </a:rPr>
              <a:pPr/>
              <a:t>121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bwMode="auto">
          <a:noFill/>
          <a:ln>
            <a:solidFill>
              <a:srgbClr val="000000"/>
            </a:solidFill>
            <a:miter lim="800000"/>
            <a:headEnd/>
            <a:tailEnd/>
          </a:ln>
        </p:spPr>
      </p:sp>
      <p:sp>
        <p:nvSpPr>
          <p:cNvPr id="432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Here is another example of this function, but grouped by the Responsible Organization.</a:t>
            </a:r>
          </a:p>
        </p:txBody>
      </p:sp>
      <p:sp>
        <p:nvSpPr>
          <p:cNvPr id="432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E8BCF3-8AAD-4294-8008-7FD821E8928C}" type="slidenum">
              <a:rPr lang="en-US" smtClean="0">
                <a:latin typeface="Arial" pitchFamily="34" charset="0"/>
                <a:ea typeface="ＭＳ Ｐゴシック"/>
                <a:cs typeface="ＭＳ Ｐゴシック"/>
              </a:rPr>
              <a:pPr/>
              <a:t>122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is what the grouped by the Responsible Organization change looks like.</a:t>
            </a:r>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AB3B9D-35E7-41F0-AEEE-537D9FB972BB}" type="slidenum">
              <a:rPr lang="en-US" smtClean="0">
                <a:latin typeface="Arial" pitchFamily="34" charset="0"/>
                <a:ea typeface="ＭＳ Ｐゴシック"/>
                <a:cs typeface="ＭＳ Ｐゴシック"/>
              </a:rPr>
              <a:pPr/>
              <a:t>123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bwMode="auto">
          <a:noFill/>
          <a:ln>
            <a:solidFill>
              <a:srgbClr val="000000"/>
            </a:solidFill>
            <a:miter lim="800000"/>
            <a:headEnd/>
            <a:tailEnd/>
          </a:ln>
        </p:spPr>
      </p:sp>
      <p:sp>
        <p:nvSpPr>
          <p:cNvPr id="434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All the reports viewed thus far are grid style. By selecting the View dropdown menu, you will see there is also a Graph style (or you can see both, as shown above).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341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9D1CE5-F53E-4FC4-97E5-F9BC9DEFAD42}" type="slidenum">
              <a:rPr lang="en-US" smtClean="0">
                <a:latin typeface="Arial" pitchFamily="34" charset="0"/>
                <a:ea typeface="ＭＳ Ｐゴシック"/>
                <a:cs typeface="ＭＳ Ｐゴシック"/>
              </a:rPr>
              <a:pPr/>
              <a:t>124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bwMode="auto">
          <a:noFill/>
          <a:ln>
            <a:solidFill>
              <a:srgbClr val="000000"/>
            </a:solidFill>
            <a:miter lim="800000"/>
            <a:headEnd/>
            <a:tailEnd/>
          </a:ln>
        </p:spPr>
      </p:sp>
      <p:sp>
        <p:nvSpPr>
          <p:cNvPr id="435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“My Reports” tab is specific to each DRGR account. After you modify reports, you can save them in “My Reports” for future use. To save a modified report to “My Reports,” click the “Save” button (floppy disk icon) inside the report. You will then be taken to a menu were you will be able to name the report and fill in a description of the information contained inside it. Click “OK” to save.</a:t>
            </a:r>
          </a:p>
        </p:txBody>
      </p:sp>
      <p:sp>
        <p:nvSpPr>
          <p:cNvPr id="435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75A1F7-A466-41B1-8860-C8BE40072C1B}" type="slidenum">
              <a:rPr lang="en-US" smtClean="0">
                <a:latin typeface="Arial" pitchFamily="34" charset="0"/>
                <a:ea typeface="ＭＳ Ｐゴシック"/>
                <a:cs typeface="ＭＳ Ｐゴシック"/>
              </a:rPr>
              <a:pPr/>
              <a:t>125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bwMode="auto">
          <a:noFill/>
          <a:ln>
            <a:solidFill>
              <a:srgbClr val="000000"/>
            </a:solidFill>
            <a:miter lim="800000"/>
            <a:headEnd/>
            <a:tailEnd/>
          </a:ln>
        </p:spPr>
      </p:sp>
      <p:sp>
        <p:nvSpPr>
          <p:cNvPr id="436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You can use the “Add to History List” function shown above to save the exact copy you are viewing of a particular report for future reference. </a:t>
            </a:r>
          </a:p>
        </p:txBody>
      </p:sp>
      <p:sp>
        <p:nvSpPr>
          <p:cNvPr id="436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19ADDF-7129-44FF-B0B6-C162EA7D399D}" type="slidenum">
              <a:rPr lang="en-US" smtClean="0">
                <a:latin typeface="Arial" pitchFamily="34" charset="0"/>
                <a:ea typeface="ＭＳ Ｐゴシック"/>
                <a:cs typeface="ＭＳ Ｐゴシック"/>
              </a:rPr>
              <a:pPr/>
              <a:t>126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Subscribing</a:t>
            </a:r>
            <a:r>
              <a:rPr lang="en-US" baseline="0" dirty="0" smtClean="0"/>
              <a:t> to a report will allow you to receive a copy of it at specified</a:t>
            </a:r>
            <a:r>
              <a:rPr lang="en-US" dirty="0" smtClean="0"/>
              <a:t> time intervals (e.g., </a:t>
            </a:r>
            <a:r>
              <a:rPr lang="en-US" baseline="0" dirty="0" smtClean="0"/>
              <a:t>every Monday, every first of the month, etc.). The report will not be emailed to you, but will instead be delivered to you within Microstrategy.</a:t>
            </a:r>
          </a:p>
          <a:p>
            <a:endParaRPr lang="en-US" dirty="0" smtClean="0"/>
          </a:p>
          <a:p>
            <a:r>
              <a:rPr lang="en-US" baseline="0" dirty="0" smtClean="0"/>
              <a:t>There is a three- to four-month timeline on reports saved to the DRGR server. As such, users should access and export saved reports regularly.</a:t>
            </a:r>
            <a:endParaRPr lang="en-US" dirty="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51232D-752B-43B1-BCB4-79EA44AF61DF}" type="slidenum">
              <a:rPr lang="en-US">
                <a:ea typeface="ＭＳ Ｐゴシック" pitchFamily="-60" charset="-128"/>
                <a:cs typeface="ＭＳ Ｐゴシック" pitchFamily="-60" charset="-128"/>
              </a:rPr>
              <a:pPr fontAlgn="base">
                <a:spcBef>
                  <a:spcPct val="0"/>
                </a:spcBef>
                <a:spcAft>
                  <a:spcPct val="0"/>
                </a:spcAft>
              </a:pPr>
              <a:t>127</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bwMode="auto">
          <a:noFill/>
          <a:ln>
            <a:solidFill>
              <a:srgbClr val="000000"/>
            </a:solidFill>
            <a:miter lim="800000"/>
            <a:headEnd/>
            <a:tailEnd/>
          </a:ln>
        </p:spPr>
      </p:sp>
      <p:sp>
        <p:nvSpPr>
          <p:cNvPr id="438275" name="Notes Placeholder 2"/>
          <p:cNvSpPr>
            <a:spLocks noGrp="1"/>
          </p:cNvSpPr>
          <p:nvPr>
            <p:ph type="body" idx="1"/>
          </p:nvPr>
        </p:nvSpPr>
        <p:spPr bwMode="auto">
          <a:noFill/>
        </p:spPr>
        <p:txBody>
          <a:bodyPr wrap="square" numCol="1" anchor="t" anchorCtr="0" compatLnSpc="1">
            <a:prstTxWarp prst="textNoShape">
              <a:avLst/>
            </a:prstTxWarp>
          </a:bodyPr>
          <a:lstStyle/>
          <a:p>
            <a:pPr defTabSz="903288" eaLnBrk="1" hangingPunct="1"/>
            <a:r>
              <a:rPr lang="en-US" dirty="0" smtClean="0">
                <a:ea typeface="ＭＳ Ｐゴシック"/>
                <a:cs typeface="ＭＳ Ｐゴシック"/>
              </a:rPr>
              <a:t>Look for the word “Export” or for the PDF symbol on the main report page (e.g., View Only User Reports) or inside the report (the screen you see after clicking on the report title).</a:t>
            </a:r>
          </a:p>
          <a:p>
            <a:pPr defTabSz="903288" eaLnBrk="1" hangingPunct="1"/>
            <a:endParaRPr lang="en-US" dirty="0" smtClean="0">
              <a:ea typeface="ＭＳ Ｐゴシック"/>
              <a:cs typeface="ＭＳ Ｐゴシック"/>
            </a:endParaRPr>
          </a:p>
          <a:p>
            <a:pPr defTabSz="903288" eaLnBrk="1" hangingPunct="1"/>
            <a:r>
              <a:rPr lang="en-US" dirty="0" smtClean="0">
                <a:ea typeface="ＭＳ Ｐゴシック"/>
                <a:cs typeface="ＭＳ Ｐゴシック"/>
              </a:rPr>
              <a:t>You can also save the report as an Excel file with formatting (fonts, colors and groupings intact) or a TXT file, which strips all formatting and keeps all data showing in each row. Microstrategy tends to save the </a:t>
            </a:r>
            <a:r>
              <a:rPr lang="en-US" u="sng" dirty="0" smtClean="0">
                <a:ea typeface="ＭＳ Ｐゴシック"/>
                <a:cs typeface="ＭＳ Ｐゴシック"/>
              </a:rPr>
              <a:t>formatted</a:t>
            </a:r>
            <a:r>
              <a:rPr lang="en-US" dirty="0" smtClean="0">
                <a:ea typeface="ＭＳ Ｐゴシック"/>
                <a:cs typeface="ＭＳ Ｐゴシック"/>
              </a:rPr>
              <a:t> version as an Excel Web page (HTML), so it helps to check and re-save it in the standard Excel format (*.xls or *.xlsx) when you open the file in Excel. </a:t>
            </a:r>
          </a:p>
          <a:p>
            <a:pPr defTabSz="903288" eaLnBrk="1" hangingPunct="1"/>
            <a:endParaRPr lang="en-US" dirty="0" smtClean="0">
              <a:latin typeface="Footlight MT Light" pitchFamily="18" charset="0"/>
              <a:ea typeface="ＭＳ Ｐゴシック"/>
              <a:cs typeface="ＭＳ Ｐゴシック"/>
            </a:endParaRPr>
          </a:p>
          <a:p>
            <a:pPr defTabSz="903288" eaLnBrk="1" hangingPunct="1"/>
            <a:endParaRPr lang="en-US" dirty="0" smtClean="0">
              <a:latin typeface="Footlight MT Light" pitchFamily="18" charset="0"/>
              <a:ea typeface="ＭＳ Ｐゴシック"/>
              <a:cs typeface="ＭＳ Ｐゴシック"/>
            </a:endParaRPr>
          </a:p>
        </p:txBody>
      </p:sp>
      <p:sp>
        <p:nvSpPr>
          <p:cNvPr id="438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8AFEFB-A1E5-4315-9485-42633F4E36CC}" type="slidenum">
              <a:rPr lang="en-US" smtClean="0">
                <a:latin typeface="Arial" pitchFamily="34" charset="0"/>
                <a:ea typeface="ＭＳ Ｐゴシック"/>
                <a:cs typeface="ＭＳ Ｐゴシック"/>
              </a:rPr>
              <a:pPr/>
              <a:t>128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bwMode="auto">
          <a:noFill/>
          <a:ln>
            <a:solidFill>
              <a:srgbClr val="000000"/>
            </a:solidFill>
            <a:miter lim="800000"/>
            <a:headEnd/>
            <a:tailEnd/>
          </a:ln>
        </p:spPr>
      </p:sp>
      <p:sp>
        <p:nvSpPr>
          <p:cNvPr id="439299" name="Notes Placeholder 2"/>
          <p:cNvSpPr>
            <a:spLocks noGrp="1"/>
          </p:cNvSpPr>
          <p:nvPr>
            <p:ph type="body" idx="1"/>
          </p:nvPr>
        </p:nvSpPr>
        <p:spPr bwMode="auto">
          <a:noFill/>
        </p:spPr>
        <p:txBody>
          <a:bodyPr wrap="square" numCol="1" anchor="t" anchorCtr="0" compatLnSpc="1">
            <a:prstTxWarp prst="textNoShape">
              <a:avLst/>
            </a:prstTxWarp>
          </a:bodyPr>
          <a:lstStyle/>
          <a:p>
            <a:pPr defTabSz="903288" eaLnBrk="1" hangingPunct="1"/>
            <a:r>
              <a:rPr lang="en-US" dirty="0" smtClean="0">
                <a:ea typeface="ＭＳ Ｐゴシック"/>
                <a:cs typeface="ＭＳ Ｐゴシック"/>
              </a:rPr>
              <a:t>The above screen should appear after selecting the Export to Excel function. This will allow you to determine how the export appears, (with filters, as an HTML document, etc.).</a:t>
            </a:r>
          </a:p>
          <a:p>
            <a:pPr defTabSz="903288" eaLnBrk="1" hangingPunct="1"/>
            <a:endParaRPr lang="en-US" dirty="0" smtClean="0">
              <a:latin typeface="Footlight MT Light" pitchFamily="18" charset="0"/>
              <a:ea typeface="ＭＳ Ｐゴシック"/>
              <a:cs typeface="ＭＳ Ｐゴシック"/>
            </a:endParaRPr>
          </a:p>
          <a:p>
            <a:pPr defTabSz="903288" eaLnBrk="1" hangingPunct="1"/>
            <a:endParaRPr lang="en-US" dirty="0" smtClean="0">
              <a:latin typeface="Footlight MT Light" pitchFamily="18" charset="0"/>
              <a:ea typeface="ＭＳ Ｐゴシック"/>
              <a:cs typeface="ＭＳ Ｐゴシック"/>
            </a:endParaRPr>
          </a:p>
        </p:txBody>
      </p:sp>
      <p:sp>
        <p:nvSpPr>
          <p:cNvPr id="439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0EE46D-9D49-4487-B7BB-D156DEE08A75}" type="slidenum">
              <a:rPr lang="en-US" smtClean="0">
                <a:latin typeface="Arial" pitchFamily="34" charset="0"/>
                <a:ea typeface="ＭＳ Ｐゴシック"/>
                <a:cs typeface="ＭＳ Ｐゴシック"/>
              </a:rPr>
              <a:pPr/>
              <a:t>129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marR="0" algn="just" rtl="0"/>
            <a:r>
              <a:rPr lang="en-US" dirty="0" smtClean="0"/>
              <a:t>Selecting the “Drawdown” module in the top navigation menu will take you automatically to the Activity Obligation screen. To get there from other screens within the drawdown module, use the module navigation links in the left margin. </a:t>
            </a:r>
          </a:p>
          <a:p>
            <a:pPr marR="0" algn="just" rtl="0"/>
            <a:endParaRPr lang="en-US" dirty="0" smtClean="0"/>
          </a:p>
          <a:p>
            <a:pPr marR="0" algn="just" rtl="0"/>
            <a:r>
              <a:rPr lang="en-US" dirty="0" smtClean="0"/>
              <a:t>From the Activity Obligation screen, you will search for activities to obligate funds to them.</a:t>
            </a:r>
          </a:p>
          <a:p>
            <a:pPr marR="0" algn="just" rtl="0"/>
            <a:endParaRPr lang="en-US" dirty="0" smtClean="0"/>
          </a:p>
          <a:p>
            <a:pPr marR="0" algn="just" rtl="0"/>
            <a:r>
              <a:rPr lang="en-US" dirty="0" smtClean="0"/>
              <a:t>You may search by Grant Number, Grantee Activity Number, and/or Responsible Organization. Once you enter the search criteria, click on the “Search” button. To clear the criteria or start over, click on the “Reset” button. </a:t>
            </a:r>
          </a:p>
          <a:p>
            <a:pPr marR="0" algn="just" rtl="0"/>
            <a:endParaRPr lang="en-US" dirty="0" smtClean="0"/>
          </a:p>
          <a:p>
            <a:pPr marR="0" algn="just" rtl="0"/>
            <a:r>
              <a:rPr lang="en-US" dirty="0" smtClean="0"/>
              <a:t>Remember: You must have user permission to either create drawdowns or approve drawdowns in order to obligate funds.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25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473A97-0759-4FDD-8212-D7533816DAD0}" type="slidenum">
              <a:rPr lang="en-US" smtClean="0">
                <a:latin typeface="Arial" pitchFamily="34" charset="0"/>
                <a:ea typeface="ＭＳ Ｐゴシック"/>
                <a:cs typeface="ＭＳ Ｐゴシック"/>
              </a:rPr>
              <a:pPr/>
              <a:t>13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bwMode="auto">
          <a:noFill/>
          <a:ln>
            <a:solidFill>
              <a:srgbClr val="000000"/>
            </a:solidFill>
            <a:miter lim="800000"/>
            <a:headEnd/>
            <a:tailEnd/>
          </a:ln>
        </p:spPr>
      </p:sp>
      <p:sp>
        <p:nvSpPr>
          <p:cNvPr id="441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We have just finished reviewing all Standard Reports. The </a:t>
            </a:r>
            <a:r>
              <a:rPr lang="en-US" u="sng" dirty="0" smtClean="0">
                <a:ea typeface="ＭＳ Ｐゴシック"/>
                <a:cs typeface="ＭＳ Ｐゴシック"/>
              </a:rPr>
              <a:t>Public Reports</a:t>
            </a:r>
            <a:r>
              <a:rPr lang="en-US" dirty="0" smtClean="0">
                <a:ea typeface="ＭＳ Ｐゴシック"/>
                <a:cs typeface="ＭＳ Ｐゴシック"/>
              </a:rPr>
              <a:t> folder will contain any shared reports for all users.</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There are two types of Public Reports:</a:t>
            </a:r>
          </a:p>
          <a:p>
            <a:pPr eaLnBrk="1" hangingPunct="1"/>
            <a:endParaRPr lang="en-US" dirty="0" smtClean="0">
              <a:ea typeface="ＭＳ Ｐゴシック"/>
              <a:cs typeface="ＭＳ Ｐゴシック"/>
            </a:endParaRPr>
          </a:p>
          <a:p>
            <a:pPr marL="463550" indent="-177800">
              <a:spcAft>
                <a:spcPts val="1200"/>
              </a:spcAft>
              <a:buFont typeface="Arial" pitchFamily="34" charset="0"/>
              <a:buChar char="•"/>
              <a:tabLst>
                <a:tab pos="457200" algn="l"/>
              </a:tabLst>
            </a:pPr>
            <a:r>
              <a:rPr lang="en-US" sz="1200" kern="1200" dirty="0" smtClean="0">
                <a:solidFill>
                  <a:schemeClr val="tx1"/>
                </a:solidFill>
                <a:latin typeface="+mn-lt"/>
                <a:ea typeface="ＭＳ Ｐゴシック" pitchFamily="-60" charset="-128"/>
                <a:cs typeface="ＭＳ Ｐゴシック" pitchFamily="-60" charset="-128"/>
              </a:rPr>
              <a:t>Financial update dashboards: Bar chart showing budgeted vs. balance by grant,  project, or activity category</a:t>
            </a:r>
          </a:p>
          <a:p>
            <a:pPr marL="463550" indent="-177800">
              <a:spcAft>
                <a:spcPts val="1200"/>
              </a:spcAft>
              <a:buFont typeface="Arial" pitchFamily="34" charset="0"/>
              <a:buChar char="•"/>
              <a:tabLst>
                <a:tab pos="457200" algn="l"/>
              </a:tabLst>
            </a:pPr>
            <a:r>
              <a:rPr lang="en-US" sz="1200" kern="1200" dirty="0" smtClean="0">
                <a:solidFill>
                  <a:schemeClr val="tx1"/>
                </a:solidFill>
                <a:latin typeface="+mn-lt"/>
                <a:ea typeface="ＭＳ Ｐゴシック" pitchFamily="-60" charset="-128"/>
                <a:cs typeface="ＭＳ Ｐゴシック" pitchFamily="-60" charset="-128"/>
              </a:rPr>
              <a:t>Quarterly Expenditure Analysis: Graph showing quarterly disbursements by grant,  project, or activity category</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413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59C09F-38AA-41E1-9AC2-5F7E6C56436F}" type="slidenum">
              <a:rPr lang="en-US" smtClean="0">
                <a:latin typeface="Arial" pitchFamily="34" charset="0"/>
                <a:ea typeface="ＭＳ Ｐゴシック"/>
                <a:cs typeface="ＭＳ Ｐゴシック"/>
              </a:rPr>
              <a:pPr/>
              <a:t>130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bwMode="auto">
          <a:noFill/>
          <a:ln>
            <a:solidFill>
              <a:srgbClr val="000000"/>
            </a:solidFill>
            <a:miter lim="800000"/>
            <a:headEnd/>
            <a:tailEnd/>
          </a:ln>
        </p:spPr>
      </p:sp>
      <p:sp>
        <p:nvSpPr>
          <p:cNvPr id="442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an example of </a:t>
            </a:r>
            <a:r>
              <a:rPr lang="en-US" u="sng" dirty="0" smtClean="0">
                <a:ea typeface="ＭＳ Ｐゴシック"/>
                <a:cs typeface="ＭＳ Ｐゴシック"/>
              </a:rPr>
              <a:t>Financial Update Dashboards</a:t>
            </a:r>
            <a:r>
              <a:rPr lang="en-US" dirty="0" smtClean="0">
                <a:ea typeface="ＭＳ Ｐゴシック"/>
                <a:cs typeface="ＭＳ Ｐゴシック"/>
              </a:rPr>
              <a:t>. This report provides tables detailing the amount of funds by (1) grant, (2) project, or (3) activity category that have been disbursed in DRGR. The bar charts below the table illustrate these disbursements and the amount of funds remaining by each of these groupings.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In effect, the bar charts help users see the relative amount of funding across these groupings and how much progress has been made by each individual group.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423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A7C310-C8C0-4142-B5B2-5433339E4996}" type="slidenum">
              <a:rPr lang="en-US" smtClean="0">
                <a:latin typeface="Arial" pitchFamily="34" charset="0"/>
                <a:ea typeface="ＭＳ Ｐゴシック"/>
                <a:cs typeface="ＭＳ Ｐゴシック"/>
              </a:rPr>
              <a:pPr/>
              <a:t>131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headEnd/>
            <a:tailEnd/>
          </a:ln>
        </p:spPr>
      </p:sp>
      <p:sp>
        <p:nvSpPr>
          <p:cNvPr id="443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ea typeface="ＭＳ Ｐゴシック"/>
                <a:cs typeface="ＭＳ Ｐゴシック"/>
              </a:rPr>
              <a:t>While this report provides a snapshot of progress, the Quarterly Expenditure Analysis reports also break down these disbursements across quarters using data from the Quarterly Progress Reports (QPRs). This allows users to examine spending trends by grants, projects, or activity categories across the life of the grants.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4433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F98D55-C63B-4725-B7DA-B134157F06BD}" type="slidenum">
              <a:rPr lang="en-US" smtClean="0">
                <a:latin typeface="Arial" pitchFamily="34" charset="0"/>
                <a:ea typeface="ＭＳ Ｐゴシック"/>
                <a:cs typeface="ＭＳ Ｐゴシック"/>
              </a:rPr>
              <a:pPr/>
              <a:t>132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save a Public Report, right-click and select “Save Picture As…” from the list that appears.</a:t>
            </a: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CEF8CE4-51D9-4063-9396-81D48DDAA483}" type="slidenum">
              <a:rPr lang="en-US" smtClean="0"/>
              <a:pPr>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r>
              <a:rPr lang="en-US" dirty="0" smtClean="0">
                <a:ea typeface="ＭＳ Ｐゴシック"/>
                <a:cs typeface="ＭＳ Ｐゴシック"/>
              </a:rPr>
              <a:t>Let’s modify a report.</a:t>
            </a:r>
          </a:p>
        </p:txBody>
      </p:sp>
      <p:sp>
        <p:nvSpPr>
          <p:cNvPr id="440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F9BD3-FAC7-49A1-9A63-8889F338F864}" type="slidenum">
              <a:rPr lang="en-US" smtClean="0">
                <a:latin typeface="Arial" pitchFamily="34" charset="0"/>
                <a:ea typeface="ＭＳ Ｐゴシック"/>
                <a:cs typeface="ＭＳ Ｐゴシック"/>
              </a:rPr>
              <a:pPr/>
              <a:t>134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Review the questions above to make sure you understand what has been covered in the Reports Module.</a:t>
            </a:r>
          </a:p>
          <a:p>
            <a:pPr eaLnBrk="1" hangingPunct="1">
              <a:spcBef>
                <a:spcPts val="0"/>
              </a:spcBef>
              <a:defRPr/>
            </a:pPr>
            <a:endParaRPr lang="en-US" dirty="0"/>
          </a:p>
        </p:txBody>
      </p:sp>
      <p:sp>
        <p:nvSpPr>
          <p:cNvPr id="444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E21BDE-8FFD-4491-8FDF-C404D90DDCFB}" type="slidenum">
              <a:rPr lang="en-US" smtClean="0">
                <a:latin typeface="Arial" pitchFamily="34" charset="0"/>
                <a:ea typeface="ＭＳ Ｐゴシック"/>
                <a:cs typeface="ＭＳ Ｐゴシック"/>
              </a:rPr>
              <a:pPr/>
              <a:t>135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p:txBody>
          <a:bodyPr wrap="square" numCol="1" anchor="t" anchorCtr="0" compatLnSpc="1">
            <a:prstTxWarp prst="textNoShape">
              <a:avLst/>
            </a:prstTxWarp>
            <a:normAutofit/>
          </a:bodyPr>
          <a:lstStyle/>
          <a:p>
            <a:pPr marL="171450" indent="-171450" eaLnBrk="1" hangingPunct="1">
              <a:spcBef>
                <a:spcPct val="0"/>
              </a:spcBef>
              <a:buFont typeface="Arial" pitchFamily="34" charset="0"/>
              <a:buNone/>
              <a:defRPr/>
            </a:pPr>
            <a:r>
              <a:rPr lang="en-US" i="0" dirty="0" smtClean="0"/>
              <a:t>You should</a:t>
            </a:r>
            <a:r>
              <a:rPr lang="en-US" i="0" baseline="0" dirty="0" smtClean="0"/>
              <a:t> now have a strong grasp of each of the 5 DRGR modules. </a:t>
            </a:r>
            <a:endParaRPr lang="en-US" i="0"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74B586-C85B-4FC7-B0B6-AC44E9573049}" type="slidenum">
              <a:rPr lang="en-US" smtClean="0">
                <a:ea typeface="ＭＳ Ｐゴシック"/>
                <a:cs typeface="ＭＳ Ｐゴシック"/>
              </a:rPr>
              <a:pPr fontAlgn="base">
                <a:spcBef>
                  <a:spcPct val="0"/>
                </a:spcBef>
                <a:spcAft>
                  <a:spcPct val="0"/>
                </a:spcAft>
                <a:defRPr/>
              </a:pPr>
              <a:t>136</a:t>
            </a:fld>
            <a:endParaRPr lang="en-US" dirty="0" smtClean="0">
              <a:ea typeface="ＭＳ Ｐゴシック"/>
              <a:cs typeface="ＭＳ Ｐゴシック"/>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i="1" dirty="0" smtClean="0"/>
              <a:t>(Read through</a:t>
            </a:r>
            <a:r>
              <a:rPr lang="en-US" i="1" baseline="0" dirty="0" smtClean="0"/>
              <a:t> bullets)</a:t>
            </a:r>
            <a:endParaRPr lang="en-US" dirty="0" smtClean="0"/>
          </a:p>
          <a:p>
            <a:pPr eaLnBrk="1" hangingPunct="1">
              <a:spcBef>
                <a:spcPct val="0"/>
              </a:spcBef>
              <a:defRPr/>
            </a:pPr>
            <a:endParaRPr lang="en-US" dirty="0" smtClean="0"/>
          </a:p>
          <a:p>
            <a:pPr eaLnBrk="1" hangingPunct="1">
              <a:spcBef>
                <a:spcPct val="0"/>
              </a:spcBef>
              <a:defRPr/>
            </a:pPr>
            <a:r>
              <a:rPr lang="en-US" dirty="0" smtClean="0"/>
              <a:t>This section will assist</a:t>
            </a:r>
            <a:r>
              <a:rPr lang="en-US" baseline="0" dirty="0" smtClean="0"/>
              <a:t> you in understanding: </a:t>
            </a:r>
            <a:r>
              <a:rPr lang="en-US" dirty="0" smtClean="0"/>
              <a:t> </a:t>
            </a:r>
          </a:p>
          <a:p>
            <a:pPr eaLnBrk="1" hangingPunct="1">
              <a:spcBef>
                <a:spcPct val="0"/>
              </a:spcBef>
              <a:buFont typeface="Arial" pitchFamily="34" charset="0"/>
              <a:buChar char="•"/>
              <a:defRPr/>
            </a:pPr>
            <a:r>
              <a:rPr lang="en-US" dirty="0" smtClean="0"/>
              <a:t>what HUD reviews, </a:t>
            </a:r>
          </a:p>
          <a:p>
            <a:pPr eaLnBrk="1" hangingPunct="1">
              <a:spcBef>
                <a:spcPct val="0"/>
              </a:spcBef>
              <a:buFont typeface="Arial" pitchFamily="34" charset="0"/>
              <a:buChar char="•"/>
              <a:defRPr/>
            </a:pPr>
            <a:r>
              <a:rPr lang="en-US" dirty="0" smtClean="0"/>
              <a:t>how HUD interacts with you as a grantee within the system, and </a:t>
            </a:r>
          </a:p>
          <a:p>
            <a:pPr eaLnBrk="1" hangingPunct="1">
              <a:spcBef>
                <a:spcPct val="0"/>
              </a:spcBef>
              <a:buFont typeface="Arial" pitchFamily="34" charset="0"/>
              <a:buChar char="•"/>
              <a:defRPr/>
            </a:pPr>
            <a:r>
              <a:rPr lang="en-US" dirty="0" smtClean="0"/>
              <a:t>what story you are telling HUD through DRGR about your NSP progress. </a:t>
            </a:r>
          </a:p>
          <a:p>
            <a:pPr eaLnBrk="1" hangingPunct="1">
              <a:spcBef>
                <a:spcPct val="0"/>
              </a:spcBef>
              <a:buFont typeface="Arial" pitchFamily="34" charset="0"/>
              <a:buChar char="•"/>
              <a:defRPr/>
            </a:pPr>
            <a:endParaRPr lang="en-US" dirty="0" smtClean="0"/>
          </a:p>
          <a:p>
            <a:pPr eaLnBrk="1" hangingPunct="1">
              <a:spcBef>
                <a:spcPct val="0"/>
              </a:spcBef>
              <a:buFont typeface="Arial" pitchFamily="34" charset="0"/>
              <a:buChar char="•"/>
              <a:defRPr/>
            </a:pPr>
            <a:endParaRPr lang="en-US" dirty="0" smtClean="0"/>
          </a:p>
          <a:p>
            <a:pPr eaLnBrk="1" hangingPunct="1">
              <a:spcBef>
                <a:spcPct val="0"/>
              </a:spcBef>
              <a:buFont typeface="Arial" pitchFamily="34" charset="0"/>
              <a:buChar char="•"/>
              <a:defRPr/>
            </a:pPr>
            <a:endParaRPr lang="en-US" dirty="0" smtClean="0"/>
          </a:p>
          <a:p>
            <a:pPr marL="228600" indent="-228600" eaLnBrk="1" hangingPunct="1">
              <a:spcBef>
                <a:spcPct val="0"/>
              </a:spcBef>
              <a:buFontTx/>
              <a:buChar char="•"/>
              <a:defRPr/>
            </a:pPr>
            <a:endParaRPr lang="en-US" dirty="0" smtClean="0"/>
          </a:p>
        </p:txBody>
      </p:sp>
      <p:sp>
        <p:nvSpPr>
          <p:cNvPr id="3481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34820"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34821"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FBE56B-FACE-45D1-948A-9B4BB8D3BE0E}" type="slidenum">
              <a:rPr lang="en-US" smtClean="0"/>
              <a:pPr fontAlgn="base">
                <a:spcBef>
                  <a:spcPct val="0"/>
                </a:spcBef>
                <a:spcAft>
                  <a:spcPct val="0"/>
                </a:spcAft>
                <a:defRPr/>
              </a:pPr>
              <a:t>137</a:t>
            </a:fld>
            <a:endParaRPr lang="en-US" dirty="0"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495800"/>
          </a:xfrm>
        </p:spPr>
        <p:txBody>
          <a:bodyPr>
            <a:normAutofit fontScale="85000" lnSpcReduction="20000"/>
          </a:bodyPr>
          <a:lstStyle/>
          <a:p>
            <a:pPr eaLnBrk="1" fontAlgn="auto" hangingPunct="1">
              <a:spcBef>
                <a:spcPts val="0"/>
              </a:spcBef>
              <a:spcAft>
                <a:spcPts val="0"/>
              </a:spcAft>
              <a:buFont typeface="Arial" pitchFamily="34" charset="0"/>
              <a:buNone/>
              <a:defRPr/>
            </a:pPr>
            <a:r>
              <a:rPr lang="en-US" dirty="0" smtClean="0"/>
              <a:t>The Action Plan is the starting point of all reporting in DRGR. </a:t>
            </a:r>
            <a:r>
              <a:rPr lang="en-US" sz="1200" b="1" dirty="0" smtClean="0">
                <a:latin typeface="Calibri" pitchFamily="34" charset="0"/>
              </a:rPr>
              <a:t>Proper setup of the Action Plan is key to reporting accurately in DRGR. </a:t>
            </a:r>
            <a:r>
              <a:rPr lang="en-US" sz="1200" b="0" dirty="0" smtClean="0">
                <a:latin typeface="Calibri" pitchFamily="34" charset="0"/>
              </a:rPr>
              <a:t>The Action Plan Checklist is a tool HUD utilizes that assists Field</a:t>
            </a:r>
            <a:r>
              <a:rPr lang="en-US" sz="1200" b="0" baseline="0" dirty="0" smtClean="0">
                <a:latin typeface="Calibri" pitchFamily="34" charset="0"/>
              </a:rPr>
              <a:t> Office reps in reviewing Action Plan submissions.</a:t>
            </a:r>
            <a:endParaRPr lang="en-US" b="0"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buFont typeface="Arial" pitchFamily="34" charset="0"/>
              <a:buNone/>
              <a:defRPr/>
            </a:pPr>
            <a:r>
              <a:rPr lang="en-US" dirty="0" smtClean="0"/>
              <a:t>Field office staff play a key role in the Action Plan process, so it is important to understand the back-and-forth aspect of the Action Plan in DRGR.</a:t>
            </a:r>
          </a:p>
          <a:p>
            <a:pPr marL="171450" indent="-171450" eaLnBrk="1" fontAlgn="auto" hangingPunct="1">
              <a:spcBef>
                <a:spcPts val="0"/>
              </a:spcBef>
              <a:spcAft>
                <a:spcPts val="0"/>
              </a:spcAft>
              <a:buFont typeface="Arial" pitchFamily="34" charset="0"/>
              <a:buChar char="•"/>
              <a:defRPr/>
            </a:pPr>
            <a:endParaRPr lang="en-US" dirty="0" smtClean="0"/>
          </a:p>
          <a:p>
            <a:pPr marL="628650" lvl="1" indent="-171450" eaLnBrk="1" fontAlgn="auto" hangingPunct="1">
              <a:spcBef>
                <a:spcPts val="0"/>
              </a:spcBef>
              <a:spcAft>
                <a:spcPts val="600"/>
              </a:spcAft>
              <a:buFont typeface="Arial" pitchFamily="34" charset="0"/>
              <a:buChar char="•"/>
              <a:defRPr/>
            </a:pPr>
            <a:r>
              <a:rPr lang="en-US" dirty="0" smtClean="0"/>
              <a:t>Every time the grantee makes changes to the Action Plan and submits it for review, the Field Office staff person assigned to that grant must review it and either reject or approve it.</a:t>
            </a:r>
          </a:p>
          <a:p>
            <a:pPr marL="628650" lvl="1" indent="-171450" eaLnBrk="1" fontAlgn="auto" hangingPunct="1">
              <a:spcBef>
                <a:spcPts val="0"/>
              </a:spcBef>
              <a:spcAft>
                <a:spcPts val="600"/>
              </a:spcAft>
              <a:buFont typeface="Arial" pitchFamily="34" charset="0"/>
              <a:buChar char="•"/>
              <a:defRPr/>
            </a:pPr>
            <a:r>
              <a:rPr lang="en-US" dirty="0" smtClean="0"/>
              <a:t>It is important for the review to occur in a timely manner because the grantee will be limited to performing certain functions, like submitting a QPR, when the Action Plan is in the review stage. </a:t>
            </a:r>
          </a:p>
          <a:p>
            <a:pPr marL="628650" lvl="1" indent="-171450" eaLnBrk="1" fontAlgn="auto" hangingPunct="1">
              <a:spcBef>
                <a:spcPts val="0"/>
              </a:spcBef>
              <a:spcAft>
                <a:spcPts val="600"/>
              </a:spcAft>
              <a:buFont typeface="Arial" pitchFamily="34" charset="0"/>
              <a:buChar char="•"/>
              <a:defRPr/>
            </a:pPr>
            <a:r>
              <a:rPr lang="en-US" dirty="0" smtClean="0"/>
              <a:t>Given the fluid nature of the NSP programs </a:t>
            </a:r>
            <a:r>
              <a:rPr lang="en-US" u="sng" dirty="0" smtClean="0"/>
              <a:t>and</a:t>
            </a:r>
            <a:r>
              <a:rPr lang="en-US" dirty="0" smtClean="0"/>
              <a:t> ongoing updates to DRGR, most grantees will need to make multiple changes to their Action Plan data and will submit the Action Plan for review more than once. </a:t>
            </a:r>
          </a:p>
          <a:p>
            <a:pPr marL="628650" lvl="1" indent="-171450" eaLnBrk="1" fontAlgn="auto" hangingPunct="1">
              <a:spcBef>
                <a:spcPts val="0"/>
              </a:spcBef>
              <a:spcAft>
                <a:spcPts val="600"/>
              </a:spcAft>
              <a:buFont typeface="Arial" pitchFamily="34" charset="0"/>
              <a:buChar char="•"/>
              <a:defRPr/>
            </a:pPr>
            <a:r>
              <a:rPr lang="en-US" dirty="0" smtClean="0"/>
              <a:t>As a Field Office staff, you may want keep an open dialogue with your grantee(s) regarding what the changes are per submission. You will not be able to see that readily (i.e., there are no track changes). Therefore, you may request a summary of the changes when they submit an Action Plan for review.  </a:t>
            </a:r>
          </a:p>
          <a:p>
            <a:pPr marL="628650" lvl="1" indent="-171450" eaLnBrk="1" fontAlgn="auto" hangingPunct="1">
              <a:spcBef>
                <a:spcPts val="0"/>
              </a:spcBef>
              <a:spcAft>
                <a:spcPts val="0"/>
              </a:spcAft>
              <a:buFont typeface="Arial" pitchFamily="34" charset="0"/>
              <a:buChar char="•"/>
              <a:defRPr/>
            </a:pPr>
            <a:endParaRPr lang="en-US" dirty="0" smtClean="0"/>
          </a:p>
          <a:p>
            <a:pPr defTabSz="904159" eaLnBrk="1" fontAlgn="auto" hangingPunct="1">
              <a:spcBef>
                <a:spcPts val="0"/>
              </a:spcBef>
              <a:spcAft>
                <a:spcPts val="0"/>
              </a:spcAft>
              <a:buFont typeface="Arial" pitchFamily="34" charset="0"/>
              <a:buNone/>
              <a:defRPr/>
            </a:pPr>
            <a:r>
              <a:rPr lang="en-US" dirty="0" smtClean="0"/>
              <a:t>Many FO reps will utilize the Print</a:t>
            </a:r>
            <a:r>
              <a:rPr lang="en-US" baseline="0" dirty="0" smtClean="0"/>
              <a:t> View format in addition to some of the standard reports. Additionally, the Print View format is posted on the NSP Resource Exchange. It is your responsibility to understand this format and how you are presented to the public. </a:t>
            </a:r>
            <a:r>
              <a:rPr lang="en-US" dirty="0" smtClean="0"/>
              <a:t>The link to download a print version will appear in the module menu when you select an action plan. When you click on the link, the system will generate a PDF of the action plan that you can save to your PC or simply print out. </a:t>
            </a:r>
          </a:p>
          <a:p>
            <a:pPr defTabSz="904159" eaLnBrk="1" fontAlgn="auto" hangingPunct="1">
              <a:spcBef>
                <a:spcPts val="0"/>
              </a:spcBef>
              <a:spcAft>
                <a:spcPts val="0"/>
              </a:spcAft>
              <a:buFont typeface="Arial" pitchFamily="34" charset="0"/>
              <a:buChar char="•"/>
              <a:defRPr/>
            </a:pPr>
            <a:endParaRPr lang="en-US" dirty="0" smtClean="0"/>
          </a:p>
          <a:p>
            <a:pPr defTabSz="904159" eaLnBrk="1" fontAlgn="auto" hangingPunct="1">
              <a:spcBef>
                <a:spcPts val="0"/>
              </a:spcBef>
              <a:spcAft>
                <a:spcPts val="0"/>
              </a:spcAft>
              <a:buFont typeface="Arial" pitchFamily="34" charset="0"/>
              <a:buNone/>
              <a:defRPr/>
            </a:pPr>
            <a:r>
              <a:rPr lang="en-US" dirty="0" smtClean="0"/>
              <a:t>A FO rep can only review and approve the AP if it is the</a:t>
            </a:r>
            <a:r>
              <a:rPr lang="en-US" baseline="0" dirty="0" smtClean="0"/>
              <a:t> following status: </a:t>
            </a:r>
            <a:r>
              <a:rPr lang="en-US" dirty="0" smtClean="0"/>
              <a:t>“Submitted – Await for Review.”</a:t>
            </a:r>
          </a:p>
          <a:p>
            <a:pPr defTabSz="904159" eaLnBrk="1" fontAlgn="auto" hangingPunct="1">
              <a:spcBef>
                <a:spcPts val="0"/>
              </a:spcBef>
              <a:spcAft>
                <a:spcPts val="0"/>
              </a:spcAft>
              <a:buFont typeface="Arial" pitchFamily="34" charset="0"/>
              <a:buChar char="•"/>
              <a:defRPr/>
            </a:pPr>
            <a:endParaRPr lang="en-US" dirty="0" smtClean="0"/>
          </a:p>
          <a:p>
            <a:pPr marL="0" marR="0" lvl="1" algn="l" defTabSz="904159" rtl="0" eaLnBrk="1" fontAlgn="auto" latinLnBrk="0" hangingPunct="1">
              <a:lnSpc>
                <a:spcPct val="100000"/>
              </a:lnSpc>
              <a:spcBef>
                <a:spcPts val="0"/>
              </a:spcBef>
              <a:spcAft>
                <a:spcPts val="0"/>
              </a:spcAft>
              <a:buClrTx/>
              <a:buSzTx/>
              <a:buFont typeface="Arial" pitchFamily="34" charset="0"/>
              <a:buNone/>
              <a:tabLst/>
              <a:defRPr/>
            </a:pPr>
            <a:r>
              <a:rPr lang="en-US" dirty="0" smtClean="0"/>
              <a:t>There is a “Action Plan Review Checklist_NSP3” that walks through several key questions a FO rep reviews. Check out the handouts that accompany</a:t>
            </a:r>
            <a:r>
              <a:rPr lang="en-US" baseline="0" dirty="0" smtClean="0"/>
              <a:t> these slides.</a:t>
            </a:r>
            <a:endParaRPr lang="en-US" dirty="0" smtClean="0"/>
          </a:p>
          <a:p>
            <a:pPr defTabSz="904159"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defRPr/>
            </a:pPr>
            <a:endParaRPr lang="en-US" dirty="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84543-348C-40EB-B710-996BBDFE92C1}" type="slidenum">
              <a:rPr lang="en-US" smtClean="0"/>
              <a:pPr fontAlgn="base">
                <a:spcBef>
                  <a:spcPct val="0"/>
                </a:spcBef>
                <a:spcAft>
                  <a:spcPct val="0"/>
                </a:spcAft>
                <a:defRPr/>
              </a:pPr>
              <a:t>138</a:t>
            </a:fld>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marL="0" marR="0" lvl="1" algn="l" defTabSz="904159" rtl="0" eaLnBrk="1" fontAlgn="auto" latinLnBrk="0" hangingPunct="1">
              <a:lnSpc>
                <a:spcPct val="100000"/>
              </a:lnSpc>
              <a:spcBef>
                <a:spcPts val="0"/>
              </a:spcBef>
              <a:spcAft>
                <a:spcPts val="0"/>
              </a:spcAft>
              <a:buClrTx/>
              <a:buSzTx/>
              <a:buFont typeface="Arial" pitchFamily="34" charset="0"/>
              <a:buNone/>
              <a:tabLst/>
              <a:defRPr/>
            </a:pPr>
            <a:r>
              <a:rPr lang="en-US" dirty="0" smtClean="0"/>
              <a:t>It is essential for a grantee</a:t>
            </a:r>
            <a:r>
              <a:rPr lang="en-US" baseline="0" dirty="0" smtClean="0"/>
              <a:t> to understand what details the FO is reviewing when approving an Action Plan. As this is the “record on file,” the Action Plan provides the outline of the story that a grantee is telling regarding its NSP funding.</a:t>
            </a:r>
            <a:endParaRPr lang="en-US" dirty="0" smtClean="0"/>
          </a:p>
          <a:p>
            <a:pPr marL="0" lvl="1" defTabSz="904159" eaLnBrk="1" fontAlgn="auto" hangingPunct="1">
              <a:spcBef>
                <a:spcPts val="0"/>
              </a:spcBef>
              <a:spcAft>
                <a:spcPts val="0"/>
              </a:spcAft>
              <a:buFont typeface="Arial" pitchFamily="34" charset="0"/>
              <a:buNone/>
              <a:defRPr/>
            </a:pPr>
            <a:endParaRPr lang="en-US" i="0" baseline="0" dirty="0" smtClean="0"/>
          </a:p>
          <a:p>
            <a:pPr marL="0" lvl="1" defTabSz="904159" eaLnBrk="1" fontAlgn="auto" hangingPunct="1">
              <a:spcBef>
                <a:spcPts val="0"/>
              </a:spcBef>
              <a:spcAft>
                <a:spcPts val="0"/>
              </a:spcAft>
              <a:buFont typeface="Arial" pitchFamily="34" charset="0"/>
              <a:buNone/>
              <a:defRPr/>
            </a:pPr>
            <a:r>
              <a:rPr lang="en-US" i="0" baseline="0" dirty="0" smtClean="0"/>
              <a:t>For User Roles, HUD will verify a voucher creator (drawdown requester) and voucher approver (drawdown approver) are both on hand in the grantee’s system. </a:t>
            </a:r>
            <a:endParaRPr lang="en-US" i="0" dirty="0" smtClean="0"/>
          </a:p>
          <a:p>
            <a:pPr marL="0" lvl="1" defTabSz="904159" eaLnBrk="1" fontAlgn="auto" hangingPunct="1">
              <a:spcBef>
                <a:spcPts val="0"/>
              </a:spcBef>
              <a:spcAft>
                <a:spcPts val="0"/>
              </a:spcAft>
              <a:buFont typeface="Arial" pitchFamily="34" charset="0"/>
              <a:buChar char="•"/>
              <a:defRPr/>
            </a:pPr>
            <a:endParaRPr lang="en-US" dirty="0" smtClean="0"/>
          </a:p>
          <a:p>
            <a:pPr marL="0" lvl="1" defTabSz="904159" eaLnBrk="1" fontAlgn="auto" hangingPunct="1">
              <a:spcBef>
                <a:spcPts val="0"/>
              </a:spcBef>
              <a:spcAft>
                <a:spcPts val="0"/>
              </a:spcAft>
              <a:buFont typeface="Arial" pitchFamily="34" charset="0"/>
              <a:buNone/>
              <a:defRPr/>
            </a:pPr>
            <a:r>
              <a:rPr lang="en-US" dirty="0" smtClean="0"/>
              <a:t>Starting at the grantee narrative level, you want to make sure that the narrative provided in DRGR is substantially equivalent to the information in the published Action Plan/Substantial Amendment. The narrative sections will be slightly tweaked based on the appropriation.</a:t>
            </a:r>
          </a:p>
          <a:p>
            <a:pPr marL="233363" marR="0" lvl="1" indent="-233363" algn="l" defTabSz="904159" rtl="0" eaLnBrk="1" fontAlgn="auto" latinLnBrk="0" hangingPunct="1">
              <a:lnSpc>
                <a:spcPct val="100000"/>
              </a:lnSpc>
              <a:spcBef>
                <a:spcPts val="0"/>
              </a:spcBef>
              <a:spcAft>
                <a:spcPts val="0"/>
              </a:spcAft>
              <a:buClrTx/>
              <a:buSzTx/>
              <a:buFont typeface="Arial" pitchFamily="34" charset="0"/>
              <a:buChar char="•"/>
              <a:tabLst/>
              <a:defRPr/>
            </a:pPr>
            <a:endParaRPr lang="en-US" dirty="0" smtClean="0"/>
          </a:p>
          <a:p>
            <a:pPr marL="233363" marR="0" lvl="1" indent="-233363" algn="l" defTabSz="904159" rtl="0" eaLnBrk="1" fontAlgn="auto" latinLnBrk="0" hangingPunct="1">
              <a:lnSpc>
                <a:spcPct val="100000"/>
              </a:lnSpc>
              <a:spcBef>
                <a:spcPts val="0"/>
              </a:spcBef>
              <a:spcAft>
                <a:spcPts val="0"/>
              </a:spcAft>
              <a:buClrTx/>
              <a:buSzTx/>
              <a:buFont typeface="Arial" pitchFamily="34" charset="0"/>
              <a:buNone/>
              <a:tabLst/>
              <a:defRPr/>
            </a:pPr>
            <a:r>
              <a:rPr lang="en-US" dirty="0" smtClean="0"/>
              <a:t>Key items to review for Activity budgets include:</a:t>
            </a:r>
          </a:p>
          <a:p>
            <a:pPr marL="457200" lvl="2" indent="-223838" defTabSz="904159" eaLnBrk="1" fontAlgn="auto" hangingPunct="1">
              <a:spcBef>
                <a:spcPts val="0"/>
              </a:spcBef>
              <a:spcAft>
                <a:spcPts val="0"/>
              </a:spcAft>
              <a:buFont typeface="Arial" pitchFamily="34" charset="0"/>
              <a:buChar char="•"/>
              <a:defRPr/>
            </a:pPr>
            <a:r>
              <a:rPr lang="en-US" dirty="0" smtClean="0"/>
              <a:t>A</a:t>
            </a:r>
            <a:r>
              <a:rPr lang="en-US" baseline="0" dirty="0" smtClean="0"/>
              <a:t> grant </a:t>
            </a:r>
            <a:r>
              <a:rPr lang="en-US" dirty="0" smtClean="0"/>
              <a:t>should not have a budget or activity associated with the Bucket Project or the Restricted Balance project. </a:t>
            </a:r>
          </a:p>
          <a:p>
            <a:pPr marL="457200" lvl="2" indent="-223838" defTabSz="903288" eaLnBrk="1" hangingPunct="1">
              <a:spcBef>
                <a:spcPct val="0"/>
              </a:spcBef>
              <a:buFontTx/>
              <a:buChar char="•"/>
            </a:pPr>
            <a:r>
              <a:rPr lang="en-US" dirty="0" smtClean="0"/>
              <a:t>A grant must have accurately identified enough funds for the Set-aside requirement.</a:t>
            </a:r>
          </a:p>
          <a:p>
            <a:pPr marL="457200" lvl="2" indent="-223838" defTabSz="903288" eaLnBrk="1" hangingPunct="1">
              <a:spcBef>
                <a:spcPct val="0"/>
              </a:spcBef>
              <a:buFontTx/>
              <a:buChar char="•"/>
            </a:pPr>
            <a:r>
              <a:rPr lang="en-US" dirty="0" smtClean="0"/>
              <a:t>The sum of the project budgets equals the grant amount. If it does not, the narratives should explain how the outstanding balance will be identified in future Action Plan Amendments.</a:t>
            </a:r>
          </a:p>
          <a:p>
            <a:pPr marL="457200" lvl="2" indent="-223838" defTabSz="903288" eaLnBrk="1" hangingPunct="1">
              <a:spcBef>
                <a:spcPct val="0"/>
              </a:spcBef>
              <a:buFontTx/>
              <a:buChar char="•"/>
            </a:pPr>
            <a:r>
              <a:rPr lang="en-US" dirty="0" smtClean="0"/>
              <a:t>The sum of the activity budgets equals the project amount. If it does not,  the narratives should explain how the outstanding balance will be identified in future Action Plan Amendments.</a:t>
            </a:r>
          </a:p>
          <a:p>
            <a:pPr marL="457200" lvl="2" indent="-223838" defTabSz="903288" eaLnBrk="1" hangingPunct="1">
              <a:spcBef>
                <a:spcPct val="0"/>
              </a:spcBef>
              <a:buFontTx/>
              <a:buChar char="•"/>
            </a:pPr>
            <a:r>
              <a:rPr lang="en-US" dirty="0" smtClean="0"/>
              <a:t>A</a:t>
            </a:r>
            <a:r>
              <a:rPr lang="en-US" baseline="0" dirty="0" smtClean="0"/>
              <a:t> grantee must adhere to the budget caps set by the Notices – including Admin and Demo (NSP2/3).</a:t>
            </a:r>
            <a:endParaRPr lang="en-US" dirty="0" smtClean="0"/>
          </a:p>
          <a:p>
            <a:pPr marL="233363" lvl="1" indent="-233363" defTabSz="904159" eaLnBrk="1" fontAlgn="auto" hangingPunct="1">
              <a:spcBef>
                <a:spcPts val="0"/>
              </a:spcBef>
              <a:spcAft>
                <a:spcPts val="0"/>
              </a:spcAft>
              <a:buFont typeface="Arial" pitchFamily="34" charset="0"/>
              <a:buChar char="•"/>
              <a:defRPr/>
            </a:pPr>
            <a:endParaRPr lang="en-US" dirty="0" smtClean="0"/>
          </a:p>
          <a:p>
            <a:pPr marL="0" marR="0" lvl="1" algn="l" defTabSz="904159" rtl="0" eaLnBrk="1" fontAlgn="auto" latinLnBrk="0" hangingPunct="1">
              <a:lnSpc>
                <a:spcPct val="100000"/>
              </a:lnSpc>
              <a:spcBef>
                <a:spcPts val="0"/>
              </a:spcBef>
              <a:spcAft>
                <a:spcPts val="0"/>
              </a:spcAft>
              <a:buClrTx/>
              <a:buSzTx/>
              <a:buFont typeface="Arial" pitchFamily="34" charset="0"/>
              <a:buNone/>
              <a:tabLst/>
              <a:defRPr/>
            </a:pPr>
            <a:r>
              <a:rPr lang="en-US" dirty="0" smtClean="0"/>
              <a:t>There is a “Action Plan Review Checklist_NSP3” that walks through several key questions a FO rep reviews. Check out the handouts that accompany</a:t>
            </a:r>
            <a:r>
              <a:rPr lang="en-US" baseline="0" dirty="0" smtClean="0"/>
              <a:t> these slides.</a:t>
            </a:r>
            <a:endParaRPr lang="en-US" dirty="0" smtClean="0"/>
          </a:p>
          <a:p>
            <a:pPr marL="0" lvl="1" defTabSz="904159" eaLnBrk="1" fontAlgn="auto" hangingPunct="1">
              <a:spcBef>
                <a:spcPts val="0"/>
              </a:spcBef>
              <a:spcAft>
                <a:spcPts val="0"/>
              </a:spcAft>
              <a:buFont typeface="Arial" pitchFamily="34" charset="0"/>
              <a:buChar char="•"/>
              <a:defRPr/>
            </a:pPr>
            <a:endParaRPr lang="en-US" dirty="0" smtClean="0"/>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E8C868-3C69-4912-B1F3-485CA184BFE8}" type="slidenum">
              <a:rPr lang="en-US" smtClean="0"/>
              <a:pPr fontAlgn="base">
                <a:spcBef>
                  <a:spcPct val="0"/>
                </a:spcBef>
                <a:spcAft>
                  <a:spcPct val="0"/>
                </a:spcAft>
                <a:defRPr/>
              </a:pPr>
              <a:t>139</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just" defTabSz="914400" rtl="0" eaLnBrk="0" fontAlgn="base" latinLnBrk="0" hangingPunct="0">
              <a:lnSpc>
                <a:spcPct val="100000"/>
              </a:lnSpc>
              <a:spcBef>
                <a:spcPts val="0"/>
              </a:spcBef>
              <a:spcAft>
                <a:spcPts val="1200"/>
              </a:spcAft>
              <a:buClrTx/>
              <a:buSzTx/>
              <a:buFontTx/>
              <a:buNone/>
              <a:tabLst/>
              <a:defRPr/>
            </a:pPr>
            <a:r>
              <a:rPr lang="en-US" sz="1200" dirty="0" smtClean="0">
                <a:ea typeface="Times New Roman"/>
                <a:cs typeface="Times New Roman"/>
              </a:rPr>
              <a:t>After clicking “Search,” results will appear that meet the search criteria. The default sort order is Grant Number, Responsible Organization, and Grantee Activity Number. </a:t>
            </a:r>
          </a:p>
          <a:p>
            <a:pPr marL="0" marR="0" indent="0" algn="just" defTabSz="914400" rtl="0" eaLnBrk="0" fontAlgn="base" latinLnBrk="0" hangingPunct="0">
              <a:lnSpc>
                <a:spcPct val="100000"/>
              </a:lnSpc>
              <a:spcBef>
                <a:spcPts val="0"/>
              </a:spcBef>
              <a:spcAft>
                <a:spcPts val="1200"/>
              </a:spcAft>
              <a:buClrTx/>
              <a:buSzTx/>
              <a:buFontTx/>
              <a:buNone/>
              <a:tabLst/>
              <a:defRPr/>
            </a:pPr>
            <a:r>
              <a:rPr lang="en-US" sz="1200" dirty="0" smtClean="0">
                <a:ea typeface="Times New Roman"/>
                <a:cs typeface="Times New Roman"/>
              </a:rPr>
              <a:t>Note that the results may be presented on more than one page. Click on the links below the results table to see more results.</a:t>
            </a:r>
          </a:p>
          <a:p>
            <a:pPr marL="0" marR="0" algn="just">
              <a:spcBef>
                <a:spcPts val="0"/>
              </a:spcBef>
              <a:spcAft>
                <a:spcPts val="1200"/>
              </a:spcAft>
            </a:pPr>
            <a:r>
              <a:rPr lang="en-US" sz="1200" dirty="0" smtClean="0">
                <a:ea typeface="Times New Roman"/>
                <a:cs typeface="Times New Roman"/>
              </a:rPr>
              <a:t>Results can be narrowed by modifying or adding search criteria and clicking on the “Search” button again.</a:t>
            </a:r>
          </a:p>
          <a:p>
            <a:pPr marL="0" marR="0" algn="just">
              <a:spcBef>
                <a:spcPts val="0"/>
              </a:spcBef>
              <a:spcAft>
                <a:spcPts val="1200"/>
              </a:spcAft>
            </a:pPr>
            <a:r>
              <a:rPr lang="en-US" sz="1200" dirty="0" smtClean="0">
                <a:ea typeface="Times New Roman"/>
                <a:cs typeface="Times New Roman"/>
              </a:rPr>
              <a:t>To change the obligation amount, click on the “Maintain” link in the “Action” column</a:t>
            </a:r>
            <a:r>
              <a:rPr lang="en-US" sz="1200" baseline="0" dirty="0" smtClean="0">
                <a:ea typeface="Times New Roman"/>
                <a:cs typeface="Times New Roman"/>
              </a:rPr>
              <a:t> </a:t>
            </a:r>
            <a:r>
              <a:rPr lang="en-US" sz="1200" dirty="0" smtClean="0">
                <a:ea typeface="Times New Roman"/>
                <a:cs typeface="Times New Roman"/>
              </a:rPr>
              <a:t>at the end of the row for the activity. </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359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3FD3B2-8E9D-4643-A9CF-EA22BE8F29D8}" type="slidenum">
              <a:rPr lang="en-US" smtClean="0">
                <a:latin typeface="Arial" pitchFamily="34" charset="0"/>
                <a:ea typeface="ＭＳ Ｐゴシック"/>
                <a:cs typeface="ＭＳ Ｐゴシック"/>
              </a:rPr>
              <a:pPr/>
              <a:t>14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572000"/>
          </a:xfrm>
        </p:spPr>
        <p:txBody>
          <a:bodyPr>
            <a:noAutofit/>
          </a:bodyPr>
          <a:lstStyle/>
          <a:p>
            <a:pPr indent="3175" defTabSz="904159" eaLnBrk="1" fontAlgn="auto" hangingPunct="1">
              <a:spcBef>
                <a:spcPts val="0"/>
              </a:spcBef>
              <a:spcAft>
                <a:spcPts val="0"/>
              </a:spcAft>
              <a:buFont typeface="Arial" pitchFamily="34" charset="0"/>
              <a:buNone/>
              <a:defRPr/>
            </a:pPr>
            <a:r>
              <a:rPr lang="en-US" sz="900" dirty="0" smtClean="0"/>
              <a:t>Above all else, the grantee’s NSP</a:t>
            </a:r>
            <a:r>
              <a:rPr lang="en-US" sz="900" baseline="0" dirty="0" smtClean="0"/>
              <a:t> story is told at the Activity level. </a:t>
            </a:r>
            <a:r>
              <a:rPr lang="en-US" sz="900" dirty="0" smtClean="0"/>
              <a:t>One of the main ways to help grantees avoid problems down the road and tell their story accurately is to ensure they have their activities structured correctly. Grantees will have to draw funds and report benefits at the activity level. If the activities are set up incorrectly, the grantee may have to fix the activity setup, and they may need to make draw revisions and corrections on the QPR as well. </a:t>
            </a:r>
          </a:p>
          <a:p>
            <a:pPr marL="171450" indent="-171450" defTabSz="904159" eaLnBrk="1" fontAlgn="auto" hangingPunct="1">
              <a:spcBef>
                <a:spcPts val="0"/>
              </a:spcBef>
              <a:spcAft>
                <a:spcPts val="0"/>
              </a:spcAft>
              <a:buFont typeface="Arial" pitchFamily="34" charset="0"/>
              <a:buChar char="•"/>
              <a:defRPr/>
            </a:pPr>
            <a:endParaRPr lang="en-US" sz="900" dirty="0" smtClean="0"/>
          </a:p>
          <a:p>
            <a:pPr marL="171450" indent="-171450" defTabSz="904159" eaLnBrk="1" fontAlgn="auto" hangingPunct="1">
              <a:spcBef>
                <a:spcPts val="0"/>
              </a:spcBef>
              <a:spcAft>
                <a:spcPts val="0"/>
              </a:spcAft>
              <a:buFont typeface="Arial" pitchFamily="34" charset="0"/>
              <a:buChar char="•"/>
              <a:defRPr/>
            </a:pPr>
            <a:r>
              <a:rPr lang="en-US" sz="900" dirty="0" smtClean="0"/>
              <a:t>The correct setup will have activities broken out based on 4 characteristics.</a:t>
            </a:r>
          </a:p>
          <a:p>
            <a:pPr marL="171450" indent="-171450" defTabSz="904159" eaLnBrk="1" fontAlgn="auto" hangingPunct="1">
              <a:spcBef>
                <a:spcPts val="0"/>
              </a:spcBef>
              <a:spcAft>
                <a:spcPts val="0"/>
              </a:spcAft>
              <a:buFont typeface="Arial" pitchFamily="34" charset="0"/>
              <a:buChar char="•"/>
              <a:defRPr/>
            </a:pPr>
            <a:endParaRPr lang="en-US" sz="900" dirty="0" smtClean="0"/>
          </a:p>
          <a:p>
            <a:pPr marL="171450" indent="-171450" defTabSz="904159" eaLnBrk="1" fontAlgn="auto" hangingPunct="1">
              <a:spcBef>
                <a:spcPts val="0"/>
              </a:spcBef>
              <a:spcAft>
                <a:spcPts val="600"/>
              </a:spcAft>
              <a:buFont typeface="Arial" pitchFamily="34" charset="0"/>
              <a:buChar char="•"/>
              <a:defRPr/>
            </a:pPr>
            <a:r>
              <a:rPr lang="en-US" sz="900" dirty="0" smtClean="0"/>
              <a:t>Some grantees may have tried to parse their program into too many activities, which may cause them problems down the road. For example, they may have set up a separate activity for program delivery. Or they may have set up a separate activity for disposition. In most cases, these types of costs should be lumped into the overall activity or end use of the assisted property. </a:t>
            </a:r>
          </a:p>
          <a:p>
            <a:pPr marL="171450" indent="-171450" defTabSz="904159" eaLnBrk="1" fontAlgn="auto" hangingPunct="1">
              <a:spcBef>
                <a:spcPts val="0"/>
              </a:spcBef>
              <a:spcAft>
                <a:spcPts val="600"/>
              </a:spcAft>
              <a:buFont typeface="Arial" pitchFamily="34" charset="0"/>
              <a:buChar char="•"/>
              <a:defRPr/>
            </a:pPr>
            <a:r>
              <a:rPr lang="en-US" sz="900" dirty="0" smtClean="0"/>
              <a:t>Reviewers should pay special attention to activities where the national objective selected is incompatible with the selected activity type. For example, Land Banking — as a future activity with beneficiaries that cannot be determined at this time — cannot count toward the 25% requirement; land banking should always be classified under the LMMI category. Reviewers should evaluate whether a grantee has identified accomplishments that do not support the National Objective identified in the Activity. For example, an Activity is designated for the 25% requirement but proposes to assist 10 moderate-income households.</a:t>
            </a:r>
          </a:p>
          <a:p>
            <a:pPr marL="171450" indent="-171450" defTabSz="904159" eaLnBrk="1" fontAlgn="auto" hangingPunct="1">
              <a:spcBef>
                <a:spcPts val="0"/>
              </a:spcBef>
              <a:spcAft>
                <a:spcPts val="600"/>
              </a:spcAft>
              <a:buFont typeface="Arial" pitchFamily="34" charset="0"/>
              <a:buChar char="•"/>
              <a:defRPr/>
            </a:pPr>
            <a:r>
              <a:rPr lang="en-US" sz="900" dirty="0" smtClean="0"/>
              <a:t>There are two sections of the Action Plan that request narrative information at</a:t>
            </a:r>
            <a:r>
              <a:rPr lang="en-US" sz="900" baseline="0" dirty="0" smtClean="0"/>
              <a:t> the Activity level</a:t>
            </a:r>
            <a:r>
              <a:rPr lang="en-US" sz="900" dirty="0" smtClean="0"/>
              <a:t>: Location Description and Activity Description. Reviewers should verify that a grantee indicates, at a minimum, that the Activity will be located in the Areas of Greatest Need. If a grantee details more specifics on the location (e.g., gives specific census tracks or the address of the multifamily complex), then a reviewer should verify that the location is within the Area of Greatest Need as identified in the Substantial Amendment. It is not essential to have addresses in the Action Plan as many grantees will</a:t>
            </a:r>
            <a:r>
              <a:rPr lang="en-US" sz="900" baseline="0" dirty="0" smtClean="0"/>
              <a:t> not know this exact detail until a later date.</a:t>
            </a:r>
            <a:endParaRPr lang="en-US" sz="900" dirty="0" smtClean="0"/>
          </a:p>
          <a:p>
            <a:pPr marL="171450" indent="-171450" eaLnBrk="1" fontAlgn="auto" hangingPunct="1">
              <a:spcBef>
                <a:spcPts val="0"/>
              </a:spcBef>
              <a:spcAft>
                <a:spcPts val="0"/>
              </a:spcAft>
              <a:buFont typeface="Arial" pitchFamily="34" charset="0"/>
              <a:buChar char="•"/>
              <a:defRPr/>
            </a:pPr>
            <a:r>
              <a:rPr lang="en-US" sz="900" dirty="0" smtClean="0"/>
              <a:t>The most current version of DRGR now has accomplishments that may not have been in the system when the grantee last submitted its Action Plan. Reviewers should check to ensure that each activity has the required accomplishments listed as goals </a:t>
            </a:r>
            <a:r>
              <a:rPr lang="en-US" sz="900" u="sng" dirty="0" smtClean="0"/>
              <a:t>and</a:t>
            </a:r>
            <a:r>
              <a:rPr lang="en-US" sz="900" dirty="0" smtClean="0"/>
              <a:t> that the grantee has accurately determined if the Activity is a Direct Benefit or an Area Benefit and then, housing units (SF/MF) and household (owner/renter). Additionally, if a NSP2 or NSP3 grantee, there is at least one defining green characteristic required for reporting.</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E8C868-3C69-4912-B1F3-485CA184BFE8}" type="slidenum">
              <a:rPr lang="en-US" smtClean="0"/>
              <a:pPr fontAlgn="base">
                <a:spcBef>
                  <a:spcPct val="0"/>
                </a:spcBef>
                <a:spcAft>
                  <a:spcPct val="0"/>
                </a:spcAft>
                <a:defRPr/>
              </a:pPr>
              <a:t>140</a:t>
            </a:fld>
            <a:endParaRPr lang="en-US" dirty="0"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indent="3175" eaLnBrk="1" hangingPunct="1">
              <a:spcBef>
                <a:spcPct val="0"/>
              </a:spcBef>
              <a:buFontTx/>
              <a:buNone/>
            </a:pPr>
            <a:r>
              <a:rPr lang="en-US" dirty="0" smtClean="0"/>
              <a:t>This</a:t>
            </a:r>
            <a:r>
              <a:rPr lang="en-US" baseline="0" dirty="0" smtClean="0"/>
              <a:t> slide demonstrates how to </a:t>
            </a:r>
            <a:r>
              <a:rPr lang="en-US" dirty="0" smtClean="0"/>
              <a:t>change the status of the Action Plan using the dropdown menu beneath the activity breakdown table at the top of the Action Plan.  If a representative does not see this dropdown menu, this means the grantee has not submitted its Action Plan yet (HUD FO staff </a:t>
            </a:r>
            <a:r>
              <a:rPr lang="en-US" u="sng" dirty="0" smtClean="0"/>
              <a:t>can</a:t>
            </a:r>
            <a:r>
              <a:rPr lang="en-US" dirty="0" smtClean="0"/>
              <a:t> still view grantees’ Action Plans and QPRs before they are officially submitted). Make sure to hit ‘Save Review’ (after making comments) and choose to either Approve or Reject.</a:t>
            </a: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BFFC72-2B11-4511-8531-D53FE0AFACCC}" type="slidenum">
              <a:rPr lang="en-US" smtClean="0"/>
              <a:pPr fontAlgn="base">
                <a:spcBef>
                  <a:spcPct val="0"/>
                </a:spcBef>
                <a:spcAft>
                  <a:spcPct val="0"/>
                </a:spcAft>
                <a:defRPr/>
              </a:pPr>
              <a:t>141</a:t>
            </a:fld>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Char char="•"/>
            </a:pPr>
            <a:r>
              <a:rPr lang="en-US" dirty="0" smtClean="0"/>
              <a:t>This slide</a:t>
            </a:r>
            <a:r>
              <a:rPr lang="en-US" baseline="0" dirty="0" smtClean="0"/>
              <a:t> shows the </a:t>
            </a:r>
            <a:r>
              <a:rPr lang="en-US" dirty="0" smtClean="0"/>
              <a:t>first of two ways to access an Action Plan. After</a:t>
            </a:r>
            <a:r>
              <a:rPr lang="en-US" baseline="0" dirty="0" smtClean="0"/>
              <a:t> locating the Action Plan you wish to view,</a:t>
            </a:r>
          </a:p>
          <a:p>
            <a:pPr marL="685800" lvl="1" indent="-228600" eaLnBrk="1" hangingPunct="1">
              <a:spcBef>
                <a:spcPct val="0"/>
              </a:spcBef>
              <a:buFont typeface="+mj-lt"/>
              <a:buAutoNum type="arabicPeriod"/>
            </a:pPr>
            <a:r>
              <a:rPr lang="en-US" baseline="0" dirty="0" smtClean="0"/>
              <a:t>Select “View Action Plan” to see a summary</a:t>
            </a:r>
          </a:p>
          <a:p>
            <a:pPr marL="685800" lvl="1" indent="-228600" eaLnBrk="1" hangingPunct="1">
              <a:spcBef>
                <a:spcPct val="0"/>
              </a:spcBef>
              <a:buFont typeface="+mj-lt"/>
              <a:buAutoNum type="arabicPeriod"/>
            </a:pPr>
            <a:r>
              <a:rPr lang="en-US" baseline="0" dirty="0" smtClean="0"/>
              <a:t>With this summary view a link should appear along the left side that says, “Download Print Version” and this link will generate a PDF version of the Action Plan.</a:t>
            </a: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BFFC72-2B11-4511-8531-D53FE0AFACCC}" type="slidenum">
              <a:rPr lang="en-US" smtClean="0"/>
              <a:pPr fontAlgn="base">
                <a:spcBef>
                  <a:spcPct val="0"/>
                </a:spcBef>
                <a:spcAft>
                  <a:spcPct val="0"/>
                </a:spcAft>
                <a:defRPr/>
              </a:pPr>
              <a:t>142</a:t>
            </a:fld>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spcBef>
                <a:spcPct val="0"/>
              </a:spcBef>
              <a:buFont typeface="Arial" pitchFamily="34" charset="0"/>
              <a:buNone/>
            </a:pPr>
            <a:r>
              <a:rPr lang="en-US" dirty="0" smtClean="0"/>
              <a:t>The second</a:t>
            </a:r>
            <a:r>
              <a:rPr lang="en-US" baseline="0" dirty="0" smtClean="0"/>
              <a:t> way to access an Action Plan is through the NSP Resource Exchange. </a:t>
            </a:r>
            <a:r>
              <a:rPr lang="en-US" dirty="0" smtClean="0"/>
              <a:t>It</a:t>
            </a:r>
            <a:r>
              <a:rPr lang="en-US" baseline="0" dirty="0" smtClean="0"/>
              <a:t> is important to understand that these documents are not only accessible by your Field Office representatives, but that they are public documents that can be viewed by anyone.</a:t>
            </a:r>
          </a:p>
          <a:p>
            <a:pPr marL="0" indent="0" eaLnBrk="1" hangingPunct="1">
              <a:spcBef>
                <a:spcPct val="0"/>
              </a:spcBef>
              <a:buFont typeface="Arial" pitchFamily="34" charset="0"/>
              <a:buNone/>
            </a:pPr>
            <a:endParaRPr lang="en-US" i="1" baseline="0" dirty="0" smtClean="0"/>
          </a:p>
          <a:p>
            <a:pPr marL="0" indent="0" eaLnBrk="1" hangingPunct="1">
              <a:spcBef>
                <a:spcPct val="0"/>
              </a:spcBef>
              <a:buFont typeface="Arial" pitchFamily="34" charset="0"/>
              <a:buNone/>
            </a:pPr>
            <a:r>
              <a:rPr lang="en-US" i="1" baseline="0" dirty="0" smtClean="0"/>
              <a:t>Visit the NSP RE, </a:t>
            </a:r>
            <a:r>
              <a:rPr lang="en-US" i="1" dirty="0" smtClean="0"/>
              <a:t>http://hudnsphelp.info, and search</a:t>
            </a:r>
            <a:r>
              <a:rPr lang="en-US" i="1" baseline="0" dirty="0" smtClean="0"/>
              <a:t> for your Action Plan</a:t>
            </a:r>
            <a:endParaRPr lang="en-US" i="1" dirty="0" smtClean="0"/>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BFFC72-2B11-4511-8531-D53FE0AFACCC}" type="slidenum">
              <a:rPr lang="en-US" smtClean="0"/>
              <a:pPr fontAlgn="base">
                <a:spcBef>
                  <a:spcPct val="0"/>
                </a:spcBef>
                <a:spcAft>
                  <a:spcPct val="0"/>
                </a:spcAft>
                <a:defRPr/>
              </a:pPr>
              <a:t>143</a:t>
            </a:fld>
            <a:endParaRPr lang="en-US"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buFont typeface="Arial" pitchFamily="34" charset="0"/>
              <a:buNone/>
              <a:tabLst/>
              <a:defRPr/>
            </a:pPr>
            <a:r>
              <a:rPr lang="en-US" i="1" dirty="0" smtClean="0"/>
              <a:t>Refer the participants to the QPR Checklist in their materials. The Checklist is for</a:t>
            </a:r>
            <a:r>
              <a:rPr lang="en-US" i="1" baseline="0" dirty="0" smtClean="0"/>
              <a:t> NSP1. NSP3 checklist has yet to come out.</a:t>
            </a:r>
            <a:endParaRPr lang="en-US" i="1" dirty="0" smtClean="0"/>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Like the Action Plan, the QPR is filled-out and submitted by the grantee and reviewed and approved (or rejected) by a CPD rep. It is </a:t>
            </a:r>
            <a:r>
              <a:rPr lang="en-US" u="sng" dirty="0" smtClean="0"/>
              <a:t>the</a:t>
            </a:r>
            <a:r>
              <a:rPr lang="en-US" dirty="0" smtClean="0"/>
              <a:t> tool for identifying progress towards statutory requirements such as national objectives being met and progress toward expenditure milestones (and, important to note that the Action</a:t>
            </a:r>
            <a:r>
              <a:rPr lang="en-US" baseline="0" dirty="0" smtClean="0"/>
              <a:t> Plan gives the grantee the template to submit the QPR)</a:t>
            </a:r>
            <a:r>
              <a:rPr lang="en-US" dirty="0" smtClean="0"/>
              <a:t>. </a:t>
            </a:r>
          </a:p>
          <a:p>
            <a:pPr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The main role for a CPD Rep is to approve or reject the QPR in a timely manner. They may wish to share comments as well.</a:t>
            </a:r>
          </a:p>
          <a:p>
            <a:pPr eaLnBrk="1" fontAlgn="auto" hangingPunct="1">
              <a:spcBef>
                <a:spcPts val="0"/>
              </a:spcBef>
              <a:spcAft>
                <a:spcPts val="0"/>
              </a:spcAft>
              <a:buFont typeface="Arial" pitchFamily="34" charset="0"/>
              <a:buChar char="•"/>
              <a:defRPr/>
            </a:pPr>
            <a:endParaRPr lang="en-US" dirty="0" smtClean="0"/>
          </a:p>
          <a:p>
            <a:pPr eaLnBrk="1" fontAlgn="auto" hangingPunct="1">
              <a:spcBef>
                <a:spcPts val="0"/>
              </a:spcBef>
              <a:spcAft>
                <a:spcPts val="0"/>
              </a:spcAft>
              <a:buFont typeface="Arial" pitchFamily="34" charset="0"/>
              <a:buNone/>
              <a:defRPr/>
            </a:pPr>
            <a:r>
              <a:rPr lang="en-US" dirty="0" smtClean="0"/>
              <a:t>And, similar to the Action Plan, it is usually reviewe</a:t>
            </a:r>
            <a:r>
              <a:rPr lang="en-US" baseline="0" dirty="0" smtClean="0"/>
              <a:t>d in the Print View format. It should also be posted on a public website in this format for viewing as well.</a:t>
            </a:r>
            <a:endParaRPr lang="en-US" dirty="0" smtClean="0"/>
          </a:p>
          <a:p>
            <a:pPr eaLnBrk="1" fontAlgn="auto" hangingPunct="1">
              <a:spcBef>
                <a:spcPts val="0"/>
              </a:spcBef>
              <a:spcAft>
                <a:spcPts val="0"/>
              </a:spcAft>
              <a:buFont typeface="Arial" pitchFamily="34" charset="0"/>
              <a:buChar char="•"/>
              <a:defRPr/>
            </a:pPr>
            <a:endParaRPr lang="en-US" dirty="0" smtClean="0"/>
          </a:p>
          <a:p>
            <a:pPr marR="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A FO rep can only review and approve the AP if it is the</a:t>
            </a:r>
            <a:r>
              <a:rPr lang="en-US" baseline="0" dirty="0" smtClean="0"/>
              <a:t> following status: </a:t>
            </a:r>
            <a:r>
              <a:rPr lang="en-US" dirty="0" smtClean="0"/>
              <a:t>“Submitted – Await for Review.”</a:t>
            </a:r>
          </a:p>
          <a:p>
            <a:pPr marR="0" algn="l" defTabSz="914400" rtl="0" eaLnBrk="1" fontAlgn="auto" latinLnBrk="0" hangingPunct="1">
              <a:lnSpc>
                <a:spcPct val="100000"/>
              </a:lnSpc>
              <a:spcBef>
                <a:spcPts val="0"/>
              </a:spcBef>
              <a:spcAft>
                <a:spcPts val="0"/>
              </a:spcAft>
              <a:buClrTx/>
              <a:buSzTx/>
              <a:buFontTx/>
              <a:buNone/>
              <a:tabLst/>
              <a:defRPr/>
            </a:pPr>
            <a:endParaRPr lang="en-US" dirty="0" smtClean="0"/>
          </a:p>
          <a:p>
            <a:pPr eaLnBrk="1" fontAlgn="auto" hangingPunct="1">
              <a:spcBef>
                <a:spcPts val="0"/>
              </a:spcBef>
              <a:spcAft>
                <a:spcPts val="0"/>
              </a:spcAft>
              <a:buFont typeface="Arial" pitchFamily="34" charset="0"/>
              <a:buNone/>
              <a:defRPr/>
            </a:pPr>
            <a:r>
              <a:rPr lang="en-US" dirty="0" smtClean="0"/>
              <a:t>The checklist is divided into four sections </a:t>
            </a:r>
            <a:r>
              <a:rPr lang="en-US" i="1" dirty="0" smtClean="0"/>
              <a:t>(Give class a chance to skim the handout). </a:t>
            </a:r>
            <a:r>
              <a:rPr lang="en-US" i="0" dirty="0" smtClean="0"/>
              <a:t>We</a:t>
            </a:r>
            <a:r>
              <a:rPr lang="en-US" i="0" baseline="0" dirty="0" smtClean="0"/>
              <a:t> will just walk through some of the highlights.</a:t>
            </a:r>
            <a:endParaRPr lang="en-US" i="1" dirty="0" smtClean="0"/>
          </a:p>
        </p:txBody>
      </p:sp>
      <p:sp>
        <p:nvSpPr>
          <p:cNvPr id="1105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F6C9B0-2DF8-4E80-BE22-7F8690BE51B8}" type="slidenum">
              <a:rPr lang="en-US" smtClean="0"/>
              <a:pPr fontAlgn="base">
                <a:spcBef>
                  <a:spcPct val="0"/>
                </a:spcBef>
                <a:spcAft>
                  <a:spcPct val="0"/>
                </a:spcAft>
                <a:defRPr/>
              </a:pPr>
              <a:t>144</a:t>
            </a:fld>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648200"/>
          </a:xfrm>
        </p:spPr>
        <p:txBody>
          <a:bodyPr>
            <a:normAutofit fontScale="92500" lnSpcReduction="20000"/>
          </a:bodyPr>
          <a:lstStyle/>
          <a:p>
            <a:pPr eaLnBrk="1" fontAlgn="auto" hangingPunct="1">
              <a:spcBef>
                <a:spcPts val="0"/>
              </a:spcBef>
              <a:spcAft>
                <a:spcPts val="0"/>
              </a:spcAft>
              <a:defRPr/>
            </a:pPr>
            <a:r>
              <a:rPr lang="en-US" dirty="0" smtClean="0"/>
              <a:t>Key</a:t>
            </a:r>
            <a:r>
              <a:rPr lang="en-US" baseline="0" dirty="0" smtClean="0"/>
              <a:t> elements in reviewing the overall progress of a NSP include: </a:t>
            </a:r>
            <a:endParaRPr lang="en-US" dirty="0" smtClean="0"/>
          </a:p>
          <a:p>
            <a:pPr marL="171450" indent="-171450" eaLnBrk="1" fontAlgn="auto" hangingPunct="1">
              <a:spcBef>
                <a:spcPts val="0"/>
              </a:spcBef>
              <a:spcAft>
                <a:spcPts val="1200"/>
              </a:spcAft>
              <a:buFont typeface="Arial" pitchFamily="34" charset="0"/>
              <a:buChar char="•"/>
              <a:defRPr/>
            </a:pPr>
            <a:r>
              <a:rPr lang="en-US" dirty="0" smtClean="0"/>
              <a:t>The first thing anyone reviewing a</a:t>
            </a:r>
            <a:r>
              <a:rPr lang="en-US" baseline="0" dirty="0" smtClean="0"/>
              <a:t> NSP grant </a:t>
            </a:r>
            <a:r>
              <a:rPr lang="en-US" dirty="0" smtClean="0"/>
              <a:t>should</a:t>
            </a:r>
            <a:r>
              <a:rPr lang="en-US" baseline="0" dirty="0" smtClean="0"/>
              <a:t> do is b</a:t>
            </a:r>
            <a:r>
              <a:rPr lang="en-US" dirty="0" smtClean="0"/>
              <a:t>ecome familiar with the overall progress of the grant,</a:t>
            </a:r>
            <a:r>
              <a:rPr lang="en-US" baseline="0" dirty="0" smtClean="0"/>
              <a:t> it needs to be sufficient to explain the work done in the past 3 months and include any nuances a reviewer would see in the data entered. In articulating the nuances of the program, a grantee may demonstrate the unique nature of a their program and the status of its progression.</a:t>
            </a:r>
            <a:endParaRPr lang="en-US" dirty="0" smtClean="0"/>
          </a:p>
          <a:p>
            <a:pPr marL="171450" indent="-171450" eaLnBrk="1" fontAlgn="auto" hangingPunct="1">
              <a:spcBef>
                <a:spcPts val="0"/>
              </a:spcBef>
              <a:spcAft>
                <a:spcPts val="1200"/>
              </a:spcAft>
              <a:buFont typeface="Arial" pitchFamily="34" charset="0"/>
              <a:buChar char="•"/>
              <a:defRPr/>
            </a:pPr>
            <a:r>
              <a:rPr lang="en-US" dirty="0" smtClean="0"/>
              <a:t>The review may be best done in concert with the grant-level financial data in order to understand progress toward statutory requirements regarding expenditures.</a:t>
            </a:r>
          </a:p>
          <a:p>
            <a:pPr marL="171450" indent="-171450" eaLnBrk="1" fontAlgn="auto" hangingPunct="1">
              <a:spcBef>
                <a:spcPts val="0"/>
              </a:spcBef>
              <a:spcAft>
                <a:spcPts val="1200"/>
              </a:spcAft>
              <a:buFont typeface="Arial" pitchFamily="34" charset="0"/>
              <a:buChar char="•"/>
              <a:defRPr/>
            </a:pPr>
            <a:r>
              <a:rPr lang="en-US" dirty="0" smtClean="0"/>
              <a:t>All NSP1 grantees must expend on eligible NSP activities an amount equal to or greater than the initial allocation of NSP1 funds within four years of receipt of those funds — or HUD will recapture and reallocate the amount of funds not expended.</a:t>
            </a:r>
          </a:p>
          <a:p>
            <a:pPr marL="171450" indent="-171450" eaLnBrk="1" fontAlgn="auto" hangingPunct="1">
              <a:spcBef>
                <a:spcPts val="0"/>
              </a:spcBef>
              <a:spcAft>
                <a:spcPts val="1200"/>
              </a:spcAft>
              <a:buFont typeface="Arial" pitchFamily="34" charset="0"/>
              <a:buChar char="•"/>
              <a:defRPr/>
            </a:pPr>
            <a:r>
              <a:rPr lang="en-US" dirty="0" smtClean="0"/>
              <a:t>NSP2 and NSP3 grantees must expend on eligible NSP activities an amount equal to or greater than the 50 percent of the initial allocation of NSP funds within two years of receipt of those funds and 100 percent of the initial allocation of NSP funds within three years of receipt of those funds — or HUD will recapture and reallocate the amount of funds not expended or provide for other corrective action(s) or sanction. </a:t>
            </a:r>
          </a:p>
          <a:p>
            <a:pPr marL="171450" indent="-171450" eaLnBrk="1" fontAlgn="auto" hangingPunct="1">
              <a:spcBef>
                <a:spcPts val="0"/>
              </a:spcBef>
              <a:spcAft>
                <a:spcPts val="0"/>
              </a:spcAft>
              <a:buFont typeface="Arial" pitchFamily="34" charset="0"/>
              <a:buChar char="•"/>
              <a:defRPr/>
            </a:pPr>
            <a:endParaRPr lang="en-US" dirty="0" smtClean="0"/>
          </a:p>
          <a:p>
            <a:pPr indent="3175" eaLnBrk="1" hangingPunct="1">
              <a:spcBef>
                <a:spcPct val="0"/>
              </a:spcBef>
              <a:buFontTx/>
              <a:buNone/>
            </a:pPr>
            <a:r>
              <a:rPr lang="en-US" dirty="0" smtClean="0"/>
              <a:t>For program income, all funds must be reported in DRGR, even if the grantee has allowed the subrecipient to keep the program income and use it for additional NSP-eligible activities.  As this is not a policy discussion on what is or isn’t program income nor on how to adhere to the First In, First Out program income policy, we will only discuss what to review in DRGR. </a:t>
            </a:r>
          </a:p>
          <a:p>
            <a:pPr indent="3175" eaLnBrk="1" hangingPunct="1">
              <a:spcBef>
                <a:spcPct val="0"/>
              </a:spcBef>
              <a:buFontTx/>
              <a:buNone/>
            </a:pPr>
            <a:endParaRPr lang="en-US" dirty="0" smtClean="0"/>
          </a:p>
          <a:p>
            <a:pPr eaLnBrk="1" hangingPunct="1">
              <a:spcBef>
                <a:spcPct val="0"/>
              </a:spcBef>
              <a:spcAft>
                <a:spcPts val="600"/>
              </a:spcAft>
              <a:buSzPct val="80000"/>
            </a:pPr>
            <a:r>
              <a:rPr lang="en-US" dirty="0" smtClean="0"/>
              <a:t>Three key questions that is asked during a review include the following</a:t>
            </a:r>
            <a:r>
              <a:rPr lang="en-US" baseline="0" dirty="0" smtClean="0"/>
              <a:t>:</a:t>
            </a:r>
            <a:endParaRPr lang="en-US" dirty="0" smtClean="0"/>
          </a:p>
          <a:p>
            <a:pPr marL="225425" lvl="1" indent="-111125" eaLnBrk="1" hangingPunct="1">
              <a:spcBef>
                <a:spcPct val="0"/>
              </a:spcBef>
              <a:spcAft>
                <a:spcPts val="600"/>
              </a:spcAft>
              <a:buSzPct val="80000"/>
              <a:buFont typeface="Arial" pitchFamily="34" charset="0"/>
              <a:buChar char="•"/>
            </a:pPr>
            <a:r>
              <a:rPr lang="en-US" dirty="0" smtClean="0"/>
              <a:t>Is there is a growing balance of program income received relative to program income drawn?</a:t>
            </a:r>
          </a:p>
          <a:p>
            <a:pPr marL="225425" lvl="1" indent="-111125" eaLnBrk="1" hangingPunct="1">
              <a:spcBef>
                <a:spcPct val="0"/>
              </a:spcBef>
              <a:spcAft>
                <a:spcPts val="600"/>
              </a:spcAft>
              <a:buSzPct val="80000"/>
              <a:buFont typeface="Arial" pitchFamily="34" charset="0"/>
              <a:buChar char="•"/>
            </a:pPr>
            <a:r>
              <a:rPr lang="en-US" dirty="0" smtClean="0"/>
              <a:t>Is there a reason for this in activity descriptions and/or progress narratives? </a:t>
            </a:r>
          </a:p>
          <a:p>
            <a:pPr marL="225425" lvl="1" indent="-111125" eaLnBrk="1" hangingPunct="1">
              <a:spcBef>
                <a:spcPct val="0"/>
              </a:spcBef>
              <a:spcAft>
                <a:spcPts val="600"/>
              </a:spcAft>
              <a:buSzPct val="80000"/>
              <a:buFont typeface="Arial" pitchFamily="34" charset="0"/>
              <a:buChar char="•"/>
            </a:pPr>
            <a:r>
              <a:rPr lang="en-US" dirty="0" smtClean="0"/>
              <a:t>Have funds been drawn but not</a:t>
            </a:r>
            <a:r>
              <a:rPr lang="en-US" baseline="0" dirty="0" smtClean="0"/>
              <a:t> reported as expenditures in the QPR?</a:t>
            </a:r>
            <a:endParaRPr lang="en-US" dirty="0" smtClean="0"/>
          </a:p>
          <a:p>
            <a:pPr marL="628650" lvl="1" indent="-171450" eaLnBrk="1" hangingPunct="1">
              <a:spcBef>
                <a:spcPct val="0"/>
              </a:spcBef>
              <a:buFontTx/>
              <a:buChar char="•"/>
            </a:pPr>
            <a:endParaRPr lang="en-US" dirty="0" smtClean="0"/>
          </a:p>
          <a:p>
            <a:pPr marL="171450" indent="-171450" eaLnBrk="1" fontAlgn="auto" hangingPunct="1">
              <a:spcBef>
                <a:spcPts val="0"/>
              </a:spcBef>
              <a:spcAft>
                <a:spcPts val="0"/>
              </a:spcAft>
              <a:buFont typeface="Arial" pitchFamily="34" charset="0"/>
              <a:buChar char="•"/>
              <a:defRPr/>
            </a:pPr>
            <a:endParaRPr lang="en-US" dirty="0"/>
          </a:p>
        </p:txBody>
      </p:sp>
      <p:sp>
        <p:nvSpPr>
          <p:cNvPr id="118787"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18788"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18789"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C60BAB-6741-4795-9FD8-A620F09B5F4E}" type="slidenum">
              <a:rPr lang="en-US" smtClean="0"/>
              <a:pPr fontAlgn="base">
                <a:spcBef>
                  <a:spcPct val="0"/>
                </a:spcBef>
                <a:spcAft>
                  <a:spcPct val="0"/>
                </a:spcAft>
                <a:defRPr/>
              </a:pPr>
              <a:t>145</a:t>
            </a:fld>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572000"/>
          </a:xfrm>
        </p:spPr>
        <p:txBody>
          <a:bodyPr>
            <a:normAutofit fontScale="85000" lnSpcReduction="20000"/>
          </a:bodyPr>
          <a:lstStyle/>
          <a:p>
            <a:pPr marL="171450" indent="-171450" eaLnBrk="1" fontAlgn="auto" hangingPunct="1">
              <a:spcBef>
                <a:spcPts val="0"/>
              </a:spcBef>
              <a:spcAft>
                <a:spcPts val="1200"/>
              </a:spcAft>
              <a:buFont typeface="Arial" pitchFamily="34" charset="0"/>
              <a:buChar char="•"/>
              <a:defRPr/>
            </a:pPr>
            <a:r>
              <a:rPr lang="en-US" dirty="0" smtClean="0"/>
              <a:t>An accomplishment is achieved once an end use is met.  For example, for most direct beneficiary activities, such as rehabilitation/reconstruction of residential structures, grantees enter accomplishments once an income-eligible household is qualified and occupying the unit.</a:t>
            </a:r>
          </a:p>
          <a:p>
            <a:pPr marL="171450" indent="-171450" eaLnBrk="1" fontAlgn="auto" hangingPunct="1">
              <a:spcBef>
                <a:spcPts val="0"/>
              </a:spcBef>
              <a:spcAft>
                <a:spcPts val="1200"/>
              </a:spcAft>
              <a:buFont typeface="Arial" pitchFamily="34" charset="0"/>
              <a:buChar char="•"/>
              <a:defRPr/>
            </a:pPr>
            <a:r>
              <a:rPr lang="en-US" dirty="0" smtClean="0"/>
              <a:t>DRGR 7.0, released in September 2010, made significant changes to the tracking of accomplishments. Remember that grantees will only have an opportunity to report on accomplishments if they were proposed as part of the Action Plan. If the QPR does not include those measures, it may point to an issue with the Action Plan. DRGR 7.0 also gave grantees an opportunity to “back out” data incorrectly in prior QPRs by making “Prior Period Adjustments.” This includes allowing a grantee to enter negative numbers to correct prior period reporting errors. More detailed information can be found in </a:t>
            </a:r>
            <a:r>
              <a:rPr lang="en-US" baseline="0" dirty="0" smtClean="0"/>
              <a:t>a memo dated March 31, 2011, from Yolanda Chavez with subject line “Review of A</a:t>
            </a:r>
            <a:r>
              <a:rPr lang="en-US" dirty="0" smtClean="0"/>
              <a:t>ccomplishments </a:t>
            </a:r>
            <a:r>
              <a:rPr lang="en-US" baseline="0" dirty="0" smtClean="0"/>
              <a:t>Entered Into DRGR.”</a:t>
            </a:r>
            <a:endParaRPr lang="en-US" dirty="0" smtClean="0">
              <a:solidFill>
                <a:srgbClr val="FF0000"/>
              </a:solidFill>
            </a:endParaRPr>
          </a:p>
          <a:p>
            <a:pPr marL="171450" indent="-171450" eaLnBrk="1" fontAlgn="auto" hangingPunct="1">
              <a:spcBef>
                <a:spcPts val="0"/>
              </a:spcBef>
              <a:spcAft>
                <a:spcPts val="1200"/>
              </a:spcAft>
              <a:buFont typeface="Arial" pitchFamily="34" charset="0"/>
              <a:buChar char="•"/>
              <a:defRPr/>
            </a:pPr>
            <a:r>
              <a:rPr lang="en-US" dirty="0" smtClean="0"/>
              <a:t>Some key items to verify include:</a:t>
            </a:r>
          </a:p>
          <a:p>
            <a:pPr marL="628650" lvl="1" indent="-171450" eaLnBrk="1" fontAlgn="auto" hangingPunct="1">
              <a:spcBef>
                <a:spcPts val="0"/>
              </a:spcBef>
              <a:spcAft>
                <a:spcPts val="600"/>
              </a:spcAft>
              <a:buSzPct val="80000"/>
              <a:buFont typeface="Courier New" pitchFamily="49" charset="0"/>
              <a:buChar char="o"/>
              <a:defRPr/>
            </a:pPr>
            <a:r>
              <a:rPr lang="en-US" dirty="0" smtClean="0"/>
              <a:t>Addresses that are entered are not being double-counted. The next slide contains a report that can assist with this review.</a:t>
            </a:r>
          </a:p>
          <a:p>
            <a:pPr marL="628650" lvl="1" indent="-171450" eaLnBrk="1" fontAlgn="auto" hangingPunct="1">
              <a:spcBef>
                <a:spcPts val="0"/>
              </a:spcBef>
              <a:spcAft>
                <a:spcPts val="600"/>
              </a:spcAft>
              <a:buSzPct val="80000"/>
              <a:buFont typeface="Courier New" pitchFamily="49" charset="0"/>
              <a:buChar char="o"/>
              <a:defRPr/>
            </a:pPr>
            <a:r>
              <a:rPr lang="en-US" dirty="0" smtClean="0"/>
              <a:t>Direct beneficiary assisted for 25% set-aside activities are identified properly in the “low” columns for race/ethnicity data and renter/owner household data field. </a:t>
            </a:r>
          </a:p>
          <a:p>
            <a:pPr marL="628650" lvl="1" indent="-171450" eaLnBrk="1" fontAlgn="auto" hangingPunct="1">
              <a:spcBef>
                <a:spcPts val="0"/>
              </a:spcBef>
              <a:spcAft>
                <a:spcPts val="600"/>
              </a:spcAft>
              <a:buSzPct val="80000"/>
              <a:buFont typeface="Courier New" pitchFamily="49" charset="0"/>
              <a:buChar char="o"/>
              <a:defRPr/>
            </a:pPr>
            <a:r>
              <a:rPr lang="en-US" dirty="0" smtClean="0"/>
              <a:t>A grantee is not required to report on each activity for every QPR. </a:t>
            </a:r>
          </a:p>
          <a:p>
            <a:pPr marL="1085850" lvl="2" indent="-171450" eaLnBrk="1" fontAlgn="auto" hangingPunct="1">
              <a:spcBef>
                <a:spcPts val="0"/>
              </a:spcBef>
              <a:spcAft>
                <a:spcPts val="600"/>
              </a:spcAft>
              <a:buSzPct val="80000"/>
              <a:buFont typeface="Courier New" pitchFamily="49" charset="0"/>
              <a:buChar char="o"/>
              <a:defRPr/>
            </a:pPr>
            <a:r>
              <a:rPr lang="en-US" dirty="0" smtClean="0"/>
              <a:t>If there was no draw against the activity, the system does not automatically include it in the QPR. </a:t>
            </a:r>
          </a:p>
          <a:p>
            <a:pPr marL="1085850" lvl="2" indent="-171450" eaLnBrk="1" fontAlgn="auto" hangingPunct="1">
              <a:spcBef>
                <a:spcPts val="0"/>
              </a:spcBef>
              <a:spcAft>
                <a:spcPts val="600"/>
              </a:spcAft>
              <a:buSzPct val="80000"/>
              <a:buFont typeface="Courier New" pitchFamily="49" charset="0"/>
              <a:buChar char="o"/>
              <a:defRPr/>
            </a:pPr>
            <a:r>
              <a:rPr lang="en-US" dirty="0" smtClean="0"/>
              <a:t>If there are several quarters that pass without information submitted on a particular QPR regarding an activity and the activity is not referenced in the Overall Narrative Progress section, request that the grantee include this activity and provide a narrative update. </a:t>
            </a:r>
          </a:p>
          <a:p>
            <a:pPr marL="1085850" lvl="2" indent="-171450" eaLnBrk="1" fontAlgn="auto" hangingPunct="1">
              <a:spcBef>
                <a:spcPts val="0"/>
              </a:spcBef>
              <a:spcAft>
                <a:spcPts val="600"/>
              </a:spcAft>
              <a:buSzPct val="80000"/>
              <a:buFont typeface="Courier New" pitchFamily="49" charset="0"/>
              <a:buChar char="o"/>
              <a:defRPr/>
            </a:pPr>
            <a:r>
              <a:rPr lang="en-US" dirty="0" smtClean="0"/>
              <a:t>For information at the activity level, the majority of fields are pulled from the Action Plan. Changes may need a rejection of the QPR the a resubmission of the Action Plan.  A rep may want to consider approving the QPR but requiring that the issue be resolved in time for the next QPR submission.</a:t>
            </a:r>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B88C82-1917-4E9B-804B-5CD6CAEF71F4}" type="slidenum">
              <a:rPr lang="en-US" smtClean="0"/>
              <a:pPr fontAlgn="base">
                <a:spcBef>
                  <a:spcPct val="0"/>
                </a:spcBef>
                <a:spcAft>
                  <a:spcPct val="0"/>
                </a:spcAft>
                <a:defRPr/>
              </a:pPr>
              <a:t>146</a:t>
            </a:fld>
            <a:endParaRPr lang="en-US"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indent="3175" eaLnBrk="1" fontAlgn="auto" hangingPunct="1">
              <a:spcBef>
                <a:spcPts val="0"/>
              </a:spcBef>
              <a:spcAft>
                <a:spcPts val="0"/>
              </a:spcAft>
              <a:buFont typeface="Arial" pitchFamily="34" charset="0"/>
              <a:buNone/>
              <a:defRPr/>
            </a:pPr>
            <a:r>
              <a:rPr lang="en-US" dirty="0" smtClean="0"/>
              <a:t>This</a:t>
            </a:r>
            <a:r>
              <a:rPr lang="en-US" baseline="0" dirty="0" smtClean="0"/>
              <a:t> slide is an example of a report that lists addresses entered by the grantee into the QPR. </a:t>
            </a:r>
            <a:r>
              <a:rPr lang="en-US" dirty="0" smtClean="0"/>
              <a:t>It will be helpful to see if the grantee has entered an address more than once. This report is intended to show addresses across activities and QPRs. Each QPR normally only shows addresses entered in that report.</a:t>
            </a:r>
          </a:p>
          <a:p>
            <a:pPr eaLnBrk="1" fontAlgn="auto" hangingPunct="1">
              <a:spcBef>
                <a:spcPts val="0"/>
              </a:spcBef>
              <a:spcAft>
                <a:spcPts val="0"/>
              </a:spcAft>
              <a:defRPr/>
            </a:pPr>
            <a:endParaRPr lang="en-US" dirty="0"/>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9BE9A3-95E9-468C-A23E-923C3BD8CE35}" type="slidenum">
              <a:rPr lang="en-US" smtClean="0"/>
              <a:pPr fontAlgn="base">
                <a:spcBef>
                  <a:spcPct val="0"/>
                </a:spcBef>
                <a:spcAft>
                  <a:spcPct val="0"/>
                </a:spcAft>
                <a:defRPr/>
              </a:pPr>
              <a:t>147</a:t>
            </a:fld>
            <a:endParaRPr lang="en-US" dirty="0"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None/>
            </a:pPr>
            <a:r>
              <a:rPr lang="en-US" dirty="0" smtClean="0"/>
              <a:t>In addition to Program Income funds, reviews must also encompass program funds. </a:t>
            </a:r>
          </a:p>
          <a:p>
            <a:pPr marL="171450" indent="-171450" eaLnBrk="1" hangingPunct="1">
              <a:spcBef>
                <a:spcPct val="0"/>
              </a:spcBef>
              <a:buFontTx/>
              <a:buChar char="•"/>
            </a:pPr>
            <a:endParaRPr lang="en-US" dirty="0" smtClean="0"/>
          </a:p>
          <a:p>
            <a:pPr indent="3175" eaLnBrk="1" hangingPunct="1">
              <a:spcBef>
                <a:spcPct val="0"/>
              </a:spcBef>
              <a:spcAft>
                <a:spcPts val="600"/>
              </a:spcAft>
              <a:buFontTx/>
              <a:buNone/>
            </a:pPr>
            <a:r>
              <a:rPr lang="en-US" dirty="0" smtClean="0"/>
              <a:t>For program funds, a rep may consider the following questions as guidelines in</a:t>
            </a:r>
            <a:r>
              <a:rPr lang="en-US" baseline="0" dirty="0" smtClean="0"/>
              <a:t> their review:</a:t>
            </a:r>
            <a:endParaRPr lang="en-US" dirty="0" smtClean="0"/>
          </a:p>
          <a:p>
            <a:pPr marL="228600" lvl="1" indent="-114300" eaLnBrk="1" fontAlgn="auto" hangingPunct="1">
              <a:spcAft>
                <a:spcPts val="0"/>
              </a:spcAft>
              <a:buFont typeface="Arial" pitchFamily="34" charset="0"/>
              <a:buChar char="•"/>
              <a:defRPr/>
            </a:pPr>
            <a:r>
              <a:rPr lang="en-US" dirty="0" smtClean="0"/>
              <a:t>Are expenditures on track to meet NSP deadline?</a:t>
            </a:r>
          </a:p>
          <a:p>
            <a:pPr marL="228600" lvl="1" indent="-114300" eaLnBrk="1" fontAlgn="auto" hangingPunct="1">
              <a:spcAft>
                <a:spcPts val="0"/>
              </a:spcAft>
              <a:buFont typeface="Arial" pitchFamily="34" charset="0"/>
              <a:buChar char="•"/>
              <a:defRPr/>
            </a:pPr>
            <a:r>
              <a:rPr lang="en-US" dirty="0" smtClean="0"/>
              <a:t>Does the sum of the project budgets = grant amount?</a:t>
            </a:r>
          </a:p>
          <a:p>
            <a:pPr marL="228600" lvl="1" indent="-114300" eaLnBrk="1" fontAlgn="auto" hangingPunct="1">
              <a:spcAft>
                <a:spcPts val="0"/>
              </a:spcAft>
              <a:buFont typeface="Arial" pitchFamily="34" charset="0"/>
              <a:buChar char="•"/>
              <a:defRPr/>
            </a:pPr>
            <a:r>
              <a:rPr lang="en-US" dirty="0" smtClean="0"/>
              <a:t>Are drawdowns and expenditures reasonably close?</a:t>
            </a:r>
          </a:p>
          <a:p>
            <a:pPr marL="228600" lvl="1" indent="-114300" eaLnBrk="1" fontAlgn="auto" hangingPunct="1">
              <a:spcAft>
                <a:spcPts val="0"/>
              </a:spcAft>
              <a:buFont typeface="Arial" pitchFamily="34" charset="0"/>
              <a:buChar char="•"/>
              <a:defRPr/>
            </a:pPr>
            <a:r>
              <a:rPr lang="en-US" dirty="0" smtClean="0"/>
              <a:t>Are the administration budget and obligations at or under 10% of the total grant amount? </a:t>
            </a:r>
            <a:r>
              <a:rPr lang="en-US" sz="1200" kern="1200" dirty="0" smtClean="0">
                <a:solidFill>
                  <a:schemeClr val="tx1"/>
                </a:solidFill>
                <a:latin typeface="+mn-lt"/>
                <a:ea typeface="+mn-ea"/>
                <a:cs typeface="+mn-cs"/>
              </a:rPr>
              <a:t>If grantees report draws in excess of expenditures on an activity, then it would be the basis for checking with the grantee and/or monitoring to see if they are drawing in advance of need.</a:t>
            </a:r>
          </a:p>
          <a:p>
            <a:pPr marL="228600" lvl="1" indent="-114300" eaLnBrk="1" fontAlgn="auto" hangingPunct="1">
              <a:spcAft>
                <a:spcPts val="0"/>
              </a:spcAft>
              <a:buFont typeface="Arial" pitchFamily="34" charset="0"/>
              <a:buNone/>
              <a:defRPr/>
            </a:pPr>
            <a:endParaRPr lang="en-US" sz="1200" kern="1200" dirty="0" smtClean="0">
              <a:solidFill>
                <a:schemeClr val="tx1"/>
              </a:solidFill>
              <a:latin typeface="+mn-lt"/>
              <a:ea typeface="+mn-ea"/>
              <a:cs typeface="+mn-cs"/>
            </a:endParaRPr>
          </a:p>
          <a:p>
            <a:pPr marL="0" lvl="1" eaLnBrk="1" fontAlgn="auto" hangingPunct="1">
              <a:spcAft>
                <a:spcPts val="0"/>
              </a:spcAft>
              <a:buFont typeface="Arial" pitchFamily="34" charset="0"/>
              <a:buNone/>
              <a:defRPr/>
            </a:pPr>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remember, that your story is not just the Activity Draws, but the combination of Program Income draws and Program Fund draws.</a:t>
            </a:r>
            <a:endParaRPr lang="en-US" dirty="0" smtClean="0"/>
          </a:p>
          <a:p>
            <a:pPr marL="171450" indent="-171450" eaLnBrk="1" hangingPunct="1">
              <a:spcBef>
                <a:spcPct val="0"/>
              </a:spcBef>
              <a:buFontTx/>
              <a:buChar char="•"/>
            </a:pPr>
            <a:endParaRPr lang="en-US" dirty="0" smtClean="0"/>
          </a:p>
          <a:p>
            <a:pPr marL="628650" lvl="1" indent="-171450" eaLnBrk="1" hangingPunct="1">
              <a:spcBef>
                <a:spcPct val="0"/>
              </a:spcBef>
              <a:buFontTx/>
              <a:buChar char="•"/>
            </a:pPr>
            <a:endParaRPr lang="en-US" dirty="0" smtClean="0"/>
          </a:p>
        </p:txBody>
      </p:sp>
      <p:sp>
        <p:nvSpPr>
          <p:cNvPr id="124931"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24932"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24933"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E4E07F-C7EE-49E5-9E80-2406631A692B}" type="slidenum">
              <a:rPr lang="en-US" smtClean="0"/>
              <a:pPr fontAlgn="base">
                <a:spcBef>
                  <a:spcPct val="0"/>
                </a:spcBef>
                <a:spcAft>
                  <a:spcPct val="0"/>
                </a:spcAft>
                <a:defRPr/>
              </a:pPr>
              <a:t>148</a:t>
            </a:fld>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Program</a:t>
            </a:r>
            <a:r>
              <a:rPr lang="en-US" sz="1200" kern="1200" baseline="0" dirty="0" smtClean="0">
                <a:solidFill>
                  <a:schemeClr val="tx1"/>
                </a:solidFill>
                <a:latin typeface="+mn-lt"/>
                <a:ea typeface="+mn-ea"/>
                <a:cs typeface="+mn-cs"/>
              </a:rPr>
              <a:t> f</a:t>
            </a:r>
            <a:r>
              <a:rPr lang="en-US" sz="1200" kern="1200" dirty="0" smtClean="0">
                <a:solidFill>
                  <a:schemeClr val="tx1"/>
                </a:solidFill>
                <a:latin typeface="+mn-lt"/>
                <a:ea typeface="+mn-ea"/>
                <a:cs typeface="+mn-cs"/>
              </a:rPr>
              <a:t>unds expended (or expenditures) are self-reported - how much a grantee paid out to a third party, etc.  This figure has no DRGR system relationship to obligations.  Expenditures are entered quarterly at the QPR - Activity Report level.  Program funds drawn down (or drawdowns, or disbursements) are how much money went from treasury to grantee accounts - this is the data that relates to obligations per the drawdown module. This number is calculated automatically by the system based on grantee's vouchers.  Grantees cannot draw in excess of their obligation minus their prior and pending draws.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grantees report draws in excess of expenditures on an activity, then it would be the basis for checking with the grantee and/or monitoring to see if they are drawing in advance of need.</a:t>
            </a: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9BE9A3-95E9-468C-A23E-923C3BD8CE35}" type="slidenum">
              <a:rPr lang="en-US" smtClean="0"/>
              <a:pPr fontAlgn="base">
                <a:spcBef>
                  <a:spcPct val="0"/>
                </a:spcBef>
                <a:spcAft>
                  <a:spcPct val="0"/>
                </a:spcAft>
                <a:defRPr/>
              </a:pPr>
              <a:t>149</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sz="1200" kern="1200" dirty="0" smtClean="0">
                <a:solidFill>
                  <a:schemeClr val="tx1"/>
                </a:solidFill>
                <a:latin typeface="+mn-lt"/>
                <a:ea typeface="ＭＳ Ｐゴシック" pitchFamily="-60" charset="-128"/>
                <a:cs typeface="ＭＳ Ｐゴシック" pitchFamily="-60" charset="-128"/>
              </a:rPr>
              <a:t>Clicking on the link will take you to the “Add-Edit Obligation Line Item” screen. You will see Activity information, including;</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Associated grant number</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Grantee assigned activity number</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Entity responsible for undertaking the activity</a:t>
            </a:r>
          </a:p>
          <a:p>
            <a:pPr lvl="1" indent="-173038">
              <a:buFont typeface="Arial" pitchFamily="34" charset="0"/>
              <a:buChar char="•"/>
            </a:pPr>
            <a:r>
              <a:rPr lang="en-US" dirty="0" smtClean="0">
                <a:cs typeface="ＭＳ Ｐゴシック" pitchFamily="-60" charset="-128"/>
              </a:rPr>
              <a:t>A</a:t>
            </a:r>
            <a:r>
              <a:rPr lang="en-US" sz="1200" kern="1200" dirty="0" smtClean="0">
                <a:solidFill>
                  <a:schemeClr val="tx1"/>
                </a:solidFill>
                <a:latin typeface="+mn-lt"/>
                <a:ea typeface="ＭＳ Ｐゴシック" pitchFamily="-60" charset="-128"/>
                <a:cs typeface="ＭＳ Ｐゴシック" pitchFamily="-60" charset="-128"/>
              </a:rPr>
              <a:t>ctivity type</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Activity title</a:t>
            </a:r>
          </a:p>
          <a:p>
            <a:endParaRPr lang="en-US" sz="1200" kern="1200" dirty="0" smtClean="0">
              <a:solidFill>
                <a:schemeClr val="tx1"/>
              </a:solidFill>
              <a:latin typeface="+mn-lt"/>
              <a:ea typeface="ＭＳ Ｐゴシック" pitchFamily="-60" charset="-128"/>
              <a:cs typeface="ＭＳ Ｐゴシック" pitchFamily="-60" charset="-128"/>
            </a:endParaRPr>
          </a:p>
          <a:p>
            <a:pPr lvl="0">
              <a:buFont typeface="Arial" pitchFamily="34" charset="0"/>
              <a:buNone/>
            </a:pPr>
            <a:r>
              <a:rPr lang="en-US" sz="1200" kern="1200" dirty="0" smtClean="0">
                <a:solidFill>
                  <a:schemeClr val="tx1"/>
                </a:solidFill>
                <a:latin typeface="+mn-lt"/>
                <a:ea typeface="ＭＳ Ｐゴシック" pitchFamily="-60" charset="-128"/>
                <a:cs typeface="ＭＳ Ｐゴシック" pitchFamily="-60" charset="-128"/>
              </a:rPr>
              <a:t>This screen will also show current financial information you will need to determine how much (or how little) you can obligate. Remember the math </a:t>
            </a:r>
            <a:r>
              <a:rPr lang="en-US" dirty="0" smtClean="0"/>
              <a:t>r</a:t>
            </a:r>
            <a:r>
              <a:rPr lang="en-US" sz="1200" kern="1200" dirty="0" smtClean="0">
                <a:solidFill>
                  <a:schemeClr val="tx1"/>
                </a:solidFill>
                <a:latin typeface="+mn-lt"/>
                <a:ea typeface="ＭＳ Ｐゴシック" pitchFamily="-60" charset="-128"/>
                <a:cs typeface="ＭＳ Ｐゴシック" pitchFamily="-60" charset="-128"/>
              </a:rPr>
              <a:t>ules of DRGR (see next slide).</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Total Budget (from your Action Plan)</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Total Obligated Amount (currently obligated)</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Available for Obligation (above and beyond the current obligation amount)</a:t>
            </a:r>
          </a:p>
          <a:p>
            <a:pPr lvl="1" indent="-173038">
              <a:buFont typeface="Arial" pitchFamily="34" charset="0"/>
              <a:buChar char="•"/>
            </a:pPr>
            <a:r>
              <a:rPr lang="en-US" sz="1200" kern="1200" dirty="0" smtClean="0">
                <a:solidFill>
                  <a:schemeClr val="tx1"/>
                </a:solidFill>
                <a:latin typeface="+mn-lt"/>
                <a:ea typeface="ＭＳ Ｐゴシック" pitchFamily="-60" charset="-128"/>
                <a:cs typeface="ＭＳ Ｐゴシック" pitchFamily="-60" charset="-128"/>
              </a:rPr>
              <a:t>Total Drawn Amount (includes all </a:t>
            </a:r>
            <a:r>
              <a:rPr lang="en-US" sz="1200" u="sng" kern="1200" dirty="0" smtClean="0">
                <a:solidFill>
                  <a:schemeClr val="tx1"/>
                </a:solidFill>
                <a:latin typeface="+mn-lt"/>
                <a:ea typeface="ＭＳ Ｐゴシック" pitchFamily="-60" charset="-128"/>
                <a:cs typeface="ＭＳ Ｐゴシック" pitchFamily="-60" charset="-128"/>
              </a:rPr>
              <a:t>processed</a:t>
            </a:r>
            <a:r>
              <a:rPr lang="en-US" sz="1200" kern="1200" dirty="0" smtClean="0">
                <a:solidFill>
                  <a:schemeClr val="tx1"/>
                </a:solidFill>
                <a:latin typeface="+mn-lt"/>
                <a:ea typeface="ＭＳ Ｐゴシック" pitchFamily="-60" charset="-128"/>
                <a:cs typeface="ＭＳ Ｐゴシック" pitchFamily="-60" charset="-128"/>
              </a:rPr>
              <a:t> vouchers)</a:t>
            </a:r>
          </a:p>
          <a:p>
            <a:pPr lvl="2" indent="-173038">
              <a:buFont typeface="Arial" pitchFamily="34" charset="0"/>
              <a:buChar char="•"/>
            </a:pPr>
            <a:r>
              <a:rPr lang="en-US" dirty="0" smtClean="0">
                <a:cs typeface="ＭＳ Ｐゴシック" pitchFamily="-60" charset="-128"/>
              </a:rPr>
              <a:t>Total PF and PI amounts drawn.</a:t>
            </a:r>
            <a:endParaRPr lang="en-US" kern="1200" dirty="0" smtClean="0">
              <a:solidFill>
                <a:schemeClr val="tx1"/>
              </a:solidFill>
              <a:latin typeface="+mn-lt"/>
              <a:ea typeface="ＭＳ Ｐゴシック" pitchFamily="-60" charset="-128"/>
              <a:cs typeface="ＭＳ Ｐゴシック" pitchFamily="-60" charset="-128"/>
            </a:endParaRPr>
          </a:p>
          <a:p>
            <a:endParaRPr lang="en-US" sz="1200" kern="1200" dirty="0" smtClean="0">
              <a:solidFill>
                <a:schemeClr val="tx1"/>
              </a:solidFill>
              <a:latin typeface="+mn-lt"/>
              <a:ea typeface="ＭＳ Ｐゴシック" pitchFamily="-60" charset="-128"/>
              <a:cs typeface="ＭＳ Ｐゴシック" pitchFamily="-60" charset="-128"/>
            </a:endParaRPr>
          </a:p>
          <a:p>
            <a:r>
              <a:rPr lang="en-US" sz="1200" kern="1200" dirty="0" smtClean="0">
                <a:solidFill>
                  <a:schemeClr val="tx1"/>
                </a:solidFill>
                <a:latin typeface="+mn-lt"/>
                <a:ea typeface="ＭＳ Ｐゴシック" pitchFamily="-60" charset="-128"/>
                <a:cs typeface="ＭＳ Ｐゴシック" pitchFamily="-60" charset="-128"/>
              </a:rPr>
              <a:t>In the “Obligation Amount” field (the only field that can be edited on this screen), enter the </a:t>
            </a:r>
            <a:r>
              <a:rPr lang="en-US" sz="1200" u="sng" kern="1200" dirty="0" smtClean="0">
                <a:solidFill>
                  <a:schemeClr val="tx1"/>
                </a:solidFill>
                <a:latin typeface="+mn-lt"/>
                <a:ea typeface="ＭＳ Ｐゴシック" pitchFamily="-60" charset="-128"/>
                <a:cs typeface="ＭＳ Ｐゴシック" pitchFamily="-60" charset="-128"/>
              </a:rPr>
              <a:t>total</a:t>
            </a:r>
            <a:r>
              <a:rPr lang="en-US" sz="1200" kern="1200" dirty="0" smtClean="0">
                <a:solidFill>
                  <a:schemeClr val="tx1"/>
                </a:solidFill>
                <a:latin typeface="+mn-lt"/>
                <a:ea typeface="ＭＳ Ｐゴシック" pitchFamily="-60" charset="-128"/>
                <a:cs typeface="ＭＳ Ｐゴシック" pitchFamily="-60" charset="-128"/>
              </a:rPr>
              <a:t> amount you wish to have obligated to the activity. </a:t>
            </a:r>
          </a:p>
          <a:p>
            <a:endParaRPr lang="en-US" sz="1200" kern="1200" dirty="0" smtClean="0">
              <a:solidFill>
                <a:schemeClr val="tx1"/>
              </a:solidFill>
              <a:latin typeface="+mn-lt"/>
              <a:ea typeface="ＭＳ Ｐゴシック" pitchFamily="-60" charset="-128"/>
              <a:cs typeface="ＭＳ Ｐゴシック" pitchFamily="-60" charset="-128"/>
            </a:endParaRPr>
          </a:p>
          <a:p>
            <a:r>
              <a:rPr lang="en-US" sz="1200" kern="1200" dirty="0" smtClean="0">
                <a:solidFill>
                  <a:schemeClr val="tx1"/>
                </a:solidFill>
                <a:latin typeface="+mn-lt"/>
                <a:ea typeface="ＭＳ Ｐゴシック" pitchFamily="-60" charset="-128"/>
                <a:cs typeface="ＭＳ Ｐゴシック" pitchFamily="-60" charset="-128"/>
              </a:rPr>
              <a:t>Click on the “Save Amount” button to change the obligation amount to the new amount entered.</a:t>
            </a:r>
          </a:p>
          <a:p>
            <a:r>
              <a:rPr lang="en-US" sz="1200" kern="1200" dirty="0" smtClean="0">
                <a:solidFill>
                  <a:schemeClr val="tx1"/>
                </a:solidFill>
                <a:latin typeface="+mn-lt"/>
                <a:ea typeface="ＭＳ Ｐゴシック" pitchFamily="-60" charset="-128"/>
                <a:cs typeface="ＭＳ Ｐゴシック" pitchFamily="-60" charset="-128"/>
              </a:rPr>
              <a:t> </a:t>
            </a:r>
          </a:p>
          <a:p>
            <a:r>
              <a:rPr lang="en-US" sz="1200" kern="1200" dirty="0" smtClean="0">
                <a:solidFill>
                  <a:schemeClr val="tx1"/>
                </a:solidFill>
                <a:latin typeface="+mn-lt"/>
                <a:ea typeface="ＭＳ Ｐゴシック" pitchFamily="-60" charset="-128"/>
                <a:cs typeface="ＭＳ Ｐゴシック" pitchFamily="-60" charset="-128"/>
              </a:rPr>
              <a:t>You will receive the message “Obligation Amount successfully saved” if the change was accepted. If not, you will receive an error message. If you </a:t>
            </a:r>
            <a:r>
              <a:rPr lang="en-US" dirty="0" smtClean="0"/>
              <a:t>see an error message, r</a:t>
            </a:r>
            <a:r>
              <a:rPr lang="en-US" sz="1200" kern="1200" dirty="0" smtClean="0">
                <a:solidFill>
                  <a:schemeClr val="tx1"/>
                </a:solidFill>
                <a:latin typeface="+mn-lt"/>
                <a:ea typeface="ＭＳ Ｐゴシック" pitchFamily="-60" charset="-128"/>
                <a:cs typeface="ＭＳ Ｐゴシック" pitchFamily="-60" charset="-128"/>
              </a:rPr>
              <a:t>eview the math rules.</a:t>
            </a:r>
          </a:p>
          <a:p>
            <a:endParaRPr lang="en-US" sz="1200" kern="1200" dirty="0" smtClean="0">
              <a:solidFill>
                <a:schemeClr val="tx1"/>
              </a:solidFill>
              <a:latin typeface="+mn-lt"/>
              <a:ea typeface="ＭＳ Ｐゴシック" pitchFamily="-60" charset="-128"/>
              <a:cs typeface="ＭＳ Ｐゴシック"/>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b="0" i="0" baseline="0" dirty="0" smtClean="0">
                <a:ea typeface="ＭＳ Ｐゴシック"/>
                <a:cs typeface="ＭＳ Ｐゴシック"/>
              </a:rPr>
              <a:t>As of Release 7.3, the obligation screen provides a breakdown of the Total Amount Drawn by Program Funds and Program Income.</a:t>
            </a:r>
            <a:endParaRPr lang="en-US" b="0" i="0" dirty="0" smtClean="0">
              <a:ea typeface="ＭＳ Ｐゴシック"/>
              <a:cs typeface="ＭＳ Ｐゴシック"/>
            </a:endParaRPr>
          </a:p>
          <a:p>
            <a:endParaRPr lang="en-US" dirty="0" smtClean="0">
              <a:ea typeface="ＭＳ Ｐゴシック"/>
              <a:cs typeface="ＭＳ Ｐゴシック"/>
            </a:endParaRPr>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CBFAF-91A9-401D-9B04-550110551003}" type="slidenum">
              <a:rPr lang="en-US" smtClean="0">
                <a:latin typeface="Arial" pitchFamily="34" charset="0"/>
                <a:ea typeface="ＭＳ Ｐゴシック"/>
                <a:cs typeface="ＭＳ Ｐゴシック"/>
              </a:rPr>
              <a:pPr/>
              <a:t>15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a:t>
            </a:r>
            <a:r>
              <a:rPr lang="en-US" baseline="0" dirty="0" smtClean="0"/>
              <a:t> slide demonstrates how to </a:t>
            </a:r>
            <a:r>
              <a:rPr lang="en-US" dirty="0" smtClean="0"/>
              <a:t>change the status of the QPR in the dropdown menu for FO</a:t>
            </a:r>
            <a:r>
              <a:rPr lang="en-US" baseline="0" dirty="0" smtClean="0"/>
              <a:t> Reps</a:t>
            </a:r>
            <a:r>
              <a:rPr lang="en-US" dirty="0" smtClean="0"/>
              <a:t>.  If a rep does not see this dropdown menu, this means the grantee has not submitted their QPR yet (HUD FO staff CAN still view grantees’ Action Plans and QPRs before they are officially submitted). HUD users have the option of changing the status to ‘Reviewed and Approved’ or ‘Rejected – Await for Modification.’  The first option locks down the QPR, except for draw revisions completed by grantees.  The second option returns the QPR to grantees for editing.</a:t>
            </a:r>
          </a:p>
        </p:txBody>
      </p:sp>
      <p:sp>
        <p:nvSpPr>
          <p:cNvPr id="145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296DB-F396-41AF-800B-B1D27D12FAFD}" type="slidenum">
              <a:rPr lang="en-US" smtClean="0"/>
              <a:pPr fontAlgn="base">
                <a:spcBef>
                  <a:spcPct val="0"/>
                </a:spcBef>
                <a:spcAft>
                  <a:spcPct val="0"/>
                </a:spcAft>
                <a:defRPr/>
              </a:pPr>
              <a:t>150</a:t>
            </a:fld>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additional information is detailed in the Further Guidance section of the QPR Checklist.</a:t>
            </a:r>
          </a:p>
          <a:p>
            <a:pPr eaLnBrk="1" hangingPunct="1">
              <a:spcBef>
                <a:spcPct val="0"/>
              </a:spcBef>
            </a:pPr>
            <a:endParaRPr lang="en-US" dirty="0" smtClean="0"/>
          </a:p>
          <a:p>
            <a:pPr marL="228600" indent="-114300" eaLnBrk="1" fontAlgn="auto" hangingPunct="1">
              <a:spcAft>
                <a:spcPts val="0"/>
              </a:spcAft>
              <a:buFont typeface="Arial" pitchFamily="34" charset="0"/>
              <a:buChar char="•"/>
              <a:defRPr/>
            </a:pPr>
            <a:r>
              <a:rPr lang="en-US" dirty="0" smtClean="0"/>
              <a:t>If</a:t>
            </a:r>
            <a:r>
              <a:rPr lang="en-US" baseline="0" dirty="0" smtClean="0"/>
              <a:t> the grantee submitted a QPR late for the first time:</a:t>
            </a:r>
            <a:endParaRPr lang="en-US" dirty="0" smtClean="0"/>
          </a:p>
          <a:p>
            <a:pPr lvl="1" indent="-168275" eaLnBrk="1" fontAlgn="auto" hangingPunct="1">
              <a:spcAft>
                <a:spcPts val="0"/>
              </a:spcAft>
              <a:buSzPct val="80000"/>
              <a:buFont typeface="Courier New" pitchFamily="49" charset="0"/>
              <a:buChar char="o"/>
              <a:defRPr/>
            </a:pPr>
            <a:r>
              <a:rPr lang="en-US" dirty="0" smtClean="0"/>
              <a:t>Send an email to the grantee noting the late submission and the next QPR date.</a:t>
            </a:r>
          </a:p>
          <a:p>
            <a:pPr marL="228600" indent="-114300" eaLnBrk="1" fontAlgn="auto" hangingPunct="1">
              <a:spcBef>
                <a:spcPts val="1200"/>
              </a:spcBef>
              <a:spcAft>
                <a:spcPts val="0"/>
              </a:spcAft>
              <a:buFont typeface="Arial" pitchFamily="34" charset="0"/>
              <a:buChar char="•"/>
              <a:defRPr/>
            </a:pPr>
            <a:r>
              <a:rPr lang="en-US" dirty="0" smtClean="0"/>
              <a:t>If the grantee submits</a:t>
            </a:r>
            <a:r>
              <a:rPr lang="en-US" baseline="0" dirty="0" smtClean="0"/>
              <a:t> a second consecutive </a:t>
            </a:r>
            <a:r>
              <a:rPr lang="en-US" dirty="0" smtClean="0"/>
              <a:t>late QPR:</a:t>
            </a:r>
          </a:p>
          <a:p>
            <a:pPr lvl="1" indent="-168275" eaLnBrk="1" fontAlgn="auto" hangingPunct="1">
              <a:spcAft>
                <a:spcPts val="0"/>
              </a:spcAft>
              <a:buSzPct val="80000"/>
              <a:buFont typeface="Courier New" pitchFamily="49" charset="0"/>
              <a:buChar char="o"/>
              <a:defRPr/>
            </a:pPr>
            <a:r>
              <a:rPr lang="en-US" dirty="0" smtClean="0"/>
              <a:t>Make a finding of noncompliance and send a letter. </a:t>
            </a:r>
          </a:p>
          <a:p>
            <a:pPr lvl="1" indent="-168275" eaLnBrk="1" fontAlgn="auto" hangingPunct="1">
              <a:spcAft>
                <a:spcPts val="0"/>
              </a:spcAft>
              <a:buSzPct val="80000"/>
              <a:buFont typeface="Courier New" pitchFamily="49" charset="0"/>
              <a:buChar char="o"/>
              <a:defRPr/>
            </a:pPr>
            <a:r>
              <a:rPr lang="en-US" dirty="0" smtClean="0"/>
              <a:t>Corrective action should include a warning that fund access might be limited if future reports are late. </a:t>
            </a:r>
          </a:p>
          <a:p>
            <a:pPr marL="228600" indent="-114300" eaLnBrk="1" fontAlgn="auto" hangingPunct="1">
              <a:spcBef>
                <a:spcPts val="1200"/>
              </a:spcBef>
              <a:spcAft>
                <a:spcPts val="0"/>
              </a:spcAft>
              <a:buFont typeface="Arial" pitchFamily="34" charset="0"/>
              <a:buChar char="•"/>
              <a:defRPr/>
            </a:pPr>
            <a:r>
              <a:rPr lang="en-US" dirty="0" smtClean="0"/>
              <a:t>For a third consecutive late QPR: </a:t>
            </a:r>
          </a:p>
          <a:p>
            <a:pPr lvl="1" indent="-168275" eaLnBrk="1" fontAlgn="auto" hangingPunct="1">
              <a:spcAft>
                <a:spcPts val="0"/>
              </a:spcAft>
              <a:buSzPct val="80000"/>
              <a:buFont typeface="Courier New" pitchFamily="49" charset="0"/>
              <a:buChar char="o"/>
              <a:defRPr/>
            </a:pPr>
            <a:r>
              <a:rPr lang="en-US" dirty="0" smtClean="0"/>
              <a:t>Contact CPD Headquarters for guidance.</a:t>
            </a:r>
          </a:p>
          <a:p>
            <a:pPr eaLnBrk="1" hangingPunct="1">
              <a:spcBef>
                <a:spcPct val="0"/>
              </a:spcBef>
            </a:pPr>
            <a:endParaRPr lang="en-US" i="1" dirty="0" smtClean="0"/>
          </a:p>
          <a:p>
            <a:pPr eaLnBrk="1" hangingPunct="1">
              <a:spcBef>
                <a:spcPct val="0"/>
              </a:spcBef>
            </a:pPr>
            <a:endParaRPr lang="en-US" dirty="0" smtClean="0"/>
          </a:p>
        </p:txBody>
      </p:sp>
      <p:sp>
        <p:nvSpPr>
          <p:cNvPr id="143363"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43364"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43365"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7E47E5-B0D4-4357-B26D-A1035AAE63BD}" type="slidenum">
              <a:rPr lang="en-US" smtClean="0"/>
              <a:pPr fontAlgn="base">
                <a:spcBef>
                  <a:spcPct val="0"/>
                </a:spcBef>
                <a:spcAft>
                  <a:spcPct val="0"/>
                </a:spcAft>
                <a:defRPr/>
              </a:pPr>
              <a:t>151</a:t>
            </a:fld>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Let’s pull this report from the system.</a:t>
            </a: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B171CD-0A60-46C1-A4FA-5C2D76A44DF8}" type="slidenum">
              <a:rPr lang="en-US" smtClean="0"/>
              <a:pPr fontAlgn="base">
                <a:spcBef>
                  <a:spcPct val="0"/>
                </a:spcBef>
                <a:spcAft>
                  <a:spcPct val="0"/>
                </a:spcAft>
                <a:defRPr/>
              </a:pPr>
              <a:t>152</a:t>
            </a:fld>
            <a:endParaRPr lang="en-US" dirty="0"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a:cs typeface="ＭＳ Ｐゴシック"/>
              </a:rPr>
              <a:t>This section will provide you with the opportunity to test what you’ve learn and understand some of the common issues that NSP</a:t>
            </a:r>
            <a:r>
              <a:rPr lang="en-US" baseline="0" dirty="0" smtClean="0">
                <a:ea typeface="ＭＳ Ｐゴシック"/>
                <a:cs typeface="ＭＳ Ｐゴシック"/>
              </a:rPr>
              <a:t> DRGR users have encountered in the past years.</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114A8F7C-8834-4F33-8C39-6049158C1FB1}" type="slidenum">
              <a:rPr lang="en-US" smtClean="0"/>
              <a:pPr>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228600" y="4344024"/>
            <a:ext cx="6438014" cy="4555950"/>
          </a:xfrm>
        </p:spPr>
        <p:txBody>
          <a:bodyPr>
            <a:normAutofit fontScale="92500"/>
          </a:bodyPr>
          <a:lstStyle/>
          <a:p>
            <a:pPr marL="0" indent="0" eaLnBrk="1" fontAlgn="auto" hangingPunct="1">
              <a:spcBef>
                <a:spcPts val="0"/>
              </a:spcBef>
              <a:spcAft>
                <a:spcPts val="0"/>
              </a:spcAft>
              <a:buFont typeface="Arial" pitchFamily="34" charset="0"/>
              <a:buNone/>
              <a:defRPr/>
            </a:pPr>
            <a:r>
              <a:rPr lang="en-US" sz="1200" kern="1200" dirty="0" smtClean="0">
                <a:solidFill>
                  <a:schemeClr val="tx1"/>
                </a:solidFill>
                <a:effectLst/>
                <a:latin typeface="+mn-lt"/>
                <a:ea typeface="+mn-ea"/>
                <a:cs typeface="+mn-cs"/>
              </a:rPr>
              <a:t>There may be multiple correct answers for any particular question – you must give me at least one correct response.  You will receive multiple points if you provide more than one correct answer.</a:t>
            </a:r>
          </a:p>
          <a:p>
            <a:pPr marL="0" indent="0" eaLnBrk="1" fontAlgn="auto" hangingPunct="1">
              <a:spcBef>
                <a:spcPts val="0"/>
              </a:spcBef>
              <a:spcAft>
                <a:spcPts val="0"/>
              </a:spcAft>
              <a:buFont typeface="Arial" pitchFamily="34" charset="0"/>
              <a:buNone/>
              <a:defRPr/>
            </a:pP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Question 1: You have not received a large draw payment yet.</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 2: In the above scenario, where in the system could you go to troubleshoot that will help you determine the nature of the problem?</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Question3: You cannot submit a QPR. </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 4: Follow up to number 3, where in the system could you go to troubleshoot that will help you determine the nature of the problem?   </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 5: You continually receive error messages when trying to save a Direct Benefit activity in the QPR. </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 6: Where does the City account for costs relating to failed acquisitions?</a:t>
            </a:r>
          </a:p>
          <a:p>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Question 7: How many activities will you need to set up in the following scenario:</a:t>
            </a:r>
          </a:p>
          <a:p>
            <a:r>
              <a:rPr lang="en-US" sz="1200" kern="1200" dirty="0" smtClean="0">
                <a:solidFill>
                  <a:schemeClr val="tx1"/>
                </a:solidFill>
                <a:effectLst/>
                <a:latin typeface="+mn-lt"/>
                <a:ea typeface="+mn-ea"/>
                <a:cs typeface="+mn-cs"/>
              </a:rPr>
              <a:t>3 subrecipients for Acquisition/Rehab, and 1 subrecipient for Land Banking</a:t>
            </a:r>
          </a:p>
          <a:p>
            <a:pPr marL="228600" lvl="0" indent="-228600">
              <a:buFont typeface="+mj-lt"/>
              <a:buAutoNum type="arabicPeriod"/>
              <a:tabLst>
                <a:tab pos="228600" algn="l"/>
              </a:tabLst>
            </a:pPr>
            <a:r>
              <a:rPr lang="en-US" sz="1200" kern="1200" dirty="0" smtClean="0">
                <a:solidFill>
                  <a:schemeClr val="tx1"/>
                </a:solidFill>
                <a:effectLst/>
                <a:latin typeface="+mn-lt"/>
                <a:ea typeface="+mn-ea"/>
                <a:cs typeface="+mn-cs"/>
              </a:rPr>
              <a:t>The first sub is doing two Multi-Family acquisition-rehabilitation programs (building 1: 25 units, building 2:   10 units). Building #1 will  have 10 units with an income target at 50% of AMI and 15 units with an income target at 51% to 80% AMI. Building 2 will have 10  units with an income target at 120% AMI or less.</a:t>
            </a:r>
          </a:p>
          <a:p>
            <a:pPr marL="228600" lvl="0" indent="-228600">
              <a:buFont typeface="+mj-lt"/>
              <a:buAutoNum type="arabicPeriod"/>
              <a:tabLst>
                <a:tab pos="228600" algn="l"/>
              </a:tabLst>
            </a:pPr>
            <a:r>
              <a:rPr lang="en-US" sz="1200" kern="1200" dirty="0" smtClean="0">
                <a:solidFill>
                  <a:schemeClr val="tx1"/>
                </a:solidFill>
                <a:effectLst/>
                <a:latin typeface="+mn-lt"/>
                <a:ea typeface="+mn-ea"/>
                <a:cs typeface="+mn-cs"/>
              </a:rPr>
              <a:t>The second sub is doing a single-family with an income target will be 50% of AMI or less. (8 units)</a:t>
            </a:r>
          </a:p>
          <a:p>
            <a:pPr marL="228600" lvl="0" indent="-228600">
              <a:buFont typeface="+mj-lt"/>
              <a:buAutoNum type="arabicPeriod"/>
              <a:tabLst>
                <a:tab pos="228600" algn="l"/>
              </a:tabLst>
            </a:pPr>
            <a:r>
              <a:rPr lang="en-US" sz="1200" kern="1200" dirty="0" smtClean="0">
                <a:solidFill>
                  <a:schemeClr val="tx1"/>
                </a:solidFill>
                <a:effectLst/>
                <a:latin typeface="+mn-lt"/>
                <a:ea typeface="+mn-ea"/>
                <a:cs typeface="+mn-cs"/>
              </a:rPr>
              <a:t>The third sub will have one MF and one SF </a:t>
            </a:r>
            <a:r>
              <a:rPr lang="en-US" sz="1200" kern="1200" dirty="0" err="1" smtClean="0">
                <a:solidFill>
                  <a:schemeClr val="tx1"/>
                </a:solidFill>
                <a:effectLst/>
                <a:latin typeface="+mn-lt"/>
                <a:ea typeface="+mn-ea"/>
                <a:cs typeface="+mn-cs"/>
              </a:rPr>
              <a:t>Acq</a:t>
            </a:r>
            <a:r>
              <a:rPr lang="en-US" sz="1200" kern="1200" dirty="0" smtClean="0">
                <a:solidFill>
                  <a:schemeClr val="tx1"/>
                </a:solidFill>
                <a:effectLst/>
                <a:latin typeface="+mn-lt"/>
                <a:ea typeface="+mn-ea"/>
                <a:cs typeface="+mn-cs"/>
              </a:rPr>
              <a:t>/Rehab program for 51% to 120% AMI.</a:t>
            </a:r>
          </a:p>
          <a:p>
            <a:pPr marL="228600" lvl="0" indent="-228600">
              <a:buFont typeface="+mj-lt"/>
              <a:buAutoNum type="arabicPeriod"/>
              <a:tabLst>
                <a:tab pos="228600" algn="l"/>
                <a:tab pos="628650" algn="l"/>
              </a:tabLst>
            </a:pPr>
            <a:r>
              <a:rPr lang="en-US" sz="1200" kern="1200" dirty="0" smtClean="0">
                <a:solidFill>
                  <a:schemeClr val="tx1"/>
                </a:solidFill>
                <a:effectLst/>
                <a:latin typeface="+mn-lt"/>
                <a:ea typeface="+mn-ea"/>
                <a:cs typeface="+mn-cs"/>
              </a:rPr>
              <a:t>The fourth sub will first acquire approximately 20 single-family homes for land banking, demolition these buildings, and then hold them for no more than 10 years with an undetermined end-use at this time.</a:t>
            </a:r>
          </a:p>
          <a:p>
            <a:pPr marL="0" indent="0" eaLnBrk="1" fontAlgn="auto" hangingPunct="1">
              <a:spcBef>
                <a:spcPts val="0"/>
              </a:spcBef>
              <a:spcAft>
                <a:spcPts val="0"/>
              </a:spcAft>
              <a:buFont typeface="Arial" pitchFamily="34" charset="0"/>
              <a:buNone/>
              <a:defRPr/>
            </a:pPr>
            <a:endParaRPr lang="en-US" dirty="0" smtClean="0"/>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6E47B7-3AE1-407C-9D06-21B3A8FB49EB}" type="slidenum">
              <a:rPr lang="en-US" smtClean="0"/>
              <a:pPr fontAlgn="base">
                <a:spcBef>
                  <a:spcPct val="0"/>
                </a:spcBef>
                <a:spcAft>
                  <a:spcPct val="0"/>
                </a:spcAft>
                <a:defRPr/>
              </a:pPr>
              <a:t>154</a:t>
            </a:fld>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bwMode="auto">
          <a:noFill/>
          <a:ln>
            <a:solidFill>
              <a:srgbClr val="000000"/>
            </a:solidFill>
            <a:miter lim="800000"/>
            <a:headEnd/>
            <a:tailEnd/>
          </a:ln>
        </p:spPr>
      </p:sp>
      <p:sp>
        <p:nvSpPr>
          <p:cNvPr id="451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Across the different modules, these seem to be the most common issues that grantees will experience with DRGR.</a:t>
            </a: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8B0C2B-C5B6-497E-ADCE-77E3D9B714A2}" type="slidenum">
              <a:rPr lang="en-US">
                <a:ea typeface="ＭＳ Ｐゴシック" pitchFamily="-60" charset="-128"/>
                <a:cs typeface="ＭＳ Ｐゴシック" pitchFamily="-60" charset="-128"/>
              </a:rPr>
              <a:pPr fontAlgn="base">
                <a:spcBef>
                  <a:spcPct val="0"/>
                </a:spcBef>
                <a:spcAft>
                  <a:spcPct val="0"/>
                </a:spcAft>
                <a:defRPr/>
              </a:pPr>
              <a:t>155</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bwMode="auto">
          <a:noFill/>
          <a:ln>
            <a:solidFill>
              <a:srgbClr val="000000"/>
            </a:solidFill>
            <a:miter lim="800000"/>
            <a:headEnd/>
            <a:tailEnd/>
          </a:ln>
        </p:spPr>
      </p:sp>
      <p:sp>
        <p:nvSpPr>
          <p:cNvPr id="452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Administrative issues can range from getting timed out of the system and locked out to failing to recertify users that need access. Most of these issues can be resolved with support from the DRGR help desk and/or paying attention to this training.</a:t>
            </a: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13A462-0C14-4EE0-9E3E-0B36CA9DB961}" type="slidenum">
              <a:rPr lang="en-US">
                <a:ea typeface="ＭＳ Ｐゴシック" pitchFamily="-60" charset="-128"/>
                <a:cs typeface="ＭＳ Ｐゴシック" pitchFamily="-60" charset="-128"/>
              </a:rPr>
              <a:pPr fontAlgn="base">
                <a:spcBef>
                  <a:spcPct val="0"/>
                </a:spcBef>
                <a:spcAft>
                  <a:spcPct val="0"/>
                </a:spcAft>
                <a:defRPr/>
              </a:pPr>
              <a:t>156</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represents Admin Report 4b: a key report in troubleshooting most administrative issues a grantee encounters.</a:t>
            </a:r>
            <a:endParaRPr lang="en-US" dirty="0"/>
          </a:p>
        </p:txBody>
      </p:sp>
      <p:sp>
        <p:nvSpPr>
          <p:cNvPr id="4" name="Slide Number Placeholder 3"/>
          <p:cNvSpPr>
            <a:spLocks noGrp="1"/>
          </p:cNvSpPr>
          <p:nvPr>
            <p:ph type="sldNum" sz="quarter" idx="10"/>
          </p:nvPr>
        </p:nvSpPr>
        <p:spPr/>
        <p:txBody>
          <a:bodyPr/>
          <a:lstStyle/>
          <a:p>
            <a:fld id="{6EE71BC9-C7B5-458C-A17E-874F57FF4823}"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xfrm>
            <a:off x="685800" y="4343400"/>
            <a:ext cx="5486400" cy="4648200"/>
          </a:xfrm>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158</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xfrm>
            <a:off x="685800" y="4343400"/>
            <a:ext cx="5486400" cy="4648200"/>
          </a:xfrm>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ＭＳ Ｐゴシック"/>
              </a:rPr>
              <a:t>Pleas</a:t>
            </a:r>
            <a:r>
              <a:rPr lang="en-US" baseline="0" dirty="0" smtClean="0">
                <a:ea typeface="ＭＳ Ｐゴシック"/>
              </a:rPr>
              <a:t>e note that g</a:t>
            </a:r>
            <a:r>
              <a:rPr lang="en-US" dirty="0" smtClean="0">
                <a:ea typeface="ＭＳ Ｐゴシック"/>
              </a:rPr>
              <a:t>rantees</a:t>
            </a:r>
            <a:r>
              <a:rPr lang="en-US" baseline="0" dirty="0" smtClean="0">
                <a:ea typeface="ＭＳ Ｐゴシック"/>
              </a:rPr>
              <a:t> can now revise multiple line items at one time if needed.</a:t>
            </a:r>
            <a:endParaRPr lang="en-US"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159</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eaLnBrk="0" fontAlgn="base" hangingPunct="0"/>
            <a:r>
              <a:rPr lang="en-US" sz="1200" u="sng" kern="1200" dirty="0" smtClean="0">
                <a:solidFill>
                  <a:schemeClr val="tx1"/>
                </a:solidFill>
                <a:latin typeface="+mn-lt"/>
                <a:ea typeface="ＭＳ Ｐゴシック" pitchFamily="-60" charset="-128"/>
                <a:cs typeface="ＭＳ Ｐゴシック" pitchFamily="-60" charset="-128"/>
              </a:rPr>
              <a:t>DRGR Math Rules</a:t>
            </a:r>
            <a:endParaRPr lang="en-US" sz="1100" kern="1200" dirty="0" smtClean="0">
              <a:solidFill>
                <a:schemeClr val="tx1"/>
              </a:solidFill>
              <a:latin typeface="+mn-lt"/>
              <a:ea typeface="ＭＳ Ｐゴシック" pitchFamily="-60" charset="-128"/>
              <a:cs typeface="ＭＳ Ｐゴシック" pitchFamily="-60" charset="-128"/>
            </a:endParaRPr>
          </a:p>
          <a:p>
            <a:pPr eaLnBrk="0" fontAlgn="base" hangingPunct="0"/>
            <a:r>
              <a:rPr lang="en-US" sz="1200" kern="1200" dirty="0" smtClean="0">
                <a:solidFill>
                  <a:schemeClr val="tx1"/>
                </a:solidFill>
                <a:latin typeface="+mn-lt"/>
                <a:ea typeface="ＭＳ Ｐゴシック" pitchFamily="-60" charset="-128"/>
                <a:cs typeface="ＭＳ Ｐゴシック" pitchFamily="-60" charset="-128"/>
              </a:rPr>
              <a:t>There are internal controls within DRGR that serve as checks and balances. These “math rules” will stop you in your tracks if you ignore them. </a:t>
            </a:r>
          </a:p>
          <a:p>
            <a:pPr eaLnBrk="0" fontAlgn="base" hangingPunct="0"/>
            <a:endParaRPr lang="en-US" sz="1100" kern="1200" dirty="0" smtClean="0">
              <a:solidFill>
                <a:schemeClr val="tx1"/>
              </a:solidFill>
              <a:latin typeface="+mn-lt"/>
              <a:ea typeface="ＭＳ Ｐゴシック" pitchFamily="-60" charset="-128"/>
              <a:cs typeface="ＭＳ Ｐゴシック" pitchFamily="-60" charset="-128"/>
            </a:endParaRPr>
          </a:p>
          <a:p>
            <a:pPr eaLnBrk="0" fontAlgn="base" hangingPunct="0"/>
            <a:r>
              <a:rPr lang="en-US" sz="1200" kern="1200" dirty="0" smtClean="0">
                <a:solidFill>
                  <a:schemeClr val="tx1"/>
                </a:solidFill>
                <a:latin typeface="+mn-lt"/>
                <a:ea typeface="ＭＳ Ｐゴシック" pitchFamily="-60" charset="-128"/>
                <a:cs typeface="ＭＳ Ｐゴシック" pitchFamily="-60" charset="-128"/>
              </a:rPr>
              <a:t>Grantees will not be able to change an obligation amount to an amount that is: </a:t>
            </a:r>
            <a:endParaRPr lang="en-US" sz="1100" kern="1200" dirty="0" smtClean="0">
              <a:solidFill>
                <a:schemeClr val="tx1"/>
              </a:solidFill>
              <a:latin typeface="+mn-lt"/>
              <a:ea typeface="ＭＳ Ｐゴシック" pitchFamily="-60" charset="-128"/>
              <a:cs typeface="ＭＳ Ｐゴシック" pitchFamily="-60" charset="-128"/>
            </a:endParaRPr>
          </a:p>
          <a:p>
            <a:pPr lvl="1" indent="-173038" eaLnBrk="0" fontAlgn="base" hangingPunct="0"/>
            <a:r>
              <a:rPr lang="en-US" sz="1200" kern="1200" dirty="0" smtClean="0">
                <a:solidFill>
                  <a:schemeClr val="tx1"/>
                </a:solidFill>
                <a:latin typeface="+mn-lt"/>
                <a:ea typeface="ＭＳ Ｐゴシック" pitchFamily="-60" charset="-128"/>
                <a:cs typeface="ＭＳ Ｐゴシック"/>
              </a:rPr>
              <a:t>More than the total amount of un-obligated funds available to the grantee in DRGR; or</a:t>
            </a:r>
          </a:p>
          <a:p>
            <a:pPr lvl="1" indent="-173038" eaLnBrk="0" fontAlgn="base" hangingPunct="0"/>
            <a:r>
              <a:rPr lang="en-US" sz="1200" kern="1200" dirty="0" smtClean="0">
                <a:solidFill>
                  <a:schemeClr val="tx1"/>
                </a:solidFill>
                <a:latin typeface="+mn-lt"/>
                <a:ea typeface="ＭＳ Ｐゴシック" pitchFamily="-60" charset="-128"/>
                <a:cs typeface="ＭＳ Ｐゴシック"/>
              </a:rPr>
              <a:t>Less than the amount that has already been drawn down against an activity.</a:t>
            </a:r>
          </a:p>
          <a:p>
            <a:pPr lvl="1" eaLnBrk="0" fontAlgn="base" hangingPunct="0"/>
            <a:endParaRPr lang="en-US" sz="1200" kern="1200" dirty="0" smtClean="0">
              <a:solidFill>
                <a:schemeClr val="tx1"/>
              </a:solidFill>
              <a:latin typeface="+mn-lt"/>
              <a:ea typeface="ＭＳ Ｐゴシック" pitchFamily="-60" charset="-128"/>
              <a:cs typeface="ＭＳ Ｐゴシック"/>
            </a:endParaRPr>
          </a:p>
          <a:p>
            <a:pPr lvl="0" eaLnBrk="0" fontAlgn="base" hangingPunct="0">
              <a:buNone/>
            </a:pPr>
            <a:r>
              <a:rPr lang="en-US" sz="1200" kern="1200" dirty="0" smtClean="0">
                <a:solidFill>
                  <a:schemeClr val="tx1"/>
                </a:solidFill>
                <a:latin typeface="+mn-lt"/>
                <a:ea typeface="ＭＳ Ｐゴシック" pitchFamily="-60" charset="-128"/>
                <a:cs typeface="ＭＳ Ｐゴシック"/>
              </a:rPr>
              <a:t>The </a:t>
            </a:r>
            <a:r>
              <a:rPr lang="en-US" sz="1200" u="sng" kern="1200" dirty="0" smtClean="0">
                <a:solidFill>
                  <a:schemeClr val="tx1"/>
                </a:solidFill>
                <a:latin typeface="+mn-lt"/>
                <a:ea typeface="ＭＳ Ｐゴシック" pitchFamily="-60" charset="-128"/>
                <a:cs typeface="ＭＳ Ｐゴシック"/>
              </a:rPr>
              <a:t>amount available to obligate </a:t>
            </a:r>
            <a:r>
              <a:rPr lang="en-US" sz="1200" kern="1200" dirty="0" smtClean="0">
                <a:solidFill>
                  <a:schemeClr val="tx1"/>
                </a:solidFill>
                <a:latin typeface="+mn-lt"/>
                <a:ea typeface="ＭＳ Ｐゴシック" pitchFamily="-60" charset="-128"/>
                <a:cs typeface="ＭＳ Ｐゴシック"/>
              </a:rPr>
              <a:t>is the total budget</a:t>
            </a:r>
            <a:r>
              <a:rPr lang="en-US" sz="1200" kern="1200" baseline="0" dirty="0" smtClean="0">
                <a:solidFill>
                  <a:schemeClr val="tx1"/>
                </a:solidFill>
                <a:latin typeface="+mn-lt"/>
                <a:ea typeface="ＭＳ Ｐゴシック" pitchFamily="-60" charset="-128"/>
                <a:cs typeface="ＭＳ Ｐゴシック"/>
              </a:rPr>
              <a:t> (in the Action Plan) </a:t>
            </a:r>
            <a:r>
              <a:rPr lang="en-US" sz="1200" u="sng" kern="1200" baseline="0" dirty="0" smtClean="0">
                <a:solidFill>
                  <a:schemeClr val="tx1"/>
                </a:solidFill>
                <a:latin typeface="+mn-lt"/>
                <a:ea typeface="ＭＳ Ｐゴシック" pitchFamily="-60" charset="-128"/>
                <a:cs typeface="ＭＳ Ｐゴシック"/>
              </a:rPr>
              <a:t>less</a:t>
            </a:r>
            <a:r>
              <a:rPr lang="en-US" sz="1200" i="1" kern="1200" baseline="0" dirty="0" smtClean="0">
                <a:solidFill>
                  <a:schemeClr val="tx1"/>
                </a:solidFill>
                <a:latin typeface="+mn-lt"/>
                <a:ea typeface="ＭＳ Ｐゴシック" pitchFamily="-60" charset="-128"/>
                <a:cs typeface="ＭＳ Ｐゴシック"/>
              </a:rPr>
              <a:t> </a:t>
            </a:r>
            <a:r>
              <a:rPr lang="en-US" sz="1200" i="0" kern="1200" baseline="0" dirty="0" smtClean="0">
                <a:solidFill>
                  <a:schemeClr val="tx1"/>
                </a:solidFill>
                <a:latin typeface="+mn-lt"/>
                <a:ea typeface="ＭＳ Ｐゴシック" pitchFamily="-60" charset="-128"/>
                <a:cs typeface="ＭＳ Ｐゴシック"/>
              </a:rPr>
              <a:t>the</a:t>
            </a:r>
            <a:r>
              <a:rPr lang="en-US" sz="1200" kern="1200" baseline="0" dirty="0" smtClean="0">
                <a:solidFill>
                  <a:schemeClr val="tx1"/>
                </a:solidFill>
                <a:latin typeface="+mn-lt"/>
                <a:ea typeface="ＭＳ Ｐゴシック" pitchFamily="-60" charset="-128"/>
                <a:cs typeface="ＭＳ Ｐゴシック"/>
              </a:rPr>
              <a:t> total currently obligated. This is </a:t>
            </a:r>
            <a:r>
              <a:rPr lang="en-US" sz="1200" u="sng" kern="1200" baseline="0" dirty="0" smtClean="0">
                <a:solidFill>
                  <a:schemeClr val="tx1"/>
                </a:solidFill>
                <a:latin typeface="+mn-lt"/>
                <a:ea typeface="ＭＳ Ｐゴシック" pitchFamily="-60" charset="-128"/>
                <a:cs typeface="ＭＳ Ｐゴシック"/>
              </a:rPr>
              <a:t>not</a:t>
            </a:r>
            <a:r>
              <a:rPr lang="en-US" sz="1200" kern="1200" baseline="0" dirty="0" smtClean="0">
                <a:solidFill>
                  <a:schemeClr val="tx1"/>
                </a:solidFill>
                <a:latin typeface="+mn-lt"/>
                <a:ea typeface="ＭＳ Ｐゴシック" pitchFamily="-60" charset="-128"/>
                <a:cs typeface="ＭＳ Ｐゴシック"/>
              </a:rPr>
              <a:t> the same as the maximum obligation amount. The maximum amount that can be obligated is the amount available to obligate </a:t>
            </a:r>
            <a:r>
              <a:rPr lang="en-US" sz="1200" u="sng" kern="1200" baseline="0" dirty="0" smtClean="0">
                <a:solidFill>
                  <a:schemeClr val="tx1"/>
                </a:solidFill>
                <a:latin typeface="+mn-lt"/>
                <a:ea typeface="ＭＳ Ｐゴシック" pitchFamily="-60" charset="-128"/>
                <a:cs typeface="ＭＳ Ｐゴシック"/>
              </a:rPr>
              <a:t>plus</a:t>
            </a:r>
            <a:r>
              <a:rPr lang="en-US" sz="1200" kern="1200" baseline="0" dirty="0" smtClean="0">
                <a:solidFill>
                  <a:schemeClr val="tx1"/>
                </a:solidFill>
                <a:latin typeface="+mn-lt"/>
                <a:ea typeface="ＭＳ Ｐゴシック" pitchFamily="-60" charset="-128"/>
                <a:cs typeface="ＭＳ Ｐゴシック"/>
              </a:rPr>
              <a:t> the amount currently obligated. The financial information provided on the “Add-edit obligation” screen is key to understanding the possible obligation amounts.</a:t>
            </a:r>
            <a:endParaRPr lang="en-US" sz="1200" kern="1200" dirty="0" smtClean="0">
              <a:solidFill>
                <a:schemeClr val="tx1"/>
              </a:solidFill>
              <a:latin typeface="+mn-lt"/>
              <a:ea typeface="ＭＳ Ｐゴシック" pitchFamily="-60" charset="-128"/>
              <a:cs typeface="ＭＳ Ｐゴシック"/>
            </a:endParaRPr>
          </a:p>
          <a:p>
            <a:pPr marL="1089025" lvl="2" indent="-174625" eaLnBrk="0" fontAlgn="base" hangingPunct="0">
              <a:buNone/>
            </a:pPr>
            <a:endParaRPr lang="en-US" sz="1200" kern="1200" dirty="0" smtClean="0">
              <a:solidFill>
                <a:schemeClr val="tx1"/>
              </a:solidFill>
              <a:latin typeface="+mn-lt"/>
            </a:endParaRPr>
          </a:p>
          <a:p>
            <a:pPr marL="168275" indent="-168275" eaLnBrk="1" hangingPunct="1">
              <a:buFont typeface="Arial" pitchFamily="34" charset="0"/>
              <a:buChar char="•"/>
              <a:defRPr/>
            </a:pPr>
            <a:r>
              <a:rPr lang="en-US" dirty="0" smtClean="0">
                <a:ea typeface="ＭＳ Ｐゴシック"/>
                <a:cs typeface="ＭＳ Ｐゴシック"/>
              </a:rPr>
              <a:t>The Activity Budget was set in the Action Plan at $1M. </a:t>
            </a:r>
          </a:p>
          <a:p>
            <a:pPr marL="168275" indent="-168275" eaLnBrk="1" hangingPunct="1">
              <a:buFont typeface="Arial" pitchFamily="34" charset="0"/>
              <a:buChar char="•"/>
              <a:defRPr/>
            </a:pPr>
            <a:r>
              <a:rPr lang="en-US" dirty="0" smtClean="0">
                <a:ea typeface="ＭＳ Ｐゴシック"/>
                <a:cs typeface="ＭＳ Ｐゴシック"/>
              </a:rPr>
              <a:t>The Obligation can </a:t>
            </a:r>
            <a:r>
              <a:rPr lang="en-US" u="sng" dirty="0" smtClean="0">
                <a:ea typeface="ＭＳ Ｐゴシック"/>
                <a:cs typeface="ＭＳ Ｐゴシック"/>
              </a:rPr>
              <a:t>never</a:t>
            </a:r>
            <a:r>
              <a:rPr lang="en-US" dirty="0" smtClean="0">
                <a:ea typeface="ＭＳ Ｐゴシック"/>
                <a:cs typeface="ＭＳ Ｐゴシック"/>
              </a:rPr>
              <a:t> exceed the Budget. The Obligation, as recorded in the Drawdown Module, thus far has been $500,000. </a:t>
            </a:r>
          </a:p>
          <a:p>
            <a:pPr marL="168275" indent="-168275" eaLnBrk="1" hangingPunct="1">
              <a:buFont typeface="Arial" pitchFamily="34" charset="0"/>
              <a:buChar char="•"/>
              <a:defRPr/>
            </a:pPr>
            <a:r>
              <a:rPr lang="en-US" dirty="0" smtClean="0">
                <a:ea typeface="ＭＳ Ｐゴシック"/>
                <a:cs typeface="ＭＳ Ｐゴシック"/>
              </a:rPr>
              <a:t>The Total Activity Draw Amount can </a:t>
            </a:r>
            <a:r>
              <a:rPr lang="en-US" u="sng" dirty="0" smtClean="0">
                <a:ea typeface="ＭＳ Ｐゴシック"/>
                <a:cs typeface="ＭＳ Ｐゴシック"/>
              </a:rPr>
              <a:t>never</a:t>
            </a:r>
            <a:r>
              <a:rPr lang="en-US" dirty="0" smtClean="0">
                <a:ea typeface="ＭＳ Ｐゴシック"/>
                <a:cs typeface="ＭＳ Ｐゴシック"/>
              </a:rPr>
              <a:t> exceed the Obligation which can </a:t>
            </a:r>
            <a:r>
              <a:rPr lang="en-US" u="sng" dirty="0" smtClean="0">
                <a:ea typeface="ＭＳ Ｐゴシック"/>
                <a:cs typeface="ＭＳ Ｐゴシック"/>
              </a:rPr>
              <a:t>never</a:t>
            </a:r>
            <a:r>
              <a:rPr lang="en-US" dirty="0" smtClean="0">
                <a:ea typeface="ＭＳ Ｐゴシック"/>
                <a:cs typeface="ＭＳ Ｐゴシック"/>
              </a:rPr>
              <a:t> exceed the Budget.  Total draws to date for the activity for both Program Funds and Program Income is $200,000.</a:t>
            </a:r>
          </a:p>
          <a:p>
            <a:pPr marL="1089025" lvl="2" indent="-174625" eaLnBrk="0" fontAlgn="base" hangingPunct="0"/>
            <a:endParaRPr lang="en-US" dirty="0" smtClean="0"/>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563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79F852-8ACC-46FB-8D45-10F52D81F65C}" type="slidenum">
              <a:rPr lang="en-US" smtClean="0">
                <a:latin typeface="Arial" pitchFamily="34" charset="0"/>
                <a:ea typeface="ＭＳ Ｐゴシック"/>
                <a:cs typeface="ＭＳ Ｐゴシック"/>
              </a:rPr>
              <a:pPr/>
              <a:t>16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xfrm>
            <a:off x="685800" y="4343400"/>
            <a:ext cx="5486400" cy="4648200"/>
          </a:xfrm>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160</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p:txBody>
          <a:bodyPr wrap="square" numCol="1" anchor="t" anchorCtr="0" compatLnSpc="1">
            <a:prstTxWarp prst="textNoShape">
              <a:avLst/>
            </a:prstTxWarp>
          </a:bodyPr>
          <a:lstStyle/>
          <a:p>
            <a:pPr marL="685800" lvl="1" indent="-228600" eaLnBrk="1" hangingPunct="1">
              <a:buFont typeface="Arial" pitchFamily="34" charset="0"/>
              <a:buChar char="•"/>
              <a:defRPr/>
            </a:pPr>
            <a:endParaRPr lang="en-US"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161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ts val="0"/>
              </a:spcBef>
              <a:defRPr/>
            </a:pPr>
            <a:r>
              <a:rPr lang="en-US" dirty="0" smtClean="0"/>
              <a:t>The answers to</a:t>
            </a:r>
            <a:r>
              <a:rPr lang="en-US" baseline="0" dirty="0" smtClean="0"/>
              <a:t> the problems outlined in the slide include:</a:t>
            </a:r>
            <a:endParaRPr lang="en-US" dirty="0" smtClean="0"/>
          </a:p>
          <a:p>
            <a:pPr marL="168275" indent="-168275" eaLnBrk="1" hangingPunct="1">
              <a:buFont typeface="Arial" pitchFamily="34" charset="0"/>
              <a:buNone/>
              <a:defRPr/>
            </a:pPr>
            <a:r>
              <a:rPr lang="en-US" dirty="0" smtClean="0">
                <a:ea typeface="ＭＳ Ｐゴシック"/>
                <a:cs typeface="ＭＳ Ｐゴシック"/>
              </a:rPr>
              <a:t>Q1. Keep in mind that only the projected </a:t>
            </a:r>
            <a:r>
              <a:rPr lang="en-US" dirty="0" smtClean="0"/>
              <a:t>accomplishments </a:t>
            </a:r>
            <a:r>
              <a:rPr lang="en-US" dirty="0" smtClean="0">
                <a:ea typeface="ＭＳ Ｐゴシック"/>
                <a:cs typeface="ＭＳ Ｐゴシック"/>
              </a:rPr>
              <a:t>entered into the activity will appear in the QPR to be reported on. </a:t>
            </a:r>
          </a:p>
          <a:p>
            <a:pPr marL="628650" lvl="1" indent="-171450" eaLnBrk="1" hangingPunct="1">
              <a:buFont typeface="Arial" pitchFamily="34" charset="0"/>
              <a:buChar char="•"/>
              <a:defRPr/>
            </a:pPr>
            <a:r>
              <a:rPr lang="en-US" dirty="0" smtClean="0">
                <a:ea typeface="ＭＳ Ｐゴシック"/>
              </a:rPr>
              <a:t>All data entered should be for the quarter in which you are reporting, </a:t>
            </a:r>
            <a:r>
              <a:rPr lang="en-US" u="sng" dirty="0" smtClean="0">
                <a:ea typeface="ＭＳ Ｐゴシック"/>
              </a:rPr>
              <a:t>not</a:t>
            </a:r>
            <a:r>
              <a:rPr lang="en-US" dirty="0" smtClean="0">
                <a:ea typeface="ＭＳ Ｐゴシック"/>
              </a:rPr>
              <a:t> the cumulative total. </a:t>
            </a:r>
          </a:p>
          <a:p>
            <a:pPr marL="628650" lvl="1" indent="-171450" eaLnBrk="1" hangingPunct="1">
              <a:buFont typeface="Arial" pitchFamily="34" charset="0"/>
              <a:buChar char="•"/>
              <a:defRPr/>
            </a:pPr>
            <a:r>
              <a:rPr lang="en-US" dirty="0" smtClean="0">
                <a:ea typeface="ＭＳ Ｐゴシック"/>
              </a:rPr>
              <a:t>Negative amounts can be entered to correct any data errors.</a:t>
            </a:r>
          </a:p>
          <a:p>
            <a:pPr marL="168275" indent="-168275" eaLnBrk="1" hangingPunct="1">
              <a:buFont typeface="Arial" pitchFamily="34" charset="0"/>
              <a:buNone/>
              <a:defRPr/>
            </a:pPr>
            <a:r>
              <a:rPr lang="en-US" dirty="0" smtClean="0">
                <a:ea typeface="ＭＳ Ｐゴシック"/>
                <a:cs typeface="ＭＳ Ｐゴシック"/>
              </a:rPr>
              <a:t>Q2. A</a:t>
            </a:r>
            <a:r>
              <a:rPr lang="en-US" baseline="0" dirty="0" smtClean="0">
                <a:ea typeface="ＭＳ Ｐゴシック"/>
                <a:cs typeface="ＭＳ Ｐゴシック"/>
              </a:rPr>
              <a:t> grantee only enters accomplishment data that has met a National Objective (i.e., end use) DURING that quarter. If entered total units completed to date each quarter, the grantee will be demonstrating over projected accomplishments in DRGR. </a:t>
            </a:r>
            <a:r>
              <a:rPr lang="en-US" sz="1200" kern="1200" dirty="0" smtClean="0">
                <a:solidFill>
                  <a:schemeClr val="tx1"/>
                </a:solidFill>
                <a:latin typeface="+mn-lt"/>
                <a:ea typeface="+mn-ea"/>
                <a:cs typeface="+mn-cs"/>
              </a:rPr>
              <a:t>Since the release of version 7.0, DRGR will accommodate negative numbers in the accomplishment fields. This allows grantees to bring cumulative totals in each subcategory (e.g., households or housing units) to their correct amount. Utilize</a:t>
            </a:r>
            <a:r>
              <a:rPr lang="en-US" sz="1200" kern="1200" baseline="0" dirty="0" smtClean="0">
                <a:solidFill>
                  <a:schemeClr val="tx1"/>
                </a:solidFill>
                <a:latin typeface="+mn-lt"/>
                <a:ea typeface="+mn-ea"/>
                <a:cs typeface="+mn-cs"/>
              </a:rPr>
              <a:t> the “DRGR Accomplishments Correction Tool” provided for you in this training to assist with calculating the exact numbers to enter.</a:t>
            </a: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162</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xfrm>
            <a:off x="685800" y="4343400"/>
            <a:ext cx="5486400" cy="4648200"/>
          </a:xfrm>
        </p:spPr>
        <p:txBody>
          <a:bodyPr wrap="square" numCol="1" anchor="t" anchorCtr="0" compatLnSpc="1">
            <a:prstTxWarp prst="textNoShape">
              <a:avLst/>
            </a:prstTxWarp>
            <a:normAutofit fontScale="85000" lnSpcReduction="20000"/>
          </a:bodyPr>
          <a:lstStyle/>
          <a:p>
            <a:pPr eaLnBrk="1" hangingPunct="1">
              <a:spcBef>
                <a:spcPts val="0"/>
              </a:spcBef>
              <a:defRPr/>
            </a:pPr>
            <a:r>
              <a:rPr lang="en-US" dirty="0" smtClean="0"/>
              <a:t>The answers to</a:t>
            </a:r>
            <a:r>
              <a:rPr lang="en-US" baseline="0" dirty="0" smtClean="0"/>
              <a:t> the problems outlined in the slide include (the following case study walks you through this common issue):</a:t>
            </a:r>
            <a:endParaRPr lang="en-US" dirty="0" smtClean="0"/>
          </a:p>
          <a:p>
            <a:pPr marL="168275" indent="-168275" eaLnBrk="1" hangingPunct="1">
              <a:buFont typeface="Arial" pitchFamily="34" charset="0"/>
              <a:buNone/>
              <a:defRPr/>
            </a:pPr>
            <a:r>
              <a:rPr lang="en-US" sz="1200" kern="1200" baseline="0" dirty="0" smtClean="0">
                <a:solidFill>
                  <a:schemeClr val="tx1"/>
                </a:solidFill>
                <a:latin typeface="+mn-lt"/>
                <a:ea typeface="+mn-ea"/>
                <a:cs typeface="+mn-cs"/>
              </a:rPr>
              <a:t>Q3. </a:t>
            </a:r>
            <a:r>
              <a:rPr lang="en-US" sz="1200" kern="1200" dirty="0" smtClean="0">
                <a:solidFill>
                  <a:schemeClr val="tx1"/>
                </a:solidFill>
                <a:latin typeface="+mn-lt"/>
                <a:ea typeface="+mn-ea"/>
                <a:cs typeface="+mn-cs"/>
              </a:rPr>
              <a:t>When a grantee modifies certain accomplishment data fields in the Action Plan (for example, modifying the household field so that the Activity is serving owners where it was previously reported as serving renters), there may be a ripple effect in that quarter’s QPR </a:t>
            </a:r>
            <a:r>
              <a:rPr lang="en-US" sz="1200" u="sng" kern="1200" dirty="0" smtClean="0">
                <a:solidFill>
                  <a:schemeClr val="tx1"/>
                </a:solidFill>
                <a:latin typeface="+mn-lt"/>
                <a:ea typeface="+mn-ea"/>
                <a:cs typeface="+mn-cs"/>
              </a:rPr>
              <a:t>if</a:t>
            </a:r>
            <a:r>
              <a:rPr lang="en-US" sz="1200" kern="1200" dirty="0" smtClean="0">
                <a:solidFill>
                  <a:schemeClr val="tx1"/>
                </a:solidFill>
                <a:latin typeface="+mn-lt"/>
                <a:ea typeface="+mn-ea"/>
                <a:cs typeface="+mn-cs"/>
              </a:rPr>
              <a:t> there is already data entered in prior quarters. DRGR automatically checks totals across categories and subcategories and will identify discrepancies. These discrepancies will result in error messages.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Since the release of version 7.0, DRGR will accommodate negative numbers in the accomplishment fields. This allows grantees to bring cumulative totals in each subcategory (e.g., households or housing units) to their correct amount. A user must make prior-period corrections to save and submit the QPR.</a:t>
            </a:r>
          </a:p>
          <a:p>
            <a:r>
              <a:rPr lang="en-US" sz="1200" kern="1200" dirty="0" smtClean="0">
                <a:solidFill>
                  <a:schemeClr val="tx1"/>
                </a:solidFill>
                <a:latin typeface="+mn-lt"/>
                <a:ea typeface="+mn-ea"/>
                <a:cs typeface="+mn-cs"/>
              </a:rPr>
              <a:t>First, DRGR checks the cumulative totals for total households from the race/ethnicity data fields and compares it to the cumulative totals by tenure and income level. If these do not match, DRGR will display error messages similar to the example below identifying the subcategory’s totals (i.e., owner households) that do not equal the category’s totals (i.e., households).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Cumulative sum of income levels for ‘Households - Total’ must be equal to cumulative sum of ‘Owner – Total’ &lt;Number&gt;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Second, DRGR checks cumulative totals, including data from all past QPRs, for total housing units. It compares that data to cumulative totals for the selected subcategory — either single-family or multifamily. It is important to note that users should select </a:t>
            </a:r>
            <a:r>
              <a:rPr lang="en-US" sz="1200" b="1" kern="1200" dirty="0" smtClean="0">
                <a:solidFill>
                  <a:schemeClr val="tx1"/>
                </a:solidFill>
                <a:latin typeface="+mn-lt"/>
                <a:ea typeface="+mn-ea"/>
                <a:cs typeface="+mn-cs"/>
              </a:rPr>
              <a:t>only one </a:t>
            </a:r>
            <a:r>
              <a:rPr lang="en-US" sz="1200" kern="1200" dirty="0" smtClean="0">
                <a:solidFill>
                  <a:schemeClr val="tx1"/>
                </a:solidFill>
                <a:latin typeface="+mn-lt"/>
                <a:ea typeface="+mn-ea"/>
                <a:cs typeface="+mn-cs"/>
              </a:rPr>
              <a:t>of these two categories for each activity. If the subcategory total and housing unit total do not match, DRGR will display error messages similar to the example below. These error messages will identify the subcategory’s totals (i.e., Single Family) that do not equal the category’s totals (i.e., Housing Units).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Cumulative sum for ‘Housing Units – Total’ must be equal to cumulative sum of ‘Single Family – Total &lt;Number&gt;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To rectify the error messages and complete prior-period corrections, a grantee must first identify the cumulative totals entered in prior QPRs and then determine the category(ies) and subcategory(ies) to be updated. There are two ways in DRGR to extract the actual accomplishments entered from all prior QPRs: a. Use the VIEW QPR screen to see current quarter vs. cumulative totals. b. Pull PerfReport 1 {Actuals v Projected} and PerfReport 6 {FHEO data}. For</a:t>
            </a:r>
            <a:r>
              <a:rPr lang="en-US" sz="1200" kern="1200" baseline="0" dirty="0" smtClean="0">
                <a:solidFill>
                  <a:schemeClr val="tx1"/>
                </a:solidFill>
                <a:latin typeface="+mn-lt"/>
                <a:ea typeface="+mn-ea"/>
                <a:cs typeface="+mn-cs"/>
              </a:rPr>
              <a:t> analysis of the data, u</a:t>
            </a:r>
            <a:r>
              <a:rPr lang="en-US" sz="1200" kern="1200" dirty="0" smtClean="0">
                <a:solidFill>
                  <a:schemeClr val="tx1"/>
                </a:solidFill>
                <a:latin typeface="+mn-lt"/>
                <a:ea typeface="+mn-ea"/>
                <a:cs typeface="+mn-cs"/>
              </a:rPr>
              <a:t>tilize</a:t>
            </a:r>
            <a:r>
              <a:rPr lang="en-US" sz="1200" kern="1200" baseline="0" dirty="0" smtClean="0">
                <a:solidFill>
                  <a:schemeClr val="tx1"/>
                </a:solidFill>
                <a:latin typeface="+mn-lt"/>
                <a:ea typeface="+mn-ea"/>
                <a:cs typeface="+mn-cs"/>
              </a:rPr>
              <a:t> the “DRGR Accomplishments Correction Tool” provided for you in this training to assist with calculating the exact numbers to enter.</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3C6499-70D9-4095-9C98-C7C80E7618DD}" type="slidenum">
              <a:rPr lang="en-US">
                <a:ea typeface="ＭＳ Ｐゴシック" pitchFamily="-60" charset="-128"/>
                <a:cs typeface="ＭＳ Ｐゴシック" pitchFamily="-60" charset="-128"/>
              </a:rPr>
              <a:pPr fontAlgn="base">
                <a:spcBef>
                  <a:spcPct val="0"/>
                </a:spcBef>
                <a:spcAft>
                  <a:spcPct val="0"/>
                </a:spcAft>
                <a:defRPr/>
              </a:pPr>
              <a:t>163</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Let’s make some changes! Be careful, this is an advanced</a:t>
            </a:r>
            <a:r>
              <a:rPr lang="en-US" baseline="0" dirty="0" smtClean="0"/>
              <a:t> case study.</a:t>
            </a:r>
            <a:endParaRPr lang="en-US" i="1" baseline="0" dirty="0" smtClean="0">
              <a:ea typeface="Calibri"/>
              <a:cs typeface="Times New Roman"/>
            </a:endParaRPr>
          </a:p>
        </p:txBody>
      </p:sp>
      <p:sp>
        <p:nvSpPr>
          <p:cNvPr id="147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B171CD-0A60-46C1-A4FA-5C2D76A44DF8}" type="slidenum">
              <a:rPr lang="en-US" smtClean="0"/>
              <a:pPr fontAlgn="base">
                <a:spcBef>
                  <a:spcPct val="0"/>
                </a:spcBef>
                <a:spcAft>
                  <a:spcPct val="0"/>
                </a:spcAft>
                <a:defRPr/>
              </a:pPr>
              <a:t>164</a:t>
            </a:fld>
            <a:endParaRPr lang="en-US" dirty="0"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bwMode="auto">
          <a:noFill/>
          <a:ln>
            <a:solidFill>
              <a:srgbClr val="000000"/>
            </a:solidFill>
            <a:miter lim="800000"/>
            <a:headEnd/>
            <a:tailEnd/>
          </a:ln>
        </p:spPr>
      </p:sp>
      <p:sp>
        <p:nvSpPr>
          <p:cNvPr id="449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HITS help desk should be contacted for any technical issues and password problems. Session resets should come through the HUD Help Desk (DRGR_Help@hud.gov or the 800 number). If you need a password reset, you’ll get a message that says you have exceeded the number of login attempts. </a:t>
            </a:r>
            <a:r>
              <a:rPr lang="en-US" dirty="0" smtClean="0"/>
              <a:t>If you have been idle for 30 minutes within the system and you are automatically logged out, you will likely be unable to log in again and will need to reset your password.</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49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0E2115-C5F6-46EE-9FB6-33CAC9F0A4B0}" type="slidenum">
              <a:rPr lang="en-US" smtClean="0">
                <a:latin typeface="Arial" pitchFamily="34" charset="0"/>
                <a:ea typeface="ＭＳ Ｐゴシック"/>
                <a:cs typeface="ＭＳ Ｐゴシック"/>
              </a:rPr>
              <a:pPr/>
              <a:t>165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grantee should contact their CPD rep if there is missing information in LOCCS immediately.</a:t>
            </a:r>
          </a:p>
          <a:p>
            <a:endParaRPr lang="en-US" dirty="0" smtClean="0"/>
          </a:p>
          <a:p>
            <a:r>
              <a:rPr lang="en-US" dirty="0" smtClean="0"/>
              <a:t>If a grantee is seeking an answer, in writing, to a specific issue, they may enter it at the NSP Resource Exchange. A grantee may also request one-on-one technical assistance at this website.</a:t>
            </a:r>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074BF70-54F4-4663-8046-F9A00F35FBC0}" type="slidenum">
              <a:rPr lang="en-US" smtClean="0"/>
              <a:pPr>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You can find information about any updates or major changes to the DRGR system on the DRGR website. For DRGR resources, the resource site listed above is best; NSP policy documents are all posted on the NSP Resource Exchange. For help with the system outside of password reset issues, please contact the Help Desk using the email above or by calling the 800 number listed on the previous slide.</a:t>
            </a:r>
          </a:p>
        </p:txBody>
      </p:sp>
      <p:sp>
        <p:nvSpPr>
          <p:cNvPr id="450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B57616-00F7-4118-A230-B5D84602B9E6}" type="slidenum">
              <a:rPr lang="en-US" smtClean="0">
                <a:latin typeface="Arial" pitchFamily="34" charset="0"/>
                <a:ea typeface="ＭＳ Ｐゴシック"/>
                <a:cs typeface="ＭＳ Ｐゴシック"/>
              </a:rPr>
              <a:pPr/>
              <a:t>167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bwMode="auto">
          <a:noFill/>
          <a:ln>
            <a:solidFill>
              <a:srgbClr val="000000"/>
            </a:solidFill>
            <a:miter lim="800000"/>
            <a:headEnd/>
            <a:tailEnd/>
          </a:ln>
        </p:spPr>
      </p:sp>
      <p:sp>
        <p:nvSpPr>
          <p:cNvPr id="458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a:cs typeface="ＭＳ Ｐゴシック"/>
            </a:endParaRPr>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A09A5C-2448-48E6-84DA-146261776CD5}" type="slidenum">
              <a:rPr lang="en-US">
                <a:ea typeface="ＭＳ Ｐゴシック" pitchFamily="-60" charset="-128"/>
                <a:cs typeface="ＭＳ Ｐゴシック" pitchFamily="-60" charset="-128"/>
              </a:rPr>
              <a:pPr fontAlgn="base">
                <a:spcBef>
                  <a:spcPct val="0"/>
                </a:spcBef>
                <a:spcAft>
                  <a:spcPct val="0"/>
                </a:spcAft>
                <a:defRPr/>
              </a:pPr>
              <a:t>168</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Let’s obligate funds!</a:t>
            </a:r>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06D449-F04A-4A5D-B810-29820FE85F56}" type="slidenum">
              <a:rPr lang="en-US" smtClean="0">
                <a:latin typeface="Arial" pitchFamily="34" charset="0"/>
                <a:ea typeface="ＭＳ Ｐゴシック"/>
                <a:cs typeface="ＭＳ Ｐゴシック"/>
              </a:rPr>
              <a:pPr/>
              <a:t>17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endParaRPr lang="en-US" baseline="0"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28" indent="-171428">
              <a:buFont typeface="Arial" pitchFamily="34" charset="0"/>
              <a:buChar char="•"/>
              <a:defRPr/>
            </a:pPr>
            <a:endParaRPr lang="en-US" dirty="0" smtClean="0"/>
          </a:p>
          <a:p>
            <a:pPr marL="0" indent="0">
              <a:buFont typeface="Arial" pitchFamily="34" charset="0"/>
              <a:buNone/>
              <a:defRPr/>
            </a:pPr>
            <a:r>
              <a:rPr lang="en-US" dirty="0" smtClean="0"/>
              <a:t>DRGR Release 7.3 made</a:t>
            </a:r>
            <a:r>
              <a:rPr lang="en-US" baseline="0" dirty="0" smtClean="0"/>
              <a:t> some significant changes to the way Program Income in reported and drawn in DRGR. This and the next few slides outline some of these changes.</a:t>
            </a: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3879A3-C493-4D0A-B17C-6C14D9F54FA5}" type="slidenum">
              <a:rPr lang="en-US" smtClean="0">
                <a:latin typeface="Arial" pitchFamily="34" charset="0"/>
                <a:ea typeface="ＭＳ Ｐゴシック"/>
                <a:cs typeface="ＭＳ Ｐゴシック"/>
              </a:rPr>
              <a:pPr/>
              <a:t>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dirty="0" smtClean="0"/>
              <a:t>On the Action Plan</a:t>
            </a:r>
            <a:r>
              <a:rPr lang="en-US" baseline="0" dirty="0" smtClean="0"/>
              <a:t> page, you can now enter amount of PI or RLF the grant is estimated to generate. The estimation is done at all three phases of the budgeting in DRGR: at the Grant Level, for Projects, and Activities.  These budgets should be re-evaluated periodically to ensure accuracy and to verify enough funds to accommodate Project and Activity budgets. The Grant level the only place that breaks out the PI or RLF, in the Project and Activity budgets it is entered as one sum amount (PF+PI).</a:t>
            </a:r>
          </a:p>
          <a:p>
            <a:pPr eaLnBrk="1" hangingPunct="1">
              <a:buFont typeface="Arial" pitchFamily="34" charset="0"/>
              <a:buNone/>
              <a:defRPr/>
            </a:pPr>
            <a:endParaRPr lang="en-US" baseline="0" dirty="0" smtClean="0"/>
          </a:p>
          <a:p>
            <a:pPr eaLnBrk="1" hangingPunct="1">
              <a:buFont typeface="Arial" pitchFamily="34" charset="0"/>
              <a:buNone/>
              <a:defRPr/>
            </a:pPr>
            <a:r>
              <a:rPr lang="en-US" baseline="0" dirty="0" smtClean="0"/>
              <a:t>At the grant level, for the Edit Action Plan screen, the Grant Amount is automatically loaded into DRGR when the grant is originally entered into the system. The Estimated PI/RL Funds is an editable line item. The Total Budget line sums the Grant Amount and Estimated PI/RL Funds; it provides the budget that the sum of the Project Budgets can not exceed.</a:t>
            </a:r>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baseline="0" dirty="0" smtClean="0"/>
              <a:t>For Projects and Activities, a user includes estimated Program Income budget in the Total Budget. </a:t>
            </a:r>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endParaRPr lang="en-US" dirty="0" smtClean="0"/>
          </a:p>
          <a:p>
            <a:pPr marL="171428" indent="-171428" defTabSz="928299" eaLnBrk="1" fontAlgn="auto" hangingPunct="1">
              <a:spcBef>
                <a:spcPts val="0"/>
              </a:spcBef>
              <a:spcAft>
                <a:spcPts val="0"/>
              </a:spcAft>
              <a:buFont typeface="Arial" pitchFamily="34" charset="0"/>
              <a:buChar char="•"/>
              <a:defRPr/>
            </a:pPr>
            <a:r>
              <a:rPr lang="en-US" dirty="0" smtClean="0"/>
              <a:t>PI is receipted and disbursed by Activity, and each Activity is associated with either a PI Account (as set up by the user), a General PI Account (default account if an Activity has not been associated with a PI Account), or a RLF (identified by a Project).</a:t>
            </a:r>
          </a:p>
          <a:p>
            <a:pPr marL="171428" indent="-171428">
              <a:buFont typeface="Arial" pitchFamily="34" charset="0"/>
              <a:buChar char="•"/>
              <a:defRPr/>
            </a:pPr>
            <a:endParaRPr lang="en-US" dirty="0" smtClean="0"/>
          </a:p>
          <a:p>
            <a:pPr marL="171428" marR="0" indent="-171428" algn="l" defTabSz="914400" rtl="0" eaLnBrk="0" fontAlgn="base" latinLnBrk="0" hangingPunct="0">
              <a:lnSpc>
                <a:spcPct val="100000"/>
              </a:lnSpc>
              <a:spcBef>
                <a:spcPct val="0"/>
              </a:spcBef>
              <a:spcAft>
                <a:spcPct val="0"/>
              </a:spcAft>
              <a:buClrTx/>
              <a:buSzTx/>
              <a:buFont typeface="Arial" pitchFamily="34" charset="0"/>
              <a:buChar char="•"/>
              <a:tabLst/>
              <a:defRPr/>
            </a:pPr>
            <a:r>
              <a:rPr lang="en-US" dirty="0" smtClean="0"/>
              <a:t>A Program Income Account is</a:t>
            </a:r>
            <a:r>
              <a:rPr lang="en-US" baseline="0" dirty="0" smtClean="0"/>
              <a:t> intended to help grantees use Program Income generated by one Activity or Responsible Organization towards the Activities managed by that same Responsible Organization, if the organization administering these activities is allowed to keep their Program Income.</a:t>
            </a:r>
            <a:r>
              <a:rPr lang="en-US" sz="1200" b="1" u="none" kern="1200" dirty="0" smtClean="0">
                <a:solidFill>
                  <a:schemeClr val="tx1"/>
                </a:solidFill>
                <a:effectLst/>
                <a:latin typeface="+mn-lt"/>
                <a:ea typeface="ＭＳ Ｐゴシック" pitchFamily="-60" charset="-128"/>
                <a:cs typeface="ＭＳ Ｐゴシック" pitchFamily="-60" charset="-128"/>
              </a:rPr>
              <a:t> </a:t>
            </a:r>
            <a:r>
              <a:rPr lang="en-US" sz="1200" b="0" u="none" kern="1200" dirty="0" smtClean="0">
                <a:solidFill>
                  <a:schemeClr val="tx1"/>
                </a:solidFill>
                <a:effectLst/>
                <a:latin typeface="+mn-lt"/>
                <a:ea typeface="ＭＳ Ｐゴシック" pitchFamily="-60" charset="-128"/>
                <a:cs typeface="ＭＳ Ｐゴシック" pitchFamily="-60" charset="-128"/>
              </a:rPr>
              <a:t>If this does not apply, grantees do not need to set up any program income accounts to work with program income. </a:t>
            </a:r>
          </a:p>
          <a:p>
            <a:pPr marL="0" indent="0">
              <a:buFont typeface="Arial" pitchFamily="34" charset="0"/>
              <a:buNone/>
              <a:defRPr/>
            </a:pPr>
            <a:endParaRPr lang="en-US" baseline="0" dirty="0" smtClean="0"/>
          </a:p>
          <a:p>
            <a:pPr marL="171428" indent="-171428">
              <a:buFont typeface="Arial" pitchFamily="34" charset="0"/>
              <a:buChar char="•"/>
              <a:defRPr/>
            </a:pPr>
            <a:r>
              <a:rPr lang="en-US" baseline="0" dirty="0" smtClean="0"/>
              <a:t>Prior to the set up of these accounts, all Activities will automatically fall into a General Account. Once the grantee if finished “walling off” activities for each Responsible Organization, there may only be the grantee Administration Activity left in the General Account. </a:t>
            </a:r>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a:buFont typeface="Arial" pitchFamily="34" charset="0"/>
              <a:buChar char="•"/>
              <a:defRPr/>
            </a:pPr>
            <a:r>
              <a:rPr lang="en-US" dirty="0" smtClean="0"/>
              <a:t>Prior</a:t>
            </a:r>
            <a:r>
              <a:rPr lang="en-US" baseline="0" dirty="0" smtClean="0"/>
              <a:t> to Release 7.3, Program Income was receipted in the QPR quarterly and drawn in the Drawdown Module. Similar to IDIS, Release 7.3 allowed Program Income receipts to be created in the Drawdown Module for individual PI transactions.</a:t>
            </a:r>
          </a:p>
          <a:p>
            <a:pPr>
              <a:defRPr/>
            </a:pPr>
            <a:endParaRPr lang="en-US" baseline="0" dirty="0" smtClean="0"/>
          </a:p>
          <a:p>
            <a:pPr marL="171428" indent="-171428">
              <a:buFont typeface="Arial" pitchFamily="34" charset="0"/>
              <a:buChar char="•"/>
              <a:defRPr/>
            </a:pPr>
            <a:r>
              <a:rPr lang="en-US" sz="1200" b="0" kern="1200" dirty="0" smtClean="0">
                <a:solidFill>
                  <a:schemeClr val="tx1"/>
                </a:solidFill>
                <a:effectLst/>
                <a:latin typeface="+mn-lt"/>
                <a:ea typeface="ＭＳ Ｐゴシック" pitchFamily="-60" charset="-128"/>
                <a:cs typeface="ＭＳ Ｐゴシック" pitchFamily="-60" charset="-128"/>
              </a:rPr>
              <a:t>If the grantee has set up Program Income Accounts, the Program Income received will be associated with the Program Income Account the Activity belongs to.  If there are no PI Accounts or RLF, it will automatically apply to the General Account</a:t>
            </a:r>
          </a:p>
          <a:p>
            <a:pPr marL="171428" indent="-171428">
              <a:buFont typeface="Arial" pitchFamily="34" charset="0"/>
              <a:buChar char="•"/>
              <a:defRPr/>
            </a:pPr>
            <a:endParaRPr lang="en-US" baseline="0" dirty="0" smtClean="0"/>
          </a:p>
          <a:p>
            <a:pPr>
              <a:defRPr/>
            </a:pPr>
            <a:r>
              <a:rPr lang="en-US" baseline="0" dirty="0" smtClean="0"/>
              <a:t>To Create a Receipt,</a:t>
            </a:r>
          </a:p>
          <a:p>
            <a:pPr marL="228570" indent="-228570">
              <a:buFont typeface="+mj-lt"/>
              <a:buAutoNum type="arabicPeriod"/>
              <a:defRPr/>
            </a:pPr>
            <a:r>
              <a:rPr lang="en-US" baseline="0" dirty="0" smtClean="0"/>
              <a:t>Select the grant</a:t>
            </a:r>
          </a:p>
          <a:p>
            <a:pPr marL="228570" indent="-228570">
              <a:buFont typeface="+mj-lt"/>
              <a:buAutoNum type="arabicPeriod"/>
              <a:defRPr/>
            </a:pPr>
            <a:r>
              <a:rPr lang="en-US" baseline="0" dirty="0" smtClean="0"/>
              <a:t>Create a Receipt Number, (there is no required naming convention)</a:t>
            </a:r>
          </a:p>
          <a:p>
            <a:pPr marL="228570" indent="-228570">
              <a:buFont typeface="+mj-lt"/>
              <a:buAutoNum type="arabicPeriod"/>
              <a:defRPr/>
            </a:pPr>
            <a:r>
              <a:rPr lang="en-US" baseline="0" dirty="0" smtClean="0"/>
              <a:t>Select the Activity that generated this PI</a:t>
            </a:r>
          </a:p>
          <a:p>
            <a:pPr marL="228570" indent="-228570">
              <a:buFont typeface="+mj-lt"/>
              <a:buAutoNum type="arabicPeriod"/>
              <a:defRPr/>
            </a:pPr>
            <a:r>
              <a:rPr lang="en-US" baseline="0" dirty="0" smtClean="0"/>
              <a:t>Enter the Amount and the Date Receipted</a:t>
            </a:r>
          </a:p>
          <a:p>
            <a:pPr marL="228570" indent="-228570">
              <a:buFont typeface="+mj-lt"/>
              <a:buAutoNum type="arabicPeriod"/>
              <a:defRPr/>
            </a:pPr>
            <a:r>
              <a:rPr lang="en-US" baseline="0" dirty="0" smtClean="0"/>
              <a:t>The Comment Field is optional, but can be helpful to keep track of PI sources.</a:t>
            </a:r>
          </a:p>
          <a:p>
            <a:pPr marL="228570" indent="-228570">
              <a:buFont typeface="+mj-lt"/>
              <a:buAutoNum type="arabicPeriod"/>
              <a:defRPr/>
            </a:pPr>
            <a:r>
              <a:rPr lang="en-US" baseline="0" dirty="0" smtClean="0"/>
              <a:t>Save</a:t>
            </a: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baseline="0" dirty="0" smtClean="0"/>
              <a:t>As the purpose of PI Accounts is to “wall off” PI from one organization from another, a grantee establishes PI Accounts by Responsible Organization. </a:t>
            </a:r>
          </a:p>
          <a:p>
            <a:pPr eaLnBrk="1" hangingPunct="1">
              <a:buFont typeface="Arial" pitchFamily="34" charset="0"/>
              <a:buNone/>
              <a:defRPr/>
            </a:pPr>
            <a:endParaRPr lang="en-US" baseline="0" dirty="0" smtClean="0"/>
          </a:p>
          <a:p>
            <a:pPr marL="0" marR="0"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sz="1200" kern="1200" dirty="0" smtClean="0">
                <a:solidFill>
                  <a:schemeClr val="tx1"/>
                </a:solidFill>
                <a:effectLst/>
                <a:latin typeface="+mn-lt"/>
                <a:ea typeface="ＭＳ Ｐゴシック" pitchFamily="-60" charset="-128"/>
                <a:cs typeface="ＭＳ Ｐゴシック" pitchFamily="-60" charset="-128"/>
              </a:rPr>
              <a:t>NOTE: In other cases, states may require all PI to be returned from the local government to the state.  It is important to remember that PI accounts do not need to be set up if local governments or </a:t>
            </a:r>
            <a:r>
              <a:rPr lang="en-US" sz="1200" kern="1200" dirty="0" err="1" smtClean="0">
                <a:solidFill>
                  <a:schemeClr val="tx1"/>
                </a:solidFill>
                <a:effectLst/>
                <a:latin typeface="+mn-lt"/>
                <a:ea typeface="ＭＳ Ｐゴシック" pitchFamily="-60" charset="-128"/>
                <a:cs typeface="ＭＳ Ｐゴシック" pitchFamily="-60" charset="-128"/>
              </a:rPr>
              <a:t>subrecipients</a:t>
            </a:r>
            <a:r>
              <a:rPr lang="en-US" sz="1200" kern="1200" dirty="0" smtClean="0">
                <a:solidFill>
                  <a:schemeClr val="tx1"/>
                </a:solidFill>
                <a:effectLst/>
                <a:latin typeface="+mn-lt"/>
                <a:ea typeface="ＭＳ Ｐゴシック" pitchFamily="-60" charset="-128"/>
                <a:cs typeface="ＭＳ Ｐゴシック" pitchFamily="-60" charset="-128"/>
              </a:rPr>
              <a:t> are not allowed to retain their PI. </a:t>
            </a:r>
          </a:p>
          <a:p>
            <a:pPr eaLnBrk="1" hangingPunct="1">
              <a:buFont typeface="Arial" pitchFamily="34" charset="0"/>
              <a:buNone/>
              <a:defRPr/>
            </a:pPr>
            <a:endParaRPr lang="en-US" baseline="0"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smtClean="0"/>
          </a:p>
          <a:p>
            <a:pPr marL="171428" indent="-171428">
              <a:buFont typeface="Arial" pitchFamily="34" charset="0"/>
              <a:buChar char="•"/>
              <a:defRPr/>
            </a:pPr>
            <a:r>
              <a:rPr lang="en-US" dirty="0" smtClean="0"/>
              <a:t>To set up a Program Income Accounts, go to the Drawdown Module</a:t>
            </a:r>
            <a:r>
              <a:rPr lang="en-US" baseline="0" dirty="0" smtClean="0"/>
              <a:t> and along the left navigation select </a:t>
            </a:r>
            <a:r>
              <a:rPr lang="en-US" i="1" baseline="0" dirty="0" smtClean="0"/>
              <a:t>Add PI Account.</a:t>
            </a:r>
            <a:endParaRPr lang="en-US" i="1" dirty="0" smtClean="0"/>
          </a:p>
          <a:p>
            <a:pPr marL="171428" indent="-171428">
              <a:buFont typeface="Arial" pitchFamily="34" charset="0"/>
              <a:buChar char="•"/>
              <a:defRPr/>
            </a:pPr>
            <a:endParaRPr lang="en-US" dirty="0" smtClean="0"/>
          </a:p>
          <a:p>
            <a:pPr marL="171428" indent="-171428">
              <a:buFont typeface="Arial" pitchFamily="34" charset="0"/>
              <a:buChar char="•"/>
              <a:defRPr/>
            </a:pPr>
            <a:r>
              <a:rPr lang="en-US" dirty="0" smtClean="0"/>
              <a:t>Select the grant and create a name for the account.</a:t>
            </a:r>
          </a:p>
          <a:p>
            <a:pPr marL="171428" indent="-171428">
              <a:buFont typeface="Arial" pitchFamily="34" charset="0"/>
              <a:buChar char="•"/>
              <a:defRPr/>
            </a:pPr>
            <a:endParaRPr lang="en-US" dirty="0" smtClean="0"/>
          </a:p>
          <a:p>
            <a:pPr marL="171428" indent="-171428">
              <a:buFont typeface="Arial" pitchFamily="34" charset="0"/>
              <a:buChar char="•"/>
              <a:defRPr/>
            </a:pPr>
            <a:r>
              <a:rPr lang="en-US" dirty="0" smtClean="0"/>
              <a:t>Select the Responsible Organization.</a:t>
            </a:r>
            <a:r>
              <a:rPr lang="en-US" baseline="0" dirty="0" smtClean="0"/>
              <a:t> Key Hint: One</a:t>
            </a:r>
            <a:r>
              <a:rPr lang="en-US" dirty="0" smtClean="0"/>
              <a:t> Responsible</a:t>
            </a:r>
            <a:r>
              <a:rPr lang="en-US" baseline="0" dirty="0" smtClean="0"/>
              <a:t> Organization could have been entered into the system in a number of ways such as “The City of” or “City of”. To make sure you get all activities that are associated with that Responsible Organization the system allows the user to select multiple variations</a:t>
            </a:r>
            <a:r>
              <a:rPr lang="en-US" dirty="0" smtClean="0"/>
              <a:t>. Once this</a:t>
            </a:r>
            <a:r>
              <a:rPr lang="en-US" baseline="0" dirty="0" smtClean="0"/>
              <a:t> is selected, click </a:t>
            </a:r>
            <a:r>
              <a:rPr lang="en-US" i="1" baseline="0" dirty="0" smtClean="0"/>
              <a:t>Assign Org&gt;&gt;.</a:t>
            </a:r>
            <a:endParaRPr lang="en-US" i="1" dirty="0" smtClean="0"/>
          </a:p>
          <a:p>
            <a:pPr marL="171428" indent="-171428">
              <a:buFont typeface="Arial" pitchFamily="34" charset="0"/>
              <a:buChar char="•"/>
              <a:defRPr/>
            </a:pPr>
            <a:endParaRPr lang="en-US" dirty="0" smtClean="0"/>
          </a:p>
          <a:p>
            <a:pPr marL="171428" indent="-171428">
              <a:buFont typeface="Arial" pitchFamily="34" charset="0"/>
              <a:buChar char="•"/>
              <a:defRPr/>
            </a:pPr>
            <a:r>
              <a:rPr lang="en-US" dirty="0" smtClean="0"/>
              <a:t>Under</a:t>
            </a:r>
            <a:r>
              <a:rPr lang="en-US" baseline="0" dirty="0" smtClean="0"/>
              <a:t> Available Activities, c</a:t>
            </a:r>
            <a:r>
              <a:rPr lang="en-US" dirty="0" smtClean="0"/>
              <a:t>heck to</a:t>
            </a:r>
            <a:r>
              <a:rPr lang="en-US" baseline="0" dirty="0" smtClean="0"/>
              <a:t> make sure all of the activities for that Responsible Organization are appearing, t</a:t>
            </a:r>
            <a:r>
              <a:rPr lang="en-US" dirty="0" smtClean="0"/>
              <a:t>hen add the activities by clicking</a:t>
            </a:r>
            <a:r>
              <a:rPr lang="en-US" baseline="0" dirty="0" smtClean="0"/>
              <a:t> </a:t>
            </a:r>
            <a:r>
              <a:rPr lang="en-US" i="1" baseline="0" dirty="0" smtClean="0"/>
              <a:t>Assign Activities&gt;&gt;.</a:t>
            </a:r>
            <a:endParaRPr lang="en-US" i="1" dirty="0" smtClean="0"/>
          </a:p>
          <a:p>
            <a:pPr marL="171428" indent="-171428">
              <a:buFont typeface="Arial" pitchFamily="34" charset="0"/>
              <a:buChar char="•"/>
              <a:defRPr/>
            </a:pP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indent="0">
              <a:buFont typeface="Arial" pitchFamily="34" charset="0"/>
              <a:buNone/>
              <a:defRPr/>
            </a:pPr>
            <a:r>
              <a:rPr lang="en-US" dirty="0" smtClean="0"/>
              <a:t>This</a:t>
            </a:r>
            <a:r>
              <a:rPr lang="en-US" baseline="0" dirty="0" smtClean="0"/>
              <a:t> slide shows what the screen for a new PI Account would look like just before saving. The Responsible Organization and its Activities have been moved into this account. The set up of this process is very similar to assigning and certifying users.</a:t>
            </a:r>
            <a:endParaRPr lang="en-US" dirty="0" smtClean="0"/>
          </a:p>
          <a:p>
            <a:pPr marL="171428" indent="-171428">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smtClean="0"/>
          </a:p>
          <a:p>
            <a:pPr>
              <a:defRPr/>
            </a:pPr>
            <a:r>
              <a:rPr lang="en-US" dirty="0" smtClean="0"/>
              <a:t>Grantees</a:t>
            </a:r>
            <a:r>
              <a:rPr lang="en-US" baseline="0" dirty="0" smtClean="0"/>
              <a:t> can search and edit PI Accounts as shown in the image on this slide.</a:t>
            </a: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dirty="0" smtClean="0"/>
              <a:t>This </a:t>
            </a:r>
            <a:r>
              <a:rPr lang="en-US" baseline="0" dirty="0" smtClean="0"/>
              <a:t>is a new report available in the DRGR Reports Module that will list all of the PI accounts set up by a grantee and the account’s associated budgets, PI disbursed, and PI balance.</a:t>
            </a:r>
          </a:p>
          <a:p>
            <a:pPr eaLnBrk="1" hangingPunct="1">
              <a:buFont typeface="Arial" pitchFamily="34" charset="0"/>
              <a:buNone/>
              <a:defRPr/>
            </a:pPr>
            <a:endParaRPr lang="en-US" baseline="0" dirty="0" smtClean="0"/>
          </a:p>
          <a:p>
            <a:pPr eaLnBrk="1" hangingPunct="1">
              <a:buFont typeface="Arial" pitchFamily="34" charset="0"/>
              <a:buNone/>
              <a:defRPr/>
            </a:pPr>
            <a:r>
              <a:rPr lang="en-US" baseline="0" dirty="0" smtClean="0"/>
              <a:t>If the grantee has not set up any PI accounts, and all PI is in the General Account, this report might not be available to them.</a:t>
            </a: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Tx/>
              <a:buNone/>
            </a:pPr>
            <a:endParaRPr lang="en-US" dirty="0" smtClean="0"/>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A0A96B-5EC9-47B3-9949-3B8976EC78EE}"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E21CF166-2ED0-48D1-9A61-42F486AFE725}"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5016F36B-CBC3-4659-9A48-7A499505B7E1}"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marL="171405" indent="-171405">
              <a:defRPr/>
            </a:pPr>
            <a:r>
              <a:rPr lang="en-US" b="0" i="1" dirty="0" smtClean="0"/>
              <a:t>Time</a:t>
            </a:r>
            <a:r>
              <a:rPr lang="en-US" b="0" i="1" baseline="0" dirty="0" smtClean="0"/>
              <a:t> for more Case Studies!</a:t>
            </a:r>
            <a:endParaRPr lang="en-US" dirty="0"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95F3E2-19C8-4B01-8FBD-590BFD412BB0}" type="slidenum">
              <a:rPr lang="en-US">
                <a:ea typeface="ＭＳ Ｐゴシック" pitchFamily="-60" charset="-128"/>
                <a:cs typeface="ＭＳ Ｐゴシック" pitchFamily="-60" charset="-128"/>
              </a:rPr>
              <a:pPr fontAlgn="base">
                <a:spcBef>
                  <a:spcPct val="0"/>
                </a:spcBef>
                <a:spcAft>
                  <a:spcPct val="0"/>
                </a:spcAft>
                <a:defRPr/>
              </a:pPr>
              <a:t>32</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p:txBody>
          <a:bodyPr wrap="square" numCol="1" anchor="t" anchorCtr="0" compatLnSpc="1">
            <a:prstTxWarp prst="textNoShape">
              <a:avLst/>
            </a:prstTxWarp>
            <a:normAutofit/>
          </a:bodyPr>
          <a:lstStyle/>
          <a:p>
            <a:pPr marL="171450" indent="-171450" eaLnBrk="1" hangingPunct="1">
              <a:buFontTx/>
              <a:buChar char="•"/>
              <a:defRPr/>
            </a:pPr>
            <a:endParaRPr lang="en-US" dirty="0" smtClean="0">
              <a:ea typeface="ＭＳ Ｐゴシック"/>
              <a:cs typeface="ＭＳ Ｐゴシック"/>
            </a:endParaRP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A288AD-8E9F-46F0-8E39-A49F5256D24B}" type="slidenum">
              <a:rPr lang="en-US">
                <a:ea typeface="ＭＳ Ｐゴシック" pitchFamily="-60" charset="-128"/>
                <a:cs typeface="ＭＳ Ｐゴシック" pitchFamily="-60" charset="-128"/>
              </a:rPr>
              <a:pPr fontAlgn="base">
                <a:spcBef>
                  <a:spcPct val="0"/>
                </a:spcBef>
                <a:spcAft>
                  <a:spcPct val="0"/>
                </a:spcAft>
                <a:defRPr/>
              </a:pPr>
              <a:t>33</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base"/>
            <a:r>
              <a:rPr lang="en-US" sz="1200" kern="1200" dirty="0" smtClean="0">
                <a:solidFill>
                  <a:schemeClr val="tx1"/>
                </a:solidFill>
                <a:latin typeface="+mn-lt"/>
                <a:ea typeface="ＭＳ Ｐゴシック" pitchFamily="-60" charset="-128"/>
                <a:cs typeface="ＭＳ Ｐゴシック" pitchFamily="-60" charset="-128"/>
              </a:rPr>
              <a:t>Drawing down funds against the line of credit requires the creation and approval of a voucher in DRGR. These are two separate steps:</a:t>
            </a:r>
            <a:r>
              <a:rPr lang="en-US" sz="1200" kern="1200" baseline="0" dirty="0" smtClean="0">
                <a:solidFill>
                  <a:schemeClr val="tx1"/>
                </a:solidFill>
                <a:latin typeface="+mn-lt"/>
                <a:ea typeface="ＭＳ Ｐゴシック" pitchFamily="-60" charset="-128"/>
                <a:cs typeface="ＭＳ Ｐゴシック" pitchFamily="-60" charset="-128"/>
              </a:rPr>
              <a:t> 1) Creating the Voucher, and 2) Approving the Voucher.</a:t>
            </a:r>
            <a:endParaRPr lang="en-US" sz="1200" kern="1200" dirty="0" smtClean="0">
              <a:solidFill>
                <a:schemeClr val="tx1"/>
              </a:solidFill>
              <a:latin typeface="+mn-lt"/>
              <a:ea typeface="ＭＳ Ｐゴシック" pitchFamily="-60" charset="-128"/>
              <a:cs typeface="ＭＳ Ｐゴシック" pitchFamily="-60" charset="-128"/>
            </a:endParaRPr>
          </a:p>
          <a:p>
            <a:pPr fontAlgn="base"/>
            <a:endParaRPr lang="en-US" sz="1200" kern="1200" dirty="0" smtClean="0">
              <a:solidFill>
                <a:schemeClr val="tx1"/>
              </a:solidFill>
              <a:latin typeface="+mn-lt"/>
              <a:ea typeface="ＭＳ Ｐゴシック" pitchFamily="-60" charset="-128"/>
              <a:cs typeface="ＭＳ Ｐゴシック" pitchFamily="-60" charset="-128"/>
            </a:endParaRPr>
          </a:p>
          <a:p>
            <a:pPr marL="0" lvl="1" fontAlgn="base">
              <a:buFont typeface="Arial" pitchFamily="34" charset="0"/>
              <a:buNone/>
            </a:pPr>
            <a:r>
              <a:rPr lang="en-US" sz="1200" kern="1200" dirty="0" smtClean="0">
                <a:solidFill>
                  <a:schemeClr val="tx1"/>
                </a:solidFill>
                <a:latin typeface="+mn-lt"/>
                <a:ea typeface="ＭＳ Ｐゴシック" pitchFamily="-60" charset="-128"/>
                <a:cs typeface="ＭＳ Ｐゴシック" pitchFamily="-60" charset="-128"/>
              </a:rPr>
              <a:t>Each voucher is composed of at least one line item. A line item represents funds going to a specific activity. A voucher may include more than one line item. </a:t>
            </a:r>
          </a:p>
          <a:p>
            <a:pPr lvl="0" fontAlgn="base"/>
            <a:endParaRPr lang="en-US" sz="1200" kern="1200" dirty="0" smtClean="0">
              <a:solidFill>
                <a:schemeClr val="tx1"/>
              </a:solidFill>
              <a:latin typeface="+mn-lt"/>
              <a:ea typeface="ＭＳ Ｐゴシック" pitchFamily="-60" charset="-128"/>
              <a:cs typeface="ＭＳ Ｐゴシック" pitchFamily="-60" charset="-128"/>
            </a:endParaRPr>
          </a:p>
          <a:p>
            <a:pPr fontAlgn="base"/>
            <a:r>
              <a:rPr lang="en-US" sz="1200" kern="1200" dirty="0" smtClean="0">
                <a:solidFill>
                  <a:schemeClr val="tx1"/>
                </a:solidFill>
                <a:latin typeface="+mn-lt"/>
                <a:ea typeface="ＭＳ Ｐゴシック" pitchFamily="-60" charset="-128"/>
                <a:cs typeface="ＭＳ Ｐゴシック" pitchFamily="-60" charset="-128"/>
              </a:rPr>
              <a:t>It is best to think of a voucher as a single request “packet.” It “asks” LOCCS to reimburse $X against the line of credit for a grant, for costs associated with a specific activity(ies). The voucher may also communicate that certain costs are being paid for with program income received by the grantee.</a:t>
            </a:r>
          </a:p>
          <a:p>
            <a:pPr fontAlgn="base"/>
            <a:endParaRPr lang="en-US" sz="1200" kern="1200" dirty="0" smtClean="0">
              <a:solidFill>
                <a:schemeClr val="tx1"/>
              </a:solidFill>
              <a:latin typeface="+mn-lt"/>
              <a:ea typeface="ＭＳ Ｐゴシック" pitchFamily="-60" charset="-128"/>
              <a:cs typeface="ＭＳ Ｐゴシック" pitchFamily="-60" charset="-128"/>
            </a:endParaRPr>
          </a:p>
          <a:p>
            <a:pPr fontAlgn="base"/>
            <a:r>
              <a:rPr lang="en-US" sz="1200" kern="1200" dirty="0" smtClean="0">
                <a:solidFill>
                  <a:schemeClr val="tx1"/>
                </a:solidFill>
                <a:latin typeface="+mn-lt"/>
                <a:ea typeface="ＭＳ Ｐゴシック" pitchFamily="-60" charset="-128"/>
                <a:cs typeface="ＭＳ Ｐゴシック" pitchFamily="-60" charset="-128"/>
              </a:rPr>
              <a:t>Remember that the user must have the appropriate permission to either create or approve vouchers and that the same user may not have both permissions. </a:t>
            </a:r>
          </a:p>
          <a:p>
            <a:pPr fontAlgn="base"/>
            <a:endParaRPr lang="en-US" sz="1200" kern="1200" dirty="0" smtClean="0">
              <a:solidFill>
                <a:schemeClr val="tx1"/>
              </a:solidFill>
              <a:latin typeface="+mn-lt"/>
              <a:ea typeface="ＭＳ Ｐゴシック" pitchFamily="-60" charset="-128"/>
              <a:cs typeface="ＭＳ Ｐゴシック" pitchFamily="-60" charset="-128"/>
            </a:endParaRPr>
          </a:p>
          <a:p>
            <a:pPr fontAlgn="base"/>
            <a:r>
              <a:rPr lang="en-US" sz="1200" kern="1200" dirty="0" smtClean="0">
                <a:solidFill>
                  <a:schemeClr val="tx1"/>
                </a:solidFill>
                <a:latin typeface="+mn-lt"/>
                <a:ea typeface="ＭＳ Ｐゴシック" pitchFamily="-60" charset="-128"/>
                <a:cs typeface="ＭＳ Ｐゴシック" pitchFamily="-60" charset="-128"/>
              </a:rPr>
              <a:t>To create a voucher, you must know which activities you are drawing against and the funding source (program funds or program income).</a:t>
            </a:r>
          </a:p>
          <a:p>
            <a:pPr fontAlgn="base"/>
            <a:endParaRPr lang="en-US" sz="1200" kern="1200" dirty="0" smtClean="0">
              <a:solidFill>
                <a:schemeClr val="tx1"/>
              </a:solidFill>
              <a:latin typeface="+mn-lt"/>
              <a:ea typeface="ＭＳ Ｐゴシック" pitchFamily="-60" charset="-128"/>
              <a:cs typeface="ＭＳ Ｐゴシック" pitchFamily="-60" charset="-128"/>
            </a:endParaRPr>
          </a:p>
          <a:p>
            <a:pPr fontAlgn="base"/>
            <a:r>
              <a:rPr lang="en-US" sz="1200" kern="1200" dirty="0" smtClean="0">
                <a:solidFill>
                  <a:schemeClr val="tx1"/>
                </a:solidFill>
                <a:latin typeface="+mn-lt"/>
                <a:ea typeface="ＭＳ Ｐゴシック" pitchFamily="-60" charset="-128"/>
                <a:cs typeface="ＭＳ Ｐゴシック" pitchFamily="-60" charset="-128"/>
              </a:rPr>
              <a:t>Vouchers may be approved or rejected at the voucher or line item level. Approvers may also provide comments.</a:t>
            </a:r>
          </a:p>
          <a:p>
            <a:pPr fontAlgn="base"/>
            <a:endParaRPr lang="en-US" sz="1200" kern="1200" dirty="0" smtClean="0">
              <a:solidFill>
                <a:schemeClr val="tx1"/>
              </a:solidFill>
              <a:latin typeface="+mn-lt"/>
              <a:ea typeface="ＭＳ Ｐゴシック" pitchFamily="-60" charset="-128"/>
              <a:cs typeface="ＭＳ Ｐゴシック" pitchFamily="-60" charset="-128"/>
            </a:endParaRPr>
          </a:p>
          <a:p>
            <a:r>
              <a:rPr lang="en-US" dirty="0" smtClean="0"/>
              <a:t>Remember the math rules of DRGR (see slide 104-105).</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76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F7B58C-732A-4C6E-AAFC-0EB5AA1EC02D}" type="slidenum">
              <a:rPr lang="en-US" smtClean="0">
                <a:latin typeface="Arial" pitchFamily="34" charset="0"/>
                <a:ea typeface="ＭＳ Ｐゴシック"/>
                <a:cs typeface="ＭＳ Ｐゴシック"/>
              </a:rPr>
              <a:pPr/>
              <a:t>34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None/>
            </a:pPr>
            <a:r>
              <a:rPr lang="en-US" dirty="0" smtClean="0">
                <a:ea typeface="ＭＳ Ｐゴシック"/>
                <a:cs typeface="ＭＳ Ｐゴシック"/>
              </a:rPr>
              <a:t>This slide depicts which user roles (permissions) can perform a particular function within the drawdown module. </a:t>
            </a:r>
          </a:p>
          <a:p>
            <a:pPr marL="171450" indent="-171450" eaLnBrk="1" hangingPunct="1">
              <a:buFontTx/>
              <a:buChar char="•"/>
            </a:pPr>
            <a:endParaRPr lang="en-US" dirty="0" smtClean="0">
              <a:ea typeface="ＭＳ Ｐゴシック"/>
              <a:cs typeface="ＭＳ Ｐゴシック"/>
            </a:endParaRPr>
          </a:p>
          <a:p>
            <a:pPr marL="171450" indent="-171450" eaLnBrk="1" hangingPunct="1">
              <a:spcBef>
                <a:spcPct val="30000"/>
              </a:spcBef>
              <a:spcAft>
                <a:spcPts val="1200"/>
              </a:spcAft>
              <a:buFontTx/>
              <a:buChar char="•"/>
            </a:pPr>
            <a:r>
              <a:rPr lang="en-US" dirty="0" smtClean="0">
                <a:ea typeface="ＭＳ Ｐゴシック"/>
                <a:cs typeface="ＭＳ Ｐゴシック"/>
              </a:rPr>
              <a:t>Any user can search for a voucher and view its status. What you can do with a voucher also depends on your role in the DRGR system.</a:t>
            </a:r>
          </a:p>
          <a:p>
            <a:pPr marL="171450" indent="-171450" eaLnBrk="1" hangingPunct="1">
              <a:spcAft>
                <a:spcPts val="1200"/>
              </a:spcAft>
              <a:buFontTx/>
              <a:buChar char="•"/>
            </a:pPr>
            <a:r>
              <a:rPr lang="en-US" dirty="0" smtClean="0">
                <a:ea typeface="ＭＳ Ｐゴシック"/>
                <a:cs typeface="ＭＳ Ｐゴシック"/>
              </a:rPr>
              <a:t>For most functions associated with a voucher, you will have to search for the voucher first and then click “Maintain” for options on what you can do with it.</a:t>
            </a:r>
          </a:p>
        </p:txBody>
      </p:sp>
      <p:sp>
        <p:nvSpPr>
          <p:cNvPr id="328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605B91-32D2-4997-A7F6-00D420F2EEA2}" type="slidenum">
              <a:rPr lang="en-US" smtClean="0">
                <a:latin typeface="Arial" pitchFamily="34" charset="0"/>
                <a:ea typeface="ＭＳ Ｐゴシック"/>
                <a:cs typeface="ＭＳ Ｐゴシック"/>
              </a:rPr>
              <a:pPr/>
              <a:t>35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marL="0" marR="0" algn="just">
              <a:spcBef>
                <a:spcPts val="0"/>
              </a:spcBef>
              <a:spcAft>
                <a:spcPts val="0"/>
              </a:spcAft>
            </a:pPr>
            <a:r>
              <a:rPr lang="en-US" sz="1100" dirty="0" smtClean="0">
                <a:ea typeface="MS PGothic"/>
                <a:cs typeface="Times New Roman"/>
              </a:rPr>
              <a:t>HUD may place limits on the daily draw amount in DRGR. If the drawdown pushes the grantee over the daily threshold limit, the voucher will not be processed automatically and it will be given an “Approved Pending HQ” status. These draw thresholds are daily limits per draw, so once a grantee has gone over their threshold for the day, all vouchers submitted after the threshold has been exceeded will be held pending HQ approval.</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 </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In cases in which the daily limit is exceeded, the grantee must submit back up documentation to their CPD/NSP field representative. It is always best to anticipate when you may submit a draw that will be over the daily draw threshold. You can then submit documentation to the Field Office in advance of creating the voucher.</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 </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In most cases, the system will notify the CPD/NSP field representative assigned to the grant by email that there is a draw that must be reviewed. Grantees should not, however, rely on the system to notify the Field Office when such vouchers are created. </a:t>
            </a:r>
            <a:endParaRPr lang="en-US" sz="1100" dirty="0" smtClean="0">
              <a:ea typeface="Times New Roman"/>
              <a:cs typeface="Times New Roman"/>
            </a:endParaRPr>
          </a:p>
          <a:p>
            <a:pPr marL="0" marR="0" algn="just">
              <a:spcBef>
                <a:spcPts val="0"/>
              </a:spcBef>
              <a:spcAft>
                <a:spcPts val="0"/>
              </a:spcAft>
            </a:pPr>
            <a:endParaRPr lang="en-US" sz="1100" dirty="0" smtClean="0">
              <a:ea typeface="MS PGothic"/>
              <a:cs typeface="Times New Roman"/>
            </a:endParaRPr>
          </a:p>
          <a:p>
            <a:pPr marL="0" marR="0" algn="just">
              <a:spcBef>
                <a:spcPts val="0"/>
              </a:spcBef>
              <a:spcAft>
                <a:spcPts val="0"/>
              </a:spcAft>
            </a:pPr>
            <a:r>
              <a:rPr lang="en-US" sz="1100" dirty="0" smtClean="0">
                <a:ea typeface="MS PGothic"/>
                <a:cs typeface="Times New Roman"/>
              </a:rPr>
              <a:t>HUD’s goal is to ensure that all draw requests are turned around with 72 hours. To meet this goal, CPD representatives and grantees should be in close communication about the creation and approval of these vouchers.</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 </a:t>
            </a:r>
            <a:endParaRPr lang="en-US" sz="1100" dirty="0" smtClean="0">
              <a:ea typeface="Times New Roman"/>
              <a:cs typeface="Times New Roman"/>
            </a:endParaRPr>
          </a:p>
          <a:p>
            <a:pPr marL="0" marR="0" algn="just">
              <a:spcBef>
                <a:spcPts val="0"/>
              </a:spcBef>
              <a:spcAft>
                <a:spcPts val="0"/>
              </a:spcAft>
            </a:pPr>
            <a:r>
              <a:rPr lang="en-US" sz="1100" dirty="0" smtClean="0">
                <a:ea typeface="MS PGothic"/>
                <a:cs typeface="Times New Roman"/>
              </a:rPr>
              <a:t>The CPD/NSP field representative will be looking for the following in the voucher documentation:</a:t>
            </a:r>
            <a:endParaRPr lang="en-US" sz="1100" dirty="0" smtClean="0">
              <a:ea typeface="Times New Roman"/>
              <a:cs typeface="Times New Roman"/>
            </a:endParaRPr>
          </a:p>
          <a:p>
            <a:pPr marL="174625" marR="0" lvl="0" indent="-174625" algn="just">
              <a:spcBef>
                <a:spcPts val="0"/>
              </a:spcBef>
              <a:spcAft>
                <a:spcPts val="0"/>
              </a:spcAft>
              <a:buFont typeface="Arial" pitchFamily="34" charset="0"/>
              <a:buChar char="•"/>
            </a:pPr>
            <a:r>
              <a:rPr lang="en-US" sz="1100" dirty="0" smtClean="0">
                <a:ea typeface="MS PGothic"/>
                <a:cs typeface="Times New Roman"/>
              </a:rPr>
              <a:t>Evidence of the grantee’s internal controls in approving the draw — this usually means two signatures/initials/electronic confirmations;</a:t>
            </a:r>
            <a:endParaRPr lang="en-US" sz="1100" dirty="0" smtClean="0">
              <a:ea typeface="Times New Roman"/>
              <a:cs typeface="Times New Roman"/>
            </a:endParaRPr>
          </a:p>
          <a:p>
            <a:pPr marL="174625" marR="0" lvl="0" indent="-174625" algn="just">
              <a:spcBef>
                <a:spcPts val="0"/>
              </a:spcBef>
              <a:spcAft>
                <a:spcPts val="0"/>
              </a:spcAft>
              <a:buFont typeface="Arial" pitchFamily="34" charset="0"/>
              <a:buChar char="•"/>
            </a:pPr>
            <a:r>
              <a:rPr lang="en-US" sz="1100" dirty="0" smtClean="0">
                <a:ea typeface="MS PGothic"/>
                <a:cs typeface="Times New Roman"/>
              </a:rPr>
              <a:t>Basic math — the draw documentation adds up to the amount requested; and</a:t>
            </a:r>
            <a:endParaRPr lang="en-US" sz="1100" dirty="0" smtClean="0">
              <a:ea typeface="Times New Roman"/>
              <a:cs typeface="Times New Roman"/>
            </a:endParaRPr>
          </a:p>
          <a:p>
            <a:pPr marL="174625" marR="0" lvl="0" indent="-174625" algn="just">
              <a:spcBef>
                <a:spcPts val="0"/>
              </a:spcBef>
              <a:spcAft>
                <a:spcPts val="0"/>
              </a:spcAft>
              <a:buFont typeface="Arial" pitchFamily="34" charset="0"/>
              <a:buChar char="•"/>
            </a:pPr>
            <a:r>
              <a:rPr lang="en-US" sz="1100" dirty="0" smtClean="0">
                <a:ea typeface="MS PGothic"/>
                <a:cs typeface="Times New Roman"/>
              </a:rPr>
              <a:t>The draw documentation is for the same activity shown on the DRGR voucher.</a:t>
            </a:r>
            <a:endParaRPr lang="en-US" sz="1100" dirty="0" smtClean="0">
              <a:ea typeface="Times New Roman"/>
              <a:cs typeface="Times New Roman"/>
            </a:endParaRPr>
          </a:p>
          <a:p>
            <a:pPr marL="174625" marR="0" indent="-174625" algn="just">
              <a:spcBef>
                <a:spcPts val="0"/>
              </a:spcBef>
              <a:spcAft>
                <a:spcPts val="0"/>
              </a:spcAft>
              <a:buFont typeface="Arial" pitchFamily="34" charset="0"/>
              <a:buChar char="•"/>
            </a:pPr>
            <a:endParaRPr lang="en-US" sz="1100" dirty="0" smtClean="0">
              <a:ea typeface="Times New Roman"/>
              <a:cs typeface="Times New Roman"/>
            </a:endParaRPr>
          </a:p>
          <a:p>
            <a:pPr marL="0" marR="0" indent="0" algn="l" defTabSz="914400" rtl="0" eaLnBrk="1" fontAlgn="base" latinLnBrk="0" hangingPunct="1">
              <a:lnSpc>
                <a:spcPct val="100000"/>
              </a:lnSpc>
              <a:spcBef>
                <a:spcPts val="0"/>
              </a:spcBef>
              <a:spcAft>
                <a:spcPct val="0"/>
              </a:spcAft>
              <a:buClrTx/>
              <a:buSzTx/>
              <a:buFont typeface="Arial" pitchFamily="34" charset="0"/>
              <a:buNone/>
              <a:tabLst/>
              <a:defRPr/>
            </a:pPr>
            <a:r>
              <a:rPr lang="en-US" sz="1100" dirty="0" smtClean="0"/>
              <a:t>Once the CPD/NSP representative confirms the above information, they can send the confirmation to HQ, which should include the voucher number(s), amount of the draw, and the grant number. Once HQ receives the confirmation from the field, they will approve the draw. </a:t>
            </a:r>
            <a:r>
              <a:rPr lang="en-US" sz="1100" b="0" dirty="0" smtClean="0">
                <a:ea typeface="ＭＳ Ｐゴシック" pitchFamily="-60" charset="-128"/>
                <a:cs typeface="ＭＳ Ｐゴシック" pitchFamily="-60" charset="-128"/>
              </a:rPr>
              <a:t>Jim </a:t>
            </a:r>
            <a:r>
              <a:rPr lang="en-US" sz="1100" b="0" dirty="0" err="1" smtClean="0">
                <a:ea typeface="ＭＳ Ｐゴシック" pitchFamily="-60" charset="-128"/>
                <a:cs typeface="ＭＳ Ｐゴシック" pitchFamily="-60" charset="-128"/>
              </a:rPr>
              <a:t>Yerdon</a:t>
            </a:r>
            <a:r>
              <a:rPr lang="en-US" sz="1100" b="0" dirty="0" smtClean="0">
                <a:ea typeface="ＭＳ Ｐゴシック" pitchFamily="-60" charset="-128"/>
                <a:cs typeface="ＭＳ Ｐゴシック" pitchFamily="-60" charset="-128"/>
              </a:rPr>
              <a:t> and Ryan </a:t>
            </a:r>
            <a:r>
              <a:rPr lang="en-US" sz="1100" b="0" dirty="0" err="1" smtClean="0">
                <a:ea typeface="ＭＳ Ｐゴシック" pitchFamily="-60" charset="-128"/>
                <a:cs typeface="ＭＳ Ｐゴシック" pitchFamily="-60" charset="-128"/>
              </a:rPr>
              <a:t>Flanery</a:t>
            </a:r>
            <a:r>
              <a:rPr lang="en-US" sz="1100" b="0" dirty="0" smtClean="0">
                <a:ea typeface="ＭＳ Ｐゴシック" pitchFamily="-60" charset="-128"/>
                <a:cs typeface="ＭＳ Ｐゴシック" pitchFamily="-60" charset="-128"/>
              </a:rPr>
              <a:t> are </a:t>
            </a:r>
            <a:r>
              <a:rPr lang="en-US" sz="1100" b="0" dirty="0" smtClean="0"/>
              <a:t>approving threshold draws for NSP, so representatives should send this information to them at </a:t>
            </a:r>
            <a:r>
              <a:rPr lang="en-US" sz="1100" b="0" dirty="0" smtClean="0">
                <a:ea typeface="ＭＳ Ｐゴシック" pitchFamily="-60" charset="-128"/>
                <a:cs typeface="ＭＳ Ｐゴシック" pitchFamily="-60" charset="-128"/>
              </a:rPr>
              <a:t>James.Yerdon@hud.gov and Ryan.D.Flanery@hud.gov.</a:t>
            </a:r>
            <a:endParaRPr lang="en-US" sz="1100" b="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2973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BE75B0-583D-4E50-8401-68FE7710142A}" type="slidenum">
              <a:rPr lang="en-US" smtClean="0">
                <a:latin typeface="Arial" pitchFamily="34" charset="0"/>
                <a:ea typeface="ＭＳ Ｐゴシック"/>
                <a:cs typeface="ＭＳ Ｐゴシック"/>
              </a:rPr>
              <a:pPr/>
              <a:t>36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several ways</a:t>
            </a:r>
            <a:r>
              <a:rPr lang="en-US" baseline="0" dirty="0" smtClean="0"/>
              <a:t> to block draws from occurring – either by the FO or by the grantee. </a:t>
            </a:r>
          </a:p>
          <a:p>
            <a:pPr eaLnBrk="1" hangingPunct="1">
              <a:spcBef>
                <a:spcPct val="0"/>
              </a:spcBef>
            </a:pPr>
            <a:endParaRPr lang="en-US" baseline="0" dirty="0" smtClean="0"/>
          </a:p>
          <a:p>
            <a:pPr marL="231775" indent="-231775" eaLnBrk="1" hangingPunct="1">
              <a:spcBef>
                <a:spcPct val="0"/>
              </a:spcBef>
              <a:buFont typeface="Arial" pitchFamily="34" charset="0"/>
              <a:buChar char="•"/>
            </a:pPr>
            <a:r>
              <a:rPr lang="en-US" baseline="0" dirty="0" smtClean="0"/>
              <a:t>For HUD staff, draws may be blocked at the grant level or per activity.</a:t>
            </a:r>
          </a:p>
          <a:p>
            <a:pPr marL="231775" indent="-231775" eaLnBrk="1" hangingPunct="1">
              <a:spcBef>
                <a:spcPct val="0"/>
              </a:spcBef>
              <a:buFont typeface="Arial" pitchFamily="34" charset="0"/>
              <a:buChar char="•"/>
            </a:pPr>
            <a:r>
              <a:rPr lang="en-US" baseline="0" dirty="0" smtClean="0"/>
              <a:t>For grantees, draws may be blocked per activity by the Grantee Administrator.</a:t>
            </a:r>
          </a:p>
          <a:p>
            <a:pPr eaLnBrk="1" hangingPunct="1">
              <a:spcBef>
                <a:spcPct val="0"/>
              </a:spcBef>
            </a:pPr>
            <a:endParaRPr lang="en-US" baseline="0" dirty="0" smtClean="0"/>
          </a:p>
          <a:p>
            <a:pPr eaLnBrk="1" hangingPunct="1">
              <a:spcBef>
                <a:spcPct val="0"/>
              </a:spcBef>
            </a:pPr>
            <a:r>
              <a:rPr lang="en-US" baseline="0" dirty="0" smtClean="0"/>
              <a:t>A grantee should call their FO Rep to discuss if, at the grant level or per activity, draws are blocked. Additionally, if any funds are in the restricted balance project, check with the FO.</a:t>
            </a:r>
            <a:endParaRPr lang="en-US" dirty="0" smtClean="0"/>
          </a:p>
          <a:p>
            <a:pPr eaLnBrk="1" hangingPunct="1">
              <a:spcBef>
                <a:spcPct val="0"/>
              </a:spcBef>
            </a:pPr>
            <a:endParaRPr lang="en-US" dirty="0" smtClean="0"/>
          </a:p>
        </p:txBody>
      </p:sp>
      <p:sp>
        <p:nvSpPr>
          <p:cNvPr id="10035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00356"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00357"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B48AD0-C0CC-4F82-B218-EEB4C24447BF}"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screen that shows if a grant is blocked for draws. You can navigate here by clicking on your Grant Number from the Action Plan screen.</a:t>
            </a:r>
          </a:p>
          <a:p>
            <a:pPr eaLnBrk="1" fontAlgn="auto" hangingPunct="1">
              <a:spcBef>
                <a:spcPts val="0"/>
              </a:spcBef>
              <a:spcAft>
                <a:spcPts val="0"/>
              </a:spcAft>
              <a:defRPr/>
            </a:pPr>
            <a:endParaRPr lang="en-US" dirty="0"/>
          </a:p>
        </p:txBody>
      </p:sp>
      <p:sp>
        <p:nvSpPr>
          <p:cNvPr id="102403"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02404"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02405"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F3A098-00F4-4376-9EEE-94A3B195F928}"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a:t>
            </a:r>
            <a:r>
              <a:rPr lang="en-US" baseline="0" dirty="0" smtClean="0"/>
              <a:t> each Activity, a grantee or HUD may block draws.</a:t>
            </a:r>
            <a:endParaRPr lang="en-US" dirty="0" smtClean="0"/>
          </a:p>
          <a:p>
            <a:pPr eaLnBrk="1" fontAlgn="auto" hangingPunct="1">
              <a:spcBef>
                <a:spcPts val="0"/>
              </a:spcBef>
              <a:spcAft>
                <a:spcPts val="0"/>
              </a:spcAft>
              <a:defRPr/>
            </a:pPr>
            <a:endParaRPr lang="en-US" dirty="0"/>
          </a:p>
        </p:txBody>
      </p:sp>
      <p:sp>
        <p:nvSpPr>
          <p:cNvPr id="102403"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dirty="0" smtClean="0"/>
          </a:p>
        </p:txBody>
      </p:sp>
      <p:sp>
        <p:nvSpPr>
          <p:cNvPr id="102404"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02405" name="Slide Number Placeholder 5"/>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F3A098-00F4-4376-9EEE-94A3B195F928}"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xfrm>
            <a:off x="481014" y="4344024"/>
            <a:ext cx="5919787" cy="4616133"/>
          </a:xfrm>
        </p:spPr>
        <p:txBody>
          <a:bodyPr wrap="square" numCol="1" anchor="t" anchorCtr="0" compatLnSpc="1">
            <a:prstTxWarp prst="textNoShape">
              <a:avLst/>
            </a:prstTxWarp>
            <a:normAutofit fontScale="92500" lnSpcReduction="10000"/>
          </a:bodyPr>
          <a:lstStyle/>
          <a:p>
            <a:pPr eaLnBrk="1" hangingPunct="1">
              <a:defRPr/>
            </a:pPr>
            <a:r>
              <a:rPr lang="en-US" sz="1100" dirty="0" smtClean="0"/>
              <a:t>DRGR is now composed of five major modules: Admin, Action Plans, Drawdowns, QPRs, and Reports. The Admin module was enhanced in late 2010 and is now a more prominent feature in DRGR. Each of these modules will be covered today. Even if you will only work within one of the modules, it is important to understand how the five modules inter-relate. </a:t>
            </a:r>
          </a:p>
          <a:p>
            <a:pPr marL="171450" indent="-171450" eaLnBrk="1" hangingPunct="1">
              <a:buFont typeface="Arial" pitchFamily="34" charset="0"/>
              <a:buChar char="•"/>
              <a:defRPr/>
            </a:pPr>
            <a:endParaRPr lang="en-US" sz="1100" dirty="0" smtClean="0"/>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Admin:  Admin module allows the grantee admin users to certify other grantee users and assign them to grants. Grantees can also record any monitoring, audit, and technical assistance (TA) events  they conduct as part of grant oversight.</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Action Plans: The Action Plan in DRGR mirrors the information submitted in the substantial amendment sent to HUD.  If the grantee has not yet identified specific organizations and programs, the  activities listed in the amendment may show as projects in DRGR.  The Action Plan may be resubmitted multiple times as new activities are awarded and entered.</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Drawdowns: Once the Action Plan is set up and approved, grantees will use the Drawdown Module to obligate funds, receipt program income, and create draw vouchers. </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QPRs: As grantees move forward with their NSP grants, they are required to submit quarterly reports to HUD via DRGR. The information reported in the QPR module is key to demonstrating progress – both financial and performance.</a:t>
            </a:r>
          </a:p>
          <a:p>
            <a:pPr marL="0" lvl="0" indent="0">
              <a:buFont typeface="Arial" pitchFamily="34" charset="0"/>
              <a:buNone/>
            </a:pPr>
            <a:endParaRPr lang="en-US" sz="1100" kern="1200" dirty="0" smtClean="0">
              <a:solidFill>
                <a:schemeClr val="tx1"/>
              </a:solidFill>
              <a:effectLst/>
              <a:latin typeface="+mn-lt"/>
              <a:ea typeface="ＭＳ Ｐゴシック" pitchFamily="-60" charset="-128"/>
              <a:cs typeface="ＭＳ Ｐゴシック" pitchFamily="-60" charset="-128"/>
            </a:endParaRPr>
          </a:p>
          <a:p>
            <a:pPr marL="171450" lvl="0" indent="-171450">
              <a:buFont typeface="Arial" pitchFamily="34" charset="0"/>
              <a:buChar char="•"/>
            </a:pPr>
            <a:r>
              <a:rPr lang="en-US" sz="1100" kern="1200" dirty="0" smtClean="0">
                <a:solidFill>
                  <a:schemeClr val="tx1"/>
                </a:solidFill>
                <a:effectLst/>
                <a:latin typeface="+mn-lt"/>
                <a:ea typeface="ＭＳ Ｐゴシック" pitchFamily="-60" charset="-128"/>
                <a:cs typeface="ＭＳ Ｐゴシック" pitchFamily="-60" charset="-128"/>
              </a:rPr>
              <a:t>Reports: The DRGR system has a comprehensive set of canned reports available to pull information out of the system, including administrative reports, financial reports, and performance reports. Reports can serve as valuable management tools for two main reasons: (1) to help grantees monitor the status and progress of their various funded projects and </a:t>
            </a:r>
            <a:r>
              <a:rPr lang="en-US" sz="1100" kern="1200" dirty="0" err="1" smtClean="0">
                <a:solidFill>
                  <a:schemeClr val="tx1"/>
                </a:solidFill>
                <a:effectLst/>
                <a:latin typeface="+mn-lt"/>
                <a:ea typeface="ＭＳ Ｐゴシック" pitchFamily="-60" charset="-128"/>
                <a:cs typeface="ＭＳ Ｐゴシック" pitchFamily="-60" charset="-128"/>
              </a:rPr>
              <a:t>subrecipient</a:t>
            </a:r>
            <a:r>
              <a:rPr lang="en-US" sz="1100" kern="1200" dirty="0" smtClean="0">
                <a:solidFill>
                  <a:schemeClr val="tx1"/>
                </a:solidFill>
                <a:effectLst/>
                <a:latin typeface="+mn-lt"/>
                <a:ea typeface="ＭＳ Ｐゴシック" pitchFamily="-60" charset="-128"/>
                <a:cs typeface="ＭＳ Ｐゴシック" pitchFamily="-60" charset="-128"/>
              </a:rPr>
              <a:t>, and (2) troubleshoot issues or concerns a grantee is facing within DRGR. The reports can be viewed online, printed, or downloaded as a PDF or Excel file. </a:t>
            </a:r>
          </a:p>
          <a:p>
            <a:pPr marL="171450" indent="-171450" eaLnBrk="1" hangingPunct="1">
              <a:spcBef>
                <a:spcPct val="0"/>
              </a:spcBef>
              <a:buFont typeface="Arial" pitchFamily="34" charset="0"/>
              <a:buChar char="•"/>
              <a:defRPr/>
            </a:pPr>
            <a:endParaRPr lang="en-US" sz="700" dirty="0"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EA7CEC-FE0C-4B2C-B123-E28D13CA2C93}" type="slidenum">
              <a:rPr lang="en-US" smtClean="0">
                <a:latin typeface="Arial" pitchFamily="34" charset="0"/>
                <a:ea typeface="ＭＳ Ｐゴシック"/>
                <a:cs typeface="ＭＳ Ｐゴシック"/>
              </a:rPr>
              <a:pPr/>
              <a:t>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There are four major steps to</a:t>
            </a:r>
            <a:r>
              <a:rPr lang="en-US" baseline="0" dirty="0" smtClean="0">
                <a:ea typeface="ＭＳ Ｐゴシック"/>
                <a:cs typeface="ＭＳ Ｐゴシック"/>
              </a:rPr>
              <a:t> create a voucher in DRGR.</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Remember: Only users with Draw Requester rights can create a voucher.</a:t>
            </a:r>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811CF49B-AFB5-4F54-88BA-F225DF385084}"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To create a voucher,</a:t>
            </a:r>
            <a:r>
              <a:rPr lang="en-US" baseline="0" dirty="0" smtClean="0">
                <a:ea typeface="ＭＳ Ｐゴシック"/>
                <a:cs typeface="ＭＳ Ｐゴシック"/>
              </a:rPr>
              <a:t> click</a:t>
            </a:r>
            <a:r>
              <a:rPr lang="en-US" dirty="0" smtClean="0">
                <a:ea typeface="ＭＳ Ｐゴシック"/>
                <a:cs typeface="ＭＳ Ｐゴシック"/>
              </a:rPr>
              <a:t> “Create Voucher” from the links at the left-hand bar. </a:t>
            </a:r>
            <a:endParaRPr lang="en-US" baseline="0" dirty="0" smtClean="0">
              <a:ea typeface="ＭＳ Ｐゴシック"/>
              <a:cs typeface="ＭＳ Ｐゴシック"/>
            </a:endParaRPr>
          </a:p>
          <a:p>
            <a:pPr eaLnBrk="1" hangingPunct="1"/>
            <a:endParaRPr lang="en-US" baseline="0" dirty="0" smtClean="0">
              <a:ea typeface="ＭＳ Ｐゴシック"/>
              <a:cs typeface="ＭＳ Ｐゴシック"/>
            </a:endParaRPr>
          </a:p>
          <a:p>
            <a:pPr eaLnBrk="1" hangingPunct="1"/>
            <a:r>
              <a:rPr lang="en-US" sz="1200" b="0" kern="1200" baseline="0" dirty="0" smtClean="0">
                <a:solidFill>
                  <a:schemeClr val="tx1"/>
                </a:solidFill>
                <a:latin typeface="+mn-lt"/>
                <a:ea typeface="ＭＳ Ｐゴシック" pitchFamily="-60" charset="-128"/>
                <a:cs typeface="ＭＳ Ｐゴシック" pitchFamily="-60" charset="-128"/>
              </a:rPr>
              <a:t>The page above,</a:t>
            </a:r>
            <a:r>
              <a:rPr lang="en-US" sz="1200" b="0" kern="1200" dirty="0" smtClean="0">
                <a:solidFill>
                  <a:schemeClr val="tx1"/>
                </a:solidFill>
                <a:latin typeface="+mn-lt"/>
                <a:ea typeface="ＭＳ Ｐゴシック" pitchFamily="-60" charset="-128"/>
                <a:cs typeface="ＭＳ Ｐゴシック" pitchFamily="-60" charset="-128"/>
              </a:rPr>
              <a:t> </a:t>
            </a:r>
            <a:r>
              <a:rPr lang="en-US" sz="1200" b="0" kern="1200" baseline="0" dirty="0" smtClean="0">
                <a:solidFill>
                  <a:schemeClr val="tx1"/>
                </a:solidFill>
                <a:latin typeface="+mn-lt"/>
                <a:ea typeface="ＭＳ Ｐゴシック" pitchFamily="-60" charset="-128"/>
                <a:cs typeface="ＭＳ Ｐゴシック" pitchFamily="-60" charset="-128"/>
              </a:rPr>
              <a:t>“Create Voucher – Page 1 of 4 (Select Activities),” is the first of the four voucher creation pages. In this page, you will select the voucher submission date and the activities to be included in the voucher. The submission date defaults to the current date. </a:t>
            </a:r>
          </a:p>
          <a:p>
            <a:pPr eaLnBrk="1" hangingPunct="1"/>
            <a:endParaRPr lang="en-US" sz="1200" b="0" kern="1200" baseline="0" dirty="0" smtClean="0">
              <a:solidFill>
                <a:schemeClr val="tx1"/>
              </a:solidFill>
              <a:latin typeface="+mn-lt"/>
              <a:ea typeface="ＭＳ Ｐゴシック"/>
              <a:cs typeface="ＭＳ Ｐゴシック"/>
            </a:endParaRPr>
          </a:p>
          <a:p>
            <a:r>
              <a:rPr lang="en-US" sz="1200" kern="1200" baseline="0" dirty="0" smtClean="0">
                <a:solidFill>
                  <a:schemeClr val="tx1"/>
                </a:solidFill>
                <a:latin typeface="+mn-lt"/>
                <a:ea typeface="ＭＳ Ｐゴシック" pitchFamily="-60" charset="-128"/>
                <a:cs typeface="ＭＳ Ｐゴシック" pitchFamily="-60" charset="-128"/>
              </a:rPr>
              <a:t>Click the </a:t>
            </a:r>
            <a:r>
              <a:rPr lang="en-US" dirty="0" smtClean="0"/>
              <a:t>‘Add More Activities’ </a:t>
            </a:r>
            <a:r>
              <a:rPr lang="en-US" sz="1200" kern="1200" baseline="0" dirty="0" smtClean="0">
                <a:solidFill>
                  <a:schemeClr val="tx1"/>
                </a:solidFill>
                <a:latin typeface="+mn-lt"/>
                <a:ea typeface="ＭＳ Ｐゴシック" pitchFamily="-60" charset="-128"/>
                <a:cs typeface="ＭＳ Ｐゴシック" pitchFamily="-60" charset="-128"/>
              </a:rPr>
              <a:t>button</a:t>
            </a:r>
            <a:r>
              <a:rPr lang="en-US" sz="1200" b="1" kern="1200" baseline="0" dirty="0" smtClean="0">
                <a:solidFill>
                  <a:schemeClr val="tx1"/>
                </a:solidFill>
                <a:latin typeface="+mn-lt"/>
                <a:ea typeface="ＭＳ Ｐゴシック" pitchFamily="-60" charset="-128"/>
                <a:cs typeface="ＭＳ Ｐゴシック" pitchFamily="-60" charset="-128"/>
              </a:rPr>
              <a:t>.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07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17AB1B-7FA9-4813-BD9D-0698BFADB5D2}" type="slidenum">
              <a:rPr lang="en-US" smtClean="0">
                <a:latin typeface="Arial" pitchFamily="34" charset="0"/>
                <a:ea typeface="ＭＳ Ｐゴシック"/>
                <a:cs typeface="ＭＳ Ｐゴシック"/>
              </a:rPr>
              <a:pPr/>
              <a:t>41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After selecting ‘Create Voucher’ on the links at the left-hand bar, a blank voucher appears. The Draw Requestor must add activities to this voucher (which is creating the line items).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811CF49B-AFB5-4F54-88BA-F225DF385084}"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R="0" algn="l" rtl="0"/>
            <a:r>
              <a:rPr lang="en-US" sz="1200" baseline="0" dirty="0" smtClean="0">
                <a:solidFill>
                  <a:srgbClr val="000000"/>
                </a:solidFill>
              </a:rPr>
              <a:t>The “Search for Activities to Create Voucher” page is now displayed. This page allows you to locate and add the activities to include in the voucher. You may enter one or more search criteria.</a:t>
            </a:r>
          </a:p>
          <a:p>
            <a:pPr marR="0" algn="l" rtl="0"/>
            <a:endParaRPr lang="en-US" sz="1200" baseline="0" dirty="0" smtClean="0">
              <a:solidFill>
                <a:srgbClr val="000000"/>
              </a:solidFill>
            </a:endParaRPr>
          </a:p>
          <a:p>
            <a:pPr marR="0" algn="l" rtl="0"/>
            <a:r>
              <a:rPr lang="en-US" sz="1200" baseline="0" dirty="0" smtClean="0">
                <a:solidFill>
                  <a:srgbClr val="000000"/>
                </a:solidFill>
              </a:rPr>
              <a:t>Note that entering the grantee activity number is the quickest way to search. You may, however, have several activities of a certain type or under a specific responsible organization for which you want to create a single voucher. In that case, you may want to search accordingly. </a:t>
            </a:r>
          </a:p>
          <a:p>
            <a:pPr marR="0" algn="l" rtl="0"/>
            <a:endParaRPr lang="en-US" sz="1200" baseline="0" dirty="0" smtClean="0">
              <a:solidFill>
                <a:srgbClr val="000000"/>
              </a:solidFill>
            </a:endParaRPr>
          </a:p>
          <a:p>
            <a:pPr marR="0" algn="l" rtl="0"/>
            <a:r>
              <a:rPr lang="en-US" sz="1200" baseline="0" dirty="0" smtClean="0">
                <a:solidFill>
                  <a:srgbClr val="000000"/>
                </a:solidFill>
              </a:rPr>
              <a:t>Click on the “Search” button.</a:t>
            </a:r>
          </a:p>
          <a:p>
            <a:pPr marR="0" algn="just" rtl="0"/>
            <a:endParaRPr lang="en-US" sz="1200" baseline="0" dirty="0" smtClean="0">
              <a:solidFill>
                <a:srgbClr val="000000"/>
              </a:solidFill>
            </a:endParaRPr>
          </a:p>
          <a:p>
            <a:pPr marR="0" algn="just" rtl="0"/>
            <a:r>
              <a:rPr lang="en-US" sz="1200" baseline="0" dirty="0" smtClean="0">
                <a:solidFill>
                  <a:srgbClr val="000000"/>
                </a:solidFill>
              </a:rPr>
              <a:t>The Search page will now show search results in a table below the search criteria. Each table row represents an activity. Note that the results may be presented on more than one page. Click on the links below the results table to see more results. Results can be narrowed by modifying or adding search criteria and clicking on the “Search” button again.</a:t>
            </a:r>
          </a:p>
          <a:p>
            <a:pPr marR="0" algn="just" rtl="0"/>
            <a:endParaRPr lang="en-US" sz="1200" baseline="0" dirty="0" smtClean="0">
              <a:solidFill>
                <a:srgbClr val="000000"/>
              </a:solidFill>
            </a:endParaRPr>
          </a:p>
          <a:p>
            <a:pPr marR="0" algn="just" rtl="0"/>
            <a:r>
              <a:rPr lang="en-US" sz="1200" baseline="0" dirty="0" smtClean="0">
                <a:solidFill>
                  <a:srgbClr val="000000"/>
                </a:solidFill>
              </a:rPr>
              <a:t>To change the sort order of the results, click on a column heading.</a:t>
            </a:r>
          </a:p>
          <a:p>
            <a:pPr marR="0" algn="just" rtl="0"/>
            <a:endParaRPr lang="en-US" sz="1200" baseline="0" dirty="0" smtClean="0">
              <a:solidFill>
                <a:srgbClr val="000000"/>
              </a:solidFill>
            </a:endParaRPr>
          </a:p>
          <a:p>
            <a:pPr marR="0" algn="just" rtl="0"/>
            <a:r>
              <a:rPr lang="en-US" sz="1200" baseline="0" dirty="0" smtClean="0">
                <a:solidFill>
                  <a:srgbClr val="000000"/>
                </a:solidFill>
              </a:rPr>
              <a:t>To include </a:t>
            </a:r>
            <a:r>
              <a:rPr lang="en-US" dirty="0" smtClean="0">
                <a:solidFill>
                  <a:srgbClr val="000000"/>
                </a:solidFill>
              </a:rPr>
              <a:t>an item</a:t>
            </a:r>
            <a:r>
              <a:rPr lang="en-US" sz="1200" baseline="0" dirty="0" smtClean="0">
                <a:solidFill>
                  <a:srgbClr val="000000"/>
                </a:solidFill>
              </a:rPr>
              <a:t> in the voucher, indicate if grant program funds and/or program income will be used and click on the “Add Selected Activities to Voucher” button to add to the voucher. This will add line items to the voucher and return to “Page 1” of the “Create voucher” pages where you can see the voucher. </a:t>
            </a:r>
          </a:p>
          <a:p>
            <a:pPr marR="0" algn="just" rtl="0"/>
            <a:endParaRPr lang="en-US" sz="1200" baseline="0" dirty="0" smtClean="0">
              <a:solidFill>
                <a:srgbClr val="000000"/>
              </a:solidFill>
            </a:endParaRPr>
          </a:p>
          <a:p>
            <a:pPr marR="0" algn="just" rtl="0"/>
            <a:r>
              <a:rPr lang="en-US" sz="1200" baseline="0" dirty="0" smtClean="0">
                <a:solidFill>
                  <a:srgbClr val="000000"/>
                </a:solidFill>
              </a:rPr>
              <a:t>From “Page 1” you can continue to search for and add more activities by clicking the “Add More Activities” button. </a:t>
            </a:r>
          </a:p>
          <a:p>
            <a:pPr marR="0" algn="just" rtl="0"/>
            <a:endParaRPr lang="en-US" sz="1200" baseline="0" dirty="0" smtClean="0">
              <a:solidFill>
                <a:srgbClr val="000000"/>
              </a:solidFill>
            </a:endParaRPr>
          </a:p>
          <a:p>
            <a:pPr marR="0" algn="just" rtl="0"/>
            <a:r>
              <a:rPr lang="en-US" sz="1200" b="1" baseline="0" dirty="0" smtClean="0">
                <a:solidFill>
                  <a:srgbClr val="000000"/>
                </a:solidFill>
              </a:rPr>
              <a:t>TIP:</a:t>
            </a:r>
            <a:r>
              <a:rPr lang="en-US" sz="1200" baseline="0" dirty="0" smtClean="0">
                <a:solidFill>
                  <a:srgbClr val="000000"/>
                </a:solidFill>
              </a:rPr>
              <a:t> To remove an activity from the table, check the box in the Select column next to the activity to be removed, and then click the “Remove Voucher Item” button.</a:t>
            </a:r>
          </a:p>
          <a:p>
            <a:pPr marR="0" algn="just" rtl="0"/>
            <a:endParaRPr lang="en-US" sz="1200" baseline="0" dirty="0" smtClean="0">
              <a:solidFill>
                <a:srgbClr val="000000"/>
              </a:solidFill>
            </a:endParaRPr>
          </a:p>
          <a:p>
            <a:pPr marR="0" algn="just" rtl="0"/>
            <a:r>
              <a:rPr lang="en-US" sz="1200" baseline="0" dirty="0" smtClean="0">
                <a:solidFill>
                  <a:srgbClr val="000000"/>
                </a:solidFill>
              </a:rPr>
              <a:t>When all activities have been added to the voucher, click the “Continue” button.</a:t>
            </a:r>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97FC53-FFDD-411E-97FB-5EDAC58A5B83}" type="slidenum">
              <a:rPr lang="en-US" smtClean="0">
                <a:latin typeface="Arial" pitchFamily="34" charset="0"/>
                <a:ea typeface="ＭＳ Ｐゴシック"/>
                <a:cs typeface="ＭＳ Ｐゴシック"/>
              </a:rPr>
              <a:pPr/>
              <a:t>43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On Page 1 and 2 of Create Vouchers, grantee enters the Draw Amount per fund type and per activity.</a:t>
            </a: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These screens confirm the fund type and submit the amounts entered for each Activity.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293B425-538F-4AF6-9D56-C243B3B00C3F}"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On Page 2</a:t>
            </a:r>
            <a:r>
              <a:rPr lang="en-US" baseline="0" dirty="0" smtClean="0">
                <a:ea typeface="ＭＳ Ｐゴシック"/>
                <a:cs typeface="ＭＳ Ｐゴシック"/>
              </a:rPr>
              <a:t> enter the actual drawdown amount.</a:t>
            </a:r>
            <a:endParaRPr lang="en-US" dirty="0" smtClean="0">
              <a:ea typeface="ＭＳ Ｐゴシック"/>
              <a:cs typeface="ＭＳ Ｐゴシック"/>
            </a:endParaRP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If the you click on the Amount Available link, it will provide information as to how it arrived at this amount.</a:t>
            </a:r>
          </a:p>
          <a:p>
            <a:pPr eaLnBrk="1" hangingPunct="1"/>
            <a:endParaRPr lang="en-US" baseline="0" dirty="0" smtClean="0">
              <a:ea typeface="ＭＳ Ｐゴシック"/>
              <a:cs typeface="ＭＳ Ｐゴシック"/>
            </a:endParaRPr>
          </a:p>
          <a:p>
            <a:r>
              <a:rPr lang="en-US" sz="1200" kern="1200" dirty="0" smtClean="0">
                <a:solidFill>
                  <a:schemeClr val="tx1"/>
                </a:solidFill>
                <a:effectLst/>
                <a:latin typeface="+mn-lt"/>
                <a:ea typeface="ＭＳ Ｐゴシック" pitchFamily="-60" charset="-128"/>
                <a:cs typeface="ＭＳ Ｐゴシック" pitchFamily="-60" charset="-128"/>
              </a:rPr>
              <a:t>NOTE: DRGR may show $0 available in PF on activities within a PI account until all PI is used.  The amount shown as available on PI will be the lower of the two following amounts:</a:t>
            </a:r>
          </a:p>
          <a:p>
            <a:pPr lvl="1"/>
            <a:r>
              <a:rPr lang="en-US" sz="1200" kern="1200" dirty="0" smtClean="0">
                <a:solidFill>
                  <a:schemeClr val="tx1"/>
                </a:solidFill>
                <a:effectLst/>
                <a:latin typeface="+mn-lt"/>
                <a:ea typeface="ＭＳ Ｐゴシック" pitchFamily="-60" charset="-128"/>
                <a:cs typeface="ＭＳ Ｐゴシック"/>
              </a:rPr>
              <a:t> The TOTAL FUNDS available for the activity (PI +PF) based on total activity obligation minus total  drawn (PI+PF); or</a:t>
            </a:r>
          </a:p>
          <a:p>
            <a:pPr lvl="1"/>
            <a:r>
              <a:rPr lang="en-US" sz="1200" kern="1200" dirty="0" smtClean="0">
                <a:solidFill>
                  <a:schemeClr val="tx1"/>
                </a:solidFill>
                <a:effectLst/>
                <a:latin typeface="+mn-lt"/>
                <a:ea typeface="ＭＳ Ｐゴシック" pitchFamily="-60" charset="-128"/>
                <a:cs typeface="ＭＳ Ｐゴシック"/>
              </a:rPr>
              <a:t> The amount of PI available at the PI account level. </a:t>
            </a:r>
          </a:p>
          <a:p>
            <a:r>
              <a:rPr lang="en-US" sz="1200" kern="1200" dirty="0" smtClean="0">
                <a:solidFill>
                  <a:schemeClr val="tx1"/>
                </a:solidFill>
                <a:effectLst/>
                <a:latin typeface="+mn-lt"/>
                <a:ea typeface="ＭＳ Ｐゴシック" pitchFamily="-60" charset="-128"/>
                <a:cs typeface="ＭＳ Ｐゴシック" pitchFamily="-60" charset="-128"/>
              </a:rPr>
              <a:t>DRGR may not let grantees proceed to the</a:t>
            </a:r>
            <a:r>
              <a:rPr lang="en-US" sz="1200" kern="1200" baseline="0" dirty="0" smtClean="0">
                <a:solidFill>
                  <a:schemeClr val="tx1"/>
                </a:solidFill>
                <a:effectLst/>
                <a:latin typeface="+mn-lt"/>
                <a:ea typeface="ＭＳ Ｐゴシック" pitchFamily="-60" charset="-128"/>
                <a:cs typeface="ＭＳ Ｐゴシック" pitchFamily="-60" charset="-128"/>
              </a:rPr>
              <a:t> next step in creating a voucher (page 3 of 4) </a:t>
            </a:r>
            <a:r>
              <a:rPr lang="en-US" sz="1200" kern="1200" dirty="0" smtClean="0">
                <a:solidFill>
                  <a:schemeClr val="tx1"/>
                </a:solidFill>
                <a:effectLst/>
                <a:latin typeface="+mn-lt"/>
                <a:ea typeface="ＭＳ Ｐゴシック" pitchFamily="-60" charset="-128"/>
                <a:cs typeface="ＭＳ Ｐゴシック" pitchFamily="-60" charset="-128"/>
              </a:rPr>
              <a:t>if the grantees try to force PF draws without spending all PI within an account first.</a:t>
            </a:r>
          </a:p>
          <a:p>
            <a:pPr eaLnBrk="1" hangingPunct="1"/>
            <a:endParaRPr lang="en-US" baseline="0"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293B425-538F-4AF6-9D56-C243B3B00C3F}"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On Page 3 of Create Vouchers, confirm</a:t>
            </a:r>
            <a:r>
              <a:rPr lang="en-US" baseline="0" dirty="0" smtClean="0">
                <a:ea typeface="ＭＳ Ｐゴシック"/>
                <a:cs typeface="ＭＳ Ｐゴシック"/>
              </a:rPr>
              <a:t> the amount entered for each Activity</a:t>
            </a:r>
            <a:r>
              <a:rPr lang="en-US" dirty="0" smtClean="0">
                <a:ea typeface="ＭＳ Ｐゴシック"/>
                <a:cs typeface="ＭＳ Ｐゴシック"/>
              </a:rPr>
              <a:t>.</a:t>
            </a:r>
          </a:p>
          <a:p>
            <a:pPr eaLnBrk="1" hangingPunct="1"/>
            <a:endParaRPr lang="en-US" baseline="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293B425-538F-4AF6-9D56-C243B3B00C3F}"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On Page 4 of Create Vouchers, you </a:t>
            </a:r>
            <a:r>
              <a:rPr lang="en-US" baseline="0" dirty="0" smtClean="0">
                <a:ea typeface="ＭＳ Ｐゴシック"/>
                <a:cs typeface="ＭＳ Ｐゴシック"/>
              </a:rPr>
              <a:t>should see an alert at the top of the screen letting you know that the voucher has been successfully submitted</a:t>
            </a:r>
            <a:r>
              <a:rPr lang="en-US" dirty="0" smtClean="0">
                <a:ea typeface="ＭＳ Ｐゴシック"/>
                <a:cs typeface="ＭＳ Ｐゴシック"/>
              </a:rPr>
              <a:t>. The</a:t>
            </a:r>
            <a:r>
              <a:rPr lang="en-US" baseline="0" dirty="0" smtClean="0">
                <a:ea typeface="ＭＳ Ｐゴシック"/>
                <a:cs typeface="ＭＳ Ｐゴシック"/>
              </a:rPr>
              <a:t> User does not have to actively do anything on this page, however, if this page does not appear, the user has NOT successfully submitted a voucher.</a:t>
            </a:r>
            <a:endParaRPr lang="en-US" dirty="0" smtClean="0">
              <a:ea typeface="ＭＳ Ｐゴシック"/>
              <a:cs typeface="ＭＳ Ｐゴシック"/>
            </a:endParaRPr>
          </a:p>
          <a:p>
            <a:pPr eaLnBrk="1" hangingPunct="1"/>
            <a:endParaRPr lang="en-US" baseline="0" dirty="0" smtClean="0">
              <a:ea typeface="ＭＳ Ｐゴシック"/>
              <a:cs typeface="ＭＳ Ｐゴシック"/>
            </a:endParaRPr>
          </a:p>
          <a:p>
            <a:pPr eaLnBrk="1" hangingPunct="1"/>
            <a:r>
              <a:rPr lang="en-US" baseline="0" dirty="0" smtClean="0">
                <a:ea typeface="ＭＳ Ｐゴシック"/>
                <a:cs typeface="ＭＳ Ｐゴシック"/>
              </a:rPr>
              <a:t>It sometimes helps to print this screen for financial records.</a:t>
            </a:r>
          </a:p>
          <a:p>
            <a:pPr eaLnBrk="1" hangingPunct="1"/>
            <a:endParaRPr lang="en-US" baseline="0" dirty="0" smtClean="0">
              <a:ea typeface="ＭＳ Ｐゴシック"/>
              <a:cs typeface="ＭＳ Ｐゴシック"/>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b="0" baseline="0" dirty="0" smtClean="0">
                <a:ea typeface="ＭＳ Ｐゴシック"/>
                <a:cs typeface="ＭＳ Ｐゴシック"/>
              </a:rPr>
              <a:t>As of DRGR Release 7.3, users can PDF a copy of the vouchers created for their records and add comments about the vouchers.</a:t>
            </a:r>
          </a:p>
          <a:p>
            <a:pPr eaLnBrk="1" hangingPunct="1"/>
            <a:endParaRPr lang="en-US" baseline="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293B425-538F-4AF6-9D56-C243B3B00C3F}"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0" baseline="0" dirty="0" smtClean="0">
                <a:ea typeface="ＭＳ Ｐゴシック"/>
                <a:cs typeface="ＭＳ Ｐゴシック"/>
              </a:rPr>
              <a:t>This is an example of the voucher summary PDF now available to grantees for their records.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C293B425-538F-4AF6-9D56-C243B3B00C3F}"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0" dirty="0" smtClean="0">
                <a:ea typeface="ＭＳ Ｐゴシック"/>
                <a:cs typeface="ＭＳ Ｐゴシック"/>
              </a:rPr>
              <a:t>The</a:t>
            </a:r>
            <a:r>
              <a:rPr lang="en-US" b="0" baseline="0" dirty="0" smtClean="0">
                <a:ea typeface="ＭＳ Ｐゴシック"/>
                <a:cs typeface="ＭＳ Ｐゴシック"/>
              </a:rPr>
              <a:t> Total Available Amount is calculated at the Activity level.</a:t>
            </a:r>
          </a:p>
          <a:p>
            <a:pPr eaLnBrk="1" hangingPunct="1"/>
            <a:endParaRPr lang="en-US" b="0" baseline="0" dirty="0" smtClean="0">
              <a:ea typeface="ＭＳ Ｐゴシック"/>
              <a:cs typeface="ＭＳ Ｐゴシック"/>
            </a:endParaRPr>
          </a:p>
          <a:p>
            <a:pPr eaLnBrk="1" hangingPunct="1"/>
            <a:r>
              <a:rPr lang="en-US" sz="1200" b="0" kern="1200" dirty="0" smtClean="0">
                <a:solidFill>
                  <a:schemeClr val="tx1"/>
                </a:solidFill>
                <a:effectLst/>
                <a:latin typeface="+mn-lt"/>
                <a:ea typeface="ＭＳ Ｐゴシック" pitchFamily="-60" charset="-128"/>
                <a:cs typeface="ＭＳ Ｐゴシック" pitchFamily="-60" charset="-128"/>
              </a:rPr>
              <a:t>DRGR may show $0 available in PF on activities within a PI account </a:t>
            </a:r>
            <a:r>
              <a:rPr lang="en-US" sz="1200" b="0" i="0" u="none" kern="1200" dirty="0" smtClean="0">
                <a:solidFill>
                  <a:schemeClr val="tx1"/>
                </a:solidFill>
                <a:effectLst/>
                <a:latin typeface="+mn-lt"/>
                <a:ea typeface="ＭＳ Ｐゴシック" pitchFamily="-60" charset="-128"/>
                <a:cs typeface="ＭＳ Ｐゴシック" pitchFamily="-60" charset="-128"/>
              </a:rPr>
              <a:t>on a voucher</a:t>
            </a:r>
            <a:r>
              <a:rPr lang="en-US" sz="1200" b="0" kern="1200" dirty="0" smtClean="0">
                <a:solidFill>
                  <a:schemeClr val="tx1"/>
                </a:solidFill>
                <a:effectLst/>
                <a:latin typeface="+mn-lt"/>
                <a:ea typeface="ＭＳ Ｐゴシック" pitchFamily="-60" charset="-128"/>
                <a:cs typeface="ＭＳ Ｐゴシック" pitchFamily="-60" charset="-128"/>
              </a:rPr>
              <a:t> until all PI is used.</a:t>
            </a:r>
            <a:endParaRPr lang="en-US" b="0"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38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13C7B6-E206-4549-98B7-5A094AA38AF7}" type="slidenum">
              <a:rPr lang="en-US" smtClean="0">
                <a:latin typeface="Arial" pitchFamily="34" charset="0"/>
                <a:ea typeface="ＭＳ Ｐゴシック"/>
                <a:cs typeface="ＭＳ Ｐゴシック"/>
              </a:rPr>
              <a:pPr/>
              <a:t>49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171450" indent="-171450" eaLnBrk="1" hangingPunct="1">
              <a:spcAft>
                <a:spcPts val="1200"/>
              </a:spcAft>
              <a:buFontTx/>
              <a:buChar char="•"/>
            </a:pPr>
            <a:r>
              <a:rPr lang="en-US" dirty="0" smtClean="0">
                <a:ea typeface="ＭＳ Ｐゴシック"/>
                <a:cs typeface="ＭＳ Ｐゴシック"/>
              </a:rPr>
              <a:t>The projects are straightforward. Each eligible use becomes a project, so we have Financing Mechanisms and Acquisition/Rehab. Most likely, the grantee will also be funding Admin, so that would be a third project. </a:t>
            </a:r>
          </a:p>
          <a:p>
            <a:pPr marL="171450" indent="-171450" eaLnBrk="1" hangingPunct="1">
              <a:spcAft>
                <a:spcPts val="1200"/>
              </a:spcAft>
              <a:buFontTx/>
              <a:buChar char="•"/>
            </a:pPr>
            <a:r>
              <a:rPr lang="en-US" dirty="0" smtClean="0">
                <a:ea typeface="ＭＳ Ｐゴシック"/>
                <a:cs typeface="ＭＳ Ｐゴシック"/>
              </a:rPr>
              <a:t>Under Financing Mechanisms, we have two responsible organizations: the subrecipient and the City. This means two activities. However, the City thinks it will serve some households at or below 50% AMI and some households above 50% AMI. In order to get credit for the set-aside requirement, the households at or below 50% AMI must be associated with the set-aside national objective. To do this, the City will set up one activity with the LMMI national objective for the proposed households over 50% AMI, and one activity with the set-aside national objective for the proposed households below 50% AMI. </a:t>
            </a:r>
          </a:p>
          <a:p>
            <a:pPr marL="171450" indent="-171450" eaLnBrk="1" hangingPunct="1">
              <a:spcAft>
                <a:spcPts val="1200"/>
              </a:spcAft>
              <a:buFontTx/>
              <a:buChar char="•"/>
            </a:pPr>
            <a:r>
              <a:rPr lang="en-US" dirty="0" smtClean="0">
                <a:ea typeface="ＭＳ Ｐゴシック"/>
                <a:cs typeface="ＭＳ Ｐゴシック"/>
              </a:rPr>
              <a:t>We see the same breakout under Acquisition/Rehab, but we see two additional activities to represent the proposed multifamily properties. Again, HUD would like these multifamily properties reported under their own DRGR activity. </a:t>
            </a:r>
          </a:p>
          <a:p>
            <a:pPr marL="171450" indent="-171450" eaLnBrk="1" hangingPunct="1">
              <a:spcAft>
                <a:spcPts val="1200"/>
              </a:spcAft>
              <a:buFontTx/>
              <a:buChar char="•"/>
            </a:pPr>
            <a:r>
              <a:rPr lang="en-US" dirty="0" smtClean="0">
                <a:ea typeface="ＭＳ Ｐゴシック"/>
                <a:cs typeface="ＭＳ Ｐゴシック"/>
              </a:rPr>
              <a:t>Notice what is not on the slide. Please note that none of the following are “wrong,” but they tend to complicate data entry and make the whole process less efficient. </a:t>
            </a:r>
          </a:p>
          <a:p>
            <a:pPr marL="628650" lvl="1" indent="-171450" eaLnBrk="1" hangingPunct="1">
              <a:buFont typeface="Courier New" pitchFamily="49" charset="0"/>
              <a:buChar char="o"/>
            </a:pPr>
            <a:r>
              <a:rPr lang="en-US" dirty="0" smtClean="0">
                <a:ea typeface="ＭＳ Ｐゴシック"/>
              </a:rPr>
              <a:t>The City is not creating a separate activity for each single-family property. </a:t>
            </a:r>
          </a:p>
          <a:p>
            <a:pPr marL="628650" lvl="1" indent="-171450" eaLnBrk="1" hangingPunct="1">
              <a:buFont typeface="Courier New" pitchFamily="49" charset="0"/>
              <a:buChar char="o"/>
            </a:pPr>
            <a:r>
              <a:rPr lang="en-US" dirty="0" smtClean="0">
                <a:ea typeface="ＭＳ Ｐゴシック"/>
              </a:rPr>
              <a:t>The City is not breaking out separate activities for acquisition and rehab.</a:t>
            </a:r>
          </a:p>
          <a:p>
            <a:pPr marL="628650" lvl="1" indent="-171450" eaLnBrk="1" hangingPunct="1">
              <a:buFont typeface="Courier New" pitchFamily="49" charset="0"/>
              <a:buChar char="o"/>
            </a:pPr>
            <a:r>
              <a:rPr lang="en-US" dirty="0" smtClean="0">
                <a:ea typeface="ＭＳ Ｐゴシック"/>
              </a:rPr>
              <a:t>The City is not creating a separate activity for disposition, which can be lumped under the other activities based on its end use. </a:t>
            </a:r>
          </a:p>
          <a:p>
            <a:pPr marL="628650" lvl="1" indent="-171450" eaLnBrk="1" hangingPunct="1">
              <a:spcBef>
                <a:spcPct val="30000"/>
              </a:spcBef>
              <a:buFont typeface="Courier New" pitchFamily="49" charset="0"/>
              <a:buChar char="o"/>
            </a:pPr>
            <a:r>
              <a:rPr lang="en-US" dirty="0" smtClean="0">
                <a:ea typeface="ＭＳ Ｐゴシック"/>
              </a:rPr>
              <a:t>KEY POINT: The program description in the Substantial Amendment MUST be adapted for purposes of DRGR. This is not a one-for-one breakout.</a:t>
            </a:r>
          </a:p>
          <a:p>
            <a:pPr marL="628650" lvl="1" indent="-171450" eaLnBrk="1" hangingPunct="1">
              <a:buFont typeface="Arial" pitchFamily="34" charset="0"/>
              <a:buNone/>
            </a:pPr>
            <a:endParaRPr lang="en-US" dirty="0" smtClean="0">
              <a:ea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2805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68B3EE-37F2-44D2-B95F-4BF958CB383D}" type="slidenum">
              <a:rPr lang="en-US" smtClean="0">
                <a:latin typeface="Arial" pitchFamily="34" charset="0"/>
                <a:ea typeface="ＭＳ Ｐゴシック"/>
                <a:cs typeface="ＭＳ Ｐゴシック"/>
              </a:rPr>
              <a:pPr/>
              <a:t>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a:t>
            </a:r>
            <a:r>
              <a:rPr lang="en-US" baseline="0" dirty="0" smtClean="0">
                <a:ea typeface="ＭＳ Ｐゴシック"/>
                <a:cs typeface="ＭＳ Ｐゴシック"/>
              </a:rPr>
              <a:t> Available Amount is calculated at the Activity level against the Total Activity Budget (which is the sum of program funds and PI).</a:t>
            </a:r>
          </a:p>
          <a:p>
            <a:endParaRPr lang="en-US" sz="1200" b="0" kern="1200" baseline="0" dirty="0" smtClean="0">
              <a:solidFill>
                <a:schemeClr val="tx1"/>
              </a:solidFill>
              <a:effectLst/>
              <a:latin typeface="+mn-lt"/>
              <a:ea typeface="ＭＳ Ｐゴシック"/>
              <a:cs typeface="ＭＳ Ｐゴシック" pitchFamily="-60" charset="-128"/>
            </a:endParaRPr>
          </a:p>
          <a:p>
            <a:r>
              <a:rPr lang="en-US" sz="1200" b="0" kern="1200" dirty="0" smtClean="0">
                <a:solidFill>
                  <a:schemeClr val="tx1"/>
                </a:solidFill>
                <a:effectLst/>
                <a:latin typeface="+mn-lt"/>
                <a:ea typeface="ＭＳ Ｐゴシック" pitchFamily="-60" charset="-128"/>
                <a:cs typeface="ＭＳ Ｐゴシック" pitchFamily="-60" charset="-128"/>
              </a:rPr>
              <a:t>The amount shown as available on PI </a:t>
            </a:r>
            <a:r>
              <a:rPr lang="en-US" sz="1200" b="0" u="sng" kern="1200" dirty="0" smtClean="0">
                <a:solidFill>
                  <a:schemeClr val="tx1"/>
                </a:solidFill>
                <a:effectLst/>
                <a:latin typeface="+mn-lt"/>
                <a:ea typeface="ＭＳ Ｐゴシック" pitchFamily="-60" charset="-128"/>
                <a:cs typeface="ＭＳ Ｐゴシック" pitchFamily="-60" charset="-128"/>
              </a:rPr>
              <a:t>on the voucher</a:t>
            </a:r>
            <a:r>
              <a:rPr lang="en-US" sz="1200" b="0" kern="1200" dirty="0" smtClean="0">
                <a:solidFill>
                  <a:schemeClr val="tx1"/>
                </a:solidFill>
                <a:effectLst/>
                <a:latin typeface="+mn-lt"/>
                <a:ea typeface="ＭＳ Ｐゴシック" pitchFamily="-60" charset="-128"/>
                <a:cs typeface="ＭＳ Ｐゴシック" pitchFamily="-60" charset="-128"/>
              </a:rPr>
              <a:t> will be the lower of the two following amounts:</a:t>
            </a:r>
          </a:p>
          <a:p>
            <a:pPr marL="628650" lvl="1" indent="-171450">
              <a:buFont typeface="Arial" pitchFamily="34" charset="0"/>
              <a:buChar char="•"/>
            </a:pPr>
            <a:r>
              <a:rPr lang="en-US" sz="1200" b="0" kern="1200" dirty="0" smtClean="0">
                <a:solidFill>
                  <a:schemeClr val="tx1"/>
                </a:solidFill>
                <a:effectLst/>
                <a:latin typeface="+mn-lt"/>
                <a:ea typeface="ＭＳ Ｐゴシック" pitchFamily="-60" charset="-128"/>
                <a:cs typeface="ＭＳ Ｐゴシック"/>
              </a:rPr>
              <a:t>The TOTAL FUNDS available for the activity (PI +PF) based on total activity obligation minus total  drawn (PI+PF); or</a:t>
            </a:r>
          </a:p>
          <a:p>
            <a:pPr marL="628650" lvl="1" indent="-171450">
              <a:buFont typeface="Arial" pitchFamily="34" charset="0"/>
              <a:buChar char="•"/>
            </a:pPr>
            <a:r>
              <a:rPr lang="en-US" sz="1200" b="0" kern="1200" dirty="0" smtClean="0">
                <a:solidFill>
                  <a:schemeClr val="tx1"/>
                </a:solidFill>
                <a:effectLst/>
                <a:latin typeface="+mn-lt"/>
                <a:ea typeface="ＭＳ Ｐゴシック" pitchFamily="-60" charset="-128"/>
                <a:cs typeface="ＭＳ Ｐゴシック"/>
              </a:rPr>
              <a:t>The amount of PI available at the PI account level.</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48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B742E7-0E77-439F-9D8B-31B75D321F93}" type="slidenum">
              <a:rPr lang="en-US" smtClean="0">
                <a:latin typeface="Arial" pitchFamily="34" charset="0"/>
                <a:ea typeface="ＭＳ Ｐゴシック"/>
                <a:cs typeface="ＭＳ Ｐゴシック"/>
              </a:rPr>
              <a:pPr/>
              <a:t>50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In this</a:t>
            </a:r>
            <a:r>
              <a:rPr lang="en-US" baseline="0" dirty="0" smtClean="0">
                <a:ea typeface="ＭＳ Ｐゴシック"/>
                <a:cs typeface="ＭＳ Ｐゴシック"/>
              </a:rPr>
              <a:t> slide, two activities have both Program Funds and Program Income selected. To see how the system calculated the Amount Available to draw, click on the linked numbers and it should take you to a screen similar to the one on the next slide. Using this function will help to understand how the system arrived at this amount available.</a:t>
            </a:r>
            <a:endParaRPr lang="en-US"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This is the screen that appears when the</a:t>
            </a:r>
            <a:r>
              <a:rPr lang="en-US" baseline="0" dirty="0" smtClean="0">
                <a:ea typeface="ＭＳ Ｐゴシック"/>
                <a:cs typeface="ＭＳ Ｐゴシック"/>
              </a:rPr>
              <a:t> users selected the $2,975,000 for activity NSP1-B A/R MF DHH LH25 on the previous screen.</a:t>
            </a:r>
            <a:r>
              <a:rPr lang="en-US" dirty="0" smtClean="0">
                <a:ea typeface="ＭＳ Ｐゴシック"/>
                <a:cs typeface="ＭＳ Ｐゴシック"/>
              </a:rPr>
              <a:t> </a:t>
            </a:r>
          </a:p>
          <a:p>
            <a:pPr eaLnBrk="1" hangingPunct="1">
              <a:defRPr/>
            </a:pPr>
            <a:endParaRPr lang="en-US" dirty="0">
              <a:ea typeface="ＭＳ Ｐゴシック"/>
              <a:cs typeface="ＭＳ Ｐゴシック"/>
            </a:endParaRPr>
          </a:p>
          <a:p>
            <a:pPr eaLnBrk="1" hangingPunct="1">
              <a:defRPr/>
            </a:pPr>
            <a:r>
              <a:rPr lang="en-US" dirty="0">
                <a:ea typeface="ＭＳ Ｐゴシック"/>
                <a:cs typeface="ＭＳ Ｐゴシック"/>
              </a:rPr>
              <a:t>Calculations based on whether activity is in:</a:t>
            </a:r>
          </a:p>
          <a:p>
            <a:pPr marL="395237" lvl="1" indent="4762">
              <a:spcBef>
                <a:spcPct val="0"/>
              </a:spcBef>
            </a:pPr>
            <a:r>
              <a:rPr lang="en-US" dirty="0">
                <a:ea typeface="ＭＳ Ｐゴシック"/>
              </a:rPr>
              <a:t>General Account </a:t>
            </a:r>
          </a:p>
          <a:p>
            <a:pPr marL="395237" lvl="1" indent="4762">
              <a:spcBef>
                <a:spcPct val="0"/>
              </a:spcBef>
            </a:pPr>
            <a:r>
              <a:rPr lang="en-US" dirty="0">
                <a:ea typeface="ＭＳ Ｐゴシック"/>
              </a:rPr>
              <a:t>RLF Project</a:t>
            </a:r>
          </a:p>
          <a:p>
            <a:pPr marL="395237" lvl="1" indent="4762">
              <a:spcBef>
                <a:spcPct val="0"/>
              </a:spcBef>
            </a:pPr>
            <a:r>
              <a:rPr lang="en-US" dirty="0">
                <a:ea typeface="ＭＳ Ｐゴシック"/>
              </a:rPr>
              <a:t>PI Account</a:t>
            </a:r>
          </a:p>
          <a:p>
            <a:pPr eaLnBrk="1" hangingPunct="1">
              <a:defRPr/>
            </a:pPr>
            <a:endParaRPr lang="en-US" dirty="0" smtClean="0">
              <a:ea typeface="ＭＳ Ｐゴシック"/>
              <a:cs typeface="ＭＳ Ｐゴシック"/>
            </a:endParaRPr>
          </a:p>
          <a:p>
            <a:pPr eaLnBrk="1" hangingPunct="1">
              <a:defRPr/>
            </a:pPr>
            <a:r>
              <a:rPr lang="en-US" dirty="0" smtClean="0">
                <a:ea typeface="ＭＳ Ｐゴシック"/>
                <a:cs typeface="ＭＳ Ｐゴシック"/>
              </a:rPr>
              <a:t>Regardless</a:t>
            </a:r>
            <a:r>
              <a:rPr lang="en-US" baseline="0" dirty="0" smtClean="0">
                <a:ea typeface="ＭＳ Ｐゴシック"/>
                <a:cs typeface="ＭＳ Ｐゴシック"/>
              </a:rPr>
              <a:t> of the amount available in the PI Account level, no more than $3M can be draw. A grantee may increase the obligated amount by another $500k to increase the Total Available to $3.5M. To increase more, a user would have to increase the Activity’s Total Budget. </a:t>
            </a:r>
            <a:endParaRPr lang="en-US"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52</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This slides</a:t>
            </a:r>
            <a:r>
              <a:rPr lang="en-US" baseline="0" dirty="0" smtClean="0">
                <a:ea typeface="ＭＳ Ｐゴシック"/>
                <a:cs typeface="ＭＳ Ｐゴシック"/>
              </a:rPr>
              <a:t> provides another detailed example of how to use the Calculated Amount Available screen to help a grantee understand these amounts better.</a:t>
            </a:r>
          </a:p>
          <a:p>
            <a:pPr eaLnBrk="1" hangingPunct="1">
              <a:defRPr/>
            </a:pPr>
            <a:endParaRPr lang="en-US" baseline="0" dirty="0" smtClean="0">
              <a:ea typeface="ＭＳ Ｐゴシック"/>
              <a:cs typeface="ＭＳ Ｐゴシック"/>
            </a:endParaRPr>
          </a:p>
          <a:p>
            <a:pPr eaLnBrk="1" hangingPunct="1">
              <a:defRPr/>
            </a:pPr>
            <a:r>
              <a:rPr lang="en-US" baseline="0" dirty="0" smtClean="0">
                <a:ea typeface="ＭＳ Ｐゴシック"/>
                <a:cs typeface="ＭＳ Ｐゴシック"/>
              </a:rPr>
              <a:t>It is important to note here that although the chart shows $731,832.66 in PI available in this PI Account, only $132,566.55 is left in the Activity Budget to draw down.</a:t>
            </a:r>
          </a:p>
          <a:p>
            <a:pPr eaLnBrk="1" hangingPunct="1">
              <a:defRPr/>
            </a:pPr>
            <a:endParaRPr lang="en-US" baseline="0"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53</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330B5CC-5724-4E3B-962F-DE1362304845}"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i="1"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This is an example</a:t>
            </a:r>
            <a:r>
              <a:rPr lang="en-US" baseline="0" dirty="0" smtClean="0"/>
              <a:t> of the PI Account list by Responsible Organization and Activity using a modified version of a report pulled from DRGR’s Reports module. </a:t>
            </a:r>
            <a:r>
              <a:rPr lang="en-US" i="0" baseline="0" dirty="0" smtClean="0"/>
              <a:t>The role up at the bottom shows how much PI, if any, is available to draw for each resp. org. according to the PI account they are assigned to.</a:t>
            </a:r>
            <a:endParaRPr lang="en-US" baseline="0" dirty="0" smtClean="0"/>
          </a:p>
          <a:p>
            <a:endParaRPr lang="en-US" baseline="0" dirty="0" smtClean="0"/>
          </a:p>
          <a:p>
            <a:r>
              <a:rPr lang="en-US" baseline="0" dirty="0" smtClean="0"/>
              <a:t>Financial Report 05d will provide a list of all established PI accounts and Financial Report 05b will show Activity budgets, obligated, disbursed, and PI received and spent.</a:t>
            </a:r>
            <a:endParaRPr lang="en-US" dirty="0" smtClean="0"/>
          </a:p>
        </p:txBody>
      </p:sp>
      <p:sp>
        <p:nvSpPr>
          <p:cNvPr id="4" name="Slide Number Placeholder 3"/>
          <p:cNvSpPr>
            <a:spLocks noGrp="1"/>
          </p:cNvSpPr>
          <p:nvPr>
            <p:ph type="sldNum" sz="quarter" idx="5"/>
          </p:nvPr>
        </p:nvSpPr>
        <p:spPr/>
        <p:txBody>
          <a:bodyPr/>
          <a:lstStyle/>
          <a:p>
            <a:pPr>
              <a:defRPr/>
            </a:pPr>
            <a:fld id="{1330B5CC-5724-4E3B-962F-DE1362304845}"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ea typeface="ＭＳ Ｐゴシック"/>
                <a:cs typeface="ＭＳ Ｐゴシック"/>
              </a:rPr>
              <a:t>This slide</a:t>
            </a:r>
            <a:r>
              <a:rPr lang="en-US" baseline="0" dirty="0" smtClean="0">
                <a:ea typeface="ＭＳ Ｐゴシック"/>
                <a:cs typeface="ＭＳ Ｐゴシック"/>
              </a:rPr>
              <a:t> displays the error messages one might receive if trying to use Program Funds before Program Income. Remember to check the available amounts to see if there is enough funding remaining in the activity’s budgets and obligated amounts to draw down.</a:t>
            </a:r>
            <a:endParaRPr lang="en-US"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56</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en-US" i="1"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57</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en-US" i="1"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58</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en-US" i="1"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59</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eaLnBrk="1" hangingPunct="1">
              <a:buFontTx/>
              <a:buNone/>
            </a:pPr>
            <a:r>
              <a:rPr lang="en-US" dirty="0" smtClean="0">
                <a:ea typeface="ＭＳ Ｐゴシック"/>
                <a:cs typeface="ＭＳ Ｐゴシック"/>
              </a:rPr>
              <a:t>This</a:t>
            </a:r>
            <a:r>
              <a:rPr lang="en-US" baseline="0" dirty="0" smtClean="0">
                <a:ea typeface="ＭＳ Ｐゴシック"/>
                <a:cs typeface="ＭＳ Ｐゴシック"/>
              </a:rPr>
              <a:t> slide illustrates which of the accomplishment and beneficiary data is required and which is encouraged. </a:t>
            </a:r>
          </a:p>
          <a:p>
            <a:pPr marL="0" indent="0" eaLnBrk="1" hangingPunct="1">
              <a:buFontTx/>
              <a:buNone/>
            </a:pPr>
            <a:endParaRPr lang="en-US" dirty="0" smtClean="0">
              <a:ea typeface="ＭＳ Ｐゴシック"/>
              <a:cs typeface="ＭＳ Ｐゴシック"/>
            </a:endParaRPr>
          </a:p>
          <a:p>
            <a:pPr marL="171450" indent="-171450" eaLnBrk="1" hangingPunct="1">
              <a:spcAft>
                <a:spcPts val="1200"/>
              </a:spcAft>
              <a:buFontTx/>
              <a:buChar char="•"/>
            </a:pPr>
            <a:r>
              <a:rPr lang="en-US" dirty="0" smtClean="0">
                <a:ea typeface="ＭＳ Ｐゴシック"/>
                <a:cs typeface="ＭＳ Ｐゴシック"/>
              </a:rPr>
              <a:t>The majority of fields are required</a:t>
            </a:r>
            <a:r>
              <a:rPr lang="en-US" baseline="0" dirty="0" smtClean="0">
                <a:ea typeface="ＭＳ Ｐゴシック"/>
                <a:cs typeface="ＭＳ Ｐゴシック"/>
              </a:rPr>
              <a:t>. Some of these fields, like Race/Ethnicity and Female-Headed Households, will only appear on the quarterly report; there is no need to break out your goals by these characteristics. </a:t>
            </a:r>
          </a:p>
          <a:p>
            <a:pPr marL="171450" indent="-171450" eaLnBrk="1" hangingPunct="1">
              <a:spcAft>
                <a:spcPts val="1200"/>
              </a:spcAft>
              <a:buFontTx/>
              <a:buChar char="•"/>
            </a:pPr>
            <a:r>
              <a:rPr lang="en-US" dirty="0" smtClean="0">
                <a:ea typeface="ＭＳ Ｐゴシック"/>
                <a:cs typeface="ＭＳ Ｐゴシック"/>
              </a:rPr>
              <a:t>Again, many grantees have not gone back and back-filled these data elements. It is important for grantees to do so as if the information is not provided on the Action Plan (the front end), the grantee will not have an option of reporting under these categories in the QPR (the back end).</a:t>
            </a:r>
          </a:p>
          <a:p>
            <a:pPr marL="171450" indent="-171450" eaLnBrk="1" hangingPunct="1">
              <a:spcAft>
                <a:spcPts val="1200"/>
              </a:spcAft>
              <a:buFontTx/>
              <a:buChar char="•"/>
            </a:pPr>
            <a:r>
              <a:rPr lang="en-US" dirty="0" smtClean="0">
                <a:ea typeface="ＭＳ Ｐゴシック"/>
                <a:cs typeface="ＭＳ Ｐゴシック"/>
              </a:rPr>
              <a:t>It is recommended that you verify this information is in the system before submitting your next QPR. Some of the Microstrategy Reports can quickly summarize the proposed goals entered for each activity. </a:t>
            </a:r>
          </a:p>
          <a:p>
            <a:pPr marL="171450" marR="0" indent="-171450" algn="l" defTabSz="914400" rtl="0" eaLnBrk="1" fontAlgn="base" latinLnBrk="0" hangingPunct="1">
              <a:lnSpc>
                <a:spcPct val="100000"/>
              </a:lnSpc>
              <a:spcBef>
                <a:spcPct val="0"/>
              </a:spcBef>
              <a:spcAft>
                <a:spcPts val="1200"/>
              </a:spcAft>
              <a:buClrTx/>
              <a:buSzTx/>
              <a:buFontTx/>
              <a:buChar char="•"/>
              <a:tabLst/>
              <a:defRPr/>
            </a:pPr>
            <a:r>
              <a:rPr lang="en-US" dirty="0" smtClean="0">
                <a:ea typeface="ＭＳ Ｐゴシック"/>
                <a:cs typeface="ＭＳ Ｐゴシック"/>
              </a:rPr>
              <a:t>You can add a wide variety of additional accomplishment data, but if you don’t have that particular item as a regular component of your program and you won’t be tracking it, don’t include it.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082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F4F691-13C9-4FC4-91F1-0D52308A6D2D}" type="slidenum">
              <a:rPr lang="en-US" smtClean="0">
                <a:latin typeface="Arial" pitchFamily="34" charset="0"/>
                <a:ea typeface="ＭＳ Ｐゴシック"/>
                <a:cs typeface="ＭＳ Ｐゴシック"/>
              </a:rPr>
              <a:pPr/>
              <a:t>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en-US" i="1"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60</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endParaRPr lang="en-US" dirty="0" smtClean="0">
              <a:ea typeface="ＭＳ Ｐゴシック"/>
              <a:cs typeface="ＭＳ Ｐゴシック"/>
            </a:endParaRPr>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B6713B-94D4-4BFC-8797-4B6E6B265FCF}" type="slidenum">
              <a:rPr lang="en-US">
                <a:ea typeface="ＭＳ Ｐゴシック" pitchFamily="-60" charset="-128"/>
                <a:cs typeface="ＭＳ Ｐゴシック" pitchFamily="-60" charset="-128"/>
              </a:rPr>
              <a:pPr fontAlgn="base">
                <a:spcBef>
                  <a:spcPct val="0"/>
                </a:spcBef>
                <a:spcAft>
                  <a:spcPct val="0"/>
                </a:spcAft>
                <a:defRPr/>
              </a:pPr>
              <a:t>61</a:t>
            </a:fld>
            <a:endParaRPr lang="en-US" dirty="0">
              <a:ea typeface="ＭＳ Ｐゴシック" pitchFamily="-60" charset="-128"/>
              <a:cs typeface="ＭＳ Ｐゴシック" pitchFamily="-60"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normAutofit/>
          </a:bodyPr>
          <a:lstStyle/>
          <a:p>
            <a:pPr eaLnBrk="1" hangingPunct="1">
              <a:defRPr/>
            </a:pPr>
            <a:r>
              <a:rPr lang="en-US" dirty="0" smtClean="0"/>
              <a:t>Let’s create</a:t>
            </a:r>
            <a:r>
              <a:rPr lang="en-US" baseline="0" dirty="0" smtClean="0"/>
              <a:t> a voucher.</a:t>
            </a:r>
            <a:endParaRPr lang="en-US" dirty="0" smtClean="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385BFA-076B-49B6-92B9-73724D74B17B}" type="slidenum">
              <a:rPr lang="en-US" smtClean="0">
                <a:latin typeface="Arial" pitchFamily="34" charset="0"/>
                <a:ea typeface="ＭＳ Ｐゴシック"/>
                <a:cs typeface="ＭＳ Ｐゴシック"/>
              </a:rPr>
              <a:pPr/>
              <a:t>62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eaLnBrk="1" hangingPunct="1">
              <a:spcBef>
                <a:spcPts val="0"/>
              </a:spcBef>
              <a:buFont typeface="Arial" pitchFamily="34" charset="0"/>
              <a:buNone/>
              <a:defRPr/>
            </a:pPr>
            <a:r>
              <a:rPr lang="en-US" dirty="0" smtClean="0"/>
              <a:t>To briefly</a:t>
            </a:r>
            <a:r>
              <a:rPr lang="en-US" baseline="0" dirty="0" smtClean="0"/>
              <a:t> review </a:t>
            </a:r>
            <a:r>
              <a:rPr lang="en-US" dirty="0" smtClean="0"/>
              <a:t>some of the key points made in the section:</a:t>
            </a:r>
          </a:p>
          <a:p>
            <a:pPr marL="171450" indent="-171450" eaLnBrk="1" hangingPunct="1">
              <a:spcBef>
                <a:spcPts val="0"/>
              </a:spcBef>
              <a:buFont typeface="Arial" pitchFamily="34" charset="0"/>
              <a:buChar char="•"/>
              <a:defRPr/>
            </a:pPr>
            <a:endParaRPr lang="en-US" dirty="0" smtClean="0"/>
          </a:p>
          <a:p>
            <a:pPr marL="174625" lvl="1" indent="-171450" eaLnBrk="1" hangingPunct="1">
              <a:spcBef>
                <a:spcPts val="0"/>
              </a:spcBef>
              <a:spcAft>
                <a:spcPts val="1200"/>
              </a:spcAft>
              <a:defRPr/>
            </a:pPr>
            <a:r>
              <a:rPr lang="en-US" dirty="0" smtClean="0">
                <a:cs typeface="+mn-cs"/>
              </a:rPr>
              <a:t>Work with your field office to ensure all obligations meet the NSP definition of “obligation.”</a:t>
            </a:r>
          </a:p>
          <a:p>
            <a:pPr marL="174625" lvl="1" indent="-171450" eaLnBrk="1" hangingPunct="1">
              <a:spcBef>
                <a:spcPts val="0"/>
              </a:spcBef>
              <a:spcAft>
                <a:spcPts val="1200"/>
              </a:spcAft>
              <a:defRPr/>
            </a:pPr>
            <a:r>
              <a:rPr lang="en-US" dirty="0" smtClean="0">
                <a:cs typeface="+mn-cs"/>
              </a:rPr>
              <a:t>All funds are obligated and drawn at the activity level.</a:t>
            </a:r>
          </a:p>
          <a:p>
            <a:pPr marL="174625" lvl="1" indent="-171450" eaLnBrk="1" hangingPunct="1">
              <a:spcBef>
                <a:spcPts val="0"/>
              </a:spcBef>
              <a:spcAft>
                <a:spcPts val="1200"/>
              </a:spcAft>
              <a:defRPr/>
            </a:pPr>
            <a:r>
              <a:rPr lang="en-US" dirty="0" smtClean="0">
                <a:cs typeface="+mn-cs"/>
              </a:rPr>
              <a:t>Be aware of the daily draw threshold and be ready to provide additional data to HUD for approval.</a:t>
            </a:r>
          </a:p>
          <a:p>
            <a:pPr marL="3175" lvl="1" indent="0" eaLnBrk="1" hangingPunct="1">
              <a:spcBef>
                <a:spcPts val="0"/>
              </a:spcBef>
              <a:spcAft>
                <a:spcPts val="1200"/>
              </a:spcAft>
              <a:buNone/>
              <a:defRPr/>
            </a:pPr>
            <a:r>
              <a:rPr lang="en-US" dirty="0" smtClean="0">
                <a:cs typeface="+mn-cs"/>
              </a:rPr>
              <a:t> </a:t>
            </a:r>
          </a:p>
          <a:p>
            <a:pPr marL="174625" lvl="1" indent="-171450" eaLnBrk="1" hangingPunct="1">
              <a:spcBef>
                <a:spcPts val="0"/>
              </a:spcBef>
              <a:spcAft>
                <a:spcPts val="1200"/>
              </a:spcAft>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5533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0FF18A-F9D1-4657-9DA0-59C3122C80F9}" type="slidenum">
              <a:rPr lang="en-US" smtClean="0">
                <a:latin typeface="Arial" pitchFamily="34" charset="0"/>
                <a:ea typeface="ＭＳ Ｐゴシック"/>
                <a:cs typeface="ＭＳ Ｐゴシック"/>
              </a:rPr>
              <a:pPr/>
              <a:t>63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i="0" dirty="0" smtClean="0"/>
              <a:t>There are additional functions that at Drawdown Module may</a:t>
            </a:r>
            <a:r>
              <a:rPr lang="en-US" i="0" baseline="0" dirty="0" smtClean="0"/>
              <a:t> perform that will be outlined in the next slides.</a:t>
            </a:r>
            <a:endParaRPr lang="en-US" i="0"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067A8AC6-6AC0-45F4-8A55-3F663AF77A25}"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eaLnBrk="1" hangingPunct="1">
              <a:spcBef>
                <a:spcPts val="0"/>
              </a:spcBef>
              <a:spcAft>
                <a:spcPts val="1200"/>
              </a:spcAft>
              <a:buFont typeface="Arial" pitchFamily="34" charset="0"/>
              <a:buChar char="•"/>
              <a:defRPr/>
            </a:pPr>
            <a:r>
              <a:rPr lang="en-US" dirty="0" smtClean="0"/>
              <a:t>The first step to approving a voucher is finding it. Once the voucher is saved to the system, any user can search for the voucher. Only a user with Approve Drawdown privileges can mark the draw as Approved. </a:t>
            </a:r>
          </a:p>
          <a:p>
            <a:pPr marL="171450" indent="-171450" eaLnBrk="1" hangingPunct="1">
              <a:spcBef>
                <a:spcPts val="0"/>
              </a:spcBef>
              <a:spcAft>
                <a:spcPts val="1200"/>
              </a:spcAft>
              <a:buFont typeface="Arial" pitchFamily="34" charset="0"/>
              <a:buChar char="•"/>
              <a:defRPr/>
            </a:pPr>
            <a:r>
              <a:rPr lang="en-US" dirty="0" smtClean="0"/>
              <a:t>Use</a:t>
            </a:r>
            <a:r>
              <a:rPr lang="en-US" baseline="0" dirty="0" smtClean="0"/>
              <a:t> the “Search voucher” link in the drawdown module. To find vouchers that need to be approved, </a:t>
            </a:r>
            <a:r>
              <a:rPr lang="en-US" dirty="0" smtClean="0"/>
              <a:t>search for all vouchers</a:t>
            </a:r>
            <a:r>
              <a:rPr lang="en-US" baseline="0" dirty="0" smtClean="0"/>
              <a:t> with a status of “Open.”</a:t>
            </a:r>
          </a:p>
          <a:p>
            <a:pPr marL="171450" indent="-171450" eaLnBrk="1" hangingPunct="1">
              <a:spcBef>
                <a:spcPts val="0"/>
              </a:spcBef>
              <a:spcAft>
                <a:spcPts val="1200"/>
              </a:spcAft>
              <a:buFont typeface="Arial" pitchFamily="34" charset="0"/>
              <a:buChar char="•"/>
              <a:defRPr/>
            </a:pPr>
            <a:r>
              <a:rPr lang="en-US" baseline="0" dirty="0" smtClean="0"/>
              <a:t>Click on the “Maintain” link for a voucher to approve it.</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690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F40968-D372-4D61-80C5-04271691165E}" type="slidenum">
              <a:rPr lang="en-US" smtClean="0">
                <a:latin typeface="Arial" pitchFamily="34" charset="0"/>
                <a:ea typeface="ＭＳ Ｐゴシック"/>
                <a:cs typeface="ＭＳ Ｐゴシック"/>
              </a:rPr>
              <a:pPr/>
              <a:t>65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buFont typeface="Arial" pitchFamily="34" charset="0"/>
              <a:buNone/>
              <a:defRPr/>
            </a:pPr>
            <a:r>
              <a:rPr lang="en-US" dirty="0" smtClean="0"/>
              <a:t>Using</a:t>
            </a:r>
            <a:r>
              <a:rPr lang="en-US" baseline="0" dirty="0" smtClean="0"/>
              <a:t> the Search Vouchers function, find the activities you wish to approve and select Maintain.</a:t>
            </a: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067A8AC6-6AC0-45F4-8A55-3F663AF77A25}"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ts val="0"/>
              </a:spcBef>
              <a:buFont typeface="Arial" pitchFamily="34" charset="0"/>
              <a:buNone/>
              <a:defRPr/>
            </a:pPr>
            <a:r>
              <a:rPr lang="en-US" baseline="0" dirty="0" smtClean="0"/>
              <a:t>For those with Approve Drawdown permission, the Action column on the Maintain Voucher</a:t>
            </a:r>
            <a:r>
              <a:rPr lang="en-US" dirty="0" smtClean="0"/>
              <a:t> </a:t>
            </a:r>
            <a:r>
              <a:rPr lang="en-US" baseline="0" dirty="0" smtClean="0"/>
              <a:t>screen will have the actions “Approve” and “Reject” to select. </a:t>
            </a:r>
          </a:p>
          <a:p>
            <a:pPr marL="171450" indent="-171450" eaLnBrk="1" hangingPunct="1">
              <a:spcBef>
                <a:spcPts val="0"/>
              </a:spcBef>
              <a:buFont typeface="Arial" pitchFamily="34" charset="0"/>
              <a:buChar char="•"/>
              <a:defRPr/>
            </a:pPr>
            <a:endParaRPr lang="en-US" dirty="0" smtClean="0"/>
          </a:p>
          <a:p>
            <a:pPr marL="171450" indent="-171450" eaLnBrk="1" hangingPunct="1">
              <a:spcBef>
                <a:spcPts val="0"/>
              </a:spcBef>
              <a:spcAft>
                <a:spcPts val="1200"/>
              </a:spcAft>
              <a:buFont typeface="Arial" pitchFamily="34" charset="0"/>
              <a:buChar char="•"/>
              <a:defRPr/>
            </a:pPr>
            <a:r>
              <a:rPr lang="en-US" dirty="0" smtClean="0"/>
              <a:t>Approvers have the option of approving the entire draw voucher or approving on a line item basis.</a:t>
            </a:r>
          </a:p>
          <a:p>
            <a:pPr marL="171450" indent="-171450" eaLnBrk="1" hangingPunct="1">
              <a:spcBef>
                <a:spcPts val="0"/>
              </a:spcBef>
              <a:spcAft>
                <a:spcPts val="1200"/>
              </a:spcAft>
              <a:buFont typeface="Arial" pitchFamily="34" charset="0"/>
              <a:buChar char="•"/>
              <a:defRPr/>
            </a:pPr>
            <a:r>
              <a:rPr lang="en-US" dirty="0" smtClean="0"/>
              <a:t>Click “(ALL)” to select</a:t>
            </a:r>
            <a:r>
              <a:rPr lang="en-US" baseline="0" dirty="0" smtClean="0"/>
              <a:t> all line items. </a:t>
            </a:r>
            <a:endParaRPr lang="en-US" dirty="0" smtClean="0"/>
          </a:p>
          <a:p>
            <a:pPr marL="171450" marR="0" indent="-171450" algn="l" defTabSz="914400" rtl="0" eaLnBrk="1" fontAlgn="base" latinLnBrk="0" hangingPunct="1">
              <a:lnSpc>
                <a:spcPct val="100000"/>
              </a:lnSpc>
              <a:spcBef>
                <a:spcPts val="0"/>
              </a:spcBef>
              <a:spcAft>
                <a:spcPts val="1200"/>
              </a:spcAft>
              <a:buClrTx/>
              <a:buSzTx/>
              <a:buFont typeface="Arial" pitchFamily="34" charset="0"/>
              <a:buChar char="•"/>
              <a:tabLst/>
              <a:defRPr/>
            </a:pPr>
            <a:r>
              <a:rPr lang="en-US" dirty="0" smtClean="0"/>
              <a:t>Approvers also have the option of inserting comments on the voucher. </a:t>
            </a:r>
            <a:r>
              <a:rPr lang="en-US" dirty="0" smtClean="0">
                <a:ea typeface="ＭＳ Ｐゴシック"/>
                <a:cs typeface="ＭＳ Ｐゴシック"/>
              </a:rPr>
              <a:t>An approver can include comments regardless of approving or rejecting the voucher.</a:t>
            </a:r>
          </a:p>
          <a:p>
            <a:pPr marL="171450" marR="0" indent="-171450" algn="l" defTabSz="914400" rtl="0" eaLnBrk="1" fontAlgn="base" latinLnBrk="0" hangingPunct="1">
              <a:lnSpc>
                <a:spcPct val="100000"/>
              </a:lnSpc>
              <a:spcBef>
                <a:spcPts val="0"/>
              </a:spcBef>
              <a:spcAft>
                <a:spcPts val="1200"/>
              </a:spcAft>
              <a:buClrTx/>
              <a:buSzTx/>
              <a:buFont typeface="Arial" pitchFamily="34" charset="0"/>
              <a:buChar char="•"/>
              <a:tabLst/>
              <a:defRPr/>
            </a:pPr>
            <a:r>
              <a:rPr lang="en-US" dirty="0" smtClean="0">
                <a:ea typeface="ＭＳ Ｐゴシック"/>
                <a:cs typeface="ＭＳ Ｐゴシック"/>
              </a:rPr>
              <a:t>The approver</a:t>
            </a:r>
            <a:r>
              <a:rPr lang="en-US" baseline="0" dirty="0" smtClean="0">
                <a:ea typeface="ＭＳ Ｐゴシック"/>
                <a:cs typeface="ＭＳ Ｐゴシック"/>
              </a:rPr>
              <a:t> can also view the voucher details by clicking on “View.”</a:t>
            </a:r>
            <a:endParaRPr lang="en-US" dirty="0" smtClean="0">
              <a:ea typeface="ＭＳ Ｐゴシック"/>
              <a:cs typeface="ＭＳ Ｐゴシック"/>
            </a:endParaRPr>
          </a:p>
          <a:p>
            <a:pPr marL="171450" indent="-171450" eaLnBrk="1" hangingPunct="1">
              <a:spcBef>
                <a:spcPts val="0"/>
              </a:spcBef>
              <a:spcAft>
                <a:spcPts val="1200"/>
              </a:spcAft>
              <a:buFont typeface="Arial" pitchFamily="34" charset="0"/>
              <a:buChar char="•"/>
              <a:defRPr/>
            </a:pPr>
            <a:r>
              <a:rPr lang="en-US" dirty="0" smtClean="0"/>
              <a:t>Only Approved draws will be processed by the system and result in funds being sent to the grantee.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79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8697B4-932C-4697-9E35-995E6C7C384A}" type="slidenum">
              <a:rPr lang="en-US" smtClean="0">
                <a:latin typeface="Arial" pitchFamily="34" charset="0"/>
                <a:ea typeface="ＭＳ Ｐゴシック"/>
                <a:cs typeface="ＭＳ Ｐゴシック"/>
              </a:rPr>
              <a:pPr/>
              <a:t>67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p:txBody>
          <a:bodyPr wrap="square" numCol="1" anchor="t" anchorCtr="0" compatLnSpc="1">
            <a:prstTxWarp prst="textNoShape">
              <a:avLst/>
            </a:prstTxWarp>
          </a:bodyPr>
          <a:lstStyle/>
          <a:p>
            <a:pPr marL="171450" indent="-171450" eaLnBrk="1" hangingPunct="1">
              <a:spcBef>
                <a:spcPts val="0"/>
              </a:spcBef>
              <a:buFont typeface="Arial" pitchFamily="34" charset="0"/>
              <a:buChar char="•"/>
              <a:defRPr/>
            </a:pPr>
            <a:r>
              <a:rPr lang="en-US" dirty="0" smtClean="0"/>
              <a:t>Here is the View Voucher page. This will provide a lot of information, including:</a:t>
            </a:r>
          </a:p>
          <a:p>
            <a:pPr marL="171450" indent="-171450" eaLnBrk="1" hangingPunct="1">
              <a:spcBef>
                <a:spcPts val="0"/>
              </a:spcBef>
              <a:buFont typeface="Arial" pitchFamily="34" charset="0"/>
              <a:buChar char="•"/>
              <a:defRPr/>
            </a:pPr>
            <a:endParaRPr lang="en-US" dirty="0" smtClean="0"/>
          </a:p>
          <a:p>
            <a:pPr marL="628650" lvl="1" indent="-171450" eaLnBrk="1" hangingPunct="1">
              <a:spcBef>
                <a:spcPts val="0"/>
              </a:spcBef>
              <a:buFont typeface="Courier New" pitchFamily="49" charset="0"/>
              <a:buChar char="o"/>
              <a:defRPr/>
            </a:pPr>
            <a:r>
              <a:rPr lang="en-US" dirty="0" smtClean="0">
                <a:cs typeface="+mn-cs"/>
              </a:rPr>
              <a:t>DRGR and LOCCS status of the voucher</a:t>
            </a:r>
          </a:p>
          <a:p>
            <a:pPr marL="628650" lvl="1" indent="-171450" eaLnBrk="1" hangingPunct="1">
              <a:spcBef>
                <a:spcPts val="0"/>
              </a:spcBef>
              <a:buFont typeface="Courier New" pitchFamily="49" charset="0"/>
              <a:buChar char="o"/>
              <a:defRPr/>
            </a:pPr>
            <a:r>
              <a:rPr lang="en-US" dirty="0" smtClean="0">
                <a:cs typeface="+mn-cs"/>
              </a:rPr>
              <a:t>The date when status was last updated</a:t>
            </a:r>
          </a:p>
          <a:p>
            <a:pPr marL="628650" lvl="1" indent="-171450" eaLnBrk="1" hangingPunct="1">
              <a:spcBef>
                <a:spcPts val="0"/>
              </a:spcBef>
              <a:buFont typeface="Courier New" pitchFamily="49" charset="0"/>
              <a:buChar char="o"/>
              <a:defRPr/>
            </a:pPr>
            <a:r>
              <a:rPr lang="en-US" dirty="0" smtClean="0">
                <a:cs typeface="+mn-cs"/>
              </a:rPr>
              <a:t>When payment was made</a:t>
            </a:r>
          </a:p>
          <a:p>
            <a:pPr marL="628650" lvl="1" indent="-171450" eaLnBrk="1" hangingPunct="1">
              <a:spcBef>
                <a:spcPts val="0"/>
              </a:spcBef>
              <a:buFont typeface="Courier New" pitchFamily="49" charset="0"/>
              <a:buChar char="o"/>
              <a:defRPr/>
            </a:pPr>
            <a:r>
              <a:rPr lang="en-US" dirty="0" smtClean="0">
                <a:cs typeface="+mn-cs"/>
              </a:rPr>
              <a:t>Who created the voucher</a:t>
            </a:r>
          </a:p>
          <a:p>
            <a:pPr marL="628650" lvl="1" indent="-171450" eaLnBrk="1" hangingPunct="1">
              <a:spcBef>
                <a:spcPts val="0"/>
              </a:spcBef>
              <a:defRPr/>
            </a:pPr>
            <a:endParaRPr lang="en-US" dirty="0" smtClean="0">
              <a:cs typeface="+mn-cs"/>
            </a:endParaRPr>
          </a:p>
          <a:p>
            <a:pPr marL="171450" indent="-171450" eaLnBrk="1" hangingPunct="1">
              <a:spcBef>
                <a:spcPts val="0"/>
              </a:spcBef>
              <a:buFont typeface="Arial" pitchFamily="34" charset="0"/>
              <a:buChar char="•"/>
              <a:defRPr/>
            </a:pPr>
            <a:r>
              <a:rPr lang="en-US" dirty="0" smtClean="0"/>
              <a:t>If funds have not been received within a week’s time, grantees should get in touch with their HUD CPD representative or the DRGR Help Desk.</a:t>
            </a:r>
          </a:p>
          <a:p>
            <a:pPr marL="171450" marR="0" indent="-171450" algn="l" defTabSz="914400" rtl="0" eaLnBrk="1" fontAlgn="base" latinLnBrk="0" hangingPunct="1">
              <a:lnSpc>
                <a:spcPct val="100000"/>
              </a:lnSpc>
              <a:spcBef>
                <a:spcPts val="0"/>
              </a:spcBef>
              <a:spcAft>
                <a:spcPct val="0"/>
              </a:spcAft>
              <a:buClrTx/>
              <a:buSzTx/>
              <a:buFont typeface="Arial" pitchFamily="34" charset="0"/>
              <a:buChar char="•"/>
              <a:tabLst/>
              <a:defRPr/>
            </a:pPr>
            <a:r>
              <a:rPr lang="en-US" dirty="0" smtClean="0"/>
              <a:t>All users may view</a:t>
            </a:r>
            <a:r>
              <a:rPr lang="en-US" baseline="0" dirty="0" smtClean="0"/>
              <a:t> a voucher line item by searching for a voucher and then choosing the line item to view.</a:t>
            </a:r>
            <a:endParaRPr lang="en-US" dirty="0" smtClean="0"/>
          </a:p>
          <a:p>
            <a:pPr marL="171450" indent="-171450" eaLnBrk="1" hangingPunct="1">
              <a:spcBef>
                <a:spcPts val="0"/>
              </a:spcBef>
              <a:buFont typeface="Arial" pitchFamily="34" charset="0"/>
              <a:buChar char="•"/>
              <a:defRPr/>
            </a:pPr>
            <a:endParaRPr lang="en-US" dirty="0" smtClean="0"/>
          </a:p>
          <a:p>
            <a:pPr eaLnBrk="1" hangingPunct="1">
              <a:spcBef>
                <a:spcPts val="0"/>
              </a:spcBef>
              <a:defRPr/>
            </a:pPr>
            <a:endParaRPr lang="en-US" dirty="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6F0DA2-B335-4B3D-B0FB-F94A8902FCCD}" type="slidenum">
              <a:rPr lang="en-US" smtClean="0">
                <a:latin typeface="Arial" pitchFamily="34" charset="0"/>
                <a:ea typeface="ＭＳ Ｐゴシック"/>
                <a:cs typeface="ＭＳ Ｐゴシック"/>
              </a:rPr>
              <a:pPr/>
              <a:t>68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Grantees may also view a voucher line item by using the Reports functionality.</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This report provides details per each line item. Columns will only display if such action has been taken (e.g. ‘Cancelled – Grant Funds’).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399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E623A4-A6D9-43E5-9952-8FC8300B4350}" type="slidenum">
              <a:rPr lang="en-US" smtClean="0">
                <a:latin typeface="Arial" pitchFamily="34" charset="0"/>
                <a:ea typeface="ＭＳ Ｐゴシック"/>
                <a:cs typeface="ＭＳ Ｐゴシック"/>
              </a:rPr>
              <a:pPr/>
              <a:t>69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spcBef>
                <a:spcPct val="30000"/>
              </a:spcBef>
              <a:defRPr/>
            </a:pPr>
            <a:r>
              <a:rPr lang="en-US" dirty="0" smtClean="0"/>
              <a:t>Given the urgency associated with NSP, HUD wanted to make sure there was good communication between the grantees and the HUD Field Office regarding performance. The QPR module in DRGR provides a tool and framework for that communication. It is </a:t>
            </a:r>
            <a:r>
              <a:rPr lang="en-US" u="sng" dirty="0" smtClean="0"/>
              <a:t>the</a:t>
            </a:r>
            <a:r>
              <a:rPr lang="en-US" dirty="0" smtClean="0"/>
              <a:t> tool to identify progress towards statutory requirements, such as national objectives being met and progress toward expenditure milestones. </a:t>
            </a:r>
          </a:p>
          <a:p>
            <a:pPr marL="171450" indent="-171450" eaLnBrk="1" hangingPunct="1">
              <a:spcBef>
                <a:spcPct val="30000"/>
              </a:spcBef>
              <a:buFont typeface="Arial" pitchFamily="34" charset="0"/>
              <a:buChar char="•"/>
              <a:defRPr/>
            </a:pPr>
            <a:endParaRPr lang="en-US" dirty="0" smtClean="0"/>
          </a:p>
          <a:p>
            <a:pPr eaLnBrk="1" hangingPunct="1">
              <a:spcBef>
                <a:spcPts val="0"/>
              </a:spcBef>
              <a:defRPr/>
            </a:pPr>
            <a:r>
              <a:rPr lang="en-US" dirty="0" smtClean="0"/>
              <a:t>You,</a:t>
            </a:r>
            <a:r>
              <a:rPr lang="en-US" baseline="0" dirty="0" smtClean="0"/>
              <a:t> the </a:t>
            </a:r>
            <a:r>
              <a:rPr lang="en-US" dirty="0" smtClean="0"/>
              <a:t>grantee, will show progress on three levels:</a:t>
            </a:r>
          </a:p>
          <a:p>
            <a:pPr marL="685800" lvl="1" indent="-228600" eaLnBrk="1" hangingPunct="1">
              <a:spcBef>
                <a:spcPts val="0"/>
              </a:spcBef>
              <a:buFont typeface="Arial" pitchFamily="34" charset="0"/>
              <a:buAutoNum type="arabicPeriod"/>
              <a:defRPr/>
            </a:pPr>
            <a:r>
              <a:rPr lang="en-US" i="1" dirty="0" smtClean="0">
                <a:cs typeface="+mn-cs"/>
              </a:rPr>
              <a:t>Performance – </a:t>
            </a:r>
            <a:r>
              <a:rPr lang="en-US" dirty="0" smtClean="0">
                <a:cs typeface="+mn-cs"/>
              </a:rPr>
              <a:t>by identifying actual metrics once a national objective has been met</a:t>
            </a:r>
          </a:p>
          <a:p>
            <a:pPr marL="685800" lvl="1" indent="-228600" eaLnBrk="1" hangingPunct="1">
              <a:spcBef>
                <a:spcPts val="0"/>
              </a:spcBef>
              <a:buFont typeface="Arial" pitchFamily="34" charset="0"/>
              <a:buAutoNum type="arabicPeriod"/>
              <a:defRPr/>
            </a:pPr>
            <a:r>
              <a:rPr lang="en-US" i="1" dirty="0" smtClean="0">
                <a:cs typeface="+mn-cs"/>
              </a:rPr>
              <a:t>Financial</a:t>
            </a:r>
            <a:r>
              <a:rPr lang="en-US" dirty="0" smtClean="0">
                <a:cs typeface="+mn-cs"/>
              </a:rPr>
              <a:t> – by all the financial data entered into Drawdown Module that quarter</a:t>
            </a:r>
          </a:p>
          <a:p>
            <a:pPr marL="685800" lvl="1" indent="-228600" eaLnBrk="1" hangingPunct="1">
              <a:spcBef>
                <a:spcPts val="0"/>
              </a:spcBef>
              <a:buFont typeface="Arial" pitchFamily="34" charset="0"/>
              <a:buAutoNum type="arabicPeriod"/>
              <a:defRPr/>
            </a:pPr>
            <a:r>
              <a:rPr lang="en-US" i="1" dirty="0" smtClean="0">
                <a:cs typeface="+mn-cs"/>
              </a:rPr>
              <a:t>Narrative</a:t>
            </a:r>
            <a:r>
              <a:rPr lang="en-US" dirty="0" smtClean="0">
                <a:cs typeface="+mn-cs"/>
              </a:rPr>
              <a:t> – by explaining how the program is progressing</a:t>
            </a:r>
          </a:p>
          <a:p>
            <a:pPr marL="171450" indent="-171450" eaLnBrk="1" hangingPunct="1">
              <a:spcBef>
                <a:spcPct val="30000"/>
              </a:spcBef>
              <a:buFont typeface="Arial" pitchFamily="34" charset="0"/>
              <a:buChar char="•"/>
              <a:defRPr/>
            </a:pPr>
            <a:endParaRPr lang="en-US" dirty="0" smtClean="0"/>
          </a:p>
          <a:p>
            <a:pPr eaLnBrk="1" hangingPunct="1">
              <a:spcBef>
                <a:spcPts val="0"/>
              </a:spcBef>
              <a:defRPr/>
            </a:pPr>
            <a:r>
              <a:rPr lang="en-US" dirty="0" smtClean="0"/>
              <a:t>After the end of each quarter, the grantee will create and submit a QPR. The HUD Field Office will review it and approve or reject the report in a timely manner.</a:t>
            </a:r>
          </a:p>
          <a:p>
            <a:pPr eaLnBrk="1" hangingPunct="1">
              <a:spcBef>
                <a:spcPts val="0"/>
              </a:spcBef>
              <a:defRPr/>
            </a:pPr>
            <a:endParaRPr lang="en-US" dirty="0" smtClean="0"/>
          </a:p>
          <a:p>
            <a:pPr marL="171450" indent="-171450" eaLnBrk="1" hangingPunct="1">
              <a:spcBef>
                <a:spcPts val="0"/>
              </a:spcBef>
              <a:buFont typeface="Arial" pitchFamily="34" charset="0"/>
              <a:buChar char="•"/>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829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57A51A-48EC-4081-829B-EEF95B523ED3}" type="slidenum">
              <a:rPr lang="en-US" smtClean="0">
                <a:latin typeface="Arial" pitchFamily="34" charset="0"/>
                <a:ea typeface="ＭＳ Ｐゴシック"/>
                <a:cs typeface="ＭＳ Ｐゴシック"/>
              </a:rPr>
              <a:pPr/>
              <a:t>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p:txBody>
          <a:bodyPr wrap="square" numCol="1" anchor="t" anchorCtr="0" compatLnSpc="1">
            <a:prstTxWarp prst="textNoShape">
              <a:avLst/>
            </a:prstTxWarp>
            <a:normAutofit/>
          </a:bodyPr>
          <a:lstStyle/>
          <a:p>
            <a:pPr defTabSz="904159" eaLnBrk="1" fontAlgn="auto" hangingPunct="1">
              <a:spcBef>
                <a:spcPts val="0"/>
              </a:spcBef>
              <a:spcAft>
                <a:spcPts val="0"/>
              </a:spcAft>
              <a:buFont typeface="Arial" pitchFamily="34" charset="0"/>
              <a:buNone/>
              <a:defRPr/>
            </a:pPr>
            <a:r>
              <a:rPr lang="en-US" dirty="0" smtClean="0"/>
              <a:t>If</a:t>
            </a:r>
            <a:r>
              <a:rPr lang="en-US" baseline="0" dirty="0" smtClean="0"/>
              <a:t> a voucher is incorrect, it may be corrected in several ways. The method</a:t>
            </a:r>
            <a:r>
              <a:rPr lang="en-US" dirty="0" smtClean="0"/>
              <a:t> </a:t>
            </a:r>
            <a:r>
              <a:rPr lang="en-US" baseline="0" dirty="0" smtClean="0"/>
              <a:t>depends on the status of the voucher.</a:t>
            </a:r>
          </a:p>
          <a:p>
            <a:pPr marL="171450" indent="-171450" defTabSz="904159" eaLnBrk="1" fontAlgn="auto" hangingPunct="1">
              <a:spcBef>
                <a:spcPts val="0"/>
              </a:spcBef>
              <a:spcAft>
                <a:spcPts val="0"/>
              </a:spcAft>
              <a:buFont typeface="Arial" pitchFamily="34" charset="0"/>
              <a:buNone/>
              <a:defRPr/>
            </a:pPr>
            <a:endParaRPr lang="en-US" dirty="0" smtClean="0"/>
          </a:p>
          <a:p>
            <a:pPr marL="171450" marR="0" indent="-171450" algn="l" defTabSz="904159" rtl="0" eaLnBrk="1" fontAlgn="auto" latinLnBrk="0" hangingPunct="1">
              <a:lnSpc>
                <a:spcPct val="100000"/>
              </a:lnSpc>
              <a:spcBef>
                <a:spcPts val="0"/>
              </a:spcBef>
              <a:spcAft>
                <a:spcPts val="1200"/>
              </a:spcAft>
              <a:buClrTx/>
              <a:buSzTx/>
              <a:buFont typeface="Arial" pitchFamily="34" charset="0"/>
              <a:buChar char="•"/>
              <a:tabLst/>
              <a:defRPr/>
            </a:pPr>
            <a:r>
              <a:rPr lang="en-US" dirty="0" smtClean="0"/>
              <a:t>If the status is Approved (meaning it was marked as approved but not yet sent to LOCCS), the Draw Approver who initially approved it can revoke the approval. </a:t>
            </a:r>
          </a:p>
          <a:p>
            <a:pPr marL="344488" marR="0" lvl="1" indent="-171450" algn="l" defTabSz="904159" rtl="0" eaLnBrk="1" fontAlgn="auto" latinLnBrk="0" hangingPunct="1">
              <a:lnSpc>
                <a:spcPct val="100000"/>
              </a:lnSpc>
              <a:spcBef>
                <a:spcPts val="0"/>
              </a:spcBef>
              <a:spcAft>
                <a:spcPts val="600"/>
              </a:spcAft>
              <a:buClrTx/>
              <a:buSzTx/>
              <a:buFont typeface="Courier New" pitchFamily="49" charset="0"/>
              <a:buChar char="o"/>
              <a:tabLst/>
              <a:defRPr/>
            </a:pPr>
            <a:r>
              <a:rPr lang="en-US" dirty="0" smtClean="0"/>
              <a:t>You can revoke the approval as long as the line item has not yet been submitted to LOCCS (this occurs at the end of the day) and has a status of Approved.</a:t>
            </a:r>
          </a:p>
          <a:p>
            <a:pPr marL="344488" marR="0" lvl="1" indent="-171450" algn="l" defTabSz="904159" rtl="0" eaLnBrk="1" fontAlgn="auto" latinLnBrk="0" hangingPunct="1">
              <a:lnSpc>
                <a:spcPct val="100000"/>
              </a:lnSpc>
              <a:spcBef>
                <a:spcPts val="0"/>
              </a:spcBef>
              <a:spcAft>
                <a:spcPts val="600"/>
              </a:spcAft>
              <a:buClrTx/>
              <a:buSzTx/>
              <a:buFont typeface="Courier New" pitchFamily="49" charset="0"/>
              <a:buChar char="o"/>
              <a:tabLst/>
              <a:defRPr/>
            </a:pPr>
            <a:r>
              <a:rPr lang="en-US" dirty="0" smtClean="0"/>
              <a:t>Once revoked, the line item’s status will move back to Open and the line item will not be processed by LOCCS. This gives the grantee additional time to decide what to do. </a:t>
            </a:r>
          </a:p>
          <a:p>
            <a:pPr marL="344488" marR="0" lvl="1" indent="-171450" algn="l" defTabSz="904159" rtl="0" eaLnBrk="1" fontAlgn="auto" latinLnBrk="0" hangingPunct="1">
              <a:lnSpc>
                <a:spcPct val="100000"/>
              </a:lnSpc>
              <a:spcBef>
                <a:spcPts val="0"/>
              </a:spcBef>
              <a:spcAft>
                <a:spcPts val="600"/>
              </a:spcAft>
              <a:buClrTx/>
              <a:buSzTx/>
              <a:buFont typeface="Courier New" pitchFamily="49" charset="0"/>
              <a:buChar char="o"/>
              <a:tabLst/>
              <a:defRPr/>
            </a:pPr>
            <a:r>
              <a:rPr lang="en-US" dirty="0" smtClean="0"/>
              <a:t>If you want to rescind the approval of a line item after it has been submitted to LOCCS, you must contact HUD HQ for manual intervention.</a:t>
            </a:r>
            <a:endParaRPr lang="en-US" baseline="0" dirty="0" smtClean="0"/>
          </a:p>
          <a:p>
            <a:pPr marL="171450" marR="0" indent="-171450" algn="l" defTabSz="904159" rtl="0" eaLnBrk="1" fontAlgn="auto" latinLnBrk="0" hangingPunct="1">
              <a:lnSpc>
                <a:spcPct val="100000"/>
              </a:lnSpc>
              <a:spcBef>
                <a:spcPts val="0"/>
              </a:spcBef>
              <a:spcAft>
                <a:spcPts val="1200"/>
              </a:spcAft>
              <a:buClrTx/>
              <a:buSzTx/>
              <a:buFont typeface="Arial" pitchFamily="34" charset="0"/>
              <a:buChar char="•"/>
              <a:tabLst/>
              <a:defRPr/>
            </a:pPr>
            <a:r>
              <a:rPr lang="en-US" sz="1200" b="0" i="0" u="none" strike="noStrike" kern="1200" baseline="0" dirty="0" smtClean="0">
                <a:solidFill>
                  <a:schemeClr val="tx1"/>
                </a:solidFill>
                <a:latin typeface="+mn-lt"/>
                <a:ea typeface="ＭＳ Ｐゴシック" pitchFamily="-60" charset="-128"/>
                <a:cs typeface="ＭＳ Ｐゴシック" pitchFamily="-60" charset="-128"/>
              </a:rPr>
              <a:t>If a voucher line item was created in error,  a grantee can cancel it. A line item can be cancelled only if it has a status of </a:t>
            </a:r>
            <a:r>
              <a:rPr lang="en-US" sz="1200" b="1" i="0" u="none" strike="noStrike" kern="1200" baseline="0" dirty="0" smtClean="0">
                <a:solidFill>
                  <a:schemeClr val="tx1"/>
                </a:solidFill>
                <a:latin typeface="+mn-lt"/>
                <a:ea typeface="ＭＳ Ｐゴシック" pitchFamily="-60" charset="-128"/>
                <a:cs typeface="ＭＳ Ｐゴシック" pitchFamily="-60" charset="-128"/>
              </a:rPr>
              <a:t>Open </a:t>
            </a:r>
            <a:r>
              <a:rPr lang="en-US" sz="1200" b="0" i="0" u="none" strike="noStrike" kern="1200" baseline="0" dirty="0" smtClean="0">
                <a:solidFill>
                  <a:schemeClr val="tx1"/>
                </a:solidFill>
                <a:latin typeface="+mn-lt"/>
                <a:ea typeface="ＭＳ Ｐゴシック" pitchFamily="-60" charset="-128"/>
                <a:cs typeface="ＭＳ Ｐゴシック" pitchFamily="-60" charset="-128"/>
              </a:rPr>
              <a:t>(has not been approved), </a:t>
            </a:r>
            <a:r>
              <a:rPr lang="en-US" sz="1200" b="1" i="0" u="none" strike="noStrike" kern="1200" baseline="0" dirty="0" smtClean="0">
                <a:solidFill>
                  <a:schemeClr val="tx1"/>
                </a:solidFill>
                <a:latin typeface="+mn-lt"/>
                <a:ea typeface="ＭＳ Ｐゴシック" pitchFamily="-60" charset="-128"/>
                <a:cs typeface="ＭＳ Ｐゴシック" pitchFamily="-60" charset="-128"/>
              </a:rPr>
              <a:t>Approved</a:t>
            </a:r>
            <a:r>
              <a:rPr lang="en-US" sz="1200" b="0" i="0" u="none" strike="noStrike" kern="1200" baseline="0" dirty="0" smtClean="0">
                <a:solidFill>
                  <a:schemeClr val="tx1"/>
                </a:solidFill>
                <a:latin typeface="+mn-lt"/>
                <a:ea typeface="ＭＳ Ｐゴシック" pitchFamily="-60" charset="-128"/>
                <a:cs typeface="ＭＳ Ｐゴシック" pitchFamily="-60" charset="-128"/>
              </a:rPr>
              <a:t>, </a:t>
            </a:r>
            <a:r>
              <a:rPr lang="en-US" sz="1200" b="1" i="0" u="none" strike="noStrike" kern="1200" baseline="0" dirty="0" smtClean="0">
                <a:solidFill>
                  <a:schemeClr val="tx1"/>
                </a:solidFill>
                <a:latin typeface="+mn-lt"/>
                <a:ea typeface="ＭＳ Ｐゴシック" pitchFamily="-60" charset="-128"/>
                <a:cs typeface="ＭＳ Ｐゴシック" pitchFamily="-60" charset="-128"/>
              </a:rPr>
              <a:t>Approved Pending HQ</a:t>
            </a:r>
            <a:r>
              <a:rPr lang="en-US" sz="1200" b="0" i="0" u="none" strike="noStrike" kern="1200" baseline="0" dirty="0" smtClean="0">
                <a:solidFill>
                  <a:schemeClr val="tx1"/>
                </a:solidFill>
                <a:latin typeface="+mn-lt"/>
                <a:ea typeface="ＭＳ Ｐゴシック" pitchFamily="-60" charset="-128"/>
                <a:cs typeface="ＭＳ Ｐゴシック" pitchFamily="-60" charset="-128"/>
              </a:rPr>
              <a:t>, or </a:t>
            </a:r>
            <a:r>
              <a:rPr lang="en-US" sz="1200" b="1" i="0" u="none" strike="noStrike" kern="1200" baseline="0" dirty="0" smtClean="0">
                <a:solidFill>
                  <a:schemeClr val="tx1"/>
                </a:solidFill>
                <a:latin typeface="+mn-lt"/>
                <a:ea typeface="ＭＳ Ｐゴシック" pitchFamily="-60" charset="-128"/>
                <a:cs typeface="ＭＳ Ｐゴシック" pitchFamily="-60" charset="-128"/>
              </a:rPr>
              <a:t>Approved by HQ</a:t>
            </a:r>
            <a:r>
              <a:rPr lang="en-US" sz="1200" b="0" i="0" u="none" strike="noStrike" kern="1200" baseline="0" dirty="0" smtClean="0">
                <a:solidFill>
                  <a:schemeClr val="tx1"/>
                </a:solidFill>
                <a:latin typeface="+mn-lt"/>
                <a:ea typeface="ＭＳ Ｐゴシック" pitchFamily="-60" charset="-128"/>
                <a:cs typeface="ＭＳ Ｐゴシック" pitchFamily="-60" charset="-128"/>
              </a:rPr>
              <a:t>. Only a grantee with Request Drawdown role can cancel a voucher line item. The user cancelling the voucher line item does not have to be the same user as the one who created it. This line item will appear on the voucher with a status of </a:t>
            </a:r>
            <a:r>
              <a:rPr lang="en-US" sz="1200" b="1" i="0" u="none" strike="noStrike" kern="1200" baseline="0" dirty="0" smtClean="0">
                <a:solidFill>
                  <a:schemeClr val="tx1"/>
                </a:solidFill>
                <a:latin typeface="+mn-lt"/>
                <a:ea typeface="ＭＳ Ｐゴシック" pitchFamily="-60" charset="-128"/>
                <a:cs typeface="ＭＳ Ｐゴシック" pitchFamily="-60" charset="-128"/>
              </a:rPr>
              <a:t>Cancelled</a:t>
            </a:r>
            <a:endParaRPr lang="en-US" dirty="0" smtClean="0"/>
          </a:p>
          <a:p>
            <a:pPr marL="171450" indent="-171450" defTabSz="904159" eaLnBrk="1" fontAlgn="auto" hangingPunct="1">
              <a:spcBef>
                <a:spcPts val="0"/>
              </a:spcBef>
              <a:spcAft>
                <a:spcPts val="1200"/>
              </a:spcAft>
              <a:buFont typeface="Arial" pitchFamily="34" charset="0"/>
              <a:buChar char="•"/>
              <a:defRPr/>
            </a:pPr>
            <a:r>
              <a:rPr lang="en-US" dirty="0" smtClean="0"/>
              <a:t>If this status is Complete, this means the request has already been processed by LOCCS and the funds have been sent to the grantee. At this point, the grantee must revise the voucher or return the funds to the</a:t>
            </a:r>
            <a:r>
              <a:rPr lang="en-US" baseline="0" dirty="0" smtClean="0"/>
              <a:t> U.S. Treasury</a:t>
            </a:r>
            <a:r>
              <a:rPr lang="en-US" dirty="0" smtClean="0"/>
              <a:t>. </a:t>
            </a:r>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D5BEB1-CAEB-43DA-8597-75FF99397B8F}" type="slidenum">
              <a:rPr lang="en-US" smtClean="0">
                <a:latin typeface="Arial" pitchFamily="34" charset="0"/>
                <a:ea typeface="ＭＳ Ｐゴシック"/>
                <a:cs typeface="ＭＳ Ｐゴシック"/>
              </a:rPr>
              <a:pPr/>
              <a:t>70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solidFill>
                  <a:schemeClr val="bg1"/>
                </a:solidFill>
                <a:ea typeface="ＭＳ Ｐゴシック"/>
                <a:cs typeface="ＭＳ Ｐゴシック"/>
              </a:rPr>
              <a:t>Only line items with a status of </a:t>
            </a:r>
            <a:r>
              <a:rPr lang="en-US" b="1" u="sng" dirty="0" smtClean="0">
                <a:solidFill>
                  <a:schemeClr val="bg1"/>
                </a:solidFill>
                <a:ea typeface="ＭＳ Ｐゴシック"/>
                <a:cs typeface="ＭＳ Ｐゴシック"/>
              </a:rPr>
              <a:t>Open</a:t>
            </a:r>
            <a:r>
              <a:rPr lang="en-US" b="1" dirty="0" smtClean="0">
                <a:solidFill>
                  <a:schemeClr val="bg1"/>
                </a:solidFill>
                <a:ea typeface="ＭＳ Ｐゴシック"/>
                <a:cs typeface="ＭＳ Ｐゴシック"/>
              </a:rPr>
              <a:t>, </a:t>
            </a:r>
            <a:r>
              <a:rPr lang="en-US" b="1" u="sng" dirty="0" smtClean="0">
                <a:solidFill>
                  <a:schemeClr val="bg1"/>
                </a:solidFill>
                <a:ea typeface="ＭＳ Ｐゴシック"/>
                <a:cs typeface="ＭＳ Ｐゴシック"/>
              </a:rPr>
              <a:t>Approved</a:t>
            </a:r>
            <a:r>
              <a:rPr lang="en-US" b="1" dirty="0" smtClean="0">
                <a:solidFill>
                  <a:schemeClr val="bg1"/>
                </a:solidFill>
                <a:ea typeface="ＭＳ Ｐゴシック"/>
                <a:cs typeface="ＭＳ Ｐゴシック"/>
              </a:rPr>
              <a:t>, </a:t>
            </a:r>
            <a:r>
              <a:rPr lang="en-US" b="1" u="sng" dirty="0" smtClean="0">
                <a:solidFill>
                  <a:schemeClr val="bg1"/>
                </a:solidFill>
                <a:ea typeface="ＭＳ Ｐゴシック"/>
                <a:cs typeface="ＭＳ Ｐゴシック"/>
              </a:rPr>
              <a:t>Approved Pending HQ</a:t>
            </a:r>
            <a:r>
              <a:rPr lang="en-US" b="1" dirty="0" smtClean="0">
                <a:solidFill>
                  <a:schemeClr val="bg1"/>
                </a:solidFill>
                <a:ea typeface="ＭＳ Ｐゴシック"/>
                <a:cs typeface="ＭＳ Ｐゴシック"/>
              </a:rPr>
              <a:t>, </a:t>
            </a:r>
            <a:r>
              <a:rPr lang="en-US" dirty="0" smtClean="0">
                <a:solidFill>
                  <a:schemeClr val="bg1"/>
                </a:solidFill>
                <a:ea typeface="ＭＳ Ｐゴシック"/>
                <a:cs typeface="ＭＳ Ｐゴシック"/>
              </a:rPr>
              <a:t>or</a:t>
            </a:r>
            <a:r>
              <a:rPr lang="en-US" b="1" dirty="0" smtClean="0">
                <a:solidFill>
                  <a:schemeClr val="bg1"/>
                </a:solidFill>
                <a:ea typeface="ＭＳ Ｐゴシック"/>
                <a:cs typeface="ＭＳ Ｐゴシック"/>
              </a:rPr>
              <a:t> </a:t>
            </a:r>
            <a:r>
              <a:rPr lang="en-US" b="1" u="sng" dirty="0" smtClean="0">
                <a:solidFill>
                  <a:schemeClr val="bg1"/>
                </a:solidFill>
                <a:ea typeface="ＭＳ Ｐゴシック"/>
                <a:cs typeface="ＭＳ Ｐゴシック"/>
              </a:rPr>
              <a:t>Approved by HQ </a:t>
            </a:r>
            <a:r>
              <a:rPr lang="en-US" dirty="0" smtClean="0">
                <a:solidFill>
                  <a:schemeClr val="bg1"/>
                </a:solidFill>
                <a:ea typeface="ＭＳ Ｐゴシック"/>
                <a:cs typeface="ＭＳ Ｐゴシック"/>
              </a:rPr>
              <a:t>can be cancelled. </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6C671709-8853-48E9-B9FD-6423BC3B6364}" type="slidenum">
              <a:rPr lang="en-US" smtClean="0"/>
              <a:pPr>
                <a:defRPr/>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defRPr/>
            </a:pPr>
            <a:r>
              <a:rPr lang="en-US" sz="1200" dirty="0" smtClean="0"/>
              <a:t>Revising a voucher line item is necessary when a disbursement needs to be moved from one activity to another. There are a number of reasons why you may need to revise a voucher line item:</a:t>
            </a:r>
          </a:p>
          <a:p>
            <a:pPr marL="171450" indent="-171450" eaLnBrk="1" hangingPunct="1">
              <a:buFont typeface="Arial" pitchFamily="34" charset="0"/>
              <a:buChar char="•"/>
              <a:defRPr/>
            </a:pPr>
            <a:r>
              <a:rPr lang="en-US" sz="1200" kern="1200" dirty="0" smtClean="0">
                <a:solidFill>
                  <a:schemeClr val="tx1"/>
                </a:solidFill>
                <a:latin typeface="+mn-lt"/>
                <a:ea typeface="ＭＳ Ｐゴシック" pitchFamily="-60" charset="-128"/>
                <a:cs typeface="ＭＳ Ｐゴシック" pitchFamily="-60" charset="-128"/>
              </a:rPr>
              <a:t>The activity ID you selected when you created the voucher is incorrect.</a:t>
            </a:r>
          </a:p>
          <a:p>
            <a:pPr marL="171450" indent="-171450" eaLnBrk="1" hangingPunct="1">
              <a:buFont typeface="Arial" pitchFamily="34" charset="0"/>
              <a:buChar char="•"/>
              <a:defRPr/>
            </a:pPr>
            <a:r>
              <a:rPr lang="en-US" sz="1200" kern="1200" dirty="0" smtClean="0">
                <a:solidFill>
                  <a:schemeClr val="tx1"/>
                </a:solidFill>
                <a:latin typeface="+mn-lt"/>
                <a:ea typeface="ＭＳ Ｐゴシック" pitchFamily="-60" charset="-128"/>
                <a:cs typeface="ＭＳ Ｐゴシック" pitchFamily="-60" charset="-128"/>
              </a:rPr>
              <a:t>Excessive Draw: You drew too many dollars for one activity when you created the voucher and now need to move a portion of the dollars to another activity within the same program and of the same fund type.</a:t>
            </a:r>
          </a:p>
          <a:p>
            <a:pPr marL="171450" indent="-171450" eaLnBrk="1" hangingPunct="1">
              <a:buFont typeface="Arial" pitchFamily="34" charset="0"/>
              <a:buChar char="•"/>
              <a:defRPr/>
            </a:pPr>
            <a:r>
              <a:rPr lang="en-US" sz="1200" kern="1200" dirty="0" smtClean="0">
                <a:solidFill>
                  <a:schemeClr val="tx1"/>
                </a:solidFill>
                <a:latin typeface="+mn-lt"/>
                <a:ea typeface="ＭＳ Ｐゴシック" pitchFamily="-60" charset="-128"/>
                <a:cs typeface="ＭＳ Ｐゴシック" pitchFamily="-60" charset="-128"/>
              </a:rPr>
              <a:t>Funds for a draw were issued incorrectly and the recipient returned the funds to the U.S. Treasury. When funds are returned to the U.S. Treasury, DRGR does not process them against an activity. Instead, it credits them to a generic adjustment activity under the project.</a:t>
            </a:r>
          </a:p>
          <a:p>
            <a:pPr defTabSz="903288" eaLnBrk="1" hangingPunct="1">
              <a:spcBef>
                <a:spcPct val="0"/>
              </a:spcBef>
            </a:pPr>
            <a:endParaRPr lang="en-US" dirty="0" smtClean="0">
              <a:ea typeface="ＭＳ Ｐゴシック"/>
              <a:cs typeface="ＭＳ Ｐゴシック"/>
            </a:endParaRPr>
          </a:p>
          <a:p>
            <a:pPr defTabSz="903288" eaLnBrk="1" hangingPunct="1">
              <a:spcBef>
                <a:spcPct val="0"/>
              </a:spcBef>
            </a:pPr>
            <a:r>
              <a:rPr lang="en-US" dirty="0" smtClean="0">
                <a:ea typeface="ＭＳ Ｐゴシック"/>
                <a:cs typeface="ＭＳ Ｐゴシック"/>
              </a:rPr>
              <a:t>Revising a voucher in DRGR is relatively simple. A grantee, however, must do its due diligence that the next draw is offset correctly</a:t>
            </a:r>
            <a:r>
              <a:rPr lang="en-US" baseline="0" dirty="0" smtClean="0">
                <a:ea typeface="ＭＳ Ｐゴシック"/>
                <a:cs typeface="ＭＳ Ｐゴシック"/>
              </a:rPr>
              <a:t> and their internal systems and paperwork correspond to any changes in DRGR. </a:t>
            </a:r>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BB310B-4B35-4F40-B816-919A68114B23}" type="slidenum">
              <a:rPr lang="en-US" smtClean="0">
                <a:latin typeface="Arial" pitchFamily="34" charset="0"/>
                <a:ea typeface="ＭＳ Ｐゴシック"/>
                <a:cs typeface="ＭＳ Ｐゴシック"/>
              </a:rPr>
              <a:pPr/>
              <a:t>72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xfrm>
            <a:off x="481014" y="4344025"/>
            <a:ext cx="5919787" cy="4565754"/>
          </a:xfrm>
        </p:spPr>
        <p:txBody>
          <a:bodyPr wrap="square" numCol="1" anchor="t" anchorCtr="0" compatLnSpc="1">
            <a:prstTxWarp prst="textNoShape">
              <a:avLst/>
            </a:prstTxWarp>
            <a:normAutofit fontScale="92500" lnSpcReduction="10000"/>
          </a:bodyPr>
          <a:lstStyle/>
          <a:p>
            <a:pPr eaLnBrk="1" hangingPunct="1">
              <a:defRPr/>
            </a:pPr>
            <a:r>
              <a:rPr lang="en-US" sz="1300" dirty="0" smtClean="0"/>
              <a:t>When revising a voucher line item, you can transfer all or a portion of the original drawdown amount to a different activity. However, a line item can be revised only in two situations:</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The line item has a status of Open (not yet approved). If the line item is still open, the grantee may prefer to simply cancel and redo the draw correctly rather than revise it. </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The line item has a status of Completed status (paid by Treasury). </a:t>
            </a:r>
          </a:p>
          <a:p>
            <a:pPr eaLnBrk="1" hangingPunct="1">
              <a:buFont typeface="Arial" pitchFamily="34" charset="0"/>
              <a:buNone/>
              <a:defRPr/>
            </a:pPr>
            <a:endParaRPr lang="en-US" sz="1300" dirty="0" smtClean="0"/>
          </a:p>
          <a:p>
            <a:pPr marL="171450" indent="-171450" eaLnBrk="1" hangingPunct="1">
              <a:defRPr/>
            </a:pPr>
            <a:r>
              <a:rPr lang="en-US" sz="1300" dirty="0" smtClean="0"/>
              <a:t>The following conditions also apply:</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Both activities must be part of the same grant.</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The destination activity (the activity receiving the draw credit) must have enough money obligated to allow the drawdown.</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The activity to which the drawdown is being shifted must not be a cancelled activity.</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Neither activity is blocked.</a:t>
            </a:r>
          </a:p>
          <a:p>
            <a:pPr eaLnBrk="1" hangingPunct="1">
              <a:buFont typeface="Arial" pitchFamily="34" charset="0"/>
              <a:buNone/>
              <a:defRPr/>
            </a:pPr>
            <a:endParaRPr lang="en-US" sz="1300" dirty="0" smtClean="0"/>
          </a:p>
          <a:p>
            <a:pPr eaLnBrk="1" hangingPunct="1">
              <a:defRPr/>
            </a:pPr>
            <a:r>
              <a:rPr lang="en-US" sz="1300" dirty="0" smtClean="0"/>
              <a:t>All of the information will remain on the same voucher. However, the system may create new line items on the voucher to reflect the changes:</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If all of the money is moved to a different activity, DRGR creates one new voucher line item. This new line item is for the activity to which the drawdown funds are being transferred. </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If only part of the money is moved to a different activity, DRGR creates two new voucher line items. One of the new line items is for the activity receiving the transferred drawdown. The second line item created will have the balance of funds that stayed with the original activity.</a:t>
            </a:r>
          </a:p>
          <a:p>
            <a:pPr marL="171450" indent="-171450" eaLnBrk="1" hangingPunct="1">
              <a:buFont typeface="Arial" pitchFamily="34" charset="0"/>
              <a:buChar char="•"/>
              <a:defRPr/>
            </a:pPr>
            <a:r>
              <a:rPr lang="en-US" sz="1300" kern="1200" dirty="0" smtClean="0">
                <a:solidFill>
                  <a:schemeClr val="tx1"/>
                </a:solidFill>
                <a:latin typeface="+mn-lt"/>
                <a:ea typeface="ＭＳ Ｐゴシック" pitchFamily="-60" charset="-128"/>
                <a:cs typeface="ＭＳ Ｐゴシック" pitchFamily="-60" charset="-128"/>
              </a:rPr>
              <a:t>The original line item remains on the voucher but its status is changed to Revised. It can no longer be worked with unless the new voucher line items are not approved.</a:t>
            </a:r>
          </a:p>
          <a:p>
            <a:pPr marL="628650" lvl="1" indent="-171450" eaLnBrk="1" hangingPunct="1">
              <a:buFont typeface="Arial" pitchFamily="34" charset="0"/>
              <a:buChar char="•"/>
              <a:defRPr/>
            </a:pPr>
            <a:endParaRPr lang="en-US" sz="1300" kern="1200" dirty="0" smtClean="0">
              <a:solidFill>
                <a:schemeClr val="tx1"/>
              </a:solidFill>
              <a:latin typeface="+mn-lt"/>
              <a:ea typeface="ＭＳ Ｐゴシック" pitchFamily="-60" charset="-128"/>
              <a:cs typeface="ＭＳ Ｐゴシック"/>
            </a:endParaRPr>
          </a:p>
          <a:p>
            <a:pPr marL="171450" indent="-171450" eaLnBrk="1" hangingPunct="1">
              <a:defRPr/>
            </a:pPr>
            <a:r>
              <a:rPr lang="en-US" sz="1300" dirty="0" smtClean="0"/>
              <a:t>Revised vouchers must be APPROVED by the grantee approver.</a:t>
            </a:r>
            <a:endParaRPr lang="en-US" dirty="0" smtClean="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83FF4A-402F-4A0C-AA9B-F8A96E6A6B41}" type="slidenum">
              <a:rPr lang="en-US" smtClean="0">
                <a:latin typeface="Arial" pitchFamily="34" charset="0"/>
                <a:ea typeface="ＭＳ Ｐゴシック"/>
                <a:cs typeface="ＭＳ Ｐゴシック"/>
              </a:rPr>
              <a:pPr/>
              <a:t>73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When revising a voucher line item, you will need</a:t>
            </a:r>
            <a:r>
              <a:rPr lang="en-US" baseline="0" dirty="0" smtClean="0">
                <a:ea typeface="ＭＳ Ｐゴシック"/>
                <a:cs typeface="ＭＳ Ｐゴシック"/>
              </a:rPr>
              <a:t> to verify there are sufficient funds to complete the revision. If the revision will increase the total disbursements above the obligation amount for the activity receiving the draw, then the revision will be blocked. </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For example, you cannot move all the disbursements from 11-381a LH25 into 11-381a LMMI because 11-381 LMMI does not have sufficient budget nor obligations to accept the transfer of draws. The draw revision would be blocked.</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4509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1B7E27-8C69-4625-9534-93F03F4A1471}" type="slidenum">
              <a:rPr lang="en-US" smtClean="0">
                <a:latin typeface="Arial" pitchFamily="34" charset="0"/>
                <a:ea typeface="ＭＳ Ｐゴシック"/>
                <a:cs typeface="ＭＳ Ｐゴシック"/>
              </a:rPr>
              <a:pPr/>
              <a:t>74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ct val="0"/>
              </a:spcAft>
              <a:buClrTx/>
              <a:buSzTx/>
              <a:buFontTx/>
              <a:buNone/>
              <a:tabLst/>
              <a:defRPr/>
            </a:pPr>
            <a:r>
              <a:rPr lang="en-US" dirty="0" smtClean="0"/>
              <a:t>This slide</a:t>
            </a:r>
            <a:r>
              <a:rPr lang="en-US" baseline="0" dirty="0" smtClean="0"/>
              <a:t> provides an example of a grantee making multiple voucher revisions. This is a new function included in Release 7.3.</a:t>
            </a:r>
          </a:p>
          <a:p>
            <a:pPr eaLnBrk="1" hangingPunct="1">
              <a:spcBef>
                <a:spcPts val="0"/>
              </a:spcBef>
              <a:defRPr/>
            </a:pPr>
            <a:endParaRPr lang="en-US" dirty="0" smtClean="0"/>
          </a:p>
          <a:p>
            <a:pPr eaLnBrk="1" hangingPunct="1">
              <a:spcBef>
                <a:spcPts val="0"/>
              </a:spcBef>
              <a:defRPr/>
            </a:pPr>
            <a:r>
              <a:rPr lang="en-US" dirty="0" smtClean="0"/>
              <a:t>After searching for the Voucher and Line Item and selecting Revise next to the appropriate Line Item, the screen shot above appears show the voucher.</a:t>
            </a:r>
          </a:p>
          <a:p>
            <a:pPr eaLnBrk="1" hangingPunct="1">
              <a:spcBef>
                <a:spcPts val="0"/>
              </a:spcBef>
              <a:defRPr/>
            </a:pPr>
            <a:endParaRPr lang="en-US" dirty="0" smtClean="0"/>
          </a:p>
          <a:p>
            <a:pPr eaLnBrk="1" hangingPunct="1">
              <a:spcBef>
                <a:spcPts val="0"/>
              </a:spcBef>
              <a:defRPr/>
            </a:pPr>
            <a:r>
              <a:rPr lang="en-US" dirty="0" smtClean="0"/>
              <a:t>Review the DRGR and LOCCS information to confirm that it has been approved. Also review the Line Item data to verify it is the correct voucher/line item you want revised.</a:t>
            </a:r>
          </a:p>
          <a:p>
            <a:pPr eaLnBrk="1" hangingPunct="1">
              <a:spcBef>
                <a:spcPts val="0"/>
              </a:spcBef>
              <a:defRPr/>
            </a:pPr>
            <a:endParaRPr lang="en-US" dirty="0" smtClean="0"/>
          </a:p>
          <a:p>
            <a:pPr eaLnBrk="1" hangingPunct="1">
              <a:spcBef>
                <a:spcPts val="0"/>
              </a:spcBef>
              <a:defRPr/>
            </a:pPr>
            <a:r>
              <a:rPr lang="en-US" dirty="0" smtClean="0"/>
              <a:t>Then, in the “Move Funds to Another Activity” Box,</a:t>
            </a:r>
          </a:p>
          <a:p>
            <a:pPr marL="228600" indent="-228600" eaLnBrk="1" hangingPunct="1">
              <a:spcBef>
                <a:spcPts val="0"/>
              </a:spcBef>
              <a:buFontTx/>
              <a:buAutoNum type="arabicPeriod"/>
              <a:defRPr/>
            </a:pPr>
            <a:r>
              <a:rPr lang="en-US" dirty="0" smtClean="0"/>
              <a:t>Designate the new activity; and</a:t>
            </a:r>
          </a:p>
          <a:p>
            <a:pPr marL="169841" indent="-169841">
              <a:buFontTx/>
              <a:buAutoNum type="arabicPeriod"/>
              <a:defRPr/>
            </a:pPr>
            <a:r>
              <a:rPr lang="en-US" dirty="0" smtClean="0"/>
              <a:t>Enter dollar amount to revise. (you may just want a portion of the voucher)</a:t>
            </a:r>
          </a:p>
          <a:p>
            <a:pPr marL="169841" indent="-169841">
              <a:buFontTx/>
              <a:buAutoNum type="arabicPeriod"/>
              <a:defRPr/>
            </a:pPr>
            <a:r>
              <a:rPr lang="en-US" dirty="0" smtClean="0"/>
              <a:t>Enter</a:t>
            </a:r>
            <a:r>
              <a:rPr lang="en-US" baseline="0" dirty="0" smtClean="0"/>
              <a:t> Recalculate Balance</a:t>
            </a:r>
          </a:p>
          <a:p>
            <a:pPr marL="169841" indent="-169841">
              <a:defRPr/>
            </a:pPr>
            <a:r>
              <a:rPr lang="en-US" baseline="0" dirty="0" smtClean="0"/>
              <a:t>4. If want to add additional activities, select “Add Activity” and do Step 2 and 3 again. </a:t>
            </a:r>
          </a:p>
          <a:p>
            <a:pPr marL="169841" indent="-169841">
              <a:defRPr/>
            </a:pPr>
            <a:r>
              <a:rPr lang="en-US" baseline="0" dirty="0" smtClean="0"/>
              <a:t>5. Designate the reason fro revision in the dropdown menu. </a:t>
            </a:r>
            <a:endParaRPr lang="en-US" dirty="0" smtClean="0"/>
          </a:p>
          <a:p>
            <a:pPr marL="228570" indent="-228570">
              <a:defRPr/>
            </a:pPr>
            <a:endParaRPr lang="en-US" dirty="0" smtClean="0"/>
          </a:p>
          <a:p>
            <a:pPr marL="228570" indent="-228570">
              <a:defRPr/>
            </a:pPr>
            <a:r>
              <a:rPr lang="en-US" dirty="0" smtClean="0"/>
              <a:t>By ‘Saving’ this action, a Draw Approver can know take action.</a:t>
            </a:r>
          </a:p>
          <a:p>
            <a:pPr marL="228600" indent="-228600" eaLnBrk="1" hangingPunct="1">
              <a:spcBef>
                <a:spcPts val="0"/>
              </a:spcBef>
              <a:defRPr/>
            </a:pPr>
            <a:endParaRPr lang="en-US" dirty="0" smtClean="0"/>
          </a:p>
          <a:p>
            <a:pPr eaLnBrk="1" hangingPunct="1">
              <a:spcBef>
                <a:spcPts val="0"/>
              </a:spcBef>
              <a:defRPr/>
            </a:pPr>
            <a:r>
              <a:rPr lang="en-US" dirty="0" smtClean="0"/>
              <a:t>To revise a voucher so that the amount is applied to more than one activity, you</a:t>
            </a:r>
            <a:r>
              <a:rPr lang="en-US" baseline="0" dirty="0" smtClean="0"/>
              <a:t> will need to</a:t>
            </a:r>
            <a:r>
              <a:rPr lang="en-US" dirty="0" smtClean="0"/>
              <a:t> </a:t>
            </a:r>
            <a:r>
              <a:rPr lang="en-US" baseline="0" dirty="0" smtClean="0"/>
              <a:t>revise the revised voucher. </a:t>
            </a:r>
          </a:p>
          <a:p>
            <a:pPr marL="228600" indent="-228600" eaLnBrk="1" hangingPunct="1">
              <a:spcBef>
                <a:spcPts val="0"/>
              </a:spcBef>
              <a:defRPr/>
            </a:pPr>
            <a:endParaRPr lang="en-US" baseline="0"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4714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FB9A52-EB0F-47C7-AE66-89139D7E35E8}" type="slidenum">
              <a:rPr lang="en-US" smtClean="0">
                <a:latin typeface="Arial" pitchFamily="34" charset="0"/>
                <a:ea typeface="ＭＳ Ｐゴシック"/>
                <a:cs typeface="ＭＳ Ｐゴシック"/>
              </a:rPr>
              <a:pPr/>
              <a:t>75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Let’s approve</a:t>
            </a:r>
            <a:r>
              <a:rPr lang="en-US" baseline="0" dirty="0" smtClean="0"/>
              <a:t> a voucher.</a:t>
            </a:r>
            <a:endParaRPr lang="en-US" dirty="0" smtClean="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CC90EF-240A-4863-9754-A64D58C17A85}" type="slidenum">
              <a:rPr lang="en-US" smtClean="0">
                <a:latin typeface="Arial" pitchFamily="34" charset="0"/>
                <a:ea typeface="ＭＳ Ｐゴシック"/>
                <a:cs typeface="ＭＳ Ｐゴシック"/>
              </a:rPr>
              <a:pPr/>
              <a:t>76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chart represents the voucher process from both the voucher creation and voucher approval sides. Not</a:t>
            </a:r>
            <a:r>
              <a:rPr lang="en-US" baseline="0" dirty="0" smtClean="0">
                <a:ea typeface="ＭＳ Ｐゴシック"/>
                <a:cs typeface="ＭＳ Ｐゴシック"/>
              </a:rPr>
              <a:t>e the tasks for each user permission type by step in the process. Only at the obligation step do the two users overlap permissions.</a:t>
            </a:r>
            <a:endParaRPr lang="en-US" dirty="0" smtClean="0">
              <a:ea typeface="ＭＳ Ｐゴシック"/>
              <a:cs typeface="ＭＳ Ｐゴシック"/>
            </a:endParaRPr>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3AC1D2-733E-4484-9353-C83A542E7E7F}" type="slidenum">
              <a:rPr lang="en-US" smtClean="0">
                <a:latin typeface="Arial" pitchFamily="34" charset="0"/>
                <a:ea typeface="ＭＳ Ｐゴシック"/>
                <a:cs typeface="ＭＳ Ｐゴシック"/>
              </a:rPr>
              <a:pPr/>
              <a:t>77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eaLnBrk="1" hangingPunct="1">
              <a:spcBef>
                <a:spcPts val="0"/>
              </a:spcBef>
              <a:buFont typeface="Arial" pitchFamily="34" charset="0"/>
              <a:buNone/>
              <a:defRPr/>
            </a:pPr>
            <a:r>
              <a:rPr lang="en-US" dirty="0" smtClean="0"/>
              <a:t>To briefly</a:t>
            </a:r>
            <a:r>
              <a:rPr lang="en-US" baseline="0" dirty="0" smtClean="0"/>
              <a:t> review </a:t>
            </a:r>
            <a:r>
              <a:rPr lang="en-US" dirty="0" smtClean="0"/>
              <a:t>some of the key points made in the section:</a:t>
            </a:r>
          </a:p>
          <a:p>
            <a:pPr marL="171450" indent="-171450" eaLnBrk="1" hangingPunct="1">
              <a:spcBef>
                <a:spcPts val="0"/>
              </a:spcBef>
              <a:buFont typeface="Arial" pitchFamily="34" charset="0"/>
              <a:buChar char="•"/>
              <a:defRPr/>
            </a:pPr>
            <a:endParaRPr lang="en-US" dirty="0" smtClean="0"/>
          </a:p>
          <a:p>
            <a:pPr marL="174625" lvl="1" indent="-171450" eaLnBrk="1" hangingPunct="1">
              <a:spcBef>
                <a:spcPts val="0"/>
              </a:spcBef>
              <a:spcAft>
                <a:spcPts val="1200"/>
              </a:spcAft>
              <a:defRPr/>
            </a:pPr>
            <a:r>
              <a:rPr lang="en-US" dirty="0" smtClean="0">
                <a:cs typeface="+mn-cs"/>
              </a:rPr>
              <a:t>Work with your field office to ensure all obligations meet the NSP definition of “obligation.”</a:t>
            </a:r>
          </a:p>
          <a:p>
            <a:pPr marL="174625" lvl="1" indent="-171450" eaLnBrk="1" hangingPunct="1">
              <a:spcBef>
                <a:spcPts val="0"/>
              </a:spcBef>
              <a:spcAft>
                <a:spcPts val="1200"/>
              </a:spcAft>
              <a:defRPr/>
            </a:pPr>
            <a:r>
              <a:rPr lang="en-US" dirty="0" smtClean="0">
                <a:cs typeface="+mn-cs"/>
              </a:rPr>
              <a:t>All funds are obligated and drawn at the activity level.</a:t>
            </a:r>
          </a:p>
          <a:p>
            <a:pPr marL="174625" lvl="1" indent="-171450" eaLnBrk="1" hangingPunct="1">
              <a:spcBef>
                <a:spcPts val="0"/>
              </a:spcBef>
              <a:spcAft>
                <a:spcPts val="1200"/>
              </a:spcAft>
              <a:defRPr/>
            </a:pPr>
            <a:r>
              <a:rPr lang="en-US" dirty="0" smtClean="0">
                <a:cs typeface="+mn-cs"/>
              </a:rPr>
              <a:t>Be aware of the daily draw threshold and be ready to provide additional data to HUD for approval.</a:t>
            </a:r>
          </a:p>
          <a:p>
            <a:pPr marL="174625" lvl="1" indent="-171450" eaLnBrk="1" hangingPunct="1">
              <a:spcBef>
                <a:spcPts val="0"/>
              </a:spcBef>
              <a:spcAft>
                <a:spcPts val="1200"/>
              </a:spcAft>
              <a:defRPr/>
            </a:pPr>
            <a:r>
              <a:rPr lang="en-US" dirty="0" smtClean="0">
                <a:cs typeface="+mn-cs"/>
              </a:rPr>
              <a:t>There are multiple ways to correct drawdowns. The method to correct the data depends on the voucher’s status. </a:t>
            </a:r>
          </a:p>
          <a:p>
            <a:pPr marL="174625" lvl="1" indent="-171450" eaLnBrk="1" hangingPunct="1">
              <a:spcBef>
                <a:spcPts val="0"/>
              </a:spcBef>
              <a:spcAft>
                <a:spcPts val="1200"/>
              </a:spcAft>
              <a:defRP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5533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0FF18A-F9D1-4657-9DA0-59C3122C80F9}" type="slidenum">
              <a:rPr lang="en-US" smtClean="0">
                <a:latin typeface="Arial" pitchFamily="34" charset="0"/>
                <a:ea typeface="ＭＳ Ｐゴシック"/>
                <a:cs typeface="ＭＳ Ｐゴシック"/>
              </a:rPr>
              <a:pPr/>
              <a:t>78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eaLnBrk="1" hangingPunct="1">
              <a:buFont typeface="Arial" pitchFamily="34" charset="0"/>
              <a:buNone/>
              <a:defRPr/>
            </a:pPr>
            <a:r>
              <a:rPr lang="en-US" dirty="0" smtClean="0"/>
              <a:t>The Drawdown Module is where</a:t>
            </a:r>
            <a:r>
              <a:rPr lang="en-US" baseline="0" dirty="0" smtClean="0"/>
              <a:t> nearly all of the financial functions of DRGR are located. This includes reporting obligations and initiating the reimbursement of eligible expenditures from the grant line of credit. </a:t>
            </a:r>
          </a:p>
          <a:p>
            <a:pPr eaLnBrk="1" hangingPunct="1">
              <a:buFont typeface="Arial" pitchFamily="34" charset="0"/>
              <a:buNone/>
              <a:defRPr/>
            </a:pPr>
            <a:endParaRPr lang="en-US" baseline="0" dirty="0" smtClean="0"/>
          </a:p>
          <a:p>
            <a:pPr marL="171450" indent="-171450" eaLnBrk="1" hangingPunct="1">
              <a:spcAft>
                <a:spcPts val="1200"/>
              </a:spcAft>
              <a:buFont typeface="Arial" pitchFamily="34" charset="0"/>
              <a:buChar char="•"/>
              <a:defRPr/>
            </a:pPr>
            <a:r>
              <a:rPr lang="en-US" dirty="0" smtClean="0"/>
              <a:t>The</a:t>
            </a:r>
            <a:r>
              <a:rPr lang="en-US" baseline="0" dirty="0" smtClean="0"/>
              <a:t> request for funds is called a “drawdown” request, thus the name of the module. </a:t>
            </a:r>
          </a:p>
          <a:p>
            <a:pPr marL="171450" indent="-171450" eaLnBrk="1" hangingPunct="1">
              <a:spcAft>
                <a:spcPts val="1200"/>
              </a:spcAft>
              <a:buFont typeface="Arial" pitchFamily="34" charset="0"/>
              <a:buChar char="•"/>
              <a:defRPr/>
            </a:pPr>
            <a:r>
              <a:rPr lang="en-US" baseline="0" dirty="0" smtClean="0"/>
              <a:t>Each drawdown request becomes a “voucher,” or a record of the drawdown request against the grant line of credit.</a:t>
            </a:r>
            <a:endParaRPr lang="en-US" dirty="0" smtClean="0"/>
          </a:p>
          <a:p>
            <a:pPr marL="171450" indent="-171450" eaLnBrk="1" hangingPunct="1">
              <a:buFont typeface="Arial" pitchFamily="34" charset="0"/>
              <a:buChar char="•"/>
              <a:defRPr/>
            </a:pPr>
            <a:r>
              <a:rPr lang="en-US" dirty="0" smtClean="0"/>
              <a:t>In order to draw down grant funds</a:t>
            </a:r>
            <a:r>
              <a:rPr lang="en-US" baseline="0" dirty="0" smtClean="0"/>
              <a:t> and receive reimbursement from the U.S. Treasury, you must complete several tasks within DRGR. These are summarized below. Detailed instructions on completing each of these tasks will be provided later in this section. It is assumed that a grantee has already set-up their Action Plan and submitted</a:t>
            </a:r>
            <a:r>
              <a:rPr lang="en-US" dirty="0" smtClean="0"/>
              <a:t> and received approval on the original submission.</a:t>
            </a:r>
          </a:p>
          <a:p>
            <a:pPr marL="628650" lvl="1" indent="-171450" eaLnBrk="1" hangingPunct="1">
              <a:buFont typeface="Courier New" pitchFamily="49" charset="0"/>
              <a:buChar char="o"/>
              <a:defRPr/>
            </a:pPr>
            <a:r>
              <a:rPr lang="en-US" dirty="0" smtClean="0">
                <a:cs typeface="+mn-cs"/>
              </a:rPr>
              <a:t>Obligate grant funds to an activity from a project.</a:t>
            </a:r>
          </a:p>
          <a:p>
            <a:pPr marL="628650" lvl="1" indent="-171450" eaLnBrk="1" hangingPunct="1">
              <a:buFont typeface="Courier New" pitchFamily="49" charset="0"/>
              <a:buChar char="o"/>
              <a:defRPr/>
            </a:pPr>
            <a:r>
              <a:rPr lang="en-US" dirty="0" smtClean="0">
                <a:cs typeface="+mn-cs"/>
              </a:rPr>
              <a:t>Create</a:t>
            </a:r>
            <a:r>
              <a:rPr lang="en-US" baseline="0" dirty="0" smtClean="0">
                <a:cs typeface="+mn-cs"/>
              </a:rPr>
              <a:t> the</a:t>
            </a:r>
            <a:r>
              <a:rPr lang="en-US" dirty="0" smtClean="0">
                <a:cs typeface="+mn-cs"/>
              </a:rPr>
              <a:t> voucher.</a:t>
            </a:r>
          </a:p>
          <a:p>
            <a:pPr marL="628650" lvl="1" indent="-171450" eaLnBrk="1" hangingPunct="1">
              <a:buFont typeface="Courier New" pitchFamily="49" charset="0"/>
              <a:buChar char="o"/>
              <a:defRPr/>
            </a:pPr>
            <a:r>
              <a:rPr lang="en-US" dirty="0" smtClean="0">
                <a:cs typeface="+mn-cs"/>
              </a:rPr>
              <a:t>Approve</a:t>
            </a:r>
            <a:r>
              <a:rPr lang="en-US" baseline="0" dirty="0" smtClean="0">
                <a:cs typeface="+mn-cs"/>
              </a:rPr>
              <a:t> the voucher.</a:t>
            </a:r>
          </a:p>
          <a:p>
            <a:pPr marL="628650" lvl="1" indent="-171450" eaLnBrk="1" hangingPunct="1">
              <a:defRPr/>
            </a:pPr>
            <a:endParaRPr lang="en-US" baseline="0" dirty="0" smtClean="0">
              <a:cs typeface="+mn-cs"/>
            </a:endParaRPr>
          </a:p>
          <a:p>
            <a:pPr marL="176213"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smtClean="0">
                <a:cs typeface="+mn-cs"/>
              </a:rPr>
              <a:t>Note that if a </a:t>
            </a:r>
            <a:r>
              <a:rPr lang="en-US" dirty="0" smtClean="0"/>
              <a:t>voucher</a:t>
            </a:r>
            <a:r>
              <a:rPr lang="en-US" dirty="0" smtClean="0">
                <a:cs typeface="+mn-cs"/>
              </a:rPr>
              <a:t> line item exceeds a drawdown threshold, it is forwarded to HUD for approval before being submitted to LOCCS.</a:t>
            </a:r>
            <a:endParaRPr lang="en-US" baseline="0" dirty="0" smtClean="0">
              <a:cs typeface="+mn-cs"/>
            </a:endParaRPr>
          </a:p>
          <a:p>
            <a:pPr marL="628650" lvl="1" indent="-171450" eaLnBrk="1" hangingPunct="1">
              <a:buNone/>
              <a:defRPr/>
            </a:pPr>
            <a:endParaRPr lang="en-US" dirty="0" smtClean="0">
              <a:cs typeface="+mn-cs"/>
            </a:endParaRPr>
          </a:p>
          <a:p>
            <a:pPr marL="455612" lvl="0" indent="-171450" eaLnBrk="1" hangingPunct="1">
              <a:buNone/>
              <a:defRPr/>
            </a:pPr>
            <a:r>
              <a:rPr lang="en-US" dirty="0" smtClean="0">
                <a:cs typeface="+mn-cs"/>
              </a:rPr>
              <a:t>DRGR will</a:t>
            </a:r>
            <a:r>
              <a:rPr lang="en-US" baseline="0" dirty="0" smtClean="0">
                <a:cs typeface="+mn-cs"/>
              </a:rPr>
              <a:t> then automatically “send” the voucher to the federal </a:t>
            </a:r>
            <a:r>
              <a:rPr lang="en-US" dirty="0" smtClean="0"/>
              <a:t>Line of Credit Control System,</a:t>
            </a:r>
            <a:r>
              <a:rPr lang="en-US" baseline="0" dirty="0" smtClean="0"/>
              <a:t> </a:t>
            </a:r>
            <a:r>
              <a:rPr lang="en-US" dirty="0" smtClean="0"/>
              <a:t> also called “LOCCS.”</a:t>
            </a:r>
          </a:p>
          <a:p>
            <a:pPr marL="628650" lvl="1" indent="-171450" eaLnBrk="1" hangingPunct="1">
              <a:buFont typeface="Courier New" pitchFamily="49" charset="0"/>
              <a:buChar char="o"/>
              <a:defRPr/>
            </a:pPr>
            <a:r>
              <a:rPr lang="en-US" dirty="0" smtClean="0"/>
              <a:t>This</a:t>
            </a:r>
            <a:r>
              <a:rPr lang="en-US" baseline="0" dirty="0" smtClean="0"/>
              <a:t> is the system used to directly reimburse grant funds to grantees.</a:t>
            </a:r>
          </a:p>
          <a:p>
            <a:pPr marL="628650" lvl="1" indent="-171450" eaLnBrk="1" hangingPunct="1">
              <a:buFont typeface="Courier New" pitchFamily="49" charset="0"/>
              <a:buChar char="o"/>
              <a:defRPr/>
            </a:pPr>
            <a:r>
              <a:rPr lang="en-US" baseline="0" dirty="0" smtClean="0"/>
              <a:t>It is an interface with the U.S. Treasury.</a:t>
            </a:r>
            <a:endParaRPr lang="en-US" dirty="0" smtClean="0"/>
          </a:p>
          <a:p>
            <a:pPr marL="628650" lvl="1" indent="-171450" eaLnBrk="1" hangingPunct="1">
              <a:buFont typeface="Courier New" pitchFamily="49" charset="0"/>
              <a:buChar char="o"/>
              <a:defRPr/>
            </a:pPr>
            <a:r>
              <a:rPr lang="en-US" dirty="0" smtClean="0"/>
              <a:t>LOCCS will receive and process the item overnight. </a:t>
            </a:r>
            <a:endParaRPr lang="en-US" dirty="0" smtClean="0">
              <a:cs typeface="+mn-cs"/>
            </a:endParaRPr>
          </a:p>
          <a:p>
            <a:pPr marL="628650" lvl="1" indent="-171450" eaLnBrk="1" hangingPunct="1">
              <a:buFont typeface="Courier New" pitchFamily="49" charset="0"/>
              <a:buChar char="o"/>
              <a:defRPr/>
            </a:pPr>
            <a:r>
              <a:rPr lang="en-US" dirty="0" smtClean="0">
                <a:cs typeface="+mn-cs"/>
              </a:rPr>
              <a:t>Funds will be wired to you two to three days</a:t>
            </a:r>
            <a:r>
              <a:rPr lang="en-US" baseline="0" dirty="0" smtClean="0">
                <a:cs typeface="+mn-cs"/>
              </a:rPr>
              <a:t> from when the voucher is </a:t>
            </a:r>
            <a:r>
              <a:rPr lang="en-US" u="sng" baseline="0" dirty="0" smtClean="0">
                <a:cs typeface="+mn-cs"/>
              </a:rPr>
              <a:t>processed</a:t>
            </a:r>
            <a:r>
              <a:rPr lang="en-US" baseline="0" dirty="0" smtClean="0">
                <a:cs typeface="+mn-cs"/>
              </a:rPr>
              <a:t>.</a:t>
            </a:r>
            <a:endParaRPr lang="en-US" dirty="0" smtClean="0">
              <a:cs typeface="+mn-cs"/>
            </a:endParaRPr>
          </a:p>
          <a:p>
            <a:pPr eaLnBrk="1" hangingPunct="1">
              <a:buFont typeface="Arial" pitchFamily="34" charset="0"/>
              <a:buNone/>
              <a:defRPr/>
            </a:pPr>
            <a:endParaRPr lang="en-US" dirty="0" smtClean="0"/>
          </a:p>
          <a:p>
            <a:pPr marL="171450" indent="-171450" eaLnBrk="1" hangingPunct="1">
              <a:spcAft>
                <a:spcPts val="1200"/>
              </a:spcAft>
              <a:buFont typeface="Arial" pitchFamily="34" charset="0"/>
              <a:buChar char="•"/>
              <a:defRPr/>
            </a:pPr>
            <a:r>
              <a:rPr lang="en-US" dirty="0" smtClean="0"/>
              <a:t>Please remember that the ability</a:t>
            </a:r>
            <a:r>
              <a:rPr lang="en-US" baseline="0" dirty="0" smtClean="0"/>
              <a:t> to perform these tasks is restricted by the user permissions granted to the individual DRGR user.</a:t>
            </a:r>
          </a:p>
          <a:p>
            <a:pPr marL="171450" indent="-171450" eaLnBrk="1" hangingPunct="1">
              <a:buFont typeface="Arial" pitchFamily="34" charset="0"/>
              <a:buChar char="•"/>
              <a:defRPr/>
            </a:pPr>
            <a:r>
              <a:rPr lang="en-US" dirty="0" smtClean="0"/>
              <a:t>DRGR</a:t>
            </a:r>
            <a:r>
              <a:rPr lang="en-US" baseline="0" dirty="0" smtClean="0"/>
              <a:t> also allows draws to be </a:t>
            </a:r>
            <a:r>
              <a:rPr lang="en-US" dirty="0" smtClean="0"/>
              <a:t>revoked, cancelled, and revised, </a:t>
            </a:r>
            <a:r>
              <a:rPr lang="en-US" baseline="0" dirty="0" smtClean="0"/>
              <a:t>and for program income to be reported as received and applied.</a:t>
            </a:r>
            <a:endParaRPr lang="en-US" dirty="0"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C561BB-FAF0-41E5-9436-B4B11A54044F}" type="slidenum">
              <a:rPr lang="en-US" smtClean="0">
                <a:latin typeface="Arial" pitchFamily="34" charset="0"/>
                <a:ea typeface="ＭＳ Ｐゴシック"/>
                <a:cs typeface="ＭＳ Ｐゴシック"/>
              </a:rPr>
              <a:pPr/>
              <a:t>79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defRPr/>
            </a:pPr>
            <a:r>
              <a:rPr lang="en-US" dirty="0" smtClean="0"/>
              <a:t>Some basic navigation rules</a:t>
            </a:r>
            <a:r>
              <a:rPr lang="en-US" baseline="0" dirty="0" smtClean="0"/>
              <a:t> that are important enough to reiterate:</a:t>
            </a:r>
            <a:endParaRPr lang="en-US" dirty="0" smtClean="0"/>
          </a:p>
          <a:p>
            <a:pPr marL="171450" indent="-171450" eaLnBrk="1" hangingPunct="1">
              <a:buFont typeface="Arial" pitchFamily="34" charset="0"/>
              <a:buChar char="•"/>
              <a:defRPr/>
            </a:pPr>
            <a:endParaRPr lang="en-US" dirty="0" smtClean="0"/>
          </a:p>
          <a:p>
            <a:pPr marL="171450" indent="-171450" eaLnBrk="1" hangingPunct="1">
              <a:spcAft>
                <a:spcPts val="1200"/>
              </a:spcAft>
              <a:buFont typeface="Arial" pitchFamily="34" charset="0"/>
              <a:buChar char="•"/>
              <a:defRPr/>
            </a:pPr>
            <a:r>
              <a:rPr lang="en-US" dirty="0" smtClean="0"/>
              <a:t>Just like other websites, you will navigate DRGR by clicking on linked text and buttons within the page. Any text that is underlined is typically a link. </a:t>
            </a:r>
          </a:p>
          <a:p>
            <a:pPr marL="171450" indent="-171450" eaLnBrk="1" hangingPunct="1">
              <a:spcAft>
                <a:spcPts val="1200"/>
              </a:spcAft>
              <a:buFont typeface="Arial" pitchFamily="34" charset="0"/>
              <a:buChar char="•"/>
              <a:defRPr/>
            </a:pPr>
            <a:r>
              <a:rPr lang="en-US" dirty="0" smtClean="0"/>
              <a:t>Unlike on other websites, users should NOT use the browser’s “back” and “forward” buttons.</a:t>
            </a:r>
          </a:p>
          <a:p>
            <a:pPr marL="171450" indent="-171450" eaLnBrk="1" hangingPunct="1">
              <a:spcAft>
                <a:spcPts val="1200"/>
              </a:spcAft>
              <a:buFont typeface="Arial" pitchFamily="34" charset="0"/>
              <a:buChar char="•"/>
              <a:defRPr/>
            </a:pPr>
            <a:r>
              <a:rPr lang="en-US" dirty="0" smtClean="0"/>
              <a:t>When copying and pasting from another document, we recommend taking an intermediate step of pasting into Notepad first. This will remove formatting from the copied text. Once the text is in Notepad, you can copy it again and paste into DRGR. If you copy and paste directly from Word or a PDF, some of the formatting, like bullet points, will be corrupted in the downloadable versions of the action plan and QPR.</a:t>
            </a:r>
          </a:p>
          <a:p>
            <a:pPr marL="171450" indent="-171450" eaLnBrk="1" hangingPunct="1">
              <a:spcAft>
                <a:spcPts val="1200"/>
              </a:spcAft>
              <a:buFont typeface="Arial" pitchFamily="34" charset="0"/>
              <a:buChar char="•"/>
              <a:defRPr/>
            </a:pPr>
            <a:r>
              <a:rPr lang="en-US" dirty="0" smtClean="0"/>
              <a:t>When you are finished and would like to leave DRGR, instead of just closing the browser, </a:t>
            </a:r>
            <a:r>
              <a:rPr lang="en-US" u="sng" dirty="0" smtClean="0"/>
              <a:t>always log out first</a:t>
            </a:r>
            <a:r>
              <a:rPr lang="en-US" dirty="0" smtClean="0"/>
              <a:t>. If you do not log out, you will be locked out of the system for at least 30 minutes.</a:t>
            </a:r>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C17CF6-BED0-43F0-87CF-A40E971D53D2}" type="slidenum">
              <a:rPr lang="en-US" smtClean="0">
                <a:latin typeface="Arial" pitchFamily="34" charset="0"/>
                <a:ea typeface="ＭＳ Ｐゴシック"/>
                <a:cs typeface="ＭＳ Ｐゴシック"/>
              </a:rPr>
              <a:pPr/>
              <a:t>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Yesterday, instructions for activating a new user and (re)certifying a user were detailed.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This ‘Admin Module’ section reviews the Monitoring, Audit, and Technical Assistance functionality.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563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31DD71-2BD3-4DA6-A92E-B83AF7DEC3B7}" type="slidenum">
              <a:rPr lang="en-US" smtClean="0">
                <a:latin typeface="Arial" pitchFamily="34" charset="0"/>
                <a:ea typeface="ＭＳ Ｐゴシック"/>
                <a:cs typeface="ＭＳ Ｐゴシック"/>
              </a:rPr>
              <a:pPr/>
              <a:t>80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marL="171450" indent="-171450" eaLnBrk="1" hangingPunct="1">
              <a:spcBef>
                <a:spcPct val="0"/>
              </a:spcBef>
            </a:pPr>
            <a:r>
              <a:rPr lang="en-US" i="1" dirty="0" smtClean="0">
                <a:ea typeface="ＭＳ Ｐゴシック"/>
                <a:cs typeface="ＭＳ Ｐゴシック"/>
              </a:rPr>
              <a:t>Note:</a:t>
            </a:r>
            <a:r>
              <a:rPr lang="en-US" i="1" baseline="0" dirty="0" smtClean="0">
                <a:ea typeface="ＭＳ Ｐゴシック"/>
                <a:cs typeface="ＭＳ Ｐゴシック"/>
              </a:rPr>
              <a:t> the first bullet under PURPOSE was discussed yesterday when detailing a Grantee Admin users role and responsibility.</a:t>
            </a:r>
          </a:p>
          <a:p>
            <a:pPr marL="171450" indent="-171450" eaLnBrk="1" hangingPunct="1">
              <a:spcBef>
                <a:spcPct val="0"/>
              </a:spcBef>
            </a:pPr>
            <a:endParaRPr lang="en-US" i="1" baseline="0" dirty="0" smtClean="0">
              <a:ea typeface="ＭＳ Ｐゴシック"/>
              <a:cs typeface="ＭＳ Ｐゴシック"/>
            </a:endParaRPr>
          </a:p>
          <a:p>
            <a:pPr eaLnBrk="1" fontAlgn="auto" hangingPunct="1">
              <a:spcBef>
                <a:spcPts val="0"/>
              </a:spcBef>
              <a:spcAft>
                <a:spcPts val="0"/>
              </a:spcAft>
              <a:buFont typeface="Arial" pitchFamily="34" charset="0"/>
              <a:buNone/>
              <a:defRPr/>
            </a:pPr>
            <a:r>
              <a:rPr lang="en-US" dirty="0" smtClean="0"/>
              <a:t>The purpose of the Admin Module</a:t>
            </a:r>
            <a:r>
              <a:rPr lang="en-US" baseline="0" dirty="0" smtClean="0"/>
              <a:t> is three-fold: </a:t>
            </a:r>
          </a:p>
          <a:p>
            <a:pPr marL="173038" indent="-173038" eaLnBrk="1" fontAlgn="auto" hangingPunct="1">
              <a:spcBef>
                <a:spcPts val="0"/>
              </a:spcBef>
              <a:spcAft>
                <a:spcPts val="0"/>
              </a:spcAft>
              <a:buFont typeface="Arial" pitchFamily="34" charset="0"/>
              <a:buChar char="•"/>
              <a:defRPr/>
            </a:pPr>
            <a:r>
              <a:rPr lang="en-US" dirty="0" smtClean="0"/>
              <a:t>We previously discussed the Admin Module when covering activating and certifying Users in the system (for the Grantee Administrator).  The focus of this section will be on </a:t>
            </a:r>
            <a:r>
              <a:rPr lang="en-US" u="sng" dirty="0" smtClean="0"/>
              <a:t>Monitoring, Audit, and TA functionality</a:t>
            </a:r>
            <a:r>
              <a:rPr lang="en-US" dirty="0" smtClean="0"/>
              <a:t>.</a:t>
            </a:r>
          </a:p>
          <a:p>
            <a:pPr eaLnBrk="1" fontAlgn="auto" hangingPunct="1">
              <a:spcBef>
                <a:spcPts val="0"/>
              </a:spcBef>
              <a:spcAft>
                <a:spcPts val="0"/>
              </a:spcAft>
              <a:buFont typeface="Arial" pitchFamily="34" charset="0"/>
              <a:buNone/>
              <a:defRPr/>
            </a:pPr>
            <a:endParaRPr lang="en-US" dirty="0" smtClean="0"/>
          </a:p>
          <a:p>
            <a:pPr marL="171450" indent="-171450" eaLnBrk="1" hangingPunct="1">
              <a:buFont typeface="Arial" pitchFamily="34" charset="0"/>
              <a:buChar char="•"/>
              <a:defRPr/>
            </a:pPr>
            <a:r>
              <a:rPr lang="en-US" dirty="0" smtClean="0"/>
              <a:t>As of version 6.5, the Admin Module provides screens for grantee users to report on oversight actions they carry out as part of meeting their responsibilities for day-to-day management of their grant programs. In DRGR, these are called monitoring, audit, and technical assistance (TA) events. These screens are </a:t>
            </a:r>
            <a:r>
              <a:rPr lang="en-US" u="sng" dirty="0" smtClean="0"/>
              <a:t>not</a:t>
            </a:r>
            <a:r>
              <a:rPr lang="en-US" dirty="0" smtClean="0"/>
              <a:t> for HUD staff to report on monitoring activities – they are for grantees to report on </a:t>
            </a:r>
            <a:r>
              <a:rPr lang="en-US" u="sng" dirty="0" smtClean="0"/>
              <a:t>their</a:t>
            </a:r>
            <a:r>
              <a:rPr lang="en-US" dirty="0" smtClean="0"/>
              <a:t> monitoring activities. The information entered here will be for HUD staff and grantees only. At this point, it is </a:t>
            </a:r>
            <a:r>
              <a:rPr lang="en-US" u="sng" dirty="0" smtClean="0"/>
              <a:t>optional</a:t>
            </a:r>
            <a:r>
              <a:rPr lang="en-US" dirty="0" smtClean="0"/>
              <a:t> for a grantee to enter information here.</a:t>
            </a:r>
          </a:p>
          <a:p>
            <a:pPr marL="171450" indent="-171450" eaLnBrk="1" hangingPunct="1">
              <a:buFont typeface="Arial" pitchFamily="34" charset="0"/>
              <a:buChar char="•"/>
              <a:defRPr/>
            </a:pPr>
            <a:endParaRPr lang="en-US" dirty="0" smtClean="0"/>
          </a:p>
          <a:p>
            <a:pPr marL="171450" indent="-171450" eaLnBrk="1" hangingPunct="1">
              <a:buFont typeface="Arial" pitchFamily="34" charset="0"/>
              <a:buChar char="•"/>
              <a:defRPr/>
            </a:pPr>
            <a:r>
              <a:rPr lang="en-US" dirty="0" smtClean="0"/>
              <a:t>It is important to remember that this module is </a:t>
            </a:r>
            <a:r>
              <a:rPr lang="en-US" u="sng" dirty="0" smtClean="0"/>
              <a:t>not</a:t>
            </a:r>
            <a:r>
              <a:rPr lang="en-US" dirty="0" smtClean="0"/>
              <a:t> a monitoring system in itself. It is only for reporting very basic summary level information about the number of visits and reports related to a grantee’s oversight of the activities funded under their grants in the DRGR system. In general, the information requested on visits is limited to the dates of visits and reports as well as very high-level categories of compliance issues reviewed such as national objective, eligible activities, financial management, environmental review, etc.</a:t>
            </a:r>
          </a:p>
          <a:p>
            <a:pPr marL="171450" indent="-171450" eaLnBrk="1" hangingPunct="1">
              <a:buFont typeface="Arial" pitchFamily="34" charset="0"/>
              <a:buChar char="•"/>
              <a:defRPr/>
            </a:pPr>
            <a:endParaRPr lang="en-US" dirty="0" smtClean="0"/>
          </a:p>
          <a:p>
            <a:pPr marL="171450" indent="-171450" eaLnBrk="1" hangingPunct="1">
              <a:buFont typeface="Arial" pitchFamily="34" charset="0"/>
              <a:buNone/>
              <a:defRPr/>
            </a:pPr>
            <a:r>
              <a:rPr lang="en-US" dirty="0" smtClean="0"/>
              <a:t>Any DRGR user can view this information, but relatively little is part of public documents.</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573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810675-802C-493E-918E-0AAC5B8340C2}" type="slidenum">
              <a:rPr lang="en-US" smtClean="0">
                <a:latin typeface="Arial" pitchFamily="34" charset="0"/>
                <a:ea typeface="ＭＳ Ｐゴシック"/>
                <a:cs typeface="ＭＳ Ｐゴシック"/>
              </a:rPr>
              <a:pPr/>
              <a:t>81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eaLnBrk="1" hangingPunct="1">
              <a:spcBef>
                <a:spcPts val="0"/>
              </a:spcBef>
              <a:defRPr/>
            </a:pPr>
            <a:r>
              <a:rPr lang="en-US" dirty="0" smtClean="0"/>
              <a:t>This slide shows how the Admin Module is a two-tier hierarchy system.</a:t>
            </a:r>
          </a:p>
          <a:p>
            <a:pPr marL="171450" indent="-171450" eaLnBrk="1" hangingPunct="1">
              <a:spcBef>
                <a:spcPts val="0"/>
              </a:spcBef>
              <a:defRPr/>
            </a:pPr>
            <a:endParaRPr lang="en-US" dirty="0" smtClean="0"/>
          </a:p>
          <a:p>
            <a:pPr marL="685800" lvl="1" indent="-228600" eaLnBrk="1" hangingPunct="1">
              <a:spcBef>
                <a:spcPts val="0"/>
              </a:spcBef>
              <a:buFont typeface="Arial" pitchFamily="34" charset="0"/>
              <a:buAutoNum type="arabicPeriod"/>
              <a:defRPr/>
            </a:pPr>
            <a:r>
              <a:rPr lang="en-US" sz="1200" kern="1200" dirty="0" smtClean="0">
                <a:solidFill>
                  <a:schemeClr val="tx1"/>
                </a:solidFill>
                <a:latin typeface="+mn-lt"/>
                <a:ea typeface="ＭＳ Ｐゴシック" pitchFamily="-60" charset="-128"/>
                <a:cs typeface="ＭＳ Ｐゴシック"/>
              </a:rPr>
              <a:t>Events/Reports;</a:t>
            </a:r>
          </a:p>
          <a:p>
            <a:pPr marL="685800" lvl="1" indent="-228600" eaLnBrk="1" hangingPunct="1">
              <a:spcBef>
                <a:spcPts val="0"/>
              </a:spcBef>
              <a:buFont typeface="Arial" pitchFamily="34" charset="0"/>
              <a:buAutoNum type="arabicPeriod"/>
              <a:defRPr/>
            </a:pPr>
            <a:r>
              <a:rPr lang="en-US" sz="1200" kern="1200" dirty="0" smtClean="0">
                <a:solidFill>
                  <a:schemeClr val="tx1"/>
                </a:solidFill>
                <a:latin typeface="+mn-lt"/>
                <a:ea typeface="ＭＳ Ｐゴシック" pitchFamily="-60" charset="-128"/>
                <a:cs typeface="ＭＳ Ｐゴシック"/>
              </a:rPr>
              <a:t>Findings/Concerns/TA Topics</a:t>
            </a:r>
          </a:p>
          <a:p>
            <a:pPr marL="457200" lvl="1" indent="0" eaLnBrk="1" hangingPunct="1">
              <a:spcBef>
                <a:spcPts val="0"/>
              </a:spcBef>
              <a:buFont typeface="Arial" pitchFamily="34" charset="0"/>
              <a:buNone/>
              <a:defRPr/>
            </a:pPr>
            <a:endParaRPr lang="en-US" sz="1200" kern="1200" dirty="0" smtClean="0">
              <a:solidFill>
                <a:schemeClr val="tx1"/>
              </a:solidFill>
              <a:latin typeface="+mn-lt"/>
              <a:ea typeface="ＭＳ Ｐゴシック" pitchFamily="-60" charset="-128"/>
              <a:cs typeface="ＭＳ Ｐゴシック"/>
            </a:endParaRPr>
          </a:p>
          <a:p>
            <a:pPr marL="171450" indent="-171450" eaLnBrk="1" hangingPunct="1">
              <a:lnSpc>
                <a:spcPct val="90000"/>
              </a:lnSpc>
              <a:buFontTx/>
              <a:buChar char="•"/>
            </a:pPr>
            <a:r>
              <a:rPr lang="en-US" sz="1100" dirty="0" smtClean="0">
                <a:ea typeface="ＭＳ Ｐゴシック"/>
                <a:cs typeface="ＭＳ Ｐゴシック"/>
              </a:rPr>
              <a:t>For the first level, grantees enter in the start and end dates of monitoring, audits and/or TA visits as well as the date of reports. Grantees can also identify which activities have been reviewed or assisted as well as the major categories of topics covered in reviews or assistance. In monitoring and audits events, findings and/or concerns may be reported as resolved during the report process or left open.</a:t>
            </a:r>
          </a:p>
          <a:p>
            <a:pPr marL="171450" indent="-171450" eaLnBrk="1" hangingPunct="1">
              <a:lnSpc>
                <a:spcPct val="90000"/>
              </a:lnSpc>
              <a:buFontTx/>
              <a:buChar char="•"/>
            </a:pPr>
            <a:endParaRPr lang="en-US" sz="1100" dirty="0" smtClean="0">
              <a:ea typeface="ＭＳ Ｐゴシック"/>
              <a:cs typeface="ＭＳ Ｐゴシック"/>
            </a:endParaRPr>
          </a:p>
          <a:p>
            <a:pPr marL="171450" indent="-171450" eaLnBrk="1" hangingPunct="1">
              <a:buFontTx/>
              <a:buNone/>
            </a:pPr>
            <a:r>
              <a:rPr lang="en-US" dirty="0" smtClean="0">
                <a:ea typeface="ＭＳ Ｐゴシック"/>
                <a:cs typeface="ＭＳ Ｐゴシック"/>
              </a:rPr>
              <a:t>	There are four different types of events to report on: </a:t>
            </a:r>
          </a:p>
          <a:p>
            <a:pPr marL="171450" indent="-171450" eaLnBrk="1" hangingPunct="1">
              <a:buFontTx/>
              <a:buChar char="•"/>
            </a:pPr>
            <a:endParaRPr lang="en-US" dirty="0" smtClean="0">
              <a:ea typeface="ＭＳ Ｐゴシック"/>
              <a:cs typeface="ＭＳ Ｐゴシック"/>
            </a:endParaRPr>
          </a:p>
          <a:p>
            <a:pPr marL="628650" lvl="1" indent="-171450" eaLnBrk="1" hangingPunct="1">
              <a:buFontTx/>
              <a:buChar char="•"/>
            </a:pPr>
            <a:r>
              <a:rPr lang="en-US" dirty="0" smtClean="0">
                <a:ea typeface="ＭＳ Ｐゴシック"/>
              </a:rPr>
              <a:t>Monitoring is the formal review for compliance of subrecipients and other partner organizations.</a:t>
            </a:r>
          </a:p>
          <a:p>
            <a:pPr marL="628650" lvl="1" indent="-171450" eaLnBrk="1" hangingPunct="1">
              <a:buFontTx/>
              <a:buChar char="•"/>
            </a:pPr>
            <a:endParaRPr lang="en-US" dirty="0" smtClean="0">
              <a:ea typeface="ＭＳ Ｐゴシック"/>
            </a:endParaRPr>
          </a:p>
          <a:p>
            <a:pPr marL="628650" lvl="1" indent="-171450" eaLnBrk="1" hangingPunct="1">
              <a:buFontTx/>
              <a:buChar char="•"/>
            </a:pPr>
            <a:r>
              <a:rPr lang="en-US" dirty="0" smtClean="0">
                <a:ea typeface="ＭＳ Ｐゴシック"/>
              </a:rPr>
              <a:t>Audits are the formal review of financial management systems for subrecipients. </a:t>
            </a:r>
          </a:p>
          <a:p>
            <a:pPr marL="628650" lvl="1" indent="-171450" eaLnBrk="1" hangingPunct="1">
              <a:buFontTx/>
              <a:buChar char="•"/>
            </a:pPr>
            <a:endParaRPr lang="en-US" dirty="0" smtClean="0">
              <a:ea typeface="ＭＳ Ｐゴシック"/>
            </a:endParaRPr>
          </a:p>
          <a:p>
            <a:pPr marL="628650" lvl="1" indent="-171450" eaLnBrk="1" hangingPunct="1">
              <a:buFontTx/>
              <a:buChar char="•"/>
            </a:pPr>
            <a:r>
              <a:rPr lang="en-US" dirty="0" smtClean="0">
                <a:ea typeface="ＭＳ Ｐゴシック"/>
              </a:rPr>
              <a:t>Technical Assistance is training and assistance provided to subrecipients and other partner organizations to ensure compliance with all of the applicable federal regulations.</a:t>
            </a:r>
          </a:p>
          <a:p>
            <a:pPr marL="628650" lvl="1" indent="-171450" eaLnBrk="1" hangingPunct="1">
              <a:buFontTx/>
              <a:buChar char="•"/>
            </a:pPr>
            <a:endParaRPr lang="en-US" dirty="0" smtClean="0">
              <a:ea typeface="ＭＳ Ｐゴシック"/>
            </a:endParaRPr>
          </a:p>
          <a:p>
            <a:pPr marL="628650" lvl="1" indent="-171450" eaLnBrk="1" hangingPunct="1">
              <a:buFontTx/>
              <a:buChar char="•"/>
            </a:pPr>
            <a:r>
              <a:rPr lang="en-US" dirty="0" smtClean="0">
                <a:ea typeface="ＭＳ Ｐゴシック"/>
              </a:rPr>
              <a:t>Monitoring/Technical Assistance is a combination of the two activities.</a:t>
            </a:r>
          </a:p>
          <a:p>
            <a:pPr marL="171450" indent="-171450" eaLnBrk="1" hangingPunct="1">
              <a:lnSpc>
                <a:spcPct val="90000"/>
              </a:lnSpc>
              <a:buFontTx/>
              <a:buChar char="•"/>
            </a:pPr>
            <a:endParaRPr lang="en-US" sz="1100" dirty="0" smtClean="0">
              <a:ea typeface="ＭＳ Ｐゴシック"/>
              <a:cs typeface="ＭＳ Ｐゴシック"/>
            </a:endParaRPr>
          </a:p>
          <a:p>
            <a:pPr marL="171450" indent="-171450" eaLnBrk="1" hangingPunct="1">
              <a:lnSpc>
                <a:spcPct val="90000"/>
              </a:lnSpc>
              <a:buFontTx/>
              <a:buChar char="•"/>
            </a:pPr>
            <a:r>
              <a:rPr lang="en-US" sz="1100" dirty="0" smtClean="0">
                <a:ea typeface="ＭＳ Ｐゴシック"/>
                <a:cs typeface="ＭＳ Ｐゴシック"/>
              </a:rPr>
              <a:t>For the second level, grantees should identify any findings and concerns made, as well as their status and corrective actions. Based on the type of event chosen,</a:t>
            </a:r>
            <a:r>
              <a:rPr lang="en-US" sz="1100" baseline="0" dirty="0" smtClean="0">
                <a:ea typeface="ＭＳ Ｐゴシック"/>
                <a:cs typeface="ＭＳ Ｐゴシック"/>
              </a:rPr>
              <a:t> a grantee may enter a Finding, Concern, and/or Topic. </a:t>
            </a:r>
            <a:r>
              <a:rPr lang="en-US" sz="1100" dirty="0" smtClean="0">
                <a:ea typeface="ＭＳ Ｐゴシック"/>
                <a:cs typeface="ＭＳ Ｐゴシック"/>
              </a:rPr>
              <a:t>For technical assistance, grantees can identify the basic categories of topics covered.</a:t>
            </a:r>
          </a:p>
          <a:p>
            <a:pPr marL="171450" indent="-171450" eaLnBrk="1" hangingPunct="1">
              <a:lnSpc>
                <a:spcPct val="90000"/>
              </a:lnSpc>
              <a:buFontTx/>
              <a:buChar char="•"/>
            </a:pPr>
            <a:endParaRPr lang="en-US" sz="1100" dirty="0" smtClean="0">
              <a:ea typeface="ＭＳ Ｐゴシック"/>
              <a:cs typeface="ＭＳ Ｐゴシック"/>
            </a:endParaRPr>
          </a:p>
          <a:p>
            <a:pPr marL="0" indent="0" eaLnBrk="1" hangingPunct="1">
              <a:lnSpc>
                <a:spcPct val="90000"/>
              </a:lnSpc>
              <a:buFontTx/>
              <a:buNone/>
            </a:pPr>
            <a:endParaRPr lang="en-US" sz="1100" dirty="0" smtClean="0">
              <a:ea typeface="ＭＳ Ｐゴシック"/>
              <a:cs typeface="ＭＳ Ｐゴシック"/>
            </a:endParaRPr>
          </a:p>
          <a:p>
            <a:pPr marL="0" indent="0" eaLnBrk="1" hangingPunct="1">
              <a:lnSpc>
                <a:spcPct val="90000"/>
              </a:lnSpc>
              <a:buFontTx/>
              <a:buNone/>
            </a:pPr>
            <a:endParaRPr lang="en-US" sz="1100" dirty="0" smtClean="0">
              <a:ea typeface="ＭＳ Ｐゴシック"/>
              <a:cs typeface="ＭＳ Ｐゴシック"/>
            </a:endParaRPr>
          </a:p>
        </p:txBody>
      </p:sp>
      <p:sp>
        <p:nvSpPr>
          <p:cNvPr id="4" name="Slide Number Placeholder 3"/>
          <p:cNvSpPr>
            <a:spLocks noGrp="1"/>
          </p:cNvSpPr>
          <p:nvPr>
            <p:ph type="sldNum" sz="quarter" idx="10"/>
          </p:nvPr>
        </p:nvSpPr>
        <p:spPr/>
        <p:txBody>
          <a:bodyPr/>
          <a:lstStyle/>
          <a:p>
            <a:fld id="{CA7754D1-8A25-4E88-9031-E21E87E92777}" type="slidenum">
              <a:rPr lang="en-US" smtClean="0"/>
              <a:pPr/>
              <a:t>82</a:t>
            </a:fld>
            <a:endParaRPr lang="en-US" dirty="0"/>
          </a:p>
        </p:txBody>
      </p:sp>
    </p:spTree>
    <p:extLst>
      <p:ext uri="{BB962C8B-B14F-4D97-AF65-F5344CB8AC3E}">
        <p14:creationId xmlns:p14="http://schemas.microsoft.com/office/powerpoint/2010/main" val="1543744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ea typeface="ＭＳ Ｐゴシック"/>
                <a:cs typeface="ＭＳ Ｐゴシック"/>
              </a:rPr>
              <a:t>At</a:t>
            </a:r>
            <a:r>
              <a:rPr lang="en-US" baseline="0" dirty="0" smtClean="0">
                <a:ea typeface="ＭＳ Ｐゴシック"/>
                <a:cs typeface="ＭＳ Ｐゴシック"/>
              </a:rPr>
              <a:t> the 1</a:t>
            </a:r>
            <a:r>
              <a:rPr lang="en-US" baseline="30000" dirty="0" smtClean="0">
                <a:ea typeface="ＭＳ Ｐゴシック"/>
                <a:cs typeface="ＭＳ Ｐゴシック"/>
              </a:rPr>
              <a:t>st</a:t>
            </a:r>
            <a:r>
              <a:rPr lang="en-US" baseline="0" dirty="0" smtClean="0">
                <a:ea typeface="ＭＳ Ｐゴシック"/>
                <a:cs typeface="ＭＳ Ｐゴシック"/>
              </a:rPr>
              <a:t> Level (Event), a grantee must choose from a drop down menu of Program Requirement categories. These are categories that a grantee may choose from to demonstrate the type of work reviewed during that Event. These categories are unique to each appropriation.</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At the 2</a:t>
            </a:r>
            <a:r>
              <a:rPr lang="en-US" baseline="30000" dirty="0" smtClean="0">
                <a:ea typeface="ＭＳ Ｐゴシック"/>
                <a:cs typeface="ＭＳ Ｐゴシック"/>
              </a:rPr>
              <a:t>nd</a:t>
            </a:r>
            <a:r>
              <a:rPr lang="en-US" dirty="0" smtClean="0">
                <a:ea typeface="ＭＳ Ｐゴシック"/>
                <a:cs typeface="ＭＳ Ｐゴシック"/>
              </a:rPr>
              <a:t> Level (Finding, Concern and/or</a:t>
            </a:r>
            <a:r>
              <a:rPr lang="en-US" baseline="0" dirty="0" smtClean="0">
                <a:ea typeface="ＭＳ Ｐゴシック"/>
                <a:cs typeface="ＭＳ Ｐゴシック"/>
              </a:rPr>
              <a:t> Topic), o</a:t>
            </a:r>
            <a:r>
              <a:rPr lang="en-US" dirty="0" smtClean="0">
                <a:ea typeface="ＭＳ Ｐゴシック"/>
                <a:cs typeface="ＭＳ Ｐゴシック"/>
              </a:rPr>
              <a:t>nly categories selected at the 1</a:t>
            </a:r>
            <a:r>
              <a:rPr lang="en-US" baseline="30000" dirty="0" smtClean="0">
                <a:ea typeface="ＭＳ Ｐゴシック"/>
                <a:cs typeface="ＭＳ Ｐゴシック"/>
              </a:rPr>
              <a:t>st</a:t>
            </a:r>
            <a:r>
              <a:rPr lang="en-US" dirty="0" smtClean="0">
                <a:ea typeface="ＭＳ Ｐゴシック"/>
                <a:cs typeface="ＭＳ Ｐゴシック"/>
              </a:rPr>
              <a:t> Level for review during a visit will show as options when users are selecting findings, concerns, and audit or TA topics.  </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These categories are based</a:t>
            </a:r>
            <a:r>
              <a:rPr lang="en-US" baseline="0" dirty="0" smtClean="0">
                <a:ea typeface="ＭＳ Ｐゴシック"/>
                <a:cs typeface="ＭＳ Ｐゴシック"/>
              </a:rPr>
              <a:t> on CPD monitoring handbook exhibits.</a:t>
            </a:r>
          </a:p>
          <a:p>
            <a:pPr eaLnBrk="1" hangingPunct="1"/>
            <a:endParaRPr lang="en-US" dirty="0" smtClean="0">
              <a:ea typeface="ＭＳ Ｐゴシック"/>
              <a:cs typeface="ＭＳ Ｐゴシック"/>
            </a:endParaRPr>
          </a:p>
          <a:p>
            <a:endParaRPr lang="en-US" dirty="0" smtClean="0"/>
          </a:p>
          <a:p>
            <a:endParaRPr lang="en-US" dirty="0" smtClean="0"/>
          </a:p>
          <a:p>
            <a:endParaRPr lang="en-US" dirty="0" smtClean="0"/>
          </a:p>
          <a:p>
            <a:endParaRPr lang="en-US" dirty="0" smtClean="0"/>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3FABC8A-C78A-4A0D-A179-94E5D1ED9200}" type="slidenum">
              <a:rPr lang="en-US" smtClean="0"/>
              <a:pPr>
                <a:defRPr/>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eaLnBrk="1" hangingPunct="1">
              <a:buFontTx/>
              <a:buChar char="•"/>
            </a:pPr>
            <a:r>
              <a:rPr lang="en-US" dirty="0" smtClean="0">
                <a:ea typeface="ＭＳ Ｐゴシック"/>
                <a:cs typeface="ＭＳ Ｐゴシック"/>
              </a:rPr>
              <a:t>Any grantee DRGR user with more than VIEW ONLY rights can add monitoring, audit, and TA events by selecting the ADMIN module from the main navigation bar and then selecting the link to ADD MONITORING/AUDIT/TA from the left navigation frame after the admin module is active.</a:t>
            </a:r>
          </a:p>
          <a:p>
            <a:pPr marL="171450" indent="-171450" eaLnBrk="1" hangingPunct="1">
              <a:buFontTx/>
              <a:buChar char="•"/>
            </a:pPr>
            <a:endParaRPr lang="en-US" dirty="0" smtClean="0">
              <a:ea typeface="ＭＳ Ｐゴシック"/>
              <a:cs typeface="ＭＳ Ｐゴシック"/>
            </a:endParaRPr>
          </a:p>
          <a:p>
            <a:pPr marL="171450" marR="0" indent="-17145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R="0" algn="l" defTabSz="914400" rtl="0" eaLnBrk="1" fontAlgn="auto" latinLnBrk="0" hangingPunct="1">
              <a:lnSpc>
                <a:spcPct val="100000"/>
              </a:lnSpc>
              <a:spcBef>
                <a:spcPts val="0"/>
              </a:spcBef>
              <a:spcAft>
                <a:spcPts val="0"/>
              </a:spcAft>
              <a:buClrTx/>
              <a:buSzTx/>
              <a:buFontTx/>
              <a:buNone/>
              <a:tabLst/>
              <a:defRPr/>
            </a:pPr>
            <a:r>
              <a:rPr lang="en-US" i="1" baseline="0" dirty="0" smtClean="0"/>
              <a:t>One caveat: If an Audit does not have a start and/or end date for the engagement, then a grantee may enter the period of time covered by the audit. </a:t>
            </a: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04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EE1589-3066-442B-85D3-D7A1E81A8F23}" type="slidenum">
              <a:rPr lang="en-US" smtClean="0">
                <a:latin typeface="Arial" pitchFamily="34" charset="0"/>
                <a:ea typeface="ＭＳ Ｐゴシック"/>
                <a:cs typeface="ＭＳ Ｐゴシック"/>
              </a:rPr>
              <a:pPr/>
              <a:t>84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The slide above is an example of a screen that has been completed for a monitoring event. The event was Onsite and includes Program Requirement Categories such as:</a:t>
            </a:r>
          </a:p>
          <a:p>
            <a:pPr marL="174625" indent="-174625" eaLnBrk="1" hangingPunct="1">
              <a:buFont typeface="Arial" pitchFamily="34" charset="0"/>
              <a:buChar char="•"/>
            </a:pPr>
            <a:r>
              <a:rPr lang="en-US" dirty="0" smtClean="0">
                <a:ea typeface="ＭＳ Ｐゴシック"/>
                <a:cs typeface="ＭＳ Ｐゴシック"/>
              </a:rPr>
              <a:t>Allowable Costs</a:t>
            </a:r>
          </a:p>
          <a:p>
            <a:pPr marL="174625" indent="-174625" eaLnBrk="1" hangingPunct="1">
              <a:buFont typeface="Arial" pitchFamily="34" charset="0"/>
              <a:buChar char="•"/>
            </a:pPr>
            <a:r>
              <a:rPr lang="en-US" dirty="0" smtClean="0">
                <a:ea typeface="ＭＳ Ｐゴシック"/>
                <a:cs typeface="ＭＳ Ｐゴシック"/>
              </a:rPr>
              <a:t>CDBG Eligibility</a:t>
            </a:r>
          </a:p>
          <a:p>
            <a:pPr marL="174625" indent="-174625" eaLnBrk="1" hangingPunct="1">
              <a:buFont typeface="Arial" pitchFamily="34" charset="0"/>
              <a:buChar char="•"/>
            </a:pPr>
            <a:r>
              <a:rPr lang="en-US" dirty="0" smtClean="0">
                <a:ea typeface="ＭＳ Ｐゴシック"/>
                <a:cs typeface="ＭＳ Ｐゴシック"/>
              </a:rPr>
              <a:t>Financial Management</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The</a:t>
            </a:r>
            <a:r>
              <a:rPr lang="en-US" baseline="0" dirty="0" smtClean="0">
                <a:ea typeface="ＭＳ Ｐゴシック"/>
                <a:cs typeface="ＭＳ Ｐゴシック"/>
              </a:rPr>
              <a:t> option to select a grant for the event as noted in this slide, is a new feature of the 7.3 release.</a:t>
            </a:r>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Once this has been completed, you will select either Add Finding or Add Concern.</a:t>
            </a:r>
          </a:p>
          <a:p>
            <a:pPr marL="171450" indent="-171450" eaLnBrk="1" hangingPunct="1">
              <a:spcBef>
                <a:spcPct val="30000"/>
              </a:spcBef>
              <a:buFont typeface="Arial" pitchFamily="34" charset="0"/>
              <a:buChar char="•"/>
            </a:pPr>
            <a:r>
              <a:rPr lang="en-US" dirty="0" smtClean="0">
                <a:solidFill>
                  <a:srgbClr val="000000"/>
                </a:solidFill>
                <a:ea typeface="ＭＳ Ｐゴシック"/>
                <a:cs typeface="ＭＳ Ｐゴシック"/>
              </a:rPr>
              <a:t>HUD considers a </a:t>
            </a:r>
            <a:r>
              <a:rPr lang="en-US" u="sng" dirty="0" smtClean="0">
                <a:solidFill>
                  <a:srgbClr val="000000"/>
                </a:solidFill>
                <a:ea typeface="ＭＳ Ｐゴシック"/>
                <a:cs typeface="ＭＳ Ｐゴシック"/>
              </a:rPr>
              <a:t>Finding</a:t>
            </a:r>
            <a:r>
              <a:rPr lang="en-US" dirty="0" smtClean="0">
                <a:solidFill>
                  <a:srgbClr val="000000"/>
                </a:solidFill>
                <a:ea typeface="ＭＳ Ｐゴシック"/>
                <a:cs typeface="ＭＳ Ｐゴシック"/>
              </a:rPr>
              <a:t> to be an instance of noncompliance with program requirements.</a:t>
            </a:r>
          </a:p>
          <a:p>
            <a:pPr marL="171450" indent="-171450" eaLnBrk="1" hangingPunct="1">
              <a:spcBef>
                <a:spcPct val="30000"/>
              </a:spcBef>
              <a:buFont typeface="Arial" pitchFamily="34" charset="0"/>
              <a:buChar char="•"/>
            </a:pPr>
            <a:r>
              <a:rPr lang="en-US" dirty="0" smtClean="0">
                <a:solidFill>
                  <a:srgbClr val="000000"/>
                </a:solidFill>
                <a:ea typeface="ＭＳ Ｐゴシック"/>
                <a:cs typeface="ＭＳ Ｐゴシック"/>
              </a:rPr>
              <a:t>A </a:t>
            </a:r>
            <a:r>
              <a:rPr lang="en-US" u="sng" dirty="0" smtClean="0">
                <a:solidFill>
                  <a:srgbClr val="000000"/>
                </a:solidFill>
                <a:ea typeface="ＭＳ Ｐゴシック"/>
                <a:cs typeface="ＭＳ Ｐゴシック"/>
              </a:rPr>
              <a:t>Concern</a:t>
            </a:r>
            <a:r>
              <a:rPr lang="en-US" dirty="0" smtClean="0">
                <a:solidFill>
                  <a:srgbClr val="000000"/>
                </a:solidFill>
                <a:ea typeface="ＭＳ Ｐゴシック"/>
                <a:cs typeface="ＭＳ Ｐゴシック"/>
              </a:rPr>
              <a:t> is a practice or situation that, if left unaddressed, may lead to noncompliance.</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147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4EBB84-B34A-41A4-A14E-2E2499C605A6}" type="slidenum">
              <a:rPr lang="en-US" smtClean="0">
                <a:latin typeface="Arial" pitchFamily="34" charset="0"/>
                <a:ea typeface="ＭＳ Ｐゴシック"/>
                <a:cs typeface="ＭＳ Ｐゴシック"/>
              </a:rPr>
              <a:pPr/>
              <a:t>85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tabLst>
                <a:tab pos="0" algn="l"/>
              </a:tabLst>
            </a:pPr>
            <a:r>
              <a:rPr lang="en-US" dirty="0" smtClean="0">
                <a:solidFill>
                  <a:srgbClr val="000000"/>
                </a:solidFill>
                <a:ea typeface="ＭＳ Ｐゴシック"/>
                <a:cs typeface="ＭＳ Ｐゴシック"/>
              </a:rPr>
              <a:t>The list on this slide shows all the data points that need to be entered for each finding.</a:t>
            </a:r>
          </a:p>
          <a:p>
            <a:pPr marL="171450" indent="-171450" eaLnBrk="1" hangingPunct="1">
              <a:spcBef>
                <a:spcPct val="30000"/>
              </a:spcBef>
              <a:buFontTx/>
              <a:buChar char="•"/>
            </a:pPr>
            <a:endParaRPr lang="en-US" dirty="0" smtClean="0">
              <a:solidFill>
                <a:srgbClr val="000000"/>
              </a:solidFill>
              <a:latin typeface="Arial" pitchFamily="34" charset="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250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352E39-7A9F-4B92-8D47-A262EDCB22A0}" type="slidenum">
              <a:rPr lang="en-US" smtClean="0">
                <a:latin typeface="Arial" pitchFamily="34" charset="0"/>
                <a:ea typeface="ＭＳ Ｐゴシック"/>
                <a:cs typeface="ＭＳ Ｐゴシック"/>
              </a:rPr>
              <a:pPr/>
              <a:t>86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Here is an example of where/how to define the Program Requirement Category and to add the Activities from the Action Plan with which the finding is associated.</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35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C1E364-B3FB-4874-8253-556B4B7400C9}" type="slidenum">
              <a:rPr lang="en-US" smtClean="0">
                <a:latin typeface="Arial" pitchFamily="34" charset="0"/>
                <a:ea typeface="ＭＳ Ｐゴシック"/>
                <a:cs typeface="ＭＳ Ｐゴシック"/>
              </a:rPr>
              <a:pPr/>
              <a:t>87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an example of the fields listed in a previous slide. All of the fields with an asterisk are required, but it is recommended that users complete as many fields as possible. </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45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C09600-4661-4A51-9474-99313CBC34E8}" type="slidenum">
              <a:rPr lang="en-US" smtClean="0">
                <a:latin typeface="Arial" pitchFamily="34" charset="0"/>
                <a:ea typeface="ＭＳ Ｐゴシック"/>
                <a:cs typeface="ＭＳ Ｐゴシック"/>
              </a:rPr>
              <a:pPr/>
              <a:t>88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shows the different options available from the Corrective Action Categories dropdown.</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786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DA7AF3-A8B4-4328-84E9-D1D1461D9701}" type="slidenum">
              <a:rPr lang="en-US" smtClean="0">
                <a:latin typeface="Arial" pitchFamily="34" charset="0"/>
                <a:ea typeface="ＭＳ Ｐゴシック"/>
                <a:cs typeface="ＭＳ Ｐゴシック"/>
              </a:rPr>
              <a:pPr/>
              <a:t>89</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section will cover the functions that can be performed in the Drawdown </a:t>
            </a:r>
            <a:r>
              <a:rPr lang="en-US" dirty="0" smtClean="0"/>
              <a:t>M</a:t>
            </a:r>
            <a:r>
              <a:rPr lang="en-US" baseline="0" dirty="0" smtClean="0"/>
              <a:t>odule. This include:</a:t>
            </a:r>
          </a:p>
          <a:p>
            <a:pPr marL="174625" indent="-174625">
              <a:buFont typeface="Arial" pitchFamily="34" charset="0"/>
              <a:buChar char="•"/>
            </a:pPr>
            <a:r>
              <a:rPr lang="en-US" baseline="0" dirty="0" smtClean="0"/>
              <a:t>Obligating funds</a:t>
            </a:r>
          </a:p>
          <a:p>
            <a:pPr marL="174625" indent="-174625">
              <a:buFont typeface="Arial" pitchFamily="34" charset="0"/>
              <a:buChar char="•"/>
            </a:pPr>
            <a:r>
              <a:rPr lang="en-US" dirty="0"/>
              <a:t>Reporting and applying program income</a:t>
            </a:r>
          </a:p>
          <a:p>
            <a:pPr marL="174625" indent="-174625">
              <a:buFont typeface="Arial" pitchFamily="34" charset="0"/>
              <a:buChar char="•"/>
            </a:pPr>
            <a:r>
              <a:rPr lang="en-US" baseline="0" dirty="0" smtClean="0"/>
              <a:t>Creating and approving draw vouchers</a:t>
            </a:r>
          </a:p>
          <a:p>
            <a:pPr marL="174625" indent="-174625">
              <a:buFont typeface="Arial" pitchFamily="34" charset="0"/>
              <a:buChar char="•"/>
            </a:pPr>
            <a:r>
              <a:rPr lang="en-US" baseline="0" dirty="0" smtClean="0"/>
              <a:t>Correcting or revising vouchers</a:t>
            </a:r>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5EBDCFA-BE2D-49A3-970D-68D4CE4E48B2}" type="slidenum">
              <a:rPr lang="en-US" smtClean="0"/>
              <a:pPr>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As there are with adding a Finding, there are DRGR pages to Add/Edit a Concern. Listed above is the specific information that should to be reported.</a:t>
            </a:r>
          </a:p>
          <a:p>
            <a:pPr eaLnBrk="1" hangingPunct="1"/>
            <a:endParaRPr lang="en-US" dirty="0" smtClean="0">
              <a:ea typeface="ＭＳ Ｐゴシック"/>
              <a:cs typeface="ＭＳ Ｐゴシック"/>
            </a:endParaRPr>
          </a:p>
          <a:p>
            <a:pPr eaLnBrk="1" hangingPunct="1"/>
            <a:r>
              <a:rPr lang="en-US" dirty="0" smtClean="0">
                <a:ea typeface="ＭＳ Ｐゴシック"/>
                <a:cs typeface="ＭＳ Ｐゴシック"/>
              </a:rPr>
              <a:t>Each field is defined the same as the Finding fields.</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55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E1B715-41A1-4A4F-ACCA-473B795B1CBB}" type="slidenum">
              <a:rPr lang="en-US" smtClean="0">
                <a:latin typeface="Arial" pitchFamily="34" charset="0"/>
                <a:ea typeface="ＭＳ Ｐゴシック"/>
                <a:cs typeface="ＭＳ Ｐゴシック"/>
              </a:rPr>
              <a:pPr/>
              <a:t>90</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is an example of what the Add/Edit Concern screen might look like.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65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EDB66D-CE84-47BC-872B-C42CE4AF8179}" type="slidenum">
              <a:rPr lang="en-US" smtClean="0">
                <a:latin typeface="Arial" pitchFamily="34" charset="0"/>
                <a:ea typeface="ＭＳ Ｐゴシック"/>
                <a:cs typeface="ＭＳ Ｐゴシック"/>
              </a:rPr>
              <a:pPr/>
              <a:t>91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solidFill>
                  <a:srgbClr val="000000"/>
                </a:solidFill>
                <a:ea typeface="ＭＳ Ｐゴシック"/>
                <a:cs typeface="ＭＳ Ｐゴシック"/>
              </a:rPr>
              <a:t>Similar to Findings, the Audit Topic may apply to all activities for an activity, or users can go through the Select Activities button to identify specific activities.</a:t>
            </a:r>
          </a:p>
          <a:p>
            <a:pPr eaLnBrk="1" hangingPunct="1">
              <a:spcBef>
                <a:spcPct val="30000"/>
              </a:spcBef>
            </a:pPr>
            <a:endParaRPr lang="en-US" dirty="0" smtClean="0">
              <a:solidFill>
                <a:srgbClr val="000000"/>
              </a:solidFill>
              <a:ea typeface="ＭＳ Ｐゴシック"/>
              <a:cs typeface="ＭＳ Ｐゴシック"/>
            </a:endParaRPr>
          </a:p>
          <a:p>
            <a:pPr marL="171450" indent="-171450" eaLnBrk="1" hangingPunct="1">
              <a:spcBef>
                <a:spcPct val="30000"/>
              </a:spcBef>
            </a:pPr>
            <a:endParaRPr lang="en-US" dirty="0" smtClean="0">
              <a:solidFill>
                <a:srgbClr val="000000"/>
              </a:solidFill>
              <a:latin typeface="Arial" pitchFamily="34" charset="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762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D8F020-DA36-455B-A332-F5CE0717D230}" type="slidenum">
              <a:rPr lang="en-US" smtClean="0">
                <a:latin typeface="Arial" pitchFamily="34" charset="0"/>
                <a:ea typeface="ＭＳ Ｐゴシック"/>
                <a:cs typeface="ＭＳ Ｐゴシック"/>
              </a:rPr>
              <a:pPr/>
              <a:t>92</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slide is an example of an Audit Topic that has been completed.</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86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E0C16C-5159-476C-A5D6-6922C498FB9B}" type="slidenum">
              <a:rPr lang="en-US" smtClean="0">
                <a:latin typeface="Arial" pitchFamily="34" charset="0"/>
                <a:ea typeface="ＭＳ Ｐゴシック"/>
                <a:cs typeface="ＭＳ Ｐゴシック"/>
              </a:rPr>
              <a:pPr/>
              <a:t>93</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is a continuation of the Audit Topic entry on the previous slide.</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6967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CB712D-5A8E-458C-914C-C7411DA587DC}" type="slidenum">
              <a:rPr lang="en-US" smtClean="0">
                <a:latin typeface="Arial" pitchFamily="34" charset="0"/>
                <a:ea typeface="ＭＳ Ｐゴシック"/>
                <a:cs typeface="ＭＳ Ｐゴシック"/>
              </a:rPr>
              <a:pPr/>
              <a:t>94</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30000"/>
              </a:spcBef>
            </a:pPr>
            <a:r>
              <a:rPr lang="en-US" dirty="0" smtClean="0"/>
              <a:t>Similar to the</a:t>
            </a:r>
            <a:r>
              <a:rPr lang="en-US" baseline="0" dirty="0" smtClean="0"/>
              <a:t> </a:t>
            </a:r>
            <a:r>
              <a:rPr lang="en-US" dirty="0" smtClean="0">
                <a:solidFill>
                  <a:srgbClr val="000000"/>
                </a:solidFill>
                <a:ea typeface="ＭＳ Ｐゴシック"/>
                <a:cs typeface="ＭＳ Ｐゴシック"/>
              </a:rPr>
              <a:t>other Events,</a:t>
            </a:r>
            <a:r>
              <a:rPr lang="en-US" baseline="0" dirty="0" smtClean="0">
                <a:solidFill>
                  <a:srgbClr val="000000"/>
                </a:solidFill>
                <a:ea typeface="ＭＳ Ｐゴシック"/>
                <a:cs typeface="ＭＳ Ｐゴシック"/>
              </a:rPr>
              <a:t> Technical Assistance (TA) can further define the work by adding a TA Topic.</a:t>
            </a:r>
            <a:endParaRPr lang="en-US" dirty="0" smtClean="0">
              <a:solidFill>
                <a:srgbClr val="000000"/>
              </a:solidFill>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274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48F4A9-F079-4F79-9A97-23280A573052}" type="slidenum">
              <a:rPr lang="en-US" smtClean="0">
                <a:latin typeface="Arial" pitchFamily="34" charset="0"/>
                <a:ea typeface="ＭＳ Ｐゴシック"/>
                <a:cs typeface="ＭＳ Ｐゴシック"/>
              </a:rPr>
              <a:pPr/>
              <a:t>95</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Include the grantees that were in attendance and the DRGR activity (per Grant) in which the Topic took place.</a:t>
            </a: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37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08652D-4DAC-439E-B3AD-55B027AB06B1}" type="slidenum">
              <a:rPr lang="en-US" smtClean="0">
                <a:latin typeface="Arial" pitchFamily="34" charset="0"/>
                <a:ea typeface="ＭＳ Ｐゴシック"/>
                <a:cs typeface="ＭＳ Ｐゴシック"/>
              </a:rPr>
              <a:pPr/>
              <a:t>96</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Define who did the actual work for the TA Topic, the description of the work that was done, and any conclusions.</a:t>
            </a:r>
          </a:p>
          <a:p>
            <a:pPr eaLnBrk="1" hangingPunct="1"/>
            <a:endParaRPr lang="en-US" dirty="0" smtClean="0">
              <a:ea typeface="ＭＳ Ｐゴシック"/>
              <a:cs typeface="ＭＳ Ｐゴシック"/>
            </a:endParaRPr>
          </a:p>
          <a:p>
            <a:pPr eaLnBrk="1" hangingPunct="1"/>
            <a:endParaRPr lang="en-US" dirty="0" smtClean="0">
              <a:ea typeface="ＭＳ Ｐゴシック"/>
              <a:cs typeface="ＭＳ Ｐゴシック"/>
            </a:endParaRP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479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88F3A2-8E04-4CE7-8F26-67C4D4EA9B63}" type="slidenum">
              <a:rPr lang="en-US" smtClean="0">
                <a:latin typeface="Arial" pitchFamily="34" charset="0"/>
                <a:ea typeface="ＭＳ Ｐゴシック"/>
                <a:cs typeface="ＭＳ Ｐゴシック"/>
              </a:rPr>
              <a:pPr/>
              <a:t>97</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a:cs typeface="ＭＳ Ｐゴシック"/>
              </a:rPr>
              <a:t>This screen allows grantees to search for events already entered into the system. The user can search by as many or as few fields as they choose. The Monitoring/TA Event Type will provide a dropdown list of the different event types, such as Monitoring, Audit, Technical Assistance, etc.</a:t>
            </a:r>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581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C5ABB0-0B09-4F48-9A27-FB4F3DEF6E6F}" type="slidenum">
              <a:rPr lang="en-US" smtClean="0">
                <a:latin typeface="Arial" pitchFamily="34" charset="0"/>
                <a:ea typeface="ＭＳ Ｐゴシック"/>
                <a:cs typeface="ＭＳ Ｐゴシック"/>
              </a:rPr>
              <a:pPr/>
              <a:t>98</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eaLnBrk="1" hangingPunct="1">
              <a:buFont typeface="Arial" pitchFamily="34" charset="0"/>
              <a:buChar char="•"/>
              <a:defRPr/>
            </a:pPr>
            <a:r>
              <a:rPr lang="en-US" dirty="0" smtClean="0"/>
              <a:t>Most of the detailed information on monitoring, audits, and technical assistance can be viewed by grantee and HUD DRGR users, but is not viewable by the general public. Since information in the QPR may be exported and posted for viewing by the public, only summary information on the number of visits and/or reports is displayed in the View QPR screen and the results of downloading QPRs for printing. If a grantee has not entered</a:t>
            </a:r>
            <a:r>
              <a:rPr lang="en-US" baseline="0" dirty="0" smtClean="0"/>
              <a:t> any information in the Admin Module regarding the events, then this section will not appear in a QPR.</a:t>
            </a:r>
          </a:p>
          <a:p>
            <a:pPr marL="171450" indent="-171450" eaLnBrk="1" hangingPunct="1">
              <a:buFont typeface="Arial" pitchFamily="34" charset="0"/>
              <a:buChar char="•"/>
              <a:defRPr/>
            </a:pPr>
            <a:r>
              <a:rPr lang="en-US" dirty="0" smtClean="0"/>
              <a:t>Microstrategy reports summarizing more detailed lists of events and findings will be available for HUD and grantee users. In general, these will be organized by event type, organization, and/or compliance categories.</a:t>
            </a:r>
          </a:p>
          <a:p>
            <a:pPr eaLnBrk="1" hangingPunct="1">
              <a:spcBef>
                <a:spcPts val="0"/>
              </a:spcBef>
              <a:defRPr/>
            </a:pPr>
            <a:endParaRPr lang="en-US" dirty="0" smtClean="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37888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806AD4-59AA-435D-A9B3-2BE75D155C1E}" type="slidenum">
              <a:rPr lang="en-US" smtClean="0">
                <a:latin typeface="Arial" pitchFamily="34" charset="0"/>
                <a:ea typeface="ＭＳ Ｐゴシック"/>
                <a:cs typeface="ＭＳ Ｐゴシック"/>
              </a:rPr>
              <a:pPr/>
              <a:t>99</a:t>
            </a:fld>
            <a:endParaRPr lang="en-US" dirty="0" smtClean="0">
              <a:latin typeface="Arial"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55628-CC4B-4C6F-B855-C7A45FC3374D}" type="datetimeFigureOut">
              <a:rPr lang="en-US" smtClean="0"/>
              <a:pPr/>
              <a:t>3/8/2013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E4A7C4-7785-4C39-875E-025DC274B6A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55628-CC4B-4C6F-B855-C7A45FC3374D}" type="datetimeFigureOut">
              <a:rPr lang="en-US" smtClean="0"/>
              <a:pPr/>
              <a:t>3/8/2013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4A7C4-7785-4C39-875E-025DC274B6A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69.png"/></Relationships>
</file>

<file path=ppt/slides/_rels/slide1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56.png"/><Relationship Id="rId4" Type="http://schemas.openxmlformats.org/officeDocument/2006/relationships/image" Target="../media/image55.png"/></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3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1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hyperlink" Target="http://hudnsphelp.info/"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lmco.custhelp.com/"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hyperlink" Target="http://www.hud.gov/nspta" TargetMode="External"/><Relationship Id="rId3" Type="http://schemas.openxmlformats.org/officeDocument/2006/relationships/hyperlink" Target="https://lmco.custhelp.com/" TargetMode="External"/><Relationship Id="rId7" Type="http://schemas.openxmlformats.org/officeDocument/2006/relationships/hyperlink" Target="mailto:DRGR_Help@hud.gov"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hyperlink" Target="http://www.comcon.org/programs/drgr.html." TargetMode="External"/><Relationship Id="rId5" Type="http://schemas.openxmlformats.org/officeDocument/2006/relationships/hyperlink" Target="http://www.comcon.org/programs/drgr.html" TargetMode="External"/><Relationship Id="rId10"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hyperlink" Target="http://www.hud.gov/offices/cpd/communitydevelopment/programs/drsi/drgrs.cfm" TargetMode="Externa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udseal_teal_1.gif"/>
          <p:cNvPicPr>
            <a:picLocks noChangeAspect="1"/>
          </p:cNvPicPr>
          <p:nvPr/>
        </p:nvPicPr>
        <p:blipFill>
          <a:blip r:embed="rId3" cstate="print"/>
          <a:srcRect/>
          <a:stretch>
            <a:fillRect/>
          </a:stretch>
        </p:blipFill>
        <p:spPr bwMode="auto">
          <a:xfrm>
            <a:off x="3186113" y="4176713"/>
            <a:ext cx="2771775" cy="2600325"/>
          </a:xfrm>
          <a:prstGeom prst="rect">
            <a:avLst/>
          </a:prstGeom>
          <a:noFill/>
          <a:ln w="9525">
            <a:noFill/>
            <a:miter lim="800000"/>
            <a:headEnd/>
            <a:tailEnd/>
          </a:ln>
        </p:spPr>
      </p:pic>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smtClean="0"/>
              <a:t>Disaster Recovery Grant Reporting System Training for NSP Users</a:t>
            </a:r>
            <a:endParaRPr lang="en-US" dirty="0"/>
          </a:p>
        </p:txBody>
      </p:sp>
      <p:sp>
        <p:nvSpPr>
          <p:cNvPr id="4" name="Slide Number Placeholder 3"/>
          <p:cNvSpPr>
            <a:spLocks noGrp="1"/>
          </p:cNvSpPr>
          <p:nvPr>
            <p:ph type="sldNum" sz="quarter" idx="12"/>
          </p:nvPr>
        </p:nvSpPr>
        <p:spPr/>
        <p:txBody>
          <a:bodyPr/>
          <a:lstStyle/>
          <a:p>
            <a:pPr>
              <a:defRPr/>
            </a:pPr>
            <a:fld id="{8A94B875-EECB-4174-ACBC-3C135F71FC1E}" type="slidenum">
              <a:rPr lang="en-US"/>
              <a:pPr>
                <a:defRPr/>
              </a:pPr>
              <a:t>1</a:t>
            </a:fld>
            <a:endParaRPr lang="en-US" dirty="0"/>
          </a:p>
        </p:txBody>
      </p:sp>
      <p:grpSp>
        <p:nvGrpSpPr>
          <p:cNvPr id="3" name="Group 4"/>
          <p:cNvGrpSpPr>
            <a:grpSpLocks/>
          </p:cNvGrpSpPr>
          <p:nvPr/>
        </p:nvGrpSpPr>
        <p:grpSpPr bwMode="auto">
          <a:xfrm>
            <a:off x="0" y="776288"/>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3" name="Title 13"/>
          <p:cNvSpPr txBox="1">
            <a:spLocks/>
          </p:cNvSpPr>
          <p:nvPr/>
        </p:nvSpPr>
        <p:spPr>
          <a:xfrm>
            <a:off x="6022975" y="38100"/>
            <a:ext cx="3073400" cy="719138"/>
          </a:xfrm>
          <a:prstGeom prst="rect">
            <a:avLst/>
          </a:prstGeom>
        </p:spPr>
        <p:txBody>
          <a:bodyPr anchor="ctr">
            <a:normAutofit fontScale="97500"/>
          </a:bodyPr>
          <a:lstStyle/>
          <a:p>
            <a:pPr algn="ctr" fontAlgn="auto">
              <a:spcAft>
                <a:spcPts val="0"/>
              </a:spcAft>
              <a:defRPr/>
            </a:pPr>
            <a:r>
              <a:rPr lang="en-US" sz="2000" dirty="0">
                <a:latin typeface="+mj-lt"/>
                <a:ea typeface="+mj-ea"/>
                <a:cs typeface="+mj-cs"/>
              </a:rPr>
              <a:t>Day </a:t>
            </a:r>
            <a:r>
              <a:rPr lang="en-US" sz="2000" dirty="0" smtClean="0">
                <a:latin typeface="+mj-lt"/>
                <a:ea typeface="+mj-ea"/>
                <a:cs typeface="+mj-cs"/>
              </a:rPr>
              <a:t>2 Session</a:t>
            </a:r>
            <a:endParaRPr lang="en-US" sz="2000" dirty="0">
              <a:latin typeface="+mj-lt"/>
              <a:ea typeface="+mj-ea"/>
              <a:cs typeface="+mj-cs"/>
            </a:endParaRPr>
          </a:p>
        </p:txBody>
      </p:sp>
      <p:sp>
        <p:nvSpPr>
          <p:cNvPr id="14" name="Title 1"/>
          <p:cNvSpPr txBox="1">
            <a:spLocks/>
          </p:cNvSpPr>
          <p:nvPr/>
        </p:nvSpPr>
        <p:spPr bwMode="auto">
          <a:xfrm>
            <a:off x="695699" y="3277602"/>
            <a:ext cx="7772400" cy="87902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0" normalizeH="0" noProof="0" dirty="0" smtClean="0">
                <a:ln>
                  <a:noFill/>
                </a:ln>
                <a:solidFill>
                  <a:schemeClr val="tx1"/>
                </a:solidFill>
                <a:effectLst/>
                <a:uLnTx/>
                <a:uFillTx/>
                <a:latin typeface="+mj-lt"/>
                <a:ea typeface="+mj-ea"/>
                <a:cs typeface="+mj-cs"/>
              </a:rPr>
              <a:t>Release 7.3</a:t>
            </a:r>
            <a:endParaRPr kumimoji="0" lang="en-US" sz="3200" b="0" i="1"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441325"/>
            <a:ext cx="8229600" cy="1143000"/>
          </a:xfrm>
        </p:spPr>
        <p:txBody>
          <a:bodyPr/>
          <a:lstStyle/>
          <a:p>
            <a:pPr algn="l" eaLnBrk="1" hangingPunct="1"/>
            <a:r>
              <a:rPr lang="en-US" dirty="0" smtClean="0"/>
              <a:t>Drawdown Module Overview</a:t>
            </a:r>
          </a:p>
        </p:txBody>
      </p:sp>
      <p:sp>
        <p:nvSpPr>
          <p:cNvPr id="3" name="Content Placeholder 2"/>
          <p:cNvSpPr>
            <a:spLocks noGrp="1"/>
          </p:cNvSpPr>
          <p:nvPr>
            <p:ph idx="1"/>
          </p:nvPr>
        </p:nvSpPr>
        <p:spPr>
          <a:xfrm>
            <a:off x="279400" y="1603375"/>
            <a:ext cx="8229600" cy="4725988"/>
          </a:xfrm>
        </p:spPr>
        <p:txBody>
          <a:bodyPr rtlCol="0">
            <a:normAutofit fontScale="77500" lnSpcReduction="20000"/>
          </a:bodyPr>
          <a:lstStyle/>
          <a:p>
            <a:pPr eaLnBrk="1" fontAlgn="auto" hangingPunct="1">
              <a:spcAft>
                <a:spcPts val="0"/>
              </a:spcAft>
              <a:defRPr/>
            </a:pPr>
            <a:r>
              <a:rPr lang="en-US" dirty="0" smtClean="0"/>
              <a:t>Drawdown Process</a:t>
            </a:r>
          </a:p>
          <a:p>
            <a:pPr lvl="1" eaLnBrk="1" fontAlgn="auto" hangingPunct="1">
              <a:spcAft>
                <a:spcPts val="0"/>
              </a:spcAft>
              <a:defRPr/>
            </a:pPr>
            <a:r>
              <a:rPr lang="en-US" dirty="0" smtClean="0"/>
              <a:t>Obligate </a:t>
            </a:r>
            <a:r>
              <a:rPr lang="en-US" dirty="0"/>
              <a:t>Funds</a:t>
            </a:r>
          </a:p>
          <a:p>
            <a:pPr lvl="1" eaLnBrk="1" fontAlgn="auto" hangingPunct="1">
              <a:spcAft>
                <a:spcPts val="0"/>
              </a:spcAft>
              <a:defRPr/>
            </a:pPr>
            <a:r>
              <a:rPr lang="en-US" dirty="0"/>
              <a:t>Create </a:t>
            </a:r>
            <a:r>
              <a:rPr lang="en-US" dirty="0" smtClean="0"/>
              <a:t>Draw Voucher</a:t>
            </a:r>
          </a:p>
          <a:p>
            <a:pPr lvl="1" eaLnBrk="1" fontAlgn="auto" hangingPunct="1">
              <a:spcAft>
                <a:spcPts val="0"/>
              </a:spcAft>
              <a:defRPr/>
            </a:pPr>
            <a:r>
              <a:rPr lang="en-US" dirty="0" smtClean="0"/>
              <a:t>Approve </a:t>
            </a:r>
            <a:r>
              <a:rPr lang="en-US" dirty="0"/>
              <a:t>Draw </a:t>
            </a:r>
            <a:r>
              <a:rPr lang="en-US" dirty="0" smtClean="0"/>
              <a:t>Voucher</a:t>
            </a:r>
          </a:p>
          <a:p>
            <a:pPr lvl="1" eaLnBrk="1" fontAlgn="auto" hangingPunct="1">
              <a:spcAft>
                <a:spcPts val="0"/>
              </a:spcAft>
              <a:defRPr/>
            </a:pPr>
            <a:r>
              <a:rPr lang="en-US" dirty="0" smtClean="0"/>
              <a:t>Over Threshold?</a:t>
            </a:r>
          </a:p>
          <a:p>
            <a:pPr lvl="2" eaLnBrk="1" fontAlgn="auto" hangingPunct="1">
              <a:spcAft>
                <a:spcPts val="0"/>
              </a:spcAft>
              <a:defRPr/>
            </a:pPr>
            <a:r>
              <a:rPr lang="en-US" dirty="0" smtClean="0"/>
              <a:t>Yes – Send additional info to HUD for approval</a:t>
            </a:r>
          </a:p>
          <a:p>
            <a:pPr lvl="2" eaLnBrk="1" fontAlgn="auto" hangingPunct="1">
              <a:spcAft>
                <a:spcPts val="0"/>
              </a:spcAft>
              <a:defRPr/>
            </a:pPr>
            <a:r>
              <a:rPr lang="en-US" dirty="0" smtClean="0"/>
              <a:t>No – wire transfer in 2-3 days</a:t>
            </a:r>
          </a:p>
          <a:p>
            <a:pPr lvl="1" eaLnBrk="1" fontAlgn="auto" hangingPunct="1">
              <a:spcAft>
                <a:spcPts val="0"/>
              </a:spcAft>
              <a:defRPr/>
            </a:pPr>
            <a:endParaRPr lang="en-US" dirty="0"/>
          </a:p>
          <a:p>
            <a:pPr eaLnBrk="1" fontAlgn="auto" hangingPunct="1">
              <a:spcAft>
                <a:spcPts val="0"/>
              </a:spcAft>
              <a:defRPr/>
            </a:pPr>
            <a:r>
              <a:rPr lang="en-US" dirty="0" smtClean="0"/>
              <a:t>Additional Functions</a:t>
            </a:r>
          </a:p>
          <a:p>
            <a:pPr lvl="1" eaLnBrk="1" fontAlgn="auto" hangingPunct="1">
              <a:spcAft>
                <a:spcPts val="0"/>
              </a:spcAft>
              <a:defRPr/>
            </a:pPr>
            <a:r>
              <a:rPr lang="en-US" dirty="0" smtClean="0"/>
              <a:t>Draw Corrections</a:t>
            </a:r>
          </a:p>
          <a:p>
            <a:pPr lvl="2" eaLnBrk="1" fontAlgn="auto" hangingPunct="1">
              <a:spcAft>
                <a:spcPts val="0"/>
              </a:spcAft>
              <a:defRPr/>
            </a:pPr>
            <a:r>
              <a:rPr lang="en-US" dirty="0" smtClean="0"/>
              <a:t>Revise</a:t>
            </a:r>
          </a:p>
          <a:p>
            <a:pPr lvl="2" eaLnBrk="1" fontAlgn="auto" hangingPunct="1">
              <a:spcAft>
                <a:spcPts val="0"/>
              </a:spcAft>
              <a:defRPr/>
            </a:pPr>
            <a:r>
              <a:rPr lang="en-US" dirty="0" smtClean="0"/>
              <a:t>Reject</a:t>
            </a:r>
          </a:p>
          <a:p>
            <a:pPr lvl="2" eaLnBrk="1" fontAlgn="auto" hangingPunct="1">
              <a:spcAft>
                <a:spcPts val="0"/>
              </a:spcAft>
              <a:defRPr/>
            </a:pPr>
            <a:r>
              <a:rPr lang="en-US" dirty="0" smtClean="0"/>
              <a:t>Cancel</a:t>
            </a:r>
          </a:p>
          <a:p>
            <a:pPr lvl="1" eaLnBrk="1" fontAlgn="auto" hangingPunct="1">
              <a:spcAft>
                <a:spcPts val="0"/>
              </a:spcAft>
              <a:defRPr/>
            </a:pPr>
            <a:r>
              <a:rPr lang="en-US" dirty="0" smtClean="0"/>
              <a:t>Program Income</a:t>
            </a:r>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8" name="Diagram 17"/>
          <p:cNvGraphicFramePr/>
          <p:nvPr/>
        </p:nvGraphicFramePr>
        <p:xfrm>
          <a:off x="6222668" y="1330036"/>
          <a:ext cx="2656082" cy="5379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p:cNvSpPr/>
          <p:nvPr/>
        </p:nvSpPr>
        <p:spPr>
          <a:xfrm>
            <a:off x="4630738" y="5619750"/>
            <a:ext cx="1616075" cy="558800"/>
          </a:xfrm>
          <a:prstGeom prst="roundRect">
            <a:avLst>
              <a:gd name="adj" fmla="val 5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ounded Rectangle 14"/>
          <p:cNvSpPr/>
          <p:nvPr/>
        </p:nvSpPr>
        <p:spPr>
          <a:xfrm>
            <a:off x="4678363" y="5630863"/>
            <a:ext cx="1531937" cy="560387"/>
          </a:xfrm>
          <a:prstGeom prst="roundRect">
            <a:avLst/>
          </a:prstGeom>
        </p:spPr>
        <p:style>
          <a:lnRef idx="0">
            <a:scrgbClr r="0" g="0" b="0"/>
          </a:lnRef>
          <a:fillRef idx="0">
            <a:scrgbClr r="0" g="0" b="0"/>
          </a:fillRef>
          <a:effectRef idx="0">
            <a:scrgbClr r="0" g="0" b="0"/>
          </a:effectRef>
          <a:fontRef idx="minor">
            <a:schemeClr val="lt1"/>
          </a:fontRef>
        </p:style>
        <p:txBody>
          <a:bodyPr lIns="92456" tIns="92456" rIns="92456" bIns="92456" spcCol="1270" anchor="ctr"/>
          <a:lstStyle/>
          <a:p>
            <a:pPr algn="ctr" defTabSz="577850">
              <a:lnSpc>
                <a:spcPct val="90000"/>
              </a:lnSpc>
              <a:spcAft>
                <a:spcPct val="35000"/>
              </a:spcAft>
              <a:defRPr/>
            </a:pPr>
            <a:r>
              <a:rPr lang="en-US" sz="1300" dirty="0"/>
              <a:t>Draw sent to HUD for review  if over threshold</a:t>
            </a:r>
          </a:p>
        </p:txBody>
      </p:sp>
      <p:cxnSp>
        <p:nvCxnSpPr>
          <p:cNvPr id="20" name="Straight Arrow Connector 19"/>
          <p:cNvCxnSpPr/>
          <p:nvPr/>
        </p:nvCxnSpPr>
        <p:spPr>
          <a:xfrm>
            <a:off x="6234113" y="5889625"/>
            <a:ext cx="938212" cy="238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2263"/>
            <a:ext cx="8229600" cy="960437"/>
          </a:xfrm>
        </p:spPr>
        <p:txBody>
          <a:bodyPr rtlCol="0">
            <a:normAutofit fontScale="90000"/>
          </a:bodyPr>
          <a:lstStyle/>
          <a:p>
            <a:pPr eaLnBrk="1" fontAlgn="auto" hangingPunct="1">
              <a:spcAft>
                <a:spcPts val="0"/>
              </a:spcAft>
              <a:defRPr/>
            </a:pPr>
            <a:r>
              <a:rPr lang="en-US" dirty="0" smtClean="0"/>
              <a:t>Monitoring, Audit, and Technical Assistance</a:t>
            </a:r>
            <a:endParaRPr lang="en-US" dirty="0"/>
          </a:p>
        </p:txBody>
      </p:sp>
      <p:sp>
        <p:nvSpPr>
          <p:cNvPr id="4" name="Slide Number Placeholder 3"/>
          <p:cNvSpPr>
            <a:spLocks noGrp="1"/>
          </p:cNvSpPr>
          <p:nvPr>
            <p:ph type="sldNum" sz="quarter" idx="12"/>
          </p:nvPr>
        </p:nvSpPr>
        <p:spPr/>
        <p:txBody>
          <a:bodyPr/>
          <a:lstStyle/>
          <a:p>
            <a:pPr>
              <a:defRPr/>
            </a:pPr>
            <a:fld id="{D46F9FF4-1E34-4175-B3D3-7401F2177DFF}" type="slidenum">
              <a:rPr lang="en-US"/>
              <a:pPr>
                <a:defRPr/>
              </a:pPr>
              <a:t>100</a:t>
            </a:fld>
            <a:endParaRPr lang="en-US" dirty="0"/>
          </a:p>
        </p:txBody>
      </p:sp>
      <p:pic>
        <p:nvPicPr>
          <p:cNvPr id="154628"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3"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13</a:t>
            </a:r>
            <a:endParaRPr lang="en-US" sz="3600" i="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457200" y="441325"/>
            <a:ext cx="8229600" cy="1143000"/>
          </a:xfrm>
        </p:spPr>
        <p:txBody>
          <a:bodyPr/>
          <a:lstStyle/>
          <a:p>
            <a:pPr eaLnBrk="1" hangingPunct="1"/>
            <a:r>
              <a:rPr lang="en-US" dirty="0" smtClean="0"/>
              <a:t>Admin Module Review</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t>Module helps grantees demonstrate and detail oversight efforts</a:t>
            </a:r>
          </a:p>
          <a:p>
            <a:pPr eaLnBrk="1" fontAlgn="auto" hangingPunct="1">
              <a:spcAft>
                <a:spcPts val="0"/>
              </a:spcAft>
              <a:defRPr/>
            </a:pPr>
            <a:endParaRPr lang="en-US" dirty="0" smtClean="0"/>
          </a:p>
          <a:p>
            <a:pPr eaLnBrk="1" fontAlgn="auto" hangingPunct="1">
              <a:spcAft>
                <a:spcPts val="0"/>
              </a:spcAft>
              <a:defRPr/>
            </a:pPr>
            <a:r>
              <a:rPr lang="en-US" dirty="0" smtClean="0"/>
              <a:t>Tracks grantees, not HUD’s, oversight efforts</a:t>
            </a:r>
          </a:p>
          <a:p>
            <a:pPr eaLnBrk="1" fontAlgn="auto" hangingPunct="1">
              <a:spcAft>
                <a:spcPts val="0"/>
              </a:spcAft>
              <a:defRPr/>
            </a:pPr>
            <a:endParaRPr lang="en-US" dirty="0"/>
          </a:p>
          <a:p>
            <a:pPr eaLnBrk="1" fontAlgn="auto" hangingPunct="1">
              <a:spcAft>
                <a:spcPts val="0"/>
              </a:spcAft>
              <a:defRPr/>
            </a:pPr>
            <a:r>
              <a:rPr lang="en-US" dirty="0" smtClean="0"/>
              <a:t>Not a monitoring system – only captures summary data.</a:t>
            </a:r>
          </a:p>
          <a:p>
            <a:pPr eaLnBrk="1" fontAlgn="auto" hangingPunct="1">
              <a:spcAft>
                <a:spcPts val="0"/>
              </a:spcAft>
              <a:defRPr/>
            </a:pPr>
            <a:endParaRPr lang="en-US" dirty="0"/>
          </a:p>
          <a:p>
            <a:pPr eaLnBrk="1" fontAlgn="auto" hangingPunct="1">
              <a:spcAft>
                <a:spcPts val="0"/>
              </a:spcAft>
              <a:defRPr/>
            </a:pPr>
            <a:r>
              <a:rPr lang="en-US" dirty="0" smtClean="0"/>
              <a:t>Only summary info available on QPR; more detail available in Admin module</a:t>
            </a:r>
            <a:endParaRPr lang="en-US" dirty="0"/>
          </a:p>
        </p:txBody>
      </p:sp>
      <p:sp>
        <p:nvSpPr>
          <p:cNvPr id="4" name="Slide Number Placeholder 3"/>
          <p:cNvSpPr>
            <a:spLocks noGrp="1"/>
          </p:cNvSpPr>
          <p:nvPr>
            <p:ph type="sldNum" sz="quarter" idx="12"/>
          </p:nvPr>
        </p:nvSpPr>
        <p:spPr/>
        <p:txBody>
          <a:bodyPr/>
          <a:lstStyle/>
          <a:p>
            <a:pPr>
              <a:defRPr/>
            </a:pPr>
            <a:fld id="{D6B57578-5119-43A6-9430-AA8D59918BC5}" type="slidenum">
              <a:rPr lang="en-US"/>
              <a:pPr>
                <a:defRPr/>
              </a:pPr>
              <a:t>101</a:t>
            </a:fld>
            <a:endParaRPr lang="en-US" dirty="0"/>
          </a:p>
        </p:txBody>
      </p:sp>
      <p:sp>
        <p:nvSpPr>
          <p:cNvPr id="5" name="Pentagon 4"/>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ctrTitle"/>
          </p:nvPr>
        </p:nvSpPr>
        <p:spPr/>
        <p:txBody>
          <a:bodyPr/>
          <a:lstStyle/>
          <a:p>
            <a:pPr eaLnBrk="1" hangingPunct="1"/>
            <a:r>
              <a:rPr lang="en-US" dirty="0" smtClean="0"/>
              <a:t>DRGR Reports</a:t>
            </a:r>
          </a:p>
        </p:txBody>
      </p:sp>
      <p:sp>
        <p:nvSpPr>
          <p:cNvPr id="4" name="Slide Number Placeholder 3"/>
          <p:cNvSpPr>
            <a:spLocks noGrp="1"/>
          </p:cNvSpPr>
          <p:nvPr>
            <p:ph type="sldNum" sz="quarter" idx="12"/>
          </p:nvPr>
        </p:nvSpPr>
        <p:spPr/>
        <p:txBody>
          <a:bodyPr/>
          <a:lstStyle/>
          <a:p>
            <a:pPr>
              <a:defRPr/>
            </a:pPr>
            <a:fld id="{D4B2E7C1-5AB0-4801-95C1-ACD45A8C18C6}" type="slidenum">
              <a:rPr lang="en-US" b="1"/>
              <a:pPr>
                <a:defRPr/>
              </a:pPr>
              <a:t>102</a:t>
            </a:fld>
            <a:endParaRPr lang="en-US" b="1" dirty="0"/>
          </a:p>
        </p:txBody>
      </p:sp>
      <p:sp>
        <p:nvSpPr>
          <p:cNvPr id="13" name="Slide Number Placeholder 3"/>
          <p:cNvSpPr txBox="1">
            <a:spLocks/>
          </p:cNvSpPr>
          <p:nvPr/>
        </p:nvSpPr>
        <p:spPr>
          <a:xfrm>
            <a:off x="6553200" y="6356350"/>
            <a:ext cx="2133600" cy="365125"/>
          </a:xfrm>
          <a:prstGeom prst="rect">
            <a:avLst/>
          </a:prstGeom>
        </p:spPr>
        <p:txBody>
          <a:bodyPr anchor="ctr"/>
          <a:lstStyle/>
          <a:p>
            <a:pPr algn="r">
              <a:defRPr/>
            </a:pPr>
            <a:fld id="{223CFC8D-A24F-4CBB-ACC6-4CFB9720B868}"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102</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4" name="Slide Number Placeholder 3"/>
          <p:cNvSpPr txBox="1">
            <a:spLocks/>
          </p:cNvSpPr>
          <p:nvPr/>
        </p:nvSpPr>
        <p:spPr>
          <a:xfrm>
            <a:off x="6553200" y="6356350"/>
            <a:ext cx="2133600" cy="365125"/>
          </a:xfrm>
          <a:prstGeom prst="rect">
            <a:avLst/>
          </a:prstGeom>
        </p:spPr>
        <p:txBody>
          <a:bodyPr anchor="ctr"/>
          <a:lstStyle/>
          <a:p>
            <a:pPr algn="r">
              <a:defRPr/>
            </a:pPr>
            <a:fld id="{1DF665C8-3924-4897-A757-CF1EA4A24ADD}"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102</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5" name="Slide Number Placeholder 3"/>
          <p:cNvSpPr txBox="1">
            <a:spLocks/>
          </p:cNvSpPr>
          <p:nvPr/>
        </p:nvSpPr>
        <p:spPr>
          <a:xfrm>
            <a:off x="6553200" y="6356350"/>
            <a:ext cx="2133600" cy="365125"/>
          </a:xfrm>
          <a:prstGeom prst="rect">
            <a:avLst/>
          </a:prstGeom>
        </p:spPr>
        <p:txBody>
          <a:bodyPr anchor="ctr"/>
          <a:lstStyle/>
          <a:p>
            <a:pPr algn="r">
              <a:defRPr/>
            </a:pPr>
            <a:fld id="{35A62732-6D64-4E54-9223-0E3DBD7E60F4}"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102</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16"/>
          <p:cNvGrpSpPr>
            <a:grpSpLocks/>
          </p:cNvGrpSpPr>
          <p:nvPr/>
        </p:nvGrpSpPr>
        <p:grpSpPr bwMode="auto">
          <a:xfrm>
            <a:off x="0" y="681038"/>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4" name="Plaque 23"/>
          <p:cNvSpPr/>
          <p:nvPr/>
        </p:nvSpPr>
        <p:spPr>
          <a:xfrm>
            <a:off x="1971675" y="2351088"/>
            <a:ext cx="5118100" cy="1068387"/>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7401" name="Picture 24"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16" name="TextBox 15"/>
          <p:cNvSpPr txBox="1"/>
          <p:nvPr/>
        </p:nvSpPr>
        <p:spPr>
          <a:xfrm>
            <a:off x="1817688" y="3800475"/>
            <a:ext cx="5462587" cy="1671638"/>
          </a:xfrm>
          <a:prstGeom prst="rect">
            <a:avLst/>
          </a:prstGeom>
          <a:noFill/>
        </p:spPr>
        <p:txBody>
          <a:bodyPr>
            <a:spAutoFit/>
          </a:bodyPr>
          <a:lstStyle/>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The Optional Module</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Standard Reports</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Modifying/Saving Reports</a:t>
            </a:r>
          </a:p>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Public Reports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457200" y="441325"/>
            <a:ext cx="8229600" cy="1143000"/>
          </a:xfrm>
        </p:spPr>
        <p:txBody>
          <a:bodyPr/>
          <a:lstStyle/>
          <a:p>
            <a:pPr algn="l" eaLnBrk="1" hangingPunct="1"/>
            <a:r>
              <a:rPr lang="en-US" dirty="0" smtClean="0"/>
              <a:t>Reports</a:t>
            </a:r>
          </a:p>
        </p:txBody>
      </p:sp>
      <p:sp>
        <p:nvSpPr>
          <p:cNvPr id="7" name="Content Placeholder 2"/>
          <p:cNvSpPr>
            <a:spLocks noGrp="1"/>
          </p:cNvSpPr>
          <p:nvPr>
            <p:ph idx="1"/>
          </p:nvPr>
        </p:nvSpPr>
        <p:spPr>
          <a:xfrm>
            <a:off x="457200" y="1600200"/>
            <a:ext cx="8229600" cy="5062538"/>
          </a:xfrm>
        </p:spPr>
        <p:txBody>
          <a:bodyPr rtlCol="0">
            <a:normAutofit fontScale="77500" lnSpcReduction="20000"/>
          </a:bodyPr>
          <a:lstStyle/>
          <a:p>
            <a:pPr>
              <a:defRPr/>
            </a:pPr>
            <a:r>
              <a:rPr lang="en-US" dirty="0"/>
              <a:t>Purpose:  </a:t>
            </a:r>
          </a:p>
          <a:p>
            <a:pPr lvl="1">
              <a:defRPr/>
            </a:pPr>
            <a:r>
              <a:rPr lang="en-US" dirty="0"/>
              <a:t>Reports provide a relatively quick and easy way of accessing the most up-to-date information in DRGR related to user accounts, obligations and drawdowns, report status, etc. </a:t>
            </a:r>
          </a:p>
          <a:p>
            <a:pPr marL="0" indent="0">
              <a:buNone/>
              <a:defRPr/>
            </a:pPr>
            <a:endParaRPr lang="en-US" dirty="0"/>
          </a:p>
          <a:p>
            <a:pPr>
              <a:defRPr/>
            </a:pPr>
            <a:r>
              <a:rPr lang="en-US" dirty="0"/>
              <a:t>HUD FO: </a:t>
            </a:r>
          </a:p>
          <a:p>
            <a:pPr lvl="1">
              <a:defRPr/>
            </a:pPr>
            <a:r>
              <a:rPr lang="en-US" dirty="0"/>
              <a:t>Examine financial information and user account info</a:t>
            </a:r>
          </a:p>
          <a:p>
            <a:pPr lvl="1">
              <a:defRPr/>
            </a:pPr>
            <a:r>
              <a:rPr lang="en-US" dirty="0"/>
              <a:t>Determine AP/QPR review status.</a:t>
            </a:r>
          </a:p>
          <a:p>
            <a:pPr>
              <a:defRPr/>
            </a:pPr>
            <a:r>
              <a:rPr lang="en-US" dirty="0"/>
              <a:t>Grantee: </a:t>
            </a:r>
          </a:p>
          <a:p>
            <a:pPr lvl="1">
              <a:defRPr/>
            </a:pPr>
            <a:r>
              <a:rPr lang="en-US" dirty="0"/>
              <a:t>Examine financial information and user account info </a:t>
            </a:r>
          </a:p>
          <a:p>
            <a:pPr lvl="1">
              <a:defRPr/>
            </a:pPr>
            <a:r>
              <a:rPr lang="en-US" dirty="0"/>
              <a:t>Determine AP/QPR status.</a:t>
            </a:r>
          </a:p>
          <a:p>
            <a:pPr>
              <a:buNone/>
              <a:defRPr/>
            </a:pPr>
            <a:endParaRPr lang="en-US" dirty="0"/>
          </a:p>
          <a:p>
            <a:pPr marL="0" indent="0" algn="ctr">
              <a:buNone/>
              <a:defRPr/>
            </a:pPr>
            <a:r>
              <a:rPr lang="en-US" sz="2600" b="1" i="1" dirty="0"/>
              <a:t>Which reports you can access will vary based on </a:t>
            </a:r>
          </a:p>
          <a:p>
            <a:pPr marL="0" indent="0" algn="ctr">
              <a:buNone/>
              <a:defRPr/>
            </a:pPr>
            <a:r>
              <a:rPr lang="en-US" sz="2600" b="1" i="1" dirty="0"/>
              <a:t>the type of account you have. It is a purely OPTIONAL module.</a:t>
            </a:r>
          </a:p>
        </p:txBody>
      </p:sp>
      <p:sp>
        <p:nvSpPr>
          <p:cNvPr id="4" name="Slide Number Placeholder 3"/>
          <p:cNvSpPr>
            <a:spLocks noGrp="1"/>
          </p:cNvSpPr>
          <p:nvPr>
            <p:ph type="sldNum" sz="quarter" idx="12"/>
          </p:nvPr>
        </p:nvSpPr>
        <p:spPr/>
        <p:txBody>
          <a:bodyPr/>
          <a:lstStyle/>
          <a:p>
            <a:pPr>
              <a:defRPr/>
            </a:pPr>
            <a:fld id="{8C4112AC-BC10-4E39-843C-8C2BA7FB99C5}" type="slidenum">
              <a:rPr lang="en-US"/>
              <a:pPr>
                <a:defRPr/>
              </a:pPr>
              <a:t>103</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457200" y="441325"/>
            <a:ext cx="8229600" cy="1143000"/>
          </a:xfrm>
        </p:spPr>
        <p:txBody>
          <a:bodyPr/>
          <a:lstStyle/>
          <a:p>
            <a:pPr algn="l" eaLnBrk="1" hangingPunct="1"/>
            <a:r>
              <a:rPr lang="en-US" dirty="0" smtClean="0"/>
              <a:t>Accessing Reports</a:t>
            </a:r>
          </a:p>
        </p:txBody>
      </p:sp>
      <p:pic>
        <p:nvPicPr>
          <p:cNvPr id="189443" name="Picture 2"/>
          <p:cNvPicPr>
            <a:picLocks noGrp="1" noChangeAspect="1" noChangeArrowheads="1"/>
          </p:cNvPicPr>
          <p:nvPr>
            <p:ph idx="1"/>
          </p:nvPr>
        </p:nvPicPr>
        <p:blipFill>
          <a:blip r:embed="rId3" cstate="print"/>
          <a:srcRect/>
          <a:stretch>
            <a:fillRect/>
          </a:stretch>
        </p:blipFill>
        <p:spPr>
          <a:xfrm>
            <a:off x="822325" y="2290763"/>
            <a:ext cx="3619500" cy="885825"/>
          </a:xfrm>
        </p:spPr>
      </p:pic>
      <p:pic>
        <p:nvPicPr>
          <p:cNvPr id="189444" name="Picture 3"/>
          <p:cNvPicPr>
            <a:picLocks noChangeAspect="1" noChangeArrowheads="1"/>
          </p:cNvPicPr>
          <p:nvPr/>
        </p:nvPicPr>
        <p:blipFill>
          <a:blip r:embed="rId4" cstate="print"/>
          <a:srcRect/>
          <a:stretch>
            <a:fillRect/>
          </a:stretch>
        </p:blipFill>
        <p:spPr bwMode="auto">
          <a:xfrm>
            <a:off x="1968500" y="3127375"/>
            <a:ext cx="3343275" cy="962025"/>
          </a:xfrm>
          <a:prstGeom prst="rect">
            <a:avLst/>
          </a:prstGeom>
          <a:noFill/>
          <a:ln w="9525">
            <a:noFill/>
            <a:miter lim="800000"/>
            <a:headEnd/>
            <a:tailEnd/>
          </a:ln>
        </p:spPr>
      </p:pic>
      <p:pic>
        <p:nvPicPr>
          <p:cNvPr id="189445" name="Picture 4"/>
          <p:cNvPicPr>
            <a:picLocks noChangeAspect="1" noChangeArrowheads="1"/>
          </p:cNvPicPr>
          <p:nvPr/>
        </p:nvPicPr>
        <p:blipFill>
          <a:blip r:embed="rId5" cstate="print"/>
          <a:srcRect/>
          <a:stretch>
            <a:fillRect/>
          </a:stretch>
        </p:blipFill>
        <p:spPr bwMode="auto">
          <a:xfrm>
            <a:off x="2940050" y="4233863"/>
            <a:ext cx="2905125" cy="1085850"/>
          </a:xfrm>
          <a:prstGeom prst="rect">
            <a:avLst/>
          </a:prstGeom>
          <a:noFill/>
          <a:ln w="9525">
            <a:noFill/>
            <a:miter lim="800000"/>
            <a:headEnd/>
            <a:tailEnd/>
          </a:ln>
        </p:spPr>
      </p:pic>
      <p:pic>
        <p:nvPicPr>
          <p:cNvPr id="189446" name="Picture 5"/>
          <p:cNvPicPr>
            <a:picLocks noChangeAspect="1" noChangeArrowheads="1"/>
          </p:cNvPicPr>
          <p:nvPr/>
        </p:nvPicPr>
        <p:blipFill>
          <a:blip r:embed="rId6" cstate="print"/>
          <a:srcRect/>
          <a:stretch>
            <a:fillRect/>
          </a:stretch>
        </p:blipFill>
        <p:spPr bwMode="auto">
          <a:xfrm>
            <a:off x="6096000" y="4308475"/>
            <a:ext cx="2543175" cy="866775"/>
          </a:xfrm>
          <a:prstGeom prst="rect">
            <a:avLst/>
          </a:prstGeom>
          <a:noFill/>
          <a:ln w="9525">
            <a:noFill/>
            <a:miter lim="800000"/>
            <a:headEnd/>
            <a:tailEnd/>
          </a:ln>
        </p:spPr>
      </p:pic>
      <p:sp>
        <p:nvSpPr>
          <p:cNvPr id="189447" name="TextBox 8"/>
          <p:cNvSpPr txBox="1">
            <a:spLocks noChangeArrowheads="1"/>
          </p:cNvSpPr>
          <p:nvPr/>
        </p:nvSpPr>
        <p:spPr bwMode="auto">
          <a:xfrm>
            <a:off x="341313" y="2297113"/>
            <a:ext cx="450850" cy="369887"/>
          </a:xfrm>
          <a:prstGeom prst="rect">
            <a:avLst/>
          </a:prstGeom>
          <a:noFill/>
          <a:ln w="9525">
            <a:noFill/>
            <a:miter lim="800000"/>
            <a:headEnd/>
            <a:tailEnd/>
          </a:ln>
        </p:spPr>
        <p:txBody>
          <a:bodyPr>
            <a:spAutoFit/>
          </a:bodyPr>
          <a:lstStyle/>
          <a:p>
            <a:r>
              <a:rPr lang="en-US" b="1" dirty="0"/>
              <a:t>1.</a:t>
            </a:r>
          </a:p>
        </p:txBody>
      </p:sp>
      <p:sp>
        <p:nvSpPr>
          <p:cNvPr id="189448" name="TextBox 9"/>
          <p:cNvSpPr txBox="1">
            <a:spLocks noChangeArrowheads="1"/>
          </p:cNvSpPr>
          <p:nvPr/>
        </p:nvSpPr>
        <p:spPr bwMode="auto">
          <a:xfrm>
            <a:off x="1616075" y="3201988"/>
            <a:ext cx="450850" cy="368300"/>
          </a:xfrm>
          <a:prstGeom prst="rect">
            <a:avLst/>
          </a:prstGeom>
          <a:noFill/>
          <a:ln w="9525">
            <a:noFill/>
            <a:miter lim="800000"/>
            <a:headEnd/>
            <a:tailEnd/>
          </a:ln>
        </p:spPr>
        <p:txBody>
          <a:bodyPr>
            <a:spAutoFit/>
          </a:bodyPr>
          <a:lstStyle/>
          <a:p>
            <a:r>
              <a:rPr lang="en-US" b="1" dirty="0"/>
              <a:t>2.</a:t>
            </a:r>
          </a:p>
        </p:txBody>
      </p:sp>
      <p:sp>
        <p:nvSpPr>
          <p:cNvPr id="189449" name="TextBox 10"/>
          <p:cNvSpPr txBox="1">
            <a:spLocks noChangeArrowheads="1"/>
          </p:cNvSpPr>
          <p:nvPr/>
        </p:nvSpPr>
        <p:spPr bwMode="auto">
          <a:xfrm>
            <a:off x="2809875" y="4291013"/>
            <a:ext cx="452438" cy="369887"/>
          </a:xfrm>
          <a:prstGeom prst="rect">
            <a:avLst/>
          </a:prstGeom>
          <a:noFill/>
          <a:ln w="9525">
            <a:noFill/>
            <a:miter lim="800000"/>
            <a:headEnd/>
            <a:tailEnd/>
          </a:ln>
        </p:spPr>
        <p:txBody>
          <a:bodyPr>
            <a:spAutoFit/>
          </a:bodyPr>
          <a:lstStyle/>
          <a:p>
            <a:r>
              <a:rPr lang="en-US" b="1" dirty="0"/>
              <a:t>3.</a:t>
            </a:r>
          </a:p>
        </p:txBody>
      </p:sp>
      <p:sp>
        <p:nvSpPr>
          <p:cNvPr id="189450" name="TextBox 12"/>
          <p:cNvSpPr txBox="1">
            <a:spLocks noChangeArrowheads="1"/>
          </p:cNvSpPr>
          <p:nvPr/>
        </p:nvSpPr>
        <p:spPr bwMode="auto">
          <a:xfrm>
            <a:off x="5514975" y="4425950"/>
            <a:ext cx="612775" cy="381000"/>
          </a:xfrm>
          <a:prstGeom prst="rect">
            <a:avLst/>
          </a:prstGeom>
          <a:noFill/>
          <a:ln w="9525">
            <a:noFill/>
            <a:miter lim="800000"/>
            <a:headEnd/>
            <a:tailEnd/>
          </a:ln>
        </p:spPr>
        <p:txBody>
          <a:bodyPr>
            <a:spAutoFit/>
          </a:bodyPr>
          <a:lstStyle/>
          <a:p>
            <a:r>
              <a:rPr lang="en-US" dirty="0"/>
              <a:t>OR</a:t>
            </a:r>
          </a:p>
        </p:txBody>
      </p:sp>
      <p:grpSp>
        <p:nvGrpSpPr>
          <p:cNvPr id="2"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4" name="Slide Number Placeholder 3"/>
          <p:cNvSpPr>
            <a:spLocks noGrp="1"/>
          </p:cNvSpPr>
          <p:nvPr>
            <p:ph type="sldNum" sz="quarter" idx="12"/>
          </p:nvPr>
        </p:nvSpPr>
        <p:spPr/>
        <p:txBody>
          <a:bodyPr/>
          <a:lstStyle/>
          <a:p>
            <a:pPr>
              <a:defRPr/>
            </a:pPr>
            <a:fld id="{BBE3BDE0-0E7F-432C-8C15-74AD6B1F3918}" type="slidenum">
              <a:rPr lang="en-US"/>
              <a:pPr>
                <a:defRPr/>
              </a:pPr>
              <a:t>104</a:t>
            </a:fld>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a:xfrm>
            <a:off x="457200" y="441325"/>
            <a:ext cx="8229600" cy="1143000"/>
          </a:xfrm>
        </p:spPr>
        <p:txBody>
          <a:bodyPr/>
          <a:lstStyle/>
          <a:p>
            <a:pPr algn="l" eaLnBrk="1" hangingPunct="1"/>
            <a:r>
              <a:rPr lang="en-US" dirty="0" smtClean="0"/>
              <a:t>Public vs. Standard Reports</a:t>
            </a:r>
          </a:p>
        </p:txBody>
      </p:sp>
      <p:sp>
        <p:nvSpPr>
          <p:cNvPr id="4" name="Slide Number Placeholder 3"/>
          <p:cNvSpPr>
            <a:spLocks noGrp="1"/>
          </p:cNvSpPr>
          <p:nvPr>
            <p:ph type="sldNum" sz="quarter" idx="12"/>
          </p:nvPr>
        </p:nvSpPr>
        <p:spPr/>
        <p:txBody>
          <a:bodyPr/>
          <a:lstStyle/>
          <a:p>
            <a:pPr>
              <a:defRPr/>
            </a:pPr>
            <a:fld id="{D7B8FA00-D18D-4FCC-A688-BF87E9315BF5}" type="slidenum">
              <a:rPr lang="en-US"/>
              <a:pPr>
                <a:defRPr/>
              </a:pPr>
              <a:t>105</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7" name="Content Placeholder 2"/>
          <p:cNvSpPr>
            <a:spLocks noGrp="1"/>
          </p:cNvSpPr>
          <p:nvPr>
            <p:ph idx="1"/>
          </p:nvPr>
        </p:nvSpPr>
        <p:spPr>
          <a:xfrm>
            <a:off x="457200" y="1600200"/>
            <a:ext cx="8229600" cy="4525963"/>
          </a:xfrm>
        </p:spPr>
        <p:txBody>
          <a:bodyPr>
            <a:normAutofit lnSpcReduction="10000"/>
          </a:bodyPr>
          <a:lstStyle/>
          <a:p>
            <a:r>
              <a:rPr lang="en-US" dirty="0" smtClean="0"/>
              <a:t>Public Report: Interactive charts and graphs showing progress by grants, activity category or grantee projects. Contain any shared reports that can be accessed by all users</a:t>
            </a:r>
          </a:p>
          <a:p>
            <a:endParaRPr lang="en-US" dirty="0" smtClean="0"/>
          </a:p>
          <a:p>
            <a:r>
              <a:rPr lang="en-US" dirty="0" smtClean="0"/>
              <a:t>Standard Reports: Data files like spreadsheets used for tracking and quality control often containing data at the activity level. More commonly used by grantees.</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441325"/>
            <a:ext cx="8229600" cy="1143000"/>
          </a:xfrm>
        </p:spPr>
        <p:txBody>
          <a:bodyPr/>
          <a:lstStyle/>
          <a:p>
            <a:pPr algn="l" eaLnBrk="1" hangingPunct="1"/>
            <a:r>
              <a:rPr lang="en-US" dirty="0" smtClean="0"/>
              <a:t>Standard Reports</a:t>
            </a:r>
          </a:p>
        </p:txBody>
      </p:sp>
      <p:sp>
        <p:nvSpPr>
          <p:cNvPr id="8"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smtClean="0"/>
              <a:t>Administrative Reports</a:t>
            </a:r>
          </a:p>
          <a:p>
            <a:pPr lvl="1" eaLnBrk="1" fontAlgn="auto" hangingPunct="1">
              <a:spcAft>
                <a:spcPts val="0"/>
              </a:spcAft>
              <a:defRPr/>
            </a:pPr>
            <a:r>
              <a:rPr lang="en-US" dirty="0" smtClean="0"/>
              <a:t>User information</a:t>
            </a:r>
          </a:p>
          <a:p>
            <a:pPr lvl="1" eaLnBrk="1" fontAlgn="auto" hangingPunct="1">
              <a:spcAft>
                <a:spcPts val="0"/>
              </a:spcAft>
              <a:defRPr/>
            </a:pPr>
            <a:r>
              <a:rPr lang="en-US" dirty="0" smtClean="0"/>
              <a:t>Action Plan/QPR status</a:t>
            </a:r>
          </a:p>
          <a:p>
            <a:pPr eaLnBrk="1" fontAlgn="auto" hangingPunct="1">
              <a:spcAft>
                <a:spcPts val="0"/>
              </a:spcAft>
              <a:defRPr/>
            </a:pPr>
            <a:r>
              <a:rPr lang="en-US" dirty="0" smtClean="0"/>
              <a:t>Financial Reports</a:t>
            </a:r>
          </a:p>
          <a:p>
            <a:pPr lvl="1" eaLnBrk="1" fontAlgn="auto" hangingPunct="1">
              <a:spcAft>
                <a:spcPts val="0"/>
              </a:spcAft>
              <a:defRPr/>
            </a:pPr>
            <a:r>
              <a:rPr lang="en-US" dirty="0" smtClean="0"/>
              <a:t>Budgets</a:t>
            </a:r>
          </a:p>
          <a:p>
            <a:pPr lvl="1" eaLnBrk="1" fontAlgn="auto" hangingPunct="1">
              <a:spcAft>
                <a:spcPts val="0"/>
              </a:spcAft>
              <a:defRPr/>
            </a:pPr>
            <a:r>
              <a:rPr lang="en-US" dirty="0" smtClean="0"/>
              <a:t>Disbursements</a:t>
            </a:r>
          </a:p>
          <a:p>
            <a:pPr lvl="1" eaLnBrk="1" fontAlgn="auto" hangingPunct="1">
              <a:spcAft>
                <a:spcPts val="0"/>
              </a:spcAft>
              <a:defRPr/>
            </a:pPr>
            <a:r>
              <a:rPr lang="en-US" dirty="0"/>
              <a:t>C</a:t>
            </a:r>
            <a:r>
              <a:rPr lang="en-US" dirty="0" smtClean="0"/>
              <a:t>umulative financial data</a:t>
            </a:r>
          </a:p>
          <a:p>
            <a:pPr eaLnBrk="1" fontAlgn="auto" hangingPunct="1">
              <a:spcAft>
                <a:spcPts val="0"/>
              </a:spcAft>
              <a:defRPr/>
            </a:pPr>
            <a:r>
              <a:rPr lang="en-US" dirty="0" smtClean="0"/>
              <a:t>Performance Reports</a:t>
            </a:r>
          </a:p>
          <a:p>
            <a:pPr lvl="1" eaLnBrk="1" fontAlgn="auto" hangingPunct="1">
              <a:spcAft>
                <a:spcPts val="0"/>
              </a:spcAft>
              <a:defRPr/>
            </a:pPr>
            <a:r>
              <a:rPr lang="en-US" dirty="0" smtClean="0"/>
              <a:t>Beneficiary measures</a:t>
            </a:r>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A67AC873-0F66-4DE9-A7ED-C0693A55D529}" type="slidenum">
              <a:rPr lang="en-US"/>
              <a:pPr>
                <a:defRPr/>
              </a:pPr>
              <a:t>106</a:t>
            </a:fld>
            <a:endParaRPr lang="en-US" dirty="0"/>
          </a:p>
        </p:txBody>
      </p:sp>
      <p:pic>
        <p:nvPicPr>
          <p:cNvPr id="191493" name="Picture 5"/>
          <p:cNvPicPr>
            <a:picLocks noChangeAspect="1" noChangeArrowheads="1"/>
          </p:cNvPicPr>
          <p:nvPr/>
        </p:nvPicPr>
        <p:blipFill>
          <a:blip r:embed="rId3" cstate="print"/>
          <a:srcRect/>
          <a:stretch>
            <a:fillRect/>
          </a:stretch>
        </p:blipFill>
        <p:spPr bwMode="auto">
          <a:xfrm>
            <a:off x="5278438" y="3179763"/>
            <a:ext cx="3041650" cy="1038225"/>
          </a:xfrm>
          <a:prstGeom prst="rect">
            <a:avLst/>
          </a:prstGeom>
          <a:noFill/>
          <a:ln w="9525">
            <a:noFill/>
            <a:miter lim="800000"/>
            <a:headEnd/>
            <a:tailEnd/>
          </a:ln>
        </p:spPr>
      </p:pic>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2" descr="C:\Users\23240\AppData\Local\Microsoft\Windows\Temporary Internet Files\Content.IE5\8XB3ROC4\MC90043259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724014"/>
            <a:ext cx="381000" cy="38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p:cNvSpPr>
            <a:spLocks noGrp="1"/>
          </p:cNvSpPr>
          <p:nvPr>
            <p:ph type="title"/>
          </p:nvPr>
        </p:nvSpPr>
        <p:spPr>
          <a:xfrm>
            <a:off x="457200" y="500063"/>
            <a:ext cx="8543925" cy="1143000"/>
          </a:xfrm>
        </p:spPr>
        <p:txBody>
          <a:bodyPr/>
          <a:lstStyle/>
          <a:p>
            <a:pPr algn="l" eaLnBrk="1" hangingPunct="1"/>
            <a:r>
              <a:rPr lang="en-US" dirty="0" smtClean="0"/>
              <a:t>Standard Reports: Admin</a:t>
            </a:r>
          </a:p>
        </p:txBody>
      </p:sp>
      <p:sp>
        <p:nvSpPr>
          <p:cNvPr id="4" name="Slide Number Placeholder 3"/>
          <p:cNvSpPr>
            <a:spLocks noGrp="1"/>
          </p:cNvSpPr>
          <p:nvPr>
            <p:ph type="sldNum" sz="quarter" idx="12"/>
          </p:nvPr>
        </p:nvSpPr>
        <p:spPr/>
        <p:txBody>
          <a:bodyPr/>
          <a:lstStyle/>
          <a:p>
            <a:pPr>
              <a:defRPr/>
            </a:pPr>
            <a:fld id="{851132AD-DB45-4660-B951-6445421F715B}" type="slidenum">
              <a:rPr lang="en-US"/>
              <a:pPr>
                <a:defRPr/>
              </a:pPr>
              <a:t>107</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F76366C-E26C-4844-9CDC-4D1372F0217A}" type="slidenum">
              <a:rPr lang="en-US" smtClean="0"/>
              <a:pPr>
                <a:defRPr/>
              </a:pPr>
              <a:t>107</a:t>
            </a:fld>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2437971698"/>
              </p:ext>
            </p:extLst>
          </p:nvPr>
        </p:nvGraphicFramePr>
        <p:xfrm>
          <a:off x="228600" y="1623978"/>
          <a:ext cx="8686800" cy="5005422"/>
        </p:xfrm>
        <a:graphic>
          <a:graphicData uri="http://schemas.openxmlformats.org/drawingml/2006/table">
            <a:tbl>
              <a:tblPr/>
              <a:tblGrid>
                <a:gridCol w="4233235"/>
                <a:gridCol w="216718"/>
                <a:gridCol w="4236847"/>
              </a:tblGrid>
              <a:tr h="215399">
                <a:tc>
                  <a:txBody>
                    <a:bodyPr/>
                    <a:lstStyle/>
                    <a:p>
                      <a:pPr algn="l" fontAlgn="b"/>
                      <a:r>
                        <a:rPr lang="en-US" sz="1100" b="1" i="0" u="none" strike="noStrike" dirty="0">
                          <a:solidFill>
                            <a:srgbClr val="FF0000"/>
                          </a:solidFill>
                          <a:effectLst/>
                          <a:latin typeface="Calibri"/>
                        </a:rPr>
                        <a:t>Admin Rept01a: GRANT - DRGR Grant Status and CPD Contact</a:t>
                      </a:r>
                    </a:p>
                  </a:txBody>
                  <a:tcPr marL="5595" marR="5595" marT="559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a:solidFill>
                            <a:srgbClr val="FF0000"/>
                          </a:solidFill>
                          <a:effectLst/>
                          <a:latin typeface="Calibri"/>
                        </a:rPr>
                        <a:t>Admin Rept02a: ACTPLN - Grant and DRGR Action Plan Review Status</a:t>
                      </a:r>
                    </a:p>
                  </a:txBody>
                  <a:tcPr marL="5595" marR="5595" marT="5595" marB="0" anchor="b">
                    <a:lnL>
                      <a:noFill/>
                    </a:lnL>
                    <a:lnR>
                      <a:noFill/>
                    </a:lnR>
                    <a:lnT>
                      <a:noFill/>
                    </a:lnT>
                    <a:lnB>
                      <a:noFill/>
                    </a:lnB>
                  </a:tcPr>
                </a:tc>
              </a:tr>
              <a:tr h="466178">
                <a:tc>
                  <a:txBody>
                    <a:bodyPr/>
                    <a:lstStyle/>
                    <a:p>
                      <a:pPr algn="l" fontAlgn="ctr"/>
                      <a:r>
                        <a:rPr lang="en-US" sz="1200" b="0" i="0" u="none" strike="noStrike" dirty="0">
                          <a:solidFill>
                            <a:srgbClr val="000000"/>
                          </a:solidFill>
                          <a:effectLst/>
                          <a:latin typeface="Calibri"/>
                          <a:ea typeface="Times New Roman"/>
                        </a:rPr>
                        <a:t>This report shows grant status, including drawdown and obligation blocks.  It also includes CPD contact for each grant.  If info needs to be updated, please send to </a:t>
                      </a:r>
                      <a:r>
                        <a:rPr lang="en-US" sz="1200" b="0" i="0" u="none" strike="noStrike" dirty="0" err="1">
                          <a:solidFill>
                            <a:srgbClr val="000000"/>
                          </a:solidFill>
                          <a:effectLst/>
                          <a:latin typeface="Calibri"/>
                          <a:ea typeface="Times New Roman"/>
                        </a:rPr>
                        <a:t>DRGR_Help</a:t>
                      </a:r>
                      <a:r>
                        <a:rPr lang="en-US" sz="1200" b="0" i="0" u="none" strike="noStrike" dirty="0">
                          <a:solidFill>
                            <a:srgbClr val="000000"/>
                          </a:solidFill>
                          <a:effectLst/>
                          <a:latin typeface="Calibri"/>
                          <a:ea typeface="Times New Roman"/>
                        </a:rPr>
                        <a:t> mailbox.</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a:solidFill>
                            <a:srgbClr val="000000"/>
                          </a:solidFill>
                          <a:effectLst/>
                          <a:latin typeface="Calibri"/>
                          <a:ea typeface="Times New Roman"/>
                        </a:rPr>
                        <a:t>This report shows whether grant is blocked from drawdowns as well as the date of the last DRGR AP approval and the current status of the DRGR AP.</a:t>
                      </a:r>
                      <a:endParaRPr lang="en-US" sz="1200" b="0" i="0" u="none" strike="noStrike">
                        <a:solidFill>
                          <a:srgbClr val="000000"/>
                        </a:solidFill>
                        <a:effectLst/>
                        <a:latin typeface="Calibri"/>
                      </a:endParaRPr>
                    </a:p>
                  </a:txBody>
                  <a:tcPr marL="5595" marR="5595" marT="5595" marB="0" anchor="ctr">
                    <a:lnL>
                      <a:noFill/>
                    </a:lnL>
                    <a:lnR>
                      <a:noFill/>
                    </a:lnR>
                    <a:lnT>
                      <a:noFill/>
                    </a:lnT>
                    <a:lnB>
                      <a:noFill/>
                    </a:lnB>
                  </a:tcPr>
                </a:tc>
              </a:tr>
              <a:tr h="215399">
                <a:tc>
                  <a:txBody>
                    <a:bodyPr/>
                    <a:lstStyle/>
                    <a:p>
                      <a:pPr algn="l" fontAlgn="b"/>
                      <a:r>
                        <a:rPr lang="en-US" sz="1100" b="1" i="0" u="none" strike="noStrike" dirty="0">
                          <a:solidFill>
                            <a:srgbClr val="FF0000"/>
                          </a:solidFill>
                          <a:effectLst/>
                          <a:latin typeface="Calibri"/>
                        </a:rPr>
                        <a:t>Admin Rept02b: ACTPLN - Activity Status with Start and End Dates</a:t>
                      </a:r>
                    </a:p>
                  </a:txBody>
                  <a:tcPr marL="5595" marR="5595" marT="559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Admin Rept03a: QPR - Report Status</a:t>
                      </a:r>
                    </a:p>
                  </a:txBody>
                  <a:tcPr marL="5595" marR="5595" marT="5595" marB="0" anchor="b">
                    <a:lnL>
                      <a:noFill/>
                    </a:lnL>
                    <a:lnR>
                      <a:noFill/>
                    </a:lnR>
                    <a:lnT>
                      <a:noFill/>
                    </a:lnT>
                    <a:lnB>
                      <a:noFill/>
                    </a:lnB>
                  </a:tcPr>
                </a:tc>
              </a:tr>
              <a:tr h="531347">
                <a:tc>
                  <a:txBody>
                    <a:bodyPr/>
                    <a:lstStyle/>
                    <a:p>
                      <a:pPr algn="l" fontAlgn="ctr"/>
                      <a:r>
                        <a:rPr lang="en-US" sz="1200" b="0" i="0" u="none" strike="noStrike" dirty="0">
                          <a:solidFill>
                            <a:srgbClr val="000000"/>
                          </a:solidFill>
                          <a:effectLst/>
                          <a:latin typeface="Calibri"/>
                          <a:ea typeface="Times New Roman"/>
                        </a:rPr>
                        <a:t>Performance data in this report is aggregated measure types so the numbers are not meaningful in themselves.  It is only include as an indicator of whether accomplishments were entered or not.</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a:solidFill>
                            <a:srgbClr val="000000"/>
                          </a:solidFill>
                          <a:effectLst/>
                          <a:latin typeface="Calibri"/>
                          <a:ea typeface="Times New Roman"/>
                        </a:rPr>
                        <a:t>This report will only show the status of QPRs that have been added by grant. Grantees must add each QPR as they are due.</a:t>
                      </a:r>
                      <a:endParaRPr lang="en-US" sz="1200" b="0" i="0" u="none" strike="noStrike">
                        <a:solidFill>
                          <a:srgbClr val="000000"/>
                        </a:solidFill>
                        <a:effectLst/>
                        <a:latin typeface="Calibri"/>
                      </a:endParaRPr>
                    </a:p>
                  </a:txBody>
                  <a:tcPr marL="5595" marR="5595" marT="5595" marB="0" anchor="ctr">
                    <a:lnL>
                      <a:noFill/>
                    </a:lnL>
                    <a:lnR>
                      <a:noFill/>
                    </a:lnR>
                    <a:lnT>
                      <a:noFill/>
                    </a:lnT>
                    <a:lnB>
                      <a:noFill/>
                    </a:lnB>
                  </a:tcPr>
                </a:tc>
              </a:tr>
              <a:tr h="215399">
                <a:tc>
                  <a:txBody>
                    <a:bodyPr/>
                    <a:lstStyle/>
                    <a:p>
                      <a:pPr algn="l" fontAlgn="b"/>
                      <a:r>
                        <a:rPr lang="en-US" sz="1100" b="1" i="0" u="none" strike="noStrike" dirty="0">
                          <a:solidFill>
                            <a:srgbClr val="FF0000"/>
                          </a:solidFill>
                          <a:effectLst/>
                          <a:latin typeface="Calibri"/>
                        </a:rPr>
                        <a:t>Admin Rept03b: QPR - Exec Summary Progress Narrative</a:t>
                      </a:r>
                    </a:p>
                  </a:txBody>
                  <a:tcPr marL="5595" marR="5595" marT="559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a:solidFill>
                            <a:srgbClr val="FF0000"/>
                          </a:solidFill>
                          <a:effectLst/>
                          <a:latin typeface="Calibri"/>
                        </a:rPr>
                        <a:t>Admin Rept04a Modified: USERS - Grantee DRGR Users Account Status</a:t>
                      </a:r>
                    </a:p>
                  </a:txBody>
                  <a:tcPr marL="5595" marR="5595" marT="5595" marB="0" anchor="b">
                    <a:lnL>
                      <a:noFill/>
                    </a:lnL>
                    <a:lnR>
                      <a:noFill/>
                    </a:lnR>
                    <a:lnT>
                      <a:noFill/>
                    </a:lnT>
                    <a:lnB>
                      <a:noFill/>
                    </a:lnB>
                  </a:tcPr>
                </a:tc>
              </a:tr>
              <a:tr h="312576">
                <a:tc>
                  <a:txBody>
                    <a:bodyPr/>
                    <a:lstStyle/>
                    <a:p>
                      <a:pPr algn="l" fontAlgn="ctr"/>
                      <a:r>
                        <a:rPr lang="en-US" sz="1200" b="0" i="0" u="none" strike="noStrike" dirty="0">
                          <a:solidFill>
                            <a:srgbClr val="000000"/>
                          </a:solidFill>
                          <a:effectLst/>
                          <a:latin typeface="Calibri"/>
                          <a:ea typeface="Times New Roman"/>
                        </a:rPr>
                        <a:t>This report shows the overall progress narrative at the grant level by QPR</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is a fully prompted report that can be used as a template for building other reports.</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r>
              <a:tr h="288600">
                <a:tc>
                  <a:txBody>
                    <a:bodyPr/>
                    <a:lstStyle/>
                    <a:p>
                      <a:pPr algn="l" fontAlgn="b"/>
                      <a:r>
                        <a:rPr lang="en-US" sz="1100" b="1" i="0" u="none" strike="noStrike" dirty="0">
                          <a:solidFill>
                            <a:srgbClr val="FF0000"/>
                          </a:solidFill>
                          <a:effectLst/>
                          <a:latin typeface="Calibri"/>
                        </a:rPr>
                        <a:t>Admin Rept04a: USERS - Grantee DRGR Users Account Status</a:t>
                      </a:r>
                    </a:p>
                  </a:txBody>
                  <a:tcPr marL="5595" marR="5595" marT="559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Admin Rept04b Modified: USERS - Grantee Users with System Role and Certification Status</a:t>
                      </a:r>
                    </a:p>
                  </a:txBody>
                  <a:tcPr marL="5595" marR="5595" marT="5595" marB="0" anchor="b">
                    <a:lnL>
                      <a:noFill/>
                    </a:lnL>
                    <a:lnR>
                      <a:noFill/>
                    </a:lnR>
                    <a:lnT>
                      <a:noFill/>
                    </a:lnT>
                    <a:lnB>
                      <a:noFill/>
                    </a:lnB>
                  </a:tcPr>
                </a:tc>
              </a:tr>
              <a:tr h="312576">
                <a:tc>
                  <a:txBody>
                    <a:bodyPr/>
                    <a:lstStyle/>
                    <a:p>
                      <a:pPr algn="l" fontAlgn="ctr"/>
                      <a:r>
                        <a:rPr lang="en-US" sz="1200" b="0" i="0" u="none" strike="noStrike" dirty="0">
                          <a:solidFill>
                            <a:srgbClr val="000000"/>
                          </a:solidFill>
                          <a:effectLst/>
                          <a:latin typeface="Calibri"/>
                          <a:ea typeface="Times New Roman"/>
                        </a:rPr>
                        <a:t>This is a master list of all grantee DRGR user accounts.</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is a fully prompted report that can be used as a template for building other reports.</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r>
              <a:tr h="297947">
                <a:tc>
                  <a:txBody>
                    <a:bodyPr/>
                    <a:lstStyle/>
                    <a:p>
                      <a:pPr algn="l" fontAlgn="b"/>
                      <a:r>
                        <a:rPr lang="en-US" sz="1100" b="1" i="0" u="none" strike="noStrike" dirty="0">
                          <a:solidFill>
                            <a:srgbClr val="FF0000"/>
                          </a:solidFill>
                          <a:effectLst/>
                          <a:latin typeface="Calibri"/>
                        </a:rPr>
                        <a:t>Admin Rept04b: USERS - Grantee DRGR Users with System Role and Certification Status</a:t>
                      </a:r>
                    </a:p>
                  </a:txBody>
                  <a:tcPr marL="5595" marR="5595" marT="559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Admin Rept04c: USERS - Grantee DRGR Users Access by Grant</a:t>
                      </a:r>
                    </a:p>
                  </a:txBody>
                  <a:tcPr marL="5595" marR="5595" marT="5595" marB="0" anchor="b">
                    <a:lnL>
                      <a:noFill/>
                    </a:lnL>
                    <a:lnR>
                      <a:noFill/>
                    </a:lnR>
                    <a:lnT>
                      <a:noFill/>
                    </a:lnT>
                    <a:lnB>
                      <a:noFill/>
                    </a:lnB>
                  </a:tcPr>
                </a:tc>
              </a:tr>
              <a:tr h="619781">
                <a:tc>
                  <a:txBody>
                    <a:bodyPr/>
                    <a:lstStyle/>
                    <a:p>
                      <a:pPr algn="l" fontAlgn="ctr"/>
                      <a:r>
                        <a:rPr lang="en-US" sz="1200" b="0" i="0" u="none" strike="noStrike">
                          <a:solidFill>
                            <a:srgbClr val="000000"/>
                          </a:solidFill>
                          <a:effectLst/>
                          <a:latin typeface="Calibri"/>
                          <a:ea typeface="Times New Roman"/>
                        </a:rPr>
                        <a:t>This report shows system role and recertification status for grantee users.  Grantee admin users must be recertified by CPD representatives and other grantee users are certified by grantee admin users.  Recertifications are required every 6 months.</a:t>
                      </a:r>
                      <a:endParaRPr lang="en-US" sz="1200" b="0" i="0" u="none" strike="noStrike">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report will only show users assigned to grants by grantee system administrators. This step must be done when new grantee user accounts or grants are added to DRGR.</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r>
              <a:tr h="151659">
                <a:tc>
                  <a:txBody>
                    <a:bodyPr/>
                    <a:lstStyle/>
                    <a:p>
                      <a:pPr algn="l" fontAlgn="b"/>
                      <a:r>
                        <a:rPr lang="en-US" sz="1100" b="1" i="0" u="none" strike="noStrike" dirty="0">
                          <a:solidFill>
                            <a:srgbClr val="FF0000"/>
                          </a:solidFill>
                          <a:effectLst/>
                          <a:latin typeface="Calibri"/>
                        </a:rPr>
                        <a:t>Admin Rept05a: ADMIN - Responsible Organization List</a:t>
                      </a:r>
                    </a:p>
                  </a:txBody>
                  <a:tcPr marL="5595" marR="5595" marT="559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Admin Rept05b: ADMIN- Oversight Events - Event Level</a:t>
                      </a:r>
                    </a:p>
                  </a:txBody>
                  <a:tcPr marL="5595" marR="5595" marT="5595" marB="0" anchor="b">
                    <a:lnL>
                      <a:noFill/>
                    </a:lnL>
                    <a:lnR>
                      <a:noFill/>
                    </a:lnR>
                    <a:lnT>
                      <a:noFill/>
                    </a:lnT>
                    <a:lnB>
                      <a:noFill/>
                    </a:lnB>
                  </a:tcPr>
                </a:tc>
              </a:tr>
              <a:tr h="312576">
                <a:tc>
                  <a:txBody>
                    <a:bodyPr/>
                    <a:lstStyle/>
                    <a:p>
                      <a:pPr algn="l" fontAlgn="ctr"/>
                      <a:r>
                        <a:rPr lang="en-US" sz="1200" b="0" i="0" u="none" strike="noStrike">
                          <a:solidFill>
                            <a:srgbClr val="000000"/>
                          </a:solidFill>
                          <a:effectLst/>
                          <a:latin typeface="Calibri"/>
                          <a:ea typeface="Times New Roman"/>
                        </a:rPr>
                        <a:t>This organization is a master list of responsible organizations and associated data by grantee.</a:t>
                      </a:r>
                      <a:endParaRPr lang="en-US" sz="1200" b="0" i="0" u="none" strike="noStrike">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is a fully prompted report that can be used as a template for building other reports.</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r>
              <a:tr h="151659">
                <a:tc>
                  <a:txBody>
                    <a:bodyPr/>
                    <a:lstStyle/>
                    <a:p>
                      <a:pPr algn="l" fontAlgn="b"/>
                      <a:r>
                        <a:rPr lang="en-US" sz="1100" b="1" i="0" u="none" strike="noStrike" dirty="0">
                          <a:solidFill>
                            <a:srgbClr val="FF0000"/>
                          </a:solidFill>
                          <a:effectLst/>
                          <a:latin typeface="Calibri"/>
                        </a:rPr>
                        <a:t>Admin Rept05c: ADMIN- Oversight Events - Topic Level</a:t>
                      </a:r>
                    </a:p>
                  </a:txBody>
                  <a:tcPr marL="5595" marR="5595" marT="559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5595" marR="5595" marT="5595"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5595" marR="5595" marT="5595" marB="0" anchor="b">
                    <a:lnL>
                      <a:noFill/>
                    </a:lnL>
                    <a:lnR>
                      <a:noFill/>
                    </a:lnR>
                    <a:lnT>
                      <a:noFill/>
                    </a:lnT>
                    <a:lnB>
                      <a:noFill/>
                    </a:lnB>
                  </a:tcPr>
                </a:tc>
              </a:tr>
              <a:tr h="312576">
                <a:tc>
                  <a:txBody>
                    <a:bodyPr/>
                    <a:lstStyle/>
                    <a:p>
                      <a:pPr algn="l" fontAlgn="ctr"/>
                      <a:r>
                        <a:rPr lang="en-US" sz="1200" b="0" i="0" u="none" strike="noStrike" dirty="0">
                          <a:solidFill>
                            <a:srgbClr val="000000"/>
                          </a:solidFill>
                          <a:effectLst/>
                          <a:latin typeface="Calibri"/>
                          <a:ea typeface="Times New Roman"/>
                        </a:rPr>
                        <a:t>This is a fully prompted report that can be used as a template for building other reports.</a:t>
                      </a: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ctr"/>
                      <a:endParaRPr lang="en-US" sz="1100" b="0" i="0" u="none" strike="noStrike">
                        <a:solidFill>
                          <a:srgbClr val="000000"/>
                        </a:solidFill>
                        <a:effectLst/>
                        <a:latin typeface="Calibri"/>
                      </a:endParaRPr>
                    </a:p>
                  </a:txBody>
                  <a:tcPr marL="5595" marR="5595" marT="5595" marB="0" anchor="ctr">
                    <a:lnL>
                      <a:noFill/>
                    </a:lnL>
                    <a:lnR>
                      <a:noFill/>
                    </a:lnR>
                    <a:lnT>
                      <a:noFill/>
                    </a:lnT>
                    <a:lnB>
                      <a:noFill/>
                    </a:lnB>
                  </a:tcPr>
                </a:tc>
                <a:tc>
                  <a:txBody>
                    <a:bodyPr/>
                    <a:lstStyle/>
                    <a:p>
                      <a:pPr algn="l" fontAlgn="ctr"/>
                      <a:endParaRPr lang="en-US" sz="1200" b="0" i="0" u="none" strike="noStrike" dirty="0">
                        <a:solidFill>
                          <a:srgbClr val="000000"/>
                        </a:solidFill>
                        <a:effectLst/>
                        <a:latin typeface="Calibri"/>
                      </a:endParaRPr>
                    </a:p>
                  </a:txBody>
                  <a:tcPr marL="5595" marR="5595" marT="5595" marB="0" anchor="ctr">
                    <a:lnL>
                      <a:noFill/>
                    </a:lnL>
                    <a:lnR>
                      <a:noFill/>
                    </a:lnR>
                    <a:lnT>
                      <a:noFill/>
                    </a:lnT>
                    <a:lnB>
                      <a:noFill/>
                    </a:lnB>
                  </a:tcPr>
                </a:tc>
              </a:tr>
            </a:tbl>
          </a:graphicData>
        </a:graphic>
      </p:graphicFrame>
      <p:sp>
        <p:nvSpPr>
          <p:cNvPr id="18"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F76366C-E26C-4844-9CDC-4D1372F0217A}" type="slidenum">
              <a:rPr lang="en-US" smtClean="0"/>
              <a:pPr>
                <a:defRPr/>
              </a:pPr>
              <a:t>107</a:t>
            </a:fld>
            <a:endParaRPr lang="en-US" dirty="0"/>
          </a:p>
        </p:txBody>
      </p:sp>
      <p:sp>
        <p:nvSpPr>
          <p:cNvPr id="19" name="Rounded Rectangle 18"/>
          <p:cNvSpPr/>
          <p:nvPr/>
        </p:nvSpPr>
        <p:spPr>
          <a:xfrm>
            <a:off x="152400" y="4419600"/>
            <a:ext cx="4343400" cy="167640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63550" y="666750"/>
            <a:ext cx="8466138" cy="960438"/>
          </a:xfrm>
          <a:prstGeom prst="rect">
            <a:avLst/>
          </a:prstGeom>
        </p:spPr>
        <p:txBody>
          <a:bodyPr/>
          <a:lstStyle/>
          <a:p>
            <a:pPr fontAlgn="auto">
              <a:spcAft>
                <a:spcPts val="0"/>
              </a:spcAft>
              <a:defRPr/>
            </a:pPr>
            <a:r>
              <a:rPr lang="en-US" sz="4400" dirty="0">
                <a:latin typeface="+mn-lt"/>
                <a:ea typeface="ＭＳ Ｐゴシック" pitchFamily="-60" charset="-128"/>
                <a:cs typeface="ＭＳ Ｐゴシック" pitchFamily="-60" charset="-128"/>
              </a:rPr>
              <a:t>Standard Reports (</a:t>
            </a:r>
            <a:r>
              <a:rPr lang="en-US" sz="4400" dirty="0">
                <a:latin typeface="+mn-lt"/>
                <a:ea typeface="+mj-ea"/>
                <a:cs typeface="+mj-cs"/>
              </a:rPr>
              <a:t>Admin Rept04b)</a:t>
            </a:r>
          </a:p>
        </p:txBody>
      </p:sp>
      <p:grpSp>
        <p:nvGrpSpPr>
          <p:cNvPr id="2" name="Group 14"/>
          <p:cNvGrpSpPr>
            <a:grpSpLocks noChangeAspect="1"/>
          </p:cNvGrpSpPr>
          <p:nvPr/>
        </p:nvGrpSpPr>
        <p:grpSpPr bwMode="auto">
          <a:xfrm>
            <a:off x="200025" y="2495550"/>
            <a:ext cx="8782050" cy="3282950"/>
            <a:chOff x="685800" y="1743075"/>
            <a:chExt cx="7772400" cy="2905125"/>
          </a:xfrm>
        </p:grpSpPr>
        <p:pic>
          <p:nvPicPr>
            <p:cNvPr id="193551" name="Picture 2"/>
            <p:cNvPicPr>
              <a:picLocks noChangeAspect="1" noChangeArrowheads="1"/>
            </p:cNvPicPr>
            <p:nvPr/>
          </p:nvPicPr>
          <p:blipFill>
            <a:blip r:embed="rId3" cstate="print"/>
            <a:srcRect l="270" t="34669" r="57568" b="29645"/>
            <a:stretch>
              <a:fillRect/>
            </a:stretch>
          </p:blipFill>
          <p:spPr bwMode="auto">
            <a:xfrm>
              <a:off x="685800" y="1743075"/>
              <a:ext cx="7772400" cy="2333625"/>
            </a:xfrm>
            <a:prstGeom prst="rect">
              <a:avLst/>
            </a:prstGeom>
            <a:noFill/>
            <a:ln w="9525">
              <a:noFill/>
              <a:miter lim="800000"/>
              <a:headEnd/>
              <a:tailEnd/>
            </a:ln>
          </p:spPr>
        </p:pic>
        <p:pic>
          <p:nvPicPr>
            <p:cNvPr id="193552" name="Picture 3"/>
            <p:cNvPicPr>
              <a:picLocks noChangeAspect="1" noChangeArrowheads="1"/>
            </p:cNvPicPr>
            <p:nvPr/>
          </p:nvPicPr>
          <p:blipFill>
            <a:blip r:embed="rId4" cstate="print"/>
            <a:srcRect l="270" t="56473" r="57568" b="17455"/>
            <a:stretch>
              <a:fillRect/>
            </a:stretch>
          </p:blipFill>
          <p:spPr bwMode="auto">
            <a:xfrm>
              <a:off x="685800" y="2943225"/>
              <a:ext cx="7772400" cy="1704975"/>
            </a:xfrm>
            <a:prstGeom prst="rect">
              <a:avLst/>
            </a:prstGeom>
            <a:noFill/>
            <a:ln w="9525">
              <a:noFill/>
              <a:miter lim="800000"/>
              <a:headEnd/>
              <a:tailEnd/>
            </a:ln>
          </p:spPr>
        </p:pic>
      </p:grpSp>
      <p:sp>
        <p:nvSpPr>
          <p:cNvPr id="16" name="Rectangle 15"/>
          <p:cNvSpPr/>
          <p:nvPr/>
        </p:nvSpPr>
        <p:spPr>
          <a:xfrm>
            <a:off x="1885950" y="3971925"/>
            <a:ext cx="1123950" cy="17716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ectangle 13"/>
          <p:cNvSpPr/>
          <p:nvPr/>
        </p:nvSpPr>
        <p:spPr>
          <a:xfrm>
            <a:off x="200025" y="5391150"/>
            <a:ext cx="8810625" cy="2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Rectangle 16"/>
          <p:cNvSpPr/>
          <p:nvPr/>
        </p:nvSpPr>
        <p:spPr>
          <a:xfrm>
            <a:off x="7781925" y="3914775"/>
            <a:ext cx="1200150" cy="390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17"/>
          <p:cNvSpPr/>
          <p:nvPr/>
        </p:nvSpPr>
        <p:spPr>
          <a:xfrm>
            <a:off x="7810500" y="4876800"/>
            <a:ext cx="1200150" cy="390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6"/>
          <p:cNvGrpSpPr>
            <a:grpSpLocks/>
          </p:cNvGrpSpPr>
          <p:nvPr/>
        </p:nvGrpSpPr>
        <p:grpSpPr bwMode="auto">
          <a:xfrm>
            <a:off x="-1588" y="74613"/>
            <a:ext cx="9144001" cy="457200"/>
            <a:chOff x="0" y="152400"/>
            <a:chExt cx="9144000" cy="609600"/>
          </a:xfrm>
        </p:grpSpPr>
        <p:sp>
          <p:nvSpPr>
            <p:cNvPr id="20" name="Rectangle 19"/>
            <p:cNvSpPr/>
            <p:nvPr/>
          </p:nvSpPr>
          <p:spPr>
            <a:xfrm>
              <a:off x="0" y="152400"/>
              <a:ext cx="1295401"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1" name="Rectangle 20"/>
            <p:cNvSpPr/>
            <p:nvPr/>
          </p:nvSpPr>
          <p:spPr>
            <a:xfrm>
              <a:off x="1371601"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2" name="Rectangle 21"/>
            <p:cNvSpPr/>
            <p:nvPr/>
          </p:nvSpPr>
          <p:spPr>
            <a:xfrm>
              <a:off x="3505201"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3" name="Rectangle 2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4" name="Rectangle 2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25" name="Rectangle 2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Title 1"/>
          <p:cNvSpPr>
            <a:spLocks noGrp="1"/>
          </p:cNvSpPr>
          <p:nvPr>
            <p:ph type="title"/>
          </p:nvPr>
        </p:nvSpPr>
        <p:spPr>
          <a:xfrm>
            <a:off x="457200" y="441325"/>
            <a:ext cx="8229600" cy="1143000"/>
          </a:xfrm>
        </p:spPr>
        <p:txBody>
          <a:bodyPr/>
          <a:lstStyle/>
          <a:p>
            <a:pPr algn="l" eaLnBrk="1" hangingPunct="1"/>
            <a:r>
              <a:rPr lang="en-US" dirty="0" smtClean="0"/>
              <a:t>Standard Reports: Financial (Fin)</a:t>
            </a:r>
          </a:p>
        </p:txBody>
      </p:sp>
      <p:grpSp>
        <p:nvGrpSpPr>
          <p:cNvPr id="2" name="Group 7"/>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6" name="Table 15"/>
          <p:cNvGraphicFramePr>
            <a:graphicFrameLocks noGrp="1"/>
          </p:cNvGraphicFramePr>
          <p:nvPr>
            <p:extLst>
              <p:ext uri="{D42A27DB-BD31-4B8C-83A1-F6EECF244321}">
                <p14:modId xmlns:p14="http://schemas.microsoft.com/office/powerpoint/2010/main" val="2081137536"/>
              </p:ext>
            </p:extLst>
          </p:nvPr>
        </p:nvGraphicFramePr>
        <p:xfrm>
          <a:off x="228601" y="1506058"/>
          <a:ext cx="8762999" cy="5317050"/>
        </p:xfrm>
        <a:graphic>
          <a:graphicData uri="http://schemas.openxmlformats.org/drawingml/2006/table">
            <a:tbl>
              <a:tblPr/>
              <a:tblGrid>
                <a:gridCol w="4192234"/>
                <a:gridCol w="222424"/>
                <a:gridCol w="4348341"/>
              </a:tblGrid>
              <a:tr h="220618">
                <a:tc>
                  <a:txBody>
                    <a:bodyPr/>
                    <a:lstStyle/>
                    <a:p>
                      <a:pPr algn="l" fontAlgn="b"/>
                      <a:r>
                        <a:rPr lang="en-US" sz="1100" b="1" i="0" u="none" strike="noStrike" dirty="0">
                          <a:solidFill>
                            <a:srgbClr val="FF0000"/>
                          </a:solidFill>
                          <a:effectLst/>
                          <a:latin typeface="Calibri"/>
                        </a:rPr>
                        <a:t>Fin Rept01a: ACTPLN- Grant Budgets by National Objective - Activity Level</a:t>
                      </a:r>
                    </a:p>
                  </a:txBody>
                  <a:tcPr marL="2848" marR="2848" marT="2848" marB="0" anchor="b">
                    <a:lnL>
                      <a:noFill/>
                    </a:lnL>
                    <a:lnR>
                      <a:noFill/>
                    </a:lnR>
                    <a:lnT>
                      <a:noFill/>
                    </a:lnT>
                    <a:lnB>
                      <a:noFill/>
                    </a:lnB>
                  </a:tcPr>
                </a:tc>
                <a:tc>
                  <a:txBody>
                    <a:bodyPr/>
                    <a:lstStyle/>
                    <a:p>
                      <a:pPr algn="l" fontAlgn="b"/>
                      <a:endParaRPr lang="en-US" sz="1100" b="1" i="0" u="none" strike="noStrike">
                        <a:solidFill>
                          <a:srgbClr val="FF0000"/>
                        </a:solidFill>
                        <a:effectLst/>
                        <a:latin typeface="Calibri"/>
                      </a:endParaRPr>
                    </a:p>
                  </a:txBody>
                  <a:tcPr marL="2848" marR="2848" marT="2848" marB="0" anchor="b">
                    <a:lnL>
                      <a:noFill/>
                    </a:lnL>
                    <a:lnR>
                      <a:noFill/>
                    </a:lnR>
                    <a:lnT>
                      <a:noFill/>
                    </a:lnT>
                    <a:lnB>
                      <a:noFill/>
                    </a:lnB>
                  </a:tcPr>
                </a:tc>
                <a:tc>
                  <a:txBody>
                    <a:bodyPr/>
                    <a:lstStyle/>
                    <a:p>
                      <a:pPr algn="l" fontAlgn="b"/>
                      <a:r>
                        <a:rPr lang="en-US" sz="1100" b="1" i="0" u="none" strike="noStrike">
                          <a:solidFill>
                            <a:srgbClr val="FF0000"/>
                          </a:solidFill>
                          <a:effectLst/>
                          <a:latin typeface="Calibri"/>
                        </a:rPr>
                        <a:t>Fin Rept01b: ACTPLN - DRGR Grant Activity Budgets by Project</a:t>
                      </a:r>
                    </a:p>
                  </a:txBody>
                  <a:tcPr marL="2848" marR="2848" marT="2848" marB="0" anchor="b">
                    <a:lnL>
                      <a:noFill/>
                    </a:lnL>
                    <a:lnR>
                      <a:noFill/>
                    </a:lnR>
                    <a:lnT>
                      <a:noFill/>
                    </a:lnT>
                    <a:lnB>
                      <a:noFill/>
                    </a:lnB>
                  </a:tcPr>
                </a:tc>
              </a:tr>
              <a:tr h="685105">
                <a:tc>
                  <a:txBody>
                    <a:bodyPr/>
                    <a:lstStyle/>
                    <a:p>
                      <a:pPr algn="l" fontAlgn="ctr"/>
                      <a:r>
                        <a:rPr lang="en-US" sz="1200" b="0" i="0" u="none" strike="noStrike" dirty="0">
                          <a:solidFill>
                            <a:srgbClr val="000000"/>
                          </a:solidFill>
                          <a:effectLst/>
                          <a:latin typeface="Calibri"/>
                          <a:ea typeface="Times New Roman"/>
                        </a:rPr>
                        <a:t>This report can be used to create a master list of activities for each grant.</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2848" marR="2848" marT="2848" marB="0" anchor="b">
                    <a:lnL>
                      <a:noFill/>
                    </a:lnL>
                    <a:lnR>
                      <a:noFill/>
                    </a:lnR>
                    <a:lnT>
                      <a:noFill/>
                    </a:lnT>
                    <a:lnB>
                      <a:noFill/>
                    </a:lnB>
                  </a:tcPr>
                </a:tc>
                <a:tc>
                  <a:txBody>
                    <a:bodyPr/>
                    <a:lstStyle/>
                    <a:p>
                      <a:pPr algn="l" fontAlgn="ctr"/>
                      <a:r>
                        <a:rPr lang="en-US" sz="1200" b="0" i="0" u="none" strike="noStrike">
                          <a:solidFill>
                            <a:srgbClr val="000000"/>
                          </a:solidFill>
                          <a:effectLst/>
                          <a:latin typeface="Calibri"/>
                          <a:ea typeface="Times New Roman"/>
                        </a:rPr>
                        <a:t>This report shows activities and their budgets by project.  NOTE: Since this is an activity level report, project budgets will repeat on each activity row within the project.</a:t>
                      </a:r>
                      <a:endParaRPr lang="en-US" sz="1200" b="0" i="0" u="none" strike="noStrike">
                        <a:solidFill>
                          <a:srgbClr val="000000"/>
                        </a:solidFill>
                        <a:effectLst/>
                        <a:latin typeface="Calibri"/>
                      </a:endParaRPr>
                    </a:p>
                  </a:txBody>
                  <a:tcPr marL="2848" marR="2848" marT="2848" marB="0" anchor="ctr">
                    <a:lnL>
                      <a:noFill/>
                    </a:lnL>
                    <a:lnR>
                      <a:noFill/>
                    </a:lnR>
                    <a:lnT>
                      <a:noFill/>
                    </a:lnT>
                    <a:lnB>
                      <a:noFill/>
                    </a:lnB>
                  </a:tcPr>
                </a:tc>
              </a:tr>
              <a:tr h="437379">
                <a:tc>
                  <a:txBody>
                    <a:bodyPr/>
                    <a:lstStyle/>
                    <a:p>
                      <a:pPr algn="l" fontAlgn="b"/>
                      <a:r>
                        <a:rPr lang="en-US" sz="1100" b="1" i="0" u="none" strike="noStrike" dirty="0">
                          <a:solidFill>
                            <a:srgbClr val="FF0000"/>
                          </a:solidFill>
                          <a:effectLst/>
                          <a:latin typeface="Calibri"/>
                        </a:rPr>
                        <a:t>Fin Rept01c: DRAWS- Budget and Disbursements by National Objective - Grant Level</a:t>
                      </a:r>
                    </a:p>
                  </a:txBody>
                  <a:tcPr marL="2848" marR="2848" marT="2848" marB="0" anchor="b">
                    <a:lnL>
                      <a:noFill/>
                    </a:lnL>
                    <a:lnR>
                      <a:noFill/>
                    </a:lnR>
                    <a:lnT>
                      <a:noFill/>
                    </a:lnT>
                    <a:lnB>
                      <a:noFill/>
                    </a:lnB>
                  </a:tcPr>
                </a:tc>
                <a:tc>
                  <a:txBody>
                    <a:bodyPr/>
                    <a:lstStyle/>
                    <a:p>
                      <a:pPr algn="l" fontAlgn="b"/>
                      <a:endParaRPr lang="en-US" sz="1100" b="1" i="0" u="none" strike="noStrike">
                        <a:solidFill>
                          <a:srgbClr val="FF0000"/>
                        </a:solidFill>
                        <a:effectLst/>
                        <a:latin typeface="Calibri"/>
                      </a:endParaRPr>
                    </a:p>
                  </a:txBody>
                  <a:tcPr marL="2848" marR="2848" marT="2848" marB="0" anchor="b">
                    <a:lnL>
                      <a:noFill/>
                    </a:lnL>
                    <a:lnR>
                      <a:noFill/>
                    </a:lnR>
                    <a:lnT>
                      <a:noFill/>
                    </a:lnT>
                    <a:lnB>
                      <a:noFill/>
                    </a:lnB>
                  </a:tcPr>
                </a:tc>
                <a:tc>
                  <a:txBody>
                    <a:bodyPr/>
                    <a:lstStyle/>
                    <a:p>
                      <a:pPr algn="l" fontAlgn="b"/>
                      <a:r>
                        <a:rPr lang="en-US" sz="1100" b="1" i="0" u="none" strike="noStrike">
                          <a:solidFill>
                            <a:srgbClr val="FF0000"/>
                          </a:solidFill>
                          <a:effectLst/>
                          <a:latin typeface="Calibri"/>
                        </a:rPr>
                        <a:t>Fin Rept02a: DRAWS- Voucher Status by Line Item and QPR Begin Date- Grant Funds</a:t>
                      </a:r>
                    </a:p>
                  </a:txBody>
                  <a:tcPr marL="2848" marR="2848" marT="2848" marB="0" anchor="b">
                    <a:lnL>
                      <a:noFill/>
                    </a:lnL>
                    <a:lnR>
                      <a:noFill/>
                    </a:lnR>
                    <a:lnT>
                      <a:noFill/>
                    </a:lnT>
                    <a:lnB>
                      <a:noFill/>
                    </a:lnB>
                  </a:tcPr>
                </a:tc>
              </a:tr>
              <a:tr h="912187">
                <a:tc>
                  <a:txBody>
                    <a:bodyPr/>
                    <a:lstStyle/>
                    <a:p>
                      <a:pPr algn="l" fontAlgn="ctr"/>
                      <a:r>
                        <a:rPr lang="en-US" sz="1200" b="0" i="0" u="none" strike="noStrike" dirty="0">
                          <a:solidFill>
                            <a:srgbClr val="000000"/>
                          </a:solidFill>
                          <a:effectLst/>
                          <a:latin typeface="Calibri"/>
                          <a:ea typeface="Times New Roman"/>
                        </a:rPr>
                        <a:t>This is a summary report at the grant level.  It will only show amounts budgeted and disbursed from activities entered into DRGR.</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2848" marR="2848" marT="2848" marB="0" anchor="b">
                    <a:lnL>
                      <a:noFill/>
                    </a:lnL>
                    <a:lnR>
                      <a:noFill/>
                    </a:lnR>
                    <a:lnT>
                      <a:noFill/>
                    </a:lnT>
                    <a:lnB>
                      <a:noFill/>
                    </a:lnB>
                  </a:tcPr>
                </a:tc>
                <a:tc>
                  <a:txBody>
                    <a:bodyPr/>
                    <a:lstStyle/>
                    <a:p>
                      <a:pPr algn="l" fontAlgn="ctr"/>
                      <a:r>
                        <a:rPr lang="en-US" sz="1200" b="0" i="0" u="none" strike="noStrike">
                          <a:solidFill>
                            <a:srgbClr val="000000"/>
                          </a:solidFill>
                          <a:effectLst/>
                          <a:latin typeface="Calibri"/>
                          <a:ea typeface="Times New Roman"/>
                        </a:rPr>
                        <a:t>This report shows the status, approval dates, and LOCCS submit date for each voucher line item using GRANT FUNDS by project, activity, and responsible organization.  The report now includes a dropdown for QPR BEGIN DATE and GRANT PROGRAM.</a:t>
                      </a:r>
                      <a:endParaRPr lang="en-US" sz="1200" b="0" i="0" u="none" strike="noStrike">
                        <a:solidFill>
                          <a:srgbClr val="000000"/>
                        </a:solidFill>
                        <a:effectLst/>
                        <a:latin typeface="Calibri"/>
                      </a:endParaRPr>
                    </a:p>
                  </a:txBody>
                  <a:tcPr marL="2848" marR="2848" marT="2848" marB="0" anchor="ctr">
                    <a:lnL>
                      <a:noFill/>
                    </a:lnL>
                    <a:lnR>
                      <a:noFill/>
                    </a:lnR>
                    <a:lnT>
                      <a:noFill/>
                    </a:lnT>
                    <a:lnB>
                      <a:noFill/>
                    </a:lnB>
                  </a:tcPr>
                </a:tc>
              </a:tr>
              <a:tr h="220618">
                <a:tc>
                  <a:txBody>
                    <a:bodyPr/>
                    <a:lstStyle/>
                    <a:p>
                      <a:pPr algn="l" fontAlgn="b"/>
                      <a:r>
                        <a:rPr lang="en-US" sz="1100" b="1" i="0" u="none" strike="noStrike" dirty="0">
                          <a:solidFill>
                            <a:srgbClr val="FF0000"/>
                          </a:solidFill>
                          <a:effectLst/>
                          <a:latin typeface="Calibri"/>
                        </a:rPr>
                        <a:t>Fin Rept02b: DRAWS-  Voucher Status by Line Item - Program Income</a:t>
                      </a:r>
                    </a:p>
                  </a:txBody>
                  <a:tcPr marL="2848" marR="2848" marT="2848" marB="0" anchor="b">
                    <a:lnL>
                      <a:noFill/>
                    </a:lnL>
                    <a:lnR>
                      <a:noFill/>
                    </a:lnR>
                    <a:lnT>
                      <a:noFill/>
                    </a:lnT>
                    <a:lnB>
                      <a:noFill/>
                    </a:lnB>
                  </a:tcPr>
                </a:tc>
                <a:tc>
                  <a:txBody>
                    <a:bodyPr/>
                    <a:lstStyle/>
                    <a:p>
                      <a:pPr algn="l" fontAlgn="b"/>
                      <a:endParaRPr lang="en-US" sz="1100" b="1" i="0" u="none" strike="noStrike">
                        <a:solidFill>
                          <a:srgbClr val="FF0000"/>
                        </a:solidFill>
                        <a:effectLst/>
                        <a:latin typeface="Calibri"/>
                      </a:endParaRPr>
                    </a:p>
                  </a:txBody>
                  <a:tcPr marL="2848" marR="2848" marT="2848" marB="0" anchor="b">
                    <a:lnL>
                      <a:noFill/>
                    </a:lnL>
                    <a:lnR>
                      <a:noFill/>
                    </a:lnR>
                    <a:lnT>
                      <a:noFill/>
                    </a:lnT>
                    <a:lnB>
                      <a:noFill/>
                    </a:lnB>
                  </a:tcPr>
                </a:tc>
                <a:tc>
                  <a:txBody>
                    <a:bodyPr/>
                    <a:lstStyle/>
                    <a:p>
                      <a:pPr algn="l" fontAlgn="b"/>
                      <a:r>
                        <a:rPr lang="fr-FR" sz="1100" b="1" i="0" u="none" strike="noStrike" dirty="0">
                          <a:solidFill>
                            <a:srgbClr val="FF0000"/>
                          </a:solidFill>
                          <a:effectLst/>
                          <a:latin typeface="Calibri"/>
                        </a:rPr>
                        <a:t>Fin Rept02c: Voucher Revision Report - Grant Funds NP</a:t>
                      </a:r>
                    </a:p>
                  </a:txBody>
                  <a:tcPr marL="2848" marR="2848" marT="2848" marB="0" anchor="b">
                    <a:lnL>
                      <a:noFill/>
                    </a:lnL>
                    <a:lnR>
                      <a:noFill/>
                    </a:lnR>
                    <a:lnT>
                      <a:noFill/>
                    </a:lnT>
                    <a:lnB>
                      <a:noFill/>
                    </a:lnB>
                  </a:tcPr>
                </a:tc>
              </a:tr>
              <a:tr h="685105">
                <a:tc>
                  <a:txBody>
                    <a:bodyPr/>
                    <a:lstStyle/>
                    <a:p>
                      <a:pPr algn="l" fontAlgn="ctr"/>
                      <a:r>
                        <a:rPr lang="en-US" sz="1200" b="0" i="0" u="none" strike="noStrike" dirty="0">
                          <a:solidFill>
                            <a:srgbClr val="000000"/>
                          </a:solidFill>
                          <a:effectLst/>
                          <a:latin typeface="Calibri"/>
                          <a:ea typeface="Times New Roman"/>
                        </a:rPr>
                        <a:t>This report shows the status and approval dates for each voucher line item using program income by project, activity, and responsible organization.</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2848" marR="2848" marT="2848"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report shows the amount of funds distributed across activities on REVISED voucher line items for activities with grant funds.  It includes creation and approval users/dates.</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r>
              <a:tr h="220618">
                <a:tc>
                  <a:txBody>
                    <a:bodyPr/>
                    <a:lstStyle/>
                    <a:p>
                      <a:pPr algn="l" fontAlgn="b"/>
                      <a:r>
                        <a:rPr lang="en-US" sz="1100" b="1" i="0" u="none" strike="noStrike" dirty="0">
                          <a:solidFill>
                            <a:srgbClr val="FF0000"/>
                          </a:solidFill>
                          <a:effectLst/>
                          <a:latin typeface="Calibri"/>
                        </a:rPr>
                        <a:t>Fin Rept03: DRAWS - Voucher Status by Line Item - Grant Funds</a:t>
                      </a:r>
                    </a:p>
                  </a:txBody>
                  <a:tcPr marL="2848" marR="2848" marT="2848" marB="0" anchor="b">
                    <a:lnL>
                      <a:noFill/>
                    </a:lnL>
                    <a:lnR>
                      <a:noFill/>
                    </a:lnR>
                    <a:lnT>
                      <a:noFill/>
                    </a:lnT>
                    <a:lnB>
                      <a:noFill/>
                    </a:lnB>
                  </a:tcPr>
                </a:tc>
                <a:tc>
                  <a:txBody>
                    <a:bodyPr/>
                    <a:lstStyle/>
                    <a:p>
                      <a:pPr algn="l" fontAlgn="b"/>
                      <a:endParaRPr lang="en-US" sz="1100" b="1" i="0" u="none" strike="noStrike">
                        <a:solidFill>
                          <a:srgbClr val="FF0000"/>
                        </a:solidFill>
                        <a:effectLst/>
                        <a:latin typeface="Calibri"/>
                      </a:endParaRPr>
                    </a:p>
                  </a:txBody>
                  <a:tcPr marL="2848" marR="2848" marT="2848"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Fin Rept04: DRAWS - Voucher Line Item Status by Project - Grant Funds</a:t>
                      </a:r>
                    </a:p>
                  </a:txBody>
                  <a:tcPr marL="2848" marR="2848" marT="2848" marB="0" anchor="b">
                    <a:lnL>
                      <a:noFill/>
                    </a:lnL>
                    <a:lnR>
                      <a:noFill/>
                    </a:lnR>
                    <a:lnT>
                      <a:noFill/>
                    </a:lnT>
                    <a:lnB>
                      <a:noFill/>
                    </a:lnB>
                  </a:tcPr>
                </a:tc>
              </a:tr>
              <a:tr h="685105">
                <a:tc>
                  <a:txBody>
                    <a:bodyPr/>
                    <a:lstStyle/>
                    <a:p>
                      <a:pPr algn="l" fontAlgn="ctr"/>
                      <a:r>
                        <a:rPr lang="en-US" sz="1200" b="0" i="0" u="none" strike="noStrike" dirty="0">
                          <a:solidFill>
                            <a:srgbClr val="000000"/>
                          </a:solidFill>
                          <a:effectLst/>
                          <a:latin typeface="Calibri"/>
                          <a:ea typeface="Times New Roman"/>
                        </a:rPr>
                        <a:t>This is a report showing the status and action dates of voucher line items (note: draws before Jan.1, 2009 are simulated from QPRs). SORTED BY VOUCHER AND VOUCHER ITEM #</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2848" marR="2848" marT="2848"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is a report showing the status and action dates of voucher line items (note: draws before Jan.1, 2009 are simulated from QPRs) SORTED BY PROJECT and ACTIVITY #</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r>
              <a:tr h="220618">
                <a:tc>
                  <a:txBody>
                    <a:bodyPr/>
                    <a:lstStyle/>
                    <a:p>
                      <a:pPr algn="l" fontAlgn="b"/>
                      <a:r>
                        <a:rPr lang="en-US" sz="1100" b="1" i="0" u="none" strike="noStrike" dirty="0">
                          <a:solidFill>
                            <a:srgbClr val="FF0000"/>
                          </a:solidFill>
                          <a:effectLst/>
                          <a:latin typeface="Calibri"/>
                        </a:rPr>
                        <a:t>Fin Rept05a:  CUM - Program Income - Grant Level</a:t>
                      </a:r>
                    </a:p>
                  </a:txBody>
                  <a:tcPr marL="2848" marR="2848" marT="2848" marB="0" anchor="b">
                    <a:lnL>
                      <a:noFill/>
                    </a:lnL>
                    <a:lnR>
                      <a:noFill/>
                    </a:lnR>
                    <a:lnT>
                      <a:noFill/>
                    </a:lnT>
                    <a:lnB>
                      <a:noFill/>
                    </a:lnB>
                  </a:tcPr>
                </a:tc>
                <a:tc>
                  <a:txBody>
                    <a:bodyPr/>
                    <a:lstStyle/>
                    <a:p>
                      <a:pPr algn="l" fontAlgn="b"/>
                      <a:endParaRPr lang="en-US" sz="1100" b="1" i="0" u="none" strike="noStrike">
                        <a:solidFill>
                          <a:srgbClr val="FF0000"/>
                        </a:solidFill>
                        <a:effectLst/>
                        <a:latin typeface="Calibri"/>
                      </a:endParaRPr>
                    </a:p>
                  </a:txBody>
                  <a:tcPr marL="2848" marR="2848" marT="2848" marB="0" anchor="b">
                    <a:lnL>
                      <a:noFill/>
                    </a:lnL>
                    <a:lnR>
                      <a:noFill/>
                    </a:lnR>
                    <a:lnT>
                      <a:noFill/>
                    </a:lnT>
                    <a:lnB>
                      <a:noFill/>
                    </a:lnB>
                  </a:tcPr>
                </a:tc>
                <a:tc>
                  <a:txBody>
                    <a:bodyPr/>
                    <a:lstStyle/>
                    <a:p>
                      <a:pPr algn="l" fontAlgn="b"/>
                      <a:r>
                        <a:rPr lang="en-US" sz="1100" b="1" i="0" u="none" strike="noStrike" dirty="0">
                          <a:solidFill>
                            <a:srgbClr val="FF0000"/>
                          </a:solidFill>
                          <a:effectLst/>
                          <a:latin typeface="Calibri"/>
                        </a:rPr>
                        <a:t>Fin Rept05b: CUM - Program Income - Activity Level</a:t>
                      </a:r>
                    </a:p>
                  </a:txBody>
                  <a:tcPr marL="2848" marR="2848" marT="2848" marB="0" anchor="b">
                    <a:lnL>
                      <a:noFill/>
                    </a:lnL>
                    <a:lnR>
                      <a:noFill/>
                    </a:lnR>
                    <a:lnT>
                      <a:noFill/>
                    </a:lnT>
                    <a:lnB>
                      <a:noFill/>
                    </a:lnB>
                  </a:tcPr>
                </a:tc>
              </a:tr>
              <a:tr h="912187">
                <a:tc>
                  <a:txBody>
                    <a:bodyPr/>
                    <a:lstStyle/>
                    <a:p>
                      <a:pPr algn="l" fontAlgn="ctr"/>
                      <a:r>
                        <a:rPr lang="en-US" sz="1200" b="0" i="0" u="none" strike="noStrike" dirty="0">
                          <a:solidFill>
                            <a:srgbClr val="000000"/>
                          </a:solidFill>
                          <a:effectLst/>
                          <a:latin typeface="Calibri"/>
                          <a:ea typeface="Times New Roman"/>
                        </a:rPr>
                        <a:t>This is a report showing data at the grant level program income disbursements recorded in the drawdown module and program income received across all QPRs (regardless of QPR status)</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a:endParaRPr>
                    </a:p>
                  </a:txBody>
                  <a:tcPr marL="2848" marR="2848" marT="2848" marB="0" anchor="b">
                    <a:lnL>
                      <a:noFill/>
                    </a:lnL>
                    <a:lnR>
                      <a:noFill/>
                    </a:lnR>
                    <a:lnT>
                      <a:noFill/>
                    </a:lnT>
                    <a:lnB>
                      <a:noFill/>
                    </a:lnB>
                  </a:tcPr>
                </a:tc>
                <a:tc>
                  <a:txBody>
                    <a:bodyPr/>
                    <a:lstStyle/>
                    <a:p>
                      <a:pPr algn="l" fontAlgn="ctr"/>
                      <a:r>
                        <a:rPr lang="en-US" sz="1200" b="0" i="0" u="none" strike="noStrike" dirty="0">
                          <a:solidFill>
                            <a:srgbClr val="000000"/>
                          </a:solidFill>
                          <a:effectLst/>
                          <a:latin typeface="Calibri"/>
                          <a:ea typeface="Times New Roman"/>
                        </a:rPr>
                        <a:t>This report shows data at the activity-level: a) grant funds budgeted, b) grant fund obligations and approved grant and program income disbursements recorded in the drawdown module and c) program income received across all QPRs</a:t>
                      </a:r>
                      <a:endParaRPr lang="en-US" sz="1200" b="0" i="0" u="none" strike="noStrike" dirty="0">
                        <a:solidFill>
                          <a:srgbClr val="000000"/>
                        </a:solidFill>
                        <a:effectLst/>
                        <a:latin typeface="Calibri"/>
                      </a:endParaRPr>
                    </a:p>
                  </a:txBody>
                  <a:tcPr marL="2848" marR="2848" marT="2848" marB="0" anchor="ctr">
                    <a:lnL>
                      <a:noFill/>
                    </a:lnL>
                    <a:lnR>
                      <a:noFill/>
                    </a:lnR>
                    <a:lnT>
                      <a:noFill/>
                    </a:lnT>
                    <a:lnB>
                      <a:noFill/>
                    </a:lnB>
                  </a:tcPr>
                </a:tc>
              </a:tr>
            </a:tbl>
          </a:graphicData>
        </a:graphic>
      </p:graphicFrame>
      <p:sp>
        <p:nvSpPr>
          <p:cNvPr id="22" name="Rounded Rectangle 21"/>
          <p:cNvSpPr/>
          <p:nvPr/>
        </p:nvSpPr>
        <p:spPr>
          <a:xfrm>
            <a:off x="4585303" y="2635029"/>
            <a:ext cx="4330097" cy="1174971"/>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ounded Rectangle 22"/>
          <p:cNvSpPr/>
          <p:nvPr/>
        </p:nvSpPr>
        <p:spPr>
          <a:xfrm>
            <a:off x="4585302" y="5638800"/>
            <a:ext cx="4330097" cy="114300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677863"/>
            <a:ext cx="7962900" cy="1143000"/>
          </a:xfrm>
        </p:spPr>
        <p:txBody>
          <a:bodyPr>
            <a:normAutofit fontScale="90000"/>
          </a:bodyPr>
          <a:lstStyle/>
          <a:p>
            <a:pPr algn="l" eaLnBrk="1" hangingPunct="1"/>
            <a:r>
              <a:rPr lang="en-US" dirty="0" smtClean="0"/>
              <a:t>Drawdown Module Overview: Field Office Actions</a:t>
            </a:r>
          </a:p>
        </p:txBody>
      </p:sp>
      <p:sp>
        <p:nvSpPr>
          <p:cNvPr id="95235" name="Content Placeholder 2"/>
          <p:cNvSpPr>
            <a:spLocks noGrp="1"/>
          </p:cNvSpPr>
          <p:nvPr>
            <p:ph idx="1"/>
          </p:nvPr>
        </p:nvSpPr>
        <p:spPr>
          <a:xfrm>
            <a:off x="457200" y="1908175"/>
            <a:ext cx="8229600" cy="4525963"/>
          </a:xfrm>
        </p:spPr>
        <p:txBody>
          <a:bodyPr/>
          <a:lstStyle/>
          <a:p>
            <a:pPr eaLnBrk="1" hangingPunct="1"/>
            <a:r>
              <a:rPr lang="en-US" dirty="0" smtClean="0"/>
              <a:t>Give policy recommendations on when/how to obligate funds.</a:t>
            </a:r>
          </a:p>
          <a:p>
            <a:pPr eaLnBrk="1" hangingPunct="1"/>
            <a:endParaRPr lang="en-US" dirty="0" smtClean="0"/>
          </a:p>
          <a:p>
            <a:pPr eaLnBrk="1" hangingPunct="1"/>
            <a:r>
              <a:rPr lang="en-US" dirty="0" smtClean="0"/>
              <a:t>Get help from CFO if grantee has missing Tax ID (TIN) or Bank Routing Information in LOCCS.</a:t>
            </a:r>
          </a:p>
          <a:p>
            <a:pPr eaLnBrk="1" hangingPunct="1"/>
            <a:endParaRPr lang="en-US" dirty="0" smtClean="0"/>
          </a:p>
          <a:p>
            <a:pPr eaLnBrk="1" hangingPunct="1"/>
            <a:r>
              <a:rPr lang="en-US" dirty="0" smtClean="0"/>
              <a:t>Take action on draws over the threshold.</a:t>
            </a:r>
          </a:p>
        </p:txBody>
      </p:sp>
      <p:sp>
        <p:nvSpPr>
          <p:cNvPr id="4" name="Slide Number Placeholder 3"/>
          <p:cNvSpPr>
            <a:spLocks noGrp="1"/>
          </p:cNvSpPr>
          <p:nvPr>
            <p:ph type="sldNum" sz="quarter" idx="12"/>
          </p:nvPr>
        </p:nvSpPr>
        <p:spPr/>
        <p:txBody>
          <a:bodyPr/>
          <a:lstStyle/>
          <a:p>
            <a:pPr>
              <a:defRPr/>
            </a:pPr>
            <a:fld id="{29610C42-9B79-413C-AEEC-F8C1A849E967}" type="slidenum">
              <a:rPr lang="en-US"/>
              <a:pPr>
                <a:defRPr/>
              </a:pPr>
              <a:t>11</a:t>
            </a:fld>
            <a:endParaRPr lang="en-US" dirty="0"/>
          </a:p>
        </p:txBody>
      </p:sp>
      <p:grpSp>
        <p:nvGrpSpPr>
          <p:cNvPr id="2" name="Group 13"/>
          <p:cNvGrpSpPr>
            <a:grpSpLocks/>
          </p:cNvGrpSpPr>
          <p:nvPr/>
        </p:nvGrpSpPr>
        <p:grpSpPr bwMode="auto">
          <a:xfrm>
            <a:off x="0" y="76200"/>
            <a:ext cx="9144000" cy="457200"/>
            <a:chOff x="0" y="152400"/>
            <a:chExt cx="9144000" cy="609600"/>
          </a:xfrm>
        </p:grpSpPr>
        <p:sp>
          <p:nvSpPr>
            <p:cNvPr id="15" name="Rectangle 1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6" name="Rectangle 1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7" name="Rectangle 1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8" name="Rectangle 1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Title 1"/>
          <p:cNvSpPr>
            <a:spLocks noGrp="1"/>
          </p:cNvSpPr>
          <p:nvPr>
            <p:ph type="title"/>
          </p:nvPr>
        </p:nvSpPr>
        <p:spPr>
          <a:xfrm>
            <a:off x="457200" y="441325"/>
            <a:ext cx="8229600" cy="1143000"/>
          </a:xfrm>
        </p:spPr>
        <p:txBody>
          <a:bodyPr/>
          <a:lstStyle/>
          <a:p>
            <a:pPr algn="l" eaLnBrk="1" hangingPunct="1"/>
            <a:r>
              <a:rPr lang="en-US" dirty="0" smtClean="0"/>
              <a:t>Standard Reports: Financial (Fin)</a:t>
            </a:r>
          </a:p>
        </p:txBody>
      </p:sp>
      <p:grpSp>
        <p:nvGrpSpPr>
          <p:cNvPr id="2" name="Group 7"/>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6" name="Table 15"/>
          <p:cNvGraphicFramePr>
            <a:graphicFrameLocks noGrp="1"/>
          </p:cNvGraphicFramePr>
          <p:nvPr>
            <p:extLst>
              <p:ext uri="{D42A27DB-BD31-4B8C-83A1-F6EECF244321}">
                <p14:modId xmlns:p14="http://schemas.microsoft.com/office/powerpoint/2010/main" val="3964900628"/>
              </p:ext>
            </p:extLst>
          </p:nvPr>
        </p:nvGraphicFramePr>
        <p:xfrm>
          <a:off x="152400" y="1371600"/>
          <a:ext cx="8915398" cy="5414676"/>
        </p:xfrm>
        <a:graphic>
          <a:graphicData uri="http://schemas.openxmlformats.org/drawingml/2006/table">
            <a:tbl>
              <a:tblPr>
                <a:tableStyleId>{5C22544A-7EE6-4342-B048-85BDC9FD1C3A}</a:tableStyleId>
              </a:tblPr>
              <a:tblGrid>
                <a:gridCol w="4344634"/>
                <a:gridCol w="227366"/>
                <a:gridCol w="4343398"/>
              </a:tblGrid>
              <a:tr h="126723">
                <a:tc>
                  <a:txBody>
                    <a:bodyPr/>
                    <a:lstStyle/>
                    <a:p>
                      <a:pPr algn="l" fontAlgn="b"/>
                      <a:r>
                        <a:rPr lang="en-US" sz="1050" b="1" u="none" strike="noStrike" dirty="0">
                          <a:solidFill>
                            <a:srgbClr val="FF0000"/>
                          </a:solidFill>
                          <a:effectLst/>
                        </a:rPr>
                        <a:t>Fin Rept05c: Receipts by Project and Activity</a:t>
                      </a:r>
                      <a:endParaRPr lang="en-US" sz="1050" b="1" i="0" u="none" strike="noStrike" dirty="0">
                        <a:solidFill>
                          <a:srgbClr val="FF0000"/>
                        </a:solidFill>
                        <a:effectLst/>
                        <a:latin typeface="Calibri"/>
                      </a:endParaRPr>
                    </a:p>
                  </a:txBody>
                  <a:tcPr marL="5382" marR="5382" marT="5382" marB="0" anchor="b">
                    <a:noFill/>
                  </a:tcPr>
                </a:tc>
                <a:tc>
                  <a:txBody>
                    <a:bodyPr/>
                    <a:lstStyle/>
                    <a:p>
                      <a:pPr algn="l" fontAlgn="b"/>
                      <a:endParaRPr lang="en-US" sz="1050" b="1" u="none" strike="noStrike" kern="1200">
                        <a:solidFill>
                          <a:srgbClr val="FF0000"/>
                        </a:solidFill>
                        <a:effectLst/>
                        <a:latin typeface="+mn-lt"/>
                        <a:ea typeface="+mn-ea"/>
                        <a:cs typeface="+mn-cs"/>
                      </a:endParaRPr>
                    </a:p>
                  </a:txBody>
                  <a:tcPr marL="5382" marR="5382" marT="5382" marB="0" anchor="b">
                    <a:noFill/>
                  </a:tcPr>
                </a:tc>
                <a:tc>
                  <a:txBody>
                    <a:bodyPr/>
                    <a:lstStyle/>
                    <a:p>
                      <a:pPr algn="l" fontAlgn="b"/>
                      <a:r>
                        <a:rPr lang="en-US" sz="1050" b="1" u="none" strike="noStrike" kern="1200" dirty="0">
                          <a:solidFill>
                            <a:srgbClr val="FF0000"/>
                          </a:solidFill>
                          <a:effectLst/>
                          <a:latin typeface="+mn-lt"/>
                          <a:ea typeface="+mn-ea"/>
                          <a:cs typeface="+mn-cs"/>
                        </a:rPr>
                        <a:t>Fin Rept05d: Program Income Account Summary</a:t>
                      </a:r>
                    </a:p>
                  </a:txBody>
                  <a:tcPr marL="5382" marR="5382" marT="5382" marB="0" anchor="b">
                    <a:noFill/>
                  </a:tcPr>
                </a:tc>
              </a:tr>
              <a:tr h="672798">
                <a:tc>
                  <a:txBody>
                    <a:bodyPr/>
                    <a:lstStyle/>
                    <a:p>
                      <a:pPr algn="l" fontAlgn="ctr"/>
                      <a:r>
                        <a:rPr lang="en-US" sz="1100" u="none" strike="noStrike" dirty="0">
                          <a:effectLst/>
                        </a:rPr>
                        <a:t>This report shows Receipts in the Drawdown module recorded for Program Income and RLFs.  (Note: Receipts before Dec.3, 2011 are simulated PI Received amounts recorded in QPRs from before that date)</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b"/>
                      <a:endParaRPr lang="en-US" sz="1050" b="0" i="0" u="none" strike="noStrike">
                        <a:solidFill>
                          <a:srgbClr val="000000"/>
                        </a:solidFill>
                        <a:effectLst/>
                        <a:latin typeface="Calibri"/>
                      </a:endParaRPr>
                    </a:p>
                  </a:txBody>
                  <a:tcPr marL="5382" marR="5382" marT="5382" marB="0" anchor="b">
                    <a:noFill/>
                  </a:tcPr>
                </a:tc>
                <a:tc>
                  <a:txBody>
                    <a:bodyPr/>
                    <a:lstStyle/>
                    <a:p>
                      <a:pPr algn="l" fontAlgn="ctr"/>
                      <a:r>
                        <a:rPr lang="en-US" sz="1100" u="none" strike="noStrike" dirty="0">
                          <a:effectLst/>
                        </a:rPr>
                        <a:t>This report shows the sum of activity budgets, obligations, program income received, and program income disbursed within each PI account.  It does not include any activities not assigned to a PI account.</a:t>
                      </a:r>
                      <a:endParaRPr lang="en-US" sz="1100" b="0" i="0" u="none" strike="noStrike" dirty="0">
                        <a:solidFill>
                          <a:srgbClr val="000000"/>
                        </a:solidFill>
                        <a:effectLst/>
                        <a:latin typeface="Calibri"/>
                      </a:endParaRPr>
                    </a:p>
                  </a:txBody>
                  <a:tcPr marL="5382" marR="5382" marT="5382" marB="0" anchor="ctr">
                    <a:noFill/>
                  </a:tcPr>
                </a:tc>
              </a:tr>
              <a:tr h="126723">
                <a:tc>
                  <a:txBody>
                    <a:bodyPr/>
                    <a:lstStyle/>
                    <a:p>
                      <a:pPr marL="0" algn="l" defTabSz="914400" rtl="0" eaLnBrk="1" fontAlgn="b" latinLnBrk="0" hangingPunct="1"/>
                      <a:r>
                        <a:rPr lang="fr-FR" sz="1050" b="1" u="none" strike="noStrike" kern="1200" dirty="0">
                          <a:solidFill>
                            <a:srgbClr val="FF0000"/>
                          </a:solidFill>
                          <a:effectLst/>
                          <a:latin typeface="+mn-lt"/>
                          <a:ea typeface="+mn-ea"/>
                          <a:cs typeface="+mn-cs"/>
                        </a:rPr>
                        <a:t>Fin Rept06: CUM -  Fin Data - Grant Level</a:t>
                      </a:r>
                    </a:p>
                  </a:txBody>
                  <a:tcPr marL="5382" marR="5382" marT="5382" marB="0" anchor="b">
                    <a:noFill/>
                  </a:tcPr>
                </a:tc>
                <a:tc>
                  <a:txBody>
                    <a:bodyPr/>
                    <a:lstStyle/>
                    <a:p>
                      <a:pPr algn="l" fontAlgn="b"/>
                      <a:endParaRPr lang="en-US" sz="1050" b="1" i="0" u="none" strike="noStrike">
                        <a:solidFill>
                          <a:srgbClr val="FF0000"/>
                        </a:solidFill>
                        <a:effectLst/>
                        <a:latin typeface="Calibri"/>
                      </a:endParaRPr>
                    </a:p>
                  </a:txBody>
                  <a:tcPr marL="5382" marR="5382" marT="5382" marB="0" anchor="b">
                    <a:noFill/>
                  </a:tcPr>
                </a:tc>
                <a:tc>
                  <a:txBody>
                    <a:bodyPr/>
                    <a:lstStyle/>
                    <a:p>
                      <a:pPr algn="l" fontAlgn="b"/>
                      <a:r>
                        <a:rPr lang="en-US" sz="1050" b="1" u="none" strike="noStrike" kern="1200" dirty="0">
                          <a:solidFill>
                            <a:srgbClr val="FF0000"/>
                          </a:solidFill>
                          <a:effectLst/>
                          <a:latin typeface="+mn-lt"/>
                          <a:ea typeface="+mn-ea"/>
                          <a:cs typeface="+mn-cs"/>
                        </a:rPr>
                        <a:t>Fin Rept06b: CUM - NSP Financial Summ - Grant Level - LH25</a:t>
                      </a:r>
                    </a:p>
                  </a:txBody>
                  <a:tcPr marL="5382" marR="5382" marT="5382" marB="0" anchor="b">
                    <a:noFill/>
                  </a:tcPr>
                </a:tc>
              </a:tr>
              <a:tr h="506888">
                <a:tc>
                  <a:txBody>
                    <a:bodyPr/>
                    <a:lstStyle/>
                    <a:p>
                      <a:pPr algn="l" fontAlgn="ctr"/>
                      <a:r>
                        <a:rPr lang="en-US" sz="1100" u="none" strike="noStrike" dirty="0">
                          <a:effectLst/>
                        </a:rPr>
                        <a:t>This report shows grant-level financial data entered or calculated by quarter. It includes grant funds and program income.  Grant obligations entered from Jan 09 are updated amounts rather than incremental.</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b"/>
                      <a:endParaRPr lang="en-US" sz="1050" b="0" i="0" u="none" strike="noStrike">
                        <a:solidFill>
                          <a:srgbClr val="000000"/>
                        </a:solidFill>
                        <a:effectLst/>
                        <a:latin typeface="Calibri"/>
                      </a:endParaRPr>
                    </a:p>
                  </a:txBody>
                  <a:tcPr marL="5382" marR="5382" marT="5382" marB="0" anchor="b">
                    <a:noFill/>
                  </a:tcPr>
                </a:tc>
                <a:tc>
                  <a:txBody>
                    <a:bodyPr/>
                    <a:lstStyle/>
                    <a:p>
                      <a:pPr algn="l" fontAlgn="ctr"/>
                      <a:r>
                        <a:rPr lang="en-US" sz="1100" u="none" strike="noStrike">
                          <a:effectLst/>
                        </a:rPr>
                        <a:t>This report shows a grant-level snapshot of financial activity for activities benefiting households below 50% AMI</a:t>
                      </a:r>
                      <a:endParaRPr lang="en-US" sz="1100" b="0" i="0" u="none" strike="noStrike">
                        <a:solidFill>
                          <a:srgbClr val="000000"/>
                        </a:solidFill>
                        <a:effectLst/>
                        <a:latin typeface="Calibri"/>
                      </a:endParaRPr>
                    </a:p>
                  </a:txBody>
                  <a:tcPr marL="5382" marR="5382" marT="5382" marB="0" anchor="ctr">
                    <a:noFill/>
                  </a:tcPr>
                </a:tc>
              </a:tr>
              <a:tr h="241376">
                <a:tc>
                  <a:txBody>
                    <a:bodyPr/>
                    <a:lstStyle/>
                    <a:p>
                      <a:pPr marL="0" algn="l" defTabSz="914400" rtl="0" eaLnBrk="1" fontAlgn="b" latinLnBrk="0" hangingPunct="1"/>
                      <a:r>
                        <a:rPr lang="en-US" sz="1050" b="1" u="none" strike="noStrike" kern="1200" dirty="0">
                          <a:solidFill>
                            <a:srgbClr val="FF0000"/>
                          </a:solidFill>
                          <a:effectLst/>
                          <a:latin typeface="+mn-lt"/>
                          <a:ea typeface="+mn-ea"/>
                          <a:cs typeface="+mn-cs"/>
                        </a:rPr>
                        <a:t>Fin Rept07: CUM - Grant Funds Fin Summ - Project Level</a:t>
                      </a:r>
                    </a:p>
                  </a:txBody>
                  <a:tcPr marL="5382" marR="5382" marT="5382" marB="0" anchor="b">
                    <a:noFill/>
                  </a:tcPr>
                </a:tc>
                <a:tc>
                  <a:txBody>
                    <a:bodyPr/>
                    <a:lstStyle/>
                    <a:p>
                      <a:pPr algn="l" fontAlgn="b"/>
                      <a:endParaRPr lang="en-US" sz="1050" b="1" i="0" u="none" strike="noStrike">
                        <a:solidFill>
                          <a:srgbClr val="FF0000"/>
                        </a:solidFill>
                        <a:effectLst/>
                        <a:latin typeface="Calibri"/>
                      </a:endParaRPr>
                    </a:p>
                  </a:txBody>
                  <a:tcPr marL="5382" marR="5382" marT="5382" marB="0" anchor="b">
                    <a:noFill/>
                  </a:tcPr>
                </a:tc>
                <a:tc>
                  <a:txBody>
                    <a:bodyPr/>
                    <a:lstStyle/>
                    <a:p>
                      <a:pPr marL="0" algn="l" defTabSz="914400" rtl="0" eaLnBrk="1" fontAlgn="b" latinLnBrk="0" hangingPunct="1"/>
                      <a:r>
                        <a:rPr lang="en-US" sz="1050" b="1" u="none" strike="noStrike" kern="1200" dirty="0">
                          <a:solidFill>
                            <a:srgbClr val="FF0000"/>
                          </a:solidFill>
                          <a:effectLst/>
                          <a:latin typeface="+mn-lt"/>
                          <a:ea typeface="+mn-ea"/>
                          <a:cs typeface="+mn-cs"/>
                        </a:rPr>
                        <a:t>Fin Rept07b: CUM - Cumulative Data  - Activity Level by Resp Org, Act Type and Nat Obj</a:t>
                      </a:r>
                    </a:p>
                  </a:txBody>
                  <a:tcPr marL="5382" marR="5382" marT="5382" marB="0" anchor="b">
                    <a:noFill/>
                  </a:tcPr>
                </a:tc>
              </a:tr>
              <a:tr h="829674">
                <a:tc>
                  <a:txBody>
                    <a:bodyPr/>
                    <a:lstStyle/>
                    <a:p>
                      <a:pPr algn="l" fontAlgn="ctr"/>
                      <a:r>
                        <a:rPr lang="en-US" sz="1100" u="none" strike="noStrike" dirty="0">
                          <a:effectLst/>
                        </a:rPr>
                        <a:t>This is a report showing data at the project level from the latest DRGR Action Plan and across all QPRs (regardless of QPR status) SORTED BY STATE, GRANT # and PROJECT #.</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b"/>
                      <a:endParaRPr lang="en-US" sz="1050" b="0" i="0" u="none" strike="noStrike">
                        <a:solidFill>
                          <a:srgbClr val="000000"/>
                        </a:solidFill>
                        <a:effectLst/>
                        <a:latin typeface="Calibri"/>
                      </a:endParaRPr>
                    </a:p>
                  </a:txBody>
                  <a:tcPr marL="5382" marR="5382" marT="5382" marB="0" anchor="b">
                    <a:noFill/>
                  </a:tcPr>
                </a:tc>
                <a:tc>
                  <a:txBody>
                    <a:bodyPr/>
                    <a:lstStyle/>
                    <a:p>
                      <a:pPr algn="l" fontAlgn="ctr"/>
                      <a:r>
                        <a:rPr lang="en-US" sz="1100" u="none" strike="noStrike" dirty="0">
                          <a:effectLst/>
                        </a:rPr>
                        <a:t>This is a report showing financial data at the activity level from the latest DRGR Action Plan, from the drawdown module as of the date the report is pulled, and across all QPRs regardless of QPR status. W/ RESP ORG, ACT TYPE AND NAT OBJ.  </a:t>
                      </a:r>
                      <a:endParaRPr lang="en-US" sz="1100" b="0" i="0" u="none" strike="noStrike" dirty="0">
                        <a:solidFill>
                          <a:srgbClr val="000000"/>
                        </a:solidFill>
                        <a:effectLst/>
                        <a:latin typeface="Calibri"/>
                      </a:endParaRPr>
                    </a:p>
                  </a:txBody>
                  <a:tcPr marL="5382" marR="5382" marT="5382" marB="0" anchor="ctr">
                    <a:noFill/>
                  </a:tcPr>
                </a:tc>
              </a:tr>
              <a:tr h="241376">
                <a:tc>
                  <a:txBody>
                    <a:bodyPr/>
                    <a:lstStyle/>
                    <a:p>
                      <a:pPr marL="0" algn="l" defTabSz="914400" rtl="0" eaLnBrk="1" fontAlgn="b" latinLnBrk="0" hangingPunct="1"/>
                      <a:r>
                        <a:rPr lang="en-US" sz="1050" b="1" u="none" strike="noStrike" kern="1200" dirty="0">
                          <a:solidFill>
                            <a:srgbClr val="FF0000"/>
                          </a:solidFill>
                          <a:effectLst/>
                          <a:latin typeface="+mn-lt"/>
                          <a:ea typeface="+mn-ea"/>
                          <a:cs typeface="+mn-cs"/>
                        </a:rPr>
                        <a:t>Fin Rept07c: QPR - Fin Data by Activity and Quarter</a:t>
                      </a:r>
                    </a:p>
                  </a:txBody>
                  <a:tcPr marL="5382" marR="5382" marT="5382" marB="0" anchor="b">
                    <a:noFill/>
                  </a:tcPr>
                </a:tc>
                <a:tc>
                  <a:txBody>
                    <a:bodyPr/>
                    <a:lstStyle/>
                    <a:p>
                      <a:pPr algn="l" fontAlgn="b"/>
                      <a:endParaRPr lang="en-US" sz="1050" b="1" i="0" u="none" strike="noStrike">
                        <a:solidFill>
                          <a:srgbClr val="FF0000"/>
                        </a:solidFill>
                        <a:effectLst/>
                        <a:latin typeface="Calibri"/>
                      </a:endParaRPr>
                    </a:p>
                  </a:txBody>
                  <a:tcPr marL="5382" marR="5382" marT="5382" marB="0" anchor="b">
                    <a:noFill/>
                  </a:tcPr>
                </a:tc>
                <a:tc>
                  <a:txBody>
                    <a:bodyPr/>
                    <a:lstStyle/>
                    <a:p>
                      <a:pPr algn="l" fontAlgn="b"/>
                      <a:r>
                        <a:rPr lang="en-US" sz="1050" b="1" u="none" strike="noStrike" kern="1200" dirty="0">
                          <a:solidFill>
                            <a:srgbClr val="FF0000"/>
                          </a:solidFill>
                          <a:effectLst/>
                          <a:latin typeface="+mn-lt"/>
                          <a:ea typeface="+mn-ea"/>
                          <a:cs typeface="+mn-cs"/>
                        </a:rPr>
                        <a:t>Fin Rept08a: CUM - Grant Funds Budget and Cumulative Data - Activity Level by Resp Org, Act Type and Nat Obj</a:t>
                      </a:r>
                    </a:p>
                  </a:txBody>
                  <a:tcPr marL="5382" marR="5382" marT="5382" marB="0" anchor="b">
                    <a:noFill/>
                  </a:tcPr>
                </a:tc>
              </a:tr>
              <a:tr h="633611">
                <a:tc>
                  <a:txBody>
                    <a:bodyPr/>
                    <a:lstStyle/>
                    <a:p>
                      <a:pPr algn="l" fontAlgn="ctr"/>
                      <a:r>
                        <a:rPr lang="en-US" sz="1100" u="none" strike="noStrike" dirty="0">
                          <a:effectLst/>
                        </a:rPr>
                        <a:t>This report shows activity-level financial data entered or calculated by quarter. This can be used to troubleshoot data entry errors across quarters. Report updated to include project # and title.  QPRs only show if financial activity during quarter.</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b"/>
                      <a:endParaRPr lang="en-US" sz="1050" b="0" i="0" u="none" strike="noStrike">
                        <a:solidFill>
                          <a:srgbClr val="000000"/>
                        </a:solidFill>
                        <a:effectLst/>
                        <a:latin typeface="Calibri"/>
                      </a:endParaRPr>
                    </a:p>
                  </a:txBody>
                  <a:tcPr marL="5382" marR="5382" marT="5382" marB="0" anchor="b">
                    <a:noFill/>
                  </a:tcPr>
                </a:tc>
                <a:tc>
                  <a:txBody>
                    <a:bodyPr/>
                    <a:lstStyle/>
                    <a:p>
                      <a:pPr algn="l" fontAlgn="ctr"/>
                      <a:r>
                        <a:rPr lang="en-US" sz="1100" u="none" strike="noStrike" dirty="0">
                          <a:effectLst/>
                        </a:rPr>
                        <a:t>This is a report showing data at the activity level from the latest DRGR Action Plan and across all QPRs (regardless of QPR status) W/ RESP ORG, ACT TYPE AND NAT OBJ</a:t>
                      </a:r>
                      <a:endParaRPr lang="en-US" sz="1100" b="0" i="0" u="none" strike="noStrike" dirty="0">
                        <a:solidFill>
                          <a:srgbClr val="000000"/>
                        </a:solidFill>
                        <a:effectLst/>
                        <a:latin typeface="Calibri"/>
                      </a:endParaRPr>
                    </a:p>
                  </a:txBody>
                  <a:tcPr marL="5382" marR="5382" marT="5382" marB="0" anchor="ctr">
                    <a:noFill/>
                  </a:tcPr>
                </a:tc>
              </a:tr>
              <a:tr h="241376">
                <a:tc>
                  <a:txBody>
                    <a:bodyPr/>
                    <a:lstStyle/>
                    <a:p>
                      <a:pPr algn="l" fontAlgn="b"/>
                      <a:r>
                        <a:rPr lang="en-US" sz="1050" b="1" u="none" strike="noStrike" kern="1200" dirty="0">
                          <a:solidFill>
                            <a:srgbClr val="FF0000"/>
                          </a:solidFill>
                          <a:effectLst/>
                          <a:latin typeface="+mn-lt"/>
                          <a:ea typeface="+mn-ea"/>
                          <a:cs typeface="+mn-cs"/>
                        </a:rPr>
                        <a:t>Fin</a:t>
                      </a:r>
                      <a:r>
                        <a:rPr lang="en-US" sz="1050" u="none" strike="noStrike" dirty="0">
                          <a:effectLst/>
                        </a:rPr>
                        <a:t> </a:t>
                      </a:r>
                      <a:r>
                        <a:rPr lang="en-US" sz="1050" b="1" u="none" strike="noStrike" kern="1200" dirty="0">
                          <a:solidFill>
                            <a:srgbClr val="FF0000"/>
                          </a:solidFill>
                          <a:effectLst/>
                          <a:latin typeface="+mn-lt"/>
                          <a:ea typeface="+mn-ea"/>
                          <a:cs typeface="+mn-cs"/>
                        </a:rPr>
                        <a:t>Rept08b: CUM - Grant Funds Financial Summ - Activity Level by Project</a:t>
                      </a:r>
                    </a:p>
                  </a:txBody>
                  <a:tcPr marL="5382" marR="5382" marT="5382" marB="0" anchor="b">
                    <a:noFill/>
                  </a:tcPr>
                </a:tc>
                <a:tc>
                  <a:txBody>
                    <a:bodyPr/>
                    <a:lstStyle/>
                    <a:p>
                      <a:pPr algn="l" fontAlgn="b"/>
                      <a:endParaRPr lang="en-US" sz="1050" b="1" i="0" u="none" strike="noStrike">
                        <a:solidFill>
                          <a:srgbClr val="FF0000"/>
                        </a:solidFill>
                        <a:effectLst/>
                        <a:latin typeface="Calibri"/>
                      </a:endParaRPr>
                    </a:p>
                  </a:txBody>
                  <a:tcPr marL="5382" marR="5382" marT="5382" marB="0" anchor="b">
                    <a:noFill/>
                  </a:tcPr>
                </a:tc>
                <a:tc>
                  <a:txBody>
                    <a:bodyPr/>
                    <a:lstStyle/>
                    <a:p>
                      <a:pPr marL="0" algn="l" defTabSz="914400" rtl="0" eaLnBrk="1" fontAlgn="b" latinLnBrk="0" hangingPunct="1"/>
                      <a:r>
                        <a:rPr lang="en-US" sz="1050" b="1" u="none" strike="noStrike" kern="1200" dirty="0">
                          <a:solidFill>
                            <a:srgbClr val="FF0000"/>
                          </a:solidFill>
                          <a:effectLst/>
                          <a:latin typeface="+mn-lt"/>
                          <a:ea typeface="+mn-ea"/>
                          <a:cs typeface="+mn-cs"/>
                        </a:rPr>
                        <a:t>Fin Rept09a: QPR - Fin Data by Quarter - Grant Level</a:t>
                      </a:r>
                    </a:p>
                  </a:txBody>
                  <a:tcPr marL="5382" marR="5382" marT="5382" marB="0" anchor="b">
                    <a:noFill/>
                  </a:tcPr>
                </a:tc>
              </a:tr>
              <a:tr h="663592">
                <a:tc>
                  <a:txBody>
                    <a:bodyPr/>
                    <a:lstStyle/>
                    <a:p>
                      <a:pPr algn="l" fontAlgn="ctr"/>
                      <a:r>
                        <a:rPr lang="en-US" sz="1100" u="none" strike="noStrike" dirty="0">
                          <a:effectLst/>
                        </a:rPr>
                        <a:t>This is a report showing data at the activity level from the latest DRGR Action Plan and across all QPRs (regardless of QPR status) SORTED BY PROJECT AND ACTIVITY #</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b"/>
                      <a:endParaRPr lang="en-US" sz="1050" b="0" i="0" u="none" strike="noStrike">
                        <a:solidFill>
                          <a:srgbClr val="000000"/>
                        </a:solidFill>
                        <a:effectLst/>
                        <a:latin typeface="Calibri"/>
                      </a:endParaRPr>
                    </a:p>
                  </a:txBody>
                  <a:tcPr marL="5382" marR="5382" marT="5382" marB="0" anchor="b">
                    <a:noFill/>
                  </a:tcPr>
                </a:tc>
                <a:tc>
                  <a:txBody>
                    <a:bodyPr/>
                    <a:lstStyle/>
                    <a:p>
                      <a:pPr algn="l" fontAlgn="ctr"/>
                      <a:r>
                        <a:rPr lang="en-US" sz="1100" u="none" strike="noStrike" dirty="0">
                          <a:effectLst/>
                        </a:rPr>
                        <a:t>This report shows grant-level financial data entered or calculated by quarter. Obligations entered since Jan 09 are updated amounts rather than incremental.</a:t>
                      </a:r>
                      <a:endParaRPr lang="en-US" sz="1100" b="0" i="0" u="none" strike="noStrike" dirty="0">
                        <a:solidFill>
                          <a:srgbClr val="000000"/>
                        </a:solidFill>
                        <a:effectLst/>
                        <a:latin typeface="Calibri"/>
                      </a:endParaRPr>
                    </a:p>
                  </a:txBody>
                  <a:tcPr marL="5382" marR="5382" marT="5382" marB="0" anchor="ctr">
                    <a:noFill/>
                  </a:tcPr>
                </a:tc>
              </a:tr>
              <a:tr h="126723">
                <a:tc>
                  <a:txBody>
                    <a:bodyPr/>
                    <a:lstStyle/>
                    <a:p>
                      <a:pPr marL="0" algn="l" defTabSz="914400" rtl="0" eaLnBrk="1" fontAlgn="b" latinLnBrk="0" hangingPunct="1"/>
                      <a:r>
                        <a:rPr lang="en-US" sz="1050" b="1" u="none" strike="noStrike" kern="1200" dirty="0">
                          <a:solidFill>
                            <a:srgbClr val="FF0000"/>
                          </a:solidFill>
                          <a:effectLst/>
                          <a:latin typeface="+mn-lt"/>
                          <a:ea typeface="+mn-ea"/>
                          <a:cs typeface="+mn-cs"/>
                        </a:rPr>
                        <a:t>Fin Rept09b: QPR -  Fin Data by Activity and Quarter</a:t>
                      </a:r>
                    </a:p>
                  </a:txBody>
                  <a:tcPr marL="5382" marR="5382" marT="5382" marB="0" anchor="b">
                    <a:noFill/>
                  </a:tcPr>
                </a:tc>
                <a:tc>
                  <a:txBody>
                    <a:bodyPr/>
                    <a:lstStyle/>
                    <a:p>
                      <a:pPr algn="l" fontAlgn="b"/>
                      <a:endParaRPr lang="en-US" sz="1050" b="1" i="0" u="none" strike="noStrike">
                        <a:solidFill>
                          <a:srgbClr val="FF0000"/>
                        </a:solidFill>
                        <a:effectLst/>
                        <a:latin typeface="Calibri"/>
                      </a:endParaRPr>
                    </a:p>
                  </a:txBody>
                  <a:tcPr marL="5382" marR="5382" marT="5382" marB="0" anchor="b">
                    <a:noFill/>
                  </a:tcPr>
                </a:tc>
                <a:tc>
                  <a:txBody>
                    <a:bodyPr/>
                    <a:lstStyle/>
                    <a:p>
                      <a:pPr algn="l" fontAlgn="b"/>
                      <a:endParaRPr lang="en-US" sz="1050" b="1" i="0" u="none" strike="noStrike" dirty="0">
                        <a:solidFill>
                          <a:srgbClr val="FF0000"/>
                        </a:solidFill>
                        <a:effectLst/>
                        <a:latin typeface="Calibri"/>
                      </a:endParaRPr>
                    </a:p>
                  </a:txBody>
                  <a:tcPr marL="5382" marR="5382" marT="5382" marB="0" anchor="b">
                    <a:noFill/>
                  </a:tcPr>
                </a:tc>
              </a:tr>
              <a:tr h="604131">
                <a:tc>
                  <a:txBody>
                    <a:bodyPr/>
                    <a:lstStyle/>
                    <a:p>
                      <a:pPr algn="l" fontAlgn="ctr"/>
                      <a:r>
                        <a:rPr lang="en-US" sz="1100" u="none" strike="noStrike" dirty="0">
                          <a:effectLst/>
                        </a:rPr>
                        <a:t>This report shows activity-level financial data entered or calculated by quarter. This can be used to troubleshoot data entry errors across quarters. Obligations entered from Jan 09 are updated amounts rather than incremental.</a:t>
                      </a:r>
                      <a:endParaRPr lang="en-US" sz="1100" b="0" i="0" u="none" strike="noStrike" dirty="0">
                        <a:solidFill>
                          <a:srgbClr val="000000"/>
                        </a:solidFill>
                        <a:effectLst/>
                        <a:latin typeface="Calibri"/>
                      </a:endParaRPr>
                    </a:p>
                  </a:txBody>
                  <a:tcPr marL="5382" marR="5382" marT="5382" marB="0" anchor="ctr">
                    <a:noFill/>
                  </a:tcPr>
                </a:tc>
                <a:tc>
                  <a:txBody>
                    <a:bodyPr/>
                    <a:lstStyle/>
                    <a:p>
                      <a:pPr algn="l" fontAlgn="ctr"/>
                      <a:endParaRPr lang="en-US" sz="1050" b="0" i="0" u="none" strike="noStrike" dirty="0">
                        <a:solidFill>
                          <a:srgbClr val="000000"/>
                        </a:solidFill>
                        <a:effectLst/>
                        <a:latin typeface="Calibri"/>
                      </a:endParaRPr>
                    </a:p>
                  </a:txBody>
                  <a:tcPr marL="5382" marR="5382" marT="5382" marB="0" anchor="ctr">
                    <a:noFill/>
                  </a:tcPr>
                </a:tc>
                <a:tc>
                  <a:txBody>
                    <a:bodyPr/>
                    <a:lstStyle/>
                    <a:p>
                      <a:pPr algn="l" fontAlgn="ctr"/>
                      <a:endParaRPr lang="en-US" sz="1100" b="0" i="0" u="none" strike="noStrike" dirty="0">
                        <a:solidFill>
                          <a:srgbClr val="000000"/>
                        </a:solidFill>
                        <a:effectLst/>
                        <a:latin typeface="Calibri"/>
                      </a:endParaRPr>
                    </a:p>
                  </a:txBody>
                  <a:tcPr marL="5382" marR="5382" marT="5382" marB="5382" anchor="ctr">
                    <a:noFill/>
                  </a:tcPr>
                </a:tc>
              </a:tr>
            </a:tbl>
          </a:graphicData>
        </a:graphic>
      </p:graphicFrame>
      <p:sp>
        <p:nvSpPr>
          <p:cNvPr id="22" name="Rounded Rectangle 21"/>
          <p:cNvSpPr/>
          <p:nvPr/>
        </p:nvSpPr>
        <p:spPr>
          <a:xfrm>
            <a:off x="4648200" y="1339629"/>
            <a:ext cx="4495800" cy="870171"/>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Rounded Rectangle 22"/>
          <p:cNvSpPr/>
          <p:nvPr/>
        </p:nvSpPr>
        <p:spPr>
          <a:xfrm>
            <a:off x="4648200" y="2863629"/>
            <a:ext cx="4495800" cy="1098771"/>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3095834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457200" y="677863"/>
            <a:ext cx="8229600" cy="1143000"/>
          </a:xfrm>
        </p:spPr>
        <p:txBody>
          <a:bodyPr>
            <a:normAutofit fontScale="90000"/>
          </a:bodyPr>
          <a:lstStyle/>
          <a:p>
            <a:pPr algn="l" eaLnBrk="1" hangingPunct="1"/>
            <a:r>
              <a:rPr lang="en-US" dirty="0" smtClean="0"/>
              <a:t>Standard Reports: Financial </a:t>
            </a:r>
            <a:br>
              <a:rPr lang="en-US" dirty="0" smtClean="0"/>
            </a:br>
            <a:r>
              <a:rPr lang="en-US" dirty="0" smtClean="0"/>
              <a:t>(Fin Rept05b)</a:t>
            </a:r>
          </a:p>
        </p:txBody>
      </p:sp>
      <p:grpSp>
        <p:nvGrpSpPr>
          <p:cNvPr id="2" name="Group 7"/>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1"/>
          <a:stretch/>
        </p:blipFill>
        <p:spPr bwMode="auto">
          <a:xfrm>
            <a:off x="164315" y="2133600"/>
            <a:ext cx="890348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771900" y="3810000"/>
            <a:ext cx="1333500" cy="2819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541058" y="2933700"/>
            <a:ext cx="1775883"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500453" y="2933700"/>
            <a:ext cx="709083" cy="5245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533400"/>
            <a:ext cx="8686800" cy="1143000"/>
          </a:xfrm>
        </p:spPr>
        <p:txBody>
          <a:bodyPr>
            <a:normAutofit fontScale="90000"/>
          </a:bodyPr>
          <a:lstStyle/>
          <a:p>
            <a:pPr algn="l" eaLnBrk="1" hangingPunct="1"/>
            <a:r>
              <a:rPr lang="en-US" dirty="0" smtClean="0"/>
              <a:t>Standard Reports: Performance (Perf)</a:t>
            </a:r>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5" name="Table 14"/>
          <p:cNvGraphicFramePr>
            <a:graphicFrameLocks noGrp="1"/>
          </p:cNvGraphicFramePr>
          <p:nvPr>
            <p:extLst>
              <p:ext uri="{D42A27DB-BD31-4B8C-83A1-F6EECF244321}">
                <p14:modId xmlns:p14="http://schemas.microsoft.com/office/powerpoint/2010/main" val="2776799392"/>
              </p:ext>
            </p:extLst>
          </p:nvPr>
        </p:nvGraphicFramePr>
        <p:xfrm>
          <a:off x="152400" y="1455687"/>
          <a:ext cx="8915399" cy="5394426"/>
        </p:xfrm>
        <a:graphic>
          <a:graphicData uri="http://schemas.openxmlformats.org/drawingml/2006/table">
            <a:tbl>
              <a:tblPr>
                <a:tableStyleId>{5C22544A-7EE6-4342-B048-85BDC9FD1C3A}</a:tableStyleId>
              </a:tblPr>
              <a:tblGrid>
                <a:gridCol w="4344637"/>
                <a:gridCol w="222421"/>
                <a:gridCol w="4348341"/>
              </a:tblGrid>
              <a:tr h="304802">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Rept01: CUM - Projected vs Cum Totals for Performance Measure Sorted by Activity Number</a:t>
                      </a: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Rept02a: CUM - Projected vs Cum Totals for Performance Measure Sorted by Resp Org and Activity Type</a:t>
                      </a:r>
                    </a:p>
                  </a:txBody>
                  <a:tcPr marL="5615" marR="5615" marT="5615" marB="0" anchor="b">
                    <a:noFill/>
                  </a:tcPr>
                </a:tc>
              </a:tr>
              <a:tr h="641818">
                <a:tc>
                  <a:txBody>
                    <a:bodyPr/>
                    <a:lstStyle/>
                    <a:p>
                      <a:pPr algn="l" fontAlgn="ctr"/>
                      <a:r>
                        <a:rPr lang="en-US" sz="1200" u="none" strike="noStrike">
                          <a:effectLst/>
                        </a:rPr>
                        <a:t>This reports shows data from the latest DRGR Action Plan and all QPRs (regardless of QPR status) Note: Do not add performance measures across activity types</a:t>
                      </a:r>
                      <a:endParaRPr lang="en-US" sz="1200" b="0" i="0" u="none" strike="noStrike">
                        <a:solidFill>
                          <a:srgbClr val="000000"/>
                        </a:solidFill>
                        <a:effectLst/>
                        <a:latin typeface="Calibri"/>
                      </a:endParaRPr>
                    </a:p>
                  </a:txBody>
                  <a:tcPr marL="5615" marR="5615" marT="5615" marB="0" anchor="ctr">
                    <a:noFill/>
                  </a:tcPr>
                </a:tc>
                <a:tc>
                  <a:txBody>
                    <a:bodyPr/>
                    <a:lstStyle/>
                    <a:p>
                      <a:pPr algn="l" fontAlgn="b"/>
                      <a:endParaRPr lang="en-US" sz="1100" b="0" i="0" u="none" strike="noStrike">
                        <a:solidFill>
                          <a:srgbClr val="000000"/>
                        </a:solidFill>
                        <a:effectLst/>
                        <a:latin typeface="Calibri"/>
                      </a:endParaRPr>
                    </a:p>
                  </a:txBody>
                  <a:tcPr marL="5615" marR="5615" marT="5615" marB="0" anchor="b">
                    <a:noFill/>
                  </a:tcPr>
                </a:tc>
                <a:tc>
                  <a:txBody>
                    <a:bodyPr/>
                    <a:lstStyle/>
                    <a:p>
                      <a:pPr algn="l" fontAlgn="ctr"/>
                      <a:r>
                        <a:rPr lang="en-US" sz="1200" u="none" strike="noStrike">
                          <a:effectLst/>
                        </a:rPr>
                        <a:t>This reports shows data from the latest DRGR Action Plan and all QPRs (regardless of QPR status) Note: Do not add performance measures across activity types</a:t>
                      </a:r>
                      <a:endParaRPr lang="en-US" sz="1200" b="0" i="0" u="none" strike="noStrike">
                        <a:solidFill>
                          <a:srgbClr val="000000"/>
                        </a:solidFill>
                        <a:effectLst/>
                        <a:latin typeface="Calibri"/>
                      </a:endParaRPr>
                    </a:p>
                  </a:txBody>
                  <a:tcPr marL="5615" marR="5615" marT="5615" marB="0" anchor="ctr">
                    <a:noFill/>
                  </a:tcPr>
                </a:tc>
              </a:tr>
              <a:tr h="374382">
                <a:tc>
                  <a:txBody>
                    <a:bodyPr/>
                    <a:lstStyle/>
                    <a:p>
                      <a:pPr algn="l" fontAlgn="b"/>
                      <a:r>
                        <a:rPr lang="en-US" sz="1100" b="1" u="none" strike="noStrike" dirty="0">
                          <a:solidFill>
                            <a:srgbClr val="FF0000"/>
                          </a:solidFill>
                          <a:effectLst/>
                        </a:rPr>
                        <a:t>Perf Rept02b: CUM - Projected vs Cum Totals for Performance Measure Sorted by Resp Org and Activity Type - NSP Only</a:t>
                      </a:r>
                      <a:endParaRPr lang="en-US" sz="1100" b="1" i="0" u="none" strike="noStrike" dirty="0">
                        <a:solidFill>
                          <a:srgbClr val="FF0000"/>
                        </a:solidFill>
                        <a:effectLst/>
                        <a:latin typeface="Calibri"/>
                      </a:endParaRP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Rept02c: QPR - Actual Accomplishments by Quarter</a:t>
                      </a:r>
                    </a:p>
                  </a:txBody>
                  <a:tcPr marL="5615" marR="5615" marT="5615" marB="0" anchor="b">
                    <a:noFill/>
                  </a:tcPr>
                </a:tc>
              </a:tr>
              <a:tr h="524135">
                <a:tc>
                  <a:txBody>
                    <a:bodyPr/>
                    <a:lstStyle/>
                    <a:p>
                      <a:pPr algn="l" fontAlgn="ctr"/>
                      <a:r>
                        <a:rPr lang="en-US" sz="1200" u="none" strike="noStrike" dirty="0">
                          <a:effectLst/>
                        </a:rPr>
                        <a:t>This reports shows data from the latest DRGR Action Plan and all QPRs (regardless of QPR status) Note: Do not add performance measures across activity types</a:t>
                      </a:r>
                      <a:endParaRPr lang="en-US" sz="1200" b="0" i="0" u="none" strike="noStrike" dirty="0">
                        <a:solidFill>
                          <a:srgbClr val="000000"/>
                        </a:solidFill>
                        <a:effectLst/>
                        <a:latin typeface="Calibri"/>
                      </a:endParaRPr>
                    </a:p>
                  </a:txBody>
                  <a:tcPr marL="5615" marR="5615" marT="5615" marB="0" anchor="ctr">
                    <a:noFill/>
                  </a:tcPr>
                </a:tc>
                <a:tc>
                  <a:txBody>
                    <a:bodyPr/>
                    <a:lstStyle/>
                    <a:p>
                      <a:pPr algn="l" fontAlgn="b"/>
                      <a:endParaRPr lang="en-US" sz="1100" b="0" i="0" u="none" strike="noStrike" dirty="0">
                        <a:solidFill>
                          <a:srgbClr val="000000"/>
                        </a:solidFill>
                        <a:effectLst/>
                        <a:latin typeface="Calibri"/>
                      </a:endParaRPr>
                    </a:p>
                  </a:txBody>
                  <a:tcPr marL="5615" marR="5615" marT="5615" marB="0" anchor="b">
                    <a:noFill/>
                  </a:tcPr>
                </a:tc>
                <a:tc>
                  <a:txBody>
                    <a:bodyPr/>
                    <a:lstStyle/>
                    <a:p>
                      <a:pPr algn="l" fontAlgn="ctr"/>
                      <a:r>
                        <a:rPr lang="en-US" sz="1200" u="none" strike="noStrike" dirty="0">
                          <a:effectLst/>
                        </a:rPr>
                        <a:t>This reports shows data from each QPRs (regardless of QPR status) and can be used to troubleshoot data entry problems.  Note: Do not add performance measures across activity types</a:t>
                      </a:r>
                      <a:endParaRPr lang="en-US" sz="1200" b="0" i="0" u="none" strike="noStrike" dirty="0">
                        <a:solidFill>
                          <a:srgbClr val="000000"/>
                        </a:solidFill>
                        <a:effectLst/>
                        <a:latin typeface="Calibri"/>
                      </a:endParaRPr>
                    </a:p>
                  </a:txBody>
                  <a:tcPr marL="5615" marR="5615" marT="5615" marB="0" anchor="ctr">
                    <a:noFill/>
                  </a:tcPr>
                </a:tc>
              </a:tr>
              <a:tr h="249588">
                <a:tc>
                  <a:txBody>
                    <a:bodyPr/>
                    <a:lstStyle/>
                    <a:p>
                      <a:pPr algn="l" fontAlgn="b"/>
                      <a:r>
                        <a:rPr lang="en-US" sz="1100" u="none" strike="noStrike" dirty="0">
                          <a:effectLst/>
                        </a:rPr>
                        <a:t>Perf Rept02d: QPR - Actual Accomplishments by Quarter HH and HU Only</a:t>
                      </a:r>
                      <a:endParaRPr lang="en-US" sz="1100" b="1" i="0" u="none" strike="noStrike" dirty="0">
                        <a:solidFill>
                          <a:srgbClr val="FF0000"/>
                        </a:solidFill>
                        <a:effectLst/>
                        <a:latin typeface="Calibri"/>
                      </a:endParaRP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Rept03: QPR - Addresses by Activity and Responsible Organization</a:t>
                      </a:r>
                    </a:p>
                  </a:txBody>
                  <a:tcPr marL="5615" marR="5615" marT="5615" marB="0" anchor="b">
                    <a:noFill/>
                  </a:tcPr>
                </a:tc>
              </a:tr>
              <a:tr h="524135">
                <a:tc>
                  <a:txBody>
                    <a:bodyPr/>
                    <a:lstStyle/>
                    <a:p>
                      <a:pPr algn="l" fontAlgn="ctr"/>
                      <a:r>
                        <a:rPr lang="en-US" sz="1200" u="none" strike="noStrike">
                          <a:effectLst/>
                        </a:rPr>
                        <a:t>This reports shows household and housing unit data from each QPR (regardless of QPR status) and can be used to troubleshoot data entry problems.  Note: Do not add performance measures across activity types</a:t>
                      </a:r>
                      <a:endParaRPr lang="en-US" sz="1200" b="0" i="0" u="none" strike="noStrike">
                        <a:solidFill>
                          <a:srgbClr val="000000"/>
                        </a:solidFill>
                        <a:effectLst/>
                        <a:latin typeface="Calibri"/>
                      </a:endParaRPr>
                    </a:p>
                  </a:txBody>
                  <a:tcPr marL="5615" marR="5615" marT="5615" marB="0" anchor="ctr">
                    <a:noFill/>
                  </a:tcPr>
                </a:tc>
                <a:tc>
                  <a:txBody>
                    <a:bodyPr/>
                    <a:lstStyle/>
                    <a:p>
                      <a:pPr algn="l" fontAlgn="b"/>
                      <a:endParaRPr lang="en-US" sz="1100" b="0" i="0" u="none" strike="noStrike">
                        <a:solidFill>
                          <a:srgbClr val="000000"/>
                        </a:solidFill>
                        <a:effectLst/>
                        <a:latin typeface="Calibri"/>
                      </a:endParaRPr>
                    </a:p>
                  </a:txBody>
                  <a:tcPr marL="5615" marR="5615" marT="5615" marB="0" anchor="b">
                    <a:noFill/>
                  </a:tcPr>
                </a:tc>
                <a:tc>
                  <a:txBody>
                    <a:bodyPr/>
                    <a:lstStyle/>
                    <a:p>
                      <a:pPr algn="l" fontAlgn="ctr"/>
                      <a:r>
                        <a:rPr lang="en-US" sz="1200" u="none" strike="noStrike" dirty="0">
                          <a:effectLst/>
                        </a:rPr>
                        <a:t>This report is intended to show addresses across activities and QPRs.  Each QPR normally only shows addresses entered in that report.</a:t>
                      </a:r>
                      <a:endParaRPr lang="en-US" sz="1200" b="0" i="0" u="none" strike="noStrike" dirty="0">
                        <a:solidFill>
                          <a:srgbClr val="000000"/>
                        </a:solidFill>
                        <a:effectLst/>
                        <a:latin typeface="Calibri"/>
                      </a:endParaRPr>
                    </a:p>
                  </a:txBody>
                  <a:tcPr marL="5615" marR="5615" marT="5615" marB="0" anchor="ctr">
                    <a:noFill/>
                  </a:tcPr>
                </a:tc>
              </a:tr>
              <a:tr h="249588">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Rept04a: ACTPLN - Beneficiary and Hsg Measure Types Selected - Activity Level</a:t>
                      </a: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Rept04b: ACTNPLN - Area Benefit Type Selected- Census vs Survey - Activity Level</a:t>
                      </a:r>
                    </a:p>
                  </a:txBody>
                  <a:tcPr marL="5615" marR="5615" marT="5615" marB="0" anchor="b">
                    <a:noFill/>
                  </a:tcPr>
                </a:tc>
              </a:tr>
              <a:tr h="639345">
                <a:tc>
                  <a:txBody>
                    <a:bodyPr/>
                    <a:lstStyle/>
                    <a:p>
                      <a:pPr algn="l" fontAlgn="ctr"/>
                      <a:r>
                        <a:rPr lang="en-US" sz="1200" u="none" strike="noStrike" dirty="0">
                          <a:effectLst/>
                        </a:rPr>
                        <a:t>This report shows the types of beneficiary measures selected for an activity: Direct vs. Area; Census vs. Survey; Households vs. Persons; Housing Units; SF and/or MF</a:t>
                      </a:r>
                      <a:endParaRPr lang="en-US" sz="1200" b="0" i="0" u="none" strike="noStrike" dirty="0">
                        <a:solidFill>
                          <a:srgbClr val="000000"/>
                        </a:solidFill>
                        <a:effectLst/>
                        <a:latin typeface="Calibri"/>
                      </a:endParaRPr>
                    </a:p>
                  </a:txBody>
                  <a:tcPr marL="5615" marR="5615" marT="5615" marB="0" anchor="ctr">
                    <a:noFill/>
                  </a:tcPr>
                </a:tc>
                <a:tc>
                  <a:txBody>
                    <a:bodyPr/>
                    <a:lstStyle/>
                    <a:p>
                      <a:pPr algn="l" fontAlgn="b"/>
                      <a:endParaRPr lang="en-US" sz="1100" b="0" i="0" u="none" strike="noStrike">
                        <a:solidFill>
                          <a:srgbClr val="000000"/>
                        </a:solidFill>
                        <a:effectLst/>
                        <a:latin typeface="Calibri"/>
                      </a:endParaRPr>
                    </a:p>
                  </a:txBody>
                  <a:tcPr marL="5615" marR="5615" marT="5615" marB="0" anchor="b">
                    <a:noFill/>
                  </a:tcPr>
                </a:tc>
                <a:tc>
                  <a:txBody>
                    <a:bodyPr/>
                    <a:lstStyle/>
                    <a:p>
                      <a:pPr algn="l" fontAlgn="ctr"/>
                      <a:r>
                        <a:rPr lang="en-US" sz="1200" u="none" strike="noStrike">
                          <a:effectLst/>
                        </a:rPr>
                        <a:t>If Area Benefit is selected as the Benefit Type, this report lists activities by whether CENSUS data has been manually selected in DRGR or summary data has been entered using the SURVEY method</a:t>
                      </a:r>
                      <a:endParaRPr lang="en-US" sz="1200" b="0" i="0" u="none" strike="noStrike">
                        <a:solidFill>
                          <a:srgbClr val="000000"/>
                        </a:solidFill>
                        <a:effectLst/>
                        <a:latin typeface="Calibri"/>
                      </a:endParaRPr>
                    </a:p>
                  </a:txBody>
                  <a:tcPr marL="5615" marR="5615" marT="5615" marB="0" anchor="ctr">
                    <a:noFill/>
                  </a:tcPr>
                </a:tc>
              </a:tr>
              <a:tr h="249588">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Rept05: ACTPLN - Area Benefit Census Method -  Low Mod Calculations and CTBGs - Activity Level</a:t>
                      </a: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Rept06: QPR - Direct Benefit Activities - Beneficiary Statistics by Household Type</a:t>
                      </a:r>
                    </a:p>
                  </a:txBody>
                  <a:tcPr marL="5615" marR="5615" marT="5615" marB="0" anchor="b">
                    <a:noFill/>
                  </a:tcPr>
                </a:tc>
              </a:tr>
              <a:tr h="524135">
                <a:tc>
                  <a:txBody>
                    <a:bodyPr/>
                    <a:lstStyle/>
                    <a:p>
                      <a:pPr algn="l" fontAlgn="ctr"/>
                      <a:r>
                        <a:rPr lang="en-US" sz="1200" u="none" strike="noStrike">
                          <a:effectLst/>
                        </a:rPr>
                        <a:t>If an activity has been designated as area benefit- census method, this report shows the summary calculation and a list of the census counties, places, tracts and block groups for each activity.</a:t>
                      </a:r>
                      <a:endParaRPr lang="en-US" sz="1200" b="0" i="0" u="none" strike="noStrike">
                        <a:solidFill>
                          <a:srgbClr val="000000"/>
                        </a:solidFill>
                        <a:effectLst/>
                        <a:latin typeface="Calibri"/>
                      </a:endParaRPr>
                    </a:p>
                  </a:txBody>
                  <a:tcPr marL="5615" marR="5615" marT="5615" marB="0" anchor="ctr">
                    <a:noFill/>
                  </a:tcPr>
                </a:tc>
                <a:tc>
                  <a:txBody>
                    <a:bodyPr/>
                    <a:lstStyle/>
                    <a:p>
                      <a:pPr algn="l" fontAlgn="b"/>
                      <a:endParaRPr lang="en-US" sz="1100" b="0" i="0" u="none" strike="noStrike">
                        <a:solidFill>
                          <a:srgbClr val="000000"/>
                        </a:solidFill>
                        <a:effectLst/>
                        <a:latin typeface="Calibri"/>
                      </a:endParaRPr>
                    </a:p>
                  </a:txBody>
                  <a:tcPr marL="5615" marR="5615" marT="5615" marB="0" anchor="b">
                    <a:noFill/>
                  </a:tcPr>
                </a:tc>
                <a:tc>
                  <a:txBody>
                    <a:bodyPr/>
                    <a:lstStyle/>
                    <a:p>
                      <a:pPr algn="l" fontAlgn="ctr"/>
                      <a:r>
                        <a:rPr lang="en-US" sz="1200" u="none" strike="noStrike" dirty="0">
                          <a:effectLst/>
                        </a:rPr>
                        <a:t>For direct benefit activities, this report shows the distribution of households and/or persons by race/ethnicity and Hispanic status</a:t>
                      </a:r>
                      <a:endParaRPr lang="en-US" sz="1200" b="0" i="0" u="none" strike="noStrike" dirty="0">
                        <a:solidFill>
                          <a:srgbClr val="000000"/>
                        </a:solidFill>
                        <a:effectLst/>
                        <a:latin typeface="Calibri"/>
                      </a:endParaRPr>
                    </a:p>
                  </a:txBody>
                  <a:tcPr marL="5615" marR="5615" marT="5615" marB="0" anchor="ctr">
                    <a:noFill/>
                  </a:tcPr>
                </a:tc>
              </a:tr>
              <a:tr h="249588">
                <a:tc>
                  <a:txBody>
                    <a:bodyPr/>
                    <a:lstStyle/>
                    <a:p>
                      <a:pPr marL="0" algn="l" defTabSz="914400" rtl="0" eaLnBrk="1" fontAlgn="b" latinLnBrk="0" hangingPunct="1"/>
                      <a:r>
                        <a:rPr lang="en-US" sz="1100" b="1" u="none" strike="noStrike" kern="1200" dirty="0">
                          <a:solidFill>
                            <a:srgbClr val="FF0000"/>
                          </a:solidFill>
                          <a:effectLst/>
                          <a:latin typeface="+mn-lt"/>
                          <a:ea typeface="+mn-ea"/>
                          <a:cs typeface="+mn-cs"/>
                        </a:rPr>
                        <a:t>Perf Rept09: ACTPLN - DREF Activity Budgets and Descriptions</a:t>
                      </a: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c>
                  <a:txBody>
                    <a:bodyPr/>
                    <a:lstStyle/>
                    <a:p>
                      <a:pPr algn="l" fontAlgn="b"/>
                      <a:endParaRPr lang="en-US" sz="1100" b="1" i="0" u="none" strike="noStrike">
                        <a:solidFill>
                          <a:srgbClr val="FF0000"/>
                        </a:solidFill>
                        <a:effectLst/>
                        <a:latin typeface="Calibri"/>
                      </a:endParaRPr>
                    </a:p>
                  </a:txBody>
                  <a:tcPr marL="5615" marR="5615" marT="5615" marB="0" anchor="b">
                    <a:noFill/>
                  </a:tcPr>
                </a:tc>
              </a:tr>
              <a:tr h="262067">
                <a:tc>
                  <a:txBody>
                    <a:bodyPr/>
                    <a:lstStyle/>
                    <a:p>
                      <a:pPr algn="l" fontAlgn="ctr"/>
                      <a:r>
                        <a:rPr lang="en-US" sz="1200" u="none" strike="noStrike" dirty="0">
                          <a:effectLst/>
                        </a:rPr>
                        <a:t>This report shows activities under Ike only grants which have performance measures entered for DREF</a:t>
                      </a:r>
                      <a:endParaRPr lang="en-US" sz="1200" b="0" i="0" u="none" strike="noStrike" dirty="0">
                        <a:solidFill>
                          <a:srgbClr val="000000"/>
                        </a:solidFill>
                        <a:effectLst/>
                        <a:latin typeface="Calibri"/>
                      </a:endParaRPr>
                    </a:p>
                  </a:txBody>
                  <a:tcPr marL="5615" marR="5615" marT="5615" marB="0" anchor="ctr">
                    <a:noFill/>
                  </a:tcPr>
                </a:tc>
                <a:tc>
                  <a:txBody>
                    <a:bodyPr/>
                    <a:lstStyle/>
                    <a:p>
                      <a:pPr algn="l" fontAlgn="b"/>
                      <a:endParaRPr lang="en-US" sz="1100" b="0" i="0" u="none" strike="noStrike">
                        <a:solidFill>
                          <a:srgbClr val="000000"/>
                        </a:solidFill>
                        <a:effectLst/>
                        <a:latin typeface="Calibri"/>
                      </a:endParaRPr>
                    </a:p>
                  </a:txBody>
                  <a:tcPr marL="5615" marR="5615" marT="5615" marB="0" anchor="b">
                    <a:noFill/>
                  </a:tcPr>
                </a:tc>
                <a:tc>
                  <a:txBody>
                    <a:bodyPr/>
                    <a:lstStyle/>
                    <a:p>
                      <a:pPr algn="l" fontAlgn="b"/>
                      <a:endParaRPr lang="en-US" sz="1100" b="0" i="0" u="none" strike="noStrike" dirty="0">
                        <a:solidFill>
                          <a:srgbClr val="000000"/>
                        </a:solidFill>
                        <a:effectLst/>
                        <a:latin typeface="Calibri"/>
                      </a:endParaRPr>
                    </a:p>
                  </a:txBody>
                  <a:tcPr marL="5615" marR="5615" marT="5615" marB="0" anchor="b">
                    <a:noFill/>
                  </a:tcPr>
                </a:tc>
              </a:tr>
            </a:tbl>
          </a:graphicData>
        </a:graphic>
      </p:graphicFrame>
      <p:sp>
        <p:nvSpPr>
          <p:cNvPr id="20" name="Rounded Rectangle 19"/>
          <p:cNvSpPr/>
          <p:nvPr/>
        </p:nvSpPr>
        <p:spPr>
          <a:xfrm>
            <a:off x="76200" y="1466800"/>
            <a:ext cx="4267200" cy="90328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le 20"/>
          <p:cNvSpPr/>
          <p:nvPr/>
        </p:nvSpPr>
        <p:spPr>
          <a:xfrm>
            <a:off x="4639468" y="3440113"/>
            <a:ext cx="4352132" cy="827087"/>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ounded Rectangle 21"/>
          <p:cNvSpPr/>
          <p:nvPr/>
        </p:nvSpPr>
        <p:spPr>
          <a:xfrm>
            <a:off x="4648200" y="5345112"/>
            <a:ext cx="4343400" cy="903288"/>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879475"/>
            <a:ext cx="8401050" cy="687388"/>
          </a:xfrm>
        </p:spPr>
        <p:txBody>
          <a:bodyPr>
            <a:normAutofit fontScale="90000"/>
          </a:bodyPr>
          <a:lstStyle/>
          <a:p>
            <a:pPr algn="l" eaLnBrk="1" hangingPunct="1"/>
            <a:r>
              <a:rPr lang="en-US" dirty="0" smtClean="0"/>
              <a:t>Standard Reports: Performance (Perf Rept01) </a:t>
            </a:r>
          </a:p>
        </p:txBody>
      </p:sp>
      <p:grpSp>
        <p:nvGrpSpPr>
          <p:cNvPr id="2" name="Group 7"/>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97636" name="Picture 2"/>
          <p:cNvPicPr>
            <a:picLocks noChangeAspect="1" noChangeArrowheads="1"/>
          </p:cNvPicPr>
          <p:nvPr/>
        </p:nvPicPr>
        <p:blipFill>
          <a:blip r:embed="rId3" cstate="print"/>
          <a:srcRect l="352" t="32001" r="57568" b="5913"/>
          <a:stretch>
            <a:fillRect/>
          </a:stretch>
        </p:blipFill>
        <p:spPr bwMode="auto">
          <a:xfrm>
            <a:off x="152400" y="1998663"/>
            <a:ext cx="8880475" cy="4648200"/>
          </a:xfrm>
          <a:prstGeom prst="rect">
            <a:avLst/>
          </a:prstGeom>
          <a:noFill/>
          <a:ln w="9525">
            <a:noFill/>
            <a:miter lim="800000"/>
            <a:headEnd/>
            <a:tailEnd/>
          </a:ln>
        </p:spPr>
      </p:pic>
      <p:sp>
        <p:nvSpPr>
          <p:cNvPr id="11" name="Rectangle 10"/>
          <p:cNvSpPr/>
          <p:nvPr/>
        </p:nvSpPr>
        <p:spPr>
          <a:xfrm>
            <a:off x="838200" y="274320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124200" y="3657600"/>
            <a:ext cx="990600" cy="304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a:xfrm>
            <a:off x="457200" y="441325"/>
            <a:ext cx="8229600" cy="1143000"/>
          </a:xfrm>
        </p:spPr>
        <p:txBody>
          <a:bodyPr/>
          <a:lstStyle/>
          <a:p>
            <a:pPr algn="l" eaLnBrk="1" hangingPunct="1"/>
            <a:r>
              <a:rPr lang="en-US" dirty="0" smtClean="0"/>
              <a:t>Modifying Reports</a:t>
            </a:r>
          </a:p>
        </p:txBody>
      </p:sp>
      <p:sp>
        <p:nvSpPr>
          <p:cNvPr id="16" name="Content Placeholder 2"/>
          <p:cNvSpPr>
            <a:spLocks noGrp="1"/>
          </p:cNvSpPr>
          <p:nvPr>
            <p:ph idx="1"/>
          </p:nvPr>
        </p:nvSpPr>
        <p:spPr>
          <a:xfrm>
            <a:off x="457200" y="1600200"/>
            <a:ext cx="8229600" cy="3719513"/>
          </a:xfrm>
        </p:spPr>
        <p:txBody>
          <a:bodyPr rtlCol="0">
            <a:normAutofit fontScale="85000" lnSpcReduction="20000"/>
          </a:bodyPr>
          <a:lstStyle/>
          <a:p>
            <a:pPr eaLnBrk="1" fontAlgn="auto" hangingPunct="1">
              <a:spcAft>
                <a:spcPts val="0"/>
              </a:spcAft>
              <a:buFont typeface="Arial" pitchFamily="34" charset="0"/>
              <a:buNone/>
              <a:defRPr/>
            </a:pPr>
            <a:r>
              <a:rPr lang="en-US" dirty="0" smtClean="0"/>
              <a:t>Common modifications users perform:</a:t>
            </a:r>
          </a:p>
          <a:p>
            <a:pPr eaLnBrk="1" fontAlgn="auto" hangingPunct="1">
              <a:spcAft>
                <a:spcPts val="0"/>
              </a:spcAft>
              <a:defRPr/>
            </a:pPr>
            <a:r>
              <a:rPr lang="en-US" dirty="0" smtClean="0"/>
              <a:t>Move and Sort Columns</a:t>
            </a:r>
          </a:p>
          <a:p>
            <a:pPr eaLnBrk="1" fontAlgn="auto" hangingPunct="1">
              <a:spcAft>
                <a:spcPts val="0"/>
              </a:spcAft>
              <a:defRPr/>
            </a:pPr>
            <a:r>
              <a:rPr lang="en-US" dirty="0" smtClean="0"/>
              <a:t>Grouping Columns</a:t>
            </a:r>
          </a:p>
          <a:p>
            <a:pPr eaLnBrk="1" fontAlgn="auto" hangingPunct="1">
              <a:spcAft>
                <a:spcPts val="0"/>
              </a:spcAft>
              <a:defRPr/>
            </a:pPr>
            <a:r>
              <a:rPr lang="en-US" dirty="0" smtClean="0"/>
              <a:t>Adding Filters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dirty="0" smtClean="0"/>
              <a:t>Three ways to modify reports:</a:t>
            </a:r>
          </a:p>
          <a:p>
            <a:pPr marL="514350" indent="-514350" eaLnBrk="1" fontAlgn="auto" hangingPunct="1">
              <a:spcAft>
                <a:spcPts val="0"/>
              </a:spcAft>
              <a:buFont typeface="Arial" pitchFamily="34" charset="0"/>
              <a:buAutoNum type="arabicPeriod"/>
              <a:defRPr/>
            </a:pPr>
            <a:r>
              <a:rPr lang="en-US" dirty="0" smtClean="0"/>
              <a:t>Use the ribbon (below)</a:t>
            </a:r>
          </a:p>
          <a:p>
            <a:pPr marL="514350" indent="-514350" eaLnBrk="1" fontAlgn="auto" hangingPunct="1">
              <a:spcAft>
                <a:spcPts val="0"/>
              </a:spcAft>
              <a:buFont typeface="Arial" pitchFamily="34" charset="0"/>
              <a:buAutoNum type="arabicPeriod"/>
              <a:defRPr/>
            </a:pPr>
            <a:r>
              <a:rPr lang="en-US" dirty="0" smtClean="0"/>
              <a:t>Drag objects</a:t>
            </a:r>
          </a:p>
          <a:p>
            <a:pPr marL="514350" indent="-514350" eaLnBrk="1" fontAlgn="auto" hangingPunct="1">
              <a:spcAft>
                <a:spcPts val="0"/>
              </a:spcAft>
              <a:buFont typeface="Arial" pitchFamily="34" charset="0"/>
              <a:buAutoNum type="arabicPeriod"/>
              <a:defRPr/>
            </a:pPr>
            <a:r>
              <a:rPr lang="en-US" dirty="0" smtClean="0"/>
              <a:t>Right click over the object for different options</a:t>
            </a:r>
          </a:p>
        </p:txBody>
      </p:sp>
      <p:sp>
        <p:nvSpPr>
          <p:cNvPr id="4" name="Slide Number Placeholder 3"/>
          <p:cNvSpPr>
            <a:spLocks noGrp="1"/>
          </p:cNvSpPr>
          <p:nvPr>
            <p:ph type="sldNum" sz="quarter" idx="12"/>
          </p:nvPr>
        </p:nvSpPr>
        <p:spPr/>
        <p:txBody>
          <a:bodyPr/>
          <a:lstStyle/>
          <a:p>
            <a:pPr>
              <a:defRPr/>
            </a:pPr>
            <a:fld id="{BDAE2284-2A82-4A50-A442-ADC6E96320EF}" type="slidenum">
              <a:rPr lang="en-US"/>
              <a:pPr>
                <a:defRPr/>
              </a:pPr>
              <a:t>114</a:t>
            </a:fld>
            <a:endParaRPr lang="en-US" dirty="0"/>
          </a:p>
        </p:txBody>
      </p:sp>
      <p:grpSp>
        <p:nvGrpSpPr>
          <p:cNvPr id="2" name="Group 25"/>
          <p:cNvGrpSpPr>
            <a:grpSpLocks/>
          </p:cNvGrpSpPr>
          <p:nvPr/>
        </p:nvGrpSpPr>
        <p:grpSpPr bwMode="auto">
          <a:xfrm>
            <a:off x="187325" y="5497513"/>
            <a:ext cx="8621713" cy="776287"/>
            <a:chOff x="188025" y="5498270"/>
            <a:chExt cx="8621287" cy="774954"/>
          </a:xfrm>
        </p:grpSpPr>
        <p:pic>
          <p:nvPicPr>
            <p:cNvPr id="198676" name="Picture 2"/>
            <p:cNvPicPr>
              <a:picLocks noChangeAspect="1" noChangeArrowheads="1"/>
            </p:cNvPicPr>
            <p:nvPr/>
          </p:nvPicPr>
          <p:blipFill>
            <a:blip r:embed="rId3" cstate="print"/>
            <a:srcRect/>
            <a:stretch>
              <a:fillRect/>
            </a:stretch>
          </p:blipFill>
          <p:spPr bwMode="auto">
            <a:xfrm>
              <a:off x="189819" y="5498270"/>
              <a:ext cx="8619493" cy="581953"/>
            </a:xfrm>
            <a:prstGeom prst="rect">
              <a:avLst/>
            </a:prstGeom>
            <a:noFill/>
            <a:ln w="9525">
              <a:noFill/>
              <a:miter lim="800000"/>
              <a:headEnd/>
              <a:tailEnd/>
            </a:ln>
          </p:spPr>
        </p:pic>
        <p:sp>
          <p:nvSpPr>
            <p:cNvPr id="6" name="Rectangle 5"/>
            <p:cNvSpPr/>
            <p:nvPr/>
          </p:nvSpPr>
          <p:spPr>
            <a:xfrm>
              <a:off x="1888154" y="5783529"/>
              <a:ext cx="558772" cy="261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188025" y="5531550"/>
              <a:ext cx="2020788" cy="2393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Arrow Connector 8"/>
            <p:cNvCxnSpPr>
              <a:stCxn id="6" idx="2"/>
              <a:endCxn id="198665" idx="0"/>
            </p:cNvCxnSpPr>
            <p:nvPr/>
          </p:nvCxnSpPr>
          <p:spPr>
            <a:xfrm rot="16200000" flipH="1">
              <a:off x="2097884" y="6114672"/>
              <a:ext cx="228207" cy="888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rot="10800000" flipV="1">
            <a:off x="1020763" y="6021388"/>
            <a:ext cx="665162" cy="225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97188" y="6045200"/>
            <a:ext cx="677862" cy="260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5557044" y="6185694"/>
            <a:ext cx="247650" cy="142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8665" name="TextBox 13"/>
          <p:cNvSpPr txBox="1">
            <a:spLocks noChangeArrowheads="1"/>
          </p:cNvSpPr>
          <p:nvPr/>
        </p:nvSpPr>
        <p:spPr bwMode="auto">
          <a:xfrm>
            <a:off x="1484313" y="6273800"/>
            <a:ext cx="1544637" cy="584200"/>
          </a:xfrm>
          <a:prstGeom prst="rect">
            <a:avLst/>
          </a:prstGeom>
          <a:noFill/>
          <a:ln w="9525">
            <a:noFill/>
            <a:miter lim="800000"/>
            <a:headEnd/>
            <a:tailEnd/>
          </a:ln>
        </p:spPr>
        <p:txBody>
          <a:bodyPr>
            <a:spAutoFit/>
          </a:bodyPr>
          <a:lstStyle/>
          <a:p>
            <a:pPr algn="ctr"/>
            <a:r>
              <a:rPr lang="en-US" sz="1600" i="1" dirty="0"/>
              <a:t>Export to Excel or PDF</a:t>
            </a:r>
          </a:p>
        </p:txBody>
      </p:sp>
      <p:sp>
        <p:nvSpPr>
          <p:cNvPr id="198666" name="TextBox 14"/>
          <p:cNvSpPr txBox="1">
            <a:spLocks noChangeArrowheads="1"/>
          </p:cNvSpPr>
          <p:nvPr/>
        </p:nvSpPr>
        <p:spPr bwMode="auto">
          <a:xfrm>
            <a:off x="163513" y="6245225"/>
            <a:ext cx="1166812" cy="338138"/>
          </a:xfrm>
          <a:prstGeom prst="rect">
            <a:avLst/>
          </a:prstGeom>
          <a:noFill/>
          <a:ln w="9525">
            <a:noFill/>
            <a:miter lim="800000"/>
            <a:headEnd/>
            <a:tailEnd/>
          </a:ln>
        </p:spPr>
        <p:txBody>
          <a:bodyPr>
            <a:spAutoFit/>
          </a:bodyPr>
          <a:lstStyle/>
          <a:p>
            <a:r>
              <a:rPr lang="en-US" sz="1600" i="1" dirty="0"/>
              <a:t>Subscribe</a:t>
            </a:r>
          </a:p>
        </p:txBody>
      </p:sp>
      <p:sp>
        <p:nvSpPr>
          <p:cNvPr id="198667" name="TextBox 16"/>
          <p:cNvSpPr txBox="1">
            <a:spLocks noChangeArrowheads="1"/>
          </p:cNvSpPr>
          <p:nvPr/>
        </p:nvSpPr>
        <p:spPr bwMode="auto">
          <a:xfrm>
            <a:off x="3355975" y="6273800"/>
            <a:ext cx="1393825" cy="584200"/>
          </a:xfrm>
          <a:prstGeom prst="rect">
            <a:avLst/>
          </a:prstGeom>
          <a:noFill/>
          <a:ln w="9525">
            <a:noFill/>
            <a:miter lim="800000"/>
            <a:headEnd/>
            <a:tailEnd/>
          </a:ln>
        </p:spPr>
        <p:txBody>
          <a:bodyPr>
            <a:spAutoFit/>
          </a:bodyPr>
          <a:lstStyle/>
          <a:p>
            <a:r>
              <a:rPr lang="en-US" sz="1600" i="1" dirty="0"/>
              <a:t>Swap Rows &amp; Columns</a:t>
            </a:r>
          </a:p>
        </p:txBody>
      </p:sp>
      <p:sp>
        <p:nvSpPr>
          <p:cNvPr id="198668" name="TextBox 17"/>
          <p:cNvSpPr txBox="1">
            <a:spLocks noChangeArrowheads="1"/>
          </p:cNvSpPr>
          <p:nvPr/>
        </p:nvSpPr>
        <p:spPr bwMode="auto">
          <a:xfrm>
            <a:off x="5172075" y="6264275"/>
            <a:ext cx="1608138" cy="338138"/>
          </a:xfrm>
          <a:prstGeom prst="rect">
            <a:avLst/>
          </a:prstGeom>
          <a:noFill/>
          <a:ln w="9525">
            <a:noFill/>
            <a:miter lim="800000"/>
            <a:headEnd/>
            <a:tailEnd/>
          </a:ln>
        </p:spPr>
        <p:txBody>
          <a:bodyPr>
            <a:spAutoFit/>
          </a:bodyPr>
          <a:lstStyle/>
          <a:p>
            <a:r>
              <a:rPr lang="en-US" sz="1600" i="1" dirty="0"/>
              <a:t>Change Styles</a:t>
            </a:r>
          </a:p>
        </p:txBody>
      </p:sp>
      <p:grpSp>
        <p:nvGrpSpPr>
          <p:cNvPr id="3" name="Group 18"/>
          <p:cNvGrpSpPr>
            <a:grpSpLocks/>
          </p:cNvGrpSpPr>
          <p:nvPr/>
        </p:nvGrpSpPr>
        <p:grpSpPr bwMode="auto">
          <a:xfrm>
            <a:off x="0" y="76200"/>
            <a:ext cx="9144000" cy="457200"/>
            <a:chOff x="0" y="152400"/>
            <a:chExt cx="9144000" cy="609600"/>
          </a:xfrm>
        </p:grpSpPr>
        <p:sp>
          <p:nvSpPr>
            <p:cNvPr id="20" name="Rectangle 1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1" name="Rectangle 2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2" name="Rectangle 2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3" name="Rectangle 2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4" name="Rectangle 2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25" name="Rectangle 2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8950"/>
            <a:ext cx="8229600" cy="1143000"/>
          </a:xfrm>
        </p:spPr>
        <p:txBody>
          <a:bodyPr rtlCol="0">
            <a:normAutofit fontScale="90000"/>
          </a:bodyPr>
          <a:lstStyle/>
          <a:p>
            <a:pPr algn="l" eaLnBrk="1" fontAlgn="auto" hangingPunct="1">
              <a:spcAft>
                <a:spcPts val="0"/>
              </a:spcAft>
              <a:defRPr/>
            </a:pPr>
            <a:r>
              <a:rPr lang="en-US" dirty="0" smtClean="0"/>
              <a:t>Modifying Reports: Moving Columns</a:t>
            </a:r>
            <a:endParaRPr lang="en-US" dirty="0"/>
          </a:p>
        </p:txBody>
      </p:sp>
      <p:grpSp>
        <p:nvGrpSpPr>
          <p:cNvPr id="3" name="Group 5"/>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1" name="Picture 2"/>
          <p:cNvPicPr>
            <a:picLocks noChangeAspect="1" noChangeArrowheads="1"/>
          </p:cNvPicPr>
          <p:nvPr/>
        </p:nvPicPr>
        <p:blipFill>
          <a:blip r:embed="rId3" cstate="print"/>
          <a:srcRect t="32001" r="66878" b="16416"/>
          <a:stretch>
            <a:fillRect/>
          </a:stretch>
        </p:blipFill>
        <p:spPr bwMode="auto">
          <a:xfrm>
            <a:off x="148459" y="1447800"/>
            <a:ext cx="8690741" cy="4800600"/>
          </a:xfrm>
          <a:prstGeom prst="rect">
            <a:avLst/>
          </a:prstGeom>
          <a:noFill/>
          <a:ln w="9525">
            <a:noFill/>
            <a:miter lim="800000"/>
            <a:headEnd/>
            <a:tailEnd/>
          </a:ln>
        </p:spPr>
      </p:pic>
      <p:sp>
        <p:nvSpPr>
          <p:cNvPr id="12" name="Rectangle 11"/>
          <p:cNvSpPr/>
          <p:nvPr/>
        </p:nvSpPr>
        <p:spPr>
          <a:xfrm>
            <a:off x="4953000" y="3581400"/>
            <a:ext cx="1447800" cy="2667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124200" y="243840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Modifying Reports: Sorting Columns</a:t>
            </a:r>
          </a:p>
        </p:txBody>
      </p:sp>
      <p:sp>
        <p:nvSpPr>
          <p:cNvPr id="4" name="Slide Number Placeholder 3"/>
          <p:cNvSpPr>
            <a:spLocks noGrp="1"/>
          </p:cNvSpPr>
          <p:nvPr>
            <p:ph type="sldNum" sz="quarter" idx="12"/>
          </p:nvPr>
        </p:nvSpPr>
        <p:spPr/>
        <p:txBody>
          <a:bodyPr/>
          <a:lstStyle/>
          <a:p>
            <a:pPr>
              <a:defRPr/>
            </a:pPr>
            <a:fld id="{FA219E94-A845-4264-9828-8AC0461E8706}" type="slidenum">
              <a:rPr lang="en-US"/>
              <a:pPr>
                <a:defRPr/>
              </a:pPr>
              <a:t>116</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a:blip r:embed="rId3" cstate="print"/>
          <a:srcRect t="32001" r="64639" b="22140"/>
          <a:stretch>
            <a:fillRect/>
          </a:stretch>
        </p:blipFill>
        <p:spPr bwMode="auto">
          <a:xfrm>
            <a:off x="76200" y="1600200"/>
            <a:ext cx="8945217" cy="4114800"/>
          </a:xfrm>
          <a:prstGeom prst="rect">
            <a:avLst/>
          </a:prstGeom>
          <a:noFill/>
          <a:ln w="9525">
            <a:noFill/>
            <a:miter lim="800000"/>
            <a:headEnd/>
            <a:tailEnd/>
          </a:ln>
        </p:spPr>
      </p:pic>
      <p:sp>
        <p:nvSpPr>
          <p:cNvPr id="15" name="Rectangle 14"/>
          <p:cNvSpPr/>
          <p:nvPr/>
        </p:nvSpPr>
        <p:spPr>
          <a:xfrm>
            <a:off x="2895600" y="251460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087" y="3657601"/>
            <a:ext cx="14446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Modifying Reports: Sorting Columns</a:t>
            </a:r>
          </a:p>
        </p:txBody>
      </p:sp>
      <p:sp>
        <p:nvSpPr>
          <p:cNvPr id="4" name="Slide Number Placeholder 3"/>
          <p:cNvSpPr>
            <a:spLocks noGrp="1"/>
          </p:cNvSpPr>
          <p:nvPr>
            <p:ph type="sldNum" sz="quarter" idx="12"/>
          </p:nvPr>
        </p:nvSpPr>
        <p:spPr/>
        <p:txBody>
          <a:bodyPr/>
          <a:lstStyle/>
          <a:p>
            <a:pPr>
              <a:defRPr/>
            </a:pPr>
            <a:fld id="{CC984260-F5E7-4D4E-9393-134DA64D2892}" type="slidenum">
              <a:rPr lang="en-US"/>
              <a:pPr>
                <a:defRPr/>
              </a:pPr>
              <a:t>117</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a:blip r:embed="rId3" cstate="print"/>
          <a:srcRect t="32001" r="57568" b="5524"/>
          <a:stretch>
            <a:fillRect/>
          </a:stretch>
        </p:blipFill>
        <p:spPr bwMode="auto">
          <a:xfrm>
            <a:off x="0" y="1600200"/>
            <a:ext cx="9144000" cy="4775200"/>
          </a:xfrm>
          <a:prstGeom prst="rect">
            <a:avLst/>
          </a:prstGeom>
          <a:noFill/>
          <a:ln w="9525">
            <a:noFill/>
            <a:miter lim="800000"/>
            <a:headEnd/>
            <a:tailEnd/>
          </a:ln>
        </p:spPr>
      </p:pic>
      <p:sp>
        <p:nvSpPr>
          <p:cNvPr id="16" name="Rectangle 15"/>
          <p:cNvSpPr/>
          <p:nvPr/>
        </p:nvSpPr>
        <p:spPr>
          <a:xfrm>
            <a:off x="3962400" y="5410200"/>
            <a:ext cx="1219200" cy="965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7" name="Rectangle 16"/>
          <p:cNvSpPr/>
          <p:nvPr/>
        </p:nvSpPr>
        <p:spPr>
          <a:xfrm>
            <a:off x="2362200" y="2438400"/>
            <a:ext cx="18288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27287" y="2033588"/>
            <a:ext cx="392113" cy="4349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Modifying Reports: Creating a Filter</a:t>
            </a:r>
          </a:p>
        </p:txBody>
      </p:sp>
      <p:sp>
        <p:nvSpPr>
          <p:cNvPr id="4" name="Slide Number Placeholder 3"/>
          <p:cNvSpPr>
            <a:spLocks noGrp="1"/>
          </p:cNvSpPr>
          <p:nvPr>
            <p:ph type="sldNum" sz="quarter" idx="12"/>
          </p:nvPr>
        </p:nvSpPr>
        <p:spPr/>
        <p:txBody>
          <a:bodyPr/>
          <a:lstStyle/>
          <a:p>
            <a:pPr>
              <a:defRPr/>
            </a:pPr>
            <a:fld id="{55BC94DF-C91A-4B8D-855D-F56E9AAB63FC}" type="slidenum">
              <a:rPr lang="en-US"/>
              <a:pPr>
                <a:defRPr/>
              </a:pPr>
              <a:t>118</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7" name="Picture 2"/>
          <p:cNvPicPr>
            <a:picLocks noChangeAspect="1" noChangeArrowheads="1"/>
          </p:cNvPicPr>
          <p:nvPr/>
        </p:nvPicPr>
        <p:blipFill>
          <a:blip r:embed="rId3" cstate="print"/>
          <a:srcRect t="32001" r="63952" b="25218"/>
          <a:stretch>
            <a:fillRect/>
          </a:stretch>
        </p:blipFill>
        <p:spPr bwMode="auto">
          <a:xfrm>
            <a:off x="0" y="1604963"/>
            <a:ext cx="9039516" cy="3805237"/>
          </a:xfrm>
          <a:prstGeom prst="rect">
            <a:avLst/>
          </a:prstGeom>
          <a:noFill/>
          <a:ln w="9525">
            <a:noFill/>
            <a:miter lim="800000"/>
            <a:headEnd/>
            <a:tailEnd/>
          </a:ln>
        </p:spPr>
      </p:pic>
      <p:sp>
        <p:nvSpPr>
          <p:cNvPr id="18" name="Rounded Rectangle 17"/>
          <p:cNvSpPr/>
          <p:nvPr/>
        </p:nvSpPr>
        <p:spPr>
          <a:xfrm>
            <a:off x="7391400" y="2286000"/>
            <a:ext cx="1447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9" name="Straight Arrow Connector 18"/>
          <p:cNvCxnSpPr/>
          <p:nvPr/>
        </p:nvCxnSpPr>
        <p:spPr>
          <a:xfrm flipV="1">
            <a:off x="2819400" y="2743200"/>
            <a:ext cx="4480560" cy="4572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81400"/>
            <a:ext cx="154257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819400" y="251460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Modifying Reports: Creating a Filter</a:t>
            </a:r>
          </a:p>
        </p:txBody>
      </p:sp>
      <p:sp>
        <p:nvSpPr>
          <p:cNvPr id="4" name="Slide Number Placeholder 3"/>
          <p:cNvSpPr>
            <a:spLocks noGrp="1"/>
          </p:cNvSpPr>
          <p:nvPr>
            <p:ph type="sldNum" sz="quarter" idx="12"/>
          </p:nvPr>
        </p:nvSpPr>
        <p:spPr/>
        <p:txBody>
          <a:bodyPr/>
          <a:lstStyle/>
          <a:p>
            <a:pPr>
              <a:defRPr/>
            </a:pPr>
            <a:fld id="{40D3F68F-1F78-41B1-B0DD-19981FDDE229}" type="slidenum">
              <a:rPr lang="en-US"/>
              <a:pPr>
                <a:defRPr/>
              </a:pPr>
              <a:t>119</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Rounded Rectangle 14"/>
          <p:cNvSpPr/>
          <p:nvPr/>
        </p:nvSpPr>
        <p:spPr>
          <a:xfrm>
            <a:off x="3740150" y="3206750"/>
            <a:ext cx="3789363" cy="355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7" name="Picture 2"/>
          <p:cNvPicPr>
            <a:picLocks noChangeAspect="1" noChangeArrowheads="1"/>
          </p:cNvPicPr>
          <p:nvPr/>
        </p:nvPicPr>
        <p:blipFill>
          <a:blip r:embed="rId3" cstate="print"/>
          <a:srcRect t="32001" r="71850" b="33714"/>
          <a:stretch>
            <a:fillRect/>
          </a:stretch>
        </p:blipFill>
        <p:spPr bwMode="auto">
          <a:xfrm>
            <a:off x="304800" y="2133600"/>
            <a:ext cx="8407400" cy="3633517"/>
          </a:xfrm>
          <a:prstGeom prst="rect">
            <a:avLst/>
          </a:prstGeom>
          <a:noFill/>
          <a:ln w="9525">
            <a:noFill/>
            <a:miter lim="800000"/>
            <a:headEnd/>
            <a:tailEnd/>
          </a:ln>
        </p:spPr>
      </p:pic>
      <p:sp>
        <p:nvSpPr>
          <p:cNvPr id="18" name="Rounded Rectangle 17"/>
          <p:cNvSpPr/>
          <p:nvPr/>
        </p:nvSpPr>
        <p:spPr>
          <a:xfrm>
            <a:off x="228600" y="3429000"/>
            <a:ext cx="4572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Rectangle 18"/>
          <p:cNvSpPr/>
          <p:nvPr/>
        </p:nvSpPr>
        <p:spPr>
          <a:xfrm>
            <a:off x="3657600" y="320675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648200"/>
            <a:ext cx="14859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665163"/>
            <a:ext cx="8229600" cy="919162"/>
          </a:xfrm>
        </p:spPr>
        <p:txBody>
          <a:bodyPr/>
          <a:lstStyle/>
          <a:p>
            <a:pPr algn="l" eaLnBrk="1" hangingPunct="1"/>
            <a:r>
              <a:rPr lang="en-US" dirty="0" smtClean="0"/>
              <a:t>Obligate Funds</a:t>
            </a:r>
          </a:p>
        </p:txBody>
      </p:sp>
      <p:sp>
        <p:nvSpPr>
          <p:cNvPr id="95235" name="Content Placeholder 2"/>
          <p:cNvSpPr>
            <a:spLocks noGrp="1"/>
          </p:cNvSpPr>
          <p:nvPr>
            <p:ph idx="1"/>
          </p:nvPr>
        </p:nvSpPr>
        <p:spPr>
          <a:xfrm>
            <a:off x="457200" y="1790700"/>
            <a:ext cx="8229600" cy="4525963"/>
          </a:xfrm>
        </p:spPr>
        <p:txBody>
          <a:bodyPr>
            <a:normAutofit lnSpcReduction="10000"/>
          </a:bodyPr>
          <a:lstStyle/>
          <a:p>
            <a:pPr eaLnBrk="1" hangingPunct="1"/>
            <a:r>
              <a:rPr lang="en-US" dirty="0"/>
              <a:t>All funds Obligated at Activity Level </a:t>
            </a:r>
          </a:p>
          <a:p>
            <a:pPr lvl="1" eaLnBrk="1" hangingPunct="1"/>
            <a:r>
              <a:rPr lang="en-US" dirty="0"/>
              <a:t>Obligated funds include both Program Funds and Program Income (as of Release 7.3)</a:t>
            </a:r>
          </a:p>
          <a:p>
            <a:pPr eaLnBrk="1" hangingPunct="1"/>
            <a:endParaRPr lang="en-US" dirty="0"/>
          </a:p>
          <a:p>
            <a:pPr eaLnBrk="1" hangingPunct="1"/>
            <a:r>
              <a:rPr lang="en-US" dirty="0"/>
              <a:t>Must meet NSP1 definition of Obligation</a:t>
            </a:r>
          </a:p>
          <a:p>
            <a:pPr lvl="1" eaLnBrk="1" hangingPunct="1"/>
            <a:r>
              <a:rPr lang="en-US" dirty="0"/>
              <a:t>If questionable, clarify with CPD Rep</a:t>
            </a:r>
          </a:p>
          <a:p>
            <a:pPr lvl="1" eaLnBrk="1" hangingPunct="1"/>
            <a:endParaRPr lang="en-US" dirty="0"/>
          </a:p>
          <a:p>
            <a:pPr eaLnBrk="1" hangingPunct="1"/>
            <a:r>
              <a:rPr lang="en-US" dirty="0"/>
              <a:t>Must have Request or Approve Drawdown role</a:t>
            </a:r>
          </a:p>
          <a:p>
            <a:pPr eaLnBrk="1" hangingPunct="1"/>
            <a:endParaRPr lang="en-US" dirty="0"/>
          </a:p>
          <a:p>
            <a:pPr marL="0" indent="0" eaLnBrk="1" hangingPunct="1">
              <a:buNone/>
            </a:pPr>
            <a:endParaRPr lang="en-US" dirty="0" smtClean="0"/>
          </a:p>
        </p:txBody>
      </p:sp>
      <p:sp>
        <p:nvSpPr>
          <p:cNvPr id="4" name="Slide Number Placeholder 3"/>
          <p:cNvSpPr>
            <a:spLocks noGrp="1"/>
          </p:cNvSpPr>
          <p:nvPr>
            <p:ph type="sldNum" sz="quarter" idx="12"/>
          </p:nvPr>
        </p:nvSpPr>
        <p:spPr/>
        <p:txBody>
          <a:bodyPr/>
          <a:lstStyle/>
          <a:p>
            <a:pPr>
              <a:defRPr/>
            </a:pPr>
            <a:fld id="{8B35F9A8-03EB-4F01-8837-D6198BBC065D}" type="slidenum">
              <a:rPr lang="en-US"/>
              <a:pPr>
                <a:defRPr/>
              </a:pPr>
              <a:t>12</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Modifying Reports: Grouping Columns (Example: Activity #)</a:t>
            </a:r>
          </a:p>
        </p:txBody>
      </p:sp>
      <p:sp>
        <p:nvSpPr>
          <p:cNvPr id="4" name="Slide Number Placeholder 3"/>
          <p:cNvSpPr>
            <a:spLocks noGrp="1"/>
          </p:cNvSpPr>
          <p:nvPr>
            <p:ph type="sldNum" sz="quarter" idx="12"/>
          </p:nvPr>
        </p:nvSpPr>
        <p:spPr/>
        <p:txBody>
          <a:bodyPr/>
          <a:lstStyle/>
          <a:p>
            <a:pPr>
              <a:defRPr/>
            </a:pPr>
            <a:fld id="{BB619716-48C0-445E-9FAA-80F3F2CAA83B}" type="slidenum">
              <a:rPr lang="en-US"/>
              <a:pPr>
                <a:defRPr/>
              </a:pPr>
              <a:t>120</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a:blip r:embed="rId3" cstate="print"/>
          <a:srcRect t="32001" r="71892" b="32951"/>
          <a:stretch>
            <a:fillRect/>
          </a:stretch>
        </p:blipFill>
        <p:spPr bwMode="auto">
          <a:xfrm>
            <a:off x="149087" y="2286000"/>
            <a:ext cx="8613913" cy="3810000"/>
          </a:xfrm>
          <a:prstGeom prst="rect">
            <a:avLst/>
          </a:prstGeom>
          <a:noFill/>
          <a:ln w="9525">
            <a:noFill/>
            <a:miter lim="800000"/>
            <a:headEnd/>
            <a:tailEnd/>
          </a:ln>
        </p:spPr>
      </p:pic>
      <p:sp>
        <p:nvSpPr>
          <p:cNvPr id="15" name="Rectangle 14"/>
          <p:cNvSpPr/>
          <p:nvPr/>
        </p:nvSpPr>
        <p:spPr>
          <a:xfrm>
            <a:off x="3581400" y="3429000"/>
            <a:ext cx="2133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Modifying Reports: Grouping Columns (Example: Activity #)</a:t>
            </a:r>
          </a:p>
        </p:txBody>
      </p:sp>
      <p:sp>
        <p:nvSpPr>
          <p:cNvPr id="4" name="Slide Number Placeholder 3"/>
          <p:cNvSpPr>
            <a:spLocks noGrp="1"/>
          </p:cNvSpPr>
          <p:nvPr>
            <p:ph type="sldNum" sz="quarter" idx="12"/>
          </p:nvPr>
        </p:nvSpPr>
        <p:spPr/>
        <p:txBody>
          <a:bodyPr/>
          <a:lstStyle/>
          <a:p>
            <a:pPr>
              <a:defRPr/>
            </a:pPr>
            <a:fld id="{60F0773A-CFAF-49E6-AC57-7382D246226E}" type="slidenum">
              <a:rPr lang="en-US"/>
              <a:pPr>
                <a:defRPr/>
              </a:pPr>
              <a:t>121</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a:blip r:embed="rId3" cstate="print"/>
          <a:srcRect t="32001" r="56757" b="33714"/>
          <a:stretch>
            <a:fillRect/>
          </a:stretch>
        </p:blipFill>
        <p:spPr bwMode="auto">
          <a:xfrm>
            <a:off x="0" y="2590800"/>
            <a:ext cx="9144000" cy="2571750"/>
          </a:xfrm>
          <a:prstGeom prst="rect">
            <a:avLst/>
          </a:prstGeom>
          <a:noFill/>
          <a:ln w="9525">
            <a:noFill/>
            <a:miter lim="800000"/>
            <a:headEnd/>
            <a:tailEnd/>
          </a:ln>
        </p:spPr>
      </p:pic>
      <p:sp>
        <p:nvSpPr>
          <p:cNvPr id="14" name="Rounded Rectangle 13"/>
          <p:cNvSpPr/>
          <p:nvPr/>
        </p:nvSpPr>
        <p:spPr>
          <a:xfrm>
            <a:off x="3040063" y="3919538"/>
            <a:ext cx="6103937"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2362200" y="3352800"/>
            <a:ext cx="18288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9222" y="4724400"/>
            <a:ext cx="154257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smtClean="0"/>
              <a:t>Modifying Reports: Grouping Columns (Example: Organization)</a:t>
            </a:r>
          </a:p>
        </p:txBody>
      </p:sp>
      <p:sp>
        <p:nvSpPr>
          <p:cNvPr id="4" name="Slide Number Placeholder 3"/>
          <p:cNvSpPr>
            <a:spLocks noGrp="1"/>
          </p:cNvSpPr>
          <p:nvPr>
            <p:ph type="sldNum" sz="quarter" idx="12"/>
          </p:nvPr>
        </p:nvSpPr>
        <p:spPr/>
        <p:txBody>
          <a:bodyPr/>
          <a:lstStyle/>
          <a:p>
            <a:pPr>
              <a:defRPr/>
            </a:pPr>
            <a:fld id="{5CDD0F87-C57A-4212-B436-6CEC73D9F8F9}" type="slidenum">
              <a:rPr lang="en-US"/>
              <a:pPr>
                <a:defRPr/>
              </a:pPr>
              <a:t>122</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a:blip r:embed="rId3" cstate="print"/>
          <a:srcRect t="32001" r="69370" b="32951"/>
          <a:stretch>
            <a:fillRect/>
          </a:stretch>
        </p:blipFill>
        <p:spPr bwMode="auto">
          <a:xfrm>
            <a:off x="373270" y="2362200"/>
            <a:ext cx="8542130" cy="3467100"/>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0797" y="5181600"/>
            <a:ext cx="139420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0797" y="4645025"/>
            <a:ext cx="47980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3505200" y="3429000"/>
            <a:ext cx="18288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33388" y="677863"/>
            <a:ext cx="8229600" cy="1143000"/>
          </a:xfrm>
        </p:spPr>
        <p:txBody>
          <a:bodyPr rtlCol="0">
            <a:normAutofit fontScale="90000"/>
          </a:bodyPr>
          <a:lstStyle/>
          <a:p>
            <a:pPr algn="l" eaLnBrk="1" fontAlgn="auto" hangingPunct="1">
              <a:spcAft>
                <a:spcPts val="0"/>
              </a:spcAft>
              <a:defRPr/>
            </a:pPr>
            <a:r>
              <a:rPr lang="en-US" dirty="0" smtClean="0"/>
              <a:t>Modifying Reports: Grouping Columns (Example: Organization)</a:t>
            </a:r>
          </a:p>
        </p:txBody>
      </p:sp>
      <p:sp>
        <p:nvSpPr>
          <p:cNvPr id="4" name="Slide Number Placeholder 3"/>
          <p:cNvSpPr>
            <a:spLocks noGrp="1"/>
          </p:cNvSpPr>
          <p:nvPr>
            <p:ph type="sldNum" sz="quarter" idx="12"/>
          </p:nvPr>
        </p:nvSpPr>
        <p:spPr/>
        <p:txBody>
          <a:bodyPr/>
          <a:lstStyle/>
          <a:p>
            <a:pPr>
              <a:defRPr/>
            </a:pPr>
            <a:fld id="{3A1F861B-EE53-455D-8C0D-10095B6AAB99}" type="slidenum">
              <a:rPr lang="en-US"/>
              <a:pPr>
                <a:defRPr/>
              </a:pPr>
              <a:t>123</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a:blip r:embed="rId3" cstate="print"/>
          <a:srcRect t="32001" r="56757" b="24571"/>
          <a:stretch>
            <a:fillRect/>
          </a:stretch>
        </p:blipFill>
        <p:spPr bwMode="auto">
          <a:xfrm>
            <a:off x="0" y="2362200"/>
            <a:ext cx="9144000" cy="3257550"/>
          </a:xfrm>
          <a:prstGeom prst="rect">
            <a:avLst/>
          </a:prstGeom>
          <a:noFill/>
          <a:ln w="9525">
            <a:noFill/>
            <a:miter lim="800000"/>
            <a:headEnd/>
            <a:tailEnd/>
          </a:ln>
        </p:spPr>
      </p:pic>
      <p:sp>
        <p:nvSpPr>
          <p:cNvPr id="14" name="Rounded Rectangle 13"/>
          <p:cNvSpPr/>
          <p:nvPr/>
        </p:nvSpPr>
        <p:spPr>
          <a:xfrm>
            <a:off x="3040063" y="3479800"/>
            <a:ext cx="6103937"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3962400" y="3632200"/>
            <a:ext cx="609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400300" y="3124200"/>
            <a:ext cx="6096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457200" y="666750"/>
            <a:ext cx="8686800" cy="1143000"/>
          </a:xfrm>
        </p:spPr>
        <p:txBody>
          <a:bodyPr>
            <a:normAutofit fontScale="90000"/>
          </a:bodyPr>
          <a:lstStyle/>
          <a:p>
            <a:pPr algn="l" eaLnBrk="1" hangingPunct="1"/>
            <a:r>
              <a:rPr lang="en-US" dirty="0" smtClean="0"/>
              <a:t>Modifying Reports: Grid and/or Graph</a:t>
            </a:r>
          </a:p>
        </p:txBody>
      </p:sp>
      <p:sp>
        <p:nvSpPr>
          <p:cNvPr id="4" name="Slide Number Placeholder 3"/>
          <p:cNvSpPr>
            <a:spLocks noGrp="1"/>
          </p:cNvSpPr>
          <p:nvPr>
            <p:ph type="sldNum" sz="quarter" idx="12"/>
          </p:nvPr>
        </p:nvSpPr>
        <p:spPr/>
        <p:txBody>
          <a:bodyPr/>
          <a:lstStyle/>
          <a:p>
            <a:pPr>
              <a:defRPr/>
            </a:pPr>
            <a:fld id="{3E067A5B-6CD9-4275-92BF-F23E5E932BAD}" type="slidenum">
              <a:rPr lang="en-US"/>
              <a:pPr>
                <a:defRPr/>
              </a:pPr>
              <a:t>124</a:t>
            </a:fld>
            <a:endParaRPr lang="en-US" dirty="0"/>
          </a:p>
        </p:txBody>
      </p:sp>
      <p:sp>
        <p:nvSpPr>
          <p:cNvPr id="6" name="Oval 5"/>
          <p:cNvSpPr/>
          <p:nvPr/>
        </p:nvSpPr>
        <p:spPr>
          <a:xfrm>
            <a:off x="1187450" y="2292350"/>
            <a:ext cx="1211263" cy="3444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p:cNvPicPr>
            <a:picLocks noChangeAspect="1" noChangeArrowheads="1"/>
          </p:cNvPicPr>
          <p:nvPr/>
        </p:nvPicPr>
        <p:blipFill>
          <a:blip r:embed="rId3" cstate="print"/>
          <a:srcRect t="31584" r="74174" b="6245"/>
          <a:stretch>
            <a:fillRect/>
          </a:stretch>
        </p:blipFill>
        <p:spPr bwMode="auto">
          <a:xfrm>
            <a:off x="1143000" y="1574799"/>
            <a:ext cx="6096000" cy="5207001"/>
          </a:xfrm>
          <a:prstGeom prst="rect">
            <a:avLst/>
          </a:prstGeom>
          <a:noFill/>
          <a:ln w="25400">
            <a:noFill/>
            <a:miter lim="800000"/>
            <a:headEnd/>
            <a:tailEnd/>
          </a:ln>
        </p:spPr>
      </p:pic>
      <p:sp>
        <p:nvSpPr>
          <p:cNvPr id="15" name="Oval 14"/>
          <p:cNvSpPr/>
          <p:nvPr/>
        </p:nvSpPr>
        <p:spPr>
          <a:xfrm>
            <a:off x="1379537" y="2438400"/>
            <a:ext cx="1211263" cy="34448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a:xfrm>
            <a:off x="457200" y="441325"/>
            <a:ext cx="8229600" cy="1143000"/>
          </a:xfrm>
        </p:spPr>
        <p:txBody>
          <a:bodyPr/>
          <a:lstStyle/>
          <a:p>
            <a:pPr algn="l" eaLnBrk="1" hangingPunct="1"/>
            <a:r>
              <a:rPr lang="en-US" dirty="0" smtClean="0"/>
              <a:t>Saving Reports: ‘My Reports’</a:t>
            </a:r>
          </a:p>
        </p:txBody>
      </p:sp>
      <p:sp>
        <p:nvSpPr>
          <p:cNvPr id="4" name="Slide Number Placeholder 3"/>
          <p:cNvSpPr>
            <a:spLocks noGrp="1"/>
          </p:cNvSpPr>
          <p:nvPr>
            <p:ph type="sldNum" sz="quarter" idx="12"/>
          </p:nvPr>
        </p:nvSpPr>
        <p:spPr/>
        <p:txBody>
          <a:bodyPr/>
          <a:lstStyle/>
          <a:p>
            <a:pPr>
              <a:defRPr/>
            </a:pPr>
            <a:fld id="{5E38142F-FECA-4AFA-A26E-8466070E8EF8}" type="slidenum">
              <a:rPr lang="en-US"/>
              <a:pPr>
                <a:defRPr/>
              </a:pPr>
              <a:t>125</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0" name="Picture 2"/>
          <p:cNvPicPr>
            <a:picLocks noGrp="1" noChangeAspect="1" noChangeArrowheads="1"/>
          </p:cNvPicPr>
          <p:nvPr>
            <p:ph idx="1"/>
          </p:nvPr>
        </p:nvPicPr>
        <p:blipFill>
          <a:blip r:embed="rId3" cstate="print"/>
          <a:srcRect/>
          <a:stretch>
            <a:fillRect/>
          </a:stretch>
        </p:blipFill>
        <p:spPr>
          <a:xfrm>
            <a:off x="161356" y="1733050"/>
            <a:ext cx="5085534" cy="3104471"/>
          </a:xfrm>
        </p:spPr>
      </p:pic>
      <p:pic>
        <p:nvPicPr>
          <p:cNvPr id="21" name="Picture 3"/>
          <p:cNvPicPr>
            <a:picLocks noChangeAspect="1" noChangeArrowheads="1"/>
          </p:cNvPicPr>
          <p:nvPr/>
        </p:nvPicPr>
        <p:blipFill>
          <a:blip r:embed="rId4" cstate="print"/>
          <a:srcRect/>
          <a:stretch>
            <a:fillRect/>
          </a:stretch>
        </p:blipFill>
        <p:spPr bwMode="auto">
          <a:xfrm>
            <a:off x="3733800" y="2209799"/>
            <a:ext cx="5206331" cy="4187613"/>
          </a:xfrm>
          <a:prstGeom prst="rect">
            <a:avLst/>
          </a:prstGeom>
          <a:noFill/>
          <a:ln w="12700">
            <a:solidFill>
              <a:schemeClr val="tx1"/>
            </a:solidFill>
            <a:miter lim="800000"/>
            <a:headEnd/>
            <a:tailEnd/>
          </a:ln>
        </p:spPr>
      </p:pic>
      <p:sp>
        <p:nvSpPr>
          <p:cNvPr id="22" name="Oval 21"/>
          <p:cNvSpPr/>
          <p:nvPr/>
        </p:nvSpPr>
        <p:spPr>
          <a:xfrm>
            <a:off x="0" y="2364068"/>
            <a:ext cx="731128" cy="6077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457200" y="441325"/>
            <a:ext cx="8229600" cy="1143000"/>
          </a:xfrm>
        </p:spPr>
        <p:txBody>
          <a:bodyPr/>
          <a:lstStyle/>
          <a:p>
            <a:pPr algn="l" eaLnBrk="1" hangingPunct="1"/>
            <a:r>
              <a:rPr lang="en-US" dirty="0" smtClean="0"/>
              <a:t>Saving Reports: History List</a:t>
            </a:r>
          </a:p>
        </p:txBody>
      </p:sp>
      <p:sp>
        <p:nvSpPr>
          <p:cNvPr id="4" name="Slide Number Placeholder 3"/>
          <p:cNvSpPr>
            <a:spLocks noGrp="1"/>
          </p:cNvSpPr>
          <p:nvPr>
            <p:ph type="sldNum" sz="quarter" idx="12"/>
          </p:nvPr>
        </p:nvSpPr>
        <p:spPr/>
        <p:txBody>
          <a:bodyPr/>
          <a:lstStyle/>
          <a:p>
            <a:pPr>
              <a:defRPr/>
            </a:pPr>
            <a:fld id="{7CF189CE-EE8B-4456-8F92-F4C9D6D4C84C}" type="slidenum">
              <a:rPr lang="en-US"/>
              <a:pPr>
                <a:defRPr/>
              </a:pPr>
              <a:t>126</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2"/>
          <p:cNvPicPr>
            <a:picLocks noChangeAspect="1" noChangeArrowheads="1"/>
          </p:cNvPicPr>
          <p:nvPr/>
        </p:nvPicPr>
        <p:blipFill>
          <a:blip r:embed="rId3" cstate="print"/>
          <a:srcRect r="40212"/>
          <a:stretch>
            <a:fillRect/>
          </a:stretch>
        </p:blipFill>
        <p:spPr>
          <a:xfrm>
            <a:off x="457200" y="2133600"/>
            <a:ext cx="8467669" cy="2909887"/>
          </a:xfrm>
          <a:prstGeom prst="rect">
            <a:avLst/>
          </a:prstGeom>
        </p:spPr>
      </p:pic>
      <p:sp>
        <p:nvSpPr>
          <p:cNvPr id="14" name="Rounded Rectangle 13"/>
          <p:cNvSpPr/>
          <p:nvPr/>
        </p:nvSpPr>
        <p:spPr>
          <a:xfrm>
            <a:off x="533400" y="3124200"/>
            <a:ext cx="1981200" cy="12192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40888"/>
            <a:ext cx="8229600" cy="1143000"/>
          </a:xfrm>
        </p:spPr>
        <p:txBody>
          <a:bodyPr/>
          <a:lstStyle/>
          <a:p>
            <a:pPr algn="l"/>
            <a:r>
              <a:rPr lang="en-US" dirty="0" smtClean="0"/>
              <a:t>Subscribing to Reports</a:t>
            </a:r>
          </a:p>
        </p:txBody>
      </p:sp>
      <p:grpSp>
        <p:nvGrpSpPr>
          <p:cNvPr id="2" name="Group 5"/>
          <p:cNvGrpSpPr/>
          <p:nvPr/>
        </p:nvGrpSpPr>
        <p:grpSpPr>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Admin</a:t>
              </a:r>
              <a:endParaRPr lang="en-US" sz="1400" u="sng" dirty="0"/>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Action Plans</a:t>
              </a:r>
              <a:endParaRPr lang="en-US" sz="1400" u="sng" dirty="0"/>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QPR</a:t>
              </a:r>
              <a:endParaRPr lang="en-US" sz="1400" u="sng" dirty="0"/>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Reports</a:t>
              </a:r>
              <a:endParaRPr lang="en-US" sz="1400" dirty="0">
                <a:solidFill>
                  <a:schemeClr val="tx1"/>
                </a:solidFill>
              </a:endParaRP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Grants</a:t>
              </a:r>
              <a:endParaRPr lang="en-US" sz="1400" u="sng" dirty="0"/>
            </a:p>
          </p:txBody>
        </p:sp>
      </p:grpSp>
      <p:sp>
        <p:nvSpPr>
          <p:cNvPr id="1495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9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495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4" name="Content Placeholder 22"/>
          <p:cNvSpPr>
            <a:spLocks noGrp="1"/>
          </p:cNvSpPr>
          <p:nvPr>
            <p:ph idx="1"/>
          </p:nvPr>
        </p:nvSpPr>
        <p:spPr>
          <a:xfrm>
            <a:off x="163774" y="1600200"/>
            <a:ext cx="3875964" cy="5257800"/>
          </a:xfrm>
        </p:spPr>
        <p:txBody>
          <a:bodyPr>
            <a:normAutofit/>
          </a:bodyPr>
          <a:lstStyle/>
          <a:p>
            <a:pPr marL="514350" indent="-514350">
              <a:buFont typeface="+mj-lt"/>
              <a:buAutoNum type="arabicPeriod"/>
            </a:pPr>
            <a:r>
              <a:rPr lang="en-US" dirty="0" smtClean="0"/>
              <a:t>Click on link under report title</a:t>
            </a:r>
          </a:p>
          <a:p>
            <a:pPr marL="514350" indent="-514350">
              <a:buFont typeface="+mj-lt"/>
              <a:buAutoNum type="arabicPeriod"/>
            </a:pPr>
            <a:endParaRPr lang="en-US" dirty="0" smtClean="0"/>
          </a:p>
          <a:p>
            <a:pPr marL="514350" indent="-514350">
              <a:buFont typeface="+mj-lt"/>
              <a:buAutoNum type="arabicPeriod"/>
            </a:pPr>
            <a:r>
              <a:rPr lang="en-US" dirty="0" smtClean="0"/>
              <a:t>Select ADD SUBSCRIPTION</a:t>
            </a:r>
          </a:p>
          <a:p>
            <a:pPr marL="514350" indent="-514350">
              <a:buFont typeface="+mj-lt"/>
              <a:buAutoNum type="arabicPeriod"/>
            </a:pPr>
            <a:endParaRPr lang="en-US" dirty="0" smtClean="0"/>
          </a:p>
          <a:p>
            <a:pPr marL="514350" indent="-514350">
              <a:buFont typeface="+mj-lt"/>
              <a:buAutoNum type="arabicPeriod"/>
            </a:pPr>
            <a:r>
              <a:rPr lang="en-US" dirty="0" smtClean="0"/>
              <a:t>Specify frequency for the report</a:t>
            </a:r>
            <a:endParaRPr lang="en-US" dirty="0"/>
          </a:p>
        </p:txBody>
      </p:sp>
      <p:sp>
        <p:nvSpPr>
          <p:cNvPr id="14951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831093"/>
            <a:ext cx="3124200" cy="1490236"/>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Slide Number Placeholder 3"/>
          <p:cNvSpPr>
            <a:spLocks noGrp="1"/>
          </p:cNvSpPr>
          <p:nvPr>
            <p:ph type="sldNum" sz="quarter" idx="12"/>
          </p:nvPr>
        </p:nvSpPr>
        <p:spPr>
          <a:xfrm>
            <a:off x="6553200" y="6356350"/>
            <a:ext cx="2133600" cy="365125"/>
          </a:xfrm>
        </p:spPr>
        <p:txBody>
          <a:bodyPr/>
          <a:lstStyle/>
          <a:p>
            <a:pPr>
              <a:defRPr/>
            </a:pPr>
            <a:fld id="{3236EE61-648D-4B0A-963C-8485B7B03C74}" type="slidenum">
              <a:rPr lang="en-US"/>
              <a:pPr>
                <a:defRPr/>
              </a:pPr>
              <a:t>127</a:t>
            </a:fld>
            <a:endParaRPr lang="en-US" dirty="0"/>
          </a:p>
        </p:txBody>
      </p:sp>
      <p:cxnSp>
        <p:nvCxnSpPr>
          <p:cNvPr id="22" name="Straight Arrow Connector 21"/>
          <p:cNvCxnSpPr/>
          <p:nvPr/>
        </p:nvCxnSpPr>
        <p:spPr>
          <a:xfrm>
            <a:off x="4749800" y="2641600"/>
            <a:ext cx="1117600" cy="13843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413" t="12638" r="39420" b="60686"/>
          <a:stretch/>
        </p:blipFill>
        <p:spPr bwMode="auto">
          <a:xfrm>
            <a:off x="4219575" y="4471010"/>
            <a:ext cx="3886200" cy="238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9575" y="1575709"/>
            <a:ext cx="4267200" cy="110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ph type="title"/>
          </p:nvPr>
        </p:nvSpPr>
        <p:spPr>
          <a:xfrm>
            <a:off x="457200" y="441325"/>
            <a:ext cx="8229600" cy="1143000"/>
          </a:xfrm>
        </p:spPr>
        <p:txBody>
          <a:bodyPr/>
          <a:lstStyle/>
          <a:p>
            <a:pPr algn="l" eaLnBrk="1" hangingPunct="1"/>
            <a:r>
              <a:rPr lang="en-US" dirty="0" smtClean="0"/>
              <a:t>Exporting Reports</a:t>
            </a:r>
          </a:p>
        </p:txBody>
      </p:sp>
      <p:sp>
        <p:nvSpPr>
          <p:cNvPr id="212995" name="Content Placeholder 7"/>
          <p:cNvSpPr>
            <a:spLocks noGrp="1"/>
          </p:cNvSpPr>
          <p:nvPr>
            <p:ph idx="1"/>
          </p:nvPr>
        </p:nvSpPr>
        <p:spPr>
          <a:xfrm>
            <a:off x="457200" y="1600200"/>
            <a:ext cx="8686800" cy="5257800"/>
          </a:xfrm>
        </p:spPr>
        <p:txBody>
          <a:bodyPr/>
          <a:lstStyle/>
          <a:p>
            <a:pPr eaLnBrk="1" hangingPunct="1"/>
            <a:r>
              <a:rPr lang="en-US" dirty="0" smtClean="0"/>
              <a:t>When to Export</a:t>
            </a:r>
          </a:p>
          <a:p>
            <a:pPr lvl="1" eaLnBrk="1" hangingPunct="1"/>
            <a:r>
              <a:rPr lang="en-US" dirty="0" smtClean="0"/>
              <a:t>When selecting the report (only access to one grant)</a:t>
            </a:r>
          </a:p>
          <a:p>
            <a:pPr lvl="1" eaLnBrk="1" hangingPunct="1"/>
            <a:endParaRPr lang="en-US" dirty="0" smtClean="0"/>
          </a:p>
          <a:p>
            <a:pPr lvl="1" eaLnBrk="1" hangingPunct="1"/>
            <a:endParaRPr lang="en-US" dirty="0" smtClean="0"/>
          </a:p>
          <a:p>
            <a:pPr lvl="1" eaLnBrk="1" hangingPunct="1"/>
            <a:r>
              <a:rPr lang="en-US" dirty="0" smtClean="0"/>
              <a:t>After modifying the report</a:t>
            </a:r>
          </a:p>
        </p:txBody>
      </p:sp>
      <p:sp>
        <p:nvSpPr>
          <p:cNvPr id="4" name="Slide Number Placeholder 3"/>
          <p:cNvSpPr>
            <a:spLocks noGrp="1"/>
          </p:cNvSpPr>
          <p:nvPr>
            <p:ph type="sldNum" sz="quarter" idx="12"/>
          </p:nvPr>
        </p:nvSpPr>
        <p:spPr/>
        <p:txBody>
          <a:bodyPr/>
          <a:lstStyle/>
          <a:p>
            <a:pPr>
              <a:defRPr/>
            </a:pPr>
            <a:fld id="{5B3B746F-0341-4904-A78C-D89904DBDD39}" type="slidenum">
              <a:rPr lang="en-US"/>
              <a:pPr>
                <a:defRPr/>
              </a:pPr>
              <a:t>128</a:t>
            </a:fld>
            <a:endParaRPr lang="en-US" dirty="0"/>
          </a:p>
        </p:txBody>
      </p:sp>
      <p:grpSp>
        <p:nvGrpSpPr>
          <p:cNvPr id="2" name="Group 17"/>
          <p:cNvGrpSpPr>
            <a:grpSpLocks/>
          </p:cNvGrpSpPr>
          <p:nvPr/>
        </p:nvGrpSpPr>
        <p:grpSpPr bwMode="auto">
          <a:xfrm>
            <a:off x="2211388" y="4302125"/>
            <a:ext cx="4251325" cy="1765300"/>
            <a:chOff x="1924501" y="4302317"/>
            <a:chExt cx="4251921" cy="1765260"/>
          </a:xfrm>
        </p:grpSpPr>
        <p:pic>
          <p:nvPicPr>
            <p:cNvPr id="213007" name="Picture 3"/>
            <p:cNvPicPr>
              <a:picLocks noChangeAspect="1" noChangeArrowheads="1"/>
            </p:cNvPicPr>
            <p:nvPr/>
          </p:nvPicPr>
          <p:blipFill>
            <a:blip r:embed="rId3" cstate="print"/>
            <a:srcRect r="60498" b="58443"/>
            <a:stretch>
              <a:fillRect/>
            </a:stretch>
          </p:blipFill>
          <p:spPr bwMode="auto">
            <a:xfrm>
              <a:off x="1924501" y="4302317"/>
              <a:ext cx="4251921" cy="1765260"/>
            </a:xfrm>
            <a:prstGeom prst="rect">
              <a:avLst/>
            </a:prstGeom>
            <a:noFill/>
            <a:ln w="25400">
              <a:solidFill>
                <a:schemeClr val="tx1"/>
              </a:solidFill>
              <a:miter lim="800000"/>
              <a:headEnd/>
              <a:tailEnd/>
            </a:ln>
          </p:spPr>
        </p:pic>
        <p:sp>
          <p:nvSpPr>
            <p:cNvPr id="7" name="Rectangle 6"/>
            <p:cNvSpPr/>
            <p:nvPr/>
          </p:nvSpPr>
          <p:spPr>
            <a:xfrm>
              <a:off x="3782136" y="5270670"/>
              <a:ext cx="612861" cy="3365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12999" name="Picture 2"/>
          <p:cNvPicPr>
            <a:picLocks noChangeAspect="1" noChangeArrowheads="1"/>
          </p:cNvPicPr>
          <p:nvPr/>
        </p:nvPicPr>
        <p:blipFill>
          <a:blip r:embed="rId4" cstate="print"/>
          <a:srcRect l="1945" t="34019" r="78963" b="54947"/>
          <a:stretch>
            <a:fillRect/>
          </a:stretch>
        </p:blipFill>
        <p:spPr bwMode="auto">
          <a:xfrm>
            <a:off x="2173288" y="2716213"/>
            <a:ext cx="4527550" cy="927100"/>
          </a:xfrm>
          <a:prstGeom prst="rect">
            <a:avLst/>
          </a:prstGeom>
          <a:noFill/>
          <a:ln w="9525">
            <a:solidFill>
              <a:schemeClr val="tx1"/>
            </a:solidFill>
            <a:miter lim="800000"/>
            <a:headEnd/>
            <a:tailEnd/>
          </a:ln>
        </p:spPr>
      </p:pic>
      <p:sp>
        <p:nvSpPr>
          <p:cNvPr id="17" name="Rectangle 16"/>
          <p:cNvSpPr/>
          <p:nvPr/>
        </p:nvSpPr>
        <p:spPr>
          <a:xfrm>
            <a:off x="2638425" y="3308350"/>
            <a:ext cx="1414463" cy="33496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a:xfrm>
            <a:off x="457200" y="441325"/>
            <a:ext cx="8229600" cy="1143000"/>
          </a:xfrm>
        </p:spPr>
        <p:txBody>
          <a:bodyPr/>
          <a:lstStyle/>
          <a:p>
            <a:pPr algn="l" eaLnBrk="1" hangingPunct="1"/>
            <a:r>
              <a:rPr lang="en-US" dirty="0" smtClean="0"/>
              <a:t>Exporting Reports to Excel</a:t>
            </a:r>
          </a:p>
        </p:txBody>
      </p:sp>
      <p:sp>
        <p:nvSpPr>
          <p:cNvPr id="4" name="Slide Number Placeholder 3"/>
          <p:cNvSpPr>
            <a:spLocks noGrp="1"/>
          </p:cNvSpPr>
          <p:nvPr>
            <p:ph type="sldNum" sz="quarter" idx="12"/>
          </p:nvPr>
        </p:nvSpPr>
        <p:spPr/>
        <p:txBody>
          <a:bodyPr/>
          <a:lstStyle/>
          <a:p>
            <a:pPr>
              <a:defRPr/>
            </a:pPr>
            <a:fld id="{01C7D2FF-1F09-4BF6-859C-92E71DCA2432}" type="slidenum">
              <a:rPr lang="en-US"/>
              <a:pPr>
                <a:defRPr/>
              </a:pPr>
              <a:t>129</a:t>
            </a:fld>
            <a:endParaRPr lang="en-US" dirty="0"/>
          </a:p>
        </p:txBody>
      </p:sp>
      <p:pic>
        <p:nvPicPr>
          <p:cNvPr id="214020" name="Picture 2"/>
          <p:cNvPicPr>
            <a:picLocks noChangeAspect="1" noChangeArrowheads="1"/>
          </p:cNvPicPr>
          <p:nvPr/>
        </p:nvPicPr>
        <p:blipFill>
          <a:blip r:embed="rId3" cstate="print"/>
          <a:srcRect l="12173" t="34879" r="64139" b="18018"/>
          <a:stretch>
            <a:fillRect/>
          </a:stretch>
        </p:blipFill>
        <p:spPr bwMode="auto">
          <a:xfrm>
            <a:off x="1249363" y="1914525"/>
            <a:ext cx="6100762" cy="4302125"/>
          </a:xfrm>
          <a:prstGeom prst="rect">
            <a:avLst/>
          </a:prstGeom>
          <a:noFill/>
          <a:ln w="9525">
            <a:noFill/>
            <a:miter lim="800000"/>
            <a:headEnd/>
            <a:tailEnd/>
          </a:ln>
        </p:spPr>
      </p:pic>
      <p:grpSp>
        <p:nvGrpSpPr>
          <p:cNvPr id="2"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441325"/>
            <a:ext cx="8229600" cy="1143000"/>
          </a:xfrm>
        </p:spPr>
        <p:txBody>
          <a:bodyPr/>
          <a:lstStyle/>
          <a:p>
            <a:pPr algn="l" eaLnBrk="1" hangingPunct="1"/>
            <a:r>
              <a:rPr lang="en-US" dirty="0" smtClean="0"/>
              <a:t>Obligate Funds</a:t>
            </a:r>
          </a:p>
        </p:txBody>
      </p:sp>
      <p:sp>
        <p:nvSpPr>
          <p:cNvPr id="96259" name="Content Placeholder 2"/>
          <p:cNvSpPr>
            <a:spLocks noGrp="1"/>
          </p:cNvSpPr>
          <p:nvPr>
            <p:ph idx="1"/>
          </p:nvPr>
        </p:nvSpPr>
        <p:spPr/>
        <p:txBody>
          <a:bodyPr/>
          <a:lstStyle/>
          <a:p>
            <a:pPr eaLnBrk="1" hangingPunct="1"/>
            <a:r>
              <a:rPr lang="en-US" dirty="0" smtClean="0"/>
              <a:t>Necessary Roles: Request Drawdown or Approve Drawdown</a:t>
            </a:r>
          </a:p>
        </p:txBody>
      </p:sp>
      <p:grpSp>
        <p:nvGrpSpPr>
          <p:cNvPr id="2"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9" name="Rectangle 1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70" y="2726937"/>
            <a:ext cx="8637521" cy="404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457200" y="441325"/>
            <a:ext cx="8229600" cy="1143000"/>
          </a:xfrm>
        </p:spPr>
        <p:txBody>
          <a:bodyPr/>
          <a:lstStyle/>
          <a:p>
            <a:pPr algn="l" eaLnBrk="1" hangingPunct="1"/>
            <a:r>
              <a:rPr lang="en-US" dirty="0" smtClean="0"/>
              <a:t>Accessing Public Reports</a:t>
            </a:r>
          </a:p>
        </p:txBody>
      </p:sp>
      <p:pic>
        <p:nvPicPr>
          <p:cNvPr id="216067" name="Picture 2"/>
          <p:cNvPicPr>
            <a:picLocks noGrp="1" noChangeAspect="1" noChangeArrowheads="1"/>
          </p:cNvPicPr>
          <p:nvPr>
            <p:ph idx="1"/>
          </p:nvPr>
        </p:nvPicPr>
        <p:blipFill>
          <a:blip r:embed="rId3" cstate="print"/>
          <a:srcRect/>
          <a:stretch>
            <a:fillRect/>
          </a:stretch>
        </p:blipFill>
        <p:spPr>
          <a:xfrm>
            <a:off x="609600" y="2332038"/>
            <a:ext cx="3619500" cy="885825"/>
          </a:xfrm>
        </p:spPr>
      </p:pic>
      <p:pic>
        <p:nvPicPr>
          <p:cNvPr id="216068" name="Picture 3"/>
          <p:cNvPicPr>
            <a:picLocks noChangeAspect="1" noChangeArrowheads="1"/>
          </p:cNvPicPr>
          <p:nvPr/>
        </p:nvPicPr>
        <p:blipFill>
          <a:blip r:embed="rId4" cstate="print"/>
          <a:srcRect/>
          <a:stretch>
            <a:fillRect/>
          </a:stretch>
        </p:blipFill>
        <p:spPr bwMode="auto">
          <a:xfrm>
            <a:off x="1568450" y="3387725"/>
            <a:ext cx="3343275" cy="962025"/>
          </a:xfrm>
          <a:prstGeom prst="rect">
            <a:avLst/>
          </a:prstGeom>
          <a:noFill/>
          <a:ln w="9525">
            <a:noFill/>
            <a:miter lim="800000"/>
            <a:headEnd/>
            <a:tailEnd/>
          </a:ln>
        </p:spPr>
      </p:pic>
      <p:pic>
        <p:nvPicPr>
          <p:cNvPr id="216069" name="Picture 4"/>
          <p:cNvPicPr>
            <a:picLocks noChangeAspect="1" noChangeArrowheads="1"/>
          </p:cNvPicPr>
          <p:nvPr/>
        </p:nvPicPr>
        <p:blipFill>
          <a:blip r:embed="rId5" cstate="print"/>
          <a:srcRect/>
          <a:stretch>
            <a:fillRect/>
          </a:stretch>
        </p:blipFill>
        <p:spPr bwMode="auto">
          <a:xfrm>
            <a:off x="2279650" y="4435475"/>
            <a:ext cx="2905125" cy="1085850"/>
          </a:xfrm>
          <a:prstGeom prst="rect">
            <a:avLst/>
          </a:prstGeom>
          <a:noFill/>
          <a:ln w="9525">
            <a:noFill/>
            <a:miter lim="800000"/>
            <a:headEnd/>
            <a:tailEnd/>
          </a:ln>
        </p:spPr>
      </p:pic>
      <p:sp>
        <p:nvSpPr>
          <p:cNvPr id="216070" name="TextBox 8"/>
          <p:cNvSpPr txBox="1">
            <a:spLocks noChangeArrowheads="1"/>
          </p:cNvSpPr>
          <p:nvPr/>
        </p:nvSpPr>
        <p:spPr bwMode="auto">
          <a:xfrm>
            <a:off x="127000" y="2349500"/>
            <a:ext cx="452438" cy="369888"/>
          </a:xfrm>
          <a:prstGeom prst="rect">
            <a:avLst/>
          </a:prstGeom>
          <a:noFill/>
          <a:ln w="9525">
            <a:noFill/>
            <a:miter lim="800000"/>
            <a:headEnd/>
            <a:tailEnd/>
          </a:ln>
        </p:spPr>
        <p:txBody>
          <a:bodyPr>
            <a:spAutoFit/>
          </a:bodyPr>
          <a:lstStyle/>
          <a:p>
            <a:r>
              <a:rPr lang="en-US" b="1" dirty="0"/>
              <a:t>1.</a:t>
            </a:r>
          </a:p>
        </p:txBody>
      </p:sp>
      <p:sp>
        <p:nvSpPr>
          <p:cNvPr id="216071" name="TextBox 9"/>
          <p:cNvSpPr txBox="1">
            <a:spLocks noChangeArrowheads="1"/>
          </p:cNvSpPr>
          <p:nvPr/>
        </p:nvSpPr>
        <p:spPr bwMode="auto">
          <a:xfrm>
            <a:off x="1217613" y="3462338"/>
            <a:ext cx="450850" cy="369887"/>
          </a:xfrm>
          <a:prstGeom prst="rect">
            <a:avLst/>
          </a:prstGeom>
          <a:noFill/>
          <a:ln w="9525">
            <a:noFill/>
            <a:miter lim="800000"/>
            <a:headEnd/>
            <a:tailEnd/>
          </a:ln>
        </p:spPr>
        <p:txBody>
          <a:bodyPr>
            <a:spAutoFit/>
          </a:bodyPr>
          <a:lstStyle/>
          <a:p>
            <a:r>
              <a:rPr lang="en-US" b="1" dirty="0"/>
              <a:t>2.</a:t>
            </a:r>
          </a:p>
        </p:txBody>
      </p:sp>
      <p:sp>
        <p:nvSpPr>
          <p:cNvPr id="216072" name="TextBox 10"/>
          <p:cNvSpPr txBox="1">
            <a:spLocks noChangeArrowheads="1"/>
          </p:cNvSpPr>
          <p:nvPr/>
        </p:nvSpPr>
        <p:spPr bwMode="auto">
          <a:xfrm>
            <a:off x="2163763" y="4479925"/>
            <a:ext cx="450850" cy="368300"/>
          </a:xfrm>
          <a:prstGeom prst="rect">
            <a:avLst/>
          </a:prstGeom>
          <a:noFill/>
          <a:ln w="9525">
            <a:noFill/>
            <a:miter lim="800000"/>
            <a:headEnd/>
            <a:tailEnd/>
          </a:ln>
        </p:spPr>
        <p:txBody>
          <a:bodyPr>
            <a:spAutoFit/>
          </a:bodyPr>
          <a:lstStyle/>
          <a:p>
            <a:r>
              <a:rPr lang="en-US" b="1" dirty="0"/>
              <a:t>3.</a:t>
            </a:r>
          </a:p>
        </p:txBody>
      </p:sp>
      <p:grpSp>
        <p:nvGrpSpPr>
          <p:cNvPr id="2" name="Group 17"/>
          <p:cNvGrpSpPr>
            <a:grpSpLocks/>
          </p:cNvGrpSpPr>
          <p:nvPr/>
        </p:nvGrpSpPr>
        <p:grpSpPr bwMode="auto">
          <a:xfrm>
            <a:off x="0" y="76200"/>
            <a:ext cx="9144000" cy="457200"/>
            <a:chOff x="0" y="152400"/>
            <a:chExt cx="9144000" cy="609600"/>
          </a:xfrm>
        </p:grpSpPr>
        <p:sp>
          <p:nvSpPr>
            <p:cNvPr id="19" name="Rectangle 1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0" name="Rectangle 1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1" name="Rectangle 2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2" name="Rectangle 2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3" name="Rectangle 22"/>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24" name="Rectangle 2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16074" name="Picture 3"/>
          <p:cNvPicPr>
            <a:picLocks noChangeAspect="1" noChangeArrowheads="1"/>
          </p:cNvPicPr>
          <p:nvPr/>
        </p:nvPicPr>
        <p:blipFill>
          <a:blip r:embed="rId6" cstate="print"/>
          <a:srcRect l="6940" t="33031" r="55579"/>
          <a:stretch>
            <a:fillRect/>
          </a:stretch>
        </p:blipFill>
        <p:spPr bwMode="auto">
          <a:xfrm>
            <a:off x="3070225" y="5568950"/>
            <a:ext cx="2771775" cy="1052513"/>
          </a:xfrm>
          <a:prstGeom prst="rect">
            <a:avLst/>
          </a:prstGeom>
          <a:noFill/>
          <a:ln w="9525">
            <a:noFill/>
            <a:miter lim="800000"/>
            <a:headEnd/>
            <a:tailEnd/>
          </a:ln>
        </p:spPr>
      </p:pic>
      <p:sp>
        <p:nvSpPr>
          <p:cNvPr id="216075" name="TextBox 25"/>
          <p:cNvSpPr txBox="1">
            <a:spLocks noChangeArrowheads="1"/>
          </p:cNvSpPr>
          <p:nvPr/>
        </p:nvSpPr>
        <p:spPr bwMode="auto">
          <a:xfrm>
            <a:off x="2794000" y="5478463"/>
            <a:ext cx="450850" cy="368300"/>
          </a:xfrm>
          <a:prstGeom prst="rect">
            <a:avLst/>
          </a:prstGeom>
          <a:noFill/>
          <a:ln w="9525">
            <a:noFill/>
            <a:miter lim="800000"/>
            <a:headEnd/>
            <a:tailEnd/>
          </a:ln>
        </p:spPr>
        <p:txBody>
          <a:bodyPr>
            <a:spAutoFit/>
          </a:bodyPr>
          <a:lstStyle/>
          <a:p>
            <a:r>
              <a:rPr lang="en-US" b="1" dirty="0"/>
              <a:t>4.</a:t>
            </a:r>
          </a:p>
        </p:txBody>
      </p:sp>
      <p:pic>
        <p:nvPicPr>
          <p:cNvPr id="216076" name="Picture 3"/>
          <p:cNvPicPr>
            <a:picLocks noChangeAspect="1" noChangeArrowheads="1"/>
          </p:cNvPicPr>
          <p:nvPr/>
        </p:nvPicPr>
        <p:blipFill>
          <a:blip r:embed="rId6" cstate="print"/>
          <a:srcRect l="53624" t="33031" r="7600" b="15012"/>
          <a:stretch>
            <a:fillRect/>
          </a:stretch>
        </p:blipFill>
        <p:spPr bwMode="auto">
          <a:xfrm>
            <a:off x="6113463" y="5502275"/>
            <a:ext cx="2867025" cy="815975"/>
          </a:xfrm>
          <a:prstGeom prst="rect">
            <a:avLst/>
          </a:prstGeom>
          <a:noFill/>
          <a:ln w="9525">
            <a:noFill/>
            <a:miter lim="800000"/>
            <a:headEnd/>
            <a:tailEnd/>
          </a:ln>
        </p:spPr>
      </p:pic>
      <p:sp>
        <p:nvSpPr>
          <p:cNvPr id="216077" name="TextBox 12"/>
          <p:cNvSpPr txBox="1">
            <a:spLocks noChangeArrowheads="1"/>
          </p:cNvSpPr>
          <p:nvPr/>
        </p:nvSpPr>
        <p:spPr bwMode="auto">
          <a:xfrm>
            <a:off x="5632450" y="5883275"/>
            <a:ext cx="612775" cy="381000"/>
          </a:xfrm>
          <a:prstGeom prst="rect">
            <a:avLst/>
          </a:prstGeom>
          <a:noFill/>
          <a:ln w="9525">
            <a:noFill/>
            <a:miter lim="800000"/>
            <a:headEnd/>
            <a:tailEnd/>
          </a:ln>
        </p:spPr>
        <p:txBody>
          <a:bodyPr>
            <a:spAutoFit/>
          </a:bodyPr>
          <a:lstStyle/>
          <a:p>
            <a:r>
              <a:rPr lang="en-US" dirty="0"/>
              <a:t>OR</a:t>
            </a:r>
          </a:p>
        </p:txBody>
      </p:sp>
      <p:sp>
        <p:nvSpPr>
          <p:cNvPr id="28" name="Rectangle 27"/>
          <p:cNvSpPr/>
          <p:nvPr/>
        </p:nvSpPr>
        <p:spPr>
          <a:xfrm>
            <a:off x="2733675" y="5451475"/>
            <a:ext cx="6246813" cy="110013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457200" y="677863"/>
            <a:ext cx="8229600" cy="1143000"/>
          </a:xfrm>
        </p:spPr>
        <p:txBody>
          <a:bodyPr>
            <a:normAutofit fontScale="90000"/>
          </a:bodyPr>
          <a:lstStyle/>
          <a:p>
            <a:pPr algn="l" eaLnBrk="1" hangingPunct="1"/>
            <a:r>
              <a:rPr lang="en-US" dirty="0" smtClean="0"/>
              <a:t>Public Reports: Financial Update Dashboards</a:t>
            </a:r>
          </a:p>
        </p:txBody>
      </p:sp>
      <p:sp>
        <p:nvSpPr>
          <p:cNvPr id="4" name="Slide Number Placeholder 3"/>
          <p:cNvSpPr>
            <a:spLocks noGrp="1"/>
          </p:cNvSpPr>
          <p:nvPr>
            <p:ph type="sldNum" sz="quarter" idx="12"/>
          </p:nvPr>
        </p:nvSpPr>
        <p:spPr/>
        <p:txBody>
          <a:bodyPr/>
          <a:lstStyle/>
          <a:p>
            <a:pPr>
              <a:defRPr/>
            </a:pPr>
            <a:fld id="{783C6A90-7A5B-4415-813A-DE9D31100FA6}" type="slidenum">
              <a:rPr lang="en-US"/>
              <a:pPr>
                <a:defRPr/>
              </a:pPr>
              <a:t>131</a:t>
            </a:fld>
            <a:endParaRPr lang="en-US" dirty="0"/>
          </a:p>
        </p:txBody>
      </p:sp>
      <p:pic>
        <p:nvPicPr>
          <p:cNvPr id="217092" name="Picture 2"/>
          <p:cNvPicPr>
            <a:picLocks noChangeAspect="1" noChangeArrowheads="1"/>
          </p:cNvPicPr>
          <p:nvPr/>
        </p:nvPicPr>
        <p:blipFill>
          <a:blip r:embed="rId3" cstate="print"/>
          <a:srcRect t="22369"/>
          <a:stretch>
            <a:fillRect/>
          </a:stretch>
        </p:blipFill>
        <p:spPr bwMode="auto">
          <a:xfrm>
            <a:off x="152400" y="1835150"/>
            <a:ext cx="8612188" cy="5021263"/>
          </a:xfrm>
          <a:prstGeom prst="rect">
            <a:avLst/>
          </a:prstGeom>
          <a:noFill/>
          <a:ln w="9525">
            <a:noFill/>
            <a:miter lim="800000"/>
            <a:headEnd/>
            <a:tailEnd/>
          </a:ln>
        </p:spPr>
      </p:pic>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46088" y="677863"/>
            <a:ext cx="8229600" cy="1143000"/>
          </a:xfrm>
        </p:spPr>
        <p:txBody>
          <a:bodyPr>
            <a:noAutofit/>
          </a:bodyPr>
          <a:lstStyle/>
          <a:p>
            <a:pPr algn="l"/>
            <a:r>
              <a:rPr lang="en-US" sz="3600" dirty="0"/>
              <a:t>Public Reports: Quarterly Disbursements Analysis</a:t>
            </a:r>
            <a:endParaRPr lang="en-US" sz="3600" dirty="0" smtClean="0"/>
          </a:p>
        </p:txBody>
      </p:sp>
      <p:sp>
        <p:nvSpPr>
          <p:cNvPr id="4" name="Slide Number Placeholder 3"/>
          <p:cNvSpPr>
            <a:spLocks noGrp="1"/>
          </p:cNvSpPr>
          <p:nvPr>
            <p:ph type="sldNum" sz="quarter" idx="12"/>
          </p:nvPr>
        </p:nvSpPr>
        <p:spPr/>
        <p:txBody>
          <a:bodyPr/>
          <a:lstStyle/>
          <a:p>
            <a:pPr>
              <a:defRPr/>
            </a:pPr>
            <a:fld id="{3FAD5DCF-5EC7-4D2B-B4BB-D138D8FC9C1C}" type="slidenum">
              <a:rPr lang="en-US"/>
              <a:pPr>
                <a:defRPr/>
              </a:pPr>
              <a:t>132</a:t>
            </a:fld>
            <a:endParaRPr lang="en-US" dirty="0"/>
          </a:p>
        </p:txBody>
      </p:sp>
      <p:pic>
        <p:nvPicPr>
          <p:cNvPr id="218116" name="Picture 2"/>
          <p:cNvPicPr>
            <a:picLocks noChangeAspect="1" noChangeArrowheads="1"/>
          </p:cNvPicPr>
          <p:nvPr/>
        </p:nvPicPr>
        <p:blipFill>
          <a:blip r:embed="rId3" cstate="print"/>
          <a:srcRect t="27174"/>
          <a:stretch>
            <a:fillRect/>
          </a:stretch>
        </p:blipFill>
        <p:spPr bwMode="auto">
          <a:xfrm>
            <a:off x="25400" y="1889125"/>
            <a:ext cx="9104313" cy="4722813"/>
          </a:xfrm>
          <a:prstGeom prst="rect">
            <a:avLst/>
          </a:prstGeom>
          <a:noFill/>
          <a:ln w="9525">
            <a:noFill/>
            <a:miter lim="800000"/>
            <a:headEnd/>
            <a:tailEnd/>
          </a:ln>
        </p:spPr>
      </p:pic>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3"/>
          <p:cNvPicPr>
            <a:picLocks noChangeAspect="1" noChangeArrowheads="1"/>
          </p:cNvPicPr>
          <p:nvPr/>
        </p:nvPicPr>
        <p:blipFill>
          <a:blip r:embed="rId3" cstate="print"/>
          <a:srcRect/>
          <a:stretch>
            <a:fillRect/>
          </a:stretch>
        </p:blipFill>
        <p:spPr bwMode="auto">
          <a:xfrm>
            <a:off x="2393950" y="2012950"/>
            <a:ext cx="5886450" cy="4619625"/>
          </a:xfrm>
          <a:prstGeom prst="rect">
            <a:avLst/>
          </a:prstGeom>
          <a:noFill/>
          <a:ln w="9525">
            <a:noFill/>
            <a:miter lim="800000"/>
            <a:headEnd/>
            <a:tailEnd/>
          </a:ln>
        </p:spPr>
      </p:pic>
      <p:sp>
        <p:nvSpPr>
          <p:cNvPr id="219139" name="Title 1"/>
          <p:cNvSpPr>
            <a:spLocks noGrp="1"/>
          </p:cNvSpPr>
          <p:nvPr>
            <p:ph type="title"/>
          </p:nvPr>
        </p:nvSpPr>
        <p:spPr>
          <a:xfrm>
            <a:off x="457200" y="441325"/>
            <a:ext cx="8229600" cy="1143000"/>
          </a:xfrm>
        </p:spPr>
        <p:txBody>
          <a:bodyPr/>
          <a:lstStyle/>
          <a:p>
            <a:pPr algn="l" eaLnBrk="1" hangingPunct="1"/>
            <a:r>
              <a:rPr lang="en-US" dirty="0" smtClean="0"/>
              <a:t>Public Reports: How to Save </a:t>
            </a:r>
          </a:p>
        </p:txBody>
      </p:sp>
      <p:sp>
        <p:nvSpPr>
          <p:cNvPr id="4" name="Slide Number Placeholder 3"/>
          <p:cNvSpPr>
            <a:spLocks noGrp="1"/>
          </p:cNvSpPr>
          <p:nvPr>
            <p:ph type="sldNum" sz="quarter" idx="12"/>
          </p:nvPr>
        </p:nvSpPr>
        <p:spPr/>
        <p:txBody>
          <a:bodyPr/>
          <a:lstStyle/>
          <a:p>
            <a:pPr>
              <a:defRPr/>
            </a:pPr>
            <a:fld id="{6DA73FBD-69D3-428D-B43B-633C448014A3}" type="slidenum">
              <a:rPr lang="en-US"/>
              <a:pPr>
                <a:defRPr/>
              </a:pPr>
              <a:t>133</a:t>
            </a:fld>
            <a:endParaRPr lang="en-US" dirty="0"/>
          </a:p>
        </p:txBody>
      </p:sp>
      <p:pic>
        <p:nvPicPr>
          <p:cNvPr id="219141" name="Picture 2"/>
          <p:cNvPicPr>
            <a:picLocks noChangeAspect="1" noChangeArrowheads="1"/>
          </p:cNvPicPr>
          <p:nvPr/>
        </p:nvPicPr>
        <p:blipFill>
          <a:blip r:embed="rId4" cstate="print"/>
          <a:srcRect/>
          <a:stretch>
            <a:fillRect/>
          </a:stretch>
        </p:blipFill>
        <p:spPr bwMode="auto">
          <a:xfrm>
            <a:off x="407988" y="1874838"/>
            <a:ext cx="2628900" cy="990600"/>
          </a:xfrm>
          <a:prstGeom prst="rect">
            <a:avLst/>
          </a:prstGeom>
          <a:noFill/>
          <a:ln w="9525">
            <a:solidFill>
              <a:schemeClr val="tx1"/>
            </a:solidFill>
            <a:miter lim="800000"/>
            <a:headEnd/>
            <a:tailEnd/>
          </a:ln>
        </p:spPr>
      </p:pic>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p:cNvSpPr>
            <a:spLocks noGrp="1"/>
          </p:cNvSpPr>
          <p:nvPr>
            <p:ph type="title"/>
          </p:nvPr>
        </p:nvSpPr>
        <p:spPr>
          <a:xfrm>
            <a:off x="457200" y="1303338"/>
            <a:ext cx="8229600" cy="1879600"/>
          </a:xfrm>
        </p:spPr>
        <p:txBody>
          <a:bodyPr/>
          <a:lstStyle/>
          <a:p>
            <a:r>
              <a:rPr lang="en-US" dirty="0"/>
              <a:t>Pull and Modifying Reports</a:t>
            </a:r>
            <a:endParaRPr lang="en-US" dirty="0" smtClean="0"/>
          </a:p>
        </p:txBody>
      </p:sp>
      <p:sp>
        <p:nvSpPr>
          <p:cNvPr id="4" name="Slide Number Placeholder 3"/>
          <p:cNvSpPr>
            <a:spLocks noGrp="1"/>
          </p:cNvSpPr>
          <p:nvPr>
            <p:ph type="sldNum" sz="quarter" idx="12"/>
          </p:nvPr>
        </p:nvSpPr>
        <p:spPr/>
        <p:txBody>
          <a:bodyPr/>
          <a:lstStyle/>
          <a:p>
            <a:pPr>
              <a:defRPr/>
            </a:pPr>
            <a:fld id="{A6357653-B04D-4766-9EC4-7344CF2F2E30}" type="slidenum">
              <a:rPr lang="en-US"/>
              <a:pPr>
                <a:defRPr/>
              </a:pPr>
              <a:t>134</a:t>
            </a:fld>
            <a:endParaRPr lang="en-US" dirty="0"/>
          </a:p>
        </p:txBody>
      </p:sp>
      <p:pic>
        <p:nvPicPr>
          <p:cNvPr id="215044"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13"/>
          <p:cNvGrpSpPr>
            <a:grpSpLocks/>
          </p:cNvGrpSpPr>
          <p:nvPr/>
        </p:nvGrpSpPr>
        <p:grpSpPr bwMode="auto">
          <a:xfrm>
            <a:off x="0" y="5907088"/>
            <a:ext cx="9144000" cy="457200"/>
            <a:chOff x="0" y="152400"/>
            <a:chExt cx="9144000" cy="609600"/>
          </a:xfrm>
        </p:grpSpPr>
        <p:sp>
          <p:nvSpPr>
            <p:cNvPr id="15" name="Rectangle 1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6" name="Rectangle 1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7" name="Rectangle 1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8" name="Rectangle 1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1" name="Pentagon 20"/>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14</a:t>
            </a:r>
            <a:endParaRPr lang="en-US" sz="3600" i="1"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457200" y="441325"/>
            <a:ext cx="8229600" cy="1143000"/>
          </a:xfrm>
        </p:spPr>
        <p:txBody>
          <a:bodyPr/>
          <a:lstStyle/>
          <a:p>
            <a:pPr eaLnBrk="1" hangingPunct="1"/>
            <a:r>
              <a:rPr lang="en-US" dirty="0" smtClean="0"/>
              <a:t>Reports Review</a:t>
            </a:r>
          </a:p>
        </p:txBody>
      </p:sp>
      <p:sp>
        <p:nvSpPr>
          <p:cNvPr id="220163" name="Content Placeholder 2"/>
          <p:cNvSpPr>
            <a:spLocks noGrp="1"/>
          </p:cNvSpPr>
          <p:nvPr>
            <p:ph idx="1"/>
          </p:nvPr>
        </p:nvSpPr>
        <p:spPr/>
        <p:txBody>
          <a:bodyPr/>
          <a:lstStyle/>
          <a:p>
            <a:pPr eaLnBrk="1" hangingPunct="1"/>
            <a:r>
              <a:rPr lang="en-US" dirty="0" smtClean="0"/>
              <a:t>Do you know…</a:t>
            </a:r>
          </a:p>
          <a:p>
            <a:pPr lvl="1" eaLnBrk="1" hangingPunct="1">
              <a:buFont typeface="Arial" pitchFamily="34" charset="0"/>
              <a:buNone/>
            </a:pPr>
            <a:r>
              <a:rPr lang="en-US" dirty="0" smtClean="0"/>
              <a:t>…how to access reports?</a:t>
            </a:r>
          </a:p>
          <a:p>
            <a:pPr lvl="1" eaLnBrk="1" hangingPunct="1">
              <a:buFont typeface="Arial" pitchFamily="34" charset="0"/>
              <a:buNone/>
            </a:pPr>
            <a:r>
              <a:rPr lang="en-US" dirty="0" smtClean="0"/>
              <a:t>…how to modify reports?</a:t>
            </a:r>
          </a:p>
          <a:p>
            <a:pPr lvl="1" eaLnBrk="1" hangingPunct="1">
              <a:buFont typeface="Arial" pitchFamily="34" charset="0"/>
              <a:buNone/>
            </a:pPr>
            <a:r>
              <a:rPr lang="en-US" dirty="0" smtClean="0"/>
              <a:t>…how to export reports?</a:t>
            </a:r>
          </a:p>
          <a:p>
            <a:pPr lvl="1" eaLnBrk="1" hangingPunct="1">
              <a:buFont typeface="Arial" pitchFamily="34" charset="0"/>
              <a:buNone/>
            </a:pPr>
            <a:r>
              <a:rPr lang="en-US" dirty="0" smtClean="0"/>
              <a:t>…the difference between Shared Reports and My Reports?</a:t>
            </a:r>
          </a:p>
        </p:txBody>
      </p:sp>
      <p:sp>
        <p:nvSpPr>
          <p:cNvPr id="4" name="Slide Number Placeholder 3"/>
          <p:cNvSpPr>
            <a:spLocks noGrp="1"/>
          </p:cNvSpPr>
          <p:nvPr>
            <p:ph type="sldNum" sz="quarter" idx="12"/>
          </p:nvPr>
        </p:nvSpPr>
        <p:spPr/>
        <p:txBody>
          <a:bodyPr/>
          <a:lstStyle/>
          <a:p>
            <a:pPr>
              <a:defRPr/>
            </a:pPr>
            <a:fld id="{31C4D02A-5453-4B15-9A70-1E32297D6AF8}" type="slidenum">
              <a:rPr lang="en-US"/>
              <a:pPr>
                <a:defRPr/>
              </a:pPr>
              <a:t>135</a:t>
            </a:fld>
            <a:endParaRPr lang="en-US" dirty="0"/>
          </a:p>
        </p:txBody>
      </p:sp>
      <p:sp>
        <p:nvSpPr>
          <p:cNvPr id="5" name="Pentagon 4"/>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642938"/>
            <a:ext cx="8229600" cy="947737"/>
          </a:xfrm>
        </p:spPr>
        <p:txBody>
          <a:bodyPr/>
          <a:lstStyle/>
          <a:p>
            <a:pPr algn="l" eaLnBrk="1" hangingPunct="1"/>
            <a:r>
              <a:rPr lang="en-US" dirty="0" smtClean="0"/>
              <a:t>The Basics: DRGR Modules</a:t>
            </a:r>
          </a:p>
        </p:txBody>
      </p:sp>
      <p:sp>
        <p:nvSpPr>
          <p:cNvPr id="4" name="Slide Number Placeholder 3"/>
          <p:cNvSpPr>
            <a:spLocks noGrp="1"/>
          </p:cNvSpPr>
          <p:nvPr>
            <p:ph type="sldNum" sz="quarter" idx="12"/>
          </p:nvPr>
        </p:nvSpPr>
        <p:spPr/>
        <p:txBody>
          <a:bodyPr/>
          <a:lstStyle/>
          <a:p>
            <a:pPr>
              <a:defRPr/>
            </a:pPr>
            <a:fld id="{A087F93D-A716-4E7C-8DB6-2B7898135033}" type="slidenum">
              <a:rPr lang="en-US"/>
              <a:pPr>
                <a:defRPr/>
              </a:pPr>
              <a:t>136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graphicFrame>
        <p:nvGraphicFramePr>
          <p:cNvPr id="13" name="Content Placeholder 4"/>
          <p:cNvGraphicFramePr>
            <a:graphicFrameLocks/>
          </p:cNvGraphicFramePr>
          <p:nvPr>
            <p:extLst>
              <p:ext uri="{D42A27DB-BD31-4B8C-83A1-F6EECF244321}">
                <p14:modId xmlns:p14="http://schemas.microsoft.com/office/powerpoint/2010/main" val="2772904393"/>
              </p:ext>
            </p:extLst>
          </p:nvPr>
        </p:nvGraphicFramePr>
        <p:xfrm>
          <a:off x="111713" y="1669516"/>
          <a:ext cx="8855311" cy="479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ctrTitle"/>
          </p:nvPr>
        </p:nvSpPr>
        <p:spPr/>
        <p:txBody>
          <a:bodyPr/>
          <a:lstStyle/>
          <a:p>
            <a:pPr eaLnBrk="1" hangingPunct="1"/>
            <a:r>
              <a:rPr lang="en-US" dirty="0" smtClean="0"/>
              <a:t>Telling Your NSP Story</a:t>
            </a:r>
          </a:p>
        </p:txBody>
      </p:sp>
      <p:sp>
        <p:nvSpPr>
          <p:cNvPr id="9" name="Slide Number Placeholder 3"/>
          <p:cNvSpPr txBox="1">
            <a:spLocks/>
          </p:cNvSpPr>
          <p:nvPr/>
        </p:nvSpPr>
        <p:spPr>
          <a:xfrm>
            <a:off x="6553200" y="6356350"/>
            <a:ext cx="2133600" cy="365125"/>
          </a:xfrm>
          <a:prstGeom prst="rect">
            <a:avLst/>
          </a:prstGeom>
        </p:spPr>
        <p:txBody>
          <a:bodyPr anchor="ctr"/>
          <a:lstStyle/>
          <a:p>
            <a:pPr algn="r">
              <a:defRPr/>
            </a:pPr>
            <a:fld id="{573B1857-9516-40F7-9AE1-5ADC1A8F9632}"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137</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0" name="Slide Number Placeholder 3"/>
          <p:cNvSpPr txBox="1">
            <a:spLocks/>
          </p:cNvSpPr>
          <p:nvPr/>
        </p:nvSpPr>
        <p:spPr>
          <a:xfrm>
            <a:off x="6553200" y="6356350"/>
            <a:ext cx="2133600" cy="365125"/>
          </a:xfrm>
          <a:prstGeom prst="rect">
            <a:avLst/>
          </a:prstGeom>
        </p:spPr>
        <p:txBody>
          <a:bodyPr anchor="ctr"/>
          <a:lstStyle/>
          <a:p>
            <a:pPr algn="r">
              <a:defRPr/>
            </a:pPr>
            <a:fld id="{B50D6CC0-55E7-469C-9176-7E2A9EDF043E}"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137</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10"/>
          <p:cNvGrpSpPr>
            <a:grpSpLocks/>
          </p:cNvGrpSpPr>
          <p:nvPr/>
        </p:nvGrpSpPr>
        <p:grpSpPr bwMode="auto">
          <a:xfrm>
            <a:off x="0" y="681038"/>
            <a:ext cx="9144000" cy="457200"/>
            <a:chOff x="0" y="152400"/>
            <a:chExt cx="9144000" cy="609600"/>
          </a:xfrm>
        </p:grpSpPr>
        <p:sp>
          <p:nvSpPr>
            <p:cNvPr id="12" name="Rectangle 11"/>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Admin</a:t>
              </a:r>
            </a:p>
          </p:txBody>
        </p:sp>
        <p:sp>
          <p:nvSpPr>
            <p:cNvPr id="13" name="Rectangle 1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
        <p:nvSpPr>
          <p:cNvPr id="18" name="Plaque 17"/>
          <p:cNvSpPr/>
          <p:nvPr/>
        </p:nvSpPr>
        <p:spPr>
          <a:xfrm>
            <a:off x="1590675" y="2365375"/>
            <a:ext cx="5949950" cy="1071563"/>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1271" name="Picture 18"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19" name="TextBox 18"/>
          <p:cNvSpPr txBox="1"/>
          <p:nvPr/>
        </p:nvSpPr>
        <p:spPr>
          <a:xfrm>
            <a:off x="1817688" y="3800475"/>
            <a:ext cx="5462587" cy="840230"/>
          </a:xfrm>
          <a:prstGeom prst="rect">
            <a:avLst/>
          </a:prstGeom>
          <a:noFill/>
        </p:spPr>
        <p:txBody>
          <a:bodyPr>
            <a:spAutoFit/>
          </a:bodyPr>
          <a:lstStyle/>
          <a:p>
            <a:pPr marL="457200" indent="-457200" algn="ctr">
              <a:lnSpc>
                <a:spcPct val="80000"/>
              </a:lnSpc>
              <a:spcBef>
                <a:spcPct val="20000"/>
              </a:spcBef>
              <a:defRPr/>
            </a:pPr>
            <a:r>
              <a:rPr lang="en-US" sz="2700" dirty="0" smtClean="0">
                <a:solidFill>
                  <a:schemeClr val="tx1">
                    <a:lumMod val="75000"/>
                    <a:lumOff val="25000"/>
                  </a:schemeClr>
                </a:solidFill>
                <a:latin typeface="+mn-lt"/>
                <a:ea typeface="+mn-ea"/>
                <a:cs typeface="+mn-cs"/>
              </a:rPr>
              <a:t>Action Plan Checklist</a:t>
            </a:r>
            <a:endParaRPr lang="en-US" sz="2700" dirty="0">
              <a:solidFill>
                <a:schemeClr val="tx1">
                  <a:lumMod val="75000"/>
                  <a:lumOff val="25000"/>
                </a:schemeClr>
              </a:solidFill>
              <a:latin typeface="+mn-lt"/>
              <a:ea typeface="+mn-ea"/>
              <a:cs typeface="+mn-cs"/>
            </a:endParaRPr>
          </a:p>
          <a:p>
            <a:pPr marL="457200" indent="-457200" algn="ctr">
              <a:lnSpc>
                <a:spcPct val="80000"/>
              </a:lnSpc>
              <a:spcBef>
                <a:spcPct val="20000"/>
              </a:spcBef>
              <a:defRPr/>
            </a:pPr>
            <a:r>
              <a:rPr lang="en-US" sz="2700" dirty="0" smtClean="0">
                <a:solidFill>
                  <a:schemeClr val="tx1">
                    <a:lumMod val="75000"/>
                    <a:lumOff val="25000"/>
                  </a:schemeClr>
                </a:solidFill>
                <a:latin typeface="+mn-lt"/>
                <a:ea typeface="+mn-ea"/>
                <a:cs typeface="+mn-cs"/>
              </a:rPr>
              <a:t>QPR Checklist</a:t>
            </a:r>
            <a:endParaRPr lang="en-US" sz="2700" dirty="0">
              <a:solidFill>
                <a:schemeClr val="tx1">
                  <a:lumMod val="75000"/>
                  <a:lumOff val="25000"/>
                </a:schemeClr>
              </a:solidFill>
              <a:latin typeface="+mn-lt"/>
              <a:ea typeface="+mn-ea"/>
              <a:cs typeface="+mn-cs"/>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47675"/>
            <a:ext cx="8229600" cy="1143000"/>
          </a:xfrm>
        </p:spPr>
        <p:txBody>
          <a:bodyPr/>
          <a:lstStyle/>
          <a:p>
            <a:pPr algn="l" eaLnBrk="1" hangingPunct="1"/>
            <a:r>
              <a:rPr lang="en-US" dirty="0" smtClean="0"/>
              <a:t>Action Plan Checklist</a:t>
            </a:r>
          </a:p>
        </p:txBody>
      </p:sp>
      <p:sp>
        <p:nvSpPr>
          <p:cNvPr id="3" name="Content Placeholder 2"/>
          <p:cNvSpPr>
            <a:spLocks noGrp="1"/>
          </p:cNvSpPr>
          <p:nvPr>
            <p:ph idx="1"/>
          </p:nvPr>
        </p:nvSpPr>
        <p:spPr>
          <a:xfrm>
            <a:off x="457200" y="1600200"/>
            <a:ext cx="8153400" cy="5032612"/>
          </a:xfrm>
        </p:spPr>
        <p:txBody>
          <a:bodyPr rtlCol="0">
            <a:normAutofit fontScale="92500" lnSpcReduction="10000"/>
          </a:bodyPr>
          <a:lstStyle/>
          <a:p>
            <a:pPr eaLnBrk="1" fontAlgn="auto" hangingPunct="1">
              <a:spcAft>
                <a:spcPts val="0"/>
              </a:spcAft>
              <a:defRPr/>
            </a:pPr>
            <a:r>
              <a:rPr lang="en-US" dirty="0" smtClean="0"/>
              <a:t>Purpose: Provides a record of </a:t>
            </a:r>
          </a:p>
          <a:p>
            <a:pPr marL="346075" indent="0" eaLnBrk="1" fontAlgn="auto" hangingPunct="1">
              <a:spcAft>
                <a:spcPts val="0"/>
              </a:spcAft>
              <a:buNone/>
              <a:defRPr/>
            </a:pPr>
            <a:r>
              <a:rPr lang="en-US" dirty="0" smtClean="0"/>
              <a:t>changes/approvals of the AP</a:t>
            </a:r>
          </a:p>
          <a:p>
            <a:pPr eaLnBrk="1" fontAlgn="auto" hangingPunct="1">
              <a:spcAft>
                <a:spcPts val="0"/>
              </a:spcAft>
              <a:tabLst>
                <a:tab pos="6746875" algn="l"/>
                <a:tab pos="8008938" algn="l"/>
              </a:tabLst>
              <a:defRPr/>
            </a:pPr>
            <a:r>
              <a:rPr lang="en-US" dirty="0" smtClean="0"/>
              <a:t>FO plays a key role: Approval process per each modification</a:t>
            </a:r>
          </a:p>
          <a:p>
            <a:pPr lvl="1" eaLnBrk="1" fontAlgn="auto" hangingPunct="1">
              <a:spcAft>
                <a:spcPts val="0"/>
              </a:spcAft>
              <a:defRPr/>
            </a:pPr>
            <a:r>
              <a:rPr lang="en-US" dirty="0" smtClean="0"/>
              <a:t>Ongoing updates to AP</a:t>
            </a:r>
          </a:p>
          <a:p>
            <a:pPr lvl="1" eaLnBrk="1" fontAlgn="auto" hangingPunct="1">
              <a:spcAft>
                <a:spcPts val="0"/>
              </a:spcAft>
              <a:defRPr/>
            </a:pPr>
            <a:r>
              <a:rPr lang="en-US" dirty="0" smtClean="0"/>
              <a:t>Summary of changes proves helpful</a:t>
            </a:r>
          </a:p>
          <a:p>
            <a:pPr lvl="0" eaLnBrk="1" fontAlgn="auto" hangingPunct="1">
              <a:spcAft>
                <a:spcPts val="0"/>
              </a:spcAft>
              <a:defRPr/>
            </a:pPr>
            <a:r>
              <a:rPr lang="en-US" dirty="0" smtClean="0">
                <a:solidFill>
                  <a:prstClr val="black"/>
                </a:solidFill>
              </a:rPr>
              <a:t>Usually reviewed in Print View format with additional reports pulled.</a:t>
            </a:r>
          </a:p>
          <a:p>
            <a:pPr lvl="0" eaLnBrk="1" fontAlgn="auto" hangingPunct="1">
              <a:spcAft>
                <a:spcPts val="0"/>
              </a:spcAft>
              <a:defRPr/>
            </a:pPr>
            <a:r>
              <a:rPr lang="en-US" dirty="0" smtClean="0">
                <a:solidFill>
                  <a:prstClr val="black"/>
                </a:solidFill>
              </a:rPr>
              <a:t>Only reviewed if the AP status is: </a:t>
            </a:r>
            <a:r>
              <a:rPr lang="en-US" dirty="0" smtClean="0"/>
              <a:t>“Submitted – Await for Review.”</a:t>
            </a:r>
            <a:endParaRPr lang="en-US" dirty="0" smtClean="0">
              <a:solidFill>
                <a:prstClr val="black"/>
              </a:solidFill>
            </a:endParaRPr>
          </a:p>
          <a:p>
            <a:pPr lvl="1" eaLnBrk="1" fontAlgn="auto" hangingPunct="1">
              <a:spcAft>
                <a:spcPts val="0"/>
              </a:spcAft>
              <a:buNone/>
              <a:defRPr/>
            </a:pPr>
            <a:endParaRPr lang="en-US" dirty="0" smtClean="0">
              <a:solidFill>
                <a:prstClr val="black"/>
              </a:solidFill>
            </a:endParaRPr>
          </a:p>
          <a:p>
            <a:pPr lvl="1" eaLnBrk="1" fontAlgn="auto" hangingPunct="1">
              <a:spcAft>
                <a:spcPts val="0"/>
              </a:spcAft>
              <a:defRPr/>
            </a:pPr>
            <a:endParaRPr lang="en-US" dirty="0" smtClean="0"/>
          </a:p>
        </p:txBody>
      </p:sp>
      <p:sp>
        <p:nvSpPr>
          <p:cNvPr id="4" name="Slide Number Placeholder 3"/>
          <p:cNvSpPr>
            <a:spLocks noGrp="1"/>
          </p:cNvSpPr>
          <p:nvPr>
            <p:ph type="sldNum" sz="quarter" idx="12"/>
          </p:nvPr>
        </p:nvSpPr>
        <p:spPr/>
        <p:txBody>
          <a:bodyPr/>
          <a:lstStyle/>
          <a:p>
            <a:pPr>
              <a:defRPr/>
            </a:pPr>
            <a:fld id="{B730A9AE-CB11-4F3D-8F25-EA9BD53A87BA}" type="slidenum">
              <a:rPr lang="en-US"/>
              <a:pPr>
                <a:defRPr/>
              </a:pPr>
              <a:t>138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457200" y="781050"/>
            <a:ext cx="8229600" cy="798513"/>
          </a:xfrm>
        </p:spPr>
        <p:txBody>
          <a:bodyPr/>
          <a:lstStyle/>
          <a:p>
            <a:pPr algn="l" eaLnBrk="1" hangingPunct="1"/>
            <a:r>
              <a:rPr lang="en-US" dirty="0" smtClean="0"/>
              <a:t>Action Plan Checklist</a:t>
            </a:r>
          </a:p>
        </p:txBody>
      </p:sp>
      <p:sp>
        <p:nvSpPr>
          <p:cNvPr id="4" name="Content Placeholder 3"/>
          <p:cNvSpPr>
            <a:spLocks noGrp="1"/>
          </p:cNvSpPr>
          <p:nvPr>
            <p:ph idx="1"/>
          </p:nvPr>
        </p:nvSpPr>
        <p:spPr>
          <a:xfrm>
            <a:off x="457200" y="1633538"/>
            <a:ext cx="8229600" cy="5224462"/>
          </a:xfrm>
        </p:spPr>
        <p:txBody>
          <a:bodyPr rtlCol="0">
            <a:normAutofit/>
          </a:bodyPr>
          <a:lstStyle/>
          <a:p>
            <a:pPr eaLnBrk="1" fontAlgn="auto" hangingPunct="1">
              <a:spcAft>
                <a:spcPts val="0"/>
              </a:spcAft>
              <a:defRPr/>
            </a:pPr>
            <a:r>
              <a:rPr lang="en-US" dirty="0" smtClean="0"/>
              <a:t>Suitable </a:t>
            </a:r>
            <a:r>
              <a:rPr lang="en-US" u="sng" dirty="0" smtClean="0"/>
              <a:t>User Roles</a:t>
            </a:r>
          </a:p>
          <a:p>
            <a:pPr eaLnBrk="1" fontAlgn="auto" hangingPunct="1">
              <a:spcAft>
                <a:spcPts val="0"/>
              </a:spcAft>
              <a:defRPr/>
            </a:pPr>
            <a:r>
              <a:rPr lang="en-US" u="sng" dirty="0" smtClean="0"/>
              <a:t>Narratives</a:t>
            </a:r>
            <a:r>
              <a:rPr lang="en-US" dirty="0" smtClean="0"/>
              <a:t> in line with Substantial Amendment</a:t>
            </a:r>
          </a:p>
          <a:p>
            <a:pPr eaLnBrk="1" fontAlgn="auto" hangingPunct="1">
              <a:spcAft>
                <a:spcPts val="0"/>
              </a:spcAft>
              <a:defRPr/>
            </a:pPr>
            <a:r>
              <a:rPr lang="en-US" dirty="0" smtClean="0"/>
              <a:t>Projects &amp; Activity </a:t>
            </a:r>
            <a:r>
              <a:rPr lang="en-US" u="sng" dirty="0" smtClean="0"/>
              <a:t>Budget Set-Up</a:t>
            </a:r>
          </a:p>
          <a:p>
            <a:pPr lvl="1" eaLnBrk="1" fontAlgn="auto" hangingPunct="1">
              <a:spcAft>
                <a:spcPts val="0"/>
              </a:spcAft>
              <a:defRPr/>
            </a:pPr>
            <a:r>
              <a:rPr lang="en-US" dirty="0" smtClean="0"/>
              <a:t>No ‘Bucket’ or ‘Restricted Balance’ Project/Activity </a:t>
            </a:r>
          </a:p>
          <a:p>
            <a:pPr lvl="1" eaLnBrk="1" fontAlgn="auto" hangingPunct="1">
              <a:spcAft>
                <a:spcPts val="0"/>
              </a:spcAft>
              <a:defRPr/>
            </a:pPr>
            <a:r>
              <a:rPr lang="en-US" dirty="0" smtClean="0"/>
              <a:t>Set-aside Requirement</a:t>
            </a:r>
          </a:p>
          <a:p>
            <a:pPr lvl="1" eaLnBrk="1" fontAlgn="auto" hangingPunct="1">
              <a:spcAft>
                <a:spcPts val="0"/>
              </a:spcAft>
              <a:defRPr/>
            </a:pPr>
            <a:r>
              <a:rPr lang="en-US" dirty="0" smtClean="0"/>
              <a:t>Sum of the Project budgets = Grant Amount</a:t>
            </a:r>
          </a:p>
          <a:p>
            <a:pPr lvl="1" eaLnBrk="1" fontAlgn="auto" hangingPunct="1">
              <a:spcAft>
                <a:spcPts val="0"/>
              </a:spcAft>
              <a:defRPr/>
            </a:pPr>
            <a:r>
              <a:rPr lang="en-US" dirty="0" smtClean="0"/>
              <a:t>Sum of the Activity budgets = Project Amount</a:t>
            </a:r>
          </a:p>
          <a:p>
            <a:pPr lvl="1" eaLnBrk="1" fontAlgn="auto" hangingPunct="1">
              <a:spcAft>
                <a:spcPts val="0"/>
              </a:spcAft>
              <a:defRPr/>
            </a:pPr>
            <a:r>
              <a:rPr lang="en-US" dirty="0" smtClean="0"/>
              <a:t>Budget Caps: Admin &amp; Demo</a:t>
            </a:r>
          </a:p>
          <a:p>
            <a:pPr eaLnBrk="1" fontAlgn="auto" hangingPunct="1">
              <a:spcAft>
                <a:spcPts val="0"/>
              </a:spcAft>
              <a:defRPr/>
            </a:pPr>
            <a:endParaRPr lang="en-US" dirty="0"/>
          </a:p>
          <a:p>
            <a:pPr eaLnBrk="1" fontAlgn="auto" hangingPunct="1">
              <a:spcAft>
                <a:spcPts val="0"/>
              </a:spcAft>
              <a:defRPr/>
            </a:pPr>
            <a:endParaRPr lang="en-US" dirty="0"/>
          </a:p>
        </p:txBody>
      </p:sp>
      <p:sp>
        <p:nvSpPr>
          <p:cNvPr id="5" name="Slide Number Placeholder 4"/>
          <p:cNvSpPr>
            <a:spLocks noGrp="1"/>
          </p:cNvSpPr>
          <p:nvPr>
            <p:ph type="sldNum" sz="quarter" idx="12"/>
          </p:nvPr>
        </p:nvSpPr>
        <p:spPr/>
        <p:txBody>
          <a:bodyPr/>
          <a:lstStyle/>
          <a:p>
            <a:pPr>
              <a:defRPr/>
            </a:pPr>
            <a:fld id="{ADD72136-209A-4B56-A568-0C1FD11F175B}" type="slidenum">
              <a:rPr lang="en-US"/>
              <a:pPr>
                <a:defRPr/>
              </a:pPr>
              <a:t>139</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13" name="Picture 2" descr="C:\Users\23240\AppData\Local\Microsoft\Windows\Temporary Internet Files\Content.IE5\8XB3ROC4\MC90043259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724014"/>
            <a:ext cx="381000" cy="38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441325"/>
            <a:ext cx="8229600" cy="1143000"/>
          </a:xfrm>
        </p:spPr>
        <p:txBody>
          <a:bodyPr/>
          <a:lstStyle/>
          <a:p>
            <a:pPr algn="l" eaLnBrk="1" hangingPunct="1"/>
            <a:r>
              <a:rPr lang="en-US" dirty="0" smtClean="0"/>
              <a:t>Obligate Funds</a:t>
            </a:r>
          </a:p>
        </p:txBody>
      </p:sp>
      <p:grpSp>
        <p:nvGrpSpPr>
          <p:cNvPr id="2"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9" name="Rectangle 1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2" name="Slide Number Placeholder 3"/>
          <p:cNvSpPr>
            <a:spLocks noGrp="1"/>
          </p:cNvSpPr>
          <p:nvPr>
            <p:ph type="sldNum" sz="quarter" idx="12"/>
          </p:nvPr>
        </p:nvSpPr>
        <p:spPr/>
        <p:txBody>
          <a:bodyPr/>
          <a:lstStyle/>
          <a:p>
            <a:pPr>
              <a:defRPr/>
            </a:pPr>
            <a:fld id="{39A0CBC6-90D9-47BE-837F-9423475517F3}" type="slidenum">
              <a:rPr lang="en-US"/>
              <a:pPr>
                <a:defRPr/>
              </a:pPr>
              <a:t>14</a:t>
            </a:fld>
            <a:endParaRPr lang="en-US"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98" y="1988372"/>
            <a:ext cx="8229303" cy="464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F6411FA8-FCEE-4CD3-9832-68D1B0ED817A}" type="slidenum">
              <a:rPr lang="en-US" smtClean="0"/>
              <a:pPr>
                <a:defRPr/>
              </a:pPr>
              <a:t>14</a:t>
            </a:fld>
            <a:endParaRPr lang="en-US" dirty="0"/>
          </a:p>
        </p:txBody>
      </p:sp>
      <p:cxnSp>
        <p:nvCxnSpPr>
          <p:cNvPr id="24" name="Straight Arrow Connector 23"/>
          <p:cNvCxnSpPr/>
          <p:nvPr/>
        </p:nvCxnSpPr>
        <p:spPr>
          <a:xfrm flipH="1">
            <a:off x="1755780" y="2232330"/>
            <a:ext cx="2993670" cy="60050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552680" y="1587535"/>
            <a:ext cx="1867439" cy="8016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Make sure you are searching under the correct grant </a:t>
            </a:r>
            <a:r>
              <a:rPr lang="en-US" sz="1600" b="1" dirty="0" smtClean="0"/>
              <a:t>#</a:t>
            </a:r>
            <a:endParaRPr lang="en-US" sz="1600" b="1"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457200" y="781050"/>
            <a:ext cx="8229600" cy="798513"/>
          </a:xfrm>
        </p:spPr>
        <p:txBody>
          <a:bodyPr/>
          <a:lstStyle/>
          <a:p>
            <a:pPr algn="l" eaLnBrk="1" hangingPunct="1"/>
            <a:r>
              <a:rPr lang="en-US" dirty="0" smtClean="0"/>
              <a:t>Action Plan Checklist</a:t>
            </a:r>
          </a:p>
        </p:txBody>
      </p:sp>
      <p:sp>
        <p:nvSpPr>
          <p:cNvPr id="4" name="Content Placeholder 3"/>
          <p:cNvSpPr>
            <a:spLocks noGrp="1"/>
          </p:cNvSpPr>
          <p:nvPr>
            <p:ph idx="1"/>
          </p:nvPr>
        </p:nvSpPr>
        <p:spPr>
          <a:xfrm>
            <a:off x="457200" y="1633538"/>
            <a:ext cx="8229600" cy="4971978"/>
          </a:xfrm>
        </p:spPr>
        <p:txBody>
          <a:bodyPr rtlCol="0">
            <a:normAutofit fontScale="92500" lnSpcReduction="10000"/>
          </a:bodyPr>
          <a:lstStyle/>
          <a:p>
            <a:pPr eaLnBrk="1" fontAlgn="auto" hangingPunct="1">
              <a:spcAft>
                <a:spcPts val="0"/>
              </a:spcAft>
              <a:defRPr/>
            </a:pPr>
            <a:r>
              <a:rPr lang="en-US" dirty="0" smtClean="0"/>
              <a:t>Activity </a:t>
            </a:r>
            <a:r>
              <a:rPr lang="en-US" u="sng" dirty="0" smtClean="0"/>
              <a:t>Programmatic Data</a:t>
            </a:r>
          </a:p>
          <a:p>
            <a:pPr lvl="1" eaLnBrk="1" fontAlgn="auto" hangingPunct="1">
              <a:spcAft>
                <a:spcPts val="0"/>
              </a:spcAft>
              <a:defRPr/>
            </a:pPr>
            <a:r>
              <a:rPr lang="en-US" dirty="0" smtClean="0"/>
              <a:t>Activities are broken out by national objective, responsible organization, multifamily complex *, or activity type</a:t>
            </a:r>
          </a:p>
          <a:p>
            <a:pPr lvl="1" eaLnBrk="1" fontAlgn="auto" hangingPunct="1">
              <a:spcAft>
                <a:spcPts val="0"/>
              </a:spcAft>
              <a:defRPr/>
            </a:pPr>
            <a:r>
              <a:rPr lang="en-US" dirty="0" smtClean="0"/>
              <a:t>Check for “too many” activities</a:t>
            </a:r>
          </a:p>
          <a:p>
            <a:pPr lvl="1">
              <a:defRPr/>
            </a:pPr>
            <a:r>
              <a:rPr lang="en-US" dirty="0" smtClean="0"/>
              <a:t>National objectives: Are they correct/compatible with activity types? Do the proposed </a:t>
            </a:r>
            <a:r>
              <a:rPr lang="en-US" dirty="0"/>
              <a:t>accomplishments support </a:t>
            </a:r>
            <a:r>
              <a:rPr lang="en-US" dirty="0" smtClean="0"/>
              <a:t>the designated National Objective?</a:t>
            </a:r>
          </a:p>
          <a:p>
            <a:pPr lvl="1" eaLnBrk="1" fontAlgn="auto" hangingPunct="1">
              <a:spcAft>
                <a:spcPts val="0"/>
              </a:spcAft>
              <a:defRPr/>
            </a:pPr>
            <a:r>
              <a:rPr lang="en-US" dirty="0" smtClean="0"/>
              <a:t>Are the location descriptions in the Areas of Greatest Need as determined by the Substantial Amendment?</a:t>
            </a:r>
          </a:p>
          <a:p>
            <a:pPr lvl="1" eaLnBrk="1" fontAlgn="auto" hangingPunct="1">
              <a:spcAft>
                <a:spcPts val="0"/>
              </a:spcAft>
              <a:defRPr/>
            </a:pPr>
            <a:r>
              <a:rPr lang="en-US" dirty="0" smtClean="0"/>
              <a:t>Proposed beneficiary and accomplishment data entered: including correct Benefit Type</a:t>
            </a:r>
          </a:p>
        </p:txBody>
      </p:sp>
      <p:sp>
        <p:nvSpPr>
          <p:cNvPr id="5" name="Slide Number Placeholder 4"/>
          <p:cNvSpPr>
            <a:spLocks noGrp="1"/>
          </p:cNvSpPr>
          <p:nvPr>
            <p:ph type="sldNum" sz="quarter" idx="12"/>
          </p:nvPr>
        </p:nvSpPr>
        <p:spPr/>
        <p:txBody>
          <a:bodyPr/>
          <a:lstStyle/>
          <a:p>
            <a:pPr>
              <a:defRPr/>
            </a:pPr>
            <a:fld id="{ADD72136-209A-4B56-A568-0C1FD11F175B}" type="slidenum">
              <a:rPr lang="en-US"/>
              <a:pPr>
                <a:defRPr/>
              </a:pPr>
              <a:t>140</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457200" y="447675"/>
            <a:ext cx="8229600" cy="1143000"/>
          </a:xfrm>
        </p:spPr>
        <p:txBody>
          <a:bodyPr/>
          <a:lstStyle/>
          <a:p>
            <a:pPr algn="l" eaLnBrk="1" hangingPunct="1"/>
            <a:r>
              <a:rPr lang="en-US" dirty="0" smtClean="0"/>
              <a:t>Approving/Rejecting Action Plans</a:t>
            </a:r>
          </a:p>
        </p:txBody>
      </p:sp>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15" name="Picture 2"/>
          <p:cNvPicPr>
            <a:picLocks noChangeAspect="1" noChangeArrowheads="1"/>
          </p:cNvPicPr>
          <p:nvPr/>
        </p:nvPicPr>
        <p:blipFill rotWithShape="1">
          <a:blip r:embed="rId3" cstate="print"/>
          <a:srcRect t="84350" r="302"/>
          <a:stretch/>
        </p:blipFill>
        <p:spPr>
          <a:xfrm>
            <a:off x="368300" y="5769935"/>
            <a:ext cx="8394700" cy="784853"/>
          </a:xfrm>
          <a:prstGeom prst="rect">
            <a:avLst/>
          </a:prstGeom>
        </p:spPr>
      </p:pic>
      <p:sp>
        <p:nvSpPr>
          <p:cNvPr id="16" name="Oval 15"/>
          <p:cNvSpPr/>
          <p:nvPr/>
        </p:nvSpPr>
        <p:spPr>
          <a:xfrm>
            <a:off x="825500" y="6075363"/>
            <a:ext cx="206851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p:nvSpPr>
        <p:spPr>
          <a:xfrm>
            <a:off x="914400" y="2725738"/>
            <a:ext cx="1066800" cy="15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1" y="1981200"/>
            <a:ext cx="838199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371600"/>
            <a:ext cx="8229600" cy="5277685"/>
          </a:xfrm>
        </p:spPr>
        <p:txBody>
          <a:bodyPr rtlCol="0">
            <a:normAutofit/>
          </a:bodyPr>
          <a:lstStyle/>
          <a:p>
            <a:pPr eaLnBrk="1" fontAlgn="auto" hangingPunct="1">
              <a:spcAft>
                <a:spcPts val="0"/>
              </a:spcAft>
              <a:defRPr/>
            </a:pPr>
            <a:r>
              <a:rPr lang="en-US" sz="2800" dirty="0" smtClean="0"/>
              <a:t>There are two options to view a grantee’s Action Plan. The first is through DRGR and requires two steps,</a:t>
            </a:r>
          </a:p>
          <a:p>
            <a:pPr marL="914400" lvl="1" indent="-514350">
              <a:buFont typeface="+mj-lt"/>
              <a:buAutoNum type="alphaUcPeriod"/>
              <a:defRPr/>
            </a:pPr>
            <a:r>
              <a:rPr lang="en-US" sz="2400" dirty="0" smtClean="0"/>
              <a:t>Search for </a:t>
            </a:r>
            <a:r>
              <a:rPr lang="en-US" sz="2400" dirty="0"/>
              <a:t>Action Plan then select “View Action Plan”</a:t>
            </a:r>
          </a:p>
          <a:p>
            <a:pPr marL="914400" lvl="1" indent="-514350">
              <a:buFont typeface="+mj-lt"/>
              <a:buAutoNum type="alphaUcPeriod"/>
              <a:defRPr/>
            </a:pPr>
            <a:r>
              <a:rPr lang="en-US" sz="2400" dirty="0"/>
              <a:t>For PDF select “Download Print Version”</a:t>
            </a: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lvl="1" eaLnBrk="1" fontAlgn="auto" hangingPunct="1">
              <a:spcAft>
                <a:spcPts val="0"/>
              </a:spcAft>
              <a:defRPr/>
            </a:pPr>
            <a:endParaRPr lang="en-US" dirty="0" smtClean="0"/>
          </a:p>
        </p:txBody>
      </p:sp>
      <p:sp>
        <p:nvSpPr>
          <p:cNvPr id="36866" name="Title 3"/>
          <p:cNvSpPr>
            <a:spLocks noGrp="1"/>
          </p:cNvSpPr>
          <p:nvPr>
            <p:ph type="title"/>
          </p:nvPr>
        </p:nvSpPr>
        <p:spPr>
          <a:xfrm>
            <a:off x="457200" y="447675"/>
            <a:ext cx="8229600" cy="1143000"/>
          </a:xfrm>
        </p:spPr>
        <p:txBody>
          <a:bodyPr/>
          <a:lstStyle/>
          <a:p>
            <a:pPr algn="l" eaLnBrk="1" hangingPunct="1"/>
            <a:r>
              <a:rPr lang="en-US" dirty="0" smtClean="0"/>
              <a:t>Public Information: Action Plan</a:t>
            </a:r>
          </a:p>
        </p:txBody>
      </p:sp>
      <p:sp>
        <p:nvSpPr>
          <p:cNvPr id="5" name="Slide Number Placeholder 4"/>
          <p:cNvSpPr>
            <a:spLocks noGrp="1"/>
          </p:cNvSpPr>
          <p:nvPr>
            <p:ph type="sldNum" sz="quarter" idx="12"/>
          </p:nvPr>
        </p:nvSpPr>
        <p:spPr>
          <a:xfrm>
            <a:off x="6553200" y="6416675"/>
            <a:ext cx="2133600" cy="365125"/>
          </a:xfrm>
        </p:spPr>
        <p:txBody>
          <a:bodyPr/>
          <a:lstStyle/>
          <a:p>
            <a:pPr>
              <a:defRPr/>
            </a:pPr>
            <a:fld id="{AEC51F7A-E624-41F1-9C05-5396C7470265}" type="slidenum">
              <a:rPr lang="en-US"/>
              <a:pPr>
                <a:defRPr/>
              </a:pPr>
              <a:t>142</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1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7768" r="661" b="14279"/>
          <a:stretch/>
        </p:blipFill>
        <p:spPr bwMode="auto">
          <a:xfrm>
            <a:off x="5181600" y="3886200"/>
            <a:ext cx="3764599" cy="243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C:\Users\23240\AppData\Local\Microsoft\Windows\Temporary Internet Files\Content.IE5\NZU37NCA\MC90044215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462" y="688800"/>
            <a:ext cx="504818" cy="504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868" b="16597"/>
          <a:stretch/>
        </p:blipFill>
        <p:spPr bwMode="auto">
          <a:xfrm>
            <a:off x="533400" y="3886200"/>
            <a:ext cx="3716966" cy="244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403" y="3895725"/>
            <a:ext cx="450997" cy="369332"/>
          </a:xfrm>
          <a:prstGeom prst="rect">
            <a:avLst/>
          </a:prstGeom>
          <a:noFill/>
        </p:spPr>
        <p:txBody>
          <a:bodyPr wrap="square" rtlCol="0">
            <a:spAutoFit/>
          </a:bodyPr>
          <a:lstStyle/>
          <a:p>
            <a:r>
              <a:rPr lang="en-US" dirty="0" smtClean="0"/>
              <a:t>A.</a:t>
            </a:r>
            <a:endParaRPr lang="en-US" dirty="0"/>
          </a:p>
        </p:txBody>
      </p:sp>
      <p:sp>
        <p:nvSpPr>
          <p:cNvPr id="22" name="TextBox 21"/>
          <p:cNvSpPr txBox="1"/>
          <p:nvPr/>
        </p:nvSpPr>
        <p:spPr>
          <a:xfrm>
            <a:off x="4800600" y="3897868"/>
            <a:ext cx="450997" cy="369332"/>
          </a:xfrm>
          <a:prstGeom prst="rect">
            <a:avLst/>
          </a:prstGeom>
          <a:noFill/>
        </p:spPr>
        <p:txBody>
          <a:bodyPr wrap="square" rtlCol="0">
            <a:spAutoFit/>
          </a:bodyPr>
          <a:lstStyle/>
          <a:p>
            <a:r>
              <a:rPr lang="en-US" dirty="0"/>
              <a:t>B</a:t>
            </a:r>
            <a:r>
              <a:rPr lang="en-US" dirty="0" smtClean="0"/>
              <a:t>.</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371600"/>
            <a:ext cx="8229600" cy="5277685"/>
          </a:xfrm>
        </p:spPr>
        <p:txBody>
          <a:bodyPr rtlCol="0">
            <a:normAutofit/>
          </a:bodyPr>
          <a:lstStyle/>
          <a:p>
            <a:pPr>
              <a:defRPr/>
            </a:pPr>
            <a:r>
              <a:rPr lang="en-US" dirty="0" smtClean="0"/>
              <a:t>The second option is to search the NSP Resource Exchange, </a:t>
            </a:r>
            <a:r>
              <a:rPr lang="en-US" dirty="0"/>
              <a:t>http://</a:t>
            </a:r>
            <a:r>
              <a:rPr lang="en-US" dirty="0" smtClean="0"/>
              <a:t>hudnsphelp.info.</a:t>
            </a: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lvl="1" eaLnBrk="1" fontAlgn="auto" hangingPunct="1">
              <a:spcAft>
                <a:spcPts val="0"/>
              </a:spcAft>
              <a:defRPr/>
            </a:pPr>
            <a:endParaRPr lang="en-US" dirty="0" smtClean="0"/>
          </a:p>
        </p:txBody>
      </p:sp>
      <p:sp>
        <p:nvSpPr>
          <p:cNvPr id="36866" name="Title 3"/>
          <p:cNvSpPr>
            <a:spLocks noGrp="1"/>
          </p:cNvSpPr>
          <p:nvPr>
            <p:ph type="title"/>
          </p:nvPr>
        </p:nvSpPr>
        <p:spPr>
          <a:xfrm>
            <a:off x="457200" y="447675"/>
            <a:ext cx="8229600" cy="1143000"/>
          </a:xfrm>
        </p:spPr>
        <p:txBody>
          <a:bodyPr/>
          <a:lstStyle/>
          <a:p>
            <a:pPr algn="l" eaLnBrk="1" hangingPunct="1"/>
            <a:r>
              <a:rPr lang="en-US" dirty="0" smtClean="0"/>
              <a:t>Public Information: Action Plan</a:t>
            </a:r>
          </a:p>
        </p:txBody>
      </p:sp>
      <p:sp>
        <p:nvSpPr>
          <p:cNvPr id="5" name="Slide Number Placeholder 4"/>
          <p:cNvSpPr>
            <a:spLocks noGrp="1"/>
          </p:cNvSpPr>
          <p:nvPr>
            <p:ph type="sldNum" sz="quarter" idx="12"/>
          </p:nvPr>
        </p:nvSpPr>
        <p:spPr/>
        <p:txBody>
          <a:bodyPr/>
          <a:lstStyle/>
          <a:p>
            <a:pPr>
              <a:defRPr/>
            </a:pPr>
            <a:fld id="{AEC51F7A-E624-41F1-9C05-5396C7470265}" type="slidenum">
              <a:rPr lang="en-US"/>
              <a:pPr>
                <a:defRPr/>
              </a:pPr>
              <a:t>143</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0" name="Rectangle 9"/>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15" name="Picture 6" descr="C:\Users\23240\AppData\Local\Microsoft\Windows\Temporary Internet Files\Content.IE5\NZU37NCA\MC900442154[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462" y="688800"/>
            <a:ext cx="504818" cy="5048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32" t="44940" r="66919" b="27474"/>
          <a:stretch/>
        </p:blipFill>
        <p:spPr bwMode="auto">
          <a:xfrm>
            <a:off x="152400" y="2438400"/>
            <a:ext cx="5199879" cy="205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953000" y="3657600"/>
            <a:ext cx="9906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281" y="4126878"/>
            <a:ext cx="5141119" cy="265492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cxnSp>
        <p:nvCxnSpPr>
          <p:cNvPr id="7" name="Straight Arrow Connector 6"/>
          <p:cNvCxnSpPr/>
          <p:nvPr/>
        </p:nvCxnSpPr>
        <p:spPr>
          <a:xfrm>
            <a:off x="5943600" y="3657600"/>
            <a:ext cx="0" cy="457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47767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447675"/>
            <a:ext cx="8229600" cy="1143000"/>
          </a:xfrm>
        </p:spPr>
        <p:txBody>
          <a:bodyPr/>
          <a:lstStyle/>
          <a:p>
            <a:pPr algn="l" eaLnBrk="1" hangingPunct="1"/>
            <a:r>
              <a:rPr lang="en-US" dirty="0" smtClean="0"/>
              <a:t>QPR Checklist </a:t>
            </a:r>
          </a:p>
        </p:txBody>
      </p:sp>
      <p:sp>
        <p:nvSpPr>
          <p:cNvPr id="3" name="Content Placeholder 2"/>
          <p:cNvSpPr>
            <a:spLocks noGrp="1"/>
          </p:cNvSpPr>
          <p:nvPr>
            <p:ph idx="1"/>
          </p:nvPr>
        </p:nvSpPr>
        <p:spPr>
          <a:xfrm>
            <a:off x="457200" y="1580314"/>
            <a:ext cx="8229600" cy="5277685"/>
          </a:xfrm>
        </p:spPr>
        <p:txBody>
          <a:bodyPr rtlCol="0">
            <a:normAutofit fontScale="77500" lnSpcReduction="20000"/>
          </a:bodyPr>
          <a:lstStyle/>
          <a:p>
            <a:pPr eaLnBrk="1" fontAlgn="auto" hangingPunct="1">
              <a:spcAft>
                <a:spcPts val="0"/>
              </a:spcAft>
              <a:defRPr/>
            </a:pPr>
            <a:r>
              <a:rPr lang="en-US" dirty="0" smtClean="0"/>
              <a:t>Purpose: Provides a record of issue areas and approvals of the QPRs</a:t>
            </a:r>
          </a:p>
          <a:p>
            <a:pPr eaLnBrk="1" fontAlgn="auto" hangingPunct="1">
              <a:spcAft>
                <a:spcPts val="0"/>
              </a:spcAft>
              <a:defRPr/>
            </a:pPr>
            <a:r>
              <a:rPr lang="en-US" dirty="0" smtClean="0"/>
              <a:t>FO Role</a:t>
            </a:r>
          </a:p>
          <a:p>
            <a:pPr lvl="1" eaLnBrk="1" fontAlgn="auto" hangingPunct="1">
              <a:spcAft>
                <a:spcPts val="0"/>
              </a:spcAft>
              <a:defRPr/>
            </a:pPr>
            <a:r>
              <a:rPr lang="en-US" dirty="0" smtClean="0"/>
              <a:t>Approval or rejection of the QPR in a timely manner</a:t>
            </a:r>
          </a:p>
          <a:p>
            <a:pPr lvl="1" eaLnBrk="1" fontAlgn="auto" hangingPunct="1">
              <a:spcAft>
                <a:spcPts val="0"/>
              </a:spcAft>
              <a:defRPr/>
            </a:pPr>
            <a:r>
              <a:rPr lang="en-US" dirty="0" smtClean="0"/>
              <a:t>Share comments with grantees (if desired)</a:t>
            </a:r>
            <a:r>
              <a:rPr lang="en-US" dirty="0" smtClean="0">
                <a:solidFill>
                  <a:prstClr val="black"/>
                </a:solidFill>
              </a:rPr>
              <a:t> </a:t>
            </a:r>
          </a:p>
          <a:p>
            <a:pPr marL="341313" lvl="1" indent="-341313" eaLnBrk="1" fontAlgn="auto" hangingPunct="1">
              <a:spcAft>
                <a:spcPts val="0"/>
              </a:spcAft>
              <a:buFont typeface="Arial" pitchFamily="34" charset="0"/>
              <a:buChar char="•"/>
              <a:defRPr/>
            </a:pPr>
            <a:r>
              <a:rPr lang="en-US" sz="3200" dirty="0" smtClean="0">
                <a:solidFill>
                  <a:prstClr val="black"/>
                </a:solidFill>
              </a:rPr>
              <a:t>Usually reviewed in Print View format </a:t>
            </a:r>
          </a:p>
          <a:p>
            <a:pPr marL="341313" lvl="1" indent="-341313" eaLnBrk="1" fontAlgn="auto" hangingPunct="1">
              <a:spcAft>
                <a:spcPts val="0"/>
              </a:spcAft>
              <a:buFont typeface="Arial" pitchFamily="34" charset="0"/>
              <a:buChar char="•"/>
              <a:defRPr/>
            </a:pPr>
            <a:r>
              <a:rPr lang="en-US" sz="3200" dirty="0" smtClean="0">
                <a:solidFill>
                  <a:prstClr val="black"/>
                </a:solidFill>
              </a:rPr>
              <a:t>Only reviewed if the QPR status is: </a:t>
            </a:r>
            <a:r>
              <a:rPr lang="en-US" sz="3200" dirty="0" smtClean="0"/>
              <a:t>“Submitted – Await for Review.”</a:t>
            </a:r>
          </a:p>
          <a:p>
            <a:pPr eaLnBrk="1" fontAlgn="auto" hangingPunct="1">
              <a:spcAft>
                <a:spcPts val="0"/>
              </a:spcAft>
              <a:defRPr/>
            </a:pPr>
            <a:r>
              <a:rPr lang="en-US" dirty="0" smtClean="0"/>
              <a:t>Four Sections of the Review</a:t>
            </a:r>
          </a:p>
          <a:p>
            <a:pPr marL="971550" lvl="1" indent="-514350" eaLnBrk="1" fontAlgn="auto" hangingPunct="1">
              <a:spcAft>
                <a:spcPts val="0"/>
              </a:spcAft>
              <a:buFont typeface="+mj-lt"/>
              <a:buAutoNum type="alphaUcPeriod"/>
              <a:defRPr/>
            </a:pPr>
            <a:r>
              <a:rPr lang="en-US" dirty="0" smtClean="0"/>
              <a:t>Overall Progress Review</a:t>
            </a:r>
          </a:p>
          <a:p>
            <a:pPr marL="971550" lvl="1" indent="-514350" eaLnBrk="1" fontAlgn="auto" hangingPunct="1">
              <a:spcAft>
                <a:spcPts val="0"/>
              </a:spcAft>
              <a:buFont typeface="+mj-lt"/>
              <a:buAutoNum type="alphaUcPeriod"/>
              <a:defRPr/>
            </a:pPr>
            <a:r>
              <a:rPr lang="en-US" dirty="0" smtClean="0"/>
              <a:t>Activity Progress Review</a:t>
            </a:r>
          </a:p>
          <a:p>
            <a:pPr marL="971550" lvl="1" indent="-514350" eaLnBrk="1" fontAlgn="auto" hangingPunct="1">
              <a:spcAft>
                <a:spcPts val="0"/>
              </a:spcAft>
              <a:buFont typeface="+mj-lt"/>
              <a:buAutoNum type="alphaUcPeriod"/>
              <a:defRPr/>
            </a:pPr>
            <a:r>
              <a:rPr lang="en-US" dirty="0" smtClean="0"/>
              <a:t>NSP Specific Review </a:t>
            </a:r>
          </a:p>
          <a:p>
            <a:pPr marL="971550" lvl="1" indent="-514350" eaLnBrk="1" fontAlgn="auto" hangingPunct="1">
              <a:spcAft>
                <a:spcPts val="0"/>
              </a:spcAft>
              <a:buNone/>
              <a:defRPr/>
            </a:pPr>
            <a:r>
              <a:rPr lang="en-US" dirty="0" smtClean="0"/>
              <a:t>	Items</a:t>
            </a:r>
          </a:p>
          <a:p>
            <a:pPr marL="971550" lvl="1" indent="-514350" eaLnBrk="1" fontAlgn="auto" hangingPunct="1">
              <a:spcAft>
                <a:spcPts val="0"/>
              </a:spcAft>
              <a:buFont typeface="+mj-lt"/>
              <a:buAutoNum type="alphaUcPeriod" startAt="4"/>
              <a:defRPr/>
            </a:pPr>
            <a:r>
              <a:rPr lang="en-US" dirty="0" smtClean="0"/>
              <a:t>Further Guidance</a:t>
            </a: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marL="341313" lvl="1" indent="-341313" eaLnBrk="1" fontAlgn="auto" hangingPunct="1">
              <a:spcAft>
                <a:spcPts val="0"/>
              </a:spcAft>
              <a:buFont typeface="Arial" pitchFamily="34" charset="0"/>
              <a:buChar char="•"/>
              <a:defRPr/>
            </a:pPr>
            <a:endParaRPr lang="en-US" sz="3200" dirty="0" smtClean="0">
              <a:solidFill>
                <a:prstClr val="black"/>
              </a:solidFill>
            </a:endParaRPr>
          </a:p>
          <a:p>
            <a:pPr lvl="1" eaLnBrk="1" fontAlgn="auto" hangingPunct="1">
              <a:spcAft>
                <a:spcPts val="0"/>
              </a:spcAft>
              <a:defRPr/>
            </a:pPr>
            <a:endParaRPr lang="en-US" dirty="0" smtClean="0"/>
          </a:p>
        </p:txBody>
      </p:sp>
      <p:sp>
        <p:nvSpPr>
          <p:cNvPr id="4" name="Slide Number Placeholder 3"/>
          <p:cNvSpPr>
            <a:spLocks noGrp="1"/>
          </p:cNvSpPr>
          <p:nvPr>
            <p:ph type="sldNum" sz="quarter" idx="12"/>
          </p:nvPr>
        </p:nvSpPr>
        <p:spPr/>
        <p:txBody>
          <a:bodyPr/>
          <a:lstStyle/>
          <a:p>
            <a:pPr>
              <a:defRPr/>
            </a:pPr>
            <a:fld id="{C63C7034-A4F1-482D-8F1D-5988FA56814C}" type="slidenum">
              <a:rPr lang="en-US" smtClean="0"/>
              <a:pPr>
                <a:defRPr/>
              </a:pPr>
              <a:t>144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495800"/>
            <a:ext cx="4398634" cy="216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23240\AppData\Local\Microsoft\Windows\Temporary Internet Files\Content.IE5\8XB3ROC4\MC90043259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724014"/>
            <a:ext cx="381000" cy="381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title"/>
          </p:nvPr>
        </p:nvSpPr>
        <p:spPr>
          <a:xfrm>
            <a:off x="457200" y="447675"/>
            <a:ext cx="8229600" cy="1143000"/>
          </a:xfrm>
        </p:spPr>
        <p:txBody>
          <a:bodyPr/>
          <a:lstStyle/>
          <a:p>
            <a:pPr algn="l" eaLnBrk="1" hangingPunct="1"/>
            <a:r>
              <a:rPr lang="en-US" dirty="0" smtClean="0"/>
              <a:t>QPR Checklist: Overall Progress</a:t>
            </a:r>
          </a:p>
        </p:txBody>
      </p:sp>
      <p:sp>
        <p:nvSpPr>
          <p:cNvPr id="10" name="Content Placeholder 9"/>
          <p:cNvSpPr>
            <a:spLocks noGrp="1"/>
          </p:cNvSpPr>
          <p:nvPr>
            <p:ph idx="1"/>
          </p:nvPr>
        </p:nvSpPr>
        <p:spPr>
          <a:xfrm>
            <a:off x="300251" y="1600200"/>
            <a:ext cx="8843749" cy="5257800"/>
          </a:xfrm>
        </p:spPr>
        <p:txBody>
          <a:bodyPr rtlCol="0">
            <a:normAutofit fontScale="85000" lnSpcReduction="10000"/>
          </a:bodyPr>
          <a:lstStyle/>
          <a:p>
            <a:pPr>
              <a:defRPr/>
            </a:pPr>
            <a:r>
              <a:rPr lang="en-US" dirty="0"/>
              <a:t>Is the Overall Progress Narrative sufficient to explain the progress or lack of progress of this grant? </a:t>
            </a:r>
          </a:p>
          <a:p>
            <a:pPr>
              <a:defRPr/>
            </a:pPr>
            <a:r>
              <a:rPr lang="en-US" dirty="0"/>
              <a:t>Does it, when combined with the grant-level financial data, provide enough information to determine if sufficient progress is being made?</a:t>
            </a:r>
          </a:p>
          <a:p>
            <a:pPr lvl="1">
              <a:defRPr/>
            </a:pPr>
            <a:r>
              <a:rPr lang="en-US" dirty="0"/>
              <a:t>Statutory Timelines</a:t>
            </a:r>
          </a:p>
          <a:p>
            <a:pPr lvl="2">
              <a:defRPr/>
            </a:pPr>
            <a:r>
              <a:rPr lang="en-US" dirty="0"/>
              <a:t>NSP1: Expend amount equal to or greater than allocation within 4 </a:t>
            </a:r>
            <a:r>
              <a:rPr lang="en-US" dirty="0" err="1"/>
              <a:t>yrs</a:t>
            </a:r>
            <a:endParaRPr lang="en-US" dirty="0"/>
          </a:p>
          <a:p>
            <a:pPr lvl="2">
              <a:defRPr/>
            </a:pPr>
            <a:r>
              <a:rPr lang="en-US" dirty="0"/>
              <a:t>NSP2 and NSP3:</a:t>
            </a:r>
          </a:p>
          <a:p>
            <a:pPr lvl="3">
              <a:defRPr/>
            </a:pPr>
            <a:r>
              <a:rPr lang="en-US" dirty="0"/>
              <a:t>Expend at least 50 percent of allocated funds within 2 years </a:t>
            </a:r>
          </a:p>
          <a:p>
            <a:pPr lvl="3">
              <a:defRPr/>
            </a:pPr>
            <a:r>
              <a:rPr lang="en-US" dirty="0"/>
              <a:t>Expend 100 percent within 3 years of such date. </a:t>
            </a:r>
          </a:p>
          <a:p>
            <a:pPr>
              <a:defRPr/>
            </a:pPr>
            <a:r>
              <a:rPr lang="en-US" dirty="0"/>
              <a:t>Program income funds:</a:t>
            </a:r>
          </a:p>
          <a:p>
            <a:pPr lvl="1">
              <a:defRPr/>
            </a:pPr>
            <a:r>
              <a:rPr lang="en-US" dirty="0"/>
              <a:t>Do the narratives and/or accomplishment data imply program income has been generated by an Activity but none has been receipted?</a:t>
            </a:r>
          </a:p>
          <a:p>
            <a:pPr eaLnBrk="1" fontAlgn="auto" hangingPunct="1">
              <a:spcAft>
                <a:spcPts val="0"/>
              </a:spcAft>
              <a:buNone/>
              <a:defRPr/>
            </a:pPr>
            <a:endParaRPr lang="en-US" dirty="0" smtClean="0"/>
          </a:p>
        </p:txBody>
      </p:sp>
      <p:sp>
        <p:nvSpPr>
          <p:cNvPr id="7" name="Slide Number Placeholder 6"/>
          <p:cNvSpPr>
            <a:spLocks noGrp="1"/>
          </p:cNvSpPr>
          <p:nvPr>
            <p:ph type="sldNum" sz="quarter" idx="12"/>
          </p:nvPr>
        </p:nvSpPr>
        <p:spPr/>
        <p:txBody>
          <a:bodyPr/>
          <a:lstStyle/>
          <a:p>
            <a:pPr>
              <a:defRPr/>
            </a:pPr>
            <a:fld id="{9743A619-2F3F-4F14-AEC6-8BBAF66DCA4A}" type="slidenum">
              <a:rPr lang="en-US"/>
              <a:pPr>
                <a:defRPr/>
              </a:pPr>
              <a:t>145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title"/>
          </p:nvPr>
        </p:nvSpPr>
        <p:spPr>
          <a:xfrm>
            <a:off x="457200" y="447675"/>
            <a:ext cx="8229600" cy="1143000"/>
          </a:xfrm>
        </p:spPr>
        <p:txBody>
          <a:bodyPr/>
          <a:lstStyle/>
          <a:p>
            <a:pPr algn="l" eaLnBrk="1" hangingPunct="1"/>
            <a:r>
              <a:rPr lang="en-US" dirty="0" smtClean="0"/>
              <a:t> QPR Checklist: Activity Progress</a:t>
            </a:r>
          </a:p>
        </p:txBody>
      </p:sp>
      <p:sp>
        <p:nvSpPr>
          <p:cNvPr id="9" name="Content Placeholder 8"/>
          <p:cNvSpPr>
            <a:spLocks noGrp="1"/>
          </p:cNvSpPr>
          <p:nvPr>
            <p:ph idx="1"/>
          </p:nvPr>
        </p:nvSpPr>
        <p:spPr>
          <a:xfrm>
            <a:off x="457199" y="1935163"/>
            <a:ext cx="8495731" cy="4762500"/>
          </a:xfrm>
        </p:spPr>
        <p:txBody>
          <a:bodyPr rtlCol="0">
            <a:normAutofit fontScale="85000" lnSpcReduction="20000"/>
          </a:bodyPr>
          <a:lstStyle/>
          <a:p>
            <a:pPr>
              <a:defRPr/>
            </a:pPr>
            <a:r>
              <a:rPr lang="en-US" dirty="0" smtClean="0"/>
              <a:t>Accomplishments are entered </a:t>
            </a:r>
            <a:r>
              <a:rPr lang="en-US" u="sng" dirty="0" smtClean="0"/>
              <a:t>after </a:t>
            </a:r>
            <a:r>
              <a:rPr lang="en-US" dirty="0" smtClean="0"/>
              <a:t>an end-use has been met. </a:t>
            </a:r>
          </a:p>
          <a:p>
            <a:pPr lvl="1">
              <a:defRPr/>
            </a:pPr>
            <a:r>
              <a:rPr lang="en-US" dirty="0" smtClean="0"/>
              <a:t>There may be a lag between quarters when funds are drawn for an activity to when accomplishments </a:t>
            </a:r>
            <a:r>
              <a:rPr lang="en-US" dirty="0"/>
              <a:t>are </a:t>
            </a:r>
            <a:r>
              <a:rPr lang="en-US" dirty="0" smtClean="0"/>
              <a:t>entered.</a:t>
            </a:r>
          </a:p>
          <a:p>
            <a:pPr lvl="1">
              <a:defRPr/>
            </a:pPr>
            <a:r>
              <a:rPr lang="en-US" dirty="0" smtClean="0"/>
              <a:t>Grantees must estimate </a:t>
            </a:r>
            <a:r>
              <a:rPr lang="en-US" dirty="0"/>
              <a:t>accomplishments in </a:t>
            </a:r>
            <a:r>
              <a:rPr lang="en-US" dirty="0" smtClean="0"/>
              <a:t>the Action Plan before they can report on them in the QPR.</a:t>
            </a:r>
          </a:p>
          <a:p>
            <a:pPr eaLnBrk="1" fontAlgn="auto" hangingPunct="1">
              <a:spcAft>
                <a:spcPts val="0"/>
              </a:spcAft>
              <a:defRPr/>
            </a:pPr>
            <a:r>
              <a:rPr lang="en-US" dirty="0" smtClean="0"/>
              <a:t>Additional review items:</a:t>
            </a:r>
          </a:p>
          <a:p>
            <a:pPr lvl="1" eaLnBrk="1" fontAlgn="auto" hangingPunct="1">
              <a:spcAft>
                <a:spcPts val="0"/>
              </a:spcAft>
              <a:defRPr/>
            </a:pPr>
            <a:r>
              <a:rPr lang="en-US" dirty="0" smtClean="0"/>
              <a:t>Addresses entered have not been previously reported.</a:t>
            </a:r>
          </a:p>
          <a:p>
            <a:pPr lvl="1" eaLnBrk="1" fontAlgn="auto" hangingPunct="1">
              <a:spcAft>
                <a:spcPts val="0"/>
              </a:spcAft>
              <a:defRPr/>
            </a:pPr>
            <a:r>
              <a:rPr lang="en-US" dirty="0" smtClean="0"/>
              <a:t>25% Set-Aside metrics are properly identified in the LH25 activities.</a:t>
            </a:r>
          </a:p>
          <a:p>
            <a:pPr lvl="1" eaLnBrk="1" fontAlgn="auto" hangingPunct="1">
              <a:spcAft>
                <a:spcPts val="0"/>
              </a:spcAft>
              <a:defRPr/>
            </a:pPr>
            <a:r>
              <a:rPr lang="en-US" dirty="0" smtClean="0"/>
              <a:t>For activities that do not appear in the QPR, is their enough information over time to indicate the reason for the lack of demonstrated progress? </a:t>
            </a:r>
          </a:p>
        </p:txBody>
      </p:sp>
      <p:sp>
        <p:nvSpPr>
          <p:cNvPr id="7" name="Slide Number Placeholder 6"/>
          <p:cNvSpPr>
            <a:spLocks noGrp="1"/>
          </p:cNvSpPr>
          <p:nvPr>
            <p:ph type="sldNum" sz="quarter" idx="12"/>
          </p:nvPr>
        </p:nvSpPr>
        <p:spPr/>
        <p:txBody>
          <a:bodyPr/>
          <a:lstStyle/>
          <a:p>
            <a:pPr>
              <a:defRPr/>
            </a:pPr>
            <a:fld id="{7C81AC0F-93E4-4097-8A05-03BD4DF147A2}" type="slidenum">
              <a:rPr lang="en-US"/>
              <a:pPr>
                <a:defRPr/>
              </a:pPr>
              <a:t>146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42913" y="711200"/>
            <a:ext cx="8229600" cy="1143000"/>
          </a:xfrm>
        </p:spPr>
        <p:txBody>
          <a:bodyPr>
            <a:normAutofit fontScale="90000"/>
          </a:bodyPr>
          <a:lstStyle/>
          <a:p>
            <a:pPr algn="l" eaLnBrk="1" hangingPunct="1"/>
            <a:r>
              <a:rPr lang="en-US" dirty="0" smtClean="0"/>
              <a:t>QPR Checklist: Activity Progress (PerfReport03: Addresses)</a:t>
            </a:r>
          </a:p>
        </p:txBody>
      </p:sp>
      <p:sp>
        <p:nvSpPr>
          <p:cNvPr id="6" name="Slide Number Placeholder 5"/>
          <p:cNvSpPr>
            <a:spLocks noGrp="1"/>
          </p:cNvSpPr>
          <p:nvPr>
            <p:ph type="sldNum" sz="quarter" idx="12"/>
          </p:nvPr>
        </p:nvSpPr>
        <p:spPr/>
        <p:txBody>
          <a:bodyPr/>
          <a:lstStyle/>
          <a:p>
            <a:pPr>
              <a:defRPr/>
            </a:pPr>
            <a:fld id="{E0E97D92-6CB3-4F05-99D6-02239C94D3B4}" type="slidenum">
              <a:rPr lang="en-US"/>
              <a:pPr>
                <a:defRPr/>
              </a:pPr>
              <a:t>147</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grpSp>
        <p:nvGrpSpPr>
          <p:cNvPr id="3" name="Group 2"/>
          <p:cNvGrpSpPr/>
          <p:nvPr/>
        </p:nvGrpSpPr>
        <p:grpSpPr>
          <a:xfrm>
            <a:off x="533400" y="2438400"/>
            <a:ext cx="7952800" cy="3829885"/>
            <a:chOff x="533400" y="2438400"/>
            <a:chExt cx="7952800" cy="3829885"/>
          </a:xfrm>
        </p:grpSpPr>
        <p:pic>
          <p:nvPicPr>
            <p:cNvPr id="13" name="Snagit_PPT1F8" descr="PPT1F8.png"/>
            <p:cNvPicPr>
              <a:picLocks noChangeAspect="1"/>
            </p:cNvPicPr>
            <p:nvPr/>
          </p:nvPicPr>
          <p:blipFill>
            <a:blip r:embed="rId3" cstate="print"/>
            <a:srcRect b="27432"/>
            <a:stretch>
              <a:fillRect/>
            </a:stretch>
          </p:blipFill>
          <p:spPr>
            <a:xfrm>
              <a:off x="533400" y="2438400"/>
              <a:ext cx="7952800" cy="3829885"/>
            </a:xfrm>
            <a:prstGeom prst="rect">
              <a:avLst/>
            </a:prstGeom>
          </p:spPr>
        </p:pic>
        <p:sp>
          <p:nvSpPr>
            <p:cNvPr id="14" name="Rectangle 13"/>
            <p:cNvSpPr/>
            <p:nvPr/>
          </p:nvSpPr>
          <p:spPr>
            <a:xfrm>
              <a:off x="6400800" y="4191000"/>
              <a:ext cx="838200" cy="207728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179" y="4257257"/>
              <a:ext cx="777121" cy="191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title"/>
          </p:nvPr>
        </p:nvSpPr>
        <p:spPr>
          <a:xfrm>
            <a:off x="457200" y="447675"/>
            <a:ext cx="8229600" cy="1143000"/>
          </a:xfrm>
        </p:spPr>
        <p:txBody>
          <a:bodyPr/>
          <a:lstStyle/>
          <a:p>
            <a:pPr algn="l" eaLnBrk="1" hangingPunct="1"/>
            <a:r>
              <a:rPr lang="en-US" dirty="0" smtClean="0"/>
              <a:t>QPR Checklist: Activity Progress</a:t>
            </a:r>
          </a:p>
        </p:txBody>
      </p:sp>
      <p:sp>
        <p:nvSpPr>
          <p:cNvPr id="10" name="Content Placeholder 9"/>
          <p:cNvSpPr>
            <a:spLocks noGrp="1"/>
          </p:cNvSpPr>
          <p:nvPr>
            <p:ph idx="1"/>
          </p:nvPr>
        </p:nvSpPr>
        <p:spPr>
          <a:xfrm>
            <a:off x="457200" y="1744663"/>
            <a:ext cx="8229600" cy="4760912"/>
          </a:xfrm>
        </p:spPr>
        <p:txBody>
          <a:bodyPr rtlCol="0">
            <a:normAutofit fontScale="92500"/>
          </a:bodyPr>
          <a:lstStyle/>
          <a:p>
            <a:pPr eaLnBrk="1" fontAlgn="auto" hangingPunct="1">
              <a:spcAft>
                <a:spcPts val="0"/>
              </a:spcAft>
              <a:defRPr/>
            </a:pPr>
            <a:r>
              <a:rPr lang="en-US" dirty="0" smtClean="0"/>
              <a:t>Program funds:</a:t>
            </a:r>
          </a:p>
          <a:p>
            <a:pPr lvl="1" eaLnBrk="1" fontAlgn="auto" hangingPunct="1">
              <a:spcAft>
                <a:spcPts val="0"/>
              </a:spcAft>
              <a:defRPr/>
            </a:pPr>
            <a:r>
              <a:rPr lang="en-US" dirty="0" smtClean="0"/>
              <a:t>Are the draws on track to meet NSP deadline?</a:t>
            </a:r>
          </a:p>
          <a:p>
            <a:pPr lvl="1" eaLnBrk="1" fontAlgn="auto" hangingPunct="1">
              <a:spcAft>
                <a:spcPts val="0"/>
              </a:spcAft>
              <a:defRPr/>
            </a:pPr>
            <a:r>
              <a:rPr lang="en-US" dirty="0" smtClean="0"/>
              <a:t>Does the sum of the project budgets = grant amount?</a:t>
            </a:r>
          </a:p>
          <a:p>
            <a:pPr lvl="1" eaLnBrk="1" fontAlgn="auto" hangingPunct="1">
              <a:spcAft>
                <a:spcPts val="0"/>
              </a:spcAft>
              <a:defRPr/>
            </a:pPr>
            <a:r>
              <a:rPr lang="en-US" dirty="0" smtClean="0"/>
              <a:t>Are drawdowns and expenditures reasonably close?</a:t>
            </a:r>
          </a:p>
          <a:p>
            <a:pPr lvl="1" eaLnBrk="1" fontAlgn="auto" hangingPunct="1">
              <a:spcAft>
                <a:spcPts val="0"/>
              </a:spcAft>
              <a:defRPr/>
            </a:pPr>
            <a:r>
              <a:rPr lang="en-US" dirty="0" smtClean="0"/>
              <a:t>Are the administration budget and obligations at or under 10% of the total grant amount?  </a:t>
            </a:r>
          </a:p>
          <a:p>
            <a:pPr lvl="1" eaLnBrk="1" fontAlgn="auto" hangingPunct="1">
              <a:spcAft>
                <a:spcPts val="0"/>
              </a:spcAft>
              <a:defRPr/>
            </a:pPr>
            <a:r>
              <a:rPr lang="en-US" dirty="0" smtClean="0"/>
              <a:t>Is the Expenditure line item ≥ Drawdown line item? </a:t>
            </a:r>
          </a:p>
          <a:p>
            <a:pPr marL="173038" lvl="1" indent="0">
              <a:spcBef>
                <a:spcPct val="0"/>
              </a:spcBef>
              <a:spcAft>
                <a:spcPct val="0"/>
              </a:spcAft>
              <a:buNone/>
              <a:tabLst>
                <a:tab pos="457200" algn="l"/>
              </a:tabLst>
            </a:pPr>
            <a:endParaRPr lang="en-US" sz="2400" dirty="0" smtClean="0">
              <a:solidFill>
                <a:srgbClr val="4F81BD"/>
              </a:solidFill>
            </a:endParaRPr>
          </a:p>
          <a:p>
            <a:pPr marL="0" lvl="1" indent="0">
              <a:spcBef>
                <a:spcPct val="0"/>
              </a:spcBef>
              <a:spcAft>
                <a:spcPct val="0"/>
              </a:spcAft>
              <a:buNone/>
              <a:tabLst>
                <a:tab pos="457200" algn="l"/>
              </a:tabLst>
            </a:pPr>
            <a:r>
              <a:rPr lang="en-US" sz="2400" dirty="0" smtClean="0">
                <a:solidFill>
                  <a:schemeClr val="tx2"/>
                </a:solidFill>
              </a:rPr>
              <a:t>**Remember:</a:t>
            </a:r>
          </a:p>
          <a:p>
            <a:pPr marL="0" lvl="1" indent="0">
              <a:spcBef>
                <a:spcPct val="0"/>
              </a:spcBef>
              <a:buNone/>
              <a:tabLst>
                <a:tab pos="457200" algn="l"/>
              </a:tabLst>
            </a:pPr>
            <a:r>
              <a:rPr lang="en-US" sz="2400" dirty="0" smtClean="0">
                <a:solidFill>
                  <a:schemeClr val="tx2"/>
                </a:solidFill>
              </a:rPr>
              <a:t>Program Fund Drawdown + PI Drawdown = Total Draws</a:t>
            </a:r>
          </a:p>
          <a:p>
            <a:pPr lvl="1" eaLnBrk="1" fontAlgn="auto" hangingPunct="1">
              <a:spcAft>
                <a:spcPts val="0"/>
              </a:spcAft>
              <a:buNone/>
              <a:defRPr/>
            </a:pPr>
            <a:endParaRPr lang="en-US" dirty="0" smtClean="0"/>
          </a:p>
        </p:txBody>
      </p:sp>
      <p:sp>
        <p:nvSpPr>
          <p:cNvPr id="7" name="Slide Number Placeholder 6"/>
          <p:cNvSpPr>
            <a:spLocks noGrp="1"/>
          </p:cNvSpPr>
          <p:nvPr>
            <p:ph type="sldNum" sz="quarter" idx="12"/>
          </p:nvPr>
        </p:nvSpPr>
        <p:spPr/>
        <p:txBody>
          <a:bodyPr/>
          <a:lstStyle/>
          <a:p>
            <a:pPr>
              <a:defRPr/>
            </a:pPr>
            <a:fld id="{198D10C8-C76E-4D9D-A447-5AE53D2B0D64}" type="slidenum">
              <a:rPr lang="en-US"/>
              <a:pPr>
                <a:defRPr/>
              </a:pPr>
              <a:t>148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42913" y="711200"/>
            <a:ext cx="8229600" cy="1143000"/>
          </a:xfrm>
        </p:spPr>
        <p:txBody>
          <a:bodyPr>
            <a:normAutofit fontScale="90000"/>
          </a:bodyPr>
          <a:lstStyle/>
          <a:p>
            <a:pPr algn="l" eaLnBrk="1" hangingPunct="1"/>
            <a:r>
              <a:rPr lang="en-US" dirty="0" smtClean="0"/>
              <a:t>QPR Checklist: Activity Progress (FinRept 7b)</a:t>
            </a:r>
          </a:p>
        </p:txBody>
      </p:sp>
      <p:sp>
        <p:nvSpPr>
          <p:cNvPr id="6" name="Slide Number Placeholder 5"/>
          <p:cNvSpPr>
            <a:spLocks noGrp="1"/>
          </p:cNvSpPr>
          <p:nvPr>
            <p:ph type="sldNum" sz="quarter" idx="12"/>
          </p:nvPr>
        </p:nvSpPr>
        <p:spPr/>
        <p:txBody>
          <a:bodyPr/>
          <a:lstStyle/>
          <a:p>
            <a:pPr>
              <a:defRPr/>
            </a:pPr>
            <a:fld id="{E0E97D92-6CB3-4F05-99D6-02239C94D3B4}" type="slidenum">
              <a:rPr lang="en-US"/>
              <a:pPr>
                <a:defRPr/>
              </a:pPr>
              <a:t>149</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grpSp>
        <p:nvGrpSpPr>
          <p:cNvPr id="4" name="Group 3"/>
          <p:cNvGrpSpPr/>
          <p:nvPr/>
        </p:nvGrpSpPr>
        <p:grpSpPr>
          <a:xfrm>
            <a:off x="76200" y="2230438"/>
            <a:ext cx="8934450" cy="2951162"/>
            <a:chOff x="76200" y="2230438"/>
            <a:chExt cx="8934450" cy="2951162"/>
          </a:xfrm>
        </p:grpSpPr>
        <p:pic>
          <p:nvPicPr>
            <p:cNvPr id="13" name="Picture 2"/>
            <p:cNvPicPr>
              <a:picLocks noChangeAspect="1" noChangeArrowheads="1"/>
            </p:cNvPicPr>
            <p:nvPr/>
          </p:nvPicPr>
          <p:blipFill>
            <a:blip r:embed="rId3" cstate="print"/>
            <a:srcRect t="32001" r="57567" b="28489"/>
            <a:stretch>
              <a:fillRect/>
            </a:stretch>
          </p:blipFill>
          <p:spPr bwMode="auto">
            <a:xfrm>
              <a:off x="76200" y="2230438"/>
              <a:ext cx="8934450" cy="2951162"/>
            </a:xfrm>
            <a:prstGeom prst="rect">
              <a:avLst/>
            </a:prstGeom>
            <a:noFill/>
            <a:ln w="9525">
              <a:noFill/>
              <a:miter lim="800000"/>
              <a:headEnd/>
              <a:tailEnd/>
            </a:ln>
          </p:spPr>
        </p:pic>
        <p:sp>
          <p:nvSpPr>
            <p:cNvPr id="14" name="Rectangle 13"/>
            <p:cNvSpPr/>
            <p:nvPr/>
          </p:nvSpPr>
          <p:spPr>
            <a:xfrm>
              <a:off x="1066800" y="3810000"/>
              <a:ext cx="1447800" cy="1295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38200" y="2971800"/>
              <a:ext cx="19050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441325"/>
            <a:ext cx="8229600" cy="1143000"/>
          </a:xfrm>
        </p:spPr>
        <p:txBody>
          <a:bodyPr/>
          <a:lstStyle/>
          <a:p>
            <a:pPr algn="l" eaLnBrk="1" hangingPunct="1"/>
            <a:r>
              <a:rPr lang="en-US" dirty="0" smtClean="0"/>
              <a:t>Obligate Funds</a:t>
            </a:r>
          </a:p>
        </p:txBody>
      </p:sp>
      <p:grpSp>
        <p:nvGrpSpPr>
          <p:cNvPr id="2"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9" name="Rectangle 1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1503"/>
            <a:ext cx="9144000" cy="392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a:xfrm>
            <a:off x="457200" y="439738"/>
            <a:ext cx="8229600" cy="1143000"/>
          </a:xfrm>
        </p:spPr>
        <p:txBody>
          <a:bodyPr/>
          <a:lstStyle/>
          <a:p>
            <a:pPr algn="l" eaLnBrk="1" hangingPunct="1"/>
            <a:r>
              <a:rPr lang="en-US" dirty="0" smtClean="0"/>
              <a:t>Approving/Rejecting the QPR</a:t>
            </a:r>
          </a:p>
        </p:txBody>
      </p:sp>
      <p:sp>
        <p:nvSpPr>
          <p:cNvPr id="66563" name="Content Placeholder 3"/>
          <p:cNvSpPr>
            <a:spLocks noGrp="1"/>
          </p:cNvSpPr>
          <p:nvPr>
            <p:ph idx="1"/>
          </p:nvPr>
        </p:nvSpPr>
        <p:spPr/>
        <p:txBody>
          <a:bodyPr/>
          <a:lstStyle/>
          <a:p>
            <a:pPr eaLnBrk="1" hangingPunct="1"/>
            <a:endParaRPr lang="en-US" dirty="0" smtClean="0"/>
          </a:p>
        </p:txBody>
      </p:sp>
      <p:sp>
        <p:nvSpPr>
          <p:cNvPr id="9" name="Slide Number Placeholder 8"/>
          <p:cNvSpPr>
            <a:spLocks noGrp="1"/>
          </p:cNvSpPr>
          <p:nvPr>
            <p:ph type="sldNum" sz="quarter" idx="12"/>
          </p:nvPr>
        </p:nvSpPr>
        <p:spPr/>
        <p:txBody>
          <a:bodyPr/>
          <a:lstStyle/>
          <a:p>
            <a:pPr>
              <a:defRPr/>
            </a:pPr>
            <a:fld id="{1AB3F71D-B8AF-4350-9AEC-2B9C74071658}" type="slidenum">
              <a:rPr lang="en-US"/>
              <a:pPr>
                <a:defRPr/>
              </a:pPr>
              <a:t>150</a:t>
            </a:fld>
            <a:endParaRPr lang="en-US" dirty="0"/>
          </a:p>
        </p:txBody>
      </p:sp>
      <p:pic>
        <p:nvPicPr>
          <p:cNvPr id="66565" name="Picture 2"/>
          <p:cNvPicPr>
            <a:picLocks noChangeAspect="1" noChangeArrowheads="1"/>
          </p:cNvPicPr>
          <p:nvPr/>
        </p:nvPicPr>
        <p:blipFill>
          <a:blip r:embed="rId3" cstate="print"/>
          <a:srcRect/>
          <a:stretch>
            <a:fillRect/>
          </a:stretch>
        </p:blipFill>
        <p:spPr bwMode="auto">
          <a:xfrm>
            <a:off x="282575" y="1543050"/>
            <a:ext cx="8370888" cy="4619625"/>
          </a:xfrm>
          <a:prstGeom prst="rect">
            <a:avLst/>
          </a:prstGeom>
          <a:noFill/>
          <a:ln w="9525">
            <a:noFill/>
            <a:miter lim="800000"/>
            <a:headEnd/>
            <a:tailEnd/>
          </a:ln>
        </p:spPr>
      </p:pic>
      <p:sp>
        <p:nvSpPr>
          <p:cNvPr id="12" name="Oval 11"/>
          <p:cNvSpPr/>
          <p:nvPr/>
        </p:nvSpPr>
        <p:spPr>
          <a:xfrm>
            <a:off x="2433638" y="5665788"/>
            <a:ext cx="2073275" cy="506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3" name="Rectangle 12"/>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776288"/>
            <a:ext cx="8229600" cy="1143000"/>
          </a:xfrm>
        </p:spPr>
        <p:txBody>
          <a:bodyPr>
            <a:normAutofit/>
          </a:bodyPr>
          <a:lstStyle/>
          <a:p>
            <a:pPr algn="l" eaLnBrk="1" hangingPunct="1"/>
            <a:r>
              <a:rPr lang="en-US" dirty="0" smtClean="0"/>
              <a:t>QPR Checklist: Late QPRs</a:t>
            </a:r>
          </a:p>
        </p:txBody>
      </p:sp>
      <p:sp>
        <p:nvSpPr>
          <p:cNvPr id="3" name="Content Placeholder 2"/>
          <p:cNvSpPr>
            <a:spLocks noGrp="1"/>
          </p:cNvSpPr>
          <p:nvPr>
            <p:ph idx="1"/>
          </p:nvPr>
        </p:nvSpPr>
        <p:spPr>
          <a:xfrm>
            <a:off x="457200" y="2063750"/>
            <a:ext cx="8229600" cy="4525963"/>
          </a:xfrm>
        </p:spPr>
        <p:txBody>
          <a:bodyPr rtlCol="0">
            <a:normAutofit fontScale="92500"/>
          </a:bodyPr>
          <a:lstStyle/>
          <a:p>
            <a:pPr eaLnBrk="1" fontAlgn="auto" hangingPunct="1">
              <a:spcAft>
                <a:spcPts val="0"/>
              </a:spcAft>
              <a:defRPr/>
            </a:pPr>
            <a:r>
              <a:rPr lang="en-US" dirty="0" smtClean="0"/>
              <a:t>First </a:t>
            </a:r>
            <a:r>
              <a:rPr lang="en-US" dirty="0"/>
              <a:t>late </a:t>
            </a:r>
            <a:r>
              <a:rPr lang="en-US" dirty="0" smtClean="0"/>
              <a:t>QPR: </a:t>
            </a:r>
          </a:p>
          <a:p>
            <a:pPr lvl="1" eaLnBrk="1" fontAlgn="auto" hangingPunct="1">
              <a:spcAft>
                <a:spcPts val="0"/>
              </a:spcAft>
              <a:defRPr/>
            </a:pPr>
            <a:r>
              <a:rPr lang="en-US" dirty="0"/>
              <a:t>S</a:t>
            </a:r>
            <a:r>
              <a:rPr lang="en-US" dirty="0" smtClean="0"/>
              <a:t>end </a:t>
            </a:r>
            <a:r>
              <a:rPr lang="en-US" dirty="0"/>
              <a:t>an email to the grantee noting the late submission and the next QPR date</a:t>
            </a:r>
            <a:r>
              <a:rPr lang="en-US" dirty="0" smtClean="0"/>
              <a:t>.</a:t>
            </a:r>
          </a:p>
          <a:p>
            <a:pPr eaLnBrk="1" fontAlgn="auto" hangingPunct="1">
              <a:spcAft>
                <a:spcPts val="0"/>
              </a:spcAft>
              <a:defRPr/>
            </a:pPr>
            <a:r>
              <a:rPr lang="en-US" dirty="0" smtClean="0"/>
              <a:t>Second consecutive late QPR:</a:t>
            </a:r>
          </a:p>
          <a:p>
            <a:pPr lvl="1" eaLnBrk="1" fontAlgn="auto" hangingPunct="1">
              <a:spcAft>
                <a:spcPts val="0"/>
              </a:spcAft>
              <a:defRPr/>
            </a:pPr>
            <a:r>
              <a:rPr lang="en-US" dirty="0"/>
              <a:t>M</a:t>
            </a:r>
            <a:r>
              <a:rPr lang="en-US" dirty="0" smtClean="0"/>
              <a:t>ake </a:t>
            </a:r>
            <a:r>
              <a:rPr lang="en-US" dirty="0"/>
              <a:t>a finding of noncompliance and send a letter. </a:t>
            </a:r>
            <a:endParaRPr lang="en-US" dirty="0" smtClean="0"/>
          </a:p>
          <a:p>
            <a:pPr lvl="1" eaLnBrk="1" fontAlgn="auto" hangingPunct="1">
              <a:spcAft>
                <a:spcPts val="0"/>
              </a:spcAft>
              <a:defRPr/>
            </a:pPr>
            <a:r>
              <a:rPr lang="en-US" dirty="0" smtClean="0"/>
              <a:t>Corrective </a:t>
            </a:r>
            <a:r>
              <a:rPr lang="en-US" dirty="0"/>
              <a:t>action should include a warning that fund access might be limited if future reports are late. </a:t>
            </a:r>
            <a:endParaRPr lang="en-US" dirty="0" smtClean="0"/>
          </a:p>
          <a:p>
            <a:pPr eaLnBrk="1" fontAlgn="auto" hangingPunct="1">
              <a:spcAft>
                <a:spcPts val="0"/>
              </a:spcAft>
              <a:defRPr/>
            </a:pPr>
            <a:r>
              <a:rPr lang="en-US" dirty="0" smtClean="0"/>
              <a:t>Third consecutive late QPR: Contact </a:t>
            </a:r>
            <a:r>
              <a:rPr lang="en-US" dirty="0"/>
              <a:t>Headquarters CPD for guidance</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E5221576-10D5-4F0E-AC7C-FF5F8176FF00}" type="slidenum">
              <a:rPr lang="en-US"/>
              <a:pPr>
                <a:defRPr/>
              </a:pPr>
              <a:t>151</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9" name="Rectangle 8"/>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674688" y="1260475"/>
            <a:ext cx="7935912" cy="1470025"/>
          </a:xfrm>
        </p:spPr>
        <p:txBody>
          <a:bodyPr/>
          <a:lstStyle/>
          <a:p>
            <a:r>
              <a:rPr lang="en-US" dirty="0"/>
              <a:t>Pull and Modify Reports: Round 2</a:t>
            </a:r>
            <a:endParaRPr lang="en-US" dirty="0" smtClean="0"/>
          </a:p>
        </p:txBody>
      </p:sp>
      <p:sp>
        <p:nvSpPr>
          <p:cNvPr id="4" name="Slide Number Placeholder 3"/>
          <p:cNvSpPr>
            <a:spLocks noGrp="1"/>
          </p:cNvSpPr>
          <p:nvPr>
            <p:ph type="sldNum" sz="quarter" idx="12"/>
          </p:nvPr>
        </p:nvSpPr>
        <p:spPr/>
        <p:txBody>
          <a:bodyPr/>
          <a:lstStyle/>
          <a:p>
            <a:pPr>
              <a:defRPr/>
            </a:pPr>
            <a:fld id="{FF8FF399-3970-4E41-8B56-569530E121EC}" type="slidenum">
              <a:rPr lang="en-US"/>
              <a:pPr>
                <a:defRPr/>
              </a:pPr>
              <a:t>152</a:t>
            </a:fld>
            <a:endParaRPr lang="en-US" dirty="0"/>
          </a:p>
        </p:txBody>
      </p:sp>
      <p:pic>
        <p:nvPicPr>
          <p:cNvPr id="67588"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15"/>
          <p:cNvGrpSpPr>
            <a:grpSpLocks/>
          </p:cNvGrpSpPr>
          <p:nvPr/>
        </p:nvGrpSpPr>
        <p:grpSpPr bwMode="auto">
          <a:xfrm>
            <a:off x="0" y="5907088"/>
            <a:ext cx="9144000" cy="457200"/>
            <a:chOff x="0" y="152400"/>
            <a:chExt cx="9144000" cy="609600"/>
          </a:xfrm>
        </p:grpSpPr>
        <p:sp>
          <p:nvSpPr>
            <p:cNvPr id="17" name="Rectangle 1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8" name="Rectangle 1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9" name="Rectangle 1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20" name="Rectangle 1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21" name="Rectangle 2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22" name="Rectangle 2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
        <p:nvSpPr>
          <p:cNvPr id="23" name="Pentagon 22"/>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i="1" dirty="0"/>
              <a:t>Case </a:t>
            </a:r>
            <a:r>
              <a:rPr lang="en-US" sz="3600" i="1" dirty="0" smtClean="0"/>
              <a:t>Study 15</a:t>
            </a:r>
            <a:endParaRPr lang="en-US" sz="3600" i="1"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23B87A0-AE09-4FC6-9CD1-D5F1EECBA75C}" type="slidenum">
              <a:rPr lang="en-US"/>
              <a:pPr>
                <a:defRPr/>
              </a:pPr>
              <a:t>153</a:t>
            </a:fld>
            <a:endParaRPr lang="en-US" dirty="0"/>
          </a:p>
        </p:txBody>
      </p:sp>
      <p:sp>
        <p:nvSpPr>
          <p:cNvPr id="14" name="Title 1"/>
          <p:cNvSpPr txBox="1">
            <a:spLocks/>
          </p:cNvSpPr>
          <p:nvPr/>
        </p:nvSpPr>
        <p:spPr>
          <a:xfrm>
            <a:off x="685800" y="2130425"/>
            <a:ext cx="7772400" cy="1679575"/>
          </a:xfrm>
          <a:prstGeom prst="rect">
            <a:avLst/>
          </a:prstGeom>
        </p:spPr>
        <p:txBody>
          <a:bodyPr anchor="ctr">
            <a:normAutofit/>
          </a:bodyPr>
          <a:lstStyle/>
          <a:p>
            <a:pPr algn="ctr" fontAlgn="auto">
              <a:spcAft>
                <a:spcPts val="0"/>
              </a:spcAft>
              <a:defRPr/>
            </a:pPr>
            <a:r>
              <a:rPr lang="en-US" sz="4400" dirty="0">
                <a:latin typeface="+mj-lt"/>
                <a:ea typeface="+mj-ea"/>
                <a:cs typeface="+mj-cs"/>
              </a:rPr>
              <a:t>Common </a:t>
            </a:r>
            <a:r>
              <a:rPr lang="en-US" sz="4400" dirty="0" smtClean="0">
                <a:latin typeface="+mj-lt"/>
                <a:ea typeface="+mj-ea"/>
                <a:cs typeface="+mj-cs"/>
              </a:rPr>
              <a:t>Issues &amp; Troubleshooting</a:t>
            </a:r>
            <a:endParaRPr lang="en-US" sz="4400" dirty="0">
              <a:latin typeface="+mj-lt"/>
              <a:ea typeface="+mj-ea"/>
              <a:cs typeface="+mj-cs"/>
            </a:endParaRPr>
          </a:p>
        </p:txBody>
      </p:sp>
      <p:sp>
        <p:nvSpPr>
          <p:cNvPr id="15" name="Slide Number Placeholder 3"/>
          <p:cNvSpPr txBox="1">
            <a:spLocks/>
          </p:cNvSpPr>
          <p:nvPr/>
        </p:nvSpPr>
        <p:spPr>
          <a:xfrm>
            <a:off x="6553200" y="6356350"/>
            <a:ext cx="2133600" cy="365125"/>
          </a:xfrm>
          <a:prstGeom prst="rect">
            <a:avLst/>
          </a:prstGeom>
        </p:spPr>
        <p:txBody>
          <a:bodyPr anchor="ctr"/>
          <a:lstStyle/>
          <a:p>
            <a:pPr algn="r">
              <a:defRPr/>
            </a:pPr>
            <a:fld id="{11638524-D5CA-4C50-A851-C7109F7956EF}"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153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6" name="Slide Number Placeholder 3"/>
          <p:cNvSpPr txBox="1">
            <a:spLocks/>
          </p:cNvSpPr>
          <p:nvPr/>
        </p:nvSpPr>
        <p:spPr>
          <a:xfrm>
            <a:off x="6553200" y="6356350"/>
            <a:ext cx="2133600" cy="365125"/>
          </a:xfrm>
          <a:prstGeom prst="rect">
            <a:avLst/>
          </a:prstGeom>
        </p:spPr>
        <p:txBody>
          <a:bodyPr anchor="ctr"/>
          <a:lstStyle/>
          <a:p>
            <a:pPr algn="r">
              <a:defRPr/>
            </a:pPr>
            <a:fld id="{6D8DCF7C-4F32-4251-B778-C33E2555666D}"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153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7" name="Slide Number Placeholder 3"/>
          <p:cNvSpPr txBox="1">
            <a:spLocks/>
          </p:cNvSpPr>
          <p:nvPr/>
        </p:nvSpPr>
        <p:spPr>
          <a:xfrm>
            <a:off x="6553200" y="6356350"/>
            <a:ext cx="2133600" cy="365125"/>
          </a:xfrm>
          <a:prstGeom prst="rect">
            <a:avLst/>
          </a:prstGeom>
        </p:spPr>
        <p:txBody>
          <a:bodyPr anchor="ctr"/>
          <a:lstStyle/>
          <a:p>
            <a:pPr algn="r">
              <a:defRPr/>
            </a:pPr>
            <a:fld id="{94A1053B-6706-4283-98FE-DDEAA891795D}"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153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8" name="Slide Number Placeholder 3"/>
          <p:cNvSpPr txBox="1">
            <a:spLocks/>
          </p:cNvSpPr>
          <p:nvPr/>
        </p:nvSpPr>
        <p:spPr>
          <a:xfrm>
            <a:off x="6553200" y="6356350"/>
            <a:ext cx="2133600" cy="365125"/>
          </a:xfrm>
          <a:prstGeom prst="rect">
            <a:avLst/>
          </a:prstGeom>
        </p:spPr>
        <p:txBody>
          <a:bodyPr anchor="ctr"/>
          <a:lstStyle/>
          <a:p>
            <a:pPr algn="r">
              <a:defRPr/>
            </a:pPr>
            <a:fld id="{994D8F92-BA04-42AE-B3EC-E1F1C0A8CFAF}"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153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9" name="Slide Number Placeholder 3"/>
          <p:cNvSpPr txBox="1">
            <a:spLocks/>
          </p:cNvSpPr>
          <p:nvPr/>
        </p:nvSpPr>
        <p:spPr>
          <a:xfrm>
            <a:off x="6553200" y="6356350"/>
            <a:ext cx="2133600" cy="365125"/>
          </a:xfrm>
          <a:prstGeom prst="rect">
            <a:avLst/>
          </a:prstGeom>
        </p:spPr>
        <p:txBody>
          <a:bodyPr anchor="ctr"/>
          <a:lstStyle/>
          <a:p>
            <a:pPr algn="r">
              <a:defRPr/>
            </a:pPr>
            <a:fld id="{7855162F-CA9C-4777-B294-842B45F1E315}"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153</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19"/>
          <p:cNvGrpSpPr>
            <a:grpSpLocks/>
          </p:cNvGrpSpPr>
          <p:nvPr/>
        </p:nvGrpSpPr>
        <p:grpSpPr bwMode="auto">
          <a:xfrm>
            <a:off x="0" y="681038"/>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7" name="Plaque 26"/>
          <p:cNvSpPr/>
          <p:nvPr/>
        </p:nvSpPr>
        <p:spPr>
          <a:xfrm>
            <a:off x="1971675" y="2351088"/>
            <a:ext cx="5118100" cy="1306512"/>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21195" name="Picture 27"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20" name="TextBox 19"/>
          <p:cNvSpPr txBox="1"/>
          <p:nvPr/>
        </p:nvSpPr>
        <p:spPr>
          <a:xfrm>
            <a:off x="1799431" y="3810000"/>
            <a:ext cx="5462587" cy="840230"/>
          </a:xfrm>
          <a:prstGeom prst="rect">
            <a:avLst/>
          </a:prstGeom>
          <a:noFill/>
        </p:spPr>
        <p:txBody>
          <a:bodyPr>
            <a:spAutoFit/>
          </a:bodyPr>
          <a:lstStyle/>
          <a:p>
            <a:pPr marL="457200" indent="-457200" algn="ctr">
              <a:lnSpc>
                <a:spcPct val="80000"/>
              </a:lnSpc>
              <a:spcBef>
                <a:spcPct val="20000"/>
              </a:spcBef>
              <a:defRPr/>
            </a:pPr>
            <a:r>
              <a:rPr lang="en-US" sz="2700" dirty="0" smtClean="0">
                <a:solidFill>
                  <a:schemeClr val="tx1">
                    <a:lumMod val="75000"/>
                    <a:lumOff val="25000"/>
                  </a:schemeClr>
                </a:solidFill>
                <a:latin typeface="+mn-lt"/>
                <a:ea typeface="+mn-ea"/>
                <a:cs typeface="+mn-cs"/>
              </a:rPr>
              <a:t>Pop Quiz </a:t>
            </a:r>
            <a:endParaRPr lang="en-US" sz="2700" dirty="0">
              <a:solidFill>
                <a:schemeClr val="tx1">
                  <a:lumMod val="75000"/>
                  <a:lumOff val="25000"/>
                </a:schemeClr>
              </a:solidFill>
              <a:latin typeface="+mn-lt"/>
              <a:ea typeface="+mn-ea"/>
              <a:cs typeface="+mn-cs"/>
            </a:endParaRPr>
          </a:p>
          <a:p>
            <a:pPr marL="457200" indent="-457200" algn="ctr">
              <a:lnSpc>
                <a:spcPct val="80000"/>
              </a:lnSpc>
              <a:spcBef>
                <a:spcPct val="20000"/>
              </a:spcBef>
              <a:defRPr/>
            </a:pPr>
            <a:r>
              <a:rPr lang="en-US" sz="2700" dirty="0" smtClean="0">
                <a:solidFill>
                  <a:schemeClr val="tx1">
                    <a:lumMod val="75000"/>
                    <a:lumOff val="25000"/>
                  </a:schemeClr>
                </a:solidFill>
              </a:rPr>
              <a:t>Common Problem Areas</a:t>
            </a:r>
            <a:endParaRPr lang="en-US" sz="27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447675"/>
            <a:ext cx="8229600" cy="1143000"/>
          </a:xfrm>
        </p:spPr>
        <p:txBody>
          <a:bodyPr/>
          <a:lstStyle/>
          <a:p>
            <a:pPr algn="l" eaLnBrk="1" hangingPunct="1"/>
            <a:r>
              <a:rPr lang="en-US" dirty="0" smtClean="0"/>
              <a:t>Pop Quiz</a:t>
            </a:r>
          </a:p>
        </p:txBody>
      </p:sp>
      <p:sp>
        <p:nvSpPr>
          <p:cNvPr id="68611" name="Content Placeholder 6"/>
          <p:cNvSpPr>
            <a:spLocks noGrp="1"/>
          </p:cNvSpPr>
          <p:nvPr>
            <p:ph idx="1"/>
          </p:nvPr>
        </p:nvSpPr>
        <p:spPr/>
        <p:txBody>
          <a:bodyPr/>
          <a:lstStyle/>
          <a:p>
            <a:r>
              <a:rPr lang="en-US" dirty="0" smtClean="0"/>
              <a:t>Don’t Worry…No Grading! </a:t>
            </a:r>
          </a:p>
          <a:p>
            <a:r>
              <a:rPr lang="en-US" dirty="0" smtClean="0"/>
              <a:t>Please organize into teams of three or four.</a:t>
            </a:r>
          </a:p>
          <a:p>
            <a:r>
              <a:rPr lang="en-US" dirty="0" smtClean="0"/>
              <a:t>I will present you with a potential issue a grantee confronts. Please brainstorm and let the class know what measures you would take to solve it.</a:t>
            </a:r>
          </a:p>
        </p:txBody>
      </p:sp>
      <p:sp>
        <p:nvSpPr>
          <p:cNvPr id="4" name="Slide Number Placeholder 3"/>
          <p:cNvSpPr>
            <a:spLocks noGrp="1"/>
          </p:cNvSpPr>
          <p:nvPr>
            <p:ph type="sldNum" sz="quarter" idx="12"/>
          </p:nvPr>
        </p:nvSpPr>
        <p:spPr/>
        <p:txBody>
          <a:bodyPr/>
          <a:lstStyle/>
          <a:p>
            <a:pPr>
              <a:defRPr/>
            </a:pPr>
            <a:fld id="{FDFD6714-0F53-44D0-B864-84BE0ED1D3DE}" type="slidenum">
              <a:rPr lang="en-US"/>
              <a:pPr>
                <a:defRPr/>
              </a:pPr>
              <a:t>154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p:nvPr>
        </p:nvSpPr>
        <p:spPr>
          <a:xfrm>
            <a:off x="457200" y="628650"/>
            <a:ext cx="8229600" cy="960438"/>
          </a:xfrm>
        </p:spPr>
        <p:txBody>
          <a:bodyPr/>
          <a:lstStyle/>
          <a:p>
            <a:pPr algn="l" eaLnBrk="1" hangingPunct="1"/>
            <a:r>
              <a:rPr lang="en-US" dirty="0" smtClean="0"/>
              <a:t>Common Issues</a:t>
            </a:r>
          </a:p>
        </p:txBody>
      </p:sp>
      <p:sp>
        <p:nvSpPr>
          <p:cNvPr id="222211" name="Content Placeholder 2"/>
          <p:cNvSpPr>
            <a:spLocks noGrp="1"/>
          </p:cNvSpPr>
          <p:nvPr>
            <p:ph idx="1"/>
          </p:nvPr>
        </p:nvSpPr>
        <p:spPr/>
        <p:txBody>
          <a:bodyPr/>
          <a:lstStyle/>
          <a:p>
            <a:pPr marL="514350" indent="-514350" eaLnBrk="1" hangingPunct="1">
              <a:buFont typeface="Calibri" pitchFamily="34" charset="0"/>
              <a:buAutoNum type="arabicPeriod"/>
            </a:pPr>
            <a:r>
              <a:rPr lang="en-US" sz="2800" dirty="0" smtClean="0"/>
              <a:t>Administrative Issues</a:t>
            </a:r>
          </a:p>
          <a:p>
            <a:pPr marL="514350" indent="-514350" eaLnBrk="1" hangingPunct="1">
              <a:buFont typeface="Calibri" pitchFamily="34" charset="0"/>
              <a:buAutoNum type="arabicPeriod"/>
            </a:pPr>
            <a:endParaRPr lang="en-US" sz="2800" dirty="0" smtClean="0"/>
          </a:p>
          <a:p>
            <a:pPr marL="514350" indent="-514350">
              <a:buFont typeface="Calibri" pitchFamily="34" charset="0"/>
              <a:buAutoNum type="arabicPeriod"/>
            </a:pPr>
            <a:r>
              <a:rPr lang="en-US" sz="2800" dirty="0" smtClean="0"/>
              <a:t>Moving </a:t>
            </a:r>
            <a:r>
              <a:rPr lang="en-US" sz="2800" dirty="0"/>
              <a:t>Budgets and </a:t>
            </a:r>
            <a:r>
              <a:rPr lang="en-US" sz="2800" dirty="0" smtClean="0"/>
              <a:t>Draws</a:t>
            </a:r>
          </a:p>
          <a:p>
            <a:pPr marL="514350" indent="-514350">
              <a:buFont typeface="Calibri" pitchFamily="34" charset="0"/>
              <a:buAutoNum type="arabicPeriod"/>
            </a:pPr>
            <a:endParaRPr lang="en-US" sz="2800" dirty="0" smtClean="0"/>
          </a:p>
          <a:p>
            <a:pPr marL="514350" indent="-514350">
              <a:buFont typeface="Calibri" pitchFamily="34" charset="0"/>
              <a:buAutoNum type="arabicPeriod"/>
            </a:pPr>
            <a:r>
              <a:rPr lang="en-US" sz="2800" dirty="0" smtClean="0"/>
              <a:t>Accomplishments</a:t>
            </a:r>
            <a:endParaRPr lang="en-US" sz="2800" dirty="0"/>
          </a:p>
          <a:p>
            <a:pPr marL="0" indent="0" eaLnBrk="1" hangingPunct="1">
              <a:buNone/>
            </a:pPr>
            <a:endParaRPr lang="en-US" sz="2800" dirty="0" smtClean="0"/>
          </a:p>
        </p:txBody>
      </p:sp>
      <p:sp>
        <p:nvSpPr>
          <p:cNvPr id="4" name="Slide Number Placeholder 3"/>
          <p:cNvSpPr>
            <a:spLocks noGrp="1"/>
          </p:cNvSpPr>
          <p:nvPr>
            <p:ph type="sldNum" sz="quarter" idx="12"/>
          </p:nvPr>
        </p:nvSpPr>
        <p:spPr>
          <a:xfrm>
            <a:off x="593725" y="5961063"/>
            <a:ext cx="7986713" cy="701675"/>
          </a:xfrm>
        </p:spPr>
        <p:txBody>
          <a:bodyPr/>
          <a:lstStyle/>
          <a:p>
            <a:pPr algn="l">
              <a:defRPr/>
            </a:pPr>
            <a:r>
              <a:rPr lang="en-US" sz="1800" b="1" i="1" dirty="0">
                <a:solidFill>
                  <a:prstClr val="black"/>
                </a:solidFill>
              </a:rPr>
              <a:t>This is not an NSP policy training.  </a:t>
            </a:r>
            <a:r>
              <a:rPr lang="en-US" sz="1800" i="1" dirty="0">
                <a:solidFill>
                  <a:prstClr val="black"/>
                </a:solidFill>
              </a:rPr>
              <a:t>When it comes to discussions of policy, we’ll lean on the experience of the HUD staff in the room.</a:t>
            </a:r>
          </a:p>
          <a:p>
            <a:pPr>
              <a:defRPr/>
            </a:pPr>
            <a:fld id="{5B89B3F8-679E-4DF2-BDFA-4F8E8532C848}" type="slidenum">
              <a:rPr lang="en-US"/>
              <a:pPr>
                <a:defRPr/>
              </a:pPr>
              <a:t>155</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a:xfrm>
            <a:off x="457200" y="441325"/>
            <a:ext cx="8229600" cy="1143000"/>
          </a:xfrm>
        </p:spPr>
        <p:txBody>
          <a:bodyPr>
            <a:normAutofit/>
          </a:bodyPr>
          <a:lstStyle/>
          <a:p>
            <a:pPr algn="l"/>
            <a:r>
              <a:rPr lang="en-US" dirty="0"/>
              <a:t>1. Administrative</a:t>
            </a:r>
            <a:endParaRPr lang="en-US" dirty="0" smtClean="0"/>
          </a:p>
        </p:txBody>
      </p:sp>
      <p:sp>
        <p:nvSpPr>
          <p:cNvPr id="10" name="Content Placeholder 2"/>
          <p:cNvSpPr>
            <a:spLocks noGrp="1"/>
          </p:cNvSpPr>
          <p:nvPr>
            <p:ph idx="1"/>
          </p:nvPr>
        </p:nvSpPr>
        <p:spPr>
          <a:xfrm>
            <a:off x="457200" y="1460500"/>
            <a:ext cx="8428038" cy="5237163"/>
          </a:xfrm>
        </p:spPr>
        <p:txBody>
          <a:bodyPr rtlCol="0">
            <a:normAutofit fontScale="70000" lnSpcReduction="20000"/>
          </a:bodyPr>
          <a:lstStyle/>
          <a:p>
            <a:pPr eaLnBrk="1" fontAlgn="auto" hangingPunct="1">
              <a:spcAft>
                <a:spcPts val="0"/>
              </a:spcAft>
              <a:defRPr/>
            </a:pPr>
            <a:r>
              <a:rPr lang="en-US" dirty="0" smtClean="0"/>
              <a:t>Problems:</a:t>
            </a:r>
          </a:p>
          <a:p>
            <a:pPr lvl="1" eaLnBrk="1" fontAlgn="auto" hangingPunct="1">
              <a:spcAft>
                <a:spcPts val="0"/>
              </a:spcAft>
              <a:defRPr/>
            </a:pPr>
            <a:r>
              <a:rPr lang="en-US" dirty="0" smtClean="0"/>
              <a:t>Access to the system:</a:t>
            </a:r>
          </a:p>
          <a:p>
            <a:pPr lvl="2" eaLnBrk="1" fontAlgn="auto" hangingPunct="1">
              <a:spcAft>
                <a:spcPts val="0"/>
              </a:spcAft>
              <a:defRPr/>
            </a:pPr>
            <a:r>
              <a:rPr lang="en-US" dirty="0" smtClean="0"/>
              <a:t>Getting locked out of the system</a:t>
            </a:r>
          </a:p>
          <a:p>
            <a:pPr lvl="2" eaLnBrk="1" fontAlgn="auto" hangingPunct="1">
              <a:spcAft>
                <a:spcPts val="0"/>
              </a:spcAft>
              <a:defRPr/>
            </a:pPr>
            <a:r>
              <a:rPr lang="en-US" dirty="0" smtClean="0"/>
              <a:t>Access to Reports </a:t>
            </a:r>
          </a:p>
          <a:p>
            <a:pPr lvl="2" eaLnBrk="1" fontAlgn="auto" hangingPunct="1">
              <a:spcAft>
                <a:spcPts val="0"/>
              </a:spcAft>
              <a:defRPr/>
            </a:pPr>
            <a:r>
              <a:rPr lang="en-US" dirty="0" smtClean="0"/>
              <a:t>User Roles and Certification Status</a:t>
            </a:r>
          </a:p>
          <a:p>
            <a:pPr eaLnBrk="1" fontAlgn="auto" hangingPunct="1">
              <a:spcAft>
                <a:spcPts val="0"/>
              </a:spcAft>
              <a:defRPr/>
            </a:pPr>
            <a:r>
              <a:rPr lang="en-US" dirty="0" smtClean="0"/>
              <a:t>How to know if you have this problem: </a:t>
            </a:r>
          </a:p>
          <a:p>
            <a:pPr lvl="1" eaLnBrk="1" fontAlgn="auto" hangingPunct="1">
              <a:spcAft>
                <a:spcPts val="0"/>
              </a:spcAft>
              <a:defRPr/>
            </a:pPr>
            <a:r>
              <a:rPr lang="en-US" dirty="0" smtClean="0"/>
              <a:t>Error message when attempting to log on to DRGR or, in particular, activating the Reports Module.</a:t>
            </a:r>
          </a:p>
          <a:p>
            <a:pPr eaLnBrk="1" fontAlgn="auto" hangingPunct="1">
              <a:spcAft>
                <a:spcPts val="0"/>
              </a:spcAft>
              <a:defRPr/>
            </a:pPr>
            <a:r>
              <a:rPr lang="en-US" dirty="0" smtClean="0"/>
              <a:t>How to solve it: </a:t>
            </a:r>
          </a:p>
          <a:p>
            <a:pPr lvl="1" eaLnBrk="1" fontAlgn="auto" hangingPunct="1">
              <a:spcAft>
                <a:spcPts val="0"/>
              </a:spcAft>
              <a:defRPr/>
            </a:pPr>
            <a:r>
              <a:rPr lang="en-US" dirty="0" smtClean="0"/>
              <a:t>If timed-out message or cannot access the Reports module, wait for at least 30 minutes. If still locked-out, call the DRGR Help Desk at 1-800-998-9999, and coordination with your field office.</a:t>
            </a:r>
          </a:p>
          <a:p>
            <a:pPr lvl="1" eaLnBrk="1" fontAlgn="auto" hangingPunct="1">
              <a:spcAft>
                <a:spcPts val="0"/>
              </a:spcAft>
              <a:defRPr/>
            </a:pPr>
            <a:r>
              <a:rPr lang="en-US" dirty="0" smtClean="0"/>
              <a:t>If locked-out of the system, check with the Grantee Administrator to verify you are Active and Certified on each grant you need access to (if you are a Grant Administrator, check with your CPD Rep). </a:t>
            </a:r>
          </a:p>
          <a:p>
            <a:pPr lvl="2" eaLnBrk="1" fontAlgn="auto" hangingPunct="1">
              <a:spcAft>
                <a:spcPts val="0"/>
              </a:spcAft>
              <a:defRPr/>
            </a:pPr>
            <a:r>
              <a:rPr lang="en-US" dirty="0" smtClean="0"/>
              <a:t>A quick way to check the status is to pull AdminReport 04b. If you need to change your user role, then submit to your CPD Rep the change along with your B#.</a:t>
            </a:r>
            <a:endParaRPr lang="en-US" dirty="0"/>
          </a:p>
        </p:txBody>
      </p:sp>
      <p:sp>
        <p:nvSpPr>
          <p:cNvPr id="4" name="Slide Number Placeholder 3"/>
          <p:cNvSpPr>
            <a:spLocks noGrp="1"/>
          </p:cNvSpPr>
          <p:nvPr>
            <p:ph type="sldNum" sz="quarter" idx="12"/>
          </p:nvPr>
        </p:nvSpPr>
        <p:spPr/>
        <p:txBody>
          <a:bodyPr/>
          <a:lstStyle/>
          <a:p>
            <a:pPr>
              <a:defRPr/>
            </a:pPr>
            <a:fld id="{B81FE74C-6DFB-4409-B8FD-D147C7D19B1B}" type="slidenum">
              <a:rPr lang="en-US"/>
              <a:pPr>
                <a:defRPr/>
              </a:pPr>
              <a:t>156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Title 1"/>
          <p:cNvSpPr>
            <a:spLocks noGrp="1"/>
          </p:cNvSpPr>
          <p:nvPr>
            <p:ph type="title"/>
          </p:nvPr>
        </p:nvSpPr>
        <p:spPr>
          <a:xfrm>
            <a:off x="457200" y="441325"/>
            <a:ext cx="8229600" cy="1143000"/>
          </a:xfrm>
        </p:spPr>
        <p:txBody>
          <a:bodyPr/>
          <a:lstStyle/>
          <a:p>
            <a:pPr algn="l"/>
            <a:r>
              <a:rPr lang="en-US" dirty="0" smtClean="0"/>
              <a:t>1. Administrative</a:t>
            </a:r>
          </a:p>
        </p:txBody>
      </p:sp>
      <p:sp>
        <p:nvSpPr>
          <p:cNvPr id="20" name="Slide Number Placeholder 3"/>
          <p:cNvSpPr>
            <a:spLocks noGrp="1"/>
          </p:cNvSpPr>
          <p:nvPr>
            <p:ph type="sldNum" sz="quarter" idx="12"/>
          </p:nvPr>
        </p:nvSpPr>
        <p:spPr>
          <a:xfrm>
            <a:off x="6553200" y="6356350"/>
            <a:ext cx="2133600" cy="365125"/>
          </a:xfrm>
        </p:spPr>
        <p:txBody>
          <a:bodyPr/>
          <a:lstStyle/>
          <a:p>
            <a:pPr>
              <a:defRPr/>
            </a:pPr>
            <a:fld id="{B81FE74C-6DFB-4409-B8FD-D147C7D19B1B}" type="slidenum">
              <a:rPr lang="en-US"/>
              <a:pPr>
                <a:defRPr/>
              </a:pPr>
              <a:t>157</a:t>
            </a:fld>
            <a:endParaRPr lang="en-US"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10870"/>
          <a:stretch>
            <a:fillRect/>
          </a:stretch>
        </p:blipFill>
        <p:spPr bwMode="auto">
          <a:xfrm>
            <a:off x="76200" y="2057400"/>
            <a:ext cx="883254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normAutofit/>
          </a:bodyPr>
          <a:lstStyle/>
          <a:p>
            <a:pPr marL="514350" indent="-514350" algn="l"/>
            <a:r>
              <a:rPr lang="en-US" dirty="0"/>
              <a:t>2</a:t>
            </a:r>
            <a:r>
              <a:rPr lang="en-US" dirty="0" smtClean="0"/>
              <a:t>. </a:t>
            </a:r>
            <a:r>
              <a:rPr lang="en-US" dirty="0"/>
              <a:t>Moving Budgets and Draws</a:t>
            </a:r>
          </a:p>
        </p:txBody>
      </p:sp>
      <p:sp>
        <p:nvSpPr>
          <p:cNvPr id="9" name="Content Placeholder 2"/>
          <p:cNvSpPr>
            <a:spLocks noGrp="1"/>
          </p:cNvSpPr>
          <p:nvPr>
            <p:ph idx="1"/>
          </p:nvPr>
        </p:nvSpPr>
        <p:spPr>
          <a:xfrm>
            <a:off x="457200" y="1600200"/>
            <a:ext cx="8496300" cy="5257800"/>
          </a:xfrm>
        </p:spPr>
        <p:txBody>
          <a:bodyPr rtlCol="0">
            <a:normAutofit/>
          </a:bodyPr>
          <a:lstStyle/>
          <a:p>
            <a:pPr marL="342900" lvl="1" indent="-342900">
              <a:buFont typeface="Arial" pitchFamily="34" charset="0"/>
              <a:buChar char="•"/>
              <a:defRPr/>
            </a:pPr>
            <a:r>
              <a:rPr lang="en-US" dirty="0"/>
              <a:t>Common Problems</a:t>
            </a:r>
          </a:p>
          <a:p>
            <a:pPr lvl="1">
              <a:defRPr/>
            </a:pPr>
            <a:r>
              <a:rPr lang="en-US" dirty="0"/>
              <a:t>Q1. How does a user revise a voucher line item?</a:t>
            </a:r>
          </a:p>
          <a:p>
            <a:pPr lvl="1">
              <a:defRPr/>
            </a:pPr>
            <a:r>
              <a:rPr lang="en-US" dirty="0"/>
              <a:t>Q2. How </a:t>
            </a:r>
            <a:r>
              <a:rPr lang="en-US" dirty="0" smtClean="0"/>
              <a:t>does </a:t>
            </a:r>
            <a:r>
              <a:rPr lang="en-US" dirty="0"/>
              <a:t>a grantee get credit for funds spent on LH25 that were originally budgeted for LMMI?</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158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390738079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normAutofit/>
          </a:bodyPr>
          <a:lstStyle/>
          <a:p>
            <a:pPr marL="514350" indent="-514350" algn="l"/>
            <a:r>
              <a:rPr lang="en-US" dirty="0"/>
              <a:t>2</a:t>
            </a:r>
            <a:r>
              <a:rPr lang="en-US" dirty="0" smtClean="0"/>
              <a:t>. </a:t>
            </a:r>
            <a:r>
              <a:rPr lang="en-US" dirty="0"/>
              <a:t>Moving Budgets and Draws</a:t>
            </a:r>
          </a:p>
        </p:txBody>
      </p:sp>
      <p:sp>
        <p:nvSpPr>
          <p:cNvPr id="9" name="Content Placeholder 2"/>
          <p:cNvSpPr>
            <a:spLocks noGrp="1"/>
          </p:cNvSpPr>
          <p:nvPr>
            <p:ph idx="1"/>
          </p:nvPr>
        </p:nvSpPr>
        <p:spPr>
          <a:xfrm>
            <a:off x="457200" y="1600200"/>
            <a:ext cx="8496300" cy="4876800"/>
          </a:xfrm>
        </p:spPr>
        <p:txBody>
          <a:bodyPr rtlCol="0">
            <a:normAutofit lnSpcReduction="10000"/>
          </a:bodyPr>
          <a:lstStyle/>
          <a:p>
            <a:pPr marL="273050" lvl="1" indent="-273050" eaLnBrk="1" fontAlgn="auto" hangingPunct="1">
              <a:spcAft>
                <a:spcPts val="0"/>
              </a:spcAft>
              <a:buSzPct val="95000"/>
              <a:buFont typeface="Arial" pitchFamily="34" charset="0"/>
              <a:buChar char="•"/>
              <a:defRPr/>
            </a:pPr>
            <a:r>
              <a:rPr lang="en-US" dirty="0" smtClean="0">
                <a:cs typeface="ＭＳ Ｐゴシック" pitchFamily="-60" charset="-128"/>
              </a:rPr>
              <a:t>How to solve it: </a:t>
            </a:r>
          </a:p>
          <a:p>
            <a:pPr marL="457200" lvl="1" indent="0">
              <a:buNone/>
              <a:defRPr/>
            </a:pPr>
            <a:r>
              <a:rPr lang="en-US" sz="2700" dirty="0" smtClean="0"/>
              <a:t>Q1: In order to revise a voucher it must first be in a status of Open (not approved) or Completed (paid by Treasury). </a:t>
            </a:r>
          </a:p>
          <a:p>
            <a:pPr lvl="2">
              <a:defRPr/>
            </a:pPr>
            <a:r>
              <a:rPr lang="en-US" dirty="0" smtClean="0"/>
              <a:t>If the voucher line item is Open, the user with the Draw Approver role will reject the amount allowing the Draw Requester to resubmit with correct funding. </a:t>
            </a:r>
          </a:p>
          <a:p>
            <a:pPr lvl="2">
              <a:defRPr/>
            </a:pPr>
            <a:r>
              <a:rPr lang="en-US" dirty="0" smtClean="0"/>
              <a:t>If the voucher has been completed, the Voucher Creator will modify the voucher per line item and move the funding to another Activity under the same grant (assuming budget and obligation amounts are enough for the modification). The modifications need to be approved by the user with the Approver Role.</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159</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2880863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441325"/>
            <a:ext cx="8229600" cy="1143000"/>
          </a:xfrm>
        </p:spPr>
        <p:txBody>
          <a:bodyPr rtlCol="0">
            <a:normAutofit fontScale="90000"/>
          </a:bodyPr>
          <a:lstStyle/>
          <a:p>
            <a:pPr algn="l" eaLnBrk="1" fontAlgn="auto" hangingPunct="1">
              <a:spcAft>
                <a:spcPts val="0"/>
              </a:spcAft>
              <a:defRPr/>
            </a:pPr>
            <a:r>
              <a:rPr lang="en-US" dirty="0" smtClean="0"/>
              <a:t>Obligate Funds: Drawdown Math Rules</a:t>
            </a:r>
          </a:p>
        </p:txBody>
      </p:sp>
      <p:sp>
        <p:nvSpPr>
          <p:cNvPr id="77827" name="Content Placeholder 2"/>
          <p:cNvSpPr>
            <a:spLocks noGrp="1"/>
          </p:cNvSpPr>
          <p:nvPr>
            <p:ph idx="1"/>
          </p:nvPr>
        </p:nvSpPr>
        <p:spPr>
          <a:xfrm>
            <a:off x="407126" y="1654628"/>
            <a:ext cx="8229600" cy="4525963"/>
          </a:xfrm>
        </p:spPr>
        <p:txBody>
          <a:bodyPr rtlCol="0">
            <a:normAutofit fontScale="92500" lnSpcReduction="10000"/>
          </a:bodyPr>
          <a:lstStyle/>
          <a:p>
            <a:pPr marL="0" indent="0" eaLnBrk="1" fontAlgn="auto" hangingPunct="1">
              <a:spcAft>
                <a:spcPts val="0"/>
              </a:spcAft>
              <a:buNone/>
              <a:defRPr/>
            </a:pPr>
            <a:r>
              <a:rPr lang="en-US" dirty="0"/>
              <a:t>Obligation amounts must be less than or equal to the Total Activity Budget and greater than or equal to the Total Drawn Amount </a:t>
            </a:r>
          </a:p>
          <a:p>
            <a:pPr lvl="1" eaLnBrk="1" fontAlgn="auto" hangingPunct="1">
              <a:spcAft>
                <a:spcPts val="0"/>
              </a:spcAft>
              <a:buNone/>
              <a:defRPr/>
            </a:pPr>
            <a:r>
              <a:rPr lang="en-US" dirty="0"/>
              <a:t>(can’t decrease the obligation amount to less than the amount that has already been drawn down)</a:t>
            </a:r>
          </a:p>
          <a:p>
            <a:pPr lvl="1" eaLnBrk="1" fontAlgn="auto" hangingPunct="1">
              <a:spcAft>
                <a:spcPts val="0"/>
              </a:spcAft>
              <a:defRPr/>
            </a:pPr>
            <a:endParaRPr lang="en-US" dirty="0"/>
          </a:p>
          <a:p>
            <a:pPr lvl="1" eaLnBrk="1" fontAlgn="auto" hangingPunct="1">
              <a:spcAft>
                <a:spcPts val="0"/>
              </a:spcAft>
              <a:defRPr/>
            </a:pPr>
            <a:endParaRPr lang="en-US" sz="1200" dirty="0"/>
          </a:p>
          <a:p>
            <a:pPr eaLnBrk="1" fontAlgn="auto" hangingPunct="1">
              <a:spcAft>
                <a:spcPts val="0"/>
              </a:spcAft>
              <a:buNone/>
              <a:defRPr/>
            </a:pPr>
            <a:r>
              <a:rPr lang="en-US" dirty="0">
                <a:solidFill>
                  <a:schemeClr val="accent1"/>
                </a:solidFill>
              </a:rPr>
              <a:t>		</a:t>
            </a:r>
            <a:r>
              <a:rPr lang="en-US" sz="2400" dirty="0">
                <a:solidFill>
                  <a:schemeClr val="accent1">
                    <a:lumMod val="75000"/>
                  </a:schemeClr>
                </a:solidFill>
              </a:rPr>
              <a:t>   $1,000,000 ≥ $500,000 ≥ $200,000</a:t>
            </a:r>
            <a:endParaRPr lang="en-US" sz="2400" dirty="0"/>
          </a:p>
          <a:p>
            <a:pPr eaLnBrk="1" fontAlgn="auto" hangingPunct="1">
              <a:spcAft>
                <a:spcPts val="0"/>
              </a:spcAft>
              <a:buNone/>
              <a:defRPr/>
            </a:pPr>
            <a:endParaRPr lang="en-US" sz="2200" dirty="0">
              <a:solidFill>
                <a:srgbClr val="FF0000"/>
              </a:solidFill>
            </a:endParaRPr>
          </a:p>
          <a:p>
            <a:pPr eaLnBrk="1" fontAlgn="auto" hangingPunct="1">
              <a:spcAft>
                <a:spcPts val="0"/>
              </a:spcAft>
              <a:buNone/>
              <a:defRPr/>
            </a:pPr>
            <a:r>
              <a:rPr lang="en-US" sz="2200" dirty="0">
                <a:solidFill>
                  <a:srgbClr val="FF0000"/>
                </a:solidFill>
              </a:rPr>
              <a:t>**As of Release 7.3, grantees enter BOTH program funds and program income as part of the Total Activity Budgets and Activity Obligations.</a:t>
            </a:r>
          </a:p>
        </p:txBody>
      </p:sp>
      <p:sp>
        <p:nvSpPr>
          <p:cNvPr id="13" name="Slide Number Placeholder 3"/>
          <p:cNvSpPr>
            <a:spLocks noGrp="1"/>
          </p:cNvSpPr>
          <p:nvPr>
            <p:ph type="sldNum" sz="quarter" idx="12"/>
          </p:nvPr>
        </p:nvSpPr>
        <p:spPr/>
        <p:txBody>
          <a:bodyPr/>
          <a:lstStyle/>
          <a:p>
            <a:pPr>
              <a:defRPr/>
            </a:pPr>
            <a:fld id="{648DC9C0-950D-40BD-848E-F6801D9DCE30}" type="slidenum">
              <a:rPr lang="en-US"/>
              <a:pPr>
                <a:defRPr/>
              </a:pPr>
              <a:t>16</a:t>
            </a:fld>
            <a:endParaRPr lang="en-US" dirty="0"/>
          </a:p>
        </p:txBody>
      </p:sp>
      <p:grpSp>
        <p:nvGrpSpPr>
          <p:cNvPr id="2" name="Group 13"/>
          <p:cNvGrpSpPr>
            <a:grpSpLocks/>
          </p:cNvGrpSpPr>
          <p:nvPr/>
        </p:nvGrpSpPr>
        <p:grpSpPr bwMode="auto">
          <a:xfrm>
            <a:off x="0" y="76200"/>
            <a:ext cx="9144000" cy="457200"/>
            <a:chOff x="0" y="152400"/>
            <a:chExt cx="9144000" cy="609600"/>
          </a:xfrm>
        </p:grpSpPr>
        <p:sp>
          <p:nvSpPr>
            <p:cNvPr id="15" name="Rectangle 1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6" name="Rectangle 1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7" name="Rectangle 1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8" name="Rectangle 1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2" descr="C:\Users\23240\AppData\Local\Microsoft\Windows\Temporary Internet Files\Content.IE5\X1HBTUIL\MC90043259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4350" y="1185552"/>
            <a:ext cx="403761" cy="4037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5"/>
          <p:cNvSpPr txBox="1">
            <a:spLocks noChangeArrowheads="1"/>
          </p:cNvSpPr>
          <p:nvPr/>
        </p:nvSpPr>
        <p:spPr bwMode="auto">
          <a:xfrm>
            <a:off x="535935" y="4106726"/>
            <a:ext cx="8300295" cy="677108"/>
          </a:xfrm>
          <a:prstGeom prst="rect">
            <a:avLst/>
          </a:prstGeom>
          <a:noFill/>
          <a:ln w="9525">
            <a:noFill/>
            <a:miter lim="800000"/>
            <a:headEnd/>
            <a:tailEnd/>
          </a:ln>
        </p:spPr>
        <p:txBody>
          <a:bodyPr wrap="square">
            <a:spAutoFit/>
          </a:bodyPr>
          <a:lstStyle/>
          <a:p>
            <a:r>
              <a:rPr lang="en-US" sz="2000" b="1" dirty="0">
                <a:solidFill>
                  <a:schemeClr val="accent1">
                    <a:lumMod val="75000"/>
                  </a:schemeClr>
                </a:solidFill>
              </a:rPr>
              <a:t>Activity Budget ≥ Obligation ≥ Total Activity Drawn </a:t>
            </a:r>
            <a:r>
              <a:rPr lang="en-US" sz="2000" b="1" dirty="0" smtClean="0">
                <a:solidFill>
                  <a:schemeClr val="accent1">
                    <a:lumMod val="75000"/>
                  </a:schemeClr>
                </a:solidFill>
              </a:rPr>
              <a:t>Amount (PF+PI)</a:t>
            </a:r>
            <a:endParaRPr lang="en-US" sz="2000" b="1" dirty="0">
              <a:solidFill>
                <a:schemeClr val="accent1">
                  <a:lumMod val="75000"/>
                </a:schemeClr>
              </a:solidFill>
            </a:endParaRPr>
          </a:p>
          <a:p>
            <a:endParaRPr lang="en-US"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normAutofit/>
          </a:bodyPr>
          <a:lstStyle/>
          <a:p>
            <a:pPr marL="514350" indent="-514350" algn="l"/>
            <a:r>
              <a:rPr lang="en-US" dirty="0"/>
              <a:t>2</a:t>
            </a:r>
            <a:r>
              <a:rPr lang="en-US" dirty="0" smtClean="0"/>
              <a:t>. </a:t>
            </a:r>
            <a:r>
              <a:rPr lang="en-US" dirty="0"/>
              <a:t>Moving Budgets and </a:t>
            </a:r>
            <a:r>
              <a:rPr lang="en-US" dirty="0" smtClean="0"/>
              <a:t>Draws (Q2)</a:t>
            </a:r>
            <a:endParaRPr lang="en-US" dirty="0"/>
          </a:p>
        </p:txBody>
      </p:sp>
      <p:sp>
        <p:nvSpPr>
          <p:cNvPr id="9" name="Content Placeholder 2"/>
          <p:cNvSpPr>
            <a:spLocks noGrp="1"/>
          </p:cNvSpPr>
          <p:nvPr>
            <p:ph idx="1"/>
          </p:nvPr>
        </p:nvSpPr>
        <p:spPr>
          <a:xfrm>
            <a:off x="457200" y="1600200"/>
            <a:ext cx="8496300" cy="5257800"/>
          </a:xfrm>
        </p:spPr>
        <p:txBody>
          <a:bodyPr rtlCol="0">
            <a:normAutofit/>
          </a:bodyPr>
          <a:lstStyle/>
          <a:p>
            <a:pPr marL="273050" lvl="1" indent="-273050">
              <a:buSzPct val="95000"/>
              <a:buFont typeface="Arial" pitchFamily="34" charset="0"/>
              <a:buChar char="•"/>
              <a:defRPr/>
            </a:pPr>
            <a:r>
              <a:rPr lang="en-US" dirty="0">
                <a:cs typeface="ＭＳ Ｐゴシック" pitchFamily="-60" charset="-128"/>
              </a:rPr>
              <a:t>How to solve it: </a:t>
            </a:r>
          </a:p>
          <a:p>
            <a:pPr lvl="1">
              <a:defRPr/>
            </a:pPr>
            <a:r>
              <a:rPr lang="en-US" sz="2400" dirty="0"/>
              <a:t>Q2: If an activity was originally projected for LMMI, but ended up going towards LH25 and you would like to receive credit for this there are two options;</a:t>
            </a:r>
          </a:p>
          <a:p>
            <a:pPr marL="1371600" lvl="2" indent="-457200">
              <a:buFont typeface="+mj-lt"/>
              <a:buAutoNum type="arabicPeriod"/>
              <a:defRPr/>
            </a:pPr>
            <a:r>
              <a:rPr lang="en-US" sz="2000" dirty="0"/>
              <a:t>If the entire amount that has been invoiced and budgeted for the activity can be changed to LH25, simply change the status on the first page of </a:t>
            </a:r>
            <a:r>
              <a:rPr lang="en-US" sz="2000" dirty="0" smtClean="0"/>
              <a:t>Add Activity (changes to Action Plan will trigger a resubmission of Action Plan for approval). </a:t>
            </a:r>
            <a:endParaRPr lang="en-US" sz="2000" dirty="0"/>
          </a:p>
          <a:p>
            <a:pPr marL="1371600" lvl="2" indent="-457200">
              <a:buFont typeface="+mj-lt"/>
              <a:buAutoNum type="arabicPeriod"/>
              <a:defRPr/>
            </a:pPr>
            <a:r>
              <a:rPr lang="en-US" sz="2000" dirty="0"/>
              <a:t>The second option may require moving the invoiced and funding amounts to an existing or completely new activity. For this, follow the directions outlined for question 1 and utilize the Reports module to build out what you would like to move before changing information in DRGR. </a:t>
            </a:r>
            <a:r>
              <a:rPr lang="en-US" sz="2000" i="1" dirty="0"/>
              <a:t>Keep in mind that all Accomplishments will need to be moved as well.</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160</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393219084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normAutofit/>
          </a:bodyPr>
          <a:lstStyle/>
          <a:p>
            <a:pPr algn="l"/>
            <a:r>
              <a:rPr lang="en-US" dirty="0"/>
              <a:t>3</a:t>
            </a:r>
            <a:r>
              <a:rPr lang="en-US" dirty="0" smtClean="0"/>
              <a:t>. Accomplishments</a:t>
            </a:r>
          </a:p>
        </p:txBody>
      </p:sp>
      <p:sp>
        <p:nvSpPr>
          <p:cNvPr id="9" name="Content Placeholder 2"/>
          <p:cNvSpPr>
            <a:spLocks noGrp="1"/>
          </p:cNvSpPr>
          <p:nvPr>
            <p:ph idx="1"/>
          </p:nvPr>
        </p:nvSpPr>
        <p:spPr>
          <a:xfrm>
            <a:off x="457200" y="1600200"/>
            <a:ext cx="8496300" cy="5087938"/>
          </a:xfrm>
        </p:spPr>
        <p:txBody>
          <a:bodyPr rtlCol="0">
            <a:normAutofit/>
          </a:bodyPr>
          <a:lstStyle/>
          <a:p>
            <a:pPr marL="287338" indent="-287338" eaLnBrk="1" fontAlgn="auto" hangingPunct="1">
              <a:spcAft>
                <a:spcPts val="0"/>
              </a:spcAft>
              <a:defRPr/>
            </a:pPr>
            <a:r>
              <a:rPr lang="en-US" sz="2800" dirty="0" smtClean="0"/>
              <a:t>Common Potential Problems: </a:t>
            </a:r>
          </a:p>
          <a:p>
            <a:pPr lvl="1" eaLnBrk="1" fontAlgn="auto" hangingPunct="1">
              <a:spcAft>
                <a:spcPts val="0"/>
              </a:spcAft>
              <a:defRPr/>
            </a:pPr>
            <a:r>
              <a:rPr lang="en-US" sz="2400" dirty="0" smtClean="0"/>
              <a:t>Q1: A Grantee does not see owner v renter or SF v MF (when reporting the actual measures in the QPR or when pulling reports)</a:t>
            </a:r>
          </a:p>
          <a:p>
            <a:pPr lvl="1" eaLnBrk="1" fontAlgn="auto" hangingPunct="1">
              <a:spcAft>
                <a:spcPts val="0"/>
              </a:spcAft>
              <a:defRPr/>
            </a:pPr>
            <a:r>
              <a:rPr lang="en-US" sz="2400" dirty="0" smtClean="0"/>
              <a:t>Q2: Cumulative households, or housing units, appears to be over projected (as seen in the QPR or per reports pulled)</a:t>
            </a:r>
          </a:p>
          <a:p>
            <a:pPr lvl="1" eaLnBrk="1" fontAlgn="auto" hangingPunct="1">
              <a:spcAft>
                <a:spcPts val="0"/>
              </a:spcAft>
              <a:defRPr/>
            </a:pPr>
            <a:r>
              <a:rPr lang="en-US" sz="2400" dirty="0" smtClean="0"/>
              <a:t>Q3: I continue to receive error messages when entering data in the QPR for a Direct Benefit Activity.</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161</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lstStyle/>
          <a:p>
            <a:pPr algn="l"/>
            <a:r>
              <a:rPr lang="en-US" dirty="0"/>
              <a:t>3</a:t>
            </a:r>
            <a:r>
              <a:rPr lang="en-US" dirty="0" smtClean="0"/>
              <a:t>. </a:t>
            </a:r>
            <a:r>
              <a:rPr lang="en-US" dirty="0"/>
              <a:t>Accomplishments</a:t>
            </a:r>
          </a:p>
        </p:txBody>
      </p:sp>
      <p:sp>
        <p:nvSpPr>
          <p:cNvPr id="9" name="Content Placeholder 2"/>
          <p:cNvSpPr>
            <a:spLocks noGrp="1"/>
          </p:cNvSpPr>
          <p:nvPr>
            <p:ph idx="1"/>
          </p:nvPr>
        </p:nvSpPr>
        <p:spPr>
          <a:xfrm>
            <a:off x="457200" y="1600200"/>
            <a:ext cx="8496300" cy="5257800"/>
          </a:xfrm>
        </p:spPr>
        <p:txBody>
          <a:bodyPr rtlCol="0">
            <a:normAutofit lnSpcReduction="10000"/>
          </a:bodyPr>
          <a:lstStyle/>
          <a:p>
            <a:pPr marL="273050" lvl="1" indent="-273050" eaLnBrk="1" fontAlgn="auto" hangingPunct="1">
              <a:spcAft>
                <a:spcPts val="0"/>
              </a:spcAft>
              <a:buSzPct val="95000"/>
              <a:buFont typeface="Arial" pitchFamily="34" charset="0"/>
              <a:buChar char="•"/>
              <a:defRPr/>
            </a:pPr>
            <a:r>
              <a:rPr lang="en-US" dirty="0" smtClean="0">
                <a:cs typeface="ＭＳ Ｐゴシック" pitchFamily="-60" charset="-128"/>
              </a:rPr>
              <a:t>How to solve it: </a:t>
            </a:r>
          </a:p>
          <a:p>
            <a:pPr marL="457200" lvl="1" indent="0">
              <a:buNone/>
              <a:defRPr/>
            </a:pPr>
            <a:r>
              <a:rPr lang="en-US" sz="2400" dirty="0" smtClean="0">
                <a:cs typeface="ＭＳ Ｐゴシック" pitchFamily="-60" charset="-128"/>
              </a:rPr>
              <a:t>Q1: </a:t>
            </a:r>
            <a:r>
              <a:rPr lang="en-US" sz="2400" dirty="0" smtClean="0"/>
              <a:t>A Grantee does not see owner v renter or SF v MF (when reporting the actual measures in the QPR or when pulling reports)</a:t>
            </a:r>
            <a:endParaRPr lang="en-US" sz="2400" dirty="0" smtClean="0">
              <a:cs typeface="ＭＳ Ｐゴシック" pitchFamily="-60" charset="-128"/>
            </a:endParaRPr>
          </a:p>
          <a:p>
            <a:pPr lvl="1" eaLnBrk="1" fontAlgn="auto" hangingPunct="1">
              <a:spcAft>
                <a:spcPts val="0"/>
              </a:spcAft>
              <a:defRPr/>
            </a:pPr>
            <a:r>
              <a:rPr lang="en-US" sz="2400" dirty="0" smtClean="0">
                <a:cs typeface="ＭＳ Ｐゴシック" pitchFamily="-60" charset="-128"/>
              </a:rPr>
              <a:t>Grantee did not complete required elements in the Action Plan and must enter all </a:t>
            </a:r>
            <a:r>
              <a:rPr lang="en-US" sz="2400" dirty="0" smtClean="0"/>
              <a:t>beneficiary data in the Action Plan for every applicable Activity (make a note in QPR) </a:t>
            </a:r>
          </a:p>
          <a:p>
            <a:pPr marL="457200" lvl="1" indent="0">
              <a:buNone/>
              <a:defRPr/>
            </a:pPr>
            <a:r>
              <a:rPr lang="en-US" sz="2400" dirty="0" smtClean="0"/>
              <a:t>Q2: Cumulative households, or housing units, appears to be over projected (as seen in the QPR or per reports pulled)</a:t>
            </a:r>
          </a:p>
          <a:p>
            <a:pPr lvl="1">
              <a:defRPr/>
            </a:pPr>
            <a:r>
              <a:rPr lang="en-US" sz="2400" dirty="0" smtClean="0"/>
              <a:t>Grantee may have entered total units completed to date in each quarter, rather than entering only the additional/incremental units completed that quarter. Grantee may need to manually correct data by entering negative numbers in certain data fields in the next QPR.</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162</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1"/>
          <p:cNvSpPr>
            <a:spLocks noGrp="1"/>
          </p:cNvSpPr>
          <p:nvPr>
            <p:ph type="title"/>
          </p:nvPr>
        </p:nvSpPr>
        <p:spPr>
          <a:xfrm>
            <a:off x="457200" y="441325"/>
            <a:ext cx="8229600" cy="1143000"/>
          </a:xfrm>
        </p:spPr>
        <p:txBody>
          <a:bodyPr>
            <a:normAutofit/>
          </a:bodyPr>
          <a:lstStyle/>
          <a:p>
            <a:pPr algn="l"/>
            <a:r>
              <a:rPr lang="en-US" dirty="0" smtClean="0"/>
              <a:t>4. Accomplishments</a:t>
            </a:r>
          </a:p>
        </p:txBody>
      </p:sp>
      <p:sp>
        <p:nvSpPr>
          <p:cNvPr id="9" name="Content Placeholder 2"/>
          <p:cNvSpPr>
            <a:spLocks noGrp="1"/>
          </p:cNvSpPr>
          <p:nvPr>
            <p:ph idx="1"/>
          </p:nvPr>
        </p:nvSpPr>
        <p:spPr>
          <a:xfrm>
            <a:off x="457200" y="1600200"/>
            <a:ext cx="8496300" cy="5257800"/>
          </a:xfrm>
        </p:spPr>
        <p:txBody>
          <a:bodyPr rtlCol="0">
            <a:normAutofit fontScale="92500"/>
          </a:bodyPr>
          <a:lstStyle/>
          <a:p>
            <a:pPr marL="273050" lvl="1" indent="-273050" eaLnBrk="1" fontAlgn="auto" hangingPunct="1">
              <a:spcAft>
                <a:spcPts val="0"/>
              </a:spcAft>
              <a:buSzPct val="95000"/>
              <a:buFont typeface="Arial" pitchFamily="34" charset="0"/>
              <a:buChar char="•"/>
              <a:defRPr/>
            </a:pPr>
            <a:r>
              <a:rPr lang="en-US" dirty="0" smtClean="0">
                <a:cs typeface="ＭＳ Ｐゴシック" pitchFamily="-60" charset="-128"/>
              </a:rPr>
              <a:t>How to solve it: </a:t>
            </a:r>
          </a:p>
          <a:p>
            <a:pPr marL="457200" lvl="1" indent="0">
              <a:buNone/>
              <a:defRPr/>
            </a:pPr>
            <a:r>
              <a:rPr lang="en-US" sz="2400" dirty="0" smtClean="0"/>
              <a:t>Q3: I continue to receive error messages when entering data in the QPR for a Direct Benefit Activity. </a:t>
            </a:r>
          </a:p>
          <a:p>
            <a:pPr lvl="1">
              <a:defRPr/>
            </a:pPr>
            <a:r>
              <a:rPr lang="en-US" sz="2400" dirty="0" smtClean="0"/>
              <a:t>When a grantee modifies certain accomplishment data fields in the Action Plan (for example, modifying the household field so that the Activity is serving owners where it was previously reported as serving renters), there may be an error in reporting in that quarter’s QPR </a:t>
            </a:r>
            <a:r>
              <a:rPr lang="en-US" sz="2400" u="sng" dirty="0" smtClean="0"/>
              <a:t>if</a:t>
            </a:r>
            <a:r>
              <a:rPr lang="en-US" sz="2400" dirty="0" smtClean="0"/>
              <a:t> there is already data entered in prior quarters. </a:t>
            </a:r>
          </a:p>
          <a:p>
            <a:pPr lvl="1">
              <a:defRPr/>
            </a:pPr>
            <a:r>
              <a:rPr lang="en-US" sz="2400" dirty="0" smtClean="0"/>
              <a:t>DRGR automatically checks totals across categories and subcategories and will identify discrepancies. To rectify the error messages and complete prior-period corrections, a grantee must first identify the cumulative totals entered in prior QPRs and then determine the category(ies) and subcategory(ies) to be updated. </a:t>
            </a:r>
          </a:p>
        </p:txBody>
      </p:sp>
      <p:sp>
        <p:nvSpPr>
          <p:cNvPr id="4" name="Slide Number Placeholder 3"/>
          <p:cNvSpPr>
            <a:spLocks noGrp="1"/>
          </p:cNvSpPr>
          <p:nvPr>
            <p:ph type="sldNum" sz="quarter" idx="12"/>
          </p:nvPr>
        </p:nvSpPr>
        <p:spPr/>
        <p:txBody>
          <a:bodyPr/>
          <a:lstStyle/>
          <a:p>
            <a:pPr>
              <a:defRPr/>
            </a:pPr>
            <a:fld id="{179299D7-0446-42E1-880B-836C025F7AE3}" type="slidenum">
              <a:rPr lang="en-US"/>
              <a:pPr>
                <a:defRPr/>
              </a:pPr>
              <a:t>163</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674688" y="1260475"/>
            <a:ext cx="7772400" cy="1470025"/>
          </a:xfrm>
        </p:spPr>
        <p:txBody>
          <a:bodyPr/>
          <a:lstStyle/>
          <a:p>
            <a:pPr eaLnBrk="1" hangingPunct="1"/>
            <a:r>
              <a:rPr lang="en-US" dirty="0" smtClean="0"/>
              <a:t>Prior Period Corrections</a:t>
            </a:r>
          </a:p>
        </p:txBody>
      </p:sp>
      <p:sp>
        <p:nvSpPr>
          <p:cNvPr id="4" name="Slide Number Placeholder 3"/>
          <p:cNvSpPr>
            <a:spLocks noGrp="1"/>
          </p:cNvSpPr>
          <p:nvPr>
            <p:ph type="sldNum" sz="quarter" idx="12"/>
          </p:nvPr>
        </p:nvSpPr>
        <p:spPr/>
        <p:txBody>
          <a:bodyPr/>
          <a:lstStyle/>
          <a:p>
            <a:pPr>
              <a:defRPr/>
            </a:pPr>
            <a:fld id="{FF8FF399-3970-4E41-8B56-569530E121EC}" type="slidenum">
              <a:rPr lang="en-US"/>
              <a:pPr>
                <a:defRPr/>
              </a:pPr>
              <a:t>164</a:t>
            </a:fld>
            <a:endParaRPr lang="en-US" dirty="0"/>
          </a:p>
        </p:txBody>
      </p:sp>
      <p:pic>
        <p:nvPicPr>
          <p:cNvPr id="67588"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15"/>
          <p:cNvGrpSpPr>
            <a:grpSpLocks/>
          </p:cNvGrpSpPr>
          <p:nvPr/>
        </p:nvGrpSpPr>
        <p:grpSpPr bwMode="auto">
          <a:xfrm>
            <a:off x="0" y="5907088"/>
            <a:ext cx="9144000" cy="457200"/>
            <a:chOff x="0" y="152400"/>
            <a:chExt cx="9144000" cy="609600"/>
          </a:xfrm>
        </p:grpSpPr>
        <p:sp>
          <p:nvSpPr>
            <p:cNvPr id="17" name="Rectangle 1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18" name="Rectangle 1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9" name="Rectangle 1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20" name="Rectangle 1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21" name="Rectangle 2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22" name="Rectangle 2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
        <p:nvSpPr>
          <p:cNvPr id="23" name="Pentagon 22"/>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i="1" dirty="0"/>
              <a:t>Case </a:t>
            </a:r>
            <a:r>
              <a:rPr lang="en-US" sz="3600" i="1" dirty="0" smtClean="0"/>
              <a:t>Study 16:</a:t>
            </a:r>
            <a:endParaRPr lang="en-US" sz="3600" i="1"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p:cNvSpPr>
            <a:spLocks noGrp="1"/>
          </p:cNvSpPr>
          <p:nvPr>
            <p:ph type="title"/>
          </p:nvPr>
        </p:nvSpPr>
        <p:spPr>
          <a:xfrm>
            <a:off x="468313" y="463550"/>
            <a:ext cx="8229600" cy="884238"/>
          </a:xfrm>
        </p:spPr>
        <p:txBody>
          <a:bodyPr lIns="0" rIns="0" bIns="0" anchor="b"/>
          <a:lstStyle/>
          <a:p>
            <a:pPr algn="l" eaLnBrk="1" hangingPunct="1"/>
            <a:r>
              <a:rPr lang="en-US" dirty="0" smtClean="0"/>
              <a:t>Who do I to talk to if…</a:t>
            </a:r>
          </a:p>
        </p:txBody>
      </p:sp>
      <p:sp>
        <p:nvSpPr>
          <p:cNvPr id="226307" name="Content Placeholder 2"/>
          <p:cNvSpPr>
            <a:spLocks noGrp="1"/>
          </p:cNvSpPr>
          <p:nvPr>
            <p:ph idx="1"/>
          </p:nvPr>
        </p:nvSpPr>
        <p:spPr>
          <a:xfrm>
            <a:off x="381000" y="1579563"/>
            <a:ext cx="8305800" cy="5046662"/>
          </a:xfrm>
        </p:spPr>
        <p:txBody>
          <a:bodyPr/>
          <a:lstStyle/>
          <a:p>
            <a:pPr eaLnBrk="1" hangingPunct="1"/>
            <a:r>
              <a:rPr lang="en-US" sz="2400" dirty="0" smtClean="0"/>
              <a:t>…I need a password reset or the DRGR system is down?</a:t>
            </a:r>
          </a:p>
          <a:p>
            <a:pPr lvl="1" eaLnBrk="1" hangingPunct="1"/>
            <a:r>
              <a:rPr lang="en-US" dirty="0" smtClean="0"/>
              <a:t>HITS Help Desk @ 1-888-297-8689. </a:t>
            </a:r>
          </a:p>
          <a:p>
            <a:pPr lvl="1" eaLnBrk="1" hangingPunct="1"/>
            <a:r>
              <a:rPr lang="en-US" dirty="0" smtClean="0"/>
              <a:t>TIP: Be ready to provide your user ID and PIN to the Help Desk staff. Please keep track of the service desk ticket # they provide you.</a:t>
            </a:r>
          </a:p>
          <a:p>
            <a:pPr lvl="1" eaLnBrk="1" hangingPunct="1"/>
            <a:endParaRPr lang="en-US" sz="1400" dirty="0" smtClean="0"/>
          </a:p>
          <a:p>
            <a:pPr eaLnBrk="1" hangingPunct="1"/>
            <a:r>
              <a:rPr lang="en-US" sz="2400" dirty="0" smtClean="0"/>
              <a:t>…I need a session reset and/or other technical assistance?</a:t>
            </a:r>
          </a:p>
          <a:p>
            <a:pPr lvl="1" eaLnBrk="1" hangingPunct="1"/>
            <a:r>
              <a:rPr lang="en-US" dirty="0" smtClean="0"/>
              <a:t>DRGR Help Desk @ 1-800-998-9999, Option 3.</a:t>
            </a:r>
          </a:p>
          <a:p>
            <a:pPr lvl="1" eaLnBrk="1" hangingPunct="1"/>
            <a:r>
              <a:rPr lang="en-US" dirty="0" smtClean="0"/>
              <a:t>E-mail: DRGR_Help@hud.gov</a:t>
            </a:r>
          </a:p>
          <a:p>
            <a:pPr lvl="1" eaLnBrk="1" hangingPunct="1"/>
            <a:r>
              <a:rPr lang="en-US" dirty="0" smtClean="0"/>
              <a:t>DRGR question lookup system posted online at: </a:t>
            </a:r>
            <a:r>
              <a:rPr lang="en-US" dirty="0" smtClean="0">
                <a:hlinkClick r:id="rId3"/>
              </a:rPr>
              <a:t>https://lmco.custhelp.com</a:t>
            </a:r>
            <a:endParaRPr lang="en-US" dirty="0" smtClean="0"/>
          </a:p>
        </p:txBody>
      </p:sp>
      <p:sp>
        <p:nvSpPr>
          <p:cNvPr id="4" name="Slide Number Placeholder 3"/>
          <p:cNvSpPr>
            <a:spLocks noGrp="1"/>
          </p:cNvSpPr>
          <p:nvPr>
            <p:ph type="sldNum" sz="quarter" idx="12"/>
          </p:nvPr>
        </p:nvSpPr>
        <p:spPr/>
        <p:txBody>
          <a:bodyPr/>
          <a:lstStyle/>
          <a:p>
            <a:pPr>
              <a:defRPr/>
            </a:pPr>
            <a:fld id="{9E397C12-75F9-415E-8B25-9C4E2A23B00C}" type="slidenum">
              <a:rPr lang="en-US"/>
              <a:pPr>
                <a:defRPr/>
              </a:pPr>
              <a:t>165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a:xfrm>
            <a:off x="457200" y="441325"/>
            <a:ext cx="8229600" cy="1143000"/>
          </a:xfrm>
        </p:spPr>
        <p:txBody>
          <a:bodyPr/>
          <a:lstStyle/>
          <a:p>
            <a:pPr algn="l" eaLnBrk="1" hangingPunct="1"/>
            <a:r>
              <a:rPr lang="en-US" dirty="0" smtClean="0"/>
              <a:t>Q&amp;A: Who do I to talk to if…</a:t>
            </a:r>
          </a:p>
        </p:txBody>
      </p:sp>
      <p:sp>
        <p:nvSpPr>
          <p:cNvPr id="227331" name="Content Placeholder 2"/>
          <p:cNvSpPr>
            <a:spLocks noGrp="1"/>
          </p:cNvSpPr>
          <p:nvPr>
            <p:ph idx="1"/>
          </p:nvPr>
        </p:nvSpPr>
        <p:spPr/>
        <p:txBody>
          <a:bodyPr/>
          <a:lstStyle/>
          <a:p>
            <a:pPr eaLnBrk="1" hangingPunct="1"/>
            <a:r>
              <a:rPr lang="en-US" sz="2400" dirty="0" smtClean="0"/>
              <a:t>…I am a grantee and am missing information in LOCCS (TIN or Bank Routing Information).</a:t>
            </a:r>
          </a:p>
          <a:p>
            <a:pPr lvl="1" eaLnBrk="1" hangingPunct="1"/>
            <a:r>
              <a:rPr lang="en-US" dirty="0" smtClean="0"/>
              <a:t>Your HUD CPD Representatives! </a:t>
            </a:r>
          </a:p>
          <a:p>
            <a:pPr lvl="1" eaLnBrk="1" hangingPunct="1">
              <a:buFont typeface="Arial" pitchFamily="34" charset="0"/>
              <a:buNone/>
            </a:pPr>
            <a:endParaRPr lang="en-US" sz="1400" dirty="0" smtClean="0"/>
          </a:p>
          <a:p>
            <a:pPr eaLnBrk="1" hangingPunct="1"/>
            <a:r>
              <a:rPr lang="en-US" sz="2400" dirty="0" smtClean="0"/>
              <a:t>…I have more than a quick question or our NSP team needs some one-on-one, intensive Technical Assistance?</a:t>
            </a:r>
          </a:p>
          <a:p>
            <a:pPr lvl="1" eaLnBrk="1" hangingPunct="1"/>
            <a:r>
              <a:rPr lang="en-US" dirty="0" smtClean="0"/>
              <a:t>NSP Resource Exchange </a:t>
            </a:r>
            <a:r>
              <a:rPr lang="en-US" u="sng" dirty="0" smtClean="0">
                <a:hlinkClick r:id="rId3"/>
              </a:rPr>
              <a:t>www.hud.gov/nspta</a:t>
            </a:r>
            <a:r>
              <a:rPr lang="en-US" dirty="0" smtClean="0"/>
              <a:t> </a:t>
            </a:r>
          </a:p>
          <a:p>
            <a:pPr lvl="1" eaLnBrk="1" hangingPunct="1"/>
            <a:r>
              <a:rPr lang="en-US" dirty="0" smtClean="0"/>
              <a:t>‘Request Assistance’ section </a:t>
            </a:r>
          </a:p>
          <a:p>
            <a:pPr eaLnBrk="1" hangingPunct="1">
              <a:buFont typeface="Arial" pitchFamily="34" charset="0"/>
              <a:buNone/>
            </a:pPr>
            <a:endParaRPr lang="en-US" sz="2400" dirty="0" smtClean="0"/>
          </a:p>
        </p:txBody>
      </p:sp>
      <p:sp>
        <p:nvSpPr>
          <p:cNvPr id="4" name="Slide Number Placeholder 3"/>
          <p:cNvSpPr>
            <a:spLocks noGrp="1"/>
          </p:cNvSpPr>
          <p:nvPr>
            <p:ph type="sldNum" sz="quarter" idx="12"/>
          </p:nvPr>
        </p:nvSpPr>
        <p:spPr/>
        <p:txBody>
          <a:bodyPr/>
          <a:lstStyle/>
          <a:p>
            <a:pPr>
              <a:defRPr/>
            </a:pPr>
            <a:fld id="{A09B1A67-23DC-4939-9818-03AB687254E3}" type="slidenum">
              <a:rPr lang="en-US"/>
              <a:pPr>
                <a:defRPr/>
              </a:pPr>
              <a:t>166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p:cNvSpPr>
            <a:spLocks noGrp="1"/>
          </p:cNvSpPr>
          <p:nvPr>
            <p:ph type="title"/>
          </p:nvPr>
        </p:nvSpPr>
        <p:spPr>
          <a:xfrm>
            <a:off x="469900" y="544513"/>
            <a:ext cx="8229600" cy="1143000"/>
          </a:xfrm>
        </p:spPr>
        <p:txBody>
          <a:bodyPr/>
          <a:lstStyle/>
          <a:p>
            <a:pPr algn="l" eaLnBrk="1" hangingPunct="1"/>
            <a:r>
              <a:rPr lang="en-US" dirty="0" smtClean="0"/>
              <a:t>Additional</a:t>
            </a:r>
            <a:r>
              <a:rPr lang="en-US" sz="4000" dirty="0" smtClean="0">
                <a:latin typeface="Footlight MT Light" pitchFamily="18" charset="0"/>
              </a:rPr>
              <a:t> </a:t>
            </a:r>
            <a:r>
              <a:rPr lang="en-US" dirty="0" smtClean="0"/>
              <a:t>Resources</a:t>
            </a:r>
          </a:p>
        </p:txBody>
      </p:sp>
      <p:sp>
        <p:nvSpPr>
          <p:cNvPr id="4" name="Slide Number Placeholder 3"/>
          <p:cNvSpPr>
            <a:spLocks noGrp="1"/>
          </p:cNvSpPr>
          <p:nvPr>
            <p:ph type="sldNum" sz="quarter" idx="12"/>
          </p:nvPr>
        </p:nvSpPr>
        <p:spPr/>
        <p:txBody>
          <a:bodyPr/>
          <a:lstStyle/>
          <a:p>
            <a:pPr>
              <a:defRPr/>
            </a:pPr>
            <a:fld id="{6D0439BD-5BE3-4E43-85FA-6AAEE76F701C}" type="slidenum">
              <a:rPr lang="en-US"/>
              <a:pPr>
                <a:defRPr/>
              </a:pPr>
              <a:t>167</a:t>
            </a:fld>
            <a:endParaRPr lang="en-US" dirty="0"/>
          </a:p>
        </p:txBody>
      </p:sp>
      <p:sp>
        <p:nvSpPr>
          <p:cNvPr id="18" name="Rectangle 17"/>
          <p:cNvSpPr/>
          <p:nvPr/>
        </p:nvSpPr>
        <p:spPr>
          <a:xfrm>
            <a:off x="625475" y="1979613"/>
            <a:ext cx="3078163" cy="971550"/>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DRGR Help e-mail</a:t>
            </a:r>
          </a:p>
          <a:p>
            <a:pPr algn="ctr">
              <a:defRPr/>
            </a:pPr>
            <a:r>
              <a:rPr lang="en-US" dirty="0"/>
              <a:t>(</a:t>
            </a:r>
            <a:r>
              <a:rPr lang="en-US" dirty="0">
                <a:hlinkClick r:id="rId3"/>
              </a:rPr>
              <a:t>DRGR_Help@hud.gov</a:t>
            </a:r>
            <a:r>
              <a:rPr lang="en-US" dirty="0"/>
              <a:t>)</a:t>
            </a:r>
          </a:p>
          <a:p>
            <a:pPr algn="ctr">
              <a:defRPr/>
            </a:pPr>
            <a:r>
              <a:rPr lang="en-US" dirty="0"/>
              <a:t>1-800-998-9999</a:t>
            </a:r>
          </a:p>
        </p:txBody>
      </p:sp>
      <p:sp>
        <p:nvSpPr>
          <p:cNvPr id="16" name="Oval 15"/>
          <p:cNvSpPr/>
          <p:nvPr/>
        </p:nvSpPr>
        <p:spPr>
          <a:xfrm>
            <a:off x="3444875" y="1730375"/>
            <a:ext cx="735013" cy="582613"/>
          </a:xfrm>
          <a:prstGeom prst="ellipse">
            <a:avLst/>
          </a:prstGeom>
          <a:blipFill rotWithShape="0">
            <a:blip r:embed="rId4" cstate="prin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330200" y="5343525"/>
            <a:ext cx="3659188" cy="1335088"/>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Official DRGR Help Site (features videos, module guides, etc.): </a:t>
            </a:r>
            <a:r>
              <a:rPr lang="en-US" dirty="0">
                <a:solidFill>
                  <a:srgbClr val="0066CC"/>
                </a:solidFill>
                <a:hlinkClick r:id="rId5"/>
              </a:rPr>
              <a:t>http://www.hud.gov/offices/cpd/communitydevelopment/programs/drsi/drgrs.cfm</a:t>
            </a:r>
            <a:endParaRPr lang="en-US" dirty="0">
              <a:solidFill>
                <a:srgbClr val="0066CC"/>
              </a:solidFill>
            </a:endParaRPr>
          </a:p>
        </p:txBody>
      </p:sp>
      <p:sp>
        <p:nvSpPr>
          <p:cNvPr id="21" name="Rectangle 20"/>
          <p:cNvSpPr/>
          <p:nvPr/>
        </p:nvSpPr>
        <p:spPr>
          <a:xfrm>
            <a:off x="177800" y="3375025"/>
            <a:ext cx="4429125" cy="1803400"/>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Community Connections (step-by-step manuals, trainings): </a:t>
            </a:r>
            <a:r>
              <a:rPr lang="en-US" dirty="0">
                <a:hlinkClick r:id="rId6"/>
              </a:rPr>
              <a:t>http://www.comcon.org/programs/drgr.html</a:t>
            </a:r>
            <a:endParaRPr lang="en-US" dirty="0">
              <a:hlinkClick r:id="rId7"/>
            </a:endParaRPr>
          </a:p>
          <a:p>
            <a:pPr>
              <a:defRPr/>
            </a:pPr>
            <a:endParaRPr lang="en-US" dirty="0"/>
          </a:p>
          <a:p>
            <a:pPr>
              <a:defRPr/>
            </a:pPr>
            <a:r>
              <a:rPr lang="en-US" dirty="0"/>
              <a:t>DRGR question lookup system posted online at: </a:t>
            </a:r>
            <a:r>
              <a:rPr lang="en-US" dirty="0">
                <a:hlinkClick r:id="rId8"/>
              </a:rPr>
              <a:t>https://lmco.custhelp.com/</a:t>
            </a:r>
            <a:endParaRPr lang="en-US" dirty="0">
              <a:solidFill>
                <a:srgbClr val="0066CC"/>
              </a:solidFill>
            </a:endParaRPr>
          </a:p>
        </p:txBody>
      </p:sp>
      <p:sp>
        <p:nvSpPr>
          <p:cNvPr id="23" name="Rectangle 22"/>
          <p:cNvSpPr/>
          <p:nvPr/>
        </p:nvSpPr>
        <p:spPr>
          <a:xfrm>
            <a:off x="4491038" y="1800225"/>
            <a:ext cx="4479925" cy="1347788"/>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NSP Resource Exchange Official NSP Help Site (features FAQs, videos, manuals, intensive Technical Assistance) : </a:t>
            </a:r>
            <a:r>
              <a:rPr lang="en-US" dirty="0">
                <a:hlinkClick r:id="rId9"/>
              </a:rPr>
              <a:t>http://hudnsphelp.info</a:t>
            </a:r>
            <a:endParaRPr lang="en-US" dirty="0"/>
          </a:p>
        </p:txBody>
      </p:sp>
      <p:pic>
        <p:nvPicPr>
          <p:cNvPr id="228361" name="Picture 2"/>
          <p:cNvPicPr>
            <a:picLocks noChangeAspect="1" noChangeArrowheads="1"/>
          </p:cNvPicPr>
          <p:nvPr/>
        </p:nvPicPr>
        <p:blipFill>
          <a:blip r:embed="rId10" cstate="print"/>
          <a:srcRect l="7709" t="46664" r="73570" b="29430"/>
          <a:stretch>
            <a:fillRect/>
          </a:stretch>
        </p:blipFill>
        <p:spPr bwMode="auto">
          <a:xfrm>
            <a:off x="4738688" y="4156075"/>
            <a:ext cx="4325937" cy="1958975"/>
          </a:xfrm>
          <a:prstGeom prst="rect">
            <a:avLst/>
          </a:prstGeom>
          <a:noFill/>
          <a:ln w="12700">
            <a:solidFill>
              <a:schemeClr val="tx1"/>
            </a:solidFill>
            <a:miter lim="800000"/>
            <a:headEnd/>
            <a:tailEnd/>
          </a:ln>
        </p:spPr>
      </p:pic>
      <p:sp>
        <p:nvSpPr>
          <p:cNvPr id="17" name="Rectangle 16"/>
          <p:cNvSpPr/>
          <p:nvPr/>
        </p:nvSpPr>
        <p:spPr>
          <a:xfrm>
            <a:off x="6537325" y="3681413"/>
            <a:ext cx="2413000" cy="788987"/>
          </a:xfrm>
          <a:prstGeom prst="rect">
            <a:avLst/>
          </a:prstGeom>
          <a:solidFill>
            <a:schemeClr val="bg1">
              <a:lumMod val="5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Footlight MT Light" pitchFamily="18" charset="0"/>
              </a:rPr>
              <a:t>DRGR home page (page that pops up once you sign in)</a:t>
            </a:r>
          </a:p>
        </p:txBody>
      </p:sp>
      <p:grpSp>
        <p:nvGrpSpPr>
          <p:cNvPr id="2" name="Group 23"/>
          <p:cNvGrpSpPr>
            <a:grpSpLocks/>
          </p:cNvGrpSpPr>
          <p:nvPr/>
        </p:nvGrpSpPr>
        <p:grpSpPr bwMode="auto">
          <a:xfrm>
            <a:off x="0" y="76200"/>
            <a:ext cx="9144000" cy="457200"/>
            <a:chOff x="0" y="152400"/>
            <a:chExt cx="9144000" cy="609600"/>
          </a:xfrm>
        </p:grpSpPr>
        <p:sp>
          <p:nvSpPr>
            <p:cNvPr id="25" name="Rectangle 2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6" name="Rectangle 2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7" name="Rectangle 2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28" name="Rectangle 2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9" name="Rectangle 2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30" name="Rectangle 2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Content Placeholder 4"/>
          <p:cNvSpPr>
            <a:spLocks noGrp="1"/>
          </p:cNvSpPr>
          <p:nvPr>
            <p:ph idx="1"/>
          </p:nvPr>
        </p:nvSpPr>
        <p:spPr>
          <a:xfrm>
            <a:off x="457200" y="1766888"/>
            <a:ext cx="8229600" cy="4525962"/>
          </a:xfrm>
        </p:spPr>
        <p:txBody>
          <a:bodyPr>
            <a:normAutofit lnSpcReduction="10000"/>
          </a:bodyPr>
          <a:lstStyle/>
          <a:p>
            <a:pPr algn="ctr" eaLnBrk="1" hangingPunct="1">
              <a:buNone/>
            </a:pPr>
            <a:r>
              <a:rPr lang="en-US" sz="4800" dirty="0" smtClean="0"/>
              <a:t>Question &amp; Answers</a:t>
            </a:r>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endParaRPr lang="en-US" dirty="0" smtClean="0"/>
          </a:p>
          <a:p>
            <a:pPr eaLnBrk="1" hangingPunct="1">
              <a:buNone/>
            </a:pPr>
            <a:endParaRPr lang="en-US" dirty="0" smtClean="0"/>
          </a:p>
          <a:p>
            <a:pPr indent="3175" algn="ctr" eaLnBrk="1" hangingPunct="1">
              <a:buNone/>
            </a:pPr>
            <a:r>
              <a:rPr lang="en-US" sz="2800" b="1" dirty="0" smtClean="0"/>
              <a:t>Thanks for attending – please feel </a:t>
            </a:r>
            <a:br>
              <a:rPr lang="en-US" sz="2800" b="1" dirty="0" smtClean="0"/>
            </a:br>
            <a:r>
              <a:rPr lang="en-US" sz="2800" b="1" dirty="0" smtClean="0"/>
              <a:t>free to share any feedback you have with us!</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CBF73678-1E79-4A46-A956-76C2A7878211}" type="slidenum">
              <a:rPr lang="en-US"/>
              <a:pPr>
                <a:defRPr/>
              </a:pPr>
              <a:t>168</a:t>
            </a:fld>
            <a:endParaRPr lang="en-US" dirty="0"/>
          </a:p>
        </p:txBody>
      </p:sp>
      <p:sp>
        <p:nvSpPr>
          <p:cNvPr id="7" name="Content Placeholder 2"/>
          <p:cNvSpPr txBox="1">
            <a:spLocks/>
          </p:cNvSpPr>
          <p:nvPr/>
        </p:nvSpPr>
        <p:spPr>
          <a:xfrm>
            <a:off x="533400" y="2468563"/>
            <a:ext cx="8229600" cy="4389437"/>
          </a:xfrm>
          <a:prstGeom prst="rect">
            <a:avLst/>
          </a:prstGeom>
        </p:spPr>
        <p:txBody>
          <a:bodyPr lIns="0" rIns="18288">
            <a:normAutofit/>
          </a:bodyPr>
          <a:lstStyle/>
          <a:p>
            <a:pPr algn="ctr" fontAlgn="auto">
              <a:spcBef>
                <a:spcPct val="20000"/>
              </a:spcBef>
              <a:spcAft>
                <a:spcPts val="0"/>
              </a:spcAft>
              <a:buClr>
                <a:schemeClr val="accent3"/>
              </a:buClr>
              <a:buSzPct val="95000"/>
              <a:defRPr/>
            </a:pPr>
            <a:r>
              <a:rPr lang="en-US" sz="4000" dirty="0">
                <a:latin typeface="Arial" pitchFamily="-60" charset="0"/>
                <a:ea typeface="ＭＳ Ｐゴシック" pitchFamily="-60" charset="-128"/>
                <a:cs typeface="ＭＳ Ｐゴシック" pitchFamily="-60" charset="-128"/>
              </a:rPr>
              <a:t> </a:t>
            </a:r>
            <a:endParaRPr lang="en-US" sz="4000" dirty="0">
              <a:latin typeface="Footlight MT Light" pitchFamily="18" charset="0"/>
              <a:ea typeface="ＭＳ Ｐゴシック" pitchFamily="-60" charset="-128"/>
              <a:cs typeface="ＭＳ Ｐゴシック" pitchFamily="-60" charset="-128"/>
            </a:endParaRPr>
          </a:p>
        </p:txBody>
      </p:sp>
      <p:sp>
        <p:nvSpPr>
          <p:cNvPr id="8" name="Title 1"/>
          <p:cNvSpPr txBox="1">
            <a:spLocks/>
          </p:cNvSpPr>
          <p:nvPr/>
        </p:nvSpPr>
        <p:spPr>
          <a:xfrm>
            <a:off x="381000" y="1520825"/>
            <a:ext cx="8229600" cy="744538"/>
          </a:xfrm>
          <a:prstGeom prst="rect">
            <a:avLst/>
          </a:prstGeom>
          <a:noFill/>
        </p:spPr>
        <p:txBody>
          <a:bodyPr lIns="0" rIns="0" bIns="0" anchor="b">
            <a:normAutofit fontScale="97500"/>
          </a:bodyPr>
          <a:lstStyle/>
          <a:p>
            <a:pPr algn="ctr" fontAlgn="auto">
              <a:spcAft>
                <a:spcPts val="0"/>
              </a:spcAft>
              <a:defRPr/>
            </a:pPr>
            <a:endParaRPr lang="en-US" sz="3600" b="1" dirty="0">
              <a:solidFill>
                <a:schemeClr val="tx2"/>
              </a:solidFill>
              <a:latin typeface="Footlight MT Light" pitchFamily="18" charset="0"/>
              <a:ea typeface="+mj-ea"/>
              <a:cs typeface="+mj-cs"/>
            </a:endParaRPr>
          </a:p>
        </p:txBody>
      </p:sp>
      <p:grpSp>
        <p:nvGrpSpPr>
          <p:cNvPr id="2" name="Group 8"/>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57200" y="887413"/>
            <a:ext cx="8229600" cy="1495425"/>
          </a:xfrm>
        </p:spPr>
        <p:txBody>
          <a:bodyPr/>
          <a:lstStyle/>
          <a:p>
            <a:pPr eaLnBrk="1" hangingPunct="1"/>
            <a:r>
              <a:rPr lang="en-US" dirty="0" smtClean="0"/>
              <a:t>Obligating Funds</a:t>
            </a:r>
          </a:p>
        </p:txBody>
      </p:sp>
      <p:sp>
        <p:nvSpPr>
          <p:cNvPr id="4" name="Slide Number Placeholder 3"/>
          <p:cNvSpPr>
            <a:spLocks noGrp="1"/>
          </p:cNvSpPr>
          <p:nvPr>
            <p:ph type="sldNum" sz="quarter" idx="12"/>
          </p:nvPr>
        </p:nvSpPr>
        <p:spPr/>
        <p:txBody>
          <a:bodyPr/>
          <a:lstStyle/>
          <a:p>
            <a:pPr>
              <a:defRPr/>
            </a:pPr>
            <a:fld id="{5F85D5AE-3C8B-4663-97FA-691558601686}" type="slidenum">
              <a:rPr lang="en-US"/>
              <a:pPr>
                <a:defRPr/>
              </a:pPr>
              <a:t>17</a:t>
            </a:fld>
            <a:endParaRPr lang="en-US" dirty="0"/>
          </a:p>
        </p:txBody>
      </p:sp>
      <p:pic>
        <p:nvPicPr>
          <p:cNvPr id="100356"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8</a:t>
            </a:r>
            <a:endParaRPr lang="en-US" sz="36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710612" cy="973137"/>
          </a:xfrm>
        </p:spPr>
        <p:txBody>
          <a:bodyPr>
            <a:normAutofit/>
          </a:bodyPr>
          <a:lstStyle/>
          <a:p>
            <a:pPr algn="l" eaLnBrk="1" hangingPunct="1"/>
            <a:r>
              <a:rPr lang="en-US" dirty="0" smtClean="0"/>
              <a:t>Program Income (PI)</a:t>
            </a:r>
          </a:p>
        </p:txBody>
      </p:sp>
      <p:sp>
        <p:nvSpPr>
          <p:cNvPr id="3" name="Content Placeholder 2"/>
          <p:cNvSpPr>
            <a:spLocks noGrp="1"/>
          </p:cNvSpPr>
          <p:nvPr>
            <p:ph idx="1"/>
          </p:nvPr>
        </p:nvSpPr>
        <p:spPr>
          <a:xfrm>
            <a:off x="457200" y="1757363"/>
            <a:ext cx="8496300" cy="2509837"/>
          </a:xfrm>
        </p:spPr>
        <p:txBody>
          <a:bodyPr rtlCol="0">
            <a:normAutofit/>
          </a:bodyPr>
          <a:lstStyle/>
          <a:p>
            <a:pPr marL="457200" lvl="1" indent="-220663">
              <a:buFont typeface="Arial" pitchFamily="34" charset="0"/>
              <a:buChar char="•"/>
              <a:defRPr/>
            </a:pPr>
            <a:r>
              <a:rPr lang="en-US" dirty="0" smtClean="0"/>
              <a:t>Purpose and Functionality of Updates (Release 7.3)</a:t>
            </a:r>
          </a:p>
          <a:p>
            <a:pPr marL="857250" lvl="2" indent="-220663">
              <a:defRPr/>
            </a:pPr>
            <a:r>
              <a:rPr lang="en-US" dirty="0" smtClean="0"/>
              <a:t>Budgeting</a:t>
            </a:r>
          </a:p>
          <a:p>
            <a:pPr marL="857250" lvl="2" indent="-220663">
              <a:defRPr/>
            </a:pPr>
            <a:r>
              <a:rPr lang="en-US" dirty="0" smtClean="0"/>
              <a:t>PI Receipts</a:t>
            </a:r>
          </a:p>
          <a:p>
            <a:pPr marL="857250" lvl="2" indent="-220663">
              <a:defRPr/>
            </a:pPr>
            <a:r>
              <a:rPr lang="en-US" dirty="0" smtClean="0"/>
              <a:t>PI Accounts</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18</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3305791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710612" cy="973137"/>
          </a:xfrm>
        </p:spPr>
        <p:txBody>
          <a:bodyPr>
            <a:normAutofit fontScale="90000"/>
          </a:bodyPr>
          <a:lstStyle/>
          <a:p>
            <a:pPr algn="l" eaLnBrk="1" hangingPunct="1"/>
            <a:r>
              <a:rPr lang="en-US" dirty="0" smtClean="0"/>
              <a:t>Program Income (PI): Purpose of Updates</a:t>
            </a:r>
          </a:p>
        </p:txBody>
      </p:sp>
      <p:sp>
        <p:nvSpPr>
          <p:cNvPr id="3" name="Content Placeholder 2"/>
          <p:cNvSpPr>
            <a:spLocks noGrp="1"/>
          </p:cNvSpPr>
          <p:nvPr>
            <p:ph idx="1"/>
          </p:nvPr>
        </p:nvSpPr>
        <p:spPr>
          <a:xfrm>
            <a:off x="457200" y="1757363"/>
            <a:ext cx="8496300" cy="4869068"/>
          </a:xfrm>
        </p:spPr>
        <p:txBody>
          <a:bodyPr rtlCol="0">
            <a:normAutofit fontScale="92500" lnSpcReduction="20000"/>
          </a:bodyPr>
          <a:lstStyle/>
          <a:p>
            <a:pPr marL="0" indent="0" eaLnBrk="1" fontAlgn="auto" hangingPunct="1">
              <a:spcAft>
                <a:spcPts val="0"/>
              </a:spcAft>
              <a:buNone/>
              <a:defRPr/>
            </a:pPr>
            <a:r>
              <a:rPr lang="en-US" dirty="0" smtClean="0"/>
              <a:t>As of Release 7.3, the changes in DRGR now:</a:t>
            </a:r>
          </a:p>
          <a:p>
            <a:pPr marL="457200" lvl="1" indent="-220663">
              <a:buFont typeface="Arial" pitchFamily="34" charset="0"/>
              <a:buChar char="•"/>
              <a:defRPr/>
            </a:pPr>
            <a:r>
              <a:rPr lang="en-US" dirty="0"/>
              <a:t>allows Activity budgets and obligations to include estimated program income for budgeting to be more interactive.</a:t>
            </a:r>
          </a:p>
          <a:p>
            <a:pPr marL="457200" lvl="1" indent="-220663" eaLnBrk="1" fontAlgn="auto" hangingPunct="1">
              <a:spcAft>
                <a:spcPts val="0"/>
              </a:spcAft>
              <a:buFont typeface="Arial" pitchFamily="34" charset="0"/>
              <a:buChar char="•"/>
              <a:defRPr/>
            </a:pPr>
            <a:r>
              <a:rPr lang="en-US" dirty="0" smtClean="0"/>
              <a:t>complies with the requirements for spending program income first. </a:t>
            </a:r>
          </a:p>
          <a:p>
            <a:pPr marL="457200" lvl="1" indent="-220663" eaLnBrk="1" fontAlgn="auto" hangingPunct="1">
              <a:spcAft>
                <a:spcPts val="0"/>
              </a:spcAft>
              <a:buFont typeface="Arial" pitchFamily="34" charset="0"/>
              <a:buChar char="•"/>
              <a:defRPr/>
            </a:pPr>
            <a:r>
              <a:rPr lang="en-US" dirty="0" smtClean="0"/>
              <a:t>creates a means (called Program Income Accounts)  that identifies organizations that a grantee allows to retain PI, and not return to the grantee, for their own uses. </a:t>
            </a:r>
          </a:p>
          <a:p>
            <a:pPr marL="457200" lvl="1" indent="-220663" eaLnBrk="1" fontAlgn="auto" hangingPunct="1">
              <a:spcAft>
                <a:spcPts val="0"/>
              </a:spcAft>
              <a:buFont typeface="Arial" pitchFamily="34" charset="0"/>
              <a:buChar char="•"/>
              <a:defRPr/>
            </a:pPr>
            <a:r>
              <a:rPr lang="en-US" dirty="0" smtClean="0"/>
              <a:t>identifies each PI transaction rather than recording amounts quarterly as in the past. </a:t>
            </a:r>
          </a:p>
          <a:p>
            <a:pPr marL="457200" lvl="1" indent="-220663" eaLnBrk="1" fontAlgn="auto" hangingPunct="1">
              <a:spcAft>
                <a:spcPts val="0"/>
              </a:spcAft>
              <a:buFont typeface="Arial" pitchFamily="34" charset="0"/>
              <a:buChar char="•"/>
              <a:defRPr/>
            </a:pPr>
            <a:r>
              <a:rPr lang="en-US" dirty="0" smtClean="0"/>
              <a:t>creates a means (at the Project level) for users to identify Revolving Loan Funds (RLF)</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19</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664309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41325"/>
            <a:ext cx="8229600" cy="1143000"/>
          </a:xfrm>
        </p:spPr>
        <p:txBody>
          <a:bodyPr/>
          <a:lstStyle/>
          <a:p>
            <a:pPr algn="l" eaLnBrk="1" hangingPunct="1"/>
            <a:r>
              <a:rPr lang="en-US" dirty="0" smtClean="0"/>
              <a:t>Session Rules</a:t>
            </a:r>
          </a:p>
        </p:txBody>
      </p:sp>
      <p:sp>
        <p:nvSpPr>
          <p:cNvPr id="4099" name="Content Placeholder 3"/>
          <p:cNvSpPr>
            <a:spLocks noGrp="1"/>
          </p:cNvSpPr>
          <p:nvPr>
            <p:ph idx="1"/>
          </p:nvPr>
        </p:nvSpPr>
        <p:spPr>
          <a:xfrm>
            <a:off x="457200" y="1635125"/>
            <a:ext cx="8229600" cy="4525963"/>
          </a:xfrm>
        </p:spPr>
        <p:txBody>
          <a:bodyPr/>
          <a:lstStyle/>
          <a:p>
            <a:pPr eaLnBrk="1" hangingPunct="1"/>
            <a:r>
              <a:rPr lang="en-US" dirty="0" smtClean="0"/>
              <a:t>Ask lots of questions</a:t>
            </a:r>
          </a:p>
          <a:p>
            <a:pPr eaLnBrk="1" hangingPunct="1"/>
            <a:endParaRPr lang="en-US" dirty="0" smtClean="0"/>
          </a:p>
          <a:p>
            <a:pPr eaLnBrk="1" hangingPunct="1"/>
            <a:r>
              <a:rPr lang="en-US" dirty="0" smtClean="0"/>
              <a:t>Set all cell phones to silent or vibrate.</a:t>
            </a:r>
          </a:p>
          <a:p>
            <a:pPr eaLnBrk="1" hangingPunct="1"/>
            <a:endParaRPr lang="en-US" dirty="0" smtClean="0"/>
          </a:p>
          <a:p>
            <a:pPr eaLnBrk="1" hangingPunct="1"/>
            <a:r>
              <a:rPr lang="en-US" dirty="0" smtClean="0"/>
              <a:t>Raise your hand if you are having computer problems or fall behind. We are here to help!</a:t>
            </a:r>
          </a:p>
        </p:txBody>
      </p:sp>
      <p:sp>
        <p:nvSpPr>
          <p:cNvPr id="5" name="Slide Number Placeholder 4"/>
          <p:cNvSpPr>
            <a:spLocks noGrp="1"/>
          </p:cNvSpPr>
          <p:nvPr>
            <p:ph type="sldNum" sz="quarter" idx="12"/>
          </p:nvPr>
        </p:nvSpPr>
        <p:spPr/>
        <p:txBody>
          <a:bodyPr/>
          <a:lstStyle/>
          <a:p>
            <a:pPr>
              <a:defRPr/>
            </a:pPr>
            <a:fld id="{A6653BC2-D67C-4A12-9F2E-5D2D0E445272}" type="slidenum">
              <a:rPr lang="en-US"/>
              <a:pPr>
                <a:defRPr/>
              </a:pPr>
              <a:t>2</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710612" cy="973137"/>
          </a:xfrm>
        </p:spPr>
        <p:txBody>
          <a:bodyPr>
            <a:normAutofit/>
          </a:bodyPr>
          <a:lstStyle/>
          <a:p>
            <a:pPr algn="l" eaLnBrk="1" hangingPunct="1"/>
            <a:r>
              <a:rPr lang="en-US" dirty="0" smtClean="0"/>
              <a:t>PI: Functionality of Updates</a:t>
            </a:r>
          </a:p>
        </p:txBody>
      </p:sp>
      <p:sp>
        <p:nvSpPr>
          <p:cNvPr id="3" name="Content Placeholder 2"/>
          <p:cNvSpPr>
            <a:spLocks noGrp="1"/>
          </p:cNvSpPr>
          <p:nvPr>
            <p:ph idx="1"/>
          </p:nvPr>
        </p:nvSpPr>
        <p:spPr>
          <a:xfrm>
            <a:off x="457200" y="1757362"/>
            <a:ext cx="8496300" cy="4948237"/>
          </a:xfrm>
        </p:spPr>
        <p:txBody>
          <a:bodyPr rtlCol="0">
            <a:normAutofit fontScale="85000" lnSpcReduction="10000"/>
          </a:bodyPr>
          <a:lstStyle/>
          <a:p>
            <a:pPr marL="1655763" lvl="1" indent="-1655763">
              <a:buNone/>
              <a:defRPr/>
            </a:pPr>
            <a:r>
              <a:rPr lang="en-US" dirty="0" smtClean="0"/>
              <a:t>Budgets: 	Add </a:t>
            </a:r>
            <a:r>
              <a:rPr lang="en-US" dirty="0"/>
              <a:t>estimated PI at the grant level as a distinct line item. Add estimated PI as a component of the Project/Activity Budget. </a:t>
            </a:r>
          </a:p>
          <a:p>
            <a:pPr marL="1655763" lvl="1" indent="-1655763" eaLnBrk="1" fontAlgn="auto" hangingPunct="1">
              <a:spcAft>
                <a:spcPts val="0"/>
              </a:spcAft>
              <a:buNone/>
              <a:defRPr/>
            </a:pPr>
            <a:r>
              <a:rPr lang="en-US" dirty="0" smtClean="0"/>
              <a:t>Draws: 	To draw funds, DRGR </a:t>
            </a:r>
            <a:r>
              <a:rPr lang="en-US" i="1" dirty="0" smtClean="0"/>
              <a:t>requires all Program Income received in each RLF or PI account to be used before Program Funds</a:t>
            </a:r>
            <a:r>
              <a:rPr lang="en-US" dirty="0" smtClean="0"/>
              <a:t>. Similar rules apply to activities outside RLF and PI accounts (termed “General Account” for PI)</a:t>
            </a:r>
          </a:p>
          <a:p>
            <a:pPr marL="1655763" lvl="1" indent="-1655763" eaLnBrk="1" fontAlgn="auto" hangingPunct="1">
              <a:spcAft>
                <a:spcPts val="0"/>
              </a:spcAft>
              <a:buNone/>
              <a:defRPr/>
            </a:pPr>
            <a:r>
              <a:rPr lang="en-US" dirty="0" smtClean="0"/>
              <a:t>PI Account</a:t>
            </a:r>
            <a:r>
              <a:rPr lang="en-US" i="1" dirty="0" smtClean="0"/>
              <a:t>: 	Add and Edit/Search Program Income Accounts </a:t>
            </a:r>
            <a:r>
              <a:rPr lang="en-US" dirty="0" smtClean="0"/>
              <a:t>to identify activities with the organization they fund that are allowed to retain PI for their own uses.</a:t>
            </a:r>
          </a:p>
          <a:p>
            <a:pPr marL="1655763" lvl="1" indent="-1655763" eaLnBrk="1" fontAlgn="auto" hangingPunct="1">
              <a:spcAft>
                <a:spcPts val="0"/>
              </a:spcAft>
              <a:buNone/>
              <a:defRPr/>
            </a:pPr>
            <a:r>
              <a:rPr lang="en-US" dirty="0" smtClean="0"/>
              <a:t>PI Receipt</a:t>
            </a:r>
            <a:r>
              <a:rPr lang="en-US" i="1" dirty="0" smtClean="0"/>
              <a:t>: 	Create and Edit/Search Program Income Receipts </a:t>
            </a:r>
            <a:r>
              <a:rPr lang="en-US" dirty="0" smtClean="0"/>
              <a:t>to identify each PI transaction rather than recording amounts quarterly as in the past.</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20</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4240946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710612" cy="973137"/>
          </a:xfrm>
        </p:spPr>
        <p:txBody>
          <a:bodyPr>
            <a:normAutofit/>
          </a:bodyPr>
          <a:lstStyle/>
          <a:p>
            <a:pPr algn="l" eaLnBrk="1" hangingPunct="1"/>
            <a:r>
              <a:rPr lang="en-US" dirty="0" smtClean="0"/>
              <a:t>PI: Budgets at the Grant Level</a:t>
            </a:r>
          </a:p>
        </p:txBody>
      </p:sp>
      <p:sp>
        <p:nvSpPr>
          <p:cNvPr id="3" name="Content Placeholder 2"/>
          <p:cNvSpPr>
            <a:spLocks noGrp="1"/>
          </p:cNvSpPr>
          <p:nvPr>
            <p:ph idx="1"/>
          </p:nvPr>
        </p:nvSpPr>
        <p:spPr>
          <a:xfrm>
            <a:off x="457200" y="1757362"/>
            <a:ext cx="3276600" cy="4643437"/>
          </a:xfrm>
        </p:spPr>
        <p:txBody>
          <a:bodyPr rtlCol="0">
            <a:normAutofit/>
          </a:bodyPr>
          <a:lstStyle/>
          <a:p>
            <a:pPr marL="0" lvl="1" indent="0">
              <a:buNone/>
              <a:defRPr/>
            </a:pPr>
            <a:r>
              <a:rPr lang="en-US" dirty="0" smtClean="0"/>
              <a:t>Estimate </a:t>
            </a:r>
            <a:r>
              <a:rPr lang="en-US" dirty="0"/>
              <a:t>the amount of Program Income the grant will receive over the grant. Re-evaluate regularly to ensure enough funds to accommodate project and activity budgets.</a:t>
            </a:r>
          </a:p>
          <a:p>
            <a:pPr marL="1655763" lvl="1" indent="-1655763">
              <a:buNone/>
              <a:defRPr/>
            </a:pPr>
            <a:endParaRPr lang="en-US" dirty="0" smtClean="0"/>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21</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905000"/>
            <a:ext cx="5086709" cy="436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948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710612" cy="973137"/>
          </a:xfrm>
        </p:spPr>
        <p:txBody>
          <a:bodyPr>
            <a:normAutofit/>
          </a:bodyPr>
          <a:lstStyle/>
          <a:p>
            <a:pPr algn="l" eaLnBrk="1" hangingPunct="1"/>
            <a:r>
              <a:rPr lang="en-US" dirty="0" smtClean="0"/>
              <a:t>PI: Budgets for Project/Activity</a:t>
            </a:r>
          </a:p>
        </p:txBody>
      </p:sp>
      <p:sp>
        <p:nvSpPr>
          <p:cNvPr id="3" name="Content Placeholder 2"/>
          <p:cNvSpPr>
            <a:spLocks noGrp="1"/>
          </p:cNvSpPr>
          <p:nvPr>
            <p:ph idx="1"/>
          </p:nvPr>
        </p:nvSpPr>
        <p:spPr>
          <a:xfrm>
            <a:off x="457200" y="1757362"/>
            <a:ext cx="8153400" cy="4948238"/>
          </a:xfrm>
        </p:spPr>
        <p:txBody>
          <a:bodyPr rtlCol="0">
            <a:normAutofit/>
          </a:bodyPr>
          <a:lstStyle/>
          <a:p>
            <a:pPr marL="344488" lvl="1" indent="-344488">
              <a:buFont typeface="Arial" pitchFamily="34" charset="0"/>
              <a:buChar char="•"/>
              <a:defRPr/>
            </a:pPr>
            <a:r>
              <a:rPr lang="en-US" dirty="0" smtClean="0"/>
              <a:t>Total Project and Activity budgets must include program funds and </a:t>
            </a:r>
            <a:r>
              <a:rPr lang="en-US" b="1" dirty="0" smtClean="0"/>
              <a:t>estimated program income</a:t>
            </a:r>
            <a:r>
              <a:rPr lang="en-US" dirty="0" smtClean="0"/>
              <a:t>. </a:t>
            </a:r>
          </a:p>
          <a:p>
            <a:pPr marL="344488" lvl="1" indent="-344488">
              <a:buFont typeface="Arial" pitchFamily="34" charset="0"/>
              <a:buChar char="•"/>
              <a:defRPr/>
            </a:pPr>
            <a:r>
              <a:rPr lang="en-US" dirty="0" smtClean="0"/>
              <a:t>Re-evaluate </a:t>
            </a:r>
            <a:r>
              <a:rPr lang="en-US" dirty="0"/>
              <a:t>regularly to ensure enough funds to accommodate project and activity budgets</a:t>
            </a:r>
            <a:r>
              <a:rPr lang="en-US" dirty="0" smtClean="0"/>
              <a:t>.</a:t>
            </a:r>
          </a:p>
          <a:p>
            <a:pPr marL="344488" lvl="1" indent="-344488">
              <a:buFont typeface="Arial" pitchFamily="34" charset="0"/>
              <a:buChar char="•"/>
              <a:defRPr/>
            </a:pPr>
            <a:r>
              <a:rPr lang="en-US" dirty="0" smtClean="0"/>
              <a:t>Math Rules:</a:t>
            </a:r>
            <a:endParaRPr lang="en-US" dirty="0"/>
          </a:p>
          <a:p>
            <a:pPr marL="1655763" lvl="1" indent="-1655763">
              <a:buNone/>
              <a:defRPr/>
            </a:pPr>
            <a:endParaRPr lang="en-US" dirty="0" smtClean="0"/>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22</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50" name="Text Box 10"/>
          <p:cNvSpPr txBox="1">
            <a:spLocks noChangeArrowheads="1"/>
          </p:cNvSpPr>
          <p:nvPr/>
        </p:nvSpPr>
        <p:spPr bwMode="auto">
          <a:xfrm>
            <a:off x="914400" y="4191000"/>
            <a:ext cx="6324600" cy="381000"/>
          </a:xfrm>
          <a:prstGeom prst="rect">
            <a:avLst/>
          </a:prstGeom>
          <a:gradFill rotWithShape="0">
            <a:gsLst>
              <a:gs pos="0">
                <a:srgbClr val="FFFFFF"/>
              </a:gs>
              <a:gs pos="100000">
                <a:srgbClr val="B9CDE5"/>
              </a:gs>
            </a:gsLst>
            <a:lin ang="5400000" scaled="1"/>
          </a:gradFill>
          <a:ln w="12700">
            <a:solidFill>
              <a:srgbClr val="95B3D7"/>
            </a:solidFill>
            <a:miter lim="800000"/>
            <a:headEnd/>
            <a:tailEnd/>
          </a:ln>
          <a:effectLst>
            <a:outerShdw dist="28398" dir="3806097" algn="ctr" rotWithShape="0">
              <a:srgbClr val="254061">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30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Project/Activity Budget = Program Funds + Estimated PI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p:txBody>
      </p:sp>
      <p:sp>
        <p:nvSpPr>
          <p:cNvPr id="2051" name="Text Box 4"/>
          <p:cNvSpPr txBox="1">
            <a:spLocks noChangeArrowheads="1"/>
          </p:cNvSpPr>
          <p:nvPr/>
        </p:nvSpPr>
        <p:spPr bwMode="auto">
          <a:xfrm>
            <a:off x="914400" y="4800601"/>
            <a:ext cx="6324600" cy="1143000"/>
          </a:xfrm>
          <a:prstGeom prst="rect">
            <a:avLst/>
          </a:prstGeom>
          <a:gradFill rotWithShape="0">
            <a:gsLst>
              <a:gs pos="0">
                <a:srgbClr val="FFFFFF"/>
              </a:gs>
              <a:gs pos="100000">
                <a:srgbClr val="B9CDE5"/>
              </a:gs>
            </a:gsLst>
            <a:lin ang="5400000" scaled="1"/>
          </a:gradFill>
          <a:ln w="12700">
            <a:solidFill>
              <a:srgbClr val="95B3D7"/>
            </a:solidFill>
            <a:miter lim="800000"/>
            <a:headEnd/>
            <a:tailEnd/>
          </a:ln>
          <a:effectLst>
            <a:outerShdw dist="28398" dir="3806097" algn="ctr" rotWithShape="0">
              <a:srgbClr val="254061">
                <a:alpha val="50000"/>
              </a:srgbClr>
            </a:outerShdw>
          </a:effectLst>
        </p:spPr>
        <p:txBody>
          <a:bodyPr vert="horz" wrap="square" lIns="91440" tIns="45720" rIns="91440" bIns="45720" numCol="1" anchor="t" anchorCtr="0" compatLnSpc="1">
            <a:prstTxWarp prst="textNoShape">
              <a:avLst/>
            </a:prstTxWarp>
          </a:bodyPr>
          <a:lstStyle/>
          <a:p>
            <a:pPr marL="173038" marR="0" lvl="1" algn="l" defTabSz="914400" rtl="0" eaLnBrk="1" fontAlgn="base" latinLnBrk="0" hangingPunct="1">
              <a:lnSpc>
                <a:spcPct val="100000"/>
              </a:lnSpc>
              <a:spcBef>
                <a:spcPct val="0"/>
              </a:spcBef>
              <a:spcAft>
                <a:spcPts val="30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Total Budget (Grant Funds</a:t>
            </a:r>
            <a:r>
              <a:rPr kumimoji="0" lang="en-US" sz="2000" b="0" i="0" u="none" strike="noStrike" cap="none" normalizeH="0" dirty="0" smtClean="0">
                <a:ln>
                  <a:noFill/>
                </a:ln>
                <a:solidFill>
                  <a:schemeClr val="tx1"/>
                </a:solidFill>
                <a:effectLst/>
                <a:latin typeface="Times New Roman" pitchFamily="18" charset="0"/>
              </a:rPr>
              <a:t> + Estimated</a:t>
            </a:r>
            <a:r>
              <a:rPr lang="en-US" sz="2000" dirty="0" smtClean="0">
                <a:latin typeface="Times New Roman" pitchFamily="18" charset="0"/>
              </a:rPr>
              <a:t> PI/RL Funds)  ≥ </a:t>
            </a:r>
          </a:p>
          <a:p>
            <a:pPr marL="173038" marR="0" lvl="1" algn="l" defTabSz="914400" rtl="0" eaLnBrk="1" fontAlgn="base" latinLnBrk="0" hangingPunct="1">
              <a:lnSpc>
                <a:spcPct val="100000"/>
              </a:lnSpc>
              <a:spcBef>
                <a:spcPct val="0"/>
              </a:spcBef>
              <a:spcAft>
                <a:spcPts val="300"/>
              </a:spcAft>
              <a:buClrTx/>
              <a:buSzTx/>
              <a:buFontTx/>
              <a:buNone/>
              <a:tabLst/>
            </a:pPr>
            <a:r>
              <a:rPr lang="en-US" sz="2000" dirty="0" smtClean="0">
                <a:latin typeface="Times New Roman" pitchFamily="18" charset="0"/>
              </a:rPr>
              <a:t>Sum of Total Project Budgets ≥ </a:t>
            </a:r>
          </a:p>
          <a:p>
            <a:pPr marL="173038" marR="0" lvl="1" algn="l" defTabSz="914400" rtl="0" eaLnBrk="1" fontAlgn="base" latinLnBrk="0" hangingPunct="1">
              <a:lnSpc>
                <a:spcPct val="100000"/>
              </a:lnSpc>
              <a:spcBef>
                <a:spcPct val="0"/>
              </a:spcBef>
              <a:spcAft>
                <a:spcPts val="300"/>
              </a:spcAft>
              <a:buClrTx/>
              <a:buSzTx/>
              <a:buFontTx/>
              <a:buNone/>
              <a:tabLst/>
            </a:pPr>
            <a:r>
              <a:rPr lang="en-US" sz="2000" dirty="0" smtClean="0">
                <a:latin typeface="Times New Roman" pitchFamily="18" charset="0"/>
              </a:rPr>
              <a:t>Sum of Total Activity Budgets (per Project)</a:t>
            </a:r>
            <a:endParaRPr kumimoji="0" lang="en-US" sz="2000" b="0"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914475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457200"/>
            <a:ext cx="8229600" cy="973137"/>
          </a:xfrm>
        </p:spPr>
        <p:txBody>
          <a:bodyPr>
            <a:normAutofit/>
          </a:bodyPr>
          <a:lstStyle/>
          <a:p>
            <a:pPr algn="l" eaLnBrk="1" hangingPunct="1"/>
            <a:r>
              <a:rPr lang="en-US" dirty="0" smtClean="0"/>
              <a:t>PI Categories</a:t>
            </a:r>
          </a:p>
        </p:txBody>
      </p:sp>
      <p:sp>
        <p:nvSpPr>
          <p:cNvPr id="3" name="Content Placeholder 2"/>
          <p:cNvSpPr>
            <a:spLocks noGrp="1"/>
          </p:cNvSpPr>
          <p:nvPr>
            <p:ph idx="1"/>
          </p:nvPr>
        </p:nvSpPr>
        <p:spPr>
          <a:xfrm>
            <a:off x="457200" y="1426025"/>
            <a:ext cx="8496300" cy="3733800"/>
          </a:xfrm>
        </p:spPr>
        <p:txBody>
          <a:bodyPr rtlCol="0">
            <a:normAutofit fontScale="85000" lnSpcReduction="10000"/>
          </a:bodyPr>
          <a:lstStyle/>
          <a:p>
            <a:pPr marL="0" indent="0" eaLnBrk="1" fontAlgn="auto" hangingPunct="1">
              <a:spcAft>
                <a:spcPts val="0"/>
              </a:spcAft>
              <a:buNone/>
              <a:defRPr/>
            </a:pPr>
            <a:r>
              <a:rPr lang="en-US" sz="2800" dirty="0" smtClean="0"/>
              <a:t>PI will now be categorized as: </a:t>
            </a:r>
          </a:p>
          <a:p>
            <a:pPr marL="280988" indent="-280988">
              <a:defRPr/>
            </a:pPr>
            <a:r>
              <a:rPr lang="en-US" sz="2800" i="1" dirty="0" smtClean="0"/>
              <a:t>General Account</a:t>
            </a:r>
            <a:r>
              <a:rPr lang="en-US" sz="2800" dirty="0" smtClean="0"/>
              <a:t>: Pool of all PI receipted that is not in any individual RLF or PI Account(s).</a:t>
            </a:r>
          </a:p>
          <a:p>
            <a:pPr marL="280988" indent="-280988">
              <a:defRPr/>
            </a:pPr>
            <a:r>
              <a:rPr lang="en-US" sz="2800" i="1" dirty="0"/>
              <a:t>PI Account(s</a:t>
            </a:r>
            <a:r>
              <a:rPr lang="en-US" sz="2800" dirty="0"/>
              <a:t>): Separate accounts created by grantee to identify Activities under their funding agreements with their organizations that allow these organizations to RETAIN and use PI on their own Activities. In effect, </a:t>
            </a:r>
            <a:r>
              <a:rPr lang="en-US" sz="2800" i="1" dirty="0"/>
              <a:t>PI Accounts allow users to “wall off” PI receipts for specific Activities</a:t>
            </a:r>
            <a:r>
              <a:rPr lang="en-US" sz="2800" i="1" dirty="0" smtClean="0"/>
              <a:t>.</a:t>
            </a:r>
            <a:endParaRPr lang="en-US" sz="2800" i="1" dirty="0"/>
          </a:p>
          <a:p>
            <a:pPr marL="280988" indent="-280988">
              <a:defRPr/>
            </a:pPr>
            <a:r>
              <a:rPr lang="en-US" sz="2800" i="1" dirty="0" smtClean="0"/>
              <a:t>Revolving Loan Fund(s): </a:t>
            </a:r>
            <a:r>
              <a:rPr lang="en-US" sz="2800" dirty="0" smtClean="0"/>
              <a:t>Projects to identify activities of a single Activity type where loan repayments are used to fund new loans</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23</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2" name="TextBox 10"/>
          <p:cNvSpPr txBox="1">
            <a:spLocks noChangeArrowheads="1"/>
          </p:cNvSpPr>
          <p:nvPr/>
        </p:nvSpPr>
        <p:spPr bwMode="auto">
          <a:xfrm>
            <a:off x="386781" y="5371849"/>
            <a:ext cx="2594919" cy="1323439"/>
          </a:xfrm>
          <a:prstGeom prst="rect">
            <a:avLst/>
          </a:prstGeom>
          <a:solidFill>
            <a:srgbClr val="FFFF99"/>
          </a:solidFill>
          <a:ln w="9525">
            <a:solidFill>
              <a:schemeClr val="accent1"/>
            </a:solidFill>
            <a:miter lim="800000"/>
            <a:headEnd/>
            <a:tailEnd/>
          </a:ln>
        </p:spPr>
        <p:txBody>
          <a:bodyPr wrap="square">
            <a:spAutoFit/>
          </a:bodyPr>
          <a:lstStyle/>
          <a:p>
            <a:pPr algn="ctr"/>
            <a:r>
              <a:rPr lang="en-US" sz="1600" b="1" u="sng" dirty="0"/>
              <a:t>General </a:t>
            </a:r>
            <a:r>
              <a:rPr lang="en-US" sz="1600" b="1" u="sng" dirty="0" smtClean="0"/>
              <a:t>Account</a:t>
            </a:r>
            <a:endParaRPr lang="en-US" sz="1600" b="1" u="sng" dirty="0"/>
          </a:p>
          <a:p>
            <a:pPr algn="ctr"/>
            <a:r>
              <a:rPr lang="en-US" sz="1600" dirty="0" smtClean="0"/>
              <a:t>All </a:t>
            </a:r>
            <a:r>
              <a:rPr lang="en-US" sz="1600" dirty="0"/>
              <a:t>PI received on any unassigned </a:t>
            </a:r>
            <a:r>
              <a:rPr lang="en-US" sz="1600" dirty="0" smtClean="0"/>
              <a:t>Activity </a:t>
            </a:r>
            <a:r>
              <a:rPr lang="en-US" sz="1600" dirty="0"/>
              <a:t>must be disbursed before PF on any unassigned </a:t>
            </a:r>
            <a:r>
              <a:rPr lang="en-US" sz="1600" dirty="0" smtClean="0"/>
              <a:t>Activity</a:t>
            </a:r>
            <a:endParaRPr lang="en-US" sz="1600" dirty="0"/>
          </a:p>
        </p:txBody>
      </p:sp>
      <p:sp>
        <p:nvSpPr>
          <p:cNvPr id="19" name="TextBox 18"/>
          <p:cNvSpPr txBox="1"/>
          <p:nvPr/>
        </p:nvSpPr>
        <p:spPr>
          <a:xfrm>
            <a:off x="6096000" y="5373575"/>
            <a:ext cx="2667000" cy="1323439"/>
          </a:xfrm>
          <a:prstGeom prst="rect">
            <a:avLst/>
          </a:prstGeom>
          <a:solidFill>
            <a:schemeClr val="accent2">
              <a:lumMod val="40000"/>
              <a:lumOff val="60000"/>
            </a:schemeClr>
          </a:solidFill>
          <a:ln>
            <a:solidFill>
              <a:schemeClr val="accent1"/>
            </a:solidFill>
          </a:ln>
        </p:spPr>
        <p:txBody>
          <a:bodyPr wrap="square">
            <a:spAutoFit/>
          </a:bodyPr>
          <a:lstStyle/>
          <a:p>
            <a:pPr algn="ctr">
              <a:defRPr/>
            </a:pPr>
            <a:r>
              <a:rPr lang="en-US" sz="1600" b="1" u="sng" dirty="0"/>
              <a:t>RLF Project</a:t>
            </a:r>
          </a:p>
          <a:p>
            <a:pPr algn="ctr">
              <a:defRPr/>
            </a:pPr>
            <a:r>
              <a:rPr lang="en-US" sz="1600" dirty="0" smtClean="0"/>
              <a:t>All </a:t>
            </a:r>
            <a:r>
              <a:rPr lang="en-US" sz="1600" dirty="0"/>
              <a:t>PI received in an any </a:t>
            </a:r>
            <a:r>
              <a:rPr lang="en-US" sz="1600" dirty="0" smtClean="0"/>
              <a:t>Activity </a:t>
            </a:r>
            <a:r>
              <a:rPr lang="en-US" sz="1600" u="sng" dirty="0"/>
              <a:t>in each RLF project </a:t>
            </a:r>
            <a:r>
              <a:rPr lang="en-US" sz="1600" dirty="0"/>
              <a:t>must be disbursed before PF </a:t>
            </a:r>
            <a:r>
              <a:rPr lang="en-US" sz="1600" u="sng" dirty="0"/>
              <a:t>in the RLF </a:t>
            </a:r>
            <a:r>
              <a:rPr lang="en-US" sz="1600" u="sng" dirty="0" smtClean="0"/>
              <a:t>Project</a:t>
            </a:r>
            <a:r>
              <a:rPr lang="en-US" sz="1600" dirty="0" smtClean="0"/>
              <a:t> </a:t>
            </a:r>
            <a:endParaRPr lang="en-US" sz="1600" dirty="0"/>
          </a:p>
        </p:txBody>
      </p:sp>
      <p:sp>
        <p:nvSpPr>
          <p:cNvPr id="20" name="TextBox 13"/>
          <p:cNvSpPr txBox="1">
            <a:spLocks noChangeArrowheads="1"/>
          </p:cNvSpPr>
          <p:nvPr/>
        </p:nvSpPr>
        <p:spPr bwMode="auto">
          <a:xfrm>
            <a:off x="3205350" y="5373575"/>
            <a:ext cx="2667000" cy="1323439"/>
          </a:xfrm>
          <a:prstGeom prst="rect">
            <a:avLst/>
          </a:prstGeom>
          <a:solidFill>
            <a:schemeClr val="accent3">
              <a:lumMod val="40000"/>
              <a:lumOff val="60000"/>
            </a:schemeClr>
          </a:solidFill>
          <a:ln>
            <a:solidFill>
              <a:schemeClr val="accent1"/>
            </a:solidFill>
          </a:ln>
        </p:spPr>
        <p:txBody>
          <a:bodyPr wrap="square">
            <a:spAutoFit/>
          </a:bodyPr>
          <a:lstStyle>
            <a:defPPr>
              <a:defRPr lang="en-US"/>
            </a:defPPr>
            <a:lvl1pPr algn="ctr">
              <a:defRPr u="sng"/>
            </a:lvl1pPr>
          </a:lstStyle>
          <a:p>
            <a:r>
              <a:rPr lang="en-US" sz="1600" b="1" dirty="0"/>
              <a:t>PI Account</a:t>
            </a:r>
          </a:p>
          <a:p>
            <a:r>
              <a:rPr lang="en-US" sz="1600" u="none" dirty="0"/>
              <a:t>All PI received in an any Activity in each PI Account  must be disbursed before PF in the PI Account </a:t>
            </a:r>
          </a:p>
        </p:txBody>
      </p:sp>
    </p:spTree>
    <p:extLst>
      <p:ext uri="{BB962C8B-B14F-4D97-AF65-F5344CB8AC3E}">
        <p14:creationId xmlns:p14="http://schemas.microsoft.com/office/powerpoint/2010/main" val="814182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541936"/>
            <a:ext cx="8229600" cy="973137"/>
          </a:xfrm>
        </p:spPr>
        <p:txBody>
          <a:bodyPr/>
          <a:lstStyle/>
          <a:p>
            <a:pPr algn="l" eaLnBrk="1" hangingPunct="1"/>
            <a:r>
              <a:rPr lang="en-US" dirty="0" smtClean="0"/>
              <a:t>PI Receipts</a:t>
            </a:r>
          </a:p>
        </p:txBody>
      </p:sp>
      <p:sp>
        <p:nvSpPr>
          <p:cNvPr id="3" name="Content Placeholder 2"/>
          <p:cNvSpPr>
            <a:spLocks noGrp="1"/>
          </p:cNvSpPr>
          <p:nvPr>
            <p:ph idx="1"/>
          </p:nvPr>
        </p:nvSpPr>
        <p:spPr>
          <a:xfrm>
            <a:off x="457200" y="1436081"/>
            <a:ext cx="8496300" cy="5100637"/>
          </a:xfrm>
        </p:spPr>
        <p:txBody>
          <a:bodyPr rtlCol="0">
            <a:normAutofit/>
          </a:bodyPr>
          <a:lstStyle/>
          <a:p>
            <a:pPr marL="0" indent="0" eaLnBrk="1" fontAlgn="auto" hangingPunct="1">
              <a:spcAft>
                <a:spcPts val="0"/>
              </a:spcAft>
              <a:buNone/>
              <a:defRPr/>
            </a:pPr>
            <a:r>
              <a:rPr lang="en-US" sz="2800" dirty="0" smtClean="0"/>
              <a:t>PI received is recorded in the Drawdown Module as a receipts for individual PI transactions</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24</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49" r="3486"/>
          <a:stretch/>
        </p:blipFill>
        <p:spPr bwMode="auto">
          <a:xfrm>
            <a:off x="345489" y="2392146"/>
            <a:ext cx="8265111" cy="443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644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229600" cy="973137"/>
          </a:xfrm>
        </p:spPr>
        <p:txBody>
          <a:bodyPr/>
          <a:lstStyle/>
          <a:p>
            <a:pPr algn="l" eaLnBrk="1" hangingPunct="1"/>
            <a:r>
              <a:rPr lang="en-US" dirty="0" smtClean="0"/>
              <a:t>PI Accounts: Set-Up</a:t>
            </a:r>
          </a:p>
        </p:txBody>
      </p:sp>
      <p:sp>
        <p:nvSpPr>
          <p:cNvPr id="3" name="Content Placeholder 2"/>
          <p:cNvSpPr>
            <a:spLocks noGrp="1"/>
          </p:cNvSpPr>
          <p:nvPr>
            <p:ph idx="1"/>
          </p:nvPr>
        </p:nvSpPr>
        <p:spPr>
          <a:xfrm>
            <a:off x="457200" y="1757363"/>
            <a:ext cx="8496300" cy="4429681"/>
          </a:xfrm>
        </p:spPr>
        <p:txBody>
          <a:bodyPr rtlCol="0">
            <a:normAutofit/>
          </a:bodyPr>
          <a:lstStyle/>
          <a:p>
            <a:pPr eaLnBrk="1" fontAlgn="auto" hangingPunct="1">
              <a:spcAft>
                <a:spcPts val="0"/>
              </a:spcAft>
              <a:defRPr/>
            </a:pPr>
            <a:r>
              <a:rPr lang="en-US" sz="2800" dirty="0" smtClean="0"/>
              <a:t>Established by Responsible Organization with, typically, all of the Activities associated with that Responsible Org. in their own PI Account.</a:t>
            </a:r>
          </a:p>
          <a:p>
            <a:pPr eaLnBrk="1" fontAlgn="auto" hangingPunct="1">
              <a:spcAft>
                <a:spcPts val="0"/>
              </a:spcAft>
              <a:defRPr/>
            </a:pPr>
            <a:r>
              <a:rPr lang="en-US" sz="2800" dirty="0" smtClean="0"/>
              <a:t>Program Income generated by an Activity in this account can only be used for itself or other Activities in that same account.</a:t>
            </a:r>
          </a:p>
          <a:p>
            <a:pPr eaLnBrk="1" fontAlgn="auto" hangingPunct="1">
              <a:spcAft>
                <a:spcPts val="0"/>
              </a:spcAft>
              <a:defRPr/>
            </a:pPr>
            <a:r>
              <a:rPr lang="en-US" sz="2800" dirty="0" smtClean="0"/>
              <a:t>Any Activities not assigned to a PI Account will remain in a General PI Account.</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25</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3993913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538963"/>
            <a:ext cx="8229600" cy="973137"/>
          </a:xfrm>
        </p:spPr>
        <p:txBody>
          <a:bodyPr/>
          <a:lstStyle/>
          <a:p>
            <a:pPr algn="l" eaLnBrk="1" hangingPunct="1"/>
            <a:r>
              <a:rPr lang="en-US" dirty="0" smtClean="0"/>
              <a:t>Program Income Accounts: Set-up</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26</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097"/>
          <a:stretch/>
        </p:blipFill>
        <p:spPr bwMode="auto">
          <a:xfrm>
            <a:off x="211662" y="1453289"/>
            <a:ext cx="8540451" cy="537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684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538963"/>
            <a:ext cx="8229600" cy="973137"/>
          </a:xfrm>
        </p:spPr>
        <p:txBody>
          <a:bodyPr/>
          <a:lstStyle/>
          <a:p>
            <a:pPr algn="l" eaLnBrk="1" hangingPunct="1"/>
            <a:r>
              <a:rPr lang="en-US" dirty="0" smtClean="0"/>
              <a:t>Program Income Accounts: Set UP</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27</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7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50" y="1388575"/>
            <a:ext cx="7429500" cy="545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703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677863"/>
            <a:ext cx="8229600" cy="973137"/>
          </a:xfrm>
        </p:spPr>
        <p:txBody>
          <a:bodyPr>
            <a:normAutofit fontScale="90000"/>
          </a:bodyPr>
          <a:lstStyle/>
          <a:p>
            <a:pPr algn="l" eaLnBrk="1" hangingPunct="1"/>
            <a:r>
              <a:rPr lang="en-US" dirty="0" smtClean="0"/>
              <a:t>Program Income Accounts: Search/Edit</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28</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86" y="2390894"/>
            <a:ext cx="9038289" cy="347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232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541936"/>
            <a:ext cx="8229600" cy="973137"/>
          </a:xfrm>
        </p:spPr>
        <p:txBody>
          <a:bodyPr/>
          <a:lstStyle/>
          <a:p>
            <a:pPr algn="l" eaLnBrk="1" hangingPunct="1"/>
            <a:r>
              <a:rPr lang="en-US" dirty="0" smtClean="0"/>
              <a:t>Program Income Accounts: Review</a:t>
            </a:r>
          </a:p>
        </p:txBody>
      </p:sp>
      <p:sp>
        <p:nvSpPr>
          <p:cNvPr id="3" name="Content Placeholder 2"/>
          <p:cNvSpPr>
            <a:spLocks noGrp="1"/>
          </p:cNvSpPr>
          <p:nvPr>
            <p:ph idx="1"/>
          </p:nvPr>
        </p:nvSpPr>
        <p:spPr>
          <a:xfrm>
            <a:off x="457200" y="1436081"/>
            <a:ext cx="8496300" cy="5100637"/>
          </a:xfrm>
        </p:spPr>
        <p:txBody>
          <a:bodyPr rtlCol="0">
            <a:normAutofit/>
          </a:bodyPr>
          <a:lstStyle/>
          <a:p>
            <a:pPr marL="0" indent="0" eaLnBrk="1" fontAlgn="auto" hangingPunct="1">
              <a:spcAft>
                <a:spcPts val="0"/>
              </a:spcAft>
              <a:buNone/>
              <a:defRPr/>
            </a:pPr>
            <a:r>
              <a:rPr lang="en-US" sz="2800" dirty="0" smtClean="0"/>
              <a:t>This is an example of a grantee that has set up PI Accounts according to their responsible organizations. (Fin Report 05d)</a:t>
            </a:r>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29</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23" r="2153" b="4493"/>
          <a:stretch/>
        </p:blipFill>
        <p:spPr bwMode="auto">
          <a:xfrm>
            <a:off x="106880" y="2778818"/>
            <a:ext cx="8823363" cy="399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906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447675"/>
            <a:ext cx="8229600" cy="1143000"/>
          </a:xfrm>
        </p:spPr>
        <p:txBody>
          <a:bodyPr/>
          <a:lstStyle/>
          <a:p>
            <a:pPr algn="l" eaLnBrk="1" hangingPunct="1"/>
            <a:r>
              <a:rPr lang="en-US" dirty="0" smtClean="0"/>
              <a:t>Today’s Agenda</a:t>
            </a:r>
          </a:p>
        </p:txBody>
      </p:sp>
      <p:sp>
        <p:nvSpPr>
          <p:cNvPr id="4099" name="Content Placeholder 2"/>
          <p:cNvSpPr>
            <a:spLocks noGrp="1"/>
          </p:cNvSpPr>
          <p:nvPr>
            <p:ph idx="1"/>
          </p:nvPr>
        </p:nvSpPr>
        <p:spPr/>
        <p:txBody>
          <a:bodyPr>
            <a:normAutofit/>
          </a:bodyPr>
          <a:lstStyle/>
          <a:p>
            <a:pPr eaLnBrk="1" hangingPunct="1">
              <a:tabLst>
                <a:tab pos="2974975" algn="l"/>
              </a:tabLst>
            </a:pPr>
            <a:r>
              <a:rPr lang="en-US" dirty="0" smtClean="0"/>
              <a:t>Quick overview of yesterday’s material</a:t>
            </a:r>
          </a:p>
          <a:p>
            <a:pPr eaLnBrk="1" hangingPunct="1">
              <a:tabLst>
                <a:tab pos="2974975" algn="l"/>
              </a:tabLst>
            </a:pPr>
            <a:r>
              <a:rPr lang="en-US" dirty="0" smtClean="0"/>
              <a:t>Items to be covered: </a:t>
            </a:r>
          </a:p>
          <a:p>
            <a:pPr lvl="1"/>
            <a:r>
              <a:rPr lang="en-US" dirty="0" smtClean="0"/>
              <a:t>Drawdown Module</a:t>
            </a:r>
          </a:p>
          <a:p>
            <a:pPr lvl="1"/>
            <a:r>
              <a:rPr lang="en-US" dirty="0" smtClean="0"/>
              <a:t>Admin Module</a:t>
            </a:r>
          </a:p>
          <a:p>
            <a:pPr lvl="1"/>
            <a:r>
              <a:rPr lang="en-US" dirty="0" smtClean="0"/>
              <a:t>Reports Module</a:t>
            </a:r>
          </a:p>
          <a:p>
            <a:pPr lvl="1"/>
            <a:r>
              <a:rPr lang="en-US" dirty="0" smtClean="0"/>
              <a:t>Telling Your NSP Story via DRGR</a:t>
            </a:r>
          </a:p>
          <a:p>
            <a:pPr lvl="1"/>
            <a:r>
              <a:rPr lang="en-US" dirty="0" smtClean="0"/>
              <a:t>Common Issues &amp; Troubleshooting</a:t>
            </a:r>
          </a:p>
          <a:p>
            <a:pPr eaLnBrk="1" hangingPunct="1">
              <a:tabLst>
                <a:tab pos="2974975" algn="l"/>
              </a:tabLst>
            </a:pPr>
            <a:r>
              <a:rPr lang="en-US" dirty="0" smtClean="0"/>
              <a:t>Q&amp;A Session</a:t>
            </a:r>
          </a:p>
        </p:txBody>
      </p:sp>
      <p:sp>
        <p:nvSpPr>
          <p:cNvPr id="4" name="Slide Number Placeholder 3"/>
          <p:cNvSpPr>
            <a:spLocks noGrp="1"/>
          </p:cNvSpPr>
          <p:nvPr>
            <p:ph type="sldNum" sz="quarter" idx="12"/>
          </p:nvPr>
        </p:nvSpPr>
        <p:spPr/>
        <p:txBody>
          <a:bodyPr/>
          <a:lstStyle/>
          <a:p>
            <a:pPr>
              <a:defRPr/>
            </a:pPr>
            <a:fld id="{E2A8C2C4-03DC-4C0B-B758-EB09AA800F1E}" type="slidenum">
              <a:rPr lang="en-US"/>
              <a:pPr>
                <a:defRPr/>
              </a:pPr>
              <a:t>3</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33388" y="541936"/>
            <a:ext cx="8229600" cy="973137"/>
          </a:xfrm>
        </p:spPr>
        <p:txBody>
          <a:bodyPr/>
          <a:lstStyle/>
          <a:p>
            <a:pPr algn="l" eaLnBrk="1" hangingPunct="1"/>
            <a:r>
              <a:rPr lang="en-US" dirty="0" smtClean="0"/>
              <a:t>Program Income: Prior to Update</a:t>
            </a:r>
          </a:p>
        </p:txBody>
      </p:sp>
      <p:sp>
        <p:nvSpPr>
          <p:cNvPr id="3" name="Content Placeholder 2"/>
          <p:cNvSpPr>
            <a:spLocks noGrp="1"/>
          </p:cNvSpPr>
          <p:nvPr>
            <p:ph idx="1"/>
          </p:nvPr>
        </p:nvSpPr>
        <p:spPr>
          <a:xfrm>
            <a:off x="457200" y="1436081"/>
            <a:ext cx="8496300" cy="5100637"/>
          </a:xfrm>
        </p:spPr>
        <p:txBody>
          <a:bodyPr rtlCol="0">
            <a:normAutofit fontScale="92500" lnSpcReduction="10000"/>
          </a:bodyPr>
          <a:lstStyle/>
          <a:p>
            <a:pPr eaLnBrk="1" fontAlgn="auto" hangingPunct="1">
              <a:spcAft>
                <a:spcPts val="0"/>
              </a:spcAft>
              <a:defRPr/>
            </a:pPr>
            <a:r>
              <a:rPr lang="en-US" sz="2800" dirty="0" smtClean="0"/>
              <a:t>Program Income recorded prior to the update was automatically turned into receipts based on the QPR and Activity in which it was entered.</a:t>
            </a:r>
          </a:p>
          <a:p>
            <a:pPr eaLnBrk="1" fontAlgn="auto" hangingPunct="1">
              <a:spcAft>
                <a:spcPts val="0"/>
              </a:spcAft>
              <a:defRPr/>
            </a:pPr>
            <a:endParaRPr lang="en-US" sz="2800" dirty="0"/>
          </a:p>
          <a:p>
            <a:pPr eaLnBrk="1" fontAlgn="auto" hangingPunct="1">
              <a:spcAft>
                <a:spcPts val="0"/>
              </a:spcAft>
              <a:defRPr/>
            </a:pPr>
            <a:r>
              <a:rPr lang="en-US" sz="2800" dirty="0" smtClean="0"/>
              <a:t>Activity Budgets and Obligations may have been automatically increased if PI was previously receipted through those activities.</a:t>
            </a:r>
          </a:p>
          <a:p>
            <a:pPr eaLnBrk="1" fontAlgn="auto" hangingPunct="1">
              <a:spcAft>
                <a:spcPts val="0"/>
              </a:spcAft>
              <a:defRPr/>
            </a:pPr>
            <a:endParaRPr lang="en-US" sz="2800" dirty="0"/>
          </a:p>
          <a:p>
            <a:pPr eaLnBrk="1" fontAlgn="auto" hangingPunct="1">
              <a:spcAft>
                <a:spcPts val="0"/>
              </a:spcAft>
              <a:defRPr/>
            </a:pPr>
            <a:r>
              <a:rPr lang="en-US" sz="2800" dirty="0" smtClean="0"/>
              <a:t>By using the Search/Edit Receipt function, grantees can modify previously recorded PI to be associated with another Activity.</a:t>
            </a:r>
          </a:p>
          <a:p>
            <a:pPr marL="0" indent="0" eaLnBrk="1" fontAlgn="auto" hangingPunct="1">
              <a:spcAft>
                <a:spcPts val="0"/>
              </a:spcAft>
              <a:buNone/>
              <a:defRPr/>
            </a:pPr>
            <a:r>
              <a:rPr lang="en-US" sz="2800" dirty="0" smtClean="0"/>
              <a:t>     (That Activity’s budget might first need to be increased)</a:t>
            </a:r>
          </a:p>
          <a:p>
            <a:pPr eaLnBrk="1" fontAlgn="auto" hangingPunct="1">
              <a:spcAft>
                <a:spcPts val="0"/>
              </a:spcAft>
              <a:defRPr/>
            </a:pPr>
            <a:endParaRPr lang="en-US" sz="2800" dirty="0" smtClean="0"/>
          </a:p>
        </p:txBody>
      </p:sp>
      <p:sp>
        <p:nvSpPr>
          <p:cNvPr id="4" name="Slide Number Placeholder 3"/>
          <p:cNvSpPr>
            <a:spLocks noGrp="1"/>
          </p:cNvSpPr>
          <p:nvPr>
            <p:ph type="sldNum" sz="quarter" idx="12"/>
          </p:nvPr>
        </p:nvSpPr>
        <p:spPr/>
        <p:txBody>
          <a:bodyPr/>
          <a:lstStyle/>
          <a:p>
            <a:pPr>
              <a:defRPr/>
            </a:pPr>
            <a:fld id="{4BA62176-5AD3-4B25-BFD5-2E3D4F24B691}" type="slidenum">
              <a:rPr lang="en-US"/>
              <a:pPr>
                <a:defRPr/>
              </a:pPr>
              <a:t>30</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4051192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368300" y="677863"/>
            <a:ext cx="8775700" cy="1068387"/>
          </a:xfrm>
        </p:spPr>
        <p:txBody>
          <a:bodyPr/>
          <a:lstStyle/>
          <a:p>
            <a:pPr algn="l" eaLnBrk="1" hangingPunct="1"/>
            <a:r>
              <a:rPr lang="en-US" dirty="0" smtClean="0"/>
              <a:t>Program Income Review (FinRept05b)</a:t>
            </a:r>
          </a:p>
        </p:txBody>
      </p:sp>
      <p:sp>
        <p:nvSpPr>
          <p:cNvPr id="3" name="Slide Number Placeholder 2"/>
          <p:cNvSpPr>
            <a:spLocks noGrp="1"/>
          </p:cNvSpPr>
          <p:nvPr>
            <p:ph type="sldNum" sz="quarter" idx="12"/>
          </p:nvPr>
        </p:nvSpPr>
        <p:spPr/>
        <p:txBody>
          <a:bodyPr/>
          <a:lstStyle/>
          <a:p>
            <a:pPr>
              <a:defRPr/>
            </a:pPr>
            <a:fld id="{4655C119-6B51-4F46-BF23-686E1A5699CC}" type="slidenum">
              <a:rPr lang="en-US"/>
              <a:pPr>
                <a:defRPr/>
              </a:pPr>
              <a:t>31</a:t>
            </a:fld>
            <a:endParaRPr lang="en-US" dirty="0"/>
          </a:p>
        </p:txBody>
      </p:sp>
      <p:grpSp>
        <p:nvGrpSpPr>
          <p:cNvPr id="2"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12" name="Group 11"/>
          <p:cNvGrpSpPr/>
          <p:nvPr/>
        </p:nvGrpSpPr>
        <p:grpSpPr>
          <a:xfrm>
            <a:off x="0" y="2149475"/>
            <a:ext cx="9164638" cy="4300538"/>
            <a:chOff x="0" y="2149475"/>
            <a:chExt cx="9164638" cy="4300538"/>
          </a:xfrm>
        </p:grpSpPr>
        <p:pic>
          <p:nvPicPr>
            <p:cNvPr id="129029" name="Picture 2"/>
            <p:cNvPicPr>
              <a:picLocks noChangeAspect="1" noChangeArrowheads="1"/>
            </p:cNvPicPr>
            <p:nvPr/>
          </p:nvPicPr>
          <p:blipFill>
            <a:blip r:embed="rId3" cstate="print"/>
            <a:srcRect t="34291" r="57027" b="8858"/>
            <a:stretch>
              <a:fillRect/>
            </a:stretch>
          </p:blipFill>
          <p:spPr bwMode="auto">
            <a:xfrm>
              <a:off x="0" y="2149475"/>
              <a:ext cx="9164638" cy="4300538"/>
            </a:xfrm>
            <a:prstGeom prst="rect">
              <a:avLst/>
            </a:prstGeom>
            <a:noFill/>
            <a:ln w="9525">
              <a:noFill/>
              <a:miter lim="800000"/>
              <a:headEnd/>
              <a:tailEnd/>
            </a:ln>
          </p:spPr>
        </p:pic>
        <p:sp>
          <p:nvSpPr>
            <p:cNvPr id="4" name="Rectangle 3"/>
            <p:cNvSpPr/>
            <p:nvPr/>
          </p:nvSpPr>
          <p:spPr>
            <a:xfrm>
              <a:off x="4038600" y="3657600"/>
              <a:ext cx="1219200" cy="2667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00300" y="2743200"/>
              <a:ext cx="16383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1086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887413"/>
            <a:ext cx="8229600" cy="1663700"/>
          </a:xfrm>
        </p:spPr>
        <p:txBody>
          <a:bodyPr>
            <a:normAutofit fontScale="90000"/>
          </a:bodyPr>
          <a:lstStyle/>
          <a:p>
            <a:pPr eaLnBrk="1" hangingPunct="1"/>
            <a:r>
              <a:rPr lang="en-US" dirty="0" smtClean="0"/>
              <a:t>9. </a:t>
            </a:r>
            <a:r>
              <a:rPr lang="en-US" dirty="0"/>
              <a:t>Create a Program Income Account &amp; Estimate PI Budgets</a:t>
            </a:r>
            <a:br>
              <a:rPr lang="en-US" dirty="0"/>
            </a:br>
            <a:r>
              <a:rPr lang="en-US" dirty="0" smtClean="0"/>
              <a:t>10. </a:t>
            </a:r>
            <a:r>
              <a:rPr lang="en-US" dirty="0"/>
              <a:t>Create a PI Receipt</a:t>
            </a:r>
            <a:endParaRPr lang="en-US" dirty="0" smtClean="0"/>
          </a:p>
        </p:txBody>
      </p:sp>
      <p:sp>
        <p:nvSpPr>
          <p:cNvPr id="4" name="Slide Number Placeholder 3"/>
          <p:cNvSpPr>
            <a:spLocks noGrp="1"/>
          </p:cNvSpPr>
          <p:nvPr>
            <p:ph type="sldNum" sz="quarter" idx="12"/>
          </p:nvPr>
        </p:nvSpPr>
        <p:spPr/>
        <p:txBody>
          <a:bodyPr/>
          <a:lstStyle/>
          <a:p>
            <a:pPr>
              <a:defRPr/>
            </a:pPr>
            <a:fld id="{E90C25D4-46EB-41BB-91DA-D21E916DCD58}" type="slidenum">
              <a:rPr lang="en-US"/>
              <a:pPr>
                <a:defRPr/>
              </a:pPr>
              <a:t>32</a:t>
            </a:fld>
            <a:endParaRPr lang="en-US" dirty="0"/>
          </a:p>
        </p:txBody>
      </p:sp>
      <p:pic>
        <p:nvPicPr>
          <p:cNvPr id="130052"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9 &amp; 10</a:t>
            </a:r>
            <a:endParaRPr lang="en-US" sz="3600" i="1" dirty="0"/>
          </a:p>
        </p:txBody>
      </p:sp>
    </p:spTree>
    <p:extLst>
      <p:ext uri="{BB962C8B-B14F-4D97-AF65-F5344CB8AC3E}">
        <p14:creationId xmlns:p14="http://schemas.microsoft.com/office/powerpoint/2010/main" val="4200217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441325"/>
            <a:ext cx="8229600" cy="1143000"/>
          </a:xfrm>
        </p:spPr>
        <p:txBody>
          <a:bodyPr/>
          <a:lstStyle/>
          <a:p>
            <a:pPr eaLnBrk="1" hangingPunct="1"/>
            <a:r>
              <a:rPr lang="en-US" dirty="0" smtClean="0"/>
              <a:t>Program Income Review</a:t>
            </a:r>
          </a:p>
        </p:txBody>
      </p:sp>
      <p:sp>
        <p:nvSpPr>
          <p:cNvPr id="7" name="Content Placeholder 2"/>
          <p:cNvSpPr>
            <a:spLocks noGrp="1"/>
          </p:cNvSpPr>
          <p:nvPr>
            <p:ph idx="1"/>
          </p:nvPr>
        </p:nvSpPr>
        <p:spPr>
          <a:xfrm>
            <a:off x="457200" y="1709738"/>
            <a:ext cx="8229600" cy="4714875"/>
          </a:xfrm>
        </p:spPr>
        <p:txBody>
          <a:bodyPr rtlCol="0">
            <a:normAutofit/>
          </a:bodyPr>
          <a:lstStyle/>
          <a:p>
            <a:pPr marL="457200" lvl="1" indent="-220663">
              <a:buFont typeface="Arial" pitchFamily="34" charset="0"/>
              <a:buChar char="•"/>
              <a:defRPr/>
            </a:pPr>
            <a:r>
              <a:rPr lang="en-US" dirty="0" smtClean="0"/>
              <a:t>Activity </a:t>
            </a:r>
            <a:r>
              <a:rPr lang="en-US" dirty="0"/>
              <a:t>budgets and obligations </a:t>
            </a:r>
            <a:r>
              <a:rPr lang="en-US" dirty="0" smtClean="0"/>
              <a:t>include </a:t>
            </a:r>
            <a:r>
              <a:rPr lang="en-US" dirty="0"/>
              <a:t>estimated </a:t>
            </a:r>
            <a:r>
              <a:rPr lang="en-US" dirty="0" smtClean="0"/>
              <a:t>PI.</a:t>
            </a:r>
            <a:endParaRPr lang="en-US" dirty="0"/>
          </a:p>
          <a:p>
            <a:pPr marL="457200" lvl="1" indent="-220663" eaLnBrk="1" fontAlgn="auto" hangingPunct="1">
              <a:spcAft>
                <a:spcPts val="0"/>
              </a:spcAft>
              <a:buFont typeface="Arial" pitchFamily="34" charset="0"/>
              <a:buChar char="•"/>
              <a:defRPr/>
            </a:pPr>
            <a:r>
              <a:rPr lang="en-US" dirty="0" smtClean="0"/>
              <a:t>Reinforces compliance </a:t>
            </a:r>
            <a:r>
              <a:rPr lang="en-US" dirty="0"/>
              <a:t>with the </a:t>
            </a:r>
            <a:r>
              <a:rPr lang="en-US" dirty="0" smtClean="0"/>
              <a:t>FIFO requirements. </a:t>
            </a:r>
            <a:endParaRPr lang="en-US" dirty="0"/>
          </a:p>
          <a:p>
            <a:pPr marL="457200" lvl="1" indent="-220663" eaLnBrk="1" fontAlgn="auto" hangingPunct="1">
              <a:spcAft>
                <a:spcPts val="0"/>
              </a:spcAft>
              <a:buFont typeface="Arial" pitchFamily="34" charset="0"/>
              <a:buChar char="•"/>
              <a:defRPr/>
            </a:pPr>
            <a:r>
              <a:rPr lang="en-US" dirty="0" smtClean="0"/>
              <a:t>Grantees can set up PI Accounts to allow their organizations to retain PI. </a:t>
            </a:r>
            <a:endParaRPr lang="en-US" dirty="0"/>
          </a:p>
          <a:p>
            <a:pPr marL="457200" lvl="1" indent="-220663" eaLnBrk="1" fontAlgn="auto" hangingPunct="1">
              <a:spcAft>
                <a:spcPts val="0"/>
              </a:spcAft>
              <a:buFont typeface="Arial" pitchFamily="34" charset="0"/>
              <a:buChar char="•"/>
              <a:defRPr/>
            </a:pPr>
            <a:r>
              <a:rPr lang="en-US" dirty="0" smtClean="0"/>
              <a:t>PI is recorded in Drawdown module instead of QPR. </a:t>
            </a:r>
            <a:endParaRPr lang="en-US" dirty="0"/>
          </a:p>
          <a:p>
            <a:pPr marL="457200" lvl="1" indent="-220663" eaLnBrk="1" fontAlgn="auto" hangingPunct="1">
              <a:spcAft>
                <a:spcPts val="0"/>
              </a:spcAft>
              <a:buFont typeface="Arial" pitchFamily="34" charset="0"/>
              <a:buChar char="•"/>
              <a:defRPr/>
            </a:pPr>
            <a:r>
              <a:rPr lang="en-US" dirty="0" smtClean="0"/>
              <a:t>Revolving </a:t>
            </a:r>
            <a:r>
              <a:rPr lang="en-US" dirty="0"/>
              <a:t>Loan Funds (RLF</a:t>
            </a:r>
            <a:r>
              <a:rPr lang="en-US" dirty="0" smtClean="0"/>
              <a:t>) can be created at the Project Level.</a:t>
            </a:r>
            <a:endParaRPr lang="en-US" dirty="0"/>
          </a:p>
        </p:txBody>
      </p:sp>
      <p:sp>
        <p:nvSpPr>
          <p:cNvPr id="4" name="Slide Number Placeholder 3"/>
          <p:cNvSpPr>
            <a:spLocks noGrp="1"/>
          </p:cNvSpPr>
          <p:nvPr>
            <p:ph type="sldNum" sz="quarter" idx="12"/>
          </p:nvPr>
        </p:nvSpPr>
        <p:spPr/>
        <p:txBody>
          <a:bodyPr/>
          <a:lstStyle/>
          <a:p>
            <a:pPr>
              <a:defRPr/>
            </a:pPr>
            <a:fld id="{B6EC666B-0332-4398-90A4-EF0579F9D19E}" type="slidenum">
              <a:rPr lang="en-US"/>
              <a:pPr>
                <a:defRPr/>
              </a:pPr>
              <a:t>33</a:t>
            </a:fld>
            <a:endParaRPr lang="en-US" dirty="0"/>
          </a:p>
        </p:txBody>
      </p:sp>
      <p:sp>
        <p:nvSpPr>
          <p:cNvPr id="13" name="Pentagon 12"/>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extLst>
      <p:ext uri="{BB962C8B-B14F-4D97-AF65-F5344CB8AC3E}">
        <p14:creationId xmlns:p14="http://schemas.microsoft.com/office/powerpoint/2010/main" val="2790561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33388" y="677863"/>
            <a:ext cx="8229600" cy="973137"/>
          </a:xfrm>
        </p:spPr>
        <p:txBody>
          <a:bodyPr/>
          <a:lstStyle/>
          <a:p>
            <a:pPr algn="l" eaLnBrk="1" hangingPunct="1"/>
            <a:r>
              <a:rPr lang="en-US" dirty="0" smtClean="0"/>
              <a:t>Create/Approve Vouchers</a:t>
            </a:r>
          </a:p>
        </p:txBody>
      </p:sp>
      <p:sp>
        <p:nvSpPr>
          <p:cNvPr id="3" name="Content Placeholder 2"/>
          <p:cNvSpPr>
            <a:spLocks noGrp="1"/>
          </p:cNvSpPr>
          <p:nvPr>
            <p:ph idx="1"/>
          </p:nvPr>
        </p:nvSpPr>
        <p:spPr>
          <a:xfrm>
            <a:off x="457200" y="1757363"/>
            <a:ext cx="8496300" cy="5100637"/>
          </a:xfrm>
        </p:spPr>
        <p:txBody>
          <a:bodyPr rtlCol="0">
            <a:normAutofit fontScale="77500" lnSpcReduction="20000"/>
          </a:bodyPr>
          <a:lstStyle/>
          <a:p>
            <a:pPr marL="0" indent="0" eaLnBrk="1" fontAlgn="auto" hangingPunct="1">
              <a:spcAft>
                <a:spcPts val="0"/>
              </a:spcAft>
              <a:buFont typeface="Arial" pitchFamily="34" charset="0"/>
              <a:buNone/>
              <a:defRPr/>
            </a:pPr>
            <a:r>
              <a:rPr lang="en-US" dirty="0" smtClean="0"/>
              <a:t>Funds Drawn at Activity Level: Must have Request Drawdown role</a:t>
            </a:r>
          </a:p>
          <a:p>
            <a:pPr eaLnBrk="1" fontAlgn="auto" hangingPunct="1">
              <a:spcAft>
                <a:spcPts val="0"/>
              </a:spcAft>
              <a:defRPr/>
            </a:pPr>
            <a:endParaRPr lang="en-US" dirty="0" smtClean="0"/>
          </a:p>
          <a:p>
            <a:pPr eaLnBrk="1" fontAlgn="auto" hangingPunct="1">
              <a:spcAft>
                <a:spcPts val="0"/>
              </a:spcAft>
              <a:buFont typeface="Arial" pitchFamily="34" charset="0"/>
              <a:buNone/>
              <a:defRPr/>
            </a:pPr>
            <a:r>
              <a:rPr lang="en-US" dirty="0" smtClean="0"/>
              <a:t>Two Step Process for a Grantee</a:t>
            </a:r>
          </a:p>
          <a:p>
            <a:pPr eaLnBrk="1" fontAlgn="auto" hangingPunct="1">
              <a:spcAft>
                <a:spcPts val="0"/>
              </a:spcAft>
              <a:defRPr/>
            </a:pPr>
            <a:r>
              <a:rPr lang="en-US" dirty="0" smtClean="0"/>
              <a:t>Step 1: Create the voucher</a:t>
            </a:r>
          </a:p>
          <a:p>
            <a:pPr lvl="1" eaLnBrk="1" fontAlgn="auto" hangingPunct="1">
              <a:spcAft>
                <a:spcPts val="0"/>
              </a:spcAft>
              <a:defRPr/>
            </a:pPr>
            <a:r>
              <a:rPr lang="en-US" dirty="0" smtClean="0"/>
              <a:t>Must have Draw Requester Role</a:t>
            </a:r>
          </a:p>
          <a:p>
            <a:pPr lvl="1" eaLnBrk="1" fontAlgn="auto" hangingPunct="1">
              <a:spcAft>
                <a:spcPts val="0"/>
              </a:spcAft>
              <a:defRPr/>
            </a:pPr>
            <a:r>
              <a:rPr lang="en-US" dirty="0" smtClean="0"/>
              <a:t>Determine Program Funds v Program Income Funds</a:t>
            </a:r>
          </a:p>
          <a:p>
            <a:pPr lvl="1" eaLnBrk="1" fontAlgn="auto" hangingPunct="1">
              <a:spcAft>
                <a:spcPts val="0"/>
              </a:spcAft>
              <a:defRPr/>
            </a:pPr>
            <a:r>
              <a:rPr lang="en-US" dirty="0" smtClean="0"/>
              <a:t>Select Activities to draw from</a:t>
            </a:r>
          </a:p>
          <a:p>
            <a:pPr eaLnBrk="1" fontAlgn="auto" hangingPunct="1">
              <a:spcAft>
                <a:spcPts val="0"/>
              </a:spcAft>
              <a:defRPr/>
            </a:pPr>
            <a:endParaRPr lang="en-US" dirty="0" smtClean="0"/>
          </a:p>
          <a:p>
            <a:pPr eaLnBrk="1" fontAlgn="auto" hangingPunct="1">
              <a:spcAft>
                <a:spcPts val="0"/>
              </a:spcAft>
              <a:defRPr/>
            </a:pPr>
            <a:r>
              <a:rPr lang="en-US" dirty="0" smtClean="0"/>
              <a:t>Step 2: Approve Voucher</a:t>
            </a:r>
          </a:p>
          <a:p>
            <a:pPr lvl="1" eaLnBrk="1" fontAlgn="auto" hangingPunct="1">
              <a:spcAft>
                <a:spcPts val="0"/>
              </a:spcAft>
              <a:defRPr/>
            </a:pPr>
            <a:r>
              <a:rPr lang="en-US" dirty="0" smtClean="0"/>
              <a:t>Must have Draw Approval role to approve</a:t>
            </a:r>
          </a:p>
          <a:p>
            <a:pPr lvl="1" eaLnBrk="1" fontAlgn="auto" hangingPunct="1">
              <a:spcAft>
                <a:spcPts val="0"/>
              </a:spcAft>
              <a:defRPr/>
            </a:pPr>
            <a:r>
              <a:rPr lang="en-US" dirty="0" smtClean="0"/>
              <a:t>Approve / Reject entire voucher</a:t>
            </a:r>
          </a:p>
          <a:p>
            <a:pPr lvl="1" eaLnBrk="1" fontAlgn="auto" hangingPunct="1">
              <a:spcAft>
                <a:spcPts val="0"/>
              </a:spcAft>
              <a:defRPr/>
            </a:pPr>
            <a:r>
              <a:rPr lang="en-US" dirty="0" smtClean="0"/>
              <a:t>Approve / Reject on line item basis</a:t>
            </a:r>
          </a:p>
          <a:p>
            <a:pPr lvl="1" eaLnBrk="1" fontAlgn="auto" hangingPunct="1">
              <a:spcAft>
                <a:spcPts val="0"/>
              </a:spcAft>
              <a:defRPr/>
            </a:pPr>
            <a:r>
              <a:rPr lang="en-US" dirty="0" smtClean="0"/>
              <a:t>Provide comments </a:t>
            </a:r>
          </a:p>
        </p:txBody>
      </p:sp>
      <p:sp>
        <p:nvSpPr>
          <p:cNvPr id="4" name="Slide Number Placeholder 3"/>
          <p:cNvSpPr>
            <a:spLocks noGrp="1"/>
          </p:cNvSpPr>
          <p:nvPr>
            <p:ph type="sldNum" sz="quarter" idx="12"/>
          </p:nvPr>
        </p:nvSpPr>
        <p:spPr/>
        <p:txBody>
          <a:bodyPr/>
          <a:lstStyle/>
          <a:p>
            <a:pPr>
              <a:defRPr/>
            </a:pPr>
            <a:fld id="{346909E5-2940-40B6-9FB4-66D2CD86F7A1}" type="slidenum">
              <a:rPr lang="en-US"/>
              <a:pPr>
                <a:defRPr/>
              </a:pPr>
              <a:t>34</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688975"/>
            <a:ext cx="8229600" cy="1081088"/>
          </a:xfrm>
        </p:spPr>
        <p:txBody>
          <a:bodyPr/>
          <a:lstStyle/>
          <a:p>
            <a:pPr algn="l" eaLnBrk="1" hangingPunct="1"/>
            <a:r>
              <a:rPr lang="en-US" dirty="0" smtClean="0"/>
              <a:t>Create/Approve Vouchers: Roles</a:t>
            </a:r>
          </a:p>
        </p:txBody>
      </p:sp>
      <p:sp>
        <p:nvSpPr>
          <p:cNvPr id="4" name="Slide Number Placeholder 3"/>
          <p:cNvSpPr>
            <a:spLocks noGrp="1"/>
          </p:cNvSpPr>
          <p:nvPr>
            <p:ph type="sldNum" sz="quarter" idx="12"/>
          </p:nvPr>
        </p:nvSpPr>
        <p:spPr/>
        <p:txBody>
          <a:bodyPr/>
          <a:lstStyle/>
          <a:p>
            <a:pPr>
              <a:defRPr/>
            </a:pPr>
            <a:fld id="{D514464C-A146-4B37-B7DA-7F9AAFF3A58F}" type="slidenum">
              <a:rPr lang="en-US"/>
              <a:pPr>
                <a:defRPr/>
              </a:pPr>
              <a:t>35</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26" name="Content Placeholder 16"/>
          <p:cNvGraphicFramePr>
            <a:graphicFrameLocks noGrp="1"/>
          </p:cNvGraphicFramePr>
          <p:nvPr>
            <p:ph idx="1"/>
            <p:extLst>
              <p:ext uri="{D42A27DB-BD31-4B8C-83A1-F6EECF244321}">
                <p14:modId xmlns:p14="http://schemas.microsoft.com/office/powerpoint/2010/main" val="622862637"/>
              </p:ext>
            </p:extLst>
          </p:nvPr>
        </p:nvGraphicFramePr>
        <p:xfrm>
          <a:off x="314325" y="2422525"/>
          <a:ext cx="8544294" cy="2825664"/>
        </p:xfrm>
        <a:graphic>
          <a:graphicData uri="http://schemas.openxmlformats.org/drawingml/2006/table">
            <a:tbl>
              <a:tblPr firstRow="1" bandRow="1">
                <a:tableStyleId>{5C22544A-7EE6-4342-B048-85BDC9FD1C3A}</a:tableStyleId>
              </a:tblPr>
              <a:tblGrid>
                <a:gridCol w="1424049"/>
                <a:gridCol w="1424049"/>
                <a:gridCol w="1563581"/>
                <a:gridCol w="1151907"/>
                <a:gridCol w="1246909"/>
                <a:gridCol w="1733799"/>
              </a:tblGrid>
              <a:tr h="878775">
                <a:tc>
                  <a:txBody>
                    <a:bodyPr/>
                    <a:lstStyle/>
                    <a:p>
                      <a:pPr algn="ctr"/>
                      <a:endParaRPr lang="en-US" dirty="0">
                        <a:solidFill>
                          <a:schemeClr val="tx1"/>
                        </a:solidFill>
                      </a:endParaRPr>
                    </a:p>
                  </a:txBody>
                  <a:tcPr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View</a:t>
                      </a:r>
                      <a:r>
                        <a:rPr lang="en-US" sz="1600" baseline="0" dirty="0" smtClean="0"/>
                        <a:t> </a:t>
                      </a:r>
                      <a:r>
                        <a:rPr lang="en-US" sz="1600" dirty="0" smtClean="0"/>
                        <a:t>a Voucher Line Item</a:t>
                      </a:r>
                    </a:p>
                  </a:txBody>
                  <a:tcPr/>
                </a:tc>
                <a:tc>
                  <a:txBody>
                    <a:bodyPr/>
                    <a:lstStyle/>
                    <a:p>
                      <a:pPr algn="ctr"/>
                      <a:r>
                        <a:rPr lang="en-US" sz="1600" dirty="0" smtClean="0"/>
                        <a:t>Approve/Reject a Voucher Line Item</a:t>
                      </a:r>
                      <a:endParaRPr lang="en-US" sz="1600" dirty="0"/>
                    </a:p>
                  </a:txBody>
                  <a:tcPr/>
                </a:tc>
                <a:tc>
                  <a:txBody>
                    <a:bodyPr/>
                    <a:lstStyle/>
                    <a:p>
                      <a:pPr algn="ctr"/>
                      <a:r>
                        <a:rPr lang="en-US" sz="1600" dirty="0" smtClean="0"/>
                        <a:t>Revise a Voucher Line Item</a:t>
                      </a:r>
                      <a:endParaRPr lang="en-US" sz="1600" dirty="0"/>
                    </a:p>
                  </a:txBody>
                  <a:tcPr/>
                </a:tc>
                <a:tc>
                  <a:txBody>
                    <a:bodyPr/>
                    <a:lstStyle/>
                    <a:p>
                      <a:pPr algn="ctr"/>
                      <a:r>
                        <a:rPr lang="en-US" sz="1600" dirty="0" smtClean="0"/>
                        <a:t>Cancel Voucher Line Item</a:t>
                      </a:r>
                      <a:endParaRPr lang="en-US" sz="1600" dirty="0"/>
                    </a:p>
                  </a:txBody>
                  <a:tcPr/>
                </a:tc>
                <a:tc>
                  <a:txBody>
                    <a:bodyPr/>
                    <a:lstStyle/>
                    <a:p>
                      <a:pPr algn="ctr"/>
                      <a:r>
                        <a:rPr lang="en-US" sz="1600" dirty="0" smtClean="0"/>
                        <a:t>Revoke</a:t>
                      </a:r>
                      <a:r>
                        <a:rPr lang="en-US" sz="1600" baseline="0" dirty="0" smtClean="0"/>
                        <a:t> Approval of a </a:t>
                      </a:r>
                      <a:r>
                        <a:rPr lang="en-US" sz="1600" dirty="0" smtClean="0"/>
                        <a:t>Voucher Line Item</a:t>
                      </a:r>
                      <a:endParaRPr lang="en-US" sz="1600" dirty="0"/>
                    </a:p>
                  </a:txBody>
                  <a:tcPr/>
                </a:tc>
              </a:tr>
              <a:tr h="648963">
                <a:tc>
                  <a:txBody>
                    <a:bodyPr/>
                    <a:lstStyle/>
                    <a:p>
                      <a:pPr algn="ctr"/>
                      <a:r>
                        <a:rPr lang="en-US" b="1" dirty="0" smtClean="0"/>
                        <a:t>ALL</a:t>
                      </a:r>
                      <a:endParaRPr lang="en-US" b="1" dirty="0"/>
                    </a:p>
                  </a:txBody>
                  <a:tcPr anchor="ct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r>
              <a:tr h="648963">
                <a:tc>
                  <a:txBody>
                    <a:bodyPr/>
                    <a:lstStyle/>
                    <a:p>
                      <a:pPr algn="ctr"/>
                      <a:r>
                        <a:rPr lang="en-US" b="1" dirty="0" smtClean="0"/>
                        <a:t>Draw</a:t>
                      </a:r>
                      <a:r>
                        <a:rPr lang="en-US" b="1" baseline="0" dirty="0" smtClean="0"/>
                        <a:t> Requester</a:t>
                      </a:r>
                      <a:endParaRPr lang="en-US" b="1" dirty="0"/>
                    </a:p>
                  </a:txBody>
                  <a:tcP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r>
              <a:tr h="648963">
                <a:tc>
                  <a:txBody>
                    <a:bodyPr/>
                    <a:lstStyle/>
                    <a:p>
                      <a:pPr algn="ctr"/>
                      <a:r>
                        <a:rPr lang="en-US" b="1" dirty="0" smtClean="0"/>
                        <a:t>Draw Approve</a:t>
                      </a:r>
                      <a:endParaRPr lang="en-US" b="1" dirty="0"/>
                    </a:p>
                  </a:txBody>
                  <a:tcP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c>
                  <a:txBody>
                    <a:bodyPr/>
                    <a:lstStyle/>
                    <a:p>
                      <a:pPr algn="ct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X</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txBody>
                  <a:tcPr anchor="ct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68313" y="677863"/>
            <a:ext cx="7202487" cy="1143000"/>
          </a:xfrm>
        </p:spPr>
        <p:txBody>
          <a:bodyPr>
            <a:normAutofit fontScale="90000"/>
          </a:bodyPr>
          <a:lstStyle/>
          <a:p>
            <a:pPr algn="l" eaLnBrk="1" hangingPunct="1"/>
            <a:r>
              <a:rPr lang="en-US" dirty="0" smtClean="0"/>
              <a:t>Create/Approve Vouchers: Daily Draw Thresholds</a:t>
            </a:r>
          </a:p>
        </p:txBody>
      </p:sp>
      <p:sp>
        <p:nvSpPr>
          <p:cNvPr id="4" name="Slide Number Placeholder 3"/>
          <p:cNvSpPr>
            <a:spLocks noGrp="1"/>
          </p:cNvSpPr>
          <p:nvPr>
            <p:ph type="sldNum" sz="quarter" idx="12"/>
          </p:nvPr>
        </p:nvSpPr>
        <p:spPr/>
        <p:txBody>
          <a:bodyPr/>
          <a:lstStyle/>
          <a:p>
            <a:pPr>
              <a:defRPr/>
            </a:pPr>
            <a:fld id="{FFD6D086-C3AC-41BE-B904-C015F5FC539C}" type="slidenum">
              <a:rPr lang="en-US"/>
              <a:pPr>
                <a:defRPr/>
              </a:pPr>
              <a:t>36</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2" name="Content Placeholder 2"/>
          <p:cNvSpPr txBox="1">
            <a:spLocks/>
          </p:cNvSpPr>
          <p:nvPr/>
        </p:nvSpPr>
        <p:spPr bwMode="auto">
          <a:xfrm>
            <a:off x="421591" y="2098968"/>
            <a:ext cx="8532421" cy="47352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Draw limit for NSP1 and NSP3 = $5 million daily per draw</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Draw limit for NSP2* = </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Units of general local governments and States: $1,000,000 daily per draw; </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Nonprofits: $500,000 daily per draw</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If threshold exceeded, status = Approved Pending HQ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Grantee must e-mail supporting info to HUD Rep</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sufficient detail that the draw request was reviewed and approved in accordance with grantee procedures: should include support documentation with two grantee staff signatures/initials.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HUD Review (by HUD HQ users with Draw Approval rights)</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CPD Representatives must consult with HHQ prior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800" b="0" i="0" u="none" strike="noStrike" kern="1200" cap="none" spc="0" normalizeH="0" baseline="0" noProof="0" dirty="0" smtClean="0">
                <a:ln>
                  <a:noFill/>
                </a:ln>
                <a:solidFill>
                  <a:schemeClr val="tx1"/>
                </a:solidFill>
                <a:effectLst/>
                <a:uLnTx/>
                <a:uFillTx/>
                <a:latin typeface="+mn-lt"/>
                <a:ea typeface="+mn-ea"/>
                <a:cs typeface="+mn-cs"/>
              </a:rPr>
              <a:t>to taking any action on a voucher.</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Rely on HHQ for Guidance</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a:xfrm>
            <a:off x="457200" y="573803"/>
            <a:ext cx="8229600" cy="1143000"/>
          </a:xfrm>
        </p:spPr>
        <p:txBody>
          <a:bodyPr>
            <a:normAutofit fontScale="90000"/>
          </a:bodyPr>
          <a:lstStyle/>
          <a:p>
            <a:pPr algn="l" eaLnBrk="1" hangingPunct="1"/>
            <a:r>
              <a:rPr lang="en-US" dirty="0" smtClean="0"/>
              <a:t>Create/Approve Vouchers: </a:t>
            </a:r>
            <a:br>
              <a:rPr lang="en-US" dirty="0" smtClean="0"/>
            </a:br>
            <a:r>
              <a:rPr lang="en-US" dirty="0" smtClean="0"/>
              <a:t>Block Draws</a:t>
            </a:r>
          </a:p>
        </p:txBody>
      </p:sp>
      <p:sp>
        <p:nvSpPr>
          <p:cNvPr id="8" name="Content Placeholder 7"/>
          <p:cNvSpPr>
            <a:spLocks noGrp="1"/>
          </p:cNvSpPr>
          <p:nvPr>
            <p:ph idx="1"/>
          </p:nvPr>
        </p:nvSpPr>
        <p:spPr>
          <a:xfrm>
            <a:off x="457200" y="2046549"/>
            <a:ext cx="8229600" cy="4525963"/>
          </a:xfrm>
        </p:spPr>
        <p:txBody>
          <a:bodyPr rtlCol="0">
            <a:normAutofit/>
          </a:bodyPr>
          <a:lstStyle/>
          <a:p>
            <a:pPr eaLnBrk="1" fontAlgn="auto" hangingPunct="1">
              <a:spcAft>
                <a:spcPts val="0"/>
              </a:spcAft>
              <a:defRPr/>
            </a:pPr>
            <a:r>
              <a:rPr lang="en-US" dirty="0" smtClean="0"/>
              <a:t>Draws can be blocked </a:t>
            </a:r>
          </a:p>
          <a:p>
            <a:pPr lvl="1" eaLnBrk="1" fontAlgn="auto" hangingPunct="1">
              <a:spcAft>
                <a:spcPts val="0"/>
              </a:spcAft>
              <a:defRPr/>
            </a:pPr>
            <a:r>
              <a:rPr lang="en-US" dirty="0" smtClean="0"/>
              <a:t>at the grant and activity level by HUD (see next slide) or </a:t>
            </a:r>
          </a:p>
          <a:p>
            <a:pPr lvl="1" eaLnBrk="1" fontAlgn="auto" hangingPunct="1">
              <a:spcAft>
                <a:spcPts val="0"/>
              </a:spcAft>
              <a:defRPr/>
            </a:pPr>
            <a:r>
              <a:rPr lang="en-US" dirty="0" smtClean="0"/>
              <a:t>at the activity level by the Grantee Admin</a:t>
            </a:r>
          </a:p>
          <a:p>
            <a:pPr eaLnBrk="1" fontAlgn="auto" hangingPunct="1">
              <a:spcAft>
                <a:spcPts val="0"/>
              </a:spcAft>
              <a:defRPr/>
            </a:pPr>
            <a:r>
              <a:rPr lang="en-US" dirty="0" smtClean="0"/>
              <a:t>Communicate with FO if draw is blocked by HUD</a:t>
            </a:r>
          </a:p>
          <a:p>
            <a:pPr eaLnBrk="1" fontAlgn="auto" hangingPunct="1">
              <a:spcAft>
                <a:spcPts val="0"/>
              </a:spcAft>
              <a:defRPr/>
            </a:pPr>
            <a:r>
              <a:rPr lang="en-US" dirty="0" smtClean="0"/>
              <a:t>Check for Restricted Balance projects</a:t>
            </a:r>
            <a:endParaRPr lang="en-US" dirty="0"/>
          </a:p>
        </p:txBody>
      </p:sp>
      <p:sp>
        <p:nvSpPr>
          <p:cNvPr id="4" name="Slide Number Placeholder 3"/>
          <p:cNvSpPr>
            <a:spLocks noGrp="1"/>
          </p:cNvSpPr>
          <p:nvPr>
            <p:ph type="sldNum" sz="quarter" idx="12"/>
          </p:nvPr>
        </p:nvSpPr>
        <p:spPr/>
        <p:txBody>
          <a:bodyPr/>
          <a:lstStyle/>
          <a:p>
            <a:pPr>
              <a:defRPr/>
            </a:pPr>
            <a:fld id="{794E117F-CD31-47E5-914A-001A20FAB476}" type="slidenum">
              <a:rPr lang="en-US"/>
              <a:pPr>
                <a:defRPr/>
              </a:pPr>
              <a:t>37</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a:xfrm>
            <a:off x="457200" y="447675"/>
            <a:ext cx="8229600" cy="1143000"/>
          </a:xfrm>
        </p:spPr>
        <p:txBody>
          <a:bodyPr/>
          <a:lstStyle/>
          <a:p>
            <a:pPr algn="l" eaLnBrk="1" hangingPunct="1"/>
            <a:r>
              <a:rPr lang="en-US" dirty="0" smtClean="0"/>
              <a:t>Blocked Draws – Grant Level</a:t>
            </a:r>
          </a:p>
        </p:txBody>
      </p:sp>
      <p:sp>
        <p:nvSpPr>
          <p:cNvPr id="4" name="Slide Number Placeholder 3"/>
          <p:cNvSpPr>
            <a:spLocks noGrp="1"/>
          </p:cNvSpPr>
          <p:nvPr>
            <p:ph type="sldNum" sz="quarter" idx="12"/>
          </p:nvPr>
        </p:nvSpPr>
        <p:spPr/>
        <p:txBody>
          <a:bodyPr/>
          <a:lstStyle/>
          <a:p>
            <a:pPr>
              <a:defRPr/>
            </a:pPr>
            <a:fld id="{339FB37B-0CB6-47EB-B4A8-2CFEC5ADD713}" type="slidenum">
              <a:rPr lang="en-US"/>
              <a:pPr>
                <a:defRPr/>
              </a:pPr>
              <a:t>38</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grpSp>
        <p:nvGrpSpPr>
          <p:cNvPr id="3" name="Group 2"/>
          <p:cNvGrpSpPr/>
          <p:nvPr/>
        </p:nvGrpSpPr>
        <p:grpSpPr>
          <a:xfrm>
            <a:off x="1187379" y="1473959"/>
            <a:ext cx="6332537" cy="5061122"/>
            <a:chOff x="1187379" y="1473959"/>
            <a:chExt cx="6332537" cy="5061122"/>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2761"/>
            <a:stretch/>
          </p:blipFill>
          <p:spPr bwMode="auto">
            <a:xfrm>
              <a:off x="1187379" y="1473959"/>
              <a:ext cx="6332537" cy="506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833257" y="4750130"/>
              <a:ext cx="653143" cy="13062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a:xfrm>
            <a:off x="457200" y="447675"/>
            <a:ext cx="8229600" cy="1143000"/>
          </a:xfrm>
        </p:spPr>
        <p:txBody>
          <a:bodyPr/>
          <a:lstStyle/>
          <a:p>
            <a:pPr algn="l" eaLnBrk="1" hangingPunct="1"/>
            <a:r>
              <a:rPr lang="en-US" dirty="0" smtClean="0"/>
              <a:t>Blocked Draws – Activity Level</a:t>
            </a:r>
          </a:p>
        </p:txBody>
      </p:sp>
      <p:sp>
        <p:nvSpPr>
          <p:cNvPr id="4" name="Slide Number Placeholder 3"/>
          <p:cNvSpPr>
            <a:spLocks noGrp="1"/>
          </p:cNvSpPr>
          <p:nvPr>
            <p:ph type="sldNum" sz="quarter" idx="12"/>
          </p:nvPr>
        </p:nvSpPr>
        <p:spPr/>
        <p:txBody>
          <a:bodyPr/>
          <a:lstStyle/>
          <a:p>
            <a:pPr>
              <a:defRPr/>
            </a:pPr>
            <a:fld id="{339FB37B-0CB6-47EB-B4A8-2CFEC5ADD713}" type="slidenum">
              <a:rPr lang="en-US"/>
              <a:pPr>
                <a:defRPr/>
              </a:pPr>
              <a:t>39</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u="sng" dirty="0"/>
                <a:t>Grants</a:t>
              </a:r>
            </a:p>
          </p:txBody>
        </p:sp>
      </p:gr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23" b="18809"/>
          <a:stretch/>
        </p:blipFill>
        <p:spPr bwMode="auto">
          <a:xfrm>
            <a:off x="589827" y="1412108"/>
            <a:ext cx="7588818" cy="5445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597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642938"/>
            <a:ext cx="8229600" cy="947737"/>
          </a:xfrm>
        </p:spPr>
        <p:txBody>
          <a:bodyPr/>
          <a:lstStyle/>
          <a:p>
            <a:pPr algn="l" eaLnBrk="1" hangingPunct="1"/>
            <a:r>
              <a:rPr lang="en-US" dirty="0" smtClean="0"/>
              <a:t>The Basics: DRGR Modules</a:t>
            </a:r>
          </a:p>
        </p:txBody>
      </p:sp>
      <p:sp>
        <p:nvSpPr>
          <p:cNvPr id="4" name="Slide Number Placeholder 3"/>
          <p:cNvSpPr>
            <a:spLocks noGrp="1"/>
          </p:cNvSpPr>
          <p:nvPr>
            <p:ph type="sldNum" sz="quarter" idx="12"/>
          </p:nvPr>
        </p:nvSpPr>
        <p:spPr/>
        <p:txBody>
          <a:bodyPr/>
          <a:lstStyle/>
          <a:p>
            <a:pPr>
              <a:defRPr/>
            </a:pPr>
            <a:fld id="{C0084CA0-1279-4B64-A098-E7E66BE24E31}" type="slidenum">
              <a:rPr lang="en-US"/>
              <a:pPr>
                <a:defRPr/>
              </a:pPr>
              <a:t>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3" name="Content Placeholder 4"/>
          <p:cNvGraphicFramePr>
            <a:graphicFrameLocks/>
          </p:cNvGraphicFramePr>
          <p:nvPr>
            <p:extLst>
              <p:ext uri="{D42A27DB-BD31-4B8C-83A1-F6EECF244321}">
                <p14:modId xmlns:p14="http://schemas.microsoft.com/office/powerpoint/2010/main" val="983734505"/>
              </p:ext>
            </p:extLst>
          </p:nvPr>
        </p:nvGraphicFramePr>
        <p:xfrm>
          <a:off x="111713" y="1669516"/>
          <a:ext cx="8855311" cy="4790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itle 1"/>
          <p:cNvSpPr>
            <a:spLocks noGrp="1"/>
          </p:cNvSpPr>
          <p:nvPr>
            <p:ph type="title"/>
          </p:nvPr>
        </p:nvSpPr>
        <p:spPr>
          <a:xfrm>
            <a:off x="457200" y="441325"/>
            <a:ext cx="8229600" cy="1143000"/>
          </a:xfrm>
        </p:spPr>
        <p:txBody>
          <a:bodyPr/>
          <a:lstStyle/>
          <a:p>
            <a:pPr algn="l" eaLnBrk="1" hangingPunct="1"/>
            <a:r>
              <a:rPr lang="en-US" dirty="0" smtClean="0"/>
              <a:t>Create Voucher</a:t>
            </a:r>
          </a:p>
        </p:txBody>
      </p:sp>
      <p:sp>
        <p:nvSpPr>
          <p:cNvPr id="105476" name="Content Placeholder 2"/>
          <p:cNvSpPr>
            <a:spLocks noGrp="1"/>
          </p:cNvSpPr>
          <p:nvPr>
            <p:ph idx="1"/>
          </p:nvPr>
        </p:nvSpPr>
        <p:spPr>
          <a:xfrm>
            <a:off x="457200" y="1387540"/>
            <a:ext cx="8229600" cy="4525963"/>
          </a:xfrm>
        </p:spPr>
        <p:txBody>
          <a:bodyPr/>
          <a:lstStyle/>
          <a:p>
            <a:pPr eaLnBrk="1" hangingPunct="1">
              <a:buNone/>
            </a:pPr>
            <a:r>
              <a:rPr lang="en-US" dirty="0" smtClean="0"/>
              <a:t>Build the voucher in four steps:</a:t>
            </a:r>
          </a:p>
          <a:p>
            <a:pPr marL="514350" indent="-514350" eaLnBrk="1" hangingPunct="1">
              <a:buNone/>
            </a:pPr>
            <a:r>
              <a:rPr lang="en-US" dirty="0" smtClean="0"/>
              <a:t>1. Select Activities</a:t>
            </a:r>
          </a:p>
          <a:p>
            <a:pPr marL="914400" lvl="1" indent="-514350" eaLnBrk="1" hangingPunct="1">
              <a:buNone/>
            </a:pPr>
            <a:r>
              <a:rPr lang="en-US" dirty="0" smtClean="0"/>
              <a:t>1a. Search for Activities</a:t>
            </a:r>
          </a:p>
          <a:p>
            <a:pPr marL="914400" lvl="1" indent="-514350" eaLnBrk="1" hangingPunct="1">
              <a:buNone/>
            </a:pPr>
            <a:r>
              <a:rPr lang="en-US" dirty="0" smtClean="0"/>
              <a:t>1b. Select Fund Type</a:t>
            </a:r>
          </a:p>
          <a:p>
            <a:pPr eaLnBrk="1" hangingPunct="1">
              <a:buNone/>
            </a:pPr>
            <a:r>
              <a:rPr lang="en-US" dirty="0" smtClean="0"/>
              <a:t>2. Enter Drawdown Amount per line items</a:t>
            </a:r>
          </a:p>
          <a:p>
            <a:pPr eaLnBrk="1" hangingPunct="1">
              <a:buNone/>
            </a:pPr>
            <a:r>
              <a:rPr lang="en-US" dirty="0" smtClean="0"/>
              <a:t>3. Confirm Voucher</a:t>
            </a:r>
          </a:p>
          <a:p>
            <a:pPr eaLnBrk="1" hangingPunct="1">
              <a:buNone/>
            </a:pPr>
            <a:r>
              <a:rPr lang="en-US" dirty="0" smtClean="0"/>
              <a:t>4. Verify voucher is confirmed</a:t>
            </a:r>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Content Placeholder 2"/>
          <p:cNvSpPr>
            <a:spLocks noGrp="1"/>
          </p:cNvSpPr>
          <p:nvPr>
            <p:ph idx="1"/>
          </p:nvPr>
        </p:nvSpPr>
        <p:spPr>
          <a:xfrm>
            <a:off x="457200" y="1338950"/>
            <a:ext cx="8229600" cy="4525963"/>
          </a:xfrm>
        </p:spPr>
        <p:txBody>
          <a:bodyPr/>
          <a:lstStyle/>
          <a:p>
            <a:pPr eaLnBrk="1" hangingPunct="1"/>
            <a:r>
              <a:rPr lang="en-US" sz="2800" dirty="0" smtClean="0"/>
              <a:t>Necessary Role: Request Drawdown</a:t>
            </a:r>
          </a:p>
          <a:p>
            <a:pPr eaLnBrk="1" hangingPunct="1"/>
            <a:endParaRPr lang="en-US" dirty="0" smtClean="0"/>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9" name="Title 1"/>
          <p:cNvSpPr txBox="1">
            <a:spLocks/>
          </p:cNvSpPr>
          <p:nvPr/>
        </p:nvSpPr>
        <p:spPr bwMode="auto">
          <a:xfrm>
            <a:off x="457200" y="4413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Step 1: Select Activities</a:t>
            </a:r>
          </a:p>
        </p:txBody>
      </p:sp>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72" r="16080"/>
          <a:stretch/>
        </p:blipFill>
        <p:spPr bwMode="auto">
          <a:xfrm>
            <a:off x="2013994" y="2648880"/>
            <a:ext cx="7013338" cy="3336284"/>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662" y="2729811"/>
            <a:ext cx="1659218" cy="325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3" y="3287740"/>
            <a:ext cx="9056687"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Title 1"/>
          <p:cNvSpPr>
            <a:spLocks noGrp="1"/>
          </p:cNvSpPr>
          <p:nvPr>
            <p:ph type="title"/>
          </p:nvPr>
        </p:nvSpPr>
        <p:spPr>
          <a:xfrm>
            <a:off x="457200" y="441325"/>
            <a:ext cx="8229600" cy="1143000"/>
          </a:xfrm>
        </p:spPr>
        <p:txBody>
          <a:bodyPr/>
          <a:lstStyle/>
          <a:p>
            <a:pPr algn="l" eaLnBrk="1" hangingPunct="1"/>
            <a:r>
              <a:rPr lang="en-US" dirty="0" smtClean="0"/>
              <a:t>Step 1a: Search for Activities</a:t>
            </a:r>
          </a:p>
        </p:txBody>
      </p:sp>
      <p:sp>
        <p:nvSpPr>
          <p:cNvPr id="105476" name="Content Placeholder 2"/>
          <p:cNvSpPr>
            <a:spLocks noGrp="1"/>
          </p:cNvSpPr>
          <p:nvPr>
            <p:ph idx="1"/>
          </p:nvPr>
        </p:nvSpPr>
        <p:spPr>
          <a:xfrm>
            <a:off x="457200" y="1515136"/>
            <a:ext cx="8229600" cy="4525963"/>
          </a:xfrm>
        </p:spPr>
        <p:txBody>
          <a:bodyPr/>
          <a:lstStyle/>
          <a:p>
            <a:pPr eaLnBrk="1" hangingPunct="1"/>
            <a:r>
              <a:rPr lang="en-US" dirty="0" smtClean="0"/>
              <a:t>Search by Grant number, Activity Type, or just select Search to view all possible Activities</a:t>
            </a:r>
          </a:p>
        </p:txBody>
      </p:sp>
      <p:grpSp>
        <p:nvGrpSpPr>
          <p:cNvPr id="2" name="Group 9"/>
          <p:cNvGrpSpPr>
            <a:grpSpLocks/>
          </p:cNvGrpSpPr>
          <p:nvPr/>
        </p:nvGrpSpPr>
        <p:grpSpPr bwMode="auto">
          <a:xfrm>
            <a:off x="0" y="76200"/>
            <a:ext cx="9144000" cy="457200"/>
            <a:chOff x="0" y="152400"/>
            <a:chExt cx="9144000" cy="609600"/>
          </a:xfrm>
        </p:grpSpPr>
        <p:sp>
          <p:nvSpPr>
            <p:cNvPr id="11" name="Rectangle 1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3" name="Rectangle 1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cxnSp>
        <p:nvCxnSpPr>
          <p:cNvPr id="3" name="Straight Arrow Connector 2"/>
          <p:cNvCxnSpPr/>
          <p:nvPr/>
        </p:nvCxnSpPr>
        <p:spPr>
          <a:xfrm rot="10800000" flipV="1">
            <a:off x="2125683" y="3402879"/>
            <a:ext cx="4570866" cy="6584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543303" y="2766950"/>
            <a:ext cx="2401785" cy="12944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Search criteria should include the grant number if the user has access to more than one grant. </a:t>
            </a:r>
            <a:endParaRPr lang="en-US" sz="1600" b="1" dirty="0"/>
          </a:p>
        </p:txBody>
      </p:sp>
    </p:spTree>
    <p:extLst>
      <p:ext uri="{BB962C8B-B14F-4D97-AF65-F5344CB8AC3E}">
        <p14:creationId xmlns:p14="http://schemas.microsoft.com/office/powerpoint/2010/main" val="1750600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54" y="1462254"/>
            <a:ext cx="7101008" cy="539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3"/>
          <p:cNvSpPr>
            <a:spLocks noGrp="1"/>
          </p:cNvSpPr>
          <p:nvPr>
            <p:ph type="sldNum" sz="quarter" idx="12"/>
          </p:nvPr>
        </p:nvSpPr>
        <p:spPr/>
        <p:txBody>
          <a:bodyPr/>
          <a:lstStyle/>
          <a:p>
            <a:pPr>
              <a:defRPr/>
            </a:pPr>
            <a:fld id="{C1887999-A6FF-4EE3-9FEA-63E78B50FE67}" type="slidenum">
              <a:rPr lang="en-US"/>
              <a:pPr>
                <a:defRPr/>
              </a:pPr>
              <a:t>43</a:t>
            </a:fld>
            <a:endParaRPr lang="en-US" dirty="0"/>
          </a:p>
        </p:txBody>
      </p:sp>
      <p:grpSp>
        <p:nvGrpSpPr>
          <p:cNvPr id="2"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AutoShape 5"/>
          <p:cNvSpPr>
            <a:spLocks/>
          </p:cNvSpPr>
          <p:nvPr/>
        </p:nvSpPr>
        <p:spPr bwMode="auto">
          <a:xfrm>
            <a:off x="6977061" y="2537753"/>
            <a:ext cx="2047875" cy="533400"/>
          </a:xfrm>
          <a:prstGeom prst="borderCallout1">
            <a:avLst>
              <a:gd name="adj1" fmla="val 47199"/>
              <a:gd name="adj2" fmla="val 100630"/>
              <a:gd name="adj3" fmla="val 49405"/>
              <a:gd name="adj4" fmla="val 99629"/>
            </a:avLst>
          </a:prstGeom>
          <a:solidFill>
            <a:srgbClr val="AF0712"/>
          </a:solidFill>
          <a:ln w="38100" cap="flat" cmpd="sng" algn="ctr">
            <a:solidFill>
              <a:srgbClr val="AF0712"/>
            </a:solidFill>
            <a:prstDash val="solid"/>
            <a:miter lim="800000"/>
            <a:headEnd type="none" w="med" len="med"/>
            <a:tailEnd type="none" w="med" len="med"/>
          </a:ln>
        </p:spPr>
        <p:txBody>
          <a:bodyPr/>
          <a:lstStyle/>
          <a:p>
            <a:pPr>
              <a:defRPr/>
            </a:pPr>
            <a:r>
              <a:rPr lang="en-US" sz="1400" b="1" dirty="0">
                <a:solidFill>
                  <a:schemeClr val="bg1"/>
                </a:solidFill>
                <a:latin typeface="+mj-lt"/>
                <a:ea typeface="ＭＳ Ｐゴシック" pitchFamily="-60" charset="-128"/>
                <a:cs typeface="ＭＳ Ｐゴシック" pitchFamily="-60" charset="-128"/>
              </a:rPr>
              <a:t>Select activities to include in the voucher</a:t>
            </a:r>
          </a:p>
        </p:txBody>
      </p:sp>
      <p:sp>
        <p:nvSpPr>
          <p:cNvPr id="22" name="Title 1"/>
          <p:cNvSpPr>
            <a:spLocks noGrp="1"/>
          </p:cNvSpPr>
          <p:nvPr>
            <p:ph type="title"/>
          </p:nvPr>
        </p:nvSpPr>
        <p:spPr>
          <a:xfrm>
            <a:off x="457200" y="441325"/>
            <a:ext cx="8229600" cy="1143000"/>
          </a:xfrm>
        </p:spPr>
        <p:txBody>
          <a:bodyPr/>
          <a:lstStyle/>
          <a:p>
            <a:pPr algn="l" eaLnBrk="1" hangingPunct="1"/>
            <a:r>
              <a:rPr lang="en-US" dirty="0" smtClean="0"/>
              <a:t>Step 1b: Select Fund Type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92875" y="627912"/>
            <a:ext cx="8229600" cy="1143000"/>
          </a:xfrm>
        </p:spPr>
        <p:txBody>
          <a:bodyPr>
            <a:normAutofit fontScale="90000"/>
          </a:bodyPr>
          <a:lstStyle/>
          <a:p>
            <a:pPr algn="l" eaLnBrk="1" hangingPunct="1"/>
            <a:r>
              <a:rPr lang="en-US" dirty="0" smtClean="0"/>
              <a:t>Step 2: Enter Drawdown Amount per line items</a:t>
            </a:r>
          </a:p>
        </p:txBody>
      </p:sp>
      <p:sp>
        <p:nvSpPr>
          <p:cNvPr id="6" name="Slide Number Placeholder 3"/>
          <p:cNvSpPr>
            <a:spLocks noGrp="1"/>
          </p:cNvSpPr>
          <p:nvPr>
            <p:ph type="sldNum" sz="quarter" idx="12"/>
          </p:nvPr>
        </p:nvSpPr>
        <p:spPr/>
        <p:txBody>
          <a:bodyPr/>
          <a:lstStyle/>
          <a:p>
            <a:pPr>
              <a:defRPr/>
            </a:pPr>
            <a:fld id="{3FA4D71E-0965-407C-863D-A589F5179877}" type="slidenum">
              <a:rPr lang="en-US"/>
              <a:pPr>
                <a:defRPr/>
              </a:pPr>
              <a:t>44</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042" y="1754434"/>
            <a:ext cx="6908157" cy="506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811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FA4D71E-0965-407C-863D-A589F5179877}" type="slidenum">
              <a:rPr lang="en-US"/>
              <a:pPr>
                <a:defRPr/>
              </a:pPr>
              <a:t>45</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Title 1"/>
          <p:cNvSpPr txBox="1">
            <a:spLocks/>
          </p:cNvSpPr>
          <p:nvPr/>
        </p:nvSpPr>
        <p:spPr bwMode="auto">
          <a:xfrm>
            <a:off x="392875" y="39041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Step 2 (cont.)</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24895"/>
          <a:stretch>
            <a:fillRect/>
          </a:stretch>
        </p:blipFill>
        <p:spPr bwMode="auto">
          <a:xfrm>
            <a:off x="304800" y="1371600"/>
            <a:ext cx="8600338" cy="523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3393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FA4D71E-0965-407C-863D-A589F5179877}" type="slidenum">
              <a:rPr lang="en-US"/>
              <a:pPr>
                <a:defRPr/>
              </a:pPr>
              <a:t>46</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Title 1"/>
          <p:cNvSpPr>
            <a:spLocks noGrp="1"/>
          </p:cNvSpPr>
          <p:nvPr>
            <p:ph type="title"/>
          </p:nvPr>
        </p:nvSpPr>
        <p:spPr>
          <a:xfrm>
            <a:off x="392875" y="390412"/>
            <a:ext cx="8229600" cy="1143000"/>
          </a:xfrm>
        </p:spPr>
        <p:txBody>
          <a:bodyPr/>
          <a:lstStyle/>
          <a:p>
            <a:pPr algn="l" eaLnBrk="1" hangingPunct="1"/>
            <a:r>
              <a:rPr lang="en-US" dirty="0" smtClean="0"/>
              <a:t>Step 3: Confirm Voucher</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5" y="1614931"/>
            <a:ext cx="9014098" cy="477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57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FA4D71E-0965-407C-863D-A589F5179877}" type="slidenum">
              <a:rPr lang="en-US"/>
              <a:pPr>
                <a:defRPr/>
              </a:pPr>
              <a:t>47</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1" name="Title 1"/>
          <p:cNvSpPr>
            <a:spLocks noGrp="1"/>
          </p:cNvSpPr>
          <p:nvPr>
            <p:ph type="title"/>
          </p:nvPr>
        </p:nvSpPr>
        <p:spPr>
          <a:xfrm>
            <a:off x="392875" y="390412"/>
            <a:ext cx="8229600" cy="1143000"/>
          </a:xfrm>
        </p:spPr>
        <p:txBody>
          <a:bodyPr/>
          <a:lstStyle/>
          <a:p>
            <a:pPr algn="l" eaLnBrk="1" hangingPunct="1"/>
            <a:r>
              <a:rPr lang="en-US" dirty="0"/>
              <a:t>Step 4: Confirm Voucher-Printing</a:t>
            </a:r>
            <a:endParaRPr lang="en-US" dirty="0" smtClean="0"/>
          </a:p>
        </p:txBody>
      </p:sp>
      <p:sp>
        <p:nvSpPr>
          <p:cNvPr id="20"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3FA4D71E-0965-407C-863D-A589F5179877}" type="slidenum">
              <a:rPr lang="en-US" smtClean="0"/>
              <a:pPr>
                <a:defRPr/>
              </a:pPr>
              <a:t>47</a:t>
            </a:fld>
            <a:endParaRPr lang="en-US" dirty="0"/>
          </a:p>
        </p:txBody>
      </p:sp>
      <p:pic>
        <p:nvPicPr>
          <p:cNvPr id="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b="6757"/>
          <a:stretch>
            <a:fillRect/>
          </a:stretch>
        </p:blipFill>
        <p:spPr bwMode="auto">
          <a:xfrm>
            <a:off x="770709" y="1295400"/>
            <a:ext cx="7109237" cy="548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2344127" y="6306494"/>
            <a:ext cx="1981200" cy="307777"/>
          </a:xfrm>
          <a:prstGeom prst="rect">
            <a:avLst/>
          </a:prstGeom>
          <a:solidFill>
            <a:srgbClr val="C00000"/>
          </a:solidFill>
        </p:spPr>
        <p:txBody>
          <a:bodyPr wrap="square" rtlCol="0">
            <a:spAutoFit/>
          </a:bodyPr>
          <a:lstStyle/>
          <a:p>
            <a:r>
              <a:rPr lang="en-US" sz="1400" b="1" dirty="0" smtClean="0">
                <a:solidFill>
                  <a:schemeClr val="bg1"/>
                </a:solidFill>
              </a:rPr>
              <a:t>Voucher Comment Field</a:t>
            </a:r>
            <a:endParaRPr lang="en-US" sz="1400" b="1" dirty="0">
              <a:solidFill>
                <a:schemeClr val="bg1"/>
              </a:solidFill>
            </a:endParaRPr>
          </a:p>
        </p:txBody>
      </p:sp>
    </p:spTree>
    <p:extLst>
      <p:ext uri="{BB962C8B-B14F-4D97-AF65-F5344CB8AC3E}">
        <p14:creationId xmlns:p14="http://schemas.microsoft.com/office/powerpoint/2010/main" val="41321726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523" y="1001053"/>
            <a:ext cx="8510897" cy="566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p:txBody>
          <a:bodyPr/>
          <a:lstStyle/>
          <a:p>
            <a:pPr>
              <a:defRPr/>
            </a:pPr>
            <a:fld id="{3FA4D71E-0965-407C-863D-A589F5179877}" type="slidenum">
              <a:rPr lang="en-US"/>
              <a:pPr>
                <a:defRPr/>
              </a:pPr>
              <a:t>48</a:t>
            </a:fld>
            <a:endParaRPr lang="en-US" dirty="0"/>
          </a:p>
        </p:txBody>
      </p:sp>
      <p:grpSp>
        <p:nvGrpSpPr>
          <p:cNvPr id="2"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07522" name="Title 1"/>
          <p:cNvSpPr>
            <a:spLocks noGrp="1"/>
          </p:cNvSpPr>
          <p:nvPr>
            <p:ph type="title"/>
          </p:nvPr>
        </p:nvSpPr>
        <p:spPr>
          <a:xfrm>
            <a:off x="392875" y="297812"/>
            <a:ext cx="8229600" cy="1143000"/>
          </a:xfrm>
        </p:spPr>
        <p:txBody>
          <a:bodyPr/>
          <a:lstStyle/>
          <a:p>
            <a:pPr algn="l" eaLnBrk="1" hangingPunct="1"/>
            <a:r>
              <a:rPr lang="en-US" dirty="0" smtClean="0"/>
              <a:t>Step 4: Verify Voucher is Confirmed</a:t>
            </a:r>
          </a:p>
        </p:txBody>
      </p:sp>
    </p:spTree>
    <p:extLst>
      <p:ext uri="{BB962C8B-B14F-4D97-AF65-F5344CB8AC3E}">
        <p14:creationId xmlns:p14="http://schemas.microsoft.com/office/powerpoint/2010/main" val="15650318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441325"/>
            <a:ext cx="8477794" cy="1143000"/>
          </a:xfrm>
        </p:spPr>
        <p:txBody>
          <a:bodyPr/>
          <a:lstStyle/>
          <a:p>
            <a:pPr algn="l" eaLnBrk="1" hangingPunct="1"/>
            <a:r>
              <a:rPr lang="en-US" sz="4000" dirty="0"/>
              <a:t>Create Voucher: PF Draw Math Rules</a:t>
            </a:r>
            <a:endParaRPr lang="en-US" sz="4000" dirty="0" smtClean="0"/>
          </a:p>
        </p:txBody>
      </p:sp>
      <p:sp>
        <p:nvSpPr>
          <p:cNvPr id="16" name="Slide Number Placeholder 3"/>
          <p:cNvSpPr>
            <a:spLocks noGrp="1"/>
          </p:cNvSpPr>
          <p:nvPr>
            <p:ph type="sldNum" sz="quarter" idx="12"/>
          </p:nvPr>
        </p:nvSpPr>
        <p:spPr/>
        <p:txBody>
          <a:bodyPr/>
          <a:lstStyle/>
          <a:p>
            <a:pPr>
              <a:defRPr/>
            </a:pPr>
            <a:fld id="{2DD0D406-8BD3-463C-BC86-D116895D3E73}" type="slidenum">
              <a:rPr lang="en-US"/>
              <a:pPr>
                <a:defRPr/>
              </a:pPr>
              <a:t>49</a:t>
            </a:fld>
            <a:endParaRPr lang="en-US" dirty="0"/>
          </a:p>
        </p:txBody>
      </p:sp>
      <p:grpSp>
        <p:nvGrpSpPr>
          <p:cNvPr id="2" name="Group 16"/>
          <p:cNvGrpSpPr>
            <a:grpSpLocks/>
          </p:cNvGrpSpPr>
          <p:nvPr/>
        </p:nvGrpSpPr>
        <p:grpSpPr bwMode="auto">
          <a:xfrm>
            <a:off x="0" y="76200"/>
            <a:ext cx="9144000" cy="457200"/>
            <a:chOff x="0" y="152400"/>
            <a:chExt cx="9144000" cy="609600"/>
          </a:xfrm>
        </p:grpSpPr>
        <p:sp>
          <p:nvSpPr>
            <p:cNvPr id="18" name="Rectangle 1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9" name="Rectangle 1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0" name="Rectangle 1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1" name="Rectangle 2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2" name="Rectangle 2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3" name="Rectangle 2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2" name="TextBox 11"/>
          <p:cNvSpPr txBox="1">
            <a:spLocks noChangeArrowheads="1"/>
          </p:cNvSpPr>
          <p:nvPr/>
        </p:nvSpPr>
        <p:spPr bwMode="auto">
          <a:xfrm>
            <a:off x="307975" y="1877417"/>
            <a:ext cx="8836025" cy="2616101"/>
          </a:xfrm>
          <a:prstGeom prst="rect">
            <a:avLst/>
          </a:prstGeom>
          <a:noFill/>
          <a:ln w="9525">
            <a:noFill/>
            <a:miter lim="800000"/>
            <a:headEnd/>
            <a:tailEnd/>
          </a:ln>
        </p:spPr>
        <p:txBody>
          <a:bodyPr>
            <a:spAutoFit/>
          </a:bodyPr>
          <a:lstStyle/>
          <a:p>
            <a:pPr>
              <a:defRPr/>
            </a:pPr>
            <a:r>
              <a:rPr lang="en-US" sz="2800" dirty="0">
                <a:latin typeface="+mn-lt"/>
                <a:ea typeface="ＭＳ Ｐゴシック" pitchFamily="-60" charset="-128"/>
                <a:cs typeface="ＭＳ Ｐゴシック" pitchFamily="-60" charset="-128"/>
              </a:rPr>
              <a:t>PROGRAM FUNDS</a:t>
            </a:r>
          </a:p>
          <a:p>
            <a:pPr>
              <a:defRPr/>
            </a:pPr>
            <a:r>
              <a:rPr lang="en-US" sz="2800" dirty="0">
                <a:latin typeface="+mn-lt"/>
                <a:ea typeface="ＭＳ Ｐゴシック" pitchFamily="-60" charset="-128"/>
                <a:cs typeface="ＭＳ Ｐゴシック" pitchFamily="-60" charset="-128"/>
              </a:rPr>
              <a:t> As of 7.3, DRGR requires all PI Received in each RLF or PI account to be used before grants funds. Similar rules will apply to Activities outside RLF and PI accounts (General Account)</a:t>
            </a:r>
          </a:p>
          <a:p>
            <a:pPr>
              <a:defRPr/>
            </a:pPr>
            <a:endParaRPr lang="en-US" sz="2400" dirty="0">
              <a:latin typeface="+mn-lt"/>
              <a:ea typeface="ＭＳ Ｐゴシック" pitchFamily="-60" charset="-128"/>
              <a:cs typeface="ＭＳ Ｐゴシック" pitchFamily="-60" charset="-128"/>
            </a:endParaRPr>
          </a:p>
        </p:txBody>
      </p:sp>
      <p:pic>
        <p:nvPicPr>
          <p:cNvPr id="13" name="Picture 2" descr="C:\Users\23240\AppData\Local\Microsoft\Windows\Temporary Internet Files\Content.IE5\X1HBTUIL\MC900432599[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4350" y="1185552"/>
            <a:ext cx="403761" cy="4037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228600" y="4343400"/>
            <a:ext cx="8686800" cy="1600200"/>
          </a:xfrm>
          <a:prstGeom prst="rect">
            <a:avLst/>
          </a:prstGeom>
          <a:gradFill rotWithShape="0">
            <a:gsLst>
              <a:gs pos="0">
                <a:srgbClr val="FFFFFF"/>
              </a:gs>
              <a:gs pos="100000">
                <a:srgbClr val="B9CDE5"/>
              </a:gs>
            </a:gsLst>
            <a:lin ang="5400000" scaled="1"/>
          </a:gradFill>
          <a:ln w="12700">
            <a:solidFill>
              <a:srgbClr val="95B3D7"/>
            </a:solidFill>
            <a:miter lim="800000"/>
            <a:headEnd/>
            <a:tailEnd/>
          </a:ln>
          <a:effectLst>
            <a:outerShdw dist="28398" dir="3806097" algn="ctr" rotWithShape="0">
              <a:srgbClr val="254061">
                <a:alpha val="50000"/>
              </a:srgbClr>
            </a:outerShdw>
          </a:effectLst>
        </p:spPr>
        <p:txBody>
          <a:bodyPr vert="horz" wrap="square" lIns="91440" tIns="45720" rIns="91440" bIns="45720" numCol="1" anchor="ctr" anchorCtr="0" compatLnSpc="1">
            <a:prstTxWarp prst="textNoShape">
              <a:avLst/>
            </a:prstTxWarp>
          </a:bodyPr>
          <a:lstStyle/>
          <a:p>
            <a:pPr marL="58738" marR="0" lvl="1" algn="l" defTabSz="914400" rtl="0" eaLnBrk="1" fontAlgn="base" latinLnBrk="0" hangingPunct="1">
              <a:lnSpc>
                <a:spcPct val="100000"/>
              </a:lnSpc>
              <a:spcBef>
                <a:spcPct val="0"/>
              </a:spcBef>
              <a:spcAft>
                <a:spcPts val="300"/>
              </a:spcAft>
              <a:buClr>
                <a:srgbClr val="4F81BD"/>
              </a:buClr>
              <a:buSzTx/>
              <a:tabLst/>
            </a:pPr>
            <a:endParaRPr kumimoji="0" lang="en-US" sz="1600" b="0" i="0" u="none" strike="noStrike" cap="none" normalizeH="0" baseline="0" dirty="0" smtClean="0">
              <a:ln>
                <a:noFill/>
              </a:ln>
              <a:solidFill>
                <a:schemeClr val="tx1"/>
              </a:solidFill>
              <a:effectLst/>
              <a:latin typeface="Times New Roman" pitchFamily="18" charset="0"/>
            </a:endParaRPr>
          </a:p>
          <a:p>
            <a:pPr marL="58738" marR="0" lvl="1" algn="l" defTabSz="914400" rtl="0" eaLnBrk="1" fontAlgn="base" latinLnBrk="0" hangingPunct="1">
              <a:lnSpc>
                <a:spcPct val="100000"/>
              </a:lnSpc>
              <a:spcBef>
                <a:spcPct val="0"/>
              </a:spcBef>
              <a:spcAft>
                <a:spcPts val="300"/>
              </a:spcAft>
              <a:buClr>
                <a:srgbClr val="4F81BD"/>
              </a:buClr>
              <a:buSzTx/>
              <a:tabLst/>
            </a:pPr>
            <a:r>
              <a:rPr kumimoji="0" lang="en-US" sz="1600" b="0" i="0" u="none" strike="noStrike" cap="none" normalizeH="0" baseline="0" dirty="0" smtClean="0">
                <a:ln>
                  <a:noFill/>
                </a:ln>
                <a:solidFill>
                  <a:schemeClr val="tx1"/>
                </a:solidFill>
                <a:effectLst/>
                <a:latin typeface="Times New Roman" pitchFamily="18" charset="0"/>
              </a:rPr>
              <a:t>Total Available Activity Amount = 	</a:t>
            </a:r>
          </a:p>
          <a:p>
            <a:pPr marL="58738" marR="0" lvl="1" algn="l" defTabSz="914400" rtl="0" eaLnBrk="1" fontAlgn="base" latinLnBrk="0" hangingPunct="1">
              <a:lnSpc>
                <a:spcPct val="100000"/>
              </a:lnSpc>
              <a:spcBef>
                <a:spcPct val="0"/>
              </a:spcBef>
              <a:spcAft>
                <a:spcPts val="300"/>
              </a:spcAft>
              <a:buClr>
                <a:srgbClr val="4F81BD"/>
              </a:buClr>
              <a:buSzTx/>
              <a:tabLst/>
            </a:pPr>
            <a:r>
              <a:rPr lang="en-US" sz="1600" dirty="0">
                <a:latin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rPr>
              <a:t>Obligated Amount </a:t>
            </a:r>
          </a:p>
          <a:p>
            <a:pPr marL="58738" marR="0" lvl="1" algn="l" defTabSz="914400" rtl="0" eaLnBrk="1" fontAlgn="base" latinLnBrk="0" hangingPunct="1">
              <a:lnSpc>
                <a:spcPct val="100000"/>
              </a:lnSpc>
              <a:spcBef>
                <a:spcPct val="0"/>
              </a:spcBef>
              <a:spcAft>
                <a:spcPts val="300"/>
              </a:spcAft>
              <a:buClr>
                <a:srgbClr val="4F81BD"/>
              </a:buClr>
              <a:buSzTx/>
              <a:tabLst/>
            </a:pPr>
            <a:r>
              <a:rPr kumimoji="0" lang="en-US" sz="1600" b="0" i="0" u="none" strike="noStrike" cap="none" normalizeH="0" baseline="0" dirty="0" smtClean="0">
                <a:ln>
                  <a:noFill/>
                </a:ln>
                <a:solidFill>
                  <a:schemeClr val="tx1"/>
                </a:solidFill>
                <a:effectLst/>
                <a:latin typeface="Times New Roman" pitchFamily="18" charset="0"/>
              </a:rPr>
              <a:t>	–  (Activity Total Drawn Amt. (PI+PF) +Activity Draw Pending (PI+PF) </a:t>
            </a:r>
          </a:p>
          <a:p>
            <a:pPr marL="58738" marR="0" lvl="1" algn="l" defTabSz="914400" rtl="0" eaLnBrk="1" fontAlgn="base" latinLnBrk="0" hangingPunct="1">
              <a:lnSpc>
                <a:spcPct val="100000"/>
              </a:lnSpc>
              <a:spcBef>
                <a:spcPct val="0"/>
              </a:spcBef>
              <a:spcAft>
                <a:spcPts val="300"/>
              </a:spcAft>
              <a:buClr>
                <a:srgbClr val="4F81BD"/>
              </a:buClr>
              <a:buSzTx/>
              <a:tabLst/>
            </a:pPr>
            <a:r>
              <a:rPr lang="en-US" sz="1600" dirty="0">
                <a:latin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rPr>
              <a:t>–  Balance PI Available of Program Income (General/RLF/PI Account) + Pending PI Draws 	</a:t>
            </a:r>
            <a:r>
              <a:rPr kumimoji="0" lang="en-US" sz="1600" b="0" i="0" u="none" strike="noStrike" cap="none" normalizeH="0" dirty="0" smtClean="0">
                <a:ln>
                  <a:noFill/>
                </a:ln>
                <a:solidFill>
                  <a:schemeClr val="tx1"/>
                </a:solidFill>
                <a:effectLst/>
                <a:latin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rPr>
              <a:t>(General/RLF/PI Account).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686800" cy="1143000"/>
          </a:xfrm>
        </p:spPr>
        <p:txBody>
          <a:bodyPr rtlCol="0">
            <a:normAutofit fontScale="90000"/>
          </a:bodyPr>
          <a:lstStyle/>
          <a:p>
            <a:pPr algn="l">
              <a:defRPr/>
            </a:pPr>
            <a:r>
              <a:rPr lang="en-US" dirty="0" smtClean="0"/>
              <a:t>Action Plan Review:</a:t>
            </a:r>
            <a:br>
              <a:rPr lang="en-US" dirty="0" smtClean="0"/>
            </a:br>
            <a:r>
              <a:rPr lang="en-US" dirty="0" smtClean="0"/>
              <a:t>City of Zorro Example - Activity Structure</a:t>
            </a:r>
            <a:endParaRPr lang="en-US" dirty="0"/>
          </a:p>
        </p:txBody>
      </p:sp>
      <p:sp>
        <p:nvSpPr>
          <p:cNvPr id="3" name="Content Placeholder 2"/>
          <p:cNvSpPr>
            <a:spLocks noGrp="1"/>
          </p:cNvSpPr>
          <p:nvPr>
            <p:ph idx="1"/>
          </p:nvPr>
        </p:nvSpPr>
        <p:spPr>
          <a:xfrm>
            <a:off x="457200" y="1885950"/>
            <a:ext cx="8229600" cy="4525963"/>
          </a:xfrm>
        </p:spPr>
        <p:txBody>
          <a:bodyPr rtlCol="0">
            <a:normAutofit lnSpcReduction="10000"/>
          </a:bodyPr>
          <a:lstStyle/>
          <a:p>
            <a:pPr eaLnBrk="1" fontAlgn="auto" hangingPunct="1">
              <a:spcAft>
                <a:spcPts val="0"/>
              </a:spcAft>
              <a:defRPr/>
            </a:pPr>
            <a:r>
              <a:rPr lang="en-US" dirty="0"/>
              <a:t>Financing Mechanisms (Eligible Use </a:t>
            </a:r>
            <a:r>
              <a:rPr lang="en-US" dirty="0" smtClean="0"/>
              <a:t>A)</a:t>
            </a:r>
          </a:p>
          <a:p>
            <a:pPr lvl="1" eaLnBrk="1" fontAlgn="auto" hangingPunct="1">
              <a:spcAft>
                <a:spcPts val="0"/>
              </a:spcAft>
              <a:defRPr/>
            </a:pPr>
            <a:r>
              <a:rPr lang="en-US" dirty="0" smtClean="0"/>
              <a:t>City LLR LH25</a:t>
            </a:r>
          </a:p>
          <a:p>
            <a:pPr lvl="1" eaLnBrk="1" fontAlgn="auto" hangingPunct="1">
              <a:spcAft>
                <a:spcPts val="0"/>
              </a:spcAft>
              <a:defRPr/>
            </a:pPr>
            <a:r>
              <a:rPr lang="en-US" dirty="0" smtClean="0"/>
              <a:t>City LLR LMMI</a:t>
            </a:r>
          </a:p>
          <a:p>
            <a:pPr lvl="1" eaLnBrk="1" fontAlgn="auto" hangingPunct="1">
              <a:spcAft>
                <a:spcPts val="0"/>
              </a:spcAft>
              <a:defRPr/>
            </a:pPr>
            <a:r>
              <a:rPr lang="en-US" dirty="0" smtClean="0"/>
              <a:t>Sub </a:t>
            </a:r>
            <a:r>
              <a:rPr lang="en-US" dirty="0"/>
              <a:t>recipient </a:t>
            </a:r>
            <a:r>
              <a:rPr lang="en-US" dirty="0" smtClean="0"/>
              <a:t>LLR LH25</a:t>
            </a:r>
          </a:p>
          <a:p>
            <a:pPr eaLnBrk="1" fontAlgn="auto" hangingPunct="1">
              <a:spcAft>
                <a:spcPts val="0"/>
              </a:spcAft>
              <a:defRPr/>
            </a:pPr>
            <a:r>
              <a:rPr lang="en-US" dirty="0" smtClean="0"/>
              <a:t>Acquisition/Rehab </a:t>
            </a:r>
            <a:r>
              <a:rPr lang="en-US" dirty="0"/>
              <a:t>(Eligible Use </a:t>
            </a:r>
            <a:r>
              <a:rPr lang="en-US" dirty="0" smtClean="0"/>
              <a:t>B)</a:t>
            </a:r>
          </a:p>
          <a:p>
            <a:pPr lvl="1">
              <a:defRPr/>
            </a:pPr>
            <a:r>
              <a:rPr lang="en-US" dirty="0"/>
              <a:t>Sub recipient Acquisition/Rehab LH25</a:t>
            </a:r>
          </a:p>
          <a:p>
            <a:pPr lvl="1">
              <a:defRPr/>
            </a:pPr>
            <a:r>
              <a:rPr lang="en-US" dirty="0"/>
              <a:t>City Single Family Acquisition/Rehab LMMI</a:t>
            </a:r>
          </a:p>
          <a:p>
            <a:pPr lvl="1">
              <a:defRPr/>
            </a:pPr>
            <a:r>
              <a:rPr lang="en-US" dirty="0"/>
              <a:t>City Multi-Family Oak Street Property LH25</a:t>
            </a:r>
          </a:p>
          <a:p>
            <a:pPr lvl="1">
              <a:defRPr/>
            </a:pPr>
            <a:r>
              <a:rPr lang="en-US" dirty="0"/>
              <a:t>City Multi-Family Elm Street Property LH25</a:t>
            </a:r>
          </a:p>
        </p:txBody>
      </p:sp>
      <p:sp>
        <p:nvSpPr>
          <p:cNvPr id="4" name="Slide Number Placeholder 3"/>
          <p:cNvSpPr>
            <a:spLocks noGrp="1"/>
          </p:cNvSpPr>
          <p:nvPr>
            <p:ph type="sldNum" sz="quarter" idx="12"/>
          </p:nvPr>
        </p:nvSpPr>
        <p:spPr/>
        <p:txBody>
          <a:bodyPr/>
          <a:lstStyle/>
          <a:p>
            <a:pPr>
              <a:defRPr/>
            </a:pPr>
            <a:fld id="{7A2463C8-A361-4247-A3A6-020EE0068838}" type="slidenum">
              <a:rPr lang="en-US"/>
              <a:pPr>
                <a:defRPr/>
              </a:pPr>
              <a:t>5</a:t>
            </a:fld>
            <a:endParaRPr lang="en-US" dirty="0"/>
          </a:p>
        </p:txBody>
      </p:sp>
      <p:grpSp>
        <p:nvGrpSpPr>
          <p:cNvPr id="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8" name="Rectangle 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09575" y="677863"/>
            <a:ext cx="8229600" cy="1143000"/>
          </a:xfrm>
        </p:spPr>
        <p:txBody>
          <a:bodyPr rtlCol="0">
            <a:normAutofit fontScale="90000"/>
          </a:bodyPr>
          <a:lstStyle/>
          <a:p>
            <a:pPr algn="l" eaLnBrk="1" fontAlgn="auto" hangingPunct="1">
              <a:spcAft>
                <a:spcPts val="0"/>
              </a:spcAft>
              <a:defRPr/>
            </a:pPr>
            <a:r>
              <a:rPr lang="en-US" dirty="0"/>
              <a:t>Create Voucher: PI Draw Math Rules</a:t>
            </a:r>
            <a:endParaRPr lang="en-US" dirty="0" smtClean="0"/>
          </a:p>
        </p:txBody>
      </p:sp>
      <p:grpSp>
        <p:nvGrpSpPr>
          <p:cNvPr id="2"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9" name="Rectangle 1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2" name="Slide Number Placeholder 3"/>
          <p:cNvSpPr>
            <a:spLocks noGrp="1"/>
          </p:cNvSpPr>
          <p:nvPr>
            <p:ph type="sldNum" sz="quarter" idx="12"/>
          </p:nvPr>
        </p:nvSpPr>
        <p:spPr/>
        <p:txBody>
          <a:bodyPr/>
          <a:lstStyle/>
          <a:p>
            <a:pPr>
              <a:defRPr/>
            </a:pPr>
            <a:fld id="{6C953590-92F4-44F0-9380-F9D941C2DA77}" type="slidenum">
              <a:rPr lang="en-US"/>
              <a:pPr>
                <a:defRPr/>
              </a:pPr>
              <a:t>50</a:t>
            </a:fld>
            <a:endParaRPr lang="en-US" dirty="0"/>
          </a:p>
        </p:txBody>
      </p:sp>
      <p:sp>
        <p:nvSpPr>
          <p:cNvPr id="3" name="Content Placeholder 2"/>
          <p:cNvSpPr>
            <a:spLocks noGrp="1"/>
          </p:cNvSpPr>
          <p:nvPr>
            <p:ph idx="1"/>
          </p:nvPr>
        </p:nvSpPr>
        <p:spPr/>
        <p:txBody>
          <a:bodyPr/>
          <a:lstStyle/>
          <a:p>
            <a:pPr marL="0" indent="0">
              <a:buNone/>
              <a:defRPr/>
            </a:pPr>
            <a:endParaRPr lang="en-US" sz="2800" dirty="0" smtClean="0">
              <a:ea typeface="ＭＳ Ｐゴシック" pitchFamily="-60" charset="-128"/>
              <a:cs typeface="ＭＳ Ｐゴシック" pitchFamily="-60" charset="-128"/>
            </a:endParaRPr>
          </a:p>
          <a:p>
            <a:pPr marL="0" indent="0">
              <a:buNone/>
              <a:defRPr/>
            </a:pPr>
            <a:r>
              <a:rPr lang="en-US" sz="2800" dirty="0" smtClean="0">
                <a:ea typeface="ＭＳ Ｐゴシック" pitchFamily="-60" charset="-128"/>
                <a:cs typeface="ＭＳ Ｐゴシック" pitchFamily="-60" charset="-128"/>
              </a:rPr>
              <a:t>PI </a:t>
            </a:r>
            <a:r>
              <a:rPr lang="en-US" sz="2800" dirty="0">
                <a:ea typeface="ＭＳ Ｐゴシック" pitchFamily="-60" charset="-128"/>
                <a:cs typeface="ＭＳ Ｐゴシック" pitchFamily="-60" charset="-128"/>
              </a:rPr>
              <a:t>FUNDS</a:t>
            </a:r>
          </a:p>
          <a:p>
            <a:pPr marL="0" indent="0">
              <a:buNone/>
              <a:defRPr/>
            </a:pPr>
            <a:r>
              <a:rPr lang="en-US" sz="2800" dirty="0" smtClean="0">
                <a:ea typeface="ＭＳ Ｐゴシック" pitchFamily="-60" charset="-128"/>
                <a:cs typeface="ＭＳ Ｐゴシック" pitchFamily="-60" charset="-128"/>
              </a:rPr>
              <a:t>As </a:t>
            </a:r>
            <a:r>
              <a:rPr lang="en-US" sz="2800" dirty="0">
                <a:ea typeface="ＭＳ Ｐゴシック" pitchFamily="-60" charset="-128"/>
                <a:cs typeface="ＭＳ Ｐゴシック" pitchFamily="-60" charset="-128"/>
              </a:rPr>
              <a:t>of 7.3, PI draws is subtracted from the Total Activity Budget. </a:t>
            </a:r>
          </a:p>
          <a:p>
            <a:pPr marL="0" indent="0">
              <a:buNone/>
            </a:pPr>
            <a:endParaRPr lang="en-US" dirty="0"/>
          </a:p>
        </p:txBody>
      </p:sp>
      <p:sp>
        <p:nvSpPr>
          <p:cNvPr id="15" name="Text Box 6"/>
          <p:cNvSpPr txBox="1">
            <a:spLocks noChangeArrowheads="1"/>
          </p:cNvSpPr>
          <p:nvPr/>
        </p:nvSpPr>
        <p:spPr bwMode="auto">
          <a:xfrm>
            <a:off x="381000" y="4191005"/>
            <a:ext cx="8458200" cy="1295400"/>
          </a:xfrm>
          <a:prstGeom prst="rect">
            <a:avLst/>
          </a:prstGeom>
          <a:gradFill rotWithShape="0">
            <a:gsLst>
              <a:gs pos="0">
                <a:srgbClr val="FFFFFF"/>
              </a:gs>
              <a:gs pos="100000">
                <a:srgbClr val="B9CDE5"/>
              </a:gs>
            </a:gsLst>
            <a:lin ang="5400000" scaled="1"/>
          </a:gradFill>
          <a:ln w="12700">
            <a:solidFill>
              <a:srgbClr val="95B3D7"/>
            </a:solidFill>
            <a:miter lim="800000"/>
            <a:headEnd/>
            <a:tailEnd/>
          </a:ln>
          <a:effectLst>
            <a:outerShdw dist="28398" dir="3806097" algn="ctr" rotWithShape="0">
              <a:srgbClr val="254061">
                <a:alpha val="50000"/>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rPr>
              <a:t>Available Activity Amount = </a:t>
            </a:r>
          </a:p>
          <a:p>
            <a:pPr marL="0" marR="0" lvl="0" indent="0" algn="l" defTabSz="914400" rtl="0" eaLnBrk="1" fontAlgn="base" latinLnBrk="0" hangingPunct="1">
              <a:lnSpc>
                <a:spcPct val="100000"/>
              </a:lnSpc>
              <a:spcBef>
                <a:spcPct val="0"/>
              </a:spcBef>
              <a:spcAft>
                <a:spcPts val="300"/>
              </a:spcAft>
              <a:buClrTx/>
              <a:buSzTx/>
              <a:buFontTx/>
              <a:buNone/>
              <a:tabLst/>
            </a:pPr>
            <a:r>
              <a:rPr lang="en-US" sz="1600" dirty="0">
                <a:latin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rPr>
              <a:t>Sum of All PI Received for in General/RLF/PI Account</a:t>
            </a:r>
          </a:p>
          <a:p>
            <a:pPr marL="914400" marR="0" lvl="2" indent="0" algn="l" defTabSz="914400" rtl="0" eaLnBrk="1" fontAlgn="base" latinLnBrk="0" hangingPunct="1">
              <a:lnSpc>
                <a:spcPct val="100000"/>
              </a:lnSpc>
              <a:spcBef>
                <a:spcPct val="0"/>
              </a:spcBef>
              <a:spcAft>
                <a:spcPts val="300"/>
              </a:spcAft>
              <a:buClr>
                <a:srgbClr val="4F81BD"/>
              </a:buClr>
              <a:buSzTx/>
              <a:tabLst/>
            </a:pPr>
            <a:r>
              <a:rPr kumimoji="0" lang="en-US" sz="1600" b="0" i="0" u="none" strike="noStrike" cap="none" normalizeH="0" baseline="0" dirty="0" smtClean="0">
                <a:ln>
                  <a:noFill/>
                </a:ln>
                <a:solidFill>
                  <a:schemeClr val="tx1"/>
                </a:solidFill>
                <a:effectLst/>
                <a:latin typeface="Times New Roman" pitchFamily="18" charset="0"/>
              </a:rPr>
              <a:t>–Drawn PI (for in General/RLF/PI Acct) + Pending PI Draws (in General/RLF/PI Acct)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381000" y="547238"/>
            <a:ext cx="8763000" cy="1143000"/>
          </a:xfrm>
        </p:spPr>
        <p:txBody>
          <a:bodyPr rtlCol="0">
            <a:normAutofit/>
          </a:bodyPr>
          <a:lstStyle/>
          <a:p>
            <a:pPr algn="l" eaLnBrk="1" fontAlgn="auto" hangingPunct="1">
              <a:spcAft>
                <a:spcPts val="0"/>
              </a:spcAft>
              <a:defRPr/>
            </a:pPr>
            <a:r>
              <a:rPr lang="en-US" sz="3600" dirty="0" smtClean="0"/>
              <a:t>Available Amount: Draw Calculation</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51</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30"/>
          <a:stretch/>
        </p:blipFill>
        <p:spPr bwMode="auto">
          <a:xfrm>
            <a:off x="713575" y="1474340"/>
            <a:ext cx="7162760" cy="53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2080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304800" y="547238"/>
            <a:ext cx="8839200" cy="11430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a:r>
              <a:rPr lang="en-US" sz="3600" dirty="0" smtClean="0"/>
              <a:t>Available Amount: Draw Calculation </a:t>
            </a:r>
            <a:endParaRPr lang="en-US" sz="3600" dirty="0"/>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52</a:t>
            </a:fld>
            <a:endParaRPr lang="en-US" dirty="0"/>
          </a:p>
        </p:txBody>
      </p:sp>
      <p:grpSp>
        <p:nvGrpSpPr>
          <p:cNvPr id="3"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r="3283" b="12121"/>
          <a:stretch>
            <a:fillRect/>
          </a:stretch>
        </p:blipFill>
        <p:spPr bwMode="auto">
          <a:xfrm>
            <a:off x="2763000" y="1371600"/>
            <a:ext cx="6152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781800" y="3733800"/>
            <a:ext cx="1875474" cy="4925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2" idx="2"/>
          </p:cNvCxnSpPr>
          <p:nvPr/>
        </p:nvCxnSpPr>
        <p:spPr>
          <a:xfrm flipH="1">
            <a:off x="7010400" y="4226352"/>
            <a:ext cx="709137" cy="5742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029200" y="4800600"/>
            <a:ext cx="198953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29200" y="4800600"/>
            <a:ext cx="0" cy="25463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4724400" y="5029200"/>
            <a:ext cx="1143000" cy="1295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ounded Rectangle 35"/>
          <p:cNvSpPr/>
          <p:nvPr/>
        </p:nvSpPr>
        <p:spPr>
          <a:xfrm>
            <a:off x="5867400" y="5029200"/>
            <a:ext cx="3048000" cy="1295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3048000" y="4267200"/>
            <a:ext cx="2514600" cy="4572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8" name="Elbow Connector 37"/>
          <p:cNvCxnSpPr/>
          <p:nvPr/>
        </p:nvCxnSpPr>
        <p:spPr>
          <a:xfrm rot="16200000" flipH="1">
            <a:off x="5734050" y="3333751"/>
            <a:ext cx="304800" cy="308610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6" name="TextBox 24"/>
          <p:cNvSpPr txBox="1">
            <a:spLocks noChangeArrowheads="1"/>
          </p:cNvSpPr>
          <p:nvPr/>
        </p:nvSpPr>
        <p:spPr bwMode="auto">
          <a:xfrm>
            <a:off x="-285000" y="1752600"/>
            <a:ext cx="3048000" cy="4645025"/>
          </a:xfrm>
          <a:prstGeom prst="rect">
            <a:avLst/>
          </a:prstGeom>
          <a:noFill/>
          <a:ln w="9525">
            <a:noFill/>
            <a:miter lim="800000"/>
            <a:headEnd/>
            <a:tailEnd/>
          </a:ln>
        </p:spPr>
        <p:txBody>
          <a:bodyPr>
            <a:spAutoFit/>
          </a:bodyPr>
          <a:lstStyle/>
          <a:p>
            <a:pPr marL="342900" eaLnBrk="0" hangingPunct="0">
              <a:lnSpc>
                <a:spcPts val="2900"/>
              </a:lnSpc>
              <a:spcBef>
                <a:spcPts val="600"/>
              </a:spcBef>
              <a:spcAft>
                <a:spcPts val="600"/>
              </a:spcAft>
              <a:buFont typeface="Arial" charset="0"/>
              <a:buNone/>
            </a:pPr>
            <a:r>
              <a:rPr lang="en-US" sz="2000" dirty="0">
                <a:solidFill>
                  <a:srgbClr val="FF0000"/>
                </a:solidFill>
                <a:latin typeface="Calibri" pitchFamily="34" charset="0"/>
              </a:rPr>
              <a:t>PI Available is calculated at the RLF and PI Account Level </a:t>
            </a:r>
            <a:r>
              <a:rPr lang="en-US" sz="2000" u="sng" dirty="0">
                <a:solidFill>
                  <a:srgbClr val="FF0000"/>
                </a:solidFill>
                <a:latin typeface="Calibri" pitchFamily="34" charset="0"/>
              </a:rPr>
              <a:t>across activities</a:t>
            </a:r>
          </a:p>
          <a:p>
            <a:pPr marL="342900" eaLnBrk="0" hangingPunct="0">
              <a:lnSpc>
                <a:spcPts val="2900"/>
              </a:lnSpc>
              <a:spcBef>
                <a:spcPts val="600"/>
              </a:spcBef>
              <a:spcAft>
                <a:spcPts val="600"/>
              </a:spcAft>
              <a:buFont typeface="Arial" charset="0"/>
              <a:buNone/>
            </a:pPr>
            <a:r>
              <a:rPr lang="en-US" sz="2000" dirty="0">
                <a:solidFill>
                  <a:srgbClr val="FF0000"/>
                </a:solidFill>
                <a:latin typeface="Calibri" pitchFamily="34" charset="0"/>
              </a:rPr>
              <a:t>(Left Column) </a:t>
            </a:r>
          </a:p>
          <a:p>
            <a:pPr marL="342900" eaLnBrk="0" hangingPunct="0">
              <a:lnSpc>
                <a:spcPts val="2900"/>
              </a:lnSpc>
              <a:spcBef>
                <a:spcPts val="600"/>
              </a:spcBef>
              <a:spcAft>
                <a:spcPts val="600"/>
              </a:spcAft>
              <a:buFont typeface="Arial" charset="0"/>
              <a:buNone/>
            </a:pPr>
            <a:endParaRPr lang="en-US" sz="2000" dirty="0">
              <a:solidFill>
                <a:srgbClr val="FF0000"/>
              </a:solidFill>
              <a:latin typeface="Calibri" pitchFamily="34" charset="0"/>
            </a:endParaRPr>
          </a:p>
          <a:p>
            <a:pPr marL="342900" eaLnBrk="0" hangingPunct="0">
              <a:lnSpc>
                <a:spcPts val="2900"/>
              </a:lnSpc>
              <a:spcBef>
                <a:spcPts val="600"/>
              </a:spcBef>
              <a:spcAft>
                <a:spcPts val="600"/>
              </a:spcAft>
              <a:buFont typeface="Arial" charset="0"/>
              <a:buNone/>
            </a:pPr>
            <a:r>
              <a:rPr lang="en-US" sz="2000" dirty="0">
                <a:solidFill>
                  <a:srgbClr val="00B050"/>
                </a:solidFill>
                <a:latin typeface="Calibri" pitchFamily="34" charset="0"/>
              </a:rPr>
              <a:t>Program Funds Available is calculated </a:t>
            </a:r>
            <a:r>
              <a:rPr lang="en-US" sz="2000" u="sng" dirty="0">
                <a:solidFill>
                  <a:srgbClr val="00B050"/>
                </a:solidFill>
                <a:latin typeface="Calibri" pitchFamily="34" charset="0"/>
              </a:rPr>
              <a:t>within the activity </a:t>
            </a:r>
            <a:r>
              <a:rPr lang="en-US" sz="2000" dirty="0">
                <a:solidFill>
                  <a:srgbClr val="00B050"/>
                </a:solidFill>
                <a:latin typeface="Calibri" pitchFamily="34" charset="0"/>
              </a:rPr>
              <a:t>based on total budgets, draws and PI availability </a:t>
            </a:r>
          </a:p>
        </p:txBody>
      </p:sp>
    </p:spTree>
    <p:extLst>
      <p:ext uri="{BB962C8B-B14F-4D97-AF65-F5344CB8AC3E}">
        <p14:creationId xmlns:p14="http://schemas.microsoft.com/office/powerpoint/2010/main" val="14780374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304800" y="457200"/>
            <a:ext cx="8229600" cy="1143000"/>
          </a:xfrm>
        </p:spPr>
        <p:txBody>
          <a:bodyPr rtlCol="0">
            <a:normAutofit/>
          </a:bodyPr>
          <a:lstStyle/>
          <a:p>
            <a:pPr algn="l" eaLnBrk="1" fontAlgn="auto" hangingPunct="1">
              <a:spcAft>
                <a:spcPts val="0"/>
              </a:spcAft>
              <a:defRPr/>
            </a:pPr>
            <a:r>
              <a:rPr lang="en-US" sz="3600" dirty="0" smtClean="0"/>
              <a:t>Available Amount:  Example</a:t>
            </a:r>
          </a:p>
        </p:txBody>
      </p:sp>
      <p:sp>
        <p:nvSpPr>
          <p:cNvPr id="94212" name="Slide Number Placeholder 3"/>
          <p:cNvSpPr>
            <a:spLocks noGrp="1"/>
          </p:cNvSpPr>
          <p:nvPr>
            <p:ph type="sldNum" sz="quarter" idx="12"/>
          </p:nvPr>
        </p:nvSpPr>
        <p:spPr>
          <a:xfrm>
            <a:off x="457200" y="6354500"/>
            <a:ext cx="8229600" cy="320675"/>
          </a:xfrm>
        </p:spPr>
        <p:txBody>
          <a:bodyPr/>
          <a:lstStyle/>
          <a:p>
            <a:pPr>
              <a:defRPr/>
            </a:pPr>
            <a:fld id="{1775726A-4EB7-4337-8FB4-AAC90BEC5CBA}" type="slidenum">
              <a:rPr lang="en-US"/>
              <a:pPr>
                <a:defRPr/>
              </a:pPr>
              <a:t>53</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534"/>
          <a:stretch/>
        </p:blipFill>
        <p:spPr bwMode="auto">
          <a:xfrm>
            <a:off x="176211" y="3865942"/>
            <a:ext cx="8967787" cy="305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24"/>
          <p:cNvSpPr txBox="1">
            <a:spLocks noChangeArrowheads="1"/>
          </p:cNvSpPr>
          <p:nvPr/>
        </p:nvSpPr>
        <p:spPr bwMode="auto">
          <a:xfrm>
            <a:off x="228600" y="1384150"/>
            <a:ext cx="86868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dirty="0" smtClean="0">
                <a:latin typeface="Calibri" pitchFamily="34" charset="0"/>
              </a:rPr>
              <a:t>For </a:t>
            </a:r>
            <a:r>
              <a:rPr lang="en-US" b="1" dirty="0">
                <a:latin typeface="Calibri" pitchFamily="34" charset="0"/>
              </a:rPr>
              <a:t>this Activity, only have $132,566.55 to Draw. PI MUST be drawn first and there is an available balance of PI will cover the entire balance of $132,566.55</a:t>
            </a:r>
          </a:p>
          <a:p>
            <a:pPr eaLnBrk="1" hangingPunct="1"/>
            <a:endParaRPr lang="en-US" dirty="0">
              <a:latin typeface="Calibri" pitchFamily="34" charset="0"/>
            </a:endParaRPr>
          </a:p>
          <a:p>
            <a:pPr eaLnBrk="1" hangingPunct="1"/>
            <a:r>
              <a:rPr lang="en-US" i="1" dirty="0">
                <a:latin typeface="Calibri" pitchFamily="34" charset="0"/>
              </a:rPr>
              <a:t>How is this information calculated?</a:t>
            </a:r>
          </a:p>
          <a:p>
            <a:pPr eaLnBrk="1" hangingPunct="1">
              <a:buFontTx/>
              <a:buAutoNum type="arabicParenR"/>
            </a:pPr>
            <a:r>
              <a:rPr lang="en-US" sz="1600" dirty="0">
                <a:latin typeface="Calibri" pitchFamily="34" charset="0"/>
              </a:rPr>
              <a:t>PI available for the </a:t>
            </a:r>
            <a:r>
              <a:rPr lang="en-US" sz="1600" u="sng" dirty="0">
                <a:latin typeface="Calibri" pitchFamily="34" charset="0"/>
              </a:rPr>
              <a:t>PI Account </a:t>
            </a:r>
            <a:r>
              <a:rPr lang="en-US" sz="1600" dirty="0">
                <a:latin typeface="Calibri" pitchFamily="34" charset="0"/>
                <a:sym typeface="Wingdings" pitchFamily="2" charset="2"/>
              </a:rPr>
              <a:t>:   $5,679,494.47 Receipts – $4,947,661.810 PI Draws   = $731,832.66</a:t>
            </a:r>
          </a:p>
          <a:p>
            <a:pPr eaLnBrk="1" hangingPunct="1"/>
            <a:r>
              <a:rPr lang="en-US" sz="1600" dirty="0">
                <a:latin typeface="Calibri" pitchFamily="34" charset="0"/>
              </a:rPr>
              <a:t>	(General Account)</a:t>
            </a:r>
          </a:p>
          <a:p>
            <a:pPr eaLnBrk="1" hangingPunct="1">
              <a:buFontTx/>
              <a:buAutoNum type="arabicParenR" startAt="2"/>
            </a:pPr>
            <a:r>
              <a:rPr lang="en-US" sz="1600" dirty="0">
                <a:latin typeface="Calibri" pitchFamily="34" charset="0"/>
              </a:rPr>
              <a:t>Total Drawn for </a:t>
            </a:r>
            <a:r>
              <a:rPr lang="en-US" sz="1600" u="sng" dirty="0">
                <a:latin typeface="Calibri" pitchFamily="34" charset="0"/>
              </a:rPr>
              <a:t>Activity</a:t>
            </a:r>
            <a:r>
              <a:rPr lang="en-US" sz="1600" dirty="0">
                <a:latin typeface="Calibri" pitchFamily="34" charset="0"/>
              </a:rPr>
              <a:t>:	  $296,771 </a:t>
            </a:r>
            <a:r>
              <a:rPr lang="en-US" sz="1600" dirty="0">
                <a:latin typeface="Calibri" pitchFamily="34" charset="0"/>
                <a:sym typeface="Wingdings" pitchFamily="2" charset="2"/>
              </a:rPr>
              <a:t>PF Drawn + $0 PI Drawn            	               =   </a:t>
            </a:r>
            <a:r>
              <a:rPr lang="en-US" sz="1600" dirty="0">
                <a:latin typeface="Calibri" pitchFamily="34" charset="0"/>
              </a:rPr>
              <a:t>$296,771.00 </a:t>
            </a:r>
          </a:p>
          <a:p>
            <a:pPr eaLnBrk="1" hangingPunct="1">
              <a:buFontTx/>
              <a:buAutoNum type="arabicParenR" startAt="2"/>
            </a:pPr>
            <a:r>
              <a:rPr lang="en-US" sz="1600" dirty="0">
                <a:latin typeface="Calibri" pitchFamily="34" charset="0"/>
              </a:rPr>
              <a:t>Total Available for </a:t>
            </a:r>
            <a:r>
              <a:rPr lang="en-US" sz="1600" u="sng" dirty="0">
                <a:latin typeface="Calibri" pitchFamily="34" charset="0"/>
              </a:rPr>
              <a:t>Activity</a:t>
            </a:r>
            <a:r>
              <a:rPr lang="en-US" sz="1600" dirty="0">
                <a:latin typeface="Calibri" pitchFamily="34" charset="0"/>
              </a:rPr>
              <a:t>:	  $429,337.55 Obligated – $296,771 Drawn                  =   $132,566.55</a:t>
            </a:r>
            <a:endParaRPr lang="en-US" sz="1600" u="sng" dirty="0">
              <a:latin typeface="Calibri" pitchFamily="34" charset="0"/>
            </a:endParaRPr>
          </a:p>
          <a:p>
            <a:pPr eaLnBrk="1" hangingPunct="1"/>
            <a:r>
              <a:rPr lang="en-US" sz="1600" dirty="0">
                <a:latin typeface="Calibri" pitchFamily="34" charset="0"/>
              </a:rPr>
              <a:t>4)PF available for </a:t>
            </a:r>
            <a:r>
              <a:rPr lang="en-US" sz="1600" u="sng" dirty="0">
                <a:latin typeface="Calibri" pitchFamily="34" charset="0"/>
              </a:rPr>
              <a:t>Activity</a:t>
            </a:r>
            <a:r>
              <a:rPr lang="en-US" sz="1600" dirty="0">
                <a:latin typeface="Calibri" pitchFamily="34" charset="0"/>
              </a:rPr>
              <a:t>:	 $132,566.55 TOTAL Available - $731,832.66 PI Available  =  $0.00</a:t>
            </a:r>
          </a:p>
        </p:txBody>
      </p:sp>
    </p:spTree>
    <p:extLst>
      <p:ext uri="{BB962C8B-B14F-4D97-AF65-F5344CB8AC3E}">
        <p14:creationId xmlns:p14="http://schemas.microsoft.com/office/powerpoint/2010/main" val="8593967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D1970B-3B23-47F9-9A8F-EB31C886E541}" type="slidenum">
              <a:rPr lang="en-US" smtClean="0">
                <a:latin typeface="Arial" charset="0"/>
                <a:cs typeface="Arial" charset="0"/>
              </a:rPr>
              <a:pPr fontAlgn="base">
                <a:spcBef>
                  <a:spcPct val="0"/>
                </a:spcBef>
                <a:spcAft>
                  <a:spcPct val="0"/>
                </a:spcAft>
              </a:pPr>
              <a:t>54</a:t>
            </a:fld>
            <a:endParaRPr lang="en-US" smtClean="0">
              <a:latin typeface="Arial" charset="0"/>
              <a:cs typeface="Arial" charset="0"/>
            </a:endParaRPr>
          </a:p>
        </p:txBody>
      </p:sp>
      <p:graphicFrame>
        <p:nvGraphicFramePr>
          <p:cNvPr id="10" name="Table 9"/>
          <p:cNvGraphicFramePr>
            <a:graphicFrameLocks noGrp="1"/>
          </p:cNvGraphicFramePr>
          <p:nvPr/>
        </p:nvGraphicFramePr>
        <p:xfrm>
          <a:off x="228600" y="3937000"/>
          <a:ext cx="8839200" cy="2768600"/>
        </p:xfrm>
        <a:graphic>
          <a:graphicData uri="http://schemas.openxmlformats.org/drawingml/2006/table">
            <a:tbl>
              <a:tblPr firstRow="1" bandRow="1">
                <a:tableStyleId>{5C22544A-7EE6-4342-B048-85BDC9FD1C3A}</a:tableStyleId>
              </a:tblPr>
              <a:tblGrid>
                <a:gridCol w="1767840"/>
                <a:gridCol w="1767840"/>
                <a:gridCol w="1767840"/>
                <a:gridCol w="1767840"/>
                <a:gridCol w="1767840"/>
              </a:tblGrid>
              <a:tr h="370840">
                <a:tc>
                  <a:txBody>
                    <a:bodyPr/>
                    <a:lstStyle/>
                    <a:p>
                      <a:r>
                        <a:rPr lang="en-US" dirty="0" smtClean="0"/>
                        <a:t>Program Income Account</a:t>
                      </a:r>
                      <a:endParaRPr lang="en-US" dirty="0"/>
                    </a:p>
                  </a:txBody>
                  <a:tcPr/>
                </a:tc>
                <a:tc>
                  <a:txBody>
                    <a:bodyPr/>
                    <a:lstStyle/>
                    <a:p>
                      <a:pPr algn="ctr"/>
                      <a:r>
                        <a:rPr lang="en-US" dirty="0" smtClean="0"/>
                        <a:t>Program Income – PI Account Level</a:t>
                      </a:r>
                      <a:endParaRPr lang="en-US" dirty="0"/>
                    </a:p>
                  </a:txBody>
                  <a:tcPr/>
                </a:tc>
                <a:tc>
                  <a:txBody>
                    <a:bodyPr/>
                    <a:lstStyle/>
                    <a:p>
                      <a:pPr algn="ctr"/>
                      <a:r>
                        <a:rPr lang="en-US" dirty="0" smtClean="0"/>
                        <a:t>Program Funds – Activity Level</a:t>
                      </a:r>
                      <a:endParaRPr lang="en-US" dirty="0"/>
                    </a:p>
                  </a:txBody>
                  <a:tcPr/>
                </a:tc>
                <a:tc>
                  <a:txBody>
                    <a:bodyPr/>
                    <a:lstStyle/>
                    <a:p>
                      <a:pPr algn="ctr"/>
                      <a:r>
                        <a:rPr lang="en-US" dirty="0" smtClean="0"/>
                        <a:t>Program Income – Activity Level</a:t>
                      </a:r>
                      <a:endParaRPr lang="en-US" dirty="0"/>
                    </a:p>
                  </a:txBody>
                  <a:tcPr/>
                </a:tc>
                <a:tc>
                  <a:txBody>
                    <a:bodyPr/>
                    <a:lstStyle/>
                    <a:p>
                      <a:pPr algn="ctr"/>
                      <a:r>
                        <a:rPr lang="en-US" dirty="0" smtClean="0"/>
                        <a:t>All Funds – Activity Level</a:t>
                      </a:r>
                      <a:endParaRPr lang="en-US" dirty="0"/>
                    </a:p>
                  </a:txBody>
                  <a:tcPr/>
                </a:tc>
              </a:tr>
              <a:tr h="370840">
                <a:tc>
                  <a:txBody>
                    <a:bodyPr/>
                    <a:lstStyle/>
                    <a:p>
                      <a:r>
                        <a:rPr lang="en-US" dirty="0" smtClean="0"/>
                        <a:t>A – Budgeted</a:t>
                      </a:r>
                      <a:endParaRPr lang="en-US" dirty="0"/>
                    </a:p>
                  </a:txBody>
                  <a:tcPr/>
                </a:tc>
                <a:tc>
                  <a:txBody>
                    <a:bodyPr/>
                    <a:lstStyle/>
                    <a:p>
                      <a:pPr algn="ctr"/>
                      <a:r>
                        <a:rPr lang="en-US" dirty="0" smtClean="0"/>
                        <a:t>- -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tc>
                <a:tc>
                  <a:txBody>
                    <a:bodyPr/>
                    <a:lstStyle/>
                    <a:p>
                      <a:pPr algn="ctr"/>
                      <a:r>
                        <a:rPr lang="en-US" dirty="0" smtClean="0"/>
                        <a:t>$5,800,000</a:t>
                      </a:r>
                      <a:endParaRPr lang="en-US" dirty="0"/>
                    </a:p>
                  </a:txBody>
                  <a:tcPr/>
                </a:tc>
              </a:tr>
              <a:tr h="370840">
                <a:tc>
                  <a:txBody>
                    <a:bodyPr/>
                    <a:lstStyle/>
                    <a:p>
                      <a:r>
                        <a:rPr lang="en-US" dirty="0" smtClean="0"/>
                        <a:t>B – Obligated</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Char char="-"/>
                        <a:tabLst/>
                        <a:defRPr/>
                      </a:pPr>
                      <a:r>
                        <a:rPr lang="en-US" dirty="0" smtClean="0"/>
                        <a:t> -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$2,500,000</a:t>
                      </a:r>
                    </a:p>
                  </a:txBody>
                  <a:tcPr/>
                </a:tc>
              </a:tr>
              <a:tr h="370840">
                <a:tc>
                  <a:txBody>
                    <a:bodyPr/>
                    <a:lstStyle/>
                    <a:p>
                      <a:r>
                        <a:rPr lang="en-US" dirty="0" smtClean="0"/>
                        <a:t>C – Receipts</a:t>
                      </a:r>
                      <a:endParaRPr lang="en-US" dirty="0"/>
                    </a:p>
                  </a:txBody>
                  <a:tcPr/>
                </a:tc>
                <a:tc>
                  <a:txBody>
                    <a:bodyPr/>
                    <a:lstStyle/>
                    <a:p>
                      <a:pPr algn="ctr"/>
                      <a:r>
                        <a:rPr lang="en-US" dirty="0" smtClean="0"/>
                        <a:t>$350,000</a:t>
                      </a:r>
                      <a:endParaRPr lang="en-US" dirty="0"/>
                    </a:p>
                  </a:txBody>
                  <a:tcPr/>
                </a:tc>
                <a:tc>
                  <a:txBody>
                    <a:bodyPr/>
                    <a:lstStyle/>
                    <a:p>
                      <a:pPr algn="ctr"/>
                      <a:endParaRPr lang="en-US" dirty="0"/>
                    </a:p>
                  </a:txBody>
                  <a:tcPr/>
                </a:tc>
                <a:tc>
                  <a:txBody>
                    <a:bodyPr/>
                    <a:lstStyle/>
                    <a:p>
                      <a:pPr algn="ctr"/>
                      <a:r>
                        <a:rPr lang="en-US" dirty="0" smtClean="0"/>
                        <a:t>$45,000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 -</a:t>
                      </a:r>
                    </a:p>
                  </a:txBody>
                  <a:tcPr/>
                </a:tc>
              </a:tr>
              <a:tr h="370840">
                <a:tc>
                  <a:txBody>
                    <a:bodyPr/>
                    <a:lstStyle/>
                    <a:p>
                      <a:r>
                        <a:rPr lang="en-US" dirty="0" smtClean="0"/>
                        <a:t>D – Drawn</a:t>
                      </a:r>
                      <a:endParaRPr lang="en-US" dirty="0"/>
                    </a:p>
                  </a:txBody>
                  <a:tcPr/>
                </a:tc>
                <a:tc>
                  <a:txBody>
                    <a:bodyPr/>
                    <a:lstStyle/>
                    <a:p>
                      <a:pPr algn="ctr"/>
                      <a:r>
                        <a:rPr lang="en-US" dirty="0" smtClean="0"/>
                        <a:t>$210,000</a:t>
                      </a:r>
                      <a:endParaRPr lang="en-US" dirty="0"/>
                    </a:p>
                  </a:txBody>
                  <a:tcPr/>
                </a:tc>
                <a:tc>
                  <a:txBody>
                    <a:bodyPr/>
                    <a:lstStyle/>
                    <a:p>
                      <a:pPr algn="ctr"/>
                      <a:r>
                        <a:rPr lang="en-US" dirty="0" smtClean="0"/>
                        <a:t>$1,750,000</a:t>
                      </a:r>
                      <a:endParaRPr lang="en-US" dirty="0"/>
                    </a:p>
                  </a:txBody>
                  <a:tcPr/>
                </a:tc>
                <a:tc>
                  <a:txBody>
                    <a:bodyPr/>
                    <a:lstStyle/>
                    <a:p>
                      <a:pPr algn="ctr"/>
                      <a:r>
                        <a:rPr lang="en-US" dirty="0" smtClean="0"/>
                        <a:t>$120,000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$1,870,000</a:t>
                      </a:r>
                    </a:p>
                  </a:txBody>
                  <a:tcPr/>
                </a:tc>
              </a:tr>
              <a:tr h="370840">
                <a:tc>
                  <a:txBody>
                    <a:bodyPr/>
                    <a:lstStyle/>
                    <a:p>
                      <a:r>
                        <a:rPr lang="en-US" dirty="0" smtClean="0"/>
                        <a:t>E - Available</a:t>
                      </a:r>
                      <a:endParaRPr lang="en-US" dirty="0"/>
                    </a:p>
                  </a:txBody>
                  <a:tcPr/>
                </a:tc>
                <a:tc>
                  <a:txBody>
                    <a:bodyPr/>
                    <a:lstStyle/>
                    <a:p>
                      <a:pPr algn="ctr"/>
                      <a:r>
                        <a:rPr lang="en-US" dirty="0" smtClean="0"/>
                        <a:t>$140,000</a:t>
                      </a:r>
                      <a:endParaRPr lang="en-US" dirty="0"/>
                    </a:p>
                  </a:txBody>
                  <a:tcPr/>
                </a:tc>
                <a:tc>
                  <a:txBody>
                    <a:bodyPr/>
                    <a:lstStyle/>
                    <a:p>
                      <a:pPr algn="ctr"/>
                      <a:r>
                        <a:rPr lang="en-US" dirty="0" smtClean="0"/>
                        <a:t>$490,000</a:t>
                      </a:r>
                      <a:endParaRPr lang="en-US" dirty="0"/>
                    </a:p>
                  </a:txBody>
                  <a:tcPr/>
                </a:tc>
                <a:tc>
                  <a:txBody>
                    <a:bodyPr/>
                    <a:lstStyle/>
                    <a:p>
                      <a:pPr algn="ctr"/>
                      <a:r>
                        <a:rPr lang="en-US" dirty="0" smtClean="0"/>
                        <a:t>$165,000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$630,000</a:t>
                      </a:r>
                    </a:p>
                  </a:txBody>
                  <a:tcPr/>
                </a:tc>
              </a:tr>
            </a:tbl>
          </a:graphicData>
        </a:graphic>
      </p:graphicFrame>
      <p:sp>
        <p:nvSpPr>
          <p:cNvPr id="39984" name="TextBox 24"/>
          <p:cNvSpPr txBox="1">
            <a:spLocks noChangeArrowheads="1"/>
          </p:cNvSpPr>
          <p:nvPr/>
        </p:nvSpPr>
        <p:spPr bwMode="auto">
          <a:xfrm>
            <a:off x="152400" y="1347787"/>
            <a:ext cx="8915400" cy="2462213"/>
          </a:xfrm>
          <a:prstGeom prst="rect">
            <a:avLst/>
          </a:prstGeom>
          <a:noFill/>
          <a:ln w="9525">
            <a:noFill/>
            <a:miter lim="800000"/>
            <a:headEnd/>
            <a:tailEnd/>
          </a:ln>
        </p:spPr>
        <p:txBody>
          <a:bodyPr>
            <a:spAutoFit/>
          </a:bodyPr>
          <a:lstStyle/>
          <a:p>
            <a:r>
              <a:rPr lang="en-US" b="1" dirty="0">
                <a:latin typeface="Calibri" pitchFamily="34" charset="0"/>
              </a:rPr>
              <a:t>For this Activity, grantee has a total of $630,000 to Draw. PI MUST be drawn first and there is an available balance of PI of $140,000 to draw. After $140,000 has been drawn, the grantee may draw the available Program Funds available equaling $490,000. </a:t>
            </a:r>
          </a:p>
          <a:p>
            <a:endParaRPr lang="en-US" dirty="0">
              <a:latin typeface="Calibri" pitchFamily="34" charset="0"/>
            </a:endParaRPr>
          </a:p>
          <a:p>
            <a:r>
              <a:rPr lang="en-US" i="1" dirty="0">
                <a:latin typeface="Calibri" pitchFamily="34" charset="0"/>
              </a:rPr>
              <a:t>How is this information calculated?</a:t>
            </a:r>
          </a:p>
          <a:p>
            <a:pPr>
              <a:buFontTx/>
              <a:buAutoNum type="arabicParenR"/>
            </a:pPr>
            <a:r>
              <a:rPr lang="en-US" sz="1600" dirty="0">
                <a:latin typeface="Calibri" pitchFamily="34" charset="0"/>
              </a:rPr>
              <a:t>PI available for the </a:t>
            </a:r>
            <a:r>
              <a:rPr lang="en-US" sz="1600" u="sng" dirty="0">
                <a:latin typeface="Calibri" pitchFamily="34" charset="0"/>
              </a:rPr>
              <a:t>PI Account </a:t>
            </a:r>
            <a:r>
              <a:rPr lang="en-US" sz="1600" dirty="0">
                <a:latin typeface="Calibri" pitchFamily="34" charset="0"/>
                <a:sym typeface="Wingdings" pitchFamily="2" charset="2"/>
              </a:rPr>
              <a:t>:   $350,000 Receipts – $210,000 PI Draws                   =      $140,000.00</a:t>
            </a:r>
          </a:p>
          <a:p>
            <a:pPr>
              <a:buFontTx/>
              <a:buAutoNum type="arabicParenR" startAt="2"/>
            </a:pPr>
            <a:r>
              <a:rPr lang="en-US" sz="1600" dirty="0">
                <a:latin typeface="Calibri" pitchFamily="34" charset="0"/>
              </a:rPr>
              <a:t>Total Drawn for </a:t>
            </a:r>
            <a:r>
              <a:rPr lang="en-US" sz="1600" u="sng" dirty="0">
                <a:latin typeface="Calibri" pitchFamily="34" charset="0"/>
              </a:rPr>
              <a:t>Activity</a:t>
            </a:r>
            <a:r>
              <a:rPr lang="en-US" sz="1600" dirty="0">
                <a:latin typeface="Calibri" pitchFamily="34" charset="0"/>
              </a:rPr>
              <a:t>:	  $1,750,000 </a:t>
            </a:r>
            <a:r>
              <a:rPr lang="en-US" sz="1600" dirty="0">
                <a:latin typeface="Calibri" pitchFamily="34" charset="0"/>
                <a:sym typeface="Wingdings" pitchFamily="2" charset="2"/>
              </a:rPr>
              <a:t>PF Drawn + $120,000 PI Drawn              =  $1,870,000.00</a:t>
            </a:r>
            <a:endParaRPr lang="en-US" sz="1600" dirty="0">
              <a:latin typeface="Calibri" pitchFamily="34" charset="0"/>
            </a:endParaRPr>
          </a:p>
          <a:p>
            <a:pPr>
              <a:buFontTx/>
              <a:buAutoNum type="arabicParenR" startAt="2"/>
            </a:pPr>
            <a:r>
              <a:rPr lang="en-US" sz="1600" dirty="0">
                <a:latin typeface="Calibri" pitchFamily="34" charset="0"/>
              </a:rPr>
              <a:t>Total Available for </a:t>
            </a:r>
            <a:r>
              <a:rPr lang="en-US" sz="1600" u="sng" dirty="0">
                <a:latin typeface="Calibri" pitchFamily="34" charset="0"/>
              </a:rPr>
              <a:t>Activity</a:t>
            </a:r>
            <a:r>
              <a:rPr lang="en-US" sz="1600" dirty="0">
                <a:latin typeface="Calibri" pitchFamily="34" charset="0"/>
              </a:rPr>
              <a:t>:	  $2,500,000 Obligated – $1,870,000 Drawn               =     $630,000.00</a:t>
            </a:r>
            <a:endParaRPr lang="en-US" sz="1600" u="sng" dirty="0">
              <a:latin typeface="Calibri" pitchFamily="34" charset="0"/>
            </a:endParaRPr>
          </a:p>
          <a:p>
            <a:r>
              <a:rPr lang="en-US" sz="1600" dirty="0">
                <a:latin typeface="Calibri" pitchFamily="34" charset="0"/>
              </a:rPr>
              <a:t>4)PF available for </a:t>
            </a:r>
            <a:r>
              <a:rPr lang="en-US" sz="1600" u="sng" dirty="0">
                <a:latin typeface="Calibri" pitchFamily="34" charset="0"/>
              </a:rPr>
              <a:t>Activity</a:t>
            </a:r>
            <a:r>
              <a:rPr lang="en-US" sz="1600" dirty="0">
                <a:latin typeface="Calibri" pitchFamily="34" charset="0"/>
              </a:rPr>
              <a:t>:	  $630,000 TOTAL Available – $140,000 PI Available  =          $490,000</a:t>
            </a:r>
          </a:p>
        </p:txBody>
      </p:sp>
      <p:sp>
        <p:nvSpPr>
          <p:cNvPr id="9" name="Rectangle 8"/>
          <p:cNvSpPr/>
          <p:nvPr/>
        </p:nvSpPr>
        <p:spPr>
          <a:xfrm>
            <a:off x="1905000" y="5562600"/>
            <a:ext cx="228600" cy="457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t>1</a:t>
            </a:r>
          </a:p>
        </p:txBody>
      </p:sp>
      <p:sp>
        <p:nvSpPr>
          <p:cNvPr id="11" name="Rectangle 10"/>
          <p:cNvSpPr/>
          <p:nvPr/>
        </p:nvSpPr>
        <p:spPr>
          <a:xfrm>
            <a:off x="4038600" y="6400800"/>
            <a:ext cx="228600" cy="457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a:t>4</a:t>
            </a:r>
          </a:p>
        </p:txBody>
      </p:sp>
      <p:sp>
        <p:nvSpPr>
          <p:cNvPr id="13" name="Rectangle 12"/>
          <p:cNvSpPr/>
          <p:nvPr/>
        </p:nvSpPr>
        <p:spPr>
          <a:xfrm>
            <a:off x="8610600" y="5486400"/>
            <a:ext cx="228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dirty="0"/>
              <a:t>3</a:t>
            </a:r>
          </a:p>
        </p:txBody>
      </p:sp>
      <p:cxnSp>
        <p:nvCxnSpPr>
          <p:cNvPr id="14" name="Straight Arrow Connector 13"/>
          <p:cNvCxnSpPr/>
          <p:nvPr/>
        </p:nvCxnSpPr>
        <p:spPr>
          <a:xfrm>
            <a:off x="1981200" y="5638800"/>
            <a:ext cx="0" cy="914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a:off x="5257800" y="6172200"/>
            <a:ext cx="6096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p:nvPr/>
        </p:nvCxnSpPr>
        <p:spPr>
          <a:xfrm>
            <a:off x="7010400" y="6172200"/>
            <a:ext cx="5334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7" name="Straight Arrow Connector 16"/>
          <p:cNvCxnSpPr/>
          <p:nvPr/>
        </p:nvCxnSpPr>
        <p:spPr>
          <a:xfrm>
            <a:off x="8915400" y="5029200"/>
            <a:ext cx="0" cy="16002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8" name="Straight Arrow Connector 17"/>
          <p:cNvCxnSpPr/>
          <p:nvPr/>
        </p:nvCxnSpPr>
        <p:spPr>
          <a:xfrm>
            <a:off x="2514600" y="6705600"/>
            <a:ext cx="144780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flipH="1">
            <a:off x="4572000" y="6705600"/>
            <a:ext cx="350520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0" name="Rectangle 19"/>
          <p:cNvSpPr/>
          <p:nvPr/>
        </p:nvSpPr>
        <p:spPr>
          <a:xfrm>
            <a:off x="5486400" y="5867400"/>
            <a:ext cx="2286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t>2</a:t>
            </a:r>
          </a:p>
        </p:txBody>
      </p:sp>
      <p:grpSp>
        <p:nvGrpSpPr>
          <p:cNvPr id="2" name="Group 19"/>
          <p:cNvGrpSpPr>
            <a:grpSpLocks/>
          </p:cNvGrpSpPr>
          <p:nvPr/>
        </p:nvGrpSpPr>
        <p:grpSpPr bwMode="auto">
          <a:xfrm>
            <a:off x="0" y="76200"/>
            <a:ext cx="9144000" cy="457200"/>
            <a:chOff x="0" y="152400"/>
            <a:chExt cx="9144000" cy="609600"/>
          </a:xfrm>
        </p:grpSpPr>
        <p:sp>
          <p:nvSpPr>
            <p:cNvPr id="22" name="Rectangle 2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3" name="Rectangle 2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4" name="Rectangle 23"/>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5" name="Rectangle 2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6" name="Rectangle 2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7" name="Rectangle 2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8" name="Title 18"/>
          <p:cNvSpPr>
            <a:spLocks noGrp="1"/>
          </p:cNvSpPr>
          <p:nvPr>
            <p:ph type="title"/>
          </p:nvPr>
        </p:nvSpPr>
        <p:spPr>
          <a:xfrm>
            <a:off x="304800" y="457200"/>
            <a:ext cx="8229600" cy="1143000"/>
          </a:xfrm>
        </p:spPr>
        <p:txBody>
          <a:bodyPr rtlCol="0">
            <a:normAutofit/>
          </a:bodyPr>
          <a:lstStyle/>
          <a:p>
            <a:pPr algn="l" eaLnBrk="1" fontAlgn="auto" hangingPunct="1">
              <a:spcAft>
                <a:spcPts val="0"/>
              </a:spcAft>
              <a:defRPr/>
            </a:pPr>
            <a:r>
              <a:rPr lang="en-US" sz="3600" dirty="0" smtClean="0"/>
              <a:t>Available Amount:  Example #2</a:t>
            </a:r>
          </a:p>
        </p:txBody>
      </p:sp>
    </p:spTree>
    <p:extLst>
      <p:ext uri="{BB962C8B-B14F-4D97-AF65-F5344CB8AC3E}">
        <p14:creationId xmlns:p14="http://schemas.microsoft.com/office/powerpoint/2010/main" val="3769693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0" y="76200"/>
            <a:ext cx="9144000" cy="457200"/>
            <a:chOff x="0" y="152400"/>
            <a:chExt cx="9144000" cy="609600"/>
          </a:xfrm>
        </p:grpSpPr>
        <p:sp>
          <p:nvSpPr>
            <p:cNvPr id="22" name="Rectangle 2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3" name="Rectangle 2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4" name="Rectangle 23"/>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5" name="Rectangle 2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6" name="Rectangle 2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7" name="Rectangle 2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8" name="Title 18"/>
          <p:cNvSpPr>
            <a:spLocks noGrp="1"/>
          </p:cNvSpPr>
          <p:nvPr>
            <p:ph type="title"/>
          </p:nvPr>
        </p:nvSpPr>
        <p:spPr>
          <a:xfrm>
            <a:off x="304800" y="457200"/>
            <a:ext cx="8229600" cy="1143000"/>
          </a:xfrm>
        </p:spPr>
        <p:txBody>
          <a:bodyPr rtlCol="0">
            <a:normAutofit/>
          </a:bodyPr>
          <a:lstStyle/>
          <a:p>
            <a:pPr algn="l" eaLnBrk="1" fontAlgn="auto" hangingPunct="1">
              <a:spcAft>
                <a:spcPts val="0"/>
              </a:spcAft>
              <a:defRPr/>
            </a:pPr>
            <a:r>
              <a:rPr lang="en-US" sz="3600" dirty="0" smtClean="0"/>
              <a:t>Available Amount:  Example #3</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82" y="1529256"/>
            <a:ext cx="9114217" cy="517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323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677863"/>
            <a:ext cx="8229600" cy="1143000"/>
          </a:xfrm>
        </p:spPr>
        <p:txBody>
          <a:bodyPr rtlCol="0">
            <a:normAutofit/>
          </a:bodyPr>
          <a:lstStyle/>
          <a:p>
            <a:pPr algn="l" eaLnBrk="1" fontAlgn="auto" hangingPunct="1">
              <a:spcAft>
                <a:spcPts val="0"/>
              </a:spcAft>
              <a:defRPr/>
            </a:pPr>
            <a:r>
              <a:rPr lang="en-US" dirty="0" smtClean="0"/>
              <a:t>Available Amount: Error Message</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56</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40" t="15812" r="118" b="15127"/>
          <a:stretch/>
        </p:blipFill>
        <p:spPr bwMode="auto">
          <a:xfrm>
            <a:off x="479748" y="1886343"/>
            <a:ext cx="8303857" cy="483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lowchart: Merge 7"/>
          <p:cNvSpPr/>
          <p:nvPr/>
        </p:nvSpPr>
        <p:spPr>
          <a:xfrm rot="20989472">
            <a:off x="7202785" y="3804273"/>
            <a:ext cx="1315687" cy="1274000"/>
          </a:xfrm>
          <a:prstGeom prst="flowChartMerg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55" t="49003" r="118" b="28591"/>
          <a:stretch/>
        </p:blipFill>
        <p:spPr bwMode="auto">
          <a:xfrm>
            <a:off x="5260769" y="1545691"/>
            <a:ext cx="3454024" cy="2384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290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551735"/>
            <a:ext cx="8229600" cy="1143000"/>
          </a:xfrm>
        </p:spPr>
        <p:txBody>
          <a:bodyPr rtlCol="0">
            <a:normAutofit/>
          </a:bodyPr>
          <a:lstStyle/>
          <a:p>
            <a:pPr algn="l" eaLnBrk="1" fontAlgn="auto" hangingPunct="1">
              <a:spcAft>
                <a:spcPts val="0"/>
              </a:spcAft>
              <a:defRPr/>
            </a:pPr>
            <a:r>
              <a:rPr lang="en-US" dirty="0" smtClean="0"/>
              <a:t>Program Income: Common Issues</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57</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Content Placeholder 2"/>
          <p:cNvSpPr txBox="1">
            <a:spLocks/>
          </p:cNvSpPr>
          <p:nvPr/>
        </p:nvSpPr>
        <p:spPr bwMode="auto">
          <a:xfrm>
            <a:off x="304799" y="1713192"/>
            <a:ext cx="8681546" cy="5029200"/>
          </a:xfrm>
          <a:prstGeom prst="rect">
            <a:avLst/>
          </a:prstGeom>
          <a:noFill/>
          <a:ln w="9525">
            <a:noFill/>
            <a:miter lim="800000"/>
            <a:headEnd/>
            <a:tailEnd/>
          </a:ln>
        </p:spPr>
        <p:txBody>
          <a:bodyPr/>
          <a:lstStyle/>
          <a:p>
            <a:pPr marL="463550" lvl="1" indent="-296863" eaLnBrk="1" fontAlgn="auto" hangingPunct="1">
              <a:spcAft>
                <a:spcPts val="0"/>
              </a:spcAft>
              <a:buFont typeface="+mj-lt"/>
              <a:buAutoNum type="arabicPeriod"/>
              <a:defRPr/>
            </a:pPr>
            <a:r>
              <a:rPr lang="en-US" sz="2800" dirty="0">
                <a:latin typeface="+mn-lt"/>
              </a:rPr>
              <a:t>Accounting for a NSP Revolving Loan </a:t>
            </a:r>
            <a:r>
              <a:rPr lang="en-US" sz="2800" dirty="0" smtClean="0">
                <a:latin typeface="+mn-lt"/>
              </a:rPr>
              <a:t>Fund.</a:t>
            </a:r>
          </a:p>
          <a:p>
            <a:pPr marL="463550" lvl="1" indent="-296863" eaLnBrk="1" fontAlgn="auto" hangingPunct="1">
              <a:spcAft>
                <a:spcPts val="0"/>
              </a:spcAft>
              <a:buFont typeface="+mj-lt"/>
              <a:buAutoNum type="arabicPeriod"/>
              <a:defRPr/>
            </a:pPr>
            <a:endParaRPr lang="en-US" sz="2800" dirty="0">
              <a:latin typeface="+mn-lt"/>
            </a:endParaRPr>
          </a:p>
          <a:p>
            <a:pPr marL="463550" lvl="1" indent="-296863">
              <a:buFont typeface="+mj-lt"/>
              <a:buAutoNum type="arabicPeriod"/>
              <a:defRPr/>
            </a:pPr>
            <a:r>
              <a:rPr lang="en-US" sz="2800" dirty="0" smtClean="0">
                <a:latin typeface="+mn-lt"/>
              </a:rPr>
              <a:t>How </a:t>
            </a:r>
            <a:r>
              <a:rPr lang="en-US" sz="2800" dirty="0">
                <a:latin typeface="+mn-lt"/>
              </a:rPr>
              <a:t>does the grantee identify activities with the organizations they fund that are allowed to retain their program income</a:t>
            </a:r>
            <a:r>
              <a:rPr lang="en-US" sz="2800" dirty="0" smtClean="0">
                <a:latin typeface="+mn-lt"/>
              </a:rPr>
              <a:t>?</a:t>
            </a:r>
          </a:p>
          <a:p>
            <a:pPr marL="463550" lvl="1" indent="-296863">
              <a:buFont typeface="+mj-lt"/>
              <a:buAutoNum type="arabicPeriod"/>
              <a:defRPr/>
            </a:pPr>
            <a:endParaRPr lang="en-US" sz="2800" dirty="0" smtClean="0">
              <a:latin typeface="+mn-lt"/>
            </a:endParaRPr>
          </a:p>
          <a:p>
            <a:pPr marL="463550" lvl="1" indent="-296863">
              <a:buFont typeface="+mj-lt"/>
              <a:buAutoNum type="arabicPeriod"/>
              <a:defRPr/>
            </a:pPr>
            <a:r>
              <a:rPr lang="en-US" sz="2800" dirty="0" smtClean="0">
                <a:latin typeface="+mn-lt"/>
              </a:rPr>
              <a:t>PI previously entered under the wrong Activity.</a:t>
            </a:r>
          </a:p>
          <a:p>
            <a:pPr marL="463550" lvl="1" indent="-296863">
              <a:buFont typeface="+mj-lt"/>
              <a:buAutoNum type="arabicPeriod"/>
              <a:defRPr/>
            </a:pPr>
            <a:endParaRPr lang="en-US" sz="2800" dirty="0" smtClean="0">
              <a:latin typeface="+mn-lt"/>
            </a:endParaRPr>
          </a:p>
          <a:p>
            <a:pPr marL="463550" lvl="1" indent="-296863">
              <a:buFont typeface="+mj-lt"/>
              <a:buAutoNum type="arabicPeriod"/>
              <a:defRPr/>
            </a:pPr>
            <a:r>
              <a:rPr lang="en-US" sz="2800" dirty="0">
                <a:latin typeface="+mn-lt"/>
                <a:cs typeface="Arial" pitchFamily="34" charset="0"/>
              </a:rPr>
              <a:t>Error message when attempting to receipt new </a:t>
            </a:r>
            <a:r>
              <a:rPr lang="en-US" sz="2800" dirty="0" smtClean="0">
                <a:latin typeface="+mn-lt"/>
                <a:cs typeface="Arial" pitchFamily="34" charset="0"/>
              </a:rPr>
              <a:t>PI.</a:t>
            </a:r>
            <a:endParaRPr lang="en-US" sz="2800" dirty="0">
              <a:latin typeface="+mn-lt"/>
              <a:cs typeface="Arial" pitchFamily="34" charset="0"/>
            </a:endParaRPr>
          </a:p>
          <a:p>
            <a:pPr lvl="1">
              <a:defRPr/>
            </a:pPr>
            <a:endParaRPr lang="en-US" sz="2400" dirty="0" smtClean="0"/>
          </a:p>
          <a:p>
            <a:pPr marL="971550" lvl="1" indent="-514350">
              <a:buFont typeface="+mj-lt"/>
              <a:buAutoNum type="arabicPeriod"/>
              <a:defRPr/>
            </a:pPr>
            <a:endParaRPr lang="en-US" sz="2400" dirty="0"/>
          </a:p>
          <a:p>
            <a:pPr marL="457200" indent="-457200">
              <a:spcAft>
                <a:spcPts val="1200"/>
              </a:spcAft>
              <a:buFont typeface="+mj-lt"/>
              <a:buAutoNum type="arabicPeriod"/>
              <a:defRPr/>
            </a:pPr>
            <a:endParaRPr lang="en-US" sz="2000" dirty="0">
              <a:latin typeface="+mn-lt"/>
            </a:endParaRPr>
          </a:p>
        </p:txBody>
      </p:sp>
    </p:spTree>
    <p:extLst>
      <p:ext uri="{BB962C8B-B14F-4D97-AF65-F5344CB8AC3E}">
        <p14:creationId xmlns:p14="http://schemas.microsoft.com/office/powerpoint/2010/main" val="697271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551735"/>
            <a:ext cx="8229600" cy="1143000"/>
          </a:xfrm>
        </p:spPr>
        <p:txBody>
          <a:bodyPr rtlCol="0">
            <a:normAutofit/>
          </a:bodyPr>
          <a:lstStyle/>
          <a:p>
            <a:pPr algn="l" eaLnBrk="1" fontAlgn="auto" hangingPunct="1">
              <a:spcAft>
                <a:spcPts val="0"/>
              </a:spcAft>
              <a:defRPr/>
            </a:pPr>
            <a:r>
              <a:rPr lang="en-US" dirty="0" smtClean="0"/>
              <a:t>1. PI: Common Issues</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58</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Content Placeholder 2"/>
          <p:cNvSpPr txBox="1">
            <a:spLocks/>
          </p:cNvSpPr>
          <p:nvPr/>
        </p:nvSpPr>
        <p:spPr bwMode="auto">
          <a:xfrm>
            <a:off x="304799" y="1713192"/>
            <a:ext cx="8681546" cy="5029200"/>
          </a:xfrm>
          <a:prstGeom prst="rect">
            <a:avLst/>
          </a:prstGeom>
          <a:noFill/>
          <a:ln w="9525">
            <a:noFill/>
            <a:miter lim="800000"/>
            <a:headEnd/>
            <a:tailEnd/>
          </a:ln>
        </p:spPr>
        <p:txBody>
          <a:bodyPr/>
          <a:lstStyle/>
          <a:p>
            <a:pPr marL="509587" lvl="1" indent="-342900" eaLnBrk="1" fontAlgn="auto" hangingPunct="1">
              <a:spcAft>
                <a:spcPts val="0"/>
              </a:spcAft>
              <a:buFont typeface="Wingdings" pitchFamily="2" charset="2"/>
              <a:buChar char="Ø"/>
              <a:defRPr/>
            </a:pPr>
            <a:r>
              <a:rPr lang="en-US" sz="2400" dirty="0">
                <a:latin typeface="+mn-lt"/>
              </a:rPr>
              <a:t>Accounting for a NSP Revolving Loan </a:t>
            </a:r>
            <a:r>
              <a:rPr lang="en-US" sz="2400" dirty="0" smtClean="0">
                <a:latin typeface="+mn-lt"/>
              </a:rPr>
              <a:t>Fund.</a:t>
            </a:r>
          </a:p>
          <a:p>
            <a:pPr marL="463550" lvl="1" indent="-296863" eaLnBrk="1" fontAlgn="auto" hangingPunct="1">
              <a:spcAft>
                <a:spcPts val="0"/>
              </a:spcAft>
              <a:buFont typeface="+mj-lt"/>
              <a:buAutoNum type="arabicPeriod"/>
              <a:defRPr/>
            </a:pPr>
            <a:endParaRPr lang="en-US" sz="2400" dirty="0">
              <a:latin typeface="+mn-lt"/>
            </a:endParaRPr>
          </a:p>
          <a:p>
            <a:pPr lvl="1">
              <a:defRPr/>
            </a:pPr>
            <a:r>
              <a:rPr lang="en-US" sz="2400" u="sng" dirty="0"/>
              <a:t>Solution:</a:t>
            </a:r>
            <a:r>
              <a:rPr lang="en-US" sz="2400" dirty="0"/>
              <a:t> </a:t>
            </a:r>
            <a:r>
              <a:rPr lang="en-US" sz="2400" dirty="0" smtClean="0">
                <a:latin typeface="+mn-lt"/>
              </a:rPr>
              <a:t>Grantees </a:t>
            </a:r>
            <a:r>
              <a:rPr lang="en-US" sz="2400" dirty="0">
                <a:latin typeface="+mn-lt"/>
              </a:rPr>
              <a:t>will be able to identify Revolving Loan Funds (RLF) using the PROJECT screen. Each RLF will allow users to identify activities where receipts will be recorded and PI will be disbursed under the RLF. RLF projects can only include activities with a single activity type.</a:t>
            </a:r>
          </a:p>
          <a:p>
            <a:pPr lvl="1">
              <a:defRPr/>
            </a:pPr>
            <a:endParaRPr lang="en-US" sz="2400" dirty="0" smtClean="0"/>
          </a:p>
          <a:p>
            <a:pPr marL="971550" lvl="1" indent="-514350">
              <a:buFont typeface="+mj-lt"/>
              <a:buAutoNum type="arabicPeriod"/>
              <a:defRPr/>
            </a:pPr>
            <a:endParaRPr lang="en-US" sz="2400" dirty="0"/>
          </a:p>
          <a:p>
            <a:pPr marL="457200" indent="-457200">
              <a:spcAft>
                <a:spcPts val="1200"/>
              </a:spcAft>
              <a:buFont typeface="+mj-lt"/>
              <a:buAutoNum type="arabicPeriod"/>
              <a:defRPr/>
            </a:pPr>
            <a:endParaRPr lang="en-US" sz="2000" dirty="0">
              <a:latin typeface="+mn-lt"/>
            </a:endParaRPr>
          </a:p>
        </p:txBody>
      </p:sp>
    </p:spTree>
    <p:extLst>
      <p:ext uri="{BB962C8B-B14F-4D97-AF65-F5344CB8AC3E}">
        <p14:creationId xmlns:p14="http://schemas.microsoft.com/office/powerpoint/2010/main" val="17597151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551735"/>
            <a:ext cx="8229600" cy="1143000"/>
          </a:xfrm>
        </p:spPr>
        <p:txBody>
          <a:bodyPr rtlCol="0">
            <a:normAutofit/>
          </a:bodyPr>
          <a:lstStyle/>
          <a:p>
            <a:pPr algn="l" eaLnBrk="1" fontAlgn="auto" hangingPunct="1">
              <a:spcAft>
                <a:spcPts val="0"/>
              </a:spcAft>
              <a:defRPr/>
            </a:pPr>
            <a:r>
              <a:rPr lang="en-US" dirty="0" smtClean="0"/>
              <a:t>2. PI: Common Issues</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59</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Content Placeholder 2"/>
          <p:cNvSpPr txBox="1">
            <a:spLocks/>
          </p:cNvSpPr>
          <p:nvPr/>
        </p:nvSpPr>
        <p:spPr bwMode="auto">
          <a:xfrm>
            <a:off x="304799" y="1713192"/>
            <a:ext cx="8681546" cy="5029200"/>
          </a:xfrm>
          <a:prstGeom prst="rect">
            <a:avLst/>
          </a:prstGeom>
          <a:noFill/>
          <a:ln w="9525">
            <a:noFill/>
            <a:miter lim="800000"/>
            <a:headEnd/>
            <a:tailEnd/>
          </a:ln>
        </p:spPr>
        <p:txBody>
          <a:bodyPr/>
          <a:lstStyle/>
          <a:p>
            <a:pPr marL="509587" lvl="1" indent="-342900">
              <a:buFont typeface="Wingdings" pitchFamily="2" charset="2"/>
              <a:buChar char="Ø"/>
              <a:defRPr/>
            </a:pPr>
            <a:r>
              <a:rPr lang="en-US" sz="2400" dirty="0">
                <a:latin typeface="+mn-lt"/>
              </a:rPr>
              <a:t>A grantee has five organizations for their NSP grant. Of that, two of the organizations are allowed to retain their PI and three have to return their PI to the grantee. How does the grantee identify activities with the organizations they fund that are allowed to retain their program income?</a:t>
            </a:r>
          </a:p>
          <a:p>
            <a:pPr marL="463550" lvl="1" indent="-296863" eaLnBrk="1" fontAlgn="auto" hangingPunct="1">
              <a:spcAft>
                <a:spcPts val="0"/>
              </a:spcAft>
              <a:buFont typeface="+mj-lt"/>
              <a:buAutoNum type="arabicPeriod" startAt="2"/>
              <a:defRPr/>
            </a:pPr>
            <a:endParaRPr lang="en-US" sz="2400" dirty="0">
              <a:latin typeface="+mn-lt"/>
            </a:endParaRPr>
          </a:p>
          <a:p>
            <a:pPr lvl="1">
              <a:defRPr/>
            </a:pPr>
            <a:r>
              <a:rPr lang="en-US" sz="2400" u="sng" dirty="0" smtClean="0">
                <a:latin typeface="+mn-lt"/>
              </a:rPr>
              <a:t>Solution:</a:t>
            </a:r>
            <a:r>
              <a:rPr lang="en-US" sz="2400" dirty="0" smtClean="0">
                <a:latin typeface="+mn-lt"/>
              </a:rPr>
              <a:t> Grantees </a:t>
            </a:r>
            <a:r>
              <a:rPr lang="en-US" sz="2400" dirty="0">
                <a:latin typeface="+mn-lt"/>
              </a:rPr>
              <a:t>are able to create PI accounts that allow them to identify activities and by Responsible Organization. Through these accounts, organizations can retain and use program income on their activities if allowed. Each PI account will allow users to identify activities where receipts will be recorded and program income will be disbursed. The grantee can also </a:t>
            </a:r>
            <a:r>
              <a:rPr lang="en-US" sz="2400" dirty="0" smtClean="0">
                <a:latin typeface="+mn-lt"/>
              </a:rPr>
              <a:t>receipt </a:t>
            </a:r>
            <a:r>
              <a:rPr lang="en-US" sz="2400" dirty="0">
                <a:latin typeface="+mn-lt"/>
              </a:rPr>
              <a:t>PI received in a General Account to be used for other purposes.</a:t>
            </a:r>
            <a:endParaRPr lang="en-US" sz="2400" dirty="0" smtClean="0">
              <a:latin typeface="+mn-lt"/>
            </a:endParaRPr>
          </a:p>
          <a:p>
            <a:pPr marL="971550" lvl="1" indent="-514350">
              <a:buFont typeface="+mj-lt"/>
              <a:buAutoNum type="arabicPeriod"/>
              <a:defRPr/>
            </a:pPr>
            <a:endParaRPr lang="en-US" sz="2400" dirty="0"/>
          </a:p>
          <a:p>
            <a:pPr marL="457200" indent="-457200">
              <a:spcAft>
                <a:spcPts val="1200"/>
              </a:spcAft>
              <a:buFont typeface="+mj-lt"/>
              <a:buAutoNum type="arabicPeriod"/>
              <a:defRPr/>
            </a:pPr>
            <a:endParaRPr lang="en-US" sz="2000" dirty="0">
              <a:latin typeface="+mn-lt"/>
            </a:endParaRPr>
          </a:p>
        </p:txBody>
      </p:sp>
    </p:spTree>
    <p:extLst>
      <p:ext uri="{BB962C8B-B14F-4D97-AF65-F5344CB8AC3E}">
        <p14:creationId xmlns:p14="http://schemas.microsoft.com/office/powerpoint/2010/main" val="2695332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7863"/>
            <a:ext cx="8229600" cy="1143000"/>
          </a:xfrm>
        </p:spPr>
        <p:txBody>
          <a:bodyPr rtlCol="0">
            <a:normAutofit fontScale="90000"/>
          </a:bodyPr>
          <a:lstStyle/>
          <a:p>
            <a:pPr algn="l">
              <a:defRPr/>
            </a:pPr>
            <a:r>
              <a:rPr lang="en-US" dirty="0" smtClean="0"/>
              <a:t>Action Plan Review: Accomplishments</a:t>
            </a:r>
            <a:endParaRPr lang="en-US" dirty="0"/>
          </a:p>
        </p:txBody>
      </p:sp>
      <p:sp>
        <p:nvSpPr>
          <p:cNvPr id="4" name="Slide Number Placeholder 3"/>
          <p:cNvSpPr>
            <a:spLocks noGrp="1"/>
          </p:cNvSpPr>
          <p:nvPr>
            <p:ph type="sldNum" sz="quarter" idx="12"/>
          </p:nvPr>
        </p:nvSpPr>
        <p:spPr/>
        <p:txBody>
          <a:bodyPr/>
          <a:lstStyle/>
          <a:p>
            <a:pPr>
              <a:defRPr/>
            </a:pPr>
            <a:fld id="{2907C9D5-B83D-469F-AA93-990477D49823}" type="slidenum">
              <a:rPr lang="en-US"/>
              <a:pPr>
                <a:defRPr/>
              </a:pPr>
              <a:t>6</a:t>
            </a:fld>
            <a:endParaRPr lang="en-US" dirty="0"/>
          </a:p>
        </p:txBody>
      </p:sp>
      <p:grpSp>
        <p:nvGrpSpPr>
          <p:cNvPr id="3"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5" name="Content Placeholder 4"/>
          <p:cNvGraphicFramePr>
            <a:graphicFrameLocks noGrp="1"/>
          </p:cNvGraphicFramePr>
          <p:nvPr>
            <p:ph idx="1"/>
            <p:extLst>
              <p:ext uri="{D42A27DB-BD31-4B8C-83A1-F6EECF244321}">
                <p14:modId xmlns:p14="http://schemas.microsoft.com/office/powerpoint/2010/main" val="654499474"/>
              </p:ext>
            </p:extLst>
          </p:nvPr>
        </p:nvGraphicFramePr>
        <p:xfrm>
          <a:off x="647700" y="1600200"/>
          <a:ext cx="7658100" cy="3505200"/>
        </p:xfrm>
        <a:graphic>
          <a:graphicData uri="http://schemas.openxmlformats.org/drawingml/2006/table">
            <a:tbl>
              <a:tblPr firstRow="1" firstCol="1" bandRow="1">
                <a:tableStyleId>{5FD0F851-EC5A-4D38-B0AD-8093EC10F338}</a:tableStyleId>
              </a:tblPr>
              <a:tblGrid>
                <a:gridCol w="2904179"/>
                <a:gridCol w="1617458"/>
                <a:gridCol w="1589328"/>
                <a:gridCol w="1547135"/>
              </a:tblGrid>
              <a:tr h="327660">
                <a:tc>
                  <a:txBody>
                    <a:bodyPr/>
                    <a:lstStyle/>
                    <a:p>
                      <a:pPr marL="0" marR="0" indent="0" algn="just">
                        <a:lnSpc>
                          <a:spcPct val="115000"/>
                        </a:lnSpc>
                        <a:spcBef>
                          <a:spcPts val="0"/>
                        </a:spcBef>
                        <a:spcAft>
                          <a:spcPts val="0"/>
                        </a:spcAft>
                      </a:pPr>
                      <a:r>
                        <a:rPr lang="en-US" sz="2000" u="sng" dirty="0">
                          <a:effectLst/>
                        </a:rPr>
                        <a:t>Performance Measure </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NSP1</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NSP2</a:t>
                      </a:r>
                      <a:endParaRPr lang="en-US" sz="2000" u="sng"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u="sng" dirty="0">
                          <a:effectLst/>
                        </a:rPr>
                        <a:t>NSP3</a:t>
                      </a:r>
                      <a:endParaRPr lang="en-US" sz="2000" u="sng" dirty="0">
                        <a:solidFill>
                          <a:srgbClr val="76923C"/>
                        </a:solidFill>
                        <a:effectLst/>
                        <a:latin typeface="Calibri"/>
                        <a:ea typeface="Calibri"/>
                        <a:cs typeface="Times New Roman"/>
                      </a:endParaRPr>
                    </a:p>
                  </a:txBody>
                  <a:tcPr marL="68580" marR="68580" marT="0" marB="0"/>
                </a:tc>
              </a:tr>
              <a:tr h="327660">
                <a:tc>
                  <a:txBody>
                    <a:bodyPr/>
                    <a:lstStyle/>
                    <a:p>
                      <a:pPr marL="0" marR="0" indent="0">
                        <a:lnSpc>
                          <a:spcPct val="115000"/>
                        </a:lnSpc>
                        <a:spcBef>
                          <a:spcPts val="0"/>
                        </a:spcBef>
                        <a:spcAft>
                          <a:spcPts val="0"/>
                        </a:spcAft>
                      </a:pPr>
                      <a:r>
                        <a:rPr lang="en-US" sz="2000" dirty="0">
                          <a:effectLst/>
                        </a:rPr>
                        <a:t>Households </a:t>
                      </a:r>
                      <a:r>
                        <a:rPr lang="en-US" sz="2000" dirty="0" smtClean="0">
                          <a:effectLst/>
                        </a:rPr>
                        <a:t>Benefitting</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Housing </a:t>
                      </a:r>
                      <a:r>
                        <a:rPr lang="en-US" sz="2000" dirty="0" smtClean="0">
                          <a:effectLst/>
                        </a:rPr>
                        <a:t>Units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Income Levels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Renter/Owner</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Single/Multi Family</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Race/Ethnicity</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 </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smtClean="0">
                          <a:effectLst/>
                        </a:rPr>
                        <a:t>Female-Headed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Required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7620">
                        <a:lnSpc>
                          <a:spcPct val="115000"/>
                        </a:lnSpc>
                        <a:spcBef>
                          <a:spcPts val="0"/>
                        </a:spcBef>
                        <a:spcAft>
                          <a:spcPts val="0"/>
                        </a:spcAft>
                      </a:pPr>
                      <a:r>
                        <a:rPr lang="en-US" sz="2000" dirty="0">
                          <a:effectLst/>
                        </a:rPr>
                        <a:t>Number of Properties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r>
              <a:tr h="327660">
                <a:tc>
                  <a:txBody>
                    <a:bodyPr/>
                    <a:lstStyle/>
                    <a:p>
                      <a:pPr marL="0" marR="0" indent="0">
                        <a:lnSpc>
                          <a:spcPct val="115000"/>
                        </a:lnSpc>
                        <a:spcBef>
                          <a:spcPts val="0"/>
                        </a:spcBef>
                        <a:spcAft>
                          <a:spcPts val="0"/>
                        </a:spcAft>
                      </a:pPr>
                      <a:r>
                        <a:rPr lang="en-US" sz="2000" dirty="0">
                          <a:effectLst/>
                        </a:rPr>
                        <a:t>Green Measures</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11430">
                        <a:lnSpc>
                          <a:spcPct val="115000"/>
                        </a:lnSpc>
                        <a:spcBef>
                          <a:spcPts val="0"/>
                        </a:spcBef>
                        <a:spcAft>
                          <a:spcPts val="0"/>
                        </a:spcAft>
                      </a:pPr>
                      <a:r>
                        <a:rPr lang="en-US" sz="2000" dirty="0">
                          <a:effectLst/>
                        </a:rPr>
                        <a:t>Encouraged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smtClean="0">
                          <a:effectLst/>
                        </a:rPr>
                        <a:t>Required*</a:t>
                      </a:r>
                      <a:endParaRPr lang="en-US" sz="2000" dirty="0">
                        <a:solidFill>
                          <a:srgbClr val="76923C"/>
                        </a:solidFill>
                        <a:effectLst/>
                        <a:latin typeface="Calibri"/>
                        <a:ea typeface="Calibri"/>
                        <a:cs typeface="Times New Roman"/>
                      </a:endParaRPr>
                    </a:p>
                  </a:txBody>
                  <a:tcPr marL="68580" marR="68580" marT="0" marB="0"/>
                </a:tc>
                <a:tc>
                  <a:txBody>
                    <a:bodyPr/>
                    <a:lstStyle/>
                    <a:p>
                      <a:pPr marL="0" marR="0" indent="0">
                        <a:lnSpc>
                          <a:spcPct val="115000"/>
                        </a:lnSpc>
                        <a:spcBef>
                          <a:spcPts val="0"/>
                        </a:spcBef>
                        <a:spcAft>
                          <a:spcPts val="0"/>
                        </a:spcAft>
                      </a:pPr>
                      <a:r>
                        <a:rPr lang="en-US" sz="2000" dirty="0" smtClean="0">
                          <a:effectLst/>
                        </a:rPr>
                        <a:t>Required*</a:t>
                      </a:r>
                      <a:endParaRPr lang="en-US" sz="2000" dirty="0">
                        <a:solidFill>
                          <a:srgbClr val="76923C"/>
                        </a:solidFill>
                        <a:effectLst/>
                        <a:latin typeface="Calibri"/>
                        <a:ea typeface="Calibri"/>
                        <a:cs typeface="Times New Roman"/>
                      </a:endParaRPr>
                    </a:p>
                  </a:txBody>
                  <a:tcPr marL="68580" marR="68580" marT="0" marB="0"/>
                </a:tc>
              </a:tr>
            </a:tbl>
          </a:graphicData>
        </a:graphic>
      </p:graphicFrame>
      <p:sp>
        <p:nvSpPr>
          <p:cNvPr id="16" name="Content Placeholder 2"/>
          <p:cNvSpPr txBox="1">
            <a:spLocks/>
          </p:cNvSpPr>
          <p:nvPr/>
        </p:nvSpPr>
        <p:spPr bwMode="auto">
          <a:xfrm>
            <a:off x="304800" y="5291447"/>
            <a:ext cx="8686800" cy="103315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fontAlgn="auto">
              <a:spcBef>
                <a:spcPct val="20000"/>
              </a:spcBef>
              <a:spcAft>
                <a:spcPts val="0"/>
              </a:spcAft>
              <a:defRPr/>
            </a:pPr>
            <a:r>
              <a:rPr kumimoji="0" lang="en-US" b="0" i="0" u="none" strike="noStrike" kern="1200" cap="none" spc="0" normalizeH="0" baseline="0" noProof="0" dirty="0" smtClean="0">
                <a:ln>
                  <a:noFill/>
                </a:ln>
                <a:effectLst/>
                <a:uLnTx/>
                <a:uFillTx/>
              </a:rPr>
              <a:t>NSP2 &amp; NSP3 grantees are required to identify and report on certain green features. HUD is requiring all ‘gut rehab’ and new construction must be designed to meet, at a minimum, the standard for Energy Star Qualified New Homes.</a:t>
            </a:r>
            <a:r>
              <a:rPr lang="en-US" dirty="0" smtClean="0">
                <a:ea typeface="ＭＳ Ｐゴシック" pitchFamily="-60" charset="-128"/>
                <a:cs typeface="ＭＳ Ｐゴシック" pitchFamily="-60" charset="-128"/>
              </a:rPr>
              <a:t> Those grantees who chose to include higher green measures (like Enterprise Green Communities or LEED) in their application and/or substantial amendment should be reporting on that. </a:t>
            </a:r>
            <a:endParaRPr kumimoji="0" lang="en-US" b="0" i="0" u="none" strike="noStrike" kern="1200" cap="none" spc="0" normalizeH="0" baseline="0" noProof="0" dirty="0">
              <a:ln>
                <a:noFill/>
              </a:ln>
              <a:effectLst/>
              <a:uLnTx/>
              <a:uFillTx/>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551735"/>
            <a:ext cx="8229600" cy="1143000"/>
          </a:xfrm>
        </p:spPr>
        <p:txBody>
          <a:bodyPr rtlCol="0">
            <a:normAutofit/>
          </a:bodyPr>
          <a:lstStyle/>
          <a:p>
            <a:pPr algn="l" eaLnBrk="1" fontAlgn="auto" hangingPunct="1">
              <a:spcAft>
                <a:spcPts val="0"/>
              </a:spcAft>
              <a:defRPr/>
            </a:pPr>
            <a:r>
              <a:rPr lang="en-US" dirty="0"/>
              <a:t>3</a:t>
            </a:r>
            <a:r>
              <a:rPr lang="en-US" dirty="0" smtClean="0"/>
              <a:t>. PI</a:t>
            </a:r>
            <a:r>
              <a:rPr lang="en-US" dirty="0"/>
              <a:t>: Common </a:t>
            </a:r>
            <a:r>
              <a:rPr lang="en-US" dirty="0" smtClean="0"/>
              <a:t>Issues</a:t>
            </a:r>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60</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Content Placeholder 2"/>
          <p:cNvSpPr txBox="1">
            <a:spLocks/>
          </p:cNvSpPr>
          <p:nvPr/>
        </p:nvSpPr>
        <p:spPr bwMode="auto">
          <a:xfrm>
            <a:off x="304799" y="1713192"/>
            <a:ext cx="8681546" cy="5029200"/>
          </a:xfrm>
          <a:prstGeom prst="rect">
            <a:avLst/>
          </a:prstGeom>
          <a:noFill/>
          <a:ln w="9525">
            <a:noFill/>
            <a:miter lim="800000"/>
            <a:headEnd/>
            <a:tailEnd/>
          </a:ln>
        </p:spPr>
        <p:txBody>
          <a:bodyPr/>
          <a:lstStyle/>
          <a:p>
            <a:pPr marL="342900" indent="-342900">
              <a:spcAft>
                <a:spcPts val="1200"/>
              </a:spcAft>
              <a:buFont typeface="Wingdings" pitchFamily="2" charset="2"/>
              <a:buChar char="Ø"/>
              <a:defRPr/>
            </a:pPr>
            <a:r>
              <a:rPr lang="en-US" sz="2400" dirty="0" smtClean="0">
                <a:latin typeface="+mn-lt"/>
              </a:rPr>
              <a:t>If </a:t>
            </a:r>
            <a:r>
              <a:rPr lang="en-US" sz="2400" dirty="0">
                <a:latin typeface="+mn-lt"/>
              </a:rPr>
              <a:t>a grantee entered PI received in past QPRs under the wrong Activity, they may have difficulties in drawing down funds if they are identified as Scenario B or Scenario C (and D only if they should have established an RLF and hadn’t yet</a:t>
            </a:r>
            <a:r>
              <a:rPr lang="en-US" sz="2400" dirty="0" smtClean="0">
                <a:latin typeface="+mn-lt"/>
              </a:rPr>
              <a:t>).</a:t>
            </a:r>
          </a:p>
          <a:p>
            <a:pPr>
              <a:spcAft>
                <a:spcPts val="1200"/>
              </a:spcAft>
              <a:defRPr/>
            </a:pPr>
            <a:endParaRPr lang="en-US" sz="2400" dirty="0" smtClean="0">
              <a:latin typeface="+mn-lt"/>
            </a:endParaRPr>
          </a:p>
          <a:p>
            <a:pPr>
              <a:spcAft>
                <a:spcPts val="1200"/>
              </a:spcAft>
              <a:defRPr/>
            </a:pPr>
            <a:r>
              <a:rPr lang="en-US" sz="2400" u="sng" dirty="0" smtClean="0">
                <a:latin typeface="+mn-lt"/>
              </a:rPr>
              <a:t>Solutions</a:t>
            </a:r>
            <a:r>
              <a:rPr lang="en-US" sz="2400" dirty="0">
                <a:latin typeface="+mn-lt"/>
              </a:rPr>
              <a:t>:</a:t>
            </a:r>
          </a:p>
          <a:p>
            <a:pPr marL="231775" indent="-231775">
              <a:spcAft>
                <a:spcPts val="1200"/>
              </a:spcAft>
              <a:buFont typeface="Arial" pitchFamily="34" charset="0"/>
              <a:buChar char="•"/>
              <a:defRPr/>
            </a:pPr>
            <a:r>
              <a:rPr lang="en-US" sz="2400" dirty="0">
                <a:latin typeface="+mn-lt"/>
              </a:rPr>
              <a:t>Edit the new RECEIPTS (created from past QPRS) in the drawdown module by an user with draw rights.</a:t>
            </a:r>
          </a:p>
          <a:p>
            <a:pPr marL="231775" indent="-231775">
              <a:spcAft>
                <a:spcPts val="1200"/>
              </a:spcAft>
              <a:buFont typeface="Arial" pitchFamily="34" charset="0"/>
              <a:buChar char="•"/>
              <a:defRPr/>
            </a:pPr>
            <a:r>
              <a:rPr lang="en-US" sz="2400" dirty="0">
                <a:latin typeface="+mn-lt"/>
              </a:rPr>
              <a:t>Create RLFs and/or PI Account(s)</a:t>
            </a:r>
          </a:p>
          <a:p>
            <a:pPr marL="231775" indent="-231775">
              <a:spcAft>
                <a:spcPts val="1200"/>
              </a:spcAft>
              <a:buFont typeface="Arial" pitchFamily="34" charset="0"/>
              <a:buChar char="•"/>
              <a:defRPr/>
            </a:pPr>
            <a:r>
              <a:rPr lang="en-US" sz="2400" dirty="0">
                <a:latin typeface="+mn-lt"/>
              </a:rPr>
              <a:t>Increase/Decrease Projects and Activity budgets as needed.</a:t>
            </a:r>
          </a:p>
        </p:txBody>
      </p:sp>
    </p:spTree>
    <p:extLst>
      <p:ext uri="{BB962C8B-B14F-4D97-AF65-F5344CB8AC3E}">
        <p14:creationId xmlns:p14="http://schemas.microsoft.com/office/powerpoint/2010/main" val="1975950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8"/>
          <p:cNvSpPr>
            <a:spLocks noGrp="1"/>
          </p:cNvSpPr>
          <p:nvPr>
            <p:ph type="title"/>
          </p:nvPr>
        </p:nvSpPr>
        <p:spPr>
          <a:xfrm>
            <a:off x="457200" y="551735"/>
            <a:ext cx="8229600" cy="1143000"/>
          </a:xfrm>
        </p:spPr>
        <p:txBody>
          <a:bodyPr rtlCol="0">
            <a:normAutofit/>
          </a:bodyPr>
          <a:lstStyle/>
          <a:p>
            <a:pPr algn="l" eaLnBrk="1" fontAlgn="auto" hangingPunct="1">
              <a:spcAft>
                <a:spcPts val="0"/>
              </a:spcAft>
              <a:defRPr/>
            </a:pPr>
            <a:r>
              <a:rPr lang="en-US" dirty="0"/>
              <a:t>4</a:t>
            </a:r>
            <a:r>
              <a:rPr lang="en-US" dirty="0" smtClean="0"/>
              <a:t>. </a:t>
            </a:r>
            <a:r>
              <a:rPr lang="en-US" dirty="0"/>
              <a:t>PI: Common Issues</a:t>
            </a:r>
            <a:endParaRPr lang="en-US" dirty="0" smtClean="0"/>
          </a:p>
        </p:txBody>
      </p:sp>
      <p:sp>
        <p:nvSpPr>
          <p:cNvPr id="94212" name="Slide Number Placeholder 3"/>
          <p:cNvSpPr>
            <a:spLocks noGrp="1"/>
          </p:cNvSpPr>
          <p:nvPr>
            <p:ph type="sldNum" sz="quarter" idx="12"/>
          </p:nvPr>
        </p:nvSpPr>
        <p:spPr>
          <a:xfrm>
            <a:off x="457200" y="6400800"/>
            <a:ext cx="8229600" cy="320675"/>
          </a:xfrm>
        </p:spPr>
        <p:txBody>
          <a:bodyPr/>
          <a:lstStyle/>
          <a:p>
            <a:pPr>
              <a:defRPr/>
            </a:pPr>
            <a:fld id="{1775726A-4EB7-4337-8FB4-AAC90BEC5CBA}" type="slidenum">
              <a:rPr lang="en-US"/>
              <a:pPr>
                <a:defRPr/>
              </a:pPr>
              <a:t>61</a:t>
            </a:fld>
            <a:endParaRPr lang="en-US" dirty="0"/>
          </a:p>
        </p:txBody>
      </p:sp>
      <p:grpSp>
        <p:nvGrpSpPr>
          <p:cNvPr id="2" name="Group 19"/>
          <p:cNvGrpSpPr>
            <a:grpSpLocks/>
          </p:cNvGrpSpPr>
          <p:nvPr/>
        </p:nvGrpSpPr>
        <p:grpSpPr bwMode="auto">
          <a:xfrm>
            <a:off x="0" y="76200"/>
            <a:ext cx="9144000" cy="457200"/>
            <a:chOff x="0" y="152400"/>
            <a:chExt cx="9144000" cy="609600"/>
          </a:xfrm>
        </p:grpSpPr>
        <p:sp>
          <p:nvSpPr>
            <p:cNvPr id="21" name="Rectangle 20"/>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22" name="Rectangle 2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23" name="Rectangle 22"/>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24" name="Rectangle 2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5" name="Rectangle 2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6" name="Rectangle 2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Content Placeholder 2"/>
          <p:cNvSpPr txBox="1">
            <a:spLocks/>
          </p:cNvSpPr>
          <p:nvPr/>
        </p:nvSpPr>
        <p:spPr bwMode="auto">
          <a:xfrm>
            <a:off x="304800" y="1713192"/>
            <a:ext cx="8229600" cy="5029200"/>
          </a:xfrm>
          <a:prstGeom prst="rect">
            <a:avLst/>
          </a:prstGeom>
          <a:noFill/>
          <a:ln w="9525">
            <a:noFill/>
            <a:miter lim="800000"/>
            <a:headEnd/>
            <a:tailEnd/>
          </a:ln>
        </p:spPr>
        <p:txBody>
          <a:bodyPr/>
          <a:lstStyle/>
          <a:p>
            <a:pPr marL="568325" indent="-457200" eaLnBrk="0" hangingPunct="0">
              <a:lnSpc>
                <a:spcPts val="2900"/>
              </a:lnSpc>
              <a:spcBef>
                <a:spcPts val="600"/>
              </a:spcBef>
              <a:spcAft>
                <a:spcPts val="600"/>
              </a:spcAft>
              <a:buFont typeface="Wingdings" pitchFamily="2" charset="2"/>
              <a:buChar char="Ø"/>
              <a:defRPr/>
            </a:pPr>
            <a:r>
              <a:rPr lang="en-US" sz="2800" dirty="0" smtClean="0">
                <a:latin typeface="+mn-lt"/>
                <a:cs typeface="Arial" pitchFamily="34" charset="0"/>
              </a:rPr>
              <a:t>Error </a:t>
            </a:r>
            <a:r>
              <a:rPr lang="en-US" sz="2800" dirty="0">
                <a:latin typeface="+mn-lt"/>
                <a:cs typeface="Arial" pitchFamily="34" charset="0"/>
              </a:rPr>
              <a:t>message when attempting to receipt new </a:t>
            </a:r>
            <a:r>
              <a:rPr lang="en-US" sz="2800" dirty="0" smtClean="0">
                <a:latin typeface="+mn-lt"/>
                <a:cs typeface="Arial" pitchFamily="34" charset="0"/>
              </a:rPr>
              <a:t>PI.</a:t>
            </a:r>
            <a:endParaRPr lang="en-US" sz="2800" dirty="0">
              <a:latin typeface="+mn-lt"/>
              <a:cs typeface="Arial" pitchFamily="34" charset="0"/>
            </a:endParaRPr>
          </a:p>
          <a:p>
            <a:pPr marL="571500" indent="-457200" eaLnBrk="0" hangingPunct="0">
              <a:lnSpc>
                <a:spcPts val="2900"/>
              </a:lnSpc>
              <a:spcBef>
                <a:spcPts val="600"/>
              </a:spcBef>
              <a:spcAft>
                <a:spcPts val="600"/>
              </a:spcAft>
              <a:defRPr/>
            </a:pPr>
            <a:endParaRPr lang="en-US" sz="2800" dirty="0" smtClean="0">
              <a:latin typeface="+mn-lt"/>
              <a:cs typeface="Arial" pitchFamily="34" charset="0"/>
            </a:endParaRPr>
          </a:p>
          <a:p>
            <a:pPr marL="468313" indent="3175" eaLnBrk="0" hangingPunct="0">
              <a:lnSpc>
                <a:spcPts val="2900"/>
              </a:lnSpc>
              <a:spcBef>
                <a:spcPts val="600"/>
              </a:spcBef>
              <a:spcAft>
                <a:spcPts val="600"/>
              </a:spcAft>
              <a:defRPr/>
            </a:pPr>
            <a:r>
              <a:rPr lang="en-US" sz="2800" u="sng" dirty="0" smtClean="0">
                <a:latin typeface="+mn-lt"/>
                <a:cs typeface="Arial" pitchFamily="34" charset="0"/>
              </a:rPr>
              <a:t>Solution</a:t>
            </a:r>
            <a:r>
              <a:rPr lang="en-US" sz="2800" u="sng" dirty="0">
                <a:latin typeface="+mn-lt"/>
                <a:cs typeface="Arial" pitchFamily="34" charset="0"/>
              </a:rPr>
              <a:t>:</a:t>
            </a:r>
            <a:r>
              <a:rPr lang="en-US" sz="2800" dirty="0">
                <a:latin typeface="+mn-lt"/>
                <a:cs typeface="Arial" pitchFamily="34" charset="0"/>
              </a:rPr>
              <a:t> If a grantee has already drawn all of the estimated PI/RL funding (from Edit Action Plan screen), a grantee must increase the estimated amount.  Then, they must increase the Project Budget and Activity Budget associated with the PI received.</a:t>
            </a:r>
          </a:p>
          <a:p>
            <a:pPr marL="468313" indent="3175" eaLnBrk="0" hangingPunct="0">
              <a:lnSpc>
                <a:spcPts val="2900"/>
              </a:lnSpc>
              <a:spcBef>
                <a:spcPts val="600"/>
              </a:spcBef>
              <a:spcAft>
                <a:spcPts val="600"/>
              </a:spcAft>
              <a:defRPr/>
            </a:pPr>
            <a:r>
              <a:rPr lang="en-US" sz="2800" dirty="0" smtClean="0">
                <a:latin typeface="+mn-lt"/>
                <a:cs typeface="Arial" pitchFamily="34" charset="0"/>
              </a:rPr>
              <a:t>To </a:t>
            </a:r>
            <a:r>
              <a:rPr lang="en-US" sz="2800" dirty="0">
                <a:latin typeface="+mn-lt"/>
                <a:cs typeface="Arial" pitchFamily="34" charset="0"/>
              </a:rPr>
              <a:t>drawdown those funds, a grantee will also need to increase the obligated amount of the Activity.</a:t>
            </a:r>
          </a:p>
        </p:txBody>
      </p:sp>
    </p:spTree>
    <p:extLst>
      <p:ext uri="{BB962C8B-B14F-4D97-AF65-F5344CB8AC3E}">
        <p14:creationId xmlns:p14="http://schemas.microsoft.com/office/powerpoint/2010/main" val="24481732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887413"/>
            <a:ext cx="8229600" cy="1566862"/>
          </a:xfrm>
        </p:spPr>
        <p:txBody>
          <a:bodyPr/>
          <a:lstStyle/>
          <a:p>
            <a:pPr eaLnBrk="1" hangingPunct="1"/>
            <a:r>
              <a:rPr lang="en-US" dirty="0" smtClean="0"/>
              <a:t>Creating Vouchers</a:t>
            </a:r>
          </a:p>
        </p:txBody>
      </p:sp>
      <p:sp>
        <p:nvSpPr>
          <p:cNvPr id="4" name="Slide Number Placeholder 3"/>
          <p:cNvSpPr>
            <a:spLocks noGrp="1"/>
          </p:cNvSpPr>
          <p:nvPr>
            <p:ph type="sldNum" sz="quarter" idx="12"/>
          </p:nvPr>
        </p:nvSpPr>
        <p:spPr/>
        <p:txBody>
          <a:bodyPr/>
          <a:lstStyle/>
          <a:p>
            <a:pPr>
              <a:defRPr/>
            </a:pPr>
            <a:fld id="{8BC1ADE1-705E-44F5-A0D8-923BC0585BC6}" type="slidenum">
              <a:rPr lang="en-US"/>
              <a:pPr>
                <a:defRPr/>
              </a:pPr>
              <a:t>62</a:t>
            </a:fld>
            <a:endParaRPr lang="en-US" dirty="0"/>
          </a:p>
        </p:txBody>
      </p:sp>
      <p:pic>
        <p:nvPicPr>
          <p:cNvPr id="109572"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11</a:t>
            </a:r>
            <a:endParaRPr lang="en-US" sz="3600" i="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41325"/>
            <a:ext cx="8229600" cy="1143000"/>
          </a:xfrm>
        </p:spPr>
        <p:txBody>
          <a:bodyPr/>
          <a:lstStyle/>
          <a:p>
            <a:pPr eaLnBrk="1" hangingPunct="1"/>
            <a:r>
              <a:rPr lang="en-US" dirty="0" smtClean="0"/>
              <a:t>Drawdown Module Review</a:t>
            </a:r>
          </a:p>
        </p:txBody>
      </p:sp>
      <p:sp>
        <p:nvSpPr>
          <p:cNvPr id="130051" name="Content Placeholder 2"/>
          <p:cNvSpPr>
            <a:spLocks noGrp="1"/>
          </p:cNvSpPr>
          <p:nvPr>
            <p:ph idx="1"/>
          </p:nvPr>
        </p:nvSpPr>
        <p:spPr/>
        <p:txBody>
          <a:bodyPr/>
          <a:lstStyle/>
          <a:p>
            <a:pPr marL="0" indent="0" eaLnBrk="1" hangingPunct="1">
              <a:buNone/>
            </a:pPr>
            <a:r>
              <a:rPr lang="en-US" dirty="0"/>
              <a:t>Day 1</a:t>
            </a:r>
          </a:p>
          <a:p>
            <a:pPr eaLnBrk="1" hangingPunct="1"/>
            <a:r>
              <a:rPr lang="en-US" dirty="0"/>
              <a:t>Obligations</a:t>
            </a:r>
          </a:p>
          <a:p>
            <a:pPr eaLnBrk="1" hangingPunct="1"/>
            <a:r>
              <a:rPr lang="en-US" dirty="0"/>
              <a:t>Create Draw</a:t>
            </a:r>
          </a:p>
          <a:p>
            <a:pPr eaLnBrk="1" hangingPunct="1"/>
            <a:endParaRPr lang="en-US" dirty="0"/>
          </a:p>
          <a:p>
            <a:pPr marL="0" indent="0" eaLnBrk="1" hangingPunct="1">
              <a:buNone/>
            </a:pPr>
            <a:r>
              <a:rPr lang="en-US" dirty="0"/>
              <a:t>Day 2</a:t>
            </a:r>
          </a:p>
          <a:p>
            <a:pPr eaLnBrk="1" hangingPunct="1"/>
            <a:r>
              <a:rPr lang="en-US" dirty="0"/>
              <a:t>Approve Draw</a:t>
            </a:r>
          </a:p>
          <a:p>
            <a:pPr eaLnBrk="1" hangingPunct="1"/>
            <a:r>
              <a:rPr lang="en-US" dirty="0"/>
              <a:t>Draw Corrections</a:t>
            </a:r>
          </a:p>
        </p:txBody>
      </p:sp>
      <p:sp>
        <p:nvSpPr>
          <p:cNvPr id="4" name="Slide Number Placeholder 3"/>
          <p:cNvSpPr>
            <a:spLocks noGrp="1"/>
          </p:cNvSpPr>
          <p:nvPr>
            <p:ph type="sldNum" sz="quarter" idx="12"/>
          </p:nvPr>
        </p:nvSpPr>
        <p:spPr/>
        <p:txBody>
          <a:bodyPr/>
          <a:lstStyle/>
          <a:p>
            <a:pPr>
              <a:defRPr/>
            </a:pPr>
            <a:fld id="{44038C73-9B97-48F0-A650-756E968DC8A1}" type="slidenum">
              <a:rPr lang="en-US"/>
              <a:pPr>
                <a:defRPr/>
              </a:pPr>
              <a:t>63</a:t>
            </a:fld>
            <a:endParaRPr lang="en-US" dirty="0"/>
          </a:p>
        </p:txBody>
      </p:sp>
      <p:sp>
        <p:nvSpPr>
          <p:cNvPr id="12" name="Pentagon 11"/>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43552" y="755224"/>
            <a:ext cx="8229600" cy="1143000"/>
          </a:xfrm>
        </p:spPr>
        <p:txBody>
          <a:bodyPr/>
          <a:lstStyle/>
          <a:p>
            <a:pPr algn="l" eaLnBrk="1" hangingPunct="1"/>
            <a:r>
              <a:rPr lang="en-US" dirty="0" smtClean="0"/>
              <a:t>Drawdown: Additional Functions</a:t>
            </a:r>
          </a:p>
        </p:txBody>
      </p:sp>
      <p:sp>
        <p:nvSpPr>
          <p:cNvPr id="3" name="Content Placeholder 2"/>
          <p:cNvSpPr>
            <a:spLocks noGrp="1"/>
          </p:cNvSpPr>
          <p:nvPr>
            <p:ph idx="1"/>
          </p:nvPr>
        </p:nvSpPr>
        <p:spPr>
          <a:xfrm>
            <a:off x="457200" y="2091529"/>
            <a:ext cx="8229600" cy="3285690"/>
          </a:xfrm>
        </p:spPr>
        <p:txBody>
          <a:bodyPr rtlCol="0">
            <a:normAutofit/>
          </a:bodyPr>
          <a:lstStyle/>
          <a:p>
            <a:pPr marL="514350" indent="-514350" eaLnBrk="1" fontAlgn="auto" hangingPunct="1">
              <a:spcAft>
                <a:spcPts val="0"/>
              </a:spcAft>
              <a:defRPr/>
            </a:pPr>
            <a:r>
              <a:rPr lang="en-US" dirty="0" smtClean="0"/>
              <a:t>Approve Voucher</a:t>
            </a:r>
          </a:p>
          <a:p>
            <a:pPr marL="514350" indent="-514350" eaLnBrk="1" fontAlgn="auto" hangingPunct="1">
              <a:spcAft>
                <a:spcPts val="0"/>
              </a:spcAft>
              <a:defRPr/>
            </a:pPr>
            <a:r>
              <a:rPr lang="en-US" dirty="0" smtClean="0"/>
              <a:t>View Voucher Line Item</a:t>
            </a:r>
          </a:p>
          <a:p>
            <a:pPr marL="514350" indent="-514350" eaLnBrk="1" fontAlgn="auto" hangingPunct="1">
              <a:spcAft>
                <a:spcPts val="0"/>
              </a:spcAft>
              <a:defRPr/>
            </a:pPr>
            <a:r>
              <a:rPr lang="en-US" dirty="0" smtClean="0"/>
              <a:t>Voucher Corrections</a:t>
            </a:r>
          </a:p>
          <a:p>
            <a:pPr lvl="1" eaLnBrk="1" fontAlgn="auto" hangingPunct="1">
              <a:lnSpc>
                <a:spcPct val="80000"/>
              </a:lnSpc>
              <a:spcAft>
                <a:spcPts val="0"/>
              </a:spcAft>
              <a:defRPr/>
            </a:pPr>
            <a:r>
              <a:rPr lang="en-US" sz="2600" dirty="0" smtClean="0"/>
              <a:t>Cancel</a:t>
            </a:r>
            <a:endParaRPr lang="en-US" sz="2600" dirty="0"/>
          </a:p>
          <a:p>
            <a:pPr lvl="1" eaLnBrk="1" fontAlgn="auto" hangingPunct="1">
              <a:lnSpc>
                <a:spcPct val="80000"/>
              </a:lnSpc>
              <a:spcAft>
                <a:spcPts val="0"/>
              </a:spcAft>
              <a:defRPr/>
            </a:pPr>
            <a:r>
              <a:rPr lang="en-US" sz="2600" dirty="0" smtClean="0"/>
              <a:t>Revoke</a:t>
            </a:r>
          </a:p>
          <a:p>
            <a:pPr lvl="1" eaLnBrk="1" fontAlgn="auto" hangingPunct="1">
              <a:lnSpc>
                <a:spcPct val="80000"/>
              </a:lnSpc>
              <a:spcAft>
                <a:spcPts val="0"/>
              </a:spcAft>
              <a:defRPr/>
            </a:pPr>
            <a:r>
              <a:rPr lang="en-US" sz="2600" dirty="0" smtClean="0"/>
              <a:t>Revise</a:t>
            </a:r>
            <a:endParaRPr lang="en-US" sz="2600" dirty="0"/>
          </a:p>
          <a:p>
            <a:pPr marL="0" indent="0"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CE99EF9C-BF31-4C9D-8388-4A173D60E9C5}" type="slidenum">
              <a:rPr lang="en-US"/>
              <a:pPr>
                <a:defRPr/>
              </a:pPr>
              <a:t>64</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17392373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457200" y="441325"/>
            <a:ext cx="8229600" cy="1143000"/>
          </a:xfrm>
        </p:spPr>
        <p:txBody>
          <a:bodyPr/>
          <a:lstStyle/>
          <a:p>
            <a:pPr algn="l" eaLnBrk="1" hangingPunct="1"/>
            <a:r>
              <a:rPr lang="en-US" dirty="0" smtClean="0"/>
              <a:t>Approve Voucher</a:t>
            </a:r>
          </a:p>
        </p:txBody>
      </p:sp>
      <p:sp>
        <p:nvSpPr>
          <p:cNvPr id="3" name="Content Placeholder 2"/>
          <p:cNvSpPr>
            <a:spLocks noGrp="1"/>
          </p:cNvSpPr>
          <p:nvPr>
            <p:ph idx="1"/>
          </p:nvPr>
        </p:nvSpPr>
        <p:spPr>
          <a:xfrm>
            <a:off x="381000" y="1612078"/>
            <a:ext cx="8229600" cy="4525963"/>
          </a:xfrm>
        </p:spPr>
        <p:txBody>
          <a:bodyPr rtlCol="0">
            <a:normAutofit fontScale="92500" lnSpcReduction="20000"/>
          </a:bodyPr>
          <a:lstStyle/>
          <a:p>
            <a:pPr eaLnBrk="1" fontAlgn="auto" hangingPunct="1">
              <a:spcAft>
                <a:spcPts val="0"/>
              </a:spcAft>
              <a:buFont typeface="Arial" pitchFamily="34" charset="0"/>
              <a:buNone/>
              <a:defRPr/>
            </a:pPr>
            <a:r>
              <a:rPr lang="en-US" dirty="0" smtClean="0"/>
              <a:t>After the Voucher has been created and ‘Saved’</a:t>
            </a:r>
          </a:p>
          <a:p>
            <a:pPr marL="514350" indent="-514350" eaLnBrk="1" fontAlgn="auto" hangingPunct="1">
              <a:spcAft>
                <a:spcPts val="0"/>
              </a:spcAft>
              <a:buFont typeface="+mj-lt"/>
              <a:buAutoNum type="arabicPeriod"/>
              <a:defRPr/>
            </a:pPr>
            <a:r>
              <a:rPr lang="en-US" dirty="0" smtClean="0"/>
              <a:t>Find the voucher</a:t>
            </a:r>
          </a:p>
          <a:p>
            <a:pPr lvl="1" eaLnBrk="1" fontAlgn="auto" hangingPunct="1">
              <a:spcAft>
                <a:spcPts val="0"/>
              </a:spcAft>
              <a:defRPr/>
            </a:pPr>
            <a:r>
              <a:rPr lang="en-US" dirty="0" smtClean="0"/>
              <a:t>All </a:t>
            </a:r>
            <a:r>
              <a:rPr lang="en-US" dirty="0"/>
              <a:t>users can Search for </a:t>
            </a:r>
            <a:r>
              <a:rPr lang="en-US" dirty="0" smtClean="0"/>
              <a:t>Voucher</a:t>
            </a:r>
          </a:p>
          <a:p>
            <a:pPr lvl="1" eaLnBrk="1" fontAlgn="auto" hangingPunct="1">
              <a:spcAft>
                <a:spcPts val="0"/>
              </a:spcAft>
              <a:defRPr/>
            </a:pPr>
            <a:r>
              <a:rPr lang="en-US" dirty="0" smtClean="0"/>
              <a:t>Search by Status</a:t>
            </a:r>
          </a:p>
          <a:p>
            <a:pPr marL="457200" lvl="1" indent="0" eaLnBrk="1" fontAlgn="auto" hangingPunct="1">
              <a:spcAft>
                <a:spcPts val="0"/>
              </a:spcAft>
              <a:buNone/>
              <a:defRPr/>
            </a:pPr>
            <a:endParaRPr lang="en-US" dirty="0" smtClean="0"/>
          </a:p>
          <a:p>
            <a:pPr marL="514350" indent="-514350" eaLnBrk="1" fontAlgn="auto" hangingPunct="1">
              <a:spcAft>
                <a:spcPts val="0"/>
              </a:spcAft>
              <a:buFont typeface="Arial" pitchFamily="34" charset="0"/>
              <a:buNone/>
              <a:defRPr/>
            </a:pPr>
            <a:r>
              <a:rPr lang="en-US" dirty="0" smtClean="0"/>
              <a:t>2. 	Approve Voucher</a:t>
            </a:r>
          </a:p>
          <a:p>
            <a:pPr lvl="1" eaLnBrk="1" fontAlgn="auto" hangingPunct="1">
              <a:spcAft>
                <a:spcPts val="0"/>
              </a:spcAft>
              <a:defRPr/>
            </a:pPr>
            <a:r>
              <a:rPr lang="en-US" dirty="0" smtClean="0"/>
              <a:t>Must have Draw Approval role to approve</a:t>
            </a:r>
          </a:p>
          <a:p>
            <a:pPr lvl="1" eaLnBrk="1" fontAlgn="auto" hangingPunct="1">
              <a:spcAft>
                <a:spcPts val="0"/>
              </a:spcAft>
              <a:defRPr/>
            </a:pPr>
            <a:r>
              <a:rPr lang="en-US" dirty="0" smtClean="0"/>
              <a:t>Approve / Reject entire voucher</a:t>
            </a:r>
          </a:p>
          <a:p>
            <a:pPr lvl="1" eaLnBrk="1" fontAlgn="auto" hangingPunct="1">
              <a:spcAft>
                <a:spcPts val="0"/>
              </a:spcAft>
              <a:defRPr/>
            </a:pPr>
            <a:r>
              <a:rPr lang="en-US" dirty="0" smtClean="0"/>
              <a:t>Approve / Reject on line item basis</a:t>
            </a:r>
          </a:p>
          <a:p>
            <a:pPr lvl="1" eaLnBrk="1" fontAlgn="auto" hangingPunct="1">
              <a:spcAft>
                <a:spcPts val="0"/>
              </a:spcAft>
              <a:defRPr/>
            </a:pPr>
            <a:r>
              <a:rPr lang="en-US" dirty="0" smtClean="0"/>
              <a:t>Provide comments </a:t>
            </a:r>
          </a:p>
          <a:p>
            <a:pPr eaLnBrk="1" fontAlgn="auto" hangingPunct="1">
              <a:spcAft>
                <a:spcPts val="0"/>
              </a:spcAft>
              <a:defRPr/>
            </a:pPr>
            <a:endParaRPr lang="en-US" dirty="0" smtClean="0"/>
          </a:p>
          <a:p>
            <a:pPr marL="0" indent="0"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68031581-BF8A-4BA8-A392-182C25AFC762}" type="slidenum">
              <a:rPr lang="en-US"/>
              <a:pPr>
                <a:defRPr/>
              </a:pPr>
              <a:t>65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23508987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441325"/>
            <a:ext cx="8229600" cy="1143000"/>
          </a:xfrm>
        </p:spPr>
        <p:txBody>
          <a:bodyPr/>
          <a:lstStyle/>
          <a:p>
            <a:pPr algn="l" eaLnBrk="1" hangingPunct="1"/>
            <a:r>
              <a:rPr lang="en-US" dirty="0" smtClean="0"/>
              <a:t>Approve Voucher</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endParaRPr lang="en-US" dirty="0" smtClean="0"/>
          </a:p>
          <a:p>
            <a:pPr marL="0" indent="0"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CE99EF9C-BF31-4C9D-8388-4A173D60E9C5}" type="slidenum">
              <a:rPr lang="en-US"/>
              <a:pPr>
                <a:defRPr/>
              </a:pPr>
              <a:t>66</a:t>
            </a:fld>
            <a:endParaRPr lang="en-US" dirty="0"/>
          </a:p>
        </p:txBody>
      </p:sp>
      <p:grpSp>
        <p:nvGrpSpPr>
          <p:cNvPr id="5"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7" name="Rectangle 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8" name="Rectangle 7"/>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9" name="Rectangle 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0" name="Rectangle 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1" name="Rectangle 1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26" y="1544798"/>
            <a:ext cx="7372832" cy="527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529395" y="4556815"/>
            <a:ext cx="512180" cy="3819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0481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441325"/>
            <a:ext cx="8229600" cy="1143000"/>
          </a:xfrm>
        </p:spPr>
        <p:txBody>
          <a:bodyPr/>
          <a:lstStyle/>
          <a:p>
            <a:pPr algn="l" eaLnBrk="1" hangingPunct="1"/>
            <a:r>
              <a:rPr lang="en-US" dirty="0" smtClean="0"/>
              <a:t>Approve Voucher Line Items</a:t>
            </a:r>
          </a:p>
        </p:txBody>
      </p:sp>
      <p:grpSp>
        <p:nvGrpSpPr>
          <p:cNvPr id="2" name="Group 7"/>
          <p:cNvGrpSpPr>
            <a:grpSpLocks/>
          </p:cNvGrpSpPr>
          <p:nvPr/>
        </p:nvGrpSpPr>
        <p:grpSpPr bwMode="auto">
          <a:xfrm>
            <a:off x="0" y="76200"/>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Content Placeholder 2"/>
          <p:cNvSpPr txBox="1">
            <a:spLocks/>
          </p:cNvSpPr>
          <p:nvPr/>
        </p:nvSpPr>
        <p:spPr bwMode="auto">
          <a:xfrm>
            <a:off x="127705" y="2246795"/>
            <a:ext cx="2272595" cy="30775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itchFamily="34" charset="0"/>
              <a:buNone/>
            </a:pPr>
            <a:r>
              <a:rPr lang="en-US" smtClean="0"/>
              <a:t>Necessary Role: Approve Drawdown</a:t>
            </a:r>
          </a:p>
          <a:p>
            <a:pPr eaLnBrk="1" hangingPunct="1"/>
            <a:endParaRPr lang="en-US" dirty="0" smtClean="0"/>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0838" y="1312728"/>
            <a:ext cx="6840637" cy="553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843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457200" y="441325"/>
            <a:ext cx="8229600" cy="1143000"/>
          </a:xfrm>
        </p:spPr>
        <p:txBody>
          <a:bodyPr/>
          <a:lstStyle/>
          <a:p>
            <a:pPr algn="l" eaLnBrk="1" hangingPunct="1"/>
            <a:r>
              <a:rPr lang="en-US" dirty="0" smtClean="0"/>
              <a:t>View a Voucher Line Item</a:t>
            </a:r>
          </a:p>
        </p:txBody>
      </p:sp>
      <p:sp>
        <p:nvSpPr>
          <p:cNvPr id="4" name="Slide Number Placeholder 3"/>
          <p:cNvSpPr>
            <a:spLocks noGrp="1"/>
          </p:cNvSpPr>
          <p:nvPr>
            <p:ph type="sldNum" sz="quarter" idx="12"/>
          </p:nvPr>
        </p:nvSpPr>
        <p:spPr/>
        <p:txBody>
          <a:bodyPr/>
          <a:lstStyle/>
          <a:p>
            <a:pPr>
              <a:defRPr/>
            </a:pPr>
            <a:fld id="{13C5517F-D2E0-4BB5-8AC5-3E93392EF59B}" type="slidenum">
              <a:rPr lang="en-US"/>
              <a:pPr>
                <a:defRPr/>
              </a:pPr>
              <a:t>68</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6" name="Rectangle 5"/>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pitchFamily="-60" charset="0"/>
                <a:ea typeface="ＭＳ Ｐゴシック" pitchFamily="-60" charset="-128"/>
                <a:cs typeface="ＭＳ Ｐゴシック" pitchFamily="-60" charset="-128"/>
              </a:defRPr>
            </a:lvl1pPr>
            <a:lvl2pPr marL="457200" algn="l"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a:lstStyle>
          <a:p>
            <a:pPr>
              <a:defRPr/>
            </a:pPr>
            <a:fld id="{F401E936-C734-4895-AC43-7DF690B37B80}" type="slidenum">
              <a:rPr lang="en-US" smtClean="0"/>
              <a:pPr>
                <a:defRPr/>
              </a:pPr>
              <a:t>68</a:t>
            </a:fld>
            <a:endParaRPr lang="en-US" dirty="0"/>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94"/>
          <a:stretch/>
        </p:blipFill>
        <p:spPr bwMode="auto">
          <a:xfrm>
            <a:off x="2209799" y="1323970"/>
            <a:ext cx="6851074" cy="553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0" y="3336967"/>
            <a:ext cx="1686296" cy="923330"/>
          </a:xfrm>
          <a:prstGeom prst="rect">
            <a:avLst/>
          </a:prstGeom>
          <a:solidFill>
            <a:srgbClr val="C00000"/>
          </a:solidFill>
        </p:spPr>
        <p:txBody>
          <a:bodyPr wrap="square" rtlCol="0">
            <a:spAutoFit/>
          </a:bodyPr>
          <a:lstStyle/>
          <a:p>
            <a:r>
              <a:rPr lang="en-US" dirty="0" smtClean="0">
                <a:solidFill>
                  <a:schemeClr val="bg1"/>
                </a:solidFill>
              </a:rPr>
              <a:t>New Features from 7.3 Release</a:t>
            </a:r>
            <a:endParaRPr lang="en-US" dirty="0">
              <a:solidFill>
                <a:schemeClr val="bg1"/>
              </a:solidFill>
            </a:endParaRPr>
          </a:p>
        </p:txBody>
      </p:sp>
      <p:cxnSp>
        <p:nvCxnSpPr>
          <p:cNvPr id="17" name="Straight Arrow Connector 16"/>
          <p:cNvCxnSpPr>
            <a:stCxn id="16" idx="3"/>
          </p:cNvCxnSpPr>
          <p:nvPr/>
        </p:nvCxnSpPr>
        <p:spPr>
          <a:xfrm>
            <a:off x="1686296" y="3798632"/>
            <a:ext cx="617517"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6" idx="2"/>
          </p:cNvCxnSpPr>
          <p:nvPr/>
        </p:nvCxnSpPr>
        <p:spPr>
          <a:xfrm rot="16200000" flipH="1">
            <a:off x="770423" y="4333021"/>
            <a:ext cx="1427984" cy="1282535"/>
          </a:xfrm>
          <a:prstGeom prst="bentConnector3">
            <a:avLst>
              <a:gd name="adj1" fmla="val 99897"/>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374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677863"/>
            <a:ext cx="8686800" cy="1143000"/>
          </a:xfrm>
        </p:spPr>
        <p:txBody>
          <a:bodyPr>
            <a:normAutofit fontScale="90000"/>
          </a:bodyPr>
          <a:lstStyle/>
          <a:p>
            <a:pPr algn="l" eaLnBrk="1" hangingPunct="1"/>
            <a:r>
              <a:rPr lang="en-US" dirty="0" smtClean="0"/>
              <a:t>View a Voucher Line Item (FinRept04)</a:t>
            </a:r>
          </a:p>
        </p:txBody>
      </p:sp>
      <p:sp>
        <p:nvSpPr>
          <p:cNvPr id="3" name="Slide Number Placeholder 2"/>
          <p:cNvSpPr>
            <a:spLocks noGrp="1"/>
          </p:cNvSpPr>
          <p:nvPr>
            <p:ph type="sldNum" sz="quarter" idx="12"/>
          </p:nvPr>
        </p:nvSpPr>
        <p:spPr/>
        <p:txBody>
          <a:bodyPr/>
          <a:lstStyle/>
          <a:p>
            <a:pPr>
              <a:defRPr/>
            </a:pPr>
            <a:fld id="{853BF6EE-2A61-4F2E-B2C0-C3B425B39227}" type="slidenum">
              <a:rPr lang="en-US"/>
              <a:pPr>
                <a:defRPr/>
              </a:pPr>
              <a:t>69</a:t>
            </a:fld>
            <a:endParaRPr lang="en-US" dirty="0"/>
          </a:p>
        </p:txBody>
      </p:sp>
      <p:grpSp>
        <p:nvGrpSpPr>
          <p:cNvPr id="2"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13669" name="Picture 2"/>
          <p:cNvPicPr>
            <a:picLocks noChangeAspect="1" noChangeArrowheads="1"/>
          </p:cNvPicPr>
          <p:nvPr/>
        </p:nvPicPr>
        <p:blipFill>
          <a:blip r:embed="rId3" cstate="print"/>
          <a:srcRect l="290" t="34560" r="57568" b="5432"/>
          <a:stretch>
            <a:fillRect/>
          </a:stretch>
        </p:blipFill>
        <p:spPr bwMode="auto">
          <a:xfrm>
            <a:off x="47625" y="2089150"/>
            <a:ext cx="9053513" cy="4573588"/>
          </a:xfrm>
          <a:prstGeom prst="rect">
            <a:avLst/>
          </a:prstGeom>
          <a:noFill/>
          <a:ln w="9525">
            <a:noFill/>
            <a:miter lim="800000"/>
            <a:headEnd/>
            <a:tailEnd/>
          </a:ln>
        </p:spPr>
      </p:pic>
    </p:spTree>
    <p:extLst>
      <p:ext uri="{BB962C8B-B14F-4D97-AF65-F5344CB8AC3E}">
        <p14:creationId xmlns:p14="http://schemas.microsoft.com/office/powerpoint/2010/main" val="1221100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457200" y="441325"/>
            <a:ext cx="8229600" cy="1143000"/>
          </a:xfrm>
        </p:spPr>
        <p:txBody>
          <a:bodyPr/>
          <a:lstStyle/>
          <a:p>
            <a:pPr algn="l" eaLnBrk="1" hangingPunct="1"/>
            <a:r>
              <a:rPr lang="en-US" dirty="0" smtClean="0"/>
              <a:t>QPR Review</a:t>
            </a:r>
          </a:p>
        </p:txBody>
      </p:sp>
      <p:sp>
        <p:nvSpPr>
          <p:cNvPr id="5"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a:t>Purpose</a:t>
            </a:r>
          </a:p>
          <a:p>
            <a:pPr lvl="1" eaLnBrk="1" fontAlgn="auto" hangingPunct="1">
              <a:spcAft>
                <a:spcPts val="0"/>
              </a:spcAft>
              <a:defRPr/>
            </a:pPr>
            <a:r>
              <a:rPr lang="en-US" dirty="0" smtClean="0"/>
              <a:t>Report progress </a:t>
            </a:r>
            <a:r>
              <a:rPr lang="en-US" dirty="0"/>
              <a:t>for quarter and </a:t>
            </a:r>
            <a:r>
              <a:rPr lang="en-US" dirty="0" smtClean="0"/>
              <a:t>cumulative </a:t>
            </a:r>
            <a:r>
              <a:rPr lang="en-US" dirty="0"/>
              <a:t>basis by:</a:t>
            </a:r>
          </a:p>
          <a:p>
            <a:pPr lvl="2">
              <a:defRPr/>
            </a:pPr>
            <a:r>
              <a:rPr lang="en-US" dirty="0"/>
              <a:t>Identifying </a:t>
            </a:r>
            <a:r>
              <a:rPr lang="en-US" u="sng" dirty="0"/>
              <a:t>accomplishments</a:t>
            </a:r>
            <a:r>
              <a:rPr lang="en-US" dirty="0"/>
              <a:t> once a national objective has been met</a:t>
            </a:r>
          </a:p>
          <a:p>
            <a:pPr lvl="2" eaLnBrk="1" fontAlgn="auto" hangingPunct="1">
              <a:spcAft>
                <a:spcPts val="0"/>
              </a:spcAft>
              <a:defRPr/>
            </a:pPr>
            <a:r>
              <a:rPr lang="en-US" dirty="0"/>
              <a:t>Pulling </a:t>
            </a:r>
            <a:r>
              <a:rPr lang="en-US" u="sng" dirty="0"/>
              <a:t>financial</a:t>
            </a:r>
            <a:r>
              <a:rPr lang="en-US" dirty="0"/>
              <a:t> data as entered in the Drawdown Module</a:t>
            </a:r>
          </a:p>
          <a:p>
            <a:pPr lvl="2" eaLnBrk="1" fontAlgn="auto" hangingPunct="1">
              <a:spcAft>
                <a:spcPts val="0"/>
              </a:spcAft>
              <a:defRPr/>
            </a:pPr>
            <a:r>
              <a:rPr lang="en-US" dirty="0"/>
              <a:t>Detail, in </a:t>
            </a:r>
            <a:r>
              <a:rPr lang="en-US" u="sng" dirty="0"/>
              <a:t>narrative</a:t>
            </a:r>
            <a:r>
              <a:rPr lang="en-US" dirty="0"/>
              <a:t> format, progress of the grant as a whole and per activity</a:t>
            </a:r>
          </a:p>
          <a:p>
            <a:pPr eaLnBrk="1" fontAlgn="auto" hangingPunct="1">
              <a:spcAft>
                <a:spcPts val="0"/>
              </a:spcAft>
              <a:defRPr/>
            </a:pPr>
            <a:r>
              <a:rPr lang="en-US" dirty="0"/>
              <a:t>HUD FO role</a:t>
            </a:r>
          </a:p>
          <a:p>
            <a:pPr lvl="1" eaLnBrk="1" fontAlgn="auto" hangingPunct="1">
              <a:spcAft>
                <a:spcPts val="0"/>
              </a:spcAft>
              <a:defRPr/>
            </a:pPr>
            <a:r>
              <a:rPr lang="en-US" dirty="0"/>
              <a:t>Approval or rejection of the QPR in a timely manner</a:t>
            </a:r>
          </a:p>
          <a:p>
            <a:pPr lvl="1" eaLnBrk="1" fontAlgn="auto" hangingPunct="1">
              <a:spcAft>
                <a:spcPts val="0"/>
              </a:spcAft>
              <a:defRPr/>
            </a:pPr>
            <a:r>
              <a:rPr lang="en-US" dirty="0"/>
              <a:t>Provide and share comments with grantees (if desired)</a:t>
            </a:r>
          </a:p>
          <a:p>
            <a:pPr eaLnBrk="1" fontAlgn="auto" hangingPunct="1">
              <a:spcAft>
                <a:spcPts val="0"/>
              </a:spcAft>
              <a:defRPr/>
            </a:pPr>
            <a:endParaRPr lang="en-US" dirty="0"/>
          </a:p>
          <a:p>
            <a:pPr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AE191CA5-B756-49BA-8BB3-9E255CA3238B}" type="slidenum">
              <a:rPr lang="en-US"/>
              <a:pPr>
                <a:defRPr/>
              </a:pPr>
              <a:t>7</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441325"/>
            <a:ext cx="8229600" cy="1143000"/>
          </a:xfrm>
        </p:spPr>
        <p:txBody>
          <a:bodyPr/>
          <a:lstStyle/>
          <a:p>
            <a:pPr algn="l" eaLnBrk="1" hangingPunct="1"/>
            <a:r>
              <a:rPr lang="en-US" dirty="0" smtClean="0"/>
              <a:t>Voucher Corrections</a:t>
            </a:r>
          </a:p>
        </p:txBody>
      </p:sp>
      <p:sp>
        <p:nvSpPr>
          <p:cNvPr id="115715" name="Content Placeholder 5"/>
          <p:cNvSpPr>
            <a:spLocks noGrp="1"/>
          </p:cNvSpPr>
          <p:nvPr>
            <p:ph idx="1"/>
          </p:nvPr>
        </p:nvSpPr>
        <p:spPr/>
        <p:txBody>
          <a:bodyPr/>
          <a:lstStyle/>
          <a:p>
            <a:pPr eaLnBrk="1" hangingPunct="1"/>
            <a:r>
              <a:rPr lang="en-US" dirty="0" smtClean="0"/>
              <a:t>Corrected on a line item basis</a:t>
            </a:r>
          </a:p>
          <a:p>
            <a:pPr eaLnBrk="1" hangingPunct="1"/>
            <a:endParaRPr lang="en-US" dirty="0" smtClean="0"/>
          </a:p>
          <a:p>
            <a:pPr eaLnBrk="1" hangingPunct="1"/>
            <a:r>
              <a:rPr lang="en-US" dirty="0" smtClean="0"/>
              <a:t>Voucher Status will determine which function to use. Three options:</a:t>
            </a:r>
          </a:p>
          <a:p>
            <a:pPr lvl="1" eaLnBrk="1" hangingPunct="1"/>
            <a:r>
              <a:rPr lang="en-US" dirty="0" smtClean="0"/>
              <a:t>Revoke Approval</a:t>
            </a:r>
          </a:p>
          <a:p>
            <a:pPr lvl="1" eaLnBrk="1" hangingPunct="1"/>
            <a:r>
              <a:rPr lang="en-US" dirty="0" smtClean="0"/>
              <a:t>Cancelling a Voucher Line Item</a:t>
            </a:r>
          </a:p>
          <a:p>
            <a:pPr lvl="1" eaLnBrk="1" hangingPunct="1"/>
            <a:r>
              <a:rPr lang="en-US" dirty="0" smtClean="0"/>
              <a:t>Revising A Voucher Line Item</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48BDFFCD-8196-4C68-8A8F-1BD08E1781D2}" type="slidenum">
              <a:rPr lang="en-US"/>
              <a:pPr>
                <a:defRPr/>
              </a:pPr>
              <a:t>70</a:t>
            </a:fld>
            <a:endParaRPr lang="en-US" dirty="0"/>
          </a:p>
        </p:txBody>
      </p:sp>
      <p:grpSp>
        <p:nvGrpSpPr>
          <p:cNvPr id="2" name="Group 6"/>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21734296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677863"/>
            <a:ext cx="8229600" cy="1143000"/>
          </a:xfrm>
        </p:spPr>
        <p:txBody>
          <a:bodyPr>
            <a:normAutofit fontScale="90000"/>
          </a:bodyPr>
          <a:lstStyle/>
          <a:p>
            <a:pPr algn="l" eaLnBrk="1" hangingPunct="1"/>
            <a:r>
              <a:rPr lang="en-US" dirty="0" smtClean="0"/>
              <a:t>Voucher Corrections: Cancel Voucher Line Items</a:t>
            </a:r>
          </a:p>
        </p:txBody>
      </p:sp>
      <p:sp>
        <p:nvSpPr>
          <p:cNvPr id="120835" name="Content Placeholder 2"/>
          <p:cNvSpPr>
            <a:spLocks noGrp="1"/>
          </p:cNvSpPr>
          <p:nvPr>
            <p:ph idx="1"/>
          </p:nvPr>
        </p:nvSpPr>
        <p:spPr>
          <a:xfrm>
            <a:off x="446088" y="1992313"/>
            <a:ext cx="8229600" cy="4525962"/>
          </a:xfrm>
        </p:spPr>
        <p:txBody>
          <a:bodyPr/>
          <a:lstStyle/>
          <a:p>
            <a:pPr eaLnBrk="1" hangingPunct="1"/>
            <a:r>
              <a:rPr lang="en-US" dirty="0" smtClean="0"/>
              <a:t>Necessary Role: Request Drawdown</a:t>
            </a:r>
          </a:p>
        </p:txBody>
      </p:sp>
      <p:grpSp>
        <p:nvGrpSpPr>
          <p:cNvPr id="120838" name="Group 6"/>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Slide Number Placeholder 3"/>
          <p:cNvSpPr>
            <a:spLocks noGrp="1"/>
          </p:cNvSpPr>
          <p:nvPr>
            <p:ph type="sldNum" sz="quarter" idx="12"/>
          </p:nvPr>
        </p:nvSpPr>
        <p:spPr/>
        <p:txBody>
          <a:bodyPr/>
          <a:lstStyle/>
          <a:p>
            <a:pPr>
              <a:defRPr/>
            </a:pPr>
            <a:fld id="{9D1CA87C-2B17-4441-A69D-81DB86639F30}" type="slidenum">
              <a:rPr lang="en-US"/>
              <a:pPr>
                <a:defRPr/>
              </a:pPr>
              <a:t>71</a:t>
            </a:fld>
            <a:endParaRPr lang="en-US" dirty="0"/>
          </a:p>
        </p:txBody>
      </p:sp>
      <p:grpSp>
        <p:nvGrpSpPr>
          <p:cNvPr id="2" name="Group 1"/>
          <p:cNvGrpSpPr/>
          <p:nvPr/>
        </p:nvGrpSpPr>
        <p:grpSpPr>
          <a:xfrm>
            <a:off x="416625" y="2573785"/>
            <a:ext cx="8217725" cy="4287797"/>
            <a:chOff x="416625" y="2573785"/>
            <a:chExt cx="8217725" cy="4287797"/>
          </a:xfrm>
        </p:grpSpPr>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25" y="2573785"/>
              <a:ext cx="8217725" cy="42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402006" y="4694830"/>
              <a:ext cx="655093" cy="133748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00404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677863"/>
            <a:ext cx="8229600" cy="1143000"/>
          </a:xfrm>
        </p:spPr>
        <p:txBody>
          <a:bodyPr rtlCol="0">
            <a:normAutofit fontScale="90000"/>
          </a:bodyPr>
          <a:lstStyle/>
          <a:p>
            <a:pPr algn="l" eaLnBrk="1" fontAlgn="auto" hangingPunct="1">
              <a:spcAft>
                <a:spcPts val="0"/>
              </a:spcAft>
              <a:defRPr/>
            </a:pPr>
            <a:r>
              <a:rPr lang="en-US" dirty="0"/>
              <a:t>Voucher Corrections: Revising A Voucher</a:t>
            </a:r>
            <a:endParaRPr lang="en-US" dirty="0" smtClean="0"/>
          </a:p>
        </p:txBody>
      </p:sp>
      <p:sp>
        <p:nvSpPr>
          <p:cNvPr id="7" name="Content Placeholder 2"/>
          <p:cNvSpPr>
            <a:spLocks noGrp="1"/>
          </p:cNvSpPr>
          <p:nvPr>
            <p:ph idx="1"/>
          </p:nvPr>
        </p:nvSpPr>
        <p:spPr>
          <a:xfrm>
            <a:off x="457200" y="1944688"/>
            <a:ext cx="8229600" cy="4525962"/>
          </a:xfrm>
        </p:spPr>
        <p:txBody>
          <a:bodyPr rtlCol="0">
            <a:normAutofit fontScale="70000" lnSpcReduction="20000"/>
          </a:bodyPr>
          <a:lstStyle/>
          <a:p>
            <a:pPr eaLnBrk="1" fontAlgn="auto" hangingPunct="1">
              <a:spcAft>
                <a:spcPts val="0"/>
              </a:spcAft>
              <a:defRPr/>
            </a:pPr>
            <a:r>
              <a:rPr lang="en-US" dirty="0"/>
              <a:t>Grantee may need to revise an original voucher for numerous reasons:</a:t>
            </a:r>
          </a:p>
          <a:p>
            <a:pPr lvl="1" eaLnBrk="1" fontAlgn="auto" hangingPunct="1">
              <a:spcAft>
                <a:spcPts val="0"/>
              </a:spcAft>
              <a:defRPr/>
            </a:pPr>
            <a:r>
              <a:rPr lang="en-US" dirty="0"/>
              <a:t>Original costs incurred are not for the correct Activity</a:t>
            </a:r>
          </a:p>
          <a:p>
            <a:pPr lvl="1" eaLnBrk="1" fontAlgn="auto" hangingPunct="1">
              <a:spcAft>
                <a:spcPts val="0"/>
              </a:spcAft>
              <a:defRPr/>
            </a:pPr>
            <a:r>
              <a:rPr lang="en-US" dirty="0"/>
              <a:t>Error in accounting and costs need to be moved to another Activity</a:t>
            </a:r>
          </a:p>
          <a:p>
            <a:pPr lvl="1" eaLnBrk="1" fontAlgn="auto" hangingPunct="1">
              <a:spcAft>
                <a:spcPts val="0"/>
              </a:spcAft>
              <a:defRPr/>
            </a:pPr>
            <a:r>
              <a:rPr lang="en-US" dirty="0"/>
              <a:t>HUD deemed costs ineligible</a:t>
            </a:r>
          </a:p>
          <a:p>
            <a:pPr marL="971550" lvl="1" indent="-514350" eaLnBrk="1" fontAlgn="auto" hangingPunct="1">
              <a:spcAft>
                <a:spcPts val="0"/>
              </a:spcAft>
              <a:buNone/>
              <a:defRPr/>
            </a:pPr>
            <a:endParaRPr lang="en-US" dirty="0"/>
          </a:p>
          <a:p>
            <a:pPr eaLnBrk="1" fontAlgn="auto" hangingPunct="1">
              <a:spcAft>
                <a:spcPts val="0"/>
              </a:spcAft>
              <a:defRPr/>
            </a:pPr>
            <a:r>
              <a:rPr lang="en-US" dirty="0"/>
              <a:t>Grantee has two options:</a:t>
            </a:r>
          </a:p>
          <a:p>
            <a:pPr lvl="1" eaLnBrk="1" fontAlgn="auto" hangingPunct="1">
              <a:spcAft>
                <a:spcPts val="0"/>
              </a:spcAft>
              <a:defRPr/>
            </a:pPr>
            <a:r>
              <a:rPr lang="en-US" dirty="0"/>
              <a:t>Revise original voucher in DRGR AND off set next draw</a:t>
            </a:r>
          </a:p>
          <a:p>
            <a:pPr lvl="1" eaLnBrk="1" fontAlgn="auto" hangingPunct="1">
              <a:spcAft>
                <a:spcPts val="0"/>
              </a:spcAft>
              <a:defRPr/>
            </a:pPr>
            <a:r>
              <a:rPr lang="en-US" dirty="0"/>
              <a:t>Wire funds back to LOCCS</a:t>
            </a:r>
          </a:p>
          <a:p>
            <a:pPr lvl="2" eaLnBrk="1" fontAlgn="auto" hangingPunct="1">
              <a:spcAft>
                <a:spcPts val="0"/>
              </a:spcAft>
              <a:defRPr/>
            </a:pPr>
            <a:r>
              <a:rPr lang="en-US" dirty="0"/>
              <a:t>This option is used sparingly.  Contact your CPD rep before wiring funds back. And, once a the wired funds is processed by HUD’s CFO staff (out of Ft. Worth), there will show a negative draw on the grant and the grantee must assign the negative draw to the desired Activity.</a:t>
            </a:r>
          </a:p>
          <a:p>
            <a:pPr lvl="2" eaLnBrk="1" fontAlgn="auto" hangingPunct="1">
              <a:spcAft>
                <a:spcPts val="0"/>
              </a:spcAft>
              <a:defRPr/>
            </a:pPr>
            <a:r>
              <a:rPr lang="en-US" b="1" i="1" dirty="0"/>
              <a:t>When funds are returned to DRGR through wires or offsetting draws, users can now categorize these as collections and recaptures when assigning funds to new activities through the revisions.</a:t>
            </a:r>
          </a:p>
        </p:txBody>
      </p:sp>
      <p:sp>
        <p:nvSpPr>
          <p:cNvPr id="4" name="Slide Number Placeholder 3"/>
          <p:cNvSpPr>
            <a:spLocks noGrp="1"/>
          </p:cNvSpPr>
          <p:nvPr>
            <p:ph type="sldNum" sz="quarter" idx="12"/>
          </p:nvPr>
        </p:nvSpPr>
        <p:spPr/>
        <p:txBody>
          <a:bodyPr/>
          <a:lstStyle/>
          <a:p>
            <a:pPr>
              <a:defRPr/>
            </a:pPr>
            <a:fld id="{AF9F1C58-5874-4F58-A1E7-E88E0576D1F6}" type="slidenum">
              <a:rPr lang="en-US"/>
              <a:pPr>
                <a:defRPr/>
              </a:pPr>
              <a:t>72</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12080543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690563"/>
            <a:ext cx="8229600" cy="1143000"/>
          </a:xfrm>
        </p:spPr>
        <p:txBody>
          <a:bodyPr>
            <a:normAutofit fontScale="90000"/>
          </a:bodyPr>
          <a:lstStyle/>
          <a:p>
            <a:pPr algn="l" eaLnBrk="1" hangingPunct="1"/>
            <a:r>
              <a:rPr lang="en-US" dirty="0" smtClean="0"/>
              <a:t>Voucher Corrections: Revising A Voucher Line Item</a:t>
            </a:r>
          </a:p>
        </p:txBody>
      </p:sp>
      <p:sp>
        <p:nvSpPr>
          <p:cNvPr id="12" name="Content Placeholder 2"/>
          <p:cNvSpPr>
            <a:spLocks noGrp="1"/>
          </p:cNvSpPr>
          <p:nvPr>
            <p:ph idx="1"/>
          </p:nvPr>
        </p:nvSpPr>
        <p:spPr>
          <a:xfrm>
            <a:off x="457200" y="1935163"/>
            <a:ext cx="8229600" cy="4656137"/>
          </a:xfrm>
        </p:spPr>
        <p:txBody>
          <a:bodyPr rtlCol="0">
            <a:normAutofit fontScale="92500" lnSpcReduction="20000"/>
          </a:bodyPr>
          <a:lstStyle/>
          <a:p>
            <a:pPr eaLnBrk="1" fontAlgn="auto" hangingPunct="1">
              <a:spcAft>
                <a:spcPts val="0"/>
              </a:spcAft>
              <a:defRPr/>
            </a:pPr>
            <a:r>
              <a:rPr lang="en-US" dirty="0" smtClean="0"/>
              <a:t>Roles</a:t>
            </a:r>
          </a:p>
          <a:p>
            <a:pPr lvl="1" eaLnBrk="1" fontAlgn="auto" hangingPunct="1">
              <a:spcAft>
                <a:spcPts val="0"/>
              </a:spcAft>
              <a:defRPr/>
            </a:pPr>
            <a:r>
              <a:rPr lang="en-US" dirty="0" smtClean="0"/>
              <a:t>To revise: Draw Requester</a:t>
            </a:r>
          </a:p>
          <a:p>
            <a:pPr lvl="1" eaLnBrk="1" fontAlgn="auto" hangingPunct="1">
              <a:spcAft>
                <a:spcPts val="0"/>
              </a:spcAft>
              <a:defRPr/>
            </a:pPr>
            <a:r>
              <a:rPr lang="en-US" dirty="0" smtClean="0"/>
              <a:t>To approve the revisions: Draw Approver</a:t>
            </a:r>
          </a:p>
          <a:p>
            <a:pPr eaLnBrk="1" fontAlgn="auto" hangingPunct="1">
              <a:spcAft>
                <a:spcPts val="0"/>
              </a:spcAft>
              <a:defRPr/>
            </a:pPr>
            <a:r>
              <a:rPr lang="en-US" dirty="0" smtClean="0"/>
              <a:t>Conditions</a:t>
            </a:r>
          </a:p>
          <a:p>
            <a:pPr lvl="1" eaLnBrk="1" fontAlgn="auto" hangingPunct="1">
              <a:spcAft>
                <a:spcPts val="0"/>
              </a:spcAft>
              <a:defRPr/>
            </a:pPr>
            <a:r>
              <a:rPr lang="en-US" dirty="0" smtClean="0"/>
              <a:t>Both </a:t>
            </a:r>
            <a:r>
              <a:rPr lang="en-US" dirty="0"/>
              <a:t>activities </a:t>
            </a:r>
            <a:r>
              <a:rPr lang="en-US" dirty="0" smtClean="0"/>
              <a:t>funded from same grant</a:t>
            </a:r>
            <a:endParaRPr lang="en-US" dirty="0"/>
          </a:p>
          <a:p>
            <a:pPr lvl="1" eaLnBrk="1" fontAlgn="auto" hangingPunct="1">
              <a:spcAft>
                <a:spcPts val="0"/>
              </a:spcAft>
              <a:defRPr/>
            </a:pPr>
            <a:r>
              <a:rPr lang="en-US" dirty="0" smtClean="0"/>
              <a:t>Destination activity has sufficient balance (budget and obligation)</a:t>
            </a:r>
          </a:p>
          <a:p>
            <a:pPr lvl="1" eaLnBrk="1" fontAlgn="auto" hangingPunct="1">
              <a:spcAft>
                <a:spcPts val="0"/>
              </a:spcAft>
              <a:defRPr/>
            </a:pPr>
            <a:r>
              <a:rPr lang="en-US" dirty="0" smtClean="0"/>
              <a:t>Destination activity cannot be cancelled</a:t>
            </a:r>
            <a:endParaRPr lang="en-US" dirty="0"/>
          </a:p>
          <a:p>
            <a:pPr lvl="1" eaLnBrk="1" fontAlgn="auto" hangingPunct="1">
              <a:spcAft>
                <a:spcPts val="0"/>
              </a:spcAft>
              <a:defRPr/>
            </a:pPr>
            <a:r>
              <a:rPr lang="en-US" dirty="0" smtClean="0"/>
              <a:t>Neither </a:t>
            </a:r>
            <a:r>
              <a:rPr lang="en-US" dirty="0"/>
              <a:t>activity is blocked</a:t>
            </a:r>
            <a:r>
              <a:rPr lang="en-US" dirty="0" smtClean="0"/>
              <a:t>.</a:t>
            </a:r>
          </a:p>
          <a:p>
            <a:pPr eaLnBrk="1" fontAlgn="auto" hangingPunct="1">
              <a:spcAft>
                <a:spcPts val="0"/>
              </a:spcAft>
              <a:defRPr/>
            </a:pPr>
            <a:r>
              <a:rPr lang="en-US" dirty="0" smtClean="0"/>
              <a:t>Total amount of voucher does not change: only the amount charged to each activity changes</a:t>
            </a:r>
          </a:p>
        </p:txBody>
      </p:sp>
      <p:sp>
        <p:nvSpPr>
          <p:cNvPr id="4" name="Slide Number Placeholder 3"/>
          <p:cNvSpPr>
            <a:spLocks noGrp="1"/>
          </p:cNvSpPr>
          <p:nvPr>
            <p:ph type="sldNum" sz="quarter" idx="12"/>
          </p:nvPr>
        </p:nvSpPr>
        <p:spPr/>
        <p:txBody>
          <a:bodyPr/>
          <a:lstStyle/>
          <a:p>
            <a:pPr>
              <a:defRPr/>
            </a:pPr>
            <a:fld id="{2D0CB162-C389-4983-9295-D2C089BC794A}" type="slidenum">
              <a:rPr lang="en-US"/>
              <a:pPr>
                <a:defRPr/>
              </a:pPr>
              <a:t>73</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extLst>
      <p:ext uri="{BB962C8B-B14F-4D97-AF65-F5344CB8AC3E}">
        <p14:creationId xmlns:p14="http://schemas.microsoft.com/office/powerpoint/2010/main" val="16629083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701675"/>
            <a:ext cx="8485188" cy="1143000"/>
          </a:xfrm>
        </p:spPr>
        <p:txBody>
          <a:bodyPr>
            <a:normAutofit fontScale="90000"/>
          </a:bodyPr>
          <a:lstStyle/>
          <a:p>
            <a:pPr algn="l" eaLnBrk="1" hangingPunct="1"/>
            <a:r>
              <a:rPr lang="en-US" dirty="0" smtClean="0"/>
              <a:t>Voucher Corrections: Verifying sufficient balance (Fin Rept07b)</a:t>
            </a:r>
          </a:p>
        </p:txBody>
      </p:sp>
      <p:sp>
        <p:nvSpPr>
          <p:cNvPr id="3" name="Slide Number Placeholder 2"/>
          <p:cNvSpPr>
            <a:spLocks noGrp="1"/>
          </p:cNvSpPr>
          <p:nvPr>
            <p:ph type="sldNum" sz="quarter" idx="12"/>
          </p:nvPr>
        </p:nvSpPr>
        <p:spPr/>
        <p:txBody>
          <a:bodyPr/>
          <a:lstStyle/>
          <a:p>
            <a:pPr>
              <a:defRPr/>
            </a:pPr>
            <a:fld id="{11C5B1AE-FC7F-403D-A54C-A20B877959BE}" type="slidenum">
              <a:rPr lang="en-US"/>
              <a:pPr>
                <a:defRPr/>
              </a:pPr>
              <a:t>74</a:t>
            </a:fld>
            <a:endParaRPr lang="en-US" dirty="0"/>
          </a:p>
        </p:txBody>
      </p:sp>
      <p:grpSp>
        <p:nvGrpSpPr>
          <p:cNvPr id="2"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pSp>
        <p:nvGrpSpPr>
          <p:cNvPr id="12" name="Group 11"/>
          <p:cNvGrpSpPr/>
          <p:nvPr/>
        </p:nvGrpSpPr>
        <p:grpSpPr>
          <a:xfrm>
            <a:off x="123825" y="2043113"/>
            <a:ext cx="8818563" cy="4322762"/>
            <a:chOff x="123825" y="2043113"/>
            <a:chExt cx="8818563" cy="4322762"/>
          </a:xfrm>
        </p:grpSpPr>
        <p:pic>
          <p:nvPicPr>
            <p:cNvPr id="118789" name="Picture 2"/>
            <p:cNvPicPr>
              <a:picLocks noChangeAspect="1" noChangeArrowheads="1"/>
            </p:cNvPicPr>
            <p:nvPr/>
          </p:nvPicPr>
          <p:blipFill>
            <a:blip r:embed="rId3" cstate="print"/>
            <a:srcRect t="34251" r="61784" b="12946"/>
            <a:stretch>
              <a:fillRect/>
            </a:stretch>
          </p:blipFill>
          <p:spPr bwMode="auto">
            <a:xfrm>
              <a:off x="123825" y="2043113"/>
              <a:ext cx="8818563" cy="4322762"/>
            </a:xfrm>
            <a:prstGeom prst="rect">
              <a:avLst/>
            </a:prstGeom>
            <a:noFill/>
            <a:ln w="9525">
              <a:noFill/>
              <a:miter lim="800000"/>
              <a:headEnd/>
              <a:tailEnd/>
            </a:ln>
          </p:spPr>
        </p:pic>
        <p:sp>
          <p:nvSpPr>
            <p:cNvPr id="4" name="Rectangle 3"/>
            <p:cNvSpPr/>
            <p:nvPr/>
          </p:nvSpPr>
          <p:spPr>
            <a:xfrm>
              <a:off x="1201783" y="3592286"/>
              <a:ext cx="1606731" cy="277358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14400" y="2690949"/>
              <a:ext cx="2076994" cy="18288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26393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76200"/>
            <a:ext cx="9144000" cy="457200"/>
            <a:chOff x="0" y="152400"/>
            <a:chExt cx="9144000" cy="609600"/>
          </a:xfrm>
        </p:grpSpPr>
        <p:sp>
          <p:nvSpPr>
            <p:cNvPr id="12" name="Rectangle 1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3" name="Rectangle 1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4" name="Rectangle 13"/>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8" name="Slide Number Placeholder 3"/>
          <p:cNvSpPr>
            <a:spLocks noGrp="1"/>
          </p:cNvSpPr>
          <p:nvPr>
            <p:ph type="sldNum" sz="quarter" idx="12"/>
          </p:nvPr>
        </p:nvSpPr>
        <p:spPr/>
        <p:txBody>
          <a:bodyPr/>
          <a:lstStyle/>
          <a:p>
            <a:pPr>
              <a:defRPr/>
            </a:pPr>
            <a:fld id="{039DE612-03B2-4016-AC10-07D876562A87}" type="slidenum">
              <a:rPr lang="en-US"/>
              <a:pPr>
                <a:defRPr/>
              </a:pPr>
              <a:t>75</a:t>
            </a:fld>
            <a:endParaRPr lang="en-US" dirty="0"/>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25152"/>
          <a:stretch>
            <a:fillRect/>
          </a:stretch>
        </p:blipFill>
        <p:spPr bwMode="auto">
          <a:xfrm>
            <a:off x="457200" y="1382309"/>
            <a:ext cx="8383513" cy="52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1"/>
          <p:cNvSpPr>
            <a:spLocks noGrp="1"/>
          </p:cNvSpPr>
          <p:nvPr>
            <p:ph type="title"/>
          </p:nvPr>
        </p:nvSpPr>
        <p:spPr>
          <a:xfrm>
            <a:off x="457200" y="441325"/>
            <a:ext cx="8229600" cy="1143000"/>
          </a:xfrm>
        </p:spPr>
        <p:txBody>
          <a:bodyPr/>
          <a:lstStyle/>
          <a:p>
            <a:pPr algn="l" eaLnBrk="1" hangingPunct="1"/>
            <a:r>
              <a:rPr lang="en-US" dirty="0" smtClean="0"/>
              <a:t>Voucher Corrections</a:t>
            </a:r>
          </a:p>
        </p:txBody>
      </p:sp>
    </p:spTree>
    <p:extLst>
      <p:ext uri="{BB962C8B-B14F-4D97-AF65-F5344CB8AC3E}">
        <p14:creationId xmlns:p14="http://schemas.microsoft.com/office/powerpoint/2010/main" val="12472749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887413"/>
            <a:ext cx="8229600" cy="1735137"/>
          </a:xfrm>
        </p:spPr>
        <p:txBody>
          <a:bodyPr/>
          <a:lstStyle/>
          <a:p>
            <a:pPr eaLnBrk="1" hangingPunct="1"/>
            <a:r>
              <a:rPr lang="en-US" dirty="0" smtClean="0"/>
              <a:t>Approving Vouchers</a:t>
            </a:r>
          </a:p>
        </p:txBody>
      </p:sp>
      <p:sp>
        <p:nvSpPr>
          <p:cNvPr id="4" name="Slide Number Placeholder 3"/>
          <p:cNvSpPr>
            <a:spLocks noGrp="1"/>
          </p:cNvSpPr>
          <p:nvPr>
            <p:ph type="sldNum" sz="quarter" idx="12"/>
          </p:nvPr>
        </p:nvSpPr>
        <p:spPr/>
        <p:txBody>
          <a:bodyPr/>
          <a:lstStyle/>
          <a:p>
            <a:pPr>
              <a:defRPr/>
            </a:pPr>
            <a:fld id="{1547F049-B210-40E8-A060-0863D96B30C6}" type="slidenum">
              <a:rPr lang="en-US"/>
              <a:pPr>
                <a:defRPr/>
              </a:pPr>
              <a:t>76</a:t>
            </a:fld>
            <a:endParaRPr lang="en-US" dirty="0"/>
          </a:p>
        </p:txBody>
      </p:sp>
      <p:pic>
        <p:nvPicPr>
          <p:cNvPr id="114692" name="Picture 1" descr="C:\Documents and Settings\23240\Local Settings\Temporary Internet Files\Content.IE5\72WIM3LA\MC900188131[1].wmf"/>
          <p:cNvPicPr>
            <a:picLocks noChangeAspect="1" noChangeArrowheads="1"/>
          </p:cNvPicPr>
          <p:nvPr/>
        </p:nvPicPr>
        <p:blipFill>
          <a:blip r:embed="rId3" cstate="print"/>
          <a:srcRect/>
          <a:stretch>
            <a:fillRect/>
          </a:stretch>
        </p:blipFill>
        <p:spPr bwMode="auto">
          <a:xfrm>
            <a:off x="2732088" y="2690813"/>
            <a:ext cx="2732087" cy="1641475"/>
          </a:xfrm>
          <a:prstGeom prst="rect">
            <a:avLst/>
          </a:prstGeom>
          <a:noFill/>
          <a:ln w="9525">
            <a:noFill/>
            <a:miter lim="800000"/>
            <a:headEnd/>
            <a:tailEnd/>
          </a:ln>
        </p:spPr>
      </p:pic>
      <p:grpSp>
        <p:nvGrpSpPr>
          <p:cNvPr id="2" name="Group 6"/>
          <p:cNvGrpSpPr>
            <a:grpSpLocks/>
          </p:cNvGrpSpPr>
          <p:nvPr/>
        </p:nvGrpSpPr>
        <p:grpSpPr bwMode="auto">
          <a:xfrm>
            <a:off x="0" y="5907088"/>
            <a:ext cx="9144000" cy="457200"/>
            <a:chOff x="0" y="152400"/>
            <a:chExt cx="9144000" cy="609600"/>
          </a:xfrm>
        </p:grpSpPr>
        <p:sp>
          <p:nvSpPr>
            <p:cNvPr id="8" name="Rectangle 7"/>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4" name="Pentagon 13"/>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Case Study </a:t>
            </a:r>
            <a:r>
              <a:rPr lang="en-US" sz="3600" i="1" dirty="0" smtClean="0"/>
              <a:t>12</a:t>
            </a:r>
            <a:endParaRPr lang="en-US" sz="3600" i="1" dirty="0"/>
          </a:p>
        </p:txBody>
      </p:sp>
    </p:spTree>
    <p:extLst>
      <p:ext uri="{BB962C8B-B14F-4D97-AF65-F5344CB8AC3E}">
        <p14:creationId xmlns:p14="http://schemas.microsoft.com/office/powerpoint/2010/main" val="6127547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520700" y="466725"/>
            <a:ext cx="8229600" cy="914400"/>
          </a:xfrm>
        </p:spPr>
        <p:txBody>
          <a:bodyPr/>
          <a:lstStyle/>
          <a:p>
            <a:pPr algn="l" eaLnBrk="1" hangingPunct="1"/>
            <a:r>
              <a:rPr lang="en-US" dirty="0" smtClean="0"/>
              <a:t>Voucher Process Review</a:t>
            </a:r>
          </a:p>
        </p:txBody>
      </p:sp>
      <p:grpSp>
        <p:nvGrpSpPr>
          <p:cNvPr id="2" name="Group 26"/>
          <p:cNvGrpSpPr>
            <a:grpSpLocks/>
          </p:cNvGrpSpPr>
          <p:nvPr/>
        </p:nvGrpSpPr>
        <p:grpSpPr bwMode="auto">
          <a:xfrm>
            <a:off x="381000" y="1328738"/>
            <a:ext cx="8763000" cy="1668462"/>
            <a:chOff x="381000" y="1085850"/>
            <a:chExt cx="8443102" cy="1669404"/>
          </a:xfrm>
        </p:grpSpPr>
        <p:grpSp>
          <p:nvGrpSpPr>
            <p:cNvPr id="3" name="Group 25"/>
            <p:cNvGrpSpPr>
              <a:grpSpLocks/>
            </p:cNvGrpSpPr>
            <p:nvPr/>
          </p:nvGrpSpPr>
          <p:grpSpPr bwMode="auto">
            <a:xfrm>
              <a:off x="381000" y="1085850"/>
              <a:ext cx="8443102" cy="1669404"/>
              <a:chOff x="381000" y="1066800"/>
              <a:chExt cx="8443102" cy="1669404"/>
            </a:xfrm>
          </p:grpSpPr>
          <p:sp>
            <p:nvSpPr>
              <p:cNvPr id="121885" name="TextBox 4"/>
              <p:cNvSpPr txBox="1">
                <a:spLocks noChangeArrowheads="1"/>
              </p:cNvSpPr>
              <p:nvPr/>
            </p:nvSpPr>
            <p:spPr bwMode="auto">
              <a:xfrm>
                <a:off x="609600" y="1066800"/>
                <a:ext cx="2743200" cy="381000"/>
              </a:xfrm>
              <a:prstGeom prst="rect">
                <a:avLst/>
              </a:prstGeom>
              <a:noFill/>
              <a:ln w="9525">
                <a:noFill/>
                <a:miter lim="800000"/>
                <a:headEnd/>
                <a:tailEnd/>
              </a:ln>
            </p:spPr>
            <p:txBody>
              <a:bodyPr>
                <a:spAutoFit/>
              </a:bodyPr>
              <a:lstStyle/>
              <a:p>
                <a:r>
                  <a:rPr lang="en-US" b="1" u="sng" dirty="0" smtClean="0">
                    <a:latin typeface="Calibri" pitchFamily="34" charset="0"/>
                  </a:rPr>
                  <a:t>DRAWDOWN REQUESTER</a:t>
                </a:r>
                <a:endParaRPr lang="en-US" b="1" u="sng" dirty="0">
                  <a:latin typeface="Calibri" pitchFamily="34" charset="0"/>
                </a:endParaRPr>
              </a:p>
            </p:txBody>
          </p:sp>
          <p:sp>
            <p:nvSpPr>
              <p:cNvPr id="121886" name="TextBox 5"/>
              <p:cNvSpPr txBox="1">
                <a:spLocks noChangeArrowheads="1"/>
              </p:cNvSpPr>
              <p:nvPr/>
            </p:nvSpPr>
            <p:spPr bwMode="auto">
              <a:xfrm>
                <a:off x="5943600" y="1066800"/>
                <a:ext cx="2743200" cy="381000"/>
              </a:xfrm>
              <a:prstGeom prst="rect">
                <a:avLst/>
              </a:prstGeom>
              <a:noFill/>
              <a:ln w="9525">
                <a:noFill/>
                <a:miter lim="800000"/>
                <a:headEnd/>
                <a:tailEnd/>
              </a:ln>
            </p:spPr>
            <p:txBody>
              <a:bodyPr>
                <a:spAutoFit/>
              </a:bodyPr>
              <a:lstStyle/>
              <a:p>
                <a:r>
                  <a:rPr lang="en-US" b="1" u="sng" dirty="0" smtClean="0">
                    <a:latin typeface="Calibri" pitchFamily="34" charset="0"/>
                  </a:rPr>
                  <a:t>DRAWDOWN APPROVER</a:t>
                </a:r>
                <a:endParaRPr lang="en-US" b="1" u="sng" dirty="0">
                  <a:latin typeface="Calibri" pitchFamily="34" charset="0"/>
                </a:endParaRPr>
              </a:p>
            </p:txBody>
          </p:sp>
          <p:sp>
            <p:nvSpPr>
              <p:cNvPr id="7" name="Rectangle 6"/>
              <p:cNvSpPr/>
              <p:nvPr/>
            </p:nvSpPr>
            <p:spPr>
              <a:xfrm>
                <a:off x="381000" y="1428954"/>
                <a:ext cx="8228965" cy="1142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3753" name="TextBox 12"/>
              <p:cNvSpPr txBox="1">
                <a:spLocks noChangeArrowheads="1"/>
              </p:cNvSpPr>
              <p:nvPr/>
            </p:nvSpPr>
            <p:spPr bwMode="auto">
              <a:xfrm>
                <a:off x="3649643" y="1448015"/>
                <a:ext cx="1433185" cy="368508"/>
              </a:xfrm>
              <a:prstGeom prst="rect">
                <a:avLst/>
              </a:prstGeom>
              <a:noFill/>
              <a:ln w="9525">
                <a:noFill/>
                <a:miter lim="800000"/>
                <a:headEnd/>
                <a:tailEnd/>
              </a:ln>
            </p:spPr>
            <p:txBody>
              <a:bodyPr>
                <a:spAutoFit/>
              </a:bodyPr>
              <a:lstStyle/>
              <a:p>
                <a:pPr algn="ctr">
                  <a:defRPr/>
                </a:pPr>
                <a:r>
                  <a:rPr lang="en-US" b="1" dirty="0">
                    <a:solidFill>
                      <a:srgbClr val="FFC000"/>
                    </a:solidFill>
                    <a:effectLst>
                      <a:outerShdw blurRad="38100" dist="38100" dir="2700000" algn="tl">
                        <a:srgbClr val="000000">
                          <a:alpha val="43137"/>
                        </a:srgbClr>
                      </a:outerShdw>
                    </a:effectLst>
                    <a:latin typeface="Calibri" pitchFamily="34" charset="0"/>
                    <a:ea typeface="ＭＳ Ｐゴシック" pitchFamily="-60" charset="-128"/>
                    <a:cs typeface="ＭＳ Ｐゴシック" pitchFamily="-60" charset="-128"/>
                  </a:rPr>
                  <a:t>OBLIGATION</a:t>
                </a:r>
              </a:p>
            </p:txBody>
          </p:sp>
          <p:sp>
            <p:nvSpPr>
              <p:cNvPr id="121889" name="TextBox 13"/>
              <p:cNvSpPr txBox="1">
                <a:spLocks noChangeArrowheads="1"/>
              </p:cNvSpPr>
              <p:nvPr/>
            </p:nvSpPr>
            <p:spPr bwMode="auto">
              <a:xfrm>
                <a:off x="3398838" y="1828800"/>
                <a:ext cx="1935512" cy="584775"/>
              </a:xfrm>
              <a:prstGeom prst="rect">
                <a:avLst/>
              </a:prstGeom>
              <a:noFill/>
              <a:ln w="9525">
                <a:noFill/>
                <a:miter lim="800000"/>
                <a:headEnd/>
                <a:tailEnd/>
              </a:ln>
            </p:spPr>
            <p:txBody>
              <a:bodyPr>
                <a:spAutoFit/>
              </a:bodyPr>
              <a:lstStyle/>
              <a:p>
                <a:pPr algn="ctr"/>
                <a:r>
                  <a:rPr lang="en-US" sz="1600" b="1" i="1" dirty="0">
                    <a:solidFill>
                      <a:srgbClr val="FFC000"/>
                    </a:solidFill>
                    <a:latin typeface="Calibri" pitchFamily="34" charset="0"/>
                  </a:rPr>
                  <a:t>Can be updated by Creator or Approver</a:t>
                </a:r>
              </a:p>
            </p:txBody>
          </p:sp>
          <p:sp>
            <p:nvSpPr>
              <p:cNvPr id="15" name="TextBox 14"/>
              <p:cNvSpPr txBox="1"/>
              <p:nvPr/>
            </p:nvSpPr>
            <p:spPr>
              <a:xfrm>
                <a:off x="483480" y="1524258"/>
                <a:ext cx="2906140" cy="954626"/>
              </a:xfrm>
              <a:prstGeom prst="rect">
                <a:avLst/>
              </a:prstGeom>
              <a:noFill/>
            </p:spPr>
            <p:txBody>
              <a:bodyPr>
                <a:spAutoFit/>
              </a:bodyPr>
              <a:lstStyle/>
              <a:p>
                <a:pPr marL="342900" indent="-342900" fontAlgn="auto">
                  <a:spcBef>
                    <a:spcPts val="0"/>
                  </a:spcBef>
                  <a:spcAft>
                    <a:spcPts val="0"/>
                  </a:spcAft>
                  <a:defRPr/>
                </a:pPr>
                <a:r>
                  <a:rPr lang="en-US" sz="1600" dirty="0">
                    <a:latin typeface="+mn-lt"/>
                    <a:ea typeface="ＭＳ Ｐゴシック" pitchFamily="-60" charset="-128"/>
                    <a:cs typeface="ＭＳ Ｐゴシック" pitchFamily="-60" charset="-128"/>
                  </a:rPr>
                  <a:t>1.1) ACTIVITY OBLIGATION-</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a:t>
                </a:r>
                <a:r>
                  <a:rPr lang="en-US" sz="1600" dirty="0">
                    <a:latin typeface="+mn-lt"/>
                    <a:ea typeface="ＭＳ Ｐゴシック" pitchFamily="-60" charset="-128"/>
                    <a:cs typeface="ＭＳ Ｐゴシック" pitchFamily="-60" charset="-128"/>
                  </a:rPr>
                  <a:t>-</a:t>
                </a:r>
                <a:r>
                  <a:rPr lang="en-US" sz="1600" b="1" dirty="0">
                    <a:latin typeface="+mn-lt"/>
                    <a:ea typeface="ＭＳ Ｐゴシック" pitchFamily="-60" charset="-128"/>
                    <a:cs typeface="ＭＳ Ｐゴシック" pitchFamily="-60" charset="-128"/>
                  </a:rPr>
                  <a:t>Search</a:t>
                </a:r>
                <a:r>
                  <a:rPr lang="en-US" sz="1600" dirty="0">
                    <a:latin typeface="+mn-lt"/>
                    <a:ea typeface="ＭＳ Ｐゴシック" pitchFamily="-60" charset="-128"/>
                    <a:cs typeface="ＭＳ Ｐゴシック" pitchFamily="-60" charset="-128"/>
                  </a:rPr>
                  <a:t> Activity</a:t>
                </a:r>
              </a:p>
              <a:p>
                <a:pPr fontAlgn="auto">
                  <a:lnSpc>
                    <a:spcPct val="150000"/>
                  </a:lnSpc>
                  <a:spcBef>
                    <a:spcPts val="0"/>
                  </a:spcBef>
                  <a:spcAft>
                    <a:spcPts val="0"/>
                  </a:spcAft>
                  <a:defRPr/>
                </a:pPr>
                <a:r>
                  <a:rPr lang="en-US" sz="1600" dirty="0">
                    <a:latin typeface="+mn-lt"/>
                    <a:ea typeface="ＭＳ Ｐゴシック" pitchFamily="-60" charset="-128"/>
                    <a:cs typeface="ＭＳ Ｐゴシック" pitchFamily="-60" charset="-128"/>
                  </a:rPr>
                  <a:t>1.2)</a:t>
                </a:r>
                <a:r>
                  <a:rPr lang="en-US" sz="1600" b="1" dirty="0">
                    <a:latin typeface="+mn-lt"/>
                    <a:ea typeface="ＭＳ Ｐゴシック" pitchFamily="-60" charset="-128"/>
                    <a:cs typeface="ＭＳ Ｐゴシック" pitchFamily="-60" charset="-128"/>
                  </a:rPr>
                  <a:t> Maintain</a:t>
                </a:r>
                <a:endParaRPr lang="en-US" sz="1600" dirty="0">
                  <a:latin typeface="+mn-lt"/>
                  <a:ea typeface="ＭＳ Ｐゴシック" pitchFamily="-60" charset="-128"/>
                  <a:cs typeface="ＭＳ Ｐゴシック" pitchFamily="-60" charset="-128"/>
                </a:endParaRPr>
              </a:p>
            </p:txBody>
          </p:sp>
          <p:sp>
            <p:nvSpPr>
              <p:cNvPr id="17" name="TextBox 16"/>
              <p:cNvSpPr txBox="1"/>
              <p:nvPr/>
            </p:nvSpPr>
            <p:spPr>
              <a:xfrm>
                <a:off x="5838425" y="1535376"/>
                <a:ext cx="2985677" cy="1200828"/>
              </a:xfrm>
              <a:prstGeom prst="rect">
                <a:avLst/>
              </a:prstGeom>
              <a:noFill/>
            </p:spPr>
            <p:txBody>
              <a:bodyPr>
                <a:spAutoFit/>
              </a:bodyPr>
              <a:lstStyle/>
              <a:p>
                <a:pPr marL="342900" indent="-342900" fontAlgn="auto">
                  <a:spcBef>
                    <a:spcPts val="0"/>
                  </a:spcBef>
                  <a:spcAft>
                    <a:spcPts val="0"/>
                  </a:spcAft>
                  <a:defRPr/>
                </a:pPr>
                <a:r>
                  <a:rPr lang="en-US" sz="1600" dirty="0">
                    <a:latin typeface="+mn-lt"/>
                    <a:ea typeface="ＭＳ Ｐゴシック" pitchFamily="-60" charset="-128"/>
                    <a:cs typeface="ＭＳ Ｐゴシック" pitchFamily="-60" charset="-128"/>
                  </a:rPr>
                  <a:t>1.1) ACTIVITY OBLIGATION-</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a:t>
                </a:r>
                <a:r>
                  <a:rPr lang="en-US" sz="1600" b="1" dirty="0" smtClean="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-Search </a:t>
                </a:r>
                <a:r>
                  <a:rPr lang="en-US" sz="1600" dirty="0">
                    <a:latin typeface="+mn-lt"/>
                    <a:ea typeface="ＭＳ Ｐゴシック" pitchFamily="-60" charset="-128"/>
                    <a:cs typeface="ＭＳ Ｐゴシック" pitchFamily="-60" charset="-128"/>
                  </a:rPr>
                  <a:t>Activity</a:t>
                </a:r>
              </a:p>
              <a:p>
                <a:pPr fontAlgn="auto">
                  <a:lnSpc>
                    <a:spcPct val="150000"/>
                  </a:lnSpc>
                  <a:spcBef>
                    <a:spcPts val="0"/>
                  </a:spcBef>
                  <a:spcAft>
                    <a:spcPts val="0"/>
                  </a:spcAft>
                  <a:defRPr/>
                </a:pPr>
                <a:r>
                  <a:rPr lang="en-US" sz="1600" dirty="0">
                    <a:latin typeface="+mn-lt"/>
                    <a:ea typeface="ＭＳ Ｐゴシック" pitchFamily="-60" charset="-128"/>
                    <a:cs typeface="ＭＳ Ｐゴシック" pitchFamily="-60" charset="-128"/>
                  </a:rPr>
                  <a:t>1.2) </a:t>
                </a:r>
                <a:r>
                  <a:rPr lang="en-US" sz="1600" b="1" dirty="0">
                    <a:latin typeface="+mn-lt"/>
                    <a:ea typeface="ＭＳ Ｐゴシック" pitchFamily="-60" charset="-128"/>
                    <a:cs typeface="ＭＳ Ｐゴシック" pitchFamily="-60" charset="-128"/>
                  </a:rPr>
                  <a:t>Maintain</a:t>
                </a:r>
              </a:p>
              <a:p>
                <a:pPr fontAlgn="auto">
                  <a:spcBef>
                    <a:spcPts val="0"/>
                  </a:spcBef>
                  <a:spcAft>
                    <a:spcPts val="0"/>
                  </a:spcAft>
                  <a:defRPr/>
                </a:pPr>
                <a:endParaRPr lang="en-US" sz="1600" dirty="0">
                  <a:latin typeface="+mn-lt"/>
                  <a:ea typeface="ＭＳ Ｐゴシック" pitchFamily="-60" charset="-128"/>
                  <a:cs typeface="ＭＳ Ｐゴシック" pitchFamily="-60" charset="-128"/>
                </a:endParaRPr>
              </a:p>
            </p:txBody>
          </p:sp>
          <p:cxnSp>
            <p:nvCxnSpPr>
              <p:cNvPr id="23" name="Straight Arrow Connector 22"/>
              <p:cNvCxnSpPr/>
              <p:nvPr/>
            </p:nvCxnSpPr>
            <p:spPr>
              <a:xfrm rot="10800000">
                <a:off x="2941462" y="2143733"/>
                <a:ext cx="594994" cy="317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0" name="Straight Arrow Connector 29"/>
            <p:cNvCxnSpPr/>
            <p:nvPr/>
          </p:nvCxnSpPr>
          <p:spPr>
            <a:xfrm flipV="1">
              <a:off x="5292377" y="2151663"/>
              <a:ext cx="578169" cy="317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a:stCxn id="7" idx="2"/>
            <a:endCxn id="34" idx="0"/>
          </p:cNvCxnSpPr>
          <p:nvPr/>
        </p:nvCxnSpPr>
        <p:spPr>
          <a:xfrm rot="5400000">
            <a:off x="4431507" y="3045619"/>
            <a:ext cx="431800" cy="79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58"/>
          <p:cNvGrpSpPr>
            <a:grpSpLocks/>
          </p:cNvGrpSpPr>
          <p:nvPr/>
        </p:nvGrpSpPr>
        <p:grpSpPr bwMode="auto">
          <a:xfrm>
            <a:off x="369888" y="3265488"/>
            <a:ext cx="8548687" cy="1862137"/>
            <a:chOff x="369124" y="3265713"/>
            <a:chExt cx="8549245" cy="1861622"/>
          </a:xfrm>
        </p:grpSpPr>
        <p:grpSp>
          <p:nvGrpSpPr>
            <p:cNvPr id="5" name="Group 28"/>
            <p:cNvGrpSpPr>
              <a:grpSpLocks/>
            </p:cNvGrpSpPr>
            <p:nvPr/>
          </p:nvGrpSpPr>
          <p:grpSpPr bwMode="auto">
            <a:xfrm>
              <a:off x="369124" y="3265713"/>
              <a:ext cx="8549245" cy="1861622"/>
              <a:chOff x="381000" y="2743200"/>
              <a:chExt cx="8229600" cy="1861622"/>
            </a:xfrm>
          </p:grpSpPr>
          <p:sp>
            <p:nvSpPr>
              <p:cNvPr id="34" name="Rectangle 33"/>
              <p:cNvSpPr/>
              <p:nvPr/>
            </p:nvSpPr>
            <p:spPr>
              <a:xfrm>
                <a:off x="381000" y="2743200"/>
                <a:ext cx="8229600" cy="18282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3746" name="TextBox 18"/>
              <p:cNvSpPr txBox="1">
                <a:spLocks noChangeArrowheads="1"/>
              </p:cNvSpPr>
              <p:nvPr/>
            </p:nvSpPr>
            <p:spPr bwMode="auto">
              <a:xfrm>
                <a:off x="3455829" y="2925712"/>
                <a:ext cx="1896552" cy="369786"/>
              </a:xfrm>
              <a:prstGeom prst="rect">
                <a:avLst/>
              </a:prstGeom>
              <a:noFill/>
              <a:ln w="9525">
                <a:noFill/>
                <a:miter lim="800000"/>
                <a:headEnd/>
                <a:tailEnd/>
              </a:ln>
            </p:spPr>
            <p:txBody>
              <a:bodyPr>
                <a:spAutoFit/>
              </a:bodyPr>
              <a:lstStyle/>
              <a:p>
                <a:pPr algn="ctr">
                  <a:defRPr/>
                </a:pPr>
                <a:r>
                  <a:rPr lang="en-US" b="1" dirty="0">
                    <a:solidFill>
                      <a:srgbClr val="FFC000"/>
                    </a:solidFill>
                    <a:effectLst>
                      <a:outerShdw blurRad="38100" dist="38100" dir="2700000" algn="tl">
                        <a:srgbClr val="000000">
                          <a:alpha val="43137"/>
                        </a:srgbClr>
                      </a:outerShdw>
                    </a:effectLst>
                    <a:latin typeface="Calibri" pitchFamily="34" charset="0"/>
                    <a:ea typeface="ＭＳ Ｐゴシック" pitchFamily="-60" charset="-128"/>
                    <a:cs typeface="ＭＳ Ｐゴシック" pitchFamily="-60" charset="-128"/>
                  </a:rPr>
                  <a:t>NEW VOUCHERS</a:t>
                </a:r>
              </a:p>
            </p:txBody>
          </p:sp>
          <p:sp>
            <p:nvSpPr>
              <p:cNvPr id="36" name="TextBox 35"/>
              <p:cNvSpPr txBox="1"/>
              <p:nvPr/>
            </p:nvSpPr>
            <p:spPr>
              <a:xfrm>
                <a:off x="457412" y="2789224"/>
                <a:ext cx="2970909" cy="1815598"/>
              </a:xfrm>
              <a:prstGeom prst="rect">
                <a:avLst/>
              </a:prstGeom>
              <a:noFill/>
            </p:spPr>
            <p:txBody>
              <a:bodyPr>
                <a:spAutoFit/>
              </a:bodyPr>
              <a:lstStyle/>
              <a:p>
                <a:pPr marL="342900" indent="-342900" fontAlgn="auto">
                  <a:spcBef>
                    <a:spcPts val="0"/>
                  </a:spcBef>
                  <a:spcAft>
                    <a:spcPts val="0"/>
                  </a:spcAft>
                  <a:defRPr/>
                </a:pPr>
                <a:r>
                  <a:rPr lang="en-US" sz="1600" dirty="0">
                    <a:latin typeface="+mn-lt"/>
                    <a:ea typeface="ＭＳ Ｐゴシック" pitchFamily="-60" charset="-128"/>
                    <a:cs typeface="ＭＳ Ｐゴシック" pitchFamily="-60" charset="-128"/>
                  </a:rPr>
                  <a:t>1</a:t>
                </a:r>
                <a:r>
                  <a:rPr lang="en-US" sz="1600" dirty="0" smtClean="0">
                    <a:latin typeface="+mn-lt"/>
                    <a:ea typeface="ＭＳ Ｐゴシック" pitchFamily="-60" charset="-128"/>
                    <a:cs typeface="ＭＳ Ｐゴシック" pitchFamily="-60" charset="-128"/>
                  </a:rPr>
                  <a:t>) </a:t>
                </a:r>
                <a:r>
                  <a:rPr lang="en-US" sz="1600" i="1" dirty="0" smtClean="0">
                    <a:latin typeface="+mn-lt"/>
                    <a:ea typeface="ＭＳ Ｐゴシック" pitchFamily="-60" charset="-128"/>
                    <a:cs typeface="ＭＳ Ｐゴシック" pitchFamily="-60" charset="-128"/>
                  </a:rPr>
                  <a:t>Select </a:t>
                </a:r>
                <a:r>
                  <a:rPr lang="en-US" sz="1600" dirty="0">
                    <a:latin typeface="+mn-lt"/>
                    <a:ea typeface="ＭＳ Ｐゴシック" pitchFamily="-60" charset="-128"/>
                    <a:cs typeface="ＭＳ Ｐゴシック" pitchFamily="-60" charset="-128"/>
                  </a:rPr>
                  <a:t>DRAWDOWN</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 </a:t>
                </a:r>
                <a:r>
                  <a:rPr lang="en-US" sz="1600" b="1" dirty="0">
                    <a:latin typeface="+mn-lt"/>
                    <a:ea typeface="ＭＳ Ｐゴシック" pitchFamily="-60" charset="-128"/>
                    <a:cs typeface="ＭＳ Ｐゴシック" pitchFamily="-60" charset="-128"/>
                  </a:rPr>
                  <a:t>Create</a:t>
                </a:r>
                <a:r>
                  <a:rPr lang="en-US" sz="1600" dirty="0">
                    <a:latin typeface="+mn-lt"/>
                    <a:ea typeface="ＭＳ Ｐゴシック" pitchFamily="-60" charset="-128"/>
                    <a:cs typeface="ＭＳ Ｐゴシック" pitchFamily="-60" charset="-128"/>
                  </a:rPr>
                  <a:t> Voucher</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A</a:t>
                </a:r>
                <a:r>
                  <a:rPr lang="en-US" sz="1600" b="1" dirty="0">
                    <a:latin typeface="+mn-lt"/>
                    <a:ea typeface="ＭＳ Ｐゴシック" pitchFamily="-60" charset="-128"/>
                    <a:cs typeface="ＭＳ Ｐゴシック" pitchFamily="-60" charset="-128"/>
                  </a:rPr>
                  <a:t>: Select/Add </a:t>
                </a:r>
                <a:r>
                  <a:rPr lang="en-US" sz="1600" dirty="0">
                    <a:latin typeface="+mn-lt"/>
                    <a:ea typeface="ＭＳ Ｐゴシック" pitchFamily="-60" charset="-128"/>
                    <a:cs typeface="ＭＳ Ｐゴシック" pitchFamily="-60" charset="-128"/>
                  </a:rPr>
                  <a:t>Activities (Pg.1)</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B</a:t>
                </a:r>
                <a:r>
                  <a:rPr lang="en-US" sz="1600" dirty="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Submit</a:t>
                </a:r>
                <a:r>
                  <a:rPr lang="en-US" sz="1600" dirty="0">
                    <a:latin typeface="+mn-lt"/>
                    <a:ea typeface="ＭＳ Ｐゴシック" pitchFamily="-60" charset="-128"/>
                    <a:cs typeface="ＭＳ Ｐゴシック" pitchFamily="-60" charset="-128"/>
                  </a:rPr>
                  <a:t> Voucher (Pg.2)</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C</a:t>
                </a:r>
                <a:r>
                  <a:rPr lang="en-US" sz="1600" dirty="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Confirm</a:t>
                </a:r>
                <a:r>
                  <a:rPr lang="en-US" sz="1600" dirty="0">
                    <a:latin typeface="+mn-lt"/>
                    <a:ea typeface="ＭＳ Ｐゴシック" pitchFamily="-60" charset="-128"/>
                    <a:cs typeface="ＭＳ Ｐゴシック" pitchFamily="-60" charset="-128"/>
                  </a:rPr>
                  <a:t> Voucher (P.3)</a:t>
                </a:r>
              </a:p>
              <a:p>
                <a:pPr marL="342900" indent="-342900" fontAlgn="auto">
                  <a:spcBef>
                    <a:spcPts val="0"/>
                  </a:spcBef>
                  <a:spcAft>
                    <a:spcPts val="0"/>
                  </a:spcAft>
                  <a:defRPr/>
                </a:pPr>
                <a:r>
                  <a:rPr lang="en-US" sz="1600" dirty="0" smtClean="0">
                    <a:latin typeface="+mn-lt"/>
                    <a:ea typeface="ＭＳ Ｐゴシック" pitchFamily="-60" charset="-128"/>
                    <a:cs typeface="ＭＳ Ｐゴシック" pitchFamily="-60" charset="-128"/>
                  </a:rPr>
                  <a:t>  D</a:t>
                </a:r>
                <a:r>
                  <a:rPr lang="en-US" sz="1600" dirty="0">
                    <a:latin typeface="+mn-lt"/>
                    <a:ea typeface="ＭＳ Ｐゴシック" pitchFamily="-60" charset="-128"/>
                    <a:cs typeface="ＭＳ Ｐゴシック" pitchFamily="-60" charset="-128"/>
                  </a:rPr>
                  <a:t>: Success Message (P.4)</a:t>
                </a:r>
              </a:p>
              <a:p>
                <a:pPr fontAlgn="auto">
                  <a:spcBef>
                    <a:spcPts val="0"/>
                  </a:spcBef>
                  <a:spcAft>
                    <a:spcPts val="0"/>
                  </a:spcAft>
                  <a:defRPr/>
                </a:pPr>
                <a:endParaRPr lang="en-US" sz="1600" dirty="0">
                  <a:latin typeface="+mn-lt"/>
                  <a:ea typeface="ＭＳ Ｐゴシック" pitchFamily="-60" charset="-128"/>
                  <a:cs typeface="ＭＳ Ｐゴシック" pitchFamily="-60" charset="-128"/>
                </a:endParaRPr>
              </a:p>
            </p:txBody>
          </p:sp>
        </p:grpSp>
        <p:sp>
          <p:nvSpPr>
            <p:cNvPr id="15378" name="TextBox 40"/>
            <p:cNvSpPr txBox="1">
              <a:spLocks noChangeArrowheads="1"/>
            </p:cNvSpPr>
            <p:nvPr/>
          </p:nvSpPr>
          <p:spPr bwMode="auto">
            <a:xfrm>
              <a:off x="5790790" y="3346653"/>
              <a:ext cx="2743379" cy="1569604"/>
            </a:xfrm>
            <a:prstGeom prst="rect">
              <a:avLst/>
            </a:prstGeom>
            <a:noFill/>
            <a:ln w="9525">
              <a:noFill/>
              <a:miter lim="800000"/>
              <a:headEnd/>
              <a:tailEnd/>
            </a:ln>
          </p:spPr>
          <p:txBody>
            <a:bodyPr>
              <a:spAutoFit/>
            </a:bodyPr>
            <a:lstStyle/>
            <a:p>
              <a:pPr marL="342900" indent="-342900">
                <a:defRPr/>
              </a:pPr>
              <a:r>
                <a:rPr lang="en-US" sz="1600" dirty="0">
                  <a:latin typeface="+mn-lt"/>
                  <a:ea typeface="ＭＳ Ｐゴシック" pitchFamily="-60" charset="-128"/>
                  <a:cs typeface="ＭＳ Ｐゴシック" pitchFamily="-60" charset="-128"/>
                </a:rPr>
                <a:t>2.1</a:t>
              </a:r>
              <a:r>
                <a:rPr lang="en-US" sz="1600" dirty="0" smtClean="0">
                  <a:latin typeface="+mn-lt"/>
                  <a:ea typeface="ＭＳ Ｐゴシック" pitchFamily="-60" charset="-128"/>
                  <a:cs typeface="ＭＳ Ｐゴシック" pitchFamily="-60" charset="-128"/>
                </a:rPr>
                <a:t>) </a:t>
              </a:r>
              <a:r>
                <a:rPr lang="en-US" sz="1600" i="1" dirty="0" smtClean="0">
                  <a:latin typeface="+mn-lt"/>
                  <a:ea typeface="ＭＳ Ｐゴシック" pitchFamily="-60" charset="-128"/>
                  <a:cs typeface="ＭＳ Ｐゴシック" pitchFamily="-60" charset="-128"/>
                </a:rPr>
                <a:t>Select </a:t>
              </a:r>
              <a:r>
                <a:rPr lang="en-US" sz="1600" dirty="0">
                  <a:latin typeface="+mn-lt"/>
                  <a:ea typeface="ＭＳ Ｐゴシック" pitchFamily="-60" charset="-128"/>
                  <a:cs typeface="ＭＳ Ｐゴシック" pitchFamily="-60" charset="-128"/>
                </a:rPr>
                <a:t>DRAWDOWN</a:t>
              </a:r>
            </a:p>
            <a:p>
              <a:pPr marL="342900" indent="-342900">
                <a:defRPr/>
              </a:pPr>
              <a:r>
                <a:rPr lang="en-US" sz="1600" dirty="0" smtClean="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Search</a:t>
              </a:r>
              <a:r>
                <a:rPr lang="en-US" sz="1600" dirty="0">
                  <a:latin typeface="+mn-lt"/>
                  <a:ea typeface="ＭＳ Ｐゴシック" pitchFamily="-60" charset="-128"/>
                  <a:cs typeface="ＭＳ Ｐゴシック" pitchFamily="-60" charset="-128"/>
                </a:rPr>
                <a:t> Voucher</a:t>
              </a:r>
            </a:p>
            <a:p>
              <a:pPr marL="342900" indent="-342900">
                <a:defRPr/>
              </a:pPr>
              <a:r>
                <a:rPr lang="en-US" sz="1600" dirty="0">
                  <a:latin typeface="+mn-lt"/>
                  <a:ea typeface="ＭＳ Ｐゴシック" pitchFamily="-60" charset="-128"/>
                  <a:cs typeface="ＭＳ Ｐゴシック" pitchFamily="-60" charset="-128"/>
                </a:rPr>
                <a:t>2.2) </a:t>
              </a:r>
              <a:r>
                <a:rPr lang="en-US" sz="1600" b="1" dirty="0">
                  <a:latin typeface="+mn-lt"/>
                  <a:ea typeface="ＭＳ Ｐゴシック" pitchFamily="-60" charset="-128"/>
                  <a:cs typeface="ＭＳ Ｐゴシック" pitchFamily="-60" charset="-128"/>
                </a:rPr>
                <a:t>Maintain</a:t>
              </a:r>
              <a:r>
                <a:rPr lang="en-US" sz="1600" dirty="0">
                  <a:latin typeface="+mn-lt"/>
                  <a:ea typeface="ＭＳ Ｐゴシック" pitchFamily="-60" charset="-128"/>
                  <a:cs typeface="ＭＳ Ｐゴシック" pitchFamily="-60" charset="-128"/>
                </a:rPr>
                <a:t> Voucher</a:t>
              </a:r>
            </a:p>
            <a:p>
              <a:pPr marL="342900" indent="-342900">
                <a:defRPr/>
              </a:pPr>
              <a:r>
                <a:rPr lang="en-US" sz="1600" dirty="0">
                  <a:latin typeface="+mn-lt"/>
                  <a:ea typeface="ＭＳ Ｐゴシック" pitchFamily="-60" charset="-128"/>
                  <a:cs typeface="ＭＳ Ｐゴシック" pitchFamily="-60" charset="-128"/>
                </a:rPr>
                <a:t>2.3) </a:t>
              </a:r>
              <a:r>
                <a:rPr lang="en-US" sz="1600" b="1" dirty="0">
                  <a:latin typeface="+mn-lt"/>
                  <a:ea typeface="ＭＳ Ｐゴシック" pitchFamily="-60" charset="-128"/>
                  <a:cs typeface="ＭＳ Ｐゴシック" pitchFamily="-60" charset="-128"/>
                </a:rPr>
                <a:t>Approve</a:t>
              </a:r>
              <a:r>
                <a:rPr lang="en-US" sz="1600" dirty="0">
                  <a:latin typeface="+mn-lt"/>
                  <a:ea typeface="ＭＳ Ｐゴシック" pitchFamily="-60" charset="-128"/>
                  <a:cs typeface="ＭＳ Ｐゴシック" pitchFamily="-60" charset="-128"/>
                </a:rPr>
                <a:t>/Approve Selected</a:t>
              </a:r>
            </a:p>
            <a:p>
              <a:pPr marL="342900" indent="-342900">
                <a:defRPr/>
              </a:pPr>
              <a:endParaRPr lang="en-US" sz="1600" dirty="0">
                <a:latin typeface="+mn-lt"/>
                <a:ea typeface="ＭＳ Ｐゴシック" pitchFamily="-60" charset="-128"/>
                <a:cs typeface="ＭＳ Ｐゴシック" pitchFamily="-60" charset="-128"/>
              </a:endParaRPr>
            </a:p>
          </p:txBody>
        </p:sp>
      </p:grpSp>
      <p:cxnSp>
        <p:nvCxnSpPr>
          <p:cNvPr id="42" name="Straight Arrow Connector 41"/>
          <p:cNvCxnSpPr/>
          <p:nvPr/>
        </p:nvCxnSpPr>
        <p:spPr>
          <a:xfrm>
            <a:off x="4048125" y="4152900"/>
            <a:ext cx="938213"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4" idx="2"/>
            <a:endCxn id="35" idx="0"/>
          </p:cNvCxnSpPr>
          <p:nvPr/>
        </p:nvCxnSpPr>
        <p:spPr>
          <a:xfrm rot="16200000" flipH="1">
            <a:off x="4463256" y="5274470"/>
            <a:ext cx="377825" cy="1746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7"/>
          <p:cNvGrpSpPr>
            <a:grpSpLocks/>
          </p:cNvGrpSpPr>
          <p:nvPr/>
        </p:nvGrpSpPr>
        <p:grpSpPr bwMode="auto">
          <a:xfrm>
            <a:off x="381000" y="5472113"/>
            <a:ext cx="8561388" cy="1262062"/>
            <a:chOff x="381000" y="5471423"/>
            <a:chExt cx="8561120" cy="1262742"/>
          </a:xfrm>
        </p:grpSpPr>
        <p:grpSp>
          <p:nvGrpSpPr>
            <p:cNvPr id="8" name="Group 30"/>
            <p:cNvGrpSpPr>
              <a:grpSpLocks/>
            </p:cNvGrpSpPr>
            <p:nvPr/>
          </p:nvGrpSpPr>
          <p:grpSpPr bwMode="auto">
            <a:xfrm>
              <a:off x="381000" y="5471423"/>
              <a:ext cx="8561120" cy="1262742"/>
              <a:chOff x="381000" y="4876800"/>
              <a:chExt cx="8229600" cy="1524000"/>
            </a:xfrm>
          </p:grpSpPr>
          <p:sp>
            <p:nvSpPr>
              <p:cNvPr id="35" name="Rectangle 34"/>
              <p:cNvSpPr/>
              <p:nvPr/>
            </p:nvSpPr>
            <p:spPr>
              <a:xfrm>
                <a:off x="381000" y="4876800"/>
                <a:ext cx="82296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3743" name="TextBox 20"/>
              <p:cNvSpPr txBox="1">
                <a:spLocks noChangeArrowheads="1"/>
              </p:cNvSpPr>
              <p:nvPr/>
            </p:nvSpPr>
            <p:spPr bwMode="auto">
              <a:xfrm>
                <a:off x="3655749" y="5078082"/>
                <a:ext cx="1632796" cy="780212"/>
              </a:xfrm>
              <a:prstGeom prst="rect">
                <a:avLst/>
              </a:prstGeom>
              <a:noFill/>
              <a:ln w="9525">
                <a:noFill/>
                <a:miter lim="800000"/>
                <a:headEnd/>
                <a:tailEnd/>
              </a:ln>
            </p:spPr>
            <p:txBody>
              <a:bodyPr>
                <a:spAutoFit/>
              </a:bodyPr>
              <a:lstStyle/>
              <a:p>
                <a:pPr algn="ctr">
                  <a:defRPr/>
                </a:pPr>
                <a:r>
                  <a:rPr lang="en-US" b="1" dirty="0">
                    <a:solidFill>
                      <a:srgbClr val="FFC000"/>
                    </a:solidFill>
                    <a:effectLst>
                      <a:outerShdw blurRad="38100" dist="38100" dir="2700000" algn="tl">
                        <a:srgbClr val="000000">
                          <a:alpha val="43137"/>
                        </a:srgbClr>
                      </a:outerShdw>
                    </a:effectLst>
                    <a:latin typeface="+mn-lt"/>
                    <a:ea typeface="ＭＳ Ｐゴシック" pitchFamily="-60" charset="-128"/>
                    <a:cs typeface="ＭＳ Ｐゴシック" pitchFamily="-60" charset="-128"/>
                  </a:rPr>
                  <a:t>EXISTING </a:t>
                </a:r>
              </a:p>
              <a:p>
                <a:pPr algn="ctr">
                  <a:defRPr/>
                </a:pPr>
                <a:r>
                  <a:rPr lang="en-US" b="1" dirty="0">
                    <a:solidFill>
                      <a:srgbClr val="FFC000"/>
                    </a:solidFill>
                    <a:effectLst>
                      <a:outerShdw blurRad="38100" dist="38100" dir="2700000" algn="tl">
                        <a:srgbClr val="000000">
                          <a:alpha val="43137"/>
                        </a:srgbClr>
                      </a:outerShdw>
                    </a:effectLst>
                    <a:latin typeface="+mn-lt"/>
                    <a:ea typeface="ＭＳ Ｐゴシック" pitchFamily="-60" charset="-128"/>
                    <a:cs typeface="ＭＳ Ｐゴシック" pitchFamily="-60" charset="-128"/>
                  </a:rPr>
                  <a:t>VOUCHERS</a:t>
                </a:r>
              </a:p>
            </p:txBody>
          </p:sp>
          <p:sp>
            <p:nvSpPr>
              <p:cNvPr id="73744" name="TextBox 46"/>
              <p:cNvSpPr txBox="1">
                <a:spLocks noChangeArrowheads="1"/>
              </p:cNvSpPr>
              <p:nvPr/>
            </p:nvSpPr>
            <p:spPr bwMode="auto">
              <a:xfrm>
                <a:off x="533598" y="4953479"/>
                <a:ext cx="2981761" cy="1299714"/>
              </a:xfrm>
              <a:prstGeom prst="rect">
                <a:avLst/>
              </a:prstGeom>
              <a:noFill/>
              <a:ln w="9525">
                <a:noFill/>
                <a:miter lim="800000"/>
                <a:headEnd/>
                <a:tailEnd/>
              </a:ln>
            </p:spPr>
            <p:txBody>
              <a:bodyPr>
                <a:spAutoFit/>
              </a:bodyPr>
              <a:lstStyle/>
              <a:p>
                <a:pPr marL="342900" indent="-342900">
                  <a:defRPr/>
                </a:pPr>
                <a:r>
                  <a:rPr lang="en-US" sz="1600" dirty="0">
                    <a:latin typeface="+mn-lt"/>
                    <a:ea typeface="ＭＳ Ｐゴシック" pitchFamily="-60" charset="-128"/>
                    <a:cs typeface="ＭＳ Ｐゴシック" pitchFamily="-60" charset="-128"/>
                  </a:rPr>
                  <a:t>1.1) </a:t>
                </a:r>
                <a:r>
                  <a:rPr lang="en-US" sz="1600" i="1" dirty="0">
                    <a:latin typeface="+mn-lt"/>
                    <a:ea typeface="ＭＳ Ｐゴシック" pitchFamily="-60" charset="-128"/>
                    <a:cs typeface="ＭＳ Ｐゴシック" pitchFamily="-60" charset="-128"/>
                  </a:rPr>
                  <a:t>Select </a:t>
                </a:r>
                <a:r>
                  <a:rPr lang="en-US" sz="1600" dirty="0">
                    <a:latin typeface="+mn-lt"/>
                    <a:ea typeface="ＭＳ Ｐゴシック" pitchFamily="-60" charset="-128"/>
                    <a:cs typeface="ＭＳ Ｐゴシック" pitchFamily="-60" charset="-128"/>
                  </a:rPr>
                  <a:t>DRAWDOWN</a:t>
                </a:r>
              </a:p>
              <a:p>
                <a:pPr marL="342900" indent="-342900">
                  <a:defRPr/>
                </a:pPr>
                <a:r>
                  <a:rPr lang="en-US" sz="1600" dirty="0" smtClean="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Search</a:t>
                </a:r>
                <a:r>
                  <a:rPr lang="en-US" sz="1600" dirty="0">
                    <a:latin typeface="+mn-lt"/>
                    <a:ea typeface="ＭＳ Ｐゴシック" pitchFamily="-60" charset="-128"/>
                    <a:cs typeface="ＭＳ Ｐゴシック" pitchFamily="-60" charset="-128"/>
                  </a:rPr>
                  <a:t> Voucher</a:t>
                </a:r>
              </a:p>
              <a:p>
                <a:pPr marL="342900" indent="-342900">
                  <a:defRPr/>
                </a:pPr>
                <a:r>
                  <a:rPr lang="en-US" sz="1600" dirty="0">
                    <a:latin typeface="+mn-lt"/>
                    <a:ea typeface="ＭＳ Ｐゴシック" pitchFamily="-60" charset="-128"/>
                    <a:cs typeface="ＭＳ Ｐゴシック" pitchFamily="-60" charset="-128"/>
                  </a:rPr>
                  <a:t>1.2)</a:t>
                </a:r>
                <a:r>
                  <a:rPr lang="en-US" sz="1600" b="1" dirty="0">
                    <a:latin typeface="+mn-lt"/>
                    <a:ea typeface="ＭＳ Ｐゴシック" pitchFamily="-60" charset="-128"/>
                    <a:cs typeface="ＭＳ Ｐゴシック" pitchFamily="-60" charset="-128"/>
                  </a:rPr>
                  <a:t> Maintain </a:t>
                </a:r>
                <a:r>
                  <a:rPr lang="en-US" sz="1600" dirty="0">
                    <a:latin typeface="+mn-lt"/>
                    <a:ea typeface="ＭＳ Ｐゴシック" pitchFamily="-60" charset="-128"/>
                    <a:cs typeface="ＭＳ Ｐゴシック" pitchFamily="-60" charset="-128"/>
                  </a:rPr>
                  <a:t>Voucher</a:t>
                </a:r>
              </a:p>
              <a:p>
                <a:pPr marL="342900" indent="-342900">
                  <a:defRPr/>
                </a:pPr>
                <a:r>
                  <a:rPr lang="en-US" sz="1600" dirty="0">
                    <a:latin typeface="+mn-lt"/>
                    <a:ea typeface="ＭＳ Ｐゴシック" pitchFamily="-60" charset="-128"/>
                    <a:cs typeface="ＭＳ Ｐゴシック" pitchFamily="-60" charset="-128"/>
                  </a:rPr>
                  <a:t>1.3) </a:t>
                </a:r>
                <a:r>
                  <a:rPr lang="en-US" sz="1600" b="1" dirty="0">
                    <a:latin typeface="+mn-lt"/>
                    <a:ea typeface="ＭＳ Ｐゴシック" pitchFamily="-60" charset="-128"/>
                    <a:cs typeface="ＭＳ Ｐゴシック" pitchFamily="-60" charset="-128"/>
                  </a:rPr>
                  <a:t>Approve</a:t>
                </a:r>
                <a:r>
                  <a:rPr lang="en-US" sz="1600" dirty="0">
                    <a:latin typeface="+mn-lt"/>
                    <a:ea typeface="ＭＳ Ｐゴシック" pitchFamily="-60" charset="-128"/>
                    <a:cs typeface="ＭＳ Ｐゴシック" pitchFamily="-60" charset="-128"/>
                  </a:rPr>
                  <a:t>/Approve Selected</a:t>
                </a:r>
              </a:p>
            </p:txBody>
          </p:sp>
        </p:grpSp>
        <p:sp>
          <p:nvSpPr>
            <p:cNvPr id="15380" name="TextBox 45"/>
            <p:cNvSpPr txBox="1">
              <a:spLocks noChangeArrowheads="1"/>
            </p:cNvSpPr>
            <p:nvPr/>
          </p:nvSpPr>
          <p:spPr bwMode="auto">
            <a:xfrm>
              <a:off x="5724358" y="5522250"/>
              <a:ext cx="3087591" cy="1078493"/>
            </a:xfrm>
            <a:prstGeom prst="rect">
              <a:avLst/>
            </a:prstGeom>
            <a:noFill/>
            <a:ln w="9525">
              <a:noFill/>
              <a:miter lim="800000"/>
              <a:headEnd/>
              <a:tailEnd/>
            </a:ln>
          </p:spPr>
          <p:txBody>
            <a:bodyPr>
              <a:spAutoFit/>
            </a:bodyPr>
            <a:lstStyle/>
            <a:p>
              <a:pPr marL="342900" indent="-342900">
                <a:defRPr/>
              </a:pPr>
              <a:r>
                <a:rPr lang="en-US" sz="1600" dirty="0">
                  <a:latin typeface="+mn-lt"/>
                  <a:ea typeface="ＭＳ Ｐゴシック" pitchFamily="-60" charset="-128"/>
                  <a:cs typeface="ＭＳ Ｐゴシック" pitchFamily="-60" charset="-128"/>
                </a:rPr>
                <a:t>2.1</a:t>
              </a:r>
              <a:r>
                <a:rPr lang="en-US" sz="1600" dirty="0" smtClean="0">
                  <a:latin typeface="+mn-lt"/>
                  <a:ea typeface="ＭＳ Ｐゴシック" pitchFamily="-60" charset="-128"/>
                  <a:cs typeface="ＭＳ Ｐゴシック" pitchFamily="-60" charset="-128"/>
                </a:rPr>
                <a:t>) </a:t>
              </a:r>
              <a:r>
                <a:rPr lang="en-US" sz="1600" i="1" dirty="0" smtClean="0">
                  <a:latin typeface="+mn-lt"/>
                  <a:ea typeface="ＭＳ Ｐゴシック" pitchFamily="-60" charset="-128"/>
                  <a:cs typeface="ＭＳ Ｐゴシック" pitchFamily="-60" charset="-128"/>
                </a:rPr>
                <a:t>Select </a:t>
              </a:r>
              <a:r>
                <a:rPr lang="en-US" sz="1600" dirty="0">
                  <a:latin typeface="+mn-lt"/>
                  <a:ea typeface="ＭＳ Ｐゴシック" pitchFamily="-60" charset="-128"/>
                  <a:cs typeface="ＭＳ Ｐゴシック" pitchFamily="-60" charset="-128"/>
                </a:rPr>
                <a:t>DRAWDOWN</a:t>
              </a:r>
            </a:p>
            <a:p>
              <a:pPr marL="342900" indent="-342900">
                <a:defRPr/>
              </a:pPr>
              <a:r>
                <a:rPr lang="en-US" sz="1600" dirty="0" smtClean="0">
                  <a:latin typeface="+mn-lt"/>
                  <a:ea typeface="ＭＳ Ｐゴシック" pitchFamily="-60" charset="-128"/>
                  <a:cs typeface="ＭＳ Ｐゴシック" pitchFamily="-60" charset="-128"/>
                </a:rPr>
                <a:t>    -</a:t>
              </a:r>
              <a:r>
                <a:rPr lang="en-US" sz="1600" b="1" dirty="0">
                  <a:latin typeface="+mn-lt"/>
                  <a:ea typeface="ＭＳ Ｐゴシック" pitchFamily="-60" charset="-128"/>
                  <a:cs typeface="ＭＳ Ｐゴシック" pitchFamily="-60" charset="-128"/>
                </a:rPr>
                <a:t>Search</a:t>
              </a:r>
              <a:r>
                <a:rPr lang="en-US" sz="1600" dirty="0">
                  <a:latin typeface="+mn-lt"/>
                  <a:ea typeface="ＭＳ Ｐゴシック" pitchFamily="-60" charset="-128"/>
                  <a:cs typeface="ＭＳ Ｐゴシック" pitchFamily="-60" charset="-128"/>
                </a:rPr>
                <a:t> Voucher</a:t>
              </a:r>
            </a:p>
            <a:p>
              <a:pPr marL="342900" indent="-342900">
                <a:defRPr/>
              </a:pPr>
              <a:r>
                <a:rPr lang="en-US" sz="1600" dirty="0">
                  <a:latin typeface="+mn-lt"/>
                  <a:ea typeface="ＭＳ Ｐゴシック" pitchFamily="-60" charset="-128"/>
                  <a:cs typeface="ＭＳ Ｐゴシック" pitchFamily="-60" charset="-128"/>
                </a:rPr>
                <a:t>2.2) </a:t>
              </a:r>
              <a:r>
                <a:rPr lang="en-US" sz="1600" b="1" dirty="0">
                  <a:latin typeface="+mn-lt"/>
                  <a:ea typeface="ＭＳ Ｐゴシック" pitchFamily="-60" charset="-128"/>
                  <a:cs typeface="ＭＳ Ｐゴシック" pitchFamily="-60" charset="-128"/>
                </a:rPr>
                <a:t>Maintain</a:t>
              </a:r>
              <a:r>
                <a:rPr lang="en-US" sz="1600" dirty="0">
                  <a:latin typeface="+mn-lt"/>
                  <a:ea typeface="ＭＳ Ｐゴシック" pitchFamily="-60" charset="-128"/>
                  <a:cs typeface="ＭＳ Ｐゴシック" pitchFamily="-60" charset="-128"/>
                </a:rPr>
                <a:t> Voucher</a:t>
              </a:r>
            </a:p>
            <a:p>
              <a:pPr marL="342900" indent="-342900">
                <a:defRPr/>
              </a:pPr>
              <a:r>
                <a:rPr lang="en-US" sz="1600" dirty="0">
                  <a:latin typeface="+mn-lt"/>
                  <a:ea typeface="ＭＳ Ｐゴシック" pitchFamily="-60" charset="-128"/>
                  <a:cs typeface="ＭＳ Ｐゴシック" pitchFamily="-60" charset="-128"/>
                </a:rPr>
                <a:t>2.3) </a:t>
              </a:r>
              <a:r>
                <a:rPr lang="en-US" sz="1600" b="1" dirty="0">
                  <a:latin typeface="+mn-lt"/>
                  <a:ea typeface="ＭＳ Ｐゴシック" pitchFamily="-60" charset="-128"/>
                  <a:cs typeface="ＭＳ Ｐゴシック" pitchFamily="-60" charset="-128"/>
                </a:rPr>
                <a:t>Approve</a:t>
              </a:r>
              <a:r>
                <a:rPr lang="en-US" sz="1600" dirty="0">
                  <a:latin typeface="+mn-lt"/>
                  <a:ea typeface="ＭＳ Ｐゴシック" pitchFamily="-60" charset="-128"/>
                  <a:cs typeface="ＭＳ Ｐゴシック" pitchFamily="-60" charset="-128"/>
                </a:rPr>
                <a:t>/Approve Selected</a:t>
              </a:r>
            </a:p>
          </p:txBody>
        </p:sp>
      </p:grpSp>
      <p:grpSp>
        <p:nvGrpSpPr>
          <p:cNvPr id="9" name="Group 30"/>
          <p:cNvGrpSpPr>
            <a:grpSpLocks/>
          </p:cNvGrpSpPr>
          <p:nvPr/>
        </p:nvGrpSpPr>
        <p:grpSpPr bwMode="auto">
          <a:xfrm>
            <a:off x="0" y="76200"/>
            <a:ext cx="9144000" cy="457200"/>
            <a:chOff x="0" y="152400"/>
            <a:chExt cx="9144000" cy="609600"/>
          </a:xfrm>
        </p:grpSpPr>
        <p:sp>
          <p:nvSpPr>
            <p:cNvPr id="32" name="Rectangle 31"/>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33" name="Rectangle 3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37" name="Rectangle 36"/>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39" name="Rectangle 3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40" name="Rectangle 3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41" name="Rectangle 4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cxnSp>
        <p:nvCxnSpPr>
          <p:cNvPr id="43" name="Straight Arrow Connector 42"/>
          <p:cNvCxnSpPr/>
          <p:nvPr/>
        </p:nvCxnSpPr>
        <p:spPr>
          <a:xfrm>
            <a:off x="4081463" y="6383338"/>
            <a:ext cx="938212" cy="158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7090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41325"/>
            <a:ext cx="8229600" cy="1143000"/>
          </a:xfrm>
        </p:spPr>
        <p:txBody>
          <a:bodyPr/>
          <a:lstStyle/>
          <a:p>
            <a:pPr eaLnBrk="1" hangingPunct="1"/>
            <a:r>
              <a:rPr lang="en-US" dirty="0" smtClean="0"/>
              <a:t>Drawdown Module Review</a:t>
            </a:r>
          </a:p>
        </p:txBody>
      </p:sp>
      <p:sp>
        <p:nvSpPr>
          <p:cNvPr id="130051" name="Content Placeholder 2"/>
          <p:cNvSpPr>
            <a:spLocks noGrp="1"/>
          </p:cNvSpPr>
          <p:nvPr>
            <p:ph idx="1"/>
          </p:nvPr>
        </p:nvSpPr>
        <p:spPr/>
        <p:txBody>
          <a:bodyPr/>
          <a:lstStyle/>
          <a:p>
            <a:pPr eaLnBrk="1" hangingPunct="1"/>
            <a:r>
              <a:rPr lang="en-US" dirty="0" smtClean="0"/>
              <a:t>Approve Draw</a:t>
            </a:r>
          </a:p>
          <a:p>
            <a:pPr eaLnBrk="1" hangingPunct="1"/>
            <a:r>
              <a:rPr lang="en-US" dirty="0" smtClean="0"/>
              <a:t>Draw Corrections</a:t>
            </a:r>
          </a:p>
          <a:p>
            <a:pPr eaLnBrk="1" hangingPunct="1">
              <a:buNone/>
            </a:pPr>
            <a:endParaRPr lang="en-US" dirty="0" smtClean="0"/>
          </a:p>
        </p:txBody>
      </p:sp>
      <p:sp>
        <p:nvSpPr>
          <p:cNvPr id="4" name="Slide Number Placeholder 3"/>
          <p:cNvSpPr>
            <a:spLocks noGrp="1"/>
          </p:cNvSpPr>
          <p:nvPr>
            <p:ph type="sldNum" sz="quarter" idx="12"/>
          </p:nvPr>
        </p:nvSpPr>
        <p:spPr/>
        <p:txBody>
          <a:bodyPr/>
          <a:lstStyle/>
          <a:p>
            <a:pPr>
              <a:defRPr/>
            </a:pPr>
            <a:fld id="{44038C73-9B97-48F0-A650-756E968DC8A1}" type="slidenum">
              <a:rPr lang="en-US"/>
              <a:pPr>
                <a:defRPr/>
              </a:pPr>
              <a:t>78</a:t>
            </a:fld>
            <a:endParaRPr lang="en-US" dirty="0"/>
          </a:p>
        </p:txBody>
      </p:sp>
      <p:sp>
        <p:nvSpPr>
          <p:cNvPr id="12" name="Pentagon 11"/>
          <p:cNvSpPr/>
          <p:nvPr/>
        </p:nvSpPr>
        <p:spPr>
          <a:xfrm>
            <a:off x="0" y="201613"/>
            <a:ext cx="8858250" cy="474662"/>
          </a:xfrm>
          <a:prstGeom prst="homePlate">
            <a:avLst>
              <a:gd name="adj" fmla="val 63333"/>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i="1" dirty="0"/>
              <a:t>Review</a:t>
            </a:r>
          </a:p>
        </p:txBody>
      </p:sp>
    </p:spTree>
    <p:extLst>
      <p:ext uri="{BB962C8B-B14F-4D97-AF65-F5344CB8AC3E}">
        <p14:creationId xmlns:p14="http://schemas.microsoft.com/office/powerpoint/2010/main" val="18373000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441325"/>
            <a:ext cx="8229600" cy="1143000"/>
          </a:xfrm>
        </p:spPr>
        <p:txBody>
          <a:bodyPr/>
          <a:lstStyle/>
          <a:p>
            <a:pPr algn="l" eaLnBrk="1" hangingPunct="1"/>
            <a:r>
              <a:rPr lang="en-US" dirty="0" smtClean="0"/>
              <a:t>Drawdown Module Review</a:t>
            </a:r>
          </a:p>
        </p:txBody>
      </p:sp>
      <p:sp>
        <p:nvSpPr>
          <p:cNvPr id="3" name="Content Placeholder 2"/>
          <p:cNvSpPr>
            <a:spLocks noGrp="1"/>
          </p:cNvSpPr>
          <p:nvPr>
            <p:ph idx="1"/>
          </p:nvPr>
        </p:nvSpPr>
        <p:spPr>
          <a:xfrm>
            <a:off x="279400" y="1603375"/>
            <a:ext cx="8229600" cy="4725988"/>
          </a:xfrm>
        </p:spPr>
        <p:txBody>
          <a:bodyPr rtlCol="0">
            <a:normAutofit fontScale="77500" lnSpcReduction="20000"/>
          </a:bodyPr>
          <a:lstStyle/>
          <a:p>
            <a:pPr eaLnBrk="1" fontAlgn="auto" hangingPunct="1">
              <a:spcAft>
                <a:spcPts val="0"/>
              </a:spcAft>
              <a:defRPr/>
            </a:pPr>
            <a:r>
              <a:rPr lang="en-US" dirty="0" smtClean="0"/>
              <a:t>Drawdown Process</a:t>
            </a:r>
          </a:p>
          <a:p>
            <a:pPr lvl="1" eaLnBrk="1" fontAlgn="auto" hangingPunct="1">
              <a:spcAft>
                <a:spcPts val="0"/>
              </a:spcAft>
              <a:defRPr/>
            </a:pPr>
            <a:r>
              <a:rPr lang="en-US" dirty="0" smtClean="0"/>
              <a:t>Obligate </a:t>
            </a:r>
            <a:r>
              <a:rPr lang="en-US" dirty="0"/>
              <a:t>Funds</a:t>
            </a:r>
          </a:p>
          <a:p>
            <a:pPr lvl="1" eaLnBrk="1" fontAlgn="auto" hangingPunct="1">
              <a:spcAft>
                <a:spcPts val="0"/>
              </a:spcAft>
              <a:defRPr/>
            </a:pPr>
            <a:r>
              <a:rPr lang="en-US" dirty="0"/>
              <a:t>Create </a:t>
            </a:r>
            <a:r>
              <a:rPr lang="en-US" dirty="0" smtClean="0"/>
              <a:t>Draw Voucher</a:t>
            </a:r>
          </a:p>
          <a:p>
            <a:pPr lvl="1" eaLnBrk="1" fontAlgn="auto" hangingPunct="1">
              <a:spcAft>
                <a:spcPts val="0"/>
              </a:spcAft>
              <a:defRPr/>
            </a:pPr>
            <a:r>
              <a:rPr lang="en-US" dirty="0" smtClean="0"/>
              <a:t>Approve </a:t>
            </a:r>
            <a:r>
              <a:rPr lang="en-US" dirty="0"/>
              <a:t>Draw </a:t>
            </a:r>
            <a:r>
              <a:rPr lang="en-US" dirty="0" smtClean="0"/>
              <a:t>Voucher</a:t>
            </a:r>
          </a:p>
          <a:p>
            <a:pPr lvl="1" eaLnBrk="1" fontAlgn="auto" hangingPunct="1">
              <a:spcAft>
                <a:spcPts val="0"/>
              </a:spcAft>
              <a:defRPr/>
            </a:pPr>
            <a:r>
              <a:rPr lang="en-US" dirty="0" smtClean="0"/>
              <a:t>Over Threshold?</a:t>
            </a:r>
          </a:p>
          <a:p>
            <a:pPr lvl="2" eaLnBrk="1" fontAlgn="auto" hangingPunct="1">
              <a:spcAft>
                <a:spcPts val="0"/>
              </a:spcAft>
              <a:defRPr/>
            </a:pPr>
            <a:r>
              <a:rPr lang="en-US" dirty="0" smtClean="0"/>
              <a:t>Yes – Send additional info to HUD for approval</a:t>
            </a:r>
          </a:p>
          <a:p>
            <a:pPr lvl="2" eaLnBrk="1" fontAlgn="auto" hangingPunct="1">
              <a:spcAft>
                <a:spcPts val="0"/>
              </a:spcAft>
              <a:defRPr/>
            </a:pPr>
            <a:r>
              <a:rPr lang="en-US" dirty="0" smtClean="0"/>
              <a:t>No – wire transfer in 2-3 days</a:t>
            </a:r>
          </a:p>
          <a:p>
            <a:pPr lvl="1" eaLnBrk="1" fontAlgn="auto" hangingPunct="1">
              <a:spcAft>
                <a:spcPts val="0"/>
              </a:spcAft>
              <a:defRPr/>
            </a:pPr>
            <a:endParaRPr lang="en-US" dirty="0"/>
          </a:p>
          <a:p>
            <a:pPr eaLnBrk="1" fontAlgn="auto" hangingPunct="1">
              <a:spcAft>
                <a:spcPts val="0"/>
              </a:spcAft>
              <a:defRPr/>
            </a:pPr>
            <a:r>
              <a:rPr lang="en-US" dirty="0" smtClean="0"/>
              <a:t>Additional Functions</a:t>
            </a:r>
          </a:p>
          <a:p>
            <a:pPr lvl="1" eaLnBrk="1" fontAlgn="auto" hangingPunct="1">
              <a:spcAft>
                <a:spcPts val="0"/>
              </a:spcAft>
              <a:defRPr/>
            </a:pPr>
            <a:r>
              <a:rPr lang="en-US" dirty="0" smtClean="0"/>
              <a:t>Draw Corrections</a:t>
            </a:r>
          </a:p>
          <a:p>
            <a:pPr lvl="2" eaLnBrk="1" fontAlgn="auto" hangingPunct="1">
              <a:spcAft>
                <a:spcPts val="0"/>
              </a:spcAft>
              <a:defRPr/>
            </a:pPr>
            <a:r>
              <a:rPr lang="en-US" dirty="0" smtClean="0"/>
              <a:t>Revise</a:t>
            </a:r>
          </a:p>
          <a:p>
            <a:pPr lvl="2" eaLnBrk="1" fontAlgn="auto" hangingPunct="1">
              <a:spcAft>
                <a:spcPts val="0"/>
              </a:spcAft>
              <a:defRPr/>
            </a:pPr>
            <a:r>
              <a:rPr lang="en-US" dirty="0" smtClean="0"/>
              <a:t>Reject</a:t>
            </a:r>
          </a:p>
          <a:p>
            <a:pPr lvl="2" eaLnBrk="1" fontAlgn="auto" hangingPunct="1">
              <a:spcAft>
                <a:spcPts val="0"/>
              </a:spcAft>
              <a:defRPr/>
            </a:pPr>
            <a:r>
              <a:rPr lang="en-US" dirty="0" smtClean="0"/>
              <a:t>Cancel</a:t>
            </a:r>
          </a:p>
          <a:p>
            <a:pPr lvl="1" eaLnBrk="1" fontAlgn="auto" hangingPunct="1">
              <a:spcAft>
                <a:spcPts val="0"/>
              </a:spcAft>
              <a:defRPr/>
            </a:pPr>
            <a:r>
              <a:rPr lang="en-US" dirty="0" smtClean="0"/>
              <a:t>Program Income</a:t>
            </a:r>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graphicFrame>
        <p:nvGraphicFramePr>
          <p:cNvPr id="18" name="Diagram 17"/>
          <p:cNvGraphicFramePr/>
          <p:nvPr/>
        </p:nvGraphicFramePr>
        <p:xfrm>
          <a:off x="6222668" y="1330036"/>
          <a:ext cx="2656082" cy="5379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ounded Rectangle 13"/>
          <p:cNvSpPr/>
          <p:nvPr/>
        </p:nvSpPr>
        <p:spPr>
          <a:xfrm>
            <a:off x="4630738" y="5619750"/>
            <a:ext cx="1616075" cy="558800"/>
          </a:xfrm>
          <a:prstGeom prst="roundRect">
            <a:avLst>
              <a:gd name="adj" fmla="val 50000"/>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5" name="Rounded Rectangle 14"/>
          <p:cNvSpPr/>
          <p:nvPr/>
        </p:nvSpPr>
        <p:spPr>
          <a:xfrm>
            <a:off x="4678363" y="5619751"/>
            <a:ext cx="1531937" cy="571500"/>
          </a:xfrm>
          <a:prstGeom prst="roundRect">
            <a:avLst/>
          </a:prstGeom>
        </p:spPr>
        <p:style>
          <a:lnRef idx="0">
            <a:scrgbClr r="0" g="0" b="0"/>
          </a:lnRef>
          <a:fillRef idx="0">
            <a:scrgbClr r="0" g="0" b="0"/>
          </a:fillRef>
          <a:effectRef idx="0">
            <a:scrgbClr r="0" g="0" b="0"/>
          </a:effectRef>
          <a:fontRef idx="minor">
            <a:schemeClr val="lt1"/>
          </a:fontRef>
        </p:style>
        <p:txBody>
          <a:bodyPr lIns="92456" tIns="92456" rIns="92456" bIns="92456" spcCol="1270" anchor="ctr"/>
          <a:lstStyle/>
          <a:p>
            <a:pPr algn="ctr" defTabSz="577850">
              <a:lnSpc>
                <a:spcPct val="90000"/>
              </a:lnSpc>
              <a:spcAft>
                <a:spcPct val="35000"/>
              </a:spcAft>
              <a:defRPr/>
            </a:pPr>
            <a:r>
              <a:rPr lang="en-US" sz="1400" dirty="0"/>
              <a:t>Draw sent to HUD for review  if over threshold</a:t>
            </a:r>
          </a:p>
        </p:txBody>
      </p:sp>
      <p:cxnSp>
        <p:nvCxnSpPr>
          <p:cNvPr id="20" name="Straight Arrow Connector 19"/>
          <p:cNvCxnSpPr/>
          <p:nvPr/>
        </p:nvCxnSpPr>
        <p:spPr>
          <a:xfrm>
            <a:off x="6234113" y="5889625"/>
            <a:ext cx="938212" cy="2381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41325"/>
            <a:ext cx="8229600" cy="1143000"/>
          </a:xfrm>
        </p:spPr>
        <p:txBody>
          <a:bodyPr/>
          <a:lstStyle/>
          <a:p>
            <a:pPr algn="l" eaLnBrk="1" hangingPunct="1"/>
            <a:r>
              <a:rPr lang="en-US" dirty="0" smtClean="0"/>
              <a:t>DRGR Navigation Rules</a:t>
            </a:r>
          </a:p>
        </p:txBody>
      </p:sp>
      <p:sp useBgFill="1">
        <p:nvSpPr>
          <p:cNvPr id="35845"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smtClean="0"/>
              <a:t>Navigate using DRGR Links, rather than your browser’s.</a:t>
            </a:r>
          </a:p>
          <a:p>
            <a:pPr eaLnBrk="1" fontAlgn="auto" hangingPunct="1">
              <a:spcAft>
                <a:spcPts val="0"/>
              </a:spcAft>
              <a:defRPr/>
            </a:pPr>
            <a:r>
              <a:rPr lang="en-US" dirty="0" smtClean="0"/>
              <a:t>Never use your browser’s BACK button.</a:t>
            </a:r>
          </a:p>
          <a:p>
            <a:pPr eaLnBrk="1" fontAlgn="auto" hangingPunct="1">
              <a:spcAft>
                <a:spcPts val="0"/>
              </a:spcAft>
              <a:defRPr/>
            </a:pPr>
            <a:r>
              <a:rPr lang="en-US" dirty="0" smtClean="0"/>
              <a:t>Logout using the Logout link in Utilities – don’t just close the window.</a:t>
            </a:r>
          </a:p>
          <a:p>
            <a:pPr eaLnBrk="1" fontAlgn="auto" hangingPunct="1">
              <a:spcAft>
                <a:spcPts val="0"/>
              </a:spcAft>
              <a:defRPr/>
            </a:pPr>
            <a:r>
              <a:rPr lang="en-US" dirty="0" smtClean="0"/>
              <a:t>Save early, save often! System times-out after 20 minutes.</a:t>
            </a:r>
          </a:p>
          <a:p>
            <a:pPr eaLnBrk="1" fontAlgn="auto" hangingPunct="1">
              <a:spcAft>
                <a:spcPts val="0"/>
              </a:spcAft>
              <a:defRPr/>
            </a:pPr>
            <a:r>
              <a:rPr lang="en-US" dirty="0" smtClean="0"/>
              <a:t>If you want to copy/paste text into DRGR, do so from Notepad or a file in .txt format.</a:t>
            </a:r>
          </a:p>
          <a:p>
            <a:pPr eaLnBrk="1" fontAlgn="auto" hangingPunct="1">
              <a:spcAft>
                <a:spcPts val="0"/>
              </a:spcAft>
              <a:defRPr/>
            </a:pPr>
            <a:endParaRPr lang="en-US" dirty="0" smtClean="0"/>
          </a:p>
        </p:txBody>
      </p:sp>
      <p:sp>
        <p:nvSpPr>
          <p:cNvPr id="5" name="Slide Number Placeholder 4"/>
          <p:cNvSpPr>
            <a:spLocks noGrp="1"/>
          </p:cNvSpPr>
          <p:nvPr>
            <p:ph type="sldNum" sz="quarter" idx="12"/>
          </p:nvPr>
        </p:nvSpPr>
        <p:spPr/>
        <p:txBody>
          <a:bodyPr/>
          <a:lstStyle/>
          <a:p>
            <a:pPr>
              <a:defRPr/>
            </a:pPr>
            <a:fld id="{6552A63C-F5A8-4B83-89A6-430F2D1FBBA7}" type="slidenum">
              <a:rPr lang="en-US"/>
              <a:pPr>
                <a:defRPr/>
              </a:pPr>
              <a:t>8</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4"/>
          <p:cNvSpPr>
            <a:spLocks noGrp="1"/>
          </p:cNvSpPr>
          <p:nvPr>
            <p:ph type="ctrTitle"/>
          </p:nvPr>
        </p:nvSpPr>
        <p:spPr/>
        <p:txBody>
          <a:bodyPr/>
          <a:lstStyle/>
          <a:p>
            <a:pPr eaLnBrk="1" hangingPunct="1"/>
            <a:r>
              <a:rPr lang="en-US" dirty="0" smtClean="0"/>
              <a:t>Admin Module</a:t>
            </a:r>
          </a:p>
        </p:txBody>
      </p:sp>
      <p:sp>
        <p:nvSpPr>
          <p:cNvPr id="4" name="Slide Number Placeholder 3"/>
          <p:cNvSpPr>
            <a:spLocks noGrp="1"/>
          </p:cNvSpPr>
          <p:nvPr>
            <p:ph type="sldNum" sz="quarter" idx="12"/>
          </p:nvPr>
        </p:nvSpPr>
        <p:spPr/>
        <p:txBody>
          <a:bodyPr/>
          <a:lstStyle/>
          <a:p>
            <a:pPr>
              <a:defRPr/>
            </a:pPr>
            <a:fld id="{73A5C05D-A7BB-4618-9DC4-388D483A920F}" type="slidenum">
              <a:rPr lang="en-US"/>
              <a:pPr>
                <a:defRPr/>
              </a:pPr>
              <a:t>80</a:t>
            </a:fld>
            <a:endParaRPr lang="en-US" dirty="0"/>
          </a:p>
        </p:txBody>
      </p:sp>
      <p:sp>
        <p:nvSpPr>
          <p:cNvPr id="9" name="Slide Number Placeholder 3"/>
          <p:cNvSpPr txBox="1">
            <a:spLocks/>
          </p:cNvSpPr>
          <p:nvPr/>
        </p:nvSpPr>
        <p:spPr>
          <a:xfrm>
            <a:off x="6553200" y="6356350"/>
            <a:ext cx="2133600" cy="365125"/>
          </a:xfrm>
          <a:prstGeom prst="rect">
            <a:avLst/>
          </a:prstGeom>
        </p:spPr>
        <p:txBody>
          <a:bodyPr anchor="ctr"/>
          <a:lstStyle/>
          <a:p>
            <a:pPr algn="r">
              <a:defRPr/>
            </a:pPr>
            <a:fld id="{9A29668E-6780-49B8-907F-CE8B5EB405FC}"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80</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sp>
        <p:nvSpPr>
          <p:cNvPr id="10" name="Slide Number Placeholder 3"/>
          <p:cNvSpPr txBox="1">
            <a:spLocks/>
          </p:cNvSpPr>
          <p:nvPr/>
        </p:nvSpPr>
        <p:spPr>
          <a:xfrm>
            <a:off x="6553200" y="6356350"/>
            <a:ext cx="2133600" cy="365125"/>
          </a:xfrm>
          <a:prstGeom prst="rect">
            <a:avLst/>
          </a:prstGeom>
        </p:spPr>
        <p:txBody>
          <a:bodyPr anchor="ctr"/>
          <a:lstStyle/>
          <a:p>
            <a:pPr algn="r">
              <a:defRPr/>
            </a:pPr>
            <a:fld id="{F0C2D5EF-8E84-4BA6-B441-0C5AD7B1DB35}"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80</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10"/>
          <p:cNvGrpSpPr>
            <a:grpSpLocks/>
          </p:cNvGrpSpPr>
          <p:nvPr/>
        </p:nvGrpSpPr>
        <p:grpSpPr bwMode="auto">
          <a:xfrm>
            <a:off x="0" y="681038"/>
            <a:ext cx="9144000" cy="457200"/>
            <a:chOff x="0" y="152400"/>
            <a:chExt cx="9144000" cy="609600"/>
          </a:xfrm>
        </p:grpSpPr>
        <p:sp>
          <p:nvSpPr>
            <p:cNvPr id="12" name="Rectangle 11"/>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3" name="Rectangle 12"/>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4" name="Rectangle 13"/>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5" name="Rectangle 14"/>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6" name="Rectangle 15"/>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7" name="Rectangle 16"/>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8" name="Plaque 17"/>
          <p:cNvSpPr/>
          <p:nvPr/>
        </p:nvSpPr>
        <p:spPr>
          <a:xfrm>
            <a:off x="1590675" y="2363788"/>
            <a:ext cx="5949950" cy="1079500"/>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1080" name="Picture 18"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20" name="TextBox 19"/>
          <p:cNvSpPr txBox="1"/>
          <p:nvPr/>
        </p:nvSpPr>
        <p:spPr>
          <a:xfrm>
            <a:off x="1295400" y="3703637"/>
            <a:ext cx="6829425" cy="2087563"/>
          </a:xfrm>
          <a:prstGeom prst="rect">
            <a:avLst/>
          </a:prstGeom>
          <a:noFill/>
        </p:spPr>
        <p:txBody>
          <a:bodyPr>
            <a:spAutoFit/>
          </a:bodyPr>
          <a:lstStyle/>
          <a:p>
            <a:pPr marL="457200" indent="-457200" algn="ctr">
              <a:lnSpc>
                <a:spcPct val="80000"/>
              </a:lnSpc>
              <a:spcBef>
                <a:spcPct val="20000"/>
              </a:spcBef>
              <a:defRPr/>
            </a:pPr>
            <a:r>
              <a:rPr lang="en-US" sz="2700" dirty="0">
                <a:solidFill>
                  <a:schemeClr val="tx1">
                    <a:lumMod val="75000"/>
                    <a:lumOff val="25000"/>
                  </a:schemeClr>
                </a:solidFill>
                <a:latin typeface="+mn-lt"/>
                <a:ea typeface="+mn-ea"/>
                <a:cs typeface="+mn-cs"/>
              </a:rPr>
              <a:t>Monitoring, Audit and Technical Assistance</a:t>
            </a:r>
          </a:p>
          <a:p>
            <a:pPr marL="914400" indent="-344488">
              <a:lnSpc>
                <a:spcPct val="80000"/>
              </a:lnSpc>
              <a:spcBef>
                <a:spcPct val="20000"/>
              </a:spcBef>
              <a:buFont typeface="Arial" pitchFamily="34" charset="0"/>
              <a:buChar char="•"/>
              <a:defRPr/>
            </a:pPr>
            <a:r>
              <a:rPr lang="en-US" sz="2700" dirty="0">
                <a:solidFill>
                  <a:schemeClr val="tx1">
                    <a:lumMod val="75000"/>
                    <a:lumOff val="25000"/>
                  </a:schemeClr>
                </a:solidFill>
                <a:latin typeface="+mn-lt"/>
                <a:ea typeface="+mn-ea"/>
                <a:cs typeface="+mn-cs"/>
              </a:rPr>
              <a:t>Demonstrate oversight efforts</a:t>
            </a:r>
          </a:p>
          <a:p>
            <a:pPr marL="914400" indent="-344488">
              <a:lnSpc>
                <a:spcPct val="80000"/>
              </a:lnSpc>
              <a:spcBef>
                <a:spcPct val="20000"/>
              </a:spcBef>
              <a:buFont typeface="Arial" pitchFamily="34" charset="0"/>
              <a:buChar char="•"/>
              <a:defRPr/>
            </a:pPr>
            <a:r>
              <a:rPr lang="en-US" sz="2700" dirty="0">
                <a:solidFill>
                  <a:schemeClr val="tx1">
                    <a:lumMod val="75000"/>
                    <a:lumOff val="25000"/>
                  </a:schemeClr>
                </a:solidFill>
                <a:latin typeface="+mn-lt"/>
                <a:ea typeface="+mn-ea"/>
                <a:cs typeface="+mn-cs"/>
              </a:rPr>
              <a:t>Adding/Editing Events</a:t>
            </a:r>
          </a:p>
          <a:p>
            <a:pPr marL="914400" indent="-344488">
              <a:lnSpc>
                <a:spcPct val="80000"/>
              </a:lnSpc>
              <a:spcBef>
                <a:spcPct val="20000"/>
              </a:spcBef>
              <a:buFont typeface="Arial" pitchFamily="34" charset="0"/>
              <a:buChar char="•"/>
              <a:defRPr/>
            </a:pPr>
            <a:r>
              <a:rPr lang="en-US" sz="2700" dirty="0">
                <a:solidFill>
                  <a:schemeClr val="tx1">
                    <a:lumMod val="75000"/>
                    <a:lumOff val="25000"/>
                  </a:schemeClr>
                </a:solidFill>
                <a:latin typeface="+mn-lt"/>
                <a:ea typeface="+mn-ea"/>
                <a:cs typeface="+mn-cs"/>
              </a:rPr>
              <a:t>Adding/Editing Event Topics</a:t>
            </a:r>
          </a:p>
          <a:p>
            <a:pPr marL="914400" indent="-344488">
              <a:lnSpc>
                <a:spcPct val="80000"/>
              </a:lnSpc>
              <a:spcBef>
                <a:spcPct val="20000"/>
              </a:spcBef>
              <a:buFont typeface="Arial" pitchFamily="34" charset="0"/>
              <a:buChar char="•"/>
              <a:defRPr/>
            </a:pPr>
            <a:r>
              <a:rPr lang="en-US" sz="2700" dirty="0">
                <a:solidFill>
                  <a:schemeClr val="tx1">
                    <a:lumMod val="75000"/>
                    <a:lumOff val="25000"/>
                  </a:schemeClr>
                </a:solidFill>
                <a:latin typeface="+mn-lt"/>
                <a:ea typeface="+mn-ea"/>
                <a:cs typeface="+mn-cs"/>
              </a:rPr>
              <a:t>Public View</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457200" y="441325"/>
            <a:ext cx="8229600" cy="1143000"/>
          </a:xfrm>
        </p:spPr>
        <p:txBody>
          <a:bodyPr/>
          <a:lstStyle/>
          <a:p>
            <a:pPr algn="l" eaLnBrk="1" hangingPunct="1"/>
            <a:r>
              <a:rPr lang="en-US" dirty="0" smtClean="0"/>
              <a:t>Admin Module Overview</a:t>
            </a:r>
          </a:p>
        </p:txBody>
      </p:sp>
      <p:sp>
        <p:nvSpPr>
          <p:cNvPr id="7" name="Content Placeholder 6"/>
          <p:cNvSpPr>
            <a:spLocks noGrp="1"/>
          </p:cNvSpPr>
          <p:nvPr>
            <p:ph idx="1"/>
          </p:nvPr>
        </p:nvSpPr>
        <p:spPr/>
        <p:txBody>
          <a:bodyPr rtlCol="0">
            <a:normAutofit fontScale="85000" lnSpcReduction="20000"/>
          </a:bodyPr>
          <a:lstStyle/>
          <a:p>
            <a:pPr>
              <a:defRPr/>
            </a:pPr>
            <a:r>
              <a:rPr lang="en-US" dirty="0"/>
              <a:t>Purpose</a:t>
            </a:r>
          </a:p>
          <a:p>
            <a:pPr lvl="1">
              <a:defRPr/>
            </a:pPr>
            <a:r>
              <a:rPr lang="en-US" dirty="0"/>
              <a:t>Control user access to grants (via Grantee Admin user)</a:t>
            </a:r>
          </a:p>
          <a:p>
            <a:pPr lvl="1">
              <a:defRPr/>
            </a:pPr>
            <a:r>
              <a:rPr lang="en-US" dirty="0"/>
              <a:t>Helps grantees keep track of their oversight activities (optional)</a:t>
            </a:r>
          </a:p>
          <a:p>
            <a:pPr lvl="2">
              <a:defRPr/>
            </a:pPr>
            <a:r>
              <a:rPr lang="en-US" dirty="0"/>
              <a:t>Document monitoring, audit, and technical assistance activities</a:t>
            </a:r>
          </a:p>
          <a:p>
            <a:pPr lvl="2">
              <a:defRPr/>
            </a:pPr>
            <a:r>
              <a:rPr lang="en-US" dirty="0"/>
              <a:t>Record findings, concerns </a:t>
            </a:r>
          </a:p>
          <a:p>
            <a:pPr lvl="1">
              <a:defRPr/>
            </a:pPr>
            <a:r>
              <a:rPr lang="en-US" dirty="0"/>
              <a:t>Keeps HUD informed of grantee monitoring and TA actions (optional)</a:t>
            </a:r>
          </a:p>
          <a:p>
            <a:pPr lvl="1">
              <a:defRPr/>
            </a:pPr>
            <a:endParaRPr lang="en-US" dirty="0"/>
          </a:p>
          <a:p>
            <a:pPr>
              <a:defRPr/>
            </a:pPr>
            <a:r>
              <a:rPr lang="en-US" dirty="0"/>
              <a:t>HUD FO role: </a:t>
            </a:r>
          </a:p>
          <a:p>
            <a:pPr lvl="1">
              <a:defRPr/>
            </a:pPr>
            <a:r>
              <a:rPr lang="en-US" dirty="0"/>
              <a:t>Can review grantee’s activities</a:t>
            </a:r>
          </a:p>
          <a:p>
            <a:pPr lvl="1">
              <a:defRPr/>
            </a:pPr>
            <a:r>
              <a:rPr lang="en-US" dirty="0"/>
              <a:t>NOT for HUD staff to report on HUD’s monitoring activities</a:t>
            </a:r>
          </a:p>
        </p:txBody>
      </p:sp>
      <p:sp>
        <p:nvSpPr>
          <p:cNvPr id="4" name="Slide Number Placeholder 3"/>
          <p:cNvSpPr>
            <a:spLocks noGrp="1"/>
          </p:cNvSpPr>
          <p:nvPr>
            <p:ph type="sldNum" sz="quarter" idx="12"/>
          </p:nvPr>
        </p:nvSpPr>
        <p:spPr>
          <a:xfrm>
            <a:off x="457200" y="6442075"/>
            <a:ext cx="8229600" cy="279400"/>
          </a:xfrm>
        </p:spPr>
        <p:txBody>
          <a:bodyPr/>
          <a:lstStyle/>
          <a:p>
            <a:pPr>
              <a:defRPr/>
            </a:pPr>
            <a:fld id="{6055A9FA-5A2C-4595-A7FC-35DB26C83B54}" type="slidenum">
              <a:rPr lang="en-US"/>
              <a:pPr>
                <a:defRPr/>
              </a:pPr>
              <a:t>81</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98123996"/>
              </p:ext>
            </p:extLst>
          </p:nvPr>
        </p:nvGraphicFramePr>
        <p:xfrm>
          <a:off x="609600" y="3200400"/>
          <a:ext cx="83820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6200" y="3505200"/>
            <a:ext cx="457200" cy="523220"/>
          </a:xfrm>
          <a:prstGeom prst="rect">
            <a:avLst/>
          </a:prstGeom>
          <a:noFill/>
        </p:spPr>
        <p:txBody>
          <a:bodyPr wrap="square" rtlCol="0">
            <a:spAutoFit/>
          </a:bodyPr>
          <a:lstStyle/>
          <a:p>
            <a:r>
              <a:rPr lang="en-US" sz="2800" dirty="0" smtClean="0">
                <a:solidFill>
                  <a:schemeClr val="tx2"/>
                </a:solidFill>
              </a:rPr>
              <a:t>1.</a:t>
            </a:r>
            <a:endParaRPr lang="en-US" sz="2800" dirty="0">
              <a:solidFill>
                <a:schemeClr val="tx2"/>
              </a:solidFill>
            </a:endParaRPr>
          </a:p>
        </p:txBody>
      </p:sp>
      <p:sp>
        <p:nvSpPr>
          <p:cNvPr id="4" name="TextBox 3"/>
          <p:cNvSpPr txBox="1"/>
          <p:nvPr/>
        </p:nvSpPr>
        <p:spPr>
          <a:xfrm>
            <a:off x="76200" y="4343400"/>
            <a:ext cx="457200" cy="523220"/>
          </a:xfrm>
          <a:prstGeom prst="rect">
            <a:avLst/>
          </a:prstGeom>
          <a:noFill/>
        </p:spPr>
        <p:txBody>
          <a:bodyPr wrap="square" rtlCol="0">
            <a:spAutoFit/>
          </a:bodyPr>
          <a:lstStyle/>
          <a:p>
            <a:r>
              <a:rPr lang="en-US" sz="2800" dirty="0">
                <a:solidFill>
                  <a:schemeClr val="tx2"/>
                </a:solidFill>
              </a:rPr>
              <a:t>2</a:t>
            </a:r>
            <a:r>
              <a:rPr lang="en-US" sz="2800" dirty="0" smtClean="0">
                <a:solidFill>
                  <a:schemeClr val="tx2"/>
                </a:solidFill>
              </a:rPr>
              <a:t>.</a:t>
            </a:r>
            <a:endParaRPr lang="en-US" sz="2800" dirty="0">
              <a:solidFill>
                <a:schemeClr val="tx2"/>
              </a:solidFill>
            </a:endParaRPr>
          </a:p>
        </p:txBody>
      </p:sp>
      <p:sp>
        <p:nvSpPr>
          <p:cNvPr id="6" name="Title 1"/>
          <p:cNvSpPr txBox="1">
            <a:spLocks/>
          </p:cNvSpPr>
          <p:nvPr/>
        </p:nvSpPr>
        <p:spPr>
          <a:xfrm>
            <a:off x="457200" y="487362"/>
            <a:ext cx="8229600" cy="9604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Monitoring/Audit/TA Flow Chart</a:t>
            </a:r>
          </a:p>
        </p:txBody>
      </p:sp>
      <p:grpSp>
        <p:nvGrpSpPr>
          <p:cNvPr id="5" name="Group 14"/>
          <p:cNvGrpSpPr>
            <a:grpSpLocks/>
          </p:cNvGrpSpPr>
          <p:nvPr/>
        </p:nvGrpSpPr>
        <p:grpSpPr bwMode="auto">
          <a:xfrm>
            <a:off x="0" y="76200"/>
            <a:ext cx="9144000" cy="457200"/>
            <a:chOff x="0" y="152400"/>
            <a:chExt cx="9144000" cy="609600"/>
          </a:xfrm>
        </p:grpSpPr>
        <p:sp>
          <p:nvSpPr>
            <p:cNvPr id="8" name="Rectangle 7"/>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5" name="Content Placeholder 6"/>
          <p:cNvSpPr txBox="1">
            <a:spLocks/>
          </p:cNvSpPr>
          <p:nvPr/>
        </p:nvSpPr>
        <p:spPr>
          <a:xfrm>
            <a:off x="533400" y="14176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defRPr/>
            </a:pPr>
            <a:r>
              <a:rPr lang="en-US" sz="2800" dirty="0" smtClean="0"/>
              <a:t>Two Basic Levels:</a:t>
            </a:r>
          </a:p>
          <a:p>
            <a:pPr marL="514350" indent="-514350">
              <a:buFont typeface="Arial" pitchFamily="34" charset="0"/>
              <a:buAutoNum type="arabicPeriod"/>
              <a:defRPr/>
            </a:pPr>
            <a:r>
              <a:rPr lang="en-US" sz="2800" dirty="0" smtClean="0"/>
              <a:t>Events (4 different types of Events to chose from)</a:t>
            </a:r>
          </a:p>
          <a:p>
            <a:pPr marL="514350" indent="-514350">
              <a:buFont typeface="Arial" pitchFamily="34" charset="0"/>
              <a:buAutoNum type="arabicPeriod"/>
              <a:defRPr/>
            </a:pPr>
            <a:r>
              <a:rPr lang="en-US" sz="2800" dirty="0" smtClean="0"/>
              <a:t>Findings, Concerns and/or Topics</a:t>
            </a:r>
          </a:p>
        </p:txBody>
      </p:sp>
    </p:spTree>
    <p:extLst>
      <p:ext uri="{BB962C8B-B14F-4D97-AF65-F5344CB8AC3E}">
        <p14:creationId xmlns:p14="http://schemas.microsoft.com/office/powerpoint/2010/main" val="1538753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480176-E230-4E45-BBEB-CF54FE14C58C}" type="slidenum">
              <a:rPr lang="en-US" smtClean="0"/>
              <a:pPr/>
              <a:t>83</a:t>
            </a:fld>
            <a:endParaRPr lang="en-US" dirty="0"/>
          </a:p>
        </p:txBody>
      </p:sp>
      <p:sp>
        <p:nvSpPr>
          <p:cNvPr id="9" name="Title 1"/>
          <p:cNvSpPr txBox="1">
            <a:spLocks/>
          </p:cNvSpPr>
          <p:nvPr/>
        </p:nvSpPr>
        <p:spPr>
          <a:xfrm>
            <a:off x="445325" y="690270"/>
            <a:ext cx="8229600" cy="948525"/>
          </a:xfrm>
          <a:prstGeom prst="rect">
            <a:avLst/>
          </a:prstGeom>
        </p:spPr>
        <p:txBody>
          <a:bodyPr anchor="ctr" anchorCtr="0">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Categories: Program Requirement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3" name="Group 9"/>
          <p:cNvGrpSpPr/>
          <p:nvPr/>
        </p:nvGrpSpPr>
        <p:grpSpPr>
          <a:xfrm>
            <a:off x="0" y="76200"/>
            <a:ext cx="9144000" cy="457200"/>
            <a:chOff x="0" y="152400"/>
            <a:chExt cx="9144000" cy="609600"/>
          </a:xfrm>
        </p:grpSpPr>
        <p:sp>
          <p:nvSpPr>
            <p:cNvPr id="11" name="Rectangle 10"/>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Admin</a:t>
              </a:r>
              <a:endParaRPr lang="en-US" sz="1400" dirty="0">
                <a:solidFill>
                  <a:schemeClr val="tx1"/>
                </a:solidFill>
              </a:endParaRPr>
            </a:p>
          </p:txBody>
        </p:sp>
        <p:sp>
          <p:nvSpPr>
            <p:cNvPr id="12" name="Rectangle 11"/>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Action Plans</a:t>
              </a:r>
              <a:endParaRPr lang="en-US" sz="1400" u="sng" dirty="0"/>
            </a:p>
          </p:txBody>
        </p:sp>
        <p:sp>
          <p:nvSpPr>
            <p:cNvPr id="13" name="Rectangle 12"/>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Drawdown</a:t>
              </a:r>
            </a:p>
          </p:txBody>
        </p:sp>
        <p:sp>
          <p:nvSpPr>
            <p:cNvPr id="14" name="Rectangle 13"/>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QPR</a:t>
              </a:r>
              <a:endParaRPr lang="en-US" sz="1400" u="sng" dirty="0"/>
            </a:p>
          </p:txBody>
        </p:sp>
        <p:sp>
          <p:nvSpPr>
            <p:cNvPr id="15" name="Rectangle 14"/>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Reports</a:t>
              </a:r>
              <a:endParaRPr lang="en-US" sz="1400" u="sng" dirty="0"/>
            </a:p>
          </p:txBody>
        </p:sp>
        <p:sp>
          <p:nvSpPr>
            <p:cNvPr id="16" name="Rectangle 15"/>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u="sng" dirty="0" smtClean="0"/>
                <a:t>Grants</a:t>
              </a:r>
              <a:endParaRPr lang="en-US" sz="1400" u="sng" dirty="0"/>
            </a:p>
          </p:txBody>
        </p:sp>
      </p:grpSp>
      <p:sp>
        <p:nvSpPr>
          <p:cNvPr id="27033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70337" name="Object 1"/>
          <p:cNvGraphicFramePr>
            <a:graphicFrameLocks noChangeAspect="1"/>
          </p:cNvGraphicFramePr>
          <p:nvPr/>
        </p:nvGraphicFramePr>
        <p:xfrm>
          <a:off x="1037234" y="2893329"/>
          <a:ext cx="7249372" cy="3889613"/>
        </p:xfrm>
        <a:graphic>
          <a:graphicData uri="http://schemas.openxmlformats.org/presentationml/2006/ole">
            <mc:AlternateContent xmlns:mc="http://schemas.openxmlformats.org/markup-compatibility/2006">
              <mc:Choice xmlns:v="urn:schemas-microsoft-com:vml" Requires="v">
                <p:oleObj spid="_x0000_s1086" name="Bitmap Image" r:id="rId4" imgW="5733333" imgH="3067478" progId="PBrush">
                  <p:embed/>
                </p:oleObj>
              </mc:Choice>
              <mc:Fallback>
                <p:oleObj name="Bitmap Image" r:id="rId4" imgW="5733333" imgH="3067478" progId="PBrush">
                  <p:embed/>
                  <p:pic>
                    <p:nvPicPr>
                      <p:cNvPr id="0" name="Pictur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234" y="2893329"/>
                        <a:ext cx="7249372" cy="3889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Content Placeholder 2"/>
          <p:cNvSpPr txBox="1">
            <a:spLocks/>
          </p:cNvSpPr>
          <p:nvPr/>
        </p:nvSpPr>
        <p:spPr>
          <a:xfrm>
            <a:off x="470847" y="1692322"/>
            <a:ext cx="8372902" cy="1201003"/>
          </a:xfrm>
          <a:prstGeom prst="rect">
            <a:avLst/>
          </a:prstGeom>
        </p:spPr>
        <p:txBody>
          <a:bodyPr>
            <a:normAutofit fontScale="8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mn-lt"/>
                <a:ea typeface="+mn-ea"/>
                <a:cs typeface="+mn-cs"/>
              </a:rPr>
              <a:t>Drop down menu of Program Requirement Category codes are unique to each appropriation.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Example</a:t>
            </a:r>
            <a:r>
              <a:rPr kumimoji="0" lang="en-US" sz="3200" b="0" i="0" u="none" strike="noStrike" kern="1200" cap="none" spc="0" normalizeH="0" noProof="0" dirty="0" smtClean="0">
                <a:ln>
                  <a:noFill/>
                </a:ln>
                <a:solidFill>
                  <a:schemeClr val="tx1"/>
                </a:solidFill>
                <a:effectLst/>
                <a:uLnTx/>
                <a:uFillTx/>
                <a:latin typeface="+mn-lt"/>
                <a:ea typeface="+mn-ea"/>
                <a:cs typeface="+mn-cs"/>
              </a:rPr>
              <a:t> includes NSP1 category code options: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457200" y="441325"/>
            <a:ext cx="8229600" cy="1143000"/>
          </a:xfrm>
        </p:spPr>
        <p:txBody>
          <a:bodyPr/>
          <a:lstStyle/>
          <a:p>
            <a:pPr algn="l" eaLnBrk="1" hangingPunct="1"/>
            <a:r>
              <a:rPr lang="en-US" dirty="0" smtClean="0"/>
              <a:t> 1</a:t>
            </a:r>
            <a:r>
              <a:rPr lang="en-US" baseline="30000" dirty="0" smtClean="0"/>
              <a:t>st</a:t>
            </a:r>
            <a:r>
              <a:rPr lang="en-US" dirty="0" smtClean="0"/>
              <a:t> Level: Add/Edit Event</a:t>
            </a:r>
          </a:p>
        </p:txBody>
      </p:sp>
      <p:sp>
        <p:nvSpPr>
          <p:cNvPr id="8" name="Content Placeholder 7"/>
          <p:cNvSpPr>
            <a:spLocks noGrp="1"/>
          </p:cNvSpPr>
          <p:nvPr>
            <p:ph idx="1"/>
          </p:nvPr>
        </p:nvSpPr>
        <p:spPr/>
        <p:txBody>
          <a:bodyPr rtlCol="0">
            <a:normAutofit fontScale="77500" lnSpcReduction="20000"/>
          </a:bodyPr>
          <a:lstStyle/>
          <a:p>
            <a:pPr>
              <a:defRPr/>
            </a:pPr>
            <a:r>
              <a:rPr lang="en-US" dirty="0"/>
              <a:t>What: Event Type</a:t>
            </a:r>
          </a:p>
          <a:p>
            <a:pPr lvl="1">
              <a:defRPr/>
            </a:pPr>
            <a:r>
              <a:rPr lang="en-US" dirty="0"/>
              <a:t>Monitoring </a:t>
            </a:r>
          </a:p>
          <a:p>
            <a:pPr lvl="1">
              <a:defRPr/>
            </a:pPr>
            <a:r>
              <a:rPr lang="en-US" dirty="0"/>
              <a:t>Audit </a:t>
            </a:r>
          </a:p>
          <a:p>
            <a:pPr lvl="1">
              <a:defRPr/>
            </a:pPr>
            <a:r>
              <a:rPr lang="en-US" dirty="0"/>
              <a:t>Technical Assistance	</a:t>
            </a:r>
          </a:p>
          <a:p>
            <a:pPr lvl="1">
              <a:defRPr/>
            </a:pPr>
            <a:r>
              <a:rPr lang="en-US" dirty="0"/>
              <a:t>Monitoring/Technical Assistance </a:t>
            </a:r>
          </a:p>
          <a:p>
            <a:pPr>
              <a:defRPr/>
            </a:pPr>
            <a:r>
              <a:rPr lang="en-US" dirty="0"/>
              <a:t>Funding Type: Grant #</a:t>
            </a:r>
          </a:p>
          <a:p>
            <a:pPr>
              <a:defRPr/>
            </a:pPr>
            <a:r>
              <a:rPr lang="en-US" dirty="0"/>
              <a:t>Who: Responsible Org</a:t>
            </a:r>
          </a:p>
          <a:p>
            <a:pPr>
              <a:defRPr/>
            </a:pPr>
            <a:r>
              <a:rPr lang="en-US" dirty="0"/>
              <a:t>Where: Onsite or Remote</a:t>
            </a:r>
          </a:p>
          <a:p>
            <a:pPr>
              <a:defRPr/>
            </a:pPr>
            <a:r>
              <a:rPr lang="en-US" dirty="0"/>
              <a:t>When: Start, End, and Report Date</a:t>
            </a:r>
          </a:p>
          <a:p>
            <a:pPr>
              <a:defRPr/>
            </a:pPr>
            <a:r>
              <a:rPr lang="en-US" dirty="0"/>
              <a:t>Result: </a:t>
            </a:r>
          </a:p>
          <a:p>
            <a:pPr lvl="1">
              <a:defRPr/>
            </a:pPr>
            <a:r>
              <a:rPr lang="en-US" dirty="0"/>
              <a:t>Finding or Concern</a:t>
            </a:r>
          </a:p>
          <a:p>
            <a:pPr lvl="1">
              <a:defRPr/>
            </a:pPr>
            <a:r>
              <a:rPr lang="en-US" dirty="0"/>
              <a:t>TA or Audit Topic</a:t>
            </a:r>
          </a:p>
          <a:p>
            <a:pPr lvl="1" eaLnBrk="1" fontAlgn="auto" hangingPunct="1">
              <a:spcAft>
                <a:spcPts val="0"/>
              </a:spcAft>
              <a:defRPr/>
            </a:pPr>
            <a:endParaRPr lang="en-US" dirty="0"/>
          </a:p>
        </p:txBody>
      </p:sp>
      <p:sp>
        <p:nvSpPr>
          <p:cNvPr id="4" name="Slide Number Placeholder 3"/>
          <p:cNvSpPr>
            <a:spLocks noGrp="1"/>
          </p:cNvSpPr>
          <p:nvPr>
            <p:ph type="sldNum" sz="quarter" idx="12"/>
          </p:nvPr>
        </p:nvSpPr>
        <p:spPr/>
        <p:txBody>
          <a:bodyPr/>
          <a:lstStyle/>
          <a:p>
            <a:pPr>
              <a:defRPr/>
            </a:pPr>
            <a:fld id="{07A76572-D25A-4615-8692-02E6D580C610}" type="slidenum">
              <a:rPr lang="en-US"/>
              <a:pPr>
                <a:defRPr/>
              </a:pPr>
              <a:t>84</a:t>
            </a:fld>
            <a:endParaRPr lang="en-US" dirty="0"/>
          </a:p>
        </p:txBody>
      </p:sp>
      <p:grpSp>
        <p:nvGrpSpPr>
          <p:cNvPr id="2" name="Group 13"/>
          <p:cNvGrpSpPr>
            <a:grpSpLocks/>
          </p:cNvGrpSpPr>
          <p:nvPr/>
        </p:nvGrpSpPr>
        <p:grpSpPr bwMode="auto">
          <a:xfrm>
            <a:off x="0" y="76200"/>
            <a:ext cx="9144000" cy="457200"/>
            <a:chOff x="0" y="152400"/>
            <a:chExt cx="9144000" cy="609600"/>
          </a:xfrm>
        </p:grpSpPr>
        <p:sp>
          <p:nvSpPr>
            <p:cNvPr id="15" name="Rectangle 14"/>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6" name="Rectangle 1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7" name="Rectangle 1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8" name="Rectangle 1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9" name="Rectangle 1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0" name="Rectangle 1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441325"/>
            <a:ext cx="8229600" cy="1143000"/>
          </a:xfrm>
        </p:spPr>
        <p:txBody>
          <a:bodyPr/>
          <a:lstStyle/>
          <a:p>
            <a:pPr algn="l"/>
            <a:r>
              <a:rPr lang="en-US" dirty="0" smtClean="0"/>
              <a:t> 1</a:t>
            </a:r>
            <a:r>
              <a:rPr lang="en-US" baseline="30000" dirty="0" smtClean="0"/>
              <a:t>st</a:t>
            </a:r>
            <a:r>
              <a:rPr lang="en-US" dirty="0" smtClean="0"/>
              <a:t> Level: Add/Edit Event</a:t>
            </a:r>
          </a:p>
        </p:txBody>
      </p:sp>
      <p:sp>
        <p:nvSpPr>
          <p:cNvPr id="7" name="Slide Number Placeholder 3"/>
          <p:cNvSpPr>
            <a:spLocks noGrp="1"/>
          </p:cNvSpPr>
          <p:nvPr>
            <p:ph type="sldNum" sz="quarter" idx="12"/>
          </p:nvPr>
        </p:nvSpPr>
        <p:spPr/>
        <p:txBody>
          <a:bodyPr/>
          <a:lstStyle/>
          <a:p>
            <a:pPr>
              <a:defRPr/>
            </a:pPr>
            <a:fld id="{F80A2AB0-56EA-4BDA-919E-9A122AE9DEA6}" type="slidenum">
              <a:rPr lang="en-US"/>
              <a:pPr>
                <a:defRPr/>
              </a:pPr>
              <a:t>85</a:t>
            </a:fld>
            <a:endParaRPr lang="en-US" dirty="0"/>
          </a:p>
        </p:txBody>
      </p:sp>
      <p:sp>
        <p:nvSpPr>
          <p:cNvPr id="136196"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
        <p:nvSpPr>
          <p:cNvPr id="136197" name="Rectangle 4"/>
          <p:cNvSpPr>
            <a:spLocks noChangeArrowheads="1"/>
          </p:cNvSpPr>
          <p:nvPr/>
        </p:nvSpPr>
        <p:spPr bwMode="auto">
          <a:xfrm>
            <a:off x="0" y="3714750"/>
            <a:ext cx="9144000" cy="0"/>
          </a:xfrm>
          <a:prstGeom prst="rect">
            <a:avLst/>
          </a:prstGeom>
          <a:noFill/>
          <a:ln w="9525">
            <a:noFill/>
            <a:miter lim="800000"/>
            <a:headEnd/>
            <a:tailEnd/>
          </a:ln>
        </p:spPr>
        <p:txBody>
          <a:bodyPr wrap="none" anchor="ctr">
            <a:spAutoFit/>
          </a:bodyPr>
          <a:lstStyle/>
          <a:p>
            <a:endParaRPr lang="en-US" dirty="0"/>
          </a:p>
        </p:txBody>
      </p:sp>
      <p:grpSp>
        <p:nvGrpSpPr>
          <p:cNvPr id="3" name="Group 10"/>
          <p:cNvGrpSpPr>
            <a:grpSpLocks/>
          </p:cNvGrpSpPr>
          <p:nvPr/>
        </p:nvGrpSpPr>
        <p:grpSpPr bwMode="auto">
          <a:xfrm>
            <a:off x="0" y="76200"/>
            <a:ext cx="9144000" cy="457200"/>
            <a:chOff x="0" y="152400"/>
            <a:chExt cx="9144000" cy="609600"/>
          </a:xfrm>
        </p:grpSpPr>
        <p:sp>
          <p:nvSpPr>
            <p:cNvPr id="14" name="Rectangle 13"/>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5" name="Rectangle 14"/>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6" name="Rectangle 15"/>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7" name="Rectangle 16"/>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8" name="Rectangle 17"/>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9" name="Rectangle 18"/>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20"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2D66CA-E3D1-4C98-B8A1-D982BE4069E3}" type="slidenum">
              <a:rPr lang="en-US" smtClean="0"/>
              <a:pPr>
                <a:defRPr/>
              </a:pPr>
              <a:t>85</a:t>
            </a:fld>
            <a:endParaRPr lang="en-US" dirty="0"/>
          </a:p>
        </p:txBody>
      </p:sp>
      <p:sp>
        <p:nvSpPr>
          <p:cNvPr id="22" name="Rectangle 4"/>
          <p:cNvSpPr>
            <a:spLocks noChangeArrowheads="1"/>
          </p:cNvSpPr>
          <p:nvPr/>
        </p:nvSpPr>
        <p:spPr bwMode="auto">
          <a:xfrm>
            <a:off x="0" y="3714750"/>
            <a:ext cx="9144000" cy="0"/>
          </a:xfrm>
          <a:prstGeom prst="rect">
            <a:avLst/>
          </a:prstGeom>
          <a:noFill/>
          <a:ln w="9525">
            <a:noFill/>
            <a:miter lim="800000"/>
            <a:headEnd/>
            <a:tailEnd/>
          </a:ln>
        </p:spPr>
        <p:txBody>
          <a:bodyPr wrap="none" anchor="ctr">
            <a:spAutoFit/>
          </a:bodyPr>
          <a:lstStyle/>
          <a:p>
            <a:endParaRPr lang="en-US" dirty="0"/>
          </a:p>
        </p:txBody>
      </p:sp>
      <p:sp>
        <p:nvSpPr>
          <p:cNvPr id="27" name="TextBox 26"/>
          <p:cNvSpPr txBox="1"/>
          <p:nvPr/>
        </p:nvSpPr>
        <p:spPr>
          <a:xfrm>
            <a:off x="7239000" y="3230940"/>
            <a:ext cx="1905000" cy="1569660"/>
          </a:xfrm>
          <a:prstGeom prst="rect">
            <a:avLst/>
          </a:prstGeom>
          <a:solidFill>
            <a:srgbClr val="C00000"/>
          </a:solidFill>
        </p:spPr>
        <p:txBody>
          <a:bodyPr wrap="square" rtlCol="0">
            <a:spAutoFit/>
          </a:bodyPr>
          <a:lstStyle/>
          <a:p>
            <a:r>
              <a:rPr lang="en-US" sz="1600" dirty="0" smtClean="0">
                <a:solidFill>
                  <a:schemeClr val="bg1"/>
                </a:solidFill>
              </a:rPr>
              <a:t>Event Type selected corresponds with the sub category options activated below (Finding, Concern, Topic)</a:t>
            </a:r>
            <a:endParaRPr lang="en-US" sz="1600" dirty="0">
              <a:solidFill>
                <a:schemeClr val="bg1"/>
              </a:solidFill>
            </a:endParaRPr>
          </a:p>
        </p:txBody>
      </p:sp>
      <p:cxnSp>
        <p:nvCxnSpPr>
          <p:cNvPr id="28" name="Shape 20"/>
          <p:cNvCxnSpPr>
            <a:stCxn id="27" idx="0"/>
          </p:cNvCxnSpPr>
          <p:nvPr/>
        </p:nvCxnSpPr>
        <p:spPr>
          <a:xfrm rot="16200000" flipV="1">
            <a:off x="7295500" y="2334940"/>
            <a:ext cx="792540" cy="999460"/>
          </a:xfrm>
          <a:prstGeom prst="bentConnector2">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239000" y="6326188"/>
            <a:ext cx="1066800" cy="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294034"/>
            <a:ext cx="5257800" cy="556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76200" y="2172949"/>
            <a:ext cx="1524000" cy="1077218"/>
          </a:xfrm>
          <a:prstGeom prst="rect">
            <a:avLst/>
          </a:prstGeom>
          <a:solidFill>
            <a:srgbClr val="C00000"/>
          </a:solidFill>
        </p:spPr>
        <p:txBody>
          <a:bodyPr wrap="square" rtlCol="0">
            <a:spAutoFit/>
          </a:bodyPr>
          <a:lstStyle/>
          <a:p>
            <a:r>
              <a:rPr lang="en-US" sz="1600" dirty="0" smtClean="0">
                <a:solidFill>
                  <a:schemeClr val="bg1"/>
                </a:solidFill>
              </a:rPr>
              <a:t>As of Release 7.3, grants are selected at the Event Level.</a:t>
            </a:r>
            <a:endParaRPr lang="en-US" sz="1600" dirty="0">
              <a:solidFill>
                <a:schemeClr val="bg1"/>
              </a:solidFill>
            </a:endParaRPr>
          </a:p>
        </p:txBody>
      </p:sp>
      <p:cxnSp>
        <p:nvCxnSpPr>
          <p:cNvPr id="32" name="Straight Arrow Connector 31"/>
          <p:cNvCxnSpPr/>
          <p:nvPr/>
        </p:nvCxnSpPr>
        <p:spPr>
          <a:xfrm>
            <a:off x="1512481" y="3429000"/>
            <a:ext cx="284949"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305800" y="4800600"/>
            <a:ext cx="0" cy="15240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Finding</a:t>
            </a:r>
          </a:p>
        </p:txBody>
      </p:sp>
      <p:sp>
        <p:nvSpPr>
          <p:cNvPr id="8" name="Content Placeholder 7"/>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t>Finding ID &amp; Title</a:t>
            </a:r>
          </a:p>
          <a:p>
            <a:pPr eaLnBrk="1" fontAlgn="auto" hangingPunct="1">
              <a:spcAft>
                <a:spcPts val="0"/>
              </a:spcAft>
              <a:defRPr/>
            </a:pPr>
            <a:r>
              <a:rPr lang="en-US" dirty="0" smtClean="0"/>
              <a:t>Description of Finding, including regulatory citation</a:t>
            </a:r>
          </a:p>
          <a:p>
            <a:pPr eaLnBrk="1" fontAlgn="auto" hangingPunct="1">
              <a:spcAft>
                <a:spcPts val="0"/>
              </a:spcAft>
              <a:defRPr/>
            </a:pPr>
            <a:r>
              <a:rPr lang="en-US" dirty="0"/>
              <a:t>Activities</a:t>
            </a:r>
          </a:p>
          <a:p>
            <a:pPr eaLnBrk="1" fontAlgn="auto" hangingPunct="1">
              <a:spcAft>
                <a:spcPts val="0"/>
              </a:spcAft>
              <a:defRPr/>
            </a:pPr>
            <a:r>
              <a:rPr lang="en-US" dirty="0"/>
              <a:t>Program Requirement</a:t>
            </a:r>
          </a:p>
          <a:p>
            <a:pPr eaLnBrk="1" fontAlgn="auto" hangingPunct="1">
              <a:spcAft>
                <a:spcPts val="0"/>
              </a:spcAft>
              <a:defRPr/>
            </a:pPr>
            <a:r>
              <a:rPr lang="en-US" dirty="0" smtClean="0"/>
              <a:t>Corrective Action</a:t>
            </a:r>
          </a:p>
          <a:p>
            <a:pPr eaLnBrk="1" fontAlgn="auto" hangingPunct="1">
              <a:spcAft>
                <a:spcPts val="0"/>
              </a:spcAft>
              <a:defRPr/>
            </a:pPr>
            <a:r>
              <a:rPr lang="en-US" dirty="0" smtClean="0"/>
              <a:t>Amount Requested</a:t>
            </a:r>
          </a:p>
          <a:p>
            <a:pPr eaLnBrk="1" fontAlgn="auto" hangingPunct="1">
              <a:spcAft>
                <a:spcPts val="0"/>
              </a:spcAft>
              <a:defRPr/>
            </a:pPr>
            <a:r>
              <a:rPr lang="en-US" dirty="0" smtClean="0"/>
              <a:t>Amount Recovered</a:t>
            </a:r>
          </a:p>
          <a:p>
            <a:pPr eaLnBrk="1" fontAlgn="auto" hangingPunct="1">
              <a:spcAft>
                <a:spcPts val="0"/>
              </a:spcAft>
              <a:defRPr/>
            </a:pPr>
            <a:r>
              <a:rPr lang="en-US" dirty="0" smtClean="0"/>
              <a:t>Status: Open or Closed</a:t>
            </a:r>
          </a:p>
          <a:p>
            <a:pPr eaLnBrk="1" fontAlgn="auto" hangingPunct="1">
              <a:spcAft>
                <a:spcPts val="0"/>
              </a:spcAft>
              <a:defRPr/>
            </a:pPr>
            <a:r>
              <a:rPr lang="en-US" dirty="0" smtClean="0"/>
              <a:t>Follow Up Action</a:t>
            </a:r>
            <a:endParaRPr lang="en-US" dirty="0"/>
          </a:p>
        </p:txBody>
      </p:sp>
      <p:sp>
        <p:nvSpPr>
          <p:cNvPr id="4" name="Slide Number Placeholder 3"/>
          <p:cNvSpPr>
            <a:spLocks noGrp="1"/>
          </p:cNvSpPr>
          <p:nvPr>
            <p:ph type="sldNum" sz="quarter" idx="12"/>
          </p:nvPr>
        </p:nvSpPr>
        <p:spPr/>
        <p:txBody>
          <a:bodyPr/>
          <a:lstStyle/>
          <a:p>
            <a:pPr>
              <a:defRPr/>
            </a:pPr>
            <a:fld id="{E9DCAEA8-6CB5-4B46-AB44-B93659C0E12F}" type="slidenum">
              <a:rPr lang="en-US"/>
              <a:pPr>
                <a:defRPr/>
              </a:pPr>
              <a:t>86</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Finding</a:t>
            </a:r>
          </a:p>
        </p:txBody>
      </p:sp>
      <p:sp>
        <p:nvSpPr>
          <p:cNvPr id="4" name="Slide Number Placeholder 3"/>
          <p:cNvSpPr>
            <a:spLocks noGrp="1"/>
          </p:cNvSpPr>
          <p:nvPr>
            <p:ph type="sldNum" sz="quarter" idx="12"/>
          </p:nvPr>
        </p:nvSpPr>
        <p:spPr/>
        <p:txBody>
          <a:bodyPr/>
          <a:lstStyle/>
          <a:p>
            <a:pPr>
              <a:defRPr/>
            </a:pPr>
            <a:fld id="{24042580-0612-4B89-8247-ACCFA0F5ADBE}" type="slidenum">
              <a:rPr lang="en-US"/>
              <a:pPr>
                <a:defRPr/>
              </a:pPr>
              <a:t>87</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0716" y="1981200"/>
            <a:ext cx="560566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103546" y="3657600"/>
            <a:ext cx="1954354" cy="2286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6"/>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Finding</a:t>
            </a:r>
          </a:p>
        </p:txBody>
      </p:sp>
      <p:sp>
        <p:nvSpPr>
          <p:cNvPr id="4" name="Slide Number Placeholder 3"/>
          <p:cNvSpPr>
            <a:spLocks noGrp="1"/>
          </p:cNvSpPr>
          <p:nvPr>
            <p:ph type="sldNum" sz="quarter" idx="12"/>
          </p:nvPr>
        </p:nvSpPr>
        <p:spPr/>
        <p:txBody>
          <a:bodyPr/>
          <a:lstStyle/>
          <a:p>
            <a:pPr>
              <a:defRPr/>
            </a:pPr>
            <a:fld id="{1028A14E-6F4E-4180-86EB-08BB4AAA3D2C}" type="slidenum">
              <a:rPr lang="en-US"/>
              <a:pPr>
                <a:defRPr/>
              </a:pPr>
              <a:t>88</a:t>
            </a:fld>
            <a:endParaRPr lang="en-US" dirty="0"/>
          </a:p>
        </p:txBody>
      </p:sp>
      <p:sp>
        <p:nvSpPr>
          <p:cNvPr id="139268"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dirty="0"/>
          </a:p>
        </p:txBody>
      </p:sp>
      <p:grpSp>
        <p:nvGrpSpPr>
          <p:cNvPr id="3" name="Group 7"/>
          <p:cNvGrpSpPr>
            <a:grpSpLocks/>
          </p:cNvGrpSpPr>
          <p:nvPr/>
        </p:nvGrpSpPr>
        <p:grpSpPr bwMode="auto">
          <a:xfrm>
            <a:off x="0" y="76200"/>
            <a:ext cx="9144000" cy="457200"/>
            <a:chOff x="0" y="152400"/>
            <a:chExt cx="9144000" cy="609600"/>
          </a:xfrm>
        </p:grpSpPr>
        <p:sp>
          <p:nvSpPr>
            <p:cNvPr id="9" name="Rectangle 8"/>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0" name="Rectangle 9"/>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1" name="Rectangle 10"/>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2" name="Rectangle 11"/>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3" name="Rectangle 12"/>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4" name="Rectangle 13"/>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1524000"/>
            <a:ext cx="4457700" cy="523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228600" y="665163"/>
            <a:ext cx="8915400" cy="919162"/>
          </a:xfrm>
        </p:spPr>
        <p:txBody>
          <a:bodyPr>
            <a:noAutofit/>
          </a:bodyPr>
          <a:lstStyle/>
          <a:p>
            <a:r>
              <a:rPr lang="en-US" dirty="0" smtClean="0"/>
              <a:t> 2</a:t>
            </a:r>
            <a:r>
              <a:rPr lang="en-US" baseline="30000" dirty="0" smtClean="0"/>
              <a:t>nd</a:t>
            </a:r>
            <a:r>
              <a:rPr lang="en-US" dirty="0" smtClean="0"/>
              <a:t> Level: Findings - </a:t>
            </a:r>
            <a:r>
              <a:rPr lang="en-US" dirty="0"/>
              <a:t>Corrective Action</a:t>
            </a:r>
            <a:endParaRPr lang="en-US" dirty="0" smtClean="0"/>
          </a:p>
        </p:txBody>
      </p:sp>
      <p:sp>
        <p:nvSpPr>
          <p:cNvPr id="152579" name="Content Placeholder 2"/>
          <p:cNvSpPr>
            <a:spLocks noGrp="1"/>
          </p:cNvSpPr>
          <p:nvPr>
            <p:ph sz="half" idx="1"/>
          </p:nvPr>
        </p:nvSpPr>
        <p:spPr>
          <a:xfrm>
            <a:off x="457200" y="1944688"/>
            <a:ext cx="4038600" cy="4525962"/>
          </a:xfrm>
        </p:spPr>
        <p:txBody>
          <a:bodyPr/>
          <a:lstStyle/>
          <a:p>
            <a:pPr eaLnBrk="1" hangingPunct="1"/>
            <a:r>
              <a:rPr lang="en-US" dirty="0" smtClean="0"/>
              <a:t>No Action Required</a:t>
            </a:r>
          </a:p>
          <a:p>
            <a:pPr eaLnBrk="1" hangingPunct="1"/>
            <a:endParaRPr lang="en-US" dirty="0" smtClean="0"/>
          </a:p>
          <a:p>
            <a:pPr eaLnBrk="1" hangingPunct="1"/>
            <a:r>
              <a:rPr lang="en-US" dirty="0" smtClean="0"/>
              <a:t>Corrective Actions</a:t>
            </a:r>
          </a:p>
          <a:p>
            <a:pPr lvl="1" eaLnBrk="1" hangingPunct="1"/>
            <a:r>
              <a:rPr lang="en-US" dirty="0" smtClean="0"/>
              <a:t>Reprogram Funds</a:t>
            </a:r>
          </a:p>
          <a:p>
            <a:pPr lvl="1" eaLnBrk="1" hangingPunct="1"/>
            <a:r>
              <a:rPr lang="en-US" dirty="0" smtClean="0"/>
              <a:t>Reimburse</a:t>
            </a:r>
          </a:p>
          <a:p>
            <a:pPr lvl="1" eaLnBrk="1" hangingPunct="1"/>
            <a:r>
              <a:rPr lang="en-US" dirty="0" smtClean="0"/>
              <a:t>Change Payment</a:t>
            </a:r>
          </a:p>
          <a:p>
            <a:pPr lvl="1" eaLnBrk="1" hangingPunct="1"/>
            <a:r>
              <a:rPr lang="en-US" dirty="0" smtClean="0"/>
              <a:t>End/Alter</a:t>
            </a:r>
          </a:p>
          <a:p>
            <a:pPr lvl="1" eaLnBrk="1" hangingPunct="1"/>
            <a:r>
              <a:rPr lang="en-US" dirty="0" smtClean="0"/>
              <a:t>Future Grant</a:t>
            </a:r>
          </a:p>
          <a:p>
            <a:pPr lvl="1" eaLnBrk="1" hangingPunct="1"/>
            <a:r>
              <a:rPr lang="en-US" dirty="0" smtClean="0"/>
              <a:t>Other</a:t>
            </a:r>
          </a:p>
        </p:txBody>
      </p:sp>
      <p:sp>
        <p:nvSpPr>
          <p:cNvPr id="152580" name="Content Placeholder 4"/>
          <p:cNvSpPr>
            <a:spLocks noGrp="1"/>
          </p:cNvSpPr>
          <p:nvPr>
            <p:ph sz="half" idx="2"/>
          </p:nvPr>
        </p:nvSpPr>
        <p:spPr>
          <a:xfrm>
            <a:off x="4325938" y="1920875"/>
            <a:ext cx="4360862" cy="4433888"/>
          </a:xfrm>
        </p:spPr>
        <p:txBody>
          <a:bodyPr/>
          <a:lstStyle/>
          <a:p>
            <a:pPr eaLnBrk="1" hangingPunct="1">
              <a:buSzPts val="1900"/>
              <a:buFont typeface="Wingdings 2" pitchFamily="18" charset="2"/>
              <a:buChar char=""/>
            </a:pPr>
            <a:r>
              <a:rPr lang="en-US" dirty="0" smtClean="0">
                <a:solidFill>
                  <a:srgbClr val="000000"/>
                </a:solidFill>
              </a:rPr>
              <a:t>Sanctions</a:t>
            </a:r>
          </a:p>
          <a:p>
            <a:pPr lvl="1" eaLnBrk="1" hangingPunct="1"/>
            <a:r>
              <a:rPr lang="en-US" dirty="0" smtClean="0">
                <a:solidFill>
                  <a:srgbClr val="000000"/>
                </a:solidFill>
              </a:rPr>
              <a:t>Hearing </a:t>
            </a:r>
          </a:p>
          <a:p>
            <a:pPr lvl="1" eaLnBrk="1" hangingPunct="1"/>
            <a:r>
              <a:rPr lang="en-US" dirty="0" smtClean="0">
                <a:solidFill>
                  <a:srgbClr val="000000"/>
                </a:solidFill>
              </a:rPr>
              <a:t>Reduce/Suspend/ De-obligate Funds </a:t>
            </a:r>
          </a:p>
          <a:p>
            <a:pPr lvl="1" eaLnBrk="1" hangingPunct="1"/>
            <a:r>
              <a:rPr lang="en-US" dirty="0" smtClean="0">
                <a:solidFill>
                  <a:srgbClr val="000000"/>
                </a:solidFill>
              </a:rPr>
              <a:t>Reduce future grant</a:t>
            </a:r>
          </a:p>
          <a:p>
            <a:pPr lvl="1" eaLnBrk="1" hangingPunct="1"/>
            <a:r>
              <a:rPr lang="en-US" dirty="0" smtClean="0">
                <a:solidFill>
                  <a:srgbClr val="000000"/>
                </a:solidFill>
              </a:rPr>
              <a:t>Terminate grant </a:t>
            </a:r>
          </a:p>
          <a:p>
            <a:pPr lvl="1" eaLnBrk="1" hangingPunct="1"/>
            <a:r>
              <a:rPr lang="en-US" dirty="0" smtClean="0">
                <a:solidFill>
                  <a:srgbClr val="000000"/>
                </a:solidFill>
              </a:rPr>
              <a:t>Other</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8A695CAF-0DEA-4832-9A58-0FB3F45D55D5}" type="slidenum">
              <a:rPr lang="en-US"/>
              <a:pPr>
                <a:defRPr/>
              </a:pPr>
              <a:t>89</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ctrTitle"/>
          </p:nvPr>
        </p:nvSpPr>
        <p:spPr/>
        <p:txBody>
          <a:bodyPr/>
          <a:lstStyle/>
          <a:p>
            <a:pPr eaLnBrk="1" hangingPunct="1"/>
            <a:r>
              <a:rPr lang="en-US" dirty="0" smtClean="0"/>
              <a:t>Drawdown Module</a:t>
            </a:r>
          </a:p>
        </p:txBody>
      </p:sp>
      <p:sp>
        <p:nvSpPr>
          <p:cNvPr id="4" name="Slide Number Placeholder 3"/>
          <p:cNvSpPr>
            <a:spLocks noGrp="1"/>
          </p:cNvSpPr>
          <p:nvPr>
            <p:ph type="sldNum" sz="quarter" idx="12"/>
          </p:nvPr>
        </p:nvSpPr>
        <p:spPr/>
        <p:txBody>
          <a:bodyPr/>
          <a:lstStyle/>
          <a:p>
            <a:pPr>
              <a:defRPr/>
            </a:pPr>
            <a:fld id="{F63C1615-2D8B-4C1B-A6FB-A86FA6B1B3B0}" type="slidenum">
              <a:rPr lang="en-US"/>
              <a:pPr>
                <a:defRPr/>
              </a:pPr>
              <a:t>9</a:t>
            </a:fld>
            <a:endParaRPr lang="en-US" dirty="0"/>
          </a:p>
        </p:txBody>
      </p:sp>
      <p:sp>
        <p:nvSpPr>
          <p:cNvPr id="8" name="Slide Number Placeholder 3"/>
          <p:cNvSpPr txBox="1">
            <a:spLocks/>
          </p:cNvSpPr>
          <p:nvPr/>
        </p:nvSpPr>
        <p:spPr>
          <a:xfrm>
            <a:off x="6553200" y="6356350"/>
            <a:ext cx="2133600" cy="365125"/>
          </a:xfrm>
          <a:prstGeom prst="rect">
            <a:avLst/>
          </a:prstGeom>
        </p:spPr>
        <p:txBody>
          <a:bodyPr anchor="ctr"/>
          <a:lstStyle/>
          <a:p>
            <a:pPr algn="r">
              <a:defRPr/>
            </a:pPr>
            <a:fld id="{67DD1595-D1C5-4B53-BD96-7FE43523F2E8}" type="slidenum">
              <a:rPr lang="en-US" sz="1200">
                <a:solidFill>
                  <a:schemeClr val="tx1">
                    <a:tint val="75000"/>
                  </a:schemeClr>
                </a:solidFill>
                <a:latin typeface="Arial" pitchFamily="-60" charset="0"/>
                <a:ea typeface="ＭＳ Ｐゴシック" pitchFamily="-60" charset="-128"/>
                <a:cs typeface="ＭＳ Ｐゴシック" pitchFamily="-60" charset="-128"/>
              </a:rPr>
              <a:pPr algn="r">
                <a:defRPr/>
              </a:pPr>
              <a:t>9</a:t>
            </a:fld>
            <a:endParaRPr lang="en-US" sz="1200" dirty="0">
              <a:solidFill>
                <a:schemeClr val="tx1">
                  <a:tint val="75000"/>
                </a:schemeClr>
              </a:solidFill>
              <a:latin typeface="Arial" pitchFamily="-60" charset="0"/>
              <a:ea typeface="ＭＳ Ｐゴシック" pitchFamily="-60" charset="-128"/>
              <a:cs typeface="ＭＳ Ｐゴシック" pitchFamily="-60" charset="-128"/>
            </a:endParaRPr>
          </a:p>
        </p:txBody>
      </p:sp>
      <p:grpSp>
        <p:nvGrpSpPr>
          <p:cNvPr id="2" name="Group 8"/>
          <p:cNvGrpSpPr>
            <a:grpSpLocks/>
          </p:cNvGrpSpPr>
          <p:nvPr/>
        </p:nvGrpSpPr>
        <p:grpSpPr bwMode="auto">
          <a:xfrm>
            <a:off x="0" y="681038"/>
            <a:ext cx="9144000" cy="457200"/>
            <a:chOff x="0" y="152400"/>
            <a:chExt cx="9144000" cy="609600"/>
          </a:xfrm>
        </p:grpSpPr>
        <p:sp>
          <p:nvSpPr>
            <p:cNvPr id="10" name="Rectangle 9"/>
            <p:cNvSpPr/>
            <p:nvPr/>
          </p:nvSpPr>
          <p:spPr>
            <a:xfrm>
              <a:off x="0" y="152400"/>
              <a:ext cx="1295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Admin</a:t>
              </a:r>
            </a:p>
          </p:txBody>
        </p:sp>
        <p:sp>
          <p:nvSpPr>
            <p:cNvPr id="11" name="Rectangle 10"/>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2" name="Rectangle 11"/>
            <p:cNvSpPr/>
            <p:nvPr/>
          </p:nvSpPr>
          <p:spPr>
            <a:xfrm>
              <a:off x="3505200" y="152400"/>
              <a:ext cx="19812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Drawdown</a:t>
              </a:r>
            </a:p>
          </p:txBody>
        </p:sp>
        <p:sp>
          <p:nvSpPr>
            <p:cNvPr id="13" name="Rectangle 12"/>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4" name="Rectangle 13"/>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5" name="Rectangle 14"/>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
        <p:nvSpPr>
          <p:cNvPr id="16" name="Plaque 15"/>
          <p:cNvSpPr/>
          <p:nvPr/>
        </p:nvSpPr>
        <p:spPr>
          <a:xfrm>
            <a:off x="1817688" y="2435225"/>
            <a:ext cx="5486400" cy="949325"/>
          </a:xfrm>
          <a:prstGeom prst="plaque">
            <a:avLst/>
          </a:prstGeom>
          <a:noFill/>
          <a:ln w="63500">
            <a:solidFill>
              <a:srgbClr val="001F8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68" name="Picture 16" descr="hudseal_teal_1.gif"/>
          <p:cNvPicPr>
            <a:picLocks noChangeAspect="1"/>
          </p:cNvPicPr>
          <p:nvPr/>
        </p:nvPicPr>
        <p:blipFill>
          <a:blip r:embed="rId3" cstate="print"/>
          <a:srcRect/>
          <a:stretch>
            <a:fillRect/>
          </a:stretch>
        </p:blipFill>
        <p:spPr bwMode="auto">
          <a:xfrm>
            <a:off x="0" y="5578475"/>
            <a:ext cx="1362075" cy="1277938"/>
          </a:xfrm>
          <a:prstGeom prst="rect">
            <a:avLst/>
          </a:prstGeom>
          <a:noFill/>
          <a:ln w="9525">
            <a:noFill/>
            <a:miter lim="800000"/>
            <a:headEnd/>
            <a:tailEnd/>
          </a:ln>
        </p:spPr>
      </p:pic>
      <p:sp>
        <p:nvSpPr>
          <p:cNvPr id="19" name="Subtitle 5"/>
          <p:cNvSpPr>
            <a:spLocks noGrp="1"/>
          </p:cNvSpPr>
          <p:nvPr>
            <p:ph type="subTitle" idx="1"/>
          </p:nvPr>
        </p:nvSpPr>
        <p:spPr>
          <a:xfrm>
            <a:off x="1371600" y="3505200"/>
            <a:ext cx="6400800" cy="2286000"/>
          </a:xfrm>
        </p:spPr>
        <p:txBody>
          <a:bodyPr rtlCol="0">
            <a:normAutofit fontScale="92500" lnSpcReduction="20000"/>
          </a:bodyPr>
          <a:lstStyle/>
          <a:p>
            <a:pPr marL="457200" indent="-457200" eaLnBrk="1" fontAlgn="auto" hangingPunct="1">
              <a:spcAft>
                <a:spcPts val="0"/>
              </a:spcAft>
              <a:defRPr/>
            </a:pPr>
            <a:r>
              <a:rPr lang="en-US" dirty="0" smtClean="0">
                <a:solidFill>
                  <a:schemeClr val="tx1">
                    <a:lumMod val="75000"/>
                    <a:lumOff val="25000"/>
                  </a:schemeClr>
                </a:solidFill>
              </a:rPr>
              <a:t>Obligating Funds</a:t>
            </a:r>
          </a:p>
          <a:p>
            <a:pPr marL="457200" indent="-457200" eaLnBrk="1" fontAlgn="auto" hangingPunct="1">
              <a:spcAft>
                <a:spcPts val="0"/>
              </a:spcAft>
              <a:defRPr/>
            </a:pPr>
            <a:r>
              <a:rPr lang="en-US" dirty="0" smtClean="0">
                <a:solidFill>
                  <a:schemeClr val="tx1">
                    <a:lumMod val="75000"/>
                    <a:lumOff val="25000"/>
                  </a:schemeClr>
                </a:solidFill>
              </a:rPr>
              <a:t>Program Income</a:t>
            </a:r>
          </a:p>
          <a:p>
            <a:pPr marL="457200" indent="-457200">
              <a:defRPr/>
            </a:pPr>
            <a:r>
              <a:rPr lang="en-US" dirty="0" smtClean="0">
                <a:solidFill>
                  <a:schemeClr val="tx1">
                    <a:lumMod val="75000"/>
                    <a:lumOff val="25000"/>
                  </a:schemeClr>
                </a:solidFill>
              </a:rPr>
              <a:t>Create Vouchers</a:t>
            </a:r>
          </a:p>
          <a:p>
            <a:pPr marL="457200" indent="-457200">
              <a:defRPr/>
            </a:pPr>
            <a:r>
              <a:rPr lang="en-US" dirty="0" smtClean="0">
                <a:solidFill>
                  <a:schemeClr val="tx1">
                    <a:lumMod val="75000"/>
                    <a:lumOff val="25000"/>
                  </a:schemeClr>
                </a:solidFill>
              </a:rPr>
              <a:t>Create and Approve Draw Vouchers</a:t>
            </a:r>
          </a:p>
          <a:p>
            <a:pPr marL="457200" indent="-457200">
              <a:defRPr/>
            </a:pPr>
            <a:r>
              <a:rPr lang="en-US" dirty="0" smtClean="0">
                <a:solidFill>
                  <a:schemeClr val="tx1">
                    <a:lumMod val="75000"/>
                    <a:lumOff val="25000"/>
                  </a:schemeClr>
                </a:solidFill>
              </a:rPr>
              <a:t>Voucher Corrections</a:t>
            </a:r>
          </a:p>
          <a:p>
            <a:pPr marL="457200" indent="-457200" eaLnBrk="1" fontAlgn="auto" hangingPunct="1">
              <a:spcAft>
                <a:spcPts val="0"/>
              </a:spcAft>
              <a:defRPr/>
            </a:pPr>
            <a:endParaRPr lang="en-US" dirty="0" smtClean="0">
              <a:solidFill>
                <a:schemeClr val="tx1">
                  <a:lumMod val="75000"/>
                  <a:lumOff val="25000"/>
                </a:schemeClr>
              </a:solidFill>
            </a:endParaRPr>
          </a:p>
          <a:p>
            <a:pPr marL="457200" indent="-457200" eaLnBrk="1" fontAlgn="auto" hangingPunct="1">
              <a:spcAft>
                <a:spcPts val="0"/>
              </a:spcAft>
              <a:defRPr/>
            </a:pPr>
            <a:endParaRPr lang="en-US" dirty="0" smtClean="0">
              <a:solidFill>
                <a:schemeClr val="tx1">
                  <a:lumMod val="75000"/>
                  <a:lumOff val="25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Concern</a:t>
            </a:r>
          </a:p>
        </p:txBody>
      </p:sp>
      <p:sp>
        <p:nvSpPr>
          <p:cNvPr id="140291" name="Content Placeholder 7"/>
          <p:cNvSpPr>
            <a:spLocks noGrp="1"/>
          </p:cNvSpPr>
          <p:nvPr>
            <p:ph idx="1"/>
          </p:nvPr>
        </p:nvSpPr>
        <p:spPr/>
        <p:txBody>
          <a:bodyPr/>
          <a:lstStyle/>
          <a:p>
            <a:pPr eaLnBrk="1" hangingPunct="1"/>
            <a:r>
              <a:rPr lang="en-US" dirty="0" smtClean="0"/>
              <a:t>ID &amp; Title</a:t>
            </a:r>
          </a:p>
          <a:p>
            <a:pPr eaLnBrk="1" hangingPunct="1"/>
            <a:r>
              <a:rPr lang="en-US" dirty="0" smtClean="0"/>
              <a:t>Activities</a:t>
            </a:r>
          </a:p>
          <a:p>
            <a:pPr eaLnBrk="1" hangingPunct="1"/>
            <a:r>
              <a:rPr lang="en-US" dirty="0" smtClean="0"/>
              <a:t>Program Requirement</a:t>
            </a:r>
          </a:p>
          <a:p>
            <a:pPr eaLnBrk="1" hangingPunct="1"/>
            <a:r>
              <a:rPr lang="en-US" dirty="0" smtClean="0"/>
              <a:t>Description</a:t>
            </a:r>
          </a:p>
          <a:p>
            <a:pPr eaLnBrk="1" hangingPunct="1"/>
            <a:r>
              <a:rPr lang="en-US" dirty="0" smtClean="0"/>
              <a:t>Recommended Action</a:t>
            </a:r>
          </a:p>
          <a:p>
            <a:pPr eaLnBrk="1" hangingPunct="1"/>
            <a:r>
              <a:rPr lang="en-US" dirty="0" smtClean="0"/>
              <a:t>Status: Open or Closed</a:t>
            </a:r>
          </a:p>
        </p:txBody>
      </p:sp>
      <p:sp>
        <p:nvSpPr>
          <p:cNvPr id="4" name="Slide Number Placeholder 3"/>
          <p:cNvSpPr>
            <a:spLocks noGrp="1"/>
          </p:cNvSpPr>
          <p:nvPr>
            <p:ph type="sldNum" sz="quarter" idx="12"/>
          </p:nvPr>
        </p:nvSpPr>
        <p:spPr/>
        <p:txBody>
          <a:bodyPr/>
          <a:lstStyle/>
          <a:p>
            <a:pPr>
              <a:defRPr/>
            </a:pPr>
            <a:fld id="{D94EA2D3-6D84-4227-8CBC-7D2AC923D4D1}" type="slidenum">
              <a:rPr lang="en-US"/>
              <a:pPr>
                <a:defRPr/>
              </a:pPr>
              <a:t>90</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Concern</a:t>
            </a:r>
          </a:p>
        </p:txBody>
      </p:sp>
      <p:sp>
        <p:nvSpPr>
          <p:cNvPr id="4" name="Slide Number Placeholder 3"/>
          <p:cNvSpPr>
            <a:spLocks noGrp="1"/>
          </p:cNvSpPr>
          <p:nvPr>
            <p:ph type="sldNum" sz="quarter" idx="12"/>
          </p:nvPr>
        </p:nvSpPr>
        <p:spPr/>
        <p:txBody>
          <a:bodyPr/>
          <a:lstStyle/>
          <a:p>
            <a:pPr>
              <a:defRPr/>
            </a:pPr>
            <a:fld id="{FE686299-DDE7-4803-8A12-C47435F80BD2}" type="slidenum">
              <a:rPr lang="en-US"/>
              <a:pPr>
                <a:defRPr/>
              </a:pPr>
              <a:t>91</a:t>
            </a:fld>
            <a:endParaRPr lang="en-US" dirty="0"/>
          </a:p>
        </p:txBody>
      </p:sp>
      <p:sp>
        <p:nvSpPr>
          <p:cNvPr id="141318"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
        <p:nvSpPr>
          <p:cNvPr id="141319" name="Rectangle 4"/>
          <p:cNvSpPr>
            <a:spLocks noChangeArrowheads="1"/>
          </p:cNvSpPr>
          <p:nvPr/>
        </p:nvSpPr>
        <p:spPr bwMode="auto">
          <a:xfrm>
            <a:off x="0" y="2314575"/>
            <a:ext cx="9144000" cy="0"/>
          </a:xfrm>
          <a:prstGeom prst="rect">
            <a:avLst/>
          </a:prstGeom>
          <a:noFill/>
          <a:ln w="9525">
            <a:noFill/>
            <a:miter lim="800000"/>
            <a:headEnd/>
            <a:tailEnd/>
          </a:ln>
        </p:spPr>
        <p:txBody>
          <a:bodyPr wrap="none" anchor="ctr">
            <a:spAutoFit/>
          </a:bodyPr>
          <a:lstStyle/>
          <a:p>
            <a:endParaRPr lang="en-US" dirty="0"/>
          </a:p>
        </p:txBody>
      </p:sp>
      <p:grpSp>
        <p:nvGrpSpPr>
          <p:cNvPr id="2" name="Group 14"/>
          <p:cNvGrpSpPr>
            <a:grpSpLocks/>
          </p:cNvGrpSpPr>
          <p:nvPr/>
        </p:nvGrpSpPr>
        <p:grpSpPr bwMode="auto">
          <a:xfrm>
            <a:off x="0" y="76200"/>
            <a:ext cx="9144000" cy="457200"/>
            <a:chOff x="0" y="152400"/>
            <a:chExt cx="9144000" cy="609600"/>
          </a:xfrm>
        </p:grpSpPr>
        <p:sp>
          <p:nvSpPr>
            <p:cNvPr id="16" name="Rectangle 15"/>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7" name="Rectangle 16"/>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8" name="Rectangle 17"/>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9" name="Rectangle 18"/>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20" name="Rectangle 19"/>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21" name="Rectangle 20"/>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1419225"/>
            <a:ext cx="4114800"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505200" y="2292722"/>
            <a:ext cx="1600200" cy="16807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Audit Topic</a:t>
            </a:r>
          </a:p>
        </p:txBody>
      </p:sp>
      <p:sp>
        <p:nvSpPr>
          <p:cNvPr id="8" name="Content Placeholder 7"/>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t>Audit Topic ID &amp; Title</a:t>
            </a:r>
          </a:p>
          <a:p>
            <a:pPr eaLnBrk="1" fontAlgn="auto" hangingPunct="1">
              <a:spcAft>
                <a:spcPts val="0"/>
              </a:spcAft>
              <a:defRPr/>
            </a:pPr>
            <a:r>
              <a:rPr lang="en-US" dirty="0" smtClean="0"/>
              <a:t>Description of Audit, including regulatory citation</a:t>
            </a:r>
          </a:p>
          <a:p>
            <a:pPr eaLnBrk="1" fontAlgn="auto" hangingPunct="1">
              <a:spcAft>
                <a:spcPts val="0"/>
              </a:spcAft>
              <a:defRPr/>
            </a:pPr>
            <a:r>
              <a:rPr lang="en-US" dirty="0"/>
              <a:t>Activities</a:t>
            </a:r>
          </a:p>
          <a:p>
            <a:pPr eaLnBrk="1" fontAlgn="auto" hangingPunct="1">
              <a:spcAft>
                <a:spcPts val="0"/>
              </a:spcAft>
              <a:defRPr/>
            </a:pPr>
            <a:r>
              <a:rPr lang="en-US" dirty="0"/>
              <a:t>Program </a:t>
            </a:r>
            <a:r>
              <a:rPr lang="en-US" dirty="0" smtClean="0"/>
              <a:t>Requirement Category</a:t>
            </a:r>
            <a:endParaRPr lang="en-US" dirty="0"/>
          </a:p>
          <a:p>
            <a:pPr eaLnBrk="1" fontAlgn="auto" hangingPunct="1">
              <a:spcAft>
                <a:spcPts val="0"/>
              </a:spcAft>
              <a:defRPr/>
            </a:pPr>
            <a:r>
              <a:rPr lang="en-US" dirty="0" smtClean="0"/>
              <a:t>Corrective Action</a:t>
            </a:r>
          </a:p>
          <a:p>
            <a:pPr eaLnBrk="1" fontAlgn="auto" hangingPunct="1">
              <a:spcAft>
                <a:spcPts val="0"/>
              </a:spcAft>
              <a:defRPr/>
            </a:pPr>
            <a:r>
              <a:rPr lang="en-US" dirty="0" smtClean="0"/>
              <a:t>Amount Requested</a:t>
            </a:r>
          </a:p>
          <a:p>
            <a:pPr eaLnBrk="1" fontAlgn="auto" hangingPunct="1">
              <a:spcAft>
                <a:spcPts val="0"/>
              </a:spcAft>
              <a:defRPr/>
            </a:pPr>
            <a:r>
              <a:rPr lang="en-US" dirty="0" smtClean="0"/>
              <a:t>Amount Recovered</a:t>
            </a:r>
          </a:p>
          <a:p>
            <a:pPr eaLnBrk="1" fontAlgn="auto" hangingPunct="1">
              <a:spcAft>
                <a:spcPts val="0"/>
              </a:spcAft>
              <a:defRPr/>
            </a:pPr>
            <a:r>
              <a:rPr lang="en-US" dirty="0" smtClean="0"/>
              <a:t>Status: Open or Closed</a:t>
            </a:r>
          </a:p>
          <a:p>
            <a:pPr eaLnBrk="1" fontAlgn="auto" hangingPunct="1">
              <a:spcAft>
                <a:spcPts val="0"/>
              </a:spcAft>
              <a:defRPr/>
            </a:pPr>
            <a:r>
              <a:rPr lang="en-US" dirty="0" smtClean="0"/>
              <a:t>Follow Up Action</a:t>
            </a:r>
            <a:endParaRPr lang="en-US" dirty="0"/>
          </a:p>
        </p:txBody>
      </p:sp>
      <p:sp>
        <p:nvSpPr>
          <p:cNvPr id="4" name="Slide Number Placeholder 3"/>
          <p:cNvSpPr>
            <a:spLocks noGrp="1"/>
          </p:cNvSpPr>
          <p:nvPr>
            <p:ph type="sldNum" sz="quarter" idx="12"/>
          </p:nvPr>
        </p:nvSpPr>
        <p:spPr/>
        <p:txBody>
          <a:bodyPr/>
          <a:lstStyle/>
          <a:p>
            <a:pPr>
              <a:defRPr/>
            </a:pPr>
            <a:fld id="{AAD66824-0762-4D0A-BE06-AC553D49909F}" type="slidenum">
              <a:rPr lang="en-US"/>
              <a:pPr>
                <a:defRPr/>
              </a:pPr>
              <a:t>92</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Audit Topic</a:t>
            </a:r>
          </a:p>
        </p:txBody>
      </p:sp>
      <p:sp>
        <p:nvSpPr>
          <p:cNvPr id="4" name="Slide Number Placeholder 3"/>
          <p:cNvSpPr>
            <a:spLocks noGrp="1"/>
          </p:cNvSpPr>
          <p:nvPr>
            <p:ph type="sldNum" sz="quarter" idx="12"/>
          </p:nvPr>
        </p:nvSpPr>
        <p:spPr/>
        <p:txBody>
          <a:bodyPr/>
          <a:lstStyle/>
          <a:p>
            <a:pPr>
              <a:defRPr/>
            </a:pPr>
            <a:fld id="{AEAE874F-39B2-4BBF-8B50-A7FC771BF5EB}" type="slidenum">
              <a:rPr lang="en-US"/>
              <a:pPr>
                <a:defRPr/>
              </a:pPr>
              <a:t>93</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519" y="1752600"/>
            <a:ext cx="6427893"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505200" y="3429000"/>
            <a:ext cx="3429000" cy="16807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Audit Topic</a:t>
            </a:r>
          </a:p>
        </p:txBody>
      </p:sp>
      <p:sp>
        <p:nvSpPr>
          <p:cNvPr id="4" name="Slide Number Placeholder 3"/>
          <p:cNvSpPr>
            <a:spLocks noGrp="1"/>
          </p:cNvSpPr>
          <p:nvPr>
            <p:ph type="sldNum" sz="quarter" idx="12"/>
          </p:nvPr>
        </p:nvSpPr>
        <p:spPr/>
        <p:txBody>
          <a:bodyPr/>
          <a:lstStyle/>
          <a:p>
            <a:pPr>
              <a:defRPr/>
            </a:pPr>
            <a:fld id="{D2CDF1FC-0F93-478C-8EBD-ACD5C3695057}" type="slidenum">
              <a:rPr lang="en-US"/>
              <a:pPr>
                <a:defRPr/>
              </a:pPr>
              <a:t>94</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0" name="Rectangle 9"/>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1" name="Rectangle 10"/>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2" name="Rectangle 11"/>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447800"/>
            <a:ext cx="531543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7200" y="441325"/>
            <a:ext cx="8229600" cy="1143000"/>
          </a:xfrm>
        </p:spPr>
        <p:txBody>
          <a:bodyPr/>
          <a:lstStyle/>
          <a:p>
            <a:pPr algn="l"/>
            <a:r>
              <a:rPr lang="en-US" dirty="0" smtClean="0"/>
              <a:t>  2</a:t>
            </a:r>
            <a:r>
              <a:rPr lang="en-US" baseline="30000" dirty="0" smtClean="0"/>
              <a:t>nd</a:t>
            </a:r>
            <a:r>
              <a:rPr lang="en-US" dirty="0" smtClean="0"/>
              <a:t> Level: Add/Edit TA Topic</a:t>
            </a:r>
          </a:p>
        </p:txBody>
      </p:sp>
      <p:sp>
        <p:nvSpPr>
          <p:cNvPr id="8" name="Content Placeholder 7"/>
          <p:cNvSpPr>
            <a:spLocks noGrp="1"/>
          </p:cNvSpPr>
          <p:nvPr>
            <p:ph idx="1"/>
          </p:nvPr>
        </p:nvSpPr>
        <p:spPr/>
        <p:txBody>
          <a:bodyPr rtlCol="0">
            <a:normAutofit lnSpcReduction="10000"/>
          </a:bodyPr>
          <a:lstStyle/>
          <a:p>
            <a:pPr eaLnBrk="1" fontAlgn="auto" hangingPunct="1">
              <a:spcAft>
                <a:spcPts val="0"/>
              </a:spcAft>
              <a:defRPr/>
            </a:pPr>
            <a:r>
              <a:rPr lang="en-US" dirty="0" smtClean="0"/>
              <a:t>TA Topic ID &amp; Title</a:t>
            </a:r>
          </a:p>
          <a:p>
            <a:pPr eaLnBrk="1" fontAlgn="auto" hangingPunct="1">
              <a:spcAft>
                <a:spcPts val="0"/>
              </a:spcAft>
              <a:defRPr/>
            </a:pPr>
            <a:r>
              <a:rPr lang="en-US" dirty="0" smtClean="0"/>
              <a:t>Description of TA, including regulatory citation</a:t>
            </a:r>
          </a:p>
          <a:p>
            <a:pPr eaLnBrk="1" fontAlgn="auto" hangingPunct="1">
              <a:spcAft>
                <a:spcPts val="0"/>
              </a:spcAft>
              <a:defRPr/>
            </a:pPr>
            <a:r>
              <a:rPr lang="en-US" dirty="0"/>
              <a:t>Activities</a:t>
            </a:r>
          </a:p>
          <a:p>
            <a:pPr>
              <a:defRPr/>
            </a:pPr>
            <a:r>
              <a:rPr lang="en-US" dirty="0" smtClean="0"/>
              <a:t>Include additional </a:t>
            </a:r>
            <a:r>
              <a:rPr lang="en-US" dirty="0"/>
              <a:t>Organizations </a:t>
            </a:r>
            <a:r>
              <a:rPr lang="en-US" dirty="0" smtClean="0"/>
              <a:t>Assisted</a:t>
            </a:r>
          </a:p>
          <a:p>
            <a:pPr eaLnBrk="1" fontAlgn="auto" hangingPunct="1">
              <a:spcAft>
                <a:spcPts val="0"/>
              </a:spcAft>
              <a:defRPr/>
            </a:pPr>
            <a:r>
              <a:rPr lang="en-US" dirty="0" smtClean="0"/>
              <a:t>Program Requirement Category</a:t>
            </a:r>
            <a:endParaRPr lang="en-US" dirty="0"/>
          </a:p>
          <a:p>
            <a:pPr eaLnBrk="1" fontAlgn="auto" hangingPunct="1">
              <a:spcAft>
                <a:spcPts val="0"/>
              </a:spcAft>
              <a:defRPr/>
            </a:pPr>
            <a:r>
              <a:rPr lang="en-US" dirty="0" smtClean="0"/>
              <a:t>Rationale</a:t>
            </a:r>
          </a:p>
          <a:p>
            <a:pPr eaLnBrk="1" fontAlgn="auto" hangingPunct="1">
              <a:spcAft>
                <a:spcPts val="0"/>
              </a:spcAft>
              <a:defRPr/>
            </a:pPr>
            <a:r>
              <a:rPr lang="en-US" dirty="0" smtClean="0"/>
              <a:t>TA Topic Provider</a:t>
            </a:r>
          </a:p>
          <a:p>
            <a:pPr eaLnBrk="1" fontAlgn="auto" hangingPunct="1">
              <a:spcAft>
                <a:spcPts val="0"/>
              </a:spcAft>
              <a:defRPr/>
            </a:pPr>
            <a:r>
              <a:rPr lang="en-US" dirty="0" smtClean="0"/>
              <a:t>Conclusion</a:t>
            </a:r>
            <a:endParaRPr lang="en-US" dirty="0"/>
          </a:p>
        </p:txBody>
      </p:sp>
      <p:sp>
        <p:nvSpPr>
          <p:cNvPr id="4" name="Slide Number Placeholder 3"/>
          <p:cNvSpPr>
            <a:spLocks noGrp="1"/>
          </p:cNvSpPr>
          <p:nvPr>
            <p:ph type="sldNum" sz="quarter" idx="12"/>
          </p:nvPr>
        </p:nvSpPr>
        <p:spPr/>
        <p:txBody>
          <a:bodyPr/>
          <a:lstStyle/>
          <a:p>
            <a:pPr>
              <a:defRPr/>
            </a:pPr>
            <a:fld id="{40F542EB-4EEC-45D9-98DA-4E857B6BDD34}" type="slidenum">
              <a:rPr lang="en-US"/>
              <a:pPr>
                <a:defRPr/>
              </a:pPr>
              <a:t>95</a:t>
            </a:fld>
            <a:endParaRPr lang="en-US" dirty="0"/>
          </a:p>
        </p:txBody>
      </p:sp>
      <p:grpSp>
        <p:nvGrpSpPr>
          <p:cNvPr id="2" name="Group 4"/>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C6E135-AB8A-4429-A0D9-7A4ABC5F1842}" type="slidenum">
              <a:rPr lang="en-US"/>
              <a:pPr>
                <a:defRPr/>
              </a:pPr>
              <a:t>96</a:t>
            </a:fld>
            <a:endParaRPr lang="en-US" dirty="0"/>
          </a:p>
        </p:txBody>
      </p:sp>
      <p:sp>
        <p:nvSpPr>
          <p:cNvPr id="3" name="Title 1"/>
          <p:cNvSpPr txBox="1">
            <a:spLocks/>
          </p:cNvSpPr>
          <p:nvPr/>
        </p:nvSpPr>
        <p:spPr>
          <a:xfrm>
            <a:off x="468313" y="441325"/>
            <a:ext cx="8229600" cy="1143000"/>
          </a:xfrm>
          <a:prstGeom prst="rect">
            <a:avLst/>
          </a:prstGeom>
        </p:spPr>
        <p:txBody>
          <a:bodyPr anchor="ctr">
            <a:normAutofit fontScale="97500"/>
          </a:bodyPr>
          <a:lstStyle/>
          <a:p>
            <a:pPr fontAlgn="auto">
              <a:spcAft>
                <a:spcPts val="0"/>
              </a:spcAft>
              <a:defRPr/>
            </a:pPr>
            <a:r>
              <a:rPr lang="en-US" sz="4400" dirty="0">
                <a:latin typeface="+mj-lt"/>
                <a:ea typeface="+mj-ea"/>
                <a:cs typeface="+mj-cs"/>
              </a:rPr>
              <a:t> </a:t>
            </a:r>
            <a:r>
              <a:rPr lang="en-US" sz="4400" dirty="0" smtClean="0"/>
              <a:t> 2</a:t>
            </a:r>
            <a:r>
              <a:rPr lang="en-US" sz="4400" baseline="30000" dirty="0" smtClean="0"/>
              <a:t>nd</a:t>
            </a:r>
            <a:r>
              <a:rPr lang="en-US" sz="4400" dirty="0" smtClean="0"/>
              <a:t> Level: </a:t>
            </a:r>
            <a:r>
              <a:rPr lang="en-US" sz="4400" dirty="0" smtClean="0">
                <a:latin typeface="+mj-lt"/>
                <a:ea typeface="+mj-ea"/>
                <a:cs typeface="+mj-cs"/>
              </a:rPr>
              <a:t>Add/Edit TA </a:t>
            </a:r>
            <a:r>
              <a:rPr lang="en-US" sz="4400" dirty="0">
                <a:latin typeface="+mj-lt"/>
                <a:ea typeface="+mj-ea"/>
                <a:cs typeface="+mj-cs"/>
              </a:rPr>
              <a:t>Topic</a:t>
            </a:r>
          </a:p>
        </p:txBody>
      </p:sp>
      <p:grpSp>
        <p:nvGrpSpPr>
          <p:cNvPr id="4" name="Group 3"/>
          <p:cNvGrpSpPr>
            <a:grpSpLocks/>
          </p:cNvGrpSpPr>
          <p:nvPr/>
        </p:nvGrpSpPr>
        <p:grpSpPr bwMode="auto">
          <a:xfrm>
            <a:off x="0" y="76200"/>
            <a:ext cx="9144000" cy="457200"/>
            <a:chOff x="0" y="152400"/>
            <a:chExt cx="9144000" cy="609600"/>
          </a:xfrm>
        </p:grpSpPr>
        <p:sp>
          <p:nvSpPr>
            <p:cNvPr id="5" name="Rectangle 4"/>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6" name="Rectangle 5"/>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7" name="Rectangle 6"/>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8" name="Rectangle 7"/>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9" name="Rectangle 8"/>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0" name="Rectangle 9"/>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752600"/>
            <a:ext cx="6248401" cy="48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298866" y="3392058"/>
            <a:ext cx="1949533" cy="84035"/>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C5EADC-3776-41F4-955C-4D975B361EB1}" type="slidenum">
              <a:rPr lang="en-US"/>
              <a:pPr>
                <a:defRPr/>
              </a:pPr>
              <a:t>97</a:t>
            </a:fld>
            <a:endParaRPr lang="en-US" dirty="0"/>
          </a:p>
        </p:txBody>
      </p:sp>
      <p:sp>
        <p:nvSpPr>
          <p:cNvPr id="11" name="Title 1"/>
          <p:cNvSpPr txBox="1">
            <a:spLocks/>
          </p:cNvSpPr>
          <p:nvPr/>
        </p:nvSpPr>
        <p:spPr>
          <a:xfrm>
            <a:off x="457200" y="441325"/>
            <a:ext cx="8229600" cy="1143000"/>
          </a:xfrm>
          <a:prstGeom prst="rect">
            <a:avLst/>
          </a:prstGeom>
        </p:spPr>
        <p:txBody>
          <a:bodyPr anchor="ctr">
            <a:normAutofit fontScale="97500"/>
          </a:bodyPr>
          <a:lstStyle/>
          <a:p>
            <a:pPr fontAlgn="auto">
              <a:spcAft>
                <a:spcPts val="0"/>
              </a:spcAft>
              <a:defRPr/>
            </a:pPr>
            <a:r>
              <a:rPr lang="en-US" sz="4400" dirty="0">
                <a:latin typeface="+mj-lt"/>
                <a:ea typeface="+mj-ea"/>
                <a:cs typeface="+mj-cs"/>
              </a:rPr>
              <a:t> </a:t>
            </a:r>
            <a:r>
              <a:rPr lang="en-US" sz="4400" dirty="0" smtClean="0"/>
              <a:t> 2</a:t>
            </a:r>
            <a:r>
              <a:rPr lang="en-US" sz="4400" baseline="30000" dirty="0" smtClean="0"/>
              <a:t>nd</a:t>
            </a:r>
            <a:r>
              <a:rPr lang="en-US" sz="4400" dirty="0" smtClean="0"/>
              <a:t> Level: </a:t>
            </a:r>
            <a:r>
              <a:rPr lang="en-US" sz="4400" dirty="0" smtClean="0">
                <a:latin typeface="+mj-lt"/>
                <a:ea typeface="+mj-ea"/>
                <a:cs typeface="+mj-cs"/>
              </a:rPr>
              <a:t>Add/Edit TA </a:t>
            </a:r>
            <a:r>
              <a:rPr lang="en-US" sz="4400" dirty="0">
                <a:latin typeface="+mj-lt"/>
                <a:ea typeface="+mj-ea"/>
                <a:cs typeface="+mj-cs"/>
              </a:rPr>
              <a:t>Topic</a:t>
            </a:r>
          </a:p>
        </p:txBody>
      </p:sp>
      <p:grpSp>
        <p:nvGrpSpPr>
          <p:cNvPr id="3" name="Group 11"/>
          <p:cNvGrpSpPr>
            <a:grpSpLocks/>
          </p:cNvGrpSpPr>
          <p:nvPr/>
        </p:nvGrpSpPr>
        <p:grpSpPr bwMode="auto">
          <a:xfrm>
            <a:off x="0" y="76200"/>
            <a:ext cx="9144000" cy="457200"/>
            <a:chOff x="0" y="152400"/>
            <a:chExt cx="9144000" cy="609600"/>
          </a:xfrm>
        </p:grpSpPr>
        <p:sp>
          <p:nvSpPr>
            <p:cNvPr id="13" name="Rectangle 12"/>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14" name="Rectangle 13"/>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5" name="Rectangle 14"/>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6" name="Rectangle 15"/>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7" name="Rectangle 16"/>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8" name="Rectangle 17"/>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678341"/>
            <a:ext cx="5181600" cy="511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57200" y="441325"/>
            <a:ext cx="8229600" cy="1143000"/>
          </a:xfrm>
        </p:spPr>
        <p:txBody>
          <a:bodyPr/>
          <a:lstStyle/>
          <a:p>
            <a:pPr algn="l" eaLnBrk="1" hangingPunct="1"/>
            <a:r>
              <a:rPr lang="en-US" dirty="0" smtClean="0"/>
              <a:t>Search Events</a:t>
            </a:r>
          </a:p>
        </p:txBody>
      </p:sp>
      <p:sp>
        <p:nvSpPr>
          <p:cNvPr id="4" name="Slide Number Placeholder 3"/>
          <p:cNvSpPr>
            <a:spLocks noGrp="1"/>
          </p:cNvSpPr>
          <p:nvPr>
            <p:ph type="sldNum" sz="quarter" idx="12"/>
          </p:nvPr>
        </p:nvSpPr>
        <p:spPr/>
        <p:txBody>
          <a:bodyPr/>
          <a:lstStyle/>
          <a:p>
            <a:pPr>
              <a:defRPr/>
            </a:pPr>
            <a:fld id="{FC657BD5-5D5C-4C01-BE98-EEB975F8BB2F}" type="slidenum">
              <a:rPr lang="en-US"/>
              <a:pPr>
                <a:defRPr/>
              </a:pPr>
              <a:t>98</a:t>
            </a:fld>
            <a:endParaRPr lang="en-US" dirty="0"/>
          </a:p>
        </p:txBody>
      </p:sp>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9" name="Rectangle 8"/>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10" name="Rectangle 9"/>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pic>
        <p:nvPicPr>
          <p:cNvPr id="14"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08" y="1523999"/>
            <a:ext cx="8713492" cy="518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457200" y="665163"/>
            <a:ext cx="8229600" cy="919162"/>
          </a:xfrm>
        </p:spPr>
        <p:txBody>
          <a:bodyPr/>
          <a:lstStyle/>
          <a:p>
            <a:pPr algn="l" eaLnBrk="1" hangingPunct="1"/>
            <a:r>
              <a:rPr lang="en-US" dirty="0" smtClean="0"/>
              <a:t>Public View: Summary (QPR)</a:t>
            </a:r>
          </a:p>
        </p:txBody>
      </p:sp>
      <p:sp>
        <p:nvSpPr>
          <p:cNvPr id="4" name="Slide Number Placeholder 3"/>
          <p:cNvSpPr>
            <a:spLocks noGrp="1"/>
          </p:cNvSpPr>
          <p:nvPr>
            <p:ph type="sldNum" sz="quarter" idx="12"/>
          </p:nvPr>
        </p:nvSpPr>
        <p:spPr/>
        <p:txBody>
          <a:bodyPr/>
          <a:lstStyle/>
          <a:p>
            <a:pPr>
              <a:defRPr/>
            </a:pPr>
            <a:fld id="{B2F885F8-1D99-4C3A-B7DA-D45D97A075D2}" type="slidenum">
              <a:rPr lang="en-US"/>
              <a:pPr>
                <a:defRPr/>
              </a:pPr>
              <a:t>99</a:t>
            </a:fld>
            <a:endParaRPr lang="en-US" dirty="0"/>
          </a:p>
        </p:txBody>
      </p:sp>
      <p:pic>
        <p:nvPicPr>
          <p:cNvPr id="153604" name="Content Placeholder 9" descr="drgr_admin_module_draft_user_guide.pdf - Adobe Reader"/>
          <p:cNvPicPr>
            <a:picLocks noGrp="1" noChangeAspect="1"/>
          </p:cNvPicPr>
          <p:nvPr>
            <p:ph idx="1"/>
          </p:nvPr>
        </p:nvPicPr>
        <p:blipFill>
          <a:blip r:embed="rId3" cstate="print"/>
          <a:srcRect/>
          <a:stretch>
            <a:fillRect/>
          </a:stretch>
        </p:blipFill>
        <p:spPr>
          <a:xfrm>
            <a:off x="246063" y="2286000"/>
            <a:ext cx="8509000" cy="2262188"/>
          </a:xfrm>
        </p:spPr>
      </p:pic>
      <p:grpSp>
        <p:nvGrpSpPr>
          <p:cNvPr id="2" name="Group 5"/>
          <p:cNvGrpSpPr>
            <a:grpSpLocks/>
          </p:cNvGrpSpPr>
          <p:nvPr/>
        </p:nvGrpSpPr>
        <p:grpSpPr bwMode="auto">
          <a:xfrm>
            <a:off x="0" y="76200"/>
            <a:ext cx="9144000" cy="457200"/>
            <a:chOff x="0" y="152400"/>
            <a:chExt cx="9144000" cy="609600"/>
          </a:xfrm>
        </p:grpSpPr>
        <p:sp>
          <p:nvSpPr>
            <p:cNvPr id="7" name="Rectangle 6"/>
            <p:cNvSpPr/>
            <p:nvPr/>
          </p:nvSpPr>
          <p:spPr>
            <a:xfrm>
              <a:off x="0" y="152400"/>
              <a:ext cx="1295400" cy="609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Admin</a:t>
              </a:r>
            </a:p>
          </p:txBody>
        </p:sp>
        <p:sp>
          <p:nvSpPr>
            <p:cNvPr id="8" name="Rectangle 7"/>
            <p:cNvSpPr/>
            <p:nvPr/>
          </p:nvSpPr>
          <p:spPr>
            <a:xfrm>
              <a:off x="1371600" y="152400"/>
              <a:ext cx="20574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Action Plans</a:t>
              </a:r>
            </a:p>
          </p:txBody>
        </p:sp>
        <p:sp>
          <p:nvSpPr>
            <p:cNvPr id="9" name="Rectangle 8"/>
            <p:cNvSpPr/>
            <p:nvPr/>
          </p:nvSpPr>
          <p:spPr>
            <a:xfrm>
              <a:off x="3505200" y="152400"/>
              <a:ext cx="19812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Drawdown</a:t>
              </a:r>
            </a:p>
          </p:txBody>
        </p:sp>
        <p:sp>
          <p:nvSpPr>
            <p:cNvPr id="11" name="Rectangle 10"/>
            <p:cNvSpPr/>
            <p:nvPr/>
          </p:nvSpPr>
          <p:spPr>
            <a:xfrm>
              <a:off x="5562600" y="152400"/>
              <a:ext cx="990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QPR</a:t>
              </a:r>
            </a:p>
          </p:txBody>
        </p:sp>
        <p:sp>
          <p:nvSpPr>
            <p:cNvPr id="12" name="Rectangle 11"/>
            <p:cNvSpPr/>
            <p:nvPr/>
          </p:nvSpPr>
          <p:spPr>
            <a:xfrm>
              <a:off x="6629400" y="152400"/>
              <a:ext cx="13716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Reports</a:t>
              </a:r>
            </a:p>
          </p:txBody>
        </p:sp>
        <p:sp>
          <p:nvSpPr>
            <p:cNvPr id="13" name="Rectangle 12"/>
            <p:cNvSpPr/>
            <p:nvPr/>
          </p:nvSpPr>
          <p:spPr>
            <a:xfrm>
              <a:off x="8077200" y="152400"/>
              <a:ext cx="1066800" cy="609600"/>
            </a:xfrm>
            <a:prstGeom prst="rect">
              <a:avLst/>
            </a:prstGeom>
            <a:solidFill>
              <a:srgbClr val="0027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u="sng" dirty="0"/>
                <a:t>Grants</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690987CF8219664A886C8A8E6436B92C" ma:contentTypeVersion="2" ma:contentTypeDescription="Create a new document." ma:contentTypeScope="" ma:versionID="96bdf2ccc07857767b939ee943477ef3">
  <xsd:schema xmlns:xsd="http://www.w3.org/2001/XMLSchema" xmlns:xs="http://www.w3.org/2001/XMLSchema" xmlns:p="http://schemas.microsoft.com/office/2006/metadata/properties" xmlns:ns2="7bff38ae-c586-488a-b0ab-6cd0b93f9e9e" targetNamespace="http://schemas.microsoft.com/office/2006/metadata/properties" ma:root="true" ma:fieldsID="542281668ba523e2d308e8ad12ad8e8f" ns2:_="">
    <xsd:import namespace="7bff38ae-c586-488a-b0ab-6cd0b93f9e9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f38ae-c586-488a-b0ab-6cd0b93f9e9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documentManagement>
    <_dlc_DocIdUrl xmlns="7bff38ae-c586-488a-b0ab-6cd0b93f9e9e">
      <Url>http://hudsharepoint.hud.gov/sites/HUD_DRT/_layouts/DocIdRedir.aspx?ID=HUDHUDDRT-5-3159</Url>
      <Description>HUDHUDDRT-5-3159</Description>
    </_dlc_DocIdUrl>
    <_dlc_DocId xmlns="7bff38ae-c586-488a-b0ab-6cd0b93f9e9e">HUDHUDDRT-5-3159</_dlc_DocId>
  </documentManagement>
</p:properties>
</file>

<file path=customXml/itemProps1.xml><?xml version="1.0" encoding="utf-8"?>
<ds:datastoreItem xmlns:ds="http://schemas.openxmlformats.org/officeDocument/2006/customXml" ds:itemID="{2E56A199-8C5F-4654-AD0B-B83C72A41447}">
  <ds:schemaRefs>
    <ds:schemaRef ds:uri="http://schemas.microsoft.com/sharepoint/events"/>
  </ds:schemaRefs>
</ds:datastoreItem>
</file>

<file path=customXml/itemProps2.xml><?xml version="1.0" encoding="utf-8"?>
<ds:datastoreItem xmlns:ds="http://schemas.openxmlformats.org/officeDocument/2006/customXml" ds:itemID="{7AB45C99-EB9B-457B-932F-F84DF68D7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ff38ae-c586-488a-b0ab-6cd0b93f9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AA03E4-E09E-4042-B914-C488C0E0ED9C}">
  <ds:schemaRefs>
    <ds:schemaRef ds:uri="http://schemas.microsoft.com/sharepoint/v3/contenttype/forms"/>
  </ds:schemaRefs>
</ds:datastoreItem>
</file>

<file path=customXml/itemProps4.xml><?xml version="1.0" encoding="utf-8"?>
<ds:datastoreItem xmlns:ds="http://schemas.openxmlformats.org/officeDocument/2006/customXml" ds:itemID="{C359BC16-6062-48B3-B793-8B8265CE8BE7}">
  <ds:schemaRefs>
    <ds:schemaRef ds:uri="http://schemas.microsoft.com/office/2006/documentManagement/types"/>
    <ds:schemaRef ds:uri="http://purl.org/dc/elements/1.1/"/>
    <ds:schemaRef ds:uri="http://purl.org/dc/dcmitype/"/>
    <ds:schemaRef ds:uri="7bff38ae-c586-488a-b0ab-6cd0b93f9e9e"/>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3118</TotalTime>
  <Words>22853</Words>
  <Application>Microsoft Office PowerPoint</Application>
  <PresentationFormat>On-screen Show (4:3)</PresentationFormat>
  <Paragraphs>3063</Paragraphs>
  <Slides>168</Slides>
  <Notes>168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70" baseType="lpstr">
      <vt:lpstr>Office Theme</vt:lpstr>
      <vt:lpstr>Bitmap Image</vt:lpstr>
      <vt:lpstr>Disaster Recovery Grant Reporting System Training for NSP Users</vt:lpstr>
      <vt:lpstr>Session Rules</vt:lpstr>
      <vt:lpstr>Today’s Agenda</vt:lpstr>
      <vt:lpstr>The Basics: DRGR Modules</vt:lpstr>
      <vt:lpstr>Action Plan Review: City of Zorro Example - Activity Structure</vt:lpstr>
      <vt:lpstr>Action Plan Review: Accomplishments</vt:lpstr>
      <vt:lpstr>QPR Review</vt:lpstr>
      <vt:lpstr>DRGR Navigation Rules</vt:lpstr>
      <vt:lpstr>Drawdown Module</vt:lpstr>
      <vt:lpstr>Drawdown Module Overview</vt:lpstr>
      <vt:lpstr>Drawdown Module Overview: Field Office Actions</vt:lpstr>
      <vt:lpstr>Obligate Funds</vt:lpstr>
      <vt:lpstr>Obligate Funds</vt:lpstr>
      <vt:lpstr>Obligate Funds</vt:lpstr>
      <vt:lpstr>Obligate Funds</vt:lpstr>
      <vt:lpstr>Obligate Funds: Drawdown Math Rules</vt:lpstr>
      <vt:lpstr>Obligating Funds</vt:lpstr>
      <vt:lpstr>Program Income (PI)</vt:lpstr>
      <vt:lpstr>Program Income (PI): Purpose of Updates</vt:lpstr>
      <vt:lpstr>PI: Functionality of Updates</vt:lpstr>
      <vt:lpstr>PI: Budgets at the Grant Level</vt:lpstr>
      <vt:lpstr>PI: Budgets for Project/Activity</vt:lpstr>
      <vt:lpstr>PI Categories</vt:lpstr>
      <vt:lpstr>PI Receipts</vt:lpstr>
      <vt:lpstr>PI Accounts: Set-Up</vt:lpstr>
      <vt:lpstr>Program Income Accounts: Set-up</vt:lpstr>
      <vt:lpstr>Program Income Accounts: Set UP</vt:lpstr>
      <vt:lpstr>Program Income Accounts: Search/Edit</vt:lpstr>
      <vt:lpstr>Program Income Accounts: Review</vt:lpstr>
      <vt:lpstr>Program Income: Prior to Update</vt:lpstr>
      <vt:lpstr>Program Income Review (FinRept05b)</vt:lpstr>
      <vt:lpstr>9. Create a Program Income Account &amp; Estimate PI Budgets 10. Create a PI Receipt</vt:lpstr>
      <vt:lpstr>Program Income Review</vt:lpstr>
      <vt:lpstr>Create/Approve Vouchers</vt:lpstr>
      <vt:lpstr>Create/Approve Vouchers: Roles</vt:lpstr>
      <vt:lpstr>Create/Approve Vouchers: Daily Draw Thresholds</vt:lpstr>
      <vt:lpstr>Create/Approve Vouchers:  Block Draws</vt:lpstr>
      <vt:lpstr>Blocked Draws – Grant Level</vt:lpstr>
      <vt:lpstr>Blocked Draws – Activity Level</vt:lpstr>
      <vt:lpstr>Create Voucher</vt:lpstr>
      <vt:lpstr>PowerPoint Presentation</vt:lpstr>
      <vt:lpstr>Step 1a: Search for Activities</vt:lpstr>
      <vt:lpstr>Step 1b: Select Fund Type</vt:lpstr>
      <vt:lpstr>Step 2: Enter Drawdown Amount per line items</vt:lpstr>
      <vt:lpstr>PowerPoint Presentation</vt:lpstr>
      <vt:lpstr>Step 3: Confirm Voucher</vt:lpstr>
      <vt:lpstr>Step 4: Confirm Voucher-Printing</vt:lpstr>
      <vt:lpstr>Step 4: Verify Voucher is Confirmed</vt:lpstr>
      <vt:lpstr>Create Voucher: PF Draw Math Rules</vt:lpstr>
      <vt:lpstr>Create Voucher: PI Draw Math Rules</vt:lpstr>
      <vt:lpstr>Available Amount: Draw Calculation</vt:lpstr>
      <vt:lpstr>Available Amount: Draw Calculation </vt:lpstr>
      <vt:lpstr>Available Amount:  Example</vt:lpstr>
      <vt:lpstr>Available Amount:  Example #2</vt:lpstr>
      <vt:lpstr>Available Amount:  Example #3</vt:lpstr>
      <vt:lpstr>Available Amount: Error Message</vt:lpstr>
      <vt:lpstr>Program Income: Common Issues</vt:lpstr>
      <vt:lpstr>1. PI: Common Issues</vt:lpstr>
      <vt:lpstr>2. PI: Common Issues</vt:lpstr>
      <vt:lpstr>3. PI: Common Issues</vt:lpstr>
      <vt:lpstr>4. PI: Common Issues</vt:lpstr>
      <vt:lpstr>Creating Vouchers</vt:lpstr>
      <vt:lpstr>Drawdown Module Review</vt:lpstr>
      <vt:lpstr>Drawdown: Additional Functions</vt:lpstr>
      <vt:lpstr>Approve Voucher</vt:lpstr>
      <vt:lpstr>Approve Voucher</vt:lpstr>
      <vt:lpstr>Approve Voucher Line Items</vt:lpstr>
      <vt:lpstr>View a Voucher Line Item</vt:lpstr>
      <vt:lpstr>View a Voucher Line Item (FinRept04)</vt:lpstr>
      <vt:lpstr>Voucher Corrections</vt:lpstr>
      <vt:lpstr>Voucher Corrections: Cancel Voucher Line Items</vt:lpstr>
      <vt:lpstr>Voucher Corrections: Revising A Voucher</vt:lpstr>
      <vt:lpstr>Voucher Corrections: Revising A Voucher Line Item</vt:lpstr>
      <vt:lpstr>Voucher Corrections: Verifying sufficient balance (Fin Rept07b)</vt:lpstr>
      <vt:lpstr>Voucher Corrections</vt:lpstr>
      <vt:lpstr>Approving Vouchers</vt:lpstr>
      <vt:lpstr>Voucher Process Review</vt:lpstr>
      <vt:lpstr>Drawdown Module Review</vt:lpstr>
      <vt:lpstr>Drawdown Module Review</vt:lpstr>
      <vt:lpstr>Admin Module</vt:lpstr>
      <vt:lpstr>Admin Module Overview</vt:lpstr>
      <vt:lpstr>PowerPoint Presentation</vt:lpstr>
      <vt:lpstr>PowerPoint Presentation</vt:lpstr>
      <vt:lpstr> 1st Level: Add/Edit Event</vt:lpstr>
      <vt:lpstr> 1st Level: Add/Edit Event</vt:lpstr>
      <vt:lpstr>  2nd Level: Add/Edit Finding</vt:lpstr>
      <vt:lpstr>  2nd Level: Add/Edit Finding</vt:lpstr>
      <vt:lpstr>  2nd Level: Add/Edit Finding</vt:lpstr>
      <vt:lpstr> 2nd Level: Findings - Corrective Action</vt:lpstr>
      <vt:lpstr>  2nd Level: Add/Edit Concern</vt:lpstr>
      <vt:lpstr>  2nd Level: Add/Edit Concern</vt:lpstr>
      <vt:lpstr>  2nd Level: Add/Edit Audit Topic</vt:lpstr>
      <vt:lpstr>  2nd Level: Add/Edit Audit Topic</vt:lpstr>
      <vt:lpstr>  2nd Level: Add/Edit Audit Topic</vt:lpstr>
      <vt:lpstr>  2nd Level: Add/Edit TA Topic</vt:lpstr>
      <vt:lpstr>PowerPoint Presentation</vt:lpstr>
      <vt:lpstr>PowerPoint Presentation</vt:lpstr>
      <vt:lpstr>Search Events</vt:lpstr>
      <vt:lpstr>Public View: Summary (QPR)</vt:lpstr>
      <vt:lpstr>Monitoring, Audit, and Technical Assistance</vt:lpstr>
      <vt:lpstr>Admin Module Review</vt:lpstr>
      <vt:lpstr>DRGR Reports</vt:lpstr>
      <vt:lpstr>Reports</vt:lpstr>
      <vt:lpstr>Accessing Reports</vt:lpstr>
      <vt:lpstr>Public vs. Standard Reports</vt:lpstr>
      <vt:lpstr>Standard Reports</vt:lpstr>
      <vt:lpstr>Standard Reports: Admin</vt:lpstr>
      <vt:lpstr>PowerPoint Presentation</vt:lpstr>
      <vt:lpstr>Standard Reports: Financial (Fin)</vt:lpstr>
      <vt:lpstr>Standard Reports: Financial (Fin)</vt:lpstr>
      <vt:lpstr>Standard Reports: Financial  (Fin Rept05b)</vt:lpstr>
      <vt:lpstr>Standard Reports: Performance (Perf)</vt:lpstr>
      <vt:lpstr>Standard Reports: Performance (Perf Rept01) </vt:lpstr>
      <vt:lpstr>Modifying Reports</vt:lpstr>
      <vt:lpstr>Modifying Reports: Moving Columns</vt:lpstr>
      <vt:lpstr>Modifying Reports: Sorting Columns</vt:lpstr>
      <vt:lpstr>Modifying Reports: Sorting Columns</vt:lpstr>
      <vt:lpstr>Modifying Reports: Creating a Filter</vt:lpstr>
      <vt:lpstr>Modifying Reports: Creating a Filter</vt:lpstr>
      <vt:lpstr>Modifying Reports: Grouping Columns (Example: Activity #)</vt:lpstr>
      <vt:lpstr>Modifying Reports: Grouping Columns (Example: Activity #)</vt:lpstr>
      <vt:lpstr>Modifying Reports: Grouping Columns (Example: Organization)</vt:lpstr>
      <vt:lpstr>Modifying Reports: Grouping Columns (Example: Organization)</vt:lpstr>
      <vt:lpstr>Modifying Reports: Grid and/or Graph</vt:lpstr>
      <vt:lpstr>Saving Reports: ‘My Reports’</vt:lpstr>
      <vt:lpstr>Saving Reports: History List</vt:lpstr>
      <vt:lpstr>Subscribing to Reports</vt:lpstr>
      <vt:lpstr>Exporting Reports</vt:lpstr>
      <vt:lpstr>Exporting Reports to Excel</vt:lpstr>
      <vt:lpstr>Accessing Public Reports</vt:lpstr>
      <vt:lpstr>Public Reports: Financial Update Dashboards</vt:lpstr>
      <vt:lpstr>Public Reports: Quarterly Disbursements Analysis</vt:lpstr>
      <vt:lpstr>Public Reports: How to Save </vt:lpstr>
      <vt:lpstr>Pull and Modifying Reports</vt:lpstr>
      <vt:lpstr>Reports Review</vt:lpstr>
      <vt:lpstr>The Basics: DRGR Modules</vt:lpstr>
      <vt:lpstr>Telling Your NSP Story</vt:lpstr>
      <vt:lpstr>Action Plan Checklist</vt:lpstr>
      <vt:lpstr>Action Plan Checklist</vt:lpstr>
      <vt:lpstr>Action Plan Checklist</vt:lpstr>
      <vt:lpstr>Approving/Rejecting Action Plans</vt:lpstr>
      <vt:lpstr>Public Information: Action Plan</vt:lpstr>
      <vt:lpstr>Public Information: Action Plan</vt:lpstr>
      <vt:lpstr>QPR Checklist </vt:lpstr>
      <vt:lpstr>QPR Checklist: Overall Progress</vt:lpstr>
      <vt:lpstr> QPR Checklist: Activity Progress</vt:lpstr>
      <vt:lpstr>QPR Checklist: Activity Progress (PerfReport03: Addresses)</vt:lpstr>
      <vt:lpstr>QPR Checklist: Activity Progress</vt:lpstr>
      <vt:lpstr>QPR Checklist: Activity Progress (FinRept 7b)</vt:lpstr>
      <vt:lpstr>Approving/Rejecting the QPR</vt:lpstr>
      <vt:lpstr>QPR Checklist: Late QPRs</vt:lpstr>
      <vt:lpstr>Pull and Modify Reports: Round 2</vt:lpstr>
      <vt:lpstr>PowerPoint Presentation</vt:lpstr>
      <vt:lpstr>Pop Quiz</vt:lpstr>
      <vt:lpstr>Common Issues</vt:lpstr>
      <vt:lpstr>1. Administrative</vt:lpstr>
      <vt:lpstr>1. Administrative</vt:lpstr>
      <vt:lpstr>2. Moving Budgets and Draws</vt:lpstr>
      <vt:lpstr>2. Moving Budgets and Draws</vt:lpstr>
      <vt:lpstr>2. Moving Budgets and Draws (Q2)</vt:lpstr>
      <vt:lpstr>3. Accomplishments</vt:lpstr>
      <vt:lpstr>3. Accomplishments</vt:lpstr>
      <vt:lpstr>4. Accomplishments</vt:lpstr>
      <vt:lpstr>Prior Period Corrections</vt:lpstr>
      <vt:lpstr>Who do I to talk to if…</vt:lpstr>
      <vt:lpstr>Q&amp;A: Who do I to talk to if…</vt:lpstr>
      <vt:lpstr>Additional Resources</vt:lpstr>
      <vt:lpstr>PowerPoint Presentation</vt:lpstr>
    </vt:vector>
  </TitlesOfParts>
  <Company>ICF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ICFI</dc:creator>
  <cp:lastModifiedBy>H45596</cp:lastModifiedBy>
  <cp:revision>173</cp:revision>
  <dcterms:created xsi:type="dcterms:W3CDTF">2011-08-10T06:43:37Z</dcterms:created>
  <dcterms:modified xsi:type="dcterms:W3CDTF">2013-03-08T16:19:58Z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0x010100690987CF8219664A886C8A8E6436B92C</vt:lpwstr>
  </property>
  <property fmtid="{D5CDD505-2E9C-101B-9397-08002B2CF9AE}" pid="3" name="_dlc_DocIdItemGuid">
    <vt:lpwstr>0d1f0824-cdeb-448a-a511-9cae68c13388</vt:lpwstr>
  </property>
</Properties>
</file>