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5" r:id="rId2"/>
    <p:sldId id="264" r:id="rId3"/>
    <p:sldId id="256" r:id="rId4"/>
    <p:sldId id="260" r:id="rId5"/>
    <p:sldId id="261" r:id="rId6"/>
    <p:sldId id="263" r:id="rId7"/>
    <p:sldId id="257" r:id="rId8"/>
    <p:sldId id="258" r:id="rId9"/>
    <p:sldId id="262" r:id="rId10"/>
  </p:sldIdLst>
  <p:sldSz cx="6858000" cy="9144000" type="letter"/>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5" autoAdjust="0"/>
    <p:restoredTop sz="94660"/>
  </p:normalViewPr>
  <p:slideViewPr>
    <p:cSldViewPr snapToGrid="0" showGuides="1">
      <p:cViewPr varScale="1">
        <p:scale>
          <a:sx n="75" d="100"/>
          <a:sy n="75" d="100"/>
        </p:scale>
        <p:origin x="1884" y="72"/>
      </p:cViewPr>
      <p:guideLst>
        <p:guide orient="horz" pos="1416"/>
        <p:guide pos="96"/>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538E91-03AB-456F-98B6-4E0548404D7C}"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294D8-66B8-4B02-BF1E-4DFB25EDDA56}" type="slidenum">
              <a:rPr lang="en-US" smtClean="0"/>
              <a:t>‹#›</a:t>
            </a:fld>
            <a:endParaRPr lang="en-US"/>
          </a:p>
        </p:txBody>
      </p:sp>
    </p:spTree>
    <p:extLst>
      <p:ext uri="{BB962C8B-B14F-4D97-AF65-F5344CB8AC3E}">
        <p14:creationId xmlns:p14="http://schemas.microsoft.com/office/powerpoint/2010/main" val="2425515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538E91-03AB-456F-98B6-4E0548404D7C}"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294D8-66B8-4B02-BF1E-4DFB25EDDA56}" type="slidenum">
              <a:rPr lang="en-US" smtClean="0"/>
              <a:t>‹#›</a:t>
            </a:fld>
            <a:endParaRPr lang="en-US"/>
          </a:p>
        </p:txBody>
      </p:sp>
    </p:spTree>
    <p:extLst>
      <p:ext uri="{BB962C8B-B14F-4D97-AF65-F5344CB8AC3E}">
        <p14:creationId xmlns:p14="http://schemas.microsoft.com/office/powerpoint/2010/main" val="358046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538E91-03AB-456F-98B6-4E0548404D7C}"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294D8-66B8-4B02-BF1E-4DFB25EDDA56}" type="slidenum">
              <a:rPr lang="en-US" smtClean="0"/>
              <a:t>‹#›</a:t>
            </a:fld>
            <a:endParaRPr lang="en-US"/>
          </a:p>
        </p:txBody>
      </p:sp>
    </p:spTree>
    <p:extLst>
      <p:ext uri="{BB962C8B-B14F-4D97-AF65-F5344CB8AC3E}">
        <p14:creationId xmlns:p14="http://schemas.microsoft.com/office/powerpoint/2010/main" val="485220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538E91-03AB-456F-98B6-4E0548404D7C}"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294D8-66B8-4B02-BF1E-4DFB25EDDA56}" type="slidenum">
              <a:rPr lang="en-US" smtClean="0"/>
              <a:t>‹#›</a:t>
            </a:fld>
            <a:endParaRPr lang="en-US"/>
          </a:p>
        </p:txBody>
      </p:sp>
    </p:spTree>
    <p:extLst>
      <p:ext uri="{BB962C8B-B14F-4D97-AF65-F5344CB8AC3E}">
        <p14:creationId xmlns:p14="http://schemas.microsoft.com/office/powerpoint/2010/main" val="53173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538E91-03AB-456F-98B6-4E0548404D7C}"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294D8-66B8-4B02-BF1E-4DFB25EDDA56}" type="slidenum">
              <a:rPr lang="en-US" smtClean="0"/>
              <a:t>‹#›</a:t>
            </a:fld>
            <a:endParaRPr lang="en-US"/>
          </a:p>
        </p:txBody>
      </p:sp>
    </p:spTree>
    <p:extLst>
      <p:ext uri="{BB962C8B-B14F-4D97-AF65-F5344CB8AC3E}">
        <p14:creationId xmlns:p14="http://schemas.microsoft.com/office/powerpoint/2010/main" val="1213408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538E91-03AB-456F-98B6-4E0548404D7C}"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294D8-66B8-4B02-BF1E-4DFB25EDDA56}" type="slidenum">
              <a:rPr lang="en-US" smtClean="0"/>
              <a:t>‹#›</a:t>
            </a:fld>
            <a:endParaRPr lang="en-US"/>
          </a:p>
        </p:txBody>
      </p:sp>
    </p:spTree>
    <p:extLst>
      <p:ext uri="{BB962C8B-B14F-4D97-AF65-F5344CB8AC3E}">
        <p14:creationId xmlns:p14="http://schemas.microsoft.com/office/powerpoint/2010/main" val="26111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538E91-03AB-456F-98B6-4E0548404D7C}" type="datetimeFigureOut">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294D8-66B8-4B02-BF1E-4DFB25EDDA56}" type="slidenum">
              <a:rPr lang="en-US" smtClean="0"/>
              <a:t>‹#›</a:t>
            </a:fld>
            <a:endParaRPr lang="en-US"/>
          </a:p>
        </p:txBody>
      </p:sp>
    </p:spTree>
    <p:extLst>
      <p:ext uri="{BB962C8B-B14F-4D97-AF65-F5344CB8AC3E}">
        <p14:creationId xmlns:p14="http://schemas.microsoft.com/office/powerpoint/2010/main" val="2952818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538E91-03AB-456F-98B6-4E0548404D7C}"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294D8-66B8-4B02-BF1E-4DFB25EDDA56}" type="slidenum">
              <a:rPr lang="en-US" smtClean="0"/>
              <a:t>‹#›</a:t>
            </a:fld>
            <a:endParaRPr lang="en-US"/>
          </a:p>
        </p:txBody>
      </p:sp>
    </p:spTree>
    <p:extLst>
      <p:ext uri="{BB962C8B-B14F-4D97-AF65-F5344CB8AC3E}">
        <p14:creationId xmlns:p14="http://schemas.microsoft.com/office/powerpoint/2010/main" val="210450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38E91-03AB-456F-98B6-4E0548404D7C}"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294D8-66B8-4B02-BF1E-4DFB25EDDA56}" type="slidenum">
              <a:rPr lang="en-US" smtClean="0"/>
              <a:t>‹#›</a:t>
            </a:fld>
            <a:endParaRPr lang="en-US"/>
          </a:p>
        </p:txBody>
      </p:sp>
    </p:spTree>
    <p:extLst>
      <p:ext uri="{BB962C8B-B14F-4D97-AF65-F5344CB8AC3E}">
        <p14:creationId xmlns:p14="http://schemas.microsoft.com/office/powerpoint/2010/main" val="2292533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C538E91-03AB-456F-98B6-4E0548404D7C}"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294D8-66B8-4B02-BF1E-4DFB25EDDA56}" type="slidenum">
              <a:rPr lang="en-US" smtClean="0"/>
              <a:t>‹#›</a:t>
            </a:fld>
            <a:endParaRPr lang="en-US"/>
          </a:p>
        </p:txBody>
      </p:sp>
    </p:spTree>
    <p:extLst>
      <p:ext uri="{BB962C8B-B14F-4D97-AF65-F5344CB8AC3E}">
        <p14:creationId xmlns:p14="http://schemas.microsoft.com/office/powerpoint/2010/main" val="3618909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C538E91-03AB-456F-98B6-4E0548404D7C}"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294D8-66B8-4B02-BF1E-4DFB25EDDA56}" type="slidenum">
              <a:rPr lang="en-US" smtClean="0"/>
              <a:t>‹#›</a:t>
            </a:fld>
            <a:endParaRPr lang="en-US"/>
          </a:p>
        </p:txBody>
      </p:sp>
    </p:spTree>
    <p:extLst>
      <p:ext uri="{BB962C8B-B14F-4D97-AF65-F5344CB8AC3E}">
        <p14:creationId xmlns:p14="http://schemas.microsoft.com/office/powerpoint/2010/main" val="2779433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C538E91-03AB-456F-98B6-4E0548404D7C}" type="datetimeFigureOut">
              <a:rPr lang="en-US" smtClean="0"/>
              <a:t>1/19/2023</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E7294D8-66B8-4B02-BF1E-4DFB25EDDA56}" type="slidenum">
              <a:rPr lang="en-US" smtClean="0"/>
              <a:t>‹#›</a:t>
            </a:fld>
            <a:endParaRPr lang="en-US"/>
          </a:p>
        </p:txBody>
      </p:sp>
    </p:spTree>
    <p:extLst>
      <p:ext uri="{BB962C8B-B14F-4D97-AF65-F5344CB8AC3E}">
        <p14:creationId xmlns:p14="http://schemas.microsoft.com/office/powerpoint/2010/main" val="37876367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GI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gif"/><Relationship Id="rId5" Type="http://schemas.openxmlformats.org/officeDocument/2006/relationships/image" Target="../media/image24.jpe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18" Type="http://schemas.openxmlformats.org/officeDocument/2006/relationships/image" Target="../media/image41.jpeg"/><Relationship Id="rId3" Type="http://schemas.openxmlformats.org/officeDocument/2006/relationships/image" Target="../media/image13.jpeg"/><Relationship Id="rId7" Type="http://schemas.openxmlformats.org/officeDocument/2006/relationships/image" Target="../media/image30.jpeg"/><Relationship Id="rId12" Type="http://schemas.openxmlformats.org/officeDocument/2006/relationships/image" Target="../media/image35.jpeg"/><Relationship Id="rId17" Type="http://schemas.openxmlformats.org/officeDocument/2006/relationships/image" Target="../media/image40.JPG"/><Relationship Id="rId2" Type="http://schemas.openxmlformats.org/officeDocument/2006/relationships/image" Target="../media/image26.jpeg"/><Relationship Id="rId16"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4.jpg"/><Relationship Id="rId5" Type="http://schemas.openxmlformats.org/officeDocument/2006/relationships/image" Target="../media/image28.jpeg"/><Relationship Id="rId15" Type="http://schemas.openxmlformats.org/officeDocument/2006/relationships/image" Target="../media/image38.jpeg"/><Relationship Id="rId10" Type="http://schemas.openxmlformats.org/officeDocument/2006/relationships/image" Target="../media/image33.tiff"/><Relationship Id="rId4" Type="http://schemas.openxmlformats.org/officeDocument/2006/relationships/image" Target="../media/image27.jpeg"/><Relationship Id="rId9" Type="http://schemas.openxmlformats.org/officeDocument/2006/relationships/image" Target="../media/image32.GIF"/><Relationship Id="rId14" Type="http://schemas.openxmlformats.org/officeDocument/2006/relationships/image" Target="../media/image37.jp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4.jpeg"/><Relationship Id="rId7" Type="http://schemas.openxmlformats.org/officeDocument/2006/relationships/image" Target="../media/image34.jp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42.jpeg"/><Relationship Id="rId4" Type="http://schemas.openxmlformats.org/officeDocument/2006/relationships/image" Target="../media/image15.jpeg"/><Relationship Id="rId9"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22.gif"/><Relationship Id="rId7" Type="http://schemas.openxmlformats.org/officeDocument/2006/relationships/image" Target="../media/image44.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43.png"/><Relationship Id="rId10" Type="http://schemas.openxmlformats.org/officeDocument/2006/relationships/image" Target="../media/image47.jpeg"/><Relationship Id="rId4" Type="http://schemas.openxmlformats.org/officeDocument/2006/relationships/image" Target="../media/image23.png"/><Relationship Id="rId9" Type="http://schemas.openxmlformats.org/officeDocument/2006/relationships/image" Target="../media/image46.jpeg"/></Relationships>
</file>

<file path=ppt/slides/_rels/slide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22.gif"/><Relationship Id="rId7" Type="http://schemas.openxmlformats.org/officeDocument/2006/relationships/image" Target="../media/image44.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43.png"/><Relationship Id="rId10" Type="http://schemas.openxmlformats.org/officeDocument/2006/relationships/image" Target="../media/image47.jpeg"/><Relationship Id="rId4" Type="http://schemas.openxmlformats.org/officeDocument/2006/relationships/image" Target="../media/image23.png"/><Relationship Id="rId9"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7999" cy="13018949"/>
          </a:xfrm>
          <a:prstGeom prst="rect">
            <a:avLst/>
          </a:prstGeom>
        </p:spPr>
        <p:txBody>
          <a:bodyPr wrap="square">
            <a:spAutoFit/>
          </a:bodyPr>
          <a:lstStyle/>
          <a:p>
            <a:r>
              <a:rPr lang="en-US" b="1" dirty="0" smtClean="0"/>
              <a:t>What Stable Isotopes </a:t>
            </a:r>
            <a:r>
              <a:rPr lang="en-US" b="1" dirty="0"/>
              <a:t>T</a:t>
            </a:r>
            <a:r>
              <a:rPr lang="en-US" b="1" dirty="0" smtClean="0"/>
              <a:t>ell </a:t>
            </a:r>
            <a:r>
              <a:rPr lang="en-US" b="1" dirty="0"/>
              <a:t>U</a:t>
            </a:r>
            <a:r>
              <a:rPr lang="en-US" b="1" dirty="0" smtClean="0"/>
              <a:t>s </a:t>
            </a:r>
            <a:r>
              <a:rPr lang="en-US" b="1" dirty="0"/>
              <a:t>A</a:t>
            </a:r>
            <a:r>
              <a:rPr lang="en-US" b="1" dirty="0" smtClean="0"/>
              <a:t>bout Elwha Ecosystem Restoration</a:t>
            </a:r>
          </a:p>
          <a:p>
            <a:endParaRPr lang="en-US" dirty="0" smtClean="0"/>
          </a:p>
          <a:p>
            <a:r>
              <a:rPr lang="en-US" sz="1200" dirty="0" smtClean="0"/>
              <a:t>Stable isotopes are……..different forms of the same element but with different numbers of protons?</a:t>
            </a:r>
          </a:p>
          <a:p>
            <a:r>
              <a:rPr lang="en-US" sz="1200" dirty="0" smtClean="0"/>
              <a:t>For instance C can have 15 or 14</a:t>
            </a:r>
          </a:p>
          <a:p>
            <a:r>
              <a:rPr lang="en-US" sz="1200" dirty="0" smtClean="0"/>
              <a:t>Nitrogen can have 13 or …..</a:t>
            </a:r>
          </a:p>
          <a:p>
            <a:r>
              <a:rPr lang="en-US" sz="1200" dirty="0" smtClean="0"/>
              <a:t>Different sources of C and N have different ratios of protons</a:t>
            </a:r>
          </a:p>
          <a:p>
            <a:r>
              <a:rPr lang="en-US" sz="1200" dirty="0" smtClean="0"/>
              <a:t>A higher ratio of heavier to lighter sources is considered “enriched”</a:t>
            </a:r>
          </a:p>
          <a:p>
            <a:r>
              <a:rPr lang="en-US" sz="1200" dirty="0"/>
              <a:t>Marine sources of C and N are isotopically heavier than freshwater </a:t>
            </a:r>
            <a:r>
              <a:rPr lang="en-US" sz="1200" dirty="0" smtClean="0"/>
              <a:t>or terrestrial </a:t>
            </a:r>
            <a:r>
              <a:rPr lang="en-US" sz="1200" dirty="0"/>
              <a:t>sources</a:t>
            </a:r>
          </a:p>
          <a:p>
            <a:r>
              <a:rPr lang="en-US" sz="1200" dirty="0" smtClean="0"/>
              <a:t>Ratios of heavier to lighter isotopes are often used as natural tracers to determine</a:t>
            </a:r>
          </a:p>
          <a:p>
            <a:endParaRPr lang="en-US" sz="1200" dirty="0" smtClean="0"/>
          </a:p>
          <a:p>
            <a:endParaRPr lang="en-US" sz="1200" dirty="0"/>
          </a:p>
          <a:p>
            <a:r>
              <a:rPr lang="en-US" sz="1200" dirty="0"/>
              <a:t>Because most salmon are anadromous (are born in freshwater, spend most of their life in the ocean, but return to spawn in their birth waters)  </a:t>
            </a:r>
            <a:r>
              <a:rPr lang="en-US" sz="1200" dirty="0" smtClean="0"/>
              <a:t>Carbon </a:t>
            </a:r>
            <a:r>
              <a:rPr lang="en-US" sz="1200" dirty="0"/>
              <a:t>(C) and Nitrogen (N) </a:t>
            </a:r>
            <a:r>
              <a:rPr lang="en-US" sz="1200" dirty="0" smtClean="0"/>
              <a:t>isotope ratios of their flesh changes over time</a:t>
            </a:r>
          </a:p>
          <a:p>
            <a:endParaRPr lang="en-US" sz="1200" dirty="0" smtClean="0"/>
          </a:p>
          <a:p>
            <a:r>
              <a:rPr lang="en-US" sz="1200" dirty="0" smtClean="0"/>
              <a:t>Young </a:t>
            </a:r>
            <a:r>
              <a:rPr lang="en-US" sz="1200" dirty="0"/>
              <a:t>salmon out-migrating to the sea </a:t>
            </a:r>
            <a:r>
              <a:rPr lang="en-US" sz="1200" dirty="0" smtClean="0"/>
              <a:t>have relatively low ratios of C and N when they leave the Elwha. At sea, they put </a:t>
            </a:r>
            <a:r>
              <a:rPr lang="en-US" sz="1200" dirty="0"/>
              <a:t>on (95%?) of their body </a:t>
            </a:r>
            <a:r>
              <a:rPr lang="en-US" sz="1200" dirty="0" smtClean="0"/>
              <a:t>mass. By consuming food sources of heavier C and N, their flesh also becomes enriched. You are what you eat.</a:t>
            </a:r>
          </a:p>
          <a:p>
            <a:endParaRPr lang="en-US" sz="1200" dirty="0"/>
          </a:p>
          <a:p>
            <a:r>
              <a:rPr lang="en-US" sz="1200" dirty="0" smtClean="0"/>
              <a:t>When they return to their natal (birth) waters on the Elwha to spawn, their flesh contains higher </a:t>
            </a:r>
            <a:r>
              <a:rPr lang="en-US" sz="1200" dirty="0"/>
              <a:t>C and N </a:t>
            </a:r>
            <a:r>
              <a:rPr lang="en-US" sz="1200" dirty="0" smtClean="0"/>
              <a:t>ratios than ……what, anything else around?</a:t>
            </a:r>
            <a:endParaRPr lang="en-US" sz="1200" dirty="0"/>
          </a:p>
          <a:p>
            <a:endParaRPr lang="en-US" sz="1200" dirty="0"/>
          </a:p>
          <a:p>
            <a:r>
              <a:rPr lang="en-US" sz="1200" dirty="0" smtClean="0"/>
              <a:t>These changes in C and N ratios can be used </a:t>
            </a:r>
            <a:r>
              <a:rPr lang="en-US" sz="1200" dirty="0"/>
              <a:t>to trace the transfer of salmon </a:t>
            </a:r>
            <a:r>
              <a:rPr lang="en-US" sz="1200" dirty="0" smtClean="0"/>
              <a:t>nutrients throughout the Elwha food web</a:t>
            </a:r>
            <a:endParaRPr lang="en-US" sz="1200" dirty="0"/>
          </a:p>
          <a:p>
            <a:endParaRPr lang="en-US" sz="1200" dirty="0" smtClean="0"/>
          </a:p>
          <a:p>
            <a:r>
              <a:rPr lang="en-US" sz="1200" dirty="0"/>
              <a:t>When their flesh, gametes (eggs and milt), or even just the dissolved nutrients released from their bodies is taken up or consumed by freshwater and terrestrial organisms, their isotopic ratio also goes up…….</a:t>
            </a:r>
            <a:r>
              <a:rPr lang="en-US" sz="1200" b="1" dirty="0"/>
              <a:t>You Are What You </a:t>
            </a:r>
            <a:r>
              <a:rPr lang="en-US" sz="1200" b="1" dirty="0" smtClean="0"/>
              <a:t>Eat</a:t>
            </a:r>
          </a:p>
          <a:p>
            <a:endParaRPr lang="en-US" sz="1200" b="1" dirty="0"/>
          </a:p>
          <a:p>
            <a:r>
              <a:rPr lang="en-US" sz="1200" dirty="0" smtClean="0"/>
              <a:t>By </a:t>
            </a:r>
            <a:r>
              <a:rPr lang="en-US" sz="1200" dirty="0"/>
              <a:t>measuring changes in C and N isotopes in different organisms in the </a:t>
            </a:r>
            <a:r>
              <a:rPr lang="en-US" sz="1200" dirty="0" smtClean="0"/>
              <a:t>Elwha relative to the presence and absence of spawning adult salmon, </a:t>
            </a:r>
            <a:r>
              <a:rPr lang="en-US" sz="1200" dirty="0"/>
              <a:t>we can trace where salmon nutrients go when they return to their natal waters to spawn.</a:t>
            </a:r>
          </a:p>
          <a:p>
            <a:endParaRPr lang="en-US" sz="1200" dirty="0" smtClean="0"/>
          </a:p>
          <a:p>
            <a:r>
              <a:rPr lang="en-US" sz="1200" dirty="0" smtClean="0"/>
              <a:t>Migratory </a:t>
            </a:r>
            <a:r>
              <a:rPr lang="en-US" sz="1200" dirty="0"/>
              <a:t>salmon are a central part of the Elwha food </a:t>
            </a:r>
            <a:r>
              <a:rPr lang="en-US" sz="1200" dirty="0" smtClean="0"/>
              <a:t>web, sustaining human life </a:t>
            </a:r>
          </a:p>
          <a:p>
            <a:r>
              <a:rPr lang="en-US" sz="1200" dirty="0" smtClean="0"/>
              <a:t>also consumed by dozens of mammals and bird species, hundreds of invertebrate and plant species, and unknown numbers of microbes (bacteria, fungi, ??)</a:t>
            </a:r>
          </a:p>
          <a:p>
            <a:endParaRPr lang="en-US" sz="1200" dirty="0"/>
          </a:p>
          <a:p>
            <a:r>
              <a:rPr lang="en-US" sz="1200" dirty="0" smtClean="0"/>
              <a:t>This nutrient transfer occurs from the headwaters to the ocean</a:t>
            </a:r>
          </a:p>
          <a:p>
            <a:r>
              <a:rPr lang="en-US" sz="1200" dirty="0" smtClean="0"/>
              <a:t>From the river to the riparian zone to the uplands</a:t>
            </a:r>
          </a:p>
          <a:p>
            <a:r>
              <a:rPr lang="en-US" sz="1200" dirty="0" smtClean="0"/>
              <a:t>And even beneath the river in the secret </a:t>
            </a:r>
            <a:r>
              <a:rPr lang="en-US" sz="1200" dirty="0" err="1" smtClean="0"/>
              <a:t>hyporheic</a:t>
            </a:r>
            <a:r>
              <a:rPr lang="en-US" sz="1200" dirty="0" smtClean="0"/>
              <a:t> zone</a:t>
            </a:r>
          </a:p>
          <a:p>
            <a:endParaRPr lang="en-US" sz="1200" dirty="0" smtClean="0"/>
          </a:p>
          <a:p>
            <a:r>
              <a:rPr lang="en-US" sz="1200" dirty="0" smtClean="0"/>
              <a:t>When adult salmon return from the ocean to spawn in their natal Elwha waters, they carry more of the heavier isotopes back into the freshwater</a:t>
            </a:r>
          </a:p>
          <a:p>
            <a:endParaRPr lang="en-US" sz="1200" dirty="0"/>
          </a:p>
          <a:p>
            <a:r>
              <a:rPr lang="en-US" sz="1200" dirty="0" smtClean="0"/>
              <a:t>These heavier isotopes are released into the Elwha by gametes, decaying bodies, etc.</a:t>
            </a:r>
          </a:p>
          <a:p>
            <a:endParaRPr lang="en-US" sz="1200" dirty="0"/>
          </a:p>
          <a:p>
            <a:r>
              <a:rPr lang="en-US" sz="1200" dirty="0" smtClean="0"/>
              <a:t>By measuring the ratios of heavy to light isotopes in different organisms, we can trace how salmon nutrients are being used across the entire Elwha food web</a:t>
            </a:r>
          </a:p>
          <a:p>
            <a:endParaRPr lang="en-US" sz="1200" dirty="0"/>
          </a:p>
          <a:p>
            <a:pPr marL="285750" indent="-285750">
              <a:buFont typeface="Arial" panose="020B0604020202020204" pitchFamily="34" charset="0"/>
              <a:buChar char="•"/>
            </a:pPr>
            <a:r>
              <a:rPr lang="en-US" sz="1200" dirty="0"/>
              <a:t>T</a:t>
            </a:r>
            <a:r>
              <a:rPr lang="en-US" sz="1200" dirty="0" smtClean="0"/>
              <a:t>o help track changes in energy (food) across the entire Elwha food web</a:t>
            </a:r>
          </a:p>
          <a:p>
            <a:pPr marL="742950" lvl="1" indent="-285750">
              <a:buFont typeface="Arial" panose="020B0604020202020204" pitchFamily="34" charset="0"/>
              <a:buChar char="•"/>
            </a:pPr>
            <a:r>
              <a:rPr lang="en-US" sz="1200" dirty="0" smtClean="0"/>
              <a:t>From the headwaters to the ocean</a:t>
            </a:r>
          </a:p>
          <a:p>
            <a:pPr marL="742950" lvl="1" indent="-285750">
              <a:buFont typeface="Arial" panose="020B0604020202020204" pitchFamily="34" charset="0"/>
              <a:buChar char="•"/>
            </a:pPr>
            <a:r>
              <a:rPr lang="en-US" sz="1200" dirty="0" smtClean="0"/>
              <a:t>From the river to the riparian zone to the uplands</a:t>
            </a:r>
          </a:p>
          <a:p>
            <a:endParaRPr lang="en-US" sz="1200" dirty="0"/>
          </a:p>
          <a:p>
            <a:pPr marL="285750" indent="-285750">
              <a:buFont typeface="Arial" panose="020B0604020202020204" pitchFamily="34" charset="0"/>
              <a:buChar char="•"/>
            </a:pPr>
            <a:r>
              <a:rPr lang="en-US" sz="1200" dirty="0" smtClean="0"/>
              <a:t>In the benthic portion of the food web, scientists have been examining changes in C15 and N13 values in </a:t>
            </a:r>
            <a:r>
              <a:rPr lang="en-US" sz="1200" dirty="0" err="1" smtClean="0"/>
              <a:t>macroalgae</a:t>
            </a:r>
            <a:r>
              <a:rPr lang="en-US" sz="1200" dirty="0" smtClean="0"/>
              <a:t>, </a:t>
            </a:r>
            <a:r>
              <a:rPr lang="en-US" sz="1200" dirty="0" err="1" smtClean="0"/>
              <a:t>periphyton</a:t>
            </a:r>
            <a:r>
              <a:rPr lang="en-US" sz="1200" dirty="0" smtClean="0"/>
              <a:t>, and benthic macroinvertebrates</a:t>
            </a:r>
          </a:p>
          <a:p>
            <a:pPr marL="742950" lvl="1" indent="-285750">
              <a:buFont typeface="Arial" panose="020B0604020202020204" pitchFamily="34" charset="0"/>
              <a:buChar char="•"/>
            </a:pPr>
            <a:r>
              <a:rPr lang="en-US" sz="1200" dirty="0" err="1" smtClean="0"/>
              <a:t>Macroalgae</a:t>
            </a:r>
            <a:r>
              <a:rPr lang="en-US" sz="1200" dirty="0" smtClean="0"/>
              <a:t> is…..enriched in C15 and N13 through dissolved nutrients in water</a:t>
            </a:r>
          </a:p>
          <a:p>
            <a:pPr marL="742950" lvl="1" indent="-285750">
              <a:buFont typeface="Arial" panose="020B0604020202020204" pitchFamily="34" charset="0"/>
              <a:buChar char="•"/>
            </a:pPr>
            <a:r>
              <a:rPr lang="en-US" sz="1200" dirty="0" err="1" smtClean="0"/>
              <a:t>Periphyton</a:t>
            </a:r>
            <a:r>
              <a:rPr lang="en-US" sz="1200" dirty="0" smtClean="0"/>
              <a:t> is…..matrix of ….autotrophic and heterotrophic</a:t>
            </a:r>
          </a:p>
          <a:p>
            <a:pPr marL="742950" lvl="1" indent="-285750">
              <a:buFont typeface="Arial" panose="020B0604020202020204" pitchFamily="34" charset="0"/>
              <a:buChar char="•"/>
            </a:pPr>
            <a:r>
              <a:rPr lang="en-US" sz="1200" dirty="0" smtClean="0"/>
              <a:t>Benthic macroinvertebrates take up in a variety of ways</a:t>
            </a:r>
          </a:p>
          <a:p>
            <a:pPr marL="1200150" lvl="2" indent="-285750">
              <a:buFont typeface="Arial" panose="020B0604020202020204" pitchFamily="34" charset="0"/>
              <a:buChar char="•"/>
            </a:pPr>
            <a:r>
              <a:rPr lang="en-US" sz="1200" dirty="0" smtClean="0"/>
              <a:t>By eating enriched </a:t>
            </a:r>
            <a:r>
              <a:rPr lang="en-US" sz="1200" dirty="0" err="1" smtClean="0"/>
              <a:t>periphyton</a:t>
            </a:r>
            <a:r>
              <a:rPr lang="en-US" sz="1200" dirty="0" smtClean="0"/>
              <a:t> (scrapers)</a:t>
            </a:r>
          </a:p>
          <a:p>
            <a:pPr marL="1200150" lvl="2" indent="-285750">
              <a:buFont typeface="Arial" panose="020B0604020202020204" pitchFamily="34" charset="0"/>
              <a:buChar char="•"/>
            </a:pPr>
            <a:r>
              <a:rPr lang="en-US" sz="1200" dirty="0" smtClean="0"/>
              <a:t>By filtering food particles</a:t>
            </a:r>
          </a:p>
          <a:p>
            <a:pPr marL="1200150" lvl="2" indent="-285750">
              <a:buFont typeface="Arial" panose="020B0604020202020204" pitchFamily="34" charset="0"/>
              <a:buChar char="•"/>
            </a:pPr>
            <a:r>
              <a:rPr lang="en-US" sz="1200" dirty="0" smtClean="0"/>
              <a:t>By feeding directly on salmon eggs and carcasses</a:t>
            </a:r>
          </a:p>
          <a:p>
            <a:pPr marL="1200150" lvl="2" indent="-285750">
              <a:buFont typeface="Arial" panose="020B0604020202020204" pitchFamily="34" charset="0"/>
              <a:buChar char="•"/>
            </a:pPr>
            <a:r>
              <a:rPr lang="en-US" sz="1200" dirty="0" smtClean="0"/>
              <a:t>By eating other invertebrates</a:t>
            </a:r>
            <a:endParaRPr lang="en-US" sz="1200" dirty="0"/>
          </a:p>
          <a:p>
            <a:endParaRPr lang="en-US" sz="1200" dirty="0" smtClean="0"/>
          </a:p>
          <a:p>
            <a:r>
              <a:rPr lang="en-US" sz="1200" dirty="0"/>
              <a:t>For over a decade, researchers on the Elwha have been tracking stable isotopes levels in four different taxa (aka type) of benthic macroinvertebrates.</a:t>
            </a:r>
          </a:p>
          <a:p>
            <a:endParaRPr lang="en-US" sz="1200" dirty="0"/>
          </a:p>
          <a:p>
            <a:r>
              <a:rPr lang="en-US" sz="1200" dirty="0"/>
              <a:t>These four taxa were chosen because they are typically the easiest to find across the entire watershed. They also represent different feeding strategies</a:t>
            </a:r>
          </a:p>
          <a:p>
            <a:endParaRPr lang="en-US" sz="1200" dirty="0"/>
          </a:p>
        </p:txBody>
      </p:sp>
    </p:spTree>
    <p:extLst>
      <p:ext uri="{BB962C8B-B14F-4D97-AF65-F5344CB8AC3E}">
        <p14:creationId xmlns:p14="http://schemas.microsoft.com/office/powerpoint/2010/main" val="3002284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060843">
            <a:off x="4189969" y="3241862"/>
            <a:ext cx="502359" cy="1401931"/>
          </a:xfrm>
          <a:prstGeom prst="rect">
            <a:avLst/>
          </a:prstGeom>
        </p:spPr>
      </p:pic>
      <p:sp>
        <p:nvSpPr>
          <p:cNvPr id="2" name="Rectangle 1"/>
          <p:cNvSpPr/>
          <p:nvPr/>
        </p:nvSpPr>
        <p:spPr>
          <a:xfrm>
            <a:off x="0" y="0"/>
            <a:ext cx="6858000" cy="9233297"/>
          </a:xfrm>
          <a:prstGeom prst="rect">
            <a:avLst/>
          </a:prstGeom>
        </p:spPr>
        <p:txBody>
          <a:bodyPr wrap="square">
            <a:spAutoFit/>
          </a:bodyPr>
          <a:lstStyle/>
          <a:p>
            <a:r>
              <a:rPr lang="en-US" b="1" dirty="0" smtClean="0"/>
              <a:t>Benthic </a:t>
            </a:r>
            <a:r>
              <a:rPr lang="en-US" b="1" dirty="0"/>
              <a:t>M</a:t>
            </a:r>
            <a:r>
              <a:rPr lang="en-US" b="1" dirty="0" smtClean="0"/>
              <a:t>acroinvertebrates (BMI) – The Basics </a:t>
            </a:r>
            <a:r>
              <a:rPr lang="en-US" sz="1200" dirty="0" smtClean="0"/>
              <a:t>Benthic = bottom-dwelling, Macro = large (visible to the naked eye)</a:t>
            </a:r>
            <a:r>
              <a:rPr lang="en-US" sz="1200" dirty="0"/>
              <a:t>,</a:t>
            </a:r>
            <a:r>
              <a:rPr lang="en-US" sz="1200" dirty="0" smtClean="0"/>
              <a:t> Invertebrate = no backbone</a:t>
            </a:r>
          </a:p>
          <a:p>
            <a:endParaRPr lang="en-US" sz="1200" dirty="0" smtClean="0"/>
          </a:p>
          <a:p>
            <a:r>
              <a:rPr lang="en-US" sz="1200" dirty="0" smtClean="0"/>
              <a:t>There are </a:t>
            </a:r>
            <a:r>
              <a:rPr lang="en-US" sz="1200" b="1" dirty="0" smtClean="0"/>
              <a:t>hundreds</a:t>
            </a:r>
            <a:r>
              <a:rPr lang="en-US" sz="1200" dirty="0" smtClean="0"/>
              <a:t> of different species of BMI in the Elwha Watershed alone.</a:t>
            </a:r>
          </a:p>
          <a:p>
            <a:pPr marL="174625" indent="-174625">
              <a:buFont typeface="Arial" panose="020B0604020202020204" pitchFamily="34" charset="0"/>
              <a:buChar char="•"/>
            </a:pPr>
            <a:r>
              <a:rPr lang="en-US" sz="1200" dirty="0" smtClean="0"/>
              <a:t>BMI are important food source for fish and other animals, and play a big role in nutrient cycling.</a:t>
            </a:r>
          </a:p>
          <a:p>
            <a:pPr marL="174625" indent="-174625">
              <a:buFont typeface="Arial" panose="020B0604020202020204" pitchFamily="34" charset="0"/>
              <a:buChar char="•"/>
            </a:pPr>
            <a:r>
              <a:rPr lang="en-US" sz="1200" dirty="0" smtClean="0"/>
              <a:t>The most common and diverse types of BMI in streams and rivers are insects.</a:t>
            </a:r>
            <a:endParaRPr lang="en-US" sz="1200" dirty="0"/>
          </a:p>
          <a:p>
            <a:pPr marL="174625" indent="-174625">
              <a:buFont typeface="Arial" panose="020B0604020202020204" pitchFamily="34" charset="0"/>
              <a:buChar char="•"/>
            </a:pPr>
            <a:r>
              <a:rPr lang="en-US" sz="1200" dirty="0" smtClean="0"/>
              <a:t>Most aquatic insects spend their larval (immature) stage in water and their adult stage on land.</a:t>
            </a:r>
          </a:p>
          <a:p>
            <a:pPr marL="174625" indent="-174625">
              <a:buFont typeface="Arial" panose="020B0604020202020204" pitchFamily="34" charset="0"/>
              <a:buChar char="•"/>
            </a:pPr>
            <a:r>
              <a:rPr lang="en-US" sz="1200" dirty="0" smtClean="0"/>
              <a:t>The most common types of insects in streams and rivers are:</a:t>
            </a:r>
          </a:p>
          <a:p>
            <a:pPr lvl="1" indent="-173038">
              <a:buFont typeface="Arial" panose="020B0604020202020204" pitchFamily="34" charset="0"/>
              <a:buChar char="•"/>
            </a:pPr>
            <a:r>
              <a:rPr lang="en-US" sz="1200" dirty="0"/>
              <a:t>Mayflies </a:t>
            </a:r>
            <a:r>
              <a:rPr lang="en-US" sz="1200" dirty="0" smtClean="0"/>
              <a:t>(Order </a:t>
            </a:r>
            <a:r>
              <a:rPr lang="en-US" sz="1200" dirty="0" err="1" smtClean="0"/>
              <a:t>Ephemeroptera</a:t>
            </a:r>
            <a:r>
              <a:rPr lang="en-US" sz="1200" dirty="0" smtClean="0"/>
              <a:t>)</a:t>
            </a:r>
          </a:p>
          <a:p>
            <a:pPr lvl="1" indent="-173038">
              <a:buFont typeface="Arial" panose="020B0604020202020204" pitchFamily="34" charset="0"/>
              <a:buChar char="•"/>
            </a:pPr>
            <a:r>
              <a:rPr lang="en-US" sz="1200" dirty="0" smtClean="0"/>
              <a:t>Stoneflies (Order </a:t>
            </a:r>
            <a:r>
              <a:rPr lang="en-US" sz="1200" dirty="0" err="1" smtClean="0"/>
              <a:t>Plecoptera</a:t>
            </a:r>
            <a:r>
              <a:rPr lang="en-US" sz="1200" dirty="0" smtClean="0"/>
              <a:t>) </a:t>
            </a:r>
          </a:p>
          <a:p>
            <a:pPr lvl="1" indent="-173038">
              <a:buFont typeface="Arial" panose="020B0604020202020204" pitchFamily="34" charset="0"/>
              <a:buChar char="•"/>
            </a:pPr>
            <a:r>
              <a:rPr lang="en-US" sz="1200" dirty="0" smtClean="0"/>
              <a:t>Caddisflies (Order Trichoptera)</a:t>
            </a:r>
          </a:p>
          <a:p>
            <a:pPr lvl="1" indent="-173038">
              <a:buFont typeface="Arial" panose="020B0604020202020204" pitchFamily="34" charset="0"/>
              <a:buChar char="•"/>
            </a:pPr>
            <a:r>
              <a:rPr lang="en-US" sz="1200" dirty="0" smtClean="0"/>
              <a:t>True Flies (Order </a:t>
            </a:r>
            <a:r>
              <a:rPr lang="en-US" sz="1200" dirty="0" err="1" smtClean="0"/>
              <a:t>Diptera</a:t>
            </a:r>
            <a:r>
              <a:rPr lang="en-US" sz="1200" dirty="0" smtClean="0"/>
              <a:t>)</a:t>
            </a:r>
          </a:p>
          <a:p>
            <a:endParaRPr lang="en-US" sz="1200" dirty="0"/>
          </a:p>
          <a:p>
            <a:r>
              <a:rPr lang="en-US" sz="1200" dirty="0" smtClean="0"/>
              <a:t>Mayflies </a:t>
            </a:r>
            <a:r>
              <a:rPr lang="en-US" sz="1200" dirty="0"/>
              <a:t>and </a:t>
            </a:r>
            <a:r>
              <a:rPr lang="en-US" sz="1200" dirty="0" smtClean="0"/>
              <a:t>stoneflies can be hard to tell apart sometimes:</a:t>
            </a:r>
          </a:p>
          <a:p>
            <a:pPr marL="171450" indent="-171450">
              <a:buFont typeface="Arial" panose="020B0604020202020204" pitchFamily="34" charset="0"/>
              <a:buChar char="•"/>
            </a:pPr>
            <a:r>
              <a:rPr lang="en-US" sz="1200" dirty="0" smtClean="0"/>
              <a:t>both have sclerotized bodies </a:t>
            </a:r>
            <a:r>
              <a:rPr lang="en-US" sz="1200" dirty="0"/>
              <a:t>(hardened and shiny like a beetle)</a:t>
            </a:r>
          </a:p>
          <a:p>
            <a:pPr marL="171450" indent="-171450">
              <a:buFont typeface="Arial" panose="020B0604020202020204" pitchFamily="34" charset="0"/>
              <a:buChar char="•"/>
            </a:pPr>
            <a:r>
              <a:rPr lang="en-US" sz="1200" dirty="0"/>
              <a:t>b</a:t>
            </a:r>
            <a:r>
              <a:rPr lang="en-US" sz="1200" dirty="0" smtClean="0"/>
              <a:t>oth have three sets of segmented legs on their thorax (chest) and long tails (called cerci), </a:t>
            </a:r>
            <a:r>
              <a:rPr lang="en-US" sz="1200" u="sng" dirty="0" smtClean="0"/>
              <a:t>but</a:t>
            </a:r>
            <a:endParaRPr lang="en-US" sz="1200" dirty="0"/>
          </a:p>
          <a:p>
            <a:pPr marL="171450" indent="-171450">
              <a:buFont typeface="Arial" panose="020B0604020202020204" pitchFamily="34" charset="0"/>
              <a:buChar char="•"/>
            </a:pPr>
            <a:r>
              <a:rPr lang="en-US" sz="1200" dirty="0" smtClean="0"/>
              <a:t>mayflies always have one claw at the end of each leg, while stoneflies have two</a:t>
            </a:r>
          </a:p>
          <a:p>
            <a:pPr marL="171450" indent="-171450">
              <a:buFont typeface="Arial" panose="020B0604020202020204" pitchFamily="34" charset="0"/>
              <a:buChar char="•"/>
            </a:pPr>
            <a:r>
              <a:rPr lang="en-US" sz="1200" dirty="0" smtClean="0"/>
              <a:t>mayflies can have two or three cerci, while stoneflies always have two</a:t>
            </a:r>
            <a:endParaRPr lang="en-US" sz="1200" dirty="0"/>
          </a:p>
          <a:p>
            <a:pPr marL="171450" indent="-171450">
              <a:buFont typeface="Arial" panose="020B0604020202020204" pitchFamily="34" charset="0"/>
              <a:buChar char="•"/>
            </a:pPr>
            <a:r>
              <a:rPr lang="en-US" sz="1200" dirty="0" smtClean="0"/>
              <a:t>mayflies have leaf-like gills along their abdomens (belly); while stoneflies have finger-like gills on their thorax (chest) or none at all</a:t>
            </a:r>
          </a:p>
          <a:p>
            <a:endParaRPr lang="en-US" sz="1200" dirty="0"/>
          </a:p>
          <a:p>
            <a:r>
              <a:rPr lang="en-US" sz="1200" dirty="0" smtClean="0"/>
              <a:t>Caddisflies</a:t>
            </a:r>
          </a:p>
          <a:p>
            <a:pPr marL="171450" indent="-171450">
              <a:buFont typeface="Arial" panose="020B0604020202020204" pitchFamily="34" charset="0"/>
              <a:buChar char="•"/>
            </a:pPr>
            <a:r>
              <a:rPr lang="en-US" sz="1200" dirty="0" smtClean="0"/>
              <a:t>also </a:t>
            </a:r>
            <a:r>
              <a:rPr lang="en-US" sz="1200" dirty="0"/>
              <a:t>have three sets of </a:t>
            </a:r>
            <a:r>
              <a:rPr lang="en-US" sz="1200" dirty="0" smtClean="0"/>
              <a:t>segmented legs (not always as obvious as on mayflies and stoneflies)</a:t>
            </a:r>
          </a:p>
          <a:p>
            <a:pPr marL="171450" indent="-171450">
              <a:buFont typeface="Arial" panose="020B0604020202020204" pitchFamily="34" charset="0"/>
              <a:buChar char="•"/>
            </a:pPr>
            <a:r>
              <a:rPr lang="en-US" sz="1200" dirty="0" smtClean="0"/>
              <a:t>head and part of thorax are sclerotized; abdomen is fleshy and more worm-like</a:t>
            </a:r>
            <a:endParaRPr lang="en-US" sz="1200" dirty="0"/>
          </a:p>
          <a:p>
            <a:pPr marL="171450" indent="-171450">
              <a:buFont typeface="Arial" panose="020B0604020202020204" pitchFamily="34" charset="0"/>
              <a:buChar char="•"/>
            </a:pPr>
            <a:r>
              <a:rPr lang="en-US" sz="1200" dirty="0" smtClean="0"/>
              <a:t>instead </a:t>
            </a:r>
            <a:r>
              <a:rPr lang="en-US" sz="1200" dirty="0"/>
              <a:t>of </a:t>
            </a:r>
            <a:r>
              <a:rPr lang="en-US" sz="1200" dirty="0" smtClean="0"/>
              <a:t>cerci, caddisfly have </a:t>
            </a:r>
            <a:r>
              <a:rPr lang="en-US" sz="1200" dirty="0"/>
              <a:t>“anal </a:t>
            </a:r>
            <a:r>
              <a:rPr lang="en-US" sz="1200" dirty="0" err="1"/>
              <a:t>prolegs</a:t>
            </a:r>
            <a:r>
              <a:rPr lang="en-US" sz="1200" dirty="0"/>
              <a:t>” </a:t>
            </a:r>
            <a:r>
              <a:rPr lang="en-US" sz="1200" dirty="0" smtClean="0"/>
              <a:t>(hooks at the end of their abdomen)</a:t>
            </a:r>
          </a:p>
          <a:p>
            <a:pPr marL="171450" indent="-171450">
              <a:buFont typeface="Arial" panose="020B0604020202020204" pitchFamily="34" charset="0"/>
              <a:buChar char="•"/>
            </a:pPr>
            <a:r>
              <a:rPr lang="en-US" sz="1200" dirty="0"/>
              <a:t>o</a:t>
            </a:r>
            <a:r>
              <a:rPr lang="en-US" sz="1200" dirty="0" smtClean="0"/>
              <a:t>ften (but not always) live inside cases built of rock or plant material</a:t>
            </a:r>
          </a:p>
          <a:p>
            <a:pPr marL="285750" indent="-285750">
              <a:buFontTx/>
              <a:buChar char="-"/>
            </a:pPr>
            <a:endParaRPr lang="en-US" sz="1200" dirty="0"/>
          </a:p>
          <a:p>
            <a:r>
              <a:rPr lang="en-US" sz="1200" dirty="0"/>
              <a:t>True flies </a:t>
            </a:r>
            <a:r>
              <a:rPr lang="en-US" sz="1200" dirty="0" smtClean="0"/>
              <a:t>are soft-bodied </a:t>
            </a:r>
          </a:p>
          <a:p>
            <a:pPr marL="171450" indent="-171450">
              <a:buFont typeface="Arial" panose="020B0604020202020204" pitchFamily="34" charset="0"/>
              <a:buChar char="•"/>
            </a:pPr>
            <a:r>
              <a:rPr lang="en-US" sz="1200" dirty="0" smtClean="0"/>
              <a:t>never have three sets segmented legs</a:t>
            </a:r>
          </a:p>
          <a:p>
            <a:pPr marL="171450" indent="-171450">
              <a:buFont typeface="Arial" panose="020B0604020202020204" pitchFamily="34" charset="0"/>
              <a:buChar char="•"/>
            </a:pPr>
            <a:r>
              <a:rPr lang="en-US" sz="1200" dirty="0" smtClean="0"/>
              <a:t>may have one set of small </a:t>
            </a:r>
            <a:r>
              <a:rPr lang="en-US" sz="1200" dirty="0" err="1" smtClean="0"/>
              <a:t>prolegs</a:t>
            </a:r>
            <a:r>
              <a:rPr lang="en-US" sz="1200" dirty="0" smtClean="0"/>
              <a:t> or multiple fleshy suckers along body</a:t>
            </a:r>
          </a:p>
          <a:p>
            <a:pPr marL="171450" indent="-171450">
              <a:buFont typeface="Arial" panose="020B0604020202020204" pitchFamily="34" charset="0"/>
              <a:buChar char="•"/>
            </a:pPr>
            <a:r>
              <a:rPr lang="en-US" sz="1200" dirty="0" smtClean="0"/>
              <a:t>usually have a distinct head capsule (but sometimes difficult to make out)</a:t>
            </a:r>
          </a:p>
          <a:p>
            <a:pPr marL="171450" indent="-171450">
              <a:buFont typeface="Arial" panose="020B0604020202020204" pitchFamily="34" charset="0"/>
              <a:buChar char="•"/>
            </a:pPr>
            <a:r>
              <a:rPr lang="en-US" sz="1200" dirty="0" smtClean="0"/>
              <a:t>this order is very diverse in appearance but usually look worm-like</a:t>
            </a:r>
            <a:endParaRPr lang="en-US" sz="1200" dirty="0"/>
          </a:p>
          <a:p>
            <a:endParaRPr lang="en-US" sz="1200" dirty="0" smtClean="0"/>
          </a:p>
          <a:p>
            <a:r>
              <a:rPr lang="en-US" sz="1200" dirty="0" smtClean="0"/>
              <a:t>BMI’s have varied body types and also different life-history strategies (ways of making a living)</a:t>
            </a:r>
          </a:p>
          <a:p>
            <a:pPr marL="171450" indent="-171450">
              <a:buFont typeface="Arial" panose="020B0604020202020204" pitchFamily="34" charset="0"/>
              <a:buChar char="•"/>
            </a:pPr>
            <a:r>
              <a:rPr lang="en-US" sz="1200" dirty="0" smtClean="0"/>
              <a:t>They are often classified into different “Functional Feeding Groups” such as:</a:t>
            </a:r>
          </a:p>
          <a:p>
            <a:pPr lvl="1" indent="-173038">
              <a:buFont typeface="Arial" panose="020B0604020202020204" pitchFamily="34" charset="0"/>
              <a:buChar char="•"/>
            </a:pPr>
            <a:r>
              <a:rPr lang="en-US" sz="1200" dirty="0" smtClean="0"/>
              <a:t>Grazers – use their specialized mouth parts to scrape off algae from rocks</a:t>
            </a:r>
          </a:p>
          <a:p>
            <a:pPr lvl="1" indent="-173038">
              <a:buFont typeface="Arial" panose="020B0604020202020204" pitchFamily="34" charset="0"/>
              <a:buChar char="•"/>
            </a:pPr>
            <a:r>
              <a:rPr lang="en-US" sz="1200" dirty="0"/>
              <a:t>Shredders – </a:t>
            </a:r>
            <a:r>
              <a:rPr lang="en-US" sz="1200" dirty="0" smtClean="0"/>
              <a:t>tear </a:t>
            </a:r>
            <a:r>
              <a:rPr lang="en-US" sz="1200" dirty="0"/>
              <a:t>apart leaves and other organic material into smaller particles</a:t>
            </a:r>
          </a:p>
          <a:p>
            <a:pPr lvl="1" indent="-173038">
              <a:buFont typeface="Arial" panose="020B0604020202020204" pitchFamily="34" charset="0"/>
              <a:buChar char="•"/>
            </a:pPr>
            <a:r>
              <a:rPr lang="en-US" sz="1200" dirty="0" smtClean="0"/>
              <a:t>Collectors – dart along the river bottom collecting small particles of food</a:t>
            </a:r>
          </a:p>
          <a:p>
            <a:pPr lvl="1" indent="-173038">
              <a:buFont typeface="Arial" panose="020B0604020202020204" pitchFamily="34" charset="0"/>
              <a:buChar char="•"/>
            </a:pPr>
            <a:r>
              <a:rPr lang="en-US" sz="1200" dirty="0" smtClean="0"/>
              <a:t>Filterers – similar to collectors but use a web or mouth parts to filters particles from water</a:t>
            </a:r>
          </a:p>
          <a:p>
            <a:pPr lvl="1" indent="-173038">
              <a:buFont typeface="Arial" panose="020B0604020202020204" pitchFamily="34" charset="0"/>
              <a:buChar char="•"/>
            </a:pPr>
            <a:r>
              <a:rPr lang="en-US" sz="1200" dirty="0" smtClean="0"/>
              <a:t>Predators – eat all or some of the above – </a:t>
            </a:r>
            <a:r>
              <a:rPr lang="en-US" sz="1200" dirty="0" err="1" smtClean="0"/>
              <a:t>rawrrrr</a:t>
            </a:r>
            <a:r>
              <a:rPr lang="en-US" sz="1200" dirty="0" smtClean="0"/>
              <a:t>!</a:t>
            </a:r>
          </a:p>
          <a:p>
            <a:endParaRPr lang="en-US" sz="1200" dirty="0" smtClean="0"/>
          </a:p>
          <a:p>
            <a:r>
              <a:rPr lang="en-US" sz="1200" dirty="0" smtClean="0"/>
              <a:t>Other important differences between types of BMI’s:</a:t>
            </a:r>
          </a:p>
          <a:p>
            <a:pPr marL="171450" indent="-171450">
              <a:buFont typeface="Arial" panose="020B0604020202020204" pitchFamily="34" charset="0"/>
              <a:buChar char="•"/>
            </a:pPr>
            <a:r>
              <a:rPr lang="en-US" sz="1200" dirty="0" smtClean="0"/>
              <a:t>Life-spans – some BMI’s complete multiple life cycles in a year while others live for multiple years</a:t>
            </a:r>
          </a:p>
          <a:p>
            <a:pPr marL="171450" indent="-171450">
              <a:buFont typeface="Arial" panose="020B0604020202020204" pitchFamily="34" charset="0"/>
              <a:buChar char="•"/>
            </a:pPr>
            <a:r>
              <a:rPr lang="en-US" sz="1200" dirty="0" smtClean="0"/>
              <a:t>Sensitivity – BMI’s vary widely in how much they can tolerate different types of disturbance</a:t>
            </a:r>
          </a:p>
          <a:p>
            <a:endParaRPr lang="en-US" sz="1200" dirty="0"/>
          </a:p>
          <a:p>
            <a:r>
              <a:rPr lang="en-US" sz="1200" dirty="0" smtClean="0"/>
              <a:t>Researchers on the Elwha have </a:t>
            </a:r>
            <a:r>
              <a:rPr lang="en-US" sz="1200" dirty="0"/>
              <a:t>been studying how </a:t>
            </a:r>
            <a:r>
              <a:rPr lang="en-US" sz="1200" dirty="0" smtClean="0"/>
              <a:t>the </a:t>
            </a:r>
            <a:r>
              <a:rPr lang="en-US" sz="1200" dirty="0"/>
              <a:t>total numbers and </a:t>
            </a:r>
            <a:r>
              <a:rPr lang="en-US" sz="1200" dirty="0" smtClean="0"/>
              <a:t>types </a:t>
            </a:r>
            <a:r>
              <a:rPr lang="en-US" sz="1200" dirty="0"/>
              <a:t>of </a:t>
            </a:r>
            <a:r>
              <a:rPr lang="en-US" sz="1200" dirty="0" smtClean="0"/>
              <a:t>BMI have changed before</a:t>
            </a:r>
            <a:r>
              <a:rPr lang="en-US" sz="1200" dirty="0"/>
              <a:t>, during, and after dam </a:t>
            </a:r>
            <a:r>
              <a:rPr lang="en-US" sz="1200" dirty="0" smtClean="0"/>
              <a:t>removal. This information helps us better </a:t>
            </a:r>
            <a:r>
              <a:rPr lang="en-US" sz="1200" dirty="0"/>
              <a:t>understand the ways dams </a:t>
            </a:r>
            <a:r>
              <a:rPr lang="en-US" sz="1200" dirty="0" smtClean="0"/>
              <a:t>impact rivers and </a:t>
            </a:r>
            <a:r>
              <a:rPr lang="en-US" sz="1200" dirty="0"/>
              <a:t>how </a:t>
            </a:r>
            <a:r>
              <a:rPr lang="en-US" sz="1200" dirty="0" smtClean="0"/>
              <a:t>these </a:t>
            </a:r>
            <a:r>
              <a:rPr lang="en-US" sz="1200" dirty="0"/>
              <a:t>ecosystems recover when dams are </a:t>
            </a:r>
            <a:r>
              <a:rPr lang="en-US" sz="1200" dirty="0" smtClean="0"/>
              <a:t>removed</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2822" y="1501004"/>
            <a:ext cx="1132567" cy="1196374"/>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50000"/>
          <a:stretch/>
        </p:blipFill>
        <p:spPr>
          <a:xfrm>
            <a:off x="4743508" y="1922648"/>
            <a:ext cx="975841" cy="37732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09939">
            <a:off x="5361111" y="3721226"/>
            <a:ext cx="1150353" cy="831674"/>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917" y="5233896"/>
            <a:ext cx="968254" cy="788472"/>
          </a:xfrm>
          <a:prstGeom prst="rect">
            <a:avLst/>
          </a:prstGeom>
        </p:spPr>
      </p:pic>
      <p:pic>
        <p:nvPicPr>
          <p:cNvPr id="21" name="Picture 20"/>
          <p:cNvPicPr>
            <a:picLocks noChangeAspect="1"/>
          </p:cNvPicPr>
          <p:nvPr/>
        </p:nvPicPr>
        <p:blipFill rotWithShape="1">
          <a:blip r:embed="rId7" cstate="print">
            <a:extLst>
              <a:ext uri="{28A0092B-C50C-407E-A947-70E740481C1C}">
                <a14:useLocalDpi xmlns:a14="http://schemas.microsoft.com/office/drawing/2010/main" val="0"/>
              </a:ext>
            </a:extLst>
          </a:blip>
          <a:srcRect r="-1655" b="46822"/>
          <a:stretch/>
        </p:blipFill>
        <p:spPr>
          <a:xfrm>
            <a:off x="2914703" y="1891130"/>
            <a:ext cx="1028594" cy="416121"/>
          </a:xfrm>
          <a:prstGeom prst="rect">
            <a:avLst/>
          </a:prstGeom>
        </p:spPr>
      </p:pic>
      <p:pic>
        <p:nvPicPr>
          <p:cNvPr id="1026" name="Picture 2" descr="Order Ephemeroptera"/>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 r="-3979" b="23846"/>
          <a:stretch/>
        </p:blipFill>
        <p:spPr bwMode="auto">
          <a:xfrm>
            <a:off x="3965458" y="1526243"/>
            <a:ext cx="758825" cy="11458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31140" y="1687735"/>
            <a:ext cx="537327" cy="246221"/>
          </a:xfrm>
          <a:prstGeom prst="rect">
            <a:avLst/>
          </a:prstGeom>
        </p:spPr>
        <p:txBody>
          <a:bodyPr wrap="none">
            <a:spAutoFit/>
          </a:bodyPr>
          <a:lstStyle/>
          <a:p>
            <a:r>
              <a:rPr lang="en-US" sz="1000" dirty="0" smtClean="0"/>
              <a:t>Mayfly</a:t>
            </a:r>
            <a:endParaRPr lang="en-US" sz="1000" dirty="0"/>
          </a:p>
        </p:txBody>
      </p:sp>
      <p:sp>
        <p:nvSpPr>
          <p:cNvPr id="22" name="Rectangle 21"/>
          <p:cNvSpPr/>
          <p:nvPr/>
        </p:nvSpPr>
        <p:spPr>
          <a:xfrm>
            <a:off x="4929818" y="1687735"/>
            <a:ext cx="611065" cy="246221"/>
          </a:xfrm>
          <a:prstGeom prst="rect">
            <a:avLst/>
          </a:prstGeom>
        </p:spPr>
        <p:txBody>
          <a:bodyPr wrap="none">
            <a:spAutoFit/>
          </a:bodyPr>
          <a:lstStyle/>
          <a:p>
            <a:r>
              <a:rPr lang="en-US" sz="1000" dirty="0" smtClean="0"/>
              <a:t>Stonefly</a:t>
            </a:r>
            <a:endParaRPr lang="en-US" sz="1000" dirty="0"/>
          </a:p>
        </p:txBody>
      </p:sp>
    </p:spTree>
    <p:extLst>
      <p:ext uri="{BB962C8B-B14F-4D97-AF65-F5344CB8AC3E}">
        <p14:creationId xmlns:p14="http://schemas.microsoft.com/office/powerpoint/2010/main" val="4061880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weltsa onkos, I_DSC19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974" r="4032" b="11575"/>
          <a:stretch/>
        </p:blipFill>
        <p:spPr bwMode="auto">
          <a:xfrm rot="5400000">
            <a:off x="5144044" y="873839"/>
            <a:ext cx="1688924" cy="12645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087" y="2262358"/>
            <a:ext cx="5626443" cy="1384995"/>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Slender yellow/tan body, not patterned</a:t>
            </a:r>
          </a:p>
          <a:p>
            <a:pPr marL="171450" indent="-171450">
              <a:buFont typeface="Arial" panose="020B0604020202020204" pitchFamily="34" charset="0"/>
              <a:buChar char="•"/>
            </a:pPr>
            <a:r>
              <a:rPr lang="en-US" sz="1200" dirty="0" smtClean="0"/>
              <a:t>Younger instars may be very pale</a:t>
            </a:r>
          </a:p>
          <a:p>
            <a:pPr marL="171450" indent="-171450">
              <a:buFont typeface="Arial" panose="020B0604020202020204" pitchFamily="34" charset="0"/>
              <a:buChar char="•"/>
            </a:pPr>
            <a:r>
              <a:rPr lang="en-US" sz="1200" dirty="0" smtClean="0"/>
              <a:t>Fairly small (typical range is 7-12 mm long)</a:t>
            </a:r>
          </a:p>
          <a:p>
            <a:pPr marL="171450" indent="-171450">
              <a:buFont typeface="Arial" panose="020B0604020202020204" pitchFamily="34" charset="0"/>
              <a:buChar char="•"/>
            </a:pPr>
            <a:r>
              <a:rPr lang="en-US" sz="1200" dirty="0" smtClean="0"/>
              <a:t>No gills anywhere on the body</a:t>
            </a:r>
          </a:p>
          <a:p>
            <a:pPr marL="171450" indent="-171450">
              <a:buFont typeface="Arial" panose="020B0604020202020204" pitchFamily="34" charset="0"/>
              <a:buChar char="•"/>
            </a:pPr>
            <a:r>
              <a:rPr lang="en-US" sz="1200" dirty="0" smtClean="0"/>
              <a:t>Body may be covered with fine hairs</a:t>
            </a:r>
          </a:p>
          <a:p>
            <a:pPr marL="171450" indent="-171450">
              <a:buFont typeface="Arial" panose="020B0604020202020204" pitchFamily="34" charset="0"/>
              <a:buChar char="•"/>
            </a:pPr>
            <a:r>
              <a:rPr lang="en-US" sz="1200" dirty="0" smtClean="0"/>
              <a:t>Tails are shorter than the abdomen</a:t>
            </a:r>
          </a:p>
          <a:p>
            <a:pPr marL="171450" indent="-171450">
              <a:buFont typeface="Arial" panose="020B0604020202020204" pitchFamily="34" charset="0"/>
              <a:buChar char="•"/>
            </a:pPr>
            <a:r>
              <a:rPr lang="en-US" sz="1200" dirty="0" smtClean="0"/>
              <a:t>Relatively short legs</a:t>
            </a:r>
          </a:p>
        </p:txBody>
      </p:sp>
      <p:sp>
        <p:nvSpPr>
          <p:cNvPr id="11" name="TextBox 10"/>
          <p:cNvSpPr txBox="1"/>
          <p:nvPr/>
        </p:nvSpPr>
        <p:spPr>
          <a:xfrm>
            <a:off x="-15623" y="865197"/>
            <a:ext cx="4895303"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Sclerotized body (hardened and shiny like a beetle)</a:t>
            </a:r>
          </a:p>
          <a:p>
            <a:pPr marL="171450" indent="-171450">
              <a:buFont typeface="Arial" panose="020B0604020202020204" pitchFamily="34" charset="0"/>
              <a:buChar char="•"/>
            </a:pPr>
            <a:r>
              <a:rPr lang="en-US" sz="1200" dirty="0" smtClean="0"/>
              <a:t>Two long thick antennae</a:t>
            </a:r>
          </a:p>
          <a:p>
            <a:pPr marL="171450" indent="-171450">
              <a:buFont typeface="Arial" panose="020B0604020202020204" pitchFamily="34" charset="0"/>
              <a:buChar char="•"/>
            </a:pPr>
            <a:r>
              <a:rPr lang="en-US" sz="1200" dirty="0"/>
              <a:t>Three sets of </a:t>
            </a:r>
            <a:r>
              <a:rPr lang="en-US" sz="1200" dirty="0" smtClean="0"/>
              <a:t>segmented </a:t>
            </a:r>
            <a:r>
              <a:rPr lang="en-US" sz="1200" dirty="0"/>
              <a:t>legs</a:t>
            </a:r>
          </a:p>
          <a:p>
            <a:pPr marL="171450" indent="-171450">
              <a:buFont typeface="Arial" panose="020B0604020202020204" pitchFamily="34" charset="0"/>
              <a:buChar char="•"/>
            </a:pPr>
            <a:r>
              <a:rPr lang="en-US" sz="1200" dirty="0"/>
              <a:t>Two claws at end of each leg</a:t>
            </a:r>
          </a:p>
          <a:p>
            <a:pPr marL="171450" indent="-171450">
              <a:buFont typeface="Arial" panose="020B0604020202020204" pitchFamily="34" charset="0"/>
              <a:buChar char="•"/>
            </a:pPr>
            <a:r>
              <a:rPr lang="en-US" sz="1200" dirty="0" smtClean="0"/>
              <a:t>Two segmented tails (NEVER three)</a:t>
            </a:r>
          </a:p>
          <a:p>
            <a:pPr marL="171450" indent="-171450">
              <a:buFont typeface="Arial" panose="020B0604020202020204" pitchFamily="34" charset="0"/>
              <a:buChar char="•"/>
            </a:pPr>
            <a:r>
              <a:rPr lang="en-US" sz="1200" dirty="0" smtClean="0"/>
              <a:t>No leaf-like gills along the abdomen (may have finger-like gills on thorax)</a:t>
            </a:r>
          </a:p>
        </p:txBody>
      </p:sp>
      <p:cxnSp>
        <p:nvCxnSpPr>
          <p:cNvPr id="40" name="Straight Connector 39"/>
          <p:cNvCxnSpPr/>
          <p:nvPr/>
        </p:nvCxnSpPr>
        <p:spPr>
          <a:xfrm>
            <a:off x="-13386" y="4444678"/>
            <a:ext cx="685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62475" y="612125"/>
            <a:ext cx="4621515" cy="307777"/>
          </a:xfrm>
          <a:prstGeom prst="rect">
            <a:avLst/>
          </a:prstGeom>
          <a:noFill/>
        </p:spPr>
        <p:txBody>
          <a:bodyPr wrap="square" rtlCol="0">
            <a:spAutoFit/>
          </a:bodyPr>
          <a:lstStyle/>
          <a:p>
            <a:r>
              <a:rPr lang="en-US" sz="1400" dirty="0" smtClean="0"/>
              <a:t>How to tell it’s a stonefly (Order </a:t>
            </a:r>
            <a:r>
              <a:rPr lang="en-US" sz="1400" dirty="0" err="1" smtClean="0"/>
              <a:t>Plecoptera</a:t>
            </a:r>
            <a:r>
              <a:rPr lang="en-US" sz="1400" dirty="0" smtClean="0"/>
              <a:t>)</a:t>
            </a:r>
          </a:p>
        </p:txBody>
      </p:sp>
      <p:sp>
        <p:nvSpPr>
          <p:cNvPr id="53" name="Rectangle 52"/>
          <p:cNvSpPr/>
          <p:nvPr/>
        </p:nvSpPr>
        <p:spPr>
          <a:xfrm>
            <a:off x="-1" y="2044290"/>
            <a:ext cx="4247909" cy="315958"/>
          </a:xfrm>
          <a:prstGeom prst="rect">
            <a:avLst/>
          </a:prstGeom>
        </p:spPr>
        <p:txBody>
          <a:bodyPr wrap="square">
            <a:spAutoFit/>
          </a:bodyPr>
          <a:lstStyle/>
          <a:p>
            <a:r>
              <a:rPr lang="en-US" sz="1400" dirty="0" smtClean="0"/>
              <a:t>How to tell it’s a Green Stonefly (Family</a:t>
            </a:r>
            <a:r>
              <a:rPr lang="en-US" sz="1400" dirty="0"/>
              <a:t>: </a:t>
            </a:r>
            <a:r>
              <a:rPr lang="en-US" sz="1400" dirty="0" err="1" smtClean="0"/>
              <a:t>Chloroperlidae</a:t>
            </a:r>
            <a:r>
              <a:rPr lang="en-US" sz="1400" dirty="0" smtClean="0"/>
              <a:t>)</a:t>
            </a:r>
            <a:endParaRPr lang="en-US" sz="1400" dirty="0"/>
          </a:p>
        </p:txBody>
      </p:sp>
      <p:sp>
        <p:nvSpPr>
          <p:cNvPr id="4" name="Rectangle 3"/>
          <p:cNvSpPr/>
          <p:nvPr/>
        </p:nvSpPr>
        <p:spPr>
          <a:xfrm>
            <a:off x="6014" y="306407"/>
            <a:ext cx="6762958" cy="338554"/>
          </a:xfrm>
          <a:prstGeom prst="rect">
            <a:avLst/>
          </a:prstGeom>
        </p:spPr>
        <p:txBody>
          <a:bodyPr wrap="square">
            <a:spAutoFit/>
          </a:bodyPr>
          <a:lstStyle/>
          <a:p>
            <a:r>
              <a:rPr lang="en-US" sz="1600" dirty="0" smtClean="0"/>
              <a:t>Scientific Name: Order = </a:t>
            </a:r>
            <a:r>
              <a:rPr lang="en-US" sz="1600" dirty="0" err="1" smtClean="0"/>
              <a:t>Plecoptera</a:t>
            </a:r>
            <a:r>
              <a:rPr lang="en-US" sz="1600" dirty="0" smtClean="0"/>
              <a:t>, Family = </a:t>
            </a:r>
            <a:r>
              <a:rPr lang="en-US" sz="1600" dirty="0" err="1" smtClean="0"/>
              <a:t>Chloroperlidae</a:t>
            </a:r>
            <a:endParaRPr lang="en-US" sz="1600" dirty="0"/>
          </a:p>
        </p:txBody>
      </p:sp>
      <p:sp>
        <p:nvSpPr>
          <p:cNvPr id="57" name="TextBox 56"/>
          <p:cNvSpPr txBox="1"/>
          <p:nvPr/>
        </p:nvSpPr>
        <p:spPr>
          <a:xfrm>
            <a:off x="49012" y="3845416"/>
            <a:ext cx="5626443"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Live under and between rocks, unlikely to find just by picking up a rock</a:t>
            </a:r>
          </a:p>
          <a:p>
            <a:pPr marL="171450" indent="-171450">
              <a:buFont typeface="Arial" panose="020B0604020202020204" pitchFamily="34" charset="0"/>
              <a:buChar char="•"/>
            </a:pPr>
            <a:r>
              <a:rPr lang="en-US" sz="1200" dirty="0" smtClean="0"/>
              <a:t>Pick these out of kick or </a:t>
            </a:r>
            <a:r>
              <a:rPr lang="en-US" sz="1200" dirty="0" err="1"/>
              <a:t>S</a:t>
            </a:r>
            <a:r>
              <a:rPr lang="en-US" sz="1200" dirty="0" err="1" smtClean="0"/>
              <a:t>urber</a:t>
            </a:r>
            <a:r>
              <a:rPr lang="en-US" sz="1200" dirty="0" smtClean="0"/>
              <a:t> net sample collected in a riffle</a:t>
            </a:r>
          </a:p>
        </p:txBody>
      </p:sp>
      <p:sp>
        <p:nvSpPr>
          <p:cNvPr id="58" name="Rectangle 57"/>
          <p:cNvSpPr/>
          <p:nvPr/>
        </p:nvSpPr>
        <p:spPr>
          <a:xfrm>
            <a:off x="1924" y="3627348"/>
            <a:ext cx="4247909" cy="315958"/>
          </a:xfrm>
          <a:prstGeom prst="rect">
            <a:avLst/>
          </a:prstGeom>
        </p:spPr>
        <p:txBody>
          <a:bodyPr wrap="square">
            <a:spAutoFit/>
          </a:bodyPr>
          <a:lstStyle/>
          <a:p>
            <a:r>
              <a:rPr lang="en-US" sz="1400" dirty="0" smtClean="0"/>
              <a:t>Where to find them</a:t>
            </a:r>
            <a:endParaRPr lang="en-US" sz="1400" dirty="0"/>
          </a:p>
        </p:txBody>
      </p:sp>
      <p:sp>
        <p:nvSpPr>
          <p:cNvPr id="61" name="Rectangle 60"/>
          <p:cNvSpPr/>
          <p:nvPr/>
        </p:nvSpPr>
        <p:spPr>
          <a:xfrm>
            <a:off x="0" y="6267920"/>
            <a:ext cx="1807290" cy="307777"/>
          </a:xfrm>
          <a:prstGeom prst="rect">
            <a:avLst/>
          </a:prstGeom>
        </p:spPr>
        <p:txBody>
          <a:bodyPr wrap="none">
            <a:spAutoFit/>
          </a:bodyPr>
          <a:lstStyle/>
          <a:p>
            <a:r>
              <a:rPr lang="en-US" sz="1400" dirty="0"/>
              <a:t>Family: </a:t>
            </a:r>
            <a:r>
              <a:rPr lang="en-US" sz="1400" dirty="0" err="1" smtClean="0"/>
              <a:t>Heptageniidae</a:t>
            </a:r>
            <a:endParaRPr lang="en-US" sz="1400" dirty="0"/>
          </a:p>
        </p:txBody>
      </p:sp>
      <p:sp>
        <p:nvSpPr>
          <p:cNvPr id="63" name="TextBox 62"/>
          <p:cNvSpPr txBox="1"/>
          <p:nvPr/>
        </p:nvSpPr>
        <p:spPr>
          <a:xfrm>
            <a:off x="59062" y="5370929"/>
            <a:ext cx="3841606"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Sclerotized </a:t>
            </a:r>
            <a:r>
              <a:rPr lang="en-US" sz="1200" dirty="0"/>
              <a:t>body (hardened and shiny like a beetle)</a:t>
            </a:r>
          </a:p>
          <a:p>
            <a:pPr marL="171450" indent="-171450">
              <a:buFont typeface="Arial" panose="020B0604020202020204" pitchFamily="34" charset="0"/>
              <a:buChar char="•"/>
            </a:pPr>
            <a:r>
              <a:rPr lang="en-US" sz="1200" dirty="0" smtClean="0"/>
              <a:t>Three </a:t>
            </a:r>
            <a:r>
              <a:rPr lang="en-US" sz="1200" dirty="0"/>
              <a:t>sets of jointed </a:t>
            </a:r>
            <a:r>
              <a:rPr lang="en-US" sz="1200" dirty="0" smtClean="0"/>
              <a:t>legs</a:t>
            </a:r>
          </a:p>
          <a:p>
            <a:pPr marL="171450" indent="-171450">
              <a:buFont typeface="Arial" panose="020B0604020202020204" pitchFamily="34" charset="0"/>
              <a:buChar char="•"/>
            </a:pPr>
            <a:r>
              <a:rPr lang="en-US" sz="1200" dirty="0"/>
              <a:t>One claw at end of each </a:t>
            </a:r>
            <a:r>
              <a:rPr lang="en-US" sz="1200" dirty="0" smtClean="0"/>
              <a:t>leg</a:t>
            </a:r>
            <a:endParaRPr lang="en-US" sz="1200" dirty="0"/>
          </a:p>
          <a:p>
            <a:pPr marL="171450" indent="-171450">
              <a:buFont typeface="Arial" panose="020B0604020202020204" pitchFamily="34" charset="0"/>
              <a:buChar char="•"/>
            </a:pPr>
            <a:r>
              <a:rPr lang="en-US" sz="1200" dirty="0" smtClean="0"/>
              <a:t>Two or three segmented tails</a:t>
            </a:r>
          </a:p>
          <a:p>
            <a:pPr marL="171450" indent="-171450">
              <a:buFont typeface="Arial" panose="020B0604020202020204" pitchFamily="34" charset="0"/>
              <a:buChar char="•"/>
            </a:pPr>
            <a:r>
              <a:rPr lang="en-US" sz="1200" dirty="0" smtClean="0"/>
              <a:t>Abdominal segments with gills</a:t>
            </a:r>
          </a:p>
        </p:txBody>
      </p:sp>
      <p:sp>
        <p:nvSpPr>
          <p:cNvPr id="64" name="TextBox 63"/>
          <p:cNvSpPr txBox="1"/>
          <p:nvPr/>
        </p:nvSpPr>
        <p:spPr>
          <a:xfrm>
            <a:off x="47087" y="6525790"/>
            <a:ext cx="3454662" cy="1384995"/>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Head is the widest part of the body</a:t>
            </a:r>
          </a:p>
          <a:p>
            <a:pPr marL="171450" indent="-171450">
              <a:buFont typeface="Arial" panose="020B0604020202020204" pitchFamily="34" charset="0"/>
              <a:buChar char="•"/>
            </a:pPr>
            <a:r>
              <a:rPr lang="en-US" sz="1200" dirty="0" smtClean="0"/>
              <a:t>Head and body flattened like a pancake</a:t>
            </a:r>
          </a:p>
          <a:p>
            <a:pPr marL="171450" indent="-171450">
              <a:buFont typeface="Arial" panose="020B0604020202020204" pitchFamily="34" charset="0"/>
              <a:buChar char="•"/>
            </a:pPr>
            <a:r>
              <a:rPr lang="en-US" sz="1200" dirty="0"/>
              <a:t>Eyes pointed upward (dorsally)</a:t>
            </a:r>
          </a:p>
          <a:p>
            <a:pPr marL="171450" indent="-171450">
              <a:buFont typeface="Arial" panose="020B0604020202020204" pitchFamily="34" charset="0"/>
              <a:buChar char="•"/>
            </a:pPr>
            <a:r>
              <a:rPr lang="en-US" sz="1200" dirty="0" smtClean="0"/>
              <a:t>Outspread legs</a:t>
            </a:r>
          </a:p>
          <a:p>
            <a:pPr marL="171450" indent="-171450">
              <a:buFont typeface="Arial" panose="020B0604020202020204" pitchFamily="34" charset="0"/>
              <a:buChar char="•"/>
            </a:pPr>
            <a:r>
              <a:rPr lang="en-US" sz="1200" dirty="0" smtClean="0"/>
              <a:t>Plate-lake gills along abdomen</a:t>
            </a:r>
          </a:p>
          <a:p>
            <a:pPr marL="171450" indent="-171450">
              <a:buFont typeface="Arial" panose="020B0604020202020204" pitchFamily="34" charset="0"/>
              <a:buChar char="•"/>
            </a:pPr>
            <a:r>
              <a:rPr lang="en-US" sz="1200" dirty="0" smtClean="0"/>
              <a:t>Range in size from small to medium</a:t>
            </a:r>
          </a:p>
          <a:p>
            <a:endParaRPr lang="en-US" sz="1200" dirty="0" smtClean="0"/>
          </a:p>
        </p:txBody>
      </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0106" y="5241946"/>
            <a:ext cx="1032435" cy="1944420"/>
          </a:xfrm>
          <a:prstGeom prst="rect">
            <a:avLst/>
          </a:prstGeom>
        </p:spPr>
      </p:pic>
      <p:pic>
        <p:nvPicPr>
          <p:cNvPr id="68" name="Picture 67"/>
          <p:cNvPicPr>
            <a:picLocks noChangeAspect="1"/>
          </p:cNvPicPr>
          <p:nvPr/>
        </p:nvPicPr>
        <p:blipFill rotWithShape="1">
          <a:blip r:embed="rId4" cstate="print">
            <a:extLst>
              <a:ext uri="{28A0092B-C50C-407E-A947-70E740481C1C}">
                <a14:useLocalDpi xmlns:a14="http://schemas.microsoft.com/office/drawing/2010/main" val="0"/>
              </a:ext>
            </a:extLst>
          </a:blip>
          <a:srcRect l="50038"/>
          <a:stretch/>
        </p:blipFill>
        <p:spPr>
          <a:xfrm rot="16200000">
            <a:off x="3676616" y="4968267"/>
            <a:ext cx="1064683" cy="2421564"/>
          </a:xfrm>
          <a:prstGeom prst="rect">
            <a:avLst/>
          </a:prstGeom>
        </p:spPr>
      </p:pic>
      <p:grpSp>
        <p:nvGrpSpPr>
          <p:cNvPr id="70" name="Group 69"/>
          <p:cNvGrpSpPr/>
          <p:nvPr/>
        </p:nvGrpSpPr>
        <p:grpSpPr>
          <a:xfrm>
            <a:off x="4750390" y="7448546"/>
            <a:ext cx="1967686" cy="1183595"/>
            <a:chOff x="3048905" y="6528733"/>
            <a:chExt cx="2683464" cy="1614147"/>
          </a:xfrm>
        </p:grpSpPr>
        <p:pic>
          <p:nvPicPr>
            <p:cNvPr id="71" name="Picture 20" descr="C:\Users\Sarah.Morley\Documents\Xerxes invert CD\id\Ephemeroptera\Heptageniidae\Cinygmula\Cinygmula4_head_dor1_5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3597098" y="6909153"/>
              <a:ext cx="1578022" cy="1233727"/>
            </a:xfrm>
            <a:prstGeom prst="rect">
              <a:avLst/>
            </a:prstGeom>
            <a:noFill/>
            <a:extLst>
              <a:ext uri="{909E8E84-426E-40DD-AFC4-6F175D3DCCD1}">
                <a14:hiddenFill xmlns:a14="http://schemas.microsoft.com/office/drawing/2010/main">
                  <a:solidFill>
                    <a:srgbClr val="FFFFFF"/>
                  </a:solidFill>
                </a14:hiddenFill>
              </a:ext>
            </a:extLst>
          </p:spPr>
        </p:pic>
        <p:cxnSp>
          <p:nvCxnSpPr>
            <p:cNvPr id="72" name="Straight Arrow Connector 71"/>
            <p:cNvCxnSpPr/>
            <p:nvPr/>
          </p:nvCxnSpPr>
          <p:spPr>
            <a:xfrm>
              <a:off x="4372697" y="6765269"/>
              <a:ext cx="597" cy="1787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4063673" y="6528733"/>
              <a:ext cx="602473" cy="307777"/>
            </a:xfrm>
            <a:prstGeom prst="rect">
              <a:avLst/>
            </a:prstGeom>
          </p:spPr>
          <p:txBody>
            <a:bodyPr wrap="none">
              <a:spAutoFit/>
            </a:bodyPr>
            <a:lstStyle/>
            <a:p>
              <a:r>
                <a:rPr lang="en-US" sz="1400" dirty="0" smtClean="0"/>
                <a:t>notch</a:t>
              </a:r>
              <a:endParaRPr lang="en-US" sz="1400" dirty="0"/>
            </a:p>
          </p:txBody>
        </p:sp>
        <p:sp>
          <p:nvSpPr>
            <p:cNvPr id="74" name="Rectangle 73"/>
            <p:cNvSpPr/>
            <p:nvPr/>
          </p:nvSpPr>
          <p:spPr>
            <a:xfrm>
              <a:off x="5188630" y="7588115"/>
              <a:ext cx="543739" cy="307777"/>
            </a:xfrm>
            <a:prstGeom prst="rect">
              <a:avLst/>
            </a:prstGeom>
          </p:spPr>
          <p:txBody>
            <a:bodyPr wrap="none">
              <a:spAutoFit/>
            </a:bodyPr>
            <a:lstStyle/>
            <a:p>
              <a:r>
                <a:rPr lang="en-US" sz="1400" dirty="0" err="1" smtClean="0"/>
                <a:t>palpi</a:t>
              </a:r>
              <a:endParaRPr lang="en-US" sz="1400" dirty="0"/>
            </a:p>
          </p:txBody>
        </p:sp>
        <p:cxnSp>
          <p:nvCxnSpPr>
            <p:cNvPr id="75" name="Straight Arrow Connector 74"/>
            <p:cNvCxnSpPr/>
            <p:nvPr/>
          </p:nvCxnSpPr>
          <p:spPr>
            <a:xfrm flipH="1" flipV="1">
              <a:off x="5053444" y="7444117"/>
              <a:ext cx="243351" cy="1993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flipH="1" flipV="1">
              <a:off x="3405461" y="7426409"/>
              <a:ext cx="243351" cy="1993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3048905" y="7588116"/>
              <a:ext cx="543739" cy="307777"/>
            </a:xfrm>
            <a:prstGeom prst="rect">
              <a:avLst/>
            </a:prstGeom>
          </p:spPr>
          <p:txBody>
            <a:bodyPr wrap="none">
              <a:spAutoFit/>
            </a:bodyPr>
            <a:lstStyle/>
            <a:p>
              <a:r>
                <a:rPr lang="en-US" sz="1400" dirty="0" err="1" smtClean="0"/>
                <a:t>palpi</a:t>
              </a:r>
              <a:endParaRPr lang="en-US" sz="1400" dirty="0"/>
            </a:p>
          </p:txBody>
        </p:sp>
      </p:grpSp>
      <p:sp>
        <p:nvSpPr>
          <p:cNvPr id="8" name="Rectangle 7"/>
          <p:cNvSpPr/>
          <p:nvPr/>
        </p:nvSpPr>
        <p:spPr>
          <a:xfrm>
            <a:off x="-5562" y="6166"/>
            <a:ext cx="6850175" cy="369332"/>
          </a:xfrm>
          <a:prstGeom prst="rect">
            <a:avLst/>
          </a:prstGeom>
        </p:spPr>
        <p:txBody>
          <a:bodyPr wrap="square">
            <a:spAutoFit/>
          </a:bodyPr>
          <a:lstStyle/>
          <a:p>
            <a:pPr algn="r"/>
            <a:r>
              <a:rPr lang="en-US" dirty="0"/>
              <a:t>Common name: </a:t>
            </a:r>
            <a:r>
              <a:rPr lang="en-US" dirty="0" smtClean="0"/>
              <a:t>“</a:t>
            </a:r>
            <a:r>
              <a:rPr lang="en-US" b="1" dirty="0" smtClean="0"/>
              <a:t>Little Green</a:t>
            </a:r>
            <a:r>
              <a:rPr lang="en-US" dirty="0" smtClean="0"/>
              <a:t> </a:t>
            </a:r>
            <a:r>
              <a:rPr lang="en-US" b="1" dirty="0"/>
              <a:t>Stoneflies</a:t>
            </a:r>
            <a:r>
              <a:rPr lang="en-US" dirty="0"/>
              <a:t>”</a:t>
            </a:r>
          </a:p>
        </p:txBody>
      </p:sp>
      <p:sp>
        <p:nvSpPr>
          <p:cNvPr id="82" name="Rectangle 81"/>
          <p:cNvSpPr/>
          <p:nvPr/>
        </p:nvSpPr>
        <p:spPr>
          <a:xfrm>
            <a:off x="19514" y="4791089"/>
            <a:ext cx="6762958" cy="369332"/>
          </a:xfrm>
          <a:prstGeom prst="rect">
            <a:avLst/>
          </a:prstGeom>
        </p:spPr>
        <p:txBody>
          <a:bodyPr wrap="square">
            <a:spAutoFit/>
          </a:bodyPr>
          <a:lstStyle/>
          <a:p>
            <a:r>
              <a:rPr lang="en-US" dirty="0" smtClean="0"/>
              <a:t>Scientific Name: Order = </a:t>
            </a:r>
            <a:r>
              <a:rPr lang="en-US" dirty="0" err="1" smtClean="0"/>
              <a:t>Ephemeroptera</a:t>
            </a:r>
            <a:r>
              <a:rPr lang="en-US" dirty="0" smtClean="0"/>
              <a:t>, Family = </a:t>
            </a:r>
            <a:r>
              <a:rPr lang="en-US" dirty="0" err="1" smtClean="0"/>
              <a:t>Heptageniidae</a:t>
            </a:r>
            <a:endParaRPr lang="en-US" dirty="0"/>
          </a:p>
        </p:txBody>
      </p:sp>
      <p:sp>
        <p:nvSpPr>
          <p:cNvPr id="83" name="Rectangle 82"/>
          <p:cNvSpPr/>
          <p:nvPr/>
        </p:nvSpPr>
        <p:spPr>
          <a:xfrm>
            <a:off x="7938" y="4440048"/>
            <a:ext cx="6774533" cy="369332"/>
          </a:xfrm>
          <a:prstGeom prst="rect">
            <a:avLst/>
          </a:prstGeom>
        </p:spPr>
        <p:txBody>
          <a:bodyPr wrap="square">
            <a:spAutoFit/>
          </a:bodyPr>
          <a:lstStyle/>
          <a:p>
            <a:pPr algn="r"/>
            <a:r>
              <a:rPr lang="en-US" dirty="0"/>
              <a:t>Common name: </a:t>
            </a:r>
            <a:r>
              <a:rPr lang="en-US" dirty="0" smtClean="0"/>
              <a:t>“</a:t>
            </a:r>
            <a:r>
              <a:rPr lang="en-US" b="1" dirty="0" smtClean="0"/>
              <a:t>Flat-headed Mayflies</a:t>
            </a:r>
            <a:r>
              <a:rPr lang="en-US" dirty="0" smtClean="0"/>
              <a:t>”</a:t>
            </a:r>
            <a:endParaRPr lang="en-US" dirty="0"/>
          </a:p>
        </p:txBody>
      </p:sp>
      <p:sp>
        <p:nvSpPr>
          <p:cNvPr id="84" name="TextBox 83"/>
          <p:cNvSpPr txBox="1"/>
          <p:nvPr/>
        </p:nvSpPr>
        <p:spPr>
          <a:xfrm>
            <a:off x="59062" y="5134929"/>
            <a:ext cx="4621515" cy="307777"/>
          </a:xfrm>
          <a:prstGeom prst="rect">
            <a:avLst/>
          </a:prstGeom>
          <a:noFill/>
        </p:spPr>
        <p:txBody>
          <a:bodyPr wrap="square" rtlCol="0">
            <a:spAutoFit/>
          </a:bodyPr>
          <a:lstStyle/>
          <a:p>
            <a:r>
              <a:rPr lang="en-US" sz="1400" dirty="0" smtClean="0"/>
              <a:t>How to tell it’s a mayfly (Order </a:t>
            </a:r>
            <a:r>
              <a:rPr lang="en-US" sz="1400" dirty="0" err="1" smtClean="0"/>
              <a:t>Ephemeroptera</a:t>
            </a:r>
            <a:r>
              <a:rPr lang="en-US" sz="1400" dirty="0" smtClean="0"/>
              <a:t>)</a:t>
            </a:r>
          </a:p>
        </p:txBody>
      </p:sp>
      <p:sp>
        <p:nvSpPr>
          <p:cNvPr id="87" name="TextBox 86"/>
          <p:cNvSpPr txBox="1"/>
          <p:nvPr/>
        </p:nvSpPr>
        <p:spPr>
          <a:xfrm>
            <a:off x="50937" y="7857486"/>
            <a:ext cx="5626443"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Clinging to the surfaces of rocks</a:t>
            </a:r>
          </a:p>
          <a:p>
            <a:pPr marL="171450" indent="-171450">
              <a:buFont typeface="Arial" panose="020B0604020202020204" pitchFamily="34" charset="0"/>
              <a:buChar char="•"/>
            </a:pPr>
            <a:r>
              <a:rPr lang="en-US" sz="1200" dirty="0" smtClean="0"/>
              <a:t>Sucked onto the sides of your collection buckets]</a:t>
            </a:r>
          </a:p>
          <a:p>
            <a:pPr marL="171450" indent="-171450">
              <a:buFont typeface="Arial" panose="020B0604020202020204" pitchFamily="34" charset="0"/>
              <a:buChar char="•"/>
            </a:pPr>
            <a:r>
              <a:rPr lang="en-US" sz="1200" dirty="0" smtClean="0"/>
              <a:t>Swim poorly in collection tray in odd flopping motion</a:t>
            </a:r>
          </a:p>
        </p:txBody>
      </p:sp>
      <p:sp>
        <p:nvSpPr>
          <p:cNvPr id="88" name="Rectangle 87"/>
          <p:cNvSpPr/>
          <p:nvPr/>
        </p:nvSpPr>
        <p:spPr>
          <a:xfrm>
            <a:off x="3849" y="7639418"/>
            <a:ext cx="4247909" cy="315958"/>
          </a:xfrm>
          <a:prstGeom prst="rect">
            <a:avLst/>
          </a:prstGeom>
        </p:spPr>
        <p:txBody>
          <a:bodyPr wrap="square">
            <a:spAutoFit/>
          </a:bodyPr>
          <a:lstStyle/>
          <a:p>
            <a:r>
              <a:rPr lang="en-US" sz="1400" dirty="0" smtClean="0"/>
              <a:t>Where to find them</a:t>
            </a:r>
            <a:endParaRPr lang="en-US" sz="1400" dirty="0"/>
          </a:p>
        </p:txBody>
      </p:sp>
      <p:sp>
        <p:nvSpPr>
          <p:cNvPr id="89" name="TextBox 88"/>
          <p:cNvSpPr txBox="1"/>
          <p:nvPr/>
        </p:nvSpPr>
        <p:spPr>
          <a:xfrm>
            <a:off x="52862" y="8618561"/>
            <a:ext cx="5626443"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These mayflies use their gills like a suction cup to attach to the surface of rocks</a:t>
            </a:r>
          </a:p>
          <a:p>
            <a:pPr marL="171450" indent="-171450">
              <a:buFont typeface="Arial" panose="020B0604020202020204" pitchFamily="34" charset="0"/>
              <a:buChar char="•"/>
            </a:pPr>
            <a:r>
              <a:rPr lang="en-US" sz="1200" dirty="0" smtClean="0"/>
              <a:t>They use their specialized mouthparts to scrape algae off rocks, like little cows!</a:t>
            </a:r>
          </a:p>
        </p:txBody>
      </p:sp>
      <p:sp>
        <p:nvSpPr>
          <p:cNvPr id="90" name="Rectangle 89"/>
          <p:cNvSpPr/>
          <p:nvPr/>
        </p:nvSpPr>
        <p:spPr>
          <a:xfrm>
            <a:off x="5774" y="8400493"/>
            <a:ext cx="4247909" cy="315958"/>
          </a:xfrm>
          <a:prstGeom prst="rect">
            <a:avLst/>
          </a:prstGeom>
        </p:spPr>
        <p:txBody>
          <a:bodyPr wrap="square">
            <a:spAutoFit/>
          </a:bodyPr>
          <a:lstStyle/>
          <a:p>
            <a:r>
              <a:rPr lang="en-US" sz="1400" dirty="0" smtClean="0"/>
              <a:t>Fun facts</a:t>
            </a:r>
            <a:endParaRPr lang="en-US" sz="1400" dirty="0"/>
          </a:p>
        </p:txBody>
      </p:sp>
      <p:sp>
        <p:nvSpPr>
          <p:cNvPr id="37" name="TextBox 36"/>
          <p:cNvSpPr txBox="1"/>
          <p:nvPr/>
        </p:nvSpPr>
        <p:spPr>
          <a:xfrm>
            <a:off x="3947757" y="3065095"/>
            <a:ext cx="3950178"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Sensitive to human disturbance</a:t>
            </a:r>
          </a:p>
          <a:p>
            <a:pPr marL="171450" indent="-171450">
              <a:buFont typeface="Arial" panose="020B0604020202020204" pitchFamily="34" charset="0"/>
              <a:buChar char="•"/>
            </a:pPr>
            <a:r>
              <a:rPr lang="en-US" sz="1200" dirty="0" smtClean="0"/>
              <a:t>Predators</a:t>
            </a:r>
          </a:p>
        </p:txBody>
      </p:sp>
      <p:sp>
        <p:nvSpPr>
          <p:cNvPr id="38" name="Rectangle 37"/>
          <p:cNvSpPr/>
          <p:nvPr/>
        </p:nvSpPr>
        <p:spPr>
          <a:xfrm>
            <a:off x="3900668" y="2847027"/>
            <a:ext cx="4247909" cy="315958"/>
          </a:xfrm>
          <a:prstGeom prst="rect">
            <a:avLst/>
          </a:prstGeom>
        </p:spPr>
        <p:txBody>
          <a:bodyPr wrap="square">
            <a:spAutoFit/>
          </a:bodyPr>
          <a:lstStyle/>
          <a:p>
            <a:r>
              <a:rPr lang="en-US" sz="1400" dirty="0" smtClean="0"/>
              <a:t>Fun facts</a:t>
            </a:r>
            <a:endParaRPr lang="en-US" sz="1400" dirty="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2918" y="3401266"/>
            <a:ext cx="1350411" cy="927391"/>
          </a:xfrm>
          <a:prstGeom prst="rect">
            <a:avLst/>
          </a:prstGeom>
        </p:spPr>
      </p:pic>
      <p:pic>
        <p:nvPicPr>
          <p:cNvPr id="42" name="Picture 41"/>
          <p:cNvPicPr>
            <a:picLocks noChangeAspect="1"/>
          </p:cNvPicPr>
          <p:nvPr/>
        </p:nvPicPr>
        <p:blipFill rotWithShape="1">
          <a:blip r:embed="rId7" cstate="print">
            <a:extLst>
              <a:ext uri="{28A0092B-C50C-407E-A947-70E740481C1C}">
                <a14:useLocalDpi xmlns:a14="http://schemas.microsoft.com/office/drawing/2010/main" val="0"/>
              </a:ext>
            </a:extLst>
          </a:blip>
          <a:srcRect b="41041"/>
          <a:stretch/>
        </p:blipFill>
        <p:spPr>
          <a:xfrm>
            <a:off x="2692962" y="1204994"/>
            <a:ext cx="1828800" cy="393554"/>
          </a:xfrm>
          <a:prstGeom prst="rect">
            <a:avLst/>
          </a:prstGeom>
        </p:spPr>
      </p:pic>
    </p:spTree>
    <p:extLst>
      <p:ext uri="{BB962C8B-B14F-4D97-AF65-F5344CB8AC3E}">
        <p14:creationId xmlns:p14="http://schemas.microsoft.com/office/powerpoint/2010/main" val="523045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51101"/>
            <a:ext cx="1702197" cy="307777"/>
          </a:xfrm>
          <a:prstGeom prst="rect">
            <a:avLst/>
          </a:prstGeom>
        </p:spPr>
        <p:txBody>
          <a:bodyPr wrap="none">
            <a:spAutoFit/>
          </a:bodyPr>
          <a:lstStyle/>
          <a:p>
            <a:r>
              <a:rPr lang="en-US" sz="1400" dirty="0" smtClean="0"/>
              <a:t>Where to Find Them</a:t>
            </a:r>
            <a:endParaRPr lang="en-US" sz="1400" i="1" dirty="0"/>
          </a:p>
        </p:txBody>
      </p:sp>
      <p:sp>
        <p:nvSpPr>
          <p:cNvPr id="3" name="TextBox 2"/>
          <p:cNvSpPr txBox="1"/>
          <p:nvPr/>
        </p:nvSpPr>
        <p:spPr>
          <a:xfrm>
            <a:off x="0" y="147678"/>
            <a:ext cx="3064475" cy="307777"/>
          </a:xfrm>
          <a:prstGeom prst="rect">
            <a:avLst/>
          </a:prstGeom>
          <a:noFill/>
        </p:spPr>
        <p:txBody>
          <a:bodyPr wrap="square" rtlCol="0">
            <a:spAutoFit/>
          </a:bodyPr>
          <a:lstStyle/>
          <a:p>
            <a:r>
              <a:rPr lang="en-US" sz="1400" dirty="0" smtClean="0"/>
              <a:t>Order: Trichoptera</a:t>
            </a:r>
          </a:p>
        </p:txBody>
      </p:sp>
      <p:sp>
        <p:nvSpPr>
          <p:cNvPr id="4" name="Rectangle 3"/>
          <p:cNvSpPr/>
          <p:nvPr/>
        </p:nvSpPr>
        <p:spPr>
          <a:xfrm>
            <a:off x="-1" y="1312169"/>
            <a:ext cx="3736763" cy="307777"/>
          </a:xfrm>
          <a:prstGeom prst="rect">
            <a:avLst/>
          </a:prstGeom>
        </p:spPr>
        <p:txBody>
          <a:bodyPr wrap="square">
            <a:spAutoFit/>
          </a:bodyPr>
          <a:lstStyle/>
          <a:p>
            <a:r>
              <a:rPr lang="en-US" sz="1400" dirty="0"/>
              <a:t>Family: </a:t>
            </a:r>
            <a:r>
              <a:rPr lang="en-US" sz="1400" dirty="0" err="1"/>
              <a:t>R</a:t>
            </a:r>
            <a:r>
              <a:rPr lang="en-US" sz="1400" dirty="0" err="1" smtClean="0"/>
              <a:t>hyacophilidae</a:t>
            </a:r>
            <a:endParaRPr lang="en-US" sz="1400" dirty="0"/>
          </a:p>
        </p:txBody>
      </p:sp>
      <p:sp>
        <p:nvSpPr>
          <p:cNvPr id="5" name="TextBox 4"/>
          <p:cNvSpPr txBox="1"/>
          <p:nvPr/>
        </p:nvSpPr>
        <p:spPr>
          <a:xfrm>
            <a:off x="-17209" y="445766"/>
            <a:ext cx="3081684"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Sclerotized (shiny) head, legs, some thorax</a:t>
            </a:r>
          </a:p>
          <a:p>
            <a:pPr marL="171450" indent="-171450">
              <a:buFont typeface="Arial" panose="020B0604020202020204" pitchFamily="34" charset="0"/>
              <a:buChar char="•"/>
            </a:pPr>
            <a:r>
              <a:rPr lang="en-US" sz="1200" dirty="0" smtClean="0"/>
              <a:t>Abdomen </a:t>
            </a:r>
            <a:r>
              <a:rPr lang="en-US" sz="1200" dirty="0" err="1" smtClean="0"/>
              <a:t>unsclerotized</a:t>
            </a:r>
            <a:endParaRPr lang="en-US" sz="1200" dirty="0" smtClean="0"/>
          </a:p>
          <a:p>
            <a:pPr marL="171450" indent="-171450">
              <a:buFont typeface="Arial" panose="020B0604020202020204" pitchFamily="34" charset="0"/>
              <a:buChar char="•"/>
            </a:pPr>
            <a:r>
              <a:rPr lang="en-US" sz="1200" dirty="0"/>
              <a:t>Three sets of </a:t>
            </a:r>
            <a:r>
              <a:rPr lang="en-US" sz="1200" dirty="0" smtClean="0"/>
              <a:t>thoracic legs (on chest)</a:t>
            </a:r>
            <a:endParaRPr lang="en-US" sz="1200" dirty="0"/>
          </a:p>
          <a:p>
            <a:pPr marL="171450" indent="-171450">
              <a:buFont typeface="Arial" panose="020B0604020202020204" pitchFamily="34" charset="0"/>
              <a:buChar char="•"/>
            </a:pPr>
            <a:r>
              <a:rPr lang="en-US" sz="1200" dirty="0" smtClean="0"/>
              <a:t>Anal </a:t>
            </a:r>
            <a:r>
              <a:rPr lang="en-US" sz="1200" dirty="0" err="1" smtClean="0"/>
              <a:t>prolegs</a:t>
            </a:r>
            <a:r>
              <a:rPr lang="en-US" sz="1200" dirty="0" smtClean="0"/>
              <a:t> that end in a single hook</a:t>
            </a:r>
          </a:p>
        </p:txBody>
      </p:sp>
      <p:sp>
        <p:nvSpPr>
          <p:cNvPr id="7" name="TextBox 6"/>
          <p:cNvSpPr txBox="1"/>
          <p:nvPr/>
        </p:nvSpPr>
        <p:spPr>
          <a:xfrm>
            <a:off x="-17210" y="1561329"/>
            <a:ext cx="3753973" cy="1384995"/>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Thick body with small head</a:t>
            </a:r>
          </a:p>
          <a:p>
            <a:pPr marL="171450" indent="-171450">
              <a:buFont typeface="Arial" panose="020B0604020202020204" pitchFamily="34" charset="0"/>
              <a:buChar char="•"/>
            </a:pPr>
            <a:r>
              <a:rPr lang="en-US" sz="1200" dirty="0" smtClean="0"/>
              <a:t>Second and third thoracic plate completely fleshy or only with small sclerotized plates</a:t>
            </a:r>
          </a:p>
          <a:p>
            <a:pPr marL="171450" indent="-171450">
              <a:buFont typeface="Arial" panose="020B0604020202020204" pitchFamily="34" charset="0"/>
              <a:buChar char="•"/>
            </a:pPr>
            <a:r>
              <a:rPr lang="en-US" sz="1200" dirty="0" smtClean="0"/>
              <a:t>Abdomen with deep constrictions between segments </a:t>
            </a:r>
          </a:p>
          <a:p>
            <a:pPr marL="171450" indent="-171450">
              <a:buFont typeface="Arial" panose="020B0604020202020204" pitchFamily="34" charset="0"/>
              <a:buChar char="•"/>
            </a:pPr>
            <a:r>
              <a:rPr lang="en-US" sz="1200" dirty="0" smtClean="0"/>
              <a:t>Anal </a:t>
            </a:r>
            <a:r>
              <a:rPr lang="en-US" sz="1200" dirty="0" err="1" smtClean="0"/>
              <a:t>prolegs</a:t>
            </a:r>
            <a:r>
              <a:rPr lang="en-US" sz="1200" dirty="0" smtClean="0"/>
              <a:t> long, largely free of abdomen (belly)</a:t>
            </a:r>
          </a:p>
          <a:p>
            <a:pPr marL="171450" indent="-171450">
              <a:buFont typeface="Arial" panose="020B0604020202020204" pitchFamily="34" charset="0"/>
              <a:buChar char="•"/>
            </a:pPr>
            <a:r>
              <a:rPr lang="en-US" sz="1200" dirty="0" smtClean="0"/>
              <a:t>Abdominal segment 9 with shiny dorsal plate</a:t>
            </a:r>
          </a:p>
          <a:p>
            <a:pPr marL="171450" indent="-171450">
              <a:buFont typeface="Arial" panose="020B0604020202020204" pitchFamily="34" charset="0"/>
              <a:buChar char="•"/>
            </a:pPr>
            <a:r>
              <a:rPr lang="en-US" sz="1200" dirty="0" smtClean="0"/>
              <a:t>Greenish, pink, or purplish – never bright white</a:t>
            </a:r>
          </a:p>
        </p:txBody>
      </p:sp>
      <p:cxnSp>
        <p:nvCxnSpPr>
          <p:cNvPr id="8" name="Straight Connector 7"/>
          <p:cNvCxnSpPr/>
          <p:nvPr/>
        </p:nvCxnSpPr>
        <p:spPr>
          <a:xfrm>
            <a:off x="0" y="4572000"/>
            <a:ext cx="685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4" name="Picture 6" descr="C:\Users\Sarah.Morley\Documents\Xerxes invert CD\id\Trichoptera\Rhyacophilidae\Rhyacophila_Betteni_Gr_malkini\Rhyacophila_betteni_grp_malkini_all_650.jpg"/>
          <p:cNvPicPr>
            <a:picLocks noChangeAspect="1" noChangeArrowheads="1"/>
          </p:cNvPicPr>
          <p:nvPr/>
        </p:nvPicPr>
        <p:blipFill rotWithShape="1">
          <a:blip r:embed="rId2">
            <a:extLst>
              <a:ext uri="{28A0092B-C50C-407E-A947-70E740481C1C}">
                <a14:useLocalDpi xmlns:a14="http://schemas.microsoft.com/office/drawing/2010/main" val="0"/>
              </a:ext>
            </a:extLst>
          </a:blip>
          <a:srcRect l="36413" t="77679" r="24566"/>
          <a:stretch/>
        </p:blipFill>
        <p:spPr bwMode="auto">
          <a:xfrm>
            <a:off x="3397118" y="3384216"/>
            <a:ext cx="1808727" cy="10282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6" name="Picture 8" descr="C:\Users\Sarah.Morley\Documents\Xerxes invert CD\id\Trichoptera\Rhyacophilidae\Rhyacophila_Brunnea-Vemna_Gr\Rhyacophila_Brunnea-Vemna_Gr_all_700.jpg"/>
          <p:cNvPicPr>
            <a:picLocks noChangeAspect="1" noChangeArrowheads="1"/>
          </p:cNvPicPr>
          <p:nvPr/>
        </p:nvPicPr>
        <p:blipFill rotWithShape="1">
          <a:blip r:embed="rId3">
            <a:extLst>
              <a:ext uri="{28A0092B-C50C-407E-A947-70E740481C1C}">
                <a14:useLocalDpi xmlns:a14="http://schemas.microsoft.com/office/drawing/2010/main" val="0"/>
              </a:ext>
            </a:extLst>
          </a:blip>
          <a:srcRect l="34176" r="43351"/>
          <a:stretch/>
        </p:blipFill>
        <p:spPr bwMode="auto">
          <a:xfrm>
            <a:off x="3701580" y="422777"/>
            <a:ext cx="785546" cy="26864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8" name="Picture 10" descr="C:\Users\Sarah.Morley\Documents\Xerxes invert CD\id\Trichoptera\Rhyacophilidae\Rhyacophila_Hyalinata_Gr\Rhyacophila_Hyalinata_Gr_all_650.jpg"/>
          <p:cNvPicPr>
            <a:picLocks noChangeAspect="1" noChangeArrowheads="1"/>
          </p:cNvPicPr>
          <p:nvPr/>
        </p:nvPicPr>
        <p:blipFill rotWithShape="1">
          <a:blip r:embed="rId4">
            <a:extLst>
              <a:ext uri="{28A0092B-C50C-407E-A947-70E740481C1C}">
                <a14:useLocalDpi xmlns:a14="http://schemas.microsoft.com/office/drawing/2010/main" val="0"/>
              </a:ext>
            </a:extLst>
          </a:blip>
          <a:srcRect l="1" r="60133"/>
          <a:stretch/>
        </p:blipFill>
        <p:spPr bwMode="auto">
          <a:xfrm rot="10800000">
            <a:off x="5543746" y="390429"/>
            <a:ext cx="858348" cy="27069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0883" y="3138437"/>
            <a:ext cx="3377045"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On top of rocks, clinging to the sides of your net</a:t>
            </a:r>
          </a:p>
          <a:p>
            <a:pPr marL="171450" indent="-171450">
              <a:buFont typeface="Arial" panose="020B0604020202020204" pitchFamily="34" charset="0"/>
              <a:buChar char="•"/>
            </a:pPr>
            <a:r>
              <a:rPr lang="en-US" sz="1200" dirty="0" smtClean="0"/>
              <a:t>Free-living (don’t build cases)</a:t>
            </a:r>
          </a:p>
        </p:txBody>
      </p:sp>
      <p:pic>
        <p:nvPicPr>
          <p:cNvPr id="21" name="Picture 2" descr="C:\Users\Sarah.Morley\Documents\Xerxes invert CD\id\Trichoptera\Rhyacophilidae\Rhyacophila_Alberta_Gr\Rhyacophila_Albertae_Gr_all_700.jpg"/>
          <p:cNvPicPr>
            <a:picLocks noChangeAspect="1" noChangeArrowheads="1"/>
          </p:cNvPicPr>
          <p:nvPr/>
        </p:nvPicPr>
        <p:blipFill rotWithShape="1">
          <a:blip r:embed="rId5">
            <a:extLst>
              <a:ext uri="{28A0092B-C50C-407E-A947-70E740481C1C}">
                <a14:useLocalDpi xmlns:a14="http://schemas.microsoft.com/office/drawing/2010/main" val="0"/>
              </a:ext>
            </a:extLst>
          </a:blip>
          <a:srcRect l="50704" t="53047" r="23272"/>
          <a:stretch/>
        </p:blipFill>
        <p:spPr bwMode="auto">
          <a:xfrm>
            <a:off x="5451077" y="3181671"/>
            <a:ext cx="1032849" cy="13523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2" name="Picture 6" descr="C:\Users\Sarah.Morley\Documents\Xerxes invert CD\id\Trichoptera\Rhyacophilidae\Rhyacophila_Betteni_Gr_malkini\Rhyacophila_betteni_grp_malkini_all_650.jpg"/>
          <p:cNvPicPr>
            <a:picLocks noChangeAspect="1" noChangeArrowheads="1"/>
          </p:cNvPicPr>
          <p:nvPr/>
        </p:nvPicPr>
        <p:blipFill rotWithShape="1">
          <a:blip r:embed="rId2">
            <a:extLst>
              <a:ext uri="{28A0092B-C50C-407E-A947-70E740481C1C}">
                <a14:useLocalDpi xmlns:a14="http://schemas.microsoft.com/office/drawing/2010/main" val="0"/>
              </a:ext>
            </a:extLst>
          </a:blip>
          <a:srcRect l="74115"/>
          <a:stretch/>
        </p:blipFill>
        <p:spPr bwMode="auto">
          <a:xfrm>
            <a:off x="4669459" y="408806"/>
            <a:ext cx="700704" cy="26903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0" y="4673474"/>
            <a:ext cx="3064475" cy="307777"/>
          </a:xfrm>
          <a:prstGeom prst="rect">
            <a:avLst/>
          </a:prstGeom>
          <a:noFill/>
        </p:spPr>
        <p:txBody>
          <a:bodyPr wrap="square" rtlCol="0">
            <a:spAutoFit/>
          </a:bodyPr>
          <a:lstStyle/>
          <a:p>
            <a:r>
              <a:rPr lang="en-US" sz="1400" dirty="0" smtClean="0"/>
              <a:t>Order: Trichoptera</a:t>
            </a:r>
          </a:p>
        </p:txBody>
      </p:sp>
      <p:sp>
        <p:nvSpPr>
          <p:cNvPr id="36" name="TextBox 35"/>
          <p:cNvSpPr txBox="1"/>
          <p:nvPr/>
        </p:nvSpPr>
        <p:spPr>
          <a:xfrm>
            <a:off x="-17209" y="4971562"/>
            <a:ext cx="3284665"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Sclerotized (shiny) head, legs, and some thorax</a:t>
            </a:r>
          </a:p>
          <a:p>
            <a:pPr marL="171450" indent="-171450">
              <a:buFont typeface="Arial" panose="020B0604020202020204" pitchFamily="34" charset="0"/>
              <a:buChar char="•"/>
            </a:pPr>
            <a:r>
              <a:rPr lang="en-US" sz="1200" dirty="0" smtClean="0"/>
              <a:t>Abdomen </a:t>
            </a:r>
            <a:r>
              <a:rPr lang="en-US" sz="1200" dirty="0" err="1" smtClean="0"/>
              <a:t>unsclerotized</a:t>
            </a:r>
            <a:r>
              <a:rPr lang="en-US" sz="1200" dirty="0" smtClean="0"/>
              <a:t> (fleshy)</a:t>
            </a:r>
          </a:p>
          <a:p>
            <a:pPr marL="171450" indent="-171450">
              <a:buFont typeface="Arial" panose="020B0604020202020204" pitchFamily="34" charset="0"/>
              <a:buChar char="•"/>
            </a:pPr>
            <a:r>
              <a:rPr lang="en-US" sz="1200" dirty="0"/>
              <a:t>Three sets of </a:t>
            </a:r>
            <a:r>
              <a:rPr lang="en-US" sz="1200" dirty="0" smtClean="0"/>
              <a:t>thoracic legs</a:t>
            </a:r>
            <a:endParaRPr lang="en-US" sz="1200" dirty="0"/>
          </a:p>
          <a:p>
            <a:pPr marL="171450" indent="-171450">
              <a:buFont typeface="Arial" panose="020B0604020202020204" pitchFamily="34" charset="0"/>
              <a:buChar char="•"/>
            </a:pPr>
            <a:r>
              <a:rPr lang="en-US" sz="1200" dirty="0" smtClean="0"/>
              <a:t>Anal </a:t>
            </a:r>
            <a:r>
              <a:rPr lang="en-US" sz="1200" dirty="0" err="1" smtClean="0"/>
              <a:t>prolegs</a:t>
            </a:r>
            <a:r>
              <a:rPr lang="en-US" sz="1200" dirty="0" smtClean="0"/>
              <a:t> that end in a single hook</a:t>
            </a:r>
          </a:p>
        </p:txBody>
      </p:sp>
      <p:sp>
        <p:nvSpPr>
          <p:cNvPr id="37" name="Rectangle 36"/>
          <p:cNvSpPr/>
          <p:nvPr/>
        </p:nvSpPr>
        <p:spPr>
          <a:xfrm>
            <a:off x="0" y="5825773"/>
            <a:ext cx="1948995" cy="307777"/>
          </a:xfrm>
          <a:prstGeom prst="rect">
            <a:avLst/>
          </a:prstGeom>
        </p:spPr>
        <p:txBody>
          <a:bodyPr wrap="none">
            <a:spAutoFit/>
          </a:bodyPr>
          <a:lstStyle/>
          <a:p>
            <a:r>
              <a:rPr lang="en-US" sz="1400" b="1" dirty="0"/>
              <a:t>Family: </a:t>
            </a:r>
            <a:r>
              <a:rPr lang="en-US" sz="1400" b="1" dirty="0" err="1" smtClean="0"/>
              <a:t>Hydropsychidae</a:t>
            </a:r>
            <a:endParaRPr lang="en-US" sz="1400" b="1" dirty="0"/>
          </a:p>
        </p:txBody>
      </p:sp>
      <p:sp>
        <p:nvSpPr>
          <p:cNvPr id="38" name="TextBox 37"/>
          <p:cNvSpPr txBox="1"/>
          <p:nvPr/>
        </p:nvSpPr>
        <p:spPr>
          <a:xfrm>
            <a:off x="-17210" y="6074933"/>
            <a:ext cx="3637501"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Three thoracic segments covered dorsally with well-developed sclerotized plates</a:t>
            </a:r>
          </a:p>
          <a:p>
            <a:pPr marL="171450" indent="-171450">
              <a:buFont typeface="Arial" panose="020B0604020202020204" pitchFamily="34" charset="0"/>
              <a:buChar char="•"/>
            </a:pPr>
            <a:r>
              <a:rPr lang="en-US" sz="1200" dirty="0" smtClean="0"/>
              <a:t>Abdomen with branched gills and scattered hairs</a:t>
            </a:r>
          </a:p>
          <a:p>
            <a:pPr marL="171450" indent="-171450">
              <a:buFont typeface="Arial" panose="020B0604020202020204" pitchFamily="34" charset="0"/>
              <a:buChar char="•"/>
            </a:pPr>
            <a:r>
              <a:rPr lang="en-US" sz="1200" dirty="0" smtClean="0"/>
              <a:t>Tuft of long setae at tip of each anal </a:t>
            </a:r>
            <a:r>
              <a:rPr lang="en-US" sz="1200" dirty="0" err="1" smtClean="0"/>
              <a:t>proleg</a:t>
            </a:r>
            <a:endParaRPr lang="en-US" sz="1200" dirty="0" smtClean="0"/>
          </a:p>
          <a:p>
            <a:pPr marL="171450" indent="-171450">
              <a:buFont typeface="Arial" panose="020B0604020202020204" pitchFamily="34" charset="0"/>
              <a:buChar char="•"/>
            </a:pPr>
            <a:r>
              <a:rPr lang="en-US" sz="1200" dirty="0" smtClean="0"/>
              <a:t>Body generally curved</a:t>
            </a:r>
          </a:p>
        </p:txBody>
      </p:sp>
      <p:pic>
        <p:nvPicPr>
          <p:cNvPr id="39" name="Picture 6" descr="C:\Users\Sarah.Morley\Documents\Xerxes invert CD\id\Trichoptera\Hydropsychidae\Arctopsyche_grandis\Arctopsyche_grandis_pair_5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42170" y="6582586"/>
            <a:ext cx="2210533" cy="151522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3772437" y="5099481"/>
            <a:ext cx="2098798" cy="1455167"/>
            <a:chOff x="3620291" y="4764158"/>
            <a:chExt cx="2857500" cy="1981201"/>
          </a:xfrm>
        </p:grpSpPr>
        <p:pic>
          <p:nvPicPr>
            <p:cNvPr id="40" name="Picture 10" descr="Image result for hydropsychidae larva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0291" y="4764158"/>
              <a:ext cx="2857500" cy="1981201"/>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4333064" y="6330135"/>
              <a:ext cx="913517" cy="356180"/>
            </a:xfrm>
            <a:prstGeom prst="rect">
              <a:avLst/>
            </a:prstGeom>
            <a:noFill/>
          </p:spPr>
          <p:txBody>
            <a:bodyPr wrap="square" rtlCol="0">
              <a:spAutoFit/>
            </a:bodyPr>
            <a:lstStyle/>
            <a:p>
              <a:r>
                <a:rPr lang="en-US" sz="1100" dirty="0" smtClean="0">
                  <a:solidFill>
                    <a:schemeClr val="bg1"/>
                  </a:solidFill>
                </a:rPr>
                <a:t>Setae</a:t>
              </a:r>
              <a:endParaRPr lang="en-US" sz="1100" dirty="0">
                <a:solidFill>
                  <a:schemeClr val="bg1"/>
                </a:solidFill>
              </a:endParaRPr>
            </a:p>
          </p:txBody>
        </p:sp>
        <p:cxnSp>
          <p:nvCxnSpPr>
            <p:cNvPr id="42" name="Straight Arrow Connector 41"/>
            <p:cNvCxnSpPr/>
            <p:nvPr/>
          </p:nvCxnSpPr>
          <p:spPr>
            <a:xfrm flipV="1">
              <a:off x="4930730" y="6369425"/>
              <a:ext cx="236622" cy="10549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785866" y="7316365"/>
            <a:ext cx="2080016" cy="1421344"/>
          </a:xfrm>
          <a:prstGeom prst="rect">
            <a:avLst/>
          </a:prstGeom>
        </p:spPr>
      </p:pic>
      <p:sp>
        <p:nvSpPr>
          <p:cNvPr id="25" name="TextBox 24"/>
          <p:cNvSpPr txBox="1"/>
          <p:nvPr/>
        </p:nvSpPr>
        <p:spPr>
          <a:xfrm>
            <a:off x="131661" y="3803829"/>
            <a:ext cx="3265457" cy="485598"/>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Very diverse-looking: bodies can be green, pink, or purple but never white</a:t>
            </a:r>
          </a:p>
          <a:p>
            <a:pPr marL="171450" indent="-171450">
              <a:buFont typeface="Arial" panose="020B0604020202020204" pitchFamily="34" charset="0"/>
              <a:buChar char="•"/>
            </a:pPr>
            <a:r>
              <a:rPr lang="en-US" sz="1200" dirty="0" smtClean="0"/>
              <a:t>Fierce predators!</a:t>
            </a:r>
          </a:p>
        </p:txBody>
      </p:sp>
      <p:sp>
        <p:nvSpPr>
          <p:cNvPr id="26" name="Rectangle 25"/>
          <p:cNvSpPr/>
          <p:nvPr/>
        </p:nvSpPr>
        <p:spPr>
          <a:xfrm>
            <a:off x="84572" y="3593450"/>
            <a:ext cx="4247909" cy="237385"/>
          </a:xfrm>
          <a:prstGeom prst="rect">
            <a:avLst/>
          </a:prstGeom>
        </p:spPr>
        <p:txBody>
          <a:bodyPr wrap="square">
            <a:spAutoFit/>
          </a:bodyPr>
          <a:lstStyle/>
          <a:p>
            <a:r>
              <a:rPr lang="en-US" sz="1400" dirty="0" smtClean="0"/>
              <a:t>Fun facts</a:t>
            </a:r>
            <a:endParaRPr lang="en-US" sz="1400" dirty="0"/>
          </a:p>
        </p:txBody>
      </p:sp>
      <p:sp>
        <p:nvSpPr>
          <p:cNvPr id="27" name="Rectangle 26"/>
          <p:cNvSpPr/>
          <p:nvPr/>
        </p:nvSpPr>
        <p:spPr>
          <a:xfrm>
            <a:off x="103632" y="7126861"/>
            <a:ext cx="1702197" cy="307777"/>
          </a:xfrm>
          <a:prstGeom prst="rect">
            <a:avLst/>
          </a:prstGeom>
        </p:spPr>
        <p:txBody>
          <a:bodyPr wrap="none">
            <a:spAutoFit/>
          </a:bodyPr>
          <a:lstStyle/>
          <a:p>
            <a:r>
              <a:rPr lang="en-US" sz="1400" dirty="0" smtClean="0"/>
              <a:t>Where to Find Them</a:t>
            </a:r>
            <a:endParaRPr lang="en-US" sz="1400" i="1" dirty="0"/>
          </a:p>
        </p:txBody>
      </p:sp>
      <p:sp>
        <p:nvSpPr>
          <p:cNvPr id="28" name="TextBox 27"/>
          <p:cNvSpPr txBox="1"/>
          <p:nvPr/>
        </p:nvSpPr>
        <p:spPr>
          <a:xfrm>
            <a:off x="0" y="7405649"/>
            <a:ext cx="3377045"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On top of rocks</a:t>
            </a:r>
          </a:p>
          <a:p>
            <a:pPr marL="171450" indent="-171450">
              <a:buFont typeface="Arial" panose="020B0604020202020204" pitchFamily="34" charset="0"/>
              <a:buChar char="•"/>
            </a:pPr>
            <a:r>
              <a:rPr lang="en-US" sz="1200" dirty="0" smtClean="0"/>
              <a:t>Free-living (don’t build cases) but make “retreats” (sloppy-looking tents)</a:t>
            </a:r>
          </a:p>
        </p:txBody>
      </p:sp>
      <p:sp>
        <p:nvSpPr>
          <p:cNvPr id="29" name="TextBox 28"/>
          <p:cNvSpPr txBox="1"/>
          <p:nvPr/>
        </p:nvSpPr>
        <p:spPr>
          <a:xfrm>
            <a:off x="125565" y="8204023"/>
            <a:ext cx="3265457"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At one end of retreat they spin a web like a spider to collect food in the current</a:t>
            </a:r>
          </a:p>
          <a:p>
            <a:pPr marL="171450" indent="-171450">
              <a:buFont typeface="Arial" panose="020B0604020202020204" pitchFamily="34" charset="0"/>
              <a:buChar char="•"/>
            </a:pPr>
            <a:r>
              <a:rPr lang="en-US" sz="1200" dirty="0" smtClean="0"/>
              <a:t>Males are territorial and emit high-pitched “screeches” at each other underwater</a:t>
            </a:r>
          </a:p>
        </p:txBody>
      </p:sp>
      <p:sp>
        <p:nvSpPr>
          <p:cNvPr id="30" name="Rectangle 29"/>
          <p:cNvSpPr/>
          <p:nvPr/>
        </p:nvSpPr>
        <p:spPr>
          <a:xfrm>
            <a:off x="78476" y="7985955"/>
            <a:ext cx="4247909" cy="315958"/>
          </a:xfrm>
          <a:prstGeom prst="rect">
            <a:avLst/>
          </a:prstGeom>
        </p:spPr>
        <p:txBody>
          <a:bodyPr wrap="square">
            <a:spAutoFit/>
          </a:bodyPr>
          <a:lstStyle/>
          <a:p>
            <a:r>
              <a:rPr lang="en-US" sz="1400" dirty="0" smtClean="0"/>
              <a:t>Fun facts</a:t>
            </a:r>
            <a:endParaRPr lang="en-US" sz="1400" dirty="0"/>
          </a:p>
        </p:txBody>
      </p:sp>
      <p:sp>
        <p:nvSpPr>
          <p:cNvPr id="32" name="Rectangle 31"/>
          <p:cNvSpPr/>
          <p:nvPr/>
        </p:nvSpPr>
        <p:spPr>
          <a:xfrm>
            <a:off x="-5562" y="6166"/>
            <a:ext cx="6850175" cy="369332"/>
          </a:xfrm>
          <a:prstGeom prst="rect">
            <a:avLst/>
          </a:prstGeom>
        </p:spPr>
        <p:txBody>
          <a:bodyPr wrap="square">
            <a:spAutoFit/>
          </a:bodyPr>
          <a:lstStyle/>
          <a:p>
            <a:pPr algn="r"/>
            <a:r>
              <a:rPr lang="en-US" dirty="0"/>
              <a:t>Common name: </a:t>
            </a:r>
            <a:r>
              <a:rPr lang="en-US" dirty="0" smtClean="0"/>
              <a:t>“</a:t>
            </a:r>
            <a:r>
              <a:rPr lang="en-US" b="1" dirty="0" smtClean="0"/>
              <a:t>Green Rock Worm</a:t>
            </a:r>
            <a:r>
              <a:rPr lang="en-US" dirty="0" smtClean="0"/>
              <a:t>”</a:t>
            </a:r>
            <a:endParaRPr lang="en-US" dirty="0"/>
          </a:p>
        </p:txBody>
      </p:sp>
      <p:sp>
        <p:nvSpPr>
          <p:cNvPr id="34" name="Rectangle 33"/>
          <p:cNvSpPr/>
          <p:nvPr/>
        </p:nvSpPr>
        <p:spPr>
          <a:xfrm>
            <a:off x="12726" y="4535494"/>
            <a:ext cx="6850175" cy="369332"/>
          </a:xfrm>
          <a:prstGeom prst="rect">
            <a:avLst/>
          </a:prstGeom>
        </p:spPr>
        <p:txBody>
          <a:bodyPr wrap="square">
            <a:spAutoFit/>
          </a:bodyPr>
          <a:lstStyle/>
          <a:p>
            <a:pPr algn="r"/>
            <a:r>
              <a:rPr lang="en-US" dirty="0"/>
              <a:t>Common name: </a:t>
            </a:r>
            <a:r>
              <a:rPr lang="en-US" dirty="0" smtClean="0"/>
              <a:t>“</a:t>
            </a:r>
            <a:r>
              <a:rPr lang="en-US" b="1" dirty="0" smtClean="0"/>
              <a:t>Net spinner Caddisfly</a:t>
            </a:r>
            <a:r>
              <a:rPr lang="en-US" dirty="0" smtClean="0"/>
              <a:t>”</a:t>
            </a:r>
            <a:endParaRPr lang="en-US" dirty="0"/>
          </a:p>
        </p:txBody>
      </p:sp>
    </p:spTree>
    <p:extLst>
      <p:ext uri="{BB962C8B-B14F-4D97-AF65-F5344CB8AC3E}">
        <p14:creationId xmlns:p14="http://schemas.microsoft.com/office/powerpoint/2010/main" val="88496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42966" y="1424204"/>
            <a:ext cx="5626443" cy="1384995"/>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Very small bodies shaped like bowling pins</a:t>
            </a:r>
          </a:p>
          <a:p>
            <a:pPr marL="171450" indent="-171450">
              <a:buFont typeface="Arial" panose="020B0604020202020204" pitchFamily="34" charset="0"/>
              <a:buChar char="•"/>
            </a:pPr>
            <a:r>
              <a:rPr lang="en-US" sz="1200" dirty="0" smtClean="0"/>
              <a:t>Sclerotized head external and clearly visible</a:t>
            </a:r>
          </a:p>
          <a:p>
            <a:pPr marL="171450" indent="-171450">
              <a:buFont typeface="Arial" panose="020B0604020202020204" pitchFamily="34" charset="0"/>
              <a:buChar char="•"/>
            </a:pPr>
            <a:r>
              <a:rPr lang="en-US" sz="1200" dirty="0"/>
              <a:t>Head with fan shaped mouthparts </a:t>
            </a:r>
            <a:endParaRPr lang="en-US" sz="1200" dirty="0" smtClean="0"/>
          </a:p>
          <a:p>
            <a:pPr marL="171450" indent="-171450">
              <a:buFont typeface="Arial" panose="020B0604020202020204" pitchFamily="34" charset="0"/>
              <a:buChar char="•"/>
            </a:pPr>
            <a:r>
              <a:rPr lang="en-US" sz="1200" dirty="0" smtClean="0"/>
              <a:t>Single </a:t>
            </a:r>
            <a:r>
              <a:rPr lang="en-US" sz="1200" dirty="0" err="1" smtClean="0"/>
              <a:t>proleg</a:t>
            </a:r>
            <a:r>
              <a:rPr lang="en-US" sz="1200" dirty="0" smtClean="0"/>
              <a:t> just below head</a:t>
            </a:r>
          </a:p>
          <a:p>
            <a:pPr marL="171450" indent="-171450">
              <a:buFont typeface="Arial" panose="020B0604020202020204" pitchFamily="34" charset="0"/>
              <a:buChar char="•"/>
            </a:pPr>
            <a:r>
              <a:rPr lang="en-US" sz="1200" dirty="0" smtClean="0"/>
              <a:t>Ring of tiny hooks on posterior end</a:t>
            </a:r>
          </a:p>
          <a:p>
            <a:pPr marL="171450" indent="-171450">
              <a:buFont typeface="Arial" panose="020B0604020202020204" pitchFamily="34" charset="0"/>
              <a:buChar char="•"/>
            </a:pPr>
            <a:r>
              <a:rPr lang="en-US" sz="1200" dirty="0" smtClean="0"/>
              <a:t>Typically 3-8 mm</a:t>
            </a:r>
            <a:endParaRPr lang="en-US" sz="1200" dirty="0"/>
          </a:p>
          <a:p>
            <a:pPr marL="171450" indent="-171450">
              <a:buFont typeface="Arial" panose="020B0604020202020204" pitchFamily="34" charset="0"/>
              <a:buChar char="•"/>
            </a:pPr>
            <a:endParaRPr lang="en-US" sz="1200" dirty="0"/>
          </a:p>
        </p:txBody>
      </p:sp>
      <p:sp>
        <p:nvSpPr>
          <p:cNvPr id="37" name="TextBox 36"/>
          <p:cNvSpPr txBox="1"/>
          <p:nvPr/>
        </p:nvSpPr>
        <p:spPr>
          <a:xfrm>
            <a:off x="47086" y="853432"/>
            <a:ext cx="2847217" cy="276999"/>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Thorax lacks three sets of jointed legs</a:t>
            </a:r>
          </a:p>
        </p:txBody>
      </p:sp>
      <p:sp>
        <p:nvSpPr>
          <p:cNvPr id="38" name="TextBox 37"/>
          <p:cNvSpPr txBox="1"/>
          <p:nvPr/>
        </p:nvSpPr>
        <p:spPr>
          <a:xfrm>
            <a:off x="0" y="592838"/>
            <a:ext cx="3064475" cy="307777"/>
          </a:xfrm>
          <a:prstGeom prst="rect">
            <a:avLst/>
          </a:prstGeom>
          <a:noFill/>
        </p:spPr>
        <p:txBody>
          <a:bodyPr wrap="square" rtlCol="0">
            <a:spAutoFit/>
          </a:bodyPr>
          <a:lstStyle/>
          <a:p>
            <a:r>
              <a:rPr lang="en-US" sz="1400" dirty="0" smtClean="0"/>
              <a:t>Order: </a:t>
            </a:r>
            <a:r>
              <a:rPr lang="en-US" sz="1400" dirty="0" err="1" smtClean="0"/>
              <a:t>Diptera</a:t>
            </a:r>
            <a:endParaRPr lang="en-US" sz="1400" dirty="0" smtClean="0"/>
          </a:p>
        </p:txBody>
      </p:sp>
      <p:sp>
        <p:nvSpPr>
          <p:cNvPr id="39" name="Rectangle 38"/>
          <p:cNvSpPr/>
          <p:nvPr/>
        </p:nvSpPr>
        <p:spPr>
          <a:xfrm>
            <a:off x="-8156" y="1160072"/>
            <a:ext cx="1459054" cy="307777"/>
          </a:xfrm>
          <a:prstGeom prst="rect">
            <a:avLst/>
          </a:prstGeom>
        </p:spPr>
        <p:txBody>
          <a:bodyPr wrap="none">
            <a:spAutoFit/>
          </a:bodyPr>
          <a:lstStyle/>
          <a:p>
            <a:r>
              <a:rPr lang="en-US" sz="1400" dirty="0"/>
              <a:t>Family: </a:t>
            </a:r>
            <a:r>
              <a:rPr lang="en-US" sz="1400" dirty="0" err="1" smtClean="0"/>
              <a:t>Simulidae</a:t>
            </a:r>
            <a:endParaRPr lang="en-US" sz="1400" dirty="0"/>
          </a:p>
        </p:txBody>
      </p:sp>
      <p:pic>
        <p:nvPicPr>
          <p:cNvPr id="41" name="Picture 8" descr="C:\Users\Sarah.Morley\Documents\Xerxes invert CD\id\Diptera\Simuliidae\Simulium_aureum\Simulium_aureum_L_all_550.jpg"/>
          <p:cNvPicPr>
            <a:picLocks noChangeAspect="1" noChangeArrowheads="1"/>
          </p:cNvPicPr>
          <p:nvPr/>
        </p:nvPicPr>
        <p:blipFill rotWithShape="1">
          <a:blip r:embed="rId2">
            <a:extLst>
              <a:ext uri="{28A0092B-C50C-407E-A947-70E740481C1C}">
                <a14:useLocalDpi xmlns:a14="http://schemas.microsoft.com/office/drawing/2010/main" val="0"/>
              </a:ext>
            </a:extLst>
          </a:blip>
          <a:srcRect l="2084" r="78417" b="32616"/>
          <a:stretch/>
        </p:blipFill>
        <p:spPr bwMode="auto">
          <a:xfrm rot="16200000">
            <a:off x="4475495" y="-541058"/>
            <a:ext cx="1045894" cy="323325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blackfly larva"/>
          <p:cNvPicPr>
            <a:picLocks noChangeAspect="1" noChangeArrowheads="1"/>
          </p:cNvPicPr>
          <p:nvPr/>
        </p:nvPicPr>
        <p:blipFill rotWithShape="1">
          <a:blip r:embed="rId3">
            <a:extLst>
              <a:ext uri="{28A0092B-C50C-407E-A947-70E740481C1C}">
                <a14:useLocalDpi xmlns:a14="http://schemas.microsoft.com/office/drawing/2010/main" val="0"/>
              </a:ext>
            </a:extLst>
          </a:blip>
          <a:srcRect l="1590" t="19786" r="82401" b="51765"/>
          <a:stretch/>
        </p:blipFill>
        <p:spPr bwMode="auto">
          <a:xfrm>
            <a:off x="4458684" y="1817944"/>
            <a:ext cx="874829" cy="125506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Image result for simulium larvae posteri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424" r="35197"/>
          <a:stretch/>
        </p:blipFill>
        <p:spPr bwMode="auto">
          <a:xfrm>
            <a:off x="5693318" y="1814837"/>
            <a:ext cx="759320" cy="1274299"/>
          </a:xfrm>
          <a:prstGeom prst="rect">
            <a:avLst/>
          </a:prstGeom>
          <a:noFill/>
          <a:extLst>
            <a:ext uri="{909E8E84-426E-40DD-AFC4-6F175D3DCCD1}">
              <a14:hiddenFill xmlns:a14="http://schemas.microsoft.com/office/drawing/2010/main">
                <a:solidFill>
                  <a:srgbClr val="FFFFFF"/>
                </a:solidFill>
              </a14:hiddenFill>
            </a:ext>
          </a:extLst>
        </p:spPr>
      </p:pic>
      <p:sp>
        <p:nvSpPr>
          <p:cNvPr id="56" name="Oval 55"/>
          <p:cNvSpPr/>
          <p:nvPr/>
        </p:nvSpPr>
        <p:spPr>
          <a:xfrm>
            <a:off x="6329073" y="955355"/>
            <a:ext cx="247130" cy="513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369333" y="2550279"/>
            <a:ext cx="650136" cy="4761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661171" y="1692742"/>
            <a:ext cx="837140" cy="14958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133996" y="1551776"/>
            <a:ext cx="636649" cy="307777"/>
          </a:xfrm>
          <a:prstGeom prst="rect">
            <a:avLst/>
          </a:prstGeom>
        </p:spPr>
        <p:txBody>
          <a:bodyPr wrap="none">
            <a:spAutoFit/>
          </a:bodyPr>
          <a:lstStyle/>
          <a:p>
            <a:r>
              <a:rPr lang="en-US" sz="1400" dirty="0" smtClean="0">
                <a:solidFill>
                  <a:srgbClr val="FF0000"/>
                </a:solidFill>
              </a:rPr>
              <a:t>Hooks</a:t>
            </a:r>
            <a:endParaRPr lang="en-US" sz="1400" dirty="0">
              <a:solidFill>
                <a:srgbClr val="FF0000"/>
              </a:solidFill>
            </a:endParaRPr>
          </a:p>
        </p:txBody>
      </p:sp>
      <p:grpSp>
        <p:nvGrpSpPr>
          <p:cNvPr id="60" name="Group 59"/>
          <p:cNvGrpSpPr/>
          <p:nvPr/>
        </p:nvGrpSpPr>
        <p:grpSpPr>
          <a:xfrm>
            <a:off x="2596199" y="2027478"/>
            <a:ext cx="1479240" cy="1123253"/>
            <a:chOff x="4576985" y="242134"/>
            <a:chExt cx="1247166" cy="947029"/>
          </a:xfrm>
        </p:grpSpPr>
        <p:pic>
          <p:nvPicPr>
            <p:cNvPr id="61" name="Picture 2" descr="C:\Users\Sarah.Morley\Documents\Xerxes invert CD\id\Diptera\Simuliidae\Simulium_aureum\Simulium_aureum_L_head_ven1_5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6985" y="288709"/>
              <a:ext cx="1247166" cy="900454"/>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p:cNvSpPr/>
            <p:nvPr/>
          </p:nvSpPr>
          <p:spPr>
            <a:xfrm>
              <a:off x="4963008" y="242134"/>
              <a:ext cx="513282" cy="307777"/>
            </a:xfrm>
            <a:prstGeom prst="rect">
              <a:avLst/>
            </a:prstGeom>
          </p:spPr>
          <p:txBody>
            <a:bodyPr wrap="none">
              <a:spAutoFit/>
            </a:bodyPr>
            <a:lstStyle/>
            <a:p>
              <a:r>
                <a:rPr lang="en-US" sz="1400" dirty="0" smtClean="0">
                  <a:solidFill>
                    <a:schemeClr val="bg1"/>
                  </a:solidFill>
                </a:rPr>
                <a:t>Fans</a:t>
              </a:r>
              <a:endParaRPr lang="en-US" sz="1400" dirty="0">
                <a:solidFill>
                  <a:schemeClr val="bg1"/>
                </a:solidFill>
              </a:endParaRPr>
            </a:p>
          </p:txBody>
        </p:sp>
      </p:gr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2066" y="3223270"/>
            <a:ext cx="1594031" cy="1132460"/>
          </a:xfrm>
          <a:prstGeom prst="rect">
            <a:avLst/>
          </a:prstGeom>
        </p:spPr>
      </p:pic>
      <p:sp>
        <p:nvSpPr>
          <p:cNvPr id="69" name="Rectangle 68"/>
          <p:cNvSpPr/>
          <p:nvPr/>
        </p:nvSpPr>
        <p:spPr>
          <a:xfrm>
            <a:off x="-5562" y="6166"/>
            <a:ext cx="6850175" cy="369332"/>
          </a:xfrm>
          <a:prstGeom prst="rect">
            <a:avLst/>
          </a:prstGeom>
        </p:spPr>
        <p:txBody>
          <a:bodyPr wrap="square">
            <a:spAutoFit/>
          </a:bodyPr>
          <a:lstStyle/>
          <a:p>
            <a:pPr algn="r"/>
            <a:r>
              <a:rPr lang="en-US" dirty="0"/>
              <a:t>Common name: </a:t>
            </a:r>
            <a:r>
              <a:rPr lang="en-US" dirty="0" smtClean="0"/>
              <a:t>“</a:t>
            </a:r>
            <a:r>
              <a:rPr lang="en-US" b="1" dirty="0" smtClean="0"/>
              <a:t>Black Fly</a:t>
            </a:r>
            <a:r>
              <a:rPr lang="en-US" dirty="0" smtClean="0"/>
              <a:t>”</a:t>
            </a:r>
            <a:endParaRPr lang="en-US" dirty="0"/>
          </a:p>
        </p:txBody>
      </p:sp>
      <p:sp>
        <p:nvSpPr>
          <p:cNvPr id="70" name="Rectangle 69"/>
          <p:cNvSpPr/>
          <p:nvPr/>
        </p:nvSpPr>
        <p:spPr>
          <a:xfrm>
            <a:off x="12192" y="2621917"/>
            <a:ext cx="1702197" cy="307777"/>
          </a:xfrm>
          <a:prstGeom prst="rect">
            <a:avLst/>
          </a:prstGeom>
        </p:spPr>
        <p:txBody>
          <a:bodyPr wrap="none">
            <a:spAutoFit/>
          </a:bodyPr>
          <a:lstStyle/>
          <a:p>
            <a:r>
              <a:rPr lang="en-US" sz="1400" dirty="0" smtClean="0"/>
              <a:t>Where to Find Them</a:t>
            </a:r>
            <a:endParaRPr lang="en-US" sz="1400" i="1" dirty="0"/>
          </a:p>
        </p:txBody>
      </p:sp>
      <p:sp>
        <p:nvSpPr>
          <p:cNvPr id="71" name="TextBox 70"/>
          <p:cNvSpPr txBox="1"/>
          <p:nvPr/>
        </p:nvSpPr>
        <p:spPr>
          <a:xfrm>
            <a:off x="43076" y="2809253"/>
            <a:ext cx="2553123"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In colonies on the  leading edges of rocks in fast-flowing water</a:t>
            </a:r>
          </a:p>
        </p:txBody>
      </p:sp>
      <p:sp>
        <p:nvSpPr>
          <p:cNvPr id="72" name="TextBox 71"/>
          <p:cNvSpPr txBox="1"/>
          <p:nvPr/>
        </p:nvSpPr>
        <p:spPr>
          <a:xfrm>
            <a:off x="143853" y="3474645"/>
            <a:ext cx="4314831"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Use their mustache fans to filter food out of the water column</a:t>
            </a:r>
          </a:p>
          <a:p>
            <a:pPr marL="171450" indent="-171450">
              <a:buFont typeface="Arial" panose="020B0604020202020204" pitchFamily="34" charset="0"/>
              <a:buChar char="•"/>
            </a:pPr>
            <a:r>
              <a:rPr lang="en-US" sz="1200" dirty="0" smtClean="0"/>
              <a:t>Use their anal hooks to attach to rocks</a:t>
            </a:r>
          </a:p>
          <a:p>
            <a:pPr marL="171450" indent="-171450">
              <a:buFont typeface="Arial" panose="020B0604020202020204" pitchFamily="34" charset="0"/>
              <a:buChar char="•"/>
            </a:pPr>
            <a:r>
              <a:rPr lang="en-US" sz="1200" dirty="0" smtClean="0"/>
              <a:t>Move like an inch-worm in the sampling tray</a:t>
            </a:r>
          </a:p>
          <a:p>
            <a:pPr marL="171450" indent="-171450">
              <a:buFont typeface="Arial" panose="020B0604020202020204" pitchFamily="34" charset="0"/>
              <a:buChar char="•"/>
            </a:pPr>
            <a:r>
              <a:rPr lang="en-US" sz="1200" dirty="0"/>
              <a:t>Excrete sticky silk similar to </a:t>
            </a:r>
            <a:r>
              <a:rPr lang="en-US" sz="1200" dirty="0" smtClean="0"/>
              <a:t>spiders that makes them hard to remove from your forceps/paint brushes</a:t>
            </a:r>
            <a:endParaRPr lang="en-US" sz="1200" dirty="0"/>
          </a:p>
          <a:p>
            <a:pPr marL="171450" indent="-171450">
              <a:buFont typeface="Arial" panose="020B0604020202020204" pitchFamily="34" charset="0"/>
              <a:buChar char="•"/>
            </a:pPr>
            <a:endParaRPr lang="en-US" sz="1200" dirty="0" smtClean="0"/>
          </a:p>
        </p:txBody>
      </p:sp>
      <p:sp>
        <p:nvSpPr>
          <p:cNvPr id="73" name="Rectangle 72"/>
          <p:cNvSpPr/>
          <p:nvPr/>
        </p:nvSpPr>
        <p:spPr>
          <a:xfrm>
            <a:off x="96764" y="3264266"/>
            <a:ext cx="4247909" cy="237385"/>
          </a:xfrm>
          <a:prstGeom prst="rect">
            <a:avLst/>
          </a:prstGeom>
        </p:spPr>
        <p:txBody>
          <a:bodyPr wrap="square">
            <a:spAutoFit/>
          </a:bodyPr>
          <a:lstStyle/>
          <a:p>
            <a:r>
              <a:rPr lang="en-US" sz="1400" dirty="0" smtClean="0"/>
              <a:t>Fun facts</a:t>
            </a:r>
            <a:endParaRPr lang="en-US" sz="1400" dirty="0"/>
          </a:p>
        </p:txBody>
      </p:sp>
    </p:spTree>
    <p:extLst>
      <p:ext uri="{BB962C8B-B14F-4D97-AF65-F5344CB8AC3E}">
        <p14:creationId xmlns:p14="http://schemas.microsoft.com/office/powerpoint/2010/main" val="1411011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500" y="4156502"/>
            <a:ext cx="3429000" cy="830997"/>
          </a:xfrm>
          <a:prstGeom prst="rect">
            <a:avLst/>
          </a:prstGeom>
        </p:spPr>
        <p:txBody>
          <a:bodyPr>
            <a:spAutoFit/>
          </a:bodyPr>
          <a:lstStyle/>
          <a:p>
            <a:pPr marL="742950" lvl="1" indent="-285750">
              <a:buFont typeface="Arial" panose="020B0604020202020204" pitchFamily="34" charset="0"/>
              <a:buChar char="•"/>
            </a:pPr>
            <a:r>
              <a:rPr lang="en-US" sz="1200" dirty="0"/>
              <a:t>Some spend their entire life in water (e.g., water striders, water beetles)</a:t>
            </a:r>
          </a:p>
          <a:p>
            <a:pPr marL="742950" lvl="1" indent="-285750">
              <a:buFont typeface="Arial" panose="020B0604020202020204" pitchFamily="34" charset="0"/>
              <a:buChar char="•"/>
            </a:pPr>
            <a:r>
              <a:rPr lang="en-US" sz="1200" dirty="0"/>
              <a:t>Others have a pupal stage (chrysalis) like a caterpillar/butterfly.</a:t>
            </a:r>
          </a:p>
        </p:txBody>
      </p:sp>
      <p:sp>
        <p:nvSpPr>
          <p:cNvPr id="3" name="Rectangle 2"/>
          <p:cNvSpPr/>
          <p:nvPr/>
        </p:nvSpPr>
        <p:spPr>
          <a:xfrm>
            <a:off x="975360" y="1658958"/>
            <a:ext cx="5707380" cy="646331"/>
          </a:xfrm>
          <a:prstGeom prst="rect">
            <a:avLst/>
          </a:prstGeom>
        </p:spPr>
        <p:txBody>
          <a:bodyPr wrap="square">
            <a:spAutoFit/>
          </a:bodyPr>
          <a:lstStyle/>
          <a:p>
            <a:r>
              <a:rPr lang="en-US" sz="1200" dirty="0"/>
              <a:t>Aquatic insects take many different shapes and sizes, but all have ……….</a:t>
            </a:r>
          </a:p>
          <a:p>
            <a:r>
              <a:rPr lang="en-US" sz="1200" dirty="0"/>
              <a:t>Describe basic morphology (head, thorax, abdomen) – include schematic</a:t>
            </a:r>
          </a:p>
          <a:p>
            <a:endParaRPr lang="en-US" sz="1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4301" y="3541179"/>
            <a:ext cx="1828800" cy="119176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3744" y="1933956"/>
            <a:ext cx="1828800" cy="6675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9316" y="6013331"/>
            <a:ext cx="926592" cy="18288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7562" y="99061"/>
            <a:ext cx="716491" cy="1128332"/>
          </a:xfrm>
          <a:prstGeom prst="rect">
            <a:avLst/>
          </a:prstGeom>
        </p:spPr>
      </p:pic>
      <p:pic>
        <p:nvPicPr>
          <p:cNvPr id="8" name="Picture 2" descr="C:\Users\Sarah.Morley\Desktop\Work\Aug 2022\Xerxes invert CD\id\Plecoptera\Perlidae\Perlidae_200_t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7064" y="2111311"/>
            <a:ext cx="5715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0648" y="1792224"/>
            <a:ext cx="1719072" cy="18288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27749" y="3656076"/>
            <a:ext cx="1587279" cy="1592588"/>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61148" y="-1177296"/>
            <a:ext cx="2359152" cy="2323344"/>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20476" y="6179566"/>
            <a:ext cx="1200912" cy="801624"/>
          </a:xfrm>
          <a:prstGeom prst="rect">
            <a:avLst/>
          </a:prstGeom>
        </p:spPr>
      </p:pic>
      <p:sp>
        <p:nvSpPr>
          <p:cNvPr id="13" name="TextBox 12"/>
          <p:cNvSpPr txBox="1"/>
          <p:nvPr/>
        </p:nvSpPr>
        <p:spPr>
          <a:xfrm>
            <a:off x="-5578213" y="7064747"/>
            <a:ext cx="5626443" cy="1292662"/>
          </a:xfrm>
          <a:prstGeom prst="rect">
            <a:avLst/>
          </a:prstGeom>
          <a:noFill/>
        </p:spPr>
        <p:txBody>
          <a:bodyPr wrap="square" rtlCol="0">
            <a:spAutoFit/>
          </a:bodyPr>
          <a:lstStyle/>
          <a:p>
            <a:pPr marL="171450" indent="-171450">
              <a:buFont typeface="Arial" panose="020B0604020202020204" pitchFamily="34" charset="0"/>
              <a:buChar char="•"/>
            </a:pPr>
            <a:r>
              <a:rPr lang="en-US" sz="1200" dirty="0"/>
              <a:t>Gills </a:t>
            </a:r>
            <a:r>
              <a:rPr lang="en-US" sz="1200" dirty="0" smtClean="0"/>
              <a:t>similar </a:t>
            </a:r>
            <a:r>
              <a:rPr lang="en-US" sz="1200" dirty="0"/>
              <a:t>in </a:t>
            </a:r>
            <a:r>
              <a:rPr lang="en-US" sz="1200" dirty="0" smtClean="0"/>
              <a:t>size, </a:t>
            </a:r>
            <a:r>
              <a:rPr lang="en-US" sz="1200" dirty="0"/>
              <a:t>do not meet beneath abdomen</a:t>
            </a:r>
          </a:p>
          <a:p>
            <a:pPr marL="171450" indent="-171450">
              <a:buFont typeface="Arial" panose="020B0604020202020204" pitchFamily="34" charset="0"/>
              <a:buChar char="•"/>
            </a:pPr>
            <a:r>
              <a:rPr lang="en-US" sz="1200" dirty="0"/>
              <a:t>Gills </a:t>
            </a:r>
            <a:r>
              <a:rPr lang="en-US" sz="1200" dirty="0" smtClean="0"/>
              <a:t>do not </a:t>
            </a:r>
            <a:r>
              <a:rPr lang="en-US" sz="1200" dirty="0"/>
              <a:t>have fibrilliform (frilly) portion</a:t>
            </a:r>
          </a:p>
          <a:p>
            <a:pPr marL="171450" indent="-171450">
              <a:buFont typeface="Arial" panose="020B0604020202020204" pitchFamily="34" charset="0"/>
              <a:buChar char="•"/>
            </a:pPr>
            <a:r>
              <a:rPr lang="en-US" sz="1200" dirty="0" smtClean="0"/>
              <a:t>Maxillary </a:t>
            </a:r>
            <a:r>
              <a:rPr lang="en-US" sz="1200" dirty="0" err="1" smtClean="0"/>
              <a:t>palpi</a:t>
            </a:r>
            <a:r>
              <a:rPr lang="en-US" sz="1200" dirty="0" smtClean="0"/>
              <a:t> protrude at sides of head</a:t>
            </a:r>
          </a:p>
          <a:p>
            <a:pPr marL="171450" indent="-171450">
              <a:buFont typeface="Arial" panose="020B0604020202020204" pitchFamily="34" charset="0"/>
              <a:buChar char="•"/>
            </a:pPr>
            <a:r>
              <a:rPr lang="en-US" sz="1200" dirty="0" smtClean="0"/>
              <a:t>Small notch in front margin of head</a:t>
            </a:r>
          </a:p>
          <a:p>
            <a:r>
              <a:rPr lang="en-US" dirty="0"/>
              <a:t> </a:t>
            </a:r>
            <a:endParaRPr lang="en-US" sz="1200" dirty="0"/>
          </a:p>
          <a:p>
            <a:pPr marL="171450" indent="-171450">
              <a:buFont typeface="Arial" panose="020B0604020202020204" pitchFamily="34" charset="0"/>
              <a:buChar char="•"/>
            </a:pPr>
            <a:endParaRPr lang="en-US" sz="1200" dirty="0"/>
          </a:p>
        </p:txBody>
      </p:sp>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4719095" y="3442229"/>
            <a:ext cx="3248797" cy="1766165"/>
          </a:xfrm>
          <a:prstGeom prst="rect">
            <a:avLst/>
          </a:prstGeom>
        </p:spPr>
      </p:pic>
      <p:pic>
        <p:nvPicPr>
          <p:cNvPr id="15" name="Picture 14" descr="C:\Users\Sarah.Morley\Desktop\Work\Aug 2022\Xerxes invert CD\id\Plecoptera\Chloroperlidae\Katroperla_perdita\Kathroperla_perdita_all_600.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66989"/>
          <a:stretch/>
        </p:blipFill>
        <p:spPr bwMode="auto">
          <a:xfrm>
            <a:off x="7002299" y="365258"/>
            <a:ext cx="716870" cy="197253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74951" y="3746629"/>
            <a:ext cx="1161288" cy="1828800"/>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41149" y="5949710"/>
            <a:ext cx="1485900" cy="2447925"/>
          </a:xfrm>
          <a:prstGeom prst="rect">
            <a:avLst/>
          </a:prstGeom>
        </p:spPr>
      </p:pic>
      <p:pic>
        <p:nvPicPr>
          <p:cNvPr id="18" name="Picture 4" descr="Rhyacophila_Angelita_Gr_all_650.jpg (650Ã570)"/>
          <p:cNvPicPr>
            <a:picLocks noChangeAspect="1" noChangeArrowheads="1"/>
          </p:cNvPicPr>
          <p:nvPr/>
        </p:nvPicPr>
        <p:blipFill rotWithShape="1">
          <a:blip r:embed="rId15">
            <a:extLst>
              <a:ext uri="{28A0092B-C50C-407E-A947-70E740481C1C}">
                <a14:useLocalDpi xmlns:a14="http://schemas.microsoft.com/office/drawing/2010/main" val="0"/>
              </a:ext>
            </a:extLst>
          </a:blip>
          <a:srcRect l="1742" r="71375"/>
          <a:stretch/>
        </p:blipFill>
        <p:spPr bwMode="auto">
          <a:xfrm>
            <a:off x="11671872" y="-98472"/>
            <a:ext cx="924657" cy="30163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415721" y="7077366"/>
            <a:ext cx="1828800" cy="1219200"/>
          </a:xfrm>
          <a:prstGeom prst="rect">
            <a:avLst/>
          </a:prstGeom>
        </p:spPr>
      </p:pic>
      <p:pic>
        <p:nvPicPr>
          <p:cNvPr id="20" name="Picture 1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788029" y="6159285"/>
            <a:ext cx="1695450" cy="666750"/>
          </a:xfrm>
          <a:prstGeom prst="rect">
            <a:avLst/>
          </a:prstGeom>
        </p:spPr>
      </p:pic>
      <p:pic>
        <p:nvPicPr>
          <p:cNvPr id="21" name="Picture 2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030785" y="5508524"/>
            <a:ext cx="1451610" cy="967740"/>
          </a:xfrm>
          <a:prstGeom prst="rect">
            <a:avLst/>
          </a:prstGeom>
        </p:spPr>
      </p:pic>
    </p:spTree>
    <p:extLst>
      <p:ext uri="{BB962C8B-B14F-4D97-AF65-F5344CB8AC3E}">
        <p14:creationId xmlns:p14="http://schemas.microsoft.com/office/powerpoint/2010/main" val="2129896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14397"/>
            <a:ext cx="1624227" cy="307777"/>
          </a:xfrm>
          <a:prstGeom prst="rect">
            <a:avLst/>
          </a:prstGeom>
        </p:spPr>
        <p:txBody>
          <a:bodyPr wrap="none">
            <a:spAutoFit/>
          </a:bodyPr>
          <a:lstStyle/>
          <a:p>
            <a:r>
              <a:rPr lang="en-US" sz="1400" dirty="0" smtClean="0"/>
              <a:t>Genus: </a:t>
            </a:r>
            <a:r>
              <a:rPr lang="en-US" sz="1400" i="1" dirty="0" err="1" smtClean="0"/>
              <a:t>Rhyacophila</a:t>
            </a:r>
            <a:endParaRPr lang="en-US" sz="1400" i="1" dirty="0"/>
          </a:p>
        </p:txBody>
      </p:sp>
      <p:sp>
        <p:nvSpPr>
          <p:cNvPr id="3" name="TextBox 2"/>
          <p:cNvSpPr txBox="1"/>
          <p:nvPr/>
        </p:nvSpPr>
        <p:spPr>
          <a:xfrm>
            <a:off x="0" y="147678"/>
            <a:ext cx="3064475" cy="307777"/>
          </a:xfrm>
          <a:prstGeom prst="rect">
            <a:avLst/>
          </a:prstGeom>
          <a:noFill/>
        </p:spPr>
        <p:txBody>
          <a:bodyPr wrap="square" rtlCol="0">
            <a:spAutoFit/>
          </a:bodyPr>
          <a:lstStyle/>
          <a:p>
            <a:r>
              <a:rPr lang="en-US" sz="1400" dirty="0" smtClean="0"/>
              <a:t>Order: Trichoptera</a:t>
            </a:r>
          </a:p>
        </p:txBody>
      </p:sp>
      <p:sp>
        <p:nvSpPr>
          <p:cNvPr id="4" name="Rectangle 3"/>
          <p:cNvSpPr/>
          <p:nvPr/>
        </p:nvSpPr>
        <p:spPr>
          <a:xfrm>
            <a:off x="0" y="1409705"/>
            <a:ext cx="1852302" cy="307777"/>
          </a:xfrm>
          <a:prstGeom prst="rect">
            <a:avLst/>
          </a:prstGeom>
        </p:spPr>
        <p:txBody>
          <a:bodyPr wrap="none">
            <a:spAutoFit/>
          </a:bodyPr>
          <a:lstStyle/>
          <a:p>
            <a:r>
              <a:rPr lang="en-US" sz="1400" dirty="0"/>
              <a:t>Family: </a:t>
            </a:r>
            <a:r>
              <a:rPr lang="en-US" sz="1400" dirty="0" err="1"/>
              <a:t>R</a:t>
            </a:r>
            <a:r>
              <a:rPr lang="en-US" sz="1400" dirty="0" err="1" smtClean="0"/>
              <a:t>hyacophilidae</a:t>
            </a:r>
            <a:endParaRPr lang="en-US" sz="1400" dirty="0"/>
          </a:p>
        </p:txBody>
      </p:sp>
      <p:sp>
        <p:nvSpPr>
          <p:cNvPr id="5" name="TextBox 4"/>
          <p:cNvSpPr txBox="1"/>
          <p:nvPr/>
        </p:nvSpPr>
        <p:spPr>
          <a:xfrm>
            <a:off x="-17209" y="445766"/>
            <a:ext cx="2831195"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Sclerotized head, legs, some thorax</a:t>
            </a:r>
          </a:p>
          <a:p>
            <a:pPr marL="171450" indent="-171450">
              <a:buFont typeface="Arial" panose="020B0604020202020204" pitchFamily="34" charset="0"/>
              <a:buChar char="•"/>
            </a:pPr>
            <a:r>
              <a:rPr lang="en-US" sz="1200" dirty="0" smtClean="0"/>
              <a:t>Abdomen </a:t>
            </a:r>
            <a:r>
              <a:rPr lang="en-US" sz="1200" dirty="0" err="1" smtClean="0"/>
              <a:t>unsclerotized</a:t>
            </a:r>
            <a:endParaRPr lang="en-US" sz="1200" dirty="0" smtClean="0"/>
          </a:p>
          <a:p>
            <a:pPr marL="171450" indent="-171450">
              <a:buFont typeface="Arial" panose="020B0604020202020204" pitchFamily="34" charset="0"/>
              <a:buChar char="•"/>
            </a:pPr>
            <a:r>
              <a:rPr lang="en-US" sz="1200" dirty="0"/>
              <a:t>Three sets of </a:t>
            </a:r>
            <a:r>
              <a:rPr lang="en-US" sz="1200" dirty="0" smtClean="0"/>
              <a:t>thoracic legs</a:t>
            </a:r>
            <a:endParaRPr lang="en-US" sz="1200" dirty="0"/>
          </a:p>
          <a:p>
            <a:pPr marL="171450" indent="-171450">
              <a:buFont typeface="Arial" panose="020B0604020202020204" pitchFamily="34" charset="0"/>
              <a:buChar char="•"/>
            </a:pPr>
            <a:r>
              <a:rPr lang="en-US" sz="1200" dirty="0" smtClean="0"/>
              <a:t>Anal </a:t>
            </a:r>
            <a:r>
              <a:rPr lang="en-US" sz="1200" dirty="0" err="1" smtClean="0"/>
              <a:t>prolegs</a:t>
            </a:r>
            <a:r>
              <a:rPr lang="en-US" sz="1200" dirty="0" smtClean="0"/>
              <a:t> that end in a single hook</a:t>
            </a:r>
          </a:p>
        </p:txBody>
      </p:sp>
      <p:sp>
        <p:nvSpPr>
          <p:cNvPr id="7" name="TextBox 6"/>
          <p:cNvSpPr txBox="1"/>
          <p:nvPr/>
        </p:nvSpPr>
        <p:spPr>
          <a:xfrm>
            <a:off x="-17209" y="1658865"/>
            <a:ext cx="3064476" cy="1754326"/>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Second and third thoracic plate completely fleshy or only with small sclerotized plates</a:t>
            </a:r>
          </a:p>
          <a:p>
            <a:pPr marL="171450" indent="-171450">
              <a:buFont typeface="Arial" panose="020B0604020202020204" pitchFamily="34" charset="0"/>
              <a:buChar char="•"/>
            </a:pPr>
            <a:r>
              <a:rPr lang="en-US" sz="1200" dirty="0" smtClean="0"/>
              <a:t>Abdomen with deep constrictions between segments </a:t>
            </a:r>
          </a:p>
          <a:p>
            <a:pPr marL="171450" indent="-171450">
              <a:buFont typeface="Arial" panose="020B0604020202020204" pitchFamily="34" charset="0"/>
              <a:buChar char="•"/>
            </a:pPr>
            <a:r>
              <a:rPr lang="en-US" sz="1200" dirty="0" smtClean="0"/>
              <a:t>Anal </a:t>
            </a:r>
            <a:r>
              <a:rPr lang="en-US" sz="1200" dirty="0" err="1" smtClean="0"/>
              <a:t>prolegs</a:t>
            </a:r>
            <a:r>
              <a:rPr lang="en-US" sz="1200" dirty="0" smtClean="0"/>
              <a:t> long, largely free of last abdominal segment</a:t>
            </a:r>
          </a:p>
          <a:p>
            <a:pPr marL="171450" indent="-171450">
              <a:buFont typeface="Arial" panose="020B0604020202020204" pitchFamily="34" charset="0"/>
              <a:buChar char="•"/>
            </a:pPr>
            <a:r>
              <a:rPr lang="en-US" sz="1200" dirty="0" smtClean="0"/>
              <a:t>Abdominal segment 9 with dorsal plate</a:t>
            </a:r>
          </a:p>
          <a:p>
            <a:pPr marL="171450" indent="-171450">
              <a:buFont typeface="Arial" panose="020B0604020202020204" pitchFamily="34" charset="0"/>
              <a:buChar char="•"/>
            </a:pPr>
            <a:r>
              <a:rPr lang="en-US" sz="1200" dirty="0" smtClean="0"/>
              <a:t>Greenish, pink, or purplish – never bright white</a:t>
            </a:r>
          </a:p>
        </p:txBody>
      </p:sp>
      <p:cxnSp>
        <p:nvCxnSpPr>
          <p:cNvPr id="8" name="Straight Connector 7"/>
          <p:cNvCxnSpPr/>
          <p:nvPr/>
        </p:nvCxnSpPr>
        <p:spPr>
          <a:xfrm>
            <a:off x="0" y="4572000"/>
            <a:ext cx="685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2" name="Picture 4" descr="Rhyacophila_Angelita_Gr_all_650.jpg (650Ã570)"/>
          <p:cNvPicPr>
            <a:picLocks noChangeAspect="1" noChangeArrowheads="1"/>
          </p:cNvPicPr>
          <p:nvPr/>
        </p:nvPicPr>
        <p:blipFill rotWithShape="1">
          <a:blip r:embed="rId2">
            <a:extLst>
              <a:ext uri="{28A0092B-C50C-407E-A947-70E740481C1C}">
                <a14:useLocalDpi xmlns:a14="http://schemas.microsoft.com/office/drawing/2010/main" val="0"/>
              </a:ext>
            </a:extLst>
          </a:blip>
          <a:srcRect l="1742" r="71375"/>
          <a:stretch/>
        </p:blipFill>
        <p:spPr bwMode="auto">
          <a:xfrm>
            <a:off x="2956016" y="147678"/>
            <a:ext cx="924657" cy="30163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C:\Users\Sarah.Morley\Documents\Xerxes invert CD\id\Trichoptera\Rhyacophilidae\Rhyacophila_Betteni_Gr_malkini\Rhyacophila_betteni_grp_malkini_all_650.jpg"/>
          <p:cNvPicPr>
            <a:picLocks noChangeAspect="1" noChangeArrowheads="1"/>
          </p:cNvPicPr>
          <p:nvPr/>
        </p:nvPicPr>
        <p:blipFill rotWithShape="1">
          <a:blip r:embed="rId3">
            <a:extLst>
              <a:ext uri="{28A0092B-C50C-407E-A947-70E740481C1C}">
                <a14:useLocalDpi xmlns:a14="http://schemas.microsoft.com/office/drawing/2010/main" val="0"/>
              </a:ext>
            </a:extLst>
          </a:blip>
          <a:srcRect l="36413" t="77679" r="24566"/>
          <a:stretch/>
        </p:blipFill>
        <p:spPr bwMode="auto">
          <a:xfrm>
            <a:off x="3397118" y="3384216"/>
            <a:ext cx="1808727" cy="10282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6" name="Picture 8" descr="C:\Users\Sarah.Morley\Documents\Xerxes invert CD\id\Trichoptera\Rhyacophilidae\Rhyacophila_Brunnea-Vemna_Gr\Rhyacophila_Brunnea-Vemna_Gr_all_700.jpg"/>
          <p:cNvPicPr>
            <a:picLocks noChangeAspect="1" noChangeArrowheads="1"/>
          </p:cNvPicPr>
          <p:nvPr/>
        </p:nvPicPr>
        <p:blipFill rotWithShape="1">
          <a:blip r:embed="rId4">
            <a:extLst>
              <a:ext uri="{28A0092B-C50C-407E-A947-70E740481C1C}">
                <a14:useLocalDpi xmlns:a14="http://schemas.microsoft.com/office/drawing/2010/main" val="0"/>
              </a:ext>
            </a:extLst>
          </a:blip>
          <a:srcRect l="34176" r="43351"/>
          <a:stretch/>
        </p:blipFill>
        <p:spPr bwMode="auto">
          <a:xfrm>
            <a:off x="3981996" y="178937"/>
            <a:ext cx="866556" cy="29635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8" name="Picture 10" descr="C:\Users\Sarah.Morley\Documents\Xerxes invert CD\id\Trichoptera\Rhyacophilidae\Rhyacophila_Hyalinata_Gr\Rhyacophila_Hyalinata_Gr_all_650.jpg"/>
          <p:cNvPicPr>
            <a:picLocks noChangeAspect="1" noChangeArrowheads="1"/>
          </p:cNvPicPr>
          <p:nvPr/>
        </p:nvPicPr>
        <p:blipFill rotWithShape="1">
          <a:blip r:embed="rId5">
            <a:extLst>
              <a:ext uri="{28A0092B-C50C-407E-A947-70E740481C1C}">
                <a14:useLocalDpi xmlns:a14="http://schemas.microsoft.com/office/drawing/2010/main" val="0"/>
              </a:ext>
            </a:extLst>
          </a:blip>
          <a:srcRect l="1" r="60133"/>
          <a:stretch/>
        </p:blipFill>
        <p:spPr bwMode="auto">
          <a:xfrm rot="10800000">
            <a:off x="5824162" y="146589"/>
            <a:ext cx="946865" cy="29861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7209" y="3662351"/>
            <a:ext cx="3377045"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Without dense tufts of stout gills on each side of thorax and abdominal segments 1-8.</a:t>
            </a:r>
          </a:p>
          <a:p>
            <a:pPr marL="171450" indent="-171450">
              <a:buFont typeface="Arial" panose="020B0604020202020204" pitchFamily="34" charset="0"/>
              <a:buChar char="•"/>
            </a:pPr>
            <a:r>
              <a:rPr lang="en-US" sz="1200" dirty="0" smtClean="0"/>
              <a:t>Very diverse genus</a:t>
            </a:r>
          </a:p>
        </p:txBody>
      </p:sp>
      <p:pic>
        <p:nvPicPr>
          <p:cNvPr id="21" name="Picture 2" descr="C:\Users\Sarah.Morley\Documents\Xerxes invert CD\id\Trichoptera\Rhyacophilidae\Rhyacophila_Alberta_Gr\Rhyacophila_Albertae_Gr_all_700.jpg"/>
          <p:cNvPicPr>
            <a:picLocks noChangeAspect="1" noChangeArrowheads="1"/>
          </p:cNvPicPr>
          <p:nvPr/>
        </p:nvPicPr>
        <p:blipFill rotWithShape="1">
          <a:blip r:embed="rId6">
            <a:extLst>
              <a:ext uri="{28A0092B-C50C-407E-A947-70E740481C1C}">
                <a14:useLocalDpi xmlns:a14="http://schemas.microsoft.com/office/drawing/2010/main" val="0"/>
              </a:ext>
            </a:extLst>
          </a:blip>
          <a:srcRect l="50704" t="53047" r="23272"/>
          <a:stretch/>
        </p:blipFill>
        <p:spPr bwMode="auto">
          <a:xfrm>
            <a:off x="5451077" y="3181671"/>
            <a:ext cx="1032849" cy="13523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2" name="Picture 6" descr="C:\Users\Sarah.Morley\Documents\Xerxes invert CD\id\Trichoptera\Rhyacophilidae\Rhyacophila_Betteni_Gr_malkini\Rhyacophila_betteni_grp_malkini_all_650.jpg"/>
          <p:cNvPicPr>
            <a:picLocks noChangeAspect="1" noChangeArrowheads="1"/>
          </p:cNvPicPr>
          <p:nvPr/>
        </p:nvPicPr>
        <p:blipFill rotWithShape="1">
          <a:blip r:embed="rId3">
            <a:extLst>
              <a:ext uri="{28A0092B-C50C-407E-A947-70E740481C1C}">
                <a14:useLocalDpi xmlns:a14="http://schemas.microsoft.com/office/drawing/2010/main" val="0"/>
              </a:ext>
            </a:extLst>
          </a:blip>
          <a:srcRect l="74115"/>
          <a:stretch/>
        </p:blipFill>
        <p:spPr bwMode="auto">
          <a:xfrm>
            <a:off x="4949875" y="164966"/>
            <a:ext cx="772964" cy="29677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0" y="4825992"/>
            <a:ext cx="3064475" cy="307777"/>
          </a:xfrm>
          <a:prstGeom prst="rect">
            <a:avLst/>
          </a:prstGeom>
          <a:noFill/>
        </p:spPr>
        <p:txBody>
          <a:bodyPr wrap="square" rtlCol="0">
            <a:spAutoFit/>
          </a:bodyPr>
          <a:lstStyle/>
          <a:p>
            <a:r>
              <a:rPr lang="en-US" sz="1400" dirty="0" smtClean="0"/>
              <a:t>Order: </a:t>
            </a:r>
            <a:r>
              <a:rPr lang="en-US" sz="1400" dirty="0" err="1" smtClean="0"/>
              <a:t>Ephemeroptera</a:t>
            </a:r>
            <a:endParaRPr lang="en-US" sz="1400" dirty="0" smtClean="0"/>
          </a:p>
        </p:txBody>
      </p:sp>
      <p:sp>
        <p:nvSpPr>
          <p:cNvPr id="16" name="Rectangle 15"/>
          <p:cNvSpPr/>
          <p:nvPr/>
        </p:nvSpPr>
        <p:spPr>
          <a:xfrm>
            <a:off x="0" y="6379574"/>
            <a:ext cx="1901867" cy="307777"/>
          </a:xfrm>
          <a:prstGeom prst="rect">
            <a:avLst/>
          </a:prstGeom>
        </p:spPr>
        <p:txBody>
          <a:bodyPr wrap="none">
            <a:spAutoFit/>
          </a:bodyPr>
          <a:lstStyle/>
          <a:p>
            <a:r>
              <a:rPr lang="en-US" sz="1400" dirty="0"/>
              <a:t>Family: </a:t>
            </a:r>
            <a:r>
              <a:rPr lang="en-US" sz="1400" dirty="0" err="1" smtClean="0"/>
              <a:t>Heptangeniidae</a:t>
            </a:r>
            <a:endParaRPr lang="en-US" sz="1400" dirty="0"/>
          </a:p>
        </p:txBody>
      </p:sp>
      <p:sp>
        <p:nvSpPr>
          <p:cNvPr id="17" name="TextBox 16"/>
          <p:cNvSpPr txBox="1"/>
          <p:nvPr/>
        </p:nvSpPr>
        <p:spPr>
          <a:xfrm>
            <a:off x="47087" y="7665468"/>
            <a:ext cx="5626443" cy="1292662"/>
          </a:xfrm>
          <a:prstGeom prst="rect">
            <a:avLst/>
          </a:prstGeom>
          <a:noFill/>
        </p:spPr>
        <p:txBody>
          <a:bodyPr wrap="square" rtlCol="0">
            <a:spAutoFit/>
          </a:bodyPr>
          <a:lstStyle/>
          <a:p>
            <a:pPr marL="171450" indent="-171450">
              <a:buFont typeface="Arial" panose="020B0604020202020204" pitchFamily="34" charset="0"/>
              <a:buChar char="•"/>
            </a:pPr>
            <a:r>
              <a:rPr lang="en-US" sz="1200" dirty="0"/>
              <a:t>Gills </a:t>
            </a:r>
            <a:r>
              <a:rPr lang="en-US" sz="1200" dirty="0" smtClean="0"/>
              <a:t>similar </a:t>
            </a:r>
            <a:r>
              <a:rPr lang="en-US" sz="1200" dirty="0"/>
              <a:t>in </a:t>
            </a:r>
            <a:r>
              <a:rPr lang="en-US" sz="1200" dirty="0" smtClean="0"/>
              <a:t>size, </a:t>
            </a:r>
            <a:r>
              <a:rPr lang="en-US" sz="1200" dirty="0"/>
              <a:t>do not meet beneath abdomen</a:t>
            </a:r>
          </a:p>
          <a:p>
            <a:pPr marL="171450" indent="-171450">
              <a:buFont typeface="Arial" panose="020B0604020202020204" pitchFamily="34" charset="0"/>
              <a:buChar char="•"/>
            </a:pPr>
            <a:r>
              <a:rPr lang="en-US" sz="1200" dirty="0"/>
              <a:t>Gills </a:t>
            </a:r>
            <a:r>
              <a:rPr lang="en-US" sz="1200" dirty="0" smtClean="0"/>
              <a:t>do not </a:t>
            </a:r>
            <a:r>
              <a:rPr lang="en-US" sz="1200" dirty="0"/>
              <a:t>have fibrilliform (frilly) portion</a:t>
            </a:r>
          </a:p>
          <a:p>
            <a:pPr marL="171450" indent="-171450">
              <a:buFont typeface="Arial" panose="020B0604020202020204" pitchFamily="34" charset="0"/>
              <a:buChar char="•"/>
            </a:pPr>
            <a:r>
              <a:rPr lang="en-US" sz="1200" dirty="0" smtClean="0"/>
              <a:t>Maxillary </a:t>
            </a:r>
            <a:r>
              <a:rPr lang="en-US" sz="1200" dirty="0" err="1" smtClean="0"/>
              <a:t>palpi</a:t>
            </a:r>
            <a:r>
              <a:rPr lang="en-US" sz="1200" dirty="0" smtClean="0"/>
              <a:t> protrude at sides of head</a:t>
            </a:r>
          </a:p>
          <a:p>
            <a:pPr marL="171450" indent="-171450">
              <a:buFont typeface="Arial" panose="020B0604020202020204" pitchFamily="34" charset="0"/>
              <a:buChar char="•"/>
            </a:pPr>
            <a:r>
              <a:rPr lang="en-US" sz="1200" dirty="0" smtClean="0"/>
              <a:t>Small notch in front margin of head</a:t>
            </a:r>
          </a:p>
          <a:p>
            <a:r>
              <a:rPr lang="en-US" dirty="0"/>
              <a:t> </a:t>
            </a:r>
            <a:endParaRPr lang="en-US" sz="1200" dirty="0"/>
          </a:p>
          <a:p>
            <a:pPr marL="171450" indent="-171450">
              <a:buFont typeface="Arial" panose="020B0604020202020204" pitchFamily="34" charset="0"/>
              <a:buChar char="•"/>
            </a:pPr>
            <a:endParaRPr lang="en-US" sz="1200" dirty="0"/>
          </a:p>
        </p:txBody>
      </p:sp>
      <p:sp>
        <p:nvSpPr>
          <p:cNvPr id="19" name="TextBox 18"/>
          <p:cNvSpPr txBox="1"/>
          <p:nvPr/>
        </p:nvSpPr>
        <p:spPr>
          <a:xfrm>
            <a:off x="47087" y="5060593"/>
            <a:ext cx="2322733"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Sclerotized body</a:t>
            </a:r>
          </a:p>
          <a:p>
            <a:pPr marL="171450" indent="-171450">
              <a:buFont typeface="Arial" panose="020B0604020202020204" pitchFamily="34" charset="0"/>
              <a:buChar char="•"/>
            </a:pPr>
            <a:r>
              <a:rPr lang="en-US" sz="1200" dirty="0"/>
              <a:t>Three sets of jointed legs</a:t>
            </a:r>
          </a:p>
          <a:p>
            <a:pPr marL="171450" indent="-171450">
              <a:buFont typeface="Arial" panose="020B0604020202020204" pitchFamily="34" charset="0"/>
              <a:buChar char="•"/>
            </a:pPr>
            <a:r>
              <a:rPr lang="en-US" sz="1200" dirty="0" smtClean="0"/>
              <a:t>Two or three segmented tails</a:t>
            </a:r>
          </a:p>
          <a:p>
            <a:pPr marL="171450" indent="-171450">
              <a:buFont typeface="Arial" panose="020B0604020202020204" pitchFamily="34" charset="0"/>
              <a:buChar char="•"/>
            </a:pPr>
            <a:r>
              <a:rPr lang="en-US" sz="1200" dirty="0" smtClean="0"/>
              <a:t>Abdominal segments with gills</a:t>
            </a:r>
          </a:p>
          <a:p>
            <a:pPr marL="171450" indent="-171450">
              <a:buFont typeface="Arial" panose="020B0604020202020204" pitchFamily="34" charset="0"/>
              <a:buChar char="•"/>
            </a:pPr>
            <a:r>
              <a:rPr lang="en-US" sz="1200" dirty="0" smtClean="0"/>
              <a:t>One claw at end of each leg</a:t>
            </a:r>
            <a:endParaRPr lang="en-US" sz="1200" dirty="0"/>
          </a:p>
        </p:txBody>
      </p:sp>
      <p:sp>
        <p:nvSpPr>
          <p:cNvPr id="20" name="TextBox 19"/>
          <p:cNvSpPr txBox="1"/>
          <p:nvPr/>
        </p:nvSpPr>
        <p:spPr>
          <a:xfrm>
            <a:off x="47087" y="6637444"/>
            <a:ext cx="3454662"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Body flattened, outspread legs</a:t>
            </a:r>
          </a:p>
          <a:p>
            <a:pPr marL="171450" indent="-171450">
              <a:buFont typeface="Arial" panose="020B0604020202020204" pitchFamily="34" charset="0"/>
              <a:buChar char="•"/>
            </a:pPr>
            <a:r>
              <a:rPr lang="en-US" sz="1200" dirty="0" smtClean="0"/>
              <a:t>Eyes pointed upward (dorsally)</a:t>
            </a:r>
          </a:p>
          <a:p>
            <a:pPr marL="171450" indent="-171450">
              <a:buFont typeface="Arial" panose="020B0604020202020204" pitchFamily="34" charset="0"/>
              <a:buChar char="•"/>
            </a:pPr>
            <a:r>
              <a:rPr lang="en-US" sz="1200" dirty="0"/>
              <a:t>Gills on abdominal segments </a:t>
            </a:r>
            <a:r>
              <a:rPr lang="en-US" sz="1200" dirty="0" smtClean="0"/>
              <a:t>1-7 </a:t>
            </a:r>
            <a:r>
              <a:rPr lang="en-US" sz="1200" dirty="0" err="1" smtClean="0"/>
              <a:t>platelike</a:t>
            </a:r>
            <a:endParaRPr lang="en-US" sz="1200" dirty="0" smtClean="0"/>
          </a:p>
          <a:p>
            <a:endParaRPr lang="en-US" sz="1200" dirty="0" smtClean="0"/>
          </a:p>
        </p:txBody>
      </p: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4273737" y="6020835"/>
            <a:ext cx="3248797" cy="1766165"/>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3203104" y="5317154"/>
            <a:ext cx="1203544" cy="2266675"/>
          </a:xfrm>
          <a:prstGeom prst="rect">
            <a:avLst/>
          </a:prstGeom>
        </p:spPr>
      </p:pic>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l="50038"/>
          <a:stretch/>
        </p:blipFill>
        <p:spPr>
          <a:xfrm rot="16200000">
            <a:off x="3237366" y="3950010"/>
            <a:ext cx="1064683" cy="2421564"/>
          </a:xfrm>
          <a:prstGeom prst="rect">
            <a:avLst/>
          </a:prstGeom>
        </p:spPr>
      </p:pic>
      <p:sp>
        <p:nvSpPr>
          <p:cNvPr id="26" name="Rectangle 25"/>
          <p:cNvSpPr/>
          <p:nvPr/>
        </p:nvSpPr>
        <p:spPr>
          <a:xfrm>
            <a:off x="0" y="7400113"/>
            <a:ext cx="1505477" cy="307777"/>
          </a:xfrm>
          <a:prstGeom prst="rect">
            <a:avLst/>
          </a:prstGeom>
        </p:spPr>
        <p:txBody>
          <a:bodyPr wrap="none">
            <a:spAutoFit/>
          </a:bodyPr>
          <a:lstStyle/>
          <a:p>
            <a:r>
              <a:rPr lang="en-US" sz="1400" dirty="0" smtClean="0"/>
              <a:t>Genus: </a:t>
            </a:r>
            <a:r>
              <a:rPr lang="en-US" sz="1400" i="1" dirty="0" err="1" smtClean="0"/>
              <a:t>Cinygmula</a:t>
            </a:r>
            <a:endParaRPr lang="en-US" sz="1400" i="1" dirty="0"/>
          </a:p>
        </p:txBody>
      </p:sp>
      <p:grpSp>
        <p:nvGrpSpPr>
          <p:cNvPr id="27" name="Group 26"/>
          <p:cNvGrpSpPr/>
          <p:nvPr/>
        </p:nvGrpSpPr>
        <p:grpSpPr>
          <a:xfrm>
            <a:off x="2558925" y="7554002"/>
            <a:ext cx="2683464" cy="1614147"/>
            <a:chOff x="3048905" y="6528733"/>
            <a:chExt cx="2683464" cy="1614147"/>
          </a:xfrm>
        </p:grpSpPr>
        <p:pic>
          <p:nvPicPr>
            <p:cNvPr id="28" name="Picture 20" descr="C:\Users\Sarah.Morley\Documents\Xerxes invert CD\id\Ephemeroptera\Heptageniidae\Cinygmula\Cinygmula4_head_dor1_55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800000">
              <a:off x="3597098" y="6909153"/>
              <a:ext cx="1578022" cy="1233727"/>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p:nvPr/>
          </p:nvCxnSpPr>
          <p:spPr>
            <a:xfrm>
              <a:off x="4372697" y="6765269"/>
              <a:ext cx="597" cy="1787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063673" y="6528733"/>
              <a:ext cx="602473" cy="307777"/>
            </a:xfrm>
            <a:prstGeom prst="rect">
              <a:avLst/>
            </a:prstGeom>
          </p:spPr>
          <p:txBody>
            <a:bodyPr wrap="none">
              <a:spAutoFit/>
            </a:bodyPr>
            <a:lstStyle/>
            <a:p>
              <a:r>
                <a:rPr lang="en-US" sz="1400" dirty="0" smtClean="0"/>
                <a:t>notch</a:t>
              </a:r>
              <a:endParaRPr lang="en-US" sz="1400" dirty="0"/>
            </a:p>
          </p:txBody>
        </p:sp>
        <p:sp>
          <p:nvSpPr>
            <p:cNvPr id="31" name="Rectangle 30"/>
            <p:cNvSpPr/>
            <p:nvPr/>
          </p:nvSpPr>
          <p:spPr>
            <a:xfrm>
              <a:off x="5188630" y="7588115"/>
              <a:ext cx="543739" cy="307777"/>
            </a:xfrm>
            <a:prstGeom prst="rect">
              <a:avLst/>
            </a:prstGeom>
          </p:spPr>
          <p:txBody>
            <a:bodyPr wrap="none">
              <a:spAutoFit/>
            </a:bodyPr>
            <a:lstStyle/>
            <a:p>
              <a:r>
                <a:rPr lang="en-US" sz="1400" dirty="0" err="1" smtClean="0"/>
                <a:t>palpi</a:t>
              </a:r>
              <a:endParaRPr lang="en-US" sz="1400" dirty="0"/>
            </a:p>
          </p:txBody>
        </p:sp>
        <p:cxnSp>
          <p:nvCxnSpPr>
            <p:cNvPr id="32" name="Straight Arrow Connector 31"/>
            <p:cNvCxnSpPr/>
            <p:nvPr/>
          </p:nvCxnSpPr>
          <p:spPr>
            <a:xfrm flipH="1" flipV="1">
              <a:off x="5053444" y="7444117"/>
              <a:ext cx="243351" cy="1993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3405461" y="7426409"/>
              <a:ext cx="243351" cy="1993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048905" y="7588116"/>
              <a:ext cx="543739" cy="307777"/>
            </a:xfrm>
            <a:prstGeom prst="rect">
              <a:avLst/>
            </a:prstGeom>
          </p:spPr>
          <p:txBody>
            <a:bodyPr wrap="none">
              <a:spAutoFit/>
            </a:bodyPr>
            <a:lstStyle/>
            <a:p>
              <a:r>
                <a:rPr lang="en-US" sz="1400" dirty="0" err="1" smtClean="0"/>
                <a:t>palpi</a:t>
              </a:r>
              <a:endParaRPr lang="en-US" sz="1400" dirty="0"/>
            </a:p>
          </p:txBody>
        </p:sp>
      </p:grpSp>
    </p:spTree>
    <p:extLst>
      <p:ext uri="{BB962C8B-B14F-4D97-AF65-F5344CB8AC3E}">
        <p14:creationId xmlns:p14="http://schemas.microsoft.com/office/powerpoint/2010/main" val="496846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966" y="979044"/>
            <a:ext cx="5626443"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Body shaped like a bowling pin</a:t>
            </a:r>
          </a:p>
          <a:p>
            <a:pPr marL="171450" indent="-171450">
              <a:buFont typeface="Arial" panose="020B0604020202020204" pitchFamily="34" charset="0"/>
              <a:buChar char="•"/>
            </a:pPr>
            <a:r>
              <a:rPr lang="en-US" sz="1200" dirty="0" smtClean="0"/>
              <a:t>Sclerotized head external and clearly visible</a:t>
            </a:r>
          </a:p>
          <a:p>
            <a:pPr marL="171450" indent="-171450">
              <a:buFont typeface="Arial" panose="020B0604020202020204" pitchFamily="34" charset="0"/>
              <a:buChar char="•"/>
            </a:pPr>
            <a:r>
              <a:rPr lang="en-US" sz="1200" dirty="0" smtClean="0"/>
              <a:t>Single </a:t>
            </a:r>
            <a:r>
              <a:rPr lang="en-US" sz="1200" dirty="0" err="1" smtClean="0"/>
              <a:t>proleg</a:t>
            </a:r>
            <a:r>
              <a:rPr lang="en-US" sz="1200" dirty="0" smtClean="0"/>
              <a:t> just below head</a:t>
            </a:r>
          </a:p>
          <a:p>
            <a:pPr marL="171450" indent="-171450">
              <a:buFont typeface="Arial" panose="020B0604020202020204" pitchFamily="34" charset="0"/>
              <a:buChar char="•"/>
            </a:pPr>
            <a:r>
              <a:rPr lang="en-US" sz="1200" dirty="0" smtClean="0"/>
              <a:t>Ring of tiny hooks on posterior end</a:t>
            </a:r>
          </a:p>
          <a:p>
            <a:pPr marL="171450" indent="-171450">
              <a:buFont typeface="Arial" panose="020B0604020202020204" pitchFamily="34" charset="0"/>
              <a:buChar char="•"/>
            </a:pPr>
            <a:r>
              <a:rPr lang="en-US" sz="1200" dirty="0" smtClean="0"/>
              <a:t>Typically 3-8 mm</a:t>
            </a:r>
            <a:endParaRPr lang="en-US" sz="1200" dirty="0"/>
          </a:p>
          <a:p>
            <a:pPr marL="171450" indent="-171450">
              <a:buFont typeface="Arial" panose="020B0604020202020204" pitchFamily="34" charset="0"/>
              <a:buChar char="•"/>
            </a:pPr>
            <a:endParaRPr lang="en-US" sz="1200" dirty="0"/>
          </a:p>
        </p:txBody>
      </p:sp>
      <p:sp>
        <p:nvSpPr>
          <p:cNvPr id="9" name="Rectangle 8"/>
          <p:cNvSpPr/>
          <p:nvPr/>
        </p:nvSpPr>
        <p:spPr>
          <a:xfrm>
            <a:off x="20399" y="2142667"/>
            <a:ext cx="1414170" cy="307777"/>
          </a:xfrm>
          <a:prstGeom prst="rect">
            <a:avLst/>
          </a:prstGeom>
        </p:spPr>
        <p:txBody>
          <a:bodyPr wrap="none">
            <a:spAutoFit/>
          </a:bodyPr>
          <a:lstStyle/>
          <a:p>
            <a:r>
              <a:rPr lang="en-US" sz="1400" dirty="0" smtClean="0"/>
              <a:t>Genus: </a:t>
            </a:r>
            <a:r>
              <a:rPr lang="en-US" sz="1400" i="1" dirty="0" err="1" smtClean="0"/>
              <a:t>Simulium</a:t>
            </a:r>
            <a:endParaRPr lang="en-US" sz="1400" i="1" dirty="0"/>
          </a:p>
        </p:txBody>
      </p:sp>
      <p:sp>
        <p:nvSpPr>
          <p:cNvPr id="11" name="TextBox 10"/>
          <p:cNvSpPr txBox="1"/>
          <p:nvPr/>
        </p:nvSpPr>
        <p:spPr>
          <a:xfrm>
            <a:off x="47086" y="371696"/>
            <a:ext cx="2847217" cy="276999"/>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Thorax lacks three sets of jointed legs</a:t>
            </a:r>
          </a:p>
        </p:txBody>
      </p:sp>
      <p:cxnSp>
        <p:nvCxnSpPr>
          <p:cNvPr id="40" name="Straight Connector 39"/>
          <p:cNvCxnSpPr/>
          <p:nvPr/>
        </p:nvCxnSpPr>
        <p:spPr>
          <a:xfrm>
            <a:off x="0" y="4572000"/>
            <a:ext cx="685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0" y="147678"/>
            <a:ext cx="3064475" cy="307777"/>
          </a:xfrm>
          <a:prstGeom prst="rect">
            <a:avLst/>
          </a:prstGeom>
          <a:noFill/>
        </p:spPr>
        <p:txBody>
          <a:bodyPr wrap="square" rtlCol="0">
            <a:spAutoFit/>
          </a:bodyPr>
          <a:lstStyle/>
          <a:p>
            <a:r>
              <a:rPr lang="en-US" sz="1400" dirty="0" smtClean="0"/>
              <a:t>Order: </a:t>
            </a:r>
            <a:r>
              <a:rPr lang="en-US" sz="1400" dirty="0" err="1" smtClean="0"/>
              <a:t>Diptera</a:t>
            </a:r>
            <a:endParaRPr lang="en-US" sz="1400" dirty="0" smtClean="0"/>
          </a:p>
        </p:txBody>
      </p:sp>
      <p:sp>
        <p:nvSpPr>
          <p:cNvPr id="53" name="Rectangle 52"/>
          <p:cNvSpPr/>
          <p:nvPr/>
        </p:nvSpPr>
        <p:spPr>
          <a:xfrm>
            <a:off x="-8156" y="714912"/>
            <a:ext cx="1459054" cy="307777"/>
          </a:xfrm>
          <a:prstGeom prst="rect">
            <a:avLst/>
          </a:prstGeom>
        </p:spPr>
        <p:txBody>
          <a:bodyPr wrap="none">
            <a:spAutoFit/>
          </a:bodyPr>
          <a:lstStyle/>
          <a:p>
            <a:r>
              <a:rPr lang="en-US" sz="1400" dirty="0"/>
              <a:t>Family: </a:t>
            </a:r>
            <a:r>
              <a:rPr lang="en-US" sz="1400" dirty="0" err="1" smtClean="0"/>
              <a:t>Simulidae</a:t>
            </a:r>
            <a:endParaRPr lang="en-US" sz="1400" dirty="0"/>
          </a:p>
        </p:txBody>
      </p:sp>
      <p:sp>
        <p:nvSpPr>
          <p:cNvPr id="4" name="Rectangle 3"/>
          <p:cNvSpPr/>
          <p:nvPr/>
        </p:nvSpPr>
        <p:spPr>
          <a:xfrm>
            <a:off x="58207" y="2416509"/>
            <a:ext cx="2895891" cy="1569660"/>
          </a:xfrm>
          <a:prstGeom prst="rect">
            <a:avLst/>
          </a:prstGeom>
        </p:spPr>
        <p:txBody>
          <a:bodyPr wrap="square">
            <a:spAutoFit/>
          </a:bodyPr>
          <a:lstStyle/>
          <a:p>
            <a:pPr marL="171450" indent="-171450">
              <a:buFont typeface="Arial" panose="020B0604020202020204" pitchFamily="34" charset="0"/>
              <a:buChar char="•"/>
            </a:pPr>
            <a:r>
              <a:rPr lang="en-US" sz="1200" dirty="0"/>
              <a:t>Head with fan shaped mouthparts </a:t>
            </a:r>
          </a:p>
          <a:p>
            <a:pPr marL="171450" indent="-171450">
              <a:buFont typeface="Arial" panose="020B0604020202020204" pitchFamily="34" charset="0"/>
              <a:buChar char="•"/>
            </a:pPr>
            <a:r>
              <a:rPr lang="en-US" sz="1200" dirty="0"/>
              <a:t>Body pigmented</a:t>
            </a:r>
          </a:p>
          <a:p>
            <a:pPr marL="171450" indent="-171450">
              <a:buFont typeface="Arial" panose="020B0604020202020204" pitchFamily="34" charset="0"/>
              <a:buChar char="•"/>
            </a:pPr>
            <a:r>
              <a:rPr lang="en-US" sz="1200" dirty="0" smtClean="0"/>
              <a:t>Antenna never transparent with dark brown tip</a:t>
            </a:r>
          </a:p>
          <a:p>
            <a:pPr marL="171450" indent="-171450">
              <a:buFont typeface="Arial" panose="020B0604020202020204" pitchFamily="34" charset="0"/>
              <a:buChar char="•"/>
            </a:pPr>
            <a:r>
              <a:rPr lang="en-US" sz="1200" dirty="0" err="1" smtClean="0"/>
              <a:t>Hypostoma</a:t>
            </a:r>
            <a:r>
              <a:rPr lang="en-US" sz="1200" dirty="0" smtClean="0"/>
              <a:t> with </a:t>
            </a:r>
            <a:r>
              <a:rPr lang="en-US" sz="1200" dirty="0" err="1" smtClean="0"/>
              <a:t>paralateral</a:t>
            </a:r>
            <a:r>
              <a:rPr lang="en-US" sz="1200" dirty="0" smtClean="0"/>
              <a:t> teeth</a:t>
            </a:r>
          </a:p>
          <a:p>
            <a:pPr marL="171450" indent="-171450">
              <a:buFont typeface="Arial" panose="020B0604020202020204" pitchFamily="34" charset="0"/>
              <a:buChar char="•"/>
            </a:pPr>
            <a:r>
              <a:rPr lang="en-US" sz="1200" dirty="0" err="1" smtClean="0"/>
              <a:t>Hypostoma</a:t>
            </a:r>
            <a:r>
              <a:rPr lang="en-US" sz="1200" dirty="0" smtClean="0"/>
              <a:t> with median tooth taller than lateral teeth; </a:t>
            </a:r>
            <a:r>
              <a:rPr lang="en-US" sz="1200" dirty="0" err="1" smtClean="0"/>
              <a:t>sublateral</a:t>
            </a:r>
            <a:r>
              <a:rPr lang="en-US" sz="1200" dirty="0" smtClean="0"/>
              <a:t> teeth shorter than median and lateral teeth</a:t>
            </a:r>
            <a:endParaRPr lang="en-US" sz="1200" dirty="0"/>
          </a:p>
        </p:txBody>
      </p:sp>
      <p:pic>
        <p:nvPicPr>
          <p:cNvPr id="1032" name="Picture 8" descr="C:\Users\Sarah.Morley\Documents\Xerxes invert CD\id\Diptera\Simuliidae\Simulium_aureum\Simulium_aureum_L_all_550.jpg"/>
          <p:cNvPicPr>
            <a:picLocks noChangeAspect="1" noChangeArrowheads="1"/>
          </p:cNvPicPr>
          <p:nvPr/>
        </p:nvPicPr>
        <p:blipFill rotWithShape="1">
          <a:blip r:embed="rId2">
            <a:extLst>
              <a:ext uri="{28A0092B-C50C-407E-A947-70E740481C1C}">
                <a14:useLocalDpi xmlns:a14="http://schemas.microsoft.com/office/drawing/2010/main" val="0"/>
              </a:ext>
            </a:extLst>
          </a:blip>
          <a:srcRect l="2084" r="78417" b="32616"/>
          <a:stretch/>
        </p:blipFill>
        <p:spPr bwMode="auto">
          <a:xfrm rot="16200000">
            <a:off x="4475495" y="-986218"/>
            <a:ext cx="1045894" cy="32332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lackfly larva"/>
          <p:cNvPicPr>
            <a:picLocks noChangeAspect="1" noChangeArrowheads="1"/>
          </p:cNvPicPr>
          <p:nvPr/>
        </p:nvPicPr>
        <p:blipFill rotWithShape="1">
          <a:blip r:embed="rId3">
            <a:extLst>
              <a:ext uri="{28A0092B-C50C-407E-A947-70E740481C1C}">
                <a14:useLocalDpi xmlns:a14="http://schemas.microsoft.com/office/drawing/2010/main" val="0"/>
              </a:ext>
            </a:extLst>
          </a:blip>
          <a:srcRect l="1590" t="19786" r="82401" b="51765"/>
          <a:stretch/>
        </p:blipFill>
        <p:spPr bwMode="auto">
          <a:xfrm>
            <a:off x="4458684" y="1372784"/>
            <a:ext cx="874829" cy="12550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imulium larvae posteri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424" r="35197"/>
          <a:stretch/>
        </p:blipFill>
        <p:spPr bwMode="auto">
          <a:xfrm>
            <a:off x="5693318" y="1369677"/>
            <a:ext cx="759320" cy="1274299"/>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p:cNvGrpSpPr/>
          <p:nvPr/>
        </p:nvGrpSpPr>
        <p:grpSpPr>
          <a:xfrm>
            <a:off x="4292529" y="2749283"/>
            <a:ext cx="2537460" cy="1761122"/>
            <a:chOff x="3282286" y="5941075"/>
            <a:chExt cx="2364134" cy="1640825"/>
          </a:xfrm>
        </p:grpSpPr>
        <p:pic>
          <p:nvPicPr>
            <p:cNvPr id="1040" name="Picture 16" descr="Simulium (G.) rhopaloides n. sp. Guadalcanal. Early last instar larva, Holotype. a, left lateral view. b, pharate pupal gill. c, hypostomal teeth. d, mandible teeth, sensillum, and serrations. e, dorsal view of head. f, hypostoma and postgenal cleft. g, anal sclerite and circlet of hooks. surrounded by diffuse light brown; ecdysial lines pale and distinct, broadly rounded posteriorly; fan stalks translucent; width 0.51 mm, length 0.61 mm; distance between antennal bases 0.25 mm; cervical sclerites distinct; postocciput not extended medially. Antennae: total length 0.41 mm; proportions of articles 1.0:1.0:1.1; distal article extended Â "/>
            <p:cNvPicPr>
              <a:picLocks noChangeAspect="1" noChangeArrowheads="1"/>
            </p:cNvPicPr>
            <p:nvPr/>
          </p:nvPicPr>
          <p:blipFill rotWithShape="1">
            <a:blip r:embed="rId5">
              <a:extLst>
                <a:ext uri="{28A0092B-C50C-407E-A947-70E740481C1C}">
                  <a14:useLocalDpi xmlns:a14="http://schemas.microsoft.com/office/drawing/2010/main" val="0"/>
                </a:ext>
              </a:extLst>
            </a:blip>
            <a:srcRect l="8043" t="48082" r="59926" b="35601"/>
            <a:stretch/>
          </p:blipFill>
          <p:spPr bwMode="auto">
            <a:xfrm>
              <a:off x="3315483" y="6013725"/>
              <a:ext cx="2330937" cy="15681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3282286" y="6088034"/>
              <a:ext cx="973664" cy="307777"/>
            </a:xfrm>
            <a:prstGeom prst="rect">
              <a:avLst/>
            </a:prstGeom>
          </p:spPr>
          <p:txBody>
            <a:bodyPr wrap="none">
              <a:spAutoFit/>
            </a:bodyPr>
            <a:lstStyle/>
            <a:p>
              <a:r>
                <a:rPr lang="en-US" sz="1400" dirty="0" err="1" smtClean="0"/>
                <a:t>paralateral</a:t>
              </a:r>
              <a:endParaRPr lang="en-US" sz="1400" dirty="0"/>
            </a:p>
          </p:txBody>
        </p:sp>
        <p:sp>
          <p:nvSpPr>
            <p:cNvPr id="29" name="Rectangle 28"/>
            <p:cNvSpPr/>
            <p:nvPr/>
          </p:nvSpPr>
          <p:spPr>
            <a:xfrm>
              <a:off x="4260213" y="6480549"/>
              <a:ext cx="654346" cy="276999"/>
            </a:xfrm>
            <a:prstGeom prst="rect">
              <a:avLst/>
            </a:prstGeom>
          </p:spPr>
          <p:txBody>
            <a:bodyPr wrap="none">
              <a:spAutoFit/>
            </a:bodyPr>
            <a:lstStyle/>
            <a:p>
              <a:r>
                <a:rPr lang="en-US" sz="1200" dirty="0" smtClean="0">
                  <a:solidFill>
                    <a:schemeClr val="bg1"/>
                  </a:solidFill>
                </a:rPr>
                <a:t>median</a:t>
              </a:r>
              <a:endParaRPr lang="en-US" sz="1200" dirty="0">
                <a:solidFill>
                  <a:schemeClr val="bg1"/>
                </a:solidFill>
              </a:endParaRPr>
            </a:p>
          </p:txBody>
        </p:sp>
        <p:sp>
          <p:nvSpPr>
            <p:cNvPr id="30" name="Rectangle 29"/>
            <p:cNvSpPr/>
            <p:nvPr/>
          </p:nvSpPr>
          <p:spPr>
            <a:xfrm>
              <a:off x="4233159" y="5941075"/>
              <a:ext cx="647100" cy="307777"/>
            </a:xfrm>
            <a:prstGeom prst="rect">
              <a:avLst/>
            </a:prstGeom>
          </p:spPr>
          <p:txBody>
            <a:bodyPr wrap="none">
              <a:spAutoFit/>
            </a:bodyPr>
            <a:lstStyle/>
            <a:p>
              <a:r>
                <a:rPr lang="en-US" sz="1400" dirty="0" smtClean="0"/>
                <a:t>lateral</a:t>
              </a:r>
              <a:endParaRPr lang="en-US" sz="1400" dirty="0"/>
            </a:p>
          </p:txBody>
        </p:sp>
        <p:sp>
          <p:nvSpPr>
            <p:cNvPr id="31" name="Rectangle 30"/>
            <p:cNvSpPr/>
            <p:nvPr/>
          </p:nvSpPr>
          <p:spPr>
            <a:xfrm>
              <a:off x="4133992" y="6660180"/>
              <a:ext cx="906787" cy="307777"/>
            </a:xfrm>
            <a:prstGeom prst="rect">
              <a:avLst/>
            </a:prstGeom>
          </p:spPr>
          <p:txBody>
            <a:bodyPr wrap="none">
              <a:spAutoFit/>
            </a:bodyPr>
            <a:lstStyle/>
            <a:p>
              <a:r>
                <a:rPr lang="en-US" sz="1400" dirty="0" err="1" smtClean="0">
                  <a:solidFill>
                    <a:schemeClr val="bg1"/>
                  </a:solidFill>
                </a:rPr>
                <a:t>sublateral</a:t>
              </a:r>
              <a:endParaRPr lang="en-US" sz="1400" dirty="0">
                <a:solidFill>
                  <a:schemeClr val="bg1"/>
                </a:solidFill>
              </a:endParaRPr>
            </a:p>
          </p:txBody>
        </p:sp>
        <p:cxnSp>
          <p:nvCxnSpPr>
            <p:cNvPr id="8" name="Straight Arrow Connector 7"/>
            <p:cNvCxnSpPr/>
            <p:nvPr/>
          </p:nvCxnSpPr>
          <p:spPr>
            <a:xfrm flipV="1">
              <a:off x="4241607" y="6459533"/>
              <a:ext cx="114922" cy="26999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4789381" y="6459589"/>
              <a:ext cx="143784" cy="25277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769118" y="6376386"/>
              <a:ext cx="261661" cy="1195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776537" y="6183886"/>
              <a:ext cx="86627" cy="137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4556709" y="6408006"/>
              <a:ext cx="5346" cy="16047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4233159" y="6183886"/>
              <a:ext cx="80500" cy="1482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Oval 46"/>
          <p:cNvSpPr/>
          <p:nvPr/>
        </p:nvSpPr>
        <p:spPr>
          <a:xfrm>
            <a:off x="6329073" y="510195"/>
            <a:ext cx="247130" cy="513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369333" y="2105119"/>
            <a:ext cx="650136" cy="4761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661171" y="1247582"/>
            <a:ext cx="837140" cy="14958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133996" y="1106616"/>
            <a:ext cx="636649" cy="307777"/>
          </a:xfrm>
          <a:prstGeom prst="rect">
            <a:avLst/>
          </a:prstGeom>
        </p:spPr>
        <p:txBody>
          <a:bodyPr wrap="none">
            <a:spAutoFit/>
          </a:bodyPr>
          <a:lstStyle/>
          <a:p>
            <a:r>
              <a:rPr lang="en-US" sz="1400" dirty="0" smtClean="0">
                <a:solidFill>
                  <a:srgbClr val="FF0000"/>
                </a:solidFill>
              </a:rPr>
              <a:t>Hooks</a:t>
            </a:r>
            <a:endParaRPr lang="en-US" sz="1400" dirty="0">
              <a:solidFill>
                <a:srgbClr val="FF0000"/>
              </a:solidFill>
            </a:endParaRPr>
          </a:p>
        </p:txBody>
      </p:sp>
      <p:grpSp>
        <p:nvGrpSpPr>
          <p:cNvPr id="48" name="Group 47"/>
          <p:cNvGrpSpPr/>
          <p:nvPr/>
        </p:nvGrpSpPr>
        <p:grpSpPr>
          <a:xfrm>
            <a:off x="2596199" y="1582318"/>
            <a:ext cx="1479240" cy="1123253"/>
            <a:chOff x="4576985" y="242134"/>
            <a:chExt cx="1247166" cy="947029"/>
          </a:xfrm>
        </p:grpSpPr>
        <p:pic>
          <p:nvPicPr>
            <p:cNvPr id="1026" name="Picture 2" descr="C:\Users\Sarah.Morley\Documents\Xerxes invert CD\id\Diptera\Simuliidae\Simulium_aureum\Simulium_aureum_L_head_ven1_5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6985" y="288709"/>
              <a:ext cx="1247166" cy="900454"/>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68"/>
            <p:cNvSpPr/>
            <p:nvPr/>
          </p:nvSpPr>
          <p:spPr>
            <a:xfrm>
              <a:off x="4963008" y="242134"/>
              <a:ext cx="513282" cy="307777"/>
            </a:xfrm>
            <a:prstGeom prst="rect">
              <a:avLst/>
            </a:prstGeom>
          </p:spPr>
          <p:txBody>
            <a:bodyPr wrap="none">
              <a:spAutoFit/>
            </a:bodyPr>
            <a:lstStyle/>
            <a:p>
              <a:r>
                <a:rPr lang="en-US" sz="1400" dirty="0" smtClean="0">
                  <a:solidFill>
                    <a:schemeClr val="bg1"/>
                  </a:solidFill>
                </a:rPr>
                <a:t>Fans</a:t>
              </a:r>
              <a:endParaRPr lang="en-US" sz="1400" dirty="0">
                <a:solidFill>
                  <a:schemeClr val="bg1"/>
                </a:solidFill>
              </a:endParaRPr>
            </a:p>
          </p:txBody>
        </p:sp>
      </p:grpSp>
      <p:sp>
        <p:nvSpPr>
          <p:cNvPr id="70" name="Rectangle 69"/>
          <p:cNvSpPr/>
          <p:nvPr/>
        </p:nvSpPr>
        <p:spPr>
          <a:xfrm>
            <a:off x="2967349" y="2962593"/>
            <a:ext cx="1137363" cy="338554"/>
          </a:xfrm>
          <a:prstGeom prst="rect">
            <a:avLst/>
          </a:prstGeom>
        </p:spPr>
        <p:txBody>
          <a:bodyPr wrap="none">
            <a:spAutoFit/>
          </a:bodyPr>
          <a:lstStyle/>
          <a:p>
            <a:r>
              <a:rPr lang="en-US" sz="1600" dirty="0" err="1" smtClean="0"/>
              <a:t>Hypostoma</a:t>
            </a:r>
            <a:endParaRPr lang="en-US" sz="1600" dirty="0"/>
          </a:p>
        </p:txBody>
      </p:sp>
      <p:grpSp>
        <p:nvGrpSpPr>
          <p:cNvPr id="50" name="Group 49"/>
          <p:cNvGrpSpPr/>
          <p:nvPr/>
        </p:nvGrpSpPr>
        <p:grpSpPr>
          <a:xfrm>
            <a:off x="2716755" y="3364820"/>
            <a:ext cx="1483494" cy="1158994"/>
            <a:chOff x="2907255" y="3402920"/>
            <a:chExt cx="1483494" cy="1158994"/>
          </a:xfrm>
        </p:grpSpPr>
        <p:pic>
          <p:nvPicPr>
            <p:cNvPr id="1046" name="Picture 22" descr="http://www.scielo.br/img/revistas/ne/v35n5/19f1.jpg"/>
            <p:cNvPicPr>
              <a:picLocks noChangeAspect="1" noChangeArrowheads="1"/>
            </p:cNvPicPr>
            <p:nvPr/>
          </p:nvPicPr>
          <p:blipFill rotWithShape="1">
            <a:blip r:embed="rId7">
              <a:extLst>
                <a:ext uri="{28A0092B-C50C-407E-A947-70E740481C1C}">
                  <a14:useLocalDpi xmlns:a14="http://schemas.microsoft.com/office/drawing/2010/main" val="0"/>
                </a:ext>
              </a:extLst>
            </a:blip>
            <a:srcRect l="40659" r="28443" b="14110"/>
            <a:stretch/>
          </p:blipFill>
          <p:spPr bwMode="auto">
            <a:xfrm>
              <a:off x="2907255" y="3402920"/>
              <a:ext cx="1483494" cy="1158994"/>
            </a:xfrm>
            <a:prstGeom prst="rect">
              <a:avLst/>
            </a:prstGeom>
            <a:noFill/>
            <a:extLst>
              <a:ext uri="{909E8E84-426E-40DD-AFC4-6F175D3DCCD1}">
                <a14:hiddenFill xmlns:a14="http://schemas.microsoft.com/office/drawing/2010/main">
                  <a:solidFill>
                    <a:srgbClr val="FFFFFF"/>
                  </a:solidFill>
                </a14:hiddenFill>
              </a:ext>
            </a:extLst>
          </p:spPr>
        </p:pic>
        <p:sp>
          <p:nvSpPr>
            <p:cNvPr id="49" name="Oval 48"/>
            <p:cNvSpPr/>
            <p:nvPr/>
          </p:nvSpPr>
          <p:spPr>
            <a:xfrm>
              <a:off x="3453137" y="3577121"/>
              <a:ext cx="440779" cy="2577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ectangle 73"/>
          <p:cNvSpPr/>
          <p:nvPr/>
        </p:nvSpPr>
        <p:spPr>
          <a:xfrm>
            <a:off x="4789906" y="4116542"/>
            <a:ext cx="1691938" cy="338554"/>
          </a:xfrm>
          <a:prstGeom prst="rect">
            <a:avLst/>
          </a:prstGeom>
        </p:spPr>
        <p:txBody>
          <a:bodyPr wrap="none">
            <a:spAutoFit/>
          </a:bodyPr>
          <a:lstStyle/>
          <a:p>
            <a:r>
              <a:rPr lang="en-US" sz="1600" dirty="0" err="1" smtClean="0"/>
              <a:t>Hypostomal</a:t>
            </a:r>
            <a:r>
              <a:rPr lang="en-US" sz="1600" dirty="0" smtClean="0"/>
              <a:t> Teeth</a:t>
            </a:r>
            <a:endParaRPr lang="en-US" sz="1600" dirty="0"/>
          </a:p>
        </p:txBody>
      </p:sp>
      <p:cxnSp>
        <p:nvCxnSpPr>
          <p:cNvPr id="58" name="Straight Arrow Connector 57"/>
          <p:cNvCxnSpPr>
            <a:stCxn id="70" idx="2"/>
          </p:cNvCxnSpPr>
          <p:nvPr/>
        </p:nvCxnSpPr>
        <p:spPr>
          <a:xfrm flipH="1">
            <a:off x="3477235" y="3301147"/>
            <a:ext cx="58796" cy="1758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7087" y="5960005"/>
            <a:ext cx="5626443" cy="1938992"/>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Slender light-colored body</a:t>
            </a:r>
          </a:p>
          <a:p>
            <a:pPr marL="171450" indent="-171450">
              <a:buFont typeface="Arial" panose="020B0604020202020204" pitchFamily="34" charset="0"/>
              <a:buChar char="•"/>
            </a:pPr>
            <a:r>
              <a:rPr lang="en-US" sz="1200" dirty="0" smtClean="0"/>
              <a:t>Long tails and antennae</a:t>
            </a:r>
          </a:p>
          <a:p>
            <a:pPr marL="171450" indent="-171450">
              <a:buFont typeface="Arial" panose="020B0604020202020204" pitchFamily="34" charset="0"/>
              <a:buChar char="•"/>
            </a:pPr>
            <a:r>
              <a:rPr lang="en-US" sz="1200" dirty="0" smtClean="0"/>
              <a:t>No visible gills</a:t>
            </a:r>
          </a:p>
          <a:p>
            <a:pPr marL="171450" indent="-171450">
              <a:buFont typeface="Arial" panose="020B0604020202020204" pitchFamily="34" charset="0"/>
              <a:buChar char="•"/>
            </a:pPr>
            <a:r>
              <a:rPr lang="en-US" sz="1200" dirty="0" err="1"/>
              <a:t>Glossa</a:t>
            </a:r>
            <a:r>
              <a:rPr lang="en-US" sz="1200" dirty="0"/>
              <a:t> and </a:t>
            </a:r>
            <a:r>
              <a:rPr lang="en-US" sz="1200" dirty="0" err="1"/>
              <a:t>paraglossa</a:t>
            </a:r>
            <a:r>
              <a:rPr lang="en-US" sz="1200" dirty="0"/>
              <a:t> ~ same </a:t>
            </a:r>
            <a:r>
              <a:rPr lang="en-US" sz="1200" dirty="0" smtClean="0"/>
              <a:t>length</a:t>
            </a:r>
          </a:p>
          <a:p>
            <a:pPr marL="171450" indent="-171450">
              <a:buFont typeface="Arial" panose="020B0604020202020204" pitchFamily="34" charset="0"/>
              <a:buChar char="•"/>
            </a:pPr>
            <a:r>
              <a:rPr lang="en-US" sz="1200" dirty="0" smtClean="0"/>
              <a:t>Wing pads long and narrow, essentially parallel to body</a:t>
            </a:r>
          </a:p>
          <a:p>
            <a:pPr marL="171450" indent="-171450">
              <a:buFont typeface="Arial" panose="020B0604020202020204" pitchFamily="34" charset="0"/>
              <a:buChar char="•"/>
            </a:pPr>
            <a:r>
              <a:rPr lang="en-US" sz="1200" dirty="0" smtClean="0"/>
              <a:t>Extended </a:t>
            </a:r>
            <a:r>
              <a:rPr lang="en-US" sz="1200" dirty="0" err="1" smtClean="0"/>
              <a:t>hindlegs</a:t>
            </a:r>
            <a:r>
              <a:rPr lang="en-US" sz="1200" dirty="0" smtClean="0"/>
              <a:t> reach far short of end of abdomen</a:t>
            </a:r>
          </a:p>
          <a:p>
            <a:pPr marL="171450" indent="-171450">
              <a:buFont typeface="Arial" panose="020B0604020202020204" pitchFamily="34" charset="0"/>
              <a:buChar char="•"/>
            </a:pPr>
            <a:r>
              <a:rPr lang="en-US" sz="1200" dirty="0" smtClean="0"/>
              <a:t>Membranous pleural folds on abdominal sternum 1-9</a:t>
            </a:r>
          </a:p>
          <a:p>
            <a:pPr marL="171450" indent="-171450">
              <a:buFont typeface="Arial" panose="020B0604020202020204" pitchFamily="34" charset="0"/>
              <a:buChar char="•"/>
            </a:pPr>
            <a:r>
              <a:rPr lang="en-US" sz="1200" dirty="0" err="1"/>
              <a:t>Metathoracic</a:t>
            </a:r>
            <a:r>
              <a:rPr lang="en-US" sz="1200" dirty="0"/>
              <a:t> </a:t>
            </a:r>
            <a:r>
              <a:rPr lang="en-US" sz="1200" dirty="0" err="1"/>
              <a:t>wingpads</a:t>
            </a:r>
            <a:r>
              <a:rPr lang="en-US" sz="1200" dirty="0"/>
              <a:t> about as wide as long, reduced, or absent</a:t>
            </a:r>
          </a:p>
          <a:p>
            <a:pPr marL="171450" indent="-171450">
              <a:buFont typeface="Arial" panose="020B0604020202020204" pitchFamily="34" charset="0"/>
              <a:buChar char="•"/>
            </a:pPr>
            <a:r>
              <a:rPr lang="en-US" sz="1200" dirty="0" smtClean="0"/>
              <a:t>Abdominal usually widest posteriorly</a:t>
            </a:r>
          </a:p>
          <a:p>
            <a:pPr marL="171450" indent="-171450">
              <a:buFont typeface="Arial" panose="020B0604020202020204" pitchFamily="34" charset="0"/>
              <a:buChar char="•"/>
            </a:pPr>
            <a:endParaRPr lang="en-US" sz="1200" dirty="0"/>
          </a:p>
        </p:txBody>
      </p:sp>
      <p:sp>
        <p:nvSpPr>
          <p:cNvPr id="39" name="TextBox 38"/>
          <p:cNvSpPr txBox="1"/>
          <p:nvPr/>
        </p:nvSpPr>
        <p:spPr>
          <a:xfrm>
            <a:off x="47087" y="4866051"/>
            <a:ext cx="2322733"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Sclerotized body</a:t>
            </a:r>
          </a:p>
          <a:p>
            <a:pPr marL="171450" indent="-171450">
              <a:buFont typeface="Arial" panose="020B0604020202020204" pitchFamily="34" charset="0"/>
              <a:buChar char="•"/>
            </a:pPr>
            <a:r>
              <a:rPr lang="en-US" sz="1200" dirty="0"/>
              <a:t>Three sets of jointed legs</a:t>
            </a:r>
          </a:p>
          <a:p>
            <a:pPr marL="171450" indent="-171450">
              <a:buFont typeface="Arial" panose="020B0604020202020204" pitchFamily="34" charset="0"/>
              <a:buChar char="•"/>
            </a:pPr>
            <a:r>
              <a:rPr lang="en-US" sz="1200" dirty="0" smtClean="0"/>
              <a:t>Two segmented tails</a:t>
            </a:r>
          </a:p>
          <a:p>
            <a:pPr marL="171450" indent="-171450">
              <a:buFont typeface="Arial" panose="020B0604020202020204" pitchFamily="34" charset="0"/>
              <a:buChar char="•"/>
            </a:pPr>
            <a:r>
              <a:rPr lang="en-US" sz="1200" dirty="0" smtClean="0"/>
              <a:t>Two claws at end of each leg</a:t>
            </a:r>
            <a:endParaRPr lang="en-US" sz="1200" dirty="0"/>
          </a:p>
        </p:txBody>
      </p:sp>
      <p:sp>
        <p:nvSpPr>
          <p:cNvPr id="41" name="TextBox 40"/>
          <p:cNvSpPr txBox="1"/>
          <p:nvPr/>
        </p:nvSpPr>
        <p:spPr>
          <a:xfrm>
            <a:off x="0" y="4642033"/>
            <a:ext cx="3064475" cy="307777"/>
          </a:xfrm>
          <a:prstGeom prst="rect">
            <a:avLst/>
          </a:prstGeom>
          <a:noFill/>
        </p:spPr>
        <p:txBody>
          <a:bodyPr wrap="square" rtlCol="0">
            <a:spAutoFit/>
          </a:bodyPr>
          <a:lstStyle/>
          <a:p>
            <a:r>
              <a:rPr lang="en-US" sz="1400" dirty="0" smtClean="0"/>
              <a:t>Order: </a:t>
            </a:r>
            <a:r>
              <a:rPr lang="en-US" sz="1400" dirty="0" err="1" smtClean="0"/>
              <a:t>Plecoptera</a:t>
            </a:r>
            <a:endParaRPr lang="en-US" sz="1400" dirty="0" smtClean="0"/>
          </a:p>
        </p:txBody>
      </p:sp>
      <p:sp>
        <p:nvSpPr>
          <p:cNvPr id="42" name="Rectangle 41"/>
          <p:cNvSpPr/>
          <p:nvPr/>
        </p:nvSpPr>
        <p:spPr>
          <a:xfrm>
            <a:off x="0" y="5741937"/>
            <a:ext cx="1470274" cy="307777"/>
          </a:xfrm>
          <a:prstGeom prst="rect">
            <a:avLst/>
          </a:prstGeom>
        </p:spPr>
        <p:txBody>
          <a:bodyPr wrap="none">
            <a:spAutoFit/>
          </a:bodyPr>
          <a:lstStyle/>
          <a:p>
            <a:r>
              <a:rPr lang="en-US" sz="1400" dirty="0"/>
              <a:t>Family: </a:t>
            </a:r>
            <a:r>
              <a:rPr lang="en-US" sz="1400" dirty="0" err="1" smtClean="0"/>
              <a:t>Capniidae</a:t>
            </a:r>
            <a:endParaRPr lang="en-US" sz="1400" dirty="0"/>
          </a:p>
        </p:txBody>
      </p:sp>
      <p:pic>
        <p:nvPicPr>
          <p:cNvPr id="1030" name="Picture 6" descr="Capnia umpqua - voucher specimens in alcohol - Capnia umpqua - male - female"/>
          <p:cNvPicPr>
            <a:picLocks noChangeAspect="1" noChangeArrowheads="1"/>
          </p:cNvPicPr>
          <p:nvPr/>
        </p:nvPicPr>
        <p:blipFill rotWithShape="1">
          <a:blip r:embed="rId8">
            <a:extLst>
              <a:ext uri="{28A0092B-C50C-407E-A947-70E740481C1C}">
                <a14:useLocalDpi xmlns:a14="http://schemas.microsoft.com/office/drawing/2010/main" val="0"/>
              </a:ext>
            </a:extLst>
          </a:blip>
          <a:srcRect l="7293" t="8704" r="58969" b="12384"/>
          <a:stretch/>
        </p:blipFill>
        <p:spPr bwMode="auto">
          <a:xfrm rot="16200000">
            <a:off x="1515025" y="7017602"/>
            <a:ext cx="1479055" cy="27737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Eucapnopsis_brevicauda_head_ven1_540.jpg (540Ã42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3411"/>
          <a:stretch/>
        </p:blipFill>
        <p:spPr bwMode="auto">
          <a:xfrm>
            <a:off x="2459712" y="4691232"/>
            <a:ext cx="2179998" cy="14821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Image result for capnia pleural fold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3590451" y="5834696"/>
            <a:ext cx="4360387" cy="208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347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966" y="979044"/>
            <a:ext cx="5626443"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Body shaped like a bowling pin</a:t>
            </a:r>
          </a:p>
          <a:p>
            <a:pPr marL="171450" indent="-171450">
              <a:buFont typeface="Arial" panose="020B0604020202020204" pitchFamily="34" charset="0"/>
              <a:buChar char="•"/>
            </a:pPr>
            <a:r>
              <a:rPr lang="en-US" sz="1200" dirty="0" smtClean="0"/>
              <a:t>Sclerotized head external and clearly visible</a:t>
            </a:r>
          </a:p>
          <a:p>
            <a:pPr marL="171450" indent="-171450">
              <a:buFont typeface="Arial" panose="020B0604020202020204" pitchFamily="34" charset="0"/>
              <a:buChar char="•"/>
            </a:pPr>
            <a:r>
              <a:rPr lang="en-US" sz="1200" dirty="0" smtClean="0"/>
              <a:t>Single </a:t>
            </a:r>
            <a:r>
              <a:rPr lang="en-US" sz="1200" dirty="0" err="1" smtClean="0"/>
              <a:t>proleg</a:t>
            </a:r>
            <a:r>
              <a:rPr lang="en-US" sz="1200" dirty="0" smtClean="0"/>
              <a:t> just below head</a:t>
            </a:r>
          </a:p>
          <a:p>
            <a:pPr marL="171450" indent="-171450">
              <a:buFont typeface="Arial" panose="020B0604020202020204" pitchFamily="34" charset="0"/>
              <a:buChar char="•"/>
            </a:pPr>
            <a:r>
              <a:rPr lang="en-US" sz="1200" dirty="0" smtClean="0"/>
              <a:t>Ring of tiny hooks on posterior end</a:t>
            </a:r>
          </a:p>
          <a:p>
            <a:pPr marL="171450" indent="-171450">
              <a:buFont typeface="Arial" panose="020B0604020202020204" pitchFamily="34" charset="0"/>
              <a:buChar char="•"/>
            </a:pPr>
            <a:r>
              <a:rPr lang="en-US" sz="1200" dirty="0" smtClean="0"/>
              <a:t>Typically 3-8 mm</a:t>
            </a:r>
            <a:endParaRPr lang="en-US" sz="1200" dirty="0"/>
          </a:p>
          <a:p>
            <a:pPr marL="171450" indent="-171450">
              <a:buFont typeface="Arial" panose="020B0604020202020204" pitchFamily="34" charset="0"/>
              <a:buChar char="•"/>
            </a:pPr>
            <a:endParaRPr lang="en-US" sz="1200" dirty="0"/>
          </a:p>
        </p:txBody>
      </p:sp>
      <p:sp>
        <p:nvSpPr>
          <p:cNvPr id="9" name="Rectangle 8"/>
          <p:cNvSpPr/>
          <p:nvPr/>
        </p:nvSpPr>
        <p:spPr>
          <a:xfrm>
            <a:off x="20399" y="2142667"/>
            <a:ext cx="1414170" cy="307777"/>
          </a:xfrm>
          <a:prstGeom prst="rect">
            <a:avLst/>
          </a:prstGeom>
        </p:spPr>
        <p:txBody>
          <a:bodyPr wrap="none">
            <a:spAutoFit/>
          </a:bodyPr>
          <a:lstStyle/>
          <a:p>
            <a:r>
              <a:rPr lang="en-US" sz="1400" dirty="0" smtClean="0"/>
              <a:t>Genus: </a:t>
            </a:r>
            <a:r>
              <a:rPr lang="en-US" sz="1400" i="1" dirty="0" err="1" smtClean="0"/>
              <a:t>Simulium</a:t>
            </a:r>
            <a:endParaRPr lang="en-US" sz="1400" i="1" dirty="0"/>
          </a:p>
        </p:txBody>
      </p:sp>
      <p:sp>
        <p:nvSpPr>
          <p:cNvPr id="11" name="TextBox 10"/>
          <p:cNvSpPr txBox="1"/>
          <p:nvPr/>
        </p:nvSpPr>
        <p:spPr>
          <a:xfrm>
            <a:off x="47086" y="371696"/>
            <a:ext cx="2847217" cy="276999"/>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Thorax lacks three sets of jointed legs</a:t>
            </a:r>
          </a:p>
        </p:txBody>
      </p:sp>
      <p:cxnSp>
        <p:nvCxnSpPr>
          <p:cNvPr id="40" name="Straight Connector 39"/>
          <p:cNvCxnSpPr/>
          <p:nvPr/>
        </p:nvCxnSpPr>
        <p:spPr>
          <a:xfrm>
            <a:off x="0" y="4572000"/>
            <a:ext cx="685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0" y="147678"/>
            <a:ext cx="3064475" cy="307777"/>
          </a:xfrm>
          <a:prstGeom prst="rect">
            <a:avLst/>
          </a:prstGeom>
          <a:noFill/>
        </p:spPr>
        <p:txBody>
          <a:bodyPr wrap="square" rtlCol="0">
            <a:spAutoFit/>
          </a:bodyPr>
          <a:lstStyle/>
          <a:p>
            <a:r>
              <a:rPr lang="en-US" sz="1400" dirty="0" smtClean="0"/>
              <a:t>Order: </a:t>
            </a:r>
            <a:r>
              <a:rPr lang="en-US" sz="1400" dirty="0" err="1" smtClean="0"/>
              <a:t>Diptera</a:t>
            </a:r>
            <a:endParaRPr lang="en-US" sz="1400" dirty="0" smtClean="0"/>
          </a:p>
        </p:txBody>
      </p:sp>
      <p:sp>
        <p:nvSpPr>
          <p:cNvPr id="53" name="Rectangle 52"/>
          <p:cNvSpPr/>
          <p:nvPr/>
        </p:nvSpPr>
        <p:spPr>
          <a:xfrm>
            <a:off x="-8156" y="714912"/>
            <a:ext cx="1459054" cy="307777"/>
          </a:xfrm>
          <a:prstGeom prst="rect">
            <a:avLst/>
          </a:prstGeom>
        </p:spPr>
        <p:txBody>
          <a:bodyPr wrap="none">
            <a:spAutoFit/>
          </a:bodyPr>
          <a:lstStyle/>
          <a:p>
            <a:r>
              <a:rPr lang="en-US" sz="1400" dirty="0"/>
              <a:t>Family: </a:t>
            </a:r>
            <a:r>
              <a:rPr lang="en-US" sz="1400" dirty="0" err="1" smtClean="0"/>
              <a:t>Simulidae</a:t>
            </a:r>
            <a:endParaRPr lang="en-US" sz="1400" dirty="0"/>
          </a:p>
        </p:txBody>
      </p:sp>
      <p:sp>
        <p:nvSpPr>
          <p:cNvPr id="4" name="Rectangle 3"/>
          <p:cNvSpPr/>
          <p:nvPr/>
        </p:nvSpPr>
        <p:spPr>
          <a:xfrm>
            <a:off x="58207" y="2416509"/>
            <a:ext cx="2895891" cy="1569660"/>
          </a:xfrm>
          <a:prstGeom prst="rect">
            <a:avLst/>
          </a:prstGeom>
        </p:spPr>
        <p:txBody>
          <a:bodyPr wrap="square">
            <a:spAutoFit/>
          </a:bodyPr>
          <a:lstStyle/>
          <a:p>
            <a:pPr marL="171450" indent="-171450">
              <a:buFont typeface="Arial" panose="020B0604020202020204" pitchFamily="34" charset="0"/>
              <a:buChar char="•"/>
            </a:pPr>
            <a:r>
              <a:rPr lang="en-US" sz="1200" dirty="0"/>
              <a:t>Head with fan shaped mouthparts </a:t>
            </a:r>
          </a:p>
          <a:p>
            <a:pPr marL="171450" indent="-171450">
              <a:buFont typeface="Arial" panose="020B0604020202020204" pitchFamily="34" charset="0"/>
              <a:buChar char="•"/>
            </a:pPr>
            <a:r>
              <a:rPr lang="en-US" sz="1200" dirty="0"/>
              <a:t>Body pigmented</a:t>
            </a:r>
          </a:p>
          <a:p>
            <a:pPr marL="171450" indent="-171450">
              <a:buFont typeface="Arial" panose="020B0604020202020204" pitchFamily="34" charset="0"/>
              <a:buChar char="•"/>
            </a:pPr>
            <a:r>
              <a:rPr lang="en-US" sz="1200" dirty="0" smtClean="0"/>
              <a:t>Antenna never transparent with dark brown tip</a:t>
            </a:r>
          </a:p>
          <a:p>
            <a:pPr marL="171450" indent="-171450">
              <a:buFont typeface="Arial" panose="020B0604020202020204" pitchFamily="34" charset="0"/>
              <a:buChar char="•"/>
            </a:pPr>
            <a:r>
              <a:rPr lang="en-US" sz="1200" dirty="0" err="1" smtClean="0"/>
              <a:t>Hypostoma</a:t>
            </a:r>
            <a:r>
              <a:rPr lang="en-US" sz="1200" dirty="0" smtClean="0"/>
              <a:t> with </a:t>
            </a:r>
            <a:r>
              <a:rPr lang="en-US" sz="1200" dirty="0" err="1" smtClean="0"/>
              <a:t>paralateral</a:t>
            </a:r>
            <a:r>
              <a:rPr lang="en-US" sz="1200" dirty="0" smtClean="0"/>
              <a:t> teeth</a:t>
            </a:r>
          </a:p>
          <a:p>
            <a:pPr marL="171450" indent="-171450">
              <a:buFont typeface="Arial" panose="020B0604020202020204" pitchFamily="34" charset="0"/>
              <a:buChar char="•"/>
            </a:pPr>
            <a:r>
              <a:rPr lang="en-US" sz="1200" dirty="0" err="1" smtClean="0"/>
              <a:t>Hypostoma</a:t>
            </a:r>
            <a:r>
              <a:rPr lang="en-US" sz="1200" dirty="0" smtClean="0"/>
              <a:t> with median tooth taller than lateral teeth; </a:t>
            </a:r>
            <a:r>
              <a:rPr lang="en-US" sz="1200" dirty="0" err="1" smtClean="0"/>
              <a:t>sublateral</a:t>
            </a:r>
            <a:r>
              <a:rPr lang="en-US" sz="1200" dirty="0" smtClean="0"/>
              <a:t> teeth shorter than median and lateral teeth</a:t>
            </a:r>
            <a:endParaRPr lang="en-US" sz="1200" dirty="0"/>
          </a:p>
        </p:txBody>
      </p:sp>
      <p:pic>
        <p:nvPicPr>
          <p:cNvPr id="1032" name="Picture 8" descr="C:\Users\Sarah.Morley\Documents\Xerxes invert CD\id\Diptera\Simuliidae\Simulium_aureum\Simulium_aureum_L_all_550.jpg"/>
          <p:cNvPicPr>
            <a:picLocks noChangeAspect="1" noChangeArrowheads="1"/>
          </p:cNvPicPr>
          <p:nvPr/>
        </p:nvPicPr>
        <p:blipFill rotWithShape="1">
          <a:blip r:embed="rId2">
            <a:extLst>
              <a:ext uri="{28A0092B-C50C-407E-A947-70E740481C1C}">
                <a14:useLocalDpi xmlns:a14="http://schemas.microsoft.com/office/drawing/2010/main" val="0"/>
              </a:ext>
            </a:extLst>
          </a:blip>
          <a:srcRect l="2084" r="78417" b="32616"/>
          <a:stretch/>
        </p:blipFill>
        <p:spPr bwMode="auto">
          <a:xfrm rot="16200000">
            <a:off x="4475495" y="-986218"/>
            <a:ext cx="1045894" cy="32332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lackfly larva"/>
          <p:cNvPicPr>
            <a:picLocks noChangeAspect="1" noChangeArrowheads="1"/>
          </p:cNvPicPr>
          <p:nvPr/>
        </p:nvPicPr>
        <p:blipFill rotWithShape="1">
          <a:blip r:embed="rId3">
            <a:extLst>
              <a:ext uri="{28A0092B-C50C-407E-A947-70E740481C1C}">
                <a14:useLocalDpi xmlns:a14="http://schemas.microsoft.com/office/drawing/2010/main" val="0"/>
              </a:ext>
            </a:extLst>
          </a:blip>
          <a:srcRect l="1590" t="19786" r="82401" b="51765"/>
          <a:stretch/>
        </p:blipFill>
        <p:spPr bwMode="auto">
          <a:xfrm>
            <a:off x="4458684" y="1372784"/>
            <a:ext cx="874829" cy="12550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imulium larvae posteri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424" r="35197"/>
          <a:stretch/>
        </p:blipFill>
        <p:spPr bwMode="auto">
          <a:xfrm>
            <a:off x="5693318" y="1369677"/>
            <a:ext cx="759320" cy="1274299"/>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p:cNvGrpSpPr/>
          <p:nvPr/>
        </p:nvGrpSpPr>
        <p:grpSpPr>
          <a:xfrm>
            <a:off x="4292529" y="2749283"/>
            <a:ext cx="2537460" cy="1761122"/>
            <a:chOff x="3282286" y="5941075"/>
            <a:chExt cx="2364134" cy="1640825"/>
          </a:xfrm>
        </p:grpSpPr>
        <p:pic>
          <p:nvPicPr>
            <p:cNvPr id="1040" name="Picture 16" descr="Simulium (G.) rhopaloides n. sp. Guadalcanal. Early last instar larva, Holotype. a, left lateral view. b, pharate pupal gill. c, hypostomal teeth. d, mandible teeth, sensillum, and serrations. e, dorsal view of head. f, hypostoma and postgenal cleft. g, anal sclerite and circlet of hooks. surrounded by diffuse light brown; ecdysial lines pale and distinct, broadly rounded posteriorly; fan stalks translucent; width 0.51 mm, length 0.61 mm; distance between antennal bases 0.25 mm; cervical sclerites distinct; postocciput not extended medially. Antennae: total length 0.41 mm; proportions of articles 1.0:1.0:1.1; distal article extended Â "/>
            <p:cNvPicPr>
              <a:picLocks noChangeAspect="1" noChangeArrowheads="1"/>
            </p:cNvPicPr>
            <p:nvPr/>
          </p:nvPicPr>
          <p:blipFill rotWithShape="1">
            <a:blip r:embed="rId5">
              <a:extLst>
                <a:ext uri="{28A0092B-C50C-407E-A947-70E740481C1C}">
                  <a14:useLocalDpi xmlns:a14="http://schemas.microsoft.com/office/drawing/2010/main" val="0"/>
                </a:ext>
              </a:extLst>
            </a:blip>
            <a:srcRect l="8043" t="48082" r="59926" b="35601"/>
            <a:stretch/>
          </p:blipFill>
          <p:spPr bwMode="auto">
            <a:xfrm>
              <a:off x="3315483" y="6013725"/>
              <a:ext cx="2330937" cy="15681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3282286" y="6088034"/>
              <a:ext cx="973664" cy="307777"/>
            </a:xfrm>
            <a:prstGeom prst="rect">
              <a:avLst/>
            </a:prstGeom>
          </p:spPr>
          <p:txBody>
            <a:bodyPr wrap="none">
              <a:spAutoFit/>
            </a:bodyPr>
            <a:lstStyle/>
            <a:p>
              <a:r>
                <a:rPr lang="en-US" sz="1400" dirty="0" err="1" smtClean="0"/>
                <a:t>paralateral</a:t>
              </a:r>
              <a:endParaRPr lang="en-US" sz="1400" dirty="0"/>
            </a:p>
          </p:txBody>
        </p:sp>
        <p:sp>
          <p:nvSpPr>
            <p:cNvPr id="29" name="Rectangle 28"/>
            <p:cNvSpPr/>
            <p:nvPr/>
          </p:nvSpPr>
          <p:spPr>
            <a:xfrm>
              <a:off x="4260213" y="6480549"/>
              <a:ext cx="654346" cy="276999"/>
            </a:xfrm>
            <a:prstGeom prst="rect">
              <a:avLst/>
            </a:prstGeom>
          </p:spPr>
          <p:txBody>
            <a:bodyPr wrap="none">
              <a:spAutoFit/>
            </a:bodyPr>
            <a:lstStyle/>
            <a:p>
              <a:r>
                <a:rPr lang="en-US" sz="1200" dirty="0" smtClean="0">
                  <a:solidFill>
                    <a:schemeClr val="bg1"/>
                  </a:solidFill>
                </a:rPr>
                <a:t>median</a:t>
              </a:r>
              <a:endParaRPr lang="en-US" sz="1200" dirty="0">
                <a:solidFill>
                  <a:schemeClr val="bg1"/>
                </a:solidFill>
              </a:endParaRPr>
            </a:p>
          </p:txBody>
        </p:sp>
        <p:sp>
          <p:nvSpPr>
            <p:cNvPr id="30" name="Rectangle 29"/>
            <p:cNvSpPr/>
            <p:nvPr/>
          </p:nvSpPr>
          <p:spPr>
            <a:xfrm>
              <a:off x="4233159" y="5941075"/>
              <a:ext cx="647100" cy="307777"/>
            </a:xfrm>
            <a:prstGeom prst="rect">
              <a:avLst/>
            </a:prstGeom>
          </p:spPr>
          <p:txBody>
            <a:bodyPr wrap="none">
              <a:spAutoFit/>
            </a:bodyPr>
            <a:lstStyle/>
            <a:p>
              <a:r>
                <a:rPr lang="en-US" sz="1400" dirty="0" smtClean="0"/>
                <a:t>lateral</a:t>
              </a:r>
              <a:endParaRPr lang="en-US" sz="1400" dirty="0"/>
            </a:p>
          </p:txBody>
        </p:sp>
        <p:sp>
          <p:nvSpPr>
            <p:cNvPr id="31" name="Rectangle 30"/>
            <p:cNvSpPr/>
            <p:nvPr/>
          </p:nvSpPr>
          <p:spPr>
            <a:xfrm>
              <a:off x="4133992" y="6660180"/>
              <a:ext cx="906787" cy="307777"/>
            </a:xfrm>
            <a:prstGeom prst="rect">
              <a:avLst/>
            </a:prstGeom>
          </p:spPr>
          <p:txBody>
            <a:bodyPr wrap="none">
              <a:spAutoFit/>
            </a:bodyPr>
            <a:lstStyle/>
            <a:p>
              <a:r>
                <a:rPr lang="en-US" sz="1400" dirty="0" err="1" smtClean="0">
                  <a:solidFill>
                    <a:schemeClr val="bg1"/>
                  </a:solidFill>
                </a:rPr>
                <a:t>sublateral</a:t>
              </a:r>
              <a:endParaRPr lang="en-US" sz="1400" dirty="0">
                <a:solidFill>
                  <a:schemeClr val="bg1"/>
                </a:solidFill>
              </a:endParaRPr>
            </a:p>
          </p:txBody>
        </p:sp>
        <p:cxnSp>
          <p:nvCxnSpPr>
            <p:cNvPr id="8" name="Straight Arrow Connector 7"/>
            <p:cNvCxnSpPr/>
            <p:nvPr/>
          </p:nvCxnSpPr>
          <p:spPr>
            <a:xfrm flipV="1">
              <a:off x="4241607" y="6459533"/>
              <a:ext cx="114922" cy="26999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4789381" y="6459589"/>
              <a:ext cx="143784" cy="25277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769118" y="6376386"/>
              <a:ext cx="261661" cy="1195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776537" y="6183886"/>
              <a:ext cx="86627" cy="137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4556709" y="6408006"/>
              <a:ext cx="5346" cy="16047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4233159" y="6183886"/>
              <a:ext cx="80500" cy="1482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Oval 46"/>
          <p:cNvSpPr/>
          <p:nvPr/>
        </p:nvSpPr>
        <p:spPr>
          <a:xfrm>
            <a:off x="6329073" y="510195"/>
            <a:ext cx="247130" cy="513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369333" y="2105119"/>
            <a:ext cx="650136" cy="4761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661171" y="1247582"/>
            <a:ext cx="837140" cy="14958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133996" y="1106616"/>
            <a:ext cx="636649" cy="307777"/>
          </a:xfrm>
          <a:prstGeom prst="rect">
            <a:avLst/>
          </a:prstGeom>
        </p:spPr>
        <p:txBody>
          <a:bodyPr wrap="none">
            <a:spAutoFit/>
          </a:bodyPr>
          <a:lstStyle/>
          <a:p>
            <a:r>
              <a:rPr lang="en-US" sz="1400" dirty="0" smtClean="0">
                <a:solidFill>
                  <a:srgbClr val="FF0000"/>
                </a:solidFill>
              </a:rPr>
              <a:t>Hooks</a:t>
            </a:r>
            <a:endParaRPr lang="en-US" sz="1400" dirty="0">
              <a:solidFill>
                <a:srgbClr val="FF0000"/>
              </a:solidFill>
            </a:endParaRPr>
          </a:p>
        </p:txBody>
      </p:sp>
      <p:grpSp>
        <p:nvGrpSpPr>
          <p:cNvPr id="48" name="Group 47"/>
          <p:cNvGrpSpPr/>
          <p:nvPr/>
        </p:nvGrpSpPr>
        <p:grpSpPr>
          <a:xfrm>
            <a:off x="2596199" y="1582318"/>
            <a:ext cx="1479240" cy="1123253"/>
            <a:chOff x="4576985" y="242134"/>
            <a:chExt cx="1247166" cy="947029"/>
          </a:xfrm>
        </p:grpSpPr>
        <p:pic>
          <p:nvPicPr>
            <p:cNvPr id="1026" name="Picture 2" descr="C:\Users\Sarah.Morley\Documents\Xerxes invert CD\id\Diptera\Simuliidae\Simulium_aureum\Simulium_aureum_L_head_ven1_5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6985" y="288709"/>
              <a:ext cx="1247166" cy="900454"/>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68"/>
            <p:cNvSpPr/>
            <p:nvPr/>
          </p:nvSpPr>
          <p:spPr>
            <a:xfrm>
              <a:off x="4963008" y="242134"/>
              <a:ext cx="513282" cy="307777"/>
            </a:xfrm>
            <a:prstGeom prst="rect">
              <a:avLst/>
            </a:prstGeom>
          </p:spPr>
          <p:txBody>
            <a:bodyPr wrap="none">
              <a:spAutoFit/>
            </a:bodyPr>
            <a:lstStyle/>
            <a:p>
              <a:r>
                <a:rPr lang="en-US" sz="1400" dirty="0" smtClean="0">
                  <a:solidFill>
                    <a:schemeClr val="bg1"/>
                  </a:solidFill>
                </a:rPr>
                <a:t>Fans</a:t>
              </a:r>
              <a:endParaRPr lang="en-US" sz="1400" dirty="0">
                <a:solidFill>
                  <a:schemeClr val="bg1"/>
                </a:solidFill>
              </a:endParaRPr>
            </a:p>
          </p:txBody>
        </p:sp>
      </p:grpSp>
      <p:sp>
        <p:nvSpPr>
          <p:cNvPr id="70" name="Rectangle 69"/>
          <p:cNvSpPr/>
          <p:nvPr/>
        </p:nvSpPr>
        <p:spPr>
          <a:xfrm>
            <a:off x="2967349" y="2962593"/>
            <a:ext cx="1137363" cy="338554"/>
          </a:xfrm>
          <a:prstGeom prst="rect">
            <a:avLst/>
          </a:prstGeom>
        </p:spPr>
        <p:txBody>
          <a:bodyPr wrap="none">
            <a:spAutoFit/>
          </a:bodyPr>
          <a:lstStyle/>
          <a:p>
            <a:r>
              <a:rPr lang="en-US" sz="1600" dirty="0" err="1" smtClean="0"/>
              <a:t>Hypostoma</a:t>
            </a:r>
            <a:endParaRPr lang="en-US" sz="1600" dirty="0"/>
          </a:p>
        </p:txBody>
      </p:sp>
      <p:grpSp>
        <p:nvGrpSpPr>
          <p:cNvPr id="50" name="Group 49"/>
          <p:cNvGrpSpPr/>
          <p:nvPr/>
        </p:nvGrpSpPr>
        <p:grpSpPr>
          <a:xfrm>
            <a:off x="2716755" y="3364820"/>
            <a:ext cx="1483494" cy="1158994"/>
            <a:chOff x="2907255" y="3402920"/>
            <a:chExt cx="1483494" cy="1158994"/>
          </a:xfrm>
        </p:grpSpPr>
        <p:pic>
          <p:nvPicPr>
            <p:cNvPr id="1046" name="Picture 22" descr="http://www.scielo.br/img/revistas/ne/v35n5/19f1.jpg"/>
            <p:cNvPicPr>
              <a:picLocks noChangeAspect="1" noChangeArrowheads="1"/>
            </p:cNvPicPr>
            <p:nvPr/>
          </p:nvPicPr>
          <p:blipFill rotWithShape="1">
            <a:blip r:embed="rId7">
              <a:extLst>
                <a:ext uri="{28A0092B-C50C-407E-A947-70E740481C1C}">
                  <a14:useLocalDpi xmlns:a14="http://schemas.microsoft.com/office/drawing/2010/main" val="0"/>
                </a:ext>
              </a:extLst>
            </a:blip>
            <a:srcRect l="40659" r="28443" b="14110"/>
            <a:stretch/>
          </p:blipFill>
          <p:spPr bwMode="auto">
            <a:xfrm>
              <a:off x="2907255" y="3402920"/>
              <a:ext cx="1483494" cy="1158994"/>
            </a:xfrm>
            <a:prstGeom prst="rect">
              <a:avLst/>
            </a:prstGeom>
            <a:noFill/>
            <a:extLst>
              <a:ext uri="{909E8E84-426E-40DD-AFC4-6F175D3DCCD1}">
                <a14:hiddenFill xmlns:a14="http://schemas.microsoft.com/office/drawing/2010/main">
                  <a:solidFill>
                    <a:srgbClr val="FFFFFF"/>
                  </a:solidFill>
                </a14:hiddenFill>
              </a:ext>
            </a:extLst>
          </p:spPr>
        </p:pic>
        <p:sp>
          <p:nvSpPr>
            <p:cNvPr id="49" name="Oval 48"/>
            <p:cNvSpPr/>
            <p:nvPr/>
          </p:nvSpPr>
          <p:spPr>
            <a:xfrm>
              <a:off x="3453137" y="3577121"/>
              <a:ext cx="440779" cy="2577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ectangle 73"/>
          <p:cNvSpPr/>
          <p:nvPr/>
        </p:nvSpPr>
        <p:spPr>
          <a:xfrm>
            <a:off x="4789906" y="4116542"/>
            <a:ext cx="1691938" cy="338554"/>
          </a:xfrm>
          <a:prstGeom prst="rect">
            <a:avLst/>
          </a:prstGeom>
        </p:spPr>
        <p:txBody>
          <a:bodyPr wrap="none">
            <a:spAutoFit/>
          </a:bodyPr>
          <a:lstStyle/>
          <a:p>
            <a:r>
              <a:rPr lang="en-US" sz="1600" dirty="0" err="1" smtClean="0"/>
              <a:t>Hypostomal</a:t>
            </a:r>
            <a:r>
              <a:rPr lang="en-US" sz="1600" dirty="0" smtClean="0"/>
              <a:t> Teeth</a:t>
            </a:r>
            <a:endParaRPr lang="en-US" sz="1600" dirty="0"/>
          </a:p>
        </p:txBody>
      </p:sp>
      <p:cxnSp>
        <p:nvCxnSpPr>
          <p:cNvPr id="58" name="Straight Arrow Connector 57"/>
          <p:cNvCxnSpPr>
            <a:stCxn id="70" idx="2"/>
          </p:cNvCxnSpPr>
          <p:nvPr/>
        </p:nvCxnSpPr>
        <p:spPr>
          <a:xfrm flipH="1">
            <a:off x="3477235" y="3301147"/>
            <a:ext cx="58796" cy="1758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7087" y="5960005"/>
            <a:ext cx="5626443" cy="1938992"/>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Slender light-colored body</a:t>
            </a:r>
          </a:p>
          <a:p>
            <a:pPr marL="171450" indent="-171450">
              <a:buFont typeface="Arial" panose="020B0604020202020204" pitchFamily="34" charset="0"/>
              <a:buChar char="•"/>
            </a:pPr>
            <a:r>
              <a:rPr lang="en-US" sz="1200" dirty="0" smtClean="0"/>
              <a:t>Long tails and antennae</a:t>
            </a:r>
          </a:p>
          <a:p>
            <a:pPr marL="171450" indent="-171450">
              <a:buFont typeface="Arial" panose="020B0604020202020204" pitchFamily="34" charset="0"/>
              <a:buChar char="•"/>
            </a:pPr>
            <a:r>
              <a:rPr lang="en-US" sz="1200" dirty="0" smtClean="0"/>
              <a:t>No visible gills</a:t>
            </a:r>
          </a:p>
          <a:p>
            <a:pPr marL="171450" indent="-171450">
              <a:buFont typeface="Arial" panose="020B0604020202020204" pitchFamily="34" charset="0"/>
              <a:buChar char="•"/>
            </a:pPr>
            <a:r>
              <a:rPr lang="en-US" sz="1200" dirty="0" err="1"/>
              <a:t>Glossa</a:t>
            </a:r>
            <a:r>
              <a:rPr lang="en-US" sz="1200" dirty="0"/>
              <a:t> and </a:t>
            </a:r>
            <a:r>
              <a:rPr lang="en-US" sz="1200" dirty="0" err="1"/>
              <a:t>paraglossa</a:t>
            </a:r>
            <a:r>
              <a:rPr lang="en-US" sz="1200" dirty="0"/>
              <a:t> ~ same </a:t>
            </a:r>
            <a:r>
              <a:rPr lang="en-US" sz="1200" dirty="0" smtClean="0"/>
              <a:t>length</a:t>
            </a:r>
          </a:p>
          <a:p>
            <a:pPr marL="171450" indent="-171450">
              <a:buFont typeface="Arial" panose="020B0604020202020204" pitchFamily="34" charset="0"/>
              <a:buChar char="•"/>
            </a:pPr>
            <a:r>
              <a:rPr lang="en-US" sz="1200" dirty="0" smtClean="0"/>
              <a:t>Wing pads long and narrow, essentially parallel to body</a:t>
            </a:r>
          </a:p>
          <a:p>
            <a:pPr marL="171450" indent="-171450">
              <a:buFont typeface="Arial" panose="020B0604020202020204" pitchFamily="34" charset="0"/>
              <a:buChar char="•"/>
            </a:pPr>
            <a:r>
              <a:rPr lang="en-US" sz="1200" dirty="0" smtClean="0"/>
              <a:t>Extended </a:t>
            </a:r>
            <a:r>
              <a:rPr lang="en-US" sz="1200" dirty="0" err="1" smtClean="0"/>
              <a:t>hindlegs</a:t>
            </a:r>
            <a:r>
              <a:rPr lang="en-US" sz="1200" dirty="0" smtClean="0"/>
              <a:t> reach far short of end of abdomen</a:t>
            </a:r>
          </a:p>
          <a:p>
            <a:pPr marL="171450" indent="-171450">
              <a:buFont typeface="Arial" panose="020B0604020202020204" pitchFamily="34" charset="0"/>
              <a:buChar char="•"/>
            </a:pPr>
            <a:r>
              <a:rPr lang="en-US" sz="1200" dirty="0" smtClean="0"/>
              <a:t>Membranous pleural folds on abdominal sternum 1-9</a:t>
            </a:r>
          </a:p>
          <a:p>
            <a:pPr marL="171450" indent="-171450">
              <a:buFont typeface="Arial" panose="020B0604020202020204" pitchFamily="34" charset="0"/>
              <a:buChar char="•"/>
            </a:pPr>
            <a:r>
              <a:rPr lang="en-US" sz="1200" dirty="0" err="1"/>
              <a:t>Metathoracic</a:t>
            </a:r>
            <a:r>
              <a:rPr lang="en-US" sz="1200" dirty="0"/>
              <a:t> </a:t>
            </a:r>
            <a:r>
              <a:rPr lang="en-US" sz="1200" dirty="0" err="1"/>
              <a:t>wingpads</a:t>
            </a:r>
            <a:r>
              <a:rPr lang="en-US" sz="1200" dirty="0"/>
              <a:t> about as wide as long, reduced, or absent</a:t>
            </a:r>
          </a:p>
          <a:p>
            <a:pPr marL="171450" indent="-171450">
              <a:buFont typeface="Arial" panose="020B0604020202020204" pitchFamily="34" charset="0"/>
              <a:buChar char="•"/>
            </a:pPr>
            <a:r>
              <a:rPr lang="en-US" sz="1200" dirty="0" smtClean="0"/>
              <a:t>Abdominal usually widest posteriorly</a:t>
            </a:r>
          </a:p>
          <a:p>
            <a:pPr marL="171450" indent="-171450">
              <a:buFont typeface="Arial" panose="020B0604020202020204" pitchFamily="34" charset="0"/>
              <a:buChar char="•"/>
            </a:pPr>
            <a:endParaRPr lang="en-US" sz="1200" dirty="0"/>
          </a:p>
        </p:txBody>
      </p:sp>
      <p:sp>
        <p:nvSpPr>
          <p:cNvPr id="39" name="TextBox 38"/>
          <p:cNvSpPr txBox="1"/>
          <p:nvPr/>
        </p:nvSpPr>
        <p:spPr>
          <a:xfrm>
            <a:off x="47087" y="4866051"/>
            <a:ext cx="2322733"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Sclerotized body</a:t>
            </a:r>
          </a:p>
          <a:p>
            <a:pPr marL="171450" indent="-171450">
              <a:buFont typeface="Arial" panose="020B0604020202020204" pitchFamily="34" charset="0"/>
              <a:buChar char="•"/>
            </a:pPr>
            <a:r>
              <a:rPr lang="en-US" sz="1200" dirty="0"/>
              <a:t>Three sets of jointed legs</a:t>
            </a:r>
          </a:p>
          <a:p>
            <a:pPr marL="171450" indent="-171450">
              <a:buFont typeface="Arial" panose="020B0604020202020204" pitchFamily="34" charset="0"/>
              <a:buChar char="•"/>
            </a:pPr>
            <a:r>
              <a:rPr lang="en-US" sz="1200" dirty="0" smtClean="0"/>
              <a:t>Two segmented tails</a:t>
            </a:r>
          </a:p>
          <a:p>
            <a:pPr marL="171450" indent="-171450">
              <a:buFont typeface="Arial" panose="020B0604020202020204" pitchFamily="34" charset="0"/>
              <a:buChar char="•"/>
            </a:pPr>
            <a:r>
              <a:rPr lang="en-US" sz="1200" dirty="0" smtClean="0"/>
              <a:t>Two claws at end of each leg</a:t>
            </a:r>
            <a:endParaRPr lang="en-US" sz="1200" dirty="0"/>
          </a:p>
        </p:txBody>
      </p:sp>
      <p:sp>
        <p:nvSpPr>
          <p:cNvPr id="41" name="TextBox 40"/>
          <p:cNvSpPr txBox="1"/>
          <p:nvPr/>
        </p:nvSpPr>
        <p:spPr>
          <a:xfrm>
            <a:off x="0" y="4642033"/>
            <a:ext cx="3064475" cy="307777"/>
          </a:xfrm>
          <a:prstGeom prst="rect">
            <a:avLst/>
          </a:prstGeom>
          <a:noFill/>
        </p:spPr>
        <p:txBody>
          <a:bodyPr wrap="square" rtlCol="0">
            <a:spAutoFit/>
          </a:bodyPr>
          <a:lstStyle/>
          <a:p>
            <a:r>
              <a:rPr lang="en-US" sz="1400" dirty="0" smtClean="0"/>
              <a:t>Order: </a:t>
            </a:r>
            <a:r>
              <a:rPr lang="en-US" sz="1400" dirty="0" err="1" smtClean="0"/>
              <a:t>Plecoptera</a:t>
            </a:r>
            <a:endParaRPr lang="en-US" sz="1400" dirty="0" smtClean="0"/>
          </a:p>
        </p:txBody>
      </p:sp>
      <p:sp>
        <p:nvSpPr>
          <p:cNvPr id="42" name="Rectangle 41"/>
          <p:cNvSpPr/>
          <p:nvPr/>
        </p:nvSpPr>
        <p:spPr>
          <a:xfrm>
            <a:off x="0" y="5741937"/>
            <a:ext cx="1470274" cy="307777"/>
          </a:xfrm>
          <a:prstGeom prst="rect">
            <a:avLst/>
          </a:prstGeom>
        </p:spPr>
        <p:txBody>
          <a:bodyPr wrap="none">
            <a:spAutoFit/>
          </a:bodyPr>
          <a:lstStyle/>
          <a:p>
            <a:r>
              <a:rPr lang="en-US" sz="1400" dirty="0"/>
              <a:t>Family: </a:t>
            </a:r>
            <a:r>
              <a:rPr lang="en-US" sz="1400" dirty="0" err="1" smtClean="0"/>
              <a:t>Capniidae</a:t>
            </a:r>
            <a:endParaRPr lang="en-US" sz="1400" dirty="0"/>
          </a:p>
        </p:txBody>
      </p:sp>
      <p:pic>
        <p:nvPicPr>
          <p:cNvPr id="1030" name="Picture 6" descr="Capnia umpqua - voucher specimens in alcohol - Capnia umpqua - male - female"/>
          <p:cNvPicPr>
            <a:picLocks noChangeAspect="1" noChangeArrowheads="1"/>
          </p:cNvPicPr>
          <p:nvPr/>
        </p:nvPicPr>
        <p:blipFill rotWithShape="1">
          <a:blip r:embed="rId8">
            <a:extLst>
              <a:ext uri="{28A0092B-C50C-407E-A947-70E740481C1C}">
                <a14:useLocalDpi xmlns:a14="http://schemas.microsoft.com/office/drawing/2010/main" val="0"/>
              </a:ext>
            </a:extLst>
          </a:blip>
          <a:srcRect l="7293" t="8704" r="58969" b="12384"/>
          <a:stretch/>
        </p:blipFill>
        <p:spPr bwMode="auto">
          <a:xfrm rot="16200000">
            <a:off x="1515025" y="7017602"/>
            <a:ext cx="1479055" cy="27737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Eucapnopsis_brevicauda_head_ven1_540.jpg (540Ã42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3411"/>
          <a:stretch/>
        </p:blipFill>
        <p:spPr bwMode="auto">
          <a:xfrm>
            <a:off x="2459712" y="4691232"/>
            <a:ext cx="2179998" cy="14821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Image result for capnia pleural fold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3590451" y="5834696"/>
            <a:ext cx="4360387" cy="208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7067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3626</TotalTime>
  <Words>2480</Words>
  <Application>Microsoft Office PowerPoint</Application>
  <PresentationFormat>Letter Paper (8.5x11 in)</PresentationFormat>
  <Paragraphs>318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NWFSC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Morley, Sarah</dc:creator>
  <cp:lastModifiedBy>Adrienne.Thomas</cp:lastModifiedBy>
  <cp:revision>136</cp:revision>
  <cp:lastPrinted>2022-08-09T23:08:23Z</cp:lastPrinted>
  <dcterms:created xsi:type="dcterms:W3CDTF">2018-12-10T20:21:12Z</dcterms:created>
  <dcterms:modified xsi:type="dcterms:W3CDTF">2023-01-19T20:12:05Z</dcterms:modified>
</cp:coreProperties>
</file>