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3" d="100"/>
          <a:sy n="73" d="100"/>
        </p:scale>
        <p:origin x="58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12AB33-F945-4C72-B472-D9E61197CC22}" type="datetimeFigureOut">
              <a:rPr lang="en-US" smtClean="0"/>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321F5-2770-4D1C-AC30-D5AFB387B9DD}" type="slidenum">
              <a:rPr lang="en-US" smtClean="0"/>
              <a:t>‹#›</a:t>
            </a:fld>
            <a:endParaRPr lang="en-US"/>
          </a:p>
        </p:txBody>
      </p:sp>
    </p:spTree>
    <p:extLst>
      <p:ext uri="{BB962C8B-B14F-4D97-AF65-F5344CB8AC3E}">
        <p14:creationId xmlns:p14="http://schemas.microsoft.com/office/powerpoint/2010/main" val="2977028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12AB33-F945-4C72-B472-D9E61197CC22}" type="datetimeFigureOut">
              <a:rPr lang="en-US" smtClean="0"/>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321F5-2770-4D1C-AC30-D5AFB387B9DD}" type="slidenum">
              <a:rPr lang="en-US" smtClean="0"/>
              <a:t>‹#›</a:t>
            </a:fld>
            <a:endParaRPr lang="en-US"/>
          </a:p>
        </p:txBody>
      </p:sp>
    </p:spTree>
    <p:extLst>
      <p:ext uri="{BB962C8B-B14F-4D97-AF65-F5344CB8AC3E}">
        <p14:creationId xmlns:p14="http://schemas.microsoft.com/office/powerpoint/2010/main" val="4286772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12AB33-F945-4C72-B472-D9E61197CC22}" type="datetimeFigureOut">
              <a:rPr lang="en-US" smtClean="0"/>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321F5-2770-4D1C-AC30-D5AFB387B9DD}" type="slidenum">
              <a:rPr lang="en-US" smtClean="0"/>
              <a:t>‹#›</a:t>
            </a:fld>
            <a:endParaRPr lang="en-US"/>
          </a:p>
        </p:txBody>
      </p:sp>
    </p:spTree>
    <p:extLst>
      <p:ext uri="{BB962C8B-B14F-4D97-AF65-F5344CB8AC3E}">
        <p14:creationId xmlns:p14="http://schemas.microsoft.com/office/powerpoint/2010/main" val="117403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12AB33-F945-4C72-B472-D9E61197CC22}" type="datetimeFigureOut">
              <a:rPr lang="en-US" smtClean="0"/>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321F5-2770-4D1C-AC30-D5AFB387B9DD}" type="slidenum">
              <a:rPr lang="en-US" smtClean="0"/>
              <a:t>‹#›</a:t>
            </a:fld>
            <a:endParaRPr lang="en-US"/>
          </a:p>
        </p:txBody>
      </p:sp>
    </p:spTree>
    <p:extLst>
      <p:ext uri="{BB962C8B-B14F-4D97-AF65-F5344CB8AC3E}">
        <p14:creationId xmlns:p14="http://schemas.microsoft.com/office/powerpoint/2010/main" val="105533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412AB33-F945-4C72-B472-D9E61197CC22}" type="datetimeFigureOut">
              <a:rPr lang="en-US" smtClean="0"/>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321F5-2770-4D1C-AC30-D5AFB387B9DD}" type="slidenum">
              <a:rPr lang="en-US" smtClean="0"/>
              <a:t>‹#›</a:t>
            </a:fld>
            <a:endParaRPr lang="en-US"/>
          </a:p>
        </p:txBody>
      </p:sp>
    </p:spTree>
    <p:extLst>
      <p:ext uri="{BB962C8B-B14F-4D97-AF65-F5344CB8AC3E}">
        <p14:creationId xmlns:p14="http://schemas.microsoft.com/office/powerpoint/2010/main" val="3615203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12AB33-F945-4C72-B472-D9E61197CC22}" type="datetimeFigureOut">
              <a:rPr lang="en-US" smtClean="0"/>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321F5-2770-4D1C-AC30-D5AFB387B9DD}" type="slidenum">
              <a:rPr lang="en-US" smtClean="0"/>
              <a:t>‹#›</a:t>
            </a:fld>
            <a:endParaRPr lang="en-US"/>
          </a:p>
        </p:txBody>
      </p:sp>
    </p:spTree>
    <p:extLst>
      <p:ext uri="{BB962C8B-B14F-4D97-AF65-F5344CB8AC3E}">
        <p14:creationId xmlns:p14="http://schemas.microsoft.com/office/powerpoint/2010/main" val="1318826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12AB33-F945-4C72-B472-D9E61197CC22}" type="datetimeFigureOut">
              <a:rPr lang="en-US" smtClean="0"/>
              <a:t>3/20/2020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C321F5-2770-4D1C-AC30-D5AFB387B9DD}" type="slidenum">
              <a:rPr lang="en-US" smtClean="0"/>
              <a:t>‹#›</a:t>
            </a:fld>
            <a:endParaRPr lang="en-US"/>
          </a:p>
        </p:txBody>
      </p:sp>
    </p:spTree>
    <p:extLst>
      <p:ext uri="{BB962C8B-B14F-4D97-AF65-F5344CB8AC3E}">
        <p14:creationId xmlns:p14="http://schemas.microsoft.com/office/powerpoint/2010/main" val="180323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12AB33-F945-4C72-B472-D9E61197CC22}" type="datetimeFigureOut">
              <a:rPr lang="en-US" smtClean="0"/>
              <a:t>3/20/2020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C321F5-2770-4D1C-AC30-D5AFB387B9DD}" type="slidenum">
              <a:rPr lang="en-US" smtClean="0"/>
              <a:t>‹#›</a:t>
            </a:fld>
            <a:endParaRPr lang="en-US"/>
          </a:p>
        </p:txBody>
      </p:sp>
    </p:spTree>
    <p:extLst>
      <p:ext uri="{BB962C8B-B14F-4D97-AF65-F5344CB8AC3E}">
        <p14:creationId xmlns:p14="http://schemas.microsoft.com/office/powerpoint/2010/main" val="1134188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12AB33-F945-4C72-B472-D9E61197CC22}" type="datetimeFigureOut">
              <a:rPr lang="en-US" smtClean="0"/>
              <a:t>3/20/2020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C321F5-2770-4D1C-AC30-D5AFB387B9DD}" type="slidenum">
              <a:rPr lang="en-US" smtClean="0"/>
              <a:t>‹#›</a:t>
            </a:fld>
            <a:endParaRPr lang="en-US"/>
          </a:p>
        </p:txBody>
      </p:sp>
    </p:spTree>
    <p:extLst>
      <p:ext uri="{BB962C8B-B14F-4D97-AF65-F5344CB8AC3E}">
        <p14:creationId xmlns:p14="http://schemas.microsoft.com/office/powerpoint/2010/main" val="4186997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412AB33-F945-4C72-B472-D9E61197CC22}" type="datetimeFigureOut">
              <a:rPr lang="en-US" smtClean="0"/>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321F5-2770-4D1C-AC30-D5AFB387B9DD}" type="slidenum">
              <a:rPr lang="en-US" smtClean="0"/>
              <a:t>‹#›</a:t>
            </a:fld>
            <a:endParaRPr lang="en-US"/>
          </a:p>
        </p:txBody>
      </p:sp>
    </p:spTree>
    <p:extLst>
      <p:ext uri="{BB962C8B-B14F-4D97-AF65-F5344CB8AC3E}">
        <p14:creationId xmlns:p14="http://schemas.microsoft.com/office/powerpoint/2010/main" val="2918317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412AB33-F945-4C72-B472-D9E61197CC22}" type="datetimeFigureOut">
              <a:rPr lang="en-US" smtClean="0"/>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321F5-2770-4D1C-AC30-D5AFB387B9DD}" type="slidenum">
              <a:rPr lang="en-US" smtClean="0"/>
              <a:t>‹#›</a:t>
            </a:fld>
            <a:endParaRPr lang="en-US"/>
          </a:p>
        </p:txBody>
      </p:sp>
    </p:spTree>
    <p:extLst>
      <p:ext uri="{BB962C8B-B14F-4D97-AF65-F5344CB8AC3E}">
        <p14:creationId xmlns:p14="http://schemas.microsoft.com/office/powerpoint/2010/main" val="3743362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12AB33-F945-4C72-B472-D9E61197CC22}" type="datetimeFigureOut">
              <a:rPr lang="en-US" smtClean="0"/>
              <a:t>3/20/2020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C321F5-2770-4D1C-AC30-D5AFB387B9DD}" type="slidenum">
              <a:rPr lang="en-US" smtClean="0"/>
              <a:t>‹#›</a:t>
            </a:fld>
            <a:endParaRPr lang="en-US"/>
          </a:p>
        </p:txBody>
      </p:sp>
    </p:spTree>
    <p:extLst>
      <p:ext uri="{BB962C8B-B14F-4D97-AF65-F5344CB8AC3E}">
        <p14:creationId xmlns:p14="http://schemas.microsoft.com/office/powerpoint/2010/main" val="589985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perwork@hrsa.gov"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752168"/>
          </a:xfrm>
        </p:spPr>
        <p:txBody>
          <a:bodyPr>
            <a:normAutofit/>
          </a:bodyPr>
          <a:lstStyle/>
          <a:p>
            <a:r>
              <a:rPr lang="en-US" sz="4800" dirty="0" smtClean="0"/>
              <a:t>NCLRP &amp; NF Participant ISV Screenshot page 1</a:t>
            </a:r>
            <a:endParaRPr lang="en-US" sz="4800" dirty="0"/>
          </a:p>
        </p:txBody>
      </p:sp>
      <p:sp>
        <p:nvSpPr>
          <p:cNvPr id="3" name="Subtitle 2"/>
          <p:cNvSpPr>
            <a:spLocks noGrp="1"/>
          </p:cNvSpPr>
          <p:nvPr>
            <p:ph type="subTitle" idx="1"/>
          </p:nvPr>
        </p:nvSpPr>
        <p:spPr>
          <a:xfrm>
            <a:off x="329380" y="5499177"/>
            <a:ext cx="11862619" cy="1063855"/>
          </a:xfrm>
        </p:spPr>
        <p:txBody>
          <a:bodyPr/>
          <a:lstStyle/>
          <a:p>
            <a:pPr algn="l"/>
            <a:r>
              <a:rPr lang="en-US" dirty="0" smtClean="0"/>
              <a:t>Answering “No” to either question will cause the “Please explain in detail*” statement and associated free text box to appear. </a:t>
            </a:r>
            <a:endParaRPr lang="en-US" dirty="0"/>
          </a:p>
        </p:txBody>
      </p:sp>
      <p:pic>
        <p:nvPicPr>
          <p:cNvPr id="5" name="Picture 4"/>
          <p:cNvPicPr>
            <a:picLocks noChangeAspect="1"/>
          </p:cNvPicPr>
          <p:nvPr/>
        </p:nvPicPr>
        <p:blipFill>
          <a:blip r:embed="rId2"/>
          <a:stretch>
            <a:fillRect/>
          </a:stretch>
        </p:blipFill>
        <p:spPr>
          <a:xfrm>
            <a:off x="329380" y="1062104"/>
            <a:ext cx="7978877" cy="4590133"/>
          </a:xfrm>
          <a:prstGeom prst="rect">
            <a:avLst/>
          </a:prstGeom>
        </p:spPr>
      </p:pic>
      <p:sp>
        <p:nvSpPr>
          <p:cNvPr id="4" name="Rectangle 3"/>
          <p:cNvSpPr/>
          <p:nvPr/>
        </p:nvSpPr>
        <p:spPr>
          <a:xfrm>
            <a:off x="5724698" y="653580"/>
            <a:ext cx="6096000" cy="276999"/>
          </a:xfrm>
          <a:prstGeom prst="rect">
            <a:avLst/>
          </a:prstGeom>
        </p:spPr>
        <p:txBody>
          <a:bodyPr>
            <a:spAutoFit/>
          </a:bodyPr>
          <a:lstStyle/>
          <a:p>
            <a:pPr marL="279400" marR="69850" indent="1891030" algn="r">
              <a:spcBef>
                <a:spcPts val="335"/>
              </a:spcBef>
              <a:spcAft>
                <a:spcPts val="0"/>
              </a:spcAft>
            </a:pPr>
            <a:r>
              <a:rPr lang="en-US" sz="1200" dirty="0">
                <a:latin typeface="Calibri" panose="020F0502020204030204" pitchFamily="34" charset="0"/>
                <a:ea typeface="Calibri" panose="020F0502020204030204" pitchFamily="34" charset="0"/>
                <a:cs typeface="Calibri" panose="020F0502020204030204" pitchFamily="34" charset="0"/>
              </a:rPr>
              <a:t>OMB</a:t>
            </a:r>
            <a:r>
              <a:rPr lang="en-US" sz="1200" spc="-30" dirty="0">
                <a:latin typeface="Calibri" panose="020F0502020204030204" pitchFamily="34" charset="0"/>
                <a:ea typeface="Calibri" panose="020F0502020204030204" pitchFamily="34" charset="0"/>
                <a:cs typeface="Calibri" panose="020F0502020204030204" pitchFamily="34" charset="0"/>
              </a:rPr>
              <a:t> </a:t>
            </a:r>
            <a:r>
              <a:rPr lang="en-US" sz="1200" dirty="0">
                <a:latin typeface="Calibri" panose="020F0502020204030204" pitchFamily="34" charset="0"/>
                <a:ea typeface="Calibri" panose="020F0502020204030204" pitchFamily="34" charset="0"/>
                <a:cs typeface="Calibri" panose="020F0502020204030204" pitchFamily="34" charset="0"/>
              </a:rPr>
              <a:t>No.</a:t>
            </a:r>
            <a:r>
              <a:rPr lang="en-US" sz="1200" spc="-25" dirty="0">
                <a:latin typeface="Calibri" panose="020F0502020204030204" pitchFamily="34" charset="0"/>
                <a:ea typeface="Calibri" panose="020F0502020204030204" pitchFamily="34" charset="0"/>
                <a:cs typeface="Calibri" panose="020F0502020204030204" pitchFamily="34" charset="0"/>
              </a:rPr>
              <a:t> </a:t>
            </a:r>
            <a:r>
              <a:rPr lang="en-US" sz="1200" spc="-5" dirty="0">
                <a:latin typeface="Calibri" panose="020F0502020204030204" pitchFamily="34" charset="0"/>
                <a:ea typeface="Calibri" panose="020F0502020204030204" pitchFamily="34" charset="0"/>
                <a:cs typeface="Calibri" panose="020F0502020204030204" pitchFamily="34" charset="0"/>
              </a:rPr>
              <a:t>0915‐0140</a:t>
            </a:r>
            <a:r>
              <a:rPr lang="en-US" sz="1200" spc="-25" dirty="0">
                <a:latin typeface="Calibri" panose="020F0502020204030204" pitchFamily="34" charset="0"/>
                <a:ea typeface="Calibri" panose="020F0502020204030204" pitchFamily="34" charset="0"/>
                <a:cs typeface="Calibri" panose="020F0502020204030204" pitchFamily="34" charset="0"/>
              </a:rPr>
              <a:t> </a:t>
            </a:r>
            <a:r>
              <a:rPr lang="en-US" sz="1200" dirty="0">
                <a:latin typeface="Calibri" panose="020F0502020204030204" pitchFamily="34" charset="0"/>
                <a:ea typeface="Calibri" panose="020F0502020204030204" pitchFamily="34" charset="0"/>
                <a:cs typeface="Calibri" panose="020F0502020204030204" pitchFamily="34" charset="0"/>
              </a:rPr>
              <a:t>Expiration</a:t>
            </a:r>
            <a:r>
              <a:rPr lang="en-US" sz="1200" spc="-25" dirty="0">
                <a:latin typeface="Calibri" panose="020F0502020204030204" pitchFamily="34" charset="0"/>
                <a:ea typeface="Calibri" panose="020F0502020204030204" pitchFamily="34" charset="0"/>
                <a:cs typeface="Calibri" panose="020F0502020204030204" pitchFamily="34" charset="0"/>
              </a:rPr>
              <a:t> </a:t>
            </a:r>
            <a:r>
              <a:rPr lang="en-US" sz="1200" dirty="0">
                <a:latin typeface="Calibri" panose="020F0502020204030204" pitchFamily="34" charset="0"/>
                <a:ea typeface="Calibri" panose="020F0502020204030204" pitchFamily="34" charset="0"/>
                <a:cs typeface="Calibri" panose="020F0502020204030204" pitchFamily="34" charset="0"/>
              </a:rPr>
              <a:t>Date:</a:t>
            </a:r>
            <a:r>
              <a:rPr lang="en-US" sz="1200" spc="-30" dirty="0">
                <a:latin typeface="Calibri" panose="020F0502020204030204" pitchFamily="34" charset="0"/>
                <a:ea typeface="Calibri" panose="020F0502020204030204" pitchFamily="34" charset="0"/>
                <a:cs typeface="Calibri" panose="020F0502020204030204" pitchFamily="34" charset="0"/>
              </a:rPr>
              <a:t> </a:t>
            </a:r>
            <a:r>
              <a:rPr lang="en-US" sz="1200" spc="-5" dirty="0">
                <a:latin typeface="Calibri" panose="020F0502020204030204" pitchFamily="34" charset="0"/>
                <a:ea typeface="Calibri" panose="020F0502020204030204" pitchFamily="34" charset="0"/>
                <a:cs typeface="Calibri" panose="020F0502020204030204" pitchFamily="34" charset="0"/>
              </a:rPr>
              <a:t>05/31/2021</a:t>
            </a:r>
            <a:r>
              <a:rPr lang="en-US" sz="1200" spc="-25" dirty="0">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8308256" y="1062104"/>
            <a:ext cx="3421002" cy="2708434"/>
          </a:xfrm>
          <a:prstGeom prst="rect">
            <a:avLst/>
          </a:prstGeom>
        </p:spPr>
        <p:txBody>
          <a:bodyPr wrap="square">
            <a:spAutoFit/>
          </a:bodyPr>
          <a:lstStyle/>
          <a:p>
            <a:pPr marR="69850" indent="279400">
              <a:spcBef>
                <a:spcPts val="335"/>
              </a:spcBef>
            </a:pPr>
            <a:r>
              <a:rPr lang="en-US" sz="1000" b="1" spc="-5" dirty="0">
                <a:latin typeface="Calibri" panose="020F0502020204030204" pitchFamily="34" charset="0"/>
                <a:ea typeface="Calibri" panose="020F0502020204030204" pitchFamily="34" charset="0"/>
                <a:cs typeface="Calibri" panose="020F0502020204030204" pitchFamily="34" charset="0"/>
              </a:rPr>
              <a:t>Public</a:t>
            </a:r>
            <a:r>
              <a:rPr lang="en-US" sz="1000" b="1" spc="-30" dirty="0">
                <a:latin typeface="Calibri" panose="020F0502020204030204" pitchFamily="34" charset="0"/>
                <a:ea typeface="Calibri" panose="020F0502020204030204" pitchFamily="34" charset="0"/>
                <a:cs typeface="Calibri" panose="020F0502020204030204" pitchFamily="34" charset="0"/>
              </a:rPr>
              <a:t> </a:t>
            </a:r>
            <a:r>
              <a:rPr lang="en-US" sz="1000" b="1" spc="-5" dirty="0">
                <a:latin typeface="Calibri" panose="020F0502020204030204" pitchFamily="34" charset="0"/>
                <a:ea typeface="Calibri" panose="020F0502020204030204" pitchFamily="34" charset="0"/>
                <a:cs typeface="Calibri" panose="020F0502020204030204" pitchFamily="34" charset="0"/>
              </a:rPr>
              <a:t>Burden</a:t>
            </a:r>
            <a:r>
              <a:rPr lang="en-US" sz="1000" b="1" spc="-25" dirty="0">
                <a:latin typeface="Calibri" panose="020F0502020204030204" pitchFamily="34" charset="0"/>
                <a:ea typeface="Calibri" panose="020F0502020204030204" pitchFamily="34" charset="0"/>
                <a:cs typeface="Calibri" panose="020F0502020204030204" pitchFamily="34" charset="0"/>
              </a:rPr>
              <a:t> </a:t>
            </a:r>
            <a:r>
              <a:rPr lang="en-US" sz="1000" b="1" spc="-5" dirty="0">
                <a:latin typeface="Calibri" panose="020F0502020204030204" pitchFamily="34" charset="0"/>
                <a:ea typeface="Calibri" panose="020F0502020204030204" pitchFamily="34" charset="0"/>
                <a:cs typeface="Calibri" panose="020F0502020204030204" pitchFamily="34" charset="0"/>
              </a:rPr>
              <a:t>Statement:</a:t>
            </a:r>
            <a:r>
              <a:rPr lang="en-US" sz="1000" b="1" spc="-25" dirty="0">
                <a:latin typeface="Calibri" panose="020F0502020204030204" pitchFamily="34" charset="0"/>
                <a:ea typeface="Calibri" panose="020F0502020204030204" pitchFamily="34" charset="0"/>
                <a:cs typeface="Calibri" panose="020F0502020204030204" pitchFamily="34" charset="0"/>
              </a:rPr>
              <a:t> </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marL="279400" marR="0">
              <a:spcBef>
                <a:spcPts val="0"/>
              </a:spcBef>
              <a:spcAft>
                <a:spcPts val="0"/>
              </a:spcAft>
            </a:pPr>
            <a:r>
              <a:rPr lang="en-US" sz="800" dirty="0">
                <a:latin typeface="Calibri" panose="020F0502020204030204" pitchFamily="34" charset="0"/>
                <a:ea typeface="Calibri" panose="020F0502020204030204" pitchFamily="34" charset="0"/>
                <a:cs typeface="Calibri" panose="020F0502020204030204" pitchFamily="34" charset="0"/>
              </a:rPr>
              <a:t>The purpose of the Nurse Corps Loan Repayment Program (NURSE CORPS LRP) is to assist in the recruitment and retention of professional Registered Nurses (RNs) dedicated to working in health care facilities with a critical shortage of nurses or working as nurse faculty in eligible schools of nursing, by decreasing the economic barriers associated with pursuing careers at such critical shortage facilities or in academic nursing.  An agency may not conduct or sponsor, and a person is not required to respond to, a collection of information unless it displays a currently valid OMB control number. The OMB control number for this information collection is 0915-0140 and it is valid until XX/XX/202X. This information collection </a:t>
            </a:r>
            <a:r>
              <a:rPr lang="en-US" sz="800" dirty="0" smtClean="0"/>
              <a:t>is </a:t>
            </a:r>
            <a:r>
              <a:rPr lang="en-US" sz="800" dirty="0"/>
              <a:t>required to obtain or retain a benefit (Section 846 of the Public Health Service Act, as amended (42 U.S.C. 297n). </a:t>
            </a:r>
            <a:r>
              <a:rPr lang="en-US" sz="800" dirty="0" smtClean="0">
                <a:latin typeface="Calibri" panose="020F0502020204030204" pitchFamily="34" charset="0"/>
                <a:ea typeface="Calibri" panose="020F0502020204030204" pitchFamily="34" charset="0"/>
                <a:cs typeface="Calibri" panose="020F0502020204030204" pitchFamily="34" charset="0"/>
              </a:rPr>
              <a:t> Public </a:t>
            </a:r>
            <a:r>
              <a:rPr lang="en-US" sz="800" dirty="0">
                <a:latin typeface="Calibri" panose="020F0502020204030204" pitchFamily="34" charset="0"/>
                <a:ea typeface="Calibri" panose="020F0502020204030204" pitchFamily="34" charset="0"/>
                <a:cs typeface="Calibri" panose="020F0502020204030204" pitchFamily="34" charset="0"/>
              </a:rPr>
              <a:t>reporting burden for this collection of information is </a:t>
            </a:r>
            <a:r>
              <a:rPr lang="en-US" sz="800" dirty="0" smtClean="0">
                <a:latin typeface="Calibri" panose="020F0502020204030204" pitchFamily="34" charset="0"/>
                <a:ea typeface="Calibri" panose="020F0502020204030204" pitchFamily="34" charset="0"/>
                <a:cs typeface="Calibri" panose="020F0502020204030204" pitchFamily="34" charset="0"/>
              </a:rPr>
              <a:t>estimated </a:t>
            </a:r>
            <a:r>
              <a:rPr lang="en-US" sz="800" dirty="0">
                <a:latin typeface="Calibri" panose="020F0502020204030204" pitchFamily="34" charset="0"/>
                <a:ea typeface="Calibri" panose="020F0502020204030204" pitchFamily="34" charset="0"/>
                <a:cs typeface="Calibri" panose="020F0502020204030204" pitchFamily="34" charset="0"/>
              </a:rPr>
              <a:t>to average xx hours per response, including the time for reviewing </a:t>
            </a:r>
            <a:r>
              <a:rPr lang="en-US" sz="800" dirty="0" smtClean="0">
                <a:latin typeface="Calibri" panose="020F0502020204030204" pitchFamily="34" charset="0"/>
                <a:ea typeface="Calibri" panose="020F0502020204030204" pitchFamily="34" charset="0"/>
                <a:cs typeface="Calibri" panose="020F0502020204030204" pitchFamily="34" charset="0"/>
              </a:rPr>
              <a:t>instructions</a:t>
            </a:r>
            <a:r>
              <a:rPr lang="en-US" sz="800" dirty="0">
                <a:latin typeface="Calibri" panose="020F0502020204030204" pitchFamily="34" charset="0"/>
                <a:ea typeface="Calibri" panose="020F0502020204030204" pitchFamily="34" charset="0"/>
                <a:cs typeface="Calibri" panose="020F0502020204030204" pitchFamily="34" charset="0"/>
              </a:rPr>
              <a:t>, searching existing data sources, and completing and reviewing the collection of information. Send comments regarding this burden estimate or any other aspect of this collection of information, including suggestions for reducing this burden, to HRSA Reports Clearance Officer, 5600 Fishers Lane, Room 14N136B, Rockville, Maryland, 20857 or </a:t>
            </a:r>
            <a:r>
              <a:rPr lang="en-US" sz="80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paperwork@hrsa.gov</a:t>
            </a:r>
            <a:r>
              <a:rPr lang="en-US" sz="800" dirty="0">
                <a:latin typeface="Calibri" panose="020F0502020204030204" pitchFamily="34" charset="0"/>
                <a:ea typeface="Calibri" panose="020F0502020204030204" pitchFamily="34" charset="0"/>
                <a:cs typeface="Calibri" panose="020F0502020204030204" pitchFamily="34"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0541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884904"/>
            <a:ext cx="9248775" cy="4619625"/>
          </a:xfrm>
          <a:prstGeom prst="rect">
            <a:avLst/>
          </a:prstGeom>
        </p:spPr>
      </p:pic>
      <p:sp>
        <p:nvSpPr>
          <p:cNvPr id="7" name="Title 1"/>
          <p:cNvSpPr txBox="1">
            <a:spLocks/>
          </p:cNvSpPr>
          <p:nvPr/>
        </p:nvSpPr>
        <p:spPr>
          <a:xfrm>
            <a:off x="0" y="0"/>
            <a:ext cx="12192000" cy="7521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smtClean="0"/>
              <a:t>NCLRP &amp; NF Participant ISV Screenshot page 2</a:t>
            </a:r>
            <a:endParaRPr lang="en-US" sz="4800" dirty="0"/>
          </a:p>
        </p:txBody>
      </p:sp>
      <p:sp>
        <p:nvSpPr>
          <p:cNvPr id="2" name="Rectangle 1"/>
          <p:cNvSpPr/>
          <p:nvPr/>
        </p:nvSpPr>
        <p:spPr>
          <a:xfrm>
            <a:off x="6827727" y="567502"/>
            <a:ext cx="4842095" cy="369332"/>
          </a:xfrm>
          <a:prstGeom prst="rect">
            <a:avLst/>
          </a:prstGeom>
        </p:spPr>
        <p:txBody>
          <a:bodyPr wrap="none">
            <a:spAutoFit/>
          </a:bodyPr>
          <a:lstStyle/>
          <a:p>
            <a:r>
              <a:rPr lang="en-US" dirty="0">
                <a:latin typeface="Calibri" panose="020F0502020204030204" pitchFamily="34" charset="0"/>
                <a:ea typeface="Calibri" panose="020F0502020204030204" pitchFamily="34" charset="0"/>
                <a:cs typeface="Calibri" panose="020F0502020204030204" pitchFamily="34" charset="0"/>
              </a:rPr>
              <a:t>OMB</a:t>
            </a:r>
            <a:r>
              <a:rPr lang="en-US" spc="-30"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No.</a:t>
            </a:r>
            <a:r>
              <a:rPr lang="en-US" spc="-25" dirty="0">
                <a:latin typeface="Calibri" panose="020F0502020204030204" pitchFamily="34" charset="0"/>
                <a:ea typeface="Calibri" panose="020F0502020204030204" pitchFamily="34" charset="0"/>
                <a:cs typeface="Calibri" panose="020F0502020204030204" pitchFamily="34" charset="0"/>
              </a:rPr>
              <a:t> </a:t>
            </a:r>
            <a:r>
              <a:rPr lang="en-US" spc="-5" dirty="0">
                <a:latin typeface="Calibri" panose="020F0502020204030204" pitchFamily="34" charset="0"/>
                <a:ea typeface="Calibri" panose="020F0502020204030204" pitchFamily="34" charset="0"/>
                <a:cs typeface="Calibri" panose="020F0502020204030204" pitchFamily="34" charset="0"/>
              </a:rPr>
              <a:t>0915‐0140</a:t>
            </a:r>
            <a:r>
              <a:rPr lang="en-US" spc="-25"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Expiration</a:t>
            </a:r>
            <a:r>
              <a:rPr lang="en-US" spc="-25"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Date:</a:t>
            </a:r>
            <a:r>
              <a:rPr lang="en-US" spc="-30" dirty="0">
                <a:latin typeface="Calibri" panose="020F0502020204030204" pitchFamily="34" charset="0"/>
                <a:ea typeface="Calibri" panose="020F0502020204030204" pitchFamily="34" charset="0"/>
                <a:cs typeface="Calibri" panose="020F0502020204030204" pitchFamily="34" charset="0"/>
              </a:rPr>
              <a:t> </a:t>
            </a:r>
            <a:r>
              <a:rPr lang="en-US" spc="-5" dirty="0">
                <a:latin typeface="Calibri" panose="020F0502020204030204" pitchFamily="34" charset="0"/>
                <a:ea typeface="Calibri" panose="020F0502020204030204" pitchFamily="34" charset="0"/>
                <a:cs typeface="Calibri" panose="020F0502020204030204" pitchFamily="34" charset="0"/>
              </a:rPr>
              <a:t>05/31/2021</a:t>
            </a:r>
            <a:r>
              <a:rPr lang="en-US" spc="-25" dirty="0">
                <a:latin typeface="Calibri" panose="020F0502020204030204" pitchFamily="34" charset="0"/>
                <a:ea typeface="Calibri" panose="020F0502020204030204" pitchFamily="34" charset="0"/>
                <a:cs typeface="Calibri" panose="020F0502020204030204" pitchFamily="34" charset="0"/>
              </a:rPr>
              <a:t> </a:t>
            </a:r>
            <a:endParaRPr lang="en-US" dirty="0"/>
          </a:p>
        </p:txBody>
      </p:sp>
    </p:spTree>
    <p:extLst>
      <p:ext uri="{BB962C8B-B14F-4D97-AF65-F5344CB8AC3E}">
        <p14:creationId xmlns:p14="http://schemas.microsoft.com/office/powerpoint/2010/main" val="2197986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24465" y="834667"/>
            <a:ext cx="8200103" cy="5663560"/>
          </a:xfrm>
          <a:prstGeom prst="rect">
            <a:avLst/>
          </a:prstGeom>
        </p:spPr>
      </p:pic>
      <p:pic>
        <p:nvPicPr>
          <p:cNvPr id="6" name="Picture 5"/>
          <p:cNvPicPr>
            <a:picLocks noChangeAspect="1"/>
          </p:cNvPicPr>
          <p:nvPr/>
        </p:nvPicPr>
        <p:blipFill>
          <a:blip r:embed="rId3"/>
          <a:stretch>
            <a:fillRect/>
          </a:stretch>
        </p:blipFill>
        <p:spPr>
          <a:xfrm>
            <a:off x="2981325" y="11773667"/>
            <a:ext cx="9210675" cy="2867025"/>
          </a:xfrm>
          <a:prstGeom prst="rect">
            <a:avLst/>
          </a:prstGeom>
        </p:spPr>
      </p:pic>
      <p:sp>
        <p:nvSpPr>
          <p:cNvPr id="7" name="Title 1"/>
          <p:cNvSpPr txBox="1">
            <a:spLocks/>
          </p:cNvSpPr>
          <p:nvPr/>
        </p:nvSpPr>
        <p:spPr>
          <a:xfrm>
            <a:off x="0" y="0"/>
            <a:ext cx="12192000" cy="7521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smtClean="0"/>
              <a:t>NCLRP &amp; NF Participant ISV Screenshot page 3</a:t>
            </a:r>
            <a:endParaRPr lang="en-US" sz="4800" dirty="0"/>
          </a:p>
        </p:txBody>
      </p:sp>
      <p:sp>
        <p:nvSpPr>
          <p:cNvPr id="2" name="Rectangle 1"/>
          <p:cNvSpPr/>
          <p:nvPr/>
        </p:nvSpPr>
        <p:spPr>
          <a:xfrm>
            <a:off x="6609344" y="567502"/>
            <a:ext cx="4842095" cy="369332"/>
          </a:xfrm>
          <a:prstGeom prst="rect">
            <a:avLst/>
          </a:prstGeom>
        </p:spPr>
        <p:txBody>
          <a:bodyPr wrap="none">
            <a:spAutoFit/>
          </a:bodyPr>
          <a:lstStyle/>
          <a:p>
            <a:r>
              <a:rPr lang="en-US" dirty="0">
                <a:latin typeface="Calibri" panose="020F0502020204030204" pitchFamily="34" charset="0"/>
                <a:ea typeface="Calibri" panose="020F0502020204030204" pitchFamily="34" charset="0"/>
                <a:cs typeface="Calibri" panose="020F0502020204030204" pitchFamily="34" charset="0"/>
              </a:rPr>
              <a:t>OMB</a:t>
            </a:r>
            <a:r>
              <a:rPr lang="en-US" spc="-30"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No.</a:t>
            </a:r>
            <a:r>
              <a:rPr lang="en-US" spc="-25" dirty="0">
                <a:latin typeface="Calibri" panose="020F0502020204030204" pitchFamily="34" charset="0"/>
                <a:ea typeface="Calibri" panose="020F0502020204030204" pitchFamily="34" charset="0"/>
                <a:cs typeface="Calibri" panose="020F0502020204030204" pitchFamily="34" charset="0"/>
              </a:rPr>
              <a:t> </a:t>
            </a:r>
            <a:r>
              <a:rPr lang="en-US" spc="-5" dirty="0">
                <a:latin typeface="Calibri" panose="020F0502020204030204" pitchFamily="34" charset="0"/>
                <a:ea typeface="Calibri" panose="020F0502020204030204" pitchFamily="34" charset="0"/>
                <a:cs typeface="Calibri" panose="020F0502020204030204" pitchFamily="34" charset="0"/>
              </a:rPr>
              <a:t>0915‐0140</a:t>
            </a:r>
            <a:r>
              <a:rPr lang="en-US" spc="-25"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Expiration</a:t>
            </a:r>
            <a:r>
              <a:rPr lang="en-US" spc="-25"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Date:</a:t>
            </a:r>
            <a:r>
              <a:rPr lang="en-US" spc="-30" dirty="0">
                <a:latin typeface="Calibri" panose="020F0502020204030204" pitchFamily="34" charset="0"/>
                <a:ea typeface="Calibri" panose="020F0502020204030204" pitchFamily="34" charset="0"/>
                <a:cs typeface="Calibri" panose="020F0502020204030204" pitchFamily="34" charset="0"/>
              </a:rPr>
              <a:t> </a:t>
            </a:r>
            <a:r>
              <a:rPr lang="en-US" spc="-5" dirty="0">
                <a:latin typeface="Calibri" panose="020F0502020204030204" pitchFamily="34" charset="0"/>
                <a:ea typeface="Calibri" panose="020F0502020204030204" pitchFamily="34" charset="0"/>
                <a:cs typeface="Calibri" panose="020F0502020204030204" pitchFamily="34" charset="0"/>
              </a:rPr>
              <a:t>05/31/2021</a:t>
            </a:r>
            <a:r>
              <a:rPr lang="en-US" spc="-25" dirty="0">
                <a:latin typeface="Calibri" panose="020F0502020204030204" pitchFamily="34" charset="0"/>
                <a:ea typeface="Calibri" panose="020F0502020204030204" pitchFamily="34" charset="0"/>
                <a:cs typeface="Calibri" panose="020F0502020204030204" pitchFamily="34" charset="0"/>
              </a:rPr>
              <a:t> </a:t>
            </a:r>
            <a:endParaRPr lang="en-US" dirty="0"/>
          </a:p>
        </p:txBody>
      </p:sp>
    </p:spTree>
    <p:extLst>
      <p:ext uri="{BB962C8B-B14F-4D97-AF65-F5344CB8AC3E}">
        <p14:creationId xmlns:p14="http://schemas.microsoft.com/office/powerpoint/2010/main" val="2387522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267622" y="1449796"/>
            <a:ext cx="9210675" cy="2867025"/>
          </a:xfrm>
          <a:prstGeom prst="rect">
            <a:avLst/>
          </a:prstGeom>
        </p:spPr>
      </p:pic>
      <p:sp>
        <p:nvSpPr>
          <p:cNvPr id="7" name="Title 1"/>
          <p:cNvSpPr txBox="1">
            <a:spLocks/>
          </p:cNvSpPr>
          <p:nvPr/>
        </p:nvSpPr>
        <p:spPr>
          <a:xfrm>
            <a:off x="0" y="0"/>
            <a:ext cx="12192000" cy="7521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smtClean="0"/>
              <a:t>NCLRP &amp; NF Participant ISV Screenshot page 4</a:t>
            </a:r>
            <a:endParaRPr lang="en-US" sz="4800" dirty="0"/>
          </a:p>
        </p:txBody>
      </p:sp>
      <p:sp>
        <p:nvSpPr>
          <p:cNvPr id="2" name="Rectangle 1"/>
          <p:cNvSpPr/>
          <p:nvPr/>
        </p:nvSpPr>
        <p:spPr>
          <a:xfrm>
            <a:off x="6717410" y="567502"/>
            <a:ext cx="4842095" cy="369332"/>
          </a:xfrm>
          <a:prstGeom prst="rect">
            <a:avLst/>
          </a:prstGeom>
        </p:spPr>
        <p:txBody>
          <a:bodyPr wrap="none">
            <a:spAutoFit/>
          </a:bodyPr>
          <a:lstStyle/>
          <a:p>
            <a:r>
              <a:rPr lang="en-US" dirty="0">
                <a:latin typeface="Calibri" panose="020F0502020204030204" pitchFamily="34" charset="0"/>
                <a:ea typeface="Calibri" panose="020F0502020204030204" pitchFamily="34" charset="0"/>
                <a:cs typeface="Calibri" panose="020F0502020204030204" pitchFamily="34" charset="0"/>
              </a:rPr>
              <a:t>OMB</a:t>
            </a:r>
            <a:r>
              <a:rPr lang="en-US" spc="-30"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No.</a:t>
            </a:r>
            <a:r>
              <a:rPr lang="en-US" spc="-25" dirty="0">
                <a:latin typeface="Calibri" panose="020F0502020204030204" pitchFamily="34" charset="0"/>
                <a:ea typeface="Calibri" panose="020F0502020204030204" pitchFamily="34" charset="0"/>
                <a:cs typeface="Calibri" panose="020F0502020204030204" pitchFamily="34" charset="0"/>
              </a:rPr>
              <a:t> </a:t>
            </a:r>
            <a:r>
              <a:rPr lang="en-US" spc="-5" dirty="0">
                <a:latin typeface="Calibri" panose="020F0502020204030204" pitchFamily="34" charset="0"/>
                <a:ea typeface="Calibri" panose="020F0502020204030204" pitchFamily="34" charset="0"/>
                <a:cs typeface="Calibri" panose="020F0502020204030204" pitchFamily="34" charset="0"/>
              </a:rPr>
              <a:t>0915‐0140</a:t>
            </a:r>
            <a:r>
              <a:rPr lang="en-US" spc="-25"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Expiration</a:t>
            </a:r>
            <a:r>
              <a:rPr lang="en-US" spc="-25"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Date:</a:t>
            </a:r>
            <a:r>
              <a:rPr lang="en-US" spc="-30" dirty="0">
                <a:latin typeface="Calibri" panose="020F0502020204030204" pitchFamily="34" charset="0"/>
                <a:ea typeface="Calibri" panose="020F0502020204030204" pitchFamily="34" charset="0"/>
                <a:cs typeface="Calibri" panose="020F0502020204030204" pitchFamily="34" charset="0"/>
              </a:rPr>
              <a:t> </a:t>
            </a:r>
            <a:r>
              <a:rPr lang="en-US" spc="-5" dirty="0">
                <a:latin typeface="Calibri" panose="020F0502020204030204" pitchFamily="34" charset="0"/>
                <a:ea typeface="Calibri" panose="020F0502020204030204" pitchFamily="34" charset="0"/>
                <a:cs typeface="Calibri" panose="020F0502020204030204" pitchFamily="34" charset="0"/>
              </a:rPr>
              <a:t>05/31/2021</a:t>
            </a:r>
            <a:r>
              <a:rPr lang="en-US" spc="-25" dirty="0">
                <a:latin typeface="Calibri" panose="020F0502020204030204" pitchFamily="34" charset="0"/>
                <a:ea typeface="Calibri" panose="020F0502020204030204" pitchFamily="34" charset="0"/>
                <a:cs typeface="Calibri" panose="020F0502020204030204" pitchFamily="34" charset="0"/>
              </a:rPr>
              <a:t> </a:t>
            </a:r>
            <a:endParaRPr lang="en-US" dirty="0"/>
          </a:p>
        </p:txBody>
      </p:sp>
    </p:spTree>
    <p:extLst>
      <p:ext uri="{BB962C8B-B14F-4D97-AF65-F5344CB8AC3E}">
        <p14:creationId xmlns:p14="http://schemas.microsoft.com/office/powerpoint/2010/main" val="614333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5565321" y="0"/>
            <a:ext cx="6626679" cy="6858000"/>
          </a:xfrm>
          <a:prstGeom prst="rect">
            <a:avLst/>
          </a:prstGeom>
        </p:spPr>
      </p:pic>
      <p:sp>
        <p:nvSpPr>
          <p:cNvPr id="6" name="Title 1"/>
          <p:cNvSpPr txBox="1">
            <a:spLocks/>
          </p:cNvSpPr>
          <p:nvPr/>
        </p:nvSpPr>
        <p:spPr>
          <a:xfrm>
            <a:off x="0" y="0"/>
            <a:ext cx="5574890" cy="234499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smtClean="0"/>
              <a:t>NCLRP &amp; NF Completed Site POC EV Screenshot</a:t>
            </a:r>
            <a:endParaRPr lang="en-US" sz="4800" dirty="0"/>
          </a:p>
        </p:txBody>
      </p:sp>
      <p:sp>
        <p:nvSpPr>
          <p:cNvPr id="2" name="Rectangle 1"/>
          <p:cNvSpPr/>
          <p:nvPr/>
        </p:nvSpPr>
        <p:spPr>
          <a:xfrm>
            <a:off x="8878660" y="135374"/>
            <a:ext cx="3286221" cy="276999"/>
          </a:xfrm>
          <a:prstGeom prst="rect">
            <a:avLst/>
          </a:prstGeom>
        </p:spPr>
        <p:txBody>
          <a:bodyPr wrap="none">
            <a:spAutoFit/>
          </a:bodyPr>
          <a:lstStyle/>
          <a:p>
            <a:r>
              <a:rPr lang="en-US" sz="1200" dirty="0">
                <a:latin typeface="Calibri" panose="020F0502020204030204" pitchFamily="34" charset="0"/>
                <a:ea typeface="Calibri" panose="020F0502020204030204" pitchFamily="34" charset="0"/>
                <a:cs typeface="Calibri" panose="020F0502020204030204" pitchFamily="34" charset="0"/>
              </a:rPr>
              <a:t>OMB</a:t>
            </a:r>
            <a:r>
              <a:rPr lang="en-US" sz="1200" spc="-30" dirty="0">
                <a:latin typeface="Calibri" panose="020F0502020204030204" pitchFamily="34" charset="0"/>
                <a:ea typeface="Calibri" panose="020F0502020204030204" pitchFamily="34" charset="0"/>
                <a:cs typeface="Calibri" panose="020F0502020204030204" pitchFamily="34" charset="0"/>
              </a:rPr>
              <a:t> </a:t>
            </a:r>
            <a:r>
              <a:rPr lang="en-US" sz="1200" dirty="0">
                <a:latin typeface="Calibri" panose="020F0502020204030204" pitchFamily="34" charset="0"/>
                <a:ea typeface="Calibri" panose="020F0502020204030204" pitchFamily="34" charset="0"/>
                <a:cs typeface="Calibri" panose="020F0502020204030204" pitchFamily="34" charset="0"/>
              </a:rPr>
              <a:t>No.</a:t>
            </a:r>
            <a:r>
              <a:rPr lang="en-US" sz="1200" spc="-25" dirty="0">
                <a:latin typeface="Calibri" panose="020F0502020204030204" pitchFamily="34" charset="0"/>
                <a:ea typeface="Calibri" panose="020F0502020204030204" pitchFamily="34" charset="0"/>
                <a:cs typeface="Calibri" panose="020F0502020204030204" pitchFamily="34" charset="0"/>
              </a:rPr>
              <a:t> </a:t>
            </a:r>
            <a:r>
              <a:rPr lang="en-US" sz="1200" spc="-5" dirty="0">
                <a:latin typeface="Calibri" panose="020F0502020204030204" pitchFamily="34" charset="0"/>
                <a:ea typeface="Calibri" panose="020F0502020204030204" pitchFamily="34" charset="0"/>
                <a:cs typeface="Calibri" panose="020F0502020204030204" pitchFamily="34" charset="0"/>
              </a:rPr>
              <a:t>0915‐0140</a:t>
            </a:r>
            <a:r>
              <a:rPr lang="en-US" sz="1200" spc="-25" dirty="0">
                <a:latin typeface="Calibri" panose="020F0502020204030204" pitchFamily="34" charset="0"/>
                <a:ea typeface="Calibri" panose="020F0502020204030204" pitchFamily="34" charset="0"/>
                <a:cs typeface="Calibri" panose="020F0502020204030204" pitchFamily="34" charset="0"/>
              </a:rPr>
              <a:t> </a:t>
            </a:r>
            <a:r>
              <a:rPr lang="en-US" sz="1200" dirty="0">
                <a:latin typeface="Calibri" panose="020F0502020204030204" pitchFamily="34" charset="0"/>
                <a:ea typeface="Calibri" panose="020F0502020204030204" pitchFamily="34" charset="0"/>
                <a:cs typeface="Calibri" panose="020F0502020204030204" pitchFamily="34" charset="0"/>
              </a:rPr>
              <a:t>Expiration</a:t>
            </a:r>
            <a:r>
              <a:rPr lang="en-US" sz="1200" spc="-25" dirty="0">
                <a:latin typeface="Calibri" panose="020F0502020204030204" pitchFamily="34" charset="0"/>
                <a:ea typeface="Calibri" panose="020F0502020204030204" pitchFamily="34" charset="0"/>
                <a:cs typeface="Calibri" panose="020F0502020204030204" pitchFamily="34" charset="0"/>
              </a:rPr>
              <a:t> </a:t>
            </a:r>
            <a:r>
              <a:rPr lang="en-US" sz="1200" dirty="0">
                <a:latin typeface="Calibri" panose="020F0502020204030204" pitchFamily="34" charset="0"/>
                <a:ea typeface="Calibri" panose="020F0502020204030204" pitchFamily="34" charset="0"/>
                <a:cs typeface="Calibri" panose="020F0502020204030204" pitchFamily="34" charset="0"/>
              </a:rPr>
              <a:t>Date:</a:t>
            </a:r>
            <a:r>
              <a:rPr lang="en-US" sz="1200" spc="-30" dirty="0">
                <a:latin typeface="Calibri" panose="020F0502020204030204" pitchFamily="34" charset="0"/>
                <a:ea typeface="Calibri" panose="020F0502020204030204" pitchFamily="34" charset="0"/>
                <a:cs typeface="Calibri" panose="020F0502020204030204" pitchFamily="34" charset="0"/>
              </a:rPr>
              <a:t> </a:t>
            </a:r>
            <a:r>
              <a:rPr lang="en-US" sz="1200" spc="-5" dirty="0">
                <a:latin typeface="Calibri" panose="020F0502020204030204" pitchFamily="34" charset="0"/>
                <a:ea typeface="Calibri" panose="020F0502020204030204" pitchFamily="34" charset="0"/>
                <a:cs typeface="Calibri" panose="020F0502020204030204" pitchFamily="34" charset="0"/>
              </a:rPr>
              <a:t>05/31/2021</a:t>
            </a:r>
            <a:r>
              <a:rPr lang="en-US" sz="1200" spc="-25" dirty="0">
                <a:latin typeface="Calibri" panose="020F0502020204030204" pitchFamily="34" charset="0"/>
                <a:ea typeface="Calibri" panose="020F0502020204030204" pitchFamily="34" charset="0"/>
                <a:cs typeface="Calibri" panose="020F0502020204030204" pitchFamily="34" charset="0"/>
              </a:rPr>
              <a:t> </a:t>
            </a:r>
            <a:endParaRPr lang="en-US" sz="1200" dirty="0"/>
          </a:p>
        </p:txBody>
      </p:sp>
    </p:spTree>
    <p:extLst>
      <p:ext uri="{BB962C8B-B14F-4D97-AF65-F5344CB8AC3E}">
        <p14:creationId xmlns:p14="http://schemas.microsoft.com/office/powerpoint/2010/main" val="4159647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341</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NCLRP &amp; NF Participant ISV Screenshot page 1</vt:lpstr>
      <vt:lpstr>PowerPoint Presentation</vt:lpstr>
      <vt:lpstr>PowerPoint Presentation</vt:lpstr>
      <vt:lpstr>PowerPoint Presentation</vt:lpstr>
      <vt:lpstr>PowerPoint Presentation</vt:lpstr>
    </vt:vector>
  </TitlesOfParts>
  <Company>HRSA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NCLRP – NF Participant ISV Screenshot page 1</dc:title>
  <dc:creator>Westerlind, Michael (HRSA)</dc:creator>
  <cp:lastModifiedBy>Smith, Lakisha (HRSA)</cp:lastModifiedBy>
  <cp:revision>5</cp:revision>
  <dcterms:created xsi:type="dcterms:W3CDTF">2020-01-21T19:23:26Z</dcterms:created>
  <dcterms:modified xsi:type="dcterms:W3CDTF">2020-03-20T18:48:32Z</dcterms:modified>
</cp:coreProperties>
</file>