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2AB33-F945-4C72-B472-D9E61197CC2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2977028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2AB33-F945-4C72-B472-D9E61197CC2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428677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2AB33-F945-4C72-B472-D9E61197CC2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117403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2AB33-F945-4C72-B472-D9E61197CC2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105533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12AB33-F945-4C72-B472-D9E61197CC22}"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361520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2AB33-F945-4C72-B472-D9E61197CC22}"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131882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2AB33-F945-4C72-B472-D9E61197CC22}"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180323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2AB33-F945-4C72-B472-D9E61197CC22}"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113418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2AB33-F945-4C72-B472-D9E61197CC22}"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418699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12AB33-F945-4C72-B472-D9E61197CC22}"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291831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12AB33-F945-4C72-B472-D9E61197CC22}"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21F5-2770-4D1C-AC30-D5AFB387B9DD}" type="slidenum">
              <a:rPr lang="en-US" smtClean="0"/>
              <a:t>‹#›</a:t>
            </a:fld>
            <a:endParaRPr lang="en-US"/>
          </a:p>
        </p:txBody>
      </p:sp>
    </p:spTree>
    <p:extLst>
      <p:ext uri="{BB962C8B-B14F-4D97-AF65-F5344CB8AC3E}">
        <p14:creationId xmlns:p14="http://schemas.microsoft.com/office/powerpoint/2010/main" val="374336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2AB33-F945-4C72-B472-D9E61197CC22}"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321F5-2770-4D1C-AC30-D5AFB387B9DD}" type="slidenum">
              <a:rPr lang="en-US" smtClean="0"/>
              <a:t>‹#›</a:t>
            </a:fld>
            <a:endParaRPr lang="en-US"/>
          </a:p>
        </p:txBody>
      </p:sp>
    </p:spTree>
    <p:extLst>
      <p:ext uri="{BB962C8B-B14F-4D97-AF65-F5344CB8AC3E}">
        <p14:creationId xmlns:p14="http://schemas.microsoft.com/office/powerpoint/2010/main" val="589985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perwork@hrsa.gov"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752168"/>
          </a:xfrm>
        </p:spPr>
        <p:txBody>
          <a:bodyPr>
            <a:normAutofit/>
          </a:bodyPr>
          <a:lstStyle/>
          <a:p>
            <a:r>
              <a:rPr lang="en-US" sz="4800" dirty="0" smtClean="0"/>
              <a:t>NCLRP &amp; NF Participant ISV Screenshot page 1</a:t>
            </a:r>
            <a:endParaRPr lang="en-US" sz="4800" dirty="0"/>
          </a:p>
        </p:txBody>
      </p:sp>
      <p:sp>
        <p:nvSpPr>
          <p:cNvPr id="3" name="Subtitle 2"/>
          <p:cNvSpPr>
            <a:spLocks noGrp="1"/>
          </p:cNvSpPr>
          <p:nvPr>
            <p:ph type="subTitle" idx="1"/>
          </p:nvPr>
        </p:nvSpPr>
        <p:spPr>
          <a:xfrm>
            <a:off x="329380" y="5499177"/>
            <a:ext cx="11862619" cy="1063855"/>
          </a:xfrm>
        </p:spPr>
        <p:txBody>
          <a:bodyPr/>
          <a:lstStyle/>
          <a:p>
            <a:pPr algn="l"/>
            <a:r>
              <a:rPr lang="en-US" dirty="0" smtClean="0"/>
              <a:t>Answering “No” to either question will cause the “Please explain in detail*” statement and associated free text box to appear. </a:t>
            </a:r>
            <a:endParaRPr lang="en-US" dirty="0"/>
          </a:p>
        </p:txBody>
      </p:sp>
      <p:pic>
        <p:nvPicPr>
          <p:cNvPr id="5" name="Picture 4"/>
          <p:cNvPicPr>
            <a:picLocks noChangeAspect="1"/>
          </p:cNvPicPr>
          <p:nvPr/>
        </p:nvPicPr>
        <p:blipFill>
          <a:blip r:embed="rId2"/>
          <a:stretch>
            <a:fillRect/>
          </a:stretch>
        </p:blipFill>
        <p:spPr>
          <a:xfrm>
            <a:off x="329380" y="1062104"/>
            <a:ext cx="7978877" cy="4590133"/>
          </a:xfrm>
          <a:prstGeom prst="rect">
            <a:avLst/>
          </a:prstGeom>
        </p:spPr>
      </p:pic>
      <p:sp>
        <p:nvSpPr>
          <p:cNvPr id="4" name="Rectangle 3"/>
          <p:cNvSpPr/>
          <p:nvPr/>
        </p:nvSpPr>
        <p:spPr>
          <a:xfrm>
            <a:off x="5724698" y="653580"/>
            <a:ext cx="6096000" cy="276999"/>
          </a:xfrm>
          <a:prstGeom prst="rect">
            <a:avLst/>
          </a:prstGeom>
        </p:spPr>
        <p:txBody>
          <a:bodyPr>
            <a:spAutoFit/>
          </a:bodyPr>
          <a:lstStyle/>
          <a:p>
            <a:pPr marL="279400" marR="69850" indent="1891030" algn="r">
              <a:spcBef>
                <a:spcPts val="335"/>
              </a:spcBef>
              <a:spcAft>
                <a:spcPts val="0"/>
              </a:spcAft>
            </a:pPr>
            <a:r>
              <a:rPr lang="en-US" sz="1200" dirty="0">
                <a:latin typeface="Calibri" panose="020F0502020204030204" pitchFamily="34" charset="0"/>
                <a:ea typeface="Calibri" panose="020F0502020204030204" pitchFamily="34" charset="0"/>
                <a:cs typeface="Calibri" panose="020F0502020204030204" pitchFamily="34" charset="0"/>
              </a:rPr>
              <a:t>OMB</a:t>
            </a:r>
            <a:r>
              <a:rPr lang="en-US" sz="1200" spc="-30"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Calibri" panose="020F0502020204030204" pitchFamily="34" charset="0"/>
                <a:ea typeface="Calibri" panose="020F0502020204030204" pitchFamily="34" charset="0"/>
                <a:cs typeface="Calibri" panose="020F0502020204030204" pitchFamily="34" charset="0"/>
              </a:rPr>
              <a:t>No.</a:t>
            </a:r>
            <a:r>
              <a:rPr lang="en-US" sz="1200" spc="-25" dirty="0">
                <a:latin typeface="Calibri" panose="020F0502020204030204" pitchFamily="34" charset="0"/>
                <a:ea typeface="Calibri" panose="020F0502020204030204" pitchFamily="34" charset="0"/>
                <a:cs typeface="Calibri" panose="020F0502020204030204" pitchFamily="34" charset="0"/>
              </a:rPr>
              <a:t> </a:t>
            </a:r>
            <a:r>
              <a:rPr lang="en-US" sz="1200" spc="-5" dirty="0">
                <a:latin typeface="Calibri" panose="020F0502020204030204" pitchFamily="34" charset="0"/>
                <a:ea typeface="Calibri" panose="020F0502020204030204" pitchFamily="34" charset="0"/>
                <a:cs typeface="Calibri" panose="020F0502020204030204" pitchFamily="34" charset="0"/>
              </a:rPr>
              <a:t>0915‐0140</a:t>
            </a:r>
            <a:r>
              <a:rPr lang="en-US" sz="1200" spc="-25"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Calibri" panose="020F0502020204030204" pitchFamily="34" charset="0"/>
                <a:ea typeface="Calibri" panose="020F0502020204030204" pitchFamily="34" charset="0"/>
                <a:cs typeface="Calibri" panose="020F0502020204030204" pitchFamily="34" charset="0"/>
              </a:rPr>
              <a:t>Expiration</a:t>
            </a:r>
            <a:r>
              <a:rPr lang="en-US" sz="1200" spc="-25"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Calibri" panose="020F0502020204030204" pitchFamily="34" charset="0"/>
                <a:ea typeface="Calibri" panose="020F0502020204030204" pitchFamily="34" charset="0"/>
                <a:cs typeface="Calibri" panose="020F0502020204030204" pitchFamily="34" charset="0"/>
              </a:rPr>
              <a:t>Date:</a:t>
            </a:r>
            <a:r>
              <a:rPr lang="en-US" sz="1200" spc="-30" dirty="0">
                <a:latin typeface="Calibri" panose="020F0502020204030204" pitchFamily="34" charset="0"/>
                <a:ea typeface="Calibri" panose="020F0502020204030204" pitchFamily="34" charset="0"/>
                <a:cs typeface="Calibri" panose="020F0502020204030204" pitchFamily="34" charset="0"/>
              </a:rPr>
              <a:t> </a:t>
            </a:r>
            <a:r>
              <a:rPr lang="en-US" sz="1200" spc="-5" dirty="0">
                <a:latin typeface="Calibri" panose="020F0502020204030204" pitchFamily="34" charset="0"/>
                <a:ea typeface="Calibri" panose="020F0502020204030204" pitchFamily="34" charset="0"/>
                <a:cs typeface="Calibri" panose="020F0502020204030204" pitchFamily="34" charset="0"/>
              </a:rPr>
              <a:t>05/31/2021</a:t>
            </a:r>
            <a:r>
              <a:rPr lang="en-US" sz="1200" spc="-25" dirty="0">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8308256" y="1062104"/>
            <a:ext cx="3421002" cy="2708434"/>
          </a:xfrm>
          <a:prstGeom prst="rect">
            <a:avLst/>
          </a:prstGeom>
        </p:spPr>
        <p:txBody>
          <a:bodyPr wrap="square">
            <a:spAutoFit/>
          </a:bodyPr>
          <a:lstStyle/>
          <a:p>
            <a:pPr marR="69850" indent="279400">
              <a:spcBef>
                <a:spcPts val="335"/>
              </a:spcBef>
            </a:pPr>
            <a:r>
              <a:rPr lang="en-US" sz="1000" b="1" spc="-5" dirty="0">
                <a:latin typeface="Calibri" panose="020F0502020204030204" pitchFamily="34" charset="0"/>
                <a:ea typeface="Calibri" panose="020F0502020204030204" pitchFamily="34" charset="0"/>
                <a:cs typeface="Calibri" panose="020F0502020204030204" pitchFamily="34" charset="0"/>
              </a:rPr>
              <a:t>Public</a:t>
            </a:r>
            <a:r>
              <a:rPr lang="en-US" sz="1000" b="1" spc="-30" dirty="0">
                <a:latin typeface="Calibri" panose="020F0502020204030204" pitchFamily="34" charset="0"/>
                <a:ea typeface="Calibri" panose="020F0502020204030204" pitchFamily="34" charset="0"/>
                <a:cs typeface="Calibri" panose="020F0502020204030204" pitchFamily="34" charset="0"/>
              </a:rPr>
              <a:t> </a:t>
            </a:r>
            <a:r>
              <a:rPr lang="en-US" sz="1000" b="1" spc="-5" dirty="0">
                <a:latin typeface="Calibri" panose="020F0502020204030204" pitchFamily="34" charset="0"/>
                <a:ea typeface="Calibri" panose="020F0502020204030204" pitchFamily="34" charset="0"/>
                <a:cs typeface="Calibri" panose="020F0502020204030204" pitchFamily="34" charset="0"/>
              </a:rPr>
              <a:t>Burden</a:t>
            </a:r>
            <a:r>
              <a:rPr lang="en-US" sz="1000" b="1" spc="-25" dirty="0">
                <a:latin typeface="Calibri" panose="020F0502020204030204" pitchFamily="34" charset="0"/>
                <a:ea typeface="Calibri" panose="020F0502020204030204" pitchFamily="34" charset="0"/>
                <a:cs typeface="Calibri" panose="020F0502020204030204" pitchFamily="34" charset="0"/>
              </a:rPr>
              <a:t> </a:t>
            </a:r>
            <a:r>
              <a:rPr lang="en-US" sz="1000" b="1" spc="-5" dirty="0">
                <a:latin typeface="Calibri" panose="020F0502020204030204" pitchFamily="34" charset="0"/>
                <a:ea typeface="Calibri" panose="020F0502020204030204" pitchFamily="34" charset="0"/>
                <a:cs typeface="Calibri" panose="020F0502020204030204" pitchFamily="34" charset="0"/>
              </a:rPr>
              <a:t>Statement:</a:t>
            </a:r>
            <a:r>
              <a:rPr lang="en-US" sz="1000" b="1" spc="-25" dirty="0">
                <a:latin typeface="Calibri" panose="020F0502020204030204" pitchFamily="34" charset="0"/>
                <a:ea typeface="Calibri" panose="020F0502020204030204" pitchFamily="34" charset="0"/>
                <a:cs typeface="Calibri" panose="020F0502020204030204" pitchFamily="34" charset="0"/>
              </a:rPr>
              <a:t>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79400" marR="0">
              <a:spcBef>
                <a:spcPts val="0"/>
              </a:spcBef>
              <a:spcAft>
                <a:spcPts val="0"/>
              </a:spcAft>
            </a:pPr>
            <a:r>
              <a:rPr lang="en-US" sz="800" dirty="0">
                <a:latin typeface="Calibri" panose="020F0502020204030204" pitchFamily="34" charset="0"/>
                <a:ea typeface="Calibri" panose="020F0502020204030204" pitchFamily="34" charset="0"/>
                <a:cs typeface="Calibri" panose="020F0502020204030204" pitchFamily="34" charset="0"/>
              </a:rPr>
              <a:t>The purpose of the Nurse Corps Loan Repayment Program (NURSE CORPS LRP) is to assist in the recruitment and retention of professional Registered Nurses (RNs) dedicated to working in health care facilities with a critical shortage of nurses or working as nurse faculty in eligible schools of nursing, by decreasing the economic barriers associated with pursuing careers at such critical shortage facilities or in academic nursing.  An agency may not conduct or sponsor, and a person is not required to respond to, a collection of information unless it displays a currently valid OMB control number. The OMB control number for this information collection is 0915-0140 and it is valid until XX/XX/202X. This information collection </a:t>
            </a:r>
            <a:r>
              <a:rPr lang="en-US" sz="800" dirty="0" smtClean="0"/>
              <a:t>is </a:t>
            </a:r>
            <a:r>
              <a:rPr lang="en-US" sz="800" dirty="0"/>
              <a:t>required to obtain or retain a benefit (Section 846 of the Public Health Service Act, as amended (42 U.S.C. 297n). </a:t>
            </a:r>
            <a:r>
              <a:rPr lang="en-US" sz="800" dirty="0" smtClean="0">
                <a:latin typeface="Calibri" panose="020F0502020204030204" pitchFamily="34" charset="0"/>
                <a:ea typeface="Calibri" panose="020F0502020204030204" pitchFamily="34" charset="0"/>
                <a:cs typeface="Calibri" panose="020F0502020204030204" pitchFamily="34" charset="0"/>
              </a:rPr>
              <a:t> Public </a:t>
            </a:r>
            <a:r>
              <a:rPr lang="en-US" sz="800" dirty="0">
                <a:latin typeface="Calibri" panose="020F0502020204030204" pitchFamily="34" charset="0"/>
                <a:ea typeface="Calibri" panose="020F0502020204030204" pitchFamily="34" charset="0"/>
                <a:cs typeface="Calibri" panose="020F0502020204030204" pitchFamily="34" charset="0"/>
              </a:rPr>
              <a:t>reporting burden for this collection of information is </a:t>
            </a:r>
            <a:r>
              <a:rPr lang="en-US" sz="800" dirty="0" smtClean="0">
                <a:latin typeface="Calibri" panose="020F0502020204030204" pitchFamily="34" charset="0"/>
                <a:ea typeface="Calibri" panose="020F0502020204030204" pitchFamily="34" charset="0"/>
                <a:cs typeface="Calibri" panose="020F0502020204030204" pitchFamily="34" charset="0"/>
              </a:rPr>
              <a:t>estimated </a:t>
            </a:r>
            <a:r>
              <a:rPr lang="en-US" sz="800" dirty="0">
                <a:latin typeface="Calibri" panose="020F0502020204030204" pitchFamily="34" charset="0"/>
                <a:ea typeface="Calibri" panose="020F0502020204030204" pitchFamily="34" charset="0"/>
                <a:cs typeface="Calibri" panose="020F0502020204030204" pitchFamily="34" charset="0"/>
              </a:rPr>
              <a:t>to average xx hours per response, including the time for reviewing </a:t>
            </a:r>
            <a:r>
              <a:rPr lang="en-US" sz="800" dirty="0" smtClean="0">
                <a:latin typeface="Calibri" panose="020F0502020204030204" pitchFamily="34" charset="0"/>
                <a:ea typeface="Calibri" panose="020F0502020204030204" pitchFamily="34" charset="0"/>
                <a:cs typeface="Calibri" panose="020F0502020204030204" pitchFamily="34" charset="0"/>
              </a:rPr>
              <a:t>instructions</a:t>
            </a:r>
            <a:r>
              <a:rPr lang="en-US" sz="800" dirty="0">
                <a:latin typeface="Calibri" panose="020F0502020204030204" pitchFamily="34" charset="0"/>
                <a:ea typeface="Calibri" panose="020F0502020204030204" pitchFamily="34" charset="0"/>
                <a:cs typeface="Calibri" panose="020F0502020204030204" pitchFamily="34" charset="0"/>
              </a:rPr>
              <a:t>, searching existing data sources, and completing and reviewing the collection of information. Send comments regarding this burden estimate or any other aspect of this collection of information, including suggestions for reducing this burden, to HRSA Reports Clearance Officer, 5600 Fishers Lane, Room 14N136B, Rockville, Maryland, 20857 or </a:t>
            </a:r>
            <a:r>
              <a:rPr lang="en-US" sz="8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paperwork@hrsa.gov</a:t>
            </a:r>
            <a:r>
              <a:rPr lang="en-US" sz="800" dirty="0">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0541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84904"/>
            <a:ext cx="9248775" cy="4619625"/>
          </a:xfrm>
          <a:prstGeom prst="rect">
            <a:avLst/>
          </a:prstGeom>
        </p:spPr>
      </p:pic>
      <p:sp>
        <p:nvSpPr>
          <p:cNvPr id="7" name="Title 1"/>
          <p:cNvSpPr txBox="1">
            <a:spLocks/>
          </p:cNvSpPr>
          <p:nvPr/>
        </p:nvSpPr>
        <p:spPr>
          <a:xfrm>
            <a:off x="0" y="0"/>
            <a:ext cx="12192000" cy="7521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smtClean="0"/>
              <a:t>NCLRP &amp; NF Participant ISV Screenshot page 2</a:t>
            </a:r>
            <a:endParaRPr lang="en-US" sz="4800" dirty="0"/>
          </a:p>
        </p:txBody>
      </p:sp>
      <p:sp>
        <p:nvSpPr>
          <p:cNvPr id="2" name="Rectangle 1"/>
          <p:cNvSpPr/>
          <p:nvPr/>
        </p:nvSpPr>
        <p:spPr>
          <a:xfrm>
            <a:off x="6827727" y="567502"/>
            <a:ext cx="4842095"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Calibri" panose="020F0502020204030204" pitchFamily="34" charset="0"/>
              </a:rPr>
              <a:t>OMB</a:t>
            </a:r>
            <a:r>
              <a:rPr lang="en-US" spc="-3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No.</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0915‐0140</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Expiration</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Date:</a:t>
            </a:r>
            <a:r>
              <a:rPr lang="en-US" spc="-30"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05/31/2021</a:t>
            </a:r>
            <a:r>
              <a:rPr lang="en-US" spc="-25" dirty="0">
                <a:latin typeface="Calibri" panose="020F0502020204030204" pitchFamily="34" charset="0"/>
                <a:ea typeface="Calibri" panose="020F0502020204030204" pitchFamily="34" charset="0"/>
                <a:cs typeface="Calibri" panose="020F0502020204030204" pitchFamily="34" charset="0"/>
              </a:rPr>
              <a:t> </a:t>
            </a:r>
            <a:endParaRPr lang="en-US" dirty="0"/>
          </a:p>
        </p:txBody>
      </p:sp>
    </p:spTree>
    <p:extLst>
      <p:ext uri="{BB962C8B-B14F-4D97-AF65-F5344CB8AC3E}">
        <p14:creationId xmlns:p14="http://schemas.microsoft.com/office/powerpoint/2010/main" val="219798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24465" y="834667"/>
            <a:ext cx="8200103" cy="5663560"/>
          </a:xfrm>
          <a:prstGeom prst="rect">
            <a:avLst/>
          </a:prstGeom>
        </p:spPr>
      </p:pic>
      <p:pic>
        <p:nvPicPr>
          <p:cNvPr id="6" name="Picture 5"/>
          <p:cNvPicPr>
            <a:picLocks noChangeAspect="1"/>
          </p:cNvPicPr>
          <p:nvPr/>
        </p:nvPicPr>
        <p:blipFill>
          <a:blip r:embed="rId3"/>
          <a:stretch>
            <a:fillRect/>
          </a:stretch>
        </p:blipFill>
        <p:spPr>
          <a:xfrm>
            <a:off x="2981325" y="11773667"/>
            <a:ext cx="9210675" cy="2867025"/>
          </a:xfrm>
          <a:prstGeom prst="rect">
            <a:avLst/>
          </a:prstGeom>
        </p:spPr>
      </p:pic>
      <p:sp>
        <p:nvSpPr>
          <p:cNvPr id="7" name="Title 1"/>
          <p:cNvSpPr txBox="1">
            <a:spLocks/>
          </p:cNvSpPr>
          <p:nvPr/>
        </p:nvSpPr>
        <p:spPr>
          <a:xfrm>
            <a:off x="0" y="0"/>
            <a:ext cx="12192000" cy="7521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smtClean="0"/>
              <a:t>NCLRP &amp; NF Participant ISV Screenshot page 3</a:t>
            </a:r>
            <a:endParaRPr lang="en-US" sz="4800" dirty="0"/>
          </a:p>
        </p:txBody>
      </p:sp>
      <p:sp>
        <p:nvSpPr>
          <p:cNvPr id="2" name="Rectangle 1"/>
          <p:cNvSpPr/>
          <p:nvPr/>
        </p:nvSpPr>
        <p:spPr>
          <a:xfrm>
            <a:off x="6609344" y="567502"/>
            <a:ext cx="4842095"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Calibri" panose="020F0502020204030204" pitchFamily="34" charset="0"/>
              </a:rPr>
              <a:t>OMB</a:t>
            </a:r>
            <a:r>
              <a:rPr lang="en-US" spc="-3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No.</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0915‐0140</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Expiration</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Date:</a:t>
            </a:r>
            <a:r>
              <a:rPr lang="en-US" spc="-30"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05/31/2021</a:t>
            </a:r>
            <a:r>
              <a:rPr lang="en-US" spc="-25" dirty="0">
                <a:latin typeface="Calibri" panose="020F0502020204030204" pitchFamily="34" charset="0"/>
                <a:ea typeface="Calibri" panose="020F0502020204030204" pitchFamily="34" charset="0"/>
                <a:cs typeface="Calibri" panose="020F0502020204030204" pitchFamily="34" charset="0"/>
              </a:rPr>
              <a:t> </a:t>
            </a:r>
            <a:endParaRPr lang="en-US" dirty="0"/>
          </a:p>
        </p:txBody>
      </p:sp>
    </p:spTree>
    <p:extLst>
      <p:ext uri="{BB962C8B-B14F-4D97-AF65-F5344CB8AC3E}">
        <p14:creationId xmlns:p14="http://schemas.microsoft.com/office/powerpoint/2010/main" val="238752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67622" y="1449796"/>
            <a:ext cx="9210675" cy="2867025"/>
          </a:xfrm>
          <a:prstGeom prst="rect">
            <a:avLst/>
          </a:prstGeom>
        </p:spPr>
      </p:pic>
      <p:sp>
        <p:nvSpPr>
          <p:cNvPr id="7" name="Title 1"/>
          <p:cNvSpPr txBox="1">
            <a:spLocks/>
          </p:cNvSpPr>
          <p:nvPr/>
        </p:nvSpPr>
        <p:spPr>
          <a:xfrm>
            <a:off x="0" y="0"/>
            <a:ext cx="12192000" cy="7521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smtClean="0"/>
              <a:t>NCLRP &amp; NF Participant ISV Screenshot page 4</a:t>
            </a:r>
            <a:endParaRPr lang="en-US" sz="4800" dirty="0"/>
          </a:p>
        </p:txBody>
      </p:sp>
      <p:sp>
        <p:nvSpPr>
          <p:cNvPr id="2" name="Rectangle 1"/>
          <p:cNvSpPr/>
          <p:nvPr/>
        </p:nvSpPr>
        <p:spPr>
          <a:xfrm>
            <a:off x="6717410" y="567502"/>
            <a:ext cx="4842095"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Calibri" panose="020F0502020204030204" pitchFamily="34" charset="0"/>
              </a:rPr>
              <a:t>OMB</a:t>
            </a:r>
            <a:r>
              <a:rPr lang="en-US" spc="-30"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No.</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0915‐0140</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Expiration</a:t>
            </a:r>
            <a:r>
              <a:rPr lang="en-US" spc="-25"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Date:</a:t>
            </a:r>
            <a:r>
              <a:rPr lang="en-US" spc="-30" dirty="0">
                <a:latin typeface="Calibri" panose="020F0502020204030204" pitchFamily="34" charset="0"/>
                <a:ea typeface="Calibri" panose="020F0502020204030204" pitchFamily="34" charset="0"/>
                <a:cs typeface="Calibri" panose="020F0502020204030204" pitchFamily="34" charset="0"/>
              </a:rPr>
              <a:t> </a:t>
            </a:r>
            <a:r>
              <a:rPr lang="en-US" spc="-5" dirty="0">
                <a:latin typeface="Calibri" panose="020F0502020204030204" pitchFamily="34" charset="0"/>
                <a:ea typeface="Calibri" panose="020F0502020204030204" pitchFamily="34" charset="0"/>
                <a:cs typeface="Calibri" panose="020F0502020204030204" pitchFamily="34" charset="0"/>
              </a:rPr>
              <a:t>05/31/2021</a:t>
            </a:r>
            <a:r>
              <a:rPr lang="en-US" spc="-25" dirty="0">
                <a:latin typeface="Calibri" panose="020F0502020204030204" pitchFamily="34" charset="0"/>
                <a:ea typeface="Calibri" panose="020F0502020204030204" pitchFamily="34" charset="0"/>
                <a:cs typeface="Calibri" panose="020F0502020204030204" pitchFamily="34" charset="0"/>
              </a:rPr>
              <a:t> </a:t>
            </a:r>
            <a:endParaRPr lang="en-US" dirty="0"/>
          </a:p>
        </p:txBody>
      </p:sp>
    </p:spTree>
    <p:extLst>
      <p:ext uri="{BB962C8B-B14F-4D97-AF65-F5344CB8AC3E}">
        <p14:creationId xmlns:p14="http://schemas.microsoft.com/office/powerpoint/2010/main" val="61433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565321" y="0"/>
            <a:ext cx="6626679" cy="6858000"/>
          </a:xfrm>
          <a:prstGeom prst="rect">
            <a:avLst/>
          </a:prstGeom>
        </p:spPr>
      </p:pic>
      <p:sp>
        <p:nvSpPr>
          <p:cNvPr id="6" name="Title 1"/>
          <p:cNvSpPr txBox="1">
            <a:spLocks/>
          </p:cNvSpPr>
          <p:nvPr/>
        </p:nvSpPr>
        <p:spPr>
          <a:xfrm>
            <a:off x="0" y="0"/>
            <a:ext cx="5574890" cy="2344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smtClean="0"/>
              <a:t>NCLRP &amp; NF Completed Site POC EV Screenshot</a:t>
            </a:r>
            <a:endParaRPr lang="en-US" sz="4800" dirty="0"/>
          </a:p>
        </p:txBody>
      </p:sp>
      <p:sp>
        <p:nvSpPr>
          <p:cNvPr id="2" name="Rectangle 1"/>
          <p:cNvSpPr/>
          <p:nvPr/>
        </p:nvSpPr>
        <p:spPr>
          <a:xfrm>
            <a:off x="8878660" y="135374"/>
            <a:ext cx="3286221" cy="276999"/>
          </a:xfrm>
          <a:prstGeom prst="rect">
            <a:avLst/>
          </a:prstGeom>
        </p:spPr>
        <p:txBody>
          <a:bodyPr wrap="none">
            <a:sp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OMB</a:t>
            </a:r>
            <a:r>
              <a:rPr lang="en-US" sz="1200" spc="-30"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Calibri" panose="020F0502020204030204" pitchFamily="34" charset="0"/>
                <a:ea typeface="Calibri" panose="020F0502020204030204" pitchFamily="34" charset="0"/>
                <a:cs typeface="Calibri" panose="020F0502020204030204" pitchFamily="34" charset="0"/>
              </a:rPr>
              <a:t>No.</a:t>
            </a:r>
            <a:r>
              <a:rPr lang="en-US" sz="1200" spc="-25" dirty="0">
                <a:latin typeface="Calibri" panose="020F0502020204030204" pitchFamily="34" charset="0"/>
                <a:ea typeface="Calibri" panose="020F0502020204030204" pitchFamily="34" charset="0"/>
                <a:cs typeface="Calibri" panose="020F0502020204030204" pitchFamily="34" charset="0"/>
              </a:rPr>
              <a:t> </a:t>
            </a:r>
            <a:r>
              <a:rPr lang="en-US" sz="1200" spc="-5" dirty="0">
                <a:latin typeface="Calibri" panose="020F0502020204030204" pitchFamily="34" charset="0"/>
                <a:ea typeface="Calibri" panose="020F0502020204030204" pitchFamily="34" charset="0"/>
                <a:cs typeface="Calibri" panose="020F0502020204030204" pitchFamily="34" charset="0"/>
              </a:rPr>
              <a:t>0915‐0140</a:t>
            </a:r>
            <a:r>
              <a:rPr lang="en-US" sz="1200" spc="-25"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Calibri" panose="020F0502020204030204" pitchFamily="34" charset="0"/>
                <a:ea typeface="Calibri" panose="020F0502020204030204" pitchFamily="34" charset="0"/>
                <a:cs typeface="Calibri" panose="020F0502020204030204" pitchFamily="34" charset="0"/>
              </a:rPr>
              <a:t>Expiration</a:t>
            </a:r>
            <a:r>
              <a:rPr lang="en-US" sz="1200" spc="-25"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Calibri" panose="020F0502020204030204" pitchFamily="34" charset="0"/>
                <a:ea typeface="Calibri" panose="020F0502020204030204" pitchFamily="34" charset="0"/>
                <a:cs typeface="Calibri" panose="020F0502020204030204" pitchFamily="34" charset="0"/>
              </a:rPr>
              <a:t>Date:</a:t>
            </a:r>
            <a:r>
              <a:rPr lang="en-US" sz="1200" spc="-30" dirty="0">
                <a:latin typeface="Calibri" panose="020F0502020204030204" pitchFamily="34" charset="0"/>
                <a:ea typeface="Calibri" panose="020F0502020204030204" pitchFamily="34" charset="0"/>
                <a:cs typeface="Calibri" panose="020F0502020204030204" pitchFamily="34" charset="0"/>
              </a:rPr>
              <a:t> </a:t>
            </a:r>
            <a:r>
              <a:rPr lang="en-US" sz="1200" spc="-5" dirty="0">
                <a:latin typeface="Calibri" panose="020F0502020204030204" pitchFamily="34" charset="0"/>
                <a:ea typeface="Calibri" panose="020F0502020204030204" pitchFamily="34" charset="0"/>
                <a:cs typeface="Calibri" panose="020F0502020204030204" pitchFamily="34" charset="0"/>
              </a:rPr>
              <a:t>05/31/2021</a:t>
            </a:r>
            <a:r>
              <a:rPr lang="en-US" sz="1200" spc="-25" dirty="0">
                <a:latin typeface="Calibri" panose="020F0502020204030204" pitchFamily="34" charset="0"/>
                <a:ea typeface="Calibri" panose="020F0502020204030204" pitchFamily="34" charset="0"/>
                <a:cs typeface="Calibri" panose="020F0502020204030204" pitchFamily="34" charset="0"/>
              </a:rPr>
              <a:t> </a:t>
            </a:r>
            <a:endParaRPr lang="en-US" sz="1200" dirty="0"/>
          </a:p>
        </p:txBody>
      </p:sp>
    </p:spTree>
    <p:extLst>
      <p:ext uri="{BB962C8B-B14F-4D97-AF65-F5344CB8AC3E}">
        <p14:creationId xmlns:p14="http://schemas.microsoft.com/office/powerpoint/2010/main" val="4159647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341</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NCLRP &amp; NF Participant ISV Screenshot page 1</vt:lpstr>
      <vt:lpstr>PowerPoint Presentation</vt:lpstr>
      <vt:lpstr>PowerPoint Presentation</vt:lpstr>
      <vt:lpstr>PowerPoint Presentation</vt:lpstr>
      <vt:lpstr>PowerPoint Presentation</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NCLRP – NF Participant ISV Screenshot page 1</dc:title>
  <dc:creator>Westerlind, Michael (HRSA)</dc:creator>
  <cp:lastModifiedBy>Smith, Lakisha (HRSA)</cp:lastModifiedBy>
  <cp:revision>5</cp:revision>
  <dcterms:created xsi:type="dcterms:W3CDTF">2020-01-21T19:23:26Z</dcterms:created>
  <dcterms:modified xsi:type="dcterms:W3CDTF">2020-03-20T18:48:32Z</dcterms:modified>
</cp:coreProperties>
</file>