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7" d="100"/>
          <a:sy n="107" d="100"/>
        </p:scale>
        <p:origin x="97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720859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83347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56497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D735C6-1594-44FD-87EE-8B72F4ADAEC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96308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D735C6-1594-44FD-87EE-8B72F4ADAECB}"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147550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D735C6-1594-44FD-87EE-8B72F4ADAEC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340569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D735C6-1594-44FD-87EE-8B72F4ADAECB}" type="datetimeFigureOut">
              <a:rPr lang="en-US" smtClean="0"/>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2054409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D735C6-1594-44FD-87EE-8B72F4ADAECB}"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15964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735C6-1594-44FD-87EE-8B72F4ADAECB}" type="datetimeFigureOut">
              <a:rPr lang="en-US" smtClean="0"/>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663403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1636788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735C6-1594-44FD-87EE-8B72F4ADAECB}"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1E79E-89A8-478C-A7FC-D8835E6B94DD}" type="slidenum">
              <a:rPr lang="en-US" smtClean="0"/>
              <a:t>‹#›</a:t>
            </a:fld>
            <a:endParaRPr lang="en-US"/>
          </a:p>
        </p:txBody>
      </p:sp>
    </p:spTree>
    <p:extLst>
      <p:ext uri="{BB962C8B-B14F-4D97-AF65-F5344CB8AC3E}">
        <p14:creationId xmlns:p14="http://schemas.microsoft.com/office/powerpoint/2010/main" val="99028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735C6-1594-44FD-87EE-8B72F4ADAECB}" type="datetimeFigureOut">
              <a:rPr lang="en-US" smtClean="0"/>
              <a:t>4/18/2018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1E79E-89A8-478C-A7FC-D8835E6B94DD}" type="slidenum">
              <a:rPr lang="en-US" smtClean="0"/>
              <a:t>‹#›</a:t>
            </a:fld>
            <a:endParaRPr lang="en-US"/>
          </a:p>
        </p:txBody>
      </p:sp>
    </p:spTree>
    <p:extLst>
      <p:ext uri="{BB962C8B-B14F-4D97-AF65-F5344CB8AC3E}">
        <p14:creationId xmlns:p14="http://schemas.microsoft.com/office/powerpoint/2010/main" val="2844555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2">
            <a:extLst>
              <a:ext uri="{FF2B5EF4-FFF2-40B4-BE49-F238E27FC236}">
                <a16:creationId xmlns:a16="http://schemas.microsoft.com/office/drawing/2014/main" id="{FFBA2E86-F2F8-49FA-8910-E5FF422332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0448" y="4416552"/>
            <a:ext cx="2468880" cy="41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2"/>
          <p:cNvSpPr txBox="1">
            <a:spLocks noChangeArrowheads="1"/>
          </p:cNvSpPr>
          <p:nvPr/>
        </p:nvSpPr>
        <p:spPr bwMode="auto">
          <a:xfrm>
            <a:off x="2082800" y="228600"/>
            <a:ext cx="6858000" cy="731838"/>
          </a:xfrm>
          <a:prstGeom prst="rect">
            <a:avLst/>
          </a:prstGeom>
          <a:noFill/>
          <a:ln w="9525">
            <a:noFill/>
            <a:miter lim="800000"/>
            <a:headEnd/>
            <a:tailEnd/>
          </a:ln>
          <a:effectLst/>
        </p:spPr>
        <p:txBody>
          <a:bodyPr lIns="0" tIns="0" rIns="0" bIns="0">
            <a:spAutoFit/>
          </a:bodyPr>
          <a:lstStyle/>
          <a:p>
            <a:pPr algn="ctr">
              <a:spcBef>
                <a:spcPct val="50000"/>
              </a:spcBef>
            </a:pPr>
            <a:r>
              <a:rPr lang="en-US" sz="4800" i="1">
                <a:latin typeface="Palatino Linotype" pitchFamily="18" charset="0"/>
              </a:rPr>
              <a:t>Certificate of Participation</a:t>
            </a:r>
          </a:p>
        </p:txBody>
      </p:sp>
      <p:sp>
        <p:nvSpPr>
          <p:cNvPr id="2051" name="Text Box 3"/>
          <p:cNvSpPr txBox="1">
            <a:spLocks noChangeArrowheads="1"/>
          </p:cNvSpPr>
          <p:nvPr/>
        </p:nvSpPr>
        <p:spPr bwMode="auto">
          <a:xfrm>
            <a:off x="2006600" y="1600200"/>
            <a:ext cx="7010400" cy="2123658"/>
          </a:xfrm>
          <a:prstGeom prst="rect">
            <a:avLst/>
          </a:prstGeom>
          <a:noFill/>
          <a:ln w="9525">
            <a:noFill/>
            <a:miter lim="800000"/>
            <a:headEnd/>
            <a:tailEnd/>
          </a:ln>
          <a:effectLst/>
        </p:spPr>
        <p:txBody>
          <a:bodyPr lIns="0" tIns="0" rIns="0" bIns="0">
            <a:spAutoFit/>
          </a:bodyPr>
          <a:lstStyle/>
          <a:p>
            <a:pPr algn="ctr">
              <a:spcBef>
                <a:spcPct val="50000"/>
              </a:spcBef>
            </a:pPr>
            <a:r>
              <a:rPr lang="en-US" sz="1400" i="1" dirty="0">
                <a:latin typeface="Palatino Linotype" pitchFamily="18" charset="0"/>
              </a:rPr>
              <a:t>The U.S. Department of Health and Human Services and RTI International would like to thank</a:t>
            </a:r>
          </a:p>
          <a:p>
            <a:pPr algn="ctr">
              <a:spcBef>
                <a:spcPct val="50000"/>
              </a:spcBef>
            </a:pPr>
            <a:endParaRPr lang="en-US" sz="2000" i="1" dirty="0">
              <a:latin typeface="Palatino Linotype" pitchFamily="18" charset="0"/>
            </a:endParaRPr>
          </a:p>
          <a:p>
            <a:pPr algn="ctr">
              <a:spcBef>
                <a:spcPct val="20000"/>
              </a:spcBef>
            </a:pPr>
            <a:r>
              <a:rPr lang="en-US" sz="1000" dirty="0">
                <a:latin typeface="Palatino Linotype" pitchFamily="18" charset="0"/>
              </a:rPr>
              <a:t>[Participant’s Signature]</a:t>
            </a:r>
          </a:p>
          <a:p>
            <a:pPr algn="ctr">
              <a:spcBef>
                <a:spcPct val="100000"/>
              </a:spcBef>
            </a:pPr>
            <a:r>
              <a:rPr lang="en-US" sz="1400" i="1" dirty="0">
                <a:latin typeface="Palatino Linotype" pitchFamily="18" charset="0"/>
              </a:rPr>
              <a:t>for participating in the </a:t>
            </a:r>
            <a:r>
              <a:rPr lang="en-US" sz="1400" b="1" dirty="0">
                <a:latin typeface="Palatino Linotype" pitchFamily="18" charset="0"/>
              </a:rPr>
              <a:t>National Survey on Drug Use and Health</a:t>
            </a:r>
          </a:p>
          <a:p>
            <a:pPr algn="ctr">
              <a:spcBef>
                <a:spcPct val="50000"/>
              </a:spcBef>
            </a:pPr>
            <a:r>
              <a:rPr lang="en-US" sz="1400" i="1" dirty="0">
                <a:latin typeface="Palatino Linotype" pitchFamily="18" charset="0"/>
              </a:rPr>
              <a:t>on</a:t>
            </a:r>
          </a:p>
          <a:p>
            <a:pPr algn="ctr">
              <a:spcBef>
                <a:spcPct val="50000"/>
              </a:spcBef>
            </a:pPr>
            <a:r>
              <a:rPr lang="en-US" sz="1400" i="1" dirty="0">
                <a:latin typeface="Palatino Linotype" pitchFamily="18" charset="0"/>
              </a:rPr>
              <a:t>_____________________________</a:t>
            </a:r>
          </a:p>
          <a:p>
            <a:pPr algn="ctr">
              <a:spcBef>
                <a:spcPct val="20000"/>
              </a:spcBef>
            </a:pPr>
            <a:r>
              <a:rPr lang="en-US" sz="1000" dirty="0">
                <a:latin typeface="Palatino Linotype" pitchFamily="18" charset="0"/>
              </a:rPr>
              <a:t>[Date of Interview]</a:t>
            </a:r>
          </a:p>
        </p:txBody>
      </p:sp>
      <p:sp>
        <p:nvSpPr>
          <p:cNvPr id="2054" name="Text Box 6"/>
          <p:cNvSpPr txBox="1">
            <a:spLocks noChangeArrowheads="1"/>
          </p:cNvSpPr>
          <p:nvPr/>
        </p:nvSpPr>
        <p:spPr bwMode="auto">
          <a:xfrm>
            <a:off x="2159000" y="4743450"/>
            <a:ext cx="1981200" cy="223838"/>
          </a:xfrm>
          <a:prstGeom prst="rect">
            <a:avLst/>
          </a:prstGeom>
          <a:noFill/>
          <a:ln w="9525">
            <a:noFill/>
            <a:miter lim="800000"/>
            <a:headEnd/>
            <a:tailEnd/>
          </a:ln>
          <a:effectLst/>
        </p:spPr>
        <p:txBody>
          <a:bodyPr lIns="0" tIns="0" rIns="0" bIns="0">
            <a:spAutoFit/>
          </a:bodyPr>
          <a:lstStyle/>
          <a:p>
            <a:pPr>
              <a:lnSpc>
                <a:spcPct val="105000"/>
              </a:lnSpc>
            </a:pPr>
            <a:r>
              <a:rPr lang="en-US" sz="1400">
                <a:latin typeface="Palatino Linotype" pitchFamily="18" charset="0"/>
              </a:rPr>
              <a:t>Field Interviewer</a:t>
            </a:r>
          </a:p>
        </p:txBody>
      </p:sp>
      <p:sp>
        <p:nvSpPr>
          <p:cNvPr id="2055" name="Text Box 7"/>
          <p:cNvSpPr txBox="1">
            <a:spLocks noChangeArrowheads="1"/>
          </p:cNvSpPr>
          <p:nvPr/>
        </p:nvSpPr>
        <p:spPr bwMode="auto">
          <a:xfrm>
            <a:off x="2159000" y="5372100"/>
            <a:ext cx="1066800" cy="160338"/>
          </a:xfrm>
          <a:prstGeom prst="rect">
            <a:avLst/>
          </a:prstGeom>
          <a:noFill/>
          <a:ln w="9525">
            <a:noFill/>
            <a:miter lim="800000"/>
            <a:headEnd/>
            <a:tailEnd/>
          </a:ln>
          <a:effectLst/>
        </p:spPr>
        <p:txBody>
          <a:bodyPr lIns="0" tIns="0" rIns="0" bIns="0">
            <a:spAutoFit/>
          </a:bodyPr>
          <a:lstStyle/>
          <a:p>
            <a:pPr>
              <a:lnSpc>
                <a:spcPct val="105000"/>
              </a:lnSpc>
              <a:spcBef>
                <a:spcPct val="20000"/>
              </a:spcBef>
            </a:pPr>
            <a:r>
              <a:rPr lang="en-US" sz="1000">
                <a:latin typeface="Palatino Linotype" pitchFamily="18" charset="0"/>
              </a:rPr>
              <a:t>FI ID #</a:t>
            </a:r>
          </a:p>
        </p:txBody>
      </p:sp>
      <p:sp>
        <p:nvSpPr>
          <p:cNvPr id="2056" name="Line 8"/>
          <p:cNvSpPr>
            <a:spLocks noChangeShapeType="1"/>
          </p:cNvSpPr>
          <p:nvPr/>
        </p:nvSpPr>
        <p:spPr bwMode="auto">
          <a:xfrm>
            <a:off x="2159000" y="4724400"/>
            <a:ext cx="3048000" cy="0"/>
          </a:xfrm>
          <a:prstGeom prst="line">
            <a:avLst/>
          </a:prstGeom>
          <a:noFill/>
          <a:ln w="9525">
            <a:solidFill>
              <a:schemeClr val="tx1"/>
            </a:solidFill>
            <a:round/>
            <a:headEnd/>
            <a:tailEnd/>
          </a:ln>
          <a:effectLst/>
        </p:spPr>
        <p:txBody>
          <a:bodyPr/>
          <a:lstStyle/>
          <a:p>
            <a:endParaRPr lang="en-US"/>
          </a:p>
        </p:txBody>
      </p:sp>
      <p:sp>
        <p:nvSpPr>
          <p:cNvPr id="2053" name="Text Box 5"/>
          <p:cNvSpPr txBox="1">
            <a:spLocks noChangeArrowheads="1"/>
          </p:cNvSpPr>
          <p:nvPr/>
        </p:nvSpPr>
        <p:spPr bwMode="auto">
          <a:xfrm>
            <a:off x="5664200" y="4756150"/>
            <a:ext cx="2209800" cy="830997"/>
          </a:xfrm>
          <a:prstGeom prst="rect">
            <a:avLst/>
          </a:prstGeom>
          <a:noFill/>
          <a:ln w="9525">
            <a:noFill/>
            <a:miter lim="800000"/>
            <a:headEnd/>
            <a:tailEnd/>
          </a:ln>
          <a:effectLst/>
        </p:spPr>
        <p:txBody>
          <a:bodyPr lIns="0" tIns="0" rIns="0" bIns="0">
            <a:spAutoFit/>
          </a:bodyPr>
          <a:lstStyle/>
          <a:p>
            <a:r>
              <a:rPr lang="en-US" sz="1400" dirty="0">
                <a:latin typeface="Palatino Linotype" pitchFamily="18" charset="0"/>
              </a:rPr>
              <a:t>Ilona S. Johnson, </a:t>
            </a:r>
            <a:br>
              <a:rPr lang="en-US" sz="1200" dirty="0">
                <a:latin typeface="Palatino Linotype" pitchFamily="18" charset="0"/>
              </a:rPr>
            </a:br>
            <a:r>
              <a:rPr lang="en-US" sz="1000" dirty="0">
                <a:latin typeface="Palatino Linotype" pitchFamily="18" charset="0"/>
              </a:rPr>
              <a:t>National Field Director </a:t>
            </a:r>
            <a:br>
              <a:rPr lang="en-US" sz="1000" dirty="0">
                <a:latin typeface="Palatino Linotype" pitchFamily="18" charset="0"/>
              </a:rPr>
            </a:br>
            <a:r>
              <a:rPr lang="en-US" sz="1000" dirty="0">
                <a:latin typeface="Palatino Linotype" pitchFamily="18" charset="0"/>
              </a:rPr>
              <a:t>RTI International</a:t>
            </a:r>
            <a:br>
              <a:rPr lang="en-US" sz="1000" dirty="0">
                <a:latin typeface="Palatino Linotype" pitchFamily="18" charset="0"/>
              </a:rPr>
            </a:br>
            <a:r>
              <a:rPr lang="en-US" sz="1000" dirty="0">
                <a:latin typeface="Palatino Linotype" pitchFamily="18" charset="0"/>
              </a:rPr>
              <a:t>3040 Cornwallis Road </a:t>
            </a:r>
            <a:br>
              <a:rPr lang="en-US" sz="1000" dirty="0">
                <a:latin typeface="Palatino Linotype" pitchFamily="18" charset="0"/>
              </a:rPr>
            </a:br>
            <a:r>
              <a:rPr lang="en-US" sz="1000" dirty="0">
                <a:latin typeface="Palatino Linotype" pitchFamily="18" charset="0"/>
              </a:rPr>
              <a:t>Research Triangle Park, NC 27709</a:t>
            </a:r>
          </a:p>
        </p:txBody>
      </p:sp>
      <p:sp>
        <p:nvSpPr>
          <p:cNvPr id="2052" name="Text Box 4"/>
          <p:cNvSpPr txBox="1">
            <a:spLocks noChangeArrowheads="1"/>
          </p:cNvSpPr>
          <p:nvPr/>
        </p:nvSpPr>
        <p:spPr bwMode="auto">
          <a:xfrm>
            <a:off x="2184400" y="5970588"/>
            <a:ext cx="6756400" cy="721480"/>
          </a:xfrm>
          <a:prstGeom prst="rect">
            <a:avLst/>
          </a:prstGeom>
          <a:noFill/>
          <a:ln w="9525">
            <a:noFill/>
            <a:miter lim="800000"/>
            <a:headEnd/>
            <a:tailEnd/>
          </a:ln>
          <a:effectLst/>
        </p:spPr>
        <p:txBody>
          <a:bodyPr lIns="0" tIns="0" rIns="0" bIns="0">
            <a:spAutoFit/>
          </a:bodyPr>
          <a:lstStyle/>
          <a:p>
            <a:pPr>
              <a:lnSpc>
                <a:spcPct val="105000"/>
              </a:lnSpc>
              <a:spcBef>
                <a:spcPct val="50000"/>
              </a:spcBef>
            </a:pPr>
            <a:r>
              <a:rPr lang="en-US" sz="900" i="1" dirty="0">
                <a:latin typeface="Palatino Linotype" pitchFamily="18" charset="0"/>
              </a:rPr>
              <a:t>This document certifies that the above named individual participated in NSDUH, a voluntary survey for the U.S. Department of Health and Human Services.  Across the country, some participants approach their school teachers or other group leaders to ask about possible special community service credit as they completed this important national survey.  The time commitment for participation in this survey is between 1 and 2 hours.  A copy of the NSDUH brochure, which explains the study in more detail, should accompany this certificate.  If you need further information, contact the National Field Director, Ilona Johnson, at (800) 848-4079.</a:t>
            </a:r>
          </a:p>
        </p:txBody>
      </p:sp>
      <p:sp>
        <p:nvSpPr>
          <p:cNvPr id="2065" name="Line 17"/>
          <p:cNvSpPr>
            <a:spLocks noChangeShapeType="1"/>
          </p:cNvSpPr>
          <p:nvPr/>
        </p:nvSpPr>
        <p:spPr bwMode="auto">
          <a:xfrm>
            <a:off x="2159000" y="5334000"/>
            <a:ext cx="3048000" cy="0"/>
          </a:xfrm>
          <a:prstGeom prst="line">
            <a:avLst/>
          </a:prstGeom>
          <a:noFill/>
          <a:ln w="9525">
            <a:solidFill>
              <a:schemeClr val="tx1"/>
            </a:solidFill>
            <a:round/>
            <a:headEnd/>
            <a:tailEnd/>
          </a:ln>
          <a:effectLst/>
        </p:spPr>
        <p:txBody>
          <a:bodyPr/>
          <a:lstStyle/>
          <a:p>
            <a:endParaRPr lang="en-US"/>
          </a:p>
        </p:txBody>
      </p:sp>
      <p:sp>
        <p:nvSpPr>
          <p:cNvPr id="2066" name="Line 18"/>
          <p:cNvSpPr>
            <a:spLocks noChangeShapeType="1"/>
          </p:cNvSpPr>
          <p:nvPr/>
        </p:nvSpPr>
        <p:spPr bwMode="auto">
          <a:xfrm>
            <a:off x="2159000" y="2209800"/>
            <a:ext cx="6629400" cy="0"/>
          </a:xfrm>
          <a:prstGeom prst="line">
            <a:avLst/>
          </a:prstGeom>
          <a:noFill/>
          <a:ln w="9525">
            <a:solidFill>
              <a:schemeClr val="tx1"/>
            </a:solidFill>
            <a:round/>
            <a:headEnd/>
            <a:tailEnd/>
          </a:ln>
          <a:effectLst/>
        </p:spPr>
        <p:txBody>
          <a:bodyPr/>
          <a:lstStyle/>
          <a:p>
            <a:endParaRPr lang="en-US"/>
          </a:p>
        </p:txBody>
      </p:sp>
      <p:pic>
        <p:nvPicPr>
          <p:cNvPr id="2070" name="Picture 22" descr="RTI_k_1in"/>
          <p:cNvPicPr>
            <a:picLocks noChangeAspect="1" noChangeArrowheads="1"/>
          </p:cNvPicPr>
          <p:nvPr/>
        </p:nvPicPr>
        <p:blipFill>
          <a:blip r:embed="rId3" cstate="print"/>
          <a:srcRect/>
          <a:stretch>
            <a:fillRect/>
          </a:stretch>
        </p:blipFill>
        <p:spPr bwMode="auto">
          <a:xfrm>
            <a:off x="7708900" y="5105400"/>
            <a:ext cx="1143000" cy="454025"/>
          </a:xfrm>
          <a:prstGeom prst="rect">
            <a:avLst/>
          </a:prstGeom>
          <a:noFill/>
        </p:spPr>
      </p:pic>
      <p:sp>
        <p:nvSpPr>
          <p:cNvPr id="2057" name="Line 9"/>
          <p:cNvSpPr>
            <a:spLocks noChangeShapeType="1"/>
          </p:cNvSpPr>
          <p:nvPr/>
        </p:nvSpPr>
        <p:spPr bwMode="auto">
          <a:xfrm>
            <a:off x="5664200" y="4724400"/>
            <a:ext cx="3124200" cy="0"/>
          </a:xfrm>
          <a:prstGeom prst="line">
            <a:avLst/>
          </a:prstGeom>
          <a:noFill/>
          <a:ln w="9525">
            <a:solidFill>
              <a:schemeClr val="tx1"/>
            </a:solidFill>
            <a:round/>
            <a:headEnd/>
            <a:tailEnd/>
          </a:ln>
          <a:effectLst/>
        </p:spPr>
        <p:txBody>
          <a:bodyPr/>
          <a:lstStyle/>
          <a:p>
            <a:endParaRPr lang="en-US"/>
          </a:p>
        </p:txBody>
      </p:sp>
      <p:sp>
        <p:nvSpPr>
          <p:cNvPr id="15" name="Title 1"/>
          <p:cNvSpPr txBox="1">
            <a:spLocks/>
          </p:cNvSpPr>
          <p:nvPr/>
        </p:nvSpPr>
        <p:spPr>
          <a:xfrm rot="16200000">
            <a:off x="-2693987" y="2693988"/>
            <a:ext cx="6858000" cy="1470025"/>
          </a:xfrm>
          <a:prstGeom prst="rect">
            <a:avLst/>
          </a:prstGeom>
          <a:solidFill>
            <a:schemeClr val="tx1"/>
          </a:solidFill>
        </p:spPr>
        <p:txBody>
          <a:bodyPr rIns="182880" anchor="ctr" anchorCtr="0"/>
          <a:lstStyle/>
          <a:p>
            <a:pPr marL="0" marR="0" lvl="0" indent="914400" algn="r" defTabSz="914400" rtl="0" eaLnBrk="1" fontAlgn="base" latinLnBrk="0" hangingPunct="1">
              <a:lnSpc>
                <a:spcPct val="100000"/>
              </a:lnSpc>
              <a:spcBef>
                <a:spcPct val="0"/>
              </a:spcBef>
              <a:spcAft>
                <a:spcPct val="0"/>
              </a:spcAft>
              <a:buClrTx/>
              <a:buSzTx/>
              <a:buFontTx/>
              <a:buNone/>
              <a:tabLst/>
              <a:defRPr/>
            </a:pPr>
            <a:r>
              <a:rPr kumimoji="0" lang="en-US" sz="3700" b="0" i="1" u="none" strike="noStrike" kern="0" cap="none" spc="0" normalizeH="0" baseline="0" noProof="0" dirty="0">
                <a:ln>
                  <a:noFill/>
                </a:ln>
                <a:solidFill>
                  <a:schemeClr val="bg1"/>
                </a:solidFill>
                <a:effectLst/>
                <a:uLnTx/>
                <a:uFillTx/>
                <a:latin typeface="Book Antiqua" pitchFamily="18" charset="0"/>
                <a:ea typeface="+mj-ea"/>
                <a:cs typeface="+mj-cs"/>
              </a:rPr>
              <a:t>U.S. Department of Health and Human Services</a:t>
            </a:r>
          </a:p>
        </p:txBody>
      </p:sp>
      <p:pic>
        <p:nvPicPr>
          <p:cNvPr id="1026" name="Picture 2"/>
          <p:cNvPicPr>
            <a:picLocks noChangeAspect="1" noChangeArrowheads="1"/>
          </p:cNvPicPr>
          <p:nvPr/>
        </p:nvPicPr>
        <p:blipFill>
          <a:blip r:embed="rId4" cstate="print"/>
          <a:srcRect/>
          <a:stretch>
            <a:fillRect/>
          </a:stretch>
        </p:blipFill>
        <p:spPr bwMode="auto">
          <a:xfrm>
            <a:off x="152400" y="5486400"/>
            <a:ext cx="1178107" cy="1188720"/>
          </a:xfrm>
          <a:prstGeom prst="rect">
            <a:avLst/>
          </a:prstGeom>
          <a:noFill/>
          <a:ln w="9525">
            <a:noFill/>
            <a:miter lim="800000"/>
            <a:headEnd/>
            <a:tailEnd/>
          </a:ln>
          <a:effectLst/>
        </p:spPr>
      </p:pic>
    </p:spTree>
    <p:extLst>
      <p:ext uri="{BB962C8B-B14F-4D97-AF65-F5344CB8AC3E}">
        <p14:creationId xmlns:p14="http://schemas.microsoft.com/office/powerpoint/2010/main" val="22648556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TotalTime>
  <Words>177</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Book Antiqua</vt:lpstr>
      <vt:lpstr>Calibri</vt:lpstr>
      <vt:lpstr>Calibri Light</vt:lpstr>
      <vt:lpstr>Palatino Linotype</vt:lpstr>
      <vt:lpstr>Office Theme</vt:lpstr>
      <vt:lpstr>PowerPoint Presentation</vt:lpstr>
    </vt:vector>
  </TitlesOfParts>
  <Company>RTI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Certificate of Participation</dc:title>
  <dc:creator>McKamey, Allison C.</dc:creator>
  <cp:lastModifiedBy>Coffey, Lee Ellen</cp:lastModifiedBy>
  <cp:revision>8</cp:revision>
  <cp:lastPrinted>2017-10-26T20:09:05Z</cp:lastPrinted>
  <dcterms:created xsi:type="dcterms:W3CDTF">2016-04-26T13:56:59Z</dcterms:created>
  <dcterms:modified xsi:type="dcterms:W3CDTF">2018-04-18T18:06:01Z</dcterms:modified>
</cp:coreProperties>
</file>