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4" r:id="rId2"/>
    <p:sldId id="267" r:id="rId3"/>
    <p:sldId id="275" r:id="rId4"/>
    <p:sldId id="268" r:id="rId5"/>
    <p:sldId id="276" r:id="rId6"/>
    <p:sldId id="270" r:id="rId7"/>
    <p:sldId id="277" r:id="rId8"/>
    <p:sldId id="269" r:id="rId9"/>
    <p:sldId id="278" r:id="rId10"/>
    <p:sldId id="271" r:id="rId11"/>
    <p:sldId id="279" r:id="rId12"/>
    <p:sldId id="257" r:id="rId13"/>
    <p:sldId id="272" r:id="rId14"/>
    <p:sldId id="259" r:id="rId15"/>
    <p:sldId id="260" r:id="rId16"/>
    <p:sldId id="261" r:id="rId17"/>
    <p:sldId id="262" r:id="rId18"/>
    <p:sldId id="263" r:id="rId19"/>
    <p:sldId id="264" r:id="rId20"/>
    <p:sldId id="265" r:id="rId21"/>
    <p:sldId id="273" r:id="rId22"/>
    <p:sldId id="266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63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56EFA-6B03-4351-B688-3AAD95AA892F}" type="datetimeFigureOut">
              <a:rPr lang="en-US" smtClean="0"/>
              <a:t>4/25/2022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B7CFC-0617-481D-AE1E-6C59DDFBFD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484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56EFA-6B03-4351-B688-3AAD95AA892F}" type="datetimeFigureOut">
              <a:rPr lang="en-US" smtClean="0"/>
              <a:t>4/25/2022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B7CFC-0617-481D-AE1E-6C59DDFBFD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986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56EFA-6B03-4351-B688-3AAD95AA892F}" type="datetimeFigureOut">
              <a:rPr lang="en-US" smtClean="0"/>
              <a:t>4/25/2022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B7CFC-0617-481D-AE1E-6C59DDFBFD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2123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56EFA-6B03-4351-B688-3AAD95AA892F}" type="datetimeFigureOut">
              <a:rPr lang="en-US" smtClean="0"/>
              <a:t>4/25/2022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B7CFC-0617-481D-AE1E-6C59DDFBFD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01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56EFA-6B03-4351-B688-3AAD95AA892F}" type="datetimeFigureOut">
              <a:rPr lang="en-US" smtClean="0"/>
              <a:t>4/25/2022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B7CFC-0617-481D-AE1E-6C59DDFBFD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9057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56EFA-6B03-4351-B688-3AAD95AA892F}" type="datetimeFigureOut">
              <a:rPr lang="en-US" smtClean="0"/>
              <a:t>4/25/2022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B7CFC-0617-481D-AE1E-6C59DDFBFD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0180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56EFA-6B03-4351-B688-3AAD95AA892F}" type="datetimeFigureOut">
              <a:rPr lang="en-US" smtClean="0"/>
              <a:t>4/25/2022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B7CFC-0617-481D-AE1E-6C59DDFBFD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945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56EFA-6B03-4351-B688-3AAD95AA892F}" type="datetimeFigureOut">
              <a:rPr lang="en-US" smtClean="0"/>
              <a:t>4/25/2022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B7CFC-0617-481D-AE1E-6C59DDFBFD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2575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56EFA-6B03-4351-B688-3AAD95AA892F}" type="datetimeFigureOut">
              <a:rPr lang="en-US" smtClean="0"/>
              <a:t>4/25/2022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B7CFC-0617-481D-AE1E-6C59DDFBFD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5190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56EFA-6B03-4351-B688-3AAD95AA892F}" type="datetimeFigureOut">
              <a:rPr lang="en-US" smtClean="0"/>
              <a:t>4/25/2022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B7CFC-0617-481D-AE1E-6C59DDFBFD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590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56EFA-6B03-4351-B688-3AAD95AA892F}" type="datetimeFigureOut">
              <a:rPr lang="en-US" smtClean="0"/>
              <a:t>4/25/2022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B7CFC-0617-481D-AE1E-6C59DDFBFD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129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656EFA-6B03-4351-B688-3AAD95AA892F}" type="datetimeFigureOut">
              <a:rPr lang="en-US" smtClean="0"/>
              <a:t>4/25/2022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2B7CFC-0617-481D-AE1E-6C59DDFBFD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779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2676671-F43B-43E1-A3CA-C01FB6B4E47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4437" y="96715"/>
            <a:ext cx="7783607" cy="6682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66112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4941" y="356759"/>
            <a:ext cx="8002117" cy="61444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11098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C71CE7C-A172-4EC7-B3F3-08C0AC4EE9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5968" y="428206"/>
            <a:ext cx="7440063" cy="6001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71089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992" y="168676"/>
            <a:ext cx="10614230" cy="6689324"/>
          </a:xfrm>
        </p:spPr>
      </p:pic>
      <p:sp>
        <p:nvSpPr>
          <p:cNvPr id="5" name="Rectangle 4"/>
          <p:cNvSpPr/>
          <p:nvPr/>
        </p:nvSpPr>
        <p:spPr>
          <a:xfrm>
            <a:off x="2719527" y="3953940"/>
            <a:ext cx="6096000" cy="330859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1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Program Information</a:t>
            </a:r>
            <a:endParaRPr lang="en-US" sz="11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Survey respondent (your name):		2. Program state: 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lang="en-US" sz="11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3.        Sponsoring organization:			4. Program zip code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lang="en-US" sz="11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5.        Name of sponsor Point of Contact: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lang="en-US" sz="11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6.        Type of sponsoring organization: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28900" lvl="5" indent="-342900"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Fire Department</a:t>
            </a:r>
          </a:p>
          <a:p>
            <a:pPr marL="2628900" lvl="5" indent="-342900"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Law Enforcement</a:t>
            </a:r>
          </a:p>
          <a:p>
            <a:pPr marL="2628900" lvl="5" indent="-342900"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EMS</a:t>
            </a:r>
          </a:p>
          <a:p>
            <a:pPr marL="2628900" lvl="5" indent="-342900"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State</a:t>
            </a:r>
          </a:p>
          <a:p>
            <a:pPr marL="2628900" lvl="5" indent="-342900"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Tribal</a:t>
            </a:r>
          </a:p>
          <a:p>
            <a:pPr marL="2628900" lvl="5" indent="-342900"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Territorial</a:t>
            </a:r>
          </a:p>
          <a:p>
            <a:pPr marL="2628900" lvl="5" indent="-342900"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County</a:t>
            </a:r>
          </a:p>
          <a:p>
            <a:pPr marL="2628900" lvl="5" indent="-342900"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City</a:t>
            </a:r>
          </a:p>
          <a:p>
            <a:pPr marL="2628900" lvl="5" indent="-342900"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Other</a:t>
            </a:r>
          </a:p>
          <a:p>
            <a:pPr lvl="0"/>
            <a:r>
              <a:rPr lang="en-US" sz="1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177160" y="4102965"/>
            <a:ext cx="1100831" cy="22194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177160" y="4449286"/>
            <a:ext cx="1100831" cy="22194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177161" y="4805225"/>
            <a:ext cx="1100831" cy="22194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959876" y="6636059"/>
            <a:ext cx="1100831" cy="22194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8081996" y="4102965"/>
            <a:ext cx="1100831" cy="22194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081995" y="4449286"/>
            <a:ext cx="1100831" cy="22194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1880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44739BE-5EDE-48DF-A1B7-2242D766F84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857" y="52809"/>
            <a:ext cx="10714286" cy="675238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8844D01-3722-45B5-B64A-8415BC121984}"/>
              </a:ext>
            </a:extLst>
          </p:cNvPr>
          <p:cNvSpPr txBox="1"/>
          <p:nvPr/>
        </p:nvSpPr>
        <p:spPr>
          <a:xfrm>
            <a:off x="2852928" y="3099816"/>
            <a:ext cx="6071616" cy="2077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7. Name of sponsoring organization POC: ________________________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8. Name of sponsoring organization: _________________________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9. Does your program support more than one team? (a CERT program may cover a jurisdiction or geographic area that can support separate teams in different communities, for example a county level program could have teams for different cities or neighborhoods as well as Teen CERT teams in schools) 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Yes___ No___   If yes, How many?______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lang="en-US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1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1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39104630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959" y="52809"/>
            <a:ext cx="10798082" cy="6805191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2932589" y="2982110"/>
            <a:ext cx="6096000" cy="3477875"/>
          </a:xfrm>
          <a:prstGeom prst="rect">
            <a:avLst/>
          </a:prstGeom>
        </p:spPr>
        <p:txBody>
          <a:bodyPr>
            <a:spAutoFit/>
          </a:bodyPr>
          <a:lstStyle/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10.        Program emphasis</a:t>
            </a:r>
          </a:p>
          <a:p>
            <a:pPr marL="800100" lvl="1" indent="-342900"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General/Community</a:t>
            </a:r>
          </a:p>
          <a:p>
            <a:pPr marL="800100" lvl="1" indent="-342900"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Teen</a:t>
            </a:r>
          </a:p>
          <a:p>
            <a:pPr marL="800100" lvl="1" indent="-342900"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Campus</a:t>
            </a:r>
          </a:p>
          <a:p>
            <a:pPr marL="800100" lvl="1" indent="-342900"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Workplace</a:t>
            </a:r>
          </a:p>
          <a:p>
            <a:pPr marL="800100" lvl="1" indent="-342900"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Other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endParaRPr lang="en-US" sz="1100" dirty="0">
              <a:effectLst/>
              <a:latin typeface="Calibri Light" panose="020F0302020204030204" pitchFamily="34" charset="0"/>
              <a:ea typeface="Calibri" panose="020F0502020204030204" pitchFamily="34" charset="0"/>
              <a:cs typeface="Calibri Light" panose="020F0302020204030204" pitchFamily="34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11.        </a:t>
            </a:r>
            <a:r>
              <a:rPr lang="en-US" sz="11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Community served </a:t>
            </a:r>
          </a:p>
          <a:p>
            <a:pPr marL="800100" lvl="1" indent="-342900"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State</a:t>
            </a:r>
          </a:p>
          <a:p>
            <a:pPr marL="800100" lvl="1" indent="-342900"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City  </a:t>
            </a:r>
          </a:p>
          <a:p>
            <a:pPr marL="800100" lvl="1" indent="-342900"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County </a:t>
            </a:r>
          </a:p>
          <a:p>
            <a:pPr marL="800100" lvl="1" indent="-342900"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Tribal </a:t>
            </a:r>
          </a:p>
          <a:p>
            <a:pPr marL="800100" lvl="1" indent="-342900"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Territorial </a:t>
            </a:r>
          </a:p>
          <a:p>
            <a:pPr marL="800100" lvl="1" indent="-342900"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Neighborhood </a:t>
            </a:r>
          </a:p>
          <a:p>
            <a:pPr marL="800100" lvl="1" indent="-342900"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High school </a:t>
            </a:r>
          </a:p>
          <a:p>
            <a:pPr marL="800100" lvl="1" indent="-342900"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University </a:t>
            </a:r>
          </a:p>
          <a:p>
            <a:pPr marL="800100" lvl="1" indent="-342900"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Faith-based organization </a:t>
            </a:r>
          </a:p>
          <a:p>
            <a:pPr marL="800100" lvl="1" indent="-342900"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Workplace</a:t>
            </a:r>
          </a:p>
          <a:p>
            <a:pPr marL="800100" lvl="1" indent="-342900"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Military </a:t>
            </a:r>
          </a:p>
          <a:p>
            <a:pPr marL="800100" lvl="1" indent="-342900"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Other</a:t>
            </a:r>
          </a:p>
        </p:txBody>
      </p:sp>
      <p:sp>
        <p:nvSpPr>
          <p:cNvPr id="9" name="Rectangle 8"/>
          <p:cNvSpPr/>
          <p:nvPr/>
        </p:nvSpPr>
        <p:spPr>
          <a:xfrm>
            <a:off x="4879758" y="3827758"/>
            <a:ext cx="1100831" cy="22194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879758" y="6224723"/>
            <a:ext cx="1100831" cy="22194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9022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857" y="52809"/>
            <a:ext cx="10798082" cy="6805191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843813" y="3208216"/>
            <a:ext cx="6326820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12.        Approximate Number of Active Volunteers (Participation, outreach, response, etc. in the last year)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13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     Estimated service population (population living within program service area)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14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       How many CERT instructors do you have available?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15.     Describe the p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rofessional experience of CERT instructors (Fire/EMS, Law Enforcement, Volunteer, etc.)</a:t>
            </a: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672395" y="3455404"/>
            <a:ext cx="1100831" cy="22194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672395" y="3985237"/>
            <a:ext cx="1100831" cy="22194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672394" y="4498459"/>
            <a:ext cx="1100831" cy="22194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672393" y="5057978"/>
            <a:ext cx="3962403" cy="22194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4272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857" y="52809"/>
            <a:ext cx="10798082" cy="6805191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2932590" y="2951895"/>
            <a:ext cx="6096000" cy="313932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1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Training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During the last calendar year, how many times did your program conduct the CERT Basic Training course? 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During the last calendar year, approximately how many volunteers graduated from the CERT Basic Training course? 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Does your program offer training to the community? Select all that apply. 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General public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Neighborhood groups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Businesses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Government groups (e.g., local or state)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Faith-based organizations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Teens/youth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Colleges and universities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People with disabilities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Military groups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Other ­­­­­­­­</a:t>
            </a:r>
          </a:p>
        </p:txBody>
      </p:sp>
      <p:sp>
        <p:nvSpPr>
          <p:cNvPr id="8" name="Rectangle 7"/>
          <p:cNvSpPr/>
          <p:nvPr/>
        </p:nvSpPr>
        <p:spPr>
          <a:xfrm>
            <a:off x="5243743" y="3344433"/>
            <a:ext cx="1100831" cy="22194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243743" y="3847941"/>
            <a:ext cx="1100831" cy="22194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243743" y="5799109"/>
            <a:ext cx="2133601" cy="22194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4864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857" y="52809"/>
            <a:ext cx="10798082" cy="6805191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021367" y="3093336"/>
            <a:ext cx="6096000" cy="3139321"/>
          </a:xfrm>
          <a:prstGeom prst="rect">
            <a:avLst/>
          </a:prstGeom>
        </p:spPr>
        <p:txBody>
          <a:bodyPr>
            <a:spAutoFit/>
          </a:bodyPr>
          <a:lstStyle/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           Does your program offer CERT members training in addition to the CERT Basic course? 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Select all that apply.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CERT Animal Response I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CERT Animal Response II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Amateur Radio Operation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Other animals in emergencies training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Community coalition building 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Volunteer management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Cardio-pulmonary resuscitation (CPR)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Automatic external defibrillator (AED)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Additional damage assessment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Decontamination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First aid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Additional incident command system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Additional national incident management system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Shelter operations/management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Additional search and rescue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Other ________________</a:t>
            </a:r>
          </a:p>
        </p:txBody>
      </p:sp>
    </p:spTree>
    <p:extLst>
      <p:ext uri="{BB962C8B-B14F-4D97-AF65-F5344CB8AC3E}">
        <p14:creationId xmlns:p14="http://schemas.microsoft.com/office/powerpoint/2010/main" val="31083580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123" y="0"/>
            <a:ext cx="10058400" cy="633902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852692" y="3102283"/>
            <a:ext cx="6096000" cy="93871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1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Exercises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1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During the past year, in how many exercises did your program participate?</a:t>
            </a:r>
          </a:p>
          <a:p>
            <a:endParaRPr lang="en-US" sz="1100" dirty="0">
              <a:latin typeface="Calibri Light" panose="020F0302020204030204" pitchFamily="34" charset="0"/>
              <a:ea typeface="Calibri" panose="020F0502020204030204" pitchFamily="34" charset="0"/>
              <a:cs typeface="Calibri Light" panose="020F0302020204030204" pitchFamily="34" charset="0"/>
            </a:endParaRPr>
          </a:p>
          <a:p>
            <a:endParaRPr lang="en-US" sz="1100" dirty="0">
              <a:latin typeface="Calibri Light" panose="020F0302020204030204" pitchFamily="34" charset="0"/>
              <a:ea typeface="Calibri" panose="020F0502020204030204" pitchFamily="34" charset="0"/>
              <a:cs typeface="Calibri Light" panose="020F0302020204030204" pitchFamily="34" charset="0"/>
            </a:endParaRPr>
          </a:p>
          <a:p>
            <a:r>
              <a:rPr lang="en-US" sz="11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2.       During the past year, how many volunteers participated in program exercises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290656" y="3536130"/>
            <a:ext cx="1100831" cy="22194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290655" y="4041002"/>
            <a:ext cx="1100831" cy="22194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050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633" y="-43907"/>
            <a:ext cx="10798082" cy="6805191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974488" y="2916083"/>
            <a:ext cx="6096000" cy="38164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1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CERT in Action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How many times has your program deployed in the last year?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was the nature of the event to which your program responded? (Select all that apply)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Hurricane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Earthquake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Avalanche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Flood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Landslide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Fire 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Wildfire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Tornado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Volcano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Tsunami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Winter storm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Other 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</a:pP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Did your program deploy outside of its jurisdictional boundaries? (Yes     No    )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Where did you go?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How long was the deployment?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Rectangle 5"/>
          <p:cNvSpPr/>
          <p:nvPr/>
        </p:nvSpPr>
        <p:spPr>
          <a:xfrm>
            <a:off x="7010400" y="3100296"/>
            <a:ext cx="1100831" cy="22194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782790" y="5489216"/>
            <a:ext cx="1100831" cy="22194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782790" y="6441663"/>
            <a:ext cx="1100831" cy="22194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386223" y="6008561"/>
            <a:ext cx="88776" cy="11097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688061" y="6008561"/>
            <a:ext cx="97655" cy="11097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782790" y="6141936"/>
            <a:ext cx="1100831" cy="22194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1979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B23645F0-27B2-4E9D-8138-27BE5D924A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6000" y="109952"/>
            <a:ext cx="7600000" cy="6638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811268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490" y="79442"/>
            <a:ext cx="10755822" cy="6778558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932591" y="2920522"/>
            <a:ext cx="6096000" cy="3985706"/>
          </a:xfrm>
          <a:prstGeom prst="rect">
            <a:avLst/>
          </a:prstGeom>
        </p:spPr>
        <p:txBody>
          <a:bodyPr>
            <a:spAutoFit/>
          </a:bodyPr>
          <a:lstStyle/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        Approximately how many volunteers deployed in the last year?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marR="0" lvl="0" indent="-228600">
              <a:spcBef>
                <a:spcPts val="0"/>
              </a:spcBef>
              <a:spcAft>
                <a:spcPts val="0"/>
              </a:spcAft>
              <a:buAutoNum type="arabicPeriod" startAt="5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Approximately how many hours were volunteered in </a:t>
            </a:r>
            <a:r>
              <a:rPr lang="en-US" sz="11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deployment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 the last year?</a:t>
            </a:r>
          </a:p>
          <a:p>
            <a:pPr marL="228600" marR="0" lvl="0" indent="-228600">
              <a:spcBef>
                <a:spcPts val="0"/>
              </a:spcBef>
              <a:spcAft>
                <a:spcPts val="0"/>
              </a:spcAft>
              <a:buAutoNum type="arabicPeriod" startAt="5"/>
            </a:pP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marR="0" lvl="0" indent="-228600">
              <a:spcBef>
                <a:spcPts val="0"/>
              </a:spcBef>
              <a:spcAft>
                <a:spcPts val="0"/>
              </a:spcAft>
              <a:buAutoNum type="arabicPeriod" startAt="5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What activities has your program conducted in emergencies? 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Sheltering operations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Search and rescue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Sandbagging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Command post support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Disaster medical operations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Animal rescue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Communications support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Other  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7.        Approximately how many hours were volunteered in </a:t>
            </a:r>
            <a:r>
              <a:rPr lang="en-US" sz="11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preparedness activities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 the last year?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8.        What activities has your program conducted in non-emergencies? (Select all that apply)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drills 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exercises 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training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community outreach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other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164497" y="2920522"/>
            <a:ext cx="1100831" cy="22194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164496" y="3250249"/>
            <a:ext cx="1100831" cy="22194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592984" y="4918323"/>
            <a:ext cx="1100831" cy="22194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366116" y="5528338"/>
            <a:ext cx="1100831" cy="22194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592985" y="6609683"/>
            <a:ext cx="1100831" cy="22194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84112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490" y="79442"/>
            <a:ext cx="10755822" cy="6778558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96FDCF92-6953-4CAB-8FB5-5C969D674882}"/>
              </a:ext>
            </a:extLst>
          </p:cNvPr>
          <p:cNvSpPr txBox="1"/>
          <p:nvPr/>
        </p:nvSpPr>
        <p:spPr>
          <a:xfrm>
            <a:off x="2963006" y="3081702"/>
            <a:ext cx="6119447" cy="33085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9. What activities has your program conducted in non-emergencies? (Select all that apply)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exercises with emergency services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risk mitigation assessments or activities (fire prevention, erosion control, </a:t>
            </a:r>
            <a:r>
              <a:rPr lang="en-US" sz="11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etc</a:t>
            </a: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flood insurance awareness and outreach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financial preparedness outreach 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 Are the Help Until Help Arrives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AED training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CPR  training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Stop the Bleed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Other __________________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10. What sort of community outreach activities has your program conducted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distributing preparedness information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speaking with others about preparation (canvassing)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speaking with others about preparation (booth/table events)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hosting preparedness meetings or training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facilitate developing household emergency plans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stocking supplies individually or at a community level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encouraging non-members to take part in a drill or exercise to practice response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financial preparedness activities or outreach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350144818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4267" y="0"/>
            <a:ext cx="10798082" cy="680519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7327" y="6153216"/>
            <a:ext cx="4982270" cy="714475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048000" y="2819485"/>
            <a:ext cx="6096000" cy="398570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Funding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Please estimate the percent of funding your CERT receives from the following sources</a:t>
            </a:r>
          </a:p>
          <a:p>
            <a:pPr marL="228600" marR="0" indent="457200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State 			_____%</a:t>
            </a:r>
          </a:p>
          <a:p>
            <a:pPr marL="228600" marR="0" indent="457200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Tribal 			_____%</a:t>
            </a:r>
          </a:p>
          <a:p>
            <a:pPr marL="228600" marR="0" indent="457200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Territorial 			_____%</a:t>
            </a:r>
          </a:p>
          <a:p>
            <a:pPr marL="228600" marR="0" indent="457200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Local 			_____%</a:t>
            </a:r>
          </a:p>
          <a:p>
            <a:pPr marL="228600" marR="0" indent="457200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Private 			_____%</a:t>
            </a:r>
          </a:p>
          <a:p>
            <a:pPr marL="228600" marR="0" indent="457200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Fundraising                                                                         _____%</a:t>
            </a:r>
          </a:p>
          <a:p>
            <a:pPr marL="228600" marR="0" indent="457200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Other                                                                                   	_____%</a:t>
            </a:r>
          </a:p>
          <a:p>
            <a:pPr marL="228600" marR="0" indent="457200">
              <a:spcBef>
                <a:spcPts val="0"/>
              </a:spcBef>
              <a:spcAft>
                <a:spcPts val="0"/>
              </a:spcAft>
            </a:pP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</a:t>
            </a:r>
            <a:r>
              <a:rPr lang="en-US" sz="1100" dirty="0"/>
              <a:t> Please check the box corresponding to your CERT Program approximate annual budget</a:t>
            </a:r>
          </a:p>
          <a:p>
            <a:pPr marL="628650" lvl="1" indent="-171450">
              <a:buFont typeface="Wingdings" panose="05000000000000000000" pitchFamily="2" charset="2"/>
              <a:buChar char="q"/>
            </a:pPr>
            <a:r>
              <a:rPr lang="en-US" sz="1100" dirty="0"/>
              <a:t>$2,499 and below</a:t>
            </a:r>
          </a:p>
          <a:p>
            <a:pPr marL="628650" lvl="1" indent="-171450">
              <a:buFont typeface="Wingdings" panose="05000000000000000000" pitchFamily="2" charset="2"/>
              <a:buChar char="q"/>
            </a:pPr>
            <a:r>
              <a:rPr lang="en-US" sz="1100" dirty="0"/>
              <a:t>$2,000-$4,999</a:t>
            </a:r>
          </a:p>
          <a:p>
            <a:pPr marL="628650" lvl="1" indent="-171450">
              <a:buFont typeface="Wingdings" panose="05000000000000000000" pitchFamily="2" charset="2"/>
              <a:buChar char="q"/>
            </a:pPr>
            <a:r>
              <a:rPr lang="en-US" sz="1100" dirty="0"/>
              <a:t>$5,000-$9,999</a:t>
            </a:r>
          </a:p>
          <a:p>
            <a:pPr marL="628650" lvl="1" indent="-171450">
              <a:buFont typeface="Wingdings" panose="05000000000000000000" pitchFamily="2" charset="2"/>
              <a:buChar char="q"/>
            </a:pPr>
            <a:r>
              <a:rPr lang="en-US" sz="1100" dirty="0"/>
              <a:t>$10,000-$19,999</a:t>
            </a:r>
          </a:p>
          <a:p>
            <a:pPr marL="628650" lvl="1" indent="-171450">
              <a:buFont typeface="Wingdings" panose="05000000000000000000" pitchFamily="2" charset="2"/>
              <a:buChar char="q"/>
            </a:pPr>
            <a:r>
              <a:rPr lang="en-US" sz="1100" dirty="0"/>
              <a:t>$20,000-$29,999</a:t>
            </a:r>
          </a:p>
          <a:p>
            <a:pPr marL="628650" lvl="1" indent="-171450">
              <a:buFont typeface="Wingdings" panose="05000000000000000000" pitchFamily="2" charset="2"/>
              <a:buChar char="q"/>
            </a:pPr>
            <a:r>
              <a:rPr lang="en-US" sz="1100" dirty="0"/>
              <a:t>$30,000-$49,999</a:t>
            </a:r>
          </a:p>
          <a:p>
            <a:pPr marL="628650" lvl="1" indent="-171450">
              <a:buFont typeface="Wingdings" panose="05000000000000000000" pitchFamily="2" charset="2"/>
              <a:buChar char="q"/>
            </a:pPr>
            <a:r>
              <a:rPr lang="en-US" sz="1100" dirty="0"/>
              <a:t>$50,000-$99,999</a:t>
            </a:r>
          </a:p>
          <a:p>
            <a:pPr marL="628650" lvl="1" indent="-171450">
              <a:buFont typeface="Wingdings" panose="05000000000000000000" pitchFamily="2" charset="2"/>
              <a:buChar char="q"/>
            </a:pPr>
            <a:r>
              <a:rPr lang="en-US" sz="1100" dirty="0"/>
              <a:t>$100,000+</a:t>
            </a:r>
          </a:p>
          <a:p>
            <a:pPr lvl="0"/>
            <a:r>
              <a:rPr lang="en-US" sz="1100" dirty="0"/>
              <a:t>3. Is your program registered as a 501(c)3 non-profit organization? Yes ____ No ____</a:t>
            </a:r>
          </a:p>
          <a:p>
            <a:pPr marL="228600" marR="0" indent="457200">
              <a:spcBef>
                <a:spcPts val="0"/>
              </a:spcBef>
              <a:spcAft>
                <a:spcPts val="0"/>
              </a:spcAft>
            </a:pP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marR="0" indent="457200">
              <a:spcBef>
                <a:spcPts val="0"/>
              </a:spcBef>
              <a:spcAft>
                <a:spcPts val="0"/>
              </a:spcAft>
            </a:pP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marR="0" indent="457200">
              <a:spcBef>
                <a:spcPts val="0"/>
              </a:spcBef>
              <a:spcAft>
                <a:spcPts val="0"/>
              </a:spcAft>
            </a:pP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93436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690317E-6834-4ED1-8283-E7372A3C5C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4095" y="348047"/>
            <a:ext cx="7123809" cy="6161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82556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4950" y="1391288"/>
            <a:ext cx="8689488" cy="4556930"/>
          </a:xfrm>
        </p:spPr>
      </p:pic>
    </p:spTree>
    <p:extLst>
      <p:ext uri="{BB962C8B-B14F-4D97-AF65-F5344CB8AC3E}">
        <p14:creationId xmlns:p14="http://schemas.microsoft.com/office/powerpoint/2010/main" val="33468248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28F876E-B500-4D44-A42A-74DCC4836F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3547" y="1037891"/>
            <a:ext cx="7744906" cy="4782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6871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2951" y="0"/>
            <a:ext cx="746609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33594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2E8FAAFF-7CE6-4A7D-9B95-024F7973F6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4100" y="213864"/>
            <a:ext cx="7163800" cy="6430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81681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4494" y="271022"/>
            <a:ext cx="7783011" cy="6315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57589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DCE42E1-6CD4-46FE-8725-16A358FA4D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3600" y="432969"/>
            <a:ext cx="7344800" cy="59920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04088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250</TotalTime>
  <Words>831</Words>
  <Application>Microsoft Office PowerPoint</Application>
  <PresentationFormat>Widescreen</PresentationFormat>
  <Paragraphs>183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Arial</vt:lpstr>
      <vt:lpstr>Calibri</vt:lpstr>
      <vt:lpstr>Calibri Light</vt:lpstr>
      <vt:lpstr>Courier New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DHS/FEMA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Burrows, Andrew</dc:creator>
  <cp:lastModifiedBy>Crosby, Kevin</cp:lastModifiedBy>
  <cp:revision>23</cp:revision>
  <dcterms:created xsi:type="dcterms:W3CDTF">2019-04-08T14:42:47Z</dcterms:created>
  <dcterms:modified xsi:type="dcterms:W3CDTF">2022-04-25T16:41:13Z</dcterms:modified>
</cp:coreProperties>
</file>