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716" r:id="rId4"/>
    <p:sldMasterId id="2147483813" r:id="rId5"/>
    <p:sldMasterId id="2147483825" r:id="rId6"/>
  </p:sldMasterIdLst>
  <p:notesMasterIdLst>
    <p:notesMasterId r:id="rId27"/>
  </p:notesMasterIdLst>
  <p:handoutMasterIdLst>
    <p:handoutMasterId r:id="rId28"/>
  </p:handoutMasterIdLst>
  <p:sldIdLst>
    <p:sldId id="385" r:id="rId7"/>
    <p:sldId id="383" r:id="rId8"/>
    <p:sldId id="384" r:id="rId9"/>
    <p:sldId id="359" r:id="rId10"/>
    <p:sldId id="388" r:id="rId11"/>
    <p:sldId id="380" r:id="rId12"/>
    <p:sldId id="363" r:id="rId13"/>
    <p:sldId id="365" r:id="rId14"/>
    <p:sldId id="373" r:id="rId15"/>
    <p:sldId id="370" r:id="rId16"/>
    <p:sldId id="387" r:id="rId17"/>
    <p:sldId id="374" r:id="rId18"/>
    <p:sldId id="367" r:id="rId19"/>
    <p:sldId id="372" r:id="rId20"/>
    <p:sldId id="390" r:id="rId21"/>
    <p:sldId id="392" r:id="rId22"/>
    <p:sldId id="386" r:id="rId23"/>
    <p:sldId id="375" r:id="rId24"/>
    <p:sldId id="378" r:id="rId25"/>
    <p:sldId id="381" r:id="rId26"/>
  </p:sldIdLst>
  <p:sldSz cx="9144000" cy="6858000" type="screen4x3"/>
  <p:notesSz cx="68580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ritchett, Pat" initials="PP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70726"/>
    <a:srgbClr val="070723"/>
    <a:srgbClr val="000066"/>
    <a:srgbClr val="000099"/>
    <a:srgbClr val="9900CC"/>
    <a:srgbClr val="339966"/>
    <a:srgbClr val="0099CC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2" autoAdjust="0"/>
    <p:restoredTop sz="86355" autoAdjust="0"/>
  </p:normalViewPr>
  <p:slideViewPr>
    <p:cSldViewPr snapToGrid="0">
      <p:cViewPr varScale="1">
        <p:scale>
          <a:sx n="63" d="100"/>
          <a:sy n="63" d="100"/>
        </p:scale>
        <p:origin x="-1362" y="-108"/>
      </p:cViewPr>
      <p:guideLst>
        <p:guide orient="horz" pos="707"/>
        <p:guide pos="45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112" y="900"/>
      </p:cViewPr>
      <p:guideLst>
        <p:guide orient="horz" pos="290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113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Tahoma" charset="0"/>
              </a:defRPr>
            </a:lvl1pPr>
          </a:lstStyle>
          <a:p>
            <a:pPr>
              <a:defRPr/>
            </a:pPr>
            <a:fld id="{5E6B685F-B782-4CB7-B33A-B3158DE7E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17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4425" y="695325"/>
            <a:ext cx="4629150" cy="3473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00550"/>
            <a:ext cx="5029200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9951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9951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Tahoma" charset="0"/>
              </a:defRPr>
            </a:lvl1pPr>
          </a:lstStyle>
          <a:p>
            <a:pPr>
              <a:defRPr/>
            </a:pPr>
            <a:fld id="{A40544EC-0A17-48A4-9E5C-E98B87994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25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F21EFC-7F71-428C-BDA9-4183630B5332}" type="slidenum">
              <a:rPr lang="en-US" altLang="en-US" smtClean="0">
                <a:latin typeface="Times" pitchFamily="18" charset="0"/>
              </a:rPr>
              <a:pPr/>
              <a:t>0</a:t>
            </a:fld>
            <a:endParaRPr lang="en-US" altLang="en-US" smtClean="0">
              <a:latin typeface="Times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A11B3-51FD-4A42-9B1F-9BECB95C19E4}" type="slidenum">
              <a:rPr lang="en-US" smtClean="0">
                <a:latin typeface="Tahoma" pitchFamily="34" charset="0"/>
              </a:rPr>
              <a:pPr/>
              <a:t>1</a:t>
            </a:fld>
            <a:endParaRPr lang="en-US" smtClean="0">
              <a:latin typeface="Tahoma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C00ED-2329-4645-95C1-B5B70D1D05E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10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6004560" y="1926590"/>
            <a:ext cx="2133600" cy="365125"/>
          </a:xfrm>
        </p:spPr>
        <p:txBody>
          <a:bodyPr/>
          <a:lstStyle/>
          <a:p>
            <a:pPr>
              <a:defRPr/>
            </a:pPr>
            <a:fld id="{4B836DA0-4F56-40CA-A142-EDB3BED428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D353D-B7D1-457C-93B2-E8BC4D626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E952D-2A22-4987-8D7D-0F6E86F91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9000E-91D7-496B-B35F-1898A5C36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7FB8-A472-4C4E-BDA9-A5EFD9DB923D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D5FB-CD39-43C6-8000-F09A6C260C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7FB8-A472-4C4E-BDA9-A5EFD9DB923D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D5FB-CD39-43C6-8000-F09A6C260C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7FB8-A472-4C4E-BDA9-A5EFD9DB923D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D5FB-CD39-43C6-8000-F09A6C260C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7FB8-A472-4C4E-BDA9-A5EFD9DB923D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D5FB-CD39-43C6-8000-F09A6C260C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7FB8-A472-4C4E-BDA9-A5EFD9DB923D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D5FB-CD39-43C6-8000-F09A6C260C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7FB8-A472-4C4E-BDA9-A5EFD9DB923D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D5FB-CD39-43C6-8000-F09A6C260C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7FB8-A472-4C4E-BDA9-A5EFD9DB923D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D5FB-CD39-43C6-8000-F09A6C260C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7FB8-A472-4C4E-BDA9-A5EFD9DB923D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D5FB-CD39-43C6-8000-F09A6C260C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7FB8-A472-4C4E-BDA9-A5EFD9DB923D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D5FB-CD39-43C6-8000-F09A6C260C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7FB8-A472-4C4E-BDA9-A5EFD9DB923D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D5FB-CD39-43C6-8000-F09A6C260C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7FB8-A472-4C4E-BDA9-A5EFD9DB923D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D5FB-CD39-43C6-8000-F09A6C260C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0325-93A3-4D86-8650-014FC804524C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FBA26-39CF-4250-9A17-03FF78800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0325-93A3-4D86-8650-014FC804524C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FBA26-39CF-4250-9A17-03FF78800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0325-93A3-4D86-8650-014FC804524C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FBA26-39CF-4250-9A17-03FF78800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0325-93A3-4D86-8650-014FC804524C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FBA26-39CF-4250-9A17-03FF78800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0325-93A3-4D86-8650-014FC804524C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FBA26-39CF-4250-9A17-03FF78800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0325-93A3-4D86-8650-014FC804524C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FBA26-39CF-4250-9A17-03FF78800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D905F-208A-413F-94D3-F6B455071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7" descr="footer_v0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97575"/>
            <a:ext cx="91440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1"/>
          <p:cNvSpPr txBox="1">
            <a:spLocks noChangeArrowheads="1"/>
          </p:cNvSpPr>
          <p:nvPr userDrawn="1"/>
        </p:nvSpPr>
        <p:spPr bwMode="auto">
          <a:xfrm>
            <a:off x="4858068" y="6254433"/>
            <a:ext cx="385762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</a:rPr>
              <a:t>Mission Assignment Process Overview </a:t>
            </a:r>
            <a:endParaRPr lang="en-US" sz="14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0325-93A3-4D86-8650-014FC804524C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FBA26-39CF-4250-9A17-03FF78800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0325-93A3-4D86-8650-014FC804524C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FBA26-39CF-4250-9A17-03FF78800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0325-93A3-4D86-8650-014FC804524C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FBA26-39CF-4250-9A17-03FF78800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0325-93A3-4D86-8650-014FC804524C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FBA26-39CF-4250-9A17-03FF78800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0325-93A3-4D86-8650-014FC804524C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FBA26-39CF-4250-9A17-03FF78800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C694E-4A87-4CB8-8DAF-525485116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DAAF9-C0BB-45C7-9EDC-0FB8D8677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E2D49-8261-4CA0-AA8B-1E828AEAB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B836DA0-4F56-40CA-A142-EDB3BED428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Line 8"/>
          <p:cNvSpPr>
            <a:spLocks noChangeShapeType="1"/>
          </p:cNvSpPr>
          <p:nvPr userDrawn="1"/>
        </p:nvSpPr>
        <p:spPr bwMode="auto">
          <a:xfrm>
            <a:off x="447675" y="1092200"/>
            <a:ext cx="821055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footer_v0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997575"/>
            <a:ext cx="91440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1"/>
          <p:cNvSpPr txBox="1">
            <a:spLocks noChangeArrowheads="1"/>
          </p:cNvSpPr>
          <p:nvPr userDrawn="1"/>
        </p:nvSpPr>
        <p:spPr bwMode="auto">
          <a:xfrm>
            <a:off x="4868228" y="6254433"/>
            <a:ext cx="385762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</a:rPr>
              <a:t>Mission</a:t>
            </a:r>
            <a:r>
              <a:rPr lang="en-US" sz="1400" b="1" baseline="0" dirty="0" smtClean="0">
                <a:solidFill>
                  <a:schemeClr val="bg1"/>
                </a:solidFill>
                <a:latin typeface="Arial" charset="0"/>
              </a:rPr>
              <a:t> Assignment Process Overview</a:t>
            </a:r>
            <a:endParaRPr lang="en-US" sz="14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B7FB8-A472-4C4E-BDA9-A5EFD9DB923D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8D5FB-CD39-43C6-8000-F09A6C260C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00325-93A3-4D86-8650-014FC804524C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FBA26-39CF-4250-9A17-03FF78800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title"/>
          </p:nvPr>
        </p:nvSpPr>
        <p:spPr>
          <a:xfrm>
            <a:off x="628934" y="1768000"/>
            <a:ext cx="8134350" cy="2293938"/>
          </a:xfrm>
        </p:spPr>
        <p:txBody>
          <a:bodyPr anchor="t"/>
          <a:lstStyle/>
          <a:p>
            <a:pPr eaLnBrk="1" hangingPunct="1"/>
            <a:r>
              <a:rPr lang="en-US" sz="4200" b="1" dirty="0" smtClean="0">
                <a:latin typeface="Times New Roman" pitchFamily="18" charset="0"/>
              </a:rPr>
              <a:t>MISSION ASSIGNMENT</a:t>
            </a:r>
            <a:br>
              <a:rPr lang="en-US" sz="4200" b="1" dirty="0" smtClean="0">
                <a:latin typeface="Times New Roman" pitchFamily="18" charset="0"/>
              </a:rPr>
            </a:br>
            <a:r>
              <a:rPr lang="en-US" sz="4200" b="1" dirty="0" smtClean="0">
                <a:latin typeface="Times New Roman" pitchFamily="18" charset="0"/>
              </a:rPr>
              <a:t>PROCESS</a:t>
            </a:r>
            <a:br>
              <a:rPr lang="en-US" sz="4200" b="1" dirty="0" smtClean="0">
                <a:latin typeface="Times New Roman" pitchFamily="18" charset="0"/>
              </a:rPr>
            </a:br>
            <a:r>
              <a:rPr lang="en-US" sz="4200" b="1" dirty="0" smtClean="0">
                <a:latin typeface="Times New Roman" pitchFamily="18" charset="0"/>
              </a:rPr>
              <a:t>OVERVIEW</a:t>
            </a:r>
            <a:r>
              <a:rPr lang="en-US" sz="4200" dirty="0" smtClean="0">
                <a:latin typeface="Times New Roman" pitchFamily="18" charset="0"/>
              </a:rPr>
              <a:t/>
            </a:r>
            <a:br>
              <a:rPr lang="en-US" sz="4200" dirty="0" smtClean="0">
                <a:latin typeface="Times New Roman" pitchFamily="18" charset="0"/>
              </a:rPr>
            </a:b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2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4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12"/>
          <p:cNvSpPr>
            <a:spLocks noChangeArrowheads="1"/>
          </p:cNvSpPr>
          <p:nvPr/>
        </p:nvSpPr>
        <p:spPr bwMode="auto">
          <a:xfrm>
            <a:off x="609600" y="3048000"/>
            <a:ext cx="77692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60000"/>
              </a:spcBef>
              <a:buClr>
                <a:srgbClr val="B0B1B3"/>
              </a:buClr>
              <a:buFont typeface="Wingdings" pitchFamily="2" charset="2"/>
              <a:buNone/>
            </a:pPr>
            <a:endParaRPr lang="en-US" sz="2000">
              <a:solidFill>
                <a:srgbClr val="B0B1B3"/>
              </a:solidFill>
            </a:endParaRPr>
          </a:p>
          <a:p>
            <a:pPr eaLnBrk="0" hangingPunct="0">
              <a:spcBef>
                <a:spcPct val="60000"/>
              </a:spcBef>
              <a:buClr>
                <a:srgbClr val="B0B1B3"/>
              </a:buClr>
              <a:buFont typeface="Wingdings" pitchFamily="2" charset="2"/>
              <a:buNone/>
            </a:pPr>
            <a:r>
              <a:rPr lang="en-US" sz="2200">
                <a:solidFill>
                  <a:srgbClr val="B0B1B3"/>
                </a:solidFill>
              </a:rPr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00100"/>
          </a:xfrm>
        </p:spPr>
        <p:txBody>
          <a:bodyPr/>
          <a:lstStyle/>
          <a:p>
            <a:pPr eaLnBrk="1" hangingPunct="1"/>
            <a:r>
              <a:rPr lang="en-US" sz="4200" b="1" smtClean="0">
                <a:latin typeface="Times New Roman" pitchFamily="18" charset="0"/>
                <a:cs typeface="Times New Roman" pitchFamily="18" charset="0"/>
              </a:rPr>
              <a:t>Who Can Request Assistance?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idx="1"/>
          </p:nvPr>
        </p:nvSpPr>
        <p:spPr>
          <a:xfrm>
            <a:off x="331788" y="2216150"/>
            <a:ext cx="2508250" cy="1498600"/>
          </a:xfrm>
        </p:spPr>
        <p:txBody>
          <a:bodyPr/>
          <a:lstStyle/>
          <a:p>
            <a:pPr marL="0" indent="0" eaLnBrk="1" hangingPunct="1">
              <a:buClr>
                <a:schemeClr val="tx1"/>
              </a:buClr>
            </a:pPr>
            <a:r>
              <a:rPr lang="en-US" sz="1800" smtClean="0"/>
              <a:t>A variety of sources may identify disaster assistance needs.</a:t>
            </a:r>
          </a:p>
        </p:txBody>
      </p:sp>
      <p:pic>
        <p:nvPicPr>
          <p:cNvPr id="12292" name="Picture 2" descr="3-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1106488"/>
            <a:ext cx="889635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030913" y="3814763"/>
            <a:ext cx="3113087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rgbClr val="FFFF99"/>
                </a:solidFill>
                <a:latin typeface="Arial" charset="0"/>
              </a:rPr>
              <a:t>The State . . .</a:t>
            </a:r>
          </a:p>
          <a:p>
            <a:pPr marL="346075" lvl="1" indent="-231775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600" b="1" dirty="0">
                <a:solidFill>
                  <a:srgbClr val="FFFF99"/>
                </a:solidFill>
                <a:latin typeface="Arial" charset="0"/>
              </a:rPr>
              <a:t>Validates needs.</a:t>
            </a:r>
          </a:p>
          <a:p>
            <a:pPr marL="346075" lvl="1" indent="-231775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600" b="1" dirty="0">
                <a:solidFill>
                  <a:srgbClr val="FFFF99"/>
                </a:solidFill>
                <a:latin typeface="Arial" charset="0"/>
              </a:rPr>
              <a:t>Provides assistance.</a:t>
            </a:r>
          </a:p>
          <a:p>
            <a:pPr marL="346075" lvl="1" indent="-231775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600" b="1" dirty="0">
                <a:solidFill>
                  <a:srgbClr val="FFFF99"/>
                </a:solidFill>
                <a:latin typeface="Arial" charset="0"/>
              </a:rPr>
              <a:t>Requests Federal assistance, as needed.</a:t>
            </a:r>
          </a:p>
        </p:txBody>
      </p:sp>
      <p:sp>
        <p:nvSpPr>
          <p:cNvPr id="442374" name="Text Box 6"/>
          <p:cNvSpPr txBox="1">
            <a:spLocks noChangeArrowheads="1"/>
          </p:cNvSpPr>
          <p:nvPr/>
        </p:nvSpPr>
        <p:spPr bwMode="auto">
          <a:xfrm>
            <a:off x="4730750" y="1582738"/>
            <a:ext cx="2809875" cy="6091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85112" tIns="42556" rIns="85112" bIns="42556">
            <a:spAutoFit/>
          </a:bodyPr>
          <a:lstStyle/>
          <a:p>
            <a:pPr algn="ctr" defTabSz="850900" eaLnBrk="0" hangingPunct="0">
              <a:spcBef>
                <a:spcPct val="50000"/>
              </a:spcBef>
              <a:defRPr/>
            </a:pPr>
            <a:r>
              <a:rPr lang="en-US" sz="1700" b="1" kern="0">
                <a:solidFill>
                  <a:srgbClr val="FFFF99"/>
                </a:solidFill>
                <a:latin typeface="Arial" charset="0"/>
              </a:rPr>
              <a:t>Local &amp; County Government</a:t>
            </a:r>
          </a:p>
        </p:txBody>
      </p:sp>
      <p:sp>
        <p:nvSpPr>
          <p:cNvPr id="442375" name="Text Box 7"/>
          <p:cNvSpPr txBox="1">
            <a:spLocks noChangeArrowheads="1"/>
          </p:cNvSpPr>
          <p:nvPr/>
        </p:nvSpPr>
        <p:spPr bwMode="auto">
          <a:xfrm>
            <a:off x="1652588" y="1582738"/>
            <a:ext cx="2417762" cy="6091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85112" tIns="42556" rIns="85112" bIns="42556">
            <a:spAutoFit/>
          </a:bodyPr>
          <a:lstStyle/>
          <a:p>
            <a:pPr algn="ctr" defTabSz="850900" eaLnBrk="0" hangingPunct="0">
              <a:spcBef>
                <a:spcPct val="50000"/>
              </a:spcBef>
              <a:defRPr/>
            </a:pPr>
            <a:r>
              <a:rPr lang="en-US" sz="1700" b="1" kern="0" dirty="0">
                <a:solidFill>
                  <a:srgbClr val="FFFF99"/>
                </a:solidFill>
                <a:latin typeface="Arial" charset="0"/>
              </a:rPr>
              <a:t>Tribal </a:t>
            </a:r>
            <a:br>
              <a:rPr lang="en-US" sz="1700" b="1" kern="0" dirty="0">
                <a:solidFill>
                  <a:srgbClr val="FFFF99"/>
                </a:solidFill>
                <a:latin typeface="Arial" charset="0"/>
              </a:rPr>
            </a:br>
            <a:r>
              <a:rPr lang="en-US" sz="1700" b="1" kern="0" dirty="0">
                <a:solidFill>
                  <a:srgbClr val="FFFF99"/>
                </a:solidFill>
                <a:latin typeface="Arial" charset="0"/>
              </a:rPr>
              <a:t>Government</a:t>
            </a:r>
          </a:p>
        </p:txBody>
      </p:sp>
      <p:sp>
        <p:nvSpPr>
          <p:cNvPr id="442376" name="Text Box 8"/>
          <p:cNvSpPr txBox="1">
            <a:spLocks noChangeArrowheads="1"/>
          </p:cNvSpPr>
          <p:nvPr/>
        </p:nvSpPr>
        <p:spPr bwMode="auto">
          <a:xfrm>
            <a:off x="3246438" y="3186113"/>
            <a:ext cx="2641600" cy="87077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85112" tIns="42556" rIns="85112" bIns="42556">
            <a:spAutoFit/>
          </a:bodyPr>
          <a:lstStyle/>
          <a:p>
            <a:pPr algn="ctr" defTabSz="850900" eaLnBrk="0" hangingPunct="0">
              <a:spcBef>
                <a:spcPct val="50000"/>
              </a:spcBef>
              <a:defRPr/>
            </a:pPr>
            <a:r>
              <a:rPr lang="en-US" sz="1700" b="1" kern="0" dirty="0">
                <a:solidFill>
                  <a:srgbClr val="FFFF99"/>
                </a:solidFill>
                <a:latin typeface="Arial" charset="0"/>
              </a:rPr>
              <a:t>Private Sector (businesses </a:t>
            </a:r>
            <a:br>
              <a:rPr lang="en-US" sz="1700" b="1" kern="0" dirty="0">
                <a:solidFill>
                  <a:srgbClr val="FFFF99"/>
                </a:solidFill>
                <a:latin typeface="Arial" charset="0"/>
              </a:rPr>
            </a:br>
            <a:r>
              <a:rPr lang="en-US" sz="1700" b="1" kern="0" dirty="0">
                <a:solidFill>
                  <a:srgbClr val="FFFF99"/>
                </a:solidFill>
                <a:latin typeface="Arial" charset="0"/>
              </a:rPr>
              <a:t>&amp; citizens)</a:t>
            </a:r>
            <a:r>
              <a:rPr lang="en-US" sz="1600" b="1" kern="0" dirty="0">
                <a:solidFill>
                  <a:srgbClr val="FFFF99"/>
                </a:solidFill>
                <a:latin typeface="Arial" charset="0"/>
              </a:rPr>
              <a:t> </a:t>
            </a:r>
          </a:p>
        </p:txBody>
      </p:sp>
      <p:sp>
        <p:nvSpPr>
          <p:cNvPr id="442377" name="Text Box 9"/>
          <p:cNvSpPr txBox="1">
            <a:spLocks noChangeArrowheads="1"/>
          </p:cNvSpPr>
          <p:nvPr/>
        </p:nvSpPr>
        <p:spPr bwMode="auto">
          <a:xfrm>
            <a:off x="3571875" y="2343150"/>
            <a:ext cx="1895475" cy="6091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85112" tIns="42556" rIns="85112" bIns="42556">
            <a:spAutoFit/>
          </a:bodyPr>
          <a:lstStyle/>
          <a:p>
            <a:pPr algn="ctr" defTabSz="850900" eaLnBrk="0" hangingPunct="0">
              <a:spcBef>
                <a:spcPct val="50000"/>
              </a:spcBef>
              <a:defRPr/>
            </a:pPr>
            <a:r>
              <a:rPr lang="en-US" sz="1700" b="1" kern="0">
                <a:solidFill>
                  <a:srgbClr val="FFFF99"/>
                </a:solidFill>
                <a:latin typeface="Arial" charset="0"/>
              </a:rPr>
              <a:t>Voluntary Organizations</a:t>
            </a:r>
          </a:p>
        </p:txBody>
      </p:sp>
      <p:sp>
        <p:nvSpPr>
          <p:cNvPr id="442378" name="Text Box 10"/>
          <p:cNvSpPr txBox="1">
            <a:spLocks noChangeArrowheads="1"/>
          </p:cNvSpPr>
          <p:nvPr/>
        </p:nvSpPr>
        <p:spPr bwMode="auto">
          <a:xfrm>
            <a:off x="3602038" y="1582738"/>
            <a:ext cx="1681162" cy="6091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85112" tIns="42556" rIns="85112" bIns="42556">
            <a:spAutoFit/>
          </a:bodyPr>
          <a:lstStyle/>
          <a:p>
            <a:pPr algn="ctr" defTabSz="850900" eaLnBrk="0" hangingPunct="0">
              <a:spcBef>
                <a:spcPct val="50000"/>
              </a:spcBef>
              <a:defRPr/>
            </a:pPr>
            <a:r>
              <a:rPr lang="en-US" sz="1700" b="1" kern="0" dirty="0">
                <a:solidFill>
                  <a:srgbClr val="FFFF99"/>
                </a:solidFill>
                <a:latin typeface="Arial" charset="0"/>
              </a:rPr>
              <a:t>State Government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3530600" y="4365625"/>
            <a:ext cx="2052638" cy="3444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85112" tIns="42556" rIns="85112" bIns="42556">
            <a:spAutoFit/>
          </a:bodyPr>
          <a:lstStyle/>
          <a:p>
            <a:pPr algn="ctr" defTabSz="850900" eaLnBrk="0" hangingPunct="0">
              <a:spcBef>
                <a:spcPct val="50000"/>
              </a:spcBef>
            </a:pPr>
            <a:r>
              <a:rPr lang="en-US" sz="1700" b="1">
                <a:solidFill>
                  <a:srgbClr val="000066"/>
                </a:solidFill>
                <a:latin typeface="Arial" charset="0"/>
              </a:rPr>
              <a:t>State Assistance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3098800" y="5394325"/>
            <a:ext cx="2905125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700" b="1">
                <a:solidFill>
                  <a:srgbClr val="000066"/>
                </a:solidFill>
                <a:latin typeface="Arial" charset="0"/>
              </a:rPr>
              <a:t>Federal Assistance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690563" y="1146175"/>
            <a:ext cx="7656512" cy="3603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85112" tIns="42556" rIns="85112" bIns="42556">
            <a:spAutoFit/>
          </a:bodyPr>
          <a:lstStyle/>
          <a:p>
            <a:pPr algn="ctr" defTabSz="850900" eaLnBrk="0" hangingPunct="0">
              <a:spcBef>
                <a:spcPct val="50000"/>
              </a:spcBef>
            </a:pPr>
            <a:r>
              <a:rPr lang="en-US" sz="1800" b="1" dirty="0">
                <a:solidFill>
                  <a:srgbClr val="FFFF99"/>
                </a:solidFill>
                <a:latin typeface="Arial" charset="0"/>
              </a:rPr>
              <a:t>Disaster Assistance Needs Identified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4" grpId="0"/>
      <p:bldP spid="442375" grpId="0"/>
      <p:bldP spid="442376" grpId="0"/>
      <p:bldP spid="442377" grpId="0"/>
      <p:bldP spid="4423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3300"/>
          </a:xfrm>
        </p:spPr>
        <p:txBody>
          <a:bodyPr/>
          <a:lstStyle/>
          <a:p>
            <a:pPr algn="ctr"/>
            <a:r>
              <a:rPr lang="en-US" sz="4000" b="1" dirty="0" smtClean="0"/>
              <a:t>Mission Assignment Process Flowchart</a:t>
            </a:r>
            <a:endParaRPr lang="en-US" sz="4000" b="1" dirty="0"/>
          </a:p>
        </p:txBody>
      </p:sp>
      <p:sp>
        <p:nvSpPr>
          <p:cNvPr id="22" name="Slide Number Placeholder 5"/>
          <p:cNvSpPr txBox="1">
            <a:spLocks/>
          </p:cNvSpPr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eaLnBrk="1" hangingPunct="1"/>
            <a:fld id="{629445B9-B0BB-4DE0-9F1F-3FD86C0BC6E8}" type="slidenum">
              <a:rPr lang="en-US" sz="1400" smtClean="0"/>
              <a:pPr eaLnBrk="1" hangingPunct="1"/>
              <a:t>10</a:t>
            </a:fld>
            <a:endParaRPr lang="en-US" sz="1400" smtClean="0"/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92100" y="1468438"/>
            <a:ext cx="1597025" cy="16541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en-US" sz="2200" b="1" dirty="0">
                <a:latin typeface="Arial" charset="0"/>
              </a:rPr>
              <a:t>Need </a:t>
            </a:r>
            <a:r>
              <a:rPr lang="en-US" sz="2200" b="1">
                <a:latin typeface="Arial" charset="0"/>
              </a:rPr>
              <a:t/>
            </a:r>
            <a:br>
              <a:rPr lang="en-US" sz="2200" b="1">
                <a:latin typeface="Arial" charset="0"/>
              </a:rPr>
            </a:br>
            <a:r>
              <a:rPr lang="en-US" sz="2200" b="1" smtClean="0">
                <a:latin typeface="Arial" charset="0"/>
              </a:rPr>
              <a:t>Identified</a:t>
            </a:r>
            <a:endParaRPr lang="en-US" sz="2200" b="1" dirty="0">
              <a:latin typeface="Arial" charset="0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2309813" y="1490663"/>
            <a:ext cx="2249487" cy="16240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flatTx/>
          </a:bodyPr>
          <a:lstStyle/>
          <a:p>
            <a:pPr algn="ctr"/>
            <a:r>
              <a:rPr lang="en-US" sz="2200" b="1" dirty="0">
                <a:latin typeface="Arial" charset="0"/>
              </a:rPr>
              <a:t>Requestor submits </a:t>
            </a:r>
            <a:r>
              <a:rPr lang="en-US" sz="2200" b="1" dirty="0" smtClean="0">
                <a:latin typeface="Arial" charset="0"/>
              </a:rPr>
              <a:t>Resource </a:t>
            </a:r>
            <a:r>
              <a:rPr lang="en-US" sz="2200" b="1" dirty="0">
                <a:latin typeface="Arial" charset="0"/>
              </a:rPr>
              <a:t>Request Form </a:t>
            </a:r>
            <a:r>
              <a:rPr lang="en-US" sz="2200" b="1" dirty="0" smtClean="0">
                <a:latin typeface="Arial" charset="0"/>
              </a:rPr>
              <a:t>(RRF</a:t>
            </a:r>
            <a:r>
              <a:rPr lang="en-US" sz="2200" b="1" dirty="0">
                <a:latin typeface="Arial" charset="0"/>
              </a:rPr>
              <a:t>) to FEMA  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4897438" y="1492250"/>
            <a:ext cx="2235200" cy="1625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flatTx/>
          </a:bodyPr>
          <a:lstStyle/>
          <a:p>
            <a:pPr algn="ctr"/>
            <a:r>
              <a:rPr lang="en-US" sz="2200" b="1" dirty="0">
                <a:latin typeface="Arial" charset="0"/>
              </a:rPr>
              <a:t>FEMA Evaluates</a:t>
            </a:r>
          </a:p>
          <a:p>
            <a:pPr algn="ctr"/>
            <a:r>
              <a:rPr lang="en-US" sz="2200" b="1" dirty="0">
                <a:latin typeface="Arial" charset="0"/>
              </a:rPr>
              <a:t>Request </a:t>
            </a:r>
            <a:r>
              <a:rPr lang="en-US" sz="2200" b="1" dirty="0" smtClean="0">
                <a:latin typeface="Arial" charset="0"/>
              </a:rPr>
              <a:t>(RRF</a:t>
            </a:r>
            <a:r>
              <a:rPr lang="en-US" sz="2200" b="1" dirty="0">
                <a:latin typeface="Arial" charset="0"/>
              </a:rPr>
              <a:t>)</a:t>
            </a: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7392988" y="2389188"/>
            <a:ext cx="1566862" cy="98583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flatTx/>
          </a:bodyPr>
          <a:lstStyle/>
          <a:p>
            <a:pPr algn="ctr"/>
            <a:r>
              <a:rPr lang="en-US" sz="2200" b="1">
                <a:latin typeface="Arial" charset="0"/>
              </a:rPr>
              <a:t>External</a:t>
            </a:r>
          </a:p>
          <a:p>
            <a:pPr algn="ctr"/>
            <a:r>
              <a:rPr lang="en-US" sz="2200" b="1">
                <a:latin typeface="Arial" charset="0"/>
              </a:rPr>
              <a:t>(Via MA)</a:t>
            </a: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7372350" y="1277938"/>
            <a:ext cx="1566863" cy="9858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flatTx/>
          </a:bodyPr>
          <a:lstStyle/>
          <a:p>
            <a:pPr algn="ctr"/>
            <a:r>
              <a:rPr lang="en-US" sz="2200" b="1" dirty="0">
                <a:latin typeface="Arial" charset="0"/>
              </a:rPr>
              <a:t>Internal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365125" y="3963988"/>
            <a:ext cx="1595438" cy="18002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en-US" sz="2200" b="1" dirty="0">
                <a:latin typeface="Arial" charset="0"/>
              </a:rPr>
              <a:t>OFA</a:t>
            </a:r>
          </a:p>
          <a:p>
            <a:pPr algn="ctr"/>
            <a:r>
              <a:rPr lang="en-US" sz="2200" b="1" dirty="0">
                <a:latin typeface="Arial" charset="0"/>
              </a:rPr>
              <a:t>Performs/</a:t>
            </a:r>
          </a:p>
          <a:p>
            <a:pPr algn="ctr"/>
            <a:r>
              <a:rPr lang="en-US" sz="2200" b="1" dirty="0">
                <a:latin typeface="Arial" charset="0"/>
              </a:rPr>
              <a:t>Completes</a:t>
            </a:r>
          </a:p>
          <a:p>
            <a:pPr algn="ctr"/>
            <a:r>
              <a:rPr lang="en-US" sz="2200" b="1" dirty="0">
                <a:latin typeface="Arial" charset="0"/>
              </a:rPr>
              <a:t>Work</a:t>
            </a: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2235200" y="3965575"/>
            <a:ext cx="1843088" cy="14065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en-US" sz="2200" b="1">
                <a:latin typeface="Arial" charset="0"/>
              </a:rPr>
              <a:t>OFA</a:t>
            </a:r>
          </a:p>
          <a:p>
            <a:pPr algn="ctr"/>
            <a:r>
              <a:rPr lang="en-US" sz="2200" b="1">
                <a:latin typeface="Arial" charset="0"/>
              </a:rPr>
              <a:t>Bills</a:t>
            </a:r>
          </a:p>
          <a:p>
            <a:pPr algn="ctr"/>
            <a:r>
              <a:rPr lang="en-US" sz="2200" b="1">
                <a:latin typeface="Arial" charset="0"/>
              </a:rPr>
              <a:t>FEMA</a:t>
            </a:r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4265613" y="3956050"/>
            <a:ext cx="2497137" cy="14065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flatTx/>
          </a:bodyPr>
          <a:lstStyle/>
          <a:p>
            <a:pPr algn="ctr"/>
            <a:r>
              <a:rPr lang="en-US" sz="2200" b="1" dirty="0">
                <a:latin typeface="Arial" charset="0"/>
              </a:rPr>
              <a:t>FEMA Reimburses OFA as Approved</a:t>
            </a:r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6967538" y="3962400"/>
            <a:ext cx="1987550" cy="13938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flatTx/>
          </a:bodyPr>
          <a:lstStyle/>
          <a:p>
            <a:pPr algn="ctr"/>
            <a:r>
              <a:rPr lang="en-US" sz="2200" b="1" dirty="0">
                <a:latin typeface="Arial" charset="0"/>
              </a:rPr>
              <a:t>FEMA Region/HQ Closes MA</a:t>
            </a:r>
          </a:p>
        </p:txBody>
      </p:sp>
      <p:sp>
        <p:nvSpPr>
          <p:cNvPr id="33" name="AutoShape 12"/>
          <p:cNvSpPr>
            <a:spLocks noChangeArrowheads="1"/>
          </p:cNvSpPr>
          <p:nvPr/>
        </p:nvSpPr>
        <p:spPr bwMode="auto">
          <a:xfrm>
            <a:off x="1908175" y="2119313"/>
            <a:ext cx="508000" cy="4064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AutoShape 13"/>
          <p:cNvSpPr>
            <a:spLocks noChangeArrowheads="1"/>
          </p:cNvSpPr>
          <p:nvPr/>
        </p:nvSpPr>
        <p:spPr bwMode="auto">
          <a:xfrm>
            <a:off x="4595813" y="2052638"/>
            <a:ext cx="508000" cy="4064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AutoShape 14"/>
          <p:cNvSpPr>
            <a:spLocks noChangeArrowheads="1"/>
          </p:cNvSpPr>
          <p:nvPr/>
        </p:nvSpPr>
        <p:spPr bwMode="auto">
          <a:xfrm>
            <a:off x="7016750" y="2492375"/>
            <a:ext cx="377825" cy="406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AutoShape 15"/>
          <p:cNvSpPr>
            <a:spLocks noChangeArrowheads="1"/>
          </p:cNvSpPr>
          <p:nvPr/>
        </p:nvSpPr>
        <p:spPr bwMode="auto">
          <a:xfrm>
            <a:off x="7016750" y="1919288"/>
            <a:ext cx="347663" cy="406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16"/>
          <p:cNvSpPr>
            <a:spLocks noChangeShapeType="1"/>
          </p:cNvSpPr>
          <p:nvPr/>
        </p:nvSpPr>
        <p:spPr bwMode="auto">
          <a:xfrm>
            <a:off x="182563" y="3681413"/>
            <a:ext cx="8056562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38" name="Line 17"/>
          <p:cNvSpPr>
            <a:spLocks noChangeShapeType="1"/>
          </p:cNvSpPr>
          <p:nvPr/>
        </p:nvSpPr>
        <p:spPr bwMode="auto">
          <a:xfrm>
            <a:off x="8253413" y="3371850"/>
            <a:ext cx="0" cy="319088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39" name="AutoShape 18"/>
          <p:cNvSpPr>
            <a:spLocks noChangeArrowheads="1"/>
          </p:cNvSpPr>
          <p:nvPr/>
        </p:nvSpPr>
        <p:spPr bwMode="auto">
          <a:xfrm>
            <a:off x="1884363" y="4564063"/>
            <a:ext cx="406400" cy="406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AutoShape 19"/>
          <p:cNvSpPr>
            <a:spLocks noChangeArrowheads="1"/>
          </p:cNvSpPr>
          <p:nvPr/>
        </p:nvSpPr>
        <p:spPr bwMode="auto">
          <a:xfrm>
            <a:off x="3903663" y="4564063"/>
            <a:ext cx="406400" cy="406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AutoShape 20"/>
          <p:cNvSpPr>
            <a:spLocks noChangeArrowheads="1"/>
          </p:cNvSpPr>
          <p:nvPr/>
        </p:nvSpPr>
        <p:spPr bwMode="auto">
          <a:xfrm>
            <a:off x="6732588" y="4564063"/>
            <a:ext cx="347662" cy="406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21"/>
          <p:cNvSpPr>
            <a:spLocks noChangeShapeType="1"/>
          </p:cNvSpPr>
          <p:nvPr/>
        </p:nvSpPr>
        <p:spPr bwMode="auto">
          <a:xfrm>
            <a:off x="157163" y="3711575"/>
            <a:ext cx="0" cy="10318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146050" y="4600575"/>
            <a:ext cx="333375" cy="406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23"/>
          <p:cNvSpPr>
            <a:spLocks noChangeArrowheads="1"/>
          </p:cNvSpPr>
          <p:nvPr/>
        </p:nvSpPr>
        <p:spPr bwMode="auto">
          <a:xfrm>
            <a:off x="7488238" y="2452688"/>
            <a:ext cx="1379537" cy="83978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flatTx/>
          </a:bodyPr>
          <a:lstStyle/>
          <a:p>
            <a:pPr algn="ctr"/>
            <a:endParaRPr lang="en-US" sz="2200" b="1">
              <a:latin typeface="Arial" charset="0"/>
            </a:endParaRPr>
          </a:p>
        </p:txBody>
      </p:sp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3589338" y="3227388"/>
            <a:ext cx="2890837" cy="38258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flatTx/>
          </a:bodyPr>
          <a:lstStyle/>
          <a:p>
            <a:pPr algn="ctr"/>
            <a:r>
              <a:rPr lang="en-US" sz="2000" b="1">
                <a:latin typeface="Arial" charset="0"/>
              </a:rPr>
              <a:t>MA issued to OFA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2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 autoUpdateAnimBg="0"/>
      <p:bldP spid="25" grpId="0" animBg="1" autoUpdateAnimBg="0"/>
      <p:bldP spid="26" grpId="0" animBg="1" autoUpdateAnimBg="0"/>
      <p:bldP spid="27" grpId="0" animBg="1" autoUpdateAnimBg="0"/>
      <p:bldP spid="28" grpId="0" animBg="1" autoUpdateAnimBg="0"/>
      <p:bldP spid="29" grpId="0" animBg="1" autoUpdateAnimBg="0"/>
      <p:bldP spid="30" grpId="0" animBg="1" autoUpdateAnimBg="0"/>
      <p:bldP spid="31" grpId="0" animBg="1" autoUpdateAnimBg="0"/>
      <p:bldP spid="32" grpId="0" animBg="1" autoUpdateAnimBg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 autoUpdateAnimBg="0"/>
      <p:bldP spid="45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90513" y="174625"/>
            <a:ext cx="8548687" cy="798513"/>
          </a:xfrm>
        </p:spPr>
        <p:txBody>
          <a:bodyPr/>
          <a:lstStyle/>
          <a:p>
            <a:pPr eaLnBrk="1" hangingPunct="1"/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Can the Request Be Met by FEMA?</a:t>
            </a: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328613" y="1114425"/>
            <a:ext cx="8486775" cy="4657725"/>
            <a:chOff x="225" y="711"/>
            <a:chExt cx="5346" cy="2934"/>
          </a:xfrm>
        </p:grpSpPr>
        <p:pic>
          <p:nvPicPr>
            <p:cNvPr id="13319" name="Picture 4" descr="3-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5" y="711"/>
              <a:ext cx="5346" cy="2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6469" name="Oval 5"/>
            <p:cNvSpPr>
              <a:spLocks noChangeArrowheads="1"/>
            </p:cNvSpPr>
            <p:nvPr/>
          </p:nvSpPr>
          <p:spPr bwMode="auto">
            <a:xfrm>
              <a:off x="3337" y="774"/>
              <a:ext cx="1069" cy="41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800" b="1">
                  <a:solidFill>
                    <a:schemeClr val="bg1"/>
                  </a:solidFill>
                  <a:latin typeface="Arial" charset="0"/>
                </a:rPr>
                <a:t>No</a:t>
              </a:r>
            </a:p>
          </p:txBody>
        </p:sp>
        <p:sp>
          <p:nvSpPr>
            <p:cNvPr id="446470" name="AutoShape 6"/>
            <p:cNvSpPr>
              <a:spLocks noChangeArrowheads="1"/>
            </p:cNvSpPr>
            <p:nvPr/>
          </p:nvSpPr>
          <p:spPr bwMode="auto">
            <a:xfrm>
              <a:off x="238" y="1483"/>
              <a:ext cx="1535" cy="503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b="1" dirty="0">
                  <a:latin typeface="Arial" charset="0"/>
                </a:rPr>
                <a:t>FEMA </a:t>
              </a:r>
              <a:br>
                <a:rPr lang="en-US" b="1" dirty="0">
                  <a:latin typeface="Arial" charset="0"/>
                </a:rPr>
              </a:br>
              <a:r>
                <a:rPr lang="en-US" b="1" dirty="0">
                  <a:latin typeface="Arial" charset="0"/>
                </a:rPr>
                <a:t>Logistics</a:t>
              </a:r>
            </a:p>
          </p:txBody>
        </p:sp>
        <p:sp>
          <p:nvSpPr>
            <p:cNvPr id="446471" name="AutoShape 7"/>
            <p:cNvSpPr>
              <a:spLocks noChangeArrowheads="1"/>
            </p:cNvSpPr>
            <p:nvPr/>
          </p:nvSpPr>
          <p:spPr bwMode="auto">
            <a:xfrm>
              <a:off x="3128" y="1493"/>
              <a:ext cx="1499" cy="47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b="1">
                  <a:latin typeface="Arial" charset="0"/>
                </a:rPr>
                <a:t>Operations</a:t>
              </a:r>
            </a:p>
          </p:txBody>
        </p:sp>
        <p:sp>
          <p:nvSpPr>
            <p:cNvPr id="446472" name="AutoShape 8"/>
            <p:cNvSpPr>
              <a:spLocks noChangeArrowheads="1"/>
            </p:cNvSpPr>
            <p:nvPr/>
          </p:nvSpPr>
          <p:spPr bwMode="auto">
            <a:xfrm>
              <a:off x="242" y="2276"/>
              <a:ext cx="1734" cy="1134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231775" indent="-231775">
                <a:buFont typeface="Wingdings" pitchFamily="2" charset="2"/>
                <a:buChar char="§"/>
                <a:defRPr/>
              </a:pPr>
              <a:r>
                <a:rPr lang="en-US" sz="1800" b="1" dirty="0">
                  <a:latin typeface="Arial" charset="0"/>
                </a:rPr>
                <a:t>FEMA Assets</a:t>
              </a:r>
            </a:p>
            <a:p>
              <a:pPr marL="231775" indent="-231775">
                <a:buFont typeface="Wingdings" pitchFamily="2" charset="2"/>
                <a:buChar char="§"/>
                <a:defRPr/>
              </a:pPr>
              <a:r>
                <a:rPr lang="en-US" sz="1800" b="1" dirty="0">
                  <a:latin typeface="Arial" charset="0"/>
                </a:rPr>
                <a:t>Procurement </a:t>
              </a:r>
            </a:p>
          </p:txBody>
        </p:sp>
        <p:sp>
          <p:nvSpPr>
            <p:cNvPr id="446473" name="AutoShape 9"/>
            <p:cNvSpPr>
              <a:spLocks noChangeArrowheads="1"/>
            </p:cNvSpPr>
            <p:nvPr/>
          </p:nvSpPr>
          <p:spPr bwMode="auto">
            <a:xfrm>
              <a:off x="4195" y="2260"/>
              <a:ext cx="1334" cy="639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1800" b="1">
                  <a:latin typeface="Arial" charset="0"/>
                </a:rPr>
                <a:t>OFA Statutory Authority</a:t>
              </a:r>
            </a:p>
          </p:txBody>
        </p:sp>
        <p:sp>
          <p:nvSpPr>
            <p:cNvPr id="446474" name="AutoShape 10"/>
            <p:cNvSpPr>
              <a:spLocks noChangeArrowheads="1"/>
            </p:cNvSpPr>
            <p:nvPr/>
          </p:nvSpPr>
          <p:spPr bwMode="auto">
            <a:xfrm>
              <a:off x="2185" y="2241"/>
              <a:ext cx="1352" cy="675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1800" b="1">
                  <a:latin typeface="Arial" charset="0"/>
                </a:rPr>
                <a:t>Public Assistance (PA) </a:t>
              </a:r>
              <a:br>
                <a:rPr lang="en-US" sz="1800" b="1">
                  <a:latin typeface="Arial" charset="0"/>
                </a:rPr>
              </a:br>
              <a:r>
                <a:rPr lang="en-US" sz="1800" b="1">
                  <a:latin typeface="Arial" charset="0"/>
                </a:rPr>
                <a:t>Long-Term Work </a:t>
              </a:r>
            </a:p>
          </p:txBody>
        </p:sp>
        <p:sp>
          <p:nvSpPr>
            <p:cNvPr id="446475" name="AutoShape 11"/>
            <p:cNvSpPr>
              <a:spLocks noChangeArrowheads="1"/>
            </p:cNvSpPr>
            <p:nvPr/>
          </p:nvSpPr>
          <p:spPr bwMode="auto">
            <a:xfrm>
              <a:off x="3205" y="3050"/>
              <a:ext cx="1362" cy="557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1800" b="1" dirty="0">
                  <a:latin typeface="Arial" charset="0"/>
                </a:rPr>
                <a:t>MA</a:t>
              </a:r>
            </a:p>
            <a:p>
              <a:pPr algn="ctr">
                <a:defRPr/>
              </a:pPr>
              <a:endParaRPr lang="en-US" sz="1800" b="1" dirty="0">
                <a:latin typeface="Arial" charset="0"/>
              </a:endParaRPr>
            </a:p>
          </p:txBody>
        </p:sp>
        <p:sp>
          <p:nvSpPr>
            <p:cNvPr id="446476" name="Oval 12"/>
            <p:cNvSpPr>
              <a:spLocks noChangeArrowheads="1"/>
            </p:cNvSpPr>
            <p:nvPr/>
          </p:nvSpPr>
          <p:spPr bwMode="auto">
            <a:xfrm>
              <a:off x="481" y="771"/>
              <a:ext cx="1069" cy="41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800" b="1">
                  <a:solidFill>
                    <a:schemeClr val="bg1"/>
                  </a:solidFill>
                  <a:latin typeface="Arial" charset="0"/>
                </a:rPr>
                <a:t>Yes</a:t>
              </a:r>
            </a:p>
          </p:txBody>
        </p:sp>
        <p:sp>
          <p:nvSpPr>
            <p:cNvPr id="13328" name="Line 13"/>
            <p:cNvSpPr>
              <a:spLocks noChangeShapeType="1"/>
            </p:cNvSpPr>
            <p:nvPr/>
          </p:nvSpPr>
          <p:spPr bwMode="auto">
            <a:xfrm>
              <a:off x="2003" y="813"/>
              <a:ext cx="0" cy="266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6" name="Text Box 14"/>
          <p:cNvSpPr txBox="1">
            <a:spLocks noChangeArrowheads="1"/>
          </p:cNvSpPr>
          <p:nvPr/>
        </p:nvSpPr>
        <p:spPr bwMode="auto">
          <a:xfrm>
            <a:off x="479425" y="1800225"/>
            <a:ext cx="2395538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“Internal to FEMA”</a:t>
            </a:r>
          </a:p>
        </p:txBody>
      </p:sp>
      <p:sp>
        <p:nvSpPr>
          <p:cNvPr id="13317" name="Text Box 15"/>
          <p:cNvSpPr txBox="1">
            <a:spLocks noChangeArrowheads="1"/>
          </p:cNvSpPr>
          <p:nvPr/>
        </p:nvSpPr>
        <p:spPr bwMode="auto">
          <a:xfrm>
            <a:off x="4878388" y="1798638"/>
            <a:ext cx="2379662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“External to FEMA”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7325" y="-47216"/>
            <a:ext cx="8724900" cy="1143000"/>
          </a:xfrm>
        </p:spPr>
        <p:txBody>
          <a:bodyPr/>
          <a:lstStyle/>
          <a:p>
            <a:pPr eaLnBrk="1" hangingPunct="1"/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Where Mission Assignments Can Be Issued?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536893" y="1583055"/>
            <a:ext cx="4127500" cy="838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>
                <a:latin typeface="Arial" charset="0"/>
              </a:rPr>
              <a:t>National Response </a:t>
            </a:r>
            <a:br>
              <a:rPr lang="en-US" b="1" dirty="0">
                <a:latin typeface="Arial" charset="0"/>
              </a:rPr>
            </a:br>
            <a:r>
              <a:rPr lang="en-US" b="1" dirty="0">
                <a:latin typeface="Arial" charset="0"/>
              </a:rPr>
              <a:t>Coordination Center (NRCC)</a:t>
            </a:r>
          </a:p>
        </p:txBody>
      </p: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446512" y="2735263"/>
            <a:ext cx="4127500" cy="838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>
                <a:latin typeface="Arial" charset="0"/>
              </a:rPr>
              <a:t>Regional Response </a:t>
            </a:r>
            <a:br>
              <a:rPr lang="en-US" b="1" dirty="0">
                <a:latin typeface="Arial" charset="0"/>
              </a:rPr>
            </a:br>
            <a:r>
              <a:rPr lang="en-US" b="1" dirty="0">
                <a:latin typeface="Arial" charset="0"/>
              </a:rPr>
              <a:t>Coordination Center (RRCC)</a:t>
            </a:r>
          </a:p>
        </p:txBody>
      </p:sp>
      <p:sp>
        <p:nvSpPr>
          <p:cNvPr id="14341" name="Rectangle 9"/>
          <p:cNvSpPr>
            <a:spLocks noChangeArrowheads="1"/>
          </p:cNvSpPr>
          <p:nvPr/>
        </p:nvSpPr>
        <p:spPr bwMode="auto">
          <a:xfrm>
            <a:off x="216853" y="4261485"/>
            <a:ext cx="4127500" cy="838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latin typeface="Arial" charset="0"/>
              </a:rPr>
              <a:t>Joint Field Office (JFO)</a:t>
            </a:r>
          </a:p>
        </p:txBody>
      </p:sp>
      <p:pic>
        <p:nvPicPr>
          <p:cNvPr id="14343" name="Picture 7" descr="C:\Documents and Settings\mmartin1\Local Settings\Temporary Internet Files\Content.IE5\YQBBRHHJ\MP90044697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9025" y="2735263"/>
            <a:ext cx="20129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36893" y="3639421"/>
            <a:ext cx="231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charset="0"/>
              </a:rPr>
              <a:t>IMAT</a:t>
            </a:r>
            <a:r>
              <a:rPr lang="en-US" dirty="0" smtClean="0"/>
              <a:t> </a:t>
            </a:r>
            <a:r>
              <a:rPr lang="en-US" b="1" dirty="0">
                <a:latin typeface="Arial" charset="0"/>
              </a:rPr>
              <a:t>Teams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45168" y="-38194"/>
            <a:ext cx="8229600" cy="1143000"/>
          </a:xfrm>
        </p:spPr>
        <p:txBody>
          <a:bodyPr/>
          <a:lstStyle/>
          <a:p>
            <a:pPr eaLnBrk="1" hangingPunct="1"/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Resource 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Request Form 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(RRF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19100" y="1533525"/>
            <a:ext cx="4940300" cy="3182938"/>
          </a:xfrm>
        </p:spPr>
        <p:txBody>
          <a:bodyPr/>
          <a:lstStyle/>
          <a:p>
            <a:pPr marL="285750" lvl="1" eaLnBrk="1" hangingPunct="1">
              <a:buFont typeface="Wingdings" pitchFamily="2" charset="2"/>
              <a:buChar char="§"/>
            </a:pPr>
            <a:r>
              <a:rPr lang="en-US" dirty="0" smtClean="0">
                <a:latin typeface="Arial" charset="0"/>
                <a:cs typeface="Arial" charset="0"/>
              </a:rPr>
              <a:t>All official requests should be made to FEMA via the </a:t>
            </a:r>
            <a:r>
              <a:rPr lang="en-US" dirty="0" smtClean="0">
                <a:latin typeface="Arial" charset="0"/>
                <a:cs typeface="Arial" charset="0"/>
              </a:rPr>
              <a:t>Resource Request </a:t>
            </a:r>
            <a:r>
              <a:rPr lang="en-US" dirty="0" smtClean="0">
                <a:latin typeface="Arial" charset="0"/>
                <a:cs typeface="Arial" charset="0"/>
              </a:rPr>
              <a:t>Form </a:t>
            </a:r>
            <a:r>
              <a:rPr lang="en-US" dirty="0" smtClean="0">
                <a:latin typeface="Arial" charset="0"/>
                <a:cs typeface="Arial" charset="0"/>
              </a:rPr>
              <a:t>(RRF</a:t>
            </a:r>
            <a:r>
              <a:rPr lang="en-US" dirty="0" smtClean="0">
                <a:latin typeface="Arial" charset="0"/>
                <a:cs typeface="Arial" charset="0"/>
              </a:rPr>
              <a:t>)</a:t>
            </a:r>
          </a:p>
          <a:p>
            <a:pPr marL="285750" lvl="1" eaLnBrk="1" hangingPunct="1">
              <a:buFont typeface="Wingdings" pitchFamily="2" charset="2"/>
              <a:buChar char="§"/>
            </a:pPr>
            <a:r>
              <a:rPr lang="en-US" dirty="0" smtClean="0">
                <a:latin typeface="Arial" charset="0"/>
                <a:cs typeface="Arial" charset="0"/>
              </a:rPr>
              <a:t>FEMA Form 010-0-7</a:t>
            </a:r>
          </a:p>
        </p:txBody>
      </p:sp>
      <p:pic>
        <p:nvPicPr>
          <p:cNvPr id="8" name="Picture 4" descr="ARF Form - New 90-136_Pag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0350" y="1287463"/>
            <a:ext cx="3455988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" y="3352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err="1"/>
              <a:t>WebEOC</a:t>
            </a:r>
            <a:r>
              <a:rPr lang="en-US" sz="4900" b="1" dirty="0"/>
              <a:t> – Resource Request Board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Within WebEOC there are two methods by which a request can be submitted.</a:t>
            </a:r>
          </a:p>
          <a:p>
            <a:r>
              <a:rPr lang="en-US" dirty="0" smtClean="0"/>
              <a:t>Create Request – which is a request that does not have a pre-scripted mission assignment.</a:t>
            </a:r>
          </a:p>
          <a:p>
            <a:r>
              <a:rPr lang="en-US" dirty="0" smtClean="0"/>
              <a:t>Create Request from PSMA – which is a request that has a pre-scripted mission assignment already defined. 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310A-B9C5-4AD6-8BEF-70E8A13399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9619" y="60960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FINAL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5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3747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Create Request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319" y="1143000"/>
            <a:ext cx="8153400" cy="1066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From the Resource Request page, you can create a request from Pre-Scripted </a:t>
            </a:r>
            <a:r>
              <a:rPr lang="en-US" dirty="0"/>
              <a:t>M</a:t>
            </a:r>
            <a:r>
              <a:rPr lang="en-US" dirty="0" smtClean="0"/>
              <a:t>ission </a:t>
            </a:r>
            <a:r>
              <a:rPr lang="en-US" dirty="0"/>
              <a:t>A</a:t>
            </a:r>
            <a:r>
              <a:rPr lang="en-US" dirty="0" smtClean="0"/>
              <a:t>ssignments (PSMA) or create a request that is not covered under PSMA.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03120"/>
            <a:ext cx="6439124" cy="380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6096000" y="2209800"/>
            <a:ext cx="152400" cy="12954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191000" y="2514600"/>
            <a:ext cx="533400" cy="9906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251F-BE74-4612-8DB7-E511A12DB6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9619" y="6134428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FINAL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2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8194"/>
            <a:ext cx="8229600" cy="1143000"/>
          </a:xfrm>
        </p:spPr>
        <p:txBody>
          <a:bodyPr/>
          <a:lstStyle/>
          <a:p>
            <a:pPr eaLnBrk="1" hangingPunct="1"/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Mission Assignment Form (MA)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07068" y="1220693"/>
            <a:ext cx="4940300" cy="4650718"/>
          </a:xfrm>
        </p:spPr>
        <p:txBody>
          <a:bodyPr/>
          <a:lstStyle/>
          <a:p>
            <a:pPr marL="285750" lvl="1" eaLnBrk="1" hangingPunct="1">
              <a:buFont typeface="Wingdings" pitchFamily="2" charset="2"/>
              <a:buChar char="§"/>
            </a:pPr>
            <a:r>
              <a:rPr lang="en-US" dirty="0" smtClean="0">
                <a:latin typeface="Arial" charset="0"/>
                <a:cs typeface="Arial" charset="0"/>
              </a:rPr>
              <a:t>Signature block for State for MAs that include a State cost share such as DFA</a:t>
            </a:r>
          </a:p>
          <a:p>
            <a:pPr marL="285750" lvl="1" eaLnBrk="1" hangingPunct="1">
              <a:buFont typeface="Wingdings" pitchFamily="2" charset="2"/>
              <a:buChar char="§"/>
            </a:pPr>
            <a:r>
              <a:rPr lang="en-US" dirty="0" smtClean="0">
                <a:latin typeface="Arial" charset="0"/>
                <a:cs typeface="Arial" charset="0"/>
              </a:rPr>
              <a:t>Scope of Work broadly lays out  work order to the mission assigned agency</a:t>
            </a:r>
          </a:p>
          <a:p>
            <a:pPr marL="285750" lvl="1" eaLnBrk="1" hangingPunct="1">
              <a:buFont typeface="Wingdings" pitchFamily="2" charset="2"/>
              <a:buChar char="§"/>
            </a:pPr>
            <a:r>
              <a:rPr lang="en-US" dirty="0" smtClean="0">
                <a:latin typeface="Arial" charset="0"/>
                <a:cs typeface="Arial" charset="0"/>
              </a:rPr>
              <a:t>Task Orders, issued under the MA, are generally used to provide specific </a:t>
            </a:r>
            <a:r>
              <a:rPr lang="en-US" dirty="0" err="1" smtClean="0">
                <a:latin typeface="Arial" charset="0"/>
                <a:cs typeface="Arial" charset="0"/>
              </a:rPr>
              <a:t>taskings</a:t>
            </a:r>
            <a:endParaRPr lang="en-US" dirty="0" smtClean="0">
              <a:latin typeface="Arial" charset="0"/>
              <a:cs typeface="Arial" charset="0"/>
            </a:endParaRPr>
          </a:p>
          <a:p>
            <a:pPr marL="285750" lvl="1" eaLnBrk="1" hangingPunct="1">
              <a:buFont typeface="Wingdings" pitchFamily="2" charset="2"/>
              <a:buChar char="§"/>
            </a:pPr>
            <a:r>
              <a:rPr lang="en-US" dirty="0" smtClean="0">
                <a:latin typeface="Arial" charset="0"/>
                <a:cs typeface="Arial" charset="0"/>
              </a:rPr>
              <a:t>FEMA Form 010-0-8</a:t>
            </a: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8775" y="1204913"/>
            <a:ext cx="3313113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55446"/>
            <a:ext cx="8229600" cy="1143000"/>
          </a:xfrm>
        </p:spPr>
        <p:txBody>
          <a:bodyPr/>
          <a:lstStyle/>
          <a:p>
            <a:pPr eaLnBrk="1" hangingPunct="1"/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Pre-Scripted Mission Assignments (PSMAs)</a:t>
            </a:r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479504" y="1247101"/>
            <a:ext cx="8159165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spcAft>
                <a:spcPts val="1200"/>
              </a:spcAft>
              <a:defRPr/>
            </a:pPr>
            <a:r>
              <a:rPr lang="en-US" b="1" dirty="0" smtClean="0">
                <a:latin typeface="Arial" charset="0"/>
                <a:cs typeface="Arial" charset="0"/>
              </a:rPr>
              <a:t>“To </a:t>
            </a:r>
            <a:r>
              <a:rPr lang="en-US" b="1" dirty="0">
                <a:latin typeface="Arial" charset="0"/>
                <a:cs typeface="Arial" charset="0"/>
              </a:rPr>
              <a:t>expedite the provision of assistance under the National Response Plan … the Administrator, in coordination with Federal agencies with responsibilities under the National Response Plan, develops prescripted mission assignments, including logistics, communications, mass care, health services, and public safety”</a:t>
            </a:r>
          </a:p>
          <a:p>
            <a:pPr marL="349250" lvl="1" indent="-349250"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200" b="1" dirty="0">
                <a:latin typeface="Arial" charset="0"/>
                <a:cs typeface="Arial" charset="0"/>
              </a:rPr>
              <a:t>Developed to:</a:t>
            </a:r>
          </a:p>
          <a:p>
            <a:pPr marL="685800" lvl="2" indent="-330200">
              <a:buFont typeface="Wingdings" pitchFamily="2" charset="2"/>
              <a:buChar char="§"/>
              <a:defRPr/>
            </a:pPr>
            <a:r>
              <a:rPr lang="en-US" sz="2000" b="1" dirty="0">
                <a:latin typeface="Arial" charset="0"/>
                <a:cs typeface="Arial" charset="0"/>
              </a:rPr>
              <a:t>Facilitate rapid response. </a:t>
            </a:r>
          </a:p>
          <a:p>
            <a:pPr marL="685800" lvl="2" indent="-330200">
              <a:buFont typeface="Wingdings" pitchFamily="2" charset="2"/>
              <a:buChar char="§"/>
              <a:defRPr/>
            </a:pPr>
            <a:r>
              <a:rPr lang="en-US" sz="2000" b="1" dirty="0">
                <a:latin typeface="Arial" charset="0"/>
                <a:cs typeface="Arial" charset="0"/>
              </a:rPr>
              <a:t>Standardize Mission Assignments.</a:t>
            </a:r>
          </a:p>
          <a:p>
            <a:pPr marL="685800" lvl="1" indent="-330200">
              <a:buFont typeface="Wingdings" pitchFamily="2" charset="2"/>
              <a:buChar char="§"/>
              <a:defRPr/>
            </a:pPr>
            <a:r>
              <a:rPr lang="en-US" sz="2000" b="1" dirty="0">
                <a:latin typeface="Arial" charset="0"/>
                <a:cs typeface="Arial" charset="0"/>
              </a:rPr>
              <a:t>Statement of Work, dollar amount, and timeline serve as a general guideline or </a:t>
            </a:r>
            <a:r>
              <a:rPr lang="en-US" sz="2000" b="1" dirty="0" smtClean="0">
                <a:latin typeface="Arial" charset="0"/>
                <a:cs typeface="Arial" charset="0"/>
              </a:rPr>
              <a:t>template</a:t>
            </a:r>
            <a:endParaRPr lang="en-US" sz="2000" b="1" dirty="0">
              <a:latin typeface="Arial" charset="0"/>
              <a:cs typeface="Arial" charset="0"/>
            </a:endParaRP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5766979" y="5542216"/>
            <a:ext cx="3082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Arial" charset="0"/>
                <a:cs typeface="Arial" charset="0"/>
              </a:rPr>
              <a:t>Reference: 6 U.S.C. 753(c)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45168" y="-38194"/>
            <a:ext cx="8229600" cy="1143000"/>
          </a:xfrm>
        </p:spPr>
        <p:txBody>
          <a:bodyPr/>
          <a:lstStyle/>
          <a:p>
            <a:pPr eaLnBrk="1" hangingPunct="1"/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Eligible Expenditures for Mission Assignments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1176"/>
            <a:ext cx="8229600" cy="3958389"/>
          </a:xfrm>
        </p:spPr>
        <p:txBody>
          <a:bodyPr/>
          <a:lstStyle/>
          <a:p>
            <a:pPr marL="349250" lvl="1" indent="-349250" eaLnBrk="1" hangingPunct="1">
              <a:buFont typeface="Wingdings" pitchFamily="2" charset="2"/>
              <a:buChar char="§"/>
            </a:pPr>
            <a:r>
              <a:rPr lang="en-US" sz="2500" b="1" dirty="0" smtClean="0">
                <a:latin typeface="Arial" charset="0"/>
                <a:cs typeface="Arial" charset="0"/>
              </a:rPr>
              <a:t>Overtime, travel, and per diem of PFTs</a:t>
            </a:r>
          </a:p>
          <a:p>
            <a:pPr marL="349250" lvl="1" indent="-349250" eaLnBrk="1" hangingPunct="1">
              <a:buFont typeface="Wingdings" pitchFamily="2" charset="2"/>
              <a:buChar char="§"/>
            </a:pPr>
            <a:r>
              <a:rPr lang="en-US" sz="2500" b="1" dirty="0" smtClean="0">
                <a:latin typeface="Arial" charset="0"/>
                <a:cs typeface="Arial" charset="0"/>
              </a:rPr>
              <a:t>Wages, travel, and per diem of temporary workers</a:t>
            </a:r>
          </a:p>
          <a:p>
            <a:pPr marL="349250" lvl="1" indent="-349250" eaLnBrk="1" hangingPunct="1">
              <a:buFont typeface="Wingdings" pitchFamily="2" charset="2"/>
              <a:buChar char="§"/>
            </a:pPr>
            <a:r>
              <a:rPr lang="en-US" sz="2500" b="1" dirty="0" smtClean="0">
                <a:latin typeface="Arial" charset="0"/>
                <a:cs typeface="Arial" charset="0"/>
              </a:rPr>
              <a:t>Travel and per diem of military personnel</a:t>
            </a:r>
          </a:p>
          <a:p>
            <a:pPr marL="349250" lvl="1" indent="-349250" eaLnBrk="1" hangingPunct="1">
              <a:buFont typeface="Wingdings" pitchFamily="2" charset="2"/>
              <a:buChar char="§"/>
            </a:pPr>
            <a:r>
              <a:rPr lang="en-US" sz="2500" b="1" dirty="0" smtClean="0">
                <a:latin typeface="Arial" charset="0"/>
                <a:cs typeface="Arial" charset="0"/>
              </a:rPr>
              <a:t>Cost of work, services, and materials procured</a:t>
            </a:r>
          </a:p>
          <a:p>
            <a:pPr marL="349250" lvl="1" indent="-349250" eaLnBrk="1" hangingPunct="1">
              <a:buFont typeface="Wingdings" pitchFamily="2" charset="2"/>
              <a:buChar char="§"/>
            </a:pPr>
            <a:r>
              <a:rPr lang="en-US" sz="2500" b="1" dirty="0" smtClean="0">
                <a:latin typeface="Arial" charset="0"/>
                <a:cs typeface="Arial" charset="0"/>
              </a:rPr>
              <a:t>Cost of materials, equipment, and supplies from regular stock</a:t>
            </a:r>
          </a:p>
          <a:p>
            <a:pPr marL="349250" lvl="1" indent="-349250" eaLnBrk="1" hangingPunct="1">
              <a:buFont typeface="Wingdings" pitchFamily="2" charset="2"/>
              <a:buChar char="§"/>
            </a:pPr>
            <a:r>
              <a:rPr lang="en-US" sz="2500" b="1" dirty="0" smtClean="0">
                <a:latin typeface="Arial" charset="0"/>
                <a:cs typeface="Arial" charset="0"/>
              </a:rPr>
              <a:t>Costs from trust or revolving funds</a:t>
            </a:r>
          </a:p>
          <a:p>
            <a:pPr marL="349250" lvl="1" indent="-349250" eaLnBrk="1" hangingPunct="1">
              <a:buFont typeface="Wingdings" pitchFamily="2" charset="2"/>
              <a:buChar char="§"/>
            </a:pPr>
            <a:r>
              <a:rPr lang="en-US" sz="2500" b="1" dirty="0" smtClean="0">
                <a:latin typeface="Arial" charset="0"/>
                <a:cs typeface="Arial" charset="0"/>
              </a:rPr>
              <a:t>Other costs with justification or by agreement</a:t>
            </a:r>
          </a:p>
          <a:p>
            <a:pPr marL="0" indent="4763" eaLnBrk="1" hangingPunct="1"/>
            <a:endParaRPr lang="en-US" sz="2500" b="1" dirty="0" smtClean="0"/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5957904" y="5514528"/>
            <a:ext cx="2813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Arial" charset="0"/>
                <a:cs typeface="Arial" charset="0"/>
              </a:rPr>
              <a:t>Reference: 44 CFR 206.8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9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876300"/>
          </a:xfrm>
        </p:spPr>
        <p:txBody>
          <a:bodyPr/>
          <a:lstStyle/>
          <a:p>
            <a:pPr eaLnBrk="1" hangingPunct="1"/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Overview </a:t>
            </a:r>
          </a:p>
        </p:txBody>
      </p:sp>
      <p:sp>
        <p:nvSpPr>
          <p:cNvPr id="4099" name="Rectangle 1030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7848600" cy="28956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b="1" dirty="0" smtClean="0">
                <a:latin typeface="Arial" charset="0"/>
                <a:cs typeface="Arial" charset="0"/>
              </a:rPr>
              <a:t>Authorities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b="1" dirty="0" smtClean="0">
                <a:latin typeface="Arial" charset="0"/>
                <a:cs typeface="Arial" charset="0"/>
              </a:rPr>
              <a:t>Types of Mission Assignments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b="1" dirty="0" smtClean="0">
                <a:latin typeface="Arial" charset="0"/>
                <a:cs typeface="Arial" charset="0"/>
              </a:rPr>
              <a:t>Mission Assignment Process</a:t>
            </a:r>
          </a:p>
          <a:p>
            <a:pPr eaLnBrk="1" hangingPunct="1"/>
            <a:endParaRPr lang="en-US" sz="2400" b="1" dirty="0" smtClean="0">
              <a:solidFill>
                <a:schemeClr val="tx2"/>
              </a:solidFill>
            </a:endParaRPr>
          </a:p>
          <a:p>
            <a:pPr eaLnBrk="1" hangingPunct="1"/>
            <a:endParaRPr lang="en-US" b="1" dirty="0" smtClean="0"/>
          </a:p>
          <a:p>
            <a:pPr eaLnBrk="1" hangingPunct="1"/>
            <a:endParaRPr lang="en-US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1057" y="1656272"/>
            <a:ext cx="35686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Questions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286"/>
            <a:ext cx="8229600" cy="958850"/>
          </a:xfrm>
        </p:spPr>
        <p:txBody>
          <a:bodyPr/>
          <a:lstStyle/>
          <a:p>
            <a:pPr eaLnBrk="1" hangingPunct="1"/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Authorities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19100" y="1155700"/>
            <a:ext cx="8188325" cy="46101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z="2800" dirty="0" smtClean="0">
                <a:latin typeface="Arial" charset="0"/>
                <a:cs typeface="Arial" charset="0"/>
              </a:rPr>
              <a:t>Homeland Security Act 6 U.S.C. 741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 dirty="0" smtClean="0">
                <a:latin typeface="Arial" charset="0"/>
                <a:cs typeface="Arial" charset="0"/>
              </a:rPr>
              <a:t>Homeland Security Act 6 U.S.C. 753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 dirty="0" smtClean="0">
                <a:latin typeface="Arial" charset="0"/>
                <a:cs typeface="Arial" charset="0"/>
              </a:rPr>
              <a:t>Stafford Act Section 402 (42 U.S.C. 5170a)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 dirty="0" smtClean="0">
                <a:latin typeface="Arial" charset="0"/>
                <a:cs typeface="Arial" charset="0"/>
              </a:rPr>
              <a:t>Stafford Act Section 403 (42 U.S.C. 5170b)</a:t>
            </a:r>
          </a:p>
          <a:p>
            <a:pPr lvl="1" eaLnBrk="1" hangingPunct="1">
              <a:buFont typeface="Arial" pitchFamily="34" charset="0"/>
              <a:buChar char="­"/>
            </a:pPr>
            <a:r>
              <a:rPr lang="en-US" dirty="0" smtClean="0">
                <a:latin typeface="Arial" charset="0"/>
                <a:cs typeface="Arial" charset="0"/>
              </a:rPr>
              <a:t>Stafford Act Section 502 (42 U.S.C. 5192)</a:t>
            </a:r>
          </a:p>
          <a:p>
            <a:pPr lvl="1" eaLnBrk="1" hangingPunct="1">
              <a:buFont typeface="Arial" pitchFamily="34" charset="0"/>
              <a:buChar char="­"/>
            </a:pPr>
            <a:r>
              <a:rPr lang="en-US" dirty="0" smtClean="0">
                <a:latin typeface="Arial" charset="0"/>
                <a:cs typeface="Arial" charset="0"/>
              </a:rPr>
              <a:t>44 CFR 206.5</a:t>
            </a:r>
          </a:p>
          <a:p>
            <a:pPr lvl="1" eaLnBrk="1" hangingPunct="1">
              <a:buFont typeface="Arial" pitchFamily="34" charset="0"/>
              <a:buChar char="­"/>
            </a:pPr>
            <a:r>
              <a:rPr lang="en-US" dirty="0" smtClean="0">
                <a:latin typeface="Arial" charset="0"/>
                <a:cs typeface="Arial" charset="0"/>
              </a:rPr>
              <a:t>44 CFR 206.7</a:t>
            </a:r>
          </a:p>
          <a:p>
            <a:pPr lvl="1" eaLnBrk="1" hangingPunct="1">
              <a:buFont typeface="Arial" pitchFamily="34" charset="0"/>
              <a:buChar char="­"/>
            </a:pPr>
            <a:r>
              <a:rPr lang="en-US" dirty="0" smtClean="0">
                <a:latin typeface="Arial" charset="0"/>
                <a:cs typeface="Arial" charset="0"/>
              </a:rPr>
              <a:t>44 CFR 206.8</a:t>
            </a:r>
          </a:p>
          <a:p>
            <a:pPr lvl="1" eaLnBrk="1" hangingPunct="1">
              <a:buFont typeface="Arial" pitchFamily="34" charset="0"/>
              <a:buChar char="­"/>
            </a:pPr>
            <a:r>
              <a:rPr lang="en-US" dirty="0" smtClean="0">
                <a:latin typeface="Arial" charset="0"/>
                <a:cs typeface="Arial" charset="0"/>
              </a:rPr>
              <a:t>44 CFR 206.208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sz="3200" dirty="0" smtClean="0"/>
          </a:p>
        </p:txBody>
      </p:sp>
      <p:pic>
        <p:nvPicPr>
          <p:cNvPr id="5125" name="Picture 6" descr="1494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1364" y="3765885"/>
            <a:ext cx="3312219" cy="220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8194"/>
            <a:ext cx="8229600" cy="1143000"/>
          </a:xfrm>
        </p:spPr>
        <p:txBody>
          <a:bodyPr/>
          <a:lstStyle/>
          <a:p>
            <a:pPr eaLnBrk="1" hangingPunct="1"/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What Is a Mission Assignment (MA)?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25575"/>
            <a:ext cx="8229600" cy="3770313"/>
          </a:xfrm>
        </p:spPr>
        <p:txBody>
          <a:bodyPr/>
          <a:lstStyle/>
          <a:p>
            <a:pPr marL="465138" indent="-465138"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600" dirty="0" smtClean="0">
                <a:latin typeface="Arial" charset="0"/>
                <a:cs typeface="Arial" charset="0"/>
              </a:rPr>
              <a:t>A Mission Assignment is a work order issued to a Federal agency by FEMA, directing completion by that agency of a specified task and setting forth funding, other managerial controls, and guidance</a:t>
            </a:r>
          </a:p>
          <a:p>
            <a:pPr marL="465138" indent="-465138" eaLnBrk="1" hangingPunct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600" dirty="0" smtClean="0">
                <a:latin typeface="Arial" charset="0"/>
                <a:cs typeface="Arial" charset="0"/>
              </a:rPr>
              <a:t>A Mission Assignment is a work order issued by FEMA to another Federal agency, with or without reimbursement,  directing completion of a specific task, and citing funding, other managerial controls, and guidance</a:t>
            </a:r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4883921" y="5078511"/>
            <a:ext cx="40925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Arial" charset="0"/>
                <a:cs typeface="Arial" charset="0"/>
              </a:rPr>
              <a:t>References: 6 U.S.C. 741</a:t>
            </a:r>
          </a:p>
          <a:p>
            <a:r>
              <a:rPr lang="en-US" sz="1600" dirty="0">
                <a:latin typeface="Arial" charset="0"/>
                <a:cs typeface="Arial" charset="0"/>
              </a:rPr>
              <a:t>                    </a:t>
            </a:r>
            <a:r>
              <a:rPr lang="en-US" sz="1600" dirty="0" smtClean="0">
                <a:latin typeface="Arial" charset="0"/>
                <a:cs typeface="Arial" charset="0"/>
              </a:rPr>
              <a:t>42 </a:t>
            </a:r>
            <a:r>
              <a:rPr lang="en-US" sz="1600" dirty="0">
                <a:latin typeface="Arial" charset="0"/>
                <a:cs typeface="Arial" charset="0"/>
              </a:rPr>
              <a:t>U.S.C. 5170a</a:t>
            </a:r>
          </a:p>
          <a:p>
            <a:r>
              <a:rPr lang="en-US" sz="1600" dirty="0">
                <a:latin typeface="Arial" charset="0"/>
                <a:cs typeface="Arial" charset="0"/>
              </a:rPr>
              <a:t> 	    </a:t>
            </a:r>
            <a:r>
              <a:rPr lang="en-US" sz="1600" dirty="0" smtClean="0">
                <a:latin typeface="Arial" charset="0"/>
                <a:cs typeface="Arial" charset="0"/>
              </a:rPr>
              <a:t>Stafford </a:t>
            </a:r>
            <a:r>
              <a:rPr lang="en-US" sz="1600" dirty="0">
                <a:latin typeface="Arial" charset="0"/>
                <a:cs typeface="Arial" charset="0"/>
              </a:rPr>
              <a:t>Act Section 402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b="1" dirty="0" smtClean="0"/>
              <a:t>Ways to Mission Assign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Operational</a:t>
            </a:r>
          </a:p>
          <a:p>
            <a:r>
              <a:rPr lang="en-US" dirty="0" smtClean="0"/>
              <a:t>Verbal</a:t>
            </a:r>
          </a:p>
          <a:p>
            <a:r>
              <a:rPr lang="en-US" dirty="0" smtClean="0"/>
              <a:t>PSMA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8197" y="1538315"/>
            <a:ext cx="4038600" cy="4525963"/>
          </a:xfrm>
        </p:spPr>
        <p:txBody>
          <a:bodyPr/>
          <a:lstStyle/>
          <a:p>
            <a:r>
              <a:rPr lang="en-US" sz="2000" dirty="0" smtClean="0"/>
              <a:t>Operational mission assignments are created during an event between FEMA and a supporting agency</a:t>
            </a:r>
          </a:p>
          <a:p>
            <a:r>
              <a:rPr lang="en-US" sz="2000" dirty="0" smtClean="0"/>
              <a:t>Verbal mission assignments are initiated anytime and anywhere by those with FEMA Delegated signatory authority</a:t>
            </a:r>
          </a:p>
          <a:p>
            <a:r>
              <a:rPr lang="en-US" sz="2000" dirty="0" smtClean="0"/>
              <a:t>PSMA are pre-planned statements of work that have been discussed and agreed upon prior to an event. 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C694E-4A87-4CB8-8DAF-525485116AB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8194"/>
            <a:ext cx="8229600" cy="1143000"/>
          </a:xfrm>
        </p:spPr>
        <p:txBody>
          <a:bodyPr/>
          <a:lstStyle/>
          <a:p>
            <a:pPr eaLnBrk="1" hangingPunct="1"/>
            <a:r>
              <a:rPr lang="en-US" sz="4200" b="1" dirty="0"/>
              <a:t>2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Types of Mission Assignments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15976"/>
            <a:ext cx="8229600" cy="4525963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sz="2800" dirty="0" smtClean="0">
                <a:latin typeface="Arial" charset="0"/>
                <a:cs typeface="Arial" charset="0"/>
              </a:rPr>
              <a:t>Federal Operations Support (FOS)   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sz="2800" dirty="0" smtClean="0">
                <a:latin typeface="Arial" charset="0"/>
                <a:cs typeface="Arial" charset="0"/>
              </a:rPr>
              <a:t>Direct Federal Assistance (DFA</a:t>
            </a:r>
            <a:r>
              <a:rPr lang="en-US" sz="2800" dirty="0">
                <a:latin typeface="Arial" charset="0"/>
                <a:cs typeface="Arial" charset="0"/>
              </a:rPr>
              <a:t>) 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sz="2800" dirty="0" smtClean="0">
              <a:latin typeface="Arial" charset="0"/>
              <a:cs typeface="Arial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1113" y="3236913"/>
            <a:ext cx="3810000" cy="25336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44843" y="-34287"/>
            <a:ext cx="8229600" cy="1143000"/>
          </a:xfrm>
        </p:spPr>
        <p:txBody>
          <a:bodyPr/>
          <a:lstStyle/>
          <a:p>
            <a:pPr eaLnBrk="1" hangingPunct="1"/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Types of Mission Assignments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48912" y="1266561"/>
            <a:ext cx="8458200" cy="4525963"/>
          </a:xfrm>
        </p:spPr>
        <p:txBody>
          <a:bodyPr/>
          <a:lstStyle/>
          <a:p>
            <a:pPr marL="349250" indent="-349250" eaLnBrk="1" hangingPunct="1">
              <a:buFont typeface="Wingdings" pitchFamily="2" charset="2"/>
              <a:buChar char="§"/>
            </a:pPr>
            <a:r>
              <a:rPr lang="en-US" sz="3200" dirty="0" smtClean="0">
                <a:latin typeface="Arial" charset="0"/>
                <a:cs typeface="Arial" charset="0"/>
              </a:rPr>
              <a:t>Federal Operations Support (FOS):</a:t>
            </a:r>
          </a:p>
          <a:p>
            <a:pPr marL="577850" lvl="1" indent="-228600" eaLnBrk="1" hangingPunct="1">
              <a:buFont typeface="Wingdings" pitchFamily="2" charset="2"/>
              <a:buChar char="§"/>
            </a:pPr>
            <a:r>
              <a:rPr lang="en-US" sz="2400" dirty="0" smtClean="0">
                <a:latin typeface="Arial" charset="0"/>
                <a:cs typeface="Arial" charset="0"/>
              </a:rPr>
              <a:t>For any type of support to Federal responders</a:t>
            </a:r>
          </a:p>
          <a:p>
            <a:pPr marL="577850" lvl="1" indent="-228600" eaLnBrk="1" hangingPunct="1">
              <a:buFont typeface="Wingdings" pitchFamily="2" charset="2"/>
              <a:buChar char="§"/>
            </a:pPr>
            <a:r>
              <a:rPr lang="en-US" sz="2400" dirty="0" smtClean="0">
                <a:latin typeface="Arial" charset="0"/>
                <a:cs typeface="Arial" charset="0"/>
              </a:rPr>
              <a:t>Requested by the Federal government</a:t>
            </a:r>
          </a:p>
          <a:p>
            <a:pPr marL="577850" lvl="1" indent="-228600" eaLnBrk="1" hangingPunct="1">
              <a:buFont typeface="Wingdings" pitchFamily="2" charset="2"/>
              <a:buChar char="§"/>
            </a:pPr>
            <a:r>
              <a:rPr lang="en-US" sz="2400" dirty="0" smtClean="0">
                <a:latin typeface="Arial" charset="0"/>
                <a:cs typeface="Arial" charset="0"/>
              </a:rPr>
              <a:t>100% federally funded</a:t>
            </a:r>
          </a:p>
          <a:p>
            <a:pPr marL="577850" lvl="1" indent="-228600" eaLnBrk="1" hangingPunct="1">
              <a:buFont typeface="Wingdings" pitchFamily="2" charset="2"/>
              <a:buChar char="§"/>
            </a:pPr>
            <a:r>
              <a:rPr lang="en-US" sz="2400" dirty="0" smtClean="0">
                <a:latin typeface="Arial" charset="0"/>
                <a:cs typeface="Arial" charset="0"/>
              </a:rPr>
              <a:t>Eligible </a:t>
            </a:r>
            <a:r>
              <a:rPr lang="en-US" sz="2400" i="1" dirty="0" smtClean="0">
                <a:latin typeface="Arial" charset="0"/>
                <a:cs typeface="Arial" charset="0"/>
              </a:rPr>
              <a:t>before</a:t>
            </a:r>
            <a:r>
              <a:rPr lang="en-US" sz="2400" dirty="0" smtClean="0">
                <a:latin typeface="Arial" charset="0"/>
                <a:cs typeface="Arial" charset="0"/>
              </a:rPr>
              <a:t> or </a:t>
            </a:r>
            <a:r>
              <a:rPr lang="en-US" sz="2400" i="1" dirty="0" smtClean="0">
                <a:latin typeface="Arial" charset="0"/>
                <a:cs typeface="Arial" charset="0"/>
              </a:rPr>
              <a:t>after</a:t>
            </a:r>
            <a:r>
              <a:rPr lang="en-US" sz="2400" dirty="0" smtClean="0">
                <a:latin typeface="Arial" charset="0"/>
                <a:cs typeface="Arial" charset="0"/>
              </a:rPr>
              <a:t> declaration</a:t>
            </a:r>
          </a:p>
          <a:p>
            <a:pPr marL="577850" lvl="1" indent="-228600" eaLnBrk="1" hangingPunct="1">
              <a:buFont typeface="Wingdings" pitchFamily="2" charset="2"/>
              <a:buChar char="§"/>
            </a:pPr>
            <a:r>
              <a:rPr lang="en-US" sz="2400" dirty="0" smtClean="0">
                <a:latin typeface="Arial" charset="0"/>
                <a:cs typeface="Arial" charset="0"/>
              </a:rPr>
              <a:t>Term FOS only found in FEMA policies</a:t>
            </a:r>
          </a:p>
          <a:p>
            <a:pPr marL="534988" lvl="1" indent="-77788" eaLnBrk="1" hangingPunct="1">
              <a:buFont typeface="Arial" charset="0"/>
              <a:buNone/>
            </a:pPr>
            <a:endParaRPr lang="en-US" sz="2400" dirty="0" smtClean="0">
              <a:latin typeface="Arial" charset="0"/>
              <a:cs typeface="Arial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49346" y="4344059"/>
            <a:ext cx="7816349" cy="77152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Clr>
                <a:schemeClr val="bg1"/>
              </a:buClr>
              <a:buFont typeface="Monotype Sorts" pitchFamily="2" charset="2"/>
              <a:buNone/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EXAMPLE:  Mission Assignment to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transport DHS/FEMA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assets to X Location</a:t>
            </a:r>
          </a:p>
        </p:txBody>
      </p:sp>
      <p:pic>
        <p:nvPicPr>
          <p:cNvPr id="9221" name="Picture 5" descr="2-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2227" y="2442406"/>
            <a:ext cx="2615274" cy="18769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5063057" y="4855702"/>
            <a:ext cx="358766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Arial" charset="0"/>
                <a:cs typeface="Arial" charset="0"/>
              </a:rPr>
              <a:t>References: 42 U.S.C. 5170a </a:t>
            </a:r>
          </a:p>
          <a:p>
            <a:r>
              <a:rPr lang="en-US" sz="1600" dirty="0">
                <a:latin typeface="Arial" charset="0"/>
                <a:cs typeface="Arial" charset="0"/>
              </a:rPr>
              <a:t>                     Stafford Act Section 402 </a:t>
            </a:r>
          </a:p>
          <a:p>
            <a:r>
              <a:rPr lang="en-US" sz="1600" dirty="0">
                <a:latin typeface="Arial" charset="0"/>
                <a:cs typeface="Arial" charset="0"/>
              </a:rPr>
              <a:t>                     42 U.S.C. 5192 </a:t>
            </a:r>
          </a:p>
          <a:p>
            <a:r>
              <a:rPr lang="en-US" sz="1600" dirty="0">
                <a:latin typeface="Arial" charset="0"/>
                <a:cs typeface="Arial" charset="0"/>
              </a:rPr>
              <a:t>                     Stafford Act Section 502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5168" y="-38194"/>
            <a:ext cx="8229600" cy="1143000"/>
          </a:xfrm>
        </p:spPr>
        <p:txBody>
          <a:bodyPr/>
          <a:lstStyle/>
          <a:p>
            <a:pPr eaLnBrk="1" hangingPunct="1"/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Types of Mission Assignments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9401"/>
            <a:ext cx="8229600" cy="2827432"/>
          </a:xfrm>
        </p:spPr>
        <p:txBody>
          <a:bodyPr/>
          <a:lstStyle/>
          <a:p>
            <a:pPr marL="349250" indent="-349250" eaLnBrk="1" hangingPunct="1">
              <a:buFont typeface="Wingdings" pitchFamily="2" charset="2"/>
              <a:buChar char="§"/>
            </a:pPr>
            <a:r>
              <a:rPr lang="en-US" sz="3200" dirty="0" smtClean="0">
                <a:latin typeface="Arial" charset="0"/>
                <a:cs typeface="Arial" charset="0"/>
              </a:rPr>
              <a:t>Direct Federal Assistance (DFA)</a:t>
            </a:r>
          </a:p>
          <a:p>
            <a:pPr marL="685800" lvl="1" indent="-336550" eaLnBrk="1" hangingPunct="1"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For goods and services beyond the 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State’s capability to provide</a:t>
            </a:r>
          </a:p>
          <a:p>
            <a:pPr marL="685800" lvl="1" indent="-336550" eaLnBrk="1" hangingPunct="1"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Requested by the State</a:t>
            </a:r>
          </a:p>
          <a:p>
            <a:pPr marL="685800" lvl="1" indent="-336550" eaLnBrk="1" hangingPunct="1"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Subject to State cost share </a:t>
            </a:r>
          </a:p>
          <a:p>
            <a:pPr marL="685800" lvl="1" indent="-336550" eaLnBrk="1" hangingPunct="1"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Eligible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after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declaration</a:t>
            </a:r>
          </a:p>
          <a:p>
            <a:pPr marL="533400" indent="-533400" eaLnBrk="1" hangingPunct="1"/>
            <a:endParaRPr lang="en-US" sz="2600" dirty="0" smtClean="0"/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668504" y="4154817"/>
            <a:ext cx="4456948" cy="1102979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/>
          <a:lstStyle/>
          <a:p>
            <a:pPr marL="0" lvl="1" eaLnBrk="0" hangingPunct="0">
              <a:spcBef>
                <a:spcPct val="50000"/>
              </a:spcBef>
              <a:buClr>
                <a:schemeClr val="bg1"/>
              </a:buClr>
              <a:buFont typeface="Monotype Sorts" pitchFamily="2" charset="2"/>
              <a:buNone/>
              <a:defRPr/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EXAMPLE:  Mission Assignment to U.S. Army Corp of Engineers to perform debris removal</a:t>
            </a:r>
          </a:p>
          <a:p>
            <a:pPr marL="346075" lvl="1" indent="-344488" eaLnBrk="0" hangingPunct="0">
              <a:spcBef>
                <a:spcPct val="50000"/>
              </a:spcBef>
              <a:buClr>
                <a:schemeClr val="bg1"/>
              </a:buClr>
              <a:buFont typeface="Monotype Sorts" pitchFamily="2" charset="2"/>
              <a:buNone/>
              <a:defRPr/>
            </a:pPr>
            <a:endParaRPr lang="en-US" sz="2000" b="1" dirty="0">
              <a:solidFill>
                <a:srgbClr val="FFFF00"/>
              </a:solidFill>
              <a:latin typeface="Arial" charset="0"/>
            </a:endParaRPr>
          </a:p>
          <a:p>
            <a:pPr eaLnBrk="0" hangingPunct="0">
              <a:spcBef>
                <a:spcPct val="50000"/>
              </a:spcBef>
              <a:buClr>
                <a:schemeClr val="bg1"/>
              </a:buClr>
              <a:buFont typeface="Monotype Sorts" pitchFamily="2" charset="2"/>
              <a:buNone/>
              <a:defRPr/>
            </a:pPr>
            <a:endParaRPr lang="en-US" sz="2000" b="1" dirty="0">
              <a:solidFill>
                <a:srgbClr val="FFFF00"/>
              </a:solidFill>
              <a:latin typeface="Arial" charset="0"/>
            </a:endParaRPr>
          </a:p>
          <a:p>
            <a:pPr eaLnBrk="0" hangingPunct="0">
              <a:spcBef>
                <a:spcPct val="50000"/>
              </a:spcBef>
              <a:buClr>
                <a:schemeClr val="bg1"/>
              </a:buClr>
              <a:buFont typeface="Monotype Sorts" pitchFamily="2" charset="2"/>
              <a:buNone/>
              <a:defRPr/>
            </a:pPr>
            <a:endParaRPr lang="en-US" sz="2000" b="1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11269" name="Picture 5" descr="2-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8654" y="2025065"/>
            <a:ext cx="2544455" cy="190926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5368351" y="4367886"/>
            <a:ext cx="369144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1143000" algn="l"/>
              </a:tabLst>
            </a:pPr>
            <a:r>
              <a:rPr lang="en-US" sz="1600" dirty="0">
                <a:latin typeface="Arial" charset="0"/>
                <a:cs typeface="Arial" charset="0"/>
              </a:rPr>
              <a:t>References: </a:t>
            </a:r>
            <a:r>
              <a:rPr lang="en-US" sz="1600" dirty="0" smtClean="0">
                <a:latin typeface="Arial" charset="0"/>
                <a:cs typeface="Arial" charset="0"/>
              </a:rPr>
              <a:t>42 </a:t>
            </a:r>
            <a:r>
              <a:rPr lang="en-US" sz="1600" dirty="0">
                <a:latin typeface="Arial" charset="0"/>
                <a:cs typeface="Arial" charset="0"/>
              </a:rPr>
              <a:t>U.S.C. 5170a </a:t>
            </a:r>
            <a:endParaRPr lang="en-US" sz="1600" dirty="0" smtClean="0">
              <a:latin typeface="Arial" charset="0"/>
              <a:cs typeface="Arial" charset="0"/>
            </a:endParaRPr>
          </a:p>
          <a:p>
            <a:pPr>
              <a:tabLst>
                <a:tab pos="1203325" algn="l"/>
              </a:tabLst>
            </a:pPr>
            <a:r>
              <a:rPr lang="en-US" sz="1600" dirty="0" smtClean="0">
                <a:latin typeface="Arial" charset="0"/>
                <a:cs typeface="Arial" charset="0"/>
              </a:rPr>
              <a:t>	Stafford </a:t>
            </a:r>
            <a:r>
              <a:rPr lang="en-US" sz="1600" dirty="0">
                <a:latin typeface="Arial" charset="0"/>
                <a:cs typeface="Arial" charset="0"/>
              </a:rPr>
              <a:t>Act Section </a:t>
            </a:r>
            <a:r>
              <a:rPr lang="en-US" sz="1600" dirty="0" smtClean="0">
                <a:latin typeface="Arial" charset="0"/>
                <a:cs typeface="Arial" charset="0"/>
              </a:rPr>
              <a:t>402</a:t>
            </a:r>
          </a:p>
          <a:p>
            <a:pPr>
              <a:tabLst>
                <a:tab pos="1143000" algn="l"/>
              </a:tabLst>
            </a:pPr>
            <a:r>
              <a:rPr lang="en-US" sz="1600" dirty="0" smtClean="0">
                <a:latin typeface="Arial" charset="0"/>
                <a:cs typeface="Arial" charset="0"/>
              </a:rPr>
              <a:t>	42 </a:t>
            </a:r>
            <a:r>
              <a:rPr lang="en-US" sz="1600" dirty="0">
                <a:latin typeface="Arial" charset="0"/>
                <a:cs typeface="Arial" charset="0"/>
              </a:rPr>
              <a:t>U.S.C. </a:t>
            </a:r>
            <a:r>
              <a:rPr lang="en-US" sz="1600" dirty="0" smtClean="0">
                <a:latin typeface="Arial" charset="0"/>
                <a:cs typeface="Arial" charset="0"/>
              </a:rPr>
              <a:t>5170b</a:t>
            </a:r>
          </a:p>
          <a:p>
            <a:pPr>
              <a:tabLst>
                <a:tab pos="1143000" algn="l"/>
              </a:tabLst>
            </a:pPr>
            <a:r>
              <a:rPr lang="en-US" sz="1600" dirty="0" smtClean="0">
                <a:latin typeface="Arial" charset="0"/>
                <a:cs typeface="Arial" charset="0"/>
              </a:rPr>
              <a:t>	Stafford </a:t>
            </a:r>
            <a:r>
              <a:rPr lang="en-US" sz="1600" dirty="0">
                <a:latin typeface="Arial" charset="0"/>
                <a:cs typeface="Arial" charset="0"/>
              </a:rPr>
              <a:t>Act Section </a:t>
            </a:r>
            <a:r>
              <a:rPr lang="en-US" sz="1600" dirty="0" smtClean="0">
                <a:latin typeface="Arial" charset="0"/>
                <a:cs typeface="Arial" charset="0"/>
              </a:rPr>
              <a:t>403</a:t>
            </a:r>
          </a:p>
          <a:p>
            <a:pPr>
              <a:tabLst>
                <a:tab pos="1143000" algn="l"/>
              </a:tabLst>
            </a:pPr>
            <a:r>
              <a:rPr lang="en-US" sz="1600" dirty="0" smtClean="0">
                <a:latin typeface="Arial" charset="0"/>
                <a:cs typeface="Arial" charset="0"/>
              </a:rPr>
              <a:t>	42 </a:t>
            </a:r>
            <a:r>
              <a:rPr lang="en-US" sz="1600" dirty="0">
                <a:latin typeface="Arial" charset="0"/>
                <a:cs typeface="Arial" charset="0"/>
              </a:rPr>
              <a:t>U.S.C. 5192</a:t>
            </a:r>
          </a:p>
          <a:p>
            <a:pPr>
              <a:tabLst>
                <a:tab pos="1143000" algn="l"/>
              </a:tabLst>
            </a:pPr>
            <a:r>
              <a:rPr lang="en-US" sz="1600" dirty="0">
                <a:latin typeface="Arial" charset="0"/>
                <a:cs typeface="Arial" charset="0"/>
              </a:rPr>
              <a:t>	</a:t>
            </a:r>
            <a:r>
              <a:rPr lang="en-US" sz="1600" dirty="0" smtClean="0">
                <a:latin typeface="Arial" charset="0"/>
                <a:cs typeface="Arial" charset="0"/>
              </a:rPr>
              <a:t>Stafford </a:t>
            </a:r>
            <a:r>
              <a:rPr lang="en-US" sz="1600" dirty="0">
                <a:latin typeface="Arial" charset="0"/>
                <a:cs typeface="Arial" charset="0"/>
              </a:rPr>
              <a:t>Act Section </a:t>
            </a:r>
            <a:r>
              <a:rPr lang="en-US" sz="1600" dirty="0" smtClean="0">
                <a:latin typeface="Arial" charset="0"/>
                <a:cs typeface="Arial" charset="0"/>
              </a:rPr>
              <a:t>502</a:t>
            </a:r>
            <a:endParaRPr lang="en-US" sz="16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5168" y="-38194"/>
            <a:ext cx="8229600" cy="1143000"/>
          </a:xfrm>
        </p:spPr>
        <p:txBody>
          <a:bodyPr/>
          <a:lstStyle/>
          <a:p>
            <a:pPr eaLnBrk="1" hangingPunct="1"/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Criteria for MA Issuance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76973" y="1146175"/>
            <a:ext cx="6003511" cy="4701172"/>
          </a:xfrm>
        </p:spPr>
        <p:txBody>
          <a:bodyPr/>
          <a:lstStyle/>
          <a:p>
            <a:pPr marL="393700" lvl="1"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600" dirty="0" smtClean="0">
                <a:latin typeface="Arial" charset="0"/>
                <a:cs typeface="Arial" charset="0"/>
              </a:rPr>
              <a:t>DFA must be completed within 60 days of the declaration in absence of extenuating circumstances</a:t>
            </a:r>
          </a:p>
          <a:p>
            <a:pPr marL="393700" lvl="1"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600" dirty="0" smtClean="0">
                <a:latin typeface="Arial" charset="0"/>
                <a:cs typeface="Arial" charset="0"/>
              </a:rPr>
              <a:t>There is no specified time limitation to complete work for FOS mission assignments</a:t>
            </a:r>
          </a:p>
          <a:p>
            <a:pPr marL="393700" lvl="1"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600" dirty="0" smtClean="0">
                <a:latin typeface="Arial" charset="0"/>
                <a:cs typeface="Arial" charset="0"/>
              </a:rPr>
              <a:t>Involves ONLY non-permanent work</a:t>
            </a:r>
          </a:p>
          <a:p>
            <a:pPr marL="393700" lvl="1"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600" dirty="0" smtClean="0">
                <a:latin typeface="Arial" charset="0"/>
                <a:cs typeface="Arial" charset="0"/>
              </a:rPr>
              <a:t>Cannot be work that falls under the mission assigned agency’s inherent authorities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4963" y="2863513"/>
            <a:ext cx="2989037" cy="1957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9001A01590BD4A9B322F27FCBD885B" ma:contentTypeVersion="0" ma:contentTypeDescription="Create a new document." ma:contentTypeScope="" ma:versionID="b15a760deee2217c21e9d2db7d8c676d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7681774D-7DD0-4A8D-A694-49B6E7006C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D850737-2CDC-4A48-BEB4-894DCA0C48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BF1CD2-8161-4D0B-A648-F3A38A1D05B7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8333</TotalTime>
  <Words>871</Words>
  <Application>Microsoft Office PowerPoint</Application>
  <PresentationFormat>On-screen Show (4:3)</PresentationFormat>
  <Paragraphs>154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Custom Design</vt:lpstr>
      <vt:lpstr>1_Custom Design</vt:lpstr>
      <vt:lpstr>MISSION ASSIGNMENT PROCESS OVERVIEW    </vt:lpstr>
      <vt:lpstr>Overview </vt:lpstr>
      <vt:lpstr>Authorities</vt:lpstr>
      <vt:lpstr>What Is a Mission Assignment (MA)?</vt:lpstr>
      <vt:lpstr>Ways to Mission Assign</vt:lpstr>
      <vt:lpstr>2 Types of Mission Assignments</vt:lpstr>
      <vt:lpstr>Types of Mission Assignments</vt:lpstr>
      <vt:lpstr>Types of Mission Assignments</vt:lpstr>
      <vt:lpstr>Criteria for MA Issuance</vt:lpstr>
      <vt:lpstr>Who Can Request Assistance?</vt:lpstr>
      <vt:lpstr>Mission Assignment Process Flowchart</vt:lpstr>
      <vt:lpstr>Can the Request Be Met by FEMA?</vt:lpstr>
      <vt:lpstr>Where Mission Assignments Can Be Issued?</vt:lpstr>
      <vt:lpstr>Resource Request Form (RRF)</vt:lpstr>
      <vt:lpstr>WebEOC – Resource Request Board</vt:lpstr>
      <vt:lpstr>Create Request</vt:lpstr>
      <vt:lpstr>Mission Assignment Form (MA)</vt:lpstr>
      <vt:lpstr>Pre-Scripted Mission Assignments (PSMAs)</vt:lpstr>
      <vt:lpstr>Eligible Expenditures for Mission Assignments</vt:lpstr>
      <vt:lpstr>PowerPoint Presentation</vt:lpstr>
    </vt:vector>
  </TitlesOfParts>
  <Company>HUMTECH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Text Here</dc:title>
  <dc:creator>Sharon Fisher</dc:creator>
  <cp:lastModifiedBy>Pritchett, Pat</cp:lastModifiedBy>
  <cp:revision>466</cp:revision>
  <dcterms:created xsi:type="dcterms:W3CDTF">2003-04-18T00:27:26Z</dcterms:created>
  <dcterms:modified xsi:type="dcterms:W3CDTF">2013-11-20T18:45:11Z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0x010100889001A01590BD4A9B322F27FCBD885B</vt:lpwstr>
  </property>
</Properties>
</file>