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41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C24851-04DC-4EB0-95A1-BF4D517957E1}" type="datetimeFigureOut">
              <a:rPr lang="en-US" smtClean="0"/>
              <a:t>11/20/2013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8DFE81-7FEF-48D1-A9C5-84DF4FD6F297}" type="slidenum">
              <a:rPr lang="en-US" smtClean="0"/>
              <a:t>‹#›</a:t>
            </a:fld>
            <a:endParaRPr lang="en-US"/>
          </a:p>
        </p:txBody>
      </p:sp>
    </p:spTree>
    <p:extLst>
      <p:ext uri="{BB962C8B-B14F-4D97-AF65-F5344CB8AC3E}">
        <p14:creationId xmlns:p14="http://schemas.microsoft.com/office/powerpoint/2010/main" val="61393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A381E4-6DB7-47F0-82F7-4E54FFDF772A}" type="datetime1">
              <a:rPr lang="en-US" smtClean="0"/>
              <a:t>11/20/2013</a:t>
            </a:fld>
            <a:endParaRPr lang="en-US"/>
          </a:p>
        </p:txBody>
      </p:sp>
      <p:sp>
        <p:nvSpPr>
          <p:cNvPr id="5" name="Footer Placeholder 4"/>
          <p:cNvSpPr>
            <a:spLocks noGrp="1"/>
          </p:cNvSpPr>
          <p:nvPr>
            <p:ph type="ftr" sz="quarter" idx="11"/>
          </p:nvPr>
        </p:nvSpPr>
        <p:spPr/>
        <p:txBody>
          <a:bodyPr/>
          <a:lstStyle/>
          <a:p>
            <a:r>
              <a:rPr lang="en-US" smtClean="0"/>
              <a:t>FINAL 8/28/2013</a:t>
            </a:r>
            <a:endParaRPr lang="en-US"/>
          </a:p>
        </p:txBody>
      </p:sp>
      <p:sp>
        <p:nvSpPr>
          <p:cNvPr id="6" name="Slide Number Placeholder 5"/>
          <p:cNvSpPr>
            <a:spLocks noGrp="1"/>
          </p:cNvSpPr>
          <p:nvPr>
            <p:ph type="sldNum" sz="quarter" idx="12"/>
          </p:nvPr>
        </p:nvSpPr>
        <p:spPr/>
        <p:txBody>
          <a:bodyPr/>
          <a:lstStyle/>
          <a:p>
            <a:fld id="{F3118857-F223-4589-9595-F550536BB128}" type="slidenum">
              <a:rPr lang="en-US" smtClean="0"/>
              <a:t>‹#›</a:t>
            </a:fld>
            <a:endParaRPr lang="en-US"/>
          </a:p>
        </p:txBody>
      </p:sp>
    </p:spTree>
    <p:extLst>
      <p:ext uri="{BB962C8B-B14F-4D97-AF65-F5344CB8AC3E}">
        <p14:creationId xmlns:p14="http://schemas.microsoft.com/office/powerpoint/2010/main" val="3171026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137AF5-76A4-4E7B-B62A-CF9859DBC702}" type="datetime1">
              <a:rPr lang="en-US" smtClean="0"/>
              <a:t>11/20/2013</a:t>
            </a:fld>
            <a:endParaRPr lang="en-US"/>
          </a:p>
        </p:txBody>
      </p:sp>
      <p:sp>
        <p:nvSpPr>
          <p:cNvPr id="5" name="Footer Placeholder 4"/>
          <p:cNvSpPr>
            <a:spLocks noGrp="1"/>
          </p:cNvSpPr>
          <p:nvPr>
            <p:ph type="ftr" sz="quarter" idx="11"/>
          </p:nvPr>
        </p:nvSpPr>
        <p:spPr/>
        <p:txBody>
          <a:bodyPr/>
          <a:lstStyle/>
          <a:p>
            <a:r>
              <a:rPr lang="en-US" smtClean="0"/>
              <a:t>FINAL 8/28/2013</a:t>
            </a:r>
            <a:endParaRPr lang="en-US"/>
          </a:p>
        </p:txBody>
      </p:sp>
      <p:sp>
        <p:nvSpPr>
          <p:cNvPr id="6" name="Slide Number Placeholder 5"/>
          <p:cNvSpPr>
            <a:spLocks noGrp="1"/>
          </p:cNvSpPr>
          <p:nvPr>
            <p:ph type="sldNum" sz="quarter" idx="12"/>
          </p:nvPr>
        </p:nvSpPr>
        <p:spPr/>
        <p:txBody>
          <a:bodyPr/>
          <a:lstStyle/>
          <a:p>
            <a:fld id="{F3118857-F223-4589-9595-F550536BB128}" type="slidenum">
              <a:rPr lang="en-US" smtClean="0"/>
              <a:t>‹#›</a:t>
            </a:fld>
            <a:endParaRPr lang="en-US"/>
          </a:p>
        </p:txBody>
      </p:sp>
    </p:spTree>
    <p:extLst>
      <p:ext uri="{BB962C8B-B14F-4D97-AF65-F5344CB8AC3E}">
        <p14:creationId xmlns:p14="http://schemas.microsoft.com/office/powerpoint/2010/main" val="3521641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431DD-B5C2-4E8E-AF4A-E8FF35FA1A34}" type="datetime1">
              <a:rPr lang="en-US" smtClean="0"/>
              <a:t>11/20/2013</a:t>
            </a:fld>
            <a:endParaRPr lang="en-US"/>
          </a:p>
        </p:txBody>
      </p:sp>
      <p:sp>
        <p:nvSpPr>
          <p:cNvPr id="5" name="Footer Placeholder 4"/>
          <p:cNvSpPr>
            <a:spLocks noGrp="1"/>
          </p:cNvSpPr>
          <p:nvPr>
            <p:ph type="ftr" sz="quarter" idx="11"/>
          </p:nvPr>
        </p:nvSpPr>
        <p:spPr/>
        <p:txBody>
          <a:bodyPr/>
          <a:lstStyle/>
          <a:p>
            <a:r>
              <a:rPr lang="en-US" smtClean="0"/>
              <a:t>FINAL 8/28/2013</a:t>
            </a:r>
            <a:endParaRPr lang="en-US"/>
          </a:p>
        </p:txBody>
      </p:sp>
      <p:sp>
        <p:nvSpPr>
          <p:cNvPr id="6" name="Slide Number Placeholder 5"/>
          <p:cNvSpPr>
            <a:spLocks noGrp="1"/>
          </p:cNvSpPr>
          <p:nvPr>
            <p:ph type="sldNum" sz="quarter" idx="12"/>
          </p:nvPr>
        </p:nvSpPr>
        <p:spPr/>
        <p:txBody>
          <a:bodyPr/>
          <a:lstStyle/>
          <a:p>
            <a:fld id="{F3118857-F223-4589-9595-F550536BB128}" type="slidenum">
              <a:rPr lang="en-US" smtClean="0"/>
              <a:t>‹#›</a:t>
            </a:fld>
            <a:endParaRPr lang="en-US"/>
          </a:p>
        </p:txBody>
      </p:sp>
    </p:spTree>
    <p:extLst>
      <p:ext uri="{BB962C8B-B14F-4D97-AF65-F5344CB8AC3E}">
        <p14:creationId xmlns:p14="http://schemas.microsoft.com/office/powerpoint/2010/main" val="146302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89C77-5D1C-4A4E-9479-0A550B21CE01}" type="datetime1">
              <a:rPr lang="en-US" smtClean="0"/>
              <a:t>11/20/2013</a:t>
            </a:fld>
            <a:endParaRPr lang="en-US"/>
          </a:p>
        </p:txBody>
      </p:sp>
      <p:sp>
        <p:nvSpPr>
          <p:cNvPr id="5" name="Footer Placeholder 4"/>
          <p:cNvSpPr>
            <a:spLocks noGrp="1"/>
          </p:cNvSpPr>
          <p:nvPr>
            <p:ph type="ftr" sz="quarter" idx="11"/>
          </p:nvPr>
        </p:nvSpPr>
        <p:spPr/>
        <p:txBody>
          <a:bodyPr/>
          <a:lstStyle/>
          <a:p>
            <a:r>
              <a:rPr lang="en-US" smtClean="0"/>
              <a:t>FINAL 8/28/2013</a:t>
            </a:r>
            <a:endParaRPr lang="en-US"/>
          </a:p>
        </p:txBody>
      </p:sp>
      <p:sp>
        <p:nvSpPr>
          <p:cNvPr id="6" name="Slide Number Placeholder 5"/>
          <p:cNvSpPr>
            <a:spLocks noGrp="1"/>
          </p:cNvSpPr>
          <p:nvPr>
            <p:ph type="sldNum" sz="quarter" idx="12"/>
          </p:nvPr>
        </p:nvSpPr>
        <p:spPr/>
        <p:txBody>
          <a:bodyPr/>
          <a:lstStyle/>
          <a:p>
            <a:fld id="{F3118857-F223-4589-9595-F550536BB128}" type="slidenum">
              <a:rPr lang="en-US" smtClean="0"/>
              <a:t>‹#›</a:t>
            </a:fld>
            <a:endParaRPr lang="en-US"/>
          </a:p>
        </p:txBody>
      </p:sp>
    </p:spTree>
    <p:extLst>
      <p:ext uri="{BB962C8B-B14F-4D97-AF65-F5344CB8AC3E}">
        <p14:creationId xmlns:p14="http://schemas.microsoft.com/office/powerpoint/2010/main" val="87724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DF63F-6F6E-41C2-883C-2967A30F42AD}" type="datetime1">
              <a:rPr lang="en-US" smtClean="0"/>
              <a:t>11/20/2013</a:t>
            </a:fld>
            <a:endParaRPr lang="en-US"/>
          </a:p>
        </p:txBody>
      </p:sp>
      <p:sp>
        <p:nvSpPr>
          <p:cNvPr id="5" name="Footer Placeholder 4"/>
          <p:cNvSpPr>
            <a:spLocks noGrp="1"/>
          </p:cNvSpPr>
          <p:nvPr>
            <p:ph type="ftr" sz="quarter" idx="11"/>
          </p:nvPr>
        </p:nvSpPr>
        <p:spPr/>
        <p:txBody>
          <a:bodyPr/>
          <a:lstStyle/>
          <a:p>
            <a:r>
              <a:rPr lang="en-US" smtClean="0"/>
              <a:t>FINAL 8/28/2013</a:t>
            </a:r>
            <a:endParaRPr lang="en-US"/>
          </a:p>
        </p:txBody>
      </p:sp>
      <p:sp>
        <p:nvSpPr>
          <p:cNvPr id="6" name="Slide Number Placeholder 5"/>
          <p:cNvSpPr>
            <a:spLocks noGrp="1"/>
          </p:cNvSpPr>
          <p:nvPr>
            <p:ph type="sldNum" sz="quarter" idx="12"/>
          </p:nvPr>
        </p:nvSpPr>
        <p:spPr/>
        <p:txBody>
          <a:bodyPr/>
          <a:lstStyle/>
          <a:p>
            <a:fld id="{F3118857-F223-4589-9595-F550536BB128}" type="slidenum">
              <a:rPr lang="en-US" smtClean="0"/>
              <a:t>‹#›</a:t>
            </a:fld>
            <a:endParaRPr lang="en-US"/>
          </a:p>
        </p:txBody>
      </p:sp>
    </p:spTree>
    <p:extLst>
      <p:ext uri="{BB962C8B-B14F-4D97-AF65-F5344CB8AC3E}">
        <p14:creationId xmlns:p14="http://schemas.microsoft.com/office/powerpoint/2010/main" val="1516819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76D2DD-7195-470B-AB57-4CECFCF74428}" type="datetime1">
              <a:rPr lang="en-US" smtClean="0"/>
              <a:t>11/20/2013</a:t>
            </a:fld>
            <a:endParaRPr lang="en-US"/>
          </a:p>
        </p:txBody>
      </p:sp>
      <p:sp>
        <p:nvSpPr>
          <p:cNvPr id="6" name="Footer Placeholder 5"/>
          <p:cNvSpPr>
            <a:spLocks noGrp="1"/>
          </p:cNvSpPr>
          <p:nvPr>
            <p:ph type="ftr" sz="quarter" idx="11"/>
          </p:nvPr>
        </p:nvSpPr>
        <p:spPr/>
        <p:txBody>
          <a:bodyPr/>
          <a:lstStyle/>
          <a:p>
            <a:r>
              <a:rPr lang="en-US" smtClean="0"/>
              <a:t>FINAL 8/28/2013</a:t>
            </a:r>
            <a:endParaRPr lang="en-US"/>
          </a:p>
        </p:txBody>
      </p:sp>
      <p:sp>
        <p:nvSpPr>
          <p:cNvPr id="7" name="Slide Number Placeholder 6"/>
          <p:cNvSpPr>
            <a:spLocks noGrp="1"/>
          </p:cNvSpPr>
          <p:nvPr>
            <p:ph type="sldNum" sz="quarter" idx="12"/>
          </p:nvPr>
        </p:nvSpPr>
        <p:spPr/>
        <p:txBody>
          <a:bodyPr/>
          <a:lstStyle/>
          <a:p>
            <a:fld id="{F3118857-F223-4589-9595-F550536BB128}" type="slidenum">
              <a:rPr lang="en-US" smtClean="0"/>
              <a:t>‹#›</a:t>
            </a:fld>
            <a:endParaRPr lang="en-US"/>
          </a:p>
        </p:txBody>
      </p:sp>
    </p:spTree>
    <p:extLst>
      <p:ext uri="{BB962C8B-B14F-4D97-AF65-F5344CB8AC3E}">
        <p14:creationId xmlns:p14="http://schemas.microsoft.com/office/powerpoint/2010/main" val="367889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99907A-D545-42C1-947D-C3BBDCD9919E}" type="datetime1">
              <a:rPr lang="en-US" smtClean="0"/>
              <a:t>11/20/2013</a:t>
            </a:fld>
            <a:endParaRPr lang="en-US"/>
          </a:p>
        </p:txBody>
      </p:sp>
      <p:sp>
        <p:nvSpPr>
          <p:cNvPr id="8" name="Footer Placeholder 7"/>
          <p:cNvSpPr>
            <a:spLocks noGrp="1"/>
          </p:cNvSpPr>
          <p:nvPr>
            <p:ph type="ftr" sz="quarter" idx="11"/>
          </p:nvPr>
        </p:nvSpPr>
        <p:spPr/>
        <p:txBody>
          <a:bodyPr/>
          <a:lstStyle/>
          <a:p>
            <a:r>
              <a:rPr lang="en-US" smtClean="0"/>
              <a:t>FINAL 8/28/2013</a:t>
            </a:r>
            <a:endParaRPr lang="en-US"/>
          </a:p>
        </p:txBody>
      </p:sp>
      <p:sp>
        <p:nvSpPr>
          <p:cNvPr id="9" name="Slide Number Placeholder 8"/>
          <p:cNvSpPr>
            <a:spLocks noGrp="1"/>
          </p:cNvSpPr>
          <p:nvPr>
            <p:ph type="sldNum" sz="quarter" idx="12"/>
          </p:nvPr>
        </p:nvSpPr>
        <p:spPr/>
        <p:txBody>
          <a:bodyPr/>
          <a:lstStyle/>
          <a:p>
            <a:fld id="{F3118857-F223-4589-9595-F550536BB128}" type="slidenum">
              <a:rPr lang="en-US" smtClean="0"/>
              <a:t>‹#›</a:t>
            </a:fld>
            <a:endParaRPr lang="en-US"/>
          </a:p>
        </p:txBody>
      </p:sp>
    </p:spTree>
    <p:extLst>
      <p:ext uri="{BB962C8B-B14F-4D97-AF65-F5344CB8AC3E}">
        <p14:creationId xmlns:p14="http://schemas.microsoft.com/office/powerpoint/2010/main" val="354537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411C34-13D7-412E-B8DA-3A69D5E14E7E}" type="datetime1">
              <a:rPr lang="en-US" smtClean="0"/>
              <a:t>11/20/2013</a:t>
            </a:fld>
            <a:endParaRPr lang="en-US"/>
          </a:p>
        </p:txBody>
      </p:sp>
      <p:sp>
        <p:nvSpPr>
          <p:cNvPr id="4" name="Footer Placeholder 3"/>
          <p:cNvSpPr>
            <a:spLocks noGrp="1"/>
          </p:cNvSpPr>
          <p:nvPr>
            <p:ph type="ftr" sz="quarter" idx="11"/>
          </p:nvPr>
        </p:nvSpPr>
        <p:spPr/>
        <p:txBody>
          <a:bodyPr/>
          <a:lstStyle/>
          <a:p>
            <a:r>
              <a:rPr lang="en-US" smtClean="0"/>
              <a:t>FINAL 8/28/2013</a:t>
            </a:r>
            <a:endParaRPr lang="en-US"/>
          </a:p>
        </p:txBody>
      </p:sp>
      <p:sp>
        <p:nvSpPr>
          <p:cNvPr id="5" name="Slide Number Placeholder 4"/>
          <p:cNvSpPr>
            <a:spLocks noGrp="1"/>
          </p:cNvSpPr>
          <p:nvPr>
            <p:ph type="sldNum" sz="quarter" idx="12"/>
          </p:nvPr>
        </p:nvSpPr>
        <p:spPr/>
        <p:txBody>
          <a:bodyPr/>
          <a:lstStyle/>
          <a:p>
            <a:fld id="{F3118857-F223-4589-9595-F550536BB128}" type="slidenum">
              <a:rPr lang="en-US" smtClean="0"/>
              <a:t>‹#›</a:t>
            </a:fld>
            <a:endParaRPr lang="en-US"/>
          </a:p>
        </p:txBody>
      </p:sp>
    </p:spTree>
    <p:extLst>
      <p:ext uri="{BB962C8B-B14F-4D97-AF65-F5344CB8AC3E}">
        <p14:creationId xmlns:p14="http://schemas.microsoft.com/office/powerpoint/2010/main" val="183235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5B5B0-454D-4FDA-9176-F44D3945336F}" type="datetime1">
              <a:rPr lang="en-US" smtClean="0"/>
              <a:t>11/20/2013</a:t>
            </a:fld>
            <a:endParaRPr lang="en-US"/>
          </a:p>
        </p:txBody>
      </p:sp>
      <p:sp>
        <p:nvSpPr>
          <p:cNvPr id="3" name="Footer Placeholder 2"/>
          <p:cNvSpPr>
            <a:spLocks noGrp="1"/>
          </p:cNvSpPr>
          <p:nvPr>
            <p:ph type="ftr" sz="quarter" idx="11"/>
          </p:nvPr>
        </p:nvSpPr>
        <p:spPr/>
        <p:txBody>
          <a:bodyPr/>
          <a:lstStyle/>
          <a:p>
            <a:r>
              <a:rPr lang="en-US" smtClean="0"/>
              <a:t>FINAL 8/28/2013</a:t>
            </a:r>
            <a:endParaRPr lang="en-US"/>
          </a:p>
        </p:txBody>
      </p:sp>
      <p:sp>
        <p:nvSpPr>
          <p:cNvPr id="4" name="Slide Number Placeholder 3"/>
          <p:cNvSpPr>
            <a:spLocks noGrp="1"/>
          </p:cNvSpPr>
          <p:nvPr>
            <p:ph type="sldNum" sz="quarter" idx="12"/>
          </p:nvPr>
        </p:nvSpPr>
        <p:spPr/>
        <p:txBody>
          <a:bodyPr/>
          <a:lstStyle/>
          <a:p>
            <a:fld id="{F3118857-F223-4589-9595-F550536BB128}" type="slidenum">
              <a:rPr lang="en-US" smtClean="0"/>
              <a:t>‹#›</a:t>
            </a:fld>
            <a:endParaRPr lang="en-US"/>
          </a:p>
        </p:txBody>
      </p:sp>
    </p:spTree>
    <p:extLst>
      <p:ext uri="{BB962C8B-B14F-4D97-AF65-F5344CB8AC3E}">
        <p14:creationId xmlns:p14="http://schemas.microsoft.com/office/powerpoint/2010/main" val="184271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E05A2-5598-46A3-9E9A-37CA52D3B68F}" type="datetime1">
              <a:rPr lang="en-US" smtClean="0"/>
              <a:t>11/20/2013</a:t>
            </a:fld>
            <a:endParaRPr lang="en-US"/>
          </a:p>
        </p:txBody>
      </p:sp>
      <p:sp>
        <p:nvSpPr>
          <p:cNvPr id="6" name="Footer Placeholder 5"/>
          <p:cNvSpPr>
            <a:spLocks noGrp="1"/>
          </p:cNvSpPr>
          <p:nvPr>
            <p:ph type="ftr" sz="quarter" idx="11"/>
          </p:nvPr>
        </p:nvSpPr>
        <p:spPr/>
        <p:txBody>
          <a:bodyPr/>
          <a:lstStyle/>
          <a:p>
            <a:r>
              <a:rPr lang="en-US" smtClean="0"/>
              <a:t>FINAL 8/28/2013</a:t>
            </a:r>
            <a:endParaRPr lang="en-US"/>
          </a:p>
        </p:txBody>
      </p:sp>
      <p:sp>
        <p:nvSpPr>
          <p:cNvPr id="7" name="Slide Number Placeholder 6"/>
          <p:cNvSpPr>
            <a:spLocks noGrp="1"/>
          </p:cNvSpPr>
          <p:nvPr>
            <p:ph type="sldNum" sz="quarter" idx="12"/>
          </p:nvPr>
        </p:nvSpPr>
        <p:spPr/>
        <p:txBody>
          <a:bodyPr/>
          <a:lstStyle/>
          <a:p>
            <a:fld id="{F3118857-F223-4589-9595-F550536BB128}" type="slidenum">
              <a:rPr lang="en-US" smtClean="0"/>
              <a:t>‹#›</a:t>
            </a:fld>
            <a:endParaRPr lang="en-US"/>
          </a:p>
        </p:txBody>
      </p:sp>
    </p:spTree>
    <p:extLst>
      <p:ext uri="{BB962C8B-B14F-4D97-AF65-F5344CB8AC3E}">
        <p14:creationId xmlns:p14="http://schemas.microsoft.com/office/powerpoint/2010/main" val="151089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8DD06E-01A0-468A-8A52-4D292FE46234}" type="datetime1">
              <a:rPr lang="en-US" smtClean="0"/>
              <a:t>11/20/2013</a:t>
            </a:fld>
            <a:endParaRPr lang="en-US"/>
          </a:p>
        </p:txBody>
      </p:sp>
      <p:sp>
        <p:nvSpPr>
          <p:cNvPr id="6" name="Footer Placeholder 5"/>
          <p:cNvSpPr>
            <a:spLocks noGrp="1"/>
          </p:cNvSpPr>
          <p:nvPr>
            <p:ph type="ftr" sz="quarter" idx="11"/>
          </p:nvPr>
        </p:nvSpPr>
        <p:spPr/>
        <p:txBody>
          <a:bodyPr/>
          <a:lstStyle/>
          <a:p>
            <a:r>
              <a:rPr lang="en-US" smtClean="0"/>
              <a:t>FINAL 8/28/2013</a:t>
            </a:r>
            <a:endParaRPr lang="en-US"/>
          </a:p>
        </p:txBody>
      </p:sp>
      <p:sp>
        <p:nvSpPr>
          <p:cNvPr id="7" name="Slide Number Placeholder 6"/>
          <p:cNvSpPr>
            <a:spLocks noGrp="1"/>
          </p:cNvSpPr>
          <p:nvPr>
            <p:ph type="sldNum" sz="quarter" idx="12"/>
          </p:nvPr>
        </p:nvSpPr>
        <p:spPr/>
        <p:txBody>
          <a:bodyPr/>
          <a:lstStyle/>
          <a:p>
            <a:fld id="{F3118857-F223-4589-9595-F550536BB128}" type="slidenum">
              <a:rPr lang="en-US" smtClean="0"/>
              <a:t>‹#›</a:t>
            </a:fld>
            <a:endParaRPr lang="en-US"/>
          </a:p>
        </p:txBody>
      </p:sp>
    </p:spTree>
    <p:extLst>
      <p:ext uri="{BB962C8B-B14F-4D97-AF65-F5344CB8AC3E}">
        <p14:creationId xmlns:p14="http://schemas.microsoft.com/office/powerpoint/2010/main" val="1177007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C08FC-B100-4CEC-9BED-A4002B1C86E0}" type="datetime1">
              <a:rPr lang="en-US" smtClean="0"/>
              <a:t>11/20/2013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FINAL 8/28/2013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18857-F223-4589-9595-F550536BB128}" type="slidenum">
              <a:rPr lang="en-US" smtClean="0"/>
              <a:t>‹#›</a:t>
            </a:fld>
            <a:endParaRPr lang="en-US"/>
          </a:p>
        </p:txBody>
      </p:sp>
    </p:spTree>
    <p:extLst>
      <p:ext uri="{BB962C8B-B14F-4D97-AF65-F5344CB8AC3E}">
        <p14:creationId xmlns:p14="http://schemas.microsoft.com/office/powerpoint/2010/main" val="1873530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4231" y="2057400"/>
            <a:ext cx="7772400" cy="1470025"/>
          </a:xfrm>
        </p:spPr>
        <p:txBody>
          <a:bodyPr/>
          <a:lstStyle/>
          <a:p>
            <a:r>
              <a:rPr lang="en-US" b="1" dirty="0" smtClean="0"/>
              <a:t>Module 8</a:t>
            </a:r>
            <a:endParaRPr lang="en-US" b="1" dirty="0"/>
          </a:p>
        </p:txBody>
      </p:sp>
      <p:sp>
        <p:nvSpPr>
          <p:cNvPr id="3" name="Subtitle 2"/>
          <p:cNvSpPr>
            <a:spLocks noGrp="1"/>
          </p:cNvSpPr>
          <p:nvPr>
            <p:ph type="subTitle" idx="1"/>
          </p:nvPr>
        </p:nvSpPr>
        <p:spPr/>
        <p:txBody>
          <a:bodyPr>
            <a:normAutofit/>
          </a:bodyPr>
          <a:lstStyle/>
          <a:p>
            <a:r>
              <a:rPr lang="en-US" sz="4400" b="1" dirty="0" smtClean="0">
                <a:solidFill>
                  <a:schemeClr val="tx1"/>
                </a:solidFill>
              </a:rPr>
              <a:t>ARF/Resource Request Process</a:t>
            </a:r>
            <a:endParaRPr lang="en-US" sz="4400" b="1" dirty="0">
              <a:solidFill>
                <a:schemeClr val="tx1"/>
              </a:solidFill>
            </a:endParaRPr>
          </a:p>
        </p:txBody>
      </p:sp>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r>
              <a:rPr lang="en-US" smtClean="0"/>
              <a:t>FINAL 8/28/2013</a:t>
            </a: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5131" y="3134550"/>
            <a:ext cx="990600" cy="1000125"/>
          </a:xfrm>
          <a:prstGeom prst="rect">
            <a:avLst/>
          </a:prstGeom>
        </p:spPr>
      </p:pic>
    </p:spTree>
    <p:extLst>
      <p:ext uri="{BB962C8B-B14F-4D97-AF65-F5344CB8AC3E}">
        <p14:creationId xmlns:p14="http://schemas.microsoft.com/office/powerpoint/2010/main" val="2233818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3600" dirty="0" smtClean="0"/>
              <a:t>WebEOC ARF/Resource Request Task Flow</a:t>
            </a:r>
            <a:endParaRPr lang="en-US" sz="3600" dirty="0"/>
          </a:p>
        </p:txBody>
      </p:sp>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54506"/>
            <a:ext cx="8077200" cy="51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705600" y="2362200"/>
            <a:ext cx="1752600" cy="2123658"/>
          </a:xfrm>
          <a:prstGeom prst="rect">
            <a:avLst/>
          </a:prstGeom>
          <a:solidFill>
            <a:schemeClr val="bg2">
              <a:lumMod val="90000"/>
            </a:schemeClr>
          </a:solidFill>
          <a:ln w="6350">
            <a:solidFill>
              <a:schemeClr val="tx1"/>
            </a:solidFill>
          </a:ln>
        </p:spPr>
        <p:txBody>
          <a:bodyPr wrap="square" rtlCol="0">
            <a:spAutoFit/>
          </a:bodyPr>
          <a:lstStyle/>
          <a:p>
            <a:r>
              <a:rPr lang="en-US" sz="1200" dirty="0" smtClean="0"/>
              <a:t>Future Phase – As of August 2013 WebEOC does not have the capability to track requests past Mission Assignment however, this will be incorporated in future phases of WebEOC development to allow for full lifecycle tracking of requests.  </a:t>
            </a:r>
            <a:endParaRPr lang="en-US" sz="1200" dirty="0"/>
          </a:p>
        </p:txBody>
      </p:sp>
      <p:sp>
        <p:nvSpPr>
          <p:cNvPr id="3" name="Footer Placeholder 2"/>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2247887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598" y="1443807"/>
            <a:ext cx="3182874" cy="3665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Isosceles Triangle 16"/>
          <p:cNvSpPr/>
          <p:nvPr/>
        </p:nvSpPr>
        <p:spPr>
          <a:xfrm>
            <a:off x="3124200" y="4724400"/>
            <a:ext cx="838200" cy="38499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7010400" cy="1143000"/>
          </a:xfrm>
        </p:spPr>
        <p:txBody>
          <a:bodyPr>
            <a:noAutofit/>
          </a:bodyPr>
          <a:lstStyle/>
          <a:p>
            <a:pPr algn="l"/>
            <a:r>
              <a:rPr lang="en-US" sz="3600" dirty="0" smtClean="0"/>
              <a:t>Available Resources and Means of Fulfilling Resource Requests</a:t>
            </a:r>
            <a:endParaRPr lang="en-US" sz="3600" dirty="0"/>
          </a:p>
        </p:txBody>
      </p:sp>
      <p:sp>
        <p:nvSpPr>
          <p:cNvPr id="5" name="TextBox 4"/>
          <p:cNvSpPr txBox="1"/>
          <p:nvPr/>
        </p:nvSpPr>
        <p:spPr>
          <a:xfrm>
            <a:off x="6248400" y="2476500"/>
            <a:ext cx="2590800" cy="2462213"/>
          </a:xfrm>
          <a:prstGeom prst="rect">
            <a:avLst/>
          </a:prstGeom>
          <a:noFill/>
          <a:ln w="6350">
            <a:solidFill>
              <a:schemeClr val="tx1"/>
            </a:solidFill>
          </a:ln>
        </p:spPr>
        <p:txBody>
          <a:bodyPr wrap="square" rtlCol="0">
            <a:spAutoFit/>
          </a:bodyPr>
          <a:lstStyle/>
          <a:p>
            <a:r>
              <a:rPr lang="en-US" sz="1400" dirty="0" smtClean="0"/>
              <a:t>Certain requests can be fulfilled through pre-defined Interagency Agreements (IAG) or new IAGs.</a:t>
            </a:r>
          </a:p>
          <a:p>
            <a:endParaRPr lang="en-US" sz="1400" dirty="0"/>
          </a:p>
          <a:p>
            <a:r>
              <a:rPr lang="en-US" sz="1400" dirty="0" smtClean="0"/>
              <a:t>Requests can be fulfilled through existing contracts or new contracts can be developed to meet the needs.  Contracts in excess of $25 million must be approved by the Director of Disaster Operations</a:t>
            </a:r>
            <a:endParaRPr lang="en-US" sz="1400" dirty="0"/>
          </a:p>
        </p:txBody>
      </p:sp>
      <p:sp>
        <p:nvSpPr>
          <p:cNvPr id="3" name="Content Placeholder 2"/>
          <p:cNvSpPr>
            <a:spLocks noGrp="1"/>
          </p:cNvSpPr>
          <p:nvPr>
            <p:ph idx="1"/>
          </p:nvPr>
        </p:nvSpPr>
        <p:spPr>
          <a:xfrm>
            <a:off x="412174" y="3581400"/>
            <a:ext cx="3131126" cy="2971800"/>
          </a:xfrm>
        </p:spPr>
        <p:txBody>
          <a:bodyPr>
            <a:noAutofit/>
          </a:bodyPr>
          <a:lstStyle/>
          <a:p>
            <a:pPr marL="0" indent="0">
              <a:buNone/>
            </a:pPr>
            <a:r>
              <a:rPr lang="en-US" sz="1400" dirty="0" smtClean="0"/>
              <a:t>Personnel are a critical asset to FEMA response capabilities.  Personnel can be deployed via several means including:</a:t>
            </a:r>
          </a:p>
          <a:p>
            <a:pPr marL="514350" indent="-514350">
              <a:buAutoNum type="arabicParenR"/>
            </a:pPr>
            <a:r>
              <a:rPr lang="en-US" sz="1400" dirty="0" smtClean="0"/>
              <a:t>IMAT – deployed under the orders of the Director of Disaster Operations or the Regional Administrator or their designee.</a:t>
            </a:r>
          </a:p>
          <a:p>
            <a:pPr marL="514350" indent="-514350">
              <a:buAutoNum type="arabicParenR"/>
            </a:pPr>
            <a:r>
              <a:rPr lang="en-US" sz="1400" dirty="0" smtClean="0"/>
              <a:t>DHS Surge Force – Coordination details for the DHS Surge Force are handled by the Incident Workforce Management Office.</a:t>
            </a:r>
            <a:endParaRPr lang="en-US" sz="1400" dirty="0"/>
          </a:p>
        </p:txBody>
      </p:sp>
      <p:sp>
        <p:nvSpPr>
          <p:cNvPr id="6" name="TextBox 5"/>
          <p:cNvSpPr txBox="1"/>
          <p:nvPr/>
        </p:nvSpPr>
        <p:spPr>
          <a:xfrm>
            <a:off x="522064" y="1447800"/>
            <a:ext cx="2209800" cy="1384995"/>
          </a:xfrm>
          <a:prstGeom prst="rect">
            <a:avLst/>
          </a:prstGeom>
          <a:noFill/>
          <a:ln w="6350">
            <a:solidFill>
              <a:schemeClr val="tx1"/>
            </a:solidFill>
          </a:ln>
        </p:spPr>
        <p:txBody>
          <a:bodyPr wrap="square" rtlCol="0">
            <a:spAutoFit/>
          </a:bodyPr>
          <a:lstStyle/>
          <a:p>
            <a:r>
              <a:rPr lang="en-US" sz="1200" dirty="0" smtClean="0"/>
              <a:t>Commodities are items that FEMA either has available to them in storage or has access to delivering to incidents.  Deployment of commodities is managed by the Operations Support Group. </a:t>
            </a:r>
            <a:endParaRPr lang="en-US" sz="1200" dirty="0"/>
          </a:p>
        </p:txBody>
      </p:sp>
      <p:sp>
        <p:nvSpPr>
          <p:cNvPr id="7" name="TextBox 6"/>
          <p:cNvSpPr txBox="1"/>
          <p:nvPr/>
        </p:nvSpPr>
        <p:spPr>
          <a:xfrm>
            <a:off x="3507404" y="5048213"/>
            <a:ext cx="2857500" cy="1384995"/>
          </a:xfrm>
          <a:prstGeom prst="rect">
            <a:avLst/>
          </a:prstGeom>
          <a:noFill/>
        </p:spPr>
        <p:txBody>
          <a:bodyPr wrap="square" rtlCol="0">
            <a:spAutoFit/>
          </a:bodyPr>
          <a:lstStyle/>
          <a:p>
            <a:pPr marL="514350" indent="-514350">
              <a:buFont typeface="+mj-lt"/>
              <a:buAutoNum type="arabicParenR" startAt="3"/>
            </a:pPr>
            <a:r>
              <a:rPr lang="en-US" sz="1400" dirty="0" smtClean="0"/>
              <a:t>Other </a:t>
            </a:r>
            <a:r>
              <a:rPr lang="en-US" sz="1400" dirty="0"/>
              <a:t>specialty teams might include Incident Support Base Teams, Search and Rescue (SAR) Task Forces, Mobile Emergency Response System Teams (MERS).  </a:t>
            </a:r>
          </a:p>
        </p:txBody>
      </p:sp>
      <p:cxnSp>
        <p:nvCxnSpPr>
          <p:cNvPr id="9" name="Straight Arrow Connector 8"/>
          <p:cNvCxnSpPr/>
          <p:nvPr/>
        </p:nvCxnSpPr>
        <p:spPr>
          <a:xfrm>
            <a:off x="2438400" y="1828800"/>
            <a:ext cx="441198"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00400" y="2209800"/>
            <a:ext cx="838200" cy="2362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352800" y="3124200"/>
            <a:ext cx="762000" cy="2209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505009" y="4648200"/>
            <a:ext cx="0" cy="40001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943600" y="2895600"/>
            <a:ext cx="304800"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019800" y="3581400"/>
            <a:ext cx="228600" cy="12620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5" descr="C:\Documents and Settings\jbarnes8\My Documents\FEMA-DHS Seals &amp; Signaturees\DHS_FEMA_Signatures_07_31_03\Preferred\Reverse\Spot_Full_Color\DHS_fema_S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Arrow 12"/>
          <p:cNvSpPr/>
          <p:nvPr/>
        </p:nvSpPr>
        <p:spPr>
          <a:xfrm>
            <a:off x="2879598" y="2057400"/>
            <a:ext cx="1159002" cy="82897"/>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2486282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Unmet Needs</a:t>
            </a:r>
            <a:endParaRPr lang="en-US" sz="4000" dirty="0"/>
          </a:p>
        </p:txBody>
      </p:sp>
      <p:sp>
        <p:nvSpPr>
          <p:cNvPr id="3" name="Content Placeholder 2"/>
          <p:cNvSpPr>
            <a:spLocks noGrp="1"/>
          </p:cNvSpPr>
          <p:nvPr>
            <p:ph idx="1"/>
          </p:nvPr>
        </p:nvSpPr>
        <p:spPr>
          <a:xfrm>
            <a:off x="457200" y="1600201"/>
            <a:ext cx="8229600" cy="2133600"/>
          </a:xfrm>
        </p:spPr>
        <p:txBody>
          <a:bodyPr>
            <a:normAutofit fontScale="85000" lnSpcReduction="10000"/>
          </a:bodyPr>
          <a:lstStyle/>
          <a:p>
            <a:pPr marL="0" indent="0">
              <a:buNone/>
            </a:pPr>
            <a:r>
              <a:rPr lang="en-US" dirty="0" smtClean="0"/>
              <a:t>When it is determined that a request cannot be met at a regional level, the request is sent to the NRCC Resource Capability Branch Director.  If the request is not something that the NRCC can fulfill through available means then a Crisis Action Planning Team is convened.  </a:t>
            </a:r>
          </a:p>
        </p:txBody>
      </p:sp>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14400" y="3972476"/>
            <a:ext cx="7315200" cy="1754326"/>
          </a:xfrm>
          <a:prstGeom prst="rect">
            <a:avLst/>
          </a:prstGeom>
          <a:solidFill>
            <a:schemeClr val="bg2">
              <a:lumMod val="90000"/>
            </a:schemeClr>
          </a:solidFill>
          <a:ln w="6350">
            <a:solidFill>
              <a:schemeClr val="tx1"/>
            </a:solidFill>
          </a:ln>
        </p:spPr>
        <p:txBody>
          <a:bodyPr wrap="square" rtlCol="0">
            <a:spAutoFit/>
          </a:bodyPr>
          <a:lstStyle/>
          <a:p>
            <a:pPr algn="ctr"/>
            <a:r>
              <a:rPr lang="en-US" b="1" i="1" dirty="0"/>
              <a:t>Crisis Action Planning Team</a:t>
            </a:r>
          </a:p>
          <a:p>
            <a:pPr algn="ctr"/>
            <a:r>
              <a:rPr lang="en-US" dirty="0"/>
              <a:t>In the course of supporting incidents, FEMA HQ elements and NRCS sections and units routinely address problems and develop ad hoc crisis action plans to deal with these problems. Personnel with functional expertise make up the crisis action planning team and provide input to help develop the crisis action plan.</a:t>
            </a:r>
            <a:endParaRPr lang="en-US" dirty="0">
              <a:solidFill>
                <a:srgbClr val="FF0000"/>
              </a:solidFill>
            </a:endParaRPr>
          </a:p>
        </p:txBody>
      </p:sp>
      <p:sp>
        <p:nvSpPr>
          <p:cNvPr id="6" name="Footer Placeholder 5"/>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1231850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403"/>
            <a:ext cx="8229600" cy="1143000"/>
          </a:xfrm>
        </p:spPr>
        <p:txBody>
          <a:bodyPr>
            <a:normAutofit/>
          </a:bodyPr>
          <a:lstStyle/>
          <a:p>
            <a:r>
              <a:rPr lang="en-US" sz="4000" dirty="0" smtClean="0"/>
              <a:t>Initiating</a:t>
            </a:r>
            <a:r>
              <a:rPr lang="en-US" dirty="0" smtClean="0"/>
              <a:t> an ARF - Resource Request</a:t>
            </a:r>
            <a:endParaRPr lang="en-US" dirty="0"/>
          </a:p>
        </p:txBody>
      </p:sp>
      <p:sp>
        <p:nvSpPr>
          <p:cNvPr id="3" name="Content Placeholder 2"/>
          <p:cNvSpPr>
            <a:spLocks noGrp="1"/>
          </p:cNvSpPr>
          <p:nvPr>
            <p:ph idx="1"/>
          </p:nvPr>
        </p:nvSpPr>
        <p:spPr>
          <a:xfrm>
            <a:off x="495300" y="1828800"/>
            <a:ext cx="4000500" cy="2308324"/>
          </a:xfrm>
          <a:ln w="3175">
            <a:solidFill>
              <a:schemeClr val="tx1"/>
            </a:solidFill>
          </a:ln>
        </p:spPr>
        <p:txBody>
          <a:bodyPr>
            <a:normAutofit fontScale="55000" lnSpcReduction="20000"/>
          </a:bodyPr>
          <a:lstStyle/>
          <a:p>
            <a:pPr marL="0" indent="0">
              <a:buNone/>
            </a:pPr>
            <a:r>
              <a:rPr lang="en-US" dirty="0" smtClean="0"/>
              <a:t>ARF - Resource requests can </a:t>
            </a:r>
            <a:r>
              <a:rPr lang="en-US" dirty="0"/>
              <a:t>be initiated </a:t>
            </a:r>
            <a:r>
              <a:rPr lang="en-US" dirty="0" smtClean="0"/>
              <a:t>in several ways. </a:t>
            </a:r>
          </a:p>
          <a:p>
            <a:pPr marL="514350" indent="-514350">
              <a:buAutoNum type="arabicParenR"/>
            </a:pPr>
            <a:r>
              <a:rPr lang="en-US" dirty="0" smtClean="0"/>
              <a:t>Request initiated by state/tribe.</a:t>
            </a:r>
          </a:p>
          <a:p>
            <a:pPr marL="514350" indent="-514350">
              <a:buAutoNum type="arabicParenR"/>
            </a:pPr>
            <a:r>
              <a:rPr lang="en-US" dirty="0"/>
              <a:t>Request initiated </a:t>
            </a:r>
            <a:r>
              <a:rPr lang="en-US" dirty="0" smtClean="0"/>
              <a:t>by IMAT.</a:t>
            </a:r>
          </a:p>
          <a:p>
            <a:pPr marL="514350" indent="-514350">
              <a:buAutoNum type="arabicParenR"/>
            </a:pPr>
            <a:r>
              <a:rPr lang="en-US" dirty="0" smtClean="0"/>
              <a:t>Request </a:t>
            </a:r>
            <a:r>
              <a:rPr lang="en-US" dirty="0"/>
              <a:t>initiated</a:t>
            </a:r>
            <a:r>
              <a:rPr lang="en-US" dirty="0" smtClean="0"/>
              <a:t> by JFO.</a:t>
            </a:r>
          </a:p>
          <a:p>
            <a:pPr marL="514350" indent="-514350">
              <a:buAutoNum type="arabicParenR"/>
            </a:pPr>
            <a:r>
              <a:rPr lang="en-US" dirty="0"/>
              <a:t>Request initiated </a:t>
            </a:r>
            <a:r>
              <a:rPr lang="en-US" dirty="0" smtClean="0"/>
              <a:t>from the field. </a:t>
            </a:r>
            <a:endParaRPr lang="en-US" dirty="0" smtClean="0">
              <a:solidFill>
                <a:srgbClr val="FF0000"/>
              </a:solidFill>
            </a:endParaRPr>
          </a:p>
          <a:p>
            <a:pPr marL="514350" indent="-514350">
              <a:buAutoNum type="arabicParenR"/>
            </a:pPr>
            <a:r>
              <a:rPr lang="en-US" dirty="0" smtClean="0"/>
              <a:t>Request initiated by RRCC.</a:t>
            </a:r>
          </a:p>
          <a:p>
            <a:pPr marL="514350" indent="-514350">
              <a:buAutoNum type="arabicParenR"/>
            </a:pPr>
            <a:r>
              <a:rPr lang="en-US" dirty="0" smtClean="0"/>
              <a:t>Request initiated by ESF. </a:t>
            </a:r>
            <a:endParaRPr lang="en-US" dirty="0" smtClean="0">
              <a:solidFill>
                <a:srgbClr val="FF0000"/>
              </a:solidFill>
            </a:endParaRPr>
          </a:p>
        </p:txBody>
      </p:sp>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0111" y="1828800"/>
            <a:ext cx="4267201" cy="2308324"/>
          </a:xfrm>
          <a:prstGeom prst="rect">
            <a:avLst/>
          </a:prstGeom>
          <a:noFill/>
          <a:ln w="3175">
            <a:solidFill>
              <a:schemeClr val="tx1"/>
            </a:solidFill>
          </a:ln>
        </p:spPr>
        <p:txBody>
          <a:bodyPr wrap="square" rtlCol="0">
            <a:spAutoFit/>
          </a:bodyPr>
          <a:lstStyle/>
          <a:p>
            <a:r>
              <a:rPr lang="en-US" dirty="0" smtClean="0">
                <a:solidFill>
                  <a:prstClr val="black"/>
                </a:solidFill>
              </a:rPr>
              <a:t>ARF - Resource </a:t>
            </a:r>
            <a:r>
              <a:rPr lang="en-US" dirty="0">
                <a:solidFill>
                  <a:prstClr val="black"/>
                </a:solidFill>
              </a:rPr>
              <a:t>requests can also be received in several ways.</a:t>
            </a:r>
          </a:p>
          <a:p>
            <a:pPr marL="514350" indent="-514350">
              <a:buFontTx/>
              <a:buAutoNum type="arabicParenR"/>
            </a:pPr>
            <a:r>
              <a:rPr lang="en-US" dirty="0">
                <a:solidFill>
                  <a:prstClr val="black"/>
                </a:solidFill>
              </a:rPr>
              <a:t>Verbal request.</a:t>
            </a:r>
          </a:p>
          <a:p>
            <a:pPr marL="514350" indent="-514350">
              <a:buFontTx/>
              <a:buAutoNum type="arabicParenR"/>
            </a:pPr>
            <a:r>
              <a:rPr lang="en-US" dirty="0">
                <a:solidFill>
                  <a:prstClr val="black"/>
                </a:solidFill>
              </a:rPr>
              <a:t>Request submitted via Form (Fax or Email).</a:t>
            </a:r>
          </a:p>
          <a:p>
            <a:pPr marL="514350" indent="-514350">
              <a:buFontTx/>
              <a:buAutoNum type="arabicParenR"/>
            </a:pPr>
            <a:r>
              <a:rPr lang="en-US" dirty="0">
                <a:solidFill>
                  <a:prstClr val="black"/>
                </a:solidFill>
              </a:rPr>
              <a:t>Request submitted via hardcopy.</a:t>
            </a:r>
          </a:p>
          <a:p>
            <a:pPr marL="514350" indent="-514350">
              <a:buFontTx/>
              <a:buAutoNum type="arabicParenR"/>
            </a:pPr>
            <a:r>
              <a:rPr lang="en-US" dirty="0">
                <a:solidFill>
                  <a:prstClr val="black"/>
                </a:solidFill>
              </a:rPr>
              <a:t>Request submitted in WebEOC.</a:t>
            </a:r>
          </a:p>
          <a:p>
            <a:pPr marL="514350" indent="-514350">
              <a:buFontTx/>
              <a:buAutoNum type="arabicParenR"/>
            </a:pPr>
            <a:endParaRPr lang="en-US" dirty="0">
              <a:solidFill>
                <a:prstClr val="black"/>
              </a:solidFill>
            </a:endParaRPr>
          </a:p>
        </p:txBody>
      </p:sp>
      <p:sp>
        <p:nvSpPr>
          <p:cNvPr id="6" name="TextBox 5"/>
          <p:cNvSpPr txBox="1"/>
          <p:nvPr/>
        </p:nvSpPr>
        <p:spPr>
          <a:xfrm>
            <a:off x="478926" y="4572000"/>
            <a:ext cx="8153400" cy="646331"/>
          </a:xfrm>
          <a:prstGeom prst="rect">
            <a:avLst/>
          </a:prstGeom>
          <a:solidFill>
            <a:schemeClr val="bg2">
              <a:lumMod val="90000"/>
            </a:schemeClr>
          </a:solidFill>
          <a:ln w="6350">
            <a:solidFill>
              <a:schemeClr val="tx1"/>
            </a:solidFill>
          </a:ln>
        </p:spPr>
        <p:txBody>
          <a:bodyPr wrap="square" rtlCol="0">
            <a:spAutoFit/>
          </a:bodyPr>
          <a:lstStyle/>
          <a:p>
            <a:pPr algn="ctr"/>
            <a:r>
              <a:rPr lang="en-US" dirty="0">
                <a:solidFill>
                  <a:prstClr val="black"/>
                </a:solidFill>
              </a:rPr>
              <a:t>Regardless of who initiates the request or how it was initiated, the request </a:t>
            </a:r>
            <a:r>
              <a:rPr lang="en-US" b="1" dirty="0">
                <a:solidFill>
                  <a:prstClr val="black"/>
                </a:solidFill>
              </a:rPr>
              <a:t>must be entered into WebEOC</a:t>
            </a:r>
            <a:r>
              <a:rPr lang="en-US" dirty="0">
                <a:solidFill>
                  <a:prstClr val="black"/>
                </a:solidFill>
              </a:rPr>
              <a:t> in order to be </a:t>
            </a:r>
            <a:r>
              <a:rPr lang="en-US" dirty="0" smtClean="0">
                <a:solidFill>
                  <a:prstClr val="black"/>
                </a:solidFill>
              </a:rPr>
              <a:t>tracked</a:t>
            </a:r>
            <a:r>
              <a:rPr lang="en-US" smtClean="0">
                <a:solidFill>
                  <a:prstClr val="black"/>
                </a:solidFill>
              </a:rPr>
              <a:t>. </a:t>
            </a:r>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3322373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normAutofit/>
          </a:bodyPr>
          <a:lstStyle/>
          <a:p>
            <a:pPr algn="l"/>
            <a:r>
              <a:rPr lang="en-US" sz="3600" dirty="0" smtClean="0"/>
              <a:t>ARF/Request Methods in WebEOC</a:t>
            </a:r>
            <a:endParaRPr lang="en-US" sz="36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Within WebEOC there are two methods by which a request can be submitted.</a:t>
            </a:r>
          </a:p>
          <a:p>
            <a:r>
              <a:rPr lang="en-US" dirty="0" smtClean="0"/>
              <a:t>Create Request – which is a request that does not have a pre-scripted mission assignment.</a:t>
            </a:r>
          </a:p>
          <a:p>
            <a:r>
              <a:rPr lang="en-US" dirty="0" smtClean="0"/>
              <a:t>Create Request from PSMA – which is a request that has a pre-scripted mission assignment already defined.  </a:t>
            </a:r>
          </a:p>
          <a:p>
            <a:pPr marL="0" indent="0">
              <a:buNone/>
            </a:pPr>
            <a:r>
              <a:rPr lang="en-US" dirty="0" smtClean="0"/>
              <a:t>The following sections will breakdown those requests as independent processes.</a:t>
            </a:r>
            <a:endParaRPr lang="en-US" dirty="0"/>
          </a:p>
        </p:txBody>
      </p:sp>
      <p:pic>
        <p:nvPicPr>
          <p:cNvPr id="5"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2200675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86000" y="2057400"/>
            <a:ext cx="4876800" cy="1015663"/>
          </a:xfrm>
          <a:prstGeom prst="rect">
            <a:avLst/>
          </a:prstGeom>
          <a:noFill/>
        </p:spPr>
        <p:txBody>
          <a:bodyPr wrap="square" rtlCol="0">
            <a:spAutoFit/>
          </a:bodyPr>
          <a:lstStyle/>
          <a:p>
            <a:pPr algn="ctr"/>
            <a:r>
              <a:rPr lang="en-US" sz="6000" dirty="0" smtClean="0"/>
              <a:t>Questions</a:t>
            </a:r>
            <a:endParaRPr lang="en-US" sz="6000" dirty="0"/>
          </a:p>
        </p:txBody>
      </p:sp>
      <p:sp>
        <p:nvSpPr>
          <p:cNvPr id="2" name="Footer Placeholder 1"/>
          <p:cNvSpPr>
            <a:spLocks noGrp="1"/>
          </p:cNvSpPr>
          <p:nvPr>
            <p:ph type="ftr" sz="quarter" idx="11"/>
          </p:nvPr>
        </p:nvSpPr>
        <p:spPr>
          <a:noFill/>
        </p:spPr>
        <p:txBody>
          <a:bodyPr/>
          <a:lstStyle/>
          <a:p>
            <a:r>
              <a:rPr lang="en-US" smtClean="0"/>
              <a:t>FINAL 8/28/2013</a:t>
            </a:r>
            <a:endParaRPr lang="en-US"/>
          </a:p>
        </p:txBody>
      </p:sp>
    </p:spTree>
    <p:extLst>
      <p:ext uri="{BB962C8B-B14F-4D97-AF65-F5344CB8AC3E}">
        <p14:creationId xmlns:p14="http://schemas.microsoft.com/office/powerpoint/2010/main" val="3249042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WebEOC Processes</a:t>
            </a:r>
            <a:endParaRPr lang="en-US" dirty="0"/>
          </a:p>
        </p:txBody>
      </p:sp>
      <p:sp>
        <p:nvSpPr>
          <p:cNvPr id="3" name="Subtitle 2"/>
          <p:cNvSpPr>
            <a:spLocks noGrp="1"/>
          </p:cNvSpPr>
          <p:nvPr>
            <p:ph type="subTitle" idx="1"/>
          </p:nvPr>
        </p:nvSpPr>
        <p:spPr/>
        <p:txBody>
          <a:bodyPr/>
          <a:lstStyle/>
          <a:p>
            <a:r>
              <a:rPr lang="en-US" dirty="0" smtClean="0"/>
              <a:t>Part 1: Create ARF/Resource Request</a:t>
            </a:r>
            <a:endParaRPr lang="en-US" dirty="0"/>
          </a:p>
        </p:txBody>
      </p:sp>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965287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399" y="581877"/>
            <a:ext cx="8229600" cy="1143000"/>
          </a:xfrm>
        </p:spPr>
        <p:txBody>
          <a:bodyPr>
            <a:noAutofit/>
          </a:bodyPr>
          <a:lstStyle/>
          <a:p>
            <a:pPr algn="l"/>
            <a:r>
              <a:rPr lang="en-US" sz="3200" dirty="0" smtClean="0"/>
              <a:t>Create ARF/Request - Initiate a Resource Request</a:t>
            </a:r>
            <a:endParaRPr lang="en-US" sz="3200" dirty="0"/>
          </a:p>
        </p:txBody>
      </p:sp>
      <p:sp>
        <p:nvSpPr>
          <p:cNvPr id="3" name="Content Placeholder 2"/>
          <p:cNvSpPr>
            <a:spLocks noGrp="1"/>
          </p:cNvSpPr>
          <p:nvPr>
            <p:ph idx="1"/>
          </p:nvPr>
        </p:nvSpPr>
        <p:spPr>
          <a:xfrm>
            <a:off x="457200" y="1676400"/>
            <a:ext cx="8229600" cy="990600"/>
          </a:xfrm>
        </p:spPr>
        <p:txBody>
          <a:bodyPr>
            <a:normAutofit fontScale="70000" lnSpcReduction="20000"/>
          </a:bodyPr>
          <a:lstStyle/>
          <a:p>
            <a:pPr marL="0" indent="0">
              <a:buNone/>
            </a:pPr>
            <a:r>
              <a:rPr lang="en-US" dirty="0" smtClean="0"/>
              <a:t>When request is received outside of WebEOC, the request must be logged into the system so that it can be processed.  The Resource Tracker is responsible for logging requests into the system.</a:t>
            </a:r>
          </a:p>
          <a:p>
            <a:pPr marL="0" indent="0">
              <a:buNone/>
            </a:pPr>
            <a:endParaRPr lang="en-US" dirty="0">
              <a:solidFill>
                <a:srgbClr val="FF0000"/>
              </a:solidFill>
            </a:endParaRPr>
          </a:p>
        </p:txBody>
      </p:sp>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19400"/>
            <a:ext cx="3417532"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5800" y="4191000"/>
            <a:ext cx="2819400" cy="646331"/>
          </a:xfrm>
          <a:prstGeom prst="rect">
            <a:avLst/>
          </a:prstGeom>
          <a:noFill/>
        </p:spPr>
        <p:txBody>
          <a:bodyPr wrap="square" rtlCol="0">
            <a:spAutoFit/>
          </a:bodyPr>
          <a:lstStyle/>
          <a:p>
            <a:r>
              <a:rPr lang="en-US" dirty="0">
                <a:solidFill>
                  <a:prstClr val="black"/>
                </a:solidFill>
              </a:rPr>
              <a:t>Click on </a:t>
            </a:r>
            <a:r>
              <a:rPr lang="en-US" b="1" dirty="0">
                <a:solidFill>
                  <a:prstClr val="black"/>
                </a:solidFill>
              </a:rPr>
              <a:t>Resource Request </a:t>
            </a:r>
            <a:r>
              <a:rPr lang="en-US" dirty="0">
                <a:solidFill>
                  <a:prstClr val="black"/>
                </a:solidFill>
              </a:rPr>
              <a:t>in the Control Panel. </a:t>
            </a:r>
          </a:p>
        </p:txBody>
      </p:sp>
      <p:cxnSp>
        <p:nvCxnSpPr>
          <p:cNvPr id="9" name="Straight Arrow Connector 8"/>
          <p:cNvCxnSpPr/>
          <p:nvPr/>
        </p:nvCxnSpPr>
        <p:spPr>
          <a:xfrm flipV="1">
            <a:off x="3200400" y="4469263"/>
            <a:ext cx="1248799" cy="22451"/>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665257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Create ARF/Request</a:t>
            </a:r>
            <a:endParaRPr lang="en-US" sz="4000" dirty="0"/>
          </a:p>
        </p:txBody>
      </p:sp>
      <p:sp>
        <p:nvSpPr>
          <p:cNvPr id="3" name="Content Placeholder 2"/>
          <p:cNvSpPr>
            <a:spLocks noGrp="1"/>
          </p:cNvSpPr>
          <p:nvPr>
            <p:ph idx="1"/>
          </p:nvPr>
        </p:nvSpPr>
        <p:spPr>
          <a:xfrm>
            <a:off x="457200" y="1600201"/>
            <a:ext cx="8153400" cy="1066800"/>
          </a:xfrm>
        </p:spPr>
        <p:txBody>
          <a:bodyPr>
            <a:normAutofit fontScale="77500" lnSpcReduction="20000"/>
          </a:bodyPr>
          <a:lstStyle/>
          <a:p>
            <a:pPr marL="0" indent="0">
              <a:buNone/>
            </a:pPr>
            <a:r>
              <a:rPr lang="en-US" dirty="0" smtClean="0"/>
              <a:t>From the Resource Request page, you can create a request from Pre-Scripted </a:t>
            </a:r>
            <a:r>
              <a:rPr lang="en-US" dirty="0"/>
              <a:t>M</a:t>
            </a:r>
            <a:r>
              <a:rPr lang="en-US" dirty="0" smtClean="0"/>
              <a:t>ission </a:t>
            </a:r>
            <a:r>
              <a:rPr lang="en-US" dirty="0"/>
              <a:t>A</a:t>
            </a:r>
            <a:r>
              <a:rPr lang="en-US" dirty="0" smtClean="0"/>
              <a:t>ssignments (PSMA) or create a request that is not covered under PSMA.</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90800"/>
            <a:ext cx="6439124" cy="380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6096000" y="2209800"/>
            <a:ext cx="152400" cy="12954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191000" y="2514600"/>
            <a:ext cx="533400" cy="990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15" descr="C:\Documents and Settings\jbarnes8\My Documents\FEMA-DHS Seals &amp; Signaturees\DHS_FEMA_Signatures_07_31_03\Preferred\Reverse\Spot_Full_Color\DHS_fema_S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4020929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594212" cy="1143000"/>
          </a:xfrm>
        </p:spPr>
        <p:txBody>
          <a:bodyPr>
            <a:normAutofit/>
          </a:bodyPr>
          <a:lstStyle/>
          <a:p>
            <a:pPr algn="l"/>
            <a:r>
              <a:rPr lang="en-US" sz="3200" dirty="0" smtClean="0"/>
              <a:t>Create ARF/Request - Completing the Request Form</a:t>
            </a:r>
            <a:endParaRPr lang="en-US" sz="3200" dirty="0"/>
          </a:p>
        </p:txBody>
      </p:sp>
      <p:sp>
        <p:nvSpPr>
          <p:cNvPr id="3" name="Content Placeholder 2"/>
          <p:cNvSpPr>
            <a:spLocks noGrp="1"/>
          </p:cNvSpPr>
          <p:nvPr>
            <p:ph idx="1"/>
          </p:nvPr>
        </p:nvSpPr>
        <p:spPr>
          <a:xfrm>
            <a:off x="381000" y="1447800"/>
            <a:ext cx="2146824" cy="4754563"/>
          </a:xfrm>
        </p:spPr>
        <p:txBody>
          <a:bodyPr>
            <a:normAutofit fontScale="47500" lnSpcReduction="20000"/>
          </a:bodyPr>
          <a:lstStyle/>
          <a:p>
            <a:pPr marL="0" indent="0">
              <a:buNone/>
            </a:pPr>
            <a:r>
              <a:rPr lang="en-US" dirty="0" smtClean="0"/>
              <a:t>Fill in the request form.  </a:t>
            </a:r>
          </a:p>
          <a:p>
            <a:pPr marL="0" indent="0">
              <a:buNone/>
            </a:pPr>
            <a:endParaRPr lang="en-US" dirty="0" smtClean="0"/>
          </a:p>
          <a:p>
            <a:pPr marL="0" indent="0">
              <a:buNone/>
            </a:pPr>
            <a:r>
              <a:rPr lang="en-US" dirty="0" smtClean="0"/>
              <a:t>Items with red * must be filled in.  </a:t>
            </a:r>
          </a:p>
          <a:p>
            <a:pPr marL="0" indent="0">
              <a:buNone/>
            </a:pPr>
            <a:endParaRPr lang="en-US" dirty="0" smtClean="0"/>
          </a:p>
          <a:p>
            <a:pPr marL="0" indent="0">
              <a:buNone/>
            </a:pPr>
            <a:r>
              <a:rPr lang="en-US" dirty="0" smtClean="0"/>
              <a:t>Ensure that specific details are included such as size of item, type of item, item capabilities, any unique requirements, etc.  </a:t>
            </a:r>
          </a:p>
          <a:p>
            <a:pPr marL="0" indent="0">
              <a:buNone/>
            </a:pPr>
            <a:endParaRPr lang="en-US" dirty="0" smtClean="0"/>
          </a:p>
          <a:p>
            <a:pPr marL="0" indent="0">
              <a:buNone/>
            </a:pPr>
            <a:r>
              <a:rPr lang="en-US" dirty="0" smtClean="0"/>
              <a:t>If there are delivery limitations, include that information in the remarks.</a:t>
            </a:r>
          </a:p>
          <a:p>
            <a:pPr marL="0" indent="0">
              <a:buNone/>
            </a:pPr>
            <a:endParaRPr lang="en-US" dirty="0"/>
          </a:p>
          <a:p>
            <a:pPr marL="0" indent="0">
              <a:buNone/>
            </a:pPr>
            <a:r>
              <a:rPr lang="en-US" dirty="0" smtClean="0"/>
              <a:t>If the request is coming from the state or has a dollar value exceeding $25 M, State Approving Official must </a:t>
            </a:r>
            <a:r>
              <a:rPr lang="en-US" b="1" dirty="0" smtClean="0"/>
              <a:t>Validate</a:t>
            </a:r>
            <a:r>
              <a:rPr lang="en-US" dirty="0" smtClean="0"/>
              <a:t>.</a:t>
            </a:r>
            <a:endParaRPr lang="en-US" dirty="0"/>
          </a:p>
        </p:txBody>
      </p:sp>
      <p:sp>
        <p:nvSpPr>
          <p:cNvPr id="12" name="TextBox 11"/>
          <p:cNvSpPr txBox="1"/>
          <p:nvPr/>
        </p:nvSpPr>
        <p:spPr>
          <a:xfrm>
            <a:off x="7239000" y="1676400"/>
            <a:ext cx="1665828" cy="3139321"/>
          </a:xfrm>
          <a:prstGeom prst="rect">
            <a:avLst/>
          </a:prstGeom>
          <a:noFill/>
        </p:spPr>
        <p:txBody>
          <a:bodyPr wrap="square" rtlCol="0">
            <a:spAutoFit/>
          </a:bodyPr>
          <a:lstStyle/>
          <a:p>
            <a:r>
              <a:rPr lang="en-US" dirty="0">
                <a:solidFill>
                  <a:prstClr val="black"/>
                </a:solidFill>
              </a:rPr>
              <a:t>When all of the information is complete, click the </a:t>
            </a:r>
            <a:r>
              <a:rPr lang="en-US" b="1" dirty="0">
                <a:solidFill>
                  <a:prstClr val="black"/>
                </a:solidFill>
              </a:rPr>
              <a:t>Save</a:t>
            </a:r>
            <a:r>
              <a:rPr lang="en-US" dirty="0">
                <a:solidFill>
                  <a:prstClr val="black"/>
                </a:solidFill>
              </a:rPr>
              <a:t> button.  The </a:t>
            </a:r>
            <a:r>
              <a:rPr lang="en-US" b="1" dirty="0">
                <a:solidFill>
                  <a:prstClr val="black"/>
                </a:solidFill>
              </a:rPr>
              <a:t>Save Draft </a:t>
            </a:r>
            <a:r>
              <a:rPr lang="en-US" dirty="0">
                <a:solidFill>
                  <a:prstClr val="black"/>
                </a:solidFill>
              </a:rPr>
              <a:t>button will keep the request in the </a:t>
            </a:r>
            <a:r>
              <a:rPr lang="en-US" dirty="0" err="1">
                <a:solidFill>
                  <a:prstClr val="black"/>
                </a:solidFill>
              </a:rPr>
              <a:t>que</a:t>
            </a:r>
            <a:r>
              <a:rPr lang="en-US" dirty="0">
                <a:solidFill>
                  <a:prstClr val="black"/>
                </a:solidFill>
              </a:rPr>
              <a:t> but will not forward it on.  </a:t>
            </a:r>
          </a:p>
        </p:txBody>
      </p:sp>
      <p:pic>
        <p:nvPicPr>
          <p:cNvPr id="14"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683" y="1229276"/>
            <a:ext cx="4526107" cy="428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2057400" y="2133600"/>
            <a:ext cx="533400" cy="1524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246324" y="2949375"/>
            <a:ext cx="513249" cy="31399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57400" y="4343400"/>
            <a:ext cx="685800" cy="304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271200" y="5138738"/>
            <a:ext cx="319600" cy="21907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629400" y="1371600"/>
            <a:ext cx="685800" cy="3810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FINAL 8/28/2013</a:t>
            </a:r>
            <a:endParaRPr lang="en-US"/>
          </a:p>
        </p:txBody>
      </p:sp>
      <p:sp>
        <p:nvSpPr>
          <p:cNvPr id="7" name="Oval 6"/>
          <p:cNvSpPr/>
          <p:nvPr/>
        </p:nvSpPr>
        <p:spPr>
          <a:xfrm>
            <a:off x="6166532" y="1219200"/>
            <a:ext cx="234268"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076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1"/>
          <a:lstStyle/>
          <a:p>
            <a:r>
              <a:rPr lang="en-US" dirty="0" smtClean="0"/>
              <a:t>Contents</a:t>
            </a:r>
            <a:endParaRPr lang="en-US" dirty="0"/>
          </a:p>
        </p:txBody>
      </p:sp>
      <p:sp>
        <p:nvSpPr>
          <p:cNvPr id="3" name="Content Placeholder 2"/>
          <p:cNvSpPr>
            <a:spLocks noGrp="1"/>
          </p:cNvSpPr>
          <p:nvPr>
            <p:ph idx="1"/>
          </p:nvPr>
        </p:nvSpPr>
        <p:spPr>
          <a:xfrm>
            <a:off x="457200" y="1600201"/>
            <a:ext cx="8229600" cy="3733799"/>
          </a:xfrm>
          <a:ln w="6350">
            <a:solidFill>
              <a:schemeClr val="tx1"/>
            </a:solidFill>
          </a:ln>
        </p:spPr>
        <p:txBody>
          <a:bodyPr>
            <a:normAutofit fontScale="62500" lnSpcReduction="20000"/>
          </a:bodyPr>
          <a:lstStyle/>
          <a:p>
            <a:r>
              <a:rPr lang="en-US" sz="3800" b="1" dirty="0" smtClean="0"/>
              <a:t> Resource Support Section</a:t>
            </a:r>
          </a:p>
          <a:p>
            <a:pPr lvl="1"/>
            <a:r>
              <a:rPr lang="en-US" sz="3800" dirty="0" smtClean="0"/>
              <a:t>Outline of Roles</a:t>
            </a:r>
          </a:p>
          <a:p>
            <a:pPr marL="514350" indent="-457200"/>
            <a:r>
              <a:rPr lang="en-US" sz="3800" b="1" dirty="0" smtClean="0"/>
              <a:t>Initiating an ARF/Request in WebEOC</a:t>
            </a:r>
          </a:p>
          <a:p>
            <a:pPr lvl="1"/>
            <a:r>
              <a:rPr lang="en-US" sz="3800" dirty="0"/>
              <a:t>Process Flows and </a:t>
            </a:r>
            <a:r>
              <a:rPr lang="en-US" sz="3800" dirty="0" smtClean="0"/>
              <a:t>How Requests Get Into </a:t>
            </a:r>
            <a:r>
              <a:rPr lang="en-US" sz="3800" dirty="0"/>
              <a:t>WebEOC</a:t>
            </a:r>
          </a:p>
          <a:p>
            <a:pPr marL="514350" indent="-457200"/>
            <a:r>
              <a:rPr lang="en-US" sz="3800" b="1" dirty="0" smtClean="0"/>
              <a:t>WebEOC Processes</a:t>
            </a:r>
          </a:p>
          <a:p>
            <a:pPr lvl="1"/>
            <a:r>
              <a:rPr lang="en-US" sz="3800" dirty="0" smtClean="0"/>
              <a:t>Part </a:t>
            </a:r>
            <a:r>
              <a:rPr lang="en-US" sz="3800" dirty="0"/>
              <a:t>1: Create </a:t>
            </a:r>
            <a:r>
              <a:rPr lang="en-US" sz="3800" dirty="0" smtClean="0"/>
              <a:t>ARF/Resource Request</a:t>
            </a:r>
            <a:endParaRPr lang="en-US" sz="3800" dirty="0"/>
          </a:p>
          <a:p>
            <a:pPr lvl="1"/>
            <a:r>
              <a:rPr lang="en-US" sz="3800" dirty="0"/>
              <a:t>Part 2: Create </a:t>
            </a:r>
            <a:r>
              <a:rPr lang="en-US" sz="3800" dirty="0" smtClean="0"/>
              <a:t>ARF/Resource Request </a:t>
            </a:r>
            <a:r>
              <a:rPr lang="en-US" sz="3800" dirty="0"/>
              <a:t>From Pre-Scripted Mission Assignment (PSMA)</a:t>
            </a:r>
          </a:p>
          <a:p>
            <a:pPr marL="514350" indent="-457200"/>
            <a:r>
              <a:rPr lang="en-US" sz="3800" b="1" dirty="0" smtClean="0"/>
              <a:t>Request Follow Up</a:t>
            </a:r>
          </a:p>
          <a:p>
            <a:pPr lvl="1"/>
            <a:r>
              <a:rPr lang="en-US" sz="3800" dirty="0"/>
              <a:t>How to View ARF/Request History and Track the Request</a:t>
            </a:r>
          </a:p>
          <a:p>
            <a:pPr marL="857250" lvl="2" indent="0">
              <a:buNone/>
            </a:pPr>
            <a:endParaRPr lang="en-US" sz="2800" dirty="0"/>
          </a:p>
          <a:p>
            <a:pPr marL="457200" lvl="1" indent="0">
              <a:buNone/>
            </a:pPr>
            <a:endParaRPr lang="en-US" dirty="0"/>
          </a:p>
        </p:txBody>
      </p:sp>
      <p:pic>
        <p:nvPicPr>
          <p:cNvPr id="5"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2287130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8466"/>
            <a:ext cx="6705600" cy="1143000"/>
          </a:xfrm>
        </p:spPr>
        <p:txBody>
          <a:bodyPr>
            <a:normAutofit/>
          </a:bodyPr>
          <a:lstStyle/>
          <a:p>
            <a:pPr algn="l"/>
            <a:r>
              <a:rPr lang="en-US" sz="3200" dirty="0" smtClean="0"/>
              <a:t>Create </a:t>
            </a:r>
            <a:r>
              <a:rPr lang="en-US" sz="3200" dirty="0">
                <a:solidFill>
                  <a:prstClr val="black"/>
                </a:solidFill>
              </a:rPr>
              <a:t>ARF/</a:t>
            </a:r>
            <a:r>
              <a:rPr lang="en-US" sz="3200" dirty="0" smtClean="0"/>
              <a:t>Request - Resource Request Board</a:t>
            </a:r>
            <a:endParaRPr lang="en-US" sz="3200" dirty="0"/>
          </a:p>
        </p:txBody>
      </p:sp>
      <p:sp>
        <p:nvSpPr>
          <p:cNvPr id="3" name="Content Placeholder 2"/>
          <p:cNvSpPr>
            <a:spLocks noGrp="1"/>
          </p:cNvSpPr>
          <p:nvPr>
            <p:ph idx="1"/>
          </p:nvPr>
        </p:nvSpPr>
        <p:spPr>
          <a:xfrm>
            <a:off x="380999" y="3962400"/>
            <a:ext cx="8187091" cy="1010294"/>
          </a:xfrm>
        </p:spPr>
        <p:txBody>
          <a:bodyPr>
            <a:normAutofit/>
          </a:bodyPr>
          <a:lstStyle/>
          <a:p>
            <a:pPr marL="0" indent="0">
              <a:buNone/>
            </a:pPr>
            <a:r>
              <a:rPr lang="en-US" sz="1800" dirty="0" smtClean="0"/>
              <a:t>Authorized users can </a:t>
            </a:r>
            <a:r>
              <a:rPr lang="en-US" sz="1800" b="1" dirty="0"/>
              <a:t>U</a:t>
            </a:r>
            <a:r>
              <a:rPr lang="en-US" sz="1800" b="1" dirty="0" smtClean="0"/>
              <a:t>pdate </a:t>
            </a:r>
            <a:r>
              <a:rPr lang="en-US" sz="1800" b="1" dirty="0"/>
              <a:t>R</a:t>
            </a:r>
            <a:r>
              <a:rPr lang="en-US" sz="1800" b="1" dirty="0" smtClean="0"/>
              <a:t>equest</a:t>
            </a:r>
            <a:r>
              <a:rPr lang="en-US" sz="1800" dirty="0" smtClean="0"/>
              <a:t> and</a:t>
            </a:r>
            <a:r>
              <a:rPr lang="en-US" sz="1800" dirty="0"/>
              <a:t> make </a:t>
            </a:r>
            <a:r>
              <a:rPr lang="en-US" sz="1800" b="1" dirty="0"/>
              <a:t>C</a:t>
            </a:r>
            <a:r>
              <a:rPr lang="en-US" sz="1800" b="1" dirty="0" smtClean="0"/>
              <a:t>omments</a:t>
            </a:r>
            <a:r>
              <a:rPr lang="en-US" sz="1800" dirty="0" smtClean="0"/>
              <a:t>.  </a:t>
            </a:r>
          </a:p>
          <a:p>
            <a:pPr marL="0" indent="0">
              <a:buNone/>
            </a:pPr>
            <a:endParaRPr lang="en-US" sz="1200" dirty="0"/>
          </a:p>
          <a:p>
            <a:pPr marL="0" indent="0" algn="r">
              <a:buNone/>
            </a:pPr>
            <a:r>
              <a:rPr lang="en-US" sz="1800" dirty="0" smtClean="0"/>
              <a:t>All users can </a:t>
            </a:r>
            <a:r>
              <a:rPr lang="en-US" sz="1800" b="1" dirty="0"/>
              <a:t>V</a:t>
            </a:r>
            <a:r>
              <a:rPr lang="en-US" sz="1800" b="1" dirty="0" smtClean="0"/>
              <a:t>iew</a:t>
            </a:r>
            <a:r>
              <a:rPr lang="en-US" sz="1800" dirty="0" smtClean="0"/>
              <a:t>, </a:t>
            </a:r>
            <a:r>
              <a:rPr lang="en-US" sz="1800" b="1" dirty="0"/>
              <a:t>R</a:t>
            </a:r>
            <a:r>
              <a:rPr lang="en-US" sz="1800" b="1" dirty="0" smtClean="0"/>
              <a:t>equest </a:t>
            </a:r>
            <a:r>
              <a:rPr lang="en-US" sz="1800" b="1" dirty="0"/>
              <a:t>H</a:t>
            </a:r>
            <a:r>
              <a:rPr lang="en-US" sz="1800" b="1" dirty="0" smtClean="0"/>
              <a:t>istory</a:t>
            </a:r>
            <a:r>
              <a:rPr lang="en-US" sz="1800" dirty="0" smtClean="0"/>
              <a:t>, and </a:t>
            </a:r>
            <a:r>
              <a:rPr lang="en-US" sz="1800" b="1" dirty="0"/>
              <a:t>C</a:t>
            </a:r>
            <a:r>
              <a:rPr lang="en-US" sz="1800" b="1" dirty="0" smtClean="0"/>
              <a:t>opy Request</a:t>
            </a:r>
            <a:r>
              <a:rPr lang="en-US" sz="1800" dirty="0" smtClean="0"/>
              <a:t>.</a:t>
            </a:r>
            <a:endParaRPr lang="en-US" sz="18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876800"/>
            <a:ext cx="8077200" cy="152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a:stCxn id="16" idx="1"/>
          </p:cNvCxnSpPr>
          <p:nvPr/>
        </p:nvCxnSpPr>
        <p:spPr>
          <a:xfrm flipH="1">
            <a:off x="2571907" y="5061466"/>
            <a:ext cx="533400" cy="34873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1155928"/>
            <a:ext cx="8256130" cy="646331"/>
          </a:xfrm>
          <a:prstGeom prst="rect">
            <a:avLst/>
          </a:prstGeom>
          <a:noFill/>
        </p:spPr>
        <p:txBody>
          <a:bodyPr wrap="square" rtlCol="0">
            <a:spAutoFit/>
          </a:bodyPr>
          <a:lstStyle/>
          <a:p>
            <a:r>
              <a:rPr lang="en-US" dirty="0">
                <a:solidFill>
                  <a:prstClr val="black"/>
                </a:solidFill>
              </a:rPr>
              <a:t>Once a request has been </a:t>
            </a:r>
            <a:r>
              <a:rPr lang="en-US" dirty="0" smtClean="0">
                <a:solidFill>
                  <a:prstClr val="black"/>
                </a:solidFill>
              </a:rPr>
              <a:t> entered and saved</a:t>
            </a:r>
            <a:r>
              <a:rPr lang="en-US" dirty="0">
                <a:solidFill>
                  <a:prstClr val="black"/>
                </a:solidFill>
              </a:rPr>
              <a:t>, it can be viewed on the Resource Request Board. </a:t>
            </a:r>
          </a:p>
        </p:txBody>
      </p:sp>
      <p:sp>
        <p:nvSpPr>
          <p:cNvPr id="16" name="TextBox 15"/>
          <p:cNvSpPr txBox="1"/>
          <p:nvPr/>
        </p:nvSpPr>
        <p:spPr>
          <a:xfrm>
            <a:off x="3105307" y="4876800"/>
            <a:ext cx="2895600" cy="369332"/>
          </a:xfrm>
          <a:prstGeom prst="rect">
            <a:avLst/>
          </a:prstGeom>
          <a:noFill/>
        </p:spPr>
        <p:txBody>
          <a:bodyPr wrap="square" rtlCol="0">
            <a:spAutoFit/>
          </a:bodyPr>
          <a:lstStyle/>
          <a:p>
            <a:r>
              <a:rPr lang="en-US" dirty="0">
                <a:solidFill>
                  <a:prstClr val="black"/>
                </a:solidFill>
              </a:rPr>
              <a:t>Sample of Request History</a:t>
            </a:r>
          </a:p>
        </p:txBody>
      </p:sp>
      <p:pic>
        <p:nvPicPr>
          <p:cNvPr id="12" name="Picture 15" descr="C:\Documents and Settings\jbarnes8\My Documents\FEMA-DHS Seals &amp; Signaturees\DHS_FEMA_Signatures_07_31_03\Preferred\Reverse\Spot_Full_Color\DHS_fema_S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03" y="1802259"/>
            <a:ext cx="8001000" cy="203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flipV="1">
            <a:off x="6781800" y="3581400"/>
            <a:ext cx="1203456" cy="990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752601" y="3733800"/>
            <a:ext cx="1655617" cy="33187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1752600" y="3733800"/>
            <a:ext cx="3581400" cy="304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414743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781800" cy="1325563"/>
          </a:xfrm>
        </p:spPr>
        <p:txBody>
          <a:bodyPr>
            <a:noAutofit/>
          </a:bodyPr>
          <a:lstStyle/>
          <a:p>
            <a:pPr algn="l"/>
            <a:r>
              <a:rPr lang="en-US" sz="3400" dirty="0" smtClean="0"/>
              <a:t>Create </a:t>
            </a:r>
            <a:r>
              <a:rPr lang="en-US" sz="3200" dirty="0">
                <a:solidFill>
                  <a:prstClr val="black"/>
                </a:solidFill>
              </a:rPr>
              <a:t>ARF/</a:t>
            </a:r>
            <a:r>
              <a:rPr lang="en-US" sz="3400" dirty="0" smtClean="0"/>
              <a:t>Request – Initial Review Resource Capability Branch Director (RCBD)</a:t>
            </a:r>
            <a:endParaRPr lang="en-US" sz="3400" dirty="0"/>
          </a:p>
        </p:txBody>
      </p:sp>
      <p:sp>
        <p:nvSpPr>
          <p:cNvPr id="3" name="Content Placeholder 2"/>
          <p:cNvSpPr>
            <a:spLocks noGrp="1"/>
          </p:cNvSpPr>
          <p:nvPr>
            <p:ph idx="1"/>
          </p:nvPr>
        </p:nvSpPr>
        <p:spPr>
          <a:xfrm>
            <a:off x="457200" y="1600200"/>
            <a:ext cx="4145328" cy="4525963"/>
          </a:xfrm>
        </p:spPr>
        <p:txBody>
          <a:bodyPr>
            <a:normAutofit fontScale="62500" lnSpcReduction="20000"/>
          </a:bodyPr>
          <a:lstStyle/>
          <a:p>
            <a:pPr marL="0" indent="0">
              <a:buNone/>
            </a:pPr>
            <a:r>
              <a:rPr lang="en-US" dirty="0" smtClean="0"/>
              <a:t>The Resource Capability Branch Director (RCBD) reviews the initial request.  </a:t>
            </a:r>
          </a:p>
          <a:p>
            <a:r>
              <a:rPr lang="en-US" dirty="0" smtClean="0"/>
              <a:t>If there are any questions for the requestor, RCBD contacts them to resolve. </a:t>
            </a:r>
          </a:p>
          <a:p>
            <a:r>
              <a:rPr lang="en-US" dirty="0" smtClean="0"/>
              <a:t>RCBD works with the resource providers to determine the best means of fulfilling the request.</a:t>
            </a:r>
          </a:p>
          <a:p>
            <a:r>
              <a:rPr lang="en-US" dirty="0" smtClean="0"/>
              <a:t>This request would be fulfilled under the Individual Assistance Group.  RCBD would forward the request to the Individual Assistance Group Supervisor (IAGS) for review.</a:t>
            </a:r>
          </a:p>
          <a:p>
            <a:r>
              <a:rPr lang="en-US" dirty="0" smtClean="0"/>
              <a:t>Click the </a:t>
            </a:r>
            <a:r>
              <a:rPr lang="en-US" b="1" dirty="0" smtClean="0"/>
              <a:t>Save here </a:t>
            </a:r>
            <a:r>
              <a:rPr lang="en-US" dirty="0" smtClean="0"/>
              <a:t>button. </a:t>
            </a:r>
            <a:endParaRPr lang="en-US" dirty="0"/>
          </a:p>
        </p:txBody>
      </p:sp>
      <p:cxnSp>
        <p:nvCxnSpPr>
          <p:cNvPr id="7" name="Straight Arrow Connector 6"/>
          <p:cNvCxnSpPr/>
          <p:nvPr/>
        </p:nvCxnSpPr>
        <p:spPr>
          <a:xfrm flipV="1">
            <a:off x="3657600" y="5562600"/>
            <a:ext cx="996795" cy="6171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395" y="1498019"/>
            <a:ext cx="3835181" cy="4692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3886200" y="5029200"/>
            <a:ext cx="768195" cy="3810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1613861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 y="2315697"/>
            <a:ext cx="8039100" cy="1921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95300" y="304800"/>
            <a:ext cx="6667500" cy="1143000"/>
          </a:xfrm>
        </p:spPr>
        <p:txBody>
          <a:bodyPr>
            <a:noAutofit/>
          </a:bodyPr>
          <a:lstStyle/>
          <a:p>
            <a:pPr algn="l"/>
            <a:r>
              <a:rPr lang="en-US" sz="3600" dirty="0" smtClean="0"/>
              <a:t>Create ARF/Request – Branch Directors Review</a:t>
            </a:r>
            <a:endParaRPr lang="en-US" sz="3600" dirty="0"/>
          </a:p>
        </p:txBody>
      </p:sp>
      <p:sp>
        <p:nvSpPr>
          <p:cNvPr id="3" name="Content Placeholder 2"/>
          <p:cNvSpPr>
            <a:spLocks noGrp="1"/>
          </p:cNvSpPr>
          <p:nvPr>
            <p:ph idx="1"/>
          </p:nvPr>
        </p:nvSpPr>
        <p:spPr>
          <a:xfrm>
            <a:off x="381000" y="1600201"/>
            <a:ext cx="8305800" cy="1219200"/>
          </a:xfrm>
        </p:spPr>
        <p:txBody>
          <a:bodyPr>
            <a:normAutofit/>
          </a:bodyPr>
          <a:lstStyle/>
          <a:p>
            <a:pPr marL="0" indent="0">
              <a:buNone/>
            </a:pPr>
            <a:r>
              <a:rPr lang="en-US" sz="2000" dirty="0" smtClean="0"/>
              <a:t>The Branch Director reviews the request and enters any relevant comments for the record and returns the request to the Operations Section Chief (OSC).  </a:t>
            </a:r>
            <a:endParaRPr lang="en-US" sz="2000" dirty="0"/>
          </a:p>
        </p:txBody>
      </p:sp>
      <p:cxnSp>
        <p:nvCxnSpPr>
          <p:cNvPr id="5" name="Straight Arrow Connector 4"/>
          <p:cNvCxnSpPr/>
          <p:nvPr/>
        </p:nvCxnSpPr>
        <p:spPr>
          <a:xfrm flipH="1">
            <a:off x="5592749" y="2209800"/>
            <a:ext cx="209550" cy="304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rot="16200000" flipH="1">
            <a:off x="-361950" y="2647949"/>
            <a:ext cx="1828799" cy="342899"/>
          </a:xfrm>
          <a:prstGeom prst="bentConnector3">
            <a:avLst>
              <a:gd name="adj1" fmla="val 79339"/>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15" descr="C:\Documents and Settings\jbarnes8\My Documents\FEMA-DHS Seals &amp; Signaturees\DHS_FEMA_Signatures_07_31_03\Preferred\Reverse\Spot_Full_Color\DHS_fema_S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flipH="1" flipV="1">
            <a:off x="2759574" y="2643678"/>
            <a:ext cx="152400" cy="1599961"/>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5298" y="4343400"/>
            <a:ext cx="8039101" cy="1815882"/>
          </a:xfrm>
          <a:prstGeom prst="rect">
            <a:avLst/>
          </a:prstGeom>
          <a:solidFill>
            <a:schemeClr val="accent1">
              <a:lumMod val="20000"/>
              <a:lumOff val="80000"/>
            </a:schemeClr>
          </a:solidFill>
          <a:ln w="9525">
            <a:solidFill>
              <a:schemeClr val="tx1"/>
            </a:solidFill>
          </a:ln>
        </p:spPr>
        <p:txBody>
          <a:bodyPr wrap="square" numCol="3" rtlCol="0">
            <a:spAutoFit/>
          </a:bodyPr>
          <a:lstStyle/>
          <a:p>
            <a:pPr lvl="0"/>
            <a:r>
              <a:rPr lang="en-US" dirty="0"/>
              <a:t>The ARF Status </a:t>
            </a:r>
            <a:r>
              <a:rPr lang="en-US" dirty="0" smtClean="0"/>
              <a:t>options </a:t>
            </a:r>
            <a:r>
              <a:rPr lang="en-US" dirty="0"/>
              <a:t>are: </a:t>
            </a:r>
            <a:endParaRPr lang="en-US" dirty="0" smtClean="0"/>
          </a:p>
          <a:p>
            <a:pPr lvl="0"/>
            <a:r>
              <a:rPr lang="en-US" sz="1400" dirty="0" smtClean="0">
                <a:solidFill>
                  <a:prstClr val="black"/>
                </a:solidFill>
              </a:rPr>
              <a:t>Approved</a:t>
            </a:r>
            <a:endParaRPr lang="en-US" sz="1400" dirty="0">
              <a:solidFill>
                <a:prstClr val="black"/>
              </a:solidFill>
            </a:endParaRPr>
          </a:p>
          <a:p>
            <a:pPr lvl="0"/>
            <a:r>
              <a:rPr lang="en-US" sz="1400" dirty="0">
                <a:solidFill>
                  <a:prstClr val="black"/>
                </a:solidFill>
              </a:rPr>
              <a:t>Approved in ADD</a:t>
            </a:r>
          </a:p>
          <a:p>
            <a:pPr lvl="0"/>
            <a:r>
              <a:rPr lang="en-US" sz="1400" dirty="0">
                <a:solidFill>
                  <a:prstClr val="black"/>
                </a:solidFill>
              </a:rPr>
              <a:t>Contract Awarded</a:t>
            </a:r>
          </a:p>
          <a:p>
            <a:pPr lvl="0"/>
            <a:r>
              <a:rPr lang="en-US" sz="1400" dirty="0">
                <a:solidFill>
                  <a:prstClr val="black"/>
                </a:solidFill>
              </a:rPr>
              <a:t>Contract Pending</a:t>
            </a:r>
          </a:p>
          <a:p>
            <a:pPr lvl="0"/>
            <a:r>
              <a:rPr lang="en-US" sz="1400" dirty="0">
                <a:solidFill>
                  <a:prstClr val="black"/>
                </a:solidFill>
              </a:rPr>
              <a:t>Delayed</a:t>
            </a:r>
          </a:p>
          <a:p>
            <a:pPr lvl="0"/>
            <a:r>
              <a:rPr lang="en-US" sz="1400" dirty="0" smtClean="0">
                <a:solidFill>
                  <a:prstClr val="black"/>
                </a:solidFill>
              </a:rPr>
              <a:t>Delivered</a:t>
            </a:r>
          </a:p>
          <a:p>
            <a:pPr lvl="0"/>
            <a:endParaRPr lang="en-US" sz="1400" dirty="0">
              <a:solidFill>
                <a:prstClr val="black"/>
              </a:solidFill>
            </a:endParaRPr>
          </a:p>
          <a:p>
            <a:pPr lvl="0" indent="-57150"/>
            <a:r>
              <a:rPr lang="en-US" sz="1400" dirty="0" err="1">
                <a:solidFill>
                  <a:prstClr val="black"/>
                </a:solidFill>
              </a:rPr>
              <a:t>Enroute</a:t>
            </a:r>
            <a:endParaRPr lang="en-US" sz="1400" dirty="0">
              <a:solidFill>
                <a:prstClr val="black"/>
              </a:solidFill>
            </a:endParaRPr>
          </a:p>
          <a:p>
            <a:pPr lvl="0" indent="-57150"/>
            <a:r>
              <a:rPr lang="en-US" sz="1400" dirty="0">
                <a:solidFill>
                  <a:prstClr val="black"/>
                </a:solidFill>
              </a:rPr>
              <a:t>Entered into eCAPS</a:t>
            </a:r>
          </a:p>
          <a:p>
            <a:pPr lvl="0" indent="-57150"/>
            <a:r>
              <a:rPr lang="en-US" sz="1400" dirty="0">
                <a:solidFill>
                  <a:prstClr val="black"/>
                </a:solidFill>
              </a:rPr>
              <a:t>Forwarded for Action (accepted)</a:t>
            </a:r>
          </a:p>
          <a:p>
            <a:pPr lvl="0" indent="-57150"/>
            <a:r>
              <a:rPr lang="en-US" sz="1400" dirty="0">
                <a:solidFill>
                  <a:prstClr val="black"/>
                </a:solidFill>
              </a:rPr>
              <a:t>Funded in IFMIS</a:t>
            </a:r>
          </a:p>
          <a:p>
            <a:pPr lvl="0" indent="-57150"/>
            <a:r>
              <a:rPr lang="en-US" sz="1400" dirty="0">
                <a:solidFill>
                  <a:prstClr val="black"/>
                </a:solidFill>
              </a:rPr>
              <a:t>MA Issued (Funded)</a:t>
            </a:r>
          </a:p>
          <a:p>
            <a:pPr lvl="0" indent="-57150"/>
            <a:r>
              <a:rPr lang="en-US" sz="1400" dirty="0">
                <a:solidFill>
                  <a:prstClr val="black"/>
                </a:solidFill>
              </a:rPr>
              <a:t>Rejected (invalid)</a:t>
            </a:r>
          </a:p>
          <a:p>
            <a:pPr lvl="0" indent="-57150"/>
            <a:r>
              <a:rPr lang="en-US" sz="1400" dirty="0" smtClean="0">
                <a:solidFill>
                  <a:prstClr val="black"/>
                </a:solidFill>
              </a:rPr>
              <a:t>Request </a:t>
            </a:r>
            <a:r>
              <a:rPr lang="en-US" sz="1400" dirty="0">
                <a:solidFill>
                  <a:prstClr val="black"/>
                </a:solidFill>
              </a:rPr>
              <a:t>Submitted in </a:t>
            </a:r>
            <a:r>
              <a:rPr lang="en-US" sz="1400" dirty="0" smtClean="0">
                <a:solidFill>
                  <a:prstClr val="black"/>
                </a:solidFill>
              </a:rPr>
              <a:t>ADD</a:t>
            </a:r>
            <a:endParaRPr lang="en-US" sz="1400" dirty="0">
              <a:solidFill>
                <a:prstClr val="black"/>
              </a:solidFill>
            </a:endParaRPr>
          </a:p>
          <a:p>
            <a:pPr lvl="0" indent="-57150"/>
            <a:r>
              <a:rPr lang="en-US" sz="1400" dirty="0" smtClean="0">
                <a:solidFill>
                  <a:prstClr val="black"/>
                </a:solidFill>
              </a:rPr>
              <a:t>Resource </a:t>
            </a:r>
            <a:r>
              <a:rPr lang="en-US" sz="1400" dirty="0">
                <a:solidFill>
                  <a:prstClr val="black"/>
                </a:solidFill>
              </a:rPr>
              <a:t>Request Process Completed</a:t>
            </a:r>
          </a:p>
          <a:p>
            <a:pPr lvl="0" indent="-57150"/>
            <a:r>
              <a:rPr lang="en-US" sz="1400" dirty="0">
                <a:solidFill>
                  <a:prstClr val="black"/>
                </a:solidFill>
              </a:rPr>
              <a:t>Returned (need more info)</a:t>
            </a:r>
          </a:p>
          <a:p>
            <a:pPr lvl="0" indent="-57150"/>
            <a:r>
              <a:rPr lang="en-US" sz="1400" dirty="0">
                <a:solidFill>
                  <a:prstClr val="black"/>
                </a:solidFill>
              </a:rPr>
              <a:t>Returned for Final Approval</a:t>
            </a:r>
          </a:p>
          <a:p>
            <a:pPr lvl="0" indent="-57150"/>
            <a:r>
              <a:rPr lang="en-US" sz="1400" dirty="0">
                <a:solidFill>
                  <a:prstClr val="black"/>
                </a:solidFill>
              </a:rPr>
              <a:t>Reviewed by Resource Tracker</a:t>
            </a:r>
          </a:p>
          <a:p>
            <a:r>
              <a:rPr lang="en-US" sz="2000" dirty="0" smtClean="0"/>
              <a:t> </a:t>
            </a:r>
          </a:p>
          <a:p>
            <a:endParaRPr lang="en-US" sz="2000" dirty="0"/>
          </a:p>
        </p:txBody>
      </p:sp>
      <p:sp>
        <p:nvSpPr>
          <p:cNvPr id="6" name="TextBox 5"/>
          <p:cNvSpPr txBox="1"/>
          <p:nvPr/>
        </p:nvSpPr>
        <p:spPr>
          <a:xfrm>
            <a:off x="6324599" y="3504975"/>
            <a:ext cx="2209800" cy="738664"/>
          </a:xfrm>
          <a:prstGeom prst="rect">
            <a:avLst/>
          </a:prstGeom>
          <a:solidFill>
            <a:schemeClr val="bg2">
              <a:lumMod val="90000"/>
            </a:schemeClr>
          </a:solidFill>
          <a:ln w="6350">
            <a:solidFill>
              <a:schemeClr val="tx1"/>
            </a:solidFill>
          </a:ln>
        </p:spPr>
        <p:txBody>
          <a:bodyPr wrap="square" rtlCol="0">
            <a:spAutoFit/>
          </a:bodyPr>
          <a:lstStyle/>
          <a:p>
            <a:pPr algn="r"/>
            <a:r>
              <a:rPr lang="en-US" sz="1400" dirty="0" smtClean="0"/>
              <a:t>Users making updates can </a:t>
            </a:r>
            <a:r>
              <a:rPr lang="en-US" sz="1400" b="1" dirty="0" smtClean="0"/>
              <a:t>View Other Comments</a:t>
            </a:r>
            <a:r>
              <a:rPr lang="en-US" sz="1400" dirty="0" smtClean="0"/>
              <a:t> by clicking the button.  </a:t>
            </a:r>
            <a:endParaRPr lang="en-US" sz="1400" dirty="0"/>
          </a:p>
        </p:txBody>
      </p:sp>
      <p:cxnSp>
        <p:nvCxnSpPr>
          <p:cNvPr id="11" name="Straight Arrow Connector 10"/>
          <p:cNvCxnSpPr/>
          <p:nvPr/>
        </p:nvCxnSpPr>
        <p:spPr>
          <a:xfrm flipV="1">
            <a:off x="6705600" y="3399646"/>
            <a:ext cx="381000" cy="18175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1332285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1143000"/>
          </a:xfrm>
        </p:spPr>
        <p:txBody>
          <a:bodyPr>
            <a:normAutofit/>
          </a:bodyPr>
          <a:lstStyle/>
          <a:p>
            <a:pPr algn="l"/>
            <a:r>
              <a:rPr lang="en-US" sz="4000" dirty="0" smtClean="0"/>
              <a:t>ARF/Request Status - Definitions</a:t>
            </a:r>
            <a:endParaRPr lang="en-US" sz="4000" dirty="0"/>
          </a:p>
        </p:txBody>
      </p:sp>
      <p:sp>
        <p:nvSpPr>
          <p:cNvPr id="11" name="TextBox 10"/>
          <p:cNvSpPr txBox="1"/>
          <p:nvPr/>
        </p:nvSpPr>
        <p:spPr>
          <a:xfrm>
            <a:off x="457200" y="1103312"/>
            <a:ext cx="8382000" cy="4939814"/>
          </a:xfrm>
          <a:prstGeom prst="rect">
            <a:avLst/>
          </a:prstGeom>
          <a:noFill/>
        </p:spPr>
        <p:txBody>
          <a:bodyPr wrap="square" rtlCol="0">
            <a:spAutoFit/>
          </a:bodyPr>
          <a:lstStyle/>
          <a:p>
            <a:r>
              <a:rPr lang="en-US" sz="1500" b="1" u="sng" dirty="0" smtClean="0"/>
              <a:t>Approved</a:t>
            </a:r>
            <a:r>
              <a:rPr lang="en-US" sz="1500" dirty="0" smtClean="0"/>
              <a:t> -  After the OSC or RSSC agrees with the final solution and ready to forward to the Ordering Unit Leader or Order Processing Group Supervisor</a:t>
            </a:r>
          </a:p>
          <a:p>
            <a:r>
              <a:rPr lang="en-US" sz="1500" b="1" u="sng" dirty="0" smtClean="0"/>
              <a:t>Approved in ADD</a:t>
            </a:r>
            <a:r>
              <a:rPr lang="en-US" sz="1500" b="1" dirty="0" smtClean="0"/>
              <a:t> </a:t>
            </a:r>
            <a:r>
              <a:rPr lang="en-US" sz="1500" dirty="0" smtClean="0"/>
              <a:t>– The request for personnel is entered and completed in ADD</a:t>
            </a:r>
          </a:p>
          <a:p>
            <a:r>
              <a:rPr lang="en-US" sz="1500" b="1" u="sng" dirty="0" smtClean="0"/>
              <a:t>Contract Awarded</a:t>
            </a:r>
            <a:r>
              <a:rPr lang="en-US" sz="1500" u="sng" dirty="0" smtClean="0"/>
              <a:t> </a:t>
            </a:r>
            <a:r>
              <a:rPr lang="en-US" sz="1500" dirty="0" smtClean="0"/>
              <a:t>-  CAUL has awarded a contract to meet a request</a:t>
            </a:r>
          </a:p>
          <a:p>
            <a:r>
              <a:rPr lang="en-US" sz="1500" b="1" u="sng" dirty="0" smtClean="0"/>
              <a:t>Contract Pending</a:t>
            </a:r>
            <a:r>
              <a:rPr lang="en-US" sz="1500" b="1" dirty="0" smtClean="0"/>
              <a:t> </a:t>
            </a:r>
            <a:r>
              <a:rPr lang="en-US" sz="1500" dirty="0" smtClean="0"/>
              <a:t>– CAUL is waiting for a contract to be awarded</a:t>
            </a:r>
          </a:p>
          <a:p>
            <a:r>
              <a:rPr lang="en-US" sz="1500" b="1" u="sng" dirty="0" smtClean="0"/>
              <a:t>Delayed</a:t>
            </a:r>
            <a:r>
              <a:rPr lang="en-US" sz="1500" dirty="0" smtClean="0"/>
              <a:t> – Resource was in </a:t>
            </a:r>
            <a:r>
              <a:rPr lang="en-US" sz="1500" dirty="0" err="1" smtClean="0"/>
              <a:t>enroute</a:t>
            </a:r>
            <a:r>
              <a:rPr lang="en-US" sz="1500" dirty="0" smtClean="0"/>
              <a:t> and is now delayed not reaching its destination</a:t>
            </a:r>
          </a:p>
          <a:p>
            <a:r>
              <a:rPr lang="en-US" sz="1500" b="1" u="sng" dirty="0" smtClean="0"/>
              <a:t>Delivered</a:t>
            </a:r>
            <a:r>
              <a:rPr lang="en-US" sz="1500" dirty="0" smtClean="0"/>
              <a:t> – Resource has reached its destination</a:t>
            </a:r>
          </a:p>
          <a:p>
            <a:r>
              <a:rPr lang="en-US" sz="1500" b="1" u="sng" dirty="0" err="1" smtClean="0"/>
              <a:t>Enroute</a:t>
            </a:r>
            <a:r>
              <a:rPr lang="en-US" sz="1500" dirty="0" smtClean="0"/>
              <a:t> – Resource is moving or traveling to its destination</a:t>
            </a:r>
          </a:p>
          <a:p>
            <a:r>
              <a:rPr lang="en-US" sz="1500" b="1" u="sng" dirty="0" smtClean="0"/>
              <a:t>Entered in eCAPS</a:t>
            </a:r>
            <a:r>
              <a:rPr lang="en-US" sz="1500" b="1" dirty="0" smtClean="0"/>
              <a:t> </a:t>
            </a:r>
            <a:r>
              <a:rPr lang="en-US" sz="1500" dirty="0" smtClean="0"/>
              <a:t>– The Mission Assignment positions have entered the approved request into eCAPS</a:t>
            </a:r>
          </a:p>
          <a:p>
            <a:r>
              <a:rPr lang="en-US" sz="1500" b="1" u="sng" dirty="0" smtClean="0"/>
              <a:t>Forwarded for Action (accepted</a:t>
            </a:r>
            <a:r>
              <a:rPr lang="en-US" sz="1500" u="sng" dirty="0" smtClean="0"/>
              <a:t>)</a:t>
            </a:r>
            <a:r>
              <a:rPr lang="en-US" sz="1500" dirty="0" smtClean="0"/>
              <a:t> – The request has been accepted and forwarded to the next position for action</a:t>
            </a:r>
          </a:p>
          <a:p>
            <a:r>
              <a:rPr lang="en-US" sz="1500" b="1" u="sng" dirty="0" smtClean="0"/>
              <a:t>Funded in IFMIS </a:t>
            </a:r>
            <a:r>
              <a:rPr lang="en-US" sz="1500" dirty="0" smtClean="0"/>
              <a:t>– Funding has been committed to the request (40-1, Mission Assignment)</a:t>
            </a:r>
          </a:p>
          <a:p>
            <a:r>
              <a:rPr lang="en-US" sz="1500" b="1" u="sng" dirty="0" smtClean="0"/>
              <a:t>MA Issued (Funded) </a:t>
            </a:r>
            <a:r>
              <a:rPr lang="en-US" sz="1500" dirty="0" smtClean="0"/>
              <a:t>– The MA has been funded and issued to the supporting Agency</a:t>
            </a:r>
          </a:p>
          <a:p>
            <a:r>
              <a:rPr lang="en-US" sz="1500" b="1" u="sng" dirty="0" smtClean="0"/>
              <a:t>Rejected (invalid) </a:t>
            </a:r>
            <a:r>
              <a:rPr lang="en-US" sz="1500" dirty="0" smtClean="0"/>
              <a:t>– Request is not acceptable or is not longer needed</a:t>
            </a:r>
          </a:p>
          <a:p>
            <a:r>
              <a:rPr lang="en-US" sz="1500" b="1" u="sng" dirty="0" smtClean="0"/>
              <a:t>Request Submitted to ADD </a:t>
            </a:r>
            <a:r>
              <a:rPr lang="en-US" sz="1500" dirty="0" smtClean="0"/>
              <a:t>– The request is routed to the ADD position for action</a:t>
            </a:r>
          </a:p>
          <a:p>
            <a:r>
              <a:rPr lang="en-US" sz="1500" b="1" u="sng" dirty="0" smtClean="0"/>
              <a:t>Resource Request Process Completed</a:t>
            </a:r>
            <a:r>
              <a:rPr lang="en-US" sz="1500" b="1" dirty="0" smtClean="0"/>
              <a:t> </a:t>
            </a:r>
            <a:r>
              <a:rPr lang="en-US" sz="1500" dirty="0" smtClean="0"/>
              <a:t>– The request has been validated, routed and  finalized</a:t>
            </a:r>
          </a:p>
          <a:p>
            <a:r>
              <a:rPr lang="en-US" sz="1500" b="1" u="sng" dirty="0" smtClean="0"/>
              <a:t>Returned (need more info) </a:t>
            </a:r>
            <a:r>
              <a:rPr lang="en-US" sz="1500" dirty="0" smtClean="0"/>
              <a:t>– The request is lacking information or needs clarification</a:t>
            </a:r>
          </a:p>
          <a:p>
            <a:r>
              <a:rPr lang="en-US" sz="1500" b="1" u="sng" dirty="0" smtClean="0"/>
              <a:t>Returned for Approval</a:t>
            </a:r>
            <a:r>
              <a:rPr lang="en-US" sz="1500" b="1" dirty="0" smtClean="0"/>
              <a:t> </a:t>
            </a:r>
            <a:r>
              <a:rPr lang="en-US" sz="1500" dirty="0" smtClean="0"/>
              <a:t>– After the request has been worked it’s returned to the OSC or RSSC for final approval</a:t>
            </a:r>
          </a:p>
          <a:p>
            <a:r>
              <a:rPr lang="en-US" sz="1500" b="1" u="sng" dirty="0" smtClean="0"/>
              <a:t>Reviewed by Resource Tracker</a:t>
            </a:r>
            <a:r>
              <a:rPr lang="en-US" sz="1500" b="1" dirty="0" smtClean="0"/>
              <a:t> </a:t>
            </a:r>
            <a:r>
              <a:rPr lang="en-US" sz="1500" dirty="0" smtClean="0"/>
              <a:t>– The Resource Tracker has completed their review for </a:t>
            </a:r>
            <a:r>
              <a:rPr lang="en-US" sz="1500" dirty="0"/>
              <a:t>o</a:t>
            </a:r>
            <a:r>
              <a:rPr lang="en-US" sz="1500" dirty="0" smtClean="0"/>
              <a:t>utstanding requests with no action taken</a:t>
            </a:r>
          </a:p>
        </p:txBody>
      </p:sp>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779456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608784"/>
            <a:ext cx="5686660" cy="307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6934200" cy="1325562"/>
          </a:xfrm>
        </p:spPr>
        <p:txBody>
          <a:bodyPr>
            <a:noAutofit/>
          </a:bodyPr>
          <a:lstStyle/>
          <a:p>
            <a:pPr algn="l"/>
            <a:r>
              <a:rPr lang="en-US" sz="3400" dirty="0" smtClean="0"/>
              <a:t>Create ARF/Request – Final Approval Operations Section Chief (OSC)</a:t>
            </a:r>
            <a:endParaRPr lang="en-US" sz="3400" dirty="0"/>
          </a:p>
        </p:txBody>
      </p:sp>
      <p:sp>
        <p:nvSpPr>
          <p:cNvPr id="3" name="Content Placeholder 2"/>
          <p:cNvSpPr>
            <a:spLocks noGrp="1"/>
          </p:cNvSpPr>
          <p:nvPr>
            <p:ph idx="1"/>
          </p:nvPr>
        </p:nvSpPr>
        <p:spPr>
          <a:xfrm>
            <a:off x="228600" y="1693689"/>
            <a:ext cx="2895600" cy="3026873"/>
          </a:xfrm>
        </p:spPr>
        <p:txBody>
          <a:bodyPr>
            <a:normAutofit fontScale="70000" lnSpcReduction="20000"/>
          </a:bodyPr>
          <a:lstStyle/>
          <a:p>
            <a:pPr marL="0" indent="0">
              <a:buNone/>
            </a:pPr>
            <a:r>
              <a:rPr lang="en-US" dirty="0" smtClean="0"/>
              <a:t>OSC receives the request back from the Branch Directors and has ensured all of the necessary details are on track, OSC sends the request for the final approval to the Ordering Unit Leader (ORDL).  </a:t>
            </a:r>
            <a:endParaRPr lang="en-US" dirty="0"/>
          </a:p>
        </p:txBody>
      </p:sp>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276600" y="4806363"/>
            <a:ext cx="5562600" cy="923330"/>
          </a:xfrm>
          <a:prstGeom prst="rect">
            <a:avLst/>
          </a:prstGeom>
          <a:noFill/>
        </p:spPr>
        <p:txBody>
          <a:bodyPr wrap="square" rtlCol="0">
            <a:spAutoFit/>
          </a:bodyPr>
          <a:lstStyle/>
          <a:p>
            <a:r>
              <a:rPr lang="en-US" dirty="0" smtClean="0"/>
              <a:t>OSC </a:t>
            </a:r>
            <a:r>
              <a:rPr lang="en-US" dirty="0"/>
              <a:t>indicates approval in Section III and identifies who the request is assigned to and how the source will be fulfilled. </a:t>
            </a:r>
          </a:p>
        </p:txBody>
      </p:sp>
      <p:sp>
        <p:nvSpPr>
          <p:cNvPr id="6" name="TextBox 5"/>
          <p:cNvSpPr txBox="1"/>
          <p:nvPr/>
        </p:nvSpPr>
        <p:spPr>
          <a:xfrm>
            <a:off x="508210" y="4529364"/>
            <a:ext cx="2438400" cy="1200329"/>
          </a:xfrm>
          <a:prstGeom prst="rect">
            <a:avLst/>
          </a:prstGeom>
          <a:solidFill>
            <a:schemeClr val="bg2">
              <a:lumMod val="90000"/>
            </a:schemeClr>
          </a:solidFill>
          <a:ln w="6350">
            <a:solidFill>
              <a:schemeClr val="tx1"/>
            </a:solidFill>
          </a:ln>
        </p:spPr>
        <p:txBody>
          <a:bodyPr wrap="square" rtlCol="0">
            <a:spAutoFit/>
          </a:bodyPr>
          <a:lstStyle/>
          <a:p>
            <a:r>
              <a:rPr lang="en-US" dirty="0" smtClean="0"/>
              <a:t>If the request requires immediate action, the box is checked to indicate the urgency.</a:t>
            </a:r>
            <a:endParaRPr lang="en-US" dirty="0"/>
          </a:p>
        </p:txBody>
      </p:sp>
      <p:cxnSp>
        <p:nvCxnSpPr>
          <p:cNvPr id="8" name="Straight Arrow Connector 7"/>
          <p:cNvCxnSpPr/>
          <p:nvPr/>
        </p:nvCxnSpPr>
        <p:spPr>
          <a:xfrm flipH="1" flipV="1">
            <a:off x="4800600" y="3352800"/>
            <a:ext cx="304800" cy="145356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315200" y="3733800"/>
            <a:ext cx="228600" cy="107256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705600" y="4191000"/>
            <a:ext cx="381000" cy="61536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743200" y="1905000"/>
            <a:ext cx="2667000" cy="2057402"/>
          </a:xfrm>
          <a:prstGeom prst="bentConnector3">
            <a:avLst>
              <a:gd name="adj1" fmla="val 16609"/>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11"/>
          </p:nvPr>
        </p:nvSpPr>
        <p:spPr/>
        <p:txBody>
          <a:bodyPr/>
          <a:lstStyle/>
          <a:p>
            <a:r>
              <a:rPr lang="en-US" smtClean="0"/>
              <a:t>FINAL 8/28/2013</a:t>
            </a:r>
            <a:endParaRPr lang="en-US"/>
          </a:p>
        </p:txBody>
      </p:sp>
      <p:cxnSp>
        <p:nvCxnSpPr>
          <p:cNvPr id="15" name="Straight Arrow Connector 14"/>
          <p:cNvCxnSpPr/>
          <p:nvPr/>
        </p:nvCxnSpPr>
        <p:spPr>
          <a:xfrm flipV="1">
            <a:off x="2946610" y="4572000"/>
            <a:ext cx="406190" cy="23436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977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010400" cy="1676400"/>
          </a:xfrm>
        </p:spPr>
        <p:txBody>
          <a:bodyPr>
            <a:noAutofit/>
          </a:bodyPr>
          <a:lstStyle/>
          <a:p>
            <a:pPr algn="l"/>
            <a:r>
              <a:rPr lang="en-US" sz="3000" dirty="0" smtClean="0"/>
              <a:t>Create ARF/Request – RRCC/NRCC - Initial Review Resource Capability Branch Director (RCBD)</a:t>
            </a:r>
            <a:endParaRPr lang="en-US" sz="3000" dirty="0"/>
          </a:p>
        </p:txBody>
      </p:sp>
      <p:sp>
        <p:nvSpPr>
          <p:cNvPr id="3" name="Content Placeholder 2"/>
          <p:cNvSpPr>
            <a:spLocks noGrp="1"/>
          </p:cNvSpPr>
          <p:nvPr>
            <p:ph idx="1"/>
          </p:nvPr>
        </p:nvSpPr>
        <p:spPr>
          <a:xfrm>
            <a:off x="457200" y="1600200"/>
            <a:ext cx="4145328" cy="4525963"/>
          </a:xfrm>
        </p:spPr>
        <p:txBody>
          <a:bodyPr>
            <a:normAutofit fontScale="62500" lnSpcReduction="20000"/>
          </a:bodyPr>
          <a:lstStyle/>
          <a:p>
            <a:pPr marL="0" indent="0">
              <a:buNone/>
            </a:pPr>
            <a:r>
              <a:rPr lang="en-US" dirty="0" smtClean="0"/>
              <a:t>The Resource Capability Branch Director (RCBD) or OSC reviews the initial request.  </a:t>
            </a:r>
          </a:p>
          <a:p>
            <a:r>
              <a:rPr lang="en-US" dirty="0" smtClean="0"/>
              <a:t>If there are any questions for the requestor, RCBD contacts them to resolve. </a:t>
            </a:r>
          </a:p>
          <a:p>
            <a:r>
              <a:rPr lang="en-US" dirty="0" smtClean="0"/>
              <a:t>RCBD works with the resource providers to determine the best means of fulfilling the request.</a:t>
            </a:r>
          </a:p>
          <a:p>
            <a:r>
              <a:rPr lang="en-US" dirty="0" smtClean="0"/>
              <a:t>This request would be fulfilled under the Individual Assistance Group.  RCBD would forward the request to the Individual Assistance Group Supervisor (IAGS) for review.</a:t>
            </a:r>
          </a:p>
          <a:p>
            <a:r>
              <a:rPr lang="en-US" dirty="0" smtClean="0"/>
              <a:t>Click the </a:t>
            </a:r>
            <a:r>
              <a:rPr lang="en-US" b="1" dirty="0" smtClean="0"/>
              <a:t>Save here </a:t>
            </a:r>
            <a:r>
              <a:rPr lang="en-US" dirty="0" smtClean="0"/>
              <a:t>button. </a:t>
            </a:r>
            <a:endParaRPr lang="en-US" dirty="0"/>
          </a:p>
        </p:txBody>
      </p:sp>
      <p:cxnSp>
        <p:nvCxnSpPr>
          <p:cNvPr id="7" name="Straight Arrow Connector 6"/>
          <p:cNvCxnSpPr/>
          <p:nvPr/>
        </p:nvCxnSpPr>
        <p:spPr>
          <a:xfrm flipV="1">
            <a:off x="3657600" y="5410200"/>
            <a:ext cx="996795" cy="21411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828" y="1295400"/>
            <a:ext cx="3835181" cy="4692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3886200" y="5029200"/>
            <a:ext cx="768195" cy="1905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1657805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517" y="2308922"/>
            <a:ext cx="8153400" cy="193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95300" y="304800"/>
            <a:ext cx="6667500" cy="1143000"/>
          </a:xfrm>
        </p:spPr>
        <p:txBody>
          <a:bodyPr>
            <a:noAutofit/>
          </a:bodyPr>
          <a:lstStyle/>
          <a:p>
            <a:pPr algn="l"/>
            <a:r>
              <a:rPr lang="en-US" sz="3600" dirty="0" smtClean="0"/>
              <a:t>Create ARF/Request – Resource Provider Review</a:t>
            </a:r>
            <a:endParaRPr lang="en-US" sz="3600" dirty="0"/>
          </a:p>
        </p:txBody>
      </p:sp>
      <p:sp>
        <p:nvSpPr>
          <p:cNvPr id="3" name="Content Placeholder 2"/>
          <p:cNvSpPr>
            <a:spLocks noGrp="1"/>
          </p:cNvSpPr>
          <p:nvPr>
            <p:ph idx="1"/>
          </p:nvPr>
        </p:nvSpPr>
        <p:spPr>
          <a:xfrm>
            <a:off x="329317" y="1469523"/>
            <a:ext cx="8305800" cy="990599"/>
          </a:xfrm>
        </p:spPr>
        <p:txBody>
          <a:bodyPr>
            <a:normAutofit lnSpcReduction="10000"/>
          </a:bodyPr>
          <a:lstStyle/>
          <a:p>
            <a:pPr marL="0" indent="0">
              <a:buNone/>
            </a:pPr>
            <a:r>
              <a:rPr lang="en-US" sz="2000" dirty="0" smtClean="0"/>
              <a:t>The resource provider reviews the request and enters any relevant comments for the record and returns the request to the Resource Capability Branch Director (RCBD).  </a:t>
            </a:r>
            <a:endParaRPr lang="en-US" sz="2000" dirty="0"/>
          </a:p>
        </p:txBody>
      </p:sp>
      <p:cxnSp>
        <p:nvCxnSpPr>
          <p:cNvPr id="5" name="Straight Arrow Connector 4"/>
          <p:cNvCxnSpPr/>
          <p:nvPr/>
        </p:nvCxnSpPr>
        <p:spPr>
          <a:xfrm flipH="1">
            <a:off x="5562600" y="2743200"/>
            <a:ext cx="228600" cy="3810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3" idx="1"/>
          </p:cNvCxnSpPr>
          <p:nvPr/>
        </p:nvCxnSpPr>
        <p:spPr>
          <a:xfrm rot="10800000" flipH="1" flipV="1">
            <a:off x="329316" y="1964822"/>
            <a:ext cx="228601" cy="1863305"/>
          </a:xfrm>
          <a:prstGeom prst="bentConnector4">
            <a:avLst>
              <a:gd name="adj1" fmla="val -30435"/>
              <a:gd name="adj2" fmla="val 88895"/>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15" descr="C:\Documents and Settings\jbarnes8\My Documents\FEMA-DHS Seals &amp; Signaturees\DHS_FEMA_Signatures_07_31_03\Preferred\Reverse\Spot_Full_Color\DHS_fema_S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19432" y="4255436"/>
            <a:ext cx="8077200" cy="1877437"/>
          </a:xfrm>
          <a:prstGeom prst="rect">
            <a:avLst/>
          </a:prstGeom>
          <a:solidFill>
            <a:schemeClr val="tx2">
              <a:lumMod val="20000"/>
              <a:lumOff val="80000"/>
            </a:schemeClr>
          </a:solidFill>
          <a:ln w="6350">
            <a:solidFill>
              <a:schemeClr val="tx1"/>
            </a:solidFill>
          </a:ln>
        </p:spPr>
        <p:txBody>
          <a:bodyPr wrap="square" numCol="2" rtlCol="0">
            <a:spAutoFit/>
          </a:bodyPr>
          <a:lstStyle/>
          <a:p>
            <a:pPr lvl="0"/>
            <a:r>
              <a:rPr lang="en-US" dirty="0">
                <a:solidFill>
                  <a:prstClr val="black"/>
                </a:solidFill>
              </a:rPr>
              <a:t>The ARF Status options are: </a:t>
            </a:r>
          </a:p>
          <a:p>
            <a:pPr lvl="0"/>
            <a:r>
              <a:rPr lang="en-US" sz="1400" dirty="0">
                <a:solidFill>
                  <a:prstClr val="black"/>
                </a:solidFill>
              </a:rPr>
              <a:t>Forward for Action (Accepted)</a:t>
            </a:r>
          </a:p>
          <a:p>
            <a:pPr lvl="0"/>
            <a:r>
              <a:rPr lang="en-US" sz="1400" dirty="0">
                <a:solidFill>
                  <a:prstClr val="black"/>
                </a:solidFill>
              </a:rPr>
              <a:t>Rejected (invalid)</a:t>
            </a:r>
          </a:p>
          <a:p>
            <a:pPr lvl="0"/>
            <a:r>
              <a:rPr lang="en-US" sz="1400" dirty="0">
                <a:solidFill>
                  <a:prstClr val="black"/>
                </a:solidFill>
              </a:rPr>
              <a:t>Returned (need more info)</a:t>
            </a:r>
          </a:p>
          <a:p>
            <a:pPr lvl="0"/>
            <a:r>
              <a:rPr lang="en-US" sz="1400" dirty="0">
                <a:solidFill>
                  <a:prstClr val="black"/>
                </a:solidFill>
              </a:rPr>
              <a:t>Returned for Approval</a:t>
            </a:r>
          </a:p>
          <a:p>
            <a:pPr marL="0" lvl="1"/>
            <a:r>
              <a:rPr lang="en-US" sz="1400" dirty="0">
                <a:solidFill>
                  <a:prstClr val="black"/>
                </a:solidFill>
              </a:rPr>
              <a:t>Entered into ECAPS</a:t>
            </a:r>
          </a:p>
          <a:p>
            <a:pPr marL="0" lvl="1"/>
            <a:r>
              <a:rPr lang="en-US" sz="1400" dirty="0">
                <a:solidFill>
                  <a:prstClr val="black"/>
                </a:solidFill>
              </a:rPr>
              <a:t>Funded in </a:t>
            </a:r>
            <a:r>
              <a:rPr lang="en-US" sz="1400" dirty="0" smtClean="0">
                <a:solidFill>
                  <a:prstClr val="black"/>
                </a:solidFill>
              </a:rPr>
              <a:t>IFMIS</a:t>
            </a:r>
          </a:p>
          <a:p>
            <a:pPr marL="0" lvl="1"/>
            <a:endParaRPr lang="en-US" sz="1400" dirty="0">
              <a:solidFill>
                <a:prstClr val="black"/>
              </a:solidFill>
            </a:endParaRPr>
          </a:p>
          <a:p>
            <a:pPr marL="0" lvl="1"/>
            <a:endParaRPr lang="en-US" sz="1400" dirty="0">
              <a:solidFill>
                <a:prstClr val="black"/>
              </a:solidFill>
            </a:endParaRPr>
          </a:p>
          <a:p>
            <a:pPr lvl="0" indent="-57150"/>
            <a:r>
              <a:rPr lang="en-US" sz="1400" dirty="0">
                <a:solidFill>
                  <a:prstClr val="black"/>
                </a:solidFill>
              </a:rPr>
              <a:t>Contract Pending</a:t>
            </a:r>
          </a:p>
          <a:p>
            <a:pPr lvl="0" indent="-57150"/>
            <a:r>
              <a:rPr lang="en-US" sz="1400" dirty="0">
                <a:solidFill>
                  <a:prstClr val="black"/>
                </a:solidFill>
              </a:rPr>
              <a:t>Contract Awarded</a:t>
            </a:r>
          </a:p>
          <a:p>
            <a:pPr lvl="0" indent="-57150"/>
            <a:r>
              <a:rPr lang="en-US" sz="1400" dirty="0">
                <a:solidFill>
                  <a:prstClr val="black"/>
                </a:solidFill>
              </a:rPr>
              <a:t>MA Issued (Funded)</a:t>
            </a:r>
          </a:p>
          <a:p>
            <a:pPr lvl="0" indent="-57150"/>
            <a:r>
              <a:rPr lang="en-US" sz="1400" dirty="0">
                <a:solidFill>
                  <a:prstClr val="black"/>
                </a:solidFill>
              </a:rPr>
              <a:t>Request Submitted in ADD</a:t>
            </a:r>
          </a:p>
          <a:p>
            <a:pPr lvl="0" indent="-57150"/>
            <a:r>
              <a:rPr lang="en-US" sz="1400" dirty="0">
                <a:solidFill>
                  <a:prstClr val="black"/>
                </a:solidFill>
              </a:rPr>
              <a:t>Approved in ADD</a:t>
            </a:r>
          </a:p>
          <a:p>
            <a:pPr lvl="0" indent="-57150"/>
            <a:r>
              <a:rPr lang="en-US" sz="1400" dirty="0">
                <a:solidFill>
                  <a:prstClr val="black"/>
                </a:solidFill>
              </a:rPr>
              <a:t>Approved</a:t>
            </a:r>
          </a:p>
          <a:p>
            <a:pPr lvl="0" indent="-57150"/>
            <a:r>
              <a:rPr lang="en-US" sz="1400" dirty="0">
                <a:solidFill>
                  <a:prstClr val="black"/>
                </a:solidFill>
              </a:rPr>
              <a:t>Resource Request Process </a:t>
            </a:r>
            <a:r>
              <a:rPr lang="en-US" sz="1400" dirty="0" smtClean="0">
                <a:solidFill>
                  <a:prstClr val="black"/>
                </a:solidFill>
              </a:rPr>
              <a:t>Completed</a:t>
            </a:r>
            <a:endParaRPr lang="en-US" sz="1400" dirty="0">
              <a:solidFill>
                <a:prstClr val="black"/>
              </a:solidFill>
            </a:endParaRPr>
          </a:p>
        </p:txBody>
      </p:sp>
      <p:cxnSp>
        <p:nvCxnSpPr>
          <p:cNvPr id="17" name="Straight Arrow Connector 16"/>
          <p:cNvCxnSpPr/>
          <p:nvPr/>
        </p:nvCxnSpPr>
        <p:spPr>
          <a:xfrm flipH="1" flipV="1">
            <a:off x="2828677" y="2743200"/>
            <a:ext cx="38100" cy="165467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33769" y="3690989"/>
            <a:ext cx="2400300" cy="738664"/>
          </a:xfrm>
          <a:prstGeom prst="rect">
            <a:avLst/>
          </a:prstGeom>
          <a:solidFill>
            <a:schemeClr val="bg2">
              <a:lumMod val="90000"/>
            </a:schemeClr>
          </a:solidFill>
          <a:ln w="6350">
            <a:solidFill>
              <a:schemeClr val="tx1"/>
            </a:solidFill>
          </a:ln>
        </p:spPr>
        <p:txBody>
          <a:bodyPr wrap="square" rtlCol="0">
            <a:spAutoFit/>
          </a:bodyPr>
          <a:lstStyle/>
          <a:p>
            <a:pPr algn="r"/>
            <a:r>
              <a:rPr lang="en-US" sz="1400" dirty="0" smtClean="0"/>
              <a:t>Users making updates can </a:t>
            </a:r>
            <a:r>
              <a:rPr lang="en-US" sz="1400" b="1" dirty="0" smtClean="0"/>
              <a:t>View Other Comments</a:t>
            </a:r>
            <a:r>
              <a:rPr lang="en-US" sz="1400" dirty="0" smtClean="0"/>
              <a:t> by clicking the button.  </a:t>
            </a:r>
            <a:endParaRPr lang="en-US" sz="1400" dirty="0"/>
          </a:p>
        </p:txBody>
      </p:sp>
      <p:cxnSp>
        <p:nvCxnSpPr>
          <p:cNvPr id="11" name="Straight Arrow Connector 10"/>
          <p:cNvCxnSpPr/>
          <p:nvPr/>
        </p:nvCxnSpPr>
        <p:spPr>
          <a:xfrm flipV="1">
            <a:off x="6763359" y="3523328"/>
            <a:ext cx="208941" cy="304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410799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325562"/>
          </a:xfrm>
        </p:spPr>
        <p:txBody>
          <a:bodyPr>
            <a:noAutofit/>
          </a:bodyPr>
          <a:lstStyle/>
          <a:p>
            <a:pPr algn="l"/>
            <a:r>
              <a:rPr lang="en-US" sz="3400" dirty="0" smtClean="0"/>
              <a:t>Create </a:t>
            </a:r>
            <a:r>
              <a:rPr lang="en-US" sz="3200" dirty="0">
                <a:solidFill>
                  <a:prstClr val="black"/>
                </a:solidFill>
              </a:rPr>
              <a:t>ARF/</a:t>
            </a:r>
            <a:r>
              <a:rPr lang="en-US" sz="3400" dirty="0" smtClean="0"/>
              <a:t>Request – Final Approval Resource Support Section Chief (RSSC) </a:t>
            </a:r>
            <a:endParaRPr lang="en-US" sz="3400" dirty="0"/>
          </a:p>
        </p:txBody>
      </p:sp>
      <p:sp>
        <p:nvSpPr>
          <p:cNvPr id="3" name="Content Placeholder 2"/>
          <p:cNvSpPr>
            <a:spLocks noGrp="1"/>
          </p:cNvSpPr>
          <p:nvPr>
            <p:ph idx="1"/>
          </p:nvPr>
        </p:nvSpPr>
        <p:spPr>
          <a:xfrm>
            <a:off x="450797" y="1693689"/>
            <a:ext cx="2895600" cy="3026873"/>
          </a:xfrm>
        </p:spPr>
        <p:txBody>
          <a:bodyPr>
            <a:normAutofit fontScale="70000" lnSpcReduction="20000"/>
          </a:bodyPr>
          <a:lstStyle/>
          <a:p>
            <a:pPr marL="0" indent="0">
              <a:buNone/>
            </a:pPr>
            <a:r>
              <a:rPr lang="en-US" dirty="0" smtClean="0"/>
              <a:t>RCBD receives the request back from the resource provider and has ensured all of the necessary details are on track, RCBD sends the request for the final approval to the Resource Support Section Chief (RSSC).  </a:t>
            </a:r>
            <a:endParaRPr lang="en-US" dirty="0"/>
          </a:p>
        </p:txBody>
      </p:sp>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676400"/>
            <a:ext cx="5297681" cy="2950673"/>
          </a:xfrm>
          <a:prstGeom prst="rect">
            <a:avLst/>
          </a:prstGeom>
          <a:noFill/>
          <a:ln>
            <a:noFill/>
          </a:ln>
          <a:effectLst/>
          <a:extLst/>
        </p:spPr>
      </p:pic>
      <p:sp>
        <p:nvSpPr>
          <p:cNvPr id="5" name="TextBox 4"/>
          <p:cNvSpPr txBox="1"/>
          <p:nvPr/>
        </p:nvSpPr>
        <p:spPr>
          <a:xfrm>
            <a:off x="3276600" y="4806363"/>
            <a:ext cx="5562600" cy="923330"/>
          </a:xfrm>
          <a:prstGeom prst="rect">
            <a:avLst/>
          </a:prstGeom>
          <a:noFill/>
        </p:spPr>
        <p:txBody>
          <a:bodyPr wrap="square" rtlCol="0">
            <a:spAutoFit/>
          </a:bodyPr>
          <a:lstStyle/>
          <a:p>
            <a:r>
              <a:rPr lang="en-US" dirty="0"/>
              <a:t>RSSC indicates approval in Section III and identifies who the request is assigned to and how the source will be fulfilled. </a:t>
            </a:r>
          </a:p>
        </p:txBody>
      </p:sp>
      <p:sp>
        <p:nvSpPr>
          <p:cNvPr id="6" name="TextBox 5"/>
          <p:cNvSpPr txBox="1"/>
          <p:nvPr/>
        </p:nvSpPr>
        <p:spPr>
          <a:xfrm>
            <a:off x="533400" y="4800600"/>
            <a:ext cx="2438400" cy="1200329"/>
          </a:xfrm>
          <a:prstGeom prst="rect">
            <a:avLst/>
          </a:prstGeom>
          <a:solidFill>
            <a:schemeClr val="bg2">
              <a:lumMod val="90000"/>
            </a:schemeClr>
          </a:solidFill>
          <a:ln w="6350">
            <a:solidFill>
              <a:schemeClr val="tx1"/>
            </a:solidFill>
          </a:ln>
        </p:spPr>
        <p:txBody>
          <a:bodyPr wrap="square" rtlCol="0">
            <a:spAutoFit/>
          </a:bodyPr>
          <a:lstStyle/>
          <a:p>
            <a:r>
              <a:rPr lang="en-US" dirty="0" smtClean="0"/>
              <a:t>If the request requires immediate action, the box is checked to indicate the urgency.</a:t>
            </a:r>
            <a:endParaRPr lang="en-US" dirty="0"/>
          </a:p>
        </p:txBody>
      </p:sp>
      <p:cxnSp>
        <p:nvCxnSpPr>
          <p:cNvPr id="8" name="Straight Arrow Connector 7"/>
          <p:cNvCxnSpPr/>
          <p:nvPr/>
        </p:nvCxnSpPr>
        <p:spPr>
          <a:xfrm flipH="1" flipV="1">
            <a:off x="4800600" y="3352800"/>
            <a:ext cx="304800" cy="145356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315200" y="3657600"/>
            <a:ext cx="76200" cy="114876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705600" y="4079581"/>
            <a:ext cx="381000" cy="72678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11"/>
          </p:nvPr>
        </p:nvSpPr>
        <p:spPr/>
        <p:txBody>
          <a:bodyPr/>
          <a:lstStyle/>
          <a:p>
            <a:r>
              <a:rPr lang="en-US" smtClean="0"/>
              <a:t>FINAL 8/28/2013</a:t>
            </a:r>
            <a:endParaRPr lang="en-US"/>
          </a:p>
        </p:txBody>
      </p:sp>
      <p:sp>
        <p:nvSpPr>
          <p:cNvPr id="11" name="Oval 10"/>
          <p:cNvSpPr/>
          <p:nvPr/>
        </p:nvSpPr>
        <p:spPr>
          <a:xfrm>
            <a:off x="5638800" y="1760787"/>
            <a:ext cx="1752600" cy="281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5920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a:noAutofit/>
          </a:bodyPr>
          <a:lstStyle/>
          <a:p>
            <a:pPr algn="l"/>
            <a:r>
              <a:rPr lang="en-US" sz="3600" dirty="0" smtClean="0"/>
              <a:t>Create </a:t>
            </a:r>
            <a:r>
              <a:rPr lang="en-US" sz="3200" dirty="0">
                <a:solidFill>
                  <a:prstClr val="black"/>
                </a:solidFill>
              </a:rPr>
              <a:t>ARF/</a:t>
            </a:r>
            <a:r>
              <a:rPr lang="en-US" sz="3600" dirty="0" smtClean="0"/>
              <a:t>Request – Order Processing Group Supervisor (OPGS)</a:t>
            </a:r>
            <a:endParaRPr lang="en-US" sz="3600" dirty="0"/>
          </a:p>
        </p:txBody>
      </p:sp>
      <p:sp>
        <p:nvSpPr>
          <p:cNvPr id="3" name="Content Placeholder 2"/>
          <p:cNvSpPr>
            <a:spLocks noGrp="1"/>
          </p:cNvSpPr>
          <p:nvPr>
            <p:ph idx="1"/>
          </p:nvPr>
        </p:nvSpPr>
        <p:spPr>
          <a:xfrm>
            <a:off x="609600" y="3657600"/>
            <a:ext cx="8229600" cy="2544763"/>
          </a:xfrm>
        </p:spPr>
        <p:txBody>
          <a:bodyPr>
            <a:normAutofit fontScale="77500" lnSpcReduction="20000"/>
          </a:bodyPr>
          <a:lstStyle/>
          <a:p>
            <a:pPr marL="0" indent="0">
              <a:buNone/>
            </a:pPr>
            <a:r>
              <a:rPr lang="en-US" dirty="0" smtClean="0"/>
              <a:t>The </a:t>
            </a:r>
            <a:r>
              <a:rPr lang="en-US" dirty="0"/>
              <a:t>Order Processing </a:t>
            </a:r>
            <a:r>
              <a:rPr lang="en-US" dirty="0" smtClean="0"/>
              <a:t>Group Supervisor (OPGS) is responsible </a:t>
            </a:r>
            <a:r>
              <a:rPr lang="en-US" dirty="0"/>
              <a:t>for ensuring that the request is fulfilled.  In this case, the request for 100 cases of lactose free infant formula will be met through a </a:t>
            </a:r>
            <a:r>
              <a:rPr lang="en-US" dirty="0" smtClean="0"/>
              <a:t>contract with Red Cross (ESF-6 </a:t>
            </a:r>
            <a:r>
              <a:rPr lang="en-US" dirty="0"/>
              <a:t>Mass </a:t>
            </a:r>
            <a:r>
              <a:rPr lang="en-US" dirty="0" smtClean="0"/>
              <a:t>Care)  OPGS forwards the request to the Contracting and Acquisitions Unit Leader (CAUL) to be fulfilled.  </a:t>
            </a:r>
            <a:endParaRPr lang="en-US" dirty="0"/>
          </a:p>
          <a:p>
            <a:pPr marL="0" indent="0">
              <a:buNone/>
            </a:pPr>
            <a:r>
              <a:rPr lang="en-US" dirty="0" smtClean="0"/>
              <a:t> </a:t>
            </a:r>
            <a:endParaRPr lang="en-US" dirty="0"/>
          </a:p>
        </p:txBody>
      </p:sp>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7736132" cy="176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2192359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a:noAutofit/>
          </a:bodyPr>
          <a:lstStyle/>
          <a:p>
            <a:pPr algn="l"/>
            <a:r>
              <a:rPr lang="en-US" sz="3600" dirty="0" smtClean="0"/>
              <a:t>Create </a:t>
            </a:r>
            <a:r>
              <a:rPr lang="en-US" sz="3200" dirty="0">
                <a:solidFill>
                  <a:prstClr val="black"/>
                </a:solidFill>
              </a:rPr>
              <a:t>ARF/</a:t>
            </a:r>
            <a:r>
              <a:rPr lang="en-US" sz="3600" dirty="0" smtClean="0"/>
              <a:t>Request – Contracting and Acquisitions Unit Leader</a:t>
            </a:r>
            <a:endParaRPr lang="en-US" sz="3600" dirty="0"/>
          </a:p>
        </p:txBody>
      </p:sp>
      <p:sp>
        <p:nvSpPr>
          <p:cNvPr id="3" name="Content Placeholder 2"/>
          <p:cNvSpPr>
            <a:spLocks noGrp="1"/>
          </p:cNvSpPr>
          <p:nvPr>
            <p:ph idx="1"/>
          </p:nvPr>
        </p:nvSpPr>
        <p:spPr>
          <a:xfrm>
            <a:off x="457200" y="1600201"/>
            <a:ext cx="8229600" cy="1600200"/>
          </a:xfrm>
        </p:spPr>
        <p:txBody>
          <a:bodyPr/>
          <a:lstStyle/>
          <a:p>
            <a:pPr marL="0" indent="0">
              <a:buNone/>
            </a:pPr>
            <a:r>
              <a:rPr lang="en-US" sz="2000" dirty="0" smtClean="0"/>
              <a:t>The Contracting and Acquisitions Unit Leader (CAUL) takes action to place and fulfill the order.</a:t>
            </a:r>
          </a:p>
          <a:p>
            <a:pPr marL="0" indent="0">
              <a:buNone/>
            </a:pPr>
            <a:endParaRPr lang="en-US" dirty="0"/>
          </a:p>
        </p:txBody>
      </p:sp>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 y="2362200"/>
            <a:ext cx="8239125" cy="192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1650" y="4572000"/>
            <a:ext cx="8153400" cy="646331"/>
          </a:xfrm>
          <a:prstGeom prst="rect">
            <a:avLst/>
          </a:prstGeom>
          <a:noFill/>
        </p:spPr>
        <p:txBody>
          <a:bodyPr wrap="square" rtlCol="0">
            <a:spAutoFit/>
          </a:bodyPr>
          <a:lstStyle/>
          <a:p>
            <a:r>
              <a:rPr lang="en-US" dirty="0" smtClean="0"/>
              <a:t>Once the contract is awarded, Contracting and Acquisitions will update the status in WebEOC.  </a:t>
            </a:r>
            <a:endParaRPr lang="en-US" dirty="0"/>
          </a:p>
        </p:txBody>
      </p:sp>
      <p:cxnSp>
        <p:nvCxnSpPr>
          <p:cNvPr id="8" name="Straight Arrow Connector 7"/>
          <p:cNvCxnSpPr/>
          <p:nvPr/>
        </p:nvCxnSpPr>
        <p:spPr>
          <a:xfrm>
            <a:off x="4191000" y="1905000"/>
            <a:ext cx="228600" cy="609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 y="5334000"/>
            <a:ext cx="7696200" cy="923330"/>
          </a:xfrm>
          <a:prstGeom prst="rect">
            <a:avLst/>
          </a:prstGeom>
          <a:solidFill>
            <a:schemeClr val="bg2">
              <a:lumMod val="90000"/>
            </a:schemeClr>
          </a:solidFill>
          <a:ln w="6350">
            <a:solidFill>
              <a:schemeClr val="tx1"/>
            </a:solidFill>
          </a:ln>
        </p:spPr>
        <p:txBody>
          <a:bodyPr wrap="square" rtlCol="0">
            <a:spAutoFit/>
          </a:bodyPr>
          <a:lstStyle/>
          <a:p>
            <a:r>
              <a:rPr lang="en-US" dirty="0"/>
              <a:t>From </a:t>
            </a:r>
            <a:r>
              <a:rPr lang="en-US" dirty="0" smtClean="0"/>
              <a:t>this point forward </a:t>
            </a:r>
            <a:r>
              <a:rPr lang="en-US" dirty="0"/>
              <a:t>the </a:t>
            </a:r>
            <a:r>
              <a:rPr lang="en-US" dirty="0" smtClean="0"/>
              <a:t>Resource Provider (in this case ESF-6) is </a:t>
            </a:r>
            <a:r>
              <a:rPr lang="en-US" dirty="0"/>
              <a:t>responsible </a:t>
            </a:r>
            <a:r>
              <a:rPr lang="en-US" dirty="0" smtClean="0"/>
              <a:t>updating details on </a:t>
            </a:r>
            <a:r>
              <a:rPr lang="en-US" dirty="0"/>
              <a:t>whether the request has been fulfilled, when it has been delivered and to </a:t>
            </a:r>
            <a:r>
              <a:rPr lang="en-US" dirty="0" smtClean="0"/>
              <a:t>whom, </a:t>
            </a:r>
            <a:r>
              <a:rPr lang="en-US" dirty="0"/>
              <a:t>and updating the request in WebEOC.</a:t>
            </a:r>
          </a:p>
        </p:txBody>
      </p:sp>
      <p:sp>
        <p:nvSpPr>
          <p:cNvPr id="5" name="Footer Placeholder 4"/>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1702314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Resource Support Section</a:t>
            </a:r>
            <a:endParaRPr lang="en-US" dirty="0"/>
          </a:p>
        </p:txBody>
      </p:sp>
      <p:sp>
        <p:nvSpPr>
          <p:cNvPr id="3" name="Subtitle 2"/>
          <p:cNvSpPr>
            <a:spLocks noGrp="1"/>
          </p:cNvSpPr>
          <p:nvPr>
            <p:ph type="subTitle" idx="1"/>
          </p:nvPr>
        </p:nvSpPr>
        <p:spPr/>
        <p:txBody>
          <a:bodyPr/>
          <a:lstStyle/>
          <a:p>
            <a:r>
              <a:rPr lang="en-US" dirty="0" smtClean="0"/>
              <a:t>Outline of Roles</a:t>
            </a:r>
            <a:endParaRPr lang="en-US" dirty="0"/>
          </a:p>
        </p:txBody>
      </p:sp>
      <p:pic>
        <p:nvPicPr>
          <p:cNvPr id="5"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25352902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86000" y="2057400"/>
            <a:ext cx="4876800" cy="1015663"/>
          </a:xfrm>
          <a:prstGeom prst="rect">
            <a:avLst/>
          </a:prstGeom>
          <a:noFill/>
        </p:spPr>
        <p:txBody>
          <a:bodyPr wrap="square" rtlCol="0">
            <a:spAutoFit/>
          </a:bodyPr>
          <a:lstStyle/>
          <a:p>
            <a:pPr algn="ctr"/>
            <a:r>
              <a:rPr lang="en-US" sz="6000" dirty="0" smtClean="0"/>
              <a:t>Questions?</a:t>
            </a:r>
            <a:endParaRPr lang="en-US" sz="6000" dirty="0"/>
          </a:p>
        </p:txBody>
      </p:sp>
      <p:sp>
        <p:nvSpPr>
          <p:cNvPr id="2" name="Footer Placeholder 1"/>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38713445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WebEOC Processes</a:t>
            </a:r>
            <a:endParaRPr lang="en-US" dirty="0"/>
          </a:p>
        </p:txBody>
      </p:sp>
      <p:sp>
        <p:nvSpPr>
          <p:cNvPr id="3" name="Subtitle 2"/>
          <p:cNvSpPr>
            <a:spLocks noGrp="1"/>
          </p:cNvSpPr>
          <p:nvPr>
            <p:ph type="subTitle" idx="1"/>
          </p:nvPr>
        </p:nvSpPr>
        <p:spPr/>
        <p:txBody>
          <a:bodyPr/>
          <a:lstStyle/>
          <a:p>
            <a:r>
              <a:rPr lang="en-US" dirty="0" smtClean="0"/>
              <a:t>Part 2: Create ARF/Resource Request From Pre-Scripted Mission Assignment (PSMA)</a:t>
            </a:r>
            <a:endParaRPr lang="en-US" dirty="0"/>
          </a:p>
        </p:txBody>
      </p:sp>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40926610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086600" cy="1143000"/>
          </a:xfrm>
        </p:spPr>
        <p:txBody>
          <a:bodyPr>
            <a:noAutofit/>
          </a:bodyPr>
          <a:lstStyle/>
          <a:p>
            <a:pPr algn="l"/>
            <a:r>
              <a:rPr lang="en-US" sz="3600" dirty="0" smtClean="0"/>
              <a:t>Pre-Scripted Mission Assignment (PSMA) – Initiate a </a:t>
            </a:r>
            <a:r>
              <a:rPr lang="en-US" sz="3600" dirty="0"/>
              <a:t>ARF/Resource </a:t>
            </a:r>
            <a:r>
              <a:rPr lang="en-US" sz="3600" dirty="0" smtClean="0"/>
              <a:t>Request</a:t>
            </a:r>
            <a:endParaRPr lang="en-US" sz="3600" dirty="0"/>
          </a:p>
        </p:txBody>
      </p:sp>
      <p:sp>
        <p:nvSpPr>
          <p:cNvPr id="3" name="Content Placeholder 2"/>
          <p:cNvSpPr>
            <a:spLocks noGrp="1"/>
          </p:cNvSpPr>
          <p:nvPr>
            <p:ph idx="1"/>
          </p:nvPr>
        </p:nvSpPr>
        <p:spPr>
          <a:xfrm>
            <a:off x="457200" y="1600201"/>
            <a:ext cx="8229600" cy="990600"/>
          </a:xfrm>
        </p:spPr>
        <p:txBody>
          <a:bodyPr>
            <a:normAutofit fontScale="70000" lnSpcReduction="20000"/>
          </a:bodyPr>
          <a:lstStyle/>
          <a:p>
            <a:pPr marL="0" indent="0">
              <a:buNone/>
            </a:pPr>
            <a:r>
              <a:rPr lang="en-US" dirty="0" smtClean="0"/>
              <a:t>When request is received outside of WebEOC, the request must be logged into the system so that it can be processed.  The Resource Tracker is responsible for logging requests into the system.</a:t>
            </a:r>
          </a:p>
          <a:p>
            <a:pPr marL="0" indent="0">
              <a:buNone/>
            </a:pPr>
            <a:endParaRPr lang="en-US" dirty="0">
              <a:solidFill>
                <a:srgbClr val="FF0000"/>
              </a:solidFill>
            </a:endParaRPr>
          </a:p>
        </p:txBody>
      </p:sp>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590800"/>
            <a:ext cx="3417532"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9600" y="4038600"/>
            <a:ext cx="2819400" cy="646331"/>
          </a:xfrm>
          <a:prstGeom prst="rect">
            <a:avLst/>
          </a:prstGeom>
          <a:noFill/>
        </p:spPr>
        <p:txBody>
          <a:bodyPr wrap="square" rtlCol="0">
            <a:spAutoFit/>
          </a:bodyPr>
          <a:lstStyle/>
          <a:p>
            <a:r>
              <a:rPr lang="en-US" dirty="0">
                <a:solidFill>
                  <a:prstClr val="black"/>
                </a:solidFill>
              </a:rPr>
              <a:t>Click on </a:t>
            </a:r>
            <a:r>
              <a:rPr lang="en-US" b="1" dirty="0">
                <a:solidFill>
                  <a:prstClr val="black"/>
                </a:solidFill>
              </a:rPr>
              <a:t>Resource Request </a:t>
            </a:r>
            <a:r>
              <a:rPr lang="en-US" dirty="0">
                <a:solidFill>
                  <a:prstClr val="black"/>
                </a:solidFill>
              </a:rPr>
              <a:t>in the Control Panel. </a:t>
            </a:r>
          </a:p>
        </p:txBody>
      </p:sp>
      <p:cxnSp>
        <p:nvCxnSpPr>
          <p:cNvPr id="9" name="Straight Arrow Connector 8"/>
          <p:cNvCxnSpPr/>
          <p:nvPr/>
        </p:nvCxnSpPr>
        <p:spPr>
          <a:xfrm>
            <a:off x="3200400" y="4285565"/>
            <a:ext cx="1143000"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2363732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p:spPr>
        <p:txBody>
          <a:bodyPr>
            <a:noAutofit/>
          </a:bodyPr>
          <a:lstStyle/>
          <a:p>
            <a:pPr algn="l"/>
            <a:r>
              <a:rPr lang="en-US" sz="3600" dirty="0" smtClean="0"/>
              <a:t>Pre-Scripted Mission Assignment (PSMA) - Creating a </a:t>
            </a:r>
            <a:r>
              <a:rPr lang="en-US" sz="3600" dirty="0"/>
              <a:t>ARF/Request</a:t>
            </a:r>
          </a:p>
        </p:txBody>
      </p:sp>
      <p:sp>
        <p:nvSpPr>
          <p:cNvPr id="3" name="Content Placeholder 2"/>
          <p:cNvSpPr>
            <a:spLocks noGrp="1"/>
          </p:cNvSpPr>
          <p:nvPr>
            <p:ph idx="1"/>
          </p:nvPr>
        </p:nvSpPr>
        <p:spPr>
          <a:xfrm>
            <a:off x="457200" y="1600200"/>
            <a:ext cx="8153400" cy="1066800"/>
          </a:xfrm>
        </p:spPr>
        <p:txBody>
          <a:bodyPr>
            <a:normAutofit/>
          </a:bodyPr>
          <a:lstStyle/>
          <a:p>
            <a:pPr marL="0" indent="0">
              <a:buNone/>
            </a:pPr>
            <a:r>
              <a:rPr lang="en-US" sz="2400" dirty="0" smtClean="0"/>
              <a:t>From the Resource Request page, select the </a:t>
            </a:r>
            <a:r>
              <a:rPr lang="en-US" sz="2400" b="1" dirty="0" smtClean="0"/>
              <a:t>Create Request from PSMA</a:t>
            </a:r>
            <a:r>
              <a:rPr lang="en-US" sz="2400" dirty="0" smtClean="0"/>
              <a:t> button.</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38400"/>
            <a:ext cx="6439124" cy="380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6096000" y="1981200"/>
            <a:ext cx="152400" cy="1371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15" descr="C:\Documents and Settings\jbarnes8\My Documents\FEMA-DHS Seals &amp; Signaturees\DHS_FEMA_Signatures_07_31_03\Preferred\Reverse\Spot_Full_Color\DHS_fema_S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31589255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p:spPr>
        <p:txBody>
          <a:bodyPr>
            <a:noAutofit/>
          </a:bodyPr>
          <a:lstStyle/>
          <a:p>
            <a:pPr algn="l"/>
            <a:r>
              <a:rPr lang="en-US" sz="3000" dirty="0" smtClean="0"/>
              <a:t>Pre-Scripted Mission Assignment (PSMA) – Creating a </a:t>
            </a:r>
            <a:r>
              <a:rPr lang="en-US" sz="2800" dirty="0"/>
              <a:t>ARF/</a:t>
            </a:r>
            <a:r>
              <a:rPr lang="en-US" sz="3000" dirty="0" smtClean="0"/>
              <a:t>Request Cont.</a:t>
            </a:r>
            <a:endParaRPr lang="en-US" sz="3000" dirty="0"/>
          </a:p>
        </p:txBody>
      </p:sp>
      <p:sp>
        <p:nvSpPr>
          <p:cNvPr id="3" name="Content Placeholder 2"/>
          <p:cNvSpPr>
            <a:spLocks noGrp="1"/>
          </p:cNvSpPr>
          <p:nvPr>
            <p:ph idx="1"/>
          </p:nvPr>
        </p:nvSpPr>
        <p:spPr>
          <a:xfrm>
            <a:off x="152400" y="1905000"/>
            <a:ext cx="2438400" cy="4525963"/>
          </a:xfrm>
        </p:spPr>
        <p:txBody>
          <a:bodyPr>
            <a:normAutofit fontScale="92500" lnSpcReduction="10000"/>
          </a:bodyPr>
          <a:lstStyle/>
          <a:p>
            <a:pPr marL="0" indent="0">
              <a:spcBef>
                <a:spcPts val="0"/>
              </a:spcBef>
              <a:buNone/>
            </a:pPr>
            <a:r>
              <a:rPr lang="en-US" sz="1800" dirty="0" smtClean="0"/>
              <a:t>Complete the fields at the top of the request and then select the PSMA.  </a:t>
            </a:r>
          </a:p>
          <a:p>
            <a:pPr marL="0" indent="0">
              <a:spcBef>
                <a:spcPts val="0"/>
              </a:spcBef>
              <a:buNone/>
            </a:pPr>
            <a:endParaRPr lang="en-US" sz="1800" dirty="0" smtClean="0"/>
          </a:p>
          <a:p>
            <a:pPr marL="0" indent="0">
              <a:spcBef>
                <a:spcPts val="0"/>
              </a:spcBef>
              <a:buNone/>
            </a:pPr>
            <a:endParaRPr lang="en-US" sz="1800" dirty="0"/>
          </a:p>
          <a:p>
            <a:pPr marL="0" indent="0">
              <a:spcBef>
                <a:spcPts val="0"/>
              </a:spcBef>
              <a:buNone/>
            </a:pPr>
            <a:r>
              <a:rPr lang="en-US" sz="1800" dirty="0" smtClean="0"/>
              <a:t>When selecting from Pre-scripted mission assignments, users have the option of searching by </a:t>
            </a:r>
            <a:r>
              <a:rPr lang="en-US" sz="1800" b="1" dirty="0" smtClean="0"/>
              <a:t>ESF’s</a:t>
            </a:r>
            <a:r>
              <a:rPr lang="en-US" sz="1800" dirty="0" smtClean="0"/>
              <a:t>, by </a:t>
            </a:r>
            <a:r>
              <a:rPr lang="en-US" sz="1800" b="1" dirty="0" smtClean="0"/>
              <a:t>Agency</a:t>
            </a:r>
            <a:r>
              <a:rPr lang="en-US" sz="1800" dirty="0" smtClean="0"/>
              <a:t>, or by </a:t>
            </a:r>
            <a:r>
              <a:rPr lang="en-US" sz="1800" b="1" dirty="0"/>
              <a:t>K</a:t>
            </a:r>
            <a:r>
              <a:rPr lang="en-US" sz="1800" b="1" dirty="0" smtClean="0"/>
              <a:t>eyword</a:t>
            </a:r>
            <a:r>
              <a:rPr lang="en-US" sz="1800" dirty="0" smtClean="0"/>
              <a:t>. </a:t>
            </a:r>
          </a:p>
          <a:p>
            <a:pPr marL="0" indent="0">
              <a:spcBef>
                <a:spcPts val="0"/>
              </a:spcBef>
              <a:buNone/>
            </a:pPr>
            <a:endParaRPr lang="en-US" sz="1800" dirty="0"/>
          </a:p>
          <a:p>
            <a:pPr marL="0" indent="0">
              <a:spcBef>
                <a:spcPts val="0"/>
              </a:spcBef>
              <a:buNone/>
            </a:pPr>
            <a:r>
              <a:rPr lang="en-US" sz="1800" dirty="0" smtClean="0"/>
              <a:t>Click on </a:t>
            </a:r>
            <a:r>
              <a:rPr lang="en-US" sz="1800" b="1" dirty="0" smtClean="0"/>
              <a:t>View</a:t>
            </a:r>
            <a:r>
              <a:rPr lang="en-US" sz="1800" dirty="0" smtClean="0"/>
              <a:t> to see details of the PSMA.</a:t>
            </a:r>
          </a:p>
          <a:p>
            <a:pPr marL="0" indent="0">
              <a:spcBef>
                <a:spcPts val="0"/>
              </a:spcBef>
              <a:buNone/>
            </a:pPr>
            <a:endParaRPr lang="en-US" sz="1800" dirty="0"/>
          </a:p>
          <a:p>
            <a:pPr marL="0" indent="0">
              <a:spcBef>
                <a:spcPts val="0"/>
              </a:spcBef>
              <a:buNone/>
            </a:pPr>
            <a:r>
              <a:rPr lang="en-US" sz="1800" dirty="0" smtClean="0"/>
              <a:t>Click on </a:t>
            </a:r>
            <a:r>
              <a:rPr lang="en-US" sz="1800" b="1" dirty="0" smtClean="0"/>
              <a:t>New Request</a:t>
            </a:r>
            <a:r>
              <a:rPr lang="en-US" sz="1800" dirty="0" smtClean="0"/>
              <a:t> to select that PSMA. </a:t>
            </a:r>
            <a:endParaRPr lang="en-US"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547" y="1573750"/>
            <a:ext cx="6185207" cy="49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2286000" y="2476500"/>
            <a:ext cx="304800" cy="1143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362200" y="3429000"/>
            <a:ext cx="2743200" cy="7239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057400" y="3810000"/>
            <a:ext cx="5334000" cy="15240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133600" y="4267200"/>
            <a:ext cx="5562600" cy="1752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5" descr="C:\Documents and Settings\jbarnes8\My Documents\FEMA-DHS Seals &amp; Signaturees\DHS_FEMA_Signatures_07_31_03\Preferred\Reverse\Spot_Full_Color\DHS_fema_S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FINAL 8/28/2013</a:t>
            </a:r>
            <a:endParaRPr lang="en-US"/>
          </a:p>
        </p:txBody>
      </p:sp>
      <p:sp>
        <p:nvSpPr>
          <p:cNvPr id="6" name="Oval 5"/>
          <p:cNvSpPr/>
          <p:nvPr/>
        </p:nvSpPr>
        <p:spPr>
          <a:xfrm>
            <a:off x="2623547" y="3276600"/>
            <a:ext cx="2024653"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10200" y="3200400"/>
            <a:ext cx="1981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5248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p:spPr>
        <p:txBody>
          <a:bodyPr>
            <a:noAutofit/>
          </a:bodyPr>
          <a:lstStyle/>
          <a:p>
            <a:pPr algn="l"/>
            <a:r>
              <a:rPr lang="en-US" sz="3000" dirty="0" smtClean="0"/>
              <a:t>Pre-Scripted Mission Assignment (PSMA</a:t>
            </a:r>
            <a:r>
              <a:rPr lang="en-US" sz="3000" dirty="0"/>
              <a:t>) - View Details </a:t>
            </a:r>
          </a:p>
        </p:txBody>
      </p:sp>
      <p:sp>
        <p:nvSpPr>
          <p:cNvPr id="3" name="Content Placeholder 2"/>
          <p:cNvSpPr>
            <a:spLocks noGrp="1"/>
          </p:cNvSpPr>
          <p:nvPr>
            <p:ph idx="1"/>
          </p:nvPr>
        </p:nvSpPr>
        <p:spPr>
          <a:xfrm>
            <a:off x="457200" y="2209800"/>
            <a:ext cx="2514600" cy="3916363"/>
          </a:xfrm>
        </p:spPr>
        <p:txBody>
          <a:bodyPr>
            <a:normAutofit/>
          </a:bodyPr>
          <a:lstStyle/>
          <a:p>
            <a:pPr marL="0" indent="0">
              <a:buNone/>
            </a:pPr>
            <a:r>
              <a:rPr lang="en-US" sz="1800" dirty="0" smtClean="0"/>
              <a:t>When you click on the </a:t>
            </a:r>
            <a:r>
              <a:rPr lang="en-US" sz="1800" b="1" dirty="0" smtClean="0"/>
              <a:t>View</a:t>
            </a:r>
            <a:r>
              <a:rPr lang="en-US" sz="1800" dirty="0" smtClean="0"/>
              <a:t> button, it will display the details of the PSMA.  </a:t>
            </a:r>
          </a:p>
          <a:p>
            <a:pPr marL="0" indent="0">
              <a:buNone/>
            </a:pPr>
            <a:endParaRPr lang="en-US" sz="1800" dirty="0"/>
          </a:p>
          <a:p>
            <a:pPr marL="0" indent="0">
              <a:buNone/>
            </a:pPr>
            <a:endParaRPr lang="en-US" sz="1800" dirty="0" smtClean="0"/>
          </a:p>
          <a:p>
            <a:pPr marL="0" indent="0">
              <a:buNone/>
            </a:pPr>
            <a:r>
              <a:rPr lang="en-US" sz="1800" dirty="0" smtClean="0"/>
              <a:t>There may be multiple pages which can be viewed by clicking on the arrows. </a:t>
            </a:r>
            <a:endParaRPr lang="en-US" sz="18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600201"/>
            <a:ext cx="5718937" cy="4544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1219200" y="3200400"/>
            <a:ext cx="1828800" cy="3810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447800" y="5181600"/>
            <a:ext cx="1828800" cy="685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15" descr="C:\Documents and Settings\jbarnes8\My Documents\FEMA-DHS Seals &amp; Signaturees\DHS_FEMA_Signatures_07_31_03\Preferred\Reverse\Spot_Full_Color\DHS_fema_S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17254655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p:spPr>
        <p:txBody>
          <a:bodyPr>
            <a:normAutofit/>
          </a:bodyPr>
          <a:lstStyle/>
          <a:p>
            <a:pPr algn="l"/>
            <a:r>
              <a:rPr lang="en-US" sz="3000" dirty="0" smtClean="0"/>
              <a:t>Pre-Scripted Mission Assignment (PSMA</a:t>
            </a:r>
            <a:r>
              <a:rPr lang="en-US" sz="3000" dirty="0"/>
              <a:t>) - New </a:t>
            </a:r>
            <a:r>
              <a:rPr lang="en-US" sz="2800" dirty="0"/>
              <a:t>ARF/</a:t>
            </a:r>
            <a:r>
              <a:rPr lang="en-US" sz="3000" dirty="0" smtClean="0"/>
              <a:t>Request </a:t>
            </a:r>
            <a:endParaRPr lang="en-US" sz="3000" dirty="0"/>
          </a:p>
        </p:txBody>
      </p:sp>
      <p:sp>
        <p:nvSpPr>
          <p:cNvPr id="3" name="Content Placeholder 2"/>
          <p:cNvSpPr>
            <a:spLocks noGrp="1"/>
          </p:cNvSpPr>
          <p:nvPr>
            <p:ph idx="1"/>
          </p:nvPr>
        </p:nvSpPr>
        <p:spPr>
          <a:xfrm>
            <a:off x="304800" y="1828800"/>
            <a:ext cx="4114800" cy="2133599"/>
          </a:xfrm>
        </p:spPr>
        <p:txBody>
          <a:bodyPr>
            <a:normAutofit fontScale="70000" lnSpcReduction="20000"/>
          </a:bodyPr>
          <a:lstStyle/>
          <a:p>
            <a:pPr marL="0" indent="0">
              <a:buNone/>
            </a:pPr>
            <a:r>
              <a:rPr lang="en-US" dirty="0" smtClean="0"/>
              <a:t>Some information is pre-populated from the PSMA however the remainder of the information must be completed before submission.  Ensure all items with a </a:t>
            </a:r>
            <a:r>
              <a:rPr lang="en-US" b="1" dirty="0" smtClean="0"/>
              <a:t>red </a:t>
            </a:r>
            <a:r>
              <a:rPr lang="en-US" b="1" dirty="0" smtClean="0">
                <a:solidFill>
                  <a:srgbClr val="FF0000"/>
                </a:solidFill>
              </a:rPr>
              <a:t>*</a:t>
            </a:r>
            <a:r>
              <a:rPr lang="en-US" dirty="0" smtClean="0"/>
              <a:t> are complete. </a:t>
            </a:r>
            <a:endParaRPr lang="en-US"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076233"/>
            <a:ext cx="4389745" cy="349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495800"/>
            <a:ext cx="4419600" cy="181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76800" y="4756992"/>
            <a:ext cx="3276600" cy="646331"/>
          </a:xfrm>
          <a:prstGeom prst="rect">
            <a:avLst/>
          </a:prstGeom>
          <a:noFill/>
        </p:spPr>
        <p:txBody>
          <a:bodyPr wrap="square" rtlCol="0">
            <a:spAutoFit/>
          </a:bodyPr>
          <a:lstStyle/>
          <a:p>
            <a:r>
              <a:rPr lang="en-US" dirty="0">
                <a:solidFill>
                  <a:prstClr val="black"/>
                </a:solidFill>
              </a:rPr>
              <a:t>Once all information has been entered, click the </a:t>
            </a:r>
            <a:r>
              <a:rPr lang="en-US" b="1" dirty="0">
                <a:solidFill>
                  <a:prstClr val="black"/>
                </a:solidFill>
              </a:rPr>
              <a:t>Save</a:t>
            </a:r>
            <a:r>
              <a:rPr lang="en-US" dirty="0">
                <a:solidFill>
                  <a:prstClr val="black"/>
                </a:solidFill>
              </a:rPr>
              <a:t> button. </a:t>
            </a:r>
          </a:p>
        </p:txBody>
      </p:sp>
      <p:cxnSp>
        <p:nvCxnSpPr>
          <p:cNvPr id="6" name="Straight Arrow Connector 5"/>
          <p:cNvCxnSpPr/>
          <p:nvPr/>
        </p:nvCxnSpPr>
        <p:spPr>
          <a:xfrm flipH="1" flipV="1">
            <a:off x="4267830" y="4680792"/>
            <a:ext cx="609600" cy="39936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15" descr="C:\Documents and Settings\jbarnes8\My Documents\FEMA-DHS Seals &amp; Signaturees\DHS_FEMA_Signatures_07_31_03\Preferred\Reverse\Spot_Full_Color\DHS_fema_SR.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14674910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74427" cy="1143000"/>
          </a:xfrm>
        </p:spPr>
        <p:txBody>
          <a:bodyPr>
            <a:noAutofit/>
          </a:bodyPr>
          <a:lstStyle/>
          <a:p>
            <a:pPr algn="l"/>
            <a:r>
              <a:rPr lang="en-US" sz="3000" dirty="0"/>
              <a:t>Pre-Scripted Mission Assignment (PSMA) </a:t>
            </a:r>
            <a:r>
              <a:rPr lang="en-US" sz="3000" dirty="0" smtClean="0"/>
              <a:t> - Updating </a:t>
            </a:r>
            <a:r>
              <a:rPr lang="en-US" sz="2800" dirty="0"/>
              <a:t>ARF/</a:t>
            </a:r>
            <a:r>
              <a:rPr lang="en-US" sz="3000" dirty="0" smtClean="0"/>
              <a:t>Request</a:t>
            </a:r>
            <a:endParaRPr lang="en-US" sz="3000" dirty="0"/>
          </a:p>
        </p:txBody>
      </p:sp>
      <p:sp>
        <p:nvSpPr>
          <p:cNvPr id="3" name="Content Placeholder 2"/>
          <p:cNvSpPr>
            <a:spLocks noGrp="1"/>
          </p:cNvSpPr>
          <p:nvPr>
            <p:ph idx="1"/>
          </p:nvPr>
        </p:nvSpPr>
        <p:spPr>
          <a:xfrm>
            <a:off x="457200" y="1600200"/>
            <a:ext cx="8229600" cy="1270153"/>
          </a:xfrm>
        </p:spPr>
        <p:txBody>
          <a:bodyPr>
            <a:normAutofit fontScale="92500" lnSpcReduction="20000"/>
          </a:bodyPr>
          <a:lstStyle/>
          <a:p>
            <a:pPr marL="0" indent="0">
              <a:buNone/>
            </a:pPr>
            <a:r>
              <a:rPr lang="en-US" dirty="0" smtClean="0"/>
              <a:t>The Resource Request is automatically routed to the Ops Section Chief in the field or the Resource Capability Branch Director at </a:t>
            </a:r>
            <a:r>
              <a:rPr lang="en-US" smtClean="0"/>
              <a:t>the NRCC/RRCC.  </a:t>
            </a:r>
            <a:endParaRPr lang="en-US" dirty="0"/>
          </a:p>
        </p:txBody>
      </p:sp>
      <p:sp>
        <p:nvSpPr>
          <p:cNvPr id="4" name="TextBox 3"/>
          <p:cNvSpPr txBox="1"/>
          <p:nvPr/>
        </p:nvSpPr>
        <p:spPr>
          <a:xfrm>
            <a:off x="477352" y="5128632"/>
            <a:ext cx="2590800" cy="1169551"/>
          </a:xfrm>
          <a:prstGeom prst="rect">
            <a:avLst/>
          </a:prstGeom>
          <a:noFill/>
        </p:spPr>
        <p:txBody>
          <a:bodyPr wrap="square" rtlCol="0">
            <a:spAutoFit/>
          </a:bodyPr>
          <a:lstStyle/>
          <a:p>
            <a:r>
              <a:rPr lang="en-US" sz="1400" dirty="0">
                <a:solidFill>
                  <a:prstClr val="black"/>
                </a:solidFill>
              </a:rPr>
              <a:t>The highlighted bar across the Update Request Button shows that this is a new item for OSC/RCBD.   Click on the </a:t>
            </a:r>
            <a:r>
              <a:rPr lang="en-US" sz="1400" b="1" dirty="0">
                <a:solidFill>
                  <a:prstClr val="black"/>
                </a:solidFill>
              </a:rPr>
              <a:t>Update Request </a:t>
            </a:r>
            <a:r>
              <a:rPr lang="en-US" sz="1400" dirty="0">
                <a:solidFill>
                  <a:prstClr val="black"/>
                </a:solidFill>
              </a:rPr>
              <a:t>button.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15" y="2819400"/>
            <a:ext cx="825613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93327" y="5181600"/>
            <a:ext cx="3276600" cy="1169551"/>
          </a:xfrm>
          <a:prstGeom prst="rect">
            <a:avLst/>
          </a:prstGeom>
          <a:noFill/>
        </p:spPr>
        <p:txBody>
          <a:bodyPr wrap="square" rtlCol="0">
            <a:spAutoFit/>
          </a:bodyPr>
          <a:lstStyle/>
          <a:p>
            <a:r>
              <a:rPr lang="en-US" sz="1400" dirty="0">
                <a:solidFill>
                  <a:prstClr val="black"/>
                </a:solidFill>
              </a:rPr>
              <a:t>The field under the submitted column will be green if the request was submitted or last updated within 2 hours.  If the field is red, it has been more than 2 hours since the submission or last update. </a:t>
            </a:r>
          </a:p>
        </p:txBody>
      </p:sp>
      <p:cxnSp>
        <p:nvCxnSpPr>
          <p:cNvPr id="8" name="Straight Arrow Connector 7"/>
          <p:cNvCxnSpPr/>
          <p:nvPr/>
        </p:nvCxnSpPr>
        <p:spPr>
          <a:xfrm flipH="1" flipV="1">
            <a:off x="1524000" y="4724400"/>
            <a:ext cx="114300" cy="457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315200" y="4848226"/>
            <a:ext cx="76200" cy="40957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5" descr="C:\Documents and Settings\jbarnes8\My Documents\FEMA-DHS Seals &amp; Signaturees\DHS_FEMA_Signatures_07_31_03\Preferred\Reverse\Spot_Full_Color\DHS_fema_S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2827567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p:spPr>
        <p:txBody>
          <a:bodyPr>
            <a:noAutofit/>
          </a:bodyPr>
          <a:lstStyle/>
          <a:p>
            <a:pPr algn="l"/>
            <a:r>
              <a:rPr lang="en-US" sz="3000" dirty="0" smtClean="0"/>
              <a:t>Pre-Scripted Mission Assignment (PSMA</a:t>
            </a:r>
            <a:r>
              <a:rPr lang="en-US" sz="3000" dirty="0"/>
              <a:t>) - ARF Status </a:t>
            </a:r>
          </a:p>
        </p:txBody>
      </p:sp>
      <p:sp>
        <p:nvSpPr>
          <p:cNvPr id="3" name="Content Placeholder 2"/>
          <p:cNvSpPr>
            <a:spLocks noGrp="1"/>
          </p:cNvSpPr>
          <p:nvPr>
            <p:ph idx="1"/>
          </p:nvPr>
        </p:nvSpPr>
        <p:spPr>
          <a:xfrm>
            <a:off x="457200" y="1600200"/>
            <a:ext cx="2895600" cy="4525963"/>
          </a:xfrm>
        </p:spPr>
        <p:txBody>
          <a:bodyPr>
            <a:normAutofit fontScale="70000" lnSpcReduction="20000"/>
          </a:bodyPr>
          <a:lstStyle/>
          <a:p>
            <a:pPr marL="0" indent="0">
              <a:buNone/>
            </a:pPr>
            <a:r>
              <a:rPr lang="en-US" dirty="0" smtClean="0"/>
              <a:t>The ARF Status options are: </a:t>
            </a:r>
          </a:p>
          <a:p>
            <a:pPr marL="400050" lvl="1" indent="0">
              <a:buNone/>
            </a:pPr>
            <a:r>
              <a:rPr lang="en-US" sz="1900" dirty="0" smtClean="0"/>
              <a:t>Forward for Action (Accepted)</a:t>
            </a:r>
          </a:p>
          <a:p>
            <a:pPr marL="400050" lvl="1" indent="0">
              <a:buNone/>
            </a:pPr>
            <a:r>
              <a:rPr lang="en-US" sz="1900" dirty="0" smtClean="0"/>
              <a:t>Rejected (invalid)</a:t>
            </a:r>
          </a:p>
          <a:p>
            <a:pPr marL="400050" lvl="1" indent="0">
              <a:buNone/>
            </a:pPr>
            <a:r>
              <a:rPr lang="en-US" sz="1900" dirty="0" smtClean="0"/>
              <a:t>Returned (need more info)</a:t>
            </a:r>
          </a:p>
          <a:p>
            <a:pPr marL="400050" lvl="1" indent="0">
              <a:buNone/>
            </a:pPr>
            <a:r>
              <a:rPr lang="en-US" sz="1900" dirty="0" smtClean="0"/>
              <a:t>Returned for Approval</a:t>
            </a:r>
          </a:p>
          <a:p>
            <a:pPr marL="400050" lvl="1" indent="0">
              <a:buNone/>
            </a:pPr>
            <a:r>
              <a:rPr lang="en-US" sz="1900" dirty="0" smtClean="0"/>
              <a:t>Entered into ECAPS</a:t>
            </a:r>
          </a:p>
          <a:p>
            <a:pPr marL="400050" lvl="1" indent="0">
              <a:buNone/>
            </a:pPr>
            <a:r>
              <a:rPr lang="en-US" sz="1900" dirty="0" smtClean="0"/>
              <a:t>Funded in IFMIS</a:t>
            </a:r>
          </a:p>
          <a:p>
            <a:pPr marL="400050" lvl="1" indent="0">
              <a:buNone/>
            </a:pPr>
            <a:r>
              <a:rPr lang="en-US" sz="1900" dirty="0" smtClean="0"/>
              <a:t>Contract Pending</a:t>
            </a:r>
          </a:p>
          <a:p>
            <a:pPr marL="400050" lvl="1" indent="0">
              <a:buNone/>
            </a:pPr>
            <a:r>
              <a:rPr lang="en-US" sz="1900" dirty="0" smtClean="0"/>
              <a:t>Contract Awarded</a:t>
            </a:r>
          </a:p>
          <a:p>
            <a:pPr marL="400050" lvl="1" indent="0">
              <a:buNone/>
            </a:pPr>
            <a:r>
              <a:rPr lang="en-US" sz="1900" dirty="0" smtClean="0"/>
              <a:t>MA Issued (Funded)</a:t>
            </a:r>
          </a:p>
          <a:p>
            <a:pPr marL="400050" lvl="1" indent="0">
              <a:buNone/>
            </a:pPr>
            <a:r>
              <a:rPr lang="en-US" sz="1900" dirty="0" smtClean="0"/>
              <a:t>Request Submitted in ADD</a:t>
            </a:r>
          </a:p>
          <a:p>
            <a:pPr marL="400050" lvl="1" indent="0">
              <a:buNone/>
            </a:pPr>
            <a:r>
              <a:rPr lang="en-US" sz="1900" dirty="0" smtClean="0"/>
              <a:t>Approved in ADD</a:t>
            </a:r>
          </a:p>
          <a:p>
            <a:pPr marL="400050" lvl="1" indent="0">
              <a:buNone/>
            </a:pPr>
            <a:r>
              <a:rPr lang="en-US" sz="1900" dirty="0" smtClean="0"/>
              <a:t>Approved</a:t>
            </a:r>
          </a:p>
          <a:p>
            <a:pPr marL="0" indent="0">
              <a:buNone/>
            </a:pPr>
            <a:endParaRPr lang="en-US" dirty="0" smtClean="0"/>
          </a:p>
          <a:p>
            <a:pPr marL="0" indent="0">
              <a:buNone/>
            </a:pPr>
            <a:endParaRPr lang="en-US" dirty="0" smtClean="0"/>
          </a:p>
          <a:p>
            <a:pPr marL="0" indent="0">
              <a:buNone/>
            </a:pPr>
            <a:r>
              <a:rPr lang="en-US" sz="2600" dirty="0" smtClean="0"/>
              <a:t>OSC will update the status and assign the Resource Request to the RCBD.</a:t>
            </a:r>
          </a:p>
          <a:p>
            <a:pPr marL="0" indent="0">
              <a:buNone/>
            </a:pPr>
            <a:endParaRPr lang="en-US" sz="2600" dirty="0"/>
          </a:p>
        </p:txBody>
      </p:sp>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52693"/>
            <a:ext cx="529434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2971800" y="5184750"/>
            <a:ext cx="457200" cy="22545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590800" y="5184750"/>
            <a:ext cx="3223701" cy="68265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7565817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629400" cy="1447800"/>
          </a:xfrm>
        </p:spPr>
        <p:txBody>
          <a:bodyPr>
            <a:noAutofit/>
          </a:bodyPr>
          <a:lstStyle/>
          <a:p>
            <a:pPr algn="l"/>
            <a:r>
              <a:rPr lang="en-US" sz="3000" dirty="0"/>
              <a:t>Pre-Scripted Mission Assignment (PSMA) </a:t>
            </a:r>
            <a:r>
              <a:rPr lang="en-US" sz="3000" dirty="0" smtClean="0"/>
              <a:t>- Resource Capability Branch Director (RCBD) Approval</a:t>
            </a:r>
            <a:endParaRPr lang="en-US" sz="3000" dirty="0"/>
          </a:p>
        </p:txBody>
      </p:sp>
      <p:sp>
        <p:nvSpPr>
          <p:cNvPr id="3" name="Content Placeholder 2"/>
          <p:cNvSpPr>
            <a:spLocks noGrp="1"/>
          </p:cNvSpPr>
          <p:nvPr>
            <p:ph idx="1"/>
          </p:nvPr>
        </p:nvSpPr>
        <p:spPr>
          <a:xfrm>
            <a:off x="517026" y="3886200"/>
            <a:ext cx="8229600" cy="2847139"/>
          </a:xfrm>
        </p:spPr>
        <p:txBody>
          <a:bodyPr>
            <a:noAutofit/>
          </a:bodyPr>
          <a:lstStyle/>
          <a:p>
            <a:pPr>
              <a:buFontTx/>
              <a:buChar char="-"/>
            </a:pPr>
            <a:r>
              <a:rPr lang="en-US" sz="1600" dirty="0" smtClean="0"/>
              <a:t>Once the request has been submitted, it is routed to the Resource Capability Branch Director (RCBD).  RCBD reviews and determines if a mission assignment is the correct means of fulfilling the request.  </a:t>
            </a:r>
          </a:p>
          <a:p>
            <a:pPr marL="0" indent="0">
              <a:buNone/>
            </a:pPr>
            <a:endParaRPr lang="en-US" sz="1600" dirty="0" smtClean="0"/>
          </a:p>
          <a:p>
            <a:pPr>
              <a:buFontTx/>
              <a:buChar char="-"/>
            </a:pPr>
            <a:r>
              <a:rPr lang="en-US" sz="1600" dirty="0" smtClean="0"/>
              <a:t>If there is already a mission assignment in place or another similar request, RCBD may decide to combine requests or add on to an existing request.  </a:t>
            </a:r>
          </a:p>
          <a:p>
            <a:pPr marL="0" indent="0">
              <a:buNone/>
            </a:pPr>
            <a:endParaRPr lang="en-US" sz="1600" dirty="0" smtClean="0"/>
          </a:p>
          <a:p>
            <a:pPr>
              <a:buFontTx/>
              <a:buChar char="-"/>
            </a:pPr>
            <a:r>
              <a:rPr lang="en-US" sz="1600" dirty="0" smtClean="0"/>
              <a:t>If </a:t>
            </a:r>
            <a:r>
              <a:rPr lang="en-US" sz="1600" dirty="0"/>
              <a:t>the mission assignment is approved to proceed, RCBD would select the </a:t>
            </a:r>
            <a:r>
              <a:rPr lang="en-US" sz="1600" b="1" dirty="0"/>
              <a:t>Update Request </a:t>
            </a:r>
            <a:r>
              <a:rPr lang="en-US" sz="1600" dirty="0"/>
              <a:t>button to process the next step.</a:t>
            </a:r>
          </a:p>
          <a:p>
            <a:pPr marL="0" indent="0">
              <a:buNone/>
            </a:pPr>
            <a:endParaRPr lang="en-US" sz="1400" dirty="0"/>
          </a:p>
        </p:txBody>
      </p:sp>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210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Elbow Connector 5"/>
          <p:cNvCxnSpPr/>
          <p:nvPr/>
        </p:nvCxnSpPr>
        <p:spPr>
          <a:xfrm rot="5400000" flipH="1" flipV="1">
            <a:off x="-419100" y="4533900"/>
            <a:ext cx="2362200" cy="457200"/>
          </a:xfrm>
          <a:prstGeom prst="bentConnector3">
            <a:avLst>
              <a:gd name="adj1" fmla="val 86290"/>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1499702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4000" kern="0" dirty="0">
                <a:solidFill>
                  <a:srgbClr val="000000"/>
                </a:solidFill>
                <a:latin typeface="Arial"/>
              </a:rPr>
              <a:t>Resource Support Section</a:t>
            </a:r>
            <a:endParaRPr lang="en-US" sz="4000" dirty="0"/>
          </a:p>
        </p:txBody>
      </p:sp>
      <p:pic>
        <p:nvPicPr>
          <p:cNvPr id="5"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00200"/>
            <a:ext cx="500236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12078348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29" y="381000"/>
            <a:ext cx="7072313" cy="1353344"/>
          </a:xfrm>
        </p:spPr>
        <p:txBody>
          <a:bodyPr>
            <a:noAutofit/>
          </a:bodyPr>
          <a:lstStyle/>
          <a:p>
            <a:pPr algn="l"/>
            <a:r>
              <a:rPr lang="en-US" sz="3000" dirty="0"/>
              <a:t>Pre-Scripted Mission Assignment (PSMA) </a:t>
            </a:r>
            <a:r>
              <a:rPr lang="en-US" sz="3000" dirty="0" smtClean="0"/>
              <a:t> - Review by Resource Provider</a:t>
            </a:r>
            <a:endParaRPr lang="en-US" sz="3000" dirty="0"/>
          </a:p>
        </p:txBody>
      </p:sp>
      <p:sp>
        <p:nvSpPr>
          <p:cNvPr id="3" name="Content Placeholder 2"/>
          <p:cNvSpPr>
            <a:spLocks noGrp="1"/>
          </p:cNvSpPr>
          <p:nvPr>
            <p:ph idx="1"/>
          </p:nvPr>
        </p:nvSpPr>
        <p:spPr>
          <a:xfrm>
            <a:off x="654942" y="1524000"/>
            <a:ext cx="8153400" cy="1600200"/>
          </a:xfrm>
        </p:spPr>
        <p:txBody>
          <a:bodyPr>
            <a:noAutofit/>
          </a:bodyPr>
          <a:lstStyle/>
          <a:p>
            <a:pPr marL="0" indent="0">
              <a:lnSpc>
                <a:spcPct val="120000"/>
              </a:lnSpc>
              <a:buNone/>
            </a:pPr>
            <a:r>
              <a:rPr lang="en-US" sz="1400" dirty="0" smtClean="0"/>
              <a:t>The next step in the process is to have the request reviewed by the resource provider.  Since this particular request is for ESF-8 Public </a:t>
            </a:r>
            <a:r>
              <a:rPr lang="en-US" sz="1400" dirty="0"/>
              <a:t>Health and Medical </a:t>
            </a:r>
            <a:r>
              <a:rPr lang="en-US" sz="1400" dirty="0" smtClean="0"/>
              <a:t>Services, that falls under the Emergency Services Group.  RCBD would route the request to the </a:t>
            </a:r>
            <a:r>
              <a:rPr lang="en-US" sz="1400" b="1" dirty="0" smtClean="0"/>
              <a:t>Emergency Services Group Supervisor</a:t>
            </a:r>
            <a:r>
              <a:rPr lang="en-US" sz="1400" dirty="0" smtClean="0"/>
              <a:t> for review.  Once the ESGS reviews the request and concurs that it should be fulfilled through a PSMA, ESGS routes the approval to RCBD.  ESGS can enter any relevant comments in the comments section, select the Resource Capability Branch Director (RCBD) in the </a:t>
            </a:r>
            <a:r>
              <a:rPr lang="en-US" sz="1400" b="1" dirty="0" smtClean="0"/>
              <a:t>Assigned To</a:t>
            </a:r>
            <a:r>
              <a:rPr lang="en-US" sz="1400" dirty="0" smtClean="0"/>
              <a:t> dropdown menu and then click the </a:t>
            </a:r>
            <a:r>
              <a:rPr lang="en-US" sz="1400" b="1" dirty="0" smtClean="0"/>
              <a:t>Save Here</a:t>
            </a:r>
            <a:r>
              <a:rPr lang="en-US" sz="1400" dirty="0" smtClean="0"/>
              <a:t> button.</a:t>
            </a:r>
          </a:p>
        </p:txBody>
      </p:sp>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942" y="3200400"/>
            <a:ext cx="7953375" cy="2614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43200" y="3194050"/>
            <a:ext cx="2331973" cy="861774"/>
          </a:xfrm>
          <a:prstGeom prst="rect">
            <a:avLst/>
          </a:prstGeom>
          <a:solidFill>
            <a:schemeClr val="bg2">
              <a:lumMod val="90000"/>
            </a:schemeClr>
          </a:solidFill>
          <a:ln w="6350">
            <a:solidFill>
              <a:schemeClr val="tx1"/>
            </a:solidFill>
          </a:ln>
        </p:spPr>
        <p:txBody>
          <a:bodyPr wrap="square" rtlCol="0">
            <a:spAutoFit/>
          </a:bodyPr>
          <a:lstStyle/>
          <a:p>
            <a:r>
              <a:rPr lang="en-US" sz="1000" dirty="0">
                <a:solidFill>
                  <a:prstClr val="black"/>
                </a:solidFill>
              </a:rPr>
              <a:t>If the cost for supplying or supporting the resource is shared between FEMA and the affected State, the FCO </a:t>
            </a:r>
            <a:r>
              <a:rPr lang="en-US" sz="1000" dirty="0" smtClean="0">
                <a:solidFill>
                  <a:prstClr val="black"/>
                </a:solidFill>
              </a:rPr>
              <a:t>and </a:t>
            </a:r>
            <a:r>
              <a:rPr lang="en-US" sz="1000" dirty="0">
                <a:solidFill>
                  <a:prstClr val="black"/>
                </a:solidFill>
              </a:rPr>
              <a:t>State Coordinating Officer (SCO) must also review and approve the documentation.</a:t>
            </a:r>
          </a:p>
        </p:txBody>
      </p:sp>
      <p:cxnSp>
        <p:nvCxnSpPr>
          <p:cNvPr id="27" name="Straight Arrow Connector 26"/>
          <p:cNvCxnSpPr>
            <a:stCxn id="7" idx="1"/>
          </p:cNvCxnSpPr>
          <p:nvPr/>
        </p:nvCxnSpPr>
        <p:spPr>
          <a:xfrm flipH="1">
            <a:off x="1950973" y="3624937"/>
            <a:ext cx="792227"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en-US" smtClean="0"/>
              <a:t>FINAL 8/28/2013</a:t>
            </a:r>
            <a:endParaRPr lang="en-US"/>
          </a:p>
        </p:txBody>
      </p:sp>
      <p:sp>
        <p:nvSpPr>
          <p:cNvPr id="9" name="Oval 8"/>
          <p:cNvSpPr/>
          <p:nvPr/>
        </p:nvSpPr>
        <p:spPr>
          <a:xfrm>
            <a:off x="4038600" y="4163921"/>
            <a:ext cx="2971800" cy="3438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62000" y="4507750"/>
            <a:ext cx="685800" cy="216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2633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553200" cy="1143000"/>
          </a:xfrm>
        </p:spPr>
        <p:txBody>
          <a:bodyPr>
            <a:noAutofit/>
          </a:bodyPr>
          <a:lstStyle/>
          <a:p>
            <a:pPr algn="l"/>
            <a:r>
              <a:rPr lang="en-US" sz="3000" dirty="0"/>
              <a:t>Pre-Scripted Mission Assignment (PSMA) </a:t>
            </a:r>
            <a:r>
              <a:rPr lang="en-US" sz="3000" dirty="0" smtClean="0"/>
              <a:t>- Approval by Resource Support Section Chief</a:t>
            </a:r>
            <a:endParaRPr lang="en-US" sz="3000" dirty="0"/>
          </a:p>
        </p:txBody>
      </p:sp>
      <p:sp>
        <p:nvSpPr>
          <p:cNvPr id="3" name="Content Placeholder 2"/>
          <p:cNvSpPr>
            <a:spLocks noGrp="1"/>
          </p:cNvSpPr>
          <p:nvPr>
            <p:ph idx="1"/>
          </p:nvPr>
        </p:nvSpPr>
        <p:spPr>
          <a:xfrm>
            <a:off x="658091" y="1943100"/>
            <a:ext cx="8229600" cy="533399"/>
          </a:xfrm>
        </p:spPr>
        <p:txBody>
          <a:bodyPr>
            <a:normAutofit/>
          </a:bodyPr>
          <a:lstStyle/>
          <a:p>
            <a:pPr marL="0" indent="0">
              <a:buNone/>
            </a:pPr>
            <a:r>
              <a:rPr lang="en-US" sz="1800" dirty="0" smtClean="0"/>
              <a:t>The final approval is by the Resource Support Section Chief (RSSC).  </a:t>
            </a:r>
            <a:endParaRPr lang="en-US" sz="1800" dirty="0"/>
          </a:p>
        </p:txBody>
      </p:sp>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85800" y="4495800"/>
            <a:ext cx="7299456" cy="923330"/>
          </a:xfrm>
          <a:prstGeom prst="rect">
            <a:avLst/>
          </a:prstGeom>
          <a:noFill/>
        </p:spPr>
        <p:txBody>
          <a:bodyPr wrap="square" rtlCol="0">
            <a:spAutoFit/>
          </a:bodyPr>
          <a:lstStyle/>
          <a:p>
            <a:r>
              <a:rPr lang="en-US" dirty="0" smtClean="0"/>
              <a:t>Once the RSSC approves the request and returns it to RCBD, the Resource Capability Branch Director (RCBD) forwards the request to the Order Processing Group Supervisor (OPGS) for execution.</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90800"/>
            <a:ext cx="7320238" cy="1680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5181600" y="2209800"/>
            <a:ext cx="76200" cy="5334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1384469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239000" cy="1143000"/>
          </a:xfrm>
        </p:spPr>
        <p:txBody>
          <a:bodyPr>
            <a:noAutofit/>
          </a:bodyPr>
          <a:lstStyle/>
          <a:p>
            <a:pPr algn="l"/>
            <a:r>
              <a:rPr lang="en-US" sz="3000" dirty="0"/>
              <a:t>Pre-Scripted Mission Assignment (PSMA) </a:t>
            </a:r>
            <a:r>
              <a:rPr lang="en-US" sz="3000" dirty="0" smtClean="0"/>
              <a:t>- RCBD </a:t>
            </a:r>
            <a:r>
              <a:rPr lang="en-US" sz="3000" dirty="0"/>
              <a:t>Final </a:t>
            </a:r>
            <a:r>
              <a:rPr lang="en-US" sz="3000" dirty="0" smtClean="0"/>
              <a:t>Review</a:t>
            </a:r>
            <a:endParaRPr lang="en-US" sz="3000" dirty="0"/>
          </a:p>
        </p:txBody>
      </p:sp>
      <p:sp>
        <p:nvSpPr>
          <p:cNvPr id="3" name="Content Placeholder 2"/>
          <p:cNvSpPr>
            <a:spLocks noGrp="1"/>
          </p:cNvSpPr>
          <p:nvPr>
            <p:ph idx="1"/>
          </p:nvPr>
        </p:nvSpPr>
        <p:spPr>
          <a:xfrm>
            <a:off x="609600" y="1411834"/>
            <a:ext cx="8229600" cy="1104900"/>
          </a:xfrm>
        </p:spPr>
        <p:txBody>
          <a:bodyPr>
            <a:noAutofit/>
          </a:bodyPr>
          <a:lstStyle/>
          <a:p>
            <a:pPr marL="0" indent="0">
              <a:buNone/>
            </a:pPr>
            <a:r>
              <a:rPr lang="en-US" sz="1600" dirty="0" smtClean="0"/>
              <a:t>Once the request has been approved as a pre-scripted mission assignment in coordination with the resource provider, the Resource Capability Branch Director (RCBD) forwards the request to the Order Processing Group Supervisor (OPGS) for action. </a:t>
            </a:r>
            <a:r>
              <a:rPr lang="en-US" sz="1600" dirty="0">
                <a:solidFill>
                  <a:prstClr val="black"/>
                </a:solidFill>
              </a:rPr>
              <a:t>To execute this action hit </a:t>
            </a:r>
            <a:r>
              <a:rPr lang="en-US" sz="1600" b="1" dirty="0">
                <a:solidFill>
                  <a:prstClr val="black"/>
                </a:solidFill>
              </a:rPr>
              <a:t>Save </a:t>
            </a:r>
            <a:r>
              <a:rPr lang="en-US" sz="1600" b="1" dirty="0" smtClean="0">
                <a:solidFill>
                  <a:prstClr val="black"/>
                </a:solidFill>
              </a:rPr>
              <a:t>Here</a:t>
            </a:r>
            <a:r>
              <a:rPr lang="en-US" sz="1600" dirty="0" smtClean="0">
                <a:solidFill>
                  <a:prstClr val="black"/>
                </a:solidFill>
              </a:rPr>
              <a:t> </a:t>
            </a:r>
            <a:r>
              <a:rPr lang="en-US" sz="1600" dirty="0">
                <a:solidFill>
                  <a:prstClr val="black"/>
                </a:solidFill>
              </a:rPr>
              <a:t>button.</a:t>
            </a:r>
          </a:p>
          <a:p>
            <a:pPr marL="0" indent="0">
              <a:buNone/>
            </a:pPr>
            <a:endParaRPr lang="en-US" sz="1600" dirty="0"/>
          </a:p>
        </p:txBody>
      </p:sp>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2401245"/>
            <a:ext cx="6618901" cy="164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3867150" y="2209800"/>
            <a:ext cx="95250" cy="457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9600" y="4160103"/>
            <a:ext cx="7620000" cy="584775"/>
          </a:xfrm>
          <a:prstGeom prst="rect">
            <a:avLst/>
          </a:prstGeom>
          <a:noFill/>
        </p:spPr>
        <p:txBody>
          <a:bodyPr wrap="square" rtlCol="0">
            <a:spAutoFit/>
          </a:bodyPr>
          <a:lstStyle/>
          <a:p>
            <a:r>
              <a:rPr lang="en-US" sz="1600" dirty="0">
                <a:solidFill>
                  <a:prstClr val="black"/>
                </a:solidFill>
              </a:rPr>
              <a:t>The OPGS reviews the request, inserts any necessary comments and forwards it to the Mission Assignment Unit Lead (MAUL). To execute this action hit </a:t>
            </a:r>
            <a:r>
              <a:rPr lang="en-US" sz="1600" b="1" dirty="0">
                <a:solidFill>
                  <a:prstClr val="black"/>
                </a:solidFill>
              </a:rPr>
              <a:t>Save</a:t>
            </a:r>
            <a:r>
              <a:rPr lang="en-US" sz="1600" dirty="0">
                <a:solidFill>
                  <a:prstClr val="black"/>
                </a:solidFill>
              </a:rPr>
              <a:t> </a:t>
            </a:r>
            <a:r>
              <a:rPr lang="en-US" sz="1600" dirty="0" smtClean="0">
                <a:solidFill>
                  <a:prstClr val="black"/>
                </a:solidFill>
              </a:rPr>
              <a:t> button.</a:t>
            </a:r>
            <a:endParaRPr lang="en-US" sz="1600" dirty="0">
              <a:solidFill>
                <a:prstClr val="black"/>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599" y="4882149"/>
            <a:ext cx="6609376" cy="1513302"/>
          </a:xfrm>
          <a:prstGeom prst="rect">
            <a:avLst/>
          </a:prstGeom>
          <a:noFill/>
          <a:ln>
            <a:noFill/>
          </a:ln>
          <a:effectLst/>
          <a:extLst/>
        </p:spPr>
      </p:pic>
      <p:cxnSp>
        <p:nvCxnSpPr>
          <p:cNvPr id="9" name="Straight Arrow Connector 8"/>
          <p:cNvCxnSpPr/>
          <p:nvPr/>
        </p:nvCxnSpPr>
        <p:spPr>
          <a:xfrm>
            <a:off x="3771900" y="4724400"/>
            <a:ext cx="95250" cy="304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FINAL 8/28/2013</a:t>
            </a:r>
            <a:endParaRPr lang="en-US"/>
          </a:p>
        </p:txBody>
      </p:sp>
      <p:sp>
        <p:nvSpPr>
          <p:cNvPr id="10" name="Oval 9"/>
          <p:cNvSpPr/>
          <p:nvPr/>
        </p:nvSpPr>
        <p:spPr>
          <a:xfrm>
            <a:off x="1066800" y="5410200"/>
            <a:ext cx="304799"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66800" y="2895601"/>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519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p:spPr>
        <p:txBody>
          <a:bodyPr>
            <a:normAutofit/>
          </a:bodyPr>
          <a:lstStyle/>
          <a:p>
            <a:pPr algn="l"/>
            <a:r>
              <a:rPr lang="en-US" sz="3000" dirty="0"/>
              <a:t>Pre-Scripted Mission Assignment (PSMA) </a:t>
            </a:r>
            <a:r>
              <a:rPr lang="en-US" sz="3000" dirty="0" smtClean="0"/>
              <a:t>- Order Processing Group Supervisor </a:t>
            </a:r>
            <a:endParaRPr lang="en-US" sz="3000" dirty="0"/>
          </a:p>
        </p:txBody>
      </p:sp>
      <p:sp>
        <p:nvSpPr>
          <p:cNvPr id="3" name="Content Placeholder 2"/>
          <p:cNvSpPr>
            <a:spLocks noGrp="1"/>
          </p:cNvSpPr>
          <p:nvPr>
            <p:ph idx="1"/>
          </p:nvPr>
        </p:nvSpPr>
        <p:spPr>
          <a:xfrm>
            <a:off x="457200" y="1524000"/>
            <a:ext cx="8191828" cy="990599"/>
          </a:xfrm>
        </p:spPr>
        <p:txBody>
          <a:bodyPr>
            <a:normAutofit fontScale="70000" lnSpcReduction="20000"/>
          </a:bodyPr>
          <a:lstStyle/>
          <a:p>
            <a:pPr marL="0" indent="0">
              <a:buNone/>
            </a:pPr>
            <a:r>
              <a:rPr lang="en-US" dirty="0" smtClean="0"/>
              <a:t>Once approval has been obtained by RSSC, the RCBD forwards the request to the Order Processing Group Supervisor (OPGS). 	</a:t>
            </a:r>
          </a:p>
          <a:p>
            <a:pPr marL="857250" lvl="1" indent="-457200">
              <a:buFontTx/>
              <a:buChar char="-"/>
            </a:pPr>
            <a:endParaRPr lang="en-US" dirty="0"/>
          </a:p>
        </p:txBody>
      </p:sp>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419600"/>
            <a:ext cx="80772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2283481"/>
            <a:ext cx="8077200" cy="1754326"/>
          </a:xfrm>
          <a:prstGeom prst="rect">
            <a:avLst/>
          </a:prstGeom>
          <a:noFill/>
          <a:ln w="9525">
            <a:solidFill>
              <a:schemeClr val="tx1"/>
            </a:solidFill>
          </a:ln>
        </p:spPr>
        <p:txBody>
          <a:bodyPr wrap="square" rtlCol="0">
            <a:spAutoFit/>
          </a:bodyPr>
          <a:lstStyle/>
          <a:p>
            <a:pPr marL="228600" indent="-285750">
              <a:buFont typeface="Arial" pitchFamily="34" charset="0"/>
              <a:buChar char="•"/>
            </a:pPr>
            <a:r>
              <a:rPr lang="en-US" dirty="0" smtClean="0"/>
              <a:t>The OPGS processes orders based on the sourcing method identified by the RCBD and orders the required resources or services according to established procedure and processes.  </a:t>
            </a:r>
          </a:p>
          <a:p>
            <a:pPr marL="685800" lvl="1" indent="-285750">
              <a:buFont typeface="Arial" pitchFamily="34" charset="0"/>
              <a:buChar char="•"/>
            </a:pPr>
            <a:endParaRPr lang="en-US" dirty="0" smtClean="0"/>
          </a:p>
          <a:p>
            <a:pPr marL="228600" indent="-285750">
              <a:buFont typeface="Arial" pitchFamily="34" charset="0"/>
              <a:buChar char="•"/>
            </a:pPr>
            <a:r>
              <a:rPr lang="en-US" dirty="0" smtClean="0"/>
              <a:t>For this scenario, the request is being mission assigned so OPGS would forward the request to the Mission Assignment Unit Lead (MAUL).</a:t>
            </a:r>
          </a:p>
        </p:txBody>
      </p:sp>
      <p:cxnSp>
        <p:nvCxnSpPr>
          <p:cNvPr id="7" name="Elbow Connector 6"/>
          <p:cNvCxnSpPr/>
          <p:nvPr/>
        </p:nvCxnSpPr>
        <p:spPr>
          <a:xfrm rot="5400000">
            <a:off x="6290003" y="2390775"/>
            <a:ext cx="3073400" cy="1644650"/>
          </a:xfrm>
          <a:prstGeom prst="bentConnector3">
            <a:avLst>
              <a:gd name="adj1" fmla="val 79752"/>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058314" y="1676400"/>
            <a:ext cx="590714"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smtClean="0"/>
              <a:t>FINAL 8/28/2013</a:t>
            </a:r>
            <a:endParaRPr lang="en-US"/>
          </a:p>
        </p:txBody>
      </p:sp>
      <p:sp>
        <p:nvSpPr>
          <p:cNvPr id="9" name="Oval 8"/>
          <p:cNvSpPr/>
          <p:nvPr/>
        </p:nvSpPr>
        <p:spPr>
          <a:xfrm>
            <a:off x="609600" y="48768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6727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p:spPr>
        <p:txBody>
          <a:bodyPr>
            <a:noAutofit/>
          </a:bodyPr>
          <a:lstStyle/>
          <a:p>
            <a:pPr algn="l"/>
            <a:r>
              <a:rPr lang="en-US" sz="3000" dirty="0"/>
              <a:t>Pre-Scripted Mission Assignment (PSMA</a:t>
            </a:r>
            <a:r>
              <a:rPr lang="en-US" sz="3000" dirty="0" smtClean="0"/>
              <a:t>) - Mission Assignment Unit Lead </a:t>
            </a:r>
            <a:endParaRPr lang="en-US" sz="3000" dirty="0"/>
          </a:p>
        </p:txBody>
      </p:sp>
      <p:sp>
        <p:nvSpPr>
          <p:cNvPr id="3" name="Content Placeholder 2"/>
          <p:cNvSpPr>
            <a:spLocks noGrp="1"/>
          </p:cNvSpPr>
          <p:nvPr>
            <p:ph idx="1"/>
          </p:nvPr>
        </p:nvSpPr>
        <p:spPr>
          <a:xfrm>
            <a:off x="6096000" y="1447800"/>
            <a:ext cx="2667000" cy="2819400"/>
          </a:xfrm>
        </p:spPr>
        <p:txBody>
          <a:bodyPr>
            <a:noAutofit/>
          </a:bodyPr>
          <a:lstStyle/>
          <a:p>
            <a:pPr marL="0" indent="0">
              <a:buNone/>
            </a:pPr>
            <a:r>
              <a:rPr lang="en-US" sz="1800" dirty="0" smtClean="0"/>
              <a:t>The Mission Assignment Unit Lead (MAUL) reviews the &amp; processes the request and records the Mission Assignment number. If transportation is necessary, then they work with Transportation Services Unit to coordinate transportation.    </a:t>
            </a:r>
            <a:endParaRPr lang="en-US" sz="1800" dirty="0" smtClean="0">
              <a:solidFill>
                <a:srgbClr val="FF0000"/>
              </a:solidFill>
            </a:endParaRPr>
          </a:p>
        </p:txBody>
      </p:sp>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953000"/>
            <a:ext cx="7543800" cy="107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01650" y="4340225"/>
            <a:ext cx="7880350" cy="646331"/>
          </a:xfrm>
          <a:prstGeom prst="rect">
            <a:avLst/>
          </a:prstGeom>
          <a:noFill/>
        </p:spPr>
        <p:txBody>
          <a:bodyPr wrap="square" rtlCol="0">
            <a:spAutoFit/>
          </a:bodyPr>
          <a:lstStyle/>
          <a:p>
            <a:r>
              <a:rPr lang="en-US" dirty="0">
                <a:solidFill>
                  <a:prstClr val="black"/>
                </a:solidFill>
              </a:rPr>
              <a:t>The Mission Assignment Unit Lead also assigns the ECAPS ID which is recorded at the bottom of the form.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 y="1447800"/>
            <a:ext cx="525197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3962400" y="3276600"/>
            <a:ext cx="2133600" cy="5334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981200" y="4724400"/>
            <a:ext cx="1447800" cy="76724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2235277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86000" y="2057400"/>
            <a:ext cx="4876800" cy="1015663"/>
          </a:xfrm>
          <a:prstGeom prst="rect">
            <a:avLst/>
          </a:prstGeom>
          <a:noFill/>
        </p:spPr>
        <p:txBody>
          <a:bodyPr wrap="square" rtlCol="0">
            <a:spAutoFit/>
          </a:bodyPr>
          <a:lstStyle/>
          <a:p>
            <a:pPr algn="ctr"/>
            <a:r>
              <a:rPr lang="en-US" sz="6000" dirty="0" smtClean="0"/>
              <a:t>Questions?</a:t>
            </a:r>
            <a:endParaRPr lang="en-US" sz="6000" dirty="0"/>
          </a:p>
        </p:txBody>
      </p:sp>
      <p:sp>
        <p:nvSpPr>
          <p:cNvPr id="2" name="Footer Placeholder 1"/>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42344247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Request Follow Up</a:t>
            </a:r>
            <a:endParaRPr lang="en-US" dirty="0"/>
          </a:p>
        </p:txBody>
      </p:sp>
      <p:sp>
        <p:nvSpPr>
          <p:cNvPr id="3" name="Subtitle 2"/>
          <p:cNvSpPr>
            <a:spLocks noGrp="1"/>
          </p:cNvSpPr>
          <p:nvPr>
            <p:ph type="subTitle" idx="1"/>
          </p:nvPr>
        </p:nvSpPr>
        <p:spPr/>
        <p:txBody>
          <a:bodyPr/>
          <a:lstStyle/>
          <a:p>
            <a:r>
              <a:rPr lang="en-US" dirty="0" smtClean="0"/>
              <a:t>How to View </a:t>
            </a:r>
            <a:r>
              <a:rPr lang="en-US" dirty="0"/>
              <a:t>ARF/</a:t>
            </a:r>
            <a:r>
              <a:rPr lang="en-US" dirty="0" smtClean="0"/>
              <a:t>Request History and Track the Request</a:t>
            </a:r>
            <a:endParaRPr lang="en-US" dirty="0"/>
          </a:p>
        </p:txBody>
      </p:sp>
      <p:pic>
        <p:nvPicPr>
          <p:cNvPr id="5"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39164818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Request History</a:t>
            </a:r>
            <a:endParaRPr lang="en-US" sz="4000" dirty="0"/>
          </a:p>
        </p:txBody>
      </p:sp>
      <p:sp>
        <p:nvSpPr>
          <p:cNvPr id="3" name="Content Placeholder 2"/>
          <p:cNvSpPr>
            <a:spLocks noGrp="1"/>
          </p:cNvSpPr>
          <p:nvPr>
            <p:ph idx="1"/>
          </p:nvPr>
        </p:nvSpPr>
        <p:spPr>
          <a:xfrm>
            <a:off x="6096000" y="1776210"/>
            <a:ext cx="2800349" cy="1424190"/>
          </a:xfrm>
        </p:spPr>
        <p:txBody>
          <a:bodyPr/>
          <a:lstStyle/>
          <a:p>
            <a:pPr marL="0" indent="0">
              <a:spcBef>
                <a:spcPts val="0"/>
              </a:spcBef>
              <a:buNone/>
            </a:pPr>
            <a:r>
              <a:rPr lang="en-US" sz="1800" dirty="0" smtClean="0"/>
              <a:t>The history of a request can be viewed by clicking on the </a:t>
            </a:r>
            <a:r>
              <a:rPr lang="en-US" sz="1800" b="1" dirty="0" smtClean="0"/>
              <a:t>Request History</a:t>
            </a:r>
            <a:r>
              <a:rPr lang="en-US" sz="1800" dirty="0" smtClean="0"/>
              <a:t> button.</a:t>
            </a:r>
            <a:endParaRPr lang="en-US" dirty="0"/>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1" y="1623810"/>
            <a:ext cx="5410200" cy="118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5886451" y="2362200"/>
            <a:ext cx="285749"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2200" y="3327400"/>
            <a:ext cx="2819400" cy="2031325"/>
          </a:xfrm>
          <a:prstGeom prst="rect">
            <a:avLst/>
          </a:prstGeom>
          <a:noFill/>
          <a:ln w="6350">
            <a:solidFill>
              <a:schemeClr val="tx1"/>
            </a:solidFill>
          </a:ln>
        </p:spPr>
        <p:txBody>
          <a:bodyPr wrap="square" rtlCol="0">
            <a:spAutoFit/>
          </a:bodyPr>
          <a:lstStyle/>
          <a:p>
            <a:r>
              <a:rPr lang="en-US" dirty="0" smtClean="0"/>
              <a:t>The history can be saved as a PDF for emails by clicking on the </a:t>
            </a:r>
            <a:r>
              <a:rPr lang="en-US" b="1" dirty="0" smtClean="0"/>
              <a:t>Create PDF</a:t>
            </a:r>
            <a:r>
              <a:rPr lang="en-US" dirty="0" smtClean="0"/>
              <a:t> button.</a:t>
            </a:r>
          </a:p>
          <a:p>
            <a:endParaRPr lang="en-US" dirty="0"/>
          </a:p>
          <a:p>
            <a:r>
              <a:rPr lang="en-US" dirty="0" smtClean="0"/>
              <a:t>Once a user is done viewing the history, click on the </a:t>
            </a:r>
            <a:r>
              <a:rPr lang="en-US" b="1" dirty="0" smtClean="0"/>
              <a:t>Return to List</a:t>
            </a:r>
            <a:r>
              <a:rPr lang="en-US" dirty="0" smtClean="0"/>
              <a:t> button.</a:t>
            </a:r>
            <a:endParaRPr lang="en-US" dirty="0"/>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1" y="2954628"/>
            <a:ext cx="5410200" cy="3310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flipV="1">
            <a:off x="5791200" y="3886200"/>
            <a:ext cx="590548" cy="76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5" descr="C:\Documents and Settings\jbarnes8\My Documents\FEMA-DHS Seals &amp; Signaturees\DHS_FEMA_Signatures_07_31_03\Preferred\Reverse\Spot_Full_Color\DHS_fema_SR.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r>
              <a:rPr lang="en-US" smtClean="0"/>
              <a:t>FINAL 8/28/2013</a:t>
            </a:r>
            <a:endParaRPr lang="en-US"/>
          </a:p>
        </p:txBody>
      </p:sp>
      <p:sp>
        <p:nvSpPr>
          <p:cNvPr id="9" name="Oval 8"/>
          <p:cNvSpPr/>
          <p:nvPr/>
        </p:nvSpPr>
        <p:spPr>
          <a:xfrm>
            <a:off x="4419600" y="3733800"/>
            <a:ext cx="762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3140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Role of Resource Tracker</a:t>
            </a:r>
            <a:endParaRPr lang="en-US" sz="40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The Resource </a:t>
            </a:r>
            <a:r>
              <a:rPr lang="en-US" dirty="0" smtClean="0"/>
              <a:t>Tracker: </a:t>
            </a:r>
          </a:p>
          <a:p>
            <a:r>
              <a:rPr lang="en-US" dirty="0"/>
              <a:t>M</a:t>
            </a:r>
            <a:r>
              <a:rPr lang="en-US" dirty="0" smtClean="0"/>
              <a:t>aintains </a:t>
            </a:r>
            <a:r>
              <a:rPr lang="en-US" dirty="0"/>
              <a:t>visibility and provides the status of all resources </a:t>
            </a:r>
            <a:r>
              <a:rPr lang="en-US" dirty="0" smtClean="0"/>
              <a:t>ordered from </a:t>
            </a:r>
            <a:r>
              <a:rPr lang="en-US" dirty="0"/>
              <a:t>source through delivery by coordinating with Resources staff at all levels and </a:t>
            </a:r>
            <a:r>
              <a:rPr lang="en-US" dirty="0" smtClean="0"/>
              <a:t>managing a </a:t>
            </a:r>
            <a:r>
              <a:rPr lang="en-US" dirty="0"/>
              <a:t>database with all resource requests and </a:t>
            </a:r>
            <a:r>
              <a:rPr lang="en-US" dirty="0" smtClean="0"/>
              <a:t>orders</a:t>
            </a:r>
            <a:r>
              <a:rPr lang="en-US" dirty="0"/>
              <a:t>.</a:t>
            </a:r>
            <a:endParaRPr lang="en-US" dirty="0" smtClean="0"/>
          </a:p>
          <a:p>
            <a:r>
              <a:rPr lang="en-US" dirty="0"/>
              <a:t>T</a:t>
            </a:r>
            <a:r>
              <a:rPr lang="en-US" dirty="0" smtClean="0"/>
              <a:t>racks </a:t>
            </a:r>
            <a:r>
              <a:rPr lang="en-US" dirty="0"/>
              <a:t>requests </a:t>
            </a:r>
            <a:r>
              <a:rPr lang="en-US" dirty="0" smtClean="0"/>
              <a:t>and status </a:t>
            </a:r>
            <a:r>
              <a:rPr lang="en-US" dirty="0"/>
              <a:t>of resource requests as instructed by the RSS </a:t>
            </a:r>
            <a:r>
              <a:rPr lang="en-US" dirty="0" smtClean="0"/>
              <a:t>Chief</a:t>
            </a:r>
            <a:r>
              <a:rPr lang="en-US" dirty="0"/>
              <a:t>.</a:t>
            </a:r>
            <a:endParaRPr lang="en-US" dirty="0" smtClean="0"/>
          </a:p>
          <a:p>
            <a:r>
              <a:rPr lang="en-US" dirty="0" smtClean="0"/>
              <a:t>Updates on resource status are input by the resource provider. </a:t>
            </a:r>
            <a:endParaRPr lang="en-US" dirty="0"/>
          </a:p>
        </p:txBody>
      </p:sp>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22207101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WebEOC Phases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Currently WebEOC only supports routing requests as far as Mission Assignment.  Plans are in place to build on routing capabilities to other positions to include:  </a:t>
            </a:r>
          </a:p>
          <a:p>
            <a:r>
              <a:rPr lang="en-US" dirty="0" smtClean="0"/>
              <a:t>Contracting </a:t>
            </a:r>
            <a:r>
              <a:rPr lang="en-US" dirty="0"/>
              <a:t>Acquisitions and Ordering Unit Lead</a:t>
            </a:r>
          </a:p>
          <a:p>
            <a:r>
              <a:rPr lang="en-US" dirty="0"/>
              <a:t>Operational Support Group Specialist</a:t>
            </a:r>
          </a:p>
          <a:p>
            <a:r>
              <a:rPr lang="en-US" dirty="0"/>
              <a:t>DHS Surge Chief</a:t>
            </a:r>
          </a:p>
          <a:p>
            <a:r>
              <a:rPr lang="en-US" dirty="0"/>
              <a:t>Transportation and Movement Group Supervisor</a:t>
            </a:r>
          </a:p>
          <a:p>
            <a:pPr marL="0" indent="0">
              <a:buNone/>
            </a:pPr>
            <a:r>
              <a:rPr lang="en-US" dirty="0" smtClean="0"/>
              <a:t>Once this occurs, requests will be able to tracked from initialization through delivery all on WebEOC.  </a:t>
            </a:r>
            <a:endParaRPr lang="en-US" dirty="0"/>
          </a:p>
        </p:txBody>
      </p:sp>
      <p:pic>
        <p:nvPicPr>
          <p:cNvPr id="5"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4063737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812"/>
            <a:ext cx="8229600" cy="1143000"/>
          </a:xfrm>
        </p:spPr>
        <p:txBody>
          <a:bodyPr>
            <a:normAutofit/>
          </a:bodyPr>
          <a:lstStyle/>
          <a:p>
            <a:r>
              <a:rPr lang="en-US" sz="4000" dirty="0" smtClean="0"/>
              <a:t>Resource Support Section</a:t>
            </a:r>
            <a:endParaRPr lang="en-US" sz="4000" dirty="0"/>
          </a:p>
        </p:txBody>
      </p:sp>
      <p:sp>
        <p:nvSpPr>
          <p:cNvPr id="3" name="Content Placeholder 2"/>
          <p:cNvSpPr>
            <a:spLocks noGrp="1"/>
          </p:cNvSpPr>
          <p:nvPr>
            <p:ph idx="1"/>
          </p:nvPr>
        </p:nvSpPr>
        <p:spPr/>
        <p:txBody>
          <a:bodyPr>
            <a:normAutofit fontScale="77500" lnSpcReduction="20000"/>
          </a:bodyPr>
          <a:lstStyle/>
          <a:p>
            <a:pPr marL="349250" lvl="3" indent="-233363">
              <a:lnSpc>
                <a:spcPct val="120000"/>
              </a:lnSpc>
              <a:spcBef>
                <a:spcPts val="0"/>
              </a:spcBef>
              <a:tabLst>
                <a:tab pos="282575" algn="l"/>
              </a:tabLst>
              <a:defRPr/>
            </a:pPr>
            <a:r>
              <a:rPr lang="en-US" sz="1800" dirty="0" smtClean="0">
                <a:solidFill>
                  <a:srgbClr val="070000"/>
                </a:solidFill>
              </a:rPr>
              <a:t>Resource </a:t>
            </a:r>
            <a:r>
              <a:rPr lang="en-US" sz="1800" dirty="0">
                <a:solidFill>
                  <a:srgbClr val="070000"/>
                </a:solidFill>
              </a:rPr>
              <a:t>and Capability Branch</a:t>
            </a:r>
          </a:p>
          <a:p>
            <a:pPr lvl="1">
              <a:lnSpc>
                <a:spcPct val="120000"/>
              </a:lnSpc>
              <a:tabLst>
                <a:tab pos="282575" algn="l"/>
              </a:tabLst>
              <a:defRPr/>
            </a:pPr>
            <a:r>
              <a:rPr lang="en-US" sz="1500" dirty="0">
                <a:solidFill>
                  <a:srgbClr val="070000"/>
                </a:solidFill>
                <a:cs typeface="Times New Roman" pitchFamily="18" charset="0"/>
              </a:rPr>
              <a:t>Interagency group of response partners focused on developing sourcing recommendations to fulfill disaster requests in support of RRCC and/or JFO operations.</a:t>
            </a:r>
          </a:p>
          <a:p>
            <a:pPr lvl="1">
              <a:lnSpc>
                <a:spcPct val="120000"/>
              </a:lnSpc>
              <a:tabLst>
                <a:tab pos="282575" algn="l"/>
              </a:tabLst>
              <a:defRPr/>
            </a:pPr>
            <a:r>
              <a:rPr lang="en-US" sz="1500" dirty="0">
                <a:solidFill>
                  <a:srgbClr val="070000"/>
                </a:solidFill>
                <a:cs typeface="Times New Roman" pitchFamily="18" charset="0"/>
              </a:rPr>
              <a:t>Divided into 5 supporting groups and coordinated by the Resource and Capability Branch Director.</a:t>
            </a:r>
          </a:p>
          <a:p>
            <a:pPr marL="455612" lvl="4" indent="0">
              <a:lnSpc>
                <a:spcPct val="120000"/>
              </a:lnSpc>
              <a:spcBef>
                <a:spcPts val="0"/>
              </a:spcBef>
              <a:buFont typeface="Wingdings" pitchFamily="2" charset="2"/>
              <a:buNone/>
              <a:tabLst>
                <a:tab pos="282575" algn="l"/>
              </a:tabLst>
              <a:defRPr/>
            </a:pPr>
            <a:endParaRPr lang="en-US" sz="1600" dirty="0">
              <a:solidFill>
                <a:srgbClr val="070000"/>
              </a:solidFill>
            </a:endParaRPr>
          </a:p>
          <a:p>
            <a:pPr marL="349250" lvl="3" indent="-233363">
              <a:lnSpc>
                <a:spcPct val="120000"/>
              </a:lnSpc>
              <a:spcBef>
                <a:spcPts val="0"/>
              </a:spcBef>
              <a:tabLst>
                <a:tab pos="282575" algn="l"/>
              </a:tabLst>
              <a:defRPr/>
            </a:pPr>
            <a:r>
              <a:rPr lang="en-US" sz="1800" dirty="0">
                <a:solidFill>
                  <a:srgbClr val="070000"/>
                </a:solidFill>
              </a:rPr>
              <a:t>Order Processing Group</a:t>
            </a:r>
          </a:p>
          <a:p>
            <a:pPr lvl="1">
              <a:lnSpc>
                <a:spcPct val="120000"/>
              </a:lnSpc>
              <a:tabLst>
                <a:tab pos="282575" algn="l"/>
              </a:tabLst>
              <a:defRPr/>
            </a:pPr>
            <a:r>
              <a:rPr lang="en-US" sz="1500" dirty="0">
                <a:solidFill>
                  <a:srgbClr val="070000"/>
                </a:solidFill>
                <a:cs typeface="Times New Roman" pitchFamily="18" charset="0"/>
              </a:rPr>
              <a:t>Finalizes documentation, coordinates funding, mission assignments and contracts</a:t>
            </a:r>
          </a:p>
          <a:p>
            <a:pPr lvl="1">
              <a:lnSpc>
                <a:spcPct val="120000"/>
              </a:lnSpc>
              <a:tabLst>
                <a:tab pos="282575" algn="l"/>
              </a:tabLst>
              <a:defRPr/>
            </a:pPr>
            <a:r>
              <a:rPr lang="en-US" sz="1500" dirty="0">
                <a:solidFill>
                  <a:srgbClr val="070000"/>
                </a:solidFill>
                <a:cs typeface="Times New Roman" pitchFamily="18" charset="0"/>
              </a:rPr>
              <a:t>Processes orders based on the sourcing method identified by the RCB.  This group completes financial and acquisition documentation necessary for the sourcing method determined and acquiring the necessary approvals to execute the order.</a:t>
            </a:r>
          </a:p>
          <a:p>
            <a:pPr lvl="1">
              <a:lnSpc>
                <a:spcPct val="120000"/>
              </a:lnSpc>
              <a:tabLst>
                <a:tab pos="282575" algn="l"/>
              </a:tabLst>
              <a:defRPr/>
            </a:pPr>
            <a:r>
              <a:rPr lang="en-US" sz="1500" dirty="0">
                <a:solidFill>
                  <a:srgbClr val="070000"/>
                </a:solidFill>
                <a:cs typeface="Times New Roman" pitchFamily="18" charset="0"/>
              </a:rPr>
              <a:t>40-1s, statements of work, MOUs, </a:t>
            </a:r>
            <a:r>
              <a:rPr lang="en-US" sz="1500" dirty="0" smtClean="0">
                <a:solidFill>
                  <a:srgbClr val="070000"/>
                </a:solidFill>
                <a:cs typeface="Times New Roman" pitchFamily="18" charset="0"/>
              </a:rPr>
              <a:t>MOAs.</a:t>
            </a:r>
            <a:endParaRPr lang="en-US" sz="1500" dirty="0">
              <a:solidFill>
                <a:srgbClr val="070000"/>
              </a:solidFill>
              <a:cs typeface="Times New Roman" pitchFamily="18" charset="0"/>
            </a:endParaRPr>
          </a:p>
          <a:p>
            <a:pPr>
              <a:lnSpc>
                <a:spcPct val="120000"/>
              </a:lnSpc>
              <a:defRPr/>
            </a:pPr>
            <a:r>
              <a:rPr lang="en-US" sz="1800" dirty="0">
                <a:solidFill>
                  <a:srgbClr val="070000"/>
                </a:solidFill>
                <a:cs typeface="Times New Roman" pitchFamily="18" charset="0"/>
              </a:rPr>
              <a:t>Individual Assistance Group</a:t>
            </a:r>
          </a:p>
          <a:p>
            <a:pPr lvl="1">
              <a:lnSpc>
                <a:spcPct val="120000"/>
              </a:lnSpc>
              <a:defRPr/>
            </a:pPr>
            <a:r>
              <a:rPr lang="en-US" sz="1500" dirty="0">
                <a:solidFill>
                  <a:srgbClr val="070000"/>
                </a:solidFill>
                <a:cs typeface="Times New Roman" pitchFamily="18" charset="0"/>
              </a:rPr>
              <a:t>National coordination of resources and develops sourcing plans to meet mass care needs identified by the region.  </a:t>
            </a:r>
          </a:p>
          <a:p>
            <a:pPr lvl="1">
              <a:lnSpc>
                <a:spcPct val="120000"/>
              </a:lnSpc>
              <a:defRPr/>
            </a:pPr>
            <a:r>
              <a:rPr lang="en-US" sz="1500" dirty="0">
                <a:solidFill>
                  <a:srgbClr val="070000"/>
                </a:solidFill>
                <a:cs typeface="Times New Roman" pitchFamily="18" charset="0"/>
              </a:rPr>
              <a:t>These requests include sheltering, feeding, first aid, etc</a:t>
            </a:r>
            <a:r>
              <a:rPr lang="en-US" sz="1500" dirty="0" smtClean="0">
                <a:solidFill>
                  <a:srgbClr val="070000"/>
                </a:solidFill>
                <a:cs typeface="Times New Roman" pitchFamily="18" charset="0"/>
              </a:rPr>
              <a:t>.</a:t>
            </a:r>
          </a:p>
          <a:p>
            <a:pPr>
              <a:lnSpc>
                <a:spcPct val="120000"/>
              </a:lnSpc>
              <a:defRPr/>
            </a:pPr>
            <a:r>
              <a:rPr lang="en-US" sz="1800" dirty="0" smtClean="0">
                <a:solidFill>
                  <a:srgbClr val="070000"/>
                </a:solidFill>
                <a:cs typeface="Times New Roman" pitchFamily="18" charset="0"/>
              </a:rPr>
              <a:t>Incident Support Base Group</a:t>
            </a:r>
          </a:p>
          <a:p>
            <a:pPr lvl="1">
              <a:lnSpc>
                <a:spcPct val="120000"/>
              </a:lnSpc>
              <a:defRPr/>
            </a:pPr>
            <a:r>
              <a:rPr lang="en-US" sz="1500" dirty="0">
                <a:solidFill>
                  <a:srgbClr val="070000"/>
                </a:solidFill>
                <a:cs typeface="Times New Roman" pitchFamily="18" charset="0"/>
              </a:rPr>
              <a:t>Responsible for maintaining the status of resources in the ISB and providing materiel, services, and personnel support necessary to initiate and establish ISB operations. </a:t>
            </a:r>
          </a:p>
          <a:p>
            <a:pPr lvl="1">
              <a:lnSpc>
                <a:spcPct val="120000"/>
              </a:lnSpc>
              <a:defRPr/>
            </a:pPr>
            <a:r>
              <a:rPr lang="en-US" sz="1500" dirty="0">
                <a:solidFill>
                  <a:srgbClr val="070000"/>
                </a:solidFill>
                <a:cs typeface="Times New Roman" pitchFamily="18" charset="0"/>
              </a:rPr>
              <a:t>Maintains the status of resources in ISBs and Federal Staging Areas (FSAs) and reports the status of resources to the RCB for inclusion in NRCC situation reports and briefings. </a:t>
            </a:r>
          </a:p>
          <a:p>
            <a:pPr lvl="1">
              <a:lnSpc>
                <a:spcPct val="120000"/>
              </a:lnSpc>
              <a:defRPr/>
            </a:pPr>
            <a:r>
              <a:rPr lang="en-US" sz="1500" dirty="0">
                <a:solidFill>
                  <a:srgbClr val="070000"/>
                </a:solidFill>
                <a:cs typeface="Times New Roman" pitchFamily="18" charset="0"/>
              </a:rPr>
              <a:t>Coordinates ISB/FSA support through the deployment of teams, services and equipment necessary to establish ISB or FSA operations during surge FEMA National Incident Support Manual and response. </a:t>
            </a:r>
          </a:p>
        </p:txBody>
      </p:sp>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40324635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86000" y="2057400"/>
            <a:ext cx="4876800" cy="1015663"/>
          </a:xfrm>
          <a:prstGeom prst="rect">
            <a:avLst/>
          </a:prstGeom>
          <a:noFill/>
        </p:spPr>
        <p:txBody>
          <a:bodyPr wrap="square" rtlCol="0">
            <a:spAutoFit/>
          </a:bodyPr>
          <a:lstStyle/>
          <a:p>
            <a:pPr algn="ctr"/>
            <a:r>
              <a:rPr lang="en-US" sz="6000" dirty="0" smtClean="0"/>
              <a:t>Questions?</a:t>
            </a:r>
            <a:endParaRPr lang="en-US" sz="6000" dirty="0"/>
          </a:p>
        </p:txBody>
      </p:sp>
      <p:sp>
        <p:nvSpPr>
          <p:cNvPr id="2" name="Footer Placeholder 1"/>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1033896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4000" dirty="0" smtClean="0"/>
              <a:t>Resource Support Section Cont.</a:t>
            </a:r>
            <a:endParaRPr lang="en-US" sz="4000" dirty="0"/>
          </a:p>
        </p:txBody>
      </p:sp>
      <p:sp>
        <p:nvSpPr>
          <p:cNvPr id="3" name="Content Placeholder 2"/>
          <p:cNvSpPr>
            <a:spLocks noGrp="1"/>
          </p:cNvSpPr>
          <p:nvPr>
            <p:ph idx="1"/>
          </p:nvPr>
        </p:nvSpPr>
        <p:spPr>
          <a:xfrm>
            <a:off x="457200" y="1676400"/>
            <a:ext cx="8229600" cy="4525963"/>
          </a:xfrm>
        </p:spPr>
        <p:txBody>
          <a:bodyPr>
            <a:normAutofit/>
          </a:bodyPr>
          <a:lstStyle/>
          <a:p>
            <a:pPr>
              <a:lnSpc>
                <a:spcPct val="120000"/>
              </a:lnSpc>
              <a:defRPr/>
            </a:pPr>
            <a:r>
              <a:rPr lang="en-US" sz="1500" dirty="0" smtClean="0">
                <a:solidFill>
                  <a:srgbClr val="070000"/>
                </a:solidFill>
                <a:cs typeface="Times New Roman" pitchFamily="18" charset="0"/>
              </a:rPr>
              <a:t>Infrastructure </a:t>
            </a:r>
            <a:r>
              <a:rPr lang="en-US" sz="1500" dirty="0">
                <a:solidFill>
                  <a:srgbClr val="070000"/>
                </a:solidFill>
                <a:cs typeface="Times New Roman" pitchFamily="18" charset="0"/>
              </a:rPr>
              <a:t>Assets Group</a:t>
            </a:r>
          </a:p>
          <a:p>
            <a:pPr lvl="1">
              <a:lnSpc>
                <a:spcPct val="120000"/>
              </a:lnSpc>
              <a:defRPr/>
            </a:pPr>
            <a:r>
              <a:rPr lang="en-US" sz="1200" dirty="0">
                <a:solidFill>
                  <a:srgbClr val="070000"/>
                </a:solidFill>
                <a:cs typeface="Times New Roman" pitchFamily="18" charset="0"/>
              </a:rPr>
              <a:t>National coordination of resources and develops sourcing plans to meet infrastructure needs.  </a:t>
            </a:r>
          </a:p>
          <a:p>
            <a:pPr lvl="1">
              <a:lnSpc>
                <a:spcPct val="120000"/>
              </a:lnSpc>
              <a:defRPr/>
            </a:pPr>
            <a:r>
              <a:rPr lang="en-US" sz="1200" dirty="0">
                <a:solidFill>
                  <a:srgbClr val="070000"/>
                </a:solidFill>
                <a:cs typeface="Times New Roman" pitchFamily="18" charset="0"/>
              </a:rPr>
              <a:t>This groups addresses national-level support for removal of debris to facilitate both the entry of emergency workers and the evacuation and return of the public and restoration of public and private nonprofit facilities.</a:t>
            </a:r>
          </a:p>
          <a:p>
            <a:pPr>
              <a:lnSpc>
                <a:spcPct val="120000"/>
              </a:lnSpc>
              <a:defRPr/>
            </a:pPr>
            <a:r>
              <a:rPr lang="en-US" sz="1500" dirty="0">
                <a:solidFill>
                  <a:srgbClr val="070000"/>
                </a:solidFill>
                <a:cs typeface="Times New Roman" pitchFamily="18" charset="0"/>
              </a:rPr>
              <a:t>Operational Support Group</a:t>
            </a:r>
          </a:p>
          <a:p>
            <a:pPr lvl="1">
              <a:lnSpc>
                <a:spcPct val="120000"/>
              </a:lnSpc>
              <a:defRPr/>
            </a:pPr>
            <a:r>
              <a:rPr lang="en-US" sz="1200" dirty="0">
                <a:solidFill>
                  <a:srgbClr val="070000"/>
                </a:solidFill>
                <a:cs typeface="Times New Roman" pitchFamily="18" charset="0"/>
              </a:rPr>
              <a:t>National coordination of resources and develops sourcing plans to meet operational response needs such as identified by the region.</a:t>
            </a:r>
          </a:p>
          <a:p>
            <a:pPr lvl="1">
              <a:lnSpc>
                <a:spcPct val="120000"/>
              </a:lnSpc>
              <a:defRPr/>
            </a:pPr>
            <a:r>
              <a:rPr lang="en-US" sz="1200" dirty="0">
                <a:solidFill>
                  <a:srgbClr val="070000"/>
                </a:solidFill>
                <a:cs typeface="Times New Roman" pitchFamily="18" charset="0"/>
              </a:rPr>
              <a:t>These requests include internal FEMA, air, communications, or military assets</a:t>
            </a:r>
            <a:r>
              <a:rPr lang="en-US" sz="1200" dirty="0" smtClean="0">
                <a:solidFill>
                  <a:srgbClr val="070000"/>
                </a:solidFill>
                <a:cs typeface="Times New Roman" pitchFamily="18" charset="0"/>
              </a:rPr>
              <a:t>.</a:t>
            </a:r>
          </a:p>
          <a:p>
            <a:pPr lvl="1">
              <a:lnSpc>
                <a:spcPct val="120000"/>
              </a:lnSpc>
              <a:defRPr/>
            </a:pPr>
            <a:r>
              <a:rPr lang="en-US" sz="1200" dirty="0" smtClean="0">
                <a:solidFill>
                  <a:srgbClr val="070000"/>
                </a:solidFill>
                <a:cs typeface="Times New Roman" pitchFamily="18" charset="0"/>
              </a:rPr>
              <a:t>Personnel Deployment Unit. </a:t>
            </a:r>
            <a:endParaRPr lang="en-US" sz="1200" dirty="0">
              <a:solidFill>
                <a:srgbClr val="070000"/>
              </a:solidFill>
              <a:cs typeface="Times New Roman" pitchFamily="18" charset="0"/>
            </a:endParaRPr>
          </a:p>
          <a:p>
            <a:pPr>
              <a:lnSpc>
                <a:spcPct val="120000"/>
              </a:lnSpc>
              <a:defRPr/>
            </a:pPr>
            <a:r>
              <a:rPr lang="en-US" sz="1500" dirty="0">
                <a:solidFill>
                  <a:srgbClr val="070000"/>
                </a:solidFill>
                <a:cs typeface="Times New Roman" pitchFamily="18" charset="0"/>
              </a:rPr>
              <a:t>Transportation and Movement Coordination Group</a:t>
            </a:r>
          </a:p>
          <a:p>
            <a:pPr lvl="1">
              <a:lnSpc>
                <a:spcPct val="120000"/>
              </a:lnSpc>
              <a:defRPr/>
            </a:pPr>
            <a:r>
              <a:rPr lang="en-US" sz="1200" dirty="0">
                <a:solidFill>
                  <a:srgbClr val="070000"/>
                </a:solidFill>
                <a:cs typeface="Times New Roman" pitchFamily="18" charset="0"/>
              </a:rPr>
              <a:t>Coordinates and tracks movement of commodities, equipment, teams, and personnel supporting incident management operations.</a:t>
            </a:r>
          </a:p>
          <a:p>
            <a:pPr lvl="1">
              <a:lnSpc>
                <a:spcPct val="120000"/>
              </a:lnSpc>
              <a:defRPr/>
            </a:pPr>
            <a:r>
              <a:rPr lang="en-US" sz="1200" dirty="0">
                <a:solidFill>
                  <a:srgbClr val="070000"/>
                </a:solidFill>
                <a:cs typeface="Times New Roman" pitchFamily="18" charset="0"/>
              </a:rPr>
              <a:t>Synchronizes the utilization and scheduling of all transportation resources.</a:t>
            </a:r>
          </a:p>
          <a:p>
            <a:pPr marL="342900" lvl="3" indent="-342900">
              <a:lnSpc>
                <a:spcPct val="120000"/>
              </a:lnSpc>
              <a:buFont typeface="Arial" pitchFamily="34" charset="0"/>
              <a:buChar char="•"/>
              <a:tabLst>
                <a:tab pos="282575" algn="l"/>
              </a:tabLst>
              <a:defRPr/>
            </a:pPr>
            <a:r>
              <a:rPr lang="en-US" sz="1500" dirty="0">
                <a:solidFill>
                  <a:srgbClr val="070000"/>
                </a:solidFill>
                <a:cs typeface="Times New Roman" pitchFamily="18" charset="0"/>
              </a:rPr>
              <a:t>Emergency Services Group</a:t>
            </a:r>
          </a:p>
          <a:p>
            <a:pPr lvl="1">
              <a:lnSpc>
                <a:spcPct val="120000"/>
              </a:lnSpc>
              <a:tabLst>
                <a:tab pos="282575" algn="l"/>
              </a:tabLst>
              <a:defRPr/>
            </a:pPr>
            <a:r>
              <a:rPr lang="en-US" sz="1200" dirty="0">
                <a:solidFill>
                  <a:srgbClr val="070000"/>
                </a:solidFill>
                <a:cs typeface="Times New Roman" pitchFamily="18" charset="0"/>
              </a:rPr>
              <a:t>National coordination of resources and develops sourcing plans to meet emergency services needs and Federal lifesaving and life-sustaining activities identified by the </a:t>
            </a:r>
            <a:r>
              <a:rPr lang="en-US" sz="1200" dirty="0" smtClean="0">
                <a:solidFill>
                  <a:srgbClr val="070000"/>
                </a:solidFill>
                <a:cs typeface="Times New Roman" pitchFamily="18" charset="0"/>
              </a:rPr>
              <a:t>region.</a:t>
            </a:r>
            <a:endParaRPr lang="en-US" sz="1200" dirty="0">
              <a:solidFill>
                <a:srgbClr val="070000"/>
              </a:solidFill>
              <a:cs typeface="Times New Roman" pitchFamily="18" charset="0"/>
            </a:endParaRPr>
          </a:p>
          <a:p>
            <a:endParaRPr lang="en-US" dirty="0"/>
          </a:p>
        </p:txBody>
      </p:sp>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56" y="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675112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Initiating an ARF/Resource Request in WebEOC</a:t>
            </a:r>
            <a:endParaRPr lang="en-US" dirty="0"/>
          </a:p>
        </p:txBody>
      </p:sp>
      <p:sp>
        <p:nvSpPr>
          <p:cNvPr id="3" name="Subtitle 2"/>
          <p:cNvSpPr>
            <a:spLocks noGrp="1"/>
          </p:cNvSpPr>
          <p:nvPr>
            <p:ph type="subTitle" idx="1"/>
          </p:nvPr>
        </p:nvSpPr>
        <p:spPr/>
        <p:txBody>
          <a:bodyPr/>
          <a:lstStyle/>
          <a:p>
            <a:r>
              <a:rPr lang="en-US" dirty="0" smtClean="0"/>
              <a:t>Process Flows and How Requests Get Into WebEOC</a:t>
            </a:r>
            <a:endParaRPr lang="en-US" dirty="0"/>
          </a:p>
        </p:txBody>
      </p:sp>
      <p:pic>
        <p:nvPicPr>
          <p:cNvPr id="5" name="Picture 15" descr="C:\Documents and Settings\jbarnes8\My Documents\FEMA-DHS Seals &amp; Signaturees\DHS_FEMA_Signatures_07_31_03\Preferred\Reverse\Spot_Full_Color\DHS_fema_S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606" y="2540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160172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1" y="228600"/>
            <a:ext cx="8305800" cy="646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946901" y="254000"/>
            <a:ext cx="1828800" cy="2031325"/>
          </a:xfrm>
          <a:prstGeom prst="rect">
            <a:avLst/>
          </a:prstGeom>
          <a:solidFill>
            <a:schemeClr val="bg1">
              <a:lumMod val="85000"/>
            </a:schemeClr>
          </a:solidFill>
          <a:ln>
            <a:solidFill>
              <a:schemeClr val="tx1"/>
            </a:solidFill>
          </a:ln>
        </p:spPr>
        <p:txBody>
          <a:bodyPr wrap="square" rtlCol="0">
            <a:spAutoFit/>
          </a:bodyPr>
          <a:lstStyle/>
          <a:p>
            <a:r>
              <a:rPr lang="en-US" dirty="0" smtClean="0"/>
              <a:t>Requests initiated at the JFO/IMAT  Positions will be automatically routed to the OSC</a:t>
            </a:r>
            <a:endParaRPr lang="en-US" dirty="0"/>
          </a:p>
        </p:txBody>
      </p:sp>
      <p:sp>
        <p:nvSpPr>
          <p:cNvPr id="2" name="Footer Placeholder 1"/>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1727367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566147"/>
            <a:ext cx="8229600" cy="1143000"/>
          </a:xfrm>
        </p:spPr>
        <p:txBody>
          <a:bodyPr>
            <a:normAutofit fontScale="90000"/>
          </a:bodyPr>
          <a:lstStyle/>
          <a:p>
            <a:r>
              <a:rPr lang="en-US" sz="4000" dirty="0" smtClean="0"/>
              <a:t>NISM/RISM ARF/Resource Request Flow</a:t>
            </a:r>
            <a:endParaRPr lang="en-US" sz="40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810500" cy="44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5" descr="C:\Documents and Settings\jbarnes8\My Documents\FEMA-DHS Seals &amp; Signaturees\DHS_FEMA_Signatures_07_31_03\Preferred\Reverse\Spot_Full_Color\DHS_fema_S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606" y="25400"/>
            <a:ext cx="228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FINAL 8/28/2013</a:t>
            </a:r>
            <a:endParaRPr lang="en-US"/>
          </a:p>
        </p:txBody>
      </p:sp>
    </p:spTree>
    <p:extLst>
      <p:ext uri="{BB962C8B-B14F-4D97-AF65-F5344CB8AC3E}">
        <p14:creationId xmlns:p14="http://schemas.microsoft.com/office/powerpoint/2010/main" val="824161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3508</Words>
  <Application>Microsoft Office PowerPoint</Application>
  <PresentationFormat>On-screen Show (4:3)</PresentationFormat>
  <Paragraphs>334</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Module 8</vt:lpstr>
      <vt:lpstr>Contents</vt:lpstr>
      <vt:lpstr>Resource Support Section</vt:lpstr>
      <vt:lpstr>Resource Support Section</vt:lpstr>
      <vt:lpstr>Resource Support Section</vt:lpstr>
      <vt:lpstr>Resource Support Section Cont.</vt:lpstr>
      <vt:lpstr>Initiating an ARF/Resource Request in WebEOC</vt:lpstr>
      <vt:lpstr>PowerPoint Presentation</vt:lpstr>
      <vt:lpstr>NISM/RISM ARF/Resource Request Flow</vt:lpstr>
      <vt:lpstr>WebEOC ARF/Resource Request Task Flow</vt:lpstr>
      <vt:lpstr>Available Resources and Means of Fulfilling Resource Requests</vt:lpstr>
      <vt:lpstr>Unmet Needs</vt:lpstr>
      <vt:lpstr>Initiating an ARF - Resource Request</vt:lpstr>
      <vt:lpstr>ARF/Request Methods in WebEOC</vt:lpstr>
      <vt:lpstr>PowerPoint Presentation</vt:lpstr>
      <vt:lpstr>WebEOC Processes</vt:lpstr>
      <vt:lpstr>Create ARF/Request - Initiate a Resource Request</vt:lpstr>
      <vt:lpstr>Create ARF/Request</vt:lpstr>
      <vt:lpstr>Create ARF/Request - Completing the Request Form</vt:lpstr>
      <vt:lpstr>Create ARF/Request - Resource Request Board</vt:lpstr>
      <vt:lpstr>Create ARF/Request – Initial Review Resource Capability Branch Director (RCBD)</vt:lpstr>
      <vt:lpstr>Create ARF/Request – Branch Directors Review</vt:lpstr>
      <vt:lpstr>ARF/Request Status - Definitions</vt:lpstr>
      <vt:lpstr>Create ARF/Request – Final Approval Operations Section Chief (OSC)</vt:lpstr>
      <vt:lpstr>Create ARF/Request – RRCC/NRCC - Initial Review Resource Capability Branch Director (RCBD)</vt:lpstr>
      <vt:lpstr>Create ARF/Request – Resource Provider Review</vt:lpstr>
      <vt:lpstr>Create ARF/Request – Final Approval Resource Support Section Chief (RSSC) </vt:lpstr>
      <vt:lpstr>Create ARF/Request – Order Processing Group Supervisor (OPGS)</vt:lpstr>
      <vt:lpstr>Create ARF/Request – Contracting and Acquisitions Unit Leader</vt:lpstr>
      <vt:lpstr>PowerPoint Presentation</vt:lpstr>
      <vt:lpstr>WebEOC Processes</vt:lpstr>
      <vt:lpstr>Pre-Scripted Mission Assignment (PSMA) – Initiate a ARF/Resource Request</vt:lpstr>
      <vt:lpstr>Pre-Scripted Mission Assignment (PSMA) - Creating a ARF/Request</vt:lpstr>
      <vt:lpstr>Pre-Scripted Mission Assignment (PSMA) – Creating a ARF/Request Cont.</vt:lpstr>
      <vt:lpstr>Pre-Scripted Mission Assignment (PSMA) - View Details </vt:lpstr>
      <vt:lpstr>Pre-Scripted Mission Assignment (PSMA) - New ARF/Request </vt:lpstr>
      <vt:lpstr>Pre-Scripted Mission Assignment (PSMA)  - Updating ARF/Request</vt:lpstr>
      <vt:lpstr>Pre-Scripted Mission Assignment (PSMA) - ARF Status </vt:lpstr>
      <vt:lpstr>Pre-Scripted Mission Assignment (PSMA) - Resource Capability Branch Director (RCBD) Approval</vt:lpstr>
      <vt:lpstr>Pre-Scripted Mission Assignment (PSMA)  - Review by Resource Provider</vt:lpstr>
      <vt:lpstr>Pre-Scripted Mission Assignment (PSMA) - Approval by Resource Support Section Chief</vt:lpstr>
      <vt:lpstr>Pre-Scripted Mission Assignment (PSMA) - RCBD Final Review</vt:lpstr>
      <vt:lpstr>Pre-Scripted Mission Assignment (PSMA) - Order Processing Group Supervisor </vt:lpstr>
      <vt:lpstr>Pre-Scripted Mission Assignment (PSMA) - Mission Assignment Unit Lead </vt:lpstr>
      <vt:lpstr>PowerPoint Presentation</vt:lpstr>
      <vt:lpstr>Request Follow Up</vt:lpstr>
      <vt:lpstr>Request History</vt:lpstr>
      <vt:lpstr>Role of Resource Tracker</vt:lpstr>
      <vt:lpstr>Future WebEOC Phases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8</dc:title>
  <dc:creator>Rhonda Honegger</dc:creator>
  <cp:lastModifiedBy>Pritchett, Pat</cp:lastModifiedBy>
  <cp:revision>5</cp:revision>
  <dcterms:created xsi:type="dcterms:W3CDTF">2013-08-28T11:40:29Z</dcterms:created>
  <dcterms:modified xsi:type="dcterms:W3CDTF">2013-11-20T17:27:40Z</dcterms:modified>
</cp:coreProperties>
</file>