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55"/>
  </p:notesMasterIdLst>
  <p:sldIdLst>
    <p:sldId id="302" r:id="rId5"/>
    <p:sldId id="541" r:id="rId6"/>
    <p:sldId id="499" r:id="rId7"/>
    <p:sldId id="527" r:id="rId8"/>
    <p:sldId id="528" r:id="rId9"/>
    <p:sldId id="533" r:id="rId10"/>
    <p:sldId id="529" r:id="rId11"/>
    <p:sldId id="530" r:id="rId12"/>
    <p:sldId id="534" r:id="rId13"/>
    <p:sldId id="535" r:id="rId14"/>
    <p:sldId id="531" r:id="rId15"/>
    <p:sldId id="547" r:id="rId16"/>
    <p:sldId id="432" r:id="rId17"/>
    <p:sldId id="500" r:id="rId18"/>
    <p:sldId id="501" r:id="rId19"/>
    <p:sldId id="548" r:id="rId20"/>
    <p:sldId id="502" r:id="rId21"/>
    <p:sldId id="503" r:id="rId22"/>
    <p:sldId id="504" r:id="rId23"/>
    <p:sldId id="505" r:id="rId24"/>
    <p:sldId id="549" r:id="rId25"/>
    <p:sldId id="509" r:id="rId26"/>
    <p:sldId id="515" r:id="rId27"/>
    <p:sldId id="506" r:id="rId28"/>
    <p:sldId id="507" r:id="rId29"/>
    <p:sldId id="508" r:id="rId30"/>
    <p:sldId id="543" r:id="rId31"/>
    <p:sldId id="544" r:id="rId32"/>
    <p:sldId id="542" r:id="rId33"/>
    <p:sldId id="511" r:id="rId34"/>
    <p:sldId id="512" r:id="rId35"/>
    <p:sldId id="513" r:id="rId36"/>
    <p:sldId id="514" r:id="rId37"/>
    <p:sldId id="546" r:id="rId38"/>
    <p:sldId id="545" r:id="rId39"/>
    <p:sldId id="517" r:id="rId40"/>
    <p:sldId id="550" r:id="rId41"/>
    <p:sldId id="538" r:id="rId42"/>
    <p:sldId id="552" r:id="rId43"/>
    <p:sldId id="520" r:id="rId44"/>
    <p:sldId id="521" r:id="rId45"/>
    <p:sldId id="532" r:id="rId46"/>
    <p:sldId id="518" r:id="rId47"/>
    <p:sldId id="551" r:id="rId48"/>
    <p:sldId id="523" r:id="rId49"/>
    <p:sldId id="536" r:id="rId50"/>
    <p:sldId id="524" r:id="rId51"/>
    <p:sldId id="539" r:id="rId52"/>
    <p:sldId id="526" r:id="rId53"/>
    <p:sldId id="537" r:id="rId54"/>
  </p:sldIdLst>
  <p:sldSz cx="14630400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6A410-AD35-D69D-3EFD-4B66B928CD52}" name="Shew, Janette E (CTR)" initials="SJE(" userId="S::janette.e.shew@uscis.dhs.gov::5608b6ba-7194-4958-805b-82d327d1761f" providerId="AD"/>
  <p188:author id="{7A7AAC17-8FB8-A59D-AA86-1C0BC43B94CE}" name="Desrosiers, Jacob M (CTR)" initials="D(" userId="S::jacob.m.desrosiers@uscis.dhs.gov::90140199-9c98-4004-a2a5-36714d52d156" providerId="AD"/>
  <p188:author id="{8B320B37-CF90-81CC-B180-93CE0C0B7F2B}" name="Adra, Ryan Matthew C (CTR)" initials="ARMC(" userId="S::ryanmatthew.c.adra@uscis.dhs.gov::34eb4fbc-36c3-4803-bd47-2d48b6a5ef78" providerId="AD"/>
  <p188:author id="{8C5B763A-D99A-01B7-1AAC-E0730ACBEB61}" name="Meyers, John D (CTR)" initials="MJD(" userId="S::john.d.meyers@uscis.dhs.gov::da16ab64-cb61-4b27-9dd9-eb981c8a656f" providerId="AD"/>
  <p188:author id="{6B227C60-9910-F713-51E8-4A9A4E2D100F}" name="Adra, Ryan Matthew C (CTR)" initials="RA" userId="S::RyanMatthew.C.Adra@uscis.dhs.gov::34eb4fbc-36c3-4803-bd47-2d48b6a5ef78" providerId="AD"/>
  <p188:author id="{464F8D7D-C402-2961-8694-814D4833FA17}" name="Mena, Daniel N (CTR)" initials="MDN(" userId="S::daniel.n.mena@uscis.dhs.gov::9fe7e84d-5468-4daf-9c36-3543162dfbbc" providerId="AD"/>
  <p188:author id="{6F5765BD-BB83-F297-7CA9-EA4EDC33973F}" name="Shew, Janette E (CTR)" initials="JS" userId="S::Janette.E.Shew@uscis.dhs.gov::5608b6ba-7194-4958-805b-82d327d1761f" providerId="AD"/>
  <p188:author id="{34D43EEE-F975-81CA-D088-81A4490C2B4F}" name="Talib, Ayyan (CTR)" initials="TA(" userId="S::ayyan.talib@uscis.dhs.gov::1da63be1-ce46-4a65-9da2-cb2b918113a7" providerId="AD"/>
  <p188:author id="{5CAAA3F7-F106-7DFE-0A2E-C1DA66370C6E}" name="Talib, Ayyan (CTR)" initials="AT" userId="S::Ayyan.Talib@uscis.dhs.gov::1da63be1-ce46-4a65-9da2-cb2b918113a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gee, Ramona L" initials="RLM" lastIdx="98" clrIdx="0">
    <p:extLst>
      <p:ext uri="{19B8F6BF-5375-455C-9EA6-DF929625EA0E}">
        <p15:presenceInfo xmlns:p15="http://schemas.microsoft.com/office/powerpoint/2012/main" userId="Mcgee, Ramona L" providerId="None"/>
      </p:ext>
    </p:extLst>
  </p:cmAuthor>
  <p:cmAuthor id="2" name="Abiose, Adijatu C" initials="AAC" lastIdx="13" clrIdx="1">
    <p:extLst>
      <p:ext uri="{19B8F6BF-5375-455C-9EA6-DF929625EA0E}">
        <p15:presenceInfo xmlns:p15="http://schemas.microsoft.com/office/powerpoint/2012/main" userId="Abiose, Adijatu C" providerId="None"/>
      </p:ext>
    </p:extLst>
  </p:cmAuthor>
  <p:cmAuthor id="3" name="Mena, Daniel N (CTR)" initials="MDN(" lastIdx="78" clrIdx="2">
    <p:extLst>
      <p:ext uri="{19B8F6BF-5375-455C-9EA6-DF929625EA0E}">
        <p15:presenceInfo xmlns:p15="http://schemas.microsoft.com/office/powerpoint/2012/main" userId="S::daniel.n.mena@uscis.dhs.gov::9fe7e84d-5468-4daf-9c36-3543162dfbbc" providerId="AD"/>
      </p:ext>
    </p:extLst>
  </p:cmAuthor>
  <p:cmAuthor id="4" name="Glover, Brian K" initials="GBK" lastIdx="17" clrIdx="3">
    <p:extLst>
      <p:ext uri="{19B8F6BF-5375-455C-9EA6-DF929625EA0E}">
        <p15:presenceInfo xmlns:p15="http://schemas.microsoft.com/office/powerpoint/2012/main" userId="S::brian.k.glover@uscis.dhs.gov::319479e4-e0cd-4459-a2d8-7677bc8051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D0CECE"/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63F75-E9E0-F046-ABD6-F95304F143CD}" v="52" dt="2023-03-20T20:29:50.070"/>
    <p1510:client id="{9CDAD1FD-FA34-2454-9852-A3468594B6E9}" v="15" dt="2023-03-20T20:22:38.227"/>
    <p1510:client id="{CB4AD878-6108-960E-6C3A-95544056F0C0}" v="25" dt="2023-03-20T14:16:57.032"/>
    <p1510:client id="{F83005C4-96E8-FAE2-EA6C-72104DEBB800}" v="7" dt="2023-03-20T13:56:16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7"/>
    <p:restoredTop sz="94709"/>
  </p:normalViewPr>
  <p:slideViewPr>
    <p:cSldViewPr snapToGrid="0">
      <p:cViewPr varScale="1">
        <p:scale>
          <a:sx n="79" d="100"/>
          <a:sy n="79" d="100"/>
        </p:scale>
        <p:origin x="11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5FAC2-F098-9449-941E-1B43ACCF4CF8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FD815-BB50-644F-AD11-BAF7433E2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9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1pPr>
    <a:lvl2pPr marL="574838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2pPr>
    <a:lvl3pPr marL="1149675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3pPr>
    <a:lvl4pPr marL="1724513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4pPr>
    <a:lvl5pPr marL="2299350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5pPr>
    <a:lvl6pPr marL="2874188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6pPr>
    <a:lvl7pPr marL="3449025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7pPr>
    <a:lvl8pPr marL="4023863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8pPr>
    <a:lvl9pPr marL="4598700" algn="l" defTabSz="1149675" rtl="0" eaLnBrk="1" latinLnBrk="0" hangingPunct="1">
      <a:defRPr sz="15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D815-BB50-644F-AD11-BAF7433E27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D815-BB50-644F-AD11-BAF7433E27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D815-BB50-644F-AD11-BAF7433E27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7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D815-BB50-644F-AD11-BAF7433E27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54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D815-BB50-644F-AD11-BAF7433E27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2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D815-BB50-644F-AD11-BAF7433E27E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1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197187"/>
            <a:ext cx="1097280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42174"/>
            <a:ext cx="109728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0805-BAB4-1E44-B036-FF5C2752F718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0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CE0E7-CCD7-D34A-97ED-2CDE6700F781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1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389467"/>
            <a:ext cx="3154680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389467"/>
            <a:ext cx="9281160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C4E5-7A92-AD41-8EBE-309D9881794A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1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F3DF-D95A-4A4D-A3DF-120303642161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1823721"/>
            <a:ext cx="12618720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4895428"/>
            <a:ext cx="12618720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6A1D-279F-9140-97E0-15CD7B7B7B10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0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47333"/>
            <a:ext cx="621792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1947333"/>
            <a:ext cx="621792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3F12-3BDD-854F-9659-4D1BA3F84B1E}" type="datetime1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1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389467"/>
            <a:ext cx="12618720" cy="14139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1793241"/>
            <a:ext cx="6189344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2672080"/>
            <a:ext cx="6189344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1793241"/>
            <a:ext cx="6219826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2672080"/>
            <a:ext cx="6219826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2850-5884-1244-A15C-E82542F452A6}" type="datetime1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8E91-F9A9-374D-AC97-D52DB6C68781}" type="datetime1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2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3ABF-8289-BD4C-B2FA-2930264A1F12}" type="datetime1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7680"/>
            <a:ext cx="4718684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053254"/>
            <a:ext cx="7406640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194560"/>
            <a:ext cx="4718684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AB15-D941-764E-9093-C65302B4E5F9}" type="datetime1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7680"/>
            <a:ext cx="4718684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053254"/>
            <a:ext cx="7406640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194560"/>
            <a:ext cx="4718684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1F7F-CEAC-C345-93D1-066A61E0FF50}" type="datetime1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0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389467"/>
            <a:ext cx="1261872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947333"/>
            <a:ext cx="1261872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6780107"/>
            <a:ext cx="32918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7373-3511-0345-94EA-7DEC82AF6DE2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6780107"/>
            <a:ext cx="493776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6780107"/>
            <a:ext cx="32918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05633-3DAE-4689-9443-5AC02D82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8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cis.gov/sites/default/files/document/forms/i-589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s://www.uscis.gov/sites/default/files/document/forms/i-131instr.pdf" TargetMode="External"/><Relationship Id="rId4" Type="http://schemas.openxmlformats.org/officeDocument/2006/relationships/hyperlink" Target="https://www.uscis.gov/sites/default/files/document/forms/i-131.pd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3.wdp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6.wdp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3.wdp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microsoft.com/office/2007/relationships/hdphoto" Target="../media/hdphoto10.wdp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98331" y="1189746"/>
            <a:ext cx="11949929" cy="39988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  <a:latin typeface="+mn-lt"/>
              </a:rPr>
              <a:t>Matching of Screenshots of Online Form to Paper Form Content </a:t>
            </a:r>
          </a:p>
          <a:p>
            <a:pPr algn="l"/>
            <a:r>
              <a:rPr lang="en-US" sz="2800" b="1" dirty="0">
                <a:solidFill>
                  <a:schemeClr val="tx2"/>
                </a:solidFill>
              </a:rPr>
              <a:t>I-131, Application for Travel Document</a:t>
            </a:r>
          </a:p>
          <a:p>
            <a:pPr algn="l"/>
            <a:r>
              <a:rPr lang="en-US" sz="2800" b="1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OMB Control Number 1615-0013</a:t>
            </a: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Edition: 10/31/22</a:t>
            </a: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Expiration Date: 10/31/2024</a:t>
            </a:r>
          </a:p>
          <a:p>
            <a:pPr algn="l"/>
            <a:endParaRPr lang="en-US" sz="2000" b="1" dirty="0">
              <a:solidFill>
                <a:schemeClr val="tx2"/>
              </a:solidFill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This deck includes screenshots of the I-131 online form and the I-131 paper form (linked below)</a:t>
            </a:r>
            <a:endParaRPr lang="en-US" sz="1800" b="1" dirty="0">
              <a:solidFill>
                <a:schemeClr val="tx2"/>
              </a:solidFill>
              <a:hlinkClick r:id="rId3"/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hlinkClick r:id="rId4"/>
              </a:rPr>
              <a:t>Form I-131</a:t>
            </a:r>
            <a:endParaRPr lang="en-US" sz="1800" b="1" dirty="0">
              <a:solidFill>
                <a:schemeClr val="tx2"/>
              </a:solidFill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hlinkClick r:id="rId5"/>
              </a:rPr>
              <a:t>Instructions for Form I-131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798331" y="5331268"/>
            <a:ext cx="7622248" cy="8904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United States Citizenship and Immigration Services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tx2"/>
                </a:solidFill>
              </a:rPr>
              <a:t>myUSCIS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chemeClr val="tx2"/>
                </a:solidFill>
              </a:rPr>
              <a:t>Team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tx2"/>
                </a:solidFill>
              </a:rPr>
              <a:t>March 2023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5044"/>
          <a:stretch/>
        </p:blipFill>
        <p:spPr bwMode="auto">
          <a:xfrm>
            <a:off x="12208860" y="145626"/>
            <a:ext cx="2294540" cy="14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E9548-4EC9-178C-63FA-C4D1D173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10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0BF2112-6A14-E627-D5AD-C5BB0F7EC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6" t="4412" r="10837" b="73897"/>
          <a:stretch/>
        </p:blipFill>
        <p:spPr>
          <a:xfrm>
            <a:off x="497069" y="1244068"/>
            <a:ext cx="6364020" cy="482706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28ACA3-A452-7AE9-8FC3-55678DA7931B}"/>
              </a:ext>
            </a:extLst>
          </p:cNvPr>
          <p:cNvSpPr/>
          <p:nvPr/>
        </p:nvSpPr>
        <p:spPr>
          <a:xfrm>
            <a:off x="8079698" y="3064019"/>
            <a:ext cx="5696262" cy="1187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page is only applicable for the online experience.</a:t>
            </a:r>
          </a:p>
        </p:txBody>
      </p:sp>
    </p:spTree>
    <p:extLst>
      <p:ext uri="{BB962C8B-B14F-4D97-AF65-F5344CB8AC3E}">
        <p14:creationId xmlns:p14="http://schemas.microsoft.com/office/powerpoint/2010/main" val="363774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11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739936-E956-6AFB-13B6-734356362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D2632-B7E1-FCF0-D75F-AC9D1CF90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629" y="733470"/>
            <a:ext cx="6702552" cy="603762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6ED936F-2310-71FC-7056-083F28F491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08" t="25790" r="20402" b="30633"/>
          <a:stretch/>
        </p:blipFill>
        <p:spPr>
          <a:xfrm>
            <a:off x="1706675" y="166084"/>
            <a:ext cx="3604219" cy="6983032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53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2844-1B73-F93A-A986-A745E0AAC041}"/>
              </a:ext>
            </a:extLst>
          </p:cNvPr>
          <p:cNvSpPr txBox="1">
            <a:spLocks/>
          </p:cNvSpPr>
          <p:nvPr/>
        </p:nvSpPr>
        <p:spPr>
          <a:xfrm>
            <a:off x="0" y="3005666"/>
            <a:ext cx="14630400" cy="13038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>
                <a:solidFill>
                  <a:srgbClr val="002060"/>
                </a:solidFill>
              </a:rPr>
              <a:t>Getting Started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F9D7-9A87-D990-93B5-DCF1118C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8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031BDBE-83DA-A806-7ADC-624983D38C71}"/>
              </a:ext>
            </a:extLst>
          </p:cNvPr>
          <p:cNvGrpSpPr/>
          <p:nvPr/>
        </p:nvGrpSpPr>
        <p:grpSpPr>
          <a:xfrm>
            <a:off x="824747" y="245122"/>
            <a:ext cx="5560284" cy="6618665"/>
            <a:chOff x="824747" y="245122"/>
            <a:chExt cx="5560284" cy="6618665"/>
          </a:xfrm>
        </p:grpSpPr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C71AFD47-BE88-CE46-24BB-A19EB03AA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6652"/>
            <a:stretch/>
          </p:blipFill>
          <p:spPr>
            <a:xfrm>
              <a:off x="824747" y="245122"/>
              <a:ext cx="5560284" cy="66186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6BA181-00AA-9328-8DD2-1D9021897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9" t="62618" r="76628" b="32743"/>
            <a:stretch/>
          </p:blipFill>
          <p:spPr>
            <a:xfrm>
              <a:off x="1404035" y="2006202"/>
              <a:ext cx="800424" cy="1248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E69900A-7531-BE7F-D5C8-6EB7DD73E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6746" y="5509095"/>
            <a:ext cx="5372100" cy="66467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EBF13-4301-BC03-E7A5-2A2235122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6746" y="3556365"/>
            <a:ext cx="5372100" cy="64043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20D4B-99D0-24C6-0447-C2B3BB0750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/>
          <a:stretch/>
        </p:blipFill>
        <p:spPr>
          <a:xfrm>
            <a:off x="8286746" y="4353028"/>
            <a:ext cx="5372100" cy="47696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75F50461-3250-7572-87FE-DF072F84F86A}"/>
              </a:ext>
            </a:extLst>
          </p:cNvPr>
          <p:cNvSpPr/>
          <p:nvPr/>
        </p:nvSpPr>
        <p:spPr>
          <a:xfrm flipH="1">
            <a:off x="2204457" y="3183038"/>
            <a:ext cx="620123" cy="2829835"/>
          </a:xfrm>
          <a:prstGeom prst="rightBrace">
            <a:avLst>
              <a:gd name="adj1" fmla="val 17616"/>
              <a:gd name="adj2" fmla="val 466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192CB8-6299-964E-0243-E343A0446001}"/>
              </a:ext>
            </a:extLst>
          </p:cNvPr>
          <p:cNvCxnSpPr>
            <a:cxnSpLocks/>
          </p:cNvCxnSpPr>
          <p:nvPr/>
        </p:nvCxnSpPr>
        <p:spPr>
          <a:xfrm>
            <a:off x="7920829" y="2594386"/>
            <a:ext cx="6103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016CD96-FCC8-F191-F786-8432288FA5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19"/>
          <a:stretch/>
        </p:blipFill>
        <p:spPr>
          <a:xfrm>
            <a:off x="9404346" y="515896"/>
            <a:ext cx="3136900" cy="520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FCE41C-DEA1-E3E5-4952-FE65F06A6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746" y="1036596"/>
            <a:ext cx="5372100" cy="123190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1CD9A-6D6E-D5C5-967B-3993984A7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7031" y="2950023"/>
            <a:ext cx="3436105" cy="4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92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BCF058-5830-8420-FFB7-9DA506A7B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9" t="7171" r="20337" b="54118"/>
          <a:stretch/>
        </p:blipFill>
        <p:spPr>
          <a:xfrm>
            <a:off x="253285" y="1418055"/>
            <a:ext cx="6784124" cy="447908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C886074-1EAF-046A-9472-7D8514F9E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62618" r="76628" b="32743"/>
          <a:stretch/>
        </p:blipFill>
        <p:spPr>
          <a:xfrm>
            <a:off x="679454" y="3771900"/>
            <a:ext cx="1251902" cy="1951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D50DA5-11BC-B06C-387B-2B02CB2C6A94}"/>
              </a:ext>
            </a:extLst>
          </p:cNvPr>
          <p:cNvSpPr/>
          <p:nvPr/>
        </p:nvSpPr>
        <p:spPr>
          <a:xfrm>
            <a:off x="8167163" y="3064020"/>
            <a:ext cx="5696262" cy="1187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Questions catered for the online experience.</a:t>
            </a:r>
          </a:p>
        </p:txBody>
      </p:sp>
    </p:spTree>
    <p:extLst>
      <p:ext uri="{BB962C8B-B14F-4D97-AF65-F5344CB8AC3E}">
        <p14:creationId xmlns:p14="http://schemas.microsoft.com/office/powerpoint/2010/main" val="134607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9792" y="759858"/>
            <a:ext cx="3453008" cy="4405563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B133A6-2B4A-3E5E-98A5-2CC9D2012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9792" y="5284775"/>
            <a:ext cx="3453008" cy="1437335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FBEA7C-B855-11D0-9FFC-A24EAF151B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8" t="4642" r="10279" b="22501"/>
          <a:stretch/>
        </p:blipFill>
        <p:spPr>
          <a:xfrm>
            <a:off x="1382847" y="135189"/>
            <a:ext cx="4146412" cy="704482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948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2844-1B73-F93A-A986-A745E0AAC041}"/>
              </a:ext>
            </a:extLst>
          </p:cNvPr>
          <p:cNvSpPr txBox="1">
            <a:spLocks/>
          </p:cNvSpPr>
          <p:nvPr/>
        </p:nvSpPr>
        <p:spPr>
          <a:xfrm>
            <a:off x="0" y="3005666"/>
            <a:ext cx="14630400" cy="13038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>
                <a:solidFill>
                  <a:srgbClr val="002060"/>
                </a:solidFill>
              </a:rPr>
              <a:t>About You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F9D7-9A87-D990-93B5-DCF1118C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6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36" y="1376477"/>
            <a:ext cx="6886084" cy="4562245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3113" y="2499782"/>
            <a:ext cx="6439365" cy="2315634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145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"/>
          <a:stretch/>
        </p:blipFill>
        <p:spPr>
          <a:xfrm>
            <a:off x="8094166" y="1718244"/>
            <a:ext cx="5757273" cy="4976707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078E84-78B1-B2DF-4AF1-A232E1E90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4166" y="901585"/>
            <a:ext cx="5757280" cy="58140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2BB0ECC-32D1-5740-CC2F-4B5AC810C7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86" r="275" b="28598"/>
          <a:stretch/>
        </p:blipFill>
        <p:spPr>
          <a:xfrm>
            <a:off x="326884" y="480100"/>
            <a:ext cx="6590135" cy="6361024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692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15" y="975558"/>
            <a:ext cx="6836375" cy="536408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511" y="1899790"/>
            <a:ext cx="6881224" cy="72879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3A4E6-E2CA-00A8-D450-61C5A7ED55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7"/>
          <a:stretch/>
        </p:blipFill>
        <p:spPr>
          <a:xfrm>
            <a:off x="7511658" y="5176424"/>
            <a:ext cx="6881227" cy="931507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DB420-15A2-8E57-0EAB-883C795EC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36"/>
          <a:stretch/>
        </p:blipFill>
        <p:spPr>
          <a:xfrm>
            <a:off x="7556508" y="3410298"/>
            <a:ext cx="6881227" cy="93150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30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D1D948-0B6B-E894-0364-16AA6674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46" y="257832"/>
            <a:ext cx="12618720" cy="492904"/>
          </a:xfrm>
        </p:spPr>
        <p:txBody>
          <a:bodyPr>
            <a:noAutofit/>
          </a:bodyPr>
          <a:lstStyle/>
          <a:p>
            <a:r>
              <a:rPr lang="en-US" sz="3600" b="1"/>
              <a:t>How to use this document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>
            <a:cxnSpLocks/>
          </p:cNvCxnSpPr>
          <p:nvPr/>
        </p:nvCxnSpPr>
        <p:spPr>
          <a:xfrm>
            <a:off x="7315200" y="903013"/>
            <a:ext cx="0" cy="5877094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739936-E956-6AFB-13B6-734356362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1789" y="2403054"/>
            <a:ext cx="3436105" cy="4769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A0A6BA-C1E8-2BAE-C04F-A24BE6D9E727}"/>
              </a:ext>
            </a:extLst>
          </p:cNvPr>
          <p:cNvSpPr txBox="1"/>
          <p:nvPr/>
        </p:nvSpPr>
        <p:spPr>
          <a:xfrm>
            <a:off x="705646" y="1009580"/>
            <a:ext cx="389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0070C0"/>
                </a:solidFill>
                <a:latin typeface="+mj-lt"/>
              </a:rPr>
              <a:t>Left side</a:t>
            </a:r>
            <a:r>
              <a:rPr lang="en-US">
                <a:solidFill>
                  <a:srgbClr val="0070C0"/>
                </a:solidFill>
                <a:latin typeface="+mj-lt"/>
              </a:rPr>
              <a:t>: Screenshot of the online 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13937-7FDB-0C41-E4DF-F1A6F1F9B73A}"/>
              </a:ext>
            </a:extLst>
          </p:cNvPr>
          <p:cNvSpPr txBox="1"/>
          <p:nvPr/>
        </p:nvSpPr>
        <p:spPr>
          <a:xfrm>
            <a:off x="7445316" y="1019330"/>
            <a:ext cx="705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solidFill>
                  <a:srgbClr val="0070C0"/>
                </a:solidFill>
                <a:latin typeface="+mj-lt"/>
              </a:rPr>
              <a:t>Right side</a:t>
            </a:r>
            <a:r>
              <a:rPr lang="en-US">
                <a:solidFill>
                  <a:srgbClr val="0070C0"/>
                </a:solidFill>
                <a:latin typeface="+mj-lt"/>
              </a:rPr>
              <a:t>: Paper form showing the text that is reflected in the online form</a:t>
            </a:r>
          </a:p>
          <a:p>
            <a:endParaRPr lang="en-US">
              <a:solidFill>
                <a:srgbClr val="0070C0"/>
              </a:solidFill>
              <a:latin typeface="+mj-lt"/>
            </a:endParaRPr>
          </a:p>
          <a:p>
            <a:r>
              <a:rPr lang="en-US" b="1">
                <a:solidFill>
                  <a:srgbClr val="0070C0"/>
                </a:solidFill>
                <a:latin typeface="+mj-lt"/>
              </a:rPr>
              <a:t>Note</a:t>
            </a:r>
            <a:r>
              <a:rPr lang="en-US">
                <a:solidFill>
                  <a:srgbClr val="0070C0"/>
                </a:solidFill>
                <a:latin typeface="+mj-lt"/>
              </a:rPr>
              <a:t>: Some slides may not have any text on the right side as these pages are shown only in the online form experience.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1F74246-1C5C-3558-2DCE-0655F1DC51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5"/>
          <a:stretch/>
        </p:blipFill>
        <p:spPr>
          <a:xfrm>
            <a:off x="705646" y="1521429"/>
            <a:ext cx="5831767" cy="5352337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CBCC23-F649-EF6D-773C-2865CF79C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7"/>
          <a:stretch/>
        </p:blipFill>
        <p:spPr>
          <a:xfrm>
            <a:off x="7621517" y="5124010"/>
            <a:ext cx="6702552" cy="44152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3D5781-45C5-00E2-A355-75CDBC945C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/>
          <a:stretch/>
        </p:blipFill>
        <p:spPr>
          <a:xfrm>
            <a:off x="7621518" y="4698488"/>
            <a:ext cx="6702552" cy="403244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E1A685-DD7D-827D-52CF-0206E4B72A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8"/>
          <a:stretch/>
        </p:blipFill>
        <p:spPr>
          <a:xfrm>
            <a:off x="7621517" y="6133617"/>
            <a:ext cx="6702552" cy="44152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98D81B-591B-95F6-17AC-049E653FB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517" y="5638147"/>
            <a:ext cx="6699881" cy="422853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9C4CB08F-18AB-BDAB-62F2-DC98756CB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517" y="3078458"/>
            <a:ext cx="6721691" cy="1373055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03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049" y="685136"/>
            <a:ext cx="6375526" cy="62812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D2CE13-1B63-587C-8E65-F95CC234C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049" y="2361408"/>
            <a:ext cx="6375520" cy="114633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A4661-D818-29E4-D3B7-0B7D04508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049" y="4696621"/>
            <a:ext cx="6375525" cy="109922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0B29E8-650C-56B7-53E8-FBC90EC14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052" y="5910819"/>
            <a:ext cx="6375523" cy="91078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2A02BD4-1DFE-931A-5062-D2BBE75015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64" r="-216" b="21685"/>
          <a:stretch/>
        </p:blipFill>
        <p:spPr>
          <a:xfrm>
            <a:off x="1005840" y="252486"/>
            <a:ext cx="4863114" cy="681022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13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2844-1B73-F93A-A986-A745E0AAC041}"/>
              </a:ext>
            </a:extLst>
          </p:cNvPr>
          <p:cNvSpPr txBox="1">
            <a:spLocks/>
          </p:cNvSpPr>
          <p:nvPr/>
        </p:nvSpPr>
        <p:spPr>
          <a:xfrm>
            <a:off x="0" y="3005666"/>
            <a:ext cx="14630400" cy="13038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>
                <a:solidFill>
                  <a:srgbClr val="002060"/>
                </a:solidFill>
              </a:rPr>
              <a:t>Application Information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F9D7-9A87-D990-93B5-DCF1118C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16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69" y="212513"/>
            <a:ext cx="5994053" cy="689017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486" y="731875"/>
            <a:ext cx="6422620" cy="310057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444E3-1695-B65F-65BB-DD8CA453A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4"/>
          <a:stretch/>
        </p:blipFill>
        <p:spPr>
          <a:xfrm>
            <a:off x="7761486" y="5848528"/>
            <a:ext cx="6422620" cy="970505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DBADF-A11B-7C5B-50C1-945E838D2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09"/>
          <a:stretch/>
        </p:blipFill>
        <p:spPr>
          <a:xfrm>
            <a:off x="7761486" y="4618991"/>
            <a:ext cx="6422620" cy="87899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247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6316" y="889000"/>
            <a:ext cx="5648497" cy="553720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4CFAA0F-9762-05AA-F66B-FA3F7945E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289" r="-542" b="18625"/>
          <a:stretch/>
        </p:blipFill>
        <p:spPr>
          <a:xfrm>
            <a:off x="237182" y="417181"/>
            <a:ext cx="6837410" cy="6552125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039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659" y="258877"/>
            <a:ext cx="6015919" cy="6797445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170" y="1800223"/>
            <a:ext cx="6445251" cy="371475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42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49" y="1112671"/>
            <a:ext cx="6616816" cy="5089858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435" y="2007679"/>
            <a:ext cx="6870436" cy="329984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59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906" y="1451806"/>
            <a:ext cx="6658379" cy="441158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03A289-9C8B-4D44-B916-88721366BC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64"/>
          <a:stretch/>
        </p:blipFill>
        <p:spPr>
          <a:xfrm>
            <a:off x="7559906" y="1451806"/>
            <a:ext cx="6658379" cy="11309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77C295-1E13-C019-A2FA-D507FC1BAB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1" t="7198" r="14015" b="47553"/>
          <a:stretch/>
        </p:blipFill>
        <p:spPr>
          <a:xfrm>
            <a:off x="245456" y="1215673"/>
            <a:ext cx="6825039" cy="488385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267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947" y="1978024"/>
            <a:ext cx="6877070" cy="335915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7C295-5571-B211-EF8B-7F4FD7AEED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1" b="24810"/>
          <a:stretch/>
        </p:blipFill>
        <p:spPr>
          <a:xfrm>
            <a:off x="11062249" y="1978024"/>
            <a:ext cx="3377768" cy="2525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BCB2D6-B97B-0066-2B8F-82C4DFA193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r="50885" b="57880"/>
          <a:stretch/>
        </p:blipFill>
        <p:spPr>
          <a:xfrm>
            <a:off x="7562947" y="2574758"/>
            <a:ext cx="3377768" cy="8181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21DC2-5147-AFE4-A9DA-A3A65471FF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2" r="52134"/>
          <a:stretch/>
        </p:blipFill>
        <p:spPr>
          <a:xfrm>
            <a:off x="7562947" y="4892842"/>
            <a:ext cx="3291798" cy="4443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E1EB7-0096-6062-40C6-DBAAB81AB1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7956439" y="4946817"/>
            <a:ext cx="195513" cy="203033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56428D-6B97-F3FF-A12A-20332B0CF137}"/>
              </a:ext>
            </a:extLst>
          </p:cNvPr>
          <p:cNvSpPr/>
          <p:nvPr/>
        </p:nvSpPr>
        <p:spPr>
          <a:xfrm>
            <a:off x="7562946" y="5638294"/>
            <a:ext cx="6877061" cy="1141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Conditional logic for: I am outside the United States, and I am applying for an Advance Parole Document.</a:t>
            </a:r>
          </a:p>
          <a:p>
            <a:pPr algn="ctr"/>
            <a:endParaRPr lang="en-US"/>
          </a:p>
          <a:p>
            <a:pPr algn="ctr"/>
            <a:r>
              <a:rPr lang="en-US"/>
              <a:t>Option to select Beneficiary's address </a:t>
            </a:r>
            <a:r>
              <a:rPr lang="en-US" b="1"/>
              <a:t>DOES NOT </a:t>
            </a:r>
            <a:r>
              <a:rPr lang="en-US"/>
              <a:t>show up.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E188CA-D361-EBE5-5CD0-2FC456F19C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94" t="5331" r="15824" b="25734"/>
          <a:stretch/>
        </p:blipFill>
        <p:spPr>
          <a:xfrm>
            <a:off x="1343980" y="248225"/>
            <a:ext cx="4453128" cy="6826080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637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4B62048-B5E5-9D0D-D8C0-9E8BE1AC33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947" y="1978024"/>
            <a:ext cx="6877070" cy="335915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51BAD-6234-58FE-DB10-315F24943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b="25271"/>
          <a:stretch/>
        </p:blipFill>
        <p:spPr>
          <a:xfrm>
            <a:off x="11062249" y="1978024"/>
            <a:ext cx="3380222" cy="2512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CE31B4-EC4F-74EB-BD0E-8160EE4BD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7" r="50885" b="32921"/>
          <a:stretch/>
        </p:blipFill>
        <p:spPr>
          <a:xfrm>
            <a:off x="7562947" y="3379694"/>
            <a:ext cx="3377768" cy="8516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EFA39-F9BA-3E6A-57E3-BFFE3C06CF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2" r="52134"/>
          <a:stretch/>
        </p:blipFill>
        <p:spPr>
          <a:xfrm>
            <a:off x="7562947" y="4892842"/>
            <a:ext cx="3291798" cy="4443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FB7F28-7E6C-1A6B-9B3A-31600E3B3C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7956439" y="4946817"/>
            <a:ext cx="195513" cy="203033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D7E0A-4441-DEC8-FE87-3FEF61161F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7956438" y="3402369"/>
            <a:ext cx="195513" cy="203033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B58054-B384-4FBE-6F9B-9EAE1F8CDC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437" y="2574085"/>
            <a:ext cx="195513" cy="24439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FBD02F-EE4F-084E-ECCB-121D0D6F8C69}"/>
              </a:ext>
            </a:extLst>
          </p:cNvPr>
          <p:cNvSpPr/>
          <p:nvPr/>
        </p:nvSpPr>
        <p:spPr>
          <a:xfrm>
            <a:off x="7562946" y="5638294"/>
            <a:ext cx="6877061" cy="1141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Conditional logic for: I am outside the United States, and I am applying for an Advance Parole Document.</a:t>
            </a:r>
          </a:p>
          <a:p>
            <a:pPr algn="ctr"/>
            <a:endParaRPr lang="en-US"/>
          </a:p>
          <a:p>
            <a:pPr algn="ctr"/>
            <a:r>
              <a:rPr lang="en-US"/>
              <a:t>Option to select Beneficiary's address </a:t>
            </a:r>
            <a:r>
              <a:rPr lang="en-US" b="1"/>
              <a:t>DOES NOT </a:t>
            </a:r>
            <a:r>
              <a:rPr lang="en-US"/>
              <a:t>show up.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4E6333-54FF-8E5A-135D-FFB899BB24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31" t="5515" r="15761" b="25368"/>
          <a:stretch/>
        </p:blipFill>
        <p:spPr>
          <a:xfrm>
            <a:off x="1339767" y="219526"/>
            <a:ext cx="4453128" cy="6771752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459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66" y="616796"/>
            <a:ext cx="6666948" cy="6081607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2733" y="818303"/>
            <a:ext cx="5900126" cy="584200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73A92-E2AE-096F-DC00-CFCA47B969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8" b="57972"/>
          <a:stretch/>
        </p:blipFill>
        <p:spPr>
          <a:xfrm>
            <a:off x="8022733" y="1819116"/>
            <a:ext cx="5900126" cy="14534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0DA00-1A33-F936-34A8-AA5DEAA1B9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7" b="13165"/>
          <a:stretch/>
        </p:blipFill>
        <p:spPr>
          <a:xfrm>
            <a:off x="8022733" y="4727104"/>
            <a:ext cx="5900126" cy="11624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ABCFE5-E97F-6757-B9F9-D4B15F7699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8722160" y="5324634"/>
            <a:ext cx="330200" cy="34290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28DFA5-366A-2029-3D26-8BBD00FC58CC}"/>
              </a:ext>
            </a:extLst>
          </p:cNvPr>
          <p:cNvSpPr/>
          <p:nvPr/>
        </p:nvSpPr>
        <p:spPr>
          <a:xfrm>
            <a:off x="342166" y="4840941"/>
            <a:ext cx="2196639" cy="185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Conditional logic for: I am applying for an Advance Parole Document for a person who is outside the United States.</a:t>
            </a:r>
          </a:p>
          <a:p>
            <a:pPr algn="ctr"/>
            <a:endParaRPr lang="en-US" sz="1200"/>
          </a:p>
          <a:p>
            <a:pPr algn="ctr"/>
            <a:r>
              <a:rPr lang="en-US" sz="1200"/>
              <a:t>Option to select Beneficiary's address </a:t>
            </a:r>
            <a:r>
              <a:rPr lang="en-US" sz="1200" b="1"/>
              <a:t>WILL </a:t>
            </a:r>
            <a:r>
              <a:rPr lang="en-US" sz="1200"/>
              <a:t>show up.</a:t>
            </a:r>
          </a:p>
        </p:txBody>
      </p:sp>
    </p:spTree>
    <p:extLst>
      <p:ext uri="{BB962C8B-B14F-4D97-AF65-F5344CB8AC3E}">
        <p14:creationId xmlns:p14="http://schemas.microsoft.com/office/powerpoint/2010/main" val="95740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2844-1B73-F93A-A986-A745E0AAC041}"/>
              </a:ext>
            </a:extLst>
          </p:cNvPr>
          <p:cNvSpPr txBox="1">
            <a:spLocks/>
          </p:cNvSpPr>
          <p:nvPr/>
        </p:nvSpPr>
        <p:spPr>
          <a:xfrm>
            <a:off x="0" y="3005666"/>
            <a:ext cx="14630400" cy="13038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>
                <a:solidFill>
                  <a:srgbClr val="002060"/>
                </a:solidFill>
              </a:rPr>
              <a:t>I-131 Content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F9D7-9A87-D990-93B5-DCF1118C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7FAFD6-4B0D-E7B9-E6C4-E21500DBB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8" t="4780" r="15971" b="23162"/>
          <a:stretch/>
        </p:blipFill>
        <p:spPr>
          <a:xfrm>
            <a:off x="1743774" y="145626"/>
            <a:ext cx="3972307" cy="7023948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947" y="1978024"/>
            <a:ext cx="6877070" cy="335915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7C295-5571-B211-EF8B-7F4FD7AEED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1" b="24810"/>
          <a:stretch/>
        </p:blipFill>
        <p:spPr>
          <a:xfrm>
            <a:off x="11062249" y="1978024"/>
            <a:ext cx="3377768" cy="2525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BCB2D6-B97B-0066-2B8F-82C4DFA19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r="50885" b="57880"/>
          <a:stretch/>
        </p:blipFill>
        <p:spPr>
          <a:xfrm>
            <a:off x="7562947" y="2574758"/>
            <a:ext cx="3377768" cy="8181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21DC2-5147-AFE4-A9DA-A3A65471FF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2" r="52134"/>
          <a:stretch/>
        </p:blipFill>
        <p:spPr>
          <a:xfrm>
            <a:off x="7562947" y="4892842"/>
            <a:ext cx="3291798" cy="4443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E1EB7-0096-6062-40C6-DBAAB81AB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7956439" y="4946817"/>
            <a:ext cx="195513" cy="203033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CC3E8-F0AA-F8D9-1001-D6EDB96029BF}"/>
              </a:ext>
            </a:extLst>
          </p:cNvPr>
          <p:cNvSpPr/>
          <p:nvPr/>
        </p:nvSpPr>
        <p:spPr>
          <a:xfrm>
            <a:off x="234279" y="4890471"/>
            <a:ext cx="2132403" cy="185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Conditional logic for: I am applying for an Advance Parole Document for a person who is outside the United States.</a:t>
            </a:r>
          </a:p>
          <a:p>
            <a:pPr algn="ctr"/>
            <a:endParaRPr lang="en-US" sz="1200"/>
          </a:p>
          <a:p>
            <a:pPr algn="ctr"/>
            <a:r>
              <a:rPr lang="en-US" sz="1200"/>
              <a:t>Option to select Beneficiary's address </a:t>
            </a:r>
            <a:r>
              <a:rPr lang="en-US" sz="1200" b="1"/>
              <a:t>WILL </a:t>
            </a:r>
            <a:r>
              <a:rPr lang="en-US" sz="1200"/>
              <a:t>show up.</a:t>
            </a:r>
          </a:p>
        </p:txBody>
      </p:sp>
    </p:spTree>
    <p:extLst>
      <p:ext uri="{BB962C8B-B14F-4D97-AF65-F5344CB8AC3E}">
        <p14:creationId xmlns:p14="http://schemas.microsoft.com/office/powerpoint/2010/main" val="3468789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79" y="567267"/>
            <a:ext cx="6843956" cy="6180666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8CC65-4622-9021-83DB-77411665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2733" y="818303"/>
            <a:ext cx="5900126" cy="584200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335141-79E0-836E-6741-DBFBAA2312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1" b="13166"/>
          <a:stretch/>
        </p:blipFill>
        <p:spPr>
          <a:xfrm>
            <a:off x="8022733" y="3286125"/>
            <a:ext cx="5900126" cy="26034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3A85F-CFC1-926F-DF0F-9C1BE76081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8715859" y="3286125"/>
            <a:ext cx="330200" cy="342900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0F282-F91E-1AB1-830C-37F7C3223B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859" y="1857519"/>
            <a:ext cx="340057" cy="42507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7F7971-03C5-A883-7C7C-67D9C4BE5C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8727199" y="5329322"/>
            <a:ext cx="330200" cy="342900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7B83CF-C0D6-8BD5-8299-4B0919E1983F}"/>
              </a:ext>
            </a:extLst>
          </p:cNvPr>
          <p:cNvSpPr/>
          <p:nvPr/>
        </p:nvSpPr>
        <p:spPr>
          <a:xfrm>
            <a:off x="234279" y="4890471"/>
            <a:ext cx="2132403" cy="185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Conditional logic for: I am applying for an Advance Parole Document for a person who is outside the United States.</a:t>
            </a:r>
          </a:p>
          <a:p>
            <a:pPr algn="ctr"/>
            <a:endParaRPr lang="en-US" sz="1200"/>
          </a:p>
          <a:p>
            <a:pPr algn="ctr"/>
            <a:r>
              <a:rPr lang="en-US" sz="1200"/>
              <a:t>Option to select Beneficiary's address </a:t>
            </a:r>
            <a:r>
              <a:rPr lang="en-US" sz="1200" b="1"/>
              <a:t>WILL </a:t>
            </a:r>
            <a:r>
              <a:rPr lang="en-US" sz="1200"/>
              <a:t>show up.</a:t>
            </a:r>
          </a:p>
        </p:txBody>
      </p:sp>
    </p:spTree>
    <p:extLst>
      <p:ext uri="{BB962C8B-B14F-4D97-AF65-F5344CB8AC3E}">
        <p14:creationId xmlns:p14="http://schemas.microsoft.com/office/powerpoint/2010/main" val="3119479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4B62048-B5E5-9D0D-D8C0-9E8BE1AC33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947" y="1978024"/>
            <a:ext cx="6877070" cy="335915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51BAD-6234-58FE-DB10-315F24943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1" b="24810"/>
          <a:stretch/>
        </p:blipFill>
        <p:spPr>
          <a:xfrm>
            <a:off x="11062249" y="1978024"/>
            <a:ext cx="3377768" cy="2525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CE31B4-EC4F-74EB-BD0E-8160EE4BD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7" r="50885" b="32921"/>
          <a:stretch/>
        </p:blipFill>
        <p:spPr>
          <a:xfrm>
            <a:off x="7562947" y="3379694"/>
            <a:ext cx="3377768" cy="8516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EFA39-F9BA-3E6A-57E3-BFFE3C06CF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2" r="52134"/>
          <a:stretch/>
        </p:blipFill>
        <p:spPr>
          <a:xfrm>
            <a:off x="7562947" y="4892842"/>
            <a:ext cx="3291798" cy="4443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FB7F28-7E6C-1A6B-9B3A-31600E3B3C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7956439" y="4946817"/>
            <a:ext cx="195513" cy="203033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D7E0A-4441-DEC8-FE87-3FEF61161F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8145" r="82483" b="75985"/>
          <a:stretch/>
        </p:blipFill>
        <p:spPr>
          <a:xfrm>
            <a:off x="7956438" y="3402369"/>
            <a:ext cx="195513" cy="203033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B58054-B384-4FBE-6F9B-9EAE1F8CDC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437" y="2574085"/>
            <a:ext cx="195513" cy="24439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FDA249-2E2A-300F-389E-86DB6F4885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68" t="5147" r="14554" b="23162"/>
          <a:stretch/>
        </p:blipFill>
        <p:spPr>
          <a:xfrm>
            <a:off x="1604359" y="145626"/>
            <a:ext cx="4103555" cy="6990543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429873A-4B51-D8E8-2D13-AA7BF3F834FE}"/>
              </a:ext>
            </a:extLst>
          </p:cNvPr>
          <p:cNvSpPr/>
          <p:nvPr/>
        </p:nvSpPr>
        <p:spPr>
          <a:xfrm>
            <a:off x="234279" y="4890471"/>
            <a:ext cx="2132403" cy="185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Conditional logic for: I am applying for an Advance Parole Document for a person who is outside the United States.</a:t>
            </a:r>
          </a:p>
          <a:p>
            <a:pPr algn="ctr"/>
            <a:endParaRPr lang="en-US" sz="1200"/>
          </a:p>
          <a:p>
            <a:pPr algn="ctr"/>
            <a:r>
              <a:rPr lang="en-US" sz="1200"/>
              <a:t>Option to select Beneficiary's address </a:t>
            </a:r>
            <a:r>
              <a:rPr lang="en-US" sz="1200" b="1"/>
              <a:t>WILL </a:t>
            </a:r>
            <a:r>
              <a:rPr lang="en-US" sz="1200"/>
              <a:t>show up.</a:t>
            </a:r>
          </a:p>
        </p:txBody>
      </p:sp>
    </p:spTree>
    <p:extLst>
      <p:ext uri="{BB962C8B-B14F-4D97-AF65-F5344CB8AC3E}">
        <p14:creationId xmlns:p14="http://schemas.microsoft.com/office/powerpoint/2010/main" val="702528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B37E1C-3BA8-53FD-E64A-6B3CD7549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7" t="3612" r="19806" b="55864"/>
          <a:stretch/>
        </p:blipFill>
        <p:spPr>
          <a:xfrm>
            <a:off x="1005840" y="231563"/>
            <a:ext cx="4715416" cy="685207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798" y="1495424"/>
            <a:ext cx="6518323" cy="432435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373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B9E01C-76D1-0F1A-C47E-8A30F8B4E7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2102" y="1510389"/>
            <a:ext cx="6960432" cy="397253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07F3F-361A-22EB-60E3-8271F195A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9" r="50605" b="2322"/>
          <a:stretch/>
        </p:blipFill>
        <p:spPr>
          <a:xfrm>
            <a:off x="7552102" y="4920003"/>
            <a:ext cx="3438121" cy="469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F29FC-2EA7-07BD-2560-41B80A80B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7" r="50605" b="30583"/>
          <a:stretch/>
        </p:blipFill>
        <p:spPr>
          <a:xfrm>
            <a:off x="7552102" y="3797299"/>
            <a:ext cx="3438128" cy="4699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B891B-2B28-D97B-85A4-1730291657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5" b="35380"/>
          <a:stretch/>
        </p:blipFill>
        <p:spPr>
          <a:xfrm>
            <a:off x="11074400" y="1509627"/>
            <a:ext cx="3438134" cy="2567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43497E-4A8D-D922-723F-F5E389356E77}"/>
              </a:ext>
            </a:extLst>
          </p:cNvPr>
          <p:cNvSpPr/>
          <p:nvPr/>
        </p:nvSpPr>
        <p:spPr>
          <a:xfrm>
            <a:off x="7562946" y="5638294"/>
            <a:ext cx="6877061" cy="1141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Conditional logic for: I am outside the United States, and I am applying for an Advance Parole Document.</a:t>
            </a:r>
          </a:p>
          <a:p>
            <a:pPr algn="ctr"/>
            <a:endParaRPr lang="en-US"/>
          </a:p>
          <a:p>
            <a:pPr algn="ctr"/>
            <a:r>
              <a:rPr lang="en-US"/>
              <a:t>Option to select Beneficiary's address </a:t>
            </a:r>
            <a:r>
              <a:rPr lang="en-US" b="1"/>
              <a:t>DOES NOT </a:t>
            </a:r>
            <a:r>
              <a:rPr lang="en-US"/>
              <a:t>show up.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A7879E-5BA5-C1C3-8337-D57A9D0DF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75" t="45221" r="8172" b="16863"/>
          <a:stretch/>
        </p:blipFill>
        <p:spPr>
          <a:xfrm>
            <a:off x="938094" y="127443"/>
            <a:ext cx="5339826" cy="7060313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445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2102" y="1509627"/>
            <a:ext cx="6960432" cy="397254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90D4F-6EA0-4DDA-872A-7A475A4A5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9" r="49396" b="13640"/>
          <a:stretch/>
        </p:blipFill>
        <p:spPr>
          <a:xfrm>
            <a:off x="7552102" y="3784601"/>
            <a:ext cx="3522259" cy="1155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1E90F-EC29-917C-DB9D-FE9945B19B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02" t="48295" r="19492" b="18372"/>
          <a:stretch/>
        </p:blipFill>
        <p:spPr>
          <a:xfrm>
            <a:off x="709912" y="139253"/>
            <a:ext cx="5912283" cy="7084507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88FC05-C58D-6615-0DFD-E4110CD32EB2}"/>
              </a:ext>
            </a:extLst>
          </p:cNvPr>
          <p:cNvSpPr/>
          <p:nvPr/>
        </p:nvSpPr>
        <p:spPr>
          <a:xfrm>
            <a:off x="7562946" y="5638294"/>
            <a:ext cx="6877061" cy="1141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Conditional logic for: </a:t>
            </a:r>
            <a:r>
              <a:rPr lang="en-US" sz="1800"/>
              <a:t>I am applying for an Advance Parole Document for a person who is outside the United States.</a:t>
            </a:r>
          </a:p>
          <a:p>
            <a:pPr algn="ctr"/>
            <a:endParaRPr lang="en-US" sz="1800"/>
          </a:p>
          <a:p>
            <a:pPr algn="ctr"/>
            <a:r>
              <a:rPr lang="en-US" sz="1800"/>
              <a:t>Option to select Beneficiary's address </a:t>
            </a:r>
            <a:r>
              <a:rPr lang="en-US" sz="1800" b="1"/>
              <a:t>WILL </a:t>
            </a:r>
            <a:r>
              <a:rPr lang="en-US" sz="1800"/>
              <a:t>show up.</a:t>
            </a:r>
          </a:p>
        </p:txBody>
      </p:sp>
    </p:spTree>
    <p:extLst>
      <p:ext uri="{BB962C8B-B14F-4D97-AF65-F5344CB8AC3E}">
        <p14:creationId xmlns:p14="http://schemas.microsoft.com/office/powerpoint/2010/main" val="4250198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B9E01C-76D1-0F1A-C47E-8A30F8B4E7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2102" y="1510389"/>
            <a:ext cx="6960432" cy="397253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07F3F-361A-22EB-60E3-8271F195A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9" r="50605" b="2322"/>
          <a:stretch/>
        </p:blipFill>
        <p:spPr>
          <a:xfrm>
            <a:off x="7552102" y="4920003"/>
            <a:ext cx="3438121" cy="469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F29FC-2EA7-07BD-2560-41B80A80B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7" r="50605" b="30583"/>
          <a:stretch/>
        </p:blipFill>
        <p:spPr>
          <a:xfrm>
            <a:off x="7552102" y="3797299"/>
            <a:ext cx="3438128" cy="4699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B891B-2B28-D97B-85A4-1730291657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5" b="35380"/>
          <a:stretch/>
        </p:blipFill>
        <p:spPr>
          <a:xfrm>
            <a:off x="11074400" y="1509627"/>
            <a:ext cx="3438134" cy="2567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FB2891-2F4A-3882-B5D9-CCDF78F238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55225" t="51655" r="41790" b="47378"/>
          <a:stretch/>
        </p:blipFill>
        <p:spPr>
          <a:xfrm>
            <a:off x="4310381" y="2095647"/>
            <a:ext cx="192836" cy="17780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0F6323-F3CD-A0BA-81B7-6FF96B2FFA34}"/>
              </a:ext>
            </a:extLst>
          </p:cNvPr>
          <p:cNvSpPr/>
          <p:nvPr/>
        </p:nvSpPr>
        <p:spPr>
          <a:xfrm>
            <a:off x="7562946" y="5638294"/>
            <a:ext cx="6877061" cy="1141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Conditional logic for: </a:t>
            </a:r>
            <a:r>
              <a:rPr lang="en-US" sz="1800"/>
              <a:t>I am applying for an Advance Parole Document for a person who is outside the United States.</a:t>
            </a:r>
          </a:p>
          <a:p>
            <a:pPr algn="ctr"/>
            <a:endParaRPr lang="en-US" sz="1800"/>
          </a:p>
          <a:p>
            <a:pPr algn="ctr"/>
            <a:r>
              <a:rPr lang="en-US" sz="1800"/>
              <a:t>Option to select Beneficiary's address </a:t>
            </a:r>
            <a:r>
              <a:rPr lang="en-US" sz="1800" b="1"/>
              <a:t>WILL </a:t>
            </a:r>
            <a:r>
              <a:rPr lang="en-US" sz="1800"/>
              <a:t>show up.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211EB-DD09-3532-3D55-89BB9B3E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93" t="41360" r="10293" b="16176"/>
          <a:stretch/>
        </p:blipFill>
        <p:spPr>
          <a:xfrm>
            <a:off x="1323461" y="224914"/>
            <a:ext cx="4247749" cy="6865371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429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2844-1B73-F93A-A986-A745E0AAC041}"/>
              </a:ext>
            </a:extLst>
          </p:cNvPr>
          <p:cNvSpPr txBox="1">
            <a:spLocks/>
          </p:cNvSpPr>
          <p:nvPr/>
        </p:nvSpPr>
        <p:spPr>
          <a:xfrm>
            <a:off x="0" y="3005666"/>
            <a:ext cx="14630400" cy="13038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>
                <a:solidFill>
                  <a:srgbClr val="002060"/>
                </a:solidFill>
              </a:rPr>
              <a:t>Evidence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F9D7-9A87-D990-93B5-DCF1118C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16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38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FE79F7-EDBD-C6E6-8A1F-8FEC7760E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78170C-7A9E-C7C2-06C9-3DBDA48E2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783" y="789080"/>
            <a:ext cx="6698191" cy="3208819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5147C-821B-84EC-CFC4-1CD92C232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783" y="4125206"/>
            <a:ext cx="6698190" cy="631741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27D6D5E-2721-721A-A168-F3A978D5B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07" t="6056" r="21343" b="29269"/>
          <a:stretch/>
        </p:blipFill>
        <p:spPr>
          <a:xfrm>
            <a:off x="1018480" y="263840"/>
            <a:ext cx="4870306" cy="6787520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038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39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FE79F7-EDBD-C6E6-8A1F-8FEC7760E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4B882-D409-4045-1FDA-A76CBCF5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548" y="962863"/>
            <a:ext cx="6714492" cy="1150291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3ACB7-0F1D-5A9D-211B-34A6B3A56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548" y="3474070"/>
            <a:ext cx="6714492" cy="57960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349CE-260A-49A2-2824-2FAFAF57E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548" y="2173132"/>
            <a:ext cx="6714492" cy="597438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A17D5-A142-1174-CB30-963C0789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548" y="2832518"/>
            <a:ext cx="6714492" cy="57960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C43B22-BB35-EA8F-37E9-7C59DEFBF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548" y="4115622"/>
            <a:ext cx="6714492" cy="428015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3E6B8E9-F35B-0D9E-3527-F3F9412D23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89" t="5756" r="17362" b="28536"/>
          <a:stretch/>
        </p:blipFill>
        <p:spPr>
          <a:xfrm>
            <a:off x="850790" y="270615"/>
            <a:ext cx="5072933" cy="6773969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70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EA2A9D1-49A3-2739-29EA-893055B8F155}"/>
              </a:ext>
            </a:extLst>
          </p:cNvPr>
          <p:cNvSpPr/>
          <p:nvPr/>
        </p:nvSpPr>
        <p:spPr>
          <a:xfrm>
            <a:off x="8079698" y="3064021"/>
            <a:ext cx="5696262" cy="1187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page is only applicable for the online experience.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86884BF-3B7E-3E6C-C03E-51BF68F21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0" t="6337" r="17837" b="48923"/>
          <a:stretch/>
        </p:blipFill>
        <p:spPr>
          <a:xfrm>
            <a:off x="399810" y="531010"/>
            <a:ext cx="6384781" cy="6416586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517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40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/>
          <a:stretch/>
        </p:blipFill>
        <p:spPr>
          <a:xfrm>
            <a:off x="7920841" y="2713526"/>
            <a:ext cx="5995448" cy="258815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96A18-A995-462C-B48E-FF8276E8D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6"/>
          <a:stretch/>
        </p:blipFill>
        <p:spPr>
          <a:xfrm>
            <a:off x="7920841" y="6051534"/>
            <a:ext cx="5995448" cy="728573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3B009-73A4-94EC-4E73-B66BDA5C8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047F8F-ADA2-E291-A792-EF7A2B473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b="86559"/>
          <a:stretch/>
        </p:blipFill>
        <p:spPr>
          <a:xfrm>
            <a:off x="7920847" y="946715"/>
            <a:ext cx="5995437" cy="615335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6B2C98-C42F-0F91-9FEC-0A2973B942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21001" b="70153"/>
          <a:stretch/>
        </p:blipFill>
        <p:spPr>
          <a:xfrm>
            <a:off x="7920845" y="1608540"/>
            <a:ext cx="5995441" cy="40497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A377462F-811F-6422-E4E2-4F1F0EB5CA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22" t="4433" r="22985" b="54221"/>
          <a:stretch/>
        </p:blipFill>
        <p:spPr>
          <a:xfrm>
            <a:off x="714111" y="192924"/>
            <a:ext cx="5768141" cy="6929352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635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41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/>
          <a:stretch/>
        </p:blipFill>
        <p:spPr>
          <a:xfrm>
            <a:off x="208343" y="949225"/>
            <a:ext cx="6858393" cy="5416750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0272" y="1109115"/>
            <a:ext cx="7048494" cy="80335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F584D-F8A2-43EE-FC0C-26501151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0272" y="2001182"/>
            <a:ext cx="7048496" cy="73641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13DFC-6482-5296-B135-CEF984FC8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2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42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739936-E956-6AFB-13B6-734356362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D2632-B7E1-FCF0-D75F-AC9D1CF90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518" y="1938372"/>
            <a:ext cx="6702552" cy="136933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D1AF44-F9E5-6D04-5A09-405C892A3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1" t="6784" r="18796" b="33475"/>
          <a:stretch/>
        </p:blipFill>
        <p:spPr>
          <a:xfrm>
            <a:off x="509505" y="268021"/>
            <a:ext cx="6319413" cy="6779157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422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753" y="1694350"/>
            <a:ext cx="6599541" cy="3926500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244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2844-1B73-F93A-A986-A745E0AAC041}"/>
              </a:ext>
            </a:extLst>
          </p:cNvPr>
          <p:cNvSpPr txBox="1">
            <a:spLocks/>
          </p:cNvSpPr>
          <p:nvPr/>
        </p:nvSpPr>
        <p:spPr>
          <a:xfrm>
            <a:off x="0" y="3005666"/>
            <a:ext cx="14630400" cy="13038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>
                <a:solidFill>
                  <a:srgbClr val="002060"/>
                </a:solidFill>
              </a:rPr>
              <a:t>Review and Submit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F9D7-9A87-D990-93B5-DCF1118C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31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443" y="405976"/>
            <a:ext cx="6804410" cy="6503248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1548" y="3330187"/>
            <a:ext cx="6791822" cy="100652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1CA7EA-BC11-8C9B-9F00-B07452BE0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21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69" y="965958"/>
            <a:ext cx="6804410" cy="538328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ADC147-8C44-5E53-CC70-C124DF323E1C}"/>
              </a:ext>
            </a:extLst>
          </p:cNvPr>
          <p:cNvSpPr/>
          <p:nvPr/>
        </p:nvSpPr>
        <p:spPr>
          <a:xfrm>
            <a:off x="8231181" y="3064021"/>
            <a:ext cx="5696262" cy="1187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page is only applicable for the online experience. </a:t>
            </a:r>
          </a:p>
        </p:txBody>
      </p:sp>
    </p:spTree>
    <p:extLst>
      <p:ext uri="{BB962C8B-B14F-4D97-AF65-F5344CB8AC3E}">
        <p14:creationId xmlns:p14="http://schemas.microsoft.com/office/powerpoint/2010/main" val="1960351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673" y="228387"/>
            <a:ext cx="5967011" cy="6858425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6017" y="1133474"/>
            <a:ext cx="6589883" cy="504825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039F3-9B9C-0B38-9862-6E85BCAEA3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0" t="31604" b="47169"/>
          <a:stretch/>
        </p:blipFill>
        <p:spPr>
          <a:xfrm>
            <a:off x="10917044" y="2728914"/>
            <a:ext cx="3298856" cy="10715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509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48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84" y="1281012"/>
            <a:ext cx="6782200" cy="4753176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9D125E-CACC-7666-9374-08233D92E14C}"/>
              </a:ext>
            </a:extLst>
          </p:cNvPr>
          <p:cNvSpPr/>
          <p:nvPr/>
        </p:nvSpPr>
        <p:spPr>
          <a:xfrm>
            <a:off x="8142900" y="3064021"/>
            <a:ext cx="5696262" cy="1187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page is only applicable for the online experience. </a:t>
            </a:r>
          </a:p>
        </p:txBody>
      </p:sp>
    </p:spTree>
    <p:extLst>
      <p:ext uri="{BB962C8B-B14F-4D97-AF65-F5344CB8AC3E}">
        <p14:creationId xmlns:p14="http://schemas.microsoft.com/office/powerpoint/2010/main" val="1462934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44D6-7853-2EDE-E509-61FBB9BB9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19"/>
          <a:stretch/>
        </p:blipFill>
        <p:spPr>
          <a:xfrm>
            <a:off x="9404346" y="145626"/>
            <a:ext cx="3136900" cy="520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D0F41-19AA-49C0-25FC-3685AB531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11" y="275801"/>
            <a:ext cx="6110244" cy="6763598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A03C-2970-0EC2-19C3-5B24CEF7F8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659" y="2641600"/>
            <a:ext cx="6626087" cy="203200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7E36F2-0178-3023-348F-F47A1D5A05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6" r="50320" b="-1"/>
          <a:stretch/>
        </p:blipFill>
        <p:spPr>
          <a:xfrm>
            <a:off x="7647659" y="3289300"/>
            <a:ext cx="3291840" cy="1384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1E694B-39C3-8C44-49EA-F84FBDDD79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62344" r="1" b="10156"/>
          <a:stretch/>
        </p:blipFill>
        <p:spPr>
          <a:xfrm>
            <a:off x="10981904" y="3908424"/>
            <a:ext cx="3291841" cy="558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F2DC03-817B-541F-2FB4-F33C2F7DAC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31875" b="53125"/>
          <a:stretch/>
        </p:blipFill>
        <p:spPr>
          <a:xfrm>
            <a:off x="10981905" y="3289300"/>
            <a:ext cx="3291840" cy="30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468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739936-E956-6AFB-13B6-734356362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D2632-B7E1-FCF0-D75F-AC9D1CF90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632" y="1407632"/>
            <a:ext cx="6702552" cy="136914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403791-325E-E733-EAD1-05B18D8F5F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7"/>
          <a:stretch/>
        </p:blipFill>
        <p:spPr>
          <a:xfrm>
            <a:off x="7596632" y="4440837"/>
            <a:ext cx="6702552" cy="44152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9C22BF-4D69-3329-3AA3-B1B6112F3B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/>
          <a:stretch/>
        </p:blipFill>
        <p:spPr>
          <a:xfrm>
            <a:off x="7596633" y="4015315"/>
            <a:ext cx="6702552" cy="403244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8F1D0D-5597-3237-A3A6-024D6AAA2D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8"/>
          <a:stretch/>
        </p:blipFill>
        <p:spPr>
          <a:xfrm>
            <a:off x="7596632" y="5450444"/>
            <a:ext cx="6702552" cy="44152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0FD074-8037-5305-5471-17166D4C6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632" y="4954974"/>
            <a:ext cx="6699881" cy="422853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8" descr="Screenshot 2023-03-07 at 7.20.44 AM.png">
            <a:extLst>
              <a:ext uri="{FF2B5EF4-FFF2-40B4-BE49-F238E27FC236}">
                <a16:creationId xmlns:a16="http://schemas.microsoft.com/office/drawing/2014/main" id="{F7965F2C-C360-5E91-28E7-1F0BCA8A3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41" y="276220"/>
            <a:ext cx="5833634" cy="676477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781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50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1D4E5C-5962-D4CF-4598-203519BDF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" t="6341" r="19394" b="38084"/>
          <a:stretch/>
        </p:blipFill>
        <p:spPr>
          <a:xfrm>
            <a:off x="558805" y="366091"/>
            <a:ext cx="6073202" cy="6583017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F3701B-6221-AEAC-FF28-20BCF8218351}"/>
              </a:ext>
            </a:extLst>
          </p:cNvPr>
          <p:cNvSpPr/>
          <p:nvPr/>
        </p:nvSpPr>
        <p:spPr>
          <a:xfrm>
            <a:off x="8103144" y="3064020"/>
            <a:ext cx="5696262" cy="1187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page is only applicable for the online experience. </a:t>
            </a:r>
          </a:p>
        </p:txBody>
      </p:sp>
    </p:spTree>
    <p:extLst>
      <p:ext uri="{BB962C8B-B14F-4D97-AF65-F5344CB8AC3E}">
        <p14:creationId xmlns:p14="http://schemas.microsoft.com/office/powerpoint/2010/main" val="259148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739936-E956-6AFB-13B6-734356362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403791-325E-E733-EAD1-05B18D8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164" y="1330745"/>
            <a:ext cx="6699881" cy="724553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4BE7B-A32A-658E-54C6-294069FA6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164" y="2190730"/>
            <a:ext cx="6702552" cy="75168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C97D5B-DDDD-ABFC-6031-47FF5BC8FD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25"/>
          <a:stretch/>
        </p:blipFill>
        <p:spPr>
          <a:xfrm>
            <a:off x="7600164" y="3077850"/>
            <a:ext cx="6702552" cy="183182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D6E9C-C145-A3D4-3F5B-176BAF071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2"/>
          <a:stretch/>
        </p:blipFill>
        <p:spPr>
          <a:xfrm>
            <a:off x="7600164" y="5302837"/>
            <a:ext cx="6702552" cy="1477270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4DFC5D6-B66A-BFEF-8973-326C66FB0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82" y="354220"/>
            <a:ext cx="5971962" cy="660675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159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739936-E956-6AFB-13B6-734356362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88C7E-1601-B3F3-A608-9B248ABA7D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93"/>
          <a:stretch/>
        </p:blipFill>
        <p:spPr>
          <a:xfrm>
            <a:off x="7570511" y="2655551"/>
            <a:ext cx="6870988" cy="1240653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3" name="Picture 7" descr="Screenshot 2023-03-07 at 7.22.04 AM.png">
            <a:extLst>
              <a:ext uri="{FF2B5EF4-FFF2-40B4-BE49-F238E27FC236}">
                <a16:creationId xmlns:a16="http://schemas.microsoft.com/office/drawing/2014/main" id="{36579DCC-E351-710E-8600-0E7CA77DD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74" y="2643828"/>
            <a:ext cx="6756716" cy="2021467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99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8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739936-E956-6AFB-13B6-734356362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D2632-B7E1-FCF0-D75F-AC9D1CF90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675" y="675182"/>
            <a:ext cx="6702552" cy="948558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5F77F-6B09-C628-12BD-6CAF4CE01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675" y="1671690"/>
            <a:ext cx="6702552" cy="1082789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36718-DD1A-F1AF-5025-9AB084732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675" y="2809159"/>
            <a:ext cx="6702552" cy="492176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6DADF5-1008-4FF2-DE11-2AD730987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675" y="3368281"/>
            <a:ext cx="6702552" cy="93066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EBAFA-83F2-53B3-31A0-7A883610B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675" y="6090055"/>
            <a:ext cx="6702552" cy="884785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60165C-F894-3CC4-67DC-2FF5E29819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675" y="5154523"/>
            <a:ext cx="6702552" cy="470162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60CD555-F075-8E1E-EDDE-A6412E959A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8" y="169384"/>
            <a:ext cx="4737083" cy="6976431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760B2-01EE-C6C4-733A-BF2990B005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9675" y="4365889"/>
            <a:ext cx="6702552" cy="541985"/>
          </a:xfrm>
          <a:prstGeom prst="rect">
            <a:avLst/>
          </a:prstGeom>
          <a:effectLst>
            <a:outerShdw blurRad="635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07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449B-4FEE-B904-44F1-E52C4F54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5633-3DAE-4689-9443-5AC02D82FDCF}" type="slidenum">
              <a:rPr lang="en-US" smtClean="0"/>
              <a:t>9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044A2-0D33-C198-D4C5-95EB09EF0606}"/>
              </a:ext>
            </a:extLst>
          </p:cNvPr>
          <p:cNvCxnSpPr/>
          <p:nvPr/>
        </p:nvCxnSpPr>
        <p:spPr>
          <a:xfrm>
            <a:off x="7315200" y="698500"/>
            <a:ext cx="0" cy="6081607"/>
          </a:xfrm>
          <a:prstGeom prst="line">
            <a:avLst/>
          </a:prstGeom>
          <a:ln w="19050">
            <a:solidFill>
              <a:schemeClr val="dk1">
                <a:alpha val="9666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B593A5-E92C-AD99-AD6E-906CABD27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883" y="4970837"/>
            <a:ext cx="6702552" cy="669374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67734-861D-FA38-BA23-97A239644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742" y="193143"/>
            <a:ext cx="3436105" cy="476966"/>
          </a:xfrm>
          <a:prstGeom prst="rect">
            <a:avLst/>
          </a:prstGeom>
        </p:spPr>
      </p:pic>
      <p:pic>
        <p:nvPicPr>
          <p:cNvPr id="2" name="Picture 4" descr="Screenshot 2023-03-06 at 1.31.43 PM.png">
            <a:extLst>
              <a:ext uri="{FF2B5EF4-FFF2-40B4-BE49-F238E27FC236}">
                <a16:creationId xmlns:a16="http://schemas.microsoft.com/office/drawing/2014/main" id="{D01631FA-CF9B-89BA-7C1A-806B3C575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63" y="1674988"/>
            <a:ext cx="6699099" cy="3965223"/>
          </a:xfrm>
          <a:prstGeom prst="rect">
            <a:avLst/>
          </a:prstGeom>
          <a:ln>
            <a:noFill/>
          </a:ln>
          <a:effectLst>
            <a:outerShdw blurRad="71845" algn="tl" rotWithShape="0">
              <a:srgbClr val="000000">
                <a:alpha val="2832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247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dbdac5-4a8e-493f-b7b1-d5b49f8c4263" xsi:nil="true"/>
    <lcf76f155ced4ddcb4097134ff3c332f xmlns="ba0a7002-2d92-4392-8cab-500533bd3c6a">
      <Terms xmlns="http://schemas.microsoft.com/office/infopath/2007/PartnerControls"/>
    </lcf76f155ced4ddcb4097134ff3c332f>
    <SharedWithUsers xmlns="06dbdac5-4a8e-493f-b7b1-d5b49f8c4263">
      <UserInfo>
        <DisplayName>Shew, Janette E (CTR)</DisplayName>
        <AccountId>67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4A026F2804D4AAA09ECD81366D0DB" ma:contentTypeVersion="14" ma:contentTypeDescription="Create a new document." ma:contentTypeScope="" ma:versionID="b9c185a9269ca6e5215257c951d76a61">
  <xsd:schema xmlns:xsd="http://www.w3.org/2001/XMLSchema" xmlns:xs="http://www.w3.org/2001/XMLSchema" xmlns:p="http://schemas.microsoft.com/office/2006/metadata/properties" xmlns:ns2="ba0a7002-2d92-4392-8cab-500533bd3c6a" xmlns:ns3="06dbdac5-4a8e-493f-b7b1-d5b49f8c4263" targetNamespace="http://schemas.microsoft.com/office/2006/metadata/properties" ma:root="true" ma:fieldsID="7d105bfe59305112893f9de4acc0a61c" ns2:_="" ns3:_="">
    <xsd:import namespace="ba0a7002-2d92-4392-8cab-500533bd3c6a"/>
    <xsd:import namespace="06dbdac5-4a8e-493f-b7b1-d5b49f8c42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0a7002-2d92-4392-8cab-500533bd3c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00e4609-0f6e-4286-90a1-257d5fc9cc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bdac5-4a8e-493f-b7b1-d5b49f8c426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23d8524-814a-46f2-89d9-5b0f84f6a1f0}" ma:internalName="TaxCatchAll" ma:showField="CatchAllData" ma:web="06dbdac5-4a8e-493f-b7b1-d5b49f8c42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CBFBD9-6F0E-4543-90DF-B17CEC3BB50F}">
  <ds:schemaRefs>
    <ds:schemaRef ds:uri="06dbdac5-4a8e-493f-b7b1-d5b49f8c4263"/>
    <ds:schemaRef ds:uri="ba0a7002-2d92-4392-8cab-500533bd3c6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0822FF-B672-409B-AA38-81FA09A492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0D14AD-2047-462E-B690-5CE6253B1EE7}">
  <ds:schemaRefs>
    <ds:schemaRef ds:uri="06dbdac5-4a8e-493f-b7b1-d5b49f8c4263"/>
    <ds:schemaRef ds:uri="ba0a7002-2d92-4392-8cab-500533bd3c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</TotalTime>
  <Words>519</Words>
  <Application>Microsoft Office PowerPoint</Application>
  <PresentationFormat>Custom</PresentationFormat>
  <Paragraphs>113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How to use this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Gibbs, Allison P (CTR)</dc:creator>
  <cp:lastModifiedBy>Glover, Brian K</cp:lastModifiedBy>
  <cp:revision>13</cp:revision>
  <dcterms:created xsi:type="dcterms:W3CDTF">2021-10-22T17:54:16Z</dcterms:created>
  <dcterms:modified xsi:type="dcterms:W3CDTF">2023-03-21T12:46:54Z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0x0101005F24A026F2804D4AAA09ECD81366D0DB</vt:lpwstr>
  </property>
  <property fmtid="{D5CDD505-2E9C-101B-9397-08002B2CF9AE}" pid="3" name="MediaServiceImageTags">
    <vt:lpwstr/>
  </property>
</Properties>
</file>