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template.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5"/>
  </p:notesMasterIdLst>
  <p:handoutMasterIdLst>
    <p:handoutMasterId r:id="rId16"/>
  </p:handoutMasterIdLst>
  <p:sldIdLst>
    <p:sldId id="257" r:id="rId2"/>
    <p:sldId id="296" r:id="rId3"/>
    <p:sldId id="301" r:id="rId4"/>
    <p:sldId id="302" r:id="rId5"/>
    <p:sldId id="303" r:id="rId6"/>
    <p:sldId id="304" r:id="rId7"/>
    <p:sldId id="305" r:id="rId8"/>
    <p:sldId id="307" r:id="rId9"/>
    <p:sldId id="308" r:id="rId10"/>
    <p:sldId id="306" r:id="rId11"/>
    <p:sldId id="310" r:id="rId12"/>
    <p:sldId id="309" r:id="rId13"/>
    <p:sldId id="298" r:id="rId14"/>
  </p:sldIdLst>
  <p:sldSz cx="9144000" cy="5143500" type="screen16x9"/>
  <p:notesSz cx="7315200" cy="9601200"/>
  <p:embeddedFontLst>
    <p:embeddedFont>
      <p:font typeface="Calibri" panose="020F0502020204030204" pitchFamily="34" charset="0"/>
      <p:regular r:id="rId17"/>
      <p:bold r:id="rId18"/>
      <p:italic r:id="rId19"/>
      <p:boldItalic r:id="rId20"/>
    </p:embeddedFont>
    <p:embeddedFont>
      <p:font typeface="Myriad Web Pro" panose="020B060402020202020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BB0"/>
    <a:srgbClr val="695E4A"/>
    <a:srgbClr val="006858"/>
    <a:srgbClr val="0088B7"/>
    <a:srgbClr val="B45340"/>
    <a:srgbClr val="9A4E9E"/>
    <a:srgbClr val="FFFFFF"/>
    <a:srgbClr val="006166"/>
    <a:srgbClr val="618E7C"/>
    <a:srgbClr val="5A4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0854" autoAdjust="0"/>
  </p:normalViewPr>
  <p:slideViewPr>
    <p:cSldViewPr snapToGrid="0">
      <p:cViewPr varScale="1">
        <p:scale>
          <a:sx n="83" d="100"/>
          <a:sy n="83" d="100"/>
        </p:scale>
        <p:origin x="892" y="5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10/26/2022</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10/26/2022</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395314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31471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324413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163106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3292192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2744266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2407608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145949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3529021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2268608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3678697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354648" y="90152"/>
            <a:ext cx="6903076" cy="307777"/>
          </a:xfrm>
          <a:prstGeom prst="rect">
            <a:avLst/>
          </a:prstGeom>
          <a:noFill/>
        </p:spPr>
        <p:txBody>
          <a:bodyPr wrap="square" rtlCol="0">
            <a:spAutoFit/>
          </a:bodyPr>
          <a:lstStyle/>
          <a:p>
            <a:r>
              <a:rPr lang="en-US" sz="1400" b="1" cap="all" baseline="0" dirty="0">
                <a:solidFill>
                  <a:schemeClr val="tx2">
                    <a:lumMod val="95000"/>
                  </a:schemeClr>
                </a:solidFill>
                <a:latin typeface="Arial" panose="020B0604020202020204" pitchFamily="34" charset="0"/>
                <a:cs typeface="Arial" panose="020B060402020202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736" userDrawn="1">
          <p15:clr>
            <a:srgbClr val="FBAE40"/>
          </p15:clr>
        </p15:guide>
        <p15:guide id="4" pos="2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5028536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 id="2147483849" r:id="rId5"/>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dirty="0"/>
              <a:t>Testing of Questions on Long COVID</a:t>
            </a:r>
          </a:p>
        </p:txBody>
      </p:sp>
      <p:sp>
        <p:nvSpPr>
          <p:cNvPr id="2" name="Subtitle 1"/>
          <p:cNvSpPr>
            <a:spLocks noGrp="1"/>
          </p:cNvSpPr>
          <p:nvPr>
            <p:ph type="subTitle" idx="1"/>
          </p:nvPr>
        </p:nvSpPr>
        <p:spPr>
          <a:xfrm>
            <a:off x="457200" y="2144512"/>
            <a:ext cx="7147450" cy="342900"/>
          </a:xfrm>
        </p:spPr>
        <p:txBody>
          <a:bodyPr/>
          <a:lstStyle/>
          <a:p>
            <a:r>
              <a:rPr lang="en-US" dirty="0"/>
              <a:t>Meredith Massey, Ph.D.</a:t>
            </a:r>
          </a:p>
          <a:p>
            <a:r>
              <a:rPr lang="en-US" sz="1400" dirty="0"/>
              <a:t>Team Lead, Collaborating Center for Questionnaire Design and Evaluation Research</a:t>
            </a:r>
          </a:p>
          <a:p>
            <a:endParaRPr lang="en-US" dirty="0"/>
          </a:p>
          <a:p>
            <a:endParaRPr lang="en-US" dirty="0"/>
          </a:p>
        </p:txBody>
      </p:sp>
      <p:sp>
        <p:nvSpPr>
          <p:cNvPr id="6" name="Text Placeholder 5"/>
          <p:cNvSpPr>
            <a:spLocks noGrp="1"/>
          </p:cNvSpPr>
          <p:nvPr>
            <p:ph type="body" sz="quarter" idx="10"/>
          </p:nvPr>
        </p:nvSpPr>
        <p:spPr/>
        <p:txBody>
          <a:bodyPr/>
          <a:lstStyle/>
          <a:p>
            <a:pPr marL="0" indent="0"/>
            <a:r>
              <a:rPr lang="en-US" dirty="0"/>
              <a:t>NCHS Board of Scientific Counselors</a:t>
            </a:r>
          </a:p>
          <a:p>
            <a:r>
              <a:rPr lang="en-US" dirty="0"/>
              <a:t>October 24, 2022</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1D3960B-2DD8-44F6-BC30-F1E1E99D8140}"/>
              </a:ext>
            </a:extLst>
          </p:cNvPr>
          <p:cNvSpPr txBox="1"/>
          <p:nvPr/>
        </p:nvSpPr>
        <p:spPr>
          <a:xfrm>
            <a:off x="152400" y="4137146"/>
            <a:ext cx="6379510" cy="749179"/>
          </a:xfrm>
          <a:prstGeom prst="rect">
            <a:avLst/>
          </a:prstGeom>
          <a:noFill/>
        </p:spPr>
        <p:txBody>
          <a:bodyPr wrap="square" rtlCol="0">
            <a:spAutoFit/>
          </a:bodyPr>
          <a:lstStyle/>
          <a:p>
            <a:r>
              <a:rPr lang="en-US" sz="1067" i="1" dirty="0">
                <a:solidFill>
                  <a:srgbClr val="000000"/>
                </a:solidFill>
                <a:latin typeface="Calibri" panose="020F0502020204030204" pitchFamily="34" charset="0"/>
                <a:ea typeface="Calibri" panose="020F0502020204030204" pitchFamily="34" charset="0"/>
              </a:rPr>
              <a:t>Disclaimer:  This is not an official publication of the National Center for Health Statistics (NCHS) or the Centers for Disease Control and Prevention (CDC) as this research has not undergone NCHS or CDC clearance.  The contents and any conclusions in this document are those of the author(s) and do not necessarily represent the official position of NCHS or CDC.</a:t>
            </a:r>
            <a:endParaRPr lang="en-US" sz="1067"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457200" y="824350"/>
            <a:ext cx="8229600" cy="857250"/>
          </a:xfrm>
        </p:spPr>
        <p:txBody>
          <a:bodyPr/>
          <a:lstStyle/>
          <a:p>
            <a:pPr>
              <a:lnSpc>
                <a:spcPct val="100000"/>
              </a:lnSpc>
            </a:pPr>
            <a:r>
              <a:rPr lang="en-US" sz="1800" b="1" dirty="0"/>
              <a:t>ONS: Would you describe yourself as having “long COVID,” that is, you are still experiencing symptoms more than 3 months after you first had COVID-19, that are not explained by something else? </a:t>
            </a:r>
            <a:br>
              <a:rPr lang="en-US" sz="1800" b="1" dirty="0"/>
            </a:br>
            <a:br>
              <a:rPr lang="en-US" sz="1800" b="1" dirty="0"/>
            </a:br>
            <a:endParaRPr lang="en-US" sz="1800" b="1" dirty="0"/>
          </a:p>
        </p:txBody>
      </p:sp>
      <p:sp>
        <p:nvSpPr>
          <p:cNvPr id="3" name="Content Placeholder 2"/>
          <p:cNvSpPr>
            <a:spLocks noGrp="1"/>
          </p:cNvSpPr>
          <p:nvPr>
            <p:ph type="body" sz="quarter" idx="10"/>
          </p:nvPr>
        </p:nvSpPr>
        <p:spPr>
          <a:xfrm>
            <a:off x="457200" y="1252975"/>
            <a:ext cx="8229600" cy="3341688"/>
          </a:xfrm>
        </p:spPr>
        <p:txBody>
          <a:bodyPr/>
          <a:lstStyle/>
          <a:p>
            <a:r>
              <a:rPr lang="en-US" sz="1200" b="1" dirty="0"/>
              <a:t>No (6)</a:t>
            </a:r>
          </a:p>
          <a:p>
            <a:pPr lvl="1"/>
            <a:r>
              <a:rPr lang="en-US" sz="1200" b="1" dirty="0"/>
              <a:t>Several had not heard of the phrase “Long COVID”</a:t>
            </a:r>
          </a:p>
          <a:p>
            <a:pPr lvl="1"/>
            <a:r>
              <a:rPr lang="en-US" sz="1200" b="1" dirty="0"/>
              <a:t>Others thought mostly of taste and smell</a:t>
            </a:r>
          </a:p>
          <a:p>
            <a:pPr lvl="2"/>
            <a:r>
              <a:rPr lang="en-US" sz="1200" i="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Asked which symptoms Respondent was thinking of “</a:t>
            </a:r>
            <a:r>
              <a:rPr lang="en-US" sz="1200" i="1" dirty="0">
                <a:solidFill>
                  <a:srgbClr val="000000"/>
                </a:solidFill>
                <a:effectLst/>
                <a:latin typeface="Open Sans" panose="020B0606030504020204" pitchFamily="34" charset="0"/>
                <a:ea typeface="Calibri" panose="020F0502020204030204" pitchFamily="34" charset="0"/>
              </a:rPr>
              <a:t>Just the standard ones, like people say they lost their sense of taste and smell. That’s the only one I could think of.</a:t>
            </a:r>
            <a:r>
              <a:rPr lang="en-US" sz="1200" i="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marL="457200" lvl="1" indent="0">
              <a:buNone/>
            </a:pPr>
            <a:endParaRPr lang="en-US" sz="1200" b="1" dirty="0"/>
          </a:p>
        </p:txBody>
      </p:sp>
    </p:spTree>
    <p:extLst>
      <p:ext uri="{BB962C8B-B14F-4D97-AF65-F5344CB8AC3E}">
        <p14:creationId xmlns:p14="http://schemas.microsoft.com/office/powerpoint/2010/main" val="14780162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457200" y="304654"/>
            <a:ext cx="8229600" cy="857250"/>
          </a:xfrm>
        </p:spPr>
        <p:txBody>
          <a:bodyPr/>
          <a:lstStyle/>
          <a:p>
            <a:pPr>
              <a:lnSpc>
                <a:spcPct val="100000"/>
              </a:lnSpc>
            </a:pPr>
            <a:r>
              <a:rPr lang="en-US" sz="1800" b="1" dirty="0"/>
              <a:t>Respondents understand questions in the context of their lives</a:t>
            </a:r>
          </a:p>
        </p:txBody>
      </p:sp>
      <p:sp>
        <p:nvSpPr>
          <p:cNvPr id="3" name="Content Placeholder 2"/>
          <p:cNvSpPr>
            <a:spLocks noGrp="1"/>
          </p:cNvSpPr>
          <p:nvPr>
            <p:ph type="body" sz="quarter" idx="10"/>
          </p:nvPr>
        </p:nvSpPr>
        <p:spPr>
          <a:xfrm>
            <a:off x="457200" y="1252975"/>
            <a:ext cx="8229600" cy="3341688"/>
          </a:xfrm>
        </p:spPr>
        <p:txBody>
          <a:bodyPr/>
          <a:lstStyle/>
          <a:p>
            <a:r>
              <a:rPr lang="en-US" sz="12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Living circumstances</a:t>
            </a:r>
          </a:p>
          <a:p>
            <a:r>
              <a:rPr lang="en-US" sz="12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Whether they’ve felt sick or not</a:t>
            </a:r>
          </a:p>
          <a:p>
            <a:r>
              <a:rPr lang="en-US" sz="12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What they’ve witnessed</a:t>
            </a:r>
          </a:p>
          <a:p>
            <a:r>
              <a:rPr lang="en-US" sz="12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Other life concerns</a:t>
            </a:r>
          </a:p>
          <a:p>
            <a:r>
              <a:rPr lang="en-US" sz="12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Beliefs</a:t>
            </a:r>
          </a:p>
          <a:p>
            <a:endParaRPr lang="en-US" sz="12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NOT ON THE BASIS OF OBJECTIVE TRUTH OR REALITY</a:t>
            </a:r>
            <a:endParaRPr lang="en-US"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lvl="1" indent="0">
              <a:buNone/>
            </a:pPr>
            <a:endParaRPr lang="en-US" sz="1200" b="1" dirty="0"/>
          </a:p>
        </p:txBody>
      </p:sp>
    </p:spTree>
    <p:extLst>
      <p:ext uri="{BB962C8B-B14F-4D97-AF65-F5344CB8AC3E}">
        <p14:creationId xmlns:p14="http://schemas.microsoft.com/office/powerpoint/2010/main" val="23522687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457200" y="482272"/>
            <a:ext cx="8229600" cy="857250"/>
          </a:xfrm>
        </p:spPr>
        <p:txBody>
          <a:bodyPr/>
          <a:lstStyle/>
          <a:p>
            <a:pPr>
              <a:lnSpc>
                <a:spcPct val="100000"/>
              </a:lnSpc>
            </a:pPr>
            <a:r>
              <a:rPr lang="en-US" sz="1800" dirty="0"/>
              <a:t>More testing to be done</a:t>
            </a:r>
            <a:br>
              <a:rPr lang="en-US" sz="1800" dirty="0"/>
            </a:br>
            <a:br>
              <a:rPr lang="en-US" sz="1800" b="1" dirty="0"/>
            </a:br>
            <a:endParaRPr lang="en-US" sz="1800" b="1" dirty="0"/>
          </a:p>
        </p:txBody>
      </p:sp>
      <p:sp>
        <p:nvSpPr>
          <p:cNvPr id="3" name="Content Placeholder 2"/>
          <p:cNvSpPr>
            <a:spLocks noGrp="1"/>
          </p:cNvSpPr>
          <p:nvPr>
            <p:ph type="body" sz="quarter" idx="10"/>
          </p:nvPr>
        </p:nvSpPr>
        <p:spPr>
          <a:xfrm>
            <a:off x="457200" y="963525"/>
            <a:ext cx="8229600" cy="3341688"/>
          </a:xfrm>
        </p:spPr>
        <p:txBody>
          <a:bodyPr/>
          <a:lstStyle/>
          <a:p>
            <a:r>
              <a:rPr lang="en-US" sz="1200" b="1" dirty="0"/>
              <a:t>Virtual interviews planned for Fall/Winter</a:t>
            </a:r>
          </a:p>
          <a:p>
            <a:endParaRPr lang="en-US" sz="1200" b="1" dirty="0"/>
          </a:p>
          <a:p>
            <a:r>
              <a:rPr lang="en-US" sz="1200" b="1" dirty="0"/>
              <a:t>Question for BSC</a:t>
            </a:r>
          </a:p>
          <a:p>
            <a:pPr lvl="1"/>
            <a:r>
              <a:rPr lang="en-US" sz="1200" b="1" dirty="0"/>
              <a:t>What would you like us to focus on in the upcoming rounds of testing?</a:t>
            </a:r>
          </a:p>
          <a:p>
            <a:endParaRPr lang="en-US" sz="1200" b="1" dirty="0"/>
          </a:p>
          <a:p>
            <a:endParaRPr lang="en-US" sz="1200" b="1" dirty="0"/>
          </a:p>
        </p:txBody>
      </p:sp>
    </p:spTree>
    <p:extLst>
      <p:ext uri="{BB962C8B-B14F-4D97-AF65-F5344CB8AC3E}">
        <p14:creationId xmlns:p14="http://schemas.microsoft.com/office/powerpoint/2010/main" val="140431925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8728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Cognitive Interview testing of Long COVID questions</a:t>
            </a:r>
          </a:p>
        </p:txBody>
      </p:sp>
      <p:sp>
        <p:nvSpPr>
          <p:cNvPr id="3" name="Content Placeholder 2"/>
          <p:cNvSpPr>
            <a:spLocks noGrp="1"/>
          </p:cNvSpPr>
          <p:nvPr>
            <p:ph type="body" sz="quarter" idx="10"/>
          </p:nvPr>
        </p:nvSpPr>
        <p:spPr/>
        <p:txBody>
          <a:bodyPr/>
          <a:lstStyle/>
          <a:p>
            <a:r>
              <a:rPr lang="en-US" dirty="0"/>
              <a:t>In-person, semi-structured interviews</a:t>
            </a:r>
          </a:p>
          <a:p>
            <a:r>
              <a:rPr lang="en-US" dirty="0"/>
              <a:t>Conducted in Los Angeles in October 2022</a:t>
            </a:r>
          </a:p>
          <a:p>
            <a:r>
              <a:rPr lang="en-US" dirty="0"/>
              <a:t>n=50</a:t>
            </a:r>
          </a:p>
          <a:p>
            <a:r>
              <a:rPr lang="en-US" dirty="0"/>
              <a:t>Interviews covered a range of topics including COVID</a:t>
            </a:r>
          </a:p>
          <a:p>
            <a:r>
              <a:rPr lang="en-US" dirty="0"/>
              <a:t>60 minutes</a:t>
            </a:r>
          </a:p>
        </p:txBody>
      </p:sp>
    </p:spTree>
    <p:extLst>
      <p:ext uri="{BB962C8B-B14F-4D97-AF65-F5344CB8AC3E}">
        <p14:creationId xmlns:p14="http://schemas.microsoft.com/office/powerpoint/2010/main" val="151577671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COVID related questions </a:t>
            </a:r>
          </a:p>
        </p:txBody>
      </p:sp>
      <p:sp>
        <p:nvSpPr>
          <p:cNvPr id="3" name="Content Placeholder 2"/>
          <p:cNvSpPr>
            <a:spLocks noGrp="1"/>
          </p:cNvSpPr>
          <p:nvPr>
            <p:ph type="body" sz="quarter" idx="10"/>
          </p:nvPr>
        </p:nvSpPr>
        <p:spPr/>
        <p:txBody>
          <a:bodyPr/>
          <a:lstStyle/>
          <a:p>
            <a:r>
              <a:rPr lang="en-US" sz="1600" dirty="0"/>
              <a:t>Have you ever had or likely had Coronavirus or COVID-19?</a:t>
            </a:r>
          </a:p>
          <a:p>
            <a:pPr marL="0" indent="0">
              <a:buNone/>
            </a:pPr>
            <a:r>
              <a:rPr lang="en-US" sz="1600" dirty="0"/>
              <a:t> </a:t>
            </a:r>
          </a:p>
          <a:p>
            <a:r>
              <a:rPr lang="en-US" sz="1600" dirty="0"/>
              <a:t>Have you ever been tested for Coronavirus or COVID-19?  </a:t>
            </a:r>
          </a:p>
          <a:p>
            <a:pPr marL="0" indent="0">
              <a:buNone/>
            </a:pPr>
            <a:endParaRPr lang="en-US" sz="1600" dirty="0"/>
          </a:p>
          <a:p>
            <a:r>
              <a:rPr lang="en-US" sz="1600" dirty="0"/>
              <a:t>Has a test found that {you/SP} had coronavirus or COVID-19?</a:t>
            </a:r>
          </a:p>
          <a:p>
            <a:pPr marL="0" indent="0">
              <a:buNone/>
            </a:pPr>
            <a:r>
              <a:rPr lang="en-US" sz="1600" dirty="0"/>
              <a:t> </a:t>
            </a:r>
          </a:p>
          <a:p>
            <a:r>
              <a:rPr lang="en-US" sz="1600" dirty="0"/>
              <a:t>How would you describe your coronavirus symptoms when they were at their worst? Would you say no symptoms, mild symptoms, moderate symptoms, or severe symptoms</a:t>
            </a:r>
          </a:p>
        </p:txBody>
      </p:sp>
    </p:spTree>
    <p:extLst>
      <p:ext uri="{BB962C8B-B14F-4D97-AF65-F5344CB8AC3E}">
        <p14:creationId xmlns:p14="http://schemas.microsoft.com/office/powerpoint/2010/main" val="357204618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Long COVID related questions </a:t>
            </a:r>
          </a:p>
        </p:txBody>
      </p:sp>
      <p:sp>
        <p:nvSpPr>
          <p:cNvPr id="3" name="Content Placeholder 2"/>
          <p:cNvSpPr>
            <a:spLocks noGrp="1"/>
          </p:cNvSpPr>
          <p:nvPr>
            <p:ph type="body" sz="quarter" idx="10"/>
          </p:nvPr>
        </p:nvSpPr>
        <p:spPr/>
        <p:txBody>
          <a:bodyPr/>
          <a:lstStyle/>
          <a:p>
            <a:r>
              <a:rPr lang="en-US" sz="1400" b="1" dirty="0"/>
              <a:t>NHIS: Did you have any symptoms lasting 3 months or longer that you did not have prior to having coronavirus or COVID-19?</a:t>
            </a:r>
          </a:p>
          <a:p>
            <a:pPr lvl="1"/>
            <a:r>
              <a:rPr lang="en-US" sz="1200" dirty="0"/>
              <a:t>Does this reduce your ability to carry-out day-to-day activities compared with the time before you had COVID-19? </a:t>
            </a:r>
          </a:p>
          <a:p>
            <a:r>
              <a:rPr lang="en-US" sz="1400" b="1" dirty="0"/>
              <a:t>NHANES: Did {you/SP} experience any new, recurring, or ongoing symptoms four weeks or later after being infected with COVID-19 or suspecting to have been infected with COVID-19? These symptoms can sometimes appear after recovering from the initial infection. Please look at this sheet for some examples of commonly reported post-COVID symptoms. </a:t>
            </a:r>
          </a:p>
          <a:p>
            <a:pPr lvl="1"/>
            <a:r>
              <a:rPr lang="en-US" sz="1200" dirty="0"/>
              <a:t>Among all of the post-COVID symptoms that you experienced, which ones bothered you the most? List up to three different symptoms. You can refer again to this sheet for some examples of commonly reported post-COVID symptoms. What are the {first/second/third} symptoms that bothered you the most? </a:t>
            </a:r>
          </a:p>
          <a:p>
            <a:pPr lvl="1"/>
            <a:r>
              <a:rPr lang="en-US" sz="1200" dirty="0"/>
              <a:t>Do you still experience any of these symptoms now? </a:t>
            </a:r>
          </a:p>
          <a:p>
            <a:pPr lvl="1"/>
            <a:r>
              <a:rPr lang="en-US" sz="1200" dirty="0"/>
              <a:t>How long {did/have} these symptoms {last/lasted}? 1 month to less than 2 months 2 months to less than 3 months 3 months to less than 6 months 6 months to less than 9 months 9 months to less than 12 months 12 months or more?</a:t>
            </a:r>
          </a:p>
          <a:p>
            <a:r>
              <a:rPr lang="en-US" sz="1400" b="1" dirty="0"/>
              <a:t>ONS: Would you describe yourself as having “long COVID,” that is, you are still experiencing symptoms more than 3 months after you first had COVID-19, that are not explained by something else? </a:t>
            </a:r>
          </a:p>
          <a:p>
            <a:endParaRPr lang="en-US" sz="1200" dirty="0"/>
          </a:p>
        </p:txBody>
      </p:sp>
    </p:spTree>
    <p:extLst>
      <p:ext uri="{BB962C8B-B14F-4D97-AF65-F5344CB8AC3E}">
        <p14:creationId xmlns:p14="http://schemas.microsoft.com/office/powerpoint/2010/main" val="343644635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2400" dirty="0"/>
              <a:t>Have you ever had or likely had Coronavirus or COVID-19?</a:t>
            </a:r>
          </a:p>
        </p:txBody>
      </p:sp>
      <p:sp>
        <p:nvSpPr>
          <p:cNvPr id="3" name="Content Placeholder 2"/>
          <p:cNvSpPr>
            <a:spLocks noGrp="1"/>
          </p:cNvSpPr>
          <p:nvPr>
            <p:ph type="body" sz="quarter" idx="10"/>
          </p:nvPr>
        </p:nvSpPr>
        <p:spPr/>
        <p:txBody>
          <a:bodyPr/>
          <a:lstStyle/>
          <a:p>
            <a:r>
              <a:rPr lang="en-US" sz="1200" b="1" dirty="0"/>
              <a:t>Yes (17)</a:t>
            </a:r>
          </a:p>
          <a:p>
            <a:pPr lvl="1"/>
            <a:r>
              <a:rPr lang="en-US" sz="1200" b="1" dirty="0"/>
              <a:t>Including those who didn’t have a test or tested negative but assumed they had it due to symptoms</a:t>
            </a:r>
          </a:p>
          <a:p>
            <a:pPr lvl="2"/>
            <a:r>
              <a:rPr lang="en-US" sz="1100" b="0" i="1" dirty="0">
                <a:solidFill>
                  <a:srgbClr val="000000"/>
                </a:solidFill>
                <a:effectLst/>
                <a:latin typeface="Open Sans" panose="020B0606030504020204" pitchFamily="34" charset="0"/>
              </a:rPr>
              <a:t>"I was sick in December. I assume that was covid."</a:t>
            </a:r>
            <a:endParaRPr lang="en-US" sz="1200" b="1" i="1" dirty="0"/>
          </a:p>
          <a:p>
            <a:pPr lvl="1"/>
            <a:r>
              <a:rPr lang="en-US" sz="1200" b="1" dirty="0"/>
              <a:t>Including those with no symptoms but positive tests</a:t>
            </a:r>
          </a:p>
          <a:p>
            <a:pPr lvl="2"/>
            <a:r>
              <a:rPr lang="en-US" sz="1100" b="0" i="1" dirty="0">
                <a:solidFill>
                  <a:srgbClr val="000000"/>
                </a:solidFill>
                <a:effectLst/>
                <a:latin typeface="Open Sans" panose="020B0606030504020204" pitchFamily="34" charset="0"/>
              </a:rPr>
              <a:t> “Yep. Had it twice. I was asymptomatic both times.”</a:t>
            </a:r>
            <a:endParaRPr lang="en-US" sz="1200" b="1" i="1" dirty="0"/>
          </a:p>
          <a:p>
            <a:r>
              <a:rPr lang="en-US" sz="1200" b="1" dirty="0"/>
              <a:t>No (30)</a:t>
            </a:r>
          </a:p>
          <a:p>
            <a:pPr lvl="1"/>
            <a:r>
              <a:rPr lang="en-US" sz="1200" b="1" dirty="0"/>
              <a:t>Including those who don’t believe it’s real and one who tested positive but believes it was a faulty test</a:t>
            </a:r>
          </a:p>
          <a:p>
            <a:pPr lvl="2"/>
            <a:r>
              <a:rPr lang="en-US" sz="1100" b="0" i="1" dirty="0">
                <a:solidFill>
                  <a:srgbClr val="000000"/>
                </a:solidFill>
                <a:effectLst/>
                <a:latin typeface="Open Sans" panose="020B0606030504020204" pitchFamily="34" charset="0"/>
              </a:rPr>
              <a:t>"I was young and naive. I think it was to stop me from progressing. I should have known things I didn't know. Certain people in that system wanted to stop my progress. Call me paranoid but that's what I think. I was never actually sick." </a:t>
            </a:r>
            <a:endParaRPr lang="en-US" sz="1200" b="1" i="1" dirty="0"/>
          </a:p>
          <a:p>
            <a:r>
              <a:rPr lang="en-US" sz="1200" b="1" dirty="0"/>
              <a:t>DK/Refused (3)</a:t>
            </a:r>
          </a:p>
          <a:p>
            <a:pPr lvl="1"/>
            <a:r>
              <a:rPr lang="en-US" sz="1200" b="1" dirty="0"/>
              <a:t>Including those who didn’t have symptoms but wondered if they had asymptomatic COVID</a:t>
            </a:r>
          </a:p>
          <a:p>
            <a:pPr lvl="2"/>
            <a:r>
              <a:rPr lang="en-US" sz="1100" b="0" i="1" dirty="0">
                <a:solidFill>
                  <a:srgbClr val="000000"/>
                </a:solidFill>
                <a:effectLst/>
                <a:latin typeface="Open Sans" panose="020B0606030504020204" pitchFamily="34" charset="0"/>
              </a:rPr>
              <a:t>"I don’t know if I had it. I don’t know. If I did, it would have been asymptomatic.”</a:t>
            </a:r>
            <a:endParaRPr lang="en-US" sz="1200" b="1" i="1" dirty="0"/>
          </a:p>
          <a:p>
            <a:pPr lvl="1"/>
            <a:r>
              <a:rPr lang="en-US" sz="1200" b="1" dirty="0"/>
              <a:t>Including those who don’t believe in COVID</a:t>
            </a:r>
          </a:p>
          <a:p>
            <a:pPr lvl="2"/>
            <a:r>
              <a:rPr lang="en-US" sz="1100" b="0" i="1" dirty="0">
                <a:solidFill>
                  <a:srgbClr val="000000"/>
                </a:solidFill>
                <a:effectLst/>
                <a:latin typeface="Open Sans" panose="020B0606030504020204" pitchFamily="34" charset="0"/>
              </a:rPr>
              <a:t>“Covid is a hoax to take down America… and to “topple the American economy.” </a:t>
            </a:r>
            <a:endParaRPr lang="en-US" sz="1200" b="1" i="1" dirty="0"/>
          </a:p>
        </p:txBody>
      </p:sp>
    </p:spTree>
    <p:extLst>
      <p:ext uri="{BB962C8B-B14F-4D97-AF65-F5344CB8AC3E}">
        <p14:creationId xmlns:p14="http://schemas.microsoft.com/office/powerpoint/2010/main" val="15067808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2400" b="1" dirty="0"/>
              <a:t>NHIS: Did you have any symptoms lasting 3 months or longer that you did not have prior to having coronavirus or COVID-19?</a:t>
            </a:r>
          </a:p>
        </p:txBody>
      </p:sp>
      <p:sp>
        <p:nvSpPr>
          <p:cNvPr id="3" name="Content Placeholder 2"/>
          <p:cNvSpPr>
            <a:spLocks noGrp="1"/>
          </p:cNvSpPr>
          <p:nvPr>
            <p:ph type="body" sz="quarter" idx="10"/>
          </p:nvPr>
        </p:nvSpPr>
        <p:spPr/>
        <p:txBody>
          <a:bodyPr/>
          <a:lstStyle/>
          <a:p>
            <a:r>
              <a:rPr lang="en-US" sz="1200" b="1" dirty="0"/>
              <a:t>NO (8)</a:t>
            </a:r>
          </a:p>
          <a:p>
            <a:pPr lvl="1"/>
            <a:r>
              <a:rPr lang="en-US" sz="1200" b="1" dirty="0"/>
              <a:t>Including one whose taste took 3 months to return but was back to 75% after one month</a:t>
            </a:r>
          </a:p>
          <a:p>
            <a:pPr lvl="1"/>
            <a:r>
              <a:rPr lang="en-US" sz="1200" b="1" dirty="0"/>
              <a:t>Including respondents who had symptoms 1-2 months</a:t>
            </a:r>
          </a:p>
          <a:p>
            <a:pPr lvl="2"/>
            <a:r>
              <a:rPr lang="en-US" sz="1100" b="0" i="1" dirty="0">
                <a:solidFill>
                  <a:srgbClr val="000000"/>
                </a:solidFill>
                <a:effectLst/>
                <a:latin typeface="Open Sans" panose="020B0606030504020204" pitchFamily="34" charset="0"/>
              </a:rPr>
              <a:t> </a:t>
            </a:r>
            <a:r>
              <a:rPr lang="en-US" sz="1200" b="0" i="1" dirty="0">
                <a:solidFill>
                  <a:srgbClr val="000000"/>
                </a:solidFill>
                <a:effectLst/>
                <a:latin typeface="Open Sans" panose="020B0606030504020204" pitchFamily="34" charset="0"/>
              </a:rPr>
              <a:t>“It felt like it lasted forever but it wasn’t 3 months. More like 6 weeks. Maybe a little longer.”</a:t>
            </a:r>
            <a:endParaRPr lang="en-US" sz="1200" b="1" i="1" dirty="0"/>
          </a:p>
        </p:txBody>
      </p:sp>
    </p:spTree>
    <p:extLst>
      <p:ext uri="{BB962C8B-B14F-4D97-AF65-F5344CB8AC3E}">
        <p14:creationId xmlns:p14="http://schemas.microsoft.com/office/powerpoint/2010/main" val="395347576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457200" y="1126957"/>
            <a:ext cx="8229600" cy="857250"/>
          </a:xfrm>
        </p:spPr>
        <p:txBody>
          <a:bodyPr/>
          <a:lstStyle/>
          <a:p>
            <a:pPr>
              <a:lnSpc>
                <a:spcPct val="100000"/>
              </a:lnSpc>
            </a:pPr>
            <a:r>
              <a:rPr lang="en-US" sz="1800" b="1" dirty="0"/>
              <a:t>NHANES: Did {you/SP} experience any new, recurring, or ongoing symptoms four weeks or later after being infected with COVID-19 or suspecting to have been infected with COVID-19? These symptoms can sometimes appear after recovering from the initial infection. Please look at this sheet for some examples of commonly reported post-COVID symptoms. </a:t>
            </a:r>
            <a:br>
              <a:rPr lang="en-US" sz="1800" b="1" dirty="0"/>
            </a:br>
            <a:endParaRPr lang="en-US" sz="1800" b="1" dirty="0"/>
          </a:p>
        </p:txBody>
      </p:sp>
      <p:sp>
        <p:nvSpPr>
          <p:cNvPr id="3" name="Content Placeholder 2"/>
          <p:cNvSpPr>
            <a:spLocks noGrp="1"/>
          </p:cNvSpPr>
          <p:nvPr>
            <p:ph type="body" sz="quarter" idx="10"/>
          </p:nvPr>
        </p:nvSpPr>
        <p:spPr>
          <a:xfrm>
            <a:off x="509827" y="1895658"/>
            <a:ext cx="8229600" cy="3341688"/>
          </a:xfrm>
        </p:spPr>
        <p:txBody>
          <a:bodyPr/>
          <a:lstStyle/>
          <a:p>
            <a:r>
              <a:rPr lang="en-US" sz="1200" b="1" dirty="0"/>
              <a:t>Yes (2)</a:t>
            </a:r>
          </a:p>
          <a:p>
            <a:pPr lvl="1"/>
            <a:r>
              <a:rPr lang="en-US" sz="1200" i="1" dirty="0">
                <a:solidFill>
                  <a:srgbClr val="000000"/>
                </a:solidFill>
                <a:effectLst/>
                <a:latin typeface="Open Sans" panose="020B0606030504020204" pitchFamily="34" charset="0"/>
                <a:ea typeface="Calibri" panose="020F0502020204030204" pitchFamily="34" charset="0"/>
              </a:rPr>
              <a:t>“Yeah, I’ve had. I’ve had lingering symptoms. Like I couldn’t taste or smell right for a while. And sometimes it’s still not all the way back… mainly just the taste, but the smell.” “Yeah, I’ve had. I’ve had lingering symptoms. Like I couldn’t taste or smell right for a while. And sometimes it’s still not all the way back… mainly just the taste, but the smell.” </a:t>
            </a:r>
          </a:p>
          <a:p>
            <a:r>
              <a:rPr lang="en-US" sz="1200" b="1" dirty="0"/>
              <a:t>No (4)</a:t>
            </a:r>
          </a:p>
          <a:p>
            <a:pPr lvl="1"/>
            <a:r>
              <a:rPr lang="en-US" sz="1200" i="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“Once I was clean, I was clean.”  </a:t>
            </a:r>
            <a:r>
              <a:rPr lang="en-US"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This respondent’s symptoms lasted for several weeks and then he had a full recovery.</a:t>
            </a:r>
          </a:p>
          <a:p>
            <a:pPr lvl="1"/>
            <a:endParaRPr lang="en-US" sz="1200" b="1" dirty="0"/>
          </a:p>
        </p:txBody>
      </p:sp>
    </p:spTree>
    <p:extLst>
      <p:ext uri="{BB962C8B-B14F-4D97-AF65-F5344CB8AC3E}">
        <p14:creationId xmlns:p14="http://schemas.microsoft.com/office/powerpoint/2010/main" val="333110094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457200" y="528321"/>
            <a:ext cx="8229600" cy="857250"/>
          </a:xfrm>
        </p:spPr>
        <p:txBody>
          <a:bodyPr/>
          <a:lstStyle/>
          <a:p>
            <a:pPr>
              <a:lnSpc>
                <a:spcPct val="100000"/>
              </a:lnSpc>
            </a:pPr>
            <a:r>
              <a:rPr lang="en-US" sz="1800" b="1" dirty="0"/>
              <a:t>NHANES: </a:t>
            </a:r>
            <a:r>
              <a:rPr lang="en-US" sz="1800" dirty="0"/>
              <a:t>Among all of the post-COVID symptoms that you experienced, which ones bothered you the most? List up to three different symptoms. You can refer again to this sheet for some examples of commonly reported post-COVID symptoms. What are the {first/second/third} symptoms that bothered you the most? </a:t>
            </a:r>
            <a:endParaRPr lang="en-US" sz="1800" b="1" dirty="0"/>
          </a:p>
        </p:txBody>
      </p:sp>
      <p:sp>
        <p:nvSpPr>
          <p:cNvPr id="3" name="Content Placeholder 2"/>
          <p:cNvSpPr>
            <a:spLocks noGrp="1"/>
          </p:cNvSpPr>
          <p:nvPr>
            <p:ph type="body" sz="quarter" idx="10"/>
          </p:nvPr>
        </p:nvSpPr>
        <p:spPr>
          <a:xfrm>
            <a:off x="522984" y="1494375"/>
            <a:ext cx="8229600" cy="3341688"/>
          </a:xfrm>
        </p:spPr>
        <p:txBody>
          <a:bodyPr/>
          <a:lstStyle/>
          <a:p>
            <a:r>
              <a:rPr lang="en-US" sz="1200" b="1" dirty="0">
                <a:solidFill>
                  <a:schemeClr val="tx1">
                    <a:lumMod val="50000"/>
                  </a:schemeClr>
                </a:solidFill>
                <a:ea typeface="Open Sans" panose="020B0606030504020204" pitchFamily="34" charset="0"/>
                <a:cs typeface="Calibri" panose="020F0502020204030204" pitchFamily="34" charset="0"/>
              </a:rPr>
              <a:t>Respondent was thinking of ALL COVID symptoms not just post-COVID</a:t>
            </a:r>
          </a:p>
          <a:p>
            <a:pPr lvl="1"/>
            <a:r>
              <a:rPr lang="en-US"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Answered </a:t>
            </a:r>
            <a:r>
              <a:rPr lang="en-US" sz="1200" i="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“Severe body aches.” </a:t>
            </a:r>
            <a:r>
              <a:rPr lang="en-US"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When prompted, remembered, “</a:t>
            </a:r>
            <a:r>
              <a:rPr lang="en-US" sz="12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Just </a:t>
            </a:r>
            <a:r>
              <a:rPr lang="en-US" sz="1200" i="1" dirty="0">
                <a:solidFill>
                  <a:srgbClr val="000000"/>
                </a:solidFill>
                <a:effectLst/>
                <a:latin typeface="Open Sans" panose="020B0606030504020204" pitchFamily="34" charset="0"/>
                <a:ea typeface="Calibri" panose="020F0502020204030204" pitchFamily="34" charset="0"/>
              </a:rPr>
              <a:t>not being able to taste and smell was also like really annoying.”</a:t>
            </a:r>
            <a:endParaRPr lang="en-US" sz="1200" b="1" i="1" dirty="0">
              <a:solidFill>
                <a:schemeClr val="tx1">
                  <a:lumMod val="50000"/>
                </a:schemeClr>
              </a:solidFill>
              <a:ea typeface="Open Sans" panose="020B0606030504020204" pitchFamily="34" charset="0"/>
              <a:cs typeface="Calibri" panose="020F0502020204030204" pitchFamily="34" charset="0"/>
            </a:endParaRPr>
          </a:p>
          <a:p>
            <a:pPr lvl="2"/>
            <a:endParaRPr lang="en-US" sz="1200" dirty="0">
              <a:solidFill>
                <a:schemeClr val="tx1">
                  <a:lumMod val="50000"/>
                </a:schemeClr>
              </a:solidFill>
              <a:ea typeface="Open Sans" panose="020B0606030504020204" pitchFamily="34" charset="0"/>
              <a:cs typeface="Calibri" panose="020F0502020204030204" pitchFamily="34" charset="0"/>
            </a:endParaRPr>
          </a:p>
          <a:p>
            <a:pPr lvl="1"/>
            <a:endParaRPr lang="en-US" sz="1200" b="1" dirty="0"/>
          </a:p>
        </p:txBody>
      </p:sp>
    </p:spTree>
    <p:extLst>
      <p:ext uri="{BB962C8B-B14F-4D97-AF65-F5344CB8AC3E}">
        <p14:creationId xmlns:p14="http://schemas.microsoft.com/office/powerpoint/2010/main" val="137639999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8503" y="-195304"/>
            <a:ext cx="8229600" cy="857250"/>
          </a:xfrm>
        </p:spPr>
        <p:txBody>
          <a:bodyPr/>
          <a:lstStyle/>
          <a:p>
            <a:pPr>
              <a:lnSpc>
                <a:spcPct val="100000"/>
              </a:lnSpc>
            </a:pPr>
            <a:r>
              <a:rPr lang="en-US" sz="1800" b="1" dirty="0"/>
              <a:t>NHANES: </a:t>
            </a:r>
            <a:r>
              <a:rPr lang="en-US" sz="1800" dirty="0"/>
              <a:t>Do you still experience any of these symptoms now?</a:t>
            </a:r>
            <a:endParaRPr lang="en-US" sz="1800" b="1" dirty="0"/>
          </a:p>
        </p:txBody>
      </p:sp>
      <p:sp>
        <p:nvSpPr>
          <p:cNvPr id="3" name="Content Placeholder 2"/>
          <p:cNvSpPr>
            <a:spLocks noGrp="1"/>
          </p:cNvSpPr>
          <p:nvPr>
            <p:ph type="body" sz="quarter" idx="10"/>
          </p:nvPr>
        </p:nvSpPr>
        <p:spPr>
          <a:xfrm>
            <a:off x="522984" y="900906"/>
            <a:ext cx="8229600" cy="3341688"/>
          </a:xfrm>
        </p:spPr>
        <p:txBody>
          <a:bodyPr/>
          <a:lstStyle/>
          <a:p>
            <a:r>
              <a:rPr lang="en-US" sz="1200" b="1" dirty="0">
                <a:solidFill>
                  <a:schemeClr val="tx1">
                    <a:lumMod val="50000"/>
                  </a:schemeClr>
                </a:solidFill>
                <a:ea typeface="Open Sans" panose="020B0606030504020204" pitchFamily="34" charset="0"/>
                <a:cs typeface="Calibri" panose="020F0502020204030204" pitchFamily="34" charset="0"/>
              </a:rPr>
              <a:t>No (1)</a:t>
            </a:r>
          </a:p>
          <a:p>
            <a:r>
              <a:rPr lang="en-US" sz="1200" b="1" dirty="0">
                <a:solidFill>
                  <a:schemeClr val="tx1">
                    <a:lumMod val="50000"/>
                  </a:schemeClr>
                </a:solidFill>
                <a:ea typeface="Open Sans" panose="020B0606030504020204" pitchFamily="34" charset="0"/>
                <a:cs typeface="Calibri" panose="020F0502020204030204" pitchFamily="34" charset="0"/>
              </a:rPr>
              <a:t>DK (1)</a:t>
            </a:r>
          </a:p>
          <a:p>
            <a:pPr lvl="1"/>
            <a:r>
              <a:rPr lang="en-US" sz="1200"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“Probably, I have no clue. I don’t know if my taste is back entirely because the memory of what my taste used to be like is not the same. I don’t have an active comparison- you know what I mean?” </a:t>
            </a:r>
            <a:endParaRPr lang="en-US" sz="1200" i="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n-US" sz="1200" b="1" dirty="0"/>
          </a:p>
        </p:txBody>
      </p:sp>
    </p:spTree>
    <p:extLst>
      <p:ext uri="{BB962C8B-B14F-4D97-AF65-F5344CB8AC3E}">
        <p14:creationId xmlns:p14="http://schemas.microsoft.com/office/powerpoint/2010/main" val="2363240646"/>
      </p:ext>
    </p:extLst>
  </p:cSld>
  <p:clrMapOvr>
    <a:masterClrMapping/>
  </p:clrMapOvr>
  <p:transition>
    <p:fade/>
  </p:transition>
</p:sld>
</file>

<file path=ppt/theme/theme1.xml><?xml version="1.0" encoding="utf-8"?>
<a:theme xmlns:a="http://schemas.openxmlformats.org/drawingml/2006/main" name="NCEH_ATSDR_combined">
  <a:themeElements>
    <a:clrScheme name="nchs Custom">
      <a:dk1>
        <a:srgbClr val="0F56DC"/>
      </a:dk1>
      <a:lt1>
        <a:srgbClr val="FFC000"/>
      </a:lt1>
      <a:dk2>
        <a:srgbClr val="FFFFFF"/>
      </a:dk2>
      <a:lt2>
        <a:srgbClr val="FFFFFF"/>
      </a:lt2>
      <a:accent1>
        <a:srgbClr val="695E4A"/>
      </a:accent1>
      <a:accent2>
        <a:srgbClr val="008BB0"/>
      </a:accent2>
      <a:accent3>
        <a:srgbClr val="D06F1A"/>
      </a:accent3>
      <a:accent4>
        <a:srgbClr val="3B67BF"/>
      </a:accent4>
      <a:accent5>
        <a:srgbClr val="DAB600"/>
      </a:accent5>
      <a:accent6>
        <a:srgbClr val="007A69"/>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Long Covid CCQDER BSC  -  Read-Only" id="{F6EC6916-DA38-4EF9-B3D9-23F65073EE8E}" vid="{C55A10BC-B94C-4FE8-8B1D-B6BEA54571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5393</TotalTime>
  <Words>1267</Words>
  <Application>Microsoft Office PowerPoint</Application>
  <PresentationFormat>On-screen Show (16:9)</PresentationFormat>
  <Paragraphs>90</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Wingdings</vt:lpstr>
      <vt:lpstr>Courier New</vt:lpstr>
      <vt:lpstr>Calibri</vt:lpstr>
      <vt:lpstr>Arial</vt:lpstr>
      <vt:lpstr>Myriad Web Pro</vt:lpstr>
      <vt:lpstr>Open Sans</vt:lpstr>
      <vt:lpstr>NCEH_ATSDR_combined</vt:lpstr>
      <vt:lpstr>Testing of Questions on Long COVID</vt:lpstr>
      <vt:lpstr>Cognitive Interview testing of Long COVID questions</vt:lpstr>
      <vt:lpstr>COVID related questions </vt:lpstr>
      <vt:lpstr>Long COVID related questions </vt:lpstr>
      <vt:lpstr>Have you ever had or likely had Coronavirus or COVID-19?</vt:lpstr>
      <vt:lpstr>NHIS: Did you have any symptoms lasting 3 months or longer that you did not have prior to having coronavirus or COVID-19?</vt:lpstr>
      <vt:lpstr>NHANES: Did {you/SP} experience any new, recurring, or ongoing symptoms four weeks or later after being infected with COVID-19 or suspecting to have been infected with COVID-19? These symptoms can sometimes appear after recovering from the initial infection. Please look at this sheet for some examples of commonly reported post-COVID symptoms.  </vt:lpstr>
      <vt:lpstr>NHANES: Among all of the post-COVID symptoms that you experienced, which ones bothered you the most? List up to three different symptoms. You can refer again to this sheet for some examples of commonly reported post-COVID symptoms. What are the {first/second/third} symptoms that bothered you the most? </vt:lpstr>
      <vt:lpstr>NHANES: Do you still experience any of these symptoms now?</vt:lpstr>
      <vt:lpstr>ONS: Would you describe yourself as having “long COVID,” that is, you are still experiencing symptoms more than 3 months after you first had COVID-19, that are not explained by something else?   </vt:lpstr>
      <vt:lpstr>Respondents understand questions in the context of their lives</vt:lpstr>
      <vt:lpstr>More testing to be done  </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Branum, Amy M. (CDC/DDPHSS/NCHS/OD)</cp:lastModifiedBy>
  <cp:revision>219</cp:revision>
  <dcterms:created xsi:type="dcterms:W3CDTF">2011-03-17T17:43:16Z</dcterms:created>
  <dcterms:modified xsi:type="dcterms:W3CDTF">2022-10-26T14:54:04Z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2021-08-23T20:20:57Z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8ad0d185-2435-41d1-a073-140b32dc8836</vt:lpwstr>
  </property>
  <property fmtid="{D5CDD505-2E9C-101B-9397-08002B2CF9AE}" pid="9" name="MSIP_Label_7b94a7b8-f06c-4dfe-bdcc-9b548fd58c31_ContentBits">
    <vt:lpwstr>0</vt:lpwstr>
  </property>
</Properties>
</file>