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68"/>
  </p:notesMasterIdLst>
  <p:handoutMasterIdLst>
    <p:handoutMasterId r:id="rId69"/>
  </p:handoutMasterIdLst>
  <p:sldIdLst>
    <p:sldId id="275" r:id="rId5"/>
    <p:sldId id="432" r:id="rId6"/>
    <p:sldId id="277" r:id="rId7"/>
    <p:sldId id="278" r:id="rId8"/>
    <p:sldId id="279" r:id="rId9"/>
    <p:sldId id="280" r:id="rId10"/>
    <p:sldId id="281" r:id="rId11"/>
    <p:sldId id="282" r:id="rId12"/>
    <p:sldId id="283" r:id="rId13"/>
    <p:sldId id="284" r:id="rId14"/>
    <p:sldId id="285" r:id="rId15"/>
    <p:sldId id="287" r:id="rId16"/>
    <p:sldId id="288" r:id="rId17"/>
    <p:sldId id="289" r:id="rId18"/>
    <p:sldId id="290" r:id="rId19"/>
    <p:sldId id="291" r:id="rId20"/>
    <p:sldId id="466" r:id="rId21"/>
    <p:sldId id="467" r:id="rId22"/>
    <p:sldId id="294" r:id="rId23"/>
    <p:sldId id="295" r:id="rId24"/>
    <p:sldId id="296" r:id="rId25"/>
    <p:sldId id="297" r:id="rId26"/>
    <p:sldId id="292" r:id="rId27"/>
    <p:sldId id="293" r:id="rId28"/>
    <p:sldId id="433" r:id="rId29"/>
    <p:sldId id="434" r:id="rId30"/>
    <p:sldId id="257" r:id="rId31"/>
    <p:sldId id="265" r:id="rId32"/>
    <p:sldId id="267" r:id="rId33"/>
    <p:sldId id="450" r:id="rId34"/>
    <p:sldId id="463" r:id="rId35"/>
    <p:sldId id="451" r:id="rId36"/>
    <p:sldId id="452" r:id="rId37"/>
    <p:sldId id="453" r:id="rId38"/>
    <p:sldId id="464" r:id="rId39"/>
    <p:sldId id="454" r:id="rId40"/>
    <p:sldId id="447" r:id="rId41"/>
    <p:sldId id="448" r:id="rId42"/>
    <p:sldId id="455" r:id="rId43"/>
    <p:sldId id="456" r:id="rId44"/>
    <p:sldId id="465" r:id="rId45"/>
    <p:sldId id="457" r:id="rId46"/>
    <p:sldId id="458" r:id="rId47"/>
    <p:sldId id="459" r:id="rId48"/>
    <p:sldId id="460" r:id="rId49"/>
    <p:sldId id="462" r:id="rId50"/>
    <p:sldId id="461" r:id="rId51"/>
    <p:sldId id="268" r:id="rId52"/>
    <p:sldId id="269" r:id="rId53"/>
    <p:sldId id="270" r:id="rId54"/>
    <p:sldId id="271" r:id="rId55"/>
    <p:sldId id="445" r:id="rId56"/>
    <p:sldId id="444" r:id="rId57"/>
    <p:sldId id="435" r:id="rId58"/>
    <p:sldId id="436" r:id="rId59"/>
    <p:sldId id="437" r:id="rId60"/>
    <p:sldId id="438" r:id="rId61"/>
    <p:sldId id="439" r:id="rId62"/>
    <p:sldId id="440" r:id="rId63"/>
    <p:sldId id="441" r:id="rId64"/>
    <p:sldId id="442" r:id="rId65"/>
    <p:sldId id="446" r:id="rId66"/>
    <p:sldId id="443" r:id="rId67"/>
  </p:sldIdLst>
  <p:sldSz cx="9144000" cy="7315200"/>
  <p:notesSz cx="6997700" cy="9271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3333FF"/>
    <a:srgbClr val="FFFF99"/>
    <a:srgbClr val="000000"/>
    <a:srgbClr val="FBFBFB"/>
    <a:srgbClr val="0066FF"/>
    <a:srgbClr val="B0B1B3"/>
    <a:srgbClr val="002F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7" autoAdjust="0"/>
    <p:restoredTop sz="86323" autoAdjust="0"/>
  </p:normalViewPr>
  <p:slideViewPr>
    <p:cSldViewPr snapToGrid="0">
      <p:cViewPr varScale="1">
        <p:scale>
          <a:sx n="80" d="100"/>
          <a:sy n="80" d="100"/>
        </p:scale>
        <p:origin x="1810" y="48"/>
      </p:cViewPr>
      <p:guideLst>
        <p:guide orient="horz" pos="2304"/>
        <p:guide pos="2880"/>
      </p:guideLst>
    </p:cSldViewPr>
  </p:slideViewPr>
  <p:outlineViewPr>
    <p:cViewPr>
      <p:scale>
        <a:sx n="33" d="100"/>
        <a:sy n="33" d="100"/>
      </p:scale>
      <p:origin x="0" y="2445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t" anchorCtr="0" compatLnSpc="1">
            <a:prstTxWarp prst="textNoShape">
              <a:avLst/>
            </a:prstTxWarp>
          </a:bodyPr>
          <a:lstStyle>
            <a:lvl1pPr defTabSz="928688">
              <a:defRPr sz="1200">
                <a:latin typeface="Arial" charset="0"/>
              </a:defRPr>
            </a:lvl1pPr>
          </a:lstStyle>
          <a:p>
            <a:pPr>
              <a:defRPr/>
            </a:pPr>
            <a:endParaRPr lang="en-US" dirty="0"/>
          </a:p>
        </p:txBody>
      </p:sp>
      <p:sp>
        <p:nvSpPr>
          <p:cNvPr id="37891" name="Rectangle 3"/>
          <p:cNvSpPr>
            <a:spLocks noGrp="1" noChangeArrowheads="1"/>
          </p:cNvSpPr>
          <p:nvPr>
            <p:ph type="dt" sz="quarter" idx="1"/>
          </p:nvPr>
        </p:nvSpPr>
        <p:spPr bwMode="auto">
          <a:xfrm>
            <a:off x="3962400" y="0"/>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t" anchorCtr="0" compatLnSpc="1">
            <a:prstTxWarp prst="textNoShape">
              <a:avLst/>
            </a:prstTxWarp>
          </a:bodyPr>
          <a:lstStyle>
            <a:lvl1pPr algn="r" defTabSz="928688">
              <a:defRPr sz="1200">
                <a:latin typeface="Arial" charset="0"/>
              </a:defRPr>
            </a:lvl1pPr>
          </a:lstStyle>
          <a:p>
            <a:pPr>
              <a:defRPr/>
            </a:pPr>
            <a:endParaRPr lang="en-US" dirty="0"/>
          </a:p>
        </p:txBody>
      </p:sp>
      <p:sp>
        <p:nvSpPr>
          <p:cNvPr id="37892" name="Rectangle 4"/>
          <p:cNvSpPr>
            <a:spLocks noGrp="1" noChangeArrowheads="1"/>
          </p:cNvSpPr>
          <p:nvPr>
            <p:ph type="ftr" sz="quarter" idx="2"/>
          </p:nvPr>
        </p:nvSpPr>
        <p:spPr bwMode="auto">
          <a:xfrm>
            <a:off x="0" y="8805863"/>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b" anchorCtr="0" compatLnSpc="1">
            <a:prstTxWarp prst="textNoShape">
              <a:avLst/>
            </a:prstTxWarp>
          </a:bodyPr>
          <a:lstStyle>
            <a:lvl1pPr defTabSz="928688">
              <a:defRPr sz="1200">
                <a:latin typeface="Arial" charset="0"/>
              </a:defRPr>
            </a:lvl1pPr>
          </a:lstStyle>
          <a:p>
            <a:pPr>
              <a:defRPr/>
            </a:pPr>
            <a:endParaRPr lang="en-US" dirty="0"/>
          </a:p>
        </p:txBody>
      </p:sp>
      <p:sp>
        <p:nvSpPr>
          <p:cNvPr id="37893" name="Rectangle 5"/>
          <p:cNvSpPr>
            <a:spLocks noGrp="1" noChangeArrowheads="1"/>
          </p:cNvSpPr>
          <p:nvPr>
            <p:ph type="sldNum" sz="quarter" idx="3"/>
          </p:nvPr>
        </p:nvSpPr>
        <p:spPr bwMode="auto">
          <a:xfrm>
            <a:off x="3962400" y="8805863"/>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b" anchorCtr="0" compatLnSpc="1">
            <a:prstTxWarp prst="textNoShape">
              <a:avLst/>
            </a:prstTxWarp>
          </a:bodyPr>
          <a:lstStyle>
            <a:lvl1pPr algn="r" defTabSz="928688">
              <a:defRPr sz="1200">
                <a:latin typeface="Arial" charset="0"/>
              </a:defRPr>
            </a:lvl1pPr>
          </a:lstStyle>
          <a:p>
            <a:pPr>
              <a:defRPr/>
            </a:pPr>
            <a:fld id="{54695744-C8AC-4C53-B264-E8370741BF98}" type="slidenum">
              <a:rPr lang="en-US"/>
              <a:pPr>
                <a:defRPr/>
              </a:pPr>
              <a:t>‹#›</a:t>
            </a:fld>
            <a:endParaRPr lang="en-US" dirty="0"/>
          </a:p>
        </p:txBody>
      </p:sp>
    </p:spTree>
    <p:extLst>
      <p:ext uri="{BB962C8B-B14F-4D97-AF65-F5344CB8AC3E}">
        <p14:creationId xmlns:p14="http://schemas.microsoft.com/office/powerpoint/2010/main" val="2973009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t" anchorCtr="0" compatLnSpc="1">
            <a:prstTxWarp prst="textNoShape">
              <a:avLst/>
            </a:prstTxWarp>
          </a:bodyPr>
          <a:lstStyle>
            <a:lvl1pPr defTabSz="928688">
              <a:defRPr sz="1200">
                <a:latin typeface="Arial" charset="0"/>
              </a:defRPr>
            </a:lvl1pPr>
          </a:lstStyle>
          <a:p>
            <a:pPr>
              <a:defRPr/>
            </a:pPr>
            <a:endParaRPr lang="en-US" dirty="0"/>
          </a:p>
        </p:txBody>
      </p:sp>
      <p:sp>
        <p:nvSpPr>
          <p:cNvPr id="35843" name="Rectangle 3"/>
          <p:cNvSpPr>
            <a:spLocks noGrp="1" noChangeArrowheads="1"/>
          </p:cNvSpPr>
          <p:nvPr>
            <p:ph type="dt" idx="1"/>
          </p:nvPr>
        </p:nvSpPr>
        <p:spPr bwMode="auto">
          <a:xfrm>
            <a:off x="3962400" y="0"/>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t" anchorCtr="0" compatLnSpc="1">
            <a:prstTxWarp prst="textNoShape">
              <a:avLst/>
            </a:prstTxWarp>
          </a:bodyPr>
          <a:lstStyle>
            <a:lvl1pPr algn="r" defTabSz="928688">
              <a:defRPr sz="1200">
                <a:latin typeface="Arial"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325563" y="695325"/>
            <a:ext cx="4346575"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700088" y="4403725"/>
            <a:ext cx="55975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05863"/>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b" anchorCtr="0" compatLnSpc="1">
            <a:prstTxWarp prst="textNoShape">
              <a:avLst/>
            </a:prstTxWarp>
          </a:bodyPr>
          <a:lstStyle>
            <a:lvl1pPr defTabSz="928688">
              <a:defRPr sz="1200">
                <a:latin typeface="Arial" charset="0"/>
              </a:defRPr>
            </a:lvl1pPr>
          </a:lstStyle>
          <a:p>
            <a:pPr>
              <a:defRPr/>
            </a:pPr>
            <a:endParaRPr lang="en-US" dirty="0"/>
          </a:p>
        </p:txBody>
      </p:sp>
      <p:sp>
        <p:nvSpPr>
          <p:cNvPr id="35847" name="Rectangle 7"/>
          <p:cNvSpPr>
            <a:spLocks noGrp="1" noChangeArrowheads="1"/>
          </p:cNvSpPr>
          <p:nvPr>
            <p:ph type="sldNum" sz="quarter" idx="5"/>
          </p:nvPr>
        </p:nvSpPr>
        <p:spPr bwMode="auto">
          <a:xfrm>
            <a:off x="3962400" y="8805863"/>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b" anchorCtr="0" compatLnSpc="1">
            <a:prstTxWarp prst="textNoShape">
              <a:avLst/>
            </a:prstTxWarp>
          </a:bodyPr>
          <a:lstStyle>
            <a:lvl1pPr algn="r" defTabSz="928688">
              <a:defRPr sz="1200">
                <a:latin typeface="Arial" charset="0"/>
              </a:defRPr>
            </a:lvl1pPr>
          </a:lstStyle>
          <a:p>
            <a:pPr>
              <a:defRPr/>
            </a:pPr>
            <a:fld id="{716C6A8D-D859-433A-B239-6272E05B6748}" type="slidenum">
              <a:rPr lang="en-US"/>
              <a:pPr>
                <a:defRPr/>
              </a:pPr>
              <a:t>‹#›</a:t>
            </a:fld>
            <a:endParaRPr lang="en-US" dirty="0"/>
          </a:p>
        </p:txBody>
      </p:sp>
    </p:spTree>
    <p:extLst>
      <p:ext uri="{BB962C8B-B14F-4D97-AF65-F5344CB8AC3E}">
        <p14:creationId xmlns:p14="http://schemas.microsoft.com/office/powerpoint/2010/main" val="3990892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10</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11</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12</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13</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14</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15</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16</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17</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18</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19</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21" eaLnBrk="0" hangingPunct="0">
              <a:defRPr sz="2000">
                <a:solidFill>
                  <a:schemeClr val="tx1"/>
                </a:solidFill>
                <a:latin typeface="Times New Roman" pitchFamily="18" charset="0"/>
              </a:defRPr>
            </a:lvl1pPr>
            <a:lvl2pPr marL="742897" indent="-285730" defTabSz="928621" eaLnBrk="0" hangingPunct="0">
              <a:defRPr sz="2000">
                <a:solidFill>
                  <a:schemeClr val="tx1"/>
                </a:solidFill>
                <a:latin typeface="Times New Roman" pitchFamily="18" charset="0"/>
              </a:defRPr>
            </a:lvl2pPr>
            <a:lvl3pPr marL="1142918" indent="-228584" defTabSz="928621" eaLnBrk="0" hangingPunct="0">
              <a:defRPr sz="2000">
                <a:solidFill>
                  <a:schemeClr val="tx1"/>
                </a:solidFill>
                <a:latin typeface="Times New Roman" pitchFamily="18" charset="0"/>
              </a:defRPr>
            </a:lvl3pPr>
            <a:lvl4pPr marL="1600085" indent="-228584" defTabSz="928621" eaLnBrk="0" hangingPunct="0">
              <a:defRPr sz="2000">
                <a:solidFill>
                  <a:schemeClr val="tx1"/>
                </a:solidFill>
                <a:latin typeface="Times New Roman" pitchFamily="18" charset="0"/>
              </a:defRPr>
            </a:lvl4pPr>
            <a:lvl5pPr marL="2057252" indent="-228584" defTabSz="928621" eaLnBrk="0" hangingPunct="0">
              <a:defRPr sz="2000">
                <a:solidFill>
                  <a:schemeClr val="tx1"/>
                </a:solidFill>
                <a:latin typeface="Times New Roman" pitchFamily="18" charset="0"/>
              </a:defRPr>
            </a:lvl5pPr>
            <a:lvl6pPr marL="2514419" indent="-228584" defTabSz="928621" eaLnBrk="0" fontAlgn="base" hangingPunct="0">
              <a:spcBef>
                <a:spcPct val="0"/>
              </a:spcBef>
              <a:spcAft>
                <a:spcPct val="0"/>
              </a:spcAft>
              <a:defRPr sz="2000">
                <a:solidFill>
                  <a:schemeClr val="tx1"/>
                </a:solidFill>
                <a:latin typeface="Times New Roman" pitchFamily="18" charset="0"/>
              </a:defRPr>
            </a:lvl6pPr>
            <a:lvl7pPr marL="2971585" indent="-228584" defTabSz="928621" eaLnBrk="0" fontAlgn="base" hangingPunct="0">
              <a:spcBef>
                <a:spcPct val="0"/>
              </a:spcBef>
              <a:spcAft>
                <a:spcPct val="0"/>
              </a:spcAft>
              <a:defRPr sz="2000">
                <a:solidFill>
                  <a:schemeClr val="tx1"/>
                </a:solidFill>
                <a:latin typeface="Times New Roman" pitchFamily="18" charset="0"/>
              </a:defRPr>
            </a:lvl7pPr>
            <a:lvl8pPr marL="3428752" indent="-228584" defTabSz="928621" eaLnBrk="0" fontAlgn="base" hangingPunct="0">
              <a:spcBef>
                <a:spcPct val="0"/>
              </a:spcBef>
              <a:spcAft>
                <a:spcPct val="0"/>
              </a:spcAft>
              <a:defRPr sz="2000">
                <a:solidFill>
                  <a:schemeClr val="tx1"/>
                </a:solidFill>
                <a:latin typeface="Times New Roman" pitchFamily="18" charset="0"/>
              </a:defRPr>
            </a:lvl8pPr>
            <a:lvl9pPr marL="3885919" indent="-228584" defTabSz="928621"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a:solidFill>
                  <a:prstClr val="black"/>
                </a:solidFill>
                <a:latin typeface="Arial" charset="0"/>
              </a:rPr>
              <a:pPr eaLnBrk="1" hangingPunct="1"/>
              <a:t>2</a:t>
            </a:fld>
            <a:endParaRPr lang="en-US" sz="1200" dirty="0">
              <a:solidFill>
                <a:prstClr val="black"/>
              </a:solidFill>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20</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21</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22</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23</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24</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6C6A8D-D859-433A-B239-6272E05B6748}" type="slidenum">
              <a:rPr lang="en-US" smtClean="0"/>
              <a:pPr>
                <a:defRPr/>
              </a:pPr>
              <a:t>49</a:t>
            </a:fld>
            <a:endParaRPr lang="en-US" dirty="0"/>
          </a:p>
        </p:txBody>
      </p:sp>
    </p:spTree>
    <p:extLst>
      <p:ext uri="{BB962C8B-B14F-4D97-AF65-F5344CB8AC3E}">
        <p14:creationId xmlns:p14="http://schemas.microsoft.com/office/powerpoint/2010/main" val="512157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3</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4</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5</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6</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7</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8</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9</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2461"/>
            <a:ext cx="7772400" cy="1568027"/>
          </a:xfrm>
        </p:spPr>
        <p:txBody>
          <a:bodyPr/>
          <a:lstStyle/>
          <a:p>
            <a:r>
              <a:rPr lang="en-US"/>
              <a:t>Click to edit Master title style</a:t>
            </a:r>
          </a:p>
        </p:txBody>
      </p:sp>
      <p:sp>
        <p:nvSpPr>
          <p:cNvPr id="3" name="Subtitle 2"/>
          <p:cNvSpPr>
            <a:spLocks noGrp="1"/>
          </p:cNvSpPr>
          <p:nvPr>
            <p:ph type="subTitle" idx="1"/>
          </p:nvPr>
        </p:nvSpPr>
        <p:spPr>
          <a:xfrm>
            <a:off x="1371600" y="4145280"/>
            <a:ext cx="6400800" cy="186944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0281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8408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955"/>
            <a:ext cx="205740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955"/>
            <a:ext cx="6019800"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1156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47"/>
            <a:ext cx="8229600" cy="1219200"/>
          </a:xfrm>
        </p:spPr>
        <p:txBody>
          <a:bodyPr/>
          <a:lstStyle/>
          <a:p>
            <a:r>
              <a:rPr lang="en-US" dirty="0"/>
              <a:t>Click to edit Master title style</a:t>
            </a:r>
          </a:p>
        </p:txBody>
      </p:sp>
      <p:sp>
        <p:nvSpPr>
          <p:cNvPr id="3" name="Text Placeholder 2"/>
          <p:cNvSpPr>
            <a:spLocks noGrp="1"/>
          </p:cNvSpPr>
          <p:nvPr>
            <p:ph type="body" sz="half" idx="1"/>
          </p:nvPr>
        </p:nvSpPr>
        <p:spPr>
          <a:xfrm>
            <a:off x="457200" y="1706888"/>
            <a:ext cx="4038600" cy="482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888"/>
            <a:ext cx="4038600" cy="482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71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85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00697"/>
            <a:ext cx="7772400" cy="145288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100502"/>
            <a:ext cx="7772400" cy="16001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7173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06888"/>
            <a:ext cx="403860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888"/>
            <a:ext cx="403860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237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637458"/>
            <a:ext cx="4040188"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19871"/>
            <a:ext cx="4040188"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637458"/>
            <a:ext cx="4041775"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319871"/>
            <a:ext cx="4041775"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68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56190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93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91253"/>
            <a:ext cx="3008313" cy="123952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63" y="291261"/>
            <a:ext cx="5111751" cy="62433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530781"/>
            <a:ext cx="3008313" cy="5003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259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0644"/>
            <a:ext cx="5486400" cy="60452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53627"/>
            <a:ext cx="5486400" cy="43891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725165"/>
            <a:ext cx="5486400" cy="858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241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ppt-slide-lV"/>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8"/>
            <a:ext cx="9144000" cy="15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92947"/>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457200" y="1706888"/>
            <a:ext cx="8229600" cy="482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5" descr="DHS-Signatur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421128"/>
            <a:ext cx="2286000" cy="72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3962400" y="6838890"/>
            <a:ext cx="1219200" cy="400110"/>
          </a:xfrm>
          <a:prstGeom prst="rect">
            <a:avLst/>
          </a:prstGeom>
          <a:noFill/>
        </p:spPr>
        <p:txBody>
          <a:bodyPr wrap="square" rtlCol="0">
            <a:spAutoFit/>
          </a:bodyPr>
          <a:lstStyle/>
          <a:p>
            <a:pPr algn="ctr"/>
            <a:fld id="{E801D5D0-FF47-4BC3-A1B3-89B9B650642A}" type="slidenum">
              <a:rPr lang="en-US" smtClean="0"/>
              <a:pPr algn="ct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spcBef>
          <a:spcPct val="0"/>
        </a:spcBef>
        <a:spcAft>
          <a:spcPct val="0"/>
        </a:spcAft>
        <a:defRPr sz="3200" b="1">
          <a:solidFill>
            <a:schemeClr val="tx1"/>
          </a:solidFill>
          <a:latin typeface="Times New Roman" panose="02020603050405020304" pitchFamily="18" charset="0"/>
          <a:ea typeface="+mj-ea"/>
          <a:cs typeface="Times New Roman" panose="02020603050405020304" pitchFamily="18" charset="0"/>
        </a:defRPr>
      </a:lvl1pPr>
      <a:lvl2pPr algn="l" rtl="0" eaLnBrk="0" fontAlgn="base" hangingPunct="0">
        <a:spcBef>
          <a:spcPct val="0"/>
        </a:spcBef>
        <a:spcAft>
          <a:spcPct val="0"/>
        </a:spcAft>
        <a:defRPr sz="4400" b="1">
          <a:solidFill>
            <a:schemeClr val="tx1"/>
          </a:solidFill>
          <a:latin typeface="Joanna MT" pitchFamily="18" charset="0"/>
        </a:defRPr>
      </a:lvl2pPr>
      <a:lvl3pPr algn="l" rtl="0" eaLnBrk="0" fontAlgn="base" hangingPunct="0">
        <a:spcBef>
          <a:spcPct val="0"/>
        </a:spcBef>
        <a:spcAft>
          <a:spcPct val="0"/>
        </a:spcAft>
        <a:defRPr sz="4400" b="1">
          <a:solidFill>
            <a:schemeClr val="tx1"/>
          </a:solidFill>
          <a:latin typeface="Joanna MT" pitchFamily="18" charset="0"/>
        </a:defRPr>
      </a:lvl3pPr>
      <a:lvl4pPr algn="l" rtl="0" eaLnBrk="0" fontAlgn="base" hangingPunct="0">
        <a:spcBef>
          <a:spcPct val="0"/>
        </a:spcBef>
        <a:spcAft>
          <a:spcPct val="0"/>
        </a:spcAft>
        <a:defRPr sz="4400" b="1">
          <a:solidFill>
            <a:schemeClr val="tx1"/>
          </a:solidFill>
          <a:latin typeface="Joanna MT" pitchFamily="18" charset="0"/>
        </a:defRPr>
      </a:lvl4pPr>
      <a:lvl5pPr algn="l" rtl="0" eaLnBrk="0" fontAlgn="base" hangingPunct="0">
        <a:spcBef>
          <a:spcPct val="0"/>
        </a:spcBef>
        <a:spcAft>
          <a:spcPct val="0"/>
        </a:spcAft>
        <a:defRPr sz="4400" b="1">
          <a:solidFill>
            <a:schemeClr val="tx1"/>
          </a:solidFill>
          <a:latin typeface="Joanna MT" pitchFamily="18" charset="0"/>
        </a:defRPr>
      </a:lvl5pPr>
      <a:lvl6pPr marL="457200" algn="l" rtl="0" fontAlgn="base">
        <a:spcBef>
          <a:spcPct val="0"/>
        </a:spcBef>
        <a:spcAft>
          <a:spcPct val="0"/>
        </a:spcAft>
        <a:defRPr sz="4400" b="1">
          <a:solidFill>
            <a:schemeClr val="tx1"/>
          </a:solidFill>
          <a:latin typeface="Joanna MT" pitchFamily="18" charset="0"/>
        </a:defRPr>
      </a:lvl6pPr>
      <a:lvl7pPr marL="914400" algn="l" rtl="0" fontAlgn="base">
        <a:spcBef>
          <a:spcPct val="0"/>
        </a:spcBef>
        <a:spcAft>
          <a:spcPct val="0"/>
        </a:spcAft>
        <a:defRPr sz="4400" b="1">
          <a:solidFill>
            <a:schemeClr val="tx1"/>
          </a:solidFill>
          <a:latin typeface="Joanna MT" pitchFamily="18" charset="0"/>
        </a:defRPr>
      </a:lvl7pPr>
      <a:lvl8pPr marL="1371600" algn="l" rtl="0" fontAlgn="base">
        <a:spcBef>
          <a:spcPct val="0"/>
        </a:spcBef>
        <a:spcAft>
          <a:spcPct val="0"/>
        </a:spcAft>
        <a:defRPr sz="4400" b="1">
          <a:solidFill>
            <a:schemeClr val="tx1"/>
          </a:solidFill>
          <a:latin typeface="Joanna MT" pitchFamily="18" charset="0"/>
        </a:defRPr>
      </a:lvl8pPr>
      <a:lvl9pPr marL="1828800" algn="l" rtl="0" fontAlgn="base">
        <a:spcBef>
          <a:spcPct val="0"/>
        </a:spcBef>
        <a:spcAft>
          <a:spcPct val="0"/>
        </a:spcAft>
        <a:defRPr sz="4400" b="1">
          <a:solidFill>
            <a:schemeClr val="tx1"/>
          </a:solidFill>
          <a:latin typeface="Joanna MT"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Wingdings" pitchFamily="2" charset="2"/>
        <a:buChar char="§"/>
        <a:defRPr>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Wingdings"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Font typeface="Wingdings" pitchFamily="2" charset="2"/>
        <a:buChar char="§"/>
        <a:defRPr>
          <a:solidFill>
            <a:schemeClr val="tx1"/>
          </a:solidFill>
          <a:latin typeface="+mn-lt"/>
        </a:defRPr>
      </a:lvl6pPr>
      <a:lvl7pPr marL="2971800" indent="-228600" algn="l" rtl="0" fontAlgn="base">
        <a:spcBef>
          <a:spcPct val="20000"/>
        </a:spcBef>
        <a:spcAft>
          <a:spcPct val="0"/>
        </a:spcAft>
        <a:buFont typeface="Wingdings" pitchFamily="2" charset="2"/>
        <a:buChar char="§"/>
        <a:defRPr>
          <a:solidFill>
            <a:schemeClr val="tx1"/>
          </a:solidFill>
          <a:latin typeface="+mn-lt"/>
        </a:defRPr>
      </a:lvl7pPr>
      <a:lvl8pPr marL="3429000" indent="-228600" algn="l" rtl="0" fontAlgn="base">
        <a:spcBef>
          <a:spcPct val="20000"/>
        </a:spcBef>
        <a:spcAft>
          <a:spcPct val="0"/>
        </a:spcAft>
        <a:buFont typeface="Wingdings" pitchFamily="2" charset="2"/>
        <a:buChar char="§"/>
        <a:defRPr>
          <a:solidFill>
            <a:schemeClr val="tx1"/>
          </a:solidFill>
          <a:latin typeface="+mn-lt"/>
        </a:defRPr>
      </a:lvl8pPr>
      <a:lvl9pPr marL="3886200" indent="-228600" algn="l" rtl="0" fontAlgn="base">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cid:ii_ke8gy7dt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cid:ii_ke8h22o7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cid:ii_ke8gy7dt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cid:ii_ke8h22o71"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Enroll Company</a:t>
            </a:r>
          </a:p>
        </p:txBody>
      </p:sp>
      <p:sp>
        <p:nvSpPr>
          <p:cNvPr id="5" name="Content Placeholder 2"/>
          <p:cNvSpPr>
            <a:spLocks noGrp="1"/>
          </p:cNvSpPr>
          <p:nvPr>
            <p:ph type="body" sz="half" idx="1"/>
          </p:nvPr>
        </p:nvSpPr>
        <p:spPr>
          <a:xfrm>
            <a:off x="457200" y="1709929"/>
            <a:ext cx="8229600" cy="4828032"/>
          </a:xfrm>
        </p:spPr>
        <p:txBody>
          <a:bodyPr>
            <a:normAutofit fontScale="92500" lnSpcReduction="10000"/>
          </a:bodyPr>
          <a:lstStyle/>
          <a:p>
            <a:pPr marL="0" indent="0">
              <a:buNone/>
            </a:pPr>
            <a:r>
              <a:rPr lang="en-US" b="1" dirty="0">
                <a:latin typeface="Times New Roman" panose="02020603050405020304" pitchFamily="18" charset="0"/>
                <a:cs typeface="Times New Roman" panose="02020603050405020304" pitchFamily="18" charset="0"/>
              </a:rPr>
              <a:t>Steps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Access E-Verify Enrollment Website</a:t>
            </a:r>
          </a:p>
          <a:p>
            <a:r>
              <a:rPr lang="en-US" dirty="0">
                <a:latin typeface="Times New Roman" panose="02020603050405020304" pitchFamily="18" charset="0"/>
                <a:cs typeface="Times New Roman" panose="02020603050405020304" pitchFamily="18" charset="0"/>
              </a:rPr>
              <a:t>Read and Agree to Terms to Access the E-Verify Website</a:t>
            </a:r>
          </a:p>
          <a:p>
            <a:r>
              <a:rPr lang="en-US" dirty="0">
                <a:latin typeface="Times New Roman" panose="02020603050405020304" pitchFamily="18" charset="0"/>
                <a:cs typeface="Times New Roman" panose="02020603050405020304" pitchFamily="18" charset="0"/>
              </a:rPr>
              <a:t>Review Enrollment Checklist and Collect Needed Information (offline)</a:t>
            </a:r>
          </a:p>
          <a:p>
            <a:r>
              <a:rPr lang="en-US" dirty="0">
                <a:latin typeface="Times New Roman" panose="02020603050405020304" pitchFamily="18" charset="0"/>
                <a:cs typeface="Times New Roman" panose="02020603050405020304" pitchFamily="18" charset="0"/>
              </a:rPr>
              <a:t>Determine Access Method (choose company type)</a:t>
            </a:r>
          </a:p>
          <a:p>
            <a:r>
              <a:rPr lang="en-US" dirty="0">
                <a:latin typeface="Times New Roman" panose="02020603050405020304" pitchFamily="18" charset="0"/>
                <a:cs typeface="Times New Roman" panose="02020603050405020304" pitchFamily="18" charset="0"/>
              </a:rPr>
              <a:t>Select Organization Designation and Applicable Federal Contractor Category</a:t>
            </a:r>
          </a:p>
          <a:p>
            <a:r>
              <a:rPr lang="en-US" dirty="0">
                <a:latin typeface="Times New Roman" panose="02020603050405020304" pitchFamily="18" charset="0"/>
                <a:cs typeface="Times New Roman" panose="02020603050405020304" pitchFamily="18" charset="0"/>
              </a:rPr>
              <a:t>Sign Memorandum of Understanding (MOU)</a:t>
            </a:r>
          </a:p>
          <a:p>
            <a:r>
              <a:rPr lang="en-US" dirty="0">
                <a:latin typeface="Times New Roman" panose="02020603050405020304" pitchFamily="18" charset="0"/>
                <a:cs typeface="Times New Roman" panose="02020603050405020304" pitchFamily="18" charset="0"/>
              </a:rPr>
              <a:t>Enter Company Information</a:t>
            </a:r>
          </a:p>
          <a:p>
            <a:r>
              <a:rPr lang="en-US" dirty="0">
                <a:latin typeface="Times New Roman" panose="02020603050405020304" pitchFamily="18" charset="0"/>
                <a:cs typeface="Times New Roman" panose="02020603050405020304" pitchFamily="18" charset="0"/>
              </a:rPr>
              <a:t>Register Users </a:t>
            </a:r>
          </a:p>
          <a:p>
            <a:r>
              <a:rPr lang="en-US" dirty="0">
                <a:latin typeface="Times New Roman" panose="02020603050405020304" pitchFamily="18" charset="0"/>
                <a:cs typeface="Times New Roman" panose="02020603050405020304" pitchFamily="18" charset="0"/>
              </a:rPr>
              <a:t>Review and Certify Information</a:t>
            </a:r>
          </a:p>
          <a:p>
            <a:r>
              <a:rPr lang="en-US" dirty="0">
                <a:latin typeface="Times New Roman" panose="02020603050405020304" pitchFamily="18" charset="0"/>
                <a:cs typeface="Times New Roman" panose="02020603050405020304" pitchFamily="18" charset="0"/>
              </a:rPr>
              <a:t>Print MOU</a:t>
            </a:r>
          </a:p>
        </p:txBody>
      </p:sp>
    </p:spTree>
    <p:extLst>
      <p:ext uri="{BB962C8B-B14F-4D97-AF65-F5344CB8AC3E}">
        <p14:creationId xmlns:p14="http://schemas.microsoft.com/office/powerpoint/2010/main" val="190373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Enter Company Information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1255110"/>
            <a:ext cx="6673404" cy="5145690"/>
          </a:xfrm>
          <a:prstGeom prst="rect">
            <a:avLst/>
          </a:prstGeom>
          <a:ln>
            <a:solidFill>
              <a:schemeClr val="tx1"/>
            </a:solidFill>
          </a:ln>
        </p:spPr>
      </p:pic>
    </p:spTree>
    <p:extLst>
      <p:ext uri="{BB962C8B-B14F-4D97-AF65-F5344CB8AC3E}">
        <p14:creationId xmlns:p14="http://schemas.microsoft.com/office/powerpoint/2010/main" val="415181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Enter NAICS Code</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7"/>
            <a:ext cx="5029200" cy="18712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9" y="3193439"/>
            <a:ext cx="5394325" cy="16649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891335"/>
            <a:ext cx="6172200" cy="20726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19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Enter Hiring Site Information</a:t>
            </a:r>
          </a:p>
        </p:txBody>
      </p:sp>
      <p:grpSp>
        <p:nvGrpSpPr>
          <p:cNvPr id="3" name="Group 2"/>
          <p:cNvGrpSpPr/>
          <p:nvPr/>
        </p:nvGrpSpPr>
        <p:grpSpPr>
          <a:xfrm>
            <a:off x="990613" y="1969355"/>
            <a:ext cx="7051675" cy="3395133"/>
            <a:chOff x="990599" y="1846263"/>
            <a:chExt cx="7051675" cy="3182937"/>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1846263"/>
              <a:ext cx="7051675" cy="3182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066800" y="3048000"/>
              <a:ext cx="990600" cy="101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90600" y="2998683"/>
              <a:ext cx="609600" cy="187552"/>
            </a:xfrm>
            <a:prstGeom prst="rect">
              <a:avLst/>
            </a:prstGeom>
            <a:noFill/>
            <a:ln>
              <a:noFill/>
            </a:ln>
          </p:spPr>
          <p:txBody>
            <a:bodyPr wrap="square" rtlCol="0">
              <a:spAutoFit/>
            </a:bodyPr>
            <a:lstStyle/>
            <a:p>
              <a:r>
                <a:rPr lang="en-US" sz="700" dirty="0">
                  <a:cs typeface="Times New Roman" panose="02020603050405020304" pitchFamily="18" charset="0"/>
                </a:rPr>
                <a:t>VIRGINIA</a:t>
              </a:r>
            </a:p>
          </p:txBody>
        </p:sp>
      </p:grpSp>
    </p:spTree>
    <p:extLst>
      <p:ext uri="{BB962C8B-B14F-4D97-AF65-F5344CB8AC3E}">
        <p14:creationId xmlns:p14="http://schemas.microsoft.com/office/powerpoint/2010/main" val="3334105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Register E-Verify Users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2000" y="1346568"/>
            <a:ext cx="7848600" cy="5056443"/>
          </a:xfrm>
          <a:prstGeom prst="rect">
            <a:avLst/>
          </a:prstGeom>
          <a:ln>
            <a:solidFill>
              <a:schemeClr val="tx1"/>
            </a:solidFill>
          </a:ln>
        </p:spPr>
      </p:pic>
    </p:spTree>
    <p:extLst>
      <p:ext uri="{BB962C8B-B14F-4D97-AF65-F5344CB8AC3E}">
        <p14:creationId xmlns:p14="http://schemas.microsoft.com/office/powerpoint/2010/main" val="3334105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Review and Certify Information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88278" y="1463040"/>
            <a:ext cx="5893140" cy="4876800"/>
          </a:xfrm>
          <a:prstGeom prst="rect">
            <a:avLst/>
          </a:prstGeom>
          <a:ln>
            <a:solidFill>
              <a:schemeClr val="tx1"/>
            </a:solidFill>
          </a:ln>
        </p:spPr>
      </p:pic>
    </p:spTree>
    <p:extLst>
      <p:ext uri="{BB962C8B-B14F-4D97-AF65-F5344CB8AC3E}">
        <p14:creationId xmlns:p14="http://schemas.microsoft.com/office/powerpoint/2010/main" val="333410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Print MOU</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8399" y="1788160"/>
            <a:ext cx="8825329" cy="4470400"/>
          </a:xfrm>
          <a:prstGeom prst="rect">
            <a:avLst/>
          </a:prstGeom>
          <a:ln>
            <a:solidFill>
              <a:schemeClr val="tx1"/>
            </a:solidFill>
          </a:ln>
        </p:spPr>
      </p:pic>
    </p:spTree>
    <p:extLst>
      <p:ext uri="{BB962C8B-B14F-4D97-AF65-F5344CB8AC3E}">
        <p14:creationId xmlns:p14="http://schemas.microsoft.com/office/powerpoint/2010/main" val="333410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Complete Tutorial</a:t>
            </a:r>
          </a:p>
        </p:txBody>
      </p:sp>
      <p:sp>
        <p:nvSpPr>
          <p:cNvPr id="3" name="Content Placeholder 2"/>
          <p:cNvSpPr>
            <a:spLocks noGrp="1"/>
          </p:cNvSpPr>
          <p:nvPr>
            <p:ph idx="1"/>
          </p:nvPr>
        </p:nvSpPr>
        <p:spPr>
          <a:xfrm>
            <a:off x="457200" y="1706881"/>
            <a:ext cx="8229600" cy="4828032"/>
          </a:xfrm>
        </p:spPr>
        <p:txBody>
          <a:bodyPr>
            <a:normAutofit/>
          </a:bodyPr>
          <a:lstStyle/>
          <a:p>
            <a:pPr marL="0" indent="0">
              <a:buNone/>
            </a:pPr>
            <a:r>
              <a:rPr lang="en-US" sz="2200" b="1" dirty="0">
                <a:latin typeface="Times New Roman" panose="02020603050405020304" pitchFamily="18" charset="0"/>
                <a:cs typeface="Times New Roman" panose="02020603050405020304" pitchFamily="18" charset="0"/>
              </a:rPr>
              <a:t>Steps</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Log into E-Verify</a:t>
            </a:r>
          </a:p>
          <a:p>
            <a:r>
              <a:rPr lang="en-US" sz="2200" dirty="0">
                <a:latin typeface="Times New Roman" panose="02020603050405020304" pitchFamily="18" charset="0"/>
                <a:cs typeface="Times New Roman" panose="02020603050405020304" pitchFamily="18" charset="0"/>
              </a:rPr>
              <a:t>Receive Required Tutorial Notification</a:t>
            </a:r>
          </a:p>
          <a:p>
            <a:r>
              <a:rPr lang="en-US" sz="2200" dirty="0">
                <a:latin typeface="Times New Roman" panose="02020603050405020304" pitchFamily="18" charset="0"/>
                <a:cs typeface="Times New Roman" panose="02020603050405020304" pitchFamily="18" charset="0"/>
              </a:rPr>
              <a:t>Complete Tutorial</a:t>
            </a:r>
          </a:p>
          <a:p>
            <a:r>
              <a:rPr lang="en-US" sz="2200" dirty="0">
                <a:latin typeface="Times New Roman" panose="02020603050405020304" pitchFamily="18" charset="0"/>
                <a:cs typeface="Times New Roman" panose="02020603050405020304" pitchFamily="18" charset="0"/>
              </a:rPr>
              <a:t>Pass Knowledge Test</a:t>
            </a:r>
          </a:p>
        </p:txBody>
      </p:sp>
    </p:spTree>
    <p:extLst>
      <p:ext uri="{BB962C8B-B14F-4D97-AF65-F5344CB8AC3E}">
        <p14:creationId xmlns:p14="http://schemas.microsoft.com/office/powerpoint/2010/main" val="333410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Access E-Verify Website</a:t>
            </a:r>
          </a:p>
        </p:txBody>
      </p:sp>
      <p:pic>
        <p:nvPicPr>
          <p:cNvPr id="4" name="Picture 3">
            <a:extLst>
              <a:ext uri="{FF2B5EF4-FFF2-40B4-BE49-F238E27FC236}">
                <a16:creationId xmlns:a16="http://schemas.microsoft.com/office/drawing/2014/main" id="{EA9FDCE2-5E08-4472-A24B-9EE9DFDF38BE}"/>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1702" y="1283760"/>
            <a:ext cx="8321040" cy="5150644"/>
          </a:xfrm>
          <a:prstGeom prst="rect">
            <a:avLst/>
          </a:prstGeom>
          <a:noFill/>
          <a:ln>
            <a:noFill/>
          </a:ln>
        </p:spPr>
      </p:pic>
    </p:spTree>
    <p:extLst>
      <p:ext uri="{BB962C8B-B14F-4D97-AF65-F5344CB8AC3E}">
        <p14:creationId xmlns:p14="http://schemas.microsoft.com/office/powerpoint/2010/main" val="485916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E-Verify Log-in Screen</a:t>
            </a:r>
          </a:p>
        </p:txBody>
      </p:sp>
      <p:pic>
        <p:nvPicPr>
          <p:cNvPr id="4" name="Picture 3">
            <a:extLst>
              <a:ext uri="{FF2B5EF4-FFF2-40B4-BE49-F238E27FC236}">
                <a16:creationId xmlns:a16="http://schemas.microsoft.com/office/drawing/2014/main" id="{0A072053-041F-4694-A3DC-7E6FE0699059}"/>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65760" y="1209491"/>
            <a:ext cx="8321040" cy="5120640"/>
          </a:xfrm>
          <a:prstGeom prst="rect">
            <a:avLst/>
          </a:prstGeom>
          <a:noFill/>
          <a:ln>
            <a:noFill/>
          </a:ln>
        </p:spPr>
      </p:pic>
    </p:spTree>
    <p:extLst>
      <p:ext uri="{BB962C8B-B14F-4D97-AF65-F5344CB8AC3E}">
        <p14:creationId xmlns:p14="http://schemas.microsoft.com/office/powerpoint/2010/main" val="3890360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Tutorial Required</a:t>
            </a:r>
          </a:p>
        </p:txBody>
      </p:sp>
      <p:pic>
        <p:nvPicPr>
          <p:cNvPr id="3"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828801" y="1544320"/>
            <a:ext cx="5549900" cy="4673600"/>
          </a:xfrm>
          <a:ln>
            <a:solidFill>
              <a:schemeClr val="tx1"/>
            </a:solidFill>
          </a:ln>
          <a:effectLst/>
        </p:spPr>
      </p:pic>
    </p:spTree>
    <p:extLst>
      <p:ext uri="{BB962C8B-B14F-4D97-AF65-F5344CB8AC3E}">
        <p14:creationId xmlns:p14="http://schemas.microsoft.com/office/powerpoint/2010/main" val="333410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t>Privacy Statement</a:t>
            </a:r>
            <a:endParaRPr lang="en-US" sz="3200" dirty="0">
              <a:latin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FC0338EB-9075-44A8-942A-A38075207127}"/>
              </a:ext>
            </a:extLst>
          </p:cNvPr>
          <p:cNvSpPr>
            <a:spLocks noGrp="1"/>
          </p:cNvSpPr>
          <p:nvPr>
            <p:ph type="body" sz="half" idx="1"/>
          </p:nvPr>
        </p:nvSpPr>
        <p:spPr/>
        <p:txBody>
          <a:bodyPr/>
          <a:lstStyle/>
          <a:p>
            <a:endParaRPr lang="en-US" dirty="0"/>
          </a:p>
        </p:txBody>
      </p:sp>
      <p:pic>
        <p:nvPicPr>
          <p:cNvPr id="3" name="Picture 2">
            <a:extLst>
              <a:ext uri="{FF2B5EF4-FFF2-40B4-BE49-F238E27FC236}">
                <a16:creationId xmlns:a16="http://schemas.microsoft.com/office/drawing/2014/main" id="{80314D5B-0289-40BB-A5FC-438CD9C00841}"/>
              </a:ext>
            </a:extLst>
          </p:cNvPr>
          <p:cNvPicPr>
            <a:picLocks noChangeAspect="1"/>
          </p:cNvPicPr>
          <p:nvPr/>
        </p:nvPicPr>
        <p:blipFill>
          <a:blip r:embed="rId3"/>
          <a:stretch>
            <a:fillRect/>
          </a:stretch>
        </p:blipFill>
        <p:spPr>
          <a:xfrm>
            <a:off x="219077" y="1249680"/>
            <a:ext cx="8858250" cy="5181600"/>
          </a:xfrm>
          <a:prstGeom prst="rect">
            <a:avLst/>
          </a:prstGeom>
        </p:spPr>
      </p:pic>
    </p:spTree>
    <p:extLst>
      <p:ext uri="{BB962C8B-B14F-4D97-AF65-F5344CB8AC3E}">
        <p14:creationId xmlns:p14="http://schemas.microsoft.com/office/powerpoint/2010/main" val="429041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Tutorial Completion Screen</a:t>
            </a:r>
          </a:p>
        </p:txBody>
      </p:sp>
      <p:pic>
        <p:nvPicPr>
          <p:cNvPr id="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7" y="1463048"/>
            <a:ext cx="3811611" cy="4827694"/>
          </a:xfrm>
          <a:ln>
            <a:solidFill>
              <a:schemeClr val="tx1"/>
            </a:solidFill>
          </a:ln>
        </p:spPr>
      </p:pic>
    </p:spTree>
    <p:extLst>
      <p:ext uri="{BB962C8B-B14F-4D97-AF65-F5344CB8AC3E}">
        <p14:creationId xmlns:p14="http://schemas.microsoft.com/office/powerpoint/2010/main" val="3334105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Knowledge Test Completed</a:t>
            </a:r>
          </a:p>
        </p:txBody>
      </p:sp>
      <p:pic>
        <p:nvPicPr>
          <p:cNvPr id="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706881"/>
            <a:ext cx="5887272" cy="3312623"/>
          </a:xfrm>
          <a:ln>
            <a:solidFill>
              <a:schemeClr val="tx1"/>
            </a:solidFill>
          </a:ln>
        </p:spPr>
      </p:pic>
    </p:spTree>
    <p:extLst>
      <p:ext uri="{BB962C8B-B14F-4D97-AF65-F5344CB8AC3E}">
        <p14:creationId xmlns:p14="http://schemas.microsoft.com/office/powerpoint/2010/main" val="3334105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Create Case</a:t>
            </a:r>
          </a:p>
        </p:txBody>
      </p:sp>
      <p:sp>
        <p:nvSpPr>
          <p:cNvPr id="3" name="Content Placeholder 2"/>
          <p:cNvSpPr>
            <a:spLocks noGrp="1"/>
          </p:cNvSpPr>
          <p:nvPr>
            <p:ph idx="1"/>
          </p:nvPr>
        </p:nvSpPr>
        <p:spPr>
          <a:xfrm>
            <a:off x="457200" y="1706881"/>
            <a:ext cx="8229600" cy="4828032"/>
          </a:xfrm>
        </p:spPr>
        <p:txBody>
          <a:bodyPr>
            <a:normAutofit/>
          </a:bodyPr>
          <a:lstStyle/>
          <a:p>
            <a:pPr marL="0" indent="0">
              <a:buNone/>
            </a:pPr>
            <a:r>
              <a:rPr lang="en-US" sz="2200" b="1" dirty="0">
                <a:latin typeface="Times New Roman" panose="02020603050405020304" pitchFamily="18" charset="0"/>
                <a:cs typeface="Times New Roman" panose="02020603050405020304" pitchFamily="18" charset="0"/>
              </a:rPr>
              <a:t>Steps</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Log into E-Verify</a:t>
            </a:r>
          </a:p>
          <a:p>
            <a:r>
              <a:rPr lang="en-US" sz="2200" dirty="0">
                <a:latin typeface="Times New Roman" panose="02020603050405020304" pitchFamily="18" charset="0"/>
                <a:cs typeface="Times New Roman" panose="02020603050405020304" pitchFamily="18" charset="0"/>
              </a:rPr>
              <a:t>Select Create New Case</a:t>
            </a:r>
          </a:p>
          <a:p>
            <a:r>
              <a:rPr lang="en-US" sz="2200" dirty="0">
                <a:latin typeface="Times New Roman" panose="02020603050405020304" pitchFamily="18" charset="0"/>
                <a:cs typeface="Times New Roman" panose="02020603050405020304" pitchFamily="18" charset="0"/>
              </a:rPr>
              <a:t>Select and Enter Form I-9 Information</a:t>
            </a:r>
          </a:p>
          <a:p>
            <a:r>
              <a:rPr lang="en-US" sz="2200" dirty="0">
                <a:latin typeface="Times New Roman" panose="02020603050405020304" pitchFamily="18" charset="0"/>
                <a:cs typeface="Times New Roman" panose="02020603050405020304" pitchFamily="18" charset="0"/>
              </a:rPr>
              <a:t>Submit Case to E-Verify</a:t>
            </a:r>
          </a:p>
          <a:p>
            <a:r>
              <a:rPr lang="en-US" sz="2200" dirty="0"/>
              <a:t>Review Case Results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105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Access E-Verify Website</a:t>
            </a:r>
          </a:p>
        </p:txBody>
      </p:sp>
      <p:pic>
        <p:nvPicPr>
          <p:cNvPr id="4" name="Picture 3">
            <a:extLst>
              <a:ext uri="{FF2B5EF4-FFF2-40B4-BE49-F238E27FC236}">
                <a16:creationId xmlns:a16="http://schemas.microsoft.com/office/drawing/2014/main" id="{EA9FDCE2-5E08-4472-A24B-9EE9DFDF38BE}"/>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1702" y="1283760"/>
            <a:ext cx="8321040" cy="5150644"/>
          </a:xfrm>
          <a:prstGeom prst="rect">
            <a:avLst/>
          </a:prstGeom>
          <a:noFill/>
          <a:ln>
            <a:noFill/>
          </a:ln>
        </p:spPr>
      </p:pic>
    </p:spTree>
    <p:extLst>
      <p:ext uri="{BB962C8B-B14F-4D97-AF65-F5344CB8AC3E}">
        <p14:creationId xmlns:p14="http://schemas.microsoft.com/office/powerpoint/2010/main" val="3634395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E-Verify Log-in Screen</a:t>
            </a:r>
          </a:p>
        </p:txBody>
      </p:sp>
      <p:pic>
        <p:nvPicPr>
          <p:cNvPr id="4" name="Picture 3">
            <a:extLst>
              <a:ext uri="{FF2B5EF4-FFF2-40B4-BE49-F238E27FC236}">
                <a16:creationId xmlns:a16="http://schemas.microsoft.com/office/drawing/2014/main" id="{0A072053-041F-4694-A3DC-7E6FE0699059}"/>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65760" y="1209491"/>
            <a:ext cx="8321040" cy="5120640"/>
          </a:xfrm>
          <a:prstGeom prst="rect">
            <a:avLst/>
          </a:prstGeom>
          <a:noFill/>
          <a:ln>
            <a:noFill/>
          </a:ln>
        </p:spPr>
      </p:pic>
    </p:spTree>
    <p:extLst>
      <p:ext uri="{BB962C8B-B14F-4D97-AF65-F5344CB8AC3E}">
        <p14:creationId xmlns:p14="http://schemas.microsoft.com/office/powerpoint/2010/main" val="3516569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737B25-6981-4248-BF45-D225B5E78A16}"/>
              </a:ext>
            </a:extLst>
          </p:cNvPr>
          <p:cNvPicPr>
            <a:picLocks noChangeAspect="1"/>
          </p:cNvPicPr>
          <p:nvPr/>
        </p:nvPicPr>
        <p:blipFill>
          <a:blip r:embed="rId2"/>
          <a:stretch>
            <a:fillRect/>
          </a:stretch>
        </p:blipFill>
        <p:spPr>
          <a:xfrm>
            <a:off x="0" y="1247886"/>
            <a:ext cx="9144000" cy="5518673"/>
          </a:xfrm>
          <a:prstGeom prst="rect">
            <a:avLst/>
          </a:prstGeom>
        </p:spPr>
      </p:pic>
      <p:sp>
        <p:nvSpPr>
          <p:cNvPr id="6" name="TextBox 5">
            <a:extLst>
              <a:ext uri="{FF2B5EF4-FFF2-40B4-BE49-F238E27FC236}">
                <a16:creationId xmlns:a16="http://schemas.microsoft.com/office/drawing/2014/main" id="{45DB0825-D1F7-4FE5-A832-58221D093F5E}"/>
              </a:ext>
            </a:extLst>
          </p:cNvPr>
          <p:cNvSpPr txBox="1"/>
          <p:nvPr/>
        </p:nvSpPr>
        <p:spPr>
          <a:xfrm>
            <a:off x="290456" y="753035"/>
            <a:ext cx="3087445" cy="461665"/>
          </a:xfrm>
          <a:prstGeom prst="rect">
            <a:avLst/>
          </a:prstGeom>
          <a:noFill/>
        </p:spPr>
        <p:txBody>
          <a:bodyPr wrap="square" rtlCol="0">
            <a:spAutoFit/>
          </a:bodyPr>
          <a:lstStyle/>
          <a:p>
            <a:r>
              <a:rPr lang="en-US" sz="2400" b="1" dirty="0"/>
              <a:t>E-Verify Home Page</a:t>
            </a:r>
          </a:p>
        </p:txBody>
      </p:sp>
    </p:spTree>
    <p:extLst>
      <p:ext uri="{BB962C8B-B14F-4D97-AF65-F5344CB8AC3E}">
        <p14:creationId xmlns:p14="http://schemas.microsoft.com/office/powerpoint/2010/main" val="2567229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083580-0E76-401B-B2B4-AB798F0DA88C}"/>
              </a:ext>
            </a:extLst>
          </p:cNvPr>
          <p:cNvPicPr>
            <a:picLocks noChangeAspect="1"/>
          </p:cNvPicPr>
          <p:nvPr/>
        </p:nvPicPr>
        <p:blipFill>
          <a:blip r:embed="rId2"/>
          <a:stretch>
            <a:fillRect/>
          </a:stretch>
        </p:blipFill>
        <p:spPr>
          <a:xfrm>
            <a:off x="0" y="1258644"/>
            <a:ext cx="9144000" cy="5518674"/>
          </a:xfrm>
          <a:prstGeom prst="rect">
            <a:avLst/>
          </a:prstGeom>
        </p:spPr>
      </p:pic>
      <p:sp>
        <p:nvSpPr>
          <p:cNvPr id="3" name="TextBox 2">
            <a:extLst>
              <a:ext uri="{FF2B5EF4-FFF2-40B4-BE49-F238E27FC236}">
                <a16:creationId xmlns:a16="http://schemas.microsoft.com/office/drawing/2014/main" id="{269637B5-5851-4365-A243-A45F8F3AA60E}"/>
              </a:ext>
            </a:extLst>
          </p:cNvPr>
          <p:cNvSpPr txBox="1"/>
          <p:nvPr/>
        </p:nvSpPr>
        <p:spPr>
          <a:xfrm>
            <a:off x="441064" y="796979"/>
            <a:ext cx="2969110" cy="461665"/>
          </a:xfrm>
          <a:prstGeom prst="rect">
            <a:avLst/>
          </a:prstGeom>
          <a:noFill/>
        </p:spPr>
        <p:txBody>
          <a:bodyPr wrap="square" rtlCol="0">
            <a:spAutoFit/>
          </a:bodyPr>
          <a:lstStyle/>
          <a:p>
            <a:r>
              <a:rPr lang="en-US" sz="2400" b="1" dirty="0"/>
              <a:t>Create New Case</a:t>
            </a:r>
          </a:p>
        </p:txBody>
      </p:sp>
    </p:spTree>
    <p:extLst>
      <p:ext uri="{BB962C8B-B14F-4D97-AF65-F5344CB8AC3E}">
        <p14:creationId xmlns:p14="http://schemas.microsoft.com/office/powerpoint/2010/main" val="1565182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90945D-94A1-48DD-A61C-021FFAF82FB9}"/>
              </a:ext>
            </a:extLst>
          </p:cNvPr>
          <p:cNvSpPr txBox="1"/>
          <p:nvPr/>
        </p:nvSpPr>
        <p:spPr>
          <a:xfrm>
            <a:off x="96819" y="495966"/>
            <a:ext cx="5572461" cy="461665"/>
          </a:xfrm>
          <a:prstGeom prst="rect">
            <a:avLst/>
          </a:prstGeom>
          <a:noFill/>
        </p:spPr>
        <p:txBody>
          <a:bodyPr wrap="square" rtlCol="0">
            <a:spAutoFit/>
          </a:bodyPr>
          <a:lstStyle/>
          <a:p>
            <a:r>
              <a:rPr lang="en-US" sz="2400" b="1" dirty="0"/>
              <a:t>Form I-9 Section 1 Entry Page</a:t>
            </a:r>
          </a:p>
        </p:txBody>
      </p:sp>
      <p:pic>
        <p:nvPicPr>
          <p:cNvPr id="3" name="Picture 2">
            <a:extLst>
              <a:ext uri="{FF2B5EF4-FFF2-40B4-BE49-F238E27FC236}">
                <a16:creationId xmlns:a16="http://schemas.microsoft.com/office/drawing/2014/main" id="{C6AC2568-6182-46FB-8841-7D6FB2830314}"/>
              </a:ext>
            </a:extLst>
          </p:cNvPr>
          <p:cNvPicPr>
            <a:picLocks noChangeAspect="1"/>
          </p:cNvPicPr>
          <p:nvPr/>
        </p:nvPicPr>
        <p:blipFill>
          <a:blip r:embed="rId2"/>
          <a:stretch>
            <a:fillRect/>
          </a:stretch>
        </p:blipFill>
        <p:spPr>
          <a:xfrm>
            <a:off x="430306" y="1092888"/>
            <a:ext cx="8390965" cy="5129424"/>
          </a:xfrm>
          <a:prstGeom prst="rect">
            <a:avLst/>
          </a:prstGeom>
        </p:spPr>
      </p:pic>
    </p:spTree>
    <p:extLst>
      <p:ext uri="{BB962C8B-B14F-4D97-AF65-F5344CB8AC3E}">
        <p14:creationId xmlns:p14="http://schemas.microsoft.com/office/powerpoint/2010/main" val="2223187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748845-38D5-4C55-B012-0F01C41590F5}"/>
              </a:ext>
            </a:extLst>
          </p:cNvPr>
          <p:cNvSpPr txBox="1"/>
          <p:nvPr/>
        </p:nvSpPr>
        <p:spPr>
          <a:xfrm>
            <a:off x="167211" y="1295546"/>
            <a:ext cx="2984779" cy="461665"/>
          </a:xfrm>
          <a:prstGeom prst="rect">
            <a:avLst/>
          </a:prstGeom>
          <a:noFill/>
        </p:spPr>
        <p:txBody>
          <a:bodyPr wrap="square" rtlCol="0">
            <a:spAutoFit/>
          </a:bodyPr>
          <a:lstStyle/>
          <a:p>
            <a:r>
              <a:rPr lang="en-US" sz="2400" b="1" dirty="0"/>
              <a:t>Attestation Page*</a:t>
            </a:r>
          </a:p>
        </p:txBody>
      </p:sp>
      <p:pic>
        <p:nvPicPr>
          <p:cNvPr id="4" name="Picture 3">
            <a:extLst>
              <a:ext uri="{FF2B5EF4-FFF2-40B4-BE49-F238E27FC236}">
                <a16:creationId xmlns:a16="http://schemas.microsoft.com/office/drawing/2014/main" id="{4466A051-2E4D-44A7-A1AC-DD901DF4828F}"/>
              </a:ext>
            </a:extLst>
          </p:cNvPr>
          <p:cNvPicPr>
            <a:picLocks noChangeAspect="1"/>
          </p:cNvPicPr>
          <p:nvPr/>
        </p:nvPicPr>
        <p:blipFill>
          <a:blip r:embed="rId2"/>
          <a:stretch>
            <a:fillRect/>
          </a:stretch>
        </p:blipFill>
        <p:spPr>
          <a:xfrm>
            <a:off x="134937" y="2011679"/>
            <a:ext cx="8500794" cy="3514751"/>
          </a:xfrm>
          <a:prstGeom prst="rect">
            <a:avLst/>
          </a:prstGeom>
        </p:spPr>
      </p:pic>
      <p:sp>
        <p:nvSpPr>
          <p:cNvPr id="2" name="TextBox 1">
            <a:extLst>
              <a:ext uri="{FF2B5EF4-FFF2-40B4-BE49-F238E27FC236}">
                <a16:creationId xmlns:a16="http://schemas.microsoft.com/office/drawing/2014/main" id="{5032F13A-B08A-4AC6-9D2F-73ED419A4BBE}"/>
              </a:ext>
            </a:extLst>
          </p:cNvPr>
          <p:cNvSpPr txBox="1"/>
          <p:nvPr/>
        </p:nvSpPr>
        <p:spPr>
          <a:xfrm>
            <a:off x="387275" y="5526430"/>
            <a:ext cx="8500794" cy="400110"/>
          </a:xfrm>
          <a:prstGeom prst="rect">
            <a:avLst/>
          </a:prstGeom>
          <a:noFill/>
        </p:spPr>
        <p:txBody>
          <a:bodyPr wrap="square" rtlCol="0">
            <a:spAutoFit/>
          </a:bodyPr>
          <a:lstStyle/>
          <a:p>
            <a:r>
              <a:rPr lang="en-US" dirty="0"/>
              <a:t>*Attestation Page is the Same for All Citizenship Statuses</a:t>
            </a:r>
          </a:p>
        </p:txBody>
      </p:sp>
    </p:spTree>
    <p:extLst>
      <p:ext uri="{BB962C8B-B14F-4D97-AF65-F5344CB8AC3E}">
        <p14:creationId xmlns:p14="http://schemas.microsoft.com/office/powerpoint/2010/main" val="724201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9F65C4-F189-4D10-96A1-39FF22C503D6}"/>
              </a:ext>
            </a:extLst>
          </p:cNvPr>
          <p:cNvSpPr txBox="1"/>
          <p:nvPr/>
        </p:nvSpPr>
        <p:spPr>
          <a:xfrm>
            <a:off x="191181" y="216753"/>
            <a:ext cx="8761636" cy="830997"/>
          </a:xfrm>
          <a:prstGeom prst="rect">
            <a:avLst/>
          </a:prstGeom>
          <a:noFill/>
        </p:spPr>
        <p:txBody>
          <a:bodyPr wrap="square" rtlCol="0">
            <a:spAutoFit/>
          </a:bodyPr>
          <a:lstStyle/>
          <a:p>
            <a:r>
              <a:rPr lang="en-US" sz="2400" b="1" dirty="0"/>
              <a:t>Form I-9 Section 2 Entry Page, U.S. Citizen, List A Document, U.S. Passport or Passport Card</a:t>
            </a:r>
          </a:p>
        </p:txBody>
      </p:sp>
      <p:pic>
        <p:nvPicPr>
          <p:cNvPr id="3" name="Picture 2">
            <a:extLst>
              <a:ext uri="{FF2B5EF4-FFF2-40B4-BE49-F238E27FC236}">
                <a16:creationId xmlns:a16="http://schemas.microsoft.com/office/drawing/2014/main" id="{38F72904-0B5D-4CF1-9E02-343CE2ACF6B8}"/>
              </a:ext>
            </a:extLst>
          </p:cNvPr>
          <p:cNvPicPr>
            <a:picLocks noChangeAspect="1"/>
          </p:cNvPicPr>
          <p:nvPr/>
        </p:nvPicPr>
        <p:blipFill>
          <a:blip r:embed="rId2"/>
          <a:stretch>
            <a:fillRect/>
          </a:stretch>
        </p:blipFill>
        <p:spPr>
          <a:xfrm>
            <a:off x="1347619" y="1047750"/>
            <a:ext cx="6204250" cy="5245474"/>
          </a:xfrm>
          <a:prstGeom prst="rect">
            <a:avLst/>
          </a:prstGeom>
        </p:spPr>
      </p:pic>
    </p:spTree>
    <p:extLst>
      <p:ext uri="{BB962C8B-B14F-4D97-AF65-F5344CB8AC3E}">
        <p14:creationId xmlns:p14="http://schemas.microsoft.com/office/powerpoint/2010/main" val="291142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Paperwork Reduction Act Help</a:t>
            </a:r>
          </a:p>
        </p:txBody>
      </p:sp>
      <p:pic>
        <p:nvPicPr>
          <p:cNvPr id="4" name="Picture 3">
            <a:extLst>
              <a:ext uri="{FF2B5EF4-FFF2-40B4-BE49-F238E27FC236}">
                <a16:creationId xmlns:a16="http://schemas.microsoft.com/office/drawing/2014/main" id="{F1595325-C69F-48EF-9594-D2E79E80A6AB}"/>
              </a:ext>
            </a:extLst>
          </p:cNvPr>
          <p:cNvPicPr>
            <a:picLocks noChangeAspect="1"/>
          </p:cNvPicPr>
          <p:nvPr/>
        </p:nvPicPr>
        <p:blipFill>
          <a:blip r:embed="rId3"/>
          <a:stretch>
            <a:fillRect/>
          </a:stretch>
        </p:blipFill>
        <p:spPr>
          <a:xfrm>
            <a:off x="1281112" y="1671637"/>
            <a:ext cx="6581775" cy="3971925"/>
          </a:xfrm>
          <a:prstGeom prst="rect">
            <a:avLst/>
          </a:prstGeom>
        </p:spPr>
      </p:pic>
    </p:spTree>
    <p:extLst>
      <p:ext uri="{BB962C8B-B14F-4D97-AF65-F5344CB8AC3E}">
        <p14:creationId xmlns:p14="http://schemas.microsoft.com/office/powerpoint/2010/main" val="4151819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38AC98-17B2-4B34-98E4-7CD0D1F55724}"/>
              </a:ext>
            </a:extLst>
          </p:cNvPr>
          <p:cNvSpPr>
            <a:spLocks noGrp="1"/>
          </p:cNvSpPr>
          <p:nvPr>
            <p:ph type="title"/>
          </p:nvPr>
        </p:nvSpPr>
        <p:spPr>
          <a:xfrm>
            <a:off x="457200" y="171450"/>
            <a:ext cx="8229600" cy="1219200"/>
          </a:xfrm>
        </p:spPr>
        <p:txBody>
          <a:bodyPr/>
          <a:lstStyle/>
          <a:p>
            <a:r>
              <a:rPr lang="en-US" sz="2400" dirty="0"/>
              <a:t>Form I-9 Section 2 Entry Page, U.S. Citizen, List B Document, Driver’s License or State ID</a:t>
            </a:r>
          </a:p>
        </p:txBody>
      </p:sp>
      <p:pic>
        <p:nvPicPr>
          <p:cNvPr id="9" name="Content Placeholder 8">
            <a:extLst>
              <a:ext uri="{FF2B5EF4-FFF2-40B4-BE49-F238E27FC236}">
                <a16:creationId xmlns:a16="http://schemas.microsoft.com/office/drawing/2014/main" id="{DC5B5EC9-D489-4FEA-8C14-FB7C85184838}"/>
              </a:ext>
            </a:extLst>
          </p:cNvPr>
          <p:cNvPicPr>
            <a:picLocks noGrp="1" noChangeAspect="1"/>
          </p:cNvPicPr>
          <p:nvPr>
            <p:ph idx="1"/>
          </p:nvPr>
        </p:nvPicPr>
        <p:blipFill>
          <a:blip r:embed="rId2"/>
          <a:stretch>
            <a:fillRect/>
          </a:stretch>
        </p:blipFill>
        <p:spPr>
          <a:xfrm>
            <a:off x="2396884" y="1506071"/>
            <a:ext cx="4350232" cy="5028079"/>
          </a:xfrm>
          <a:prstGeom prst="rect">
            <a:avLst/>
          </a:prstGeom>
        </p:spPr>
      </p:pic>
    </p:spTree>
    <p:extLst>
      <p:ext uri="{BB962C8B-B14F-4D97-AF65-F5344CB8AC3E}">
        <p14:creationId xmlns:p14="http://schemas.microsoft.com/office/powerpoint/2010/main" val="371801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123A-A230-4B69-92AF-EF324C8D4668}"/>
              </a:ext>
            </a:extLst>
          </p:cNvPr>
          <p:cNvSpPr>
            <a:spLocks noGrp="1"/>
          </p:cNvSpPr>
          <p:nvPr>
            <p:ph type="title"/>
          </p:nvPr>
        </p:nvSpPr>
        <p:spPr/>
        <p:txBody>
          <a:bodyPr/>
          <a:lstStyle/>
          <a:p>
            <a:r>
              <a:rPr lang="en-US" sz="2400" dirty="0"/>
              <a:t>Form I-9 Section 2 Entry Page, U.S. Citizen, List B Document*</a:t>
            </a:r>
          </a:p>
        </p:txBody>
      </p:sp>
      <p:pic>
        <p:nvPicPr>
          <p:cNvPr id="6" name="Content Placeholder 5">
            <a:extLst>
              <a:ext uri="{FF2B5EF4-FFF2-40B4-BE49-F238E27FC236}">
                <a16:creationId xmlns:a16="http://schemas.microsoft.com/office/drawing/2014/main" id="{F097EDA4-3781-40D7-BDA4-265B098EEECB}"/>
              </a:ext>
            </a:extLst>
          </p:cNvPr>
          <p:cNvPicPr>
            <a:picLocks noGrp="1" noChangeAspect="1"/>
          </p:cNvPicPr>
          <p:nvPr>
            <p:ph idx="1"/>
          </p:nvPr>
        </p:nvPicPr>
        <p:blipFill>
          <a:blip r:embed="rId2"/>
          <a:stretch>
            <a:fillRect/>
          </a:stretch>
        </p:blipFill>
        <p:spPr>
          <a:xfrm>
            <a:off x="2307139" y="1093199"/>
            <a:ext cx="4357599" cy="4827587"/>
          </a:xfrm>
          <a:prstGeom prst="rect">
            <a:avLst/>
          </a:prstGeom>
        </p:spPr>
      </p:pic>
      <p:sp>
        <p:nvSpPr>
          <p:cNvPr id="7" name="TextBox 6">
            <a:extLst>
              <a:ext uri="{FF2B5EF4-FFF2-40B4-BE49-F238E27FC236}">
                <a16:creationId xmlns:a16="http://schemas.microsoft.com/office/drawing/2014/main" id="{50339536-4027-43F4-A221-AFBC12C290F4}"/>
              </a:ext>
            </a:extLst>
          </p:cNvPr>
          <p:cNvSpPr txBox="1"/>
          <p:nvPr/>
        </p:nvSpPr>
        <p:spPr>
          <a:xfrm>
            <a:off x="1301674" y="5898835"/>
            <a:ext cx="6454589" cy="646331"/>
          </a:xfrm>
          <a:prstGeom prst="rect">
            <a:avLst/>
          </a:prstGeom>
          <a:noFill/>
        </p:spPr>
        <p:txBody>
          <a:bodyPr wrap="square" rtlCol="0">
            <a:spAutoFit/>
          </a:bodyPr>
          <a:lstStyle/>
          <a:p>
            <a:r>
              <a:rPr lang="en-US" sz="1800" dirty="0"/>
              <a:t>*All List B Documents (except for the Driver’s License and State ID Card) Only Require Selecting the Document Name</a:t>
            </a:r>
          </a:p>
        </p:txBody>
      </p:sp>
    </p:spTree>
    <p:extLst>
      <p:ext uri="{BB962C8B-B14F-4D97-AF65-F5344CB8AC3E}">
        <p14:creationId xmlns:p14="http://schemas.microsoft.com/office/powerpoint/2010/main" val="3964719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24EE-CF03-4E6F-AAE3-0C7C3C72C0CF}"/>
              </a:ext>
            </a:extLst>
          </p:cNvPr>
          <p:cNvSpPr>
            <a:spLocks noGrp="1"/>
          </p:cNvSpPr>
          <p:nvPr>
            <p:ph type="title"/>
          </p:nvPr>
        </p:nvSpPr>
        <p:spPr/>
        <p:txBody>
          <a:bodyPr/>
          <a:lstStyle/>
          <a:p>
            <a:r>
              <a:rPr lang="en-US" sz="2400" dirty="0"/>
              <a:t>Form I-9 Section 2 Entry Page U.S. Citizen, List C Documents*</a:t>
            </a:r>
          </a:p>
        </p:txBody>
      </p:sp>
      <p:pic>
        <p:nvPicPr>
          <p:cNvPr id="4" name="Content Placeholder 3">
            <a:extLst>
              <a:ext uri="{FF2B5EF4-FFF2-40B4-BE49-F238E27FC236}">
                <a16:creationId xmlns:a16="http://schemas.microsoft.com/office/drawing/2014/main" id="{40EA4D6E-D547-4C34-A9D4-855767D6CD4F}"/>
              </a:ext>
            </a:extLst>
          </p:cNvPr>
          <p:cNvPicPr>
            <a:picLocks noGrp="1" noChangeAspect="1"/>
          </p:cNvPicPr>
          <p:nvPr>
            <p:ph idx="1"/>
          </p:nvPr>
        </p:nvPicPr>
        <p:blipFill>
          <a:blip r:embed="rId2"/>
          <a:stretch>
            <a:fillRect/>
          </a:stretch>
        </p:blipFill>
        <p:spPr>
          <a:xfrm>
            <a:off x="457200" y="1512147"/>
            <a:ext cx="8514678" cy="4060273"/>
          </a:xfrm>
          <a:prstGeom prst="rect">
            <a:avLst/>
          </a:prstGeom>
        </p:spPr>
      </p:pic>
      <p:sp>
        <p:nvSpPr>
          <p:cNvPr id="5" name="TextBox 4">
            <a:extLst>
              <a:ext uri="{FF2B5EF4-FFF2-40B4-BE49-F238E27FC236}">
                <a16:creationId xmlns:a16="http://schemas.microsoft.com/office/drawing/2014/main" id="{0AD7610D-0425-4C69-B61D-6DEE64AFEF57}"/>
              </a:ext>
            </a:extLst>
          </p:cNvPr>
          <p:cNvSpPr txBox="1"/>
          <p:nvPr/>
        </p:nvSpPr>
        <p:spPr>
          <a:xfrm>
            <a:off x="688489" y="5809129"/>
            <a:ext cx="7998311" cy="400110"/>
          </a:xfrm>
          <a:prstGeom prst="rect">
            <a:avLst/>
          </a:prstGeom>
          <a:noFill/>
        </p:spPr>
        <p:txBody>
          <a:bodyPr wrap="square" rtlCol="0">
            <a:spAutoFit/>
          </a:bodyPr>
          <a:lstStyle/>
          <a:p>
            <a:r>
              <a:rPr lang="en-US" dirty="0"/>
              <a:t>*All List C Documents Only Require Selecting the Document Name </a:t>
            </a:r>
          </a:p>
        </p:txBody>
      </p:sp>
    </p:spTree>
    <p:extLst>
      <p:ext uri="{BB962C8B-B14F-4D97-AF65-F5344CB8AC3E}">
        <p14:creationId xmlns:p14="http://schemas.microsoft.com/office/powerpoint/2010/main" val="164803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B2DF-B011-4BDD-9A09-F11AAECA3C2F}"/>
              </a:ext>
            </a:extLst>
          </p:cNvPr>
          <p:cNvSpPr>
            <a:spLocks noGrp="1"/>
          </p:cNvSpPr>
          <p:nvPr>
            <p:ph type="title"/>
          </p:nvPr>
        </p:nvSpPr>
        <p:spPr/>
        <p:txBody>
          <a:bodyPr/>
          <a:lstStyle/>
          <a:p>
            <a:r>
              <a:rPr lang="en-US" sz="2400" dirty="0"/>
              <a:t>Form I-9 Section 2 Entry Page, Noncitizen National, List A Document, U.S. Passport or Passport Card</a:t>
            </a:r>
            <a:br>
              <a:rPr lang="en-US" dirty="0"/>
            </a:br>
            <a:endParaRPr lang="en-US" dirty="0"/>
          </a:p>
        </p:txBody>
      </p:sp>
      <p:pic>
        <p:nvPicPr>
          <p:cNvPr id="7" name="Content Placeholder 6">
            <a:extLst>
              <a:ext uri="{FF2B5EF4-FFF2-40B4-BE49-F238E27FC236}">
                <a16:creationId xmlns:a16="http://schemas.microsoft.com/office/drawing/2014/main" id="{AC1DBC85-7B15-4595-9547-EF124CF8868B}"/>
              </a:ext>
            </a:extLst>
          </p:cNvPr>
          <p:cNvPicPr>
            <a:picLocks noGrp="1" noChangeAspect="1"/>
          </p:cNvPicPr>
          <p:nvPr>
            <p:ph idx="1"/>
          </p:nvPr>
        </p:nvPicPr>
        <p:blipFill>
          <a:blip r:embed="rId2"/>
          <a:stretch>
            <a:fillRect/>
          </a:stretch>
        </p:blipFill>
        <p:spPr>
          <a:xfrm>
            <a:off x="2258418" y="1290919"/>
            <a:ext cx="4627163" cy="5185185"/>
          </a:xfrm>
          <a:prstGeom prst="rect">
            <a:avLst/>
          </a:prstGeom>
        </p:spPr>
      </p:pic>
    </p:spTree>
    <p:extLst>
      <p:ext uri="{BB962C8B-B14F-4D97-AF65-F5344CB8AC3E}">
        <p14:creationId xmlns:p14="http://schemas.microsoft.com/office/powerpoint/2010/main" val="1190931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26EC-0B51-465F-A606-15BB5077744B}"/>
              </a:ext>
            </a:extLst>
          </p:cNvPr>
          <p:cNvSpPr>
            <a:spLocks noGrp="1"/>
          </p:cNvSpPr>
          <p:nvPr>
            <p:ph type="title"/>
          </p:nvPr>
        </p:nvSpPr>
        <p:spPr/>
        <p:txBody>
          <a:bodyPr/>
          <a:lstStyle/>
          <a:p>
            <a:r>
              <a:rPr lang="en-US" sz="2400" dirty="0"/>
              <a:t>Form I-9 Section 2 Entry Page, Noncitizen National List B, Document Driver’s License or State ID</a:t>
            </a:r>
          </a:p>
        </p:txBody>
      </p:sp>
      <p:pic>
        <p:nvPicPr>
          <p:cNvPr id="7" name="Content Placeholder 6">
            <a:extLst>
              <a:ext uri="{FF2B5EF4-FFF2-40B4-BE49-F238E27FC236}">
                <a16:creationId xmlns:a16="http://schemas.microsoft.com/office/drawing/2014/main" id="{FFBBD26C-0221-4487-9F64-77F180518A0C}"/>
              </a:ext>
            </a:extLst>
          </p:cNvPr>
          <p:cNvPicPr>
            <a:picLocks noGrp="1" noChangeAspect="1"/>
          </p:cNvPicPr>
          <p:nvPr>
            <p:ph idx="1"/>
          </p:nvPr>
        </p:nvPicPr>
        <p:blipFill>
          <a:blip r:embed="rId2"/>
          <a:stretch>
            <a:fillRect/>
          </a:stretch>
        </p:blipFill>
        <p:spPr>
          <a:xfrm>
            <a:off x="2451471" y="1280161"/>
            <a:ext cx="4241057" cy="5146414"/>
          </a:xfrm>
          <a:prstGeom prst="rect">
            <a:avLst/>
          </a:prstGeom>
        </p:spPr>
      </p:pic>
    </p:spTree>
    <p:extLst>
      <p:ext uri="{BB962C8B-B14F-4D97-AF65-F5344CB8AC3E}">
        <p14:creationId xmlns:p14="http://schemas.microsoft.com/office/powerpoint/2010/main" val="1477865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EEED-1A2B-4214-BCDD-E07CA66116D6}"/>
              </a:ext>
            </a:extLst>
          </p:cNvPr>
          <p:cNvSpPr>
            <a:spLocks noGrp="1"/>
          </p:cNvSpPr>
          <p:nvPr>
            <p:ph type="title"/>
          </p:nvPr>
        </p:nvSpPr>
        <p:spPr/>
        <p:txBody>
          <a:bodyPr/>
          <a:lstStyle/>
          <a:p>
            <a:r>
              <a:rPr lang="en-US" sz="2400" dirty="0"/>
              <a:t>Form I-9 Section 2 Entry Page, Noncitizen National, List B Document*</a:t>
            </a:r>
          </a:p>
        </p:txBody>
      </p:sp>
      <p:pic>
        <p:nvPicPr>
          <p:cNvPr id="4" name="Content Placeholder 3">
            <a:extLst>
              <a:ext uri="{FF2B5EF4-FFF2-40B4-BE49-F238E27FC236}">
                <a16:creationId xmlns:a16="http://schemas.microsoft.com/office/drawing/2014/main" id="{288DA402-14B9-4F2A-BEFA-202B4E19FA28}"/>
              </a:ext>
            </a:extLst>
          </p:cNvPr>
          <p:cNvPicPr>
            <a:picLocks noGrp="1" noChangeAspect="1"/>
          </p:cNvPicPr>
          <p:nvPr>
            <p:ph idx="1"/>
          </p:nvPr>
        </p:nvPicPr>
        <p:blipFill>
          <a:blip r:embed="rId2"/>
          <a:stretch>
            <a:fillRect/>
          </a:stretch>
        </p:blipFill>
        <p:spPr>
          <a:xfrm>
            <a:off x="2027578" y="1243806"/>
            <a:ext cx="5088844" cy="4827587"/>
          </a:xfrm>
          <a:prstGeom prst="rect">
            <a:avLst/>
          </a:prstGeom>
        </p:spPr>
      </p:pic>
      <p:sp>
        <p:nvSpPr>
          <p:cNvPr id="6" name="TextBox 5">
            <a:extLst>
              <a:ext uri="{FF2B5EF4-FFF2-40B4-BE49-F238E27FC236}">
                <a16:creationId xmlns:a16="http://schemas.microsoft.com/office/drawing/2014/main" id="{7D9C61A5-CA79-4600-96F5-20AADC7A1223}"/>
              </a:ext>
            </a:extLst>
          </p:cNvPr>
          <p:cNvSpPr txBox="1"/>
          <p:nvPr/>
        </p:nvSpPr>
        <p:spPr>
          <a:xfrm>
            <a:off x="1393115" y="5888513"/>
            <a:ext cx="6357769" cy="954107"/>
          </a:xfrm>
          <a:prstGeom prst="rect">
            <a:avLst/>
          </a:prstGeom>
          <a:noFill/>
        </p:spPr>
        <p:txBody>
          <a:bodyPr wrap="square" rtlCol="0">
            <a:spAutoFit/>
          </a:bodyPr>
          <a:lstStyle/>
          <a:p>
            <a:r>
              <a:rPr lang="en-US" sz="1800" dirty="0"/>
              <a:t>*All List B Documents (except for the Driver’s License and State ID Card) Only Require Selecting the Document Name</a:t>
            </a:r>
          </a:p>
          <a:p>
            <a:endParaRPr lang="en-US" dirty="0"/>
          </a:p>
        </p:txBody>
      </p:sp>
    </p:spTree>
    <p:extLst>
      <p:ext uri="{BB962C8B-B14F-4D97-AF65-F5344CB8AC3E}">
        <p14:creationId xmlns:p14="http://schemas.microsoft.com/office/powerpoint/2010/main" val="2048981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E1C26-521B-40A3-A6E8-40CEEEEEBCDD}"/>
              </a:ext>
            </a:extLst>
          </p:cNvPr>
          <p:cNvSpPr>
            <a:spLocks noGrp="1"/>
          </p:cNvSpPr>
          <p:nvPr>
            <p:ph type="title"/>
          </p:nvPr>
        </p:nvSpPr>
        <p:spPr/>
        <p:txBody>
          <a:bodyPr/>
          <a:lstStyle/>
          <a:p>
            <a:r>
              <a:rPr lang="en-US" sz="2400" dirty="0"/>
              <a:t>Form I-9 Section 2 Entry Page, Noncitizen National, List C Documents*</a:t>
            </a:r>
          </a:p>
        </p:txBody>
      </p:sp>
      <p:pic>
        <p:nvPicPr>
          <p:cNvPr id="6" name="Content Placeholder 5">
            <a:extLst>
              <a:ext uri="{FF2B5EF4-FFF2-40B4-BE49-F238E27FC236}">
                <a16:creationId xmlns:a16="http://schemas.microsoft.com/office/drawing/2014/main" id="{3487CCB9-9528-460A-B8B8-292373A899DE}"/>
              </a:ext>
            </a:extLst>
          </p:cNvPr>
          <p:cNvPicPr>
            <a:picLocks noGrp="1" noChangeAspect="1"/>
          </p:cNvPicPr>
          <p:nvPr>
            <p:ph idx="1"/>
          </p:nvPr>
        </p:nvPicPr>
        <p:blipFill>
          <a:blip r:embed="rId2"/>
          <a:stretch>
            <a:fillRect/>
          </a:stretch>
        </p:blipFill>
        <p:spPr>
          <a:xfrm>
            <a:off x="661987" y="2229644"/>
            <a:ext cx="7820025" cy="2819400"/>
          </a:xfrm>
          <a:prstGeom prst="rect">
            <a:avLst/>
          </a:prstGeom>
        </p:spPr>
      </p:pic>
      <p:sp>
        <p:nvSpPr>
          <p:cNvPr id="5" name="TextBox 4">
            <a:extLst>
              <a:ext uri="{FF2B5EF4-FFF2-40B4-BE49-F238E27FC236}">
                <a16:creationId xmlns:a16="http://schemas.microsoft.com/office/drawing/2014/main" id="{48DBDA98-DF0E-44ED-B58A-6934493F01E6}"/>
              </a:ext>
            </a:extLst>
          </p:cNvPr>
          <p:cNvSpPr txBox="1"/>
          <p:nvPr/>
        </p:nvSpPr>
        <p:spPr>
          <a:xfrm>
            <a:off x="457200" y="5959736"/>
            <a:ext cx="8407101" cy="707886"/>
          </a:xfrm>
          <a:prstGeom prst="rect">
            <a:avLst/>
          </a:prstGeom>
          <a:noFill/>
        </p:spPr>
        <p:txBody>
          <a:bodyPr wrap="square" rtlCol="0">
            <a:spAutoFit/>
          </a:bodyPr>
          <a:lstStyle/>
          <a:p>
            <a:r>
              <a:rPr lang="en-US" dirty="0"/>
              <a:t>*All List C Documents Only Require Selecting the Document Name </a:t>
            </a:r>
          </a:p>
          <a:p>
            <a:endParaRPr lang="en-US" dirty="0"/>
          </a:p>
        </p:txBody>
      </p:sp>
    </p:spTree>
    <p:extLst>
      <p:ext uri="{BB962C8B-B14F-4D97-AF65-F5344CB8AC3E}">
        <p14:creationId xmlns:p14="http://schemas.microsoft.com/office/powerpoint/2010/main" val="267558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D464D-09C5-4C43-96D7-E5EB0846C036}"/>
              </a:ext>
            </a:extLst>
          </p:cNvPr>
          <p:cNvSpPr>
            <a:spLocks noGrp="1"/>
          </p:cNvSpPr>
          <p:nvPr>
            <p:ph type="title"/>
          </p:nvPr>
        </p:nvSpPr>
        <p:spPr/>
        <p:txBody>
          <a:bodyPr/>
          <a:lstStyle/>
          <a:p>
            <a:r>
              <a:rPr lang="en-US" sz="2000" dirty="0"/>
              <a:t>Form I-9 Section 2 Entry Page, Permanent Resident, List A Document, Form I-94 with Temporary I-551 or Refugee Admission Stamp</a:t>
            </a:r>
          </a:p>
        </p:txBody>
      </p:sp>
      <p:pic>
        <p:nvPicPr>
          <p:cNvPr id="7" name="Content Placeholder 6">
            <a:extLst>
              <a:ext uri="{FF2B5EF4-FFF2-40B4-BE49-F238E27FC236}">
                <a16:creationId xmlns:a16="http://schemas.microsoft.com/office/drawing/2014/main" id="{08283E04-615B-4DF6-AA8E-9FE514AFB46A}"/>
              </a:ext>
            </a:extLst>
          </p:cNvPr>
          <p:cNvPicPr>
            <a:picLocks noGrp="1" noChangeAspect="1"/>
          </p:cNvPicPr>
          <p:nvPr>
            <p:ph idx="1"/>
          </p:nvPr>
        </p:nvPicPr>
        <p:blipFill>
          <a:blip r:embed="rId2"/>
          <a:stretch>
            <a:fillRect/>
          </a:stretch>
        </p:blipFill>
        <p:spPr>
          <a:xfrm>
            <a:off x="2391510" y="1512147"/>
            <a:ext cx="4360980" cy="5022003"/>
          </a:xfrm>
          <a:prstGeom prst="rect">
            <a:avLst/>
          </a:prstGeom>
        </p:spPr>
      </p:pic>
    </p:spTree>
    <p:extLst>
      <p:ext uri="{BB962C8B-B14F-4D97-AF65-F5344CB8AC3E}">
        <p14:creationId xmlns:p14="http://schemas.microsoft.com/office/powerpoint/2010/main" val="3847527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5FAD-406B-4B4D-AFC5-004F190FBDF2}"/>
              </a:ext>
            </a:extLst>
          </p:cNvPr>
          <p:cNvSpPr>
            <a:spLocks noGrp="1"/>
          </p:cNvSpPr>
          <p:nvPr>
            <p:ph type="title"/>
          </p:nvPr>
        </p:nvSpPr>
        <p:spPr/>
        <p:txBody>
          <a:bodyPr/>
          <a:lstStyle/>
          <a:p>
            <a:r>
              <a:rPr lang="en-US" sz="2000" dirty="0"/>
              <a:t>Form I-9 Section 2 Entry Page, Permanent Resident, List A Document, Permanent Resident Card or Alien Registration Receipt Card </a:t>
            </a:r>
          </a:p>
        </p:txBody>
      </p:sp>
      <p:pic>
        <p:nvPicPr>
          <p:cNvPr id="6" name="Picture 5">
            <a:extLst>
              <a:ext uri="{FF2B5EF4-FFF2-40B4-BE49-F238E27FC236}">
                <a16:creationId xmlns:a16="http://schemas.microsoft.com/office/drawing/2014/main" id="{F65FD853-ADD6-4746-B669-9BF02110209B}"/>
              </a:ext>
            </a:extLst>
          </p:cNvPr>
          <p:cNvPicPr>
            <a:picLocks noChangeAspect="1"/>
          </p:cNvPicPr>
          <p:nvPr/>
        </p:nvPicPr>
        <p:blipFill>
          <a:blip r:embed="rId2"/>
          <a:stretch>
            <a:fillRect/>
          </a:stretch>
        </p:blipFill>
        <p:spPr>
          <a:xfrm>
            <a:off x="2156982" y="5716392"/>
            <a:ext cx="4657909" cy="515976"/>
          </a:xfrm>
          <a:prstGeom prst="rect">
            <a:avLst/>
          </a:prstGeom>
        </p:spPr>
      </p:pic>
      <p:pic>
        <p:nvPicPr>
          <p:cNvPr id="9" name="Content Placeholder 8">
            <a:extLst>
              <a:ext uri="{FF2B5EF4-FFF2-40B4-BE49-F238E27FC236}">
                <a16:creationId xmlns:a16="http://schemas.microsoft.com/office/drawing/2014/main" id="{5946D639-B0E0-469C-BB05-44311F3AB97C}"/>
              </a:ext>
            </a:extLst>
          </p:cNvPr>
          <p:cNvPicPr>
            <a:picLocks noGrp="1" noChangeAspect="1"/>
          </p:cNvPicPr>
          <p:nvPr>
            <p:ph idx="1"/>
          </p:nvPr>
        </p:nvPicPr>
        <p:blipFill>
          <a:blip r:embed="rId3"/>
          <a:stretch>
            <a:fillRect/>
          </a:stretch>
        </p:blipFill>
        <p:spPr>
          <a:xfrm>
            <a:off x="2214993" y="1419225"/>
            <a:ext cx="4772025" cy="4476750"/>
          </a:xfrm>
          <a:prstGeom prst="rect">
            <a:avLst/>
          </a:prstGeom>
        </p:spPr>
      </p:pic>
    </p:spTree>
    <p:extLst>
      <p:ext uri="{BB962C8B-B14F-4D97-AF65-F5344CB8AC3E}">
        <p14:creationId xmlns:p14="http://schemas.microsoft.com/office/powerpoint/2010/main" val="2469152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69AE-CBFD-425F-8277-0E26EC0EAA68}"/>
              </a:ext>
            </a:extLst>
          </p:cNvPr>
          <p:cNvSpPr>
            <a:spLocks noGrp="1"/>
          </p:cNvSpPr>
          <p:nvPr>
            <p:ph type="title"/>
          </p:nvPr>
        </p:nvSpPr>
        <p:spPr>
          <a:xfrm>
            <a:off x="543261" y="-210022"/>
            <a:ext cx="8229600" cy="1219200"/>
          </a:xfrm>
        </p:spPr>
        <p:txBody>
          <a:bodyPr/>
          <a:lstStyle/>
          <a:p>
            <a:r>
              <a:rPr lang="en-US" sz="2000" dirty="0"/>
              <a:t>Form I-9 Section 2 Entry Page, Permanent Resident, List A Document, Foreign Passport with I-551 or MRIV</a:t>
            </a:r>
          </a:p>
        </p:txBody>
      </p:sp>
      <p:pic>
        <p:nvPicPr>
          <p:cNvPr id="5" name="Picture 4">
            <a:extLst>
              <a:ext uri="{FF2B5EF4-FFF2-40B4-BE49-F238E27FC236}">
                <a16:creationId xmlns:a16="http://schemas.microsoft.com/office/drawing/2014/main" id="{E67468C7-3BE3-4CEC-B5DF-4386D03B555D}"/>
              </a:ext>
            </a:extLst>
          </p:cNvPr>
          <p:cNvPicPr>
            <a:picLocks noChangeAspect="1"/>
          </p:cNvPicPr>
          <p:nvPr/>
        </p:nvPicPr>
        <p:blipFill>
          <a:blip r:embed="rId2"/>
          <a:stretch>
            <a:fillRect/>
          </a:stretch>
        </p:blipFill>
        <p:spPr>
          <a:xfrm>
            <a:off x="2013756" y="5931545"/>
            <a:ext cx="4657909" cy="609104"/>
          </a:xfrm>
          <a:prstGeom prst="rect">
            <a:avLst/>
          </a:prstGeom>
        </p:spPr>
      </p:pic>
      <p:pic>
        <p:nvPicPr>
          <p:cNvPr id="6" name="Picture 5">
            <a:extLst>
              <a:ext uri="{FF2B5EF4-FFF2-40B4-BE49-F238E27FC236}">
                <a16:creationId xmlns:a16="http://schemas.microsoft.com/office/drawing/2014/main" id="{61678B94-EBFB-4A40-A5C0-CBD27D94833A}"/>
              </a:ext>
            </a:extLst>
          </p:cNvPr>
          <p:cNvPicPr>
            <a:picLocks noChangeAspect="1"/>
          </p:cNvPicPr>
          <p:nvPr/>
        </p:nvPicPr>
        <p:blipFill>
          <a:blip r:embed="rId3"/>
          <a:stretch>
            <a:fillRect/>
          </a:stretch>
        </p:blipFill>
        <p:spPr>
          <a:xfrm>
            <a:off x="2013756" y="774550"/>
            <a:ext cx="4901333" cy="469256"/>
          </a:xfrm>
          <a:prstGeom prst="rect">
            <a:avLst/>
          </a:prstGeom>
        </p:spPr>
      </p:pic>
      <p:pic>
        <p:nvPicPr>
          <p:cNvPr id="8" name="Content Placeholder 7">
            <a:extLst>
              <a:ext uri="{FF2B5EF4-FFF2-40B4-BE49-F238E27FC236}">
                <a16:creationId xmlns:a16="http://schemas.microsoft.com/office/drawing/2014/main" id="{3EDD3EC1-7DD2-443D-B6CD-493E874D6DD9}"/>
              </a:ext>
            </a:extLst>
          </p:cNvPr>
          <p:cNvPicPr>
            <a:picLocks noGrp="1" noChangeAspect="1"/>
          </p:cNvPicPr>
          <p:nvPr>
            <p:ph idx="1"/>
          </p:nvPr>
        </p:nvPicPr>
        <p:blipFill>
          <a:blip r:embed="rId4"/>
          <a:stretch>
            <a:fillRect/>
          </a:stretch>
        </p:blipFill>
        <p:spPr>
          <a:xfrm>
            <a:off x="2013756" y="1235720"/>
            <a:ext cx="4901333" cy="4960685"/>
          </a:xfrm>
          <a:prstGeom prst="rect">
            <a:avLst/>
          </a:prstGeom>
        </p:spPr>
      </p:pic>
    </p:spTree>
    <p:extLst>
      <p:ext uri="{BB962C8B-B14F-4D97-AF65-F5344CB8AC3E}">
        <p14:creationId xmlns:p14="http://schemas.microsoft.com/office/powerpoint/2010/main" val="2201587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Review Enrollment Checklist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9208"/>
            <a:ext cx="5715000" cy="52886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819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85CC-29F2-45E3-B85D-A40F466586D0}"/>
              </a:ext>
            </a:extLst>
          </p:cNvPr>
          <p:cNvSpPr>
            <a:spLocks noGrp="1"/>
          </p:cNvSpPr>
          <p:nvPr>
            <p:ph type="title"/>
          </p:nvPr>
        </p:nvSpPr>
        <p:spPr/>
        <p:txBody>
          <a:bodyPr/>
          <a:lstStyle/>
          <a:p>
            <a:r>
              <a:rPr lang="en-US" sz="2400" dirty="0"/>
              <a:t>Form I-9 Section 2 Entry Page, Permanent Resident, List B Document Driver’s License or State ID</a:t>
            </a:r>
          </a:p>
        </p:txBody>
      </p:sp>
      <p:pic>
        <p:nvPicPr>
          <p:cNvPr id="9" name="Content Placeholder 8">
            <a:extLst>
              <a:ext uri="{FF2B5EF4-FFF2-40B4-BE49-F238E27FC236}">
                <a16:creationId xmlns:a16="http://schemas.microsoft.com/office/drawing/2014/main" id="{35D1B5C7-8F8A-4788-94D2-1755217A7843}"/>
              </a:ext>
            </a:extLst>
          </p:cNvPr>
          <p:cNvPicPr>
            <a:picLocks noGrp="1" noChangeAspect="1"/>
          </p:cNvPicPr>
          <p:nvPr>
            <p:ph idx="1"/>
          </p:nvPr>
        </p:nvPicPr>
        <p:blipFill>
          <a:blip r:embed="rId2"/>
          <a:stretch>
            <a:fillRect/>
          </a:stretch>
        </p:blipFill>
        <p:spPr>
          <a:xfrm>
            <a:off x="2402756" y="1512147"/>
            <a:ext cx="4338488" cy="5022003"/>
          </a:xfrm>
          <a:prstGeom prst="rect">
            <a:avLst/>
          </a:prstGeom>
        </p:spPr>
      </p:pic>
    </p:spTree>
    <p:extLst>
      <p:ext uri="{BB962C8B-B14F-4D97-AF65-F5344CB8AC3E}">
        <p14:creationId xmlns:p14="http://schemas.microsoft.com/office/powerpoint/2010/main" val="2547621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D6C0-EBBA-42A3-B1C6-522F0DDADCDF}"/>
              </a:ext>
            </a:extLst>
          </p:cNvPr>
          <p:cNvSpPr>
            <a:spLocks noGrp="1"/>
          </p:cNvSpPr>
          <p:nvPr>
            <p:ph type="title"/>
          </p:nvPr>
        </p:nvSpPr>
        <p:spPr/>
        <p:txBody>
          <a:bodyPr/>
          <a:lstStyle/>
          <a:p>
            <a:r>
              <a:rPr lang="en-US" sz="2400" dirty="0"/>
              <a:t>Form I-9 Section 2 Entry Page, Permanent Resident, List B Document*</a:t>
            </a:r>
          </a:p>
        </p:txBody>
      </p:sp>
      <p:pic>
        <p:nvPicPr>
          <p:cNvPr id="4" name="Content Placeholder 3">
            <a:extLst>
              <a:ext uri="{FF2B5EF4-FFF2-40B4-BE49-F238E27FC236}">
                <a16:creationId xmlns:a16="http://schemas.microsoft.com/office/drawing/2014/main" id="{8B98E167-B284-4225-BA76-ACE56F647074}"/>
              </a:ext>
            </a:extLst>
          </p:cNvPr>
          <p:cNvPicPr>
            <a:picLocks noGrp="1" noChangeAspect="1"/>
          </p:cNvPicPr>
          <p:nvPr>
            <p:ph idx="1"/>
          </p:nvPr>
        </p:nvPicPr>
        <p:blipFill>
          <a:blip r:embed="rId2"/>
          <a:stretch>
            <a:fillRect/>
          </a:stretch>
        </p:blipFill>
        <p:spPr>
          <a:xfrm>
            <a:off x="1812968" y="1247887"/>
            <a:ext cx="5518064" cy="4787153"/>
          </a:xfrm>
          <a:prstGeom prst="rect">
            <a:avLst/>
          </a:prstGeom>
        </p:spPr>
      </p:pic>
      <p:sp>
        <p:nvSpPr>
          <p:cNvPr id="5" name="TextBox 4">
            <a:extLst>
              <a:ext uri="{FF2B5EF4-FFF2-40B4-BE49-F238E27FC236}">
                <a16:creationId xmlns:a16="http://schemas.microsoft.com/office/drawing/2014/main" id="{08B56B69-2CF2-4206-A00F-729E67240BE1}"/>
              </a:ext>
            </a:extLst>
          </p:cNvPr>
          <p:cNvSpPr txBox="1"/>
          <p:nvPr/>
        </p:nvSpPr>
        <p:spPr>
          <a:xfrm>
            <a:off x="1161826" y="5905948"/>
            <a:ext cx="6658983" cy="954107"/>
          </a:xfrm>
          <a:prstGeom prst="rect">
            <a:avLst/>
          </a:prstGeom>
          <a:noFill/>
        </p:spPr>
        <p:txBody>
          <a:bodyPr wrap="square" rtlCol="0">
            <a:spAutoFit/>
          </a:bodyPr>
          <a:lstStyle/>
          <a:p>
            <a:r>
              <a:rPr lang="en-US" sz="1800" dirty="0"/>
              <a:t>*All List B Documents (except for the Driver’s License and State ID Card) Only Require Selecting the Document Name</a:t>
            </a:r>
          </a:p>
          <a:p>
            <a:endParaRPr lang="en-US" dirty="0"/>
          </a:p>
        </p:txBody>
      </p:sp>
    </p:spTree>
    <p:extLst>
      <p:ext uri="{BB962C8B-B14F-4D97-AF65-F5344CB8AC3E}">
        <p14:creationId xmlns:p14="http://schemas.microsoft.com/office/powerpoint/2010/main" val="3888737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581-CC78-44DF-AAC6-6A83A0F3A5FC}"/>
              </a:ext>
            </a:extLst>
          </p:cNvPr>
          <p:cNvSpPr>
            <a:spLocks noGrp="1"/>
          </p:cNvSpPr>
          <p:nvPr>
            <p:ph type="title"/>
          </p:nvPr>
        </p:nvSpPr>
        <p:spPr/>
        <p:txBody>
          <a:bodyPr/>
          <a:lstStyle/>
          <a:p>
            <a:r>
              <a:rPr lang="en-US" sz="2400" dirty="0"/>
              <a:t>Form I-9 Section 2 Entry Page, Permanent Resident, List C Documents*</a:t>
            </a:r>
          </a:p>
        </p:txBody>
      </p:sp>
      <p:pic>
        <p:nvPicPr>
          <p:cNvPr id="4" name="Content Placeholder 3">
            <a:extLst>
              <a:ext uri="{FF2B5EF4-FFF2-40B4-BE49-F238E27FC236}">
                <a16:creationId xmlns:a16="http://schemas.microsoft.com/office/drawing/2014/main" id="{B9C29691-5E7D-4EC4-9B39-70749BCB78EC}"/>
              </a:ext>
            </a:extLst>
          </p:cNvPr>
          <p:cNvPicPr>
            <a:picLocks noGrp="1" noChangeAspect="1"/>
          </p:cNvPicPr>
          <p:nvPr>
            <p:ph idx="1"/>
          </p:nvPr>
        </p:nvPicPr>
        <p:blipFill>
          <a:blip r:embed="rId2"/>
          <a:stretch>
            <a:fillRect/>
          </a:stretch>
        </p:blipFill>
        <p:spPr>
          <a:xfrm>
            <a:off x="614362" y="1868870"/>
            <a:ext cx="7915275" cy="3276600"/>
          </a:xfrm>
          <a:prstGeom prst="rect">
            <a:avLst/>
          </a:prstGeom>
        </p:spPr>
      </p:pic>
      <p:sp>
        <p:nvSpPr>
          <p:cNvPr id="5" name="TextBox 4">
            <a:extLst>
              <a:ext uri="{FF2B5EF4-FFF2-40B4-BE49-F238E27FC236}">
                <a16:creationId xmlns:a16="http://schemas.microsoft.com/office/drawing/2014/main" id="{98B3AE54-759D-40F9-B3E3-D05645D4CB52}"/>
              </a:ext>
            </a:extLst>
          </p:cNvPr>
          <p:cNvSpPr txBox="1"/>
          <p:nvPr/>
        </p:nvSpPr>
        <p:spPr>
          <a:xfrm>
            <a:off x="457200" y="5615492"/>
            <a:ext cx="7750885" cy="707886"/>
          </a:xfrm>
          <a:prstGeom prst="rect">
            <a:avLst/>
          </a:prstGeom>
          <a:noFill/>
        </p:spPr>
        <p:txBody>
          <a:bodyPr wrap="square" rtlCol="0">
            <a:spAutoFit/>
          </a:bodyPr>
          <a:lstStyle/>
          <a:p>
            <a:r>
              <a:rPr lang="en-US" dirty="0"/>
              <a:t>*All List C Documents Only Require Selecting the Document Name </a:t>
            </a:r>
          </a:p>
          <a:p>
            <a:endParaRPr lang="en-US" dirty="0"/>
          </a:p>
        </p:txBody>
      </p:sp>
    </p:spTree>
    <p:extLst>
      <p:ext uri="{BB962C8B-B14F-4D97-AF65-F5344CB8AC3E}">
        <p14:creationId xmlns:p14="http://schemas.microsoft.com/office/powerpoint/2010/main" val="1513610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B31D-6B8D-4EB7-9619-AEF7E41540F8}"/>
              </a:ext>
            </a:extLst>
          </p:cNvPr>
          <p:cNvSpPr>
            <a:spLocks noGrp="1"/>
          </p:cNvSpPr>
          <p:nvPr>
            <p:ph type="title"/>
          </p:nvPr>
        </p:nvSpPr>
        <p:spPr/>
        <p:txBody>
          <a:bodyPr/>
          <a:lstStyle/>
          <a:p>
            <a:r>
              <a:rPr lang="en-US" sz="2400" dirty="0"/>
              <a:t>Form I-9 Section 2 Entry Page, Alien Authorized to Work, List A Document, Form I-94 with Temporary I-551 or Refugee Admission Stamp</a:t>
            </a:r>
          </a:p>
        </p:txBody>
      </p:sp>
      <p:pic>
        <p:nvPicPr>
          <p:cNvPr id="6" name="Content Placeholder 5">
            <a:extLst>
              <a:ext uri="{FF2B5EF4-FFF2-40B4-BE49-F238E27FC236}">
                <a16:creationId xmlns:a16="http://schemas.microsoft.com/office/drawing/2014/main" id="{62801C71-ABBA-4940-B2CB-263B8C96BABE}"/>
              </a:ext>
            </a:extLst>
          </p:cNvPr>
          <p:cNvPicPr>
            <a:picLocks noGrp="1" noChangeAspect="1"/>
          </p:cNvPicPr>
          <p:nvPr>
            <p:ph idx="1"/>
          </p:nvPr>
        </p:nvPicPr>
        <p:blipFill>
          <a:blip r:embed="rId2"/>
          <a:stretch>
            <a:fillRect/>
          </a:stretch>
        </p:blipFill>
        <p:spPr>
          <a:xfrm>
            <a:off x="1990725" y="1678193"/>
            <a:ext cx="5162550" cy="4794838"/>
          </a:xfrm>
          <a:prstGeom prst="rect">
            <a:avLst/>
          </a:prstGeom>
        </p:spPr>
      </p:pic>
    </p:spTree>
    <p:extLst>
      <p:ext uri="{BB962C8B-B14F-4D97-AF65-F5344CB8AC3E}">
        <p14:creationId xmlns:p14="http://schemas.microsoft.com/office/powerpoint/2010/main" val="1491652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B187-BD41-40A3-BCF4-525ABC916F7A}"/>
              </a:ext>
            </a:extLst>
          </p:cNvPr>
          <p:cNvSpPr>
            <a:spLocks noGrp="1"/>
          </p:cNvSpPr>
          <p:nvPr>
            <p:ph type="title"/>
          </p:nvPr>
        </p:nvSpPr>
        <p:spPr>
          <a:xfrm>
            <a:off x="457199" y="28575"/>
            <a:ext cx="8229600" cy="1219200"/>
          </a:xfrm>
        </p:spPr>
        <p:txBody>
          <a:bodyPr/>
          <a:lstStyle/>
          <a:p>
            <a:r>
              <a:rPr lang="en-US" sz="2200" dirty="0"/>
              <a:t>Form I-9 Section 2 Entry Page, Alien Authorized to Work, List A Document, Employment Authorization Document</a:t>
            </a:r>
          </a:p>
        </p:txBody>
      </p:sp>
      <p:pic>
        <p:nvPicPr>
          <p:cNvPr id="5" name="Picture 4">
            <a:extLst>
              <a:ext uri="{FF2B5EF4-FFF2-40B4-BE49-F238E27FC236}">
                <a16:creationId xmlns:a16="http://schemas.microsoft.com/office/drawing/2014/main" id="{998E6787-BF7B-4CED-B915-1B5198624280}"/>
              </a:ext>
            </a:extLst>
          </p:cNvPr>
          <p:cNvPicPr>
            <a:picLocks noChangeAspect="1"/>
          </p:cNvPicPr>
          <p:nvPr/>
        </p:nvPicPr>
        <p:blipFill>
          <a:blip r:embed="rId2"/>
          <a:stretch>
            <a:fillRect/>
          </a:stretch>
        </p:blipFill>
        <p:spPr>
          <a:xfrm>
            <a:off x="2385630" y="1000460"/>
            <a:ext cx="4617598" cy="714039"/>
          </a:xfrm>
          <a:prstGeom prst="rect">
            <a:avLst/>
          </a:prstGeom>
        </p:spPr>
      </p:pic>
      <p:pic>
        <p:nvPicPr>
          <p:cNvPr id="8" name="Content Placeholder 7">
            <a:extLst>
              <a:ext uri="{FF2B5EF4-FFF2-40B4-BE49-F238E27FC236}">
                <a16:creationId xmlns:a16="http://schemas.microsoft.com/office/drawing/2014/main" id="{55897F3B-ADA6-4F85-B47F-3FBDD5DCB5A9}"/>
              </a:ext>
            </a:extLst>
          </p:cNvPr>
          <p:cNvPicPr>
            <a:picLocks noGrp="1" noChangeAspect="1"/>
          </p:cNvPicPr>
          <p:nvPr>
            <p:ph idx="1"/>
          </p:nvPr>
        </p:nvPicPr>
        <p:blipFill>
          <a:blip r:embed="rId3"/>
          <a:stretch>
            <a:fillRect/>
          </a:stretch>
        </p:blipFill>
        <p:spPr>
          <a:xfrm>
            <a:off x="2385630" y="1714499"/>
            <a:ext cx="4714875" cy="4819650"/>
          </a:xfrm>
          <a:prstGeom prst="rect">
            <a:avLst/>
          </a:prstGeom>
        </p:spPr>
      </p:pic>
    </p:spTree>
    <p:extLst>
      <p:ext uri="{BB962C8B-B14F-4D97-AF65-F5344CB8AC3E}">
        <p14:creationId xmlns:p14="http://schemas.microsoft.com/office/powerpoint/2010/main" val="4279520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E6417-2615-48CD-9B8A-6EB3415BC4E2}"/>
              </a:ext>
            </a:extLst>
          </p:cNvPr>
          <p:cNvSpPr>
            <a:spLocks noGrp="1"/>
          </p:cNvSpPr>
          <p:nvPr>
            <p:ph type="title"/>
          </p:nvPr>
        </p:nvSpPr>
        <p:spPr>
          <a:xfrm>
            <a:off x="457199" y="0"/>
            <a:ext cx="8229600" cy="1219200"/>
          </a:xfrm>
        </p:spPr>
        <p:txBody>
          <a:bodyPr/>
          <a:lstStyle/>
          <a:p>
            <a:r>
              <a:rPr lang="en-US" sz="2400" dirty="0"/>
              <a:t>Form I-9 Section 2 Entry Page, Alien Authorized to Work, List A Document, Foreign Passport with I-94</a:t>
            </a:r>
          </a:p>
        </p:txBody>
      </p:sp>
      <p:pic>
        <p:nvPicPr>
          <p:cNvPr id="6" name="Picture 5">
            <a:extLst>
              <a:ext uri="{FF2B5EF4-FFF2-40B4-BE49-F238E27FC236}">
                <a16:creationId xmlns:a16="http://schemas.microsoft.com/office/drawing/2014/main" id="{F1D8B259-492E-42B3-8D39-B59E2ADC228B}"/>
              </a:ext>
            </a:extLst>
          </p:cNvPr>
          <p:cNvPicPr>
            <a:picLocks noChangeAspect="1"/>
          </p:cNvPicPr>
          <p:nvPr/>
        </p:nvPicPr>
        <p:blipFill>
          <a:blip r:embed="rId2"/>
          <a:stretch>
            <a:fillRect/>
          </a:stretch>
        </p:blipFill>
        <p:spPr>
          <a:xfrm>
            <a:off x="2263200" y="992524"/>
            <a:ext cx="4617598" cy="714039"/>
          </a:xfrm>
          <a:prstGeom prst="rect">
            <a:avLst/>
          </a:prstGeom>
        </p:spPr>
      </p:pic>
      <p:pic>
        <p:nvPicPr>
          <p:cNvPr id="7" name="Picture 6">
            <a:extLst>
              <a:ext uri="{FF2B5EF4-FFF2-40B4-BE49-F238E27FC236}">
                <a16:creationId xmlns:a16="http://schemas.microsoft.com/office/drawing/2014/main" id="{12B71D26-E19B-45C4-929A-40F2501AFB73}"/>
              </a:ext>
            </a:extLst>
          </p:cNvPr>
          <p:cNvPicPr>
            <a:picLocks noChangeAspect="1"/>
          </p:cNvPicPr>
          <p:nvPr/>
        </p:nvPicPr>
        <p:blipFill>
          <a:blip r:embed="rId3"/>
          <a:stretch>
            <a:fillRect/>
          </a:stretch>
        </p:blipFill>
        <p:spPr>
          <a:xfrm>
            <a:off x="2198258" y="5835175"/>
            <a:ext cx="4657909" cy="609104"/>
          </a:xfrm>
          <a:prstGeom prst="rect">
            <a:avLst/>
          </a:prstGeom>
        </p:spPr>
      </p:pic>
      <p:pic>
        <p:nvPicPr>
          <p:cNvPr id="9" name="Content Placeholder 8">
            <a:extLst>
              <a:ext uri="{FF2B5EF4-FFF2-40B4-BE49-F238E27FC236}">
                <a16:creationId xmlns:a16="http://schemas.microsoft.com/office/drawing/2014/main" id="{7309CCF2-3783-428C-AEE8-0660B60C06C1}"/>
              </a:ext>
            </a:extLst>
          </p:cNvPr>
          <p:cNvPicPr>
            <a:picLocks noGrp="1" noChangeAspect="1"/>
          </p:cNvPicPr>
          <p:nvPr>
            <p:ph idx="1"/>
          </p:nvPr>
        </p:nvPicPr>
        <p:blipFill>
          <a:blip r:embed="rId4"/>
          <a:stretch>
            <a:fillRect/>
          </a:stretch>
        </p:blipFill>
        <p:spPr>
          <a:xfrm>
            <a:off x="2295524" y="1585912"/>
            <a:ext cx="4552950" cy="4492159"/>
          </a:xfrm>
          <a:prstGeom prst="rect">
            <a:avLst/>
          </a:prstGeom>
        </p:spPr>
      </p:pic>
    </p:spTree>
    <p:extLst>
      <p:ext uri="{BB962C8B-B14F-4D97-AF65-F5344CB8AC3E}">
        <p14:creationId xmlns:p14="http://schemas.microsoft.com/office/powerpoint/2010/main" val="1728900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BDDC-CFD1-4B36-9794-44A93FDA17F1}"/>
              </a:ext>
            </a:extLst>
          </p:cNvPr>
          <p:cNvSpPr>
            <a:spLocks noGrp="1"/>
          </p:cNvSpPr>
          <p:nvPr>
            <p:ph type="title"/>
          </p:nvPr>
        </p:nvSpPr>
        <p:spPr/>
        <p:txBody>
          <a:bodyPr/>
          <a:lstStyle/>
          <a:p>
            <a:r>
              <a:rPr lang="en-US" sz="2400" dirty="0"/>
              <a:t>Form I-9 Section 2 Entry Page, Alien Authorized to Work, List B Document, Driver’s License or State ID</a:t>
            </a:r>
          </a:p>
        </p:txBody>
      </p:sp>
      <p:pic>
        <p:nvPicPr>
          <p:cNvPr id="6" name="Content Placeholder 5">
            <a:extLst>
              <a:ext uri="{FF2B5EF4-FFF2-40B4-BE49-F238E27FC236}">
                <a16:creationId xmlns:a16="http://schemas.microsoft.com/office/drawing/2014/main" id="{1A53C446-E1D3-4232-ACBC-AFF9CCDB03D1}"/>
              </a:ext>
            </a:extLst>
          </p:cNvPr>
          <p:cNvPicPr>
            <a:picLocks noGrp="1" noChangeAspect="1"/>
          </p:cNvPicPr>
          <p:nvPr>
            <p:ph idx="1"/>
          </p:nvPr>
        </p:nvPicPr>
        <p:blipFill>
          <a:blip r:embed="rId2"/>
          <a:stretch>
            <a:fillRect/>
          </a:stretch>
        </p:blipFill>
        <p:spPr>
          <a:xfrm>
            <a:off x="1433512" y="1602889"/>
            <a:ext cx="6276975" cy="4832042"/>
          </a:xfrm>
          <a:prstGeom prst="rect">
            <a:avLst/>
          </a:prstGeom>
        </p:spPr>
      </p:pic>
    </p:spTree>
    <p:extLst>
      <p:ext uri="{BB962C8B-B14F-4D97-AF65-F5344CB8AC3E}">
        <p14:creationId xmlns:p14="http://schemas.microsoft.com/office/powerpoint/2010/main" val="1172623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708A-6B75-4642-9FFB-1515B6A7B035}"/>
              </a:ext>
            </a:extLst>
          </p:cNvPr>
          <p:cNvSpPr>
            <a:spLocks noGrp="1"/>
          </p:cNvSpPr>
          <p:nvPr>
            <p:ph type="title"/>
          </p:nvPr>
        </p:nvSpPr>
        <p:spPr/>
        <p:txBody>
          <a:bodyPr/>
          <a:lstStyle/>
          <a:p>
            <a:r>
              <a:rPr lang="en-US" sz="2400" dirty="0"/>
              <a:t>Form I-9 Section 2 Entry Page, Alien Authorized to Work, List C Documents*</a:t>
            </a:r>
          </a:p>
        </p:txBody>
      </p:sp>
      <p:pic>
        <p:nvPicPr>
          <p:cNvPr id="4" name="Content Placeholder 3">
            <a:extLst>
              <a:ext uri="{FF2B5EF4-FFF2-40B4-BE49-F238E27FC236}">
                <a16:creationId xmlns:a16="http://schemas.microsoft.com/office/drawing/2014/main" id="{A32FB12B-B29E-4628-88AE-0FFB04CCB32C}"/>
              </a:ext>
            </a:extLst>
          </p:cNvPr>
          <p:cNvPicPr>
            <a:picLocks noGrp="1" noChangeAspect="1"/>
          </p:cNvPicPr>
          <p:nvPr>
            <p:ph idx="1"/>
          </p:nvPr>
        </p:nvPicPr>
        <p:blipFill>
          <a:blip r:embed="rId2"/>
          <a:stretch>
            <a:fillRect/>
          </a:stretch>
        </p:blipFill>
        <p:spPr>
          <a:xfrm>
            <a:off x="614362" y="2019300"/>
            <a:ext cx="7915275" cy="3276600"/>
          </a:xfrm>
          <a:prstGeom prst="rect">
            <a:avLst/>
          </a:prstGeom>
        </p:spPr>
      </p:pic>
      <p:sp>
        <p:nvSpPr>
          <p:cNvPr id="5" name="TextBox 4">
            <a:extLst>
              <a:ext uri="{FF2B5EF4-FFF2-40B4-BE49-F238E27FC236}">
                <a16:creationId xmlns:a16="http://schemas.microsoft.com/office/drawing/2014/main" id="{0DCC6FF2-C2B9-450D-BBCB-8DF229121ED3}"/>
              </a:ext>
            </a:extLst>
          </p:cNvPr>
          <p:cNvSpPr txBox="1"/>
          <p:nvPr/>
        </p:nvSpPr>
        <p:spPr>
          <a:xfrm>
            <a:off x="614362" y="5540188"/>
            <a:ext cx="7701299" cy="707886"/>
          </a:xfrm>
          <a:prstGeom prst="rect">
            <a:avLst/>
          </a:prstGeom>
          <a:noFill/>
        </p:spPr>
        <p:txBody>
          <a:bodyPr wrap="square" rtlCol="0">
            <a:spAutoFit/>
          </a:bodyPr>
          <a:lstStyle/>
          <a:p>
            <a:r>
              <a:rPr lang="en-US" dirty="0"/>
              <a:t>*All List C Documents Only Require Selecting the Document Name </a:t>
            </a:r>
          </a:p>
          <a:p>
            <a:endParaRPr lang="en-US" dirty="0"/>
          </a:p>
        </p:txBody>
      </p:sp>
    </p:spTree>
    <p:extLst>
      <p:ext uri="{BB962C8B-B14F-4D97-AF65-F5344CB8AC3E}">
        <p14:creationId xmlns:p14="http://schemas.microsoft.com/office/powerpoint/2010/main" val="2668609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AD3FE0-2C74-4980-8AED-288201B155CB}"/>
              </a:ext>
            </a:extLst>
          </p:cNvPr>
          <p:cNvGrpSpPr/>
          <p:nvPr/>
        </p:nvGrpSpPr>
        <p:grpSpPr>
          <a:xfrm>
            <a:off x="1683641" y="1688951"/>
            <a:ext cx="6158684" cy="3980329"/>
            <a:chOff x="1596961" y="2723345"/>
            <a:chExt cx="5489640" cy="4015894"/>
          </a:xfrm>
        </p:grpSpPr>
        <p:pic>
          <p:nvPicPr>
            <p:cNvPr id="3" name="Picture 2">
              <a:extLst>
                <a:ext uri="{FF2B5EF4-FFF2-40B4-BE49-F238E27FC236}">
                  <a16:creationId xmlns:a16="http://schemas.microsoft.com/office/drawing/2014/main" id="{23C4CDFF-55C9-485C-AFDA-33EC42721B7A}"/>
                </a:ext>
              </a:extLst>
            </p:cNvPr>
            <p:cNvPicPr>
              <a:picLocks noChangeAspect="1"/>
            </p:cNvPicPr>
            <p:nvPr/>
          </p:nvPicPr>
          <p:blipFill rotWithShape="1">
            <a:blip r:embed="rId2"/>
            <a:srcRect l="22989" t="37855" r="41875" b="8209"/>
            <a:stretch/>
          </p:blipFill>
          <p:spPr>
            <a:xfrm>
              <a:off x="1596961" y="2723345"/>
              <a:ext cx="5489640" cy="4015894"/>
            </a:xfrm>
            <a:prstGeom prst="rect">
              <a:avLst/>
            </a:prstGeom>
          </p:spPr>
        </p:pic>
        <p:sp>
          <p:nvSpPr>
            <p:cNvPr id="5" name="Rectangle 4">
              <a:extLst>
                <a:ext uri="{FF2B5EF4-FFF2-40B4-BE49-F238E27FC236}">
                  <a16:creationId xmlns:a16="http://schemas.microsoft.com/office/drawing/2014/main" id="{A03D21C8-51E6-4337-958C-8944EBA8E8AD}"/>
                </a:ext>
              </a:extLst>
            </p:cNvPr>
            <p:cNvSpPr/>
            <p:nvPr/>
          </p:nvSpPr>
          <p:spPr>
            <a:xfrm>
              <a:off x="3327507" y="3878857"/>
              <a:ext cx="715618" cy="188016"/>
            </a:xfrm>
            <a:prstGeom prst="rect">
              <a:avLst/>
            </a:prstGeom>
            <a:solidFill>
              <a:schemeClr val="bg1">
                <a:lumMod val="7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grpSp>
      <p:sp>
        <p:nvSpPr>
          <p:cNvPr id="7" name="TextBox 6">
            <a:extLst>
              <a:ext uri="{FF2B5EF4-FFF2-40B4-BE49-F238E27FC236}">
                <a16:creationId xmlns:a16="http://schemas.microsoft.com/office/drawing/2014/main" id="{12C532D7-FBDD-4567-BCA4-FE5B76F7994B}"/>
              </a:ext>
            </a:extLst>
          </p:cNvPr>
          <p:cNvSpPr txBox="1"/>
          <p:nvPr/>
        </p:nvSpPr>
        <p:spPr>
          <a:xfrm>
            <a:off x="156454" y="908945"/>
            <a:ext cx="4813579" cy="461665"/>
          </a:xfrm>
          <a:prstGeom prst="rect">
            <a:avLst/>
          </a:prstGeom>
          <a:noFill/>
        </p:spPr>
        <p:txBody>
          <a:bodyPr wrap="square" rtlCol="0">
            <a:spAutoFit/>
          </a:bodyPr>
          <a:lstStyle/>
          <a:p>
            <a:r>
              <a:rPr lang="en-US" sz="2400" b="1" dirty="0"/>
              <a:t>Additional Case Details Entry Page</a:t>
            </a:r>
          </a:p>
        </p:txBody>
      </p:sp>
    </p:spTree>
    <p:extLst>
      <p:ext uri="{BB962C8B-B14F-4D97-AF65-F5344CB8AC3E}">
        <p14:creationId xmlns:p14="http://schemas.microsoft.com/office/powerpoint/2010/main" val="524678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3B3C4F-4C08-4A86-9CB1-0BD3689FEFE7}"/>
              </a:ext>
            </a:extLst>
          </p:cNvPr>
          <p:cNvSpPr txBox="1"/>
          <p:nvPr/>
        </p:nvSpPr>
        <p:spPr>
          <a:xfrm>
            <a:off x="221000" y="624185"/>
            <a:ext cx="2565231" cy="461665"/>
          </a:xfrm>
          <a:prstGeom prst="rect">
            <a:avLst/>
          </a:prstGeom>
          <a:noFill/>
        </p:spPr>
        <p:txBody>
          <a:bodyPr wrap="square" rtlCol="0">
            <a:spAutoFit/>
          </a:bodyPr>
          <a:lstStyle/>
          <a:p>
            <a:r>
              <a:rPr lang="en-US" sz="2400" b="1" dirty="0"/>
              <a:t>Verify Data</a:t>
            </a:r>
          </a:p>
        </p:txBody>
      </p:sp>
      <p:pic>
        <p:nvPicPr>
          <p:cNvPr id="11" name="Picture 10">
            <a:extLst>
              <a:ext uri="{FF2B5EF4-FFF2-40B4-BE49-F238E27FC236}">
                <a16:creationId xmlns:a16="http://schemas.microsoft.com/office/drawing/2014/main" id="{4E7780DE-D115-4F2B-A438-B81E7A2F3653}"/>
              </a:ext>
            </a:extLst>
          </p:cNvPr>
          <p:cNvPicPr>
            <a:picLocks noChangeAspect="1"/>
          </p:cNvPicPr>
          <p:nvPr/>
        </p:nvPicPr>
        <p:blipFill>
          <a:blip r:embed="rId3"/>
          <a:stretch>
            <a:fillRect/>
          </a:stretch>
        </p:blipFill>
        <p:spPr>
          <a:xfrm>
            <a:off x="247650" y="1033462"/>
            <a:ext cx="8648700" cy="5248275"/>
          </a:xfrm>
          <a:prstGeom prst="rect">
            <a:avLst/>
          </a:prstGeom>
        </p:spPr>
      </p:pic>
    </p:spTree>
    <p:extLst>
      <p:ext uri="{BB962C8B-B14F-4D97-AF65-F5344CB8AC3E}">
        <p14:creationId xmlns:p14="http://schemas.microsoft.com/office/powerpoint/2010/main" val="139670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Determine Access Method</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153403"/>
            <a:ext cx="3352800" cy="57637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819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0DB08BF-44BD-44E5-B62F-BAA3E9B328C7}"/>
              </a:ext>
            </a:extLst>
          </p:cNvPr>
          <p:cNvSpPr txBox="1"/>
          <p:nvPr/>
        </p:nvSpPr>
        <p:spPr>
          <a:xfrm>
            <a:off x="440559" y="1100435"/>
            <a:ext cx="3184264" cy="461665"/>
          </a:xfrm>
          <a:prstGeom prst="rect">
            <a:avLst/>
          </a:prstGeom>
          <a:noFill/>
        </p:spPr>
        <p:txBody>
          <a:bodyPr wrap="square" rtlCol="0">
            <a:spAutoFit/>
          </a:bodyPr>
          <a:lstStyle/>
          <a:p>
            <a:r>
              <a:rPr lang="en-US" sz="2400" b="1" dirty="0"/>
              <a:t>Photo Matching</a:t>
            </a:r>
          </a:p>
        </p:txBody>
      </p:sp>
      <p:pic>
        <p:nvPicPr>
          <p:cNvPr id="2" name="Picture 1">
            <a:extLst>
              <a:ext uri="{FF2B5EF4-FFF2-40B4-BE49-F238E27FC236}">
                <a16:creationId xmlns:a16="http://schemas.microsoft.com/office/drawing/2014/main" id="{07DFE6B8-3022-42B0-9BB3-B82AF3617FF4}"/>
              </a:ext>
            </a:extLst>
          </p:cNvPr>
          <p:cNvPicPr>
            <a:picLocks noChangeAspect="1"/>
          </p:cNvPicPr>
          <p:nvPr/>
        </p:nvPicPr>
        <p:blipFill>
          <a:blip r:embed="rId2"/>
          <a:stretch>
            <a:fillRect/>
          </a:stretch>
        </p:blipFill>
        <p:spPr>
          <a:xfrm>
            <a:off x="138112" y="1600200"/>
            <a:ext cx="8867775" cy="4114800"/>
          </a:xfrm>
          <a:prstGeom prst="rect">
            <a:avLst/>
          </a:prstGeom>
        </p:spPr>
      </p:pic>
    </p:spTree>
    <p:extLst>
      <p:ext uri="{BB962C8B-B14F-4D97-AF65-F5344CB8AC3E}">
        <p14:creationId xmlns:p14="http://schemas.microsoft.com/office/powerpoint/2010/main" val="690122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557789A-552F-426D-921A-73A35F8C68D3}"/>
              </a:ext>
            </a:extLst>
          </p:cNvPr>
          <p:cNvPicPr>
            <a:picLocks noChangeAspect="1"/>
          </p:cNvPicPr>
          <p:nvPr/>
        </p:nvPicPr>
        <p:blipFill>
          <a:blip r:embed="rId2"/>
          <a:stretch>
            <a:fillRect/>
          </a:stretch>
        </p:blipFill>
        <p:spPr>
          <a:xfrm>
            <a:off x="0" y="1326776"/>
            <a:ext cx="9144000" cy="4661647"/>
          </a:xfrm>
          <a:prstGeom prst="rect">
            <a:avLst/>
          </a:prstGeom>
        </p:spPr>
      </p:pic>
      <p:sp>
        <p:nvSpPr>
          <p:cNvPr id="19" name="TextBox 18">
            <a:extLst>
              <a:ext uri="{FF2B5EF4-FFF2-40B4-BE49-F238E27FC236}">
                <a16:creationId xmlns:a16="http://schemas.microsoft.com/office/drawing/2014/main" id="{5C769C08-C7CE-4956-B893-7ACDBCE00480}"/>
              </a:ext>
            </a:extLst>
          </p:cNvPr>
          <p:cNvSpPr txBox="1"/>
          <p:nvPr/>
        </p:nvSpPr>
        <p:spPr>
          <a:xfrm>
            <a:off x="322729" y="699247"/>
            <a:ext cx="3743662" cy="461665"/>
          </a:xfrm>
          <a:prstGeom prst="rect">
            <a:avLst/>
          </a:prstGeom>
          <a:noFill/>
        </p:spPr>
        <p:txBody>
          <a:bodyPr wrap="square" rtlCol="0">
            <a:spAutoFit/>
          </a:bodyPr>
          <a:lstStyle/>
          <a:p>
            <a:r>
              <a:rPr lang="en-US" sz="2400" b="1" dirty="0"/>
              <a:t>Case Results</a:t>
            </a:r>
          </a:p>
        </p:txBody>
      </p:sp>
    </p:spTree>
    <p:extLst>
      <p:ext uri="{BB962C8B-B14F-4D97-AF65-F5344CB8AC3E}">
        <p14:creationId xmlns:p14="http://schemas.microsoft.com/office/powerpoint/2010/main" val="1369813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BF06-8DEA-4767-9A50-4AB78BCE3D87}"/>
              </a:ext>
            </a:extLst>
          </p:cNvPr>
          <p:cNvSpPr>
            <a:spLocks noGrp="1"/>
          </p:cNvSpPr>
          <p:nvPr>
            <p:ph type="title"/>
          </p:nvPr>
        </p:nvSpPr>
        <p:spPr/>
        <p:txBody>
          <a:bodyPr/>
          <a:lstStyle/>
          <a:p>
            <a:r>
              <a:rPr lang="en-US" dirty="0"/>
              <a:t>Final Nonconfirmation Result</a:t>
            </a:r>
          </a:p>
        </p:txBody>
      </p:sp>
      <p:pic>
        <p:nvPicPr>
          <p:cNvPr id="5" name="Content Placeholder 4">
            <a:extLst>
              <a:ext uri="{FF2B5EF4-FFF2-40B4-BE49-F238E27FC236}">
                <a16:creationId xmlns:a16="http://schemas.microsoft.com/office/drawing/2014/main" id="{CACC36A3-5400-421F-83E6-F619B2A965D8}"/>
              </a:ext>
            </a:extLst>
          </p:cNvPr>
          <p:cNvPicPr>
            <a:picLocks noGrp="1" noChangeAspect="1"/>
          </p:cNvPicPr>
          <p:nvPr>
            <p:ph idx="1"/>
          </p:nvPr>
        </p:nvPicPr>
        <p:blipFill>
          <a:blip r:embed="rId2"/>
          <a:stretch>
            <a:fillRect/>
          </a:stretch>
        </p:blipFill>
        <p:spPr>
          <a:xfrm>
            <a:off x="457200" y="1602890"/>
            <a:ext cx="8229600" cy="4839546"/>
          </a:xfrm>
          <a:prstGeom prst="rect">
            <a:avLst/>
          </a:prstGeom>
        </p:spPr>
      </p:pic>
    </p:spTree>
    <p:extLst>
      <p:ext uri="{BB962C8B-B14F-4D97-AF65-F5344CB8AC3E}">
        <p14:creationId xmlns:p14="http://schemas.microsoft.com/office/powerpoint/2010/main" val="618546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6899A-DA1D-4DC0-89FE-8369C691007E}"/>
              </a:ext>
            </a:extLst>
          </p:cNvPr>
          <p:cNvSpPr>
            <a:spLocks noGrp="1"/>
          </p:cNvSpPr>
          <p:nvPr>
            <p:ph type="title"/>
          </p:nvPr>
        </p:nvSpPr>
        <p:spPr/>
        <p:txBody>
          <a:bodyPr/>
          <a:lstStyle/>
          <a:p>
            <a:r>
              <a:rPr lang="en-US" dirty="0"/>
              <a:t>Tentative Nonconfirmation Process</a:t>
            </a:r>
          </a:p>
        </p:txBody>
      </p:sp>
      <p:sp>
        <p:nvSpPr>
          <p:cNvPr id="3" name="Content Placeholder 2">
            <a:extLst>
              <a:ext uri="{FF2B5EF4-FFF2-40B4-BE49-F238E27FC236}">
                <a16:creationId xmlns:a16="http://schemas.microsoft.com/office/drawing/2014/main" id="{93360882-675F-4F3E-8DAB-396B4DC15956}"/>
              </a:ext>
            </a:extLst>
          </p:cNvPr>
          <p:cNvSpPr>
            <a:spLocks noGrp="1"/>
          </p:cNvSpPr>
          <p:nvPr>
            <p:ph idx="1"/>
          </p:nvPr>
        </p:nvSpPr>
        <p:spPr/>
        <p:txBody>
          <a:bodyPr/>
          <a:lstStyle/>
          <a:p>
            <a:r>
              <a:rPr lang="en-US" dirty="0"/>
              <a:t>Steps</a:t>
            </a:r>
          </a:p>
          <a:p>
            <a:pPr lvl="1"/>
            <a:r>
              <a:rPr lang="en-US" dirty="0"/>
              <a:t>Review Case</a:t>
            </a:r>
          </a:p>
          <a:p>
            <a:pPr lvl="1"/>
            <a:r>
              <a:rPr lang="en-US" dirty="0"/>
              <a:t>Tentative Nonconfirmation (Social Security Administration and Department of Homeland Security)</a:t>
            </a:r>
          </a:p>
          <a:p>
            <a:pPr lvl="1"/>
            <a:r>
              <a:rPr lang="en-US" dirty="0"/>
              <a:t>Further Action Notice</a:t>
            </a:r>
          </a:p>
          <a:p>
            <a:pPr lvl="1"/>
            <a:r>
              <a:rPr lang="en-US" dirty="0"/>
              <a:t>Referral Date Confirmation Notice</a:t>
            </a:r>
          </a:p>
          <a:p>
            <a:pPr lvl="1"/>
            <a:r>
              <a:rPr lang="en-US" dirty="0"/>
              <a:t>Review Case Results</a:t>
            </a:r>
          </a:p>
        </p:txBody>
      </p:sp>
    </p:spTree>
    <p:extLst>
      <p:ext uri="{BB962C8B-B14F-4D97-AF65-F5344CB8AC3E}">
        <p14:creationId xmlns:p14="http://schemas.microsoft.com/office/powerpoint/2010/main" val="2918579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2504-9B49-49FC-9B50-10F9C905EE49}"/>
              </a:ext>
            </a:extLst>
          </p:cNvPr>
          <p:cNvSpPr>
            <a:spLocks noGrp="1"/>
          </p:cNvSpPr>
          <p:nvPr>
            <p:ph type="title"/>
          </p:nvPr>
        </p:nvSpPr>
        <p:spPr/>
        <p:txBody>
          <a:bodyPr/>
          <a:lstStyle/>
          <a:p>
            <a:r>
              <a:rPr lang="en-US" dirty="0"/>
              <a:t>Review Case </a:t>
            </a:r>
          </a:p>
        </p:txBody>
      </p:sp>
      <p:pic>
        <p:nvPicPr>
          <p:cNvPr id="4" name="Content Placeholder 3">
            <a:extLst>
              <a:ext uri="{FF2B5EF4-FFF2-40B4-BE49-F238E27FC236}">
                <a16:creationId xmlns:a16="http://schemas.microsoft.com/office/drawing/2014/main" id="{500EC311-7132-4B61-AB8B-F2B69CF2872D}"/>
              </a:ext>
            </a:extLst>
          </p:cNvPr>
          <p:cNvPicPr>
            <a:picLocks noGrp="1" noChangeAspect="1"/>
          </p:cNvPicPr>
          <p:nvPr>
            <p:ph idx="1"/>
          </p:nvPr>
        </p:nvPicPr>
        <p:blipFill>
          <a:blip r:embed="rId2"/>
          <a:stretch>
            <a:fillRect/>
          </a:stretch>
        </p:blipFill>
        <p:spPr>
          <a:xfrm>
            <a:off x="2118636" y="1706563"/>
            <a:ext cx="4906727" cy="4827587"/>
          </a:xfrm>
          <a:prstGeom prst="rect">
            <a:avLst/>
          </a:prstGeom>
        </p:spPr>
      </p:pic>
    </p:spTree>
    <p:extLst>
      <p:ext uri="{BB962C8B-B14F-4D97-AF65-F5344CB8AC3E}">
        <p14:creationId xmlns:p14="http://schemas.microsoft.com/office/powerpoint/2010/main" val="353287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1630B-CC4A-436D-9A0E-A264684F4F80}"/>
              </a:ext>
            </a:extLst>
          </p:cNvPr>
          <p:cNvSpPr>
            <a:spLocks noGrp="1"/>
          </p:cNvSpPr>
          <p:nvPr>
            <p:ph type="title"/>
          </p:nvPr>
        </p:nvSpPr>
        <p:spPr/>
        <p:txBody>
          <a:bodyPr/>
          <a:lstStyle/>
          <a:p>
            <a:r>
              <a:rPr lang="en-US" dirty="0"/>
              <a:t>Tentative Nonconfirmation </a:t>
            </a:r>
          </a:p>
        </p:txBody>
      </p:sp>
      <p:pic>
        <p:nvPicPr>
          <p:cNvPr id="4" name="Content Placeholder 3">
            <a:extLst>
              <a:ext uri="{FF2B5EF4-FFF2-40B4-BE49-F238E27FC236}">
                <a16:creationId xmlns:a16="http://schemas.microsoft.com/office/drawing/2014/main" id="{82A1E846-DC45-45E5-9C0D-90DA72C0E6ED}"/>
              </a:ext>
            </a:extLst>
          </p:cNvPr>
          <p:cNvPicPr>
            <a:picLocks noGrp="1" noChangeAspect="1"/>
          </p:cNvPicPr>
          <p:nvPr>
            <p:ph idx="1"/>
          </p:nvPr>
        </p:nvPicPr>
        <p:blipFill>
          <a:blip r:embed="rId2"/>
          <a:stretch>
            <a:fillRect/>
          </a:stretch>
        </p:blipFill>
        <p:spPr>
          <a:xfrm>
            <a:off x="2329789" y="1706563"/>
            <a:ext cx="4484421" cy="4827587"/>
          </a:xfrm>
          <a:prstGeom prst="rect">
            <a:avLst/>
          </a:prstGeom>
        </p:spPr>
      </p:pic>
    </p:spTree>
    <p:extLst>
      <p:ext uri="{BB962C8B-B14F-4D97-AF65-F5344CB8AC3E}">
        <p14:creationId xmlns:p14="http://schemas.microsoft.com/office/powerpoint/2010/main" val="99062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980D-E6B1-468A-944A-287E8F01449B}"/>
              </a:ext>
            </a:extLst>
          </p:cNvPr>
          <p:cNvSpPr>
            <a:spLocks noGrp="1"/>
          </p:cNvSpPr>
          <p:nvPr>
            <p:ph type="title"/>
          </p:nvPr>
        </p:nvSpPr>
        <p:spPr/>
        <p:txBody>
          <a:bodyPr/>
          <a:lstStyle/>
          <a:p>
            <a:r>
              <a:rPr lang="en-US" dirty="0"/>
              <a:t>Social Security Administration Further Action Notice</a:t>
            </a:r>
          </a:p>
        </p:txBody>
      </p:sp>
      <p:pic>
        <p:nvPicPr>
          <p:cNvPr id="4" name="Content Placeholder 3">
            <a:extLst>
              <a:ext uri="{FF2B5EF4-FFF2-40B4-BE49-F238E27FC236}">
                <a16:creationId xmlns:a16="http://schemas.microsoft.com/office/drawing/2014/main" id="{260A638C-FAB3-45E1-A7DE-F9D1DAEC4F41}"/>
              </a:ext>
            </a:extLst>
          </p:cNvPr>
          <p:cNvPicPr>
            <a:picLocks noGrp="1" noChangeAspect="1"/>
          </p:cNvPicPr>
          <p:nvPr>
            <p:ph idx="1"/>
          </p:nvPr>
        </p:nvPicPr>
        <p:blipFill>
          <a:blip r:embed="rId2"/>
          <a:stretch>
            <a:fillRect/>
          </a:stretch>
        </p:blipFill>
        <p:spPr>
          <a:xfrm>
            <a:off x="558373" y="1512147"/>
            <a:ext cx="3810255" cy="4827587"/>
          </a:xfrm>
          <a:prstGeom prst="rect">
            <a:avLst/>
          </a:prstGeom>
        </p:spPr>
      </p:pic>
      <p:pic>
        <p:nvPicPr>
          <p:cNvPr id="5" name="Picture 4">
            <a:extLst>
              <a:ext uri="{FF2B5EF4-FFF2-40B4-BE49-F238E27FC236}">
                <a16:creationId xmlns:a16="http://schemas.microsoft.com/office/drawing/2014/main" id="{46482F37-22E4-47DC-A567-A2A27799955B}"/>
              </a:ext>
            </a:extLst>
          </p:cNvPr>
          <p:cNvPicPr>
            <a:picLocks noChangeAspect="1"/>
          </p:cNvPicPr>
          <p:nvPr/>
        </p:nvPicPr>
        <p:blipFill>
          <a:blip r:embed="rId3"/>
          <a:stretch>
            <a:fillRect/>
          </a:stretch>
        </p:blipFill>
        <p:spPr>
          <a:xfrm>
            <a:off x="4633114" y="1512147"/>
            <a:ext cx="3789200" cy="4827587"/>
          </a:xfrm>
          <a:prstGeom prst="rect">
            <a:avLst/>
          </a:prstGeom>
        </p:spPr>
      </p:pic>
    </p:spTree>
    <p:extLst>
      <p:ext uri="{BB962C8B-B14F-4D97-AF65-F5344CB8AC3E}">
        <p14:creationId xmlns:p14="http://schemas.microsoft.com/office/powerpoint/2010/main" val="3659117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6096-A7F9-4642-ADFF-E130C293E055}"/>
              </a:ext>
            </a:extLst>
          </p:cNvPr>
          <p:cNvSpPr>
            <a:spLocks noGrp="1"/>
          </p:cNvSpPr>
          <p:nvPr>
            <p:ph type="title"/>
          </p:nvPr>
        </p:nvSpPr>
        <p:spPr/>
        <p:txBody>
          <a:bodyPr/>
          <a:lstStyle/>
          <a:p>
            <a:r>
              <a:rPr lang="en-US" dirty="0"/>
              <a:t>Referral Date Confirmation	</a:t>
            </a:r>
          </a:p>
        </p:txBody>
      </p:sp>
      <p:pic>
        <p:nvPicPr>
          <p:cNvPr id="4" name="Content Placeholder 3">
            <a:extLst>
              <a:ext uri="{FF2B5EF4-FFF2-40B4-BE49-F238E27FC236}">
                <a16:creationId xmlns:a16="http://schemas.microsoft.com/office/drawing/2014/main" id="{9AA4BD9B-8ADA-4FC0-A34F-42309E9A4B13}"/>
              </a:ext>
            </a:extLst>
          </p:cNvPr>
          <p:cNvPicPr>
            <a:picLocks noGrp="1" noChangeAspect="1"/>
          </p:cNvPicPr>
          <p:nvPr>
            <p:ph idx="1"/>
          </p:nvPr>
        </p:nvPicPr>
        <p:blipFill>
          <a:blip r:embed="rId2"/>
          <a:stretch>
            <a:fillRect/>
          </a:stretch>
        </p:blipFill>
        <p:spPr>
          <a:xfrm>
            <a:off x="922016" y="1706563"/>
            <a:ext cx="7299967" cy="4827587"/>
          </a:xfrm>
          <a:prstGeom prst="rect">
            <a:avLst/>
          </a:prstGeom>
        </p:spPr>
      </p:pic>
    </p:spTree>
    <p:extLst>
      <p:ext uri="{BB962C8B-B14F-4D97-AF65-F5344CB8AC3E}">
        <p14:creationId xmlns:p14="http://schemas.microsoft.com/office/powerpoint/2010/main" val="2408824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55ED-3C45-40A0-9AC2-61782D9FD3B2}"/>
              </a:ext>
            </a:extLst>
          </p:cNvPr>
          <p:cNvSpPr>
            <a:spLocks noGrp="1"/>
          </p:cNvSpPr>
          <p:nvPr>
            <p:ph type="title"/>
          </p:nvPr>
        </p:nvSpPr>
        <p:spPr/>
        <p:txBody>
          <a:bodyPr/>
          <a:lstStyle/>
          <a:p>
            <a:r>
              <a:rPr lang="en-US" dirty="0"/>
              <a:t>Social Security Administration Referral Date Confirmation Notice</a:t>
            </a:r>
          </a:p>
        </p:txBody>
      </p:sp>
      <p:pic>
        <p:nvPicPr>
          <p:cNvPr id="4" name="Content Placeholder 3">
            <a:extLst>
              <a:ext uri="{FF2B5EF4-FFF2-40B4-BE49-F238E27FC236}">
                <a16:creationId xmlns:a16="http://schemas.microsoft.com/office/drawing/2014/main" id="{70DB511E-2512-4893-82CB-E609A3656E59}"/>
              </a:ext>
            </a:extLst>
          </p:cNvPr>
          <p:cNvPicPr>
            <a:picLocks noGrp="1" noChangeAspect="1"/>
          </p:cNvPicPr>
          <p:nvPr>
            <p:ph idx="1"/>
          </p:nvPr>
        </p:nvPicPr>
        <p:blipFill>
          <a:blip r:embed="rId2"/>
          <a:stretch>
            <a:fillRect/>
          </a:stretch>
        </p:blipFill>
        <p:spPr>
          <a:xfrm>
            <a:off x="1795257" y="1706563"/>
            <a:ext cx="5553486" cy="4827587"/>
          </a:xfrm>
          <a:prstGeom prst="rect">
            <a:avLst/>
          </a:prstGeom>
        </p:spPr>
      </p:pic>
    </p:spTree>
    <p:extLst>
      <p:ext uri="{BB962C8B-B14F-4D97-AF65-F5344CB8AC3E}">
        <p14:creationId xmlns:p14="http://schemas.microsoft.com/office/powerpoint/2010/main" val="512640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9095-8EB5-4946-A4EC-1B31108D978B}"/>
              </a:ext>
            </a:extLst>
          </p:cNvPr>
          <p:cNvSpPr>
            <a:spLocks noGrp="1"/>
          </p:cNvSpPr>
          <p:nvPr>
            <p:ph type="title"/>
          </p:nvPr>
        </p:nvSpPr>
        <p:spPr/>
        <p:txBody>
          <a:bodyPr/>
          <a:lstStyle/>
          <a:p>
            <a:r>
              <a:rPr lang="en-US" dirty="0"/>
              <a:t>Department of Homeland Security Further Action Notice</a:t>
            </a:r>
          </a:p>
        </p:txBody>
      </p:sp>
      <p:pic>
        <p:nvPicPr>
          <p:cNvPr id="4" name="Content Placeholder 3">
            <a:extLst>
              <a:ext uri="{FF2B5EF4-FFF2-40B4-BE49-F238E27FC236}">
                <a16:creationId xmlns:a16="http://schemas.microsoft.com/office/drawing/2014/main" id="{DBED8749-C45D-434B-8267-ED36CC2C26CC}"/>
              </a:ext>
            </a:extLst>
          </p:cNvPr>
          <p:cNvPicPr>
            <a:picLocks noGrp="1" noChangeAspect="1"/>
          </p:cNvPicPr>
          <p:nvPr>
            <p:ph idx="1"/>
          </p:nvPr>
        </p:nvPicPr>
        <p:blipFill>
          <a:blip r:embed="rId2"/>
          <a:stretch>
            <a:fillRect/>
          </a:stretch>
        </p:blipFill>
        <p:spPr>
          <a:xfrm>
            <a:off x="457200" y="1620502"/>
            <a:ext cx="3645703" cy="4827587"/>
          </a:xfrm>
          <a:prstGeom prst="rect">
            <a:avLst/>
          </a:prstGeom>
        </p:spPr>
      </p:pic>
      <p:pic>
        <p:nvPicPr>
          <p:cNvPr id="5" name="Picture 4">
            <a:extLst>
              <a:ext uri="{FF2B5EF4-FFF2-40B4-BE49-F238E27FC236}">
                <a16:creationId xmlns:a16="http://schemas.microsoft.com/office/drawing/2014/main" id="{620CDF14-E8B8-4235-BEAA-8B2C0B70DCA3}"/>
              </a:ext>
            </a:extLst>
          </p:cNvPr>
          <p:cNvPicPr>
            <a:picLocks noChangeAspect="1"/>
          </p:cNvPicPr>
          <p:nvPr/>
        </p:nvPicPr>
        <p:blipFill>
          <a:blip r:embed="rId3"/>
          <a:stretch>
            <a:fillRect/>
          </a:stretch>
        </p:blipFill>
        <p:spPr>
          <a:xfrm>
            <a:off x="4572000" y="1904640"/>
            <a:ext cx="3383799" cy="4543449"/>
          </a:xfrm>
          <a:prstGeom prst="rect">
            <a:avLst/>
          </a:prstGeom>
        </p:spPr>
      </p:pic>
    </p:spTree>
    <p:extLst>
      <p:ext uri="{BB962C8B-B14F-4D97-AF65-F5344CB8AC3E}">
        <p14:creationId xmlns:p14="http://schemas.microsoft.com/office/powerpoint/2010/main" val="2285314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Select Organization Designation</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75"/>
          <a:stretch/>
        </p:blipFill>
        <p:spPr>
          <a:xfrm>
            <a:off x="762001" y="1706880"/>
            <a:ext cx="7332388" cy="3332480"/>
          </a:xfrm>
          <a:prstGeom prst="rect">
            <a:avLst/>
          </a:prstGeom>
          <a:ln>
            <a:solidFill>
              <a:schemeClr val="tx1"/>
            </a:solidFill>
          </a:ln>
        </p:spPr>
      </p:pic>
    </p:spTree>
    <p:extLst>
      <p:ext uri="{BB962C8B-B14F-4D97-AF65-F5344CB8AC3E}">
        <p14:creationId xmlns:p14="http://schemas.microsoft.com/office/powerpoint/2010/main" val="41518192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99ED-A9AA-44A1-B7C2-0DA4D8F72C3D}"/>
              </a:ext>
            </a:extLst>
          </p:cNvPr>
          <p:cNvSpPr>
            <a:spLocks noGrp="1"/>
          </p:cNvSpPr>
          <p:nvPr>
            <p:ph type="title"/>
          </p:nvPr>
        </p:nvSpPr>
        <p:spPr/>
        <p:txBody>
          <a:bodyPr/>
          <a:lstStyle/>
          <a:p>
            <a:r>
              <a:rPr lang="en-US" dirty="0"/>
              <a:t>Referral Date Confirmation </a:t>
            </a:r>
          </a:p>
        </p:txBody>
      </p:sp>
      <p:pic>
        <p:nvPicPr>
          <p:cNvPr id="4" name="Content Placeholder 3">
            <a:extLst>
              <a:ext uri="{FF2B5EF4-FFF2-40B4-BE49-F238E27FC236}">
                <a16:creationId xmlns:a16="http://schemas.microsoft.com/office/drawing/2014/main" id="{78B76129-8213-4EFF-A92D-4FD901EDB76F}"/>
              </a:ext>
            </a:extLst>
          </p:cNvPr>
          <p:cNvPicPr>
            <a:picLocks noGrp="1" noChangeAspect="1"/>
          </p:cNvPicPr>
          <p:nvPr>
            <p:ph idx="1"/>
          </p:nvPr>
        </p:nvPicPr>
        <p:blipFill>
          <a:blip r:embed="rId2"/>
          <a:stretch>
            <a:fillRect/>
          </a:stretch>
        </p:blipFill>
        <p:spPr>
          <a:xfrm>
            <a:off x="922016" y="1706563"/>
            <a:ext cx="7299967" cy="4827587"/>
          </a:xfrm>
          <a:prstGeom prst="rect">
            <a:avLst/>
          </a:prstGeom>
        </p:spPr>
      </p:pic>
    </p:spTree>
    <p:extLst>
      <p:ext uri="{BB962C8B-B14F-4D97-AF65-F5344CB8AC3E}">
        <p14:creationId xmlns:p14="http://schemas.microsoft.com/office/powerpoint/2010/main" val="2180603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BC25-8469-47F1-AEC1-B9EA7A116BD4}"/>
              </a:ext>
            </a:extLst>
          </p:cNvPr>
          <p:cNvSpPr>
            <a:spLocks noGrp="1"/>
          </p:cNvSpPr>
          <p:nvPr>
            <p:ph type="title"/>
          </p:nvPr>
        </p:nvSpPr>
        <p:spPr/>
        <p:txBody>
          <a:bodyPr/>
          <a:lstStyle/>
          <a:p>
            <a:r>
              <a:rPr lang="en-US" dirty="0"/>
              <a:t>Department of Homeland Security Referral Date Confirmation Notice</a:t>
            </a:r>
          </a:p>
        </p:txBody>
      </p:sp>
      <p:pic>
        <p:nvPicPr>
          <p:cNvPr id="4" name="Content Placeholder 3">
            <a:extLst>
              <a:ext uri="{FF2B5EF4-FFF2-40B4-BE49-F238E27FC236}">
                <a16:creationId xmlns:a16="http://schemas.microsoft.com/office/drawing/2014/main" id="{B5D89D31-D217-4514-A03A-2639057F5FFA}"/>
              </a:ext>
            </a:extLst>
          </p:cNvPr>
          <p:cNvPicPr>
            <a:picLocks noGrp="1" noChangeAspect="1"/>
          </p:cNvPicPr>
          <p:nvPr>
            <p:ph idx="1"/>
          </p:nvPr>
        </p:nvPicPr>
        <p:blipFill>
          <a:blip r:embed="rId2"/>
          <a:stretch>
            <a:fillRect/>
          </a:stretch>
        </p:blipFill>
        <p:spPr>
          <a:xfrm>
            <a:off x="2040214" y="1706563"/>
            <a:ext cx="5063572" cy="4827587"/>
          </a:xfrm>
          <a:prstGeom prst="rect">
            <a:avLst/>
          </a:prstGeom>
        </p:spPr>
      </p:pic>
    </p:spTree>
    <p:extLst>
      <p:ext uri="{BB962C8B-B14F-4D97-AF65-F5344CB8AC3E}">
        <p14:creationId xmlns:p14="http://schemas.microsoft.com/office/powerpoint/2010/main" val="843326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557789A-552F-426D-921A-73A35F8C68D3}"/>
              </a:ext>
            </a:extLst>
          </p:cNvPr>
          <p:cNvPicPr>
            <a:picLocks noChangeAspect="1"/>
          </p:cNvPicPr>
          <p:nvPr/>
        </p:nvPicPr>
        <p:blipFill>
          <a:blip r:embed="rId2"/>
          <a:stretch>
            <a:fillRect/>
          </a:stretch>
        </p:blipFill>
        <p:spPr>
          <a:xfrm>
            <a:off x="0" y="1326776"/>
            <a:ext cx="9144000" cy="4661647"/>
          </a:xfrm>
          <a:prstGeom prst="rect">
            <a:avLst/>
          </a:prstGeom>
        </p:spPr>
      </p:pic>
      <p:sp>
        <p:nvSpPr>
          <p:cNvPr id="19" name="TextBox 18">
            <a:extLst>
              <a:ext uri="{FF2B5EF4-FFF2-40B4-BE49-F238E27FC236}">
                <a16:creationId xmlns:a16="http://schemas.microsoft.com/office/drawing/2014/main" id="{5C769C08-C7CE-4956-B893-7ACDBCE00480}"/>
              </a:ext>
            </a:extLst>
          </p:cNvPr>
          <p:cNvSpPr txBox="1"/>
          <p:nvPr/>
        </p:nvSpPr>
        <p:spPr>
          <a:xfrm>
            <a:off x="322729" y="699247"/>
            <a:ext cx="3743662" cy="461665"/>
          </a:xfrm>
          <a:prstGeom prst="rect">
            <a:avLst/>
          </a:prstGeom>
          <a:noFill/>
        </p:spPr>
        <p:txBody>
          <a:bodyPr wrap="square" rtlCol="0">
            <a:spAutoFit/>
          </a:bodyPr>
          <a:lstStyle/>
          <a:p>
            <a:r>
              <a:rPr lang="en-US" sz="2400" b="1" dirty="0"/>
              <a:t>Case Results</a:t>
            </a:r>
          </a:p>
        </p:txBody>
      </p:sp>
    </p:spTree>
    <p:extLst>
      <p:ext uri="{BB962C8B-B14F-4D97-AF65-F5344CB8AC3E}">
        <p14:creationId xmlns:p14="http://schemas.microsoft.com/office/powerpoint/2010/main" val="37649356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BF06-8DEA-4767-9A50-4AB78BCE3D87}"/>
              </a:ext>
            </a:extLst>
          </p:cNvPr>
          <p:cNvSpPr>
            <a:spLocks noGrp="1"/>
          </p:cNvSpPr>
          <p:nvPr>
            <p:ph type="title"/>
          </p:nvPr>
        </p:nvSpPr>
        <p:spPr/>
        <p:txBody>
          <a:bodyPr/>
          <a:lstStyle/>
          <a:p>
            <a:r>
              <a:rPr lang="en-US" dirty="0"/>
              <a:t>Final Nonconfirmation Result</a:t>
            </a:r>
          </a:p>
        </p:txBody>
      </p:sp>
      <p:pic>
        <p:nvPicPr>
          <p:cNvPr id="5" name="Content Placeholder 4">
            <a:extLst>
              <a:ext uri="{FF2B5EF4-FFF2-40B4-BE49-F238E27FC236}">
                <a16:creationId xmlns:a16="http://schemas.microsoft.com/office/drawing/2014/main" id="{CACC36A3-5400-421F-83E6-F619B2A965D8}"/>
              </a:ext>
            </a:extLst>
          </p:cNvPr>
          <p:cNvPicPr>
            <a:picLocks noGrp="1" noChangeAspect="1"/>
          </p:cNvPicPr>
          <p:nvPr>
            <p:ph idx="1"/>
          </p:nvPr>
        </p:nvPicPr>
        <p:blipFill>
          <a:blip r:embed="rId2"/>
          <a:stretch>
            <a:fillRect/>
          </a:stretch>
        </p:blipFill>
        <p:spPr>
          <a:xfrm>
            <a:off x="457200" y="1602890"/>
            <a:ext cx="8229600" cy="4839546"/>
          </a:xfrm>
          <a:prstGeom prst="rect">
            <a:avLst/>
          </a:prstGeom>
        </p:spPr>
      </p:pic>
    </p:spTree>
    <p:extLst>
      <p:ext uri="{BB962C8B-B14F-4D97-AF65-F5344CB8AC3E}">
        <p14:creationId xmlns:p14="http://schemas.microsoft.com/office/powerpoint/2010/main" val="74170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Select  Federal Contractor Category</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4800" y="1448029"/>
            <a:ext cx="6531390" cy="2749840"/>
          </a:xfrm>
          <a:prstGeom prst="rect">
            <a:avLst/>
          </a:prstGeom>
          <a:ln>
            <a:solidFill>
              <a:schemeClr val="tx1"/>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19400" y="4197875"/>
            <a:ext cx="5867400" cy="2736331"/>
          </a:xfrm>
          <a:prstGeom prst="rect">
            <a:avLst/>
          </a:prstGeom>
          <a:ln>
            <a:solidFill>
              <a:schemeClr val="tx1"/>
            </a:solidFill>
          </a:ln>
        </p:spPr>
      </p:pic>
    </p:spTree>
    <p:extLst>
      <p:ext uri="{BB962C8B-B14F-4D97-AF65-F5344CB8AC3E}">
        <p14:creationId xmlns:p14="http://schemas.microsoft.com/office/powerpoint/2010/main" val="415181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Sign Memorandum of Understanding (MOU)</a:t>
            </a:r>
          </a:p>
        </p:txBody>
      </p:sp>
      <p:pic>
        <p:nvPicPr>
          <p:cNvPr id="2051" name="Picture 3" descr="C:\Users\kepowers\Desktop\9-9-2014 12-10-12 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1"/>
            <a:ext cx="8153400" cy="454254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1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Enter Company Information – MOU Signatory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53046"/>
            <a:ext cx="8153400" cy="3899115"/>
          </a:xfrm>
          <a:prstGeom prst="rect">
            <a:avLst/>
          </a:prstGeom>
          <a:ln>
            <a:solidFill>
              <a:schemeClr val="tx1"/>
            </a:solidFill>
          </a:ln>
        </p:spPr>
      </p:pic>
    </p:spTree>
    <p:extLst>
      <p:ext uri="{BB962C8B-B14F-4D97-AF65-F5344CB8AC3E}">
        <p14:creationId xmlns:p14="http://schemas.microsoft.com/office/powerpoint/2010/main" val="415181928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Joanna MT"/>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IN_x0020_Number xmlns="2589310c-5316-40b3-b68d-4735ac72f265" xsi:nil="true"/>
    <Associated_x0020_Forms xmlns="2589310c-5316-40b3-b68d-4735ac72f265" xsi:nil="true"/>
    <Date_x0020_Completed xmlns="2589310c-5316-40b3-b68d-4735ac72f265" xsi:nil="true"/>
    <RegInfo_x0020_IC_x0020_Website xmlns="2589310c-5316-40b3-b68d-4735ac72f265">
      <Url xsi:nil="true"/>
      <Description xsi:nil="true"/>
    </RegInfo_x0020_IC_x0020_Website>
    <IC_x0020_History xmlns="2589310c-5316-40b3-b68d-4735ac72f265" xsi:nil="true"/>
    <Priority_x0020_Justifcation xmlns="2589310c-5316-40b3-b68d-4735ac72f265" xsi:nil="true"/>
    <Phase_x0020_Start_x0020_Date xmlns="2589310c-5316-40b3-b68d-4735ac72f265" xsi:nil="true"/>
    <_x0036_0_x0020_Day_x0020_FRA_x0020__x002d__x0020_Comment_x0020_End_x0020_Date xmlns="2589310c-5316-40b3-b68d-4735ac72f265" xsi:nil="true"/>
    <_x0033_0_x0020_Day_x0020_FRN_x0020__x002d__x0020_Comment_x0020_End_x0020_Date xmlns="2589310c-5316-40b3-b68d-4735ac72f265" xsi:nil="true"/>
    <Project_x0020_Manager0 xmlns="2589310c-5316-40b3-b68d-4735ac72f265">
      <UserInfo>
        <DisplayName/>
        <AccountId xsi:nil="true"/>
        <AccountType/>
      </UserInfo>
    </Project_x0020_Manager0>
    <Rule_x0020_Type xmlns="2589310c-5316-40b3-b68d-4735ac72f265">None</Rule_x0020_Type>
    <Active xmlns="2589310c-5316-40b3-b68d-4735ac72f265">false</Active>
    <_x0036_0_x0020_Day_x0020_FRA_x0020__x002d__x0020_Publication_x0020_Date xmlns="2589310c-5316-40b3-b68d-4735ac72f265" xsi:nil="true"/>
    <_x0033_0_x0020_Day_x0020_FRA_x0020__x002d__x0020_Publication_x0020_Date xmlns="2589310c-5316-40b3-b68d-4735ac72f265" xsi:nil="true"/>
    <_x0033_0_x002d_Day_x0020_FRN_x0020_Website xmlns="2589310c-5316-40b3-b68d-4735ac72f265">
      <Url xsi:nil="true"/>
      <Description xsi:nil="true"/>
    </_x0033_0_x002d_Day_x0020_FRN_x0020_Website>
    <_x0036_0_x002d_Day_x0020_FRN_x0020_Website xmlns="2589310c-5316-40b3-b68d-4735ac72f265">
      <Url xsi:nil="true"/>
      <Description xsi:nil="true"/>
    </_x0036_0_x002d_Day_x0020_FRN_x0020_Website>
    <IC_x0020_Update xmlns="2589310c-5316-40b3-b68d-4735ac72f265">2020/09/17 - Updated based on new screenshots available.  Ready for 30-day and ROCIS load.</IC_x0020_Update>
    <Priority xmlns="2589310c-5316-40b3-b68d-4735ac72f265">false</Priority>
    <Rulemaking xmlns="2589310c-5316-40b3-b68d-4735ac72f265" xsi:nil="true"/>
    <Submission_x0020_to_x0020_DHS xmlns="2589310c-5316-40b3-b68d-4735ac72f265" xsi:nil="true"/>
    <OMB_x0020_Conclusion_x0020_Date xmlns="2589310c-5316-40b3-b68d-4735ac72f265" xsi:nil="true"/>
    <Submitted_x0020_to_x0020_OMB xmlns="2589310c-5316-40b3-b68d-4735ac72f26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D5EFC364C7304DA469BF4FFD5EE557" ma:contentTypeVersion="59" ma:contentTypeDescription="Create a new document." ma:contentTypeScope="" ma:versionID="b86536ffcd392291c0e8ffe47117de82">
  <xsd:schema xmlns:xsd="http://www.w3.org/2001/XMLSchema" xmlns:xs="http://www.w3.org/2001/XMLSchema" xmlns:p="http://schemas.microsoft.com/office/2006/metadata/properties" xmlns:ns2="2589310c-5316-40b3-b68d-4735ac72f265" xmlns:ns3="bf094c2b-8036-49e0-a2b2-a973ea273ca5" targetNamespace="http://schemas.microsoft.com/office/2006/metadata/properties" ma:root="true" ma:fieldsID="bce3c958a9018fbe79dd669deb4abbb6" ns2:_="" ns3:_="">
    <xsd:import namespace="2589310c-5316-40b3-b68d-4735ac72f265"/>
    <xsd:import namespace="bf094c2b-8036-49e0-a2b2-a973ea273ca5"/>
    <xsd:element name="properties">
      <xsd:complexType>
        <xsd:sequence>
          <xsd:element name="documentManagement">
            <xsd:complexType>
              <xsd:all>
                <xsd:element ref="ns2:IC_x0020_Update" minOccurs="0"/>
                <xsd:element ref="ns2:IC_x0020_History" minOccurs="0"/>
                <xsd:element ref="ns2:Phase_x0020_Start_x0020_Date" minOccurs="0"/>
                <xsd:element ref="ns2:Active" minOccurs="0"/>
                <xsd:element ref="ns2:Rulemaking" minOccurs="0"/>
                <xsd:element ref="ns2:Associated_x0020_Forms" minOccurs="0"/>
                <xsd:element ref="ns2:Date_x0020_Completed" minOccurs="0"/>
                <xsd:element ref="ns2:_x0036_0_x0020_Day_x0020_FRA_x0020__x002d__x0020_Publication_x0020_Date" minOccurs="0"/>
                <xsd:element ref="ns2:_x0036_0_x0020_Day_x0020_FRA_x0020__x002d__x0020_Comment_x0020_End_x0020_Date" minOccurs="0"/>
                <xsd:element ref="ns2:_x0033_0_x0020_Day_x0020_FRA_x0020__x002d__x0020_Publication_x0020_Date" minOccurs="0"/>
                <xsd:element ref="ns2:Submission_x0020_to_x0020_DHS" minOccurs="0"/>
                <xsd:element ref="ns2:Project_x0020_Manager0" minOccurs="0"/>
                <xsd:element ref="ns3:SharedWithUsers" minOccurs="0"/>
                <xsd:element ref="ns2:RIN_x0020_Number" minOccurs="0"/>
                <xsd:element ref="ns2:Rule_x0020_Type" minOccurs="0"/>
                <xsd:element ref="ns2:_x0033_0_x002d_Day_x0020_FRN_x0020_Website" minOccurs="0"/>
                <xsd:element ref="ns2:_x0036_0_x002d_Day_x0020_FRN_x0020_Website" minOccurs="0"/>
                <xsd:element ref="ns2:RegInfo_x0020_IC_x0020_Website" minOccurs="0"/>
                <xsd:element ref="ns2:Priority_x0020_Justifcation" minOccurs="0"/>
                <xsd:element ref="ns2:Priority" minOccurs="0"/>
                <xsd:element ref="ns2:_x0033_0_x0020_Day_x0020_FRN_x0020__x002d__x0020_Comment_x0020_End_x0020_Date" minOccurs="0"/>
                <xsd:element ref="ns2:Submitted_x0020_to_x0020_OMB" minOccurs="0"/>
                <xsd:element ref="ns2:OMB_x0020_Conclusion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9310c-5316-40b3-b68d-4735ac72f265" elementFormDefault="qualified">
    <xsd:import namespace="http://schemas.microsoft.com/office/2006/documentManagement/types"/>
    <xsd:import namespace="http://schemas.microsoft.com/office/infopath/2007/PartnerControls"/>
    <xsd:element name="IC_x0020_Update" ma:index="8" nillable="true" ma:displayName="IC Update" ma:description="This column is used to show the update to the Information Collection, real time." ma:internalName="IC_x0020_Update">
      <xsd:simpleType>
        <xsd:restriction base="dms:Note"/>
      </xsd:simpleType>
    </xsd:element>
    <xsd:element name="IC_x0020_History" ma:index="9" nillable="true" ma:displayName="IC History" ma:description="This column shows the history of the IC.  To maintain the history, when the IC Update gets changed or out of date, place the IC Update text here, as history." ma:internalName="IC_x0020_History">
      <xsd:simpleType>
        <xsd:restriction base="dms:Note"/>
      </xsd:simpleType>
    </xsd:element>
    <xsd:element name="Phase_x0020_Start_x0020_Date" ma:index="10" nillable="true" ma:displayName="Start Date" ma:format="DateOnly" ma:internalName="Phase_x0020_Start_x0020_Date">
      <xsd:simpleType>
        <xsd:restriction base="dms:DateTime"/>
      </xsd:simpleType>
    </xsd:element>
    <xsd:element name="Active" ma:index="11" nillable="true" ma:displayName="Active" ma:default="0" ma:description="This column indicates the Information Collection is somewhere in the process." ma:indexed="true" ma:internalName="Active">
      <xsd:simpleType>
        <xsd:restriction base="dms:Boolean"/>
      </xsd:simpleType>
    </xsd:element>
    <xsd:element name="Rulemaking" ma:index="12" nillable="true" ma:displayName="Rulemaking" ma:description="Use this column to indicate that this action was initiated by a change to regulations." ma:format="Dropdown" ma:indexed="true" ma:internalName="Rulemaking">
      <xsd:simpleType>
        <xsd:restriction base="dms:Choice">
          <xsd:enumeration value="2017 Fee Rule"/>
          <xsd:enumeration value="2017 IER Recession NPRM"/>
          <xsd:enumeration value="2018 Fee Rule NPRM"/>
          <xsd:enumeration value="2018 Fee Rule Final Rule"/>
          <xsd:enumeration value="2019 Fee Rule"/>
          <xsd:enumeration value="AAO Motions and Appeals Rule"/>
          <xsd:enumeration value="Affidavit of Support NPRM"/>
          <xsd:enumeration value="Affidavit of Support Final Rule"/>
          <xsd:enumeration value="AOS Modernization"/>
          <xsd:enumeration value="AC21"/>
          <xsd:enumeration value="AC21 NPRM"/>
          <xsd:enumeration value="AIR Rule"/>
          <xsd:enumeration value="Asylum EAD NPRM"/>
          <xsd:enumeration value="Asylum EAD Final Rule"/>
          <xsd:enumeration value="Asylum &amp; Reasonable Fear NPRM"/>
          <xsd:enumeration value="Asylum Interpreter TFR"/>
          <xsd:enumeration value="Biometrics Rule NPRM"/>
          <xsd:enumeration value="Biometrics Final Rule"/>
          <xsd:enumeration value="B-Visa"/>
          <xsd:enumeration value="Certificate Change Rule"/>
          <xsd:enumeration value="Child Soldier NPRM"/>
          <xsd:enumeration value="Child Soldier Final Rule"/>
          <xsd:enumeration value="Civil Surgeon Reform Rule"/>
          <xsd:enumeration value="CNMI Workforce IFR"/>
          <xsd:enumeration value="CNMI Workforce Final Rule"/>
          <xsd:enumeration value="CNMI Long Term Resident"/>
          <xsd:enumeration value="&quot;Comprehensive Revision SSA/EBE&quot;"/>
          <xsd:enumeration value="Credible Fear"/>
          <xsd:enumeration value="Deferred Action Advance Parole"/>
          <xsd:enumeration value="Duration of Status"/>
          <xsd:enumeration value="EAD"/>
          <xsd:enumeration value="EAD Orders of Supervision"/>
          <xsd:enumeration value="EAD Rescission DACA/Parole"/>
          <xsd:enumeration value="EAD C8 Removal of 30-Day Processing"/>
          <xsd:enumeration value="EB-5 Final Rule"/>
          <xsd:enumeration value="EB-5 Rule"/>
          <xsd:enumeration value="EB-5 Immigrant Investor Regional Center Program"/>
          <xsd:enumeration value="EB-5 Investor Program Modernization"/>
          <xsd:enumeration value="EB-5 Investor Program Realignment"/>
          <xsd:enumeration value="Enhancing Ops"/>
          <xsd:enumeration value="EOIR Asylum NPRM"/>
          <xsd:enumeration value="EP"/>
          <xsd:enumeration value="Emergency Stopgap USCIS Stabilization Act 09/30/2020"/>
          <xsd:enumeration value="E-processing Rule"/>
          <xsd:enumeration value="E-Visa Rule"/>
          <xsd:enumeration value="Fee Rule"/>
          <xsd:enumeration value="Fee Rule Action"/>
          <xsd:enumeration value="FWVP"/>
          <xsd:enumeration value="FIRRMA NPRM"/>
          <xsd:enumeration value="Generic Clearances for EO 13780"/>
          <xsd:enumeration value="Global Asylum Reform NPRM"/>
          <xsd:enumeration value="Global Asylum Reform Final Rule"/>
          <xsd:enumeration value="H-1B Registration Rule"/>
          <xsd:enumeration value="H-1B Registration Fee Rule NPRM"/>
          <xsd:enumeration value="H-1B Registration Fee Rule Final Rule"/>
          <xsd:enumeration value="H-2A Reform"/>
          <xsd:enumeration value="H-2B Recruitment"/>
          <xsd:enumeration value="H-1B Selection Process NPRM"/>
          <xsd:enumeration value="H-1B Selection Process Final Rule"/>
          <xsd:enumeration value="H-2B Supplemental Rule"/>
          <xsd:enumeration value="H-2B Supplemental Rule 2019"/>
          <xsd:enumeration value="H-4 Work Authorization Recission NPRM"/>
          <xsd:enumeration value="I Visa Direct Final Rule"/>
          <xsd:enumeration value="IE Rescission/Withdrawal"/>
          <xsd:enumeration value="IER Final Rule Amendment"/>
          <xsd:enumeration value="IER Rescission/Withdrawal"/>
          <xsd:enumeration value="International Entrepreneur Rule"/>
          <xsd:enumeration value="L-1 Visa Reform NPRM"/>
          <xsd:enumeration value="Medical Certification for Disability Exceptions"/>
          <xsd:enumeration value="N/A"/>
          <xsd:enumeration value="NATO EAD"/>
          <xsd:enumeration value="Orders of Supervision NPRM"/>
          <xsd:enumeration value="Orders of Supervision Final Rule"/>
          <xsd:enumeration value="P Nonimmigrant Reforms NPRM"/>
          <xsd:enumeration value="Performing Arts NPRM"/>
          <xsd:enumeration value="PC Rule Injunction (7-2020)"/>
          <xsd:enumeration value="Public Charge"/>
          <xsd:enumeration value="Public Charge Rescission"/>
          <xsd:enumeration value="PWE"/>
          <xsd:enumeration value="Religious Worker NPRM"/>
          <xsd:enumeration value="Security Bars TFR NPRM"/>
          <xsd:enumeration value="Special Immigrant Juvenile Petition NPRM"/>
          <xsd:enumeration value="STEM (ICE)"/>
          <xsd:enumeration value="Strengthening H-1B Rule"/>
          <xsd:enumeration value="Strengthening H-1B NPRM (2021)"/>
          <xsd:enumeration value="T Final Rule - I-914 revisions"/>
          <xsd:enumeration value="TPS"/>
          <xsd:enumeration value="U-rule"/>
          <xsd:enumeration value="UAC Jurisdiction IFR"/>
          <xsd:enumeration value="VAWA NPRM"/>
          <xsd:enumeration value="Victim EAD NPRM"/>
          <xsd:enumeration value="V-Tel NPRM"/>
        </xsd:restriction>
      </xsd:simpleType>
    </xsd:element>
    <xsd:element name="Associated_x0020_Forms" ma:index="13" nillable="true" ma:displayName="Associated Forms" ma:description="Use this column to identify other forms that are associated with this IC." ma:internalName="Associated_x0020_Forms">
      <xsd:simpleType>
        <xsd:restriction base="dms:Text">
          <xsd:maxLength value="255"/>
        </xsd:restriction>
      </xsd:simpleType>
    </xsd:element>
    <xsd:element name="Date_x0020_Completed" ma:index="15" nillable="true" ma:displayName="Date Completed" ma:format="DateOnly" ma:indexed="true" ma:internalName="Date_x0020_Completed">
      <xsd:simpleType>
        <xsd:restriction base="dms:DateTime"/>
      </xsd:simpleType>
    </xsd:element>
    <xsd:element name="_x0036_0_x0020_Day_x0020_FRA_x0020__x002d__x0020_Publication_x0020_Date" ma:index="16" nillable="true" ma:displayName="60 Day FRN - Publication Date" ma:format="DateOnly" ma:internalName="_x0036_0_x0020_Day_x0020_FRA_x0020__x002d__x0020_Publication_x0020_Date">
      <xsd:simpleType>
        <xsd:restriction base="dms:DateTime"/>
      </xsd:simpleType>
    </xsd:element>
    <xsd:element name="_x0036_0_x0020_Day_x0020_FRA_x0020__x002d__x0020_Comment_x0020_End_x0020_Date" ma:index="17" nillable="true" ma:displayName="60 Day FRN - Comment End Date" ma:format="DateOnly" ma:internalName="_x0036_0_x0020_Day_x0020_FRA_x0020__x002d__x0020_Comment_x0020_End_x0020_Date">
      <xsd:simpleType>
        <xsd:restriction base="dms:DateTime"/>
      </xsd:simpleType>
    </xsd:element>
    <xsd:element name="_x0033_0_x0020_Day_x0020_FRA_x0020__x002d__x0020_Publication_x0020_Date" ma:index="18" nillable="true" ma:displayName="30 Day FRN - Publication Date" ma:format="DateOnly" ma:indexed="true" ma:internalName="_x0033_0_x0020_Day_x0020_FRA_x0020__x002d__x0020_Publication_x0020_Date">
      <xsd:simpleType>
        <xsd:restriction base="dms:DateTime"/>
      </xsd:simpleType>
    </xsd:element>
    <xsd:element name="Submission_x0020_to_x0020_DHS" ma:index="19" nillable="true" ma:displayName="Notified DHS PRA" ma:format="DateOnly" ma:internalName="Submission_x0020_to_x0020_DHS">
      <xsd:simpleType>
        <xsd:restriction base="dms:DateTime"/>
      </xsd:simpleType>
    </xsd:element>
    <xsd:element name="Project_x0020_Manager0" ma:index="20" nillable="true" ma:displayName="Project Manager" ma:list="UserInfo" ma:SharePointGroup="0" ma:internalName="Project_x0020_Manager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IN_x0020_Number" ma:index="22" nillable="true" ma:displayName="RIN Number" ma:description="Enter the RIN Number associated with the rulemaking." ma:internalName="RIN_x0020_Number">
      <xsd:simpleType>
        <xsd:restriction base="dms:Text">
          <xsd:maxLength value="10"/>
        </xsd:restriction>
      </xsd:simpleType>
    </xsd:element>
    <xsd:element name="Rule_x0020_Type" ma:index="23" nillable="true" ma:displayName="Rule Type" ma:default="None" ma:description="Select the type of rulemaking." ma:format="Dropdown" ma:internalName="Rule_x0020_Type">
      <xsd:simpleType>
        <xsd:restriction base="dms:Choice">
          <xsd:enumeration value="NPRM"/>
          <xsd:enumeration value="IFR"/>
          <xsd:enumeration value="Final Rule"/>
          <xsd:enumeration value="None"/>
        </xsd:restriction>
      </xsd:simpleType>
    </xsd:element>
    <xsd:element name="_x0033_0_x002d_Day_x0020_FRN_x0020_Website" ma:index="24" nillable="true" ma:displayName="30-Day FRN Website" ma:format="Hyperlink" ma:internalName="_x0033_0_x002d_Day_x0020_FRN_x0020_Website">
      <xsd:complexType>
        <xsd:complexContent>
          <xsd:extension base="dms:URL">
            <xsd:sequence>
              <xsd:element name="Url" type="dms:ValidUrl" minOccurs="0" nillable="true"/>
              <xsd:element name="Description" type="xsd:string" nillable="true"/>
            </xsd:sequence>
          </xsd:extension>
        </xsd:complexContent>
      </xsd:complexType>
    </xsd:element>
    <xsd:element name="_x0036_0_x002d_Day_x0020_FRN_x0020_Website" ma:index="25" nillable="true" ma:displayName="60-Day FRN Website" ma:format="Hyperlink" ma:internalName="_x0036_0_x002d_Day_x0020_FRN_x0020_Website">
      <xsd:complexType>
        <xsd:complexContent>
          <xsd:extension base="dms:URL">
            <xsd:sequence>
              <xsd:element name="Url" type="dms:ValidUrl" minOccurs="0" nillable="true"/>
              <xsd:element name="Description" type="xsd:string" nillable="true"/>
            </xsd:sequence>
          </xsd:extension>
        </xsd:complexContent>
      </xsd:complexType>
    </xsd:element>
    <xsd:element name="RegInfo_x0020_IC_x0020_Website" ma:index="26" nillable="true" ma:displayName="RegInfo IC Website" ma:format="Hyperlink" ma:internalName="RegInfo_x0020_IC_x0020_Website">
      <xsd:complexType>
        <xsd:complexContent>
          <xsd:extension base="dms:URL">
            <xsd:sequence>
              <xsd:element name="Url" type="dms:ValidUrl" minOccurs="0" nillable="true"/>
              <xsd:element name="Description" type="xsd:string" nillable="true"/>
            </xsd:sequence>
          </xsd:extension>
        </xsd:complexContent>
      </xsd:complexType>
    </xsd:element>
    <xsd:element name="Priority_x0020_Justifcation" ma:index="27" nillable="true" ma:displayName="Priority Justifcation" ma:internalName="Priority_x0020_Justifcation">
      <xsd:simpleType>
        <xsd:restriction base="dms:Note">
          <xsd:maxLength value="255"/>
        </xsd:restriction>
      </xsd:simpleType>
    </xsd:element>
    <xsd:element name="Priority" ma:index="28" nillable="true" ma:displayName="Priority" ma:default="0" ma:internalName="Priority">
      <xsd:simpleType>
        <xsd:restriction base="dms:Boolean"/>
      </xsd:simpleType>
    </xsd:element>
    <xsd:element name="_x0033_0_x0020_Day_x0020_FRN_x0020__x002d__x0020_Comment_x0020_End_x0020_Date" ma:index="29" nillable="true" ma:displayName="30 Day FRN - Comment End Date" ma:format="DateOnly" ma:internalName="_x0033_0_x0020_Day_x0020_FRN_x0020__x002d__x0020_Comment_x0020_End_x0020_Date">
      <xsd:simpleType>
        <xsd:restriction base="dms:DateTime"/>
      </xsd:simpleType>
    </xsd:element>
    <xsd:element name="Submitted_x0020_to_x0020_OMB" ma:index="30" nillable="true" ma:displayName="Submitted to OMB" ma:format="DateOnly" ma:internalName="Submitted_x0020_to_x0020_OMB">
      <xsd:simpleType>
        <xsd:restriction base="dms:DateTime"/>
      </xsd:simpleType>
    </xsd:element>
    <xsd:element name="OMB_x0020_Conclusion_x0020_Date" ma:index="31" nillable="true" ma:displayName="OMB Conclusion Date" ma:format="DateOnly" ma:internalName="OMB_x0020_Conclusion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f094c2b-8036-49e0-a2b2-a973ea273ca5" elementFormDefault="qualified">
    <xsd:import namespace="http://schemas.microsoft.com/office/2006/documentManagement/types"/>
    <xsd:import namespace="http://schemas.microsoft.com/office/infopath/2007/PartnerControls"/>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CB9C97-8C25-4347-83D5-6472BD075D74}">
  <ds:schemaRefs>
    <ds:schemaRef ds:uri="http://schemas.microsoft.com/sharepoint/v3/contenttype/forms"/>
  </ds:schemaRefs>
</ds:datastoreItem>
</file>

<file path=customXml/itemProps2.xml><?xml version="1.0" encoding="utf-8"?>
<ds:datastoreItem xmlns:ds="http://schemas.openxmlformats.org/officeDocument/2006/customXml" ds:itemID="{418A0698-E386-4DE8-855E-C7F7CF3ED193}">
  <ds:schemaRefs>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dcmitype/"/>
    <ds:schemaRef ds:uri="bf094c2b-8036-49e0-a2b2-a973ea273ca5"/>
    <ds:schemaRef ds:uri="http://purl.org/dc/terms/"/>
    <ds:schemaRef ds:uri="2589310c-5316-40b3-b68d-4735ac72f265"/>
    <ds:schemaRef ds:uri="http://purl.org/dc/elements/1.1/"/>
  </ds:schemaRefs>
</ds:datastoreItem>
</file>

<file path=customXml/itemProps3.xml><?xml version="1.0" encoding="utf-8"?>
<ds:datastoreItem xmlns:ds="http://schemas.openxmlformats.org/officeDocument/2006/customXml" ds:itemID="{D75C8684-9F69-499E-8C63-80172D1FF678}"/>
</file>

<file path=docProps/app.xml><?xml version="1.0" encoding="utf-8"?>
<Properties xmlns="http://schemas.openxmlformats.org/officeDocument/2006/extended-properties" xmlns:vt="http://schemas.openxmlformats.org/officeDocument/2006/docPropsVTypes">
  <TotalTime>0</TotalTime>
  <Words>781</Words>
  <Application>Microsoft Office PowerPoint</Application>
  <PresentationFormat>Custom</PresentationFormat>
  <Paragraphs>125</Paragraphs>
  <Slides>63</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Franklin Gothic Book</vt:lpstr>
      <vt:lpstr>Joanna MT</vt:lpstr>
      <vt:lpstr>Times New Roman</vt:lpstr>
      <vt:lpstr>Wingdings</vt:lpstr>
      <vt:lpstr>Default Design</vt:lpstr>
      <vt:lpstr>Enroll Company</vt:lpstr>
      <vt:lpstr>Privacy Statement</vt:lpstr>
      <vt:lpstr>Paperwork Reduction Act Help</vt:lpstr>
      <vt:lpstr>Review Enrollment Checklist</vt:lpstr>
      <vt:lpstr>Determine Access Method</vt:lpstr>
      <vt:lpstr>Select Organization Designation</vt:lpstr>
      <vt:lpstr>Select  Federal Contractor Category</vt:lpstr>
      <vt:lpstr>Sign Memorandum of Understanding (MOU)</vt:lpstr>
      <vt:lpstr>Enter Company Information – MOU Signatory</vt:lpstr>
      <vt:lpstr>Enter Company Information</vt:lpstr>
      <vt:lpstr>Enter NAICS Code</vt:lpstr>
      <vt:lpstr>Enter Hiring Site Information</vt:lpstr>
      <vt:lpstr>Register E-Verify Users</vt:lpstr>
      <vt:lpstr>Review and Certify Information</vt:lpstr>
      <vt:lpstr>Print MOU</vt:lpstr>
      <vt:lpstr>Complete Tutorial</vt:lpstr>
      <vt:lpstr>Access E-Verify Website</vt:lpstr>
      <vt:lpstr>E-Verify Log-in Screen</vt:lpstr>
      <vt:lpstr>Tutorial Required</vt:lpstr>
      <vt:lpstr>Tutorial Completion Screen</vt:lpstr>
      <vt:lpstr>Knowledge Test Completed</vt:lpstr>
      <vt:lpstr>Create Case</vt:lpstr>
      <vt:lpstr>Access E-Verify Website</vt:lpstr>
      <vt:lpstr>E-Verify Log-in Screen</vt:lpstr>
      <vt:lpstr>PowerPoint Presentation</vt:lpstr>
      <vt:lpstr>PowerPoint Presentation</vt:lpstr>
      <vt:lpstr>PowerPoint Presentation</vt:lpstr>
      <vt:lpstr>PowerPoint Presentation</vt:lpstr>
      <vt:lpstr>PowerPoint Presentation</vt:lpstr>
      <vt:lpstr>Form I-9 Section 2 Entry Page, U.S. Citizen, List B Document, Driver’s License or State ID</vt:lpstr>
      <vt:lpstr>Form I-9 Section 2 Entry Page, U.S. Citizen, List B Document*</vt:lpstr>
      <vt:lpstr>Form I-9 Section 2 Entry Page U.S. Citizen, List C Documents*</vt:lpstr>
      <vt:lpstr>Form I-9 Section 2 Entry Page, Noncitizen National, List A Document, U.S. Passport or Passport Card </vt:lpstr>
      <vt:lpstr>Form I-9 Section 2 Entry Page, Noncitizen National List B, Document Driver’s License or State ID</vt:lpstr>
      <vt:lpstr>Form I-9 Section 2 Entry Page, Noncitizen National, List B Document*</vt:lpstr>
      <vt:lpstr>Form I-9 Section 2 Entry Page, Noncitizen National, List C Documents*</vt:lpstr>
      <vt:lpstr>Form I-9 Section 2 Entry Page, Permanent Resident, List A Document, Form I-94 with Temporary I-551 or Refugee Admission Stamp</vt:lpstr>
      <vt:lpstr>Form I-9 Section 2 Entry Page, Permanent Resident, List A Document, Permanent Resident Card or Alien Registration Receipt Card </vt:lpstr>
      <vt:lpstr>Form I-9 Section 2 Entry Page, Permanent Resident, List A Document, Foreign Passport with I-551 or MRIV</vt:lpstr>
      <vt:lpstr>Form I-9 Section 2 Entry Page, Permanent Resident, List B Document Driver’s License or State ID</vt:lpstr>
      <vt:lpstr>Form I-9 Section 2 Entry Page, Permanent Resident, List B Document*</vt:lpstr>
      <vt:lpstr>Form I-9 Section 2 Entry Page, Permanent Resident, List C Documents*</vt:lpstr>
      <vt:lpstr>Form I-9 Section 2 Entry Page, Alien Authorized to Work, List A Document, Form I-94 with Temporary I-551 or Refugee Admission Stamp</vt:lpstr>
      <vt:lpstr>Form I-9 Section 2 Entry Page, Alien Authorized to Work, List A Document, Employment Authorization Document</vt:lpstr>
      <vt:lpstr>Form I-9 Section 2 Entry Page, Alien Authorized to Work, List A Document, Foreign Passport with I-94</vt:lpstr>
      <vt:lpstr>Form I-9 Section 2 Entry Page, Alien Authorized to Work, List B Document, Driver’s License or State ID</vt:lpstr>
      <vt:lpstr>Form I-9 Section 2 Entry Page, Alien Authorized to Work, List C Documents*</vt:lpstr>
      <vt:lpstr>PowerPoint Presentation</vt:lpstr>
      <vt:lpstr>PowerPoint Presentation</vt:lpstr>
      <vt:lpstr>PowerPoint Presentation</vt:lpstr>
      <vt:lpstr>PowerPoint Presentation</vt:lpstr>
      <vt:lpstr>Final Nonconfirmation Result</vt:lpstr>
      <vt:lpstr>Tentative Nonconfirmation Process</vt:lpstr>
      <vt:lpstr>Review Case </vt:lpstr>
      <vt:lpstr>Tentative Nonconfirmation </vt:lpstr>
      <vt:lpstr>Social Security Administration Further Action Notice</vt:lpstr>
      <vt:lpstr>Referral Date Confirmation </vt:lpstr>
      <vt:lpstr>Social Security Administration Referral Date Confirmation Notice</vt:lpstr>
      <vt:lpstr>Department of Homeland Security Further Action Notice</vt:lpstr>
      <vt:lpstr>Referral Date Confirmation </vt:lpstr>
      <vt:lpstr>Department of Homeland Security Referral Date Confirmation Notice</vt:lpstr>
      <vt:lpstr>PowerPoint Presentation</vt:lpstr>
      <vt:lpstr>Final Nonconfirmation Result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2014-09-05T20:06:14Z</dcterms:created>
  <dcterms:modified xsi:type="dcterms:W3CDTF">2020-08-30T01:05:40Z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0x010100C6D5EFC364C7304DA469BF4FFD5EE557</vt:lpwstr>
  </property>
</Properties>
</file>