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77" y="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Follow-up questions to A include the following:</a:t>
            </a:r>
            <a:endParaRPr/>
          </a:p>
          <a:p>
            <a:pPr marL="1371600" lvl="2" indent="-40005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en-US"/>
              <a:t>Which assessment?</a:t>
            </a:r>
            <a:endParaRPr/>
          </a:p>
          <a:p>
            <a:pPr marL="1371600" lvl="2" indent="-4000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en-US"/>
              <a:t>Which staff receives it?  </a:t>
            </a:r>
            <a:endParaRPr/>
          </a:p>
          <a:p>
            <a:pPr marL="1371600" lvl="2" indent="-4000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en-US"/>
              <a:t>How do you encourage staff to complete it?</a:t>
            </a:r>
            <a:endParaRPr/>
          </a:p>
          <a:p>
            <a:pPr marL="1371600" lvl="2" indent="-4000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en-US"/>
              <a:t>What % of staff complete it?</a:t>
            </a:r>
            <a:endParaRPr/>
          </a:p>
          <a:p>
            <a:pPr marL="1371600" lvl="2" indent="-4000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en-US"/>
              <a:t>How often do you administer it?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ed99744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ed99744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10800000" flipH="1">
            <a:off x="0" y="992400"/>
            <a:ext cx="9144000" cy="415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60950" y="1216650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8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ctrTitle"/>
          </p:nvPr>
        </p:nvSpPr>
        <p:spPr>
          <a:xfrm>
            <a:off x="390525" y="574866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4400"/>
              <a:t>Listening Session</a:t>
            </a:r>
            <a:endParaRPr sz="4400"/>
          </a:p>
        </p:txBody>
      </p:sp>
      <p:sp>
        <p:nvSpPr>
          <p:cNvPr id="61" name="Google Shape;61;p12"/>
          <p:cNvSpPr txBox="1">
            <a:spLocks noGrp="1"/>
          </p:cNvSpPr>
          <p:nvPr>
            <p:ph type="subTitle" idx="1"/>
          </p:nvPr>
        </p:nvSpPr>
        <p:spPr>
          <a:xfrm>
            <a:off x="390525" y="1588405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 smtClean="0"/>
              <a:t>Health Center Leadership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 smtClean="0"/>
              <a:t>XX </a:t>
            </a:r>
            <a:r>
              <a:rPr lang="en-US" sz="2400" dirty="0" err="1" smtClean="0"/>
              <a:t>XX</a:t>
            </a:r>
            <a:r>
              <a:rPr lang="en-US" sz="2400" dirty="0" smtClean="0"/>
              <a:t> 2020</a:t>
            </a:r>
            <a:endParaRPr sz="2400" dirty="0"/>
          </a:p>
        </p:txBody>
      </p:sp>
      <p:pic>
        <p:nvPicPr>
          <p:cNvPr id="62" name="Google Shape;62;p12" descr="Image result for liste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174" y="3148836"/>
            <a:ext cx="2984914" cy="160951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858871" y="4450573"/>
            <a:ext cx="3316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OMB approval control #: 0915-0379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OMB expiration date: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460950" y="1477825"/>
            <a:ext cx="8222100" cy="212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THANK YOU!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Questions?</a:t>
            </a:r>
            <a:endParaRPr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Approval Statement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Public Burden Statement: An agency may not conduct or sponsor, and a person is not required to respond to, a collection of information unless it displays a currently valid OMB control number. The OMB control number for this project is :</a:t>
            </a:r>
            <a:r>
              <a:rPr lang="en-US" b="1" dirty="0" smtClean="0"/>
              <a:t> </a:t>
            </a:r>
            <a:r>
              <a:rPr lang="en-US" sz="1200" b="1" dirty="0" smtClean="0"/>
              <a:t>0915-0379. </a:t>
            </a:r>
            <a:r>
              <a:rPr lang="en-US" sz="1200" dirty="0" smtClean="0"/>
              <a:t> </a:t>
            </a:r>
            <a:r>
              <a:rPr lang="en-US" sz="1200" dirty="0"/>
              <a:t>Public reporting burden for this collection of information is estimated to average 2</a:t>
            </a:r>
            <a:r>
              <a:rPr lang="en-US" sz="1200" dirty="0" smtClean="0"/>
              <a:t> </a:t>
            </a:r>
            <a:r>
              <a:rPr lang="en-US" sz="1200" dirty="0"/>
              <a:t>hours per response, including the time for reviewing instructions, </a:t>
            </a:r>
            <a:r>
              <a:rPr lang="en-US" sz="1200" dirty="0" smtClean="0"/>
              <a:t>signing informed consent, </a:t>
            </a:r>
            <a:r>
              <a:rPr lang="en-US" sz="1200" dirty="0"/>
              <a:t>and </a:t>
            </a:r>
            <a:r>
              <a:rPr lang="en-US" sz="1200" dirty="0" smtClean="0"/>
              <a:t>participating in the listening session.  Send </a:t>
            </a:r>
            <a:r>
              <a:rPr lang="en-US" sz="1200" dirty="0"/>
              <a:t>comments regarding this burden estimate or any other aspect of this collection of information, including suggestions for reducing this burden, to HRSA Reports Clearance Officer, 5600 Fishers Lane, Room 14N-39, Rockville, Maryland, 20857.</a:t>
            </a:r>
          </a:p>
        </p:txBody>
      </p:sp>
    </p:spTree>
    <p:extLst>
      <p:ext uri="{BB962C8B-B14F-4D97-AF65-F5344CB8AC3E}">
        <p14:creationId xmlns:p14="http://schemas.microsoft.com/office/powerpoint/2010/main" val="2560880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Tell Us About You</a:t>
            </a:r>
            <a:endParaRPr sz="3600"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460950" y="1561029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First name</a:t>
            </a:r>
            <a:endParaRPr sz="3000"/>
          </a:p>
          <a:p>
            <a:pPr marL="457200" lvl="0" indent="-4191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Role at your health center</a:t>
            </a:r>
            <a:endParaRPr sz="3000"/>
          </a:p>
          <a:p>
            <a:pPr marL="457200" lvl="0" indent="-4191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How long have you worked there?</a:t>
            </a:r>
            <a:endParaRPr sz="3000"/>
          </a:p>
          <a:p>
            <a:pPr marL="457200" lvl="0" indent="-4191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3000"/>
              <a:buChar char="●"/>
            </a:pPr>
            <a:r>
              <a:rPr lang="en-US" sz="3000"/>
              <a:t>One major accomplishment for you or your health center</a:t>
            </a:r>
            <a:endParaRPr sz="3000"/>
          </a:p>
        </p:txBody>
      </p:sp>
      <p:pic>
        <p:nvPicPr>
          <p:cNvPr id="69" name="Google Shape;69;p13" descr="Image result for liste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0199" y="1"/>
            <a:ext cx="1775540" cy="9943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258575" y="4594631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OMB control #:</a:t>
            </a:r>
            <a:r>
              <a:rPr lang="en-US" sz="1000" b="1" dirty="0"/>
              <a:t> </a:t>
            </a:r>
            <a:r>
              <a:rPr lang="en-US" sz="1000" b="1" dirty="0" smtClean="0"/>
              <a:t>0915-0379</a:t>
            </a:r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We Want To Know</a:t>
            </a:r>
            <a:endParaRPr sz="3600"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1"/>
          </p:nvPr>
        </p:nvSpPr>
        <p:spPr>
          <a:xfrm>
            <a:off x="460950" y="1477374"/>
            <a:ext cx="8222100" cy="309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How is workforce wellness impacting you and your health center?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What is the culture like in your health center?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What are you trying in an effort to improve joy in the workplace?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How might you use the survey results?</a:t>
            </a:r>
            <a:endParaRPr sz="2400" dirty="0"/>
          </a:p>
          <a:p>
            <a:pPr marL="4572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SzPts val="1800"/>
              <a:buNone/>
            </a:pPr>
            <a:endParaRPr sz="2800" dirty="0"/>
          </a:p>
        </p:txBody>
      </p:sp>
      <p:pic>
        <p:nvPicPr>
          <p:cNvPr id="76" name="Google Shape;76;p14" descr="http://www.scottcochrane.com/wp-content/uploads/2013/02/Conversation-300x200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6405" y="0"/>
            <a:ext cx="1487595" cy="9917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What’s It Like For You?</a:t>
            </a:r>
            <a:endParaRPr sz="3600"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460950" y="1357600"/>
            <a:ext cx="8222100" cy="32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lphaUcPeriod"/>
            </a:pPr>
            <a:r>
              <a:rPr lang="en-US" sz="2400" dirty="0"/>
              <a:t>What about your work brings you pride and feelings of satisfaction?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SzPts val="2400"/>
              <a:buAutoNum type="alphaUcPeriod"/>
            </a:pPr>
            <a:r>
              <a:rPr lang="en-US" sz="2400" dirty="0"/>
              <a:t>In your experience, what is the single biggest cause of burnout in your position?</a:t>
            </a:r>
            <a:endParaRPr sz="2400" dirty="0"/>
          </a:p>
        </p:txBody>
      </p:sp>
      <p:pic>
        <p:nvPicPr>
          <p:cNvPr id="83" name="Google Shape;83;p15" descr="Image result for people liste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6256" y="0"/>
            <a:ext cx="1487744" cy="99002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What’s It Like There?</a:t>
            </a:r>
            <a:endParaRPr sz="3600"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460950" y="1107500"/>
            <a:ext cx="8222100" cy="3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AutoNum type="alphaUcPeriod"/>
            </a:pPr>
            <a:r>
              <a:rPr lang="en-US" sz="2000" dirty="0"/>
              <a:t>How would you describe the culture of your health center in three words or fewer?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lphaUcPeriod"/>
            </a:pPr>
            <a:r>
              <a:rPr lang="en-US" sz="2000" dirty="0"/>
              <a:t>By a show of hands, how many of you have a mission or documented vision/goals that include your staff in some way?</a:t>
            </a:r>
            <a:endParaRPr sz="2000" dirty="0"/>
          </a:p>
          <a:p>
            <a:pPr marL="9144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AutoNum type="arabicPeriod"/>
            </a:pPr>
            <a:r>
              <a:rPr lang="en-US" sz="1600" dirty="0"/>
              <a:t>How do you enact that mission/vision/goal specifically related to your workforce?</a:t>
            </a:r>
            <a:endParaRPr sz="16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lphaUcPeriod"/>
            </a:pPr>
            <a:r>
              <a:rPr lang="en-US" sz="2000" dirty="0"/>
              <a:t>What is contributing to burnout and lack of satisfaction of your staff?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AutoNum type="alphaUcPeriod"/>
            </a:pPr>
            <a:r>
              <a:rPr lang="en-US" sz="2000" dirty="0"/>
              <a:t>How has burnout or lack of satisfaction and joy in the workplace impacted your health center?</a:t>
            </a:r>
            <a:endParaRPr sz="2000" dirty="0"/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ts val="1800"/>
              <a:buNone/>
            </a:pPr>
            <a:endParaRPr dirty="0"/>
          </a:p>
        </p:txBody>
      </p:sp>
      <p:pic>
        <p:nvPicPr>
          <p:cNvPr id="90" name="Google Shape;90;p16" descr="Image result for liste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094" y="0"/>
            <a:ext cx="1767906" cy="99002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What’s The Data Say?</a:t>
            </a:r>
            <a:endParaRPr sz="3600"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460950" y="1306489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AutoNum type="alphaUcPeriod"/>
            </a:pPr>
            <a:r>
              <a:rPr lang="en-US" sz="2200"/>
              <a:t>By a show of hands, how many of you are using an assessment of employee wellbeing, qualitative or quantitative?</a:t>
            </a:r>
            <a:endParaRPr sz="2200"/>
          </a:p>
          <a:p>
            <a:pPr marL="45720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AutoNum type="alphaUcPeriod"/>
            </a:pPr>
            <a:r>
              <a:rPr lang="en-US" sz="2200"/>
              <a:t>What are the most useful indicators around staff satisfaction?</a:t>
            </a:r>
            <a:endParaRPr sz="2200"/>
          </a:p>
          <a:p>
            <a:pPr marL="45720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AutoNum type="alphaUcPeriod"/>
            </a:pPr>
            <a:r>
              <a:rPr lang="en-US" sz="2200"/>
              <a:t>What are the most useful indicators around staff burnout?</a:t>
            </a:r>
            <a:endParaRPr sz="2200"/>
          </a:p>
          <a:p>
            <a:pPr marL="45720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AutoNum type="alphaUcPeriod"/>
            </a:pPr>
            <a:r>
              <a:rPr lang="en-US" sz="2200"/>
              <a:t>What is the most important reason that you are conducting the assessment?</a:t>
            </a:r>
            <a:endParaRPr sz="2200"/>
          </a:p>
        </p:txBody>
      </p:sp>
      <p:pic>
        <p:nvPicPr>
          <p:cNvPr id="97" name="Google Shape;97;p17" descr="Image result for listening"/>
          <p:cNvPicPr preferRelativeResize="0"/>
          <p:nvPr/>
        </p:nvPicPr>
        <p:blipFill rotWithShape="1">
          <a:blip r:embed="rId3">
            <a:alphaModFix/>
          </a:blip>
          <a:srcRect r="34624"/>
          <a:stretch/>
        </p:blipFill>
        <p:spPr>
          <a:xfrm>
            <a:off x="7910786" y="0"/>
            <a:ext cx="1233214" cy="99185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What’s Working? What’s Not?</a:t>
            </a:r>
            <a:endParaRPr sz="3600"/>
          </a:p>
        </p:txBody>
      </p:sp>
      <p:sp>
        <p:nvSpPr>
          <p:cNvPr id="103" name="Google Shape;103;p18"/>
          <p:cNvSpPr txBox="1">
            <a:spLocks noGrp="1"/>
          </p:cNvSpPr>
          <p:nvPr>
            <p:ph type="body" idx="1"/>
          </p:nvPr>
        </p:nvSpPr>
        <p:spPr>
          <a:xfrm>
            <a:off x="460950" y="148675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AutoNum type="alphaUcPeriod"/>
            </a:pPr>
            <a:r>
              <a:rPr lang="en-US" sz="2400" dirty="0"/>
              <a:t>Tell me about some of your achievements related to improving joy in the workplace or reducing burnout.</a:t>
            </a:r>
            <a:endParaRPr sz="2400" dirty="0"/>
          </a:p>
          <a:p>
            <a:pPr marL="457200" lvl="0" indent="-4318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AutoNum type="alphaUcPeriod"/>
            </a:pPr>
            <a:r>
              <a:rPr lang="en-US" sz="2400" dirty="0"/>
              <a:t>What barriers do you experience to implementing workforce wellbeing initiatives?</a:t>
            </a:r>
            <a:endParaRPr dirty="0"/>
          </a:p>
          <a:p>
            <a:pPr marL="457200" lvl="0" indent="-4318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AutoNum type="alphaUcPeriod"/>
            </a:pPr>
            <a:r>
              <a:rPr lang="en-US" sz="2400" dirty="0"/>
              <a:t>Tell me about initiatives you tried that did not work.</a:t>
            </a:r>
            <a:endParaRPr sz="2800" dirty="0"/>
          </a:p>
        </p:txBody>
      </p:sp>
      <p:pic>
        <p:nvPicPr>
          <p:cNvPr id="104" name="Google Shape;104;p18" descr="Image result for liste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6255" y="0"/>
            <a:ext cx="1487745" cy="99002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>
            <a:spLocks noGrp="1"/>
          </p:cNvSpPr>
          <p:nvPr>
            <p:ph type="title"/>
          </p:nvPr>
        </p:nvSpPr>
        <p:spPr>
          <a:xfrm>
            <a:off x="460950" y="162150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600"/>
              <a:t>What’s Next?</a:t>
            </a:r>
            <a:endParaRPr sz="3600"/>
          </a:p>
        </p:txBody>
      </p:sp>
      <p:sp>
        <p:nvSpPr>
          <p:cNvPr id="110" name="Google Shape;110;p19"/>
          <p:cNvSpPr txBox="1">
            <a:spLocks noGrp="1"/>
          </p:cNvSpPr>
          <p:nvPr>
            <p:ph type="body" idx="1"/>
          </p:nvPr>
        </p:nvSpPr>
        <p:spPr>
          <a:xfrm>
            <a:off x="460950" y="16934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-US"/>
              <a:t>Thinking about this final survey, what would you want to know from your health center staff?</a:t>
            </a:r>
            <a:endParaRPr/>
          </a:p>
          <a:p>
            <a:pPr marL="457200" lvl="0" indent="-4191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-US"/>
              <a:t>What’s the value of these results to you?</a:t>
            </a:r>
            <a:endParaRPr/>
          </a:p>
          <a:p>
            <a:pPr marL="457200" lvl="0" indent="-4191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-US"/>
              <a:t>How might you use the data?</a:t>
            </a:r>
            <a:endParaRPr/>
          </a:p>
          <a:p>
            <a:pPr marL="457200" lvl="0" indent="-4191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-US"/>
              <a:t>How do you anticipate the survey helping improve workforce wellbeing?</a:t>
            </a:r>
            <a:endParaRPr/>
          </a:p>
          <a:p>
            <a:pPr marL="457200" lvl="0" indent="-4191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-US"/>
              <a:t>Envision success for your employees for a moment.  What does success look like at your health center?</a:t>
            </a:r>
            <a:endParaRPr/>
          </a:p>
          <a:p>
            <a:pPr marL="457200" lvl="0" indent="-4191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ts val="1800"/>
              <a:buFont typeface="Arial"/>
              <a:buAutoNum type="alphaUcPeriod"/>
            </a:pPr>
            <a:r>
              <a:rPr lang="en-US"/>
              <a:t>Imagine there are no barriers, money and time are not an issue, what would you do to get to that successful place?</a:t>
            </a:r>
            <a:endParaRPr/>
          </a:p>
        </p:txBody>
      </p:sp>
      <p:pic>
        <p:nvPicPr>
          <p:cNvPr id="111" name="Google Shape;11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7650" y="0"/>
            <a:ext cx="2166350" cy="9897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93224" y="4760259"/>
            <a:ext cx="22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OMB </a:t>
            </a:r>
            <a:r>
              <a:rPr lang="en-US" sz="1000" b="1" dirty="0" smtClean="0"/>
              <a:t>control </a:t>
            </a:r>
            <a:r>
              <a:rPr lang="en-US" sz="1000" b="1" dirty="0"/>
              <a:t>#: </a:t>
            </a:r>
            <a:r>
              <a:rPr lang="en-US" sz="1000" b="1" dirty="0" smtClean="0"/>
              <a:t>0915-0379</a:t>
            </a:r>
            <a:endParaRPr lang="en-US" sz="1000" b="1" dirty="0"/>
          </a:p>
          <a:p>
            <a:r>
              <a:rPr lang="en-US" sz="1000" b="1" dirty="0" smtClean="0"/>
              <a:t>OMB expiration date:</a:t>
            </a:r>
            <a:endParaRPr lang="en-US" sz="1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639</Words>
  <Application>Microsoft Office PowerPoint</Application>
  <PresentationFormat>On-screen Show (16:9)</PresentationFormat>
  <Paragraphs>64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Roboto</vt:lpstr>
      <vt:lpstr>Arial</vt:lpstr>
      <vt:lpstr>Material</vt:lpstr>
      <vt:lpstr>Listening Session</vt:lpstr>
      <vt:lpstr>OMB Approval Statement</vt:lpstr>
      <vt:lpstr>Tell Us About You</vt:lpstr>
      <vt:lpstr>We Want To Know</vt:lpstr>
      <vt:lpstr>What’s It Like For You?</vt:lpstr>
      <vt:lpstr>What’s It Like There?</vt:lpstr>
      <vt:lpstr>What’s The Data Say?</vt:lpstr>
      <vt:lpstr>What’s Working? What’s Not?</vt:lpstr>
      <vt:lpstr>What’s Next?</vt:lpstr>
      <vt:lpstr>THANK YOU!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Listening Session</dc:title>
  <dc:creator>Laura Steere</dc:creator>
  <cp:lastModifiedBy>Ann Keehn</cp:lastModifiedBy>
  <cp:revision>5</cp:revision>
  <dcterms:modified xsi:type="dcterms:W3CDTF">2020-07-08T13:32:01Z</dcterms:modified>
</cp:coreProperties>
</file>