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5"/>
    <p:sldMasterId id="2147483689" r:id="rId6"/>
  </p:sldMasterIdLst>
  <p:notesMasterIdLst>
    <p:notesMasterId r:id="rId55"/>
  </p:notesMasterIdLst>
  <p:sldIdLst>
    <p:sldId id="263" r:id="rId7"/>
    <p:sldId id="264" r:id="rId8"/>
    <p:sldId id="268" r:id="rId9"/>
    <p:sldId id="278" r:id="rId10"/>
    <p:sldId id="266" r:id="rId11"/>
    <p:sldId id="265" r:id="rId12"/>
    <p:sldId id="267" r:id="rId13"/>
    <p:sldId id="269" r:id="rId14"/>
    <p:sldId id="279" r:id="rId15"/>
    <p:sldId id="272" r:id="rId16"/>
    <p:sldId id="270" r:id="rId17"/>
    <p:sldId id="271" r:id="rId18"/>
    <p:sldId id="274" r:id="rId19"/>
    <p:sldId id="273" r:id="rId20"/>
    <p:sldId id="275" r:id="rId21"/>
    <p:sldId id="276" r:id="rId22"/>
    <p:sldId id="277" r:id="rId23"/>
    <p:sldId id="280" r:id="rId24"/>
    <p:sldId id="281" r:id="rId25"/>
    <p:sldId id="282" r:id="rId26"/>
    <p:sldId id="287" r:id="rId27"/>
    <p:sldId id="283" r:id="rId28"/>
    <p:sldId id="286" r:id="rId29"/>
    <p:sldId id="285" r:id="rId30"/>
    <p:sldId id="284" r:id="rId31"/>
    <p:sldId id="288" r:id="rId32"/>
    <p:sldId id="289" r:id="rId33"/>
    <p:sldId id="290" r:id="rId34"/>
    <p:sldId id="291" r:id="rId35"/>
    <p:sldId id="305" r:id="rId36"/>
    <p:sldId id="292" r:id="rId37"/>
    <p:sldId id="306"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8" r:id="rId52"/>
    <p:sldId id="316"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87842-14BC-4156-820A-6505DB47DA9C}" v="2" dt="2020-06-09T15:26:49.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07AD5-78CA-482F-B276-855E78468C91}" type="datetimeFigureOut">
              <a:rPr lang="en-US" smtClean="0">
                <a:latin typeface="Arial" panose="020B0604020202020204" pitchFamily="34" charset="0"/>
              </a:rPr>
              <a:t>6/14/2023</a:t>
            </a:fld>
            <a:endParaRPr lang="en-US" dirty="0">
              <a:latin typeface="Arial" panose="020B0604020202020204" pitchFamily="34" charset="0"/>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latin typeface="Arial" panose="020B0604020202020204" pitchFamily="34" charset="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F44D7-18B0-48F2-8647-EBC5621F3A2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93044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screen displays as ‘Box 2 – Producers’ for non-100% repackaged products and as ‘Box 2 – Product Repackaging Site’.</a:t>
            </a:r>
            <a:r>
              <a:rPr lang="en-US" baseline="0" dirty="0"/>
              <a:t>  Otherwise, the screens are identical.</a:t>
            </a:r>
            <a:endParaRPr lang="en-US" dirty="0"/>
          </a:p>
        </p:txBody>
      </p:sp>
      <p:sp>
        <p:nvSpPr>
          <p:cNvPr id="4" name="Slide Number Placeholder 3"/>
          <p:cNvSpPr>
            <a:spLocks noGrp="1"/>
          </p:cNvSpPr>
          <p:nvPr>
            <p:ph type="sldNum" sz="quarter" idx="10"/>
          </p:nvPr>
        </p:nvSpPr>
        <p:spPr/>
        <p:txBody>
          <a:bodyPr/>
          <a:lstStyle/>
          <a:p>
            <a:fld id="{A01F44D7-18B0-48F2-8647-EBC5621F3A22}" type="slidenum">
              <a:rPr lang="en-US" smtClean="0">
                <a:latin typeface="Arial" panose="020B0604020202020204" pitchFamily="34" charset="0"/>
              </a:rPr>
              <a:t>21</a:t>
            </a:fld>
            <a:endParaRPr lang="en-US" dirty="0">
              <a:latin typeface="Arial" panose="020B0604020202020204" pitchFamily="34" charset="0"/>
            </a:endParaRPr>
          </a:p>
        </p:txBody>
      </p:sp>
    </p:spTree>
    <p:extLst>
      <p:ext uri="{BB962C8B-B14F-4D97-AF65-F5344CB8AC3E}">
        <p14:creationId xmlns:p14="http://schemas.microsoft.com/office/powerpoint/2010/main" val="428317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F44D7-18B0-48F2-8647-EBC5621F3A22}" type="slidenum">
              <a:rPr lang="en-US" smtClean="0">
                <a:latin typeface="Arial" panose="020B0604020202020204" pitchFamily="34" charset="0"/>
              </a:rPr>
              <a:t>26</a:t>
            </a:fld>
            <a:endParaRPr lang="en-US" dirty="0">
              <a:latin typeface="Arial" panose="020B0604020202020204" pitchFamily="34" charset="0"/>
            </a:endParaRPr>
          </a:p>
        </p:txBody>
      </p:sp>
    </p:spTree>
    <p:extLst>
      <p:ext uri="{BB962C8B-B14F-4D97-AF65-F5344CB8AC3E}">
        <p14:creationId xmlns:p14="http://schemas.microsoft.com/office/powerpoint/2010/main" val="21106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F44D7-18B0-48F2-8647-EBC5621F3A22}" type="slidenum">
              <a:rPr lang="en-US" smtClean="0">
                <a:latin typeface="Arial" panose="020B0604020202020204" pitchFamily="34" charset="0"/>
              </a:rPr>
              <a:t>30</a:t>
            </a:fld>
            <a:endParaRPr lang="en-US" dirty="0">
              <a:latin typeface="Arial" panose="020B0604020202020204" pitchFamily="34" charset="0"/>
            </a:endParaRPr>
          </a:p>
        </p:txBody>
      </p:sp>
    </p:spTree>
    <p:extLst>
      <p:ext uri="{BB962C8B-B14F-4D97-AF65-F5344CB8AC3E}">
        <p14:creationId xmlns:p14="http://schemas.microsoft.com/office/powerpoint/2010/main" val="413664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F44D7-18B0-48F2-8647-EBC5621F3A22}" type="slidenum">
              <a:rPr lang="en-US" smtClean="0">
                <a:latin typeface="Arial" panose="020B0604020202020204" pitchFamily="34" charset="0"/>
              </a:rPr>
              <a:t>47</a:t>
            </a:fld>
            <a:endParaRPr lang="en-US" dirty="0">
              <a:latin typeface="Arial" panose="020B0604020202020204" pitchFamily="34" charset="0"/>
            </a:endParaRPr>
          </a:p>
        </p:txBody>
      </p:sp>
    </p:spTree>
    <p:extLst>
      <p:ext uri="{BB962C8B-B14F-4D97-AF65-F5344CB8AC3E}">
        <p14:creationId xmlns:p14="http://schemas.microsoft.com/office/powerpoint/2010/main" val="105416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0752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9212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84795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51752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1598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5081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3008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964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60881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701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1558835"/>
            <a:ext cx="8989180" cy="4482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8412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3485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2353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6/14/2023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57355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8517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36372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7247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6/14/2023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23232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38791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34886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96363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4862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3185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69668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91207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48564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6983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6/14/2023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049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5919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0815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8691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6/14/2023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3927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89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6/14/2023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424082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6/14/2023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8082319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331" y="2578608"/>
            <a:ext cx="9447739" cy="1691680"/>
          </a:xfrm>
        </p:spPr>
        <p:txBody>
          <a:bodyPr/>
          <a:lstStyle/>
          <a:p>
            <a:r>
              <a:rPr lang="en-US" sz="4000" b="1" dirty="0">
                <a:latin typeface="Arial" panose="020B0604020202020204" pitchFamily="34" charset="0"/>
                <a:cs typeface="Arial" panose="020B0604020202020204" pitchFamily="34" charset="0"/>
              </a:rPr>
              <a:t>Pesticide Submission Portal (PSP) Electronic Confidential Statement of Formula (eCSF) Screen Captures</a:t>
            </a:r>
            <a:endParaRPr lang="en-US" sz="4000" dirty="0"/>
          </a:p>
        </p:txBody>
      </p:sp>
      <p:sp>
        <p:nvSpPr>
          <p:cNvPr id="3" name="Subtitle 2"/>
          <p:cNvSpPr>
            <a:spLocks noGrp="1"/>
          </p:cNvSpPr>
          <p:nvPr>
            <p:ph type="subTitle" idx="1"/>
          </p:nvPr>
        </p:nvSpPr>
        <p:spPr>
          <a:xfrm>
            <a:off x="914400" y="4224569"/>
            <a:ext cx="8359603" cy="1096899"/>
          </a:xfrm>
        </p:spPr>
        <p:txBody>
          <a:bodyPr>
            <a:normAutofit/>
          </a:bodyPr>
          <a:lstStyle/>
          <a:p>
            <a:endParaRPr lang="en-US" dirty="0"/>
          </a:p>
          <a:p>
            <a:r>
              <a:rPr lang="en-US" dirty="0"/>
              <a:t>May 14, 2020</a:t>
            </a:r>
          </a:p>
        </p:txBody>
      </p:sp>
    </p:spTree>
    <p:extLst>
      <p:ext uri="{BB962C8B-B14F-4D97-AF65-F5344CB8AC3E}">
        <p14:creationId xmlns:p14="http://schemas.microsoft.com/office/powerpoint/2010/main" val="77731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Solid</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8406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500" dirty="0"/>
              <a:t>Product Properties – Solid, Impregnated Material, and Water Soluble Packaging</a:t>
            </a:r>
          </a:p>
        </p:txBody>
      </p:sp>
      <p:pic>
        <p:nvPicPr>
          <p:cNvPr id="6" name="Content Placeholder 5"/>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228289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Product Properties – Solid, Impregnated Material, Collar/Ear Tag</a:t>
            </a:r>
          </a:p>
        </p:txBody>
      </p:sp>
      <p:pic>
        <p:nvPicPr>
          <p:cNvPr id="7" name="Content Placeholder 6"/>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278861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Liquid</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02198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Liquid and Water Soluble Packaging</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192927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Liquid and Towelette</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80761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Gas</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91040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Plant Incorporated Protectant w/Other Type</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106559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Density Range, pH Range, Flash Point, and Flame Extension</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6461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No Density Range, pH Range, Flash Point, or Flame Extension</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132634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PSP Portal Screen</a:t>
            </a:r>
          </a:p>
        </p:txBody>
      </p:sp>
      <p:pic>
        <p:nvPicPr>
          <p:cNvPr id="5" name="Content Placeholder 4"/>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227328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Properties – No Density Range, Flash Point, or Flame Extension and pH N/A, </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38610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Box 2 – Producers</a:t>
            </a:r>
            <a:br>
              <a:rPr lang="en-US" dirty="0"/>
            </a:br>
            <a:r>
              <a:rPr lang="en-US" dirty="0"/>
              <a:t>or</a:t>
            </a:r>
            <a:br>
              <a:rPr lang="en-US" dirty="0"/>
            </a:br>
            <a:r>
              <a:rPr lang="en-US" dirty="0"/>
              <a:t>Box 2 – Product Repackaging Site Screen</a:t>
            </a:r>
          </a:p>
        </p:txBody>
      </p:sp>
    </p:spTree>
    <p:extLst>
      <p:ext uri="{BB962C8B-B14F-4D97-AF65-F5344CB8AC3E}">
        <p14:creationId xmlns:p14="http://schemas.microsoft.com/office/powerpoint/2010/main" val="398767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Box 2 – Producers - Unpopulated</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217726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Box 2 – Producers - Populated</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2232060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Producer Modal – Domestic Producer</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277497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Producer Modal – International Producer</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321976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Box 11 – Manufacturing Sites &amp; Component Suppliers Screen</a:t>
            </a:r>
          </a:p>
        </p:txBody>
      </p:sp>
    </p:spTree>
    <p:extLst>
      <p:ext uri="{BB962C8B-B14F-4D97-AF65-F5344CB8AC3E}">
        <p14:creationId xmlns:p14="http://schemas.microsoft.com/office/powerpoint/2010/main" val="3486756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Box 11 – Manufacturing Sites &amp; Component Suppliers - Unpopulated</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334643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Box 11 – Manufacturing Sites &amp; Component Suppliers - Populated</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341019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Site or Supplier Modal</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147774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eCSF Home Screen</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
        <p:nvSpPr>
          <p:cNvPr id="5" name="TextBox 4">
            <a:extLst>
              <a:ext uri="{FF2B5EF4-FFF2-40B4-BE49-F238E27FC236}">
                <a16:creationId xmlns:a16="http://schemas.microsoft.com/office/drawing/2014/main" id="{9F5D5E85-B9E7-4B0C-A905-D0397ADFCF81}"/>
              </a:ext>
            </a:extLst>
          </p:cNvPr>
          <p:cNvSpPr txBox="1"/>
          <p:nvPr/>
        </p:nvSpPr>
        <p:spPr>
          <a:xfrm>
            <a:off x="6743692" y="4964611"/>
            <a:ext cx="2922595" cy="646331"/>
          </a:xfrm>
          <a:prstGeom prst="rect">
            <a:avLst/>
          </a:prstGeom>
          <a:noFill/>
        </p:spPr>
        <p:txBody>
          <a:bodyPr wrap="none" rtlCol="0">
            <a:spAutoFit/>
          </a:bodyPr>
          <a:lstStyle/>
          <a:p>
            <a:r>
              <a:rPr lang="en-US" b="1" dirty="0">
                <a:solidFill>
                  <a:srgbClr val="FF0000"/>
                </a:solidFill>
              </a:rPr>
              <a:t>Anticipated Placement of</a:t>
            </a:r>
          </a:p>
          <a:p>
            <a:r>
              <a:rPr lang="en-US" b="1" dirty="0">
                <a:solidFill>
                  <a:srgbClr val="FF0000"/>
                </a:solidFill>
              </a:rPr>
              <a:t>the PRA language</a:t>
            </a:r>
          </a:p>
        </p:txBody>
      </p:sp>
      <p:sp>
        <p:nvSpPr>
          <p:cNvPr id="6" name="Arrow: Up 5">
            <a:extLst>
              <a:ext uri="{FF2B5EF4-FFF2-40B4-BE49-F238E27FC236}">
                <a16:creationId xmlns:a16="http://schemas.microsoft.com/office/drawing/2014/main" id="{BBE2425E-A493-45E5-BB10-0F4B337AB499}"/>
              </a:ext>
            </a:extLst>
          </p:cNvPr>
          <p:cNvSpPr/>
          <p:nvPr/>
        </p:nvSpPr>
        <p:spPr>
          <a:xfrm>
            <a:off x="6259059" y="4632534"/>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3CE469-DAE1-4A5D-A935-39FA27F147C7}"/>
              </a:ext>
            </a:extLst>
          </p:cNvPr>
          <p:cNvSpPr txBox="1"/>
          <p:nvPr/>
        </p:nvSpPr>
        <p:spPr>
          <a:xfrm>
            <a:off x="5185564" y="2032464"/>
            <a:ext cx="4426631" cy="2793072"/>
          </a:xfrm>
          <a:prstGeom prst="rect">
            <a:avLst/>
          </a:prstGeom>
          <a:noFill/>
        </p:spPr>
        <p:txBody>
          <a:bodyPr wrap="square" rtlCol="0">
            <a:spAutoFit/>
          </a:bodyPr>
          <a:lstStyle/>
          <a:p>
            <a:r>
              <a:rPr lang="en-US" sz="1050" dirty="0"/>
              <a:t>This collection of information is approved by OMB under the Paperwork Reduction Act, 44 U.S.C. 3501 et seq. (OMB Control No. 2070-[NEW]). Responses to this collection of information are mandatory (40 CFR 158). An agency may not conduct or sponsor, and a person is not required to respond to, a collection of information unless it displays a currently valid OMB control number. The public reporting and recordkeeping burden for this collection of information is estimated to range from 0.32 – 2,006 hours per response. Send comments on the Agency’s need this formation, the accuracy of the provided burden estimates and any suggested methods for minimizing respondent burden including through the use of automated collection techniques to the Director, Regulatory Support Division, U.S. Environmental Protection Agency (2821T), 1200 Pennsylvania Ave., NW, Washington, D.C. 20460.  Include the OMB control number in any correspondence.  Do not send the completed form to this address.</a:t>
            </a:r>
          </a:p>
          <a:p>
            <a:endParaRPr lang="en-US" dirty="0"/>
          </a:p>
        </p:txBody>
      </p:sp>
    </p:spTree>
    <p:extLst>
      <p:ext uri="{BB962C8B-B14F-4D97-AF65-F5344CB8AC3E}">
        <p14:creationId xmlns:p14="http://schemas.microsoft.com/office/powerpoint/2010/main" val="3519043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Components Screen</a:t>
            </a:r>
          </a:p>
        </p:txBody>
      </p:sp>
    </p:spTree>
    <p:extLst>
      <p:ext uri="{BB962C8B-B14F-4D97-AF65-F5344CB8AC3E}">
        <p14:creationId xmlns:p14="http://schemas.microsoft.com/office/powerpoint/2010/main" val="359457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 Unpopulated</a:t>
            </a:r>
          </a:p>
        </p:txBody>
      </p:sp>
      <p:pic>
        <p:nvPicPr>
          <p:cNvPr id="4" name="Content Placeholder 3"/>
          <p:cNvPicPr>
            <a:picLocks noGrp="1" noChangeAspect="1"/>
          </p:cNvPicPr>
          <p:nvPr>
            <p:ph idx="1"/>
          </p:nvPr>
        </p:nvPicPr>
        <p:blipFill>
          <a:blip r:embed="rId2"/>
          <a:stretch>
            <a:fillRect/>
          </a:stretch>
        </p:blipFill>
        <p:spPr>
          <a:xfrm>
            <a:off x="677863" y="1670406"/>
            <a:ext cx="8988425" cy="4260138"/>
          </a:xfrm>
          <a:prstGeom prst="rect">
            <a:avLst/>
          </a:prstGeom>
        </p:spPr>
      </p:pic>
    </p:spTree>
    <p:extLst>
      <p:ext uri="{BB962C8B-B14F-4D97-AF65-F5344CB8AC3E}">
        <p14:creationId xmlns:p14="http://schemas.microsoft.com/office/powerpoint/2010/main" val="108445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 Populated / Select Primary Site/Supplier</a:t>
            </a:r>
          </a:p>
        </p:txBody>
      </p:sp>
      <p:pic>
        <p:nvPicPr>
          <p:cNvPr id="5" name="Content Placeholder 4"/>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171409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Unregistered Active Component – Scroll 1</a:t>
            </a:r>
          </a:p>
        </p:txBody>
      </p:sp>
      <p:pic>
        <p:nvPicPr>
          <p:cNvPr id="7" name="Content Placeholder 6"/>
          <p:cNvPicPr>
            <a:picLocks noGrp="1" noChangeAspect="1"/>
          </p:cNvPicPr>
          <p:nvPr>
            <p:ph idx="1"/>
          </p:nvPr>
        </p:nvPicPr>
        <p:blipFill>
          <a:blip r:embed="rId2"/>
          <a:stretch>
            <a:fillRect/>
          </a:stretch>
        </p:blipFill>
        <p:spPr>
          <a:xfrm>
            <a:off x="2009701" y="1558925"/>
            <a:ext cx="6324749" cy="4483100"/>
          </a:xfrm>
          <a:prstGeom prst="rect">
            <a:avLst/>
          </a:prstGeom>
        </p:spPr>
      </p:pic>
    </p:spTree>
    <p:extLst>
      <p:ext uri="{BB962C8B-B14F-4D97-AF65-F5344CB8AC3E}">
        <p14:creationId xmlns:p14="http://schemas.microsoft.com/office/powerpoint/2010/main" val="3878572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Unregistered Active Component – Scroll 2</a:t>
            </a:r>
          </a:p>
        </p:txBody>
      </p:sp>
      <p:pic>
        <p:nvPicPr>
          <p:cNvPr id="4" name="Content Placeholder 3"/>
          <p:cNvPicPr>
            <a:picLocks noGrp="1" noChangeAspect="1"/>
          </p:cNvPicPr>
          <p:nvPr>
            <p:ph idx="1"/>
          </p:nvPr>
        </p:nvPicPr>
        <p:blipFill>
          <a:blip r:embed="rId2"/>
          <a:stretch>
            <a:fillRect/>
          </a:stretch>
        </p:blipFill>
        <p:spPr>
          <a:xfrm>
            <a:off x="1914610" y="1558925"/>
            <a:ext cx="6514930" cy="4483100"/>
          </a:xfrm>
          <a:prstGeom prst="rect">
            <a:avLst/>
          </a:prstGeom>
        </p:spPr>
      </p:pic>
    </p:spTree>
    <p:extLst>
      <p:ext uri="{BB962C8B-B14F-4D97-AF65-F5344CB8AC3E}">
        <p14:creationId xmlns:p14="http://schemas.microsoft.com/office/powerpoint/2010/main" val="825485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Unregistered Active Component – Scroll 3</a:t>
            </a:r>
          </a:p>
        </p:txBody>
      </p:sp>
      <p:pic>
        <p:nvPicPr>
          <p:cNvPr id="4" name="Content Placeholder 3"/>
          <p:cNvPicPr>
            <a:picLocks noGrp="1" noChangeAspect="1"/>
          </p:cNvPicPr>
          <p:nvPr>
            <p:ph idx="1"/>
          </p:nvPr>
        </p:nvPicPr>
        <p:blipFill>
          <a:blip r:embed="rId2"/>
          <a:stretch>
            <a:fillRect/>
          </a:stretch>
        </p:blipFill>
        <p:spPr>
          <a:xfrm>
            <a:off x="943939" y="1558925"/>
            <a:ext cx="8456273" cy="4483100"/>
          </a:xfrm>
          <a:prstGeom prst="rect">
            <a:avLst/>
          </a:prstGeom>
        </p:spPr>
      </p:pic>
    </p:spTree>
    <p:extLst>
      <p:ext uri="{BB962C8B-B14F-4D97-AF65-F5344CB8AC3E}">
        <p14:creationId xmlns:p14="http://schemas.microsoft.com/office/powerpoint/2010/main" val="3125130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Registered Active Component – Scroll 1</a:t>
            </a:r>
          </a:p>
        </p:txBody>
      </p:sp>
      <p:pic>
        <p:nvPicPr>
          <p:cNvPr id="4" name="Content Placeholder 3"/>
          <p:cNvPicPr>
            <a:picLocks noGrp="1" noChangeAspect="1"/>
          </p:cNvPicPr>
          <p:nvPr>
            <p:ph idx="1"/>
          </p:nvPr>
        </p:nvPicPr>
        <p:blipFill>
          <a:blip r:embed="rId2"/>
          <a:stretch>
            <a:fillRect/>
          </a:stretch>
        </p:blipFill>
        <p:spPr>
          <a:xfrm>
            <a:off x="1063150" y="1558925"/>
            <a:ext cx="8217851" cy="4483100"/>
          </a:xfrm>
          <a:prstGeom prst="rect">
            <a:avLst/>
          </a:prstGeom>
        </p:spPr>
      </p:pic>
    </p:spTree>
    <p:extLst>
      <p:ext uri="{BB962C8B-B14F-4D97-AF65-F5344CB8AC3E}">
        <p14:creationId xmlns:p14="http://schemas.microsoft.com/office/powerpoint/2010/main" val="1003004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Registered Active Component – Scroll 2</a:t>
            </a:r>
          </a:p>
        </p:txBody>
      </p:sp>
      <p:pic>
        <p:nvPicPr>
          <p:cNvPr id="4" name="Content Placeholder 3"/>
          <p:cNvPicPr>
            <a:picLocks noGrp="1" noChangeAspect="1"/>
          </p:cNvPicPr>
          <p:nvPr>
            <p:ph idx="1"/>
          </p:nvPr>
        </p:nvPicPr>
        <p:blipFill>
          <a:blip r:embed="rId2"/>
          <a:stretch>
            <a:fillRect/>
          </a:stretch>
        </p:blipFill>
        <p:spPr>
          <a:xfrm>
            <a:off x="766781" y="1558925"/>
            <a:ext cx="8810588" cy="4483100"/>
          </a:xfrm>
          <a:prstGeom prst="rect">
            <a:avLst/>
          </a:prstGeom>
        </p:spPr>
      </p:pic>
    </p:spTree>
    <p:extLst>
      <p:ext uri="{BB962C8B-B14F-4D97-AF65-F5344CB8AC3E}">
        <p14:creationId xmlns:p14="http://schemas.microsoft.com/office/powerpoint/2010/main" val="3765995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Registered Active Component – Scroll 3</a:t>
            </a:r>
          </a:p>
        </p:txBody>
      </p:sp>
      <p:pic>
        <p:nvPicPr>
          <p:cNvPr id="4" name="Content Placeholder 3"/>
          <p:cNvPicPr>
            <a:picLocks noGrp="1" noChangeAspect="1"/>
          </p:cNvPicPr>
          <p:nvPr>
            <p:ph idx="1"/>
          </p:nvPr>
        </p:nvPicPr>
        <p:blipFill>
          <a:blip r:embed="rId2"/>
          <a:stretch>
            <a:fillRect/>
          </a:stretch>
        </p:blipFill>
        <p:spPr>
          <a:xfrm>
            <a:off x="938037" y="1558925"/>
            <a:ext cx="8468077" cy="4483100"/>
          </a:xfrm>
          <a:prstGeom prst="rect">
            <a:avLst/>
          </a:prstGeom>
        </p:spPr>
      </p:pic>
    </p:spTree>
    <p:extLst>
      <p:ext uri="{BB962C8B-B14F-4D97-AF65-F5344CB8AC3E}">
        <p14:creationId xmlns:p14="http://schemas.microsoft.com/office/powerpoint/2010/main" val="1917205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Impurity Component</a:t>
            </a:r>
          </a:p>
        </p:txBody>
      </p:sp>
      <p:pic>
        <p:nvPicPr>
          <p:cNvPr id="4" name="Content Placeholder 3"/>
          <p:cNvPicPr>
            <a:picLocks noGrp="1" noChangeAspect="1"/>
          </p:cNvPicPr>
          <p:nvPr>
            <p:ph idx="1"/>
          </p:nvPr>
        </p:nvPicPr>
        <p:blipFill>
          <a:blip r:embed="rId2"/>
          <a:stretch>
            <a:fillRect/>
          </a:stretch>
        </p:blipFill>
        <p:spPr>
          <a:xfrm>
            <a:off x="2575471" y="1558925"/>
            <a:ext cx="5193209" cy="4483100"/>
          </a:xfrm>
          <a:prstGeom prst="rect">
            <a:avLst/>
          </a:prstGeom>
        </p:spPr>
      </p:pic>
    </p:spTree>
    <p:extLst>
      <p:ext uri="{BB962C8B-B14F-4D97-AF65-F5344CB8AC3E}">
        <p14:creationId xmlns:p14="http://schemas.microsoft.com/office/powerpoint/2010/main" val="116257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Questions Screen</a:t>
            </a:r>
          </a:p>
        </p:txBody>
      </p:sp>
    </p:spTree>
    <p:extLst>
      <p:ext uri="{BB962C8B-B14F-4D97-AF65-F5344CB8AC3E}">
        <p14:creationId xmlns:p14="http://schemas.microsoft.com/office/powerpoint/2010/main" val="240007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Inert Component</a:t>
            </a:r>
          </a:p>
        </p:txBody>
      </p:sp>
      <p:pic>
        <p:nvPicPr>
          <p:cNvPr id="4" name="Content Placeholder 3"/>
          <p:cNvPicPr>
            <a:picLocks noGrp="1" noChangeAspect="1"/>
          </p:cNvPicPr>
          <p:nvPr>
            <p:ph idx="1"/>
          </p:nvPr>
        </p:nvPicPr>
        <p:blipFill>
          <a:blip r:embed="rId2"/>
          <a:stretch>
            <a:fillRect/>
          </a:stretch>
        </p:blipFill>
        <p:spPr>
          <a:xfrm>
            <a:off x="3130070" y="1558925"/>
            <a:ext cx="4084010" cy="4483100"/>
          </a:xfrm>
          <a:prstGeom prst="rect">
            <a:avLst/>
          </a:prstGeom>
        </p:spPr>
      </p:pic>
    </p:spTree>
    <p:extLst>
      <p:ext uri="{BB962C8B-B14F-4D97-AF65-F5344CB8AC3E}">
        <p14:creationId xmlns:p14="http://schemas.microsoft.com/office/powerpoint/2010/main" val="253084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Dye Component</a:t>
            </a:r>
          </a:p>
        </p:txBody>
      </p:sp>
      <p:pic>
        <p:nvPicPr>
          <p:cNvPr id="4" name="Content Placeholder 3"/>
          <p:cNvPicPr>
            <a:picLocks noGrp="1" noChangeAspect="1"/>
          </p:cNvPicPr>
          <p:nvPr>
            <p:ph idx="1"/>
          </p:nvPr>
        </p:nvPicPr>
        <p:blipFill>
          <a:blip r:embed="rId2"/>
          <a:stretch>
            <a:fillRect/>
          </a:stretch>
        </p:blipFill>
        <p:spPr>
          <a:xfrm>
            <a:off x="3016739" y="1558925"/>
            <a:ext cx="4310673" cy="4483100"/>
          </a:xfrm>
          <a:prstGeom prst="rect">
            <a:avLst/>
          </a:prstGeom>
        </p:spPr>
      </p:pic>
    </p:spTree>
    <p:extLst>
      <p:ext uri="{BB962C8B-B14F-4D97-AF65-F5344CB8AC3E}">
        <p14:creationId xmlns:p14="http://schemas.microsoft.com/office/powerpoint/2010/main" val="1425892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Fragrance Component</a:t>
            </a:r>
          </a:p>
        </p:txBody>
      </p:sp>
      <p:pic>
        <p:nvPicPr>
          <p:cNvPr id="4" name="Content Placeholder 3"/>
          <p:cNvPicPr>
            <a:picLocks noGrp="1" noChangeAspect="1"/>
          </p:cNvPicPr>
          <p:nvPr>
            <p:ph idx="1"/>
          </p:nvPr>
        </p:nvPicPr>
        <p:blipFill>
          <a:blip r:embed="rId2"/>
          <a:stretch>
            <a:fillRect/>
          </a:stretch>
        </p:blipFill>
        <p:spPr>
          <a:xfrm>
            <a:off x="2982405" y="1558925"/>
            <a:ext cx="4379341" cy="4483100"/>
          </a:xfrm>
          <a:prstGeom prst="rect">
            <a:avLst/>
          </a:prstGeom>
        </p:spPr>
      </p:pic>
    </p:spTree>
    <p:extLst>
      <p:ext uri="{BB962C8B-B14F-4D97-AF65-F5344CB8AC3E}">
        <p14:creationId xmlns:p14="http://schemas.microsoft.com/office/powerpoint/2010/main" val="3982053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Fertilizer Component</a:t>
            </a:r>
          </a:p>
        </p:txBody>
      </p:sp>
      <p:pic>
        <p:nvPicPr>
          <p:cNvPr id="4" name="Content Placeholder 3"/>
          <p:cNvPicPr>
            <a:picLocks noGrp="1" noChangeAspect="1"/>
          </p:cNvPicPr>
          <p:nvPr>
            <p:ph idx="1"/>
          </p:nvPr>
        </p:nvPicPr>
        <p:blipFill>
          <a:blip r:embed="rId2"/>
          <a:stretch>
            <a:fillRect/>
          </a:stretch>
        </p:blipFill>
        <p:spPr>
          <a:xfrm>
            <a:off x="3045566" y="1558925"/>
            <a:ext cx="4253018" cy="4483100"/>
          </a:xfrm>
          <a:prstGeom prst="rect">
            <a:avLst/>
          </a:prstGeom>
        </p:spPr>
      </p:pic>
    </p:spTree>
    <p:extLst>
      <p:ext uri="{BB962C8B-B14F-4D97-AF65-F5344CB8AC3E}">
        <p14:creationId xmlns:p14="http://schemas.microsoft.com/office/powerpoint/2010/main" val="948383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Water Soluble Packaging Material Component</a:t>
            </a:r>
          </a:p>
        </p:txBody>
      </p:sp>
      <p:pic>
        <p:nvPicPr>
          <p:cNvPr id="4" name="Content Placeholder 3"/>
          <p:cNvPicPr>
            <a:picLocks noGrp="1" noChangeAspect="1"/>
          </p:cNvPicPr>
          <p:nvPr>
            <p:ph idx="1"/>
          </p:nvPr>
        </p:nvPicPr>
        <p:blipFill>
          <a:blip r:embed="rId2"/>
          <a:stretch>
            <a:fillRect/>
          </a:stretch>
        </p:blipFill>
        <p:spPr>
          <a:xfrm>
            <a:off x="677863" y="1690947"/>
            <a:ext cx="8988425" cy="4219056"/>
          </a:xfrm>
          <a:prstGeom prst="rect">
            <a:avLst/>
          </a:prstGeom>
        </p:spPr>
      </p:pic>
    </p:spTree>
    <p:extLst>
      <p:ext uri="{BB962C8B-B14F-4D97-AF65-F5344CB8AC3E}">
        <p14:creationId xmlns:p14="http://schemas.microsoft.com/office/powerpoint/2010/main" val="265397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Water Soluble Ink Type Component</a:t>
            </a:r>
          </a:p>
        </p:txBody>
      </p:sp>
      <p:pic>
        <p:nvPicPr>
          <p:cNvPr id="4" name="Content Placeholder 3"/>
          <p:cNvPicPr>
            <a:picLocks noGrp="1" noChangeAspect="1"/>
          </p:cNvPicPr>
          <p:nvPr>
            <p:ph idx="1"/>
          </p:nvPr>
        </p:nvPicPr>
        <p:blipFill>
          <a:blip r:embed="rId2"/>
          <a:stretch>
            <a:fillRect/>
          </a:stretch>
        </p:blipFill>
        <p:spPr>
          <a:xfrm>
            <a:off x="1000205" y="1558925"/>
            <a:ext cx="8343741" cy="4483100"/>
          </a:xfrm>
          <a:prstGeom prst="rect">
            <a:avLst/>
          </a:prstGeom>
        </p:spPr>
      </p:pic>
    </p:spTree>
    <p:extLst>
      <p:ext uri="{BB962C8B-B14F-4D97-AF65-F5344CB8AC3E}">
        <p14:creationId xmlns:p14="http://schemas.microsoft.com/office/powerpoint/2010/main" val="3288290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Component Modal – Towelette Component</a:t>
            </a:r>
          </a:p>
        </p:txBody>
      </p:sp>
      <p:pic>
        <p:nvPicPr>
          <p:cNvPr id="4" name="Content Placeholder 3"/>
          <p:cNvPicPr>
            <a:picLocks noGrp="1" noChangeAspect="1"/>
          </p:cNvPicPr>
          <p:nvPr>
            <p:ph idx="1"/>
          </p:nvPr>
        </p:nvPicPr>
        <p:blipFill>
          <a:blip r:embed="rId2"/>
          <a:stretch>
            <a:fillRect/>
          </a:stretch>
        </p:blipFill>
        <p:spPr>
          <a:xfrm>
            <a:off x="677863" y="1683609"/>
            <a:ext cx="8988425" cy="4233731"/>
          </a:xfrm>
          <a:prstGeom prst="rect">
            <a:avLst/>
          </a:prstGeom>
        </p:spPr>
      </p:pic>
    </p:spTree>
    <p:extLst>
      <p:ext uri="{BB962C8B-B14F-4D97-AF65-F5344CB8AC3E}">
        <p14:creationId xmlns:p14="http://schemas.microsoft.com/office/powerpoint/2010/main" val="645154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Certification of Approving Official</a:t>
            </a:r>
            <a:br>
              <a:rPr lang="en-US" dirty="0"/>
            </a:br>
            <a:r>
              <a:rPr lang="en-US" dirty="0"/>
              <a:t> Screen</a:t>
            </a:r>
          </a:p>
        </p:txBody>
      </p:sp>
    </p:spTree>
    <p:extLst>
      <p:ext uri="{BB962C8B-B14F-4D97-AF65-F5344CB8AC3E}">
        <p14:creationId xmlns:p14="http://schemas.microsoft.com/office/powerpoint/2010/main" val="2873377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Certification of Approving Official</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179193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Questions – Basic Formulation</a:t>
            </a:r>
          </a:p>
        </p:txBody>
      </p:sp>
      <p:pic>
        <p:nvPicPr>
          <p:cNvPr id="6" name="Content Placeholder 5"/>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165328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Questions – Alternate Formulation</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02783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Questions – Technical &amp; EUP</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54308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Preliminary Questions – MUP</a:t>
            </a:r>
          </a:p>
        </p:txBody>
      </p:sp>
      <p:pic>
        <p:nvPicPr>
          <p:cNvPr id="4" name="Content Placeholder 3"/>
          <p:cNvPicPr>
            <a:picLocks noGrp="1" noChangeAspect="1"/>
          </p:cNvPicPr>
          <p:nvPr>
            <p:ph idx="1"/>
          </p:nvPr>
        </p:nvPicPr>
        <p:blipFill>
          <a:blip r:embed="rId2"/>
          <a:stretch>
            <a:fillRect/>
          </a:stretch>
        </p:blipFill>
        <p:spPr>
          <a:xfrm>
            <a:off x="677863" y="1645716"/>
            <a:ext cx="8988425" cy="4309518"/>
          </a:xfrm>
          <a:prstGeom prst="rect">
            <a:avLst/>
          </a:prstGeom>
        </p:spPr>
      </p:pic>
    </p:spTree>
    <p:extLst>
      <p:ext uri="{BB962C8B-B14F-4D97-AF65-F5344CB8AC3E}">
        <p14:creationId xmlns:p14="http://schemas.microsoft.com/office/powerpoint/2010/main" val="370928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Properties Screen</a:t>
            </a:r>
          </a:p>
        </p:txBody>
      </p:sp>
    </p:spTree>
    <p:extLst>
      <p:ext uri="{BB962C8B-B14F-4D97-AF65-F5344CB8AC3E}">
        <p14:creationId xmlns:p14="http://schemas.microsoft.com/office/powerpoint/2010/main" val="28817739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Description xmlns="http://schemas.microsoft.com/sharepoint.v3" xsi:nil="true"/>
    <TaxCatchAll xmlns="4ffa91fb-a0ff-4ac5-b2db-65c790d184a4" xsi:nil="true"/>
    <_ip_UnifiedCompliancePolicyUIAction xmlns="http://schemas.microsoft.com/sharepoint/v3" xsi:nil="true"/>
    <_ip_UnifiedCompliancePolicyProperties xmlns="http://schemas.microsoft.com/sharepoint/v3" xsi:nil="true"/>
    <FRN_x0020_List_x0020_Item_x0020_ID xmlns="118f882f-1e32-4cf2-ad69-9de43d57f4c6">3013</FRN_x0020_List_x0020_Item_x0020_ID>
  </documentManagement>
</p:properti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E8F945D3E4F86649B7BD7D579B37A57A" ma:contentTypeVersion="13" ma:contentTypeDescription="Create a new document." ma:contentTypeScope="" ma:versionID="5a73bf4dba65c9c3ee53b6b939e0c1bd">
  <xsd:schema xmlns:xsd="http://www.w3.org/2001/XMLSchema" xmlns:xs="http://www.w3.org/2001/XMLSchema" xmlns:p="http://schemas.microsoft.com/office/2006/metadata/properties" xmlns:ns1="http://schemas.microsoft.com/sharepoint/v3" xmlns:ns2="http://schemas.microsoft.com/sharepoint.v3" xmlns:ns3="4ffa91fb-a0ff-4ac5-b2db-65c790d184a4" xmlns:ns4="118f882f-1e32-4cf2-ad69-9de43d57f4c6" xmlns:ns5="a5d1ca4e-0a3f-4119-b619-e20b93ebd1aa" targetNamespace="http://schemas.microsoft.com/office/2006/metadata/properties" ma:root="true" ma:fieldsID="22416af3408451da99adca02857ff5c6" ns1:_="" ns2:_="" ns3:_="" ns4:_="" ns5:_="">
    <xsd:import namespace="http://schemas.microsoft.com/sharepoint/v3"/>
    <xsd:import namespace="http://schemas.microsoft.com/sharepoint.v3"/>
    <xsd:import namespace="4ffa91fb-a0ff-4ac5-b2db-65c790d184a4"/>
    <xsd:import namespace="118f882f-1e32-4cf2-ad69-9de43d57f4c6"/>
    <xsd:import namespace="a5d1ca4e-0a3f-4119-b619-e20b93ebd1aa"/>
    <xsd:element name="properties">
      <xsd:complexType>
        <xsd:sequence>
          <xsd:element name="documentManagement">
            <xsd:complexType>
              <xsd:all>
                <xsd:element ref="ns2:CategoryDescription" minOccurs="0"/>
                <xsd:element ref="ns3:TaxCatchAllLabel" minOccurs="0"/>
                <xsd:element ref="ns3:TaxCatchAll" minOccurs="0"/>
                <xsd:element ref="ns4:FRN_x0020_List_x0020_Item_x0020_ID"/>
                <xsd:element ref="ns5:SharedWithUsers" minOccurs="0"/>
                <xsd:element ref="ns5:SharedWithDetails"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TaxCatchAllLabel" ma:index="6" nillable="true" ma:displayName="Taxonomy Catch All Column1" ma:hidden="true" ma:list="{12331871-f22f-4f1e-b241-7c04b4cb386a}" ma:internalName="TaxCatchAllLabel" ma:readOnly="true" ma:showField="CatchAllDataLabel" ma:web="a5d1ca4e-0a3f-4119-b619-e20b93ebd1aa">
      <xsd:complexType>
        <xsd:complexContent>
          <xsd:extension base="dms:MultiChoiceLookup">
            <xsd:sequence>
              <xsd:element name="Value" type="dms:Lookup" maxOccurs="unbounded" minOccurs="0" nillable="true"/>
            </xsd:sequence>
          </xsd:extension>
        </xsd:complexContent>
      </xsd:complexType>
    </xsd:element>
    <xsd:element name="TaxCatchAll" ma:index="7" nillable="true" ma:displayName="Taxonomy Catch All Column" ma:hidden="true" ma:list="{12331871-f22f-4f1e-b241-7c04b4cb386a}" ma:internalName="TaxCatchAll" ma:showField="CatchAllData" ma:web="a5d1ca4e-0a3f-4119-b619-e20b93ebd1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8f882f-1e32-4cf2-ad69-9de43d57f4c6" elementFormDefault="qualified">
    <xsd:import namespace="http://schemas.microsoft.com/office/2006/documentManagement/types"/>
    <xsd:import namespace="http://schemas.microsoft.com/office/infopath/2007/PartnerControls"/>
    <xsd:element name="FRN_x0020_List_x0020_Item_x0020_ID" ma:index="11" ma:displayName="FRN List Item ID" ma:indexed="true" ma:internalName="FRN_x0020_List_x0020_Item_x0020_ID">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1ca4e-0a3f-4119-b619-e20b93ebd1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1AF0FB-C7CE-4AE1-B37F-F0368A0DA44D}">
  <ds:schemaRefs>
    <ds:schemaRef ds:uri="http://schemas.microsoft.com/sharepoint/v3/contenttype/forms"/>
  </ds:schemaRefs>
</ds:datastoreItem>
</file>

<file path=customXml/itemProps2.xml><?xml version="1.0" encoding="utf-8"?>
<ds:datastoreItem xmlns:ds="http://schemas.openxmlformats.org/officeDocument/2006/customXml" ds:itemID="{FEA630D6-99C8-4445-945D-8C2B7E578538}">
  <ds:schemaRefs>
    <ds:schemaRef ds:uri="http://schemas.microsoft.com/office/2006/metadata/properties"/>
    <ds:schemaRef ds:uri="http://schemas.microsoft.com/office/infopath/2007/PartnerControls"/>
    <ds:schemaRef ds:uri="a5d1ca4e-0a3f-4119-b619-e20b93ebd1aa"/>
    <ds:schemaRef ds:uri="http://schemas.openxmlformats.org/package/2006/metadata/core-properties"/>
    <ds:schemaRef ds:uri="4ffa91fb-a0ff-4ac5-b2db-65c790d184a4"/>
    <ds:schemaRef ds:uri="http://schemas.microsoft.com/office/2006/documentManagement/types"/>
    <ds:schemaRef ds:uri="http://schemas.microsoft.com/sharepoint/v3"/>
    <ds:schemaRef ds:uri="http://purl.org/dc/elements/1.1/"/>
    <ds:schemaRef ds:uri="118f882f-1e32-4cf2-ad69-9de43d57f4c6"/>
    <ds:schemaRef ds:uri="http://schemas.microsoft.com/sharepoint.v3"/>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70E1F4B2-FC90-4212-8949-70889C6F750A}">
  <ds:schemaRefs>
    <ds:schemaRef ds:uri="Microsoft.SharePoint.Taxonomy.ContentTypeSync"/>
  </ds:schemaRefs>
</ds:datastoreItem>
</file>

<file path=customXml/itemProps4.xml><?xml version="1.0" encoding="utf-8"?>
<ds:datastoreItem xmlns:ds="http://schemas.openxmlformats.org/officeDocument/2006/customXml" ds:itemID="{552F863F-3924-4A9C-AEDD-8E49825CF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4ffa91fb-a0ff-4ac5-b2db-65c790d184a4"/>
    <ds:schemaRef ds:uri="118f882f-1e32-4cf2-ad69-9de43d57f4c6"/>
    <ds:schemaRef ds:uri="a5d1ca4e-0a3f-4119-b619-e20b93ebd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Widescreen</PresentationFormat>
  <Paragraphs>58</Paragraphs>
  <Slides>48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Trebuchet MS</vt:lpstr>
      <vt:lpstr>Wingdings 3</vt:lpstr>
      <vt:lpstr>Facet</vt:lpstr>
      <vt:lpstr>1_Facet</vt:lpstr>
      <vt:lpstr>Pesticide Submission Portal (PSP) Electronic Confidential Statement of Formula (eCSF) Screen Captures</vt:lpstr>
      <vt:lpstr>PSP Portal Screen</vt:lpstr>
      <vt:lpstr>eCSF Home Screen </vt:lpstr>
      <vt:lpstr>Preliminary Questions Screen</vt:lpstr>
      <vt:lpstr>Preliminary Questions – Basic Formulation</vt:lpstr>
      <vt:lpstr>Preliminary Questions – Alternate Formulation</vt:lpstr>
      <vt:lpstr>Preliminary Questions – Technical &amp; EUP</vt:lpstr>
      <vt:lpstr>Preliminary Questions – MUP</vt:lpstr>
      <vt:lpstr>Product Properties Screen</vt:lpstr>
      <vt:lpstr>Product Properties – Solid</vt:lpstr>
      <vt:lpstr>Product Properties – Solid, Impregnated Material, and Water Soluble Packaging</vt:lpstr>
      <vt:lpstr>Product Properties – Solid, Impregnated Material, Collar/Ear Tag</vt:lpstr>
      <vt:lpstr>Product Properties – Liquid</vt:lpstr>
      <vt:lpstr>Product Properties – Liquid and Water Soluble Packaging</vt:lpstr>
      <vt:lpstr>Product Properties – Liquid and Towelette</vt:lpstr>
      <vt:lpstr>Product Properties – Gas</vt:lpstr>
      <vt:lpstr>Product Properties – Plant Incorporated Protectant w/Other Type</vt:lpstr>
      <vt:lpstr>Product Properties – Density Range, pH Range, Flash Point, and Flame Extension</vt:lpstr>
      <vt:lpstr>Product Properties – No Density Range, pH Range, Flash Point, or Flame Extension</vt:lpstr>
      <vt:lpstr>Product Properties – No Density Range, Flash Point, or Flame Extension and pH N/A, </vt:lpstr>
      <vt:lpstr>Box 2 – Producers or Box 2 – Product Repackaging Site Screen</vt:lpstr>
      <vt:lpstr>Box 2 – Producers - Unpopulated</vt:lpstr>
      <vt:lpstr>Box 2 – Producers - Populated</vt:lpstr>
      <vt:lpstr>Add Producer Modal – Domestic Producer</vt:lpstr>
      <vt:lpstr>Add Producer Modal – International Producer</vt:lpstr>
      <vt:lpstr>Box 11 – Manufacturing Sites &amp; Component Suppliers Screen</vt:lpstr>
      <vt:lpstr>Box 11 – Manufacturing Sites &amp; Component Suppliers - Unpopulated</vt:lpstr>
      <vt:lpstr>Box 11 – Manufacturing Sites &amp; Component Suppliers - Populated</vt:lpstr>
      <vt:lpstr>Add Site or Supplier Modal</vt:lpstr>
      <vt:lpstr>Components Screen</vt:lpstr>
      <vt:lpstr>Components - Unpopulated</vt:lpstr>
      <vt:lpstr>Components – Populated / Select Primary Site/Supplier</vt:lpstr>
      <vt:lpstr>Add Component Modal – Unregistered Active Component – Scroll 1</vt:lpstr>
      <vt:lpstr>Add Component Modal – Unregistered Active Component – Scroll 2</vt:lpstr>
      <vt:lpstr>Add Component Modal – Unregistered Active Component – Scroll 3</vt:lpstr>
      <vt:lpstr>Add Component Modal – Registered Active Component – Scroll 1</vt:lpstr>
      <vt:lpstr>Add Component Modal – Registered Active Component – Scroll 2</vt:lpstr>
      <vt:lpstr>Add Component Modal – Registered Active Component – Scroll 3</vt:lpstr>
      <vt:lpstr>Add Component Modal – Impurity Component</vt:lpstr>
      <vt:lpstr>Add Component Modal – Inert Component</vt:lpstr>
      <vt:lpstr>Add Component Modal – Dye Component</vt:lpstr>
      <vt:lpstr>Add Component Modal – Fragrance Component</vt:lpstr>
      <vt:lpstr>Add Component Modal – Fertilizer Component</vt:lpstr>
      <vt:lpstr>Add Component Modal – Water Soluble Packaging Material Component</vt:lpstr>
      <vt:lpstr>Add Component Modal – Water Soluble Ink Type Component</vt:lpstr>
      <vt:lpstr>Add Component Modal – Towelette Component</vt:lpstr>
      <vt:lpstr>Certification of Approving Official  Screen</vt:lpstr>
      <vt:lpstr>Certification of Approving Official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2019-10-17T21:11:19Z</dcterms:created>
  <dcterms:modified xsi:type="dcterms:W3CDTF">2023-06-14T22:04:49Z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0x010100E8F945D3E4F86649B7BD7D579B37A57A</vt:lpwstr>
  </property>
</Properties>
</file>