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handoutMasterIdLst>
    <p:handoutMasterId r:id="rId45"/>
  </p:handoutMasterIdLst>
  <p:sldIdLst>
    <p:sldId id="419" r:id="rId5"/>
    <p:sldId id="256" r:id="rId6"/>
    <p:sldId id="483" r:id="rId7"/>
    <p:sldId id="369" r:id="rId8"/>
    <p:sldId id="485" r:id="rId9"/>
    <p:sldId id="474" r:id="rId10"/>
    <p:sldId id="486" r:id="rId11"/>
    <p:sldId id="488" r:id="rId12"/>
    <p:sldId id="489" r:id="rId13"/>
    <p:sldId id="490" r:id="rId14"/>
    <p:sldId id="491" r:id="rId15"/>
    <p:sldId id="492" r:id="rId16"/>
    <p:sldId id="493" r:id="rId17"/>
    <p:sldId id="494" r:id="rId18"/>
    <p:sldId id="495" r:id="rId19"/>
    <p:sldId id="496" r:id="rId20"/>
    <p:sldId id="497" r:id="rId21"/>
    <p:sldId id="498" r:id="rId22"/>
    <p:sldId id="499" r:id="rId23"/>
    <p:sldId id="500" r:id="rId24"/>
    <p:sldId id="501" r:id="rId25"/>
    <p:sldId id="502" r:id="rId26"/>
    <p:sldId id="503" r:id="rId27"/>
    <p:sldId id="504" r:id="rId28"/>
    <p:sldId id="505" r:id="rId29"/>
    <p:sldId id="506" r:id="rId30"/>
    <p:sldId id="507" r:id="rId31"/>
    <p:sldId id="508" r:id="rId32"/>
    <p:sldId id="509" r:id="rId33"/>
    <p:sldId id="510" r:id="rId34"/>
    <p:sldId id="423" r:id="rId35"/>
    <p:sldId id="511" r:id="rId36"/>
    <p:sldId id="449" r:id="rId37"/>
    <p:sldId id="512" r:id="rId38"/>
    <p:sldId id="513" r:id="rId39"/>
    <p:sldId id="514" r:id="rId40"/>
    <p:sldId id="515" r:id="rId41"/>
    <p:sldId id="516" r:id="rId42"/>
    <p:sldId id="517" r:id="rId43"/>
    <p:sldId id="448" r:id="rId44"/>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8" userDrawn="1">
          <p15:clr>
            <a:srgbClr val="A4A3A4"/>
          </p15:clr>
        </p15:guide>
        <p15:guide id="2" pos="3168">
          <p15:clr>
            <a:srgbClr val="A4A3A4"/>
          </p15:clr>
        </p15:guide>
        <p15:guide id="3" orient="horz" pos="15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essa Hrkal" initials="TH" lastIdx="3" clrIdx="6">
    <p:extLst>
      <p:ext uri="{19B8F6BF-5375-455C-9EA6-DF929625EA0E}">
        <p15:presenceInfo xmlns:p15="http://schemas.microsoft.com/office/powerpoint/2012/main" userId="S::thrkal@telligen.com::2b3e5c60-f81a-4983-b6ed-6a68b78b5593" providerId="AD"/>
      </p:ext>
    </p:extLst>
  </p:cmAuthor>
  <p:cmAuthor id="1" name="Cindy Shiblie" initials="CS" lastIdx="3" clrIdx="0">
    <p:extLst>
      <p:ext uri="{19B8F6BF-5375-455C-9EA6-DF929625EA0E}">
        <p15:presenceInfo xmlns:p15="http://schemas.microsoft.com/office/powerpoint/2012/main" userId="S-1-5-21-4095628063-3556742122-3606576086-135701" providerId="AD"/>
      </p:ext>
    </p:extLst>
  </p:cmAuthor>
  <p:cmAuthor id="8" name="Nash, Leah" initials="NL" lastIdx="4" clrIdx="7">
    <p:extLst>
      <p:ext uri="{19B8F6BF-5375-455C-9EA6-DF929625EA0E}">
        <p15:presenceInfo xmlns:p15="http://schemas.microsoft.com/office/powerpoint/2012/main" userId="S::lnash@air.org::902145c5-c3fc-4e2f-8314-0cbfc51057f6" providerId="AD"/>
      </p:ext>
    </p:extLst>
  </p:cmAuthor>
  <p:cmAuthor id="2" name="May, McKenna" initials="MM" lastIdx="23" clrIdx="1">
    <p:extLst>
      <p:ext uri="{19B8F6BF-5375-455C-9EA6-DF929625EA0E}">
        <p15:presenceInfo xmlns:p15="http://schemas.microsoft.com/office/powerpoint/2012/main" userId="S-1-5-21-2052111302-884357618-1801674531-104156" providerId="AD"/>
      </p:ext>
    </p:extLst>
  </p:cmAuthor>
  <p:cmAuthor id="9" name="Emily Avery (Ketchum)" initials="EA(" lastIdx="15" clrIdx="8">
    <p:extLst>
      <p:ext uri="{19B8F6BF-5375-455C-9EA6-DF929625EA0E}">
        <p15:presenceInfo xmlns:p15="http://schemas.microsoft.com/office/powerpoint/2012/main" userId="S::emily.avery@ketchum.com::37555264-bdb2-4f3a-98b5-f13cda0de89b" providerId="AD"/>
      </p:ext>
    </p:extLst>
  </p:cmAuthor>
  <p:cmAuthor id="3" name="Mikala Whitaker (Ketchum)" initials="MW(" lastIdx="16" clrIdx="2">
    <p:extLst>
      <p:ext uri="{19B8F6BF-5375-455C-9EA6-DF929625EA0E}">
        <p15:presenceInfo xmlns:p15="http://schemas.microsoft.com/office/powerpoint/2012/main" userId="S::mikala.whitaker@ketchum.com::c5936098-e91e-49f9-a14e-0e87f7085a8a" providerId="AD"/>
      </p:ext>
    </p:extLst>
  </p:cmAuthor>
  <p:cmAuthor id="4" name="Shannon Benson (Ketchum)" initials="SB(" lastIdx="3" clrIdx="3">
    <p:extLst>
      <p:ext uri="{19B8F6BF-5375-455C-9EA6-DF929625EA0E}">
        <p15:presenceInfo xmlns:p15="http://schemas.microsoft.com/office/powerpoint/2012/main" userId="S::shannon.benson@ketchum.com::50d0f860-ea42-4eb5-bb84-afc47ac9f816" providerId="AD"/>
      </p:ext>
    </p:extLst>
  </p:cmAuthor>
  <p:cmAuthor id="5" name="Joy Fan (Ketchum)" initials="JF(" lastIdx="7" clrIdx="4">
    <p:extLst>
      <p:ext uri="{19B8F6BF-5375-455C-9EA6-DF929625EA0E}">
        <p15:presenceInfo xmlns:p15="http://schemas.microsoft.com/office/powerpoint/2012/main" userId="S::joy.fan@ketchum.com::b4edafd2-a30b-44fe-a5a1-6730ed558fe0" providerId="AD"/>
      </p:ext>
    </p:extLst>
  </p:cmAuthor>
  <p:cmAuthor id="6" name="Olivia Denn (Ketchum)" initials="OD(" lastIdx="46" clrIdx="5">
    <p:extLst>
      <p:ext uri="{19B8F6BF-5375-455C-9EA6-DF929625EA0E}">
        <p15:presenceInfo xmlns:p15="http://schemas.microsoft.com/office/powerpoint/2012/main" userId="S::olivia.denn@ketchum.com::34b97ac7-7a8c-4a06-be4e-62a1fb57dd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264"/>
    <a:srgbClr val="0C777D"/>
    <a:srgbClr val="E39253"/>
    <a:srgbClr val="84AA64"/>
    <a:srgbClr val="47677D"/>
    <a:srgbClr val="E9E9E9"/>
    <a:srgbClr val="63BEC3"/>
    <a:srgbClr val="003366"/>
    <a:srgbClr val="209FA6"/>
    <a:srgbClr val="A6D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EA512-1F0A-40DF-AD5D-E3EAC343FB8E}" v="2" dt="2022-05-13T11:40:13.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88" autoAdjust="0"/>
    <p:restoredTop sz="94570"/>
  </p:normalViewPr>
  <p:slideViewPr>
    <p:cSldViewPr snapToObjects="1">
      <p:cViewPr varScale="1">
        <p:scale>
          <a:sx n="95" d="100"/>
          <a:sy n="95" d="100"/>
        </p:scale>
        <p:origin x="2220" y="96"/>
      </p:cViewPr>
      <p:guideLst>
        <p:guide orient="horz" pos="1128"/>
        <p:guide pos="3168"/>
        <p:guide orient="horz" pos="151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C64B74-D8DB-4B56-8455-CFE460261A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0E9A15-08A0-43DE-9329-4C2416939C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CE1721-DD43-4C10-BEF0-7D522678CC1A}" type="datetimeFigureOut">
              <a:rPr lang="en-US" smtClean="0"/>
              <a:t>10/4/2022</a:t>
            </a:fld>
            <a:endParaRPr lang="en-US"/>
          </a:p>
        </p:txBody>
      </p:sp>
      <p:sp>
        <p:nvSpPr>
          <p:cNvPr id="4" name="Footer Placeholder 3">
            <a:extLst>
              <a:ext uri="{FF2B5EF4-FFF2-40B4-BE49-F238E27FC236}">
                <a16:creationId xmlns:a16="http://schemas.microsoft.com/office/drawing/2014/main" id="{D530A2AF-C47D-431B-9875-35841B27A8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26F20E-F3D8-4BB3-8FC2-0F04D9CC79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C3D1-5EF6-40BF-A805-23E25E138578}" type="slidenum">
              <a:rPr lang="en-US" smtClean="0"/>
              <a:t>‹#›</a:t>
            </a:fld>
            <a:endParaRPr lang="en-US"/>
          </a:p>
        </p:txBody>
      </p:sp>
    </p:spTree>
    <p:extLst>
      <p:ext uri="{BB962C8B-B14F-4D97-AF65-F5344CB8AC3E}">
        <p14:creationId xmlns:p14="http://schemas.microsoft.com/office/powerpoint/2010/main" val="40269843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E8EC-6A90-E74D-B5A7-6DFE3539A198}"/>
              </a:ext>
            </a:extLst>
          </p:cNvPr>
          <p:cNvSpPr>
            <a:spLocks noGrp="1"/>
          </p:cNvSpPr>
          <p:nvPr>
            <p:ph type="ctrTitle"/>
          </p:nvPr>
        </p:nvSpPr>
        <p:spPr>
          <a:xfrm>
            <a:off x="1257300" y="1272011"/>
            <a:ext cx="7543800" cy="2705947"/>
          </a:xfrm>
        </p:spPr>
        <p:txBody>
          <a:bodyPr anchor="b"/>
          <a:lstStyle>
            <a:lvl1pPr algn="ctr">
              <a:defRPr sz="4950"/>
            </a:lvl1pPr>
          </a:lstStyle>
          <a:p>
            <a:r>
              <a:rPr lang="en-US" dirty="0"/>
              <a:t>Click to edit Master title style</a:t>
            </a:r>
          </a:p>
        </p:txBody>
      </p:sp>
      <p:sp>
        <p:nvSpPr>
          <p:cNvPr id="3" name="Subtitle 2">
            <a:extLst>
              <a:ext uri="{FF2B5EF4-FFF2-40B4-BE49-F238E27FC236}">
                <a16:creationId xmlns:a16="http://schemas.microsoft.com/office/drawing/2014/main" id="{6E5ABE59-1402-764E-BE65-4126D1B65434}"/>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dirty="0"/>
              <a:t>Click to edit Master subtitle style</a:t>
            </a:r>
          </a:p>
        </p:txBody>
      </p:sp>
      <p:sp>
        <p:nvSpPr>
          <p:cNvPr id="4" name="Date Placeholder 3">
            <a:extLst>
              <a:ext uri="{FF2B5EF4-FFF2-40B4-BE49-F238E27FC236}">
                <a16:creationId xmlns:a16="http://schemas.microsoft.com/office/drawing/2014/main" id="{226583BB-A5F3-3E46-9CA8-8F98B0877048}"/>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5" name="Footer Placeholder 4">
            <a:extLst>
              <a:ext uri="{FF2B5EF4-FFF2-40B4-BE49-F238E27FC236}">
                <a16:creationId xmlns:a16="http://schemas.microsoft.com/office/drawing/2014/main" id="{F87D1B5A-C4F5-4149-9D38-A68DB6C6B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2A406-C56E-F94C-B79C-E533771BFFD5}"/>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07495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2AFE-0A80-6345-B215-FC4295B129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63C34-A12D-7F43-A0CA-9BF5A9BB38C6}"/>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AF360E04-12EA-E545-8A81-46FE776B3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4DF3BD-D78B-0F4F-80DA-50E7885E8F52}"/>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4AC31D70-3977-1046-B206-B497BB533E60}"/>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345756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E961-6802-1D48-BD25-43047A02F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F67A4-472C-4E45-B6E7-CB0C507820C8}"/>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CFA59B55-C9DF-CD4D-8554-A9F20DED0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CD8E9-BAF1-4647-B016-D1C4864B6EE0}"/>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CCDF796E-91A7-D341-82EA-57EC5A4DE381}"/>
              </a:ext>
            </a:extLst>
          </p:cNvPr>
          <p:cNvPicPr>
            <a:picLocks noChangeAspect="1"/>
          </p:cNvPicPr>
          <p:nvPr userDrawn="1"/>
        </p:nvPicPr>
        <p:blipFill>
          <a:blip r:embed="rId2"/>
          <a:stretch>
            <a:fillRect/>
          </a:stretch>
        </p:blipFill>
        <p:spPr>
          <a:xfrm>
            <a:off x="0" y="0"/>
            <a:ext cx="10058400" cy="7772400"/>
          </a:xfrm>
          <a:prstGeom prst="rect">
            <a:avLst/>
          </a:prstGeom>
        </p:spPr>
      </p:pic>
      <p:sp>
        <p:nvSpPr>
          <p:cNvPr id="8" name="Title 1">
            <a:extLst>
              <a:ext uri="{FF2B5EF4-FFF2-40B4-BE49-F238E27FC236}">
                <a16:creationId xmlns:a16="http://schemas.microsoft.com/office/drawing/2014/main" id="{8BF8EC81-C6DE-4557-9DEA-7CDCB54814FB}"/>
              </a:ext>
            </a:extLst>
          </p:cNvPr>
          <p:cNvSpPr txBox="1">
            <a:spLocks/>
          </p:cNvSpPr>
          <p:nvPr userDrawn="1"/>
        </p:nvSpPr>
        <p:spPr>
          <a:xfrm>
            <a:off x="5147129" y="3659062"/>
            <a:ext cx="4727448" cy="1353496"/>
          </a:xfrm>
          <a:prstGeom prst="rect">
            <a:avLst/>
          </a:prstGeom>
        </p:spPr>
        <p:txBody>
          <a:bodyPr vert="horz" lIns="91440" tIns="45720" rIns="91440" bIns="45720" rtlCol="0" anchor="ctr">
            <a:normAutofit/>
          </a:bodyPr>
          <a:lstStyle>
            <a:lvl1pPr algn="l" defTabSz="754380" rtl="0" eaLnBrk="1" latinLnBrk="0" hangingPunct="1">
              <a:lnSpc>
                <a:spcPct val="90000"/>
              </a:lnSpc>
              <a:spcBef>
                <a:spcPct val="0"/>
              </a:spcBef>
              <a:buNone/>
              <a:defRPr sz="2000" b="1" kern="1200" baseline="0">
                <a:solidFill>
                  <a:srgbClr val="1B3264"/>
                </a:solidFill>
                <a:latin typeface="Segoe UI" panose="020B0502040204020203" pitchFamily="34" charset="0"/>
                <a:ea typeface="+mj-ea"/>
                <a:cs typeface="Segoe UI" panose="020B0502040204020203" pitchFamily="34" charset="0"/>
              </a:defRPr>
            </a:lvl1pPr>
          </a:lstStyle>
          <a:p>
            <a:pPr algn="ctr"/>
            <a:r>
              <a:rPr lang="en-US" sz="2800" dirty="0"/>
              <a:t>Insert Text</a:t>
            </a:r>
          </a:p>
        </p:txBody>
      </p:sp>
    </p:spTree>
    <p:extLst>
      <p:ext uri="{BB962C8B-B14F-4D97-AF65-F5344CB8AC3E}">
        <p14:creationId xmlns:p14="http://schemas.microsoft.com/office/powerpoint/2010/main" val="1884860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2AFE-0A80-6345-B215-FC4295B129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63C34-A12D-7F43-A0CA-9BF5A9BB38C6}"/>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AF360E04-12EA-E545-8A81-46FE776B3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4DF3BD-D78B-0F4F-80DA-50E7885E8F52}"/>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4AC31D70-3977-1046-B206-B497BB533E60}"/>
              </a:ext>
            </a:extLst>
          </p:cNvPr>
          <p:cNvPicPr>
            <a:picLocks noChangeAspect="1"/>
          </p:cNvPicPr>
          <p:nvPr userDrawn="1"/>
        </p:nvPicPr>
        <p:blipFill>
          <a:blip r:embed="rId2"/>
          <a:stretch>
            <a:fillRect/>
          </a:stretch>
        </p:blipFill>
        <p:spPr>
          <a:xfrm>
            <a:off x="0" y="0"/>
            <a:ext cx="10058400" cy="7772400"/>
          </a:xfrm>
          <a:prstGeom prst="rect">
            <a:avLst/>
          </a:prstGeom>
        </p:spPr>
      </p:pic>
      <p:sp>
        <p:nvSpPr>
          <p:cNvPr id="8" name="Title 1">
            <a:extLst>
              <a:ext uri="{FF2B5EF4-FFF2-40B4-BE49-F238E27FC236}">
                <a16:creationId xmlns:a16="http://schemas.microsoft.com/office/drawing/2014/main" id="{EB4DB384-2B04-4C97-BF9A-A593D53F98FD}"/>
              </a:ext>
            </a:extLst>
          </p:cNvPr>
          <p:cNvSpPr txBox="1">
            <a:spLocks/>
          </p:cNvSpPr>
          <p:nvPr userDrawn="1"/>
        </p:nvSpPr>
        <p:spPr>
          <a:xfrm>
            <a:off x="5147129" y="3659062"/>
            <a:ext cx="4727448" cy="1353496"/>
          </a:xfrm>
          <a:prstGeom prst="rect">
            <a:avLst/>
          </a:prstGeom>
        </p:spPr>
        <p:txBody>
          <a:bodyPr vert="horz" lIns="91440" tIns="45720" rIns="91440" bIns="45720" rtlCol="0" anchor="ctr">
            <a:normAutofit/>
          </a:bodyPr>
          <a:lstStyle>
            <a:lvl1pPr algn="l" defTabSz="754380" rtl="0" eaLnBrk="1" latinLnBrk="0" hangingPunct="1">
              <a:lnSpc>
                <a:spcPct val="90000"/>
              </a:lnSpc>
              <a:spcBef>
                <a:spcPct val="0"/>
              </a:spcBef>
              <a:buNone/>
              <a:defRPr sz="2000" b="1" kern="1200" baseline="0">
                <a:solidFill>
                  <a:srgbClr val="1B3264"/>
                </a:solidFill>
                <a:latin typeface="Segoe UI" panose="020B0502040204020203" pitchFamily="34" charset="0"/>
                <a:ea typeface="+mj-ea"/>
                <a:cs typeface="Segoe UI" panose="020B0502040204020203" pitchFamily="34" charset="0"/>
              </a:defRPr>
            </a:lvl1pPr>
          </a:lstStyle>
          <a:p>
            <a:pPr algn="ctr"/>
            <a:r>
              <a:rPr lang="en-US" sz="2800" dirty="0"/>
              <a:t>Insert Text</a:t>
            </a:r>
          </a:p>
        </p:txBody>
      </p:sp>
    </p:spTree>
    <p:extLst>
      <p:ext uri="{BB962C8B-B14F-4D97-AF65-F5344CB8AC3E}">
        <p14:creationId xmlns:p14="http://schemas.microsoft.com/office/powerpoint/2010/main" val="3402690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B">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75370" cy="424391"/>
          </a:xfrm>
        </p:spPr>
        <p:txBody>
          <a:bodyPr>
            <a:normAutofit/>
          </a:bodyPr>
          <a:lstStyle>
            <a:lvl1pPr>
              <a:defRPr sz="20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691515" y="1219200"/>
            <a:ext cx="8675370" cy="5701191"/>
          </a:xfrm>
        </p:spPr>
        <p:txBody>
          <a:bodyPr/>
          <a:lstStyle>
            <a:lvl1pPr>
              <a:defRPr>
                <a:solidFill>
                  <a:srgbClr val="0C777D"/>
                </a:solidFill>
              </a:defRPr>
            </a:lvl1pPr>
            <a:lvl3pPr>
              <a:buClr>
                <a:srgbClr val="0C777D"/>
              </a:buClr>
              <a:defRPr sz="1200">
                <a:latin typeface="Segoe UI" panose="020B0502040204020203" pitchFamily="34" charset="0"/>
                <a:cs typeface="Segoe UI" panose="020B0502040204020203" pitchFamily="34" charset="0"/>
              </a:defRPr>
            </a:lvl3pPr>
            <a:lvl4pPr>
              <a:buClr>
                <a:srgbClr val="0C777D"/>
              </a:buCl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3240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3 Hexag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E618FB-A8B0-8C48-BEB2-9FEF28517BAE}"/>
              </a:ext>
            </a:extLst>
          </p:cNvPr>
          <p:cNvSpPr/>
          <p:nvPr userDrawn="1"/>
        </p:nvSpPr>
        <p:spPr>
          <a:xfrm>
            <a:off x="8458200" y="600075"/>
            <a:ext cx="1600200" cy="149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457201" y="1603541"/>
            <a:ext cx="9143678" cy="815939"/>
          </a:xfrm>
        </p:spPr>
        <p:txBody>
          <a:bodyPr anchor="t" anchorCtr="0"/>
          <a:lstStyle>
            <a:lvl1pPr algn="ctr">
              <a:defRPr sz="1600" b="1" i="0">
                <a:latin typeface="Segoe UI" panose="020B0502040204020203" pitchFamily="34" charset="0"/>
                <a:cs typeface="Segoe UI" panose="020B0502040204020203" pitchFamily="34" charset="0"/>
              </a:defRPr>
            </a:lvl1pPr>
            <a:lvl2pPr algn="ctr">
              <a:spcBef>
                <a:spcPts val="0"/>
              </a:spcBef>
              <a:defRPr sz="1400"/>
            </a:lvl2pPr>
          </a:lstStyle>
          <a:p>
            <a:pPr lvl="0"/>
            <a:r>
              <a:rPr lang="en-US" dirty="0"/>
              <a:t>Click to edit Master text styles</a:t>
            </a:r>
          </a:p>
        </p:txBody>
      </p:sp>
      <p:sp>
        <p:nvSpPr>
          <p:cNvPr id="12" name="Hexagon 11">
            <a:extLst>
              <a:ext uri="{FF2B5EF4-FFF2-40B4-BE49-F238E27FC236}">
                <a16:creationId xmlns:a16="http://schemas.microsoft.com/office/drawing/2014/main" id="{8AAB68DD-53DD-7B44-95A3-430823ED2CA5}"/>
              </a:ext>
            </a:extLst>
          </p:cNvPr>
          <p:cNvSpPr/>
          <p:nvPr/>
        </p:nvSpPr>
        <p:spPr>
          <a:xfrm rot="16200000">
            <a:off x="1233886" y="3171556"/>
            <a:ext cx="2132838" cy="1838650"/>
          </a:xfrm>
          <a:prstGeom prst="hexagon">
            <a:avLst>
              <a:gd name="adj" fmla="val 31923"/>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endParaRPr lang="en-US" sz="1100" dirty="0">
              <a:solidFill>
                <a:schemeClr val="tx2"/>
              </a:solidFill>
              <a:latin typeface="Segoe UI" panose="020B0502040204020203" pitchFamily="34" charset="0"/>
              <a:cs typeface="Segoe UI" panose="020B0502040204020203" pitchFamily="34" charset="0"/>
            </a:endParaRPr>
          </a:p>
        </p:txBody>
      </p:sp>
      <p:sp>
        <p:nvSpPr>
          <p:cNvPr id="13" name="Hexagon 12">
            <a:extLst>
              <a:ext uri="{FF2B5EF4-FFF2-40B4-BE49-F238E27FC236}">
                <a16:creationId xmlns:a16="http://schemas.microsoft.com/office/drawing/2014/main" id="{AB0F29A6-7551-584C-9A48-5B90C56155D6}"/>
              </a:ext>
            </a:extLst>
          </p:cNvPr>
          <p:cNvSpPr/>
          <p:nvPr/>
        </p:nvSpPr>
        <p:spPr>
          <a:xfrm rot="16200000">
            <a:off x="3949345" y="3171558"/>
            <a:ext cx="2132834" cy="1838646"/>
          </a:xfrm>
          <a:prstGeom prst="hexagon">
            <a:avLst>
              <a:gd name="adj" fmla="val 31923"/>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endParaRPr lang="en-US" dirty="0">
              <a:solidFill>
                <a:schemeClr val="tx2"/>
              </a:solidFill>
              <a:latin typeface="Segoe UI" panose="020B0502040204020203" pitchFamily="34" charset="0"/>
              <a:cs typeface="Segoe UI" panose="020B0502040204020203" pitchFamily="34" charset="0"/>
            </a:endParaRPr>
          </a:p>
        </p:txBody>
      </p:sp>
      <p:sp>
        <p:nvSpPr>
          <p:cNvPr id="14" name="Hexagon 13">
            <a:extLst>
              <a:ext uri="{FF2B5EF4-FFF2-40B4-BE49-F238E27FC236}">
                <a16:creationId xmlns:a16="http://schemas.microsoft.com/office/drawing/2014/main" id="{F670B377-2C51-A546-BA3C-0C9156CF6929}"/>
              </a:ext>
            </a:extLst>
          </p:cNvPr>
          <p:cNvSpPr/>
          <p:nvPr/>
        </p:nvSpPr>
        <p:spPr>
          <a:xfrm rot="16200000">
            <a:off x="6573560" y="3171557"/>
            <a:ext cx="2132836" cy="1838648"/>
          </a:xfrm>
          <a:prstGeom prst="hexagon">
            <a:avLst>
              <a:gd name="adj" fmla="val 31923"/>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endParaRPr lang="en-US" sz="1100" dirty="0">
              <a:solidFill>
                <a:schemeClr val="tx2"/>
              </a:solidFill>
              <a:latin typeface="Segoe UI" panose="020B0502040204020203" pitchFamily="34" charset="0"/>
              <a:cs typeface="Segoe UI" panose="020B0502040204020203" pitchFamily="34" charset="0"/>
            </a:endParaRPr>
          </a:p>
        </p:txBody>
      </p:sp>
      <p:grpSp>
        <p:nvGrpSpPr>
          <p:cNvPr id="29" name="Group 28">
            <a:extLst>
              <a:ext uri="{FF2B5EF4-FFF2-40B4-BE49-F238E27FC236}">
                <a16:creationId xmlns:a16="http://schemas.microsoft.com/office/drawing/2014/main" id="{4AD0D40D-18DE-334C-BF34-1DDD149E3E8F}"/>
              </a:ext>
            </a:extLst>
          </p:cNvPr>
          <p:cNvGrpSpPr/>
          <p:nvPr userDrawn="1"/>
        </p:nvGrpSpPr>
        <p:grpSpPr>
          <a:xfrm>
            <a:off x="3118997" y="2337928"/>
            <a:ext cx="3810465" cy="849617"/>
            <a:chOff x="3161013" y="2337928"/>
            <a:chExt cx="3810465" cy="849617"/>
          </a:xfrm>
        </p:grpSpPr>
        <p:sp>
          <p:nvSpPr>
            <p:cNvPr id="15" name="Freeform 14">
              <a:extLst>
                <a:ext uri="{FF2B5EF4-FFF2-40B4-BE49-F238E27FC236}">
                  <a16:creationId xmlns:a16="http://schemas.microsoft.com/office/drawing/2014/main" id="{2500CE1E-937E-9648-8D31-04983504A56B}"/>
                </a:ext>
              </a:extLst>
            </p:cNvPr>
            <p:cNvSpPr/>
            <p:nvPr/>
          </p:nvSpPr>
          <p:spPr>
            <a:xfrm rot="10800000">
              <a:off x="4825024" y="2405916"/>
              <a:ext cx="482443" cy="781629"/>
            </a:xfrm>
            <a:custGeom>
              <a:avLst/>
              <a:gdLst>
                <a:gd name="connsiteX0" fmla="*/ 551784 w 1103567"/>
                <a:gd name="connsiteY0" fmla="*/ 0 h 1787937"/>
                <a:gd name="connsiteX1" fmla="*/ 1103567 w 1103567"/>
                <a:gd name="connsiteY1" fmla="*/ 1271587 h 1787937"/>
                <a:gd name="connsiteX2" fmla="*/ 657227 w 1103567"/>
                <a:gd name="connsiteY2" fmla="*/ 1123717 h 1787937"/>
                <a:gd name="connsiteX3" fmla="*/ 657227 w 1103567"/>
                <a:gd name="connsiteY3" fmla="*/ 1682493 h 1787937"/>
                <a:gd name="connsiteX4" fmla="*/ 551783 w 1103567"/>
                <a:gd name="connsiteY4" fmla="*/ 1787937 h 1787937"/>
                <a:gd name="connsiteX5" fmla="*/ 446339 w 1103567"/>
                <a:gd name="connsiteY5" fmla="*/ 1682493 h 1787937"/>
                <a:gd name="connsiteX6" fmla="*/ 446339 w 1103567"/>
                <a:gd name="connsiteY6" fmla="*/ 1118892 h 1787937"/>
                <a:gd name="connsiteX7" fmla="*/ 0 w 1103567"/>
                <a:gd name="connsiteY7" fmla="*/ 1271587 h 17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567" h="1787937">
                  <a:moveTo>
                    <a:pt x="551784" y="0"/>
                  </a:moveTo>
                  <a:lnTo>
                    <a:pt x="1103567" y="1271587"/>
                  </a:lnTo>
                  <a:lnTo>
                    <a:pt x="657227" y="1123717"/>
                  </a:lnTo>
                  <a:lnTo>
                    <a:pt x="657227" y="1682493"/>
                  </a:lnTo>
                  <a:cubicBezTo>
                    <a:pt x="657227" y="1740728"/>
                    <a:pt x="610018" y="1787937"/>
                    <a:pt x="551783" y="1787937"/>
                  </a:cubicBezTo>
                  <a:cubicBezTo>
                    <a:pt x="493548" y="1787937"/>
                    <a:pt x="446339" y="1740728"/>
                    <a:pt x="446339" y="1682493"/>
                  </a:cubicBezTo>
                  <a:lnTo>
                    <a:pt x="446339" y="1118892"/>
                  </a:lnTo>
                  <a:lnTo>
                    <a:pt x="0" y="1271587"/>
                  </a:lnTo>
                  <a:close/>
                </a:path>
              </a:pathLst>
            </a:custGeom>
            <a:solidFill>
              <a:srgbClr val="8D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6" name="Freeform 15">
              <a:extLst>
                <a:ext uri="{FF2B5EF4-FFF2-40B4-BE49-F238E27FC236}">
                  <a16:creationId xmlns:a16="http://schemas.microsoft.com/office/drawing/2014/main" id="{C8A4BFA3-AA07-6449-882F-BECB1D1BB698}"/>
                </a:ext>
              </a:extLst>
            </p:cNvPr>
            <p:cNvSpPr/>
            <p:nvPr/>
          </p:nvSpPr>
          <p:spPr>
            <a:xfrm rot="9053128">
              <a:off x="6489035" y="2337928"/>
              <a:ext cx="482443" cy="781629"/>
            </a:xfrm>
            <a:custGeom>
              <a:avLst/>
              <a:gdLst>
                <a:gd name="connsiteX0" fmla="*/ 551784 w 1103567"/>
                <a:gd name="connsiteY0" fmla="*/ 0 h 1787937"/>
                <a:gd name="connsiteX1" fmla="*/ 1103567 w 1103567"/>
                <a:gd name="connsiteY1" fmla="*/ 1271587 h 1787937"/>
                <a:gd name="connsiteX2" fmla="*/ 657227 w 1103567"/>
                <a:gd name="connsiteY2" fmla="*/ 1123717 h 1787937"/>
                <a:gd name="connsiteX3" fmla="*/ 657227 w 1103567"/>
                <a:gd name="connsiteY3" fmla="*/ 1682493 h 1787937"/>
                <a:gd name="connsiteX4" fmla="*/ 551783 w 1103567"/>
                <a:gd name="connsiteY4" fmla="*/ 1787937 h 1787937"/>
                <a:gd name="connsiteX5" fmla="*/ 446339 w 1103567"/>
                <a:gd name="connsiteY5" fmla="*/ 1682493 h 1787937"/>
                <a:gd name="connsiteX6" fmla="*/ 446339 w 1103567"/>
                <a:gd name="connsiteY6" fmla="*/ 1118892 h 1787937"/>
                <a:gd name="connsiteX7" fmla="*/ 0 w 1103567"/>
                <a:gd name="connsiteY7" fmla="*/ 1271587 h 17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567" h="1787937">
                  <a:moveTo>
                    <a:pt x="551784" y="0"/>
                  </a:moveTo>
                  <a:lnTo>
                    <a:pt x="1103567" y="1271587"/>
                  </a:lnTo>
                  <a:lnTo>
                    <a:pt x="657227" y="1123717"/>
                  </a:lnTo>
                  <a:lnTo>
                    <a:pt x="657227" y="1682493"/>
                  </a:lnTo>
                  <a:cubicBezTo>
                    <a:pt x="657227" y="1740728"/>
                    <a:pt x="610018" y="1787937"/>
                    <a:pt x="551783" y="1787937"/>
                  </a:cubicBezTo>
                  <a:cubicBezTo>
                    <a:pt x="493548" y="1787937"/>
                    <a:pt x="446339" y="1740728"/>
                    <a:pt x="446339" y="1682493"/>
                  </a:cubicBezTo>
                  <a:lnTo>
                    <a:pt x="446339" y="1118892"/>
                  </a:lnTo>
                  <a:lnTo>
                    <a:pt x="0" y="1271587"/>
                  </a:lnTo>
                  <a:close/>
                </a:path>
              </a:pathLst>
            </a:custGeom>
            <a:solidFill>
              <a:srgbClr val="8D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7" name="Freeform 16">
              <a:extLst>
                <a:ext uri="{FF2B5EF4-FFF2-40B4-BE49-F238E27FC236}">
                  <a16:creationId xmlns:a16="http://schemas.microsoft.com/office/drawing/2014/main" id="{84EB34F7-9BA6-4849-A91C-DBDD2BAF837F}"/>
                </a:ext>
              </a:extLst>
            </p:cNvPr>
            <p:cNvSpPr/>
            <p:nvPr/>
          </p:nvSpPr>
          <p:spPr>
            <a:xfrm rot="12546872" flipH="1">
              <a:off x="3161013" y="2337928"/>
              <a:ext cx="482443" cy="781629"/>
            </a:xfrm>
            <a:custGeom>
              <a:avLst/>
              <a:gdLst>
                <a:gd name="connsiteX0" fmla="*/ 551784 w 1103567"/>
                <a:gd name="connsiteY0" fmla="*/ 0 h 1787937"/>
                <a:gd name="connsiteX1" fmla="*/ 1103567 w 1103567"/>
                <a:gd name="connsiteY1" fmla="*/ 1271587 h 1787937"/>
                <a:gd name="connsiteX2" fmla="*/ 657227 w 1103567"/>
                <a:gd name="connsiteY2" fmla="*/ 1123717 h 1787937"/>
                <a:gd name="connsiteX3" fmla="*/ 657227 w 1103567"/>
                <a:gd name="connsiteY3" fmla="*/ 1682493 h 1787937"/>
                <a:gd name="connsiteX4" fmla="*/ 551783 w 1103567"/>
                <a:gd name="connsiteY4" fmla="*/ 1787937 h 1787937"/>
                <a:gd name="connsiteX5" fmla="*/ 446339 w 1103567"/>
                <a:gd name="connsiteY5" fmla="*/ 1682493 h 1787937"/>
                <a:gd name="connsiteX6" fmla="*/ 446339 w 1103567"/>
                <a:gd name="connsiteY6" fmla="*/ 1118892 h 1787937"/>
                <a:gd name="connsiteX7" fmla="*/ 0 w 1103567"/>
                <a:gd name="connsiteY7" fmla="*/ 1271587 h 17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567" h="1787937">
                  <a:moveTo>
                    <a:pt x="551784" y="0"/>
                  </a:moveTo>
                  <a:lnTo>
                    <a:pt x="1103567" y="1271587"/>
                  </a:lnTo>
                  <a:lnTo>
                    <a:pt x="657227" y="1123717"/>
                  </a:lnTo>
                  <a:lnTo>
                    <a:pt x="657227" y="1682493"/>
                  </a:lnTo>
                  <a:cubicBezTo>
                    <a:pt x="657227" y="1740728"/>
                    <a:pt x="610018" y="1787937"/>
                    <a:pt x="551783" y="1787937"/>
                  </a:cubicBezTo>
                  <a:cubicBezTo>
                    <a:pt x="493548" y="1787937"/>
                    <a:pt x="446339" y="1740728"/>
                    <a:pt x="446339" y="1682493"/>
                  </a:cubicBezTo>
                  <a:lnTo>
                    <a:pt x="446339" y="1118892"/>
                  </a:lnTo>
                  <a:lnTo>
                    <a:pt x="0" y="1271587"/>
                  </a:lnTo>
                  <a:close/>
                </a:path>
              </a:pathLst>
            </a:custGeom>
            <a:solidFill>
              <a:srgbClr val="8D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grpSp>
      <p:sp>
        <p:nvSpPr>
          <p:cNvPr id="23" name="Content Placeholder 2">
            <a:extLst>
              <a:ext uri="{FF2B5EF4-FFF2-40B4-BE49-F238E27FC236}">
                <a16:creationId xmlns:a16="http://schemas.microsoft.com/office/drawing/2014/main" id="{10B02C1C-45DF-3A42-BD77-E73E55DF5F51}"/>
              </a:ext>
            </a:extLst>
          </p:cNvPr>
          <p:cNvSpPr>
            <a:spLocks noGrp="1"/>
          </p:cNvSpPr>
          <p:nvPr>
            <p:ph idx="11"/>
          </p:nvPr>
        </p:nvSpPr>
        <p:spPr>
          <a:xfrm>
            <a:off x="1149046" y="5208680"/>
            <a:ext cx="2302518" cy="1705224"/>
          </a:xfrm>
        </p:spPr>
        <p:txBody>
          <a:bodyPr/>
          <a:lstStyle>
            <a:lvl1pPr algn="ctr">
              <a:lnSpc>
                <a:spcPct val="95000"/>
              </a:lnSpc>
              <a:defRPr sz="1200" b="0" i="0">
                <a:solidFill>
                  <a:schemeClr val="tx2"/>
                </a:solidFill>
                <a:latin typeface="Segoe UI" panose="020B0502040204020203" pitchFamily="34" charset="0"/>
                <a:cs typeface="Segoe UI" panose="020B0502040204020203" pitchFamily="34" charset="0"/>
              </a:defRPr>
            </a:lvl1pPr>
            <a:lvl2pPr algn="ctr">
              <a:lnSpc>
                <a:spcPct val="95000"/>
              </a:lnSpc>
              <a:spcBef>
                <a:spcPts val="0"/>
              </a:spcBef>
              <a:defRPr sz="1200" b="0" i="0">
                <a:solidFill>
                  <a:schemeClr val="tx2"/>
                </a:solidFill>
                <a:latin typeface="Segoe UI" panose="020B0502040204020203" pitchFamily="34" charset="0"/>
                <a:cs typeface="Segoe UI" panose="020B0502040204020203" pitchFamily="34" charset="0"/>
              </a:defRPr>
            </a:lvl2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AE37590-34CC-AA48-AD35-CC8E3DDE6B1B}"/>
              </a:ext>
            </a:extLst>
          </p:cNvPr>
          <p:cNvSpPr>
            <a:spLocks noGrp="1"/>
          </p:cNvSpPr>
          <p:nvPr>
            <p:ph idx="12"/>
          </p:nvPr>
        </p:nvSpPr>
        <p:spPr>
          <a:xfrm>
            <a:off x="3818883" y="5208680"/>
            <a:ext cx="2302518" cy="1705224"/>
          </a:xfrm>
        </p:spPr>
        <p:txBody>
          <a:bodyPr/>
          <a:lstStyle>
            <a:lvl1pPr algn="ctr">
              <a:lnSpc>
                <a:spcPct val="95000"/>
              </a:lnSpc>
              <a:defRPr sz="1200" b="0" i="0">
                <a:solidFill>
                  <a:schemeClr val="tx2"/>
                </a:solidFill>
                <a:latin typeface="Segoe UI" panose="020B0502040204020203" pitchFamily="34" charset="0"/>
                <a:cs typeface="Segoe UI" panose="020B0502040204020203" pitchFamily="34" charset="0"/>
              </a:defRPr>
            </a:lvl1pPr>
            <a:lvl2pPr algn="ctr">
              <a:lnSpc>
                <a:spcPct val="95000"/>
              </a:lnSpc>
              <a:spcBef>
                <a:spcPts val="0"/>
              </a:spcBef>
              <a:defRPr sz="1200" b="0" i="0">
                <a:solidFill>
                  <a:schemeClr val="tx2"/>
                </a:solidFill>
                <a:latin typeface="Segoe UI" panose="020B0502040204020203" pitchFamily="34" charset="0"/>
                <a:cs typeface="Segoe UI" panose="020B0502040204020203" pitchFamily="34" charset="0"/>
              </a:defRPr>
            </a:lvl2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3A603A7A-F288-5F4D-8D63-35A3C4303622}"/>
              </a:ext>
            </a:extLst>
          </p:cNvPr>
          <p:cNvSpPr>
            <a:spLocks noGrp="1"/>
          </p:cNvSpPr>
          <p:nvPr>
            <p:ph idx="13"/>
          </p:nvPr>
        </p:nvSpPr>
        <p:spPr>
          <a:xfrm>
            <a:off x="6488720" y="5208680"/>
            <a:ext cx="2302518" cy="1705224"/>
          </a:xfrm>
        </p:spPr>
        <p:txBody>
          <a:bodyPr/>
          <a:lstStyle>
            <a:lvl1pPr algn="ctr">
              <a:lnSpc>
                <a:spcPct val="95000"/>
              </a:lnSpc>
              <a:defRPr sz="1200" b="0" i="0">
                <a:solidFill>
                  <a:schemeClr val="tx2"/>
                </a:solidFill>
                <a:latin typeface="Segoe UI" panose="020B0502040204020203" pitchFamily="34" charset="0"/>
                <a:cs typeface="Segoe UI" panose="020B0502040204020203" pitchFamily="34" charset="0"/>
              </a:defRPr>
            </a:lvl1pPr>
            <a:lvl2pPr algn="ctr">
              <a:lnSpc>
                <a:spcPct val="95000"/>
              </a:lnSpc>
              <a:spcBef>
                <a:spcPts val="0"/>
              </a:spcBef>
              <a:defRPr sz="1200" b="0" i="0">
                <a:solidFill>
                  <a:schemeClr val="tx2"/>
                </a:solidFill>
                <a:latin typeface="Segoe UI" panose="020B0502040204020203" pitchFamily="34" charset="0"/>
                <a:cs typeface="Segoe UI" panose="020B0502040204020203" pitchFamily="34" charset="0"/>
              </a:defRPr>
            </a:lvl2pPr>
          </a:lstStyle>
          <a:p>
            <a:pPr lvl="0"/>
            <a:r>
              <a:rPr lang="en-US" dirty="0"/>
              <a:t>Click to edit Master text styles</a:t>
            </a:r>
          </a:p>
          <a:p>
            <a:pPr lvl="1"/>
            <a:r>
              <a:rPr lang="en-US" dirty="0"/>
              <a:t>Second level</a:t>
            </a:r>
          </a:p>
        </p:txBody>
      </p:sp>
      <p:grpSp>
        <p:nvGrpSpPr>
          <p:cNvPr id="34" name="Group 33">
            <a:extLst>
              <a:ext uri="{FF2B5EF4-FFF2-40B4-BE49-F238E27FC236}">
                <a16:creationId xmlns:a16="http://schemas.microsoft.com/office/drawing/2014/main" id="{281A592C-3123-614A-99BE-07A90926F20F}"/>
              </a:ext>
            </a:extLst>
          </p:cNvPr>
          <p:cNvGrpSpPr/>
          <p:nvPr userDrawn="1"/>
        </p:nvGrpSpPr>
        <p:grpSpPr>
          <a:xfrm>
            <a:off x="3635223" y="3187546"/>
            <a:ext cx="2669837" cy="2464386"/>
            <a:chOff x="3254223" y="3187546"/>
            <a:chExt cx="2669837" cy="2476654"/>
          </a:xfrm>
        </p:grpSpPr>
        <p:cxnSp>
          <p:nvCxnSpPr>
            <p:cNvPr id="31" name="Straight Connector 30">
              <a:extLst>
                <a:ext uri="{FF2B5EF4-FFF2-40B4-BE49-F238E27FC236}">
                  <a16:creationId xmlns:a16="http://schemas.microsoft.com/office/drawing/2014/main" id="{C9C818BE-FDB7-E94C-9E0F-58D51F1DE241}"/>
                </a:ext>
              </a:extLst>
            </p:cNvPr>
            <p:cNvCxnSpPr>
              <a:cxnSpLocks/>
            </p:cNvCxnSpPr>
            <p:nvPr userDrawn="1"/>
          </p:nvCxnSpPr>
          <p:spPr>
            <a:xfrm>
              <a:off x="3254223" y="3187546"/>
              <a:ext cx="0" cy="2476654"/>
            </a:xfrm>
            <a:prstGeom prst="line">
              <a:avLst/>
            </a:prstGeom>
            <a:ln w="12700">
              <a:solidFill>
                <a:schemeClr val="accent2">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0F9AC0-615C-FA47-95A1-B29C8D262FC3}"/>
                </a:ext>
              </a:extLst>
            </p:cNvPr>
            <p:cNvCxnSpPr>
              <a:cxnSpLocks/>
            </p:cNvCxnSpPr>
            <p:nvPr userDrawn="1"/>
          </p:nvCxnSpPr>
          <p:spPr>
            <a:xfrm>
              <a:off x="5924060" y="3187546"/>
              <a:ext cx="0" cy="2476654"/>
            </a:xfrm>
            <a:prstGeom prst="line">
              <a:avLst/>
            </a:prstGeom>
            <a:ln w="12700">
              <a:solidFill>
                <a:schemeClr val="accent2">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5460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BA5B-5E81-514F-ADA7-535EB6B5CF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8430DE-93BA-994D-8F09-1D19E2B7950F}"/>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80083FC6-1879-C94C-A422-16885D2D77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AC403A-6C93-2C4C-9AD5-A771E294CA91}"/>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841A303C-5406-8347-80FF-D6408F1A9781}"/>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667709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6D99-6C82-2845-BDF2-111FF1EB0B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252D4A-833E-3143-83E2-3D2AC3AA6BA3}"/>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4F520A24-602D-3949-AB6E-10D46BF60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3E9C50-AB0E-6F42-AF8F-D6D3D3AD2EC3}"/>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 dome&#10;&#10;Description automatically generated">
            <a:extLst>
              <a:ext uri="{FF2B5EF4-FFF2-40B4-BE49-F238E27FC236}">
                <a16:creationId xmlns:a16="http://schemas.microsoft.com/office/drawing/2014/main" id="{375E4401-2DFB-D64F-A12A-499E9AC0C153}"/>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10045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E2EE-5F1B-9D4F-ACF3-B5241BE118C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F55F9A-58D3-1B4F-A3AF-0F657B73AAD5}"/>
              </a:ext>
            </a:extLst>
          </p:cNvPr>
          <p:cNvSpPr>
            <a:spLocks noGrp="1"/>
          </p:cNvSpPr>
          <p:nvPr>
            <p:ph idx="1"/>
          </p:nvPr>
        </p:nvSpPr>
        <p:spPr/>
        <p:txBody>
          <a:bodyPr/>
          <a:lstStyle>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BDC0DD-3EE1-A549-9454-1E51A4394A64}"/>
              </a:ext>
            </a:extLst>
          </p:cNvPr>
          <p:cNvSpPr>
            <a:spLocks noGrp="1"/>
          </p:cNvSpPr>
          <p:nvPr>
            <p:ph type="dt" sz="half" idx="10"/>
          </p:nvPr>
        </p:nvSpPr>
        <p:spPr/>
        <p:txBody>
          <a:bodyPr/>
          <a:lstStyle/>
          <a:p>
            <a:fld id="{2B42BF94-6C70-474B-9B02-E14DED04E7CD}" type="datetimeFigureOut">
              <a:rPr lang="en-US" smtClean="0"/>
              <a:t>10/4/2022</a:t>
            </a:fld>
            <a:endParaRPr lang="en-US" dirty="0"/>
          </a:p>
        </p:txBody>
      </p:sp>
      <p:sp>
        <p:nvSpPr>
          <p:cNvPr id="5" name="Footer Placeholder 4">
            <a:extLst>
              <a:ext uri="{FF2B5EF4-FFF2-40B4-BE49-F238E27FC236}">
                <a16:creationId xmlns:a16="http://schemas.microsoft.com/office/drawing/2014/main" id="{16231B8F-09FA-304A-9345-50AB1C20D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5E813-41EB-8249-80F1-EDF9E65D54CD}"/>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12342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694A-D2D7-C540-81A0-74B1D05AA6FA}"/>
              </a:ext>
            </a:extLst>
          </p:cNvPr>
          <p:cNvSpPr>
            <a:spLocks noGrp="1"/>
          </p:cNvSpPr>
          <p:nvPr>
            <p:ph type="title"/>
          </p:nvPr>
        </p:nvSpPr>
        <p:spPr>
          <a:xfrm>
            <a:off x="686276" y="1937704"/>
            <a:ext cx="8675370" cy="3233102"/>
          </a:xfrm>
        </p:spPr>
        <p:txBody>
          <a:bodyPr anchor="b"/>
          <a:lstStyle>
            <a:lvl1pPr>
              <a:defRPr sz="4950"/>
            </a:lvl1pPr>
          </a:lstStyle>
          <a:p>
            <a:r>
              <a:rPr lang="en-US" dirty="0"/>
              <a:t>Click to edit Master title style</a:t>
            </a:r>
          </a:p>
        </p:txBody>
      </p:sp>
      <p:sp>
        <p:nvSpPr>
          <p:cNvPr id="3" name="Text Placeholder 2">
            <a:extLst>
              <a:ext uri="{FF2B5EF4-FFF2-40B4-BE49-F238E27FC236}">
                <a16:creationId xmlns:a16="http://schemas.microsoft.com/office/drawing/2014/main" id="{3A6521FB-2941-2D42-BD0A-08CF67DD29C8}"/>
              </a:ext>
            </a:extLst>
          </p:cNvPr>
          <p:cNvSpPr>
            <a:spLocks noGrp="1"/>
          </p:cNvSpPr>
          <p:nvPr>
            <p:ph type="body" idx="1"/>
          </p:nvPr>
        </p:nvSpPr>
        <p:spPr>
          <a:xfrm>
            <a:off x="686276" y="5201392"/>
            <a:ext cx="8675370" cy="1700212"/>
          </a:xfrm>
        </p:spPr>
        <p:txBody>
          <a:bodyPr/>
          <a:lstStyle>
            <a:lvl1pPr marL="0" indent="0">
              <a:buNone/>
              <a:defRPr sz="1980">
                <a:solidFill>
                  <a:srgbClr val="0C777D"/>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2CCF38B-32A0-6A46-9821-54FA50D06A1E}"/>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5" name="Footer Placeholder 4">
            <a:extLst>
              <a:ext uri="{FF2B5EF4-FFF2-40B4-BE49-F238E27FC236}">
                <a16:creationId xmlns:a16="http://schemas.microsoft.com/office/drawing/2014/main" id="{EAAEEDCA-0628-4045-891C-834E03B5F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2E66-E0B4-A44E-837D-4B148048D44E}"/>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327559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7649-841D-374A-B13E-1C6C501F6CE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0569DB5-1FF6-BC40-8F4E-3930C7DF1D78}"/>
              </a:ext>
            </a:extLst>
          </p:cNvPr>
          <p:cNvSpPr>
            <a:spLocks noGrp="1"/>
          </p:cNvSpPr>
          <p:nvPr>
            <p:ph sz="half" idx="1"/>
          </p:nvPr>
        </p:nvSpPr>
        <p:spPr>
          <a:xfrm>
            <a:off x="597170" y="1143000"/>
            <a:ext cx="4274820" cy="4931516"/>
          </a:xfrm>
        </p:spPr>
        <p:txBody>
          <a:bodyPr/>
          <a:lstStyle>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35AF229-8888-BE4D-B213-ACFAF2F8BA2D}"/>
              </a:ext>
            </a:extLst>
          </p:cNvPr>
          <p:cNvSpPr>
            <a:spLocks noGrp="1"/>
          </p:cNvSpPr>
          <p:nvPr>
            <p:ph sz="half" idx="2"/>
          </p:nvPr>
        </p:nvSpPr>
        <p:spPr>
          <a:xfrm>
            <a:off x="5092065" y="1139402"/>
            <a:ext cx="4274820" cy="4931516"/>
          </a:xfrm>
        </p:spPr>
        <p:txBody>
          <a:bodyPr/>
          <a:lstStyle>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9D2690B-A3C0-8C4C-B38B-14087D061F7A}"/>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6" name="Footer Placeholder 5">
            <a:extLst>
              <a:ext uri="{FF2B5EF4-FFF2-40B4-BE49-F238E27FC236}">
                <a16:creationId xmlns:a16="http://schemas.microsoft.com/office/drawing/2014/main" id="{2D294031-E52B-0144-9B57-15DAE3B5F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4275F-C942-C64A-A2E7-A65C2C20F5A1}"/>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7650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3F97-EDD3-214E-854E-1259288D6827}"/>
              </a:ext>
            </a:extLst>
          </p:cNvPr>
          <p:cNvSpPr>
            <a:spLocks noGrp="1"/>
          </p:cNvSpPr>
          <p:nvPr>
            <p:ph type="title"/>
          </p:nvPr>
        </p:nvSpPr>
        <p:spPr>
          <a:xfrm>
            <a:off x="607694" y="-354530"/>
            <a:ext cx="8675370" cy="150230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50D6426-9D5A-7542-93C0-CBB1FCFB13D9}"/>
              </a:ext>
            </a:extLst>
          </p:cNvPr>
          <p:cNvSpPr>
            <a:spLocks noGrp="1"/>
          </p:cNvSpPr>
          <p:nvPr>
            <p:ph type="body" idx="1"/>
          </p:nvPr>
        </p:nvSpPr>
        <p:spPr>
          <a:xfrm>
            <a:off x="690205" y="585536"/>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2C4C4F8-15B3-BC43-B386-BC2476451047}"/>
              </a:ext>
            </a:extLst>
          </p:cNvPr>
          <p:cNvSpPr>
            <a:spLocks noGrp="1"/>
          </p:cNvSpPr>
          <p:nvPr>
            <p:ph sz="half" idx="2"/>
          </p:nvPr>
        </p:nvSpPr>
        <p:spPr>
          <a:xfrm>
            <a:off x="690205" y="1676400"/>
            <a:ext cx="4255174" cy="4175866"/>
          </a:xfrm>
        </p:spPr>
        <p:txBody>
          <a:bodyPr/>
          <a:lstStyle>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6ABECCC-A3E7-434E-8E98-5EFC9E1A5CD2}"/>
              </a:ext>
            </a:extLst>
          </p:cNvPr>
          <p:cNvSpPr>
            <a:spLocks noGrp="1"/>
          </p:cNvSpPr>
          <p:nvPr>
            <p:ph type="body" sz="quarter" idx="3"/>
          </p:nvPr>
        </p:nvSpPr>
        <p:spPr>
          <a:xfrm>
            <a:off x="5113023" y="585535"/>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14302C0D-339B-3C4C-BC7E-2387EAF528C9}"/>
              </a:ext>
            </a:extLst>
          </p:cNvPr>
          <p:cNvSpPr>
            <a:spLocks noGrp="1"/>
          </p:cNvSpPr>
          <p:nvPr>
            <p:ph sz="quarter" idx="4"/>
          </p:nvPr>
        </p:nvSpPr>
        <p:spPr>
          <a:xfrm>
            <a:off x="5089444" y="1676400"/>
            <a:ext cx="4276130" cy="4175866"/>
          </a:xfrm>
        </p:spPr>
        <p:txBody>
          <a:bodyPr/>
          <a:lstStyle>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4BC8D3E-BC18-4340-90EE-0F328FD3706F}"/>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8" name="Footer Placeholder 7">
            <a:extLst>
              <a:ext uri="{FF2B5EF4-FFF2-40B4-BE49-F238E27FC236}">
                <a16:creationId xmlns:a16="http://schemas.microsoft.com/office/drawing/2014/main" id="{A507AC88-D069-7046-BDFF-0133C7E245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88F8A-2A6D-A141-894D-72006BF549F1}"/>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120044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C001-18E0-104E-A7F4-FA4EC944BC5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C9D133D-5BF7-EE4D-ACBB-068C5E2DADE8}"/>
              </a:ext>
            </a:extLst>
          </p:cNvPr>
          <p:cNvSpPr>
            <a:spLocks noGrp="1"/>
          </p:cNvSpPr>
          <p:nvPr>
            <p:ph type="dt" sz="half" idx="10"/>
          </p:nvPr>
        </p:nvSpPr>
        <p:spPr/>
        <p:txBody>
          <a:bodyPr/>
          <a:lstStyle/>
          <a:p>
            <a:fld id="{2B42BF94-6C70-474B-9B02-E14DED04E7CD}" type="datetimeFigureOut">
              <a:rPr lang="en-US" smtClean="0"/>
              <a:t>10/4/2022</a:t>
            </a:fld>
            <a:endParaRPr lang="en-US" dirty="0"/>
          </a:p>
        </p:txBody>
      </p:sp>
      <p:sp>
        <p:nvSpPr>
          <p:cNvPr id="4" name="Footer Placeholder 3">
            <a:extLst>
              <a:ext uri="{FF2B5EF4-FFF2-40B4-BE49-F238E27FC236}">
                <a16:creationId xmlns:a16="http://schemas.microsoft.com/office/drawing/2014/main" id="{7A0D4B67-0A19-FA48-9F1D-4E1A838AF5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76E718-74BC-FE46-BD25-C0F97292E3A7}"/>
              </a:ext>
            </a:extLst>
          </p:cNvPr>
          <p:cNvSpPr>
            <a:spLocks noGrp="1"/>
          </p:cNvSpPr>
          <p:nvPr>
            <p:ph type="sldNum" sz="quarter" idx="12"/>
          </p:nvPr>
        </p:nvSpPr>
        <p:spPr/>
        <p:txBody>
          <a:bodyPr/>
          <a:lstStyle/>
          <a:p>
            <a:fld id="{3346102F-6CC1-DC49-B4AC-B27EE4EB8DCD}" type="slidenum">
              <a:rPr lang="en-US" smtClean="0"/>
              <a:t>‹#›</a:t>
            </a:fld>
            <a:endParaRPr lang="en-US" dirty="0"/>
          </a:p>
        </p:txBody>
      </p:sp>
    </p:spTree>
    <p:extLst>
      <p:ext uri="{BB962C8B-B14F-4D97-AF65-F5344CB8AC3E}">
        <p14:creationId xmlns:p14="http://schemas.microsoft.com/office/powerpoint/2010/main" val="335955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0B143-5801-C74F-82FE-0EFCFE121D14}"/>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3" name="Footer Placeholder 2">
            <a:extLst>
              <a:ext uri="{FF2B5EF4-FFF2-40B4-BE49-F238E27FC236}">
                <a16:creationId xmlns:a16="http://schemas.microsoft.com/office/drawing/2014/main" id="{B5E1BA56-8A3B-A843-9557-0FE9E66CA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AD86F7-2BAF-5149-8CEB-39DAFC58B6C0}"/>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157036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E140E6-A8B4-6B42-81CC-2059E348BFFD}"/>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BC438FFE-150B-2049-8B30-74DA8FCB37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107593-6669-D94D-B2EF-2EB8E743BA4F}"/>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53C78DE0-062A-9A42-BEAD-4D4C1F72EF14}"/>
              </a:ext>
            </a:extLst>
          </p:cNvPr>
          <p:cNvPicPr>
            <a:picLocks noChangeAspect="1"/>
          </p:cNvPicPr>
          <p:nvPr userDrawn="1"/>
        </p:nvPicPr>
        <p:blipFill>
          <a:blip r:embed="rId2"/>
          <a:stretch>
            <a:fillRect/>
          </a:stretch>
        </p:blipFill>
        <p:spPr>
          <a:xfrm>
            <a:off x="0" y="0"/>
            <a:ext cx="10058400" cy="7772400"/>
          </a:xfrm>
          <a:prstGeom prst="rect">
            <a:avLst/>
          </a:prstGeom>
        </p:spPr>
      </p:pic>
      <p:sp>
        <p:nvSpPr>
          <p:cNvPr id="10" name="Freeform 9">
            <a:extLst>
              <a:ext uri="{FF2B5EF4-FFF2-40B4-BE49-F238E27FC236}">
                <a16:creationId xmlns:a16="http://schemas.microsoft.com/office/drawing/2014/main" id="{E1EF9272-6F7C-FB43-B4E2-2F1A9AE06662}"/>
              </a:ext>
            </a:extLst>
          </p:cNvPr>
          <p:cNvSpPr/>
          <p:nvPr userDrawn="1"/>
        </p:nvSpPr>
        <p:spPr>
          <a:xfrm>
            <a:off x="5638800" y="1104379"/>
            <a:ext cx="5638800" cy="4861032"/>
          </a:xfrm>
          <a:custGeom>
            <a:avLst/>
            <a:gdLst>
              <a:gd name="connsiteX0" fmla="*/ 5568341 w 5638800"/>
              <a:gd name="connsiteY0" fmla="*/ 2289598 h 4861032"/>
              <a:gd name="connsiteX1" fmla="*/ 5638800 w 5638800"/>
              <a:gd name="connsiteY1" fmla="*/ 2430516 h 4861032"/>
              <a:gd name="connsiteX2" fmla="*/ 5568341 w 5638800"/>
              <a:gd name="connsiteY2" fmla="*/ 2571434 h 4861032"/>
              <a:gd name="connsiteX3" fmla="*/ 1215259 w 5638800"/>
              <a:gd name="connsiteY3" fmla="*/ 0 h 4861032"/>
              <a:gd name="connsiteX4" fmla="*/ 4423542 w 5638800"/>
              <a:gd name="connsiteY4" fmla="*/ 0 h 4861032"/>
              <a:gd name="connsiteX5" fmla="*/ 4425341 w 5638800"/>
              <a:gd name="connsiteY5" fmla="*/ 3598 h 4861032"/>
              <a:gd name="connsiteX6" fmla="*/ 4425341 w 5638800"/>
              <a:gd name="connsiteY6" fmla="*/ 4537682 h 4861032"/>
              <a:gd name="connsiteX7" fmla="*/ 4254824 w 5638800"/>
              <a:gd name="connsiteY7" fmla="*/ 4861032 h 4861032"/>
              <a:gd name="connsiteX8" fmla="*/ 1215259 w 5638800"/>
              <a:gd name="connsiteY8" fmla="*/ 4861032 h 4861032"/>
              <a:gd name="connsiteX9" fmla="*/ 0 w 5638800"/>
              <a:gd name="connsiteY9" fmla="*/ 2430516 h 48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8800" h="4861032">
                <a:moveTo>
                  <a:pt x="5568341" y="2289598"/>
                </a:moveTo>
                <a:lnTo>
                  <a:pt x="5638800" y="2430516"/>
                </a:lnTo>
                <a:lnTo>
                  <a:pt x="5568341" y="2571434"/>
                </a:lnTo>
                <a:close/>
                <a:moveTo>
                  <a:pt x="1215259" y="0"/>
                </a:moveTo>
                <a:lnTo>
                  <a:pt x="4423542" y="0"/>
                </a:lnTo>
                <a:lnTo>
                  <a:pt x="4425341" y="3598"/>
                </a:lnTo>
                <a:lnTo>
                  <a:pt x="4425341" y="4537682"/>
                </a:lnTo>
                <a:lnTo>
                  <a:pt x="4254824" y="4861032"/>
                </a:lnTo>
                <a:lnTo>
                  <a:pt x="1215259" y="4861032"/>
                </a:lnTo>
                <a:lnTo>
                  <a:pt x="0" y="2430516"/>
                </a:lnTo>
                <a:close/>
              </a:path>
            </a:pathLst>
          </a:custGeom>
          <a:blipFill>
            <a:blip r:embed="rId3"/>
            <a:srcRect/>
            <a:stretch>
              <a:fillRect l="-33364" r="40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picture containing honeycomb, outdoor object, dome&#10;&#10;Description automatically generated">
            <a:extLst>
              <a:ext uri="{FF2B5EF4-FFF2-40B4-BE49-F238E27FC236}">
                <a16:creationId xmlns:a16="http://schemas.microsoft.com/office/drawing/2014/main" id="{60C9A74C-B916-6940-A4AF-87693E66AEAC}"/>
              </a:ext>
            </a:extLst>
          </p:cNvPr>
          <p:cNvPicPr>
            <a:picLocks noChangeAspect="1"/>
          </p:cNvPicPr>
          <p:nvPr userDrawn="1"/>
        </p:nvPicPr>
        <p:blipFill>
          <a:blip r:embed="rId4"/>
          <a:stretch>
            <a:fillRect/>
          </a:stretch>
        </p:blipFill>
        <p:spPr>
          <a:xfrm>
            <a:off x="20877" y="0"/>
            <a:ext cx="10037523" cy="7772400"/>
          </a:xfrm>
          <a:prstGeom prst="rect">
            <a:avLst/>
          </a:prstGeom>
        </p:spPr>
      </p:pic>
    </p:spTree>
    <p:extLst>
      <p:ext uri="{BB962C8B-B14F-4D97-AF65-F5344CB8AC3E}">
        <p14:creationId xmlns:p14="http://schemas.microsoft.com/office/powerpoint/2010/main" val="2750567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E961-6802-1D48-BD25-43047A02F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F67A4-472C-4E45-B6E7-CB0C507820C8}"/>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CFA59B55-C9DF-CD4D-8554-A9F20DED0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CD8E9-BAF1-4647-B016-D1C4864B6EE0}"/>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CCDF796E-91A7-D341-82EA-57EC5A4DE381}"/>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70630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 Target="../slides/slide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DF65679F-480F-2845-A258-BC1EFC7B23C3}"/>
              </a:ext>
            </a:extLst>
          </p:cNvPr>
          <p:cNvPicPr>
            <a:picLocks noChangeAspect="1"/>
          </p:cNvPicPr>
          <p:nvPr userDrawn="1"/>
        </p:nvPicPr>
        <p:blipFill>
          <a:blip r:embed="rId18">
            <a:alphaModFix amt="64000"/>
          </a:blip>
          <a:stretch>
            <a:fillRect/>
          </a:stretch>
        </p:blipFill>
        <p:spPr>
          <a:xfrm>
            <a:off x="0" y="0"/>
            <a:ext cx="10058400" cy="7772400"/>
          </a:xfrm>
          <a:prstGeom prst="rect">
            <a:avLst/>
          </a:prstGeom>
        </p:spPr>
      </p:pic>
      <p:sp>
        <p:nvSpPr>
          <p:cNvPr id="2" name="Title Placeholder 1">
            <a:extLst>
              <a:ext uri="{FF2B5EF4-FFF2-40B4-BE49-F238E27FC236}">
                <a16:creationId xmlns:a16="http://schemas.microsoft.com/office/drawing/2014/main" id="{7FD87233-124F-BE46-AF64-F6A968332B4A}"/>
              </a:ext>
            </a:extLst>
          </p:cNvPr>
          <p:cNvSpPr>
            <a:spLocks noGrp="1"/>
          </p:cNvSpPr>
          <p:nvPr>
            <p:ph type="title"/>
          </p:nvPr>
        </p:nvSpPr>
        <p:spPr>
          <a:xfrm>
            <a:off x="566690" y="61755"/>
            <a:ext cx="8675370" cy="46831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4CA4C8-8976-B348-A560-21E3BC6D972E}"/>
              </a:ext>
            </a:extLst>
          </p:cNvPr>
          <p:cNvSpPr>
            <a:spLocks noGrp="1"/>
          </p:cNvSpPr>
          <p:nvPr>
            <p:ph type="body" idx="1"/>
          </p:nvPr>
        </p:nvSpPr>
        <p:spPr>
          <a:xfrm>
            <a:off x="539796" y="1078889"/>
            <a:ext cx="8675370" cy="49315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B3B68C10-D0FA-AA40-BA8B-D23B1A4306D2}"/>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2B42BF94-6C70-474B-9B02-E14DED04E7CD}" type="datetimeFigureOut">
              <a:rPr lang="en-US" smtClean="0"/>
              <a:t>10/4/2022</a:t>
            </a:fld>
            <a:endParaRPr lang="en-US"/>
          </a:p>
        </p:txBody>
      </p:sp>
      <p:sp>
        <p:nvSpPr>
          <p:cNvPr id="5" name="Footer Placeholder 4">
            <a:extLst>
              <a:ext uri="{FF2B5EF4-FFF2-40B4-BE49-F238E27FC236}">
                <a16:creationId xmlns:a16="http://schemas.microsoft.com/office/drawing/2014/main" id="{53ECE8CA-5508-A14F-8280-F08BB8C54267}"/>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9592FC-696D-EE4A-B5BE-EFC143FCBCDE}"/>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3346102F-6CC1-DC49-B4AC-B27EE4EB8DCD}" type="slidenum">
              <a:rPr lang="en-US" smtClean="0"/>
              <a:t>‹#›</a:t>
            </a:fld>
            <a:endParaRPr lang="en-US"/>
          </a:p>
        </p:txBody>
      </p:sp>
      <p:sp>
        <p:nvSpPr>
          <p:cNvPr id="8" name="Rectangle 7">
            <a:extLst>
              <a:ext uri="{FF2B5EF4-FFF2-40B4-BE49-F238E27FC236}">
                <a16:creationId xmlns:a16="http://schemas.microsoft.com/office/drawing/2014/main" id="{12C48E54-C0E8-2B47-AFC7-A5E9D6325F5B}"/>
              </a:ext>
            </a:extLst>
          </p:cNvPr>
          <p:cNvSpPr/>
          <p:nvPr userDrawn="1"/>
        </p:nvSpPr>
        <p:spPr>
          <a:xfrm flipV="1">
            <a:off x="0" y="7271359"/>
            <a:ext cx="10058400" cy="45719"/>
          </a:xfrm>
          <a:prstGeom prst="rect">
            <a:avLst/>
          </a:prstGeom>
          <a:solidFill>
            <a:srgbClr val="0C7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BFC3"/>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0C30701B-BB05-C945-B458-52A3E406E6DC}"/>
              </a:ext>
            </a:extLst>
          </p:cNvPr>
          <p:cNvSpPr/>
          <p:nvPr userDrawn="1"/>
        </p:nvSpPr>
        <p:spPr>
          <a:xfrm>
            <a:off x="-1" y="7318434"/>
            <a:ext cx="100584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AB6DB4BA-B075-F848-9A1B-178D43CF09FF}"/>
              </a:ext>
            </a:extLst>
          </p:cNvPr>
          <p:cNvSpPr txBox="1"/>
          <p:nvPr userDrawn="1"/>
        </p:nvSpPr>
        <p:spPr>
          <a:xfrm>
            <a:off x="9056370" y="7364305"/>
            <a:ext cx="544830" cy="365760"/>
          </a:xfrm>
          <a:prstGeom prst="rect">
            <a:avLst/>
          </a:prstGeom>
          <a:noFill/>
        </p:spPr>
        <p:txBody>
          <a:bodyPr wrap="square" lIns="0" rIns="0" rtlCol="0" anchor="ctr" anchorCtr="0">
            <a:noAutofit/>
          </a:bodyPr>
          <a:lstStyle/>
          <a:p>
            <a:pPr algn="r"/>
            <a:fld id="{CD5985E8-9D8F-8D46-88AF-1740DD7DD080}" type="slidenum">
              <a:rPr lang="en-US" sz="1000" b="0" i="0" smtClean="0">
                <a:solidFill>
                  <a:srgbClr val="0C777D"/>
                </a:solidFill>
                <a:latin typeface="Segoe UI" panose="020B0502040204020203" pitchFamily="34" charset="0"/>
                <a:cs typeface="Segoe UI" panose="020B0502040204020203" pitchFamily="34" charset="0"/>
              </a:rPr>
              <a:pPr algn="r"/>
              <a:t>‹#›</a:t>
            </a:fld>
            <a:endParaRPr lang="en-US" sz="1000" b="0" i="0" dirty="0">
              <a:solidFill>
                <a:srgbClr val="0C777D"/>
              </a:solidFill>
              <a:latin typeface="Segoe UI" panose="020B0502040204020203"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1B2A3538-FBEB-C74D-81F8-7AA82AAAE2EE}"/>
              </a:ext>
            </a:extLst>
          </p:cNvPr>
          <p:cNvGrpSpPr/>
          <p:nvPr userDrawn="1"/>
        </p:nvGrpSpPr>
        <p:grpSpPr>
          <a:xfrm>
            <a:off x="457200" y="7418670"/>
            <a:ext cx="218980" cy="260474"/>
            <a:chOff x="457200" y="7418670"/>
            <a:chExt cx="218980" cy="260474"/>
          </a:xfrm>
        </p:grpSpPr>
        <p:sp>
          <p:nvSpPr>
            <p:cNvPr id="12" name="bk object 20">
              <a:extLst>
                <a:ext uri="{FF2B5EF4-FFF2-40B4-BE49-F238E27FC236}">
                  <a16:creationId xmlns:a16="http://schemas.microsoft.com/office/drawing/2014/main" id="{33F8C640-4F0A-754C-9C1C-3C0717589EED}"/>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3" name="Graphic 12">
              <a:hlinkClick r:id="rId19" action="ppaction://hlinksldjump"/>
              <a:extLst>
                <a:ext uri="{FF2B5EF4-FFF2-40B4-BE49-F238E27FC236}">
                  <a16:creationId xmlns:a16="http://schemas.microsoft.com/office/drawing/2014/main" id="{94834B9D-418C-6843-982D-2ABFC3DA7F2E}"/>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87142" y="7463009"/>
              <a:ext cx="159096" cy="159096"/>
            </a:xfrm>
            <a:prstGeom prst="rect">
              <a:avLst/>
            </a:prstGeom>
          </p:spPr>
        </p:pic>
      </p:grpSp>
      <p:pic>
        <p:nvPicPr>
          <p:cNvPr id="14" name="Picture 13">
            <a:extLst>
              <a:ext uri="{FF2B5EF4-FFF2-40B4-BE49-F238E27FC236}">
                <a16:creationId xmlns:a16="http://schemas.microsoft.com/office/drawing/2014/main" id="{6FF03F44-1CD2-F34B-BEA3-4557588E374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311896" y="280299"/>
            <a:ext cx="1289304" cy="303482"/>
          </a:xfrm>
          <a:prstGeom prst="rect">
            <a:avLst/>
          </a:prstGeom>
        </p:spPr>
      </p:pic>
    </p:spTree>
    <p:extLst>
      <p:ext uri="{BB962C8B-B14F-4D97-AF65-F5344CB8AC3E}">
        <p14:creationId xmlns:p14="http://schemas.microsoft.com/office/powerpoint/2010/main" val="124053899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56" r:id="rId8"/>
    <p:sldLayoutId id="2147483752" r:id="rId9"/>
    <p:sldLayoutId id="2147483753" r:id="rId10"/>
    <p:sldLayoutId id="2147483757" r:id="rId11"/>
    <p:sldLayoutId id="2147483758" r:id="rId12"/>
    <p:sldLayoutId id="2147483745" r:id="rId13"/>
    <p:sldLayoutId id="2147483708" r:id="rId14"/>
    <p:sldLayoutId id="2147483754" r:id="rId15"/>
    <p:sldLayoutId id="2147483755" r:id="rId16"/>
  </p:sldLayoutIdLst>
  <p:txStyles>
    <p:titleStyle>
      <a:lvl1pPr algn="l" defTabSz="754380" rtl="0" eaLnBrk="1" latinLnBrk="0" hangingPunct="1">
        <a:lnSpc>
          <a:spcPct val="90000"/>
        </a:lnSpc>
        <a:spcBef>
          <a:spcPct val="0"/>
        </a:spcBef>
        <a:buNone/>
        <a:defRPr sz="2000" b="1" kern="1200" baseline="0">
          <a:solidFill>
            <a:srgbClr val="1B3264"/>
          </a:solidFill>
          <a:latin typeface="Segoe UI" panose="020B0502040204020203" pitchFamily="34" charset="0"/>
          <a:ea typeface="+mj-ea"/>
          <a:cs typeface="Segoe UI" panose="020B0502040204020203" pitchFamily="34" charset="0"/>
        </a:defRPr>
      </a:lvl1pPr>
    </p:titleStyle>
    <p:bodyStyle>
      <a:lvl1pPr marL="0" indent="0" algn="l" defTabSz="754380" rtl="0" eaLnBrk="1" latinLnBrk="0" hangingPunct="1">
        <a:lnSpc>
          <a:spcPct val="90000"/>
        </a:lnSpc>
        <a:spcBef>
          <a:spcPts val="825"/>
        </a:spcBef>
        <a:buFont typeface="Arial" panose="020B0604020202020204" pitchFamily="34" charset="0"/>
        <a:buNone/>
        <a:defRPr sz="1600" b="1" kern="1200">
          <a:solidFill>
            <a:srgbClr val="0C777D"/>
          </a:solidFill>
          <a:latin typeface="Segoe UI" panose="020B0502040204020203" pitchFamily="34" charset="0"/>
          <a:ea typeface="+mn-ea"/>
          <a:cs typeface="Segoe UI" panose="020B0502040204020203" pitchFamily="34" charset="0"/>
        </a:defRPr>
      </a:lvl1pPr>
      <a:lvl2pPr marL="377190" indent="0" algn="l" defTabSz="754380" rtl="0" eaLnBrk="1" latinLnBrk="0" hangingPunct="1">
        <a:lnSpc>
          <a:spcPct val="90000"/>
        </a:lnSpc>
        <a:spcBef>
          <a:spcPts val="413"/>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60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mailto:QPP@cms.hhs.gov" TargetMode="External"/><Relationship Id="rId2" Type="http://schemas.openxmlformats.org/officeDocument/2006/relationships/hyperlink" Target="https://qpp.cms.gov/login"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qpp.cms.gov/resource/2018%20QPP%20Access%20User%20Guide" TargetMode="External"/><Relationship Id="rId2" Type="http://schemas.openxmlformats.org/officeDocument/2006/relationships/hyperlink" Target="http://www.qpp.cms.gov/" TargetMode="Externa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hyperlink" Target="http://www.qpp.cms.gov/" TargetMode="External"/><Relationship Id="rId5" Type="http://schemas.openxmlformats.org/officeDocument/2006/relationships/image" Target="../media/image23.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5.xml"/><Relationship Id="rId7" Type="http://schemas.openxmlformats.org/officeDocument/2006/relationships/slide" Target="slide14.xml"/><Relationship Id="rId12" Type="http://schemas.openxmlformats.org/officeDocument/2006/relationships/image" Target="../media/image16.sv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image" Target="../media/image15.png"/><Relationship Id="rId5" Type="http://schemas.openxmlformats.org/officeDocument/2006/relationships/slide" Target="slide12.xml"/><Relationship Id="rId10" Type="http://schemas.openxmlformats.org/officeDocument/2006/relationships/slide" Target="slide2.xml"/><Relationship Id="rId4" Type="http://schemas.openxmlformats.org/officeDocument/2006/relationships/slide" Target="slide7.xml"/><Relationship Id="rId9"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www.qpp.cms.gov/" TargetMode="Externa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qpp-cm-prod-content.s3.amazonaws.com/uploads/1780/2022%20MIPS%20Data%20Validation%20Criteria.zip" TargetMode="External"/><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 Target="slide25.xml"/><Relationship Id="rId7" Type="http://schemas.openxmlformats.org/officeDocument/2006/relationships/image" Target="../media/image15.png"/><Relationship Id="rId2" Type="http://schemas.openxmlformats.org/officeDocument/2006/relationships/slide" Target="slide24.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slide" Target="slide27.xml"/><Relationship Id="rId4" Type="http://schemas.openxmlformats.org/officeDocument/2006/relationships/slide" Target="slide2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hyperlink" Target="http://www.qpp.cms.gov/" TargetMode="External"/><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qpp.cms.gov/about/small-underserved-rural-practices" TargetMode="External"/><Relationship Id="rId7" Type="http://schemas.openxmlformats.org/officeDocument/2006/relationships/slide" Target="slide2.xml"/><Relationship Id="rId2" Type="http://schemas.openxmlformats.org/officeDocument/2006/relationships/hyperlink" Target="mailto:QPP@cms.hhs.gov" TargetMode="External"/><Relationship Id="rId1" Type="http://schemas.openxmlformats.org/officeDocument/2006/relationships/slideLayout" Target="../slideLayouts/slideLayout13.xml"/><Relationship Id="rId6" Type="http://schemas.openxmlformats.org/officeDocument/2006/relationships/hyperlink" Target="https://qpp.cms.gov/about/resource-library" TargetMode="External"/><Relationship Id="rId5" Type="http://schemas.openxmlformats.org/officeDocument/2006/relationships/hyperlink" Target="https://qpp.cms.gov/mips/overview" TargetMode="External"/><Relationship Id="rId4" Type="http://schemas.openxmlformats.org/officeDocument/2006/relationships/hyperlink" Target="https://qpp.cms.gov/about/help-and-support" TargetMode="External"/><Relationship Id="rId9" Type="http://schemas.openxmlformats.org/officeDocument/2006/relationships/image" Target="../media/image16.svg"/></Relationships>
</file>

<file path=ppt/slides/_rels/slide3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qpp-cm-prod-content.s3.amazonaws.com/uploads/1705/2022%20Promoting%20Interoperability%20Quick%20Start%20Guide.pdf" TargetMode="External"/><Relationship Id="rId7" Type="http://schemas.openxmlformats.org/officeDocument/2006/relationships/image" Target="../media/image15.png"/><Relationship Id="rId2" Type="http://schemas.openxmlformats.org/officeDocument/2006/relationships/hyperlink" Target="https://qpp.cms.gov/about/resource-library" TargetMode="Externa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hyperlink" Target="https://qpp-cm-prod-content.s3.amazonaws.com/uploads/1917/2022%20Extreme%20and%20Uncontrollable%20Circumstances%20Exception%20Application%20Guide.pdf" TargetMode="External"/><Relationship Id="rId4" Type="http://schemas.openxmlformats.org/officeDocument/2006/relationships/hyperlink" Target="https://qpp-cm-prod-content.s3.amazonaws.com/uploads/1857/2022%20MIPS%20Promoting%20Interoperability%20User%20Guid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5" Type="http://schemas.openxmlformats.org/officeDocument/2006/relationships/slide" Target="slide39.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hyperlink" Target="http://qpp.cms.gov/"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37.png"/><Relationship Id="rId2" Type="http://schemas.openxmlformats.org/officeDocument/2006/relationships/slide" Target="slide2.xml"/><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16.sv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hyperlink" Target="https://qpp.cms.gov/mips/exception-applications?py=2022#extremeCircumstancesException-2022" TargetMode="External"/><Relationship Id="rId7" Type="http://schemas.openxmlformats.org/officeDocument/2006/relationships/slide" Target="slide8.xml"/><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hyperlink" Target="https://qpp.cms.gov/login?page=register" TargetMode="External"/><Relationship Id="rId5" Type="http://schemas.openxmlformats.org/officeDocument/2006/relationships/hyperlink" Target="https://qpp-cm-prod-content.s3.amazonaws.com/uploads/335/QPP%2BAccess%2BUser%2BGuide.zip" TargetMode="External"/><Relationship Id="rId4" Type="http://schemas.openxmlformats.org/officeDocument/2006/relationships/hyperlink" Target="https://qpp.cms.gov/login" TargetMode="External"/><Relationship Id="rId9" Type="http://schemas.openxmlformats.org/officeDocument/2006/relationships/slide" Target="slide39.xml"/></Relationships>
</file>

<file path=ppt/slides/_rels/slide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qpp-cm-prod-content.s3.amazonaws.com/uploads/1780/2022%20MIPS%20Data%20Validation%20Criteria.zip" TargetMode="External"/><Relationship Id="rId2" Type="http://schemas.openxmlformats.org/officeDocument/2006/relationships/slide" Target="slide35.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qpp.cms.gov/mips/exception-applications" TargetMode="External"/><Relationship Id="rId1" Type="http://schemas.openxmlformats.org/officeDocument/2006/relationships/slideLayout" Target="../slideLayouts/slideLayout13.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F38A7C-5E09-7D4A-810D-1E247705688B}"/>
              </a:ext>
            </a:extLst>
          </p:cNvPr>
          <p:cNvSpPr txBox="1">
            <a:spLocks/>
          </p:cNvSpPr>
          <p:nvPr/>
        </p:nvSpPr>
        <p:spPr>
          <a:xfrm>
            <a:off x="964542" y="5029200"/>
            <a:ext cx="4329064" cy="1295400"/>
          </a:xfrm>
          <a:prstGeom prst="rect">
            <a:avLst/>
          </a:prstGeom>
          <a:noFill/>
        </p:spPr>
        <p:txBody>
          <a:bodyPr vert="horz" lIns="0" tIns="45720" rIns="91440" bIns="45720" rtlCol="0" anchor="t" anchorCtr="0">
            <a:normAutofit/>
          </a:bodyPr>
          <a:lstStyle>
            <a:lvl1pPr marL="188595" indent="-188595" algn="l" defTabSz="754380" rtl="0" eaLnBrk="1" latinLnBrk="0" hangingPunct="1">
              <a:lnSpc>
                <a:spcPct val="90000"/>
              </a:lnSpc>
              <a:spcBef>
                <a:spcPts val="825"/>
              </a:spcBef>
              <a:spcAft>
                <a:spcPts val="1200"/>
              </a:spcAft>
              <a:buFont typeface="Arial" panose="020B0604020202020204" pitchFamily="34" charset="0"/>
              <a:buChar char="•"/>
              <a:defRPr sz="1600" kern="1200">
                <a:solidFill>
                  <a:srgbClr val="003366"/>
                </a:solidFill>
                <a:latin typeface="Segoe UI" panose="020B0502040204020203" pitchFamily="34" charset="0"/>
                <a:ea typeface="+mn-ea"/>
                <a:cs typeface="Segoe UI" panose="020B0502040204020203" pitchFamily="34" charset="0"/>
              </a:defRPr>
            </a:lvl1pPr>
            <a:lvl2pPr marL="565785" indent="-188595" algn="l" defTabSz="754380" rtl="0" eaLnBrk="1" latinLnBrk="0" hangingPunct="1">
              <a:lnSpc>
                <a:spcPct val="90000"/>
              </a:lnSpc>
              <a:spcBef>
                <a:spcPts val="413"/>
              </a:spcBef>
              <a:buFont typeface="Arial" panose="020B0604020202020204" pitchFamily="34" charset="0"/>
              <a:buChar char="•"/>
              <a:defRPr sz="160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spcBef>
                <a:spcPts val="0"/>
              </a:spcBef>
              <a:spcAft>
                <a:spcPts val="0"/>
              </a:spcAft>
              <a:buNone/>
            </a:pPr>
            <a:r>
              <a:rPr lang="en-US" sz="1800" b="1" dirty="0"/>
              <a:t>2022 MIPS Promoting Interoperability Performance Category Hardship Exception Application Guide</a:t>
            </a:r>
          </a:p>
        </p:txBody>
      </p:sp>
      <p:sp>
        <p:nvSpPr>
          <p:cNvPr id="3" name="Title 2">
            <a:extLst>
              <a:ext uri="{FF2B5EF4-FFF2-40B4-BE49-F238E27FC236}">
                <a16:creationId xmlns:a16="http://schemas.microsoft.com/office/drawing/2014/main" id="{B607918A-BC9A-1342-8320-C78FDE02F2DC}"/>
              </a:ext>
            </a:extLst>
          </p:cNvPr>
          <p:cNvSpPr txBox="1">
            <a:spLocks/>
          </p:cNvSpPr>
          <p:nvPr/>
        </p:nvSpPr>
        <p:spPr>
          <a:xfrm>
            <a:off x="871405" y="4142585"/>
            <a:ext cx="4429527" cy="1186388"/>
          </a:xfrm>
          <a:prstGeom prst="rect">
            <a:avLst/>
          </a:prstGeom>
        </p:spPr>
        <p:txBody>
          <a:bodyPr>
            <a:norm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r>
              <a:rPr lang="en-US" sz="2800" b="1" dirty="0">
                <a:solidFill>
                  <a:srgbClr val="E39253"/>
                </a:solidFill>
                <a:latin typeface="Segoe UI" panose="020B0502040204020203" pitchFamily="34" charset="0"/>
                <a:cs typeface="Segoe UI" panose="020B0502040204020203" pitchFamily="34" charset="0"/>
              </a:rPr>
              <a:t>Merit-based Incentive Payment System (MIPS)</a:t>
            </a:r>
          </a:p>
        </p:txBody>
      </p:sp>
      <p:pic>
        <p:nvPicPr>
          <p:cNvPr id="4" name="Picture 3" descr="Logo, company name&#10;&#10;Description automatically generated">
            <a:extLst>
              <a:ext uri="{FF2B5EF4-FFF2-40B4-BE49-F238E27FC236}">
                <a16:creationId xmlns:a16="http://schemas.microsoft.com/office/drawing/2014/main" id="{B7035900-CA6D-A749-AA02-ECC0030FD73D}"/>
              </a:ext>
            </a:extLst>
          </p:cNvPr>
          <p:cNvPicPr>
            <a:picLocks noChangeAspect="1"/>
          </p:cNvPicPr>
          <p:nvPr/>
        </p:nvPicPr>
        <p:blipFill>
          <a:blip r:embed="rId2"/>
          <a:stretch>
            <a:fillRect/>
          </a:stretch>
        </p:blipFill>
        <p:spPr>
          <a:xfrm>
            <a:off x="2036137" y="6551966"/>
            <a:ext cx="1392863" cy="534634"/>
          </a:xfrm>
          <a:prstGeom prst="rect">
            <a:avLst/>
          </a:prstGeom>
        </p:spPr>
      </p:pic>
      <p:pic>
        <p:nvPicPr>
          <p:cNvPr id="5" name="Picture 4" descr="Logo&#10;&#10;Description automatically generated">
            <a:extLst>
              <a:ext uri="{FF2B5EF4-FFF2-40B4-BE49-F238E27FC236}">
                <a16:creationId xmlns:a16="http://schemas.microsoft.com/office/drawing/2014/main" id="{ACA69726-7DC1-8349-BBC4-9C3E5B30D75E}"/>
              </a:ext>
            </a:extLst>
          </p:cNvPr>
          <p:cNvPicPr>
            <a:picLocks noChangeAspect="1"/>
          </p:cNvPicPr>
          <p:nvPr/>
        </p:nvPicPr>
        <p:blipFill>
          <a:blip r:embed="rId3"/>
          <a:stretch>
            <a:fillRect/>
          </a:stretch>
        </p:blipFill>
        <p:spPr>
          <a:xfrm>
            <a:off x="609600" y="6226089"/>
            <a:ext cx="1535326" cy="1186388"/>
          </a:xfrm>
          <a:prstGeom prst="rect">
            <a:avLst/>
          </a:prstGeom>
        </p:spPr>
      </p:pic>
      <p:pic>
        <p:nvPicPr>
          <p:cNvPr id="6" name="Picture 5">
            <a:extLst>
              <a:ext uri="{FF2B5EF4-FFF2-40B4-BE49-F238E27FC236}">
                <a16:creationId xmlns:a16="http://schemas.microsoft.com/office/drawing/2014/main" id="{555E0E40-411F-4B3F-98E1-238EB4F125E8}"/>
              </a:ext>
            </a:extLst>
          </p:cNvPr>
          <p:cNvPicPr>
            <a:picLocks noChangeAspect="1"/>
          </p:cNvPicPr>
          <p:nvPr/>
        </p:nvPicPr>
        <p:blipFill>
          <a:blip r:embed="rId4"/>
          <a:stretch>
            <a:fillRect/>
          </a:stretch>
        </p:blipFill>
        <p:spPr>
          <a:xfrm>
            <a:off x="959841" y="457200"/>
            <a:ext cx="2370170" cy="450962"/>
          </a:xfrm>
          <a:prstGeom prst="rect">
            <a:avLst/>
          </a:prstGeom>
        </p:spPr>
      </p:pic>
    </p:spTree>
    <p:extLst>
      <p:ext uri="{BB962C8B-B14F-4D97-AF65-F5344CB8AC3E}">
        <p14:creationId xmlns:p14="http://schemas.microsoft.com/office/powerpoint/2010/main" val="102805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1"/>
            <a:ext cx="7406639" cy="1141385"/>
          </a:xfrm>
          <a:prstGeom prst="rect">
            <a:avLst/>
          </a:prstGeom>
        </p:spPr>
        <p:txBody>
          <a:bodyPr>
            <a:normAutofit fontScale="62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3200" b="1" dirty="0">
                <a:solidFill>
                  <a:srgbClr val="1B3264"/>
                </a:solidFill>
                <a:latin typeface="Segoe UI" panose="020B0502040204020203" pitchFamily="34" charset="0"/>
                <a:cs typeface="Segoe UI" panose="020B0502040204020203" pitchFamily="34" charset="0"/>
              </a:rPr>
              <a:t>MIPS Promoting Interoperability Performance Category Hardship Exception Information for Individuals, Groups, and Virtual Groups</a:t>
            </a:r>
            <a:endParaRPr lang="en-US" sz="3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Groups and Virtual Groups</a:t>
            </a:r>
            <a:endParaRPr lang="en-US" sz="16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To submit an application on behalf of a group, every office location/practice site within the Taxpayer Identification Number (TIN) must experience the hardship for the group to qualify for the Promoting Interoperability performance category hardship exception.</a:t>
            </a:r>
          </a:p>
          <a:p>
            <a:pPr marL="457200" lvl="2" indent="-285750">
              <a:lnSpc>
                <a:spcPct val="110000"/>
              </a:lnSpc>
              <a:spcBef>
                <a:spcPts val="0"/>
              </a:spcBef>
              <a:spcAft>
                <a:spcPts val="600"/>
              </a:spcAft>
            </a:pPr>
            <a:r>
              <a:rPr lang="en-US" sz="1200" dirty="0">
                <a:solidFill>
                  <a:schemeClr val="tx1"/>
                </a:solidFill>
                <a:latin typeface="Segoe UI" panose="020B0502040204020203" pitchFamily="34" charset="0"/>
                <a:cs typeface="Segoe UI" panose="020B0502040204020203" pitchFamily="34" charset="0"/>
              </a:rPr>
              <a:t>For example, if one office location is within a broadband availability area but the other office(s) for the practice is not, the office with broadband availability would not qualify for the MIPS Promoting Interoperability performance category hardship and must report for those clinicians for whom they have data.</a:t>
            </a: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To submit an application on behalf of a virtual group, every office location/practice site for each TIN within the virtual group must experience the hardship for the virtual group to qualify for the Promoting Interoperability performance category hardship exception.</a:t>
            </a:r>
          </a:p>
          <a:p>
            <a:pPr marL="457200" lvl="2" indent="-285750">
              <a:lnSpc>
                <a:spcPct val="110000"/>
              </a:lnSpc>
              <a:spcBef>
                <a:spcPts val="0"/>
              </a:spcBef>
              <a:spcAft>
                <a:spcPts val="600"/>
              </a:spcAft>
            </a:pPr>
            <a:r>
              <a:rPr lang="en-US" sz="1200" dirty="0">
                <a:solidFill>
                  <a:schemeClr val="tx1"/>
                </a:solidFill>
                <a:latin typeface="Segoe UI" panose="020B0502040204020203" pitchFamily="34" charset="0"/>
                <a:cs typeface="Segoe UI" panose="020B0502040204020203" pitchFamily="34" charset="0"/>
              </a:rPr>
              <a:t>For example, if one TIN is within a broadband availability area but the other TIN(s) in the virtual group is not, the TIN with broadband availability would not qualify for the MIPS Promoting Interoperability performance category hardship and must report for those clinicians for whom they have data.</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2461445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1094954"/>
          </a:xfrm>
          <a:prstGeom prst="rect">
            <a:avLst/>
          </a:prstGeom>
        </p:spPr>
        <p:txBody>
          <a:bodyPr>
            <a:normAutofit fontScale="550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3600" b="1" dirty="0">
                <a:solidFill>
                  <a:srgbClr val="1B3264"/>
                </a:solidFill>
                <a:latin typeface="Segoe UI" panose="020B0502040204020203" pitchFamily="34" charset="0"/>
                <a:cs typeface="Segoe UI" panose="020B0502040204020203" pitchFamily="34" charset="0"/>
              </a:rPr>
              <a:t>MIPS Promoting Interoperability Performance Category Hardship Exception Information for Individuals, Groups, and Virtual Groups</a:t>
            </a:r>
            <a:endParaRPr lang="en-US" sz="36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MIPS APM Participants</a:t>
            </a:r>
            <a:endParaRPr lang="en-US" sz="16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MIPS eligible clinicians and groups with MIPS eligible clinicians participating in a MIPS APM can apply for hardship exceptions and qualify for automatic reweighting just like other MIPS eligible clinicians. </a:t>
            </a:r>
          </a:p>
          <a:p>
            <a:pPr marL="0" indent="0">
              <a:lnSpc>
                <a:spcPct val="110000"/>
              </a:lnSpc>
              <a:spcBef>
                <a:spcPts val="0"/>
              </a:spcBef>
              <a:spcAft>
                <a:spcPts val="600"/>
              </a:spcAft>
              <a:buNone/>
            </a:pPr>
            <a:endParaRPr lang="en-US" sz="1200" b="1"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If you’re participating in MIPS at the APM Entity level (either reporting traditional MIPS or the APP), you would complete the application as an individual or group. </a:t>
            </a:r>
          </a:p>
          <a:p>
            <a:pPr marL="342900" lvl="2" indent="-171450">
              <a:lnSpc>
                <a:spcPct val="110000"/>
              </a:lnSpc>
              <a:spcBef>
                <a:spcPts val="0"/>
              </a:spcBef>
              <a:spcAft>
                <a:spcPts val="600"/>
              </a:spcAft>
            </a:pPr>
            <a:r>
              <a:rPr lang="en-US" sz="1200" dirty="0">
                <a:solidFill>
                  <a:schemeClr val="tx1"/>
                </a:solidFill>
                <a:latin typeface="Segoe UI" panose="020B0502040204020203" pitchFamily="34" charset="0"/>
                <a:cs typeface="Segoe UI" panose="020B0502040204020203" pitchFamily="34" charset="0"/>
              </a:rPr>
              <a:t>If </a:t>
            </a:r>
            <a:r>
              <a:rPr lang="en-US" sz="1200" dirty="0">
                <a:latin typeface="Segoe UI" panose="020B0502040204020203" pitchFamily="34" charset="0"/>
                <a:cs typeface="Segoe UI" panose="020B0502040204020203" pitchFamily="34" charset="0"/>
              </a:rPr>
              <a:t>approved, the clinician </a:t>
            </a:r>
            <a:r>
              <a:rPr lang="en-US" sz="1200" dirty="0">
                <a:solidFill>
                  <a:schemeClr val="tx1"/>
                </a:solidFill>
                <a:latin typeface="Segoe UI" panose="020B0502040204020203" pitchFamily="34" charset="0"/>
                <a:cs typeface="Segoe UI" panose="020B0502040204020203" pitchFamily="34" charset="0"/>
              </a:rPr>
              <a:t>will receive the APM Entity’s score, but will be excluded from the calculation when we create an average Promoting Interoperability score for the APM Entity.</a:t>
            </a:r>
          </a:p>
          <a:p>
            <a:pPr marL="342900" lvl="2" indent="-171450">
              <a:lnSpc>
                <a:spcPct val="110000"/>
              </a:lnSpc>
              <a:spcBef>
                <a:spcPts val="0"/>
              </a:spcBef>
              <a:spcAft>
                <a:spcPts val="600"/>
              </a:spcAft>
            </a:pPr>
            <a:endParaRPr lang="en-US" sz="1200"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APM Entities reporting the APP or traditional MIPS can’t submit a Promoting Interoperability hardship exception application on behalf of the entire Entity. </a:t>
            </a:r>
          </a:p>
          <a:p>
            <a:pPr marL="457200" lvl="2" indent="-285750">
              <a:lnSpc>
                <a:spcPct val="110000"/>
              </a:lnSpc>
              <a:spcBef>
                <a:spcPts val="0"/>
              </a:spcBef>
              <a:spcAft>
                <a:spcPts val="600"/>
              </a:spcAft>
            </a:pPr>
            <a:r>
              <a:rPr lang="en-US" sz="1200" dirty="0">
                <a:solidFill>
                  <a:schemeClr val="tx1"/>
                </a:solidFill>
                <a:latin typeface="Segoe UI" panose="020B0502040204020203" pitchFamily="34" charset="0"/>
                <a:cs typeface="Segoe UI" panose="020B0502040204020203" pitchFamily="34" charset="0"/>
              </a:rPr>
              <a:t>When participating in MIPS as an APM Entity, the Promoting Interoperability performance category is still reported at the individual or group level.</a:t>
            </a:r>
          </a:p>
          <a:p>
            <a:pPr marL="457200" lvl="2" indent="-285750">
              <a:lnSpc>
                <a:spcPct val="110000"/>
              </a:lnSpc>
              <a:spcBef>
                <a:spcPts val="0"/>
              </a:spcBef>
              <a:spcAft>
                <a:spcPts val="600"/>
              </a:spcAft>
            </a:pPr>
            <a:endParaRPr lang="en-US" sz="1200"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A MIPS Promoting Interoperability performance category hardship exception doesn’t exempt you from reporting on any certified EHR technology (CEHRT) activities required for participation in your APM.</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59340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3138251" y="3657600"/>
            <a:ext cx="6858000" cy="1353496"/>
          </a:xfrm>
        </p:spPr>
        <p:txBody>
          <a:bodyPr>
            <a:normAutofit/>
          </a:bodyPr>
          <a:lstStyle/>
          <a:p>
            <a:pPr algn="ctr"/>
            <a:r>
              <a:rPr lang="en-US" sz="2800" dirty="0"/>
              <a:t>MIPS Promoting Interoperability Performance Category Hardship Exception: Frequently Asked Questions </a:t>
            </a:r>
            <a:endParaRPr lang="en-US" sz="2800" b="1" dirty="0">
              <a:solidFill>
                <a:srgbClr val="1B3264"/>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505406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4BD9-6767-4831-8F63-6F7A084E6C08}"/>
              </a:ext>
            </a:extLst>
          </p:cNvPr>
          <p:cNvSpPr>
            <a:spLocks noGrp="1"/>
          </p:cNvSpPr>
          <p:nvPr>
            <p:ph type="title"/>
          </p:nvPr>
        </p:nvSpPr>
        <p:spPr>
          <a:xfrm>
            <a:off x="566690" y="61755"/>
            <a:ext cx="7510510" cy="468314"/>
          </a:xfrm>
        </p:spPr>
        <p:txBody>
          <a:bodyPr>
            <a:noAutofit/>
          </a:bodyPr>
          <a:lstStyle/>
          <a:p>
            <a:r>
              <a:rPr lang="en-US" dirty="0"/>
              <a:t>MIPS Promoting Interoperability Performance Category Hardship Exception: Frequently Asked Questions </a:t>
            </a:r>
          </a:p>
        </p:txBody>
      </p:sp>
      <p:graphicFrame>
        <p:nvGraphicFramePr>
          <p:cNvPr id="3" name="Content Placeholder 2">
            <a:extLst>
              <a:ext uri="{FF2B5EF4-FFF2-40B4-BE49-F238E27FC236}">
                <a16:creationId xmlns:a16="http://schemas.microsoft.com/office/drawing/2014/main" id="{22C681EF-E513-44AF-AC5E-3ED756771EB0}"/>
              </a:ext>
            </a:extLst>
          </p:cNvPr>
          <p:cNvGraphicFramePr>
            <a:graphicFrameLocks/>
          </p:cNvGraphicFramePr>
          <p:nvPr>
            <p:extLst>
              <p:ext uri="{D42A27DB-BD31-4B8C-83A1-F6EECF244321}">
                <p14:modId xmlns:p14="http://schemas.microsoft.com/office/powerpoint/2010/main" val="1538311952"/>
              </p:ext>
            </p:extLst>
          </p:nvPr>
        </p:nvGraphicFramePr>
        <p:xfrm>
          <a:off x="741405" y="1837339"/>
          <a:ext cx="8377881" cy="3742794"/>
        </p:xfrm>
        <a:graphic>
          <a:graphicData uri="http://schemas.openxmlformats.org/drawingml/2006/table">
            <a:tbl>
              <a:tblPr firstRow="1" bandRow="1">
                <a:tableStyleId>{5C22544A-7EE6-4342-B048-85BDC9FD1C3A}</a:tableStyleId>
              </a:tblPr>
              <a:tblGrid>
                <a:gridCol w="3023403">
                  <a:extLst>
                    <a:ext uri="{9D8B030D-6E8A-4147-A177-3AD203B41FA5}">
                      <a16:colId xmlns:a16="http://schemas.microsoft.com/office/drawing/2014/main" val="3834638149"/>
                    </a:ext>
                  </a:extLst>
                </a:gridCol>
                <a:gridCol w="5354478">
                  <a:extLst>
                    <a:ext uri="{9D8B030D-6E8A-4147-A177-3AD203B41FA5}">
                      <a16:colId xmlns:a16="http://schemas.microsoft.com/office/drawing/2014/main" val="2512451415"/>
                    </a:ext>
                  </a:extLst>
                </a:gridCol>
              </a:tblGrid>
              <a:tr h="263310">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Question</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Answer</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668677">
                <a:tc>
                  <a:txBody>
                    <a:bodyPr/>
                    <a:lstStyle/>
                    <a:p>
                      <a:pPr marL="0" marR="0" algn="l">
                        <a:lnSpc>
                          <a:spcPct val="107000"/>
                        </a:lnSpc>
                        <a:spcBef>
                          <a:spcPts val="0"/>
                        </a:spcBef>
                        <a:spcAft>
                          <a:spcPts val="0"/>
                        </a:spcAft>
                      </a:pPr>
                      <a:r>
                        <a:rPr lang="en-US" sz="12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Where Can I Look for a Status Update on Our MIPS Promoting Interoperability Performance Category Hardship Exception Application?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200" dirty="0">
                          <a:latin typeface="Segoe UI" panose="020B0502040204020203" pitchFamily="34" charset="0"/>
                          <a:cs typeface="Segoe UI" panose="020B0502040204020203" pitchFamily="34" charset="0"/>
                        </a:rPr>
                        <a:t>You can monitor your application status in your QPP Account on </a:t>
                      </a:r>
                      <a:r>
                        <a:rPr lang="en-US" sz="1200" u="sng" dirty="0">
                          <a:latin typeface="Segoe UI" panose="020B0502040204020203" pitchFamily="34" charset="0"/>
                          <a:cs typeface="Segoe UI" panose="020B0502040204020203" pitchFamily="34" charset="0"/>
                          <a:hlinkClick r:id="rId2"/>
                        </a:rPr>
                        <a:t>qpp.cms.gov</a:t>
                      </a:r>
                      <a:r>
                        <a:rPr lang="en-US" sz="1200" u="none" dirty="0">
                          <a:solidFill>
                            <a:schemeClr val="tx1"/>
                          </a:solidFill>
                          <a:latin typeface="Segoe UI" panose="020B0502040204020203" pitchFamily="34" charset="0"/>
                          <a:cs typeface="Segoe UI" panose="020B0502040204020203" pitchFamily="34" charset="0"/>
                        </a:rPr>
                        <a:t>.</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8202656"/>
                  </a:ext>
                </a:extLst>
              </a:tr>
              <a:tr h="1125965">
                <a:tc>
                  <a:txBody>
                    <a:bodyPr/>
                    <a:lstStyle/>
                    <a:p>
                      <a:pPr marL="0" marR="0" algn="l">
                        <a:lnSpc>
                          <a:spcPct val="107000"/>
                        </a:lnSpc>
                        <a:spcBef>
                          <a:spcPts val="0"/>
                        </a:spcBef>
                        <a:spcAft>
                          <a:spcPts val="0"/>
                        </a:spcAft>
                      </a:pPr>
                      <a:r>
                        <a:rPr lang="en-US" sz="12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Can Additional Staff Members Access/Receive Notifications About the Status of the MIPS Promoting Interoperability Performance Category Hardship Exception Application?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nSpc>
                          <a:spcPct val="107000"/>
                        </a:lnSpc>
                        <a:spcBef>
                          <a:spcPts val="0"/>
                        </a:spcBef>
                        <a:spcAft>
                          <a:spcPts val="0"/>
                        </a:spcAft>
                        <a:buFont typeface="Symbol" panose="05050102010706020507" pitchFamily="18" charset="2"/>
                        <a:buNone/>
                      </a:pPr>
                      <a:r>
                        <a:rPr lang="en-US" sz="1200" dirty="0">
                          <a:effectLst/>
                          <a:latin typeface="Segoe UI" panose="020B0502040204020203" pitchFamily="34" charset="0"/>
                          <a:ea typeface="Calibri" panose="020F0502020204030204" pitchFamily="34" charset="0"/>
                          <a:cs typeface="Segoe UI" panose="020B0502040204020203" pitchFamily="34" charset="0"/>
                        </a:rPr>
                        <a:t>Yes, you can add additional staff or representatives who should receive notifications about the status of the application. </a:t>
                      </a:r>
                    </a:p>
                    <a:p>
                      <a:pPr marL="0" marR="0" lvl="0" indent="0">
                        <a:lnSpc>
                          <a:spcPct val="107000"/>
                        </a:lnSpc>
                        <a:spcBef>
                          <a:spcPts val="0"/>
                        </a:spcBef>
                        <a:spcAft>
                          <a:spcPts val="0"/>
                        </a:spcAft>
                        <a:buFont typeface="Symbol" panose="05050102010706020507" pitchFamily="18" charset="2"/>
                        <a:buNone/>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nSpc>
                          <a:spcPct val="107000"/>
                        </a:lnSpc>
                        <a:spcBef>
                          <a:spcPts val="0"/>
                        </a:spcBef>
                        <a:spcAft>
                          <a:spcPts val="0"/>
                        </a:spcAft>
                        <a:buFont typeface="Symbol" panose="05050102010706020507" pitchFamily="18" charset="2"/>
                        <a:buNone/>
                      </a:pPr>
                      <a:r>
                        <a:rPr lang="en-US" sz="1200" dirty="0">
                          <a:effectLst/>
                          <a:latin typeface="Segoe UI" panose="020B0502040204020203" pitchFamily="34" charset="0"/>
                          <a:ea typeface="Calibri" panose="020F0502020204030204" pitchFamily="34" charset="0"/>
                          <a:cs typeface="Segoe UI" panose="020B0502040204020203" pitchFamily="34" charset="0"/>
                        </a:rPr>
                        <a:t>In the Additional Access section of the application, provide the email address(es) of additional staff or representatives who would like to receive </a:t>
                      </a: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email</a:t>
                      </a:r>
                      <a:r>
                        <a:rPr lang="en-US" sz="1200" dirty="0">
                          <a:effectLst/>
                          <a:latin typeface="Segoe UI" panose="020B0502040204020203" pitchFamily="34" charset="0"/>
                          <a:ea typeface="Calibri" panose="020F0502020204030204" pitchFamily="34" charset="0"/>
                          <a:cs typeface="Segoe UI" panose="020B0502040204020203" pitchFamily="34" charset="0"/>
                        </a:rPr>
                        <a:t> notifications. </a:t>
                      </a:r>
                    </a:p>
                    <a:p>
                      <a:pPr marL="0" marR="0" lvl="0" indent="0">
                        <a:lnSpc>
                          <a:spcPct val="107000"/>
                        </a:lnSpc>
                        <a:spcBef>
                          <a:spcPts val="0"/>
                        </a:spcBef>
                        <a:spcAft>
                          <a:spcPts val="0"/>
                        </a:spcAft>
                        <a:buFont typeface="Symbol" panose="05050102010706020507" pitchFamily="18" charset="2"/>
                        <a:buNone/>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nSpc>
                          <a:spcPct val="107000"/>
                        </a:lnSpc>
                        <a:spcBef>
                          <a:spcPts val="0"/>
                        </a:spcBef>
                        <a:spcAft>
                          <a:spcPts val="0"/>
                        </a:spcAft>
                        <a:buFont typeface="Symbol" panose="05050102010706020507" pitchFamily="18" charset="2"/>
                        <a:buNone/>
                      </a:pPr>
                      <a:r>
                        <a:rPr lang="en-US" sz="1200" b="1" dirty="0">
                          <a:effectLst/>
                          <a:latin typeface="Segoe UI" panose="020B0502040204020203" pitchFamily="34" charset="0"/>
                          <a:ea typeface="Calibri" panose="020F0502020204030204" pitchFamily="34" charset="0"/>
                          <a:cs typeface="Segoe UI" panose="020B0502040204020203" pitchFamily="34" charset="0"/>
                        </a:rPr>
                        <a:t>Please note: </a:t>
                      </a:r>
                      <a:r>
                        <a:rPr lang="en-US" sz="1200" dirty="0">
                          <a:effectLst/>
                          <a:latin typeface="Segoe UI" panose="020B0502040204020203" pitchFamily="34" charset="0"/>
                          <a:ea typeface="Calibri" panose="020F0502020204030204" pitchFamily="34" charset="0"/>
                          <a:cs typeface="Segoe UI" panose="020B0502040204020203" pitchFamily="34" charset="0"/>
                        </a:rPr>
                        <a:t>the additional staff or representatives must have HARP credentials in order to see the application on </a:t>
                      </a:r>
                      <a:r>
                        <a:rPr lang="en-US" sz="1200" dirty="0">
                          <a:effectLst/>
                          <a:latin typeface="Segoe UI" panose="020B0502040204020203" pitchFamily="34" charset="0"/>
                          <a:ea typeface="Calibri" panose="020F0502020204030204" pitchFamily="34" charset="0"/>
                          <a:cs typeface="Segoe UI" panose="020B0502040204020203" pitchFamily="34" charset="0"/>
                          <a:hlinkClick r:id="rId2"/>
                        </a:rPr>
                        <a:t>qpp.cms.gov</a:t>
                      </a:r>
                      <a:r>
                        <a:rPr lang="en-US" sz="1200" dirty="0">
                          <a:effectLst/>
                          <a:latin typeface="Segoe UI" panose="020B0502040204020203" pitchFamily="34" charset="0"/>
                          <a:ea typeface="Calibri" panose="020F0502020204030204" pitchFamily="34" charset="0"/>
                          <a:cs typeface="Segoe UI" panose="020B0502040204020203" pitchFamily="34" charset="0"/>
                        </a:rPr>
                        <a:t>. </a:t>
                      </a:r>
                    </a:p>
                    <a:p>
                      <a:pPr marL="0" marR="0" lvl="0" indent="0">
                        <a:lnSpc>
                          <a:spcPct val="107000"/>
                        </a:lnSpc>
                        <a:spcBef>
                          <a:spcPts val="0"/>
                        </a:spcBef>
                        <a:spcAft>
                          <a:spcPts val="0"/>
                        </a:spcAft>
                        <a:buFont typeface="Symbol" panose="05050102010706020507" pitchFamily="18" charset="2"/>
                        <a:buNone/>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8559067"/>
                  </a:ext>
                </a:extLst>
              </a:tr>
              <a:tr h="555988">
                <a:tc>
                  <a:txBody>
                    <a:bodyPr/>
                    <a:lstStyle/>
                    <a:p>
                      <a:pPr marL="0" marR="0" algn="l">
                        <a:lnSpc>
                          <a:spcPct val="107000"/>
                        </a:lnSpc>
                        <a:spcBef>
                          <a:spcPts val="0"/>
                        </a:spcBef>
                        <a:spcAft>
                          <a:spcPts val="0"/>
                        </a:spcAft>
                      </a:pPr>
                      <a:r>
                        <a:rPr lang="en-US" sz="12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How Can I Correct a Mistake Made on Our MIPS Promoting Interoperability Performance Category Hardship Exception Application?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nSpc>
                          <a:spcPct val="107000"/>
                        </a:lnSpc>
                        <a:spcBef>
                          <a:spcPts val="0"/>
                        </a:spcBef>
                        <a:spcAft>
                          <a:spcPts val="0"/>
                        </a:spcAft>
                        <a:buFont typeface="Symbol" panose="05050102010706020507" pitchFamily="18" charset="2"/>
                        <a:buNone/>
                      </a:pPr>
                      <a:r>
                        <a:rPr lang="en-US" sz="1200" dirty="0">
                          <a:effectLst/>
                          <a:latin typeface="Segoe UI" panose="020B0502040204020203" pitchFamily="34" charset="0"/>
                          <a:ea typeface="Calibri" panose="020F0502020204030204" pitchFamily="34" charset="0"/>
                          <a:cs typeface="Segoe UI" panose="020B0502040204020203" pitchFamily="34" charset="0"/>
                        </a:rPr>
                        <a:t>If you identified an error with your exception application, please contact the Quality Payment Program at 1-866-288-8292, Monday through Friday, 8 a.m.-8 p.m. ET</a:t>
                      </a:r>
                      <a:r>
                        <a:rPr lang="en-US" sz="1200" dirty="0">
                          <a:solidFill>
                            <a:srgbClr val="FF0000"/>
                          </a:solidFill>
                          <a:effectLst/>
                          <a:latin typeface="Segoe UI" panose="020B0502040204020203" pitchFamily="34" charset="0"/>
                          <a:ea typeface="Calibri" panose="020F0502020204030204" pitchFamily="34" charset="0"/>
                          <a:cs typeface="Segoe UI" panose="020B0502040204020203" pitchFamily="34" charset="0"/>
                        </a:rPr>
                        <a:t> </a:t>
                      </a:r>
                      <a:r>
                        <a:rPr lang="en-US" sz="1200" dirty="0">
                          <a:effectLst/>
                          <a:latin typeface="Segoe UI" panose="020B0502040204020203" pitchFamily="34" charset="0"/>
                          <a:ea typeface="Calibri" panose="020F0502020204030204" pitchFamily="34" charset="0"/>
                          <a:cs typeface="Segoe UI" panose="020B0502040204020203" pitchFamily="34" charset="0"/>
                        </a:rPr>
                        <a:t>or by e-mail at: </a:t>
                      </a:r>
                      <a:r>
                        <a:rPr lang="en-US" sz="1200" dirty="0">
                          <a:effectLst/>
                          <a:latin typeface="Segoe UI" panose="020B0502040204020203" pitchFamily="34" charset="0"/>
                          <a:ea typeface="Calibri" panose="020F0502020204030204" pitchFamily="34" charset="0"/>
                          <a:cs typeface="Segoe UI" panose="020B0502040204020203" pitchFamily="34" charset="0"/>
                          <a:hlinkClick r:id="rId3"/>
                        </a:rPr>
                        <a:t>QPP@cms.hhs.gov</a:t>
                      </a:r>
                      <a:r>
                        <a:rPr lang="en-US" sz="1200" dirty="0">
                          <a:effectLst/>
                          <a:latin typeface="Segoe UI" panose="020B0502040204020203" pitchFamily="34" charset="0"/>
                          <a:ea typeface="Calibri" panose="020F0502020204030204" pitchFamily="34" charset="0"/>
                          <a:cs typeface="Segoe UI" panose="020B0502040204020203" pitchFamily="34" charset="0"/>
                        </a:rPr>
                        <a:t>. </a:t>
                      </a:r>
                    </a:p>
                    <a:p>
                      <a:pPr marL="0" marR="0" lvl="0" indent="0">
                        <a:lnSpc>
                          <a:spcPct val="107000"/>
                        </a:lnSpc>
                        <a:spcBef>
                          <a:spcPts val="0"/>
                        </a:spcBef>
                        <a:spcAft>
                          <a:spcPts val="0"/>
                        </a:spcAft>
                        <a:buFont typeface="Symbol" panose="05050102010706020507" pitchFamily="18" charset="2"/>
                        <a:buNone/>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395356"/>
                  </a:ext>
                </a:extLst>
              </a:tr>
            </a:tbl>
          </a:graphicData>
        </a:graphic>
      </p:graphicFrame>
    </p:spTree>
    <p:extLst>
      <p:ext uri="{BB962C8B-B14F-4D97-AF65-F5344CB8AC3E}">
        <p14:creationId xmlns:p14="http://schemas.microsoft.com/office/powerpoint/2010/main" val="309637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3624730" y="3681369"/>
            <a:ext cx="6858000" cy="1353496"/>
          </a:xfrm>
        </p:spPr>
        <p:txBody>
          <a:bodyPr>
            <a:normAutofit/>
          </a:bodyPr>
          <a:lstStyle/>
          <a:p>
            <a:pPr algn="ctr"/>
            <a:r>
              <a:rPr lang="en-US" sz="2800" dirty="0"/>
              <a:t>MIPS Promoting Interoperability Performance Category Hardship Exception: Application Steps</a:t>
            </a:r>
            <a:endParaRPr lang="en-US" sz="2800" b="1" dirty="0">
              <a:solidFill>
                <a:srgbClr val="1B3264"/>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2089817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299"/>
            <a:ext cx="7482840" cy="1094954"/>
          </a:xfrm>
          <a:prstGeom prst="rect">
            <a:avLst/>
          </a:prstGeom>
        </p:spPr>
        <p:txBody>
          <a:bodyPr>
            <a:norm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20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20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1: Sign in to Your QPP Account</a:t>
            </a:r>
            <a:endParaRPr lang="en-US" sz="1600" dirty="0">
              <a:solidFill>
                <a:schemeClr val="tx1"/>
              </a:solidFill>
              <a:latin typeface="Segoe UI" panose="020B0502040204020203" pitchFamily="34" charset="0"/>
              <a:cs typeface="Segoe UI" panose="020B0502040204020203" pitchFamily="34" charset="0"/>
            </a:endParaRP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lnSpc>
                <a:spcPct val="100000"/>
              </a:lnSpc>
              <a:buFont typeface="Arial" panose="020B0604020202020204" pitchFamily="34" charset="0"/>
              <a:buNone/>
            </a:pPr>
            <a:r>
              <a:rPr lang="en-US" sz="1200" b="0" dirty="0">
                <a:solidFill>
                  <a:schemeClr val="tx1"/>
                </a:solidFill>
                <a:latin typeface="Segoe UI" panose="020B0502040204020203" pitchFamily="34" charset="0"/>
                <a:cs typeface="Segoe UI" panose="020B0502040204020203" pitchFamily="34" charset="0"/>
              </a:rPr>
              <a:t>Sign in to your QPP Account at </a:t>
            </a:r>
            <a:r>
              <a:rPr lang="en-US" sz="1200" b="0" dirty="0">
                <a:solidFill>
                  <a:schemeClr val="tx1"/>
                </a:solidFill>
                <a:latin typeface="Segoe UI" panose="020B0502040204020203" pitchFamily="34" charset="0"/>
                <a:cs typeface="Segoe UI" panose="020B0502040204020203" pitchFamily="34" charset="0"/>
                <a:hlinkClick r:id="rId2"/>
              </a:rPr>
              <a:t>qpp.cms.gov</a:t>
            </a:r>
            <a:r>
              <a:rPr lang="en-US" sz="1200" b="0" dirty="0">
                <a:solidFill>
                  <a:schemeClr val="tx1"/>
                </a:solidFill>
                <a:latin typeface="Segoe UI" panose="020B0502040204020203" pitchFamily="34" charset="0"/>
                <a:cs typeface="Segoe UI" panose="020B0502040204020203" pitchFamily="34" charset="0"/>
              </a:rPr>
              <a:t> with your HARP credentials. </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3"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7142" y="7463009"/>
              <a:ext cx="159096" cy="159096"/>
            </a:xfrm>
            <a:prstGeom prst="rect">
              <a:avLst/>
            </a:prstGeom>
          </p:spPr>
        </p:pic>
      </p:grpSp>
      <p:pic>
        <p:nvPicPr>
          <p:cNvPr id="10" name="Picture 9" descr="Graphical user interface, text, application, email&#10;&#10;Description automatically generated">
            <a:extLst>
              <a:ext uri="{FF2B5EF4-FFF2-40B4-BE49-F238E27FC236}">
                <a16:creationId xmlns:a16="http://schemas.microsoft.com/office/drawing/2014/main" id="{7AE3F6EC-5FE0-4A3D-B1E0-99F846CB6DB3}"/>
              </a:ext>
            </a:extLst>
          </p:cNvPr>
          <p:cNvPicPr>
            <a:picLocks noChangeAspect="1"/>
          </p:cNvPicPr>
          <p:nvPr/>
        </p:nvPicPr>
        <p:blipFill>
          <a:blip r:embed="rId6"/>
          <a:stretch>
            <a:fillRect/>
          </a:stretch>
        </p:blipFill>
        <p:spPr>
          <a:xfrm>
            <a:off x="6271950" y="1352112"/>
            <a:ext cx="3494379" cy="5470572"/>
          </a:xfrm>
          <a:prstGeom prst="rect">
            <a:avLst/>
          </a:prstGeom>
          <a:effectLst>
            <a:outerShdw blurRad="50800" dist="38100" dir="2700000" algn="tl" rotWithShape="0">
              <a:prstClr val="black">
                <a:alpha val="40000"/>
              </a:prstClr>
            </a:outerShdw>
          </a:effectLst>
        </p:spPr>
      </p:pic>
      <p:sp>
        <p:nvSpPr>
          <p:cNvPr id="11" name="object 20">
            <a:extLst>
              <a:ext uri="{FF2B5EF4-FFF2-40B4-BE49-F238E27FC236}">
                <a16:creationId xmlns:a16="http://schemas.microsoft.com/office/drawing/2014/main" id="{D50B2CD7-3D0F-4182-9743-6D9BB1AED0BF}"/>
              </a:ext>
            </a:extLst>
          </p:cNvPr>
          <p:cNvSpPr txBox="1"/>
          <p:nvPr/>
        </p:nvSpPr>
        <p:spPr>
          <a:xfrm>
            <a:off x="763774" y="2571461"/>
            <a:ext cx="4072044" cy="1309731"/>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nSpc>
                <a:spcPct val="110000"/>
              </a:lnSpc>
              <a:spcAft>
                <a:spcPts val="600"/>
              </a:spcAft>
            </a:pPr>
            <a:r>
              <a:rPr lang="en-US" sz="1200" b="1" u="sng"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If you haven’t signed into </a:t>
            </a:r>
            <a:r>
              <a:rPr lang="en-US" sz="1200" dirty="0">
                <a:solidFill>
                  <a:schemeClr val="bg1"/>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qpp.cms.gov</a:t>
            </a:r>
            <a:r>
              <a:rPr lang="en-US" sz="1200" dirty="0">
                <a:solidFill>
                  <a:schemeClr val="bg1"/>
                </a:solidFill>
                <a:latin typeface="Segoe UI" panose="020B0502040204020203" pitchFamily="34" charset="0"/>
                <a:cs typeface="Segoe UI" panose="020B0502040204020203" pitchFamily="34" charset="0"/>
              </a:rPr>
              <a:t> before, you must register for an account to obtain your HARP credentials. See our </a:t>
            </a:r>
            <a:r>
              <a:rPr lang="en-US" sz="1200" dirty="0">
                <a:solidFill>
                  <a:schemeClr val="bg1"/>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QPP Account Access Guide (ZIP)</a:t>
            </a:r>
            <a:r>
              <a:rPr lang="en-US" sz="1200" dirty="0">
                <a:solidFill>
                  <a:schemeClr val="bg1"/>
                </a:solidFill>
                <a:latin typeface="Segoe UI" panose="020B0502040204020203" pitchFamily="34" charset="0"/>
                <a:cs typeface="Segoe UI" panose="020B0502040204020203" pitchFamily="34" charset="0"/>
              </a:rPr>
              <a:t> for information on creating an account.  </a:t>
            </a:r>
          </a:p>
        </p:txBody>
      </p:sp>
      <p:sp>
        <p:nvSpPr>
          <p:cNvPr id="12" name="TextBox 11">
            <a:extLst>
              <a:ext uri="{FF2B5EF4-FFF2-40B4-BE49-F238E27FC236}">
                <a16:creationId xmlns:a16="http://schemas.microsoft.com/office/drawing/2014/main" id="{24DE99DD-3890-4040-AA49-E8368FC10311}"/>
              </a:ext>
            </a:extLst>
          </p:cNvPr>
          <p:cNvSpPr txBox="1"/>
          <p:nvPr/>
        </p:nvSpPr>
        <p:spPr>
          <a:xfrm>
            <a:off x="608681" y="6838109"/>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2"/>
              </a:rPr>
              <a:t>qpp.cms.gov</a:t>
            </a:r>
            <a:r>
              <a:rPr lang="en-US" sz="1200" dirty="0">
                <a:solidFill>
                  <a:srgbClr val="0E7C84"/>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687946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2: Navigate to Your Exception Applications </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spcBef>
                <a:spcPts val="0"/>
              </a:spcBef>
              <a:spcAft>
                <a:spcPts val="1200"/>
              </a:spcAft>
              <a:buNone/>
            </a:pPr>
            <a:r>
              <a:rPr lang="en-US" sz="1200" b="0" dirty="0">
                <a:solidFill>
                  <a:schemeClr val="tx1"/>
                </a:solidFill>
                <a:latin typeface="Segoe UI" panose="020B0502040204020203" pitchFamily="34" charset="0"/>
                <a:cs typeface="Segoe UI" panose="020B0502040204020203" pitchFamily="34" charset="0"/>
              </a:rPr>
              <a:t>Once you are signed into your account select:</a:t>
            </a:r>
          </a:p>
          <a:p>
            <a:pPr marL="171450" indent="-171450">
              <a:spcBef>
                <a:spcPts val="0"/>
              </a:spcBef>
              <a:spcAft>
                <a:spcPts val="1200"/>
              </a:spcAft>
              <a:buFont typeface="Arial" panose="020B0604020202020204" pitchFamily="34" charset="0"/>
              <a:buChar char="•"/>
            </a:pPr>
            <a:r>
              <a:rPr lang="en-US" sz="1200" dirty="0">
                <a:solidFill>
                  <a:schemeClr val="tx1"/>
                </a:solidFill>
                <a:latin typeface="Segoe UI" panose="020B0502040204020203" pitchFamily="34" charset="0"/>
                <a:cs typeface="Segoe UI" panose="020B0502040204020203" pitchFamily="34" charset="0"/>
              </a:rPr>
              <a:t>The </a:t>
            </a:r>
            <a:r>
              <a:rPr lang="en-US" sz="1200" b="1" dirty="0">
                <a:solidFill>
                  <a:schemeClr val="tx1"/>
                </a:solidFill>
                <a:latin typeface="Segoe UI" panose="020B0502040204020203" pitchFamily="34" charset="0"/>
                <a:cs typeface="Segoe UI" panose="020B0502040204020203" pitchFamily="34" charset="0"/>
              </a:rPr>
              <a:t>Exception Application </a:t>
            </a:r>
            <a:r>
              <a:rPr lang="en-US" sz="1200" dirty="0">
                <a:solidFill>
                  <a:schemeClr val="tx1"/>
                </a:solidFill>
                <a:latin typeface="Segoe UI" panose="020B0502040204020203" pitchFamily="34" charset="0"/>
                <a:cs typeface="Segoe UI" panose="020B0502040204020203" pitchFamily="34" charset="0"/>
              </a:rPr>
              <a:t>tab in the left-hand navigation menu, then click </a:t>
            </a:r>
            <a:r>
              <a:rPr lang="en-US" sz="1200" b="1" dirty="0">
                <a:solidFill>
                  <a:schemeClr val="tx1"/>
                </a:solidFill>
                <a:latin typeface="Segoe UI" panose="020B0502040204020203" pitchFamily="34" charset="0"/>
                <a:cs typeface="Segoe UI" panose="020B0502040204020203" pitchFamily="34" charset="0"/>
              </a:rPr>
              <a:t>+ Add New QPP Exception</a:t>
            </a:r>
          </a:p>
          <a:p>
            <a:pPr marL="0" indent="0">
              <a:spcBef>
                <a:spcPts val="0"/>
              </a:spcBef>
              <a:spcAft>
                <a:spcPts val="1200"/>
              </a:spcAft>
              <a:buNone/>
            </a:pPr>
            <a:r>
              <a:rPr lang="en-US" sz="1200" b="1" dirty="0">
                <a:solidFill>
                  <a:schemeClr val="tx1"/>
                </a:solidFill>
                <a:latin typeface="Segoe UI" panose="020B0502040204020203" pitchFamily="34" charset="0"/>
                <a:cs typeface="Segoe UI" panose="020B0502040204020203" pitchFamily="34" charset="0"/>
              </a:rPr>
              <a:t>OR</a:t>
            </a:r>
          </a:p>
          <a:p>
            <a:pPr marL="171450" indent="-171450">
              <a:spcBef>
                <a:spcPts val="0"/>
              </a:spcBef>
              <a:spcAft>
                <a:spcPts val="1200"/>
              </a:spcAft>
              <a:buFont typeface="Arial" panose="020B0604020202020204" pitchFamily="34" charset="0"/>
              <a:buChar char="•"/>
            </a:pPr>
            <a:r>
              <a:rPr lang="en-US" sz="1200" dirty="0">
                <a:solidFill>
                  <a:schemeClr val="tx1"/>
                </a:solidFill>
                <a:latin typeface="Segoe UI" panose="020B0502040204020203" pitchFamily="34" charset="0"/>
                <a:cs typeface="Segoe UI" panose="020B0502040204020203" pitchFamily="34" charset="0"/>
              </a:rPr>
              <a:t>The </a:t>
            </a:r>
            <a:r>
              <a:rPr lang="en-US" sz="1200" b="1" dirty="0">
                <a:solidFill>
                  <a:schemeClr val="tx1"/>
                </a:solidFill>
                <a:latin typeface="Segoe UI" panose="020B0502040204020203" pitchFamily="34" charset="0"/>
                <a:cs typeface="Segoe UI" panose="020B0502040204020203" pitchFamily="34" charset="0"/>
              </a:rPr>
              <a:t>Start an Application </a:t>
            </a:r>
            <a:r>
              <a:rPr lang="en-US" sz="1200" dirty="0">
                <a:solidFill>
                  <a:schemeClr val="tx1"/>
                </a:solidFill>
                <a:latin typeface="Segoe UI" panose="020B0502040204020203" pitchFamily="34" charset="0"/>
                <a:cs typeface="Segoe UI" panose="020B0502040204020203" pitchFamily="34" charset="0"/>
              </a:rPr>
              <a:t>quick link on the home page. </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pic>
        <p:nvPicPr>
          <p:cNvPr id="13" name="Picture 12" descr="Graphical user interface, application&#10;&#10;Description automatically generated">
            <a:extLst>
              <a:ext uri="{FF2B5EF4-FFF2-40B4-BE49-F238E27FC236}">
                <a16:creationId xmlns:a16="http://schemas.microsoft.com/office/drawing/2014/main" id="{AC11CCAD-A1BE-4BD4-B466-E7157BE90A1D}"/>
              </a:ext>
            </a:extLst>
          </p:cNvPr>
          <p:cNvPicPr>
            <a:picLocks noChangeAspect="1"/>
          </p:cNvPicPr>
          <p:nvPr/>
        </p:nvPicPr>
        <p:blipFill>
          <a:blip r:embed="rId5"/>
          <a:stretch>
            <a:fillRect/>
          </a:stretch>
        </p:blipFill>
        <p:spPr>
          <a:xfrm>
            <a:off x="487143" y="3456742"/>
            <a:ext cx="5075458" cy="3682734"/>
          </a:xfrm>
          <a:prstGeom prst="rect">
            <a:avLst/>
          </a:prstGeom>
          <a:effectLst>
            <a:outerShdw blurRad="50800" dist="38100" dir="2700000" algn="tl" rotWithShape="0">
              <a:prstClr val="black">
                <a:alpha val="40000"/>
              </a:prstClr>
            </a:outerShdw>
          </a:effectLst>
        </p:spPr>
      </p:pic>
      <p:sp>
        <p:nvSpPr>
          <p:cNvPr id="14" name="object 20">
            <a:extLst>
              <a:ext uri="{FF2B5EF4-FFF2-40B4-BE49-F238E27FC236}">
                <a16:creationId xmlns:a16="http://schemas.microsoft.com/office/drawing/2014/main" id="{900D2F15-52F0-4581-83E0-39B1902F9BE3}"/>
              </a:ext>
            </a:extLst>
          </p:cNvPr>
          <p:cNvSpPr txBox="1"/>
          <p:nvPr/>
        </p:nvSpPr>
        <p:spPr>
          <a:xfrm>
            <a:off x="6589509" y="3578751"/>
            <a:ext cx="2696324" cy="771268"/>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You can create and submit a new exception request until 8 p.m. ET on January 3, 2023.</a:t>
            </a:r>
          </a:p>
        </p:txBody>
      </p:sp>
      <p:sp>
        <p:nvSpPr>
          <p:cNvPr id="15" name="TextBox 14">
            <a:extLst>
              <a:ext uri="{FF2B5EF4-FFF2-40B4-BE49-F238E27FC236}">
                <a16:creationId xmlns:a16="http://schemas.microsoft.com/office/drawing/2014/main" id="{CCFABF56-F163-48B8-BDB7-089453564A7F}"/>
              </a:ext>
            </a:extLst>
          </p:cNvPr>
          <p:cNvSpPr txBox="1"/>
          <p:nvPr/>
        </p:nvSpPr>
        <p:spPr>
          <a:xfrm>
            <a:off x="6438294" y="5805336"/>
            <a:ext cx="29959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6"/>
              </a:rPr>
              <a:t>qpp.cms.gov</a:t>
            </a:r>
            <a:r>
              <a:rPr lang="en-US" sz="1200" dirty="0">
                <a:solidFill>
                  <a:srgbClr val="0E7C84"/>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41298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4660928"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3: Select the Exception Application</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0" dirty="0">
                <a:solidFill>
                  <a:schemeClr val="tx1"/>
                </a:solidFill>
                <a:latin typeface="Segoe UI" panose="020B0502040204020203" pitchFamily="34" charset="0"/>
                <a:cs typeface="Segoe UI" panose="020B0502040204020203" pitchFamily="34" charset="0"/>
              </a:rPr>
              <a:t>Select the </a:t>
            </a:r>
            <a:r>
              <a:rPr lang="en-US" sz="1200" b="1" dirty="0">
                <a:solidFill>
                  <a:schemeClr val="tx1"/>
                </a:solidFill>
                <a:latin typeface="Segoe UI" panose="020B0502040204020203" pitchFamily="34" charset="0"/>
                <a:cs typeface="Segoe UI" panose="020B0502040204020203" pitchFamily="34" charset="0"/>
              </a:rPr>
              <a:t>MIPS Promoting Interoperability Performance </a:t>
            </a:r>
            <a:br>
              <a:rPr lang="en-US" sz="1200" b="1" dirty="0">
                <a:solidFill>
                  <a:schemeClr val="tx1"/>
                </a:solidFill>
                <a:latin typeface="Segoe UI" panose="020B0502040204020203" pitchFamily="34" charset="0"/>
                <a:cs typeface="Segoe UI" panose="020B0502040204020203" pitchFamily="34" charset="0"/>
              </a:rPr>
            </a:br>
            <a:r>
              <a:rPr lang="en-US" sz="1200" b="1" dirty="0">
                <a:solidFill>
                  <a:schemeClr val="tx1"/>
                </a:solidFill>
                <a:latin typeface="Segoe UI" panose="020B0502040204020203" pitchFamily="34" charset="0"/>
                <a:cs typeface="Segoe UI" panose="020B0502040204020203" pitchFamily="34" charset="0"/>
              </a:rPr>
              <a:t>Category Hardship Exception</a:t>
            </a:r>
            <a:r>
              <a:rPr lang="en-US" sz="1200" b="0" dirty="0">
                <a:solidFill>
                  <a:schemeClr val="tx1"/>
                </a:solidFill>
                <a:latin typeface="Segoe UI" panose="020B0502040204020203" pitchFamily="34" charset="0"/>
                <a:cs typeface="Segoe UI" panose="020B0502040204020203" pitchFamily="34" charset="0"/>
              </a:rPr>
              <a:t>, then </a:t>
            </a:r>
            <a:r>
              <a:rPr lang="en-US" sz="1200" b="1" dirty="0">
                <a:solidFill>
                  <a:schemeClr val="tx1"/>
                </a:solidFill>
                <a:latin typeface="Segoe UI" panose="020B0502040204020203" pitchFamily="34" charset="0"/>
                <a:cs typeface="Segoe UI" panose="020B0502040204020203" pitchFamily="34" charset="0"/>
              </a:rPr>
              <a:t>Continue</a:t>
            </a:r>
            <a:r>
              <a:rPr lang="en-US" sz="1200" b="0" dirty="0">
                <a:solidFill>
                  <a:schemeClr val="tx1"/>
                </a:solidFill>
                <a:latin typeface="Segoe UI" panose="020B0502040204020203" pitchFamily="34" charset="0"/>
                <a:cs typeface="Segoe UI" panose="020B0502040204020203" pitchFamily="34" charset="0"/>
              </a:rPr>
              <a:t>. </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TextBox 14">
            <a:extLst>
              <a:ext uri="{FF2B5EF4-FFF2-40B4-BE49-F238E27FC236}">
                <a16:creationId xmlns:a16="http://schemas.microsoft.com/office/drawing/2014/main" id="{CCFABF56-F163-48B8-BDB7-089453564A7F}"/>
              </a:ext>
            </a:extLst>
          </p:cNvPr>
          <p:cNvSpPr txBox="1"/>
          <p:nvPr/>
        </p:nvSpPr>
        <p:spPr>
          <a:xfrm>
            <a:off x="676180" y="6811347"/>
            <a:ext cx="92641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1" name="Picture 10">
            <a:extLst>
              <a:ext uri="{FF2B5EF4-FFF2-40B4-BE49-F238E27FC236}">
                <a16:creationId xmlns:a16="http://schemas.microsoft.com/office/drawing/2014/main" id="{F9852FAE-090C-4F93-A230-44FC72DD7123}"/>
              </a:ext>
            </a:extLst>
          </p:cNvPr>
          <p:cNvPicPr>
            <a:picLocks noChangeAspect="1"/>
          </p:cNvPicPr>
          <p:nvPr/>
        </p:nvPicPr>
        <p:blipFill rotWithShape="1">
          <a:blip r:embed="rId6"/>
          <a:srcRect t="2013" r="963"/>
          <a:stretch/>
        </p:blipFill>
        <p:spPr>
          <a:xfrm>
            <a:off x="6171293" y="838200"/>
            <a:ext cx="3354615" cy="56756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1403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4: Select Application Type</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buNone/>
            </a:pPr>
            <a:r>
              <a:rPr lang="en-US" sz="1200" b="0" dirty="0">
                <a:solidFill>
                  <a:schemeClr val="tx1"/>
                </a:solidFill>
                <a:latin typeface="Segoe UI" panose="020B0502040204020203" pitchFamily="34" charset="0"/>
                <a:cs typeface="Segoe UI" panose="020B0502040204020203" pitchFamily="34" charset="0"/>
              </a:rPr>
              <a:t>Select the </a:t>
            </a:r>
            <a:r>
              <a:rPr lang="en-US" sz="1200" b="1" dirty="0">
                <a:solidFill>
                  <a:schemeClr val="tx1"/>
                </a:solidFill>
                <a:latin typeface="Segoe UI" panose="020B0502040204020203" pitchFamily="34" charset="0"/>
                <a:cs typeface="Segoe UI" panose="020B0502040204020203" pitchFamily="34" charset="0"/>
              </a:rPr>
              <a:t>participation level </a:t>
            </a:r>
            <a:r>
              <a:rPr lang="en-US" sz="1200" b="0" dirty="0">
                <a:solidFill>
                  <a:schemeClr val="tx1"/>
                </a:solidFill>
                <a:latin typeface="Segoe UI" panose="020B0502040204020203" pitchFamily="34" charset="0"/>
                <a:cs typeface="Segoe UI" panose="020B0502040204020203" pitchFamily="34" charset="0"/>
              </a:rPr>
              <a:t>at which you intend to participate in MIPS, then select </a:t>
            </a:r>
            <a:r>
              <a:rPr lang="en-US" sz="1200" b="1" dirty="0">
                <a:solidFill>
                  <a:schemeClr val="tx1"/>
                </a:solidFill>
                <a:latin typeface="Segoe UI" panose="020B0502040204020203" pitchFamily="34" charset="0"/>
                <a:cs typeface="Segoe UI" panose="020B0502040204020203" pitchFamily="34" charset="0"/>
              </a:rPr>
              <a:t>Save &amp; Continue</a:t>
            </a:r>
            <a:r>
              <a:rPr lang="en-US" sz="1200" b="0" dirty="0">
                <a:solidFill>
                  <a:schemeClr val="tx1"/>
                </a:solidFill>
                <a:latin typeface="Segoe UI" panose="020B0502040204020203" pitchFamily="34" charset="0"/>
                <a:cs typeface="Segoe UI" panose="020B0502040204020203" pitchFamily="34" charset="0"/>
              </a:rPr>
              <a:t>. </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2" name="TextBox 11">
            <a:extLst>
              <a:ext uri="{FF2B5EF4-FFF2-40B4-BE49-F238E27FC236}">
                <a16:creationId xmlns:a16="http://schemas.microsoft.com/office/drawing/2014/main" id="{24DE99DD-3890-4040-AA49-E8368FC10311}"/>
              </a:ext>
            </a:extLst>
          </p:cNvPr>
          <p:cNvSpPr txBox="1"/>
          <p:nvPr/>
        </p:nvSpPr>
        <p:spPr>
          <a:xfrm>
            <a:off x="624114" y="6767912"/>
            <a:ext cx="90660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3" name="Picture 12" descr="Graphical user interface, text, application, chat or text message&#10;&#10;Description automatically generated">
            <a:extLst>
              <a:ext uri="{FF2B5EF4-FFF2-40B4-BE49-F238E27FC236}">
                <a16:creationId xmlns:a16="http://schemas.microsoft.com/office/drawing/2014/main" id="{9A9555DA-42B0-44EE-9542-9201AC69A487}"/>
              </a:ext>
            </a:extLst>
          </p:cNvPr>
          <p:cNvPicPr>
            <a:picLocks noChangeAspect="1"/>
          </p:cNvPicPr>
          <p:nvPr/>
        </p:nvPicPr>
        <p:blipFill>
          <a:blip r:embed="rId6"/>
          <a:stretch>
            <a:fillRect/>
          </a:stretch>
        </p:blipFill>
        <p:spPr>
          <a:xfrm>
            <a:off x="3180152" y="2266486"/>
            <a:ext cx="3515216" cy="3543795"/>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4054FEC4-63B0-443E-ABEA-E1928476A0C2}"/>
              </a:ext>
            </a:extLst>
          </p:cNvPr>
          <p:cNvSpPr/>
          <p:nvPr/>
        </p:nvSpPr>
        <p:spPr>
          <a:xfrm>
            <a:off x="3275285" y="5831643"/>
            <a:ext cx="3597716" cy="276999"/>
          </a:xfrm>
          <a:prstGeom prst="rect">
            <a:avLst/>
          </a:prstGeom>
        </p:spPr>
        <p:txBody>
          <a:bodyPr wrap="none">
            <a:spAutoFit/>
          </a:bodyPr>
          <a:lstStyle/>
          <a:p>
            <a:r>
              <a:rPr lang="en-US" sz="1200" dirty="0">
                <a:solidFill>
                  <a:srgbClr val="0E7C84"/>
                </a:solidFill>
                <a:latin typeface="Segoe UI" panose="020B0502040204020203" pitchFamily="34" charset="0"/>
                <a:ea typeface="Calibri" panose="020F0502020204030204" pitchFamily="34" charset="0"/>
                <a:cs typeface="Segoe UI" panose="020B0502040204020203" pitchFamily="34" charset="0"/>
              </a:rPr>
              <a:t> (Image features application at the individual level)</a:t>
            </a:r>
            <a:endParaRPr lang="en-US" sz="1200" dirty="0">
              <a:solidFill>
                <a:srgbClr val="0E7C8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741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4927966"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5: Enter Participation Level Information</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spcBef>
                <a:spcPts val="0"/>
              </a:spcBef>
              <a:spcAft>
                <a:spcPts val="1200"/>
              </a:spcAft>
              <a:buNone/>
            </a:pPr>
            <a:r>
              <a:rPr lang="en-US" sz="1200" b="0" dirty="0">
                <a:solidFill>
                  <a:schemeClr val="tx1"/>
                </a:solidFill>
                <a:latin typeface="Segoe UI" panose="020B0502040204020203" pitchFamily="34" charset="0"/>
                <a:cs typeface="Segoe UI" panose="020B0502040204020203" pitchFamily="34" charset="0"/>
              </a:rPr>
              <a:t>Enter the required participation level information. </a:t>
            </a:r>
          </a:p>
          <a:p>
            <a:pPr marL="0" indent="0">
              <a:spcBef>
                <a:spcPts val="0"/>
              </a:spcBef>
              <a:spcAft>
                <a:spcPts val="1200"/>
              </a:spcAft>
              <a:buNone/>
            </a:pPr>
            <a:r>
              <a:rPr lang="en-US" sz="1200" b="0" dirty="0">
                <a:solidFill>
                  <a:schemeClr val="tx1"/>
                </a:solidFill>
                <a:latin typeface="Segoe UI" panose="020B0502040204020203" pitchFamily="34" charset="0"/>
                <a:cs typeface="Segoe UI" panose="020B0502040204020203" pitchFamily="34" charset="0"/>
              </a:rPr>
              <a:t>The required information for each participation level is as follows: </a:t>
            </a:r>
          </a:p>
          <a:p>
            <a:pPr marL="457200" lvl="2" indent="-285750">
              <a:spcBef>
                <a:spcPts val="0"/>
              </a:spcBef>
              <a:spcAft>
                <a:spcPts val="1200"/>
              </a:spcAft>
            </a:pPr>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2" name="TextBox 11">
            <a:extLst>
              <a:ext uri="{FF2B5EF4-FFF2-40B4-BE49-F238E27FC236}">
                <a16:creationId xmlns:a16="http://schemas.microsoft.com/office/drawing/2014/main" id="{24DE99DD-3890-4040-AA49-E8368FC10311}"/>
              </a:ext>
            </a:extLst>
          </p:cNvPr>
          <p:cNvSpPr txBox="1"/>
          <p:nvPr/>
        </p:nvSpPr>
        <p:spPr>
          <a:xfrm>
            <a:off x="624114" y="6791061"/>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sp>
        <p:nvSpPr>
          <p:cNvPr id="14" name="Rectangle 13">
            <a:extLst>
              <a:ext uri="{FF2B5EF4-FFF2-40B4-BE49-F238E27FC236}">
                <a16:creationId xmlns:a16="http://schemas.microsoft.com/office/drawing/2014/main" id="{4054FEC4-63B0-443E-ABEA-E1928476A0C2}"/>
              </a:ext>
            </a:extLst>
          </p:cNvPr>
          <p:cNvSpPr/>
          <p:nvPr/>
        </p:nvSpPr>
        <p:spPr>
          <a:xfrm>
            <a:off x="5943599" y="5442153"/>
            <a:ext cx="3597716" cy="276999"/>
          </a:xfrm>
          <a:prstGeom prst="rect">
            <a:avLst/>
          </a:prstGeom>
        </p:spPr>
        <p:txBody>
          <a:bodyPr wrap="none">
            <a:spAutoFit/>
          </a:bodyPr>
          <a:lstStyle/>
          <a:p>
            <a:r>
              <a:rPr lang="en-US" sz="1200" dirty="0">
                <a:solidFill>
                  <a:srgbClr val="0E7C84"/>
                </a:solidFill>
                <a:latin typeface="Segoe UI" panose="020B0502040204020203" pitchFamily="34" charset="0"/>
                <a:ea typeface="Calibri" panose="020F0502020204030204" pitchFamily="34" charset="0"/>
                <a:cs typeface="Segoe UI" panose="020B0502040204020203" pitchFamily="34" charset="0"/>
              </a:rPr>
              <a:t> (Image features application at the individual level)</a:t>
            </a:r>
            <a:endParaRPr lang="en-US" sz="1200" dirty="0">
              <a:solidFill>
                <a:srgbClr val="0E7C84"/>
              </a:solidFill>
              <a:latin typeface="Segoe UI" panose="020B0502040204020203" pitchFamily="34" charset="0"/>
              <a:cs typeface="Segoe UI" panose="020B0502040204020203" pitchFamily="34" charset="0"/>
            </a:endParaRPr>
          </a:p>
        </p:txBody>
      </p:sp>
      <p:graphicFrame>
        <p:nvGraphicFramePr>
          <p:cNvPr id="10" name="Content Placeholder 2">
            <a:extLst>
              <a:ext uri="{FF2B5EF4-FFF2-40B4-BE49-F238E27FC236}">
                <a16:creationId xmlns:a16="http://schemas.microsoft.com/office/drawing/2014/main" id="{84411F4C-1888-43FD-9A0E-97FF60DA6239}"/>
              </a:ext>
            </a:extLst>
          </p:cNvPr>
          <p:cNvGraphicFramePr>
            <a:graphicFrameLocks/>
          </p:cNvGraphicFramePr>
          <p:nvPr>
            <p:extLst>
              <p:ext uri="{D42A27DB-BD31-4B8C-83A1-F6EECF244321}">
                <p14:modId xmlns:p14="http://schemas.microsoft.com/office/powerpoint/2010/main" val="4114690519"/>
              </p:ext>
            </p:extLst>
          </p:nvPr>
        </p:nvGraphicFramePr>
        <p:xfrm>
          <a:off x="455342" y="3035933"/>
          <a:ext cx="3503615" cy="1512059"/>
        </p:xfrm>
        <a:graphic>
          <a:graphicData uri="http://schemas.openxmlformats.org/drawingml/2006/table">
            <a:tbl>
              <a:tblPr firstRow="1" bandRow="1">
                <a:tableStyleId>{5C22544A-7EE6-4342-B048-85BDC9FD1C3A}</a:tableStyleId>
              </a:tblPr>
              <a:tblGrid>
                <a:gridCol w="1125889">
                  <a:extLst>
                    <a:ext uri="{9D8B030D-6E8A-4147-A177-3AD203B41FA5}">
                      <a16:colId xmlns:a16="http://schemas.microsoft.com/office/drawing/2014/main" val="3834638149"/>
                    </a:ext>
                  </a:extLst>
                </a:gridCol>
                <a:gridCol w="2377726">
                  <a:extLst>
                    <a:ext uri="{9D8B030D-6E8A-4147-A177-3AD203B41FA5}">
                      <a16:colId xmlns:a16="http://schemas.microsoft.com/office/drawing/2014/main" val="2512451415"/>
                    </a:ext>
                  </a:extLst>
                </a:gridCol>
              </a:tblGrid>
              <a:tr h="228599">
                <a:tc>
                  <a:txBody>
                    <a:bodyPr/>
                    <a:lstStyle/>
                    <a:p>
                      <a:pPr marL="0" marR="0" algn="l">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Participation Level</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Required Information</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321274">
                <a:tc>
                  <a:txBody>
                    <a:bodyPr/>
                    <a:lstStyle/>
                    <a:p>
                      <a:pPr marL="0" marR="0">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Individual Clinician</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National Provider Identifier (NPI)</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Practice Affiliation</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8202656"/>
                  </a:ext>
                </a:extLst>
              </a:tr>
              <a:tr h="214599">
                <a:tc>
                  <a:txBody>
                    <a:bodyPr/>
                    <a:lstStyle/>
                    <a:p>
                      <a:pPr marL="0" marR="0">
                        <a:lnSpc>
                          <a:spcPct val="107000"/>
                        </a:lnSpc>
                        <a:spcBef>
                          <a:spcPts val="0"/>
                        </a:spcBef>
                        <a:spcAft>
                          <a:spcPts val="0"/>
                        </a:spcAft>
                      </a:pPr>
                      <a:r>
                        <a:rPr lang="en-US" sz="1200">
                          <a:effectLst/>
                          <a:latin typeface="Segoe UI" panose="020B0502040204020203" pitchFamily="34" charset="0"/>
                          <a:ea typeface="Calibri" panose="020F0502020204030204" pitchFamily="34" charset="0"/>
                          <a:cs typeface="Segoe UI" panose="020B0502040204020203" pitchFamily="34" charset="0"/>
                        </a:rPr>
                        <a:t>Group</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Taxpayer Identification Number (TIN)</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8559067"/>
                  </a:ext>
                </a:extLst>
              </a:tr>
              <a:tr h="185352">
                <a:tc>
                  <a:txBody>
                    <a:bodyPr/>
                    <a:lstStyle/>
                    <a:p>
                      <a:pPr marL="0" marR="0">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Virtual Group</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Virtual Group Identifier</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395356"/>
                  </a:ext>
                </a:extLst>
              </a:tr>
            </a:tbl>
          </a:graphicData>
        </a:graphic>
      </p:graphicFrame>
      <p:pic>
        <p:nvPicPr>
          <p:cNvPr id="11" name="Picture 10" descr="Graphical user interface, text, application, email&#10;&#10;Description automatically generated">
            <a:extLst>
              <a:ext uri="{FF2B5EF4-FFF2-40B4-BE49-F238E27FC236}">
                <a16:creationId xmlns:a16="http://schemas.microsoft.com/office/drawing/2014/main" id="{0C55EEF9-F53B-4216-9A8F-F7EDF1B93892}"/>
              </a:ext>
            </a:extLst>
          </p:cNvPr>
          <p:cNvPicPr>
            <a:picLocks noChangeAspect="1"/>
          </p:cNvPicPr>
          <p:nvPr/>
        </p:nvPicPr>
        <p:blipFill>
          <a:blip r:embed="rId6"/>
          <a:stretch>
            <a:fillRect/>
          </a:stretch>
        </p:blipFill>
        <p:spPr>
          <a:xfrm>
            <a:off x="5050418" y="1556820"/>
            <a:ext cx="4927966" cy="36012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0980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63921-51C7-D848-869D-D1203B46ED08}"/>
              </a:ext>
            </a:extLst>
          </p:cNvPr>
          <p:cNvSpPr>
            <a:spLocks noGrp="1"/>
          </p:cNvSpPr>
          <p:nvPr>
            <p:ph type="title"/>
          </p:nvPr>
        </p:nvSpPr>
        <p:spPr>
          <a:xfrm>
            <a:off x="1306830" y="707496"/>
            <a:ext cx="8675370" cy="1368192"/>
          </a:xfrm>
        </p:spPr>
        <p:txBody>
          <a:bodyPr>
            <a:normAutofit/>
          </a:bodyPr>
          <a:lstStyle/>
          <a:p>
            <a:r>
              <a:rPr lang="en-US" sz="2000" b="1" dirty="0">
                <a:solidFill>
                  <a:srgbClr val="1B3264"/>
                </a:solidFill>
                <a:latin typeface="Segoe UI" panose="020B0502040204020203" pitchFamily="34" charset="0"/>
                <a:cs typeface="Segoe UI" panose="020B0502040204020203" pitchFamily="34" charset="0"/>
              </a:rPr>
              <a:t>Contents</a:t>
            </a:r>
          </a:p>
        </p:txBody>
      </p:sp>
      <p:sp>
        <p:nvSpPr>
          <p:cNvPr id="6" name="Content Placeholder 5">
            <a:extLst>
              <a:ext uri="{FF2B5EF4-FFF2-40B4-BE49-F238E27FC236}">
                <a16:creationId xmlns:a16="http://schemas.microsoft.com/office/drawing/2014/main" id="{031207A2-6737-1640-9D7F-1003063E00C5}"/>
              </a:ext>
            </a:extLst>
          </p:cNvPr>
          <p:cNvSpPr>
            <a:spLocks noGrp="1"/>
          </p:cNvSpPr>
          <p:nvPr>
            <p:ph idx="1"/>
          </p:nvPr>
        </p:nvSpPr>
        <p:spPr>
          <a:xfrm>
            <a:off x="1355090" y="2075687"/>
            <a:ext cx="7348220" cy="4618939"/>
          </a:xfrm>
        </p:spPr>
        <p:txBody>
          <a:bodyPr>
            <a:noAutofit/>
          </a:bodyPr>
          <a:lstStyle/>
          <a:p>
            <a:pPr marL="0" indent="0">
              <a:lnSpc>
                <a:spcPct val="100000"/>
              </a:lnSpc>
              <a:buNone/>
            </a:pPr>
            <a:r>
              <a:rPr lang="en-US" sz="1400" dirty="0">
                <a:solidFill>
                  <a:srgbClr val="0C777D"/>
                </a:solidFill>
                <a:latin typeface="Segoe UI" panose="020B0502040204020203" pitchFamily="34" charset="0"/>
                <a:cs typeface="Segoe UI" panose="020B0502040204020203" pitchFamily="34" charset="0"/>
                <a:hlinkClick r:id="rId2" action="ppaction://hlinksldjump"/>
              </a:rPr>
              <a:t>How to Use This Guide</a:t>
            </a:r>
            <a:r>
              <a:rPr lang="en-US" sz="1400" dirty="0">
                <a:solidFill>
                  <a:srgbClr val="0C777D"/>
                </a:solidFill>
                <a:latin typeface="Segoe UI" panose="020B0502040204020203" pitchFamily="34" charset="0"/>
                <a:cs typeface="Segoe UI" panose="020B0502040204020203" pitchFamily="34" charset="0"/>
              </a:rPr>
              <a:t>	 			 	                     	     </a:t>
            </a:r>
            <a:r>
              <a:rPr lang="en-US" sz="1400" dirty="0">
                <a:solidFill>
                  <a:srgbClr val="0C777D"/>
                </a:solidFill>
                <a:latin typeface="Segoe UI" panose="020B0502040204020203" pitchFamily="34" charset="0"/>
                <a:cs typeface="Segoe UI" panose="020B0502040204020203" pitchFamily="34" charset="0"/>
                <a:hlinkClick r:id="rId2" action="ppaction://hlinksldjump"/>
              </a:rPr>
              <a:t>3</a:t>
            </a:r>
            <a:endParaRPr lang="en-US" sz="1400" dirty="0">
              <a:solidFill>
                <a:srgbClr val="0C777D"/>
              </a:solidFill>
              <a:latin typeface="Segoe UI" panose="020B0502040204020203" pitchFamily="34" charset="0"/>
              <a:cs typeface="Segoe UI" panose="020B0502040204020203" pitchFamily="34" charset="0"/>
            </a:endParaRPr>
          </a:p>
          <a:p>
            <a:pPr>
              <a:lnSpc>
                <a:spcPct val="100000"/>
              </a:lnSpc>
            </a:pPr>
            <a:r>
              <a:rPr lang="en-US" sz="1400" dirty="0">
                <a:hlinkClick r:id="rId3" action="ppaction://hlinksldjump"/>
              </a:rPr>
              <a:t>MIPS Promoting Interoperability Performance Category Hardship Exception Application Overview </a:t>
            </a:r>
            <a:r>
              <a:rPr lang="en-US" sz="1400" dirty="0">
                <a:latin typeface="Segoe UI" panose="020B0502040204020203" pitchFamily="34" charset="0"/>
                <a:cs typeface="Segoe UI" panose="020B0502040204020203" pitchFamily="34" charset="0"/>
              </a:rPr>
              <a:t>					</a:t>
            </a:r>
            <a:r>
              <a:rPr lang="en-US" sz="1400" dirty="0"/>
              <a:t>    		     </a:t>
            </a:r>
            <a:r>
              <a:rPr lang="en-US" sz="1400" dirty="0">
                <a:latin typeface="Segoe UI" panose="020B0502040204020203" pitchFamily="34" charset="0"/>
                <a:cs typeface="Segoe UI" panose="020B0502040204020203" pitchFamily="34" charset="0"/>
                <a:hlinkClick r:id="rId3" action="ppaction://hlinksldjump"/>
              </a:rPr>
              <a:t>5</a:t>
            </a:r>
            <a:r>
              <a:rPr lang="en-US" sz="1400" dirty="0">
                <a:latin typeface="Segoe UI" panose="020B0502040204020203" pitchFamily="34" charset="0"/>
                <a:cs typeface="Segoe UI" panose="020B0502040204020203" pitchFamily="34" charset="0"/>
              </a:rPr>
              <a:t> </a:t>
            </a:r>
          </a:p>
          <a:p>
            <a:pPr marL="0" indent="0">
              <a:lnSpc>
                <a:spcPct val="100000"/>
              </a:lnSpc>
              <a:buNone/>
            </a:pPr>
            <a:r>
              <a:rPr lang="en-US" sz="1400" dirty="0">
                <a:hlinkClick r:id="rId4" action="ppaction://hlinksldjump"/>
              </a:rPr>
              <a:t>MIPS Promoting Interoperability Performance Category Hardship Exception Information for Individuals, Groups, and Virtual Groups </a:t>
            </a:r>
            <a:r>
              <a:rPr lang="en-US" sz="1400" dirty="0"/>
              <a:t>			     </a:t>
            </a:r>
            <a:r>
              <a:rPr lang="en-US" sz="1400" dirty="0">
                <a:hlinkClick r:id="rId4" action="ppaction://hlinksldjump"/>
              </a:rPr>
              <a:t>7</a:t>
            </a:r>
            <a:endParaRPr lang="en-US" sz="1400" dirty="0"/>
          </a:p>
          <a:p>
            <a:pPr marL="0" indent="0">
              <a:lnSpc>
                <a:spcPct val="100000"/>
              </a:lnSpc>
              <a:buNone/>
            </a:pPr>
            <a:r>
              <a:rPr lang="en-US" sz="1400" dirty="0">
                <a:hlinkClick r:id="rId5" action="ppaction://hlinksldjump"/>
              </a:rPr>
              <a:t>MIPS Promoting Interoperability Performance Category Hardship Exception: Frequently Asked Questions </a:t>
            </a:r>
            <a:r>
              <a:rPr lang="en-US" sz="1400" dirty="0"/>
              <a:t>					       	   </a:t>
            </a:r>
            <a:r>
              <a:rPr lang="en-US" sz="1400" dirty="0">
                <a:hlinkClick r:id="rId5" action="ppaction://hlinksldjump"/>
              </a:rPr>
              <a:t>12</a:t>
            </a:r>
            <a:r>
              <a:rPr lang="en-US" sz="1400" dirty="0"/>
              <a:t>		</a:t>
            </a:r>
            <a:r>
              <a:rPr lang="en-US" sz="1400" dirty="0">
                <a:solidFill>
                  <a:srgbClr val="0C777D"/>
                </a:solidFill>
                <a:latin typeface="Segoe UI" panose="020B0502040204020203" pitchFamily="34" charset="0"/>
                <a:cs typeface="Segoe UI" panose="020B0502040204020203" pitchFamily="34" charset="0"/>
              </a:rPr>
              <a:t>						 	</a:t>
            </a:r>
            <a:r>
              <a:rPr lang="en-US" sz="1400" dirty="0">
                <a:hlinkClick r:id="rId6" action="ppaction://hlinksldjump"/>
              </a:rPr>
              <a:t> </a:t>
            </a:r>
            <a:r>
              <a:rPr lang="en-US" sz="1400" dirty="0">
                <a:hlinkClick r:id="rId7" action="ppaction://hlinksldjump"/>
              </a:rPr>
              <a:t>MIPS Promoting Interoperability Performance Category Hardship Exception: Application Steps </a:t>
            </a:r>
            <a:r>
              <a:rPr lang="en-US" sz="1400" dirty="0"/>
              <a:t>						                  </a:t>
            </a:r>
            <a:r>
              <a:rPr lang="en-US" sz="1400" dirty="0">
                <a:hlinkClick r:id="rId7" action="ppaction://hlinksldjump"/>
              </a:rPr>
              <a:t>14</a:t>
            </a:r>
            <a:endParaRPr lang="en-US" sz="1400" dirty="0">
              <a:solidFill>
                <a:srgbClr val="0C777D"/>
              </a:solidFill>
              <a:latin typeface="Segoe UI" panose="020B0502040204020203" pitchFamily="34" charset="0"/>
              <a:cs typeface="Segoe UI" panose="020B0502040204020203" pitchFamily="34" charset="0"/>
            </a:endParaRPr>
          </a:p>
          <a:p>
            <a:pPr marL="0" indent="0">
              <a:lnSpc>
                <a:spcPct val="100000"/>
              </a:lnSpc>
              <a:buNone/>
            </a:pPr>
            <a:r>
              <a:rPr lang="en-US" sz="1400" dirty="0">
                <a:latin typeface="Segoe UI" panose="020B0502040204020203" pitchFamily="34" charset="0"/>
                <a:cs typeface="Segoe UI" panose="020B0502040204020203" pitchFamily="34" charset="0"/>
                <a:hlinkClick r:id="rId8" action="ppaction://hlinksldjump"/>
              </a:rPr>
              <a:t>Help, Resources, Glossary, and Version History</a:t>
            </a:r>
            <a:r>
              <a:rPr lang="en-US" sz="1400" dirty="0">
                <a:latin typeface="Segoe UI" panose="020B0502040204020203" pitchFamily="34" charset="0"/>
                <a:cs typeface="Segoe UI" panose="020B0502040204020203" pitchFamily="34" charset="0"/>
              </a:rPr>
              <a:t>				   </a:t>
            </a:r>
            <a:r>
              <a:rPr lang="en-US" sz="1400" dirty="0">
                <a:hlinkClick r:id="rId8" action="ppaction://hlinksldjump"/>
              </a:rPr>
              <a:t>30</a:t>
            </a:r>
            <a:endParaRPr lang="en-US" sz="1400" dirty="0"/>
          </a:p>
          <a:p>
            <a:pPr marL="0" indent="0">
              <a:lnSpc>
                <a:spcPct val="100000"/>
              </a:lnSpc>
              <a:buNone/>
            </a:pPr>
            <a:r>
              <a:rPr lang="en-US" sz="1400" dirty="0">
                <a:hlinkClick r:id="rId9" action="ppaction://hlinksldjump"/>
              </a:rPr>
              <a:t>Appendix</a:t>
            </a:r>
            <a:r>
              <a:rPr lang="en-US" sz="1400" dirty="0"/>
              <a:t>								   </a:t>
            </a:r>
            <a:r>
              <a:rPr lang="en-US" sz="1400" dirty="0">
                <a:hlinkClick r:id="rId9" action="ppaction://hlinksldjump"/>
              </a:rPr>
              <a:t>34</a:t>
            </a:r>
            <a:endParaRPr lang="en-US" sz="1400" dirty="0">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D03CCF42-FA90-436D-A90D-850F62853071}"/>
              </a:ext>
            </a:extLst>
          </p:cNvPr>
          <p:cNvGrpSpPr/>
          <p:nvPr/>
        </p:nvGrpSpPr>
        <p:grpSpPr>
          <a:xfrm>
            <a:off x="5651031" y="1247570"/>
            <a:ext cx="4407369" cy="482966"/>
            <a:chOff x="5651031" y="1247570"/>
            <a:chExt cx="4407369" cy="482966"/>
          </a:xfrm>
        </p:grpSpPr>
        <p:sp>
          <p:nvSpPr>
            <p:cNvPr id="8" name="object 20">
              <a:extLst>
                <a:ext uri="{FF2B5EF4-FFF2-40B4-BE49-F238E27FC236}">
                  <a16:creationId xmlns:a16="http://schemas.microsoft.com/office/drawing/2014/main" id="{D5B3DC3F-322F-4D3F-9C96-9630DE77A2A7}"/>
                </a:ext>
              </a:extLst>
            </p:cNvPr>
            <p:cNvSpPr txBox="1"/>
            <p:nvPr/>
          </p:nvSpPr>
          <p:spPr>
            <a:xfrm>
              <a:off x="5651031" y="1247570"/>
              <a:ext cx="4407369" cy="482966"/>
            </a:xfrm>
            <a:prstGeom prst="rect">
              <a:avLst/>
            </a:prstGeom>
            <a:ln w="6350">
              <a:noFill/>
              <a:extLst>
                <a:ext uri="{C807C97D-BFC1-408E-A445-0C87EB9F89A2}">
                  <ask:lineSketchStyleProps xmlns:ask="http://schemas.microsoft.com/office/drawing/2018/sketchyshapes" sd="1219033472">
                    <a:custGeom>
                      <a:avLst/>
                      <a:gdLst>
                        <a:gd name="connsiteX0" fmla="*/ 0 w 3996266"/>
                        <a:gd name="connsiteY0" fmla="*/ 0 h 965931"/>
                        <a:gd name="connsiteX1" fmla="*/ 626082 w 3996266"/>
                        <a:gd name="connsiteY1" fmla="*/ 0 h 965931"/>
                        <a:gd name="connsiteX2" fmla="*/ 1172238 w 3996266"/>
                        <a:gd name="connsiteY2" fmla="*/ 0 h 965931"/>
                        <a:gd name="connsiteX3" fmla="*/ 1758357 w 3996266"/>
                        <a:gd name="connsiteY3" fmla="*/ 0 h 965931"/>
                        <a:gd name="connsiteX4" fmla="*/ 2464364 w 3996266"/>
                        <a:gd name="connsiteY4" fmla="*/ 0 h 965931"/>
                        <a:gd name="connsiteX5" fmla="*/ 3090446 w 3996266"/>
                        <a:gd name="connsiteY5" fmla="*/ 0 h 965931"/>
                        <a:gd name="connsiteX6" fmla="*/ 3996266 w 3996266"/>
                        <a:gd name="connsiteY6" fmla="*/ 0 h 965931"/>
                        <a:gd name="connsiteX7" fmla="*/ 3996266 w 3996266"/>
                        <a:gd name="connsiteY7" fmla="*/ 492625 h 965931"/>
                        <a:gd name="connsiteX8" fmla="*/ 3996266 w 3996266"/>
                        <a:gd name="connsiteY8" fmla="*/ 965931 h 965931"/>
                        <a:gd name="connsiteX9" fmla="*/ 3330222 w 3996266"/>
                        <a:gd name="connsiteY9" fmla="*/ 965931 h 965931"/>
                        <a:gd name="connsiteX10" fmla="*/ 2744103 w 3996266"/>
                        <a:gd name="connsiteY10" fmla="*/ 965931 h 965931"/>
                        <a:gd name="connsiteX11" fmla="*/ 1998133 w 3996266"/>
                        <a:gd name="connsiteY11" fmla="*/ 965931 h 965931"/>
                        <a:gd name="connsiteX12" fmla="*/ 1372051 w 3996266"/>
                        <a:gd name="connsiteY12" fmla="*/ 965931 h 965931"/>
                        <a:gd name="connsiteX13" fmla="*/ 825895 w 3996266"/>
                        <a:gd name="connsiteY13" fmla="*/ 965931 h 965931"/>
                        <a:gd name="connsiteX14" fmla="*/ 0 w 3996266"/>
                        <a:gd name="connsiteY14" fmla="*/ 965931 h 965931"/>
                        <a:gd name="connsiteX15" fmla="*/ 0 w 3996266"/>
                        <a:gd name="connsiteY15" fmla="*/ 502284 h 965931"/>
                        <a:gd name="connsiteX16" fmla="*/ 0 w 3996266"/>
                        <a:gd name="connsiteY16" fmla="*/ 0 h 96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6266" h="965931" fill="none" extrusionOk="0">
                          <a:moveTo>
                            <a:pt x="0" y="0"/>
                          </a:moveTo>
                          <a:cubicBezTo>
                            <a:pt x="164767" y="-2666"/>
                            <a:pt x="386224" y="-25725"/>
                            <a:pt x="626082" y="0"/>
                          </a:cubicBezTo>
                          <a:cubicBezTo>
                            <a:pt x="865940" y="25725"/>
                            <a:pt x="946331" y="5448"/>
                            <a:pt x="1172238" y="0"/>
                          </a:cubicBezTo>
                          <a:cubicBezTo>
                            <a:pt x="1398145" y="-5448"/>
                            <a:pt x="1525327" y="6929"/>
                            <a:pt x="1758357" y="0"/>
                          </a:cubicBezTo>
                          <a:cubicBezTo>
                            <a:pt x="1991387" y="-6929"/>
                            <a:pt x="2267889" y="18568"/>
                            <a:pt x="2464364" y="0"/>
                          </a:cubicBezTo>
                          <a:cubicBezTo>
                            <a:pt x="2660839" y="-18568"/>
                            <a:pt x="2824573" y="-25802"/>
                            <a:pt x="3090446" y="0"/>
                          </a:cubicBezTo>
                          <a:cubicBezTo>
                            <a:pt x="3356319" y="25802"/>
                            <a:pt x="3712691" y="-5802"/>
                            <a:pt x="3996266" y="0"/>
                          </a:cubicBezTo>
                          <a:cubicBezTo>
                            <a:pt x="3972589" y="111800"/>
                            <a:pt x="3973013" y="378134"/>
                            <a:pt x="3996266" y="492625"/>
                          </a:cubicBezTo>
                          <a:cubicBezTo>
                            <a:pt x="4019519" y="607116"/>
                            <a:pt x="4016712" y="760409"/>
                            <a:pt x="3996266" y="965931"/>
                          </a:cubicBezTo>
                          <a:cubicBezTo>
                            <a:pt x="3785463" y="964451"/>
                            <a:pt x="3637494" y="974409"/>
                            <a:pt x="3330222" y="965931"/>
                          </a:cubicBezTo>
                          <a:cubicBezTo>
                            <a:pt x="3022950" y="957453"/>
                            <a:pt x="2954071" y="956325"/>
                            <a:pt x="2744103" y="965931"/>
                          </a:cubicBezTo>
                          <a:cubicBezTo>
                            <a:pt x="2534135" y="975537"/>
                            <a:pt x="2238245" y="939849"/>
                            <a:pt x="1998133" y="965931"/>
                          </a:cubicBezTo>
                          <a:cubicBezTo>
                            <a:pt x="1758021" y="992014"/>
                            <a:pt x="1541640" y="953175"/>
                            <a:pt x="1372051" y="965931"/>
                          </a:cubicBezTo>
                          <a:cubicBezTo>
                            <a:pt x="1202462" y="978687"/>
                            <a:pt x="944272" y="970670"/>
                            <a:pt x="825895" y="965931"/>
                          </a:cubicBezTo>
                          <a:cubicBezTo>
                            <a:pt x="707518" y="961192"/>
                            <a:pt x="346788" y="952661"/>
                            <a:pt x="0" y="965931"/>
                          </a:cubicBezTo>
                          <a:cubicBezTo>
                            <a:pt x="-704" y="819609"/>
                            <a:pt x="-21857" y="613064"/>
                            <a:pt x="0" y="502284"/>
                          </a:cubicBezTo>
                          <a:cubicBezTo>
                            <a:pt x="21857" y="391504"/>
                            <a:pt x="-21411" y="115786"/>
                            <a:pt x="0" y="0"/>
                          </a:cubicBezTo>
                          <a:close/>
                        </a:path>
                        <a:path w="3996266" h="965931" stroke="0" extrusionOk="0">
                          <a:moveTo>
                            <a:pt x="0" y="0"/>
                          </a:moveTo>
                          <a:cubicBezTo>
                            <a:pt x="148401" y="-30409"/>
                            <a:pt x="353683" y="-16684"/>
                            <a:pt x="626082" y="0"/>
                          </a:cubicBezTo>
                          <a:cubicBezTo>
                            <a:pt x="898481" y="16684"/>
                            <a:pt x="995930" y="-3719"/>
                            <a:pt x="1172238" y="0"/>
                          </a:cubicBezTo>
                          <a:cubicBezTo>
                            <a:pt x="1348546" y="3719"/>
                            <a:pt x="1747135" y="13653"/>
                            <a:pt x="1918208" y="0"/>
                          </a:cubicBezTo>
                          <a:cubicBezTo>
                            <a:pt x="2089281" y="-13653"/>
                            <a:pt x="2365482" y="15132"/>
                            <a:pt x="2544289" y="0"/>
                          </a:cubicBezTo>
                          <a:cubicBezTo>
                            <a:pt x="2723096" y="-15132"/>
                            <a:pt x="3027063" y="-19417"/>
                            <a:pt x="3170371" y="0"/>
                          </a:cubicBezTo>
                          <a:cubicBezTo>
                            <a:pt x="3313679" y="19417"/>
                            <a:pt x="3727348" y="-36110"/>
                            <a:pt x="3996266" y="0"/>
                          </a:cubicBezTo>
                          <a:cubicBezTo>
                            <a:pt x="3983000" y="173573"/>
                            <a:pt x="4010720" y="370054"/>
                            <a:pt x="3996266" y="463647"/>
                          </a:cubicBezTo>
                          <a:cubicBezTo>
                            <a:pt x="3981812" y="557240"/>
                            <a:pt x="4007860" y="740510"/>
                            <a:pt x="3996266" y="965931"/>
                          </a:cubicBezTo>
                          <a:cubicBezTo>
                            <a:pt x="3747725" y="982064"/>
                            <a:pt x="3648216" y="978855"/>
                            <a:pt x="3410147" y="965931"/>
                          </a:cubicBezTo>
                          <a:cubicBezTo>
                            <a:pt x="3172078" y="953007"/>
                            <a:pt x="2921686" y="981678"/>
                            <a:pt x="2744103" y="965931"/>
                          </a:cubicBezTo>
                          <a:cubicBezTo>
                            <a:pt x="2566520" y="950184"/>
                            <a:pt x="2406831" y="989882"/>
                            <a:pt x="2078058" y="965931"/>
                          </a:cubicBezTo>
                          <a:cubicBezTo>
                            <a:pt x="1749285" y="941980"/>
                            <a:pt x="1692872" y="977053"/>
                            <a:pt x="1451977" y="965931"/>
                          </a:cubicBezTo>
                          <a:cubicBezTo>
                            <a:pt x="1211082" y="954809"/>
                            <a:pt x="1007263" y="948267"/>
                            <a:pt x="706007" y="965931"/>
                          </a:cubicBezTo>
                          <a:cubicBezTo>
                            <a:pt x="404751" y="983596"/>
                            <a:pt x="288349" y="990059"/>
                            <a:pt x="0" y="965931"/>
                          </a:cubicBezTo>
                          <a:cubicBezTo>
                            <a:pt x="-2419" y="864481"/>
                            <a:pt x="20165" y="662753"/>
                            <a:pt x="0" y="502284"/>
                          </a:cubicBezTo>
                          <a:cubicBezTo>
                            <a:pt x="-20165" y="341815"/>
                            <a:pt x="-13657" y="244403"/>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100"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9F3CCBF8-8EC8-4BD7-81AA-877E1CF4A6D1}"/>
                </a:ext>
              </a:extLst>
            </p:cNvPr>
            <p:cNvSpPr txBox="1"/>
            <p:nvPr/>
          </p:nvSpPr>
          <p:spPr>
            <a:xfrm>
              <a:off x="5651032" y="1287762"/>
              <a:ext cx="3052278" cy="382156"/>
            </a:xfrm>
            <a:prstGeom prst="rect">
              <a:avLst/>
            </a:prstGeom>
            <a:noFill/>
          </p:spPr>
          <p:txBody>
            <a:bodyPr wrap="square" rtlCol="0">
              <a:spAutoFit/>
            </a:bodyPr>
            <a:lstStyle/>
            <a:p>
              <a:pPr marL="12700" marR="5080">
                <a:spcBef>
                  <a:spcPts val="100"/>
                </a:spcBef>
              </a:pPr>
              <a:r>
                <a:rPr lang="en-US" sz="900" spc="-10" dirty="0">
                  <a:solidFill>
                    <a:srgbClr val="0C777D"/>
                  </a:solidFill>
                  <a:latin typeface="Segoe UI" panose="020B0502040204020203" pitchFamily="34" charset="0"/>
                  <a:cs typeface="Segoe UI" panose="020B0502040204020203" pitchFamily="34" charset="0"/>
                </a:rPr>
                <a:t>Already know what MIPS is? </a:t>
              </a:r>
            </a:p>
            <a:p>
              <a:pPr marL="12700" marR="5080">
                <a:spcBef>
                  <a:spcPts val="100"/>
                </a:spcBef>
              </a:pPr>
              <a:r>
                <a:rPr lang="en-US" sz="900" spc="-10" dirty="0">
                  <a:solidFill>
                    <a:srgbClr val="0C777D"/>
                  </a:solidFill>
                  <a:latin typeface="Segoe UI" panose="020B0502040204020203" pitchFamily="34" charset="0"/>
                  <a:cs typeface="Segoe UI" panose="020B0502040204020203" pitchFamily="34" charset="0"/>
                </a:rPr>
                <a:t>Skip ahead by clicking the links in the Table of Contents.</a:t>
              </a:r>
            </a:p>
          </p:txBody>
        </p:sp>
      </p:grpSp>
      <p:grpSp>
        <p:nvGrpSpPr>
          <p:cNvPr id="10" name="Group 9">
            <a:extLst>
              <a:ext uri="{FF2B5EF4-FFF2-40B4-BE49-F238E27FC236}">
                <a16:creationId xmlns:a16="http://schemas.microsoft.com/office/drawing/2014/main" id="{12FD0A42-DF91-4131-B4DD-D4541CA7499B}"/>
              </a:ext>
            </a:extLst>
          </p:cNvPr>
          <p:cNvGrpSpPr/>
          <p:nvPr/>
        </p:nvGrpSpPr>
        <p:grpSpPr>
          <a:xfrm>
            <a:off x="457200" y="7418670"/>
            <a:ext cx="218980" cy="260474"/>
            <a:chOff x="457200" y="7418670"/>
            <a:chExt cx="218980" cy="260474"/>
          </a:xfrm>
        </p:grpSpPr>
        <p:sp>
          <p:nvSpPr>
            <p:cNvPr id="11" name="bk object 20">
              <a:extLst>
                <a:ext uri="{FF2B5EF4-FFF2-40B4-BE49-F238E27FC236}">
                  <a16:creationId xmlns:a16="http://schemas.microsoft.com/office/drawing/2014/main" id="{8714942C-B56F-4A70-B5AD-7E5DC3594942}"/>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2" name="Graphic 11">
              <a:hlinkClick r:id="rId10" action="ppaction://hlinksldjump"/>
              <a:extLst>
                <a:ext uri="{FF2B5EF4-FFF2-40B4-BE49-F238E27FC236}">
                  <a16:creationId xmlns:a16="http://schemas.microsoft.com/office/drawing/2014/main" id="{7F08D296-367E-4861-B7EC-4189BE0C5D68}"/>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36968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537728"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6: Enter Submitter Details </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buNone/>
            </a:pPr>
            <a:r>
              <a:rPr lang="en-US" sz="1200" b="0" dirty="0">
                <a:solidFill>
                  <a:schemeClr val="tx1"/>
                </a:solidFill>
                <a:latin typeface="Segoe UI" panose="020B0502040204020203" pitchFamily="34" charset="0"/>
                <a:cs typeface="Segoe UI" panose="020B0502040204020203" pitchFamily="34" charset="0"/>
              </a:rPr>
              <a:t>Enter your </a:t>
            </a:r>
            <a:r>
              <a:rPr lang="en-US" sz="1200" b="1" dirty="0">
                <a:solidFill>
                  <a:schemeClr val="tx1"/>
                </a:solidFill>
                <a:latin typeface="Segoe UI" panose="020B0502040204020203" pitchFamily="34" charset="0"/>
                <a:cs typeface="Segoe UI" panose="020B0502040204020203" pitchFamily="34" charset="0"/>
              </a:rPr>
              <a:t>contact information </a:t>
            </a:r>
            <a:r>
              <a:rPr lang="en-US" sz="1200" b="0" dirty="0">
                <a:solidFill>
                  <a:schemeClr val="tx1"/>
                </a:solidFill>
                <a:latin typeface="Segoe UI" panose="020B0502040204020203" pitchFamily="34" charset="0"/>
                <a:cs typeface="Segoe UI" panose="020B0502040204020203" pitchFamily="34" charset="0"/>
              </a:rPr>
              <a:t>(as the submitter) and identify your </a:t>
            </a:r>
            <a:r>
              <a:rPr lang="en-US" sz="1200" b="1" dirty="0">
                <a:solidFill>
                  <a:schemeClr val="tx1"/>
                </a:solidFill>
                <a:latin typeface="Segoe UI" panose="020B0502040204020203" pitchFamily="34" charset="0"/>
                <a:cs typeface="Segoe UI" panose="020B0502040204020203" pitchFamily="34" charset="0"/>
              </a:rPr>
              <a:t>relationship to the party </a:t>
            </a:r>
            <a:r>
              <a:rPr lang="en-US" sz="1200" b="0" dirty="0">
                <a:solidFill>
                  <a:schemeClr val="tx1"/>
                </a:solidFill>
                <a:latin typeface="Segoe UI" panose="020B0502040204020203" pitchFamily="34" charset="0"/>
                <a:cs typeface="Segoe UI" panose="020B0502040204020203" pitchFamily="34" charset="0"/>
              </a:rPr>
              <a:t>identified in the application. </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2" name="TextBox 11">
            <a:extLst>
              <a:ext uri="{FF2B5EF4-FFF2-40B4-BE49-F238E27FC236}">
                <a16:creationId xmlns:a16="http://schemas.microsoft.com/office/drawing/2014/main" id="{24DE99DD-3890-4040-AA49-E8368FC10311}"/>
              </a:ext>
            </a:extLst>
          </p:cNvPr>
          <p:cNvSpPr txBox="1"/>
          <p:nvPr/>
        </p:nvSpPr>
        <p:spPr>
          <a:xfrm>
            <a:off x="624114" y="6801790"/>
            <a:ext cx="90660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3" name="Picture 12" descr="Graphical user interface, text, application&#10;&#10;Description automatically generated">
            <a:extLst>
              <a:ext uri="{FF2B5EF4-FFF2-40B4-BE49-F238E27FC236}">
                <a16:creationId xmlns:a16="http://schemas.microsoft.com/office/drawing/2014/main" id="{F5ABE388-C0F6-490D-8E49-9B451ABE03FD}"/>
              </a:ext>
            </a:extLst>
          </p:cNvPr>
          <p:cNvPicPr>
            <a:picLocks noChangeAspect="1"/>
          </p:cNvPicPr>
          <p:nvPr/>
        </p:nvPicPr>
        <p:blipFill>
          <a:blip r:embed="rId6"/>
          <a:stretch>
            <a:fillRect/>
          </a:stretch>
        </p:blipFill>
        <p:spPr>
          <a:xfrm>
            <a:off x="2625892" y="2204059"/>
            <a:ext cx="4613108" cy="45977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2355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537728"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7: Enter Additional Staff in Additional Access Section</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0" dirty="0">
                <a:solidFill>
                  <a:schemeClr val="tx1"/>
                </a:solidFill>
                <a:latin typeface="Segoe UI" panose="020B0502040204020203" pitchFamily="34" charset="0"/>
                <a:cs typeface="Segoe UI" panose="020B0502040204020203" pitchFamily="34" charset="0"/>
              </a:rPr>
              <a:t>You can identify additional users to receive notifications about the application in the Additional Access section. </a:t>
            </a:r>
          </a:p>
          <a:p>
            <a:pPr marL="0" indent="0">
              <a:lnSpc>
                <a:spcPct val="110000"/>
              </a:lnSpc>
              <a:spcBef>
                <a:spcPts val="0"/>
              </a:spcBef>
              <a:spcAft>
                <a:spcPts val="600"/>
              </a:spcAft>
              <a:buNone/>
            </a:pPr>
            <a:r>
              <a:rPr lang="en-US" sz="1200" b="0" dirty="0">
                <a:solidFill>
                  <a:schemeClr val="tx1"/>
                </a:solidFill>
                <a:latin typeface="Segoe UI" panose="020B0502040204020203" pitchFamily="34" charset="0"/>
                <a:cs typeface="Segoe UI" panose="020B0502040204020203" pitchFamily="34" charset="0"/>
              </a:rPr>
              <a:t>If there’s a HARP account associated with the email address(es) you provide, the person will be able to sign in to their own account on </a:t>
            </a:r>
            <a:r>
              <a:rPr lang="en-US" sz="1200" b="0" dirty="0">
                <a:solidFill>
                  <a:schemeClr val="tx1"/>
                </a:solidFill>
                <a:latin typeface="Segoe UI" panose="020B0502040204020203" pitchFamily="34" charset="0"/>
                <a:cs typeface="Segoe UI" panose="020B0502040204020203" pitchFamily="34" charset="0"/>
                <a:hlinkClick r:id="rId2"/>
              </a:rPr>
              <a:t>qpp.cms.gov </a:t>
            </a:r>
            <a:r>
              <a:rPr lang="en-US" sz="1200" b="0" dirty="0">
                <a:solidFill>
                  <a:schemeClr val="tx1"/>
                </a:solidFill>
                <a:latin typeface="Segoe UI" panose="020B0502040204020203" pitchFamily="34" charset="0"/>
                <a:cs typeface="Segoe UI" panose="020B0502040204020203" pitchFamily="34" charset="0"/>
              </a:rPr>
              <a:t>and access the application.</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3"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7142" y="7463009"/>
              <a:ext cx="159096" cy="159096"/>
            </a:xfrm>
            <a:prstGeom prst="rect">
              <a:avLst/>
            </a:prstGeom>
          </p:spPr>
        </p:pic>
      </p:grpSp>
      <p:sp>
        <p:nvSpPr>
          <p:cNvPr id="12" name="TextBox 11">
            <a:extLst>
              <a:ext uri="{FF2B5EF4-FFF2-40B4-BE49-F238E27FC236}">
                <a16:creationId xmlns:a16="http://schemas.microsoft.com/office/drawing/2014/main" id="{24DE99DD-3890-4040-AA49-E8368FC10311}"/>
              </a:ext>
            </a:extLst>
          </p:cNvPr>
          <p:cNvSpPr txBox="1"/>
          <p:nvPr/>
        </p:nvSpPr>
        <p:spPr>
          <a:xfrm>
            <a:off x="624114" y="6797627"/>
            <a:ext cx="92818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2"/>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0" name="Picture 9" descr="Graphical user interface, text, application, email&#10;&#10;Description automatically generated">
            <a:extLst>
              <a:ext uri="{FF2B5EF4-FFF2-40B4-BE49-F238E27FC236}">
                <a16:creationId xmlns:a16="http://schemas.microsoft.com/office/drawing/2014/main" id="{E612066D-2F6F-4194-AA3D-37D09C8090E8}"/>
              </a:ext>
            </a:extLst>
          </p:cNvPr>
          <p:cNvPicPr>
            <a:picLocks noChangeAspect="1"/>
          </p:cNvPicPr>
          <p:nvPr/>
        </p:nvPicPr>
        <p:blipFill>
          <a:blip r:embed="rId6"/>
          <a:stretch>
            <a:fillRect/>
          </a:stretch>
        </p:blipFill>
        <p:spPr>
          <a:xfrm>
            <a:off x="1975485" y="2853740"/>
            <a:ext cx="5924550" cy="22574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5264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537728"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8: Select the Reason for MIPS Promoting Interoperability Hardship </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buNone/>
            </a:pPr>
            <a:r>
              <a:rPr lang="en-US" sz="1200" b="0" dirty="0">
                <a:solidFill>
                  <a:schemeClr val="tx1"/>
                </a:solidFill>
                <a:latin typeface="Segoe UI" panose="020B0502040204020203" pitchFamily="34" charset="0"/>
                <a:cs typeface="Segoe UI" panose="020B0502040204020203" pitchFamily="34" charset="0"/>
              </a:rPr>
              <a:t>Select the option that aligns with your reason for submitting an MIPS Promoting Interoperability Hardship exception application. </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2" name="TextBox 11">
            <a:extLst>
              <a:ext uri="{FF2B5EF4-FFF2-40B4-BE49-F238E27FC236}">
                <a16:creationId xmlns:a16="http://schemas.microsoft.com/office/drawing/2014/main" id="{24DE99DD-3890-4040-AA49-E8368FC10311}"/>
              </a:ext>
            </a:extLst>
          </p:cNvPr>
          <p:cNvSpPr txBox="1"/>
          <p:nvPr/>
        </p:nvSpPr>
        <p:spPr>
          <a:xfrm>
            <a:off x="6553200" y="5847679"/>
            <a:ext cx="288108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1" name="Picture 10" descr="Graphical user interface, text, application, email&#10;&#10;Description automatically generated">
            <a:extLst>
              <a:ext uri="{FF2B5EF4-FFF2-40B4-BE49-F238E27FC236}">
                <a16:creationId xmlns:a16="http://schemas.microsoft.com/office/drawing/2014/main" id="{91ED9C10-A84C-4E88-A0A2-79A01E121812}"/>
              </a:ext>
            </a:extLst>
          </p:cNvPr>
          <p:cNvPicPr>
            <a:picLocks noChangeAspect="1"/>
          </p:cNvPicPr>
          <p:nvPr/>
        </p:nvPicPr>
        <p:blipFill>
          <a:blip r:embed="rId6"/>
          <a:stretch>
            <a:fillRect/>
          </a:stretch>
        </p:blipFill>
        <p:spPr>
          <a:xfrm>
            <a:off x="624117" y="2362200"/>
            <a:ext cx="5004545" cy="4664100"/>
          </a:xfrm>
          <a:prstGeom prst="rect">
            <a:avLst/>
          </a:prstGeom>
          <a:effectLst>
            <a:outerShdw blurRad="50800" dist="38100" dir="2700000" algn="tl" rotWithShape="0">
              <a:prstClr val="black">
                <a:alpha val="40000"/>
              </a:prstClr>
            </a:outerShdw>
          </a:effectLst>
        </p:spPr>
      </p:pic>
      <p:sp>
        <p:nvSpPr>
          <p:cNvPr id="13" name="object 20">
            <a:extLst>
              <a:ext uri="{FF2B5EF4-FFF2-40B4-BE49-F238E27FC236}">
                <a16:creationId xmlns:a16="http://schemas.microsoft.com/office/drawing/2014/main" id="{9EE2868C-1018-438E-8D15-1DC52E162535}"/>
              </a:ext>
            </a:extLst>
          </p:cNvPr>
          <p:cNvSpPr txBox="1"/>
          <p:nvPr/>
        </p:nvSpPr>
        <p:spPr>
          <a:xfrm>
            <a:off x="6553200" y="2482479"/>
            <a:ext cx="2736324" cy="2949701"/>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nSpc>
                <a:spcPct val="110000"/>
              </a:lnSpc>
              <a:spcAft>
                <a:spcPts val="600"/>
              </a:spcAft>
            </a:pPr>
            <a:r>
              <a:rPr lang="en-US" sz="1200" b="1"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You don’t need to submit supporting documentation with your application. However, you should retain documentation of the circumstances supporting your application for your own records in case you are selected by CMS for data validation or an audit. See our </a:t>
            </a:r>
            <a:r>
              <a:rPr lang="it-IT" sz="1200" dirty="0">
                <a:solidFill>
                  <a:schemeClr val="bg1"/>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2022 MIPS Data Validation Criteria Guide (ZIP)</a:t>
            </a:r>
            <a:r>
              <a:rPr lang="en-US" sz="1200" dirty="0">
                <a:solidFill>
                  <a:schemeClr val="bg1"/>
                </a:solidFill>
                <a:latin typeface="Segoe UI" panose="020B0502040204020203" pitchFamily="34" charset="0"/>
                <a:cs typeface="Segoe UI" panose="020B0502040204020203" pitchFamily="34" charset="0"/>
              </a:rPr>
              <a:t> for details on the data validation process, </a:t>
            </a:r>
          </a:p>
        </p:txBody>
      </p:sp>
    </p:spTree>
    <p:extLst>
      <p:ext uri="{BB962C8B-B14F-4D97-AF65-F5344CB8AC3E}">
        <p14:creationId xmlns:p14="http://schemas.microsoft.com/office/powerpoint/2010/main" val="225954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537728"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9: Complete Attestation and Provide Event Description</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0" dirty="0">
                <a:solidFill>
                  <a:schemeClr val="tx1"/>
                </a:solidFill>
                <a:latin typeface="Segoe UI" panose="020B0502040204020203" pitchFamily="34" charset="0"/>
                <a:cs typeface="Segoe UI" panose="020B0502040204020203" pitchFamily="34" charset="0"/>
              </a:rPr>
              <a:t>Before submitting your application, you must </a:t>
            </a:r>
            <a:r>
              <a:rPr lang="en-US" sz="1200" b="1" dirty="0">
                <a:solidFill>
                  <a:schemeClr val="tx1"/>
                </a:solidFill>
                <a:latin typeface="Segoe UI" panose="020B0502040204020203" pitchFamily="34" charset="0"/>
                <a:cs typeface="Segoe UI" panose="020B0502040204020203" pitchFamily="34" charset="0"/>
              </a:rPr>
              <a:t>complete the attestation </a:t>
            </a:r>
            <a:r>
              <a:rPr lang="en-US" sz="1200" b="0" dirty="0">
                <a:solidFill>
                  <a:schemeClr val="tx1"/>
                </a:solidFill>
                <a:latin typeface="Segoe UI" panose="020B0502040204020203" pitchFamily="34" charset="0"/>
                <a:cs typeface="Segoe UI" panose="020B0502040204020203" pitchFamily="34" charset="0"/>
              </a:rPr>
              <a:t>(differs for each reason option).</a:t>
            </a:r>
          </a:p>
          <a:p>
            <a:pPr marL="457200" lvl="2" indent="-285750">
              <a:lnSpc>
                <a:spcPct val="110000"/>
              </a:lnSpc>
              <a:spcBef>
                <a:spcPts val="0"/>
              </a:spcBef>
              <a:spcAft>
                <a:spcPts val="600"/>
              </a:spcAft>
            </a:pPr>
            <a:r>
              <a:rPr lang="en-US" sz="1200" u="sng" dirty="0">
                <a:latin typeface="Segoe UI" panose="020B0502040204020203" pitchFamily="34" charset="0"/>
                <a:cs typeface="Segoe UI" panose="020B0502040204020203" pitchFamily="34" charset="0"/>
                <a:hlinkClick r:id="rId2" action="ppaction://hlinksldjump"/>
              </a:rPr>
              <a:t>Insufficient Internet Connectivity</a:t>
            </a:r>
            <a:endParaRPr lang="en-US" sz="1200" dirty="0">
              <a:latin typeface="Segoe UI" panose="020B0502040204020203" pitchFamily="34" charset="0"/>
              <a:cs typeface="Segoe UI" panose="020B0502040204020203" pitchFamily="34" charset="0"/>
            </a:endParaRPr>
          </a:p>
          <a:p>
            <a:pPr marL="457200" lvl="2" indent="-285750">
              <a:lnSpc>
                <a:spcPct val="110000"/>
              </a:lnSpc>
              <a:spcBef>
                <a:spcPts val="0"/>
              </a:spcBef>
              <a:spcAft>
                <a:spcPts val="600"/>
              </a:spcAft>
            </a:pPr>
            <a:r>
              <a:rPr lang="en-US" sz="1200" u="sng" dirty="0">
                <a:latin typeface="Segoe UI" panose="020B0502040204020203" pitchFamily="34" charset="0"/>
                <a:cs typeface="Segoe UI" panose="020B0502040204020203" pitchFamily="34" charset="0"/>
                <a:hlinkClick r:id="rId3" action="ppaction://hlinksldjump"/>
              </a:rPr>
              <a:t>Extreme and Uncontrollable Circumstances</a:t>
            </a:r>
            <a:endParaRPr lang="en-US" sz="1200" dirty="0">
              <a:latin typeface="Segoe UI" panose="020B0502040204020203" pitchFamily="34" charset="0"/>
              <a:cs typeface="Segoe UI" panose="020B0502040204020203" pitchFamily="34" charset="0"/>
            </a:endParaRPr>
          </a:p>
          <a:p>
            <a:pPr marL="457200" lvl="2" indent="-285750">
              <a:lnSpc>
                <a:spcPct val="110000"/>
              </a:lnSpc>
              <a:spcBef>
                <a:spcPts val="0"/>
              </a:spcBef>
              <a:spcAft>
                <a:spcPts val="600"/>
              </a:spcAft>
            </a:pPr>
            <a:r>
              <a:rPr lang="en-US" sz="1200" u="sng" dirty="0">
                <a:latin typeface="Segoe UI" panose="020B0502040204020203" pitchFamily="34" charset="0"/>
                <a:cs typeface="Segoe UI" panose="020B0502040204020203" pitchFamily="34" charset="0"/>
                <a:hlinkClick r:id="rId4" action="ppaction://hlinksldjump"/>
              </a:rPr>
              <a:t>Lack of Control Over the Availability of CEHRT</a:t>
            </a:r>
            <a:endParaRPr lang="en-US" sz="1200" dirty="0">
              <a:latin typeface="Segoe UI" panose="020B0502040204020203" pitchFamily="34" charset="0"/>
              <a:cs typeface="Segoe UI" panose="020B0502040204020203" pitchFamily="34" charset="0"/>
            </a:endParaRPr>
          </a:p>
          <a:p>
            <a:pPr marL="457200" lvl="2" indent="-285750">
              <a:lnSpc>
                <a:spcPct val="110000"/>
              </a:lnSpc>
              <a:spcBef>
                <a:spcPts val="0"/>
              </a:spcBef>
              <a:spcAft>
                <a:spcPts val="600"/>
              </a:spcAft>
            </a:pPr>
            <a:r>
              <a:rPr lang="en-US" sz="1200" u="sng" dirty="0">
                <a:latin typeface="Segoe UI" panose="020B0502040204020203" pitchFamily="34" charset="0"/>
                <a:cs typeface="Segoe UI" panose="020B0502040204020203" pitchFamily="34" charset="0"/>
                <a:hlinkClick r:id="rId5" action="ppaction://hlinksldjump"/>
              </a:rPr>
              <a:t>EHR Decertification</a:t>
            </a:r>
            <a:endParaRPr lang="en-US" sz="1200"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0" dirty="0">
                <a:solidFill>
                  <a:schemeClr val="tx1"/>
                </a:solidFill>
                <a:latin typeface="Segoe UI" panose="020B0502040204020203" pitchFamily="34" charset="0"/>
                <a:cs typeface="Segoe UI" panose="020B0502040204020203" pitchFamily="34" charset="0"/>
              </a:rPr>
              <a:t>You also can provide an optional </a:t>
            </a:r>
            <a:r>
              <a:rPr lang="en-US" sz="1200" b="1" dirty="0">
                <a:solidFill>
                  <a:schemeClr val="tx1"/>
                </a:solidFill>
                <a:latin typeface="Segoe UI" panose="020B0502040204020203" pitchFamily="34" charset="0"/>
                <a:cs typeface="Segoe UI" panose="020B0502040204020203" pitchFamily="34" charset="0"/>
              </a:rPr>
              <a:t>brief description </a:t>
            </a:r>
            <a:r>
              <a:rPr lang="en-US" sz="1200" b="0" dirty="0">
                <a:solidFill>
                  <a:schemeClr val="tx1"/>
                </a:solidFill>
                <a:latin typeface="Segoe UI" panose="020B0502040204020203" pitchFamily="34" charset="0"/>
                <a:cs typeface="Segoe UI" panose="020B0502040204020203" pitchFamily="34" charset="0"/>
              </a:rPr>
              <a:t>on the hardship you experienced and how performance data is impacted.</a:t>
            </a:r>
          </a:p>
          <a:p>
            <a:pPr marL="457200" lvl="2" indent="-285750">
              <a:spcBef>
                <a:spcPts val="0"/>
              </a:spcBef>
              <a:spcAft>
                <a:spcPts val="1200"/>
              </a:spcAft>
            </a:pPr>
            <a:endParaRPr lang="en-US" sz="1200" dirty="0">
              <a:latin typeface="Segoe UI" panose="020B0502040204020203" pitchFamily="34" charset="0"/>
              <a:cs typeface="Segoe UI" panose="020B0502040204020203" pitchFamily="34" charset="0"/>
            </a:endParaRPr>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6"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02013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461528"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9: Complete Attestation and Provide Event Description </a:t>
            </a:r>
            <a:r>
              <a:rPr lang="en-US" sz="1600" dirty="0">
                <a:latin typeface="Segoe UI" panose="020B0502040204020203" pitchFamily="34" charset="0"/>
                <a:cs typeface="Segoe UI" panose="020B0502040204020203" pitchFamily="34" charset="0"/>
              </a:rPr>
              <a:t>(continued)</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spcBef>
                <a:spcPts val="0"/>
              </a:spcBef>
              <a:spcAft>
                <a:spcPts val="1200"/>
              </a:spcAft>
              <a:buNone/>
            </a:pPr>
            <a:r>
              <a:rPr lang="en-US" sz="1200" b="1" dirty="0">
                <a:solidFill>
                  <a:schemeClr val="tx1"/>
                </a:solidFill>
                <a:latin typeface="Segoe UI" panose="020B0502040204020203" pitchFamily="34" charset="0"/>
                <a:cs typeface="Segoe UI" panose="020B0502040204020203" pitchFamily="34" charset="0"/>
              </a:rPr>
              <a:t>Reason Option 1: Insufficient Internet Connectivity</a:t>
            </a:r>
          </a:p>
          <a:p>
            <a:pPr marL="0" indent="0">
              <a:spcBef>
                <a:spcPts val="0"/>
              </a:spcBef>
              <a:spcAft>
                <a:spcPts val="1200"/>
              </a:spcAft>
              <a:buNone/>
            </a:pPr>
            <a:r>
              <a:rPr lang="en-US" sz="1200" b="0" dirty="0">
                <a:solidFill>
                  <a:schemeClr val="tx1"/>
                </a:solidFill>
                <a:latin typeface="Segoe UI" panose="020B0502040204020203" pitchFamily="34" charset="0"/>
                <a:cs typeface="Segoe UI" panose="020B0502040204020203" pitchFamily="34" charset="0"/>
              </a:rPr>
              <a:t>Review the attestation statement and select “I attest.” You can provide an optional description of the hardship event. </a:t>
            </a: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TextBox 14">
            <a:extLst>
              <a:ext uri="{FF2B5EF4-FFF2-40B4-BE49-F238E27FC236}">
                <a16:creationId xmlns:a16="http://schemas.microsoft.com/office/drawing/2014/main" id="{CCFABF56-F163-48B8-BDB7-089453564A7F}"/>
              </a:ext>
            </a:extLst>
          </p:cNvPr>
          <p:cNvSpPr txBox="1"/>
          <p:nvPr/>
        </p:nvSpPr>
        <p:spPr>
          <a:xfrm>
            <a:off x="6709379" y="5796561"/>
            <a:ext cx="29959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0" name="Picture 9" descr="Graphical user interface, text, application&#10;&#10;Description automatically generated">
            <a:extLst>
              <a:ext uri="{FF2B5EF4-FFF2-40B4-BE49-F238E27FC236}">
                <a16:creationId xmlns:a16="http://schemas.microsoft.com/office/drawing/2014/main" id="{A7120E36-63A7-49CC-9FAE-23794692E37A}"/>
              </a:ext>
            </a:extLst>
          </p:cNvPr>
          <p:cNvPicPr>
            <a:picLocks noChangeAspect="1"/>
          </p:cNvPicPr>
          <p:nvPr/>
        </p:nvPicPr>
        <p:blipFill rotWithShape="1">
          <a:blip r:embed="rId6"/>
          <a:srcRect t="204" r="28892" b="2392"/>
          <a:stretch/>
        </p:blipFill>
        <p:spPr bwMode="auto">
          <a:xfrm>
            <a:off x="2667000" y="2538012"/>
            <a:ext cx="3786284" cy="456405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89174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1" y="1152124"/>
            <a:ext cx="7480329"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9: Complete Attestation and Provide Event Description </a:t>
            </a:r>
            <a:r>
              <a:rPr lang="en-US" sz="1600" dirty="0">
                <a:latin typeface="Segoe UI" panose="020B0502040204020203" pitchFamily="34" charset="0"/>
                <a:cs typeface="Segoe UI" panose="020B0502040204020203" pitchFamily="34" charset="0"/>
              </a:rPr>
              <a:t>(continued)</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TextBox 14">
            <a:extLst>
              <a:ext uri="{FF2B5EF4-FFF2-40B4-BE49-F238E27FC236}">
                <a16:creationId xmlns:a16="http://schemas.microsoft.com/office/drawing/2014/main" id="{CCFABF56-F163-48B8-BDB7-089453564A7F}"/>
              </a:ext>
            </a:extLst>
          </p:cNvPr>
          <p:cNvSpPr txBox="1"/>
          <p:nvPr/>
        </p:nvSpPr>
        <p:spPr>
          <a:xfrm>
            <a:off x="2362200" y="5410200"/>
            <a:ext cx="29959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1" name="Picture 10" descr="Graphical user interface, text, application, email&#10;&#10;Description automatically generated">
            <a:extLst>
              <a:ext uri="{FF2B5EF4-FFF2-40B4-BE49-F238E27FC236}">
                <a16:creationId xmlns:a16="http://schemas.microsoft.com/office/drawing/2014/main" id="{34445DB4-C389-441A-926E-F9F71D4156D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1" t="8229" r="29914"/>
          <a:stretch/>
        </p:blipFill>
        <p:spPr bwMode="auto">
          <a:xfrm>
            <a:off x="5638800" y="1658862"/>
            <a:ext cx="4152113" cy="5414972"/>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5463C90F-4F0D-4834-991E-E5D4545EAAB2}"/>
              </a:ext>
            </a:extLst>
          </p:cNvPr>
          <p:cNvSpPr txBox="1"/>
          <p:nvPr/>
        </p:nvSpPr>
        <p:spPr>
          <a:xfrm rot="10800000" flipH="1" flipV="1">
            <a:off x="365761" y="1918301"/>
            <a:ext cx="5273039" cy="1525995"/>
          </a:xfrm>
          <a:prstGeom prst="rect">
            <a:avLst/>
          </a:prstGeom>
          <a:noFill/>
        </p:spPr>
        <p:txBody>
          <a:bodyPr wrap="square" rtlCol="0">
            <a:spAutoFit/>
          </a:bodyPr>
          <a:lstStyle/>
          <a:p>
            <a:pPr marL="0" indent="0">
              <a:lnSpc>
                <a:spcPct val="110000"/>
              </a:lnSpc>
              <a:buNone/>
            </a:pPr>
            <a:r>
              <a:rPr lang="en-US" sz="1200" b="1" dirty="0">
                <a:solidFill>
                  <a:schemeClr val="tx1"/>
                </a:solidFill>
                <a:latin typeface="Segoe UI" panose="020B0502040204020203" pitchFamily="34" charset="0"/>
                <a:cs typeface="Segoe UI" panose="020B0502040204020203" pitchFamily="34" charset="0"/>
              </a:rPr>
              <a:t>Reason Option 2: Extreme and Uncontrollable Circumstances</a:t>
            </a:r>
          </a:p>
          <a:p>
            <a:pPr marL="0" indent="0">
              <a:lnSpc>
                <a:spcPct val="110000"/>
              </a:lnSpc>
              <a:spcAft>
                <a:spcPts val="600"/>
              </a:spcAft>
              <a:buNone/>
            </a:pPr>
            <a:endParaRPr lang="en-US" sz="1200" b="1" dirty="0">
              <a:solidFill>
                <a:schemeClr val="tx1"/>
              </a:solidFill>
              <a:latin typeface="Segoe UI" panose="020B0502040204020203" pitchFamily="34" charset="0"/>
              <a:cs typeface="Segoe UI" panose="020B0502040204020203" pitchFamily="34" charset="0"/>
            </a:endParaRPr>
          </a:p>
          <a:p>
            <a:pPr marL="0" indent="0">
              <a:lnSpc>
                <a:spcPct val="110000"/>
              </a:lnSpc>
              <a:spcAft>
                <a:spcPts val="600"/>
              </a:spcAft>
              <a:buNone/>
            </a:pPr>
            <a:r>
              <a:rPr lang="en-US" sz="1200" dirty="0">
                <a:solidFill>
                  <a:schemeClr val="tx1"/>
                </a:solidFill>
                <a:latin typeface="Segoe UI" panose="020B0502040204020203" pitchFamily="34" charset="0"/>
                <a:cs typeface="Segoe UI" panose="020B0502040204020203" pitchFamily="34" charset="0"/>
              </a:rPr>
              <a:t>Select the extreme and uncontrollable event type that applies to you, enter event dates, then review the attestation statement and select “I attest.” </a:t>
            </a:r>
          </a:p>
          <a:p>
            <a:pPr marL="0" indent="0">
              <a:lnSpc>
                <a:spcPct val="110000"/>
              </a:lnSpc>
              <a:spcAft>
                <a:spcPts val="600"/>
              </a:spcAft>
              <a:buNone/>
            </a:pPr>
            <a:endParaRPr lang="en-US" sz="1200" dirty="0">
              <a:solidFill>
                <a:schemeClr val="tx1"/>
              </a:solidFill>
              <a:latin typeface="Segoe UI" panose="020B0502040204020203" pitchFamily="34" charset="0"/>
              <a:cs typeface="Segoe UI" panose="020B0502040204020203" pitchFamily="34" charset="0"/>
            </a:endParaRPr>
          </a:p>
          <a:p>
            <a:pPr marL="0" indent="0">
              <a:lnSpc>
                <a:spcPct val="110000"/>
              </a:lnSpc>
              <a:spcAft>
                <a:spcPts val="600"/>
              </a:spcAft>
              <a:buNone/>
            </a:pPr>
            <a:r>
              <a:rPr lang="en-US" sz="1200" dirty="0">
                <a:solidFill>
                  <a:schemeClr val="tx1"/>
                </a:solidFill>
                <a:latin typeface="Segoe UI" panose="020B0502040204020203" pitchFamily="34" charset="0"/>
                <a:cs typeface="Segoe UI" panose="020B0502040204020203" pitchFamily="34" charset="0"/>
              </a:rPr>
              <a:t>You can provide an optional description of the hardship event. </a:t>
            </a:r>
          </a:p>
        </p:txBody>
      </p:sp>
    </p:spTree>
    <p:extLst>
      <p:ext uri="{BB962C8B-B14F-4D97-AF65-F5344CB8AC3E}">
        <p14:creationId xmlns:p14="http://schemas.microsoft.com/office/powerpoint/2010/main" val="677389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1" y="1152124"/>
            <a:ext cx="9485717"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9: Complete Attestation and Provide Event Description </a:t>
            </a:r>
            <a:r>
              <a:rPr lang="en-US" sz="1600" dirty="0">
                <a:latin typeface="Segoe UI" panose="020B0502040204020203" pitchFamily="34" charset="0"/>
                <a:cs typeface="Segoe UI" panose="020B0502040204020203" pitchFamily="34" charset="0"/>
              </a:rPr>
              <a:t>(continued)</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spcBef>
                <a:spcPts val="0"/>
              </a:spcBef>
              <a:spcAft>
                <a:spcPts val="1200"/>
              </a:spcAft>
              <a:buNone/>
            </a:pPr>
            <a:r>
              <a:rPr lang="en-US" sz="1200" b="1" dirty="0">
                <a:solidFill>
                  <a:schemeClr val="tx1"/>
                </a:solidFill>
                <a:latin typeface="Segoe UI" panose="020B0502040204020203" pitchFamily="34" charset="0"/>
                <a:cs typeface="Segoe UI" panose="020B0502040204020203" pitchFamily="34" charset="0"/>
              </a:rPr>
              <a:t>Reason Option 3: Lack of Control Over the Availability of CEHRT</a:t>
            </a:r>
          </a:p>
          <a:p>
            <a:pPr marL="0" indent="0">
              <a:spcBef>
                <a:spcPts val="0"/>
              </a:spcBef>
              <a:spcAft>
                <a:spcPts val="1200"/>
              </a:spcAft>
              <a:buNone/>
            </a:pPr>
            <a:r>
              <a:rPr lang="en-US" sz="1200" dirty="0">
                <a:solidFill>
                  <a:schemeClr val="tx1"/>
                </a:solidFill>
                <a:latin typeface="Segoe UI" panose="020B0502040204020203" pitchFamily="34" charset="0"/>
                <a:cs typeface="Segoe UI" panose="020B0502040204020203" pitchFamily="34" charset="0"/>
              </a:rPr>
              <a:t>Review the attestation statement and select “I attest.” You can provide an optional description of the hardship event. </a:t>
            </a:r>
          </a:p>
          <a:p>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TextBox 14">
            <a:extLst>
              <a:ext uri="{FF2B5EF4-FFF2-40B4-BE49-F238E27FC236}">
                <a16:creationId xmlns:a16="http://schemas.microsoft.com/office/drawing/2014/main" id="{CCFABF56-F163-48B8-BDB7-089453564A7F}"/>
              </a:ext>
            </a:extLst>
          </p:cNvPr>
          <p:cNvSpPr txBox="1"/>
          <p:nvPr/>
        </p:nvSpPr>
        <p:spPr>
          <a:xfrm>
            <a:off x="6857999" y="5746591"/>
            <a:ext cx="29959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0" name="Picture 9" descr="Graphical user interface, text, application, email&#10;&#10;Description automatically generated">
            <a:extLst>
              <a:ext uri="{FF2B5EF4-FFF2-40B4-BE49-F238E27FC236}">
                <a16:creationId xmlns:a16="http://schemas.microsoft.com/office/drawing/2014/main" id="{87F35652-8B29-43D3-9D45-0578180DF6C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967" r="21575"/>
          <a:stretch/>
        </p:blipFill>
        <p:spPr bwMode="auto">
          <a:xfrm>
            <a:off x="2209800" y="2459232"/>
            <a:ext cx="4362450" cy="4650443"/>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97519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7099328"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9: Complete Attestation and Provide Event Description </a:t>
            </a:r>
            <a:r>
              <a:rPr lang="en-US" sz="1600" dirty="0">
                <a:latin typeface="Segoe UI" panose="020B0502040204020203" pitchFamily="34" charset="0"/>
                <a:cs typeface="Segoe UI" panose="020B0502040204020203" pitchFamily="34" charset="0"/>
              </a:rPr>
              <a:t>(continued)</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457200" lvl="2" indent="-285750"/>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TextBox 14">
            <a:extLst>
              <a:ext uri="{FF2B5EF4-FFF2-40B4-BE49-F238E27FC236}">
                <a16:creationId xmlns:a16="http://schemas.microsoft.com/office/drawing/2014/main" id="{CCFABF56-F163-48B8-BDB7-089453564A7F}"/>
              </a:ext>
            </a:extLst>
          </p:cNvPr>
          <p:cNvSpPr txBox="1"/>
          <p:nvPr/>
        </p:nvSpPr>
        <p:spPr>
          <a:xfrm>
            <a:off x="2645322" y="5527129"/>
            <a:ext cx="29959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0" name="Picture 9" descr="Graphical user interface, text, application, email&#10;&#10;Description automatically generated">
            <a:extLst>
              <a:ext uri="{FF2B5EF4-FFF2-40B4-BE49-F238E27FC236}">
                <a16:creationId xmlns:a16="http://schemas.microsoft.com/office/drawing/2014/main" id="{CE4B6DE3-197F-40F5-9497-9B44BF33010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851"/>
          <a:stretch/>
        </p:blipFill>
        <p:spPr>
          <a:xfrm>
            <a:off x="6172200" y="1628505"/>
            <a:ext cx="3757161" cy="528361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D1D6AD6D-930D-4F68-933A-3EA1390A9C99}"/>
              </a:ext>
            </a:extLst>
          </p:cNvPr>
          <p:cNvSpPr txBox="1"/>
          <p:nvPr/>
        </p:nvSpPr>
        <p:spPr>
          <a:xfrm rot="10800000" flipH="1" flipV="1">
            <a:off x="387946" y="1817572"/>
            <a:ext cx="5273039" cy="1375185"/>
          </a:xfrm>
          <a:prstGeom prst="rect">
            <a:avLst/>
          </a:prstGeom>
          <a:noFill/>
        </p:spPr>
        <p:txBody>
          <a:bodyPr wrap="square" rtlCol="0">
            <a:spAutoFit/>
          </a:bodyPr>
          <a:lstStyle/>
          <a:p>
            <a:pPr marL="0" indent="0">
              <a:lnSpc>
                <a:spcPct val="90000"/>
              </a:lnSpc>
              <a:buNone/>
            </a:pPr>
            <a:r>
              <a:rPr lang="en-US" sz="1200" b="1" dirty="0">
                <a:solidFill>
                  <a:schemeClr val="tx1"/>
                </a:solidFill>
                <a:latin typeface="Segoe UI" panose="020B0502040204020203" pitchFamily="34" charset="0"/>
                <a:cs typeface="Segoe UI" panose="020B0502040204020203" pitchFamily="34" charset="0"/>
              </a:rPr>
              <a:t>Reason Option 4: EHR Decertification</a:t>
            </a:r>
          </a:p>
          <a:p>
            <a:pPr marL="0" indent="0">
              <a:lnSpc>
                <a:spcPct val="90000"/>
              </a:lnSpc>
              <a:buNone/>
            </a:pPr>
            <a:endParaRPr lang="en-US" sz="1200" b="1" dirty="0">
              <a:solidFill>
                <a:schemeClr val="tx1"/>
              </a:solidFill>
              <a:latin typeface="Segoe UI" panose="020B0502040204020203" pitchFamily="34" charset="0"/>
              <a:cs typeface="Segoe UI" panose="020B0502040204020203" pitchFamily="34" charset="0"/>
            </a:endParaRPr>
          </a:p>
          <a:p>
            <a:pPr marL="0" indent="0">
              <a:lnSpc>
                <a:spcPct val="110000"/>
              </a:lnSpc>
              <a:spcAft>
                <a:spcPts val="600"/>
              </a:spcAft>
              <a:buNone/>
            </a:pPr>
            <a:r>
              <a:rPr lang="en-US" sz="1200" dirty="0">
                <a:solidFill>
                  <a:schemeClr val="tx1"/>
                </a:solidFill>
                <a:latin typeface="Segoe UI" panose="020B0502040204020203" pitchFamily="34" charset="0"/>
                <a:cs typeface="Segoe UI" panose="020B0502040204020203" pitchFamily="34" charset="0"/>
              </a:rPr>
              <a:t>Enter the date that your EHR was decertified and your ONC-ACB Certification ID. Then, review the attestation statement and select “I attest.” </a:t>
            </a:r>
          </a:p>
          <a:p>
            <a:pPr marL="0" indent="0">
              <a:lnSpc>
                <a:spcPct val="110000"/>
              </a:lnSpc>
              <a:spcAft>
                <a:spcPts val="600"/>
              </a:spcAft>
              <a:buNone/>
            </a:pPr>
            <a:endParaRPr lang="en-US" sz="1200" dirty="0">
              <a:solidFill>
                <a:schemeClr val="tx1"/>
              </a:solidFill>
              <a:latin typeface="Segoe UI" panose="020B0502040204020203" pitchFamily="34" charset="0"/>
              <a:cs typeface="Segoe UI" panose="020B0502040204020203" pitchFamily="34" charset="0"/>
            </a:endParaRPr>
          </a:p>
          <a:p>
            <a:pPr marL="0" indent="0">
              <a:lnSpc>
                <a:spcPct val="110000"/>
              </a:lnSpc>
              <a:spcAft>
                <a:spcPts val="600"/>
              </a:spcAft>
              <a:buNone/>
            </a:pPr>
            <a:r>
              <a:rPr lang="en-US" sz="1200" dirty="0">
                <a:solidFill>
                  <a:schemeClr val="tx1"/>
                </a:solidFill>
                <a:latin typeface="Segoe UI" panose="020B0502040204020203" pitchFamily="34" charset="0"/>
                <a:cs typeface="Segoe UI" panose="020B0502040204020203" pitchFamily="34" charset="0"/>
              </a:rPr>
              <a:t>You can provide an optional description of the hardship event. </a:t>
            </a:r>
          </a:p>
        </p:txBody>
      </p:sp>
    </p:spTree>
    <p:extLst>
      <p:ext uri="{BB962C8B-B14F-4D97-AF65-F5344CB8AC3E}">
        <p14:creationId xmlns:p14="http://schemas.microsoft.com/office/powerpoint/2010/main" val="2959103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1" y="1152124"/>
            <a:ext cx="9485717"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Step 10: Submit MIPS Promoting Interoperability Hardship Application</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buNone/>
            </a:pPr>
            <a:r>
              <a:rPr lang="en-US" sz="1200" b="0" dirty="0">
                <a:solidFill>
                  <a:schemeClr val="tx1"/>
                </a:solidFill>
                <a:latin typeface="Segoe UI" panose="020B0502040204020203" pitchFamily="34" charset="0"/>
                <a:cs typeface="Segoe UI" panose="020B0502040204020203" pitchFamily="34" charset="0"/>
              </a:rPr>
              <a:t>Once you are done with your application, review the disclosures, then select </a:t>
            </a:r>
            <a:r>
              <a:rPr lang="en-US" sz="1200" b="1" dirty="0">
                <a:solidFill>
                  <a:schemeClr val="tx1"/>
                </a:solidFill>
                <a:latin typeface="Segoe UI" panose="020B0502040204020203" pitchFamily="34" charset="0"/>
                <a:cs typeface="Segoe UI" panose="020B0502040204020203" pitchFamily="34" charset="0"/>
              </a:rPr>
              <a:t>Certify &amp; Submit</a:t>
            </a:r>
            <a:r>
              <a:rPr lang="en-US" sz="1200" b="0" dirty="0">
                <a:solidFill>
                  <a:schemeClr val="tx1"/>
                </a:solidFill>
                <a:latin typeface="Segoe UI" panose="020B0502040204020203" pitchFamily="34" charset="0"/>
                <a:cs typeface="Segoe UI" panose="020B0502040204020203" pitchFamily="34" charset="0"/>
              </a:rPr>
              <a:t>. </a:t>
            </a:r>
          </a:p>
          <a:p>
            <a:endParaRPr lang="en-US" sz="1200" dirty="0">
              <a:latin typeface="Segoe UI" panose="020B0502040204020203" pitchFamily="34" charset="0"/>
              <a:cs typeface="Segoe UI" panose="020B0502040204020203" pitchFamily="34" charset="0"/>
            </a:endParaRPr>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TextBox 14">
            <a:extLst>
              <a:ext uri="{FF2B5EF4-FFF2-40B4-BE49-F238E27FC236}">
                <a16:creationId xmlns:a16="http://schemas.microsoft.com/office/drawing/2014/main" id="{CCFABF56-F163-48B8-BDB7-089453564A7F}"/>
              </a:ext>
            </a:extLst>
          </p:cNvPr>
          <p:cNvSpPr txBox="1"/>
          <p:nvPr/>
        </p:nvSpPr>
        <p:spPr>
          <a:xfrm>
            <a:off x="6858000" y="5767330"/>
            <a:ext cx="29959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1" name="Picture 10" descr="Graphical user interface, text, application, email&#10;&#10;Description automatically generated">
            <a:extLst>
              <a:ext uri="{FF2B5EF4-FFF2-40B4-BE49-F238E27FC236}">
                <a16:creationId xmlns:a16="http://schemas.microsoft.com/office/drawing/2014/main" id="{4B74DDAD-F91C-47FC-80FB-24D9D2DE9367}"/>
              </a:ext>
            </a:extLst>
          </p:cNvPr>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4808"/>
          <a:stretch/>
        </p:blipFill>
        <p:spPr bwMode="auto">
          <a:xfrm>
            <a:off x="2209800" y="2194796"/>
            <a:ext cx="4331344" cy="495752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9502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fontScale="47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4200" b="1" dirty="0">
                <a:solidFill>
                  <a:srgbClr val="1B3264"/>
                </a:solidFill>
                <a:latin typeface="Segoe UI" panose="020B0502040204020203" pitchFamily="34" charset="0"/>
                <a:cs typeface="Segoe UI" panose="020B0502040204020203" pitchFamily="34" charset="0"/>
              </a:rPr>
              <a:t>MIPS Promoting Interoperability Performance Category Hardship Exception: Application Steps</a:t>
            </a:r>
            <a:endParaRPr lang="en-US" sz="4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1" y="1152124"/>
            <a:ext cx="9485717"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MIPS Promoting Interoperability Hardship Application Submission Confirmation</a:t>
            </a:r>
          </a:p>
          <a:p>
            <a:pPr marL="0" indent="0">
              <a:lnSpc>
                <a:spcPct val="100000"/>
              </a:lnSpc>
              <a:buFont typeface="Arial" panose="020B0604020202020204" pitchFamily="34" charset="0"/>
              <a:buNone/>
            </a:pPr>
            <a:endParaRPr lang="en-US" sz="1600" b="0"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0" dirty="0">
                <a:solidFill>
                  <a:schemeClr val="tx1"/>
                </a:solidFill>
                <a:latin typeface="Segoe UI" panose="020B0502040204020203" pitchFamily="34" charset="0"/>
                <a:cs typeface="Segoe UI" panose="020B0502040204020203" pitchFamily="34" charset="0"/>
              </a:rPr>
              <a:t>After you submit your MIPS Promoting Interoperability Hardship application, you will receive a message stating that your hardship application has been successfully submitted and is pending review. </a:t>
            </a:r>
          </a:p>
          <a:p>
            <a:pPr marL="0" indent="0">
              <a:lnSpc>
                <a:spcPct val="110000"/>
              </a:lnSpc>
              <a:spcBef>
                <a:spcPts val="0"/>
              </a:spcBef>
              <a:spcAft>
                <a:spcPts val="600"/>
              </a:spcAft>
              <a:buNone/>
            </a:pPr>
            <a:r>
              <a:rPr lang="en-US" sz="1200" b="0" dirty="0">
                <a:solidFill>
                  <a:schemeClr val="tx1"/>
                </a:solidFill>
                <a:latin typeface="Segoe UI" panose="020B0502040204020203" pitchFamily="34" charset="0"/>
                <a:cs typeface="Segoe UI" panose="020B0502040204020203" pitchFamily="34" charset="0"/>
              </a:rPr>
              <a:t>You will also receive an email notification. </a:t>
            </a:r>
          </a:p>
          <a:p>
            <a:endParaRPr lang="en-US" sz="1400" dirty="0"/>
          </a:p>
          <a:p>
            <a:pPr lvl="2" indent="0">
              <a:buNone/>
            </a:pPr>
            <a:endParaRPr lang="en-US"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TextBox 14">
            <a:extLst>
              <a:ext uri="{FF2B5EF4-FFF2-40B4-BE49-F238E27FC236}">
                <a16:creationId xmlns:a16="http://schemas.microsoft.com/office/drawing/2014/main" id="{CCFABF56-F163-48B8-BDB7-089453564A7F}"/>
              </a:ext>
            </a:extLst>
          </p:cNvPr>
          <p:cNvSpPr txBox="1"/>
          <p:nvPr/>
        </p:nvSpPr>
        <p:spPr>
          <a:xfrm>
            <a:off x="7009541" y="5448646"/>
            <a:ext cx="29959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200" dirty="0">
                <a:solidFill>
                  <a:srgbClr val="0E7C84"/>
                </a:solidFill>
                <a:latin typeface="Segoe UI" panose="020B0502040204020203" pitchFamily="34" charset="0"/>
                <a:cs typeface="Segoe UI" panose="020B0502040204020203" pitchFamily="34" charset="0"/>
                <a:hlinkClick r:id="rId5"/>
              </a:rPr>
              <a:t>qpp.cms.gov</a:t>
            </a:r>
            <a:r>
              <a:rPr lang="en-US" sz="1200" dirty="0">
                <a:solidFill>
                  <a:srgbClr val="0E7C84"/>
                </a:solidFill>
                <a:latin typeface="Segoe UI" panose="020B0502040204020203" pitchFamily="34" charset="0"/>
                <a:cs typeface="Segoe UI" panose="020B0502040204020203" pitchFamily="34" charset="0"/>
              </a:rPr>
              <a:t>.</a:t>
            </a:r>
          </a:p>
        </p:txBody>
      </p:sp>
      <p:pic>
        <p:nvPicPr>
          <p:cNvPr id="10" name="Picture 9" descr="Graphical user interface, text, application&#10;&#10;Description automatically generated">
            <a:extLst>
              <a:ext uri="{FF2B5EF4-FFF2-40B4-BE49-F238E27FC236}">
                <a16:creationId xmlns:a16="http://schemas.microsoft.com/office/drawing/2014/main" id="{58EC3C24-64C3-44B2-9E65-522FFCE5381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4210" t="5774" r="5791" b="4850"/>
          <a:stretch/>
        </p:blipFill>
        <p:spPr bwMode="auto">
          <a:xfrm>
            <a:off x="3053803" y="2881332"/>
            <a:ext cx="3442689" cy="3895674"/>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2" name="object 20">
            <a:extLst>
              <a:ext uri="{FF2B5EF4-FFF2-40B4-BE49-F238E27FC236}">
                <a16:creationId xmlns:a16="http://schemas.microsoft.com/office/drawing/2014/main" id="{427F6B13-D4FB-409A-BEA6-EB08C97C2362}"/>
              </a:ext>
            </a:extLst>
          </p:cNvPr>
          <p:cNvSpPr txBox="1"/>
          <p:nvPr/>
        </p:nvSpPr>
        <p:spPr>
          <a:xfrm>
            <a:off x="7013399" y="3886200"/>
            <a:ext cx="2696324" cy="771268"/>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See </a:t>
            </a:r>
            <a:r>
              <a:rPr lang="en-US" sz="1200" dirty="0">
                <a:solidFill>
                  <a:schemeClr val="bg1"/>
                </a:solidFill>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Appendix D</a:t>
            </a:r>
            <a:r>
              <a:rPr lang="en-US" sz="1200" dirty="0">
                <a:solidFill>
                  <a:schemeClr val="bg1"/>
                </a:solidFill>
                <a:latin typeface="Segoe UI" panose="020B0502040204020203" pitchFamily="34" charset="0"/>
                <a:cs typeface="Segoe UI" panose="020B0502040204020203" pitchFamily="34" charset="0"/>
              </a:rPr>
              <a:t> for information on the various application statuses. </a:t>
            </a:r>
          </a:p>
        </p:txBody>
      </p:sp>
    </p:spTree>
    <p:extLst>
      <p:ext uri="{BB962C8B-B14F-4D97-AF65-F5344CB8AC3E}">
        <p14:creationId xmlns:p14="http://schemas.microsoft.com/office/powerpoint/2010/main" val="2986835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D2CA55-9EA7-BA40-8530-897D56B76BEA}"/>
              </a:ext>
            </a:extLst>
          </p:cNvPr>
          <p:cNvSpPr>
            <a:spLocks noGrp="1"/>
          </p:cNvSpPr>
          <p:nvPr>
            <p:ph type="title"/>
          </p:nvPr>
        </p:nvSpPr>
        <p:spPr>
          <a:xfrm>
            <a:off x="5147129" y="3659062"/>
            <a:ext cx="4727448" cy="1353496"/>
          </a:xfrm>
        </p:spPr>
        <p:txBody>
          <a:bodyPr>
            <a:normAutofit/>
          </a:bodyPr>
          <a:lstStyle/>
          <a:p>
            <a:pPr algn="ctr"/>
            <a:r>
              <a:rPr lang="en-US" sz="2800" b="1" dirty="0">
                <a:solidFill>
                  <a:srgbClr val="1B3264"/>
                </a:solidFill>
                <a:latin typeface="Segoe UI" panose="020B0502040204020203" pitchFamily="34" charset="0"/>
                <a:cs typeface="Segoe UI" panose="020B0502040204020203" pitchFamily="34" charset="0"/>
              </a:rPr>
              <a:t>How to Use This Guide</a:t>
            </a:r>
          </a:p>
        </p:txBody>
      </p:sp>
      <p:pic>
        <p:nvPicPr>
          <p:cNvPr id="6" name="Picture 5">
            <a:extLst>
              <a:ext uri="{FF2B5EF4-FFF2-40B4-BE49-F238E27FC236}">
                <a16:creationId xmlns:a16="http://schemas.microsoft.com/office/drawing/2014/main" id="{331B78EB-1A5C-9642-8AF5-8C72DD2E6891}"/>
              </a:ext>
            </a:extLst>
          </p:cNvPr>
          <p:cNvPicPr>
            <a:picLocks noChangeAspect="1"/>
          </p:cNvPicPr>
          <p:nvPr/>
        </p:nvPicPr>
        <p:blipFill>
          <a:blip r:embed="rId2"/>
          <a:stretch>
            <a:fillRect/>
          </a:stretch>
        </p:blipFill>
        <p:spPr>
          <a:xfrm>
            <a:off x="6620230" y="2224154"/>
            <a:ext cx="1004582" cy="673174"/>
          </a:xfrm>
          <a:prstGeom prst="rect">
            <a:avLst/>
          </a:prstGeom>
          <a:solidFill>
            <a:schemeClr val="bg1"/>
          </a:solidFill>
        </p:spPr>
      </p:pic>
      <p:pic>
        <p:nvPicPr>
          <p:cNvPr id="7" name="Picture 6">
            <a:extLst>
              <a:ext uri="{FF2B5EF4-FFF2-40B4-BE49-F238E27FC236}">
                <a16:creationId xmlns:a16="http://schemas.microsoft.com/office/drawing/2014/main" id="{14216DC4-F7D8-564A-9468-B239144140F1}"/>
              </a:ext>
            </a:extLst>
          </p:cNvPr>
          <p:cNvPicPr>
            <a:picLocks noChangeAspect="1"/>
          </p:cNvPicPr>
          <p:nvPr/>
        </p:nvPicPr>
        <p:blipFill>
          <a:blip r:embed="rId3"/>
          <a:stretch>
            <a:fillRect/>
          </a:stretch>
        </p:blipFill>
        <p:spPr>
          <a:xfrm>
            <a:off x="5541172" y="2944464"/>
            <a:ext cx="842357" cy="543456"/>
          </a:xfrm>
          <a:prstGeom prst="rect">
            <a:avLst/>
          </a:prstGeom>
        </p:spPr>
      </p:pic>
    </p:spTree>
    <p:extLst>
      <p:ext uri="{BB962C8B-B14F-4D97-AF65-F5344CB8AC3E}">
        <p14:creationId xmlns:p14="http://schemas.microsoft.com/office/powerpoint/2010/main" val="2091727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4899829" y="3657600"/>
            <a:ext cx="5029200" cy="1353496"/>
          </a:xfrm>
        </p:spPr>
        <p:txBody>
          <a:bodyPr>
            <a:normAutofit/>
          </a:bodyPr>
          <a:lstStyle/>
          <a:p>
            <a:pPr algn="r"/>
            <a:r>
              <a:rPr lang="en-US" sz="2800" dirty="0"/>
              <a:t>Help, Resources, Glossary, and Version History</a:t>
            </a:r>
            <a:endParaRPr lang="en-US" sz="2800" b="1" dirty="0">
              <a:solidFill>
                <a:srgbClr val="1B3264"/>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1763793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95EBE5-E69C-4686-8CE9-5E901F4CB33B}"/>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Help, Resources, and Version History </a:t>
            </a:r>
          </a:p>
        </p:txBody>
      </p:sp>
      <p:sp>
        <p:nvSpPr>
          <p:cNvPr id="7" name="Content Placeholder 4">
            <a:extLst>
              <a:ext uri="{FF2B5EF4-FFF2-40B4-BE49-F238E27FC236}">
                <a16:creationId xmlns:a16="http://schemas.microsoft.com/office/drawing/2014/main" id="{B9760127-D1C8-42E7-8683-08986065D4B6}"/>
              </a:ext>
            </a:extLst>
          </p:cNvPr>
          <p:cNvSpPr txBox="1">
            <a:spLocks/>
          </p:cNvSpPr>
          <p:nvPr/>
        </p:nvSpPr>
        <p:spPr>
          <a:xfrm>
            <a:off x="368272" y="1152124"/>
            <a:ext cx="9144000" cy="2734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Where Can You Go for Help?</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3683A473-9EC1-4D0E-A6B7-F78A726C7EE9}"/>
              </a:ext>
            </a:extLst>
          </p:cNvPr>
          <p:cNvGrpSpPr/>
          <p:nvPr/>
        </p:nvGrpSpPr>
        <p:grpSpPr>
          <a:xfrm>
            <a:off x="1981200" y="2203028"/>
            <a:ext cx="2743200" cy="2734076"/>
            <a:chOff x="365760" y="2203028"/>
            <a:chExt cx="2743200" cy="2734076"/>
          </a:xfrm>
          <a:noFill/>
        </p:grpSpPr>
        <p:sp>
          <p:nvSpPr>
            <p:cNvPr id="5" name="object 20">
              <a:extLst>
                <a:ext uri="{FF2B5EF4-FFF2-40B4-BE49-F238E27FC236}">
                  <a16:creationId xmlns:a16="http://schemas.microsoft.com/office/drawing/2014/main" id="{0F5F28AF-4B35-4C72-BB2E-BCFF520D088B}"/>
                </a:ext>
              </a:extLst>
            </p:cNvPr>
            <p:cNvSpPr txBox="1"/>
            <p:nvPr/>
          </p:nvSpPr>
          <p:spPr>
            <a:xfrm>
              <a:off x="365760" y="2203028"/>
              <a:ext cx="2743200" cy="2734076"/>
            </a:xfrm>
            <a:prstGeom prst="rect">
              <a:avLst/>
            </a:prstGeom>
            <a:grpFill/>
            <a:ln w="28575">
              <a:solidFill>
                <a:srgbClr val="0C777D"/>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100"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DAD5E5C0-1C2D-41A1-8579-E94A317500C0}"/>
                </a:ext>
              </a:extLst>
            </p:cNvPr>
            <p:cNvSpPr/>
            <p:nvPr/>
          </p:nvSpPr>
          <p:spPr>
            <a:xfrm>
              <a:off x="506686" y="2637346"/>
              <a:ext cx="2461349" cy="1958934"/>
            </a:xfrm>
            <a:prstGeom prst="rect">
              <a:avLst/>
            </a:prstGeom>
            <a:grpFill/>
          </p:spPr>
          <p:txBody>
            <a:bodyPr wrap="square">
              <a:spAutoFit/>
            </a:bodyPr>
            <a:lstStyle/>
            <a:p>
              <a:pPr>
                <a:lnSpc>
                  <a:spcPct val="107000"/>
                </a:lnSpc>
                <a:spcAft>
                  <a:spcPts val="800"/>
                </a:spcAft>
              </a:pPr>
              <a:r>
                <a:rPr lang="en-US" sz="1200" dirty="0">
                  <a:solidFill>
                    <a:srgbClr val="0C777D"/>
                  </a:solidFill>
                  <a:latin typeface="Segoe UI" panose="020B0502040204020203" pitchFamily="34" charset="0"/>
                  <a:cs typeface="Segoe UI" panose="020B0502040204020203" pitchFamily="34" charset="0"/>
                </a:rPr>
                <a:t>Contact the Quality Payment Program at 1-866-288-8292, Monday through Friday, 8 a.m.-8 p.m. ET or by e-mail at: </a:t>
              </a:r>
              <a:r>
                <a:rPr lang="en-US" sz="1200" dirty="0">
                  <a:solidFill>
                    <a:srgbClr val="0C777D"/>
                  </a:solidFill>
                  <a:latin typeface="Segoe UI" panose="020B0502040204020203" pitchFamily="34" charset="0"/>
                  <a:cs typeface="Segoe UI" panose="020B0502040204020203" pitchFamily="34" charset="0"/>
                  <a:hlinkClick r:id="rId2"/>
                </a:rPr>
                <a:t>QPP@cms.hhs.gov</a:t>
              </a:r>
              <a:r>
                <a:rPr lang="en-US" sz="1200" dirty="0">
                  <a:solidFill>
                    <a:srgbClr val="0C777D"/>
                  </a:solidFill>
                  <a:latin typeface="Segoe UI" panose="020B0502040204020203" pitchFamily="34" charset="0"/>
                  <a:cs typeface="Segoe UI" panose="020B0502040204020203" pitchFamily="34" charset="0"/>
                </a:rPr>
                <a:t>.</a:t>
              </a:r>
            </a:p>
            <a:p>
              <a:pPr marL="171450" indent="-171450">
                <a:lnSpc>
                  <a:spcPct val="107000"/>
                </a:lnSpc>
                <a:spcAft>
                  <a:spcPts val="800"/>
                </a:spcAft>
                <a:buFont typeface="Arial" panose="020B0604020202020204" pitchFamily="34" charset="0"/>
                <a:buChar char="•"/>
              </a:pPr>
              <a:r>
                <a:rPr lang="en-US" sz="1200" dirty="0">
                  <a:solidFill>
                    <a:srgbClr val="0C777D"/>
                  </a:solidFill>
                  <a:latin typeface="Segoe UI" panose="020B0502040204020203" pitchFamily="34" charset="0"/>
                  <a:cs typeface="Segoe UI" panose="020B0502040204020203" pitchFamily="34" charset="0"/>
                </a:rPr>
                <a:t>Customers who are hearing impaired can dial 711 to be connected to a TRS Communications Assistant.</a:t>
              </a:r>
            </a:p>
          </p:txBody>
        </p:sp>
      </p:grpSp>
      <p:grpSp>
        <p:nvGrpSpPr>
          <p:cNvPr id="12" name="Group 11">
            <a:extLst>
              <a:ext uri="{FF2B5EF4-FFF2-40B4-BE49-F238E27FC236}">
                <a16:creationId xmlns:a16="http://schemas.microsoft.com/office/drawing/2014/main" id="{EC553A9E-15A9-47CC-88DB-8C8CE4837403}"/>
              </a:ext>
            </a:extLst>
          </p:cNvPr>
          <p:cNvGrpSpPr/>
          <p:nvPr/>
        </p:nvGrpSpPr>
        <p:grpSpPr>
          <a:xfrm>
            <a:off x="5193074" y="2203027"/>
            <a:ext cx="2743200" cy="2734076"/>
            <a:chOff x="6899564" y="2203027"/>
            <a:chExt cx="2743200" cy="2453057"/>
          </a:xfrm>
          <a:noFill/>
        </p:grpSpPr>
        <p:sp>
          <p:nvSpPr>
            <p:cNvPr id="13" name="object 20">
              <a:extLst>
                <a:ext uri="{FF2B5EF4-FFF2-40B4-BE49-F238E27FC236}">
                  <a16:creationId xmlns:a16="http://schemas.microsoft.com/office/drawing/2014/main" id="{A683176A-99ED-4821-99AE-E135B8529659}"/>
                </a:ext>
              </a:extLst>
            </p:cNvPr>
            <p:cNvSpPr txBox="1"/>
            <p:nvPr/>
          </p:nvSpPr>
          <p:spPr>
            <a:xfrm>
              <a:off x="6899564" y="2203027"/>
              <a:ext cx="2743200" cy="2453057"/>
            </a:xfrm>
            <a:prstGeom prst="rect">
              <a:avLst/>
            </a:prstGeom>
            <a:grpFill/>
            <a:ln w="28575">
              <a:solidFill>
                <a:srgbClr val="0C777D"/>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1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C6B56E84-1187-419C-8B33-45B1502D0AC7}"/>
                </a:ext>
              </a:extLst>
            </p:cNvPr>
            <p:cNvSpPr/>
            <p:nvPr/>
          </p:nvSpPr>
          <p:spPr>
            <a:xfrm>
              <a:off x="7181415" y="2816035"/>
              <a:ext cx="2461349" cy="1310928"/>
            </a:xfrm>
            <a:prstGeom prst="rect">
              <a:avLst/>
            </a:prstGeom>
            <a:grpFill/>
          </p:spPr>
          <p:txBody>
            <a:bodyPr wrap="square">
              <a:spAutoFit/>
            </a:bodyPr>
            <a:lstStyle/>
            <a:p>
              <a:pPr marR="0" lvl="0">
                <a:lnSpc>
                  <a:spcPct val="107000"/>
                </a:lnSpc>
                <a:spcBef>
                  <a:spcPts val="0"/>
                </a:spcBef>
                <a:spcAft>
                  <a:spcPts val="800"/>
                </a:spcAft>
                <a:tabLst>
                  <a:tab pos="228600" algn="l"/>
                </a:tabLst>
              </a:pPr>
              <a:r>
                <a:rPr lang="en-US" sz="1200" dirty="0">
                  <a:solidFill>
                    <a:srgbClr val="0C777D"/>
                  </a:solidFill>
                  <a:latin typeface="Segoe UI" panose="020B0502040204020203" pitchFamily="34" charset="0"/>
                  <a:ea typeface="Calibri" panose="020F0502020204030204" pitchFamily="34" charset="0"/>
                  <a:cs typeface="Segoe UI" panose="020B0502040204020203" pitchFamily="34" charset="0"/>
                </a:rPr>
                <a:t>Visit </a:t>
              </a:r>
              <a:r>
                <a:rPr lang="en-US" sz="120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Quality Payment Program </a:t>
              </a:r>
              <a:r>
                <a:rPr lang="en-US" sz="1200" u="sng"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website</a:t>
              </a:r>
              <a:r>
                <a:rPr lang="en-US" sz="1200" dirty="0">
                  <a:effectLst/>
                  <a:latin typeface="Segoe UI" panose="020B0502040204020203" pitchFamily="34" charset="0"/>
                  <a:ea typeface="Calibri" panose="020F0502020204030204" pitchFamily="34" charset="0"/>
                  <a:cs typeface="Segoe UI" panose="020B0502040204020203" pitchFamily="34" charset="0"/>
                </a:rPr>
                <a:t> </a:t>
              </a:r>
              <a:r>
                <a:rPr lang="en-US" sz="120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for other </a:t>
              </a:r>
              <a:r>
                <a:rPr lang="en-US" sz="1200" u="sng"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4"/>
                </a:rPr>
                <a:t>help and support</a:t>
              </a:r>
              <a:r>
                <a:rPr lang="en-US" sz="1200" dirty="0">
                  <a:effectLst/>
                  <a:latin typeface="Segoe UI" panose="020B0502040204020203" pitchFamily="34" charset="0"/>
                  <a:ea typeface="Calibri" panose="020F0502020204030204" pitchFamily="34" charset="0"/>
                  <a:cs typeface="Segoe UI" panose="020B0502040204020203" pitchFamily="34" charset="0"/>
                </a:rPr>
                <a:t> </a:t>
              </a:r>
              <a:r>
                <a:rPr lang="en-US" sz="120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information, to learn more about </a:t>
              </a:r>
              <a:r>
                <a:rPr lang="en-US" sz="1200" u="sng"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5"/>
                </a:rPr>
                <a:t>MIPS</a:t>
              </a:r>
              <a:r>
                <a:rPr lang="en-US" sz="120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 and to check out the resources available in the </a:t>
              </a:r>
              <a:r>
                <a:rPr lang="en-US" sz="1200" u="sng"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6"/>
                </a:rPr>
                <a:t>Quality Payment Program Resource Library</a:t>
              </a:r>
              <a:r>
                <a:rPr lang="en-US" sz="120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 </a:t>
              </a:r>
            </a:p>
          </p:txBody>
        </p:sp>
      </p:grpSp>
      <p:grpSp>
        <p:nvGrpSpPr>
          <p:cNvPr id="15" name="Group 14">
            <a:extLst>
              <a:ext uri="{FF2B5EF4-FFF2-40B4-BE49-F238E27FC236}">
                <a16:creationId xmlns:a16="http://schemas.microsoft.com/office/drawing/2014/main" id="{2759F0AE-9FE4-4E20-B74B-5D5FD8C6247B}"/>
              </a:ext>
            </a:extLst>
          </p:cNvPr>
          <p:cNvGrpSpPr/>
          <p:nvPr/>
        </p:nvGrpSpPr>
        <p:grpSpPr>
          <a:xfrm>
            <a:off x="457200" y="7418670"/>
            <a:ext cx="218980" cy="260474"/>
            <a:chOff x="457200" y="7418670"/>
            <a:chExt cx="218980" cy="260474"/>
          </a:xfrm>
        </p:grpSpPr>
        <p:sp>
          <p:nvSpPr>
            <p:cNvPr id="16" name="bk object 20">
              <a:extLst>
                <a:ext uri="{FF2B5EF4-FFF2-40B4-BE49-F238E27FC236}">
                  <a16:creationId xmlns:a16="http://schemas.microsoft.com/office/drawing/2014/main" id="{591BBF0E-833E-4650-8DD2-14E29BED2C2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7" name="Graphic 16">
              <a:hlinkClick r:id="rId7" action="ppaction://hlinksldjump"/>
              <a:extLst>
                <a:ext uri="{FF2B5EF4-FFF2-40B4-BE49-F238E27FC236}">
                  <a16:creationId xmlns:a16="http://schemas.microsoft.com/office/drawing/2014/main" id="{A748373D-3816-4EBB-A3E1-3ED360882F8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3244372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782925"/>
          </a:xfrm>
          <a:prstGeom prst="rect">
            <a:avLst/>
          </a:prstGeom>
        </p:spPr>
        <p:txBody>
          <a:bodyPr>
            <a:normAutofit lnSpcReduction="1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2400" b="1" dirty="0">
                <a:solidFill>
                  <a:srgbClr val="1B3264"/>
                </a:solidFill>
                <a:latin typeface="Segoe UI" panose="020B0502040204020203" pitchFamily="34" charset="0"/>
                <a:cs typeface="Segoe UI" panose="020B0502040204020203" pitchFamily="34" charset="0"/>
              </a:rPr>
              <a:t>Help, Resources, Glossary, and Version History</a:t>
            </a:r>
            <a:endParaRPr lang="en-US" sz="24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Additional Resources</a:t>
            </a:r>
            <a:endParaRPr lang="en-US" sz="1600" b="1" dirty="0">
              <a:solidFill>
                <a:schemeClr val="tx1"/>
              </a:solidFill>
              <a:latin typeface="Segoe UI" panose="020B0502040204020203" pitchFamily="34" charset="0"/>
              <a:cs typeface="Segoe UI" panose="020B0502040204020203" pitchFamily="34" charset="0"/>
            </a:endParaRPr>
          </a:p>
          <a:p>
            <a:pPr marL="0" indent="0">
              <a:lnSpc>
                <a:spcPct val="100000"/>
              </a:lnSpc>
              <a:buFont typeface="Arial" panose="020B0604020202020204" pitchFamily="34" charset="0"/>
              <a:buNone/>
            </a:pPr>
            <a:endParaRPr lang="en-US" sz="1600" b="1" dirty="0">
              <a:solidFill>
                <a:schemeClr val="tx1"/>
              </a:solidFill>
              <a:latin typeface="Segoe UI" panose="020B0502040204020203" pitchFamily="34" charset="0"/>
              <a:cs typeface="Segoe UI" panose="020B0502040204020203" pitchFamily="34" charset="0"/>
            </a:endParaRPr>
          </a:p>
          <a:p>
            <a:pPr marL="0" indent="0">
              <a:lnSpc>
                <a:spcPct val="110000"/>
              </a:lnSpc>
              <a:spcBef>
                <a:spcPts val="0"/>
              </a:spcBef>
              <a:spcAft>
                <a:spcPts val="600"/>
              </a:spcAft>
              <a:buFont typeface="Arial" panose="020B0604020202020204" pitchFamily="34" charset="0"/>
              <a:buNone/>
            </a:pPr>
            <a:r>
              <a:rPr lang="en-US" sz="1200" dirty="0">
                <a:solidFill>
                  <a:srgbClr val="000000"/>
                </a:solidFill>
                <a:latin typeface="Segoe UI" panose="020B0502040204020203" pitchFamily="34" charset="0"/>
                <a:cs typeface="Segoe UI" panose="020B0502040204020203" pitchFamily="34" charset="0"/>
              </a:rPr>
              <a:t>The </a:t>
            </a:r>
            <a:r>
              <a:rPr lang="en-US" sz="1200" dirty="0">
                <a:solidFill>
                  <a:srgbClr val="000000"/>
                </a:solidFill>
                <a:latin typeface="Segoe UI" panose="020B0502040204020203" pitchFamily="34" charset="0"/>
                <a:cs typeface="Segoe UI" panose="020B0502040204020203" pitchFamily="34" charset="0"/>
                <a:hlinkClick r:id="rId2"/>
              </a:rPr>
              <a:t>QPP Resource Library</a:t>
            </a:r>
            <a:r>
              <a:rPr lang="en-US" sz="1200" dirty="0">
                <a:solidFill>
                  <a:srgbClr val="000000"/>
                </a:solidFill>
                <a:latin typeface="Segoe UI" panose="020B0502040204020203" pitchFamily="34" charset="0"/>
                <a:cs typeface="Segoe UI" panose="020B0502040204020203" pitchFamily="34" charset="0"/>
              </a:rPr>
              <a:t> houses fact sheets, measure specifications, specialty guides, technical guides, user guides, helpful videos, and more. We will update this table as more resources become available.</a:t>
            </a:r>
          </a:p>
          <a:p>
            <a:pPr lvl="1">
              <a:lnSpc>
                <a:spcPct val="110000"/>
              </a:lnSpc>
              <a:spcBef>
                <a:spcPts val="0"/>
              </a:spcBef>
              <a:spcAft>
                <a:spcPts val="600"/>
              </a:spcAft>
              <a:buClr>
                <a:srgbClr val="119FA6">
                  <a:lumMod val="60000"/>
                  <a:lumOff val="40000"/>
                </a:srgbClr>
              </a:buClr>
            </a:pPr>
            <a:endParaRPr lang="en-US" sz="1200" dirty="0">
              <a:solidFill>
                <a:srgbClr val="000000"/>
              </a:solidFill>
              <a:latin typeface="Segoe UI" panose="020B0502040204020203" pitchFamily="34" charset="0"/>
              <a:cs typeface="Segoe UI" panose="020B0502040204020203" pitchFamily="34" charset="0"/>
            </a:endParaRPr>
          </a:p>
          <a:p>
            <a:pPr marL="457200" lvl="2" indent="-285750">
              <a:lnSpc>
                <a:spcPct val="110000"/>
              </a:lnSpc>
              <a:spcBef>
                <a:spcPts val="0"/>
              </a:spcBef>
              <a:spcAft>
                <a:spcPts val="600"/>
              </a:spcAft>
            </a:pPr>
            <a:r>
              <a:rPr lang="en-US" sz="1200" u="sng" dirty="0">
                <a:latin typeface="Segoe UI" panose="020B0502040204020203" pitchFamily="34" charset="0"/>
                <a:cs typeface="Segoe UI" panose="020B0502040204020203" pitchFamily="34" charset="0"/>
                <a:hlinkClick r:id="rId3"/>
              </a:rPr>
              <a:t>2022 MIPS Promoting Interoperability Quick Start Guide (PDF)</a:t>
            </a:r>
            <a:endParaRPr lang="en-US" sz="1200" dirty="0">
              <a:latin typeface="Segoe UI" panose="020B0502040204020203" pitchFamily="34" charset="0"/>
              <a:cs typeface="Segoe UI" panose="020B0502040204020203" pitchFamily="34" charset="0"/>
            </a:endParaRPr>
          </a:p>
          <a:p>
            <a:pPr marL="457200" lvl="2" indent="-285750">
              <a:lnSpc>
                <a:spcPct val="110000"/>
              </a:lnSpc>
              <a:spcBef>
                <a:spcPts val="0"/>
              </a:spcBef>
              <a:spcAft>
                <a:spcPts val="600"/>
              </a:spcAft>
            </a:pPr>
            <a:r>
              <a:rPr lang="en-US" sz="1200" u="sng" dirty="0">
                <a:latin typeface="Segoe UI" panose="020B0502040204020203" pitchFamily="34" charset="0"/>
                <a:cs typeface="Segoe UI" panose="020B0502040204020203" pitchFamily="34" charset="0"/>
                <a:hlinkClick r:id="rId4"/>
              </a:rPr>
              <a:t>2022 MIPS Promoting Interoperability User Guide (PDF)</a:t>
            </a:r>
            <a:endParaRPr lang="en-US" sz="1200" dirty="0">
              <a:latin typeface="Segoe UI" panose="020B0502040204020203" pitchFamily="34" charset="0"/>
              <a:cs typeface="Segoe UI" panose="020B0502040204020203" pitchFamily="34" charset="0"/>
            </a:endParaRPr>
          </a:p>
          <a:p>
            <a:pPr marL="457200" lvl="2" indent="-285750">
              <a:lnSpc>
                <a:spcPct val="110000"/>
              </a:lnSpc>
              <a:spcBef>
                <a:spcPts val="0"/>
              </a:spcBef>
              <a:spcAft>
                <a:spcPts val="600"/>
              </a:spcAft>
            </a:pPr>
            <a:r>
              <a:rPr lang="en-US" sz="1200" dirty="0">
                <a:latin typeface="Segoe UI" panose="020B0502040204020203" pitchFamily="34" charset="0"/>
                <a:cs typeface="Segoe UI" panose="020B0502040204020203" pitchFamily="34" charset="0"/>
                <a:hlinkClick r:id="rId5"/>
              </a:rPr>
              <a:t>2022 Extreme and Uncontrollable Circumstances Exception Application Guide (PDF)</a:t>
            </a:r>
            <a:endParaRPr lang="en-US" sz="1200" dirty="0">
              <a:latin typeface="Segoe UI" panose="020B0502040204020203" pitchFamily="34" charset="0"/>
              <a:cs typeface="Segoe UI" panose="020B0502040204020203" pitchFamily="34" charset="0"/>
            </a:endParaRPr>
          </a:p>
          <a:p>
            <a:pPr marL="457200" lvl="2" indent="-285750"/>
            <a:endParaRPr lang="en-US" sz="1200" dirty="0">
              <a:latin typeface="Segoe UI" panose="020B0502040204020203" pitchFamily="34" charset="0"/>
              <a:cs typeface="Segoe UI" panose="020B0502040204020203" pitchFamily="34" charset="0"/>
            </a:endParaRPr>
          </a:p>
          <a:p>
            <a:pPr lvl="2" indent="0">
              <a:buNone/>
            </a:pPr>
            <a:endParaRPr lang="en-US" sz="1400" dirty="0"/>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6"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430869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5">
            <a:extLst>
              <a:ext uri="{FF2B5EF4-FFF2-40B4-BE49-F238E27FC236}">
                <a16:creationId xmlns:a16="http://schemas.microsoft.com/office/drawing/2014/main" id="{4CDAA9C3-F25E-45D2-B508-B8938CA0B81D}"/>
              </a:ext>
            </a:extLst>
          </p:cNvPr>
          <p:cNvGraphicFramePr>
            <a:graphicFrameLocks noGrp="1"/>
          </p:cNvGraphicFramePr>
          <p:nvPr>
            <p:extLst>
              <p:ext uri="{D42A27DB-BD31-4B8C-83A1-F6EECF244321}">
                <p14:modId xmlns:p14="http://schemas.microsoft.com/office/powerpoint/2010/main" val="784576665"/>
              </p:ext>
            </p:extLst>
          </p:nvPr>
        </p:nvGraphicFramePr>
        <p:xfrm>
          <a:off x="838200" y="2133600"/>
          <a:ext cx="8305800" cy="1257544"/>
        </p:xfrm>
        <a:graphic>
          <a:graphicData uri="http://schemas.openxmlformats.org/drawingml/2006/table">
            <a:tbl>
              <a:tblPr firstRow="1" bandRow="1">
                <a:tableStyleId>{2D5ABB26-0587-4C30-8999-92F81FD0307C}</a:tableStyleId>
              </a:tblPr>
              <a:tblGrid>
                <a:gridCol w="4152900">
                  <a:extLst>
                    <a:ext uri="{9D8B030D-6E8A-4147-A177-3AD203B41FA5}">
                      <a16:colId xmlns:a16="http://schemas.microsoft.com/office/drawing/2014/main" val="20003"/>
                    </a:ext>
                  </a:extLst>
                </a:gridCol>
                <a:gridCol w="4152900">
                  <a:extLst>
                    <a:ext uri="{9D8B030D-6E8A-4147-A177-3AD203B41FA5}">
                      <a16:colId xmlns:a16="http://schemas.microsoft.com/office/drawing/2014/main" val="3999107837"/>
                    </a:ext>
                  </a:extLst>
                </a:gridCol>
              </a:tblGrid>
              <a:tr h="338381">
                <a:tc>
                  <a:txBody>
                    <a:bodyPr/>
                    <a:lstStyle/>
                    <a:p>
                      <a:pPr marL="50800" algn="ctr">
                        <a:lnSpc>
                          <a:spcPct val="100000"/>
                        </a:lnSpc>
                        <a:spcBef>
                          <a:spcPts val="380"/>
                        </a:spcBef>
                      </a:pPr>
                      <a:r>
                        <a:rPr lang="en-US" sz="1200" b="1" i="0" dirty="0">
                          <a:solidFill>
                            <a:srgbClr val="FFFFFF"/>
                          </a:solidFill>
                          <a:latin typeface="Segoe UI" panose="020B0502040204020203" pitchFamily="34" charset="0"/>
                          <a:cs typeface="Segoe UI" panose="020B0502040204020203" pitchFamily="34" charset="0"/>
                        </a:rPr>
                        <a:t>Date</a:t>
                      </a:r>
                      <a:endParaRPr sz="1200" b="1" i="0" dirty="0">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200" b="1" i="0" dirty="0">
                          <a:solidFill>
                            <a:schemeClr val="bg1"/>
                          </a:solidFill>
                          <a:latin typeface="Segoe UI" panose="020B0502040204020203" pitchFamily="34" charset="0"/>
                          <a:cs typeface="Segoe UI" panose="020B0502040204020203" pitchFamily="34" charset="0"/>
                        </a:rPr>
                        <a:t>Description </a:t>
                      </a:r>
                      <a:endParaRPr sz="12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B w="9525" cap="flat" cmpd="sng" algn="ctr">
                      <a:solidFill>
                        <a:srgbClr val="B3B3B3"/>
                      </a:solidFill>
                      <a:prstDash val="solid"/>
                      <a:round/>
                      <a:headEnd type="none" w="med" len="med"/>
                      <a:tailEnd type="none" w="med" len="med"/>
                    </a:lnB>
                    <a:solidFill>
                      <a:srgbClr val="1C3564"/>
                    </a:solidFill>
                  </a:tcPr>
                </a:tc>
                <a:extLst>
                  <a:ext uri="{0D108BD9-81ED-4DB2-BD59-A6C34878D82A}">
                    <a16:rowId xmlns:a16="http://schemas.microsoft.com/office/drawing/2014/main" val="10000"/>
                  </a:ext>
                </a:extLst>
              </a:tr>
              <a:tr h="457200">
                <a:tc>
                  <a:txBody>
                    <a:bodyPr/>
                    <a:lstStyle/>
                    <a:p>
                      <a:pPr marL="0" indent="0" algn="l">
                        <a:lnSpc>
                          <a:spcPct val="105000"/>
                        </a:lnSpc>
                        <a:spcBef>
                          <a:spcPts val="560"/>
                        </a:spcBef>
                        <a:buClr>
                          <a:srgbClr val="1C3264"/>
                        </a:buClr>
                        <a:buFont typeface="Arial" panose="020B0604020202020204" pitchFamily="34" charset="0"/>
                        <a:buNone/>
                        <a:tabLst/>
                      </a:pPr>
                      <a:r>
                        <a:rPr lang="en-US" sz="1200" b="0" i="0" spc="0" dirty="0">
                          <a:latin typeface="Segoe UI" panose="020B0502040204020203" pitchFamily="34" charset="0"/>
                          <a:cs typeface="Segoe UI" panose="020B0502040204020203" pitchFamily="34" charset="0"/>
                        </a:rPr>
                        <a:t>10/06/2022</a:t>
                      </a:r>
                      <a:endParaRPr sz="1200" b="0" i="0" spc="0" dirty="0">
                        <a:latin typeface="Segoe UI" panose="020B0502040204020203"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indent="0" algn="l">
                        <a:lnSpc>
                          <a:spcPct val="105000"/>
                        </a:lnSpc>
                        <a:spcBef>
                          <a:spcPts val="370"/>
                        </a:spcBef>
                        <a:buClr>
                          <a:srgbClr val="1C3264"/>
                        </a:buClr>
                        <a:buFont typeface="Arial" panose="020B0604020202020204" pitchFamily="34" charset="0"/>
                        <a:buNone/>
                        <a:tabLst/>
                      </a:pPr>
                      <a:r>
                        <a:rPr lang="en-US" sz="1200" b="0" i="0" spc="0" dirty="0">
                          <a:latin typeface="Segoe UI" panose="020B0502040204020203" pitchFamily="34" charset="0"/>
                          <a:cs typeface="Segoe UI" panose="020B0502040204020203" pitchFamily="34" charset="0"/>
                        </a:rPr>
                        <a:t>Updated deadline to request an exception to January 3, 2023, at 8 p.m. ET (slides 6 and 16)</a:t>
                      </a:r>
                      <a:endParaRPr sz="1200" b="0" i="0" spc="0" dirty="0">
                        <a:latin typeface="Segoe UI" panose="020B0502040204020203" pitchFamily="34" charset="0"/>
                        <a:cs typeface="Segoe UI" panose="020B0502040204020203" pitchFamily="34" charset="0"/>
                      </a:endParaRPr>
                    </a:p>
                  </a:txBody>
                  <a:tcPr anchor="ctr">
                    <a:lnL w="9525" cap="flat" cmpd="sng" algn="ctr">
                      <a:solidFill>
                        <a:srgbClr val="C6C6C6"/>
                      </a:solidFill>
                      <a:prstDash val="solid"/>
                      <a:round/>
                      <a:headEnd type="none" w="med" len="med"/>
                      <a:tailEnd type="none" w="med" len="med"/>
                    </a:lnL>
                    <a:lnR w="9525">
                      <a:solidFill>
                        <a:srgbClr val="B3B3B3"/>
                      </a:solidFill>
                      <a:prstDash val="soli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427701856"/>
                  </a:ext>
                </a:extLst>
              </a:tr>
              <a:tr h="457200">
                <a:tc>
                  <a:txBody>
                    <a:bodyPr/>
                    <a:lstStyle/>
                    <a:p>
                      <a:pPr marL="0" indent="0" algn="l">
                        <a:lnSpc>
                          <a:spcPct val="105000"/>
                        </a:lnSpc>
                        <a:spcBef>
                          <a:spcPts val="560"/>
                        </a:spcBef>
                        <a:buClr>
                          <a:srgbClr val="1C3264"/>
                        </a:buClr>
                        <a:buFont typeface="Arial" panose="020B0604020202020204" pitchFamily="34" charset="0"/>
                        <a:buNone/>
                        <a:tabLst/>
                      </a:pPr>
                      <a:r>
                        <a:rPr lang="en-US" sz="1200" b="0" i="0" spc="0" dirty="0">
                          <a:latin typeface="Segoe UI" panose="020B0502040204020203" pitchFamily="34" charset="0"/>
                          <a:cs typeface="Segoe UI" panose="020B0502040204020203" pitchFamily="34" charset="0"/>
                        </a:rPr>
                        <a:t>05/02/2022</a:t>
                      </a:r>
                      <a:endParaRPr sz="1200" b="0" i="0" spc="0" dirty="0">
                        <a:latin typeface="Segoe UI" panose="020B0502040204020203"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indent="0" algn="l">
                        <a:lnSpc>
                          <a:spcPct val="105000"/>
                        </a:lnSpc>
                        <a:spcBef>
                          <a:spcPts val="370"/>
                        </a:spcBef>
                        <a:buClr>
                          <a:srgbClr val="1C3264"/>
                        </a:buClr>
                        <a:buFont typeface="Arial" panose="020B0604020202020204" pitchFamily="34" charset="0"/>
                        <a:buNone/>
                        <a:tabLst/>
                      </a:pPr>
                      <a:r>
                        <a:rPr lang="en-US" sz="1200" b="0" i="0" spc="0" dirty="0">
                          <a:latin typeface="Segoe UI" panose="020B0502040204020203" pitchFamily="34" charset="0"/>
                          <a:cs typeface="Segoe UI" panose="020B0502040204020203" pitchFamily="34" charset="0"/>
                        </a:rPr>
                        <a:t>Original Posting.</a:t>
                      </a:r>
                      <a:endParaRPr sz="1200" b="0" i="0" spc="0" dirty="0">
                        <a:latin typeface="Segoe UI" panose="020B0502040204020203" pitchFamily="34" charset="0"/>
                        <a:cs typeface="Segoe UI" panose="020B0502040204020203" pitchFamily="34" charset="0"/>
                      </a:endParaRPr>
                    </a:p>
                  </a:txBody>
                  <a:tcPr anchor="ctr">
                    <a:lnL w="9525" cap="flat" cmpd="sng" algn="ctr">
                      <a:solidFill>
                        <a:srgbClr val="C6C6C6"/>
                      </a:solidFill>
                      <a:prstDash val="solid"/>
                      <a:round/>
                      <a:headEnd type="none" w="med" len="med"/>
                      <a:tailEnd type="none" w="med" len="med"/>
                    </a:lnL>
                    <a:lnR w="9525">
                      <a:solidFill>
                        <a:srgbClr val="B3B3B3"/>
                      </a:solidFill>
                      <a:prstDash val="soli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Help, Resources, and Version History </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Version History</a:t>
            </a:r>
          </a:p>
          <a:p>
            <a:pPr marL="0" indent="0">
              <a:lnSpc>
                <a:spcPct val="100000"/>
              </a:lnSpc>
              <a:buFont typeface="Arial" panose="020B0604020202020204" pitchFamily="34" charset="0"/>
              <a:buNone/>
            </a:pPr>
            <a:r>
              <a:rPr lang="en-US" sz="1200" dirty="0">
                <a:solidFill>
                  <a:schemeClr val="tx1"/>
                </a:solidFill>
                <a:latin typeface="Segoe UI" panose="020B0502040204020203" pitchFamily="34" charset="0"/>
                <a:cs typeface="Segoe UI" panose="020B0502040204020203" pitchFamily="34" charset="0"/>
              </a:rPr>
              <a:t>If we need to update this document, changes will be identified here.</a:t>
            </a:r>
          </a:p>
          <a:p>
            <a:pPr marL="377190" lvl="1" indent="0">
              <a:lnSpc>
                <a:spcPct val="100000"/>
              </a:lnSpc>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118602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4343400" y="3705828"/>
            <a:ext cx="4191000" cy="1353496"/>
          </a:xfrm>
        </p:spPr>
        <p:txBody>
          <a:bodyPr>
            <a:normAutofit/>
          </a:bodyPr>
          <a:lstStyle/>
          <a:p>
            <a:pPr algn="r"/>
            <a:r>
              <a:rPr lang="en-US" sz="2800" dirty="0"/>
              <a:t>Appendix</a:t>
            </a:r>
            <a:endParaRPr lang="en-US" sz="2800" b="1" dirty="0">
              <a:solidFill>
                <a:srgbClr val="1B3264"/>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3694412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1853871-EA7B-481A-97EA-2F1A4241B7CA}"/>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Appendix</a:t>
            </a:r>
          </a:p>
        </p:txBody>
      </p:sp>
      <p:sp>
        <p:nvSpPr>
          <p:cNvPr id="9" name="Content Placeholder 4">
            <a:extLst>
              <a:ext uri="{FF2B5EF4-FFF2-40B4-BE49-F238E27FC236}">
                <a16:creationId xmlns:a16="http://schemas.microsoft.com/office/drawing/2014/main" id="{FD0F60F5-BF48-42E0-8282-3AA898A35E65}"/>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Appendix A. Automatic Reweighting in the MIPS Promoting Interoperability Performance Category </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5D65B046-263A-487A-8FA5-7D7D98E63D9F}"/>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7BCC9D25-6E62-4D6C-A8B0-70818A299EA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E126E8BF-8A32-4B94-BAC1-B2BF54C7FB1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aphicFrame>
        <p:nvGraphicFramePr>
          <p:cNvPr id="18" name="Content Placeholder 2">
            <a:extLst>
              <a:ext uri="{FF2B5EF4-FFF2-40B4-BE49-F238E27FC236}">
                <a16:creationId xmlns:a16="http://schemas.microsoft.com/office/drawing/2014/main" id="{8DAECDCD-66AC-4156-A25E-58E662865055}"/>
              </a:ext>
            </a:extLst>
          </p:cNvPr>
          <p:cNvGraphicFramePr>
            <a:graphicFrameLocks/>
          </p:cNvGraphicFramePr>
          <p:nvPr>
            <p:extLst>
              <p:ext uri="{D42A27DB-BD31-4B8C-83A1-F6EECF244321}">
                <p14:modId xmlns:p14="http://schemas.microsoft.com/office/powerpoint/2010/main" val="223289009"/>
              </p:ext>
            </p:extLst>
          </p:nvPr>
        </p:nvGraphicFramePr>
        <p:xfrm>
          <a:off x="479232" y="1752600"/>
          <a:ext cx="9144000" cy="5479976"/>
        </p:xfrm>
        <a:graphic>
          <a:graphicData uri="http://schemas.openxmlformats.org/drawingml/2006/table">
            <a:tbl>
              <a:tblPr firstRow="1" bandRow="1">
                <a:tableStyleId>{5C22544A-7EE6-4342-B048-85BDC9FD1C3A}</a:tableStyleId>
              </a:tblPr>
              <a:tblGrid>
                <a:gridCol w="4202212">
                  <a:extLst>
                    <a:ext uri="{9D8B030D-6E8A-4147-A177-3AD203B41FA5}">
                      <a16:colId xmlns:a16="http://schemas.microsoft.com/office/drawing/2014/main" val="3834638149"/>
                    </a:ext>
                  </a:extLst>
                </a:gridCol>
                <a:gridCol w="4941788">
                  <a:extLst>
                    <a:ext uri="{9D8B030D-6E8A-4147-A177-3AD203B41FA5}">
                      <a16:colId xmlns:a16="http://schemas.microsoft.com/office/drawing/2014/main" val="1666939156"/>
                    </a:ext>
                  </a:extLst>
                </a:gridCol>
              </a:tblGrid>
              <a:tr h="301744">
                <a:tc>
                  <a:txBody>
                    <a:bodyPr/>
                    <a:lstStyle/>
                    <a:p>
                      <a:pPr marL="0" marR="0" algn="ctr">
                        <a:lnSpc>
                          <a:spcPct val="107000"/>
                        </a:lnSpc>
                        <a:spcBef>
                          <a:spcPts val="300"/>
                        </a:spcBef>
                        <a:spcAft>
                          <a:spcPts val="30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Reason for Reweighting (Individual Clinicians)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Action Needed by the Individual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864667">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have one of these Special Statuses: </a:t>
                      </a:r>
                      <a:endParaRPr lang="en-US" sz="1100" b="1" dirty="0">
                        <a:solidFill>
                          <a:schemeClr val="dk1"/>
                        </a:solidFill>
                        <a:effectLst/>
                        <a:latin typeface="Segoe UI" panose="020B0502040204020203" pitchFamily="34" charset="0"/>
                        <a:ea typeface="Times New Roman" panose="02020603050405020304" pitchFamily="18"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b="1"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(New)</a:t>
                      </a: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 Small Practice</a:t>
                      </a:r>
                      <a:r>
                        <a:rPr lang="en-US" sz="110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t>
                      </a:r>
                      <a:endParaRPr lang="en-US" sz="1100" strike="sng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Ambulatory Surgical Center (ASC)-based;</a:t>
                      </a:r>
                      <a:endParaRPr lang="en-US" sz="110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Hospital-based; or</a:t>
                      </a:r>
                      <a:endParaRPr lang="en-US" sz="110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Non-patient facing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None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You are automatically excepted from having to submit data for this performance category as an individual, though you may still choose to do so.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will be scored in this performance category if your practice is participating as a group or virtual group </a:t>
                      </a:r>
                      <a:r>
                        <a:rPr lang="en-US" sz="11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and doesn’t qualify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for reweighting.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1658899">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are one of these clinician types: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None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You are automatically excepted from having to submit data for this performance category as an individual, though you may still choose to do so.</a:t>
                      </a: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60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will be scored in this performance category if your practice is participating as a group or virtual group </a:t>
                      </a:r>
                      <a:r>
                        <a:rPr lang="en-US" sz="11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and doesn’t qualify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for reweighting.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0640678"/>
                  </a:ext>
                </a:extLst>
              </a:tr>
              <a:tr h="301597">
                <a:tc>
                  <a:txBody>
                    <a:bodyPr/>
                    <a:lstStyle/>
                    <a:p>
                      <a:pPr marL="0" marR="0" algn="l">
                        <a:lnSpc>
                          <a:spcPct val="107000"/>
                        </a:lnSpc>
                        <a:spcBef>
                          <a:spcPts val="300"/>
                        </a:spcBef>
                        <a:spcAft>
                          <a:spcPts val="30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Reason for Reweighting (Groups and Virtual Groups)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algn="l">
                        <a:lnSpc>
                          <a:spcPct val="107000"/>
                        </a:lnSpc>
                        <a:spcBef>
                          <a:spcPts val="300"/>
                        </a:spcBef>
                        <a:spcAft>
                          <a:spcPts val="30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Action Needed by the Group or Virtual Group</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extLst>
                  <a:ext uri="{0D108BD9-81ED-4DB2-BD59-A6C34878D82A}">
                    <a16:rowId xmlns:a16="http://schemas.microsoft.com/office/drawing/2014/main" val="551607199"/>
                  </a:ext>
                </a:extLst>
              </a:tr>
              <a:tr h="1492607">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have one of these Special Statuses: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Ambulatory Surgical Center (ASC)-based.</a:t>
                      </a:r>
                      <a:endParaRPr lang="en-US" sz="110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Hospital-based: </a:t>
                      </a:r>
                      <a:endParaRPr lang="en-US" sz="110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731520" marR="0" lvl="1" indent="-171450" algn="l">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Group or virtual group must have more than 75% of clinicians designated as hospital-based.</a:t>
                      </a:r>
                      <a:endParaRPr lang="en-US" sz="110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Non-patient facing:</a:t>
                      </a:r>
                      <a:endParaRPr lang="en-US" sz="110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731520" marR="0" lvl="1" indent="-171450" algn="l">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Group or virtual group must have more than 75% of clinicians designated as non-patient facing.</a:t>
                      </a:r>
                    </a:p>
                    <a:p>
                      <a:pPr marL="0" marR="0" lvl="0" indent="0" algn="l">
                        <a:lnSpc>
                          <a:spcPct val="107000"/>
                        </a:lnSpc>
                        <a:spcBef>
                          <a:spcPts val="0"/>
                        </a:spcBef>
                        <a:spcAft>
                          <a:spcPts val="0"/>
                        </a:spcAft>
                        <a:buFont typeface="Symbol" panose="05050102010706020507" pitchFamily="18" charset="2"/>
                        <a:buNone/>
                      </a:pPr>
                      <a:endParaRPr lang="en-US" sz="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will be scored in this performance category if your practice is participating as a group or virtual group </a:t>
                      </a:r>
                      <a:r>
                        <a:rPr lang="en-US" sz="11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and doesn’t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qualify for reweighting.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600"/>
                        </a:spcBef>
                        <a:spcAft>
                          <a:spcPts val="80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790686">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All of the MIPS eligible clinicians in your group or virtual group qualify for reweighting as individuals (through any combination of special statuses, clinician type, and approved hardship exceptions).</a:t>
                      </a:r>
                    </a:p>
                    <a:p>
                      <a:pPr marL="0" marR="0" algn="l">
                        <a:lnSpc>
                          <a:spcPct val="107000"/>
                        </a:lnSpc>
                        <a:spcBef>
                          <a:spcPts val="0"/>
                        </a:spcBef>
                        <a:spcAft>
                          <a:spcPts val="0"/>
                        </a:spcAft>
                      </a:pPr>
                      <a:endParaRPr lang="en-US" sz="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will be scored in this performance category if your practice is participating as a group or virtual group </a:t>
                      </a:r>
                      <a:r>
                        <a:rPr lang="en-US" sz="11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and doesn’t qualify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for reweighting.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bl>
          </a:graphicData>
        </a:graphic>
      </p:graphicFrame>
      <p:sp>
        <p:nvSpPr>
          <p:cNvPr id="8" name="TextBox 7">
            <a:extLst>
              <a:ext uri="{FF2B5EF4-FFF2-40B4-BE49-F238E27FC236}">
                <a16:creationId xmlns:a16="http://schemas.microsoft.com/office/drawing/2014/main" id="{8CB9F6C0-7CD7-47F4-AFA7-F22DAC2C425F}"/>
              </a:ext>
            </a:extLst>
          </p:cNvPr>
          <p:cNvSpPr txBox="1"/>
          <p:nvPr/>
        </p:nvSpPr>
        <p:spPr>
          <a:xfrm>
            <a:off x="449290" y="3131494"/>
            <a:ext cx="3880022" cy="2796086"/>
          </a:xfrm>
          <a:prstGeom prst="rect">
            <a:avLst/>
          </a:prstGeom>
          <a:noFill/>
        </p:spPr>
        <p:txBody>
          <a:bodyPr wrap="square" numCol="2" rtlCol="0">
            <a:spAutoFit/>
          </a:bodyPr>
          <a:lstStyle/>
          <a:p>
            <a:pPr marL="365760" lvl="0" indent="-171450">
              <a:lnSpc>
                <a:spcPct val="107000"/>
              </a:lnSpc>
              <a:buFont typeface="Arial" panose="020B0604020202020204" pitchFamily="34" charset="0"/>
              <a:buChar char="•"/>
            </a:pPr>
            <a:r>
              <a:rPr lang="en-US" sz="1100" b="1" dirty="0">
                <a:solidFill>
                  <a:srgbClr val="0C777D"/>
                </a:solidFill>
                <a:latin typeface="Segoe UI" panose="020B0502040204020203" pitchFamily="34" charset="0"/>
                <a:ea typeface="Calibri" panose="020F0502020204030204" pitchFamily="34" charset="0"/>
                <a:cs typeface="Segoe UI" panose="020B0502040204020203" pitchFamily="34" charset="0"/>
              </a:rPr>
              <a:t>(New) </a:t>
            </a:r>
            <a:r>
              <a:rPr lang="en-US" sz="1100" dirty="0">
                <a:latin typeface="Segoe UI" panose="020B0502040204020203" pitchFamily="34" charset="0"/>
                <a:ea typeface="Calibri" panose="020F0502020204030204" pitchFamily="34" charset="0"/>
                <a:cs typeface="Segoe UI" panose="020B0502040204020203" pitchFamily="34" charset="0"/>
              </a:rPr>
              <a:t>Clinical social worker</a:t>
            </a: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Physician assistant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Nurse practitioner</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Clinical nurse specialist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Certified registered nurse anesthetist</a:t>
            </a:r>
          </a:p>
          <a:p>
            <a:pPr marL="365760" lvl="0" indent="-171450">
              <a:lnSpc>
                <a:spcPct val="107000"/>
              </a:lnSpc>
              <a:buFont typeface="Arial" panose="020B0604020202020204" pitchFamily="34" charset="0"/>
              <a:buChar char="•"/>
            </a:pPr>
            <a:endPar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endPar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endPar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endPar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endPar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endPar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endPar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marL="194310" lvl="0">
              <a:lnSpc>
                <a:spcPct val="107000"/>
              </a:lnSpc>
            </a:pP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Physical therapist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Occupational therapist</a:t>
            </a: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Qualified speech-language pathologist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Qualified audiologist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Clinical psychologist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Registered dietitian or nutrition professional</a:t>
            </a:r>
            <a:endParaRPr lang="en-US" sz="11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891104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1853871-EA7B-481A-97EA-2F1A4241B7CA}"/>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Appendix</a:t>
            </a:r>
          </a:p>
        </p:txBody>
      </p:sp>
      <p:sp>
        <p:nvSpPr>
          <p:cNvPr id="9" name="Content Placeholder 4">
            <a:extLst>
              <a:ext uri="{FF2B5EF4-FFF2-40B4-BE49-F238E27FC236}">
                <a16:creationId xmlns:a16="http://schemas.microsoft.com/office/drawing/2014/main" id="{FD0F60F5-BF48-42E0-8282-3AA898A35E65}"/>
              </a:ext>
            </a:extLst>
          </p:cNvPr>
          <p:cNvSpPr txBox="1">
            <a:spLocks/>
          </p:cNvSpPr>
          <p:nvPr/>
        </p:nvSpPr>
        <p:spPr>
          <a:xfrm>
            <a:off x="368272" y="1152124"/>
            <a:ext cx="9115362"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Appendix B. MIPS Performance Category Weight Redistribution Policies Under Traditional MIPS Finalized for the 2022 Performance Year: Individual Clinicians, Groups and Virtual Groups </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a:p>
            <a:pPr marL="0" indent="0">
              <a:spcBef>
                <a:spcPts val="0"/>
              </a:spcBef>
              <a:spcAft>
                <a:spcPts val="1200"/>
              </a:spcAft>
              <a:buNone/>
            </a:pPr>
            <a:br>
              <a:rPr lang="en-US" sz="1400" dirty="0">
                <a:solidFill>
                  <a:schemeClr val="tx1"/>
                </a:solidFill>
              </a:rPr>
            </a:br>
            <a:r>
              <a:rPr lang="en-US" sz="1200" dirty="0">
                <a:solidFill>
                  <a:schemeClr val="tx1"/>
                </a:solidFill>
                <a:latin typeface="Segoe UI" panose="020B0502040204020203" pitchFamily="34" charset="0"/>
                <a:cs typeface="Segoe UI" panose="020B0502040204020203" pitchFamily="34" charset="0"/>
              </a:rPr>
              <a:t>Important Reminders:</a:t>
            </a:r>
          </a:p>
          <a:p>
            <a:pPr marL="342900" lvl="2" indent="-171450">
              <a:spcBef>
                <a:spcPts val="0"/>
              </a:spcBef>
              <a:spcAft>
                <a:spcPts val="1200"/>
              </a:spcAft>
            </a:pPr>
            <a:r>
              <a:rPr lang="en-US" sz="1200" b="0" dirty="0">
                <a:solidFill>
                  <a:schemeClr val="tx1"/>
                </a:solidFill>
                <a:latin typeface="Segoe UI" panose="020B0502040204020203" pitchFamily="34" charset="0"/>
                <a:cs typeface="Segoe UI" panose="020B0502040204020203" pitchFamily="34" charset="0"/>
              </a:rPr>
              <a:t>Individual Clinicians, Groups, Virtual Groups: If fewer than 2 performance categories can be scored (meaning 1 performance category is weighted at 100%, or all performance categories are weighted at 0%), the clinician, group, or virtual group will receive a final score equal to the performance threshold and the MIPS eligible clinicians will receive a neutral payment adjustment in </a:t>
            </a:r>
            <a:r>
              <a:rPr lang="en-US" sz="1200" b="0" dirty="0">
                <a:latin typeface="Segoe UI" panose="020B0502040204020203" pitchFamily="34" charset="0"/>
                <a:cs typeface="Segoe UI" panose="020B0502040204020203" pitchFamily="34" charset="0"/>
              </a:rPr>
              <a:t>the 2024 payment </a:t>
            </a:r>
            <a:r>
              <a:rPr lang="en-US" sz="1200" b="0" dirty="0">
                <a:solidFill>
                  <a:schemeClr val="tx1"/>
                </a:solidFill>
                <a:latin typeface="Segoe UI" panose="020B0502040204020203" pitchFamily="34" charset="0"/>
                <a:cs typeface="Segoe UI" panose="020B0502040204020203" pitchFamily="34" charset="0"/>
              </a:rPr>
              <a:t>year.</a:t>
            </a:r>
          </a:p>
          <a:p>
            <a:pPr marL="0" indent="0">
              <a:buNone/>
            </a:pPr>
            <a:endParaRPr lang="en-US" sz="1200" b="0" dirty="0">
              <a:solidFill>
                <a:schemeClr val="tx1"/>
              </a:solidFill>
            </a:endParaRPr>
          </a:p>
        </p:txBody>
      </p:sp>
      <p:grpSp>
        <p:nvGrpSpPr>
          <p:cNvPr id="5" name="Group 4">
            <a:extLst>
              <a:ext uri="{FF2B5EF4-FFF2-40B4-BE49-F238E27FC236}">
                <a16:creationId xmlns:a16="http://schemas.microsoft.com/office/drawing/2014/main" id="{5D65B046-263A-487A-8FA5-7D7D98E63D9F}"/>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7BCC9D25-6E62-4D6C-A8B0-70818A299EA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E126E8BF-8A32-4B94-BAC1-B2BF54C7FB1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8" name="object 20">
            <a:extLst>
              <a:ext uri="{FF2B5EF4-FFF2-40B4-BE49-F238E27FC236}">
                <a16:creationId xmlns:a16="http://schemas.microsoft.com/office/drawing/2014/main" id="{3A67EB4D-E206-4F9C-8D00-FE4CE5F149BA}"/>
              </a:ext>
            </a:extLst>
          </p:cNvPr>
          <p:cNvSpPr txBox="1"/>
          <p:nvPr/>
        </p:nvSpPr>
        <p:spPr>
          <a:xfrm>
            <a:off x="6927257" y="1889504"/>
            <a:ext cx="2302063" cy="70254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Refer to </a:t>
            </a:r>
            <a:r>
              <a:rPr lang="en-US" sz="1200" dirty="0">
                <a:solidFill>
                  <a:schemeClr val="bg1"/>
                </a:solidFill>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Appendix C</a:t>
            </a:r>
            <a:r>
              <a:rPr lang="en-US" sz="1200" dirty="0">
                <a:solidFill>
                  <a:schemeClr val="bg1"/>
                </a:solidFill>
                <a:latin typeface="Segoe UI" panose="020B0502040204020203" pitchFamily="34" charset="0"/>
                <a:cs typeface="Segoe UI" panose="020B0502040204020203" pitchFamily="34" charset="0"/>
              </a:rPr>
              <a:t> for reweighting policies that apply to APM Entities.</a:t>
            </a:r>
          </a:p>
        </p:txBody>
      </p:sp>
      <p:sp>
        <p:nvSpPr>
          <p:cNvPr id="2" name="TextBox 1">
            <a:extLst>
              <a:ext uri="{FF2B5EF4-FFF2-40B4-BE49-F238E27FC236}">
                <a16:creationId xmlns:a16="http://schemas.microsoft.com/office/drawing/2014/main" id="{A8BD5F78-F2AD-4991-BCEF-F87F67B4209D}"/>
              </a:ext>
            </a:extLst>
          </p:cNvPr>
          <p:cNvSpPr txBox="1"/>
          <p:nvPr/>
        </p:nvSpPr>
        <p:spPr>
          <a:xfrm>
            <a:off x="368272" y="2009944"/>
            <a:ext cx="6324600" cy="424732"/>
          </a:xfrm>
          <a:prstGeom prst="rect">
            <a:avLst/>
          </a:prstGeom>
          <a:noFill/>
        </p:spPr>
        <p:txBody>
          <a:bodyPr wrap="square" rtlCol="0">
            <a:spAutoFit/>
          </a:bodyPr>
          <a:lstStyle/>
          <a:p>
            <a:pPr marL="0" indent="0">
              <a:lnSpc>
                <a:spcPct val="90000"/>
              </a:lnSpc>
              <a:spcAft>
                <a:spcPts val="1200"/>
              </a:spcAft>
              <a:buNone/>
            </a:pPr>
            <a:r>
              <a:rPr lang="en-US" sz="1200" b="0" dirty="0">
                <a:solidFill>
                  <a:schemeClr val="tx1"/>
                </a:solidFill>
                <a:latin typeface="Segoe UI" panose="020B0502040204020203" pitchFamily="34" charset="0"/>
                <a:cs typeface="Segoe UI" panose="020B0502040204020203" pitchFamily="34" charset="0"/>
              </a:rPr>
              <a:t>The table below illustrates the 2022 performance category weights and reweighting policies that CMS will apply to clinicians, groups, and virtual groups reporting via traditional MIPS. </a:t>
            </a:r>
          </a:p>
        </p:txBody>
      </p:sp>
      <p:graphicFrame>
        <p:nvGraphicFramePr>
          <p:cNvPr id="19" name="Content Placeholder 2">
            <a:extLst>
              <a:ext uri="{FF2B5EF4-FFF2-40B4-BE49-F238E27FC236}">
                <a16:creationId xmlns:a16="http://schemas.microsoft.com/office/drawing/2014/main" id="{464B8507-7F3F-4248-9860-3B0AD0B471B4}"/>
              </a:ext>
            </a:extLst>
          </p:cNvPr>
          <p:cNvGraphicFramePr>
            <a:graphicFrameLocks/>
          </p:cNvGraphicFramePr>
          <p:nvPr>
            <p:extLst>
              <p:ext uri="{D42A27DB-BD31-4B8C-83A1-F6EECF244321}">
                <p14:modId xmlns:p14="http://schemas.microsoft.com/office/powerpoint/2010/main" val="2753390267"/>
              </p:ext>
            </p:extLst>
          </p:nvPr>
        </p:nvGraphicFramePr>
        <p:xfrm>
          <a:off x="330926" y="3682940"/>
          <a:ext cx="8294931" cy="3477730"/>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gn="l">
                        <a:lnSpc>
                          <a:spcPct val="107000"/>
                        </a:lnSpc>
                        <a:spcBef>
                          <a:spcPts val="600"/>
                        </a:spcBef>
                        <a:spcAft>
                          <a:spcPts val="600"/>
                        </a:spcAft>
                      </a:pPr>
                      <a:r>
                        <a:rPr lang="en-US" sz="11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 Reweighting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gn="l">
                        <a:lnSpc>
                          <a:spcPct val="107000"/>
                        </a:lnSpc>
                        <a:spcBef>
                          <a:spcPts val="600"/>
                        </a:spcBef>
                        <a:spcAft>
                          <a:spcPts val="60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Standard Weighting under traditional MIPS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gn="l">
                        <a:lnSpc>
                          <a:spcPct val="107000"/>
                        </a:lnSpc>
                        <a:spcBef>
                          <a:spcPts val="600"/>
                        </a:spcBef>
                        <a:spcAft>
                          <a:spcPts val="600"/>
                        </a:spcAft>
                      </a:pPr>
                      <a:r>
                        <a:rPr lang="en-US" sz="11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Reweight 1 Performance Category</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308312">
                <a:tc>
                  <a:txBody>
                    <a:bodyPr/>
                    <a:lstStyle/>
                    <a:p>
                      <a:pPr marL="0" marR="0" algn="l">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a:t>
                      </a:r>
                    </a:p>
                    <a:p>
                      <a:pPr marL="0" marR="0" algn="l">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 and Promoting Interoperability)</a:t>
                      </a:r>
                    </a:p>
                    <a:p>
                      <a:pPr marL="0" marR="0" algn="l">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473867">
                <a:tc>
                  <a:txBody>
                    <a:bodyPr/>
                    <a:lstStyle/>
                    <a:p>
                      <a:pPr marL="0" marR="0" algn="l">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Improvement Activities</a:t>
                      </a:r>
                    </a:p>
                    <a:p>
                      <a:pPr marL="0" marR="0" algn="l">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(Improvement Activities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a:t>
                      </a:r>
                    </a:p>
                    <a:p>
                      <a:pPr marL="0" marR="0" algn="l">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45%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308312">
                <a:tc>
                  <a:txBody>
                    <a:bodyPr/>
                    <a:lstStyle/>
                    <a:p>
                      <a:pPr marL="0" marR="0" algn="l">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gn="l">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a:t>
                      </a:r>
                    </a:p>
                    <a:p>
                      <a:pPr marL="0" marR="0" algn="l">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a:txBody>
                    <a:bodyPr/>
                    <a:lstStyle/>
                    <a:p>
                      <a:pPr marL="0" marR="0" algn="l">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a:t>
                      </a:r>
                    </a:p>
                    <a:p>
                      <a:pPr marL="0" marR="0" algn="l">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(Quality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gn="l">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7787953"/>
                  </a:ext>
                </a:extLst>
              </a:tr>
            </a:tbl>
          </a:graphicData>
        </a:graphic>
      </p:graphicFrame>
      <p:sp>
        <p:nvSpPr>
          <p:cNvPr id="20" name="object 20">
            <a:extLst>
              <a:ext uri="{FF2B5EF4-FFF2-40B4-BE49-F238E27FC236}">
                <a16:creationId xmlns:a16="http://schemas.microsoft.com/office/drawing/2014/main" id="{9961E33A-0500-47CE-BDB5-64582F4C6259}"/>
              </a:ext>
            </a:extLst>
          </p:cNvPr>
          <p:cNvSpPr txBox="1"/>
          <p:nvPr/>
        </p:nvSpPr>
        <p:spPr>
          <a:xfrm>
            <a:off x="8721633" y="4439922"/>
            <a:ext cx="1184367" cy="2418077"/>
          </a:xfrm>
          <a:prstGeom prst="rect">
            <a:avLst/>
          </a:prstGeom>
          <a:solidFill>
            <a:schemeClr val="bg1"/>
          </a:solidFill>
          <a:ln w="28575">
            <a:solidFill>
              <a:schemeClr val="accent1"/>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u="sng" dirty="0">
                <a:solidFill>
                  <a:srgbClr val="1B3264"/>
                </a:solidFill>
                <a:latin typeface="Segoe UI" panose="020B0502040204020203" pitchFamily="34" charset="0"/>
                <a:cs typeface="Segoe UI" panose="020B0502040204020203" pitchFamily="34" charset="0"/>
              </a:rPr>
              <a:t>Note</a:t>
            </a:r>
            <a:r>
              <a:rPr lang="en-US" sz="1200" u="sng" dirty="0">
                <a:solidFill>
                  <a:srgbClr val="1B3264"/>
                </a:solidFill>
                <a:latin typeface="Segoe UI" panose="020B0502040204020203" pitchFamily="34" charset="0"/>
                <a:cs typeface="Segoe UI" panose="020B0502040204020203" pitchFamily="34" charset="0"/>
              </a:rPr>
              <a:t>:</a:t>
            </a:r>
            <a:r>
              <a:rPr lang="en-US" sz="1200" dirty="0">
                <a:solidFill>
                  <a:srgbClr val="1B3264"/>
                </a:solidFill>
                <a:latin typeface="Segoe UI" panose="020B0502040204020203" pitchFamily="34" charset="0"/>
                <a:cs typeface="Segoe UI" panose="020B0502040204020203" pitchFamily="34" charset="0"/>
              </a:rPr>
              <a:t> Small practices have a different distribution policy than individual clinicians, larger groups, and virtual groups.</a:t>
            </a:r>
          </a:p>
        </p:txBody>
      </p:sp>
      <p:sp>
        <p:nvSpPr>
          <p:cNvPr id="21" name="object 20">
            <a:extLst>
              <a:ext uri="{FF2B5EF4-FFF2-40B4-BE49-F238E27FC236}">
                <a16:creationId xmlns:a16="http://schemas.microsoft.com/office/drawing/2014/main" id="{CF7CF4B8-CBB0-4707-9977-2BC8608C8924}"/>
              </a:ext>
            </a:extLst>
          </p:cNvPr>
          <p:cNvSpPr txBox="1"/>
          <p:nvPr/>
        </p:nvSpPr>
        <p:spPr>
          <a:xfrm>
            <a:off x="6643868" y="7429541"/>
            <a:ext cx="2520041" cy="26117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gn="ctr"/>
            <a:r>
              <a:rPr lang="en-US" sz="1200" dirty="0">
                <a:solidFill>
                  <a:schemeClr val="bg1"/>
                </a:solidFill>
                <a:latin typeface="Segoe UI" panose="020B0502040204020203" pitchFamily="34" charset="0"/>
                <a:cs typeface="Segoe UI" panose="020B0502040204020203" pitchFamily="34" charset="0"/>
              </a:rPr>
              <a:t>*Table continues on next slide. </a:t>
            </a:r>
          </a:p>
        </p:txBody>
      </p:sp>
    </p:spTree>
    <p:extLst>
      <p:ext uri="{BB962C8B-B14F-4D97-AF65-F5344CB8AC3E}">
        <p14:creationId xmlns:p14="http://schemas.microsoft.com/office/powerpoint/2010/main" val="1862965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1853871-EA7B-481A-97EA-2F1A4241B7CA}"/>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Appendix</a:t>
            </a:r>
          </a:p>
        </p:txBody>
      </p:sp>
      <p:sp>
        <p:nvSpPr>
          <p:cNvPr id="9" name="Content Placeholder 4">
            <a:extLst>
              <a:ext uri="{FF2B5EF4-FFF2-40B4-BE49-F238E27FC236}">
                <a16:creationId xmlns:a16="http://schemas.microsoft.com/office/drawing/2014/main" id="{FD0F60F5-BF48-42E0-8282-3AA898A35E65}"/>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Appendix B. MIPS Performance Category Weight Redistribution Policies Under Traditional MIPS Finalized for the 2022 Performance Year: Individual Clinicians, Groups and Virtual Groups </a:t>
            </a:r>
            <a:r>
              <a:rPr lang="en-US" sz="1600" dirty="0">
                <a:latin typeface="Segoe UI" panose="020B0502040204020203" pitchFamily="34" charset="0"/>
                <a:cs typeface="Segoe UI" panose="020B0502040204020203" pitchFamily="34" charset="0"/>
              </a:rPr>
              <a:t>(continued)</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5D65B046-263A-487A-8FA5-7D7D98E63D9F}"/>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7BCC9D25-6E62-4D6C-A8B0-70818A299EA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E126E8BF-8A32-4B94-BAC1-B2BF54C7FB1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aphicFrame>
        <p:nvGraphicFramePr>
          <p:cNvPr id="8" name="Content Placeholder 2">
            <a:extLst>
              <a:ext uri="{FF2B5EF4-FFF2-40B4-BE49-F238E27FC236}">
                <a16:creationId xmlns:a16="http://schemas.microsoft.com/office/drawing/2014/main" id="{DFDF2B57-38A1-47C2-9E5B-49BF7CD0EE0A}"/>
              </a:ext>
            </a:extLst>
          </p:cNvPr>
          <p:cNvGraphicFramePr>
            <a:graphicFrameLocks/>
          </p:cNvGraphicFramePr>
          <p:nvPr>
            <p:extLst>
              <p:ext uri="{D42A27DB-BD31-4B8C-83A1-F6EECF244321}">
                <p14:modId xmlns:p14="http://schemas.microsoft.com/office/powerpoint/2010/main" val="1516159656"/>
              </p:ext>
            </p:extLst>
          </p:nvPr>
        </p:nvGraphicFramePr>
        <p:xfrm>
          <a:off x="790294" y="2018505"/>
          <a:ext cx="8294931" cy="4599187"/>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1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2 Performance Categories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Promoting Interoperability</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 Promoting Interoperability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Quality</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 Quality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Improvement Activities</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 Improvement Activities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Promoting Interoperability + Quality)</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402440">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Quality</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(Promoting Interoperability + Quality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Cost + Improvement Activities)</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Improvement Activities</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(Promoting Interoperability + Improvement Activities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6457327"/>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 + No Improvement Activities</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(Quality + Improvement Activities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8470838"/>
                  </a:ext>
                </a:extLst>
              </a:tr>
            </a:tbl>
          </a:graphicData>
        </a:graphic>
      </p:graphicFrame>
      <p:sp>
        <p:nvSpPr>
          <p:cNvPr id="11" name="TextBox 10">
            <a:extLst>
              <a:ext uri="{FF2B5EF4-FFF2-40B4-BE49-F238E27FC236}">
                <a16:creationId xmlns:a16="http://schemas.microsoft.com/office/drawing/2014/main" id="{7DBBF198-93E2-4D9D-BC2F-53E12457E28D}"/>
              </a:ext>
            </a:extLst>
          </p:cNvPr>
          <p:cNvSpPr txBox="1"/>
          <p:nvPr/>
        </p:nvSpPr>
        <p:spPr>
          <a:xfrm>
            <a:off x="790294" y="6629972"/>
            <a:ext cx="8294931" cy="646331"/>
          </a:xfrm>
          <a:prstGeom prst="rect">
            <a:avLst/>
          </a:prstGeom>
          <a:noFill/>
        </p:spPr>
        <p:txBody>
          <a:bodyPr wrap="square" rtlCol="0">
            <a:spAutoFit/>
          </a:bodyPr>
          <a:lstStyle/>
          <a:p>
            <a:r>
              <a:rPr lang="en-US" sz="1200" b="1" dirty="0">
                <a:solidFill>
                  <a:srgbClr val="0E7C84"/>
                </a:solidFill>
                <a:latin typeface="Segoe UI" panose="020B0502040204020203" pitchFamily="34" charset="0"/>
                <a:cs typeface="Segoe UI" panose="020B0502040204020203" pitchFamily="34" charset="0"/>
              </a:rPr>
              <a:t>Note: </a:t>
            </a:r>
            <a:r>
              <a:rPr lang="en-US" sz="1200" dirty="0">
                <a:solidFill>
                  <a:srgbClr val="0E7C84"/>
                </a:solidFill>
                <a:latin typeface="Segoe UI" panose="020B0502040204020203" pitchFamily="34" charset="0"/>
                <a:cs typeface="Segoe UI" panose="020B0502040204020203" pitchFamily="34" charset="0"/>
              </a:rPr>
              <a:t>If you have multiple performance categories reweighted to 0% so that a single performance category is weighted at 100% of your final score, you will receive a score equal to the performance threshold regardless of any data submitted or not submitted. See next slide for additional information. </a:t>
            </a:r>
          </a:p>
        </p:txBody>
      </p:sp>
      <p:sp>
        <p:nvSpPr>
          <p:cNvPr id="12" name="object 20">
            <a:extLst>
              <a:ext uri="{FF2B5EF4-FFF2-40B4-BE49-F238E27FC236}">
                <a16:creationId xmlns:a16="http://schemas.microsoft.com/office/drawing/2014/main" id="{E8947D08-CA38-4B90-94C6-2176E9750B12}"/>
              </a:ext>
            </a:extLst>
          </p:cNvPr>
          <p:cNvSpPr txBox="1"/>
          <p:nvPr/>
        </p:nvSpPr>
        <p:spPr>
          <a:xfrm>
            <a:off x="6643868" y="7417966"/>
            <a:ext cx="2520041" cy="26117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gn="ctr"/>
            <a:r>
              <a:rPr lang="en-US" sz="1200" dirty="0">
                <a:solidFill>
                  <a:schemeClr val="bg1"/>
                </a:solidFill>
                <a:latin typeface="Segoe UI" panose="020B0502040204020203" pitchFamily="34" charset="0"/>
                <a:cs typeface="Segoe UI" panose="020B0502040204020203" pitchFamily="34" charset="0"/>
              </a:rPr>
              <a:t>*Table continues on next slide. </a:t>
            </a:r>
          </a:p>
        </p:txBody>
      </p:sp>
    </p:spTree>
    <p:extLst>
      <p:ext uri="{BB962C8B-B14F-4D97-AF65-F5344CB8AC3E}">
        <p14:creationId xmlns:p14="http://schemas.microsoft.com/office/powerpoint/2010/main" val="2824825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1853871-EA7B-481A-97EA-2F1A4241B7CA}"/>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Appendix</a:t>
            </a:r>
          </a:p>
        </p:txBody>
      </p:sp>
      <p:sp>
        <p:nvSpPr>
          <p:cNvPr id="9" name="Content Placeholder 4">
            <a:extLst>
              <a:ext uri="{FF2B5EF4-FFF2-40B4-BE49-F238E27FC236}">
                <a16:creationId xmlns:a16="http://schemas.microsoft.com/office/drawing/2014/main" id="{FD0F60F5-BF48-42E0-8282-3AA898A35E65}"/>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Appendix B. MIPS Performance Category Weight Redistribution Policies Under Traditional MIPS Finalized for the 2022 Performance Year: Individual Clinicians, Groups and Virtual Groups </a:t>
            </a:r>
            <a:r>
              <a:rPr lang="en-US" sz="1600" dirty="0">
                <a:latin typeface="Segoe UI" panose="020B0502040204020203" pitchFamily="34" charset="0"/>
                <a:cs typeface="Segoe UI" panose="020B0502040204020203" pitchFamily="34" charset="0"/>
              </a:rPr>
              <a:t>(continued)</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5D65B046-263A-487A-8FA5-7D7D98E63D9F}"/>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7BCC9D25-6E62-4D6C-A8B0-70818A299EA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E126E8BF-8A32-4B94-BAC1-B2BF54C7FB1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aphicFrame>
        <p:nvGraphicFramePr>
          <p:cNvPr id="13" name="Content Placeholder 2">
            <a:extLst>
              <a:ext uri="{FF2B5EF4-FFF2-40B4-BE49-F238E27FC236}">
                <a16:creationId xmlns:a16="http://schemas.microsoft.com/office/drawing/2014/main" id="{7D8BF2DB-740B-4420-A1DE-CC454C1AAF63}"/>
              </a:ext>
            </a:extLst>
          </p:cNvPr>
          <p:cNvGraphicFramePr>
            <a:graphicFrameLocks/>
          </p:cNvGraphicFramePr>
          <p:nvPr>
            <p:extLst>
              <p:ext uri="{D42A27DB-BD31-4B8C-83A1-F6EECF244321}">
                <p14:modId xmlns:p14="http://schemas.microsoft.com/office/powerpoint/2010/main" val="2753018458"/>
              </p:ext>
            </p:extLst>
          </p:nvPr>
        </p:nvGraphicFramePr>
        <p:xfrm>
          <a:off x="790294" y="2111345"/>
          <a:ext cx="8294931" cy="2142674"/>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1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3 Performance Categories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gridSpan="5">
                  <a:txBody>
                    <a:bodyPr/>
                    <a:lstStyle/>
                    <a:p>
                      <a:pPr marL="0" marR="0">
                        <a:lnSpc>
                          <a:spcPct val="100000"/>
                        </a:lnSpc>
                        <a:spcBef>
                          <a:spcPts val="0"/>
                        </a:spcBef>
                        <a:spcAft>
                          <a:spcPts val="0"/>
                        </a:spcAft>
                      </a:pPr>
                      <a:r>
                        <a:rPr lang="en-US" sz="11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If you have multiple performance categories reweighted to 0% so that a single performance category is weighted at 100% of your final score, you will receive a score equal to the performance threshold regardless of any data submitted or not and receive a neutral payment adjustment. </a:t>
                      </a:r>
                    </a:p>
                    <a:p>
                      <a:pPr marL="0" marR="0">
                        <a:lnSpc>
                          <a:spcPct val="100000"/>
                        </a:lnSpc>
                        <a:spcBef>
                          <a:spcPts val="0"/>
                        </a:spcBef>
                        <a:spcAft>
                          <a:spcPts val="0"/>
                        </a:spcAft>
                      </a:pPr>
                      <a:endParaRPr lang="en-US" sz="11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40967">
                <a:tc gridSpan="5">
                  <a:txBody>
                    <a:bodyPr/>
                    <a:lstStyle/>
                    <a:p>
                      <a:pPr marL="0" marR="0">
                        <a:lnSpc>
                          <a:spcPct val="100000"/>
                        </a:lnSpc>
                        <a:spcBef>
                          <a:spcPts val="0"/>
                        </a:spcBef>
                        <a:spcAft>
                          <a:spcPts val="0"/>
                        </a:spcAft>
                      </a:pPr>
                      <a:r>
                        <a:rPr lang="en-US" sz="1100" b="1" dirty="0">
                          <a:effectLst/>
                          <a:latin typeface="Segoe UI" panose="020B0502040204020203" pitchFamily="34" charset="0"/>
                          <a:ea typeface="Calibri" panose="020F0502020204030204" pitchFamily="34" charset="0"/>
                          <a:cs typeface="Segoe UI" panose="020B0502040204020203" pitchFamily="34" charset="0"/>
                        </a:rPr>
                        <a:t>Reweight 4 Performance Categories</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gridSpan="5">
                  <a:txBody>
                    <a:bodyPr/>
                    <a:lstStyle/>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If all performance categories are reweighted to 0%, you will receive a score equal to the performance threshold regardless of any data submitted or not and receive a neutral payment adjustment. </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bl>
          </a:graphicData>
        </a:graphic>
      </p:graphicFrame>
    </p:spTree>
    <p:extLst>
      <p:ext uri="{BB962C8B-B14F-4D97-AF65-F5344CB8AC3E}">
        <p14:creationId xmlns:p14="http://schemas.microsoft.com/office/powerpoint/2010/main" val="44951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1853871-EA7B-481A-97EA-2F1A4241B7CA}"/>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Appendix</a:t>
            </a:r>
          </a:p>
        </p:txBody>
      </p:sp>
      <p:sp>
        <p:nvSpPr>
          <p:cNvPr id="9" name="Content Placeholder 4">
            <a:extLst>
              <a:ext uri="{FF2B5EF4-FFF2-40B4-BE49-F238E27FC236}">
                <a16:creationId xmlns:a16="http://schemas.microsoft.com/office/drawing/2014/main" id="{FD0F60F5-BF48-42E0-8282-3AA898A35E65}"/>
              </a:ext>
            </a:extLst>
          </p:cNvPr>
          <p:cNvSpPr txBox="1">
            <a:spLocks/>
          </p:cNvSpPr>
          <p:nvPr/>
        </p:nvSpPr>
        <p:spPr>
          <a:xfrm>
            <a:off x="368272" y="1152124"/>
            <a:ext cx="9115362" cy="3724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Appendix C. MIPS Performance Category Weight Redistribution Policies for APM Entities and the APP Finalized for the 2022 Performance Year </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1200" b="0" dirty="0">
                <a:solidFill>
                  <a:schemeClr val="tx1"/>
                </a:solidFill>
                <a:latin typeface="Segoe UI" panose="020B0502040204020203" pitchFamily="34" charset="0"/>
                <a:cs typeface="Segoe UI" panose="020B0502040204020203" pitchFamily="34" charset="0"/>
              </a:rPr>
              <a:t>The table below illustrates the 2022 performance category weights and reweighting policies that apply to APM Entities reporting traditional MIPS, and to individual clinicians, groups and APM Entities reporting the APP.</a:t>
            </a:r>
          </a:p>
          <a:p>
            <a:pPr marL="0" indent="0">
              <a:spcBef>
                <a:spcPts val="0"/>
              </a:spcBef>
              <a:spcAft>
                <a:spcPts val="1200"/>
              </a:spcAft>
              <a:buNone/>
            </a:pPr>
            <a:r>
              <a:rPr lang="en-US" sz="1200" b="1" dirty="0">
                <a:solidFill>
                  <a:schemeClr val="tx1"/>
                </a:solidFill>
                <a:latin typeface="Segoe UI" panose="020B0502040204020203" pitchFamily="34" charset="0"/>
                <a:cs typeface="Segoe UI" panose="020B0502040204020203" pitchFamily="34" charset="0"/>
              </a:rPr>
              <a:t>Reminders</a:t>
            </a:r>
            <a:r>
              <a:rPr lang="en-US" sz="1200" dirty="0">
                <a:solidFill>
                  <a:schemeClr val="tx1"/>
                </a:solidFill>
                <a:latin typeface="Segoe UI" panose="020B0502040204020203" pitchFamily="34" charset="0"/>
                <a:cs typeface="Segoe UI" panose="020B0502040204020203" pitchFamily="34" charset="0"/>
              </a:rPr>
              <a:t>:</a:t>
            </a:r>
          </a:p>
          <a:p>
            <a:pPr marL="457200" lvl="2" indent="-285750">
              <a:lnSpc>
                <a:spcPct val="100000"/>
              </a:lnSpc>
              <a:spcBef>
                <a:spcPts val="0"/>
              </a:spcBef>
              <a:spcAft>
                <a:spcPts val="1200"/>
              </a:spcAft>
            </a:pPr>
            <a:r>
              <a:rPr lang="en-US" sz="1200" b="0" dirty="0">
                <a:solidFill>
                  <a:schemeClr val="tx1"/>
                </a:solidFill>
                <a:latin typeface="Segoe UI" panose="020B0502040204020203" pitchFamily="34" charset="0"/>
                <a:cs typeface="Segoe UI" panose="020B0502040204020203" pitchFamily="34" charset="0"/>
              </a:rPr>
              <a:t>Cost is not scored under the APP.</a:t>
            </a:r>
          </a:p>
          <a:p>
            <a:pPr marL="457200" lvl="2" indent="-285750">
              <a:lnSpc>
                <a:spcPct val="100000"/>
              </a:lnSpc>
              <a:spcBef>
                <a:spcPts val="0"/>
              </a:spcBef>
              <a:spcAft>
                <a:spcPts val="1200"/>
              </a:spcAft>
            </a:pPr>
            <a:r>
              <a:rPr lang="en-US" sz="1200" b="0" dirty="0">
                <a:solidFill>
                  <a:schemeClr val="tx1"/>
                </a:solidFill>
                <a:latin typeface="Segoe UI" panose="020B0502040204020203" pitchFamily="34" charset="0"/>
                <a:cs typeface="Segoe UI" panose="020B0502040204020203" pitchFamily="34" charset="0"/>
              </a:rPr>
              <a:t>There are no reporting requirements for the improvement activities performance category under the APP for </a:t>
            </a:r>
            <a:r>
              <a:rPr lang="en-US" sz="1200" b="0" dirty="0">
                <a:latin typeface="Segoe UI" panose="020B0502040204020203" pitchFamily="34" charset="0"/>
                <a:cs typeface="Segoe UI" panose="020B0502040204020203" pitchFamily="34" charset="0"/>
              </a:rPr>
              <a:t>the 2022 performance year. Participants reporting via the APP will automatically receive full credit for the improvement activities performance category for performance year 2022.</a:t>
            </a:r>
          </a:p>
          <a:p>
            <a:pPr marL="457200" lvl="2" indent="-285750">
              <a:lnSpc>
                <a:spcPct val="100000"/>
              </a:lnSpc>
              <a:spcBef>
                <a:spcPts val="0"/>
              </a:spcBef>
              <a:spcAft>
                <a:spcPts val="1200"/>
              </a:spcAft>
            </a:pPr>
            <a:r>
              <a:rPr lang="en-US" sz="1200" b="0" dirty="0">
                <a:solidFill>
                  <a:schemeClr val="tx1"/>
                </a:solidFill>
                <a:latin typeface="Segoe UI" panose="020B0502040204020203" pitchFamily="34" charset="0"/>
                <a:cs typeface="Segoe UI" panose="020B0502040204020203" pitchFamily="34" charset="0"/>
              </a:rPr>
              <a:t>Participants reporting via the APP will follow the same reporting requirements as traditional MIPS for the Promoting Interoperability performance category.</a:t>
            </a:r>
          </a:p>
          <a:p>
            <a:pPr marL="0" indent="0">
              <a:buNone/>
            </a:pPr>
            <a:endParaRPr lang="en-US" sz="1200" b="0" dirty="0">
              <a:solidFill>
                <a:schemeClr val="tx1"/>
              </a:solidFill>
            </a:endParaRPr>
          </a:p>
        </p:txBody>
      </p:sp>
      <p:grpSp>
        <p:nvGrpSpPr>
          <p:cNvPr id="5" name="Group 4">
            <a:extLst>
              <a:ext uri="{FF2B5EF4-FFF2-40B4-BE49-F238E27FC236}">
                <a16:creationId xmlns:a16="http://schemas.microsoft.com/office/drawing/2014/main" id="{5D65B046-263A-487A-8FA5-7D7D98E63D9F}"/>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7BCC9D25-6E62-4D6C-A8B0-70818A299EA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E126E8BF-8A32-4B94-BAC1-B2BF54C7FB1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aphicFrame>
        <p:nvGraphicFramePr>
          <p:cNvPr id="12" name="Content Placeholder 2">
            <a:extLst>
              <a:ext uri="{FF2B5EF4-FFF2-40B4-BE49-F238E27FC236}">
                <a16:creationId xmlns:a16="http://schemas.microsoft.com/office/drawing/2014/main" id="{A1031E46-EB9F-480E-883A-14E2270000BE}"/>
              </a:ext>
            </a:extLst>
          </p:cNvPr>
          <p:cNvGraphicFramePr>
            <a:graphicFrameLocks/>
          </p:cNvGraphicFramePr>
          <p:nvPr>
            <p:extLst>
              <p:ext uri="{D42A27DB-BD31-4B8C-83A1-F6EECF244321}">
                <p14:modId xmlns:p14="http://schemas.microsoft.com/office/powerpoint/2010/main" val="3870272580"/>
              </p:ext>
            </p:extLst>
          </p:nvPr>
        </p:nvGraphicFramePr>
        <p:xfrm>
          <a:off x="778487" y="4267200"/>
          <a:ext cx="8294931" cy="2993695"/>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158884">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 under the APP</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1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No Reweighting</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Standard Weighting under the APP</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nSpc>
                          <a:spcPct val="107000"/>
                        </a:lnSpc>
                        <a:spcBef>
                          <a:spcPts val="600"/>
                        </a:spcBef>
                        <a:spcAft>
                          <a:spcPts val="600"/>
                        </a:spcAft>
                      </a:pPr>
                      <a:r>
                        <a:rPr lang="en-US" sz="11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Reweight 1 Performance Category</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308312">
                <a:tc>
                  <a:txBody>
                    <a:bodyPr/>
                    <a:lstStyle/>
                    <a:p>
                      <a:pPr marL="0" marR="0">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No Quality</a:t>
                      </a:r>
                    </a:p>
                    <a:p>
                      <a:pPr marL="0" marR="0">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(Quality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Promoting Interoperability)</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233304">
                <a:tc gridSpan="5">
                  <a:txBody>
                    <a:bodyPr/>
                    <a:lstStyle/>
                    <a:p>
                      <a:pPr marL="0" marR="0">
                        <a:lnSpc>
                          <a:spcPct val="100000"/>
                        </a:lnSpc>
                        <a:spcBef>
                          <a:spcPts val="0"/>
                        </a:spcBef>
                        <a:spcAft>
                          <a:spcPts val="0"/>
                        </a:spcAft>
                      </a:pPr>
                      <a:r>
                        <a:rPr lang="en-US" sz="1100" b="1" dirty="0">
                          <a:effectLst/>
                          <a:latin typeface="Segoe UI" panose="020B0502040204020203" pitchFamily="34" charset="0"/>
                          <a:ea typeface="Calibri" panose="020F0502020204030204" pitchFamily="34" charset="0"/>
                          <a:cs typeface="Segoe UI" panose="020B0502040204020203" pitchFamily="34" charset="0"/>
                        </a:rPr>
                        <a:t>Reweight 2 + Performance Categories</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gridSpan="5">
                  <a:txBody>
                    <a:bodyPr/>
                    <a:lstStyle/>
                    <a:p>
                      <a:pPr marL="0" marR="0">
                        <a:lnSpc>
                          <a:spcPct val="100000"/>
                        </a:lnSpc>
                        <a:spcBef>
                          <a:spcPts val="0"/>
                        </a:spcBef>
                        <a:spcAft>
                          <a:spcPts val="0"/>
                        </a:spcAft>
                      </a:pPr>
                      <a:r>
                        <a:rPr lang="en-US" sz="11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If you have multiple performance categories reweighted to 0% so that a single performance category is weighted at 100% of your final score, you will receive a score equal to the performance threshold regardless of any data submitted or not and receive a neutral payment adjustment.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7787953"/>
                  </a:ext>
                </a:extLst>
              </a:tr>
            </a:tbl>
          </a:graphicData>
        </a:graphic>
      </p:graphicFrame>
    </p:spTree>
    <p:extLst>
      <p:ext uri="{BB962C8B-B14F-4D97-AF65-F5344CB8AC3E}">
        <p14:creationId xmlns:p14="http://schemas.microsoft.com/office/powerpoint/2010/main" val="294624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8">
            <a:extLst>
              <a:ext uri="{FF2B5EF4-FFF2-40B4-BE49-F238E27FC236}">
                <a16:creationId xmlns:a16="http://schemas.microsoft.com/office/drawing/2014/main" id="{6339ABF3-C65A-0F48-B25D-5A05411764BB}"/>
              </a:ext>
            </a:extLst>
          </p:cNvPr>
          <p:cNvSpPr/>
          <p:nvPr/>
        </p:nvSpPr>
        <p:spPr>
          <a:xfrm>
            <a:off x="4950829" y="2292972"/>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23" name="object 9">
            <a:extLst>
              <a:ext uri="{FF2B5EF4-FFF2-40B4-BE49-F238E27FC236}">
                <a16:creationId xmlns:a16="http://schemas.microsoft.com/office/drawing/2014/main" id="{389FE045-79F8-C44E-8C8E-D9B50D6C068A}"/>
              </a:ext>
            </a:extLst>
          </p:cNvPr>
          <p:cNvSpPr/>
          <p:nvPr/>
        </p:nvSpPr>
        <p:spPr>
          <a:xfrm>
            <a:off x="4950829" y="553657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1" name="object 10">
            <a:extLst>
              <a:ext uri="{FF2B5EF4-FFF2-40B4-BE49-F238E27FC236}">
                <a16:creationId xmlns:a16="http://schemas.microsoft.com/office/drawing/2014/main" id="{4E763C9F-AEC4-1747-B229-3B755DF333B8}"/>
              </a:ext>
            </a:extLst>
          </p:cNvPr>
          <p:cNvSpPr txBox="1"/>
          <p:nvPr/>
        </p:nvSpPr>
        <p:spPr>
          <a:xfrm>
            <a:off x="684683" y="4516550"/>
            <a:ext cx="3963518" cy="1490152"/>
          </a:xfrm>
          <a:prstGeom prst="rect">
            <a:avLst/>
          </a:prstGeom>
        </p:spPr>
        <p:txBody>
          <a:bodyPr vert="horz" wrap="square" lIns="0" tIns="12700" rIns="0" bIns="0" rtlCol="0">
            <a:spAutoFit/>
          </a:bodyPr>
          <a:lstStyle/>
          <a:p>
            <a:pPr marL="12700" marR="5080">
              <a:spcBef>
                <a:spcPts val="100"/>
              </a:spcBef>
            </a:pPr>
            <a:r>
              <a:rPr sz="1200" b="1" dirty="0">
                <a:solidFill>
                  <a:srgbClr val="1C3364"/>
                </a:solidFill>
                <a:latin typeface="Segoe UI" panose="020B0502040204020203" pitchFamily="34" charset="0"/>
                <a:cs typeface="Segoe UI" panose="020B0502040204020203" pitchFamily="34" charset="0"/>
              </a:rPr>
              <a:t>Please </a:t>
            </a:r>
            <a:r>
              <a:rPr lang="en-US" sz="1200" b="1" dirty="0">
                <a:solidFill>
                  <a:srgbClr val="1C3364"/>
                </a:solidFill>
                <a:latin typeface="Segoe UI" panose="020B0502040204020203" pitchFamily="34" charset="0"/>
                <a:cs typeface="Segoe UI" panose="020B0502040204020203" pitchFamily="34" charset="0"/>
              </a:rPr>
              <a:t>n</a:t>
            </a:r>
            <a:r>
              <a:rPr sz="1200" b="1" dirty="0">
                <a:solidFill>
                  <a:srgbClr val="1C3364"/>
                </a:solidFill>
                <a:latin typeface="Segoe UI" panose="020B0502040204020203" pitchFamily="34" charset="0"/>
                <a:cs typeface="Segoe UI" panose="020B0502040204020203" pitchFamily="34" charset="0"/>
              </a:rPr>
              <a:t>ote: </a:t>
            </a:r>
            <a:r>
              <a:rPr lang="en-US" sz="1200" dirty="0">
                <a:latin typeface="Segoe UI" panose="020B0502040204020203" pitchFamily="34" charset="0"/>
                <a:cs typeface="Segoe UI" panose="020B0502040204020203" pitchFamily="34" charset="0"/>
              </a:rPr>
              <a:t>This guide was prepared for informational purposes only and isn’t intended to grant rights or impose obligations. The information provided is only intended to be a general summary. It isn’t intended to take the place of the written law, including the regulations. We encourage readers to review the specific statutes, regulations, and other interpretive materials for a full and accurate statement of their contents.</a:t>
            </a:r>
            <a:endParaRPr sz="1200" dirty="0">
              <a:latin typeface="Segoe UI" panose="020B0502040204020203" pitchFamily="34" charset="0"/>
              <a:cs typeface="Segoe UI" panose="020B0502040204020203" pitchFamily="34" charset="0"/>
            </a:endParaRPr>
          </a:p>
        </p:txBody>
      </p:sp>
      <p:sp>
        <p:nvSpPr>
          <p:cNvPr id="32" name="object 12">
            <a:extLst>
              <a:ext uri="{FF2B5EF4-FFF2-40B4-BE49-F238E27FC236}">
                <a16:creationId xmlns:a16="http://schemas.microsoft.com/office/drawing/2014/main" id="{750D700E-E626-D143-BC0C-EE981E86E145}"/>
              </a:ext>
            </a:extLst>
          </p:cNvPr>
          <p:cNvSpPr/>
          <p:nvPr/>
        </p:nvSpPr>
        <p:spPr>
          <a:xfrm>
            <a:off x="4936883"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7" name="object 13">
            <a:extLst>
              <a:ext uri="{FF2B5EF4-FFF2-40B4-BE49-F238E27FC236}">
                <a16:creationId xmlns:a16="http://schemas.microsoft.com/office/drawing/2014/main" id="{E7C04796-2118-C446-BA0C-222E95C47088}"/>
              </a:ext>
            </a:extLst>
          </p:cNvPr>
          <p:cNvSpPr/>
          <p:nvPr/>
        </p:nvSpPr>
        <p:spPr>
          <a:xfrm>
            <a:off x="692772"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8" name="object 16">
            <a:extLst>
              <a:ext uri="{FF2B5EF4-FFF2-40B4-BE49-F238E27FC236}">
                <a16:creationId xmlns:a16="http://schemas.microsoft.com/office/drawing/2014/main" id="{C6CD265D-8DF9-9B4D-9487-246CD234EDEB}"/>
              </a:ext>
            </a:extLst>
          </p:cNvPr>
          <p:cNvSpPr/>
          <p:nvPr/>
        </p:nvSpPr>
        <p:spPr>
          <a:xfrm>
            <a:off x="2519064" y="2403332"/>
            <a:ext cx="1228090" cy="826135"/>
          </a:xfrm>
          <a:custGeom>
            <a:avLst/>
            <a:gdLst/>
            <a:ahLst/>
            <a:cxnLst/>
            <a:rect l="l" t="t" r="r" b="b"/>
            <a:pathLst>
              <a:path w="1228089" h="826135">
                <a:moveTo>
                  <a:pt x="621957" y="0"/>
                </a:moveTo>
                <a:lnTo>
                  <a:pt x="576810" y="3171"/>
                </a:lnTo>
                <a:lnTo>
                  <a:pt x="513702" y="18478"/>
                </a:lnTo>
                <a:lnTo>
                  <a:pt x="468003" y="38673"/>
                </a:lnTo>
                <a:lnTo>
                  <a:pt x="426311" y="65350"/>
                </a:lnTo>
                <a:lnTo>
                  <a:pt x="389267" y="97869"/>
                </a:lnTo>
                <a:lnTo>
                  <a:pt x="357516" y="135586"/>
                </a:lnTo>
                <a:lnTo>
                  <a:pt x="331700" y="177862"/>
                </a:lnTo>
                <a:lnTo>
                  <a:pt x="312464" y="224055"/>
                </a:lnTo>
                <a:lnTo>
                  <a:pt x="300451" y="273524"/>
                </a:lnTo>
                <a:lnTo>
                  <a:pt x="296303" y="325627"/>
                </a:lnTo>
                <a:lnTo>
                  <a:pt x="296303" y="401840"/>
                </a:lnTo>
                <a:lnTo>
                  <a:pt x="212013" y="401840"/>
                </a:lnTo>
                <a:lnTo>
                  <a:pt x="163552" y="407465"/>
                </a:lnTo>
                <a:lnTo>
                  <a:pt x="118985" y="423474"/>
                </a:lnTo>
                <a:lnTo>
                  <a:pt x="79611" y="448570"/>
                </a:lnTo>
                <a:lnTo>
                  <a:pt x="46728" y="481454"/>
                </a:lnTo>
                <a:lnTo>
                  <a:pt x="21633" y="520830"/>
                </a:lnTo>
                <a:lnTo>
                  <a:pt x="5624" y="565401"/>
                </a:lnTo>
                <a:lnTo>
                  <a:pt x="0" y="613867"/>
                </a:lnTo>
                <a:lnTo>
                  <a:pt x="5624" y="662323"/>
                </a:lnTo>
                <a:lnTo>
                  <a:pt x="21633" y="706887"/>
                </a:lnTo>
                <a:lnTo>
                  <a:pt x="46728" y="746258"/>
                </a:lnTo>
                <a:lnTo>
                  <a:pt x="79611" y="779140"/>
                </a:lnTo>
                <a:lnTo>
                  <a:pt x="118985" y="804235"/>
                </a:lnTo>
                <a:lnTo>
                  <a:pt x="163552" y="820243"/>
                </a:lnTo>
                <a:lnTo>
                  <a:pt x="212013" y="825868"/>
                </a:lnTo>
                <a:lnTo>
                  <a:pt x="977747" y="825868"/>
                </a:lnTo>
                <a:lnTo>
                  <a:pt x="1022559" y="821819"/>
                </a:lnTo>
                <a:lnTo>
                  <a:pt x="1064796" y="810155"/>
                </a:lnTo>
                <a:lnTo>
                  <a:pt x="1103738" y="791593"/>
                </a:lnTo>
                <a:lnTo>
                  <a:pt x="1138664" y="766856"/>
                </a:lnTo>
                <a:lnTo>
                  <a:pt x="1157667" y="747852"/>
                </a:lnTo>
                <a:lnTo>
                  <a:pt x="420077" y="747852"/>
                </a:lnTo>
                <a:lnTo>
                  <a:pt x="396205" y="745568"/>
                </a:lnTo>
                <a:lnTo>
                  <a:pt x="351328" y="727310"/>
                </a:lnTo>
                <a:lnTo>
                  <a:pt x="304365" y="670038"/>
                </a:lnTo>
                <a:lnTo>
                  <a:pt x="295233" y="623011"/>
                </a:lnTo>
                <a:lnTo>
                  <a:pt x="304365" y="575983"/>
                </a:lnTo>
                <a:lnTo>
                  <a:pt x="331762" y="534682"/>
                </a:lnTo>
                <a:lnTo>
                  <a:pt x="439788" y="426656"/>
                </a:lnTo>
                <a:lnTo>
                  <a:pt x="446897" y="422006"/>
                </a:lnTo>
                <a:lnTo>
                  <a:pt x="454826" y="420501"/>
                </a:lnTo>
                <a:lnTo>
                  <a:pt x="492187" y="420501"/>
                </a:lnTo>
                <a:lnTo>
                  <a:pt x="493990" y="402040"/>
                </a:lnTo>
                <a:lnTo>
                  <a:pt x="512503" y="357339"/>
                </a:lnTo>
                <a:lnTo>
                  <a:pt x="636193" y="230250"/>
                </a:lnTo>
                <a:lnTo>
                  <a:pt x="676675" y="203130"/>
                </a:lnTo>
                <a:lnTo>
                  <a:pt x="724509" y="193687"/>
                </a:lnTo>
                <a:lnTo>
                  <a:pt x="919354" y="193687"/>
                </a:lnTo>
                <a:lnTo>
                  <a:pt x="917319" y="188349"/>
                </a:lnTo>
                <a:lnTo>
                  <a:pt x="895122" y="148317"/>
                </a:lnTo>
                <a:lnTo>
                  <a:pt x="867711" y="111989"/>
                </a:lnTo>
                <a:lnTo>
                  <a:pt x="835589" y="79869"/>
                </a:lnTo>
                <a:lnTo>
                  <a:pt x="799261" y="52459"/>
                </a:lnTo>
                <a:lnTo>
                  <a:pt x="759230" y="30263"/>
                </a:lnTo>
                <a:lnTo>
                  <a:pt x="716000" y="13786"/>
                </a:lnTo>
                <a:lnTo>
                  <a:pt x="670074" y="3530"/>
                </a:lnTo>
                <a:lnTo>
                  <a:pt x="621957" y="0"/>
                </a:lnTo>
                <a:close/>
              </a:path>
              <a:path w="1228089" h="826135">
                <a:moveTo>
                  <a:pt x="740597" y="420449"/>
                </a:moveTo>
                <a:lnTo>
                  <a:pt x="601895" y="420449"/>
                </a:lnTo>
                <a:lnTo>
                  <a:pt x="609709" y="422089"/>
                </a:lnTo>
                <a:lnTo>
                  <a:pt x="616483" y="426732"/>
                </a:lnTo>
                <a:lnTo>
                  <a:pt x="643842" y="467989"/>
                </a:lnTo>
                <a:lnTo>
                  <a:pt x="652927" y="514845"/>
                </a:lnTo>
                <a:lnTo>
                  <a:pt x="652903" y="515264"/>
                </a:lnTo>
                <a:lnTo>
                  <a:pt x="643817" y="562013"/>
                </a:lnTo>
                <a:lnTo>
                  <a:pt x="616419" y="603313"/>
                </a:lnTo>
                <a:lnTo>
                  <a:pt x="508406" y="711339"/>
                </a:lnTo>
                <a:lnTo>
                  <a:pt x="467093" y="738725"/>
                </a:lnTo>
                <a:lnTo>
                  <a:pt x="420077" y="747852"/>
                </a:lnTo>
                <a:lnTo>
                  <a:pt x="1157667" y="747852"/>
                </a:lnTo>
                <a:lnTo>
                  <a:pt x="1193590" y="701735"/>
                </a:lnTo>
                <a:lnTo>
                  <a:pt x="1212149" y="662792"/>
                </a:lnTo>
                <a:lnTo>
                  <a:pt x="1223813" y="620554"/>
                </a:lnTo>
                <a:lnTo>
                  <a:pt x="1227861" y="575741"/>
                </a:lnTo>
                <a:lnTo>
                  <a:pt x="1223813" y="530933"/>
                </a:lnTo>
                <a:lnTo>
                  <a:pt x="1221094" y="521087"/>
                </a:lnTo>
                <a:lnTo>
                  <a:pt x="689743" y="521087"/>
                </a:lnTo>
                <a:lnTo>
                  <a:pt x="681923" y="519491"/>
                </a:lnTo>
                <a:lnTo>
                  <a:pt x="675119" y="514845"/>
                </a:lnTo>
                <a:lnTo>
                  <a:pt x="671258" y="510882"/>
                </a:lnTo>
                <a:lnTo>
                  <a:pt x="669163" y="505650"/>
                </a:lnTo>
                <a:lnTo>
                  <a:pt x="669328" y="494563"/>
                </a:lnTo>
                <a:lnTo>
                  <a:pt x="671563" y="489369"/>
                </a:lnTo>
                <a:lnTo>
                  <a:pt x="675525" y="485520"/>
                </a:lnTo>
                <a:lnTo>
                  <a:pt x="740597" y="420449"/>
                </a:lnTo>
                <a:close/>
              </a:path>
              <a:path w="1228089" h="826135">
                <a:moveTo>
                  <a:pt x="492187" y="420501"/>
                </a:moveTo>
                <a:lnTo>
                  <a:pt x="454826" y="420501"/>
                </a:lnTo>
                <a:lnTo>
                  <a:pt x="462653" y="422089"/>
                </a:lnTo>
                <a:lnTo>
                  <a:pt x="469463" y="426732"/>
                </a:lnTo>
                <a:lnTo>
                  <a:pt x="473908" y="433645"/>
                </a:lnTo>
                <a:lnTo>
                  <a:pt x="475316" y="441478"/>
                </a:lnTo>
                <a:lnTo>
                  <a:pt x="473695" y="449267"/>
                </a:lnTo>
                <a:lnTo>
                  <a:pt x="469061" y="456056"/>
                </a:lnTo>
                <a:lnTo>
                  <a:pt x="361099" y="564019"/>
                </a:lnTo>
                <a:lnTo>
                  <a:pt x="350544" y="576825"/>
                </a:lnTo>
                <a:lnTo>
                  <a:pt x="342815" y="591167"/>
                </a:lnTo>
                <a:lnTo>
                  <a:pt x="338065" y="606683"/>
                </a:lnTo>
                <a:lnTo>
                  <a:pt x="336448" y="623011"/>
                </a:lnTo>
                <a:lnTo>
                  <a:pt x="338065" y="639331"/>
                </a:lnTo>
                <a:lnTo>
                  <a:pt x="361099" y="681989"/>
                </a:lnTo>
                <a:lnTo>
                  <a:pt x="403750" y="705012"/>
                </a:lnTo>
                <a:lnTo>
                  <a:pt x="420077" y="706627"/>
                </a:lnTo>
                <a:lnTo>
                  <a:pt x="436403" y="705012"/>
                </a:lnTo>
                <a:lnTo>
                  <a:pt x="479056" y="681989"/>
                </a:lnTo>
                <a:lnTo>
                  <a:pt x="587082" y="573976"/>
                </a:lnTo>
                <a:lnTo>
                  <a:pt x="610116" y="531312"/>
                </a:lnTo>
                <a:lnTo>
                  <a:pt x="611124" y="521131"/>
                </a:lnTo>
                <a:lnTo>
                  <a:pt x="542683" y="521131"/>
                </a:lnTo>
                <a:lnTo>
                  <a:pt x="537133" y="521055"/>
                </a:lnTo>
                <a:lnTo>
                  <a:pt x="501026" y="474425"/>
                </a:lnTo>
                <a:lnTo>
                  <a:pt x="491603" y="426732"/>
                </a:lnTo>
                <a:lnTo>
                  <a:pt x="491617" y="426338"/>
                </a:lnTo>
                <a:lnTo>
                  <a:pt x="492187" y="420501"/>
                </a:lnTo>
                <a:close/>
              </a:path>
              <a:path w="1228089" h="826135">
                <a:moveTo>
                  <a:pt x="724509" y="234794"/>
                </a:moveTo>
                <a:lnTo>
                  <a:pt x="665530" y="259587"/>
                </a:lnTo>
                <a:lnTo>
                  <a:pt x="557504" y="367614"/>
                </a:lnTo>
                <a:lnTo>
                  <a:pt x="532762" y="426338"/>
                </a:lnTo>
                <a:lnTo>
                  <a:pt x="532737" y="426732"/>
                </a:lnTo>
                <a:lnTo>
                  <a:pt x="538909" y="457850"/>
                </a:lnTo>
                <a:lnTo>
                  <a:pt x="557504" y="485584"/>
                </a:lnTo>
                <a:lnTo>
                  <a:pt x="562155" y="492715"/>
                </a:lnTo>
                <a:lnTo>
                  <a:pt x="548424" y="521131"/>
                </a:lnTo>
                <a:lnTo>
                  <a:pt x="611124" y="521131"/>
                </a:lnTo>
                <a:lnTo>
                  <a:pt x="611705" y="515264"/>
                </a:lnTo>
                <a:lnTo>
                  <a:pt x="611719" y="514845"/>
                </a:lnTo>
                <a:lnTo>
                  <a:pt x="610116" y="498665"/>
                </a:lnTo>
                <a:lnTo>
                  <a:pt x="605366" y="483152"/>
                </a:lnTo>
                <a:lnTo>
                  <a:pt x="597637" y="468811"/>
                </a:lnTo>
                <a:lnTo>
                  <a:pt x="587082" y="456006"/>
                </a:lnTo>
                <a:lnTo>
                  <a:pt x="582444" y="448891"/>
                </a:lnTo>
                <a:lnTo>
                  <a:pt x="601895" y="420449"/>
                </a:lnTo>
                <a:lnTo>
                  <a:pt x="740597" y="420449"/>
                </a:lnTo>
                <a:lnTo>
                  <a:pt x="783488" y="377558"/>
                </a:lnTo>
                <a:lnTo>
                  <a:pt x="794042" y="364753"/>
                </a:lnTo>
                <a:lnTo>
                  <a:pt x="801771" y="350412"/>
                </a:lnTo>
                <a:lnTo>
                  <a:pt x="806521" y="334899"/>
                </a:lnTo>
                <a:lnTo>
                  <a:pt x="808139" y="318579"/>
                </a:lnTo>
                <a:lnTo>
                  <a:pt x="806521" y="302252"/>
                </a:lnTo>
                <a:lnTo>
                  <a:pt x="801771" y="286735"/>
                </a:lnTo>
                <a:lnTo>
                  <a:pt x="794042" y="272393"/>
                </a:lnTo>
                <a:lnTo>
                  <a:pt x="783488" y="259587"/>
                </a:lnTo>
                <a:lnTo>
                  <a:pt x="755756" y="240989"/>
                </a:lnTo>
                <a:lnTo>
                  <a:pt x="724509" y="234794"/>
                </a:lnTo>
                <a:close/>
              </a:path>
              <a:path w="1228089" h="826135">
                <a:moveTo>
                  <a:pt x="919354" y="193687"/>
                </a:moveTo>
                <a:lnTo>
                  <a:pt x="724509" y="193687"/>
                </a:lnTo>
                <a:lnTo>
                  <a:pt x="749079" y="196086"/>
                </a:lnTo>
                <a:lnTo>
                  <a:pt x="772348" y="203130"/>
                </a:lnTo>
                <a:lnTo>
                  <a:pt x="793777" y="214593"/>
                </a:lnTo>
                <a:lnTo>
                  <a:pt x="812825" y="230250"/>
                </a:lnTo>
                <a:lnTo>
                  <a:pt x="840221" y="271551"/>
                </a:lnTo>
                <a:lnTo>
                  <a:pt x="849353" y="318579"/>
                </a:lnTo>
                <a:lnTo>
                  <a:pt x="840221" y="365607"/>
                </a:lnTo>
                <a:lnTo>
                  <a:pt x="812825" y="406907"/>
                </a:lnTo>
                <a:lnTo>
                  <a:pt x="704811" y="514934"/>
                </a:lnTo>
                <a:lnTo>
                  <a:pt x="697677" y="519587"/>
                </a:lnTo>
                <a:lnTo>
                  <a:pt x="689743" y="521087"/>
                </a:lnTo>
                <a:lnTo>
                  <a:pt x="1221094" y="521087"/>
                </a:lnTo>
                <a:lnTo>
                  <a:pt x="1193590" y="449756"/>
                </a:lnTo>
                <a:lnTo>
                  <a:pt x="1168855" y="414830"/>
                </a:lnTo>
                <a:lnTo>
                  <a:pt x="1138664" y="384638"/>
                </a:lnTo>
                <a:lnTo>
                  <a:pt x="1103738" y="359902"/>
                </a:lnTo>
                <a:lnTo>
                  <a:pt x="1064796" y="341341"/>
                </a:lnTo>
                <a:lnTo>
                  <a:pt x="1022559" y="329676"/>
                </a:lnTo>
                <a:lnTo>
                  <a:pt x="977747" y="325627"/>
                </a:lnTo>
                <a:lnTo>
                  <a:pt x="947585" y="325627"/>
                </a:lnTo>
                <a:lnTo>
                  <a:pt x="944054" y="277507"/>
                </a:lnTo>
                <a:lnTo>
                  <a:pt x="933797" y="231580"/>
                </a:lnTo>
                <a:lnTo>
                  <a:pt x="919354" y="193687"/>
                </a:lnTo>
                <a:close/>
              </a:path>
            </a:pathLst>
          </a:custGeom>
          <a:solidFill>
            <a:srgbClr val="0C777D"/>
          </a:solidFill>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9" name="object 17">
            <a:extLst>
              <a:ext uri="{FF2B5EF4-FFF2-40B4-BE49-F238E27FC236}">
                <a16:creationId xmlns:a16="http://schemas.microsoft.com/office/drawing/2014/main" id="{EC824209-6F7A-6D47-9ACC-AAC815EF0AA0}"/>
              </a:ext>
            </a:extLst>
          </p:cNvPr>
          <p:cNvSpPr/>
          <p:nvPr/>
        </p:nvSpPr>
        <p:spPr>
          <a:xfrm>
            <a:off x="1960481" y="2430324"/>
            <a:ext cx="742315" cy="937260"/>
          </a:xfrm>
          <a:custGeom>
            <a:avLst/>
            <a:gdLst/>
            <a:ahLst/>
            <a:cxnLst/>
            <a:rect l="l" t="t" r="r" b="b"/>
            <a:pathLst>
              <a:path w="742314" h="937260">
                <a:moveTo>
                  <a:pt x="195962" y="103017"/>
                </a:moveTo>
                <a:lnTo>
                  <a:pt x="158339" y="109753"/>
                </a:lnTo>
                <a:lnTo>
                  <a:pt x="125829" y="130202"/>
                </a:lnTo>
                <a:lnTo>
                  <a:pt x="98077" y="179844"/>
                </a:lnTo>
                <a:lnTo>
                  <a:pt x="6357" y="604062"/>
                </a:lnTo>
                <a:lnTo>
                  <a:pt x="0" y="664052"/>
                </a:lnTo>
                <a:lnTo>
                  <a:pt x="1934" y="692986"/>
                </a:lnTo>
                <a:lnTo>
                  <a:pt x="20391" y="762227"/>
                </a:lnTo>
                <a:lnTo>
                  <a:pt x="40863" y="800788"/>
                </a:lnTo>
                <a:lnTo>
                  <a:pt x="67772" y="836004"/>
                </a:lnTo>
                <a:lnTo>
                  <a:pt x="100584" y="867231"/>
                </a:lnTo>
                <a:lnTo>
                  <a:pt x="138768" y="893826"/>
                </a:lnTo>
                <a:lnTo>
                  <a:pt x="177165" y="912674"/>
                </a:lnTo>
                <a:lnTo>
                  <a:pt x="219117" y="926691"/>
                </a:lnTo>
                <a:lnTo>
                  <a:pt x="263631" y="935095"/>
                </a:lnTo>
                <a:lnTo>
                  <a:pt x="309716" y="937104"/>
                </a:lnTo>
                <a:lnTo>
                  <a:pt x="356379" y="931934"/>
                </a:lnTo>
                <a:lnTo>
                  <a:pt x="402629" y="918804"/>
                </a:lnTo>
                <a:lnTo>
                  <a:pt x="447474" y="896930"/>
                </a:lnTo>
                <a:lnTo>
                  <a:pt x="456418" y="890314"/>
                </a:lnTo>
                <a:lnTo>
                  <a:pt x="288200" y="890314"/>
                </a:lnTo>
                <a:lnTo>
                  <a:pt x="244811" y="884129"/>
                </a:lnTo>
                <a:lnTo>
                  <a:pt x="203903" y="871692"/>
                </a:lnTo>
                <a:lnTo>
                  <a:pt x="166771" y="854075"/>
                </a:lnTo>
                <a:lnTo>
                  <a:pt x="132671" y="830010"/>
                </a:lnTo>
                <a:lnTo>
                  <a:pt x="101417" y="799113"/>
                </a:lnTo>
                <a:lnTo>
                  <a:pt x="75526" y="761725"/>
                </a:lnTo>
                <a:lnTo>
                  <a:pt x="57517" y="718185"/>
                </a:lnTo>
                <a:lnTo>
                  <a:pt x="49907" y="668832"/>
                </a:lnTo>
                <a:lnTo>
                  <a:pt x="55214" y="614006"/>
                </a:lnTo>
                <a:lnTo>
                  <a:pt x="146921" y="189788"/>
                </a:lnTo>
                <a:lnTo>
                  <a:pt x="174936" y="155755"/>
                </a:lnTo>
                <a:lnTo>
                  <a:pt x="197848" y="151371"/>
                </a:lnTo>
                <a:lnTo>
                  <a:pt x="254081" y="151371"/>
                </a:lnTo>
                <a:lnTo>
                  <a:pt x="250986" y="144590"/>
                </a:lnTo>
                <a:lnTo>
                  <a:pt x="227414" y="112598"/>
                </a:lnTo>
                <a:lnTo>
                  <a:pt x="223718" y="108127"/>
                </a:lnTo>
                <a:lnTo>
                  <a:pt x="219057" y="105219"/>
                </a:lnTo>
                <a:lnTo>
                  <a:pt x="195962" y="103017"/>
                </a:lnTo>
                <a:close/>
              </a:path>
              <a:path w="742314" h="937260">
                <a:moveTo>
                  <a:pt x="727956" y="546655"/>
                </a:moveTo>
                <a:lnTo>
                  <a:pt x="653065" y="546655"/>
                </a:lnTo>
                <a:lnTo>
                  <a:pt x="664578" y="548720"/>
                </a:lnTo>
                <a:lnTo>
                  <a:pt x="674983" y="553536"/>
                </a:lnTo>
                <a:lnTo>
                  <a:pt x="697383" y="588548"/>
                </a:lnTo>
                <a:lnTo>
                  <a:pt x="698050" y="599135"/>
                </a:lnTo>
                <a:lnTo>
                  <a:pt x="697159" y="608005"/>
                </a:lnTo>
                <a:lnTo>
                  <a:pt x="460649" y="831100"/>
                </a:lnTo>
                <a:lnTo>
                  <a:pt x="420293" y="860640"/>
                </a:lnTo>
                <a:lnTo>
                  <a:pt x="377236" y="879641"/>
                </a:lnTo>
                <a:lnTo>
                  <a:pt x="332773" y="889175"/>
                </a:lnTo>
                <a:lnTo>
                  <a:pt x="288200" y="890314"/>
                </a:lnTo>
                <a:lnTo>
                  <a:pt x="456418" y="890314"/>
                </a:lnTo>
                <a:lnTo>
                  <a:pt x="489923" y="865530"/>
                </a:lnTo>
                <a:lnTo>
                  <a:pt x="712312" y="666305"/>
                </a:lnTo>
                <a:lnTo>
                  <a:pt x="739680" y="618251"/>
                </a:lnTo>
                <a:lnTo>
                  <a:pt x="742030" y="599567"/>
                </a:lnTo>
                <a:lnTo>
                  <a:pt x="740398" y="579622"/>
                </a:lnTo>
                <a:lnTo>
                  <a:pt x="734925" y="560324"/>
                </a:lnTo>
                <a:lnTo>
                  <a:pt x="727956" y="546655"/>
                </a:lnTo>
                <a:close/>
              </a:path>
              <a:path w="742314" h="937260">
                <a:moveTo>
                  <a:pt x="659054" y="430426"/>
                </a:moveTo>
                <a:lnTo>
                  <a:pt x="580878" y="430426"/>
                </a:lnTo>
                <a:lnTo>
                  <a:pt x="592391" y="432495"/>
                </a:lnTo>
                <a:lnTo>
                  <a:pt x="602796" y="437311"/>
                </a:lnTo>
                <a:lnTo>
                  <a:pt x="611741" y="444957"/>
                </a:lnTo>
                <a:lnTo>
                  <a:pt x="621162" y="459683"/>
                </a:lnTo>
                <a:lnTo>
                  <a:pt x="625189" y="476410"/>
                </a:lnTo>
                <a:lnTo>
                  <a:pt x="623555" y="493454"/>
                </a:lnTo>
                <a:lnTo>
                  <a:pt x="615996" y="509130"/>
                </a:lnTo>
                <a:lnTo>
                  <a:pt x="613193" y="515244"/>
                </a:lnTo>
                <a:lnTo>
                  <a:pt x="612124" y="521831"/>
                </a:lnTo>
                <a:lnTo>
                  <a:pt x="612876" y="528745"/>
                </a:lnTo>
                <a:lnTo>
                  <a:pt x="615538" y="535838"/>
                </a:lnTo>
                <a:lnTo>
                  <a:pt x="620612" y="541658"/>
                </a:lnTo>
                <a:lnTo>
                  <a:pt x="626573" y="545404"/>
                </a:lnTo>
                <a:lnTo>
                  <a:pt x="633332" y="547221"/>
                </a:lnTo>
                <a:lnTo>
                  <a:pt x="640799" y="547255"/>
                </a:lnTo>
                <a:lnTo>
                  <a:pt x="653065" y="546655"/>
                </a:lnTo>
                <a:lnTo>
                  <a:pt x="727956" y="546655"/>
                </a:lnTo>
                <a:lnTo>
                  <a:pt x="702793" y="517663"/>
                </a:lnTo>
                <a:lnTo>
                  <a:pt x="668612" y="500913"/>
                </a:lnTo>
                <a:lnTo>
                  <a:pt x="671781" y="476965"/>
                </a:lnTo>
                <a:lnTo>
                  <a:pt x="668442" y="452908"/>
                </a:lnTo>
                <a:lnTo>
                  <a:pt x="659054" y="430426"/>
                </a:lnTo>
                <a:close/>
              </a:path>
              <a:path w="742314" h="937260">
                <a:moveTo>
                  <a:pt x="674864" y="49911"/>
                </a:moveTo>
                <a:lnTo>
                  <a:pt x="589211" y="49911"/>
                </a:lnTo>
                <a:lnTo>
                  <a:pt x="599035" y="50602"/>
                </a:lnTo>
                <a:lnTo>
                  <a:pt x="608441" y="53262"/>
                </a:lnTo>
                <a:lnTo>
                  <a:pt x="617049" y="57853"/>
                </a:lnTo>
                <a:lnTo>
                  <a:pt x="624479" y="64338"/>
                </a:lnTo>
                <a:lnTo>
                  <a:pt x="636011" y="81273"/>
                </a:lnTo>
                <a:lnTo>
                  <a:pt x="639737" y="100020"/>
                </a:lnTo>
                <a:lnTo>
                  <a:pt x="635925" y="118521"/>
                </a:lnTo>
                <a:lnTo>
                  <a:pt x="624847" y="134721"/>
                </a:lnTo>
                <a:lnTo>
                  <a:pt x="485503" y="273456"/>
                </a:lnTo>
                <a:lnTo>
                  <a:pt x="480860" y="279224"/>
                </a:lnTo>
                <a:lnTo>
                  <a:pt x="478383" y="285740"/>
                </a:lnTo>
                <a:lnTo>
                  <a:pt x="478018" y="292765"/>
                </a:lnTo>
                <a:lnTo>
                  <a:pt x="479712" y="300062"/>
                </a:lnTo>
                <a:lnTo>
                  <a:pt x="513581" y="315125"/>
                </a:lnTo>
                <a:lnTo>
                  <a:pt x="523363" y="317693"/>
                </a:lnTo>
                <a:lnTo>
                  <a:pt x="532109" y="322248"/>
                </a:lnTo>
                <a:lnTo>
                  <a:pt x="539554" y="328726"/>
                </a:lnTo>
                <a:lnTo>
                  <a:pt x="548975" y="343452"/>
                </a:lnTo>
                <a:lnTo>
                  <a:pt x="553002" y="360179"/>
                </a:lnTo>
                <a:lnTo>
                  <a:pt x="551368" y="377223"/>
                </a:lnTo>
                <a:lnTo>
                  <a:pt x="543809" y="392899"/>
                </a:lnTo>
                <a:lnTo>
                  <a:pt x="541007" y="399014"/>
                </a:lnTo>
                <a:lnTo>
                  <a:pt x="539937" y="405601"/>
                </a:lnTo>
                <a:lnTo>
                  <a:pt x="540689" y="412514"/>
                </a:lnTo>
                <a:lnTo>
                  <a:pt x="543352" y="419608"/>
                </a:lnTo>
                <a:lnTo>
                  <a:pt x="548425" y="425428"/>
                </a:lnTo>
                <a:lnTo>
                  <a:pt x="554386" y="429174"/>
                </a:lnTo>
                <a:lnTo>
                  <a:pt x="561145" y="430991"/>
                </a:lnTo>
                <a:lnTo>
                  <a:pt x="568612" y="431025"/>
                </a:lnTo>
                <a:lnTo>
                  <a:pt x="580878" y="430426"/>
                </a:lnTo>
                <a:lnTo>
                  <a:pt x="659054" y="430426"/>
                </a:lnTo>
                <a:lnTo>
                  <a:pt x="633126" y="400849"/>
                </a:lnTo>
                <a:lnTo>
                  <a:pt x="598939" y="384098"/>
                </a:lnTo>
                <a:lnTo>
                  <a:pt x="602116" y="360150"/>
                </a:lnTo>
                <a:lnTo>
                  <a:pt x="589235" y="313231"/>
                </a:lnTo>
                <a:lnTo>
                  <a:pt x="563297" y="283490"/>
                </a:lnTo>
                <a:lnTo>
                  <a:pt x="551137" y="275501"/>
                </a:lnTo>
                <a:lnTo>
                  <a:pt x="660433" y="167690"/>
                </a:lnTo>
                <a:lnTo>
                  <a:pt x="682342" y="135764"/>
                </a:lnTo>
                <a:lnTo>
                  <a:pt x="689487" y="98783"/>
                </a:lnTo>
                <a:lnTo>
                  <a:pt x="682378" y="61616"/>
                </a:lnTo>
                <a:lnTo>
                  <a:pt x="674864" y="49911"/>
                </a:lnTo>
                <a:close/>
              </a:path>
              <a:path w="742314" h="937260">
                <a:moveTo>
                  <a:pt x="254081" y="151371"/>
                </a:moveTo>
                <a:lnTo>
                  <a:pt x="197848" y="151371"/>
                </a:lnTo>
                <a:lnTo>
                  <a:pt x="213412" y="175810"/>
                </a:lnTo>
                <a:lnTo>
                  <a:pt x="225761" y="205732"/>
                </a:lnTo>
                <a:lnTo>
                  <a:pt x="233269" y="236280"/>
                </a:lnTo>
                <a:lnTo>
                  <a:pt x="234310" y="262597"/>
                </a:lnTo>
                <a:lnTo>
                  <a:pt x="211005" y="339813"/>
                </a:lnTo>
                <a:lnTo>
                  <a:pt x="209898" y="348401"/>
                </a:lnTo>
                <a:lnTo>
                  <a:pt x="238101" y="369924"/>
                </a:lnTo>
                <a:lnTo>
                  <a:pt x="245449" y="367823"/>
                </a:lnTo>
                <a:lnTo>
                  <a:pt x="252395" y="363448"/>
                </a:lnTo>
                <a:lnTo>
                  <a:pt x="344413" y="271856"/>
                </a:lnTo>
                <a:lnTo>
                  <a:pt x="280335" y="271856"/>
                </a:lnTo>
                <a:lnTo>
                  <a:pt x="280786" y="230548"/>
                </a:lnTo>
                <a:lnTo>
                  <a:pt x="269890" y="186016"/>
                </a:lnTo>
                <a:lnTo>
                  <a:pt x="254081" y="151371"/>
                </a:lnTo>
                <a:close/>
              </a:path>
              <a:path w="742314" h="937260">
                <a:moveTo>
                  <a:pt x="592259" y="0"/>
                </a:moveTo>
                <a:lnTo>
                  <a:pt x="538194" y="16848"/>
                </a:lnTo>
                <a:lnTo>
                  <a:pt x="280335" y="271856"/>
                </a:lnTo>
                <a:lnTo>
                  <a:pt x="344413" y="271856"/>
                </a:lnTo>
                <a:lnTo>
                  <a:pt x="553791" y="63449"/>
                </a:lnTo>
                <a:lnTo>
                  <a:pt x="561644" y="57619"/>
                </a:lnTo>
                <a:lnTo>
                  <a:pt x="570263" y="53479"/>
                </a:lnTo>
                <a:lnTo>
                  <a:pt x="579501" y="50940"/>
                </a:lnTo>
                <a:lnTo>
                  <a:pt x="589211" y="49911"/>
                </a:lnTo>
                <a:lnTo>
                  <a:pt x="674864" y="49911"/>
                </a:lnTo>
                <a:lnTo>
                  <a:pt x="661525" y="29133"/>
                </a:lnTo>
                <a:lnTo>
                  <a:pt x="646812" y="16696"/>
                </a:lnTo>
                <a:lnTo>
                  <a:pt x="629721" y="7427"/>
                </a:lnTo>
                <a:lnTo>
                  <a:pt x="611215" y="1728"/>
                </a:lnTo>
                <a:lnTo>
                  <a:pt x="592259" y="0"/>
                </a:lnTo>
                <a:close/>
              </a:path>
            </a:pathLst>
          </a:custGeom>
          <a:solidFill>
            <a:srgbClr val="0C777D"/>
          </a:solidFill>
        </p:spPr>
        <p:txBody>
          <a:bodyPr wrap="square" lIns="0" tIns="0" rIns="0" bIns="0" rtlCol="0"/>
          <a:lstStyle/>
          <a:p>
            <a:endParaRPr dirty="0">
              <a:latin typeface="Segoe UI" panose="020B0502040204020203" pitchFamily="34" charset="0"/>
              <a:cs typeface="Segoe UI" panose="020B0502040204020203" pitchFamily="34" charset="0"/>
            </a:endParaRPr>
          </a:p>
        </p:txBody>
      </p:sp>
      <p:grpSp>
        <p:nvGrpSpPr>
          <p:cNvPr id="40" name="Group 39">
            <a:extLst>
              <a:ext uri="{FF2B5EF4-FFF2-40B4-BE49-F238E27FC236}">
                <a16:creationId xmlns:a16="http://schemas.microsoft.com/office/drawing/2014/main" id="{F81FDC25-C40C-0B45-8C9C-D81876B53736}"/>
              </a:ext>
            </a:extLst>
          </p:cNvPr>
          <p:cNvGrpSpPr/>
          <p:nvPr/>
        </p:nvGrpSpPr>
        <p:grpSpPr>
          <a:xfrm>
            <a:off x="684682" y="1820333"/>
            <a:ext cx="8279612" cy="4269316"/>
            <a:chOff x="684682" y="1820333"/>
            <a:chExt cx="8279612" cy="3702270"/>
          </a:xfrm>
        </p:grpSpPr>
        <p:cxnSp>
          <p:nvCxnSpPr>
            <p:cNvPr id="41" name="Straight Connector 40">
              <a:extLst>
                <a:ext uri="{FF2B5EF4-FFF2-40B4-BE49-F238E27FC236}">
                  <a16:creationId xmlns:a16="http://schemas.microsoft.com/office/drawing/2014/main" id="{79DDF4BF-9C3D-7F40-9F28-FCF349036B43}"/>
                </a:ext>
              </a:extLst>
            </p:cNvPr>
            <p:cNvCxnSpPr>
              <a:cxnSpLocks/>
            </p:cNvCxnSpPr>
            <p:nvPr/>
          </p:nvCxnSpPr>
          <p:spPr>
            <a:xfrm>
              <a:off x="684682" y="4004567"/>
              <a:ext cx="4266147" cy="0"/>
            </a:xfrm>
            <a:prstGeom prst="line">
              <a:avLst/>
            </a:prstGeom>
            <a:ln w="13944">
              <a:solidFill>
                <a:srgbClr val="88C1C4"/>
              </a:solidFill>
              <a:prstDash val="dot"/>
            </a:ln>
          </p:spPr>
        </p:cxnSp>
        <p:cxnSp>
          <p:nvCxnSpPr>
            <p:cNvPr id="42" name="Straight Connector 41">
              <a:extLst>
                <a:ext uri="{FF2B5EF4-FFF2-40B4-BE49-F238E27FC236}">
                  <a16:creationId xmlns:a16="http://schemas.microsoft.com/office/drawing/2014/main" id="{C9E4BA5B-B824-B845-A046-4B0EE0A39EDC}"/>
                </a:ext>
              </a:extLst>
            </p:cNvPr>
            <p:cNvCxnSpPr>
              <a:cxnSpLocks/>
            </p:cNvCxnSpPr>
            <p:nvPr/>
          </p:nvCxnSpPr>
          <p:spPr>
            <a:xfrm>
              <a:off x="4950829" y="1820333"/>
              <a:ext cx="0" cy="3702270"/>
            </a:xfrm>
            <a:prstGeom prst="line">
              <a:avLst/>
            </a:prstGeom>
            <a:ln w="13944">
              <a:solidFill>
                <a:srgbClr val="88C1C4"/>
              </a:solidFill>
              <a:prstDash val="dot"/>
            </a:ln>
          </p:spPr>
        </p:cxnSp>
        <p:cxnSp>
          <p:nvCxnSpPr>
            <p:cNvPr id="43" name="Straight Connector 42">
              <a:extLst>
                <a:ext uri="{FF2B5EF4-FFF2-40B4-BE49-F238E27FC236}">
                  <a16:creationId xmlns:a16="http://schemas.microsoft.com/office/drawing/2014/main" id="{8696ABCE-98B3-0444-83D1-86BB1609058A}"/>
                </a:ext>
              </a:extLst>
            </p:cNvPr>
            <p:cNvCxnSpPr>
              <a:cxnSpLocks/>
            </p:cNvCxnSpPr>
            <p:nvPr/>
          </p:nvCxnSpPr>
          <p:spPr>
            <a:xfrm>
              <a:off x="4936883" y="4004567"/>
              <a:ext cx="4027411" cy="0"/>
            </a:xfrm>
            <a:prstGeom prst="line">
              <a:avLst/>
            </a:prstGeom>
            <a:ln w="13944">
              <a:solidFill>
                <a:srgbClr val="88C1C4"/>
              </a:solidFill>
              <a:prstDash val="dot"/>
            </a:ln>
          </p:spPr>
        </p:cxnSp>
      </p:grpSp>
      <p:sp>
        <p:nvSpPr>
          <p:cNvPr id="44" name="object 3">
            <a:extLst>
              <a:ext uri="{FF2B5EF4-FFF2-40B4-BE49-F238E27FC236}">
                <a16:creationId xmlns:a16="http://schemas.microsoft.com/office/drawing/2014/main" id="{BB0E27F1-32C2-F94F-8E79-3D3F3F81E73D}"/>
              </a:ext>
            </a:extLst>
          </p:cNvPr>
          <p:cNvSpPr/>
          <p:nvPr/>
        </p:nvSpPr>
        <p:spPr>
          <a:xfrm>
            <a:off x="5111750" y="2286000"/>
            <a:ext cx="4260850" cy="6350"/>
          </a:xfrm>
          <a:custGeom>
            <a:avLst/>
            <a:gdLst/>
            <a:ahLst/>
            <a:cxnLst/>
            <a:rect l="l" t="t" r="r" b="b"/>
            <a:pathLst>
              <a:path w="4260850" h="6350">
                <a:moveTo>
                  <a:pt x="0" y="6350"/>
                </a:moveTo>
                <a:lnTo>
                  <a:pt x="4260850" y="6350"/>
                </a:lnTo>
                <a:lnTo>
                  <a:pt x="4260850" y="0"/>
                </a:lnTo>
                <a:lnTo>
                  <a:pt x="0" y="0"/>
                </a:lnTo>
                <a:lnTo>
                  <a:pt x="0" y="6350"/>
                </a:lnTo>
                <a:close/>
              </a:path>
            </a:pathLst>
          </a:custGeom>
          <a:solidFill>
            <a:srgbClr val="F1F1F2"/>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45" name="object 20">
            <a:extLst>
              <a:ext uri="{FF2B5EF4-FFF2-40B4-BE49-F238E27FC236}">
                <a16:creationId xmlns:a16="http://schemas.microsoft.com/office/drawing/2014/main" id="{C2095486-57FC-634C-953A-9DB54392A699}"/>
              </a:ext>
            </a:extLst>
          </p:cNvPr>
          <p:cNvSpPr/>
          <p:nvPr/>
        </p:nvSpPr>
        <p:spPr>
          <a:xfrm>
            <a:off x="8978466"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46" name="object 21">
            <a:extLst>
              <a:ext uri="{FF2B5EF4-FFF2-40B4-BE49-F238E27FC236}">
                <a16:creationId xmlns:a16="http://schemas.microsoft.com/office/drawing/2014/main" id="{6DAC1C30-44E9-3644-866C-16A2EA0E6657}"/>
              </a:ext>
            </a:extLst>
          </p:cNvPr>
          <p:cNvSpPr/>
          <p:nvPr/>
        </p:nvSpPr>
        <p:spPr>
          <a:xfrm>
            <a:off x="5511151"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49" name="object 5">
            <a:extLst>
              <a:ext uri="{FF2B5EF4-FFF2-40B4-BE49-F238E27FC236}">
                <a16:creationId xmlns:a16="http://schemas.microsoft.com/office/drawing/2014/main" id="{B63E59DC-E86A-5B4B-9550-F8F9D830DC3A}"/>
              </a:ext>
            </a:extLst>
          </p:cNvPr>
          <p:cNvSpPr txBox="1">
            <a:spLocks/>
          </p:cNvSpPr>
          <p:nvPr/>
        </p:nvSpPr>
        <p:spPr>
          <a:xfrm>
            <a:off x="5475335" y="2428266"/>
            <a:ext cx="3550132" cy="1426031"/>
          </a:xfrm>
          <a:prstGeom prst="rect">
            <a:avLst/>
          </a:prstGeom>
        </p:spPr>
        <p:txBody>
          <a:bodyPr vert="horz" wrap="square" lIns="0" tIns="109220" rIns="0" bIns="0" rtlCol="0" anchor="b" anchorCtr="0">
            <a:spAutoFit/>
          </a:bodyPr>
          <a:lstStyle>
            <a:lvl1pPr algn="l" defTabSz="1005850" rtl="0" eaLnBrk="1" latinLnBrk="0" hangingPunct="1">
              <a:lnSpc>
                <a:spcPct val="90000"/>
              </a:lnSpc>
              <a:spcBef>
                <a:spcPct val="0"/>
              </a:spcBef>
              <a:buNone/>
              <a:defRPr sz="1800" b="0" i="0" kern="1200" cap="all" baseline="0">
                <a:solidFill>
                  <a:schemeClr val="accent2">
                    <a:lumMod val="75000"/>
                  </a:schemeClr>
                </a:solidFill>
                <a:latin typeface="Rubik Medium" pitchFamily="2" charset="-79"/>
                <a:ea typeface="+mj-ea"/>
                <a:cs typeface="Rubik Medium" pitchFamily="2" charset="-79"/>
              </a:defRPr>
            </a:lvl1pPr>
          </a:lstStyle>
          <a:p>
            <a:pPr>
              <a:lnSpc>
                <a:spcPct val="100000"/>
              </a:lnSpc>
              <a:spcBef>
                <a:spcPts val="860"/>
              </a:spcBef>
            </a:pPr>
            <a:r>
              <a:rPr lang="en-US" b="1" cap="none" dirty="0">
                <a:solidFill>
                  <a:srgbClr val="0C777D"/>
                </a:solidFill>
                <a:latin typeface="Segoe UI" panose="020B0502040204020203" pitchFamily="34" charset="0"/>
                <a:cs typeface="Segoe UI" panose="020B0502040204020203" pitchFamily="34" charset="0"/>
              </a:rPr>
              <a:t>Table of Contents</a:t>
            </a:r>
          </a:p>
          <a:p>
            <a:pPr marR="5080">
              <a:lnSpc>
                <a:spcPct val="100000"/>
              </a:lnSpc>
              <a:spcBef>
                <a:spcPts val="290"/>
              </a:spcBef>
            </a:pPr>
            <a:r>
              <a:rPr lang="en-US" sz="1200" cap="none" dirty="0">
                <a:solidFill>
                  <a:srgbClr val="000000"/>
                </a:solidFill>
                <a:latin typeface="Segoe UI" panose="020B0502040204020203" pitchFamily="34" charset="0"/>
                <a:cs typeface="Segoe UI" panose="020B0502040204020203" pitchFamily="34" charset="0"/>
              </a:rPr>
              <a:t>The table of contents is interactive. Click on a chapter in the table of contents to read that section. </a:t>
            </a:r>
          </a:p>
          <a:p>
            <a:pPr marL="635000" marR="5080">
              <a:lnSpc>
                <a:spcPct val="100000"/>
              </a:lnSpc>
              <a:spcBef>
                <a:spcPts val="290"/>
              </a:spcBef>
            </a:pPr>
            <a:r>
              <a:rPr lang="en-US" altLang="en-US" sz="1200" cap="none" dirty="0">
                <a:solidFill>
                  <a:srgbClr val="000000"/>
                </a:solidFill>
                <a:latin typeface="Segoe UI" panose="020B0502040204020203" pitchFamily="34" charset="0"/>
                <a:cs typeface="Segoe UI" panose="020B0502040204020203" pitchFamily="34" charset="0"/>
              </a:rPr>
              <a:t>You can also click on the icon on the bottom left to go back to the table </a:t>
            </a:r>
          </a:p>
          <a:p>
            <a:pPr marL="635000" marR="5080">
              <a:lnSpc>
                <a:spcPct val="100000"/>
              </a:lnSpc>
              <a:spcBef>
                <a:spcPts val="290"/>
              </a:spcBef>
            </a:pPr>
            <a:r>
              <a:rPr lang="en-US" altLang="en-US" sz="1200" cap="none" dirty="0">
                <a:solidFill>
                  <a:srgbClr val="000000"/>
                </a:solidFill>
                <a:latin typeface="Segoe UI" panose="020B0502040204020203" pitchFamily="34" charset="0"/>
                <a:cs typeface="Segoe UI" panose="020B0502040204020203" pitchFamily="34" charset="0"/>
              </a:rPr>
              <a:t>of contents.</a:t>
            </a:r>
            <a:endParaRPr lang="en-US" altLang="en-US" sz="1200" cap="none" dirty="0">
              <a:solidFill>
                <a:schemeClr val="tx1"/>
              </a:solidFill>
              <a:latin typeface="Segoe UI" panose="020B0502040204020203" pitchFamily="34" charset="0"/>
              <a:cs typeface="Segoe UI" panose="020B0502040204020203" pitchFamily="34" charset="0"/>
            </a:endParaRPr>
          </a:p>
        </p:txBody>
      </p:sp>
      <p:sp>
        <p:nvSpPr>
          <p:cNvPr id="50" name="object 6">
            <a:extLst>
              <a:ext uri="{FF2B5EF4-FFF2-40B4-BE49-F238E27FC236}">
                <a16:creationId xmlns:a16="http://schemas.microsoft.com/office/drawing/2014/main" id="{F01D6DB0-6701-214F-B408-A12BF90C2C93}"/>
              </a:ext>
            </a:extLst>
          </p:cNvPr>
          <p:cNvSpPr txBox="1"/>
          <p:nvPr/>
        </p:nvSpPr>
        <p:spPr>
          <a:xfrm>
            <a:off x="5504179" y="4454052"/>
            <a:ext cx="3460115" cy="979755"/>
          </a:xfrm>
          <a:prstGeom prst="rect">
            <a:avLst/>
          </a:prstGeom>
        </p:spPr>
        <p:txBody>
          <a:bodyPr vert="horz" wrap="square" lIns="0" tIns="109220" rIns="0" bIns="0" rtlCol="0">
            <a:spAutoFit/>
          </a:bodyPr>
          <a:lstStyle/>
          <a:p>
            <a:pPr defTabSz="1005850">
              <a:spcBef>
                <a:spcPts val="860"/>
              </a:spcBef>
            </a:pPr>
            <a:r>
              <a:rPr b="1" dirty="0">
                <a:solidFill>
                  <a:srgbClr val="0C777D"/>
                </a:solidFill>
                <a:latin typeface="Segoe UI" panose="020B0502040204020203" pitchFamily="34" charset="0"/>
                <a:ea typeface="+mj-ea"/>
                <a:cs typeface="Segoe UI" panose="020B0502040204020203" pitchFamily="34" charset="0"/>
              </a:rPr>
              <a:t>Hyperlinks</a:t>
            </a:r>
          </a:p>
          <a:p>
            <a:pPr marR="5080" defTabSz="1005850">
              <a:spcBef>
                <a:spcPts val="290"/>
              </a:spcBef>
            </a:pPr>
            <a:r>
              <a:rPr lang="en-US" sz="1200" dirty="0">
                <a:solidFill>
                  <a:srgbClr val="000000"/>
                </a:solidFill>
                <a:latin typeface="Segoe UI" panose="020B0502040204020203" pitchFamily="34" charset="0"/>
                <a:ea typeface="+mj-ea"/>
                <a:cs typeface="Segoe UI" panose="020B0502040204020203" pitchFamily="34" charset="0"/>
              </a:rPr>
              <a:t>Hyperlinks to the </a:t>
            </a:r>
            <a:r>
              <a:rPr lang="en-US" sz="1200" dirty="0">
                <a:solidFill>
                  <a:srgbClr val="000000"/>
                </a:solidFill>
                <a:latin typeface="Segoe UI" panose="020B0502040204020203" pitchFamily="34" charset="0"/>
                <a:ea typeface="+mj-ea"/>
                <a:cs typeface="Segoe UI" panose="020B0502040204020203" pitchFamily="34" charset="0"/>
                <a:hlinkClick r:id="rId2"/>
              </a:rPr>
              <a:t>Quality Payment Program website</a:t>
            </a:r>
            <a:r>
              <a:rPr lang="en-US" sz="1200" dirty="0">
                <a:solidFill>
                  <a:srgbClr val="000000"/>
                </a:solidFill>
                <a:latin typeface="Segoe UI" panose="020B0502040204020203" pitchFamily="34" charset="0"/>
                <a:ea typeface="+mj-ea"/>
                <a:cs typeface="Segoe UI" panose="020B0502040204020203" pitchFamily="34" charset="0"/>
              </a:rPr>
              <a:t> are included throughout the guide to direct the reader to more information and resources.</a:t>
            </a:r>
            <a:endParaRPr sz="1200" dirty="0">
              <a:solidFill>
                <a:srgbClr val="000000"/>
              </a:solidFill>
              <a:latin typeface="Segoe UI" panose="020B0502040204020203" pitchFamily="34" charset="0"/>
              <a:ea typeface="+mj-ea"/>
              <a:cs typeface="Segoe UI" panose="020B0502040204020203" pitchFamily="34" charset="0"/>
            </a:endParaRPr>
          </a:p>
        </p:txBody>
      </p:sp>
      <p:grpSp>
        <p:nvGrpSpPr>
          <p:cNvPr id="26" name="Group 25">
            <a:extLst>
              <a:ext uri="{FF2B5EF4-FFF2-40B4-BE49-F238E27FC236}">
                <a16:creationId xmlns:a16="http://schemas.microsoft.com/office/drawing/2014/main" id="{CB634314-AF06-734B-ABBB-FC88190DA1A6}"/>
              </a:ext>
            </a:extLst>
          </p:cNvPr>
          <p:cNvGrpSpPr/>
          <p:nvPr/>
        </p:nvGrpSpPr>
        <p:grpSpPr>
          <a:xfrm>
            <a:off x="5471024" y="3279475"/>
            <a:ext cx="494550" cy="588261"/>
            <a:chOff x="457200" y="7418670"/>
            <a:chExt cx="218980" cy="260474"/>
          </a:xfrm>
        </p:grpSpPr>
        <p:sp>
          <p:nvSpPr>
            <p:cNvPr id="27" name="bk object 20">
              <a:extLst>
                <a:ext uri="{FF2B5EF4-FFF2-40B4-BE49-F238E27FC236}">
                  <a16:creationId xmlns:a16="http://schemas.microsoft.com/office/drawing/2014/main" id="{B65B754E-681C-9F4C-99C3-32989DCEEC3D}"/>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w="15875">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28" name="Graphic 27">
              <a:extLst>
                <a:ext uri="{FF2B5EF4-FFF2-40B4-BE49-F238E27FC236}">
                  <a16:creationId xmlns:a16="http://schemas.microsoft.com/office/drawing/2014/main" id="{008BEAF4-0499-7F4D-AD4F-EABE8C7692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25" name="Title 4">
            <a:extLst>
              <a:ext uri="{FF2B5EF4-FFF2-40B4-BE49-F238E27FC236}">
                <a16:creationId xmlns:a16="http://schemas.microsoft.com/office/drawing/2014/main" id="{03D78F42-9BF8-4A8B-A7DB-3A6B236E2B1E}"/>
              </a:ext>
            </a:extLst>
          </p:cNvPr>
          <p:cNvSpPr>
            <a:spLocks noGrp="1"/>
          </p:cNvSpPr>
          <p:nvPr>
            <p:ph type="title"/>
          </p:nvPr>
        </p:nvSpPr>
        <p:spPr>
          <a:xfrm>
            <a:off x="365760" y="0"/>
            <a:ext cx="7872983" cy="576072"/>
          </a:xfrm>
        </p:spPr>
        <p:txBody>
          <a:bodyPr>
            <a:noAutofit/>
          </a:bodyPr>
          <a:lstStyle/>
          <a:p>
            <a:pPr>
              <a:lnSpc>
                <a:spcPct val="100000"/>
              </a:lnSpc>
            </a:pPr>
            <a:br>
              <a:rPr lang="en-US" sz="2000" b="1" dirty="0">
                <a:latin typeface="Segoe UI" panose="020B0502040204020203" pitchFamily="34" charset="0"/>
                <a:cs typeface="Segoe UI" panose="020B0502040204020203" pitchFamily="34" charset="0"/>
              </a:rPr>
            </a:br>
            <a:r>
              <a:rPr lang="en-US" sz="2000" b="1" dirty="0">
                <a:latin typeface="Segoe UI" panose="020B0502040204020203" pitchFamily="34" charset="0"/>
                <a:cs typeface="Segoe UI" panose="020B0502040204020203" pitchFamily="34" charset="0"/>
              </a:rPr>
              <a:t>How to Use This Guide</a:t>
            </a:r>
          </a:p>
        </p:txBody>
      </p:sp>
      <p:grpSp>
        <p:nvGrpSpPr>
          <p:cNvPr id="24" name="Group 23">
            <a:extLst>
              <a:ext uri="{FF2B5EF4-FFF2-40B4-BE49-F238E27FC236}">
                <a16:creationId xmlns:a16="http://schemas.microsoft.com/office/drawing/2014/main" id="{ED18A569-3807-48C9-96CE-E90AD8518482}"/>
              </a:ext>
            </a:extLst>
          </p:cNvPr>
          <p:cNvGrpSpPr/>
          <p:nvPr/>
        </p:nvGrpSpPr>
        <p:grpSpPr>
          <a:xfrm>
            <a:off x="457200" y="7418670"/>
            <a:ext cx="218980" cy="260474"/>
            <a:chOff x="457200" y="7418670"/>
            <a:chExt cx="218980" cy="260474"/>
          </a:xfrm>
        </p:grpSpPr>
        <p:sp>
          <p:nvSpPr>
            <p:cNvPr id="29" name="bk object 20">
              <a:extLst>
                <a:ext uri="{FF2B5EF4-FFF2-40B4-BE49-F238E27FC236}">
                  <a16:creationId xmlns:a16="http://schemas.microsoft.com/office/drawing/2014/main" id="{80C224DC-14C5-4DC2-A11C-A15B737CDFA9}"/>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30" name="Graphic 29">
              <a:hlinkClick r:id="rId5" action="ppaction://hlinksldjump"/>
              <a:extLst>
                <a:ext uri="{FF2B5EF4-FFF2-40B4-BE49-F238E27FC236}">
                  <a16:creationId xmlns:a16="http://schemas.microsoft.com/office/drawing/2014/main" id="{E1EFCE18-F80F-4D64-865A-2942ADECA5D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7142" y="7463009"/>
              <a:ext cx="159096" cy="159096"/>
            </a:xfrm>
            <a:prstGeom prst="rect">
              <a:avLst/>
            </a:prstGeom>
          </p:spPr>
        </p:pic>
      </p:grpSp>
      <p:sp>
        <p:nvSpPr>
          <p:cNvPr id="33" name="Text Placeholder 2">
            <a:extLst>
              <a:ext uri="{FF2B5EF4-FFF2-40B4-BE49-F238E27FC236}">
                <a16:creationId xmlns:a16="http://schemas.microsoft.com/office/drawing/2014/main" id="{3FECB616-AFC9-4987-8B87-E32CABCCE101}"/>
              </a:ext>
            </a:extLst>
          </p:cNvPr>
          <p:cNvSpPr txBox="1">
            <a:spLocks/>
          </p:cNvSpPr>
          <p:nvPr/>
        </p:nvSpPr>
        <p:spPr>
          <a:xfrm>
            <a:off x="733578" y="6564889"/>
            <a:ext cx="8639022" cy="750311"/>
          </a:xfrm>
          <a:prstGeom prst="rect">
            <a:avLst/>
          </a:prstGeom>
        </p:spPr>
        <p:txBody>
          <a:bodyPr/>
          <a:ls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1"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4" algn="l" defTabSz="457101" rtl="0" eaLnBrk="1" latinLnBrk="0" hangingPunct="1">
              <a:defRPr sz="1800" kern="1200">
                <a:solidFill>
                  <a:schemeClr val="tx1"/>
                </a:solidFill>
                <a:latin typeface="+mn-lt"/>
                <a:ea typeface="+mn-ea"/>
                <a:cs typeface="+mn-cs"/>
              </a:defRPr>
            </a:lvl6pPr>
            <a:lvl7pPr marL="2742605" algn="l" defTabSz="457101" rtl="0" eaLnBrk="1" latinLnBrk="0" hangingPunct="1">
              <a:defRPr sz="1800" kern="1200">
                <a:solidFill>
                  <a:schemeClr val="tx1"/>
                </a:solidFill>
                <a:latin typeface="+mn-lt"/>
                <a:ea typeface="+mn-ea"/>
                <a:cs typeface="+mn-cs"/>
              </a:defRPr>
            </a:lvl7pPr>
            <a:lvl8pPr marL="3199706" algn="l" defTabSz="457101" rtl="0" eaLnBrk="1" latinLnBrk="0" hangingPunct="1">
              <a:defRPr sz="1800" kern="1200">
                <a:solidFill>
                  <a:schemeClr val="tx1"/>
                </a:solidFill>
                <a:latin typeface="+mn-lt"/>
                <a:ea typeface="+mn-ea"/>
                <a:cs typeface="+mn-cs"/>
              </a:defRPr>
            </a:lvl8pPr>
            <a:lvl9pPr marL="3656806" algn="l" defTabSz="457101" rtl="0" eaLnBrk="1" latinLnBrk="0" hangingPunct="1">
              <a:defRPr sz="1800" kern="1200">
                <a:solidFill>
                  <a:schemeClr val="tx1"/>
                </a:solidFill>
                <a:latin typeface="+mn-lt"/>
                <a:ea typeface="+mn-ea"/>
                <a:cs typeface="+mn-cs"/>
              </a:defRPr>
            </a:lvl9pPr>
          </a:lstStyle>
          <a:p>
            <a:pPr algn="ctr"/>
            <a:r>
              <a:rPr lang="en-US" sz="1200" b="1" dirty="0">
                <a:solidFill>
                  <a:srgbClr val="0C777D"/>
                </a:solidFill>
                <a:latin typeface="Segoe UI" panose="020B0502040204020203" pitchFamily="34" charset="0"/>
                <a:cs typeface="Segoe UI" panose="020B0502040204020203" pitchFamily="34" charset="0"/>
              </a:rPr>
              <a:t>Purpose: </a:t>
            </a:r>
            <a:r>
              <a:rPr lang="en-US" sz="1200" dirty="0">
                <a:solidFill>
                  <a:srgbClr val="0C777D"/>
                </a:solidFill>
                <a:latin typeface="Segoe UI" panose="020B0502040204020203" pitchFamily="34" charset="0"/>
                <a:cs typeface="Segoe UI" panose="020B0502040204020203" pitchFamily="34" charset="0"/>
              </a:rPr>
              <a:t>This guide will provide general information about the MIPS Promoting Interoperability Performance Category Hardship Exception application and provide step-by-step instructions on how to complete the application. </a:t>
            </a:r>
          </a:p>
        </p:txBody>
      </p:sp>
    </p:spTree>
    <p:extLst>
      <p:ext uri="{BB962C8B-B14F-4D97-AF65-F5344CB8AC3E}">
        <p14:creationId xmlns:p14="http://schemas.microsoft.com/office/powerpoint/2010/main" val="3046513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1853871-EA7B-481A-97EA-2F1A4241B7CA}"/>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Appendix</a:t>
            </a:r>
          </a:p>
        </p:txBody>
      </p:sp>
      <p:sp>
        <p:nvSpPr>
          <p:cNvPr id="9" name="Content Placeholder 4">
            <a:extLst>
              <a:ext uri="{FF2B5EF4-FFF2-40B4-BE49-F238E27FC236}">
                <a16:creationId xmlns:a16="http://schemas.microsoft.com/office/drawing/2014/main" id="{FD0F60F5-BF48-42E0-8282-3AA898A35E65}"/>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Appendix D. MIPS Promoting Interoperability Hardship Exception Application Status Descriptions</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a:p>
            <a:pPr marL="0" indent="0">
              <a:buNone/>
            </a:pPr>
            <a:r>
              <a:rPr lang="en-US" sz="1200" b="0" dirty="0">
                <a:solidFill>
                  <a:schemeClr val="tx1"/>
                </a:solidFill>
                <a:latin typeface="Segoe UI" panose="020B0502040204020203" pitchFamily="34" charset="0"/>
                <a:cs typeface="Segoe UI" panose="020B0502040204020203" pitchFamily="34" charset="0"/>
              </a:rPr>
              <a:t>The table below provides a description of each application status in the order of which they occur.  </a:t>
            </a:r>
            <a:endParaRPr lang="en-US" sz="1100" b="0" dirty="0">
              <a:solidFill>
                <a:schemeClr val="tx1"/>
              </a:solidFill>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5D65B046-263A-487A-8FA5-7D7D98E63D9F}"/>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7BCC9D25-6E62-4D6C-A8B0-70818A299EA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E126E8BF-8A32-4B94-BAC1-B2BF54C7FB1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aphicFrame>
        <p:nvGraphicFramePr>
          <p:cNvPr id="12" name="Table 5">
            <a:extLst>
              <a:ext uri="{FF2B5EF4-FFF2-40B4-BE49-F238E27FC236}">
                <a16:creationId xmlns:a16="http://schemas.microsoft.com/office/drawing/2014/main" id="{AF349162-C177-4051-B2A4-C3900FADD5E9}"/>
              </a:ext>
            </a:extLst>
          </p:cNvPr>
          <p:cNvGraphicFramePr>
            <a:graphicFrameLocks/>
          </p:cNvGraphicFramePr>
          <p:nvPr>
            <p:extLst>
              <p:ext uri="{D42A27DB-BD31-4B8C-83A1-F6EECF244321}">
                <p14:modId xmlns:p14="http://schemas.microsoft.com/office/powerpoint/2010/main" val="1050139991"/>
              </p:ext>
            </p:extLst>
          </p:nvPr>
        </p:nvGraphicFramePr>
        <p:xfrm>
          <a:off x="1117431" y="2944147"/>
          <a:ext cx="7640656" cy="3195019"/>
        </p:xfrm>
        <a:graphic>
          <a:graphicData uri="http://schemas.openxmlformats.org/drawingml/2006/table">
            <a:tbl>
              <a:tblPr firstRow="1" bandRow="1">
                <a:tableStyleId>{5940675A-B579-460E-94D1-54222C63F5DA}</a:tableStyleId>
              </a:tblPr>
              <a:tblGrid>
                <a:gridCol w="1910164">
                  <a:extLst>
                    <a:ext uri="{9D8B030D-6E8A-4147-A177-3AD203B41FA5}">
                      <a16:colId xmlns:a16="http://schemas.microsoft.com/office/drawing/2014/main" val="1263139470"/>
                    </a:ext>
                  </a:extLst>
                </a:gridCol>
                <a:gridCol w="1910164">
                  <a:extLst>
                    <a:ext uri="{9D8B030D-6E8A-4147-A177-3AD203B41FA5}">
                      <a16:colId xmlns:a16="http://schemas.microsoft.com/office/drawing/2014/main" val="2609020988"/>
                    </a:ext>
                  </a:extLst>
                </a:gridCol>
                <a:gridCol w="1910164">
                  <a:extLst>
                    <a:ext uri="{9D8B030D-6E8A-4147-A177-3AD203B41FA5}">
                      <a16:colId xmlns:a16="http://schemas.microsoft.com/office/drawing/2014/main" val="1302785355"/>
                    </a:ext>
                  </a:extLst>
                </a:gridCol>
                <a:gridCol w="1910164">
                  <a:extLst>
                    <a:ext uri="{9D8B030D-6E8A-4147-A177-3AD203B41FA5}">
                      <a16:colId xmlns:a16="http://schemas.microsoft.com/office/drawing/2014/main" val="2571552039"/>
                    </a:ext>
                  </a:extLst>
                </a:gridCol>
              </a:tblGrid>
              <a:tr h="370840">
                <a:tc>
                  <a:txBody>
                    <a:bodyPr/>
                    <a:lstStyle/>
                    <a:p>
                      <a:r>
                        <a:rPr lang="en-US" sz="1200" b="1" dirty="0">
                          <a:solidFill>
                            <a:schemeClr val="bg1"/>
                          </a:solidFill>
                          <a:latin typeface="Segoe UI" panose="020B0502040204020203" pitchFamily="34" charset="0"/>
                          <a:cs typeface="Segoe UI" panose="020B0502040204020203" pitchFamily="34" charset="0"/>
                        </a:rPr>
                        <a:t>Draft in Progress</a:t>
                      </a:r>
                    </a:p>
                  </a:txBody>
                  <a:tcPr>
                    <a:solidFill>
                      <a:srgbClr val="1C3364"/>
                    </a:solidFill>
                  </a:tcPr>
                </a:tc>
                <a:tc>
                  <a:txBody>
                    <a:bodyPr/>
                    <a:lstStyle/>
                    <a:p>
                      <a:r>
                        <a:rPr lang="en-US" sz="1200" b="1" dirty="0">
                          <a:solidFill>
                            <a:schemeClr val="bg1"/>
                          </a:solidFill>
                          <a:latin typeface="Segoe UI" panose="020B0502040204020203" pitchFamily="34" charset="0"/>
                          <a:cs typeface="Segoe UI" panose="020B0502040204020203" pitchFamily="34" charset="0"/>
                        </a:rPr>
                        <a:t>Submitted – Pending Approval</a:t>
                      </a:r>
                    </a:p>
                  </a:txBody>
                  <a:tcPr>
                    <a:solidFill>
                      <a:srgbClr val="1C3364"/>
                    </a:solidFill>
                  </a:tcPr>
                </a:tc>
                <a:tc>
                  <a:txBody>
                    <a:bodyPr/>
                    <a:lstStyle/>
                    <a:p>
                      <a:r>
                        <a:rPr lang="en-US" sz="1200" b="1" dirty="0">
                          <a:solidFill>
                            <a:schemeClr val="bg1"/>
                          </a:solidFill>
                          <a:latin typeface="Segoe UI" panose="020B0502040204020203" pitchFamily="34" charset="0"/>
                          <a:cs typeface="Segoe UI" panose="020B0502040204020203" pitchFamily="34" charset="0"/>
                        </a:rPr>
                        <a:t>Approved / Denied</a:t>
                      </a:r>
                    </a:p>
                  </a:txBody>
                  <a:tcPr>
                    <a:solidFill>
                      <a:srgbClr val="1C3364"/>
                    </a:solidFill>
                  </a:tcPr>
                </a:tc>
                <a:tc>
                  <a:txBody>
                    <a:bodyPr/>
                    <a:lstStyle/>
                    <a:p>
                      <a:r>
                        <a:rPr lang="en-US" sz="1200" b="1" dirty="0">
                          <a:solidFill>
                            <a:schemeClr val="bg1"/>
                          </a:solidFill>
                          <a:latin typeface="Segoe UI" panose="020B0502040204020203" pitchFamily="34" charset="0"/>
                          <a:cs typeface="Segoe UI" panose="020B0502040204020203" pitchFamily="34" charset="0"/>
                        </a:rPr>
                        <a:t>Withdrawn</a:t>
                      </a:r>
                    </a:p>
                  </a:txBody>
                  <a:tcPr>
                    <a:solidFill>
                      <a:srgbClr val="1C3364"/>
                    </a:solidFill>
                  </a:tcPr>
                </a:tc>
                <a:extLst>
                  <a:ext uri="{0D108BD9-81ED-4DB2-BD59-A6C34878D82A}">
                    <a16:rowId xmlns:a16="http://schemas.microsoft.com/office/drawing/2014/main" val="1458148815"/>
                  </a:ext>
                </a:extLst>
              </a:tr>
              <a:tr h="634699">
                <a:tc>
                  <a:txBody>
                    <a:bodyPr/>
                    <a:lstStyle/>
                    <a:p>
                      <a:endParaRPr lang="en-US" sz="1200" b="1" dirty="0">
                        <a:solidFill>
                          <a:srgbClr val="FF0000"/>
                        </a:solidFill>
                        <a:latin typeface="Segoe UI" panose="020B0502040204020203" pitchFamily="34" charset="0"/>
                        <a:cs typeface="Segoe UI" panose="020B0502040204020203" pitchFamily="34" charset="0"/>
                      </a:endParaRPr>
                    </a:p>
                  </a:txBody>
                  <a:tcPr>
                    <a:solidFill>
                      <a:schemeClr val="bg1"/>
                    </a:solidFill>
                  </a:tcPr>
                </a:tc>
                <a:tc>
                  <a:txBody>
                    <a:bodyPr/>
                    <a:lstStyle/>
                    <a:p>
                      <a:endParaRPr lang="en-US" sz="1200" b="1" dirty="0">
                        <a:solidFill>
                          <a:srgbClr val="FF0000"/>
                        </a:solidFill>
                        <a:latin typeface="Segoe UI" panose="020B0502040204020203" pitchFamily="34" charset="0"/>
                        <a:cs typeface="Segoe UI" panose="020B0502040204020203" pitchFamily="34" charset="0"/>
                      </a:endParaRPr>
                    </a:p>
                  </a:txBody>
                  <a:tcPr>
                    <a:solidFill>
                      <a:schemeClr val="bg1"/>
                    </a:solidFill>
                  </a:tcPr>
                </a:tc>
                <a:tc>
                  <a:txBody>
                    <a:bodyPr/>
                    <a:lstStyle/>
                    <a:p>
                      <a:endParaRPr lang="en-US" sz="1200" b="1" dirty="0">
                        <a:solidFill>
                          <a:srgbClr val="FF0000"/>
                        </a:solidFill>
                        <a:latin typeface="Segoe UI" panose="020B0502040204020203" pitchFamily="34" charset="0"/>
                        <a:cs typeface="Segoe UI" panose="020B0502040204020203" pitchFamily="34" charset="0"/>
                      </a:endParaRPr>
                    </a:p>
                  </a:txBody>
                  <a:tcPr>
                    <a:solidFill>
                      <a:schemeClr val="bg1"/>
                    </a:solidFill>
                  </a:tcPr>
                </a:tc>
                <a:tc>
                  <a:txBody>
                    <a:bodyPr/>
                    <a:lstStyle/>
                    <a:p>
                      <a:endParaRPr lang="en-US" sz="1200" b="1" dirty="0">
                        <a:solidFill>
                          <a:srgbClr val="FF0000"/>
                        </a:solidFill>
                        <a:latin typeface="Segoe UI" panose="020B0502040204020203" pitchFamily="34" charset="0"/>
                        <a:cs typeface="Segoe UI" panose="020B0502040204020203" pitchFamily="34" charset="0"/>
                      </a:endParaRPr>
                    </a:p>
                  </a:txBody>
                  <a:tcPr>
                    <a:solidFill>
                      <a:schemeClr val="bg1"/>
                    </a:solidFill>
                  </a:tcPr>
                </a:tc>
                <a:extLst>
                  <a:ext uri="{0D108BD9-81ED-4DB2-BD59-A6C34878D82A}">
                    <a16:rowId xmlns:a16="http://schemas.microsoft.com/office/drawing/2014/main" val="2770185898"/>
                  </a:ext>
                </a:extLst>
              </a:tr>
              <a:tr h="370840">
                <a:tc rowSpan="3">
                  <a:txBody>
                    <a:bodyPr/>
                    <a:lstStyle/>
                    <a:p>
                      <a:r>
                        <a:rPr lang="en-US" sz="1200" dirty="0">
                          <a:solidFill>
                            <a:schemeClr val="tx1"/>
                          </a:solidFill>
                          <a:latin typeface="Segoe UI" panose="020B0502040204020203" pitchFamily="34" charset="0"/>
                          <a:cs typeface="Segoe UI" panose="020B0502040204020203" pitchFamily="34" charset="0"/>
                        </a:rPr>
                        <a:t>You are currently working on your application and haven’t submitted it application yet. </a:t>
                      </a:r>
                    </a:p>
                    <a:p>
                      <a:endParaRPr lang="en-US" sz="1200" dirty="0">
                        <a:solidFill>
                          <a:schemeClr val="tx1"/>
                        </a:solidFill>
                        <a:latin typeface="Segoe UI" panose="020B0502040204020203" pitchFamily="34" charset="0"/>
                        <a:cs typeface="Segoe UI" panose="020B0502040204020203" pitchFamily="34" charset="0"/>
                      </a:endParaRPr>
                    </a:p>
                    <a:p>
                      <a:r>
                        <a:rPr lang="en-US" sz="1200" dirty="0">
                          <a:solidFill>
                            <a:schemeClr val="tx1"/>
                          </a:solidFill>
                          <a:latin typeface="Segoe UI" panose="020B0502040204020203" pitchFamily="34" charset="0"/>
                          <a:cs typeface="Segoe UI" panose="020B0502040204020203" pitchFamily="34" charset="0"/>
                        </a:rPr>
                        <a:t>Select Manage to continue working on your application.</a:t>
                      </a:r>
                    </a:p>
                  </a:txBody>
                  <a:tcPr>
                    <a:solidFill>
                      <a:schemeClr val="bg1"/>
                    </a:solidFill>
                  </a:tcPr>
                </a:tc>
                <a:tc rowSpan="3">
                  <a:txBody>
                    <a:bodyPr/>
                    <a:lstStyle/>
                    <a:p>
                      <a:r>
                        <a:rPr lang="en-US" sz="1200" dirty="0">
                          <a:solidFill>
                            <a:schemeClr val="tx1"/>
                          </a:solidFill>
                          <a:latin typeface="Segoe UI" panose="020B0502040204020203" pitchFamily="34" charset="0"/>
                          <a:cs typeface="Segoe UI" panose="020B0502040204020203" pitchFamily="34" charset="0"/>
                        </a:rPr>
                        <a:t>You have successfully completed and submitted your application. </a:t>
                      </a:r>
                    </a:p>
                    <a:p>
                      <a:endParaRPr lang="en-US" sz="1200" dirty="0">
                        <a:solidFill>
                          <a:schemeClr val="tx1"/>
                        </a:solidFill>
                        <a:latin typeface="Segoe UI" panose="020B0502040204020203" pitchFamily="34" charset="0"/>
                        <a:cs typeface="Segoe UI" panose="020B0502040204020203" pitchFamily="34" charset="0"/>
                      </a:endParaRPr>
                    </a:p>
                    <a:p>
                      <a:r>
                        <a:rPr lang="en-US" sz="1200" dirty="0">
                          <a:solidFill>
                            <a:schemeClr val="tx1"/>
                          </a:solidFill>
                          <a:latin typeface="Segoe UI" panose="020B0502040204020203" pitchFamily="34" charset="0"/>
                          <a:cs typeface="Segoe UI" panose="020B0502040204020203" pitchFamily="34" charset="0"/>
                        </a:rPr>
                        <a:t>Applications are reviewed in the order of which they are received. </a:t>
                      </a:r>
                    </a:p>
                  </a:txBody>
                  <a:tcPr>
                    <a:solidFill>
                      <a:schemeClr val="bg1"/>
                    </a:solidFill>
                  </a:tcPr>
                </a:tc>
                <a:tc>
                  <a:txBody>
                    <a:bodyPr/>
                    <a:lstStyle/>
                    <a:p>
                      <a:r>
                        <a:rPr lang="en-US" sz="1200" dirty="0">
                          <a:solidFill>
                            <a:schemeClr val="tx1"/>
                          </a:solidFill>
                          <a:latin typeface="Segoe UI" panose="020B0502040204020203" pitchFamily="34" charset="0"/>
                          <a:cs typeface="Segoe UI" panose="020B0502040204020203" pitchFamily="34" charset="0"/>
                        </a:rPr>
                        <a:t>We completed our review of your application and approved your request.</a:t>
                      </a:r>
                    </a:p>
                  </a:txBody>
                  <a:tcPr>
                    <a:solidFill>
                      <a:schemeClr val="bg1"/>
                    </a:solidFill>
                  </a:tcPr>
                </a:tc>
                <a:tc rowSpan="3">
                  <a:txBody>
                    <a:bodyPr/>
                    <a:lstStyle/>
                    <a:p>
                      <a:r>
                        <a:rPr lang="en-US" sz="1200" dirty="0">
                          <a:solidFill>
                            <a:schemeClr val="tx1"/>
                          </a:solidFill>
                          <a:latin typeface="Segoe UI" panose="020B0502040204020203" pitchFamily="34" charset="0"/>
                          <a:cs typeface="Segoe UI" panose="020B0502040204020203" pitchFamily="34" charset="0"/>
                        </a:rPr>
                        <a:t>You have withdrawn your application. You can withdraw your application at any point in the process.</a:t>
                      </a:r>
                    </a:p>
                    <a:p>
                      <a:endParaRPr lang="en-US" sz="1200" dirty="0">
                        <a:solidFill>
                          <a:schemeClr val="tx1"/>
                        </a:solidFill>
                        <a:latin typeface="Segoe UI" panose="020B0502040204020203" pitchFamily="34" charset="0"/>
                        <a:cs typeface="Segoe UI" panose="020B0502040204020203" pitchFamily="34" charset="0"/>
                      </a:endParaRPr>
                    </a:p>
                    <a:p>
                      <a:r>
                        <a:rPr lang="en-US" sz="1200" dirty="0">
                          <a:solidFill>
                            <a:schemeClr val="tx1"/>
                          </a:solidFill>
                          <a:latin typeface="Segoe UI" panose="020B0502040204020203" pitchFamily="34" charset="0"/>
                          <a:cs typeface="Segoe UI" panose="020B0502040204020203" pitchFamily="34" charset="0"/>
                        </a:rPr>
                        <a:t>An application can’t be re-opened after being withdrawn. You’ll need to complete a new application. </a:t>
                      </a:r>
                    </a:p>
                  </a:txBody>
                  <a:tcPr>
                    <a:solidFill>
                      <a:schemeClr val="bg1"/>
                    </a:solidFill>
                  </a:tcPr>
                </a:tc>
                <a:extLst>
                  <a:ext uri="{0D108BD9-81ED-4DB2-BD59-A6C34878D82A}">
                    <a16:rowId xmlns:a16="http://schemas.microsoft.com/office/drawing/2014/main" val="2312180198"/>
                  </a:ext>
                </a:extLst>
              </a:tr>
              <a:tr h="619760">
                <a:tc vMerge="1">
                  <a:txBody>
                    <a:bodyPr/>
                    <a:lstStyle/>
                    <a:p>
                      <a:endParaRPr lang="en-US" sz="1400" dirty="0">
                        <a:latin typeface="+mn-lt"/>
                      </a:endParaRPr>
                    </a:p>
                  </a:txBody>
                  <a:tcPr>
                    <a:solidFill>
                      <a:schemeClr val="bg1"/>
                    </a:solidFill>
                  </a:tcPr>
                </a:tc>
                <a:tc vMerge="1">
                  <a:txBody>
                    <a:bodyPr/>
                    <a:lstStyle/>
                    <a:p>
                      <a:endParaRPr lang="en-US" sz="1400" dirty="0">
                        <a:latin typeface="+mn-lt"/>
                      </a:endParaRPr>
                    </a:p>
                  </a:txBody>
                  <a:tcPr>
                    <a:solidFill>
                      <a:schemeClr val="bg1"/>
                    </a:solidFill>
                  </a:tcPr>
                </a:tc>
                <a:tc>
                  <a:txBody>
                    <a:bodyPr/>
                    <a:lstStyle/>
                    <a:p>
                      <a:endParaRPr lang="en-US" sz="1200" dirty="0">
                        <a:solidFill>
                          <a:schemeClr val="tx1"/>
                        </a:solidFill>
                        <a:latin typeface="Segoe UI" panose="020B0502040204020203" pitchFamily="34" charset="0"/>
                        <a:cs typeface="Segoe UI" panose="020B0502040204020203" pitchFamily="34" charset="0"/>
                      </a:endParaRPr>
                    </a:p>
                  </a:txBody>
                  <a:tcPr>
                    <a:solidFill>
                      <a:schemeClr val="bg1"/>
                    </a:solidFill>
                  </a:tcPr>
                </a:tc>
                <a:tc vMerge="1">
                  <a:txBody>
                    <a:bodyPr/>
                    <a:lstStyle/>
                    <a:p>
                      <a:endParaRPr lang="en-US" sz="1400" dirty="0">
                        <a:latin typeface="+mn-lt"/>
                      </a:endParaRPr>
                    </a:p>
                  </a:txBody>
                  <a:tcPr>
                    <a:solidFill>
                      <a:schemeClr val="bg1"/>
                    </a:solidFill>
                  </a:tcPr>
                </a:tc>
                <a:extLst>
                  <a:ext uri="{0D108BD9-81ED-4DB2-BD59-A6C34878D82A}">
                    <a16:rowId xmlns:a16="http://schemas.microsoft.com/office/drawing/2014/main" val="1227965075"/>
                  </a:ext>
                </a:extLst>
              </a:tr>
              <a:tr h="370840">
                <a:tc vMerge="1">
                  <a:txBody>
                    <a:bodyPr/>
                    <a:lstStyle/>
                    <a:p>
                      <a:endParaRPr lang="en-US" sz="1400" dirty="0">
                        <a:latin typeface="+mn-lt"/>
                      </a:endParaRPr>
                    </a:p>
                  </a:txBody>
                  <a:tcPr>
                    <a:solidFill>
                      <a:schemeClr val="bg1"/>
                    </a:solidFill>
                  </a:tcPr>
                </a:tc>
                <a:tc vMerge="1">
                  <a:txBody>
                    <a:bodyPr/>
                    <a:lstStyle/>
                    <a:p>
                      <a:endParaRPr lang="en-US" sz="1400" dirty="0">
                        <a:latin typeface="+mn-lt"/>
                      </a:endParaRPr>
                    </a:p>
                  </a:txBody>
                  <a:tcPr>
                    <a:solidFill>
                      <a:schemeClr val="bg1"/>
                    </a:solidFill>
                  </a:tcPr>
                </a:tc>
                <a:tc>
                  <a:txBody>
                    <a:bodyPr/>
                    <a:lstStyle/>
                    <a:p>
                      <a:r>
                        <a:rPr lang="en-US" sz="1200" dirty="0">
                          <a:solidFill>
                            <a:schemeClr val="tx1"/>
                          </a:solidFill>
                          <a:latin typeface="Segoe UI" panose="020B0502040204020203" pitchFamily="34" charset="0"/>
                          <a:cs typeface="Segoe UI" panose="020B0502040204020203" pitchFamily="34" charset="0"/>
                        </a:rPr>
                        <a:t>We completed our review of your application and denied your request.</a:t>
                      </a:r>
                    </a:p>
                  </a:txBody>
                  <a:tcPr>
                    <a:solidFill>
                      <a:schemeClr val="bg1"/>
                    </a:solidFill>
                  </a:tcPr>
                </a:tc>
                <a:tc vMerge="1">
                  <a:txBody>
                    <a:bodyPr/>
                    <a:lstStyle/>
                    <a:p>
                      <a:endParaRPr lang="en-US" sz="1400" dirty="0">
                        <a:latin typeface="+mn-lt"/>
                      </a:endParaRPr>
                    </a:p>
                  </a:txBody>
                  <a:tcPr>
                    <a:solidFill>
                      <a:schemeClr val="bg1"/>
                    </a:solidFill>
                  </a:tcPr>
                </a:tc>
                <a:extLst>
                  <a:ext uri="{0D108BD9-81ED-4DB2-BD59-A6C34878D82A}">
                    <a16:rowId xmlns:a16="http://schemas.microsoft.com/office/drawing/2014/main" val="673085728"/>
                  </a:ext>
                </a:extLst>
              </a:tr>
            </a:tbl>
          </a:graphicData>
        </a:graphic>
      </p:graphicFrame>
      <p:pic>
        <p:nvPicPr>
          <p:cNvPr id="13" name="Picture 12">
            <a:extLst>
              <a:ext uri="{FF2B5EF4-FFF2-40B4-BE49-F238E27FC236}">
                <a16:creationId xmlns:a16="http://schemas.microsoft.com/office/drawing/2014/main" id="{67F650EE-3455-475B-889C-E4DAAEF8ED2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381047" y="3508368"/>
            <a:ext cx="1448356" cy="377832"/>
          </a:xfrm>
          <a:prstGeom prst="rect">
            <a:avLst/>
          </a:prstGeom>
        </p:spPr>
      </p:pic>
      <p:pic>
        <p:nvPicPr>
          <p:cNvPr id="14" name="Picture 13">
            <a:extLst>
              <a:ext uri="{FF2B5EF4-FFF2-40B4-BE49-F238E27FC236}">
                <a16:creationId xmlns:a16="http://schemas.microsoft.com/office/drawing/2014/main" id="{A60CEDE7-35E6-487F-B314-2479649394D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314950" y="3479734"/>
            <a:ext cx="1061788" cy="408380"/>
          </a:xfrm>
          <a:prstGeom prst="rect">
            <a:avLst/>
          </a:prstGeom>
        </p:spPr>
      </p:pic>
      <p:pic>
        <p:nvPicPr>
          <p:cNvPr id="15" name="Picture 14">
            <a:extLst>
              <a:ext uri="{FF2B5EF4-FFF2-40B4-BE49-F238E27FC236}">
                <a16:creationId xmlns:a16="http://schemas.microsoft.com/office/drawing/2014/main" id="{A2A0A31C-126A-48B8-AA52-E9212F24795C}"/>
              </a:ext>
            </a:extLst>
          </p:cNvPr>
          <p:cNvPicPr>
            <a:picLocks noChangeAspect="1"/>
          </p:cNvPicPr>
          <p:nvPr/>
        </p:nvPicPr>
        <p:blipFill>
          <a:blip r:embed="rId9"/>
          <a:stretch>
            <a:fillRect/>
          </a:stretch>
        </p:blipFill>
        <p:spPr>
          <a:xfrm>
            <a:off x="5253037" y="4696971"/>
            <a:ext cx="1185613" cy="415471"/>
          </a:xfrm>
          <a:prstGeom prst="rect">
            <a:avLst/>
          </a:prstGeom>
        </p:spPr>
      </p:pic>
      <p:pic>
        <p:nvPicPr>
          <p:cNvPr id="16" name="Picture 15">
            <a:extLst>
              <a:ext uri="{FF2B5EF4-FFF2-40B4-BE49-F238E27FC236}">
                <a16:creationId xmlns:a16="http://schemas.microsoft.com/office/drawing/2014/main" id="{9E60D08C-CDB3-4529-80CD-789B9BB769D2}"/>
              </a:ext>
            </a:extLst>
          </p:cNvPr>
          <p:cNvPicPr>
            <a:picLocks noChangeAspect="1"/>
          </p:cNvPicPr>
          <p:nvPr/>
        </p:nvPicPr>
        <p:blipFill>
          <a:blip r:embed="rId10"/>
          <a:stretch>
            <a:fillRect/>
          </a:stretch>
        </p:blipFill>
        <p:spPr>
          <a:xfrm>
            <a:off x="3262840" y="3469606"/>
            <a:ext cx="1514475" cy="428625"/>
          </a:xfrm>
          <a:prstGeom prst="rect">
            <a:avLst/>
          </a:prstGeom>
        </p:spPr>
      </p:pic>
      <p:pic>
        <p:nvPicPr>
          <p:cNvPr id="17" name="Picture 16">
            <a:extLst>
              <a:ext uri="{FF2B5EF4-FFF2-40B4-BE49-F238E27FC236}">
                <a16:creationId xmlns:a16="http://schemas.microsoft.com/office/drawing/2014/main" id="{1E60F12C-E37B-4602-96E4-BA853AE78FB0}"/>
              </a:ext>
            </a:extLst>
          </p:cNvPr>
          <p:cNvPicPr>
            <a:picLocks noChangeAspect="1"/>
          </p:cNvPicPr>
          <p:nvPr/>
        </p:nvPicPr>
        <p:blipFill>
          <a:blip r:embed="rId11"/>
          <a:stretch>
            <a:fillRect/>
          </a:stretch>
        </p:blipFill>
        <p:spPr>
          <a:xfrm>
            <a:off x="7226808" y="3545806"/>
            <a:ext cx="1009650" cy="352425"/>
          </a:xfrm>
          <a:prstGeom prst="rect">
            <a:avLst/>
          </a:prstGeom>
        </p:spPr>
      </p:pic>
    </p:spTree>
    <p:extLst>
      <p:ext uri="{BB962C8B-B14F-4D97-AF65-F5344CB8AC3E}">
        <p14:creationId xmlns:p14="http://schemas.microsoft.com/office/powerpoint/2010/main" val="2469189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3028545" y="3658290"/>
            <a:ext cx="6858000" cy="1353496"/>
          </a:xfrm>
        </p:spPr>
        <p:txBody>
          <a:bodyPr>
            <a:normAutofit/>
          </a:bodyPr>
          <a:lstStyle/>
          <a:p>
            <a:pPr algn="r"/>
            <a:r>
              <a:rPr lang="en-US" sz="2800" dirty="0"/>
              <a:t>MIPS Promoting Interoperability Performance Category Hardship Exception Application Overview</a:t>
            </a:r>
            <a:endParaRPr lang="en-US" sz="2800" b="1" dirty="0">
              <a:solidFill>
                <a:srgbClr val="1B3264"/>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2431926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739110" cy="468314"/>
          </a:xfrm>
        </p:spPr>
        <p:txBody>
          <a:bodyPr>
            <a:noAutofit/>
          </a:bodyPr>
          <a:lstStyle/>
          <a:p>
            <a:r>
              <a:rPr lang="en-US" dirty="0"/>
              <a:t>MIPS Promoting Interoperability Performance Category Hardship Exception Application Overview</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9"/>
            <a:ext cx="8675370" cy="4931516"/>
          </a:xfrm>
        </p:spPr>
        <p:txBody>
          <a:bodyPr>
            <a:normAutofit/>
          </a:bodyPr>
          <a:lstStyle/>
          <a:p>
            <a:r>
              <a:rPr lang="en-US" dirty="0"/>
              <a:t>Overview</a:t>
            </a:r>
            <a:endParaRPr lang="en-US" sz="1800" dirty="0"/>
          </a:p>
        </p:txBody>
      </p:sp>
      <p:graphicFrame>
        <p:nvGraphicFramePr>
          <p:cNvPr id="7" name="Content Placeholder 2">
            <a:extLst>
              <a:ext uri="{FF2B5EF4-FFF2-40B4-BE49-F238E27FC236}">
                <a16:creationId xmlns:a16="http://schemas.microsoft.com/office/drawing/2014/main" id="{6DD2BCD1-2331-4540-B758-18CDDA6542BC}"/>
              </a:ext>
            </a:extLst>
          </p:cNvPr>
          <p:cNvGraphicFramePr>
            <a:graphicFrameLocks/>
          </p:cNvGraphicFramePr>
          <p:nvPr>
            <p:extLst>
              <p:ext uri="{D42A27DB-BD31-4B8C-83A1-F6EECF244321}">
                <p14:modId xmlns:p14="http://schemas.microsoft.com/office/powerpoint/2010/main" val="1533233479"/>
              </p:ext>
            </p:extLst>
          </p:nvPr>
        </p:nvGraphicFramePr>
        <p:xfrm>
          <a:off x="274314" y="1440239"/>
          <a:ext cx="9707886" cy="5657069"/>
        </p:xfrm>
        <a:graphic>
          <a:graphicData uri="http://schemas.openxmlformats.org/drawingml/2006/table">
            <a:tbl>
              <a:tblPr firstRow="1" bandRow="1">
                <a:tableStyleId>{5C22544A-7EE6-4342-B048-85BDC9FD1C3A}</a:tableStyleId>
              </a:tblPr>
              <a:tblGrid>
                <a:gridCol w="1061334">
                  <a:extLst>
                    <a:ext uri="{9D8B030D-6E8A-4147-A177-3AD203B41FA5}">
                      <a16:colId xmlns:a16="http://schemas.microsoft.com/office/drawing/2014/main" val="3834638149"/>
                    </a:ext>
                  </a:extLst>
                </a:gridCol>
                <a:gridCol w="8646552">
                  <a:extLst>
                    <a:ext uri="{9D8B030D-6E8A-4147-A177-3AD203B41FA5}">
                      <a16:colId xmlns:a16="http://schemas.microsoft.com/office/drawing/2014/main" val="2512451415"/>
                    </a:ext>
                  </a:extLst>
                </a:gridCol>
              </a:tblGrid>
              <a:tr h="400505">
                <a:tc>
                  <a:txBody>
                    <a:bodyPr/>
                    <a:lstStyle/>
                    <a:p>
                      <a:pPr marL="0" marR="0" indent="0" algn="ctr">
                        <a:lnSpc>
                          <a:spcPct val="100000"/>
                        </a:lnSpc>
                        <a:spcBef>
                          <a:spcPts val="0"/>
                        </a:spcBef>
                        <a:spcAft>
                          <a:spcPts val="0"/>
                        </a:spcAft>
                      </a:pPr>
                      <a:r>
                        <a:rPr lang="en-US" sz="12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What</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2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MIPS Promoting Interoperability Hardship Exception </a:t>
                      </a:r>
                      <a:r>
                        <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a:t>
                      </a:r>
                      <a:r>
                        <a:rPr lang="en-US" sz="12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pplications allow you to request that your MIPS Promoting Interoperability performance category be reweighted to 0%.</a:t>
                      </a:r>
                      <a:endPar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89384">
                <a:tc>
                  <a:txBody>
                    <a:bodyPr/>
                    <a:lstStyle/>
                    <a:p>
                      <a:pPr marL="0" marR="0" indent="0" algn="ctr">
                        <a:lnSpc>
                          <a:spcPct val="100000"/>
                        </a:lnSpc>
                        <a:spcBef>
                          <a:spcPts val="0"/>
                        </a:spcBef>
                        <a:spcAft>
                          <a:spcPts val="0"/>
                        </a:spcAft>
                      </a:pPr>
                      <a:r>
                        <a:rPr lang="en-US" sz="12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Who</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Individual clinicians, groups, and virtual groups </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reporting via traditional MIPS or the APM Performance Pathway (APP)</a:t>
                      </a:r>
                    </a:p>
                    <a:p>
                      <a:pPr marL="365760" marR="0" lvl="0" indent="-171450" algn="l">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Third Party Intermediaries can submit an application with permission from the clinician or practice. </a:t>
                      </a:r>
                    </a:p>
                    <a:p>
                      <a:pPr marL="0" marR="0" indent="0" algn="l">
                        <a:lnSpc>
                          <a:spcPct val="100000"/>
                        </a:lnSpc>
                        <a:spcBef>
                          <a:spcPts val="0"/>
                        </a:spcBef>
                        <a:spcAft>
                          <a:spcPts val="0"/>
                        </a:spcAft>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Some clinicians, groups and virtual groups automatically qualify for reweighting of the Promoting Interoperability performance category. If you qualify for automatic reweighting, you don’t need to apply for a MIPS Promoting Interoperability Hardship Exception.</a:t>
                      </a:r>
                    </a:p>
                    <a:p>
                      <a:pPr marL="365760" marR="0" indent="-171450" algn="l">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See </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hlinkClick r:id="rId2" action="ppaction://hlinksldjump"/>
                        </a:rPr>
                        <a:t>Appendix A</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for information about the clinicians, groups and virtual groups that automatically qualify for reweighting of this performance category.</a:t>
                      </a: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8161372"/>
                  </a:ext>
                </a:extLst>
              </a:tr>
              <a:tr h="1179924">
                <a:tc>
                  <a:txBody>
                    <a:bodyPr/>
                    <a:lstStyle/>
                    <a:p>
                      <a:pPr marL="0" marR="0" indent="0" algn="ctr">
                        <a:lnSpc>
                          <a:spcPct val="100000"/>
                        </a:lnSpc>
                        <a:spcBef>
                          <a:spcPts val="0"/>
                        </a:spcBef>
                        <a:spcAft>
                          <a:spcPts val="0"/>
                        </a:spcAft>
                      </a:pPr>
                      <a:r>
                        <a:rPr lang="en-US" sz="12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Why</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can submit an application to have your MIPS Promoting Interoperability performance category reweighted to 0% if: </a:t>
                      </a:r>
                    </a:p>
                    <a:p>
                      <a:pPr marL="0" marR="0" indent="0" algn="l">
                        <a:lnSpc>
                          <a:spcPct val="100000"/>
                        </a:lnSpc>
                        <a:spcBef>
                          <a:spcPts val="0"/>
                        </a:spcBef>
                        <a:spcAft>
                          <a:spcPts val="0"/>
                        </a:spcAft>
                      </a:pPr>
                      <a:endPar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have insufficient Internet connectivity</a:t>
                      </a:r>
                    </a:p>
                    <a:p>
                      <a:pPr marL="365760" marR="0" indent="-171450" algn="l">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have decertified EHR technology</a:t>
                      </a:r>
                    </a:p>
                    <a:p>
                      <a:pPr marL="365760" marR="0" indent="-171450" algn="l">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lack control over the availability of CEHRT</a:t>
                      </a:r>
                    </a:p>
                    <a:p>
                      <a:pPr marL="868686" marR="0" lvl="1" indent="-171450" algn="l">
                        <a:lnSpc>
                          <a:spcPct val="100000"/>
                        </a:lnSpc>
                        <a:spcBef>
                          <a:spcPts val="0"/>
                        </a:spcBef>
                        <a:spcAft>
                          <a:spcPts val="0"/>
                        </a:spcAft>
                        <a:buFont typeface="Courier New" panose="02070309020205020404" pitchFamily="49" charset="0"/>
                        <a:buChar char="o"/>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Lacking 2015 Edition CEHRT </a:t>
                      </a:r>
                      <a:r>
                        <a:rPr lang="en-US" sz="12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doesn’t</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qualify as a reason to submit an exception application</a:t>
                      </a:r>
                    </a:p>
                    <a:p>
                      <a:pPr marL="365760" marR="0" indent="-171450" algn="l">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face extreme and uncontrollable circumstances such as a disaster, practice closure, severe financial distress or vendor issues</a:t>
                      </a:r>
                    </a:p>
                    <a:p>
                      <a:pPr marL="868686" marR="0" lvl="1" indent="-171450" algn="l">
                        <a:lnSpc>
                          <a:spcPct val="100000"/>
                        </a:lnSpc>
                        <a:spcBef>
                          <a:spcPts val="0"/>
                        </a:spcBef>
                        <a:spcAft>
                          <a:spcPts val="0"/>
                        </a:spcAft>
                        <a:buFont typeface="Courier New" panose="02070309020205020404" pitchFamily="49" charset="0"/>
                        <a:buChar char="o"/>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If you experience an extreme and uncontrollable circumstance that impacts multiple performance categories, the </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hlinkClick r:id="rId3"/>
                        </a:rPr>
                        <a:t>Extreme and Uncontrollable Circumstances</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exception application may be more suitable for your given circumstance. </a:t>
                      </a: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6094657"/>
                  </a:ext>
                </a:extLst>
              </a:tr>
              <a:tr h="318804">
                <a:tc>
                  <a:txBody>
                    <a:bodyPr/>
                    <a:lstStyle/>
                    <a:p>
                      <a:pPr marL="0" marR="0" indent="0" algn="ctr">
                        <a:lnSpc>
                          <a:spcPct val="100000"/>
                        </a:lnSpc>
                        <a:spcBef>
                          <a:spcPts val="0"/>
                        </a:spcBef>
                        <a:spcAft>
                          <a:spcPts val="0"/>
                        </a:spcAft>
                      </a:pPr>
                      <a:r>
                        <a:rPr lang="en-US" sz="12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When </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nSpc>
                          <a:spcPct val="100000"/>
                        </a:lnSpc>
                        <a:spcBef>
                          <a:spcPts val="0"/>
                        </a:spcBef>
                        <a:spcAft>
                          <a:spcPts val="0"/>
                        </a:spcAft>
                      </a:pPr>
                      <a:r>
                        <a:rPr lang="en-US" sz="1200" i="0" dirty="0">
                          <a:effectLst/>
                          <a:latin typeface="Segoe UI" panose="020B0502040204020203" pitchFamily="34" charset="0"/>
                          <a:ea typeface="Calibri" panose="020F0502020204030204" pitchFamily="34" charset="0"/>
                          <a:cs typeface="Segoe UI" panose="020B0502040204020203" pitchFamily="34" charset="0"/>
                        </a:rPr>
                        <a:t>Now through January 3</a:t>
                      </a:r>
                      <a:r>
                        <a:rPr lang="en-US" sz="1200" i="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 2023, at 8 </a:t>
                      </a:r>
                      <a:r>
                        <a:rPr lang="en-US" sz="1200" i="0" dirty="0">
                          <a:effectLst/>
                          <a:latin typeface="Segoe UI" panose="020B0502040204020203" pitchFamily="34" charset="0"/>
                          <a:ea typeface="Calibri" panose="020F0502020204030204" pitchFamily="34" charset="0"/>
                          <a:cs typeface="Segoe UI" panose="020B0502040204020203" pitchFamily="34" charset="0"/>
                        </a:rPr>
                        <a:t>p.m. ET.</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0913068"/>
                  </a:ext>
                </a:extLst>
              </a:tr>
              <a:tr h="514986">
                <a:tc>
                  <a:txBody>
                    <a:bodyPr/>
                    <a:lstStyle/>
                    <a:p>
                      <a:pPr marL="0" marR="0" indent="0" algn="ctr">
                        <a:lnSpc>
                          <a:spcPct val="100000"/>
                        </a:lnSpc>
                        <a:spcBef>
                          <a:spcPts val="0"/>
                        </a:spcBef>
                        <a:spcAft>
                          <a:spcPts val="0"/>
                        </a:spcAft>
                      </a:pPr>
                      <a:r>
                        <a:rPr lang="en-US" sz="12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Where</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nSpc>
                          <a:spcPct val="100000"/>
                        </a:lnSpc>
                        <a:spcBef>
                          <a:spcPts val="0"/>
                        </a:spcBef>
                        <a:spcAft>
                          <a:spcPts val="0"/>
                        </a:spcAft>
                      </a:pPr>
                      <a:r>
                        <a:rPr lang="en-US" sz="1200" i="0" dirty="0">
                          <a:effectLst/>
                          <a:latin typeface="Segoe UI" panose="020B0502040204020203" pitchFamily="34" charset="0"/>
                          <a:ea typeface="Calibri" panose="020F0502020204030204" pitchFamily="34" charset="0"/>
                          <a:cs typeface="Segoe UI" panose="020B0502040204020203" pitchFamily="34" charset="0"/>
                        </a:rPr>
                        <a:t>Sign in to </a:t>
                      </a:r>
                      <a:r>
                        <a:rPr lang="en-US" sz="1200" i="0" dirty="0">
                          <a:effectLst/>
                          <a:latin typeface="Segoe UI" panose="020B0502040204020203" pitchFamily="34" charset="0"/>
                          <a:ea typeface="Calibri" panose="020F0502020204030204" pitchFamily="34" charset="0"/>
                          <a:cs typeface="Segoe UI" panose="020B0502040204020203" pitchFamily="34" charset="0"/>
                          <a:hlinkClick r:id="rId4"/>
                        </a:rPr>
                        <a:t>qpp.cms.gov</a:t>
                      </a:r>
                      <a:r>
                        <a:rPr lang="en-US" sz="1200" i="0" dirty="0">
                          <a:effectLst/>
                          <a:latin typeface="Segoe UI" panose="020B0502040204020203" pitchFamily="34" charset="0"/>
                          <a:ea typeface="Calibri" panose="020F0502020204030204" pitchFamily="34" charset="0"/>
                          <a:cs typeface="Segoe UI" panose="020B0502040204020203" pitchFamily="34" charset="0"/>
                        </a:rPr>
                        <a:t> with your HCQIS Access and Roles Profile (HARP) account.</a:t>
                      </a:r>
                    </a:p>
                    <a:p>
                      <a:pPr marL="365760" marR="0" indent="-171450">
                        <a:lnSpc>
                          <a:spcPct val="100000"/>
                        </a:lnSpc>
                        <a:spcBef>
                          <a:spcPts val="0"/>
                        </a:spcBef>
                        <a:spcAft>
                          <a:spcPts val="0"/>
                        </a:spcAft>
                        <a:buFont typeface="Arial" panose="020B0604020202020204" pitchFamily="34" charset="0"/>
                        <a:buChar char="•"/>
                      </a:pPr>
                      <a:r>
                        <a:rPr lang="en-US" sz="1200" i="0" dirty="0">
                          <a:effectLst/>
                          <a:latin typeface="Segoe UI" panose="020B0502040204020203" pitchFamily="34" charset="0"/>
                          <a:ea typeface="Calibri" panose="020F0502020204030204" pitchFamily="34" charset="0"/>
                          <a:cs typeface="Segoe UI" panose="020B0502040204020203" pitchFamily="34" charset="0"/>
                        </a:rPr>
                        <a:t>For more information on HARP accounts, please refer to the </a:t>
                      </a:r>
                      <a:r>
                        <a:rPr lang="en-US" sz="1200" b="1" i="0" dirty="0">
                          <a:effectLst/>
                          <a:latin typeface="Segoe UI" panose="020B0502040204020203" pitchFamily="34" charset="0"/>
                          <a:ea typeface="Calibri" panose="020F0502020204030204" pitchFamily="34" charset="0"/>
                          <a:cs typeface="Segoe UI" panose="020B0502040204020203" pitchFamily="34" charset="0"/>
                        </a:rPr>
                        <a:t>Register for a HARP Account </a:t>
                      </a:r>
                      <a:r>
                        <a:rPr lang="en-US" sz="1200" i="0" dirty="0">
                          <a:effectLst/>
                          <a:latin typeface="Segoe UI" panose="020B0502040204020203" pitchFamily="34" charset="0"/>
                          <a:ea typeface="Calibri" panose="020F0502020204030204" pitchFamily="34" charset="0"/>
                          <a:cs typeface="Segoe UI" panose="020B0502040204020203" pitchFamily="34" charset="0"/>
                        </a:rPr>
                        <a:t>document in the </a:t>
                      </a:r>
                      <a:r>
                        <a:rPr lang="en-US" sz="1200" i="0" dirty="0">
                          <a:effectLst/>
                          <a:latin typeface="Segoe UI" panose="020B0502040204020203" pitchFamily="34" charset="0"/>
                          <a:ea typeface="Calibri" panose="020F0502020204030204" pitchFamily="34" charset="0"/>
                          <a:cs typeface="Segoe UI" panose="020B0502040204020203" pitchFamily="34" charset="0"/>
                          <a:hlinkClick r:id="rId5"/>
                        </a:rPr>
                        <a:t>QPP Access User Guide (ZIP)</a:t>
                      </a:r>
                      <a:r>
                        <a:rPr lang="en-US" sz="1200" i="0" dirty="0">
                          <a:effectLst/>
                          <a:latin typeface="Segoe UI" panose="020B0502040204020203" pitchFamily="34" charset="0"/>
                          <a:ea typeface="Calibri" panose="020F0502020204030204" pitchFamily="34" charset="0"/>
                          <a:cs typeface="Segoe UI" panose="020B0502040204020203" pitchFamily="34" charset="0"/>
                        </a:rPr>
                        <a:t>.</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1144954"/>
                  </a:ext>
                </a:extLst>
              </a:tr>
              <a:tr h="389384">
                <a:tc>
                  <a:txBody>
                    <a:bodyPr/>
                    <a:lstStyle/>
                    <a:p>
                      <a:pPr marL="0" marR="0" indent="0" algn="ctr">
                        <a:lnSpc>
                          <a:spcPct val="100000"/>
                        </a:lnSpc>
                        <a:spcBef>
                          <a:spcPts val="0"/>
                        </a:spcBef>
                        <a:spcAft>
                          <a:spcPts val="0"/>
                        </a:spcAft>
                      </a:pPr>
                      <a:r>
                        <a:rPr lang="en-US" sz="1200" b="1" i="0"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How</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228600" marR="0" indent="-228600">
                        <a:lnSpc>
                          <a:spcPct val="100000"/>
                        </a:lnSpc>
                        <a:spcBef>
                          <a:spcPts val="0"/>
                        </a:spcBef>
                        <a:spcAft>
                          <a:spcPts val="0"/>
                        </a:spcAft>
                        <a:buFont typeface="+mj-lt"/>
                        <a:buAutoNum type="arabicPeriod"/>
                      </a:pPr>
                      <a:r>
                        <a:rPr lang="en-US" sz="1200" i="0" dirty="0">
                          <a:effectLst/>
                          <a:latin typeface="Segoe UI" panose="020B0502040204020203" pitchFamily="34" charset="0"/>
                          <a:ea typeface="Calibri" panose="020F0502020204030204" pitchFamily="34" charset="0"/>
                          <a:cs typeface="Segoe UI" panose="020B0502040204020203" pitchFamily="34" charset="0"/>
                          <a:hlinkClick r:id="rId6"/>
                        </a:rPr>
                        <a:t>Register for a HARP account</a:t>
                      </a:r>
                      <a:endParaRPr lang="en-US" sz="1200" i="0" dirty="0">
                        <a:effectLst/>
                        <a:latin typeface="Segoe UI" panose="020B0502040204020203" pitchFamily="34" charset="0"/>
                        <a:ea typeface="Calibri" panose="020F0502020204030204" pitchFamily="34" charset="0"/>
                        <a:cs typeface="Segoe UI" panose="020B0502040204020203" pitchFamily="34" charset="0"/>
                      </a:endParaRPr>
                    </a:p>
                    <a:p>
                      <a:pPr marL="228600" marR="0" indent="-228600">
                        <a:lnSpc>
                          <a:spcPct val="100000"/>
                        </a:lnSpc>
                        <a:spcBef>
                          <a:spcPts val="0"/>
                        </a:spcBef>
                        <a:spcAft>
                          <a:spcPts val="0"/>
                        </a:spcAft>
                        <a:buFont typeface="+mj-lt"/>
                        <a:buAutoNum type="arabicPeriod"/>
                      </a:pPr>
                      <a:r>
                        <a:rPr lang="en-US" sz="1200" i="0" dirty="0">
                          <a:effectLst/>
                          <a:latin typeface="Segoe UI" panose="020B0502040204020203" pitchFamily="34" charset="0"/>
                          <a:ea typeface="Calibri" panose="020F0502020204030204" pitchFamily="34" charset="0"/>
                          <a:cs typeface="Segoe UI" panose="020B0502040204020203" pitchFamily="34" charset="0"/>
                        </a:rPr>
                        <a:t>Sign in to </a:t>
                      </a:r>
                      <a:r>
                        <a:rPr lang="en-US" sz="1200" i="0" dirty="0">
                          <a:effectLst/>
                          <a:latin typeface="Segoe UI" panose="020B0502040204020203" pitchFamily="34" charset="0"/>
                          <a:ea typeface="Calibri" panose="020F0502020204030204" pitchFamily="34" charset="0"/>
                          <a:cs typeface="Segoe UI" panose="020B0502040204020203" pitchFamily="34" charset="0"/>
                          <a:hlinkClick r:id="rId4"/>
                        </a:rPr>
                        <a:t>qpp.cms.gov</a:t>
                      </a:r>
                      <a:r>
                        <a:rPr lang="en-US" sz="1200" i="0" dirty="0">
                          <a:effectLst/>
                          <a:latin typeface="Segoe UI" panose="020B0502040204020203" pitchFamily="34" charset="0"/>
                          <a:ea typeface="Calibri" panose="020F0502020204030204" pitchFamily="34" charset="0"/>
                          <a:cs typeface="Segoe UI" panose="020B0502040204020203" pitchFamily="34" charset="0"/>
                        </a:rPr>
                        <a:t> </a:t>
                      </a:r>
                    </a:p>
                    <a:p>
                      <a:pPr marL="228600" marR="0" indent="-228600">
                        <a:lnSpc>
                          <a:spcPct val="100000"/>
                        </a:lnSpc>
                        <a:spcBef>
                          <a:spcPts val="0"/>
                        </a:spcBef>
                        <a:spcAft>
                          <a:spcPts val="0"/>
                        </a:spcAft>
                        <a:buFont typeface="+mj-lt"/>
                        <a:buAutoNum type="arabicPeriod"/>
                      </a:pPr>
                      <a:r>
                        <a:rPr lang="en-US" sz="1200" i="0" dirty="0">
                          <a:effectLst/>
                          <a:latin typeface="Segoe UI" panose="020B0502040204020203" pitchFamily="34" charset="0"/>
                          <a:ea typeface="Calibri" panose="020F0502020204030204" pitchFamily="34" charset="0"/>
                          <a:cs typeface="Segoe UI" panose="020B0502040204020203" pitchFamily="34" charset="0"/>
                        </a:rPr>
                        <a:t>Select ‘Exceptions Application’ on the left-hand navigation</a:t>
                      </a:r>
                    </a:p>
                    <a:p>
                      <a:pPr marL="228600" marR="0" indent="-228600">
                        <a:lnSpc>
                          <a:spcPct val="100000"/>
                        </a:lnSpc>
                        <a:spcBef>
                          <a:spcPts val="0"/>
                        </a:spcBef>
                        <a:spcAft>
                          <a:spcPts val="0"/>
                        </a:spcAft>
                        <a:buFont typeface="+mj-lt"/>
                        <a:buAutoNum type="arabicPeriod"/>
                      </a:pPr>
                      <a:r>
                        <a:rPr lang="en-US" sz="1200" i="0" dirty="0">
                          <a:effectLst/>
                          <a:latin typeface="Segoe UI" panose="020B0502040204020203" pitchFamily="34" charset="0"/>
                          <a:ea typeface="Calibri" panose="020F0502020204030204" pitchFamily="34" charset="0"/>
                          <a:cs typeface="Segoe UI" panose="020B0502040204020203" pitchFamily="34" charset="0"/>
                        </a:rPr>
                        <a:t>Select ‘Add New Exception’ </a:t>
                      </a:r>
                    </a:p>
                    <a:p>
                      <a:pPr marL="228600" marR="0" indent="-228600">
                        <a:lnSpc>
                          <a:spcPct val="100000"/>
                        </a:lnSpc>
                        <a:spcBef>
                          <a:spcPts val="0"/>
                        </a:spcBef>
                        <a:spcAft>
                          <a:spcPts val="0"/>
                        </a:spcAft>
                        <a:buFont typeface="+mj-lt"/>
                        <a:buAutoNum type="arabicPeriod"/>
                      </a:pPr>
                      <a:r>
                        <a:rPr lang="en-US" sz="1200" i="0" dirty="0">
                          <a:effectLst/>
                          <a:latin typeface="Segoe UI" panose="020B0502040204020203" pitchFamily="34" charset="0"/>
                          <a:ea typeface="Calibri" panose="020F0502020204030204" pitchFamily="34" charset="0"/>
                          <a:cs typeface="Segoe UI" panose="020B0502040204020203" pitchFamily="34" charset="0"/>
                        </a:rPr>
                        <a:t>Select ‘Promoting Interoperability Hardship Exception’</a:t>
                      </a:r>
                    </a:p>
                    <a:p>
                      <a:pPr marL="228600" marR="0" indent="-228600">
                        <a:lnSpc>
                          <a:spcPct val="100000"/>
                        </a:lnSpc>
                        <a:spcBef>
                          <a:spcPts val="0"/>
                        </a:spcBef>
                        <a:spcAft>
                          <a:spcPts val="0"/>
                        </a:spcAft>
                        <a:buFont typeface="+mj-lt"/>
                        <a:buAutoNum type="arabicPeriod"/>
                      </a:pPr>
                      <a:r>
                        <a:rPr lang="en-US" sz="1200" i="0" dirty="0">
                          <a:effectLst/>
                          <a:latin typeface="Segoe UI" panose="020B0502040204020203" pitchFamily="34" charset="0"/>
                          <a:ea typeface="Calibri" panose="020F0502020204030204" pitchFamily="34" charset="0"/>
                          <a:cs typeface="Segoe UI" panose="020B0502040204020203" pitchFamily="34" charset="0"/>
                        </a:rPr>
                        <a:t>Complete the application for individual, group or virtual group participation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5072603"/>
                  </a:ext>
                </a:extLst>
              </a:tr>
            </a:tbl>
          </a:graphicData>
        </a:graphic>
      </p:graphicFrame>
      <p:sp>
        <p:nvSpPr>
          <p:cNvPr id="8" name="TextBox 7">
            <a:extLst>
              <a:ext uri="{FF2B5EF4-FFF2-40B4-BE49-F238E27FC236}">
                <a16:creationId xmlns:a16="http://schemas.microsoft.com/office/drawing/2014/main" id="{CA05E338-7757-4906-9E09-8CB392FE7BF3}"/>
              </a:ext>
            </a:extLst>
          </p:cNvPr>
          <p:cNvSpPr txBox="1"/>
          <p:nvPr/>
        </p:nvSpPr>
        <p:spPr>
          <a:xfrm>
            <a:off x="5334000" y="3362980"/>
            <a:ext cx="3352800" cy="646331"/>
          </a:xfrm>
          <a:prstGeom prst="rect">
            <a:avLst/>
          </a:prstGeom>
          <a:solidFill>
            <a:srgbClr val="0C777D"/>
          </a:solidFill>
        </p:spPr>
        <p:txBody>
          <a:bodyPr wrap="square" rtlCol="0">
            <a:spAutoFit/>
          </a:bodyPr>
          <a:lstStyle/>
          <a:p>
            <a:r>
              <a:rPr lang="en-US" sz="1200" b="1" u="sng"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We automatically reweigh Promoting Interoperability for small practices. See </a:t>
            </a:r>
            <a:r>
              <a:rPr lang="en-US" sz="1200" dirty="0">
                <a:solidFill>
                  <a:schemeClr val="bg1"/>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page 8</a:t>
            </a:r>
            <a:r>
              <a:rPr lang="en-US" sz="1200" dirty="0">
                <a:solidFill>
                  <a:schemeClr val="bg1"/>
                </a:solidFill>
                <a:latin typeface="Segoe UI" panose="020B0502040204020203" pitchFamily="34" charset="0"/>
                <a:cs typeface="Segoe UI" panose="020B0502040204020203" pitchFamily="34" charset="0"/>
              </a:rPr>
              <a:t> for more information. </a:t>
            </a:r>
          </a:p>
        </p:txBody>
      </p:sp>
      <p:sp>
        <p:nvSpPr>
          <p:cNvPr id="9" name="Content Placeholder 9">
            <a:extLst>
              <a:ext uri="{FF2B5EF4-FFF2-40B4-BE49-F238E27FC236}">
                <a16:creationId xmlns:a16="http://schemas.microsoft.com/office/drawing/2014/main" id="{BDF28FE3-8B1D-4990-BFD8-8A6D3571BB7F}"/>
              </a:ext>
            </a:extLst>
          </p:cNvPr>
          <p:cNvSpPr txBox="1">
            <a:spLocks/>
          </p:cNvSpPr>
          <p:nvPr/>
        </p:nvSpPr>
        <p:spPr>
          <a:xfrm>
            <a:off x="1024044" y="7349652"/>
            <a:ext cx="8155459" cy="360993"/>
          </a:xfrm>
          <a:prstGeom prst="rect">
            <a:avLst/>
          </a:prstGeom>
          <a:solidFill>
            <a:schemeClr val="bg1"/>
          </a:solidFill>
          <a:ln w="19050">
            <a:solidFill>
              <a:srgbClr val="0E7C84"/>
            </a:solidFill>
          </a:ln>
        </p:spPr>
        <p:txBody>
          <a:bodyPr anchor="ct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ctr"/>
            <a:r>
              <a:rPr lang="en-US" sz="1200" b="0" dirty="0">
                <a:solidFill>
                  <a:schemeClr val="tx1"/>
                </a:solidFill>
              </a:rPr>
              <a:t>See </a:t>
            </a:r>
            <a:r>
              <a:rPr lang="en-US" sz="1200" b="0" dirty="0">
                <a:solidFill>
                  <a:schemeClr val="tx1"/>
                </a:solidFill>
                <a:hlinkClick r:id="rId8" action="ppaction://hlinksldjump"/>
              </a:rPr>
              <a:t>Appendix B</a:t>
            </a:r>
            <a:r>
              <a:rPr lang="en-US" sz="1200" b="0" dirty="0">
                <a:solidFill>
                  <a:schemeClr val="tx1"/>
                </a:solidFill>
              </a:rPr>
              <a:t> (traditional MIPS) and </a:t>
            </a:r>
            <a:r>
              <a:rPr lang="en-US" sz="1200" b="0" dirty="0">
                <a:solidFill>
                  <a:schemeClr val="tx1"/>
                </a:solidFill>
                <a:hlinkClick r:id="rId9" action="ppaction://hlinksldjump"/>
              </a:rPr>
              <a:t>Appendix C</a:t>
            </a:r>
            <a:r>
              <a:rPr lang="en-US" sz="1200" b="0" dirty="0">
                <a:solidFill>
                  <a:schemeClr val="tx1"/>
                </a:solidFill>
              </a:rPr>
              <a:t> (APP) for more information on performance category reweighting.</a:t>
            </a:r>
            <a:endParaRPr lang="en-US" b="0" dirty="0">
              <a:solidFill>
                <a:schemeClr val="tx1"/>
              </a:solidFill>
            </a:endParaRPr>
          </a:p>
        </p:txBody>
      </p:sp>
    </p:spTree>
    <p:extLst>
      <p:ext uri="{BB962C8B-B14F-4D97-AF65-F5344CB8AC3E}">
        <p14:creationId xmlns:p14="http://schemas.microsoft.com/office/powerpoint/2010/main" val="122406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1772856" y="3650609"/>
            <a:ext cx="8305800" cy="1353496"/>
          </a:xfrm>
        </p:spPr>
        <p:txBody>
          <a:bodyPr>
            <a:noAutofit/>
          </a:bodyPr>
          <a:lstStyle/>
          <a:p>
            <a:pPr algn="ctr"/>
            <a:r>
              <a:rPr lang="en-US" sz="2800" dirty="0"/>
              <a:t>MIPS Promoting Interoperability Performance Category Hardship Exception Information for Individuals, Groups, and Virtual Groups</a:t>
            </a:r>
            <a:endParaRPr lang="en-US" sz="2800" b="1" dirty="0">
              <a:solidFill>
                <a:srgbClr val="1B3264"/>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655093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0" y="-241168"/>
            <a:ext cx="7863839" cy="782925"/>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r>
              <a:rPr lang="en-US" sz="2000" b="1" dirty="0">
                <a:solidFill>
                  <a:srgbClr val="1B3264"/>
                </a:solidFill>
                <a:latin typeface="Segoe UI" panose="020B0502040204020203" pitchFamily="34" charset="0"/>
                <a:cs typeface="Segoe UI" panose="020B0502040204020203" pitchFamily="34" charset="0"/>
              </a:rPr>
              <a:t>MIPS Promoting Interoperability Performance Category Hardship Exception Information for Individuals, Groups, and Virtual Groups</a:t>
            </a:r>
            <a:endParaRPr lang="en-US" sz="20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514320"/>
          </a:xfrm>
          <a:prstGeom prst="rect">
            <a:avLst/>
          </a:prstGeom>
        </p:spPr>
        <p:txBody>
          <a:bodyPr vert="horz" lIns="91440" tIns="45720" rIns="91440" bIns="45720" rtlCol="0">
            <a:normAutofit fontScale="85000" lnSpcReduction="20000"/>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100" b="1" dirty="0">
                <a:latin typeface="Segoe UI" panose="020B0502040204020203" pitchFamily="34" charset="0"/>
                <a:cs typeface="Segoe UI" panose="020B0502040204020203" pitchFamily="34" charset="0"/>
              </a:rPr>
              <a:t>Overview</a:t>
            </a:r>
          </a:p>
          <a:p>
            <a:pPr marL="0" indent="0">
              <a:lnSpc>
                <a:spcPct val="120000"/>
              </a:lnSpc>
              <a:buFont typeface="Arial" panose="020B0604020202020204" pitchFamily="34" charset="0"/>
              <a:buNone/>
            </a:pPr>
            <a:endParaRPr lang="en-US" sz="1300" dirty="0">
              <a:latin typeface="Segoe UI" panose="020B0502040204020203" pitchFamily="34" charset="0"/>
              <a:ea typeface="Calibri" panose="020F0502020204030204" pitchFamily="34" charset="0"/>
              <a:cs typeface="Segoe UI" panose="020B0502040204020203" pitchFamily="34" charset="0"/>
            </a:endParaRPr>
          </a:p>
          <a:p>
            <a:pPr marL="0" indent="0">
              <a:lnSpc>
                <a:spcPct val="130000"/>
              </a:lnSpc>
              <a:spcBef>
                <a:spcPts val="0"/>
              </a:spcBef>
              <a:spcAft>
                <a:spcPts val="600"/>
              </a:spcAft>
              <a:buNone/>
            </a:pPr>
            <a:r>
              <a:rPr lang="en-US" sz="1500" b="1" dirty="0">
                <a:solidFill>
                  <a:schemeClr val="tx1"/>
                </a:solidFill>
                <a:latin typeface="Segoe UI" panose="020B0502040204020203" pitchFamily="34" charset="0"/>
                <a:cs typeface="Segoe UI" panose="020B0502040204020203" pitchFamily="34" charset="0"/>
              </a:rPr>
              <a:t>You may automatically qualify for reweighting in this performance category. </a:t>
            </a:r>
          </a:p>
          <a:p>
            <a:pPr marL="342900" lvl="2" indent="-171450">
              <a:lnSpc>
                <a:spcPct val="130000"/>
              </a:lnSpc>
              <a:spcBef>
                <a:spcPts val="0"/>
              </a:spcBef>
              <a:spcAft>
                <a:spcPts val="600"/>
              </a:spcAft>
            </a:pPr>
            <a:r>
              <a:rPr lang="en-US" sz="1500" b="0" dirty="0">
                <a:solidFill>
                  <a:schemeClr val="tx1"/>
                </a:solidFill>
                <a:latin typeface="Segoe UI" panose="020B0502040204020203" pitchFamily="34" charset="0"/>
                <a:cs typeface="Segoe UI" panose="020B0502040204020203" pitchFamily="34" charset="0"/>
              </a:rPr>
              <a:t>See </a:t>
            </a:r>
            <a:r>
              <a:rPr lang="en-US" sz="1500" b="0" dirty="0">
                <a:solidFill>
                  <a:schemeClr val="tx1"/>
                </a:solidFill>
                <a:latin typeface="Segoe UI" panose="020B0502040204020203" pitchFamily="34" charset="0"/>
                <a:cs typeface="Segoe UI" panose="020B0502040204020203" pitchFamily="34" charset="0"/>
                <a:hlinkClick r:id="rId2" action="ppaction://hlinksldjump"/>
              </a:rPr>
              <a:t>Appendix A</a:t>
            </a:r>
            <a:r>
              <a:rPr lang="en-US" sz="1500" b="0" dirty="0">
                <a:solidFill>
                  <a:schemeClr val="tx1"/>
                </a:solidFill>
                <a:latin typeface="Segoe UI" panose="020B0502040204020203" pitchFamily="34" charset="0"/>
                <a:cs typeface="Segoe UI" panose="020B0502040204020203" pitchFamily="34" charset="0"/>
              </a:rPr>
              <a:t>.</a:t>
            </a:r>
          </a:p>
          <a:p>
            <a:pPr marL="342900" lvl="2" indent="-171450">
              <a:lnSpc>
                <a:spcPct val="130000"/>
              </a:lnSpc>
              <a:spcBef>
                <a:spcPts val="0"/>
              </a:spcBef>
              <a:spcAft>
                <a:spcPts val="600"/>
              </a:spcAft>
            </a:pPr>
            <a:r>
              <a:rPr lang="en-US" sz="1500" b="0" dirty="0">
                <a:solidFill>
                  <a:schemeClr val="tx1"/>
                </a:solidFill>
                <a:latin typeface="Segoe UI" panose="020B0502040204020203" pitchFamily="34" charset="0"/>
                <a:cs typeface="Segoe UI" panose="020B0502040204020203" pitchFamily="34" charset="0"/>
              </a:rPr>
              <a:t>If you automatically quality for reweighting, you don’t need to submit a</a:t>
            </a:r>
            <a:r>
              <a:rPr lang="en-US" sz="1500" b="0" dirty="0">
                <a:latin typeface="Segoe UI" panose="020B0502040204020203" pitchFamily="34" charset="0"/>
                <a:cs typeface="Segoe UI" panose="020B0502040204020203" pitchFamily="34" charset="0"/>
              </a:rPr>
              <a:t>n</a:t>
            </a:r>
            <a:r>
              <a:rPr lang="en-US" sz="1500" b="0" dirty="0">
                <a:solidFill>
                  <a:schemeClr val="tx1"/>
                </a:solidFill>
                <a:latin typeface="Segoe UI" panose="020B0502040204020203" pitchFamily="34" charset="0"/>
                <a:cs typeface="Segoe UI" panose="020B0502040204020203" pitchFamily="34" charset="0"/>
              </a:rPr>
              <a:t> </a:t>
            </a:r>
            <a:r>
              <a:rPr lang="en-US" sz="1500" b="0" dirty="0">
                <a:latin typeface="Segoe UI" panose="020B0502040204020203" pitchFamily="34" charset="0"/>
                <a:cs typeface="Segoe UI" panose="020B0502040204020203" pitchFamily="34" charset="0"/>
              </a:rPr>
              <a:t>e</a:t>
            </a:r>
            <a:r>
              <a:rPr lang="en-US" sz="1500" b="0" dirty="0">
                <a:solidFill>
                  <a:schemeClr val="tx1"/>
                </a:solidFill>
                <a:latin typeface="Segoe UI" panose="020B0502040204020203" pitchFamily="34" charset="0"/>
                <a:cs typeface="Segoe UI" panose="020B0502040204020203" pitchFamily="34" charset="0"/>
              </a:rPr>
              <a:t>xception application. </a:t>
            </a:r>
          </a:p>
          <a:p>
            <a:pPr marL="0" indent="0">
              <a:lnSpc>
                <a:spcPct val="130000"/>
              </a:lnSpc>
              <a:spcBef>
                <a:spcPts val="0"/>
              </a:spcBef>
              <a:spcAft>
                <a:spcPts val="600"/>
              </a:spcAft>
              <a:buNone/>
            </a:pPr>
            <a:r>
              <a:rPr lang="en-US" sz="1500" b="1" dirty="0">
                <a:solidFill>
                  <a:schemeClr val="tx1"/>
                </a:solidFill>
                <a:latin typeface="Segoe UI" panose="020B0502040204020203" pitchFamily="34" charset="0"/>
                <a:cs typeface="Segoe UI" panose="020B0502040204020203" pitchFamily="34" charset="0"/>
              </a:rPr>
              <a:t>You will complete the hardship exception application at the level for which you will report data to MIPS.  </a:t>
            </a:r>
          </a:p>
          <a:p>
            <a:pPr marL="342900" lvl="2" indent="-171450">
              <a:lnSpc>
                <a:spcPct val="130000"/>
              </a:lnSpc>
              <a:spcBef>
                <a:spcPts val="0"/>
              </a:spcBef>
              <a:spcAft>
                <a:spcPts val="600"/>
              </a:spcAft>
            </a:pPr>
            <a:r>
              <a:rPr lang="en-US" sz="1500" b="0" dirty="0">
                <a:solidFill>
                  <a:schemeClr val="tx1"/>
                </a:solidFill>
                <a:latin typeface="Segoe UI" panose="020B0502040204020203" pitchFamily="34" charset="0"/>
                <a:cs typeface="Segoe UI" panose="020B0502040204020203" pitchFamily="34" charset="0"/>
              </a:rPr>
              <a:t>If you are reporting data at the individual level, complete the hardship exception application at the individual level.</a:t>
            </a:r>
          </a:p>
          <a:p>
            <a:pPr marL="342900" lvl="2" indent="-171450">
              <a:lnSpc>
                <a:spcPct val="130000"/>
              </a:lnSpc>
              <a:spcBef>
                <a:spcPts val="0"/>
              </a:spcBef>
              <a:spcAft>
                <a:spcPts val="600"/>
              </a:spcAft>
            </a:pPr>
            <a:r>
              <a:rPr lang="en-US" sz="1500" b="0" dirty="0">
                <a:solidFill>
                  <a:schemeClr val="tx1"/>
                </a:solidFill>
                <a:latin typeface="Segoe UI" panose="020B0502040204020203" pitchFamily="34" charset="0"/>
                <a:cs typeface="Segoe UI" panose="020B0502040204020203" pitchFamily="34" charset="0"/>
              </a:rPr>
              <a:t>If you are reporting data at the group level, complete the hardship exception application at the group level. </a:t>
            </a:r>
          </a:p>
          <a:p>
            <a:pPr marL="342900" lvl="2" indent="-171450">
              <a:lnSpc>
                <a:spcPct val="130000"/>
              </a:lnSpc>
              <a:spcBef>
                <a:spcPts val="0"/>
              </a:spcBef>
              <a:spcAft>
                <a:spcPts val="600"/>
              </a:spcAft>
            </a:pPr>
            <a:r>
              <a:rPr lang="en-US" sz="1500" b="0" dirty="0">
                <a:solidFill>
                  <a:schemeClr val="tx1"/>
                </a:solidFill>
                <a:latin typeface="Segoe UI" panose="020B0502040204020203" pitchFamily="34" charset="0"/>
                <a:cs typeface="Segoe UI" panose="020B0502040204020203" pitchFamily="34" charset="0"/>
              </a:rPr>
              <a:t>Note, a group hardship exception application will </a:t>
            </a:r>
            <a:r>
              <a:rPr lang="en-US" sz="1500" b="1" dirty="0">
                <a:solidFill>
                  <a:schemeClr val="tx1"/>
                </a:solidFill>
                <a:latin typeface="Segoe UI" panose="020B0502040204020203" pitchFamily="34" charset="0"/>
                <a:cs typeface="Segoe UI" panose="020B0502040204020203" pitchFamily="34" charset="0"/>
              </a:rPr>
              <a:t>only</a:t>
            </a:r>
            <a:r>
              <a:rPr lang="en-US" sz="1500" b="0" dirty="0">
                <a:solidFill>
                  <a:schemeClr val="tx1"/>
                </a:solidFill>
                <a:latin typeface="Segoe UI" panose="020B0502040204020203" pitchFamily="34" charset="0"/>
                <a:cs typeface="Segoe UI" panose="020B0502040204020203" pitchFamily="34" charset="0"/>
              </a:rPr>
              <a:t> apply at the group level. </a:t>
            </a:r>
          </a:p>
          <a:p>
            <a:pPr marL="548643" lvl="3" indent="-171450">
              <a:lnSpc>
                <a:spcPct val="130000"/>
              </a:lnSpc>
              <a:spcBef>
                <a:spcPts val="0"/>
              </a:spcBef>
              <a:spcAft>
                <a:spcPts val="600"/>
              </a:spcAft>
            </a:pPr>
            <a:r>
              <a:rPr lang="en-US" sz="1500" b="0" dirty="0">
                <a:solidFill>
                  <a:schemeClr val="tx1"/>
                </a:solidFill>
                <a:latin typeface="Segoe UI" panose="020B0502040204020203" pitchFamily="34" charset="0"/>
                <a:cs typeface="Segoe UI" panose="020B0502040204020203" pitchFamily="34" charset="0"/>
              </a:rPr>
              <a:t>If your practice is participating in MIPS at the individual level, don’t complete the hardship exception application at the group level. You will complete the hardship exception application at the individual </a:t>
            </a:r>
            <a:r>
              <a:rPr lang="en-US" sz="1500" b="0" dirty="0">
                <a:latin typeface="Segoe UI" panose="020B0502040204020203" pitchFamily="34" charset="0"/>
                <a:cs typeface="Segoe UI" panose="020B0502040204020203" pitchFamily="34" charset="0"/>
              </a:rPr>
              <a:t>level</a:t>
            </a:r>
            <a:r>
              <a:rPr lang="en-US" sz="1500" b="0" dirty="0">
                <a:solidFill>
                  <a:schemeClr val="tx1"/>
                </a:solidFill>
                <a:latin typeface="Segoe UI" panose="020B0502040204020203" pitchFamily="34" charset="0"/>
                <a:cs typeface="Segoe UI" panose="020B0502040204020203" pitchFamily="34" charset="0"/>
              </a:rPr>
              <a:t> for each clinician (who doesn’t automatically qualify for reweighting) to be considered for reweighting. </a:t>
            </a:r>
          </a:p>
          <a:p>
            <a:pPr marL="0" indent="0">
              <a:lnSpc>
                <a:spcPct val="130000"/>
              </a:lnSpc>
              <a:spcBef>
                <a:spcPts val="0"/>
              </a:spcBef>
              <a:spcAft>
                <a:spcPts val="600"/>
              </a:spcAft>
              <a:buNone/>
            </a:pPr>
            <a:r>
              <a:rPr lang="en-US" sz="1500" b="1" dirty="0">
                <a:solidFill>
                  <a:schemeClr val="tx1"/>
                </a:solidFill>
                <a:latin typeface="Segoe UI" panose="020B0502040204020203" pitchFamily="34" charset="0"/>
                <a:cs typeface="Segoe UI" panose="020B0502040204020203" pitchFamily="34" charset="0"/>
              </a:rPr>
              <a:t>You can still submit data for the MIPS Promoting Interoperability performance category. </a:t>
            </a:r>
          </a:p>
          <a:p>
            <a:pPr marL="342900" lvl="2" indent="-171450">
              <a:lnSpc>
                <a:spcPct val="130000"/>
              </a:lnSpc>
              <a:spcBef>
                <a:spcPts val="0"/>
              </a:spcBef>
              <a:spcAft>
                <a:spcPts val="600"/>
              </a:spcAft>
            </a:pPr>
            <a:r>
              <a:rPr lang="en-US" sz="1500" b="0" dirty="0">
                <a:solidFill>
                  <a:schemeClr val="tx1"/>
                </a:solidFill>
                <a:latin typeface="Segoe UI" panose="020B0502040204020203" pitchFamily="34" charset="0"/>
                <a:cs typeface="Segoe UI" panose="020B0502040204020203" pitchFamily="34" charset="0"/>
              </a:rPr>
              <a:t>If your circumstances change and you’re able to collect and submit your Promoting Interoperability data, we will disregard your hardship </a:t>
            </a:r>
            <a:r>
              <a:rPr lang="en-US" sz="1500" b="0" dirty="0">
                <a:latin typeface="Segoe UI" panose="020B0502040204020203" pitchFamily="34" charset="0"/>
                <a:cs typeface="Segoe UI" panose="020B0502040204020203" pitchFamily="34" charset="0"/>
              </a:rPr>
              <a:t>exception application and you will be scored in this performance category. </a:t>
            </a:r>
          </a:p>
          <a:p>
            <a:pPr marL="342900" lvl="2" indent="-171450">
              <a:lnSpc>
                <a:spcPct val="130000"/>
              </a:lnSpc>
              <a:spcBef>
                <a:spcPts val="0"/>
              </a:spcBef>
              <a:spcAft>
                <a:spcPts val="600"/>
              </a:spcAft>
            </a:pPr>
            <a:r>
              <a:rPr lang="en-US" sz="1500" dirty="0">
                <a:latin typeface="Segoe UI" panose="020B0502040204020203" pitchFamily="34" charset="0"/>
                <a:cs typeface="Segoe UI" panose="020B0502040204020203" pitchFamily="34" charset="0"/>
              </a:rPr>
              <a:t>You will also be scored in this performance category if you attest to any data, such as selecting performance period dates or responding to attestation statements, during the submission period.</a:t>
            </a:r>
          </a:p>
          <a:p>
            <a:pPr marL="548643" lvl="3" indent="-171450">
              <a:lnSpc>
                <a:spcPct val="130000"/>
              </a:lnSpc>
              <a:spcBef>
                <a:spcPts val="0"/>
              </a:spcBef>
              <a:spcAft>
                <a:spcPts val="600"/>
              </a:spcAft>
            </a:pPr>
            <a:r>
              <a:rPr lang="en-US" sz="1500" dirty="0">
                <a:latin typeface="Segoe UI" panose="020B0502040204020203" pitchFamily="34" charset="0"/>
                <a:cs typeface="Segoe UI" panose="020B0502040204020203" pitchFamily="34" charset="0"/>
              </a:rPr>
              <a:t>Starting with performance year 2022, small practices qualify for automatic reweighting of the Promoting Interoperability performance category. </a:t>
            </a:r>
          </a:p>
          <a:p>
            <a:pPr marL="0" indent="0">
              <a:lnSpc>
                <a:spcPct val="130000"/>
              </a:lnSpc>
              <a:spcBef>
                <a:spcPts val="0"/>
              </a:spcBef>
              <a:spcAft>
                <a:spcPts val="600"/>
              </a:spcAft>
              <a:buNone/>
            </a:pPr>
            <a:r>
              <a:rPr lang="en-US" sz="1500" b="1" dirty="0">
                <a:solidFill>
                  <a:schemeClr val="tx1"/>
                </a:solidFill>
                <a:latin typeface="Segoe UI" panose="020B0502040204020203" pitchFamily="34" charset="0"/>
                <a:cs typeface="Segoe UI" panose="020B0502040204020203" pitchFamily="34" charset="0"/>
              </a:rPr>
              <a:t>You aren’t required to submit documentation with your application. </a:t>
            </a:r>
          </a:p>
          <a:p>
            <a:pPr marL="457200" lvl="2" indent="-285750">
              <a:lnSpc>
                <a:spcPct val="130000"/>
              </a:lnSpc>
              <a:spcBef>
                <a:spcPts val="0"/>
              </a:spcBef>
              <a:spcAft>
                <a:spcPts val="600"/>
              </a:spcAft>
            </a:pPr>
            <a:r>
              <a:rPr lang="en-US" sz="1500" dirty="0">
                <a:latin typeface="Segoe UI" panose="020B0502040204020203" pitchFamily="34" charset="0"/>
                <a:cs typeface="Segoe UI" panose="020B0502040204020203" pitchFamily="34" charset="0"/>
              </a:rPr>
              <a:t>However, clinicians, groups and virtual groups should retain documentation of their circumstances supporting their application for their own records in the event they are selected by CMS for data validation or audit.</a:t>
            </a:r>
            <a:r>
              <a:rPr lang="en-US" sz="1500" dirty="0">
                <a:solidFill>
                  <a:srgbClr val="FF0000"/>
                </a:solidFill>
                <a:latin typeface="Segoe UI" panose="020B0502040204020203" pitchFamily="34" charset="0"/>
                <a:cs typeface="Segoe UI" panose="020B0502040204020203" pitchFamily="34" charset="0"/>
              </a:rPr>
              <a:t> </a:t>
            </a:r>
            <a:r>
              <a:rPr lang="en-US" sz="1500" dirty="0">
                <a:latin typeface="Segoe UI" panose="020B0502040204020203" pitchFamily="34" charset="0"/>
                <a:cs typeface="Segoe UI" panose="020B0502040204020203" pitchFamily="34" charset="0"/>
              </a:rPr>
              <a:t>See our </a:t>
            </a:r>
            <a:r>
              <a:rPr lang="it-IT" sz="1500" dirty="0">
                <a:latin typeface="Segoe UI" panose="020B0502040204020203" pitchFamily="34" charset="0"/>
                <a:cs typeface="Segoe UI" panose="020B0502040204020203" pitchFamily="34" charset="0"/>
                <a:hlinkClick r:id="rId3"/>
              </a:rPr>
              <a:t>2022 MIPS Data Validation Criteria Guide (ZIP)</a:t>
            </a:r>
            <a:r>
              <a:rPr lang="en-US" sz="1500" dirty="0">
                <a:latin typeface="Segoe UI" panose="020B0502040204020203" pitchFamily="34" charset="0"/>
                <a:cs typeface="Segoe UI" panose="020B0502040204020203" pitchFamily="34" charset="0"/>
              </a:rPr>
              <a:t> for details on the data validation process.</a:t>
            </a:r>
          </a:p>
        </p:txBody>
      </p:sp>
      <p:sp>
        <p:nvSpPr>
          <p:cNvPr id="2" name="TextBox 1">
            <a:extLst>
              <a:ext uri="{FF2B5EF4-FFF2-40B4-BE49-F238E27FC236}">
                <a16:creationId xmlns:a16="http://schemas.microsoft.com/office/drawing/2014/main" id="{0CE325AA-7C4E-40C4-822D-E120C80808D8}"/>
              </a:ext>
            </a:extLst>
          </p:cNvPr>
          <p:cNvSpPr txBox="1"/>
          <p:nvPr/>
        </p:nvSpPr>
        <p:spPr>
          <a:xfrm>
            <a:off x="7315200" y="1273588"/>
            <a:ext cx="1981200" cy="685765"/>
          </a:xfrm>
          <a:prstGeom prst="rect">
            <a:avLst/>
          </a:prstGeom>
          <a:solidFill>
            <a:srgbClr val="0C777D"/>
          </a:solidFill>
          <a:ln>
            <a:solidFill>
              <a:srgbClr val="0C777D"/>
            </a:solidFill>
          </a:ln>
        </p:spPr>
        <p:txBody>
          <a:bodyPr wrap="square" rtlCol="0">
            <a:spAutoFit/>
          </a:bodyPr>
          <a:lstStyle/>
          <a:p>
            <a:pPr>
              <a:lnSpc>
                <a:spcPct val="110000"/>
              </a:lnSpc>
            </a:pPr>
            <a:r>
              <a:rPr lang="en-US" sz="1200" b="1" u="sng" dirty="0">
                <a:solidFill>
                  <a:schemeClr val="bg1"/>
                </a:solidFill>
                <a:latin typeface="Segoe UI" panose="020B0502040204020203" pitchFamily="34" charset="0"/>
                <a:cs typeface="Segoe UI" panose="020B0502040204020203" pitchFamily="34" charset="0"/>
              </a:rPr>
              <a:t>New:</a:t>
            </a:r>
            <a:r>
              <a:rPr lang="en-US" sz="1200" b="1" dirty="0">
                <a:solidFill>
                  <a:schemeClr val="bg1"/>
                </a:solidFill>
                <a:latin typeface="Segoe UI" panose="020B0502040204020203" pitchFamily="34" charset="0"/>
                <a:cs typeface="Segoe UI" panose="020B0502040204020203" pitchFamily="34" charset="0"/>
              </a:rPr>
              <a:t> </a:t>
            </a:r>
            <a:r>
              <a:rPr lang="en-US" sz="1200" dirty="0">
                <a:solidFill>
                  <a:schemeClr val="bg1"/>
                </a:solidFill>
                <a:latin typeface="Segoe UI" panose="020B0502040204020203" pitchFamily="34" charset="0"/>
                <a:cs typeface="Segoe UI" panose="020B0502040204020203" pitchFamily="34" charset="0"/>
              </a:rPr>
              <a:t>Small practices now qualify for automatic reweighting. </a:t>
            </a: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4"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4026079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301471-7311-4147-BDB4-F7CE2D86F16E}"/>
              </a:ext>
            </a:extLst>
          </p:cNvPr>
          <p:cNvSpPr txBox="1">
            <a:spLocks/>
          </p:cNvSpPr>
          <p:nvPr/>
        </p:nvSpPr>
        <p:spPr>
          <a:xfrm>
            <a:off x="365761" y="-46300"/>
            <a:ext cx="7482840" cy="1094954"/>
          </a:xfrm>
          <a:prstGeom prst="rect">
            <a:avLst/>
          </a:prstGeom>
        </p:spPr>
        <p:txBody>
          <a:bodyPr>
            <a:normAutofit fontScale="62500" lnSpcReduction="20000"/>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1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10000"/>
              </a:lnSpc>
            </a:pPr>
            <a:r>
              <a:rPr lang="en-US" sz="3200" b="1" dirty="0">
                <a:solidFill>
                  <a:srgbClr val="1B3264"/>
                </a:solidFill>
                <a:latin typeface="Segoe UI" panose="020B0502040204020203" pitchFamily="34" charset="0"/>
                <a:cs typeface="Segoe UI" panose="020B0502040204020203" pitchFamily="34" charset="0"/>
              </a:rPr>
              <a:t>MIPS Promoting Interoperability Performance Category Hardship Exception Information for Individuals, Groups, and Virtual Groups</a:t>
            </a:r>
            <a:endParaRPr lang="en-US" sz="3200" b="1" dirty="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3C48B7EA-271E-493D-A910-3E024869499B}"/>
              </a:ext>
            </a:extLst>
          </p:cNvPr>
          <p:cNvSpPr txBox="1">
            <a:spLocks/>
          </p:cNvSpPr>
          <p:nvPr/>
        </p:nvSpPr>
        <p:spPr>
          <a:xfrm>
            <a:off x="368272" y="1152124"/>
            <a:ext cx="9144000" cy="6163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Overview </a:t>
            </a:r>
            <a:r>
              <a:rPr lang="en-US" sz="1600" dirty="0">
                <a:latin typeface="Segoe UI" panose="020B0502040204020203" pitchFamily="34" charset="0"/>
                <a:cs typeface="Segoe UI" panose="020B0502040204020203" pitchFamily="34" charset="0"/>
              </a:rPr>
              <a:t>(continued)</a:t>
            </a: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You can apply for a MIPS Promoting Interoperability performance category hardship exception if you switch CEHRT vendors during the performance period.  </a:t>
            </a:r>
          </a:p>
          <a:p>
            <a:pPr marL="342900" lvl="2" indent="-171450">
              <a:lnSpc>
                <a:spcPct val="110000"/>
              </a:lnSpc>
              <a:spcBef>
                <a:spcPts val="0"/>
              </a:spcBef>
              <a:spcAft>
                <a:spcPts val="600"/>
              </a:spcAft>
            </a:pPr>
            <a:r>
              <a:rPr lang="en-US" sz="1200" dirty="0">
                <a:latin typeface="Segoe UI" panose="020B0502040204020203" pitchFamily="34" charset="0"/>
                <a:cs typeface="Segoe UI" panose="020B0502040204020203" pitchFamily="34" charset="0"/>
              </a:rPr>
              <a:t>You would indicate an extreme and uncontrollable circumstances hardship exception and select vendor issues within the application.</a:t>
            </a: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The following circumstances qualify as extreme and uncontrollable circumstances for a MIPS Promoting Interoperability performance category hardship exception:</a:t>
            </a:r>
          </a:p>
          <a:p>
            <a:pPr marL="342900" lvl="2" indent="-171450">
              <a:lnSpc>
                <a:spcPct val="110000"/>
              </a:lnSpc>
              <a:spcBef>
                <a:spcPts val="0"/>
              </a:spcBef>
              <a:spcAft>
                <a:spcPts val="600"/>
              </a:spcAft>
            </a:pPr>
            <a:r>
              <a:rPr lang="en-US" sz="1200" dirty="0">
                <a:latin typeface="Segoe UI" panose="020B0502040204020203" pitchFamily="34" charset="0"/>
                <a:cs typeface="Segoe UI" panose="020B0502040204020203" pitchFamily="34" charset="0"/>
              </a:rPr>
              <a:t>A natural disaster resulting in damage to or destruction of your CEHRT</a:t>
            </a:r>
          </a:p>
          <a:p>
            <a:pPr marL="342900" lvl="2" indent="-171450">
              <a:lnSpc>
                <a:spcPct val="110000"/>
              </a:lnSpc>
              <a:spcBef>
                <a:spcPts val="0"/>
              </a:spcBef>
              <a:spcAft>
                <a:spcPts val="600"/>
              </a:spcAft>
            </a:pPr>
            <a:r>
              <a:rPr lang="en-US" sz="1200" dirty="0">
                <a:latin typeface="Segoe UI" panose="020B0502040204020203" pitchFamily="34" charset="0"/>
                <a:cs typeface="Segoe UI" panose="020B0502040204020203" pitchFamily="34" charset="0"/>
              </a:rPr>
              <a:t>Practice closure</a:t>
            </a:r>
          </a:p>
          <a:p>
            <a:pPr marL="342900" lvl="2" indent="-171450">
              <a:lnSpc>
                <a:spcPct val="110000"/>
              </a:lnSpc>
              <a:spcBef>
                <a:spcPts val="0"/>
              </a:spcBef>
              <a:spcAft>
                <a:spcPts val="600"/>
              </a:spcAft>
            </a:pPr>
            <a:r>
              <a:rPr lang="en-US" sz="1200" dirty="0">
                <a:latin typeface="Segoe UI" panose="020B0502040204020203" pitchFamily="34" charset="0"/>
                <a:cs typeface="Segoe UI" panose="020B0502040204020203" pitchFamily="34" charset="0"/>
              </a:rPr>
              <a:t>Severe financial distress resulting in bankruptcy or debt restructuring </a:t>
            </a:r>
          </a:p>
          <a:p>
            <a:pPr marL="342900" lvl="2" indent="-171450">
              <a:lnSpc>
                <a:spcPct val="110000"/>
              </a:lnSpc>
              <a:spcBef>
                <a:spcPts val="0"/>
              </a:spcBef>
              <a:spcAft>
                <a:spcPts val="600"/>
              </a:spcAft>
            </a:pPr>
            <a:r>
              <a:rPr lang="en-US" sz="1200" dirty="0">
                <a:latin typeface="Segoe UI" panose="020B0502040204020203" pitchFamily="34" charset="0"/>
                <a:cs typeface="Segoe UI" panose="020B0502040204020203" pitchFamily="34" charset="0"/>
              </a:rPr>
              <a:t>Vendor issues (such as a change in vendors during the performance period or errors with your CEHRT that your vendor is unable to address)</a:t>
            </a:r>
          </a:p>
          <a:p>
            <a:pPr marL="0" indent="0">
              <a:lnSpc>
                <a:spcPct val="110000"/>
              </a:lnSpc>
              <a:spcBef>
                <a:spcPts val="0"/>
              </a:spcBef>
              <a:spcAft>
                <a:spcPts val="600"/>
              </a:spcAft>
              <a:buNone/>
            </a:pPr>
            <a:r>
              <a:rPr lang="en-US" sz="1200" b="1" dirty="0">
                <a:solidFill>
                  <a:schemeClr val="tx1"/>
                </a:solidFill>
                <a:latin typeface="Segoe UI" panose="020B0502040204020203" pitchFamily="34" charset="0"/>
                <a:cs typeface="Segoe UI" panose="020B0502040204020203" pitchFamily="34" charset="0"/>
              </a:rPr>
              <a:t>You may still be able to report if your electronic health record (EHR) product is decertified during the 2022 performance year.</a:t>
            </a:r>
          </a:p>
          <a:p>
            <a:pPr marL="457200" lvl="2" indent="-285750">
              <a:lnSpc>
                <a:spcPct val="110000"/>
              </a:lnSpc>
              <a:spcBef>
                <a:spcPts val="0"/>
              </a:spcBef>
              <a:spcAft>
                <a:spcPts val="600"/>
              </a:spcAft>
            </a:pPr>
            <a:r>
              <a:rPr lang="en-US" sz="1200" dirty="0">
                <a:latin typeface="Segoe UI" panose="020B0502040204020203" pitchFamily="34" charset="0"/>
                <a:cs typeface="Segoe UI" panose="020B0502040204020203" pitchFamily="34" charset="0"/>
              </a:rPr>
              <a:t>You can still submit your Promoting Interoperability performance category measures collected in your now-decertified EHR product if your performance period ended before the decertification occurred. </a:t>
            </a:r>
          </a:p>
          <a:p>
            <a:pPr marL="457200" lvl="2" indent="-285750">
              <a:lnSpc>
                <a:spcPct val="110000"/>
              </a:lnSpc>
              <a:spcBef>
                <a:spcPts val="0"/>
              </a:spcBef>
              <a:spcAft>
                <a:spcPts val="600"/>
              </a:spcAft>
            </a:pPr>
            <a:r>
              <a:rPr lang="en-US" sz="1200" dirty="0">
                <a:latin typeface="Segoe UI" panose="020B0502040204020203" pitchFamily="34" charset="0"/>
                <a:cs typeface="Segoe UI" panose="020B0502040204020203" pitchFamily="34" charset="0"/>
              </a:rPr>
              <a:t>If your performance period ended after the EHR decertification occurred, you can </a:t>
            </a:r>
            <a:r>
              <a:rPr lang="en-US" sz="1200" u="sng" dirty="0">
                <a:latin typeface="Segoe UI" panose="020B0502040204020203" pitchFamily="34" charset="0"/>
                <a:cs typeface="Segoe UI" panose="020B0502040204020203" pitchFamily="34" charset="0"/>
                <a:hlinkClick r:id="rId2"/>
              </a:rPr>
              <a:t>apply</a:t>
            </a:r>
            <a:r>
              <a:rPr lang="en-US" sz="1200" dirty="0">
                <a:latin typeface="Segoe UI" panose="020B0502040204020203" pitchFamily="34" charset="0"/>
                <a:cs typeface="Segoe UI" panose="020B0502040204020203" pitchFamily="34" charset="0"/>
              </a:rPr>
              <a:t> for a MIPS Promoting Interoperability performance category hardship exception and select decertified EHR technology.</a:t>
            </a:r>
          </a:p>
          <a:p>
            <a:pPr lvl="2" indent="0">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CEE70EF-6A31-4C0D-A5D6-B17DE27A5AB7}"/>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91382475-5E26-42D2-B90D-47246A5443A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9" name="Graphic 8">
              <a:hlinkClick r:id="rId3" action="ppaction://hlinksldjump"/>
              <a:extLst>
                <a:ext uri="{FF2B5EF4-FFF2-40B4-BE49-F238E27FC236}">
                  <a16:creationId xmlns:a16="http://schemas.microsoft.com/office/drawing/2014/main" id="{067C5BA2-6254-465C-AC73-37E8ED00609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30624289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B77"/>
      </a:dk2>
      <a:lt2>
        <a:srgbClr val="DDDDE6"/>
      </a:lt2>
      <a:accent1>
        <a:srgbClr val="003364"/>
      </a:accent1>
      <a:accent2>
        <a:srgbClr val="119FA6"/>
      </a:accent2>
      <a:accent3>
        <a:srgbClr val="04C1E8"/>
      </a:accent3>
      <a:accent4>
        <a:srgbClr val="005B77"/>
      </a:accent4>
      <a:accent5>
        <a:srgbClr val="E39E50"/>
      </a:accent5>
      <a:accent6>
        <a:srgbClr val="8CB168"/>
      </a:accent6>
      <a:hlink>
        <a:srgbClr val="205E9E"/>
      </a:hlink>
      <a:folHlink>
        <a:srgbClr val="205E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eting_x0020_Date xmlns="22bb7b03-74e3-4244-88c2-4a3caedda43c" xsi:nil="true"/>
    <Document_x0020_Source xmlns="22bb7b03-74e3-4244-88c2-4a3caedda43c" xsi:nil="true"/>
    <DocumentType xmlns="22bb7b03-74e3-4244-88c2-4a3caedda43c" xsi:nil="true"/>
    <Policy_x0020_area xmlns="22bb7b03-74e3-4244-88c2-4a3caedda43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E1E845278AE34DAE6853029C422E98" ma:contentTypeVersion="15" ma:contentTypeDescription="Create a new document." ma:contentTypeScope="" ma:versionID="4a74f743a462a1102b3ab6039ea38741">
  <xsd:schema xmlns:xsd="http://www.w3.org/2001/XMLSchema" xmlns:xs="http://www.w3.org/2001/XMLSchema" xmlns:p="http://schemas.microsoft.com/office/2006/metadata/properties" xmlns:ns2="473fb903-928d-4c19-82a4-142fa71b231e" xmlns:ns3="22bb7b03-74e3-4244-88c2-4a3caedda43c" targetNamespace="http://schemas.microsoft.com/office/2006/metadata/properties" ma:root="true" ma:fieldsID="6a24e77b9a6f4cf188a0de49ba9ac1d8" ns2:_="" ns3:_="">
    <xsd:import namespace="473fb903-928d-4c19-82a4-142fa71b231e"/>
    <xsd:import namespace="22bb7b03-74e3-4244-88c2-4a3caedda43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eting_x0020_Date" minOccurs="0"/>
                <xsd:element ref="ns3:DocumentType" minOccurs="0"/>
                <xsd:element ref="ns3:Policy_x0020_area" minOccurs="0"/>
                <xsd:element ref="ns3:MediaServiceDateTaken" minOccurs="0"/>
                <xsd:element ref="ns3:Document_x0020_Sourc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3fb903-928d-4c19-82a4-142fa71b23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bb7b03-74e3-4244-88c2-4a3caedda43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eting_x0020_Date" ma:index="16" nillable="true" ma:displayName="Meeting Date" ma:format="DateOnly" ma:internalName="Meeting_x0020_Date">
      <xsd:simpleType>
        <xsd:restriction base="dms:DateTime"/>
      </xsd:simpleType>
    </xsd:element>
    <xsd:element name="DocumentType" ma:index="17" nillable="true" ma:displayName="Document Type" ma:format="Dropdown" ma:internalName="DocumentType">
      <xsd:simpleType>
        <xsd:restriction base="dms:Choice">
          <xsd:enumeration value="Meeting Notes"/>
          <xsd:enumeration value="SBAR"/>
          <xsd:enumeration value="Meeting Presentation"/>
          <xsd:enumeration value="Administrative Documents"/>
          <xsd:enumeration value="Internal Working Documents"/>
          <xsd:enumeration value="Externally Created Resource"/>
          <xsd:enumeration value="Briefing Paper"/>
        </xsd:restriction>
      </xsd:simpleType>
    </xsd:element>
    <xsd:element name="Policy_x0020_area" ma:index="18" nillable="true" ma:displayName="Policy area" ma:internalName="Policy_x0020_area">
      <xsd:complexType>
        <xsd:complexContent>
          <xsd:extension base="dms:MultiChoice">
            <xsd:sequence>
              <xsd:element name="Value" maxOccurs="unbounded" minOccurs="0" nillable="true">
                <xsd:simpleType>
                  <xsd:restriction base="dms:Choice">
                    <xsd:enumeration value="MVP Definition/Development"/>
                    <xsd:enumeration value="Selection of measures/activities in MVP"/>
                    <xsd:enumeration value="Assigning MVPs"/>
                    <xsd:enumeration value="Transition to MVPs"/>
                    <xsd:enumeration value="Small/Rural Practices"/>
                    <xsd:enumeration value="QCDR measures in MVP"/>
                    <xsd:enumeration value="Scoring in MVPs"/>
                    <xsd:enumeration value="Quality Performance Category"/>
                    <xsd:enumeration value="Cost performance category"/>
                    <xsd:enumeration value="Multispecialty Practices"/>
                    <xsd:enumeration value="Final Score"/>
                    <xsd:enumeration value="MIPS Payment Adjustment"/>
                    <xsd:enumeration value="Overall strategy"/>
                  </xsd:restriction>
                </xsd:simpleType>
              </xsd:element>
            </xsd:sequence>
          </xsd:extension>
        </xsd:complexContent>
      </xsd:complexType>
    </xsd:element>
    <xsd:element name="MediaServiceDateTaken" ma:index="19" nillable="true" ma:displayName="MediaServiceDateTaken" ma:hidden="true" ma:internalName="MediaServiceDateTaken" ma:readOnly="true">
      <xsd:simpleType>
        <xsd:restriction base="dms:Text"/>
      </xsd:simpleType>
    </xsd:element>
    <xsd:element name="Document_x0020_Source" ma:index="20" nillable="true" ma:displayName="Document Source" ma:internalName="Document_x0020_Source">
      <xsd:simpleType>
        <xsd:restriction base="dms:Text">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0BB7EE-78A0-43F6-8760-B8996EF14D55}">
  <ds:schemaRefs>
    <ds:schemaRef ds:uri="http://purl.org/dc/terms/"/>
    <ds:schemaRef ds:uri="http://schemas.microsoft.com/office/infopath/2007/PartnerControls"/>
    <ds:schemaRef ds:uri="http://schemas.microsoft.com/office/2006/metadata/properties"/>
    <ds:schemaRef ds:uri="http://www.w3.org/XML/1998/namespace"/>
    <ds:schemaRef ds:uri="562ee83e-bf68-4b63-89e5-73151d97fdbe"/>
    <ds:schemaRef ds:uri="http://schemas.microsoft.com/office/2006/documentManagement/types"/>
    <ds:schemaRef ds:uri="f498a385-2a5f-4eed-a908-cfc0807cf99b"/>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6129555C-0409-4160-B76C-9B7D9CF7F830}">
  <ds:schemaRefs>
    <ds:schemaRef ds:uri="http://schemas.microsoft.com/sharepoint/v3/contenttype/forms"/>
  </ds:schemaRefs>
</ds:datastoreItem>
</file>

<file path=customXml/itemProps3.xml><?xml version="1.0" encoding="utf-8"?>
<ds:datastoreItem xmlns:ds="http://schemas.openxmlformats.org/officeDocument/2006/customXml" ds:itemID="{E1349D92-936B-4380-8E40-B8535C145948}"/>
</file>

<file path=docProps/app.xml><?xml version="1.0" encoding="utf-8"?>
<Properties xmlns="http://schemas.openxmlformats.org/officeDocument/2006/extended-properties" xmlns:vt="http://schemas.openxmlformats.org/officeDocument/2006/docPropsVTypes">
  <Template/>
  <TotalTime>8573</TotalTime>
  <Words>5183</Words>
  <Application>Microsoft Office PowerPoint</Application>
  <PresentationFormat>Custom</PresentationFormat>
  <Paragraphs>576</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Courier New</vt:lpstr>
      <vt:lpstr>Segoe UI</vt:lpstr>
      <vt:lpstr>Symbol</vt:lpstr>
      <vt:lpstr>Office Theme</vt:lpstr>
      <vt:lpstr>PowerPoint Presentation</vt:lpstr>
      <vt:lpstr>Contents</vt:lpstr>
      <vt:lpstr>How to Use This Guide</vt:lpstr>
      <vt:lpstr> How to Use This Guide</vt:lpstr>
      <vt:lpstr>MIPS Promoting Interoperability Performance Category Hardship Exception Application Overview</vt:lpstr>
      <vt:lpstr>MIPS Promoting Interoperability Performance Category Hardship Exception Application Overview</vt:lpstr>
      <vt:lpstr>MIPS Promoting Interoperability Performance Category Hardship Exception Information for Individuals, Groups, and Virtual Groups</vt:lpstr>
      <vt:lpstr>PowerPoint Presentation</vt:lpstr>
      <vt:lpstr>PowerPoint Presentation</vt:lpstr>
      <vt:lpstr>PowerPoint Presentation</vt:lpstr>
      <vt:lpstr>PowerPoint Presentation</vt:lpstr>
      <vt:lpstr>MIPS Promoting Interoperability Performance Category Hardship Exception: Frequently Asked Questions </vt:lpstr>
      <vt:lpstr>MIPS Promoting Interoperability Performance Category Hardship Exception: Frequently Asked Questions </vt:lpstr>
      <vt:lpstr>MIPS Promoting Interoperability Performance Category Hardship Exception: Application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 Resources, Glossary, and Version History</vt:lpstr>
      <vt:lpstr>PowerPoint Presentation</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Agens, Ty</dc:creator>
  <cp:lastModifiedBy>Taylor Grandinetti (Ketchum)</cp:lastModifiedBy>
  <cp:revision>306</cp:revision>
  <dcterms:created xsi:type="dcterms:W3CDTF">2019-04-16T00:10:53Z</dcterms:created>
  <dcterms:modified xsi:type="dcterms:W3CDTF">2022-10-04T18:56:23Z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0x0101007BE1E845278AE34DAE6853029C422E98</vt:lpwstr>
  </property>
</Properties>
</file>