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0" r:id="rId4"/>
  </p:sldMasterIdLst>
  <p:handoutMasterIdLst>
    <p:handoutMasterId r:id="rId44"/>
  </p:handoutMasterIdLst>
  <p:sldIdLst>
    <p:sldId id="419" r:id="rId5"/>
    <p:sldId id="256" r:id="rId6"/>
    <p:sldId id="414" r:id="rId7"/>
    <p:sldId id="369" r:id="rId8"/>
    <p:sldId id="416" r:id="rId9"/>
    <p:sldId id="474" r:id="rId10"/>
    <p:sldId id="475" r:id="rId11"/>
    <p:sldId id="483" r:id="rId12"/>
    <p:sldId id="484" r:id="rId13"/>
    <p:sldId id="485" r:id="rId14"/>
    <p:sldId id="486" r:id="rId15"/>
    <p:sldId id="487" r:id="rId16"/>
    <p:sldId id="488" r:id="rId17"/>
    <p:sldId id="489" r:id="rId18"/>
    <p:sldId id="490" r:id="rId19"/>
    <p:sldId id="492" r:id="rId20"/>
    <p:sldId id="491" r:id="rId21"/>
    <p:sldId id="493" r:id="rId22"/>
    <p:sldId id="494" r:id="rId23"/>
    <p:sldId id="495" r:id="rId24"/>
    <p:sldId id="496" r:id="rId25"/>
    <p:sldId id="497" r:id="rId26"/>
    <p:sldId id="498" r:id="rId27"/>
    <p:sldId id="499" r:id="rId28"/>
    <p:sldId id="500" r:id="rId29"/>
    <p:sldId id="501" r:id="rId30"/>
    <p:sldId id="502" r:id="rId31"/>
    <p:sldId id="503" r:id="rId32"/>
    <p:sldId id="504" r:id="rId33"/>
    <p:sldId id="423" r:id="rId34"/>
    <p:sldId id="448" r:id="rId35"/>
    <p:sldId id="449" r:id="rId36"/>
    <p:sldId id="505" r:id="rId37"/>
    <p:sldId id="506" r:id="rId38"/>
    <p:sldId id="507" r:id="rId39"/>
    <p:sldId id="508" r:id="rId40"/>
    <p:sldId id="509" r:id="rId41"/>
    <p:sldId id="510" r:id="rId42"/>
    <p:sldId id="511" r:id="rId43"/>
  </p:sldIdLst>
  <p:sldSz cx="100584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28" userDrawn="1">
          <p15:clr>
            <a:srgbClr val="A4A3A4"/>
          </p15:clr>
        </p15:guide>
        <p15:guide id="2" pos="3168">
          <p15:clr>
            <a:srgbClr val="A4A3A4"/>
          </p15:clr>
        </p15:guide>
        <p15:guide id="3" orient="horz" pos="15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Tessa Hrkal" initials="TH" lastIdx="3" clrIdx="6">
    <p:extLst>
      <p:ext uri="{19B8F6BF-5375-455C-9EA6-DF929625EA0E}">
        <p15:presenceInfo xmlns:p15="http://schemas.microsoft.com/office/powerpoint/2012/main" userId="S::thrkal@telligen.com::2b3e5c60-f81a-4983-b6ed-6a68b78b5593" providerId="AD"/>
      </p:ext>
    </p:extLst>
  </p:cmAuthor>
  <p:cmAuthor id="1" name="Cindy Shiblie" initials="CS" lastIdx="3" clrIdx="0">
    <p:extLst>
      <p:ext uri="{19B8F6BF-5375-455C-9EA6-DF929625EA0E}">
        <p15:presenceInfo xmlns:p15="http://schemas.microsoft.com/office/powerpoint/2012/main" userId="S-1-5-21-4095628063-3556742122-3606576086-135701" providerId="AD"/>
      </p:ext>
    </p:extLst>
  </p:cmAuthor>
  <p:cmAuthor id="8" name="Nash, Leah" initials="NL" lastIdx="4" clrIdx="7">
    <p:extLst>
      <p:ext uri="{19B8F6BF-5375-455C-9EA6-DF929625EA0E}">
        <p15:presenceInfo xmlns:p15="http://schemas.microsoft.com/office/powerpoint/2012/main" userId="S::lnash@air.org::902145c5-c3fc-4e2f-8314-0cbfc51057f6" providerId="AD"/>
      </p:ext>
    </p:extLst>
  </p:cmAuthor>
  <p:cmAuthor id="2" name="May, McKenna" initials="MM" lastIdx="23" clrIdx="1">
    <p:extLst>
      <p:ext uri="{19B8F6BF-5375-455C-9EA6-DF929625EA0E}">
        <p15:presenceInfo xmlns:p15="http://schemas.microsoft.com/office/powerpoint/2012/main" userId="S-1-5-21-2052111302-884357618-1801674531-104156" providerId="AD"/>
      </p:ext>
    </p:extLst>
  </p:cmAuthor>
  <p:cmAuthor id="3" name="Mikala Whitaker (Ketchum)" initials="MW(" lastIdx="16" clrIdx="2">
    <p:extLst>
      <p:ext uri="{19B8F6BF-5375-455C-9EA6-DF929625EA0E}">
        <p15:presenceInfo xmlns:p15="http://schemas.microsoft.com/office/powerpoint/2012/main" userId="S::mikala.whitaker@ketchum.com::c5936098-e91e-49f9-a14e-0e87f7085a8a" providerId="AD"/>
      </p:ext>
    </p:extLst>
  </p:cmAuthor>
  <p:cmAuthor id="4" name="Shannon Benson (Ketchum)" initials="SB(" lastIdx="3" clrIdx="3">
    <p:extLst>
      <p:ext uri="{19B8F6BF-5375-455C-9EA6-DF929625EA0E}">
        <p15:presenceInfo xmlns:p15="http://schemas.microsoft.com/office/powerpoint/2012/main" userId="S::shannon.benson@ketchum.com::50d0f860-ea42-4eb5-bb84-afc47ac9f816" providerId="AD"/>
      </p:ext>
    </p:extLst>
  </p:cmAuthor>
  <p:cmAuthor id="5" name="Joy Fan (Ketchum)" initials="JF(" lastIdx="7" clrIdx="4">
    <p:extLst>
      <p:ext uri="{19B8F6BF-5375-455C-9EA6-DF929625EA0E}">
        <p15:presenceInfo xmlns:p15="http://schemas.microsoft.com/office/powerpoint/2012/main" userId="S::joy.fan@ketchum.com::b4edafd2-a30b-44fe-a5a1-6730ed558fe0" providerId="AD"/>
      </p:ext>
    </p:extLst>
  </p:cmAuthor>
  <p:cmAuthor id="6" name="Olivia Denn (Ketchum)" initials="OD(" lastIdx="49" clrIdx="5">
    <p:extLst>
      <p:ext uri="{19B8F6BF-5375-455C-9EA6-DF929625EA0E}">
        <p15:presenceInfo xmlns:p15="http://schemas.microsoft.com/office/powerpoint/2012/main" userId="S::olivia.denn@ketchum.com::34b97ac7-7a8c-4a06-be4e-62a1fb57dd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77D"/>
    <a:srgbClr val="1B3264"/>
    <a:srgbClr val="E39253"/>
    <a:srgbClr val="84AA64"/>
    <a:srgbClr val="47677D"/>
    <a:srgbClr val="E9E9E9"/>
    <a:srgbClr val="63BEC3"/>
    <a:srgbClr val="003366"/>
    <a:srgbClr val="209FA6"/>
    <a:srgbClr val="A6D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05766-1E48-4048-8A66-24FB06C8AA5A}" v="2" dt="2022-05-13T11:45:58.3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88" autoAdjust="0"/>
    <p:restoredTop sz="94570"/>
  </p:normalViewPr>
  <p:slideViewPr>
    <p:cSldViewPr snapToObjects="1">
      <p:cViewPr varScale="1">
        <p:scale>
          <a:sx n="95" d="100"/>
          <a:sy n="95" d="100"/>
        </p:scale>
        <p:origin x="2220" y="114"/>
      </p:cViewPr>
      <p:guideLst>
        <p:guide orient="horz" pos="1128"/>
        <p:guide pos="3168"/>
        <p:guide orient="horz" pos="151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C64B74-D8DB-4B56-8455-CFE460261A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90E9A15-08A0-43DE-9329-4C2416939C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CE1721-DD43-4C10-BEF0-7D522678CC1A}" type="datetimeFigureOut">
              <a:rPr lang="en-US" smtClean="0"/>
              <a:t>10/4/2022</a:t>
            </a:fld>
            <a:endParaRPr lang="en-US"/>
          </a:p>
        </p:txBody>
      </p:sp>
      <p:sp>
        <p:nvSpPr>
          <p:cNvPr id="4" name="Footer Placeholder 3">
            <a:extLst>
              <a:ext uri="{FF2B5EF4-FFF2-40B4-BE49-F238E27FC236}">
                <a16:creationId xmlns:a16="http://schemas.microsoft.com/office/drawing/2014/main" id="{D530A2AF-C47D-431B-9875-35841B27A8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26F20E-F3D8-4BB3-8FC2-0F04D9CC79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C3D1-5EF6-40BF-A805-23E25E138578}" type="slidenum">
              <a:rPr lang="en-US" smtClean="0"/>
              <a:t>‹#›</a:t>
            </a:fld>
            <a:endParaRPr lang="en-US"/>
          </a:p>
        </p:txBody>
      </p:sp>
    </p:spTree>
    <p:extLst>
      <p:ext uri="{BB962C8B-B14F-4D97-AF65-F5344CB8AC3E}">
        <p14:creationId xmlns:p14="http://schemas.microsoft.com/office/powerpoint/2010/main" val="402698439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0E8EC-6A90-E74D-B5A7-6DFE3539A198}"/>
              </a:ext>
            </a:extLst>
          </p:cNvPr>
          <p:cNvSpPr>
            <a:spLocks noGrp="1"/>
          </p:cNvSpPr>
          <p:nvPr>
            <p:ph type="ctrTitle"/>
          </p:nvPr>
        </p:nvSpPr>
        <p:spPr>
          <a:xfrm>
            <a:off x="1257300" y="1272011"/>
            <a:ext cx="7543800" cy="2705947"/>
          </a:xfrm>
        </p:spPr>
        <p:txBody>
          <a:bodyPr anchor="b"/>
          <a:lstStyle>
            <a:lvl1pPr algn="ctr">
              <a:defRPr sz="4950"/>
            </a:lvl1pPr>
          </a:lstStyle>
          <a:p>
            <a:r>
              <a:rPr lang="en-US" dirty="0"/>
              <a:t>Click to edit Master title style</a:t>
            </a:r>
          </a:p>
        </p:txBody>
      </p:sp>
      <p:sp>
        <p:nvSpPr>
          <p:cNvPr id="3" name="Subtitle 2">
            <a:extLst>
              <a:ext uri="{FF2B5EF4-FFF2-40B4-BE49-F238E27FC236}">
                <a16:creationId xmlns:a16="http://schemas.microsoft.com/office/drawing/2014/main" id="{6E5ABE59-1402-764E-BE65-4126D1B65434}"/>
              </a:ext>
            </a:extLst>
          </p:cNvPr>
          <p:cNvSpPr>
            <a:spLocks noGrp="1"/>
          </p:cNvSpPr>
          <p:nvPr>
            <p:ph type="subTitle" idx="1"/>
          </p:nvPr>
        </p:nvSpPr>
        <p:spPr>
          <a:xfrm>
            <a:off x="1257300" y="4082310"/>
            <a:ext cx="7543800" cy="1876530"/>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dirty="0"/>
              <a:t>Click to edit Master subtitle style</a:t>
            </a:r>
          </a:p>
        </p:txBody>
      </p:sp>
      <p:sp>
        <p:nvSpPr>
          <p:cNvPr id="4" name="Date Placeholder 3">
            <a:extLst>
              <a:ext uri="{FF2B5EF4-FFF2-40B4-BE49-F238E27FC236}">
                <a16:creationId xmlns:a16="http://schemas.microsoft.com/office/drawing/2014/main" id="{226583BB-A5F3-3E46-9CA8-8F98B0877048}"/>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5" name="Footer Placeholder 4">
            <a:extLst>
              <a:ext uri="{FF2B5EF4-FFF2-40B4-BE49-F238E27FC236}">
                <a16:creationId xmlns:a16="http://schemas.microsoft.com/office/drawing/2014/main" id="{F87D1B5A-C4F5-4149-9D38-A68DB6C6B7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42A406-C56E-F94C-B79C-E533771BFFD5}"/>
              </a:ext>
            </a:extLst>
          </p:cNvPr>
          <p:cNvSpPr>
            <a:spLocks noGrp="1"/>
          </p:cNvSpPr>
          <p:nvPr>
            <p:ph type="sldNum" sz="quarter" idx="12"/>
          </p:nvPr>
        </p:nvSpPr>
        <p:spPr/>
        <p:txBody>
          <a:bodyPr/>
          <a:lstStyle/>
          <a:p>
            <a:fld id="{3346102F-6CC1-DC49-B4AC-B27EE4EB8DCD}" type="slidenum">
              <a:rPr lang="en-US" smtClean="0"/>
              <a:t>‹#›</a:t>
            </a:fld>
            <a:endParaRPr lang="en-US"/>
          </a:p>
        </p:txBody>
      </p:sp>
    </p:spTree>
    <p:extLst>
      <p:ext uri="{BB962C8B-B14F-4D97-AF65-F5344CB8AC3E}">
        <p14:creationId xmlns:p14="http://schemas.microsoft.com/office/powerpoint/2010/main" val="2074953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2AFE-0A80-6345-B215-FC4295B129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63C34-A12D-7F43-A0CA-9BF5A9BB38C6}"/>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AF360E04-12EA-E545-8A81-46FE776B39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4DF3BD-D78B-0F4F-80DA-50E7885E8F52}"/>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A picture containing honeycomb, outdoor object&#10;&#10;Description automatically generated">
            <a:extLst>
              <a:ext uri="{FF2B5EF4-FFF2-40B4-BE49-F238E27FC236}">
                <a16:creationId xmlns:a16="http://schemas.microsoft.com/office/drawing/2014/main" id="{4AC31D70-3977-1046-B206-B497BB533E60}"/>
              </a:ext>
            </a:extLst>
          </p:cNvPr>
          <p:cNvPicPr>
            <a:picLocks noChangeAspect="1"/>
          </p:cNvPicPr>
          <p:nvPr userDrawn="1"/>
        </p:nvPicPr>
        <p:blipFill>
          <a:blip r:embed="rId2"/>
          <a:stretch>
            <a:fillRect/>
          </a:stretch>
        </p:blipFill>
        <p:spPr>
          <a:xfrm>
            <a:off x="0" y="0"/>
            <a:ext cx="10058400" cy="7772400"/>
          </a:xfrm>
          <a:prstGeom prst="rect">
            <a:avLst/>
          </a:prstGeom>
        </p:spPr>
      </p:pic>
    </p:spTree>
    <p:extLst>
      <p:ext uri="{BB962C8B-B14F-4D97-AF65-F5344CB8AC3E}">
        <p14:creationId xmlns:p14="http://schemas.microsoft.com/office/powerpoint/2010/main" val="345756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E961-6802-1D48-BD25-43047A02FA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AF67A4-472C-4E45-B6E7-CB0C507820C8}"/>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CFA59B55-C9DF-CD4D-8554-A9F20DED09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2CD8E9-BAF1-4647-B016-D1C4864B6EE0}"/>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A picture containing honeycomb, outdoor object&#10;&#10;Description automatically generated">
            <a:extLst>
              <a:ext uri="{FF2B5EF4-FFF2-40B4-BE49-F238E27FC236}">
                <a16:creationId xmlns:a16="http://schemas.microsoft.com/office/drawing/2014/main" id="{CCDF796E-91A7-D341-82EA-57EC5A4DE381}"/>
              </a:ext>
            </a:extLst>
          </p:cNvPr>
          <p:cNvPicPr>
            <a:picLocks noChangeAspect="1"/>
          </p:cNvPicPr>
          <p:nvPr userDrawn="1"/>
        </p:nvPicPr>
        <p:blipFill>
          <a:blip r:embed="rId2"/>
          <a:stretch>
            <a:fillRect/>
          </a:stretch>
        </p:blipFill>
        <p:spPr>
          <a:xfrm>
            <a:off x="0" y="0"/>
            <a:ext cx="10058400" cy="7772400"/>
          </a:xfrm>
          <a:prstGeom prst="rect">
            <a:avLst/>
          </a:prstGeom>
        </p:spPr>
      </p:pic>
      <p:sp>
        <p:nvSpPr>
          <p:cNvPr id="8" name="Title 1">
            <a:extLst>
              <a:ext uri="{FF2B5EF4-FFF2-40B4-BE49-F238E27FC236}">
                <a16:creationId xmlns:a16="http://schemas.microsoft.com/office/drawing/2014/main" id="{8BF8EC81-C6DE-4557-9DEA-7CDCB54814FB}"/>
              </a:ext>
            </a:extLst>
          </p:cNvPr>
          <p:cNvSpPr txBox="1">
            <a:spLocks/>
          </p:cNvSpPr>
          <p:nvPr userDrawn="1"/>
        </p:nvSpPr>
        <p:spPr>
          <a:xfrm>
            <a:off x="5147129" y="3659062"/>
            <a:ext cx="4727448" cy="1353496"/>
          </a:xfrm>
          <a:prstGeom prst="rect">
            <a:avLst/>
          </a:prstGeom>
        </p:spPr>
        <p:txBody>
          <a:bodyPr vert="horz" lIns="91440" tIns="45720" rIns="91440" bIns="45720" rtlCol="0" anchor="ctr">
            <a:normAutofit/>
          </a:bodyPr>
          <a:lstStyle>
            <a:lvl1pPr algn="l" defTabSz="754380" rtl="0" eaLnBrk="1" latinLnBrk="0" hangingPunct="1">
              <a:lnSpc>
                <a:spcPct val="90000"/>
              </a:lnSpc>
              <a:spcBef>
                <a:spcPct val="0"/>
              </a:spcBef>
              <a:buNone/>
              <a:defRPr sz="2000" b="1" kern="1200" baseline="0">
                <a:solidFill>
                  <a:srgbClr val="1B3264"/>
                </a:solidFill>
                <a:latin typeface="Segoe UI" panose="020B0502040204020203" pitchFamily="34" charset="0"/>
                <a:ea typeface="+mj-ea"/>
                <a:cs typeface="Segoe UI" panose="020B0502040204020203" pitchFamily="34" charset="0"/>
              </a:defRPr>
            </a:lvl1pPr>
          </a:lstStyle>
          <a:p>
            <a:pPr algn="ctr"/>
            <a:r>
              <a:rPr lang="en-US" sz="2800" dirty="0"/>
              <a:t>Insert Text</a:t>
            </a:r>
          </a:p>
        </p:txBody>
      </p:sp>
    </p:spTree>
    <p:extLst>
      <p:ext uri="{BB962C8B-B14F-4D97-AF65-F5344CB8AC3E}">
        <p14:creationId xmlns:p14="http://schemas.microsoft.com/office/powerpoint/2010/main" val="1884860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D2AFE-0A80-6345-B215-FC4295B129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63C34-A12D-7F43-A0CA-9BF5A9BB38C6}"/>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AF360E04-12EA-E545-8A81-46FE776B39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4DF3BD-D78B-0F4F-80DA-50E7885E8F52}"/>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A picture containing honeycomb, outdoor object&#10;&#10;Description automatically generated">
            <a:extLst>
              <a:ext uri="{FF2B5EF4-FFF2-40B4-BE49-F238E27FC236}">
                <a16:creationId xmlns:a16="http://schemas.microsoft.com/office/drawing/2014/main" id="{4AC31D70-3977-1046-B206-B497BB533E60}"/>
              </a:ext>
            </a:extLst>
          </p:cNvPr>
          <p:cNvPicPr>
            <a:picLocks noChangeAspect="1"/>
          </p:cNvPicPr>
          <p:nvPr userDrawn="1"/>
        </p:nvPicPr>
        <p:blipFill>
          <a:blip r:embed="rId2"/>
          <a:stretch>
            <a:fillRect/>
          </a:stretch>
        </p:blipFill>
        <p:spPr>
          <a:xfrm>
            <a:off x="0" y="0"/>
            <a:ext cx="10058400" cy="7772400"/>
          </a:xfrm>
          <a:prstGeom prst="rect">
            <a:avLst/>
          </a:prstGeom>
        </p:spPr>
      </p:pic>
      <p:sp>
        <p:nvSpPr>
          <p:cNvPr id="8" name="Title 1">
            <a:extLst>
              <a:ext uri="{FF2B5EF4-FFF2-40B4-BE49-F238E27FC236}">
                <a16:creationId xmlns:a16="http://schemas.microsoft.com/office/drawing/2014/main" id="{EB4DB384-2B04-4C97-BF9A-A593D53F98FD}"/>
              </a:ext>
            </a:extLst>
          </p:cNvPr>
          <p:cNvSpPr txBox="1">
            <a:spLocks/>
          </p:cNvSpPr>
          <p:nvPr userDrawn="1"/>
        </p:nvSpPr>
        <p:spPr>
          <a:xfrm>
            <a:off x="5147129" y="3659062"/>
            <a:ext cx="4727448" cy="1353496"/>
          </a:xfrm>
          <a:prstGeom prst="rect">
            <a:avLst/>
          </a:prstGeom>
        </p:spPr>
        <p:txBody>
          <a:bodyPr vert="horz" lIns="91440" tIns="45720" rIns="91440" bIns="45720" rtlCol="0" anchor="ctr">
            <a:normAutofit/>
          </a:bodyPr>
          <a:lstStyle>
            <a:lvl1pPr algn="l" defTabSz="754380" rtl="0" eaLnBrk="1" latinLnBrk="0" hangingPunct="1">
              <a:lnSpc>
                <a:spcPct val="90000"/>
              </a:lnSpc>
              <a:spcBef>
                <a:spcPct val="0"/>
              </a:spcBef>
              <a:buNone/>
              <a:defRPr sz="2000" b="1" kern="1200" baseline="0">
                <a:solidFill>
                  <a:srgbClr val="1B3264"/>
                </a:solidFill>
                <a:latin typeface="Segoe UI" panose="020B0502040204020203" pitchFamily="34" charset="0"/>
                <a:ea typeface="+mj-ea"/>
                <a:cs typeface="Segoe UI" panose="020B0502040204020203" pitchFamily="34" charset="0"/>
              </a:defRPr>
            </a:lvl1pPr>
          </a:lstStyle>
          <a:p>
            <a:pPr algn="ctr"/>
            <a:r>
              <a:rPr lang="en-US" sz="2800" dirty="0"/>
              <a:t>Insert Text</a:t>
            </a:r>
          </a:p>
        </p:txBody>
      </p:sp>
    </p:spTree>
    <p:extLst>
      <p:ext uri="{BB962C8B-B14F-4D97-AF65-F5344CB8AC3E}">
        <p14:creationId xmlns:p14="http://schemas.microsoft.com/office/powerpoint/2010/main" val="3402690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 B">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675370" cy="424391"/>
          </a:xfrm>
        </p:spPr>
        <p:txBody>
          <a:bodyPr>
            <a:normAutofit/>
          </a:bodyPr>
          <a:lstStyle>
            <a:lvl1pPr>
              <a:defRPr sz="2000">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691515" y="1219200"/>
            <a:ext cx="8675370" cy="5701191"/>
          </a:xfrm>
        </p:spPr>
        <p:txBody>
          <a:bodyPr/>
          <a:lstStyle>
            <a:lvl1pPr>
              <a:defRPr>
                <a:solidFill>
                  <a:srgbClr val="0C777D"/>
                </a:solidFill>
              </a:defRPr>
            </a:lvl1pPr>
            <a:lvl3pPr>
              <a:buClr>
                <a:srgbClr val="0C777D"/>
              </a:buClr>
              <a:defRPr sz="1200">
                <a:latin typeface="Segoe UI" panose="020B0502040204020203" pitchFamily="34" charset="0"/>
                <a:cs typeface="Segoe UI" panose="020B0502040204020203" pitchFamily="34" charset="0"/>
              </a:defRPr>
            </a:lvl3pPr>
            <a:lvl4pPr>
              <a:buClr>
                <a:srgbClr val="0C777D"/>
              </a:buCl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3240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 3 Hexago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E618FB-A8B0-8C48-BEB2-9FEF28517BAE}"/>
              </a:ext>
            </a:extLst>
          </p:cNvPr>
          <p:cNvSpPr/>
          <p:nvPr userDrawn="1"/>
        </p:nvSpPr>
        <p:spPr>
          <a:xfrm>
            <a:off x="8458200" y="600075"/>
            <a:ext cx="1600200" cy="149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cs typeface="Segoe UI" panose="020B0502040204020203" pitchFamily="34" charset="0"/>
            </a:endParaRPr>
          </a:p>
        </p:txBody>
      </p:sp>
      <p:sp>
        <p:nvSpPr>
          <p:cNvPr id="2" name="Title 1"/>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Content Placeholder 2"/>
          <p:cNvSpPr>
            <a:spLocks noGrp="1"/>
          </p:cNvSpPr>
          <p:nvPr>
            <p:ph idx="1"/>
          </p:nvPr>
        </p:nvSpPr>
        <p:spPr>
          <a:xfrm>
            <a:off x="457201" y="1603541"/>
            <a:ext cx="9143678" cy="815939"/>
          </a:xfrm>
        </p:spPr>
        <p:txBody>
          <a:bodyPr anchor="t" anchorCtr="0"/>
          <a:lstStyle>
            <a:lvl1pPr algn="ctr">
              <a:defRPr sz="1600" b="1" i="0">
                <a:latin typeface="Segoe UI" panose="020B0502040204020203" pitchFamily="34" charset="0"/>
                <a:cs typeface="Segoe UI" panose="020B0502040204020203" pitchFamily="34" charset="0"/>
              </a:defRPr>
            </a:lvl1pPr>
            <a:lvl2pPr algn="ctr">
              <a:spcBef>
                <a:spcPts val="0"/>
              </a:spcBef>
              <a:defRPr sz="1400"/>
            </a:lvl2pPr>
          </a:lstStyle>
          <a:p>
            <a:pPr lvl="0"/>
            <a:r>
              <a:rPr lang="en-US" dirty="0"/>
              <a:t>Click to edit Master text styles</a:t>
            </a:r>
          </a:p>
        </p:txBody>
      </p:sp>
      <p:sp>
        <p:nvSpPr>
          <p:cNvPr id="12" name="Hexagon 11">
            <a:extLst>
              <a:ext uri="{FF2B5EF4-FFF2-40B4-BE49-F238E27FC236}">
                <a16:creationId xmlns:a16="http://schemas.microsoft.com/office/drawing/2014/main" id="{8AAB68DD-53DD-7B44-95A3-430823ED2CA5}"/>
              </a:ext>
            </a:extLst>
          </p:cNvPr>
          <p:cNvSpPr/>
          <p:nvPr/>
        </p:nvSpPr>
        <p:spPr>
          <a:xfrm rot="16200000">
            <a:off x="1233886" y="3171556"/>
            <a:ext cx="2132838" cy="1838650"/>
          </a:xfrm>
          <a:prstGeom prst="hexagon">
            <a:avLst>
              <a:gd name="adj" fmla="val 31923"/>
              <a:gd name="vf" fmla="val 1154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endParaRPr lang="en-US" sz="1100" dirty="0">
              <a:solidFill>
                <a:schemeClr val="tx2"/>
              </a:solidFill>
              <a:latin typeface="Segoe UI" panose="020B0502040204020203" pitchFamily="34" charset="0"/>
              <a:cs typeface="Segoe UI" panose="020B0502040204020203" pitchFamily="34" charset="0"/>
            </a:endParaRPr>
          </a:p>
        </p:txBody>
      </p:sp>
      <p:sp>
        <p:nvSpPr>
          <p:cNvPr id="13" name="Hexagon 12">
            <a:extLst>
              <a:ext uri="{FF2B5EF4-FFF2-40B4-BE49-F238E27FC236}">
                <a16:creationId xmlns:a16="http://schemas.microsoft.com/office/drawing/2014/main" id="{AB0F29A6-7551-584C-9A48-5B90C56155D6}"/>
              </a:ext>
            </a:extLst>
          </p:cNvPr>
          <p:cNvSpPr/>
          <p:nvPr/>
        </p:nvSpPr>
        <p:spPr>
          <a:xfrm rot="16200000">
            <a:off x="3949345" y="3171558"/>
            <a:ext cx="2132834" cy="1838646"/>
          </a:xfrm>
          <a:prstGeom prst="hexagon">
            <a:avLst>
              <a:gd name="adj" fmla="val 31923"/>
              <a:gd name="vf" fmla="val 1154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endParaRPr lang="en-US" dirty="0">
              <a:solidFill>
                <a:schemeClr val="tx2"/>
              </a:solidFill>
              <a:latin typeface="Segoe UI" panose="020B0502040204020203" pitchFamily="34" charset="0"/>
              <a:cs typeface="Segoe UI" panose="020B0502040204020203" pitchFamily="34" charset="0"/>
            </a:endParaRPr>
          </a:p>
        </p:txBody>
      </p:sp>
      <p:sp>
        <p:nvSpPr>
          <p:cNvPr id="14" name="Hexagon 13">
            <a:extLst>
              <a:ext uri="{FF2B5EF4-FFF2-40B4-BE49-F238E27FC236}">
                <a16:creationId xmlns:a16="http://schemas.microsoft.com/office/drawing/2014/main" id="{F670B377-2C51-A546-BA3C-0C9156CF6929}"/>
              </a:ext>
            </a:extLst>
          </p:cNvPr>
          <p:cNvSpPr/>
          <p:nvPr/>
        </p:nvSpPr>
        <p:spPr>
          <a:xfrm rot="16200000">
            <a:off x="6573560" y="3171557"/>
            <a:ext cx="2132836" cy="1838648"/>
          </a:xfrm>
          <a:prstGeom prst="hexagon">
            <a:avLst>
              <a:gd name="adj" fmla="val 31923"/>
              <a:gd name="vf" fmla="val 1154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none" lIns="0" tIns="0" rIns="0" bIns="0" rtlCol="0" anchor="ctr"/>
          <a:lstStyle/>
          <a:p>
            <a:pPr algn="ctr"/>
            <a:endParaRPr lang="en-US" sz="1100" dirty="0">
              <a:solidFill>
                <a:schemeClr val="tx2"/>
              </a:solidFill>
              <a:latin typeface="Segoe UI" panose="020B0502040204020203" pitchFamily="34" charset="0"/>
              <a:cs typeface="Segoe UI" panose="020B0502040204020203" pitchFamily="34" charset="0"/>
            </a:endParaRPr>
          </a:p>
        </p:txBody>
      </p:sp>
      <p:grpSp>
        <p:nvGrpSpPr>
          <p:cNvPr id="29" name="Group 28">
            <a:extLst>
              <a:ext uri="{FF2B5EF4-FFF2-40B4-BE49-F238E27FC236}">
                <a16:creationId xmlns:a16="http://schemas.microsoft.com/office/drawing/2014/main" id="{4AD0D40D-18DE-334C-BF34-1DDD149E3E8F}"/>
              </a:ext>
            </a:extLst>
          </p:cNvPr>
          <p:cNvGrpSpPr/>
          <p:nvPr userDrawn="1"/>
        </p:nvGrpSpPr>
        <p:grpSpPr>
          <a:xfrm>
            <a:off x="3118997" y="2337928"/>
            <a:ext cx="3810465" cy="849617"/>
            <a:chOff x="3161013" y="2337928"/>
            <a:chExt cx="3810465" cy="849617"/>
          </a:xfrm>
        </p:grpSpPr>
        <p:sp>
          <p:nvSpPr>
            <p:cNvPr id="15" name="Freeform 14">
              <a:extLst>
                <a:ext uri="{FF2B5EF4-FFF2-40B4-BE49-F238E27FC236}">
                  <a16:creationId xmlns:a16="http://schemas.microsoft.com/office/drawing/2014/main" id="{2500CE1E-937E-9648-8D31-04983504A56B}"/>
                </a:ext>
              </a:extLst>
            </p:cNvPr>
            <p:cNvSpPr/>
            <p:nvPr/>
          </p:nvSpPr>
          <p:spPr>
            <a:xfrm rot="10800000">
              <a:off x="4825024" y="2405916"/>
              <a:ext cx="482443" cy="781629"/>
            </a:xfrm>
            <a:custGeom>
              <a:avLst/>
              <a:gdLst>
                <a:gd name="connsiteX0" fmla="*/ 551784 w 1103567"/>
                <a:gd name="connsiteY0" fmla="*/ 0 h 1787937"/>
                <a:gd name="connsiteX1" fmla="*/ 1103567 w 1103567"/>
                <a:gd name="connsiteY1" fmla="*/ 1271587 h 1787937"/>
                <a:gd name="connsiteX2" fmla="*/ 657227 w 1103567"/>
                <a:gd name="connsiteY2" fmla="*/ 1123717 h 1787937"/>
                <a:gd name="connsiteX3" fmla="*/ 657227 w 1103567"/>
                <a:gd name="connsiteY3" fmla="*/ 1682493 h 1787937"/>
                <a:gd name="connsiteX4" fmla="*/ 551783 w 1103567"/>
                <a:gd name="connsiteY4" fmla="*/ 1787937 h 1787937"/>
                <a:gd name="connsiteX5" fmla="*/ 446339 w 1103567"/>
                <a:gd name="connsiteY5" fmla="*/ 1682493 h 1787937"/>
                <a:gd name="connsiteX6" fmla="*/ 446339 w 1103567"/>
                <a:gd name="connsiteY6" fmla="*/ 1118892 h 1787937"/>
                <a:gd name="connsiteX7" fmla="*/ 0 w 1103567"/>
                <a:gd name="connsiteY7" fmla="*/ 1271587 h 17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3567" h="1787937">
                  <a:moveTo>
                    <a:pt x="551784" y="0"/>
                  </a:moveTo>
                  <a:lnTo>
                    <a:pt x="1103567" y="1271587"/>
                  </a:lnTo>
                  <a:lnTo>
                    <a:pt x="657227" y="1123717"/>
                  </a:lnTo>
                  <a:lnTo>
                    <a:pt x="657227" y="1682493"/>
                  </a:lnTo>
                  <a:cubicBezTo>
                    <a:pt x="657227" y="1740728"/>
                    <a:pt x="610018" y="1787937"/>
                    <a:pt x="551783" y="1787937"/>
                  </a:cubicBezTo>
                  <a:cubicBezTo>
                    <a:pt x="493548" y="1787937"/>
                    <a:pt x="446339" y="1740728"/>
                    <a:pt x="446339" y="1682493"/>
                  </a:cubicBezTo>
                  <a:lnTo>
                    <a:pt x="446339" y="1118892"/>
                  </a:lnTo>
                  <a:lnTo>
                    <a:pt x="0" y="1271587"/>
                  </a:lnTo>
                  <a:close/>
                </a:path>
              </a:pathLst>
            </a:custGeom>
            <a:solidFill>
              <a:srgbClr val="8D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cs typeface="Segoe UI" panose="020B0502040204020203" pitchFamily="34" charset="0"/>
              </a:endParaRPr>
            </a:p>
          </p:txBody>
        </p:sp>
        <p:sp>
          <p:nvSpPr>
            <p:cNvPr id="16" name="Freeform 15">
              <a:extLst>
                <a:ext uri="{FF2B5EF4-FFF2-40B4-BE49-F238E27FC236}">
                  <a16:creationId xmlns:a16="http://schemas.microsoft.com/office/drawing/2014/main" id="{C8A4BFA3-AA07-6449-882F-BECB1D1BB698}"/>
                </a:ext>
              </a:extLst>
            </p:cNvPr>
            <p:cNvSpPr/>
            <p:nvPr/>
          </p:nvSpPr>
          <p:spPr>
            <a:xfrm rot="9053128">
              <a:off x="6489035" y="2337928"/>
              <a:ext cx="482443" cy="781629"/>
            </a:xfrm>
            <a:custGeom>
              <a:avLst/>
              <a:gdLst>
                <a:gd name="connsiteX0" fmla="*/ 551784 w 1103567"/>
                <a:gd name="connsiteY0" fmla="*/ 0 h 1787937"/>
                <a:gd name="connsiteX1" fmla="*/ 1103567 w 1103567"/>
                <a:gd name="connsiteY1" fmla="*/ 1271587 h 1787937"/>
                <a:gd name="connsiteX2" fmla="*/ 657227 w 1103567"/>
                <a:gd name="connsiteY2" fmla="*/ 1123717 h 1787937"/>
                <a:gd name="connsiteX3" fmla="*/ 657227 w 1103567"/>
                <a:gd name="connsiteY3" fmla="*/ 1682493 h 1787937"/>
                <a:gd name="connsiteX4" fmla="*/ 551783 w 1103567"/>
                <a:gd name="connsiteY4" fmla="*/ 1787937 h 1787937"/>
                <a:gd name="connsiteX5" fmla="*/ 446339 w 1103567"/>
                <a:gd name="connsiteY5" fmla="*/ 1682493 h 1787937"/>
                <a:gd name="connsiteX6" fmla="*/ 446339 w 1103567"/>
                <a:gd name="connsiteY6" fmla="*/ 1118892 h 1787937"/>
                <a:gd name="connsiteX7" fmla="*/ 0 w 1103567"/>
                <a:gd name="connsiteY7" fmla="*/ 1271587 h 17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3567" h="1787937">
                  <a:moveTo>
                    <a:pt x="551784" y="0"/>
                  </a:moveTo>
                  <a:lnTo>
                    <a:pt x="1103567" y="1271587"/>
                  </a:lnTo>
                  <a:lnTo>
                    <a:pt x="657227" y="1123717"/>
                  </a:lnTo>
                  <a:lnTo>
                    <a:pt x="657227" y="1682493"/>
                  </a:lnTo>
                  <a:cubicBezTo>
                    <a:pt x="657227" y="1740728"/>
                    <a:pt x="610018" y="1787937"/>
                    <a:pt x="551783" y="1787937"/>
                  </a:cubicBezTo>
                  <a:cubicBezTo>
                    <a:pt x="493548" y="1787937"/>
                    <a:pt x="446339" y="1740728"/>
                    <a:pt x="446339" y="1682493"/>
                  </a:cubicBezTo>
                  <a:lnTo>
                    <a:pt x="446339" y="1118892"/>
                  </a:lnTo>
                  <a:lnTo>
                    <a:pt x="0" y="1271587"/>
                  </a:lnTo>
                  <a:close/>
                </a:path>
              </a:pathLst>
            </a:custGeom>
            <a:solidFill>
              <a:srgbClr val="8D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cs typeface="Segoe UI" panose="020B0502040204020203" pitchFamily="34" charset="0"/>
              </a:endParaRPr>
            </a:p>
          </p:txBody>
        </p:sp>
        <p:sp>
          <p:nvSpPr>
            <p:cNvPr id="17" name="Freeform 16">
              <a:extLst>
                <a:ext uri="{FF2B5EF4-FFF2-40B4-BE49-F238E27FC236}">
                  <a16:creationId xmlns:a16="http://schemas.microsoft.com/office/drawing/2014/main" id="{84EB34F7-9BA6-4849-A91C-DBDD2BAF837F}"/>
                </a:ext>
              </a:extLst>
            </p:cNvPr>
            <p:cNvSpPr/>
            <p:nvPr/>
          </p:nvSpPr>
          <p:spPr>
            <a:xfrm rot="12546872" flipH="1">
              <a:off x="3161013" y="2337928"/>
              <a:ext cx="482443" cy="781629"/>
            </a:xfrm>
            <a:custGeom>
              <a:avLst/>
              <a:gdLst>
                <a:gd name="connsiteX0" fmla="*/ 551784 w 1103567"/>
                <a:gd name="connsiteY0" fmla="*/ 0 h 1787937"/>
                <a:gd name="connsiteX1" fmla="*/ 1103567 w 1103567"/>
                <a:gd name="connsiteY1" fmla="*/ 1271587 h 1787937"/>
                <a:gd name="connsiteX2" fmla="*/ 657227 w 1103567"/>
                <a:gd name="connsiteY2" fmla="*/ 1123717 h 1787937"/>
                <a:gd name="connsiteX3" fmla="*/ 657227 w 1103567"/>
                <a:gd name="connsiteY3" fmla="*/ 1682493 h 1787937"/>
                <a:gd name="connsiteX4" fmla="*/ 551783 w 1103567"/>
                <a:gd name="connsiteY4" fmla="*/ 1787937 h 1787937"/>
                <a:gd name="connsiteX5" fmla="*/ 446339 w 1103567"/>
                <a:gd name="connsiteY5" fmla="*/ 1682493 h 1787937"/>
                <a:gd name="connsiteX6" fmla="*/ 446339 w 1103567"/>
                <a:gd name="connsiteY6" fmla="*/ 1118892 h 1787937"/>
                <a:gd name="connsiteX7" fmla="*/ 0 w 1103567"/>
                <a:gd name="connsiteY7" fmla="*/ 1271587 h 17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3567" h="1787937">
                  <a:moveTo>
                    <a:pt x="551784" y="0"/>
                  </a:moveTo>
                  <a:lnTo>
                    <a:pt x="1103567" y="1271587"/>
                  </a:lnTo>
                  <a:lnTo>
                    <a:pt x="657227" y="1123717"/>
                  </a:lnTo>
                  <a:lnTo>
                    <a:pt x="657227" y="1682493"/>
                  </a:lnTo>
                  <a:cubicBezTo>
                    <a:pt x="657227" y="1740728"/>
                    <a:pt x="610018" y="1787937"/>
                    <a:pt x="551783" y="1787937"/>
                  </a:cubicBezTo>
                  <a:cubicBezTo>
                    <a:pt x="493548" y="1787937"/>
                    <a:pt x="446339" y="1740728"/>
                    <a:pt x="446339" y="1682493"/>
                  </a:cubicBezTo>
                  <a:lnTo>
                    <a:pt x="446339" y="1118892"/>
                  </a:lnTo>
                  <a:lnTo>
                    <a:pt x="0" y="1271587"/>
                  </a:lnTo>
                  <a:close/>
                </a:path>
              </a:pathLst>
            </a:custGeom>
            <a:solidFill>
              <a:srgbClr val="8DB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cs typeface="Segoe UI" panose="020B0502040204020203" pitchFamily="34" charset="0"/>
              </a:endParaRPr>
            </a:p>
          </p:txBody>
        </p:sp>
      </p:grpSp>
      <p:sp>
        <p:nvSpPr>
          <p:cNvPr id="23" name="Content Placeholder 2">
            <a:extLst>
              <a:ext uri="{FF2B5EF4-FFF2-40B4-BE49-F238E27FC236}">
                <a16:creationId xmlns:a16="http://schemas.microsoft.com/office/drawing/2014/main" id="{10B02C1C-45DF-3A42-BD77-E73E55DF5F51}"/>
              </a:ext>
            </a:extLst>
          </p:cNvPr>
          <p:cNvSpPr>
            <a:spLocks noGrp="1"/>
          </p:cNvSpPr>
          <p:nvPr>
            <p:ph idx="11"/>
          </p:nvPr>
        </p:nvSpPr>
        <p:spPr>
          <a:xfrm>
            <a:off x="1149046" y="5208680"/>
            <a:ext cx="2302518" cy="1705224"/>
          </a:xfrm>
        </p:spPr>
        <p:txBody>
          <a:bodyPr/>
          <a:lstStyle>
            <a:lvl1pPr algn="ctr">
              <a:lnSpc>
                <a:spcPct val="95000"/>
              </a:lnSpc>
              <a:defRPr sz="1200" b="0" i="0">
                <a:solidFill>
                  <a:schemeClr val="tx2"/>
                </a:solidFill>
                <a:latin typeface="Segoe UI" panose="020B0502040204020203" pitchFamily="34" charset="0"/>
                <a:cs typeface="Segoe UI" panose="020B0502040204020203" pitchFamily="34" charset="0"/>
              </a:defRPr>
            </a:lvl1pPr>
            <a:lvl2pPr algn="ctr">
              <a:lnSpc>
                <a:spcPct val="95000"/>
              </a:lnSpc>
              <a:spcBef>
                <a:spcPts val="0"/>
              </a:spcBef>
              <a:defRPr sz="1200" b="0" i="0">
                <a:solidFill>
                  <a:schemeClr val="tx2"/>
                </a:solidFill>
                <a:latin typeface="Segoe UI" panose="020B0502040204020203" pitchFamily="34" charset="0"/>
                <a:cs typeface="Segoe UI" panose="020B0502040204020203" pitchFamily="34" charset="0"/>
              </a:defRPr>
            </a:lvl2pPr>
          </a:lstStyle>
          <a:p>
            <a:pPr lvl="0"/>
            <a:r>
              <a:rPr lang="en-US" dirty="0"/>
              <a:t>Click to edit Master text styles</a:t>
            </a:r>
          </a:p>
          <a:p>
            <a:pPr lvl="1"/>
            <a:r>
              <a:rPr lang="en-US" dirty="0"/>
              <a:t>Second level</a:t>
            </a:r>
          </a:p>
        </p:txBody>
      </p:sp>
      <p:sp>
        <p:nvSpPr>
          <p:cNvPr id="24" name="Content Placeholder 2">
            <a:extLst>
              <a:ext uri="{FF2B5EF4-FFF2-40B4-BE49-F238E27FC236}">
                <a16:creationId xmlns:a16="http://schemas.microsoft.com/office/drawing/2014/main" id="{9AE37590-34CC-AA48-AD35-CC8E3DDE6B1B}"/>
              </a:ext>
            </a:extLst>
          </p:cNvPr>
          <p:cNvSpPr>
            <a:spLocks noGrp="1"/>
          </p:cNvSpPr>
          <p:nvPr>
            <p:ph idx="12"/>
          </p:nvPr>
        </p:nvSpPr>
        <p:spPr>
          <a:xfrm>
            <a:off x="3818883" y="5208680"/>
            <a:ext cx="2302518" cy="1705224"/>
          </a:xfrm>
        </p:spPr>
        <p:txBody>
          <a:bodyPr/>
          <a:lstStyle>
            <a:lvl1pPr algn="ctr">
              <a:lnSpc>
                <a:spcPct val="95000"/>
              </a:lnSpc>
              <a:defRPr sz="1200" b="0" i="0">
                <a:solidFill>
                  <a:schemeClr val="tx2"/>
                </a:solidFill>
                <a:latin typeface="Segoe UI" panose="020B0502040204020203" pitchFamily="34" charset="0"/>
                <a:cs typeface="Segoe UI" panose="020B0502040204020203" pitchFamily="34" charset="0"/>
              </a:defRPr>
            </a:lvl1pPr>
            <a:lvl2pPr algn="ctr">
              <a:lnSpc>
                <a:spcPct val="95000"/>
              </a:lnSpc>
              <a:spcBef>
                <a:spcPts val="0"/>
              </a:spcBef>
              <a:defRPr sz="1200" b="0" i="0">
                <a:solidFill>
                  <a:schemeClr val="tx2"/>
                </a:solidFill>
                <a:latin typeface="Segoe UI" panose="020B0502040204020203" pitchFamily="34" charset="0"/>
                <a:cs typeface="Segoe UI" panose="020B0502040204020203" pitchFamily="34" charset="0"/>
              </a:defRPr>
            </a:lvl2pPr>
          </a:lstStyle>
          <a:p>
            <a:pPr lvl="0"/>
            <a:r>
              <a:rPr lang="en-US" dirty="0"/>
              <a:t>Click to edit Master text styles</a:t>
            </a:r>
          </a:p>
          <a:p>
            <a:pPr lvl="1"/>
            <a:r>
              <a:rPr lang="en-US" dirty="0"/>
              <a:t>Second level</a:t>
            </a:r>
          </a:p>
        </p:txBody>
      </p:sp>
      <p:sp>
        <p:nvSpPr>
          <p:cNvPr id="25" name="Content Placeholder 2">
            <a:extLst>
              <a:ext uri="{FF2B5EF4-FFF2-40B4-BE49-F238E27FC236}">
                <a16:creationId xmlns:a16="http://schemas.microsoft.com/office/drawing/2014/main" id="{3A603A7A-F288-5F4D-8D63-35A3C4303622}"/>
              </a:ext>
            </a:extLst>
          </p:cNvPr>
          <p:cNvSpPr>
            <a:spLocks noGrp="1"/>
          </p:cNvSpPr>
          <p:nvPr>
            <p:ph idx="13"/>
          </p:nvPr>
        </p:nvSpPr>
        <p:spPr>
          <a:xfrm>
            <a:off x="6488720" y="5208680"/>
            <a:ext cx="2302518" cy="1705224"/>
          </a:xfrm>
        </p:spPr>
        <p:txBody>
          <a:bodyPr/>
          <a:lstStyle>
            <a:lvl1pPr algn="ctr">
              <a:lnSpc>
                <a:spcPct val="95000"/>
              </a:lnSpc>
              <a:defRPr sz="1200" b="0" i="0">
                <a:solidFill>
                  <a:schemeClr val="tx2"/>
                </a:solidFill>
                <a:latin typeface="Segoe UI" panose="020B0502040204020203" pitchFamily="34" charset="0"/>
                <a:cs typeface="Segoe UI" panose="020B0502040204020203" pitchFamily="34" charset="0"/>
              </a:defRPr>
            </a:lvl1pPr>
            <a:lvl2pPr algn="ctr">
              <a:lnSpc>
                <a:spcPct val="95000"/>
              </a:lnSpc>
              <a:spcBef>
                <a:spcPts val="0"/>
              </a:spcBef>
              <a:defRPr sz="1200" b="0" i="0">
                <a:solidFill>
                  <a:schemeClr val="tx2"/>
                </a:solidFill>
                <a:latin typeface="Segoe UI" panose="020B0502040204020203" pitchFamily="34" charset="0"/>
                <a:cs typeface="Segoe UI" panose="020B0502040204020203" pitchFamily="34" charset="0"/>
              </a:defRPr>
            </a:lvl2pPr>
          </a:lstStyle>
          <a:p>
            <a:pPr lvl="0"/>
            <a:r>
              <a:rPr lang="en-US" dirty="0"/>
              <a:t>Click to edit Master text styles</a:t>
            </a:r>
          </a:p>
          <a:p>
            <a:pPr lvl="1"/>
            <a:r>
              <a:rPr lang="en-US" dirty="0"/>
              <a:t>Second level</a:t>
            </a:r>
          </a:p>
        </p:txBody>
      </p:sp>
      <p:grpSp>
        <p:nvGrpSpPr>
          <p:cNvPr id="34" name="Group 33">
            <a:extLst>
              <a:ext uri="{FF2B5EF4-FFF2-40B4-BE49-F238E27FC236}">
                <a16:creationId xmlns:a16="http://schemas.microsoft.com/office/drawing/2014/main" id="{281A592C-3123-614A-99BE-07A90926F20F}"/>
              </a:ext>
            </a:extLst>
          </p:cNvPr>
          <p:cNvGrpSpPr/>
          <p:nvPr userDrawn="1"/>
        </p:nvGrpSpPr>
        <p:grpSpPr>
          <a:xfrm>
            <a:off x="3635223" y="3187546"/>
            <a:ext cx="2669837" cy="2464386"/>
            <a:chOff x="3254223" y="3187546"/>
            <a:chExt cx="2669837" cy="2476654"/>
          </a:xfrm>
        </p:grpSpPr>
        <p:cxnSp>
          <p:nvCxnSpPr>
            <p:cNvPr id="31" name="Straight Connector 30">
              <a:extLst>
                <a:ext uri="{FF2B5EF4-FFF2-40B4-BE49-F238E27FC236}">
                  <a16:creationId xmlns:a16="http://schemas.microsoft.com/office/drawing/2014/main" id="{C9C818BE-FDB7-E94C-9E0F-58D51F1DE241}"/>
                </a:ext>
              </a:extLst>
            </p:cNvPr>
            <p:cNvCxnSpPr>
              <a:cxnSpLocks/>
            </p:cNvCxnSpPr>
            <p:nvPr userDrawn="1"/>
          </p:nvCxnSpPr>
          <p:spPr>
            <a:xfrm>
              <a:off x="3254223" y="3187546"/>
              <a:ext cx="0" cy="2476654"/>
            </a:xfrm>
            <a:prstGeom prst="line">
              <a:avLst/>
            </a:prstGeom>
            <a:ln w="12700">
              <a:solidFill>
                <a:schemeClr val="accent2">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A0F9AC0-615C-FA47-95A1-B29C8D262FC3}"/>
                </a:ext>
              </a:extLst>
            </p:cNvPr>
            <p:cNvCxnSpPr>
              <a:cxnSpLocks/>
            </p:cNvCxnSpPr>
            <p:nvPr userDrawn="1"/>
          </p:nvCxnSpPr>
          <p:spPr>
            <a:xfrm>
              <a:off x="5924060" y="3187546"/>
              <a:ext cx="0" cy="2476654"/>
            </a:xfrm>
            <a:prstGeom prst="line">
              <a:avLst/>
            </a:prstGeom>
            <a:ln w="12700">
              <a:solidFill>
                <a:schemeClr val="accent2">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5460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FBA5B-5E81-514F-ADA7-535EB6B5CF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8430DE-93BA-994D-8F09-1D19E2B7950F}"/>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80083FC6-1879-C94C-A422-16885D2D77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AC403A-6C93-2C4C-9AD5-A771E294CA91}"/>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A picture containing honeycomb, outdoor object&#10;&#10;Description automatically generated">
            <a:extLst>
              <a:ext uri="{FF2B5EF4-FFF2-40B4-BE49-F238E27FC236}">
                <a16:creationId xmlns:a16="http://schemas.microsoft.com/office/drawing/2014/main" id="{841A303C-5406-8347-80FF-D6408F1A9781}"/>
              </a:ext>
            </a:extLst>
          </p:cNvPr>
          <p:cNvPicPr>
            <a:picLocks noChangeAspect="1"/>
          </p:cNvPicPr>
          <p:nvPr userDrawn="1"/>
        </p:nvPicPr>
        <p:blipFill>
          <a:blip r:embed="rId2"/>
          <a:stretch>
            <a:fillRect/>
          </a:stretch>
        </p:blipFill>
        <p:spPr>
          <a:xfrm>
            <a:off x="0" y="0"/>
            <a:ext cx="10058400" cy="7772400"/>
          </a:xfrm>
          <a:prstGeom prst="rect">
            <a:avLst/>
          </a:prstGeom>
        </p:spPr>
      </p:pic>
    </p:spTree>
    <p:extLst>
      <p:ext uri="{BB962C8B-B14F-4D97-AF65-F5344CB8AC3E}">
        <p14:creationId xmlns:p14="http://schemas.microsoft.com/office/powerpoint/2010/main" val="667709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6D99-6C82-2845-BDF2-111FF1EB0B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252D4A-833E-3143-83E2-3D2AC3AA6BA3}"/>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4F520A24-602D-3949-AB6E-10D46BF609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3E9C50-AB0E-6F42-AF8F-D6D3D3AD2EC3}"/>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A picture containing honeycomb, outdoor object, dome&#10;&#10;Description automatically generated">
            <a:extLst>
              <a:ext uri="{FF2B5EF4-FFF2-40B4-BE49-F238E27FC236}">
                <a16:creationId xmlns:a16="http://schemas.microsoft.com/office/drawing/2014/main" id="{375E4401-2DFB-D64F-A12A-499E9AC0C153}"/>
              </a:ext>
            </a:extLst>
          </p:cNvPr>
          <p:cNvPicPr>
            <a:picLocks noChangeAspect="1"/>
          </p:cNvPicPr>
          <p:nvPr userDrawn="1"/>
        </p:nvPicPr>
        <p:blipFill>
          <a:blip r:embed="rId2"/>
          <a:stretch>
            <a:fillRect/>
          </a:stretch>
        </p:blipFill>
        <p:spPr>
          <a:xfrm>
            <a:off x="0" y="0"/>
            <a:ext cx="10058400" cy="7772400"/>
          </a:xfrm>
          <a:prstGeom prst="rect">
            <a:avLst/>
          </a:prstGeom>
        </p:spPr>
      </p:pic>
    </p:spTree>
    <p:extLst>
      <p:ext uri="{BB962C8B-B14F-4D97-AF65-F5344CB8AC3E}">
        <p14:creationId xmlns:p14="http://schemas.microsoft.com/office/powerpoint/2010/main" val="100456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E2EE-5F1B-9D4F-ACF3-B5241BE118C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6F55F9A-58D3-1B4F-A3AF-0F657B73AAD5}"/>
              </a:ext>
            </a:extLst>
          </p:cNvPr>
          <p:cNvSpPr>
            <a:spLocks noGrp="1"/>
          </p:cNvSpPr>
          <p:nvPr>
            <p:ph idx="1"/>
          </p:nvPr>
        </p:nvSpPr>
        <p:spPr/>
        <p:txBody>
          <a:bodyPr/>
          <a:lstStyle>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ABDC0DD-3EE1-A549-9454-1E51A4394A64}"/>
              </a:ext>
            </a:extLst>
          </p:cNvPr>
          <p:cNvSpPr>
            <a:spLocks noGrp="1"/>
          </p:cNvSpPr>
          <p:nvPr>
            <p:ph type="dt" sz="half" idx="10"/>
          </p:nvPr>
        </p:nvSpPr>
        <p:spPr/>
        <p:txBody>
          <a:bodyPr/>
          <a:lstStyle/>
          <a:p>
            <a:fld id="{2B42BF94-6C70-474B-9B02-E14DED04E7CD}" type="datetimeFigureOut">
              <a:rPr lang="en-US" smtClean="0"/>
              <a:t>10/4/2022</a:t>
            </a:fld>
            <a:endParaRPr lang="en-US" dirty="0"/>
          </a:p>
        </p:txBody>
      </p:sp>
      <p:sp>
        <p:nvSpPr>
          <p:cNvPr id="5" name="Footer Placeholder 4">
            <a:extLst>
              <a:ext uri="{FF2B5EF4-FFF2-40B4-BE49-F238E27FC236}">
                <a16:creationId xmlns:a16="http://schemas.microsoft.com/office/drawing/2014/main" id="{16231B8F-09FA-304A-9345-50AB1C20D5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5E813-41EB-8249-80F1-EDF9E65D54CD}"/>
              </a:ext>
            </a:extLst>
          </p:cNvPr>
          <p:cNvSpPr>
            <a:spLocks noGrp="1"/>
          </p:cNvSpPr>
          <p:nvPr>
            <p:ph type="sldNum" sz="quarter" idx="12"/>
          </p:nvPr>
        </p:nvSpPr>
        <p:spPr/>
        <p:txBody>
          <a:bodyPr/>
          <a:lstStyle/>
          <a:p>
            <a:fld id="{3346102F-6CC1-DC49-B4AC-B27EE4EB8DCD}" type="slidenum">
              <a:rPr lang="en-US" smtClean="0"/>
              <a:t>‹#›</a:t>
            </a:fld>
            <a:endParaRPr lang="en-US"/>
          </a:p>
        </p:txBody>
      </p:sp>
    </p:spTree>
    <p:extLst>
      <p:ext uri="{BB962C8B-B14F-4D97-AF65-F5344CB8AC3E}">
        <p14:creationId xmlns:p14="http://schemas.microsoft.com/office/powerpoint/2010/main" val="212342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5694A-D2D7-C540-81A0-74B1D05AA6FA}"/>
              </a:ext>
            </a:extLst>
          </p:cNvPr>
          <p:cNvSpPr>
            <a:spLocks noGrp="1"/>
          </p:cNvSpPr>
          <p:nvPr>
            <p:ph type="title"/>
          </p:nvPr>
        </p:nvSpPr>
        <p:spPr>
          <a:xfrm>
            <a:off x="686276" y="1937704"/>
            <a:ext cx="8675370" cy="3233102"/>
          </a:xfrm>
        </p:spPr>
        <p:txBody>
          <a:bodyPr anchor="b"/>
          <a:lstStyle>
            <a:lvl1pPr>
              <a:defRPr sz="4950"/>
            </a:lvl1pPr>
          </a:lstStyle>
          <a:p>
            <a:r>
              <a:rPr lang="en-US" dirty="0"/>
              <a:t>Click to edit Master title style</a:t>
            </a:r>
          </a:p>
        </p:txBody>
      </p:sp>
      <p:sp>
        <p:nvSpPr>
          <p:cNvPr id="3" name="Text Placeholder 2">
            <a:extLst>
              <a:ext uri="{FF2B5EF4-FFF2-40B4-BE49-F238E27FC236}">
                <a16:creationId xmlns:a16="http://schemas.microsoft.com/office/drawing/2014/main" id="{3A6521FB-2941-2D42-BD0A-08CF67DD29C8}"/>
              </a:ext>
            </a:extLst>
          </p:cNvPr>
          <p:cNvSpPr>
            <a:spLocks noGrp="1"/>
          </p:cNvSpPr>
          <p:nvPr>
            <p:ph type="body" idx="1"/>
          </p:nvPr>
        </p:nvSpPr>
        <p:spPr>
          <a:xfrm>
            <a:off x="686276" y="5201392"/>
            <a:ext cx="8675370" cy="1700212"/>
          </a:xfrm>
        </p:spPr>
        <p:txBody>
          <a:bodyPr/>
          <a:lstStyle>
            <a:lvl1pPr marL="0" indent="0">
              <a:buNone/>
              <a:defRPr sz="1980">
                <a:solidFill>
                  <a:srgbClr val="0C777D"/>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2CCF38B-32A0-6A46-9821-54FA50D06A1E}"/>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5" name="Footer Placeholder 4">
            <a:extLst>
              <a:ext uri="{FF2B5EF4-FFF2-40B4-BE49-F238E27FC236}">
                <a16:creationId xmlns:a16="http://schemas.microsoft.com/office/drawing/2014/main" id="{EAAEEDCA-0628-4045-891C-834E03B5F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C2E66-E0B4-A44E-837D-4B148048D44E}"/>
              </a:ext>
            </a:extLst>
          </p:cNvPr>
          <p:cNvSpPr>
            <a:spLocks noGrp="1"/>
          </p:cNvSpPr>
          <p:nvPr>
            <p:ph type="sldNum" sz="quarter" idx="12"/>
          </p:nvPr>
        </p:nvSpPr>
        <p:spPr/>
        <p:txBody>
          <a:bodyPr/>
          <a:lstStyle/>
          <a:p>
            <a:fld id="{3346102F-6CC1-DC49-B4AC-B27EE4EB8DCD}" type="slidenum">
              <a:rPr lang="en-US" smtClean="0"/>
              <a:t>‹#›</a:t>
            </a:fld>
            <a:endParaRPr lang="en-US"/>
          </a:p>
        </p:txBody>
      </p:sp>
    </p:spTree>
    <p:extLst>
      <p:ext uri="{BB962C8B-B14F-4D97-AF65-F5344CB8AC3E}">
        <p14:creationId xmlns:p14="http://schemas.microsoft.com/office/powerpoint/2010/main" val="3275599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77649-841D-374A-B13E-1C6C501F6CE4}"/>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0569DB5-1FF6-BC40-8F4E-3930C7DF1D78}"/>
              </a:ext>
            </a:extLst>
          </p:cNvPr>
          <p:cNvSpPr>
            <a:spLocks noGrp="1"/>
          </p:cNvSpPr>
          <p:nvPr>
            <p:ph sz="half" idx="1"/>
          </p:nvPr>
        </p:nvSpPr>
        <p:spPr>
          <a:xfrm>
            <a:off x="597170" y="1143000"/>
            <a:ext cx="4274820" cy="4931516"/>
          </a:xfrm>
        </p:spPr>
        <p:txBody>
          <a:bodyPr/>
          <a:lstStyle>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35AF229-8888-BE4D-B213-ACFAF2F8BA2D}"/>
              </a:ext>
            </a:extLst>
          </p:cNvPr>
          <p:cNvSpPr>
            <a:spLocks noGrp="1"/>
          </p:cNvSpPr>
          <p:nvPr>
            <p:ph sz="half" idx="2"/>
          </p:nvPr>
        </p:nvSpPr>
        <p:spPr>
          <a:xfrm>
            <a:off x="5092065" y="1139402"/>
            <a:ext cx="4274820" cy="4931516"/>
          </a:xfrm>
        </p:spPr>
        <p:txBody>
          <a:bodyPr/>
          <a:lstStyle>
            <a:lvl2pPr>
              <a:defRPr sz="1200">
                <a:latin typeface="Segoe UI" panose="020B0502040204020203" pitchFamily="34" charset="0"/>
                <a:cs typeface="Segoe UI" panose="020B0502040204020203" pitchFamily="34" charset="0"/>
              </a:defRPr>
            </a:lvl2pPr>
            <a:lvl3pPr>
              <a:defRPr sz="1200">
                <a:latin typeface="Segoe UI" panose="020B0502040204020203" pitchFamily="34" charset="0"/>
                <a:cs typeface="Segoe UI" panose="020B0502040204020203" pitchFamily="34" charset="0"/>
              </a:defRPr>
            </a:lvl3pPr>
            <a:lvl4pP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9D2690B-A3C0-8C4C-B38B-14087D061F7A}"/>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6" name="Footer Placeholder 5">
            <a:extLst>
              <a:ext uri="{FF2B5EF4-FFF2-40B4-BE49-F238E27FC236}">
                <a16:creationId xmlns:a16="http://schemas.microsoft.com/office/drawing/2014/main" id="{2D294031-E52B-0144-9B57-15DAE3B5F3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4275F-C942-C64A-A2E7-A65C2C20F5A1}"/>
              </a:ext>
            </a:extLst>
          </p:cNvPr>
          <p:cNvSpPr>
            <a:spLocks noGrp="1"/>
          </p:cNvSpPr>
          <p:nvPr>
            <p:ph type="sldNum" sz="quarter" idx="12"/>
          </p:nvPr>
        </p:nvSpPr>
        <p:spPr/>
        <p:txBody>
          <a:bodyPr/>
          <a:lstStyle/>
          <a:p>
            <a:fld id="{3346102F-6CC1-DC49-B4AC-B27EE4EB8DCD}" type="slidenum">
              <a:rPr lang="en-US" smtClean="0"/>
              <a:t>‹#›</a:t>
            </a:fld>
            <a:endParaRPr lang="en-US"/>
          </a:p>
        </p:txBody>
      </p:sp>
    </p:spTree>
    <p:extLst>
      <p:ext uri="{BB962C8B-B14F-4D97-AF65-F5344CB8AC3E}">
        <p14:creationId xmlns:p14="http://schemas.microsoft.com/office/powerpoint/2010/main" val="27650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83F97-EDD3-214E-854E-1259288D6827}"/>
              </a:ext>
            </a:extLst>
          </p:cNvPr>
          <p:cNvSpPr>
            <a:spLocks noGrp="1"/>
          </p:cNvSpPr>
          <p:nvPr>
            <p:ph type="title"/>
          </p:nvPr>
        </p:nvSpPr>
        <p:spPr>
          <a:xfrm>
            <a:off x="607694" y="-354530"/>
            <a:ext cx="8675370" cy="150230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950D6426-9D5A-7542-93C0-CBB1FCFB13D9}"/>
              </a:ext>
            </a:extLst>
          </p:cNvPr>
          <p:cNvSpPr>
            <a:spLocks noGrp="1"/>
          </p:cNvSpPr>
          <p:nvPr>
            <p:ph type="body" idx="1"/>
          </p:nvPr>
        </p:nvSpPr>
        <p:spPr>
          <a:xfrm>
            <a:off x="690205" y="585536"/>
            <a:ext cx="4255174"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2C4C4F8-15B3-BC43-B386-BC2476451047}"/>
              </a:ext>
            </a:extLst>
          </p:cNvPr>
          <p:cNvSpPr>
            <a:spLocks noGrp="1"/>
          </p:cNvSpPr>
          <p:nvPr>
            <p:ph sz="half" idx="2"/>
          </p:nvPr>
        </p:nvSpPr>
        <p:spPr>
          <a:xfrm>
            <a:off x="690205" y="1676400"/>
            <a:ext cx="4255174" cy="4175866"/>
          </a:xfrm>
        </p:spPr>
        <p:txBody>
          <a:bodyPr/>
          <a:lstStyle>
            <a:lvl3pPr>
              <a:defRPr sz="1200">
                <a:latin typeface="Segoe UI" panose="020B0502040204020203" pitchFamily="34" charset="0"/>
                <a:cs typeface="Segoe UI" panose="020B0502040204020203" pitchFamily="34" charset="0"/>
              </a:defRPr>
            </a:lvl3pPr>
            <a:lvl4pP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6ABECCC-A3E7-434E-8E98-5EFC9E1A5CD2}"/>
              </a:ext>
            </a:extLst>
          </p:cNvPr>
          <p:cNvSpPr>
            <a:spLocks noGrp="1"/>
          </p:cNvSpPr>
          <p:nvPr>
            <p:ph type="body" sz="quarter" idx="3"/>
          </p:nvPr>
        </p:nvSpPr>
        <p:spPr>
          <a:xfrm>
            <a:off x="5113023" y="585535"/>
            <a:ext cx="4276130"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a:extLst>
              <a:ext uri="{FF2B5EF4-FFF2-40B4-BE49-F238E27FC236}">
                <a16:creationId xmlns:a16="http://schemas.microsoft.com/office/drawing/2014/main" id="{14302C0D-339B-3C4C-BC7E-2387EAF528C9}"/>
              </a:ext>
            </a:extLst>
          </p:cNvPr>
          <p:cNvSpPr>
            <a:spLocks noGrp="1"/>
          </p:cNvSpPr>
          <p:nvPr>
            <p:ph sz="quarter" idx="4"/>
          </p:nvPr>
        </p:nvSpPr>
        <p:spPr>
          <a:xfrm>
            <a:off x="5089444" y="1676400"/>
            <a:ext cx="4276130" cy="4175866"/>
          </a:xfrm>
        </p:spPr>
        <p:txBody>
          <a:bodyPr/>
          <a:lstStyle>
            <a:lvl2pPr>
              <a:defRPr sz="1200">
                <a:latin typeface="Segoe UI" panose="020B0502040204020203" pitchFamily="34" charset="0"/>
                <a:cs typeface="Segoe UI" panose="020B0502040204020203" pitchFamily="34" charset="0"/>
              </a:defRPr>
            </a:lvl2pPr>
            <a:lvl3pPr>
              <a:defRPr sz="1200">
                <a:latin typeface="Segoe UI" panose="020B0502040204020203" pitchFamily="34" charset="0"/>
                <a:cs typeface="Segoe UI" panose="020B0502040204020203" pitchFamily="34" charset="0"/>
              </a:defRPr>
            </a:lvl3pPr>
            <a:lvl4pP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4BC8D3E-BC18-4340-90EE-0F328FD3706F}"/>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8" name="Footer Placeholder 7">
            <a:extLst>
              <a:ext uri="{FF2B5EF4-FFF2-40B4-BE49-F238E27FC236}">
                <a16:creationId xmlns:a16="http://schemas.microsoft.com/office/drawing/2014/main" id="{A507AC88-D069-7046-BDFF-0133C7E245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88F8A-2A6D-A141-894D-72006BF549F1}"/>
              </a:ext>
            </a:extLst>
          </p:cNvPr>
          <p:cNvSpPr>
            <a:spLocks noGrp="1"/>
          </p:cNvSpPr>
          <p:nvPr>
            <p:ph type="sldNum" sz="quarter" idx="12"/>
          </p:nvPr>
        </p:nvSpPr>
        <p:spPr/>
        <p:txBody>
          <a:bodyPr/>
          <a:lstStyle/>
          <a:p>
            <a:fld id="{3346102F-6CC1-DC49-B4AC-B27EE4EB8DCD}" type="slidenum">
              <a:rPr lang="en-US" smtClean="0"/>
              <a:t>‹#›</a:t>
            </a:fld>
            <a:endParaRPr lang="en-US"/>
          </a:p>
        </p:txBody>
      </p:sp>
    </p:spTree>
    <p:extLst>
      <p:ext uri="{BB962C8B-B14F-4D97-AF65-F5344CB8AC3E}">
        <p14:creationId xmlns:p14="http://schemas.microsoft.com/office/powerpoint/2010/main" val="2120044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EC001-18E0-104E-A7F4-FA4EC944BC52}"/>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C9D133D-5BF7-EE4D-ACBB-068C5E2DADE8}"/>
              </a:ext>
            </a:extLst>
          </p:cNvPr>
          <p:cNvSpPr>
            <a:spLocks noGrp="1"/>
          </p:cNvSpPr>
          <p:nvPr>
            <p:ph type="dt" sz="half" idx="10"/>
          </p:nvPr>
        </p:nvSpPr>
        <p:spPr/>
        <p:txBody>
          <a:bodyPr/>
          <a:lstStyle/>
          <a:p>
            <a:fld id="{2B42BF94-6C70-474B-9B02-E14DED04E7CD}" type="datetimeFigureOut">
              <a:rPr lang="en-US" smtClean="0"/>
              <a:t>10/4/2022</a:t>
            </a:fld>
            <a:endParaRPr lang="en-US" dirty="0"/>
          </a:p>
        </p:txBody>
      </p:sp>
      <p:sp>
        <p:nvSpPr>
          <p:cNvPr id="4" name="Footer Placeholder 3">
            <a:extLst>
              <a:ext uri="{FF2B5EF4-FFF2-40B4-BE49-F238E27FC236}">
                <a16:creationId xmlns:a16="http://schemas.microsoft.com/office/drawing/2014/main" id="{7A0D4B67-0A19-FA48-9F1D-4E1A838AF51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176E718-74BC-FE46-BD25-C0F97292E3A7}"/>
              </a:ext>
            </a:extLst>
          </p:cNvPr>
          <p:cNvSpPr>
            <a:spLocks noGrp="1"/>
          </p:cNvSpPr>
          <p:nvPr>
            <p:ph type="sldNum" sz="quarter" idx="12"/>
          </p:nvPr>
        </p:nvSpPr>
        <p:spPr/>
        <p:txBody>
          <a:bodyPr/>
          <a:lstStyle/>
          <a:p>
            <a:fld id="{3346102F-6CC1-DC49-B4AC-B27EE4EB8DCD}" type="slidenum">
              <a:rPr lang="en-US" smtClean="0"/>
              <a:t>‹#›</a:t>
            </a:fld>
            <a:endParaRPr lang="en-US" dirty="0"/>
          </a:p>
        </p:txBody>
      </p:sp>
    </p:spTree>
    <p:extLst>
      <p:ext uri="{BB962C8B-B14F-4D97-AF65-F5344CB8AC3E}">
        <p14:creationId xmlns:p14="http://schemas.microsoft.com/office/powerpoint/2010/main" val="335955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D0B143-5801-C74F-82FE-0EFCFE121D14}"/>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3" name="Footer Placeholder 2">
            <a:extLst>
              <a:ext uri="{FF2B5EF4-FFF2-40B4-BE49-F238E27FC236}">
                <a16:creationId xmlns:a16="http://schemas.microsoft.com/office/drawing/2014/main" id="{B5E1BA56-8A3B-A843-9557-0FE9E66CA8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AD86F7-2BAF-5149-8CEB-39DAFC58B6C0}"/>
              </a:ext>
            </a:extLst>
          </p:cNvPr>
          <p:cNvSpPr>
            <a:spLocks noGrp="1"/>
          </p:cNvSpPr>
          <p:nvPr>
            <p:ph type="sldNum" sz="quarter" idx="12"/>
          </p:nvPr>
        </p:nvSpPr>
        <p:spPr/>
        <p:txBody>
          <a:bodyPr/>
          <a:lstStyle/>
          <a:p>
            <a:fld id="{3346102F-6CC1-DC49-B4AC-B27EE4EB8DCD}" type="slidenum">
              <a:rPr lang="en-US" smtClean="0"/>
              <a:t>‹#›</a:t>
            </a:fld>
            <a:endParaRPr lang="en-US"/>
          </a:p>
        </p:txBody>
      </p:sp>
    </p:spTree>
    <p:extLst>
      <p:ext uri="{BB962C8B-B14F-4D97-AF65-F5344CB8AC3E}">
        <p14:creationId xmlns:p14="http://schemas.microsoft.com/office/powerpoint/2010/main" val="1570362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EE140E6-A8B4-6B42-81CC-2059E348BFFD}"/>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BC438FFE-150B-2049-8B30-74DA8FCB37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107593-6669-D94D-B2EF-2EB8E743BA4F}"/>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53C78DE0-062A-9A42-BEAD-4D4C1F72EF14}"/>
              </a:ext>
            </a:extLst>
          </p:cNvPr>
          <p:cNvPicPr>
            <a:picLocks noChangeAspect="1"/>
          </p:cNvPicPr>
          <p:nvPr userDrawn="1"/>
        </p:nvPicPr>
        <p:blipFill>
          <a:blip r:embed="rId2"/>
          <a:stretch>
            <a:fillRect/>
          </a:stretch>
        </p:blipFill>
        <p:spPr>
          <a:xfrm>
            <a:off x="0" y="0"/>
            <a:ext cx="10058400" cy="7772400"/>
          </a:xfrm>
          <a:prstGeom prst="rect">
            <a:avLst/>
          </a:prstGeom>
        </p:spPr>
      </p:pic>
      <p:sp>
        <p:nvSpPr>
          <p:cNvPr id="10" name="Freeform 9">
            <a:extLst>
              <a:ext uri="{FF2B5EF4-FFF2-40B4-BE49-F238E27FC236}">
                <a16:creationId xmlns:a16="http://schemas.microsoft.com/office/drawing/2014/main" id="{E1EF9272-6F7C-FB43-B4E2-2F1A9AE06662}"/>
              </a:ext>
            </a:extLst>
          </p:cNvPr>
          <p:cNvSpPr/>
          <p:nvPr userDrawn="1"/>
        </p:nvSpPr>
        <p:spPr>
          <a:xfrm>
            <a:off x="5638800" y="1104379"/>
            <a:ext cx="5638800" cy="4861032"/>
          </a:xfrm>
          <a:custGeom>
            <a:avLst/>
            <a:gdLst>
              <a:gd name="connsiteX0" fmla="*/ 5568341 w 5638800"/>
              <a:gd name="connsiteY0" fmla="*/ 2289598 h 4861032"/>
              <a:gd name="connsiteX1" fmla="*/ 5638800 w 5638800"/>
              <a:gd name="connsiteY1" fmla="*/ 2430516 h 4861032"/>
              <a:gd name="connsiteX2" fmla="*/ 5568341 w 5638800"/>
              <a:gd name="connsiteY2" fmla="*/ 2571434 h 4861032"/>
              <a:gd name="connsiteX3" fmla="*/ 1215259 w 5638800"/>
              <a:gd name="connsiteY3" fmla="*/ 0 h 4861032"/>
              <a:gd name="connsiteX4" fmla="*/ 4423542 w 5638800"/>
              <a:gd name="connsiteY4" fmla="*/ 0 h 4861032"/>
              <a:gd name="connsiteX5" fmla="*/ 4425341 w 5638800"/>
              <a:gd name="connsiteY5" fmla="*/ 3598 h 4861032"/>
              <a:gd name="connsiteX6" fmla="*/ 4425341 w 5638800"/>
              <a:gd name="connsiteY6" fmla="*/ 4537682 h 4861032"/>
              <a:gd name="connsiteX7" fmla="*/ 4254824 w 5638800"/>
              <a:gd name="connsiteY7" fmla="*/ 4861032 h 4861032"/>
              <a:gd name="connsiteX8" fmla="*/ 1215259 w 5638800"/>
              <a:gd name="connsiteY8" fmla="*/ 4861032 h 4861032"/>
              <a:gd name="connsiteX9" fmla="*/ 0 w 5638800"/>
              <a:gd name="connsiteY9" fmla="*/ 2430516 h 486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38800" h="4861032">
                <a:moveTo>
                  <a:pt x="5568341" y="2289598"/>
                </a:moveTo>
                <a:lnTo>
                  <a:pt x="5638800" y="2430516"/>
                </a:lnTo>
                <a:lnTo>
                  <a:pt x="5568341" y="2571434"/>
                </a:lnTo>
                <a:close/>
                <a:moveTo>
                  <a:pt x="1215259" y="0"/>
                </a:moveTo>
                <a:lnTo>
                  <a:pt x="4423542" y="0"/>
                </a:lnTo>
                <a:lnTo>
                  <a:pt x="4425341" y="3598"/>
                </a:lnTo>
                <a:lnTo>
                  <a:pt x="4425341" y="4537682"/>
                </a:lnTo>
                <a:lnTo>
                  <a:pt x="4254824" y="4861032"/>
                </a:lnTo>
                <a:lnTo>
                  <a:pt x="1215259" y="4861032"/>
                </a:lnTo>
                <a:lnTo>
                  <a:pt x="0" y="2430516"/>
                </a:lnTo>
                <a:close/>
              </a:path>
            </a:pathLst>
          </a:custGeom>
          <a:blipFill>
            <a:blip r:embed="rId3"/>
            <a:srcRect/>
            <a:stretch>
              <a:fillRect l="-13514" r="-1579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A picture containing honeycomb, outdoor object, dome&#10;&#10;Description automatically generated">
            <a:extLst>
              <a:ext uri="{FF2B5EF4-FFF2-40B4-BE49-F238E27FC236}">
                <a16:creationId xmlns:a16="http://schemas.microsoft.com/office/drawing/2014/main" id="{60C9A74C-B916-6940-A4AF-87693E66AEAC}"/>
              </a:ext>
            </a:extLst>
          </p:cNvPr>
          <p:cNvPicPr>
            <a:picLocks noChangeAspect="1"/>
          </p:cNvPicPr>
          <p:nvPr userDrawn="1"/>
        </p:nvPicPr>
        <p:blipFill>
          <a:blip r:embed="rId4"/>
          <a:stretch>
            <a:fillRect/>
          </a:stretch>
        </p:blipFill>
        <p:spPr>
          <a:xfrm>
            <a:off x="20877" y="0"/>
            <a:ext cx="10037523" cy="7772400"/>
          </a:xfrm>
          <a:prstGeom prst="rect">
            <a:avLst/>
          </a:prstGeom>
        </p:spPr>
      </p:pic>
    </p:spTree>
    <p:extLst>
      <p:ext uri="{BB962C8B-B14F-4D97-AF65-F5344CB8AC3E}">
        <p14:creationId xmlns:p14="http://schemas.microsoft.com/office/powerpoint/2010/main" val="2750567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AE961-6802-1D48-BD25-43047A02FA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AF67A4-472C-4E45-B6E7-CB0C507820C8}"/>
              </a:ext>
            </a:extLst>
          </p:cNvPr>
          <p:cNvSpPr>
            <a:spLocks noGrp="1"/>
          </p:cNvSpPr>
          <p:nvPr>
            <p:ph type="dt" sz="half" idx="10"/>
          </p:nvPr>
        </p:nvSpPr>
        <p:spPr/>
        <p:txBody>
          <a:bodyPr/>
          <a:lstStyle/>
          <a:p>
            <a:fld id="{2B42BF94-6C70-474B-9B02-E14DED04E7CD}" type="datetimeFigureOut">
              <a:rPr lang="en-US" smtClean="0"/>
              <a:t>10/4/2022</a:t>
            </a:fld>
            <a:endParaRPr lang="en-US"/>
          </a:p>
        </p:txBody>
      </p:sp>
      <p:sp>
        <p:nvSpPr>
          <p:cNvPr id="4" name="Footer Placeholder 3">
            <a:extLst>
              <a:ext uri="{FF2B5EF4-FFF2-40B4-BE49-F238E27FC236}">
                <a16:creationId xmlns:a16="http://schemas.microsoft.com/office/drawing/2014/main" id="{CFA59B55-C9DF-CD4D-8554-A9F20DED09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2CD8E9-BAF1-4647-B016-D1C4864B6EE0}"/>
              </a:ext>
            </a:extLst>
          </p:cNvPr>
          <p:cNvSpPr>
            <a:spLocks noGrp="1"/>
          </p:cNvSpPr>
          <p:nvPr>
            <p:ph type="sldNum" sz="quarter" idx="12"/>
          </p:nvPr>
        </p:nvSpPr>
        <p:spPr/>
        <p:txBody>
          <a:bodyPr/>
          <a:lstStyle/>
          <a:p>
            <a:fld id="{3346102F-6CC1-DC49-B4AC-B27EE4EB8DCD}" type="slidenum">
              <a:rPr lang="en-US" smtClean="0"/>
              <a:t>‹#›</a:t>
            </a:fld>
            <a:endParaRPr lang="en-US"/>
          </a:p>
        </p:txBody>
      </p:sp>
      <p:pic>
        <p:nvPicPr>
          <p:cNvPr id="7" name="Picture 6" descr="A picture containing honeycomb, outdoor object&#10;&#10;Description automatically generated">
            <a:extLst>
              <a:ext uri="{FF2B5EF4-FFF2-40B4-BE49-F238E27FC236}">
                <a16:creationId xmlns:a16="http://schemas.microsoft.com/office/drawing/2014/main" id="{CCDF796E-91A7-D341-82EA-57EC5A4DE381}"/>
              </a:ext>
            </a:extLst>
          </p:cNvPr>
          <p:cNvPicPr>
            <a:picLocks noChangeAspect="1"/>
          </p:cNvPicPr>
          <p:nvPr userDrawn="1"/>
        </p:nvPicPr>
        <p:blipFill>
          <a:blip r:embed="rId2"/>
          <a:stretch>
            <a:fillRect/>
          </a:stretch>
        </p:blipFill>
        <p:spPr>
          <a:xfrm>
            <a:off x="0" y="0"/>
            <a:ext cx="10058400" cy="7772400"/>
          </a:xfrm>
          <a:prstGeom prst="rect">
            <a:avLst/>
          </a:prstGeom>
        </p:spPr>
      </p:pic>
    </p:spTree>
    <p:extLst>
      <p:ext uri="{BB962C8B-B14F-4D97-AF65-F5344CB8AC3E}">
        <p14:creationId xmlns:p14="http://schemas.microsoft.com/office/powerpoint/2010/main" val="70630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image" Target="../media/image3.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 Target="../slides/slide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DF65679F-480F-2845-A258-BC1EFC7B23C3}"/>
              </a:ext>
            </a:extLst>
          </p:cNvPr>
          <p:cNvPicPr>
            <a:picLocks noChangeAspect="1"/>
          </p:cNvPicPr>
          <p:nvPr userDrawn="1"/>
        </p:nvPicPr>
        <p:blipFill>
          <a:blip r:embed="rId18">
            <a:alphaModFix amt="64000"/>
          </a:blip>
          <a:stretch>
            <a:fillRect/>
          </a:stretch>
        </p:blipFill>
        <p:spPr>
          <a:xfrm>
            <a:off x="0" y="0"/>
            <a:ext cx="10058400" cy="7772400"/>
          </a:xfrm>
          <a:prstGeom prst="rect">
            <a:avLst/>
          </a:prstGeom>
        </p:spPr>
      </p:pic>
      <p:sp>
        <p:nvSpPr>
          <p:cNvPr id="2" name="Title Placeholder 1">
            <a:extLst>
              <a:ext uri="{FF2B5EF4-FFF2-40B4-BE49-F238E27FC236}">
                <a16:creationId xmlns:a16="http://schemas.microsoft.com/office/drawing/2014/main" id="{7FD87233-124F-BE46-AF64-F6A968332B4A}"/>
              </a:ext>
            </a:extLst>
          </p:cNvPr>
          <p:cNvSpPr>
            <a:spLocks noGrp="1"/>
          </p:cNvSpPr>
          <p:nvPr>
            <p:ph type="title"/>
          </p:nvPr>
        </p:nvSpPr>
        <p:spPr>
          <a:xfrm>
            <a:off x="566690" y="61755"/>
            <a:ext cx="8675370" cy="46831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44CA4C8-8976-B348-A560-21E3BC6D972E}"/>
              </a:ext>
            </a:extLst>
          </p:cNvPr>
          <p:cNvSpPr>
            <a:spLocks noGrp="1"/>
          </p:cNvSpPr>
          <p:nvPr>
            <p:ph type="body" idx="1"/>
          </p:nvPr>
        </p:nvSpPr>
        <p:spPr>
          <a:xfrm>
            <a:off x="539796" y="1078889"/>
            <a:ext cx="8675370" cy="49315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B3B68C10-D0FA-AA40-BA8B-D23B1A4306D2}"/>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990">
                <a:solidFill>
                  <a:schemeClr val="tx1">
                    <a:tint val="75000"/>
                  </a:schemeClr>
                </a:solidFill>
              </a:defRPr>
            </a:lvl1pPr>
          </a:lstStyle>
          <a:p>
            <a:fld id="{2B42BF94-6C70-474B-9B02-E14DED04E7CD}" type="datetimeFigureOut">
              <a:rPr lang="en-US" smtClean="0"/>
              <a:t>10/4/2022</a:t>
            </a:fld>
            <a:endParaRPr lang="en-US"/>
          </a:p>
        </p:txBody>
      </p:sp>
      <p:sp>
        <p:nvSpPr>
          <p:cNvPr id="5" name="Footer Placeholder 4">
            <a:extLst>
              <a:ext uri="{FF2B5EF4-FFF2-40B4-BE49-F238E27FC236}">
                <a16:creationId xmlns:a16="http://schemas.microsoft.com/office/drawing/2014/main" id="{53ECE8CA-5508-A14F-8280-F08BB8C54267}"/>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9592FC-696D-EE4A-B5BE-EFC143FCBCDE}"/>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fld id="{3346102F-6CC1-DC49-B4AC-B27EE4EB8DCD}" type="slidenum">
              <a:rPr lang="en-US" smtClean="0"/>
              <a:t>‹#›</a:t>
            </a:fld>
            <a:endParaRPr lang="en-US"/>
          </a:p>
        </p:txBody>
      </p:sp>
      <p:sp>
        <p:nvSpPr>
          <p:cNvPr id="8" name="Rectangle 7">
            <a:extLst>
              <a:ext uri="{FF2B5EF4-FFF2-40B4-BE49-F238E27FC236}">
                <a16:creationId xmlns:a16="http://schemas.microsoft.com/office/drawing/2014/main" id="{12C48E54-C0E8-2B47-AFC7-A5E9D6325F5B}"/>
              </a:ext>
            </a:extLst>
          </p:cNvPr>
          <p:cNvSpPr/>
          <p:nvPr userDrawn="1"/>
        </p:nvSpPr>
        <p:spPr>
          <a:xfrm flipV="1">
            <a:off x="0" y="7271359"/>
            <a:ext cx="10058400" cy="45719"/>
          </a:xfrm>
          <a:prstGeom prst="rect">
            <a:avLst/>
          </a:prstGeom>
          <a:solidFill>
            <a:srgbClr val="0C7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3BFC3"/>
              </a:solidFill>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0C30701B-BB05-C945-B458-52A3E406E6DC}"/>
              </a:ext>
            </a:extLst>
          </p:cNvPr>
          <p:cNvSpPr/>
          <p:nvPr userDrawn="1"/>
        </p:nvSpPr>
        <p:spPr>
          <a:xfrm>
            <a:off x="-1" y="7318434"/>
            <a:ext cx="1005840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cs typeface="Segoe UI" panose="020B0502040204020203" pitchFamily="34" charset="0"/>
            </a:endParaRPr>
          </a:p>
        </p:txBody>
      </p:sp>
      <p:sp>
        <p:nvSpPr>
          <p:cNvPr id="10" name="TextBox 9">
            <a:extLst>
              <a:ext uri="{FF2B5EF4-FFF2-40B4-BE49-F238E27FC236}">
                <a16:creationId xmlns:a16="http://schemas.microsoft.com/office/drawing/2014/main" id="{AB6DB4BA-B075-F848-9A1B-178D43CF09FF}"/>
              </a:ext>
            </a:extLst>
          </p:cNvPr>
          <p:cNvSpPr txBox="1"/>
          <p:nvPr userDrawn="1"/>
        </p:nvSpPr>
        <p:spPr>
          <a:xfrm>
            <a:off x="9056370" y="7364305"/>
            <a:ext cx="544830" cy="365760"/>
          </a:xfrm>
          <a:prstGeom prst="rect">
            <a:avLst/>
          </a:prstGeom>
          <a:noFill/>
        </p:spPr>
        <p:txBody>
          <a:bodyPr wrap="square" lIns="0" rIns="0" rtlCol="0" anchor="ctr" anchorCtr="0">
            <a:noAutofit/>
          </a:bodyPr>
          <a:lstStyle/>
          <a:p>
            <a:pPr algn="r"/>
            <a:fld id="{CD5985E8-9D8F-8D46-88AF-1740DD7DD080}" type="slidenum">
              <a:rPr lang="en-US" sz="1000" b="0" i="0" smtClean="0">
                <a:solidFill>
                  <a:srgbClr val="0C777D"/>
                </a:solidFill>
                <a:latin typeface="Segoe UI" panose="020B0502040204020203" pitchFamily="34" charset="0"/>
                <a:cs typeface="Segoe UI" panose="020B0502040204020203" pitchFamily="34" charset="0"/>
              </a:rPr>
              <a:pPr algn="r"/>
              <a:t>‹#›</a:t>
            </a:fld>
            <a:endParaRPr lang="en-US" sz="1000" b="0" i="0" dirty="0">
              <a:solidFill>
                <a:srgbClr val="0C777D"/>
              </a:solidFill>
              <a:latin typeface="Segoe UI" panose="020B0502040204020203" pitchFamily="34" charset="0"/>
              <a:cs typeface="Segoe UI" panose="020B0502040204020203" pitchFamily="34" charset="0"/>
            </a:endParaRPr>
          </a:p>
        </p:txBody>
      </p:sp>
      <p:grpSp>
        <p:nvGrpSpPr>
          <p:cNvPr id="11" name="Group 10">
            <a:extLst>
              <a:ext uri="{FF2B5EF4-FFF2-40B4-BE49-F238E27FC236}">
                <a16:creationId xmlns:a16="http://schemas.microsoft.com/office/drawing/2014/main" id="{1B2A3538-FBEB-C74D-81F8-7AA82AAAE2EE}"/>
              </a:ext>
            </a:extLst>
          </p:cNvPr>
          <p:cNvGrpSpPr/>
          <p:nvPr userDrawn="1"/>
        </p:nvGrpSpPr>
        <p:grpSpPr>
          <a:xfrm>
            <a:off x="457200" y="7418670"/>
            <a:ext cx="218980" cy="260474"/>
            <a:chOff x="457200" y="7418670"/>
            <a:chExt cx="218980" cy="260474"/>
          </a:xfrm>
        </p:grpSpPr>
        <p:sp>
          <p:nvSpPr>
            <p:cNvPr id="12" name="bk object 20">
              <a:extLst>
                <a:ext uri="{FF2B5EF4-FFF2-40B4-BE49-F238E27FC236}">
                  <a16:creationId xmlns:a16="http://schemas.microsoft.com/office/drawing/2014/main" id="{33F8C640-4F0A-754C-9C1C-3C0717589EED}"/>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3" name="Graphic 12">
              <a:hlinkClick r:id="rId19" action="ppaction://hlinksldjump"/>
              <a:extLst>
                <a:ext uri="{FF2B5EF4-FFF2-40B4-BE49-F238E27FC236}">
                  <a16:creationId xmlns:a16="http://schemas.microsoft.com/office/drawing/2014/main" id="{94834B9D-418C-6843-982D-2ABFC3DA7F2E}"/>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87142" y="7463009"/>
              <a:ext cx="159096" cy="159096"/>
            </a:xfrm>
            <a:prstGeom prst="rect">
              <a:avLst/>
            </a:prstGeom>
          </p:spPr>
        </p:pic>
      </p:grpSp>
      <p:pic>
        <p:nvPicPr>
          <p:cNvPr id="14" name="Picture 13">
            <a:extLst>
              <a:ext uri="{FF2B5EF4-FFF2-40B4-BE49-F238E27FC236}">
                <a16:creationId xmlns:a16="http://schemas.microsoft.com/office/drawing/2014/main" id="{6FF03F44-1CD2-F34B-BEA3-4557588E3747}"/>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311896" y="280299"/>
            <a:ext cx="1289304" cy="303482"/>
          </a:xfrm>
          <a:prstGeom prst="rect">
            <a:avLst/>
          </a:prstGeom>
        </p:spPr>
      </p:pic>
    </p:spTree>
    <p:extLst>
      <p:ext uri="{BB962C8B-B14F-4D97-AF65-F5344CB8AC3E}">
        <p14:creationId xmlns:p14="http://schemas.microsoft.com/office/powerpoint/2010/main" val="124053899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56" r:id="rId8"/>
    <p:sldLayoutId id="2147483752" r:id="rId9"/>
    <p:sldLayoutId id="2147483753" r:id="rId10"/>
    <p:sldLayoutId id="2147483757" r:id="rId11"/>
    <p:sldLayoutId id="2147483758" r:id="rId12"/>
    <p:sldLayoutId id="2147483745" r:id="rId13"/>
    <p:sldLayoutId id="2147483708" r:id="rId14"/>
    <p:sldLayoutId id="2147483754" r:id="rId15"/>
    <p:sldLayoutId id="2147483755" r:id="rId16"/>
  </p:sldLayoutIdLst>
  <p:txStyles>
    <p:titleStyle>
      <a:lvl1pPr algn="l" defTabSz="754380" rtl="0" eaLnBrk="1" latinLnBrk="0" hangingPunct="1">
        <a:lnSpc>
          <a:spcPct val="90000"/>
        </a:lnSpc>
        <a:spcBef>
          <a:spcPct val="0"/>
        </a:spcBef>
        <a:buNone/>
        <a:defRPr sz="2000" b="1" kern="1200" baseline="0">
          <a:solidFill>
            <a:srgbClr val="1B3264"/>
          </a:solidFill>
          <a:latin typeface="Segoe UI" panose="020B0502040204020203" pitchFamily="34" charset="0"/>
          <a:ea typeface="+mj-ea"/>
          <a:cs typeface="Segoe UI" panose="020B0502040204020203" pitchFamily="34" charset="0"/>
        </a:defRPr>
      </a:lvl1pPr>
    </p:titleStyle>
    <p:bodyStyle>
      <a:lvl1pPr marL="0" indent="0" algn="l" defTabSz="754380" rtl="0" eaLnBrk="1" latinLnBrk="0" hangingPunct="1">
        <a:lnSpc>
          <a:spcPct val="90000"/>
        </a:lnSpc>
        <a:spcBef>
          <a:spcPts val="825"/>
        </a:spcBef>
        <a:buFont typeface="Arial" panose="020B0604020202020204" pitchFamily="34" charset="0"/>
        <a:buNone/>
        <a:defRPr sz="1600" b="1" kern="1200">
          <a:solidFill>
            <a:srgbClr val="0C777D"/>
          </a:solidFill>
          <a:latin typeface="Segoe UI" panose="020B0502040204020203" pitchFamily="34" charset="0"/>
          <a:ea typeface="+mn-ea"/>
          <a:cs typeface="Segoe UI" panose="020B0502040204020203" pitchFamily="34" charset="0"/>
        </a:defRPr>
      </a:lvl1pPr>
      <a:lvl2pPr marL="377190" indent="0" algn="l" defTabSz="754380" rtl="0" eaLnBrk="1" latinLnBrk="0" hangingPunct="1">
        <a:lnSpc>
          <a:spcPct val="90000"/>
        </a:lnSpc>
        <a:spcBef>
          <a:spcPts val="413"/>
        </a:spcBef>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 userDrawn="1">
          <p15:clr>
            <a:srgbClr val="F26B43"/>
          </p15:clr>
        </p15:guide>
        <p15:guide id="2" pos="604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qpp-cm-prod-content.s3.amazonaws.com/uploads/335/QPP%2BAccess%2BUser%2BGuide.zip" TargetMode="External"/><Relationship Id="rId2" Type="http://schemas.openxmlformats.org/officeDocument/2006/relationships/hyperlink" Target="https://qpp.cms.gov/mips/exception-applications?py=2022#promotingInteroperabilityHardshipException-202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qpp-cm-prod-content.s3.amazonaws.com/uploads/1780/2022%20MIPS%20Data%20Validation%20Criteria.zip" TargetMode="External"/><Relationship Id="rId2" Type="http://schemas.openxmlformats.org/officeDocument/2006/relationships/hyperlink" Target="https://qpp.cms.gov/login" TargetMode="External"/><Relationship Id="rId1" Type="http://schemas.openxmlformats.org/officeDocument/2006/relationships/slideLayout" Target="../slideLayouts/slideLayout2.xml"/><Relationship Id="rId4" Type="http://schemas.openxmlformats.org/officeDocument/2006/relationships/hyperlink" Target="mailto:QPP@cms.hhs.gov"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qpp.cms.gov/"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www.qpp.cms.gov/" TargetMode="Externa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www.qpp.cms.gov/"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15.png"/><Relationship Id="rId7" Type="http://schemas.openxmlformats.org/officeDocument/2006/relationships/slide" Target="slide13.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3.xml"/><Relationship Id="rId10" Type="http://schemas.openxmlformats.org/officeDocument/2006/relationships/slide" Target="slide33.xml"/><Relationship Id="rId4" Type="http://schemas.openxmlformats.org/officeDocument/2006/relationships/image" Target="../media/image16.svg"/><Relationship Id="rId9" Type="http://schemas.openxmlformats.org/officeDocument/2006/relationships/slide" Target="slide29.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www.qpp.cms.gov/"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qpp.cms.gov/"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8http:/www.qpp.cms.gov/"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8http:/www.qpp.cms.gov/" TargetMode="External"/><Relationship Id="rId2" Type="http://schemas.openxmlformats.org/officeDocument/2006/relationships/hyperlink" Target="http://www.qpp.cms.gov/" TargetMode="Externa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8http:/www.qpp.cms.gov/" TargetMode="External"/><Relationship Id="rId1" Type="http://schemas.openxmlformats.org/officeDocument/2006/relationships/slideLayout" Target="../slideLayouts/slideLayout2.xml"/><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3" Type="http://schemas.openxmlformats.org/officeDocument/2006/relationships/hyperlink" Target="https://qpp-cm-prod-content.s3.amazonaws.com/uploads/1780/2022%20MIPS%20Data%20Validation%20Criteria.zip" TargetMode="External"/><Relationship Id="rId2" Type="http://schemas.openxmlformats.org/officeDocument/2006/relationships/hyperlink" Target="8http:/www.qpp.cms.gov/" TargetMode="Externa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8http:/www.qpp.cms.gov/" TargetMode="External"/><Relationship Id="rId1" Type="http://schemas.openxmlformats.org/officeDocument/2006/relationships/slideLayout" Target="../slideLayouts/slideLayout2.xml"/><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8http:/www.qpp.cms.gov/" TargetMode="External"/><Relationship Id="rId1" Type="http://schemas.openxmlformats.org/officeDocument/2006/relationships/slideLayout" Target="../slideLayouts/slideLayout2.xml"/><Relationship Id="rId4" Type="http://schemas.microsoft.com/office/2007/relationships/hdphoto" Target="../media/hdphoto8.wdp"/></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8http:/www.qpp.cms.gov/" TargetMode="External"/><Relationship Id="rId1" Type="http://schemas.openxmlformats.org/officeDocument/2006/relationships/slideLayout" Target="../slideLayouts/slideLayout2.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qpp.cms.gov/" TargetMode="External"/><Relationship Id="rId7" Type="http://schemas.openxmlformats.org/officeDocument/2006/relationships/slide" Target="slide2.xml"/><Relationship Id="rId2" Type="http://schemas.openxmlformats.org/officeDocument/2006/relationships/hyperlink" Target="mailto:QPP@cms.hhs.gov" TargetMode="External"/><Relationship Id="rId1" Type="http://schemas.openxmlformats.org/officeDocument/2006/relationships/slideLayout" Target="../slideLayouts/slideLayout13.xml"/><Relationship Id="rId6" Type="http://schemas.openxmlformats.org/officeDocument/2006/relationships/hyperlink" Target="https://qpp.cms.gov/about/resource-library" TargetMode="External"/><Relationship Id="rId5" Type="http://schemas.openxmlformats.org/officeDocument/2006/relationships/hyperlink" Target="https://qpp.cms.gov/mips/overview" TargetMode="External"/><Relationship Id="rId4" Type="http://schemas.openxmlformats.org/officeDocument/2006/relationships/hyperlink" Target="https://qpp.cms.gov/about/help-and-support" TargetMode="External"/><Relationship Id="rId9" Type="http://schemas.openxmlformats.org/officeDocument/2006/relationships/image" Target="../media/image16.svg"/></Relationships>
</file>

<file path=ppt/slides/_rels/slide31.xml.rels><?xml version="1.0" encoding="UTF-8" standalone="yes"?>
<Relationships xmlns="http://schemas.openxmlformats.org/package/2006/relationships"><Relationship Id="rId3" Type="http://schemas.openxmlformats.org/officeDocument/2006/relationships/hyperlink" Target="https://qpp-cm-prod-content.s3.amazonaws.com/uploads/1916/2022%20MIPS%20Promoting%20Interoperability%20Hardship%20Exception%20Application%20Guide.pdf" TargetMode="External"/><Relationship Id="rId7" Type="http://schemas.openxmlformats.org/officeDocument/2006/relationships/image" Target="../media/image16.svg"/><Relationship Id="rId2" Type="http://schemas.openxmlformats.org/officeDocument/2006/relationships/hyperlink" Target="https://qpp-cm-prod-content.s3.amazonaws.com/uploads/1924/2022%20MIPS%20Automatic%20EUC%20Policy%20Fact%20Sheet.pdf" TargetMode="Externa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hyperlink" Target="https://qpp.cms.gov/about/resource-library"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6" Type="http://schemas.openxmlformats.org/officeDocument/2006/relationships/slide" Target="slide38.xml"/><Relationship Id="rId5" Type="http://schemas.openxmlformats.org/officeDocument/2006/relationships/slide" Target="slide36.xml"/><Relationship Id="rId4" Type="http://schemas.openxmlformats.org/officeDocument/2006/relationships/image" Target="../media/image16.sv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5" Type="http://schemas.openxmlformats.org/officeDocument/2006/relationships/slide" Target="slide38.xml"/><Relationship Id="rId4" Type="http://schemas.openxmlformats.org/officeDocument/2006/relationships/image" Target="../media/image16.sv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3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slide" Target="slide2.xml"/><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16.sv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6.svg"/><Relationship Id="rId2" Type="http://schemas.openxmlformats.org/officeDocument/2006/relationships/hyperlink" Target="http://qpp.cms.gov/" TargetMode="Externa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slide" Target="slide2.xml"/><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hyperlink" Target="https://qpp.cms.gov/login?page=register" TargetMode="External"/><Relationship Id="rId2"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hyperlink" Target="https://qpp-cm-prod-content.s3.amazonaws.com/uploads/335/QPP%2BAccess%2BUser%2BGuide.zip" TargetMode="External"/><Relationship Id="rId5" Type="http://schemas.openxmlformats.org/officeDocument/2006/relationships/hyperlink" Target="https://qpp.cms.gov/login" TargetMode="External"/><Relationship Id="rId4" Type="http://schemas.openxmlformats.org/officeDocument/2006/relationships/slide" Target="slide38.xml"/></Relationships>
</file>

<file path=ppt/slides/_rels/slide7.xml.rels><?xml version="1.0" encoding="UTF-8" standalone="yes"?>
<Relationships xmlns="http://schemas.openxmlformats.org/package/2006/relationships"><Relationship Id="rId3" Type="http://schemas.openxmlformats.org/officeDocument/2006/relationships/hyperlink" Target="https://qpp-cm-prod-content.s3.amazonaws.com/uploads/1297/2021%20MIPS%20Promoting%20Interoperability%20Quick%20Start%20Guide.pdf" TargetMode="External"/><Relationship Id="rId2" Type="http://schemas.openxmlformats.org/officeDocument/2006/relationships/hyperlink" Target="https://qpp-cm-prod-content.s3.amazonaws.com/uploads/1705/2022%20Promoting%20Interoperability%20Quick%20Start%20Guide.pdf"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F38A7C-5E09-7D4A-810D-1E247705688B}"/>
              </a:ext>
            </a:extLst>
          </p:cNvPr>
          <p:cNvSpPr txBox="1">
            <a:spLocks/>
          </p:cNvSpPr>
          <p:nvPr/>
        </p:nvSpPr>
        <p:spPr>
          <a:xfrm>
            <a:off x="964542" y="5029200"/>
            <a:ext cx="4329064" cy="1295400"/>
          </a:xfrm>
          <a:prstGeom prst="rect">
            <a:avLst/>
          </a:prstGeom>
          <a:noFill/>
        </p:spPr>
        <p:txBody>
          <a:bodyPr vert="horz" lIns="0" tIns="45720" rIns="91440" bIns="45720" rtlCol="0" anchor="t" anchorCtr="0">
            <a:normAutofit/>
          </a:bodyPr>
          <a:lstStyle>
            <a:lvl1pPr marL="188595" indent="-188595" algn="l" defTabSz="754380" rtl="0" eaLnBrk="1" latinLnBrk="0" hangingPunct="1">
              <a:lnSpc>
                <a:spcPct val="90000"/>
              </a:lnSpc>
              <a:spcBef>
                <a:spcPts val="825"/>
              </a:spcBef>
              <a:spcAft>
                <a:spcPts val="1200"/>
              </a:spcAft>
              <a:buFont typeface="Arial" panose="020B0604020202020204" pitchFamily="34" charset="0"/>
              <a:buChar char="•"/>
              <a:defRPr sz="1600" kern="1200">
                <a:solidFill>
                  <a:srgbClr val="003366"/>
                </a:solidFill>
                <a:latin typeface="Segoe UI" panose="020B0502040204020203" pitchFamily="34" charset="0"/>
                <a:ea typeface="+mn-ea"/>
                <a:cs typeface="Segoe UI" panose="020B0502040204020203" pitchFamily="34" charset="0"/>
              </a:defRPr>
            </a:lvl1pPr>
            <a:lvl2pPr marL="565785" indent="-188595" algn="l" defTabSz="754380" rtl="0" eaLnBrk="1" latinLnBrk="0" hangingPunct="1">
              <a:lnSpc>
                <a:spcPct val="90000"/>
              </a:lnSpc>
              <a:spcBef>
                <a:spcPts val="413"/>
              </a:spcBef>
              <a:buFont typeface="Arial" panose="020B0604020202020204" pitchFamily="34" charset="0"/>
              <a:buChar char="•"/>
              <a:defRPr sz="160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spcBef>
                <a:spcPts val="0"/>
              </a:spcBef>
              <a:spcAft>
                <a:spcPts val="0"/>
              </a:spcAft>
              <a:buNone/>
            </a:pPr>
            <a:r>
              <a:rPr lang="en-US" sz="1800" b="1" dirty="0"/>
              <a:t>2022 Extreme and Uncontrollable Circumstances Exception Application Guide</a:t>
            </a:r>
          </a:p>
          <a:p>
            <a:pPr marL="0" indent="0">
              <a:lnSpc>
                <a:spcPct val="100000"/>
              </a:lnSpc>
              <a:spcBef>
                <a:spcPts val="0"/>
              </a:spcBef>
              <a:spcAft>
                <a:spcPts val="0"/>
              </a:spcAft>
              <a:buNone/>
            </a:pPr>
            <a:endParaRPr lang="en-US" sz="1800" b="1" dirty="0"/>
          </a:p>
        </p:txBody>
      </p:sp>
      <p:sp>
        <p:nvSpPr>
          <p:cNvPr id="3" name="Title 2">
            <a:extLst>
              <a:ext uri="{FF2B5EF4-FFF2-40B4-BE49-F238E27FC236}">
                <a16:creationId xmlns:a16="http://schemas.microsoft.com/office/drawing/2014/main" id="{B607918A-BC9A-1342-8320-C78FDE02F2DC}"/>
              </a:ext>
            </a:extLst>
          </p:cNvPr>
          <p:cNvSpPr txBox="1">
            <a:spLocks/>
          </p:cNvSpPr>
          <p:nvPr/>
        </p:nvSpPr>
        <p:spPr>
          <a:xfrm>
            <a:off x="871405" y="4142585"/>
            <a:ext cx="4429527" cy="1186388"/>
          </a:xfrm>
          <a:prstGeom prst="rect">
            <a:avLst/>
          </a:prstGeom>
        </p:spPr>
        <p:txBody>
          <a:bodyPr>
            <a:norm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r>
              <a:rPr lang="en-US" sz="2800" b="1" dirty="0">
                <a:solidFill>
                  <a:srgbClr val="E39253"/>
                </a:solidFill>
                <a:latin typeface="Segoe UI" panose="020B0502040204020203" pitchFamily="34" charset="0"/>
                <a:cs typeface="Segoe UI" panose="020B0502040204020203" pitchFamily="34" charset="0"/>
              </a:rPr>
              <a:t>Merit-based Incentive Payment System (MIPS)</a:t>
            </a:r>
          </a:p>
        </p:txBody>
      </p:sp>
      <p:pic>
        <p:nvPicPr>
          <p:cNvPr id="4" name="Picture 3" descr="Logo, company name&#10;&#10;Description automatically generated">
            <a:extLst>
              <a:ext uri="{FF2B5EF4-FFF2-40B4-BE49-F238E27FC236}">
                <a16:creationId xmlns:a16="http://schemas.microsoft.com/office/drawing/2014/main" id="{B7035900-CA6D-A749-AA02-ECC0030FD73D}"/>
              </a:ext>
            </a:extLst>
          </p:cNvPr>
          <p:cNvPicPr>
            <a:picLocks noChangeAspect="1"/>
          </p:cNvPicPr>
          <p:nvPr/>
        </p:nvPicPr>
        <p:blipFill>
          <a:blip r:embed="rId2"/>
          <a:stretch>
            <a:fillRect/>
          </a:stretch>
        </p:blipFill>
        <p:spPr>
          <a:xfrm>
            <a:off x="2036137" y="6551966"/>
            <a:ext cx="1392863" cy="534634"/>
          </a:xfrm>
          <a:prstGeom prst="rect">
            <a:avLst/>
          </a:prstGeom>
        </p:spPr>
      </p:pic>
      <p:pic>
        <p:nvPicPr>
          <p:cNvPr id="5" name="Picture 4" descr="Logo&#10;&#10;Description automatically generated">
            <a:extLst>
              <a:ext uri="{FF2B5EF4-FFF2-40B4-BE49-F238E27FC236}">
                <a16:creationId xmlns:a16="http://schemas.microsoft.com/office/drawing/2014/main" id="{ACA69726-7DC1-8349-BBC4-9C3E5B30D75E}"/>
              </a:ext>
            </a:extLst>
          </p:cNvPr>
          <p:cNvPicPr>
            <a:picLocks noChangeAspect="1"/>
          </p:cNvPicPr>
          <p:nvPr/>
        </p:nvPicPr>
        <p:blipFill>
          <a:blip r:embed="rId3"/>
          <a:stretch>
            <a:fillRect/>
          </a:stretch>
        </p:blipFill>
        <p:spPr>
          <a:xfrm>
            <a:off x="609600" y="6226089"/>
            <a:ext cx="1535326" cy="1186388"/>
          </a:xfrm>
          <a:prstGeom prst="rect">
            <a:avLst/>
          </a:prstGeom>
        </p:spPr>
      </p:pic>
      <p:pic>
        <p:nvPicPr>
          <p:cNvPr id="6" name="Picture 5">
            <a:extLst>
              <a:ext uri="{FF2B5EF4-FFF2-40B4-BE49-F238E27FC236}">
                <a16:creationId xmlns:a16="http://schemas.microsoft.com/office/drawing/2014/main" id="{555E0E40-411F-4B3F-98E1-238EB4F125E8}"/>
              </a:ext>
            </a:extLst>
          </p:cNvPr>
          <p:cNvPicPr>
            <a:picLocks noChangeAspect="1"/>
          </p:cNvPicPr>
          <p:nvPr/>
        </p:nvPicPr>
        <p:blipFill>
          <a:blip r:embed="rId4"/>
          <a:stretch>
            <a:fillRect/>
          </a:stretch>
        </p:blipFill>
        <p:spPr>
          <a:xfrm>
            <a:off x="959841" y="457200"/>
            <a:ext cx="2370170" cy="450962"/>
          </a:xfrm>
          <a:prstGeom prst="rect">
            <a:avLst/>
          </a:prstGeom>
        </p:spPr>
      </p:pic>
    </p:spTree>
    <p:extLst>
      <p:ext uri="{BB962C8B-B14F-4D97-AF65-F5344CB8AC3E}">
        <p14:creationId xmlns:p14="http://schemas.microsoft.com/office/powerpoint/2010/main" val="102805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Overview</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p:txBody>
          <a:bodyPr/>
          <a:lstStyle/>
          <a:p>
            <a:r>
              <a:rPr lang="en-US" dirty="0"/>
              <a:t>Individual Clinicians and Groups Reporting Via APP </a:t>
            </a:r>
          </a:p>
          <a:p>
            <a:endParaRPr lang="en-US" sz="1600" dirty="0">
              <a:solidFill>
                <a:schemeClr val="tx1"/>
              </a:solidFill>
            </a:endParaRPr>
          </a:p>
          <a:p>
            <a:r>
              <a:rPr lang="en-US" sz="1200" dirty="0">
                <a:solidFill>
                  <a:schemeClr val="tx1"/>
                </a:solidFill>
              </a:rPr>
              <a:t>Example</a:t>
            </a:r>
            <a:endParaRPr lang="en-US" sz="1200" dirty="0"/>
          </a:p>
        </p:txBody>
      </p:sp>
      <p:graphicFrame>
        <p:nvGraphicFramePr>
          <p:cNvPr id="5" name="Content Placeholder 2">
            <a:extLst>
              <a:ext uri="{FF2B5EF4-FFF2-40B4-BE49-F238E27FC236}">
                <a16:creationId xmlns:a16="http://schemas.microsoft.com/office/drawing/2014/main" id="{F7479168-F532-46CD-B458-D587FE3E91CF}"/>
              </a:ext>
            </a:extLst>
          </p:cNvPr>
          <p:cNvGraphicFramePr>
            <a:graphicFrameLocks/>
          </p:cNvGraphicFramePr>
          <p:nvPr>
            <p:extLst>
              <p:ext uri="{D42A27DB-BD31-4B8C-83A1-F6EECF244321}">
                <p14:modId xmlns:p14="http://schemas.microsoft.com/office/powerpoint/2010/main" val="380579446"/>
              </p:ext>
            </p:extLst>
          </p:nvPr>
        </p:nvGraphicFramePr>
        <p:xfrm>
          <a:off x="1145632" y="2168613"/>
          <a:ext cx="7767135" cy="2057399"/>
        </p:xfrm>
        <a:graphic>
          <a:graphicData uri="http://schemas.openxmlformats.org/drawingml/2006/table">
            <a:tbl>
              <a:tblPr firstRow="1" bandRow="1">
                <a:tableStyleId>{5C22544A-7EE6-4342-B048-85BDC9FD1C3A}</a:tableStyleId>
              </a:tblPr>
              <a:tblGrid>
                <a:gridCol w="3083924">
                  <a:extLst>
                    <a:ext uri="{9D8B030D-6E8A-4147-A177-3AD203B41FA5}">
                      <a16:colId xmlns:a16="http://schemas.microsoft.com/office/drawing/2014/main" val="3834638149"/>
                    </a:ext>
                  </a:extLst>
                </a:gridCol>
                <a:gridCol w="4683211">
                  <a:extLst>
                    <a:ext uri="{9D8B030D-6E8A-4147-A177-3AD203B41FA5}">
                      <a16:colId xmlns:a16="http://schemas.microsoft.com/office/drawing/2014/main" val="2512451415"/>
                    </a:ext>
                  </a:extLst>
                </a:gridCol>
              </a:tblGrid>
              <a:tr h="228599">
                <a:tc>
                  <a:txBody>
                    <a:bodyPr/>
                    <a:lstStyle/>
                    <a:p>
                      <a:pPr marL="0" marR="0" algn="ctr">
                        <a:lnSpc>
                          <a:spcPct val="107000"/>
                        </a:lnSpc>
                        <a:spcBef>
                          <a:spcPts val="0"/>
                        </a:spcBef>
                        <a:spcAft>
                          <a:spcPts val="0"/>
                        </a:spcAft>
                      </a:pPr>
                      <a:r>
                        <a:rPr lang="en-US" sz="1200" b="1" dirty="0">
                          <a:effectLst/>
                          <a:latin typeface="Segoe UI" panose="020B0502040204020203" pitchFamily="34" charset="0"/>
                          <a:ea typeface="Calibri" panose="020F0502020204030204" pitchFamily="34" charset="0"/>
                          <a:cs typeface="Segoe UI" panose="020B0502040204020203" pitchFamily="34" charset="0"/>
                        </a:rPr>
                        <a:t>Scenario</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Segoe UI" panose="020B0502040204020203" pitchFamily="34" charset="0"/>
                          <a:ea typeface="Calibri" panose="020F0502020204030204" pitchFamily="34" charset="0"/>
                          <a:cs typeface="Segoe UI" panose="020B0502040204020203" pitchFamily="34" charset="0"/>
                        </a:rPr>
                        <a:t>Outcome</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1267902">
                <a:tc>
                  <a:txBody>
                    <a:bodyPr/>
                    <a:lstStyle/>
                    <a:p>
                      <a:pPr marL="0" marR="0">
                        <a:lnSpc>
                          <a:spcPct val="107000"/>
                        </a:lnSpc>
                        <a:spcBef>
                          <a:spcPts val="0"/>
                        </a:spcBef>
                        <a:spcAft>
                          <a:spcPts val="0"/>
                        </a:spcAft>
                      </a:pPr>
                      <a:r>
                        <a:rPr lang="en-US" sz="1200" b="0" strike="noStrik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You’re </a:t>
                      </a: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a MIPS eligible clinician (or group) planning to report via the </a:t>
                      </a:r>
                      <a:r>
                        <a:rPr lang="en-US" sz="12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APP</a:t>
                      </a:r>
                      <a:r>
                        <a:rPr lang="en-US" sz="1200" dirty="0">
                          <a:effectLst/>
                          <a:latin typeface="Segoe UI" panose="020B0502040204020203" pitchFamily="34" charset="0"/>
                          <a:ea typeface="Calibri" panose="020F0502020204030204" pitchFamily="34" charset="0"/>
                          <a:cs typeface="Segoe UI" panose="020B0502040204020203" pitchFamily="34" charset="0"/>
                        </a:rPr>
                        <a:t>. You submit an application to reweight the quality performance category and your application was approved. </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200" dirty="0">
                          <a:effectLst/>
                          <a:latin typeface="Segoe UI" panose="020B0502040204020203" pitchFamily="34" charset="0"/>
                          <a:ea typeface="Calibri" panose="020F0502020204030204" pitchFamily="34" charset="0"/>
                          <a:cs typeface="Segoe UI" panose="020B0502040204020203" pitchFamily="34" charset="0"/>
                        </a:rPr>
                        <a:t>You will receive a </a:t>
                      </a: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MIPS </a:t>
                      </a:r>
                      <a:r>
                        <a:rPr lang="en-US" sz="1200" dirty="0">
                          <a:solidFill>
                            <a:schemeClr val="tx1"/>
                          </a:solidFill>
                          <a:latin typeface="Segoe UI" panose="020B0502040204020203" pitchFamily="34" charset="0"/>
                          <a:cs typeface="Segoe UI" panose="020B0502040204020203" pitchFamily="34" charset="0"/>
                        </a:rPr>
                        <a:t>final score </a:t>
                      </a: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based on the data submitted.</a:t>
                      </a:r>
                    </a:p>
                    <a:p>
                      <a:pPr marL="0" marR="0">
                        <a:lnSpc>
                          <a:spcPct val="100000"/>
                        </a:lnSpc>
                        <a:spcBef>
                          <a:spcPts val="0"/>
                        </a:spcBef>
                        <a:spcAft>
                          <a:spcPts val="0"/>
                        </a:spcAft>
                      </a:pPr>
                      <a:endPar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The improvement activities performance </a:t>
                      </a: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category will be weighted to 25%. </a:t>
                      </a:r>
                    </a:p>
                    <a:p>
                      <a:pPr marL="171450" marR="0" lvl="0" indent="-171450">
                        <a:lnSpc>
                          <a:spcPct val="100000"/>
                        </a:lnSpc>
                        <a:spcBef>
                          <a:spcPts val="0"/>
                        </a:spcBef>
                        <a:spcAft>
                          <a:spcPts val="0"/>
                        </a:spcAft>
                        <a:buFont typeface="Arial" panose="020B0604020202020204" pitchFamily="34" charset="0"/>
                        <a:buChar char="•"/>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Promoting Interoperability performance category will be weighted to 75%. </a:t>
                      </a:r>
                    </a:p>
                    <a:p>
                      <a:pPr marL="171450" marR="0" lvl="0" indent="-171450">
                        <a:lnSpc>
                          <a:spcPct val="100000"/>
                        </a:lnSpc>
                        <a:spcBef>
                          <a:spcPts val="0"/>
                        </a:spcBef>
                        <a:spcAft>
                          <a:spcPts val="0"/>
                        </a:spcAft>
                        <a:buFont typeface="Arial" panose="020B0604020202020204" pitchFamily="34" charset="0"/>
                        <a:buChar char="•"/>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quality performance category will be weighted at 0% provided no data is submitted. </a:t>
                      </a:r>
                    </a:p>
                    <a:p>
                      <a:pPr marL="171450" marR="0" lvl="0" indent="-171450">
                        <a:lnSpc>
                          <a:spcPct val="100000"/>
                        </a:lnSpc>
                        <a:spcBef>
                          <a:spcPts val="0"/>
                        </a:spcBef>
                        <a:spcAft>
                          <a:spcPts val="0"/>
                        </a:spcAft>
                        <a:buFont typeface="Arial" panose="020B0604020202020204" pitchFamily="34" charset="0"/>
                        <a:buChar char="•"/>
                      </a:pPr>
                      <a:r>
                        <a:rPr lang="en-US" sz="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cost performance category will retain a 0% weight (because cost isn’t scored under the APP).</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bl>
          </a:graphicData>
        </a:graphic>
      </p:graphicFrame>
    </p:spTree>
    <p:extLst>
      <p:ext uri="{BB962C8B-B14F-4D97-AF65-F5344CB8AC3E}">
        <p14:creationId xmlns:p14="http://schemas.microsoft.com/office/powerpoint/2010/main" val="624148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Overview</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p:txBody>
          <a:bodyPr/>
          <a:lstStyle/>
          <a:p>
            <a:r>
              <a:rPr lang="en-US" dirty="0"/>
              <a:t>APM Entities</a:t>
            </a:r>
          </a:p>
          <a:p>
            <a:endParaRPr lang="en-US" sz="1600" dirty="0">
              <a:solidFill>
                <a:schemeClr val="tx1"/>
              </a:solidFill>
            </a:endParaRPr>
          </a:p>
          <a:p>
            <a:endParaRPr lang="en-US" sz="1200" dirty="0"/>
          </a:p>
        </p:txBody>
      </p:sp>
      <p:graphicFrame>
        <p:nvGraphicFramePr>
          <p:cNvPr id="6" name="Content Placeholder 2">
            <a:extLst>
              <a:ext uri="{FF2B5EF4-FFF2-40B4-BE49-F238E27FC236}">
                <a16:creationId xmlns:a16="http://schemas.microsoft.com/office/drawing/2014/main" id="{25F30726-CBE6-4D67-80F0-E88C9240303E}"/>
              </a:ext>
            </a:extLst>
          </p:cNvPr>
          <p:cNvGraphicFramePr>
            <a:graphicFrameLocks/>
          </p:cNvGraphicFramePr>
          <p:nvPr>
            <p:extLst>
              <p:ext uri="{D42A27DB-BD31-4B8C-83A1-F6EECF244321}">
                <p14:modId xmlns:p14="http://schemas.microsoft.com/office/powerpoint/2010/main" val="572249375"/>
              </p:ext>
            </p:extLst>
          </p:nvPr>
        </p:nvGraphicFramePr>
        <p:xfrm>
          <a:off x="1242633" y="1744413"/>
          <a:ext cx="7573133" cy="2938024"/>
        </p:xfrm>
        <a:graphic>
          <a:graphicData uri="http://schemas.openxmlformats.org/drawingml/2006/table">
            <a:tbl>
              <a:tblPr firstRow="1" bandRow="1">
                <a:tableStyleId>{5C22544A-7EE6-4342-B048-85BDC9FD1C3A}</a:tableStyleId>
              </a:tblPr>
              <a:tblGrid>
                <a:gridCol w="7573133">
                  <a:extLst>
                    <a:ext uri="{9D8B030D-6E8A-4147-A177-3AD203B41FA5}">
                      <a16:colId xmlns:a16="http://schemas.microsoft.com/office/drawing/2014/main" val="3834638149"/>
                    </a:ext>
                  </a:extLst>
                </a:gridCol>
              </a:tblGrid>
              <a:tr h="212540">
                <a:tc>
                  <a:txBody>
                    <a:bodyPr/>
                    <a:lstStyle/>
                    <a:p>
                      <a:pPr marL="0" marR="0" algn="ctr">
                        <a:lnSpc>
                          <a:spcPct val="107000"/>
                        </a:lnSpc>
                        <a:spcBef>
                          <a:spcPts val="0"/>
                        </a:spcBef>
                        <a:spcAft>
                          <a:spcPts val="0"/>
                        </a:spcAft>
                      </a:pPr>
                      <a:r>
                        <a:rPr lang="en-US" sz="1200" b="1">
                          <a:effectLst/>
                          <a:latin typeface="Segoe UI" panose="020B0502040204020203" pitchFamily="34" charset="0"/>
                          <a:ea typeface="Calibri" panose="020F0502020204030204" pitchFamily="34" charset="0"/>
                          <a:cs typeface="Segoe UI" panose="020B0502040204020203" pitchFamily="34" charset="0"/>
                        </a:rPr>
                        <a:t>APM Entities</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2550914">
                <a:tc>
                  <a:txBody>
                    <a:bodyPr/>
                    <a:lstStyle/>
                    <a:p>
                      <a:pPr marL="0" marR="0">
                        <a:lnSpc>
                          <a:spcPct val="107000"/>
                        </a:lnSpc>
                        <a:spcBef>
                          <a:spcPts val="0"/>
                        </a:spcBef>
                        <a:spcAft>
                          <a:spcPts val="0"/>
                        </a:spcAft>
                      </a:pPr>
                      <a:r>
                        <a:rPr lang="en-US" sz="1200" dirty="0">
                          <a:effectLst/>
                          <a:latin typeface="Segoe UI" panose="020B0502040204020203" pitchFamily="34" charset="0"/>
                          <a:ea typeface="Calibri" panose="020F0502020204030204" pitchFamily="34" charset="0"/>
                          <a:cs typeface="Segoe UI" panose="020B0502040204020203" pitchFamily="34" charset="0"/>
                        </a:rPr>
                        <a:t>APM Entities in the following models can submit an EUC application on behalf of their MIPS eligible clinicians: </a:t>
                      </a:r>
                    </a:p>
                    <a:p>
                      <a:pPr marL="0" marR="0">
                        <a:lnSpc>
                          <a:spcPct val="107000"/>
                        </a:lnSpc>
                        <a:spcBef>
                          <a:spcPts val="0"/>
                        </a:spcBef>
                        <a:spcAft>
                          <a:spcPts val="0"/>
                        </a:spcAft>
                      </a:pPr>
                      <a:endParaRPr lang="en-US" sz="1200" dirty="0">
                        <a:effectLst/>
                        <a:latin typeface="Segoe UI" panose="020B0502040204020203" pitchFamily="34" charset="0"/>
                        <a:ea typeface="Calibri" panose="020F0502020204030204" pitchFamily="34" charset="0"/>
                        <a:cs typeface="Segoe UI" panose="020B0502040204020203" pitchFamily="34" charset="0"/>
                      </a:endParaRPr>
                    </a:p>
                    <a:p>
                      <a:pPr marL="674376" marR="0" lvl="1"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Medicare Shared Saving Program </a:t>
                      </a:r>
                    </a:p>
                    <a:p>
                      <a:pPr marL="674376" marR="0" lvl="1"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Vermont Medicare ACO Model </a:t>
                      </a:r>
                    </a:p>
                    <a:p>
                      <a:pPr marL="674376" marR="0" lvl="1"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Bundled Payments for Care Improvement (BPCI) Advanced Model </a:t>
                      </a:r>
                    </a:p>
                    <a:p>
                      <a:pPr marL="674376" marR="0" lvl="1"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Oncology Care Model (OCM) </a:t>
                      </a:r>
                    </a:p>
                    <a:p>
                      <a:pPr marL="674376" marR="0" lvl="1"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Maryland Total Cost of Care </a:t>
                      </a:r>
                    </a:p>
                    <a:p>
                      <a:pPr marL="674376" marR="0" lvl="1"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Independence at Home Demonstration</a:t>
                      </a:r>
                    </a:p>
                    <a:p>
                      <a:pPr marL="674376" marR="0" lvl="1"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Primary Care First (PCF)</a:t>
                      </a:r>
                      <a:r>
                        <a:rPr lang="en-US" sz="1200" strike="sngStrike" dirty="0">
                          <a:solidFill>
                            <a:srgbClr val="FF0000"/>
                          </a:solidFill>
                          <a:effectLst/>
                          <a:latin typeface="Segoe UI" panose="020B0502040204020203" pitchFamily="34" charset="0"/>
                          <a:ea typeface="Calibri" panose="020F0502020204030204" pitchFamily="34" charset="0"/>
                          <a:cs typeface="Segoe UI" panose="020B0502040204020203" pitchFamily="34" charset="0"/>
                        </a:rPr>
                        <a:t> </a:t>
                      </a:r>
                    </a:p>
                    <a:p>
                      <a:pPr marL="674376" marR="0" lvl="1"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Value in Opioid Use Disorder Treatment (</a:t>
                      </a:r>
                      <a:r>
                        <a:rPr lang="en-US" sz="1200" dirty="0" err="1">
                          <a:effectLst/>
                          <a:latin typeface="Segoe UI" panose="020B0502040204020203" pitchFamily="34" charset="0"/>
                          <a:ea typeface="Calibri" panose="020F0502020204030204" pitchFamily="34" charset="0"/>
                          <a:cs typeface="Segoe UI" panose="020B0502040204020203" pitchFamily="34" charset="0"/>
                        </a:rPr>
                        <a:t>ViT</a:t>
                      </a:r>
                      <a:r>
                        <a:rPr lang="en-US" sz="1200" dirty="0">
                          <a:effectLst/>
                          <a:latin typeface="Segoe UI" panose="020B0502040204020203" pitchFamily="34" charset="0"/>
                          <a:ea typeface="Calibri" panose="020F0502020204030204" pitchFamily="34" charset="0"/>
                          <a:cs typeface="Segoe UI" panose="020B0502040204020203" pitchFamily="34" charset="0"/>
                        </a:rPr>
                        <a:t>) </a:t>
                      </a:r>
                      <a:endParaRPr lang="en-US" sz="1200" strike="sngStrike" dirty="0">
                        <a:solidFill>
                          <a:srgbClr val="FF0000"/>
                        </a:solidFill>
                        <a:effectLst/>
                        <a:latin typeface="Segoe UI" panose="020B0502040204020203" pitchFamily="34" charset="0"/>
                        <a:ea typeface="Calibri" panose="020F0502020204030204" pitchFamily="34" charset="0"/>
                        <a:cs typeface="Segoe UI" panose="020B0502040204020203" pitchFamily="34" charset="0"/>
                      </a:endParaRPr>
                    </a:p>
                    <a:p>
                      <a:pPr marL="674376" marR="0" lvl="1"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Direct Contracting (DC)</a:t>
                      </a:r>
                      <a:r>
                        <a:rPr lang="en-US" sz="1200" strike="sngStrike" dirty="0">
                          <a:solidFill>
                            <a:srgbClr val="FF0000"/>
                          </a:solidFill>
                          <a:effectLst/>
                          <a:latin typeface="Segoe UI" panose="020B0502040204020203" pitchFamily="34" charset="0"/>
                          <a:ea typeface="Calibri" panose="020F0502020204030204" pitchFamily="34" charset="0"/>
                          <a:cs typeface="Segoe UI" panose="020B0502040204020203" pitchFamily="34" charset="0"/>
                        </a:rPr>
                        <a:t> </a:t>
                      </a:r>
                      <a:endParaRPr lang="en-US" sz="1200" strike="noStrike" dirty="0">
                        <a:solidFill>
                          <a:srgbClr val="FF0000"/>
                        </a:solidFill>
                        <a:effectLst/>
                        <a:latin typeface="Segoe UI" panose="020B0502040204020203" pitchFamily="34" charset="0"/>
                        <a:ea typeface="Calibri" panose="020F0502020204030204" pitchFamily="34" charset="0"/>
                        <a:cs typeface="Segoe UI" panose="020B0502040204020203" pitchFamily="34" charset="0"/>
                      </a:endParaRPr>
                    </a:p>
                    <a:p>
                      <a:pPr marL="674376" marR="0" lvl="1" indent="-171450">
                        <a:lnSpc>
                          <a:spcPct val="107000"/>
                        </a:lnSpc>
                        <a:spcBef>
                          <a:spcPts val="0"/>
                        </a:spcBef>
                        <a:spcAft>
                          <a:spcPts val="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Comprehensive Care for Joint Replacement (CJR) Payment</a:t>
                      </a:r>
                    </a:p>
                    <a:p>
                      <a:pPr marL="674376" marR="0" lvl="1" indent="-171450">
                        <a:lnSpc>
                          <a:spcPct val="107000"/>
                        </a:lnSpc>
                        <a:spcBef>
                          <a:spcPts val="0"/>
                        </a:spcBef>
                        <a:spcAft>
                          <a:spcPts val="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Kidney Care Choices (KCC)</a:t>
                      </a:r>
                    </a:p>
                    <a:p>
                      <a:pPr marL="502926" marR="0" lvl="1" indent="0">
                        <a:lnSpc>
                          <a:spcPct val="107000"/>
                        </a:lnSpc>
                        <a:spcBef>
                          <a:spcPts val="0"/>
                        </a:spcBef>
                        <a:spcAft>
                          <a:spcPts val="0"/>
                        </a:spcAft>
                        <a:buFont typeface="Arial" panose="020B0604020202020204" pitchFamily="34" charset="0"/>
                        <a:buNone/>
                      </a:pPr>
                      <a:endParaRPr lang="en-US" sz="1200" dirty="0">
                        <a:latin typeface="Segoe UI" panose="020B0502040204020203"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bl>
          </a:graphicData>
        </a:graphic>
      </p:graphicFrame>
    </p:spTree>
    <p:extLst>
      <p:ext uri="{BB962C8B-B14F-4D97-AF65-F5344CB8AC3E}">
        <p14:creationId xmlns:p14="http://schemas.microsoft.com/office/powerpoint/2010/main" val="3349690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Overview</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8"/>
            <a:ext cx="8675370" cy="6007711"/>
          </a:xfrm>
        </p:spPr>
        <p:txBody>
          <a:bodyPr/>
          <a:lstStyle/>
          <a:p>
            <a:r>
              <a:rPr lang="en-US" dirty="0"/>
              <a:t>APM Entities </a:t>
            </a:r>
            <a:r>
              <a:rPr lang="en-US" b="0" dirty="0"/>
              <a:t>(continued)</a:t>
            </a:r>
            <a:endParaRPr lang="en-US" dirty="0"/>
          </a:p>
          <a:p>
            <a:endParaRPr lang="en-US" sz="1600" dirty="0">
              <a:solidFill>
                <a:schemeClr val="tx1"/>
              </a:solidFill>
            </a:endParaRPr>
          </a:p>
          <a:p>
            <a:r>
              <a:rPr lang="en-US" sz="1200" dirty="0">
                <a:solidFill>
                  <a:schemeClr val="tx1"/>
                </a:solidFill>
              </a:rPr>
              <a:t>APM Entity applications must be submitted for all performance categories. </a:t>
            </a:r>
          </a:p>
          <a:p>
            <a:pPr marL="342900" lvl="2" indent="-171450"/>
            <a:r>
              <a:rPr lang="en-US" dirty="0">
                <a:latin typeface="Segoe UI" panose="020B0502040204020203" pitchFamily="34" charset="0"/>
                <a:cs typeface="Segoe UI" panose="020B0502040204020203" pitchFamily="34" charset="0"/>
              </a:rPr>
              <a:t>You can’t submit an application for an APM Entity to request reweighting in 1 or 2 performance categories.</a:t>
            </a:r>
          </a:p>
          <a:p>
            <a:pPr marL="342900" lvl="2" indent="-171450"/>
            <a:r>
              <a:rPr lang="en-US" dirty="0">
                <a:latin typeface="Segoe UI" panose="020B0502040204020203" pitchFamily="34" charset="0"/>
                <a:cs typeface="Segoe UI" panose="020B0502040204020203" pitchFamily="34" charset="0"/>
              </a:rPr>
              <a:t>This is different from our policy for individual, group, and virtual group applications.</a:t>
            </a:r>
            <a:endParaRPr lang="en-US" dirty="0">
              <a:solidFill>
                <a:schemeClr val="tx1"/>
              </a:solidFill>
              <a:latin typeface="Segoe UI" panose="020B0502040204020203" pitchFamily="34" charset="0"/>
              <a:cs typeface="Segoe UI" panose="020B0502040204020203" pitchFamily="34" charset="0"/>
            </a:endParaRPr>
          </a:p>
          <a:p>
            <a:pPr>
              <a:spcBef>
                <a:spcPts val="1800"/>
              </a:spcBef>
            </a:pPr>
            <a:r>
              <a:rPr lang="en-US" sz="1200" dirty="0">
                <a:solidFill>
                  <a:schemeClr val="tx1"/>
                </a:solidFill>
              </a:rPr>
              <a:t>If your APM Entity’s application is approved, the APM Entity will receive a final score equal to the performance threshold even if data are submitted for the APM Entity. </a:t>
            </a:r>
          </a:p>
          <a:p>
            <a:pPr marL="342900" lvl="2" indent="-171450"/>
            <a:r>
              <a:rPr lang="en-US" b="0" dirty="0">
                <a:latin typeface="Segoe UI" panose="020B0502040204020203" pitchFamily="34" charset="0"/>
                <a:cs typeface="Segoe UI" panose="020B0502040204020203" pitchFamily="34" charset="0"/>
              </a:rPr>
              <a:t>The MIPS eligible clinicians in the APM Entity will receive a neutral MIPS payment adjustment unless they have a higher final score from individual or group participation.</a:t>
            </a:r>
          </a:p>
          <a:p>
            <a:pPr marL="342900" lvl="2" indent="-171450"/>
            <a:r>
              <a:rPr lang="en-US" b="0" dirty="0">
                <a:latin typeface="Segoe UI" panose="020B0502040204020203" pitchFamily="34" charset="0"/>
                <a:cs typeface="Segoe UI" panose="020B0502040204020203" pitchFamily="34" charset="0"/>
              </a:rPr>
              <a:t>Data submitted for an APM Entity will not override performance category reweighting from an approved application. </a:t>
            </a:r>
          </a:p>
          <a:p>
            <a:pPr marL="342900" lvl="2" indent="-171450"/>
            <a:r>
              <a:rPr lang="en-US" b="0" dirty="0">
                <a:latin typeface="Segoe UI" panose="020B0502040204020203" pitchFamily="34" charset="0"/>
                <a:cs typeface="Segoe UI" panose="020B0502040204020203" pitchFamily="34" charset="0"/>
              </a:rPr>
              <a:t>This is different from our policy for individual, group, and virtual group applications. </a:t>
            </a:r>
          </a:p>
          <a:p>
            <a:pPr>
              <a:spcBef>
                <a:spcPts val="1800"/>
              </a:spcBef>
            </a:pPr>
            <a:r>
              <a:rPr lang="en-US" sz="1200" dirty="0">
                <a:solidFill>
                  <a:schemeClr val="tx1"/>
                </a:solidFill>
              </a:rPr>
              <a:t>At least 75% of MIPS eligible clinicians in an APM Entity must qualify for reweighting of the Promoting Interoperability performance category. </a:t>
            </a:r>
          </a:p>
          <a:p>
            <a:pPr marL="342900" lvl="2" indent="-171450"/>
            <a:r>
              <a:rPr lang="en-US" b="0" dirty="0">
                <a:latin typeface="Segoe UI" panose="020B0502040204020203" pitchFamily="34" charset="0"/>
                <a:cs typeface="Segoe UI" panose="020B0502040204020203" pitchFamily="34" charset="0"/>
              </a:rPr>
              <a:t>Given that APM Entities are required to request reweighting for all performance categories in their EUC application, at least 75% of the MIPS eligible clinicians in the Entity will need to qualify for reweighting in the Promoting Interoperability performance category.</a:t>
            </a:r>
          </a:p>
          <a:p>
            <a:pPr marL="342900" lvl="2" indent="-171450"/>
            <a:r>
              <a:rPr lang="en-US" b="0" dirty="0">
                <a:latin typeface="Segoe UI" panose="020B0502040204020203" pitchFamily="34" charset="0"/>
                <a:cs typeface="Segoe UI" panose="020B0502040204020203" pitchFamily="34" charset="0"/>
              </a:rPr>
              <a:t>They may qualify automatically or by meeting one of the criteria for the </a:t>
            </a:r>
            <a:r>
              <a:rPr lang="en-US" b="0" u="sng" dirty="0">
                <a:latin typeface="Segoe UI" panose="020B0502040204020203" pitchFamily="34" charset="0"/>
                <a:cs typeface="Segoe UI" panose="020B0502040204020203" pitchFamily="34" charset="0"/>
                <a:hlinkClick r:id="rId2"/>
              </a:rPr>
              <a:t>MIPS Promoting Interoperability Hardship Exception</a:t>
            </a:r>
            <a:r>
              <a:rPr lang="en-US" b="0" dirty="0">
                <a:latin typeface="Segoe UI" panose="020B0502040204020203" pitchFamily="34" charset="0"/>
                <a:cs typeface="Segoe UI" panose="020B0502040204020203" pitchFamily="34" charset="0"/>
              </a:rPr>
              <a:t>.</a:t>
            </a:r>
          </a:p>
          <a:p>
            <a:pPr>
              <a:spcBef>
                <a:spcPts val="1800"/>
              </a:spcBef>
            </a:pPr>
            <a:r>
              <a:rPr lang="en-US" sz="1200" dirty="0">
                <a:solidFill>
                  <a:schemeClr val="tx1"/>
                </a:solidFill>
              </a:rPr>
              <a:t>APM Entity representatives must have a QPP Security Official role to complete the Extreme and Uncontrollable Circumstances exception application on behalf of their entity.</a:t>
            </a:r>
          </a:p>
          <a:p>
            <a:pPr marL="347472" indent="-171450">
              <a:buFont typeface="Arial" panose="020B0604020202020204" pitchFamily="34" charset="0"/>
              <a:buChar char="•"/>
            </a:pPr>
            <a:r>
              <a:rPr lang="en-US" sz="1200" b="0" dirty="0">
                <a:solidFill>
                  <a:schemeClr val="tx1"/>
                </a:solidFill>
              </a:rPr>
              <a:t>Review the Connect to an Organization resource in the </a:t>
            </a:r>
            <a:r>
              <a:rPr lang="en-US" sz="1200" b="0" dirty="0">
                <a:solidFill>
                  <a:schemeClr val="tx1"/>
                </a:solidFill>
                <a:hlinkClick r:id="rId3"/>
              </a:rPr>
              <a:t>QPP Access User Guide (ZIP)</a:t>
            </a:r>
            <a:r>
              <a:rPr lang="en-US" sz="1200" b="0" dirty="0">
                <a:solidFill>
                  <a:schemeClr val="tx1"/>
                </a:solidFill>
              </a:rPr>
              <a:t> for more information on obtaining the Security Official role.</a:t>
            </a:r>
          </a:p>
          <a:p>
            <a:pPr>
              <a:spcBef>
                <a:spcPts val="1800"/>
              </a:spcBef>
            </a:pPr>
            <a:r>
              <a:rPr lang="en-US" sz="1200" dirty="0">
                <a:solidFill>
                  <a:schemeClr val="tx1"/>
                </a:solidFill>
              </a:rPr>
              <a:t>An approved application won’t affect your model-specific reporting requirements.</a:t>
            </a:r>
          </a:p>
          <a:p>
            <a:pPr marL="342900" lvl="2" indent="-171450"/>
            <a:r>
              <a:rPr lang="en-US" b="0" dirty="0">
                <a:solidFill>
                  <a:schemeClr val="tx1"/>
                </a:solidFill>
                <a:latin typeface="Segoe UI" panose="020B0502040204020203" pitchFamily="34" charset="0"/>
                <a:cs typeface="Segoe UI" panose="020B0502040204020203" pitchFamily="34" charset="0"/>
              </a:rPr>
              <a:t>For example, Shared Savings Program ACOs must report the quality measures identified under the APP to meet their requirements under the Shared Savings Program, unless otherwise excepted under that APM</a:t>
            </a:r>
            <a:r>
              <a:rPr lang="en-US" dirty="0">
                <a:latin typeface="Segoe UI" panose="020B0502040204020203" pitchFamily="34" charset="0"/>
                <a:cs typeface="Segoe UI" panose="020B0502040204020203" pitchFamily="34" charset="0"/>
              </a:rPr>
              <a:t>.</a:t>
            </a:r>
            <a:endParaRPr lang="en-US" b="0" dirty="0">
              <a:latin typeface="Segoe UI" panose="020B0502040204020203" pitchFamily="34" charset="0"/>
              <a:cs typeface="Segoe UI" panose="020B0502040204020203" pitchFamily="34" charset="0"/>
            </a:endParaRPr>
          </a:p>
          <a:p>
            <a:endParaRPr lang="en-US" sz="1600" dirty="0">
              <a:solidFill>
                <a:schemeClr val="tx1"/>
              </a:solidFill>
            </a:endParaRPr>
          </a:p>
          <a:p>
            <a:endParaRPr lang="en-US" sz="1200" dirty="0"/>
          </a:p>
        </p:txBody>
      </p:sp>
    </p:spTree>
    <p:extLst>
      <p:ext uri="{BB962C8B-B14F-4D97-AF65-F5344CB8AC3E}">
        <p14:creationId xmlns:p14="http://schemas.microsoft.com/office/powerpoint/2010/main" val="2180795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D2CA55-9EA7-BA40-8530-897D56B76BEA}"/>
              </a:ext>
            </a:extLst>
          </p:cNvPr>
          <p:cNvSpPr>
            <a:spLocks noGrp="1"/>
          </p:cNvSpPr>
          <p:nvPr>
            <p:ph type="title"/>
          </p:nvPr>
        </p:nvSpPr>
        <p:spPr>
          <a:xfrm>
            <a:off x="4038600" y="3659062"/>
            <a:ext cx="5835977" cy="1353496"/>
          </a:xfrm>
        </p:spPr>
        <p:txBody>
          <a:bodyPr>
            <a:normAutofit fontScale="90000"/>
          </a:bodyPr>
          <a:lstStyle/>
          <a:p>
            <a:pPr algn="ctr"/>
            <a:r>
              <a:rPr lang="en-US" sz="2800" b="1" dirty="0">
                <a:solidFill>
                  <a:srgbClr val="1B3264"/>
                </a:solidFill>
                <a:latin typeface="Segoe UI" panose="020B0502040204020203" pitchFamily="34" charset="0"/>
                <a:cs typeface="Segoe UI" panose="020B0502040204020203" pitchFamily="34" charset="0"/>
              </a:rPr>
              <a:t>Extreme and Uncontrollable Circumstances Application Process: Frequently Asked Questions</a:t>
            </a:r>
          </a:p>
        </p:txBody>
      </p:sp>
      <p:pic>
        <p:nvPicPr>
          <p:cNvPr id="6" name="Picture 5">
            <a:extLst>
              <a:ext uri="{FF2B5EF4-FFF2-40B4-BE49-F238E27FC236}">
                <a16:creationId xmlns:a16="http://schemas.microsoft.com/office/drawing/2014/main" id="{331B78EB-1A5C-9642-8AF5-8C72DD2E6891}"/>
              </a:ext>
            </a:extLst>
          </p:cNvPr>
          <p:cNvPicPr>
            <a:picLocks noChangeAspect="1"/>
          </p:cNvPicPr>
          <p:nvPr/>
        </p:nvPicPr>
        <p:blipFill>
          <a:blip r:embed="rId2"/>
          <a:stretch>
            <a:fillRect/>
          </a:stretch>
        </p:blipFill>
        <p:spPr>
          <a:xfrm>
            <a:off x="6620230" y="2224154"/>
            <a:ext cx="1004582" cy="673174"/>
          </a:xfrm>
          <a:prstGeom prst="rect">
            <a:avLst/>
          </a:prstGeom>
          <a:solidFill>
            <a:schemeClr val="bg1"/>
          </a:solidFill>
        </p:spPr>
      </p:pic>
      <p:pic>
        <p:nvPicPr>
          <p:cNvPr id="7" name="Picture 6">
            <a:extLst>
              <a:ext uri="{FF2B5EF4-FFF2-40B4-BE49-F238E27FC236}">
                <a16:creationId xmlns:a16="http://schemas.microsoft.com/office/drawing/2014/main" id="{14216DC4-F7D8-564A-9468-B239144140F1}"/>
              </a:ext>
            </a:extLst>
          </p:cNvPr>
          <p:cNvPicPr>
            <a:picLocks noChangeAspect="1"/>
          </p:cNvPicPr>
          <p:nvPr/>
        </p:nvPicPr>
        <p:blipFill>
          <a:blip r:embed="rId3"/>
          <a:stretch>
            <a:fillRect/>
          </a:stretch>
        </p:blipFill>
        <p:spPr>
          <a:xfrm>
            <a:off x="5541172" y="2944464"/>
            <a:ext cx="842357" cy="543456"/>
          </a:xfrm>
          <a:prstGeom prst="rect">
            <a:avLst/>
          </a:prstGeom>
        </p:spPr>
      </p:pic>
    </p:spTree>
    <p:extLst>
      <p:ext uri="{BB962C8B-B14F-4D97-AF65-F5344CB8AC3E}">
        <p14:creationId xmlns:p14="http://schemas.microsoft.com/office/powerpoint/2010/main" val="1454372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Frequently Asked Questions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p:txBody>
          <a:bodyPr/>
          <a:lstStyle/>
          <a:p>
            <a:r>
              <a:rPr lang="en-US" dirty="0"/>
              <a:t>How Does CMS Assess EUC Application Requests?</a:t>
            </a:r>
          </a:p>
          <a:p>
            <a:endParaRPr lang="en-US" sz="1600" dirty="0">
              <a:solidFill>
                <a:schemeClr val="tx1"/>
              </a:solidFill>
            </a:endParaRPr>
          </a:p>
          <a:p>
            <a:endParaRPr lang="en-US" sz="1200" dirty="0"/>
          </a:p>
        </p:txBody>
      </p:sp>
      <p:cxnSp>
        <p:nvCxnSpPr>
          <p:cNvPr id="5" name="Straight Connector 4">
            <a:extLst>
              <a:ext uri="{FF2B5EF4-FFF2-40B4-BE49-F238E27FC236}">
                <a16:creationId xmlns:a16="http://schemas.microsoft.com/office/drawing/2014/main" id="{FC294493-03BA-453B-A310-C53FEF8052B3}"/>
              </a:ext>
            </a:extLst>
          </p:cNvPr>
          <p:cNvCxnSpPr>
            <a:cxnSpLocks/>
          </p:cNvCxnSpPr>
          <p:nvPr/>
        </p:nvCxnSpPr>
        <p:spPr>
          <a:xfrm>
            <a:off x="5715000" y="1752600"/>
            <a:ext cx="0" cy="3478734"/>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7" name="Content Placeholder 10">
            <a:extLst>
              <a:ext uri="{FF2B5EF4-FFF2-40B4-BE49-F238E27FC236}">
                <a16:creationId xmlns:a16="http://schemas.microsoft.com/office/drawing/2014/main" id="{6FD466B4-BBCC-4F1A-A55C-CE2BB7C4C482}"/>
              </a:ext>
            </a:extLst>
          </p:cNvPr>
          <p:cNvSpPr txBox="1">
            <a:spLocks/>
          </p:cNvSpPr>
          <p:nvPr/>
        </p:nvSpPr>
        <p:spPr>
          <a:xfrm>
            <a:off x="6020637" y="2200891"/>
            <a:ext cx="3352797" cy="2294909"/>
          </a:xfrm>
          <a:prstGeom prst="rect">
            <a:avLst/>
          </a:prstGeom>
          <a:solidFill>
            <a:srgbClr val="0C777D"/>
          </a:solidFill>
        </p:spPr>
        <p:txBody>
          <a:bodyPr lIns="91440" tIns="45720" rIns="91440" bIns="45720" anchor="t"/>
          <a:lstStyle>
            <a:lvl1pPr marL="0" indent="0" algn="l" defTabSz="1005850" rtl="0" eaLnBrk="1" latinLnBrk="0" hangingPunct="1">
              <a:lnSpc>
                <a:spcPct val="110000"/>
              </a:lnSpc>
              <a:spcBef>
                <a:spcPts val="1100"/>
              </a:spcBef>
              <a:spcAft>
                <a:spcPts val="600"/>
              </a:spcAft>
              <a:buFont typeface="Arial" panose="020B0604020202020204" pitchFamily="34" charset="0"/>
              <a:buNone/>
              <a:defRPr sz="1600" b="1" i="0" kern="1200">
                <a:solidFill>
                  <a:srgbClr val="0C777D"/>
                </a:solidFill>
                <a:latin typeface="Segoe UI" panose="020B0502040204020203" pitchFamily="34" charset="0"/>
                <a:ea typeface="Segoe UI" panose="020B0502040204020203" pitchFamily="34" charset="0"/>
                <a:cs typeface="Segoe UI" panose="020B0502040204020203" pitchFamily="34" charset="0"/>
              </a:defRPr>
            </a:lvl1pPr>
            <a:lvl2pPr marL="0" indent="0" algn="l" defTabSz="1005850" rtl="0" eaLnBrk="1" latinLnBrk="0" hangingPunct="1">
              <a:lnSpc>
                <a:spcPct val="110000"/>
              </a:lnSpc>
              <a:spcBef>
                <a:spcPts val="600"/>
              </a:spcBef>
              <a:spcAft>
                <a:spcPts val="300"/>
              </a:spcAft>
              <a:buClr>
                <a:schemeClr val="accent2">
                  <a:lumMod val="60000"/>
                  <a:lumOff val="40000"/>
                </a:schemeClr>
              </a:buClr>
              <a:buFont typeface="Arial" panose="020B0604020202020204" pitchFamily="34" charset="0"/>
              <a:buNone/>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71450" indent="-165100" algn="l" defTabSz="1005850" rtl="0" eaLnBrk="1" latinLnBrk="0" hangingPunct="1">
              <a:lnSpc>
                <a:spcPct val="110000"/>
              </a:lnSpc>
              <a:spcBef>
                <a:spcPts val="600"/>
              </a:spcBef>
              <a:spcAft>
                <a:spcPts val="300"/>
              </a:spcAft>
              <a:buClr>
                <a:srgbClr val="0C777D"/>
              </a:buClr>
              <a:buSzPct val="125000"/>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377193" indent="-217171" algn="l" defTabSz="1005850" rtl="0" eaLnBrk="1" latinLnBrk="0" hangingPunct="1">
              <a:lnSpc>
                <a:spcPct val="110000"/>
              </a:lnSpc>
              <a:spcBef>
                <a:spcPts val="0"/>
              </a:spcBef>
              <a:spcAft>
                <a:spcPts val="300"/>
              </a:spcAft>
              <a:buClr>
                <a:srgbClr val="0C777D"/>
              </a:buClr>
              <a:buFont typeface="System Font Regular"/>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754388" indent="-251462" algn="l" defTabSz="1005850" rtl="0" eaLnBrk="1" latinLnBrk="0" hangingPunct="1">
              <a:lnSpc>
                <a:spcPct val="110000"/>
              </a:lnSpc>
              <a:spcBef>
                <a:spcPts val="0"/>
              </a:spcBef>
              <a:spcAft>
                <a:spcPts val="300"/>
              </a:spcAft>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766088"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01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37"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6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pPr>
              <a:spcBef>
                <a:spcPts val="600"/>
              </a:spcBef>
            </a:pPr>
            <a:r>
              <a:rPr lang="en-US" sz="1200" u="sng" dirty="0">
                <a:solidFill>
                  <a:schemeClr val="bg1"/>
                </a:solidFill>
              </a:rPr>
              <a:t>Example:</a:t>
            </a:r>
          </a:p>
          <a:p>
            <a:pPr>
              <a:spcBef>
                <a:spcPts val="600"/>
              </a:spcBef>
              <a:spcAft>
                <a:spcPts val="0"/>
              </a:spcAft>
            </a:pPr>
            <a:r>
              <a:rPr lang="en-US" sz="1200" b="0" dirty="0">
                <a:solidFill>
                  <a:schemeClr val="bg1"/>
                </a:solidFill>
              </a:rPr>
              <a:t>The performance period for an improvement activity is a continuous 90-day period (or as specified in the activity description) whereas the performance period for the quality performance category is 12 months. An issue lasting 3 months may have more impact on the availability of measures for the quality performance category than your ability to perform and attest to improvement activities. </a:t>
            </a:r>
          </a:p>
        </p:txBody>
      </p:sp>
      <p:sp>
        <p:nvSpPr>
          <p:cNvPr id="8" name="TextBox 7">
            <a:extLst>
              <a:ext uri="{FF2B5EF4-FFF2-40B4-BE49-F238E27FC236}">
                <a16:creationId xmlns:a16="http://schemas.microsoft.com/office/drawing/2014/main" id="{924BD635-2A5D-48C1-A4E6-F81564A84472}"/>
              </a:ext>
            </a:extLst>
          </p:cNvPr>
          <p:cNvSpPr txBox="1"/>
          <p:nvPr/>
        </p:nvSpPr>
        <p:spPr>
          <a:xfrm>
            <a:off x="566691" y="2362200"/>
            <a:ext cx="4842673" cy="1754326"/>
          </a:xfrm>
          <a:prstGeom prst="rect">
            <a:avLst/>
          </a:prstGeom>
          <a:noFill/>
        </p:spPr>
        <p:txBody>
          <a:bodyPr wrap="square" rtlCol="0">
            <a:spAutoFit/>
          </a:bodyPr>
          <a:lstStyle/>
          <a:p>
            <a:r>
              <a:rPr lang="en-US" sz="1200" dirty="0">
                <a:latin typeface="Segoe UI" panose="020B0502040204020203" pitchFamily="34" charset="0"/>
                <a:cs typeface="Segoe UI" panose="020B0502040204020203" pitchFamily="34" charset="0"/>
              </a:rPr>
              <a:t>We consider the variables affecting your ability to collect and submit data for each performance category when reviewing your application for performance category reweighting due to extreme and uncontrollable circumstances. </a:t>
            </a:r>
          </a:p>
          <a:p>
            <a:endParaRPr lang="en-US" sz="1200" dirty="0">
              <a:latin typeface="Segoe UI" panose="020B0502040204020203" pitchFamily="34" charset="0"/>
              <a:cs typeface="Segoe UI" panose="020B0502040204020203" pitchFamily="34" charset="0"/>
            </a:endParaRPr>
          </a:p>
          <a:p>
            <a:r>
              <a:rPr lang="en-US" sz="1200" dirty="0">
                <a:latin typeface="Segoe UI" panose="020B0502040204020203" pitchFamily="34" charset="0"/>
                <a:cs typeface="Segoe UI" panose="020B0502040204020203" pitchFamily="34" charset="0"/>
              </a:rPr>
              <a:t>During our review, we will review both the event circumstances and the length of time you were impacted as indicated in your application to assess the ability of a MIPS eligible clinician to submit data for each performance category selected in the application. </a:t>
            </a:r>
          </a:p>
        </p:txBody>
      </p:sp>
    </p:spTree>
    <p:extLst>
      <p:ext uri="{BB962C8B-B14F-4D97-AF65-F5344CB8AC3E}">
        <p14:creationId xmlns:p14="http://schemas.microsoft.com/office/powerpoint/2010/main" val="636740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Frequently Asked Questions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8"/>
            <a:ext cx="8675370" cy="6007711"/>
          </a:xfrm>
        </p:spPr>
        <p:txBody>
          <a:bodyPr>
            <a:normAutofit/>
          </a:bodyPr>
          <a:lstStyle/>
          <a:p>
            <a:r>
              <a:rPr lang="en-US" sz="1200" dirty="0"/>
              <a:t>How Long Does it Take to Process an EUC Exception Application?</a:t>
            </a:r>
          </a:p>
          <a:p>
            <a:pPr marL="171450" indent="-171450">
              <a:buFont typeface="Arial" panose="020B0604020202020204" pitchFamily="34" charset="0"/>
              <a:buChar char="•"/>
            </a:pPr>
            <a:r>
              <a:rPr lang="en-US" sz="1200" b="0" dirty="0">
                <a:solidFill>
                  <a:schemeClr val="tx1"/>
                </a:solidFill>
              </a:rPr>
              <a:t>The length of time it takes to process application requests depends on the volume of requests we receive. We review all application requests in the order that they were received. Once a decision is made regarding your application, you will receive a notice of our decision and the status of your application will be reflected in your QPP Account on </a:t>
            </a:r>
            <a:r>
              <a:rPr lang="en-US" sz="1200" b="0" dirty="0">
                <a:solidFill>
                  <a:schemeClr val="tx1"/>
                </a:solidFill>
                <a:hlinkClick r:id="rId2"/>
              </a:rPr>
              <a:t>qpp.cms.gov</a:t>
            </a:r>
            <a:r>
              <a:rPr lang="en-US" sz="1200" b="0" dirty="0">
                <a:solidFill>
                  <a:schemeClr val="tx1"/>
                </a:solidFill>
              </a:rPr>
              <a:t>.</a:t>
            </a:r>
          </a:p>
          <a:p>
            <a:endParaRPr lang="en-US" sz="1200" dirty="0">
              <a:solidFill>
                <a:srgbClr val="0E7C84"/>
              </a:solidFill>
            </a:endParaRPr>
          </a:p>
          <a:p>
            <a:r>
              <a:rPr lang="en-US" sz="1200" dirty="0">
                <a:solidFill>
                  <a:srgbClr val="0E7C84"/>
                </a:solidFill>
              </a:rPr>
              <a:t>Where Can I Look for a Status Update on </a:t>
            </a:r>
            <a:r>
              <a:rPr lang="en-US" sz="1200" dirty="0"/>
              <a:t>My EUC Exception Application?</a:t>
            </a:r>
          </a:p>
          <a:p>
            <a:pPr marL="171450" indent="-171450">
              <a:buFont typeface="Arial" panose="020B0604020202020204" pitchFamily="34" charset="0"/>
              <a:buChar char="•"/>
            </a:pPr>
            <a:r>
              <a:rPr lang="en-US" sz="1200" b="0" dirty="0">
                <a:solidFill>
                  <a:schemeClr val="tx1"/>
                </a:solidFill>
              </a:rPr>
              <a:t>You can monitor your application status in your QPP Account on </a:t>
            </a:r>
            <a:r>
              <a:rPr lang="en-US" sz="1200" b="0" dirty="0">
                <a:solidFill>
                  <a:schemeClr val="tx1"/>
                </a:solidFill>
                <a:hlinkClick r:id="rId2"/>
              </a:rPr>
              <a:t>qpp.cms.gov</a:t>
            </a:r>
            <a:r>
              <a:rPr lang="en-US" sz="1200" b="0" dirty="0">
                <a:solidFill>
                  <a:schemeClr val="tx1"/>
                </a:solidFill>
              </a:rPr>
              <a:t>.</a:t>
            </a:r>
          </a:p>
          <a:p>
            <a:endParaRPr lang="en-US" sz="1200" dirty="0">
              <a:solidFill>
                <a:srgbClr val="0E7C84"/>
              </a:solidFill>
            </a:endParaRPr>
          </a:p>
          <a:p>
            <a:r>
              <a:rPr lang="en-US" sz="1200" dirty="0">
                <a:solidFill>
                  <a:srgbClr val="0E7C84"/>
                </a:solidFill>
              </a:rPr>
              <a:t>Are We Required to Submit Documentation with </a:t>
            </a:r>
            <a:r>
              <a:rPr lang="en-US" sz="1200" dirty="0"/>
              <a:t>Our EUC </a:t>
            </a:r>
            <a:r>
              <a:rPr lang="en-US" sz="1200" dirty="0">
                <a:solidFill>
                  <a:srgbClr val="0E7C84"/>
                </a:solidFill>
              </a:rPr>
              <a:t>Exception Application?</a:t>
            </a:r>
          </a:p>
          <a:p>
            <a:pPr marL="171450" indent="-171450">
              <a:buFont typeface="Arial" panose="020B0604020202020204" pitchFamily="34" charset="0"/>
              <a:buChar char="•"/>
            </a:pPr>
            <a:r>
              <a:rPr lang="en-US" sz="1200" b="0" dirty="0">
                <a:solidFill>
                  <a:schemeClr val="tx1"/>
                </a:solidFill>
              </a:rPr>
              <a:t>No, you aren’t required to submit documentation with your application. </a:t>
            </a:r>
          </a:p>
          <a:p>
            <a:pPr marL="171450" indent="-171450">
              <a:buFont typeface="Arial" panose="020B0604020202020204" pitchFamily="34" charset="0"/>
              <a:buChar char="•"/>
            </a:pPr>
            <a:r>
              <a:rPr lang="en-US" sz="1200" b="0" dirty="0">
                <a:solidFill>
                  <a:schemeClr val="tx1"/>
                </a:solidFill>
              </a:rPr>
              <a:t>However, you should retain documentation of the circumstances supporting your application for your own records in the event that you are selected by CMS for data validation or an audit. See our </a:t>
            </a:r>
            <a:r>
              <a:rPr lang="it-IT" sz="1200" b="0" dirty="0">
                <a:solidFill>
                  <a:schemeClr val="tx1"/>
                </a:solidFill>
                <a:hlinkClick r:id="rId3"/>
              </a:rPr>
              <a:t>2022 MIPS Data Validation Criteria Guide (ZIP) </a:t>
            </a:r>
            <a:r>
              <a:rPr lang="en-US" sz="1200" b="0" dirty="0">
                <a:solidFill>
                  <a:schemeClr val="tx1"/>
                </a:solidFill>
              </a:rPr>
              <a:t>for information on the data validation and audit process. </a:t>
            </a:r>
          </a:p>
          <a:p>
            <a:endParaRPr lang="en-US" sz="1200" dirty="0">
              <a:solidFill>
                <a:srgbClr val="0E7C84"/>
              </a:solidFill>
            </a:endParaRPr>
          </a:p>
          <a:p>
            <a:r>
              <a:rPr lang="en-US" sz="1200" dirty="0">
                <a:solidFill>
                  <a:srgbClr val="0E7C84"/>
                </a:solidFill>
              </a:rPr>
              <a:t>How Can I Correct a Mistake Made on Our EUC Exception </a:t>
            </a:r>
            <a:r>
              <a:rPr lang="en-US" sz="1200" dirty="0"/>
              <a:t>Application</a:t>
            </a:r>
            <a:r>
              <a:rPr lang="en-US" sz="1200" dirty="0">
                <a:solidFill>
                  <a:srgbClr val="0E7C84"/>
                </a:solidFill>
              </a:rPr>
              <a:t>?</a:t>
            </a:r>
          </a:p>
          <a:p>
            <a:pPr marL="171450" indent="-171450">
              <a:buFont typeface="Arial" panose="020B0604020202020204" pitchFamily="34" charset="0"/>
              <a:buChar char="•"/>
            </a:pPr>
            <a:r>
              <a:rPr lang="en-US" sz="1200" b="0" dirty="0">
                <a:solidFill>
                  <a:schemeClr val="tx1"/>
                </a:solidFill>
              </a:rPr>
              <a:t>If you identified an error with your exception application, please contact the Quality Payment Program at 1-866-288-8292, Monday through Friday, 8 a.m.-8 p.m. ET or by e-mail at: </a:t>
            </a:r>
            <a:r>
              <a:rPr lang="en-US" sz="1200" b="0" dirty="0">
                <a:solidFill>
                  <a:schemeClr val="tx1"/>
                </a:solidFill>
                <a:hlinkClick r:id="rId4"/>
              </a:rPr>
              <a:t>QPP@cms.hhs.gov</a:t>
            </a:r>
            <a:r>
              <a:rPr lang="en-US" sz="1200" b="0" dirty="0">
                <a:solidFill>
                  <a:schemeClr val="tx1"/>
                </a:solidFill>
              </a:rPr>
              <a:t>.  </a:t>
            </a:r>
          </a:p>
          <a:p>
            <a:endParaRPr lang="en-US" sz="1200" b="0" dirty="0">
              <a:solidFill>
                <a:schemeClr val="tx1"/>
              </a:solidFill>
            </a:endParaRPr>
          </a:p>
          <a:p>
            <a:r>
              <a:rPr lang="en-US" sz="1200" dirty="0"/>
              <a:t>Can Additional Staff Members Access/Receive Notifications About the Status of Our EUC Exception Application?</a:t>
            </a:r>
          </a:p>
          <a:p>
            <a:pPr marL="171450" indent="-171450">
              <a:buFont typeface="Arial" panose="020B0604020202020204" pitchFamily="34" charset="0"/>
              <a:buChar char="•"/>
            </a:pPr>
            <a:r>
              <a:rPr lang="en-US" sz="1200" b="0" dirty="0">
                <a:solidFill>
                  <a:schemeClr val="tx1"/>
                </a:solidFill>
              </a:rPr>
              <a:t>Yes, you can add additional staff or representatives who should receive notifications about the status of the application. </a:t>
            </a:r>
          </a:p>
          <a:p>
            <a:pPr marL="171450" indent="-171450">
              <a:buFont typeface="Arial" panose="020B0604020202020204" pitchFamily="34" charset="0"/>
              <a:buChar char="•"/>
            </a:pPr>
            <a:r>
              <a:rPr lang="en-US" sz="1200" b="0" dirty="0">
                <a:solidFill>
                  <a:schemeClr val="tx1"/>
                </a:solidFill>
              </a:rPr>
              <a:t>In the </a:t>
            </a:r>
            <a:r>
              <a:rPr lang="en-US" sz="1200" dirty="0">
                <a:solidFill>
                  <a:schemeClr val="tx1"/>
                </a:solidFill>
              </a:rPr>
              <a:t>Additional Access </a:t>
            </a:r>
            <a:r>
              <a:rPr lang="en-US" sz="1200" b="0" dirty="0">
                <a:solidFill>
                  <a:schemeClr val="tx1"/>
                </a:solidFill>
              </a:rPr>
              <a:t>section of the application, provide the email address(es) of additional staff or representatives who would like to receive email notifications. </a:t>
            </a:r>
          </a:p>
          <a:p>
            <a:pPr marL="171450" indent="-171450">
              <a:buFont typeface="Arial" panose="020B0604020202020204" pitchFamily="34" charset="0"/>
              <a:buChar char="•"/>
            </a:pPr>
            <a:r>
              <a:rPr lang="en-US" sz="1200" b="0" dirty="0">
                <a:solidFill>
                  <a:schemeClr val="tx1"/>
                </a:solidFill>
              </a:rPr>
              <a:t>Please note that the additional staff or representatives must have a HARP credentials in order to see the application in qpp.cms.gov. </a:t>
            </a:r>
          </a:p>
          <a:p>
            <a:endParaRPr lang="en-US" sz="1200" b="0" dirty="0">
              <a:solidFill>
                <a:schemeClr val="tx1"/>
              </a:solidFill>
            </a:endParaRPr>
          </a:p>
        </p:txBody>
      </p:sp>
      <p:sp>
        <p:nvSpPr>
          <p:cNvPr id="6" name="object 20">
            <a:extLst>
              <a:ext uri="{FF2B5EF4-FFF2-40B4-BE49-F238E27FC236}">
                <a16:creationId xmlns:a16="http://schemas.microsoft.com/office/drawing/2014/main" id="{7EAC5115-A2C0-4520-BC7B-466B380B20A1}"/>
              </a:ext>
            </a:extLst>
          </p:cNvPr>
          <p:cNvSpPr txBox="1"/>
          <p:nvPr/>
        </p:nvSpPr>
        <p:spPr>
          <a:xfrm>
            <a:off x="2013310" y="6781800"/>
            <a:ext cx="6080348" cy="378686"/>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b="1" u="sng" dirty="0">
                <a:solidFill>
                  <a:schemeClr val="bg1"/>
                </a:solidFill>
                <a:latin typeface="Segoe UI" panose="020B0502040204020203" pitchFamily="34" charset="0"/>
                <a:cs typeface="Segoe UI" panose="020B0502040204020203" pitchFamily="34" charset="0"/>
              </a:rPr>
              <a:t>Important Note:</a:t>
            </a:r>
            <a:r>
              <a:rPr lang="en-US" sz="1200" b="1" dirty="0">
                <a:solidFill>
                  <a:schemeClr val="bg1"/>
                </a:solidFill>
                <a:latin typeface="Segoe UI" panose="020B0502040204020203" pitchFamily="34" charset="0"/>
                <a:cs typeface="Segoe UI" panose="020B0502040204020203" pitchFamily="34" charset="0"/>
              </a:rPr>
              <a:t> </a:t>
            </a:r>
            <a:r>
              <a:rPr lang="en-US" sz="1200" dirty="0">
                <a:solidFill>
                  <a:schemeClr val="bg1"/>
                </a:solidFill>
                <a:latin typeface="Segoe UI" panose="020B0502040204020203" pitchFamily="34" charset="0"/>
                <a:cs typeface="Segoe UI" panose="020B0502040204020203" pitchFamily="34" charset="0"/>
              </a:rPr>
              <a:t>Corrections can’t be made after the application period has closed.</a:t>
            </a:r>
          </a:p>
        </p:txBody>
      </p:sp>
    </p:spTree>
    <p:extLst>
      <p:ext uri="{BB962C8B-B14F-4D97-AF65-F5344CB8AC3E}">
        <p14:creationId xmlns:p14="http://schemas.microsoft.com/office/powerpoint/2010/main" val="1350656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50A070-B6A1-A44E-817D-BB3B43DE44F2}"/>
              </a:ext>
            </a:extLst>
          </p:cNvPr>
          <p:cNvSpPr>
            <a:spLocks noGrp="1"/>
          </p:cNvSpPr>
          <p:nvPr>
            <p:ph type="title"/>
          </p:nvPr>
        </p:nvSpPr>
        <p:spPr>
          <a:xfrm>
            <a:off x="4419600" y="3733800"/>
            <a:ext cx="5541390" cy="1353496"/>
          </a:xfrm>
        </p:spPr>
        <p:txBody>
          <a:bodyPr>
            <a:normAutofit/>
          </a:bodyPr>
          <a:lstStyle/>
          <a:p>
            <a:pPr algn="ctr"/>
            <a:r>
              <a:rPr lang="en-US" sz="2500" b="1" dirty="0">
                <a:solidFill>
                  <a:srgbClr val="1B3264"/>
                </a:solidFill>
                <a:latin typeface="Segoe UI" panose="020B0502040204020203" pitchFamily="34" charset="0"/>
                <a:cs typeface="Segoe UI" panose="020B0502040204020203" pitchFamily="34" charset="0"/>
              </a:rPr>
              <a:t>Extreme and Uncontrollable Circumstances Application Process: Application Steps</a:t>
            </a:r>
          </a:p>
        </p:txBody>
      </p:sp>
      <p:pic>
        <p:nvPicPr>
          <p:cNvPr id="6" name="Picture 5">
            <a:extLst>
              <a:ext uri="{FF2B5EF4-FFF2-40B4-BE49-F238E27FC236}">
                <a16:creationId xmlns:a16="http://schemas.microsoft.com/office/drawing/2014/main" id="{8CDB43EA-72A6-9F4F-BA22-06DBC250EDAD}"/>
              </a:ext>
            </a:extLst>
          </p:cNvPr>
          <p:cNvPicPr>
            <a:picLocks noChangeAspect="1"/>
          </p:cNvPicPr>
          <p:nvPr/>
        </p:nvPicPr>
        <p:blipFill>
          <a:blip r:embed="rId2"/>
          <a:stretch>
            <a:fillRect/>
          </a:stretch>
        </p:blipFill>
        <p:spPr>
          <a:xfrm>
            <a:off x="6693031" y="2191996"/>
            <a:ext cx="721398" cy="721398"/>
          </a:xfrm>
          <a:prstGeom prst="rect">
            <a:avLst/>
          </a:prstGeom>
        </p:spPr>
      </p:pic>
    </p:spTree>
    <p:extLst>
      <p:ext uri="{BB962C8B-B14F-4D97-AF65-F5344CB8AC3E}">
        <p14:creationId xmlns:p14="http://schemas.microsoft.com/office/powerpoint/2010/main" val="117547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Application Steps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8"/>
            <a:ext cx="4404663" cy="6007711"/>
          </a:xfrm>
        </p:spPr>
        <p:txBody>
          <a:bodyPr>
            <a:normAutofit/>
          </a:bodyPr>
          <a:lstStyle/>
          <a:p>
            <a:pPr>
              <a:spcAft>
                <a:spcPts val="1800"/>
              </a:spcAft>
            </a:pPr>
            <a:r>
              <a:rPr lang="en-US" dirty="0"/>
              <a:t>Step 1: Sign in to Your QPP Account</a:t>
            </a:r>
          </a:p>
          <a:p>
            <a:r>
              <a:rPr lang="en-US" sz="1200" b="0" dirty="0">
                <a:solidFill>
                  <a:schemeClr val="tx1"/>
                </a:solidFill>
              </a:rPr>
              <a:t>Sign in to your QPP Account at </a:t>
            </a:r>
            <a:r>
              <a:rPr lang="en-US" sz="1200" b="0" dirty="0">
                <a:solidFill>
                  <a:schemeClr val="tx1"/>
                </a:solidFill>
                <a:hlinkClick r:id="rId2"/>
              </a:rPr>
              <a:t>qpp.cms.gov </a:t>
            </a:r>
            <a:r>
              <a:rPr lang="en-US" sz="1200" b="0" dirty="0">
                <a:solidFill>
                  <a:schemeClr val="tx1"/>
                </a:solidFill>
              </a:rPr>
              <a:t>with your HARP credentials. </a:t>
            </a:r>
          </a:p>
        </p:txBody>
      </p:sp>
      <p:sp>
        <p:nvSpPr>
          <p:cNvPr id="5" name="object 20">
            <a:extLst>
              <a:ext uri="{FF2B5EF4-FFF2-40B4-BE49-F238E27FC236}">
                <a16:creationId xmlns:a16="http://schemas.microsoft.com/office/drawing/2014/main" id="{52D5A9A1-1438-439B-97BA-601599542A2A}"/>
              </a:ext>
            </a:extLst>
          </p:cNvPr>
          <p:cNvSpPr txBox="1"/>
          <p:nvPr/>
        </p:nvSpPr>
        <p:spPr>
          <a:xfrm>
            <a:off x="731139" y="3109623"/>
            <a:ext cx="4213320" cy="825982"/>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b="1" dirty="0">
                <a:solidFill>
                  <a:schemeClr val="bg1"/>
                </a:solidFill>
                <a:latin typeface="Segoe UI" panose="020B0502040204020203" pitchFamily="34" charset="0"/>
                <a:cs typeface="Segoe UI" panose="020B0502040204020203" pitchFamily="34" charset="0"/>
              </a:rPr>
              <a:t>Note:</a:t>
            </a:r>
            <a:r>
              <a:rPr lang="en-US" sz="1200" dirty="0">
                <a:solidFill>
                  <a:schemeClr val="bg1"/>
                </a:solidFill>
                <a:latin typeface="Segoe UI" panose="020B0502040204020203" pitchFamily="34" charset="0"/>
                <a:cs typeface="Segoe UI" panose="020B0502040204020203" pitchFamily="34" charset="0"/>
              </a:rPr>
              <a:t> If you haven’t signed into </a:t>
            </a:r>
            <a:r>
              <a:rPr lang="en-US" sz="1200" dirty="0">
                <a:solidFill>
                  <a:schemeClr val="bg1"/>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qpp.cms.gov</a:t>
            </a:r>
            <a:r>
              <a:rPr lang="en-US" sz="1200" dirty="0">
                <a:solidFill>
                  <a:schemeClr val="bg1"/>
                </a:solidFill>
                <a:latin typeface="Segoe UI" panose="020B0502040204020203" pitchFamily="34" charset="0"/>
                <a:cs typeface="Segoe UI" panose="020B0502040204020203" pitchFamily="34" charset="0"/>
              </a:rPr>
              <a:t> before, you must register for an account to obtain your HARP credentials. </a:t>
            </a:r>
            <a:endParaRPr lang="en-US" sz="1200" strike="sngStrike" dirty="0">
              <a:solidFill>
                <a:srgbClr val="FF0000"/>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923C72FE-871F-4642-B31A-1ACBEF0A40AA}"/>
              </a:ext>
            </a:extLst>
          </p:cNvPr>
          <p:cNvSpPr txBox="1"/>
          <p:nvPr/>
        </p:nvSpPr>
        <p:spPr>
          <a:xfrm>
            <a:off x="976238" y="6735383"/>
            <a:ext cx="8564975" cy="430887"/>
          </a:xfrm>
          <a:prstGeom prst="rect">
            <a:avLst/>
          </a:prstGeom>
          <a:noFill/>
        </p:spPr>
        <p:txBody>
          <a:bodyPr wrap="square" rtlCol="0">
            <a:spAutoFit/>
          </a:bodyPr>
          <a:lstStyle/>
          <a:p>
            <a:r>
              <a:rPr lang="en-US" sz="11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100" dirty="0">
                <a:solidFill>
                  <a:srgbClr val="0E7C84"/>
                </a:solidFill>
                <a:latin typeface="Segoe UI" panose="020B0502040204020203" pitchFamily="34" charset="0"/>
                <a:cs typeface="Segoe UI" panose="020B0502040204020203" pitchFamily="34" charset="0"/>
                <a:hlinkClick r:id="rId2"/>
              </a:rPr>
              <a:t>qpp.cms.gov</a:t>
            </a:r>
            <a:r>
              <a:rPr lang="en-US" sz="1100" dirty="0">
                <a:solidFill>
                  <a:srgbClr val="0E7C84"/>
                </a:solidFill>
                <a:latin typeface="Segoe UI" panose="020B0502040204020203" pitchFamily="34" charset="0"/>
                <a:cs typeface="Segoe UI" panose="020B0502040204020203" pitchFamily="34" charset="0"/>
              </a:rPr>
              <a:t>.</a:t>
            </a:r>
          </a:p>
        </p:txBody>
      </p:sp>
      <p:pic>
        <p:nvPicPr>
          <p:cNvPr id="8" name="Picture 7" descr="Graphical user interface, text, application, email&#10;&#10;Description automatically generated">
            <a:extLst>
              <a:ext uri="{FF2B5EF4-FFF2-40B4-BE49-F238E27FC236}">
                <a16:creationId xmlns:a16="http://schemas.microsoft.com/office/drawing/2014/main" id="{51FFE568-8B0D-4401-955C-9048C7E8D48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499903" y="1360214"/>
            <a:ext cx="3679657" cy="50519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2628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Application Steps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8"/>
            <a:ext cx="4404663" cy="6007711"/>
          </a:xfrm>
        </p:spPr>
        <p:txBody>
          <a:bodyPr>
            <a:normAutofit/>
          </a:bodyPr>
          <a:lstStyle/>
          <a:p>
            <a:pPr>
              <a:spcAft>
                <a:spcPts val="1800"/>
              </a:spcAft>
            </a:pPr>
            <a:r>
              <a:rPr lang="en-US" dirty="0"/>
              <a:t>Step 2: Navigate to Your Exception Applications </a:t>
            </a:r>
          </a:p>
          <a:p>
            <a:r>
              <a:rPr lang="en-US" sz="1200" b="0" dirty="0">
                <a:solidFill>
                  <a:schemeClr val="tx1"/>
                </a:solidFill>
              </a:rPr>
              <a:t>Once you are signed into your account select:​</a:t>
            </a:r>
          </a:p>
          <a:p>
            <a:pPr marL="548640" lvl="1" indent="-171450">
              <a:buFont typeface="Arial" panose="020B0604020202020204" pitchFamily="34" charset="0"/>
              <a:buChar char="•"/>
            </a:pPr>
            <a:r>
              <a:rPr lang="en-US" b="0" dirty="0">
                <a:solidFill>
                  <a:schemeClr val="tx1"/>
                </a:solidFill>
              </a:rPr>
              <a:t>The </a:t>
            </a:r>
            <a:r>
              <a:rPr lang="en-US" b="1" dirty="0">
                <a:solidFill>
                  <a:schemeClr val="tx1"/>
                </a:solidFill>
              </a:rPr>
              <a:t>Exception Application </a:t>
            </a:r>
            <a:r>
              <a:rPr lang="en-US" b="0" dirty="0">
                <a:solidFill>
                  <a:schemeClr val="tx1"/>
                </a:solidFill>
              </a:rPr>
              <a:t>tab in the left-hand navigation menu, then click + </a:t>
            </a:r>
            <a:r>
              <a:rPr lang="en-US" b="1" dirty="0">
                <a:solidFill>
                  <a:schemeClr val="tx1"/>
                </a:solidFill>
              </a:rPr>
              <a:t>Add New QPP Exception</a:t>
            </a:r>
            <a:r>
              <a:rPr lang="en-US" b="0" dirty="0">
                <a:solidFill>
                  <a:schemeClr val="tx1"/>
                </a:solidFill>
              </a:rPr>
              <a:t>​</a:t>
            </a:r>
          </a:p>
          <a:p>
            <a:pPr marL="1508760" lvl="4" indent="0">
              <a:spcBef>
                <a:spcPts val="1200"/>
              </a:spcBef>
              <a:spcAft>
                <a:spcPts val="1200"/>
              </a:spcAft>
              <a:buNone/>
            </a:pPr>
            <a:r>
              <a:rPr lang="en-US" b="1" dirty="0">
                <a:solidFill>
                  <a:srgbClr val="0C777D"/>
                </a:solidFill>
              </a:rPr>
              <a:t>          OR</a:t>
            </a:r>
            <a:r>
              <a:rPr lang="en-US" b="0" dirty="0">
                <a:solidFill>
                  <a:schemeClr val="tx1"/>
                </a:solidFill>
              </a:rPr>
              <a:t>​</a:t>
            </a:r>
          </a:p>
          <a:p>
            <a:pPr marL="548640" lvl="1" indent="-171450">
              <a:buFont typeface="Arial" panose="020B0604020202020204" pitchFamily="34" charset="0"/>
              <a:buChar char="•"/>
            </a:pPr>
            <a:r>
              <a:rPr lang="en-US" b="0" dirty="0">
                <a:solidFill>
                  <a:schemeClr val="tx1"/>
                </a:solidFill>
              </a:rPr>
              <a:t>The </a:t>
            </a:r>
            <a:r>
              <a:rPr lang="en-US" b="1" dirty="0">
                <a:solidFill>
                  <a:schemeClr val="tx1"/>
                </a:solidFill>
              </a:rPr>
              <a:t>Start an Application </a:t>
            </a:r>
            <a:r>
              <a:rPr lang="en-US" b="0" dirty="0">
                <a:solidFill>
                  <a:schemeClr val="tx1"/>
                </a:solidFill>
              </a:rPr>
              <a:t>quick link on the home page. </a:t>
            </a:r>
          </a:p>
        </p:txBody>
      </p:sp>
      <p:sp>
        <p:nvSpPr>
          <p:cNvPr id="5" name="object 20">
            <a:extLst>
              <a:ext uri="{FF2B5EF4-FFF2-40B4-BE49-F238E27FC236}">
                <a16:creationId xmlns:a16="http://schemas.microsoft.com/office/drawing/2014/main" id="{52D5A9A1-1438-439B-97BA-601599542A2A}"/>
              </a:ext>
            </a:extLst>
          </p:cNvPr>
          <p:cNvSpPr txBox="1"/>
          <p:nvPr/>
        </p:nvSpPr>
        <p:spPr>
          <a:xfrm>
            <a:off x="762000" y="3863591"/>
            <a:ext cx="3733800" cy="860809"/>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dirty="0">
                <a:solidFill>
                  <a:schemeClr val="bg1"/>
                </a:solidFill>
                <a:latin typeface="Segoe UI" panose="020B0502040204020203" pitchFamily="34" charset="0"/>
                <a:cs typeface="Segoe UI" panose="020B0502040204020203" pitchFamily="34" charset="0"/>
              </a:rPr>
              <a:t>You can create and submit a new exception request until 8 p.m. ET on January 3, 2023.</a:t>
            </a:r>
          </a:p>
        </p:txBody>
      </p:sp>
      <p:pic>
        <p:nvPicPr>
          <p:cNvPr id="9" name="Picture 8" descr="Graphical user interface, application&#10;&#10;Description automatically generated">
            <a:extLst>
              <a:ext uri="{FF2B5EF4-FFF2-40B4-BE49-F238E27FC236}">
                <a16:creationId xmlns:a16="http://schemas.microsoft.com/office/drawing/2014/main" id="{8D3468DC-B7A3-4B05-974D-CB1A2BE075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18004" y="1321195"/>
            <a:ext cx="4950460" cy="4865369"/>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10156CFC-008A-4130-9603-76BFA3E8C952}"/>
              </a:ext>
            </a:extLst>
          </p:cNvPr>
          <p:cNvSpPr txBox="1"/>
          <p:nvPr/>
        </p:nvSpPr>
        <p:spPr>
          <a:xfrm>
            <a:off x="872629" y="6816138"/>
            <a:ext cx="8564975" cy="430887"/>
          </a:xfrm>
          <a:prstGeom prst="rect">
            <a:avLst/>
          </a:prstGeom>
          <a:noFill/>
        </p:spPr>
        <p:txBody>
          <a:bodyPr wrap="square" rtlCol="0">
            <a:spAutoFit/>
          </a:bodyPr>
          <a:lstStyle/>
          <a:p>
            <a:r>
              <a:rPr lang="en-US" sz="11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100" dirty="0">
                <a:solidFill>
                  <a:srgbClr val="0E7C84"/>
                </a:solidFill>
                <a:latin typeface="Segoe UI" panose="020B0502040204020203" pitchFamily="34" charset="0"/>
                <a:cs typeface="Segoe UI" panose="020B0502040204020203" pitchFamily="34" charset="0"/>
                <a:hlinkClick r:id="rId4"/>
              </a:rPr>
              <a:t>qpp.cms.gov</a:t>
            </a:r>
            <a:r>
              <a:rPr lang="en-US" sz="1100" dirty="0">
                <a:solidFill>
                  <a:srgbClr val="0E7C84"/>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789508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Application Steps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8"/>
            <a:ext cx="4404663" cy="6007711"/>
          </a:xfrm>
        </p:spPr>
        <p:txBody>
          <a:bodyPr>
            <a:normAutofit/>
          </a:bodyPr>
          <a:lstStyle/>
          <a:p>
            <a:pPr>
              <a:spcAft>
                <a:spcPts val="1800"/>
              </a:spcAft>
            </a:pPr>
            <a:r>
              <a:rPr lang="en-US" dirty="0"/>
              <a:t>Step 3: Select Extreme and Uncontrollable Circumstances Exception</a:t>
            </a:r>
          </a:p>
          <a:p>
            <a:r>
              <a:rPr lang="en-US" sz="1200" b="0" dirty="0">
                <a:solidFill>
                  <a:schemeClr val="tx1"/>
                </a:solidFill>
              </a:rPr>
              <a:t>Select the </a:t>
            </a:r>
            <a:r>
              <a:rPr lang="en-US" sz="1200" dirty="0">
                <a:solidFill>
                  <a:schemeClr val="tx1"/>
                </a:solidFill>
              </a:rPr>
              <a:t>Extreme and Uncontrollable Circumstances </a:t>
            </a:r>
            <a:r>
              <a:rPr lang="en-US" sz="1200" b="0" dirty="0">
                <a:solidFill>
                  <a:schemeClr val="tx1"/>
                </a:solidFill>
              </a:rPr>
              <a:t>Exception, then click </a:t>
            </a:r>
            <a:r>
              <a:rPr lang="en-US" sz="1200" dirty="0">
                <a:solidFill>
                  <a:schemeClr val="tx1"/>
                </a:solidFill>
              </a:rPr>
              <a:t>Continue</a:t>
            </a:r>
            <a:r>
              <a:rPr lang="en-US" sz="1200" b="0" dirty="0">
                <a:solidFill>
                  <a:schemeClr val="tx1"/>
                </a:solidFill>
              </a:rPr>
              <a:t>. </a:t>
            </a:r>
          </a:p>
        </p:txBody>
      </p:sp>
      <p:pic>
        <p:nvPicPr>
          <p:cNvPr id="11" name="Picture 10" descr="Graphical user interface, text, application&#10;&#10;Description automatically generated">
            <a:extLst>
              <a:ext uri="{FF2B5EF4-FFF2-40B4-BE49-F238E27FC236}">
                <a16:creationId xmlns:a16="http://schemas.microsoft.com/office/drawing/2014/main" id="{F580A906-1D3D-4B24-B862-DDD31ADFFB2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7596" t="5978" r="7969" b="4674"/>
          <a:stretch/>
        </p:blipFill>
        <p:spPr bwMode="auto">
          <a:xfrm>
            <a:off x="5632050" y="1211867"/>
            <a:ext cx="3124661" cy="5348665"/>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A72EDA44-6EE4-4C00-8CDC-AFA3A95683F9}"/>
              </a:ext>
            </a:extLst>
          </p:cNvPr>
          <p:cNvSpPr txBox="1"/>
          <p:nvPr/>
        </p:nvSpPr>
        <p:spPr>
          <a:xfrm>
            <a:off x="813187" y="6814450"/>
            <a:ext cx="8965613" cy="430887"/>
          </a:xfrm>
          <a:prstGeom prst="rect">
            <a:avLst/>
          </a:prstGeom>
          <a:noFill/>
        </p:spPr>
        <p:txBody>
          <a:bodyPr wrap="square" rtlCol="0">
            <a:spAutoFit/>
          </a:bodyPr>
          <a:lstStyle/>
          <a:p>
            <a:r>
              <a:rPr lang="en-US" sz="11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100" dirty="0">
                <a:solidFill>
                  <a:srgbClr val="0E7C84"/>
                </a:solidFill>
                <a:latin typeface="Segoe UI" panose="020B0502040204020203" pitchFamily="34" charset="0"/>
                <a:cs typeface="Segoe UI" panose="020B0502040204020203" pitchFamily="34" charset="0"/>
                <a:hlinkClick r:id="rId4"/>
              </a:rPr>
              <a:t>qpp.cms.gov</a:t>
            </a:r>
            <a:r>
              <a:rPr lang="en-US" sz="1100" dirty="0">
                <a:solidFill>
                  <a:srgbClr val="0E7C84"/>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4146910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263921-51C7-D848-869D-D1203B46ED08}"/>
              </a:ext>
            </a:extLst>
          </p:cNvPr>
          <p:cNvSpPr>
            <a:spLocks noGrp="1"/>
          </p:cNvSpPr>
          <p:nvPr>
            <p:ph type="title"/>
          </p:nvPr>
        </p:nvSpPr>
        <p:spPr>
          <a:xfrm>
            <a:off x="1306830" y="707496"/>
            <a:ext cx="8675370" cy="1368192"/>
          </a:xfrm>
        </p:spPr>
        <p:txBody>
          <a:bodyPr>
            <a:normAutofit/>
          </a:bodyPr>
          <a:lstStyle/>
          <a:p>
            <a:r>
              <a:rPr lang="en-US" sz="2000" b="1" dirty="0">
                <a:solidFill>
                  <a:srgbClr val="1B3264"/>
                </a:solidFill>
                <a:latin typeface="Segoe UI" panose="020B0502040204020203" pitchFamily="34" charset="0"/>
                <a:cs typeface="Segoe UI" panose="020B0502040204020203" pitchFamily="34" charset="0"/>
              </a:rPr>
              <a:t>Contents</a:t>
            </a:r>
          </a:p>
        </p:txBody>
      </p:sp>
      <p:grpSp>
        <p:nvGrpSpPr>
          <p:cNvPr id="7" name="Group 6">
            <a:extLst>
              <a:ext uri="{FF2B5EF4-FFF2-40B4-BE49-F238E27FC236}">
                <a16:creationId xmlns:a16="http://schemas.microsoft.com/office/drawing/2014/main" id="{D03CCF42-FA90-436D-A90D-850F62853071}"/>
              </a:ext>
            </a:extLst>
          </p:cNvPr>
          <p:cNvGrpSpPr/>
          <p:nvPr/>
        </p:nvGrpSpPr>
        <p:grpSpPr>
          <a:xfrm>
            <a:off x="5651031" y="1247570"/>
            <a:ext cx="4407369" cy="653180"/>
            <a:chOff x="5651031" y="1247570"/>
            <a:chExt cx="4407369" cy="653180"/>
          </a:xfrm>
        </p:grpSpPr>
        <p:sp>
          <p:nvSpPr>
            <p:cNvPr id="8" name="object 20">
              <a:extLst>
                <a:ext uri="{FF2B5EF4-FFF2-40B4-BE49-F238E27FC236}">
                  <a16:creationId xmlns:a16="http://schemas.microsoft.com/office/drawing/2014/main" id="{D5B3DC3F-322F-4D3F-9C96-9630DE77A2A7}"/>
                </a:ext>
              </a:extLst>
            </p:cNvPr>
            <p:cNvSpPr txBox="1"/>
            <p:nvPr/>
          </p:nvSpPr>
          <p:spPr>
            <a:xfrm>
              <a:off x="5651031" y="1247570"/>
              <a:ext cx="4407369" cy="482966"/>
            </a:xfrm>
            <a:prstGeom prst="rect">
              <a:avLst/>
            </a:prstGeom>
            <a:ln w="6350">
              <a:noFill/>
              <a:extLst>
                <a:ext uri="{C807C97D-BFC1-408E-A445-0C87EB9F89A2}">
                  <ask:lineSketchStyleProps xmlns:ask="http://schemas.microsoft.com/office/drawing/2018/sketchyshapes" sd="1219033472">
                    <a:custGeom>
                      <a:avLst/>
                      <a:gdLst>
                        <a:gd name="connsiteX0" fmla="*/ 0 w 3996266"/>
                        <a:gd name="connsiteY0" fmla="*/ 0 h 965931"/>
                        <a:gd name="connsiteX1" fmla="*/ 626082 w 3996266"/>
                        <a:gd name="connsiteY1" fmla="*/ 0 h 965931"/>
                        <a:gd name="connsiteX2" fmla="*/ 1172238 w 3996266"/>
                        <a:gd name="connsiteY2" fmla="*/ 0 h 965931"/>
                        <a:gd name="connsiteX3" fmla="*/ 1758357 w 3996266"/>
                        <a:gd name="connsiteY3" fmla="*/ 0 h 965931"/>
                        <a:gd name="connsiteX4" fmla="*/ 2464364 w 3996266"/>
                        <a:gd name="connsiteY4" fmla="*/ 0 h 965931"/>
                        <a:gd name="connsiteX5" fmla="*/ 3090446 w 3996266"/>
                        <a:gd name="connsiteY5" fmla="*/ 0 h 965931"/>
                        <a:gd name="connsiteX6" fmla="*/ 3996266 w 3996266"/>
                        <a:gd name="connsiteY6" fmla="*/ 0 h 965931"/>
                        <a:gd name="connsiteX7" fmla="*/ 3996266 w 3996266"/>
                        <a:gd name="connsiteY7" fmla="*/ 492625 h 965931"/>
                        <a:gd name="connsiteX8" fmla="*/ 3996266 w 3996266"/>
                        <a:gd name="connsiteY8" fmla="*/ 965931 h 965931"/>
                        <a:gd name="connsiteX9" fmla="*/ 3330222 w 3996266"/>
                        <a:gd name="connsiteY9" fmla="*/ 965931 h 965931"/>
                        <a:gd name="connsiteX10" fmla="*/ 2744103 w 3996266"/>
                        <a:gd name="connsiteY10" fmla="*/ 965931 h 965931"/>
                        <a:gd name="connsiteX11" fmla="*/ 1998133 w 3996266"/>
                        <a:gd name="connsiteY11" fmla="*/ 965931 h 965931"/>
                        <a:gd name="connsiteX12" fmla="*/ 1372051 w 3996266"/>
                        <a:gd name="connsiteY12" fmla="*/ 965931 h 965931"/>
                        <a:gd name="connsiteX13" fmla="*/ 825895 w 3996266"/>
                        <a:gd name="connsiteY13" fmla="*/ 965931 h 965931"/>
                        <a:gd name="connsiteX14" fmla="*/ 0 w 3996266"/>
                        <a:gd name="connsiteY14" fmla="*/ 965931 h 965931"/>
                        <a:gd name="connsiteX15" fmla="*/ 0 w 3996266"/>
                        <a:gd name="connsiteY15" fmla="*/ 502284 h 965931"/>
                        <a:gd name="connsiteX16" fmla="*/ 0 w 3996266"/>
                        <a:gd name="connsiteY16" fmla="*/ 0 h 96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96266" h="965931" fill="none" extrusionOk="0">
                          <a:moveTo>
                            <a:pt x="0" y="0"/>
                          </a:moveTo>
                          <a:cubicBezTo>
                            <a:pt x="164767" y="-2666"/>
                            <a:pt x="386224" y="-25725"/>
                            <a:pt x="626082" y="0"/>
                          </a:cubicBezTo>
                          <a:cubicBezTo>
                            <a:pt x="865940" y="25725"/>
                            <a:pt x="946331" y="5448"/>
                            <a:pt x="1172238" y="0"/>
                          </a:cubicBezTo>
                          <a:cubicBezTo>
                            <a:pt x="1398145" y="-5448"/>
                            <a:pt x="1525327" y="6929"/>
                            <a:pt x="1758357" y="0"/>
                          </a:cubicBezTo>
                          <a:cubicBezTo>
                            <a:pt x="1991387" y="-6929"/>
                            <a:pt x="2267889" y="18568"/>
                            <a:pt x="2464364" y="0"/>
                          </a:cubicBezTo>
                          <a:cubicBezTo>
                            <a:pt x="2660839" y="-18568"/>
                            <a:pt x="2824573" y="-25802"/>
                            <a:pt x="3090446" y="0"/>
                          </a:cubicBezTo>
                          <a:cubicBezTo>
                            <a:pt x="3356319" y="25802"/>
                            <a:pt x="3712691" y="-5802"/>
                            <a:pt x="3996266" y="0"/>
                          </a:cubicBezTo>
                          <a:cubicBezTo>
                            <a:pt x="3972589" y="111800"/>
                            <a:pt x="3973013" y="378134"/>
                            <a:pt x="3996266" y="492625"/>
                          </a:cubicBezTo>
                          <a:cubicBezTo>
                            <a:pt x="4019519" y="607116"/>
                            <a:pt x="4016712" y="760409"/>
                            <a:pt x="3996266" y="965931"/>
                          </a:cubicBezTo>
                          <a:cubicBezTo>
                            <a:pt x="3785463" y="964451"/>
                            <a:pt x="3637494" y="974409"/>
                            <a:pt x="3330222" y="965931"/>
                          </a:cubicBezTo>
                          <a:cubicBezTo>
                            <a:pt x="3022950" y="957453"/>
                            <a:pt x="2954071" y="956325"/>
                            <a:pt x="2744103" y="965931"/>
                          </a:cubicBezTo>
                          <a:cubicBezTo>
                            <a:pt x="2534135" y="975537"/>
                            <a:pt x="2238245" y="939849"/>
                            <a:pt x="1998133" y="965931"/>
                          </a:cubicBezTo>
                          <a:cubicBezTo>
                            <a:pt x="1758021" y="992014"/>
                            <a:pt x="1541640" y="953175"/>
                            <a:pt x="1372051" y="965931"/>
                          </a:cubicBezTo>
                          <a:cubicBezTo>
                            <a:pt x="1202462" y="978687"/>
                            <a:pt x="944272" y="970670"/>
                            <a:pt x="825895" y="965931"/>
                          </a:cubicBezTo>
                          <a:cubicBezTo>
                            <a:pt x="707518" y="961192"/>
                            <a:pt x="346788" y="952661"/>
                            <a:pt x="0" y="965931"/>
                          </a:cubicBezTo>
                          <a:cubicBezTo>
                            <a:pt x="-704" y="819609"/>
                            <a:pt x="-21857" y="613064"/>
                            <a:pt x="0" y="502284"/>
                          </a:cubicBezTo>
                          <a:cubicBezTo>
                            <a:pt x="21857" y="391504"/>
                            <a:pt x="-21411" y="115786"/>
                            <a:pt x="0" y="0"/>
                          </a:cubicBezTo>
                          <a:close/>
                        </a:path>
                        <a:path w="3996266" h="965931" stroke="0" extrusionOk="0">
                          <a:moveTo>
                            <a:pt x="0" y="0"/>
                          </a:moveTo>
                          <a:cubicBezTo>
                            <a:pt x="148401" y="-30409"/>
                            <a:pt x="353683" y="-16684"/>
                            <a:pt x="626082" y="0"/>
                          </a:cubicBezTo>
                          <a:cubicBezTo>
                            <a:pt x="898481" y="16684"/>
                            <a:pt x="995930" y="-3719"/>
                            <a:pt x="1172238" y="0"/>
                          </a:cubicBezTo>
                          <a:cubicBezTo>
                            <a:pt x="1348546" y="3719"/>
                            <a:pt x="1747135" y="13653"/>
                            <a:pt x="1918208" y="0"/>
                          </a:cubicBezTo>
                          <a:cubicBezTo>
                            <a:pt x="2089281" y="-13653"/>
                            <a:pt x="2365482" y="15132"/>
                            <a:pt x="2544289" y="0"/>
                          </a:cubicBezTo>
                          <a:cubicBezTo>
                            <a:pt x="2723096" y="-15132"/>
                            <a:pt x="3027063" y="-19417"/>
                            <a:pt x="3170371" y="0"/>
                          </a:cubicBezTo>
                          <a:cubicBezTo>
                            <a:pt x="3313679" y="19417"/>
                            <a:pt x="3727348" y="-36110"/>
                            <a:pt x="3996266" y="0"/>
                          </a:cubicBezTo>
                          <a:cubicBezTo>
                            <a:pt x="3983000" y="173573"/>
                            <a:pt x="4010720" y="370054"/>
                            <a:pt x="3996266" y="463647"/>
                          </a:cubicBezTo>
                          <a:cubicBezTo>
                            <a:pt x="3981812" y="557240"/>
                            <a:pt x="4007860" y="740510"/>
                            <a:pt x="3996266" y="965931"/>
                          </a:cubicBezTo>
                          <a:cubicBezTo>
                            <a:pt x="3747725" y="982064"/>
                            <a:pt x="3648216" y="978855"/>
                            <a:pt x="3410147" y="965931"/>
                          </a:cubicBezTo>
                          <a:cubicBezTo>
                            <a:pt x="3172078" y="953007"/>
                            <a:pt x="2921686" y="981678"/>
                            <a:pt x="2744103" y="965931"/>
                          </a:cubicBezTo>
                          <a:cubicBezTo>
                            <a:pt x="2566520" y="950184"/>
                            <a:pt x="2406831" y="989882"/>
                            <a:pt x="2078058" y="965931"/>
                          </a:cubicBezTo>
                          <a:cubicBezTo>
                            <a:pt x="1749285" y="941980"/>
                            <a:pt x="1692872" y="977053"/>
                            <a:pt x="1451977" y="965931"/>
                          </a:cubicBezTo>
                          <a:cubicBezTo>
                            <a:pt x="1211082" y="954809"/>
                            <a:pt x="1007263" y="948267"/>
                            <a:pt x="706007" y="965931"/>
                          </a:cubicBezTo>
                          <a:cubicBezTo>
                            <a:pt x="404751" y="983596"/>
                            <a:pt x="288349" y="990059"/>
                            <a:pt x="0" y="965931"/>
                          </a:cubicBezTo>
                          <a:cubicBezTo>
                            <a:pt x="-2419" y="864481"/>
                            <a:pt x="20165" y="662753"/>
                            <a:pt x="0" y="502284"/>
                          </a:cubicBezTo>
                          <a:cubicBezTo>
                            <a:pt x="-20165" y="341815"/>
                            <a:pt x="-13657" y="244403"/>
                            <a:pt x="0" y="0"/>
                          </a:cubicBezTo>
                          <a:close/>
                        </a:path>
                      </a:pathLst>
                    </a:custGeom>
                    <ask:type>
                      <ask:lineSketchNone/>
                    </ask:type>
                  </ask:lineSketchStyleProps>
                </a:ext>
              </a:extLst>
            </a:ln>
          </p:spPr>
          <p:txBody>
            <a:bodyPr vert="horz" wrap="square" lIns="182880" tIns="12700" rIns="182880" bIns="0" rtlCol="0" anchor="ctr">
              <a:noAutofit/>
            </a:bodyPr>
            <a:lstStyle/>
            <a:p>
              <a:pPr marL="12700" marR="5080">
                <a:lnSpc>
                  <a:spcPct val="100000"/>
                </a:lnSpc>
                <a:spcBef>
                  <a:spcPts val="100"/>
                </a:spcBef>
              </a:pPr>
              <a:endParaRPr sz="1100" dirty="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9F3CCBF8-8EC8-4BD7-81AA-877E1CF4A6D1}"/>
                </a:ext>
              </a:extLst>
            </p:cNvPr>
            <p:cNvSpPr txBox="1"/>
            <p:nvPr/>
          </p:nvSpPr>
          <p:spPr>
            <a:xfrm>
              <a:off x="5651032" y="1287762"/>
              <a:ext cx="3052278" cy="612988"/>
            </a:xfrm>
            <a:prstGeom prst="rect">
              <a:avLst/>
            </a:prstGeom>
            <a:noFill/>
          </p:spPr>
          <p:txBody>
            <a:bodyPr wrap="square" rtlCol="0">
              <a:spAutoFit/>
            </a:bodyPr>
            <a:lstStyle/>
            <a:p>
              <a:pPr marL="12700" marR="5080">
                <a:spcBef>
                  <a:spcPts val="100"/>
                </a:spcBef>
              </a:pPr>
              <a:r>
                <a:rPr lang="en-US" sz="1100" spc="-10" dirty="0">
                  <a:solidFill>
                    <a:srgbClr val="0C777D"/>
                  </a:solidFill>
                  <a:latin typeface="Segoe UI" panose="020B0502040204020203" pitchFamily="34" charset="0"/>
                  <a:cs typeface="Segoe UI" panose="020B0502040204020203" pitchFamily="34" charset="0"/>
                </a:rPr>
                <a:t>Already know what MIPS is? </a:t>
              </a:r>
            </a:p>
            <a:p>
              <a:pPr marL="12700" marR="5080">
                <a:spcBef>
                  <a:spcPts val="100"/>
                </a:spcBef>
              </a:pPr>
              <a:r>
                <a:rPr lang="en-US" sz="1100" spc="-10" dirty="0">
                  <a:solidFill>
                    <a:srgbClr val="0C777D"/>
                  </a:solidFill>
                  <a:latin typeface="Segoe UI" panose="020B0502040204020203" pitchFamily="34" charset="0"/>
                  <a:cs typeface="Segoe UI" panose="020B0502040204020203" pitchFamily="34" charset="0"/>
                </a:rPr>
                <a:t>Skip ahead by clicking the links in the Table of Contents.</a:t>
              </a:r>
            </a:p>
          </p:txBody>
        </p:sp>
      </p:grpSp>
      <p:grpSp>
        <p:nvGrpSpPr>
          <p:cNvPr id="10" name="Group 9">
            <a:extLst>
              <a:ext uri="{FF2B5EF4-FFF2-40B4-BE49-F238E27FC236}">
                <a16:creationId xmlns:a16="http://schemas.microsoft.com/office/drawing/2014/main" id="{12FD0A42-DF91-4131-B4DD-D4541CA7499B}"/>
              </a:ext>
            </a:extLst>
          </p:cNvPr>
          <p:cNvGrpSpPr/>
          <p:nvPr/>
        </p:nvGrpSpPr>
        <p:grpSpPr>
          <a:xfrm>
            <a:off x="457200" y="7418670"/>
            <a:ext cx="218980" cy="260474"/>
            <a:chOff x="457200" y="7418670"/>
            <a:chExt cx="218980" cy="260474"/>
          </a:xfrm>
        </p:grpSpPr>
        <p:sp>
          <p:nvSpPr>
            <p:cNvPr id="11" name="bk object 20">
              <a:extLst>
                <a:ext uri="{FF2B5EF4-FFF2-40B4-BE49-F238E27FC236}">
                  <a16:creationId xmlns:a16="http://schemas.microsoft.com/office/drawing/2014/main" id="{8714942C-B56F-4A70-B5AD-7E5DC3594942}"/>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2" name="Graphic 11">
              <a:hlinkClick r:id="rId2" action="ppaction://hlinksldjump"/>
              <a:extLst>
                <a:ext uri="{FF2B5EF4-FFF2-40B4-BE49-F238E27FC236}">
                  <a16:creationId xmlns:a16="http://schemas.microsoft.com/office/drawing/2014/main" id="{7F08D296-367E-4861-B7EC-4189BE0C5D6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3" name="Content Placeholder 5">
            <a:extLst>
              <a:ext uri="{FF2B5EF4-FFF2-40B4-BE49-F238E27FC236}">
                <a16:creationId xmlns:a16="http://schemas.microsoft.com/office/drawing/2014/main" id="{954F4287-DA38-43EA-BC3B-44C944A46BFA}"/>
              </a:ext>
            </a:extLst>
          </p:cNvPr>
          <p:cNvSpPr>
            <a:spLocks noGrp="1"/>
          </p:cNvSpPr>
          <p:nvPr>
            <p:ph idx="1"/>
          </p:nvPr>
        </p:nvSpPr>
        <p:spPr>
          <a:xfrm>
            <a:off x="1134745" y="2455571"/>
            <a:ext cx="7788910" cy="4618939"/>
          </a:xfrm>
        </p:spPr>
        <p:txBody>
          <a:bodyPr/>
          <a:lstStyle/>
          <a:p>
            <a:pPr>
              <a:lnSpc>
                <a:spcPct val="100000"/>
              </a:lnSpc>
              <a:spcBef>
                <a:spcPts val="0"/>
              </a:spcBef>
              <a:spcAft>
                <a:spcPts val="0"/>
              </a:spcAft>
            </a:pPr>
            <a:r>
              <a:rPr lang="en-US" dirty="0">
                <a:solidFill>
                  <a:srgbClr val="0C777D"/>
                </a:solidFill>
                <a:hlinkClick r:id="rId5" action="ppaction://hlinksldjump"/>
              </a:rPr>
              <a:t>How to Use This Guide</a:t>
            </a:r>
            <a:r>
              <a:rPr lang="en-US" dirty="0">
                <a:solidFill>
                  <a:srgbClr val="0C777D"/>
                </a:solidFill>
              </a:rPr>
              <a:t>							    3</a:t>
            </a:r>
          </a:p>
          <a:p>
            <a:pPr>
              <a:lnSpc>
                <a:spcPct val="100000"/>
              </a:lnSpc>
              <a:spcBef>
                <a:spcPts val="0"/>
              </a:spcBef>
              <a:spcAft>
                <a:spcPts val="0"/>
              </a:spcAft>
            </a:pPr>
            <a:endParaRPr lang="en-US" dirty="0"/>
          </a:p>
          <a:p>
            <a:pPr>
              <a:lnSpc>
                <a:spcPct val="100000"/>
              </a:lnSpc>
              <a:spcBef>
                <a:spcPts val="0"/>
              </a:spcBef>
              <a:spcAft>
                <a:spcPts val="0"/>
              </a:spcAft>
            </a:pPr>
            <a:r>
              <a:rPr lang="en-US" dirty="0">
                <a:hlinkClick r:id="rId6" action="ppaction://hlinksldjump"/>
              </a:rPr>
              <a:t>Extreme and Uncontrollable Circumstances Application Overview</a:t>
            </a:r>
            <a:r>
              <a:rPr lang="en-US" dirty="0"/>
              <a:t>	    5</a:t>
            </a:r>
          </a:p>
          <a:p>
            <a:pPr>
              <a:lnSpc>
                <a:spcPct val="100000"/>
              </a:lnSpc>
              <a:spcBef>
                <a:spcPts val="0"/>
              </a:spcBef>
              <a:spcAft>
                <a:spcPts val="0"/>
              </a:spcAft>
            </a:pPr>
            <a:endParaRPr lang="en-US" dirty="0"/>
          </a:p>
          <a:p>
            <a:pPr>
              <a:lnSpc>
                <a:spcPct val="100000"/>
              </a:lnSpc>
              <a:spcBef>
                <a:spcPts val="0"/>
              </a:spcBef>
              <a:spcAft>
                <a:spcPts val="0"/>
              </a:spcAft>
            </a:pPr>
            <a:r>
              <a:rPr lang="en-US" dirty="0">
                <a:hlinkClick r:id="rId7" action="ppaction://hlinksldjump"/>
              </a:rPr>
              <a:t>Extreme and Uncontrollable Circumstances Application Process: </a:t>
            </a:r>
          </a:p>
          <a:p>
            <a:pPr>
              <a:lnSpc>
                <a:spcPct val="100000"/>
              </a:lnSpc>
              <a:spcBef>
                <a:spcPts val="0"/>
              </a:spcBef>
              <a:spcAft>
                <a:spcPts val="0"/>
              </a:spcAft>
            </a:pPr>
            <a:r>
              <a:rPr lang="en-US" dirty="0">
                <a:hlinkClick r:id="rId7" action="ppaction://hlinksldjump"/>
              </a:rPr>
              <a:t>Frequently Asked Questions</a:t>
            </a:r>
            <a:r>
              <a:rPr lang="en-US" dirty="0"/>
              <a:t>						  13</a:t>
            </a:r>
          </a:p>
          <a:p>
            <a:pPr>
              <a:lnSpc>
                <a:spcPct val="100000"/>
              </a:lnSpc>
              <a:spcBef>
                <a:spcPts val="0"/>
              </a:spcBef>
              <a:spcAft>
                <a:spcPts val="0"/>
              </a:spcAft>
            </a:pPr>
            <a:endParaRPr lang="en-US" dirty="0"/>
          </a:p>
          <a:p>
            <a:pPr>
              <a:lnSpc>
                <a:spcPct val="100000"/>
              </a:lnSpc>
              <a:spcBef>
                <a:spcPts val="0"/>
              </a:spcBef>
              <a:spcAft>
                <a:spcPts val="0"/>
              </a:spcAft>
            </a:pPr>
            <a:r>
              <a:rPr lang="en-US" dirty="0">
                <a:hlinkClick r:id="rId8" action="ppaction://hlinksldjump"/>
              </a:rPr>
              <a:t>Extreme and Uncontrollable Circumstances Application Process: </a:t>
            </a:r>
          </a:p>
          <a:p>
            <a:pPr>
              <a:lnSpc>
                <a:spcPct val="100000"/>
              </a:lnSpc>
              <a:spcBef>
                <a:spcPts val="0"/>
              </a:spcBef>
              <a:spcAft>
                <a:spcPts val="0"/>
              </a:spcAft>
            </a:pPr>
            <a:r>
              <a:rPr lang="en-US" dirty="0">
                <a:hlinkClick r:id="rId8" action="ppaction://hlinksldjump"/>
              </a:rPr>
              <a:t>Application Steps</a:t>
            </a:r>
            <a:r>
              <a:rPr lang="en-US" dirty="0"/>
              <a:t>							  16</a:t>
            </a:r>
          </a:p>
          <a:p>
            <a:pPr>
              <a:lnSpc>
                <a:spcPct val="100000"/>
              </a:lnSpc>
              <a:spcBef>
                <a:spcPts val="0"/>
              </a:spcBef>
              <a:spcAft>
                <a:spcPts val="0"/>
              </a:spcAft>
            </a:pPr>
            <a:endParaRPr lang="en-US" dirty="0"/>
          </a:p>
          <a:p>
            <a:pPr>
              <a:lnSpc>
                <a:spcPct val="100000"/>
              </a:lnSpc>
              <a:spcBef>
                <a:spcPts val="0"/>
              </a:spcBef>
              <a:spcAft>
                <a:spcPts val="0"/>
              </a:spcAft>
            </a:pPr>
            <a:r>
              <a:rPr lang="en-US" dirty="0">
                <a:hlinkClick r:id="rId9" action="ppaction://hlinksldjump"/>
              </a:rPr>
              <a:t>Help, Resources, Glossary, and Version History</a:t>
            </a:r>
            <a:r>
              <a:rPr lang="en-US" dirty="0"/>
              <a:t>				  29</a:t>
            </a:r>
          </a:p>
          <a:p>
            <a:pPr>
              <a:lnSpc>
                <a:spcPct val="100000"/>
              </a:lnSpc>
              <a:spcBef>
                <a:spcPts val="0"/>
              </a:spcBef>
              <a:spcAft>
                <a:spcPts val="0"/>
              </a:spcAft>
            </a:pPr>
            <a:endParaRPr lang="en-US" dirty="0"/>
          </a:p>
          <a:p>
            <a:pPr>
              <a:lnSpc>
                <a:spcPct val="100000"/>
              </a:lnSpc>
              <a:spcBef>
                <a:spcPts val="0"/>
              </a:spcBef>
              <a:spcAft>
                <a:spcPts val="0"/>
              </a:spcAft>
            </a:pPr>
            <a:r>
              <a:rPr lang="en-US" dirty="0">
                <a:hlinkClick r:id="rId10" action="ppaction://hlinksldjump"/>
              </a:rPr>
              <a:t>Appendices</a:t>
            </a:r>
            <a:r>
              <a:rPr lang="en-US" dirty="0"/>
              <a:t>								  33</a:t>
            </a:r>
          </a:p>
          <a:p>
            <a:endParaRPr lang="en-US" b="0" dirty="0"/>
          </a:p>
        </p:txBody>
      </p:sp>
    </p:spTree>
    <p:extLst>
      <p:ext uri="{BB962C8B-B14F-4D97-AF65-F5344CB8AC3E}">
        <p14:creationId xmlns:p14="http://schemas.microsoft.com/office/powerpoint/2010/main" val="369686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Application Steps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8"/>
            <a:ext cx="6623004" cy="6007711"/>
          </a:xfrm>
        </p:spPr>
        <p:txBody>
          <a:bodyPr>
            <a:normAutofit/>
          </a:bodyPr>
          <a:lstStyle/>
          <a:p>
            <a:pPr>
              <a:spcAft>
                <a:spcPts val="1800"/>
              </a:spcAft>
            </a:pPr>
            <a:r>
              <a:rPr lang="en-US" dirty="0"/>
              <a:t>Step 4: Select Application Type</a:t>
            </a:r>
          </a:p>
          <a:p>
            <a:r>
              <a:rPr lang="en-US" sz="1200" b="0" dirty="0">
                <a:solidFill>
                  <a:schemeClr val="tx1"/>
                </a:solidFill>
              </a:rPr>
              <a:t>Select the </a:t>
            </a:r>
            <a:r>
              <a:rPr lang="en-US" sz="1200" dirty="0">
                <a:solidFill>
                  <a:schemeClr val="tx1"/>
                </a:solidFill>
              </a:rPr>
              <a:t>participation level </a:t>
            </a:r>
            <a:r>
              <a:rPr lang="en-US" sz="1200" b="0" dirty="0">
                <a:solidFill>
                  <a:schemeClr val="tx1"/>
                </a:solidFill>
              </a:rPr>
              <a:t>at</a:t>
            </a:r>
            <a:r>
              <a:rPr lang="en-US" sz="1200" dirty="0">
                <a:solidFill>
                  <a:schemeClr val="tx1"/>
                </a:solidFill>
              </a:rPr>
              <a:t> </a:t>
            </a:r>
            <a:r>
              <a:rPr lang="en-US" sz="1200" b="0" dirty="0">
                <a:solidFill>
                  <a:schemeClr val="tx1"/>
                </a:solidFill>
              </a:rPr>
              <a:t>which you intend (or intended) to participate in MIPS.</a:t>
            </a:r>
          </a:p>
        </p:txBody>
      </p:sp>
      <p:pic>
        <p:nvPicPr>
          <p:cNvPr id="6" name="Picture 5" descr="Graphical user interface, text, application&#10;&#10;Description automatically generated">
            <a:extLst>
              <a:ext uri="{FF2B5EF4-FFF2-40B4-BE49-F238E27FC236}">
                <a16:creationId xmlns:a16="http://schemas.microsoft.com/office/drawing/2014/main" id="{63825B67-DC26-4EC8-85BE-D936B93DCAC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280" t="8533" r="8837" b="9062"/>
          <a:stretch/>
        </p:blipFill>
        <p:spPr bwMode="auto">
          <a:xfrm>
            <a:off x="2913518" y="2133600"/>
            <a:ext cx="4061882" cy="4290751"/>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57D24B65-CE19-4A1F-9C43-3E1839EA18FF}"/>
              </a:ext>
            </a:extLst>
          </p:cNvPr>
          <p:cNvSpPr txBox="1"/>
          <p:nvPr/>
        </p:nvSpPr>
        <p:spPr>
          <a:xfrm>
            <a:off x="944785" y="6831005"/>
            <a:ext cx="8564975" cy="430887"/>
          </a:xfrm>
          <a:prstGeom prst="rect">
            <a:avLst/>
          </a:prstGeom>
          <a:noFill/>
        </p:spPr>
        <p:txBody>
          <a:bodyPr wrap="square" rtlCol="0">
            <a:spAutoFit/>
          </a:bodyPr>
          <a:lstStyle/>
          <a:p>
            <a:r>
              <a:rPr lang="en-US" sz="11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100" dirty="0">
                <a:solidFill>
                  <a:srgbClr val="0E7C84"/>
                </a:solidFill>
                <a:latin typeface="Segoe UI" panose="020B0502040204020203" pitchFamily="34" charset="0"/>
                <a:cs typeface="Segoe UI" panose="020B0502040204020203" pitchFamily="34" charset="0"/>
                <a:hlinkClick r:id="rId4"/>
              </a:rPr>
              <a:t>qpp.cms.gov</a:t>
            </a:r>
            <a:r>
              <a:rPr lang="en-US" sz="1100" dirty="0">
                <a:solidFill>
                  <a:srgbClr val="0E7C84"/>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717015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Application Steps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8"/>
            <a:ext cx="6089604" cy="6007711"/>
          </a:xfrm>
        </p:spPr>
        <p:txBody>
          <a:bodyPr>
            <a:normAutofit/>
          </a:bodyPr>
          <a:lstStyle/>
          <a:p>
            <a:pPr>
              <a:spcAft>
                <a:spcPts val="1800"/>
              </a:spcAft>
            </a:pPr>
            <a:r>
              <a:rPr lang="en-US" dirty="0"/>
              <a:t>Step 5: Enter Participation Level Information</a:t>
            </a:r>
          </a:p>
          <a:p>
            <a:r>
              <a:rPr lang="en-US" sz="1200" b="0" dirty="0">
                <a:solidFill>
                  <a:schemeClr val="tx1"/>
                </a:solidFill>
              </a:rPr>
              <a:t>Enter the required participation level information. </a:t>
            </a:r>
          </a:p>
          <a:p>
            <a:pPr>
              <a:spcBef>
                <a:spcPts val="1200"/>
              </a:spcBef>
            </a:pPr>
            <a:r>
              <a:rPr lang="en-US" sz="1200" b="0" dirty="0">
                <a:solidFill>
                  <a:schemeClr val="tx1"/>
                </a:solidFill>
              </a:rPr>
              <a:t>The required information for each participation level is as follows:</a:t>
            </a:r>
          </a:p>
        </p:txBody>
      </p:sp>
      <p:graphicFrame>
        <p:nvGraphicFramePr>
          <p:cNvPr id="8" name="Content Placeholder 2">
            <a:extLst>
              <a:ext uri="{FF2B5EF4-FFF2-40B4-BE49-F238E27FC236}">
                <a16:creationId xmlns:a16="http://schemas.microsoft.com/office/drawing/2014/main" id="{5D2BFCD7-92AE-479A-AB96-8AE233C63D4A}"/>
              </a:ext>
            </a:extLst>
          </p:cNvPr>
          <p:cNvGraphicFramePr>
            <a:graphicFrameLocks/>
          </p:cNvGraphicFramePr>
          <p:nvPr>
            <p:extLst>
              <p:ext uri="{D42A27DB-BD31-4B8C-83A1-F6EECF244321}">
                <p14:modId xmlns:p14="http://schemas.microsoft.com/office/powerpoint/2010/main" val="3753408918"/>
              </p:ext>
            </p:extLst>
          </p:nvPr>
        </p:nvGraphicFramePr>
        <p:xfrm>
          <a:off x="457311" y="2623592"/>
          <a:ext cx="3502755" cy="1697411"/>
        </p:xfrm>
        <a:graphic>
          <a:graphicData uri="http://schemas.openxmlformats.org/drawingml/2006/table">
            <a:tbl>
              <a:tblPr firstRow="1" bandRow="1">
                <a:tableStyleId>{5C22544A-7EE6-4342-B048-85BDC9FD1C3A}</a:tableStyleId>
              </a:tblPr>
              <a:tblGrid>
                <a:gridCol w="1142889">
                  <a:extLst>
                    <a:ext uri="{9D8B030D-6E8A-4147-A177-3AD203B41FA5}">
                      <a16:colId xmlns:a16="http://schemas.microsoft.com/office/drawing/2014/main" val="3834638149"/>
                    </a:ext>
                  </a:extLst>
                </a:gridCol>
                <a:gridCol w="2359866">
                  <a:extLst>
                    <a:ext uri="{9D8B030D-6E8A-4147-A177-3AD203B41FA5}">
                      <a16:colId xmlns:a16="http://schemas.microsoft.com/office/drawing/2014/main" val="2512451415"/>
                    </a:ext>
                  </a:extLst>
                </a:gridCol>
              </a:tblGrid>
              <a:tr h="228599">
                <a:tc>
                  <a:txBody>
                    <a:bodyPr/>
                    <a:lstStyle/>
                    <a:p>
                      <a:pPr marL="0" marR="0" algn="ctr">
                        <a:lnSpc>
                          <a:spcPct val="107000"/>
                        </a:lnSpc>
                        <a:spcBef>
                          <a:spcPts val="0"/>
                        </a:spcBef>
                        <a:spcAft>
                          <a:spcPts val="0"/>
                        </a:spcAft>
                      </a:pPr>
                      <a:r>
                        <a:rPr lang="en-US" sz="1200" b="1" dirty="0">
                          <a:effectLst/>
                          <a:latin typeface="Segoe UI" panose="020B0502040204020203" pitchFamily="34" charset="0"/>
                          <a:ea typeface="Calibri" panose="020F0502020204030204" pitchFamily="34" charset="0"/>
                          <a:cs typeface="Segoe UI" panose="020B0502040204020203" pitchFamily="34" charset="0"/>
                        </a:rPr>
                        <a:t>Participation Level</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effectLst/>
                          <a:latin typeface="Segoe UI" panose="020B0502040204020203" pitchFamily="34" charset="0"/>
                          <a:ea typeface="Calibri" panose="020F0502020204030204" pitchFamily="34" charset="0"/>
                          <a:cs typeface="Segoe UI" panose="020B0502040204020203" pitchFamily="34" charset="0"/>
                        </a:rPr>
                        <a:t>Required Information</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321274">
                <a:tc>
                  <a:txBody>
                    <a:bodyPr/>
                    <a:lstStyle/>
                    <a:p>
                      <a:pPr marL="0" marR="0" algn="ctr">
                        <a:lnSpc>
                          <a:spcPct val="107000"/>
                        </a:lnSpc>
                        <a:spcBef>
                          <a:spcPts val="0"/>
                        </a:spcBef>
                        <a:spcAft>
                          <a:spcPts val="0"/>
                        </a:spcAft>
                      </a:pPr>
                      <a:r>
                        <a:rPr lang="en-US" sz="1200" dirty="0">
                          <a:effectLst/>
                          <a:latin typeface="Segoe UI" panose="020B0502040204020203" pitchFamily="34" charset="0"/>
                          <a:ea typeface="Calibri" panose="020F0502020204030204" pitchFamily="34" charset="0"/>
                          <a:cs typeface="Segoe UI" panose="020B0502040204020203" pitchFamily="34" charset="0"/>
                        </a:rPr>
                        <a:t>Individual Clinician</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National Provider Identifier (NPI)</a:t>
                      </a:r>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Practice Affiliation</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8202656"/>
                  </a:ext>
                </a:extLst>
              </a:tr>
              <a:tr h="253058">
                <a:tc>
                  <a:txBody>
                    <a:bodyPr/>
                    <a:lstStyle/>
                    <a:p>
                      <a:pPr marL="0" marR="0" algn="ctr">
                        <a:lnSpc>
                          <a:spcPct val="107000"/>
                        </a:lnSpc>
                        <a:spcBef>
                          <a:spcPts val="0"/>
                        </a:spcBef>
                        <a:spcAft>
                          <a:spcPts val="0"/>
                        </a:spcAft>
                      </a:pPr>
                      <a:r>
                        <a:rPr lang="en-US" sz="1200" dirty="0">
                          <a:effectLst/>
                          <a:latin typeface="Segoe UI" panose="020B0502040204020203" pitchFamily="34" charset="0"/>
                          <a:ea typeface="Calibri" panose="020F0502020204030204" pitchFamily="34" charset="0"/>
                          <a:cs typeface="Segoe UI" panose="020B0502040204020203" pitchFamily="34" charset="0"/>
                        </a:rPr>
                        <a:t>Group</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Taxpayer Identification Number (TIN)</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8559067"/>
                  </a:ext>
                </a:extLst>
              </a:tr>
              <a:tr h="185352">
                <a:tc>
                  <a:txBody>
                    <a:bodyPr/>
                    <a:lstStyle/>
                    <a:p>
                      <a:pPr marL="0" marR="0" algn="ctr">
                        <a:lnSpc>
                          <a:spcPct val="107000"/>
                        </a:lnSpc>
                        <a:spcBef>
                          <a:spcPts val="0"/>
                        </a:spcBef>
                        <a:spcAft>
                          <a:spcPts val="0"/>
                        </a:spcAft>
                      </a:pPr>
                      <a:r>
                        <a:rPr lang="en-US" sz="1200" dirty="0">
                          <a:effectLst/>
                          <a:latin typeface="Segoe UI" panose="020B0502040204020203" pitchFamily="34" charset="0"/>
                          <a:ea typeface="Calibri" panose="020F0502020204030204" pitchFamily="34" charset="0"/>
                          <a:cs typeface="Segoe UI" panose="020B0502040204020203" pitchFamily="34" charset="0"/>
                        </a:rPr>
                        <a:t>Virtual Group</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Virtual Group Identifier</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42395356"/>
                  </a:ext>
                </a:extLst>
              </a:tr>
              <a:tr h="185352">
                <a:tc>
                  <a:txBody>
                    <a:bodyPr/>
                    <a:lstStyle/>
                    <a:p>
                      <a:pPr marL="0" marR="0" algn="ctr">
                        <a:lnSpc>
                          <a:spcPct val="107000"/>
                        </a:lnSpc>
                        <a:spcBef>
                          <a:spcPts val="0"/>
                        </a:spcBef>
                        <a:spcAft>
                          <a:spcPts val="0"/>
                        </a:spcAft>
                      </a:pPr>
                      <a:r>
                        <a:rPr lang="en-US" sz="1200" dirty="0">
                          <a:effectLst/>
                          <a:latin typeface="Segoe UI" panose="020B0502040204020203" pitchFamily="34" charset="0"/>
                          <a:ea typeface="Calibri" panose="020F0502020204030204" pitchFamily="34" charset="0"/>
                          <a:cs typeface="Segoe UI" panose="020B0502040204020203" pitchFamily="34" charset="0"/>
                        </a:rPr>
                        <a:t>APM Entity</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Segoe UI" panose="020B0502040204020203" pitchFamily="34" charset="0"/>
                          <a:ea typeface="Calibri" panose="020F0502020204030204" pitchFamily="34" charset="0"/>
                          <a:cs typeface="Segoe UI" panose="020B0502040204020203" pitchFamily="34" charset="0"/>
                        </a:rPr>
                        <a:t>APM Entity ID</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2318719"/>
                  </a:ext>
                </a:extLst>
              </a:tr>
            </a:tbl>
          </a:graphicData>
        </a:graphic>
      </p:graphicFrame>
      <p:sp>
        <p:nvSpPr>
          <p:cNvPr id="9" name="object 20">
            <a:extLst>
              <a:ext uri="{FF2B5EF4-FFF2-40B4-BE49-F238E27FC236}">
                <a16:creationId xmlns:a16="http://schemas.microsoft.com/office/drawing/2014/main" id="{DEF3AA30-F84A-4489-A55E-210992B99F2C}"/>
              </a:ext>
            </a:extLst>
          </p:cNvPr>
          <p:cNvSpPr txBox="1"/>
          <p:nvPr/>
        </p:nvSpPr>
        <p:spPr>
          <a:xfrm>
            <a:off x="578694" y="4574611"/>
            <a:ext cx="3222276" cy="1804251"/>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b="1" u="sng" dirty="0">
                <a:solidFill>
                  <a:schemeClr val="bg1"/>
                </a:solidFill>
                <a:latin typeface="Segoe UI" panose="020B0502040204020203" pitchFamily="34" charset="0"/>
                <a:cs typeface="Segoe UI" panose="020B0502040204020203" pitchFamily="34" charset="0"/>
              </a:rPr>
              <a:t>Note:</a:t>
            </a:r>
            <a:r>
              <a:rPr lang="en-US" sz="1200" b="1" dirty="0">
                <a:solidFill>
                  <a:schemeClr val="bg1"/>
                </a:solidFill>
                <a:latin typeface="Segoe UI" panose="020B0502040204020203" pitchFamily="34" charset="0"/>
                <a:cs typeface="Segoe UI" panose="020B0502040204020203" pitchFamily="34" charset="0"/>
              </a:rPr>
              <a:t> </a:t>
            </a:r>
            <a:r>
              <a:rPr lang="en-US" sz="1200" dirty="0">
                <a:solidFill>
                  <a:schemeClr val="bg1"/>
                </a:solidFill>
                <a:latin typeface="Segoe UI" panose="020B0502040204020203" pitchFamily="34" charset="0"/>
                <a:cs typeface="Segoe UI" panose="020B0502040204020203" pitchFamily="34" charset="0"/>
              </a:rPr>
              <a:t>If you’re an individual clinician, group, or virtual group requesting reweighting of only 1 or 2 MIPS performance categories and intend to submit data for others, it is critical that you select the application type that aligns with the level at which you intend to submit data to MIPS (i.e. at the individual, group or virtual group level). </a:t>
            </a:r>
          </a:p>
        </p:txBody>
      </p:sp>
      <p:sp>
        <p:nvSpPr>
          <p:cNvPr id="10" name="TextBox 9">
            <a:extLst>
              <a:ext uri="{FF2B5EF4-FFF2-40B4-BE49-F238E27FC236}">
                <a16:creationId xmlns:a16="http://schemas.microsoft.com/office/drawing/2014/main" id="{E3319906-527C-4280-9B20-5E5E895344D2}"/>
              </a:ext>
            </a:extLst>
          </p:cNvPr>
          <p:cNvSpPr txBox="1"/>
          <p:nvPr/>
        </p:nvSpPr>
        <p:spPr>
          <a:xfrm>
            <a:off x="4155168" y="5982939"/>
            <a:ext cx="5556732" cy="600164"/>
          </a:xfrm>
          <a:prstGeom prst="rect">
            <a:avLst/>
          </a:prstGeom>
          <a:noFill/>
        </p:spPr>
        <p:txBody>
          <a:bodyPr wrap="square" rtlCol="0">
            <a:spAutoFit/>
          </a:bodyPr>
          <a:lstStyle/>
          <a:p>
            <a:r>
              <a:rPr lang="en-US" sz="11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100" dirty="0">
                <a:solidFill>
                  <a:srgbClr val="0E7C84"/>
                </a:solidFill>
                <a:latin typeface="Segoe UI" panose="020B0502040204020203" pitchFamily="34" charset="0"/>
                <a:cs typeface="Segoe UI" panose="020B0502040204020203" pitchFamily="34" charset="0"/>
                <a:hlinkClick r:id="rId2"/>
              </a:rPr>
              <a:t>qpp.cms.gov</a:t>
            </a:r>
            <a:r>
              <a:rPr lang="en-US" sz="1100" dirty="0">
                <a:solidFill>
                  <a:srgbClr val="0E7C84"/>
                </a:solidFill>
                <a:latin typeface="Segoe UI" panose="020B0502040204020203" pitchFamily="34" charset="0"/>
                <a:cs typeface="Segoe UI" panose="020B0502040204020203" pitchFamily="34" charset="0"/>
              </a:rPr>
              <a:t>.</a:t>
            </a:r>
          </a:p>
        </p:txBody>
      </p:sp>
      <p:pic>
        <p:nvPicPr>
          <p:cNvPr id="11" name="Picture 10" descr="Graphical user interface, text, application, email&#10;&#10;Description automatically generated">
            <a:extLst>
              <a:ext uri="{FF2B5EF4-FFF2-40B4-BE49-F238E27FC236}">
                <a16:creationId xmlns:a16="http://schemas.microsoft.com/office/drawing/2014/main" id="{2F96FDCC-B3B5-4ED5-B1B3-29E93ABA4315}"/>
              </a:ext>
            </a:extLst>
          </p:cNvPr>
          <p:cNvPicPr>
            <a:picLocks noChangeAspect="1"/>
          </p:cNvPicPr>
          <p:nvPr/>
        </p:nvPicPr>
        <p:blipFill>
          <a:blip r:embed="rId3"/>
          <a:stretch>
            <a:fillRect/>
          </a:stretch>
        </p:blipFill>
        <p:spPr>
          <a:xfrm>
            <a:off x="4155168" y="2617464"/>
            <a:ext cx="5556732" cy="33654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5194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Application Steps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8"/>
            <a:ext cx="8969964" cy="6007711"/>
          </a:xfrm>
        </p:spPr>
        <p:txBody>
          <a:bodyPr>
            <a:normAutofit/>
          </a:bodyPr>
          <a:lstStyle/>
          <a:p>
            <a:pPr>
              <a:spcAft>
                <a:spcPts val="1800"/>
              </a:spcAft>
            </a:pPr>
            <a:r>
              <a:rPr lang="en-US" dirty="0"/>
              <a:t>Step 6: Enter Submitter Details </a:t>
            </a:r>
          </a:p>
          <a:p>
            <a:r>
              <a:rPr lang="en-US" sz="1200" b="0" dirty="0">
                <a:solidFill>
                  <a:schemeClr val="tx1"/>
                </a:solidFill>
              </a:rPr>
              <a:t>Enter your </a:t>
            </a:r>
            <a:r>
              <a:rPr lang="en-US" sz="1200" dirty="0">
                <a:solidFill>
                  <a:schemeClr val="tx1"/>
                </a:solidFill>
              </a:rPr>
              <a:t>contact information </a:t>
            </a:r>
            <a:r>
              <a:rPr lang="en-US" sz="1200" b="0" dirty="0">
                <a:solidFill>
                  <a:schemeClr val="tx1"/>
                </a:solidFill>
              </a:rPr>
              <a:t>(as the submitter) and identify your </a:t>
            </a:r>
            <a:r>
              <a:rPr lang="en-US" sz="1200" dirty="0">
                <a:solidFill>
                  <a:schemeClr val="tx1"/>
                </a:solidFill>
              </a:rPr>
              <a:t>relationship to the party </a:t>
            </a:r>
            <a:r>
              <a:rPr lang="en-US" sz="1200" b="0" dirty="0">
                <a:solidFill>
                  <a:schemeClr val="tx1"/>
                </a:solidFill>
              </a:rPr>
              <a:t>identified in the application. </a:t>
            </a:r>
          </a:p>
        </p:txBody>
      </p:sp>
      <p:pic>
        <p:nvPicPr>
          <p:cNvPr id="8" name="Picture 7" descr="Graphical user interface, application&#10;&#10;Description automatically generated">
            <a:extLst>
              <a:ext uri="{FF2B5EF4-FFF2-40B4-BE49-F238E27FC236}">
                <a16:creationId xmlns:a16="http://schemas.microsoft.com/office/drawing/2014/main" id="{12022EC8-58A6-4295-B3DC-B387EDE864C4}"/>
              </a:ext>
            </a:extLst>
          </p:cNvPr>
          <p:cNvPicPr>
            <a:picLocks noChangeAspect="1"/>
          </p:cNvPicPr>
          <p:nvPr/>
        </p:nvPicPr>
        <p:blipFill>
          <a:blip r:embed="rId2"/>
          <a:stretch>
            <a:fillRect/>
          </a:stretch>
        </p:blipFill>
        <p:spPr>
          <a:xfrm>
            <a:off x="2611279" y="2008075"/>
            <a:ext cx="4652962" cy="4856627"/>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6EB00F9C-A83D-4D0F-9AED-C61DFDD0F9E2}"/>
              </a:ext>
            </a:extLst>
          </p:cNvPr>
          <p:cNvSpPr txBox="1"/>
          <p:nvPr/>
        </p:nvSpPr>
        <p:spPr>
          <a:xfrm>
            <a:off x="944785" y="6864702"/>
            <a:ext cx="8564975" cy="430887"/>
          </a:xfrm>
          <a:prstGeom prst="rect">
            <a:avLst/>
          </a:prstGeom>
          <a:noFill/>
        </p:spPr>
        <p:txBody>
          <a:bodyPr wrap="square" rtlCol="0">
            <a:spAutoFit/>
          </a:bodyPr>
          <a:lstStyle/>
          <a:p>
            <a:r>
              <a:rPr lang="en-US" sz="11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100" dirty="0">
                <a:solidFill>
                  <a:srgbClr val="0E7C84"/>
                </a:solidFill>
                <a:latin typeface="Segoe UI" panose="020B0502040204020203" pitchFamily="34" charset="0"/>
                <a:cs typeface="Segoe UI" panose="020B0502040204020203" pitchFamily="34" charset="0"/>
                <a:hlinkClick r:id="rId3"/>
              </a:rPr>
              <a:t>qpp.cms.gov</a:t>
            </a:r>
            <a:r>
              <a:rPr lang="en-US" sz="1100" dirty="0">
                <a:solidFill>
                  <a:srgbClr val="0E7C84"/>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51546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Application Steps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8"/>
            <a:ext cx="8969964" cy="6007711"/>
          </a:xfrm>
        </p:spPr>
        <p:txBody>
          <a:bodyPr>
            <a:normAutofit/>
          </a:bodyPr>
          <a:lstStyle/>
          <a:p>
            <a:pPr>
              <a:spcAft>
                <a:spcPts val="1800"/>
              </a:spcAft>
            </a:pPr>
            <a:r>
              <a:rPr lang="en-US" dirty="0"/>
              <a:t>Step 7: Enter Additional Staff in the Additional Access Section</a:t>
            </a:r>
          </a:p>
          <a:p>
            <a:r>
              <a:rPr lang="en-US" sz="1200" b="0" dirty="0">
                <a:solidFill>
                  <a:schemeClr val="tx1"/>
                </a:solidFill>
              </a:rPr>
              <a:t>You can identify additional users to receive notifications about the application in the </a:t>
            </a:r>
            <a:r>
              <a:rPr lang="en-US" sz="1200" dirty="0">
                <a:solidFill>
                  <a:schemeClr val="tx1"/>
                </a:solidFill>
              </a:rPr>
              <a:t>Additional Access </a:t>
            </a:r>
            <a:r>
              <a:rPr lang="en-US" sz="1200" b="0" dirty="0">
                <a:solidFill>
                  <a:schemeClr val="tx1"/>
                </a:solidFill>
              </a:rPr>
              <a:t>section. </a:t>
            </a:r>
          </a:p>
          <a:p>
            <a:r>
              <a:rPr lang="en-US" sz="1200" b="0" dirty="0">
                <a:solidFill>
                  <a:schemeClr val="tx1"/>
                </a:solidFill>
              </a:rPr>
              <a:t>If there’s a HARP account associated with the email address(es) you provide, the person will be able to sign in to their QPP Account on </a:t>
            </a:r>
            <a:r>
              <a:rPr lang="en-US" sz="1200" b="0" dirty="0">
                <a:solidFill>
                  <a:schemeClr val="tx1"/>
                </a:solidFill>
                <a:hlinkClick r:id="rId2"/>
              </a:rPr>
              <a:t>qpp.cms.gov </a:t>
            </a:r>
            <a:r>
              <a:rPr lang="en-US" sz="1200" b="0" dirty="0">
                <a:solidFill>
                  <a:schemeClr val="tx1"/>
                </a:solidFill>
              </a:rPr>
              <a:t>and access the application.</a:t>
            </a:r>
          </a:p>
        </p:txBody>
      </p:sp>
      <p:sp>
        <p:nvSpPr>
          <p:cNvPr id="9" name="TextBox 8">
            <a:extLst>
              <a:ext uri="{FF2B5EF4-FFF2-40B4-BE49-F238E27FC236}">
                <a16:creationId xmlns:a16="http://schemas.microsoft.com/office/drawing/2014/main" id="{6EB00F9C-A83D-4D0F-9AED-C61DFDD0F9E2}"/>
              </a:ext>
            </a:extLst>
          </p:cNvPr>
          <p:cNvSpPr txBox="1"/>
          <p:nvPr/>
        </p:nvSpPr>
        <p:spPr>
          <a:xfrm>
            <a:off x="944785" y="6864702"/>
            <a:ext cx="8564975" cy="430887"/>
          </a:xfrm>
          <a:prstGeom prst="rect">
            <a:avLst/>
          </a:prstGeom>
          <a:noFill/>
        </p:spPr>
        <p:txBody>
          <a:bodyPr wrap="square" rtlCol="0">
            <a:spAutoFit/>
          </a:bodyPr>
          <a:lstStyle/>
          <a:p>
            <a:r>
              <a:rPr lang="en-US" sz="11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100" dirty="0">
                <a:solidFill>
                  <a:srgbClr val="0E7C84"/>
                </a:solidFill>
                <a:latin typeface="Segoe UI" panose="020B0502040204020203" pitchFamily="34" charset="0"/>
                <a:cs typeface="Segoe UI" panose="020B0502040204020203" pitchFamily="34" charset="0"/>
                <a:hlinkClick r:id="rId3"/>
              </a:rPr>
              <a:t>qpp.cms.gov</a:t>
            </a:r>
            <a:r>
              <a:rPr lang="en-US" sz="1100" dirty="0">
                <a:solidFill>
                  <a:srgbClr val="0E7C84"/>
                </a:solidFill>
                <a:latin typeface="Segoe UI" panose="020B0502040204020203" pitchFamily="34" charset="0"/>
                <a:cs typeface="Segoe UI" panose="020B0502040204020203" pitchFamily="34" charset="0"/>
              </a:rPr>
              <a:t>.</a:t>
            </a:r>
          </a:p>
        </p:txBody>
      </p:sp>
      <p:pic>
        <p:nvPicPr>
          <p:cNvPr id="6" name="Picture 5" descr="Graphical user interface, text, application, email&#10;&#10;Description automatically generated">
            <a:extLst>
              <a:ext uri="{FF2B5EF4-FFF2-40B4-BE49-F238E27FC236}">
                <a16:creationId xmlns:a16="http://schemas.microsoft.com/office/drawing/2014/main" id="{8EB139DA-88DA-4BA6-AD87-8AAB041B3E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93149" y="2608566"/>
            <a:ext cx="6872101" cy="294835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6801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Application Steps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8"/>
            <a:ext cx="8969964" cy="6007711"/>
          </a:xfrm>
        </p:spPr>
        <p:txBody>
          <a:bodyPr>
            <a:normAutofit/>
          </a:bodyPr>
          <a:lstStyle/>
          <a:p>
            <a:pPr>
              <a:spcAft>
                <a:spcPts val="1800"/>
              </a:spcAft>
            </a:pPr>
            <a:r>
              <a:rPr lang="en-US" dirty="0"/>
              <a:t>Step 8: Enter the Extreme and Uncontrollable Circumstances Event Type</a:t>
            </a:r>
          </a:p>
        </p:txBody>
      </p:sp>
      <p:sp>
        <p:nvSpPr>
          <p:cNvPr id="9" name="TextBox 8">
            <a:extLst>
              <a:ext uri="{FF2B5EF4-FFF2-40B4-BE49-F238E27FC236}">
                <a16:creationId xmlns:a16="http://schemas.microsoft.com/office/drawing/2014/main" id="{6EB00F9C-A83D-4D0F-9AED-C61DFDD0F9E2}"/>
              </a:ext>
            </a:extLst>
          </p:cNvPr>
          <p:cNvSpPr txBox="1"/>
          <p:nvPr/>
        </p:nvSpPr>
        <p:spPr>
          <a:xfrm>
            <a:off x="944785" y="6864702"/>
            <a:ext cx="8564975" cy="430887"/>
          </a:xfrm>
          <a:prstGeom prst="rect">
            <a:avLst/>
          </a:prstGeom>
          <a:noFill/>
        </p:spPr>
        <p:txBody>
          <a:bodyPr wrap="square" rtlCol="0">
            <a:spAutoFit/>
          </a:bodyPr>
          <a:lstStyle/>
          <a:p>
            <a:r>
              <a:rPr lang="en-US" sz="11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100" dirty="0">
                <a:solidFill>
                  <a:srgbClr val="0E7C84"/>
                </a:solidFill>
                <a:latin typeface="Segoe UI" panose="020B0502040204020203" pitchFamily="34" charset="0"/>
                <a:cs typeface="Segoe UI" panose="020B0502040204020203" pitchFamily="34" charset="0"/>
                <a:hlinkClick r:id="rId2"/>
              </a:rPr>
              <a:t>qpp.cms.gov</a:t>
            </a:r>
            <a:r>
              <a:rPr lang="en-US" sz="1100" dirty="0">
                <a:solidFill>
                  <a:srgbClr val="0E7C84"/>
                </a:solidFill>
                <a:latin typeface="Segoe UI" panose="020B0502040204020203" pitchFamily="34" charset="0"/>
                <a:cs typeface="Segoe UI" panose="020B0502040204020203" pitchFamily="34" charset="0"/>
              </a:rPr>
              <a:t>.</a:t>
            </a:r>
          </a:p>
        </p:txBody>
      </p:sp>
      <p:sp>
        <p:nvSpPr>
          <p:cNvPr id="7" name="Content Placeholder 2">
            <a:extLst>
              <a:ext uri="{FF2B5EF4-FFF2-40B4-BE49-F238E27FC236}">
                <a16:creationId xmlns:a16="http://schemas.microsoft.com/office/drawing/2014/main" id="{FFAC2900-5B7E-4187-8713-A3CF384A2831}"/>
              </a:ext>
            </a:extLst>
          </p:cNvPr>
          <p:cNvSpPr txBox="1">
            <a:spLocks/>
          </p:cNvSpPr>
          <p:nvPr/>
        </p:nvSpPr>
        <p:spPr>
          <a:xfrm>
            <a:off x="557244" y="1738387"/>
            <a:ext cx="3774440" cy="2749355"/>
          </a:xfrm>
          <a:prstGeom prst="rect">
            <a:avLst/>
          </a:prstGeom>
        </p:spPr>
        <p:txBody>
          <a:bodyPr vert="horz" lIns="91440" tIns="45720" rIns="91440" bIns="45720" rtlCol="0">
            <a:normAutofit/>
          </a:bodyPr>
          <a:lstStyle>
            <a:lvl1pPr marL="0" indent="0" algn="l" defTabSz="754380" rtl="0" eaLnBrk="1" latinLnBrk="0" hangingPunct="1">
              <a:lnSpc>
                <a:spcPct val="90000"/>
              </a:lnSpc>
              <a:spcBef>
                <a:spcPts val="825"/>
              </a:spcBef>
              <a:buFont typeface="Arial" panose="020B0604020202020204" pitchFamily="34" charset="0"/>
              <a:buNone/>
              <a:defRPr sz="1600" b="1" kern="1200">
                <a:solidFill>
                  <a:srgbClr val="0C777D"/>
                </a:solidFill>
                <a:latin typeface="Segoe UI" panose="020B0502040204020203" pitchFamily="34" charset="0"/>
                <a:ea typeface="+mn-ea"/>
                <a:cs typeface="Segoe UI" panose="020B0502040204020203" pitchFamily="34" charset="0"/>
              </a:defRPr>
            </a:lvl1pPr>
            <a:lvl2pPr marL="377190" indent="0" algn="l" defTabSz="754380" rtl="0" eaLnBrk="1" latinLnBrk="0" hangingPunct="1">
              <a:lnSpc>
                <a:spcPct val="90000"/>
              </a:lnSpc>
              <a:spcBef>
                <a:spcPts val="413"/>
              </a:spcBef>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2pPr>
            <a:lvl3pPr marL="942975" indent="-188595" algn="l" defTabSz="754380" rtl="0" eaLnBrk="1" latinLnBrk="0" hangingPunct="1">
              <a:lnSpc>
                <a:spcPct val="90000"/>
              </a:lnSpc>
              <a:spcBef>
                <a:spcPts val="413"/>
              </a:spcBef>
              <a:buFont typeface="Arial" panose="020B0604020202020204" pitchFamily="34" charset="0"/>
              <a:buChar char="•"/>
              <a:defRPr sz="120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200"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2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r>
              <a:rPr lang="en-US" sz="1200" b="0" dirty="0">
                <a:solidFill>
                  <a:schemeClr val="tx1"/>
                </a:solidFill>
              </a:rPr>
              <a:t>Select the appropriate </a:t>
            </a:r>
            <a:r>
              <a:rPr lang="en-US" sz="1200" dirty="0">
                <a:solidFill>
                  <a:schemeClr val="tx1"/>
                </a:solidFill>
              </a:rPr>
              <a:t>Event Type </a:t>
            </a:r>
            <a:r>
              <a:rPr lang="en-US" sz="1200" b="0" dirty="0">
                <a:solidFill>
                  <a:schemeClr val="tx1"/>
                </a:solidFill>
              </a:rPr>
              <a:t>for the extreme and uncontrollable circumstance you experienced. </a:t>
            </a:r>
          </a:p>
          <a:p>
            <a:r>
              <a:rPr lang="en-US" sz="1200" b="0" dirty="0">
                <a:solidFill>
                  <a:schemeClr val="tx1"/>
                </a:solidFill>
              </a:rPr>
              <a:t>Then, enter the timeframe for which you were impacted by the extreme and uncontrollable event by completing the </a:t>
            </a:r>
            <a:r>
              <a:rPr lang="en-US" sz="1200" dirty="0">
                <a:solidFill>
                  <a:schemeClr val="tx1"/>
                </a:solidFill>
              </a:rPr>
              <a:t>Event Date Range</a:t>
            </a:r>
            <a:r>
              <a:rPr lang="en-US" sz="1200" b="0" dirty="0">
                <a:solidFill>
                  <a:schemeClr val="tx1"/>
                </a:solidFill>
              </a:rPr>
              <a:t>. If you continue to be impacted by the event, select </a:t>
            </a:r>
            <a:r>
              <a:rPr lang="en-US" sz="1200" dirty="0">
                <a:solidFill>
                  <a:schemeClr val="tx1"/>
                </a:solidFill>
              </a:rPr>
              <a:t>Event Still Persists</a:t>
            </a:r>
            <a:r>
              <a:rPr lang="en-US" sz="1200" b="0" dirty="0">
                <a:solidFill>
                  <a:schemeClr val="tx1"/>
                </a:solidFill>
              </a:rPr>
              <a:t>. </a:t>
            </a:r>
          </a:p>
          <a:p>
            <a:endParaRPr lang="en-US" sz="1200" b="0" dirty="0">
              <a:solidFill>
                <a:schemeClr val="tx1"/>
              </a:solidFill>
            </a:endParaRPr>
          </a:p>
          <a:p>
            <a:endParaRPr lang="en-US" sz="1200" b="0" dirty="0">
              <a:solidFill>
                <a:schemeClr val="tx1"/>
              </a:solidFill>
            </a:endParaRPr>
          </a:p>
          <a:p>
            <a:endParaRPr lang="en-US" sz="1200" b="0" dirty="0">
              <a:solidFill>
                <a:schemeClr val="tx1"/>
              </a:solidFill>
            </a:endParaRPr>
          </a:p>
          <a:p>
            <a:endParaRPr lang="en-US" sz="1200" b="0" dirty="0">
              <a:solidFill>
                <a:schemeClr val="tx1"/>
              </a:solidFill>
            </a:endParaRPr>
          </a:p>
          <a:p>
            <a:endParaRPr lang="en-US" sz="1200" b="0" dirty="0">
              <a:solidFill>
                <a:schemeClr val="tx1"/>
              </a:solidFill>
            </a:endParaRPr>
          </a:p>
          <a:p>
            <a:endParaRPr lang="en-US" sz="1200" b="0" dirty="0">
              <a:solidFill>
                <a:schemeClr val="tx1"/>
              </a:solidFill>
            </a:endParaRPr>
          </a:p>
          <a:p>
            <a:endParaRPr lang="en-US" b="0" dirty="0">
              <a:solidFill>
                <a:schemeClr val="tx1"/>
              </a:solidFill>
            </a:endParaRPr>
          </a:p>
        </p:txBody>
      </p:sp>
      <p:pic>
        <p:nvPicPr>
          <p:cNvPr id="8" name="Picture 7" descr="Graphical user interface, text, application, email&#10;&#10;Description automatically generated">
            <a:extLst>
              <a:ext uri="{FF2B5EF4-FFF2-40B4-BE49-F238E27FC236}">
                <a16:creationId xmlns:a16="http://schemas.microsoft.com/office/drawing/2014/main" id="{FACEF926-8B07-4C69-8611-CDA3C0FAEFB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492593" y="1576913"/>
            <a:ext cx="4843946" cy="50092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5544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Application Steps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8"/>
            <a:ext cx="8969964" cy="6007711"/>
          </a:xfrm>
        </p:spPr>
        <p:txBody>
          <a:bodyPr>
            <a:normAutofit/>
          </a:bodyPr>
          <a:lstStyle/>
          <a:p>
            <a:pPr>
              <a:spcAft>
                <a:spcPts val="1800"/>
              </a:spcAft>
            </a:pPr>
            <a:r>
              <a:rPr lang="en-US" dirty="0"/>
              <a:t>Step 9: Provide a Brief Description of the Challenges You Experienced </a:t>
            </a:r>
          </a:p>
          <a:p>
            <a:r>
              <a:rPr lang="en-US" sz="1200" b="0" dirty="0">
                <a:solidFill>
                  <a:schemeClr val="tx1"/>
                </a:solidFill>
              </a:rPr>
              <a:t>Provide a </a:t>
            </a:r>
            <a:r>
              <a:rPr lang="en-US" sz="1200" dirty="0">
                <a:solidFill>
                  <a:schemeClr val="tx1"/>
                </a:solidFill>
              </a:rPr>
              <a:t>brief description </a:t>
            </a:r>
            <a:r>
              <a:rPr lang="en-US" sz="1200" b="0" dirty="0">
                <a:solidFill>
                  <a:schemeClr val="tx1"/>
                </a:solidFill>
              </a:rPr>
              <a:t>about the data collection challenges that you experienced due to the extreme and uncontrollable event and how your 2022 performance data will be impacted. </a:t>
            </a:r>
          </a:p>
        </p:txBody>
      </p:sp>
      <p:sp>
        <p:nvSpPr>
          <p:cNvPr id="9" name="TextBox 8">
            <a:extLst>
              <a:ext uri="{FF2B5EF4-FFF2-40B4-BE49-F238E27FC236}">
                <a16:creationId xmlns:a16="http://schemas.microsoft.com/office/drawing/2014/main" id="{6EB00F9C-A83D-4D0F-9AED-C61DFDD0F9E2}"/>
              </a:ext>
            </a:extLst>
          </p:cNvPr>
          <p:cNvSpPr txBox="1"/>
          <p:nvPr/>
        </p:nvSpPr>
        <p:spPr>
          <a:xfrm>
            <a:off x="944785" y="6864702"/>
            <a:ext cx="8564975" cy="430887"/>
          </a:xfrm>
          <a:prstGeom prst="rect">
            <a:avLst/>
          </a:prstGeom>
          <a:noFill/>
        </p:spPr>
        <p:txBody>
          <a:bodyPr wrap="square" rtlCol="0">
            <a:spAutoFit/>
          </a:bodyPr>
          <a:lstStyle/>
          <a:p>
            <a:r>
              <a:rPr lang="en-US" sz="11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100" dirty="0">
                <a:solidFill>
                  <a:srgbClr val="0E7C84"/>
                </a:solidFill>
                <a:latin typeface="Segoe UI" panose="020B0502040204020203" pitchFamily="34" charset="0"/>
                <a:cs typeface="Segoe UI" panose="020B0502040204020203" pitchFamily="34" charset="0"/>
                <a:hlinkClick r:id="rId2"/>
              </a:rPr>
              <a:t>qpp.cms.gov</a:t>
            </a:r>
            <a:r>
              <a:rPr lang="en-US" sz="1100" dirty="0">
                <a:solidFill>
                  <a:srgbClr val="0E7C84"/>
                </a:solidFill>
                <a:latin typeface="Segoe UI" panose="020B0502040204020203" pitchFamily="34" charset="0"/>
                <a:cs typeface="Segoe UI" panose="020B0502040204020203" pitchFamily="34" charset="0"/>
              </a:rPr>
              <a:t>.</a:t>
            </a:r>
          </a:p>
        </p:txBody>
      </p:sp>
      <p:sp>
        <p:nvSpPr>
          <p:cNvPr id="7" name="object 20">
            <a:extLst>
              <a:ext uri="{FF2B5EF4-FFF2-40B4-BE49-F238E27FC236}">
                <a16:creationId xmlns:a16="http://schemas.microsoft.com/office/drawing/2014/main" id="{7497612A-1A78-4F48-99FB-5B4971FCF4E7}"/>
              </a:ext>
            </a:extLst>
          </p:cNvPr>
          <p:cNvSpPr txBox="1"/>
          <p:nvPr/>
        </p:nvSpPr>
        <p:spPr>
          <a:xfrm>
            <a:off x="1137920" y="4800600"/>
            <a:ext cx="7782560" cy="1360136"/>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b="1" u="sng" dirty="0">
                <a:solidFill>
                  <a:schemeClr val="bg1"/>
                </a:solidFill>
                <a:latin typeface="Segoe UI" panose="020B0502040204020203" pitchFamily="34" charset="0"/>
                <a:cs typeface="Segoe UI" panose="020B0502040204020203" pitchFamily="34" charset="0"/>
              </a:rPr>
              <a:t>Note:</a:t>
            </a:r>
            <a:r>
              <a:rPr lang="en-US" sz="1200" dirty="0">
                <a:solidFill>
                  <a:schemeClr val="bg1"/>
                </a:solidFill>
                <a:latin typeface="Segoe UI" panose="020B0502040204020203" pitchFamily="34" charset="0"/>
                <a:cs typeface="Segoe UI" panose="020B0502040204020203" pitchFamily="34" charset="0"/>
              </a:rPr>
              <a:t> You don’t need to submit supporting documentation with your application. </a:t>
            </a:r>
          </a:p>
          <a:p>
            <a:endParaRPr lang="en-US" sz="1200" dirty="0">
              <a:solidFill>
                <a:schemeClr val="bg1"/>
              </a:solidFill>
              <a:latin typeface="Segoe UI" panose="020B0502040204020203" pitchFamily="34" charset="0"/>
              <a:cs typeface="Segoe UI" panose="020B0502040204020203" pitchFamily="34" charset="0"/>
            </a:endParaRPr>
          </a:p>
          <a:p>
            <a:r>
              <a:rPr lang="en-US" sz="1200" dirty="0">
                <a:solidFill>
                  <a:schemeClr val="bg1"/>
                </a:solidFill>
                <a:latin typeface="Segoe UI" panose="020B0502040204020203" pitchFamily="34" charset="0"/>
                <a:cs typeface="Segoe UI" panose="020B0502040204020203" pitchFamily="34" charset="0"/>
              </a:rPr>
              <a:t>However, you should retain documentation of the circumstances supporting your application for your own records in the event that you are selected by CMS for data validation or an audit.</a:t>
            </a:r>
          </a:p>
          <a:p>
            <a:endParaRPr lang="en-US" sz="1200" dirty="0">
              <a:solidFill>
                <a:schemeClr val="bg1"/>
              </a:solidFill>
              <a:latin typeface="Segoe UI" panose="020B0502040204020203" pitchFamily="34" charset="0"/>
              <a:cs typeface="Segoe UI" panose="020B0502040204020203" pitchFamily="34" charset="0"/>
            </a:endParaRPr>
          </a:p>
          <a:p>
            <a:r>
              <a:rPr lang="en-US" sz="1200" b="0" dirty="0">
                <a:solidFill>
                  <a:schemeClr val="bg1"/>
                </a:solidFill>
                <a:latin typeface="Segoe UI" panose="020B0502040204020203" pitchFamily="34" charset="0"/>
                <a:cs typeface="Segoe UI" panose="020B0502040204020203" pitchFamily="34" charset="0"/>
              </a:rPr>
              <a:t>See our </a:t>
            </a:r>
            <a:r>
              <a:rPr lang="it-IT" sz="1200" dirty="0">
                <a:solidFill>
                  <a:schemeClr val="bg1"/>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2022 MIPS Data Validation Criteria Guide (ZIP)</a:t>
            </a:r>
            <a:r>
              <a:rPr lang="it-IT" sz="1200" dirty="0">
                <a:solidFill>
                  <a:schemeClr val="bg1"/>
                </a:solidFill>
                <a:latin typeface="Segoe UI" panose="020B0502040204020203" pitchFamily="34" charset="0"/>
                <a:cs typeface="Segoe UI" panose="020B0502040204020203" pitchFamily="34" charset="0"/>
              </a:rPr>
              <a:t> </a:t>
            </a:r>
            <a:r>
              <a:rPr lang="en-US" sz="1200" b="0" dirty="0">
                <a:solidFill>
                  <a:schemeClr val="bg1"/>
                </a:solidFill>
                <a:latin typeface="Segoe UI" panose="020B0502040204020203" pitchFamily="34" charset="0"/>
                <a:cs typeface="Segoe UI" panose="020B0502040204020203" pitchFamily="34" charset="0"/>
              </a:rPr>
              <a:t>for information on the data validation and audit process. </a:t>
            </a:r>
          </a:p>
        </p:txBody>
      </p:sp>
      <p:pic>
        <p:nvPicPr>
          <p:cNvPr id="8" name="Picture 7" descr="Graphical user interface, text, application, email&#10;&#10;Description automatically generated">
            <a:extLst>
              <a:ext uri="{FF2B5EF4-FFF2-40B4-BE49-F238E27FC236}">
                <a16:creationId xmlns:a16="http://schemas.microsoft.com/office/drawing/2014/main" id="{9FDF151D-7661-4BBC-81E0-D7E53B33FD2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69287"/>
          <a:stretch/>
        </p:blipFill>
        <p:spPr bwMode="auto">
          <a:xfrm>
            <a:off x="1716729" y="2424215"/>
            <a:ext cx="6624942" cy="2103551"/>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23064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Application Steps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66800"/>
            <a:ext cx="8969964" cy="6007711"/>
          </a:xfrm>
        </p:spPr>
        <p:txBody>
          <a:bodyPr>
            <a:normAutofit/>
          </a:bodyPr>
          <a:lstStyle/>
          <a:p>
            <a:pPr>
              <a:spcAft>
                <a:spcPts val="1800"/>
              </a:spcAft>
            </a:pPr>
            <a:r>
              <a:rPr lang="en-US" dirty="0"/>
              <a:t>Step 10: Select MIPS Performance Categories </a:t>
            </a:r>
          </a:p>
          <a:p>
            <a:r>
              <a:rPr lang="en-US" sz="1200" b="0" dirty="0">
                <a:solidFill>
                  <a:schemeClr val="tx1"/>
                </a:solidFill>
              </a:rPr>
              <a:t>Select each </a:t>
            </a:r>
            <a:r>
              <a:rPr lang="en-US" sz="1200" dirty="0">
                <a:solidFill>
                  <a:schemeClr val="tx1"/>
                </a:solidFill>
              </a:rPr>
              <a:t>MIPS performance category </a:t>
            </a:r>
            <a:r>
              <a:rPr lang="en-US" sz="1200" b="0" dirty="0">
                <a:solidFill>
                  <a:schemeClr val="tx1"/>
                </a:solidFill>
              </a:rPr>
              <a:t>for which you are requesting reweighting by checking the corresponding box next to the category name, then select </a:t>
            </a:r>
            <a:r>
              <a:rPr lang="en-US" sz="1200" dirty="0">
                <a:solidFill>
                  <a:schemeClr val="tx1"/>
                </a:solidFill>
              </a:rPr>
              <a:t>Submit for Review</a:t>
            </a:r>
            <a:r>
              <a:rPr lang="en-US" sz="1200" b="0" dirty="0">
                <a:solidFill>
                  <a:schemeClr val="tx1"/>
                </a:solidFill>
              </a:rPr>
              <a:t>. </a:t>
            </a:r>
          </a:p>
        </p:txBody>
      </p:sp>
      <p:sp>
        <p:nvSpPr>
          <p:cNvPr id="9" name="TextBox 8">
            <a:extLst>
              <a:ext uri="{FF2B5EF4-FFF2-40B4-BE49-F238E27FC236}">
                <a16:creationId xmlns:a16="http://schemas.microsoft.com/office/drawing/2014/main" id="{6EB00F9C-A83D-4D0F-9AED-C61DFDD0F9E2}"/>
              </a:ext>
            </a:extLst>
          </p:cNvPr>
          <p:cNvSpPr txBox="1"/>
          <p:nvPr/>
        </p:nvSpPr>
        <p:spPr>
          <a:xfrm>
            <a:off x="944785" y="6864702"/>
            <a:ext cx="8564975" cy="430887"/>
          </a:xfrm>
          <a:prstGeom prst="rect">
            <a:avLst/>
          </a:prstGeom>
          <a:noFill/>
        </p:spPr>
        <p:txBody>
          <a:bodyPr wrap="square" rtlCol="0">
            <a:spAutoFit/>
          </a:bodyPr>
          <a:lstStyle/>
          <a:p>
            <a:r>
              <a:rPr lang="en-US" sz="11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100" dirty="0">
                <a:solidFill>
                  <a:srgbClr val="0E7C84"/>
                </a:solidFill>
                <a:latin typeface="Segoe UI" panose="020B0502040204020203" pitchFamily="34" charset="0"/>
                <a:cs typeface="Segoe UI" panose="020B0502040204020203" pitchFamily="34" charset="0"/>
                <a:hlinkClick r:id="rId2"/>
              </a:rPr>
              <a:t>qpp.cms.gov</a:t>
            </a:r>
            <a:r>
              <a:rPr lang="en-US" sz="1100" dirty="0">
                <a:solidFill>
                  <a:srgbClr val="0E7C84"/>
                </a:solidFill>
                <a:latin typeface="Segoe UI" panose="020B0502040204020203" pitchFamily="34" charset="0"/>
                <a:cs typeface="Segoe UI" panose="020B0502040204020203" pitchFamily="34" charset="0"/>
              </a:rPr>
              <a:t>.</a:t>
            </a:r>
          </a:p>
        </p:txBody>
      </p:sp>
      <p:sp>
        <p:nvSpPr>
          <p:cNvPr id="10" name="object 20">
            <a:extLst>
              <a:ext uri="{FF2B5EF4-FFF2-40B4-BE49-F238E27FC236}">
                <a16:creationId xmlns:a16="http://schemas.microsoft.com/office/drawing/2014/main" id="{89A5E1ED-288B-49A8-8B60-0E15E1C03CBD}"/>
              </a:ext>
            </a:extLst>
          </p:cNvPr>
          <p:cNvSpPr txBox="1"/>
          <p:nvPr/>
        </p:nvSpPr>
        <p:spPr>
          <a:xfrm>
            <a:off x="6453596" y="3683311"/>
            <a:ext cx="2614203" cy="1041090"/>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b="1" u="sng" dirty="0">
                <a:solidFill>
                  <a:schemeClr val="bg1"/>
                </a:solidFill>
                <a:latin typeface="Segoe UI" panose="020B0502040204020203" pitchFamily="34" charset="0"/>
                <a:cs typeface="Segoe UI" panose="020B0502040204020203" pitchFamily="34" charset="0"/>
              </a:rPr>
              <a:t>Note:</a:t>
            </a:r>
            <a:r>
              <a:rPr lang="en-US" sz="1200" dirty="0">
                <a:solidFill>
                  <a:schemeClr val="bg1"/>
                </a:solidFill>
                <a:latin typeface="Segoe UI" panose="020B0502040204020203" pitchFamily="34" charset="0"/>
                <a:cs typeface="Segoe UI" panose="020B0502040204020203" pitchFamily="34" charset="0"/>
              </a:rPr>
              <a:t> All performance categories will be automatically selected for APM Entity applications. </a:t>
            </a:r>
          </a:p>
        </p:txBody>
      </p:sp>
      <p:pic>
        <p:nvPicPr>
          <p:cNvPr id="11" name="Picture 10" descr="Graphical user interface, text, application&#10;&#10;Description automatically generated">
            <a:extLst>
              <a:ext uri="{FF2B5EF4-FFF2-40B4-BE49-F238E27FC236}">
                <a16:creationId xmlns:a16="http://schemas.microsoft.com/office/drawing/2014/main" id="{6B24B012-74E6-4C4B-88F4-519EE5E8507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421001" y="2273300"/>
            <a:ext cx="4570448" cy="44796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45620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Application Steps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8"/>
            <a:ext cx="8969964" cy="6007711"/>
          </a:xfrm>
        </p:spPr>
        <p:txBody>
          <a:bodyPr>
            <a:normAutofit/>
          </a:bodyPr>
          <a:lstStyle/>
          <a:p>
            <a:pPr>
              <a:spcAft>
                <a:spcPts val="1800"/>
              </a:spcAft>
            </a:pPr>
            <a:r>
              <a:rPr lang="en-US" dirty="0"/>
              <a:t>Step 11: Submit Extreme and Uncontrollable Circumstances Application</a:t>
            </a:r>
          </a:p>
          <a:p>
            <a:r>
              <a:rPr lang="en-US" sz="1200" b="0" dirty="0">
                <a:solidFill>
                  <a:schemeClr val="tx1"/>
                </a:solidFill>
              </a:rPr>
              <a:t>Once you are done with your application, review the disclosures, then select the </a:t>
            </a:r>
            <a:r>
              <a:rPr lang="en-US" sz="1200" dirty="0">
                <a:solidFill>
                  <a:schemeClr val="tx1"/>
                </a:solidFill>
              </a:rPr>
              <a:t>Submit for Review </a:t>
            </a:r>
            <a:r>
              <a:rPr lang="en-US" sz="1200" b="0" dirty="0">
                <a:solidFill>
                  <a:schemeClr val="tx1"/>
                </a:solidFill>
              </a:rPr>
              <a:t>button. </a:t>
            </a:r>
          </a:p>
        </p:txBody>
      </p:sp>
      <p:sp>
        <p:nvSpPr>
          <p:cNvPr id="9" name="TextBox 8">
            <a:extLst>
              <a:ext uri="{FF2B5EF4-FFF2-40B4-BE49-F238E27FC236}">
                <a16:creationId xmlns:a16="http://schemas.microsoft.com/office/drawing/2014/main" id="{6EB00F9C-A83D-4D0F-9AED-C61DFDD0F9E2}"/>
              </a:ext>
            </a:extLst>
          </p:cNvPr>
          <p:cNvSpPr txBox="1"/>
          <p:nvPr/>
        </p:nvSpPr>
        <p:spPr>
          <a:xfrm>
            <a:off x="944785" y="7341513"/>
            <a:ext cx="8564975" cy="430887"/>
          </a:xfrm>
          <a:prstGeom prst="rect">
            <a:avLst/>
          </a:prstGeom>
          <a:noFill/>
        </p:spPr>
        <p:txBody>
          <a:bodyPr wrap="square" rtlCol="0">
            <a:spAutoFit/>
          </a:bodyPr>
          <a:lstStyle/>
          <a:p>
            <a:r>
              <a:rPr lang="en-US" sz="11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100" dirty="0">
                <a:solidFill>
                  <a:srgbClr val="0E7C84"/>
                </a:solidFill>
                <a:latin typeface="Segoe UI" panose="020B0502040204020203" pitchFamily="34" charset="0"/>
                <a:cs typeface="Segoe UI" panose="020B0502040204020203" pitchFamily="34" charset="0"/>
                <a:hlinkClick r:id="rId2"/>
              </a:rPr>
              <a:t>qpp.cms.gov</a:t>
            </a:r>
            <a:r>
              <a:rPr lang="en-US" sz="1100" dirty="0">
                <a:solidFill>
                  <a:srgbClr val="0E7C84"/>
                </a:solidFill>
                <a:latin typeface="Segoe UI" panose="020B0502040204020203" pitchFamily="34" charset="0"/>
                <a:cs typeface="Segoe UI" panose="020B0502040204020203" pitchFamily="34" charset="0"/>
              </a:rPr>
              <a:t>.</a:t>
            </a:r>
          </a:p>
        </p:txBody>
      </p:sp>
      <p:pic>
        <p:nvPicPr>
          <p:cNvPr id="12" name="Picture 11" descr="Graphical user interface, text, application, Word&#10;&#10;Description automatically generated">
            <a:extLst>
              <a:ext uri="{FF2B5EF4-FFF2-40B4-BE49-F238E27FC236}">
                <a16:creationId xmlns:a16="http://schemas.microsoft.com/office/drawing/2014/main" id="{D4AF434E-24DE-4B82-8079-A30F2299FBB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6989" t="4249" r="2956" b="486"/>
          <a:stretch/>
        </p:blipFill>
        <p:spPr>
          <a:xfrm>
            <a:off x="3224530" y="1968311"/>
            <a:ext cx="3302000" cy="52747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1379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Process: Application Steps</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a:xfrm>
            <a:off x="539796" y="1078888"/>
            <a:ext cx="8969964" cy="6007711"/>
          </a:xfrm>
        </p:spPr>
        <p:txBody>
          <a:bodyPr>
            <a:normAutofit/>
          </a:bodyPr>
          <a:lstStyle/>
          <a:p>
            <a:pPr>
              <a:spcAft>
                <a:spcPts val="1800"/>
              </a:spcAft>
            </a:pPr>
            <a:r>
              <a:rPr lang="en-US" dirty="0"/>
              <a:t>Extreme and Uncontrollable Circumstances Exception Application Submission Confirmation</a:t>
            </a:r>
          </a:p>
          <a:p>
            <a:r>
              <a:rPr lang="en-US" sz="1200" b="0" dirty="0">
                <a:solidFill>
                  <a:schemeClr val="tx1"/>
                </a:solidFill>
              </a:rPr>
              <a:t>After you submit your application, you will receive a message stating that your application has been successfully submitted and is pending review. You will also receive an email notification.</a:t>
            </a:r>
          </a:p>
        </p:txBody>
      </p:sp>
      <p:sp>
        <p:nvSpPr>
          <p:cNvPr id="9" name="TextBox 8">
            <a:extLst>
              <a:ext uri="{FF2B5EF4-FFF2-40B4-BE49-F238E27FC236}">
                <a16:creationId xmlns:a16="http://schemas.microsoft.com/office/drawing/2014/main" id="{6EB00F9C-A83D-4D0F-9AED-C61DFDD0F9E2}"/>
              </a:ext>
            </a:extLst>
          </p:cNvPr>
          <p:cNvSpPr txBox="1"/>
          <p:nvPr/>
        </p:nvSpPr>
        <p:spPr>
          <a:xfrm>
            <a:off x="953629" y="6781800"/>
            <a:ext cx="8564975" cy="430887"/>
          </a:xfrm>
          <a:prstGeom prst="rect">
            <a:avLst/>
          </a:prstGeom>
          <a:noFill/>
        </p:spPr>
        <p:txBody>
          <a:bodyPr wrap="square" rtlCol="0">
            <a:spAutoFit/>
          </a:bodyPr>
          <a:lstStyle/>
          <a:p>
            <a:r>
              <a:rPr lang="en-US" sz="1100" dirty="0">
                <a:solidFill>
                  <a:srgbClr val="0E7C84"/>
                </a:solidFill>
                <a:latin typeface="Segoe UI" panose="020B0502040204020203" pitchFamily="34" charset="0"/>
                <a:cs typeface="Segoe UI" panose="020B0502040204020203" pitchFamily="34" charset="0"/>
              </a:rPr>
              <a:t>*The screenshots included in this user guide were based on the QPP test environment. Because we are always working to incorporate feedback and improve experience, there may be differences between these screenshots and what you see on </a:t>
            </a:r>
            <a:r>
              <a:rPr lang="en-US" sz="1100" dirty="0">
                <a:solidFill>
                  <a:srgbClr val="0E7C84"/>
                </a:solidFill>
                <a:latin typeface="Segoe UI" panose="020B0502040204020203" pitchFamily="34" charset="0"/>
                <a:cs typeface="Segoe UI" panose="020B0502040204020203" pitchFamily="34" charset="0"/>
                <a:hlinkClick r:id="rId2"/>
              </a:rPr>
              <a:t>qpp.cms.gov</a:t>
            </a:r>
            <a:r>
              <a:rPr lang="en-US" sz="1100" dirty="0">
                <a:solidFill>
                  <a:srgbClr val="0E7C84"/>
                </a:solidFill>
                <a:latin typeface="Segoe UI" panose="020B0502040204020203" pitchFamily="34" charset="0"/>
                <a:cs typeface="Segoe UI" panose="020B0502040204020203" pitchFamily="34" charset="0"/>
              </a:rPr>
              <a:t>.</a:t>
            </a:r>
          </a:p>
        </p:txBody>
      </p:sp>
      <p:pic>
        <p:nvPicPr>
          <p:cNvPr id="6" name="Picture 5" descr="Graphical user interface, application&#10;&#10;Description automatically generated">
            <a:extLst>
              <a:ext uri="{FF2B5EF4-FFF2-40B4-BE49-F238E27FC236}">
                <a16:creationId xmlns:a16="http://schemas.microsoft.com/office/drawing/2014/main" id="{8754BC0D-5B35-46B5-81AA-41C747C78BC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814" t="6865" r="6386" b="6658"/>
          <a:stretch/>
        </p:blipFill>
        <p:spPr bwMode="auto">
          <a:xfrm>
            <a:off x="3332162" y="2532543"/>
            <a:ext cx="3211195" cy="4125595"/>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43989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D2CA55-9EA7-BA40-8530-897D56B76BEA}"/>
              </a:ext>
            </a:extLst>
          </p:cNvPr>
          <p:cNvSpPr>
            <a:spLocks noGrp="1"/>
          </p:cNvSpPr>
          <p:nvPr>
            <p:ph type="title"/>
          </p:nvPr>
        </p:nvSpPr>
        <p:spPr>
          <a:xfrm>
            <a:off x="4038600" y="3659062"/>
            <a:ext cx="5835977" cy="1353496"/>
          </a:xfrm>
        </p:spPr>
        <p:txBody>
          <a:bodyPr>
            <a:normAutofit/>
          </a:bodyPr>
          <a:lstStyle/>
          <a:p>
            <a:pPr algn="ctr"/>
            <a:r>
              <a:rPr lang="en-US" sz="2500" b="1" dirty="0">
                <a:solidFill>
                  <a:srgbClr val="1B3264"/>
                </a:solidFill>
                <a:latin typeface="Segoe UI" panose="020B0502040204020203" pitchFamily="34" charset="0"/>
                <a:cs typeface="Segoe UI" panose="020B0502040204020203" pitchFamily="34" charset="0"/>
              </a:rPr>
              <a:t>Help, Resources, and Version History</a:t>
            </a:r>
          </a:p>
        </p:txBody>
      </p:sp>
      <p:pic>
        <p:nvPicPr>
          <p:cNvPr id="6" name="Picture 5">
            <a:extLst>
              <a:ext uri="{FF2B5EF4-FFF2-40B4-BE49-F238E27FC236}">
                <a16:creationId xmlns:a16="http://schemas.microsoft.com/office/drawing/2014/main" id="{331B78EB-1A5C-9642-8AF5-8C72DD2E6891}"/>
              </a:ext>
            </a:extLst>
          </p:cNvPr>
          <p:cNvPicPr>
            <a:picLocks noChangeAspect="1"/>
          </p:cNvPicPr>
          <p:nvPr/>
        </p:nvPicPr>
        <p:blipFill>
          <a:blip r:embed="rId2"/>
          <a:stretch>
            <a:fillRect/>
          </a:stretch>
        </p:blipFill>
        <p:spPr>
          <a:xfrm>
            <a:off x="6620230" y="2224154"/>
            <a:ext cx="1004582" cy="673174"/>
          </a:xfrm>
          <a:prstGeom prst="rect">
            <a:avLst/>
          </a:prstGeom>
          <a:solidFill>
            <a:schemeClr val="bg1"/>
          </a:solidFill>
        </p:spPr>
      </p:pic>
      <p:pic>
        <p:nvPicPr>
          <p:cNvPr id="7" name="Picture 6">
            <a:extLst>
              <a:ext uri="{FF2B5EF4-FFF2-40B4-BE49-F238E27FC236}">
                <a16:creationId xmlns:a16="http://schemas.microsoft.com/office/drawing/2014/main" id="{14216DC4-F7D8-564A-9468-B239144140F1}"/>
              </a:ext>
            </a:extLst>
          </p:cNvPr>
          <p:cNvPicPr>
            <a:picLocks noChangeAspect="1"/>
          </p:cNvPicPr>
          <p:nvPr/>
        </p:nvPicPr>
        <p:blipFill>
          <a:blip r:embed="rId3"/>
          <a:stretch>
            <a:fillRect/>
          </a:stretch>
        </p:blipFill>
        <p:spPr>
          <a:xfrm>
            <a:off x="5541172" y="2944464"/>
            <a:ext cx="842357" cy="543456"/>
          </a:xfrm>
          <a:prstGeom prst="rect">
            <a:avLst/>
          </a:prstGeom>
        </p:spPr>
      </p:pic>
    </p:spTree>
    <p:extLst>
      <p:ext uri="{BB962C8B-B14F-4D97-AF65-F5344CB8AC3E}">
        <p14:creationId xmlns:p14="http://schemas.microsoft.com/office/powerpoint/2010/main" val="2877285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D2CA55-9EA7-BA40-8530-897D56B76BEA}"/>
              </a:ext>
            </a:extLst>
          </p:cNvPr>
          <p:cNvSpPr>
            <a:spLocks noGrp="1"/>
          </p:cNvSpPr>
          <p:nvPr>
            <p:ph type="title"/>
          </p:nvPr>
        </p:nvSpPr>
        <p:spPr>
          <a:xfrm>
            <a:off x="5147129" y="3659062"/>
            <a:ext cx="4727448" cy="1353496"/>
          </a:xfrm>
        </p:spPr>
        <p:txBody>
          <a:bodyPr>
            <a:normAutofit/>
          </a:bodyPr>
          <a:lstStyle/>
          <a:p>
            <a:pPr algn="ctr"/>
            <a:r>
              <a:rPr lang="en-US" sz="2800" b="1" dirty="0">
                <a:solidFill>
                  <a:srgbClr val="1B3264"/>
                </a:solidFill>
                <a:latin typeface="Segoe UI" panose="020B0502040204020203" pitchFamily="34" charset="0"/>
                <a:cs typeface="Segoe UI" panose="020B0502040204020203" pitchFamily="34" charset="0"/>
              </a:rPr>
              <a:t>How to Use This Guide</a:t>
            </a:r>
          </a:p>
        </p:txBody>
      </p:sp>
      <p:pic>
        <p:nvPicPr>
          <p:cNvPr id="6" name="Picture 5">
            <a:extLst>
              <a:ext uri="{FF2B5EF4-FFF2-40B4-BE49-F238E27FC236}">
                <a16:creationId xmlns:a16="http://schemas.microsoft.com/office/drawing/2014/main" id="{331B78EB-1A5C-9642-8AF5-8C72DD2E6891}"/>
              </a:ext>
            </a:extLst>
          </p:cNvPr>
          <p:cNvPicPr>
            <a:picLocks noChangeAspect="1"/>
          </p:cNvPicPr>
          <p:nvPr/>
        </p:nvPicPr>
        <p:blipFill>
          <a:blip r:embed="rId2"/>
          <a:stretch>
            <a:fillRect/>
          </a:stretch>
        </p:blipFill>
        <p:spPr>
          <a:xfrm>
            <a:off x="6620230" y="2224154"/>
            <a:ext cx="1004582" cy="673174"/>
          </a:xfrm>
          <a:prstGeom prst="rect">
            <a:avLst/>
          </a:prstGeom>
          <a:solidFill>
            <a:schemeClr val="bg1"/>
          </a:solidFill>
        </p:spPr>
      </p:pic>
      <p:pic>
        <p:nvPicPr>
          <p:cNvPr id="7" name="Picture 6">
            <a:extLst>
              <a:ext uri="{FF2B5EF4-FFF2-40B4-BE49-F238E27FC236}">
                <a16:creationId xmlns:a16="http://schemas.microsoft.com/office/drawing/2014/main" id="{14216DC4-F7D8-564A-9468-B239144140F1}"/>
              </a:ext>
            </a:extLst>
          </p:cNvPr>
          <p:cNvPicPr>
            <a:picLocks noChangeAspect="1"/>
          </p:cNvPicPr>
          <p:nvPr/>
        </p:nvPicPr>
        <p:blipFill>
          <a:blip r:embed="rId3"/>
          <a:stretch>
            <a:fillRect/>
          </a:stretch>
        </p:blipFill>
        <p:spPr>
          <a:xfrm>
            <a:off x="5541172" y="2944464"/>
            <a:ext cx="842357" cy="543456"/>
          </a:xfrm>
          <a:prstGeom prst="rect">
            <a:avLst/>
          </a:prstGeom>
        </p:spPr>
      </p:pic>
    </p:spTree>
    <p:extLst>
      <p:ext uri="{BB962C8B-B14F-4D97-AF65-F5344CB8AC3E}">
        <p14:creationId xmlns:p14="http://schemas.microsoft.com/office/powerpoint/2010/main" val="104380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395EBE5-E69C-4686-8CE9-5E901F4CB33B}"/>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Help, Resources, and Version History </a:t>
            </a:r>
          </a:p>
        </p:txBody>
      </p:sp>
      <p:sp>
        <p:nvSpPr>
          <p:cNvPr id="7" name="Content Placeholder 4">
            <a:extLst>
              <a:ext uri="{FF2B5EF4-FFF2-40B4-BE49-F238E27FC236}">
                <a16:creationId xmlns:a16="http://schemas.microsoft.com/office/drawing/2014/main" id="{B9760127-D1C8-42E7-8683-08986065D4B6}"/>
              </a:ext>
            </a:extLst>
          </p:cNvPr>
          <p:cNvSpPr txBox="1">
            <a:spLocks/>
          </p:cNvSpPr>
          <p:nvPr/>
        </p:nvSpPr>
        <p:spPr>
          <a:xfrm>
            <a:off x="368272" y="1152124"/>
            <a:ext cx="9144000" cy="2734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Where Can You Go for Help?</a:t>
            </a:r>
          </a:p>
          <a:p>
            <a:pPr marL="0" indent="0">
              <a:lnSpc>
                <a:spcPct val="100000"/>
              </a:lnSpc>
              <a:buFont typeface="Arial" panose="020B0604020202020204" pitchFamily="34" charset="0"/>
              <a:buNone/>
            </a:pPr>
            <a:endParaRPr lang="en-US" sz="1600" b="1" dirty="0">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3683A473-9EC1-4D0E-A6B7-F78A726C7EE9}"/>
              </a:ext>
            </a:extLst>
          </p:cNvPr>
          <p:cNvGrpSpPr/>
          <p:nvPr/>
        </p:nvGrpSpPr>
        <p:grpSpPr>
          <a:xfrm>
            <a:off x="2039816" y="2203026"/>
            <a:ext cx="2743200" cy="2368973"/>
            <a:chOff x="365760" y="2203028"/>
            <a:chExt cx="2743200" cy="2734076"/>
          </a:xfrm>
          <a:noFill/>
        </p:grpSpPr>
        <p:sp>
          <p:nvSpPr>
            <p:cNvPr id="5" name="object 20">
              <a:extLst>
                <a:ext uri="{FF2B5EF4-FFF2-40B4-BE49-F238E27FC236}">
                  <a16:creationId xmlns:a16="http://schemas.microsoft.com/office/drawing/2014/main" id="{0F5F28AF-4B35-4C72-BB2E-BCFF520D088B}"/>
                </a:ext>
              </a:extLst>
            </p:cNvPr>
            <p:cNvSpPr txBox="1"/>
            <p:nvPr/>
          </p:nvSpPr>
          <p:spPr>
            <a:xfrm>
              <a:off x="365760" y="2203028"/>
              <a:ext cx="2743200" cy="2734076"/>
            </a:xfrm>
            <a:prstGeom prst="rect">
              <a:avLst/>
            </a:prstGeom>
            <a:grpFill/>
            <a:ln w="28575">
              <a:solidFill>
                <a:srgbClr val="0C777D"/>
              </a:solid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marL="12700" marR="5080">
                <a:lnSpc>
                  <a:spcPct val="100000"/>
                </a:lnSpc>
                <a:spcBef>
                  <a:spcPts val="100"/>
                </a:spcBef>
              </a:pPr>
              <a:endParaRPr sz="1100" dirty="0">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DAD5E5C0-1C2D-41A1-8579-E94A317500C0}"/>
                </a:ext>
              </a:extLst>
            </p:cNvPr>
            <p:cNvSpPr/>
            <p:nvPr/>
          </p:nvSpPr>
          <p:spPr>
            <a:xfrm>
              <a:off x="614117" y="2306283"/>
              <a:ext cx="2461349" cy="2527561"/>
            </a:xfrm>
            <a:prstGeom prst="rect">
              <a:avLst/>
            </a:prstGeom>
            <a:grpFill/>
          </p:spPr>
          <p:txBody>
            <a:bodyPr wrap="square" anchor="ctr">
              <a:spAutoFit/>
            </a:bodyPr>
            <a:lstStyle/>
            <a:p>
              <a:pPr>
                <a:lnSpc>
                  <a:spcPct val="107000"/>
                </a:lnSpc>
                <a:spcAft>
                  <a:spcPts val="800"/>
                </a:spcAft>
              </a:pPr>
              <a:r>
                <a:rPr lang="en-US" sz="1100" dirty="0">
                  <a:solidFill>
                    <a:srgbClr val="0C777D"/>
                  </a:solidFill>
                  <a:latin typeface="Segoe UI" panose="020B0502040204020203" pitchFamily="34" charset="0"/>
                  <a:cs typeface="Segoe UI" panose="020B0502040204020203" pitchFamily="34" charset="0"/>
                </a:rPr>
                <a:t>Contact the Quality Payment Program at 1-866-288-8292, Monday through Friday, 8 a.m.-8 p.m. ET or by e-mail at: </a:t>
              </a:r>
              <a:r>
                <a:rPr lang="en-US" sz="1100" dirty="0">
                  <a:solidFill>
                    <a:srgbClr val="0C777D"/>
                  </a:solidFill>
                  <a:latin typeface="Segoe UI" panose="020B0502040204020203" pitchFamily="34" charset="0"/>
                  <a:cs typeface="Segoe UI" panose="020B0502040204020203" pitchFamily="34" charset="0"/>
                  <a:hlinkClick r:id="rId2"/>
                </a:rPr>
                <a:t>QPP@cms.hhs.gov</a:t>
              </a:r>
              <a:r>
                <a:rPr lang="en-US" sz="1100" dirty="0">
                  <a:solidFill>
                    <a:srgbClr val="0C777D"/>
                  </a:solidFill>
                  <a:latin typeface="Segoe UI" panose="020B0502040204020203" pitchFamily="34" charset="0"/>
                  <a:cs typeface="Segoe UI" panose="020B0502040204020203" pitchFamily="34" charset="0"/>
                </a:rPr>
                <a:t>.</a:t>
              </a:r>
            </a:p>
            <a:p>
              <a:pPr marL="171450" indent="-171450">
                <a:lnSpc>
                  <a:spcPct val="107000"/>
                </a:lnSpc>
                <a:spcAft>
                  <a:spcPts val="800"/>
                </a:spcAft>
                <a:buFont typeface="Arial" panose="020B0604020202020204" pitchFamily="34" charset="0"/>
                <a:buChar char="•"/>
              </a:pPr>
              <a:r>
                <a:rPr lang="en-US" sz="1100" dirty="0">
                  <a:solidFill>
                    <a:srgbClr val="0C777D"/>
                  </a:solidFill>
                  <a:latin typeface="Segoe UI" panose="020B0502040204020203" pitchFamily="34" charset="0"/>
                  <a:cs typeface="Segoe UI" panose="020B0502040204020203" pitchFamily="34" charset="0"/>
                </a:rPr>
                <a:t>Customers who are hearing impaired can dial 711 to be connected to a TRS Communications Assistant.</a:t>
              </a:r>
            </a:p>
          </p:txBody>
        </p:sp>
      </p:grpSp>
      <p:grpSp>
        <p:nvGrpSpPr>
          <p:cNvPr id="12" name="Group 11">
            <a:extLst>
              <a:ext uri="{FF2B5EF4-FFF2-40B4-BE49-F238E27FC236}">
                <a16:creationId xmlns:a16="http://schemas.microsoft.com/office/drawing/2014/main" id="{EC553A9E-15A9-47CC-88DB-8C8CE4837403}"/>
              </a:ext>
            </a:extLst>
          </p:cNvPr>
          <p:cNvGrpSpPr/>
          <p:nvPr/>
        </p:nvGrpSpPr>
        <p:grpSpPr>
          <a:xfrm>
            <a:off x="5251690" y="2203025"/>
            <a:ext cx="2743200" cy="2368973"/>
            <a:chOff x="6899564" y="2203027"/>
            <a:chExt cx="2743200" cy="2453057"/>
          </a:xfrm>
          <a:noFill/>
        </p:grpSpPr>
        <p:sp>
          <p:nvSpPr>
            <p:cNvPr id="13" name="object 20">
              <a:extLst>
                <a:ext uri="{FF2B5EF4-FFF2-40B4-BE49-F238E27FC236}">
                  <a16:creationId xmlns:a16="http://schemas.microsoft.com/office/drawing/2014/main" id="{A683176A-99ED-4821-99AE-E135B8529659}"/>
                </a:ext>
              </a:extLst>
            </p:cNvPr>
            <p:cNvSpPr txBox="1"/>
            <p:nvPr/>
          </p:nvSpPr>
          <p:spPr>
            <a:xfrm>
              <a:off x="6899564" y="2203027"/>
              <a:ext cx="2743200" cy="2453057"/>
            </a:xfrm>
            <a:prstGeom prst="rect">
              <a:avLst/>
            </a:prstGeom>
            <a:grpFill/>
            <a:ln w="28575">
              <a:solidFill>
                <a:srgbClr val="0C777D"/>
              </a:solid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marL="12700" marR="5080">
                <a:lnSpc>
                  <a:spcPct val="100000"/>
                </a:lnSpc>
                <a:spcBef>
                  <a:spcPts val="100"/>
                </a:spcBef>
              </a:pPr>
              <a:endParaRPr sz="1100" dirty="0">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C6B56E84-1187-419C-8B33-45B1502D0AC7}"/>
                </a:ext>
              </a:extLst>
            </p:cNvPr>
            <p:cNvSpPr/>
            <p:nvPr/>
          </p:nvSpPr>
          <p:spPr>
            <a:xfrm>
              <a:off x="7073984" y="2736151"/>
              <a:ext cx="2461349" cy="1386808"/>
            </a:xfrm>
            <a:prstGeom prst="rect">
              <a:avLst/>
            </a:prstGeom>
            <a:grpFill/>
          </p:spPr>
          <p:txBody>
            <a:bodyPr wrap="square" anchor="ctr">
              <a:spAutoFit/>
            </a:bodyPr>
            <a:lstStyle/>
            <a:p>
              <a:pPr marL="12700" marR="5080">
                <a:spcBef>
                  <a:spcPts val="100"/>
                </a:spcBef>
              </a:pPr>
              <a:r>
                <a:rPr lang="en-US" sz="1100" dirty="0">
                  <a:solidFill>
                    <a:srgbClr val="0C777D"/>
                  </a:solidFill>
                  <a:latin typeface="Segoe UI" panose="020B0502040204020203" pitchFamily="34" charset="0"/>
                  <a:cs typeface="Segoe UI" panose="020B0502040204020203" pitchFamily="34" charset="0"/>
                </a:rPr>
                <a:t>Visit the Quality Payment Program </a:t>
              </a:r>
              <a:r>
                <a:rPr lang="en-US" sz="1100" dirty="0">
                  <a:solidFill>
                    <a:srgbClr val="0C777D"/>
                  </a:solidFill>
                  <a:latin typeface="Segoe UI" panose="020B0502040204020203" pitchFamily="34" charset="0"/>
                  <a:cs typeface="Segoe UI" panose="020B0502040204020203" pitchFamily="34" charset="0"/>
                  <a:hlinkClick r:id="rId3"/>
                </a:rPr>
                <a:t>website</a:t>
              </a:r>
              <a:r>
                <a:rPr lang="en-US" sz="1100" dirty="0">
                  <a:solidFill>
                    <a:srgbClr val="0C777D"/>
                  </a:solidFill>
                  <a:latin typeface="Segoe UI" panose="020B0502040204020203" pitchFamily="34" charset="0"/>
                  <a:cs typeface="Segoe UI" panose="020B0502040204020203" pitchFamily="34" charset="0"/>
                </a:rPr>
                <a:t> for other </a:t>
              </a:r>
              <a:r>
                <a:rPr lang="en-US" sz="1100" dirty="0">
                  <a:solidFill>
                    <a:srgbClr val="0C777D"/>
                  </a:solidFill>
                  <a:latin typeface="Segoe UI" panose="020B0502040204020203" pitchFamily="34" charset="0"/>
                  <a:cs typeface="Segoe UI" panose="020B0502040204020203" pitchFamily="34" charset="0"/>
                  <a:hlinkClick r:id="rId4"/>
                </a:rPr>
                <a:t>help and support</a:t>
              </a:r>
              <a:r>
                <a:rPr lang="en-US" sz="1100" dirty="0">
                  <a:solidFill>
                    <a:srgbClr val="0C777D"/>
                  </a:solidFill>
                  <a:latin typeface="Segoe UI" panose="020B0502040204020203" pitchFamily="34" charset="0"/>
                  <a:cs typeface="Segoe UI" panose="020B0502040204020203" pitchFamily="34" charset="0"/>
                </a:rPr>
                <a:t> information, to learn more about </a:t>
              </a:r>
              <a:r>
                <a:rPr lang="en-US" sz="1100" dirty="0">
                  <a:solidFill>
                    <a:srgbClr val="0C777D"/>
                  </a:solidFill>
                  <a:latin typeface="Segoe UI" panose="020B0502040204020203" pitchFamily="34" charset="0"/>
                  <a:cs typeface="Segoe UI" panose="020B0502040204020203" pitchFamily="34" charset="0"/>
                  <a:hlinkClick r:id="rId5"/>
                </a:rPr>
                <a:t>MIPS</a:t>
              </a:r>
              <a:r>
                <a:rPr lang="en-US" sz="1100" dirty="0">
                  <a:solidFill>
                    <a:srgbClr val="0C777D"/>
                  </a:solidFill>
                  <a:latin typeface="Segoe UI" panose="020B0502040204020203" pitchFamily="34" charset="0"/>
                  <a:cs typeface="Segoe UI" panose="020B0502040204020203" pitchFamily="34" charset="0"/>
                </a:rPr>
                <a:t>, and to check out the resources available in the </a:t>
              </a:r>
              <a:r>
                <a:rPr lang="en-US" sz="1100" dirty="0">
                  <a:solidFill>
                    <a:srgbClr val="0C777D"/>
                  </a:solidFill>
                  <a:latin typeface="Segoe UI" panose="020B0502040204020203" pitchFamily="34" charset="0"/>
                  <a:cs typeface="Segoe UI" panose="020B0502040204020203" pitchFamily="34" charset="0"/>
                  <a:hlinkClick r:id="rId6"/>
                </a:rPr>
                <a:t>QPP Resource Library</a:t>
              </a:r>
              <a:r>
                <a:rPr lang="en-US" sz="1100" dirty="0">
                  <a:solidFill>
                    <a:srgbClr val="0C777D"/>
                  </a:solidFill>
                  <a:latin typeface="Segoe UI" panose="020B0502040204020203" pitchFamily="34" charset="0"/>
                  <a:cs typeface="Segoe UI" panose="020B0502040204020203" pitchFamily="34" charset="0"/>
                </a:rPr>
                <a:t>. </a:t>
              </a:r>
            </a:p>
          </p:txBody>
        </p:sp>
      </p:grpSp>
      <p:grpSp>
        <p:nvGrpSpPr>
          <p:cNvPr id="15" name="Group 14">
            <a:extLst>
              <a:ext uri="{FF2B5EF4-FFF2-40B4-BE49-F238E27FC236}">
                <a16:creationId xmlns:a16="http://schemas.microsoft.com/office/drawing/2014/main" id="{2759F0AE-9FE4-4E20-B74B-5D5FD8C6247B}"/>
              </a:ext>
            </a:extLst>
          </p:cNvPr>
          <p:cNvGrpSpPr/>
          <p:nvPr/>
        </p:nvGrpSpPr>
        <p:grpSpPr>
          <a:xfrm>
            <a:off x="457200" y="7418670"/>
            <a:ext cx="218980" cy="260474"/>
            <a:chOff x="457200" y="7418670"/>
            <a:chExt cx="218980" cy="260474"/>
          </a:xfrm>
        </p:grpSpPr>
        <p:sp>
          <p:nvSpPr>
            <p:cNvPr id="16" name="bk object 20">
              <a:extLst>
                <a:ext uri="{FF2B5EF4-FFF2-40B4-BE49-F238E27FC236}">
                  <a16:creationId xmlns:a16="http://schemas.microsoft.com/office/drawing/2014/main" id="{591BBF0E-833E-4650-8DD2-14E29BED2C2A}"/>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7" name="Graphic 16">
              <a:hlinkClick r:id="rId7" action="ppaction://hlinksldjump"/>
              <a:extLst>
                <a:ext uri="{FF2B5EF4-FFF2-40B4-BE49-F238E27FC236}">
                  <a16:creationId xmlns:a16="http://schemas.microsoft.com/office/drawing/2014/main" id="{A748373D-3816-4EBB-A3E1-3ED360882F84}"/>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3244372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5">
            <a:extLst>
              <a:ext uri="{FF2B5EF4-FFF2-40B4-BE49-F238E27FC236}">
                <a16:creationId xmlns:a16="http://schemas.microsoft.com/office/drawing/2014/main" id="{4CDAA9C3-F25E-45D2-B508-B8938CA0B81D}"/>
              </a:ext>
            </a:extLst>
          </p:cNvPr>
          <p:cNvGraphicFramePr>
            <a:graphicFrameLocks noGrp="1"/>
          </p:cNvGraphicFramePr>
          <p:nvPr>
            <p:extLst>
              <p:ext uri="{D42A27DB-BD31-4B8C-83A1-F6EECF244321}">
                <p14:modId xmlns:p14="http://schemas.microsoft.com/office/powerpoint/2010/main" val="4012689568"/>
              </p:ext>
            </p:extLst>
          </p:nvPr>
        </p:nvGraphicFramePr>
        <p:xfrm>
          <a:off x="2099843" y="2616235"/>
          <a:ext cx="5858713" cy="1252781"/>
        </p:xfrm>
        <a:graphic>
          <a:graphicData uri="http://schemas.openxmlformats.org/drawingml/2006/table">
            <a:tbl>
              <a:tblPr firstRow="1" bandRow="1">
                <a:tableStyleId>{2D5ABB26-0587-4C30-8999-92F81FD0307C}</a:tableStyleId>
              </a:tblPr>
              <a:tblGrid>
                <a:gridCol w="5858713">
                  <a:extLst>
                    <a:ext uri="{9D8B030D-6E8A-4147-A177-3AD203B41FA5}">
                      <a16:colId xmlns:a16="http://schemas.microsoft.com/office/drawing/2014/main" val="20003"/>
                    </a:ext>
                  </a:extLst>
                </a:gridCol>
              </a:tblGrid>
              <a:tr h="338381">
                <a:tc>
                  <a:txBody>
                    <a:bodyPr/>
                    <a:lstStyle/>
                    <a:p>
                      <a:pPr marL="50800" algn="ctr">
                        <a:lnSpc>
                          <a:spcPct val="100000"/>
                        </a:lnSpc>
                        <a:spcBef>
                          <a:spcPts val="380"/>
                        </a:spcBef>
                      </a:pPr>
                      <a:r>
                        <a:rPr lang="en-US" sz="1200" b="1" i="0" dirty="0">
                          <a:solidFill>
                            <a:srgbClr val="FFFFFF"/>
                          </a:solidFill>
                          <a:latin typeface="Segoe UI" panose="020B0502040204020203" pitchFamily="34" charset="0"/>
                          <a:cs typeface="Segoe UI" panose="020B0502040204020203" pitchFamily="34" charset="0"/>
                        </a:rPr>
                        <a:t>Resource</a:t>
                      </a:r>
                      <a:endParaRPr sz="1200" b="1" i="0" dirty="0">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R w="9525" cap="flat" cmpd="sng" algn="ctr">
                      <a:solidFill>
                        <a:srgbClr val="B3B3B3"/>
                      </a:solidFill>
                      <a:prstDash val="solid"/>
                      <a:round/>
                      <a:headEnd type="none" w="med" len="med"/>
                      <a:tailEnd type="none" w="med" len="med"/>
                    </a:lnR>
                    <a:lnB w="9525" cap="flat" cmpd="sng" algn="ctr">
                      <a:solidFill>
                        <a:srgbClr val="B3B3B3"/>
                      </a:solidFill>
                      <a:prstDash val="solid"/>
                      <a:round/>
                      <a:headEnd type="none" w="med" len="med"/>
                      <a:tailEnd type="none" w="med" len="med"/>
                    </a:lnB>
                    <a:solidFill>
                      <a:srgbClr val="1C3564"/>
                    </a:solidFill>
                  </a:tcPr>
                </a:tc>
                <a:extLst>
                  <a:ext uri="{0D108BD9-81ED-4DB2-BD59-A6C34878D82A}">
                    <a16:rowId xmlns:a16="http://schemas.microsoft.com/office/drawing/2014/main" val="10000"/>
                  </a:ext>
                </a:extLst>
              </a:tr>
              <a:tr h="457200">
                <a:tc>
                  <a:txBody>
                    <a:bodyPr/>
                    <a:lstStyle/>
                    <a:p>
                      <a:pPr marL="0" marR="0" algn="l">
                        <a:lnSpc>
                          <a:spcPct val="107000"/>
                        </a:lnSpc>
                        <a:spcBef>
                          <a:spcPts val="0"/>
                        </a:spcBef>
                        <a:spcAft>
                          <a:spcPts val="0"/>
                        </a:spcAft>
                      </a:pPr>
                      <a:r>
                        <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hlinkClick r:id="rId2"/>
                        </a:rPr>
                        <a:t>2022 Automatic Extreme and Uncontrollable Circumstances Policy Fact Sheet (PDF)</a:t>
                      </a:r>
                      <a:endPar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extLst>
                  <a:ext uri="{0D108BD9-81ED-4DB2-BD59-A6C34878D82A}">
                    <a16:rowId xmlns:a16="http://schemas.microsoft.com/office/drawing/2014/main" val="2015728636"/>
                  </a:ext>
                </a:extLst>
              </a:tr>
              <a:tr h="457200">
                <a:tc>
                  <a:txBody>
                    <a:bodyPr/>
                    <a:lstStyle/>
                    <a:p>
                      <a:pPr marL="0" marR="0" algn="l">
                        <a:lnSpc>
                          <a:spcPct val="107000"/>
                        </a:lnSpc>
                        <a:spcBef>
                          <a:spcPts val="0"/>
                        </a:spcBef>
                        <a:spcAft>
                          <a:spcPts val="800"/>
                        </a:spcAft>
                      </a:pPr>
                      <a:r>
                        <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hlinkClick r:id="rId3"/>
                        </a:rPr>
                        <a:t>2022 MIPS Promoting Interoperability Hardship Exception Application Guide (PDF)</a:t>
                      </a:r>
                      <a:endPar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extLst>
                  <a:ext uri="{0D108BD9-81ED-4DB2-BD59-A6C34878D82A}">
                    <a16:rowId xmlns:a16="http://schemas.microsoft.com/office/drawing/2014/main" val="802872239"/>
                  </a:ext>
                </a:extLst>
              </a:tr>
            </a:tbl>
          </a:graphicData>
        </a:graphic>
      </p:graphicFrame>
      <p:sp>
        <p:nvSpPr>
          <p:cNvPr id="6" name="Title 4">
            <a:extLst>
              <a:ext uri="{FF2B5EF4-FFF2-40B4-BE49-F238E27FC236}">
                <a16:creationId xmlns:a16="http://schemas.microsoft.com/office/drawing/2014/main" id="{D1853871-EA7B-481A-97EA-2F1A4241B7CA}"/>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Help, Resources, and Version History </a:t>
            </a:r>
          </a:p>
        </p:txBody>
      </p:sp>
      <p:sp>
        <p:nvSpPr>
          <p:cNvPr id="9" name="Content Placeholder 4">
            <a:extLst>
              <a:ext uri="{FF2B5EF4-FFF2-40B4-BE49-F238E27FC236}">
                <a16:creationId xmlns:a16="http://schemas.microsoft.com/office/drawing/2014/main" id="{FD0F60F5-BF48-42E0-8282-3AA898A35E65}"/>
              </a:ext>
            </a:extLst>
          </p:cNvPr>
          <p:cNvSpPr txBox="1">
            <a:spLocks/>
          </p:cNvSpPr>
          <p:nvPr/>
        </p:nvSpPr>
        <p:spPr>
          <a:xfrm>
            <a:off x="368272" y="1152124"/>
            <a:ext cx="9144000" cy="15910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Additional Resources</a:t>
            </a:r>
          </a:p>
          <a:p>
            <a:pPr marL="0" indent="0">
              <a:lnSpc>
                <a:spcPct val="100000"/>
              </a:lnSpc>
              <a:buFont typeface="Arial" panose="020B0604020202020204" pitchFamily="34" charset="0"/>
              <a:buNone/>
            </a:pPr>
            <a:endParaRPr lang="en-US" sz="1600" b="1" dirty="0">
              <a:latin typeface="Segoe UI" panose="020B0502040204020203" pitchFamily="34" charset="0"/>
              <a:cs typeface="Segoe UI" panose="020B0502040204020203" pitchFamily="34" charset="0"/>
            </a:endParaRPr>
          </a:p>
          <a:p>
            <a:pPr marL="182880" lvl="1" indent="0">
              <a:lnSpc>
                <a:spcPct val="100000"/>
              </a:lnSpc>
              <a:spcBef>
                <a:spcPts val="0"/>
              </a:spcBef>
              <a:spcAft>
                <a:spcPts val="600"/>
              </a:spcAft>
              <a:buNone/>
            </a:pPr>
            <a:r>
              <a:rPr lang="en-US" sz="1200" dirty="0">
                <a:latin typeface="Segoe UI" panose="020B0502040204020203" pitchFamily="34" charset="0"/>
                <a:cs typeface="Segoe UI" panose="020B0502040204020203" pitchFamily="34" charset="0"/>
              </a:rPr>
              <a:t>The </a:t>
            </a:r>
            <a:r>
              <a:rPr lang="en-US" sz="1200" dirty="0">
                <a:latin typeface="Segoe UI" panose="020B0502040204020203" pitchFamily="34" charset="0"/>
                <a:cs typeface="Segoe UI" panose="020B0502040204020203" pitchFamily="34" charset="0"/>
                <a:hlinkClick r:id="rId4"/>
              </a:rPr>
              <a:t>Quality Payment Program Resource Library </a:t>
            </a:r>
            <a:r>
              <a:rPr lang="en-US" sz="1200" dirty="0">
                <a:latin typeface="Segoe UI" panose="020B0502040204020203" pitchFamily="34" charset="0"/>
                <a:cs typeface="Segoe UI" panose="020B0502040204020203" pitchFamily="34" charset="0"/>
              </a:rPr>
              <a:t>houses fact sheets, measure specifications, specialty guides, technical guides, user guides, helpful videos, and more. We will update this table as more resources become available.</a:t>
            </a:r>
          </a:p>
          <a:p>
            <a:pPr marL="182880" lvl="1" indent="0">
              <a:lnSpc>
                <a:spcPct val="100000"/>
              </a:lnSpc>
              <a:spcBef>
                <a:spcPts val="0"/>
              </a:spcBef>
              <a:spcAft>
                <a:spcPts val="600"/>
              </a:spcAft>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5D65B046-263A-487A-8FA5-7D7D98E63D9F}"/>
              </a:ext>
            </a:extLst>
          </p:cNvPr>
          <p:cNvGrpSpPr/>
          <p:nvPr/>
        </p:nvGrpSpPr>
        <p:grpSpPr>
          <a:xfrm>
            <a:off x="457200" y="7418670"/>
            <a:ext cx="218980" cy="260474"/>
            <a:chOff x="457200" y="7418670"/>
            <a:chExt cx="218980" cy="260474"/>
          </a:xfrm>
        </p:grpSpPr>
        <p:sp>
          <p:nvSpPr>
            <p:cNvPr id="7" name="bk object 20">
              <a:extLst>
                <a:ext uri="{FF2B5EF4-FFF2-40B4-BE49-F238E27FC236}">
                  <a16:creationId xmlns:a16="http://schemas.microsoft.com/office/drawing/2014/main" id="{7BCC9D25-6E62-4D6C-A8B0-70818A299EA7}"/>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5" action="ppaction://hlinksldjump"/>
              <a:extLst>
                <a:ext uri="{FF2B5EF4-FFF2-40B4-BE49-F238E27FC236}">
                  <a16:creationId xmlns:a16="http://schemas.microsoft.com/office/drawing/2014/main" id="{E126E8BF-8A32-4B94-BAC1-B2BF54C7FB18}"/>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2469189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5">
            <a:extLst>
              <a:ext uri="{FF2B5EF4-FFF2-40B4-BE49-F238E27FC236}">
                <a16:creationId xmlns:a16="http://schemas.microsoft.com/office/drawing/2014/main" id="{4CDAA9C3-F25E-45D2-B508-B8938CA0B81D}"/>
              </a:ext>
            </a:extLst>
          </p:cNvPr>
          <p:cNvGraphicFramePr>
            <a:graphicFrameLocks noGrp="1"/>
          </p:cNvGraphicFramePr>
          <p:nvPr>
            <p:extLst>
              <p:ext uri="{D42A27DB-BD31-4B8C-83A1-F6EECF244321}">
                <p14:modId xmlns:p14="http://schemas.microsoft.com/office/powerpoint/2010/main" val="557372836"/>
              </p:ext>
            </p:extLst>
          </p:nvPr>
        </p:nvGraphicFramePr>
        <p:xfrm>
          <a:off x="838200" y="2133600"/>
          <a:ext cx="8305800" cy="1223963"/>
        </p:xfrm>
        <a:graphic>
          <a:graphicData uri="http://schemas.openxmlformats.org/drawingml/2006/table">
            <a:tbl>
              <a:tblPr firstRow="1" bandRow="1">
                <a:tableStyleId>{2D5ABB26-0587-4C30-8999-92F81FD0307C}</a:tableStyleId>
              </a:tblPr>
              <a:tblGrid>
                <a:gridCol w="4152900">
                  <a:extLst>
                    <a:ext uri="{9D8B030D-6E8A-4147-A177-3AD203B41FA5}">
                      <a16:colId xmlns:a16="http://schemas.microsoft.com/office/drawing/2014/main" val="20003"/>
                    </a:ext>
                  </a:extLst>
                </a:gridCol>
                <a:gridCol w="4152900">
                  <a:extLst>
                    <a:ext uri="{9D8B030D-6E8A-4147-A177-3AD203B41FA5}">
                      <a16:colId xmlns:a16="http://schemas.microsoft.com/office/drawing/2014/main" val="3999107837"/>
                    </a:ext>
                  </a:extLst>
                </a:gridCol>
              </a:tblGrid>
              <a:tr h="338381">
                <a:tc>
                  <a:txBody>
                    <a:bodyPr/>
                    <a:lstStyle/>
                    <a:p>
                      <a:pPr marL="50800" algn="ctr">
                        <a:lnSpc>
                          <a:spcPct val="100000"/>
                        </a:lnSpc>
                        <a:spcBef>
                          <a:spcPts val="380"/>
                        </a:spcBef>
                      </a:pPr>
                      <a:r>
                        <a:rPr lang="en-US" sz="1200" b="1" i="0" dirty="0">
                          <a:solidFill>
                            <a:srgbClr val="FFFFFF"/>
                          </a:solidFill>
                          <a:latin typeface="Segoe UI" panose="020B0502040204020203" pitchFamily="34" charset="0"/>
                          <a:cs typeface="Segoe UI" panose="020B0502040204020203" pitchFamily="34" charset="0"/>
                        </a:rPr>
                        <a:t>Date</a:t>
                      </a:r>
                      <a:endParaRPr sz="1200" b="1" i="0" dirty="0">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R w="9525" cap="flat" cmpd="sng" algn="ctr">
                      <a:solidFill>
                        <a:srgbClr val="B3B3B3"/>
                      </a:solidFill>
                      <a:prstDash val="solid"/>
                      <a:round/>
                      <a:headEnd type="none" w="med" len="med"/>
                      <a:tailEnd type="none" w="med" len="med"/>
                    </a:lnR>
                    <a:lnB w="9525" cap="flat" cmpd="sng" algn="ctr">
                      <a:solidFill>
                        <a:srgbClr val="B3B3B3"/>
                      </a:solidFill>
                      <a:prstDash val="solid"/>
                      <a:round/>
                      <a:headEnd type="none" w="med" len="med"/>
                      <a:tailEnd type="none" w="med" len="med"/>
                    </a:lnB>
                    <a:solidFill>
                      <a:srgbClr val="1C3564"/>
                    </a:solidFill>
                  </a:tcPr>
                </a:tc>
                <a:tc>
                  <a:txBody>
                    <a:bodyPr/>
                    <a:lstStyle/>
                    <a:p>
                      <a:pPr marL="50800" algn="ctr">
                        <a:lnSpc>
                          <a:spcPct val="100000"/>
                        </a:lnSpc>
                        <a:spcBef>
                          <a:spcPts val="380"/>
                        </a:spcBef>
                      </a:pPr>
                      <a:r>
                        <a:rPr lang="en-US" sz="1200" b="1" i="0" dirty="0">
                          <a:solidFill>
                            <a:schemeClr val="bg1"/>
                          </a:solidFill>
                          <a:latin typeface="Segoe UI" panose="020B0502040204020203" pitchFamily="34" charset="0"/>
                          <a:cs typeface="Segoe UI" panose="020B0502040204020203" pitchFamily="34" charset="0"/>
                        </a:rPr>
                        <a:t>Description </a:t>
                      </a:r>
                      <a:endParaRPr sz="1200" b="1" i="0" dirty="0">
                        <a:solidFill>
                          <a:schemeClr val="bg1"/>
                        </a:solidFill>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B w="9525" cap="flat" cmpd="sng" algn="ctr">
                      <a:solidFill>
                        <a:srgbClr val="B3B3B3"/>
                      </a:solidFill>
                      <a:prstDash val="solid"/>
                      <a:round/>
                      <a:headEnd type="none" w="med" len="med"/>
                      <a:tailEnd type="none" w="med" len="med"/>
                    </a:lnB>
                    <a:solidFill>
                      <a:srgbClr val="1C3564"/>
                    </a:solidFill>
                  </a:tcPr>
                </a:tc>
                <a:extLst>
                  <a:ext uri="{0D108BD9-81ED-4DB2-BD59-A6C34878D82A}">
                    <a16:rowId xmlns:a16="http://schemas.microsoft.com/office/drawing/2014/main" val="10000"/>
                  </a:ext>
                </a:extLst>
              </a:tr>
              <a:tr h="423619">
                <a:tc>
                  <a:txBody>
                    <a:bodyPr/>
                    <a:lstStyle/>
                    <a:p>
                      <a:pPr marL="0" indent="0" algn="l">
                        <a:lnSpc>
                          <a:spcPct val="105000"/>
                        </a:lnSpc>
                        <a:spcBef>
                          <a:spcPts val="560"/>
                        </a:spcBef>
                        <a:buClr>
                          <a:srgbClr val="1C3264"/>
                        </a:buClr>
                        <a:buFont typeface="Arial" panose="020B0604020202020204" pitchFamily="34" charset="0"/>
                        <a:buNone/>
                        <a:tabLst/>
                      </a:pPr>
                      <a:r>
                        <a:rPr lang="en-US" sz="1200" b="0" i="0" spc="0" dirty="0">
                          <a:latin typeface="Segoe UI" panose="020B0502040204020203" pitchFamily="34" charset="0"/>
                          <a:cs typeface="Segoe UI" panose="020B0502040204020203" pitchFamily="34" charset="0"/>
                        </a:rPr>
                        <a:t>10/06/2022</a:t>
                      </a:r>
                      <a:endParaRPr sz="1200" b="0" i="0" spc="0" dirty="0">
                        <a:latin typeface="Segoe UI" panose="020B0502040204020203"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marR="0" lvl="0" indent="0" algn="l" defTabSz="754380" rtl="0" eaLnBrk="1" fontAlgn="auto" latinLnBrk="0" hangingPunct="1">
                        <a:lnSpc>
                          <a:spcPct val="105000"/>
                        </a:lnSpc>
                        <a:spcBef>
                          <a:spcPts val="370"/>
                        </a:spcBef>
                        <a:spcAft>
                          <a:spcPts val="0"/>
                        </a:spcAft>
                        <a:buClr>
                          <a:srgbClr val="1C3264"/>
                        </a:buClr>
                        <a:buSzTx/>
                        <a:buFont typeface="Arial" panose="020B0604020202020204" pitchFamily="34" charset="0"/>
                        <a:buNone/>
                        <a:tabLst/>
                        <a:defRPr/>
                      </a:pPr>
                      <a:r>
                        <a:rPr lang="en-US" sz="1200" b="0" i="0" spc="0" dirty="0">
                          <a:latin typeface="Segoe UI" panose="020B0502040204020203" pitchFamily="34" charset="0"/>
                          <a:cs typeface="Segoe UI" panose="020B0502040204020203" pitchFamily="34" charset="0"/>
                        </a:rPr>
                        <a:t>Updated deadline to request an exception to January 3, 2023, at 8 p.m. ET (slides 6 and 18)</a:t>
                      </a:r>
                    </a:p>
                  </a:txBody>
                  <a:tcPr anchor="ctr">
                    <a:lnL w="9525" cap="flat" cmpd="sng" algn="ctr">
                      <a:solidFill>
                        <a:srgbClr val="C6C6C6"/>
                      </a:solidFill>
                      <a:prstDash val="solid"/>
                      <a:round/>
                      <a:headEnd type="none" w="med" len="med"/>
                      <a:tailEnd type="none" w="med" len="med"/>
                    </a:lnL>
                    <a:lnR w="9525">
                      <a:solidFill>
                        <a:srgbClr val="B3B3B3"/>
                      </a:solidFill>
                      <a:prstDash val="soli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extLst>
                  <a:ext uri="{0D108BD9-81ED-4DB2-BD59-A6C34878D82A}">
                    <a16:rowId xmlns:a16="http://schemas.microsoft.com/office/drawing/2014/main" val="885794163"/>
                  </a:ext>
                </a:extLst>
              </a:tr>
              <a:tr h="423619">
                <a:tc>
                  <a:txBody>
                    <a:bodyPr/>
                    <a:lstStyle/>
                    <a:p>
                      <a:pPr marL="0" indent="0" algn="l">
                        <a:lnSpc>
                          <a:spcPct val="105000"/>
                        </a:lnSpc>
                        <a:spcBef>
                          <a:spcPts val="560"/>
                        </a:spcBef>
                        <a:buClr>
                          <a:srgbClr val="1C3264"/>
                        </a:buClr>
                        <a:buFont typeface="Arial" panose="020B0604020202020204" pitchFamily="34" charset="0"/>
                        <a:buNone/>
                        <a:tabLst/>
                      </a:pPr>
                      <a:r>
                        <a:rPr lang="en-US" sz="1200" b="0" i="0" spc="0" dirty="0">
                          <a:latin typeface="Segoe UI" panose="020B0502040204020203" pitchFamily="34" charset="0"/>
                          <a:cs typeface="Segoe UI" panose="020B0502040204020203" pitchFamily="34" charset="0"/>
                        </a:rPr>
                        <a:t>05/02/2022</a:t>
                      </a:r>
                      <a:endParaRPr sz="1200" b="0" i="0" spc="0" dirty="0">
                        <a:latin typeface="Segoe UI" panose="020B0502040204020203"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indent="0" algn="l">
                        <a:lnSpc>
                          <a:spcPct val="105000"/>
                        </a:lnSpc>
                        <a:spcBef>
                          <a:spcPts val="370"/>
                        </a:spcBef>
                        <a:buClr>
                          <a:srgbClr val="1C3264"/>
                        </a:buClr>
                        <a:buFont typeface="Arial" panose="020B0604020202020204" pitchFamily="34" charset="0"/>
                        <a:buNone/>
                        <a:tabLst/>
                      </a:pPr>
                      <a:r>
                        <a:rPr lang="en-US" sz="1200" b="0" i="0" spc="0" dirty="0">
                          <a:latin typeface="Segoe UI" panose="020B0502040204020203" pitchFamily="34" charset="0"/>
                          <a:cs typeface="Segoe UI" panose="020B0502040204020203" pitchFamily="34" charset="0"/>
                        </a:rPr>
                        <a:t>Original Posting.</a:t>
                      </a:r>
                    </a:p>
                  </a:txBody>
                  <a:tcPr anchor="ctr">
                    <a:lnL w="9525" cap="flat" cmpd="sng" algn="ctr">
                      <a:solidFill>
                        <a:srgbClr val="C6C6C6"/>
                      </a:solidFill>
                      <a:prstDash val="solid"/>
                      <a:round/>
                      <a:headEnd type="none" w="med" len="med"/>
                      <a:tailEnd type="none" w="med" len="med"/>
                    </a:lnL>
                    <a:lnR w="9525">
                      <a:solidFill>
                        <a:srgbClr val="B3B3B3"/>
                      </a:solidFill>
                      <a:prstDash val="soli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extLst>
                  <a:ext uri="{0D108BD9-81ED-4DB2-BD59-A6C34878D82A}">
                    <a16:rowId xmlns:a16="http://schemas.microsoft.com/office/drawing/2014/main" val="2118614440"/>
                  </a:ext>
                </a:extLst>
              </a:tr>
            </a:tbl>
          </a:graphicData>
        </a:graphic>
      </p:graphicFrame>
      <p:sp>
        <p:nvSpPr>
          <p:cNvPr id="6" name="Title 4">
            <a:extLst>
              <a:ext uri="{FF2B5EF4-FFF2-40B4-BE49-F238E27FC236}">
                <a16:creationId xmlns:a16="http://schemas.microsoft.com/office/drawing/2014/main" id="{8ED7145C-EA69-4A3A-A4ED-9425B54B4381}"/>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Help, Resources, and Version History </a:t>
            </a:r>
          </a:p>
        </p:txBody>
      </p:sp>
      <p:sp>
        <p:nvSpPr>
          <p:cNvPr id="7" name="Content Placeholder 4">
            <a:extLst>
              <a:ext uri="{FF2B5EF4-FFF2-40B4-BE49-F238E27FC236}">
                <a16:creationId xmlns:a16="http://schemas.microsoft.com/office/drawing/2014/main" id="{A6C6CB44-DAE3-4B52-907A-C88F792524EE}"/>
              </a:ext>
            </a:extLst>
          </p:cNvPr>
          <p:cNvSpPr txBox="1">
            <a:spLocks/>
          </p:cNvSpPr>
          <p:nvPr/>
        </p:nvSpPr>
        <p:spPr>
          <a:xfrm>
            <a:off x="368272" y="1152124"/>
            <a:ext cx="9144000" cy="2581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b="1" dirty="0">
                <a:latin typeface="Segoe UI" panose="020B0502040204020203" pitchFamily="34" charset="0"/>
                <a:cs typeface="Segoe UI" panose="020B0502040204020203" pitchFamily="34" charset="0"/>
              </a:rPr>
              <a:t>Version History</a:t>
            </a:r>
          </a:p>
          <a:p>
            <a:pPr marL="0" indent="0">
              <a:lnSpc>
                <a:spcPct val="100000"/>
              </a:lnSpc>
              <a:buFont typeface="Arial" panose="020B0604020202020204" pitchFamily="34" charset="0"/>
              <a:buNone/>
            </a:pPr>
            <a:r>
              <a:rPr lang="en-US" sz="1200" dirty="0">
                <a:solidFill>
                  <a:schemeClr val="tx1"/>
                </a:solidFill>
                <a:latin typeface="Segoe UI" panose="020B0502040204020203" pitchFamily="34" charset="0"/>
                <a:cs typeface="Segoe UI" panose="020B0502040204020203" pitchFamily="34" charset="0"/>
              </a:rPr>
              <a:t>If we need to update this document, changes will be identified here.</a:t>
            </a:r>
          </a:p>
          <a:p>
            <a:pPr marL="377190" lvl="1" indent="0">
              <a:lnSpc>
                <a:spcPct val="100000"/>
              </a:lnSpc>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976380CC-EEB8-4228-981E-86C49262A23B}"/>
              </a:ext>
            </a:extLst>
          </p:cNvPr>
          <p:cNvGrpSpPr/>
          <p:nvPr/>
        </p:nvGrpSpPr>
        <p:grpSpPr>
          <a:xfrm>
            <a:off x="457200" y="7418670"/>
            <a:ext cx="218980" cy="260474"/>
            <a:chOff x="457200" y="7418670"/>
            <a:chExt cx="218980" cy="260474"/>
          </a:xfrm>
        </p:grpSpPr>
        <p:sp>
          <p:nvSpPr>
            <p:cNvPr id="9" name="bk object 20">
              <a:extLst>
                <a:ext uri="{FF2B5EF4-FFF2-40B4-BE49-F238E27FC236}">
                  <a16:creationId xmlns:a16="http://schemas.microsoft.com/office/drawing/2014/main" id="{F5CB394F-D021-42A4-B1E5-509A871AB700}"/>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0A46B94F-CFFB-43CE-973E-E5A0E952896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Tree>
    <p:extLst>
      <p:ext uri="{BB962C8B-B14F-4D97-AF65-F5344CB8AC3E}">
        <p14:creationId xmlns:p14="http://schemas.microsoft.com/office/powerpoint/2010/main" val="1118602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50A070-B6A1-A44E-817D-BB3B43DE44F2}"/>
              </a:ext>
            </a:extLst>
          </p:cNvPr>
          <p:cNvSpPr>
            <a:spLocks noGrp="1"/>
          </p:cNvSpPr>
          <p:nvPr>
            <p:ph type="title"/>
          </p:nvPr>
        </p:nvSpPr>
        <p:spPr>
          <a:xfrm>
            <a:off x="4419600" y="3733800"/>
            <a:ext cx="5541390" cy="1353496"/>
          </a:xfrm>
        </p:spPr>
        <p:txBody>
          <a:bodyPr>
            <a:normAutofit/>
          </a:bodyPr>
          <a:lstStyle/>
          <a:p>
            <a:pPr algn="ctr"/>
            <a:r>
              <a:rPr lang="en-US" sz="2500" b="1" dirty="0">
                <a:solidFill>
                  <a:srgbClr val="1B3264"/>
                </a:solidFill>
                <a:latin typeface="Segoe UI" panose="020B0502040204020203" pitchFamily="34" charset="0"/>
                <a:cs typeface="Segoe UI" panose="020B0502040204020203" pitchFamily="34" charset="0"/>
              </a:rPr>
              <a:t>Appendices</a:t>
            </a:r>
          </a:p>
        </p:txBody>
      </p:sp>
      <p:pic>
        <p:nvPicPr>
          <p:cNvPr id="6" name="Picture 5">
            <a:extLst>
              <a:ext uri="{FF2B5EF4-FFF2-40B4-BE49-F238E27FC236}">
                <a16:creationId xmlns:a16="http://schemas.microsoft.com/office/drawing/2014/main" id="{8CDB43EA-72A6-9F4F-BA22-06DBC250EDAD}"/>
              </a:ext>
            </a:extLst>
          </p:cNvPr>
          <p:cNvPicPr>
            <a:picLocks noChangeAspect="1"/>
          </p:cNvPicPr>
          <p:nvPr/>
        </p:nvPicPr>
        <p:blipFill>
          <a:blip r:embed="rId2"/>
          <a:stretch>
            <a:fillRect/>
          </a:stretch>
        </p:blipFill>
        <p:spPr>
          <a:xfrm>
            <a:off x="6693031" y="2191996"/>
            <a:ext cx="721398" cy="721398"/>
          </a:xfrm>
          <a:prstGeom prst="rect">
            <a:avLst/>
          </a:prstGeom>
        </p:spPr>
      </p:pic>
    </p:spTree>
    <p:extLst>
      <p:ext uri="{BB962C8B-B14F-4D97-AF65-F5344CB8AC3E}">
        <p14:creationId xmlns:p14="http://schemas.microsoft.com/office/powerpoint/2010/main" val="1243965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8ED7145C-EA69-4A3A-A4ED-9425B54B4381}"/>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Appendices</a:t>
            </a:r>
          </a:p>
        </p:txBody>
      </p:sp>
      <p:sp>
        <p:nvSpPr>
          <p:cNvPr id="7" name="Content Placeholder 4">
            <a:extLst>
              <a:ext uri="{FF2B5EF4-FFF2-40B4-BE49-F238E27FC236}">
                <a16:creationId xmlns:a16="http://schemas.microsoft.com/office/drawing/2014/main" id="{A6C6CB44-DAE3-4B52-907A-C88F792524EE}"/>
              </a:ext>
            </a:extLst>
          </p:cNvPr>
          <p:cNvSpPr txBox="1">
            <a:spLocks/>
          </p:cNvSpPr>
          <p:nvPr/>
        </p:nvSpPr>
        <p:spPr>
          <a:xfrm>
            <a:off x="368272" y="1152124"/>
            <a:ext cx="9144000" cy="2581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buNone/>
            </a:pPr>
            <a:r>
              <a:rPr lang="en-US" sz="1600" b="1" dirty="0">
                <a:latin typeface="Segoe UI" panose="020B0502040204020203" pitchFamily="34" charset="0"/>
                <a:cs typeface="Segoe UI" panose="020B0502040204020203" pitchFamily="34" charset="0"/>
              </a:rPr>
              <a:t>Appendix A1: 2022 Performance Year MIPS Performance Category Weight Redistribution Policies for Individual Clinicians, Groups, Virtual Groups, and APM Entities Reporting Traditional MIPS </a:t>
            </a:r>
          </a:p>
          <a:p>
            <a:pPr marL="377190" lvl="1" indent="0">
              <a:lnSpc>
                <a:spcPct val="100000"/>
              </a:lnSpc>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976380CC-EEB8-4228-981E-86C49262A23B}"/>
              </a:ext>
            </a:extLst>
          </p:cNvPr>
          <p:cNvGrpSpPr/>
          <p:nvPr/>
        </p:nvGrpSpPr>
        <p:grpSpPr>
          <a:xfrm>
            <a:off x="457200" y="7418670"/>
            <a:ext cx="218980" cy="260474"/>
            <a:chOff x="457200" y="7418670"/>
            <a:chExt cx="218980" cy="260474"/>
          </a:xfrm>
        </p:grpSpPr>
        <p:sp>
          <p:nvSpPr>
            <p:cNvPr id="9" name="bk object 20">
              <a:extLst>
                <a:ext uri="{FF2B5EF4-FFF2-40B4-BE49-F238E27FC236}">
                  <a16:creationId xmlns:a16="http://schemas.microsoft.com/office/drawing/2014/main" id="{F5CB394F-D021-42A4-B1E5-509A871AB700}"/>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0A46B94F-CFFB-43CE-973E-E5A0E952896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1" name="Content Placeholder 2">
            <a:extLst>
              <a:ext uri="{FF2B5EF4-FFF2-40B4-BE49-F238E27FC236}">
                <a16:creationId xmlns:a16="http://schemas.microsoft.com/office/drawing/2014/main" id="{CA70CC97-5064-41CB-B4D1-AD6238279EEC}"/>
              </a:ext>
            </a:extLst>
          </p:cNvPr>
          <p:cNvSpPr txBox="1">
            <a:spLocks/>
          </p:cNvSpPr>
          <p:nvPr/>
        </p:nvSpPr>
        <p:spPr>
          <a:xfrm>
            <a:off x="380123" y="3010174"/>
            <a:ext cx="9144000" cy="6054414"/>
          </a:xfrm>
          <a:prstGeom prst="rect">
            <a:avLst/>
          </a:prstGeom>
        </p:spPr>
        <p:txBody>
          <a:bodyPr vert="horz" lIns="91440" tIns="45720" rIns="91440" bIns="45720" rtlCol="0">
            <a:noAutofit/>
          </a:bodyPr>
          <a:lstStyle>
            <a:lvl1pPr marL="0" indent="0" algn="l" defTabSz="1005850" rtl="0" eaLnBrk="1" latinLnBrk="0" hangingPunct="1">
              <a:lnSpc>
                <a:spcPct val="110000"/>
              </a:lnSpc>
              <a:spcBef>
                <a:spcPts val="1100"/>
              </a:spcBef>
              <a:spcAft>
                <a:spcPts val="600"/>
              </a:spcAft>
              <a:buFont typeface="Arial" panose="020B0604020202020204" pitchFamily="34" charset="0"/>
              <a:buNone/>
              <a:defRPr sz="1600" b="1" i="0" kern="1200">
                <a:solidFill>
                  <a:srgbClr val="0C777D"/>
                </a:solidFill>
                <a:latin typeface="Segoe UI" panose="020B0502040204020203" pitchFamily="34" charset="0"/>
                <a:ea typeface="Segoe UI" panose="020B0502040204020203" pitchFamily="34" charset="0"/>
                <a:cs typeface="Segoe UI" panose="020B0502040204020203" pitchFamily="34" charset="0"/>
              </a:defRPr>
            </a:lvl1pPr>
            <a:lvl2pPr marL="0" indent="0" algn="l" defTabSz="1005850" rtl="0" eaLnBrk="1" latinLnBrk="0" hangingPunct="1">
              <a:lnSpc>
                <a:spcPct val="110000"/>
              </a:lnSpc>
              <a:spcBef>
                <a:spcPts val="600"/>
              </a:spcBef>
              <a:spcAft>
                <a:spcPts val="300"/>
              </a:spcAft>
              <a:buClr>
                <a:schemeClr val="accent2">
                  <a:lumMod val="60000"/>
                  <a:lumOff val="40000"/>
                </a:schemeClr>
              </a:buClr>
              <a:buFont typeface="Arial" panose="020B0604020202020204" pitchFamily="34" charset="0"/>
              <a:buNone/>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71450" indent="-165100" algn="l" defTabSz="1005850" rtl="0" eaLnBrk="1" latinLnBrk="0" hangingPunct="1">
              <a:lnSpc>
                <a:spcPct val="110000"/>
              </a:lnSpc>
              <a:spcBef>
                <a:spcPts val="600"/>
              </a:spcBef>
              <a:spcAft>
                <a:spcPts val="300"/>
              </a:spcAft>
              <a:buClr>
                <a:srgbClr val="0C777D"/>
              </a:buClr>
              <a:buSzPct val="125000"/>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377193" indent="-217171" algn="l" defTabSz="1005850" rtl="0" eaLnBrk="1" latinLnBrk="0" hangingPunct="1">
              <a:lnSpc>
                <a:spcPct val="110000"/>
              </a:lnSpc>
              <a:spcBef>
                <a:spcPts val="0"/>
              </a:spcBef>
              <a:spcAft>
                <a:spcPts val="300"/>
              </a:spcAft>
              <a:buClr>
                <a:srgbClr val="0C777D"/>
              </a:buClr>
              <a:buFont typeface="System Font Regular"/>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754388" indent="-251462" algn="l" defTabSz="1005850" rtl="0" eaLnBrk="1" latinLnBrk="0" hangingPunct="1">
              <a:lnSpc>
                <a:spcPct val="110000"/>
              </a:lnSpc>
              <a:spcBef>
                <a:spcPts val="0"/>
              </a:spcBef>
              <a:spcAft>
                <a:spcPts val="300"/>
              </a:spcAft>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766088"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01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37"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6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1200" b="0" dirty="0">
                <a:solidFill>
                  <a:schemeClr val="tx1"/>
                </a:solidFill>
              </a:rPr>
              <a:t>If fewer than 2 performance categories can be scored (meaning 1 performance category is weighted at 100%, or all performance categories are weighted at 0%), the clinician, group, or virtual group will receive a final score equal to the performance threshold and the MIPS eligible clinicians will receive a neutral payment adjustment in the 2024 payment year.</a:t>
            </a:r>
          </a:p>
        </p:txBody>
      </p:sp>
      <p:sp>
        <p:nvSpPr>
          <p:cNvPr id="12" name="Content Placeholder 2">
            <a:extLst>
              <a:ext uri="{FF2B5EF4-FFF2-40B4-BE49-F238E27FC236}">
                <a16:creationId xmlns:a16="http://schemas.microsoft.com/office/drawing/2014/main" id="{043A138D-7C3C-46CF-B4EB-D3F446F9239C}"/>
              </a:ext>
            </a:extLst>
          </p:cNvPr>
          <p:cNvSpPr txBox="1">
            <a:spLocks/>
          </p:cNvSpPr>
          <p:nvPr/>
        </p:nvSpPr>
        <p:spPr>
          <a:xfrm>
            <a:off x="373779" y="2021242"/>
            <a:ext cx="5079877" cy="924676"/>
          </a:xfrm>
          <a:prstGeom prst="rect">
            <a:avLst/>
          </a:prstGeom>
        </p:spPr>
        <p:txBody>
          <a:bodyPr vert="horz" lIns="91440" tIns="45720" rIns="91440" bIns="45720" rtlCol="0">
            <a:noAutofit/>
          </a:bodyPr>
          <a:lstStyle>
            <a:lvl1pPr marL="0" indent="0" algn="l" defTabSz="1005850" rtl="0" eaLnBrk="1" latinLnBrk="0" hangingPunct="1">
              <a:lnSpc>
                <a:spcPct val="110000"/>
              </a:lnSpc>
              <a:spcBef>
                <a:spcPts val="1100"/>
              </a:spcBef>
              <a:spcAft>
                <a:spcPts val="600"/>
              </a:spcAft>
              <a:buFont typeface="Arial" panose="020B0604020202020204" pitchFamily="34" charset="0"/>
              <a:buNone/>
              <a:defRPr sz="1600" b="1" i="0" kern="1200">
                <a:solidFill>
                  <a:srgbClr val="0C777D"/>
                </a:solidFill>
                <a:latin typeface="Segoe UI" panose="020B0502040204020203" pitchFamily="34" charset="0"/>
                <a:ea typeface="Segoe UI" panose="020B0502040204020203" pitchFamily="34" charset="0"/>
                <a:cs typeface="Segoe UI" panose="020B0502040204020203" pitchFamily="34" charset="0"/>
              </a:defRPr>
            </a:lvl1pPr>
            <a:lvl2pPr marL="0" indent="0" algn="l" defTabSz="1005850" rtl="0" eaLnBrk="1" latinLnBrk="0" hangingPunct="1">
              <a:lnSpc>
                <a:spcPct val="110000"/>
              </a:lnSpc>
              <a:spcBef>
                <a:spcPts val="600"/>
              </a:spcBef>
              <a:spcAft>
                <a:spcPts val="300"/>
              </a:spcAft>
              <a:buClr>
                <a:schemeClr val="accent2">
                  <a:lumMod val="60000"/>
                  <a:lumOff val="40000"/>
                </a:schemeClr>
              </a:buClr>
              <a:buFont typeface="Arial" panose="020B0604020202020204" pitchFamily="34" charset="0"/>
              <a:buNone/>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71450" indent="-165100" algn="l" defTabSz="1005850" rtl="0" eaLnBrk="1" latinLnBrk="0" hangingPunct="1">
              <a:lnSpc>
                <a:spcPct val="110000"/>
              </a:lnSpc>
              <a:spcBef>
                <a:spcPts val="600"/>
              </a:spcBef>
              <a:spcAft>
                <a:spcPts val="300"/>
              </a:spcAft>
              <a:buClr>
                <a:srgbClr val="0C777D"/>
              </a:buClr>
              <a:buSzPct val="125000"/>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377193" indent="-217171" algn="l" defTabSz="1005850" rtl="0" eaLnBrk="1" latinLnBrk="0" hangingPunct="1">
              <a:lnSpc>
                <a:spcPct val="110000"/>
              </a:lnSpc>
              <a:spcBef>
                <a:spcPts val="0"/>
              </a:spcBef>
              <a:spcAft>
                <a:spcPts val="300"/>
              </a:spcAft>
              <a:buClr>
                <a:srgbClr val="0C777D"/>
              </a:buClr>
              <a:buFont typeface="System Font Regular"/>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754388" indent="-251462" algn="l" defTabSz="1005850" rtl="0" eaLnBrk="1" latinLnBrk="0" hangingPunct="1">
              <a:lnSpc>
                <a:spcPct val="110000"/>
              </a:lnSpc>
              <a:spcBef>
                <a:spcPts val="0"/>
              </a:spcBef>
              <a:spcAft>
                <a:spcPts val="300"/>
              </a:spcAft>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766088"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01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37"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6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1200" b="0" dirty="0">
                <a:solidFill>
                  <a:schemeClr val="tx1"/>
                </a:solidFill>
              </a:rPr>
              <a:t>The table below illustrates the 2022 performance category weights and reweighting policies that CMS will apply to clinicians, groups, and virtual groups reporting traditional MIPS. (Small practices should refer to </a:t>
            </a:r>
            <a:r>
              <a:rPr lang="en-US" sz="1200" b="0" dirty="0">
                <a:solidFill>
                  <a:schemeClr val="tx1"/>
                </a:solidFill>
                <a:hlinkClick r:id="rId5" action="ppaction://hlinksldjump"/>
              </a:rPr>
              <a:t>Appendix A2</a:t>
            </a:r>
            <a:r>
              <a:rPr lang="en-US" sz="1200" b="0" dirty="0">
                <a:solidFill>
                  <a:schemeClr val="tx1"/>
                </a:solidFill>
              </a:rPr>
              <a:t>.)</a:t>
            </a:r>
          </a:p>
        </p:txBody>
      </p:sp>
      <p:sp>
        <p:nvSpPr>
          <p:cNvPr id="13" name="object 20">
            <a:extLst>
              <a:ext uri="{FF2B5EF4-FFF2-40B4-BE49-F238E27FC236}">
                <a16:creationId xmlns:a16="http://schemas.microsoft.com/office/drawing/2014/main" id="{C1B3081E-B2FF-4884-80EC-C192EBD12558}"/>
              </a:ext>
            </a:extLst>
          </p:cNvPr>
          <p:cNvSpPr txBox="1"/>
          <p:nvPr/>
        </p:nvSpPr>
        <p:spPr>
          <a:xfrm>
            <a:off x="5727282" y="1954601"/>
            <a:ext cx="3237470" cy="992390"/>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dirty="0">
                <a:solidFill>
                  <a:schemeClr val="bg1"/>
                </a:solidFill>
                <a:latin typeface="Segoe UI" panose="020B0502040204020203" pitchFamily="34" charset="0"/>
                <a:cs typeface="Segoe UI" panose="020B0502040204020203" pitchFamily="34" charset="0"/>
              </a:rPr>
              <a:t>Refer to </a:t>
            </a:r>
            <a:r>
              <a:rPr lang="en-US" sz="1200" u="sng" dirty="0">
                <a:solidFill>
                  <a:schemeClr val="bg1"/>
                </a:solidFill>
                <a:latin typeface="Segoe UI" panose="020B0502040204020203" pitchFamily="34" charset="0"/>
                <a:cs typeface="Segoe UI" panose="020B0502040204020203" pitchFamily="34" charset="0"/>
                <a:hlinkClick r:id="rId6" action="ppaction://hlinksldjump">
                  <a:extLst>
                    <a:ext uri="{A12FA001-AC4F-418D-AE19-62706E023703}">
                      <ahyp:hlinkClr xmlns:ahyp="http://schemas.microsoft.com/office/drawing/2018/hyperlinkcolor" val="tx"/>
                    </a:ext>
                  </a:extLst>
                </a:hlinkClick>
              </a:rPr>
              <a:t>Appendix B</a:t>
            </a:r>
            <a:r>
              <a:rPr lang="en-US" sz="1200" u="sng" dirty="0">
                <a:solidFill>
                  <a:schemeClr val="bg1"/>
                </a:solidFill>
                <a:latin typeface="Segoe UI" panose="020B0502040204020203" pitchFamily="34" charset="0"/>
                <a:cs typeface="Segoe UI" panose="020B0502040204020203" pitchFamily="34" charset="0"/>
              </a:rPr>
              <a:t> </a:t>
            </a:r>
            <a:r>
              <a:rPr lang="en-US" sz="1200" dirty="0">
                <a:solidFill>
                  <a:schemeClr val="bg1"/>
                </a:solidFill>
                <a:latin typeface="Segoe UI" panose="020B0502040204020203" pitchFamily="34" charset="0"/>
                <a:cs typeface="Segoe UI" panose="020B0502040204020203" pitchFamily="34" charset="0"/>
              </a:rPr>
              <a:t>for reweighting policies for APM Entities reporting the APP.  APM Entities reporting traditional MIPS can </a:t>
            </a:r>
            <a:r>
              <a:rPr lang="en-US" sz="1200" b="1" dirty="0">
                <a:solidFill>
                  <a:schemeClr val="bg1"/>
                </a:solidFill>
                <a:latin typeface="Segoe UI" panose="020B0502040204020203" pitchFamily="34" charset="0"/>
                <a:cs typeface="Segoe UI" panose="020B0502040204020203" pitchFamily="34" charset="0"/>
              </a:rPr>
              <a:t>only </a:t>
            </a:r>
            <a:r>
              <a:rPr lang="en-US" sz="1200" dirty="0">
                <a:solidFill>
                  <a:schemeClr val="bg1"/>
                </a:solidFill>
                <a:latin typeface="Segoe UI" panose="020B0502040204020203" pitchFamily="34" charset="0"/>
                <a:cs typeface="Segoe UI" panose="020B0502040204020203" pitchFamily="34" charset="0"/>
              </a:rPr>
              <a:t>request reweighting for </a:t>
            </a:r>
            <a:r>
              <a:rPr lang="en-US" sz="1200" b="1" dirty="0">
                <a:solidFill>
                  <a:schemeClr val="bg1"/>
                </a:solidFill>
                <a:latin typeface="Segoe UI" panose="020B0502040204020203" pitchFamily="34" charset="0"/>
                <a:cs typeface="Segoe UI" panose="020B0502040204020203" pitchFamily="34" charset="0"/>
              </a:rPr>
              <a:t>all </a:t>
            </a:r>
            <a:r>
              <a:rPr lang="en-US" sz="1200" dirty="0">
                <a:solidFill>
                  <a:schemeClr val="bg1"/>
                </a:solidFill>
                <a:latin typeface="Segoe UI" panose="020B0502040204020203" pitchFamily="34" charset="0"/>
                <a:cs typeface="Segoe UI" panose="020B0502040204020203" pitchFamily="34" charset="0"/>
              </a:rPr>
              <a:t>performance categories. </a:t>
            </a:r>
            <a:endParaRPr lang="en-US" sz="1200" b="1" dirty="0">
              <a:solidFill>
                <a:schemeClr val="bg1"/>
              </a:solidFill>
              <a:highlight>
                <a:srgbClr val="FFFF00"/>
              </a:highlight>
              <a:latin typeface="Segoe UI" panose="020B0502040204020203" pitchFamily="34" charset="0"/>
              <a:cs typeface="Segoe UI" panose="020B0502040204020203" pitchFamily="34" charset="0"/>
            </a:endParaRPr>
          </a:p>
        </p:txBody>
      </p:sp>
      <p:graphicFrame>
        <p:nvGraphicFramePr>
          <p:cNvPr id="14" name="Content Placeholder 2">
            <a:extLst>
              <a:ext uri="{FF2B5EF4-FFF2-40B4-BE49-F238E27FC236}">
                <a16:creationId xmlns:a16="http://schemas.microsoft.com/office/drawing/2014/main" id="{66C43673-37E7-4835-AC8C-F8550FBDB6AE}"/>
              </a:ext>
            </a:extLst>
          </p:cNvPr>
          <p:cNvGraphicFramePr>
            <a:graphicFrameLocks/>
          </p:cNvGraphicFramePr>
          <p:nvPr>
            <p:extLst>
              <p:ext uri="{D42A27DB-BD31-4B8C-83A1-F6EECF244321}">
                <p14:modId xmlns:p14="http://schemas.microsoft.com/office/powerpoint/2010/main" val="1652120688"/>
              </p:ext>
            </p:extLst>
          </p:nvPr>
        </p:nvGraphicFramePr>
        <p:xfrm>
          <a:off x="554620" y="3756220"/>
          <a:ext cx="8947042" cy="3272454"/>
        </p:xfrm>
        <a:graphic>
          <a:graphicData uri="http://schemas.openxmlformats.org/drawingml/2006/table">
            <a:tbl>
              <a:tblPr firstRow="1" bandRow="1">
                <a:tableStyleId>{5C22544A-7EE6-4342-B048-85BDC9FD1C3A}</a:tableStyleId>
              </a:tblPr>
              <a:tblGrid>
                <a:gridCol w="3617732">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228599">
                <a:tc>
                  <a:txBody>
                    <a:bodyPr/>
                    <a:lstStyle/>
                    <a:p>
                      <a:pPr marL="0" marR="0" algn="ctr">
                        <a:lnSpc>
                          <a:spcPct val="107000"/>
                        </a:lnSpc>
                        <a:spcBef>
                          <a:spcPts val="600"/>
                        </a:spcBef>
                        <a:spcAft>
                          <a:spcPts val="600"/>
                        </a:spcAft>
                      </a:pPr>
                      <a:r>
                        <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a:t>
                      </a: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200" dirty="0">
                        <a:latin typeface="Segoe UI" panose="020B0502040204020203"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200">
                        <a:latin typeface="Segoe UI" panose="020B0502040204020203"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203272">
                <a:tc gridSpan="5">
                  <a:txBody>
                    <a:bodyPr/>
                    <a:lstStyle/>
                    <a:p>
                      <a:pPr marL="0" marR="0">
                        <a:lnSpc>
                          <a:spcPct val="107000"/>
                        </a:lnSpc>
                        <a:spcBef>
                          <a:spcPts val="0"/>
                        </a:spcBef>
                        <a:spcAft>
                          <a:spcPts val="0"/>
                        </a:spcAft>
                      </a:pPr>
                      <a:r>
                        <a:rPr lang="en-US" sz="1200" b="1">
                          <a:effectLst/>
                          <a:latin typeface="Segoe UI" panose="020B0502040204020203" pitchFamily="34" charset="0"/>
                          <a:ea typeface="Calibri" panose="020F0502020204030204" pitchFamily="34" charset="0"/>
                          <a:cs typeface="Segoe UI" panose="020B0502040204020203" pitchFamily="34" charset="0"/>
                        </a:rPr>
                        <a:t> No Reweighting</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pPr marL="0" marR="0">
                        <a:lnSpc>
                          <a:spcPct val="107000"/>
                        </a:lnSpc>
                        <a:spcBef>
                          <a:spcPts val="0"/>
                        </a:spcBef>
                        <a:spcAft>
                          <a:spcPts val="0"/>
                        </a:spcAft>
                      </a:pPr>
                      <a:endParaRPr lang="en-US" sz="1100" b="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08312">
                <a:tc>
                  <a:txBody>
                    <a:bodyPr/>
                    <a:lstStyle/>
                    <a:p>
                      <a:pPr marL="0" marR="0">
                        <a:lnSpc>
                          <a:spcPct val="107000"/>
                        </a:lnSpc>
                        <a:spcBef>
                          <a:spcPts val="600"/>
                        </a:spcBef>
                        <a:spcAft>
                          <a:spcPts val="600"/>
                        </a:spcAft>
                      </a:pPr>
                      <a:r>
                        <a:rPr lang="en-US" sz="1200" b="1">
                          <a:solidFill>
                            <a:srgbClr val="0E7C84"/>
                          </a:solidFill>
                          <a:effectLst/>
                          <a:latin typeface="Segoe UI" panose="020B0502040204020203" pitchFamily="34" charset="0"/>
                          <a:ea typeface="Calibri" panose="020F0502020204030204" pitchFamily="34" charset="0"/>
                          <a:cs typeface="Segoe UI" panose="020B0502040204020203" pitchFamily="34" charset="0"/>
                        </a:rPr>
                        <a:t>Standard Weighting under traditional MIPS</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2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20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224616">
                <a:tc gridSpan="5">
                  <a:txBody>
                    <a:bodyPr/>
                    <a:lstStyle/>
                    <a:p>
                      <a:pPr marL="0" marR="0" algn="l">
                        <a:lnSpc>
                          <a:spcPct val="107000"/>
                        </a:lnSpc>
                        <a:spcBef>
                          <a:spcPts val="600"/>
                        </a:spcBef>
                        <a:spcAft>
                          <a:spcPts val="600"/>
                        </a:spcAft>
                      </a:pPr>
                      <a:r>
                        <a:rPr lang="en-US" sz="1200" b="1" dirty="0">
                          <a:effectLst/>
                          <a:latin typeface="Segoe UI" panose="020B0502040204020203" pitchFamily="34" charset="0"/>
                          <a:ea typeface="Calibri" panose="020F0502020204030204" pitchFamily="34" charset="0"/>
                          <a:cs typeface="Segoe UI" panose="020B0502040204020203" pitchFamily="34" charset="0"/>
                        </a:rPr>
                        <a:t>Reweight 1 Performance Category</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pPr marL="0" marR="0">
                        <a:lnSpc>
                          <a:spcPct val="107000"/>
                        </a:lnSpc>
                        <a:spcBef>
                          <a:spcPts val="600"/>
                        </a:spcBef>
                        <a:spcAft>
                          <a:spcPts val="6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4876857"/>
                  </a:ext>
                </a:extLst>
              </a:tr>
              <a:tr h="112848">
                <a:tc>
                  <a:txBody>
                    <a:bodyPr/>
                    <a:lstStyle/>
                    <a:p>
                      <a:pPr marL="0" marR="0">
                        <a:lnSpc>
                          <a:spcPct val="100000"/>
                        </a:lnSpc>
                        <a:spcBef>
                          <a:spcPts val="0"/>
                        </a:spcBef>
                        <a:spcAft>
                          <a:spcPts val="0"/>
                        </a:spcAft>
                      </a:pPr>
                      <a:r>
                        <a:rPr lang="en-US" sz="12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a:t>
                      </a:r>
                    </a:p>
                    <a:p>
                      <a:pPr marL="0" marR="0">
                        <a:lnSpc>
                          <a:spcPct val="100000"/>
                        </a:lnSpc>
                        <a:spcBef>
                          <a:spcPts val="0"/>
                        </a:spcBef>
                        <a:spcAft>
                          <a:spcPts val="0"/>
                        </a:spcAft>
                      </a:pPr>
                      <a:r>
                        <a:rPr lang="en-US" sz="1200" dirty="0">
                          <a:effectLst/>
                          <a:latin typeface="Segoe UI" panose="020B0502040204020203" pitchFamily="34" charset="0"/>
                          <a:ea typeface="Calibri" panose="020F0502020204030204" pitchFamily="34" charset="0"/>
                          <a:cs typeface="Segoe UI" panose="020B0502040204020203" pitchFamily="34" charset="0"/>
                        </a:rPr>
                        <a:t>(Cost </a:t>
                      </a:r>
                      <a:r>
                        <a:rPr lang="en-US" sz="12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200" dirty="0">
                          <a:effectLst/>
                          <a:latin typeface="Segoe UI" panose="020B0502040204020203" pitchFamily="34" charset="0"/>
                          <a:ea typeface="Calibri" panose="020F0502020204030204" pitchFamily="34" charset="0"/>
                          <a:cs typeface="Segoe UI" panose="020B0502040204020203" pitchFamily="34" charset="0"/>
                        </a:rPr>
                        <a:t> Quality and Promoting Interoperability)</a:t>
                      </a:r>
                    </a:p>
                    <a:p>
                      <a:pPr marL="0" marR="0">
                        <a:lnSpc>
                          <a:spcPct val="100000"/>
                        </a:lnSpc>
                        <a:spcBef>
                          <a:spcPts val="0"/>
                        </a:spcBef>
                        <a:spcAft>
                          <a:spcPts val="0"/>
                        </a:spcAft>
                      </a:pPr>
                      <a:endParaRPr lang="en-US" sz="5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55%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40640678"/>
                  </a:ext>
                </a:extLst>
              </a:tr>
              <a:tr h="308312">
                <a:tc>
                  <a:txBody>
                    <a:bodyPr/>
                    <a:lstStyle/>
                    <a:p>
                      <a:pPr marL="0" marR="0">
                        <a:lnSpc>
                          <a:spcPct val="100000"/>
                        </a:lnSpc>
                        <a:spcBef>
                          <a:spcPts val="0"/>
                        </a:spcBef>
                        <a:spcAft>
                          <a:spcPts val="0"/>
                        </a:spcAft>
                      </a:pPr>
                      <a:r>
                        <a:rPr lang="en-US" sz="12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Improvement Activities</a:t>
                      </a:r>
                    </a:p>
                    <a:p>
                      <a:pPr marL="0" marR="0">
                        <a:lnSpc>
                          <a:spcPct val="100000"/>
                        </a:lnSpc>
                        <a:spcBef>
                          <a:spcPts val="0"/>
                        </a:spcBef>
                        <a:spcAft>
                          <a:spcPts val="0"/>
                        </a:spcAft>
                      </a:pPr>
                      <a:r>
                        <a:rPr lang="en-US" sz="1200" dirty="0">
                          <a:effectLst/>
                          <a:latin typeface="Segoe UI" panose="020B0502040204020203" pitchFamily="34" charset="0"/>
                          <a:ea typeface="Calibri" panose="020F0502020204030204" pitchFamily="34" charset="0"/>
                          <a:cs typeface="Segoe UI" panose="020B0502040204020203" pitchFamily="34" charset="0"/>
                        </a:rPr>
                        <a:t>(Improvement Activities </a:t>
                      </a:r>
                      <a:r>
                        <a:rPr lang="en-US" sz="12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200" dirty="0">
                          <a:effectLst/>
                          <a:latin typeface="Segoe UI" panose="020B0502040204020203" pitchFamily="34" charset="0"/>
                          <a:ea typeface="Calibri" panose="020F0502020204030204" pitchFamily="34" charset="0"/>
                          <a:cs typeface="Segoe UI" panose="020B0502040204020203" pitchFamily="34" charset="0"/>
                        </a:rPr>
                        <a:t> Quality)</a:t>
                      </a:r>
                    </a:p>
                    <a:p>
                      <a:pPr marL="0" marR="0">
                        <a:lnSpc>
                          <a:spcPct val="100000"/>
                        </a:lnSpc>
                        <a:spcBef>
                          <a:spcPts val="0"/>
                        </a:spcBef>
                        <a:spcAft>
                          <a:spcPts val="0"/>
                        </a:spcAft>
                      </a:pPr>
                      <a:endParaRPr lang="en-US" sz="5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a:solidFill>
                            <a:schemeClr val="tx1"/>
                          </a:solidFill>
                          <a:effectLst/>
                          <a:latin typeface="Segoe UI" panose="020B0502040204020203" pitchFamily="34" charset="0"/>
                          <a:ea typeface="Calibri" panose="020F0502020204030204" pitchFamily="34" charset="0"/>
                          <a:cs typeface="Segoe UI" panose="020B0502040204020203" pitchFamily="34" charset="0"/>
                        </a:rPr>
                        <a:t>45%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394271">
                <a:tc>
                  <a:txBody>
                    <a:bodyPr/>
                    <a:lstStyle/>
                    <a:p>
                      <a:pPr marL="0" marR="0">
                        <a:lnSpc>
                          <a:spcPct val="100000"/>
                        </a:lnSpc>
                        <a:spcBef>
                          <a:spcPts val="0"/>
                        </a:spcBef>
                        <a:spcAft>
                          <a:spcPts val="0"/>
                        </a:spcAft>
                      </a:pPr>
                      <a:r>
                        <a:rPr lang="en-US" sz="12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a:t>
                      </a:r>
                    </a:p>
                    <a:p>
                      <a:pPr marL="0" marR="0">
                        <a:lnSpc>
                          <a:spcPct val="100000"/>
                        </a:lnSpc>
                        <a:spcBef>
                          <a:spcPts val="0"/>
                        </a:spcBef>
                        <a:spcAft>
                          <a:spcPts val="0"/>
                        </a:spcAft>
                      </a:pPr>
                      <a:r>
                        <a:rPr lang="en-US" sz="1200" dirty="0">
                          <a:effectLst/>
                          <a:latin typeface="Segoe UI" panose="020B0502040204020203" pitchFamily="34" charset="0"/>
                          <a:ea typeface="Calibri" panose="020F0502020204030204" pitchFamily="34" charset="0"/>
                          <a:cs typeface="Segoe UI" panose="020B0502040204020203" pitchFamily="34" charset="0"/>
                        </a:rPr>
                        <a:t>(Promoting Interoperability </a:t>
                      </a:r>
                      <a:r>
                        <a:rPr lang="en-US" sz="12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200" dirty="0">
                          <a:effectLst/>
                          <a:latin typeface="Segoe UI" panose="020B0502040204020203" pitchFamily="34" charset="0"/>
                          <a:ea typeface="Calibri" panose="020F0502020204030204" pitchFamily="34" charset="0"/>
                          <a:cs typeface="Segoe UI" panose="020B0502040204020203" pitchFamily="34" charset="0"/>
                        </a:rPr>
                        <a:t> Quality)</a:t>
                      </a:r>
                    </a:p>
                    <a:p>
                      <a:pPr marL="0" marR="0">
                        <a:lnSpc>
                          <a:spcPct val="100000"/>
                        </a:lnSpc>
                        <a:spcBef>
                          <a:spcPts val="0"/>
                        </a:spcBef>
                        <a:spcAft>
                          <a:spcPts val="0"/>
                        </a:spcAft>
                      </a:pPr>
                      <a:endParaRPr lang="en-US" sz="5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a:solidFill>
                            <a:schemeClr val="tx1"/>
                          </a:solidFill>
                          <a:effectLst/>
                          <a:latin typeface="Segoe UI" panose="020B0502040204020203" pitchFamily="34" charset="0"/>
                          <a:ea typeface="Calibri" panose="020F0502020204030204" pitchFamily="34" charset="0"/>
                          <a:cs typeface="Segoe UI" panose="020B0502040204020203" pitchFamily="34" charset="0"/>
                        </a:rPr>
                        <a:t>55%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308312">
                <a:tc>
                  <a:txBody>
                    <a:bodyPr/>
                    <a:lstStyle/>
                    <a:p>
                      <a:pPr marL="0" marR="0">
                        <a:lnSpc>
                          <a:spcPct val="100000"/>
                        </a:lnSpc>
                        <a:spcBef>
                          <a:spcPts val="0"/>
                        </a:spcBef>
                        <a:spcAft>
                          <a:spcPts val="0"/>
                        </a:spcAft>
                      </a:pPr>
                      <a:r>
                        <a:rPr lang="en-US" sz="12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Quality</a:t>
                      </a:r>
                    </a:p>
                    <a:p>
                      <a:pPr marL="0" marR="0">
                        <a:lnSpc>
                          <a:spcPct val="100000"/>
                        </a:lnSpc>
                        <a:spcBef>
                          <a:spcPts val="0"/>
                        </a:spcBef>
                        <a:spcAft>
                          <a:spcPts val="0"/>
                        </a:spcAft>
                      </a:pPr>
                      <a:r>
                        <a:rPr lang="en-US" sz="1200" dirty="0">
                          <a:effectLst/>
                          <a:latin typeface="Segoe UI" panose="020B0502040204020203" pitchFamily="34" charset="0"/>
                          <a:ea typeface="Calibri" panose="020F0502020204030204" pitchFamily="34" charset="0"/>
                          <a:cs typeface="Segoe UI" panose="020B0502040204020203" pitchFamily="34" charset="0"/>
                        </a:rPr>
                        <a:t>(Quality </a:t>
                      </a:r>
                      <a:r>
                        <a:rPr lang="en-US" sz="12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200" dirty="0">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nSpc>
                          <a:spcPct val="100000"/>
                        </a:lnSpc>
                        <a:spcBef>
                          <a:spcPts val="0"/>
                        </a:spcBef>
                        <a:spcAft>
                          <a:spcPts val="0"/>
                        </a:spcAft>
                      </a:pPr>
                      <a:endParaRPr lang="en-US" sz="5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55%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bl>
          </a:graphicData>
        </a:graphic>
      </p:graphicFrame>
      <p:sp>
        <p:nvSpPr>
          <p:cNvPr id="15" name="object 20">
            <a:extLst>
              <a:ext uri="{FF2B5EF4-FFF2-40B4-BE49-F238E27FC236}">
                <a16:creationId xmlns:a16="http://schemas.microsoft.com/office/drawing/2014/main" id="{31A0E020-BAB3-4A03-9DA3-BD0140D1901F}"/>
              </a:ext>
            </a:extLst>
          </p:cNvPr>
          <p:cNvSpPr txBox="1"/>
          <p:nvPr/>
        </p:nvSpPr>
        <p:spPr>
          <a:xfrm>
            <a:off x="3403243" y="7376599"/>
            <a:ext cx="3085071" cy="273019"/>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algn="ctr"/>
            <a:r>
              <a:rPr lang="en-US" sz="1200">
                <a:solidFill>
                  <a:schemeClr val="bg1"/>
                </a:solidFill>
                <a:latin typeface="Segoe UI" panose="020B0502040204020203" pitchFamily="34" charset="0"/>
                <a:cs typeface="Segoe UI" panose="020B0502040204020203" pitchFamily="34" charset="0"/>
              </a:rPr>
              <a:t>Table continues on the following slide. </a:t>
            </a:r>
          </a:p>
        </p:txBody>
      </p:sp>
    </p:spTree>
    <p:extLst>
      <p:ext uri="{BB962C8B-B14F-4D97-AF65-F5344CB8AC3E}">
        <p14:creationId xmlns:p14="http://schemas.microsoft.com/office/powerpoint/2010/main" val="659008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8ED7145C-EA69-4A3A-A4ED-9425B54B4381}"/>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Appendices</a:t>
            </a:r>
          </a:p>
        </p:txBody>
      </p:sp>
      <p:sp>
        <p:nvSpPr>
          <p:cNvPr id="7" name="Content Placeholder 4">
            <a:extLst>
              <a:ext uri="{FF2B5EF4-FFF2-40B4-BE49-F238E27FC236}">
                <a16:creationId xmlns:a16="http://schemas.microsoft.com/office/drawing/2014/main" id="{A6C6CB44-DAE3-4B52-907A-C88F792524EE}"/>
              </a:ext>
            </a:extLst>
          </p:cNvPr>
          <p:cNvSpPr txBox="1">
            <a:spLocks/>
          </p:cNvSpPr>
          <p:nvPr/>
        </p:nvSpPr>
        <p:spPr>
          <a:xfrm>
            <a:off x="368272" y="1152124"/>
            <a:ext cx="9144000" cy="2581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buNone/>
            </a:pPr>
            <a:r>
              <a:rPr lang="en-US" sz="1600" b="1" dirty="0">
                <a:latin typeface="Segoe UI" panose="020B0502040204020203" pitchFamily="34" charset="0"/>
                <a:cs typeface="Segoe UI" panose="020B0502040204020203" pitchFamily="34" charset="0"/>
              </a:rPr>
              <a:t>Appendix A1: 2022 Performance Year MIPS Performance Category Weight Redistribution Policies for Individual Clinicians, Groups, Virtual Groups, and APM Entities Reporting Traditional MIPS </a:t>
            </a:r>
            <a:r>
              <a:rPr lang="en-US" sz="1600" dirty="0">
                <a:latin typeface="Segoe UI" panose="020B0502040204020203" pitchFamily="34" charset="0"/>
                <a:cs typeface="Segoe UI" panose="020B0502040204020203" pitchFamily="34" charset="0"/>
              </a:rPr>
              <a:t>(continued)</a:t>
            </a:r>
          </a:p>
          <a:p>
            <a:pPr marL="377190" lvl="1" indent="0">
              <a:lnSpc>
                <a:spcPct val="100000"/>
              </a:lnSpc>
              <a:buNone/>
            </a:pPr>
            <a:endParaRPr lang="en-US" sz="1200"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976380CC-EEB8-4228-981E-86C49262A23B}"/>
              </a:ext>
            </a:extLst>
          </p:cNvPr>
          <p:cNvGrpSpPr/>
          <p:nvPr/>
        </p:nvGrpSpPr>
        <p:grpSpPr>
          <a:xfrm>
            <a:off x="457200" y="7418670"/>
            <a:ext cx="218980" cy="260474"/>
            <a:chOff x="457200" y="7418670"/>
            <a:chExt cx="218980" cy="260474"/>
          </a:xfrm>
        </p:grpSpPr>
        <p:sp>
          <p:nvSpPr>
            <p:cNvPr id="9" name="bk object 20">
              <a:extLst>
                <a:ext uri="{FF2B5EF4-FFF2-40B4-BE49-F238E27FC236}">
                  <a16:creationId xmlns:a16="http://schemas.microsoft.com/office/drawing/2014/main" id="{F5CB394F-D021-42A4-B1E5-509A871AB700}"/>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0A46B94F-CFFB-43CE-973E-E5A0E952896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graphicFrame>
        <p:nvGraphicFramePr>
          <p:cNvPr id="16" name="Content Placeholder 2">
            <a:extLst>
              <a:ext uri="{FF2B5EF4-FFF2-40B4-BE49-F238E27FC236}">
                <a16:creationId xmlns:a16="http://schemas.microsoft.com/office/drawing/2014/main" id="{EB41F9F7-2E77-4E51-8EAE-EABA984741B1}"/>
              </a:ext>
            </a:extLst>
          </p:cNvPr>
          <p:cNvGraphicFramePr>
            <a:graphicFrameLocks/>
          </p:cNvGraphicFramePr>
          <p:nvPr>
            <p:extLst>
              <p:ext uri="{D42A27DB-BD31-4B8C-83A1-F6EECF244321}">
                <p14:modId xmlns:p14="http://schemas.microsoft.com/office/powerpoint/2010/main" val="3244667913"/>
              </p:ext>
            </p:extLst>
          </p:nvPr>
        </p:nvGraphicFramePr>
        <p:xfrm>
          <a:off x="440867" y="1985718"/>
          <a:ext cx="9176666" cy="3623827"/>
        </p:xfrm>
        <a:graphic>
          <a:graphicData uri="http://schemas.openxmlformats.org/drawingml/2006/table">
            <a:tbl>
              <a:tblPr firstRow="1" bandRow="1">
                <a:tableStyleId>{5C22544A-7EE6-4342-B048-85BDC9FD1C3A}</a:tableStyleId>
              </a:tblPr>
              <a:tblGrid>
                <a:gridCol w="4263081">
                  <a:extLst>
                    <a:ext uri="{9D8B030D-6E8A-4147-A177-3AD203B41FA5}">
                      <a16:colId xmlns:a16="http://schemas.microsoft.com/office/drawing/2014/main" val="3834638149"/>
                    </a:ext>
                  </a:extLst>
                </a:gridCol>
                <a:gridCol w="1185850">
                  <a:extLst>
                    <a:ext uri="{9D8B030D-6E8A-4147-A177-3AD203B41FA5}">
                      <a16:colId xmlns:a16="http://schemas.microsoft.com/office/drawing/2014/main" val="3729952773"/>
                    </a:ext>
                  </a:extLst>
                </a:gridCol>
                <a:gridCol w="1112108">
                  <a:extLst>
                    <a:ext uri="{9D8B030D-6E8A-4147-A177-3AD203B41FA5}">
                      <a16:colId xmlns:a16="http://schemas.microsoft.com/office/drawing/2014/main" val="3591549498"/>
                    </a:ext>
                  </a:extLst>
                </a:gridCol>
                <a:gridCol w="1272746">
                  <a:extLst>
                    <a:ext uri="{9D8B030D-6E8A-4147-A177-3AD203B41FA5}">
                      <a16:colId xmlns:a16="http://schemas.microsoft.com/office/drawing/2014/main" val="2043628357"/>
                    </a:ext>
                  </a:extLst>
                </a:gridCol>
                <a:gridCol w="1342881">
                  <a:extLst>
                    <a:ext uri="{9D8B030D-6E8A-4147-A177-3AD203B41FA5}">
                      <a16:colId xmlns:a16="http://schemas.microsoft.com/office/drawing/2014/main" val="3235292470"/>
                    </a:ext>
                  </a:extLst>
                </a:gridCol>
              </a:tblGrid>
              <a:tr h="228599">
                <a:tc>
                  <a:txBody>
                    <a:bodyPr/>
                    <a:lstStyle/>
                    <a:p>
                      <a:pPr marL="0" marR="0" algn="ctr">
                        <a:lnSpc>
                          <a:spcPct val="107000"/>
                        </a:lnSpc>
                        <a:spcBef>
                          <a:spcPts val="600"/>
                        </a:spcBef>
                        <a:spcAft>
                          <a:spcPts val="600"/>
                        </a:spcAft>
                      </a:pPr>
                      <a:r>
                        <a:rPr lang="en-US" sz="11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a:t>
                      </a: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100">
                        <a:latin typeface="Segoe UI" panose="020B0502040204020203"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100">
                        <a:latin typeface="Segoe UI" panose="020B0502040204020203"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203272">
                <a:tc gridSpan="5">
                  <a:txBody>
                    <a:bodyPr/>
                    <a:lstStyle/>
                    <a:p>
                      <a:pPr marL="0" marR="0">
                        <a:lnSpc>
                          <a:spcPct val="107000"/>
                        </a:lnSpc>
                        <a:spcBef>
                          <a:spcPts val="0"/>
                        </a:spcBef>
                        <a:spcAft>
                          <a:spcPts val="0"/>
                        </a:spcAft>
                      </a:pPr>
                      <a:r>
                        <a:rPr lang="en-US" sz="1100" b="1">
                          <a:effectLst/>
                          <a:latin typeface="Segoe UI" panose="020B0502040204020203" pitchFamily="34" charset="0"/>
                          <a:ea typeface="Calibri" panose="020F0502020204030204" pitchFamily="34" charset="0"/>
                          <a:cs typeface="Segoe UI" panose="020B0502040204020203" pitchFamily="34" charset="0"/>
                        </a:rPr>
                        <a:t> Reweight 2 Performance Categories</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pPr marL="0" marR="0">
                        <a:lnSpc>
                          <a:spcPct val="107000"/>
                        </a:lnSpc>
                        <a:spcBef>
                          <a:spcPts val="0"/>
                        </a:spcBef>
                        <a:spcAft>
                          <a:spcPts val="0"/>
                        </a:spcAft>
                      </a:pPr>
                      <a:endParaRPr lang="en-US" sz="1100" b="1">
                        <a:effectLst/>
                        <a:latin typeface="+mn-lt"/>
                        <a:ea typeface="Calibri" panose="020F0502020204030204" pitchFamily="34" charset="0"/>
                        <a:cs typeface="Times New Roman" panose="02020603050405020304" pitchFamily="18"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30971456"/>
                  </a:ext>
                </a:extLst>
              </a:tr>
              <a:tr h="308312">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Promoting Interoperability</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(Cost + Promoting Interoperability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Quality)</a:t>
                      </a:r>
                    </a:p>
                    <a:p>
                      <a:pPr marL="0" marR="0">
                        <a:lnSpc>
                          <a:spcPct val="100000"/>
                        </a:lnSpc>
                        <a:spcBef>
                          <a:spcPts val="0"/>
                        </a:spcBef>
                        <a:spcAft>
                          <a:spcPts val="0"/>
                        </a:spcAft>
                      </a:pPr>
                      <a:endParaRPr lang="en-US" sz="6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85%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308312">
                <a:tc>
                  <a:txBody>
                    <a:bodyPr/>
                    <a:lstStyle/>
                    <a:p>
                      <a:pPr marL="0" marR="0">
                        <a:lnSpc>
                          <a:spcPct val="100000"/>
                        </a:lnSpc>
                        <a:spcBef>
                          <a:spcPts val="0"/>
                        </a:spcBef>
                        <a:spcAft>
                          <a:spcPts val="0"/>
                        </a:spcAft>
                      </a:pPr>
                      <a:r>
                        <a:rPr lang="en-US" sz="1100" b="1">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Quality</a:t>
                      </a:r>
                      <a:endParaRPr lang="en-US" sz="110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(Cost + Quality </a:t>
                      </a:r>
                      <a:r>
                        <a:rPr lang="en-US" sz="110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nSpc>
                          <a:spcPct val="100000"/>
                        </a:lnSpc>
                        <a:spcBef>
                          <a:spcPts val="0"/>
                        </a:spcBef>
                        <a:spcAft>
                          <a:spcPts val="0"/>
                        </a:spcAft>
                      </a:pPr>
                      <a:endParaRPr lang="en-US" sz="6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85%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40640678"/>
                  </a:ext>
                </a:extLst>
              </a:tr>
              <a:tr h="308312">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Improvement Activities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(Cost + Improvement Activities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Promoting Interoperability + Quality)</a:t>
                      </a:r>
                    </a:p>
                    <a:p>
                      <a:pPr marL="0" marR="0">
                        <a:lnSpc>
                          <a:spcPct val="100000"/>
                        </a:lnSpc>
                        <a:spcBef>
                          <a:spcPts val="0"/>
                        </a:spcBef>
                        <a:spcAft>
                          <a:spcPts val="0"/>
                        </a:spcAft>
                      </a:pPr>
                      <a:endParaRPr lang="en-US" sz="6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394271">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 + No Quality</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(Promoting Interoperability + Quality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Cost + Improvement Activities)</a:t>
                      </a:r>
                    </a:p>
                    <a:p>
                      <a:pPr marL="0" marR="0">
                        <a:lnSpc>
                          <a:spcPct val="100000"/>
                        </a:lnSpc>
                        <a:spcBef>
                          <a:spcPts val="0"/>
                        </a:spcBef>
                        <a:spcAft>
                          <a:spcPts val="0"/>
                        </a:spcAft>
                      </a:pPr>
                      <a:endParaRPr lang="en-US" sz="6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308312">
                <a:tc>
                  <a:txBody>
                    <a:bodyPr/>
                    <a:lstStyle/>
                    <a:p>
                      <a:pPr marL="0" marR="0">
                        <a:lnSpc>
                          <a:spcPct val="100000"/>
                        </a:lnSpc>
                        <a:spcBef>
                          <a:spcPts val="0"/>
                        </a:spcBef>
                        <a:spcAft>
                          <a:spcPts val="0"/>
                        </a:spcAft>
                      </a:pPr>
                      <a:r>
                        <a:rPr lang="en-US" sz="1100" b="1">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 + No Improvement Activities</a:t>
                      </a:r>
                      <a:endParaRPr lang="en-US" sz="110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(Promoting Interoperability + Improvement Activities </a:t>
                      </a:r>
                      <a:r>
                        <a:rPr lang="en-US" sz="110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a:effectLst/>
                          <a:latin typeface="Segoe UI" panose="020B0502040204020203" pitchFamily="34" charset="0"/>
                          <a:ea typeface="Calibri" panose="020F0502020204030204" pitchFamily="34" charset="0"/>
                          <a:cs typeface="Segoe UI" panose="020B0502040204020203" pitchFamily="34" charset="0"/>
                        </a:rPr>
                        <a:t> Quality)</a:t>
                      </a:r>
                    </a:p>
                    <a:p>
                      <a:pPr marL="0" marR="0">
                        <a:lnSpc>
                          <a:spcPct val="100000"/>
                        </a:lnSpc>
                        <a:spcBef>
                          <a:spcPts val="0"/>
                        </a:spcBef>
                        <a:spcAft>
                          <a:spcPts val="0"/>
                        </a:spcAft>
                      </a:pPr>
                      <a:endParaRPr lang="en-US" sz="6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0239239"/>
                  </a:ext>
                </a:extLst>
              </a:tr>
              <a:tr h="308312">
                <a:tc>
                  <a:txBody>
                    <a:bodyPr/>
                    <a:lstStyle/>
                    <a:p>
                      <a:pPr marL="0" marR="0">
                        <a:lnSpc>
                          <a:spcPct val="100000"/>
                        </a:lnSpc>
                        <a:spcBef>
                          <a:spcPts val="0"/>
                        </a:spcBef>
                        <a:spcAft>
                          <a:spcPts val="0"/>
                        </a:spcAft>
                      </a:pPr>
                      <a:r>
                        <a:rPr lang="en-US" sz="1100" b="1">
                          <a:solidFill>
                            <a:srgbClr val="0E7C84"/>
                          </a:solidFill>
                          <a:effectLst/>
                          <a:latin typeface="Segoe UI" panose="020B0502040204020203" pitchFamily="34" charset="0"/>
                          <a:ea typeface="Calibri" panose="020F0502020204030204" pitchFamily="34" charset="0"/>
                          <a:cs typeface="Segoe UI" panose="020B0502040204020203" pitchFamily="34" charset="0"/>
                        </a:rPr>
                        <a:t>No Quality + No Improvement Activities</a:t>
                      </a:r>
                      <a:endParaRPr lang="en-US" sz="110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(Quality + Improvement Activities </a:t>
                      </a:r>
                      <a:r>
                        <a:rPr lang="en-US" sz="110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nSpc>
                          <a:spcPct val="100000"/>
                        </a:lnSpc>
                        <a:spcBef>
                          <a:spcPts val="0"/>
                        </a:spcBef>
                        <a:spcAft>
                          <a:spcPts val="0"/>
                        </a:spcAft>
                      </a:pPr>
                      <a:endParaRPr lang="en-US" sz="6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05862786"/>
                  </a:ext>
                </a:extLst>
              </a:tr>
            </a:tbl>
          </a:graphicData>
        </a:graphic>
      </p:graphicFrame>
      <p:graphicFrame>
        <p:nvGraphicFramePr>
          <p:cNvPr id="17" name="Table 16">
            <a:extLst>
              <a:ext uri="{FF2B5EF4-FFF2-40B4-BE49-F238E27FC236}">
                <a16:creationId xmlns:a16="http://schemas.microsoft.com/office/drawing/2014/main" id="{148F6A76-CCF9-49C3-B004-C1AA43E76CDF}"/>
              </a:ext>
            </a:extLst>
          </p:cNvPr>
          <p:cNvGraphicFramePr>
            <a:graphicFrameLocks noGrp="1"/>
          </p:cNvGraphicFramePr>
          <p:nvPr>
            <p:extLst>
              <p:ext uri="{D42A27DB-BD31-4B8C-83A1-F6EECF244321}">
                <p14:modId xmlns:p14="http://schemas.microsoft.com/office/powerpoint/2010/main" val="2015955266"/>
              </p:ext>
            </p:extLst>
          </p:nvPr>
        </p:nvGraphicFramePr>
        <p:xfrm>
          <a:off x="440867" y="5618410"/>
          <a:ext cx="9176666" cy="1602462"/>
        </p:xfrm>
        <a:graphic>
          <a:graphicData uri="http://schemas.openxmlformats.org/drawingml/2006/table">
            <a:tbl>
              <a:tblPr firstRow="1" bandRow="1">
                <a:tableStyleId>{5C22544A-7EE6-4342-B048-85BDC9FD1C3A}</a:tableStyleId>
              </a:tblPr>
              <a:tblGrid>
                <a:gridCol w="9176666">
                  <a:extLst>
                    <a:ext uri="{9D8B030D-6E8A-4147-A177-3AD203B41FA5}">
                      <a16:colId xmlns:a16="http://schemas.microsoft.com/office/drawing/2014/main" val="10763688"/>
                    </a:ext>
                  </a:extLst>
                </a:gridCol>
              </a:tblGrid>
              <a:tr h="219336">
                <a:tc>
                  <a:txBody>
                    <a:bodyPr/>
                    <a:lstStyle/>
                    <a:p>
                      <a:pPr marL="0" marR="0">
                        <a:lnSpc>
                          <a:spcPct val="107000"/>
                        </a:lnSpc>
                        <a:spcBef>
                          <a:spcPts val="0"/>
                        </a:spcBef>
                        <a:spcAft>
                          <a:spcPts val="0"/>
                        </a:spcAft>
                      </a:pPr>
                      <a:r>
                        <a:rPr lang="en-US" sz="1100" b="1">
                          <a:solidFill>
                            <a:schemeClr val="tx1"/>
                          </a:solidFill>
                          <a:effectLst/>
                          <a:latin typeface="Segoe UI" panose="020B0502040204020203" pitchFamily="34" charset="0"/>
                          <a:ea typeface="Calibri" panose="020F0502020204030204" pitchFamily="34" charset="0"/>
                          <a:cs typeface="Segoe UI" panose="020B0502040204020203" pitchFamily="34" charset="0"/>
                        </a:rPr>
                        <a:t>Reweight 3 Performance Categories</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68859623"/>
                  </a:ext>
                </a:extLst>
              </a:tr>
              <a:tr h="617917">
                <a:tc>
                  <a:txBody>
                    <a:bodyPr/>
                    <a:lstStyle/>
                    <a:p>
                      <a:pPr marL="0" marR="0">
                        <a:lnSpc>
                          <a:spcPct val="107000"/>
                        </a:lnSpc>
                        <a:spcBef>
                          <a:spcPts val="0"/>
                        </a:spcBef>
                        <a:spcAft>
                          <a:spcPts val="0"/>
                        </a:spcAft>
                      </a:pPr>
                      <a:r>
                        <a:rPr lang="en-US" sz="1100" b="0" dirty="0">
                          <a:effectLst/>
                          <a:latin typeface="Segoe UI" panose="020B0502040204020203" pitchFamily="34" charset="0"/>
                          <a:ea typeface="Calibri" panose="020F0502020204030204" pitchFamily="34" charset="0"/>
                          <a:cs typeface="Segoe UI" panose="020B0502040204020203" pitchFamily="34" charset="0"/>
                        </a:rPr>
                        <a:t>If you have multiple performance categories reweighted to 0% so that a single performance category is weighted at 100% of your final score, you will receive a score equal to the performance threshold regardless of any data submitted or not and receive a neutral payment adjustment. </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085340"/>
                  </a:ext>
                </a:extLst>
              </a:tr>
              <a:tr h="219336">
                <a:tc>
                  <a:txBody>
                    <a:bodyPr/>
                    <a:lstStyle/>
                    <a:p>
                      <a:pPr marL="0" marR="0">
                        <a:lnSpc>
                          <a:spcPct val="107000"/>
                        </a:lnSpc>
                        <a:spcBef>
                          <a:spcPts val="0"/>
                        </a:spcBef>
                        <a:spcAft>
                          <a:spcPts val="0"/>
                        </a:spcAft>
                      </a:pPr>
                      <a:r>
                        <a:rPr lang="en-US" sz="1100" b="1">
                          <a:effectLst/>
                          <a:latin typeface="Segoe UI" panose="020B0502040204020203" pitchFamily="34" charset="0"/>
                          <a:ea typeface="Calibri" panose="020F0502020204030204" pitchFamily="34" charset="0"/>
                          <a:cs typeface="Segoe UI" panose="020B0502040204020203" pitchFamily="34" charset="0"/>
                        </a:rPr>
                        <a:t>Reweight 4 Performance Categories</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88793180"/>
                  </a:ext>
                </a:extLst>
              </a:tr>
              <a:tr h="545873">
                <a:tc>
                  <a:txBody>
                    <a:bodyPr/>
                    <a:lstStyle/>
                    <a:p>
                      <a:pPr marL="0" marR="0">
                        <a:lnSpc>
                          <a:spcPct val="107000"/>
                        </a:lnSpc>
                        <a:spcBef>
                          <a:spcPts val="0"/>
                        </a:spcBef>
                        <a:spcAft>
                          <a:spcPts val="0"/>
                        </a:spcAft>
                      </a:pPr>
                      <a:r>
                        <a:rPr lang="en-US" sz="1100" b="0" dirty="0">
                          <a:effectLst/>
                          <a:latin typeface="Segoe UI" panose="020B0502040204020203" pitchFamily="34" charset="0"/>
                          <a:ea typeface="Calibri" panose="020F0502020204030204" pitchFamily="34" charset="0"/>
                          <a:cs typeface="Segoe UI" panose="020B0502040204020203" pitchFamily="34" charset="0"/>
                        </a:rPr>
                        <a:t>If all performance categories are reweighted to 0%, you will receive a score equal to the performance threshold regardless of any data submitted or not and receive a neutral payment adjustment. </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19064111"/>
                  </a:ext>
                </a:extLst>
              </a:tr>
            </a:tbl>
          </a:graphicData>
        </a:graphic>
      </p:graphicFrame>
    </p:spTree>
    <p:extLst>
      <p:ext uri="{BB962C8B-B14F-4D97-AF65-F5344CB8AC3E}">
        <p14:creationId xmlns:p14="http://schemas.microsoft.com/office/powerpoint/2010/main" val="3619543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8ED7145C-EA69-4A3A-A4ED-9425B54B4381}"/>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Appendices</a:t>
            </a:r>
          </a:p>
        </p:txBody>
      </p:sp>
      <p:sp>
        <p:nvSpPr>
          <p:cNvPr id="7" name="Content Placeholder 4">
            <a:extLst>
              <a:ext uri="{FF2B5EF4-FFF2-40B4-BE49-F238E27FC236}">
                <a16:creationId xmlns:a16="http://schemas.microsoft.com/office/drawing/2014/main" id="{A6C6CB44-DAE3-4B52-907A-C88F792524EE}"/>
              </a:ext>
            </a:extLst>
          </p:cNvPr>
          <p:cNvSpPr txBox="1">
            <a:spLocks/>
          </p:cNvSpPr>
          <p:nvPr/>
        </p:nvSpPr>
        <p:spPr>
          <a:xfrm>
            <a:off x="368272" y="1152124"/>
            <a:ext cx="9144000" cy="2581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buNone/>
            </a:pPr>
            <a:r>
              <a:rPr lang="en-US" sz="1600" b="1" dirty="0">
                <a:latin typeface="Segoe UI" panose="020B0502040204020203" pitchFamily="34" charset="0"/>
                <a:cs typeface="Segoe UI" panose="020B0502040204020203" pitchFamily="34" charset="0"/>
              </a:rPr>
              <a:t>Appendix A2. MIPS Performance Category Weight Redistribution Policies Under Traditional MIPS Finalized for the 2022 Performance Year: Small Practices</a:t>
            </a:r>
          </a:p>
          <a:p>
            <a:pPr marL="0" indent="0">
              <a:buNone/>
            </a:pPr>
            <a:endParaRPr lang="en-US" sz="1600" b="1" dirty="0">
              <a:latin typeface="Segoe UI" panose="020B0502040204020203" pitchFamily="34" charset="0"/>
              <a:cs typeface="Segoe UI" panose="020B0502040204020203" pitchFamily="34" charset="0"/>
            </a:endParaRPr>
          </a:p>
          <a:p>
            <a:pPr marL="0" indent="0">
              <a:buNone/>
            </a:pPr>
            <a:endParaRPr lang="en-US" sz="1600" b="1"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976380CC-EEB8-4228-981E-86C49262A23B}"/>
              </a:ext>
            </a:extLst>
          </p:cNvPr>
          <p:cNvGrpSpPr/>
          <p:nvPr/>
        </p:nvGrpSpPr>
        <p:grpSpPr>
          <a:xfrm>
            <a:off x="457200" y="7418670"/>
            <a:ext cx="218980" cy="260474"/>
            <a:chOff x="457200" y="7418670"/>
            <a:chExt cx="218980" cy="260474"/>
          </a:xfrm>
        </p:grpSpPr>
        <p:sp>
          <p:nvSpPr>
            <p:cNvPr id="9" name="bk object 20">
              <a:extLst>
                <a:ext uri="{FF2B5EF4-FFF2-40B4-BE49-F238E27FC236}">
                  <a16:creationId xmlns:a16="http://schemas.microsoft.com/office/drawing/2014/main" id="{F5CB394F-D021-42A4-B1E5-509A871AB700}"/>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0A46B94F-CFFB-43CE-973E-E5A0E952896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1" name="Content Placeholder 2">
            <a:extLst>
              <a:ext uri="{FF2B5EF4-FFF2-40B4-BE49-F238E27FC236}">
                <a16:creationId xmlns:a16="http://schemas.microsoft.com/office/drawing/2014/main" id="{F1C59B26-6BAD-4792-9D01-1AFDEE84BB31}"/>
              </a:ext>
            </a:extLst>
          </p:cNvPr>
          <p:cNvSpPr txBox="1">
            <a:spLocks/>
          </p:cNvSpPr>
          <p:nvPr/>
        </p:nvSpPr>
        <p:spPr>
          <a:xfrm>
            <a:off x="646238" y="2097082"/>
            <a:ext cx="4276194" cy="924676"/>
          </a:xfrm>
          <a:prstGeom prst="rect">
            <a:avLst/>
          </a:prstGeom>
        </p:spPr>
        <p:txBody>
          <a:bodyPr vert="horz" lIns="91440" tIns="45720" rIns="91440" bIns="45720" rtlCol="0">
            <a:noAutofit/>
          </a:bodyPr>
          <a:lstStyle>
            <a:lvl1pPr marL="0" indent="0" algn="l" defTabSz="1005850" rtl="0" eaLnBrk="1" latinLnBrk="0" hangingPunct="1">
              <a:lnSpc>
                <a:spcPct val="110000"/>
              </a:lnSpc>
              <a:spcBef>
                <a:spcPts val="1100"/>
              </a:spcBef>
              <a:spcAft>
                <a:spcPts val="600"/>
              </a:spcAft>
              <a:buFont typeface="Arial" panose="020B0604020202020204" pitchFamily="34" charset="0"/>
              <a:buNone/>
              <a:defRPr sz="1600" b="1" i="0" kern="1200">
                <a:solidFill>
                  <a:srgbClr val="0C777D"/>
                </a:solidFill>
                <a:latin typeface="Segoe UI" panose="020B0502040204020203" pitchFamily="34" charset="0"/>
                <a:ea typeface="Segoe UI" panose="020B0502040204020203" pitchFamily="34" charset="0"/>
                <a:cs typeface="Segoe UI" panose="020B0502040204020203" pitchFamily="34" charset="0"/>
              </a:defRPr>
            </a:lvl1pPr>
            <a:lvl2pPr marL="0" indent="0" algn="l" defTabSz="1005850" rtl="0" eaLnBrk="1" latinLnBrk="0" hangingPunct="1">
              <a:lnSpc>
                <a:spcPct val="110000"/>
              </a:lnSpc>
              <a:spcBef>
                <a:spcPts val="600"/>
              </a:spcBef>
              <a:spcAft>
                <a:spcPts val="300"/>
              </a:spcAft>
              <a:buClr>
                <a:schemeClr val="accent2">
                  <a:lumMod val="60000"/>
                  <a:lumOff val="40000"/>
                </a:schemeClr>
              </a:buClr>
              <a:buFont typeface="Arial" panose="020B0604020202020204" pitchFamily="34" charset="0"/>
              <a:buNone/>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71450" indent="-165100" algn="l" defTabSz="1005850" rtl="0" eaLnBrk="1" latinLnBrk="0" hangingPunct="1">
              <a:lnSpc>
                <a:spcPct val="110000"/>
              </a:lnSpc>
              <a:spcBef>
                <a:spcPts val="600"/>
              </a:spcBef>
              <a:spcAft>
                <a:spcPts val="300"/>
              </a:spcAft>
              <a:buClr>
                <a:srgbClr val="0C777D"/>
              </a:buClr>
              <a:buSzPct val="125000"/>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377193" indent="-217171" algn="l" defTabSz="1005850" rtl="0" eaLnBrk="1" latinLnBrk="0" hangingPunct="1">
              <a:lnSpc>
                <a:spcPct val="110000"/>
              </a:lnSpc>
              <a:spcBef>
                <a:spcPts val="0"/>
              </a:spcBef>
              <a:spcAft>
                <a:spcPts val="300"/>
              </a:spcAft>
              <a:buClr>
                <a:srgbClr val="0C777D"/>
              </a:buClr>
              <a:buFont typeface="System Font Regular"/>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754388" indent="-251462" algn="l" defTabSz="1005850" rtl="0" eaLnBrk="1" latinLnBrk="0" hangingPunct="1">
              <a:lnSpc>
                <a:spcPct val="110000"/>
              </a:lnSpc>
              <a:spcBef>
                <a:spcPts val="0"/>
              </a:spcBef>
              <a:spcAft>
                <a:spcPts val="300"/>
              </a:spcAft>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766088"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01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37"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6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1200" b="0" dirty="0">
                <a:solidFill>
                  <a:schemeClr val="tx1"/>
                </a:solidFill>
              </a:rPr>
              <a:t>The table below illustrates the 2022 performance category weights and reweighting policies that CMS will apply to small practices. </a:t>
            </a:r>
          </a:p>
        </p:txBody>
      </p:sp>
      <p:sp>
        <p:nvSpPr>
          <p:cNvPr id="12" name="object 20">
            <a:extLst>
              <a:ext uri="{FF2B5EF4-FFF2-40B4-BE49-F238E27FC236}">
                <a16:creationId xmlns:a16="http://schemas.microsoft.com/office/drawing/2014/main" id="{17D3FDE1-5404-4680-A8B3-0D49F8DF7165}"/>
              </a:ext>
            </a:extLst>
          </p:cNvPr>
          <p:cNvSpPr txBox="1"/>
          <p:nvPr/>
        </p:nvSpPr>
        <p:spPr>
          <a:xfrm>
            <a:off x="5167020" y="1953768"/>
            <a:ext cx="4058291" cy="835635"/>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dirty="0">
                <a:solidFill>
                  <a:schemeClr val="bg1"/>
                </a:solidFill>
                <a:latin typeface="Segoe UI" panose="020B0502040204020203" pitchFamily="34" charset="0"/>
                <a:cs typeface="Segoe UI" panose="020B0502040204020203" pitchFamily="34" charset="0"/>
              </a:rPr>
              <a:t>Refer to </a:t>
            </a:r>
            <a:r>
              <a:rPr lang="en-US" sz="1200" dirty="0">
                <a:solidFill>
                  <a:schemeClr val="bg1"/>
                </a:solidFill>
                <a:latin typeface="Segoe UI" panose="020B0502040204020203" pitchFamily="34" charset="0"/>
                <a:cs typeface="Segoe UI" panose="020B0502040204020203" pitchFamily="34" charset="0"/>
                <a:hlinkClick r:id="rId5" action="ppaction://hlinksldjump">
                  <a:extLst>
                    <a:ext uri="{A12FA001-AC4F-418D-AE19-62706E023703}">
                      <ahyp:hlinkClr xmlns:ahyp="http://schemas.microsoft.com/office/drawing/2018/hyperlinkcolor" val="tx"/>
                    </a:ext>
                  </a:extLst>
                </a:hlinkClick>
              </a:rPr>
              <a:t>Appendix B</a:t>
            </a:r>
            <a:r>
              <a:rPr lang="en-US" sz="1200" dirty="0">
                <a:solidFill>
                  <a:schemeClr val="bg1"/>
                </a:solidFill>
                <a:latin typeface="Segoe UI" panose="020B0502040204020203" pitchFamily="34" charset="0"/>
                <a:cs typeface="Segoe UI" panose="020B0502040204020203" pitchFamily="34" charset="0"/>
              </a:rPr>
              <a:t>  for reweighting policies that apply to APM Entities reporting the APP. </a:t>
            </a:r>
            <a:r>
              <a:rPr lang="en-US" sz="1200" dirty="0">
                <a:solidFill>
                  <a:schemeClr val="bg1"/>
                </a:solidFill>
                <a:latin typeface="Segoe UI" panose="020B0502040204020203" pitchFamily="34" charset="0"/>
                <a:ea typeface="+mn-lt"/>
                <a:cs typeface="Segoe UI" panose="020B0502040204020203" pitchFamily="34" charset="0"/>
              </a:rPr>
              <a:t>APM Entities reporting traditional MIPS can </a:t>
            </a:r>
            <a:r>
              <a:rPr lang="en-US" sz="1200" b="1" dirty="0">
                <a:solidFill>
                  <a:schemeClr val="bg1"/>
                </a:solidFill>
                <a:latin typeface="Segoe UI" panose="020B0502040204020203" pitchFamily="34" charset="0"/>
                <a:ea typeface="+mn-lt"/>
                <a:cs typeface="Segoe UI" panose="020B0502040204020203" pitchFamily="34" charset="0"/>
              </a:rPr>
              <a:t>only </a:t>
            </a:r>
            <a:r>
              <a:rPr lang="en-US" sz="1200" dirty="0">
                <a:solidFill>
                  <a:schemeClr val="bg1"/>
                </a:solidFill>
                <a:latin typeface="Segoe UI" panose="020B0502040204020203" pitchFamily="34" charset="0"/>
                <a:ea typeface="+mn-lt"/>
                <a:cs typeface="Segoe UI" panose="020B0502040204020203" pitchFamily="34" charset="0"/>
              </a:rPr>
              <a:t>request reweighting for </a:t>
            </a:r>
            <a:r>
              <a:rPr lang="en-US" sz="1200" b="1" dirty="0">
                <a:solidFill>
                  <a:schemeClr val="bg1"/>
                </a:solidFill>
                <a:latin typeface="Segoe UI" panose="020B0502040204020203" pitchFamily="34" charset="0"/>
                <a:ea typeface="+mn-lt"/>
                <a:cs typeface="Segoe UI" panose="020B0502040204020203" pitchFamily="34" charset="0"/>
              </a:rPr>
              <a:t>all </a:t>
            </a:r>
            <a:r>
              <a:rPr lang="en-US" sz="1200" dirty="0">
                <a:solidFill>
                  <a:schemeClr val="bg1"/>
                </a:solidFill>
                <a:latin typeface="Segoe UI" panose="020B0502040204020203" pitchFamily="34" charset="0"/>
                <a:ea typeface="+mn-lt"/>
                <a:cs typeface="Segoe UI" panose="020B0502040204020203" pitchFamily="34" charset="0"/>
              </a:rPr>
              <a:t>performance categories. </a:t>
            </a:r>
          </a:p>
        </p:txBody>
      </p:sp>
      <p:graphicFrame>
        <p:nvGraphicFramePr>
          <p:cNvPr id="13" name="Content Placeholder 2">
            <a:extLst>
              <a:ext uri="{FF2B5EF4-FFF2-40B4-BE49-F238E27FC236}">
                <a16:creationId xmlns:a16="http://schemas.microsoft.com/office/drawing/2014/main" id="{EA6AB8E5-C805-49C5-8CA8-814C64B807D6}"/>
              </a:ext>
            </a:extLst>
          </p:cNvPr>
          <p:cNvGraphicFramePr>
            <a:graphicFrameLocks/>
          </p:cNvGraphicFramePr>
          <p:nvPr>
            <p:extLst>
              <p:ext uri="{D42A27DB-BD31-4B8C-83A1-F6EECF244321}">
                <p14:modId xmlns:p14="http://schemas.microsoft.com/office/powerpoint/2010/main" val="3485600030"/>
              </p:ext>
            </p:extLst>
          </p:nvPr>
        </p:nvGraphicFramePr>
        <p:xfrm>
          <a:off x="881734" y="3021758"/>
          <a:ext cx="8294931" cy="3645370"/>
        </p:xfrm>
        <a:graphic>
          <a:graphicData uri="http://schemas.openxmlformats.org/drawingml/2006/table">
            <a:tbl>
              <a:tblPr firstRow="1" bandRow="1">
                <a:tableStyleId>{5C22544A-7EE6-4342-B048-85BDC9FD1C3A}</a:tableStyleId>
              </a:tblPr>
              <a:tblGrid>
                <a:gridCol w="2965621">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228599">
                <a:tc>
                  <a:txBody>
                    <a:bodyPr/>
                    <a:lstStyle/>
                    <a:p>
                      <a:pPr marL="0" marR="0" algn="ctr">
                        <a:lnSpc>
                          <a:spcPct val="107000"/>
                        </a:lnSpc>
                        <a:spcBef>
                          <a:spcPts val="600"/>
                        </a:spcBef>
                        <a:spcAft>
                          <a:spcPts val="60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a:t>
                      </a:r>
                      <a:endParaRPr lang="en-US" sz="11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1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1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endParaRPr lang="en-US" sz="11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endParaRPr lang="en-US" sz="11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203272">
                <a:tc gridSpan="5">
                  <a:txBody>
                    <a:bodyPr/>
                    <a:lstStyle/>
                    <a:p>
                      <a:pPr marL="0" marR="0">
                        <a:lnSpc>
                          <a:spcPct val="107000"/>
                        </a:lnSpc>
                        <a:spcBef>
                          <a:spcPts val="600"/>
                        </a:spcBef>
                        <a:spcAft>
                          <a:spcPts val="600"/>
                        </a:spcAft>
                      </a:pPr>
                      <a:r>
                        <a:rPr lang="en-US" sz="11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No Reweighting</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08312">
                <a:tc>
                  <a:txBody>
                    <a:bodyPr/>
                    <a:lstStyle/>
                    <a:p>
                      <a:pPr marL="0" marR="0">
                        <a:lnSpc>
                          <a:spcPct val="107000"/>
                        </a:lnSpc>
                        <a:spcBef>
                          <a:spcPts val="600"/>
                        </a:spcBef>
                        <a:spcAft>
                          <a:spcPts val="600"/>
                        </a:spcAft>
                      </a:pPr>
                      <a:r>
                        <a:rPr lang="en-US" sz="1100" b="1" dirty="0">
                          <a:solidFill>
                            <a:srgbClr val="0C777D"/>
                          </a:solidFill>
                          <a:effectLst/>
                          <a:latin typeface="Segoe UI" panose="020B0502040204020203" pitchFamily="34" charset="0"/>
                          <a:ea typeface="Calibri" panose="020F0502020204030204" pitchFamily="34" charset="0"/>
                          <a:cs typeface="Segoe UI" panose="020B0502040204020203" pitchFamily="34" charset="0"/>
                        </a:rPr>
                        <a:t>Standard Weighting under traditional MIPS for small practices</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7000"/>
                        </a:lnSpc>
                        <a:spcBef>
                          <a:spcPts val="600"/>
                        </a:spcBef>
                        <a:spcAft>
                          <a:spcPts val="60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224616">
                <a:tc gridSpan="5">
                  <a:txBody>
                    <a:bodyPr/>
                    <a:lstStyle/>
                    <a:p>
                      <a:pPr marL="0" marR="0" algn="ctr">
                        <a:lnSpc>
                          <a:spcPct val="107000"/>
                        </a:lnSpc>
                        <a:spcBef>
                          <a:spcPts val="600"/>
                        </a:spcBef>
                        <a:spcAft>
                          <a:spcPts val="600"/>
                        </a:spcAft>
                      </a:pPr>
                      <a:r>
                        <a:rPr lang="en-US" sz="1100" b="1"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Reweight 1 Performance Category</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pPr marL="0" marR="0">
                        <a:lnSpc>
                          <a:spcPct val="107000"/>
                        </a:lnSpc>
                        <a:spcBef>
                          <a:spcPts val="600"/>
                        </a:spcBef>
                        <a:spcAft>
                          <a:spcPts val="600"/>
                        </a:spcAft>
                      </a:pP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hMerge="1">
                  <a:txBody>
                    <a:bodyPr/>
                    <a:lstStyle/>
                    <a:p>
                      <a:pPr marL="0" marR="0">
                        <a:lnSpc>
                          <a:spcPct val="107000"/>
                        </a:lnSpc>
                        <a:spcBef>
                          <a:spcPts val="600"/>
                        </a:spcBef>
                        <a:spcAft>
                          <a:spcPts val="600"/>
                        </a:spcAft>
                      </a:pPr>
                      <a:endParaRPr lang="en-US" sz="11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4876857"/>
                  </a:ext>
                </a:extLst>
              </a:tr>
              <a:tr h="308312">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a:t>
                      </a:r>
                    </a:p>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(Cost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Quality and Promoting Interoperability)</a:t>
                      </a:r>
                    </a:p>
                    <a:p>
                      <a:pPr marL="0" marR="0">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55%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473867">
                <a:tc>
                  <a:txBody>
                    <a:bodyPr/>
                    <a:lstStyle/>
                    <a:p>
                      <a:pPr marL="0" marR="0">
                        <a:lnSpc>
                          <a:spcPct val="100000"/>
                        </a:lnSpc>
                        <a:spcBef>
                          <a:spcPts val="0"/>
                        </a:spcBef>
                        <a:spcAft>
                          <a:spcPts val="0"/>
                        </a:spcAft>
                      </a:pPr>
                      <a:r>
                        <a:rPr lang="en-US" sz="1100" b="1">
                          <a:solidFill>
                            <a:srgbClr val="0E7C84"/>
                          </a:solidFill>
                          <a:effectLst/>
                          <a:latin typeface="Segoe UI" panose="020B0502040204020203" pitchFamily="34" charset="0"/>
                          <a:ea typeface="Calibri" panose="020F0502020204030204" pitchFamily="34" charset="0"/>
                          <a:cs typeface="Segoe UI" panose="020B0502040204020203" pitchFamily="34" charset="0"/>
                        </a:rPr>
                        <a:t>No Improvement Activities</a:t>
                      </a:r>
                    </a:p>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(Improvement Activities </a:t>
                      </a:r>
                      <a:r>
                        <a:rPr lang="en-US" sz="110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a:effectLst/>
                          <a:latin typeface="Segoe UI" panose="020B0502040204020203" pitchFamily="34" charset="0"/>
                          <a:ea typeface="Calibri" panose="020F0502020204030204" pitchFamily="34" charset="0"/>
                          <a:cs typeface="Segoe UI" panose="020B0502040204020203" pitchFamily="34" charset="0"/>
                        </a:rPr>
                        <a:t> Quality)</a:t>
                      </a:r>
                    </a:p>
                    <a:p>
                      <a:pPr marL="0" marR="0">
                        <a:lnSpc>
                          <a:spcPct val="100000"/>
                        </a:lnSpc>
                        <a:spcBef>
                          <a:spcPts val="0"/>
                        </a:spcBef>
                        <a:spcAft>
                          <a:spcPts val="0"/>
                        </a:spcAft>
                      </a:pP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45%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308312">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a:t>
                      </a:r>
                    </a:p>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(Promoting Interoperability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a:t>
                      </a: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Quality and Improvement Activities)</a:t>
                      </a:r>
                    </a:p>
                    <a:p>
                      <a:pPr marL="0" marR="0">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40%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r h="308312">
                <a:tc>
                  <a:txBody>
                    <a:bodyPr/>
                    <a:lstStyle/>
                    <a:p>
                      <a:pPr marL="0" marR="0">
                        <a:lnSpc>
                          <a:spcPct val="100000"/>
                        </a:lnSpc>
                        <a:spcBef>
                          <a:spcPts val="0"/>
                        </a:spcBef>
                        <a:spcAft>
                          <a:spcPts val="0"/>
                        </a:spcAft>
                      </a:pPr>
                      <a:r>
                        <a:rPr lang="en-US" sz="1100" b="1">
                          <a:solidFill>
                            <a:srgbClr val="0E7C84"/>
                          </a:solidFill>
                          <a:effectLst/>
                          <a:latin typeface="Segoe UI" panose="020B0502040204020203" pitchFamily="34" charset="0"/>
                          <a:ea typeface="Calibri" panose="020F0502020204030204" pitchFamily="34" charset="0"/>
                          <a:cs typeface="Segoe UI" panose="020B0502040204020203" pitchFamily="34" charset="0"/>
                        </a:rPr>
                        <a:t>No Quality</a:t>
                      </a:r>
                    </a:p>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(Quality </a:t>
                      </a:r>
                      <a:r>
                        <a:rPr lang="en-US" sz="110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nSpc>
                          <a:spcPct val="100000"/>
                        </a:lnSpc>
                        <a:spcBef>
                          <a:spcPts val="0"/>
                        </a:spcBef>
                        <a:spcAft>
                          <a:spcPts val="0"/>
                        </a:spcAft>
                      </a:pP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55%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37787953"/>
                  </a:ext>
                </a:extLst>
              </a:tr>
            </a:tbl>
          </a:graphicData>
        </a:graphic>
      </p:graphicFrame>
      <p:sp>
        <p:nvSpPr>
          <p:cNvPr id="14" name="object 20">
            <a:extLst>
              <a:ext uri="{FF2B5EF4-FFF2-40B4-BE49-F238E27FC236}">
                <a16:creationId xmlns:a16="http://schemas.microsoft.com/office/drawing/2014/main" id="{11375E38-B957-4406-AE6E-BDE4E72E830E}"/>
              </a:ext>
            </a:extLst>
          </p:cNvPr>
          <p:cNvSpPr txBox="1"/>
          <p:nvPr/>
        </p:nvSpPr>
        <p:spPr>
          <a:xfrm>
            <a:off x="6424793" y="6888192"/>
            <a:ext cx="2520041" cy="261177"/>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pPr algn="ctr"/>
            <a:r>
              <a:rPr lang="en-US" sz="1200" dirty="0">
                <a:solidFill>
                  <a:schemeClr val="bg1"/>
                </a:solidFill>
              </a:rPr>
              <a:t>*</a:t>
            </a:r>
            <a:r>
              <a:rPr lang="en-US" sz="1200" dirty="0">
                <a:solidFill>
                  <a:schemeClr val="bg1"/>
                </a:solidFill>
                <a:latin typeface="Segoe UI" panose="020B0502040204020203" pitchFamily="34" charset="0"/>
                <a:cs typeface="Segoe UI" panose="020B0502040204020203" pitchFamily="34" charset="0"/>
              </a:rPr>
              <a:t>Table</a:t>
            </a:r>
            <a:r>
              <a:rPr lang="en-US" sz="1200" dirty="0">
                <a:solidFill>
                  <a:schemeClr val="bg1"/>
                </a:solidFill>
              </a:rPr>
              <a:t> continues on next slide. </a:t>
            </a:r>
          </a:p>
        </p:txBody>
      </p:sp>
    </p:spTree>
    <p:extLst>
      <p:ext uri="{BB962C8B-B14F-4D97-AF65-F5344CB8AC3E}">
        <p14:creationId xmlns:p14="http://schemas.microsoft.com/office/powerpoint/2010/main" val="1392021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8ED7145C-EA69-4A3A-A4ED-9425B54B4381}"/>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Appendices</a:t>
            </a:r>
          </a:p>
        </p:txBody>
      </p:sp>
      <p:sp>
        <p:nvSpPr>
          <p:cNvPr id="7" name="Content Placeholder 4">
            <a:extLst>
              <a:ext uri="{FF2B5EF4-FFF2-40B4-BE49-F238E27FC236}">
                <a16:creationId xmlns:a16="http://schemas.microsoft.com/office/drawing/2014/main" id="{A6C6CB44-DAE3-4B52-907A-C88F792524EE}"/>
              </a:ext>
            </a:extLst>
          </p:cNvPr>
          <p:cNvSpPr txBox="1">
            <a:spLocks/>
          </p:cNvSpPr>
          <p:nvPr/>
        </p:nvSpPr>
        <p:spPr>
          <a:xfrm>
            <a:off x="368272" y="1152124"/>
            <a:ext cx="9144000" cy="2581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buNone/>
            </a:pPr>
            <a:r>
              <a:rPr lang="en-US" sz="1600" b="1" dirty="0">
                <a:latin typeface="Segoe UI" panose="020B0502040204020203" pitchFamily="34" charset="0"/>
                <a:cs typeface="Segoe UI" panose="020B0502040204020203" pitchFamily="34" charset="0"/>
              </a:rPr>
              <a:t>Appendix A2. MIPS Performance Category Weight Redistribution Policies Under Traditional MIPS Finalized for the 2022 Performance Year: Small Practices </a:t>
            </a:r>
            <a:r>
              <a:rPr lang="en-US" sz="1600" dirty="0">
                <a:latin typeface="Segoe UI" panose="020B0502040204020203" pitchFamily="34" charset="0"/>
                <a:cs typeface="Segoe UI" panose="020B0502040204020203" pitchFamily="34" charset="0"/>
              </a:rPr>
              <a:t>(continued)</a:t>
            </a:r>
            <a:endParaRPr lang="en-US" sz="1600" b="1" dirty="0">
              <a:latin typeface="Segoe UI" panose="020B0502040204020203" pitchFamily="34" charset="0"/>
              <a:cs typeface="Segoe UI" panose="020B0502040204020203" pitchFamily="34" charset="0"/>
            </a:endParaRPr>
          </a:p>
          <a:p>
            <a:pPr marL="0" indent="0">
              <a:buNone/>
            </a:pPr>
            <a:endParaRPr lang="en-US" sz="1600" b="1"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976380CC-EEB8-4228-981E-86C49262A23B}"/>
              </a:ext>
            </a:extLst>
          </p:cNvPr>
          <p:cNvGrpSpPr/>
          <p:nvPr/>
        </p:nvGrpSpPr>
        <p:grpSpPr>
          <a:xfrm>
            <a:off x="457200" y="7418670"/>
            <a:ext cx="218980" cy="260474"/>
            <a:chOff x="457200" y="7418670"/>
            <a:chExt cx="218980" cy="260474"/>
          </a:xfrm>
        </p:grpSpPr>
        <p:sp>
          <p:nvSpPr>
            <p:cNvPr id="9" name="bk object 20">
              <a:extLst>
                <a:ext uri="{FF2B5EF4-FFF2-40B4-BE49-F238E27FC236}">
                  <a16:creationId xmlns:a16="http://schemas.microsoft.com/office/drawing/2014/main" id="{F5CB394F-D021-42A4-B1E5-509A871AB700}"/>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0A46B94F-CFFB-43CE-973E-E5A0E952896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graphicFrame>
        <p:nvGraphicFramePr>
          <p:cNvPr id="15" name="Content Placeholder 2">
            <a:extLst>
              <a:ext uri="{FF2B5EF4-FFF2-40B4-BE49-F238E27FC236}">
                <a16:creationId xmlns:a16="http://schemas.microsoft.com/office/drawing/2014/main" id="{C7B8045F-3324-4238-B995-B750917D9B71}"/>
              </a:ext>
            </a:extLst>
          </p:cNvPr>
          <p:cNvGraphicFramePr>
            <a:graphicFrameLocks/>
          </p:cNvGraphicFramePr>
          <p:nvPr>
            <p:extLst>
              <p:ext uri="{D42A27DB-BD31-4B8C-83A1-F6EECF244321}">
                <p14:modId xmlns:p14="http://schemas.microsoft.com/office/powerpoint/2010/main" val="717921008"/>
              </p:ext>
            </p:extLst>
          </p:nvPr>
        </p:nvGraphicFramePr>
        <p:xfrm>
          <a:off x="881734" y="1774245"/>
          <a:ext cx="8294931" cy="4766827"/>
        </p:xfrm>
        <a:graphic>
          <a:graphicData uri="http://schemas.openxmlformats.org/drawingml/2006/table">
            <a:tbl>
              <a:tblPr firstRow="1" bandRow="1">
                <a:tableStyleId>{5C22544A-7EE6-4342-B048-85BDC9FD1C3A}</a:tableStyleId>
              </a:tblPr>
              <a:tblGrid>
                <a:gridCol w="2965621">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228599">
                <a:tc>
                  <a:txBody>
                    <a:bodyPr/>
                    <a:lstStyle/>
                    <a:p>
                      <a:pPr marL="0" marR="0" algn="ctr">
                        <a:lnSpc>
                          <a:spcPct val="107000"/>
                        </a:lnSpc>
                        <a:spcBef>
                          <a:spcPts val="600"/>
                        </a:spcBef>
                        <a:spcAft>
                          <a:spcPts val="60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a:t>
                      </a:r>
                      <a:endParaRPr lang="en-US" sz="11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1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1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endParaRPr lang="en-US" sz="11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600"/>
                        </a:spcBef>
                        <a:spcAft>
                          <a:spcPts val="60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endParaRPr lang="en-US" sz="11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203272">
                <a:tc gridSpan="5">
                  <a:txBody>
                    <a:bodyPr/>
                    <a:lstStyle/>
                    <a:p>
                      <a:pPr marL="0" marR="0">
                        <a:lnSpc>
                          <a:spcPct val="107000"/>
                        </a:lnSpc>
                        <a:spcBef>
                          <a:spcPts val="600"/>
                        </a:spcBef>
                        <a:spcAft>
                          <a:spcPts val="600"/>
                        </a:spcAft>
                      </a:pPr>
                      <a:r>
                        <a:rPr lang="en-US" sz="11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Reweight 2 Performance Categories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08312">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Promoting Interoperability</a:t>
                      </a:r>
                    </a:p>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(Cost + Promoting Interoperability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Quality </a:t>
                      </a:r>
                      <a:r>
                        <a:rPr lang="en-US" sz="1100" b="0" i="0" u="none" strike="noStrike" noProof="0" dirty="0">
                          <a:solidFill>
                            <a:schemeClr val="tx1"/>
                          </a:solidFill>
                          <a:effectLst/>
                          <a:latin typeface="Segoe UI" panose="020B0502040204020203" pitchFamily="34" charset="0"/>
                          <a:cs typeface="Segoe UI" panose="020B0502040204020203" pitchFamily="34" charset="0"/>
                        </a:rPr>
                        <a:t>and Improvement Activities</a:t>
                      </a: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a:t>
                      </a:r>
                    </a:p>
                    <a:p>
                      <a:pPr marL="0" marR="0">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308312">
                <a:tc>
                  <a:txBody>
                    <a:bodyPr/>
                    <a:lstStyle/>
                    <a:p>
                      <a:pPr marL="0" marR="0">
                        <a:lnSpc>
                          <a:spcPct val="100000"/>
                        </a:lnSpc>
                        <a:spcBef>
                          <a:spcPts val="0"/>
                        </a:spcBef>
                        <a:spcAft>
                          <a:spcPts val="0"/>
                        </a:spcAft>
                      </a:pPr>
                      <a:r>
                        <a:rPr lang="en-US" sz="1100" b="1">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Quality</a:t>
                      </a:r>
                    </a:p>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(Cost + Quality </a:t>
                      </a:r>
                      <a:r>
                        <a:rPr lang="en-US" sz="110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nSpc>
                          <a:spcPct val="100000"/>
                        </a:lnSpc>
                        <a:spcBef>
                          <a:spcPts val="0"/>
                        </a:spcBef>
                        <a:spcAft>
                          <a:spcPts val="0"/>
                        </a:spcAft>
                      </a:pP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15%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85%</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394271">
                <a:tc>
                  <a:txBody>
                    <a:bodyPr/>
                    <a:lstStyle/>
                    <a:p>
                      <a:pPr marL="0" marR="0">
                        <a:lnSpc>
                          <a:spcPct val="100000"/>
                        </a:lnSpc>
                        <a:spcBef>
                          <a:spcPts val="0"/>
                        </a:spcBef>
                        <a:spcAft>
                          <a:spcPts val="0"/>
                        </a:spcAft>
                      </a:pPr>
                      <a:r>
                        <a:rPr lang="en-US" sz="1100" b="1">
                          <a:solidFill>
                            <a:srgbClr val="0E7C84"/>
                          </a:solidFill>
                          <a:effectLst/>
                          <a:latin typeface="Segoe UI" panose="020B0502040204020203" pitchFamily="34" charset="0"/>
                          <a:ea typeface="Calibri" panose="020F0502020204030204" pitchFamily="34" charset="0"/>
                          <a:cs typeface="Segoe UI" panose="020B0502040204020203" pitchFamily="34" charset="0"/>
                        </a:rPr>
                        <a:t>No Cost + No Improvement Activities</a:t>
                      </a:r>
                    </a:p>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(Cost + Improvement Activities </a:t>
                      </a:r>
                      <a:r>
                        <a:rPr lang="en-US" sz="110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a:effectLst/>
                          <a:latin typeface="Segoe UI" panose="020B0502040204020203" pitchFamily="34" charset="0"/>
                          <a:ea typeface="Calibri" panose="020F0502020204030204" pitchFamily="34" charset="0"/>
                          <a:cs typeface="Segoe UI" panose="020B0502040204020203" pitchFamily="34" charset="0"/>
                        </a:rPr>
                        <a:t> Promoting Interoperability + Quality)</a:t>
                      </a:r>
                    </a:p>
                    <a:p>
                      <a:pPr marL="0" marR="0">
                        <a:lnSpc>
                          <a:spcPct val="100000"/>
                        </a:lnSpc>
                        <a:spcBef>
                          <a:spcPts val="0"/>
                        </a:spcBef>
                        <a:spcAft>
                          <a:spcPts val="0"/>
                        </a:spcAft>
                      </a:pP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402440">
                <a:tc>
                  <a:txBody>
                    <a:bodyPr/>
                    <a:lstStyle/>
                    <a:p>
                      <a:pPr marL="0" marR="0">
                        <a:lnSpc>
                          <a:spcPct val="100000"/>
                        </a:lnSpc>
                        <a:spcBef>
                          <a:spcPts val="0"/>
                        </a:spcBef>
                        <a:spcAft>
                          <a:spcPts val="0"/>
                        </a:spcAft>
                      </a:pPr>
                      <a:r>
                        <a:rPr lang="en-US" sz="11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 + No Quality</a:t>
                      </a:r>
                    </a:p>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(Promoting Interoperability + Quality </a:t>
                      </a:r>
                      <a:r>
                        <a:rPr lang="en-US" sz="1100" dirty="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dirty="0">
                          <a:effectLst/>
                          <a:latin typeface="Segoe UI" panose="020B0502040204020203" pitchFamily="34" charset="0"/>
                          <a:ea typeface="Calibri" panose="020F0502020204030204" pitchFamily="34" charset="0"/>
                          <a:cs typeface="Segoe UI" panose="020B0502040204020203" pitchFamily="34" charset="0"/>
                        </a:rPr>
                        <a:t> Cost + Improvement Activities)</a:t>
                      </a:r>
                    </a:p>
                    <a:p>
                      <a:pPr marL="0" marR="0">
                        <a:lnSpc>
                          <a:spcPct val="100000"/>
                        </a:lnSpc>
                        <a:spcBef>
                          <a:spcPts val="0"/>
                        </a:spcBef>
                        <a:spcAft>
                          <a:spcPts val="0"/>
                        </a:spcAft>
                      </a:pP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r h="308312">
                <a:tc>
                  <a:txBody>
                    <a:bodyPr/>
                    <a:lstStyle/>
                    <a:p>
                      <a:pPr marL="0" marR="0">
                        <a:lnSpc>
                          <a:spcPct val="100000"/>
                        </a:lnSpc>
                        <a:spcBef>
                          <a:spcPts val="0"/>
                        </a:spcBef>
                        <a:spcAft>
                          <a:spcPts val="0"/>
                        </a:spcAft>
                      </a:pPr>
                      <a:r>
                        <a:rPr lang="en-US" sz="1100" b="1">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 + No Improvement Activities</a:t>
                      </a:r>
                    </a:p>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(Promoting Interoperability + Improvement Activities </a:t>
                      </a:r>
                      <a:r>
                        <a:rPr lang="en-US" sz="110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a:effectLst/>
                          <a:latin typeface="Segoe UI" panose="020B0502040204020203" pitchFamily="34" charset="0"/>
                          <a:ea typeface="Calibri" panose="020F0502020204030204" pitchFamily="34" charset="0"/>
                          <a:cs typeface="Segoe UI" panose="020B0502040204020203" pitchFamily="34" charset="0"/>
                        </a:rPr>
                        <a:t> Quality)</a:t>
                      </a:r>
                    </a:p>
                    <a:p>
                      <a:pPr marL="0" marR="0">
                        <a:lnSpc>
                          <a:spcPct val="100000"/>
                        </a:lnSpc>
                        <a:spcBef>
                          <a:spcPts val="0"/>
                        </a:spcBef>
                        <a:spcAft>
                          <a:spcPts val="0"/>
                        </a:spcAft>
                      </a:pPr>
                      <a:endParaRPr lang="en-US" sz="6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06457327"/>
                  </a:ext>
                </a:extLst>
              </a:tr>
              <a:tr h="308312">
                <a:tc>
                  <a:txBody>
                    <a:bodyPr/>
                    <a:lstStyle/>
                    <a:p>
                      <a:pPr marL="0" marR="0">
                        <a:lnSpc>
                          <a:spcPct val="100000"/>
                        </a:lnSpc>
                        <a:spcBef>
                          <a:spcPts val="0"/>
                        </a:spcBef>
                        <a:spcAft>
                          <a:spcPts val="0"/>
                        </a:spcAft>
                      </a:pPr>
                      <a:r>
                        <a:rPr lang="en-US" sz="1100" b="1">
                          <a:solidFill>
                            <a:srgbClr val="0E7C84"/>
                          </a:solidFill>
                          <a:effectLst/>
                          <a:latin typeface="Segoe UI" panose="020B0502040204020203" pitchFamily="34" charset="0"/>
                          <a:ea typeface="Calibri" panose="020F0502020204030204" pitchFamily="34" charset="0"/>
                          <a:cs typeface="Segoe UI" panose="020B0502040204020203" pitchFamily="34" charset="0"/>
                        </a:rPr>
                        <a:t>No Quality + No Improvement Activities</a:t>
                      </a:r>
                    </a:p>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(Quality + Improvement Activities </a:t>
                      </a:r>
                      <a:r>
                        <a:rPr lang="en-US" sz="110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a:effectLst/>
                          <a:latin typeface="Segoe UI" panose="020B0502040204020203" pitchFamily="34" charset="0"/>
                          <a:ea typeface="Calibri" panose="020F0502020204030204" pitchFamily="34" charset="0"/>
                          <a:cs typeface="Segoe UI" panose="020B0502040204020203" pitchFamily="34" charset="0"/>
                        </a:rPr>
                        <a:t> Promoting Interoperability)</a:t>
                      </a:r>
                    </a:p>
                    <a:p>
                      <a:pPr marL="0" marR="0">
                        <a:lnSpc>
                          <a:spcPct val="100000"/>
                        </a:lnSpc>
                        <a:spcBef>
                          <a:spcPts val="0"/>
                        </a:spcBef>
                        <a:spcAft>
                          <a:spcPts val="0"/>
                        </a:spcAft>
                      </a:pPr>
                      <a:endParaRPr lang="en-US" sz="6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70%</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48470838"/>
                  </a:ext>
                </a:extLst>
              </a:tr>
            </a:tbl>
          </a:graphicData>
        </a:graphic>
      </p:graphicFrame>
      <p:sp>
        <p:nvSpPr>
          <p:cNvPr id="16" name="TextBox 15">
            <a:extLst>
              <a:ext uri="{FF2B5EF4-FFF2-40B4-BE49-F238E27FC236}">
                <a16:creationId xmlns:a16="http://schemas.microsoft.com/office/drawing/2014/main" id="{84C8BDD8-3AD4-4376-A044-D2BE891B2795}"/>
              </a:ext>
            </a:extLst>
          </p:cNvPr>
          <p:cNvSpPr txBox="1"/>
          <p:nvPr/>
        </p:nvSpPr>
        <p:spPr>
          <a:xfrm>
            <a:off x="881734" y="6629972"/>
            <a:ext cx="8294931" cy="600164"/>
          </a:xfrm>
          <a:prstGeom prst="rect">
            <a:avLst/>
          </a:prstGeom>
          <a:noFill/>
        </p:spPr>
        <p:txBody>
          <a:bodyPr wrap="square" rtlCol="0">
            <a:spAutoFit/>
          </a:bodyPr>
          <a:lstStyle/>
          <a:p>
            <a:r>
              <a:rPr lang="en-US" sz="1100" b="1" dirty="0">
                <a:latin typeface="Segoe UI" panose="020B0502040204020203" pitchFamily="34" charset="0"/>
                <a:cs typeface="Segoe UI" panose="020B0502040204020203" pitchFamily="34" charset="0"/>
              </a:rPr>
              <a:t>Note: </a:t>
            </a:r>
            <a:r>
              <a:rPr lang="en-US" sz="1100" dirty="0">
                <a:latin typeface="Segoe UI" panose="020B0502040204020203" pitchFamily="34" charset="0"/>
                <a:cs typeface="Segoe UI" panose="020B0502040204020203" pitchFamily="34" charset="0"/>
              </a:rPr>
              <a:t>If you have multiple performance categories reweighted to 0% so that a single performance category is weighted at 100% of your final score, you will receive a score equal to the performance threshold regardless of any data submitted or not submitted. See next slide for additional information. </a:t>
            </a:r>
          </a:p>
        </p:txBody>
      </p:sp>
    </p:spTree>
    <p:extLst>
      <p:ext uri="{BB962C8B-B14F-4D97-AF65-F5344CB8AC3E}">
        <p14:creationId xmlns:p14="http://schemas.microsoft.com/office/powerpoint/2010/main" val="27950700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8ED7145C-EA69-4A3A-A4ED-9425B54B4381}"/>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Appendices</a:t>
            </a:r>
          </a:p>
        </p:txBody>
      </p:sp>
      <p:sp>
        <p:nvSpPr>
          <p:cNvPr id="7" name="Content Placeholder 4">
            <a:extLst>
              <a:ext uri="{FF2B5EF4-FFF2-40B4-BE49-F238E27FC236}">
                <a16:creationId xmlns:a16="http://schemas.microsoft.com/office/drawing/2014/main" id="{A6C6CB44-DAE3-4B52-907A-C88F792524EE}"/>
              </a:ext>
            </a:extLst>
          </p:cNvPr>
          <p:cNvSpPr txBox="1">
            <a:spLocks/>
          </p:cNvSpPr>
          <p:nvPr/>
        </p:nvSpPr>
        <p:spPr>
          <a:xfrm>
            <a:off x="368272" y="1152124"/>
            <a:ext cx="9144000" cy="2581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buNone/>
            </a:pPr>
            <a:r>
              <a:rPr lang="en-US" sz="1600" b="1" dirty="0">
                <a:latin typeface="Segoe UI" panose="020B0502040204020203" pitchFamily="34" charset="0"/>
                <a:cs typeface="Segoe UI" panose="020B0502040204020203" pitchFamily="34" charset="0"/>
              </a:rPr>
              <a:t>Appendix B. 2022 Performance Year MIPS Performance Category Weight Redistribution Policies for APM Entities and APM Participants Reporting the APP </a:t>
            </a:r>
          </a:p>
          <a:p>
            <a:pPr marL="0" indent="0">
              <a:buNone/>
            </a:pPr>
            <a:endParaRPr lang="en-US" sz="1600" b="1" dirty="0">
              <a:latin typeface="Segoe UI" panose="020B0502040204020203" pitchFamily="34" charset="0"/>
              <a:cs typeface="Segoe UI" panose="020B0502040204020203" pitchFamily="34" charset="0"/>
            </a:endParaRPr>
          </a:p>
          <a:p>
            <a:pPr marL="0" indent="0">
              <a:buNone/>
            </a:pPr>
            <a:endParaRPr lang="en-US" sz="1600" b="1"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976380CC-EEB8-4228-981E-86C49262A23B}"/>
              </a:ext>
            </a:extLst>
          </p:cNvPr>
          <p:cNvGrpSpPr/>
          <p:nvPr/>
        </p:nvGrpSpPr>
        <p:grpSpPr>
          <a:xfrm>
            <a:off x="457200" y="7418670"/>
            <a:ext cx="218980" cy="260474"/>
            <a:chOff x="457200" y="7418670"/>
            <a:chExt cx="218980" cy="260474"/>
          </a:xfrm>
        </p:grpSpPr>
        <p:sp>
          <p:nvSpPr>
            <p:cNvPr id="9" name="bk object 20">
              <a:extLst>
                <a:ext uri="{FF2B5EF4-FFF2-40B4-BE49-F238E27FC236}">
                  <a16:creationId xmlns:a16="http://schemas.microsoft.com/office/drawing/2014/main" id="{F5CB394F-D021-42A4-B1E5-509A871AB700}"/>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0A46B94F-CFFB-43CE-973E-E5A0E952896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1" name="Content Placeholder 2">
            <a:extLst>
              <a:ext uri="{FF2B5EF4-FFF2-40B4-BE49-F238E27FC236}">
                <a16:creationId xmlns:a16="http://schemas.microsoft.com/office/drawing/2014/main" id="{C234BF31-EEB1-46BE-BEBC-F712DCFA64D7}"/>
              </a:ext>
            </a:extLst>
          </p:cNvPr>
          <p:cNvSpPr txBox="1">
            <a:spLocks/>
          </p:cNvSpPr>
          <p:nvPr/>
        </p:nvSpPr>
        <p:spPr>
          <a:xfrm>
            <a:off x="368272" y="2394085"/>
            <a:ext cx="9144000" cy="6054414"/>
          </a:xfrm>
          <a:prstGeom prst="rect">
            <a:avLst/>
          </a:prstGeom>
        </p:spPr>
        <p:txBody>
          <a:bodyPr vert="horz" lIns="91440" tIns="45720" rIns="91440" bIns="45720" rtlCol="0">
            <a:noAutofit/>
          </a:bodyPr>
          <a:lstStyle>
            <a:lvl1pPr marL="0" indent="0" algn="l" defTabSz="1005850" rtl="0" eaLnBrk="1" latinLnBrk="0" hangingPunct="1">
              <a:lnSpc>
                <a:spcPct val="110000"/>
              </a:lnSpc>
              <a:spcBef>
                <a:spcPts val="1100"/>
              </a:spcBef>
              <a:spcAft>
                <a:spcPts val="600"/>
              </a:spcAft>
              <a:buFont typeface="Arial" panose="020B0604020202020204" pitchFamily="34" charset="0"/>
              <a:buNone/>
              <a:defRPr sz="1600" b="1" i="0" kern="1200">
                <a:solidFill>
                  <a:srgbClr val="0C777D"/>
                </a:solidFill>
                <a:latin typeface="Segoe UI" panose="020B0502040204020203" pitchFamily="34" charset="0"/>
                <a:ea typeface="Segoe UI" panose="020B0502040204020203" pitchFamily="34" charset="0"/>
                <a:cs typeface="Segoe UI" panose="020B0502040204020203" pitchFamily="34" charset="0"/>
              </a:defRPr>
            </a:lvl1pPr>
            <a:lvl2pPr marL="0" indent="0" algn="l" defTabSz="1005850" rtl="0" eaLnBrk="1" latinLnBrk="0" hangingPunct="1">
              <a:lnSpc>
                <a:spcPct val="110000"/>
              </a:lnSpc>
              <a:spcBef>
                <a:spcPts val="600"/>
              </a:spcBef>
              <a:spcAft>
                <a:spcPts val="300"/>
              </a:spcAft>
              <a:buClr>
                <a:schemeClr val="accent2">
                  <a:lumMod val="60000"/>
                  <a:lumOff val="40000"/>
                </a:schemeClr>
              </a:buClr>
              <a:buFont typeface="Arial" panose="020B0604020202020204" pitchFamily="34" charset="0"/>
              <a:buNone/>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71450" indent="-165100" algn="l" defTabSz="1005850" rtl="0" eaLnBrk="1" latinLnBrk="0" hangingPunct="1">
              <a:lnSpc>
                <a:spcPct val="110000"/>
              </a:lnSpc>
              <a:spcBef>
                <a:spcPts val="600"/>
              </a:spcBef>
              <a:spcAft>
                <a:spcPts val="300"/>
              </a:spcAft>
              <a:buClr>
                <a:srgbClr val="0C777D"/>
              </a:buClr>
              <a:buSzPct val="125000"/>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377193" indent="-217171" algn="l" defTabSz="1005850" rtl="0" eaLnBrk="1" latinLnBrk="0" hangingPunct="1">
              <a:lnSpc>
                <a:spcPct val="110000"/>
              </a:lnSpc>
              <a:spcBef>
                <a:spcPts val="0"/>
              </a:spcBef>
              <a:spcAft>
                <a:spcPts val="300"/>
              </a:spcAft>
              <a:buClr>
                <a:srgbClr val="0C777D"/>
              </a:buClr>
              <a:buFont typeface="System Font Regular"/>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754388" indent="-251462" algn="l" defTabSz="1005850" rtl="0" eaLnBrk="1" latinLnBrk="0" hangingPunct="1">
              <a:lnSpc>
                <a:spcPct val="110000"/>
              </a:lnSpc>
              <a:spcBef>
                <a:spcPts val="0"/>
              </a:spcBef>
              <a:spcAft>
                <a:spcPts val="300"/>
              </a:spcAft>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766088"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01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37"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6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1200" dirty="0">
                <a:solidFill>
                  <a:schemeClr val="tx1"/>
                </a:solidFill>
              </a:rPr>
              <a:t>Reminders: </a:t>
            </a:r>
          </a:p>
          <a:p>
            <a:pPr marL="342900" lvl="2" indent="-171450"/>
            <a:r>
              <a:rPr lang="en-US" b="0" dirty="0"/>
              <a:t>Cost isn’t scored under the APP.</a:t>
            </a:r>
          </a:p>
          <a:p>
            <a:pPr marL="342900" lvl="2" indent="-171450"/>
            <a:r>
              <a:rPr lang="en-US" b="0" dirty="0"/>
              <a:t>There are no reporting requirements for the improvement activities performance category under the APP for performance year 2022. Participants reporting via the APP will automatically receive full credit for the improvement activities performance category. </a:t>
            </a:r>
          </a:p>
          <a:p>
            <a:pPr marL="342900" lvl="2" indent="-171450"/>
            <a:r>
              <a:rPr lang="en-US" b="0" dirty="0"/>
              <a:t>Participants reporting via the APP will follow the same reporting requirements as traditional MIPS for the Promoting Interoperability performance category. </a:t>
            </a:r>
          </a:p>
        </p:txBody>
      </p:sp>
      <p:sp>
        <p:nvSpPr>
          <p:cNvPr id="12" name="Content Placeholder 2">
            <a:extLst>
              <a:ext uri="{FF2B5EF4-FFF2-40B4-BE49-F238E27FC236}">
                <a16:creationId xmlns:a16="http://schemas.microsoft.com/office/drawing/2014/main" id="{0E465874-94E6-44A0-A251-EEFE8B30C69D}"/>
              </a:ext>
            </a:extLst>
          </p:cNvPr>
          <p:cNvSpPr txBox="1">
            <a:spLocks/>
          </p:cNvSpPr>
          <p:nvPr/>
        </p:nvSpPr>
        <p:spPr>
          <a:xfrm>
            <a:off x="368271" y="1662452"/>
            <a:ext cx="6413529" cy="924676"/>
          </a:xfrm>
          <a:prstGeom prst="rect">
            <a:avLst/>
          </a:prstGeom>
        </p:spPr>
        <p:txBody>
          <a:bodyPr vert="horz" lIns="91440" tIns="45720" rIns="91440" bIns="45720" rtlCol="0">
            <a:noAutofit/>
          </a:bodyPr>
          <a:lstStyle>
            <a:lvl1pPr marL="0" indent="0" algn="l" defTabSz="1005850" rtl="0" eaLnBrk="1" latinLnBrk="0" hangingPunct="1">
              <a:lnSpc>
                <a:spcPct val="110000"/>
              </a:lnSpc>
              <a:spcBef>
                <a:spcPts val="1100"/>
              </a:spcBef>
              <a:spcAft>
                <a:spcPts val="600"/>
              </a:spcAft>
              <a:buFont typeface="Arial" panose="020B0604020202020204" pitchFamily="34" charset="0"/>
              <a:buNone/>
              <a:defRPr sz="1600" b="1" i="0" kern="1200">
                <a:solidFill>
                  <a:srgbClr val="0C777D"/>
                </a:solidFill>
                <a:latin typeface="Segoe UI" panose="020B0502040204020203" pitchFamily="34" charset="0"/>
                <a:ea typeface="Segoe UI" panose="020B0502040204020203" pitchFamily="34" charset="0"/>
                <a:cs typeface="Segoe UI" panose="020B0502040204020203" pitchFamily="34" charset="0"/>
              </a:defRPr>
            </a:lvl1pPr>
            <a:lvl2pPr marL="0" indent="0" algn="l" defTabSz="1005850" rtl="0" eaLnBrk="1" latinLnBrk="0" hangingPunct="1">
              <a:lnSpc>
                <a:spcPct val="110000"/>
              </a:lnSpc>
              <a:spcBef>
                <a:spcPts val="600"/>
              </a:spcBef>
              <a:spcAft>
                <a:spcPts val="300"/>
              </a:spcAft>
              <a:buClr>
                <a:schemeClr val="accent2">
                  <a:lumMod val="60000"/>
                  <a:lumOff val="40000"/>
                </a:schemeClr>
              </a:buClr>
              <a:buFont typeface="Arial" panose="020B0604020202020204" pitchFamily="34" charset="0"/>
              <a:buNone/>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71450" indent="-165100" algn="l" defTabSz="1005850" rtl="0" eaLnBrk="1" latinLnBrk="0" hangingPunct="1">
              <a:lnSpc>
                <a:spcPct val="110000"/>
              </a:lnSpc>
              <a:spcBef>
                <a:spcPts val="600"/>
              </a:spcBef>
              <a:spcAft>
                <a:spcPts val="300"/>
              </a:spcAft>
              <a:buClr>
                <a:srgbClr val="0C777D"/>
              </a:buClr>
              <a:buSzPct val="125000"/>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377193" indent="-217171" algn="l" defTabSz="1005850" rtl="0" eaLnBrk="1" latinLnBrk="0" hangingPunct="1">
              <a:lnSpc>
                <a:spcPct val="110000"/>
              </a:lnSpc>
              <a:spcBef>
                <a:spcPts val="0"/>
              </a:spcBef>
              <a:spcAft>
                <a:spcPts val="300"/>
              </a:spcAft>
              <a:buClr>
                <a:srgbClr val="0C777D"/>
              </a:buClr>
              <a:buFont typeface="System Font Regular"/>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754388" indent="-251462" algn="l" defTabSz="1005850" rtl="0" eaLnBrk="1" latinLnBrk="0" hangingPunct="1">
              <a:lnSpc>
                <a:spcPct val="110000"/>
              </a:lnSpc>
              <a:spcBef>
                <a:spcPts val="0"/>
              </a:spcBef>
              <a:spcAft>
                <a:spcPts val="300"/>
              </a:spcAft>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766088"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01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37"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6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1200" b="0" dirty="0">
                <a:solidFill>
                  <a:schemeClr val="tx1"/>
                </a:solidFill>
              </a:rPr>
              <a:t>The table below illustrates the 2022 performance category weights and reweighting policies that CMS will apply to APM Entities reporting traditional MIPS and to individual clinicians, groups and APM Entities reporting via the APP. </a:t>
            </a:r>
          </a:p>
        </p:txBody>
      </p:sp>
      <p:sp>
        <p:nvSpPr>
          <p:cNvPr id="13" name="object 20">
            <a:extLst>
              <a:ext uri="{FF2B5EF4-FFF2-40B4-BE49-F238E27FC236}">
                <a16:creationId xmlns:a16="http://schemas.microsoft.com/office/drawing/2014/main" id="{9F22853A-7E14-4822-B82E-AF2C65A44E40}"/>
              </a:ext>
            </a:extLst>
          </p:cNvPr>
          <p:cNvSpPr txBox="1"/>
          <p:nvPr/>
        </p:nvSpPr>
        <p:spPr>
          <a:xfrm>
            <a:off x="6951305" y="2091688"/>
            <a:ext cx="2512237" cy="702547"/>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200" b="1" dirty="0">
                <a:solidFill>
                  <a:schemeClr val="bg1"/>
                </a:solidFill>
                <a:latin typeface="Segoe UI" panose="020B0502040204020203" pitchFamily="34" charset="0"/>
                <a:cs typeface="Segoe UI" panose="020B0502040204020203" pitchFamily="34" charset="0"/>
              </a:rPr>
              <a:t>Reminder: </a:t>
            </a:r>
            <a:r>
              <a:rPr lang="en-US" sz="1200" dirty="0">
                <a:solidFill>
                  <a:schemeClr val="bg1"/>
                </a:solidFill>
                <a:latin typeface="Segoe UI" panose="020B0502040204020203" pitchFamily="34" charset="0"/>
                <a:cs typeface="Segoe UI" panose="020B0502040204020203" pitchFamily="34" charset="0"/>
              </a:rPr>
              <a:t>APM Entities can only submit an EUC Application for </a:t>
            </a:r>
            <a:r>
              <a:rPr lang="en-US" sz="1200" b="1" dirty="0">
                <a:solidFill>
                  <a:schemeClr val="bg1"/>
                </a:solidFill>
                <a:latin typeface="Segoe UI" panose="020B0502040204020203" pitchFamily="34" charset="0"/>
                <a:cs typeface="Segoe UI" panose="020B0502040204020203" pitchFamily="34" charset="0"/>
              </a:rPr>
              <a:t>all</a:t>
            </a:r>
            <a:r>
              <a:rPr lang="en-US" sz="1200" dirty="0">
                <a:solidFill>
                  <a:schemeClr val="bg1"/>
                </a:solidFill>
                <a:latin typeface="Segoe UI" panose="020B0502040204020203" pitchFamily="34" charset="0"/>
                <a:cs typeface="Segoe UI" panose="020B0502040204020203" pitchFamily="34" charset="0"/>
              </a:rPr>
              <a:t> performance categories. </a:t>
            </a:r>
          </a:p>
        </p:txBody>
      </p:sp>
      <p:graphicFrame>
        <p:nvGraphicFramePr>
          <p:cNvPr id="14" name="Content Placeholder 2">
            <a:extLst>
              <a:ext uri="{FF2B5EF4-FFF2-40B4-BE49-F238E27FC236}">
                <a16:creationId xmlns:a16="http://schemas.microsoft.com/office/drawing/2014/main" id="{972842AE-228E-4884-A841-0FA78C37E28F}"/>
              </a:ext>
            </a:extLst>
          </p:cNvPr>
          <p:cNvGraphicFramePr>
            <a:graphicFrameLocks/>
          </p:cNvGraphicFramePr>
          <p:nvPr>
            <p:extLst>
              <p:ext uri="{D42A27DB-BD31-4B8C-83A1-F6EECF244321}">
                <p14:modId xmlns:p14="http://schemas.microsoft.com/office/powerpoint/2010/main" val="3993419044"/>
              </p:ext>
            </p:extLst>
          </p:nvPr>
        </p:nvGraphicFramePr>
        <p:xfrm>
          <a:off x="680869" y="4327274"/>
          <a:ext cx="8294931" cy="2874287"/>
        </p:xfrm>
        <a:graphic>
          <a:graphicData uri="http://schemas.openxmlformats.org/drawingml/2006/table">
            <a:tbl>
              <a:tblPr firstRow="1" bandRow="1">
                <a:tableStyleId>{5C22544A-7EE6-4342-B048-85BDC9FD1C3A}</a:tableStyleId>
              </a:tblPr>
              <a:tblGrid>
                <a:gridCol w="2965621">
                  <a:extLst>
                    <a:ext uri="{9D8B030D-6E8A-4147-A177-3AD203B41FA5}">
                      <a16:colId xmlns:a16="http://schemas.microsoft.com/office/drawing/2014/main" val="3834638149"/>
                    </a:ext>
                  </a:extLst>
                </a:gridCol>
                <a:gridCol w="1313524">
                  <a:extLst>
                    <a:ext uri="{9D8B030D-6E8A-4147-A177-3AD203B41FA5}">
                      <a16:colId xmlns:a16="http://schemas.microsoft.com/office/drawing/2014/main" val="1666939156"/>
                    </a:ext>
                  </a:extLst>
                </a:gridCol>
                <a:gridCol w="1297460">
                  <a:extLst>
                    <a:ext uri="{9D8B030D-6E8A-4147-A177-3AD203B41FA5}">
                      <a16:colId xmlns:a16="http://schemas.microsoft.com/office/drawing/2014/main" val="2184119838"/>
                    </a:ext>
                  </a:extLst>
                </a:gridCol>
                <a:gridCol w="1256681">
                  <a:extLst>
                    <a:ext uri="{9D8B030D-6E8A-4147-A177-3AD203B41FA5}">
                      <a16:colId xmlns:a16="http://schemas.microsoft.com/office/drawing/2014/main" val="2238104260"/>
                    </a:ext>
                  </a:extLst>
                </a:gridCol>
                <a:gridCol w="1461645">
                  <a:extLst>
                    <a:ext uri="{9D8B030D-6E8A-4147-A177-3AD203B41FA5}">
                      <a16:colId xmlns:a16="http://schemas.microsoft.com/office/drawing/2014/main" val="2867508194"/>
                    </a:ext>
                  </a:extLst>
                </a:gridCol>
              </a:tblGrid>
              <a:tr h="228599">
                <a:tc>
                  <a:txBody>
                    <a:bodyPr/>
                    <a:lstStyle/>
                    <a:p>
                      <a:pPr marL="0" marR="0" algn="ctr">
                        <a:lnSpc>
                          <a:spcPct val="100000"/>
                        </a:lnSpc>
                        <a:spcBef>
                          <a:spcPts val="0"/>
                        </a:spcBef>
                        <a:spcAft>
                          <a:spcPts val="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MIPS Performance Category Reweighting Scenario</a:t>
                      </a: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lnSpc>
                          <a:spcPct val="100000"/>
                        </a:lnSpc>
                        <a:spcBef>
                          <a:spcPts val="0"/>
                        </a:spcBef>
                        <a:spcAft>
                          <a:spcPts val="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Quality Category Weight</a:t>
                      </a:r>
                      <a:endParaRPr lang="en-US" sz="1100">
                        <a:latin typeface="Segoe UI" panose="020B0502040204020203"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lgn="ctr">
                        <a:lnSpc>
                          <a:spcPct val="100000"/>
                        </a:lnSpc>
                        <a:spcBef>
                          <a:spcPts val="0"/>
                        </a:spcBef>
                        <a:spcAft>
                          <a:spcPts val="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Cost Category Weight</a:t>
                      </a:r>
                      <a:endParaRPr lang="en-US" sz="1100">
                        <a:latin typeface="Segoe UI" panose="020B0502040204020203" pitchFamily="34" charset="0"/>
                        <a:cs typeface="Segoe UI" panose="020B0502040204020203" pitchFamily="34" charset="0"/>
                      </a:endParaRP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Improvement Activities Category Weight</a:t>
                      </a:r>
                    </a:p>
                  </a:txBody>
                  <a:tcPr marL="68580" marR="68580" marT="0" marB="0" anchor="ct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1100" b="1">
                          <a:solidFill>
                            <a:schemeClr val="bg1"/>
                          </a:solidFill>
                          <a:effectLst/>
                          <a:latin typeface="Segoe UI" panose="020B0502040204020203" pitchFamily="34" charset="0"/>
                          <a:ea typeface="Calibri" panose="020F0502020204030204" pitchFamily="34" charset="0"/>
                          <a:cs typeface="Segoe UI" panose="020B0502040204020203" pitchFamily="34" charset="0"/>
                        </a:rPr>
                        <a:t>Promoting Interoperability Category Weight</a:t>
                      </a: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239950">
                <a:tc gridSpan="5">
                  <a:txBody>
                    <a:bodyPr/>
                    <a:lstStyle/>
                    <a:p>
                      <a:pPr marL="0" marR="0">
                        <a:lnSpc>
                          <a:spcPct val="100000"/>
                        </a:lnSpc>
                        <a:spcBef>
                          <a:spcPts val="0"/>
                        </a:spcBef>
                        <a:spcAft>
                          <a:spcPts val="0"/>
                        </a:spcAft>
                      </a:pPr>
                      <a:r>
                        <a:rPr lang="en-US" sz="1100" b="1" dirty="0">
                          <a:effectLst/>
                          <a:latin typeface="Segoe UI" panose="020B0502040204020203" pitchFamily="34" charset="0"/>
                          <a:ea typeface="Calibri" panose="020F0502020204030204" pitchFamily="34" charset="0"/>
                          <a:cs typeface="Segoe UI" panose="020B0502040204020203" pitchFamily="34" charset="0"/>
                        </a:rPr>
                        <a:t> No Reweighting</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pPr marL="0" marR="0">
                        <a:lnSpc>
                          <a:spcPct val="107000"/>
                        </a:lnSpc>
                        <a:spcBef>
                          <a:spcPts val="0"/>
                        </a:spcBef>
                        <a:spcAft>
                          <a:spcPts val="0"/>
                        </a:spcAft>
                      </a:pPr>
                      <a:endParaRPr lang="en-US" sz="1100" b="0">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08312">
                <a:tc>
                  <a:txBody>
                    <a:bodyPr/>
                    <a:lstStyle/>
                    <a:p>
                      <a:pPr marL="0" marR="0">
                        <a:lnSpc>
                          <a:spcPct val="100000"/>
                        </a:lnSpc>
                        <a:spcBef>
                          <a:spcPts val="0"/>
                        </a:spcBef>
                        <a:spcAft>
                          <a:spcPts val="0"/>
                        </a:spcAft>
                      </a:pPr>
                      <a:r>
                        <a:rPr lang="en-US" sz="1100" b="1">
                          <a:solidFill>
                            <a:srgbClr val="0E7C84"/>
                          </a:solidFill>
                          <a:effectLst/>
                          <a:latin typeface="Segoe UI" panose="020B0502040204020203" pitchFamily="34" charset="0"/>
                          <a:ea typeface="Calibri" panose="020F0502020204030204" pitchFamily="34" charset="0"/>
                          <a:cs typeface="Segoe UI" panose="020B0502040204020203" pitchFamily="34" charset="0"/>
                        </a:rPr>
                        <a:t>Standard Weighting under the APP</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50%</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20%</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30%</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8939814"/>
                  </a:ext>
                </a:extLst>
              </a:tr>
              <a:tr h="224616">
                <a:tc gridSpan="5">
                  <a:txBody>
                    <a:bodyPr/>
                    <a:lstStyle/>
                    <a:p>
                      <a:pPr marL="0" marR="0">
                        <a:lnSpc>
                          <a:spcPct val="100000"/>
                        </a:lnSpc>
                        <a:spcBef>
                          <a:spcPts val="0"/>
                        </a:spcBef>
                        <a:spcAft>
                          <a:spcPts val="0"/>
                        </a:spcAft>
                      </a:pPr>
                      <a:r>
                        <a:rPr lang="en-US" sz="1100" b="1">
                          <a:effectLst/>
                          <a:latin typeface="Segoe UI" panose="020B0502040204020203" pitchFamily="34" charset="0"/>
                          <a:ea typeface="Calibri" panose="020F0502020204030204" pitchFamily="34" charset="0"/>
                          <a:cs typeface="Segoe UI" panose="020B0502040204020203" pitchFamily="34" charset="0"/>
                        </a:rPr>
                        <a:t>Reweight 1 Performance Category</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pPr marL="0" marR="0">
                        <a:lnSpc>
                          <a:spcPct val="107000"/>
                        </a:lnSpc>
                        <a:spcBef>
                          <a:spcPts val="600"/>
                        </a:spcBef>
                        <a:spcAft>
                          <a:spcPts val="6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4876857"/>
                  </a:ext>
                </a:extLst>
              </a:tr>
              <a:tr h="308312">
                <a:tc>
                  <a:txBody>
                    <a:bodyPr/>
                    <a:lstStyle/>
                    <a:p>
                      <a:pPr marL="0" marR="0">
                        <a:lnSpc>
                          <a:spcPct val="100000"/>
                        </a:lnSpc>
                        <a:spcBef>
                          <a:spcPts val="0"/>
                        </a:spcBef>
                        <a:spcAft>
                          <a:spcPts val="0"/>
                        </a:spcAft>
                      </a:pPr>
                      <a:r>
                        <a:rPr lang="en-US" sz="1100" b="1">
                          <a:solidFill>
                            <a:srgbClr val="0E7C84"/>
                          </a:solidFill>
                          <a:effectLst/>
                          <a:latin typeface="Segoe UI" panose="020B0502040204020203" pitchFamily="34" charset="0"/>
                          <a:ea typeface="Calibri" panose="020F0502020204030204" pitchFamily="34" charset="0"/>
                          <a:cs typeface="Segoe UI" panose="020B0502040204020203" pitchFamily="34" charset="0"/>
                        </a:rPr>
                        <a:t>No Promoting Interoperability</a:t>
                      </a:r>
                    </a:p>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(Promoting Interoperability </a:t>
                      </a:r>
                      <a:r>
                        <a:rPr lang="en-US" sz="110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a:effectLst/>
                          <a:latin typeface="Segoe UI" panose="020B0502040204020203" pitchFamily="34" charset="0"/>
                          <a:ea typeface="Calibri" panose="020F0502020204030204" pitchFamily="34" charset="0"/>
                          <a:cs typeface="Segoe UI" panose="020B0502040204020203" pitchFamily="34" charset="0"/>
                        </a:rPr>
                        <a:t> Quality)</a:t>
                      </a:r>
                    </a:p>
                    <a:p>
                      <a:pPr marL="0" marR="0">
                        <a:lnSpc>
                          <a:spcPct val="100000"/>
                        </a:lnSpc>
                        <a:spcBef>
                          <a:spcPts val="0"/>
                        </a:spcBef>
                        <a:spcAft>
                          <a:spcPts val="0"/>
                        </a:spcAft>
                      </a:pPr>
                      <a:endParaRPr lang="en-US" sz="6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75%</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40640678"/>
                  </a:ext>
                </a:extLst>
              </a:tr>
              <a:tr h="308312">
                <a:tc>
                  <a:txBody>
                    <a:bodyPr/>
                    <a:lstStyle/>
                    <a:p>
                      <a:pPr marL="0" marR="0">
                        <a:lnSpc>
                          <a:spcPct val="100000"/>
                        </a:lnSpc>
                        <a:spcBef>
                          <a:spcPts val="0"/>
                        </a:spcBef>
                        <a:spcAft>
                          <a:spcPts val="0"/>
                        </a:spcAft>
                      </a:pPr>
                      <a:r>
                        <a:rPr lang="en-US" sz="1100" b="1">
                          <a:solidFill>
                            <a:srgbClr val="0E7C84"/>
                          </a:solidFill>
                          <a:effectLst/>
                          <a:latin typeface="Segoe UI" panose="020B0502040204020203" pitchFamily="34" charset="0"/>
                          <a:ea typeface="Calibri" panose="020F0502020204030204" pitchFamily="34" charset="0"/>
                          <a:cs typeface="Segoe UI" panose="020B0502040204020203" pitchFamily="34" charset="0"/>
                        </a:rPr>
                        <a:t>No Quality</a:t>
                      </a:r>
                    </a:p>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(Quality </a:t>
                      </a:r>
                      <a:r>
                        <a:rPr lang="en-US" sz="1100">
                          <a:effectLst/>
                          <a:latin typeface="Segoe UI" panose="020B0502040204020203" pitchFamily="34" charset="0"/>
                          <a:ea typeface="Calibri" panose="020F0502020204030204" pitchFamily="34" charset="0"/>
                          <a:cs typeface="Segoe UI" panose="020B0502040204020203" pitchFamily="34" charset="0"/>
                          <a:sym typeface="Wingdings" panose="05000000000000000000" pitchFamily="2" charset="2"/>
                        </a:rPr>
                        <a:t></a:t>
                      </a:r>
                      <a:r>
                        <a:rPr lang="en-US" sz="1100">
                          <a:effectLst/>
                          <a:latin typeface="Segoe UI" panose="020B0502040204020203" pitchFamily="34" charset="0"/>
                          <a:ea typeface="Calibri" panose="020F0502020204030204" pitchFamily="34" charset="0"/>
                          <a:cs typeface="Segoe UI" panose="020B0502040204020203" pitchFamily="34" charset="0"/>
                        </a:rPr>
                        <a:t> Promoting Interoperability)</a:t>
                      </a:r>
                      <a:endParaRPr lang="en-US" sz="20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0000"/>
                        </a:lnSpc>
                        <a:spcBef>
                          <a:spcPts val="0"/>
                        </a:spcBef>
                        <a:spcAft>
                          <a:spcPts val="0"/>
                        </a:spcAft>
                      </a:pPr>
                      <a:endParaRPr lang="en-US" sz="6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0%</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25%</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100">
                          <a:effectLst/>
                          <a:latin typeface="Segoe UI" panose="020B0502040204020203" pitchFamily="34" charset="0"/>
                          <a:ea typeface="Calibri" panose="020F0502020204030204" pitchFamily="34" charset="0"/>
                          <a:cs typeface="Segoe UI" panose="020B0502040204020203" pitchFamily="34" charset="0"/>
                        </a:rPr>
                        <a:t>75%</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51607199"/>
                  </a:ext>
                </a:extLst>
              </a:tr>
              <a:tr h="242129">
                <a:tc gridSpan="5">
                  <a:txBody>
                    <a:bodyPr/>
                    <a:lstStyle/>
                    <a:p>
                      <a:pPr marL="0" marR="0">
                        <a:lnSpc>
                          <a:spcPct val="100000"/>
                        </a:lnSpc>
                        <a:spcBef>
                          <a:spcPts val="0"/>
                        </a:spcBef>
                        <a:spcAft>
                          <a:spcPts val="0"/>
                        </a:spcAft>
                      </a:pPr>
                      <a:r>
                        <a:rPr lang="en-US" sz="1100" b="1">
                          <a:effectLst/>
                          <a:latin typeface="Segoe UI" panose="020B0502040204020203" pitchFamily="34" charset="0"/>
                          <a:ea typeface="Calibri" panose="020F0502020204030204" pitchFamily="34" charset="0"/>
                          <a:cs typeface="Segoe UI" panose="020B0502040204020203" pitchFamily="34" charset="0"/>
                        </a:rPr>
                        <a:t>Reweight 2+ Performance Categories</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hMerge="1">
                  <a:txBody>
                    <a:bodyPr/>
                    <a:lstStyle/>
                    <a:p>
                      <a:pPr marL="0" marR="0">
                        <a:lnSpc>
                          <a:spcPct val="100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03911079"/>
                  </a:ext>
                </a:extLst>
              </a:tr>
              <a:tr h="308312">
                <a:tc gridSpan="5">
                  <a:txBody>
                    <a:bodyPr/>
                    <a:lstStyle/>
                    <a:p>
                      <a:pPr marL="0" marR="0">
                        <a:lnSpc>
                          <a:spcPct val="100000"/>
                        </a:lnSpc>
                        <a:spcBef>
                          <a:spcPts val="0"/>
                        </a:spcBef>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If you have multiple performance categories reweighted to 0% so that a single performance category is weighted at 100% of your final score, you will receive a score equal to the performance threshold regardless of any data submitted or not and receive a neutral payment adjustment. </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5780148"/>
                  </a:ext>
                </a:extLst>
              </a:tr>
            </a:tbl>
          </a:graphicData>
        </a:graphic>
      </p:graphicFrame>
    </p:spTree>
    <p:extLst>
      <p:ext uri="{BB962C8B-B14F-4D97-AF65-F5344CB8AC3E}">
        <p14:creationId xmlns:p14="http://schemas.microsoft.com/office/powerpoint/2010/main" val="67065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8ED7145C-EA69-4A3A-A4ED-9425B54B4381}"/>
              </a:ext>
            </a:extLst>
          </p:cNvPr>
          <p:cNvSpPr txBox="1">
            <a:spLocks/>
          </p:cNvSpPr>
          <p:nvPr/>
        </p:nvSpPr>
        <p:spPr>
          <a:xfrm>
            <a:off x="365760" y="0"/>
            <a:ext cx="7872983" cy="576072"/>
          </a:xfrm>
          <a:prstGeom prst="rect">
            <a:avLst/>
          </a:prstGeom>
        </p:spPr>
        <p:txBody>
          <a:bodyPr>
            <a:noAutofit/>
          </a:bodyPr>
          <a:lstStyle>
            <a:lvl1pPr algn="l" defTabSz="754380" rtl="0" eaLnBrk="1" latinLnBrk="0" hangingPunct="1">
              <a:lnSpc>
                <a:spcPct val="90000"/>
              </a:lnSpc>
              <a:spcBef>
                <a:spcPct val="0"/>
              </a:spcBef>
              <a:buNone/>
              <a:defRPr sz="3630" kern="1200" baseline="0">
                <a:solidFill>
                  <a:srgbClr val="1B3264"/>
                </a:solidFill>
                <a:latin typeface="Arial" panose="020B0604020202020204" pitchFamily="34" charset="0"/>
                <a:ea typeface="+mj-ea"/>
                <a:cs typeface="+mj-cs"/>
              </a:defRPr>
            </a:lvl1pPr>
          </a:lstStyle>
          <a:p>
            <a:pPr>
              <a:lnSpc>
                <a:spcPct val="100000"/>
              </a:lnSpc>
            </a:pPr>
            <a:endParaRPr lang="en-US" sz="2000" b="1" dirty="0">
              <a:solidFill>
                <a:srgbClr val="1B3264"/>
              </a:solidFill>
              <a:latin typeface="Segoe UI" panose="020B0502040204020203" pitchFamily="34" charset="0"/>
              <a:cs typeface="Segoe UI" panose="020B0502040204020203" pitchFamily="34" charset="0"/>
            </a:endParaRPr>
          </a:p>
          <a:p>
            <a:pPr>
              <a:lnSpc>
                <a:spcPct val="100000"/>
              </a:lnSpc>
            </a:pPr>
            <a:r>
              <a:rPr lang="en-US" sz="2000" b="1" dirty="0">
                <a:solidFill>
                  <a:srgbClr val="1B3264"/>
                </a:solidFill>
                <a:latin typeface="Segoe UI" panose="020B0502040204020203" pitchFamily="34" charset="0"/>
                <a:cs typeface="Segoe UI" panose="020B0502040204020203" pitchFamily="34" charset="0"/>
              </a:rPr>
              <a:t>Appendices</a:t>
            </a:r>
          </a:p>
        </p:txBody>
      </p:sp>
      <p:sp>
        <p:nvSpPr>
          <p:cNvPr id="7" name="Content Placeholder 4">
            <a:extLst>
              <a:ext uri="{FF2B5EF4-FFF2-40B4-BE49-F238E27FC236}">
                <a16:creationId xmlns:a16="http://schemas.microsoft.com/office/drawing/2014/main" id="{A6C6CB44-DAE3-4B52-907A-C88F792524EE}"/>
              </a:ext>
            </a:extLst>
          </p:cNvPr>
          <p:cNvSpPr txBox="1">
            <a:spLocks/>
          </p:cNvSpPr>
          <p:nvPr/>
        </p:nvSpPr>
        <p:spPr>
          <a:xfrm>
            <a:off x="368272" y="1152124"/>
            <a:ext cx="9144000" cy="2581676"/>
          </a:xfrm>
          <a:prstGeom prst="rect">
            <a:avLst/>
          </a:prstGeom>
        </p:spPr>
        <p:txBody>
          <a:bodyPr vert="horz" lIns="91440" tIns="45720" rIns="91440" bIns="45720" rtlCol="0">
            <a:normAutofit/>
          </a:bodyPr>
          <a:lst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rgbClr val="0C777D"/>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Clr>
                <a:srgbClr val="0C777D"/>
              </a:buClr>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Clr>
                <a:srgbClr val="0C777D"/>
              </a:buClr>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pPr marL="0" indent="0">
              <a:buNone/>
            </a:pPr>
            <a:r>
              <a:rPr lang="en-US" sz="1600" b="1" dirty="0">
                <a:latin typeface="Segoe UI" panose="020B0502040204020203" pitchFamily="34" charset="0"/>
                <a:cs typeface="Segoe UI" panose="020B0502040204020203" pitchFamily="34" charset="0"/>
              </a:rPr>
              <a:t>Appendix C. MIPS Promoting Interoperability Hardship Exception Application Status Descriptions</a:t>
            </a:r>
          </a:p>
          <a:p>
            <a:pPr marL="0" indent="0">
              <a:buNone/>
            </a:pPr>
            <a:endParaRPr lang="en-US" sz="1600" b="1" dirty="0">
              <a:latin typeface="Segoe UI" panose="020B0502040204020203" pitchFamily="34" charset="0"/>
              <a:cs typeface="Segoe UI" panose="020B0502040204020203" pitchFamily="34" charset="0"/>
            </a:endParaRPr>
          </a:p>
          <a:p>
            <a:pPr marL="0" indent="0">
              <a:buNone/>
            </a:pPr>
            <a:endParaRPr lang="en-US" sz="1600" b="1" dirty="0">
              <a:latin typeface="Segoe UI" panose="020B0502040204020203" pitchFamily="34" charset="0"/>
              <a:cs typeface="Segoe UI" panose="020B0502040204020203" pitchFamily="34" charset="0"/>
            </a:endParaRPr>
          </a:p>
        </p:txBody>
      </p:sp>
      <p:grpSp>
        <p:nvGrpSpPr>
          <p:cNvPr id="5" name="Group 4">
            <a:extLst>
              <a:ext uri="{FF2B5EF4-FFF2-40B4-BE49-F238E27FC236}">
                <a16:creationId xmlns:a16="http://schemas.microsoft.com/office/drawing/2014/main" id="{976380CC-EEB8-4228-981E-86C49262A23B}"/>
              </a:ext>
            </a:extLst>
          </p:cNvPr>
          <p:cNvGrpSpPr/>
          <p:nvPr/>
        </p:nvGrpSpPr>
        <p:grpSpPr>
          <a:xfrm>
            <a:off x="457200" y="7418670"/>
            <a:ext cx="218980" cy="260474"/>
            <a:chOff x="457200" y="7418670"/>
            <a:chExt cx="218980" cy="260474"/>
          </a:xfrm>
        </p:grpSpPr>
        <p:sp>
          <p:nvSpPr>
            <p:cNvPr id="9" name="bk object 20">
              <a:extLst>
                <a:ext uri="{FF2B5EF4-FFF2-40B4-BE49-F238E27FC236}">
                  <a16:creationId xmlns:a16="http://schemas.microsoft.com/office/drawing/2014/main" id="{F5CB394F-D021-42A4-B1E5-509A871AB700}"/>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10" name="Graphic 9">
              <a:hlinkClick r:id="rId2" action="ppaction://hlinksldjump"/>
              <a:extLst>
                <a:ext uri="{FF2B5EF4-FFF2-40B4-BE49-F238E27FC236}">
                  <a16:creationId xmlns:a16="http://schemas.microsoft.com/office/drawing/2014/main" id="{0A46B94F-CFFB-43CE-973E-E5A0E952896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15" name="Content Placeholder 2">
            <a:extLst>
              <a:ext uri="{FF2B5EF4-FFF2-40B4-BE49-F238E27FC236}">
                <a16:creationId xmlns:a16="http://schemas.microsoft.com/office/drawing/2014/main" id="{8FE6F15D-B680-415B-94F5-DF3BCDEBF4C5}"/>
              </a:ext>
            </a:extLst>
          </p:cNvPr>
          <p:cNvSpPr txBox="1">
            <a:spLocks/>
          </p:cNvSpPr>
          <p:nvPr/>
        </p:nvSpPr>
        <p:spPr>
          <a:xfrm>
            <a:off x="365760" y="2085235"/>
            <a:ext cx="9144000" cy="576072"/>
          </a:xfrm>
          <a:prstGeom prst="rect">
            <a:avLst/>
          </a:prstGeom>
        </p:spPr>
        <p:txBody>
          <a:bodyPr vert="horz" lIns="91440" tIns="45720" rIns="91440" bIns="45720" rtlCol="0">
            <a:noAutofit/>
          </a:bodyPr>
          <a:lstStyle>
            <a:lvl1pPr marL="0" indent="0" algn="l" defTabSz="1005850" rtl="0" eaLnBrk="1" latinLnBrk="0" hangingPunct="1">
              <a:lnSpc>
                <a:spcPct val="110000"/>
              </a:lnSpc>
              <a:spcBef>
                <a:spcPts val="1100"/>
              </a:spcBef>
              <a:spcAft>
                <a:spcPts val="600"/>
              </a:spcAft>
              <a:buFont typeface="Arial" panose="020B0604020202020204" pitchFamily="34" charset="0"/>
              <a:buNone/>
              <a:defRPr sz="1600" b="1" i="0" kern="1200">
                <a:solidFill>
                  <a:srgbClr val="0C777D"/>
                </a:solidFill>
                <a:latin typeface="Segoe UI" panose="020B0502040204020203" pitchFamily="34" charset="0"/>
                <a:ea typeface="Segoe UI" panose="020B0502040204020203" pitchFamily="34" charset="0"/>
                <a:cs typeface="Segoe UI" panose="020B0502040204020203" pitchFamily="34" charset="0"/>
              </a:defRPr>
            </a:lvl1pPr>
            <a:lvl2pPr marL="0" indent="0" algn="l" defTabSz="1005850" rtl="0" eaLnBrk="1" latinLnBrk="0" hangingPunct="1">
              <a:lnSpc>
                <a:spcPct val="110000"/>
              </a:lnSpc>
              <a:spcBef>
                <a:spcPts val="600"/>
              </a:spcBef>
              <a:spcAft>
                <a:spcPts val="300"/>
              </a:spcAft>
              <a:buClr>
                <a:schemeClr val="accent2">
                  <a:lumMod val="60000"/>
                  <a:lumOff val="40000"/>
                </a:schemeClr>
              </a:buClr>
              <a:buFont typeface="Arial" panose="020B0604020202020204" pitchFamily="34" charset="0"/>
              <a:buNone/>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71450" indent="-165100" algn="l" defTabSz="1005850" rtl="0" eaLnBrk="1" latinLnBrk="0" hangingPunct="1">
              <a:lnSpc>
                <a:spcPct val="110000"/>
              </a:lnSpc>
              <a:spcBef>
                <a:spcPts val="600"/>
              </a:spcBef>
              <a:spcAft>
                <a:spcPts val="300"/>
              </a:spcAft>
              <a:buClr>
                <a:srgbClr val="0C777D"/>
              </a:buClr>
              <a:buSzPct val="125000"/>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377193" indent="-217171" algn="l" defTabSz="1005850" rtl="0" eaLnBrk="1" latinLnBrk="0" hangingPunct="1">
              <a:lnSpc>
                <a:spcPct val="110000"/>
              </a:lnSpc>
              <a:spcBef>
                <a:spcPts val="0"/>
              </a:spcBef>
              <a:spcAft>
                <a:spcPts val="300"/>
              </a:spcAft>
              <a:buClr>
                <a:srgbClr val="0C777D"/>
              </a:buClr>
              <a:buFont typeface="System Font Regular"/>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754388" indent="-251462" algn="l" defTabSz="1005850" rtl="0" eaLnBrk="1" latinLnBrk="0" hangingPunct="1">
              <a:lnSpc>
                <a:spcPct val="110000"/>
              </a:lnSpc>
              <a:spcBef>
                <a:spcPts val="0"/>
              </a:spcBef>
              <a:spcAft>
                <a:spcPts val="300"/>
              </a:spcAft>
              <a:buFont typeface="Arial" panose="020B0604020202020204" pitchFamily="34" charset="0"/>
              <a:buChar char="•"/>
              <a:tabLst/>
              <a:defRPr sz="1200" b="0" i="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766088"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6pPr>
            <a:lvl7pPr marL="326901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7pPr>
            <a:lvl8pPr marL="3771937"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8pPr>
            <a:lvl9pPr marL="4274863" indent="-251462" algn="l" defTabSz="1005850" rtl="0" eaLnBrk="1" latinLnBrk="0" hangingPunct="1">
              <a:lnSpc>
                <a:spcPct val="90000"/>
              </a:lnSpc>
              <a:spcBef>
                <a:spcPts val="550"/>
              </a:spcBef>
              <a:buFont typeface="Arial" panose="020B0604020202020204" pitchFamily="34" charset="0"/>
              <a:buChar char="•"/>
              <a:defRPr sz="1980" kern="1200">
                <a:solidFill>
                  <a:schemeClr val="tx1"/>
                </a:solidFill>
                <a:latin typeface="+mn-lt"/>
                <a:ea typeface="+mn-ea"/>
                <a:cs typeface="+mn-cs"/>
              </a:defRPr>
            </a:lvl9pPr>
          </a:lstStyle>
          <a:p>
            <a:r>
              <a:rPr lang="en-US" sz="1200" b="0" dirty="0">
                <a:solidFill>
                  <a:schemeClr val="tx1"/>
                </a:solidFill>
              </a:rPr>
              <a:t>The table below provides a description of each application status in the order of which they occur.  </a:t>
            </a:r>
            <a:endParaRPr lang="en-US" b="0" dirty="0">
              <a:solidFill>
                <a:schemeClr val="tx1"/>
              </a:solidFill>
            </a:endParaRPr>
          </a:p>
        </p:txBody>
      </p:sp>
      <p:graphicFrame>
        <p:nvGraphicFramePr>
          <p:cNvPr id="11" name="object 5">
            <a:extLst>
              <a:ext uri="{FF2B5EF4-FFF2-40B4-BE49-F238E27FC236}">
                <a16:creationId xmlns:a16="http://schemas.microsoft.com/office/drawing/2014/main" id="{4CB8D715-ECEB-4098-974D-307FD21760A4}"/>
              </a:ext>
            </a:extLst>
          </p:cNvPr>
          <p:cNvGraphicFramePr>
            <a:graphicFrameLocks noGrp="1"/>
          </p:cNvGraphicFramePr>
          <p:nvPr>
            <p:extLst>
              <p:ext uri="{D42A27DB-BD31-4B8C-83A1-F6EECF244321}">
                <p14:modId xmlns:p14="http://schemas.microsoft.com/office/powerpoint/2010/main" val="492034446"/>
              </p:ext>
            </p:extLst>
          </p:nvPr>
        </p:nvGraphicFramePr>
        <p:xfrm>
          <a:off x="646238" y="2652642"/>
          <a:ext cx="8747760" cy="3683164"/>
        </p:xfrm>
        <a:graphic>
          <a:graphicData uri="http://schemas.openxmlformats.org/drawingml/2006/table">
            <a:tbl>
              <a:tblPr firstRow="1" bandRow="1">
                <a:tableStyleId>{2D5ABB26-0587-4C30-8999-92F81FD0307C}</a:tableStyleId>
              </a:tblPr>
              <a:tblGrid>
                <a:gridCol w="2186940">
                  <a:extLst>
                    <a:ext uri="{9D8B030D-6E8A-4147-A177-3AD203B41FA5}">
                      <a16:colId xmlns:a16="http://schemas.microsoft.com/office/drawing/2014/main" val="20003"/>
                    </a:ext>
                  </a:extLst>
                </a:gridCol>
                <a:gridCol w="2186940">
                  <a:extLst>
                    <a:ext uri="{9D8B030D-6E8A-4147-A177-3AD203B41FA5}">
                      <a16:colId xmlns:a16="http://schemas.microsoft.com/office/drawing/2014/main" val="1755974376"/>
                    </a:ext>
                  </a:extLst>
                </a:gridCol>
                <a:gridCol w="2186940">
                  <a:extLst>
                    <a:ext uri="{9D8B030D-6E8A-4147-A177-3AD203B41FA5}">
                      <a16:colId xmlns:a16="http://schemas.microsoft.com/office/drawing/2014/main" val="2423784656"/>
                    </a:ext>
                  </a:extLst>
                </a:gridCol>
                <a:gridCol w="2186940">
                  <a:extLst>
                    <a:ext uri="{9D8B030D-6E8A-4147-A177-3AD203B41FA5}">
                      <a16:colId xmlns:a16="http://schemas.microsoft.com/office/drawing/2014/main" val="352413327"/>
                    </a:ext>
                  </a:extLst>
                </a:gridCol>
              </a:tblGrid>
              <a:tr h="793366">
                <a:tc>
                  <a:txBody>
                    <a:bodyPr/>
                    <a:lstStyle/>
                    <a:p>
                      <a:pPr marL="50800" algn="ctr">
                        <a:lnSpc>
                          <a:spcPct val="100000"/>
                        </a:lnSpc>
                        <a:spcBef>
                          <a:spcPts val="380"/>
                        </a:spcBef>
                      </a:pPr>
                      <a:r>
                        <a:rPr lang="en-US" sz="1200" b="1" i="0" dirty="0">
                          <a:solidFill>
                            <a:schemeClr val="bg1"/>
                          </a:solidFill>
                          <a:latin typeface="Segoe UI" panose="020B0502040204020203" pitchFamily="34" charset="0"/>
                          <a:cs typeface="Segoe UI" panose="020B0502040204020203" pitchFamily="34" charset="0"/>
                        </a:rPr>
                        <a:t>Draft in Progress</a:t>
                      </a:r>
                      <a:endParaRPr sz="1200" b="1" i="0" dirty="0">
                        <a:solidFill>
                          <a:schemeClr val="bg1"/>
                        </a:solidFill>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R w="9525" cap="flat" cmpd="sng" algn="ctr">
                      <a:solidFill>
                        <a:srgbClr val="B3B3B3"/>
                      </a:solidFill>
                      <a:prstDash val="solid"/>
                      <a:round/>
                      <a:headEnd type="none" w="med" len="med"/>
                      <a:tailEnd type="none" w="med" len="med"/>
                    </a:lnR>
                    <a:lnB w="9525" cap="flat" cmpd="sng" algn="ctr">
                      <a:solidFill>
                        <a:srgbClr val="B3B3B3"/>
                      </a:solidFill>
                      <a:prstDash val="solid"/>
                      <a:round/>
                      <a:headEnd type="none" w="med" len="med"/>
                      <a:tailEnd type="none" w="med" len="med"/>
                    </a:lnB>
                    <a:solidFill>
                      <a:srgbClr val="1C3564"/>
                    </a:solidFill>
                  </a:tcPr>
                </a:tc>
                <a:tc>
                  <a:txBody>
                    <a:bodyPr/>
                    <a:lstStyle/>
                    <a:p>
                      <a:pPr marL="50800" algn="ctr">
                        <a:lnSpc>
                          <a:spcPct val="100000"/>
                        </a:lnSpc>
                        <a:spcBef>
                          <a:spcPts val="380"/>
                        </a:spcBef>
                      </a:pPr>
                      <a:r>
                        <a:rPr lang="en-US" sz="1200" b="1" i="0" dirty="0">
                          <a:solidFill>
                            <a:schemeClr val="bg1"/>
                          </a:solidFill>
                          <a:latin typeface="Segoe UI" panose="020B0502040204020203" pitchFamily="34" charset="0"/>
                          <a:cs typeface="Segoe UI" panose="020B0502040204020203" pitchFamily="34" charset="0"/>
                        </a:rPr>
                        <a:t>Submitted – Pending Approval</a:t>
                      </a:r>
                      <a:endParaRPr sz="1200" b="1" i="0" dirty="0">
                        <a:solidFill>
                          <a:schemeClr val="bg1"/>
                        </a:solidFill>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R w="9525" cap="flat" cmpd="sng" algn="ctr">
                      <a:solidFill>
                        <a:srgbClr val="B3B3B3"/>
                      </a:solidFill>
                      <a:prstDash val="solid"/>
                      <a:round/>
                      <a:headEnd type="none" w="med" len="med"/>
                      <a:tailEnd type="none" w="med" len="med"/>
                    </a:lnR>
                    <a:lnB w="9525" cap="flat" cmpd="sng" algn="ctr">
                      <a:solidFill>
                        <a:srgbClr val="B3B3B3"/>
                      </a:solidFill>
                      <a:prstDash val="solid"/>
                      <a:round/>
                      <a:headEnd type="none" w="med" len="med"/>
                      <a:tailEnd type="none" w="med" len="med"/>
                    </a:lnB>
                    <a:solidFill>
                      <a:srgbClr val="1C3564"/>
                    </a:solidFill>
                  </a:tcPr>
                </a:tc>
                <a:tc>
                  <a:txBody>
                    <a:bodyPr/>
                    <a:lstStyle/>
                    <a:p>
                      <a:pPr marL="50800" algn="ctr">
                        <a:lnSpc>
                          <a:spcPct val="100000"/>
                        </a:lnSpc>
                        <a:spcBef>
                          <a:spcPts val="380"/>
                        </a:spcBef>
                      </a:pPr>
                      <a:r>
                        <a:rPr lang="en-US" sz="1200" b="1" i="0" dirty="0">
                          <a:solidFill>
                            <a:schemeClr val="bg1"/>
                          </a:solidFill>
                          <a:latin typeface="Segoe UI" panose="020B0502040204020203" pitchFamily="34" charset="0"/>
                          <a:cs typeface="Segoe UI" panose="020B0502040204020203" pitchFamily="34" charset="0"/>
                        </a:rPr>
                        <a:t>Approved / Denied</a:t>
                      </a:r>
                      <a:endParaRPr sz="1200" b="1" i="0" dirty="0">
                        <a:solidFill>
                          <a:schemeClr val="bg1"/>
                        </a:solidFill>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R w="9525" cap="flat" cmpd="sng" algn="ctr">
                      <a:solidFill>
                        <a:srgbClr val="B3B3B3"/>
                      </a:solidFill>
                      <a:prstDash val="solid"/>
                      <a:round/>
                      <a:headEnd type="none" w="med" len="med"/>
                      <a:tailEnd type="none" w="med" len="med"/>
                    </a:lnR>
                    <a:lnB w="9525" cap="flat" cmpd="sng" algn="ctr">
                      <a:solidFill>
                        <a:srgbClr val="B3B3B3"/>
                      </a:solidFill>
                      <a:prstDash val="solid"/>
                      <a:round/>
                      <a:headEnd type="none" w="med" len="med"/>
                      <a:tailEnd type="none" w="med" len="med"/>
                    </a:lnB>
                    <a:solidFill>
                      <a:srgbClr val="1C3564"/>
                    </a:solidFill>
                  </a:tcPr>
                </a:tc>
                <a:tc>
                  <a:txBody>
                    <a:bodyPr/>
                    <a:lstStyle/>
                    <a:p>
                      <a:pPr marL="50800" algn="ctr">
                        <a:lnSpc>
                          <a:spcPct val="100000"/>
                        </a:lnSpc>
                        <a:spcBef>
                          <a:spcPts val="380"/>
                        </a:spcBef>
                      </a:pPr>
                      <a:r>
                        <a:rPr lang="en-US" sz="1200" b="1" i="0" dirty="0">
                          <a:solidFill>
                            <a:schemeClr val="bg1"/>
                          </a:solidFill>
                          <a:latin typeface="Segoe UI" panose="020B0502040204020203" pitchFamily="34" charset="0"/>
                          <a:cs typeface="Segoe UI" panose="020B0502040204020203" pitchFamily="34" charset="0"/>
                        </a:rPr>
                        <a:t>Withdrawn</a:t>
                      </a:r>
                      <a:endParaRPr sz="1200" b="1" i="0" dirty="0">
                        <a:solidFill>
                          <a:schemeClr val="bg1"/>
                        </a:solidFill>
                        <a:latin typeface="Segoe UI" panose="020B0502040204020203" pitchFamily="34" charset="0"/>
                        <a:cs typeface="Segoe UI" panose="020B0502040204020203" pitchFamily="34" charset="0"/>
                      </a:endParaRPr>
                    </a:p>
                  </a:txBody>
                  <a:tcPr marL="0" marR="0" marT="0" marB="0" anchor="ctr">
                    <a:lnL w="9525">
                      <a:solidFill>
                        <a:srgbClr val="B3B3B3"/>
                      </a:solidFill>
                      <a:prstDash val="solid"/>
                    </a:lnL>
                    <a:lnR w="9525" cap="flat" cmpd="sng" algn="ctr">
                      <a:solidFill>
                        <a:srgbClr val="B3B3B3"/>
                      </a:solidFill>
                      <a:prstDash val="solid"/>
                      <a:round/>
                      <a:headEnd type="none" w="med" len="med"/>
                      <a:tailEnd type="none" w="med" len="med"/>
                    </a:lnR>
                    <a:lnB w="9525" cap="flat" cmpd="sng" algn="ctr">
                      <a:solidFill>
                        <a:srgbClr val="B3B3B3"/>
                      </a:solidFill>
                      <a:prstDash val="solid"/>
                      <a:round/>
                      <a:headEnd type="none" w="med" len="med"/>
                      <a:tailEnd type="none" w="med" len="med"/>
                    </a:lnB>
                    <a:solidFill>
                      <a:srgbClr val="1C3564"/>
                    </a:solidFill>
                  </a:tcPr>
                </a:tc>
                <a:extLst>
                  <a:ext uri="{0D108BD9-81ED-4DB2-BD59-A6C34878D82A}">
                    <a16:rowId xmlns:a16="http://schemas.microsoft.com/office/drawing/2014/main" val="10000"/>
                  </a:ext>
                </a:extLst>
              </a:tr>
              <a:tr h="764216">
                <a:tc>
                  <a:txBody>
                    <a:bodyPr/>
                    <a:lstStyle/>
                    <a:p>
                      <a:pPr marL="0" marR="0" algn="l">
                        <a:lnSpc>
                          <a:spcPct val="107000"/>
                        </a:lnSpc>
                        <a:spcBef>
                          <a:spcPts val="0"/>
                        </a:spcBef>
                        <a:spcAft>
                          <a:spcPts val="0"/>
                        </a:spcAft>
                      </a:pPr>
                      <a:endPar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endPar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endPar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0"/>
                        </a:spcAft>
                      </a:pPr>
                      <a:endPar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extLst>
                  <a:ext uri="{0D108BD9-81ED-4DB2-BD59-A6C34878D82A}">
                    <a16:rowId xmlns:a16="http://schemas.microsoft.com/office/drawing/2014/main" val="2015728636"/>
                  </a:ext>
                </a:extLst>
              </a:tr>
              <a:tr h="450956">
                <a:tc rowSpan="3">
                  <a:txBody>
                    <a:bodyPr/>
                    <a:lstStyle/>
                    <a:p>
                      <a:pPr marL="0" marR="0" algn="l">
                        <a:lnSpc>
                          <a:spcPct val="107000"/>
                        </a:lnSpc>
                        <a:spcBef>
                          <a:spcPts val="0"/>
                        </a:spcBef>
                        <a:spcAft>
                          <a:spcPts val="800"/>
                        </a:spcAft>
                      </a:pPr>
                      <a:r>
                        <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You are currently working on your application and haven’t submitted it yet.</a:t>
                      </a:r>
                    </a:p>
                    <a:p>
                      <a:pPr marL="0" marR="0" algn="l">
                        <a:lnSpc>
                          <a:spcPct val="107000"/>
                        </a:lnSpc>
                        <a:spcBef>
                          <a:spcPts val="0"/>
                        </a:spcBef>
                        <a:spcAft>
                          <a:spcPts val="800"/>
                        </a:spcAft>
                      </a:pPr>
                      <a:r>
                        <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Select Manage to continue working on your application.</a:t>
                      </a: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rowSpan="3">
                  <a:txBody>
                    <a:bodyPr/>
                    <a:lstStyle/>
                    <a:p>
                      <a:pPr marL="0" marR="0" algn="l">
                        <a:lnSpc>
                          <a:spcPct val="107000"/>
                        </a:lnSpc>
                        <a:spcBef>
                          <a:spcPts val="0"/>
                        </a:spcBef>
                        <a:spcAft>
                          <a:spcPts val="800"/>
                        </a:spcAft>
                      </a:pPr>
                      <a:r>
                        <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You have successfully completed and submitted your application. </a:t>
                      </a:r>
                    </a:p>
                    <a:p>
                      <a:pPr marL="0" marR="0" algn="l">
                        <a:lnSpc>
                          <a:spcPct val="107000"/>
                        </a:lnSpc>
                        <a:spcBef>
                          <a:spcPts val="0"/>
                        </a:spcBef>
                        <a:spcAft>
                          <a:spcPts val="800"/>
                        </a:spcAft>
                      </a:pPr>
                      <a:r>
                        <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Applications are reviewed in the order of which they are received.</a:t>
                      </a: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a:txBody>
                    <a:bodyPr/>
                    <a:lstStyle/>
                    <a:p>
                      <a:pPr marL="0" marR="0" algn="l">
                        <a:lnSpc>
                          <a:spcPct val="107000"/>
                        </a:lnSpc>
                        <a:spcBef>
                          <a:spcPts val="0"/>
                        </a:spcBef>
                        <a:spcAft>
                          <a:spcPts val="800"/>
                        </a:spcAft>
                      </a:pPr>
                      <a:r>
                        <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We completed our review of your application and approved your request.</a:t>
                      </a: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rowSpan="3">
                  <a:txBody>
                    <a:bodyPr/>
                    <a:lstStyle/>
                    <a:p>
                      <a:pPr marL="0" marR="0" algn="l">
                        <a:lnSpc>
                          <a:spcPct val="107000"/>
                        </a:lnSpc>
                        <a:spcBef>
                          <a:spcPts val="0"/>
                        </a:spcBef>
                        <a:spcAft>
                          <a:spcPts val="800"/>
                        </a:spcAft>
                      </a:pPr>
                      <a:r>
                        <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You have withdrawn your application. You can withdraw your application at any point in the process. </a:t>
                      </a:r>
                    </a:p>
                    <a:p>
                      <a:pPr marL="0" marR="0" algn="l">
                        <a:lnSpc>
                          <a:spcPct val="107000"/>
                        </a:lnSpc>
                        <a:spcBef>
                          <a:spcPts val="0"/>
                        </a:spcBef>
                        <a:spcAft>
                          <a:spcPts val="800"/>
                        </a:spcAft>
                      </a:pPr>
                      <a:r>
                        <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An application can’t be reopened after being withdrawn. You’ll need to complete a new application. </a:t>
                      </a:r>
                    </a:p>
                  </a:txBody>
                  <a:tcPr anchor="ctr">
                    <a:lnL w="9525">
                      <a:solidFill>
                        <a:srgbClr val="C6C6C6"/>
                      </a:solidFill>
                      <a:prstDash val="soli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extLst>
                  <a:ext uri="{0D108BD9-81ED-4DB2-BD59-A6C34878D82A}">
                    <a16:rowId xmlns:a16="http://schemas.microsoft.com/office/drawing/2014/main" val="802872239"/>
                  </a:ext>
                </a:extLst>
              </a:tr>
              <a:tr h="699435">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800"/>
                        </a:spcAft>
                      </a:pPr>
                      <a:endPar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9525" cap="flat" cmpd="sng" algn="ctr">
                      <a:solidFill>
                        <a:srgbClr val="C6C6C6"/>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992758953"/>
                  </a:ext>
                </a:extLst>
              </a:tr>
              <a:tr h="762000">
                <a:tc vMerge="1">
                  <a:txBody>
                    <a:bodyPr/>
                    <a:lstStyle/>
                    <a:p>
                      <a:endParaRPr lang="en-US"/>
                    </a:p>
                  </a:txBody>
                  <a:tcPr/>
                </a:tc>
                <a:tc vMerge="1">
                  <a:txBody>
                    <a:bodyPr/>
                    <a:lstStyle/>
                    <a:p>
                      <a:endParaRPr lang="en-US"/>
                    </a:p>
                  </a:txBody>
                  <a:tcPr/>
                </a:tc>
                <a:tc>
                  <a:txBody>
                    <a:bodyPr/>
                    <a:lstStyle/>
                    <a:p>
                      <a:pPr marL="0" marR="0" algn="l">
                        <a:lnSpc>
                          <a:spcPct val="107000"/>
                        </a:lnSpc>
                        <a:spcBef>
                          <a:spcPts val="0"/>
                        </a:spcBef>
                        <a:spcAft>
                          <a:spcPts val="800"/>
                        </a:spcAft>
                      </a:pPr>
                      <a:r>
                        <a:rPr lang="en-US" sz="1200" u="non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We completed our review of your application and denied your request.</a:t>
                      </a:r>
                    </a:p>
                  </a:txBody>
                  <a:tcPr anchor="ctr">
                    <a:lnL w="9525" cap="flat" cmpd="sng" algn="ctr">
                      <a:solidFill>
                        <a:srgbClr val="C6C6C6"/>
                      </a:solidFill>
                      <a:prstDash val="solid"/>
                      <a:round/>
                      <a:headEnd type="none" w="med" len="med"/>
                      <a:tailEnd type="none" w="med" len="med"/>
                    </a:lnL>
                    <a:lnR w="9525" cap="flat" cmpd="sng" algn="ctr">
                      <a:solidFill>
                        <a:srgbClr val="C6C6C6"/>
                      </a:solidFill>
                      <a:prstDash val="solid"/>
                      <a:round/>
                      <a:headEnd type="none" w="med" len="med"/>
                      <a:tailEnd type="none" w="med" len="med"/>
                    </a:lnR>
                    <a:lnT w="9525" cap="flat" cmpd="sng" algn="ctr">
                      <a:solidFill>
                        <a:srgbClr val="B3B3B3"/>
                      </a:solidFill>
                      <a:prstDash val="solid"/>
                      <a:round/>
                      <a:headEnd type="none" w="med" len="med"/>
                      <a:tailEnd type="none" w="med" len="med"/>
                    </a:lnT>
                    <a:lnB w="9525" cap="flat" cmpd="sng" algn="ctr">
                      <a:solidFill>
                        <a:srgbClr val="B3B3B3"/>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3335923757"/>
                  </a:ext>
                </a:extLst>
              </a:tr>
            </a:tbl>
          </a:graphicData>
        </a:graphic>
      </p:graphicFrame>
      <p:pic>
        <p:nvPicPr>
          <p:cNvPr id="12" name="Picture 11">
            <a:extLst>
              <a:ext uri="{FF2B5EF4-FFF2-40B4-BE49-F238E27FC236}">
                <a16:creationId xmlns:a16="http://schemas.microsoft.com/office/drawing/2014/main" id="{69B6DD4E-9F64-4CBE-93E7-9592032F17C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68009" y="3515426"/>
            <a:ext cx="1946590" cy="507806"/>
          </a:xfrm>
          <a:prstGeom prst="rect">
            <a:avLst/>
          </a:prstGeom>
        </p:spPr>
      </p:pic>
      <p:pic>
        <p:nvPicPr>
          <p:cNvPr id="13" name="Picture 12">
            <a:extLst>
              <a:ext uri="{FF2B5EF4-FFF2-40B4-BE49-F238E27FC236}">
                <a16:creationId xmlns:a16="http://schemas.microsoft.com/office/drawing/2014/main" id="{D9842853-B490-41D1-BFB4-898B42C2BCC4}"/>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5252729" y="3457958"/>
            <a:ext cx="1427044" cy="548863"/>
          </a:xfrm>
          <a:prstGeom prst="rect">
            <a:avLst/>
          </a:prstGeom>
        </p:spPr>
      </p:pic>
      <p:pic>
        <p:nvPicPr>
          <p:cNvPr id="14" name="Picture 13">
            <a:extLst>
              <a:ext uri="{FF2B5EF4-FFF2-40B4-BE49-F238E27FC236}">
                <a16:creationId xmlns:a16="http://schemas.microsoft.com/office/drawing/2014/main" id="{177C867E-FAF2-4E8A-91F6-D79FBCBB5023}"/>
              </a:ext>
            </a:extLst>
          </p:cNvPr>
          <p:cNvPicPr>
            <a:picLocks noChangeAspect="1"/>
          </p:cNvPicPr>
          <p:nvPr/>
        </p:nvPicPr>
        <p:blipFill>
          <a:blip r:embed="rId9"/>
          <a:stretch>
            <a:fillRect/>
          </a:stretch>
        </p:blipFill>
        <p:spPr>
          <a:xfrm>
            <a:off x="5288711" y="4890246"/>
            <a:ext cx="1593464" cy="558393"/>
          </a:xfrm>
          <a:prstGeom prst="rect">
            <a:avLst/>
          </a:prstGeom>
        </p:spPr>
      </p:pic>
      <p:pic>
        <p:nvPicPr>
          <p:cNvPr id="17" name="Picture 16">
            <a:extLst>
              <a:ext uri="{FF2B5EF4-FFF2-40B4-BE49-F238E27FC236}">
                <a16:creationId xmlns:a16="http://schemas.microsoft.com/office/drawing/2014/main" id="{1AD7E226-14B8-4AFF-BDA9-DBA15DE1F86F}"/>
              </a:ext>
            </a:extLst>
          </p:cNvPr>
          <p:cNvPicPr>
            <a:picLocks noChangeAspect="1"/>
          </p:cNvPicPr>
          <p:nvPr/>
        </p:nvPicPr>
        <p:blipFill>
          <a:blip r:embed="rId10"/>
          <a:stretch>
            <a:fillRect/>
          </a:stretch>
        </p:blipFill>
        <p:spPr>
          <a:xfrm>
            <a:off x="2842887" y="3503211"/>
            <a:ext cx="2035454" cy="576072"/>
          </a:xfrm>
          <a:prstGeom prst="rect">
            <a:avLst/>
          </a:prstGeom>
        </p:spPr>
      </p:pic>
      <p:pic>
        <p:nvPicPr>
          <p:cNvPr id="18" name="Picture 17">
            <a:extLst>
              <a:ext uri="{FF2B5EF4-FFF2-40B4-BE49-F238E27FC236}">
                <a16:creationId xmlns:a16="http://schemas.microsoft.com/office/drawing/2014/main" id="{54DA243C-4192-4A8F-B50E-044E7A52B644}"/>
              </a:ext>
            </a:extLst>
          </p:cNvPr>
          <p:cNvPicPr>
            <a:picLocks noChangeAspect="1"/>
          </p:cNvPicPr>
          <p:nvPr/>
        </p:nvPicPr>
        <p:blipFill>
          <a:blip r:embed="rId11"/>
          <a:stretch>
            <a:fillRect/>
          </a:stretch>
        </p:blipFill>
        <p:spPr>
          <a:xfrm>
            <a:off x="7563126" y="3605624"/>
            <a:ext cx="1356969" cy="473659"/>
          </a:xfrm>
          <a:prstGeom prst="rect">
            <a:avLst/>
          </a:prstGeom>
        </p:spPr>
      </p:pic>
    </p:spTree>
    <p:extLst>
      <p:ext uri="{BB962C8B-B14F-4D97-AF65-F5344CB8AC3E}">
        <p14:creationId xmlns:p14="http://schemas.microsoft.com/office/powerpoint/2010/main" val="2707001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8">
            <a:extLst>
              <a:ext uri="{FF2B5EF4-FFF2-40B4-BE49-F238E27FC236}">
                <a16:creationId xmlns:a16="http://schemas.microsoft.com/office/drawing/2014/main" id="{6339ABF3-C65A-0F48-B25D-5A05411764BB}"/>
              </a:ext>
            </a:extLst>
          </p:cNvPr>
          <p:cNvSpPr/>
          <p:nvPr/>
        </p:nvSpPr>
        <p:spPr>
          <a:xfrm>
            <a:off x="4950829" y="2292972"/>
            <a:ext cx="0" cy="0"/>
          </a:xfrm>
          <a:custGeom>
            <a:avLst/>
            <a:gdLst/>
            <a:ahLst/>
            <a:cxnLst/>
            <a:rect l="l" t="t" r="r" b="b"/>
            <a:pathLst>
              <a:path>
                <a:moveTo>
                  <a:pt x="0" y="0"/>
                </a:moveTo>
                <a:lnTo>
                  <a:pt x="0" y="0"/>
                </a:lnTo>
              </a:path>
            </a:pathLst>
          </a:custGeom>
          <a:ln w="13944">
            <a:solidFill>
              <a:srgbClr val="88C1C4"/>
            </a:solidFill>
          </a:ln>
        </p:spPr>
        <p:txBody>
          <a:bodyPr wrap="square" lIns="0" tIns="0" rIns="0" bIns="0" rtlCol="0"/>
          <a:lstStyle/>
          <a:p>
            <a:endParaRPr dirty="0">
              <a:latin typeface="Segoe UI" panose="020B0502040204020203" pitchFamily="34" charset="0"/>
              <a:cs typeface="Segoe UI" panose="020B0502040204020203" pitchFamily="34" charset="0"/>
            </a:endParaRPr>
          </a:p>
        </p:txBody>
      </p:sp>
      <p:sp>
        <p:nvSpPr>
          <p:cNvPr id="23" name="object 9">
            <a:extLst>
              <a:ext uri="{FF2B5EF4-FFF2-40B4-BE49-F238E27FC236}">
                <a16:creationId xmlns:a16="http://schemas.microsoft.com/office/drawing/2014/main" id="{389FE045-79F8-C44E-8C8E-D9B50D6C068A}"/>
              </a:ext>
            </a:extLst>
          </p:cNvPr>
          <p:cNvSpPr/>
          <p:nvPr/>
        </p:nvSpPr>
        <p:spPr>
          <a:xfrm>
            <a:off x="4950829" y="5536577"/>
            <a:ext cx="0" cy="0"/>
          </a:xfrm>
          <a:custGeom>
            <a:avLst/>
            <a:gdLst/>
            <a:ahLst/>
            <a:cxnLst/>
            <a:rect l="l" t="t" r="r" b="b"/>
            <a:pathLst>
              <a:path>
                <a:moveTo>
                  <a:pt x="0" y="0"/>
                </a:moveTo>
                <a:lnTo>
                  <a:pt x="0" y="0"/>
                </a:lnTo>
              </a:path>
            </a:pathLst>
          </a:custGeom>
          <a:ln w="13944">
            <a:solidFill>
              <a:srgbClr val="88C1C4"/>
            </a:solidFill>
          </a:ln>
        </p:spPr>
        <p:txBody>
          <a:bodyPr wrap="square" lIns="0" tIns="0" rIns="0" bIns="0" rtlCol="0"/>
          <a:lstStyle/>
          <a:p>
            <a:endParaRPr dirty="0">
              <a:latin typeface="Segoe UI" panose="020B0502040204020203" pitchFamily="34" charset="0"/>
              <a:cs typeface="Segoe UI" panose="020B0502040204020203" pitchFamily="34" charset="0"/>
            </a:endParaRPr>
          </a:p>
        </p:txBody>
      </p:sp>
      <p:sp>
        <p:nvSpPr>
          <p:cNvPr id="31" name="object 10">
            <a:extLst>
              <a:ext uri="{FF2B5EF4-FFF2-40B4-BE49-F238E27FC236}">
                <a16:creationId xmlns:a16="http://schemas.microsoft.com/office/drawing/2014/main" id="{4E763C9F-AEC4-1747-B229-3B755DF333B8}"/>
              </a:ext>
            </a:extLst>
          </p:cNvPr>
          <p:cNvSpPr txBox="1"/>
          <p:nvPr/>
        </p:nvSpPr>
        <p:spPr>
          <a:xfrm>
            <a:off x="684683" y="4516550"/>
            <a:ext cx="3963518" cy="1687641"/>
          </a:xfrm>
          <a:prstGeom prst="rect">
            <a:avLst/>
          </a:prstGeom>
        </p:spPr>
        <p:txBody>
          <a:bodyPr vert="horz" wrap="square" lIns="0" tIns="12700" rIns="0" bIns="0" rtlCol="0">
            <a:spAutoFit/>
          </a:bodyPr>
          <a:lstStyle/>
          <a:p>
            <a:pPr marL="12700" marR="5080">
              <a:spcBef>
                <a:spcPts val="100"/>
              </a:spcBef>
            </a:pPr>
            <a:r>
              <a:rPr sz="1200" b="1" dirty="0">
                <a:solidFill>
                  <a:srgbClr val="1C3364"/>
                </a:solidFill>
                <a:latin typeface="Segoe UI" panose="020B0502040204020203" pitchFamily="34" charset="0"/>
                <a:cs typeface="Segoe UI" panose="020B0502040204020203" pitchFamily="34" charset="0"/>
              </a:rPr>
              <a:t>Please </a:t>
            </a:r>
            <a:r>
              <a:rPr lang="en-US" sz="1200" b="1" dirty="0">
                <a:solidFill>
                  <a:srgbClr val="1C3364"/>
                </a:solidFill>
                <a:latin typeface="Segoe UI" panose="020B0502040204020203" pitchFamily="34" charset="0"/>
                <a:cs typeface="Segoe UI" panose="020B0502040204020203" pitchFamily="34" charset="0"/>
              </a:rPr>
              <a:t>n</a:t>
            </a:r>
            <a:r>
              <a:rPr sz="1200" b="1" dirty="0">
                <a:solidFill>
                  <a:srgbClr val="1C3364"/>
                </a:solidFill>
                <a:latin typeface="Segoe UI" panose="020B0502040204020203" pitchFamily="34" charset="0"/>
                <a:cs typeface="Segoe UI" panose="020B0502040204020203" pitchFamily="34" charset="0"/>
              </a:rPr>
              <a:t>ote: </a:t>
            </a:r>
            <a:r>
              <a:rPr lang="en-US" sz="1200" dirty="0">
                <a:latin typeface="Segoe UI" panose="020B0502040204020203" pitchFamily="34" charset="0"/>
                <a:cs typeface="Segoe UI" panose="020B0502040204020203" pitchFamily="34" charset="0"/>
              </a:rPr>
              <a:t>This guide was prepared for informational purposes only and isn’t intended to grant rights or impose obligations. The information provided is only intended to be a general summary. It isn’t intended to take the place of the written law, including the regulations. We encourage readers to review the specific statutes, regulations, and other interpretive materials for a full and accurate statement of their contents.</a:t>
            </a:r>
          </a:p>
          <a:p>
            <a:pPr marL="12700" marR="5080">
              <a:spcBef>
                <a:spcPts val="100"/>
              </a:spcBef>
            </a:pPr>
            <a:endParaRPr sz="1200" dirty="0">
              <a:latin typeface="Segoe UI" panose="020B0502040204020203" pitchFamily="34" charset="0"/>
              <a:cs typeface="Segoe UI" panose="020B0502040204020203" pitchFamily="34" charset="0"/>
            </a:endParaRPr>
          </a:p>
        </p:txBody>
      </p:sp>
      <p:sp>
        <p:nvSpPr>
          <p:cNvPr id="32" name="object 12">
            <a:extLst>
              <a:ext uri="{FF2B5EF4-FFF2-40B4-BE49-F238E27FC236}">
                <a16:creationId xmlns:a16="http://schemas.microsoft.com/office/drawing/2014/main" id="{750D700E-E626-D143-BC0C-EE981E86E145}"/>
              </a:ext>
            </a:extLst>
          </p:cNvPr>
          <p:cNvSpPr/>
          <p:nvPr/>
        </p:nvSpPr>
        <p:spPr>
          <a:xfrm>
            <a:off x="4936883" y="4004567"/>
            <a:ext cx="0" cy="0"/>
          </a:xfrm>
          <a:custGeom>
            <a:avLst/>
            <a:gdLst/>
            <a:ahLst/>
            <a:cxnLst/>
            <a:rect l="l" t="t" r="r" b="b"/>
            <a:pathLst>
              <a:path>
                <a:moveTo>
                  <a:pt x="0" y="0"/>
                </a:moveTo>
                <a:lnTo>
                  <a:pt x="0" y="0"/>
                </a:lnTo>
              </a:path>
            </a:pathLst>
          </a:custGeom>
          <a:ln w="13944">
            <a:solidFill>
              <a:srgbClr val="88C1C4"/>
            </a:solidFill>
          </a:ln>
        </p:spPr>
        <p:txBody>
          <a:bodyPr wrap="square" lIns="0" tIns="0" rIns="0" bIns="0" rtlCol="0"/>
          <a:lstStyle/>
          <a:p>
            <a:endParaRPr dirty="0">
              <a:latin typeface="Segoe UI" panose="020B0502040204020203" pitchFamily="34" charset="0"/>
              <a:cs typeface="Segoe UI" panose="020B0502040204020203" pitchFamily="34" charset="0"/>
            </a:endParaRPr>
          </a:p>
        </p:txBody>
      </p:sp>
      <p:sp>
        <p:nvSpPr>
          <p:cNvPr id="37" name="object 13">
            <a:extLst>
              <a:ext uri="{FF2B5EF4-FFF2-40B4-BE49-F238E27FC236}">
                <a16:creationId xmlns:a16="http://schemas.microsoft.com/office/drawing/2014/main" id="{E7C04796-2118-C446-BA0C-222E95C47088}"/>
              </a:ext>
            </a:extLst>
          </p:cNvPr>
          <p:cNvSpPr/>
          <p:nvPr/>
        </p:nvSpPr>
        <p:spPr>
          <a:xfrm>
            <a:off x="692772" y="4004567"/>
            <a:ext cx="0" cy="0"/>
          </a:xfrm>
          <a:custGeom>
            <a:avLst/>
            <a:gdLst/>
            <a:ahLst/>
            <a:cxnLst/>
            <a:rect l="l" t="t" r="r" b="b"/>
            <a:pathLst>
              <a:path>
                <a:moveTo>
                  <a:pt x="0" y="0"/>
                </a:moveTo>
                <a:lnTo>
                  <a:pt x="0" y="0"/>
                </a:lnTo>
              </a:path>
            </a:pathLst>
          </a:custGeom>
          <a:ln w="13944">
            <a:solidFill>
              <a:srgbClr val="88C1C4"/>
            </a:solidFill>
          </a:ln>
        </p:spPr>
        <p:txBody>
          <a:bodyPr wrap="square" lIns="0" tIns="0" rIns="0" bIns="0" rtlCol="0"/>
          <a:lstStyle/>
          <a:p>
            <a:endParaRPr dirty="0">
              <a:latin typeface="Segoe UI" panose="020B0502040204020203" pitchFamily="34" charset="0"/>
              <a:cs typeface="Segoe UI" panose="020B0502040204020203" pitchFamily="34" charset="0"/>
            </a:endParaRPr>
          </a:p>
        </p:txBody>
      </p:sp>
      <p:sp>
        <p:nvSpPr>
          <p:cNvPr id="38" name="object 16">
            <a:extLst>
              <a:ext uri="{FF2B5EF4-FFF2-40B4-BE49-F238E27FC236}">
                <a16:creationId xmlns:a16="http://schemas.microsoft.com/office/drawing/2014/main" id="{C6CD265D-8DF9-9B4D-9487-246CD234EDEB}"/>
              </a:ext>
            </a:extLst>
          </p:cNvPr>
          <p:cNvSpPr/>
          <p:nvPr/>
        </p:nvSpPr>
        <p:spPr>
          <a:xfrm>
            <a:off x="2519064" y="2403332"/>
            <a:ext cx="1228090" cy="826135"/>
          </a:xfrm>
          <a:custGeom>
            <a:avLst/>
            <a:gdLst/>
            <a:ahLst/>
            <a:cxnLst/>
            <a:rect l="l" t="t" r="r" b="b"/>
            <a:pathLst>
              <a:path w="1228089" h="826135">
                <a:moveTo>
                  <a:pt x="621957" y="0"/>
                </a:moveTo>
                <a:lnTo>
                  <a:pt x="576810" y="3171"/>
                </a:lnTo>
                <a:lnTo>
                  <a:pt x="513702" y="18478"/>
                </a:lnTo>
                <a:lnTo>
                  <a:pt x="468003" y="38673"/>
                </a:lnTo>
                <a:lnTo>
                  <a:pt x="426311" y="65350"/>
                </a:lnTo>
                <a:lnTo>
                  <a:pt x="389267" y="97869"/>
                </a:lnTo>
                <a:lnTo>
                  <a:pt x="357516" y="135586"/>
                </a:lnTo>
                <a:lnTo>
                  <a:pt x="331700" y="177862"/>
                </a:lnTo>
                <a:lnTo>
                  <a:pt x="312464" y="224055"/>
                </a:lnTo>
                <a:lnTo>
                  <a:pt x="300451" y="273524"/>
                </a:lnTo>
                <a:lnTo>
                  <a:pt x="296303" y="325627"/>
                </a:lnTo>
                <a:lnTo>
                  <a:pt x="296303" y="401840"/>
                </a:lnTo>
                <a:lnTo>
                  <a:pt x="212013" y="401840"/>
                </a:lnTo>
                <a:lnTo>
                  <a:pt x="163552" y="407465"/>
                </a:lnTo>
                <a:lnTo>
                  <a:pt x="118985" y="423474"/>
                </a:lnTo>
                <a:lnTo>
                  <a:pt x="79611" y="448570"/>
                </a:lnTo>
                <a:lnTo>
                  <a:pt x="46728" y="481454"/>
                </a:lnTo>
                <a:lnTo>
                  <a:pt x="21633" y="520830"/>
                </a:lnTo>
                <a:lnTo>
                  <a:pt x="5624" y="565401"/>
                </a:lnTo>
                <a:lnTo>
                  <a:pt x="0" y="613867"/>
                </a:lnTo>
                <a:lnTo>
                  <a:pt x="5624" y="662323"/>
                </a:lnTo>
                <a:lnTo>
                  <a:pt x="21633" y="706887"/>
                </a:lnTo>
                <a:lnTo>
                  <a:pt x="46728" y="746258"/>
                </a:lnTo>
                <a:lnTo>
                  <a:pt x="79611" y="779140"/>
                </a:lnTo>
                <a:lnTo>
                  <a:pt x="118985" y="804235"/>
                </a:lnTo>
                <a:lnTo>
                  <a:pt x="163552" y="820243"/>
                </a:lnTo>
                <a:lnTo>
                  <a:pt x="212013" y="825868"/>
                </a:lnTo>
                <a:lnTo>
                  <a:pt x="977747" y="825868"/>
                </a:lnTo>
                <a:lnTo>
                  <a:pt x="1022559" y="821819"/>
                </a:lnTo>
                <a:lnTo>
                  <a:pt x="1064796" y="810155"/>
                </a:lnTo>
                <a:lnTo>
                  <a:pt x="1103738" y="791593"/>
                </a:lnTo>
                <a:lnTo>
                  <a:pt x="1138664" y="766856"/>
                </a:lnTo>
                <a:lnTo>
                  <a:pt x="1157667" y="747852"/>
                </a:lnTo>
                <a:lnTo>
                  <a:pt x="420077" y="747852"/>
                </a:lnTo>
                <a:lnTo>
                  <a:pt x="396205" y="745568"/>
                </a:lnTo>
                <a:lnTo>
                  <a:pt x="351328" y="727310"/>
                </a:lnTo>
                <a:lnTo>
                  <a:pt x="304365" y="670038"/>
                </a:lnTo>
                <a:lnTo>
                  <a:pt x="295233" y="623011"/>
                </a:lnTo>
                <a:lnTo>
                  <a:pt x="304365" y="575983"/>
                </a:lnTo>
                <a:lnTo>
                  <a:pt x="331762" y="534682"/>
                </a:lnTo>
                <a:lnTo>
                  <a:pt x="439788" y="426656"/>
                </a:lnTo>
                <a:lnTo>
                  <a:pt x="446897" y="422006"/>
                </a:lnTo>
                <a:lnTo>
                  <a:pt x="454826" y="420501"/>
                </a:lnTo>
                <a:lnTo>
                  <a:pt x="492187" y="420501"/>
                </a:lnTo>
                <a:lnTo>
                  <a:pt x="493990" y="402040"/>
                </a:lnTo>
                <a:lnTo>
                  <a:pt x="512503" y="357339"/>
                </a:lnTo>
                <a:lnTo>
                  <a:pt x="636193" y="230250"/>
                </a:lnTo>
                <a:lnTo>
                  <a:pt x="676675" y="203130"/>
                </a:lnTo>
                <a:lnTo>
                  <a:pt x="724509" y="193687"/>
                </a:lnTo>
                <a:lnTo>
                  <a:pt x="919354" y="193687"/>
                </a:lnTo>
                <a:lnTo>
                  <a:pt x="917319" y="188349"/>
                </a:lnTo>
                <a:lnTo>
                  <a:pt x="895122" y="148317"/>
                </a:lnTo>
                <a:lnTo>
                  <a:pt x="867711" y="111989"/>
                </a:lnTo>
                <a:lnTo>
                  <a:pt x="835589" y="79869"/>
                </a:lnTo>
                <a:lnTo>
                  <a:pt x="799261" y="52459"/>
                </a:lnTo>
                <a:lnTo>
                  <a:pt x="759230" y="30263"/>
                </a:lnTo>
                <a:lnTo>
                  <a:pt x="716000" y="13786"/>
                </a:lnTo>
                <a:lnTo>
                  <a:pt x="670074" y="3530"/>
                </a:lnTo>
                <a:lnTo>
                  <a:pt x="621957" y="0"/>
                </a:lnTo>
                <a:close/>
              </a:path>
              <a:path w="1228089" h="826135">
                <a:moveTo>
                  <a:pt x="740597" y="420449"/>
                </a:moveTo>
                <a:lnTo>
                  <a:pt x="601895" y="420449"/>
                </a:lnTo>
                <a:lnTo>
                  <a:pt x="609709" y="422089"/>
                </a:lnTo>
                <a:lnTo>
                  <a:pt x="616483" y="426732"/>
                </a:lnTo>
                <a:lnTo>
                  <a:pt x="643842" y="467989"/>
                </a:lnTo>
                <a:lnTo>
                  <a:pt x="652927" y="514845"/>
                </a:lnTo>
                <a:lnTo>
                  <a:pt x="652903" y="515264"/>
                </a:lnTo>
                <a:lnTo>
                  <a:pt x="643817" y="562013"/>
                </a:lnTo>
                <a:lnTo>
                  <a:pt x="616419" y="603313"/>
                </a:lnTo>
                <a:lnTo>
                  <a:pt x="508406" y="711339"/>
                </a:lnTo>
                <a:lnTo>
                  <a:pt x="467093" y="738725"/>
                </a:lnTo>
                <a:lnTo>
                  <a:pt x="420077" y="747852"/>
                </a:lnTo>
                <a:lnTo>
                  <a:pt x="1157667" y="747852"/>
                </a:lnTo>
                <a:lnTo>
                  <a:pt x="1193590" y="701735"/>
                </a:lnTo>
                <a:lnTo>
                  <a:pt x="1212149" y="662792"/>
                </a:lnTo>
                <a:lnTo>
                  <a:pt x="1223813" y="620554"/>
                </a:lnTo>
                <a:lnTo>
                  <a:pt x="1227861" y="575741"/>
                </a:lnTo>
                <a:lnTo>
                  <a:pt x="1223813" y="530933"/>
                </a:lnTo>
                <a:lnTo>
                  <a:pt x="1221094" y="521087"/>
                </a:lnTo>
                <a:lnTo>
                  <a:pt x="689743" y="521087"/>
                </a:lnTo>
                <a:lnTo>
                  <a:pt x="681923" y="519491"/>
                </a:lnTo>
                <a:lnTo>
                  <a:pt x="675119" y="514845"/>
                </a:lnTo>
                <a:lnTo>
                  <a:pt x="671258" y="510882"/>
                </a:lnTo>
                <a:lnTo>
                  <a:pt x="669163" y="505650"/>
                </a:lnTo>
                <a:lnTo>
                  <a:pt x="669328" y="494563"/>
                </a:lnTo>
                <a:lnTo>
                  <a:pt x="671563" y="489369"/>
                </a:lnTo>
                <a:lnTo>
                  <a:pt x="675525" y="485520"/>
                </a:lnTo>
                <a:lnTo>
                  <a:pt x="740597" y="420449"/>
                </a:lnTo>
                <a:close/>
              </a:path>
              <a:path w="1228089" h="826135">
                <a:moveTo>
                  <a:pt x="492187" y="420501"/>
                </a:moveTo>
                <a:lnTo>
                  <a:pt x="454826" y="420501"/>
                </a:lnTo>
                <a:lnTo>
                  <a:pt x="462653" y="422089"/>
                </a:lnTo>
                <a:lnTo>
                  <a:pt x="469463" y="426732"/>
                </a:lnTo>
                <a:lnTo>
                  <a:pt x="473908" y="433645"/>
                </a:lnTo>
                <a:lnTo>
                  <a:pt x="475316" y="441478"/>
                </a:lnTo>
                <a:lnTo>
                  <a:pt x="473695" y="449267"/>
                </a:lnTo>
                <a:lnTo>
                  <a:pt x="469061" y="456056"/>
                </a:lnTo>
                <a:lnTo>
                  <a:pt x="361099" y="564019"/>
                </a:lnTo>
                <a:lnTo>
                  <a:pt x="350544" y="576825"/>
                </a:lnTo>
                <a:lnTo>
                  <a:pt x="342815" y="591167"/>
                </a:lnTo>
                <a:lnTo>
                  <a:pt x="338065" y="606683"/>
                </a:lnTo>
                <a:lnTo>
                  <a:pt x="336448" y="623011"/>
                </a:lnTo>
                <a:lnTo>
                  <a:pt x="338065" y="639331"/>
                </a:lnTo>
                <a:lnTo>
                  <a:pt x="361099" y="681989"/>
                </a:lnTo>
                <a:lnTo>
                  <a:pt x="403750" y="705012"/>
                </a:lnTo>
                <a:lnTo>
                  <a:pt x="420077" y="706627"/>
                </a:lnTo>
                <a:lnTo>
                  <a:pt x="436403" y="705012"/>
                </a:lnTo>
                <a:lnTo>
                  <a:pt x="479056" y="681989"/>
                </a:lnTo>
                <a:lnTo>
                  <a:pt x="587082" y="573976"/>
                </a:lnTo>
                <a:lnTo>
                  <a:pt x="610116" y="531312"/>
                </a:lnTo>
                <a:lnTo>
                  <a:pt x="611124" y="521131"/>
                </a:lnTo>
                <a:lnTo>
                  <a:pt x="542683" y="521131"/>
                </a:lnTo>
                <a:lnTo>
                  <a:pt x="537133" y="521055"/>
                </a:lnTo>
                <a:lnTo>
                  <a:pt x="501026" y="474425"/>
                </a:lnTo>
                <a:lnTo>
                  <a:pt x="491603" y="426732"/>
                </a:lnTo>
                <a:lnTo>
                  <a:pt x="491617" y="426338"/>
                </a:lnTo>
                <a:lnTo>
                  <a:pt x="492187" y="420501"/>
                </a:lnTo>
                <a:close/>
              </a:path>
              <a:path w="1228089" h="826135">
                <a:moveTo>
                  <a:pt x="724509" y="234794"/>
                </a:moveTo>
                <a:lnTo>
                  <a:pt x="665530" y="259587"/>
                </a:lnTo>
                <a:lnTo>
                  <a:pt x="557504" y="367614"/>
                </a:lnTo>
                <a:lnTo>
                  <a:pt x="532762" y="426338"/>
                </a:lnTo>
                <a:lnTo>
                  <a:pt x="532737" y="426732"/>
                </a:lnTo>
                <a:lnTo>
                  <a:pt x="538909" y="457850"/>
                </a:lnTo>
                <a:lnTo>
                  <a:pt x="557504" y="485584"/>
                </a:lnTo>
                <a:lnTo>
                  <a:pt x="562155" y="492715"/>
                </a:lnTo>
                <a:lnTo>
                  <a:pt x="548424" y="521131"/>
                </a:lnTo>
                <a:lnTo>
                  <a:pt x="611124" y="521131"/>
                </a:lnTo>
                <a:lnTo>
                  <a:pt x="611705" y="515264"/>
                </a:lnTo>
                <a:lnTo>
                  <a:pt x="611719" y="514845"/>
                </a:lnTo>
                <a:lnTo>
                  <a:pt x="610116" y="498665"/>
                </a:lnTo>
                <a:lnTo>
                  <a:pt x="605366" y="483152"/>
                </a:lnTo>
                <a:lnTo>
                  <a:pt x="597637" y="468811"/>
                </a:lnTo>
                <a:lnTo>
                  <a:pt x="587082" y="456006"/>
                </a:lnTo>
                <a:lnTo>
                  <a:pt x="582444" y="448891"/>
                </a:lnTo>
                <a:lnTo>
                  <a:pt x="601895" y="420449"/>
                </a:lnTo>
                <a:lnTo>
                  <a:pt x="740597" y="420449"/>
                </a:lnTo>
                <a:lnTo>
                  <a:pt x="783488" y="377558"/>
                </a:lnTo>
                <a:lnTo>
                  <a:pt x="794042" y="364753"/>
                </a:lnTo>
                <a:lnTo>
                  <a:pt x="801771" y="350412"/>
                </a:lnTo>
                <a:lnTo>
                  <a:pt x="806521" y="334899"/>
                </a:lnTo>
                <a:lnTo>
                  <a:pt x="808139" y="318579"/>
                </a:lnTo>
                <a:lnTo>
                  <a:pt x="806521" y="302252"/>
                </a:lnTo>
                <a:lnTo>
                  <a:pt x="801771" y="286735"/>
                </a:lnTo>
                <a:lnTo>
                  <a:pt x="794042" y="272393"/>
                </a:lnTo>
                <a:lnTo>
                  <a:pt x="783488" y="259587"/>
                </a:lnTo>
                <a:lnTo>
                  <a:pt x="755756" y="240989"/>
                </a:lnTo>
                <a:lnTo>
                  <a:pt x="724509" y="234794"/>
                </a:lnTo>
                <a:close/>
              </a:path>
              <a:path w="1228089" h="826135">
                <a:moveTo>
                  <a:pt x="919354" y="193687"/>
                </a:moveTo>
                <a:lnTo>
                  <a:pt x="724509" y="193687"/>
                </a:lnTo>
                <a:lnTo>
                  <a:pt x="749079" y="196086"/>
                </a:lnTo>
                <a:lnTo>
                  <a:pt x="772348" y="203130"/>
                </a:lnTo>
                <a:lnTo>
                  <a:pt x="793777" y="214593"/>
                </a:lnTo>
                <a:lnTo>
                  <a:pt x="812825" y="230250"/>
                </a:lnTo>
                <a:lnTo>
                  <a:pt x="840221" y="271551"/>
                </a:lnTo>
                <a:lnTo>
                  <a:pt x="849353" y="318579"/>
                </a:lnTo>
                <a:lnTo>
                  <a:pt x="840221" y="365607"/>
                </a:lnTo>
                <a:lnTo>
                  <a:pt x="812825" y="406907"/>
                </a:lnTo>
                <a:lnTo>
                  <a:pt x="704811" y="514934"/>
                </a:lnTo>
                <a:lnTo>
                  <a:pt x="697677" y="519587"/>
                </a:lnTo>
                <a:lnTo>
                  <a:pt x="689743" y="521087"/>
                </a:lnTo>
                <a:lnTo>
                  <a:pt x="1221094" y="521087"/>
                </a:lnTo>
                <a:lnTo>
                  <a:pt x="1193590" y="449756"/>
                </a:lnTo>
                <a:lnTo>
                  <a:pt x="1168855" y="414830"/>
                </a:lnTo>
                <a:lnTo>
                  <a:pt x="1138664" y="384638"/>
                </a:lnTo>
                <a:lnTo>
                  <a:pt x="1103738" y="359902"/>
                </a:lnTo>
                <a:lnTo>
                  <a:pt x="1064796" y="341341"/>
                </a:lnTo>
                <a:lnTo>
                  <a:pt x="1022559" y="329676"/>
                </a:lnTo>
                <a:lnTo>
                  <a:pt x="977747" y="325627"/>
                </a:lnTo>
                <a:lnTo>
                  <a:pt x="947585" y="325627"/>
                </a:lnTo>
                <a:lnTo>
                  <a:pt x="944054" y="277507"/>
                </a:lnTo>
                <a:lnTo>
                  <a:pt x="933797" y="231580"/>
                </a:lnTo>
                <a:lnTo>
                  <a:pt x="919354" y="193687"/>
                </a:lnTo>
                <a:close/>
              </a:path>
            </a:pathLst>
          </a:custGeom>
          <a:solidFill>
            <a:srgbClr val="0C777D"/>
          </a:solidFill>
        </p:spPr>
        <p:txBody>
          <a:bodyPr wrap="square" lIns="0" tIns="0" rIns="0" bIns="0" rtlCol="0"/>
          <a:lstStyle/>
          <a:p>
            <a:endParaRPr dirty="0">
              <a:latin typeface="Segoe UI" panose="020B0502040204020203" pitchFamily="34" charset="0"/>
              <a:cs typeface="Segoe UI" panose="020B0502040204020203" pitchFamily="34" charset="0"/>
            </a:endParaRPr>
          </a:p>
        </p:txBody>
      </p:sp>
      <p:sp>
        <p:nvSpPr>
          <p:cNvPr id="39" name="object 17">
            <a:extLst>
              <a:ext uri="{FF2B5EF4-FFF2-40B4-BE49-F238E27FC236}">
                <a16:creationId xmlns:a16="http://schemas.microsoft.com/office/drawing/2014/main" id="{EC824209-6F7A-6D47-9ACC-AAC815EF0AA0}"/>
              </a:ext>
            </a:extLst>
          </p:cNvPr>
          <p:cNvSpPr/>
          <p:nvPr/>
        </p:nvSpPr>
        <p:spPr>
          <a:xfrm>
            <a:off x="1960481" y="2430324"/>
            <a:ext cx="742315" cy="937260"/>
          </a:xfrm>
          <a:custGeom>
            <a:avLst/>
            <a:gdLst/>
            <a:ahLst/>
            <a:cxnLst/>
            <a:rect l="l" t="t" r="r" b="b"/>
            <a:pathLst>
              <a:path w="742314" h="937260">
                <a:moveTo>
                  <a:pt x="195962" y="103017"/>
                </a:moveTo>
                <a:lnTo>
                  <a:pt x="158339" y="109753"/>
                </a:lnTo>
                <a:lnTo>
                  <a:pt x="125829" y="130202"/>
                </a:lnTo>
                <a:lnTo>
                  <a:pt x="98077" y="179844"/>
                </a:lnTo>
                <a:lnTo>
                  <a:pt x="6357" y="604062"/>
                </a:lnTo>
                <a:lnTo>
                  <a:pt x="0" y="664052"/>
                </a:lnTo>
                <a:lnTo>
                  <a:pt x="1934" y="692986"/>
                </a:lnTo>
                <a:lnTo>
                  <a:pt x="20391" y="762227"/>
                </a:lnTo>
                <a:lnTo>
                  <a:pt x="40863" y="800788"/>
                </a:lnTo>
                <a:lnTo>
                  <a:pt x="67772" y="836004"/>
                </a:lnTo>
                <a:lnTo>
                  <a:pt x="100584" y="867231"/>
                </a:lnTo>
                <a:lnTo>
                  <a:pt x="138768" y="893826"/>
                </a:lnTo>
                <a:lnTo>
                  <a:pt x="177165" y="912674"/>
                </a:lnTo>
                <a:lnTo>
                  <a:pt x="219117" y="926691"/>
                </a:lnTo>
                <a:lnTo>
                  <a:pt x="263631" y="935095"/>
                </a:lnTo>
                <a:lnTo>
                  <a:pt x="309716" y="937104"/>
                </a:lnTo>
                <a:lnTo>
                  <a:pt x="356379" y="931934"/>
                </a:lnTo>
                <a:lnTo>
                  <a:pt x="402629" y="918804"/>
                </a:lnTo>
                <a:lnTo>
                  <a:pt x="447474" y="896930"/>
                </a:lnTo>
                <a:lnTo>
                  <a:pt x="456418" y="890314"/>
                </a:lnTo>
                <a:lnTo>
                  <a:pt x="288200" y="890314"/>
                </a:lnTo>
                <a:lnTo>
                  <a:pt x="244811" y="884129"/>
                </a:lnTo>
                <a:lnTo>
                  <a:pt x="203903" y="871692"/>
                </a:lnTo>
                <a:lnTo>
                  <a:pt x="166771" y="854075"/>
                </a:lnTo>
                <a:lnTo>
                  <a:pt x="132671" y="830010"/>
                </a:lnTo>
                <a:lnTo>
                  <a:pt x="101417" y="799113"/>
                </a:lnTo>
                <a:lnTo>
                  <a:pt x="75526" y="761725"/>
                </a:lnTo>
                <a:lnTo>
                  <a:pt x="57517" y="718185"/>
                </a:lnTo>
                <a:lnTo>
                  <a:pt x="49907" y="668832"/>
                </a:lnTo>
                <a:lnTo>
                  <a:pt x="55214" y="614006"/>
                </a:lnTo>
                <a:lnTo>
                  <a:pt x="146921" y="189788"/>
                </a:lnTo>
                <a:lnTo>
                  <a:pt x="174936" y="155755"/>
                </a:lnTo>
                <a:lnTo>
                  <a:pt x="197848" y="151371"/>
                </a:lnTo>
                <a:lnTo>
                  <a:pt x="254081" y="151371"/>
                </a:lnTo>
                <a:lnTo>
                  <a:pt x="250986" y="144590"/>
                </a:lnTo>
                <a:lnTo>
                  <a:pt x="227414" y="112598"/>
                </a:lnTo>
                <a:lnTo>
                  <a:pt x="223718" y="108127"/>
                </a:lnTo>
                <a:lnTo>
                  <a:pt x="219057" y="105219"/>
                </a:lnTo>
                <a:lnTo>
                  <a:pt x="195962" y="103017"/>
                </a:lnTo>
                <a:close/>
              </a:path>
              <a:path w="742314" h="937260">
                <a:moveTo>
                  <a:pt x="727956" y="546655"/>
                </a:moveTo>
                <a:lnTo>
                  <a:pt x="653065" y="546655"/>
                </a:lnTo>
                <a:lnTo>
                  <a:pt x="664578" y="548720"/>
                </a:lnTo>
                <a:lnTo>
                  <a:pt x="674983" y="553536"/>
                </a:lnTo>
                <a:lnTo>
                  <a:pt x="697383" y="588548"/>
                </a:lnTo>
                <a:lnTo>
                  <a:pt x="698050" y="599135"/>
                </a:lnTo>
                <a:lnTo>
                  <a:pt x="697159" y="608005"/>
                </a:lnTo>
                <a:lnTo>
                  <a:pt x="460649" y="831100"/>
                </a:lnTo>
                <a:lnTo>
                  <a:pt x="420293" y="860640"/>
                </a:lnTo>
                <a:lnTo>
                  <a:pt x="377236" y="879641"/>
                </a:lnTo>
                <a:lnTo>
                  <a:pt x="332773" y="889175"/>
                </a:lnTo>
                <a:lnTo>
                  <a:pt x="288200" y="890314"/>
                </a:lnTo>
                <a:lnTo>
                  <a:pt x="456418" y="890314"/>
                </a:lnTo>
                <a:lnTo>
                  <a:pt x="489923" y="865530"/>
                </a:lnTo>
                <a:lnTo>
                  <a:pt x="712312" y="666305"/>
                </a:lnTo>
                <a:lnTo>
                  <a:pt x="739680" y="618251"/>
                </a:lnTo>
                <a:lnTo>
                  <a:pt x="742030" y="599567"/>
                </a:lnTo>
                <a:lnTo>
                  <a:pt x="740398" y="579622"/>
                </a:lnTo>
                <a:lnTo>
                  <a:pt x="734925" y="560324"/>
                </a:lnTo>
                <a:lnTo>
                  <a:pt x="727956" y="546655"/>
                </a:lnTo>
                <a:close/>
              </a:path>
              <a:path w="742314" h="937260">
                <a:moveTo>
                  <a:pt x="659054" y="430426"/>
                </a:moveTo>
                <a:lnTo>
                  <a:pt x="580878" y="430426"/>
                </a:lnTo>
                <a:lnTo>
                  <a:pt x="592391" y="432495"/>
                </a:lnTo>
                <a:lnTo>
                  <a:pt x="602796" y="437311"/>
                </a:lnTo>
                <a:lnTo>
                  <a:pt x="611741" y="444957"/>
                </a:lnTo>
                <a:lnTo>
                  <a:pt x="621162" y="459683"/>
                </a:lnTo>
                <a:lnTo>
                  <a:pt x="625189" y="476410"/>
                </a:lnTo>
                <a:lnTo>
                  <a:pt x="623555" y="493454"/>
                </a:lnTo>
                <a:lnTo>
                  <a:pt x="615996" y="509130"/>
                </a:lnTo>
                <a:lnTo>
                  <a:pt x="613193" y="515244"/>
                </a:lnTo>
                <a:lnTo>
                  <a:pt x="612124" y="521831"/>
                </a:lnTo>
                <a:lnTo>
                  <a:pt x="612876" y="528745"/>
                </a:lnTo>
                <a:lnTo>
                  <a:pt x="615538" y="535838"/>
                </a:lnTo>
                <a:lnTo>
                  <a:pt x="620612" y="541658"/>
                </a:lnTo>
                <a:lnTo>
                  <a:pt x="626573" y="545404"/>
                </a:lnTo>
                <a:lnTo>
                  <a:pt x="633332" y="547221"/>
                </a:lnTo>
                <a:lnTo>
                  <a:pt x="640799" y="547255"/>
                </a:lnTo>
                <a:lnTo>
                  <a:pt x="653065" y="546655"/>
                </a:lnTo>
                <a:lnTo>
                  <a:pt x="727956" y="546655"/>
                </a:lnTo>
                <a:lnTo>
                  <a:pt x="702793" y="517663"/>
                </a:lnTo>
                <a:lnTo>
                  <a:pt x="668612" y="500913"/>
                </a:lnTo>
                <a:lnTo>
                  <a:pt x="671781" y="476965"/>
                </a:lnTo>
                <a:lnTo>
                  <a:pt x="668442" y="452908"/>
                </a:lnTo>
                <a:lnTo>
                  <a:pt x="659054" y="430426"/>
                </a:lnTo>
                <a:close/>
              </a:path>
              <a:path w="742314" h="937260">
                <a:moveTo>
                  <a:pt x="674864" y="49911"/>
                </a:moveTo>
                <a:lnTo>
                  <a:pt x="589211" y="49911"/>
                </a:lnTo>
                <a:lnTo>
                  <a:pt x="599035" y="50602"/>
                </a:lnTo>
                <a:lnTo>
                  <a:pt x="608441" y="53262"/>
                </a:lnTo>
                <a:lnTo>
                  <a:pt x="617049" y="57853"/>
                </a:lnTo>
                <a:lnTo>
                  <a:pt x="624479" y="64338"/>
                </a:lnTo>
                <a:lnTo>
                  <a:pt x="636011" y="81273"/>
                </a:lnTo>
                <a:lnTo>
                  <a:pt x="639737" y="100020"/>
                </a:lnTo>
                <a:lnTo>
                  <a:pt x="635925" y="118521"/>
                </a:lnTo>
                <a:lnTo>
                  <a:pt x="624847" y="134721"/>
                </a:lnTo>
                <a:lnTo>
                  <a:pt x="485503" y="273456"/>
                </a:lnTo>
                <a:lnTo>
                  <a:pt x="480860" y="279224"/>
                </a:lnTo>
                <a:lnTo>
                  <a:pt x="478383" y="285740"/>
                </a:lnTo>
                <a:lnTo>
                  <a:pt x="478018" y="292765"/>
                </a:lnTo>
                <a:lnTo>
                  <a:pt x="479712" y="300062"/>
                </a:lnTo>
                <a:lnTo>
                  <a:pt x="513581" y="315125"/>
                </a:lnTo>
                <a:lnTo>
                  <a:pt x="523363" y="317693"/>
                </a:lnTo>
                <a:lnTo>
                  <a:pt x="532109" y="322248"/>
                </a:lnTo>
                <a:lnTo>
                  <a:pt x="539554" y="328726"/>
                </a:lnTo>
                <a:lnTo>
                  <a:pt x="548975" y="343452"/>
                </a:lnTo>
                <a:lnTo>
                  <a:pt x="553002" y="360179"/>
                </a:lnTo>
                <a:lnTo>
                  <a:pt x="551368" y="377223"/>
                </a:lnTo>
                <a:lnTo>
                  <a:pt x="543809" y="392899"/>
                </a:lnTo>
                <a:lnTo>
                  <a:pt x="541007" y="399014"/>
                </a:lnTo>
                <a:lnTo>
                  <a:pt x="539937" y="405601"/>
                </a:lnTo>
                <a:lnTo>
                  <a:pt x="540689" y="412514"/>
                </a:lnTo>
                <a:lnTo>
                  <a:pt x="543352" y="419608"/>
                </a:lnTo>
                <a:lnTo>
                  <a:pt x="548425" y="425428"/>
                </a:lnTo>
                <a:lnTo>
                  <a:pt x="554386" y="429174"/>
                </a:lnTo>
                <a:lnTo>
                  <a:pt x="561145" y="430991"/>
                </a:lnTo>
                <a:lnTo>
                  <a:pt x="568612" y="431025"/>
                </a:lnTo>
                <a:lnTo>
                  <a:pt x="580878" y="430426"/>
                </a:lnTo>
                <a:lnTo>
                  <a:pt x="659054" y="430426"/>
                </a:lnTo>
                <a:lnTo>
                  <a:pt x="633126" y="400849"/>
                </a:lnTo>
                <a:lnTo>
                  <a:pt x="598939" y="384098"/>
                </a:lnTo>
                <a:lnTo>
                  <a:pt x="602116" y="360150"/>
                </a:lnTo>
                <a:lnTo>
                  <a:pt x="589235" y="313231"/>
                </a:lnTo>
                <a:lnTo>
                  <a:pt x="563297" y="283490"/>
                </a:lnTo>
                <a:lnTo>
                  <a:pt x="551137" y="275501"/>
                </a:lnTo>
                <a:lnTo>
                  <a:pt x="660433" y="167690"/>
                </a:lnTo>
                <a:lnTo>
                  <a:pt x="682342" y="135764"/>
                </a:lnTo>
                <a:lnTo>
                  <a:pt x="689487" y="98783"/>
                </a:lnTo>
                <a:lnTo>
                  <a:pt x="682378" y="61616"/>
                </a:lnTo>
                <a:lnTo>
                  <a:pt x="674864" y="49911"/>
                </a:lnTo>
                <a:close/>
              </a:path>
              <a:path w="742314" h="937260">
                <a:moveTo>
                  <a:pt x="254081" y="151371"/>
                </a:moveTo>
                <a:lnTo>
                  <a:pt x="197848" y="151371"/>
                </a:lnTo>
                <a:lnTo>
                  <a:pt x="213412" y="175810"/>
                </a:lnTo>
                <a:lnTo>
                  <a:pt x="225761" y="205732"/>
                </a:lnTo>
                <a:lnTo>
                  <a:pt x="233269" y="236280"/>
                </a:lnTo>
                <a:lnTo>
                  <a:pt x="234310" y="262597"/>
                </a:lnTo>
                <a:lnTo>
                  <a:pt x="211005" y="339813"/>
                </a:lnTo>
                <a:lnTo>
                  <a:pt x="209898" y="348401"/>
                </a:lnTo>
                <a:lnTo>
                  <a:pt x="238101" y="369924"/>
                </a:lnTo>
                <a:lnTo>
                  <a:pt x="245449" y="367823"/>
                </a:lnTo>
                <a:lnTo>
                  <a:pt x="252395" y="363448"/>
                </a:lnTo>
                <a:lnTo>
                  <a:pt x="344413" y="271856"/>
                </a:lnTo>
                <a:lnTo>
                  <a:pt x="280335" y="271856"/>
                </a:lnTo>
                <a:lnTo>
                  <a:pt x="280786" y="230548"/>
                </a:lnTo>
                <a:lnTo>
                  <a:pt x="269890" y="186016"/>
                </a:lnTo>
                <a:lnTo>
                  <a:pt x="254081" y="151371"/>
                </a:lnTo>
                <a:close/>
              </a:path>
              <a:path w="742314" h="937260">
                <a:moveTo>
                  <a:pt x="592259" y="0"/>
                </a:moveTo>
                <a:lnTo>
                  <a:pt x="538194" y="16848"/>
                </a:lnTo>
                <a:lnTo>
                  <a:pt x="280335" y="271856"/>
                </a:lnTo>
                <a:lnTo>
                  <a:pt x="344413" y="271856"/>
                </a:lnTo>
                <a:lnTo>
                  <a:pt x="553791" y="63449"/>
                </a:lnTo>
                <a:lnTo>
                  <a:pt x="561644" y="57619"/>
                </a:lnTo>
                <a:lnTo>
                  <a:pt x="570263" y="53479"/>
                </a:lnTo>
                <a:lnTo>
                  <a:pt x="579501" y="50940"/>
                </a:lnTo>
                <a:lnTo>
                  <a:pt x="589211" y="49911"/>
                </a:lnTo>
                <a:lnTo>
                  <a:pt x="674864" y="49911"/>
                </a:lnTo>
                <a:lnTo>
                  <a:pt x="661525" y="29133"/>
                </a:lnTo>
                <a:lnTo>
                  <a:pt x="646812" y="16696"/>
                </a:lnTo>
                <a:lnTo>
                  <a:pt x="629721" y="7427"/>
                </a:lnTo>
                <a:lnTo>
                  <a:pt x="611215" y="1728"/>
                </a:lnTo>
                <a:lnTo>
                  <a:pt x="592259" y="0"/>
                </a:lnTo>
                <a:close/>
              </a:path>
            </a:pathLst>
          </a:custGeom>
          <a:solidFill>
            <a:srgbClr val="0C777D"/>
          </a:solidFill>
        </p:spPr>
        <p:txBody>
          <a:bodyPr wrap="square" lIns="0" tIns="0" rIns="0" bIns="0" rtlCol="0"/>
          <a:lstStyle/>
          <a:p>
            <a:endParaRPr dirty="0">
              <a:latin typeface="Segoe UI" panose="020B0502040204020203" pitchFamily="34" charset="0"/>
              <a:cs typeface="Segoe UI" panose="020B0502040204020203" pitchFamily="34" charset="0"/>
            </a:endParaRPr>
          </a:p>
        </p:txBody>
      </p:sp>
      <p:grpSp>
        <p:nvGrpSpPr>
          <p:cNvPr id="40" name="Group 39">
            <a:extLst>
              <a:ext uri="{FF2B5EF4-FFF2-40B4-BE49-F238E27FC236}">
                <a16:creationId xmlns:a16="http://schemas.microsoft.com/office/drawing/2014/main" id="{F81FDC25-C40C-0B45-8C9C-D81876B53736}"/>
              </a:ext>
            </a:extLst>
          </p:cNvPr>
          <p:cNvGrpSpPr/>
          <p:nvPr/>
        </p:nvGrpSpPr>
        <p:grpSpPr>
          <a:xfrm>
            <a:off x="684682" y="1820333"/>
            <a:ext cx="8279612" cy="4269316"/>
            <a:chOff x="684682" y="1820333"/>
            <a:chExt cx="8279612" cy="3702270"/>
          </a:xfrm>
        </p:grpSpPr>
        <p:cxnSp>
          <p:nvCxnSpPr>
            <p:cNvPr id="41" name="Straight Connector 40">
              <a:extLst>
                <a:ext uri="{FF2B5EF4-FFF2-40B4-BE49-F238E27FC236}">
                  <a16:creationId xmlns:a16="http://schemas.microsoft.com/office/drawing/2014/main" id="{79DDF4BF-9C3D-7F40-9F28-FCF349036B43}"/>
                </a:ext>
              </a:extLst>
            </p:cNvPr>
            <p:cNvCxnSpPr>
              <a:cxnSpLocks/>
            </p:cNvCxnSpPr>
            <p:nvPr/>
          </p:nvCxnSpPr>
          <p:spPr>
            <a:xfrm>
              <a:off x="684682" y="4004567"/>
              <a:ext cx="4266147" cy="0"/>
            </a:xfrm>
            <a:prstGeom prst="line">
              <a:avLst/>
            </a:prstGeom>
            <a:ln w="13944">
              <a:solidFill>
                <a:srgbClr val="88C1C4"/>
              </a:solidFill>
              <a:prstDash val="dot"/>
            </a:ln>
          </p:spPr>
        </p:cxnSp>
        <p:cxnSp>
          <p:nvCxnSpPr>
            <p:cNvPr id="42" name="Straight Connector 41">
              <a:extLst>
                <a:ext uri="{FF2B5EF4-FFF2-40B4-BE49-F238E27FC236}">
                  <a16:creationId xmlns:a16="http://schemas.microsoft.com/office/drawing/2014/main" id="{C9E4BA5B-B824-B845-A046-4B0EE0A39EDC}"/>
                </a:ext>
              </a:extLst>
            </p:cNvPr>
            <p:cNvCxnSpPr>
              <a:cxnSpLocks/>
            </p:cNvCxnSpPr>
            <p:nvPr/>
          </p:nvCxnSpPr>
          <p:spPr>
            <a:xfrm>
              <a:off x="4950829" y="1820333"/>
              <a:ext cx="0" cy="3702270"/>
            </a:xfrm>
            <a:prstGeom prst="line">
              <a:avLst/>
            </a:prstGeom>
            <a:ln w="13944">
              <a:solidFill>
                <a:srgbClr val="88C1C4"/>
              </a:solidFill>
              <a:prstDash val="dot"/>
            </a:ln>
          </p:spPr>
        </p:cxnSp>
        <p:cxnSp>
          <p:nvCxnSpPr>
            <p:cNvPr id="43" name="Straight Connector 42">
              <a:extLst>
                <a:ext uri="{FF2B5EF4-FFF2-40B4-BE49-F238E27FC236}">
                  <a16:creationId xmlns:a16="http://schemas.microsoft.com/office/drawing/2014/main" id="{8696ABCE-98B3-0444-83D1-86BB1609058A}"/>
                </a:ext>
              </a:extLst>
            </p:cNvPr>
            <p:cNvCxnSpPr>
              <a:cxnSpLocks/>
            </p:cNvCxnSpPr>
            <p:nvPr/>
          </p:nvCxnSpPr>
          <p:spPr>
            <a:xfrm>
              <a:off x="4936883" y="4004567"/>
              <a:ext cx="4027411" cy="0"/>
            </a:xfrm>
            <a:prstGeom prst="line">
              <a:avLst/>
            </a:prstGeom>
            <a:ln w="13944">
              <a:solidFill>
                <a:srgbClr val="88C1C4"/>
              </a:solidFill>
              <a:prstDash val="dot"/>
            </a:ln>
          </p:spPr>
        </p:cxnSp>
      </p:grpSp>
      <p:sp>
        <p:nvSpPr>
          <p:cNvPr id="44" name="object 3">
            <a:extLst>
              <a:ext uri="{FF2B5EF4-FFF2-40B4-BE49-F238E27FC236}">
                <a16:creationId xmlns:a16="http://schemas.microsoft.com/office/drawing/2014/main" id="{BB0E27F1-32C2-F94F-8E79-3D3F3F81E73D}"/>
              </a:ext>
            </a:extLst>
          </p:cNvPr>
          <p:cNvSpPr/>
          <p:nvPr/>
        </p:nvSpPr>
        <p:spPr>
          <a:xfrm>
            <a:off x="5111750" y="2286000"/>
            <a:ext cx="4260850" cy="6350"/>
          </a:xfrm>
          <a:custGeom>
            <a:avLst/>
            <a:gdLst/>
            <a:ahLst/>
            <a:cxnLst/>
            <a:rect l="l" t="t" r="r" b="b"/>
            <a:pathLst>
              <a:path w="4260850" h="6350">
                <a:moveTo>
                  <a:pt x="0" y="6350"/>
                </a:moveTo>
                <a:lnTo>
                  <a:pt x="4260850" y="6350"/>
                </a:lnTo>
                <a:lnTo>
                  <a:pt x="4260850" y="0"/>
                </a:lnTo>
                <a:lnTo>
                  <a:pt x="0" y="0"/>
                </a:lnTo>
                <a:lnTo>
                  <a:pt x="0" y="6350"/>
                </a:lnTo>
                <a:close/>
              </a:path>
            </a:pathLst>
          </a:custGeom>
          <a:solidFill>
            <a:srgbClr val="F1F1F2"/>
          </a:solidFill>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45" name="object 20">
            <a:extLst>
              <a:ext uri="{FF2B5EF4-FFF2-40B4-BE49-F238E27FC236}">
                <a16:creationId xmlns:a16="http://schemas.microsoft.com/office/drawing/2014/main" id="{C2095486-57FC-634C-953A-9DB54392A699}"/>
              </a:ext>
            </a:extLst>
          </p:cNvPr>
          <p:cNvSpPr/>
          <p:nvPr/>
        </p:nvSpPr>
        <p:spPr>
          <a:xfrm>
            <a:off x="8978466" y="4004567"/>
            <a:ext cx="0" cy="0"/>
          </a:xfrm>
          <a:custGeom>
            <a:avLst/>
            <a:gdLst/>
            <a:ahLst/>
            <a:cxnLst/>
            <a:rect l="l" t="t" r="r" b="b"/>
            <a:pathLst>
              <a:path>
                <a:moveTo>
                  <a:pt x="0" y="0"/>
                </a:moveTo>
                <a:lnTo>
                  <a:pt x="0" y="0"/>
                </a:lnTo>
              </a:path>
            </a:pathLst>
          </a:custGeom>
          <a:ln w="13944">
            <a:solidFill>
              <a:srgbClr val="88C1C4"/>
            </a:solidFill>
          </a:ln>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46" name="object 21">
            <a:extLst>
              <a:ext uri="{FF2B5EF4-FFF2-40B4-BE49-F238E27FC236}">
                <a16:creationId xmlns:a16="http://schemas.microsoft.com/office/drawing/2014/main" id="{6DAC1C30-44E9-3644-866C-16A2EA0E6657}"/>
              </a:ext>
            </a:extLst>
          </p:cNvPr>
          <p:cNvSpPr/>
          <p:nvPr/>
        </p:nvSpPr>
        <p:spPr>
          <a:xfrm>
            <a:off x="5511151" y="4004567"/>
            <a:ext cx="0" cy="0"/>
          </a:xfrm>
          <a:custGeom>
            <a:avLst/>
            <a:gdLst/>
            <a:ahLst/>
            <a:cxnLst/>
            <a:rect l="l" t="t" r="r" b="b"/>
            <a:pathLst>
              <a:path>
                <a:moveTo>
                  <a:pt x="0" y="0"/>
                </a:moveTo>
                <a:lnTo>
                  <a:pt x="0" y="0"/>
                </a:lnTo>
              </a:path>
            </a:pathLst>
          </a:custGeom>
          <a:ln w="13944">
            <a:solidFill>
              <a:srgbClr val="88C1C4"/>
            </a:solidFill>
          </a:ln>
        </p:spPr>
        <p:txBody>
          <a:bodyPr wrap="square" lIns="0" tIns="0" rIns="0" bIns="0" rtlCol="0"/>
          <a:lstStyle/>
          <a:p>
            <a:endParaRPr>
              <a:latin typeface="Segoe UI" panose="020B0502040204020203" pitchFamily="34" charset="0"/>
              <a:cs typeface="Segoe UI" panose="020B0502040204020203" pitchFamily="34" charset="0"/>
            </a:endParaRPr>
          </a:p>
        </p:txBody>
      </p:sp>
      <p:sp>
        <p:nvSpPr>
          <p:cNvPr id="49" name="object 5">
            <a:extLst>
              <a:ext uri="{FF2B5EF4-FFF2-40B4-BE49-F238E27FC236}">
                <a16:creationId xmlns:a16="http://schemas.microsoft.com/office/drawing/2014/main" id="{B63E59DC-E86A-5B4B-9550-F8F9D830DC3A}"/>
              </a:ext>
            </a:extLst>
          </p:cNvPr>
          <p:cNvSpPr txBox="1">
            <a:spLocks/>
          </p:cNvSpPr>
          <p:nvPr/>
        </p:nvSpPr>
        <p:spPr>
          <a:xfrm>
            <a:off x="5475335" y="2428266"/>
            <a:ext cx="3550132" cy="1426031"/>
          </a:xfrm>
          <a:prstGeom prst="rect">
            <a:avLst/>
          </a:prstGeom>
        </p:spPr>
        <p:txBody>
          <a:bodyPr vert="horz" wrap="square" lIns="0" tIns="109220" rIns="0" bIns="0" rtlCol="0" anchor="b" anchorCtr="0">
            <a:spAutoFit/>
          </a:bodyPr>
          <a:lstStyle>
            <a:lvl1pPr algn="l" defTabSz="1005850" rtl="0" eaLnBrk="1" latinLnBrk="0" hangingPunct="1">
              <a:lnSpc>
                <a:spcPct val="90000"/>
              </a:lnSpc>
              <a:spcBef>
                <a:spcPct val="0"/>
              </a:spcBef>
              <a:buNone/>
              <a:defRPr sz="1800" b="0" i="0" kern="1200" cap="all" baseline="0">
                <a:solidFill>
                  <a:schemeClr val="accent2">
                    <a:lumMod val="75000"/>
                  </a:schemeClr>
                </a:solidFill>
                <a:latin typeface="Rubik Medium" pitchFamily="2" charset="-79"/>
                <a:ea typeface="+mj-ea"/>
                <a:cs typeface="Rubik Medium" pitchFamily="2" charset="-79"/>
              </a:defRPr>
            </a:lvl1pPr>
          </a:lstStyle>
          <a:p>
            <a:pPr>
              <a:lnSpc>
                <a:spcPct val="100000"/>
              </a:lnSpc>
              <a:spcBef>
                <a:spcPts val="860"/>
              </a:spcBef>
            </a:pPr>
            <a:r>
              <a:rPr lang="en-US" b="1" cap="none" dirty="0">
                <a:solidFill>
                  <a:srgbClr val="0C777D"/>
                </a:solidFill>
                <a:latin typeface="Segoe UI" panose="020B0502040204020203" pitchFamily="34" charset="0"/>
                <a:cs typeface="Segoe UI" panose="020B0502040204020203" pitchFamily="34" charset="0"/>
              </a:rPr>
              <a:t>Table of Contents</a:t>
            </a:r>
          </a:p>
          <a:p>
            <a:pPr marR="5080">
              <a:lnSpc>
                <a:spcPct val="100000"/>
              </a:lnSpc>
              <a:spcBef>
                <a:spcPts val="290"/>
              </a:spcBef>
            </a:pPr>
            <a:r>
              <a:rPr lang="en-US" sz="1200" cap="none" dirty="0">
                <a:solidFill>
                  <a:srgbClr val="000000"/>
                </a:solidFill>
                <a:latin typeface="Segoe UI" panose="020B0502040204020203" pitchFamily="34" charset="0"/>
                <a:cs typeface="Segoe UI" panose="020B0502040204020203" pitchFamily="34" charset="0"/>
              </a:rPr>
              <a:t>The table of contents is </a:t>
            </a:r>
            <a:r>
              <a:rPr lang="en-US" sz="1200" b="1" cap="none" dirty="0">
                <a:solidFill>
                  <a:srgbClr val="000000"/>
                </a:solidFill>
                <a:latin typeface="Segoe UI" panose="020B0502040204020203" pitchFamily="34" charset="0"/>
                <a:cs typeface="Segoe UI" panose="020B0502040204020203" pitchFamily="34" charset="0"/>
              </a:rPr>
              <a:t>interactive</a:t>
            </a:r>
            <a:r>
              <a:rPr lang="en-US" sz="1200" cap="none" dirty="0">
                <a:solidFill>
                  <a:srgbClr val="000000"/>
                </a:solidFill>
                <a:latin typeface="Segoe UI" panose="020B0502040204020203" pitchFamily="34" charset="0"/>
                <a:cs typeface="Segoe UI" panose="020B0502040204020203" pitchFamily="34" charset="0"/>
              </a:rPr>
              <a:t>. Click on a chapter in the table of contents to read that section. </a:t>
            </a:r>
          </a:p>
          <a:p>
            <a:pPr marL="635000" marR="5080">
              <a:lnSpc>
                <a:spcPct val="100000"/>
              </a:lnSpc>
              <a:spcBef>
                <a:spcPts val="290"/>
              </a:spcBef>
            </a:pPr>
            <a:r>
              <a:rPr lang="en-US" altLang="en-US" sz="1200" cap="none" dirty="0">
                <a:solidFill>
                  <a:srgbClr val="000000"/>
                </a:solidFill>
                <a:latin typeface="Segoe UI" panose="020B0502040204020203" pitchFamily="34" charset="0"/>
                <a:cs typeface="Segoe UI" panose="020B0502040204020203" pitchFamily="34" charset="0"/>
              </a:rPr>
              <a:t>You can also click on the icon on the bottom left to go back to the table </a:t>
            </a:r>
          </a:p>
          <a:p>
            <a:pPr marL="635000" marR="5080">
              <a:lnSpc>
                <a:spcPct val="100000"/>
              </a:lnSpc>
              <a:spcBef>
                <a:spcPts val="290"/>
              </a:spcBef>
            </a:pPr>
            <a:r>
              <a:rPr lang="en-US" altLang="en-US" sz="1200" cap="none" dirty="0">
                <a:solidFill>
                  <a:srgbClr val="000000"/>
                </a:solidFill>
                <a:latin typeface="Segoe UI" panose="020B0502040204020203" pitchFamily="34" charset="0"/>
                <a:cs typeface="Segoe UI" panose="020B0502040204020203" pitchFamily="34" charset="0"/>
              </a:rPr>
              <a:t>of contents.</a:t>
            </a:r>
            <a:endParaRPr lang="en-US" altLang="en-US" sz="1200" cap="none" dirty="0">
              <a:solidFill>
                <a:schemeClr val="tx1"/>
              </a:solidFill>
              <a:latin typeface="Segoe UI" panose="020B0502040204020203" pitchFamily="34" charset="0"/>
              <a:cs typeface="Segoe UI" panose="020B0502040204020203" pitchFamily="34" charset="0"/>
            </a:endParaRPr>
          </a:p>
        </p:txBody>
      </p:sp>
      <p:sp>
        <p:nvSpPr>
          <p:cNvPr id="50" name="object 6">
            <a:extLst>
              <a:ext uri="{FF2B5EF4-FFF2-40B4-BE49-F238E27FC236}">
                <a16:creationId xmlns:a16="http://schemas.microsoft.com/office/drawing/2014/main" id="{F01D6DB0-6701-214F-B408-A12BF90C2C93}"/>
              </a:ext>
            </a:extLst>
          </p:cNvPr>
          <p:cNvSpPr txBox="1"/>
          <p:nvPr/>
        </p:nvSpPr>
        <p:spPr>
          <a:xfrm>
            <a:off x="5504179" y="4454052"/>
            <a:ext cx="3460115" cy="979755"/>
          </a:xfrm>
          <a:prstGeom prst="rect">
            <a:avLst/>
          </a:prstGeom>
        </p:spPr>
        <p:txBody>
          <a:bodyPr vert="horz" wrap="square" lIns="0" tIns="109220" rIns="0" bIns="0" rtlCol="0">
            <a:spAutoFit/>
          </a:bodyPr>
          <a:lstStyle/>
          <a:p>
            <a:pPr defTabSz="1005850">
              <a:spcBef>
                <a:spcPts val="860"/>
              </a:spcBef>
            </a:pPr>
            <a:r>
              <a:rPr b="1" dirty="0">
                <a:solidFill>
                  <a:srgbClr val="0C777D"/>
                </a:solidFill>
                <a:latin typeface="Segoe UI" panose="020B0502040204020203" pitchFamily="34" charset="0"/>
                <a:ea typeface="+mj-ea"/>
                <a:cs typeface="Segoe UI" panose="020B0502040204020203" pitchFamily="34" charset="0"/>
              </a:rPr>
              <a:t>Hyperlinks</a:t>
            </a:r>
          </a:p>
          <a:p>
            <a:pPr marR="5080" defTabSz="1005850">
              <a:spcBef>
                <a:spcPts val="290"/>
              </a:spcBef>
            </a:pPr>
            <a:r>
              <a:rPr lang="en-US" sz="1200" dirty="0">
                <a:solidFill>
                  <a:srgbClr val="000000"/>
                </a:solidFill>
                <a:latin typeface="Segoe UI" panose="020B0502040204020203" pitchFamily="34" charset="0"/>
                <a:ea typeface="+mj-ea"/>
                <a:cs typeface="Segoe UI" panose="020B0502040204020203" pitchFamily="34" charset="0"/>
              </a:rPr>
              <a:t>Hyperlinks to the </a:t>
            </a:r>
            <a:r>
              <a:rPr lang="en-US" sz="1200" dirty="0">
                <a:solidFill>
                  <a:srgbClr val="000000"/>
                </a:solidFill>
                <a:latin typeface="Segoe UI" panose="020B0502040204020203" pitchFamily="34" charset="0"/>
                <a:ea typeface="+mj-ea"/>
                <a:cs typeface="Segoe UI" panose="020B0502040204020203" pitchFamily="34" charset="0"/>
                <a:hlinkClick r:id="rId2"/>
              </a:rPr>
              <a:t>Quality Payment Program website</a:t>
            </a:r>
            <a:r>
              <a:rPr lang="en-US" sz="1200" dirty="0">
                <a:solidFill>
                  <a:srgbClr val="000000"/>
                </a:solidFill>
                <a:latin typeface="Segoe UI" panose="020B0502040204020203" pitchFamily="34" charset="0"/>
                <a:ea typeface="+mj-ea"/>
                <a:cs typeface="Segoe UI" panose="020B0502040204020203" pitchFamily="34" charset="0"/>
              </a:rPr>
              <a:t> are included throughout the guide to direct the reader to more information and resources.</a:t>
            </a:r>
            <a:endParaRPr sz="1200" dirty="0">
              <a:solidFill>
                <a:srgbClr val="000000"/>
              </a:solidFill>
              <a:latin typeface="Segoe UI" panose="020B0502040204020203" pitchFamily="34" charset="0"/>
              <a:ea typeface="+mj-ea"/>
              <a:cs typeface="Segoe UI" panose="020B0502040204020203" pitchFamily="34" charset="0"/>
            </a:endParaRPr>
          </a:p>
        </p:txBody>
      </p:sp>
      <p:grpSp>
        <p:nvGrpSpPr>
          <p:cNvPr id="26" name="Group 25">
            <a:extLst>
              <a:ext uri="{FF2B5EF4-FFF2-40B4-BE49-F238E27FC236}">
                <a16:creationId xmlns:a16="http://schemas.microsoft.com/office/drawing/2014/main" id="{CB634314-AF06-734B-ABBB-FC88190DA1A6}"/>
              </a:ext>
            </a:extLst>
          </p:cNvPr>
          <p:cNvGrpSpPr/>
          <p:nvPr/>
        </p:nvGrpSpPr>
        <p:grpSpPr>
          <a:xfrm>
            <a:off x="5471024" y="3279475"/>
            <a:ext cx="494550" cy="588261"/>
            <a:chOff x="457200" y="7418670"/>
            <a:chExt cx="218980" cy="260474"/>
          </a:xfrm>
        </p:grpSpPr>
        <p:sp>
          <p:nvSpPr>
            <p:cNvPr id="27" name="bk object 20">
              <a:extLst>
                <a:ext uri="{FF2B5EF4-FFF2-40B4-BE49-F238E27FC236}">
                  <a16:creationId xmlns:a16="http://schemas.microsoft.com/office/drawing/2014/main" id="{B65B754E-681C-9F4C-99C3-32989DCEEC3D}"/>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w="15875">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28" name="Graphic 27">
              <a:extLst>
                <a:ext uri="{FF2B5EF4-FFF2-40B4-BE49-F238E27FC236}">
                  <a16:creationId xmlns:a16="http://schemas.microsoft.com/office/drawing/2014/main" id="{008BEAF4-0499-7F4D-AD4F-EABE8C7692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7142" y="7463009"/>
              <a:ext cx="159096" cy="159096"/>
            </a:xfrm>
            <a:prstGeom prst="rect">
              <a:avLst/>
            </a:prstGeom>
          </p:spPr>
        </p:pic>
      </p:grpSp>
      <p:sp>
        <p:nvSpPr>
          <p:cNvPr id="25" name="Title 4">
            <a:extLst>
              <a:ext uri="{FF2B5EF4-FFF2-40B4-BE49-F238E27FC236}">
                <a16:creationId xmlns:a16="http://schemas.microsoft.com/office/drawing/2014/main" id="{03D78F42-9BF8-4A8B-A7DB-3A6B236E2B1E}"/>
              </a:ext>
            </a:extLst>
          </p:cNvPr>
          <p:cNvSpPr>
            <a:spLocks noGrp="1"/>
          </p:cNvSpPr>
          <p:nvPr>
            <p:ph type="title"/>
          </p:nvPr>
        </p:nvSpPr>
        <p:spPr>
          <a:xfrm>
            <a:off x="365760" y="0"/>
            <a:ext cx="7872983" cy="576072"/>
          </a:xfrm>
        </p:spPr>
        <p:txBody>
          <a:bodyPr>
            <a:noAutofit/>
          </a:bodyPr>
          <a:lstStyle/>
          <a:p>
            <a:pPr>
              <a:lnSpc>
                <a:spcPct val="100000"/>
              </a:lnSpc>
            </a:pPr>
            <a:br>
              <a:rPr lang="en-US" sz="2000" b="1" dirty="0">
                <a:latin typeface="Segoe UI" panose="020B0502040204020203" pitchFamily="34" charset="0"/>
                <a:cs typeface="Segoe UI" panose="020B0502040204020203" pitchFamily="34" charset="0"/>
              </a:rPr>
            </a:br>
            <a:r>
              <a:rPr lang="en-US" sz="2000" b="1" dirty="0">
                <a:latin typeface="Segoe UI" panose="020B0502040204020203" pitchFamily="34" charset="0"/>
                <a:cs typeface="Segoe UI" panose="020B0502040204020203" pitchFamily="34" charset="0"/>
              </a:rPr>
              <a:t>How to Use This Guide</a:t>
            </a:r>
          </a:p>
        </p:txBody>
      </p:sp>
      <p:grpSp>
        <p:nvGrpSpPr>
          <p:cNvPr id="24" name="Group 23">
            <a:extLst>
              <a:ext uri="{FF2B5EF4-FFF2-40B4-BE49-F238E27FC236}">
                <a16:creationId xmlns:a16="http://schemas.microsoft.com/office/drawing/2014/main" id="{ED18A569-3807-48C9-96CE-E90AD8518482}"/>
              </a:ext>
            </a:extLst>
          </p:cNvPr>
          <p:cNvGrpSpPr/>
          <p:nvPr/>
        </p:nvGrpSpPr>
        <p:grpSpPr>
          <a:xfrm>
            <a:off x="457200" y="7418670"/>
            <a:ext cx="218980" cy="260474"/>
            <a:chOff x="457200" y="7418670"/>
            <a:chExt cx="218980" cy="260474"/>
          </a:xfrm>
        </p:grpSpPr>
        <p:sp>
          <p:nvSpPr>
            <p:cNvPr id="29" name="bk object 20">
              <a:extLst>
                <a:ext uri="{FF2B5EF4-FFF2-40B4-BE49-F238E27FC236}">
                  <a16:creationId xmlns:a16="http://schemas.microsoft.com/office/drawing/2014/main" id="{80C224DC-14C5-4DC2-A11C-A15B737CDFA9}"/>
                </a:ext>
              </a:extLst>
            </p:cNvPr>
            <p:cNvSpPr/>
            <p:nvPr userDrawn="1"/>
          </p:nvSpPr>
          <p:spPr>
            <a:xfrm>
              <a:off x="457200" y="7418670"/>
              <a:ext cx="218980" cy="260474"/>
            </a:xfrm>
            <a:custGeom>
              <a:avLst/>
              <a:gdLst/>
              <a:ahLst/>
              <a:cxnLst/>
              <a:rect l="l" t="t" r="r" b="b"/>
              <a:pathLst>
                <a:path w="653415" h="754380">
                  <a:moveTo>
                    <a:pt x="326707" y="0"/>
                  </a:moveTo>
                  <a:lnTo>
                    <a:pt x="0" y="188544"/>
                  </a:lnTo>
                  <a:lnTo>
                    <a:pt x="0" y="565810"/>
                  </a:lnTo>
                  <a:lnTo>
                    <a:pt x="326707" y="754329"/>
                  </a:lnTo>
                  <a:lnTo>
                    <a:pt x="653351" y="565810"/>
                  </a:lnTo>
                  <a:lnTo>
                    <a:pt x="653351" y="188544"/>
                  </a:lnTo>
                  <a:lnTo>
                    <a:pt x="326707" y="0"/>
                  </a:lnTo>
                  <a:close/>
                </a:path>
              </a:pathLst>
            </a:custGeom>
            <a:noFill/>
            <a:ln>
              <a:solidFill>
                <a:srgbClr val="0C777D"/>
              </a:solidFill>
            </a:ln>
          </p:spPr>
          <p:txBody>
            <a:bodyPr wrap="square" lIns="0" tIns="0" rIns="0" bIns="0" rtlCol="0"/>
            <a:lstStyle/>
            <a:p>
              <a:endParaRPr sz="2006" dirty="0">
                <a:latin typeface="Segoe UI" panose="020B0502040204020203" pitchFamily="34" charset="0"/>
                <a:cs typeface="Segoe UI" panose="020B0502040204020203" pitchFamily="34" charset="0"/>
              </a:endParaRPr>
            </a:p>
          </p:txBody>
        </p:sp>
        <p:pic>
          <p:nvPicPr>
            <p:cNvPr id="30" name="Graphic 29">
              <a:hlinkClick r:id="rId5" action="ppaction://hlinksldjump"/>
              <a:extLst>
                <a:ext uri="{FF2B5EF4-FFF2-40B4-BE49-F238E27FC236}">
                  <a16:creationId xmlns:a16="http://schemas.microsoft.com/office/drawing/2014/main" id="{E1EFCE18-F80F-4D64-865A-2942ADECA5D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7142" y="7463009"/>
              <a:ext cx="159096" cy="159096"/>
            </a:xfrm>
            <a:prstGeom prst="rect">
              <a:avLst/>
            </a:prstGeom>
          </p:spPr>
        </p:pic>
      </p:grpSp>
      <p:sp>
        <p:nvSpPr>
          <p:cNvPr id="33" name="Text Placeholder 2">
            <a:extLst>
              <a:ext uri="{FF2B5EF4-FFF2-40B4-BE49-F238E27FC236}">
                <a16:creationId xmlns:a16="http://schemas.microsoft.com/office/drawing/2014/main" id="{701CEA4F-8822-452A-BAA6-6C39272702AB}"/>
              </a:ext>
            </a:extLst>
          </p:cNvPr>
          <p:cNvSpPr txBox="1">
            <a:spLocks/>
          </p:cNvSpPr>
          <p:nvPr/>
        </p:nvSpPr>
        <p:spPr>
          <a:xfrm>
            <a:off x="752837" y="6656192"/>
            <a:ext cx="8639022" cy="750311"/>
          </a:xfrm>
          <a:prstGeom prst="rect">
            <a:avLst/>
          </a:prstGeom>
        </p:spPr>
        <p:txBody>
          <a:bodyPr/>
          <a:ls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1"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4" algn="l" defTabSz="457101" rtl="0" eaLnBrk="1" latinLnBrk="0" hangingPunct="1">
              <a:defRPr sz="1800" kern="1200">
                <a:solidFill>
                  <a:schemeClr val="tx1"/>
                </a:solidFill>
                <a:latin typeface="+mn-lt"/>
                <a:ea typeface="+mn-ea"/>
                <a:cs typeface="+mn-cs"/>
              </a:defRPr>
            </a:lvl6pPr>
            <a:lvl7pPr marL="2742605" algn="l" defTabSz="457101" rtl="0" eaLnBrk="1" latinLnBrk="0" hangingPunct="1">
              <a:defRPr sz="1800" kern="1200">
                <a:solidFill>
                  <a:schemeClr val="tx1"/>
                </a:solidFill>
                <a:latin typeface="+mn-lt"/>
                <a:ea typeface="+mn-ea"/>
                <a:cs typeface="+mn-cs"/>
              </a:defRPr>
            </a:lvl7pPr>
            <a:lvl8pPr marL="3199706" algn="l" defTabSz="457101" rtl="0" eaLnBrk="1" latinLnBrk="0" hangingPunct="1">
              <a:defRPr sz="1800" kern="1200">
                <a:solidFill>
                  <a:schemeClr val="tx1"/>
                </a:solidFill>
                <a:latin typeface="+mn-lt"/>
                <a:ea typeface="+mn-ea"/>
                <a:cs typeface="+mn-cs"/>
              </a:defRPr>
            </a:lvl8pPr>
            <a:lvl9pPr marL="3656806" algn="l" defTabSz="457101" rtl="0" eaLnBrk="1" latinLnBrk="0" hangingPunct="1">
              <a:defRPr sz="1800" kern="1200">
                <a:solidFill>
                  <a:schemeClr val="tx1"/>
                </a:solidFill>
                <a:latin typeface="+mn-lt"/>
                <a:ea typeface="+mn-ea"/>
                <a:cs typeface="+mn-cs"/>
              </a:defRPr>
            </a:lvl9pPr>
          </a:lstStyle>
          <a:p>
            <a:r>
              <a:rPr lang="en-US" sz="1200" b="1" dirty="0">
                <a:solidFill>
                  <a:srgbClr val="0C777D"/>
                </a:solidFill>
                <a:latin typeface="Segoe UI" panose="020B0502040204020203" pitchFamily="34" charset="0"/>
                <a:cs typeface="Segoe UI" panose="020B0502040204020203" pitchFamily="34" charset="0"/>
              </a:rPr>
              <a:t>Purpose: </a:t>
            </a:r>
            <a:r>
              <a:rPr lang="en-US" sz="1200" dirty="0">
                <a:solidFill>
                  <a:srgbClr val="0C777D"/>
                </a:solidFill>
                <a:latin typeface="Segoe UI" panose="020B0502040204020203" pitchFamily="34" charset="0"/>
                <a:cs typeface="Segoe UI" panose="020B0502040204020203" pitchFamily="34" charset="0"/>
              </a:rPr>
              <a:t>This guide will provide general information about the Extreme and Uncontrollable Circumstances (EUC) Exception application and provide step-by-step instructions on how to complete the application. </a:t>
            </a:r>
          </a:p>
        </p:txBody>
      </p:sp>
    </p:spTree>
    <p:extLst>
      <p:ext uri="{BB962C8B-B14F-4D97-AF65-F5344CB8AC3E}">
        <p14:creationId xmlns:p14="http://schemas.microsoft.com/office/powerpoint/2010/main" val="2114158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550A070-B6A1-A44E-817D-BB3B43DE44F2}"/>
              </a:ext>
            </a:extLst>
          </p:cNvPr>
          <p:cNvSpPr>
            <a:spLocks noGrp="1"/>
          </p:cNvSpPr>
          <p:nvPr>
            <p:ph type="title"/>
          </p:nvPr>
        </p:nvSpPr>
        <p:spPr>
          <a:xfrm>
            <a:off x="5334000" y="3886200"/>
            <a:ext cx="4474590" cy="1353496"/>
          </a:xfrm>
        </p:spPr>
        <p:txBody>
          <a:bodyPr>
            <a:normAutofit fontScale="90000"/>
          </a:bodyPr>
          <a:lstStyle/>
          <a:p>
            <a:pPr algn="ctr"/>
            <a:r>
              <a:rPr lang="en-US" sz="2800" b="1" dirty="0">
                <a:solidFill>
                  <a:srgbClr val="1B3264"/>
                </a:solidFill>
                <a:latin typeface="Segoe UI" panose="020B0502040204020203" pitchFamily="34" charset="0"/>
                <a:cs typeface="Segoe UI" panose="020B0502040204020203" pitchFamily="34" charset="0"/>
              </a:rPr>
              <a:t>Extreme and Uncontrollable Circumstances Application Overview</a:t>
            </a:r>
          </a:p>
        </p:txBody>
      </p:sp>
      <p:pic>
        <p:nvPicPr>
          <p:cNvPr id="6" name="Picture 5">
            <a:extLst>
              <a:ext uri="{FF2B5EF4-FFF2-40B4-BE49-F238E27FC236}">
                <a16:creationId xmlns:a16="http://schemas.microsoft.com/office/drawing/2014/main" id="{8CDB43EA-72A6-9F4F-BA22-06DBC250EDAD}"/>
              </a:ext>
            </a:extLst>
          </p:cNvPr>
          <p:cNvPicPr>
            <a:picLocks noChangeAspect="1"/>
          </p:cNvPicPr>
          <p:nvPr/>
        </p:nvPicPr>
        <p:blipFill>
          <a:blip r:embed="rId2"/>
          <a:stretch>
            <a:fillRect/>
          </a:stretch>
        </p:blipFill>
        <p:spPr>
          <a:xfrm>
            <a:off x="6693031" y="2191996"/>
            <a:ext cx="721398" cy="721398"/>
          </a:xfrm>
          <a:prstGeom prst="rect">
            <a:avLst/>
          </a:prstGeom>
        </p:spPr>
      </p:pic>
    </p:spTree>
    <p:extLst>
      <p:ext uri="{BB962C8B-B14F-4D97-AF65-F5344CB8AC3E}">
        <p14:creationId xmlns:p14="http://schemas.microsoft.com/office/powerpoint/2010/main" val="3903805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Overview</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p:txBody>
          <a:bodyPr/>
          <a:lstStyle/>
          <a:p>
            <a:r>
              <a:rPr lang="en-US" dirty="0"/>
              <a:t>Overview</a:t>
            </a:r>
          </a:p>
          <a:p>
            <a:r>
              <a:rPr lang="en-US" sz="1200" b="0" dirty="0">
                <a:solidFill>
                  <a:schemeClr val="tx1"/>
                </a:solidFill>
              </a:rPr>
              <a:t>We understand that there may be circumstances out of your control that make it difficult for you to meet program requirements. To reduce this burden, we provide an opportunity for qualifying clinicians, groups, virtual groups and Alternative Payment Model (APM) Entities to apply for performance category reweighting for MIPS. </a:t>
            </a:r>
          </a:p>
          <a:p>
            <a:endParaRPr lang="en-US" dirty="0"/>
          </a:p>
        </p:txBody>
      </p:sp>
      <p:graphicFrame>
        <p:nvGraphicFramePr>
          <p:cNvPr id="4" name="Content Placeholder 2">
            <a:extLst>
              <a:ext uri="{FF2B5EF4-FFF2-40B4-BE49-F238E27FC236}">
                <a16:creationId xmlns:a16="http://schemas.microsoft.com/office/drawing/2014/main" id="{856FA69F-23AE-46D9-80AB-D8C72C61043C}"/>
              </a:ext>
            </a:extLst>
          </p:cNvPr>
          <p:cNvGraphicFramePr>
            <a:graphicFrameLocks/>
          </p:cNvGraphicFramePr>
          <p:nvPr>
            <p:extLst>
              <p:ext uri="{D42A27DB-BD31-4B8C-83A1-F6EECF244321}">
                <p14:modId xmlns:p14="http://schemas.microsoft.com/office/powerpoint/2010/main" val="853580002"/>
              </p:ext>
            </p:extLst>
          </p:nvPr>
        </p:nvGraphicFramePr>
        <p:xfrm>
          <a:off x="274314" y="2163615"/>
          <a:ext cx="9408278" cy="5047057"/>
        </p:xfrm>
        <a:graphic>
          <a:graphicData uri="http://schemas.openxmlformats.org/drawingml/2006/table">
            <a:tbl>
              <a:tblPr firstRow="1" bandRow="1">
                <a:tableStyleId>{5C22544A-7EE6-4342-B048-85BDC9FD1C3A}</a:tableStyleId>
              </a:tblPr>
              <a:tblGrid>
                <a:gridCol w="1061334">
                  <a:extLst>
                    <a:ext uri="{9D8B030D-6E8A-4147-A177-3AD203B41FA5}">
                      <a16:colId xmlns:a16="http://schemas.microsoft.com/office/drawing/2014/main" val="3834638149"/>
                    </a:ext>
                  </a:extLst>
                </a:gridCol>
                <a:gridCol w="8346944">
                  <a:extLst>
                    <a:ext uri="{9D8B030D-6E8A-4147-A177-3AD203B41FA5}">
                      <a16:colId xmlns:a16="http://schemas.microsoft.com/office/drawing/2014/main" val="2512451415"/>
                    </a:ext>
                  </a:extLst>
                </a:gridCol>
              </a:tblGrid>
              <a:tr h="908368">
                <a:tc>
                  <a:txBody>
                    <a:bodyPr/>
                    <a:lstStyle/>
                    <a:p>
                      <a:pPr marL="0" marR="0" indent="0" algn="ctr">
                        <a:lnSpc>
                          <a:spcPct val="100000"/>
                        </a:lnSpc>
                        <a:spcBef>
                          <a:spcPts val="0"/>
                        </a:spcBef>
                        <a:spcAft>
                          <a:spcPts val="0"/>
                        </a:spcAft>
                      </a:pPr>
                      <a:r>
                        <a:rPr lang="en-US" sz="1100" b="1" dirty="0">
                          <a:solidFill>
                            <a:srgbClr val="FFFFFF"/>
                          </a:solidFill>
                          <a:effectLst/>
                          <a:latin typeface="Segoe UI" panose="020B0502040204020203" pitchFamily="34" charset="0"/>
                          <a:ea typeface="Calibri" panose="020F0502020204030204" pitchFamily="34" charset="0"/>
                          <a:cs typeface="Segoe UI" panose="020B0502040204020203" pitchFamily="34" charset="0"/>
                        </a:rPr>
                        <a:t>What</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gn="l">
                        <a:lnSpc>
                          <a:spcPct val="100000"/>
                        </a:lnSpc>
                        <a:spcBef>
                          <a:spcPts val="0"/>
                        </a:spcBef>
                        <a:spcAft>
                          <a:spcPts val="0"/>
                        </a:spcAft>
                      </a:pPr>
                      <a:r>
                        <a:rPr lang="en-US" sz="110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MIPS Extreme and Uncontrollable Circumstances (EUC) Exception </a:t>
                      </a:r>
                      <a:r>
                        <a:rPr lang="en-US" sz="1100" b="0" strike="noStrik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applic</a:t>
                      </a:r>
                      <a:r>
                        <a:rPr lang="en-US" sz="11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ation allows you to request reweighting for one or more performance categories to 0%. </a:t>
                      </a:r>
                    </a:p>
                    <a:p>
                      <a:pPr marL="0" marR="0" indent="0" algn="l">
                        <a:lnSpc>
                          <a:spcPct val="100000"/>
                        </a:lnSpc>
                        <a:spcBef>
                          <a:spcPts val="0"/>
                        </a:spcBef>
                        <a:spcAft>
                          <a:spcPts val="0"/>
                        </a:spcAft>
                      </a:pPr>
                      <a:endParaRPr lang="en-US" sz="11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marL="0" marR="0" indent="0" algn="l">
                        <a:lnSpc>
                          <a:spcPct val="100000"/>
                        </a:lnSpc>
                        <a:spcBef>
                          <a:spcPts val="0"/>
                        </a:spcBef>
                        <a:spcAft>
                          <a:spcPts val="0"/>
                        </a:spcAft>
                      </a:pPr>
                      <a:r>
                        <a:rPr lang="en-US" sz="1100" b="0" kern="1200" dirty="0">
                          <a:solidFill>
                            <a:schemeClr val="tx1"/>
                          </a:solidFill>
                          <a:effectLst/>
                          <a:latin typeface="Segoe UI" panose="020B0502040204020203" pitchFamily="34" charset="0"/>
                          <a:ea typeface="+mn-ea"/>
                          <a:cs typeface="Segoe UI" panose="020B0502040204020203" pitchFamily="34" charset="0"/>
                        </a:rPr>
                        <a:t>See </a:t>
                      </a:r>
                      <a:r>
                        <a:rPr lang="en-US" sz="1100" b="0" u="sng" kern="1200" dirty="0">
                          <a:solidFill>
                            <a:schemeClr val="tx1"/>
                          </a:solidFill>
                          <a:effectLst/>
                          <a:latin typeface="Segoe UI" panose="020B0502040204020203" pitchFamily="34" charset="0"/>
                          <a:ea typeface="+mn-ea"/>
                          <a:cs typeface="Segoe UI" panose="020B0502040204020203" pitchFamily="34" charset="0"/>
                          <a:hlinkClick r:id="rId2" action="ppaction://hlinksldjump"/>
                        </a:rPr>
                        <a:t>Appendix A1</a:t>
                      </a:r>
                      <a:r>
                        <a:rPr lang="en-US" sz="1100" b="0" u="none" kern="1200" dirty="0">
                          <a:solidFill>
                            <a:schemeClr val="tx1"/>
                          </a:solidFill>
                          <a:effectLst/>
                          <a:latin typeface="Segoe UI" panose="020B0502040204020203" pitchFamily="34" charset="0"/>
                          <a:ea typeface="+mn-ea"/>
                          <a:cs typeface="Segoe UI" panose="020B0502040204020203" pitchFamily="34" charset="0"/>
                        </a:rPr>
                        <a:t>, </a:t>
                      </a:r>
                      <a:r>
                        <a:rPr lang="en-US" sz="1100" b="0" u="sng" kern="1200" dirty="0">
                          <a:solidFill>
                            <a:schemeClr val="tx1"/>
                          </a:solidFill>
                          <a:effectLst/>
                          <a:latin typeface="Segoe UI" panose="020B0502040204020203" pitchFamily="34" charset="0"/>
                          <a:ea typeface="+mn-ea"/>
                          <a:cs typeface="Segoe UI" panose="020B0502040204020203" pitchFamily="34" charset="0"/>
                          <a:hlinkClick r:id="rId3" action="ppaction://hlinksldjump"/>
                        </a:rPr>
                        <a:t>Appendix A2</a:t>
                      </a:r>
                      <a:r>
                        <a:rPr lang="en-US" sz="1100" b="0" u="sng" kern="1200" dirty="0">
                          <a:solidFill>
                            <a:schemeClr val="tx1"/>
                          </a:solidFill>
                          <a:effectLst/>
                          <a:latin typeface="Segoe UI" panose="020B0502040204020203" pitchFamily="34" charset="0"/>
                          <a:ea typeface="+mn-ea"/>
                          <a:cs typeface="Segoe UI" panose="020B0502040204020203" pitchFamily="34" charset="0"/>
                        </a:rPr>
                        <a:t>,</a:t>
                      </a:r>
                      <a:r>
                        <a:rPr lang="en-US" sz="1100" b="0" kern="1200" dirty="0">
                          <a:solidFill>
                            <a:schemeClr val="tx1"/>
                          </a:solidFill>
                          <a:effectLst/>
                          <a:latin typeface="Segoe UI" panose="020B0502040204020203" pitchFamily="34" charset="0"/>
                          <a:ea typeface="+mn-ea"/>
                          <a:cs typeface="Segoe UI" panose="020B0502040204020203" pitchFamily="34" charset="0"/>
                        </a:rPr>
                        <a:t> and </a:t>
                      </a:r>
                      <a:r>
                        <a:rPr lang="en-US" sz="1100" b="0" u="sng" kern="1200" dirty="0">
                          <a:solidFill>
                            <a:schemeClr val="tx1"/>
                          </a:solidFill>
                          <a:effectLst/>
                          <a:latin typeface="Segoe UI" panose="020B0502040204020203" pitchFamily="34" charset="0"/>
                          <a:ea typeface="+mn-ea"/>
                          <a:cs typeface="Segoe UI" panose="020B0502040204020203" pitchFamily="34" charset="0"/>
                          <a:hlinkClick r:id="rId4" action="ppaction://hlinksldjump"/>
                        </a:rPr>
                        <a:t>Appendix B</a:t>
                      </a:r>
                      <a:r>
                        <a:rPr lang="en-US" sz="1100" b="0" kern="1200" dirty="0">
                          <a:solidFill>
                            <a:schemeClr val="tx1"/>
                          </a:solidFill>
                          <a:effectLst/>
                          <a:latin typeface="Segoe UI" panose="020B0502040204020203" pitchFamily="34" charset="0"/>
                          <a:ea typeface="+mn-ea"/>
                          <a:cs typeface="Segoe UI" panose="020B0502040204020203" pitchFamily="34" charset="0"/>
                        </a:rPr>
                        <a:t> for more information on performance category reweighting in traditional MIPS and the APM Performance Pathway (APP). </a:t>
                      </a:r>
                      <a:endParaRPr lang="en-US" sz="11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114300" marR="1143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r h="389384">
                <a:tc>
                  <a:txBody>
                    <a:bodyPr/>
                    <a:lstStyle/>
                    <a:p>
                      <a:pPr marL="0" marR="0" indent="0" algn="ctr">
                        <a:lnSpc>
                          <a:spcPct val="100000"/>
                        </a:lnSpc>
                        <a:spcBef>
                          <a:spcPts val="0"/>
                        </a:spcBef>
                        <a:spcAft>
                          <a:spcPts val="0"/>
                        </a:spcAft>
                      </a:pPr>
                      <a:r>
                        <a:rPr lang="en-US" sz="11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Who</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gn="l">
                        <a:lnSpc>
                          <a:spcPct val="100000"/>
                        </a:lnSpc>
                        <a:spcBef>
                          <a:spcPts val="0"/>
                        </a:spcBef>
                        <a:spcAft>
                          <a:spcPts val="0"/>
                        </a:spcAft>
                      </a:pPr>
                      <a:r>
                        <a:rPr lang="en-US" sz="11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Individual clinicians, groups, virtual groups, and </a:t>
                      </a: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APM Entities </a:t>
                      </a:r>
                    </a:p>
                    <a:p>
                      <a:pPr marL="365760" marR="0" lvl="0" indent="-171450" algn="l">
                        <a:lnSpc>
                          <a:spcPct val="100000"/>
                        </a:lnSpc>
                        <a:spcBef>
                          <a:spcPts val="0"/>
                        </a:spcBef>
                        <a:spcAft>
                          <a:spcPts val="0"/>
                        </a:spcAft>
                        <a:buFont typeface="Arial" panose="020B0604020202020204" pitchFamily="34" charset="0"/>
                        <a:buChar char="•"/>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Third Party Intermediaries can submit an application with permission from the clinician or practice. </a:t>
                      </a:r>
                    </a:p>
                  </a:txBody>
                  <a:tcPr marL="114300" marR="1143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68161372"/>
                  </a:ext>
                </a:extLst>
              </a:tr>
              <a:tr h="1179924">
                <a:tc>
                  <a:txBody>
                    <a:bodyPr/>
                    <a:lstStyle/>
                    <a:p>
                      <a:pPr marL="0" marR="0" indent="0" algn="ctr">
                        <a:lnSpc>
                          <a:spcPct val="100000"/>
                        </a:lnSpc>
                        <a:spcBef>
                          <a:spcPts val="0"/>
                        </a:spcBef>
                        <a:spcAft>
                          <a:spcPts val="0"/>
                        </a:spcAft>
                      </a:pPr>
                      <a:r>
                        <a:rPr lang="en-US" sz="11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Why</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gn="l">
                        <a:lnSpc>
                          <a:spcPct val="100000"/>
                        </a:lnSpc>
                        <a:spcBef>
                          <a:spcPts val="0"/>
                        </a:spcBef>
                        <a:spcAft>
                          <a:spcPts val="0"/>
                        </a:spcAft>
                      </a:pPr>
                      <a:r>
                        <a:rPr lang="en-US" sz="1100" dirty="0">
                          <a:solidFill>
                            <a:srgbClr val="232323"/>
                          </a:solidFill>
                          <a:effectLst/>
                          <a:latin typeface="Segoe UI" panose="020B0502040204020203" pitchFamily="34" charset="0"/>
                          <a:ea typeface="Calibri" panose="020F0502020204030204" pitchFamily="34" charset="0"/>
                          <a:cs typeface="Segoe UI" panose="020B0502040204020203" pitchFamily="34" charset="0"/>
                        </a:rPr>
                        <a:t>You can submit an application to have your MIPS quality, cost, improvement activities, and/or Promoting Interoperability performance categories reweighted to 0% if: </a:t>
                      </a:r>
                      <a:endPar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365760" marR="0" indent="-171450" algn="l">
                        <a:lnSpc>
                          <a:spcPct val="100000"/>
                        </a:lnSpc>
                        <a:spcBef>
                          <a:spcPts val="0"/>
                        </a:spcBef>
                        <a:spcAft>
                          <a:spcPts val="0"/>
                        </a:spcAft>
                        <a:buFont typeface="Arial" panose="020B0604020202020204" pitchFamily="34" charset="0"/>
                        <a:buChar char="•"/>
                      </a:pPr>
                      <a:r>
                        <a:rPr lang="en-US" sz="1100" dirty="0">
                          <a:solidFill>
                            <a:srgbClr val="232323"/>
                          </a:solidFill>
                          <a:effectLst/>
                          <a:latin typeface="Segoe UI" panose="020B0502040204020203" pitchFamily="34" charset="0"/>
                          <a:ea typeface="Calibri" panose="020F0502020204030204" pitchFamily="34" charset="0"/>
                          <a:cs typeface="Segoe UI" panose="020B0502040204020203" pitchFamily="34" charset="0"/>
                        </a:rPr>
                        <a:t>You experience an extreme and uncontrollable circumstance outside of your control, such as a natural disaster, ransomware attack or public health emergency (PHE) (e.g. COVID-19 pandemic), that prevents you from collecting data for an extended period of time, or that could impact your performance on cost measures. </a:t>
                      </a:r>
                      <a:endPar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0" marR="0" indent="0" algn="l">
                        <a:lnSpc>
                          <a:spcPct val="100000"/>
                        </a:lnSpc>
                        <a:spcBef>
                          <a:spcPts val="0"/>
                        </a:spcBef>
                        <a:spcAft>
                          <a:spcPts val="0"/>
                        </a:spcAft>
                      </a:pPr>
                      <a:r>
                        <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a:t>
                      </a:r>
                      <a:endParaRPr lang="en-US" sz="1100" b="0"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marL="0" marR="0" indent="0" algn="l">
                        <a:lnSpc>
                          <a:spcPct val="100000"/>
                        </a:lnSpc>
                        <a:spcBef>
                          <a:spcPts val="0"/>
                        </a:spcBef>
                        <a:spcAft>
                          <a:spcPts val="0"/>
                        </a:spcAft>
                      </a:pPr>
                      <a:r>
                        <a:rPr lang="en-US" sz="1100" b="1" kern="1200" dirty="0">
                          <a:solidFill>
                            <a:srgbClr val="0E7C84"/>
                          </a:solidFill>
                          <a:effectLst/>
                          <a:latin typeface="Segoe UI" panose="020B0502040204020203" pitchFamily="34" charset="0"/>
                          <a:ea typeface="+mn-ea"/>
                          <a:cs typeface="Segoe UI" panose="020B0502040204020203" pitchFamily="34" charset="0"/>
                        </a:rPr>
                        <a:t>Note</a:t>
                      </a:r>
                      <a:r>
                        <a:rPr lang="en-US" sz="1100" kern="1200" dirty="0">
                          <a:solidFill>
                            <a:srgbClr val="0E7C84"/>
                          </a:solidFill>
                          <a:effectLst/>
                          <a:latin typeface="Segoe UI" panose="020B0502040204020203" pitchFamily="34" charset="0"/>
                          <a:ea typeface="+mn-ea"/>
                          <a:cs typeface="Segoe UI" panose="020B0502040204020203" pitchFamily="34" charset="0"/>
                        </a:rPr>
                        <a:t>: </a:t>
                      </a:r>
                      <a:r>
                        <a:rPr lang="en-US" sz="1100" kern="1200" dirty="0">
                          <a:solidFill>
                            <a:schemeClr val="dk1"/>
                          </a:solidFill>
                          <a:effectLst/>
                          <a:latin typeface="Segoe UI" panose="020B0502040204020203" pitchFamily="34" charset="0"/>
                          <a:ea typeface="+mn-ea"/>
                          <a:cs typeface="Segoe UI" panose="020B0502040204020203" pitchFamily="34" charset="0"/>
                        </a:rPr>
                        <a:t>APM Entities are required to request reweighting for all performance categories. </a:t>
                      </a:r>
                      <a:endParaRPr lang="en-US" sz="1100"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txBody>
                  <a:tcPr marL="114300" marR="11430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96094657"/>
                  </a:ext>
                </a:extLst>
              </a:tr>
              <a:tr h="222421">
                <a:tc>
                  <a:txBody>
                    <a:bodyPr/>
                    <a:lstStyle/>
                    <a:p>
                      <a:pPr marL="0" marR="0" indent="0" algn="ctr">
                        <a:lnSpc>
                          <a:spcPct val="100000"/>
                        </a:lnSpc>
                        <a:spcBef>
                          <a:spcPts val="0"/>
                        </a:spcBef>
                        <a:spcAft>
                          <a:spcPts val="0"/>
                        </a:spcAft>
                      </a:pPr>
                      <a:r>
                        <a:rPr lang="en-US" sz="11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When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nSpc>
                          <a:spcPct val="100000"/>
                        </a:lnSpc>
                        <a:spcBef>
                          <a:spcPts val="0"/>
                        </a:spcBef>
                        <a:spcAft>
                          <a:spcPts val="0"/>
                        </a:spcAft>
                      </a:pPr>
                      <a:r>
                        <a:rPr lang="en-US" sz="1100" b="0" i="0" strike="noStrik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Now through January 3</a:t>
                      </a:r>
                      <a:r>
                        <a:rPr lang="en-US" sz="1100" b="0" i="0" strike="noStrike">
                          <a:solidFill>
                            <a:schemeClr val="tx1"/>
                          </a:solidFill>
                          <a:effectLst/>
                          <a:latin typeface="Segoe UI" panose="020B0502040204020203" pitchFamily="34" charset="0"/>
                          <a:ea typeface="Calibri" panose="020F0502020204030204" pitchFamily="34" charset="0"/>
                          <a:cs typeface="Segoe UI" panose="020B0502040204020203" pitchFamily="34" charset="0"/>
                        </a:rPr>
                        <a:t>, 2023, </a:t>
                      </a:r>
                      <a:r>
                        <a:rPr lang="en-US" sz="1100" b="0" i="0" strike="noStrik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at 8 p.m. ET. </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10913068"/>
                  </a:ext>
                </a:extLst>
              </a:tr>
              <a:tr h="0">
                <a:tc>
                  <a:txBody>
                    <a:bodyPr/>
                    <a:lstStyle/>
                    <a:p>
                      <a:pPr marL="0" marR="0" indent="0" algn="ctr">
                        <a:lnSpc>
                          <a:spcPct val="100000"/>
                        </a:lnSpc>
                        <a:spcBef>
                          <a:spcPts val="0"/>
                        </a:spcBef>
                        <a:spcAft>
                          <a:spcPts val="0"/>
                        </a:spcAft>
                      </a:pPr>
                      <a:r>
                        <a:rPr lang="en-US" sz="11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Where</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nSpc>
                          <a:spcPct val="100000"/>
                        </a:lnSpc>
                        <a:spcBef>
                          <a:spcPts val="0"/>
                        </a:spcBef>
                        <a:spcAft>
                          <a:spcPts val="0"/>
                        </a:spcAft>
                      </a:pPr>
                      <a:r>
                        <a:rPr lang="en-US" sz="1100" i="0" dirty="0">
                          <a:effectLst/>
                          <a:latin typeface="Segoe UI" panose="020B0502040204020203" pitchFamily="34" charset="0"/>
                          <a:ea typeface="Calibri" panose="020F0502020204030204" pitchFamily="34" charset="0"/>
                          <a:cs typeface="Segoe UI" panose="020B0502040204020203" pitchFamily="34" charset="0"/>
                        </a:rPr>
                        <a:t>Sign in to </a:t>
                      </a:r>
                      <a:r>
                        <a:rPr lang="en-US" sz="1100" i="0" dirty="0">
                          <a:effectLst/>
                          <a:latin typeface="Segoe UI" panose="020B0502040204020203" pitchFamily="34" charset="0"/>
                          <a:ea typeface="Calibri" panose="020F0502020204030204" pitchFamily="34" charset="0"/>
                          <a:cs typeface="Segoe UI" panose="020B0502040204020203" pitchFamily="34" charset="0"/>
                          <a:hlinkClick r:id="rId5"/>
                        </a:rPr>
                        <a:t>qpp.cms.gov</a:t>
                      </a:r>
                      <a:r>
                        <a:rPr lang="en-US" sz="1100" i="0" u="none" dirty="0">
                          <a:effectLst/>
                          <a:latin typeface="Segoe UI" panose="020B0502040204020203" pitchFamily="34" charset="0"/>
                          <a:ea typeface="Calibri" panose="020F0502020204030204" pitchFamily="34" charset="0"/>
                          <a:cs typeface="Segoe UI" panose="020B0502040204020203" pitchFamily="34" charset="0"/>
                        </a:rPr>
                        <a:t> </a:t>
                      </a:r>
                      <a:r>
                        <a:rPr lang="en-US" sz="1100" i="0" dirty="0">
                          <a:effectLst/>
                          <a:latin typeface="Segoe UI" panose="020B0502040204020203" pitchFamily="34" charset="0"/>
                          <a:ea typeface="Calibri" panose="020F0502020204030204" pitchFamily="34" charset="0"/>
                          <a:cs typeface="Segoe UI" panose="020B0502040204020203" pitchFamily="34" charset="0"/>
                        </a:rPr>
                        <a:t>with your HCQIS Access and Roles Profile (HARP) account. </a:t>
                      </a:r>
                    </a:p>
                    <a:p>
                      <a:pPr marL="0" marR="0" indent="0">
                        <a:lnSpc>
                          <a:spcPct val="100000"/>
                        </a:lnSpc>
                        <a:spcBef>
                          <a:spcPts val="0"/>
                        </a:spcBef>
                        <a:spcAft>
                          <a:spcPts val="0"/>
                        </a:spcAft>
                      </a:pPr>
                      <a:endParaRPr lang="en-US" sz="1100" i="0" dirty="0">
                        <a:effectLst/>
                        <a:latin typeface="Segoe UI" panose="020B0502040204020203" pitchFamily="34" charset="0"/>
                        <a:ea typeface="Calibri" panose="020F0502020204030204" pitchFamily="34" charset="0"/>
                        <a:cs typeface="Segoe UI" panose="020B0502040204020203" pitchFamily="34" charset="0"/>
                      </a:endParaRPr>
                    </a:p>
                    <a:p>
                      <a:pPr marL="0" marR="0" indent="0">
                        <a:lnSpc>
                          <a:spcPct val="100000"/>
                        </a:lnSpc>
                        <a:spcBef>
                          <a:spcPts val="0"/>
                        </a:spcBef>
                        <a:spcAft>
                          <a:spcPts val="0"/>
                        </a:spcAft>
                      </a:pPr>
                      <a:r>
                        <a:rPr lang="en-US" sz="1100" i="0" dirty="0">
                          <a:effectLst/>
                          <a:latin typeface="Segoe UI" panose="020B0502040204020203" pitchFamily="34" charset="0"/>
                          <a:ea typeface="Calibri" panose="020F0502020204030204" pitchFamily="34" charset="0"/>
                          <a:cs typeface="Segoe UI" panose="020B0502040204020203" pitchFamily="34" charset="0"/>
                        </a:rPr>
                        <a:t>You must have a HCQIS Access Roles and Profile (HARP) account to complete and submit an exception application. For more information on HARP accounts, please refer to the </a:t>
                      </a:r>
                      <a:r>
                        <a:rPr lang="en-US" sz="1100" b="1" i="0" dirty="0">
                          <a:effectLst/>
                          <a:latin typeface="Segoe UI" panose="020B0502040204020203" pitchFamily="34" charset="0"/>
                          <a:ea typeface="Calibri" panose="020F0502020204030204" pitchFamily="34" charset="0"/>
                          <a:cs typeface="Segoe UI" panose="020B0502040204020203" pitchFamily="34" charset="0"/>
                        </a:rPr>
                        <a:t>Register for a HARP Account </a:t>
                      </a:r>
                      <a:r>
                        <a:rPr lang="en-US" sz="1100" i="0" dirty="0">
                          <a:effectLst/>
                          <a:latin typeface="Segoe UI" panose="020B0502040204020203" pitchFamily="34" charset="0"/>
                          <a:ea typeface="Calibri" panose="020F0502020204030204" pitchFamily="34" charset="0"/>
                          <a:cs typeface="Segoe UI" panose="020B0502040204020203" pitchFamily="34" charset="0"/>
                        </a:rPr>
                        <a:t>document in the </a:t>
                      </a:r>
                      <a:r>
                        <a:rPr lang="en-US" sz="1100" i="0" dirty="0">
                          <a:effectLst/>
                          <a:latin typeface="Segoe UI" panose="020B0502040204020203" pitchFamily="34" charset="0"/>
                          <a:ea typeface="Calibri" panose="020F0502020204030204" pitchFamily="34" charset="0"/>
                          <a:cs typeface="Segoe UI" panose="020B0502040204020203" pitchFamily="34" charset="0"/>
                          <a:hlinkClick r:id="rId6"/>
                        </a:rPr>
                        <a:t>QPP Access User Guide (ZIP)</a:t>
                      </a:r>
                      <a:r>
                        <a:rPr lang="en-US" sz="1100" i="0" dirty="0">
                          <a:effectLst/>
                          <a:latin typeface="Segoe UI" panose="020B0502040204020203" pitchFamily="34" charset="0"/>
                          <a:ea typeface="Calibri" panose="020F0502020204030204" pitchFamily="34" charset="0"/>
                          <a:cs typeface="Segoe UI" panose="020B0502040204020203" pitchFamily="34" charset="0"/>
                        </a:rPr>
                        <a:t>. </a:t>
                      </a:r>
                    </a:p>
                    <a:p>
                      <a:pPr marL="0" marR="0" indent="0">
                        <a:lnSpc>
                          <a:spcPct val="100000"/>
                        </a:lnSpc>
                        <a:spcBef>
                          <a:spcPts val="0"/>
                        </a:spcBef>
                        <a:spcAft>
                          <a:spcPts val="0"/>
                        </a:spcAft>
                      </a:pPr>
                      <a:endParaRPr lang="en-US" sz="1100" b="1" i="0" dirty="0">
                        <a:solidFill>
                          <a:srgbClr val="0E7C84"/>
                        </a:solidFill>
                        <a:effectLst/>
                        <a:latin typeface="Segoe UI" panose="020B0502040204020203" pitchFamily="34" charset="0"/>
                        <a:ea typeface="Calibri" panose="020F0502020204030204" pitchFamily="34" charset="0"/>
                        <a:cs typeface="Segoe UI" panose="020B0502040204020203" pitchFamily="34" charset="0"/>
                      </a:endParaRPr>
                    </a:p>
                    <a:p>
                      <a:pPr marL="0" marR="0" indent="0">
                        <a:lnSpc>
                          <a:spcPct val="100000"/>
                        </a:lnSpc>
                        <a:spcBef>
                          <a:spcPts val="0"/>
                        </a:spcBef>
                        <a:spcAft>
                          <a:spcPts val="0"/>
                        </a:spcAft>
                      </a:pPr>
                      <a:r>
                        <a:rPr lang="en-US" sz="1100" b="1" i="0"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Note: </a:t>
                      </a:r>
                      <a:r>
                        <a:rPr lang="en-US" sz="1100" i="0" dirty="0">
                          <a:effectLst/>
                          <a:latin typeface="Segoe UI" panose="020B0502040204020203" pitchFamily="34" charset="0"/>
                          <a:ea typeface="Calibri" panose="020F0502020204030204" pitchFamily="34" charset="0"/>
                          <a:cs typeface="Segoe UI" panose="020B0502040204020203" pitchFamily="34" charset="0"/>
                        </a:rPr>
                        <a:t>APM Entity representatives must have the Security Official role in order to complete the Extreme and Uncontrollable Circumstances exception application on behalf of their entity. Refer to the Connect to an Organization document in the </a:t>
                      </a:r>
                      <a:r>
                        <a:rPr lang="en-US" sz="1100" i="0" dirty="0">
                          <a:effectLst/>
                          <a:latin typeface="Segoe UI" panose="020B0502040204020203" pitchFamily="34" charset="0"/>
                          <a:ea typeface="Calibri" panose="020F0502020204030204" pitchFamily="34" charset="0"/>
                          <a:cs typeface="Segoe UI" panose="020B0502040204020203" pitchFamily="34" charset="0"/>
                          <a:hlinkClick r:id="rId6"/>
                        </a:rPr>
                        <a:t>QPP Access User Guide (ZIP)</a:t>
                      </a:r>
                      <a:r>
                        <a:rPr lang="en-US" sz="1100" i="0" dirty="0">
                          <a:effectLst/>
                          <a:latin typeface="Segoe UI" panose="020B0502040204020203" pitchFamily="34" charset="0"/>
                          <a:ea typeface="Calibri" panose="020F0502020204030204" pitchFamily="34" charset="0"/>
                          <a:cs typeface="Segoe UI" panose="020B0502040204020203" pitchFamily="34" charset="0"/>
                        </a:rPr>
                        <a:t> for more information on requesting the Security Official role.</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81144954"/>
                  </a:ext>
                </a:extLst>
              </a:tr>
              <a:tr h="389384">
                <a:tc>
                  <a:txBody>
                    <a:bodyPr/>
                    <a:lstStyle/>
                    <a:p>
                      <a:pPr marL="0" marR="0" indent="0" algn="ctr">
                        <a:lnSpc>
                          <a:spcPct val="100000"/>
                        </a:lnSpc>
                        <a:spcBef>
                          <a:spcPts val="0"/>
                        </a:spcBef>
                        <a:spcAft>
                          <a:spcPts val="0"/>
                        </a:spcAft>
                      </a:pPr>
                      <a:r>
                        <a:rPr lang="en-US" sz="1100" b="1" i="0">
                          <a:solidFill>
                            <a:schemeClr val="bg1"/>
                          </a:solidFill>
                          <a:effectLst/>
                          <a:latin typeface="Segoe UI" panose="020B0502040204020203" pitchFamily="34" charset="0"/>
                          <a:ea typeface="Calibri" panose="020F0502020204030204" pitchFamily="34" charset="0"/>
                          <a:cs typeface="Segoe UI" panose="020B0502040204020203" pitchFamily="34" charset="0"/>
                        </a:rPr>
                        <a:t>How</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1C3364"/>
                    </a:solidFill>
                  </a:tcPr>
                </a:tc>
                <a:tc>
                  <a:txBody>
                    <a:bodyPr/>
                    <a:lstStyle/>
                    <a:p>
                      <a:pPr marL="0" marR="0" indent="0">
                        <a:lnSpc>
                          <a:spcPct val="100000"/>
                        </a:lnSpc>
                        <a:spcBef>
                          <a:spcPts val="0"/>
                        </a:spcBef>
                        <a:spcAft>
                          <a:spcPts val="0"/>
                        </a:spcAft>
                      </a:pPr>
                      <a:r>
                        <a:rPr lang="en-US" sz="1100" i="0" dirty="0">
                          <a:effectLst/>
                          <a:latin typeface="Segoe UI" panose="020B0502040204020203" pitchFamily="34" charset="0"/>
                          <a:ea typeface="Calibri" panose="020F0502020204030204" pitchFamily="34" charset="0"/>
                          <a:cs typeface="Segoe UI" panose="020B0502040204020203" pitchFamily="34" charset="0"/>
                        </a:rPr>
                        <a:t>1. </a:t>
                      </a:r>
                      <a:r>
                        <a:rPr lang="en-US" sz="1100" i="0" dirty="0">
                          <a:effectLst/>
                          <a:latin typeface="Segoe UI" panose="020B0502040204020203" pitchFamily="34" charset="0"/>
                          <a:ea typeface="Calibri" panose="020F0502020204030204" pitchFamily="34" charset="0"/>
                          <a:cs typeface="Segoe UI" panose="020B0502040204020203" pitchFamily="34" charset="0"/>
                          <a:hlinkClick r:id="rId7"/>
                        </a:rPr>
                        <a:t>Register for a HARP account </a:t>
                      </a:r>
                      <a:endParaRPr lang="en-US" sz="1100" i="0" dirty="0">
                        <a:effectLst/>
                        <a:latin typeface="Segoe UI" panose="020B0502040204020203" pitchFamily="34" charset="0"/>
                        <a:ea typeface="Calibri" panose="020F0502020204030204" pitchFamily="34" charset="0"/>
                        <a:cs typeface="Segoe UI" panose="020B0502040204020203" pitchFamily="34" charset="0"/>
                      </a:endParaRPr>
                    </a:p>
                    <a:p>
                      <a:pPr marL="0" marR="0" indent="0">
                        <a:lnSpc>
                          <a:spcPct val="100000"/>
                        </a:lnSpc>
                        <a:spcBef>
                          <a:spcPts val="0"/>
                        </a:spcBef>
                        <a:spcAft>
                          <a:spcPts val="0"/>
                        </a:spcAft>
                      </a:pPr>
                      <a:r>
                        <a:rPr lang="en-US" sz="1100" i="0" dirty="0">
                          <a:effectLst/>
                          <a:latin typeface="Segoe UI" panose="020B0502040204020203" pitchFamily="34" charset="0"/>
                          <a:ea typeface="Calibri" panose="020F0502020204030204" pitchFamily="34" charset="0"/>
                          <a:cs typeface="Segoe UI" panose="020B0502040204020203" pitchFamily="34" charset="0"/>
                        </a:rPr>
                        <a:t>2. Sign in to </a:t>
                      </a:r>
                      <a:r>
                        <a:rPr lang="en-US" sz="1100" i="0" dirty="0">
                          <a:effectLst/>
                          <a:latin typeface="Segoe UI" panose="020B0502040204020203" pitchFamily="34" charset="0"/>
                          <a:ea typeface="Calibri" panose="020F0502020204030204" pitchFamily="34" charset="0"/>
                          <a:cs typeface="Segoe UI" panose="020B0502040204020203" pitchFamily="34" charset="0"/>
                          <a:hlinkClick r:id="rId5"/>
                        </a:rPr>
                        <a:t>qpp.cms.gov</a:t>
                      </a:r>
                      <a:r>
                        <a:rPr lang="en-US" sz="1100" i="0" dirty="0">
                          <a:effectLst/>
                          <a:latin typeface="Segoe UI" panose="020B0502040204020203" pitchFamily="34" charset="0"/>
                          <a:ea typeface="Calibri" panose="020F0502020204030204" pitchFamily="34" charset="0"/>
                          <a:cs typeface="Segoe UI" panose="020B0502040204020203" pitchFamily="34" charset="0"/>
                        </a:rPr>
                        <a:t> </a:t>
                      </a:r>
                    </a:p>
                    <a:p>
                      <a:pPr marL="0" marR="0" indent="0">
                        <a:lnSpc>
                          <a:spcPct val="100000"/>
                        </a:lnSpc>
                        <a:spcBef>
                          <a:spcPts val="0"/>
                        </a:spcBef>
                        <a:spcAft>
                          <a:spcPts val="0"/>
                        </a:spcAft>
                      </a:pPr>
                      <a:r>
                        <a:rPr lang="en-US" sz="1100" i="0" dirty="0">
                          <a:effectLst/>
                          <a:latin typeface="Segoe UI" panose="020B0502040204020203" pitchFamily="34" charset="0"/>
                          <a:ea typeface="Calibri" panose="020F0502020204030204" pitchFamily="34" charset="0"/>
                          <a:cs typeface="Segoe UI" panose="020B0502040204020203" pitchFamily="34" charset="0"/>
                        </a:rPr>
                        <a:t>3. Select ‘Exceptions Applications’ on the left-hand navigation </a:t>
                      </a:r>
                    </a:p>
                    <a:p>
                      <a:pPr marL="0" marR="0" indent="0">
                        <a:lnSpc>
                          <a:spcPct val="100000"/>
                        </a:lnSpc>
                        <a:spcBef>
                          <a:spcPts val="0"/>
                        </a:spcBef>
                        <a:spcAft>
                          <a:spcPts val="0"/>
                        </a:spcAft>
                      </a:pPr>
                      <a:r>
                        <a:rPr lang="en-US" sz="1100" i="0" dirty="0">
                          <a:effectLst/>
                          <a:latin typeface="Segoe UI" panose="020B0502040204020203" pitchFamily="34" charset="0"/>
                          <a:ea typeface="Calibri" panose="020F0502020204030204" pitchFamily="34" charset="0"/>
                          <a:cs typeface="Segoe UI" panose="020B0502040204020203" pitchFamily="34" charset="0"/>
                        </a:rPr>
                        <a:t>4. Select ‘Add New Exception’ </a:t>
                      </a:r>
                    </a:p>
                    <a:p>
                      <a:pPr marL="0" marR="0" indent="0">
                        <a:lnSpc>
                          <a:spcPct val="100000"/>
                        </a:lnSpc>
                        <a:spcBef>
                          <a:spcPts val="0"/>
                        </a:spcBef>
                        <a:spcAft>
                          <a:spcPts val="0"/>
                        </a:spcAft>
                      </a:pPr>
                      <a:r>
                        <a:rPr lang="en-US" sz="1100" i="0" dirty="0">
                          <a:effectLst/>
                          <a:latin typeface="Segoe UI" panose="020B0502040204020203" pitchFamily="34" charset="0"/>
                          <a:ea typeface="Calibri" panose="020F0502020204030204" pitchFamily="34" charset="0"/>
                          <a:cs typeface="Segoe UI" panose="020B0502040204020203" pitchFamily="34" charset="0"/>
                        </a:rPr>
                        <a:t>5. Select ‘Extreme and Uncontrollable Circumstances Exception’ </a:t>
                      </a:r>
                    </a:p>
                    <a:p>
                      <a:pPr marL="0" marR="0" indent="0">
                        <a:lnSpc>
                          <a:spcPct val="100000"/>
                        </a:lnSpc>
                        <a:spcBef>
                          <a:spcPts val="0"/>
                        </a:spcBef>
                        <a:spcAft>
                          <a:spcPts val="0"/>
                        </a:spcAft>
                      </a:pPr>
                      <a:r>
                        <a:rPr lang="en-US" sz="1100" i="0" dirty="0">
                          <a:effectLst/>
                          <a:latin typeface="Segoe UI" panose="020B0502040204020203" pitchFamily="34" charset="0"/>
                          <a:ea typeface="Calibri" panose="020F0502020204030204" pitchFamily="34" charset="0"/>
                          <a:cs typeface="Segoe UI" panose="020B0502040204020203" pitchFamily="34" charset="0"/>
                        </a:rPr>
                        <a:t>6. Complete the application for individual, group, virtual group, or APM Entity participation </a:t>
                      </a:r>
                    </a:p>
                  </a:txBody>
                  <a:tcPr marL="68580" marR="68580" marT="0" marB="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85072603"/>
                  </a:ext>
                </a:extLst>
              </a:tr>
            </a:tbl>
          </a:graphicData>
        </a:graphic>
      </p:graphicFrame>
    </p:spTree>
    <p:extLst>
      <p:ext uri="{BB962C8B-B14F-4D97-AF65-F5344CB8AC3E}">
        <p14:creationId xmlns:p14="http://schemas.microsoft.com/office/powerpoint/2010/main" val="1224067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DF7A6-0D01-40D3-9606-45372BBFEBE4}"/>
              </a:ext>
            </a:extLst>
          </p:cNvPr>
          <p:cNvSpPr>
            <a:spLocks noGrp="1"/>
          </p:cNvSpPr>
          <p:nvPr>
            <p:ph type="title"/>
          </p:nvPr>
        </p:nvSpPr>
        <p:spPr>
          <a:xfrm>
            <a:off x="566690" y="61755"/>
            <a:ext cx="7739110" cy="468314"/>
          </a:xfrm>
        </p:spPr>
        <p:txBody>
          <a:bodyPr>
            <a:noAutofit/>
          </a:bodyPr>
          <a:lstStyle/>
          <a:p>
            <a:r>
              <a:rPr lang="en-US" dirty="0"/>
              <a:t>Extreme and Uncontrollable Circumstances Application Overview</a:t>
            </a:r>
          </a:p>
        </p:txBody>
      </p:sp>
      <p:sp>
        <p:nvSpPr>
          <p:cNvPr id="3" name="Content Placeholder 2">
            <a:extLst>
              <a:ext uri="{FF2B5EF4-FFF2-40B4-BE49-F238E27FC236}">
                <a16:creationId xmlns:a16="http://schemas.microsoft.com/office/drawing/2014/main" id="{6DE6E271-6A08-41A2-943B-65A34F821211}"/>
              </a:ext>
            </a:extLst>
          </p:cNvPr>
          <p:cNvSpPr>
            <a:spLocks noGrp="1"/>
          </p:cNvSpPr>
          <p:nvPr>
            <p:ph sz="half" idx="1"/>
          </p:nvPr>
        </p:nvSpPr>
        <p:spPr>
          <a:xfrm>
            <a:off x="611403" y="1905000"/>
            <a:ext cx="4274820" cy="4931516"/>
          </a:xfrm>
        </p:spPr>
        <p:txBody>
          <a:bodyPr>
            <a:normAutofit/>
          </a:bodyPr>
          <a:lstStyle/>
          <a:p>
            <a:r>
              <a:rPr lang="en-US" sz="1200" dirty="0">
                <a:solidFill>
                  <a:schemeClr val="tx1"/>
                </a:solidFill>
              </a:rPr>
              <a:t>EUC applications can be submitted for one or more performance categories.</a:t>
            </a:r>
          </a:p>
          <a:p>
            <a:pPr marL="342900" lvl="2" indent="-171450"/>
            <a:r>
              <a:rPr lang="en-US" dirty="0">
                <a:latin typeface="Segoe UI" panose="020B0502040204020203" pitchFamily="34" charset="0"/>
                <a:cs typeface="Segoe UI" panose="020B0502040204020203" pitchFamily="34" charset="0"/>
              </a:rPr>
              <a:t>Any performance category that isn’t included in the application is eligible for scoring, even if no data are submitted, unless the clinician or group qualifies for reweighting under another policy.</a:t>
            </a:r>
          </a:p>
          <a:p>
            <a:r>
              <a:rPr lang="en-US" sz="1200" dirty="0">
                <a:solidFill>
                  <a:schemeClr val="tx1"/>
                </a:solidFill>
              </a:rPr>
              <a:t>Any data you submit, or is submitted on your behalf, will override reweighting for that performance category and the category will be scored.</a:t>
            </a:r>
          </a:p>
          <a:p>
            <a:pPr marL="342900" lvl="2" indent="-171450"/>
            <a:r>
              <a:rPr lang="en-US" dirty="0">
                <a:latin typeface="Segoe UI" panose="020B0502040204020203" pitchFamily="34" charset="0"/>
                <a:cs typeface="Segoe UI" panose="020B0502040204020203" pitchFamily="34" charset="0"/>
              </a:rPr>
              <a:t>If you later determine that you’re able to collect data for a performance category approved in your application, you can submit that data and it will be scored.</a:t>
            </a:r>
          </a:p>
          <a:p>
            <a:pPr marL="342900" lvl="2" indent="-171450"/>
            <a:r>
              <a:rPr lang="en-US" dirty="0">
                <a:latin typeface="Segoe UI" panose="020B0502040204020203" pitchFamily="34" charset="0"/>
                <a:cs typeface="Segoe UI" panose="020B0502040204020203" pitchFamily="34" charset="0"/>
              </a:rPr>
              <a:t>If the cost performance category is included in the application, cost measures won’t be scored even if data is submitted for other performance categories. </a:t>
            </a:r>
          </a:p>
          <a:p>
            <a:pPr marL="342900" lvl="2" indent="-171450"/>
            <a:r>
              <a:rPr lang="en-US" dirty="0">
                <a:latin typeface="Segoe UI" panose="020B0502040204020203" pitchFamily="34" charset="0"/>
                <a:cs typeface="Segoe UI" panose="020B0502040204020203" pitchFamily="34" charset="0"/>
              </a:rPr>
              <a:t>If you submit Medicare Part B Claims measures during the performance year, this will override quality performance category reweighting. However, if you request and are approved for reweighting in all 4 performance categories and don’t submit data for another performance category, your MIPS final score for the 2022 MIPS performance period would be equal to the performance threshold and you would receive a neutral payment adjustment in 2024.</a:t>
            </a:r>
          </a:p>
        </p:txBody>
      </p:sp>
      <p:sp>
        <p:nvSpPr>
          <p:cNvPr id="4" name="Content Placeholder 3">
            <a:extLst>
              <a:ext uri="{FF2B5EF4-FFF2-40B4-BE49-F238E27FC236}">
                <a16:creationId xmlns:a16="http://schemas.microsoft.com/office/drawing/2014/main" id="{4C804754-BCD3-4F9D-958C-6102223C9AA6}"/>
              </a:ext>
            </a:extLst>
          </p:cNvPr>
          <p:cNvSpPr>
            <a:spLocks noGrp="1"/>
          </p:cNvSpPr>
          <p:nvPr>
            <p:ph sz="half" idx="2"/>
          </p:nvPr>
        </p:nvSpPr>
        <p:spPr>
          <a:xfrm>
            <a:off x="5092064" y="1631093"/>
            <a:ext cx="4509135" cy="4931516"/>
          </a:xfrm>
        </p:spPr>
        <p:txBody>
          <a:bodyPr>
            <a:normAutofit/>
          </a:bodyPr>
          <a:lstStyle/>
          <a:p>
            <a:r>
              <a:rPr lang="en-US" sz="1200" dirty="0">
                <a:solidFill>
                  <a:schemeClr val="tx1"/>
                </a:solidFill>
              </a:rPr>
              <a:t>You must be scored on at least 2 performance categories to earn a MIPS final score other than the performance threshold. </a:t>
            </a:r>
          </a:p>
          <a:p>
            <a:r>
              <a:rPr lang="en-US" sz="1200" b="0" dirty="0">
                <a:solidFill>
                  <a:schemeClr val="tx1"/>
                </a:solidFill>
              </a:rPr>
              <a:t>When fewer than 2 performance categories can be scored (meaning 1 performance category is weighted at 100% of your MIPS final score, and the other performance categories are weighted at 0%), the MIPS final score for the 2022 MIPS performance period would be equal to the performance threshold and you would receive a neutral payment adjustment in 2024.</a:t>
            </a:r>
          </a:p>
          <a:p>
            <a:r>
              <a:rPr lang="en-US" sz="1200" b="0" dirty="0">
                <a:solidFill>
                  <a:schemeClr val="tx1"/>
                </a:solidFill>
              </a:rPr>
              <a:t> </a:t>
            </a:r>
          </a:p>
          <a:p>
            <a:endParaRPr lang="en-US" sz="1200" dirty="0">
              <a:solidFill>
                <a:schemeClr val="tx1"/>
              </a:solidFill>
            </a:endParaRPr>
          </a:p>
          <a:p>
            <a:endParaRPr lang="en-US" sz="1200" dirty="0"/>
          </a:p>
        </p:txBody>
      </p:sp>
      <p:sp>
        <p:nvSpPr>
          <p:cNvPr id="5" name="Content Placeholder 2">
            <a:extLst>
              <a:ext uri="{FF2B5EF4-FFF2-40B4-BE49-F238E27FC236}">
                <a16:creationId xmlns:a16="http://schemas.microsoft.com/office/drawing/2014/main" id="{27B4F249-7908-4BFD-BB63-69B420BEF2FD}"/>
              </a:ext>
            </a:extLst>
          </p:cNvPr>
          <p:cNvSpPr txBox="1">
            <a:spLocks/>
          </p:cNvSpPr>
          <p:nvPr/>
        </p:nvSpPr>
        <p:spPr>
          <a:xfrm>
            <a:off x="597170" y="1280161"/>
            <a:ext cx="8912586" cy="350932"/>
          </a:xfrm>
          <a:prstGeom prst="rect">
            <a:avLst/>
          </a:prstGeom>
        </p:spPr>
        <p:txBody>
          <a:bodyPr vert="horz" lIns="91440" tIns="45720" rIns="91440" bIns="45720" rtlCol="0">
            <a:normAutofit/>
          </a:bodyPr>
          <a:lstStyle>
            <a:lvl1pPr marL="0" indent="0" algn="l" defTabSz="754380" rtl="0" eaLnBrk="1" latinLnBrk="0" hangingPunct="1">
              <a:lnSpc>
                <a:spcPct val="90000"/>
              </a:lnSpc>
              <a:spcBef>
                <a:spcPts val="825"/>
              </a:spcBef>
              <a:buFont typeface="Arial" panose="020B0604020202020204" pitchFamily="34" charset="0"/>
              <a:buNone/>
              <a:defRPr sz="1600" b="1" kern="1200">
                <a:solidFill>
                  <a:srgbClr val="0C777D"/>
                </a:solidFill>
                <a:latin typeface="Segoe UI" panose="020B0502040204020203" pitchFamily="34" charset="0"/>
                <a:ea typeface="+mn-ea"/>
                <a:cs typeface="Segoe UI" panose="020B0502040204020203" pitchFamily="34" charset="0"/>
              </a:defRPr>
            </a:lvl1pPr>
            <a:lvl2pPr marL="377190" indent="0" algn="l" defTabSz="754380" rtl="0" eaLnBrk="1" latinLnBrk="0" hangingPunct="1">
              <a:lnSpc>
                <a:spcPct val="90000"/>
              </a:lnSpc>
              <a:spcBef>
                <a:spcPts val="413"/>
              </a:spcBef>
              <a:buFont typeface="Arial" panose="020B0604020202020204" pitchFamily="34" charset="0"/>
              <a:buNone/>
              <a:defRPr sz="1200" kern="1200">
                <a:solidFill>
                  <a:schemeClr val="tx1"/>
                </a:solidFill>
                <a:latin typeface="Segoe UI" panose="020B0502040204020203" pitchFamily="34" charset="0"/>
                <a:ea typeface="+mn-ea"/>
                <a:cs typeface="Segoe UI" panose="020B0502040204020203" pitchFamily="34" charset="0"/>
              </a:defRPr>
            </a:lvl2pPr>
            <a:lvl3pPr marL="942975" indent="-188595" algn="l" defTabSz="754380" rtl="0" eaLnBrk="1" latinLnBrk="0" hangingPunct="1">
              <a:lnSpc>
                <a:spcPct val="90000"/>
              </a:lnSpc>
              <a:spcBef>
                <a:spcPts val="413"/>
              </a:spcBef>
              <a:buFont typeface="Arial" panose="020B0604020202020204" pitchFamily="34" charset="0"/>
              <a:buChar char="•"/>
              <a:defRPr sz="120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200"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200"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a:lstStyle>
          <a:p>
            <a:r>
              <a:rPr lang="en-US" dirty="0"/>
              <a:t>Policies for Individual Clinicians, Groups, and Virtual Groups</a:t>
            </a:r>
          </a:p>
          <a:p>
            <a:endParaRPr lang="en-US" sz="1200" dirty="0">
              <a:solidFill>
                <a:schemeClr val="tx1"/>
              </a:solidFill>
            </a:endParaRPr>
          </a:p>
        </p:txBody>
      </p:sp>
      <p:sp>
        <p:nvSpPr>
          <p:cNvPr id="6" name="object 20">
            <a:extLst>
              <a:ext uri="{FF2B5EF4-FFF2-40B4-BE49-F238E27FC236}">
                <a16:creationId xmlns:a16="http://schemas.microsoft.com/office/drawing/2014/main" id="{EAF2FF88-BDEB-478F-A6F8-4E3DD1EDB5D1}"/>
              </a:ext>
            </a:extLst>
          </p:cNvPr>
          <p:cNvSpPr txBox="1"/>
          <p:nvPr/>
        </p:nvSpPr>
        <p:spPr>
          <a:xfrm>
            <a:off x="5186413" y="3505200"/>
            <a:ext cx="4414786" cy="3505200"/>
          </a:xfrm>
          <a:prstGeom prst="rect">
            <a:avLst/>
          </a:prstGeom>
          <a:solidFill>
            <a:srgbClr val="0C777D"/>
          </a:solidFill>
          <a:ln w="28575">
            <a:noFill/>
            <a:extLst>
              <a:ext uri="{C807C97D-BFC1-408E-A445-0C87EB9F89A2}">
                <ask:lineSketchStyleProps xmlns:ask="http://schemas.microsoft.com/office/drawing/2018/sketchyshapes" sd="1219033472">
                  <a:custGeom>
                    <a:avLst/>
                    <a:gdLst>
                      <a:gd name="connsiteX0" fmla="*/ 0 w 2337243"/>
                      <a:gd name="connsiteY0" fmla="*/ 0 h 2200720"/>
                      <a:gd name="connsiteX1" fmla="*/ 584311 w 2337243"/>
                      <a:gd name="connsiteY1" fmla="*/ 0 h 2200720"/>
                      <a:gd name="connsiteX2" fmla="*/ 1191994 w 2337243"/>
                      <a:gd name="connsiteY2" fmla="*/ 0 h 2200720"/>
                      <a:gd name="connsiteX3" fmla="*/ 1706187 w 2337243"/>
                      <a:gd name="connsiteY3" fmla="*/ 0 h 2200720"/>
                      <a:gd name="connsiteX4" fmla="*/ 2337243 w 2337243"/>
                      <a:gd name="connsiteY4" fmla="*/ 0 h 2200720"/>
                      <a:gd name="connsiteX5" fmla="*/ 2337243 w 2337243"/>
                      <a:gd name="connsiteY5" fmla="*/ 572187 h 2200720"/>
                      <a:gd name="connsiteX6" fmla="*/ 2337243 w 2337243"/>
                      <a:gd name="connsiteY6" fmla="*/ 1078353 h 2200720"/>
                      <a:gd name="connsiteX7" fmla="*/ 2337243 w 2337243"/>
                      <a:gd name="connsiteY7" fmla="*/ 1628533 h 2200720"/>
                      <a:gd name="connsiteX8" fmla="*/ 2337243 w 2337243"/>
                      <a:gd name="connsiteY8" fmla="*/ 2200720 h 2200720"/>
                      <a:gd name="connsiteX9" fmla="*/ 1823050 w 2337243"/>
                      <a:gd name="connsiteY9" fmla="*/ 2200720 h 2200720"/>
                      <a:gd name="connsiteX10" fmla="*/ 1215366 w 2337243"/>
                      <a:gd name="connsiteY10" fmla="*/ 2200720 h 2200720"/>
                      <a:gd name="connsiteX11" fmla="*/ 677800 w 2337243"/>
                      <a:gd name="connsiteY11" fmla="*/ 2200720 h 2200720"/>
                      <a:gd name="connsiteX12" fmla="*/ 0 w 2337243"/>
                      <a:gd name="connsiteY12" fmla="*/ 2200720 h 2200720"/>
                      <a:gd name="connsiteX13" fmla="*/ 0 w 2337243"/>
                      <a:gd name="connsiteY13" fmla="*/ 1672547 h 2200720"/>
                      <a:gd name="connsiteX14" fmla="*/ 0 w 2337243"/>
                      <a:gd name="connsiteY14" fmla="*/ 1122367 h 2200720"/>
                      <a:gd name="connsiteX15" fmla="*/ 0 w 2337243"/>
                      <a:gd name="connsiteY15" fmla="*/ 550180 h 2200720"/>
                      <a:gd name="connsiteX16" fmla="*/ 0 w 2337243"/>
                      <a:gd name="connsiteY16" fmla="*/ 0 h 220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37243" h="2200720" fill="none" extrusionOk="0">
                        <a:moveTo>
                          <a:pt x="0" y="0"/>
                        </a:moveTo>
                        <a:cubicBezTo>
                          <a:pt x="164958" y="513"/>
                          <a:pt x="390422" y="-3112"/>
                          <a:pt x="584311" y="0"/>
                        </a:cubicBezTo>
                        <a:cubicBezTo>
                          <a:pt x="778200" y="3112"/>
                          <a:pt x="955993" y="13161"/>
                          <a:pt x="1191994" y="0"/>
                        </a:cubicBezTo>
                        <a:cubicBezTo>
                          <a:pt x="1427995" y="-13161"/>
                          <a:pt x="1579892" y="-20350"/>
                          <a:pt x="1706187" y="0"/>
                        </a:cubicBezTo>
                        <a:cubicBezTo>
                          <a:pt x="1832482" y="20350"/>
                          <a:pt x="2062489" y="-21770"/>
                          <a:pt x="2337243" y="0"/>
                        </a:cubicBezTo>
                        <a:cubicBezTo>
                          <a:pt x="2315002" y="201940"/>
                          <a:pt x="2337067" y="351424"/>
                          <a:pt x="2337243" y="572187"/>
                        </a:cubicBezTo>
                        <a:cubicBezTo>
                          <a:pt x="2337419" y="792950"/>
                          <a:pt x="2336571" y="887383"/>
                          <a:pt x="2337243" y="1078353"/>
                        </a:cubicBezTo>
                        <a:cubicBezTo>
                          <a:pt x="2337915" y="1269323"/>
                          <a:pt x="2344042" y="1452682"/>
                          <a:pt x="2337243" y="1628533"/>
                        </a:cubicBezTo>
                        <a:cubicBezTo>
                          <a:pt x="2330444" y="1804384"/>
                          <a:pt x="2327847" y="2061543"/>
                          <a:pt x="2337243" y="2200720"/>
                        </a:cubicBezTo>
                        <a:cubicBezTo>
                          <a:pt x="2080582" y="2222703"/>
                          <a:pt x="2020747" y="2208812"/>
                          <a:pt x="1823050" y="2200720"/>
                        </a:cubicBezTo>
                        <a:cubicBezTo>
                          <a:pt x="1625353" y="2192628"/>
                          <a:pt x="1390794" y="2202142"/>
                          <a:pt x="1215366" y="2200720"/>
                        </a:cubicBezTo>
                        <a:cubicBezTo>
                          <a:pt x="1039938" y="2199298"/>
                          <a:pt x="840181" y="2200570"/>
                          <a:pt x="677800" y="2200720"/>
                        </a:cubicBezTo>
                        <a:cubicBezTo>
                          <a:pt x="515419" y="2200870"/>
                          <a:pt x="188394" y="2221504"/>
                          <a:pt x="0" y="2200720"/>
                        </a:cubicBezTo>
                        <a:cubicBezTo>
                          <a:pt x="-13579" y="1940153"/>
                          <a:pt x="-24738" y="1865503"/>
                          <a:pt x="0" y="1672547"/>
                        </a:cubicBezTo>
                        <a:cubicBezTo>
                          <a:pt x="24738" y="1479591"/>
                          <a:pt x="10191" y="1365664"/>
                          <a:pt x="0" y="1122367"/>
                        </a:cubicBezTo>
                        <a:cubicBezTo>
                          <a:pt x="-10191" y="879070"/>
                          <a:pt x="16152" y="799780"/>
                          <a:pt x="0" y="550180"/>
                        </a:cubicBezTo>
                        <a:cubicBezTo>
                          <a:pt x="-16152" y="300580"/>
                          <a:pt x="11121" y="119392"/>
                          <a:pt x="0" y="0"/>
                        </a:cubicBezTo>
                        <a:close/>
                      </a:path>
                      <a:path w="2337243" h="2200720" stroke="0" extrusionOk="0">
                        <a:moveTo>
                          <a:pt x="0" y="0"/>
                        </a:moveTo>
                        <a:cubicBezTo>
                          <a:pt x="215119" y="-15803"/>
                          <a:pt x="422923" y="-22073"/>
                          <a:pt x="560938" y="0"/>
                        </a:cubicBezTo>
                        <a:cubicBezTo>
                          <a:pt x="698953" y="22073"/>
                          <a:pt x="957437" y="20529"/>
                          <a:pt x="1075132" y="0"/>
                        </a:cubicBezTo>
                        <a:cubicBezTo>
                          <a:pt x="1192827" y="-20529"/>
                          <a:pt x="1474072" y="-20821"/>
                          <a:pt x="1706187" y="0"/>
                        </a:cubicBezTo>
                        <a:cubicBezTo>
                          <a:pt x="1938302" y="20821"/>
                          <a:pt x="2107839" y="-6586"/>
                          <a:pt x="2337243" y="0"/>
                        </a:cubicBezTo>
                        <a:cubicBezTo>
                          <a:pt x="2360321" y="254214"/>
                          <a:pt x="2323197" y="390486"/>
                          <a:pt x="2337243" y="528173"/>
                        </a:cubicBezTo>
                        <a:cubicBezTo>
                          <a:pt x="2351289" y="665860"/>
                          <a:pt x="2326441" y="876867"/>
                          <a:pt x="2337243" y="1034338"/>
                        </a:cubicBezTo>
                        <a:cubicBezTo>
                          <a:pt x="2348045" y="1191809"/>
                          <a:pt x="2351489" y="1472882"/>
                          <a:pt x="2337243" y="1584518"/>
                        </a:cubicBezTo>
                        <a:cubicBezTo>
                          <a:pt x="2322997" y="1696154"/>
                          <a:pt x="2352158" y="1946300"/>
                          <a:pt x="2337243" y="2200720"/>
                        </a:cubicBezTo>
                        <a:cubicBezTo>
                          <a:pt x="2097451" y="2175800"/>
                          <a:pt x="1973084" y="2218677"/>
                          <a:pt x="1799677" y="2200720"/>
                        </a:cubicBezTo>
                        <a:cubicBezTo>
                          <a:pt x="1626270" y="2182763"/>
                          <a:pt x="1389461" y="2179864"/>
                          <a:pt x="1215366" y="2200720"/>
                        </a:cubicBezTo>
                        <a:cubicBezTo>
                          <a:pt x="1041271" y="2221576"/>
                          <a:pt x="812467" y="2217244"/>
                          <a:pt x="631056" y="2200720"/>
                        </a:cubicBezTo>
                        <a:cubicBezTo>
                          <a:pt x="449645" y="2184197"/>
                          <a:pt x="263939" y="2174864"/>
                          <a:pt x="0" y="2200720"/>
                        </a:cubicBezTo>
                        <a:cubicBezTo>
                          <a:pt x="23257" y="1961538"/>
                          <a:pt x="25298" y="1859062"/>
                          <a:pt x="0" y="1606526"/>
                        </a:cubicBezTo>
                        <a:cubicBezTo>
                          <a:pt x="-25298" y="1353990"/>
                          <a:pt x="13594" y="1282091"/>
                          <a:pt x="0" y="1012331"/>
                        </a:cubicBezTo>
                        <a:cubicBezTo>
                          <a:pt x="-13594" y="742571"/>
                          <a:pt x="20550" y="480440"/>
                          <a:pt x="0" y="0"/>
                        </a:cubicBezTo>
                        <a:close/>
                      </a:path>
                    </a:pathLst>
                  </a:custGeom>
                  <ask:type>
                    <ask:lineSketchNone/>
                  </ask:type>
                </ask:lineSketchStyleProps>
              </a:ext>
            </a:extLst>
          </a:ln>
        </p:spPr>
        <p:txBody>
          <a:bodyPr vert="horz" wrap="square" lIns="182880" tIns="12700" rIns="182880" bIns="0" rtlCol="0" anchor="ctr">
            <a:noAutofit/>
          </a:bodyPr>
          <a:lstStyle/>
          <a:p>
            <a:r>
              <a:rPr lang="en-US" sz="1100" dirty="0">
                <a:solidFill>
                  <a:schemeClr val="bg1"/>
                </a:solidFill>
                <a:latin typeface="Segoe UI" panose="020B0502040204020203" pitchFamily="34" charset="0"/>
                <a:cs typeface="Segoe UI" panose="020B0502040204020203" pitchFamily="34" charset="0"/>
              </a:rPr>
              <a:t>You will be scored in any performance category that’s not included in your application, unless you qualify for reweighting through another policy. </a:t>
            </a:r>
          </a:p>
          <a:p>
            <a:endParaRPr lang="en-US" sz="1100" dirty="0">
              <a:solidFill>
                <a:schemeClr val="bg1"/>
              </a:solidFill>
              <a:latin typeface="Segoe UI" panose="020B0502040204020203" pitchFamily="34" charset="0"/>
              <a:cs typeface="Segoe UI" panose="020B0502040204020203" pitchFamily="34" charset="0"/>
            </a:endParaRPr>
          </a:p>
          <a:p>
            <a:r>
              <a:rPr lang="en-US" sz="1100" b="1" u="sng" dirty="0">
                <a:solidFill>
                  <a:schemeClr val="bg1"/>
                </a:solidFill>
                <a:latin typeface="Segoe UI" panose="020B0502040204020203" pitchFamily="34" charset="0"/>
                <a:cs typeface="Segoe UI" panose="020B0502040204020203" pitchFamily="34" charset="0"/>
              </a:rPr>
              <a:t>For example:</a:t>
            </a:r>
            <a:r>
              <a:rPr lang="en-US" sz="1100" b="1" dirty="0">
                <a:solidFill>
                  <a:schemeClr val="bg1"/>
                </a:solidFill>
                <a:latin typeface="Segoe UI" panose="020B0502040204020203" pitchFamily="34" charset="0"/>
                <a:cs typeface="Segoe UI" panose="020B0502040204020203" pitchFamily="34" charset="0"/>
              </a:rPr>
              <a:t> </a:t>
            </a:r>
          </a:p>
          <a:p>
            <a:pPr marL="171450" lvl="0" indent="-171450">
              <a:buFont typeface="Arial" panose="020B0604020202020204" pitchFamily="34" charset="0"/>
              <a:buChar char="•"/>
            </a:pPr>
            <a:r>
              <a:rPr lang="en-US" sz="1100" dirty="0">
                <a:solidFill>
                  <a:schemeClr val="bg1"/>
                </a:solidFill>
                <a:latin typeface="Segoe UI" panose="020B0502040204020203" pitchFamily="34" charset="0"/>
                <a:cs typeface="Segoe UI" panose="020B0502040204020203" pitchFamily="34" charset="0"/>
              </a:rPr>
              <a:t>If you don’t meet the case minimum for any cost measures, the cost performance category will be reweighted. </a:t>
            </a:r>
          </a:p>
          <a:p>
            <a:pPr marL="171450" lvl="0" indent="-171450">
              <a:buFont typeface="Arial" panose="020B0604020202020204" pitchFamily="34" charset="0"/>
              <a:buChar char="•"/>
            </a:pPr>
            <a:r>
              <a:rPr lang="en-US" sz="1100" dirty="0">
                <a:solidFill>
                  <a:schemeClr val="bg1"/>
                </a:solidFill>
                <a:latin typeface="Segoe UI" panose="020B0502040204020203" pitchFamily="34" charset="0"/>
                <a:cs typeface="Segoe UI" panose="020B0502040204020203" pitchFamily="34" charset="0"/>
              </a:rPr>
              <a:t>You qualify for reweighting under the automatic Extreme and Controllable Circumstances policy. </a:t>
            </a:r>
          </a:p>
          <a:p>
            <a:pPr marL="628551" lvl="1" indent="-171450">
              <a:buFont typeface="Courier New" panose="02070309020205020404" pitchFamily="49" charset="0"/>
              <a:buChar char="o"/>
            </a:pPr>
            <a:r>
              <a:rPr lang="en-US" sz="1100" dirty="0">
                <a:solidFill>
                  <a:schemeClr val="bg1"/>
                </a:solidFill>
                <a:latin typeface="Segoe UI" panose="020B0502040204020203" pitchFamily="34" charset="0"/>
                <a:cs typeface="Segoe UI" panose="020B0502040204020203" pitchFamily="34" charset="0"/>
              </a:rPr>
              <a:t>Review the 2022 Automatic Extreme and Uncontrollable Circumstances Fact Sheet (PDF) for additional information.</a:t>
            </a:r>
          </a:p>
          <a:p>
            <a:pPr marL="171450" lvl="0" indent="-171450">
              <a:buFont typeface="Arial" panose="020B0604020202020204" pitchFamily="34" charset="0"/>
              <a:buChar char="•"/>
            </a:pPr>
            <a:r>
              <a:rPr lang="en-US" sz="1100" dirty="0">
                <a:solidFill>
                  <a:schemeClr val="bg1"/>
                </a:solidFill>
                <a:latin typeface="Segoe UI" panose="020B0502040204020203" pitchFamily="34" charset="0"/>
                <a:cs typeface="Segoe UI" panose="020B0502040204020203" pitchFamily="34" charset="0"/>
              </a:rPr>
              <a:t>Certain clinician types and individuals, groups, and virtual groups with certain special statuses qualify for automatic reweighting of the Promoting Interoperability performance category. </a:t>
            </a:r>
          </a:p>
          <a:p>
            <a:pPr marL="628551" lvl="1" indent="-171450">
              <a:buFont typeface="Courier New" panose="02070309020205020404" pitchFamily="49" charset="0"/>
              <a:buChar char="o"/>
            </a:pPr>
            <a:r>
              <a:rPr lang="en-US" sz="1100" dirty="0">
                <a:solidFill>
                  <a:schemeClr val="bg1"/>
                </a:solidFill>
                <a:latin typeface="Segoe UI" panose="020B0502040204020203" pitchFamily="34" charset="0"/>
                <a:cs typeface="Segoe UI" panose="020B0502040204020203" pitchFamily="34" charset="0"/>
              </a:rPr>
              <a:t>For additional information on automatic reweighting on Promoting Interoperability, review the </a:t>
            </a:r>
            <a:r>
              <a:rPr lang="en-US" sz="1100" u="sng" dirty="0">
                <a:solidFill>
                  <a:schemeClr val="bg1"/>
                </a:solidFill>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2022 Promoting Interoperability Quick Start Guide (PDF</a:t>
            </a:r>
            <a:r>
              <a:rPr lang="en-US" sz="1100" u="sng" dirty="0">
                <a:solidFill>
                  <a:schemeClr val="bg1"/>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a:t>
            </a:r>
            <a:r>
              <a:rPr lang="en-US" sz="1100" dirty="0">
                <a:solidFill>
                  <a:schemeClr val="bg1"/>
                </a:solidFill>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122328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Overview</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p:txBody>
          <a:bodyPr/>
          <a:lstStyle/>
          <a:p>
            <a:r>
              <a:rPr lang="en-US" dirty="0">
                <a:solidFill>
                  <a:srgbClr val="0E7C84"/>
                </a:solidFill>
              </a:rPr>
              <a:t>Intersection Between the Automatic EUC Policy and the Application-Based EUC Policy</a:t>
            </a:r>
          </a:p>
          <a:p>
            <a:r>
              <a:rPr lang="en-US" sz="1200" b="0" dirty="0">
                <a:solidFill>
                  <a:schemeClr val="tx1"/>
                </a:solidFill>
              </a:rPr>
              <a:t>If you qualify for reweighting under the automatic EUC policy, then we’ll reweight all 4 performance categories to 0% (rather than just the categories included in your EUC application). We’ll score any performance category for which data is submitted. </a:t>
            </a:r>
          </a:p>
          <a:p>
            <a:endParaRPr lang="en-US" sz="1600" dirty="0">
              <a:solidFill>
                <a:schemeClr val="tx1"/>
              </a:solidFill>
            </a:endParaRPr>
          </a:p>
          <a:p>
            <a:r>
              <a:rPr lang="en-US" sz="1200" dirty="0">
                <a:solidFill>
                  <a:schemeClr val="tx1"/>
                </a:solidFill>
              </a:rPr>
              <a:t>Example</a:t>
            </a:r>
            <a:endParaRPr lang="en-US" sz="1200" dirty="0"/>
          </a:p>
        </p:txBody>
      </p:sp>
      <p:graphicFrame>
        <p:nvGraphicFramePr>
          <p:cNvPr id="5" name="Content Placeholder 2">
            <a:extLst>
              <a:ext uri="{FF2B5EF4-FFF2-40B4-BE49-F238E27FC236}">
                <a16:creationId xmlns:a16="http://schemas.microsoft.com/office/drawing/2014/main" id="{6BD189AC-256E-45B0-A07E-AC79B11FE04D}"/>
              </a:ext>
            </a:extLst>
          </p:cNvPr>
          <p:cNvGraphicFramePr>
            <a:graphicFrameLocks/>
          </p:cNvGraphicFramePr>
          <p:nvPr>
            <p:extLst>
              <p:ext uri="{D42A27DB-BD31-4B8C-83A1-F6EECF244321}">
                <p14:modId xmlns:p14="http://schemas.microsoft.com/office/powerpoint/2010/main" val="1101771381"/>
              </p:ext>
            </p:extLst>
          </p:nvPr>
        </p:nvGraphicFramePr>
        <p:xfrm>
          <a:off x="1040803" y="2871216"/>
          <a:ext cx="7976793" cy="2586293"/>
        </p:xfrm>
        <a:graphic>
          <a:graphicData uri="http://schemas.openxmlformats.org/drawingml/2006/table">
            <a:tbl>
              <a:tblPr firstRow="1" bandRow="1">
                <a:tableStyleId>{5C22544A-7EE6-4342-B048-85BDC9FD1C3A}</a:tableStyleId>
              </a:tblPr>
              <a:tblGrid>
                <a:gridCol w="3167168">
                  <a:extLst>
                    <a:ext uri="{9D8B030D-6E8A-4147-A177-3AD203B41FA5}">
                      <a16:colId xmlns:a16="http://schemas.microsoft.com/office/drawing/2014/main" val="3834638149"/>
                    </a:ext>
                  </a:extLst>
                </a:gridCol>
                <a:gridCol w="4809625">
                  <a:extLst>
                    <a:ext uri="{9D8B030D-6E8A-4147-A177-3AD203B41FA5}">
                      <a16:colId xmlns:a16="http://schemas.microsoft.com/office/drawing/2014/main" val="2512451415"/>
                    </a:ext>
                  </a:extLst>
                </a:gridCol>
              </a:tblGrid>
              <a:tr h="208853">
                <a:tc>
                  <a:txBody>
                    <a:bodyPr/>
                    <a:lstStyle/>
                    <a:p>
                      <a:pPr marL="0" marR="0" algn="ctr">
                        <a:lnSpc>
                          <a:spcPct val="107000"/>
                        </a:lnSpc>
                        <a:spcBef>
                          <a:spcPts val="0"/>
                        </a:spcBef>
                        <a:spcAft>
                          <a:spcPts val="0"/>
                        </a:spcAft>
                      </a:pPr>
                      <a:r>
                        <a:rPr lang="en-US" sz="1200" b="1" dirty="0">
                          <a:solidFill>
                            <a:schemeClr val="bg1"/>
                          </a:solidFill>
                          <a:effectLst/>
                          <a:latin typeface="Segoe UI" panose="020B0502040204020203" pitchFamily="34" charset="0"/>
                          <a:ea typeface="Calibri" panose="020F0502020204030204" pitchFamily="34" charset="0"/>
                          <a:cs typeface="Segoe UI" panose="020B0502040204020203" pitchFamily="34" charset="0"/>
                        </a:rPr>
                        <a:t>Scenario</a:t>
                      </a:r>
                      <a:endParaRPr lang="en-US" sz="1200"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solidFill>
                            <a:schemeClr val="bg1"/>
                          </a:solidFill>
                          <a:effectLst/>
                          <a:latin typeface="Segoe UI" panose="020B0502040204020203" pitchFamily="34" charset="0"/>
                          <a:ea typeface="Calibri" panose="020F0502020204030204" pitchFamily="34" charset="0"/>
                          <a:cs typeface="Segoe UI" panose="020B0502040204020203" pitchFamily="34" charset="0"/>
                        </a:rPr>
                        <a:t>Outcome</a:t>
                      </a:r>
                      <a:endParaRPr lang="en-US" sz="120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1837920">
                <a:tc>
                  <a:txBody>
                    <a:bodyPr/>
                    <a:lstStyle/>
                    <a:p>
                      <a:pPr marL="0" marR="0" lvl="0" indent="0" algn="l" defTabSz="1005850" rtl="0" eaLnBrk="1" fontAlgn="auto" latinLnBrk="0" hangingPunct="1">
                        <a:lnSpc>
                          <a:spcPct val="107000"/>
                        </a:lnSpc>
                        <a:spcBef>
                          <a:spcPts val="0"/>
                        </a:spcBef>
                        <a:spcAft>
                          <a:spcPts val="0"/>
                        </a:spcAft>
                        <a:buClrTx/>
                        <a:buSzTx/>
                        <a:buFontTx/>
                        <a:buNone/>
                        <a:tabLst/>
                        <a:defRPr/>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A MIPS eligible clinician who is eligible for the automatic EUC policy has also submitted an </a:t>
                      </a:r>
                      <a:r>
                        <a:rPr lang="en-US" sz="1200" strike="noStrik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EUC</a:t>
                      </a:r>
                      <a:r>
                        <a:rPr lang="en-US" sz="1200" strike="sngStrik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exception application. The application was approved for reweighting in the Promoting Interoperability performance category, and the clinician submits data for the quality and improvement activities performance categories. </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endPar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You will be scored </a:t>
                      </a:r>
                      <a:r>
                        <a:rPr lang="en-US" sz="1200" dirty="0">
                          <a:solidFill>
                            <a:schemeClr val="tx1"/>
                          </a:solidFill>
                          <a:latin typeface="Segoe UI" panose="020B0502040204020203" pitchFamily="34" charset="0"/>
                          <a:ea typeface="Calibri" panose="020F0502020204030204" pitchFamily="34" charset="0"/>
                          <a:cs typeface="Segoe UI" panose="020B0502040204020203" pitchFamily="34" charset="0"/>
                        </a:rPr>
                        <a:t>as follows:</a:t>
                      </a:r>
                    </a:p>
                    <a:p>
                      <a:pPr marL="171450" indent="-171450">
                        <a:buFont typeface="Arial" panose="020B0604020202020204" pitchFamily="34" charset="0"/>
                        <a:buChar char="•"/>
                      </a:pPr>
                      <a:r>
                        <a:rPr lang="en-US" sz="1200" dirty="0">
                          <a:solidFill>
                            <a:schemeClr val="tx1"/>
                          </a:solidFill>
                          <a:latin typeface="Segoe UI" panose="020B0502040204020203" pitchFamily="34" charset="0"/>
                          <a:ea typeface="Calibri" panose="020F0502020204030204" pitchFamily="34" charset="0"/>
                          <a:cs typeface="Segoe UI" panose="020B0502040204020203" pitchFamily="34" charset="0"/>
                        </a:rPr>
                        <a:t>T</a:t>
                      </a: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he quality and improvement activities performance categories will be scored because you submitted data for those categories</a:t>
                      </a:r>
                      <a:endParaRPr lang="en-US" sz="1200" dirty="0">
                        <a:solidFill>
                          <a:schemeClr val="tx1"/>
                        </a:solidFill>
                        <a:latin typeface="Segoe UI" panose="020B0502040204020203" pitchFamily="34" charset="0"/>
                        <a:ea typeface="Calibri" panose="020F0502020204030204" pitchFamily="34" charset="0"/>
                        <a:cs typeface="Segoe UI" panose="020B0502040204020203" pitchFamily="34" charset="0"/>
                      </a:endParaRPr>
                    </a:p>
                    <a:p>
                      <a:pPr marL="171450" indent="-171450">
                        <a:buFont typeface="Arial" panose="020B0604020202020204" pitchFamily="34" charset="0"/>
                        <a:buChar char="•"/>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The cost performance category is reweighted to 0% under the automatic EUC policy</a:t>
                      </a:r>
                      <a:r>
                        <a:rPr lang="en-US" sz="1200" dirty="0">
                          <a:solidFill>
                            <a:schemeClr val="tx1"/>
                          </a:solidFill>
                          <a:latin typeface="Segoe UI" panose="020B0502040204020203" pitchFamily="34" charset="0"/>
                          <a:ea typeface="Calibri" panose="020F0502020204030204" pitchFamily="34" charset="0"/>
                          <a:cs typeface="Segoe UI" panose="020B0502040204020203" pitchFamily="34" charset="0"/>
                        </a:rPr>
                        <a:t>.</a:t>
                      </a:r>
                    </a:p>
                    <a:p>
                      <a:pPr marL="171450" indent="-171450">
                        <a:buFont typeface="Arial" panose="020B0604020202020204" pitchFamily="34" charset="0"/>
                        <a:buChar char="•"/>
                      </a:pP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The Promoting Interoperability performance category is also reweighted to 0% under the automatic EUC policy. </a:t>
                      </a:r>
                    </a:p>
                    <a:p>
                      <a:pPr marL="0" marR="0" lvl="0" indent="0" algn="l" defTabSz="100585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100585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Note</a:t>
                      </a:r>
                      <a:r>
                        <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 in this example, the EUC application wasn’t needed to reweight the Promoting Interoperability performance category due to the automatic EUC policy. </a:t>
                      </a:r>
                      <a:endParaRPr lang="en-US" sz="1200" dirty="0">
                        <a:solidFill>
                          <a:schemeClr val="tx1"/>
                        </a:solidFill>
                        <a:latin typeface="Segoe UI" panose="020B0502040204020203" pitchFamily="34" charset="0"/>
                        <a:cs typeface="Segoe UI" panose="020B0502040204020203" pitchFamily="34" charset="0"/>
                      </a:endParaRPr>
                    </a:p>
                    <a:p>
                      <a:pPr marL="0" indent="0">
                        <a:buFont typeface="Arial" panose="020B0604020202020204" pitchFamily="34" charset="0"/>
                        <a:buNone/>
                      </a:pPr>
                      <a:endParaRPr lang="en-US" sz="12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bl>
          </a:graphicData>
        </a:graphic>
      </p:graphicFrame>
    </p:spTree>
    <p:extLst>
      <p:ext uri="{BB962C8B-B14F-4D97-AF65-F5344CB8AC3E}">
        <p14:creationId xmlns:p14="http://schemas.microsoft.com/office/powerpoint/2010/main" val="3473490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E880-1A06-4037-BE23-2CABD9039F8A}"/>
              </a:ext>
            </a:extLst>
          </p:cNvPr>
          <p:cNvSpPr>
            <a:spLocks noGrp="1"/>
          </p:cNvSpPr>
          <p:nvPr>
            <p:ph type="title"/>
          </p:nvPr>
        </p:nvSpPr>
        <p:spPr>
          <a:xfrm>
            <a:off x="566690" y="61755"/>
            <a:ext cx="7815310" cy="468314"/>
          </a:xfrm>
        </p:spPr>
        <p:txBody>
          <a:bodyPr>
            <a:noAutofit/>
          </a:bodyPr>
          <a:lstStyle/>
          <a:p>
            <a:r>
              <a:rPr lang="en-US" dirty="0"/>
              <a:t>Extreme and Uncontrollable Circumstances Application Overview</a:t>
            </a:r>
          </a:p>
        </p:txBody>
      </p:sp>
      <p:sp>
        <p:nvSpPr>
          <p:cNvPr id="3" name="Content Placeholder 2">
            <a:extLst>
              <a:ext uri="{FF2B5EF4-FFF2-40B4-BE49-F238E27FC236}">
                <a16:creationId xmlns:a16="http://schemas.microsoft.com/office/drawing/2014/main" id="{A0304667-BFE8-487B-B0F2-A11E371E6E38}"/>
              </a:ext>
            </a:extLst>
          </p:cNvPr>
          <p:cNvSpPr>
            <a:spLocks noGrp="1"/>
          </p:cNvSpPr>
          <p:nvPr>
            <p:ph idx="1"/>
          </p:nvPr>
        </p:nvSpPr>
        <p:spPr/>
        <p:txBody>
          <a:bodyPr/>
          <a:lstStyle/>
          <a:p>
            <a:r>
              <a:rPr lang="en-US" dirty="0"/>
              <a:t>Individual Clinicians, Groups, and</a:t>
            </a:r>
            <a:r>
              <a:rPr lang="en-US" dirty="0">
                <a:solidFill>
                  <a:srgbClr val="FF0000"/>
                </a:solidFill>
              </a:rPr>
              <a:t> </a:t>
            </a:r>
            <a:r>
              <a:rPr lang="en-US" dirty="0"/>
              <a:t>Virtual Groups Reporting Via Traditional MIPS </a:t>
            </a:r>
          </a:p>
          <a:p>
            <a:endParaRPr lang="en-US" sz="1600" dirty="0">
              <a:solidFill>
                <a:schemeClr val="tx1"/>
              </a:solidFill>
            </a:endParaRPr>
          </a:p>
          <a:p>
            <a:r>
              <a:rPr lang="en-US" sz="1200" dirty="0">
                <a:solidFill>
                  <a:schemeClr val="tx1"/>
                </a:solidFill>
              </a:rPr>
              <a:t>Example</a:t>
            </a:r>
            <a:endParaRPr lang="en-US" sz="1200" dirty="0"/>
          </a:p>
        </p:txBody>
      </p:sp>
      <p:graphicFrame>
        <p:nvGraphicFramePr>
          <p:cNvPr id="6" name="Content Placeholder 2">
            <a:extLst>
              <a:ext uri="{FF2B5EF4-FFF2-40B4-BE49-F238E27FC236}">
                <a16:creationId xmlns:a16="http://schemas.microsoft.com/office/drawing/2014/main" id="{AFE3EC3B-88D6-4324-82B7-E8951E8C6614}"/>
              </a:ext>
            </a:extLst>
          </p:cNvPr>
          <p:cNvGraphicFramePr>
            <a:graphicFrameLocks/>
          </p:cNvGraphicFramePr>
          <p:nvPr>
            <p:extLst>
              <p:ext uri="{D42A27DB-BD31-4B8C-83A1-F6EECF244321}">
                <p14:modId xmlns:p14="http://schemas.microsoft.com/office/powerpoint/2010/main" val="1748153102"/>
              </p:ext>
            </p:extLst>
          </p:nvPr>
        </p:nvGraphicFramePr>
        <p:xfrm>
          <a:off x="1145632" y="2168613"/>
          <a:ext cx="7767135" cy="2240279"/>
        </p:xfrm>
        <a:graphic>
          <a:graphicData uri="http://schemas.openxmlformats.org/drawingml/2006/table">
            <a:tbl>
              <a:tblPr firstRow="1" bandRow="1">
                <a:tableStyleId>{5C22544A-7EE6-4342-B048-85BDC9FD1C3A}</a:tableStyleId>
              </a:tblPr>
              <a:tblGrid>
                <a:gridCol w="3083924">
                  <a:extLst>
                    <a:ext uri="{9D8B030D-6E8A-4147-A177-3AD203B41FA5}">
                      <a16:colId xmlns:a16="http://schemas.microsoft.com/office/drawing/2014/main" val="3834638149"/>
                    </a:ext>
                  </a:extLst>
                </a:gridCol>
                <a:gridCol w="4683211">
                  <a:extLst>
                    <a:ext uri="{9D8B030D-6E8A-4147-A177-3AD203B41FA5}">
                      <a16:colId xmlns:a16="http://schemas.microsoft.com/office/drawing/2014/main" val="2512451415"/>
                    </a:ext>
                  </a:extLst>
                </a:gridCol>
              </a:tblGrid>
              <a:tr h="228599">
                <a:tc>
                  <a:txBody>
                    <a:bodyPr/>
                    <a:lstStyle/>
                    <a:p>
                      <a:pPr marL="0" marR="0" algn="ctr">
                        <a:lnSpc>
                          <a:spcPct val="107000"/>
                        </a:lnSpc>
                        <a:spcBef>
                          <a:spcPts val="0"/>
                        </a:spcBef>
                        <a:spcAft>
                          <a:spcPts val="0"/>
                        </a:spcAft>
                      </a:pPr>
                      <a:r>
                        <a:rPr lang="en-US" sz="1200" b="1" dirty="0">
                          <a:effectLst/>
                          <a:latin typeface="Segoe UI" panose="020B0502040204020203" pitchFamily="34" charset="0"/>
                          <a:ea typeface="Calibri" panose="020F0502020204030204" pitchFamily="34" charset="0"/>
                          <a:cs typeface="Segoe UI" panose="020B0502040204020203" pitchFamily="34" charset="0"/>
                        </a:rPr>
                        <a:t>Scenario</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Segoe UI" panose="020B0502040204020203" pitchFamily="34" charset="0"/>
                          <a:ea typeface="Calibri" panose="020F0502020204030204" pitchFamily="34" charset="0"/>
                          <a:cs typeface="Segoe UI" panose="020B0502040204020203" pitchFamily="34" charset="0"/>
                        </a:rPr>
                        <a:t>Outcome</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45112039"/>
                  </a:ext>
                </a:extLst>
              </a:tr>
              <a:tr h="1267902">
                <a:tc>
                  <a:txBody>
                    <a:bodyPr/>
                    <a:lstStyle/>
                    <a:p>
                      <a:pPr marL="0" marR="0">
                        <a:lnSpc>
                          <a:spcPct val="107000"/>
                        </a:lnSpc>
                        <a:spcBef>
                          <a:spcPts val="0"/>
                        </a:spcBef>
                        <a:spcAft>
                          <a:spcPts val="0"/>
                        </a:spcAft>
                      </a:pPr>
                      <a:r>
                        <a:rPr lang="en-US" sz="1200" b="0" strike="noStrike"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You’re </a:t>
                      </a:r>
                      <a:r>
                        <a:rPr lang="en-US" sz="12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a MIPS eligible clinician (or group or virtual group) that is planning to report via </a:t>
                      </a:r>
                      <a:r>
                        <a:rPr lang="en-US" sz="1200" b="1" dirty="0">
                          <a:solidFill>
                            <a:srgbClr val="0E7C84"/>
                          </a:solidFill>
                          <a:effectLst/>
                          <a:latin typeface="Segoe UI" panose="020B0502040204020203" pitchFamily="34" charset="0"/>
                          <a:ea typeface="Calibri" panose="020F0502020204030204" pitchFamily="34" charset="0"/>
                          <a:cs typeface="Segoe UI" panose="020B0502040204020203" pitchFamily="34" charset="0"/>
                        </a:rPr>
                        <a:t>traditional MIPS</a:t>
                      </a:r>
                      <a:r>
                        <a:rPr lang="en-US" sz="1200" b="0" dirty="0">
                          <a:effectLst/>
                          <a:latin typeface="Segoe UI" panose="020B0502040204020203" pitchFamily="34" charset="0"/>
                          <a:ea typeface="Calibri" panose="020F0502020204030204" pitchFamily="34" charset="0"/>
                          <a:cs typeface="Segoe UI" panose="020B0502040204020203" pitchFamily="34" charset="0"/>
                        </a:rPr>
                        <a:t>. You submit an application to have all 4 performance categories reweighted, but later determine you are able to report the improvement activities and Promoting Interoperability performance categories. </a:t>
                      </a: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20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You will receive a </a:t>
                      </a:r>
                      <a:r>
                        <a:rPr lang="en-US" sz="12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MIPS </a:t>
                      </a:r>
                      <a:r>
                        <a:rPr lang="en-US" sz="1200" dirty="0">
                          <a:solidFill>
                            <a:schemeClr val="tx1"/>
                          </a:solidFill>
                          <a:latin typeface="Segoe UI" panose="020B0502040204020203" pitchFamily="34" charset="0"/>
                          <a:cs typeface="Segoe UI" panose="020B0502040204020203" pitchFamily="34" charset="0"/>
                        </a:rPr>
                        <a:t>final score </a:t>
                      </a:r>
                      <a:r>
                        <a:rPr lang="en-US" sz="12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rPr>
                        <a:t>based on the data submitted.</a:t>
                      </a:r>
                    </a:p>
                    <a:p>
                      <a:pPr marL="0" marR="0">
                        <a:lnSpc>
                          <a:spcPct val="100000"/>
                        </a:lnSpc>
                        <a:spcBef>
                          <a:spcPts val="0"/>
                        </a:spcBef>
                        <a:spcAft>
                          <a:spcPts val="0"/>
                        </a:spcAft>
                      </a:pPr>
                      <a:endParaRPr lang="en-US" sz="1200" b="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120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improvement activities performance category will be weighted at 15%.</a:t>
                      </a:r>
                    </a:p>
                    <a:p>
                      <a:pPr marL="171450" marR="0" lvl="0" indent="-171450">
                        <a:lnSpc>
                          <a:spcPct val="100000"/>
                        </a:lnSpc>
                        <a:spcBef>
                          <a:spcPts val="0"/>
                        </a:spcBef>
                        <a:spcAft>
                          <a:spcPts val="0"/>
                        </a:spcAft>
                        <a:buFont typeface="Arial" panose="020B0604020202020204" pitchFamily="34" charset="0"/>
                        <a:buChar char="•"/>
                      </a:pPr>
                      <a:r>
                        <a:rPr lang="en-US" sz="120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Promoting Interoperability performance category will be weighted at 85%. </a:t>
                      </a:r>
                      <a:endParaRPr lang="en-US" sz="1200" b="0" dirty="0">
                        <a:solidFill>
                          <a:schemeClr val="dk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120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quality performance category will retain a 0% weight because you didn’t submit quality data. </a:t>
                      </a:r>
                      <a:endParaRPr lang="en-US" sz="1200" b="0" dirty="0">
                        <a:solidFill>
                          <a:schemeClr val="dk1"/>
                        </a:solidFill>
                        <a:effectLst/>
                        <a:latin typeface="Segoe UI" panose="020B0502040204020203" pitchFamily="34" charset="0"/>
                        <a:ea typeface="Calibri" panose="020F0502020204030204" pitchFamily="34" charset="0"/>
                        <a:cs typeface="Segoe UI" panose="020B0502040204020203" pitchFamily="34" charset="0"/>
                      </a:endParaRPr>
                    </a:p>
                    <a:p>
                      <a:pPr marL="171450" marR="0" lvl="0" indent="-171450">
                        <a:lnSpc>
                          <a:spcPct val="100000"/>
                        </a:lnSpc>
                        <a:spcBef>
                          <a:spcPts val="0"/>
                        </a:spcBef>
                        <a:spcAft>
                          <a:spcPts val="0"/>
                        </a:spcAft>
                        <a:buFont typeface="Arial" panose="020B0604020202020204" pitchFamily="34" charset="0"/>
                        <a:buChar char="•"/>
                      </a:pPr>
                      <a:r>
                        <a:rPr lang="en-US" sz="1200" b="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cost performance category will retain a 0% weight because there are no data submission requirements associated with the cost performance category (reweighting can’t be voided).</a:t>
                      </a:r>
                      <a:endParaRPr lang="en-US" sz="1200" b="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0971456"/>
                  </a:ext>
                </a:extLst>
              </a:tr>
            </a:tbl>
          </a:graphicData>
        </a:graphic>
      </p:graphicFrame>
    </p:spTree>
    <p:extLst>
      <p:ext uri="{BB962C8B-B14F-4D97-AF65-F5344CB8AC3E}">
        <p14:creationId xmlns:p14="http://schemas.microsoft.com/office/powerpoint/2010/main" val="730590235"/>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B77"/>
      </a:dk2>
      <a:lt2>
        <a:srgbClr val="DDDDE6"/>
      </a:lt2>
      <a:accent1>
        <a:srgbClr val="003364"/>
      </a:accent1>
      <a:accent2>
        <a:srgbClr val="119FA6"/>
      </a:accent2>
      <a:accent3>
        <a:srgbClr val="04C1E8"/>
      </a:accent3>
      <a:accent4>
        <a:srgbClr val="005B77"/>
      </a:accent4>
      <a:accent5>
        <a:srgbClr val="E39E50"/>
      </a:accent5>
      <a:accent6>
        <a:srgbClr val="8CB168"/>
      </a:accent6>
      <a:hlink>
        <a:srgbClr val="205E9E"/>
      </a:hlink>
      <a:folHlink>
        <a:srgbClr val="205E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E1E845278AE34DAE6853029C422E98" ma:contentTypeVersion="15" ma:contentTypeDescription="Create a new document." ma:contentTypeScope="" ma:versionID="4a74f743a462a1102b3ab6039ea38741">
  <xsd:schema xmlns:xsd="http://www.w3.org/2001/XMLSchema" xmlns:xs="http://www.w3.org/2001/XMLSchema" xmlns:p="http://schemas.microsoft.com/office/2006/metadata/properties" xmlns:ns2="473fb903-928d-4c19-82a4-142fa71b231e" xmlns:ns3="22bb7b03-74e3-4244-88c2-4a3caedda43c" targetNamespace="http://schemas.microsoft.com/office/2006/metadata/properties" ma:root="true" ma:fieldsID="6a24e77b9a6f4cf188a0de49ba9ac1d8" ns2:_="" ns3:_="">
    <xsd:import namespace="473fb903-928d-4c19-82a4-142fa71b231e"/>
    <xsd:import namespace="22bb7b03-74e3-4244-88c2-4a3caedda43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eting_x0020_Date" minOccurs="0"/>
                <xsd:element ref="ns3:DocumentType" minOccurs="0"/>
                <xsd:element ref="ns3:Policy_x0020_area" minOccurs="0"/>
                <xsd:element ref="ns3:MediaServiceDateTaken" minOccurs="0"/>
                <xsd:element ref="ns3:Document_x0020_Sourc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3fb903-928d-4c19-82a4-142fa71b231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bb7b03-74e3-4244-88c2-4a3caedda43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eting_x0020_Date" ma:index="16" nillable="true" ma:displayName="Meeting Date" ma:format="DateOnly" ma:internalName="Meeting_x0020_Date">
      <xsd:simpleType>
        <xsd:restriction base="dms:DateTime"/>
      </xsd:simpleType>
    </xsd:element>
    <xsd:element name="DocumentType" ma:index="17" nillable="true" ma:displayName="Document Type" ma:format="Dropdown" ma:internalName="DocumentType">
      <xsd:simpleType>
        <xsd:restriction base="dms:Choice">
          <xsd:enumeration value="Meeting Notes"/>
          <xsd:enumeration value="SBAR"/>
          <xsd:enumeration value="Meeting Presentation"/>
          <xsd:enumeration value="Administrative Documents"/>
          <xsd:enumeration value="Internal Working Documents"/>
          <xsd:enumeration value="Externally Created Resource"/>
          <xsd:enumeration value="Briefing Paper"/>
        </xsd:restriction>
      </xsd:simpleType>
    </xsd:element>
    <xsd:element name="Policy_x0020_area" ma:index="18" nillable="true" ma:displayName="Policy area" ma:internalName="Policy_x0020_area">
      <xsd:complexType>
        <xsd:complexContent>
          <xsd:extension base="dms:MultiChoice">
            <xsd:sequence>
              <xsd:element name="Value" maxOccurs="unbounded" minOccurs="0" nillable="true">
                <xsd:simpleType>
                  <xsd:restriction base="dms:Choice">
                    <xsd:enumeration value="MVP Definition/Development"/>
                    <xsd:enumeration value="Selection of measures/activities in MVP"/>
                    <xsd:enumeration value="Assigning MVPs"/>
                    <xsd:enumeration value="Transition to MVPs"/>
                    <xsd:enumeration value="Small/Rural Practices"/>
                    <xsd:enumeration value="QCDR measures in MVP"/>
                    <xsd:enumeration value="Scoring in MVPs"/>
                    <xsd:enumeration value="Quality Performance Category"/>
                    <xsd:enumeration value="Cost performance category"/>
                    <xsd:enumeration value="Multispecialty Practices"/>
                    <xsd:enumeration value="Final Score"/>
                    <xsd:enumeration value="MIPS Payment Adjustment"/>
                    <xsd:enumeration value="Overall strategy"/>
                  </xsd:restriction>
                </xsd:simpleType>
              </xsd:element>
            </xsd:sequence>
          </xsd:extension>
        </xsd:complexContent>
      </xsd:complexType>
    </xsd:element>
    <xsd:element name="MediaServiceDateTaken" ma:index="19" nillable="true" ma:displayName="MediaServiceDateTaken" ma:hidden="true" ma:internalName="MediaServiceDateTaken" ma:readOnly="true">
      <xsd:simpleType>
        <xsd:restriction base="dms:Text"/>
      </xsd:simpleType>
    </xsd:element>
    <xsd:element name="Document_x0020_Source" ma:index="20" nillable="true" ma:displayName="Document Source" ma:internalName="Document_x0020_Source">
      <xsd:simpleType>
        <xsd:restriction base="dms:Text">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eting_x0020_Date xmlns="22bb7b03-74e3-4244-88c2-4a3caedda43c" xsi:nil="true"/>
    <Document_x0020_Source xmlns="22bb7b03-74e3-4244-88c2-4a3caedda43c" xsi:nil="true"/>
    <DocumentType xmlns="22bb7b03-74e3-4244-88c2-4a3caedda43c" xsi:nil="true"/>
    <Policy_x0020_area xmlns="22bb7b03-74e3-4244-88c2-4a3caedda43c" xsi:nil="true"/>
  </documentManagement>
</p:properties>
</file>

<file path=customXml/itemProps1.xml><?xml version="1.0" encoding="utf-8"?>
<ds:datastoreItem xmlns:ds="http://schemas.openxmlformats.org/officeDocument/2006/customXml" ds:itemID="{6FEC4A71-997E-470E-B17B-024C382E21FB}"/>
</file>

<file path=customXml/itemProps2.xml><?xml version="1.0" encoding="utf-8"?>
<ds:datastoreItem xmlns:ds="http://schemas.openxmlformats.org/officeDocument/2006/customXml" ds:itemID="{6129555C-0409-4160-B76C-9B7D9CF7F830}">
  <ds:schemaRefs>
    <ds:schemaRef ds:uri="http://schemas.microsoft.com/sharepoint/v3/contenttype/forms"/>
  </ds:schemaRefs>
</ds:datastoreItem>
</file>

<file path=customXml/itemProps3.xml><?xml version="1.0" encoding="utf-8"?>
<ds:datastoreItem xmlns:ds="http://schemas.openxmlformats.org/officeDocument/2006/customXml" ds:itemID="{950BB7EE-78A0-43F6-8760-B8996EF14D55}">
  <ds:schemaRefs>
    <ds:schemaRef ds:uri="http://schemas.microsoft.com/office/2006/documentManagement/types"/>
    <ds:schemaRef ds:uri="562ee83e-bf68-4b63-89e5-73151d97fdbe"/>
    <ds:schemaRef ds:uri="http://www.w3.org/XML/1998/namespace"/>
    <ds:schemaRef ds:uri="http://purl.org/dc/terms/"/>
    <ds:schemaRef ds:uri="f498a385-2a5f-4eed-a908-cfc0807cf99b"/>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8300</TotalTime>
  <Words>5585</Words>
  <Application>Microsoft Office PowerPoint</Application>
  <PresentationFormat>Custom</PresentationFormat>
  <Paragraphs>516</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Courier New</vt:lpstr>
      <vt:lpstr>Segoe UI</vt:lpstr>
      <vt:lpstr>Office Theme</vt:lpstr>
      <vt:lpstr>PowerPoint Presentation</vt:lpstr>
      <vt:lpstr>Contents</vt:lpstr>
      <vt:lpstr>How to Use This Guide</vt:lpstr>
      <vt:lpstr> How to Use This Guide</vt:lpstr>
      <vt:lpstr>Extreme and Uncontrollable Circumstances Application Overview</vt:lpstr>
      <vt:lpstr>Extreme and Uncontrollable Circumstances Application Overview</vt:lpstr>
      <vt:lpstr>Extreme and Uncontrollable Circumstances Application Overview</vt:lpstr>
      <vt:lpstr>Extreme and Uncontrollable Circumstances Application Overview</vt:lpstr>
      <vt:lpstr>Extreme and Uncontrollable Circumstances Application Overview</vt:lpstr>
      <vt:lpstr>Extreme and Uncontrollable Circumstances Application Overview</vt:lpstr>
      <vt:lpstr>Extreme and Uncontrollable Circumstances Application Overview</vt:lpstr>
      <vt:lpstr>Extreme and Uncontrollable Circumstances Application Overview</vt:lpstr>
      <vt:lpstr>Extreme and Uncontrollable Circumstances Application Process: Frequently Asked Questions</vt:lpstr>
      <vt:lpstr>Extreme and Uncontrollable Circumstances Application Process: Frequently Asked Questions</vt:lpstr>
      <vt:lpstr>Extreme and Uncontrollable Circumstances Application Process: Frequently Asked Questions</vt:lpstr>
      <vt:lpstr>Extreme and Uncontrollable Circumstances Application Process: Application Steps</vt:lpstr>
      <vt:lpstr>Extreme and Uncontrollable Circumstances Application Process: Application Steps</vt:lpstr>
      <vt:lpstr>Extreme and Uncontrollable Circumstances Application Process: Application Steps</vt:lpstr>
      <vt:lpstr>Extreme and Uncontrollable Circumstances Application Process: Application Steps</vt:lpstr>
      <vt:lpstr>Extreme and Uncontrollable Circumstances Application Process: Application Steps</vt:lpstr>
      <vt:lpstr>Extreme and Uncontrollable Circumstances Application Process: Application Steps</vt:lpstr>
      <vt:lpstr>Extreme and Uncontrollable Circumstances Application Process: Application Steps</vt:lpstr>
      <vt:lpstr>Extreme and Uncontrollable Circumstances Application Process: Application Steps</vt:lpstr>
      <vt:lpstr>Extreme and Uncontrollable Circumstances Application Process: Application Steps</vt:lpstr>
      <vt:lpstr>Extreme and Uncontrollable Circumstances Application Process: Application Steps</vt:lpstr>
      <vt:lpstr>Extreme and Uncontrollable Circumstances Application Process: Application Steps</vt:lpstr>
      <vt:lpstr>Extreme and Uncontrollable Circumstances Application Process: Application Steps</vt:lpstr>
      <vt:lpstr>Extreme and Uncontrollable Circumstances Application Process: Application Steps</vt:lpstr>
      <vt:lpstr>Help, Resources, and Version History</vt:lpstr>
      <vt:lpstr>PowerPoint Presentation</vt:lpstr>
      <vt:lpstr>PowerPoint Presentation</vt:lpstr>
      <vt:lpstr>PowerPoint Presentation</vt:lpstr>
      <vt:lpstr>Appendices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Agens, Ty</dc:creator>
  <cp:lastModifiedBy>Taylor Grandinetti (Ketchum)</cp:lastModifiedBy>
  <cp:revision>283</cp:revision>
  <dcterms:created xsi:type="dcterms:W3CDTF">2019-04-16T00:10:53Z</dcterms:created>
  <dcterms:modified xsi:type="dcterms:W3CDTF">2022-10-04T18:46:35Z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0x0101007BE1E845278AE34DAE6853029C422E98</vt:lpwstr>
  </property>
</Properties>
</file>