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68"/>
  </p:notesMasterIdLst>
  <p:handoutMasterIdLst>
    <p:handoutMasterId r:id="rId69"/>
  </p:handoutMasterIdLst>
  <p:sldIdLst>
    <p:sldId id="275" r:id="rId5"/>
    <p:sldId id="432" r:id="rId6"/>
    <p:sldId id="277" r:id="rId7"/>
    <p:sldId id="278" r:id="rId8"/>
    <p:sldId id="279" r:id="rId9"/>
    <p:sldId id="280" r:id="rId10"/>
    <p:sldId id="281" r:id="rId11"/>
    <p:sldId id="282" r:id="rId12"/>
    <p:sldId id="283" r:id="rId13"/>
    <p:sldId id="284" r:id="rId14"/>
    <p:sldId id="285" r:id="rId15"/>
    <p:sldId id="287" r:id="rId16"/>
    <p:sldId id="288" r:id="rId17"/>
    <p:sldId id="289" r:id="rId18"/>
    <p:sldId id="290" r:id="rId19"/>
    <p:sldId id="291" r:id="rId20"/>
    <p:sldId id="466" r:id="rId21"/>
    <p:sldId id="467" r:id="rId22"/>
    <p:sldId id="294" r:id="rId23"/>
    <p:sldId id="295" r:id="rId24"/>
    <p:sldId id="296" r:id="rId25"/>
    <p:sldId id="297" r:id="rId26"/>
    <p:sldId id="292" r:id="rId27"/>
    <p:sldId id="293" r:id="rId28"/>
    <p:sldId id="433" r:id="rId29"/>
    <p:sldId id="434" r:id="rId30"/>
    <p:sldId id="257" r:id="rId31"/>
    <p:sldId id="265" r:id="rId32"/>
    <p:sldId id="267" r:id="rId33"/>
    <p:sldId id="450" r:id="rId34"/>
    <p:sldId id="463" r:id="rId35"/>
    <p:sldId id="451" r:id="rId36"/>
    <p:sldId id="452" r:id="rId37"/>
    <p:sldId id="453" r:id="rId38"/>
    <p:sldId id="464" r:id="rId39"/>
    <p:sldId id="454" r:id="rId40"/>
    <p:sldId id="447" r:id="rId41"/>
    <p:sldId id="448" r:id="rId42"/>
    <p:sldId id="455" r:id="rId43"/>
    <p:sldId id="456" r:id="rId44"/>
    <p:sldId id="465" r:id="rId45"/>
    <p:sldId id="457" r:id="rId46"/>
    <p:sldId id="458" r:id="rId47"/>
    <p:sldId id="459" r:id="rId48"/>
    <p:sldId id="460" r:id="rId49"/>
    <p:sldId id="462" r:id="rId50"/>
    <p:sldId id="461" r:id="rId51"/>
    <p:sldId id="268" r:id="rId52"/>
    <p:sldId id="269" r:id="rId53"/>
    <p:sldId id="270" r:id="rId54"/>
    <p:sldId id="271" r:id="rId55"/>
    <p:sldId id="445" r:id="rId56"/>
    <p:sldId id="444" r:id="rId57"/>
    <p:sldId id="435" r:id="rId58"/>
    <p:sldId id="436" r:id="rId59"/>
    <p:sldId id="437" r:id="rId60"/>
    <p:sldId id="438" r:id="rId61"/>
    <p:sldId id="439" r:id="rId62"/>
    <p:sldId id="440" r:id="rId63"/>
    <p:sldId id="441" r:id="rId64"/>
    <p:sldId id="442" r:id="rId65"/>
    <p:sldId id="446" r:id="rId66"/>
    <p:sldId id="443" r:id="rId67"/>
  </p:sldIdLst>
  <p:sldSz cx="9144000" cy="7315200"/>
  <p:notesSz cx="6997700" cy="9271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3333FF"/>
    <a:srgbClr val="FFFF99"/>
    <a:srgbClr val="000000"/>
    <a:srgbClr val="FBFBFB"/>
    <a:srgbClr val="0066FF"/>
    <a:srgbClr val="B0B1B3"/>
    <a:srgbClr val="002F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7" autoAdjust="0"/>
    <p:restoredTop sz="86323" autoAdjust="0"/>
  </p:normalViewPr>
  <p:slideViewPr>
    <p:cSldViewPr snapToGrid="0">
      <p:cViewPr varScale="1">
        <p:scale>
          <a:sx n="80" d="100"/>
          <a:sy n="80" d="100"/>
        </p:scale>
        <p:origin x="1810" y="48"/>
      </p:cViewPr>
      <p:guideLst>
        <p:guide orient="horz" pos="2304"/>
        <p:guide pos="2880"/>
      </p:guideLst>
    </p:cSldViewPr>
  </p:slideViewPr>
  <p:outlineViewPr>
    <p:cViewPr>
      <p:scale>
        <a:sx n="33" d="100"/>
        <a:sy n="33" d="100"/>
      </p:scale>
      <p:origin x="0" y="244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defTabSz="928688">
              <a:defRPr sz="1200">
                <a:latin typeface="Arial" charset="0"/>
              </a:defRPr>
            </a:lvl1pPr>
          </a:lstStyle>
          <a:p>
            <a:pPr>
              <a:defRPr/>
            </a:pPr>
            <a:endParaRPr lang="en-US" dirty="0"/>
          </a:p>
        </p:txBody>
      </p:sp>
      <p:sp>
        <p:nvSpPr>
          <p:cNvPr id="37891" name="Rectangle 3"/>
          <p:cNvSpPr>
            <a:spLocks noGrp="1" noChangeArrowheads="1"/>
          </p:cNvSpPr>
          <p:nvPr>
            <p:ph type="dt" sz="quarter" idx="1"/>
          </p:nvPr>
        </p:nvSpPr>
        <p:spPr bwMode="auto">
          <a:xfrm>
            <a:off x="396240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algn="r" defTabSz="928688">
              <a:defRPr sz="1200">
                <a:latin typeface="Arial" charset="0"/>
              </a:defRPr>
            </a:lvl1pPr>
          </a:lstStyle>
          <a:p>
            <a:pPr>
              <a:defRPr/>
            </a:pPr>
            <a:endParaRPr lang="en-US" dirty="0"/>
          </a:p>
        </p:txBody>
      </p:sp>
      <p:sp>
        <p:nvSpPr>
          <p:cNvPr id="37892" name="Rectangle 4"/>
          <p:cNvSpPr>
            <a:spLocks noGrp="1" noChangeArrowheads="1"/>
          </p:cNvSpPr>
          <p:nvPr>
            <p:ph type="ftr" sz="quarter" idx="2"/>
          </p:nvPr>
        </p:nvSpPr>
        <p:spPr bwMode="auto">
          <a:xfrm>
            <a:off x="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defTabSz="928688">
              <a:defRPr sz="1200">
                <a:latin typeface="Arial" charset="0"/>
              </a:defRPr>
            </a:lvl1pPr>
          </a:lstStyle>
          <a:p>
            <a:pPr>
              <a:defRPr/>
            </a:pPr>
            <a:endParaRPr lang="en-US" dirty="0"/>
          </a:p>
        </p:txBody>
      </p:sp>
      <p:sp>
        <p:nvSpPr>
          <p:cNvPr id="37893" name="Rectangle 5"/>
          <p:cNvSpPr>
            <a:spLocks noGrp="1" noChangeArrowheads="1"/>
          </p:cNvSpPr>
          <p:nvPr>
            <p:ph type="sldNum" sz="quarter" idx="3"/>
          </p:nvPr>
        </p:nvSpPr>
        <p:spPr bwMode="auto">
          <a:xfrm>
            <a:off x="396240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algn="r" defTabSz="928688">
              <a:defRPr sz="1200">
                <a:latin typeface="Arial" charset="0"/>
              </a:defRPr>
            </a:lvl1pPr>
          </a:lstStyle>
          <a:p>
            <a:pPr>
              <a:defRPr/>
            </a:pPr>
            <a:fld id="{54695744-C8AC-4C53-B264-E8370741BF98}" type="slidenum">
              <a:rPr lang="en-US"/>
              <a:pPr>
                <a:defRPr/>
              </a:pPr>
              <a:t>‹#›</a:t>
            </a:fld>
            <a:endParaRPr lang="en-US" dirty="0"/>
          </a:p>
        </p:txBody>
      </p:sp>
    </p:spTree>
    <p:extLst>
      <p:ext uri="{BB962C8B-B14F-4D97-AF65-F5344CB8AC3E}">
        <p14:creationId xmlns:p14="http://schemas.microsoft.com/office/powerpoint/2010/main" val="2973009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defTabSz="928688">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62400" y="0"/>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lvl1pPr algn="r" defTabSz="928688">
              <a:defRPr sz="120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325563" y="695325"/>
            <a:ext cx="4346575"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defTabSz="928688">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2400" y="8805863"/>
            <a:ext cx="30337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5" tIns="46362" rIns="92725" bIns="46362" numCol="1" anchor="b" anchorCtr="0" compatLnSpc="1">
            <a:prstTxWarp prst="textNoShape">
              <a:avLst/>
            </a:prstTxWarp>
          </a:bodyPr>
          <a:lstStyle>
            <a:lvl1pPr algn="r" defTabSz="928688">
              <a:defRPr sz="1200">
                <a:latin typeface="Arial" charset="0"/>
              </a:defRPr>
            </a:lvl1pPr>
          </a:lstStyle>
          <a:p>
            <a:pPr>
              <a:defRPr/>
            </a:pPr>
            <a:fld id="{716C6A8D-D859-433A-B239-6272E05B6748}" type="slidenum">
              <a:rPr lang="en-US"/>
              <a:pPr>
                <a:defRPr/>
              </a:pPr>
              <a:t>‹#›</a:t>
            </a:fld>
            <a:endParaRPr lang="en-US" dirty="0"/>
          </a:p>
        </p:txBody>
      </p:sp>
    </p:spTree>
    <p:extLst>
      <p:ext uri="{BB962C8B-B14F-4D97-AF65-F5344CB8AC3E}">
        <p14:creationId xmlns:p14="http://schemas.microsoft.com/office/powerpoint/2010/main" val="3990892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10</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12</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15</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16</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17</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18</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19</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21" eaLnBrk="0" hangingPunct="0">
              <a:defRPr sz="2000">
                <a:solidFill>
                  <a:schemeClr val="tx1"/>
                </a:solidFill>
                <a:latin typeface="Times New Roman" pitchFamily="18" charset="0"/>
              </a:defRPr>
            </a:lvl1pPr>
            <a:lvl2pPr marL="742897" indent="-285730" defTabSz="928621" eaLnBrk="0" hangingPunct="0">
              <a:defRPr sz="2000">
                <a:solidFill>
                  <a:schemeClr val="tx1"/>
                </a:solidFill>
                <a:latin typeface="Times New Roman" pitchFamily="18" charset="0"/>
              </a:defRPr>
            </a:lvl2pPr>
            <a:lvl3pPr marL="1142918" indent="-228584" defTabSz="928621" eaLnBrk="0" hangingPunct="0">
              <a:defRPr sz="2000">
                <a:solidFill>
                  <a:schemeClr val="tx1"/>
                </a:solidFill>
                <a:latin typeface="Times New Roman" pitchFamily="18" charset="0"/>
              </a:defRPr>
            </a:lvl3pPr>
            <a:lvl4pPr marL="1600085" indent="-228584" defTabSz="928621" eaLnBrk="0" hangingPunct="0">
              <a:defRPr sz="2000">
                <a:solidFill>
                  <a:schemeClr val="tx1"/>
                </a:solidFill>
                <a:latin typeface="Times New Roman" pitchFamily="18" charset="0"/>
              </a:defRPr>
            </a:lvl4pPr>
            <a:lvl5pPr marL="2057252" indent="-228584" defTabSz="928621" eaLnBrk="0" hangingPunct="0">
              <a:defRPr sz="2000">
                <a:solidFill>
                  <a:schemeClr val="tx1"/>
                </a:solidFill>
                <a:latin typeface="Times New Roman" pitchFamily="18" charset="0"/>
              </a:defRPr>
            </a:lvl5pPr>
            <a:lvl6pPr marL="2514419" indent="-228584" defTabSz="928621" eaLnBrk="0" fontAlgn="base" hangingPunct="0">
              <a:spcBef>
                <a:spcPct val="0"/>
              </a:spcBef>
              <a:spcAft>
                <a:spcPct val="0"/>
              </a:spcAft>
              <a:defRPr sz="2000">
                <a:solidFill>
                  <a:schemeClr val="tx1"/>
                </a:solidFill>
                <a:latin typeface="Times New Roman" pitchFamily="18" charset="0"/>
              </a:defRPr>
            </a:lvl6pPr>
            <a:lvl7pPr marL="2971585" indent="-228584" defTabSz="928621" eaLnBrk="0" fontAlgn="base" hangingPunct="0">
              <a:spcBef>
                <a:spcPct val="0"/>
              </a:spcBef>
              <a:spcAft>
                <a:spcPct val="0"/>
              </a:spcAft>
              <a:defRPr sz="2000">
                <a:solidFill>
                  <a:schemeClr val="tx1"/>
                </a:solidFill>
                <a:latin typeface="Times New Roman" pitchFamily="18" charset="0"/>
              </a:defRPr>
            </a:lvl7pPr>
            <a:lvl8pPr marL="3428752" indent="-228584" defTabSz="928621" eaLnBrk="0" fontAlgn="base" hangingPunct="0">
              <a:spcBef>
                <a:spcPct val="0"/>
              </a:spcBef>
              <a:spcAft>
                <a:spcPct val="0"/>
              </a:spcAft>
              <a:defRPr sz="2000">
                <a:solidFill>
                  <a:schemeClr val="tx1"/>
                </a:solidFill>
                <a:latin typeface="Times New Roman" pitchFamily="18" charset="0"/>
              </a:defRPr>
            </a:lvl8pPr>
            <a:lvl9pPr marL="3885919" indent="-228584" defTabSz="928621"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a:solidFill>
                  <a:prstClr val="black"/>
                </a:solidFill>
                <a:latin typeface="Arial" charset="0"/>
              </a:rPr>
              <a:pPr eaLnBrk="1" hangingPunct="1"/>
              <a:t>2</a:t>
            </a:fld>
            <a:endParaRPr lang="en-US" sz="1200" dirty="0">
              <a:solidFill>
                <a:prstClr val="black"/>
              </a:solidFill>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20</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21</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22</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24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6C6A8D-D859-433A-B239-6272E05B6748}" type="slidenum">
              <a:rPr lang="en-US" smtClean="0"/>
              <a:pPr>
                <a:defRPr/>
              </a:pPr>
              <a:t>49</a:t>
            </a:fld>
            <a:endParaRPr lang="en-US" dirty="0"/>
          </a:p>
        </p:txBody>
      </p:sp>
    </p:spTree>
    <p:extLst>
      <p:ext uri="{BB962C8B-B14F-4D97-AF65-F5344CB8AC3E}">
        <p14:creationId xmlns:p14="http://schemas.microsoft.com/office/powerpoint/2010/main" val="51215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3</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4</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5</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6</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7</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8</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8688" eaLnBrk="0" hangingPunct="0">
              <a:defRPr sz="2000">
                <a:solidFill>
                  <a:schemeClr val="tx1"/>
                </a:solidFill>
                <a:latin typeface="Times New Roman" pitchFamily="18" charset="0"/>
              </a:defRPr>
            </a:lvl1pPr>
            <a:lvl2pPr marL="742950" indent="-285750" defTabSz="928688" eaLnBrk="0" hangingPunct="0">
              <a:defRPr sz="2000">
                <a:solidFill>
                  <a:schemeClr val="tx1"/>
                </a:solidFill>
                <a:latin typeface="Times New Roman" pitchFamily="18" charset="0"/>
              </a:defRPr>
            </a:lvl2pPr>
            <a:lvl3pPr marL="1143000" indent="-228600" defTabSz="928688" eaLnBrk="0" hangingPunct="0">
              <a:defRPr sz="2000">
                <a:solidFill>
                  <a:schemeClr val="tx1"/>
                </a:solidFill>
                <a:latin typeface="Times New Roman" pitchFamily="18" charset="0"/>
              </a:defRPr>
            </a:lvl3pPr>
            <a:lvl4pPr marL="1600200" indent="-228600" defTabSz="928688" eaLnBrk="0" hangingPunct="0">
              <a:defRPr sz="2000">
                <a:solidFill>
                  <a:schemeClr val="tx1"/>
                </a:solidFill>
                <a:latin typeface="Times New Roman" pitchFamily="18" charset="0"/>
              </a:defRPr>
            </a:lvl4pPr>
            <a:lvl5pPr marL="2057400" indent="-228600" defTabSz="928688" eaLnBrk="0" hangingPunct="0">
              <a:defRPr sz="2000">
                <a:solidFill>
                  <a:schemeClr val="tx1"/>
                </a:solidFill>
                <a:latin typeface="Times New Roman" pitchFamily="18" charset="0"/>
              </a:defRPr>
            </a:lvl5pPr>
            <a:lvl6pPr marL="2514600" indent="-228600" defTabSz="928688" eaLnBrk="0" fontAlgn="base" hangingPunct="0">
              <a:spcBef>
                <a:spcPct val="0"/>
              </a:spcBef>
              <a:spcAft>
                <a:spcPct val="0"/>
              </a:spcAft>
              <a:defRPr sz="2000">
                <a:solidFill>
                  <a:schemeClr val="tx1"/>
                </a:solidFill>
                <a:latin typeface="Times New Roman" pitchFamily="18" charset="0"/>
              </a:defRPr>
            </a:lvl6pPr>
            <a:lvl7pPr marL="2971800" indent="-228600" defTabSz="928688" eaLnBrk="0" fontAlgn="base" hangingPunct="0">
              <a:spcBef>
                <a:spcPct val="0"/>
              </a:spcBef>
              <a:spcAft>
                <a:spcPct val="0"/>
              </a:spcAft>
              <a:defRPr sz="2000">
                <a:solidFill>
                  <a:schemeClr val="tx1"/>
                </a:solidFill>
                <a:latin typeface="Times New Roman" pitchFamily="18" charset="0"/>
              </a:defRPr>
            </a:lvl7pPr>
            <a:lvl8pPr marL="3429000" indent="-228600" defTabSz="928688" eaLnBrk="0" fontAlgn="base" hangingPunct="0">
              <a:spcBef>
                <a:spcPct val="0"/>
              </a:spcBef>
              <a:spcAft>
                <a:spcPct val="0"/>
              </a:spcAft>
              <a:defRPr sz="2000">
                <a:solidFill>
                  <a:schemeClr val="tx1"/>
                </a:solidFill>
                <a:latin typeface="Times New Roman" pitchFamily="18" charset="0"/>
              </a:defRPr>
            </a:lvl8pPr>
            <a:lvl9pPr marL="3886200" indent="-228600" defTabSz="928688" eaLnBrk="0" fontAlgn="base" hangingPunct="0">
              <a:spcBef>
                <a:spcPct val="0"/>
              </a:spcBef>
              <a:spcAft>
                <a:spcPct val="0"/>
              </a:spcAft>
              <a:defRPr sz="2000">
                <a:solidFill>
                  <a:schemeClr val="tx1"/>
                </a:solidFill>
                <a:latin typeface="Times New Roman" pitchFamily="18" charset="0"/>
              </a:defRPr>
            </a:lvl9pPr>
          </a:lstStyle>
          <a:p>
            <a:pPr eaLnBrk="1" hangingPunct="1"/>
            <a:fld id="{4E953455-8AD4-428E-A729-26E7192D760E}" type="slidenum">
              <a:rPr lang="en-US" sz="1200" smtClean="0">
                <a:latin typeface="Arial" charset="0"/>
              </a:rPr>
              <a:pPr eaLnBrk="1" hangingPunct="1"/>
              <a:t>9</a:t>
            </a:fld>
            <a:endParaRPr lang="en-US" sz="1200" dirty="0">
              <a:latin typeface="Arial" charset="0"/>
            </a:endParaRPr>
          </a:p>
        </p:txBody>
      </p:sp>
      <p:sp>
        <p:nvSpPr>
          <p:cNvPr id="7171" name="Rectangle 2"/>
          <p:cNvSpPr>
            <a:spLocks noGrp="1" noRot="1" noChangeAspect="1" noChangeArrowheads="1" noTextEdit="1"/>
          </p:cNvSpPr>
          <p:nvPr>
            <p:ph type="sldImg"/>
          </p:nvPr>
        </p:nvSpPr>
        <p:spPr>
          <a:xfrm>
            <a:off x="1325563" y="695325"/>
            <a:ext cx="4346575" cy="3476625"/>
          </a:xfrm>
          <a:ln/>
        </p:spPr>
      </p:sp>
      <p:sp>
        <p:nvSpPr>
          <p:cNvPr id="717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61"/>
            <a:ext cx="7772400" cy="1568027"/>
          </a:xfrm>
        </p:spPr>
        <p:txBody>
          <a:bodyPr/>
          <a:lstStyle/>
          <a:p>
            <a:r>
              <a:rPr lang="en-US"/>
              <a:t>Click to edit Master title style</a:t>
            </a:r>
          </a:p>
        </p:txBody>
      </p:sp>
      <p:sp>
        <p:nvSpPr>
          <p:cNvPr id="3" name="Subtitle 2"/>
          <p:cNvSpPr>
            <a:spLocks noGrp="1"/>
          </p:cNvSpPr>
          <p:nvPr>
            <p:ph type="subTitle" idx="1"/>
          </p:nvPr>
        </p:nvSpPr>
        <p:spPr>
          <a:xfrm>
            <a:off x="1371600" y="4145280"/>
            <a:ext cx="6400800" cy="18694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0281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8408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55"/>
            <a:ext cx="205740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955"/>
            <a:ext cx="601980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15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p:spPr>
        <p:txBody>
          <a:bodyPr/>
          <a:lstStyle/>
          <a:p>
            <a:r>
              <a:rPr lang="en-US" dirty="0"/>
              <a:t>Click to edit Master title style</a:t>
            </a:r>
          </a:p>
        </p:txBody>
      </p:sp>
      <p:sp>
        <p:nvSpPr>
          <p:cNvPr id="3" name="Text Placeholder 2"/>
          <p:cNvSpPr>
            <a:spLocks noGrp="1"/>
          </p:cNvSpPr>
          <p:nvPr>
            <p:ph type="body" sz="half" idx="1"/>
          </p:nvPr>
        </p:nvSpPr>
        <p:spPr>
          <a:xfrm>
            <a:off x="457200" y="1706888"/>
            <a:ext cx="403860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8"/>
            <a:ext cx="4038600" cy="482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71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85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7"/>
            <a:ext cx="777240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00502"/>
            <a:ext cx="7772400" cy="16001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7173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6888"/>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8"/>
            <a:ext cx="403860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37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37458"/>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19871"/>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637458"/>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319871"/>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68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619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3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91253"/>
            <a:ext cx="3008313"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3" y="291261"/>
            <a:ext cx="5111751"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530781"/>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259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4"/>
            <a:ext cx="5486400"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725165"/>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241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t-slide-lV"/>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
            <a:ext cx="9144000" cy="15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92947"/>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7200" y="1706888"/>
            <a:ext cx="8229600" cy="482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5" descr="DHS-Signatur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421128"/>
            <a:ext cx="2286000" cy="72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3962400" y="6838890"/>
            <a:ext cx="1219200" cy="400110"/>
          </a:xfrm>
          <a:prstGeom prst="rect">
            <a:avLst/>
          </a:prstGeom>
          <a:noFill/>
        </p:spPr>
        <p:txBody>
          <a:bodyPr wrap="square" rtlCol="0">
            <a:spAutoFit/>
          </a:bodyPr>
          <a:lstStyle/>
          <a:p>
            <a:pPr algn="ctr"/>
            <a:fld id="{E801D5D0-FF47-4BC3-A1B3-89B9B650642A}"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3200" b="1">
          <a:solidFill>
            <a:schemeClr val="tx1"/>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4400" b="1">
          <a:solidFill>
            <a:schemeClr val="tx1"/>
          </a:solidFill>
          <a:latin typeface="Joanna MT" pitchFamily="18" charset="0"/>
        </a:defRPr>
      </a:lvl2pPr>
      <a:lvl3pPr algn="l" rtl="0" eaLnBrk="0" fontAlgn="base" hangingPunct="0">
        <a:spcBef>
          <a:spcPct val="0"/>
        </a:spcBef>
        <a:spcAft>
          <a:spcPct val="0"/>
        </a:spcAft>
        <a:defRPr sz="4400" b="1">
          <a:solidFill>
            <a:schemeClr val="tx1"/>
          </a:solidFill>
          <a:latin typeface="Joanna MT" pitchFamily="18" charset="0"/>
        </a:defRPr>
      </a:lvl3pPr>
      <a:lvl4pPr algn="l" rtl="0" eaLnBrk="0" fontAlgn="base" hangingPunct="0">
        <a:spcBef>
          <a:spcPct val="0"/>
        </a:spcBef>
        <a:spcAft>
          <a:spcPct val="0"/>
        </a:spcAft>
        <a:defRPr sz="4400" b="1">
          <a:solidFill>
            <a:schemeClr val="tx1"/>
          </a:solidFill>
          <a:latin typeface="Joanna MT" pitchFamily="18" charset="0"/>
        </a:defRPr>
      </a:lvl4pPr>
      <a:lvl5pPr algn="l" rtl="0" eaLnBrk="0" fontAlgn="base" hangingPunct="0">
        <a:spcBef>
          <a:spcPct val="0"/>
        </a:spcBef>
        <a:spcAft>
          <a:spcPct val="0"/>
        </a:spcAft>
        <a:defRPr sz="4400" b="1">
          <a:solidFill>
            <a:schemeClr val="tx1"/>
          </a:solidFill>
          <a:latin typeface="Joanna MT" pitchFamily="18" charset="0"/>
        </a:defRPr>
      </a:lvl5pPr>
      <a:lvl6pPr marL="457200" algn="l" rtl="0" fontAlgn="base">
        <a:spcBef>
          <a:spcPct val="0"/>
        </a:spcBef>
        <a:spcAft>
          <a:spcPct val="0"/>
        </a:spcAft>
        <a:defRPr sz="4400" b="1">
          <a:solidFill>
            <a:schemeClr val="tx1"/>
          </a:solidFill>
          <a:latin typeface="Joanna MT" pitchFamily="18" charset="0"/>
        </a:defRPr>
      </a:lvl6pPr>
      <a:lvl7pPr marL="914400" algn="l" rtl="0" fontAlgn="base">
        <a:spcBef>
          <a:spcPct val="0"/>
        </a:spcBef>
        <a:spcAft>
          <a:spcPct val="0"/>
        </a:spcAft>
        <a:defRPr sz="4400" b="1">
          <a:solidFill>
            <a:schemeClr val="tx1"/>
          </a:solidFill>
          <a:latin typeface="Joanna MT" pitchFamily="18" charset="0"/>
        </a:defRPr>
      </a:lvl7pPr>
      <a:lvl8pPr marL="1371600" algn="l" rtl="0" fontAlgn="base">
        <a:spcBef>
          <a:spcPct val="0"/>
        </a:spcBef>
        <a:spcAft>
          <a:spcPct val="0"/>
        </a:spcAft>
        <a:defRPr sz="4400" b="1">
          <a:solidFill>
            <a:schemeClr val="tx1"/>
          </a:solidFill>
          <a:latin typeface="Joanna MT" pitchFamily="18" charset="0"/>
        </a:defRPr>
      </a:lvl8pPr>
      <a:lvl9pPr marL="1828800" algn="l" rtl="0" fontAlgn="base">
        <a:spcBef>
          <a:spcPct val="0"/>
        </a:spcBef>
        <a:spcAft>
          <a:spcPct val="0"/>
        </a:spcAft>
        <a:defRPr sz="4400" b="1">
          <a:solidFill>
            <a:schemeClr val="tx1"/>
          </a:solidFill>
          <a:latin typeface="Joanna MT"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Font typeface="Wingdings" pitchFamily="2" charset="2"/>
        <a:buChar char="§"/>
        <a:defRPr>
          <a:solidFill>
            <a:schemeClr val="tx1"/>
          </a:solidFill>
          <a:latin typeface="+mn-lt"/>
        </a:defRPr>
      </a:lvl6pPr>
      <a:lvl7pPr marL="2971800" indent="-228600" algn="l" rtl="0" fontAlgn="base">
        <a:spcBef>
          <a:spcPct val="20000"/>
        </a:spcBef>
        <a:spcAft>
          <a:spcPct val="0"/>
        </a:spcAft>
        <a:buFont typeface="Wingdings" pitchFamily="2" charset="2"/>
        <a:buChar char="§"/>
        <a:defRPr>
          <a:solidFill>
            <a:schemeClr val="tx1"/>
          </a:solidFill>
          <a:latin typeface="+mn-lt"/>
        </a:defRPr>
      </a:lvl7pPr>
      <a:lvl8pPr marL="3429000" indent="-228600" algn="l" rtl="0" fontAlgn="base">
        <a:spcBef>
          <a:spcPct val="20000"/>
        </a:spcBef>
        <a:spcAft>
          <a:spcPct val="0"/>
        </a:spcAft>
        <a:buFont typeface="Wingdings" pitchFamily="2" charset="2"/>
        <a:buChar char="§"/>
        <a:defRPr>
          <a:solidFill>
            <a:schemeClr val="tx1"/>
          </a:solidFill>
          <a:latin typeface="+mn-lt"/>
        </a:defRPr>
      </a:lvl8pPr>
      <a:lvl9pPr marL="3886200" indent="-228600"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cid:ii_ke8gy7dt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cid:ii_ke8h22o7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cid:ii_ke8gy7dt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cid:ii_ke8h22o7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Enroll Company</a:t>
            </a:r>
          </a:p>
        </p:txBody>
      </p:sp>
      <p:sp>
        <p:nvSpPr>
          <p:cNvPr id="5" name="Content Placeholder 2"/>
          <p:cNvSpPr>
            <a:spLocks noGrp="1"/>
          </p:cNvSpPr>
          <p:nvPr>
            <p:ph type="body" sz="half" idx="1"/>
          </p:nvPr>
        </p:nvSpPr>
        <p:spPr>
          <a:xfrm>
            <a:off x="457200" y="1709929"/>
            <a:ext cx="8229600" cy="4828032"/>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Steps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Access E-Verify Enrollment Website</a:t>
            </a:r>
          </a:p>
          <a:p>
            <a:r>
              <a:rPr lang="en-US" dirty="0">
                <a:latin typeface="Times New Roman" panose="02020603050405020304" pitchFamily="18" charset="0"/>
                <a:cs typeface="Times New Roman" panose="02020603050405020304" pitchFamily="18" charset="0"/>
              </a:rPr>
              <a:t>Read and Agree to Terms to Access the E-Verify Website</a:t>
            </a:r>
          </a:p>
          <a:p>
            <a:r>
              <a:rPr lang="en-US" dirty="0">
                <a:latin typeface="Times New Roman" panose="02020603050405020304" pitchFamily="18" charset="0"/>
                <a:cs typeface="Times New Roman" panose="02020603050405020304" pitchFamily="18" charset="0"/>
              </a:rPr>
              <a:t>Review Enrollment Checklist and Collect Needed Information (offline)</a:t>
            </a:r>
          </a:p>
          <a:p>
            <a:r>
              <a:rPr lang="en-US" dirty="0">
                <a:latin typeface="Times New Roman" panose="02020603050405020304" pitchFamily="18" charset="0"/>
                <a:cs typeface="Times New Roman" panose="02020603050405020304" pitchFamily="18" charset="0"/>
              </a:rPr>
              <a:t>Determine Access Method (choose company type)</a:t>
            </a:r>
          </a:p>
          <a:p>
            <a:r>
              <a:rPr lang="en-US" dirty="0">
                <a:latin typeface="Times New Roman" panose="02020603050405020304" pitchFamily="18" charset="0"/>
                <a:cs typeface="Times New Roman" panose="02020603050405020304" pitchFamily="18" charset="0"/>
              </a:rPr>
              <a:t>Select Organization Designation and Applicable Federal Contractor Category</a:t>
            </a:r>
          </a:p>
          <a:p>
            <a:r>
              <a:rPr lang="en-US" dirty="0">
                <a:latin typeface="Times New Roman" panose="02020603050405020304" pitchFamily="18" charset="0"/>
                <a:cs typeface="Times New Roman" panose="02020603050405020304" pitchFamily="18" charset="0"/>
              </a:rPr>
              <a:t>Sign Memorandum of Understanding (MOU)</a:t>
            </a:r>
          </a:p>
          <a:p>
            <a:r>
              <a:rPr lang="en-US" dirty="0">
                <a:latin typeface="Times New Roman" panose="02020603050405020304" pitchFamily="18" charset="0"/>
                <a:cs typeface="Times New Roman" panose="02020603050405020304" pitchFamily="18" charset="0"/>
              </a:rPr>
              <a:t>Enter Company Information</a:t>
            </a:r>
          </a:p>
          <a:p>
            <a:r>
              <a:rPr lang="en-US" dirty="0">
                <a:latin typeface="Times New Roman" panose="02020603050405020304" pitchFamily="18" charset="0"/>
                <a:cs typeface="Times New Roman" panose="02020603050405020304" pitchFamily="18" charset="0"/>
              </a:rPr>
              <a:t>Register Users </a:t>
            </a:r>
          </a:p>
          <a:p>
            <a:r>
              <a:rPr lang="en-US" dirty="0">
                <a:latin typeface="Times New Roman" panose="02020603050405020304" pitchFamily="18" charset="0"/>
                <a:cs typeface="Times New Roman" panose="02020603050405020304" pitchFamily="18" charset="0"/>
              </a:rPr>
              <a:t>Review and Certify Information</a:t>
            </a:r>
          </a:p>
          <a:p>
            <a:r>
              <a:rPr lang="en-US" dirty="0">
                <a:latin typeface="Times New Roman" panose="02020603050405020304" pitchFamily="18" charset="0"/>
                <a:cs typeface="Times New Roman" panose="02020603050405020304" pitchFamily="18" charset="0"/>
              </a:rPr>
              <a:t>Print MOU</a:t>
            </a:r>
          </a:p>
        </p:txBody>
      </p:sp>
    </p:spTree>
    <p:extLst>
      <p:ext uri="{BB962C8B-B14F-4D97-AF65-F5344CB8AC3E}">
        <p14:creationId xmlns:p14="http://schemas.microsoft.com/office/powerpoint/2010/main" val="19037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Company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55110"/>
            <a:ext cx="6673404" cy="5145690"/>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NAICS Code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7"/>
            <a:ext cx="5029200" cy="1871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9" y="3193439"/>
            <a:ext cx="5394325" cy="16649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91335"/>
            <a:ext cx="6172200" cy="2072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Hiring Site Information</a:t>
            </a:r>
          </a:p>
        </p:txBody>
      </p:sp>
      <p:grpSp>
        <p:nvGrpSpPr>
          <p:cNvPr id="3" name="Group 2"/>
          <p:cNvGrpSpPr/>
          <p:nvPr/>
        </p:nvGrpSpPr>
        <p:grpSpPr>
          <a:xfrm>
            <a:off x="990613" y="1969355"/>
            <a:ext cx="7051675" cy="3395133"/>
            <a:chOff x="990599" y="1846263"/>
            <a:chExt cx="7051675" cy="318293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846263"/>
              <a:ext cx="7051675" cy="3182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3048000"/>
              <a:ext cx="990600" cy="10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2998683"/>
              <a:ext cx="609600" cy="187552"/>
            </a:xfrm>
            <a:prstGeom prst="rect">
              <a:avLst/>
            </a:prstGeom>
            <a:noFill/>
            <a:ln>
              <a:noFill/>
            </a:ln>
          </p:spPr>
          <p:txBody>
            <a:bodyPr wrap="square" rtlCol="0">
              <a:spAutoFit/>
            </a:bodyPr>
            <a:lstStyle/>
            <a:p>
              <a:r>
                <a:rPr lang="en-US" sz="700" dirty="0">
                  <a:cs typeface="Times New Roman" panose="02020603050405020304" pitchFamily="18" charset="0"/>
                </a:rPr>
                <a:t>VIRGINIA</a:t>
              </a:r>
            </a:p>
          </p:txBody>
        </p:sp>
      </p:grpSp>
    </p:spTree>
    <p:extLst>
      <p:ext uri="{BB962C8B-B14F-4D97-AF65-F5344CB8AC3E}">
        <p14:creationId xmlns:p14="http://schemas.microsoft.com/office/powerpoint/2010/main" val="333410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Register E-Verify Users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2000" y="1346568"/>
            <a:ext cx="7848600" cy="5056443"/>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Review and Certify Information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8278" y="1463040"/>
            <a:ext cx="5893140" cy="4876800"/>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Print MOU</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8399" y="1788160"/>
            <a:ext cx="8825329" cy="4470400"/>
          </a:xfrm>
          <a:prstGeom prst="rect">
            <a:avLst/>
          </a:prstGeo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Complete Tutorial</a:t>
            </a:r>
          </a:p>
        </p:txBody>
      </p:sp>
      <p:sp>
        <p:nvSpPr>
          <p:cNvPr id="3" name="Content Placeholder 2"/>
          <p:cNvSpPr>
            <a:spLocks noGrp="1"/>
          </p:cNvSpPr>
          <p:nvPr>
            <p:ph idx="1"/>
          </p:nvPr>
        </p:nvSpPr>
        <p:spPr>
          <a:xfrm>
            <a:off x="457200" y="1706881"/>
            <a:ext cx="8229600" cy="4828032"/>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Steps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Log into E-Verify</a:t>
            </a:r>
          </a:p>
          <a:p>
            <a:r>
              <a:rPr lang="en-US" sz="2200" dirty="0">
                <a:latin typeface="Times New Roman" panose="02020603050405020304" pitchFamily="18" charset="0"/>
                <a:cs typeface="Times New Roman" panose="02020603050405020304" pitchFamily="18" charset="0"/>
              </a:rPr>
              <a:t>Receive Required Tutorial Notification</a:t>
            </a:r>
          </a:p>
          <a:p>
            <a:r>
              <a:rPr lang="en-US" sz="2200" dirty="0">
                <a:latin typeface="Times New Roman" panose="02020603050405020304" pitchFamily="18" charset="0"/>
                <a:cs typeface="Times New Roman" panose="02020603050405020304" pitchFamily="18" charset="0"/>
              </a:rPr>
              <a:t>Complete Tutorial</a:t>
            </a:r>
          </a:p>
          <a:p>
            <a:r>
              <a:rPr lang="en-US" sz="2200" dirty="0">
                <a:latin typeface="Times New Roman" panose="02020603050405020304" pitchFamily="18" charset="0"/>
                <a:cs typeface="Times New Roman" panose="02020603050405020304" pitchFamily="18" charset="0"/>
              </a:rPr>
              <a:t>Pass Knowledge Test</a:t>
            </a:r>
          </a:p>
        </p:txBody>
      </p:sp>
    </p:spTree>
    <p:extLst>
      <p:ext uri="{BB962C8B-B14F-4D97-AF65-F5344CB8AC3E}">
        <p14:creationId xmlns:p14="http://schemas.microsoft.com/office/powerpoint/2010/main" val="333410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Access E-Verify Website</a:t>
            </a:r>
          </a:p>
        </p:txBody>
      </p:sp>
      <p:pic>
        <p:nvPicPr>
          <p:cNvPr id="4" name="Picture 3">
            <a:extLst>
              <a:ext uri="{FF2B5EF4-FFF2-40B4-BE49-F238E27FC236}">
                <a16:creationId xmlns:a16="http://schemas.microsoft.com/office/drawing/2014/main" id="{EA9FDCE2-5E08-4472-A24B-9EE9DFDF38B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702" y="1283760"/>
            <a:ext cx="8321040" cy="5150644"/>
          </a:xfrm>
          <a:prstGeom prst="rect">
            <a:avLst/>
          </a:prstGeom>
          <a:noFill/>
          <a:ln>
            <a:noFill/>
          </a:ln>
        </p:spPr>
      </p:pic>
    </p:spTree>
    <p:extLst>
      <p:ext uri="{BB962C8B-B14F-4D97-AF65-F5344CB8AC3E}">
        <p14:creationId xmlns:p14="http://schemas.microsoft.com/office/powerpoint/2010/main" val="48591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E-Verify Log-in Screen</a:t>
            </a:r>
          </a:p>
        </p:txBody>
      </p:sp>
      <p:pic>
        <p:nvPicPr>
          <p:cNvPr id="4" name="Picture 3">
            <a:extLst>
              <a:ext uri="{FF2B5EF4-FFF2-40B4-BE49-F238E27FC236}">
                <a16:creationId xmlns:a16="http://schemas.microsoft.com/office/drawing/2014/main" id="{0A072053-041F-4694-A3DC-7E6FE069905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5760" y="1209491"/>
            <a:ext cx="8321040" cy="5120640"/>
          </a:xfrm>
          <a:prstGeom prst="rect">
            <a:avLst/>
          </a:prstGeom>
          <a:noFill/>
          <a:ln>
            <a:noFill/>
          </a:ln>
        </p:spPr>
      </p:pic>
    </p:spTree>
    <p:extLst>
      <p:ext uri="{BB962C8B-B14F-4D97-AF65-F5344CB8AC3E}">
        <p14:creationId xmlns:p14="http://schemas.microsoft.com/office/powerpoint/2010/main" val="389036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Tutorial Required</a:t>
            </a:r>
          </a:p>
        </p:txBody>
      </p:sp>
      <p:pic>
        <p:nvPicPr>
          <p:cNvPr id="3"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828801" y="1544320"/>
            <a:ext cx="5549900" cy="4673600"/>
          </a:xfrm>
          <a:ln>
            <a:solidFill>
              <a:schemeClr val="tx1"/>
            </a:solidFill>
          </a:ln>
          <a:effectLst/>
        </p:spPr>
      </p:pic>
    </p:spTree>
    <p:extLst>
      <p:ext uri="{BB962C8B-B14F-4D97-AF65-F5344CB8AC3E}">
        <p14:creationId xmlns:p14="http://schemas.microsoft.com/office/powerpoint/2010/main" val="33341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t>Privacy Statement</a:t>
            </a:r>
            <a:endParaRPr lang="en-US" sz="3200" dirty="0">
              <a:latin typeface="Times New Roman" panose="02020603050405020304"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C0338EB-9075-44A8-942A-A38075207127}"/>
              </a:ext>
            </a:extLst>
          </p:cNvPr>
          <p:cNvSpPr>
            <a:spLocks noGrp="1"/>
          </p:cNvSpPr>
          <p:nvPr>
            <p:ph type="body" sz="half" idx="1"/>
          </p:nvPr>
        </p:nvSpPr>
        <p:spPr/>
        <p:txBody>
          <a:bodyPr/>
          <a:lstStyle/>
          <a:p>
            <a:endParaRPr lang="en-US" dirty="0"/>
          </a:p>
        </p:txBody>
      </p:sp>
      <p:pic>
        <p:nvPicPr>
          <p:cNvPr id="3" name="Picture 2">
            <a:extLst>
              <a:ext uri="{FF2B5EF4-FFF2-40B4-BE49-F238E27FC236}">
                <a16:creationId xmlns:a16="http://schemas.microsoft.com/office/drawing/2014/main" id="{80314D5B-0289-40BB-A5FC-438CD9C00841}"/>
              </a:ext>
            </a:extLst>
          </p:cNvPr>
          <p:cNvPicPr>
            <a:picLocks noChangeAspect="1"/>
          </p:cNvPicPr>
          <p:nvPr/>
        </p:nvPicPr>
        <p:blipFill>
          <a:blip r:embed="rId3"/>
          <a:stretch>
            <a:fillRect/>
          </a:stretch>
        </p:blipFill>
        <p:spPr>
          <a:xfrm>
            <a:off x="219077" y="1249680"/>
            <a:ext cx="8858250" cy="5181600"/>
          </a:xfrm>
          <a:prstGeom prst="rect">
            <a:avLst/>
          </a:prstGeom>
        </p:spPr>
      </p:pic>
    </p:spTree>
    <p:extLst>
      <p:ext uri="{BB962C8B-B14F-4D97-AF65-F5344CB8AC3E}">
        <p14:creationId xmlns:p14="http://schemas.microsoft.com/office/powerpoint/2010/main" val="42904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Tutorial Completion Screen</a:t>
            </a:r>
          </a:p>
        </p:txBody>
      </p:sp>
      <p:pic>
        <p:nvPicPr>
          <p:cNvPr id="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7" y="1463048"/>
            <a:ext cx="3811611" cy="4827694"/>
          </a:xfr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Knowledge Test Completed</a:t>
            </a:r>
          </a:p>
        </p:txBody>
      </p:sp>
      <p:pic>
        <p:nvPicPr>
          <p:cNvPr id="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06881"/>
            <a:ext cx="5887272" cy="3312623"/>
          </a:xfrm>
          <a:ln>
            <a:solidFill>
              <a:schemeClr val="tx1"/>
            </a:solidFill>
          </a:ln>
        </p:spPr>
      </p:pic>
    </p:spTree>
    <p:extLst>
      <p:ext uri="{BB962C8B-B14F-4D97-AF65-F5344CB8AC3E}">
        <p14:creationId xmlns:p14="http://schemas.microsoft.com/office/powerpoint/2010/main" val="333410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Create Case</a:t>
            </a:r>
          </a:p>
        </p:txBody>
      </p:sp>
      <p:sp>
        <p:nvSpPr>
          <p:cNvPr id="3" name="Content Placeholder 2"/>
          <p:cNvSpPr>
            <a:spLocks noGrp="1"/>
          </p:cNvSpPr>
          <p:nvPr>
            <p:ph idx="1"/>
          </p:nvPr>
        </p:nvSpPr>
        <p:spPr>
          <a:xfrm>
            <a:off x="457200" y="1706881"/>
            <a:ext cx="8229600" cy="4828032"/>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Steps</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Log into E-Verify</a:t>
            </a:r>
          </a:p>
          <a:p>
            <a:r>
              <a:rPr lang="en-US" sz="2200" dirty="0">
                <a:latin typeface="Times New Roman" panose="02020603050405020304" pitchFamily="18" charset="0"/>
                <a:cs typeface="Times New Roman" panose="02020603050405020304" pitchFamily="18" charset="0"/>
              </a:rPr>
              <a:t>Select Create New Case</a:t>
            </a:r>
          </a:p>
          <a:p>
            <a:r>
              <a:rPr lang="en-US" sz="2200" dirty="0">
                <a:latin typeface="Times New Roman" panose="02020603050405020304" pitchFamily="18" charset="0"/>
                <a:cs typeface="Times New Roman" panose="02020603050405020304" pitchFamily="18" charset="0"/>
              </a:rPr>
              <a:t>Select and Enter Form I-9 Information</a:t>
            </a:r>
          </a:p>
          <a:p>
            <a:r>
              <a:rPr lang="en-US" sz="2200" dirty="0">
                <a:latin typeface="Times New Roman" panose="02020603050405020304" pitchFamily="18" charset="0"/>
                <a:cs typeface="Times New Roman" panose="02020603050405020304" pitchFamily="18" charset="0"/>
              </a:rPr>
              <a:t>Submit Case to E-Verify</a:t>
            </a:r>
          </a:p>
          <a:p>
            <a:r>
              <a:rPr lang="en-US" sz="2200" dirty="0"/>
              <a:t>Review Case Results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0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Access E-Verify Website</a:t>
            </a:r>
          </a:p>
        </p:txBody>
      </p:sp>
      <p:pic>
        <p:nvPicPr>
          <p:cNvPr id="4" name="Picture 3">
            <a:extLst>
              <a:ext uri="{FF2B5EF4-FFF2-40B4-BE49-F238E27FC236}">
                <a16:creationId xmlns:a16="http://schemas.microsoft.com/office/drawing/2014/main" id="{EA9FDCE2-5E08-4472-A24B-9EE9DFDF38B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1702" y="1283760"/>
            <a:ext cx="8321040" cy="5150644"/>
          </a:xfrm>
          <a:prstGeom prst="rect">
            <a:avLst/>
          </a:prstGeom>
          <a:noFill/>
          <a:ln>
            <a:noFill/>
          </a:ln>
        </p:spPr>
      </p:pic>
    </p:spTree>
    <p:extLst>
      <p:ext uri="{BB962C8B-B14F-4D97-AF65-F5344CB8AC3E}">
        <p14:creationId xmlns:p14="http://schemas.microsoft.com/office/powerpoint/2010/main" val="363439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E-Verify Log-in Screen</a:t>
            </a:r>
          </a:p>
        </p:txBody>
      </p:sp>
      <p:pic>
        <p:nvPicPr>
          <p:cNvPr id="4" name="Picture 3">
            <a:extLst>
              <a:ext uri="{FF2B5EF4-FFF2-40B4-BE49-F238E27FC236}">
                <a16:creationId xmlns:a16="http://schemas.microsoft.com/office/drawing/2014/main" id="{0A072053-041F-4694-A3DC-7E6FE069905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5760" y="1209491"/>
            <a:ext cx="8321040" cy="5120640"/>
          </a:xfrm>
          <a:prstGeom prst="rect">
            <a:avLst/>
          </a:prstGeom>
          <a:noFill/>
          <a:ln>
            <a:noFill/>
          </a:ln>
        </p:spPr>
      </p:pic>
    </p:spTree>
    <p:extLst>
      <p:ext uri="{BB962C8B-B14F-4D97-AF65-F5344CB8AC3E}">
        <p14:creationId xmlns:p14="http://schemas.microsoft.com/office/powerpoint/2010/main" val="351656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37B25-6981-4248-BF45-D225B5E78A16}"/>
              </a:ext>
            </a:extLst>
          </p:cNvPr>
          <p:cNvPicPr>
            <a:picLocks noChangeAspect="1"/>
          </p:cNvPicPr>
          <p:nvPr/>
        </p:nvPicPr>
        <p:blipFill>
          <a:blip r:embed="rId2"/>
          <a:stretch>
            <a:fillRect/>
          </a:stretch>
        </p:blipFill>
        <p:spPr>
          <a:xfrm>
            <a:off x="0" y="1247886"/>
            <a:ext cx="9144000" cy="5518673"/>
          </a:xfrm>
          <a:prstGeom prst="rect">
            <a:avLst/>
          </a:prstGeom>
        </p:spPr>
      </p:pic>
      <p:sp>
        <p:nvSpPr>
          <p:cNvPr id="6" name="TextBox 5">
            <a:extLst>
              <a:ext uri="{FF2B5EF4-FFF2-40B4-BE49-F238E27FC236}">
                <a16:creationId xmlns:a16="http://schemas.microsoft.com/office/drawing/2014/main" id="{45DB0825-D1F7-4FE5-A832-58221D093F5E}"/>
              </a:ext>
            </a:extLst>
          </p:cNvPr>
          <p:cNvSpPr txBox="1"/>
          <p:nvPr/>
        </p:nvSpPr>
        <p:spPr>
          <a:xfrm>
            <a:off x="290456" y="753035"/>
            <a:ext cx="3087445" cy="461665"/>
          </a:xfrm>
          <a:prstGeom prst="rect">
            <a:avLst/>
          </a:prstGeom>
          <a:noFill/>
        </p:spPr>
        <p:txBody>
          <a:bodyPr wrap="square" rtlCol="0">
            <a:spAutoFit/>
          </a:bodyPr>
          <a:lstStyle/>
          <a:p>
            <a:r>
              <a:rPr lang="en-US" sz="2400" b="1" dirty="0"/>
              <a:t>E-Verify Home Page</a:t>
            </a:r>
          </a:p>
        </p:txBody>
      </p:sp>
    </p:spTree>
    <p:extLst>
      <p:ext uri="{BB962C8B-B14F-4D97-AF65-F5344CB8AC3E}">
        <p14:creationId xmlns:p14="http://schemas.microsoft.com/office/powerpoint/2010/main" val="256722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83580-0E76-401B-B2B4-AB798F0DA88C}"/>
              </a:ext>
            </a:extLst>
          </p:cNvPr>
          <p:cNvPicPr>
            <a:picLocks noChangeAspect="1"/>
          </p:cNvPicPr>
          <p:nvPr/>
        </p:nvPicPr>
        <p:blipFill>
          <a:blip r:embed="rId2"/>
          <a:stretch>
            <a:fillRect/>
          </a:stretch>
        </p:blipFill>
        <p:spPr>
          <a:xfrm>
            <a:off x="0" y="1258644"/>
            <a:ext cx="9144000" cy="5518674"/>
          </a:xfrm>
          <a:prstGeom prst="rect">
            <a:avLst/>
          </a:prstGeom>
        </p:spPr>
      </p:pic>
      <p:sp>
        <p:nvSpPr>
          <p:cNvPr id="3" name="TextBox 2">
            <a:extLst>
              <a:ext uri="{FF2B5EF4-FFF2-40B4-BE49-F238E27FC236}">
                <a16:creationId xmlns:a16="http://schemas.microsoft.com/office/drawing/2014/main" id="{269637B5-5851-4365-A243-A45F8F3AA60E}"/>
              </a:ext>
            </a:extLst>
          </p:cNvPr>
          <p:cNvSpPr txBox="1"/>
          <p:nvPr/>
        </p:nvSpPr>
        <p:spPr>
          <a:xfrm>
            <a:off x="441064" y="796979"/>
            <a:ext cx="2969110" cy="461665"/>
          </a:xfrm>
          <a:prstGeom prst="rect">
            <a:avLst/>
          </a:prstGeom>
          <a:noFill/>
        </p:spPr>
        <p:txBody>
          <a:bodyPr wrap="square" rtlCol="0">
            <a:spAutoFit/>
          </a:bodyPr>
          <a:lstStyle/>
          <a:p>
            <a:r>
              <a:rPr lang="en-US" sz="2400" b="1" dirty="0"/>
              <a:t>Create New Case</a:t>
            </a:r>
          </a:p>
        </p:txBody>
      </p:sp>
    </p:spTree>
    <p:extLst>
      <p:ext uri="{BB962C8B-B14F-4D97-AF65-F5344CB8AC3E}">
        <p14:creationId xmlns:p14="http://schemas.microsoft.com/office/powerpoint/2010/main" val="156518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90945D-94A1-48DD-A61C-021FFAF82FB9}"/>
              </a:ext>
            </a:extLst>
          </p:cNvPr>
          <p:cNvSpPr txBox="1"/>
          <p:nvPr/>
        </p:nvSpPr>
        <p:spPr>
          <a:xfrm>
            <a:off x="96819" y="495966"/>
            <a:ext cx="5572461" cy="461665"/>
          </a:xfrm>
          <a:prstGeom prst="rect">
            <a:avLst/>
          </a:prstGeom>
          <a:noFill/>
        </p:spPr>
        <p:txBody>
          <a:bodyPr wrap="square" rtlCol="0">
            <a:spAutoFit/>
          </a:bodyPr>
          <a:lstStyle/>
          <a:p>
            <a:r>
              <a:rPr lang="en-US" sz="2400" b="1" dirty="0"/>
              <a:t>Form I-9 Section 1 Entry Page</a:t>
            </a:r>
          </a:p>
        </p:txBody>
      </p:sp>
      <p:pic>
        <p:nvPicPr>
          <p:cNvPr id="3" name="Picture 2">
            <a:extLst>
              <a:ext uri="{FF2B5EF4-FFF2-40B4-BE49-F238E27FC236}">
                <a16:creationId xmlns:a16="http://schemas.microsoft.com/office/drawing/2014/main" id="{C6AC2568-6182-46FB-8841-7D6FB2830314}"/>
              </a:ext>
            </a:extLst>
          </p:cNvPr>
          <p:cNvPicPr>
            <a:picLocks noChangeAspect="1"/>
          </p:cNvPicPr>
          <p:nvPr/>
        </p:nvPicPr>
        <p:blipFill>
          <a:blip r:embed="rId2"/>
          <a:stretch>
            <a:fillRect/>
          </a:stretch>
        </p:blipFill>
        <p:spPr>
          <a:xfrm>
            <a:off x="430306" y="1092888"/>
            <a:ext cx="8390965" cy="5129424"/>
          </a:xfrm>
          <a:prstGeom prst="rect">
            <a:avLst/>
          </a:prstGeom>
        </p:spPr>
      </p:pic>
    </p:spTree>
    <p:extLst>
      <p:ext uri="{BB962C8B-B14F-4D97-AF65-F5344CB8AC3E}">
        <p14:creationId xmlns:p14="http://schemas.microsoft.com/office/powerpoint/2010/main" val="222318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48845-38D5-4C55-B012-0F01C41590F5}"/>
              </a:ext>
            </a:extLst>
          </p:cNvPr>
          <p:cNvSpPr txBox="1"/>
          <p:nvPr/>
        </p:nvSpPr>
        <p:spPr>
          <a:xfrm>
            <a:off x="167211" y="1295546"/>
            <a:ext cx="2984779" cy="461665"/>
          </a:xfrm>
          <a:prstGeom prst="rect">
            <a:avLst/>
          </a:prstGeom>
          <a:noFill/>
        </p:spPr>
        <p:txBody>
          <a:bodyPr wrap="square" rtlCol="0">
            <a:spAutoFit/>
          </a:bodyPr>
          <a:lstStyle/>
          <a:p>
            <a:r>
              <a:rPr lang="en-US" sz="2400" b="1" dirty="0"/>
              <a:t>Attestation Page*</a:t>
            </a:r>
          </a:p>
        </p:txBody>
      </p:sp>
      <p:pic>
        <p:nvPicPr>
          <p:cNvPr id="4" name="Picture 3">
            <a:extLst>
              <a:ext uri="{FF2B5EF4-FFF2-40B4-BE49-F238E27FC236}">
                <a16:creationId xmlns:a16="http://schemas.microsoft.com/office/drawing/2014/main" id="{4466A051-2E4D-44A7-A1AC-DD901DF4828F}"/>
              </a:ext>
            </a:extLst>
          </p:cNvPr>
          <p:cNvPicPr>
            <a:picLocks noChangeAspect="1"/>
          </p:cNvPicPr>
          <p:nvPr/>
        </p:nvPicPr>
        <p:blipFill>
          <a:blip r:embed="rId2"/>
          <a:stretch>
            <a:fillRect/>
          </a:stretch>
        </p:blipFill>
        <p:spPr>
          <a:xfrm>
            <a:off x="134937" y="2011679"/>
            <a:ext cx="8500794" cy="3514751"/>
          </a:xfrm>
          <a:prstGeom prst="rect">
            <a:avLst/>
          </a:prstGeom>
        </p:spPr>
      </p:pic>
      <p:sp>
        <p:nvSpPr>
          <p:cNvPr id="2" name="TextBox 1">
            <a:extLst>
              <a:ext uri="{FF2B5EF4-FFF2-40B4-BE49-F238E27FC236}">
                <a16:creationId xmlns:a16="http://schemas.microsoft.com/office/drawing/2014/main" id="{5032F13A-B08A-4AC6-9D2F-73ED419A4BBE}"/>
              </a:ext>
            </a:extLst>
          </p:cNvPr>
          <p:cNvSpPr txBox="1"/>
          <p:nvPr/>
        </p:nvSpPr>
        <p:spPr>
          <a:xfrm>
            <a:off x="387275" y="5526430"/>
            <a:ext cx="8500794" cy="400110"/>
          </a:xfrm>
          <a:prstGeom prst="rect">
            <a:avLst/>
          </a:prstGeom>
          <a:noFill/>
        </p:spPr>
        <p:txBody>
          <a:bodyPr wrap="square" rtlCol="0">
            <a:spAutoFit/>
          </a:bodyPr>
          <a:lstStyle/>
          <a:p>
            <a:r>
              <a:rPr lang="en-US" dirty="0"/>
              <a:t>*Attestation Page is the Same for All Citizenship Statuses</a:t>
            </a:r>
          </a:p>
        </p:txBody>
      </p:sp>
    </p:spTree>
    <p:extLst>
      <p:ext uri="{BB962C8B-B14F-4D97-AF65-F5344CB8AC3E}">
        <p14:creationId xmlns:p14="http://schemas.microsoft.com/office/powerpoint/2010/main" val="72420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9F65C4-F189-4D10-96A1-39FF22C503D6}"/>
              </a:ext>
            </a:extLst>
          </p:cNvPr>
          <p:cNvSpPr txBox="1"/>
          <p:nvPr/>
        </p:nvSpPr>
        <p:spPr>
          <a:xfrm>
            <a:off x="191181" y="216753"/>
            <a:ext cx="8761636" cy="830997"/>
          </a:xfrm>
          <a:prstGeom prst="rect">
            <a:avLst/>
          </a:prstGeom>
          <a:noFill/>
        </p:spPr>
        <p:txBody>
          <a:bodyPr wrap="square" rtlCol="0">
            <a:spAutoFit/>
          </a:bodyPr>
          <a:lstStyle/>
          <a:p>
            <a:r>
              <a:rPr lang="en-US" sz="2400" b="1" dirty="0"/>
              <a:t>Form I-9 Section 2 Entry Page, U.S. Citizen, List A Document, U.S. Passport or Passport Card</a:t>
            </a:r>
          </a:p>
        </p:txBody>
      </p:sp>
      <p:pic>
        <p:nvPicPr>
          <p:cNvPr id="3" name="Picture 2">
            <a:extLst>
              <a:ext uri="{FF2B5EF4-FFF2-40B4-BE49-F238E27FC236}">
                <a16:creationId xmlns:a16="http://schemas.microsoft.com/office/drawing/2014/main" id="{38F72904-0B5D-4CF1-9E02-343CE2ACF6B8}"/>
              </a:ext>
            </a:extLst>
          </p:cNvPr>
          <p:cNvPicPr>
            <a:picLocks noChangeAspect="1"/>
          </p:cNvPicPr>
          <p:nvPr/>
        </p:nvPicPr>
        <p:blipFill>
          <a:blip r:embed="rId2"/>
          <a:stretch>
            <a:fillRect/>
          </a:stretch>
        </p:blipFill>
        <p:spPr>
          <a:xfrm>
            <a:off x="1347619" y="1047750"/>
            <a:ext cx="6204250" cy="5245474"/>
          </a:xfrm>
          <a:prstGeom prst="rect">
            <a:avLst/>
          </a:prstGeom>
        </p:spPr>
      </p:pic>
    </p:spTree>
    <p:extLst>
      <p:ext uri="{BB962C8B-B14F-4D97-AF65-F5344CB8AC3E}">
        <p14:creationId xmlns:p14="http://schemas.microsoft.com/office/powerpoint/2010/main" val="29114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Paperwork Reduction Act Help</a:t>
            </a:r>
          </a:p>
        </p:txBody>
      </p:sp>
      <p:pic>
        <p:nvPicPr>
          <p:cNvPr id="4" name="Picture 3">
            <a:extLst>
              <a:ext uri="{FF2B5EF4-FFF2-40B4-BE49-F238E27FC236}">
                <a16:creationId xmlns:a16="http://schemas.microsoft.com/office/drawing/2014/main" id="{F1595325-C69F-48EF-9594-D2E79E80A6AB}"/>
              </a:ext>
            </a:extLst>
          </p:cNvPr>
          <p:cNvPicPr>
            <a:picLocks noChangeAspect="1"/>
          </p:cNvPicPr>
          <p:nvPr/>
        </p:nvPicPr>
        <p:blipFill>
          <a:blip r:embed="rId3"/>
          <a:stretch>
            <a:fillRect/>
          </a:stretch>
        </p:blipFill>
        <p:spPr>
          <a:xfrm>
            <a:off x="1281112" y="1671637"/>
            <a:ext cx="6581775" cy="3971925"/>
          </a:xfrm>
          <a:prstGeom prst="rect">
            <a:avLst/>
          </a:prstGeom>
        </p:spPr>
      </p:pic>
    </p:spTree>
    <p:extLst>
      <p:ext uri="{BB962C8B-B14F-4D97-AF65-F5344CB8AC3E}">
        <p14:creationId xmlns:p14="http://schemas.microsoft.com/office/powerpoint/2010/main" val="415181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8AC98-17B2-4B34-98E4-7CD0D1F55724}"/>
              </a:ext>
            </a:extLst>
          </p:cNvPr>
          <p:cNvSpPr>
            <a:spLocks noGrp="1"/>
          </p:cNvSpPr>
          <p:nvPr>
            <p:ph type="title"/>
          </p:nvPr>
        </p:nvSpPr>
        <p:spPr>
          <a:xfrm>
            <a:off x="457200" y="171450"/>
            <a:ext cx="8229600" cy="1219200"/>
          </a:xfrm>
        </p:spPr>
        <p:txBody>
          <a:bodyPr/>
          <a:lstStyle/>
          <a:p>
            <a:r>
              <a:rPr lang="en-US" sz="2400" dirty="0"/>
              <a:t>Form I-9 Section 2 Entry Page, U.S. Citizen, List B Document, Driver’s License or State ID</a:t>
            </a:r>
          </a:p>
        </p:txBody>
      </p:sp>
      <p:pic>
        <p:nvPicPr>
          <p:cNvPr id="9" name="Content Placeholder 8">
            <a:extLst>
              <a:ext uri="{FF2B5EF4-FFF2-40B4-BE49-F238E27FC236}">
                <a16:creationId xmlns:a16="http://schemas.microsoft.com/office/drawing/2014/main" id="{DC5B5EC9-D489-4FEA-8C14-FB7C85184838}"/>
              </a:ext>
            </a:extLst>
          </p:cNvPr>
          <p:cNvPicPr>
            <a:picLocks noGrp="1" noChangeAspect="1"/>
          </p:cNvPicPr>
          <p:nvPr>
            <p:ph idx="1"/>
          </p:nvPr>
        </p:nvPicPr>
        <p:blipFill>
          <a:blip r:embed="rId2"/>
          <a:stretch>
            <a:fillRect/>
          </a:stretch>
        </p:blipFill>
        <p:spPr>
          <a:xfrm>
            <a:off x="2396884" y="1506071"/>
            <a:ext cx="4350232" cy="5028079"/>
          </a:xfrm>
          <a:prstGeom prst="rect">
            <a:avLst/>
          </a:prstGeom>
        </p:spPr>
      </p:pic>
    </p:spTree>
    <p:extLst>
      <p:ext uri="{BB962C8B-B14F-4D97-AF65-F5344CB8AC3E}">
        <p14:creationId xmlns:p14="http://schemas.microsoft.com/office/powerpoint/2010/main" val="37180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123A-A230-4B69-92AF-EF324C8D4668}"/>
              </a:ext>
            </a:extLst>
          </p:cNvPr>
          <p:cNvSpPr>
            <a:spLocks noGrp="1"/>
          </p:cNvSpPr>
          <p:nvPr>
            <p:ph type="title"/>
          </p:nvPr>
        </p:nvSpPr>
        <p:spPr/>
        <p:txBody>
          <a:bodyPr/>
          <a:lstStyle/>
          <a:p>
            <a:r>
              <a:rPr lang="en-US" sz="2400" dirty="0"/>
              <a:t>Form I-9 Section 2 Entry Page, U.S. Citizen, List B Document*</a:t>
            </a:r>
          </a:p>
        </p:txBody>
      </p:sp>
      <p:pic>
        <p:nvPicPr>
          <p:cNvPr id="6" name="Content Placeholder 5">
            <a:extLst>
              <a:ext uri="{FF2B5EF4-FFF2-40B4-BE49-F238E27FC236}">
                <a16:creationId xmlns:a16="http://schemas.microsoft.com/office/drawing/2014/main" id="{F097EDA4-3781-40D7-BDA4-265B098EEECB}"/>
              </a:ext>
            </a:extLst>
          </p:cNvPr>
          <p:cNvPicPr>
            <a:picLocks noGrp="1" noChangeAspect="1"/>
          </p:cNvPicPr>
          <p:nvPr>
            <p:ph idx="1"/>
          </p:nvPr>
        </p:nvPicPr>
        <p:blipFill>
          <a:blip r:embed="rId2"/>
          <a:stretch>
            <a:fillRect/>
          </a:stretch>
        </p:blipFill>
        <p:spPr>
          <a:xfrm>
            <a:off x="2307139" y="1093199"/>
            <a:ext cx="4357599" cy="4827587"/>
          </a:xfrm>
          <a:prstGeom prst="rect">
            <a:avLst/>
          </a:prstGeom>
        </p:spPr>
      </p:pic>
      <p:sp>
        <p:nvSpPr>
          <p:cNvPr id="7" name="TextBox 6">
            <a:extLst>
              <a:ext uri="{FF2B5EF4-FFF2-40B4-BE49-F238E27FC236}">
                <a16:creationId xmlns:a16="http://schemas.microsoft.com/office/drawing/2014/main" id="{50339536-4027-43F4-A221-AFBC12C290F4}"/>
              </a:ext>
            </a:extLst>
          </p:cNvPr>
          <p:cNvSpPr txBox="1"/>
          <p:nvPr/>
        </p:nvSpPr>
        <p:spPr>
          <a:xfrm>
            <a:off x="1301674" y="5898835"/>
            <a:ext cx="6454589" cy="646331"/>
          </a:xfrm>
          <a:prstGeom prst="rect">
            <a:avLst/>
          </a:prstGeom>
          <a:noFill/>
        </p:spPr>
        <p:txBody>
          <a:bodyPr wrap="square" rtlCol="0">
            <a:spAutoFit/>
          </a:bodyPr>
          <a:lstStyle/>
          <a:p>
            <a:r>
              <a:rPr lang="en-US" sz="1800" dirty="0"/>
              <a:t>*All List B Documents (except for the Driver’s License and State ID Card) Only Require Selecting the Document Name</a:t>
            </a:r>
          </a:p>
        </p:txBody>
      </p:sp>
    </p:spTree>
    <p:extLst>
      <p:ext uri="{BB962C8B-B14F-4D97-AF65-F5344CB8AC3E}">
        <p14:creationId xmlns:p14="http://schemas.microsoft.com/office/powerpoint/2010/main" val="396471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24EE-CF03-4E6F-AAE3-0C7C3C72C0CF}"/>
              </a:ext>
            </a:extLst>
          </p:cNvPr>
          <p:cNvSpPr>
            <a:spLocks noGrp="1"/>
          </p:cNvSpPr>
          <p:nvPr>
            <p:ph type="title"/>
          </p:nvPr>
        </p:nvSpPr>
        <p:spPr/>
        <p:txBody>
          <a:bodyPr/>
          <a:lstStyle/>
          <a:p>
            <a:r>
              <a:rPr lang="en-US" sz="2400" dirty="0"/>
              <a:t>Form I-9 Section 2 Entry Page U.S. Citizen, List C Documents*</a:t>
            </a:r>
          </a:p>
        </p:txBody>
      </p:sp>
      <p:pic>
        <p:nvPicPr>
          <p:cNvPr id="4" name="Content Placeholder 3">
            <a:extLst>
              <a:ext uri="{FF2B5EF4-FFF2-40B4-BE49-F238E27FC236}">
                <a16:creationId xmlns:a16="http://schemas.microsoft.com/office/drawing/2014/main" id="{40EA4D6E-D547-4C34-A9D4-855767D6CD4F}"/>
              </a:ext>
            </a:extLst>
          </p:cNvPr>
          <p:cNvPicPr>
            <a:picLocks noGrp="1" noChangeAspect="1"/>
          </p:cNvPicPr>
          <p:nvPr>
            <p:ph idx="1"/>
          </p:nvPr>
        </p:nvPicPr>
        <p:blipFill>
          <a:blip r:embed="rId2"/>
          <a:stretch>
            <a:fillRect/>
          </a:stretch>
        </p:blipFill>
        <p:spPr>
          <a:xfrm>
            <a:off x="457200" y="1512147"/>
            <a:ext cx="8514678" cy="4060273"/>
          </a:xfrm>
          <a:prstGeom prst="rect">
            <a:avLst/>
          </a:prstGeom>
        </p:spPr>
      </p:pic>
      <p:sp>
        <p:nvSpPr>
          <p:cNvPr id="5" name="TextBox 4">
            <a:extLst>
              <a:ext uri="{FF2B5EF4-FFF2-40B4-BE49-F238E27FC236}">
                <a16:creationId xmlns:a16="http://schemas.microsoft.com/office/drawing/2014/main" id="{0AD7610D-0425-4C69-B61D-6DEE64AFEF57}"/>
              </a:ext>
            </a:extLst>
          </p:cNvPr>
          <p:cNvSpPr txBox="1"/>
          <p:nvPr/>
        </p:nvSpPr>
        <p:spPr>
          <a:xfrm>
            <a:off x="688489" y="5809129"/>
            <a:ext cx="7998311" cy="400110"/>
          </a:xfrm>
          <a:prstGeom prst="rect">
            <a:avLst/>
          </a:prstGeom>
          <a:noFill/>
        </p:spPr>
        <p:txBody>
          <a:bodyPr wrap="square" rtlCol="0">
            <a:spAutoFit/>
          </a:bodyPr>
          <a:lstStyle/>
          <a:p>
            <a:r>
              <a:rPr lang="en-US" dirty="0"/>
              <a:t>*All List C Documents Only Require Selecting the Document Name </a:t>
            </a:r>
          </a:p>
        </p:txBody>
      </p:sp>
    </p:spTree>
    <p:extLst>
      <p:ext uri="{BB962C8B-B14F-4D97-AF65-F5344CB8AC3E}">
        <p14:creationId xmlns:p14="http://schemas.microsoft.com/office/powerpoint/2010/main" val="16480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B2DF-B011-4BDD-9A09-F11AAECA3C2F}"/>
              </a:ext>
            </a:extLst>
          </p:cNvPr>
          <p:cNvSpPr>
            <a:spLocks noGrp="1"/>
          </p:cNvSpPr>
          <p:nvPr>
            <p:ph type="title"/>
          </p:nvPr>
        </p:nvSpPr>
        <p:spPr/>
        <p:txBody>
          <a:bodyPr/>
          <a:lstStyle/>
          <a:p>
            <a:r>
              <a:rPr lang="en-US" sz="2400" dirty="0"/>
              <a:t>Form I-9 Section 2 Entry Page, Noncitizen National, List A Document, U.S. Passport or Passport Card</a:t>
            </a:r>
            <a:br>
              <a:rPr lang="en-US" dirty="0"/>
            </a:br>
            <a:endParaRPr lang="en-US" dirty="0"/>
          </a:p>
        </p:txBody>
      </p:sp>
      <p:pic>
        <p:nvPicPr>
          <p:cNvPr id="7" name="Content Placeholder 6">
            <a:extLst>
              <a:ext uri="{FF2B5EF4-FFF2-40B4-BE49-F238E27FC236}">
                <a16:creationId xmlns:a16="http://schemas.microsoft.com/office/drawing/2014/main" id="{AC1DBC85-7B15-4595-9547-EF124CF8868B}"/>
              </a:ext>
            </a:extLst>
          </p:cNvPr>
          <p:cNvPicPr>
            <a:picLocks noGrp="1" noChangeAspect="1"/>
          </p:cNvPicPr>
          <p:nvPr>
            <p:ph idx="1"/>
          </p:nvPr>
        </p:nvPicPr>
        <p:blipFill>
          <a:blip r:embed="rId2"/>
          <a:stretch>
            <a:fillRect/>
          </a:stretch>
        </p:blipFill>
        <p:spPr>
          <a:xfrm>
            <a:off x="2258418" y="1290919"/>
            <a:ext cx="4627163" cy="5185185"/>
          </a:xfrm>
          <a:prstGeom prst="rect">
            <a:avLst/>
          </a:prstGeom>
        </p:spPr>
      </p:pic>
    </p:spTree>
    <p:extLst>
      <p:ext uri="{BB962C8B-B14F-4D97-AF65-F5344CB8AC3E}">
        <p14:creationId xmlns:p14="http://schemas.microsoft.com/office/powerpoint/2010/main" val="11909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26EC-0B51-465F-A606-15BB5077744B}"/>
              </a:ext>
            </a:extLst>
          </p:cNvPr>
          <p:cNvSpPr>
            <a:spLocks noGrp="1"/>
          </p:cNvSpPr>
          <p:nvPr>
            <p:ph type="title"/>
          </p:nvPr>
        </p:nvSpPr>
        <p:spPr/>
        <p:txBody>
          <a:bodyPr/>
          <a:lstStyle/>
          <a:p>
            <a:r>
              <a:rPr lang="en-US" sz="2400" dirty="0"/>
              <a:t>Form I-9 Section 2 Entry Page, Noncitizen National List B, Document Driver’s License or State ID</a:t>
            </a:r>
          </a:p>
        </p:txBody>
      </p:sp>
      <p:pic>
        <p:nvPicPr>
          <p:cNvPr id="7" name="Content Placeholder 6">
            <a:extLst>
              <a:ext uri="{FF2B5EF4-FFF2-40B4-BE49-F238E27FC236}">
                <a16:creationId xmlns:a16="http://schemas.microsoft.com/office/drawing/2014/main" id="{FFBBD26C-0221-4487-9F64-77F180518A0C}"/>
              </a:ext>
            </a:extLst>
          </p:cNvPr>
          <p:cNvPicPr>
            <a:picLocks noGrp="1" noChangeAspect="1"/>
          </p:cNvPicPr>
          <p:nvPr>
            <p:ph idx="1"/>
          </p:nvPr>
        </p:nvPicPr>
        <p:blipFill>
          <a:blip r:embed="rId2"/>
          <a:stretch>
            <a:fillRect/>
          </a:stretch>
        </p:blipFill>
        <p:spPr>
          <a:xfrm>
            <a:off x="2451471" y="1280161"/>
            <a:ext cx="4241057" cy="5146414"/>
          </a:xfrm>
          <a:prstGeom prst="rect">
            <a:avLst/>
          </a:prstGeom>
        </p:spPr>
      </p:pic>
    </p:spTree>
    <p:extLst>
      <p:ext uri="{BB962C8B-B14F-4D97-AF65-F5344CB8AC3E}">
        <p14:creationId xmlns:p14="http://schemas.microsoft.com/office/powerpoint/2010/main" val="147786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EED-1A2B-4214-BCDD-E07CA66116D6}"/>
              </a:ext>
            </a:extLst>
          </p:cNvPr>
          <p:cNvSpPr>
            <a:spLocks noGrp="1"/>
          </p:cNvSpPr>
          <p:nvPr>
            <p:ph type="title"/>
          </p:nvPr>
        </p:nvSpPr>
        <p:spPr/>
        <p:txBody>
          <a:bodyPr/>
          <a:lstStyle/>
          <a:p>
            <a:r>
              <a:rPr lang="en-US" sz="2400" dirty="0"/>
              <a:t>Form I-9 Section 2 Entry Page, Noncitizen National, List B Document*</a:t>
            </a:r>
          </a:p>
        </p:txBody>
      </p:sp>
      <p:pic>
        <p:nvPicPr>
          <p:cNvPr id="4" name="Content Placeholder 3">
            <a:extLst>
              <a:ext uri="{FF2B5EF4-FFF2-40B4-BE49-F238E27FC236}">
                <a16:creationId xmlns:a16="http://schemas.microsoft.com/office/drawing/2014/main" id="{288DA402-14B9-4F2A-BEFA-202B4E19FA28}"/>
              </a:ext>
            </a:extLst>
          </p:cNvPr>
          <p:cNvPicPr>
            <a:picLocks noGrp="1" noChangeAspect="1"/>
          </p:cNvPicPr>
          <p:nvPr>
            <p:ph idx="1"/>
          </p:nvPr>
        </p:nvPicPr>
        <p:blipFill>
          <a:blip r:embed="rId2"/>
          <a:stretch>
            <a:fillRect/>
          </a:stretch>
        </p:blipFill>
        <p:spPr>
          <a:xfrm>
            <a:off x="2027578" y="1243806"/>
            <a:ext cx="5088844" cy="4827587"/>
          </a:xfrm>
          <a:prstGeom prst="rect">
            <a:avLst/>
          </a:prstGeom>
        </p:spPr>
      </p:pic>
      <p:sp>
        <p:nvSpPr>
          <p:cNvPr id="6" name="TextBox 5">
            <a:extLst>
              <a:ext uri="{FF2B5EF4-FFF2-40B4-BE49-F238E27FC236}">
                <a16:creationId xmlns:a16="http://schemas.microsoft.com/office/drawing/2014/main" id="{7D9C61A5-CA79-4600-96F5-20AADC7A1223}"/>
              </a:ext>
            </a:extLst>
          </p:cNvPr>
          <p:cNvSpPr txBox="1"/>
          <p:nvPr/>
        </p:nvSpPr>
        <p:spPr>
          <a:xfrm>
            <a:off x="1393115" y="5888513"/>
            <a:ext cx="6357769" cy="954107"/>
          </a:xfrm>
          <a:prstGeom prst="rect">
            <a:avLst/>
          </a:prstGeom>
          <a:noFill/>
        </p:spPr>
        <p:txBody>
          <a:bodyPr wrap="square" rtlCol="0">
            <a:spAutoFit/>
          </a:bodyPr>
          <a:lstStyle/>
          <a:p>
            <a:r>
              <a:rPr lang="en-US" sz="1800" dirty="0"/>
              <a:t>*All List B Documents (except for the Driver’s License and State ID Card) Only Require Selecting the Document Name</a:t>
            </a:r>
          </a:p>
          <a:p>
            <a:endParaRPr lang="en-US" dirty="0"/>
          </a:p>
        </p:txBody>
      </p:sp>
    </p:spTree>
    <p:extLst>
      <p:ext uri="{BB962C8B-B14F-4D97-AF65-F5344CB8AC3E}">
        <p14:creationId xmlns:p14="http://schemas.microsoft.com/office/powerpoint/2010/main" val="204898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1C26-521B-40A3-A6E8-40CEEEEEBCDD}"/>
              </a:ext>
            </a:extLst>
          </p:cNvPr>
          <p:cNvSpPr>
            <a:spLocks noGrp="1"/>
          </p:cNvSpPr>
          <p:nvPr>
            <p:ph type="title"/>
          </p:nvPr>
        </p:nvSpPr>
        <p:spPr/>
        <p:txBody>
          <a:bodyPr/>
          <a:lstStyle/>
          <a:p>
            <a:r>
              <a:rPr lang="en-US" sz="2400" dirty="0"/>
              <a:t>Form I-9 Section 2 Entry Page, Noncitizen National, List C Documents*</a:t>
            </a:r>
          </a:p>
        </p:txBody>
      </p:sp>
      <p:pic>
        <p:nvPicPr>
          <p:cNvPr id="6" name="Content Placeholder 5">
            <a:extLst>
              <a:ext uri="{FF2B5EF4-FFF2-40B4-BE49-F238E27FC236}">
                <a16:creationId xmlns:a16="http://schemas.microsoft.com/office/drawing/2014/main" id="{3487CCB9-9528-460A-B8B8-292373A899DE}"/>
              </a:ext>
            </a:extLst>
          </p:cNvPr>
          <p:cNvPicPr>
            <a:picLocks noGrp="1" noChangeAspect="1"/>
          </p:cNvPicPr>
          <p:nvPr>
            <p:ph idx="1"/>
          </p:nvPr>
        </p:nvPicPr>
        <p:blipFill>
          <a:blip r:embed="rId2"/>
          <a:stretch>
            <a:fillRect/>
          </a:stretch>
        </p:blipFill>
        <p:spPr>
          <a:xfrm>
            <a:off x="661987" y="2229644"/>
            <a:ext cx="7820025" cy="2819400"/>
          </a:xfrm>
          <a:prstGeom prst="rect">
            <a:avLst/>
          </a:prstGeom>
        </p:spPr>
      </p:pic>
      <p:sp>
        <p:nvSpPr>
          <p:cNvPr id="5" name="TextBox 4">
            <a:extLst>
              <a:ext uri="{FF2B5EF4-FFF2-40B4-BE49-F238E27FC236}">
                <a16:creationId xmlns:a16="http://schemas.microsoft.com/office/drawing/2014/main" id="{48DBDA98-DF0E-44ED-B58A-6934493F01E6}"/>
              </a:ext>
            </a:extLst>
          </p:cNvPr>
          <p:cNvSpPr txBox="1"/>
          <p:nvPr/>
        </p:nvSpPr>
        <p:spPr>
          <a:xfrm>
            <a:off x="457200" y="5959736"/>
            <a:ext cx="8407101"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267558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464D-09C5-4C43-96D7-E5EB0846C036}"/>
              </a:ext>
            </a:extLst>
          </p:cNvPr>
          <p:cNvSpPr>
            <a:spLocks noGrp="1"/>
          </p:cNvSpPr>
          <p:nvPr>
            <p:ph type="title"/>
          </p:nvPr>
        </p:nvSpPr>
        <p:spPr/>
        <p:txBody>
          <a:bodyPr/>
          <a:lstStyle/>
          <a:p>
            <a:r>
              <a:rPr lang="en-US" sz="2000" dirty="0"/>
              <a:t>Form I-9 Section 2 Entry Page, Permanent Resident, List A Document, Form I-94 with Temporary I-551 or Refugee Admission Stamp</a:t>
            </a:r>
          </a:p>
        </p:txBody>
      </p:sp>
      <p:pic>
        <p:nvPicPr>
          <p:cNvPr id="7" name="Content Placeholder 6">
            <a:extLst>
              <a:ext uri="{FF2B5EF4-FFF2-40B4-BE49-F238E27FC236}">
                <a16:creationId xmlns:a16="http://schemas.microsoft.com/office/drawing/2014/main" id="{08283E04-615B-4DF6-AA8E-9FE514AFB46A}"/>
              </a:ext>
            </a:extLst>
          </p:cNvPr>
          <p:cNvPicPr>
            <a:picLocks noGrp="1" noChangeAspect="1"/>
          </p:cNvPicPr>
          <p:nvPr>
            <p:ph idx="1"/>
          </p:nvPr>
        </p:nvPicPr>
        <p:blipFill>
          <a:blip r:embed="rId2"/>
          <a:stretch>
            <a:fillRect/>
          </a:stretch>
        </p:blipFill>
        <p:spPr>
          <a:xfrm>
            <a:off x="2391510" y="1512147"/>
            <a:ext cx="4360980" cy="5022003"/>
          </a:xfrm>
          <a:prstGeom prst="rect">
            <a:avLst/>
          </a:prstGeom>
        </p:spPr>
      </p:pic>
    </p:spTree>
    <p:extLst>
      <p:ext uri="{BB962C8B-B14F-4D97-AF65-F5344CB8AC3E}">
        <p14:creationId xmlns:p14="http://schemas.microsoft.com/office/powerpoint/2010/main" val="384752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5FAD-406B-4B4D-AFC5-004F190FBDF2}"/>
              </a:ext>
            </a:extLst>
          </p:cNvPr>
          <p:cNvSpPr>
            <a:spLocks noGrp="1"/>
          </p:cNvSpPr>
          <p:nvPr>
            <p:ph type="title"/>
          </p:nvPr>
        </p:nvSpPr>
        <p:spPr/>
        <p:txBody>
          <a:bodyPr/>
          <a:lstStyle/>
          <a:p>
            <a:r>
              <a:rPr lang="en-US" sz="2000" dirty="0"/>
              <a:t>Form I-9 Section 2 Entry Page, Permanent Resident, List A Document, Permanent Resident Card or Alien Registration Receipt Card </a:t>
            </a:r>
          </a:p>
        </p:txBody>
      </p:sp>
      <p:pic>
        <p:nvPicPr>
          <p:cNvPr id="6" name="Picture 5">
            <a:extLst>
              <a:ext uri="{FF2B5EF4-FFF2-40B4-BE49-F238E27FC236}">
                <a16:creationId xmlns:a16="http://schemas.microsoft.com/office/drawing/2014/main" id="{F65FD853-ADD6-4746-B669-9BF02110209B}"/>
              </a:ext>
            </a:extLst>
          </p:cNvPr>
          <p:cNvPicPr>
            <a:picLocks noChangeAspect="1"/>
          </p:cNvPicPr>
          <p:nvPr/>
        </p:nvPicPr>
        <p:blipFill>
          <a:blip r:embed="rId2"/>
          <a:stretch>
            <a:fillRect/>
          </a:stretch>
        </p:blipFill>
        <p:spPr>
          <a:xfrm>
            <a:off x="2156982" y="5716392"/>
            <a:ext cx="4657909" cy="515976"/>
          </a:xfrm>
          <a:prstGeom prst="rect">
            <a:avLst/>
          </a:prstGeom>
        </p:spPr>
      </p:pic>
      <p:pic>
        <p:nvPicPr>
          <p:cNvPr id="9" name="Content Placeholder 8">
            <a:extLst>
              <a:ext uri="{FF2B5EF4-FFF2-40B4-BE49-F238E27FC236}">
                <a16:creationId xmlns:a16="http://schemas.microsoft.com/office/drawing/2014/main" id="{5946D639-B0E0-469C-BB05-44311F3AB97C}"/>
              </a:ext>
            </a:extLst>
          </p:cNvPr>
          <p:cNvPicPr>
            <a:picLocks noGrp="1" noChangeAspect="1"/>
          </p:cNvPicPr>
          <p:nvPr>
            <p:ph idx="1"/>
          </p:nvPr>
        </p:nvPicPr>
        <p:blipFill>
          <a:blip r:embed="rId3"/>
          <a:stretch>
            <a:fillRect/>
          </a:stretch>
        </p:blipFill>
        <p:spPr>
          <a:xfrm>
            <a:off x="2214993" y="1419225"/>
            <a:ext cx="4772025" cy="4476750"/>
          </a:xfrm>
          <a:prstGeom prst="rect">
            <a:avLst/>
          </a:prstGeom>
        </p:spPr>
      </p:pic>
    </p:spTree>
    <p:extLst>
      <p:ext uri="{BB962C8B-B14F-4D97-AF65-F5344CB8AC3E}">
        <p14:creationId xmlns:p14="http://schemas.microsoft.com/office/powerpoint/2010/main" val="2469152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9AE-CBFD-425F-8277-0E26EC0EAA68}"/>
              </a:ext>
            </a:extLst>
          </p:cNvPr>
          <p:cNvSpPr>
            <a:spLocks noGrp="1"/>
          </p:cNvSpPr>
          <p:nvPr>
            <p:ph type="title"/>
          </p:nvPr>
        </p:nvSpPr>
        <p:spPr>
          <a:xfrm>
            <a:off x="543261" y="-210022"/>
            <a:ext cx="8229600" cy="1219200"/>
          </a:xfrm>
        </p:spPr>
        <p:txBody>
          <a:bodyPr/>
          <a:lstStyle/>
          <a:p>
            <a:r>
              <a:rPr lang="en-US" sz="2000" dirty="0"/>
              <a:t>Form I-9 Section 2 Entry Page, Permanent Resident, List A Document, Foreign Passport with I-551 or MRIV</a:t>
            </a:r>
          </a:p>
        </p:txBody>
      </p:sp>
      <p:pic>
        <p:nvPicPr>
          <p:cNvPr id="5" name="Picture 4">
            <a:extLst>
              <a:ext uri="{FF2B5EF4-FFF2-40B4-BE49-F238E27FC236}">
                <a16:creationId xmlns:a16="http://schemas.microsoft.com/office/drawing/2014/main" id="{E67468C7-3BE3-4CEC-B5DF-4386D03B555D}"/>
              </a:ext>
            </a:extLst>
          </p:cNvPr>
          <p:cNvPicPr>
            <a:picLocks noChangeAspect="1"/>
          </p:cNvPicPr>
          <p:nvPr/>
        </p:nvPicPr>
        <p:blipFill>
          <a:blip r:embed="rId2"/>
          <a:stretch>
            <a:fillRect/>
          </a:stretch>
        </p:blipFill>
        <p:spPr>
          <a:xfrm>
            <a:off x="2013756" y="5931545"/>
            <a:ext cx="4657909" cy="609104"/>
          </a:xfrm>
          <a:prstGeom prst="rect">
            <a:avLst/>
          </a:prstGeom>
        </p:spPr>
      </p:pic>
      <p:pic>
        <p:nvPicPr>
          <p:cNvPr id="6" name="Picture 5">
            <a:extLst>
              <a:ext uri="{FF2B5EF4-FFF2-40B4-BE49-F238E27FC236}">
                <a16:creationId xmlns:a16="http://schemas.microsoft.com/office/drawing/2014/main" id="{61678B94-EBFB-4A40-A5C0-CBD27D94833A}"/>
              </a:ext>
            </a:extLst>
          </p:cNvPr>
          <p:cNvPicPr>
            <a:picLocks noChangeAspect="1"/>
          </p:cNvPicPr>
          <p:nvPr/>
        </p:nvPicPr>
        <p:blipFill>
          <a:blip r:embed="rId3"/>
          <a:stretch>
            <a:fillRect/>
          </a:stretch>
        </p:blipFill>
        <p:spPr>
          <a:xfrm>
            <a:off x="2013756" y="774550"/>
            <a:ext cx="4901333" cy="469256"/>
          </a:xfrm>
          <a:prstGeom prst="rect">
            <a:avLst/>
          </a:prstGeom>
        </p:spPr>
      </p:pic>
      <p:pic>
        <p:nvPicPr>
          <p:cNvPr id="8" name="Content Placeholder 7">
            <a:extLst>
              <a:ext uri="{FF2B5EF4-FFF2-40B4-BE49-F238E27FC236}">
                <a16:creationId xmlns:a16="http://schemas.microsoft.com/office/drawing/2014/main" id="{3EDD3EC1-7DD2-443D-B6CD-493E874D6DD9}"/>
              </a:ext>
            </a:extLst>
          </p:cNvPr>
          <p:cNvPicPr>
            <a:picLocks noGrp="1" noChangeAspect="1"/>
          </p:cNvPicPr>
          <p:nvPr>
            <p:ph idx="1"/>
          </p:nvPr>
        </p:nvPicPr>
        <p:blipFill>
          <a:blip r:embed="rId4"/>
          <a:stretch>
            <a:fillRect/>
          </a:stretch>
        </p:blipFill>
        <p:spPr>
          <a:xfrm>
            <a:off x="2013756" y="1235720"/>
            <a:ext cx="4901333" cy="4960685"/>
          </a:xfrm>
          <a:prstGeom prst="rect">
            <a:avLst/>
          </a:prstGeom>
        </p:spPr>
      </p:pic>
    </p:spTree>
    <p:extLst>
      <p:ext uri="{BB962C8B-B14F-4D97-AF65-F5344CB8AC3E}">
        <p14:creationId xmlns:p14="http://schemas.microsoft.com/office/powerpoint/2010/main" val="220158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Review Enrollment Checklist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8"/>
            <a:ext cx="5715000" cy="52886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1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85CC-29F2-45E3-B85D-A40F466586D0}"/>
              </a:ext>
            </a:extLst>
          </p:cNvPr>
          <p:cNvSpPr>
            <a:spLocks noGrp="1"/>
          </p:cNvSpPr>
          <p:nvPr>
            <p:ph type="title"/>
          </p:nvPr>
        </p:nvSpPr>
        <p:spPr/>
        <p:txBody>
          <a:bodyPr/>
          <a:lstStyle/>
          <a:p>
            <a:r>
              <a:rPr lang="en-US" sz="2400" dirty="0"/>
              <a:t>Form I-9 Section 2 Entry Page, Permanent Resident, List B Document Driver’s License or State ID</a:t>
            </a:r>
          </a:p>
        </p:txBody>
      </p:sp>
      <p:pic>
        <p:nvPicPr>
          <p:cNvPr id="9" name="Content Placeholder 8">
            <a:extLst>
              <a:ext uri="{FF2B5EF4-FFF2-40B4-BE49-F238E27FC236}">
                <a16:creationId xmlns:a16="http://schemas.microsoft.com/office/drawing/2014/main" id="{35D1B5C7-8F8A-4788-94D2-1755217A7843}"/>
              </a:ext>
            </a:extLst>
          </p:cNvPr>
          <p:cNvPicPr>
            <a:picLocks noGrp="1" noChangeAspect="1"/>
          </p:cNvPicPr>
          <p:nvPr>
            <p:ph idx="1"/>
          </p:nvPr>
        </p:nvPicPr>
        <p:blipFill>
          <a:blip r:embed="rId2"/>
          <a:stretch>
            <a:fillRect/>
          </a:stretch>
        </p:blipFill>
        <p:spPr>
          <a:xfrm>
            <a:off x="2402756" y="1512147"/>
            <a:ext cx="4338488" cy="5022003"/>
          </a:xfrm>
          <a:prstGeom prst="rect">
            <a:avLst/>
          </a:prstGeom>
        </p:spPr>
      </p:pic>
    </p:spTree>
    <p:extLst>
      <p:ext uri="{BB962C8B-B14F-4D97-AF65-F5344CB8AC3E}">
        <p14:creationId xmlns:p14="http://schemas.microsoft.com/office/powerpoint/2010/main" val="254762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D6C0-EBBA-42A3-B1C6-522F0DDADCDF}"/>
              </a:ext>
            </a:extLst>
          </p:cNvPr>
          <p:cNvSpPr>
            <a:spLocks noGrp="1"/>
          </p:cNvSpPr>
          <p:nvPr>
            <p:ph type="title"/>
          </p:nvPr>
        </p:nvSpPr>
        <p:spPr/>
        <p:txBody>
          <a:bodyPr/>
          <a:lstStyle/>
          <a:p>
            <a:r>
              <a:rPr lang="en-US" sz="2400" dirty="0"/>
              <a:t>Form I-9 Section 2 Entry Page, Permanent Resident, List B Document*</a:t>
            </a:r>
          </a:p>
        </p:txBody>
      </p:sp>
      <p:pic>
        <p:nvPicPr>
          <p:cNvPr id="4" name="Content Placeholder 3">
            <a:extLst>
              <a:ext uri="{FF2B5EF4-FFF2-40B4-BE49-F238E27FC236}">
                <a16:creationId xmlns:a16="http://schemas.microsoft.com/office/drawing/2014/main" id="{8B98E167-B284-4225-BA76-ACE56F647074}"/>
              </a:ext>
            </a:extLst>
          </p:cNvPr>
          <p:cNvPicPr>
            <a:picLocks noGrp="1" noChangeAspect="1"/>
          </p:cNvPicPr>
          <p:nvPr>
            <p:ph idx="1"/>
          </p:nvPr>
        </p:nvPicPr>
        <p:blipFill>
          <a:blip r:embed="rId2"/>
          <a:stretch>
            <a:fillRect/>
          </a:stretch>
        </p:blipFill>
        <p:spPr>
          <a:xfrm>
            <a:off x="1812968" y="1247887"/>
            <a:ext cx="5518064" cy="4787153"/>
          </a:xfrm>
          <a:prstGeom prst="rect">
            <a:avLst/>
          </a:prstGeom>
        </p:spPr>
      </p:pic>
      <p:sp>
        <p:nvSpPr>
          <p:cNvPr id="5" name="TextBox 4">
            <a:extLst>
              <a:ext uri="{FF2B5EF4-FFF2-40B4-BE49-F238E27FC236}">
                <a16:creationId xmlns:a16="http://schemas.microsoft.com/office/drawing/2014/main" id="{08B56B69-2CF2-4206-A00F-729E67240BE1}"/>
              </a:ext>
            </a:extLst>
          </p:cNvPr>
          <p:cNvSpPr txBox="1"/>
          <p:nvPr/>
        </p:nvSpPr>
        <p:spPr>
          <a:xfrm>
            <a:off x="1161826" y="5905948"/>
            <a:ext cx="6658983" cy="954107"/>
          </a:xfrm>
          <a:prstGeom prst="rect">
            <a:avLst/>
          </a:prstGeom>
          <a:noFill/>
        </p:spPr>
        <p:txBody>
          <a:bodyPr wrap="square" rtlCol="0">
            <a:spAutoFit/>
          </a:bodyPr>
          <a:lstStyle/>
          <a:p>
            <a:r>
              <a:rPr lang="en-US" sz="1800" dirty="0"/>
              <a:t>*All List B Documents (except for the Driver’s License and State ID Card) Only Require Selecting the Document Name</a:t>
            </a:r>
          </a:p>
          <a:p>
            <a:endParaRPr lang="en-US" dirty="0"/>
          </a:p>
        </p:txBody>
      </p:sp>
    </p:spTree>
    <p:extLst>
      <p:ext uri="{BB962C8B-B14F-4D97-AF65-F5344CB8AC3E}">
        <p14:creationId xmlns:p14="http://schemas.microsoft.com/office/powerpoint/2010/main" val="3888737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581-CC78-44DF-AAC6-6A83A0F3A5FC}"/>
              </a:ext>
            </a:extLst>
          </p:cNvPr>
          <p:cNvSpPr>
            <a:spLocks noGrp="1"/>
          </p:cNvSpPr>
          <p:nvPr>
            <p:ph type="title"/>
          </p:nvPr>
        </p:nvSpPr>
        <p:spPr/>
        <p:txBody>
          <a:bodyPr/>
          <a:lstStyle/>
          <a:p>
            <a:r>
              <a:rPr lang="en-US" sz="2400" dirty="0"/>
              <a:t>Form I-9 Section 2 Entry Page, Permanent Resident, List C Documents*</a:t>
            </a:r>
          </a:p>
        </p:txBody>
      </p:sp>
      <p:pic>
        <p:nvPicPr>
          <p:cNvPr id="4" name="Content Placeholder 3">
            <a:extLst>
              <a:ext uri="{FF2B5EF4-FFF2-40B4-BE49-F238E27FC236}">
                <a16:creationId xmlns:a16="http://schemas.microsoft.com/office/drawing/2014/main" id="{B9C29691-5E7D-4EC4-9B39-70749BCB78EC}"/>
              </a:ext>
            </a:extLst>
          </p:cNvPr>
          <p:cNvPicPr>
            <a:picLocks noGrp="1" noChangeAspect="1"/>
          </p:cNvPicPr>
          <p:nvPr>
            <p:ph idx="1"/>
          </p:nvPr>
        </p:nvPicPr>
        <p:blipFill>
          <a:blip r:embed="rId2"/>
          <a:stretch>
            <a:fillRect/>
          </a:stretch>
        </p:blipFill>
        <p:spPr>
          <a:xfrm>
            <a:off x="614362" y="1868870"/>
            <a:ext cx="7915275" cy="3276600"/>
          </a:xfrm>
          <a:prstGeom prst="rect">
            <a:avLst/>
          </a:prstGeom>
        </p:spPr>
      </p:pic>
      <p:sp>
        <p:nvSpPr>
          <p:cNvPr id="5" name="TextBox 4">
            <a:extLst>
              <a:ext uri="{FF2B5EF4-FFF2-40B4-BE49-F238E27FC236}">
                <a16:creationId xmlns:a16="http://schemas.microsoft.com/office/drawing/2014/main" id="{98B3AE54-759D-40F9-B3E3-D05645D4CB52}"/>
              </a:ext>
            </a:extLst>
          </p:cNvPr>
          <p:cNvSpPr txBox="1"/>
          <p:nvPr/>
        </p:nvSpPr>
        <p:spPr>
          <a:xfrm>
            <a:off x="457200" y="5615492"/>
            <a:ext cx="7750885"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1513610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B31D-6B8D-4EB7-9619-AEF7E41540F8}"/>
              </a:ext>
            </a:extLst>
          </p:cNvPr>
          <p:cNvSpPr>
            <a:spLocks noGrp="1"/>
          </p:cNvSpPr>
          <p:nvPr>
            <p:ph type="title"/>
          </p:nvPr>
        </p:nvSpPr>
        <p:spPr/>
        <p:txBody>
          <a:bodyPr/>
          <a:lstStyle/>
          <a:p>
            <a:r>
              <a:rPr lang="en-US" sz="2400" dirty="0"/>
              <a:t>Form I-9 Section 2 Entry Page, Alien Authorized to Work, List A Document, Form I-94 with Temporary I-551 or Refugee Admission Stamp</a:t>
            </a:r>
          </a:p>
        </p:txBody>
      </p:sp>
      <p:pic>
        <p:nvPicPr>
          <p:cNvPr id="6" name="Content Placeholder 5">
            <a:extLst>
              <a:ext uri="{FF2B5EF4-FFF2-40B4-BE49-F238E27FC236}">
                <a16:creationId xmlns:a16="http://schemas.microsoft.com/office/drawing/2014/main" id="{62801C71-ABBA-4940-B2CB-263B8C96BABE}"/>
              </a:ext>
            </a:extLst>
          </p:cNvPr>
          <p:cNvPicPr>
            <a:picLocks noGrp="1" noChangeAspect="1"/>
          </p:cNvPicPr>
          <p:nvPr>
            <p:ph idx="1"/>
          </p:nvPr>
        </p:nvPicPr>
        <p:blipFill>
          <a:blip r:embed="rId2"/>
          <a:stretch>
            <a:fillRect/>
          </a:stretch>
        </p:blipFill>
        <p:spPr>
          <a:xfrm>
            <a:off x="1990725" y="1678193"/>
            <a:ext cx="5162550" cy="4794838"/>
          </a:xfrm>
          <a:prstGeom prst="rect">
            <a:avLst/>
          </a:prstGeom>
        </p:spPr>
      </p:pic>
    </p:spTree>
    <p:extLst>
      <p:ext uri="{BB962C8B-B14F-4D97-AF65-F5344CB8AC3E}">
        <p14:creationId xmlns:p14="http://schemas.microsoft.com/office/powerpoint/2010/main" val="149165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B187-BD41-40A3-BCF4-525ABC916F7A}"/>
              </a:ext>
            </a:extLst>
          </p:cNvPr>
          <p:cNvSpPr>
            <a:spLocks noGrp="1"/>
          </p:cNvSpPr>
          <p:nvPr>
            <p:ph type="title"/>
          </p:nvPr>
        </p:nvSpPr>
        <p:spPr>
          <a:xfrm>
            <a:off x="457199" y="28575"/>
            <a:ext cx="8229600" cy="1219200"/>
          </a:xfrm>
        </p:spPr>
        <p:txBody>
          <a:bodyPr/>
          <a:lstStyle/>
          <a:p>
            <a:r>
              <a:rPr lang="en-US" sz="2200" dirty="0"/>
              <a:t>Form I-9 Section 2 Entry Page, Alien Authorized to Work, List A Document, Employment Authorization Document</a:t>
            </a:r>
          </a:p>
        </p:txBody>
      </p:sp>
      <p:pic>
        <p:nvPicPr>
          <p:cNvPr id="5" name="Picture 4">
            <a:extLst>
              <a:ext uri="{FF2B5EF4-FFF2-40B4-BE49-F238E27FC236}">
                <a16:creationId xmlns:a16="http://schemas.microsoft.com/office/drawing/2014/main" id="{998E6787-BF7B-4CED-B915-1B5198624280}"/>
              </a:ext>
            </a:extLst>
          </p:cNvPr>
          <p:cNvPicPr>
            <a:picLocks noChangeAspect="1"/>
          </p:cNvPicPr>
          <p:nvPr/>
        </p:nvPicPr>
        <p:blipFill>
          <a:blip r:embed="rId2"/>
          <a:stretch>
            <a:fillRect/>
          </a:stretch>
        </p:blipFill>
        <p:spPr>
          <a:xfrm>
            <a:off x="2385630" y="1000460"/>
            <a:ext cx="4617598" cy="714039"/>
          </a:xfrm>
          <a:prstGeom prst="rect">
            <a:avLst/>
          </a:prstGeom>
        </p:spPr>
      </p:pic>
      <p:pic>
        <p:nvPicPr>
          <p:cNvPr id="8" name="Content Placeholder 7">
            <a:extLst>
              <a:ext uri="{FF2B5EF4-FFF2-40B4-BE49-F238E27FC236}">
                <a16:creationId xmlns:a16="http://schemas.microsoft.com/office/drawing/2014/main" id="{55897F3B-ADA6-4F85-B47F-3FBDD5DCB5A9}"/>
              </a:ext>
            </a:extLst>
          </p:cNvPr>
          <p:cNvPicPr>
            <a:picLocks noGrp="1" noChangeAspect="1"/>
          </p:cNvPicPr>
          <p:nvPr>
            <p:ph idx="1"/>
          </p:nvPr>
        </p:nvPicPr>
        <p:blipFill>
          <a:blip r:embed="rId3"/>
          <a:stretch>
            <a:fillRect/>
          </a:stretch>
        </p:blipFill>
        <p:spPr>
          <a:xfrm>
            <a:off x="2385630" y="1714499"/>
            <a:ext cx="4714875" cy="4819650"/>
          </a:xfrm>
          <a:prstGeom prst="rect">
            <a:avLst/>
          </a:prstGeom>
        </p:spPr>
      </p:pic>
    </p:spTree>
    <p:extLst>
      <p:ext uri="{BB962C8B-B14F-4D97-AF65-F5344CB8AC3E}">
        <p14:creationId xmlns:p14="http://schemas.microsoft.com/office/powerpoint/2010/main" val="427952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6417-2615-48CD-9B8A-6EB3415BC4E2}"/>
              </a:ext>
            </a:extLst>
          </p:cNvPr>
          <p:cNvSpPr>
            <a:spLocks noGrp="1"/>
          </p:cNvSpPr>
          <p:nvPr>
            <p:ph type="title"/>
          </p:nvPr>
        </p:nvSpPr>
        <p:spPr>
          <a:xfrm>
            <a:off x="457199" y="0"/>
            <a:ext cx="8229600" cy="1219200"/>
          </a:xfrm>
        </p:spPr>
        <p:txBody>
          <a:bodyPr/>
          <a:lstStyle/>
          <a:p>
            <a:r>
              <a:rPr lang="en-US" sz="2400" dirty="0"/>
              <a:t>Form I-9 Section 2 Entry Page, Alien Authorized to Work, List A Document, Foreign Passport with I-94</a:t>
            </a:r>
          </a:p>
        </p:txBody>
      </p:sp>
      <p:pic>
        <p:nvPicPr>
          <p:cNvPr id="6" name="Picture 5">
            <a:extLst>
              <a:ext uri="{FF2B5EF4-FFF2-40B4-BE49-F238E27FC236}">
                <a16:creationId xmlns:a16="http://schemas.microsoft.com/office/drawing/2014/main" id="{F1D8B259-492E-42B3-8D39-B59E2ADC228B}"/>
              </a:ext>
            </a:extLst>
          </p:cNvPr>
          <p:cNvPicPr>
            <a:picLocks noChangeAspect="1"/>
          </p:cNvPicPr>
          <p:nvPr/>
        </p:nvPicPr>
        <p:blipFill>
          <a:blip r:embed="rId2"/>
          <a:stretch>
            <a:fillRect/>
          </a:stretch>
        </p:blipFill>
        <p:spPr>
          <a:xfrm>
            <a:off x="2263200" y="992524"/>
            <a:ext cx="4617598" cy="714039"/>
          </a:xfrm>
          <a:prstGeom prst="rect">
            <a:avLst/>
          </a:prstGeom>
        </p:spPr>
      </p:pic>
      <p:pic>
        <p:nvPicPr>
          <p:cNvPr id="7" name="Picture 6">
            <a:extLst>
              <a:ext uri="{FF2B5EF4-FFF2-40B4-BE49-F238E27FC236}">
                <a16:creationId xmlns:a16="http://schemas.microsoft.com/office/drawing/2014/main" id="{12B71D26-E19B-45C4-929A-40F2501AFB73}"/>
              </a:ext>
            </a:extLst>
          </p:cNvPr>
          <p:cNvPicPr>
            <a:picLocks noChangeAspect="1"/>
          </p:cNvPicPr>
          <p:nvPr/>
        </p:nvPicPr>
        <p:blipFill>
          <a:blip r:embed="rId3"/>
          <a:stretch>
            <a:fillRect/>
          </a:stretch>
        </p:blipFill>
        <p:spPr>
          <a:xfrm>
            <a:off x="2198258" y="5835175"/>
            <a:ext cx="4657909" cy="609104"/>
          </a:xfrm>
          <a:prstGeom prst="rect">
            <a:avLst/>
          </a:prstGeom>
        </p:spPr>
      </p:pic>
      <p:pic>
        <p:nvPicPr>
          <p:cNvPr id="9" name="Content Placeholder 8">
            <a:extLst>
              <a:ext uri="{FF2B5EF4-FFF2-40B4-BE49-F238E27FC236}">
                <a16:creationId xmlns:a16="http://schemas.microsoft.com/office/drawing/2014/main" id="{7309CCF2-3783-428C-AEE8-0660B60C06C1}"/>
              </a:ext>
            </a:extLst>
          </p:cNvPr>
          <p:cNvPicPr>
            <a:picLocks noGrp="1" noChangeAspect="1"/>
          </p:cNvPicPr>
          <p:nvPr>
            <p:ph idx="1"/>
          </p:nvPr>
        </p:nvPicPr>
        <p:blipFill>
          <a:blip r:embed="rId4"/>
          <a:stretch>
            <a:fillRect/>
          </a:stretch>
        </p:blipFill>
        <p:spPr>
          <a:xfrm>
            <a:off x="2295524" y="1585912"/>
            <a:ext cx="4552950" cy="4492159"/>
          </a:xfrm>
          <a:prstGeom prst="rect">
            <a:avLst/>
          </a:prstGeom>
        </p:spPr>
      </p:pic>
    </p:spTree>
    <p:extLst>
      <p:ext uri="{BB962C8B-B14F-4D97-AF65-F5344CB8AC3E}">
        <p14:creationId xmlns:p14="http://schemas.microsoft.com/office/powerpoint/2010/main" val="1728900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BDDC-CFD1-4B36-9794-44A93FDA17F1}"/>
              </a:ext>
            </a:extLst>
          </p:cNvPr>
          <p:cNvSpPr>
            <a:spLocks noGrp="1"/>
          </p:cNvSpPr>
          <p:nvPr>
            <p:ph type="title"/>
          </p:nvPr>
        </p:nvSpPr>
        <p:spPr/>
        <p:txBody>
          <a:bodyPr/>
          <a:lstStyle/>
          <a:p>
            <a:r>
              <a:rPr lang="en-US" sz="2400" dirty="0"/>
              <a:t>Form I-9 Section 2 Entry Page, Alien Authorized to Work, List B Document, Driver’s License or State ID</a:t>
            </a:r>
          </a:p>
        </p:txBody>
      </p:sp>
      <p:pic>
        <p:nvPicPr>
          <p:cNvPr id="6" name="Content Placeholder 5">
            <a:extLst>
              <a:ext uri="{FF2B5EF4-FFF2-40B4-BE49-F238E27FC236}">
                <a16:creationId xmlns:a16="http://schemas.microsoft.com/office/drawing/2014/main" id="{1A53C446-E1D3-4232-ACBC-AFF9CCDB03D1}"/>
              </a:ext>
            </a:extLst>
          </p:cNvPr>
          <p:cNvPicPr>
            <a:picLocks noGrp="1" noChangeAspect="1"/>
          </p:cNvPicPr>
          <p:nvPr>
            <p:ph idx="1"/>
          </p:nvPr>
        </p:nvPicPr>
        <p:blipFill>
          <a:blip r:embed="rId2"/>
          <a:stretch>
            <a:fillRect/>
          </a:stretch>
        </p:blipFill>
        <p:spPr>
          <a:xfrm>
            <a:off x="1433512" y="1602889"/>
            <a:ext cx="6276975" cy="4832042"/>
          </a:xfrm>
          <a:prstGeom prst="rect">
            <a:avLst/>
          </a:prstGeom>
        </p:spPr>
      </p:pic>
    </p:spTree>
    <p:extLst>
      <p:ext uri="{BB962C8B-B14F-4D97-AF65-F5344CB8AC3E}">
        <p14:creationId xmlns:p14="http://schemas.microsoft.com/office/powerpoint/2010/main" val="1172623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708A-6B75-4642-9FFB-1515B6A7B035}"/>
              </a:ext>
            </a:extLst>
          </p:cNvPr>
          <p:cNvSpPr>
            <a:spLocks noGrp="1"/>
          </p:cNvSpPr>
          <p:nvPr>
            <p:ph type="title"/>
          </p:nvPr>
        </p:nvSpPr>
        <p:spPr/>
        <p:txBody>
          <a:bodyPr/>
          <a:lstStyle/>
          <a:p>
            <a:r>
              <a:rPr lang="en-US" sz="2400" dirty="0"/>
              <a:t>Form I-9 Section 2 Entry Page, Alien Authorized to Work, List C Documents*</a:t>
            </a:r>
          </a:p>
        </p:txBody>
      </p:sp>
      <p:pic>
        <p:nvPicPr>
          <p:cNvPr id="4" name="Content Placeholder 3">
            <a:extLst>
              <a:ext uri="{FF2B5EF4-FFF2-40B4-BE49-F238E27FC236}">
                <a16:creationId xmlns:a16="http://schemas.microsoft.com/office/drawing/2014/main" id="{A32FB12B-B29E-4628-88AE-0FFB04CCB32C}"/>
              </a:ext>
            </a:extLst>
          </p:cNvPr>
          <p:cNvPicPr>
            <a:picLocks noGrp="1" noChangeAspect="1"/>
          </p:cNvPicPr>
          <p:nvPr>
            <p:ph idx="1"/>
          </p:nvPr>
        </p:nvPicPr>
        <p:blipFill>
          <a:blip r:embed="rId2"/>
          <a:stretch>
            <a:fillRect/>
          </a:stretch>
        </p:blipFill>
        <p:spPr>
          <a:xfrm>
            <a:off x="614362" y="2019300"/>
            <a:ext cx="7915275" cy="3276600"/>
          </a:xfrm>
          <a:prstGeom prst="rect">
            <a:avLst/>
          </a:prstGeom>
        </p:spPr>
      </p:pic>
      <p:sp>
        <p:nvSpPr>
          <p:cNvPr id="5" name="TextBox 4">
            <a:extLst>
              <a:ext uri="{FF2B5EF4-FFF2-40B4-BE49-F238E27FC236}">
                <a16:creationId xmlns:a16="http://schemas.microsoft.com/office/drawing/2014/main" id="{0DCC6FF2-C2B9-450D-BBCB-8DF229121ED3}"/>
              </a:ext>
            </a:extLst>
          </p:cNvPr>
          <p:cNvSpPr txBox="1"/>
          <p:nvPr/>
        </p:nvSpPr>
        <p:spPr>
          <a:xfrm>
            <a:off x="614362" y="5540188"/>
            <a:ext cx="7701299" cy="707886"/>
          </a:xfrm>
          <a:prstGeom prst="rect">
            <a:avLst/>
          </a:prstGeom>
          <a:noFill/>
        </p:spPr>
        <p:txBody>
          <a:bodyPr wrap="square" rtlCol="0">
            <a:spAutoFit/>
          </a:bodyPr>
          <a:lstStyle/>
          <a:p>
            <a:r>
              <a:rPr lang="en-US" dirty="0"/>
              <a:t>*All List C Documents Only Require Selecting the Document Name </a:t>
            </a:r>
          </a:p>
          <a:p>
            <a:endParaRPr lang="en-US" dirty="0"/>
          </a:p>
        </p:txBody>
      </p:sp>
    </p:spTree>
    <p:extLst>
      <p:ext uri="{BB962C8B-B14F-4D97-AF65-F5344CB8AC3E}">
        <p14:creationId xmlns:p14="http://schemas.microsoft.com/office/powerpoint/2010/main" val="2668609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AD3FE0-2C74-4980-8AED-288201B155CB}"/>
              </a:ext>
            </a:extLst>
          </p:cNvPr>
          <p:cNvGrpSpPr/>
          <p:nvPr/>
        </p:nvGrpSpPr>
        <p:grpSpPr>
          <a:xfrm>
            <a:off x="1683641" y="1688951"/>
            <a:ext cx="6158684" cy="3980329"/>
            <a:chOff x="1596961" y="2723345"/>
            <a:chExt cx="5489640" cy="4015894"/>
          </a:xfrm>
        </p:grpSpPr>
        <p:pic>
          <p:nvPicPr>
            <p:cNvPr id="3" name="Picture 2">
              <a:extLst>
                <a:ext uri="{FF2B5EF4-FFF2-40B4-BE49-F238E27FC236}">
                  <a16:creationId xmlns:a16="http://schemas.microsoft.com/office/drawing/2014/main" id="{23C4CDFF-55C9-485C-AFDA-33EC42721B7A}"/>
                </a:ext>
              </a:extLst>
            </p:cNvPr>
            <p:cNvPicPr>
              <a:picLocks noChangeAspect="1"/>
            </p:cNvPicPr>
            <p:nvPr/>
          </p:nvPicPr>
          <p:blipFill rotWithShape="1">
            <a:blip r:embed="rId2"/>
            <a:srcRect l="22989" t="37855" r="41875" b="8209"/>
            <a:stretch/>
          </p:blipFill>
          <p:spPr>
            <a:xfrm>
              <a:off x="1596961" y="2723345"/>
              <a:ext cx="5489640" cy="4015894"/>
            </a:xfrm>
            <a:prstGeom prst="rect">
              <a:avLst/>
            </a:prstGeom>
          </p:spPr>
        </p:pic>
        <p:sp>
          <p:nvSpPr>
            <p:cNvPr id="5" name="Rectangle 4">
              <a:extLst>
                <a:ext uri="{FF2B5EF4-FFF2-40B4-BE49-F238E27FC236}">
                  <a16:creationId xmlns:a16="http://schemas.microsoft.com/office/drawing/2014/main" id="{A03D21C8-51E6-4337-958C-8944EBA8E8AD}"/>
                </a:ext>
              </a:extLst>
            </p:cNvPr>
            <p:cNvSpPr/>
            <p:nvPr/>
          </p:nvSpPr>
          <p:spPr>
            <a:xfrm>
              <a:off x="3327507" y="3878857"/>
              <a:ext cx="715618" cy="188016"/>
            </a:xfrm>
            <a:prstGeom prst="rect">
              <a:avLst/>
            </a:prstGeom>
            <a:solidFill>
              <a:schemeClr val="bg1">
                <a:lumMod val="7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sp>
        <p:nvSpPr>
          <p:cNvPr id="7" name="TextBox 6">
            <a:extLst>
              <a:ext uri="{FF2B5EF4-FFF2-40B4-BE49-F238E27FC236}">
                <a16:creationId xmlns:a16="http://schemas.microsoft.com/office/drawing/2014/main" id="{12C532D7-FBDD-4567-BCA4-FE5B76F7994B}"/>
              </a:ext>
            </a:extLst>
          </p:cNvPr>
          <p:cNvSpPr txBox="1"/>
          <p:nvPr/>
        </p:nvSpPr>
        <p:spPr>
          <a:xfrm>
            <a:off x="156454" y="908945"/>
            <a:ext cx="4813579" cy="461665"/>
          </a:xfrm>
          <a:prstGeom prst="rect">
            <a:avLst/>
          </a:prstGeom>
          <a:noFill/>
        </p:spPr>
        <p:txBody>
          <a:bodyPr wrap="square" rtlCol="0">
            <a:spAutoFit/>
          </a:bodyPr>
          <a:lstStyle/>
          <a:p>
            <a:r>
              <a:rPr lang="en-US" sz="2400" b="1" dirty="0"/>
              <a:t>Additional Case Details Entry Page</a:t>
            </a:r>
          </a:p>
        </p:txBody>
      </p:sp>
    </p:spTree>
    <p:extLst>
      <p:ext uri="{BB962C8B-B14F-4D97-AF65-F5344CB8AC3E}">
        <p14:creationId xmlns:p14="http://schemas.microsoft.com/office/powerpoint/2010/main" val="524678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3B3C4F-4C08-4A86-9CB1-0BD3689FEFE7}"/>
              </a:ext>
            </a:extLst>
          </p:cNvPr>
          <p:cNvSpPr txBox="1"/>
          <p:nvPr/>
        </p:nvSpPr>
        <p:spPr>
          <a:xfrm>
            <a:off x="221000" y="624185"/>
            <a:ext cx="2565231" cy="461665"/>
          </a:xfrm>
          <a:prstGeom prst="rect">
            <a:avLst/>
          </a:prstGeom>
          <a:noFill/>
        </p:spPr>
        <p:txBody>
          <a:bodyPr wrap="square" rtlCol="0">
            <a:spAutoFit/>
          </a:bodyPr>
          <a:lstStyle/>
          <a:p>
            <a:r>
              <a:rPr lang="en-US" sz="2400" b="1" dirty="0"/>
              <a:t>Verify Data</a:t>
            </a:r>
          </a:p>
        </p:txBody>
      </p:sp>
      <p:pic>
        <p:nvPicPr>
          <p:cNvPr id="11" name="Picture 10">
            <a:extLst>
              <a:ext uri="{FF2B5EF4-FFF2-40B4-BE49-F238E27FC236}">
                <a16:creationId xmlns:a16="http://schemas.microsoft.com/office/drawing/2014/main" id="{4E7780DE-D115-4F2B-A438-B81E7A2F3653}"/>
              </a:ext>
            </a:extLst>
          </p:cNvPr>
          <p:cNvPicPr>
            <a:picLocks noChangeAspect="1"/>
          </p:cNvPicPr>
          <p:nvPr/>
        </p:nvPicPr>
        <p:blipFill>
          <a:blip r:embed="rId3"/>
          <a:stretch>
            <a:fillRect/>
          </a:stretch>
        </p:blipFill>
        <p:spPr>
          <a:xfrm>
            <a:off x="247650" y="1033462"/>
            <a:ext cx="8648700" cy="5248275"/>
          </a:xfrm>
          <a:prstGeom prst="rect">
            <a:avLst/>
          </a:prstGeom>
        </p:spPr>
      </p:pic>
    </p:spTree>
    <p:extLst>
      <p:ext uri="{BB962C8B-B14F-4D97-AF65-F5344CB8AC3E}">
        <p14:creationId xmlns:p14="http://schemas.microsoft.com/office/powerpoint/2010/main" val="139670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Determine Access Method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153403"/>
            <a:ext cx="3352800" cy="5763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19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0DB08BF-44BD-44E5-B62F-BAA3E9B328C7}"/>
              </a:ext>
            </a:extLst>
          </p:cNvPr>
          <p:cNvSpPr txBox="1"/>
          <p:nvPr/>
        </p:nvSpPr>
        <p:spPr>
          <a:xfrm>
            <a:off x="440559" y="1100435"/>
            <a:ext cx="3184264" cy="461665"/>
          </a:xfrm>
          <a:prstGeom prst="rect">
            <a:avLst/>
          </a:prstGeom>
          <a:noFill/>
        </p:spPr>
        <p:txBody>
          <a:bodyPr wrap="square" rtlCol="0">
            <a:spAutoFit/>
          </a:bodyPr>
          <a:lstStyle/>
          <a:p>
            <a:r>
              <a:rPr lang="en-US" sz="2400" b="1" dirty="0"/>
              <a:t>Photo Matching</a:t>
            </a:r>
          </a:p>
        </p:txBody>
      </p:sp>
      <p:pic>
        <p:nvPicPr>
          <p:cNvPr id="2" name="Picture 1">
            <a:extLst>
              <a:ext uri="{FF2B5EF4-FFF2-40B4-BE49-F238E27FC236}">
                <a16:creationId xmlns:a16="http://schemas.microsoft.com/office/drawing/2014/main" id="{07DFE6B8-3022-42B0-9BB3-B82AF3617FF4}"/>
              </a:ext>
            </a:extLst>
          </p:cNvPr>
          <p:cNvPicPr>
            <a:picLocks noChangeAspect="1"/>
          </p:cNvPicPr>
          <p:nvPr/>
        </p:nvPicPr>
        <p:blipFill>
          <a:blip r:embed="rId2"/>
          <a:stretch>
            <a:fillRect/>
          </a:stretch>
        </p:blipFill>
        <p:spPr>
          <a:xfrm>
            <a:off x="138112" y="1600200"/>
            <a:ext cx="8867775" cy="4114800"/>
          </a:xfrm>
          <a:prstGeom prst="rect">
            <a:avLst/>
          </a:prstGeom>
        </p:spPr>
      </p:pic>
    </p:spTree>
    <p:extLst>
      <p:ext uri="{BB962C8B-B14F-4D97-AF65-F5344CB8AC3E}">
        <p14:creationId xmlns:p14="http://schemas.microsoft.com/office/powerpoint/2010/main" val="690122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57789A-552F-426D-921A-73A35F8C68D3}"/>
              </a:ext>
            </a:extLst>
          </p:cNvPr>
          <p:cNvPicPr>
            <a:picLocks noChangeAspect="1"/>
          </p:cNvPicPr>
          <p:nvPr/>
        </p:nvPicPr>
        <p:blipFill>
          <a:blip r:embed="rId2"/>
          <a:stretch>
            <a:fillRect/>
          </a:stretch>
        </p:blipFill>
        <p:spPr>
          <a:xfrm>
            <a:off x="0" y="1326776"/>
            <a:ext cx="9144000" cy="4661647"/>
          </a:xfrm>
          <a:prstGeom prst="rect">
            <a:avLst/>
          </a:prstGeom>
        </p:spPr>
      </p:pic>
      <p:sp>
        <p:nvSpPr>
          <p:cNvPr id="19" name="TextBox 18">
            <a:extLst>
              <a:ext uri="{FF2B5EF4-FFF2-40B4-BE49-F238E27FC236}">
                <a16:creationId xmlns:a16="http://schemas.microsoft.com/office/drawing/2014/main" id="{5C769C08-C7CE-4956-B893-7ACDBCE00480}"/>
              </a:ext>
            </a:extLst>
          </p:cNvPr>
          <p:cNvSpPr txBox="1"/>
          <p:nvPr/>
        </p:nvSpPr>
        <p:spPr>
          <a:xfrm>
            <a:off x="322729" y="699247"/>
            <a:ext cx="3743662" cy="461665"/>
          </a:xfrm>
          <a:prstGeom prst="rect">
            <a:avLst/>
          </a:prstGeom>
          <a:noFill/>
        </p:spPr>
        <p:txBody>
          <a:bodyPr wrap="square" rtlCol="0">
            <a:spAutoFit/>
          </a:bodyPr>
          <a:lstStyle/>
          <a:p>
            <a:r>
              <a:rPr lang="en-US" sz="2400" b="1" dirty="0"/>
              <a:t>Case Results</a:t>
            </a:r>
          </a:p>
        </p:txBody>
      </p:sp>
    </p:spTree>
    <p:extLst>
      <p:ext uri="{BB962C8B-B14F-4D97-AF65-F5344CB8AC3E}">
        <p14:creationId xmlns:p14="http://schemas.microsoft.com/office/powerpoint/2010/main" val="136981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BF06-8DEA-4767-9A50-4AB78BCE3D87}"/>
              </a:ext>
            </a:extLst>
          </p:cNvPr>
          <p:cNvSpPr>
            <a:spLocks noGrp="1"/>
          </p:cNvSpPr>
          <p:nvPr>
            <p:ph type="title"/>
          </p:nvPr>
        </p:nvSpPr>
        <p:spPr/>
        <p:txBody>
          <a:bodyPr/>
          <a:lstStyle/>
          <a:p>
            <a:r>
              <a:rPr lang="en-US" dirty="0"/>
              <a:t>Final Nonconfirmation Result</a:t>
            </a:r>
          </a:p>
        </p:txBody>
      </p:sp>
      <p:pic>
        <p:nvPicPr>
          <p:cNvPr id="5" name="Content Placeholder 4">
            <a:extLst>
              <a:ext uri="{FF2B5EF4-FFF2-40B4-BE49-F238E27FC236}">
                <a16:creationId xmlns:a16="http://schemas.microsoft.com/office/drawing/2014/main" id="{CACC36A3-5400-421F-83E6-F619B2A965D8}"/>
              </a:ext>
            </a:extLst>
          </p:cNvPr>
          <p:cNvPicPr>
            <a:picLocks noGrp="1" noChangeAspect="1"/>
          </p:cNvPicPr>
          <p:nvPr>
            <p:ph idx="1"/>
          </p:nvPr>
        </p:nvPicPr>
        <p:blipFill>
          <a:blip r:embed="rId2"/>
          <a:stretch>
            <a:fillRect/>
          </a:stretch>
        </p:blipFill>
        <p:spPr>
          <a:xfrm>
            <a:off x="457200" y="1602890"/>
            <a:ext cx="8229600" cy="4839546"/>
          </a:xfrm>
          <a:prstGeom prst="rect">
            <a:avLst/>
          </a:prstGeom>
        </p:spPr>
      </p:pic>
    </p:spTree>
    <p:extLst>
      <p:ext uri="{BB962C8B-B14F-4D97-AF65-F5344CB8AC3E}">
        <p14:creationId xmlns:p14="http://schemas.microsoft.com/office/powerpoint/2010/main" val="61854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899A-DA1D-4DC0-89FE-8369C691007E}"/>
              </a:ext>
            </a:extLst>
          </p:cNvPr>
          <p:cNvSpPr>
            <a:spLocks noGrp="1"/>
          </p:cNvSpPr>
          <p:nvPr>
            <p:ph type="title"/>
          </p:nvPr>
        </p:nvSpPr>
        <p:spPr/>
        <p:txBody>
          <a:bodyPr/>
          <a:lstStyle/>
          <a:p>
            <a:r>
              <a:rPr lang="en-US" dirty="0"/>
              <a:t>Tentative Nonconfirmation Process</a:t>
            </a:r>
          </a:p>
        </p:txBody>
      </p:sp>
      <p:sp>
        <p:nvSpPr>
          <p:cNvPr id="3" name="Content Placeholder 2">
            <a:extLst>
              <a:ext uri="{FF2B5EF4-FFF2-40B4-BE49-F238E27FC236}">
                <a16:creationId xmlns:a16="http://schemas.microsoft.com/office/drawing/2014/main" id="{93360882-675F-4F3E-8DAB-396B4DC15956}"/>
              </a:ext>
            </a:extLst>
          </p:cNvPr>
          <p:cNvSpPr>
            <a:spLocks noGrp="1"/>
          </p:cNvSpPr>
          <p:nvPr>
            <p:ph idx="1"/>
          </p:nvPr>
        </p:nvSpPr>
        <p:spPr/>
        <p:txBody>
          <a:bodyPr/>
          <a:lstStyle/>
          <a:p>
            <a:r>
              <a:rPr lang="en-US" dirty="0"/>
              <a:t>Steps</a:t>
            </a:r>
          </a:p>
          <a:p>
            <a:pPr lvl="1"/>
            <a:r>
              <a:rPr lang="en-US" dirty="0"/>
              <a:t>Review Case</a:t>
            </a:r>
          </a:p>
          <a:p>
            <a:pPr lvl="1"/>
            <a:r>
              <a:rPr lang="en-US" dirty="0"/>
              <a:t>Tentative Nonconfirmation (Social Security Administration and Department of Homeland Security)</a:t>
            </a:r>
          </a:p>
          <a:p>
            <a:pPr lvl="1"/>
            <a:r>
              <a:rPr lang="en-US" dirty="0"/>
              <a:t>Further Action Notice</a:t>
            </a:r>
          </a:p>
          <a:p>
            <a:pPr lvl="1"/>
            <a:r>
              <a:rPr lang="en-US" dirty="0"/>
              <a:t>Referral Date Confirmation Notice</a:t>
            </a:r>
          </a:p>
          <a:p>
            <a:pPr lvl="1"/>
            <a:r>
              <a:rPr lang="en-US" dirty="0"/>
              <a:t>Review Case Results</a:t>
            </a:r>
          </a:p>
        </p:txBody>
      </p:sp>
    </p:spTree>
    <p:extLst>
      <p:ext uri="{BB962C8B-B14F-4D97-AF65-F5344CB8AC3E}">
        <p14:creationId xmlns:p14="http://schemas.microsoft.com/office/powerpoint/2010/main" val="2918579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2504-9B49-49FC-9B50-10F9C905EE49}"/>
              </a:ext>
            </a:extLst>
          </p:cNvPr>
          <p:cNvSpPr>
            <a:spLocks noGrp="1"/>
          </p:cNvSpPr>
          <p:nvPr>
            <p:ph type="title"/>
          </p:nvPr>
        </p:nvSpPr>
        <p:spPr/>
        <p:txBody>
          <a:bodyPr/>
          <a:lstStyle/>
          <a:p>
            <a:r>
              <a:rPr lang="en-US" dirty="0"/>
              <a:t>Review Case </a:t>
            </a:r>
          </a:p>
        </p:txBody>
      </p:sp>
      <p:pic>
        <p:nvPicPr>
          <p:cNvPr id="4" name="Content Placeholder 3">
            <a:extLst>
              <a:ext uri="{FF2B5EF4-FFF2-40B4-BE49-F238E27FC236}">
                <a16:creationId xmlns:a16="http://schemas.microsoft.com/office/drawing/2014/main" id="{500EC311-7132-4B61-AB8B-F2B69CF2872D}"/>
              </a:ext>
            </a:extLst>
          </p:cNvPr>
          <p:cNvPicPr>
            <a:picLocks noGrp="1" noChangeAspect="1"/>
          </p:cNvPicPr>
          <p:nvPr>
            <p:ph idx="1"/>
          </p:nvPr>
        </p:nvPicPr>
        <p:blipFill>
          <a:blip r:embed="rId2"/>
          <a:stretch>
            <a:fillRect/>
          </a:stretch>
        </p:blipFill>
        <p:spPr>
          <a:xfrm>
            <a:off x="2118636" y="1706563"/>
            <a:ext cx="4906727" cy="4827587"/>
          </a:xfrm>
          <a:prstGeom prst="rect">
            <a:avLst/>
          </a:prstGeom>
        </p:spPr>
      </p:pic>
    </p:spTree>
    <p:extLst>
      <p:ext uri="{BB962C8B-B14F-4D97-AF65-F5344CB8AC3E}">
        <p14:creationId xmlns:p14="http://schemas.microsoft.com/office/powerpoint/2010/main" val="353287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630B-CC4A-436D-9A0E-A264684F4F80}"/>
              </a:ext>
            </a:extLst>
          </p:cNvPr>
          <p:cNvSpPr>
            <a:spLocks noGrp="1"/>
          </p:cNvSpPr>
          <p:nvPr>
            <p:ph type="title"/>
          </p:nvPr>
        </p:nvSpPr>
        <p:spPr/>
        <p:txBody>
          <a:bodyPr/>
          <a:lstStyle/>
          <a:p>
            <a:r>
              <a:rPr lang="en-US" dirty="0"/>
              <a:t>Tentative Nonconfirmation </a:t>
            </a:r>
          </a:p>
        </p:txBody>
      </p:sp>
      <p:pic>
        <p:nvPicPr>
          <p:cNvPr id="4" name="Content Placeholder 3">
            <a:extLst>
              <a:ext uri="{FF2B5EF4-FFF2-40B4-BE49-F238E27FC236}">
                <a16:creationId xmlns:a16="http://schemas.microsoft.com/office/drawing/2014/main" id="{82A1E846-DC45-45E5-9C0D-90DA72C0E6ED}"/>
              </a:ext>
            </a:extLst>
          </p:cNvPr>
          <p:cNvPicPr>
            <a:picLocks noGrp="1" noChangeAspect="1"/>
          </p:cNvPicPr>
          <p:nvPr>
            <p:ph idx="1"/>
          </p:nvPr>
        </p:nvPicPr>
        <p:blipFill>
          <a:blip r:embed="rId2"/>
          <a:stretch>
            <a:fillRect/>
          </a:stretch>
        </p:blipFill>
        <p:spPr>
          <a:xfrm>
            <a:off x="2329789" y="1706563"/>
            <a:ext cx="4484421" cy="4827587"/>
          </a:xfrm>
          <a:prstGeom prst="rect">
            <a:avLst/>
          </a:prstGeom>
        </p:spPr>
      </p:pic>
    </p:spTree>
    <p:extLst>
      <p:ext uri="{BB962C8B-B14F-4D97-AF65-F5344CB8AC3E}">
        <p14:creationId xmlns:p14="http://schemas.microsoft.com/office/powerpoint/2010/main" val="99062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980D-E6B1-468A-944A-287E8F01449B}"/>
              </a:ext>
            </a:extLst>
          </p:cNvPr>
          <p:cNvSpPr>
            <a:spLocks noGrp="1"/>
          </p:cNvSpPr>
          <p:nvPr>
            <p:ph type="title"/>
          </p:nvPr>
        </p:nvSpPr>
        <p:spPr/>
        <p:txBody>
          <a:bodyPr/>
          <a:lstStyle/>
          <a:p>
            <a:r>
              <a:rPr lang="en-US" dirty="0"/>
              <a:t>Social Security Administration Further Action Notice</a:t>
            </a:r>
          </a:p>
        </p:txBody>
      </p:sp>
      <p:pic>
        <p:nvPicPr>
          <p:cNvPr id="4" name="Content Placeholder 3">
            <a:extLst>
              <a:ext uri="{FF2B5EF4-FFF2-40B4-BE49-F238E27FC236}">
                <a16:creationId xmlns:a16="http://schemas.microsoft.com/office/drawing/2014/main" id="{260A638C-FAB3-45E1-A7DE-F9D1DAEC4F41}"/>
              </a:ext>
            </a:extLst>
          </p:cNvPr>
          <p:cNvPicPr>
            <a:picLocks noGrp="1" noChangeAspect="1"/>
          </p:cNvPicPr>
          <p:nvPr>
            <p:ph idx="1"/>
          </p:nvPr>
        </p:nvPicPr>
        <p:blipFill>
          <a:blip r:embed="rId2"/>
          <a:stretch>
            <a:fillRect/>
          </a:stretch>
        </p:blipFill>
        <p:spPr>
          <a:xfrm>
            <a:off x="558373" y="1512147"/>
            <a:ext cx="3810255" cy="4827587"/>
          </a:xfrm>
          <a:prstGeom prst="rect">
            <a:avLst/>
          </a:prstGeom>
        </p:spPr>
      </p:pic>
      <p:pic>
        <p:nvPicPr>
          <p:cNvPr id="5" name="Picture 4">
            <a:extLst>
              <a:ext uri="{FF2B5EF4-FFF2-40B4-BE49-F238E27FC236}">
                <a16:creationId xmlns:a16="http://schemas.microsoft.com/office/drawing/2014/main" id="{46482F37-22E4-47DC-A567-A2A27799955B}"/>
              </a:ext>
            </a:extLst>
          </p:cNvPr>
          <p:cNvPicPr>
            <a:picLocks noChangeAspect="1"/>
          </p:cNvPicPr>
          <p:nvPr/>
        </p:nvPicPr>
        <p:blipFill>
          <a:blip r:embed="rId3"/>
          <a:stretch>
            <a:fillRect/>
          </a:stretch>
        </p:blipFill>
        <p:spPr>
          <a:xfrm>
            <a:off x="4633114" y="1512147"/>
            <a:ext cx="3789200" cy="4827587"/>
          </a:xfrm>
          <a:prstGeom prst="rect">
            <a:avLst/>
          </a:prstGeom>
        </p:spPr>
      </p:pic>
    </p:spTree>
    <p:extLst>
      <p:ext uri="{BB962C8B-B14F-4D97-AF65-F5344CB8AC3E}">
        <p14:creationId xmlns:p14="http://schemas.microsoft.com/office/powerpoint/2010/main" val="3659117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6096-A7F9-4642-ADFF-E130C293E055}"/>
              </a:ext>
            </a:extLst>
          </p:cNvPr>
          <p:cNvSpPr>
            <a:spLocks noGrp="1"/>
          </p:cNvSpPr>
          <p:nvPr>
            <p:ph type="title"/>
          </p:nvPr>
        </p:nvSpPr>
        <p:spPr/>
        <p:txBody>
          <a:bodyPr/>
          <a:lstStyle/>
          <a:p>
            <a:r>
              <a:rPr lang="en-US" dirty="0"/>
              <a:t>Referral Date Confirmation	</a:t>
            </a:r>
          </a:p>
        </p:txBody>
      </p:sp>
      <p:pic>
        <p:nvPicPr>
          <p:cNvPr id="4" name="Content Placeholder 3">
            <a:extLst>
              <a:ext uri="{FF2B5EF4-FFF2-40B4-BE49-F238E27FC236}">
                <a16:creationId xmlns:a16="http://schemas.microsoft.com/office/drawing/2014/main" id="{9AA4BD9B-8ADA-4FC0-A34F-42309E9A4B13}"/>
              </a:ext>
            </a:extLst>
          </p:cNvPr>
          <p:cNvPicPr>
            <a:picLocks noGrp="1" noChangeAspect="1"/>
          </p:cNvPicPr>
          <p:nvPr>
            <p:ph idx="1"/>
          </p:nvPr>
        </p:nvPicPr>
        <p:blipFill>
          <a:blip r:embed="rId2"/>
          <a:stretch>
            <a:fillRect/>
          </a:stretch>
        </p:blipFill>
        <p:spPr>
          <a:xfrm>
            <a:off x="922016" y="1706563"/>
            <a:ext cx="7299967" cy="4827587"/>
          </a:xfrm>
          <a:prstGeom prst="rect">
            <a:avLst/>
          </a:prstGeom>
        </p:spPr>
      </p:pic>
    </p:spTree>
    <p:extLst>
      <p:ext uri="{BB962C8B-B14F-4D97-AF65-F5344CB8AC3E}">
        <p14:creationId xmlns:p14="http://schemas.microsoft.com/office/powerpoint/2010/main" val="2408824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55ED-3C45-40A0-9AC2-61782D9FD3B2}"/>
              </a:ext>
            </a:extLst>
          </p:cNvPr>
          <p:cNvSpPr>
            <a:spLocks noGrp="1"/>
          </p:cNvSpPr>
          <p:nvPr>
            <p:ph type="title"/>
          </p:nvPr>
        </p:nvSpPr>
        <p:spPr/>
        <p:txBody>
          <a:bodyPr/>
          <a:lstStyle/>
          <a:p>
            <a:r>
              <a:rPr lang="en-US" dirty="0"/>
              <a:t>Social Security Administration Referral Date Confirmation Notice</a:t>
            </a:r>
          </a:p>
        </p:txBody>
      </p:sp>
      <p:pic>
        <p:nvPicPr>
          <p:cNvPr id="4" name="Content Placeholder 3">
            <a:extLst>
              <a:ext uri="{FF2B5EF4-FFF2-40B4-BE49-F238E27FC236}">
                <a16:creationId xmlns:a16="http://schemas.microsoft.com/office/drawing/2014/main" id="{70DB511E-2512-4893-82CB-E609A3656E59}"/>
              </a:ext>
            </a:extLst>
          </p:cNvPr>
          <p:cNvPicPr>
            <a:picLocks noGrp="1" noChangeAspect="1"/>
          </p:cNvPicPr>
          <p:nvPr>
            <p:ph idx="1"/>
          </p:nvPr>
        </p:nvPicPr>
        <p:blipFill>
          <a:blip r:embed="rId2"/>
          <a:stretch>
            <a:fillRect/>
          </a:stretch>
        </p:blipFill>
        <p:spPr>
          <a:xfrm>
            <a:off x="1795257" y="1706563"/>
            <a:ext cx="5553486" cy="4827587"/>
          </a:xfrm>
          <a:prstGeom prst="rect">
            <a:avLst/>
          </a:prstGeom>
        </p:spPr>
      </p:pic>
    </p:spTree>
    <p:extLst>
      <p:ext uri="{BB962C8B-B14F-4D97-AF65-F5344CB8AC3E}">
        <p14:creationId xmlns:p14="http://schemas.microsoft.com/office/powerpoint/2010/main" val="512640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9095-8EB5-4946-A4EC-1B31108D978B}"/>
              </a:ext>
            </a:extLst>
          </p:cNvPr>
          <p:cNvSpPr>
            <a:spLocks noGrp="1"/>
          </p:cNvSpPr>
          <p:nvPr>
            <p:ph type="title"/>
          </p:nvPr>
        </p:nvSpPr>
        <p:spPr/>
        <p:txBody>
          <a:bodyPr/>
          <a:lstStyle/>
          <a:p>
            <a:r>
              <a:rPr lang="en-US" dirty="0"/>
              <a:t>Department of Homeland Security Further Action Notice</a:t>
            </a:r>
          </a:p>
        </p:txBody>
      </p:sp>
      <p:pic>
        <p:nvPicPr>
          <p:cNvPr id="4" name="Content Placeholder 3">
            <a:extLst>
              <a:ext uri="{FF2B5EF4-FFF2-40B4-BE49-F238E27FC236}">
                <a16:creationId xmlns:a16="http://schemas.microsoft.com/office/drawing/2014/main" id="{DBED8749-C45D-434B-8267-ED36CC2C26CC}"/>
              </a:ext>
            </a:extLst>
          </p:cNvPr>
          <p:cNvPicPr>
            <a:picLocks noGrp="1" noChangeAspect="1"/>
          </p:cNvPicPr>
          <p:nvPr>
            <p:ph idx="1"/>
          </p:nvPr>
        </p:nvPicPr>
        <p:blipFill>
          <a:blip r:embed="rId2"/>
          <a:stretch>
            <a:fillRect/>
          </a:stretch>
        </p:blipFill>
        <p:spPr>
          <a:xfrm>
            <a:off x="457200" y="1620502"/>
            <a:ext cx="3645703" cy="4827587"/>
          </a:xfrm>
          <a:prstGeom prst="rect">
            <a:avLst/>
          </a:prstGeom>
        </p:spPr>
      </p:pic>
      <p:pic>
        <p:nvPicPr>
          <p:cNvPr id="5" name="Picture 4">
            <a:extLst>
              <a:ext uri="{FF2B5EF4-FFF2-40B4-BE49-F238E27FC236}">
                <a16:creationId xmlns:a16="http://schemas.microsoft.com/office/drawing/2014/main" id="{620CDF14-E8B8-4235-BEAA-8B2C0B70DCA3}"/>
              </a:ext>
            </a:extLst>
          </p:cNvPr>
          <p:cNvPicPr>
            <a:picLocks noChangeAspect="1"/>
          </p:cNvPicPr>
          <p:nvPr/>
        </p:nvPicPr>
        <p:blipFill>
          <a:blip r:embed="rId3"/>
          <a:stretch>
            <a:fillRect/>
          </a:stretch>
        </p:blipFill>
        <p:spPr>
          <a:xfrm>
            <a:off x="4572000" y="1904640"/>
            <a:ext cx="3383799" cy="4543449"/>
          </a:xfrm>
          <a:prstGeom prst="rect">
            <a:avLst/>
          </a:prstGeom>
        </p:spPr>
      </p:pic>
    </p:spTree>
    <p:extLst>
      <p:ext uri="{BB962C8B-B14F-4D97-AF65-F5344CB8AC3E}">
        <p14:creationId xmlns:p14="http://schemas.microsoft.com/office/powerpoint/2010/main" val="228531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Select Organization Designation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75"/>
          <a:stretch/>
        </p:blipFill>
        <p:spPr>
          <a:xfrm>
            <a:off x="762001" y="1706880"/>
            <a:ext cx="7332388" cy="3332480"/>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99ED-A9AA-44A1-B7C2-0DA4D8F72C3D}"/>
              </a:ext>
            </a:extLst>
          </p:cNvPr>
          <p:cNvSpPr>
            <a:spLocks noGrp="1"/>
          </p:cNvSpPr>
          <p:nvPr>
            <p:ph type="title"/>
          </p:nvPr>
        </p:nvSpPr>
        <p:spPr/>
        <p:txBody>
          <a:bodyPr/>
          <a:lstStyle/>
          <a:p>
            <a:r>
              <a:rPr lang="en-US" dirty="0"/>
              <a:t>Referral Date Confirmation </a:t>
            </a:r>
          </a:p>
        </p:txBody>
      </p:sp>
      <p:pic>
        <p:nvPicPr>
          <p:cNvPr id="4" name="Content Placeholder 3">
            <a:extLst>
              <a:ext uri="{FF2B5EF4-FFF2-40B4-BE49-F238E27FC236}">
                <a16:creationId xmlns:a16="http://schemas.microsoft.com/office/drawing/2014/main" id="{78B76129-8213-4EFF-A92D-4FD901EDB76F}"/>
              </a:ext>
            </a:extLst>
          </p:cNvPr>
          <p:cNvPicPr>
            <a:picLocks noGrp="1" noChangeAspect="1"/>
          </p:cNvPicPr>
          <p:nvPr>
            <p:ph idx="1"/>
          </p:nvPr>
        </p:nvPicPr>
        <p:blipFill>
          <a:blip r:embed="rId2"/>
          <a:stretch>
            <a:fillRect/>
          </a:stretch>
        </p:blipFill>
        <p:spPr>
          <a:xfrm>
            <a:off x="922016" y="1706563"/>
            <a:ext cx="7299967" cy="4827587"/>
          </a:xfrm>
          <a:prstGeom prst="rect">
            <a:avLst/>
          </a:prstGeom>
        </p:spPr>
      </p:pic>
    </p:spTree>
    <p:extLst>
      <p:ext uri="{BB962C8B-B14F-4D97-AF65-F5344CB8AC3E}">
        <p14:creationId xmlns:p14="http://schemas.microsoft.com/office/powerpoint/2010/main" val="2180603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BC25-8469-47F1-AEC1-B9EA7A116BD4}"/>
              </a:ext>
            </a:extLst>
          </p:cNvPr>
          <p:cNvSpPr>
            <a:spLocks noGrp="1"/>
          </p:cNvSpPr>
          <p:nvPr>
            <p:ph type="title"/>
          </p:nvPr>
        </p:nvSpPr>
        <p:spPr/>
        <p:txBody>
          <a:bodyPr/>
          <a:lstStyle/>
          <a:p>
            <a:r>
              <a:rPr lang="en-US" dirty="0"/>
              <a:t>Department of Homeland Security Referral Date Confirmation Notice</a:t>
            </a:r>
          </a:p>
        </p:txBody>
      </p:sp>
      <p:pic>
        <p:nvPicPr>
          <p:cNvPr id="4" name="Content Placeholder 3">
            <a:extLst>
              <a:ext uri="{FF2B5EF4-FFF2-40B4-BE49-F238E27FC236}">
                <a16:creationId xmlns:a16="http://schemas.microsoft.com/office/drawing/2014/main" id="{B5D89D31-D217-4514-A03A-2639057F5FFA}"/>
              </a:ext>
            </a:extLst>
          </p:cNvPr>
          <p:cNvPicPr>
            <a:picLocks noGrp="1" noChangeAspect="1"/>
          </p:cNvPicPr>
          <p:nvPr>
            <p:ph idx="1"/>
          </p:nvPr>
        </p:nvPicPr>
        <p:blipFill>
          <a:blip r:embed="rId2"/>
          <a:stretch>
            <a:fillRect/>
          </a:stretch>
        </p:blipFill>
        <p:spPr>
          <a:xfrm>
            <a:off x="2040214" y="1706563"/>
            <a:ext cx="5063572" cy="4827587"/>
          </a:xfrm>
          <a:prstGeom prst="rect">
            <a:avLst/>
          </a:prstGeom>
        </p:spPr>
      </p:pic>
    </p:spTree>
    <p:extLst>
      <p:ext uri="{BB962C8B-B14F-4D97-AF65-F5344CB8AC3E}">
        <p14:creationId xmlns:p14="http://schemas.microsoft.com/office/powerpoint/2010/main" val="843326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57789A-552F-426D-921A-73A35F8C68D3}"/>
              </a:ext>
            </a:extLst>
          </p:cNvPr>
          <p:cNvPicPr>
            <a:picLocks noChangeAspect="1"/>
          </p:cNvPicPr>
          <p:nvPr/>
        </p:nvPicPr>
        <p:blipFill>
          <a:blip r:embed="rId2"/>
          <a:stretch>
            <a:fillRect/>
          </a:stretch>
        </p:blipFill>
        <p:spPr>
          <a:xfrm>
            <a:off x="0" y="1326776"/>
            <a:ext cx="9144000" cy="4661647"/>
          </a:xfrm>
          <a:prstGeom prst="rect">
            <a:avLst/>
          </a:prstGeom>
        </p:spPr>
      </p:pic>
      <p:sp>
        <p:nvSpPr>
          <p:cNvPr id="19" name="TextBox 18">
            <a:extLst>
              <a:ext uri="{FF2B5EF4-FFF2-40B4-BE49-F238E27FC236}">
                <a16:creationId xmlns:a16="http://schemas.microsoft.com/office/drawing/2014/main" id="{5C769C08-C7CE-4956-B893-7ACDBCE00480}"/>
              </a:ext>
            </a:extLst>
          </p:cNvPr>
          <p:cNvSpPr txBox="1"/>
          <p:nvPr/>
        </p:nvSpPr>
        <p:spPr>
          <a:xfrm>
            <a:off x="322729" y="699247"/>
            <a:ext cx="3743662" cy="461665"/>
          </a:xfrm>
          <a:prstGeom prst="rect">
            <a:avLst/>
          </a:prstGeom>
          <a:noFill/>
        </p:spPr>
        <p:txBody>
          <a:bodyPr wrap="square" rtlCol="0">
            <a:spAutoFit/>
          </a:bodyPr>
          <a:lstStyle/>
          <a:p>
            <a:r>
              <a:rPr lang="en-US" sz="2400" b="1" dirty="0"/>
              <a:t>Case Results</a:t>
            </a:r>
          </a:p>
        </p:txBody>
      </p:sp>
    </p:spTree>
    <p:extLst>
      <p:ext uri="{BB962C8B-B14F-4D97-AF65-F5344CB8AC3E}">
        <p14:creationId xmlns:p14="http://schemas.microsoft.com/office/powerpoint/2010/main" val="376493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BF06-8DEA-4767-9A50-4AB78BCE3D87}"/>
              </a:ext>
            </a:extLst>
          </p:cNvPr>
          <p:cNvSpPr>
            <a:spLocks noGrp="1"/>
          </p:cNvSpPr>
          <p:nvPr>
            <p:ph type="title"/>
          </p:nvPr>
        </p:nvSpPr>
        <p:spPr/>
        <p:txBody>
          <a:bodyPr/>
          <a:lstStyle/>
          <a:p>
            <a:r>
              <a:rPr lang="en-US" dirty="0"/>
              <a:t>Final Nonconfirmation Result</a:t>
            </a:r>
          </a:p>
        </p:txBody>
      </p:sp>
      <p:pic>
        <p:nvPicPr>
          <p:cNvPr id="5" name="Content Placeholder 4">
            <a:extLst>
              <a:ext uri="{FF2B5EF4-FFF2-40B4-BE49-F238E27FC236}">
                <a16:creationId xmlns:a16="http://schemas.microsoft.com/office/drawing/2014/main" id="{CACC36A3-5400-421F-83E6-F619B2A965D8}"/>
              </a:ext>
            </a:extLst>
          </p:cNvPr>
          <p:cNvPicPr>
            <a:picLocks noGrp="1" noChangeAspect="1"/>
          </p:cNvPicPr>
          <p:nvPr>
            <p:ph idx="1"/>
          </p:nvPr>
        </p:nvPicPr>
        <p:blipFill>
          <a:blip r:embed="rId2"/>
          <a:stretch>
            <a:fillRect/>
          </a:stretch>
        </p:blipFill>
        <p:spPr>
          <a:xfrm>
            <a:off x="457200" y="1602890"/>
            <a:ext cx="8229600" cy="4839546"/>
          </a:xfrm>
          <a:prstGeom prst="rect">
            <a:avLst/>
          </a:prstGeom>
        </p:spPr>
      </p:pic>
    </p:spTree>
    <p:extLst>
      <p:ext uri="{BB962C8B-B14F-4D97-AF65-F5344CB8AC3E}">
        <p14:creationId xmlns:p14="http://schemas.microsoft.com/office/powerpoint/2010/main" val="74170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Select  Federal Contractor Category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 y="1448029"/>
            <a:ext cx="6531390" cy="2749840"/>
          </a:xfrm>
          <a:prstGeom prst="rect">
            <a:avLst/>
          </a:prstGeom>
          <a:ln>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19400" y="4197875"/>
            <a:ext cx="5867400" cy="2736331"/>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Sign Memorandum of Understanding (MOU)</a:t>
            </a:r>
          </a:p>
        </p:txBody>
      </p:sp>
      <p:pic>
        <p:nvPicPr>
          <p:cNvPr id="2051" name="Picture 3" descr="C:\Users\kepowers\Desktop\9-9-2014 12-10-12 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153400" cy="45425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Enter Company Information – MOU Signatory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53046"/>
            <a:ext cx="8153400" cy="3899115"/>
          </a:xfrm>
          <a:prstGeom prst="rect">
            <a:avLst/>
          </a:prstGeom>
          <a:ln>
            <a:solidFill>
              <a:schemeClr val="tx1"/>
            </a:solidFill>
          </a:ln>
        </p:spPr>
      </p:pic>
    </p:spTree>
    <p:extLst>
      <p:ext uri="{BB962C8B-B14F-4D97-AF65-F5344CB8AC3E}">
        <p14:creationId xmlns:p14="http://schemas.microsoft.com/office/powerpoint/2010/main" val="41518192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Joanna MT"/>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IN_x0020_Number xmlns="2589310c-5316-40b3-b68d-4735ac72f265" xsi:nil="true"/>
    <Associated_x0020_Forms xmlns="2589310c-5316-40b3-b68d-4735ac72f265" xsi:nil="true"/>
    <Date_x0020_Completed xmlns="2589310c-5316-40b3-b68d-4735ac72f265" xsi:nil="true"/>
    <IC_x0020_History xmlns="2589310c-5316-40b3-b68d-4735ac72f265" xsi:nil="true"/>
    <Priority_x0020_Justifcation xmlns="2589310c-5316-40b3-b68d-4735ac72f265" xsi:nil="true"/>
    <Phase_x0020_Start_x0020_Date xmlns="2589310c-5316-40b3-b68d-4735ac72f265" xsi:nil="true"/>
    <_x0036_0_x0020_Day_x0020_FRA_x0020__x002d__x0020_Comment_x0020_End_x0020_Date xmlns="2589310c-5316-40b3-b68d-4735ac72f265" xsi:nil="true"/>
    <_x0033_0_x0020_Day_x0020_FRN_x0020__x002d__x0020_Comment_x0020_End_x0020_Date xmlns="2589310c-5316-40b3-b68d-4735ac72f265" xsi:nil="true"/>
    <Project_x0020_Manager0 xmlns="2589310c-5316-40b3-b68d-4735ac72f265">
      <UserInfo>
        <DisplayName/>
        <AccountId xsi:nil="true"/>
        <AccountType/>
      </UserInfo>
    </Project_x0020_Manager0>
    <Rule_x0020_Type xmlns="2589310c-5316-40b3-b68d-4735ac72f265">None</Rule_x0020_Type>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IC_x0020_Update xmlns="2589310c-5316-40b3-b68d-4735ac72f265" xsi:nil="true"/>
    <Priority xmlns="2589310c-5316-40b3-b68d-4735ac72f265">false</Priority>
    <Rulemaking xmlns="2589310c-5316-40b3-b68d-4735ac72f265" xsi:nil="true"/>
    <Submission_x0020_to_x0020_DHS xmlns="2589310c-5316-40b3-b68d-4735ac72f265" xsi:nil="true"/>
    <OMB_x0020_Conclusion_x0020_Date xmlns="2589310c-5316-40b3-b68d-4735ac72f265" xsi:nil="true"/>
    <Submitted_x0020_to_x0020_OMB xmlns="2589310c-5316-40b3-b68d-4735ac72f265" xsi:nil="true"/>
    <ROCIS_x0020_ICR_x0023_ xmlns="2589310c-5316-40b3-b68d-4735ac72f265" xsi:nil="true"/>
    <Next_x0020_Phase_x0020_Start_x0020_Date xmlns="2589310c-5316-40b3-b68d-4735ac72f265" xsi:nil="true"/>
    <Estimated_x0020_Project_x0020_End_x0020_Date xmlns="2589310c-5316-40b3-b68d-4735ac72f265" xsi:nil="true"/>
    <Next_x0020_Phase xmlns="2589310c-5316-40b3-b68d-4735ac72f265">PRA Package Development</Next_x0020_Phase>
    <Rule xmlns="2589310c-5316-40b3-b68d-4735ac72f265">false</Rule>
    <Biweekly_x0020_Update xmlns="2589310c-5316-40b3-b68d-4735ac72f265">false</Biweekly_x0020_Update>
    <Current_x0020_Phase_x0020_Start_x0020_Date xmlns="2589310c-5316-40b3-b68d-4735ac72f265" xsi:nil="true"/>
    <Priority_x0020_Type xmlns="2589310c-5316-40b3-b68d-4735ac72f265" xsi:nil="true"/>
    <Time_x0020_Burden_x0020_Provided xmlns="2589310c-5316-40b3-b68d-4735ac72f265">false</Time_x0020_Burden_x0020_Provided>
    <Instruments_x0020_Updated_x0020_For_x0020_Phase xmlns="2589310c-5316-40b3-b68d-4735ac72f265">false</Instruments_x0020_Updated_x0020_For_x0020_Phase>
    <Current_x0020_Phase_x0020_End_x0020_Date xmlns="2589310c-5316-40b3-b68d-4735ac72f265" xsi:nil="true"/>
    <Rule_x0020_Short_x0020_Name xmlns="2589310c-5316-40b3-b68d-4735ac72f265" xsi:nil="true"/>
    <PRA_x0020_Section_x0020_Updated xmlns="2589310c-5316-40b3-b68d-4735ac72f265">false</PRA_x0020_Section_x0020_Updated>
    <Next_x0020_Phase_x0020_End_x0020_Date xmlns="2589310c-5316-40b3-b68d-4735ac72f2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83" ma:contentTypeDescription="Create a new document." ma:contentTypeScope="" ma:versionID="d88ff8d644ef4616182a4eedb2a8debe">
  <xsd:schema xmlns:xsd="http://www.w3.org/2001/XMLSchema" xmlns:xs="http://www.w3.org/2001/XMLSchema" xmlns:p="http://schemas.microsoft.com/office/2006/metadata/properties" xmlns:ns1="2589310c-5316-40b3-b68d-4735ac72f265" xmlns:ns3="bf094c2b-8036-49e0-a2b2-a973ea273ca5" targetNamespace="http://schemas.microsoft.com/office/2006/metadata/properties" ma:root="true" ma:fieldsID="d76cfafdf993523174c3f00b31df1ff5" ns1:_="" ns3:_="">
    <xsd:import namespace="2589310c-5316-40b3-b68d-4735ac72f265"/>
    <xsd:import namespace="bf094c2b-8036-49e0-a2b2-a973ea273ca5"/>
    <xsd:element name="properties">
      <xsd:complexType>
        <xsd:sequence>
          <xsd:element name="documentManagement">
            <xsd:complexType>
              <xsd:all>
                <xsd:element ref="ns1:Active" minOccurs="0"/>
                <xsd:element ref="ns1:IC_x0020_Update" minOccurs="0"/>
                <xsd:element ref="ns1:IC_x0020_History" minOccurs="0"/>
                <xsd:element ref="ns1:Project_x0020_Manager0" minOccurs="0"/>
                <xsd:element ref="ns1:Rulemaking" minOccurs="0"/>
                <xsd:element ref="ns1:Rule_x0020_Short_x0020_Name" minOccurs="0"/>
                <xsd:element ref="ns1:Rule_x0020_Type" minOccurs="0"/>
                <xsd:element ref="ns1:RIN_x0020_Number" minOccurs="0"/>
                <xsd:element ref="ns1:Priority" minOccurs="0"/>
                <xsd:element ref="ns1:Priority_x0020_Justifcation" minOccurs="0"/>
                <xsd:element ref="ns1:Associated_x0020_Forms" minOccurs="0"/>
                <xsd:element ref="ns1:Phase_x0020_Start_x0020_Date" minOccurs="0"/>
                <xsd:element ref="ns1:_x0036_0_x0020_Day_x0020_FRA_x0020__x002d__x0020_Publication_x0020_Date" minOccurs="0"/>
                <xsd:element ref="ns1:_x0036_0_x0020_Day_x0020_FRA_x0020__x002d__x0020_Comment_x0020_End_x0020_Date" minOccurs="0"/>
                <xsd:element ref="ns1:_x0033_0_x0020_Day_x0020_FRA_x0020__x002d__x0020_Publication_x0020_Date" minOccurs="0"/>
                <xsd:element ref="ns1:_x0033_0_x0020_Day_x0020_FRN_x0020__x002d__x0020_Comment_x0020_End_x0020_Date" minOccurs="0"/>
                <xsd:element ref="ns1:Submission_x0020_to_x0020_DHS" minOccurs="0"/>
                <xsd:element ref="ns1:Submitted_x0020_to_x0020_OMB" minOccurs="0"/>
                <xsd:element ref="ns1:OMB_x0020_Conclusion_x0020_Date" minOccurs="0"/>
                <xsd:element ref="ns1:Estimated_x0020_Project_x0020_End_x0020_Date" minOccurs="0"/>
                <xsd:element ref="ns1:Date_x0020_Completed" minOccurs="0"/>
                <xsd:element ref="ns3:SharedWithUsers" minOccurs="0"/>
                <xsd:element ref="ns1:ROCIS_x0020_ICR_x0023_" minOccurs="0"/>
                <xsd:element ref="ns1:Rule" minOccurs="0"/>
                <xsd:element ref="ns1:Priority_x0020_Type" minOccurs="0"/>
                <xsd:element ref="ns1:Biweekly_x0020_Update" minOccurs="0"/>
                <xsd:element ref="ns1:Instruments_x0020_Updated_x0020_For_x0020_Phase" minOccurs="0"/>
                <xsd:element ref="ns1:PRA_x0020_Section_x0020_Updated" minOccurs="0"/>
                <xsd:element ref="ns1:Time_x0020_Burden_x0020_Provided" minOccurs="0"/>
                <xsd:element ref="ns1:Current_x0020_Phase_x0020_End_x0020_Date" minOccurs="0"/>
                <xsd:element ref="ns1:Current_x0020_Phase_x0020_Start_x0020_Date" minOccurs="0"/>
                <xsd:element ref="ns1:Next_x0020_Phase" minOccurs="0"/>
                <xsd:element ref="ns1:Next_x0020_Phase_x0020_Start_x0020_Date" minOccurs="0"/>
                <xsd:element ref="ns1:Next_x0020_Phase_x0020_En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Active" ma:index="0" nillable="true" ma:displayName="Active" ma:default="0" ma:description="This column indicates the Information Collection is somewhere in the process. Uncheck when project closing procedures are complete." ma:indexed="true" ma:internalName="Active">
      <xsd:simpleType>
        <xsd:restriction base="dms:Boolean"/>
      </xsd:simpleType>
    </xsd:element>
    <xsd:element name="IC_x0020_Update" ma:index="4" nillable="true" ma:displayName="IC Update" ma:description="This column is used to show the update to the Information Collection, real time." ma:internalName="IC_x0020_Update">
      <xsd:simpleType>
        <xsd:restriction base="dms:Note"/>
      </xsd:simpleType>
    </xsd:element>
    <xsd:element name="IC_x0020_History" ma:index="5"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roject_x0020_Manager0" ma:index="6" nillable="true" ma:displayName="Project Manager" ma:indexed="true" ma:list="UserInfo" ma:SharePointGroup="0"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ulemaking" ma:index="7"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NPRM"/>
          <xsd:enumeration value="2018 Fee Rule Final Rule"/>
          <xsd:enumeration value="2019 Fee Rule"/>
          <xsd:enumeration value="22/23 Fee Rule NPRM"/>
          <xsd:enumeration value="22/23 Final Fee Rule"/>
          <xsd:enumeration value="AAO Motions and Appeals Rule NPRM"/>
          <xsd:enumeration value="AAO Motions and Appeals Rule Final Rule"/>
          <xsd:enumeration value="Affidavit of Support NPRM"/>
          <xsd:enumeration value="Affidavit of Support Final Rule"/>
          <xsd:enumeration value="AOS Modernization NPRM"/>
          <xsd:enumeration value="AOS Modernization Final Rule"/>
          <xsd:enumeration value="Combo 30DayRemEAD/AsyEADResc"/>
          <xsd:enumeration value="Asylum Def'n-Particular Social Group NPRM"/>
          <xsd:enumeration value="AsylumEAD30DayEAD-Vacatur"/>
          <xsd:enumeration value="Asylum Officer NPRM"/>
          <xsd:enumeration value="Asylum Officer IFR"/>
          <xsd:enumeration value="Asylum Officer Interim Final Rule"/>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NPRM"/>
          <xsd:enumeration value="Biometrics Final Rule"/>
          <xsd:enumeration value="B-Visa"/>
          <xsd:enumeration value="CAN NPRM"/>
          <xsd:enumeration value="CAN Final Rule"/>
          <xsd:enumeration value="Certificate Change Rule"/>
          <xsd:enumeration value="Child Soldier NPRM"/>
          <xsd:enumeration value="Child Soldier Final Rule"/>
          <xsd:enumeration value="Civil Surgeon Reform NPRM"/>
          <xsd:enumeration value="CNMI Workforce IFR"/>
          <xsd:enumeration value="CNMI Workforce Final Rule"/>
          <xsd:enumeration value="CNMI Long Term Resident"/>
          <xsd:enumeration value="&quot;Comprehensive Revision SSA/EBE&quot;"/>
          <xsd:enumeration value="Credible Fear"/>
          <xsd:enumeration value="Fortify &amp; Preserve DACA NPRM"/>
          <xsd:enumeration value="DACA Final Rule"/>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ee Review"/>
          <xsd:enumeration value="EB-5 Final Rule"/>
          <xsd:enumeration value="EB-5 Rule"/>
          <xsd:enumeration value="EB-5 Fee Rule NPRM"/>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mergency Stopgap USCIS Stabilization Act 09/30/2020"/>
          <xsd:enumeration value="E-processing Rule"/>
          <xsd:enumeration value="E-Visa Rule"/>
          <xsd:enumeration value="Fee Rule"/>
          <xsd:enumeration value="Fee Rule Action"/>
          <xsd:enumeration value="FWVP"/>
          <xsd:enumeration value="FIRRMA NPRM"/>
          <xsd:enumeration value="Generic Clearances for EO 13780"/>
          <xsd:enumeration value="Global Asylum Reform NPRM"/>
          <xsd:enumeration value="Global Asylum Reform Final Rule"/>
          <xsd:enumeration value="H-1B Modernization NPRM"/>
          <xsd:enumeration value="H-1B Registration Rule"/>
          <xsd:enumeration value="H-1B Registration Fee Rule NPRM"/>
          <xsd:enumeration value="H-1B Registration Fee Rule Final Rule"/>
          <xsd:enumeration value="H-1B Selection FR - Implementation of Vacatur"/>
          <xsd:enumeration value="H-1B &quot;Skinny&quot; Require Electronic Filing 2022"/>
          <xsd:enumeration value="H-1B Selection Process NPRM"/>
          <xsd:enumeration value="H-1B Selection Process Final Rule"/>
          <xsd:enumeration value="H-2 NPRM 22/23"/>
          <xsd:enumeration value="H-2A Reform"/>
          <xsd:enumeration value="H-2B NPRM"/>
          <xsd:enumeration value="H-2B Recruitment"/>
          <xsd:enumeration value="H-2B Supplemental Rule"/>
          <xsd:enumeration value="H-2B Supplemental Rule 2019"/>
          <xsd:enumeration value="H-2B Supplemental Cap 2022 2nd Half"/>
          <xsd:enumeration value="H-4 Work Authorization Rescission NPRM"/>
          <xsd:enumeration value="I Visa Direct Final Rule"/>
          <xsd:enumeration value="I-140 Rule NPRM"/>
          <xsd:enumeration value="I-140 Rule Final Rule"/>
          <xsd:enumeration value="ICE I-9 FR"/>
          <xsd:enumeration value="ICE I-9 NPRM"/>
          <xsd:enumeration value="IE Rescission/Withdrawal"/>
          <xsd:enumeration value="IER Final Rule Amendment"/>
          <xsd:enumeration value="IER Rescission/Withdrawal"/>
          <xsd:enumeration value="International Entrepreneur Rule"/>
          <xsd:enumeration value="L-1 Visa Reform NPRM"/>
          <xsd:enumeration value="Medical Certification for Disability Exceptions"/>
          <xsd:enumeration value="NextGen"/>
          <xsd:enumeration value="NATO EAD"/>
          <xsd:enumeration value="Orders of Supervision NPRM"/>
          <xsd:enumeration value="Orders of Supervision Final Rule"/>
          <xsd:enumeration value="P Nonimmigrant Reform NPRM"/>
          <xsd:enumeration value="Performing Arts NPRM"/>
          <xsd:enumeration value="Prem. Process. DFR"/>
          <xsd:enumeration value="Public Charge NPRM (2021-22)"/>
          <xsd:enumeration value="Public Charge FR (2021-22)"/>
          <xsd:enumeration value="PC Rule Injunction (7-2020)"/>
          <xsd:enumeration value="Public Charge"/>
          <xsd:enumeration value="Public Charge Rescission"/>
          <xsd:enumeration value="PWE"/>
          <xsd:enumeration value="Reasonable Fear Reform NPRM"/>
          <xsd:enumeration value="Refugee VTel Rule NPRM"/>
          <xsd:enumeration value="Religious Worker NPRM"/>
          <xsd:enumeration value="Security Bars TFR NPRM"/>
          <xsd:enumeration value="Special Immigrant Juvenile Petition NPRM"/>
          <xsd:enumeration value="STEM (ICE)"/>
          <xsd:enumeration value="Strengthening H-1B Rule"/>
          <xsd:enumeration value="Strengthening H-1B NPRM (2021)"/>
          <xsd:enumeration value="T Final Rule - I-914 revisions"/>
          <xsd:enumeration value="TPS"/>
          <xsd:enumeration value="U-rule"/>
          <xsd:enumeration value="U NPRM (2022)"/>
          <xsd:enumeration value="UAC Jurisdiction IFR"/>
          <xsd:enumeration value="VAWA NPRM"/>
          <xsd:enumeration value="Victim EAD NPRM"/>
          <xsd:enumeration value="V-Tel NPRM"/>
        </xsd:restriction>
      </xsd:simpleType>
    </xsd:element>
    <xsd:element name="Rule_x0020_Short_x0020_Name" ma:index="8" nillable="true" ma:displayName="Rule Short Name" ma:list="{1dca4901-905b-4ac6-a850-a31aa441ecd9}" ma:internalName="Rule_x0020_Short_x0020_Name" ma:showField="Title">
      <xsd:simpleType>
        <xsd:restriction base="dms:Lookup"/>
      </xsd:simpleType>
    </xsd:element>
    <xsd:element name="Rule_x0020_Type" ma:index="9" nillable="true" ma:displayName="Rule Type" ma:default="None" ma:description="Select the type of rulemaking." ma:format="Dropdown" ma:internalName="Rule_x0020_Type">
      <xsd:simpleType>
        <xsd:restriction base="dms:Choice">
          <xsd:enumeration value="NPRM"/>
          <xsd:enumeration value="IFR"/>
          <xsd:enumeration value="Final Rule"/>
          <xsd:enumeration value="DFR"/>
          <xsd:enumeration value="Rescission"/>
          <xsd:enumeration value="Multi Form Non Rule Proj"/>
          <xsd:enumeration value="None"/>
        </xsd:restriction>
      </xsd:simpleType>
    </xsd:element>
    <xsd:element name="RIN_x0020_Number" ma:index="10" nillable="true" ma:displayName="RIN Number" ma:description="Enter the RIN Number associated with the rulemaking." ma:indexed="true" ma:internalName="RIN_x0020_Number">
      <xsd:simpleType>
        <xsd:restriction base="dms:Text">
          <xsd:maxLength value="10"/>
        </xsd:restriction>
      </xsd:simpleType>
    </xsd:element>
    <xsd:element name="Priority" ma:index="11" nillable="true" ma:displayName="Burden Reduction Effort" ma:default="0" ma:indexed="true" ma:internalName="Priority">
      <xsd:simpleType>
        <xsd:restriction base="dms:Boolean"/>
      </xsd:simpleType>
    </xsd:element>
    <xsd:element name="Priority_x0020_Justifcation" ma:index="12" nillable="true" ma:displayName="Priority Justification" ma:internalName="Priority_x0020_Justifcation">
      <xsd:simpleType>
        <xsd:restriction base="dms:Note">
          <xsd:maxLength value="255"/>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Phase_x0020_Start_x0020_Date" ma:index="14" nillable="true" ma:displayName="Start Date" ma:format="DateOnly" ma:internalName="Phase_x0020_Start_x0020_Date">
      <xsd:simpleType>
        <xsd:restriction base="dms:DateTime"/>
      </xsd:simpleType>
    </xsd:element>
    <xsd:element name="_x0036_0_x0020_Day_x0020_FRA_x0020__x002d__x0020_Publication_x0020_Date" ma:index="15"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6"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7" nillable="true" ma:displayName="30 Day FRN - Publication Date" ma:format="DateOnly" ma:internalName="_x0033_0_x0020_Day_x0020_FRA_x0020__x002d__x0020_Publication_x0020_Date">
      <xsd:simpleType>
        <xsd:restriction base="dms:DateTime"/>
      </xsd:simpleType>
    </xsd:element>
    <xsd:element name="_x0033_0_x0020_Day_x0020_FRN_x0020__x002d__x0020_Comment_x0020_End_x0020_Date" ma:index="18" nillable="true" ma:displayName="30 Day FRN - Comment End Date" ma:format="DateOnly" ma:internalName="_x0033_0_x0020_Day_x0020_FRN_x0020__x002d__x0020_Comment_x0020_End_x0020_Date">
      <xsd:simpleType>
        <xsd:restriction base="dms:DateTime"/>
      </xsd:simpleType>
    </xsd:element>
    <xsd:element name="Submission_x0020_to_x0020_DHS" ma:index="19" nillable="true" ma:displayName="Notified DHS PRA" ma:format="DateOnly" ma:internalName="Submission_x0020_to_x0020_DHS">
      <xsd:simpleType>
        <xsd:restriction base="dms:DateTime"/>
      </xsd:simpleType>
    </xsd:element>
    <xsd:element name="Submitted_x0020_to_x0020_OMB" ma:index="20" nillable="true" ma:displayName="Submitted to OMB" ma:format="DateOnly" ma:internalName="Submitted_x0020_to_x0020_OMB">
      <xsd:simpleType>
        <xsd:restriction base="dms:DateTime"/>
      </xsd:simpleType>
    </xsd:element>
    <xsd:element name="OMB_x0020_Conclusion_x0020_Date" ma:index="21" nillable="true" ma:displayName="OMB Conclusion Date" ma:format="DateOnly" ma:internalName="OMB_x0020_Conclusion_x0020_Date">
      <xsd:simpleType>
        <xsd:restriction base="dms:DateTime"/>
      </xsd:simpleType>
    </xsd:element>
    <xsd:element name="Estimated_x0020_Project_x0020_End_x0020_Date" ma:index="22" nillable="true" ma:displayName="Estimated Project End Date" ma:format="DateOnly" ma:internalName="Estimated_x0020_Project_x0020_End_x0020_Date">
      <xsd:simpleType>
        <xsd:restriction base="dms:DateTime"/>
      </xsd:simpleType>
    </xsd:element>
    <xsd:element name="Date_x0020_Completed" ma:index="23" nillable="true" ma:displayName="Date Completed" ma:description="Enter the date when the project closing procedures are complete.  Uncheck Active and check Completed boxes" ma:format="DateOnly" ma:indexed="true" ma:internalName="Date_x0020_Completed">
      <xsd:simpleType>
        <xsd:restriction base="dms:DateTime"/>
      </xsd:simpleType>
    </xsd:element>
    <xsd:element name="ROCIS_x0020_ICR_x0023_" ma:index="31" nillable="true" ma:displayName="ROCIS ICR#" ma:description="Provide ICR Number generated by ROCIS when request is created." ma:internalName="ROCIS_x0020_ICR_x0023_">
      <xsd:simpleType>
        <xsd:restriction base="dms:Text">
          <xsd:maxLength value="255"/>
        </xsd:restriction>
      </xsd:simpleType>
    </xsd:element>
    <xsd:element name="Rule" ma:index="32" nillable="true" ma:displayName="Rule" ma:default="0" ma:internalName="Rule">
      <xsd:simpleType>
        <xsd:restriction base="dms:Boolean"/>
      </xsd:simpleType>
    </xsd:element>
    <xsd:element name="Priority_x0020_Type" ma:index="33" nillable="true" ma:displayName="Priority Type" ma:format="Dropdown" ma:internalName="Priority_x0020_Type">
      <xsd:simpleType>
        <xsd:restriction base="dms:Choice">
          <xsd:enumeration value="Keep IC Approved"/>
          <xsd:enumeration value="Other"/>
          <xsd:enumeration value="Rule"/>
          <xsd:enumeration value="E-Filing"/>
          <xsd:enumeration value="Leadership Priority"/>
          <xsd:enumeration value="Policy Manual Update"/>
          <xsd:enumeration value="None"/>
        </xsd:restriction>
      </xsd:simpleType>
    </xsd:element>
    <xsd:element name="Biweekly_x0020_Update" ma:index="34" nillable="true" ma:displayName="Biweekly Update" ma:default="0" ma:description="Identify if this item should be reported during the biweekly meeting" ma:internalName="Biweekly_x0020_Update">
      <xsd:simpleType>
        <xsd:restriction base="dms:Boolean"/>
      </xsd:simpleType>
    </xsd:element>
    <xsd:element name="Instruments_x0020_Updated_x0020_For_x0020_Phase" ma:index="35" nillable="true" ma:displayName="Instruments Updated For Phase" ma:default="0" ma:internalName="Instruments_x0020_Updated_x0020_For_x0020_Phase">
      <xsd:simpleType>
        <xsd:restriction base="dms:Boolean"/>
      </xsd:simpleType>
    </xsd:element>
    <xsd:element name="PRA_x0020_Section_x0020_Updated" ma:index="36" nillable="true" ma:displayName="PRA Section Updated" ma:default="0" ma:internalName="PRA_x0020_Section_x0020_Updated">
      <xsd:simpleType>
        <xsd:restriction base="dms:Boolean"/>
      </xsd:simpleType>
    </xsd:element>
    <xsd:element name="Time_x0020_Burden_x0020_Provided" ma:index="37" nillable="true" ma:displayName="Time Burden Provided" ma:default="0" ma:internalName="Time_x0020_Burden_x0020_Provided">
      <xsd:simpleType>
        <xsd:restriction base="dms:Boolean"/>
      </xsd:simpleType>
    </xsd:element>
    <xsd:element name="Current_x0020_Phase_x0020_End_x0020_Date" ma:index="38" nillable="true" ma:displayName="Current Phase End Date" ma:description="Draft - do not use" ma:format="DateOnly" ma:internalName="Current_x0020_Phase_x0020_End_x0020_Date">
      <xsd:simpleType>
        <xsd:restriction base="dms:DateTime"/>
      </xsd:simpleType>
    </xsd:element>
    <xsd:element name="Current_x0020_Phase_x0020_Start_x0020_Date" ma:index="39" nillable="true" ma:displayName="Current Phase Start Date" ma:description="Draft - do not use" ma:format="DateOnly" ma:internalName="Current_x0020_Phase_x0020_Start_x0020_Date">
      <xsd:simpleType>
        <xsd:restriction base="dms:DateTime"/>
      </xsd:simpleType>
    </xsd:element>
    <xsd:element name="Next_x0020_Phase" ma:index="40" nillable="true" ma:displayName="Next Phase" ma:default="PRA Package Development" ma:description="Draft - do not use" ma:format="Dropdown" ma:internalName="Next_x0020_Phase">
      <xsd:simpleType>
        <xsd:restriction base="dms:Choice">
          <xsd:enumeration value="PRA Package Development"/>
          <xsd:enumeration value="G-1056"/>
          <xsd:enumeration value="Director's Office Review"/>
          <xsd:enumeration value="60-Day FRN Development"/>
          <xsd:enumeration value="60-day FRN Comment Period"/>
          <xsd:enumeration value="60-day Comment Review"/>
          <xsd:enumeration value="30-Day FRN Development"/>
          <xsd:enumeration value="30-day FRN Comment Period"/>
          <xsd:enumeration value="30-day Comment Review"/>
          <xsd:enumeration value="Notified DHS PRA"/>
          <xsd:enumeration value="Submitted to OMB"/>
          <xsd:enumeration value="OMB Approved"/>
          <xsd:enumeration value="OGC Rule Review"/>
          <xsd:enumeration value="OMB Initial Rule Review"/>
          <xsd:enumeration value="Project Closed"/>
          <xsd:enumeration value="Project Suspended"/>
          <xsd:enumeration value="No Process"/>
          <xsd:enumeration value="Placeholder"/>
        </xsd:restriction>
      </xsd:simpleType>
    </xsd:element>
    <xsd:element name="Next_x0020_Phase_x0020_Start_x0020_Date" ma:index="41" nillable="true" ma:displayName="Next Phase Start Date" ma:description="Draft - do not use" ma:format="DateOnly" ma:internalName="Next_x0020_Phase_x0020_Start_x0020_Date">
      <xsd:simpleType>
        <xsd:restriction base="dms:DateTime"/>
      </xsd:simpleType>
    </xsd:element>
    <xsd:element name="Next_x0020_Phase_x0020_End_x0020_Date" ma:index="42" nillable="true" ma:displayName="Next Phase End Date" ma:description="Draft - do not use" ma:format="DateOnly" ma:internalName="Next_x0020_Phase_x0020_En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B9C97-8C25-4347-83D5-6472BD075D74}">
  <ds:schemaRefs>
    <ds:schemaRef ds:uri="http://schemas.microsoft.com/sharepoint/v3/contenttype/forms"/>
  </ds:schemaRefs>
</ds:datastoreItem>
</file>

<file path=customXml/itemProps2.xml><?xml version="1.0" encoding="utf-8"?>
<ds:datastoreItem xmlns:ds="http://schemas.openxmlformats.org/officeDocument/2006/customXml" ds:itemID="{418A0698-E386-4DE8-855E-C7F7CF3ED193}">
  <ds:schemaRef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bf094c2b-8036-49e0-a2b2-a973ea273ca5"/>
    <ds:schemaRef ds:uri="http://purl.org/dc/terms/"/>
    <ds:schemaRef ds:uri="2589310c-5316-40b3-b68d-4735ac72f265"/>
    <ds:schemaRef ds:uri="http://purl.org/dc/elements/1.1/"/>
  </ds:schemaRefs>
</ds:datastoreItem>
</file>

<file path=customXml/itemProps3.xml><?xml version="1.0" encoding="utf-8"?>
<ds:datastoreItem xmlns:ds="http://schemas.openxmlformats.org/officeDocument/2006/customXml" ds:itemID="{EC45487E-6EC3-449F-967E-F2631D8BFBF1}"/>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Custom</PresentationFormat>
  <Paragraphs>125</Paragraphs>
  <Slides>63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Franklin Gothic Book</vt:lpstr>
      <vt:lpstr>Joanna MT</vt:lpstr>
      <vt:lpstr>Times New Roman</vt:lpstr>
      <vt:lpstr>Wingdings</vt:lpstr>
      <vt:lpstr>Default Design</vt:lpstr>
      <vt:lpstr>Enroll Company</vt:lpstr>
      <vt:lpstr>Privacy Statement</vt:lpstr>
      <vt:lpstr>Paperwork Reduction Act Help</vt:lpstr>
      <vt:lpstr>Review Enrollment Checklist</vt:lpstr>
      <vt:lpstr>Determine Access Method</vt:lpstr>
      <vt:lpstr>Select Organization Designation</vt:lpstr>
      <vt:lpstr>Select  Federal Contractor Category</vt:lpstr>
      <vt:lpstr>Sign Memorandum of Understanding (MOU)</vt:lpstr>
      <vt:lpstr>Enter Company Information – MOU Signatory</vt:lpstr>
      <vt:lpstr>Enter Company Information</vt:lpstr>
      <vt:lpstr>Enter NAICS Code</vt:lpstr>
      <vt:lpstr>Enter Hiring Site Information</vt:lpstr>
      <vt:lpstr>Register E-Verify Users</vt:lpstr>
      <vt:lpstr>Review and Certify Information</vt:lpstr>
      <vt:lpstr>Print MOU</vt:lpstr>
      <vt:lpstr>Complete Tutorial</vt:lpstr>
      <vt:lpstr>Access E-Verify Website</vt:lpstr>
      <vt:lpstr>E-Verify Log-in Screen</vt:lpstr>
      <vt:lpstr>Tutorial Required</vt:lpstr>
      <vt:lpstr>Tutorial Completion Screen</vt:lpstr>
      <vt:lpstr>Knowledge Test Completed</vt:lpstr>
      <vt:lpstr>Create Case</vt:lpstr>
      <vt:lpstr>Access E-Verify Website</vt:lpstr>
      <vt:lpstr>E-Verify Log-in Screen</vt:lpstr>
      <vt:lpstr>PowerPoint Presentation</vt:lpstr>
      <vt:lpstr>PowerPoint Presentation</vt:lpstr>
      <vt:lpstr>PowerPoint Presentation</vt:lpstr>
      <vt:lpstr>PowerPoint Presentation</vt:lpstr>
      <vt:lpstr>PowerPoint Presentation</vt:lpstr>
      <vt:lpstr>Form I-9 Section 2 Entry Page, U.S. Citizen, List B Document, Driver’s License or State ID</vt:lpstr>
      <vt:lpstr>Form I-9 Section 2 Entry Page, U.S. Citizen, List B Document*</vt:lpstr>
      <vt:lpstr>Form I-9 Section 2 Entry Page U.S. Citizen, List C Documents*</vt:lpstr>
      <vt:lpstr>Form I-9 Section 2 Entry Page, Noncitizen National, List A Document, U.S. Passport or Passport Card </vt:lpstr>
      <vt:lpstr>Form I-9 Section 2 Entry Page, Noncitizen National List B, Document Driver’s License or State ID</vt:lpstr>
      <vt:lpstr>Form I-9 Section 2 Entry Page, Noncitizen National, List B Document*</vt:lpstr>
      <vt:lpstr>Form I-9 Section 2 Entry Page, Noncitizen National, List C Documents*</vt:lpstr>
      <vt:lpstr>Form I-9 Section 2 Entry Page, Permanent Resident, List A Document, Form I-94 with Temporary I-551 or Refugee Admission Stamp</vt:lpstr>
      <vt:lpstr>Form I-9 Section 2 Entry Page, Permanent Resident, List A Document, Permanent Resident Card or Alien Registration Receipt Card </vt:lpstr>
      <vt:lpstr>Form I-9 Section 2 Entry Page, Permanent Resident, List A Document, Foreign Passport with I-551 or MRIV</vt:lpstr>
      <vt:lpstr>Form I-9 Section 2 Entry Page, Permanent Resident, List B Document Driver’s License or State ID</vt:lpstr>
      <vt:lpstr>Form I-9 Section 2 Entry Page, Permanent Resident, List B Document*</vt:lpstr>
      <vt:lpstr>Form I-9 Section 2 Entry Page, Permanent Resident, List C Documents*</vt:lpstr>
      <vt:lpstr>Form I-9 Section 2 Entry Page, Alien Authorized to Work, List A Document, Form I-94 with Temporary I-551 or Refugee Admission Stamp</vt:lpstr>
      <vt:lpstr>Form I-9 Section 2 Entry Page, Alien Authorized to Work, List A Document, Employment Authorization Document</vt:lpstr>
      <vt:lpstr>Form I-9 Section 2 Entry Page, Alien Authorized to Work, List A Document, Foreign Passport with I-94</vt:lpstr>
      <vt:lpstr>Form I-9 Section 2 Entry Page, Alien Authorized to Work, List B Document, Driver’s License or State ID</vt:lpstr>
      <vt:lpstr>Form I-9 Section 2 Entry Page, Alien Authorized to Work, List C Documents*</vt:lpstr>
      <vt:lpstr>PowerPoint Presentation</vt:lpstr>
      <vt:lpstr>PowerPoint Presentation</vt:lpstr>
      <vt:lpstr>PowerPoint Presentation</vt:lpstr>
      <vt:lpstr>PowerPoint Presentation</vt:lpstr>
      <vt:lpstr>Final Nonconfirmation Result</vt:lpstr>
      <vt:lpstr>Tentative Nonconfirmation Process</vt:lpstr>
      <vt:lpstr>Review Case </vt:lpstr>
      <vt:lpstr>Tentative Nonconfirmation </vt:lpstr>
      <vt:lpstr>Social Security Administration Further Action Notice</vt:lpstr>
      <vt:lpstr>Referral Date Confirmation </vt:lpstr>
      <vt:lpstr>Social Security Administration Referral Date Confirmation Notice</vt:lpstr>
      <vt:lpstr>Department of Homeland Security Further Action Notice</vt:lpstr>
      <vt:lpstr>Referral Date Confirmation </vt:lpstr>
      <vt:lpstr>Department of Homeland Security Referral Date Confirmation Notice</vt:lpstr>
      <vt:lpstr>PowerPoint Presentation</vt:lpstr>
      <vt:lpstr>Final Nonconfirmation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2014-09-05T20:06:14Z</dcterms:created>
  <dcterms:modified xsi:type="dcterms:W3CDTF">2020-08-30T01:05:40Z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