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1"/>
  </p:notesMasterIdLst>
  <p:sldIdLst>
    <p:sldId id="257" r:id="rId5"/>
    <p:sldId id="264" r:id="rId6"/>
    <p:sldId id="274" r:id="rId7"/>
    <p:sldId id="263" r:id="rId8"/>
    <p:sldId id="275" r:id="rId9"/>
    <p:sldId id="416" r:id="rId10"/>
    <p:sldId id="301" r:id="rId11"/>
    <p:sldId id="413" r:id="rId12"/>
    <p:sldId id="427" r:id="rId13"/>
    <p:sldId id="292" r:id="rId14"/>
    <p:sldId id="299" r:id="rId15"/>
    <p:sldId id="293" r:id="rId16"/>
    <p:sldId id="298" r:id="rId17"/>
    <p:sldId id="430" r:id="rId18"/>
    <p:sldId id="385" r:id="rId19"/>
    <p:sldId id="442" r:id="rId20"/>
    <p:sldId id="297" r:id="rId21"/>
    <p:sldId id="398" r:id="rId22"/>
    <p:sldId id="309" r:id="rId23"/>
    <p:sldId id="408" r:id="rId24"/>
    <p:sldId id="410" r:id="rId25"/>
    <p:sldId id="436" r:id="rId26"/>
    <p:sldId id="437" r:id="rId27"/>
    <p:sldId id="428" r:id="rId28"/>
    <p:sldId id="438" r:id="rId29"/>
    <p:sldId id="304" r:id="rId30"/>
    <p:sldId id="305" r:id="rId31"/>
    <p:sldId id="307" r:id="rId32"/>
    <p:sldId id="306" r:id="rId33"/>
    <p:sldId id="378" r:id="rId34"/>
    <p:sldId id="311" r:id="rId35"/>
    <p:sldId id="376" r:id="rId36"/>
    <p:sldId id="377" r:id="rId37"/>
    <p:sldId id="312" r:id="rId38"/>
    <p:sldId id="431" r:id="rId39"/>
    <p:sldId id="317" r:id="rId40"/>
    <p:sldId id="320" r:id="rId41"/>
    <p:sldId id="321" r:id="rId42"/>
    <p:sldId id="326" r:id="rId43"/>
    <p:sldId id="327" r:id="rId44"/>
    <p:sldId id="324" r:id="rId45"/>
    <p:sldId id="325" r:id="rId46"/>
    <p:sldId id="334" r:id="rId47"/>
    <p:sldId id="329" r:id="rId48"/>
    <p:sldId id="336" r:id="rId49"/>
    <p:sldId id="337" r:id="rId50"/>
    <p:sldId id="388" r:id="rId51"/>
    <p:sldId id="389" r:id="rId52"/>
    <p:sldId id="394" r:id="rId53"/>
    <p:sldId id="395" r:id="rId54"/>
    <p:sldId id="340" r:id="rId55"/>
    <p:sldId id="341" r:id="rId56"/>
    <p:sldId id="354" r:id="rId57"/>
    <p:sldId id="396" r:id="rId58"/>
    <p:sldId id="344" r:id="rId59"/>
    <p:sldId id="342" r:id="rId60"/>
    <p:sldId id="322" r:id="rId61"/>
    <p:sldId id="323" r:id="rId62"/>
    <p:sldId id="433" r:id="rId63"/>
    <p:sldId id="434" r:id="rId64"/>
    <p:sldId id="403" r:id="rId65"/>
    <p:sldId id="404" r:id="rId66"/>
    <p:sldId id="358" r:id="rId67"/>
    <p:sldId id="359" r:id="rId68"/>
    <p:sldId id="360" r:id="rId69"/>
    <p:sldId id="361" r:id="rId70"/>
    <p:sldId id="362" r:id="rId71"/>
    <p:sldId id="363" r:id="rId72"/>
    <p:sldId id="364" r:id="rId73"/>
    <p:sldId id="365" r:id="rId74"/>
    <p:sldId id="366" r:id="rId75"/>
    <p:sldId id="367" r:id="rId76"/>
    <p:sldId id="368" r:id="rId77"/>
    <p:sldId id="369" r:id="rId78"/>
    <p:sldId id="370" r:id="rId79"/>
    <p:sldId id="371"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359837-2DC4-0841-BEDE-FF161CE93518}" name="Sauna, Jyoti (CTR)" initials="S(" userId="S::0963135291@fema.dhs.gov::00fb6111-276b-49e1-a2f2-6f91875eee39" providerId="AD"/>
  <p188:author id="{65A99F44-6810-BD66-905C-3C87C59C7198}" name="Godlove, Barbara" initials="GB" userId="S::0921808595@FEMA.DHS.GOV::7c338db5-9d9c-4f75-aa69-ddbf6b2e4826" providerId="AD"/>
  <p188:author id="{2E62C052-9C73-E36F-CED4-69F84666767A}" name="Padgett, Samantha (CTR)" initials="PS(" userId="S::0323392011@FEMA.DHS.GOV::d377e7d2-d340-472d-8f8e-ef71cad091d5" providerId="AD"/>
  <p188:author id="{81DE6857-D7A2-4046-6275-60B7AF58941B}" name="Padgett, Samantha (CTR)" initials="P(" userId="S::0323392011@fema.dhs.gov::d377e7d2-d340-472d-8f8e-ef71cad091d5" providerId="AD"/>
  <p188:author id="{A1F25E60-02DC-72DC-CE74-100806302075}" name="Dinius, Dawn" initials="DD" userId="S::0625294252@FEMA.DHS.GOV::d039eb25-d4d3-451d-ab48-ee81c80f0321" providerId="AD"/>
  <p188:author id="{59B45675-6BE8-E10F-3378-2A54CA3167C9}" name="Schurr, Paige (CTR)" initials="S(" userId="S::0061775998@fema.dhs.gov::bc58063f-1bd4-4388-8d16-60bba6f5fac3" providerId="AD"/>
  <p188:author id="{4A4F9F7D-A884-4117-DD2D-BFA8DC66C8FD}" name="Schurr, Paige (CTR)" initials="SP(" userId="S::0061775998@FEMA.DHS.GOV::bc58063f-1bd4-4388-8d16-60bba6f5fac3" providerId="AD"/>
  <p188:author id="{77BE7F88-57A2-8473-7AC4-5F331FA604F0}" name="McAlister, Kristina" initials="MK" userId="S::0756623824@FEMA.DHS.GOV::58f33f74-13ee-4e89-88cb-870b58ac2f06" providerId="AD"/>
  <p188:author id="{6E96A8A8-33F3-DDFC-5C1D-390551FFCCC2}" name="Godlove, Barbara" initials="GB" userId="S::0921808595@fema.dhs.gov::7c338db5-9d9c-4f75-aa69-ddbf6b2e4826" providerId="AD"/>
  <p188:author id="{53ADB6B5-4AC0-7DB0-2AFA-924855FF2BF9}" name="Ketterman, Diana" initials="KD" userId="S::0205373574@fema.dhs.gov::ba26049e-ddba-4af1-982d-280bac42a8dc" providerId="AD"/>
  <p188:author id="{740F88D9-DA39-EEC6-0E78-7D45A0EDC0CF}" name="Shifflett, Tracey" initials="ST" userId="S::0629994718@fema.dhs.gov::c0af9d45-8a9d-4234-8ff1-c88f9ad88548" providerId="AD"/>
  <p188:author id="{865EA1E1-2F38-8C31-918A-5A5B520C3D68}" name="Sauna, Jyoti (CTR)" initials="SJ(" userId="S::0963135291@FEMA.DHS.GOV::00fb6111-276b-49e1-a2f2-6f91875eee39" providerId="AD"/>
  <p188:author id="{0A6F57F8-B9A7-C808-FB82-1E6609AC55C0}" name="Dinius, Dawn" initials="DD" userId="S::0625294252@fema.dhs.gov::d039eb25-d4d3-451d-ab48-ee81c80f0321" providerId="AD"/>
  <p188:author id="{4EBD1BFE-E910-23EF-2008-2468B32ABDC6}" name="Miller, Pamela" initials="MP" userId="S::0483770372@FEMA.DHS.GOV::51446380-7d17-4055-b7cc-df901447eb4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churr, Paige (CTR)" initials="SP(" lastIdx="69" clrIdx="6">
    <p:extLst>
      <p:ext uri="{19B8F6BF-5375-455C-9EA6-DF929625EA0E}">
        <p15:presenceInfo xmlns:p15="http://schemas.microsoft.com/office/powerpoint/2012/main" userId="S::0061775998@FEMA.DHS.GOV::bc58063f-1bd4-4388-8d16-60bba6f5fac3" providerId="AD"/>
      </p:ext>
    </p:extLst>
  </p:cmAuthor>
  <p:cmAuthor id="1" name="Dellinger, Kelly" initials="DK" lastIdx="7" clrIdx="0">
    <p:extLst>
      <p:ext uri="{19B8F6BF-5375-455C-9EA6-DF929625EA0E}">
        <p15:presenceInfo xmlns:p15="http://schemas.microsoft.com/office/powerpoint/2012/main" userId="S::0441579350@FEMA.DHS.GOV::924612f2-2939-4f96-815f-a189bfd1fd95" providerId="AD"/>
      </p:ext>
    </p:extLst>
  </p:cmAuthor>
  <p:cmAuthor id="2" name="McAlister, Kristina" initials="MK" lastIdx="69" clrIdx="1">
    <p:extLst>
      <p:ext uri="{19B8F6BF-5375-455C-9EA6-DF929625EA0E}">
        <p15:presenceInfo xmlns:p15="http://schemas.microsoft.com/office/powerpoint/2012/main" userId="S::0756623824@FEMA.DHS.GOV::58f33f74-13ee-4e89-88cb-870b58ac2f06" providerId="AD"/>
      </p:ext>
    </p:extLst>
  </p:cmAuthor>
  <p:cmAuthor id="3" name="Pamela Miller" initials="PM" lastIdx="21" clrIdx="2">
    <p:extLst>
      <p:ext uri="{19B8F6BF-5375-455C-9EA6-DF929625EA0E}">
        <p15:presenceInfo xmlns:p15="http://schemas.microsoft.com/office/powerpoint/2012/main" userId="S::0483770372@FEMA.DHS.GOV::51446380-7d17-4055-b7cc-df901447eb4a" providerId="AD"/>
      </p:ext>
    </p:extLst>
  </p:cmAuthor>
  <p:cmAuthor id="4" name="Hubbard, Meagan" initials="HM" lastIdx="51" clrIdx="3">
    <p:extLst>
      <p:ext uri="{19B8F6BF-5375-455C-9EA6-DF929625EA0E}">
        <p15:presenceInfo xmlns:p15="http://schemas.microsoft.com/office/powerpoint/2012/main" userId="S::0641972514@FEMA.DHS.GOV::338d1b32-e6d6-455e-81e2-16f97829540b" providerId="AD"/>
      </p:ext>
    </p:extLst>
  </p:cmAuthor>
  <p:cmAuthor id="5" name="Dinius, Dawn" initials="DD" lastIdx="94" clrIdx="4">
    <p:extLst>
      <p:ext uri="{19B8F6BF-5375-455C-9EA6-DF929625EA0E}">
        <p15:presenceInfo xmlns:p15="http://schemas.microsoft.com/office/powerpoint/2012/main" userId="S::0625294252@FEMA.DHS.GOV::d039eb25-d4d3-451d-ab48-ee81c80f0321" providerId="AD"/>
      </p:ext>
    </p:extLst>
  </p:cmAuthor>
  <p:cmAuthor id="6" name="Sauna, Jyoti (CTR)" initials="SJ(" lastIdx="26" clrIdx="5">
    <p:extLst>
      <p:ext uri="{19B8F6BF-5375-455C-9EA6-DF929625EA0E}">
        <p15:presenceInfo xmlns:p15="http://schemas.microsoft.com/office/powerpoint/2012/main" userId="S::0963135291@FEMA.DHS.GOV::00fb6111-276b-49e1-a2f2-6f91875eee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EE4417-38BD-4F3B-A253-B3075F0561E7}" v="5" dt="2022-07-25T13:38:54.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30" d="100"/>
          <a:sy n="130" d="100"/>
        </p:scale>
        <p:origin x="96" y="-13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89"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commentAuthors" Target="commentAuthors.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er, Pamela" userId="51446380-7d17-4055-b7cc-df901447eb4a" providerId="ADAL" clId="{E3EE4417-38BD-4F3B-A253-B3075F0561E7}"/>
    <pc:docChg chg="custSel modSld">
      <pc:chgData name="Miller, Pamela" userId="51446380-7d17-4055-b7cc-df901447eb4a" providerId="ADAL" clId="{E3EE4417-38BD-4F3B-A253-B3075F0561E7}" dt="2022-07-25T13:42:38.928" v="117" actId="20577"/>
      <pc:docMkLst>
        <pc:docMk/>
      </pc:docMkLst>
      <pc:sldChg chg="addSp delSp modSp mod">
        <pc:chgData name="Miller, Pamela" userId="51446380-7d17-4055-b7cc-df901447eb4a" providerId="ADAL" clId="{E3EE4417-38BD-4F3B-A253-B3075F0561E7}" dt="2022-07-25T13:41:18.110" v="11" actId="14100"/>
        <pc:sldMkLst>
          <pc:docMk/>
          <pc:sldMk cId="4237990555" sldId="366"/>
        </pc:sldMkLst>
        <pc:picChg chg="del">
          <ac:chgData name="Miller, Pamela" userId="51446380-7d17-4055-b7cc-df901447eb4a" providerId="ADAL" clId="{E3EE4417-38BD-4F3B-A253-B3075F0561E7}" dt="2022-07-25T13:38:41.090" v="1" actId="478"/>
          <ac:picMkLst>
            <pc:docMk/>
            <pc:sldMk cId="4237990555" sldId="366"/>
            <ac:picMk id="11" creationId="{ABFD2A75-AFE2-40EF-9B8D-E0E5FE3DD58D}"/>
          </ac:picMkLst>
        </pc:picChg>
        <pc:picChg chg="add mod">
          <ac:chgData name="Miller, Pamela" userId="51446380-7d17-4055-b7cc-df901447eb4a" providerId="ADAL" clId="{E3EE4417-38BD-4F3B-A253-B3075F0561E7}" dt="2022-07-25T13:41:18.110" v="11" actId="14100"/>
          <ac:picMkLst>
            <pc:docMk/>
            <pc:sldMk cId="4237990555" sldId="366"/>
            <ac:picMk id="12" creationId="{1599E598-3AED-45F6-AD9F-B65E779B95F8}"/>
          </ac:picMkLst>
        </pc:picChg>
      </pc:sldChg>
      <pc:sldChg chg="modSp mod">
        <pc:chgData name="Miller, Pamela" userId="51446380-7d17-4055-b7cc-df901447eb4a" providerId="ADAL" clId="{E3EE4417-38BD-4F3B-A253-B3075F0561E7}" dt="2022-07-25T13:42:38.928" v="117" actId="20577"/>
        <pc:sldMkLst>
          <pc:docMk/>
          <pc:sldMk cId="3210632861" sldId="367"/>
        </pc:sldMkLst>
        <pc:graphicFrameChg chg="mod modGraphic">
          <ac:chgData name="Miller, Pamela" userId="51446380-7d17-4055-b7cc-df901447eb4a" providerId="ADAL" clId="{E3EE4417-38BD-4F3B-A253-B3075F0561E7}" dt="2022-07-25T13:42:38.928" v="117" actId="20577"/>
          <ac:graphicFrameMkLst>
            <pc:docMk/>
            <pc:sldMk cId="3210632861" sldId="367"/>
            <ac:graphicFrameMk id="8" creationId="{9055035A-8DBB-804D-9B6A-69ECED71F90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43062-16FE-4F77-A1F3-A7F349B525B3}" type="datetimeFigureOut">
              <a:rPr lang="en-US" smtClean="0"/>
              <a:t>7/25/2022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37251-800E-4EB7-BDE8-13670D74A274}" type="slidenum">
              <a:rPr lang="en-US" smtClean="0"/>
              <a:t>‹#›</a:t>
            </a:fld>
            <a:endParaRPr lang="en-US"/>
          </a:p>
        </p:txBody>
      </p:sp>
    </p:spTree>
    <p:extLst>
      <p:ext uri="{BB962C8B-B14F-4D97-AF65-F5344CB8AC3E}">
        <p14:creationId xmlns:p14="http://schemas.microsoft.com/office/powerpoint/2010/main" val="4041954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Sewer, Water or Electricity Outages Only Flow slide # 292</a:t>
            </a:r>
          </a:p>
        </p:txBody>
      </p:sp>
      <p:sp>
        <p:nvSpPr>
          <p:cNvPr id="4" name="Slide Number Placeholder 3"/>
          <p:cNvSpPr>
            <a:spLocks noGrp="1"/>
          </p:cNvSpPr>
          <p:nvPr>
            <p:ph type="sldNum" sz="quarter" idx="5"/>
          </p:nvPr>
        </p:nvSpPr>
        <p:spPr/>
        <p:txBody>
          <a:bodyPr/>
          <a:lstStyle/>
          <a:p>
            <a:fld id="{F647245F-FEDD-A24F-A1FE-8724E49950FB}" type="slidenum">
              <a:rPr lang="en-US" smtClean="0"/>
              <a:t>2</a:t>
            </a:fld>
            <a:endParaRPr lang="en-US"/>
          </a:p>
        </p:txBody>
      </p:sp>
    </p:spTree>
    <p:extLst>
      <p:ext uri="{BB962C8B-B14F-4D97-AF65-F5344CB8AC3E}">
        <p14:creationId xmlns:p14="http://schemas.microsoft.com/office/powerpoint/2010/main" val="813314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47</a:t>
            </a:fld>
            <a:endParaRPr lang="en-US"/>
          </a:p>
        </p:txBody>
      </p:sp>
    </p:spTree>
    <p:extLst>
      <p:ext uri="{BB962C8B-B14F-4D97-AF65-F5344CB8AC3E}">
        <p14:creationId xmlns:p14="http://schemas.microsoft.com/office/powerpoint/2010/main" val="3357299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49</a:t>
            </a:fld>
            <a:endParaRPr lang="en-US"/>
          </a:p>
        </p:txBody>
      </p:sp>
    </p:spTree>
    <p:extLst>
      <p:ext uri="{BB962C8B-B14F-4D97-AF65-F5344CB8AC3E}">
        <p14:creationId xmlns:p14="http://schemas.microsoft.com/office/powerpoint/2010/main" val="785646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51</a:t>
            </a:fld>
            <a:endParaRPr lang="en-US"/>
          </a:p>
        </p:txBody>
      </p:sp>
    </p:spTree>
    <p:extLst>
      <p:ext uri="{BB962C8B-B14F-4D97-AF65-F5344CB8AC3E}">
        <p14:creationId xmlns:p14="http://schemas.microsoft.com/office/powerpoint/2010/main" val="1150517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53</a:t>
            </a:fld>
            <a:endParaRPr lang="en-US"/>
          </a:p>
        </p:txBody>
      </p:sp>
    </p:spTree>
    <p:extLst>
      <p:ext uri="{BB962C8B-B14F-4D97-AF65-F5344CB8AC3E}">
        <p14:creationId xmlns:p14="http://schemas.microsoft.com/office/powerpoint/2010/main" val="892573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55</a:t>
            </a:fld>
            <a:endParaRPr lang="en-US"/>
          </a:p>
        </p:txBody>
      </p:sp>
    </p:spTree>
    <p:extLst>
      <p:ext uri="{BB962C8B-B14F-4D97-AF65-F5344CB8AC3E}">
        <p14:creationId xmlns:p14="http://schemas.microsoft.com/office/powerpoint/2010/main" val="727808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58</a:t>
            </a:fld>
            <a:endParaRPr lang="en-US"/>
          </a:p>
        </p:txBody>
      </p:sp>
    </p:spTree>
    <p:extLst>
      <p:ext uri="{BB962C8B-B14F-4D97-AF65-F5344CB8AC3E}">
        <p14:creationId xmlns:p14="http://schemas.microsoft.com/office/powerpoint/2010/main" val="590076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59</a:t>
            </a:fld>
            <a:endParaRPr lang="en-US"/>
          </a:p>
        </p:txBody>
      </p:sp>
    </p:spTree>
    <p:extLst>
      <p:ext uri="{BB962C8B-B14F-4D97-AF65-F5344CB8AC3E}">
        <p14:creationId xmlns:p14="http://schemas.microsoft.com/office/powerpoint/2010/main" val="1770317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61</a:t>
            </a:fld>
            <a:endParaRPr lang="en-US"/>
          </a:p>
        </p:txBody>
      </p:sp>
    </p:spTree>
    <p:extLst>
      <p:ext uri="{BB962C8B-B14F-4D97-AF65-F5344CB8AC3E}">
        <p14:creationId xmlns:p14="http://schemas.microsoft.com/office/powerpoint/2010/main" val="702820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63</a:t>
            </a:fld>
            <a:endParaRPr lang="en-US"/>
          </a:p>
        </p:txBody>
      </p:sp>
    </p:spTree>
    <p:extLst>
      <p:ext uri="{BB962C8B-B14F-4D97-AF65-F5344CB8AC3E}">
        <p14:creationId xmlns:p14="http://schemas.microsoft.com/office/powerpoint/2010/main" val="2899873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65</a:t>
            </a:fld>
            <a:endParaRPr lang="en-US"/>
          </a:p>
        </p:txBody>
      </p:sp>
    </p:spTree>
    <p:extLst>
      <p:ext uri="{BB962C8B-B14F-4D97-AF65-F5344CB8AC3E}">
        <p14:creationId xmlns:p14="http://schemas.microsoft.com/office/powerpoint/2010/main" val="2729957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Sewer, Water or Electricity Outages Only Flow slide # 291</a:t>
            </a:r>
          </a:p>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4</a:t>
            </a:fld>
            <a:endParaRPr lang="en-US"/>
          </a:p>
        </p:txBody>
      </p:sp>
    </p:spTree>
    <p:extLst>
      <p:ext uri="{BB962C8B-B14F-4D97-AF65-F5344CB8AC3E}">
        <p14:creationId xmlns:p14="http://schemas.microsoft.com/office/powerpoint/2010/main" val="3620171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67</a:t>
            </a:fld>
            <a:endParaRPr lang="en-US"/>
          </a:p>
        </p:txBody>
      </p:sp>
    </p:spTree>
    <p:extLst>
      <p:ext uri="{BB962C8B-B14F-4D97-AF65-F5344CB8AC3E}">
        <p14:creationId xmlns:p14="http://schemas.microsoft.com/office/powerpoint/2010/main" val="174741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69</a:t>
            </a:fld>
            <a:endParaRPr lang="en-US"/>
          </a:p>
        </p:txBody>
      </p:sp>
    </p:spTree>
    <p:extLst>
      <p:ext uri="{BB962C8B-B14F-4D97-AF65-F5344CB8AC3E}">
        <p14:creationId xmlns:p14="http://schemas.microsoft.com/office/powerpoint/2010/main" val="1920079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71</a:t>
            </a:fld>
            <a:endParaRPr lang="en-US"/>
          </a:p>
        </p:txBody>
      </p:sp>
    </p:spTree>
    <p:extLst>
      <p:ext uri="{BB962C8B-B14F-4D97-AF65-F5344CB8AC3E}">
        <p14:creationId xmlns:p14="http://schemas.microsoft.com/office/powerpoint/2010/main" val="2997739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73</a:t>
            </a:fld>
            <a:endParaRPr lang="en-US"/>
          </a:p>
        </p:txBody>
      </p:sp>
    </p:spTree>
    <p:extLst>
      <p:ext uri="{BB962C8B-B14F-4D97-AF65-F5344CB8AC3E}">
        <p14:creationId xmlns:p14="http://schemas.microsoft.com/office/powerpoint/2010/main" val="1529045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74</a:t>
            </a:fld>
            <a:endParaRPr lang="en-US"/>
          </a:p>
        </p:txBody>
      </p:sp>
    </p:spTree>
    <p:extLst>
      <p:ext uri="{BB962C8B-B14F-4D97-AF65-F5344CB8AC3E}">
        <p14:creationId xmlns:p14="http://schemas.microsoft.com/office/powerpoint/2010/main" val="3233971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75</a:t>
            </a:fld>
            <a:endParaRPr lang="en-US"/>
          </a:p>
        </p:txBody>
      </p:sp>
    </p:spTree>
    <p:extLst>
      <p:ext uri="{BB962C8B-B14F-4D97-AF65-F5344CB8AC3E}">
        <p14:creationId xmlns:p14="http://schemas.microsoft.com/office/powerpoint/2010/main" val="110939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11</a:t>
            </a:fld>
            <a:endParaRPr lang="en-US"/>
          </a:p>
        </p:txBody>
      </p:sp>
    </p:spTree>
    <p:extLst>
      <p:ext uri="{BB962C8B-B14F-4D97-AF65-F5344CB8AC3E}">
        <p14:creationId xmlns:p14="http://schemas.microsoft.com/office/powerpoint/2010/main" val="2012463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Sewer, Water or Electricity Outages Only Flow slide # 298</a:t>
            </a:r>
          </a:p>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18</a:t>
            </a:fld>
            <a:endParaRPr lang="en-US"/>
          </a:p>
        </p:txBody>
      </p:sp>
    </p:spTree>
    <p:extLst>
      <p:ext uri="{BB962C8B-B14F-4D97-AF65-F5344CB8AC3E}">
        <p14:creationId xmlns:p14="http://schemas.microsoft.com/office/powerpoint/2010/main" val="2618783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37251-800E-4EB7-BDE8-13670D74A274}" type="slidenum">
              <a:rPr lang="en-US" smtClean="0"/>
              <a:t>33</a:t>
            </a:fld>
            <a:endParaRPr lang="en-US"/>
          </a:p>
        </p:txBody>
      </p:sp>
    </p:spTree>
    <p:extLst>
      <p:ext uri="{BB962C8B-B14F-4D97-AF65-F5344CB8AC3E}">
        <p14:creationId xmlns:p14="http://schemas.microsoft.com/office/powerpoint/2010/main" val="1737873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New slide</a:t>
            </a:r>
          </a:p>
        </p:txBody>
      </p:sp>
      <p:sp>
        <p:nvSpPr>
          <p:cNvPr id="4" name="Slide Number Placeholder 3"/>
          <p:cNvSpPr>
            <a:spLocks noGrp="1"/>
          </p:cNvSpPr>
          <p:nvPr>
            <p:ph type="sldNum" sz="quarter" idx="5"/>
          </p:nvPr>
        </p:nvSpPr>
        <p:spPr/>
        <p:txBody>
          <a:bodyPr/>
          <a:lstStyle/>
          <a:p>
            <a:fld id="{F647245F-FEDD-A24F-A1FE-8724E49950FB}" type="slidenum">
              <a:rPr lang="en-US" smtClean="0"/>
              <a:t>34</a:t>
            </a:fld>
            <a:endParaRPr lang="en-US"/>
          </a:p>
        </p:txBody>
      </p:sp>
    </p:spTree>
    <p:extLst>
      <p:ext uri="{BB962C8B-B14F-4D97-AF65-F5344CB8AC3E}">
        <p14:creationId xmlns:p14="http://schemas.microsoft.com/office/powerpoint/2010/main" val="389732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37251-800E-4EB7-BDE8-13670D74A274}" type="slidenum">
              <a:rPr lang="en-US" smtClean="0"/>
              <a:t>36</a:t>
            </a:fld>
            <a:endParaRPr lang="en-US"/>
          </a:p>
        </p:txBody>
      </p:sp>
    </p:spTree>
    <p:extLst>
      <p:ext uri="{BB962C8B-B14F-4D97-AF65-F5344CB8AC3E}">
        <p14:creationId xmlns:p14="http://schemas.microsoft.com/office/powerpoint/2010/main" val="2568973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42</a:t>
            </a:fld>
            <a:endParaRPr lang="en-US"/>
          </a:p>
        </p:txBody>
      </p:sp>
    </p:spTree>
    <p:extLst>
      <p:ext uri="{BB962C8B-B14F-4D97-AF65-F5344CB8AC3E}">
        <p14:creationId xmlns:p14="http://schemas.microsoft.com/office/powerpoint/2010/main" val="2496650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7245F-FEDD-A24F-A1FE-8724E49950FB}" type="slidenum">
              <a:rPr lang="en-US" smtClean="0"/>
              <a:t>45</a:t>
            </a:fld>
            <a:endParaRPr lang="en-US"/>
          </a:p>
        </p:txBody>
      </p:sp>
    </p:spTree>
    <p:extLst>
      <p:ext uri="{BB962C8B-B14F-4D97-AF65-F5344CB8AC3E}">
        <p14:creationId xmlns:p14="http://schemas.microsoft.com/office/powerpoint/2010/main" val="336599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1865C-4BA9-4843-882D-39AC1E89BD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9C8824-E877-4801-826C-1C92FC0F2B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CB91C6-F801-4053-90F8-15138FF3EA8C}"/>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F68C9739-3DAF-4C8B-B61C-732BFD259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B97F58-79A4-45DA-9B2B-AD527C701DF4}"/>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1605012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46358-0181-4EC5-880C-51AC00B828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9FDD8C-694B-4535-AAE1-31F1BC7C8F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4D001B-81FF-4A41-889A-01CB50F6211E}"/>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86693A7B-1482-43C9-9B45-2F40DD5C1C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8C057-09FF-4CF1-9DF1-B125BA66BDBB}"/>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3001946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509FAC-479C-4B94-ABD9-6A48E167E2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B45947-4612-4217-AD3F-F7EE18287B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DA4D6B-EF1D-43DE-B356-1F8A7432BC95}"/>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4EFBC298-C00C-4CF3-9476-C094A3AE7F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BBF06E-A61E-4A92-B1A6-8EA89881E8CA}"/>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29144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AF5F-F8AF-44B8-BDC6-632E14F8C3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65488-A9B3-4665-B802-C8EC5BF375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7A4B82-DB38-48FA-AD2C-44AC44098DD5}"/>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6A5218ED-679D-4F07-9324-1B680AE843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75656-3981-4970-9AFD-E79EE6654020}"/>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3603500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AB71-2BC7-4B5A-AEBF-28E16F99FB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5FC0BF-77BB-49C6-BD3E-8C569E9BFA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D2F3A9-4718-43C2-9570-D6EA99B820D3}"/>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3B1B3C0F-C335-40F5-8894-B2F01EBB52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E8AB1F-EC57-408F-8FE8-BD1DE11DB46B}"/>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257605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F287-38BD-48E1-ADCF-04B0421D7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16FEE6-D4B0-44EF-859A-477D95EE73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977D7D-DB26-4CFB-AE3D-785359CBCD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46FF23-BE4E-411A-858C-5A58062156E5}"/>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6" name="Footer Placeholder 5">
            <a:extLst>
              <a:ext uri="{FF2B5EF4-FFF2-40B4-BE49-F238E27FC236}">
                <a16:creationId xmlns:a16="http://schemas.microsoft.com/office/drawing/2014/main" id="{8250EC28-325A-4154-870F-33158B7430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D84A56-D9B6-4148-BC8B-BF65F268E591}"/>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684660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4732-C138-438B-9350-FE17149689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4824E0-7049-46B5-B945-2569C8136F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ABB01-41E8-45B4-8FBB-1163DC9FCA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5F7C9C-7DF0-496D-AA28-114C6954E4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E77FAA-4CAC-43FD-938D-53137083EE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44E1EA-68F2-4E08-A61E-187126263334}"/>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8" name="Footer Placeholder 7">
            <a:extLst>
              <a:ext uri="{FF2B5EF4-FFF2-40B4-BE49-F238E27FC236}">
                <a16:creationId xmlns:a16="http://schemas.microsoft.com/office/drawing/2014/main" id="{92BD6600-3D5C-4C64-A1F3-4E591BB0EE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8F1941-D751-4EE4-B00E-2ECE9AB6BD84}"/>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107076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28BC-B025-4F7C-BD7E-107A6E460F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9DC125-6C34-4C65-99CF-3AFE5A9CADB2}"/>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4" name="Footer Placeholder 3">
            <a:extLst>
              <a:ext uri="{FF2B5EF4-FFF2-40B4-BE49-F238E27FC236}">
                <a16:creationId xmlns:a16="http://schemas.microsoft.com/office/drawing/2014/main" id="{4FE160DF-97BD-4B21-8006-526AC18C08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F2DD12-E9D2-40A2-8016-F13B2132DF64}"/>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123731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3F31C7-E92A-4C17-9ECC-43ADD2DE9C11}"/>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3" name="Footer Placeholder 2">
            <a:extLst>
              <a:ext uri="{FF2B5EF4-FFF2-40B4-BE49-F238E27FC236}">
                <a16:creationId xmlns:a16="http://schemas.microsoft.com/office/drawing/2014/main" id="{F5DADA49-D3C3-4B63-9825-6B31ECDC39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6AA992-884D-4150-8773-582D4404DCB3}"/>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881404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96BE-B02B-431E-8351-45A9A2EB99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A28CED-F7CB-4554-A55C-B1AB95D264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841636-BDB9-4FBB-A91C-122B0D8DC1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164A76-CC4E-4691-9CB1-095035A537D8}"/>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6" name="Footer Placeholder 5">
            <a:extLst>
              <a:ext uri="{FF2B5EF4-FFF2-40B4-BE49-F238E27FC236}">
                <a16:creationId xmlns:a16="http://schemas.microsoft.com/office/drawing/2014/main" id="{4416D260-97E0-47F9-9893-51DA5779FE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9EFB60-A7BF-4F7B-9DBE-CAB94D6708C8}"/>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3052000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03A28-D535-48D2-91B3-D0AB51E887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78CD3F-D722-4EA6-B6DD-E96EF374EC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730E0B-5F4E-42F1-B17B-2B27E7E5B6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826292-C523-46CB-84B8-A33F3370DEAD}"/>
              </a:ext>
            </a:extLst>
          </p:cNvPr>
          <p:cNvSpPr>
            <a:spLocks noGrp="1"/>
          </p:cNvSpPr>
          <p:nvPr>
            <p:ph type="dt" sz="half" idx="10"/>
          </p:nvPr>
        </p:nvSpPr>
        <p:spPr/>
        <p:txBody>
          <a:bodyPr/>
          <a:lstStyle/>
          <a:p>
            <a:fld id="{EEFCF1C1-C279-461E-8F8F-13108616B6C0}" type="datetimeFigureOut">
              <a:rPr lang="en-US" smtClean="0"/>
              <a:t>7/25/2022</a:t>
            </a:fld>
            <a:endParaRPr lang="en-US"/>
          </a:p>
        </p:txBody>
      </p:sp>
      <p:sp>
        <p:nvSpPr>
          <p:cNvPr id="6" name="Footer Placeholder 5">
            <a:extLst>
              <a:ext uri="{FF2B5EF4-FFF2-40B4-BE49-F238E27FC236}">
                <a16:creationId xmlns:a16="http://schemas.microsoft.com/office/drawing/2014/main" id="{C5FDF99D-42A1-4C8E-B078-53AF94A2EB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6B1CC9-B96D-469D-B504-6C734B6A83BF}"/>
              </a:ext>
            </a:extLst>
          </p:cNvPr>
          <p:cNvSpPr>
            <a:spLocks noGrp="1"/>
          </p:cNvSpPr>
          <p:nvPr>
            <p:ph type="sldNum" sz="quarter" idx="12"/>
          </p:nvPr>
        </p:nvSpPr>
        <p:spPr/>
        <p:txBody>
          <a:bodyPr/>
          <a:lstStyle/>
          <a:p>
            <a:fld id="{C1EDEFBC-FF65-49CF-B18B-4461ED5A9E66}" type="slidenum">
              <a:rPr lang="en-US" smtClean="0"/>
              <a:t>‹#›</a:t>
            </a:fld>
            <a:endParaRPr lang="en-US"/>
          </a:p>
        </p:txBody>
      </p:sp>
    </p:spTree>
    <p:extLst>
      <p:ext uri="{BB962C8B-B14F-4D97-AF65-F5344CB8AC3E}">
        <p14:creationId xmlns:p14="http://schemas.microsoft.com/office/powerpoint/2010/main" val="140649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0DA88C-82C0-48C2-8334-80E54E5C1B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72B111-7AF6-4084-BA2F-8055AAB095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09A41D-D450-4D83-BE9D-6D303841CB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FCF1C1-C279-461E-8F8F-13108616B6C0}" type="datetimeFigureOut">
              <a:rPr lang="en-US" smtClean="0"/>
              <a:t>7/25/2022</a:t>
            </a:fld>
            <a:endParaRPr lang="en-US"/>
          </a:p>
        </p:txBody>
      </p:sp>
      <p:sp>
        <p:nvSpPr>
          <p:cNvPr id="5" name="Footer Placeholder 4">
            <a:extLst>
              <a:ext uri="{FF2B5EF4-FFF2-40B4-BE49-F238E27FC236}">
                <a16:creationId xmlns:a16="http://schemas.microsoft.com/office/drawing/2014/main" id="{D7672B20-A468-4A6E-96E1-030025B5F3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FB93FA-EEBD-4D94-A6C8-CB2B6A92DD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DEFBC-FF65-49CF-B18B-4461ED5A9E66}" type="slidenum">
              <a:rPr lang="en-US" smtClean="0"/>
              <a:t>‹#›</a:t>
            </a:fld>
            <a:endParaRPr lang="en-US"/>
          </a:p>
        </p:txBody>
      </p:sp>
    </p:spTree>
    <p:extLst>
      <p:ext uri="{BB962C8B-B14F-4D97-AF65-F5344CB8AC3E}">
        <p14:creationId xmlns:p14="http://schemas.microsoft.com/office/powerpoint/2010/main" val="1268619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1.jpe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hyperlink" Target="https://www.fema.gov/assistance/individual/brochur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staging.disasterassistance.gov/DAC/DataView.do?page=disasters" TargetMode="External"/><Relationship Id="rId5" Type="http://schemas.openxmlformats.org/officeDocument/2006/relationships/hyperlink" Target="https://www.fema.gov/disasters/grid/year" TargetMode="External"/><Relationship Id="rId4" Type="http://schemas.openxmlformats.org/officeDocument/2006/relationships/hyperlink" Target="https://www.fema.gov/individual-disaster-assistanc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fema.gov/sites/default/files/documents/fema_authorization-release-information-under-privacy-act-form.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jpeg"/><Relationship Id="rId9" Type="http://schemas.openxmlformats.org/officeDocument/2006/relationships/image" Target="../media/image9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jpeg"/><Relationship Id="rId4" Type="http://schemas.openxmlformats.org/officeDocument/2006/relationships/image" Target="../media/image9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jpeg"/><Relationship Id="rId4" Type="http://schemas.openxmlformats.org/officeDocument/2006/relationships/image" Target="../media/image124.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F889C80-7726-BD41-BBA2-ADD76439A29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9427"/>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A30903A-D5B5-D043-87B7-CE1669504651}"/>
              </a:ext>
            </a:extLst>
          </p:cNvPr>
          <p:cNvSpPr/>
          <p:nvPr/>
        </p:nvSpPr>
        <p:spPr>
          <a:xfrm>
            <a:off x="0" y="4963886"/>
            <a:ext cx="12192000" cy="1894114"/>
          </a:xfrm>
          <a:prstGeom prst="rect">
            <a:avLst/>
          </a:prstGeom>
          <a:solidFill>
            <a:schemeClr val="tx1">
              <a:alpha val="4425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15B113-9C21-8E48-9163-9A791573FC7C}"/>
              </a:ext>
            </a:extLst>
          </p:cNvPr>
          <p:cNvSpPr>
            <a:spLocks noGrp="1"/>
          </p:cNvSpPr>
          <p:nvPr>
            <p:ph type="ctrTitle"/>
          </p:nvPr>
        </p:nvSpPr>
        <p:spPr>
          <a:xfrm>
            <a:off x="969264" y="5154168"/>
            <a:ext cx="6973204" cy="1261872"/>
          </a:xfrm>
        </p:spPr>
        <p:txBody>
          <a:bodyPr anchor="ctr">
            <a:normAutofit fontScale="90000"/>
          </a:bodyPr>
          <a:lstStyle/>
          <a:p>
            <a:pPr algn="l"/>
            <a:r>
              <a:rPr lang="en-US" sz="4800">
                <a:solidFill>
                  <a:schemeClr val="bg1"/>
                </a:solidFill>
              </a:rPr>
              <a:t>REGISTRATION INTAKE </a:t>
            </a:r>
            <a:br>
              <a:rPr lang="en-US" sz="4800">
                <a:solidFill>
                  <a:schemeClr val="bg1"/>
                </a:solidFill>
              </a:rPr>
            </a:br>
            <a:r>
              <a:rPr lang="en-US" sz="4000" b="1">
                <a:solidFill>
                  <a:schemeClr val="bg1"/>
                </a:solidFill>
              </a:rPr>
              <a:t>LANGUAGE UPDATES</a:t>
            </a:r>
          </a:p>
        </p:txBody>
      </p:sp>
      <p:pic>
        <p:nvPicPr>
          <p:cNvPr id="8" name="Picture 7">
            <a:extLst>
              <a:ext uri="{FF2B5EF4-FFF2-40B4-BE49-F238E27FC236}">
                <a16:creationId xmlns:a16="http://schemas.microsoft.com/office/drawing/2014/main" id="{4C72B3BC-D1A9-3541-B2BB-C75A5D8D95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33853" y="5621317"/>
            <a:ext cx="2974577" cy="334640"/>
          </a:xfrm>
          <a:prstGeom prst="rect">
            <a:avLst/>
          </a:prstGeom>
        </p:spPr>
      </p:pic>
      <p:cxnSp>
        <p:nvCxnSpPr>
          <p:cNvPr id="6" name="Straight Connector 5">
            <a:extLst>
              <a:ext uri="{FF2B5EF4-FFF2-40B4-BE49-F238E27FC236}">
                <a16:creationId xmlns:a16="http://schemas.microsoft.com/office/drawing/2014/main" id="{05D48B0E-1F80-CD45-8AB5-E45FA0459E12}"/>
              </a:ext>
            </a:extLst>
          </p:cNvPr>
          <p:cNvCxnSpPr/>
          <p:nvPr/>
        </p:nvCxnSpPr>
        <p:spPr>
          <a:xfrm>
            <a:off x="7747279" y="5154168"/>
            <a:ext cx="0" cy="1477744"/>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5C64760-BAFE-4580-9C78-917CCBAD9E2A}"/>
              </a:ext>
            </a:extLst>
          </p:cNvPr>
          <p:cNvSpPr/>
          <p:nvPr/>
        </p:nvSpPr>
        <p:spPr>
          <a:xfrm>
            <a:off x="3879561" y="2967335"/>
            <a:ext cx="4432880" cy="923330"/>
          </a:xfrm>
          <a:prstGeom prst="rect">
            <a:avLst/>
          </a:prstGeom>
          <a:noFill/>
        </p:spPr>
        <p:txBody>
          <a:bodyPr wrap="none" lIns="91440" tIns="45720" rIns="91440" bIns="45720">
            <a:spAutoFit/>
          </a:bodyPr>
          <a:lstStyle/>
          <a:p>
            <a:pPr algn="ctr"/>
            <a:r>
              <a:rPr lang="en-US" sz="5400" b="1" cap="none" spc="0">
                <a:ln w="22225">
                  <a:solidFill>
                    <a:schemeClr val="accent2"/>
                  </a:solidFill>
                  <a:prstDash val="solid"/>
                </a:ln>
                <a:solidFill>
                  <a:schemeClr val="accent2">
                    <a:lumMod val="40000"/>
                    <a:lumOff val="60000"/>
                  </a:schemeClr>
                </a:solidFill>
                <a:effectLst/>
              </a:rPr>
              <a:t>All Needs Flow</a:t>
            </a:r>
          </a:p>
        </p:txBody>
      </p:sp>
    </p:spTree>
    <p:extLst>
      <p:ext uri="{BB962C8B-B14F-4D97-AF65-F5344CB8AC3E}">
        <p14:creationId xmlns:p14="http://schemas.microsoft.com/office/powerpoint/2010/main" val="24181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884624707"/>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Declared Disaster – Step 1</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sees if they are eligible for FEMA assistance/applies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Disaster Selection</a:t>
                      </a:r>
                    </a:p>
                  </a:txBody>
                  <a:tcPr/>
                </a:tc>
                <a:tc>
                  <a:txBody>
                    <a:bodyPr/>
                    <a:lstStyle/>
                    <a:p>
                      <a:r>
                        <a:rPr lang="en-US" sz="1400"/>
                        <a:t>Located after entering damage location</a:t>
                      </a:r>
                    </a:p>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8B6FC2D5-35F6-784A-A849-35B92585A2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04413" y="1690232"/>
            <a:ext cx="5096256" cy="2261975"/>
          </a:xfrm>
          <a:prstGeom prst="rect">
            <a:avLst/>
          </a:prstGeom>
        </p:spPr>
      </p:pic>
      <p:pic>
        <p:nvPicPr>
          <p:cNvPr id="1026" name="Picture 2" descr="image">
            <a:extLst>
              <a:ext uri="{FF2B5EF4-FFF2-40B4-BE49-F238E27FC236}">
                <a16:creationId xmlns:a16="http://schemas.microsoft.com/office/drawing/2014/main" id="{69DE6A82-46B0-4A85-AF2F-5226935DFA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 r="214" b="71887"/>
          <a:stretch/>
        </p:blipFill>
        <p:spPr bwMode="auto">
          <a:xfrm>
            <a:off x="700075" y="1715107"/>
            <a:ext cx="4725388" cy="71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045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431895837"/>
              </p:ext>
            </p:extLst>
          </p:nvPr>
        </p:nvGraphicFramePr>
        <p:xfrm>
          <a:off x="472440" y="236406"/>
          <a:ext cx="11329919" cy="6293299"/>
        </p:xfrm>
        <a:graphic>
          <a:graphicData uri="http://schemas.openxmlformats.org/drawingml/2006/table">
            <a:tbl>
              <a:tblPr firstRow="1" bandRow="1">
                <a:tableStyleId>{5940675A-B579-460E-94D1-54222C63F5DA}</a:tableStyleId>
              </a:tblPr>
              <a:tblGrid>
                <a:gridCol w="5673836">
                  <a:extLst>
                    <a:ext uri="{9D8B030D-6E8A-4147-A177-3AD203B41FA5}">
                      <a16:colId xmlns:a16="http://schemas.microsoft.com/office/drawing/2014/main" val="248139570"/>
                    </a:ext>
                  </a:extLst>
                </a:gridCol>
                <a:gridCol w="5656083">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Apply for FEMA Assistance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400"/>
                      </a:br>
                      <a:r>
                        <a:rPr lang="en-US" sz="1400" b="0" i="0" kern="1200">
                          <a:solidFill>
                            <a:schemeClr val="tx1"/>
                          </a:solidFill>
                          <a:effectLst/>
                          <a:latin typeface="+mn-lt"/>
                          <a:ea typeface="+mn-ea"/>
                          <a:cs typeface="+mn-cs"/>
                        </a:rPr>
                        <a:t>Start My Application [Button]</a:t>
                      </a: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following disasters have been declared for Individual Assistance in your area. Click </a:t>
                      </a:r>
                      <a:r>
                        <a:rPr lang="en-US" sz="1200" b="1" i="0" kern="1200">
                          <a:solidFill>
                            <a:schemeClr val="tx1"/>
                          </a:solidFill>
                          <a:effectLst/>
                          <a:latin typeface="+mn-lt"/>
                          <a:ea typeface="+mn-ea"/>
                          <a:cs typeface="+mn-cs"/>
                        </a:rPr>
                        <a:t>Apply Online</a:t>
                      </a:r>
                      <a:r>
                        <a:rPr lang="en-US" sz="1200" b="0" i="0" kern="1200">
                          <a:solidFill>
                            <a:schemeClr val="tx1"/>
                          </a:solidFill>
                          <a:effectLst/>
                          <a:latin typeface="+mn-lt"/>
                          <a:ea typeface="+mn-ea"/>
                          <a:cs typeface="+mn-cs"/>
                        </a:rPr>
                        <a:t> below to start your application. But please confirm the </a:t>
                      </a:r>
                      <a:r>
                        <a:rPr lang="en-US" sz="1200" b="1" i="0" kern="1200">
                          <a:solidFill>
                            <a:schemeClr val="tx1"/>
                          </a:solidFill>
                          <a:effectLst/>
                          <a:latin typeface="+mn-lt"/>
                          <a:ea typeface="+mn-ea"/>
                          <a:cs typeface="+mn-cs"/>
                        </a:rPr>
                        <a:t>Disaster Name</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Declared Date</a:t>
                      </a:r>
                      <a:r>
                        <a:rPr lang="en-US" sz="1200" b="0" i="0" kern="1200">
                          <a:solidFill>
                            <a:schemeClr val="tx1"/>
                          </a:solidFill>
                          <a:effectLst/>
                          <a:latin typeface="+mn-lt"/>
                          <a:ea typeface="+mn-ea"/>
                          <a:cs typeface="+mn-cs"/>
                        </a:rPr>
                        <a:t> for your county. FEMA will only process applications that are linked to the correct disaster.</a:t>
                      </a:r>
                    </a:p>
                    <a:p>
                      <a:endParaRPr lang="en-US" sz="12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527507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5472703"/>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Declared Disaster – Step 2</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r>
                        <a:rPr lang="en-US" sz="1400"/>
                        <a:t>User selects type of damage they experienced.</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r>
                        <a:rPr lang="en-US" sz="1400" dirty="0">
                          <a:solidFill>
                            <a:srgbClr val="FF0000"/>
                          </a:solidFill>
                        </a:rPr>
                        <a:t>This is a new Screen. We are attempting to filter out users depending on their needs and pointing them to available resources</a:t>
                      </a:r>
                    </a:p>
                  </a:txBody>
                  <a:tcPr/>
                </a:tc>
                <a:extLst>
                  <a:ext uri="{0D108BD9-81ED-4DB2-BD59-A6C34878D82A}">
                    <a16:rowId xmlns:a16="http://schemas.microsoft.com/office/drawing/2014/main" val="1749774137"/>
                  </a:ext>
                </a:extLst>
              </a:tr>
              <a:tr h="1258772">
                <a:tc>
                  <a:txBody>
                    <a:bodyPr/>
                    <a:lstStyle/>
                    <a:p>
                      <a:r>
                        <a:rPr lang="en-US" sz="1400"/>
                        <a:t>Located after Declared Disaster screen/clicking “apply” button</a:t>
                      </a:r>
                    </a:p>
                  </a:txBody>
                  <a:tcPr/>
                </a:tc>
                <a:tc>
                  <a:txBody>
                    <a:bodyPr/>
                    <a:lstStyle/>
                    <a:p>
                      <a:r>
                        <a:rPr lang="en-US" sz="1400" dirty="0"/>
                        <a:t>Located after Financial Explanation</a:t>
                      </a:r>
                    </a:p>
                  </a:txBody>
                  <a:tcPr/>
                </a:tc>
                <a:extLst>
                  <a:ext uri="{0D108BD9-81ED-4DB2-BD59-A6C34878D82A}">
                    <a16:rowId xmlns:a16="http://schemas.microsoft.com/office/drawing/2014/main" val="1389307492"/>
                  </a:ext>
                </a:extLst>
              </a:tr>
            </a:tbl>
          </a:graphicData>
        </a:graphic>
      </p:graphicFrame>
      <p:pic>
        <p:nvPicPr>
          <p:cNvPr id="3074" name="Picture 2">
            <a:extLst>
              <a:ext uri="{FF2B5EF4-FFF2-40B4-BE49-F238E27FC236}">
                <a16:creationId xmlns:a16="http://schemas.microsoft.com/office/drawing/2014/main" id="{B5464906-694B-43DE-A017-FB54CE09AC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760" y="1564449"/>
            <a:ext cx="5041970" cy="37605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image">
            <a:extLst>
              <a:ext uri="{FF2B5EF4-FFF2-40B4-BE49-F238E27FC236}">
                <a16:creationId xmlns:a16="http://schemas.microsoft.com/office/drawing/2014/main" id="{E8999AF0-CE52-E900-A598-7923AEF82A09}"/>
              </a:ext>
            </a:extLst>
          </p:cNvPr>
          <p:cNvPicPr>
            <a:picLocks noChangeAspect="1"/>
          </p:cNvPicPr>
          <p:nvPr/>
        </p:nvPicPr>
        <p:blipFill>
          <a:blip r:embed="rId3"/>
          <a:stretch>
            <a:fillRect/>
          </a:stretch>
        </p:blipFill>
        <p:spPr>
          <a:xfrm>
            <a:off x="4861169" y="3130230"/>
            <a:ext cx="2743200" cy="968770"/>
          </a:xfrm>
          <a:prstGeom prst="rect">
            <a:avLst/>
          </a:prstGeom>
        </p:spPr>
      </p:pic>
    </p:spTree>
    <p:extLst>
      <p:ext uri="{BB962C8B-B14F-4D97-AF65-F5344CB8AC3E}">
        <p14:creationId xmlns:p14="http://schemas.microsoft.com/office/powerpoint/2010/main" val="2028751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15722341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solidFill>
                            <a:schemeClr val="tx1"/>
                          </a:solidFill>
                        </a:rPr>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What help do you need?</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Check all that apply.</a:t>
                      </a:r>
                    </a:p>
                    <a:p>
                      <a:pPr lvl="0">
                        <a:buNone/>
                      </a:pPr>
                      <a:endParaRPr lang="en-US" sz="1400" b="0" i="0" kern="1200">
                        <a:solidFill>
                          <a:schemeClr val="tx1"/>
                        </a:solidFill>
                        <a:effectLst/>
                        <a:latin typeface="+mn-lt"/>
                        <a:ea typeface="+mn-ea"/>
                        <a:cs typeface="+mn-cs"/>
                      </a:endParaRP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Home or Property damage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a:solidFill>
                            <a:schemeClr val="tx1"/>
                          </a:solidFill>
                          <a:effectLst/>
                          <a:latin typeface="+mn-lt"/>
                          <a:ea typeface="+mn-ea"/>
                          <a:cs typeface="+mn-cs"/>
                        </a:rPr>
                        <a:t>Other expenses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a:solidFill>
                            <a:schemeClr val="tx1"/>
                          </a:solidFill>
                          <a:effectLst/>
                          <a:latin typeface="+mn-lt"/>
                          <a:ea typeface="+mn-ea"/>
                          <a:cs typeface="+mn-cs"/>
                        </a:rPr>
                        <a:t>Business losses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a:solidFill>
                            <a:schemeClr val="tx1"/>
                          </a:solidFill>
                          <a:effectLst/>
                          <a:latin typeface="+mn-lt"/>
                          <a:ea typeface="+mn-ea"/>
                          <a:cs typeface="+mn-cs"/>
                        </a:rPr>
                        <a:t>Unemployment [Checkbox]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1400" b="0" i="0" kern="1200">
                          <a:solidFill>
                            <a:schemeClr val="tx1"/>
                          </a:solidFill>
                          <a:effectLst/>
                          <a:latin typeface="+mn-lt"/>
                          <a:ea typeface="+mn-ea"/>
                          <a:cs typeface="+mn-cs"/>
                        </a:rPr>
                        <a:t>Check </a:t>
                      </a:r>
                      <a:r>
                        <a:rPr lang="en-US" sz="1400" b="1" i="0" kern="1200">
                          <a:solidFill>
                            <a:schemeClr val="tx1"/>
                          </a:solidFill>
                          <a:effectLst/>
                          <a:latin typeface="+mn-lt"/>
                          <a:ea typeface="+mn-ea"/>
                          <a:cs typeface="+mn-cs"/>
                        </a:rPr>
                        <a:t>Other Expenses </a:t>
                      </a:r>
                      <a:r>
                        <a:rPr lang="en-US" sz="1400" b="0" i="0" kern="1200">
                          <a:solidFill>
                            <a:schemeClr val="tx1"/>
                          </a:solidFill>
                          <a:effectLst/>
                          <a:latin typeface="+mn-lt"/>
                          <a:ea typeface="+mn-ea"/>
                          <a:cs typeface="+mn-cs"/>
                        </a:rPr>
                        <a:t>if the disaster caused you to </a:t>
                      </a:r>
                      <a:r>
                        <a:rPr lang="en-US" sz="1400" b="0" i="0" strike="noStrike" kern="1200" baseline="0">
                          <a:solidFill>
                            <a:schemeClr val="tx1"/>
                          </a:solidFill>
                          <a:effectLst/>
                          <a:latin typeface="+mn-lt"/>
                          <a:ea typeface="+mn-ea"/>
                          <a:cs typeface="+mn-cs"/>
                        </a:rPr>
                        <a:t>leave</a:t>
                      </a:r>
                      <a:r>
                        <a:rPr lang="en-US" sz="1400" b="0" i="0" strike="noStrike" kern="1200">
                          <a:solidFill>
                            <a:schemeClr val="tx1"/>
                          </a:solidFill>
                          <a:effectLst/>
                          <a:latin typeface="+mn-lt"/>
                          <a:ea typeface="+mn-ea"/>
                          <a:cs typeface="+mn-cs"/>
                        </a:rPr>
                        <a:t> </a:t>
                      </a:r>
                      <a:r>
                        <a:rPr lang="en-US" sz="1400" b="0" i="0" kern="1200">
                          <a:solidFill>
                            <a:schemeClr val="tx1"/>
                          </a:solidFill>
                          <a:effectLst/>
                          <a:latin typeface="+mn-lt"/>
                          <a:ea typeface="+mn-ea"/>
                          <a:cs typeface="+mn-cs"/>
                        </a:rPr>
                        <a:t>your home and you aren’t able to return yet. You may still apply now. You can update your application later with more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a:solidFill>
                            <a:schemeClr val="tx1"/>
                          </a:solidFill>
                          <a:effectLst/>
                          <a:latin typeface="+mn-lt"/>
                          <a:ea typeface="+mn-ea"/>
                          <a:cs typeface="+mn-cs"/>
                        </a:rPr>
                        <a:t>Note: </a:t>
                      </a:r>
                      <a:r>
                        <a:rPr lang="en-US" sz="1400" b="0" i="1" kern="1200">
                          <a:solidFill>
                            <a:schemeClr val="tx1"/>
                          </a:solidFill>
                          <a:effectLst/>
                          <a:latin typeface="+mn-lt"/>
                          <a:ea typeface="+mn-ea"/>
                          <a:cs typeface="+mn-cs"/>
                        </a:rPr>
                        <a:t>We can’t provide money for losses already covered by insurance. So, if you have </a:t>
                      </a:r>
                      <a:r>
                        <a:rPr lang="en-US" sz="1400" b="0" i="1" strike="noStrike" kern="1200" baseline="0">
                          <a:solidFill>
                            <a:schemeClr val="tx1"/>
                          </a:solidFill>
                          <a:effectLst/>
                          <a:latin typeface="+mn-lt"/>
                          <a:ea typeface="+mn-ea"/>
                          <a:cs typeface="+mn-cs"/>
                        </a:rPr>
                        <a:t>insurance that may cover your losses</a:t>
                      </a:r>
                      <a:r>
                        <a:rPr lang="en-US" sz="1400" b="0" i="1" kern="1200">
                          <a:solidFill>
                            <a:schemeClr val="tx1"/>
                          </a:solidFill>
                          <a:effectLst/>
                          <a:latin typeface="+mn-lt"/>
                          <a:ea typeface="+mn-ea"/>
                          <a:cs typeface="+mn-cs"/>
                        </a:rPr>
                        <a:t>, contact the company to file a claim as soon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You don’t have to file your insurance claim before you apply with FEMA.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Back [Link]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Next [Button]</a:t>
                      </a: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271551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dirty="0"/>
                        <a:t>Declared Disaster – Step 3</a:t>
                      </a:r>
                      <a:endParaRPr lang="en-US" sz="1400" b="1" dirty="0"/>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r>
                        <a:rPr lang="en-US" sz="1400" dirty="0"/>
                        <a:t>User selects UNEMPLOYMENT only.</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dirty="0"/>
                        <a:t>Proposed Flow</a:t>
                      </a:r>
                    </a:p>
                  </a:txBody>
                  <a:tcPr/>
                </a:tc>
                <a:tc>
                  <a:txBody>
                    <a:bodyPr/>
                    <a:lstStyle/>
                    <a:p>
                      <a:r>
                        <a:rPr lang="en-US" sz="1400" b="1" dirty="0"/>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noProof="0" dirty="0">
                          <a:effectLst/>
                        </a:rPr>
                        <a:t>N/A</a:t>
                      </a:r>
                      <a:endParaRPr lang="en-US" sz="1400" dirty="0"/>
                    </a:p>
                    <a:p>
                      <a:endParaRPr lang="en-US" sz="1400" dirty="0">
                        <a:solidFill>
                          <a:schemeClr val="tx1"/>
                        </a:solidFill>
                      </a:endParaRPr>
                    </a:p>
                  </a:txBody>
                  <a:tcPr/>
                </a:tc>
                <a:extLst>
                  <a:ext uri="{0D108BD9-81ED-4DB2-BD59-A6C34878D82A}">
                    <a16:rowId xmlns:a16="http://schemas.microsoft.com/office/drawing/2014/main" val="1749774137"/>
                  </a:ext>
                </a:extLst>
              </a:tr>
              <a:tr h="1258772">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1389307492"/>
                  </a:ext>
                </a:extLst>
              </a:tr>
            </a:tbl>
          </a:graphicData>
        </a:graphic>
      </p:graphicFrame>
      <p:pic>
        <p:nvPicPr>
          <p:cNvPr id="2" name="Picture 2" descr="image">
            <a:extLst>
              <a:ext uri="{FF2B5EF4-FFF2-40B4-BE49-F238E27FC236}">
                <a16:creationId xmlns:a16="http://schemas.microsoft.com/office/drawing/2014/main" id="{5983A93D-0C48-24E7-54BF-A2B679596E29}"/>
              </a:ext>
            </a:extLst>
          </p:cNvPr>
          <p:cNvPicPr>
            <a:picLocks noChangeAspect="1"/>
          </p:cNvPicPr>
          <p:nvPr/>
        </p:nvPicPr>
        <p:blipFill>
          <a:blip r:embed="rId2"/>
          <a:stretch>
            <a:fillRect/>
          </a:stretch>
        </p:blipFill>
        <p:spPr>
          <a:xfrm>
            <a:off x="806080" y="1881411"/>
            <a:ext cx="4566019" cy="3062063"/>
          </a:xfrm>
          <a:prstGeom prst="rect">
            <a:avLst/>
          </a:prstGeom>
        </p:spPr>
      </p:pic>
    </p:spTree>
    <p:extLst>
      <p:ext uri="{BB962C8B-B14F-4D97-AF65-F5344CB8AC3E}">
        <p14:creationId xmlns:p14="http://schemas.microsoft.com/office/powerpoint/2010/main" val="2818515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dirty="0"/>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dirty="0">
                          <a:solidFill>
                            <a:schemeClr val="tx1"/>
                          </a:solidFill>
                          <a:effectLst/>
                          <a:latin typeface="+mn-lt"/>
                          <a:ea typeface="+mn-ea"/>
                          <a:cs typeface="+mn-cs"/>
                        </a:rPr>
                        <a:t>Proposed language:</a:t>
                      </a:r>
                    </a:p>
                    <a:p>
                      <a:pPr lvl="0" algn="l">
                        <a:lnSpc>
                          <a:spcPct val="100000"/>
                        </a:lnSpc>
                        <a:spcBef>
                          <a:spcPts val="0"/>
                        </a:spcBef>
                        <a:spcAft>
                          <a:spcPts val="0"/>
                        </a:spcAft>
                        <a:buNone/>
                      </a:pPr>
                      <a:endParaRPr lang="en-US" sz="1200" b="1" i="0" u="none" strike="noStrike" kern="1200" noProof="0" dirty="0">
                        <a:effectLst/>
                      </a:endParaRPr>
                    </a:p>
                    <a:p>
                      <a:pPr lvl="0" algn="l">
                        <a:lnSpc>
                          <a:spcPct val="100000"/>
                        </a:lnSpc>
                        <a:spcBef>
                          <a:spcPts val="0"/>
                        </a:spcBef>
                        <a:spcAft>
                          <a:spcPts val="0"/>
                        </a:spcAft>
                        <a:buNone/>
                      </a:pPr>
                      <a:r>
                        <a:rPr lang="en-US" sz="1200" b="1" i="0" u="none" strike="noStrike" kern="1200" noProof="0" dirty="0">
                          <a:effectLst/>
                        </a:rPr>
                        <a:t>You checked unemployment ONLY.</a:t>
                      </a:r>
                      <a:br>
                        <a:rPr lang="en-US" sz="1200" dirty="0"/>
                      </a:br>
                      <a:endParaRPr lang="en-US" sz="1200"/>
                    </a:p>
                    <a:p>
                      <a:pPr lvl="0" algn="l">
                        <a:lnSpc>
                          <a:spcPct val="100000"/>
                        </a:lnSpc>
                        <a:spcBef>
                          <a:spcPts val="0"/>
                        </a:spcBef>
                        <a:spcAft>
                          <a:spcPts val="0"/>
                        </a:spcAft>
                        <a:buNone/>
                      </a:pPr>
                      <a:r>
                        <a:rPr lang="en-US" sz="1200" b="0" i="0" u="none" strike="noStrike" kern="1200" noProof="0" dirty="0">
                          <a:effectLst/>
                        </a:rPr>
                        <a:t>FEMA doesn’t currently offer assistance for unemployment.</a:t>
                      </a:r>
                      <a:endParaRPr lang="en-US" sz="1200" u="none" strike="noStrike" noProof="0" dirty="0"/>
                    </a:p>
                    <a:p>
                      <a:pPr lvl="0" algn="l">
                        <a:lnSpc>
                          <a:spcPct val="100000"/>
                        </a:lnSpc>
                        <a:spcBef>
                          <a:spcPts val="0"/>
                        </a:spcBef>
                        <a:spcAft>
                          <a:spcPts val="0"/>
                        </a:spcAft>
                        <a:buNone/>
                      </a:pPr>
                      <a:endParaRPr lang="en-US" sz="1200" dirty="0"/>
                    </a:p>
                    <a:p>
                      <a:pPr lvl="0" algn="l">
                        <a:lnSpc>
                          <a:spcPct val="100000"/>
                        </a:lnSpc>
                        <a:spcBef>
                          <a:spcPts val="0"/>
                        </a:spcBef>
                        <a:spcAft>
                          <a:spcPts val="0"/>
                        </a:spcAft>
                        <a:buNone/>
                      </a:pPr>
                      <a:r>
                        <a:rPr lang="en-US" sz="1200" b="0" i="0" u="none" strike="noStrike" kern="1200" noProof="0" dirty="0">
                          <a:effectLst/>
                        </a:rPr>
                        <a:t>You may contact your state’s unemployment program to file a claim for benefits. You can use the </a:t>
                      </a:r>
                      <a:r>
                        <a:rPr lang="en-US" sz="1200" b="0" i="0" u="none" strike="noStrike" kern="1200" noProof="0" dirty="0" err="1">
                          <a:effectLst/>
                        </a:rPr>
                        <a:t>CareerOneStop</a:t>
                      </a:r>
                      <a:r>
                        <a:rPr lang="en-US" sz="1200" b="0" i="0" u="none" strike="noStrike" kern="1200" noProof="0" dirty="0">
                          <a:effectLst/>
                        </a:rPr>
                        <a:t> </a:t>
                      </a:r>
                      <a:r>
                        <a:rPr lang="en-US" sz="1200" b="0" i="0" u="sng" strike="noStrike" kern="1200" noProof="0" dirty="0">
                          <a:effectLst/>
                        </a:rPr>
                        <a:t>Unemployment Benefits Finder</a:t>
                      </a:r>
                      <a:r>
                        <a:rPr lang="en-US" sz="1200" b="0" i="0" u="none" strike="noStrike" kern="1200" noProof="0" dirty="0">
                          <a:effectLst/>
                        </a:rPr>
                        <a:t> to find your state’s program.</a:t>
                      </a:r>
                      <a:endParaRPr lang="en-US" sz="1200" u="none" strike="noStrike" noProof="0" dirty="0"/>
                    </a:p>
                    <a:p>
                      <a:pPr lvl="0" algn="l">
                        <a:lnSpc>
                          <a:spcPct val="100000"/>
                        </a:lnSpc>
                        <a:spcBef>
                          <a:spcPts val="0"/>
                        </a:spcBef>
                        <a:spcAft>
                          <a:spcPts val="0"/>
                        </a:spcAft>
                        <a:buNone/>
                      </a:pPr>
                      <a:endParaRPr lang="en-US" sz="1200" dirty="0"/>
                    </a:p>
                    <a:p>
                      <a:pPr lvl="0" algn="l">
                        <a:lnSpc>
                          <a:spcPct val="100000"/>
                        </a:lnSpc>
                        <a:spcBef>
                          <a:spcPts val="0"/>
                        </a:spcBef>
                        <a:spcAft>
                          <a:spcPts val="0"/>
                        </a:spcAft>
                        <a:buNone/>
                      </a:pPr>
                      <a:r>
                        <a:rPr lang="en-US" sz="1200" b="0" i="0" u="none" strike="noStrike" kern="1200" noProof="0" dirty="0">
                          <a:effectLst/>
                        </a:rPr>
                        <a:t>If you also have other needs caused by the disaster, </a:t>
                      </a:r>
                      <a:r>
                        <a:rPr lang="en-US" sz="1200" b="0" i="0" u="sng" strike="noStrike" kern="1200" noProof="0" dirty="0">
                          <a:effectLst/>
                        </a:rPr>
                        <a:t>go back</a:t>
                      </a:r>
                      <a:r>
                        <a:rPr lang="en-US" sz="1200" b="0" i="0" u="none" strike="noStrike" kern="1200" noProof="0" dirty="0">
                          <a:effectLst/>
                        </a:rPr>
                        <a:t> to change your answer. </a:t>
                      </a:r>
                      <a:br>
                        <a:rPr lang="en-US" sz="1200" dirty="0"/>
                      </a:br>
                      <a:endParaRPr lang="en-US" sz="1200" dirty="0"/>
                    </a:p>
                    <a:p>
                      <a:pPr lvl="0" algn="l">
                        <a:lnSpc>
                          <a:spcPct val="100000"/>
                        </a:lnSpc>
                        <a:spcBef>
                          <a:spcPts val="0"/>
                        </a:spcBef>
                        <a:spcAft>
                          <a:spcPts val="0"/>
                        </a:spcAft>
                        <a:buNone/>
                      </a:pPr>
                      <a:r>
                        <a:rPr lang="en-US" sz="1200" b="0" i="1" u="none" strike="noStrike" kern="1200" noProof="0" dirty="0">
                          <a:effectLst/>
                        </a:rPr>
                        <a:t>If you find out later you have other disaster-related losses, you can come back to fill out an application.</a:t>
                      </a:r>
                      <a:endParaRPr lang="en-US" sz="1200" i="1" u="none" strike="noStrike" noProof="0" dirty="0"/>
                    </a:p>
                    <a:p>
                      <a:pPr lvl="0">
                        <a:buNone/>
                      </a:pPr>
                      <a:endParaRPr lang="en-US" sz="1800" b="1" i="0" kern="1200" dirty="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dirty="0">
                          <a:solidFill>
                            <a:schemeClr val="tx1"/>
                          </a:solidFill>
                          <a:effectLst/>
                          <a:latin typeface="+mn-lt"/>
                          <a:ea typeface="+mn-ea"/>
                          <a:cs typeface="+mn-cs"/>
                        </a:rPr>
                        <a:t>Current language</a:t>
                      </a:r>
                      <a:r>
                        <a:rPr lang="en-US" sz="1400" b="0" i="0" kern="1200" dirty="0">
                          <a:solidFill>
                            <a:schemeClr val="tx1"/>
                          </a:solidFill>
                          <a:effectLst/>
                          <a:latin typeface="+mn-lt"/>
                          <a:ea typeface="+mn-ea"/>
                          <a:cs typeface="+mn-cs"/>
                        </a:rPr>
                        <a:t>:</a:t>
                      </a:r>
                    </a:p>
                    <a:p>
                      <a:pPr lvl="0">
                        <a:buNone/>
                      </a:pPr>
                      <a:endParaRPr lang="en-US" sz="1400" b="0" i="0" u="none" strike="noStrike" kern="1200" noProof="0" dirty="0">
                        <a:effectLst/>
                      </a:endParaRPr>
                    </a:p>
                    <a:p>
                      <a:pPr lvl="0">
                        <a:buNone/>
                      </a:pPr>
                      <a:r>
                        <a:rPr lang="en-US" sz="1200" b="0" i="0" u="none" strike="noStrike" kern="1200" noProof="0" dirty="0">
                          <a:effectLst/>
                        </a:rPr>
                        <a:t>N/A</a:t>
                      </a:r>
                      <a:endParaRPr lang="en-US" sz="1200" dirty="0"/>
                    </a:p>
                    <a:p>
                      <a:pPr marL="0" marR="0" lvl="0" indent="0" algn="l">
                        <a:lnSpc>
                          <a:spcPct val="100000"/>
                        </a:lnSpc>
                        <a:spcBef>
                          <a:spcPts val="0"/>
                        </a:spcBef>
                        <a:spcAft>
                          <a:spcPts val="0"/>
                        </a:spcAft>
                        <a:buNone/>
                      </a:pPr>
                      <a:endParaRPr lang="en-US" sz="1200" b="0" i="0" u="none" strike="noStrike" kern="1200" noProof="0" dirty="0">
                        <a:effectLst/>
                      </a:endParaRPr>
                    </a:p>
                    <a:p>
                      <a:pPr marL="0" marR="0" lvl="0" indent="0" algn="l">
                        <a:lnSpc>
                          <a:spcPct val="100000"/>
                        </a:lnSpc>
                        <a:spcBef>
                          <a:spcPts val="0"/>
                        </a:spcBef>
                        <a:spcAft>
                          <a:spcPts val="0"/>
                        </a:spcAft>
                        <a:buNone/>
                      </a:pPr>
                      <a:r>
                        <a:rPr lang="en-US" sz="1200" b="0" i="0" u="none" strike="noStrike" kern="1200" noProof="0" dirty="0">
                          <a:effectLst/>
                        </a:rPr>
                        <a:t>If they select Unemployment ONLY,  the intention is to not take the registration. </a:t>
                      </a:r>
                      <a:endParaRPr lang="en-US" sz="1200" dirty="0"/>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216501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Declared Disaster – Step 3</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r>
                        <a:rPr lang="en-US" sz="1400"/>
                        <a:t>User selects BUSINESS damage only.</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pPr lvl="0">
                        <a:buNone/>
                      </a:pPr>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noProof="0" dirty="0">
                          <a:effectLst/>
                        </a:rPr>
                        <a:t>N/A</a:t>
                      </a:r>
                    </a:p>
                    <a:p>
                      <a:endParaRPr lang="en-US" sz="1400" dirty="0">
                        <a:solidFill>
                          <a:srgbClr val="FF0000"/>
                        </a:solidFill>
                      </a:endParaRPr>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dirty="0"/>
                    </a:p>
                  </a:txBody>
                  <a:tcPr/>
                </a:tc>
                <a:extLst>
                  <a:ext uri="{0D108BD9-81ED-4DB2-BD59-A6C34878D82A}">
                    <a16:rowId xmlns:a16="http://schemas.microsoft.com/office/drawing/2014/main" val="1389307492"/>
                  </a:ext>
                </a:extLst>
              </a:tr>
            </a:tbl>
          </a:graphicData>
        </a:graphic>
      </p:graphicFrame>
      <p:pic>
        <p:nvPicPr>
          <p:cNvPr id="2" name="Picture 2" descr="image">
            <a:extLst>
              <a:ext uri="{FF2B5EF4-FFF2-40B4-BE49-F238E27FC236}">
                <a16:creationId xmlns:a16="http://schemas.microsoft.com/office/drawing/2014/main" id="{2FE93466-D8DC-8CA1-8AD2-67680770AD6A}"/>
              </a:ext>
            </a:extLst>
          </p:cNvPr>
          <p:cNvPicPr>
            <a:picLocks noChangeAspect="1"/>
          </p:cNvPicPr>
          <p:nvPr/>
        </p:nvPicPr>
        <p:blipFill>
          <a:blip r:embed="rId2"/>
          <a:stretch>
            <a:fillRect/>
          </a:stretch>
        </p:blipFill>
        <p:spPr>
          <a:xfrm>
            <a:off x="533400" y="1581881"/>
            <a:ext cx="5117804" cy="2622123"/>
          </a:xfrm>
          <a:prstGeom prst="rect">
            <a:avLst/>
          </a:prstGeom>
        </p:spPr>
      </p:pic>
    </p:spTree>
    <p:extLst>
      <p:ext uri="{BB962C8B-B14F-4D97-AF65-F5344CB8AC3E}">
        <p14:creationId xmlns:p14="http://schemas.microsoft.com/office/powerpoint/2010/main" val="108039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nvPr>
        </p:nvGraphicFramePr>
        <p:xfrm>
          <a:off x="411079" y="284031"/>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lgn="l">
                        <a:lnSpc>
                          <a:spcPct val="100000"/>
                        </a:lnSpc>
                        <a:spcBef>
                          <a:spcPts val="0"/>
                        </a:spcBef>
                        <a:spcAft>
                          <a:spcPts val="0"/>
                        </a:spcAft>
                        <a:buNone/>
                      </a:pPr>
                      <a:endParaRPr lang="en-US" sz="1200" b="1" i="0" u="none" strike="noStrike" kern="1200" noProof="0">
                        <a:effectLst/>
                      </a:endParaRPr>
                    </a:p>
                    <a:p>
                      <a:pPr lvl="0" algn="l">
                        <a:lnSpc>
                          <a:spcPct val="100000"/>
                        </a:lnSpc>
                        <a:spcBef>
                          <a:spcPts val="0"/>
                        </a:spcBef>
                        <a:spcAft>
                          <a:spcPts val="0"/>
                        </a:spcAft>
                        <a:buNone/>
                      </a:pPr>
                      <a:r>
                        <a:rPr lang="en-US" sz="1200" b="1" i="0" u="none" strike="noStrike" kern="1200" noProof="0">
                          <a:effectLst/>
                        </a:rPr>
                        <a:t>You checked business damage ONLY.</a:t>
                      </a:r>
                      <a:br>
                        <a:rPr lang="en-US"/>
                      </a:br>
                      <a:endParaRPr lang="en-US"/>
                    </a:p>
                    <a:p>
                      <a:pPr lvl="0" algn="l">
                        <a:lnSpc>
                          <a:spcPct val="100000"/>
                        </a:lnSpc>
                        <a:spcBef>
                          <a:spcPts val="0"/>
                        </a:spcBef>
                        <a:spcAft>
                          <a:spcPts val="0"/>
                        </a:spcAft>
                        <a:buNone/>
                      </a:pPr>
                      <a:r>
                        <a:rPr lang="en-US" sz="1200" b="0" i="0" u="none" strike="noStrike" kern="1200" noProof="0">
                          <a:effectLst/>
                        </a:rPr>
                        <a:t>FEMA doesn’t currently offer assistance for businesses.</a:t>
                      </a:r>
                      <a:endParaRPr lang="en-US"/>
                    </a:p>
                    <a:p>
                      <a:pPr lvl="0" algn="l">
                        <a:lnSpc>
                          <a:spcPct val="100000"/>
                        </a:lnSpc>
                        <a:spcBef>
                          <a:spcPts val="0"/>
                        </a:spcBef>
                        <a:spcAft>
                          <a:spcPts val="0"/>
                        </a:spcAft>
                        <a:buNone/>
                      </a:pPr>
                      <a:endParaRPr lang="en-US"/>
                    </a:p>
                    <a:p>
                      <a:pPr lvl="0" algn="l">
                        <a:lnSpc>
                          <a:spcPct val="100000"/>
                        </a:lnSpc>
                        <a:spcBef>
                          <a:spcPts val="0"/>
                        </a:spcBef>
                        <a:spcAft>
                          <a:spcPts val="0"/>
                        </a:spcAft>
                        <a:buNone/>
                      </a:pPr>
                      <a:r>
                        <a:rPr lang="en-US" sz="1200" b="0" i="0" u="none" strike="noStrike" kern="1200" noProof="0">
                          <a:effectLst/>
                        </a:rPr>
                        <a:t>You may be able to get assistance from the U.S. Small Business Administration (SBA) for your business losses. Please visit SBA’s </a:t>
                      </a:r>
                      <a:r>
                        <a:rPr lang="en-US" sz="1200" b="0" i="0" u="sng" strike="noStrike" kern="1200" noProof="0">
                          <a:effectLst/>
                        </a:rPr>
                        <a:t>Disaster Assistance</a:t>
                      </a:r>
                      <a:r>
                        <a:rPr lang="en-US" sz="1200" b="0" i="0" u="none" strike="noStrike" kern="1200" noProof="0">
                          <a:effectLst/>
                        </a:rPr>
                        <a:t> page for more information.</a:t>
                      </a:r>
                      <a:endParaRPr lang="en-US"/>
                    </a:p>
                    <a:p>
                      <a:pPr lvl="0" algn="l">
                        <a:lnSpc>
                          <a:spcPct val="100000"/>
                        </a:lnSpc>
                        <a:spcBef>
                          <a:spcPts val="0"/>
                        </a:spcBef>
                        <a:spcAft>
                          <a:spcPts val="0"/>
                        </a:spcAft>
                        <a:buNone/>
                      </a:pPr>
                      <a:r>
                        <a:rPr lang="en-US" sz="1200" b="0" i="0" u="none" strike="noStrike" kern="1200" noProof="0">
                          <a:effectLst/>
                        </a:rPr>
                        <a:t>If you also have other needs caused by the disaster, </a:t>
                      </a:r>
                      <a:r>
                        <a:rPr lang="en-US" sz="1200" b="0" i="0" u="sng" strike="noStrike" kern="1200" noProof="0">
                          <a:effectLst/>
                        </a:rPr>
                        <a:t>go back</a:t>
                      </a:r>
                      <a:r>
                        <a:rPr lang="en-US" sz="1200" b="0" i="0" u="none" strike="noStrike" kern="1200" noProof="0">
                          <a:effectLst/>
                        </a:rPr>
                        <a:t> to change your answer.</a:t>
                      </a:r>
                      <a:br>
                        <a:rPr lang="en-US"/>
                      </a:br>
                      <a:endParaRPr lang="en-US"/>
                    </a:p>
                    <a:p>
                      <a:pPr lvl="0" algn="l">
                        <a:lnSpc>
                          <a:spcPct val="100000"/>
                        </a:lnSpc>
                        <a:spcBef>
                          <a:spcPts val="0"/>
                        </a:spcBef>
                        <a:spcAft>
                          <a:spcPts val="0"/>
                        </a:spcAft>
                        <a:buNone/>
                      </a:pPr>
                      <a:r>
                        <a:rPr lang="en-US" sz="1200" b="0" i="0" u="none" strike="noStrike" kern="1200" noProof="0">
                          <a:effectLst/>
                        </a:rPr>
                        <a:t>Here’s a list of </a:t>
                      </a:r>
                      <a:r>
                        <a:rPr lang="en-US" sz="1200" b="0" i="0" u="sng" strike="noStrike" kern="1200" noProof="0">
                          <a:effectLst/>
                        </a:rPr>
                        <a:t>assistance from other agencies</a:t>
                      </a:r>
                      <a:r>
                        <a:rPr lang="en-US" sz="1200" b="0" i="0" u="none" strike="noStrike" kern="1200" noProof="0">
                          <a:effectLst/>
                        </a:rPr>
                        <a:t> that may also be able to help.</a:t>
                      </a:r>
                      <a:endParaRPr lang="en-US"/>
                    </a:p>
                    <a:p>
                      <a:pPr lvl="0" algn="l">
                        <a:lnSpc>
                          <a:spcPct val="100000"/>
                        </a:lnSpc>
                        <a:spcBef>
                          <a:spcPts val="0"/>
                        </a:spcBef>
                        <a:spcAft>
                          <a:spcPts val="0"/>
                        </a:spcAft>
                        <a:buNone/>
                      </a:pPr>
                      <a:endParaRPr lang="en-US"/>
                    </a:p>
                    <a:p>
                      <a:pPr lvl="0" algn="l">
                        <a:lnSpc>
                          <a:spcPct val="100000"/>
                        </a:lnSpc>
                        <a:spcBef>
                          <a:spcPts val="0"/>
                        </a:spcBef>
                        <a:spcAft>
                          <a:spcPts val="0"/>
                        </a:spcAft>
                        <a:buNone/>
                      </a:pPr>
                      <a:r>
                        <a:rPr lang="en-US" sz="1200" b="0" i="1" u="none" strike="noStrike" kern="1200" noProof="0">
                          <a:effectLst/>
                        </a:rPr>
                        <a:t>If you find out later you have other disaster-related losses, you can come back to fill out an application. </a:t>
                      </a:r>
                      <a:endParaRPr lang="en-US"/>
                    </a:p>
                    <a:p>
                      <a:pPr lvl="0">
                        <a:buNone/>
                      </a:pPr>
                      <a:endParaRPr lang="en-US" sz="12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dirty="0">
                          <a:solidFill>
                            <a:schemeClr val="tx1"/>
                          </a:solidFill>
                          <a:effectLst/>
                          <a:latin typeface="+mn-lt"/>
                          <a:ea typeface="+mn-ea"/>
                          <a:cs typeface="+mn-cs"/>
                        </a:rPr>
                        <a:t>Current language</a:t>
                      </a:r>
                      <a:r>
                        <a:rPr lang="en-US" sz="1400" b="0" i="0" kern="1200" dirty="0">
                          <a:solidFill>
                            <a:schemeClr val="tx1"/>
                          </a:solidFill>
                          <a:effectLst/>
                          <a:latin typeface="+mn-lt"/>
                          <a:ea typeface="+mn-ea"/>
                          <a:cs typeface="+mn-cs"/>
                        </a:rPr>
                        <a:t>:</a:t>
                      </a:r>
                    </a:p>
                    <a:p>
                      <a:endParaRPr lang="en-US" sz="1400" b="0" i="0" kern="1200" dirty="0">
                        <a:solidFill>
                          <a:schemeClr val="tx1"/>
                        </a:solidFill>
                        <a:effectLst/>
                        <a:latin typeface="+mn-lt"/>
                        <a:ea typeface="+mn-ea"/>
                        <a:cs typeface="+mn-cs"/>
                      </a:endParaRPr>
                    </a:p>
                    <a:p>
                      <a:pPr lvl="0">
                        <a:buNone/>
                      </a:pPr>
                      <a:r>
                        <a:rPr lang="en-US" sz="1200" b="0" i="0" u="none" strike="noStrike" kern="1200" noProof="0" dirty="0">
                          <a:effectLst/>
                        </a:rPr>
                        <a:t>N/A</a:t>
                      </a:r>
                    </a:p>
                    <a:p>
                      <a:pPr marL="0" marR="0" lvl="0" indent="0" algn="l">
                        <a:lnSpc>
                          <a:spcPct val="100000"/>
                        </a:lnSpc>
                        <a:spcBef>
                          <a:spcPts val="0"/>
                        </a:spcBef>
                        <a:spcAft>
                          <a:spcPts val="0"/>
                        </a:spcAft>
                        <a:buNone/>
                      </a:pPr>
                      <a:r>
                        <a:rPr lang="en-US" sz="1200" b="0" i="0" u="none" strike="noStrike" kern="1200" noProof="0" dirty="0">
                          <a:effectLst/>
                        </a:rPr>
                        <a:t>If they select Business Damage ONLY,  the intention is to not take the registration. </a:t>
                      </a:r>
                      <a:endParaRPr lang="en-US" sz="1200" dirty="0"/>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138105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480045257"/>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Needs Assessment</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1400">
                          <a:effectLst/>
                          <a:latin typeface="+mn-lt"/>
                        </a:rPr>
                        <a:t>Several needs questions appear on multiple screens in the current flow but were merged into one Needs Assessment page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rPr>
                        <a:t>Located after the type of disaster is selected.</a:t>
                      </a:r>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latin typeface="+mn-lt"/>
                        </a:rPr>
                        <a:t>Medical, Dental, Funeral located after Home Insurance. Emergency Needs located after Add Vehicles. Moving &amp; Storage located after the Insurance page. </a:t>
                      </a:r>
                    </a:p>
                    <a:p>
                      <a:endParaRPr lang="en-US" sz="1400" dirty="0"/>
                    </a:p>
                  </a:txBody>
                  <a:tcPr/>
                </a:tc>
                <a:extLst>
                  <a:ext uri="{0D108BD9-81ED-4DB2-BD59-A6C34878D82A}">
                    <a16:rowId xmlns:a16="http://schemas.microsoft.com/office/drawing/2014/main" val="1389307492"/>
                  </a:ext>
                </a:extLst>
              </a:tr>
            </a:tbl>
          </a:graphicData>
        </a:graphic>
      </p:graphicFrame>
      <p:pic>
        <p:nvPicPr>
          <p:cNvPr id="6" name="Picture 5">
            <a:extLst>
              <a:ext uri="{FF2B5EF4-FFF2-40B4-BE49-F238E27FC236}">
                <a16:creationId xmlns:a16="http://schemas.microsoft.com/office/drawing/2014/main" id="{89302531-26B3-8E4F-A748-DC67BAD4D8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96264" y="4321629"/>
            <a:ext cx="5186456" cy="844199"/>
          </a:xfrm>
          <a:prstGeom prst="rect">
            <a:avLst/>
          </a:prstGeom>
          <a:ln>
            <a:solidFill>
              <a:schemeClr val="bg2">
                <a:lumMod val="90000"/>
              </a:schemeClr>
            </a:solidFill>
          </a:ln>
        </p:spPr>
      </p:pic>
      <p:pic>
        <p:nvPicPr>
          <p:cNvPr id="5" name="Picture 4" descr="Graphical user interface, text, application, email&#10;&#10;Description automatically generated">
            <a:extLst>
              <a:ext uri="{FF2B5EF4-FFF2-40B4-BE49-F238E27FC236}">
                <a16:creationId xmlns:a16="http://schemas.microsoft.com/office/drawing/2014/main" id="{F30E7E4B-5869-C54B-ABFC-F76FAD328B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1402750"/>
            <a:ext cx="5099939" cy="1882909"/>
          </a:xfrm>
          <a:prstGeom prst="rect">
            <a:avLst/>
          </a:prstGeom>
          <a:ln>
            <a:solidFill>
              <a:schemeClr val="bg2">
                <a:lumMod val="90000"/>
              </a:schemeClr>
            </a:solidFill>
          </a:ln>
        </p:spPr>
      </p:pic>
      <p:pic>
        <p:nvPicPr>
          <p:cNvPr id="8" name="Picture 7" descr="Graphical user interface, application&#10;&#10;Description automatically generated">
            <a:extLst>
              <a:ext uri="{FF2B5EF4-FFF2-40B4-BE49-F238E27FC236}">
                <a16:creationId xmlns:a16="http://schemas.microsoft.com/office/drawing/2014/main" id="{E1A70F7F-5484-C24A-A729-6F573E094F2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39747" y="2761508"/>
            <a:ext cx="5099703" cy="1334984"/>
          </a:xfrm>
          <a:prstGeom prst="rect">
            <a:avLst/>
          </a:prstGeom>
          <a:ln>
            <a:solidFill>
              <a:schemeClr val="bg2">
                <a:lumMod val="90000"/>
              </a:schemeClr>
            </a:solidFill>
          </a:ln>
        </p:spPr>
      </p:pic>
      <p:pic>
        <p:nvPicPr>
          <p:cNvPr id="7" name="Picture 15" descr="image">
            <a:extLst>
              <a:ext uri="{FF2B5EF4-FFF2-40B4-BE49-F238E27FC236}">
                <a16:creationId xmlns:a16="http://schemas.microsoft.com/office/drawing/2014/main" id="{F74765DD-4550-7FAA-D1A0-D2873D3410E2}"/>
              </a:ext>
            </a:extLst>
          </p:cNvPr>
          <p:cNvPicPr>
            <a:picLocks noChangeAspect="1"/>
          </p:cNvPicPr>
          <p:nvPr/>
        </p:nvPicPr>
        <p:blipFill>
          <a:blip r:embed="rId6"/>
          <a:stretch>
            <a:fillRect/>
          </a:stretch>
        </p:blipFill>
        <p:spPr>
          <a:xfrm>
            <a:off x="678978" y="3931878"/>
            <a:ext cx="1851848" cy="2448260"/>
          </a:xfrm>
          <a:prstGeom prst="rect">
            <a:avLst/>
          </a:prstGeom>
        </p:spPr>
      </p:pic>
      <p:pic>
        <p:nvPicPr>
          <p:cNvPr id="16" name="Picture 16" descr="image">
            <a:extLst>
              <a:ext uri="{FF2B5EF4-FFF2-40B4-BE49-F238E27FC236}">
                <a16:creationId xmlns:a16="http://schemas.microsoft.com/office/drawing/2014/main" id="{B694BC53-35C5-1279-3E5A-8222F8330EE1}"/>
              </a:ext>
            </a:extLst>
          </p:cNvPr>
          <p:cNvPicPr>
            <a:picLocks noChangeAspect="1"/>
          </p:cNvPicPr>
          <p:nvPr/>
        </p:nvPicPr>
        <p:blipFill>
          <a:blip r:embed="rId7"/>
          <a:stretch>
            <a:fillRect/>
          </a:stretch>
        </p:blipFill>
        <p:spPr>
          <a:xfrm>
            <a:off x="2530826" y="3952540"/>
            <a:ext cx="1628775" cy="2106783"/>
          </a:xfrm>
          <a:prstGeom prst="rect">
            <a:avLst/>
          </a:prstGeom>
        </p:spPr>
      </p:pic>
      <p:pic>
        <p:nvPicPr>
          <p:cNvPr id="5122" name="Picture 2">
            <a:extLst>
              <a:ext uri="{FF2B5EF4-FFF2-40B4-BE49-F238E27FC236}">
                <a16:creationId xmlns:a16="http://schemas.microsoft.com/office/drawing/2014/main" id="{1C73C521-2E68-4573-A398-E139CA8E25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2914" y="3952539"/>
            <a:ext cx="1474706" cy="20958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AD92AA4-B3FE-4602-BF33-9D04092F44D0}"/>
              </a:ext>
            </a:extLst>
          </p:cNvPr>
          <p:cNvPicPr>
            <a:picLocks noChangeAspect="1"/>
          </p:cNvPicPr>
          <p:nvPr/>
        </p:nvPicPr>
        <p:blipFill>
          <a:blip r:embed="rId9"/>
          <a:stretch>
            <a:fillRect/>
          </a:stretch>
        </p:blipFill>
        <p:spPr>
          <a:xfrm>
            <a:off x="4080682" y="1504280"/>
            <a:ext cx="1851848" cy="2448260"/>
          </a:xfrm>
          <a:prstGeom prst="rect">
            <a:avLst/>
          </a:prstGeom>
        </p:spPr>
      </p:pic>
      <p:pic>
        <p:nvPicPr>
          <p:cNvPr id="11" name="Picture 10">
            <a:extLst>
              <a:ext uri="{FF2B5EF4-FFF2-40B4-BE49-F238E27FC236}">
                <a16:creationId xmlns:a16="http://schemas.microsoft.com/office/drawing/2014/main" id="{011B3919-3326-43A3-B098-E644413D064C}"/>
              </a:ext>
            </a:extLst>
          </p:cNvPr>
          <p:cNvPicPr>
            <a:picLocks noChangeAspect="1"/>
          </p:cNvPicPr>
          <p:nvPr/>
        </p:nvPicPr>
        <p:blipFill>
          <a:blip r:embed="rId10"/>
          <a:stretch>
            <a:fillRect/>
          </a:stretch>
        </p:blipFill>
        <p:spPr>
          <a:xfrm>
            <a:off x="593679" y="1596789"/>
            <a:ext cx="3495765" cy="2448260"/>
          </a:xfrm>
          <a:prstGeom prst="rect">
            <a:avLst/>
          </a:prstGeom>
        </p:spPr>
      </p:pic>
    </p:spTree>
    <p:extLst>
      <p:ext uri="{BB962C8B-B14F-4D97-AF65-F5344CB8AC3E}">
        <p14:creationId xmlns:p14="http://schemas.microsoft.com/office/powerpoint/2010/main" val="2510586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181472734"/>
              </p:ext>
            </p:extLst>
          </p:nvPr>
        </p:nvGraphicFramePr>
        <p:xfrm>
          <a:off x="411080" y="217357"/>
          <a:ext cx="11306472" cy="11795760"/>
        </p:xfrm>
        <a:graphic>
          <a:graphicData uri="http://schemas.openxmlformats.org/drawingml/2006/table">
            <a:tbl>
              <a:tblPr firstRow="1" bandRow="1">
                <a:tableStyleId>{5940675A-B579-460E-94D1-54222C63F5DA}</a:tableStyleId>
              </a:tblPr>
              <a:tblGrid>
                <a:gridCol w="5970670">
                  <a:extLst>
                    <a:ext uri="{9D8B030D-6E8A-4147-A177-3AD203B41FA5}">
                      <a16:colId xmlns:a16="http://schemas.microsoft.com/office/drawing/2014/main" val="248139570"/>
                    </a:ext>
                  </a:extLst>
                </a:gridCol>
                <a:gridCol w="5335802">
                  <a:extLst>
                    <a:ext uri="{9D8B030D-6E8A-4147-A177-3AD203B41FA5}">
                      <a16:colId xmlns:a16="http://schemas.microsoft.com/office/drawing/2014/main" val="914168962"/>
                    </a:ext>
                  </a:extLst>
                </a:gridCol>
              </a:tblGrid>
              <a:tr h="340238">
                <a:tc gridSpan="2">
                  <a:txBody>
                    <a:bodyPr/>
                    <a:lstStyle/>
                    <a:p>
                      <a:pPr algn="ctr"/>
                      <a:r>
                        <a:rPr lang="en-US" b="1"/>
                        <a:t>Language Changes</a:t>
                      </a:r>
                    </a:p>
                  </a:txBody>
                  <a:tcPr/>
                </a:tc>
                <a:tc hMerge="1">
                  <a:txBody>
                    <a:bodyPr/>
                    <a:lstStyle/>
                    <a:p>
                      <a:pPr algn="ctr"/>
                      <a:endParaRPr lang="en-US" b="1"/>
                    </a:p>
                  </a:txBody>
                  <a:tcPr/>
                </a:tc>
                <a:extLst>
                  <a:ext uri="{0D108BD9-81ED-4DB2-BD59-A6C34878D82A}">
                    <a16:rowId xmlns:a16="http://schemas.microsoft.com/office/drawing/2014/main" val="20448358"/>
                  </a:ext>
                </a:extLst>
              </a:tr>
              <a:tr h="6208965">
                <a:tc>
                  <a:txBody>
                    <a:bodyPr/>
                    <a:lstStyle/>
                    <a:p>
                      <a:r>
                        <a:rPr lang="en-US" sz="1400" b="1" i="0" kern="1200" dirty="0">
                          <a:solidFill>
                            <a:schemeClr val="tx1"/>
                          </a:solidFill>
                          <a:effectLst/>
                          <a:latin typeface="+mn-lt"/>
                          <a:ea typeface="+mn-ea"/>
                          <a:cs typeface="+mn-cs"/>
                        </a:rPr>
                        <a:t>Proposed language:</a:t>
                      </a:r>
                    </a:p>
                    <a:p>
                      <a:pPr lvl="0">
                        <a:buNone/>
                      </a:pPr>
                      <a:endParaRPr lang="en-US" sz="14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What assistance do you need?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latin typeface="+mn-lt"/>
                          <a:ea typeface="+mn-ea"/>
                          <a:cs typeface="+mn-cs"/>
                        </a:rPr>
                        <a:t>Check all that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Property Damage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100" b="0" kern="1200" dirty="0">
                          <a:solidFill>
                            <a:schemeClr val="tx1"/>
                          </a:solidFill>
                          <a:latin typeface="+mn-lt"/>
                          <a:ea typeface="+mn-ea"/>
                          <a:cs typeface="+mn-cs"/>
                        </a:rPr>
                        <a:t>Home damage [Checkbox]</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100" b="0" kern="1200" dirty="0">
                          <a:solidFill>
                            <a:schemeClr val="tx1"/>
                          </a:solidFill>
                          <a:latin typeface="+mn-lt"/>
                          <a:ea typeface="+mn-ea"/>
                          <a:cs typeface="+mn-cs"/>
                        </a:rPr>
                        <a:t>Vehicle damage [Checkbox]</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100" b="0" kern="1200" dirty="0">
                          <a:solidFill>
                            <a:schemeClr val="tx1"/>
                          </a:solidFill>
                          <a:latin typeface="+mn-lt"/>
                          <a:ea typeface="+mn-ea"/>
                          <a:cs typeface="+mn-cs"/>
                        </a:rPr>
                        <a:t>Personal property damage [Checkbox]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Emergency Needs</a:t>
                      </a: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Food, clothing, gas, medication, or medical equipment [Checkbox]</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100" b="0" kern="1200" dirty="0">
                          <a:solidFill>
                            <a:schemeClr val="tx1"/>
                          </a:solidFill>
                          <a:latin typeface="+mn-lt"/>
                          <a:ea typeface="+mn-ea"/>
                          <a:cs typeface="+mn-cs"/>
                        </a:rPr>
                        <a:t>Essential utilities [Checkbox]</a:t>
                      </a: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Home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Other Expenses</a:t>
                      </a: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Funeral or reburial expenses [Checkbox] </a:t>
                      </a:r>
                      <a:r>
                        <a:rPr lang="en-US" sz="1100" b="0" kern="1200" dirty="0">
                          <a:solidFill>
                            <a:srgbClr val="FF0000"/>
                          </a:solidFill>
                          <a:latin typeface="+mn-lt"/>
                          <a:ea typeface="+mn-ea"/>
                          <a:cs typeface="+mn-cs"/>
                        </a:rPr>
                        <a:t>If user checks...</a:t>
                      </a:r>
                      <a:endParaRPr lang="en-US" sz="1100" b="0" i="0" u="none" strike="noStrike" kern="1200" noProof="0" dirty="0"/>
                    </a:p>
                    <a:p>
                      <a:pPr lvl="0" algn="l">
                        <a:lnSpc>
                          <a:spcPct val="100000"/>
                        </a:lnSpc>
                        <a:spcBef>
                          <a:spcPts val="0"/>
                        </a:spcBef>
                        <a:spcAft>
                          <a:spcPts val="0"/>
                        </a:spcAft>
                        <a:buNone/>
                      </a:pPr>
                      <a:r>
                        <a:rPr lang="en-US" sz="1100" b="0" i="0" u="none" strike="noStrike" kern="1200" noProof="0" dirty="0"/>
                        <a:t>[Funeral or Reburial Expenses</a:t>
                      </a:r>
                      <a:br>
                        <a:rPr lang="en-US" sz="1100" b="0" i="0" u="none" strike="noStrike" kern="1200" noProof="0" dirty="0"/>
                      </a:br>
                      <a:r>
                        <a:rPr lang="en-US" sz="1100" b="0" i="0" u="none" strike="noStrike" kern="1200" noProof="0" dirty="0"/>
                        <a:t>You said you had funeral or reburial expenses.</a:t>
                      </a:r>
                      <a:br>
                        <a:rPr lang="en-US" sz="1100" b="0" i="0" u="none" strike="noStrike" kern="1200" noProof="0" dirty="0"/>
                      </a:br>
                      <a:r>
                        <a:rPr lang="en-US" sz="1100" b="0" i="0" u="none" strike="noStrike" kern="1200" noProof="0" dirty="0"/>
                        <a:t>FEMA may be able to help with funeral expenses when the disaster caused the death. We may also be able to help when the disaster caused expenses to rebury remains.</a:t>
                      </a:r>
                      <a:endParaRPr lang="en-US" sz="1100" dirty="0"/>
                    </a:p>
                    <a:p>
                      <a:pPr lvl="0" algn="l">
                        <a:lnSpc>
                          <a:spcPct val="100000"/>
                        </a:lnSpc>
                        <a:spcBef>
                          <a:spcPts val="0"/>
                        </a:spcBef>
                        <a:spcAft>
                          <a:spcPts val="0"/>
                        </a:spcAft>
                        <a:buNone/>
                      </a:pPr>
                      <a:r>
                        <a:rPr lang="en-US" sz="1100" b="0" i="0" u="none" strike="noStrike" kern="1200" noProof="0" dirty="0"/>
                        <a:t>FEMA does not help with pre-paid funerals or funeral or reburial expenses already paid by another source. This may include insurance, voluntary organizations, or the U.S. Department of Veteran Affairs.</a:t>
                      </a:r>
                      <a:endParaRPr lang="en-US" sz="1100" dirty="0"/>
                    </a:p>
                    <a:p>
                      <a:pPr lvl="0" algn="l">
                        <a:lnSpc>
                          <a:spcPct val="100000"/>
                        </a:lnSpc>
                        <a:spcBef>
                          <a:spcPts val="0"/>
                        </a:spcBef>
                        <a:spcAft>
                          <a:spcPts val="0"/>
                        </a:spcAft>
                        <a:buNone/>
                      </a:pPr>
                      <a:r>
                        <a:rPr lang="en-US" sz="1100" b="0" i="0" u="none" strike="noStrike" kern="1200" noProof="0" dirty="0"/>
                        <a:t>Do you have funeral or reburial expenses?</a:t>
                      </a:r>
                      <a:endParaRPr lang="en-US" sz="1100" dirty="0"/>
                    </a:p>
                    <a:p>
                      <a:pPr lvl="0" algn="l">
                        <a:lnSpc>
                          <a:spcPct val="100000"/>
                        </a:lnSpc>
                        <a:spcBef>
                          <a:spcPts val="0"/>
                        </a:spcBef>
                        <a:spcAft>
                          <a:spcPts val="0"/>
                        </a:spcAft>
                        <a:buNone/>
                      </a:pPr>
                      <a:r>
                        <a:rPr lang="en-US" sz="1100" b="0" i="0" u="none" strike="noStrike" kern="1200" noProof="0" dirty="0"/>
                        <a:t>Radio Buttons - Yes/No]</a:t>
                      </a:r>
                      <a:endParaRPr lang="en-US" sz="1100" dirty="0"/>
                    </a:p>
                    <a:p>
                      <a:pPr marL="0" marR="0" lvl="0" indent="0" algn="l">
                        <a:lnSpc>
                          <a:spcPct val="100000"/>
                        </a:lnSpc>
                        <a:spcBef>
                          <a:spcPts val="0"/>
                        </a:spcBef>
                        <a:spcAft>
                          <a:spcPts val="0"/>
                        </a:spcAft>
                        <a:buClrTx/>
                        <a:buSzTx/>
                        <a:buNone/>
                      </a:pPr>
                      <a:endParaRPr lang="en-US" sz="1100" b="0" kern="1200" dirty="0">
                        <a:solidFill>
                          <a:schemeClr val="tx1"/>
                        </a:solidFill>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Lodging expenses [Checkbox] </a:t>
                      </a:r>
                    </a:p>
                    <a:p>
                      <a:pPr marL="0" marR="0" lvl="0" indent="0" algn="l" rtl="0" eaLnBrk="1" fontAlgn="auto" latinLnBrk="0" hangingPunct="1">
                        <a:lnSpc>
                          <a:spcPct val="100000"/>
                        </a:lnSpc>
                        <a:spcBef>
                          <a:spcPts val="0"/>
                        </a:spcBef>
                        <a:spcAft>
                          <a:spcPts val="0"/>
                        </a:spcAft>
                        <a:buClrTx/>
                        <a:buSzTx/>
                        <a:buFont typeface="Wingdings" panose="05000000000000000000" pitchFamily="2" charset="2"/>
                        <a:buNone/>
                      </a:pPr>
                      <a:endParaRPr lang="en-US" sz="1100" b="0" kern="120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100" b="0" kern="1200" dirty="0">
                          <a:solidFill>
                            <a:schemeClr val="tx1"/>
                          </a:solidFill>
                          <a:latin typeface="+mn-lt"/>
                          <a:ea typeface="+mn-ea"/>
                          <a:cs typeface="+mn-cs"/>
                        </a:rPr>
                        <a:t>Medical or dental expenses [Checkbox] </a:t>
                      </a:r>
                      <a:r>
                        <a:rPr lang="en-US" sz="1100" b="0" kern="1200" dirty="0">
                          <a:solidFill>
                            <a:srgbClr val="FF0000"/>
                          </a:solidFill>
                          <a:latin typeface="+mn-lt"/>
                          <a:ea typeface="+mn-ea"/>
                          <a:cs typeface="+mn-cs"/>
                        </a:rPr>
                        <a:t>If user checks...</a:t>
                      </a:r>
                    </a:p>
                    <a:p>
                      <a:r>
                        <a:rPr lang="en-US" sz="1100" kern="1200" dirty="0">
                          <a:solidFill>
                            <a:schemeClr val="tx1"/>
                          </a:solidFill>
                          <a:effectLst/>
                          <a:latin typeface="+mn-lt"/>
                          <a:ea typeface="+mn-ea"/>
                          <a:cs typeface="+mn-cs"/>
                        </a:rPr>
                        <a:t>FEMA may be able to help with the following types of medical or dental expenses caused by the disaster:</a:t>
                      </a:r>
                    </a:p>
                    <a:p>
                      <a:pPr lvl="0"/>
                      <a:r>
                        <a:rPr lang="en-US" sz="1100" kern="1200" dirty="0">
                          <a:solidFill>
                            <a:schemeClr val="tx1"/>
                          </a:solidFill>
                          <a:effectLst/>
                          <a:latin typeface="+mn-lt"/>
                          <a:ea typeface="+mn-ea"/>
                          <a:cs typeface="+mn-cs"/>
                        </a:rPr>
                        <a:t>Loss or damage to personal medical or dental equipment, such as a breast-feeding pump, glasses, or dentures</a:t>
                      </a:r>
                    </a:p>
                    <a:p>
                      <a:pPr lvl="0"/>
                      <a:r>
                        <a:rPr lang="en-US" sz="1100" kern="1200" dirty="0">
                          <a:solidFill>
                            <a:schemeClr val="tx1"/>
                          </a:solidFill>
                          <a:effectLst/>
                          <a:latin typeface="+mn-lt"/>
                          <a:ea typeface="+mn-ea"/>
                          <a:cs typeface="+mn-cs"/>
                        </a:rPr>
                        <a:t>Expenses for injury or illness, such as an arm broken by a falling tree </a:t>
                      </a:r>
                    </a:p>
                    <a:p>
                      <a:pPr lvl="0"/>
                      <a:r>
                        <a:rPr lang="en-US" sz="1100" kern="1200" dirty="0">
                          <a:solidFill>
                            <a:schemeClr val="tx1"/>
                          </a:solidFill>
                          <a:effectLst/>
                          <a:latin typeface="+mn-lt"/>
                          <a:ea typeface="+mn-ea"/>
                          <a:cs typeface="+mn-cs"/>
                        </a:rPr>
                        <a:t>Pre-existing injury, disability, or medical condition made worse by the disaster, such as hospitalization due  </a:t>
                      </a:r>
                    </a:p>
                    <a:p>
                      <a:pPr lvl="0"/>
                      <a:r>
                        <a:rPr lang="en-US" sz="1100" kern="1200" dirty="0">
                          <a:solidFill>
                            <a:schemeClr val="tx1"/>
                          </a:solidFill>
                          <a:effectLst/>
                          <a:latin typeface="+mn-lt"/>
                          <a:ea typeface="+mn-ea"/>
                          <a:cs typeface="+mn-cs"/>
                        </a:rPr>
                        <a:t>Replacement of prescribed medicines, such as refrigerated medicines ruined by extended power outages</a:t>
                      </a:r>
                    </a:p>
                    <a:p>
                      <a:pPr lvl="0"/>
                      <a:r>
                        <a:rPr lang="en-US" sz="1100" kern="1200" dirty="0">
                          <a:solidFill>
                            <a:schemeClr val="tx1"/>
                          </a:solidFill>
                          <a:effectLst/>
                          <a:latin typeface="+mn-lt"/>
                          <a:ea typeface="+mn-ea"/>
                          <a:cs typeface="+mn-cs"/>
                        </a:rPr>
                        <a:t>Medical or dental insurance deductibles and co-payments </a:t>
                      </a:r>
                    </a:p>
                    <a:p>
                      <a:pPr lvl="0"/>
                      <a:r>
                        <a:rPr lang="en-US" sz="1100" kern="1200" dirty="0">
                          <a:solidFill>
                            <a:schemeClr val="tx1"/>
                          </a:solidFill>
                          <a:effectLst/>
                          <a:latin typeface="+mn-lt"/>
                          <a:ea typeface="+mn-ea"/>
                          <a:cs typeface="+mn-cs"/>
                        </a:rPr>
                        <a:t>Loss or injury of a service animal, such as a guide dog or other animal that meets the definition of a service animal as defined by the Americans with Disabilities Act</a:t>
                      </a:r>
                    </a:p>
                    <a:p>
                      <a:r>
                        <a:rPr lang="en-US" sz="1100" kern="1200" dirty="0">
                          <a:solidFill>
                            <a:schemeClr val="tx1"/>
                          </a:solidFill>
                          <a:effectLst/>
                          <a:latin typeface="+mn-lt"/>
                          <a:ea typeface="+mn-ea"/>
                          <a:cs typeface="+mn-cs"/>
                        </a:rPr>
                        <a:t> </a:t>
                      </a:r>
                    </a:p>
                    <a:p>
                      <a:r>
                        <a:rPr lang="en-US" sz="1100" b="1" kern="1200" dirty="0">
                          <a:solidFill>
                            <a:schemeClr val="tx1"/>
                          </a:solidFill>
                          <a:effectLst/>
                          <a:latin typeface="+mn-lt"/>
                          <a:ea typeface="+mn-ea"/>
                          <a:cs typeface="+mn-cs"/>
                        </a:rPr>
                        <a:t>Do you have medical or dental expenses?</a:t>
                      </a:r>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      Yes        No</a:t>
                      </a:r>
                    </a:p>
                    <a:p>
                      <a:pPr marL="0" marR="0" lvl="0" indent="0" algn="l" rtl="0" eaLnBrk="1" fontAlgn="auto" latinLnBrk="0" hangingPunct="1">
                        <a:lnSpc>
                          <a:spcPct val="100000"/>
                        </a:lnSpc>
                        <a:spcBef>
                          <a:spcPts val="0"/>
                        </a:spcBef>
                        <a:spcAft>
                          <a:spcPts val="0"/>
                        </a:spcAft>
                        <a:buClrTx/>
                        <a:buSzTx/>
                        <a:buFont typeface="Wingdings" panose="05000000000000000000" pitchFamily="2" charset="2"/>
                        <a:buNone/>
                      </a:pPr>
                      <a:endParaRPr lang="en-US" sz="1100" b="0" kern="1200" dirty="0">
                        <a:solidFill>
                          <a:schemeClr val="tx1"/>
                        </a:solidFill>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New or extra child care costs [Checkbox]</a:t>
                      </a:r>
                      <a:r>
                        <a:rPr lang="en-US" sz="1100" b="0" kern="1200" dirty="0">
                          <a:solidFill>
                            <a:srgbClr val="FF0000"/>
                          </a:solidFill>
                          <a:latin typeface="+mn-lt"/>
                          <a:ea typeface="+mn-ea"/>
                          <a:cs typeface="+mn-cs"/>
                        </a:rPr>
                        <a:t> If user checks...</a:t>
                      </a:r>
                    </a:p>
                    <a:p>
                      <a:pPr lvl="0" algn="l">
                        <a:lnSpc>
                          <a:spcPct val="100000"/>
                        </a:lnSpc>
                        <a:spcBef>
                          <a:spcPts val="0"/>
                        </a:spcBef>
                        <a:spcAft>
                          <a:spcPts val="0"/>
                        </a:spcAft>
                        <a:buNone/>
                      </a:pPr>
                      <a:r>
                        <a:rPr lang="en-US" sz="1100" b="0" i="0" u="none" strike="noStrike" kern="1200" noProof="0" dirty="0"/>
                        <a:t>[You said you have new or extra child care costs.</a:t>
                      </a:r>
                      <a:br>
                        <a:rPr lang="en-US" sz="1100" b="0" i="0" u="none" strike="noStrike" kern="1200" noProof="0" dirty="0"/>
                      </a:br>
                      <a:r>
                        <a:rPr lang="en-US" sz="1100" b="0" i="0" u="none" strike="noStrike" kern="1200" noProof="0" dirty="0"/>
                        <a:t>FEMA may be able to help with extra child care expenses caused by the disaster. These costs must be for children age 13 and under or children with a disability up to age 21.</a:t>
                      </a:r>
                      <a:endParaRPr lang="en-US" sz="1100" dirty="0"/>
                    </a:p>
                    <a:p>
                      <a:pPr lvl="0" algn="l">
                        <a:lnSpc>
                          <a:spcPct val="100000"/>
                        </a:lnSpc>
                        <a:spcBef>
                          <a:spcPts val="0"/>
                        </a:spcBef>
                        <a:spcAft>
                          <a:spcPts val="0"/>
                        </a:spcAft>
                        <a:buNone/>
                      </a:pPr>
                      <a:r>
                        <a:rPr lang="en-US" sz="1100" b="0" i="0" u="none" strike="noStrike" kern="1200" noProof="0" dirty="0"/>
                        <a:t>Examples include when there’s damage to your child care facility and you had to switch to a more expensive provider. Or your costs are the same, but the disaster caused lost or lowered income.</a:t>
                      </a:r>
                      <a:endParaRPr lang="en-US" sz="1100" dirty="0"/>
                    </a:p>
                    <a:p>
                      <a:pPr lvl="0" algn="l">
                        <a:lnSpc>
                          <a:spcPct val="100000"/>
                        </a:lnSpc>
                        <a:spcBef>
                          <a:spcPts val="0"/>
                        </a:spcBef>
                        <a:spcAft>
                          <a:spcPts val="0"/>
                        </a:spcAft>
                        <a:buNone/>
                      </a:pPr>
                      <a:r>
                        <a:rPr lang="en-US" sz="1100" b="0" i="0" u="none" strike="noStrike" kern="1200" noProof="0" dirty="0"/>
                        <a:t>Do you have extra child care expenses?</a:t>
                      </a:r>
                      <a:br>
                        <a:rPr lang="en-US" sz="1100" b="0" i="0" u="none" strike="noStrike" kern="1200" noProof="0" dirty="0"/>
                      </a:br>
                      <a:r>
                        <a:rPr lang="en-US" sz="1100" b="0" i="0" u="none" strike="noStrike" kern="1200" noProof="0" dirty="0"/>
                        <a:t>Radio Buttons - Yes, No]</a:t>
                      </a:r>
                      <a:endParaRPr lang="en-US" sz="1100" dirty="0"/>
                    </a:p>
                    <a:p>
                      <a:pPr marL="0" marR="0" lvl="0" indent="0" algn="l">
                        <a:lnSpc>
                          <a:spcPct val="100000"/>
                        </a:lnSpc>
                        <a:spcBef>
                          <a:spcPts val="0"/>
                        </a:spcBef>
                        <a:spcAft>
                          <a:spcPts val="0"/>
                        </a:spcAft>
                        <a:buClrTx/>
                        <a:buSzTx/>
                        <a:buNone/>
                      </a:pPr>
                      <a:endParaRPr lang="en-US" sz="1100" b="0" kern="1200" dirty="0">
                        <a:solidFill>
                          <a:schemeClr val="tx1"/>
                        </a:solidFill>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q"/>
                      </a:pPr>
                      <a:r>
                        <a:rPr lang="en-US" sz="1100" b="0" kern="1200" dirty="0">
                          <a:solidFill>
                            <a:schemeClr val="tx1"/>
                          </a:solidFill>
                          <a:latin typeface="+mn-lt"/>
                          <a:ea typeface="+mn-ea"/>
                          <a:cs typeface="+mn-cs"/>
                        </a:rPr>
                        <a:t>Miscellaneous item</a:t>
                      </a:r>
                      <a:r>
                        <a:rPr lang="en-US" sz="1100" b="0" kern="1200" dirty="0">
                          <a:solidFill>
                            <a:srgbClr val="FF0000"/>
                          </a:solidFill>
                          <a:latin typeface="+mn-lt"/>
                          <a:ea typeface="+mn-ea"/>
                          <a:cs typeface="+mn-cs"/>
                        </a:rPr>
                        <a:t> </a:t>
                      </a:r>
                      <a:r>
                        <a:rPr lang="en-US" sz="1100" b="0" kern="1200" dirty="0">
                          <a:solidFill>
                            <a:schemeClr val="tx1"/>
                          </a:solidFill>
                          <a:latin typeface="+mn-lt"/>
                          <a:ea typeface="+mn-ea"/>
                          <a:cs typeface="+mn-cs"/>
                        </a:rPr>
                        <a:t>expenses [Checkbox] </a:t>
                      </a:r>
                      <a:r>
                        <a:rPr lang="en-US" sz="1100" b="0" i="0" u="none" strike="noStrike" kern="1200" noProof="0" dirty="0">
                          <a:solidFill>
                            <a:srgbClr val="FF0000"/>
                          </a:solidFill>
                          <a:latin typeface="Calibri"/>
                        </a:rPr>
                        <a:t>If user checks...</a:t>
                      </a:r>
                      <a:endParaRPr lang="en-US" sz="1100" b="0" i="0" u="none" strike="noStrike" kern="1200" noProof="0" dirty="0">
                        <a:effectLst/>
                      </a:endParaRPr>
                    </a:p>
                    <a:p>
                      <a:pPr marL="0" marR="0" lvl="0" indent="0" algn="l" defTabSz="914400">
                        <a:lnSpc>
                          <a:spcPct val="100000"/>
                        </a:lnSpc>
                        <a:spcBef>
                          <a:spcPts val="0"/>
                        </a:spcBef>
                        <a:spcAft>
                          <a:spcPts val="0"/>
                        </a:spcAft>
                        <a:buClrTx/>
                        <a:buSzTx/>
                        <a:buFontTx/>
                        <a:buNone/>
                        <a:tabLst/>
                        <a:defRPr/>
                      </a:pPr>
                      <a:r>
                        <a:rPr lang="en-US" sz="1100" b="0" i="0" u="none" strike="noStrike" kern="1200" noProof="0" dirty="0">
                          <a:effectLst/>
                        </a:rPr>
                        <a:t>[Miscellaneous Item Expenses</a:t>
                      </a:r>
                      <a:br>
                        <a:rPr lang="en-US" sz="1100" b="0" i="0" u="none" strike="noStrike" kern="1200" noProof="0" dirty="0">
                          <a:effectLst/>
                        </a:rPr>
                      </a:br>
                      <a:r>
                        <a:rPr lang="en-US" sz="1100" b="0" i="0" u="none" strike="noStrike" kern="1200" noProof="0" dirty="0">
                          <a:effectLst/>
                        </a:rPr>
                        <a:t>FEMA may be able to help with expenses to buy or rent certain items to help make your home safe after a disaster. Your state, territory, or tribe chooses the list of eligible items.</a:t>
                      </a:r>
                      <a:br>
                        <a:rPr lang="en-US" sz="1100" b="0" i="0" u="none" strike="noStrike" kern="1200" noProof="0" dirty="0">
                          <a:effectLst/>
                        </a:rPr>
                      </a:br>
                      <a:r>
                        <a:rPr lang="en-US" sz="1100" b="0" i="0" u="none" strike="noStrike" kern="1200" noProof="0" dirty="0">
                          <a:effectLst/>
                        </a:rPr>
                        <a:t>The list usually includes items like a dehumidifie</a:t>
                      </a:r>
                      <a:r>
                        <a:rPr lang="en-US" sz="1100" b="0" i="0" u="none" strike="noStrike" kern="1200" noProof="0" dirty="0">
                          <a:solidFill>
                            <a:schemeClr val="tx1"/>
                          </a:solidFill>
                          <a:effectLst/>
                        </a:rPr>
                        <a:t>r, </a:t>
                      </a:r>
                      <a:r>
                        <a:rPr lang="en-US" sz="1100" b="0" i="0" u="none" strike="noStrike" kern="1200" noProof="0" dirty="0">
                          <a:effectLst/>
                        </a:rPr>
                        <a:t>or a chainsaw to clear </a:t>
                      </a:r>
                      <a:r>
                        <a:rPr lang="en-US" sz="1100" b="0" i="0" u="none" strike="noStrike" kern="1200" noProof="0" dirty="0">
                          <a:solidFill>
                            <a:schemeClr val="tx1"/>
                          </a:solidFill>
                          <a:effectLst/>
                        </a:rPr>
                        <a:t>a damaged </a:t>
                      </a:r>
                      <a:r>
                        <a:rPr lang="en-US" sz="1100" b="0" i="0" u="none" strike="noStrike" kern="1200" noProof="0" dirty="0">
                          <a:effectLst/>
                        </a:rPr>
                        <a:t>tree blocking access to your home. Other examples include smoke detectors, carbon monoxide detectors, and generators. Generators usually only qualify if you need to power a medically required device, like a refrigerator for insulin.</a:t>
                      </a:r>
                      <a:endParaRPr lang="en-US" sz="1100" dirty="0"/>
                    </a:p>
                    <a:p>
                      <a:pPr lvl="0" algn="l">
                        <a:lnSpc>
                          <a:spcPct val="100000"/>
                        </a:lnSpc>
                        <a:spcBef>
                          <a:spcPts val="0"/>
                        </a:spcBef>
                        <a:spcAft>
                          <a:spcPts val="0"/>
                        </a:spcAft>
                        <a:buNone/>
                      </a:pPr>
                      <a:r>
                        <a:rPr lang="en-US" sz="1100" b="0" i="0" u="none" strike="noStrike" kern="1200" noProof="0" dirty="0">
                          <a:effectLst/>
                        </a:rPr>
                        <a:t>Have you or do you need to buy or rent these types of items?</a:t>
                      </a:r>
                    </a:p>
                    <a:p>
                      <a:pPr lvl="0" algn="l">
                        <a:lnSpc>
                          <a:spcPct val="100000"/>
                        </a:lnSpc>
                        <a:spcBef>
                          <a:spcPts val="0"/>
                        </a:spcBef>
                        <a:spcAft>
                          <a:spcPts val="0"/>
                        </a:spcAft>
                        <a:buNone/>
                      </a:pPr>
                      <a:r>
                        <a:rPr lang="en-US" sz="1100" b="0" i="0" u="none" strike="noStrike" kern="1200" noProof="0" dirty="0">
                          <a:effectLst/>
                        </a:rPr>
                        <a:t>Radio Buttons - Yes/No]</a:t>
                      </a:r>
                      <a:endParaRPr lang="en-US" sz="1100" dirty="0"/>
                    </a:p>
                    <a:p>
                      <a:pPr marL="0" marR="0" lvl="0" indent="0" algn="l">
                        <a:lnSpc>
                          <a:spcPct val="100000"/>
                        </a:lnSpc>
                        <a:spcBef>
                          <a:spcPts val="0"/>
                        </a:spcBef>
                        <a:spcAft>
                          <a:spcPts val="0"/>
                        </a:spcAft>
                        <a:buClrTx/>
                        <a:buSzTx/>
                        <a:buFontTx/>
                        <a:buNone/>
                      </a:pPr>
                      <a:endParaRPr lang="en-US" sz="1200" b="0" i="1" kern="1200" dirty="0">
                        <a:solidFill>
                          <a:srgbClr val="00B0F0"/>
                        </a:solidFill>
                        <a:effectLst/>
                        <a:latin typeface="+mn-lt"/>
                        <a:ea typeface="+mn-ea"/>
                        <a:cs typeface="+mn-cs"/>
                      </a:endParaRPr>
                    </a:p>
                  </a:txBody>
                  <a:tcPr/>
                </a:tc>
                <a:tc>
                  <a:txBody>
                    <a:bodyPr/>
                    <a:lstStyle/>
                    <a:p>
                      <a:r>
                        <a:rPr lang="en-US" sz="1400" b="1" i="0" kern="1200" dirty="0">
                          <a:solidFill>
                            <a:schemeClr val="tx1"/>
                          </a:solidFill>
                          <a:effectLst/>
                          <a:latin typeface="+mn-lt"/>
                          <a:ea typeface="+mn-ea"/>
                          <a:cs typeface="+mn-cs"/>
                        </a:rPr>
                        <a:t>Current language</a:t>
                      </a:r>
                      <a:r>
                        <a:rPr lang="en-US" sz="14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tx1"/>
                          </a:solidFill>
                          <a:effectLst/>
                          <a:latin typeface="+mn-lt"/>
                          <a:ea typeface="+mn-ea"/>
                          <a:cs typeface="+mn-cs"/>
                        </a:rPr>
                        <a:t>Emergency Needs</a:t>
                      </a:r>
                      <a:endParaRPr lang="en-US" sz="1600" b="0" i="0" kern="1200" dirty="0">
                        <a:solidFill>
                          <a:schemeClr val="tx1"/>
                        </a:solidFill>
                        <a:effectLst/>
                        <a:latin typeface="+mn-lt"/>
                        <a:ea typeface="+mn-ea"/>
                        <a:cs typeface="+mn-cs"/>
                      </a:endParaRPr>
                    </a:p>
                    <a:p>
                      <a:r>
                        <a:rPr lang="en-US" sz="1400" dirty="0"/>
                        <a:t>Do you have any immediate needs for evacuation expenses such as clothing, medication, gas, </a:t>
                      </a:r>
                      <a:r>
                        <a:rPr lang="en-US" sz="1400" dirty="0" err="1"/>
                        <a:t>etc</a:t>
                      </a:r>
                      <a:r>
                        <a:rPr lang="en-US" sz="1400" dirty="0"/>
                        <a:t>? </a:t>
                      </a:r>
                      <a:r>
                        <a:rPr lang="en-US" sz="1400" dirty="0">
                          <a:effectLst/>
                        </a:rPr>
                        <a:t>If yes, please indicate which needs you have below. Please note: </a:t>
                      </a:r>
                      <a:r>
                        <a:rPr lang="en-US" sz="1400" b="1" dirty="0">
                          <a:effectLst/>
                        </a:rPr>
                        <a:t>Reimbursement for stored food is </a:t>
                      </a:r>
                      <a:r>
                        <a:rPr lang="en-US" sz="1400" b="1" i="1" dirty="0">
                          <a:effectLst/>
                        </a:rPr>
                        <a:t>not</a:t>
                      </a:r>
                      <a:r>
                        <a:rPr lang="en-US" sz="1400" b="1" dirty="0">
                          <a:effectLst/>
                        </a:rPr>
                        <a:t> an eligible item.</a:t>
                      </a:r>
                      <a:endParaRPr lang="en-US" sz="1400" dirty="0">
                        <a:effectLst/>
                      </a:endParaRPr>
                    </a:p>
                    <a:p>
                      <a:br>
                        <a:rPr lang="en-US" sz="1400" b="0" i="0" kern="1200" dirty="0">
                          <a:solidFill>
                            <a:srgbClr val="000000"/>
                          </a:solidFill>
                          <a:effectLst/>
                          <a:latin typeface="+mn-lt"/>
                          <a:ea typeface="+mn-ea"/>
                          <a:cs typeface="+mn-cs"/>
                        </a:rPr>
                      </a:br>
                      <a:r>
                        <a:rPr lang="en-US" sz="1600" b="1" dirty="0"/>
                        <a:t>Disaster Related Expenses</a:t>
                      </a:r>
                      <a:br>
                        <a:rPr lang="en-US" sz="1400" b="0" i="0" kern="1200" dirty="0">
                          <a:solidFill>
                            <a:srgbClr val="000000"/>
                          </a:solidFill>
                          <a:effectLst/>
                          <a:latin typeface="+mn-lt"/>
                          <a:ea typeface="+mn-ea"/>
                          <a:cs typeface="+mn-cs"/>
                        </a:rPr>
                      </a:br>
                      <a:r>
                        <a:rPr lang="en-US" sz="1400" b="0" i="0" kern="1200" dirty="0">
                          <a:solidFill>
                            <a:schemeClr val="tx1"/>
                          </a:solidFill>
                          <a:effectLst/>
                          <a:latin typeface="+mn-lt"/>
                          <a:ea typeface="+mn-ea"/>
                          <a:cs typeface="+mn-cs"/>
                        </a:rPr>
                        <a:t>I have a disaster related emergency need for food, medication, durable medical equipment or gas. [Checkbox]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mn-lt"/>
                          <a:ea typeface="+mn-ea"/>
                          <a:cs typeface="+mn-cs"/>
                        </a:rPr>
                        <a:t>I have a disaster related emergency need for shelter. [Checkbox]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mn-lt"/>
                          <a:ea typeface="+mn-ea"/>
                          <a:cs typeface="+mn-cs"/>
                        </a:rPr>
                        <a:t>I have a disaster related emergency need for clothing. [Checkbox]</a:t>
                      </a:r>
                      <a:endParaRPr lang="en-US" sz="1400" b="0" kern="1200" dirty="0">
                        <a:solidFill>
                          <a:schemeClr val="tx1"/>
                        </a:solidFill>
                        <a:latin typeface="+mn-lt"/>
                        <a:ea typeface="+mn-ea"/>
                        <a:cs typeface="+mn-cs"/>
                      </a:endParaRPr>
                    </a:p>
                    <a:p>
                      <a:pPr rtl="0" fontAlgn="base"/>
                      <a:endParaRPr lang="en-US" sz="1400" b="0" kern="1200" dirty="0">
                        <a:solidFill>
                          <a:schemeClr val="tx1"/>
                        </a:solidFill>
                        <a:latin typeface="+mn-lt"/>
                        <a:ea typeface="+mn-ea"/>
                        <a:cs typeface="+mn-cs"/>
                      </a:endParaRPr>
                    </a:p>
                    <a:p>
                      <a:pPr rtl="0" fontAlgn="base"/>
                      <a:r>
                        <a:rPr lang="en-US" sz="1400" b="0" kern="1200" dirty="0">
                          <a:solidFill>
                            <a:schemeClr val="tx1"/>
                          </a:solidFill>
                          <a:latin typeface="+mn-lt"/>
                          <a:ea typeface="+mn-ea"/>
                          <a:cs typeface="+mn-cs"/>
                        </a:rPr>
                        <a:t>Have you incurred uninsured or under-insured expenses as a direct result of the disaster?</a:t>
                      </a:r>
                    </a:p>
                    <a:p>
                      <a:pPr rtl="0" fontAlgn="base"/>
                      <a:endParaRPr lang="en-US" sz="1400" b="0" kern="1200" dirty="0">
                        <a:solidFill>
                          <a:schemeClr val="tx1"/>
                        </a:solidFill>
                        <a:latin typeface="+mn-lt"/>
                        <a:ea typeface="+mn-ea"/>
                        <a:cs typeface="+mn-cs"/>
                      </a:endParaRPr>
                    </a:p>
                    <a:p>
                      <a:pPr rtl="0" fontAlgn="base"/>
                      <a:r>
                        <a:rPr lang="en-US" sz="1400" b="0" kern="1200" dirty="0">
                          <a:solidFill>
                            <a:schemeClr val="tx1"/>
                          </a:solidFill>
                          <a:latin typeface="+mn-lt"/>
                          <a:ea typeface="+mn-ea"/>
                          <a:cs typeface="+mn-cs"/>
                        </a:rPr>
                        <a:t>*Do you have MEDICAL expenses as a result of the disaster?</a:t>
                      </a:r>
                    </a:p>
                    <a:p>
                      <a:pPr rtl="0" fontAlgn="base"/>
                      <a:r>
                        <a:rPr lang="en-US" sz="1400" b="0" kern="1200" dirty="0">
                          <a:solidFill>
                            <a:schemeClr val="tx1"/>
                          </a:solidFill>
                          <a:latin typeface="+mn-lt"/>
                          <a:ea typeface="+mn-ea"/>
                          <a:cs typeface="+mn-cs"/>
                        </a:rPr>
                        <a:t>Yes        No        [Radio Buttons]</a:t>
                      </a:r>
                    </a:p>
                    <a:p>
                      <a:pPr rtl="0" fontAlgn="base"/>
                      <a:endParaRPr lang="en-US" sz="1400" b="0" kern="1200" dirty="0">
                        <a:solidFill>
                          <a:schemeClr val="tx1"/>
                        </a:solidFill>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*Do you have DENTAL expenses as a result of the disaster?</a:t>
                      </a:r>
                    </a:p>
                    <a:p>
                      <a:pPr marL="0" marR="0" lvl="0" indent="0" algn="l" rtl="0" eaLnBrk="1" fontAlgn="base" latinLnBrk="0" hangingPunct="1">
                        <a:lnSpc>
                          <a:spcPct val="100000"/>
                        </a:lnSpc>
                        <a:spcBef>
                          <a:spcPts val="0"/>
                        </a:spcBef>
                        <a:spcAft>
                          <a:spcPts val="0"/>
                        </a:spcAft>
                        <a:buClrTx/>
                        <a:buSzTx/>
                        <a:buFontTx/>
                        <a:buNone/>
                      </a:pPr>
                      <a:r>
                        <a:rPr lang="en-US" sz="1400" b="0" kern="1200" dirty="0">
                          <a:solidFill>
                            <a:schemeClr val="tx1"/>
                          </a:solidFill>
                          <a:latin typeface="+mn-lt"/>
                          <a:ea typeface="+mn-ea"/>
                          <a:cs typeface="+mn-cs"/>
                        </a:rPr>
                        <a:t>Yes        No        [Radio Buttons]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400" b="0" kern="1200" dirty="0">
                        <a:solidFill>
                          <a:schemeClr val="tx1"/>
                        </a:solidFill>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*Do you have FUNERAL expenses as a result of the disaster?</a:t>
                      </a:r>
                    </a:p>
                    <a:p>
                      <a:pPr marL="0" marR="0" lvl="0" indent="0" algn="l" rtl="0" eaLnBrk="1" fontAlgn="base" latinLnBrk="0" hangingPunct="1">
                        <a:lnSpc>
                          <a:spcPct val="100000"/>
                        </a:lnSpc>
                        <a:spcBef>
                          <a:spcPts val="0"/>
                        </a:spcBef>
                        <a:spcAft>
                          <a:spcPts val="0"/>
                        </a:spcAft>
                        <a:buClrTx/>
                        <a:buSzTx/>
                        <a:buFontTx/>
                        <a:buNone/>
                      </a:pPr>
                      <a:r>
                        <a:rPr lang="en-US" sz="1400" b="0" kern="1200" dirty="0">
                          <a:solidFill>
                            <a:schemeClr val="tx1"/>
                          </a:solidFill>
                          <a:latin typeface="+mn-lt"/>
                          <a:ea typeface="+mn-ea"/>
                          <a:cs typeface="+mn-cs"/>
                        </a:rPr>
                        <a:t>Yes        No        [Radio Buttons]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______</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600" b="1" i="0" kern="1200" dirty="0">
                          <a:solidFill>
                            <a:schemeClr val="tx1"/>
                          </a:solidFill>
                          <a:effectLst/>
                          <a:latin typeface="+mn-lt"/>
                          <a:ea typeface="+mn-ea"/>
                          <a:cs typeface="+mn-cs"/>
                        </a:rPr>
                        <a:t>Moving and Storage Expenses</a:t>
                      </a:r>
                      <a:endParaRPr lang="en-US" sz="1600" b="0" kern="1200" dirty="0">
                        <a:solidFill>
                          <a:schemeClr val="tx1"/>
                        </a:solidFill>
                        <a:latin typeface="+mn-lt"/>
                        <a:ea typeface="+mn-ea"/>
                        <a:cs typeface="+mn-cs"/>
                      </a:endParaRPr>
                    </a:p>
                    <a:p>
                      <a:pPr rtl="0" fontAlgn="base"/>
                      <a:r>
                        <a:rPr lang="en-US" sz="1400" b="1" kern="1200" dirty="0">
                          <a:solidFill>
                            <a:schemeClr val="tx1"/>
                          </a:solidFill>
                          <a:latin typeface="+mn-lt"/>
                          <a:ea typeface="+mn-ea"/>
                          <a:cs typeface="+mn-cs"/>
                        </a:rPr>
                        <a:t>* Do you have any disaster caused moving and storage expenses?</a:t>
                      </a:r>
                    </a:p>
                    <a:p>
                      <a:pPr rtl="0" fontAlgn="base"/>
                      <a:r>
                        <a:rPr lang="en-US" sz="1400" b="0" kern="1200" dirty="0">
                          <a:solidFill>
                            <a:schemeClr val="tx1"/>
                          </a:solidFill>
                          <a:latin typeface="+mn-lt"/>
                          <a:ea typeface="+mn-ea"/>
                          <a:cs typeface="+mn-cs"/>
                        </a:rPr>
                        <a:t>○ Yes     ○ No</a:t>
                      </a: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75275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057944346"/>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Language Selection</a:t>
                      </a:r>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Directing the user to select their language </a:t>
                      </a:r>
                      <a:r>
                        <a:rPr lang="en-US" sz="1400" strike="noStrike">
                          <a:effectLst/>
                          <a:latin typeface="+mn-lt"/>
                          <a:ea typeface="Times New Roman" panose="02020603050405020304" pitchFamily="18" charset="0"/>
                        </a:rPr>
                        <a:t>they wish to continue in. </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Located on the homepage.</a:t>
                      </a:r>
                    </a:p>
                    <a:p>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p>
                    <a:p>
                      <a:pPr marL="0" lvl="0" algn="l">
                        <a:buNone/>
                      </a:pPr>
                      <a:r>
                        <a:rPr lang="en-US" sz="1400" b="0" i="0" u="none" strike="noStrike" noProof="0">
                          <a:solidFill>
                            <a:schemeClr val="tx1"/>
                          </a:solidFill>
                          <a:latin typeface="Calibri"/>
                        </a:rPr>
                        <a:t>Located after the CAPTCHA in the beginning of a new application.</a:t>
                      </a:r>
                      <a:endParaRPr lang="en-US" sz="1400" b="0" i="0" u="none" strike="noStrike" noProof="0">
                        <a:latin typeface="Calibri"/>
                      </a:endParaRPr>
                    </a:p>
                  </a:txBody>
                  <a:tcPr/>
                </a:tc>
                <a:extLst>
                  <a:ext uri="{0D108BD9-81ED-4DB2-BD59-A6C34878D82A}">
                    <a16:rowId xmlns:a16="http://schemas.microsoft.com/office/drawing/2014/main" val="1389307492"/>
                  </a:ext>
                </a:extLst>
              </a:tr>
            </a:tbl>
          </a:graphicData>
        </a:graphic>
      </p:graphicFrame>
      <p:pic>
        <p:nvPicPr>
          <p:cNvPr id="2" name="Picture 2" descr="image">
            <a:extLst>
              <a:ext uri="{FF2B5EF4-FFF2-40B4-BE49-F238E27FC236}">
                <a16:creationId xmlns:a16="http://schemas.microsoft.com/office/drawing/2014/main" id="{110B14A3-AB10-4658-91AC-AEC6AD400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853" y="1434759"/>
            <a:ext cx="5295482" cy="21836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Graphical user interface, text, application, email&#10;&#10;Description automatically generated">
            <a:extLst>
              <a:ext uri="{FF2B5EF4-FFF2-40B4-BE49-F238E27FC236}">
                <a16:creationId xmlns:a16="http://schemas.microsoft.com/office/drawing/2014/main" id="{FC173A8D-A565-4AF9-9A74-29AC657D15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64061" y="1536062"/>
            <a:ext cx="5101086" cy="827997"/>
          </a:xfrm>
          <a:prstGeom prst="rect">
            <a:avLst/>
          </a:prstGeom>
        </p:spPr>
      </p:pic>
      <p:pic>
        <p:nvPicPr>
          <p:cNvPr id="8" name="Picture 8">
            <a:extLst>
              <a:ext uri="{FF2B5EF4-FFF2-40B4-BE49-F238E27FC236}">
                <a16:creationId xmlns:a16="http://schemas.microsoft.com/office/drawing/2014/main" id="{7F90F9B8-AA45-510D-5D68-0D4B404A692D}"/>
              </a:ext>
            </a:extLst>
          </p:cNvPr>
          <p:cNvPicPr>
            <a:picLocks noChangeAspect="1"/>
          </p:cNvPicPr>
          <p:nvPr/>
        </p:nvPicPr>
        <p:blipFill>
          <a:blip r:embed="rId5"/>
          <a:stretch>
            <a:fillRect/>
          </a:stretch>
        </p:blipFill>
        <p:spPr>
          <a:xfrm>
            <a:off x="3415154" y="2895939"/>
            <a:ext cx="2411488" cy="2294513"/>
          </a:xfrm>
          <a:prstGeom prst="rect">
            <a:avLst/>
          </a:prstGeom>
        </p:spPr>
      </p:pic>
      <p:pic>
        <p:nvPicPr>
          <p:cNvPr id="1028" name="Picture 4" descr="image">
            <a:extLst>
              <a:ext uri="{FF2B5EF4-FFF2-40B4-BE49-F238E27FC236}">
                <a16:creationId xmlns:a16="http://schemas.microsoft.com/office/drawing/2014/main" id="{89473565-F2D8-4FF9-AB2D-6C4C57D8F8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0490" y="2139375"/>
            <a:ext cx="1304039" cy="662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952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652389907"/>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Needs Selection Verification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1400">
                          <a:effectLst/>
                          <a:latin typeface="+mn-lt"/>
                          <a:ea typeface="Times New Roman" panose="02020603050405020304" pitchFamily="18" charset="0"/>
                        </a:rPr>
                        <a:t>The user does not have damage at a primary residence.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Needs Assessment – displays the needs selected by the user</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1026" name="Picture 2">
            <a:extLst>
              <a:ext uri="{FF2B5EF4-FFF2-40B4-BE49-F238E27FC236}">
                <a16:creationId xmlns:a16="http://schemas.microsoft.com/office/drawing/2014/main" id="{FEA553FF-22F6-4E0F-8198-1ECE95D6D5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509" r="22963" b="34575"/>
          <a:stretch/>
        </p:blipFill>
        <p:spPr bwMode="auto">
          <a:xfrm>
            <a:off x="534369" y="3721194"/>
            <a:ext cx="4294485" cy="9729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199C77-EB47-472C-A9B7-DA791F974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8" y="1771650"/>
            <a:ext cx="44291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raphical user interface, text, application, email&#10;&#10;Description automatically generated">
            <a:extLst>
              <a:ext uri="{FF2B5EF4-FFF2-40B4-BE49-F238E27FC236}">
                <a16:creationId xmlns:a16="http://schemas.microsoft.com/office/drawing/2014/main" id="{E8E23E4F-B1FD-4518-8355-F4D3A0AC33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5513" y="2236060"/>
            <a:ext cx="5502337" cy="2385879"/>
          </a:xfrm>
          <a:prstGeom prst="rect">
            <a:avLst/>
          </a:prstGeom>
        </p:spPr>
      </p:pic>
      <p:sp>
        <p:nvSpPr>
          <p:cNvPr id="12" name="Rectangle 11">
            <a:extLst>
              <a:ext uri="{FF2B5EF4-FFF2-40B4-BE49-F238E27FC236}">
                <a16:creationId xmlns:a16="http://schemas.microsoft.com/office/drawing/2014/main" id="{2914CD39-7BCE-439B-9FD9-FD5119F7377C}"/>
              </a:ext>
            </a:extLst>
          </p:cNvPr>
          <p:cNvSpPr/>
          <p:nvPr/>
        </p:nvSpPr>
        <p:spPr>
          <a:xfrm>
            <a:off x="7120218" y="3576918"/>
            <a:ext cx="2736476" cy="376517"/>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465ACB19-7527-E655-10A1-B231BFDF1CC0}"/>
              </a:ext>
            </a:extLst>
          </p:cNvPr>
          <p:cNvPicPr>
            <a:picLocks noChangeAspect="1"/>
          </p:cNvPicPr>
          <p:nvPr/>
        </p:nvPicPr>
        <p:blipFill>
          <a:blip r:embed="rId5"/>
          <a:stretch>
            <a:fillRect/>
          </a:stretch>
        </p:blipFill>
        <p:spPr>
          <a:xfrm>
            <a:off x="9990859" y="3577070"/>
            <a:ext cx="878032" cy="405246"/>
          </a:xfrm>
          <a:prstGeom prst="rect">
            <a:avLst/>
          </a:prstGeom>
        </p:spPr>
      </p:pic>
    </p:spTree>
    <p:extLst>
      <p:ext uri="{BB962C8B-B14F-4D97-AF65-F5344CB8AC3E}">
        <p14:creationId xmlns:p14="http://schemas.microsoft.com/office/powerpoint/2010/main" val="3346358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256054729"/>
              </p:ext>
            </p:extLst>
          </p:nvPr>
        </p:nvGraphicFramePr>
        <p:xfrm>
          <a:off x="411079" y="255456"/>
          <a:ext cx="10555625" cy="6293299"/>
        </p:xfrm>
        <a:graphic>
          <a:graphicData uri="http://schemas.openxmlformats.org/drawingml/2006/table">
            <a:tbl>
              <a:tblPr firstRow="1" bandRow="1">
                <a:tableStyleId>{5940675A-B579-460E-94D1-54222C63F5DA}</a:tableStyleId>
              </a:tblPr>
              <a:tblGrid>
                <a:gridCol w="4870704">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You checked:</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Home damage</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Vehicle damage</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Personal property damage</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Food, clothing, shelter, gas, medication or medical equipment</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Essential utilities</a:t>
                      </a:r>
                    </a:p>
                    <a:p>
                      <a:pPr marL="285750" lvl="0" indent="-285750">
                        <a:buFont typeface="Arial" panose="020B0604020202020204" pitchFamily="34" charset="0"/>
                        <a:buChar char="•"/>
                      </a:pPr>
                      <a:r>
                        <a:rPr lang="en-US" sz="1400" b="0" i="0" strike="noStrike" kern="1200">
                          <a:solidFill>
                            <a:schemeClr val="tx1"/>
                          </a:solidFill>
                          <a:effectLst/>
                          <a:latin typeface="+mn-lt"/>
                          <a:ea typeface="+mn-ea"/>
                          <a:cs typeface="+mn-cs"/>
                        </a:rPr>
                        <a:t>Home access</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Funeral or reburial expenses</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Lodging expenses</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Medical or dental expenses</a:t>
                      </a:r>
                    </a:p>
                    <a:p>
                      <a:pPr marL="285750" lvl="0" indent="-285750">
                        <a:buFont typeface="Arial" panose="020B0604020202020204" pitchFamily="34" charset="0"/>
                        <a:buChar char="•"/>
                      </a:pPr>
                      <a:r>
                        <a:rPr lang="en-US" sz="1400" b="0" i="0" kern="1200">
                          <a:solidFill>
                            <a:schemeClr val="tx1"/>
                          </a:solidFill>
                          <a:effectLst/>
                          <a:latin typeface="+mn-lt"/>
                          <a:ea typeface="+mn-ea"/>
                          <a:cs typeface="+mn-cs"/>
                        </a:rPr>
                        <a:t>New or extra child care expenses</a:t>
                      </a:r>
                    </a:p>
                    <a:p>
                      <a:pPr marL="285750" lvl="0" indent="-285750">
                        <a:buFont typeface="Arial" panose="020B0604020202020204" pitchFamily="34" charset="0"/>
                        <a:buChar char="•"/>
                      </a:pPr>
                      <a:r>
                        <a:rPr lang="en-US" sz="1400" b="0" i="0" strike="noStrike" kern="1200">
                          <a:solidFill>
                            <a:schemeClr val="tx1"/>
                          </a:solidFill>
                          <a:effectLst/>
                          <a:latin typeface="+mn-lt"/>
                          <a:ea typeface="+mn-ea"/>
                          <a:cs typeface="+mn-cs"/>
                        </a:rPr>
                        <a:t>M</a:t>
                      </a:r>
                      <a:r>
                        <a:rPr lang="en-US" sz="1400" b="0" i="0" kern="1200">
                          <a:solidFill>
                            <a:schemeClr val="tx1"/>
                          </a:solidFill>
                          <a:effectLst/>
                          <a:latin typeface="+mn-lt"/>
                          <a:ea typeface="+mn-ea"/>
                          <a:cs typeface="+mn-cs"/>
                        </a:rPr>
                        <a:t>iscellaneous item expenses</a:t>
                      </a:r>
                    </a:p>
                    <a:p>
                      <a:pPr marL="0" lvl="0" indent="0">
                        <a:buFont typeface="Arial" panose="020B0604020202020204" pitchFamily="34" charset="0"/>
                        <a:buNone/>
                      </a:pPr>
                      <a:endParaRPr lang="en-US" sz="1400" b="0" i="0" kern="1200">
                        <a:solidFill>
                          <a:schemeClr val="tx1"/>
                        </a:solidFill>
                        <a:effectLst/>
                        <a:latin typeface="+mn-lt"/>
                        <a:ea typeface="+mn-ea"/>
                        <a:cs typeface="+mn-cs"/>
                      </a:endParaRPr>
                    </a:p>
                    <a:p>
                      <a:pPr marL="0" lvl="0" indent="0">
                        <a:buFont typeface="Arial" panose="020B0604020202020204" pitchFamily="34" charset="0"/>
                        <a:buNone/>
                      </a:pPr>
                      <a:r>
                        <a:rPr lang="en-US" sz="1400" b="0" i="0" kern="1200">
                          <a:solidFill>
                            <a:schemeClr val="tx1"/>
                          </a:solidFill>
                          <a:effectLst/>
                          <a:latin typeface="+mn-lt"/>
                          <a:ea typeface="+mn-ea"/>
                          <a:cs typeface="+mn-cs"/>
                        </a:rPr>
                        <a:t>Please select </a:t>
                      </a:r>
                      <a:r>
                        <a:rPr lang="en-US" sz="1400" b="1" i="0" kern="1200">
                          <a:solidFill>
                            <a:schemeClr val="tx1"/>
                          </a:solidFill>
                          <a:effectLst/>
                          <a:latin typeface="+mn-lt"/>
                          <a:ea typeface="+mn-ea"/>
                          <a:cs typeface="+mn-cs"/>
                        </a:rPr>
                        <a:t>one</a:t>
                      </a:r>
                      <a:r>
                        <a:rPr lang="en-US" sz="1400" b="0" i="0" kern="1200">
                          <a:solidFill>
                            <a:schemeClr val="tx1"/>
                          </a:solidFill>
                          <a:effectLst/>
                          <a:latin typeface="+mn-lt"/>
                          <a:ea typeface="+mn-ea"/>
                          <a:cs typeface="+mn-cs"/>
                        </a:rPr>
                        <a:t> of the following options</a:t>
                      </a:r>
                    </a:p>
                    <a:p>
                      <a:pPr marL="0" lvl="0" indent="0">
                        <a:buFont typeface="Arial" panose="020B0604020202020204" pitchFamily="34" charset="0"/>
                        <a:buNone/>
                      </a:pPr>
                      <a:r>
                        <a:rPr lang="en-US" sz="1400" b="0" i="0" kern="1200">
                          <a:solidFill>
                            <a:schemeClr val="tx1"/>
                          </a:solidFill>
                          <a:effectLst/>
                          <a:latin typeface="+mn-lt"/>
                          <a:ea typeface="+mn-ea"/>
                          <a:cs typeface="+mn-cs"/>
                        </a:rPr>
                        <a:t>This is my primary home. I live here more than 6 months of the year  [radio button]</a:t>
                      </a:r>
                    </a:p>
                    <a:p>
                      <a:pPr marL="0" lvl="0" indent="0">
                        <a:buFont typeface="Arial" panose="020B0604020202020204" pitchFamily="34" charset="0"/>
                        <a:buNone/>
                      </a:pPr>
                      <a:r>
                        <a:rPr lang="en-US" sz="1400" b="0" i="0" kern="1200">
                          <a:solidFill>
                            <a:schemeClr val="tx1"/>
                          </a:solidFill>
                          <a:effectLst/>
                          <a:latin typeface="+mn-lt"/>
                          <a:ea typeface="+mn-ea"/>
                          <a:cs typeface="+mn-cs"/>
                        </a:rPr>
                        <a:t>This is my vacation or second home [radio button]</a:t>
                      </a: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pPr lvl="0">
                        <a:buNone/>
                      </a:pPr>
                      <a:r>
                        <a:rPr lang="en-US" sz="1400" b="0" i="0" u="none" strike="noStrike" kern="1200" noProof="0">
                          <a:solidFill>
                            <a:schemeClr val="tx1"/>
                          </a:solidFill>
                          <a:effectLst/>
                          <a:latin typeface="Calibri"/>
                        </a:rPr>
                        <a:t>Is this your primary residence, where you live more than six months out of the year?</a:t>
                      </a:r>
                      <a:endParaRPr lang="en-US" sz="1400" b="0" i="0" u="none" strike="noStrike" kern="1200" noProof="0">
                        <a:effectLst/>
                        <a:latin typeface="Calibri"/>
                      </a:endParaRPr>
                    </a:p>
                    <a:p>
                      <a:pPr lvl="0">
                        <a:buNone/>
                      </a:pPr>
                      <a:r>
                        <a:rPr lang="en-US" sz="1400" b="0" i="0" u="none" strike="noStrike" kern="1200" noProof="0">
                          <a:solidFill>
                            <a:schemeClr val="tx1"/>
                          </a:solidFill>
                          <a:effectLst/>
                          <a:latin typeface="Calibri"/>
                        </a:rPr>
                        <a:t>No (Secondary)      Yes (Primary)     [Drop-down]</a:t>
                      </a:r>
                      <a:endParaRPr lang="en-US" u="none" strike="noStrike" noProof="0">
                        <a:latin typeface="Calibri"/>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90837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073407349"/>
              </p:ext>
            </p:extLst>
          </p:nvPr>
        </p:nvGraphicFramePr>
        <p:xfrm>
          <a:off x="411079" y="245931"/>
          <a:ext cx="10555625" cy="6293299"/>
        </p:xfrm>
        <a:graphic>
          <a:graphicData uri="http://schemas.openxmlformats.org/drawingml/2006/table">
            <a:tbl>
              <a:tblPr firstRow="1" bandRow="1">
                <a:tableStyleId>{5940675A-B579-460E-94D1-54222C63F5DA}</a:tableStyleId>
              </a:tblPr>
              <a:tblGrid>
                <a:gridCol w="4870704">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Personal Property</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pPr lvl="0">
                        <a:buNone/>
                      </a:pPr>
                      <a:endParaRPr lang="en-US" sz="1400" b="1" i="0" kern="1200">
                        <a:solidFill>
                          <a:srgbClr val="7030A0"/>
                        </a:solidFill>
                        <a:effectLst/>
                        <a:latin typeface="+mn-lt"/>
                        <a:ea typeface="+mn-ea"/>
                        <a:cs typeface="+mn-cs"/>
                      </a:endParaRPr>
                    </a:p>
                  </a:txBody>
                  <a:tcPr/>
                </a:tc>
                <a:tc>
                  <a:txBody>
                    <a:bodyPr/>
                    <a:lstStyle/>
                    <a:p>
                      <a:pPr lvl="0">
                        <a:buNone/>
                      </a:pPr>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pic>
        <p:nvPicPr>
          <p:cNvPr id="6146" name="Picture 2">
            <a:extLst>
              <a:ext uri="{FF2B5EF4-FFF2-40B4-BE49-F238E27FC236}">
                <a16:creationId xmlns:a16="http://schemas.microsoft.com/office/drawing/2014/main" id="{B7179A2C-B258-47CA-8B90-D173960B0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1087560"/>
            <a:ext cx="4381500" cy="21291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65D6C9-3B4B-47DC-96F3-F91FCE800CF7}"/>
              </a:ext>
            </a:extLst>
          </p:cNvPr>
          <p:cNvSpPr txBox="1"/>
          <p:nvPr/>
        </p:nvSpPr>
        <p:spPr>
          <a:xfrm>
            <a:off x="733646" y="3601273"/>
            <a:ext cx="2668772" cy="923330"/>
          </a:xfrm>
          <a:prstGeom prst="rect">
            <a:avLst/>
          </a:prstGeom>
          <a:noFill/>
        </p:spPr>
        <p:txBody>
          <a:bodyPr wrap="square" rtlCol="0">
            <a:spAutoFit/>
          </a:bodyPr>
          <a:lstStyle/>
          <a:p>
            <a:r>
              <a:rPr lang="en-US">
                <a:solidFill>
                  <a:srgbClr val="FF0000"/>
                </a:solidFill>
              </a:rPr>
              <a:t>If user selects Home damage but not personal property damage</a:t>
            </a:r>
          </a:p>
        </p:txBody>
      </p:sp>
      <p:pic>
        <p:nvPicPr>
          <p:cNvPr id="3" name="Picture 2" descr="Graphical user interface, text, application, email&#10;&#10;Description automatically generated">
            <a:extLst>
              <a:ext uri="{FF2B5EF4-FFF2-40B4-BE49-F238E27FC236}">
                <a16:creationId xmlns:a16="http://schemas.microsoft.com/office/drawing/2014/main" id="{E7B47E43-09CC-3274-B90D-34637AF3E0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4367" y="859787"/>
            <a:ext cx="5502337" cy="2385879"/>
          </a:xfrm>
          <a:prstGeom prst="rect">
            <a:avLst/>
          </a:prstGeom>
        </p:spPr>
      </p:pic>
      <p:sp>
        <p:nvSpPr>
          <p:cNvPr id="4" name="Rectangle 3">
            <a:extLst>
              <a:ext uri="{FF2B5EF4-FFF2-40B4-BE49-F238E27FC236}">
                <a16:creationId xmlns:a16="http://schemas.microsoft.com/office/drawing/2014/main" id="{6BD54CE5-F587-2956-9A6D-F3CD9CDA7E8B}"/>
              </a:ext>
            </a:extLst>
          </p:cNvPr>
          <p:cNvSpPr/>
          <p:nvPr/>
        </p:nvSpPr>
        <p:spPr>
          <a:xfrm>
            <a:off x="6338426" y="2112295"/>
            <a:ext cx="2736476" cy="376517"/>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a:extLst>
              <a:ext uri="{FF2B5EF4-FFF2-40B4-BE49-F238E27FC236}">
                <a16:creationId xmlns:a16="http://schemas.microsoft.com/office/drawing/2014/main" id="{D3A6C485-D763-4C0B-BD36-31A10B3374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367" y="3429000"/>
            <a:ext cx="4957959" cy="298192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8A73E72-D7A1-47C8-B293-112062C4E344}"/>
              </a:ext>
            </a:extLst>
          </p:cNvPr>
          <p:cNvSpPr/>
          <p:nvPr/>
        </p:nvSpPr>
        <p:spPr>
          <a:xfrm>
            <a:off x="6338426" y="4369740"/>
            <a:ext cx="2736476" cy="376517"/>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a:extLst>
              <a:ext uri="{FF2B5EF4-FFF2-40B4-BE49-F238E27FC236}">
                <a16:creationId xmlns:a16="http://schemas.microsoft.com/office/drawing/2014/main" id="{10DFA730-7B30-0DAE-ABF6-7C80FE706FED}"/>
              </a:ext>
            </a:extLst>
          </p:cNvPr>
          <p:cNvPicPr>
            <a:picLocks noChangeAspect="1"/>
          </p:cNvPicPr>
          <p:nvPr/>
        </p:nvPicPr>
        <p:blipFill>
          <a:blip r:embed="rId5"/>
          <a:stretch>
            <a:fillRect/>
          </a:stretch>
        </p:blipFill>
        <p:spPr>
          <a:xfrm>
            <a:off x="9185564" y="1741343"/>
            <a:ext cx="1562100" cy="742950"/>
          </a:xfrm>
          <a:prstGeom prst="rect">
            <a:avLst/>
          </a:prstGeom>
        </p:spPr>
      </p:pic>
    </p:spTree>
    <p:extLst>
      <p:ext uri="{BB962C8B-B14F-4D97-AF65-F5344CB8AC3E}">
        <p14:creationId xmlns:p14="http://schemas.microsoft.com/office/powerpoint/2010/main" val="996800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504451267"/>
              </p:ext>
            </p:extLst>
          </p:nvPr>
        </p:nvGraphicFramePr>
        <p:xfrm>
          <a:off x="411079" y="245931"/>
          <a:ext cx="10555625" cy="6293299"/>
        </p:xfrm>
        <a:graphic>
          <a:graphicData uri="http://schemas.openxmlformats.org/drawingml/2006/table">
            <a:tbl>
              <a:tblPr firstRow="1" bandRow="1">
                <a:tableStyleId>{5940675A-B579-460E-94D1-54222C63F5DA}</a:tableStyleId>
              </a:tblPr>
              <a:tblGrid>
                <a:gridCol w="4870704">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You checked Home damage.</a:t>
                      </a:r>
                    </a:p>
                    <a:p>
                      <a:pPr lvl="0">
                        <a:buNone/>
                      </a:pPr>
                      <a:endParaRPr lang="en-US" sz="14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a:solidFill>
                            <a:schemeClr val="tx1"/>
                          </a:solidFill>
                          <a:effectLst/>
                          <a:latin typeface="+mn-lt"/>
                          <a:ea typeface="+mn-ea"/>
                          <a:cs typeface="+mn-cs"/>
                        </a:rPr>
                        <a:t>Please select one of the following options:</a:t>
                      </a:r>
                      <a:br>
                        <a:rPr lang="en-US" sz="1400" b="1" i="0" kern="1200">
                          <a:solidFill>
                            <a:srgbClr val="000000"/>
                          </a:solidFill>
                          <a:effectLst/>
                          <a:latin typeface="+mn-lt"/>
                          <a:ea typeface="+mn-ea"/>
                          <a:cs typeface="+mn-cs"/>
                        </a:rPr>
                      </a:br>
                      <a:r>
                        <a:rPr lang="en-US" sz="1400" b="0" i="0" kern="1200">
                          <a:solidFill>
                            <a:schemeClr val="tx1"/>
                          </a:solidFill>
                          <a:effectLst/>
                          <a:latin typeface="+mn-lt"/>
                          <a:ea typeface="+mn-ea"/>
                          <a:cs typeface="+mn-cs"/>
                        </a:rPr>
                        <a:t>This is my primary home. I live here more than 6 months of the year. [Radio Button]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This is my vacation or second home. [Radio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Do you also have damage to your personal property, such as appliances and furniture? </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Yes    No    I don’t know [Radio Button]</a:t>
                      </a:r>
                    </a:p>
                    <a:p>
                      <a:pPr lvl="0">
                        <a:buNone/>
                      </a:pPr>
                      <a:endParaRPr lang="en-US" sz="1400" b="1" i="0" kern="1200">
                        <a:solidFill>
                          <a:srgbClr val="7030A0"/>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pPr lvl="0">
                        <a:buNone/>
                      </a:pPr>
                      <a:r>
                        <a:rPr lang="en-US" sz="1400" b="0" i="0" u="none" strike="noStrike" kern="1200" noProof="0">
                          <a:solidFill>
                            <a:schemeClr val="tx1"/>
                          </a:solidFill>
                          <a:effectLst/>
                          <a:latin typeface="Calibri"/>
                        </a:rPr>
                        <a:t>Is this your primary residence, where you live more than six months out of the year?</a:t>
                      </a:r>
                      <a:endParaRPr lang="en-US" sz="1400" b="0" i="0" u="none" strike="noStrike" kern="1200" noProof="0">
                        <a:effectLst/>
                        <a:latin typeface="Calibri"/>
                      </a:endParaRPr>
                    </a:p>
                    <a:p>
                      <a:pPr lvl="0">
                        <a:buNone/>
                      </a:pPr>
                      <a:r>
                        <a:rPr lang="en-US" sz="1400" b="0" i="0" u="none" strike="noStrike" kern="1200" noProof="0">
                          <a:solidFill>
                            <a:schemeClr val="tx1"/>
                          </a:solidFill>
                          <a:effectLst/>
                          <a:latin typeface="Calibri"/>
                        </a:rPr>
                        <a:t>No (Secondary)      Yes (Primary)     [Drop-down]</a:t>
                      </a:r>
                      <a:endParaRPr lang="en-US" u="none" strike="noStrike" noProof="0">
                        <a:latin typeface="Calibri"/>
                      </a:endParaRPr>
                    </a:p>
                    <a:p>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Not including vehicles, was any of your personal property damaged?</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Yes        No         Unknown [Radio Buttons]</a:t>
                      </a: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115310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832065531"/>
              </p:ext>
            </p:extLst>
          </p:nvPr>
        </p:nvGraphicFramePr>
        <p:xfrm>
          <a:off x="411079" y="179778"/>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Primary Residence Verification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1400">
                          <a:effectLst/>
                          <a:latin typeface="+mn-lt"/>
                          <a:ea typeface="Times New Roman" panose="02020603050405020304" pitchFamily="18" charset="0"/>
                        </a:rPr>
                        <a:t>The user does not have damage at a primary residence.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If user selects “Vacation or second home” option</a:t>
                      </a:r>
                    </a:p>
                  </a:txBody>
                  <a:tcPr/>
                </a:tc>
                <a:tc>
                  <a:txBody>
                    <a:bodyPr/>
                    <a:lstStyle/>
                    <a:p>
                      <a:r>
                        <a:rPr lang="en-US" sz="1400"/>
                        <a:t>New screen for vacation or second home</a:t>
                      </a:r>
                    </a:p>
                  </a:txBody>
                  <a:tcPr/>
                </a:tc>
                <a:extLst>
                  <a:ext uri="{0D108BD9-81ED-4DB2-BD59-A6C34878D82A}">
                    <a16:rowId xmlns:a16="http://schemas.microsoft.com/office/drawing/2014/main" val="1389307492"/>
                  </a:ext>
                </a:extLst>
              </a:tr>
            </a:tbl>
          </a:graphicData>
        </a:graphic>
      </p:graphicFrame>
      <p:pic>
        <p:nvPicPr>
          <p:cNvPr id="12" name="Picture 2">
            <a:extLst>
              <a:ext uri="{FF2B5EF4-FFF2-40B4-BE49-F238E27FC236}">
                <a16:creationId xmlns:a16="http://schemas.microsoft.com/office/drawing/2014/main" id="{E968F424-972E-4ADA-89C2-543E832FE4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509" r="22963" b="34575"/>
          <a:stretch/>
        </p:blipFill>
        <p:spPr bwMode="auto">
          <a:xfrm>
            <a:off x="924987" y="1661575"/>
            <a:ext cx="4294485" cy="972939"/>
          </a:xfrm>
          <a:prstGeom prst="rect">
            <a:avLst/>
          </a:prstGeom>
          <a:noFill/>
          <a:extLst>
            <a:ext uri="{909E8E84-426E-40DD-AFC4-6F175D3DCCD1}">
              <a14:hiddenFill xmlns:a14="http://schemas.microsoft.com/office/drawing/2010/main">
                <a:solidFill>
                  <a:srgbClr val="FFFFFF"/>
                </a:solidFill>
              </a14:hiddenFill>
            </a:ext>
          </a:extLst>
        </p:spPr>
      </p:pic>
      <p:sp>
        <p:nvSpPr>
          <p:cNvPr id="2" name="Multiplication Sign 1">
            <a:extLst>
              <a:ext uri="{FF2B5EF4-FFF2-40B4-BE49-F238E27FC236}">
                <a16:creationId xmlns:a16="http://schemas.microsoft.com/office/drawing/2014/main" id="{2FC6621D-B196-4C5F-8702-5348B89DCE1B}"/>
              </a:ext>
            </a:extLst>
          </p:cNvPr>
          <p:cNvSpPr/>
          <p:nvPr/>
        </p:nvSpPr>
        <p:spPr>
          <a:xfrm>
            <a:off x="1043424" y="2274838"/>
            <a:ext cx="319597" cy="28193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352071DA-CD3B-4F62-A915-5F8F57214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25" y="3326426"/>
            <a:ext cx="5303700" cy="12198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al user interface, text, application, email&#10;&#10;Description automatically generated">
            <a:extLst>
              <a:ext uri="{FF2B5EF4-FFF2-40B4-BE49-F238E27FC236}">
                <a16:creationId xmlns:a16="http://schemas.microsoft.com/office/drawing/2014/main" id="{3392AAA1-DF21-42E9-9DF7-B5A08DE317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18038" y="1441574"/>
            <a:ext cx="5502337" cy="2385879"/>
          </a:xfrm>
          <a:prstGeom prst="rect">
            <a:avLst/>
          </a:prstGeom>
        </p:spPr>
      </p:pic>
      <p:sp>
        <p:nvSpPr>
          <p:cNvPr id="7" name="Rectangle 6">
            <a:extLst>
              <a:ext uri="{FF2B5EF4-FFF2-40B4-BE49-F238E27FC236}">
                <a16:creationId xmlns:a16="http://schemas.microsoft.com/office/drawing/2014/main" id="{DDAD252B-D541-46E6-B37F-47BCD362F48D}"/>
              </a:ext>
            </a:extLst>
          </p:cNvPr>
          <p:cNvSpPr/>
          <p:nvPr/>
        </p:nvSpPr>
        <p:spPr>
          <a:xfrm>
            <a:off x="7092097" y="2694082"/>
            <a:ext cx="2736476" cy="376517"/>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501107E3-3ADC-FD37-BB00-937E9B329BD5}"/>
              </a:ext>
            </a:extLst>
          </p:cNvPr>
          <p:cNvPicPr>
            <a:picLocks noChangeAspect="1"/>
          </p:cNvPicPr>
          <p:nvPr/>
        </p:nvPicPr>
        <p:blipFill>
          <a:blip r:embed="rId5"/>
          <a:stretch>
            <a:fillRect/>
          </a:stretch>
        </p:blipFill>
        <p:spPr>
          <a:xfrm>
            <a:off x="9947564" y="2416752"/>
            <a:ext cx="1562100" cy="742950"/>
          </a:xfrm>
          <a:prstGeom prst="rect">
            <a:avLst/>
          </a:prstGeom>
        </p:spPr>
      </p:pic>
      <p:pic>
        <p:nvPicPr>
          <p:cNvPr id="5" name="Picture 3">
            <a:extLst>
              <a:ext uri="{FF2B5EF4-FFF2-40B4-BE49-F238E27FC236}">
                <a16:creationId xmlns:a16="http://schemas.microsoft.com/office/drawing/2014/main" id="{F1861C0F-3C39-4791-BC1C-0BF2B6ED17F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12" t="3767" r="8081" b="19796"/>
          <a:stretch/>
        </p:blipFill>
        <p:spPr bwMode="auto">
          <a:xfrm>
            <a:off x="6616423" y="3936352"/>
            <a:ext cx="4705565" cy="157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354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639770119"/>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Please select </a:t>
                      </a:r>
                      <a:r>
                        <a:rPr lang="en-US" sz="1400" b="1" i="0" kern="1200">
                          <a:solidFill>
                            <a:schemeClr val="tx1"/>
                          </a:solidFill>
                          <a:effectLst/>
                          <a:latin typeface="+mn-lt"/>
                          <a:ea typeface="+mn-ea"/>
                          <a:cs typeface="+mn-cs"/>
                        </a:rPr>
                        <a:t>one </a:t>
                      </a:r>
                      <a:r>
                        <a:rPr lang="en-US" sz="1400" b="0" i="0" kern="1200">
                          <a:solidFill>
                            <a:schemeClr val="tx1"/>
                          </a:solidFill>
                          <a:effectLst/>
                          <a:latin typeface="+mn-lt"/>
                          <a:ea typeface="+mn-ea"/>
                          <a:cs typeface="+mn-cs"/>
                        </a:rPr>
                        <a:t>of the following options</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This is my primary home. I live here more than 6 months of the year. [Radio Button]</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This is my vacation or second home. [Radio Button]</a:t>
                      </a: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lgn="l">
                        <a:lnSpc>
                          <a:spcPct val="100000"/>
                        </a:lnSpc>
                        <a:spcBef>
                          <a:spcPts val="0"/>
                        </a:spcBef>
                        <a:spcAft>
                          <a:spcPts val="0"/>
                        </a:spcAft>
                        <a:buNone/>
                      </a:pPr>
                      <a:r>
                        <a:rPr lang="en-US" sz="1400" b="1" i="0" u="none" strike="noStrike" kern="1200" noProof="0">
                          <a:effectLst/>
                        </a:rPr>
                        <a:t>You said this is your vacation or second home.</a:t>
                      </a:r>
                      <a:br>
                        <a:rPr lang="en-US"/>
                      </a:br>
                      <a:endParaRPr lang="en-US"/>
                    </a:p>
                    <a:p>
                      <a:pPr lvl="0" algn="l">
                        <a:lnSpc>
                          <a:spcPct val="100000"/>
                        </a:lnSpc>
                        <a:spcBef>
                          <a:spcPts val="0"/>
                        </a:spcBef>
                        <a:spcAft>
                          <a:spcPts val="0"/>
                        </a:spcAft>
                        <a:buNone/>
                      </a:pPr>
                      <a:r>
                        <a:rPr lang="en-US" sz="1400" b="0" i="0" u="none" strike="noStrike" kern="1200" noProof="0">
                          <a:effectLst/>
                        </a:rPr>
                        <a:t>For some assistance, FEMA can only provide help for your primary home. This is where you normally live more than 6 months of the year. </a:t>
                      </a:r>
                      <a:endParaRPr lang="en-US"/>
                    </a:p>
                    <a:p>
                      <a:pPr lvl="0" algn="l">
                        <a:lnSpc>
                          <a:spcPct val="100000"/>
                        </a:lnSpc>
                        <a:spcBef>
                          <a:spcPts val="0"/>
                        </a:spcBef>
                        <a:spcAft>
                          <a:spcPts val="0"/>
                        </a:spcAft>
                        <a:buNone/>
                      </a:pPr>
                      <a:r>
                        <a:rPr lang="en-US" sz="1400" b="0" i="0" u="none" strike="noStrike" kern="1200" noProof="0">
                          <a:effectLst/>
                        </a:rPr>
                        <a:t>You may continue with your FEMA application. If you have questions, please call the FEMA Helpline at 1-800-621-3362. If you use a video relay service, captioned phone, or other communication service, give FEMA the number for that service.</a:t>
                      </a:r>
                      <a:endParaRPr lang="en-US"/>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pPr lvl="0">
                        <a:buNone/>
                      </a:pPr>
                      <a:endParaRPr lang="en-US" sz="1400" b="0" i="0" u="none" strike="noStrike" kern="1200" noProof="0">
                        <a:solidFill>
                          <a:schemeClr val="tx1"/>
                        </a:solidFill>
                        <a:effectLst/>
                        <a:latin typeface="Calibri"/>
                      </a:endParaRPr>
                    </a:p>
                    <a:p>
                      <a:pPr lvl="0">
                        <a:buNone/>
                      </a:pPr>
                      <a:r>
                        <a:rPr lang="en-US" sz="1400" b="0" i="0" u="none" strike="noStrike" kern="1200" noProof="0">
                          <a:solidFill>
                            <a:schemeClr val="tx1"/>
                          </a:solidFill>
                          <a:effectLst/>
                          <a:latin typeface="Calibri"/>
                        </a:rPr>
                        <a:t>Is this your primary residence, where you live more than six months out of the year?</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No (Secondary)      Yes (Primary)     [Drop-down]</a:t>
                      </a:r>
                    </a:p>
                    <a:p>
                      <a:pPr lvl="0">
                        <a:buNone/>
                      </a:pPr>
                      <a:endParaRPr lang="en-US" sz="1400" b="0" i="0" u="none" strike="noStrike" kern="1200" noProof="0">
                        <a:solidFill>
                          <a:schemeClr val="tx1"/>
                        </a:solidFill>
                        <a:effectLst/>
                        <a:latin typeface="Calibri"/>
                      </a:endParaRPr>
                    </a:p>
                    <a:p>
                      <a:pPr lvl="0">
                        <a:buNone/>
                      </a:pPr>
                      <a:endParaRPr lang="en-US" sz="1400" b="0" i="0" u="none" strike="noStrike" kern="1200" noProof="0">
                        <a:solidFill>
                          <a:schemeClr val="tx1"/>
                        </a:solidFill>
                        <a:effectLst/>
                        <a:latin typeface="Calibri"/>
                      </a:endParaRPr>
                    </a:p>
                    <a:p>
                      <a:pPr lvl="0">
                        <a:buNone/>
                      </a:pPr>
                      <a:r>
                        <a:rPr lang="en-US" sz="1400" b="1" i="0" u="none" strike="noStrike" kern="1200" noProof="0">
                          <a:solidFill>
                            <a:schemeClr val="tx1"/>
                          </a:solidFill>
                          <a:effectLst/>
                          <a:latin typeface="Calibri"/>
                        </a:rPr>
                        <a:t>Vacation Home or Rental Home ONLY Confirmation</a:t>
                      </a:r>
                    </a:p>
                    <a:p>
                      <a:pPr lvl="0">
                        <a:buNone/>
                      </a:pPr>
                      <a:endParaRPr lang="en-US" sz="1400" b="0" i="0" u="none" strike="noStrike" kern="1200" noProof="0">
                        <a:solidFill>
                          <a:schemeClr val="tx1"/>
                        </a:solidFill>
                        <a:effectLst/>
                        <a:latin typeface="Calibri"/>
                      </a:endParaRPr>
                    </a:p>
                    <a:p>
                      <a:pPr lvl="0">
                        <a:buNone/>
                      </a:pPr>
                      <a:r>
                        <a:rPr lang="en-US" sz="1400" b="0" i="0" u="none" strike="noStrike" kern="1200" noProof="0">
                          <a:solidFill>
                            <a:schemeClr val="tx1"/>
                          </a:solidFill>
                          <a:effectLst/>
                          <a:latin typeface="Calibri"/>
                        </a:rPr>
                        <a:t>You indicated you are applying for a Vacation Home or Rental Property ONLY</a:t>
                      </a:r>
                    </a:p>
                    <a:p>
                      <a:pPr lvl="0">
                        <a:buNone/>
                      </a:pPr>
                      <a:r>
                        <a:rPr lang="en-US" sz="1400" b="1" i="0" u="none" strike="noStrike" kern="1200" noProof="0">
                          <a:solidFill>
                            <a:schemeClr val="tx1"/>
                          </a:solidFill>
                          <a:effectLst/>
                          <a:latin typeface="Calibri"/>
                        </a:rPr>
                        <a:t>FEMA can only provide assistance for the primary residence where you live the majority of the year.</a:t>
                      </a:r>
                    </a:p>
                    <a:p>
                      <a:pPr marL="285750" lvl="0" indent="-285750">
                        <a:buFont typeface="Arial" panose="020B0604020202020204" pitchFamily="34" charset="0"/>
                        <a:buChar char="•"/>
                      </a:pPr>
                      <a:r>
                        <a:rPr lang="en-US" sz="1400" b="0" i="0" u="none" strike="noStrike" kern="1200" noProof="0">
                          <a:solidFill>
                            <a:schemeClr val="tx1"/>
                          </a:solidFill>
                          <a:effectLst/>
                          <a:latin typeface="Calibri"/>
                        </a:rPr>
                        <a:t>If you have additional disaster caused needs, please select </a:t>
                      </a:r>
                      <a:r>
                        <a:rPr lang="en-US" sz="1400" b="1" i="0" u="none" strike="noStrike" kern="1200" noProof="0">
                          <a:solidFill>
                            <a:schemeClr val="tx1"/>
                          </a:solidFill>
                          <a:effectLst/>
                          <a:latin typeface="Calibri"/>
                        </a:rPr>
                        <a:t>Back</a:t>
                      </a:r>
                      <a:r>
                        <a:rPr lang="en-US" sz="1400" b="0" i="0" u="none" strike="noStrike" kern="1200" noProof="0">
                          <a:solidFill>
                            <a:schemeClr val="tx1"/>
                          </a:solidFill>
                          <a:effectLst/>
                          <a:latin typeface="Calibri"/>
                        </a:rPr>
                        <a:t> to return to the Needs Assessment.</a:t>
                      </a:r>
                    </a:p>
                    <a:p>
                      <a:pPr marL="285750" lvl="0" indent="-285750">
                        <a:buFont typeface="Arial" panose="020B0604020202020204" pitchFamily="34" charset="0"/>
                        <a:buChar char="•"/>
                      </a:pPr>
                      <a:r>
                        <a:rPr lang="en-US" sz="1400" b="0" i="0" u="none" strike="noStrike" kern="1200" noProof="0">
                          <a:solidFill>
                            <a:schemeClr val="tx1"/>
                          </a:solidFill>
                          <a:effectLst/>
                          <a:latin typeface="Calibri"/>
                        </a:rPr>
                        <a:t>If you would like to exit the application, select </a:t>
                      </a:r>
                      <a:r>
                        <a:rPr lang="en-US" sz="1400" b="1" i="0" u="none" strike="noStrike" kern="1200" noProof="0">
                          <a:solidFill>
                            <a:schemeClr val="tx1"/>
                          </a:solidFill>
                          <a:effectLst/>
                          <a:latin typeface="Calibri"/>
                        </a:rPr>
                        <a:t>Exit.</a:t>
                      </a:r>
                    </a:p>
                    <a:p>
                      <a:pPr marL="285750" lvl="0" indent="-285750">
                        <a:buFont typeface="Arial" panose="020B0604020202020204" pitchFamily="34" charset="0"/>
                        <a:buChar char="•"/>
                      </a:pPr>
                      <a:r>
                        <a:rPr lang="en-US" sz="1400" b="0" i="0" u="none" strike="noStrike" kern="1200" noProof="0">
                          <a:solidFill>
                            <a:schemeClr val="tx1"/>
                          </a:solidFill>
                          <a:effectLst/>
                          <a:latin typeface="Calibri"/>
                        </a:rPr>
                        <a:t>For a list of other agencies that may be able to provide disaster assistance, please click </a:t>
                      </a:r>
                      <a:r>
                        <a:rPr lang="en-US" sz="1400" b="1" i="0" u="none" strike="noStrike" kern="1200" noProof="0">
                          <a:solidFill>
                            <a:schemeClr val="tx1"/>
                          </a:solidFill>
                          <a:effectLst/>
                          <a:latin typeface="Calibri"/>
                        </a:rPr>
                        <a:t>here.</a:t>
                      </a:r>
                      <a:endParaRPr lang="en-US" b="1"/>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526721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Disaster Confirmation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Confirms the damage date and ensures user picks correct disaster</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needs verification screens.</a:t>
                      </a:r>
                    </a:p>
                  </a:txBody>
                  <a:tcPr/>
                </a:tc>
                <a:tc>
                  <a:txBody>
                    <a:bodyPr/>
                    <a:lstStyle/>
                    <a:p>
                      <a:r>
                        <a:rPr lang="en-US" sz="1400"/>
                        <a:t>Located after Disaster Selection</a:t>
                      </a:r>
                    </a:p>
                  </a:txBody>
                  <a:tcPr/>
                </a:tc>
                <a:extLst>
                  <a:ext uri="{0D108BD9-81ED-4DB2-BD59-A6C34878D82A}">
                    <a16:rowId xmlns:a16="http://schemas.microsoft.com/office/drawing/2014/main" val="1389307492"/>
                  </a:ext>
                </a:extLst>
              </a:tr>
            </a:tbl>
          </a:graphicData>
        </a:graphic>
      </p:graphicFrame>
      <p:pic>
        <p:nvPicPr>
          <p:cNvPr id="5" name="Picture 4" descr="Graphical user interface, text, application&#10;&#10;Description automatically generated">
            <a:extLst>
              <a:ext uri="{FF2B5EF4-FFF2-40B4-BE49-F238E27FC236}">
                <a16:creationId xmlns:a16="http://schemas.microsoft.com/office/drawing/2014/main" id="{2D7E676D-5B7B-0642-AD02-6D954A6BE9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84648" y="2049517"/>
            <a:ext cx="4971856" cy="2291913"/>
          </a:xfrm>
          <a:prstGeom prst="rect">
            <a:avLst/>
          </a:prstGeom>
        </p:spPr>
      </p:pic>
      <p:sp>
        <p:nvSpPr>
          <p:cNvPr id="6" name="Rectangle 5">
            <a:extLst>
              <a:ext uri="{FF2B5EF4-FFF2-40B4-BE49-F238E27FC236}">
                <a16:creationId xmlns:a16="http://schemas.microsoft.com/office/drawing/2014/main" id="{81D43820-58D9-EC49-92B5-88406F12E677}"/>
              </a:ext>
            </a:extLst>
          </p:cNvPr>
          <p:cNvSpPr/>
          <p:nvPr/>
        </p:nvSpPr>
        <p:spPr>
          <a:xfrm>
            <a:off x="7356438" y="2560320"/>
            <a:ext cx="2736476" cy="472440"/>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image">
            <a:extLst>
              <a:ext uri="{FF2B5EF4-FFF2-40B4-BE49-F238E27FC236}">
                <a16:creationId xmlns:a16="http://schemas.microsoft.com/office/drawing/2014/main" id="{DF45B77E-1F9C-401C-A6B1-7D0B263789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520"/>
          <a:stretch/>
        </p:blipFill>
        <p:spPr bwMode="auto">
          <a:xfrm>
            <a:off x="715958" y="3675504"/>
            <a:ext cx="5060555" cy="4201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raphical user interface, text, application, email&#10;&#10;Description automatically generated">
            <a:extLst>
              <a:ext uri="{FF2B5EF4-FFF2-40B4-BE49-F238E27FC236}">
                <a16:creationId xmlns:a16="http://schemas.microsoft.com/office/drawing/2014/main" id="{35B37AEB-BA7E-7BAA-566E-9658516673F1}"/>
              </a:ext>
            </a:extLst>
          </p:cNvPr>
          <p:cNvPicPr>
            <a:picLocks noChangeAspect="1"/>
          </p:cNvPicPr>
          <p:nvPr/>
        </p:nvPicPr>
        <p:blipFill>
          <a:blip r:embed="rId4"/>
          <a:stretch>
            <a:fillRect/>
          </a:stretch>
        </p:blipFill>
        <p:spPr>
          <a:xfrm>
            <a:off x="660400" y="1593258"/>
            <a:ext cx="5126892" cy="2000943"/>
          </a:xfrm>
          <a:prstGeom prst="rect">
            <a:avLst/>
          </a:prstGeom>
        </p:spPr>
      </p:pic>
    </p:spTree>
    <p:extLst>
      <p:ext uri="{BB962C8B-B14F-4D97-AF65-F5344CB8AC3E}">
        <p14:creationId xmlns:p14="http://schemas.microsoft.com/office/powerpoint/2010/main" val="4065063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242452652"/>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You are applying for North Carolina – Tropical Storm Eta. </a:t>
                      </a:r>
                    </a:p>
                    <a:p>
                      <a:r>
                        <a:rPr lang="en-US" sz="1400" b="1" i="0" kern="1200">
                          <a:solidFill>
                            <a:schemeClr val="tx1"/>
                          </a:solidFill>
                          <a:effectLst/>
                          <a:latin typeface="+mn-lt"/>
                          <a:ea typeface="+mn-ea"/>
                          <a:cs typeface="+mn-cs"/>
                        </a:rPr>
                        <a:t>This disaster occurred 11/12/2020-11/15/2020.</a:t>
                      </a:r>
                    </a:p>
                    <a:p>
                      <a:endParaRPr lang="en-US" sz="1400" b="1" i="0" kern="1200">
                        <a:solidFill>
                          <a:schemeClr val="tx1"/>
                        </a:solidFill>
                        <a:effectLst/>
                        <a:latin typeface="+mn-lt"/>
                        <a:ea typeface="+mn-ea"/>
                        <a:cs typeface="+mn-cs"/>
                      </a:endParaRPr>
                    </a:p>
                    <a:p>
                      <a:r>
                        <a:rPr lang="en-US" sz="1400" b="0" i="0" kern="1200">
                          <a:solidFill>
                            <a:schemeClr val="tx1"/>
                          </a:solidFill>
                          <a:effectLst/>
                          <a:latin typeface="+mn-lt"/>
                          <a:ea typeface="+mn-ea"/>
                          <a:cs typeface="+mn-cs"/>
                        </a:rPr>
                        <a:t>If this is not correct, please pick another disaster. (hyperlink)</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When did your losses occur?</a:t>
                      </a:r>
                    </a:p>
                    <a:p>
                      <a:r>
                        <a:rPr lang="en-US" sz="1400" b="0" i="0" kern="1200">
                          <a:solidFill>
                            <a:schemeClr val="tx1"/>
                          </a:solidFill>
                          <a:effectLst/>
                          <a:latin typeface="+mn-lt"/>
                          <a:ea typeface="+mn-ea"/>
                          <a:cs typeface="+mn-cs"/>
                        </a:rPr>
                        <a:t>[Text Field]</a:t>
                      </a:r>
                    </a:p>
                    <a:p>
                      <a:endParaRPr lang="en-US" sz="1400" b="0" i="0" kern="1200">
                        <a:solidFill>
                          <a:schemeClr val="tx1"/>
                        </a:solidFill>
                        <a:effectLst/>
                        <a:highlight>
                          <a:srgbClr val="FFFF00"/>
                        </a:highlight>
                        <a:latin typeface="+mn-lt"/>
                        <a:ea typeface="+mn-ea"/>
                        <a:cs typeface="+mn-cs"/>
                      </a:endParaRPr>
                    </a:p>
                    <a:p>
                      <a:r>
                        <a:rPr lang="en-US" sz="1400" b="0" i="0" kern="1200">
                          <a:solidFill>
                            <a:schemeClr val="tx1"/>
                          </a:solidFill>
                          <a:effectLst/>
                          <a:latin typeface="+mn-lt"/>
                          <a:ea typeface="+mn-ea"/>
                          <a:cs typeface="+mn-cs"/>
                        </a:rPr>
                        <a:t>Confirm this date [Button]</a:t>
                      </a:r>
                    </a:p>
                    <a:p>
                      <a:endParaRPr lang="en-US" sz="1400" b="1"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Damage Type</a:t>
                      </a:r>
                    </a:p>
                    <a:p>
                      <a:endParaRPr lang="en-US" sz="1400" b="0"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*When did the damage occur?</a:t>
                      </a:r>
                    </a:p>
                    <a:p>
                      <a:r>
                        <a:rPr lang="en-US" sz="1400" b="1" i="0" kern="1200">
                          <a:solidFill>
                            <a:schemeClr val="tx1"/>
                          </a:solidFill>
                          <a:effectLst/>
                          <a:latin typeface="+mn-lt"/>
                          <a:ea typeface="+mn-ea"/>
                          <a:cs typeface="+mn-cs"/>
                        </a:rPr>
                        <a:t>Loss Date:</a:t>
                      </a:r>
                    </a:p>
                    <a:p>
                      <a:r>
                        <a:rPr lang="en-US" sz="1400" b="0" i="0" kern="1200">
                          <a:solidFill>
                            <a:schemeClr val="tx1"/>
                          </a:solidFill>
                          <a:effectLst/>
                          <a:latin typeface="+mn-lt"/>
                          <a:ea typeface="+mn-ea"/>
                          <a:cs typeface="+mn-cs"/>
                        </a:rPr>
                        <a:t>[Text Field]</a:t>
                      </a: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244809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777149876"/>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Type of Damage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selects type of damage that occurred</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disaster confirmation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Located after Disaster Selection</a:t>
                      </a:r>
                    </a:p>
                  </a:txBody>
                  <a:tcPr/>
                </a:tc>
                <a:extLst>
                  <a:ext uri="{0D108BD9-81ED-4DB2-BD59-A6C34878D82A}">
                    <a16:rowId xmlns:a16="http://schemas.microsoft.com/office/drawing/2014/main" val="1389307492"/>
                  </a:ext>
                </a:extLst>
              </a:tr>
            </a:tbl>
          </a:graphicData>
        </a:graphic>
      </p:graphicFrame>
      <p:pic>
        <p:nvPicPr>
          <p:cNvPr id="6" name="Picture 5" descr="Graphical user interface, text, application&#10;&#10;Description automatically generated">
            <a:extLst>
              <a:ext uri="{FF2B5EF4-FFF2-40B4-BE49-F238E27FC236}">
                <a16:creationId xmlns:a16="http://schemas.microsoft.com/office/drawing/2014/main" id="{F018A4B0-33A4-6E4A-A19A-4398345190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31423" y="1902515"/>
            <a:ext cx="5406996" cy="2492503"/>
          </a:xfrm>
          <a:prstGeom prst="rect">
            <a:avLst/>
          </a:prstGeom>
        </p:spPr>
      </p:pic>
      <p:sp>
        <p:nvSpPr>
          <p:cNvPr id="7" name="Rectangle 6">
            <a:extLst>
              <a:ext uri="{FF2B5EF4-FFF2-40B4-BE49-F238E27FC236}">
                <a16:creationId xmlns:a16="http://schemas.microsoft.com/office/drawing/2014/main" id="{BFEAAF64-3EA4-9946-863F-8C12584686C6}"/>
              </a:ext>
            </a:extLst>
          </p:cNvPr>
          <p:cNvSpPr/>
          <p:nvPr/>
        </p:nvSpPr>
        <p:spPr>
          <a:xfrm>
            <a:off x="7188798" y="2960507"/>
            <a:ext cx="3639222" cy="712333"/>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image">
            <a:extLst>
              <a:ext uri="{FF2B5EF4-FFF2-40B4-BE49-F238E27FC236}">
                <a16:creationId xmlns:a16="http://schemas.microsoft.com/office/drawing/2014/main" id="{D4B1C9A8-2548-D285-93E2-0E17B15AF5FD}"/>
              </a:ext>
            </a:extLst>
          </p:cNvPr>
          <p:cNvPicPr>
            <a:picLocks noChangeAspect="1"/>
          </p:cNvPicPr>
          <p:nvPr/>
        </p:nvPicPr>
        <p:blipFill>
          <a:blip r:embed="rId3"/>
          <a:stretch>
            <a:fillRect/>
          </a:stretch>
        </p:blipFill>
        <p:spPr>
          <a:xfrm>
            <a:off x="1191491" y="1716122"/>
            <a:ext cx="3909290" cy="2963937"/>
          </a:xfrm>
          <a:prstGeom prst="rect">
            <a:avLst/>
          </a:prstGeom>
        </p:spPr>
      </p:pic>
    </p:spTree>
    <p:extLst>
      <p:ext uri="{BB962C8B-B14F-4D97-AF65-F5344CB8AC3E}">
        <p14:creationId xmlns:p14="http://schemas.microsoft.com/office/powerpoint/2010/main" val="3175908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57792012"/>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dirty="0">
                          <a:solidFill>
                            <a:schemeClr val="tx1"/>
                          </a:solidFill>
                          <a:effectLst/>
                          <a:latin typeface="+mn-lt"/>
                          <a:ea typeface="+mn-ea"/>
                          <a:cs typeface="+mn-cs"/>
                        </a:rPr>
                        <a:t>Proposed language:</a:t>
                      </a:r>
                    </a:p>
                    <a:p>
                      <a:pPr lvl="0">
                        <a:buNone/>
                      </a:pPr>
                      <a:endParaRPr lang="en-US" sz="1400" b="0" i="0" kern="1200" dirty="0">
                        <a:solidFill>
                          <a:schemeClr val="tx1"/>
                        </a:solidFill>
                        <a:effectLst/>
                        <a:latin typeface="+mn-lt"/>
                        <a:ea typeface="+mn-ea"/>
                        <a:cs typeface="+mn-cs"/>
                      </a:endParaRPr>
                    </a:p>
                    <a:p>
                      <a:pPr lvl="0">
                        <a:buNone/>
                      </a:pPr>
                      <a:r>
                        <a:rPr lang="en-US" sz="1400" b="1" i="0" kern="1200" dirty="0">
                          <a:solidFill>
                            <a:schemeClr val="tx1"/>
                          </a:solidFill>
                          <a:effectLst/>
                          <a:latin typeface="+mn-lt"/>
                          <a:ea typeface="+mn-ea"/>
                          <a:cs typeface="+mn-cs"/>
                        </a:rPr>
                        <a:t>Type of Damage</a:t>
                      </a:r>
                    </a:p>
                    <a:p>
                      <a:pPr lvl="0">
                        <a:buNone/>
                      </a:pPr>
                      <a:endParaRPr lang="en-US" sz="1400" b="0" i="0" kern="1200" dirty="0">
                        <a:solidFill>
                          <a:schemeClr val="tx1"/>
                        </a:solidFill>
                        <a:effectLst/>
                        <a:latin typeface="+mn-lt"/>
                        <a:ea typeface="+mn-ea"/>
                        <a:cs typeface="+mn-cs"/>
                      </a:endParaRPr>
                    </a:p>
                    <a:p>
                      <a:pPr lvl="0">
                        <a:buNone/>
                      </a:pPr>
                      <a:r>
                        <a:rPr lang="en-US" sz="1400" b="1" i="0" kern="1200" dirty="0">
                          <a:solidFill>
                            <a:schemeClr val="tx1"/>
                          </a:solidFill>
                          <a:effectLst/>
                          <a:latin typeface="+mn-lt"/>
                          <a:ea typeface="+mn-ea"/>
                          <a:cs typeface="+mn-cs"/>
                        </a:rPr>
                        <a:t>What caused your losses? </a:t>
                      </a:r>
                    </a:p>
                    <a:p>
                      <a:pPr lvl="0">
                        <a:buNone/>
                      </a:pPr>
                      <a:r>
                        <a:rPr lang="en-US" sz="1400" b="0" i="0" kern="1200" dirty="0">
                          <a:solidFill>
                            <a:schemeClr val="tx1"/>
                          </a:solidFill>
                          <a:effectLst/>
                          <a:latin typeface="+mn-lt"/>
                          <a:ea typeface="+mn-ea"/>
                          <a:cs typeface="+mn-cs"/>
                        </a:rPr>
                        <a:t>Check all that apply.</a:t>
                      </a:r>
                    </a:p>
                    <a:p>
                      <a:pPr lvl="0">
                        <a:buNone/>
                      </a:pPr>
                      <a:endParaRPr lang="en-US" sz="1400" b="0" i="0"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Earthquake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Fire, Lava Flow, Ash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Flood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Hurricane, Hail, Rain, Wind-driven Rain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Ice, Snow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Power Surge, Lightning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Seepage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Sewer Backup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Tornado, Wind [Checkbox]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0" i="0" kern="1200" dirty="0">
                          <a:solidFill>
                            <a:schemeClr val="tx1"/>
                          </a:solidFill>
                          <a:effectLst/>
                          <a:latin typeface="+mn-lt"/>
                          <a:ea typeface="+mn-ea"/>
                          <a:cs typeface="+mn-cs"/>
                        </a:rPr>
                        <a:t>Other damage not listed here [Checkbox]</a:t>
                      </a:r>
                    </a:p>
                    <a:p>
                      <a:pPr lvl="0">
                        <a:buNone/>
                      </a:pPr>
                      <a:endParaRPr lang="en-US" sz="1400" b="0" i="0" kern="1200" dirty="0">
                        <a:solidFill>
                          <a:schemeClr val="tx1"/>
                        </a:solidFill>
                        <a:effectLst/>
                        <a:latin typeface="+mn-lt"/>
                        <a:ea typeface="+mn-ea"/>
                        <a:cs typeface="+mn-cs"/>
                      </a:endParaRPr>
                    </a:p>
                    <a:p>
                      <a:pPr lvl="0">
                        <a:buNone/>
                      </a:pPr>
                      <a:endParaRPr lang="en-US" sz="1400" b="0" i="0" kern="1200" dirty="0">
                        <a:solidFill>
                          <a:schemeClr val="tx1"/>
                        </a:solidFill>
                        <a:effectLst/>
                        <a:latin typeface="+mn-lt"/>
                        <a:ea typeface="+mn-ea"/>
                        <a:cs typeface="+mn-cs"/>
                      </a:endParaRPr>
                    </a:p>
                    <a:p>
                      <a:pPr lvl="0">
                        <a:buNone/>
                      </a:pPr>
                      <a:endParaRPr lang="en-US" sz="1400" b="0" i="0" kern="1200" dirty="0">
                        <a:solidFill>
                          <a:schemeClr val="tx1"/>
                        </a:solidFill>
                        <a:effectLst/>
                        <a:latin typeface="+mn-lt"/>
                        <a:ea typeface="+mn-ea"/>
                        <a:cs typeface="+mn-cs"/>
                      </a:endParaRPr>
                    </a:p>
                    <a:p>
                      <a:pPr lvl="0">
                        <a:buNone/>
                      </a:pPr>
                      <a:r>
                        <a:rPr lang="en-US" sz="1400" b="0" i="0" kern="1200" dirty="0">
                          <a:solidFill>
                            <a:srgbClr val="FF0000"/>
                          </a:solidFill>
                          <a:effectLst/>
                          <a:latin typeface="+mn-lt"/>
                          <a:ea typeface="+mn-ea"/>
                          <a:cs typeface="+mn-cs"/>
                        </a:rPr>
                        <a:t>This list updates depending on the disaster type</a:t>
                      </a:r>
                    </a:p>
                  </a:txBody>
                  <a:tcPr/>
                </a:tc>
                <a:tc>
                  <a:txBody>
                    <a:bodyPr/>
                    <a:lstStyle/>
                    <a:p>
                      <a:pPr lvl="0">
                        <a:buNone/>
                      </a:pPr>
                      <a:r>
                        <a:rPr lang="en-US" sz="1400" b="1" i="0" u="none" strike="noStrike" kern="1200" noProof="0" dirty="0">
                          <a:solidFill>
                            <a:schemeClr val="tx1"/>
                          </a:solidFill>
                          <a:effectLst/>
                          <a:latin typeface="Calibri"/>
                        </a:rPr>
                        <a:t>Current language</a:t>
                      </a:r>
                      <a:r>
                        <a:rPr lang="en-US" sz="1400" b="0" i="0" u="none" strike="noStrike" kern="1200" noProof="0" dirty="0">
                          <a:solidFill>
                            <a:schemeClr val="tx1"/>
                          </a:solidFill>
                          <a:effectLst/>
                          <a:latin typeface="Calibri"/>
                        </a:rPr>
                        <a:t>:</a:t>
                      </a:r>
                      <a:endParaRPr lang="en-US" sz="1400" b="0" i="0" u="none" strike="noStrike" kern="1200" noProof="0" dirty="0">
                        <a:effectLst/>
                      </a:endParaRPr>
                    </a:p>
                    <a:p>
                      <a:pPr lvl="0">
                        <a:buNone/>
                      </a:pPr>
                      <a:endParaRPr lang="en-US" sz="1400" b="0" i="0" u="none" strike="noStrike" kern="1200" noProof="0" dirty="0">
                        <a:effectLst/>
                      </a:endParaRPr>
                    </a:p>
                    <a:p>
                      <a:pPr lvl="0">
                        <a:buNone/>
                      </a:pPr>
                      <a:r>
                        <a:rPr lang="en-US" sz="1400" b="1" i="0" u="none" strike="noStrike" kern="1200" noProof="0" dirty="0">
                          <a:solidFill>
                            <a:schemeClr val="tx1"/>
                          </a:solidFill>
                          <a:effectLst/>
                          <a:latin typeface="Calibri"/>
                        </a:rPr>
                        <a:t>Damage Type</a:t>
                      </a:r>
                      <a:endParaRPr lang="en-US" sz="1400" b="0" i="0" u="none" strike="noStrike" kern="1200" noProof="0" dirty="0">
                        <a:effectLst/>
                      </a:endParaRPr>
                    </a:p>
                    <a:p>
                      <a:pPr lvl="0">
                        <a:buNone/>
                      </a:pPr>
                      <a:r>
                        <a:rPr lang="en-US" sz="1400" b="0" i="0" u="none" strike="noStrike" kern="1200" noProof="0" dirty="0">
                          <a:solidFill>
                            <a:schemeClr val="tx1"/>
                          </a:solidFill>
                          <a:effectLst/>
                          <a:latin typeface="Calibri"/>
                        </a:rPr>
                        <a:t>What type of damage do you have? Check all that apply</a:t>
                      </a:r>
                      <a:endParaRPr lang="en-US" sz="1400" b="0" i="0" u="none" strike="noStrike" kern="1200" noProof="0" dirty="0">
                        <a:effectLst/>
                      </a:endParaRPr>
                    </a:p>
                    <a:p>
                      <a:pPr lvl="0">
                        <a:buNone/>
                      </a:pPr>
                      <a:endParaRPr lang="en-US" sz="1400" b="0" i="0" u="none" strike="noStrike" kern="1200" noProof="0" dirty="0">
                        <a:effectLst/>
                      </a:endParaRPr>
                    </a:p>
                    <a:p>
                      <a:pPr marL="0" marR="0" lvl="0" indent="0" algn="l">
                        <a:lnSpc>
                          <a:spcPct val="100000"/>
                        </a:lnSpc>
                        <a:spcBef>
                          <a:spcPts val="0"/>
                        </a:spcBef>
                        <a:spcAft>
                          <a:spcPts val="0"/>
                        </a:spcAft>
                        <a:buNone/>
                      </a:pPr>
                      <a:r>
                        <a:rPr lang="en-US" sz="1400" b="1" i="0" u="none" strike="noStrike" kern="1200" noProof="0" dirty="0">
                          <a:solidFill>
                            <a:schemeClr val="tx1"/>
                          </a:solidFill>
                          <a:effectLst/>
                          <a:latin typeface="Calibri"/>
                        </a:rPr>
                        <a:t>Flood</a:t>
                      </a:r>
                      <a:r>
                        <a:rPr lang="en-US" sz="1400" b="0" i="0" u="none" strike="noStrike" kern="1200" noProof="0" dirty="0">
                          <a:solidFill>
                            <a:schemeClr val="tx1"/>
                          </a:solidFill>
                          <a:effectLst/>
                          <a:latin typeface="Calibri"/>
                        </a:rPr>
                        <a:t> [Checkbox]</a:t>
                      </a:r>
                      <a:endParaRPr lang="en-US" sz="1400" b="0" i="0" u="none" strike="noStrike" kern="1200" noProof="0" dirty="0">
                        <a:effectLst/>
                      </a:endParaRPr>
                    </a:p>
                    <a:p>
                      <a:pPr marL="0" marR="0" lvl="0" indent="0" algn="l">
                        <a:lnSpc>
                          <a:spcPct val="100000"/>
                        </a:lnSpc>
                        <a:spcBef>
                          <a:spcPts val="0"/>
                        </a:spcBef>
                        <a:spcAft>
                          <a:spcPts val="0"/>
                        </a:spcAft>
                        <a:buNone/>
                      </a:pPr>
                      <a:r>
                        <a:rPr lang="en-US" sz="1400" b="1" i="0" u="none" strike="noStrike" kern="1200" noProof="0" dirty="0">
                          <a:solidFill>
                            <a:schemeClr val="tx1"/>
                          </a:solidFill>
                          <a:effectLst/>
                          <a:latin typeface="Calibri"/>
                        </a:rPr>
                        <a:t>Hurricane/Hail/Rain/Wind Driven Rain </a:t>
                      </a:r>
                      <a:r>
                        <a:rPr lang="en-US" sz="1400" b="0" i="0" u="none" strike="noStrike" kern="1200" noProof="0" dirty="0">
                          <a:solidFill>
                            <a:schemeClr val="tx1"/>
                          </a:solidFill>
                          <a:effectLst/>
                          <a:latin typeface="Calibri"/>
                        </a:rPr>
                        <a:t>[Checkbox]</a:t>
                      </a:r>
                      <a:endParaRPr lang="en-US" sz="1400" b="0" i="0" u="none" strike="noStrike" kern="1200" noProof="0" dirty="0">
                        <a:effectLst/>
                      </a:endParaRPr>
                    </a:p>
                    <a:p>
                      <a:pPr lvl="0">
                        <a:buNone/>
                      </a:pPr>
                      <a:endParaRPr lang="en-US" sz="1400" b="0" i="0" u="none" strike="noStrike" kern="1200" noProof="0" dirty="0">
                        <a:effectLst/>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_____</a:t>
                      </a:r>
                      <a:endParaRPr lang="en-US" sz="1400" b="0" i="0" u="none" strike="noStrike" kern="1200" noProof="0" dirty="0">
                        <a:effectLst/>
                      </a:endParaRPr>
                    </a:p>
                    <a:p>
                      <a:pPr marL="0" marR="0" lvl="0" indent="0" algn="l">
                        <a:lnSpc>
                          <a:spcPct val="100000"/>
                        </a:lnSpc>
                        <a:spcBef>
                          <a:spcPts val="0"/>
                        </a:spcBef>
                        <a:spcAft>
                          <a:spcPts val="0"/>
                        </a:spcAft>
                        <a:buNone/>
                      </a:pPr>
                      <a:endParaRPr lang="en-US" sz="1400" b="0" i="0" u="none" strike="noStrike" kern="1200" noProof="0" dirty="0">
                        <a:effectLst/>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If you do not see the type of damage that occurred to your home above, please select </a:t>
                      </a:r>
                      <a:r>
                        <a:rPr lang="en-US" sz="1400" b="1" i="0" u="none" strike="noStrike" kern="1200" noProof="0" dirty="0">
                          <a:solidFill>
                            <a:schemeClr val="tx1"/>
                          </a:solidFill>
                          <a:effectLst/>
                          <a:latin typeface="Calibri"/>
                        </a:rPr>
                        <a:t>Other damage not listed here.</a:t>
                      </a:r>
                      <a:endParaRPr lang="en-US" sz="1400" b="0" i="0" u="none" strike="noStrike" kern="1200" noProof="0" dirty="0">
                        <a:effectLst/>
                      </a:endParaRPr>
                    </a:p>
                    <a:p>
                      <a:pPr marL="0" marR="0" lvl="0" indent="0" algn="l">
                        <a:lnSpc>
                          <a:spcPct val="100000"/>
                        </a:lnSpc>
                        <a:spcBef>
                          <a:spcPts val="0"/>
                        </a:spcBef>
                        <a:spcAft>
                          <a:spcPts val="0"/>
                        </a:spcAft>
                        <a:buNone/>
                      </a:pPr>
                      <a:endParaRPr lang="en-US" sz="1400" b="0" i="0" u="none" strike="noStrike" kern="1200" noProof="0" dirty="0">
                        <a:effectLst/>
                      </a:endParaRPr>
                    </a:p>
                    <a:p>
                      <a:pPr marL="0" marR="0" lvl="0" indent="0" algn="l">
                        <a:lnSpc>
                          <a:spcPct val="100000"/>
                        </a:lnSpc>
                        <a:spcBef>
                          <a:spcPts val="0"/>
                        </a:spcBef>
                        <a:spcAft>
                          <a:spcPts val="0"/>
                        </a:spcAft>
                        <a:buNone/>
                      </a:pPr>
                      <a:r>
                        <a:rPr lang="en-US" sz="1400" b="1" i="0" u="none" strike="noStrike" kern="1200" noProof="0" dirty="0">
                          <a:solidFill>
                            <a:schemeClr val="tx1"/>
                          </a:solidFill>
                          <a:effectLst/>
                          <a:latin typeface="Calibri"/>
                        </a:rPr>
                        <a:t>Other damage not listed here </a:t>
                      </a:r>
                      <a:r>
                        <a:rPr lang="en-US" sz="1400" b="0" i="0" u="none" strike="noStrike" kern="1200" noProof="0" dirty="0">
                          <a:solidFill>
                            <a:schemeClr val="tx1"/>
                          </a:solidFill>
                          <a:effectLst/>
                          <a:latin typeface="Calibri"/>
                        </a:rPr>
                        <a:t>[Checkbox]</a:t>
                      </a:r>
                      <a:endParaRPr lang="en-US" sz="1400" b="0" i="0" u="none" strike="noStrike" kern="1200" noProof="0" dirty="0">
                        <a:effectLst/>
                      </a:endParaRPr>
                    </a:p>
                    <a:p>
                      <a:pPr lvl="0">
                        <a:buNone/>
                      </a:pPr>
                      <a:endParaRPr lang="en-US" sz="1400" b="0" i="0" kern="1200" dirty="0">
                        <a:solidFill>
                          <a:schemeClr val="tx1"/>
                        </a:solidFill>
                        <a:effectLst/>
                        <a:latin typeface="+mn-lt"/>
                        <a:ea typeface="+mn-ea"/>
                        <a:cs typeface="+mn-cs"/>
                      </a:endParaRPr>
                    </a:p>
                    <a:p>
                      <a:pPr lvl="0">
                        <a:buNone/>
                      </a:pPr>
                      <a:endParaRPr lang="en-US" sz="1400" b="0" i="0" kern="1200" dirty="0">
                        <a:solidFill>
                          <a:schemeClr val="tx1"/>
                        </a:solidFill>
                        <a:effectLst/>
                        <a:latin typeface="+mn-lt"/>
                        <a:ea typeface="+mn-ea"/>
                        <a:cs typeface="+mn-cs"/>
                      </a:endParaRPr>
                    </a:p>
                    <a:p>
                      <a:endParaRPr lang="en-US" sz="1400" b="0" i="0" kern="1200" dirty="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52421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93173991"/>
              </p:ext>
            </p:extLst>
          </p:nvPr>
        </p:nvGraphicFramePr>
        <p:xfrm>
          <a:off x="367468" y="217356"/>
          <a:ext cx="11478789" cy="7343700"/>
        </p:xfrm>
        <a:graphic>
          <a:graphicData uri="http://schemas.openxmlformats.org/drawingml/2006/table">
            <a:tbl>
              <a:tblPr firstRow="1" bandRow="1">
                <a:tableStyleId>{5940675A-B579-460E-94D1-54222C63F5DA}</a:tableStyleId>
              </a:tblPr>
              <a:tblGrid>
                <a:gridCol w="6847296">
                  <a:extLst>
                    <a:ext uri="{9D8B030D-6E8A-4147-A177-3AD203B41FA5}">
                      <a16:colId xmlns:a16="http://schemas.microsoft.com/office/drawing/2014/main" val="248139570"/>
                    </a:ext>
                  </a:extLst>
                </a:gridCol>
                <a:gridCol w="4631493">
                  <a:extLst>
                    <a:ext uri="{9D8B030D-6E8A-4147-A177-3AD203B41FA5}">
                      <a16:colId xmlns:a16="http://schemas.microsoft.com/office/drawing/2014/main" val="3773565555"/>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3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Do you need assistance after a disaster? </a:t>
                      </a:r>
                    </a:p>
                    <a:p>
                      <a:r>
                        <a:rPr lang="en-US" sz="1200" b="0" i="0" kern="1200">
                          <a:solidFill>
                            <a:schemeClr val="tx1"/>
                          </a:solidFill>
                          <a:effectLst/>
                          <a:latin typeface="+mn-lt"/>
                          <a:ea typeface="+mn-ea"/>
                          <a:cs typeface="+mn-cs"/>
                        </a:rPr>
                        <a:t>We can help you apply for FEMA disaster assistance and guide you to other resources to help you recover.</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Let’s Get Started </a:t>
                      </a:r>
                      <a:r>
                        <a:rPr lang="en-US" sz="1200" b="0" i="0" kern="1200">
                          <a:solidFill>
                            <a:schemeClr val="tx1"/>
                          </a:solidFill>
                          <a:effectLst/>
                          <a:latin typeface="+mn-lt"/>
                          <a:ea typeface="+mn-ea"/>
                          <a:cs typeface="+mn-cs"/>
                        </a:rPr>
                        <a:t>[Button]</a:t>
                      </a:r>
                    </a:p>
                    <a:p>
                      <a:r>
                        <a:rPr lang="en-US" sz="1200" b="0" i="0" kern="1200">
                          <a:solidFill>
                            <a:schemeClr val="tx1"/>
                          </a:solidFill>
                          <a:effectLst/>
                          <a:latin typeface="+mn-lt"/>
                          <a:ea typeface="+mn-ea"/>
                          <a:cs typeface="+mn-cs"/>
                        </a:rPr>
                        <a:t>English/Spanish</a:t>
                      </a:r>
                    </a:p>
                    <a:p>
                      <a:endParaRPr lang="en-US" sz="1200" b="1" i="0" kern="1200">
                        <a:solidFill>
                          <a:srgbClr val="FF0000"/>
                        </a:solidFill>
                        <a:effectLst/>
                        <a:latin typeface="+mn-lt"/>
                        <a:ea typeface="+mn-ea"/>
                        <a:cs typeface="+mn-cs"/>
                      </a:endParaRPr>
                    </a:p>
                    <a:p>
                      <a:pPr lvl="0">
                        <a:buNone/>
                      </a:pPr>
                      <a:r>
                        <a:rPr lang="en-US" sz="1200" b="0" i="0" kern="1200">
                          <a:solidFill>
                            <a:schemeClr val="tx1"/>
                          </a:solidFill>
                          <a:effectLst/>
                          <a:latin typeface="+mn-lt"/>
                          <a:ea typeface="+mn-ea"/>
                          <a:cs typeface="+mn-cs"/>
                        </a:rPr>
                        <a:t>If you need help to complete your application for any reason, call the FEMA Helpline, 7 a.m. to 11 p.m. ET, 7 days a week:</a:t>
                      </a:r>
                    </a:p>
                    <a:p>
                      <a:pPr marL="285750" lvl="0" indent="-285750">
                        <a:buFont typeface="Arial"/>
                        <a:buChar char="•"/>
                      </a:pPr>
                      <a:r>
                        <a:rPr lang="en-US" sz="1200" b="0" i="0" kern="1200">
                          <a:solidFill>
                            <a:schemeClr val="tx1"/>
                          </a:solidFill>
                          <a:effectLst/>
                          <a:latin typeface="+mn-lt"/>
                          <a:ea typeface="+mn-ea"/>
                          <a:cs typeface="+mn-cs"/>
                        </a:rPr>
                        <a:t>1-800-621-3362</a:t>
                      </a:r>
                      <a:endParaRPr lang="en-US" sz="1200">
                        <a:solidFill>
                          <a:schemeClr val="tx1"/>
                        </a:solidFill>
                      </a:endParaRPr>
                    </a:p>
                    <a:p>
                      <a:pPr marL="285750" lvl="0" indent="-285750">
                        <a:buFont typeface="Arial"/>
                        <a:buChar char="•"/>
                      </a:pPr>
                      <a:r>
                        <a:rPr lang="en-US" sz="1200" b="0" i="0" u="none" strike="noStrike" kern="1200" noProof="0">
                          <a:solidFill>
                            <a:schemeClr val="tx1"/>
                          </a:solidFill>
                          <a:effectLst/>
                        </a:rPr>
                        <a:t>If you use a video relay service, captioned phone, or other communication service, give FEMA the number for that service.</a:t>
                      </a:r>
                    </a:p>
                    <a:p>
                      <a:pPr marL="285750" lvl="0" indent="-285750">
                        <a:buFont typeface="Arial"/>
                        <a:buChar char="•"/>
                      </a:pPr>
                      <a:endParaRPr lang="en-US" sz="1200" b="0" i="0" u="none" strike="noStrike" kern="1200" noProof="0">
                        <a:solidFill>
                          <a:schemeClr val="tx1"/>
                        </a:solidFill>
                        <a:effectLst/>
                      </a:endParaRPr>
                    </a:p>
                    <a:p>
                      <a:pPr rtl="0"/>
                      <a:r>
                        <a:rPr lang="en-US" sz="1200" b="0" i="0" u="none" strike="noStrike" kern="1200" noProof="0">
                          <a:solidFill>
                            <a:schemeClr val="tx1"/>
                          </a:solidFill>
                          <a:effectLst/>
                        </a:rPr>
                        <a:t>(Other Languages pop-up)</a:t>
                      </a:r>
                      <a:br>
                        <a:rPr lang="en-US" sz="1200" b="0" i="0" u="none" strike="noStrike" kern="1200" noProof="0">
                          <a:solidFill>
                            <a:schemeClr val="tx1"/>
                          </a:solidFill>
                          <a:effectLst/>
                        </a:rPr>
                      </a:br>
                      <a:r>
                        <a:rPr lang="vi-VN" sz="1200" kern="1200">
                          <a:solidFill>
                            <a:schemeClr val="tx1"/>
                          </a:solidFill>
                          <a:effectLst/>
                          <a:latin typeface="+mn-lt"/>
                          <a:ea typeface="+mn-ea"/>
                          <a:cs typeface="+mn-cs"/>
                        </a:rPr>
                        <a:t>Si habla un idioma diferente al inglés y necesita ayuda con este documento, llame al 800-621-3362 y lo conectaremos con un intérprete que lo ayudará sin costo alguno para usted.</a:t>
                      </a:r>
                      <a:br>
                        <a:rPr lang="vi-VN" sz="1200" kern="1200">
                          <a:solidFill>
                            <a:schemeClr val="tx1"/>
                          </a:solidFill>
                          <a:effectLst/>
                          <a:latin typeface="+mn-lt"/>
                          <a:ea typeface="+mn-ea"/>
                          <a:cs typeface="+mn-cs"/>
                        </a:rPr>
                      </a:br>
                      <a:br>
                        <a:rPr lang="vi-VN" sz="1200" kern="1200">
                          <a:solidFill>
                            <a:schemeClr val="tx1"/>
                          </a:solidFill>
                          <a:effectLst/>
                          <a:latin typeface="+mn-lt"/>
                          <a:ea typeface="+mn-ea"/>
                          <a:cs typeface="+mn-cs"/>
                        </a:rPr>
                      </a:br>
                      <a:r>
                        <a:rPr lang="az-Cyrl-AZ" sz="1200" kern="1200">
                          <a:solidFill>
                            <a:schemeClr val="tx1"/>
                          </a:solidFill>
                          <a:effectLst/>
                          <a:latin typeface="+mn-lt"/>
                          <a:ea typeface="+mn-ea"/>
                          <a:cs typeface="+mn-cs"/>
                        </a:rPr>
                        <a:t>Если вы не говорите на английском языке и нуждаетесь в помощи, позвоните по номеру 800-621-3362. Вас соединят с переводчиком, который бесплатно поможет вам.</a:t>
                      </a:r>
                      <a:br>
                        <a:rPr lang="az-Cyrl-AZ" sz="1200" kern="1200">
                          <a:solidFill>
                            <a:schemeClr val="tx1"/>
                          </a:solidFill>
                          <a:effectLst/>
                          <a:latin typeface="+mn-lt"/>
                          <a:ea typeface="+mn-ea"/>
                          <a:cs typeface="+mn-cs"/>
                        </a:rPr>
                      </a:br>
                      <a:br>
                        <a:rPr lang="az-Cyrl-AZ" sz="1200" kern="1200">
                          <a:solidFill>
                            <a:schemeClr val="tx1"/>
                          </a:solidFill>
                          <a:effectLst/>
                          <a:latin typeface="+mn-lt"/>
                          <a:ea typeface="+mn-ea"/>
                          <a:cs typeface="+mn-cs"/>
                        </a:rPr>
                      </a:br>
                      <a:r>
                        <a:rPr lang="vi-VN" sz="1200" kern="1200">
                          <a:solidFill>
                            <a:schemeClr val="tx1"/>
                          </a:solidFill>
                          <a:effectLst/>
                          <a:latin typeface="+mn-lt"/>
                          <a:ea typeface="+mn-ea"/>
                          <a:cs typeface="+mn-cs"/>
                        </a:rPr>
                        <a:t>Se você fala um idioma além do inglês e precisa de ajuda em relação a este documento, ligue para 800-621-3362 e você será conectado a um intérprete que irá ajudá-lo sem nenhum custo adicional.</a:t>
                      </a:r>
                      <a:br>
                        <a:rPr lang="vi-VN" sz="1200" kern="1200">
                          <a:solidFill>
                            <a:schemeClr val="tx1"/>
                          </a:solidFill>
                          <a:effectLst/>
                          <a:latin typeface="+mn-lt"/>
                          <a:ea typeface="+mn-ea"/>
                          <a:cs typeface="+mn-cs"/>
                        </a:rPr>
                      </a:br>
                      <a:br>
                        <a:rPr lang="vi-VN" sz="1200" kern="1200">
                          <a:solidFill>
                            <a:schemeClr val="tx1"/>
                          </a:solidFill>
                          <a:effectLst/>
                          <a:latin typeface="+mn-lt"/>
                          <a:ea typeface="+mn-ea"/>
                          <a:cs typeface="+mn-cs"/>
                        </a:rPr>
                      </a:br>
                      <a:r>
                        <a:rPr lang="vi-VN" sz="1200" kern="1200">
                          <a:solidFill>
                            <a:schemeClr val="tx1"/>
                          </a:solidFill>
                          <a:effectLst/>
                          <a:latin typeface="+mn-lt"/>
                          <a:ea typeface="+mn-ea"/>
                          <a:cs typeface="+mn-cs"/>
                        </a:rPr>
                        <a:t>Nếu quý vị nói một ngôn ngữ khác Tiếng Anh và cần giúp đỡ với tài liệu này, hãy gọi 800-621-3362 và quý vị sẽ được kết nối với một thông dịch viên, là người sẽ trợ giúp miễn phí cho quý vị.</a:t>
                      </a:r>
                      <a:br>
                        <a:rPr lang="vi-VN" sz="1200" kern="1200">
                          <a:solidFill>
                            <a:schemeClr val="tx1"/>
                          </a:solidFill>
                          <a:effectLst/>
                          <a:latin typeface="+mn-lt"/>
                          <a:ea typeface="+mn-ea"/>
                          <a:cs typeface="+mn-cs"/>
                        </a:rPr>
                      </a:br>
                      <a:br>
                        <a:rPr lang="vi-VN" sz="1200" kern="1200">
                          <a:solidFill>
                            <a:schemeClr val="tx1"/>
                          </a:solidFill>
                          <a:effectLst/>
                          <a:latin typeface="+mn-lt"/>
                          <a:ea typeface="+mn-ea"/>
                          <a:cs typeface="+mn-cs"/>
                        </a:rPr>
                      </a:br>
                      <a:r>
                        <a:rPr lang="ko-KR" altLang="en-US" sz="1200" kern="1200">
                          <a:solidFill>
                            <a:schemeClr val="tx1"/>
                          </a:solidFill>
                          <a:effectLst/>
                          <a:latin typeface="+mn-lt"/>
                          <a:ea typeface="+mn-ea"/>
                          <a:cs typeface="+mn-cs"/>
                        </a:rPr>
                        <a:t>영어를 사용하지 못하는 사람으로써 본 문서에 대해 도움이 필요할 경우</a:t>
                      </a:r>
                      <a:r>
                        <a:rPr lang="en-US" altLang="ko-KR" sz="1200" kern="1200">
                          <a:solidFill>
                            <a:schemeClr val="tx1"/>
                          </a:solidFill>
                          <a:effectLst/>
                          <a:latin typeface="+mn-lt"/>
                          <a:ea typeface="+mn-ea"/>
                          <a:cs typeface="+mn-cs"/>
                        </a:rPr>
                        <a:t>, </a:t>
                      </a:r>
                      <a:r>
                        <a:rPr lang="ko-KR" altLang="en-US" sz="1200" kern="1200">
                          <a:solidFill>
                            <a:schemeClr val="tx1"/>
                          </a:solidFill>
                          <a:effectLst/>
                          <a:latin typeface="+mn-lt"/>
                          <a:ea typeface="+mn-ea"/>
                          <a:cs typeface="+mn-cs"/>
                        </a:rPr>
                        <a:t>전화 </a:t>
                      </a:r>
                      <a:r>
                        <a:rPr lang="en-US" altLang="ko-KR" sz="1200" kern="1200">
                          <a:solidFill>
                            <a:schemeClr val="tx1"/>
                          </a:solidFill>
                          <a:effectLst/>
                          <a:latin typeface="+mn-lt"/>
                          <a:ea typeface="+mn-ea"/>
                          <a:cs typeface="+mn-cs"/>
                        </a:rPr>
                        <a:t>800-621-3362 </a:t>
                      </a:r>
                      <a:r>
                        <a:rPr lang="ko-KR" altLang="en-US" sz="1200" kern="1200">
                          <a:solidFill>
                            <a:schemeClr val="tx1"/>
                          </a:solidFill>
                          <a:effectLst/>
                          <a:latin typeface="+mn-lt"/>
                          <a:ea typeface="+mn-ea"/>
                          <a:cs typeface="+mn-cs"/>
                        </a:rPr>
                        <a:t>로 연락주시면 여러분을 무료로 도와줄 통역사와 연결해 드립니다</a:t>
                      </a:r>
                      <a:r>
                        <a:rPr lang="en-US" altLang="ko-KR" sz="1200" kern="1200">
                          <a:solidFill>
                            <a:schemeClr val="tx1"/>
                          </a:solidFill>
                          <a:effectLst/>
                          <a:latin typeface="+mn-lt"/>
                          <a:ea typeface="+mn-ea"/>
                          <a:cs typeface="+mn-cs"/>
                        </a:rPr>
                        <a:t>.</a:t>
                      </a:r>
                      <a:br>
                        <a:rPr lang="en-US" altLang="ko-KR" sz="1200" kern="1200">
                          <a:solidFill>
                            <a:schemeClr val="tx1"/>
                          </a:solidFill>
                          <a:effectLst/>
                          <a:latin typeface="+mn-lt"/>
                          <a:ea typeface="+mn-ea"/>
                          <a:cs typeface="+mn-cs"/>
                        </a:rPr>
                      </a:br>
                      <a:br>
                        <a:rPr lang="en-US" altLang="ko-KR" sz="1200" kern="1200">
                          <a:solidFill>
                            <a:schemeClr val="tx1"/>
                          </a:solidFill>
                          <a:effectLst/>
                          <a:latin typeface="+mn-lt"/>
                          <a:ea typeface="+mn-ea"/>
                          <a:cs typeface="+mn-cs"/>
                        </a:rPr>
                      </a:br>
                      <a:r>
                        <a:rPr lang="vi-VN" sz="1200" kern="1200">
                          <a:solidFill>
                            <a:schemeClr val="tx1"/>
                          </a:solidFill>
                          <a:effectLst/>
                          <a:latin typeface="+mn-lt"/>
                          <a:ea typeface="+mn-ea"/>
                          <a:cs typeface="+mn-cs"/>
                        </a:rPr>
                        <a:t>If you speak a language other than English and need help with this document, please call 800-621-3362 and you will be connected to an interpreter who will assist you at no cost.</a:t>
                      </a:r>
                    </a:p>
                    <a:p>
                      <a:pPr rtl="0"/>
                      <a:br>
                        <a:rPr lang="vi-VN" sz="1200"/>
                      </a:br>
                      <a:endParaRPr lang="vi-VN" sz="1200"/>
                    </a:p>
                    <a:p>
                      <a:pPr marL="0" lvl="0" indent="0">
                        <a:buFontTx/>
                        <a:buNone/>
                      </a:pPr>
                      <a:endParaRPr lang="en-US" sz="1200" b="0" i="0" u="none" strike="noStrike" kern="1200" noProof="0">
                        <a:solidFill>
                          <a:schemeClr val="tx1"/>
                        </a:solidFill>
                        <a:effectLst/>
                      </a:endParaRPr>
                    </a:p>
                    <a:p>
                      <a:pPr marL="0" lvl="0" indent="0">
                        <a:buFont typeface="Arial"/>
                        <a:buNone/>
                      </a:pPr>
                      <a:endParaRPr lang="en-US" sz="1300" b="0" i="0" u="none" strike="noStrike" kern="1200" noProof="0">
                        <a:solidFill>
                          <a:schemeClr val="tx1"/>
                        </a:solidFill>
                        <a:effectLs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a:solidFill>
                            <a:schemeClr val="tx1"/>
                          </a:solidFill>
                          <a:effectLst/>
                          <a:latin typeface="+mn-lt"/>
                          <a:ea typeface="+mn-ea"/>
                          <a:cs typeface="+mn-cs"/>
                        </a:rPr>
                        <a:t>Current language: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English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a:solidFill>
                            <a:schemeClr val="tx1"/>
                          </a:solidFill>
                          <a:effectLst/>
                          <a:latin typeface="+mn-lt"/>
                          <a:ea typeface="+mn-ea"/>
                          <a:cs typeface="+mn-cs"/>
                        </a:rPr>
                        <a:t>Spanish</a:t>
                      </a:r>
                    </a:p>
                    <a:p>
                      <a:endParaRPr lang="en-US" b="0"/>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799470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Create an Account</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needs to create an account to proceed with application </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Needs Assessment – You Selected screen.</a:t>
                      </a:r>
                    </a:p>
                  </a:txBody>
                  <a:tcPr/>
                </a:tc>
                <a:tc>
                  <a:txBody>
                    <a:bodyPr/>
                    <a:lstStyle/>
                    <a:p>
                      <a:r>
                        <a:rPr lang="en-US" sz="1400"/>
                        <a:t>Located after Conclusion/Registration Submission</a:t>
                      </a:r>
                    </a:p>
                  </a:txBody>
                  <a:tcPr/>
                </a:tc>
                <a:extLst>
                  <a:ext uri="{0D108BD9-81ED-4DB2-BD59-A6C34878D82A}">
                    <a16:rowId xmlns:a16="http://schemas.microsoft.com/office/drawing/2014/main" val="1389307492"/>
                  </a:ext>
                </a:extLst>
              </a:tr>
            </a:tbl>
          </a:graphicData>
        </a:graphic>
      </p:graphicFrame>
      <p:pic>
        <p:nvPicPr>
          <p:cNvPr id="3" name="Picture 2" descr="Graphical user interface, text, application&#10;&#10;Description automatically generated">
            <a:extLst>
              <a:ext uri="{FF2B5EF4-FFF2-40B4-BE49-F238E27FC236}">
                <a16:creationId xmlns:a16="http://schemas.microsoft.com/office/drawing/2014/main" id="{C32CDD84-6C5C-D94E-94CE-C12EC534D6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44040" y="1965434"/>
            <a:ext cx="5563309" cy="2046393"/>
          </a:xfrm>
          <a:prstGeom prst="rect">
            <a:avLst/>
          </a:prstGeom>
        </p:spPr>
      </p:pic>
      <p:pic>
        <p:nvPicPr>
          <p:cNvPr id="2" name="Picture 5" descr="image">
            <a:extLst>
              <a:ext uri="{FF2B5EF4-FFF2-40B4-BE49-F238E27FC236}">
                <a16:creationId xmlns:a16="http://schemas.microsoft.com/office/drawing/2014/main" id="{652D5D73-B3D5-7DD3-4F42-F99D8AB2FC19}"/>
              </a:ext>
            </a:extLst>
          </p:cNvPr>
          <p:cNvPicPr>
            <a:picLocks noChangeAspect="1"/>
          </p:cNvPicPr>
          <p:nvPr/>
        </p:nvPicPr>
        <p:blipFill>
          <a:blip r:embed="rId3"/>
          <a:stretch>
            <a:fillRect/>
          </a:stretch>
        </p:blipFill>
        <p:spPr>
          <a:xfrm>
            <a:off x="653716" y="1852405"/>
            <a:ext cx="4798594" cy="3052926"/>
          </a:xfrm>
          <a:prstGeom prst="rect">
            <a:avLst/>
          </a:prstGeom>
        </p:spPr>
      </p:pic>
    </p:spTree>
    <p:extLst>
      <p:ext uri="{BB962C8B-B14F-4D97-AF65-F5344CB8AC3E}">
        <p14:creationId xmlns:p14="http://schemas.microsoft.com/office/powerpoint/2010/main" val="4109451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752019353"/>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pPr lvl="0">
                        <a:buNone/>
                      </a:pPr>
                      <a:r>
                        <a:rPr lang="en-US" sz="1400" b="1" i="0" u="none" strike="noStrike" kern="1200" noProof="0">
                          <a:solidFill>
                            <a:schemeClr val="tx1"/>
                          </a:solidFill>
                          <a:effectLst/>
                          <a:latin typeface="Calibri"/>
                        </a:rPr>
                        <a:t>Proposed language:</a:t>
                      </a:r>
                      <a:endParaRPr lang="en-US" sz="1400" b="1" i="0" u="none" strike="noStrike" kern="1200" noProof="0">
                        <a:effectLst/>
                      </a:endParaRP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Create an Online Account</a:t>
                      </a:r>
                      <a:endParaRPr lang="en-US" sz="1400" b="0" i="0" u="none" strike="noStrike" kern="1200" noProof="0">
                        <a:solidFill>
                          <a:schemeClr val="tx1"/>
                        </a:solidFill>
                        <a:effectLst/>
                      </a:endParaRPr>
                    </a:p>
                    <a:p>
                      <a:pPr lvl="0">
                        <a:buNone/>
                      </a:pPr>
                      <a:endParaRPr lang="en-US" sz="1400" b="0" i="0" u="none" strike="noStrike" kern="1200" noProof="0">
                        <a:solidFill>
                          <a:schemeClr val="tx1"/>
                        </a:solidFill>
                        <a:effectLst/>
                      </a:endParaRPr>
                    </a:p>
                    <a:p>
                      <a:pPr marL="0" lvl="0" indent="0">
                        <a:buNone/>
                      </a:pPr>
                      <a:r>
                        <a:rPr lang="en-US" sz="1400" b="0" i="0" u="none" strike="noStrike" kern="1200" noProof="0">
                          <a:solidFill>
                            <a:schemeClr val="tx1"/>
                          </a:solidFill>
                          <a:effectLst/>
                          <a:latin typeface="Calibri"/>
                        </a:rPr>
                        <a:t>When you create an online account, you can save your work as you fill out the application or pick up where you left off if you need to come back later.</a:t>
                      </a:r>
                      <a:endParaRPr lang="en-US" sz="1400" b="0" i="0" u="none" strike="noStrike" kern="1200" noProof="0">
                        <a:solidFill>
                          <a:schemeClr val="tx1"/>
                        </a:solidFill>
                        <a:effectLst/>
                      </a:endParaRPr>
                    </a:p>
                    <a:p>
                      <a:pPr marL="0" lvl="0" indent="0">
                        <a:buNone/>
                      </a:pPr>
                      <a:endParaRPr lang="en-US" sz="1400" b="0" i="0" u="none" strike="noStrike" kern="1200" noProof="0">
                        <a:solidFill>
                          <a:schemeClr val="tx1"/>
                        </a:solidFill>
                        <a:effectLst/>
                      </a:endParaRPr>
                    </a:p>
                    <a:p>
                      <a:pPr marL="0" lvl="0" indent="0">
                        <a:buNone/>
                      </a:pPr>
                      <a:r>
                        <a:rPr lang="en-US" sz="1400" b="0" i="0" u="none" strike="noStrike" kern="1200" noProof="0">
                          <a:solidFill>
                            <a:schemeClr val="tx1"/>
                          </a:solidFill>
                          <a:effectLst/>
                          <a:latin typeface="Calibri"/>
                        </a:rPr>
                        <a:t>An online account also lets you:</a:t>
                      </a:r>
                      <a:endParaRPr lang="en-US" sz="1400" b="0" i="0" u="none" strike="noStrike" kern="1200" noProof="0">
                        <a:solidFill>
                          <a:schemeClr val="tx1"/>
                        </a:solidFill>
                        <a:effectLst/>
                      </a:endParaRPr>
                    </a:p>
                    <a:p>
                      <a:pPr marL="0" lvl="0" indent="0">
                        <a:buNone/>
                      </a:pP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Check the status of your application. </a:t>
                      </a: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Get messages and requests from FEMA.</a:t>
                      </a: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Add or update your contact information. </a:t>
                      </a: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Update your insurance and bank information.</a:t>
                      </a: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Upload documents.</a:t>
                      </a:r>
                      <a:endParaRPr lang="en-US" sz="1400" b="0" i="0" u="none" strike="noStrike" kern="1200" noProof="0">
                        <a:solidFill>
                          <a:schemeClr val="tx1"/>
                        </a:solidFill>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View information about other types of assistance.</a:t>
                      </a:r>
                      <a:endParaRPr lang="en-US" sz="1400" b="0" i="0" u="none" strike="noStrike" kern="1200" noProof="0">
                        <a:solidFill>
                          <a:schemeClr val="tx1"/>
                        </a:solidFill>
                        <a:effectLst/>
                      </a:endParaRPr>
                    </a:p>
                    <a:p>
                      <a:pPr marL="285750" lvl="0" indent="-285750">
                        <a:buClr>
                          <a:srgbClr val="000000"/>
                        </a:buClr>
                        <a:buFont typeface="Arial,Sans-Serif"/>
                        <a:buChar char="•"/>
                      </a:pPr>
                      <a:endParaRPr lang="en-US" sz="1400" b="0" i="0" u="none" strike="noStrike" kern="1200" noProof="0">
                        <a:solidFill>
                          <a:schemeClr val="tx1"/>
                        </a:solidFill>
                        <a:effectLst/>
                      </a:endParaRPr>
                    </a:p>
                    <a:p>
                      <a:pPr marL="0" lvl="0" indent="0">
                        <a:buNone/>
                      </a:pPr>
                      <a:r>
                        <a:rPr lang="en-US" sz="1400" b="0" i="0" u="none" strike="noStrike" kern="1200" noProof="0">
                          <a:solidFill>
                            <a:schemeClr val="tx1"/>
                          </a:solidFill>
                          <a:effectLst/>
                          <a:latin typeface="Calibri"/>
                        </a:rPr>
                        <a:t>Read the </a:t>
                      </a:r>
                      <a:r>
                        <a:rPr lang="en-US" sz="1400" b="0" i="0" u="sng" strike="noStrike" kern="1200" noProof="0">
                          <a:solidFill>
                            <a:schemeClr val="tx1"/>
                          </a:solidFill>
                          <a:effectLst/>
                          <a:latin typeface="Calibri"/>
                        </a:rPr>
                        <a:t>Privacy Act Statement</a:t>
                      </a:r>
                      <a:r>
                        <a:rPr lang="en-US" sz="1400" b="0" i="0" u="none" strike="noStrike" kern="1200" noProof="0">
                          <a:solidFill>
                            <a:schemeClr val="tx1"/>
                          </a:solidFill>
                          <a:effectLst/>
                          <a:latin typeface="Calibri"/>
                        </a:rPr>
                        <a:t> [hyperlink – see next slide].</a:t>
                      </a:r>
                      <a:endParaRPr lang="en-US" sz="1400" b="0" i="0" u="none" strike="noStrike" kern="1200" noProof="0">
                        <a:solidFill>
                          <a:schemeClr val="tx1"/>
                        </a:solidFill>
                        <a:effectLst/>
                      </a:endParaRPr>
                    </a:p>
                    <a:p>
                      <a:pPr marL="0" lvl="0" indent="0">
                        <a:buNone/>
                      </a:pPr>
                      <a:endParaRPr lang="en-US" sz="1400" b="0" i="0" u="none" strike="noStrike" kern="1200" noProof="0">
                        <a:solidFill>
                          <a:schemeClr val="tx1"/>
                        </a:solidFill>
                        <a:effectLst/>
                      </a:endParaRPr>
                    </a:p>
                    <a:p>
                      <a:pPr marL="0" lvl="0" indent="0">
                        <a:buNone/>
                      </a:pPr>
                      <a:r>
                        <a:rPr lang="en-US" sz="1400" b="1" i="0" u="none" strike="noStrike" kern="1200" noProof="0">
                          <a:solidFill>
                            <a:schemeClr val="tx1"/>
                          </a:solidFill>
                          <a:effectLst/>
                          <a:latin typeface="Calibri"/>
                        </a:rPr>
                        <a:t>*</a:t>
                      </a:r>
                      <a:r>
                        <a:rPr lang="en-US" sz="1400" b="1" i="1" u="none" strike="noStrike" kern="1200" noProof="0">
                          <a:solidFill>
                            <a:schemeClr val="tx1"/>
                          </a:solidFill>
                          <a:effectLst/>
                          <a:latin typeface="Calibri"/>
                        </a:rPr>
                        <a:t>I agree that I have read and accept the Privacy Act Statement. </a:t>
                      </a:r>
                      <a:r>
                        <a:rPr lang="en-US" sz="1400" b="1" i="0" u="none" strike="noStrike" kern="1200" noProof="0">
                          <a:solidFill>
                            <a:schemeClr val="tx1"/>
                          </a:solidFill>
                          <a:effectLst/>
                          <a:latin typeface="Calibri"/>
                        </a:rPr>
                        <a:t>I declare I </a:t>
                      </a:r>
                      <a:r>
                        <a:rPr lang="en-US" sz="1400" b="1" i="0" u="none" strike="noStrike" kern="1200" noProof="0">
                          <a:solidFill>
                            <a:schemeClr val="tx1"/>
                          </a:solidFill>
                          <a:effectLst/>
                        </a:rPr>
                        <a:t>or someone in my household is a citizen, non-citizen national, or a qualified alien of the United States</a:t>
                      </a:r>
                      <a:r>
                        <a:rPr lang="en-US" sz="1400" b="1" i="0" u="none" strike="noStrike" kern="1200" noProof="0">
                          <a:solidFill>
                            <a:schemeClr val="tx1"/>
                          </a:solidFill>
                          <a:effectLst/>
                          <a:latin typeface="Calibri"/>
                        </a:rPr>
                        <a:t>.  </a:t>
                      </a:r>
                      <a:r>
                        <a:rPr lang="en-US" sz="1400" b="0" i="0" u="none" strike="noStrike" kern="1200" noProof="0">
                          <a:solidFill>
                            <a:schemeClr val="tx1"/>
                          </a:solidFill>
                          <a:effectLst/>
                          <a:latin typeface="Calibri"/>
                        </a:rPr>
                        <a:t>[Checkbox]  </a:t>
                      </a:r>
                      <a:r>
                        <a:rPr lang="en-US" sz="1400" b="0" i="1" u="none" strike="noStrike" kern="1200" noProof="0">
                          <a:solidFill>
                            <a:schemeClr val="tx1"/>
                          </a:solidFill>
                          <a:effectLst/>
                          <a:latin typeface="Calibri"/>
                        </a:rPr>
                        <a:t>[Opens Privacy Statement and requires user to scroll to the bottom to view the whole statement.]</a:t>
                      </a:r>
                      <a:endParaRPr lang="en-US" sz="1400" b="0" i="0" u="none" strike="noStrike" kern="1200" noProof="0">
                        <a:solidFill>
                          <a:schemeClr val="tx1"/>
                        </a:solidFill>
                        <a:effectLst/>
                      </a:endParaRPr>
                    </a:p>
                    <a:p>
                      <a:pPr lvl="0">
                        <a:buNone/>
                      </a:pPr>
                      <a:endParaRPr lang="en-US" sz="1400" b="0" i="0" u="none" strike="noStrike" kern="1200" noProof="0">
                        <a:solidFill>
                          <a:schemeClr val="tx1"/>
                        </a:solidFill>
                        <a:effectLst/>
                      </a:endParaRPr>
                    </a:p>
                    <a:p>
                      <a:pPr lvl="0">
                        <a:buNone/>
                      </a:pPr>
                      <a:r>
                        <a:rPr lang="en-US" sz="1400" b="1" i="0" u="none" strike="noStrike" kern="1200" noProof="0">
                          <a:solidFill>
                            <a:schemeClr val="tx1"/>
                          </a:solidFill>
                          <a:effectLst/>
                          <a:latin typeface="Calibri"/>
                        </a:rPr>
                        <a:t>Sign In or Create an Account </a:t>
                      </a:r>
                      <a:r>
                        <a:rPr lang="en-US" sz="1400" b="0" i="0" u="none" strike="noStrike" kern="1200" noProof="0">
                          <a:solidFill>
                            <a:schemeClr val="tx1"/>
                          </a:solidFill>
                          <a:effectLst/>
                          <a:latin typeface="Calibri"/>
                        </a:rPr>
                        <a:t>[Button appears if you click the agreement statement]</a:t>
                      </a:r>
                      <a:endParaRPr lang="en-US" sz="1400" b="0" i="0" kern="1200">
                        <a:solidFill>
                          <a:schemeClr val="tx1"/>
                        </a:solidFill>
                        <a:effectLst/>
                        <a:latin typeface="+mn-lt"/>
                        <a:ea typeface="+mn-ea"/>
                        <a:cs typeface="+mn-cs"/>
                      </a:endParaRP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latin typeface="Calibri"/>
                      </a:endParaRP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Create an Online Account</a:t>
                      </a:r>
                      <a:br>
                        <a:rPr lang="en-US" sz="1400" b="1" i="0" u="none" strike="noStrike" kern="1200" noProof="0">
                          <a:solidFill>
                            <a:srgbClr val="000000"/>
                          </a:solidFill>
                          <a:effectLst/>
                          <a:latin typeface="Calibri"/>
                        </a:rPr>
                      </a:br>
                      <a:br>
                        <a:rPr lang="en-US" sz="1400" b="1" i="0" u="none" strike="noStrike" kern="1200" noProof="0">
                          <a:solidFill>
                            <a:srgbClr val="000000"/>
                          </a:solidFill>
                          <a:effectLst/>
                          <a:latin typeface="Calibri"/>
                        </a:rPr>
                      </a:br>
                      <a:r>
                        <a:rPr lang="en-US" sz="1400" b="1" i="0" u="none" strike="noStrike" kern="1200" noProof="0">
                          <a:solidFill>
                            <a:schemeClr val="tx1"/>
                          </a:solidFill>
                          <a:effectLst/>
                          <a:latin typeface="Calibri"/>
                        </a:rPr>
                        <a:t>You are encouraged to create an online account. This is different from the </a:t>
                      </a:r>
                      <a:r>
                        <a:rPr lang="en-US" sz="1400" b="0" i="0" u="none" strike="noStrike" kern="1200" noProof="0">
                          <a:solidFill>
                            <a:schemeClr val="tx1"/>
                          </a:solidFill>
                          <a:effectLst/>
                          <a:latin typeface="Calibri"/>
                        </a:rPr>
                        <a:t>registration you've just completed. If you chose email correspondence, you must have an account to view information from FEMA.</a:t>
                      </a:r>
                      <a:br>
                        <a:rPr lang="en-US" sz="1400" b="0" i="0" u="none" strike="noStrike" kern="1200" noProof="0">
                          <a:solidFill>
                            <a:srgbClr val="000000"/>
                          </a:solidFill>
                          <a:effectLst/>
                          <a:latin typeface="Calibri"/>
                        </a:rPr>
                      </a:br>
                      <a:br>
                        <a:rPr lang="en-US" sz="1400" b="0" i="0" u="none" strike="noStrike" kern="1200" noProof="0">
                          <a:solidFill>
                            <a:srgbClr val="000000"/>
                          </a:solidFill>
                          <a:effectLst/>
                          <a:latin typeface="Calibri"/>
                        </a:rPr>
                      </a:br>
                      <a:r>
                        <a:rPr lang="en-US" sz="1400" b="0" i="0" u="none" strike="noStrike" kern="1200" noProof="0">
                          <a:solidFill>
                            <a:schemeClr val="tx1"/>
                          </a:solidFill>
                          <a:effectLst/>
                          <a:latin typeface="Calibri"/>
                        </a:rPr>
                        <a:t>With an online account, you can:</a:t>
                      </a:r>
                      <a:endParaRPr lang="en-US" sz="1400" b="0" i="0" u="none" strike="noStrike" kern="1200" noProof="0">
                        <a:effectLst/>
                        <a:latin typeface="Calibri"/>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Check the status of your registration.</a:t>
                      </a:r>
                      <a:endParaRPr lang="en-US" sz="1400" b="0" i="0" u="none" strike="noStrike" kern="1200" noProof="0">
                        <a:effectLst/>
                        <a:latin typeface="Calibri"/>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Receive updates and requests from FEMA.</a:t>
                      </a:r>
                      <a:endParaRPr lang="en-US" sz="1400" b="0" i="0" u="none" strike="noStrike" kern="1200" noProof="0">
                        <a:effectLst/>
                        <a:latin typeface="Calibri"/>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Add or update your contact information.</a:t>
                      </a:r>
                      <a:endParaRPr lang="en-US" sz="1400" b="0" i="0" u="none" strike="noStrike" kern="1200" noProof="0">
                        <a:effectLst/>
                        <a:latin typeface="Calibri"/>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Update your insurance and bank information.</a:t>
                      </a:r>
                      <a:endParaRPr lang="en-US" sz="1400" b="0" i="0" u="none" strike="noStrike" kern="1200" noProof="0">
                        <a:effectLst/>
                        <a:latin typeface="Calibri"/>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Review information about other assistance you may be eligible for.</a:t>
                      </a:r>
                      <a:endParaRPr lang="en-US" sz="1400" b="0" i="0" u="none" strike="noStrike" kern="1200" noProof="0">
                        <a:effectLst/>
                        <a:latin typeface="Calibri"/>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Create Account [Button]</a:t>
                      </a:r>
                      <a:endParaRPr lang="en-US" sz="1400" b="0" i="0" u="none" strike="noStrike" kern="1200" noProof="0">
                        <a:effectLst/>
                        <a:latin typeface="Calibri"/>
                      </a:endParaRPr>
                    </a:p>
                    <a:p>
                      <a:pPr lvl="0">
                        <a:buNone/>
                      </a:pPr>
                      <a:r>
                        <a:rPr lang="en-US" sz="1400" b="0" i="0" u="none" strike="noStrike" kern="1200" noProof="0">
                          <a:solidFill>
                            <a:schemeClr val="tx1"/>
                          </a:solidFill>
                          <a:effectLst/>
                          <a:latin typeface="Calibri"/>
                        </a:rPr>
                        <a:t>Skip [Link]</a:t>
                      </a:r>
                      <a:endParaRPr lang="en-US" u="none" strike="noStrike" noProof="0">
                        <a:latin typeface="Calibri"/>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039011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05137931"/>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Privacy Act</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Required Privacy Act info</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When user clicks on "Read the Privacy Act Statement" on the Account Creation page, they see this pop-up</a:t>
                      </a:r>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D1AB6E5E-4106-3B49-A587-0E1711B129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32956" y="1458930"/>
            <a:ext cx="5072875" cy="3729519"/>
          </a:xfrm>
          <a:prstGeom prst="rect">
            <a:avLst/>
          </a:prstGeom>
        </p:spPr>
      </p:pic>
      <p:pic>
        <p:nvPicPr>
          <p:cNvPr id="5" name="Picture 6" descr="image">
            <a:extLst>
              <a:ext uri="{FF2B5EF4-FFF2-40B4-BE49-F238E27FC236}">
                <a16:creationId xmlns:a16="http://schemas.microsoft.com/office/drawing/2014/main" id="{23F555E5-FD4B-162F-E6E4-27B2557C6DC8}"/>
              </a:ext>
            </a:extLst>
          </p:cNvPr>
          <p:cNvPicPr>
            <a:picLocks noChangeAspect="1"/>
          </p:cNvPicPr>
          <p:nvPr/>
        </p:nvPicPr>
        <p:blipFill>
          <a:blip r:embed="rId3"/>
          <a:stretch>
            <a:fillRect/>
          </a:stretch>
        </p:blipFill>
        <p:spPr>
          <a:xfrm>
            <a:off x="797169" y="1524587"/>
            <a:ext cx="4833815" cy="2968672"/>
          </a:xfrm>
          <a:prstGeom prst="rect">
            <a:avLst/>
          </a:prstGeom>
        </p:spPr>
      </p:pic>
      <p:pic>
        <p:nvPicPr>
          <p:cNvPr id="7" name="Picture 7">
            <a:extLst>
              <a:ext uri="{FF2B5EF4-FFF2-40B4-BE49-F238E27FC236}">
                <a16:creationId xmlns:a16="http://schemas.microsoft.com/office/drawing/2014/main" id="{E79C1A7D-6990-5CB2-62C4-521A22059CBA}"/>
              </a:ext>
            </a:extLst>
          </p:cNvPr>
          <p:cNvPicPr>
            <a:picLocks noChangeAspect="1"/>
          </p:cNvPicPr>
          <p:nvPr/>
        </p:nvPicPr>
        <p:blipFill>
          <a:blip r:embed="rId4"/>
          <a:stretch>
            <a:fillRect/>
          </a:stretch>
        </p:blipFill>
        <p:spPr>
          <a:xfrm>
            <a:off x="1664854" y="4526008"/>
            <a:ext cx="4382654" cy="657709"/>
          </a:xfrm>
          <a:prstGeom prst="rect">
            <a:avLst/>
          </a:prstGeom>
        </p:spPr>
      </p:pic>
    </p:spTree>
    <p:extLst>
      <p:ext uri="{BB962C8B-B14F-4D97-AF65-F5344CB8AC3E}">
        <p14:creationId xmlns:p14="http://schemas.microsoft.com/office/powerpoint/2010/main" val="3627235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839782610"/>
              </p:ext>
            </p:extLst>
          </p:nvPr>
        </p:nvGraphicFramePr>
        <p:xfrm>
          <a:off x="411079" y="217356"/>
          <a:ext cx="11369842" cy="630738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000" b="1">
                        <a:effectLst/>
                      </a:endParaRPr>
                    </a:p>
                    <a:p>
                      <a:r>
                        <a:rPr lang="en-US" sz="1600" b="1">
                          <a:effectLst/>
                        </a:rPr>
                        <a:t>Privacy Act Statement and Declaration of Eligibility</a:t>
                      </a:r>
                    </a:p>
                    <a:p>
                      <a:pPr lvl="0">
                        <a:buNone/>
                      </a:pPr>
                      <a:endParaRPr lang="en-US" sz="1400" b="0" i="0" kern="1200">
                        <a:solidFill>
                          <a:srgbClr val="FF0000"/>
                        </a:solidFill>
                        <a:effectLst/>
                        <a:latin typeface="+mn-lt"/>
                        <a:ea typeface="+mn-ea"/>
                        <a:cs typeface="+mn-cs"/>
                      </a:endParaRPr>
                    </a:p>
                    <a:p>
                      <a:r>
                        <a:rPr lang="en-US" sz="1200"/>
                        <a:t>FEMA is required by law to provide you with a copy of the Privacy Act Statement.</a:t>
                      </a:r>
                    </a:p>
                    <a:p>
                      <a:endParaRPr lang="en-US" sz="1200"/>
                    </a:p>
                    <a:p>
                      <a:r>
                        <a:rPr lang="en-US" sz="1200"/>
                        <a:t>The Privacy Act of 1974 protects your rights as to how FEMA uses and shares your information with entities such as states, tribes, local governments, and other organizations. The Stafford Act and other laws allow FEMA to collect information to determine eligibility and provide assistance as a result of a Presidentially declared disaster.</a:t>
                      </a:r>
                    </a:p>
                    <a:p>
                      <a:endParaRPr lang="en-US" sz="1200"/>
                    </a:p>
                    <a:p>
                      <a:r>
                        <a:rPr lang="en-US" sz="1200"/>
                        <a:t>If you receive FEMA assistance and your </a:t>
                      </a:r>
                      <a:r>
                        <a:rPr lang="en-US" sz="1200">
                          <a:solidFill>
                            <a:schemeClr val="tx1"/>
                          </a:solidFill>
                        </a:rPr>
                        <a:t>insurance or other sources </a:t>
                      </a:r>
                      <a:r>
                        <a:rPr lang="en-US" sz="1200"/>
                        <a:t>cover the same loss, you may be required to return some or all of the FEMA assistance you received.</a:t>
                      </a:r>
                    </a:p>
                    <a:p>
                      <a:endParaRPr lang="en-US" sz="1200"/>
                    </a:p>
                    <a:p>
                      <a:r>
                        <a:rPr lang="en-US" sz="1200"/>
                        <a:t>To be eligible for assistance, you must declare</a:t>
                      </a:r>
                      <a:r>
                        <a:rPr lang="en-US" sz="1200" strike="noStrike" baseline="0"/>
                        <a:t>, </a:t>
                      </a:r>
                      <a:r>
                        <a:rPr lang="en-US" sz="1200"/>
                        <a:t>that you or someone in your household is a citizen, non-citizen national, or a qualified alien of the United States. If you </a:t>
                      </a:r>
                      <a:r>
                        <a:rPr lang="en-US" sz="1200" strike="noStrike" baseline="0"/>
                        <a:t>provide false</a:t>
                      </a:r>
                      <a:r>
                        <a:rPr lang="en-US" sz="1200"/>
                        <a:t> information or lie in an attempt to get assistance, it is a violation of federal and state laws, which carry criminal or civil penalties or both.</a:t>
                      </a:r>
                    </a:p>
                    <a:p>
                      <a:endParaRPr lang="en-US" sz="1200"/>
                    </a:p>
                    <a:p>
                      <a:r>
                        <a:rPr lang="en-US" sz="1200"/>
                        <a:t>You authorize FEMA and the state, tribe, or local government to verify all the information you provide and request documentation from your insurance company, or other third parties, to determine your eligibility for assistance.</a:t>
                      </a:r>
                    </a:p>
                    <a:p>
                      <a:endParaRPr lang="en-US" sz="1200"/>
                    </a:p>
                    <a:p>
                      <a:r>
                        <a:rPr lang="en-US" sz="1200"/>
                        <a:t>The disclosure of information, including the </a:t>
                      </a:r>
                      <a:r>
                        <a:rPr lang="en-US" sz="1200">
                          <a:solidFill>
                            <a:schemeClr val="tx1"/>
                          </a:solidFill>
                        </a:rPr>
                        <a:t>Social Security number</a:t>
                      </a:r>
                      <a:r>
                        <a:rPr lang="en-US" sz="1200"/>
                        <a:t>, on this form is voluntary; however, failure to provide the information requested may delay or prevent you from receiving disaster assistance.</a:t>
                      </a:r>
                    </a:p>
                  </a:txBody>
                  <a:tcPr/>
                </a:tc>
                <a:tc>
                  <a:txBody>
                    <a:bodyPr/>
                    <a:lstStyle/>
                    <a:p>
                      <a:pPr lvl="0">
                        <a:buNone/>
                      </a:pPr>
                      <a:r>
                        <a:rPr lang="en-US" sz="1000" b="1" i="0" u="none" strike="noStrike" kern="1200" noProof="0">
                          <a:solidFill>
                            <a:schemeClr val="tx1"/>
                          </a:solidFill>
                          <a:effectLst/>
                          <a:latin typeface="Calibri"/>
                        </a:rPr>
                        <a:t>Current language</a:t>
                      </a:r>
                      <a:r>
                        <a:rPr lang="en-US" sz="1000" b="0" i="0" u="none" strike="noStrike" kern="1200" noProof="0">
                          <a:solidFill>
                            <a:schemeClr val="tx1"/>
                          </a:solidFill>
                          <a:effectLst/>
                          <a:latin typeface="Calibri"/>
                        </a:rPr>
                        <a:t>:</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FEMA is required by law to provide you with a copy of the Privacy Act Statement. </a:t>
                      </a:r>
                      <a:r>
                        <a:rPr lang="en-US" sz="1000" b="1" i="0" u="none" strike="noStrike" kern="1200" noProof="0">
                          <a:solidFill>
                            <a:schemeClr val="tx1"/>
                          </a:solidFill>
                          <a:effectLst/>
                          <a:latin typeface="Calibri"/>
                        </a:rPr>
                        <a:t>CITIZENSHIP:</a:t>
                      </a:r>
                      <a:r>
                        <a:rPr lang="en-US" sz="1000" b="0" i="0" u="none" strike="noStrike" kern="1200" noProof="0">
                          <a:solidFill>
                            <a:schemeClr val="tx1"/>
                          </a:solidFill>
                          <a:effectLst/>
                          <a:latin typeface="Calibri"/>
                        </a:rPr>
                        <a:t> In order to be eligible to receive FEMA Disaster Assistance, a member of the household must be a citizen, non-citizen national or qualified alien of the United States. Please feel free to consult with an attorney or other immigration expert if you have any questions. By checking the box below, you hereby declare under penalty of perjury, that you are a citizen or non-citizen national of the United States, or a qualified alien of the United States, or a parent or legal custodian of a child who is a minor, who resides with you and who is a citizen, naturalized citizen or qualified alien of the United States.</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AUTHORITY:</a:t>
                      </a:r>
                      <a:r>
                        <a:rPr lang="en-US" sz="1000" b="0" i="0" u="none" strike="noStrike" kern="1200" noProof="0">
                          <a:solidFill>
                            <a:schemeClr val="tx1"/>
                          </a:solidFill>
                          <a:effectLst/>
                          <a:latin typeface="Calibri"/>
                        </a:rPr>
                        <a:t> FEMA collects, uses, maintains, retrieves, and disseminates the records within this system under the authority of the Robert T. Stafford Disaster Relief and Emergency Assistance Act (the Stafford Act), Pub. L. No. 93-288, as amended (42 U.S.C. §§ 5121-5207); 6 U.S.C. §§ 776-77, 795; the Debt Collection Improvement Act of 1996, 31 U.S.C. §§ 3325(d), 7701(c)(1); the Government Performance and Results Act, Pub. L. No. 103-62, as amended; Reorganization Plan No. 3 of 1978; Executive Order 13411, "Improving Assistance for Disaster Victims," August 29, 2006; and Executive Order 12862 "Setting Customer Service Standards," September 11, 2003, as described in this notice.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ROUTINE USE(S)</a:t>
                      </a:r>
                      <a:r>
                        <a:rPr lang="en-US" sz="1000" b="0" i="0" u="none" strike="noStrike" kern="1200" noProof="0">
                          <a:solidFill>
                            <a:schemeClr val="tx1"/>
                          </a:solidFill>
                          <a:effectLst/>
                          <a:latin typeface="Calibri"/>
                        </a:rPr>
                        <a:t>:FEMA may share the personal information of U.S. citizens and lawful permanent residents contained in their disaster assistance files outside of FEMA as generally permitted under 5 U.S.C. § 552a(b) of the Privacy Act of 1974, as amended. FEMA may share the personal information of non-citizens, as permitted by the following Privacy Impact Assessments: DHS/FEMA/PIA-012(a) Disaster Assistance Improvement Plan (DAIP) (Nov. 16, 2012); DHS/ FEMA/PIA-027 National Emergency Management Information System - Individual Assistance (NEMIS-IA) Web-based and Client-based Modules (June 29, 2012); DHS/FEMA/PIA-015 Quality Assurance Recording System (Aug. 15, 2014). This includes sharing your personal information with federal, state, tribal, local agencies and voluntary organizations to enable individuals to receive additional disaster assistance, to prevent duplicating your benefits, or for FEMA to recover disaster funds received erroneously, spent inappropriately, or through fraud as necessary and authorized by routine uses published in DHS/FEMA-008 Disaster Recovery Assistance Files Notice of System of Records, 78 Fed. Reg. 25,282 (Apr.30, 2013) and upon written request, by agreement or as required by law.</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CONSEQUENCES OF FAILURE TO PROVIDE INFORMATION:</a:t>
                      </a:r>
                      <a:r>
                        <a:rPr lang="en-US" sz="1000" b="0" i="0" u="none" strike="noStrike" kern="1200" noProof="0">
                          <a:solidFill>
                            <a:schemeClr val="tx1"/>
                          </a:solidFill>
                          <a:effectLst/>
                          <a:latin typeface="Calibri"/>
                        </a:rPr>
                        <a:t> The disclosure of information, including the SSN, on this form is voluntary; however, failure to provide the information requested may delay or prevent the individual from receiving disaster assistance.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I hereby declare, under penalty of perjury that one of the following is true:</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I am a citizen or non-citizen national of the United States.</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I am a qualified alien of the United States.</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I am the parent or guardian of a minor child who resides with me and who is a citizen, non-citizen national or qualified alien of the United States.</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 </a:t>
                      </a:r>
                      <a:r>
                        <a:rPr lang="en-US" sz="1000" b="1" i="0" u="none" strike="noStrike" kern="1200" noProof="0">
                          <a:solidFill>
                            <a:schemeClr val="tx1"/>
                          </a:solidFill>
                          <a:effectLst/>
                          <a:latin typeface="Calibri"/>
                        </a:rPr>
                        <a:t>I accept the Privacy Act Statement and declare that I am eligible</a:t>
                      </a:r>
                      <a:endParaRPr lang="en-US" sz="1000" b="0" i="0" u="none" strike="noStrike" kern="1200" noProof="0">
                        <a:effectLst/>
                      </a:endParaRPr>
                    </a:p>
                    <a:p>
                      <a:pPr lvl="0">
                        <a:buNone/>
                      </a:pPr>
                      <a:endParaRPr lang="en-US" sz="10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81552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Login.gov</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is now directed to Login.gov to create their account</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Create Account screen</a:t>
                      </a:r>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3" name="Picture 2" descr="Graphical user interface, application&#10;&#10;Description automatically generated">
            <a:extLst>
              <a:ext uri="{FF2B5EF4-FFF2-40B4-BE49-F238E27FC236}">
                <a16:creationId xmlns:a16="http://schemas.microsoft.com/office/drawing/2014/main" id="{05E7E1D7-DEBE-6C48-A22E-D32A897F14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8285" y="1450426"/>
            <a:ext cx="3461419" cy="3693729"/>
          </a:xfrm>
          <a:prstGeom prst="rect">
            <a:avLst/>
          </a:prstGeom>
        </p:spPr>
      </p:pic>
      <p:pic>
        <p:nvPicPr>
          <p:cNvPr id="5" name="Picture 4" descr="Table&#10;&#10;Description automatically generated">
            <a:extLst>
              <a:ext uri="{FF2B5EF4-FFF2-40B4-BE49-F238E27FC236}">
                <a16:creationId xmlns:a16="http://schemas.microsoft.com/office/drawing/2014/main" id="{BBE29F20-05BE-3149-B167-73DD4A6DFA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79215" y="1525920"/>
            <a:ext cx="2613502" cy="3618235"/>
          </a:xfrm>
          <a:prstGeom prst="rect">
            <a:avLst/>
          </a:prstGeom>
          <a:ln>
            <a:solidFill>
              <a:schemeClr val="bg2">
                <a:lumMod val="90000"/>
              </a:schemeClr>
            </a:solidFill>
          </a:ln>
        </p:spPr>
      </p:pic>
    </p:spTree>
    <p:extLst>
      <p:ext uri="{BB962C8B-B14F-4D97-AF65-F5344CB8AC3E}">
        <p14:creationId xmlns:p14="http://schemas.microsoft.com/office/powerpoint/2010/main" val="2811195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043072470"/>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Application Intro</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Introduction with details of what the user will need to fill the application as well as some helpful contact numbers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CAPTCHA</a:t>
                      </a:r>
                    </a:p>
                  </a:txBody>
                  <a:tcPr/>
                </a:tc>
                <a:tc>
                  <a:txBody>
                    <a:bodyPr/>
                    <a:lstStyle/>
                    <a:p>
                      <a:r>
                        <a:rPr lang="en-US" sz="1400"/>
                        <a:t>Located after CAPTCHA</a:t>
                      </a:r>
                    </a:p>
                    <a:p>
                      <a:r>
                        <a:rPr lang="en-US" sz="1400">
                          <a:solidFill>
                            <a:srgbClr val="FF0000"/>
                          </a:solidFill>
                        </a:rPr>
                        <a:t>Note: </a:t>
                      </a:r>
                    </a:p>
                    <a:p>
                      <a:r>
                        <a:rPr lang="en-US" sz="1400">
                          <a:solidFill>
                            <a:schemeClr val="tx1"/>
                          </a:solidFill>
                          <a:hlinkClick r:id="rId2" action="ppaction://hlinksldjump"/>
                        </a:rPr>
                        <a:t>Statement to submit separate applications for different disasters</a:t>
                      </a:r>
                      <a:endParaRPr lang="en-US" sz="1400">
                        <a:solidFill>
                          <a:schemeClr val="tx1"/>
                        </a:solidFill>
                      </a:endParaRPr>
                    </a:p>
                    <a:p>
                      <a:r>
                        <a:rPr lang="en-US" sz="1400"/>
                        <a:t>Sentence about applying for federal assistance found </a:t>
                      </a:r>
                      <a:r>
                        <a:rPr lang="en-US" sz="1400">
                          <a:hlinkClick r:id="rId3" action="ppaction://hlinksldjump"/>
                        </a:rPr>
                        <a:t>here</a:t>
                      </a:r>
                      <a:endParaRPr lang="en-US" sz="1400"/>
                    </a:p>
                    <a:p>
                      <a:endParaRPr lang="en-US" sz="1400"/>
                    </a:p>
                  </a:txBody>
                  <a:tcPr/>
                </a:tc>
                <a:extLst>
                  <a:ext uri="{0D108BD9-81ED-4DB2-BD59-A6C34878D82A}">
                    <a16:rowId xmlns:a16="http://schemas.microsoft.com/office/drawing/2014/main" val="1389307492"/>
                  </a:ext>
                </a:extLst>
              </a:tr>
            </a:tbl>
          </a:graphicData>
        </a:graphic>
      </p:graphicFrame>
      <p:pic>
        <p:nvPicPr>
          <p:cNvPr id="5" name="Picture 4">
            <a:extLst>
              <a:ext uri="{FF2B5EF4-FFF2-40B4-BE49-F238E27FC236}">
                <a16:creationId xmlns:a16="http://schemas.microsoft.com/office/drawing/2014/main" id="{F3ABB3CD-4643-B34E-9419-19D1674D793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08129" y="1643169"/>
            <a:ext cx="5411222" cy="2625395"/>
          </a:xfrm>
          <a:prstGeom prst="rect">
            <a:avLst/>
          </a:prstGeom>
        </p:spPr>
      </p:pic>
      <p:pic>
        <p:nvPicPr>
          <p:cNvPr id="3" name="Picture 5" descr="image">
            <a:extLst>
              <a:ext uri="{FF2B5EF4-FFF2-40B4-BE49-F238E27FC236}">
                <a16:creationId xmlns:a16="http://schemas.microsoft.com/office/drawing/2014/main" id="{5628668D-3766-59FD-B6A2-48E41A7E4266}"/>
              </a:ext>
            </a:extLst>
          </p:cNvPr>
          <p:cNvPicPr>
            <a:picLocks noChangeAspect="1"/>
          </p:cNvPicPr>
          <p:nvPr/>
        </p:nvPicPr>
        <p:blipFill>
          <a:blip r:embed="rId5"/>
          <a:stretch>
            <a:fillRect/>
          </a:stretch>
        </p:blipFill>
        <p:spPr>
          <a:xfrm>
            <a:off x="3152775" y="2746101"/>
            <a:ext cx="2743200" cy="2280198"/>
          </a:xfrm>
          <a:prstGeom prst="rect">
            <a:avLst/>
          </a:prstGeom>
        </p:spPr>
      </p:pic>
      <p:pic>
        <p:nvPicPr>
          <p:cNvPr id="3074" name="Picture 2">
            <a:extLst>
              <a:ext uri="{FF2B5EF4-FFF2-40B4-BE49-F238E27FC236}">
                <a16:creationId xmlns:a16="http://schemas.microsoft.com/office/drawing/2014/main" id="{7548DF46-7B10-40CE-A394-D2A395CA88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167" y="1487009"/>
            <a:ext cx="2738433" cy="2625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569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264945926"/>
              </p:ext>
            </p:extLst>
          </p:nvPr>
        </p:nvGraphicFramePr>
        <p:xfrm>
          <a:off x="411079" y="217356"/>
          <a:ext cx="11437620" cy="6467400"/>
        </p:xfrm>
        <a:graphic>
          <a:graphicData uri="http://schemas.openxmlformats.org/drawingml/2006/table">
            <a:tbl>
              <a:tblPr firstRow="1" bandRow="1">
                <a:tableStyleId>{5940675A-B579-460E-94D1-54222C63F5DA}</a:tableStyleId>
              </a:tblPr>
              <a:tblGrid>
                <a:gridCol w="5765132">
                  <a:extLst>
                    <a:ext uri="{9D8B030D-6E8A-4147-A177-3AD203B41FA5}">
                      <a16:colId xmlns:a16="http://schemas.microsoft.com/office/drawing/2014/main" val="248139570"/>
                    </a:ext>
                  </a:extLst>
                </a:gridCol>
                <a:gridCol w="5672488">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endParaRPr lang="en-US" sz="1400" b="0" i="0" kern="1200">
                        <a:solidFill>
                          <a:schemeClr val="tx1"/>
                        </a:solidFill>
                        <a:effectLst/>
                        <a:latin typeface="+mn-lt"/>
                        <a:ea typeface="+mn-ea"/>
                        <a:cs typeface="+mn-cs"/>
                      </a:endParaRPr>
                    </a:p>
                    <a:p>
                      <a:pPr lvl="0">
                        <a:buNone/>
                      </a:pPr>
                      <a:endParaRPr lang="en-US" sz="850" b="1"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Read the </a:t>
                      </a:r>
                      <a:r>
                        <a:rPr lang="en-US" sz="850" b="1" i="0" u="sng" kern="1200">
                          <a:solidFill>
                            <a:srgbClr val="0070C0"/>
                          </a:solidFill>
                          <a:effectLst/>
                          <a:latin typeface="+mn-lt"/>
                          <a:ea typeface="+mn-ea"/>
                          <a:cs typeface="+mn-cs"/>
                        </a:rPr>
                        <a:t>Paperwork Burden Disclosure</a:t>
                      </a:r>
                      <a:r>
                        <a:rPr lang="en-US" sz="850" b="1" i="0" kern="1200">
                          <a:solidFill>
                            <a:schemeClr val="tx1"/>
                          </a:solidFill>
                          <a:effectLst/>
                          <a:latin typeface="+mn-lt"/>
                          <a:ea typeface="+mn-ea"/>
                          <a:cs typeface="+mn-cs"/>
                        </a:rPr>
                        <a:t>. (hyperlink; example text)</a:t>
                      </a:r>
                    </a:p>
                    <a:p>
                      <a:pPr lvl="0">
                        <a:buNone/>
                      </a:pPr>
                      <a:endParaRPr lang="en-US" sz="850" b="1"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You</a:t>
                      </a:r>
                      <a:r>
                        <a:rPr lang="en-US" sz="850" b="1" i="0" kern="1200">
                          <a:solidFill>
                            <a:srgbClr val="FF0000"/>
                          </a:solidFill>
                          <a:effectLst/>
                          <a:latin typeface="+mn-lt"/>
                          <a:ea typeface="+mn-ea"/>
                          <a:cs typeface="+mn-cs"/>
                        </a:rPr>
                        <a:t> </a:t>
                      </a:r>
                      <a:r>
                        <a:rPr lang="en-US" sz="850" b="1" i="0" kern="1200">
                          <a:solidFill>
                            <a:schemeClr val="tx1"/>
                          </a:solidFill>
                          <a:effectLst/>
                          <a:latin typeface="+mn-lt"/>
                          <a:ea typeface="+mn-ea"/>
                          <a:cs typeface="+mn-cs"/>
                        </a:rPr>
                        <a:t>need the following to complete your application:</a:t>
                      </a:r>
                    </a:p>
                    <a:p>
                      <a:pPr lvl="0">
                        <a:buNone/>
                      </a:pPr>
                      <a:endParaRPr lang="en-US" sz="850" b="1" i="0" kern="1200">
                        <a:solidFill>
                          <a:schemeClr val="tx1"/>
                        </a:solidFill>
                        <a:effectLst/>
                        <a:latin typeface="+mn-lt"/>
                        <a:ea typeface="+mn-ea"/>
                        <a:cs typeface="+mn-cs"/>
                      </a:endParaRPr>
                    </a:p>
                    <a:p>
                      <a:pPr marL="171450" lvl="0" indent="-171450">
                        <a:buFont typeface="Arial" panose="020B0604020202020204" pitchFamily="34" charset="0"/>
                        <a:buChar char="•"/>
                      </a:pPr>
                      <a:r>
                        <a:rPr lang="en-US" sz="850" b="1" i="0" kern="1200">
                          <a:solidFill>
                            <a:schemeClr val="tx1"/>
                          </a:solidFill>
                          <a:effectLst/>
                          <a:latin typeface="+mn-lt"/>
                          <a:ea typeface="+mn-ea"/>
                          <a:cs typeface="+mn-cs"/>
                        </a:rPr>
                        <a:t>Social Security Number (SSN) OR SSN of a qualified minor child </a:t>
                      </a:r>
                      <a:r>
                        <a:rPr lang="en-US" sz="850" b="0" i="0" strike="noStrike" kern="1200" baseline="0">
                          <a:solidFill>
                            <a:schemeClr val="tx1"/>
                          </a:solidFill>
                          <a:effectLst/>
                          <a:latin typeface="+mn-lt"/>
                          <a:ea typeface="+mn-ea"/>
                          <a:cs typeface="+mn-cs"/>
                        </a:rPr>
                        <a:t>(</a:t>
                      </a:r>
                      <a:r>
                        <a:rPr lang="en-US" sz="850" b="0" i="0" kern="1200">
                          <a:solidFill>
                            <a:schemeClr val="tx1"/>
                          </a:solidFill>
                          <a:effectLst/>
                          <a:latin typeface="+mn-lt"/>
                          <a:ea typeface="+mn-ea"/>
                          <a:cs typeface="+mn-cs"/>
                        </a:rPr>
                        <a:t>Minor child must live in the household and be a U.S. citizen, non-citizen national, or qualified alien.) </a:t>
                      </a:r>
                      <a:endParaRPr lang="en-US" sz="850" b="0" i="1" kern="1200">
                        <a:solidFill>
                          <a:srgbClr val="00B0F0"/>
                        </a:solidFill>
                        <a:effectLst/>
                        <a:latin typeface="+mn-lt"/>
                        <a:ea typeface="+mn-ea"/>
                        <a:cs typeface="+mn-cs"/>
                      </a:endParaRPr>
                    </a:p>
                    <a:p>
                      <a:pPr marL="171450" lvl="0" indent="-171450">
                        <a:buFont typeface="Arial" panose="020B0604020202020204" pitchFamily="34" charset="0"/>
                        <a:buChar char="•"/>
                      </a:pPr>
                      <a:r>
                        <a:rPr lang="en-US" sz="850" b="1" i="0" kern="1200">
                          <a:solidFill>
                            <a:schemeClr val="tx1"/>
                          </a:solidFill>
                          <a:effectLst/>
                          <a:latin typeface="+mn-lt"/>
                          <a:ea typeface="+mn-ea"/>
                          <a:cs typeface="+mn-cs"/>
                        </a:rPr>
                        <a:t>Annual Household Income </a:t>
                      </a:r>
                    </a:p>
                    <a:p>
                      <a:pPr marL="171450" lvl="0" indent="-171450">
                        <a:buFont typeface="Arial" panose="020B0604020202020204" pitchFamily="34" charset="0"/>
                        <a:buChar char="•"/>
                      </a:pPr>
                      <a:r>
                        <a:rPr lang="en-US" sz="850" b="1" i="0" kern="1200">
                          <a:solidFill>
                            <a:schemeClr val="tx1"/>
                          </a:solidFill>
                          <a:effectLst/>
                          <a:latin typeface="+mn-lt"/>
                          <a:ea typeface="+mn-ea"/>
                          <a:cs typeface="+mn-cs"/>
                        </a:rPr>
                        <a:t>Contact Information </a:t>
                      </a:r>
                      <a:endParaRPr lang="en-US" sz="85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850" b="1" i="0" kern="1200">
                          <a:solidFill>
                            <a:schemeClr val="tx1"/>
                          </a:solidFill>
                          <a:effectLst/>
                          <a:latin typeface="+mn-lt"/>
                          <a:ea typeface="+mn-ea"/>
                          <a:cs typeface="+mn-cs"/>
                        </a:rPr>
                        <a:t>Insurance Information  </a:t>
                      </a:r>
                    </a:p>
                    <a:p>
                      <a:pPr marL="171450" lvl="0" indent="-171450">
                        <a:buFont typeface="Arial" panose="020B0604020202020204" pitchFamily="34" charset="0"/>
                        <a:buChar char="•"/>
                      </a:pPr>
                      <a:r>
                        <a:rPr lang="en-US" sz="850" b="1" i="0" kern="1200">
                          <a:solidFill>
                            <a:schemeClr val="tx1"/>
                          </a:solidFill>
                          <a:effectLst/>
                          <a:latin typeface="+mn-lt"/>
                          <a:ea typeface="+mn-ea"/>
                          <a:cs typeface="+mn-cs"/>
                        </a:rPr>
                        <a:t>Bank Account Information </a:t>
                      </a:r>
                    </a:p>
                    <a:p>
                      <a:pPr lvl="0">
                        <a:buNone/>
                      </a:pPr>
                      <a:endParaRPr lang="en-US" sz="900" b="0" i="0" strike="noStrike" kern="1200" baseline="0">
                        <a:solidFill>
                          <a:schemeClr val="tx1"/>
                        </a:solidFill>
                        <a:effectLst/>
                        <a:highlight>
                          <a:srgbClr val="FFFF00"/>
                        </a:highlight>
                        <a:latin typeface="+mn-lt"/>
                        <a:ea typeface="+mn-ea"/>
                        <a:cs typeface="+mn-cs"/>
                      </a:endParaRPr>
                    </a:p>
                    <a:p>
                      <a:pPr lvl="0">
                        <a:buNone/>
                      </a:pPr>
                      <a:r>
                        <a:rPr lang="en-US" sz="900" b="0" i="0" strike="noStrike" kern="1200" baseline="0">
                          <a:solidFill>
                            <a:schemeClr val="tx1"/>
                          </a:solidFill>
                          <a:effectLst/>
                          <a:latin typeface="+mn-lt"/>
                          <a:ea typeface="+mn-ea"/>
                          <a:cs typeface="+mn-cs"/>
                        </a:rPr>
                        <a:t>In most cases you can only submit one application per household. There may be situations where more than one application per household is possible. Anyone living at the address who is financially responsible for themselves may submit a separate application. Examples: A boarder who pays rent for space in the home or roommates who are all named on the lease. </a:t>
                      </a:r>
                      <a:endParaRPr lang="en-US" sz="850" b="0" i="0" kern="1200">
                        <a:solidFill>
                          <a:schemeClr val="tx1"/>
                        </a:solidFill>
                        <a:effectLst/>
                        <a:latin typeface="+mn-lt"/>
                        <a:ea typeface="+mn-ea"/>
                        <a:cs typeface="+mn-cs"/>
                      </a:endParaRPr>
                    </a:p>
                    <a:p>
                      <a:pPr lvl="0">
                        <a:buNone/>
                      </a:pPr>
                      <a:endParaRPr lang="en-US" sz="850" b="0"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Call FEMA's Helpline if you have questions about:</a:t>
                      </a:r>
                    </a:p>
                    <a:p>
                      <a:pPr lvl="0">
                        <a:buNone/>
                      </a:pPr>
                      <a:endParaRPr lang="en-US" sz="850" b="1" i="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50" b="0" i="0" kern="1200">
                          <a:solidFill>
                            <a:schemeClr val="tx1"/>
                          </a:solidFill>
                          <a:effectLst/>
                          <a:latin typeface="+mn-lt"/>
                          <a:ea typeface="+mn-ea"/>
                          <a:cs typeface="+mn-cs"/>
                        </a:rPr>
                        <a:t>How to apply for assistance.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50" b="0" i="0" kern="1200">
                          <a:solidFill>
                            <a:schemeClr val="tx1"/>
                          </a:solidFill>
                          <a:effectLst/>
                          <a:latin typeface="+mn-lt"/>
                          <a:ea typeface="+mn-ea"/>
                          <a:cs typeface="+mn-cs"/>
                        </a:rPr>
                        <a:t>How to complete your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50" b="0" i="0" kern="1200">
                          <a:solidFill>
                            <a:schemeClr val="tx1"/>
                          </a:solidFill>
                          <a:effectLst/>
                          <a:latin typeface="+mn-lt"/>
                          <a:ea typeface="+mn-ea"/>
                          <a:cs typeface="+mn-cs"/>
                        </a:rPr>
                        <a:t>How to get information or make updates to your account.</a:t>
                      </a: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The help FEMA offers.</a:t>
                      </a:r>
                    </a:p>
                    <a:p>
                      <a:pPr lvl="0">
                        <a:buNone/>
                      </a:pPr>
                      <a:endParaRPr lang="en-US" sz="850" b="1"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You may call 7 a.m. to 11 p.m. ET, 7 days a week:</a:t>
                      </a:r>
                    </a:p>
                    <a:p>
                      <a:pPr lvl="0">
                        <a:buNone/>
                      </a:pPr>
                      <a:endParaRPr lang="en-US" sz="850" b="1" i="0" kern="1200">
                        <a:solidFill>
                          <a:schemeClr val="tx1"/>
                        </a:solidFill>
                        <a:effectLst/>
                        <a:latin typeface="+mn-lt"/>
                        <a:ea typeface="+mn-ea"/>
                        <a:cs typeface="+mn-cs"/>
                      </a:endParaRP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1-800-621-3362 (711 available) </a:t>
                      </a: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If you use a video relay service, captioned phone, or other communication service, give FEMA the number for that service when you call.</a:t>
                      </a:r>
                    </a:p>
                    <a:p>
                      <a:pPr marL="0" lvl="0" indent="0">
                        <a:buFont typeface="Arial" panose="020B0604020202020204" pitchFamily="34" charset="0"/>
                        <a:buNone/>
                      </a:pPr>
                      <a:endParaRPr lang="en-US" sz="850" b="1"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If you’re having technical problems, call FEMA’s Internet Help Desk, </a:t>
                      </a:r>
                      <a:r>
                        <a:rPr lang="en-US" sz="850" b="0" i="0" kern="1200">
                          <a:solidFill>
                            <a:schemeClr val="tx1"/>
                          </a:solidFill>
                          <a:effectLst/>
                          <a:latin typeface="+mn-lt"/>
                          <a:ea typeface="+mn-ea"/>
                          <a:cs typeface="+mn-cs"/>
                        </a:rPr>
                        <a:t>24 hours a day, 7 days a week:</a:t>
                      </a:r>
                    </a:p>
                    <a:p>
                      <a:pPr lvl="0">
                        <a:buNone/>
                      </a:pPr>
                      <a:r>
                        <a:rPr lang="en-US" sz="850" b="0" i="0" kern="1200">
                          <a:solidFill>
                            <a:schemeClr val="tx1"/>
                          </a:solidFill>
                          <a:effectLst/>
                          <a:latin typeface="+mn-lt"/>
                          <a:ea typeface="+mn-ea"/>
                          <a:cs typeface="+mn-cs"/>
                        </a:rPr>
                        <a:t> </a:t>
                      </a: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1-800-745-0243</a:t>
                      </a:r>
                    </a:p>
                    <a:p>
                      <a:pPr lvl="0">
                        <a:buNone/>
                      </a:pPr>
                      <a:endParaRPr lang="en-US" sz="850" b="1"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The help desk can help you with:</a:t>
                      </a:r>
                    </a:p>
                    <a:p>
                      <a:pPr lvl="0">
                        <a:buNone/>
                      </a:pPr>
                      <a:endParaRPr lang="en-US" sz="850" b="1" i="0" kern="1200">
                        <a:solidFill>
                          <a:schemeClr val="tx1"/>
                        </a:solidFill>
                        <a:effectLst/>
                        <a:latin typeface="+mn-lt"/>
                        <a:ea typeface="+mn-ea"/>
                        <a:cs typeface="+mn-cs"/>
                      </a:endParaRP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Lost or forgotten user ID, password, or PIN.</a:t>
                      </a:r>
                    </a:p>
                    <a:p>
                      <a:pPr marL="171450" lvl="0" indent="-171450">
                        <a:buFont typeface="Arial" panose="020B0604020202020204" pitchFamily="34" charset="0"/>
                        <a:buChar char="•"/>
                      </a:pPr>
                      <a:r>
                        <a:rPr lang="en-US" sz="850" b="0" i="0" kern="1200">
                          <a:solidFill>
                            <a:schemeClr val="tx1"/>
                          </a:solidFill>
                          <a:effectLst/>
                          <a:latin typeface="+mn-lt"/>
                          <a:ea typeface="+mn-ea"/>
                          <a:cs typeface="+mn-cs"/>
                        </a:rPr>
                        <a:t>Errors or other site-related problems.</a:t>
                      </a:r>
                    </a:p>
                    <a:p>
                      <a:pPr lvl="0">
                        <a:buNone/>
                      </a:pPr>
                      <a:endParaRPr lang="en-US" sz="850" b="0"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Note: </a:t>
                      </a:r>
                      <a:r>
                        <a:rPr lang="en-US" sz="850" b="0" i="0" kern="1200">
                          <a:solidFill>
                            <a:schemeClr val="tx1"/>
                          </a:solidFill>
                          <a:effectLst/>
                          <a:latin typeface="+mn-lt"/>
                          <a:ea typeface="+mn-ea"/>
                          <a:cs typeface="+mn-cs"/>
                        </a:rPr>
                        <a:t>The FEMA Internet Help Desk is not able to provide any information or help with your FEMA application. </a:t>
                      </a:r>
                    </a:p>
                    <a:p>
                      <a:pPr lvl="0">
                        <a:buNone/>
                      </a:pPr>
                      <a:endParaRPr lang="en-US" sz="850" b="0" i="0" kern="1200">
                        <a:solidFill>
                          <a:schemeClr val="tx1"/>
                        </a:solidFill>
                        <a:effectLst/>
                        <a:latin typeface="+mn-lt"/>
                        <a:ea typeface="+mn-ea"/>
                        <a:cs typeface="+mn-cs"/>
                      </a:endParaRPr>
                    </a:p>
                    <a:p>
                      <a:pPr lvl="0">
                        <a:buNone/>
                      </a:pPr>
                      <a:r>
                        <a:rPr lang="en-US" sz="850" b="0" i="0" kern="1200">
                          <a:solidFill>
                            <a:schemeClr val="tx1"/>
                          </a:solidFill>
                          <a:effectLst/>
                          <a:latin typeface="+mn-lt"/>
                          <a:ea typeface="+mn-ea"/>
                          <a:cs typeface="+mn-cs"/>
                        </a:rPr>
                        <a:t>To learn more about how FEMA can help support your disaster recovery, visit the Individual Assistance page. </a:t>
                      </a:r>
                    </a:p>
                    <a:p>
                      <a:pPr lvl="0">
                        <a:buNone/>
                      </a:pPr>
                      <a:endParaRPr lang="en-US" sz="850" b="0" i="0" kern="1200">
                        <a:solidFill>
                          <a:schemeClr val="tx1"/>
                        </a:solidFill>
                        <a:effectLst/>
                        <a:latin typeface="+mn-lt"/>
                        <a:ea typeface="+mn-ea"/>
                        <a:cs typeface="+mn-cs"/>
                      </a:endParaRPr>
                    </a:p>
                    <a:p>
                      <a:pPr lvl="0">
                        <a:buNone/>
                      </a:pPr>
                      <a:r>
                        <a:rPr lang="en-US" sz="850" b="1" i="0" kern="1200">
                          <a:solidFill>
                            <a:schemeClr val="tx1"/>
                          </a:solidFill>
                          <a:effectLst/>
                          <a:latin typeface="+mn-lt"/>
                          <a:ea typeface="+mn-ea"/>
                          <a:cs typeface="+mn-cs"/>
                        </a:rPr>
                        <a:t>Get Started </a:t>
                      </a:r>
                      <a:r>
                        <a:rPr lang="en-US" sz="850" b="0" i="0" kern="1200">
                          <a:solidFill>
                            <a:schemeClr val="tx1"/>
                          </a:solidFill>
                          <a:effectLst/>
                          <a:latin typeface="+mn-lt"/>
                          <a:ea typeface="+mn-ea"/>
                          <a:cs typeface="+mn-cs"/>
                        </a:rPr>
                        <a:t>[Button]</a:t>
                      </a:r>
                    </a:p>
                  </a:txBody>
                  <a:tcPr/>
                </a:tc>
                <a:tc>
                  <a:txBody>
                    <a:bodyPr/>
                    <a:lstStyle/>
                    <a:p>
                      <a:pPr lvl="0">
                        <a:buNone/>
                      </a:pPr>
                      <a:r>
                        <a:rPr lang="en-US" sz="1050" b="1" i="0" u="none" strike="noStrike" kern="1200" noProof="0">
                          <a:solidFill>
                            <a:schemeClr val="tx1"/>
                          </a:solidFill>
                          <a:effectLst/>
                          <a:latin typeface="Calibri"/>
                        </a:rPr>
                        <a:t>Current language</a:t>
                      </a:r>
                      <a:r>
                        <a:rPr lang="en-US" sz="1050" b="0" i="0" u="none" strike="noStrike" kern="1200" noProof="0">
                          <a:solidFill>
                            <a:schemeClr val="tx1"/>
                          </a:solidFill>
                          <a:effectLst/>
                          <a:latin typeface="Calibri"/>
                        </a:rPr>
                        <a:t>:</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If you are a disaster survivor, you may qualify for federal assistance.</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If you are applying for both home and business disaster assistance, complete one registration to cover both.</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If you are applying for multiple disasters, you will need to complete a registration for each disaster.</a:t>
                      </a:r>
                      <a:endParaRPr lang="en-US" sz="1050" b="0" i="0" u="none" strike="noStrike" kern="1200" noProof="0">
                        <a:effectLst/>
                      </a:endParaRPr>
                    </a:p>
                    <a:p>
                      <a:pPr lvl="0">
                        <a:buNone/>
                      </a:pPr>
                      <a:r>
                        <a:rPr lang="en-US" sz="1050" b="1" i="0" u="none" strike="noStrike" kern="1200" noProof="0">
                          <a:solidFill>
                            <a:schemeClr val="tx1"/>
                          </a:solidFill>
                          <a:effectLst/>
                          <a:latin typeface="Calibri"/>
                        </a:rPr>
                        <a:t>You'll need the following to complete your registration:</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Social Security Number (SSN) </a:t>
                      </a:r>
                      <a:r>
                        <a:rPr lang="en-US" sz="1050" b="0" i="1" u="none" strike="noStrike" kern="1200" noProof="0">
                          <a:solidFill>
                            <a:schemeClr val="tx1"/>
                          </a:solidFill>
                          <a:effectLst/>
                          <a:latin typeface="Calibri"/>
                        </a:rPr>
                        <a:t>OR</a:t>
                      </a:r>
                      <a:r>
                        <a:rPr lang="en-US" sz="1050" b="0" i="0" u="none" strike="noStrike" kern="1200" noProof="0">
                          <a:solidFill>
                            <a:schemeClr val="tx1"/>
                          </a:solidFill>
                          <a:effectLst/>
                          <a:latin typeface="Calibri"/>
                        </a:rPr>
                        <a:t> the SSN of a minor child in the household who is a U.S. Citizen, Non-Citizen National or Qualified Alien</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Annual Household Income</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Contact Information (phone number, mailing address, email address*, and damaged home address)</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Insurance Information (coverage, insurance company name, etc.)</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Bank Account Information (if you are eligible to receive financial assistance, the money can be deposited in your account)</a:t>
                      </a:r>
                      <a:endParaRPr lang="en-US" sz="1050" b="0" i="0" u="none" strike="noStrike" kern="1200" noProof="0">
                        <a:effectLst/>
                      </a:endParaRPr>
                    </a:p>
                    <a:p>
                      <a:pPr lvl="0">
                        <a:buNone/>
                      </a:pPr>
                      <a:r>
                        <a:rPr lang="en-US" sz="1050" b="1" i="0" u="none" strike="noStrike" kern="1200" noProof="0">
                          <a:solidFill>
                            <a:schemeClr val="tx1"/>
                          </a:solidFill>
                          <a:effectLst/>
                          <a:latin typeface="Calibri"/>
                        </a:rPr>
                        <a:t>* Note:</a:t>
                      </a:r>
                      <a:r>
                        <a:rPr lang="en-US" sz="1050" b="0" i="0" u="none" strike="noStrike" kern="1200" noProof="0">
                          <a:solidFill>
                            <a:schemeClr val="tx1"/>
                          </a:solidFill>
                          <a:effectLst/>
                          <a:latin typeface="Calibri"/>
                        </a:rPr>
                        <a:t> You must provide an email address if you want to review your registration status online. If you do not provide an email address, you will be required to contact FEMA for any updates to your registration.</a:t>
                      </a:r>
                      <a:endParaRPr lang="en-US" sz="1050" b="0" i="0" u="none" strike="noStrike" kern="1200" noProof="0">
                        <a:effectLst/>
                      </a:endParaRPr>
                    </a:p>
                    <a:p>
                      <a:pPr lvl="0">
                        <a:buNone/>
                      </a:pPr>
                      <a:r>
                        <a:rPr lang="en-US" sz="1050" b="1" i="0" u="none" strike="noStrike" kern="1200" noProof="0">
                          <a:solidFill>
                            <a:schemeClr val="tx1"/>
                          </a:solidFill>
                          <a:effectLst/>
                          <a:latin typeface="Calibri"/>
                        </a:rPr>
                        <a:t>If you need further information or assistance:</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Call the FEMA Helpline at 1-800-621-3362. This number is also for users of 711 or Video Relay Service (VRS). TTY users can call 1-800-462-7585. Helpline services are available 7 days a week from 7 a.m. to 1 a.m. ET.</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If you use a relay service, such as video relay service (VRS), captioned phone, or others, give FEMA the number for that service.</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If you are having technical issues, call FEMA's Internet Help Desk at 1-800-745-0243. They are available 24 hours a day, 7 days a week.</a:t>
                      </a:r>
                      <a:endParaRPr lang="en-US" sz="1050" b="0" i="0" u="none" strike="noStrike" kern="1200" noProof="0">
                        <a:effectLst/>
                      </a:endParaRPr>
                    </a:p>
                    <a:p>
                      <a:pPr lvl="0">
                        <a:buNone/>
                      </a:pPr>
                      <a:r>
                        <a:rPr lang="en-US" sz="1050" b="0" i="0" u="none" strike="noStrike" kern="1200" noProof="0">
                          <a:solidFill>
                            <a:schemeClr val="tx1"/>
                          </a:solidFill>
                          <a:effectLst/>
                          <a:latin typeface="Calibri"/>
                        </a:rPr>
                        <a:t>To learn more, review the </a:t>
                      </a:r>
                      <a:r>
                        <a:rPr lang="en-US" sz="1050" b="0" i="1" u="none" strike="noStrike" kern="1200" noProof="0">
                          <a:solidFill>
                            <a:schemeClr val="tx1"/>
                          </a:solidFill>
                          <a:effectLst/>
                          <a:latin typeface="Calibri"/>
                          <a:hlinkClick r:id="rId3"/>
                        </a:rPr>
                        <a:t>Help After a Disaster</a:t>
                      </a:r>
                      <a:r>
                        <a:rPr lang="en-US" sz="1050" b="0" i="0" u="none" strike="noStrike" kern="1200" noProof="0">
                          <a:solidFill>
                            <a:schemeClr val="tx1"/>
                          </a:solidFill>
                          <a:effectLst/>
                          <a:latin typeface="Calibri"/>
                          <a:hlinkClick r:id="rId3"/>
                        </a:rPr>
                        <a:t> brochure</a:t>
                      </a:r>
                      <a:r>
                        <a:rPr lang="en-US" sz="1050" b="0" i="0" u="none" strike="noStrike" kern="1200" noProof="0">
                          <a:solidFill>
                            <a:schemeClr val="tx1"/>
                          </a:solidFill>
                          <a:effectLst/>
                          <a:latin typeface="Calibri"/>
                        </a:rPr>
                        <a:t>. This provides policy and eligibility information for all assistance under the Individuals and Households Program (IHP). Visit the </a:t>
                      </a:r>
                      <a:r>
                        <a:rPr lang="en-US" sz="1050" b="0" i="0" u="none" strike="noStrike" kern="1200" noProof="0">
                          <a:solidFill>
                            <a:schemeClr val="tx1"/>
                          </a:solidFill>
                          <a:effectLst/>
                          <a:latin typeface="Calibri"/>
                          <a:hlinkClick r:id="rId4"/>
                        </a:rPr>
                        <a:t>Individual Disaster Assistance</a:t>
                      </a:r>
                      <a:r>
                        <a:rPr lang="en-US" sz="1050" b="0" i="0" u="none" strike="noStrike" kern="1200" noProof="0">
                          <a:solidFill>
                            <a:schemeClr val="tx1"/>
                          </a:solidFill>
                          <a:effectLst/>
                          <a:latin typeface="Calibri"/>
                        </a:rPr>
                        <a:t> page for more details. You may also view </a:t>
                      </a:r>
                      <a:r>
                        <a:rPr lang="en-US" sz="1050" b="0" i="0" u="none" strike="noStrike" kern="1200" noProof="0">
                          <a:solidFill>
                            <a:schemeClr val="tx1"/>
                          </a:solidFill>
                          <a:effectLst/>
                          <a:latin typeface="Calibri"/>
                          <a:hlinkClick r:id="rId5"/>
                        </a:rPr>
                        <a:t>Disasters</a:t>
                      </a:r>
                      <a:r>
                        <a:rPr lang="en-US" sz="1050" b="0" i="0" u="none" strike="noStrike" kern="1200" noProof="0">
                          <a:solidFill>
                            <a:schemeClr val="tx1"/>
                          </a:solidFill>
                          <a:effectLst/>
                          <a:latin typeface="Calibri"/>
                        </a:rPr>
                        <a:t> by calendar year or </a:t>
                      </a:r>
                      <a:r>
                        <a:rPr lang="en-US" sz="1050" b="0" i="0" u="none" strike="noStrike" kern="1200" noProof="0">
                          <a:solidFill>
                            <a:schemeClr val="tx1"/>
                          </a:solidFill>
                          <a:effectLst/>
                          <a:latin typeface="Calibri"/>
                          <a:hlinkClick r:id="rId6"/>
                        </a:rPr>
                        <a:t>find other agency support by disaster</a:t>
                      </a:r>
                      <a:r>
                        <a:rPr lang="en-US" sz="1050" b="0" i="0" u="none" strike="noStrike" kern="1200" noProof="0">
                          <a:solidFill>
                            <a:schemeClr val="tx1"/>
                          </a:solidFill>
                          <a:effectLst/>
                          <a:latin typeface="Calibri"/>
                        </a:rPr>
                        <a:t>.</a:t>
                      </a:r>
                      <a:endParaRPr lang="en-US" sz="1050" b="0" i="0" u="none" strike="noStrike" kern="1200" noProof="0">
                        <a:effectLst/>
                      </a:endParaRPr>
                    </a:p>
                    <a:p>
                      <a:pPr lvl="0">
                        <a:buNone/>
                      </a:pPr>
                      <a:endParaRPr lang="en-US" sz="1050" b="1"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997510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Application Instructions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Application Instructions with graphic for the navigation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Privacy Act Statement</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5" name="Picture 4">
            <a:extLst>
              <a:ext uri="{FF2B5EF4-FFF2-40B4-BE49-F238E27FC236}">
                <a16:creationId xmlns:a16="http://schemas.microsoft.com/office/drawing/2014/main" id="{0FEA4851-ACA6-9044-9C1D-734A021D13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1675" y="1753269"/>
            <a:ext cx="5316203" cy="3221472"/>
          </a:xfrm>
          <a:prstGeom prst="rect">
            <a:avLst/>
          </a:prstGeom>
        </p:spPr>
      </p:pic>
      <p:pic>
        <p:nvPicPr>
          <p:cNvPr id="2050" name="Picture 2" descr="image">
            <a:extLst>
              <a:ext uri="{FF2B5EF4-FFF2-40B4-BE49-F238E27FC236}">
                <a16:creationId xmlns:a16="http://schemas.microsoft.com/office/drawing/2014/main" id="{523B75C1-EF14-4DB9-AC78-268C59B06E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122" y="1535205"/>
            <a:ext cx="3031913"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584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134316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pPr algn="ctr"/>
                      <a:endParaRPr lang="en-US" b="1"/>
                    </a:p>
                  </a:txBody>
                  <a:tcPr/>
                </a:tc>
                <a:extLst>
                  <a:ext uri="{0D108BD9-81ED-4DB2-BD59-A6C34878D82A}">
                    <a16:rowId xmlns:a16="http://schemas.microsoft.com/office/drawing/2014/main" val="20448358"/>
                  </a:ext>
                </a:extLst>
              </a:tr>
              <a:tr h="5868559">
                <a:tc>
                  <a:txBody>
                    <a:bodyPr/>
                    <a:lstStyle/>
                    <a:p>
                      <a:pPr lvl="0">
                        <a:buNone/>
                      </a:pPr>
                      <a:r>
                        <a:rPr lang="en-US" sz="1400" b="1" i="0" kern="1200">
                          <a:solidFill>
                            <a:schemeClr val="tx1"/>
                          </a:solidFill>
                          <a:effectLst/>
                          <a:latin typeface="+mn-lt"/>
                          <a:ea typeface="+mn-ea"/>
                          <a:cs typeface="+mn-cs"/>
                        </a:rPr>
                        <a:t>Proposed language:</a:t>
                      </a:r>
                      <a:endParaRPr lang="en-US"/>
                    </a:p>
                    <a:p>
                      <a:pPr lvl="0">
                        <a:buNone/>
                      </a:pPr>
                      <a:endParaRPr lang="en-US" sz="1400" b="1"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Application Instructions</a:t>
                      </a:r>
                      <a:endParaRPr lang="en-US"/>
                    </a:p>
                    <a:p>
                      <a:pPr lvl="0">
                        <a:buNone/>
                      </a:pPr>
                      <a:endParaRPr lang="en-US" sz="1200" b="0" i="0" kern="1200">
                        <a:solidFill>
                          <a:schemeClr val="tx1"/>
                        </a:solidFill>
                        <a:effectLst/>
                        <a:latin typeface="+mn-lt"/>
                        <a:ea typeface="+mn-ea"/>
                        <a:cs typeface="+mn-cs"/>
                      </a:endParaRPr>
                    </a:p>
                    <a:p>
                      <a:pPr marL="285750" lvl="0" indent="-285750">
                        <a:buFont typeface="Arial" panose="020B0604020202020204" pitchFamily="34" charset="0"/>
                        <a:buChar char="•"/>
                      </a:pPr>
                      <a:r>
                        <a:rPr lang="en-US" sz="1200" b="1" i="0" kern="1200">
                          <a:solidFill>
                            <a:schemeClr val="tx1"/>
                          </a:solidFill>
                          <a:effectLst/>
                          <a:latin typeface="+mn-lt"/>
                          <a:ea typeface="+mn-ea"/>
                          <a:cs typeface="+mn-cs"/>
                        </a:rPr>
                        <a:t>All fields are required</a:t>
                      </a:r>
                      <a:r>
                        <a:rPr lang="en-US" sz="1200" b="0" i="0" kern="1200">
                          <a:solidFill>
                            <a:schemeClr val="tx1"/>
                          </a:solidFill>
                          <a:effectLst/>
                          <a:latin typeface="+mn-lt"/>
                          <a:ea typeface="+mn-ea"/>
                          <a:cs typeface="+mn-cs"/>
                        </a:rPr>
                        <a:t> except those marked as “Optional.”</a:t>
                      </a:r>
                      <a:endParaRPr lang="en-US"/>
                    </a:p>
                    <a:p>
                      <a:pPr marL="285750" lvl="0" indent="-285750">
                        <a:buFont typeface="Arial" panose="020B0604020202020204" pitchFamily="34" charset="0"/>
                        <a:buChar char="•"/>
                      </a:pPr>
                      <a:r>
                        <a:rPr lang="en-US" sz="1200" b="0" i="0" kern="1200">
                          <a:solidFill>
                            <a:schemeClr val="tx1"/>
                          </a:solidFill>
                          <a:effectLst/>
                          <a:latin typeface="+mn-lt"/>
                          <a:ea typeface="+mn-ea"/>
                          <a:cs typeface="+mn-cs"/>
                        </a:rPr>
                        <a:t>Click the</a:t>
                      </a:r>
                      <a:r>
                        <a:rPr lang="en-US" sz="1200" b="1" i="0" kern="1200">
                          <a:solidFill>
                            <a:schemeClr val="tx1"/>
                          </a:solidFill>
                          <a:effectLst/>
                          <a:latin typeface="+mn-lt"/>
                          <a:ea typeface="+mn-ea"/>
                          <a:cs typeface="+mn-cs"/>
                        </a:rPr>
                        <a:t> information icon      </a:t>
                      </a:r>
                      <a:r>
                        <a:rPr lang="en-US" sz="1200" b="0" i="0" kern="1200">
                          <a:solidFill>
                            <a:schemeClr val="tx1"/>
                          </a:solidFill>
                          <a:effectLst/>
                          <a:latin typeface="+mn-lt"/>
                          <a:ea typeface="+mn-ea"/>
                          <a:cs typeface="+mn-cs"/>
                        </a:rPr>
                        <a:t>to get more guidance.</a:t>
                      </a:r>
                      <a:endParaRPr lang="en-US"/>
                    </a:p>
                    <a:p>
                      <a:pPr marL="285750" lvl="0" indent="-285750">
                        <a:buFont typeface="Arial" panose="020B0604020202020204" pitchFamily="34" charset="0"/>
                        <a:buChar char="•"/>
                      </a:pPr>
                      <a:r>
                        <a:rPr lang="en-US" sz="1200" b="0" i="0" kern="1200">
                          <a:solidFill>
                            <a:schemeClr val="tx1"/>
                          </a:solidFill>
                          <a:effectLst/>
                          <a:latin typeface="+mn-lt"/>
                          <a:ea typeface="+mn-ea"/>
                          <a:cs typeface="+mn-cs"/>
                        </a:rPr>
                        <a:t>The green bar at the top of each screen shows your progress through the application.</a:t>
                      </a:r>
                      <a:endParaRPr lang="en-US"/>
                    </a:p>
                    <a:p>
                      <a:pPr marL="285750" lvl="0" indent="-285750">
                        <a:buFont typeface="Arial" panose="020B0604020202020204" pitchFamily="34" charset="0"/>
                        <a:buChar char="•"/>
                      </a:pPr>
                      <a:r>
                        <a:rPr lang="en-US" sz="1200" b="0" i="0" u="none" strike="noStrike" kern="1200" noProof="0">
                          <a:solidFill>
                            <a:schemeClr val="tx1"/>
                          </a:solidFill>
                          <a:effectLst/>
                          <a:latin typeface="Calibri"/>
                        </a:rPr>
                        <a:t>Use the links in the menu or buttons at the bottom of each screen to move through the application.</a:t>
                      </a:r>
                      <a:endParaRPr lang="en-US"/>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(Graphical depiction of form navigation)</a:t>
                      </a:r>
                      <a:endParaRPr lang="en-US"/>
                    </a:p>
                    <a:p>
                      <a:pPr lvl="0">
                        <a:buNone/>
                      </a:pPr>
                      <a:endParaRPr lang="en-US" sz="1200" b="1"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Filing an Application for Someone Other Than Yourself</a:t>
                      </a:r>
                      <a:endParaRPr lang="en-US"/>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Sometimes there are situations when a person affected by a disaster is not able to apply for themselves. In these cases, FEMA allows a representative to apply for this person as long as they are able to provide us with all relevant information.</a:t>
                      </a:r>
                      <a:endParaRPr lang="en-US"/>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If you will be helping this person throughout </a:t>
                      </a:r>
                      <a:r>
                        <a:rPr lang="en-US" sz="1200" b="0" i="0" strike="noStrike" kern="1200">
                          <a:solidFill>
                            <a:schemeClr val="tx1"/>
                          </a:solidFill>
                          <a:effectLst/>
                          <a:latin typeface="+mn-lt"/>
                          <a:ea typeface="+mn-ea"/>
                          <a:cs typeface="+mn-cs"/>
                        </a:rPr>
                        <a:t>the process</a:t>
                      </a:r>
                      <a:r>
                        <a:rPr lang="en-US" sz="1200" b="0" i="0" kern="1200">
                          <a:solidFill>
                            <a:schemeClr val="tx1"/>
                          </a:solidFill>
                          <a:effectLst/>
                          <a:latin typeface="+mn-lt"/>
                          <a:ea typeface="+mn-ea"/>
                          <a:cs typeface="+mn-cs"/>
                        </a:rPr>
                        <a:t>, </a:t>
                      </a:r>
                      <a:r>
                        <a:rPr lang="en-US" sz="1200" b="0" i="0" strike="noStrike" kern="1200" baseline="0">
                          <a:solidFill>
                            <a:schemeClr val="tx1"/>
                          </a:solidFill>
                          <a:effectLst/>
                          <a:latin typeface="+mn-lt"/>
                          <a:ea typeface="+mn-ea"/>
                          <a:cs typeface="+mn-cs"/>
                        </a:rPr>
                        <a:t>they </a:t>
                      </a:r>
                      <a:r>
                        <a:rPr lang="en-US" sz="1200" b="0" i="0" kern="1200">
                          <a:solidFill>
                            <a:schemeClr val="tx1"/>
                          </a:solidFill>
                          <a:effectLst/>
                          <a:latin typeface="+mn-lt"/>
                          <a:ea typeface="+mn-ea"/>
                          <a:cs typeface="+mn-cs"/>
                        </a:rPr>
                        <a:t>must provide FEMA with a</a:t>
                      </a:r>
                      <a:r>
                        <a:rPr lang="en-US" sz="1200" b="0" i="0" strike="sngStrike" kern="1200" baseline="0">
                          <a:solidFill>
                            <a:schemeClr val="tx1"/>
                          </a:solidFill>
                          <a:effectLst/>
                          <a:latin typeface="+mn-lt"/>
                          <a:ea typeface="+mn-ea"/>
                          <a:cs typeface="+mn-cs"/>
                        </a:rPr>
                        <a:t> </a:t>
                      </a:r>
                      <a:r>
                        <a:rPr lang="en-US" sz="1200" b="0" i="0" kern="1200">
                          <a:solidFill>
                            <a:schemeClr val="tx1"/>
                          </a:solidFill>
                          <a:effectLst/>
                          <a:latin typeface="+mn-lt"/>
                          <a:ea typeface="+mn-ea"/>
                          <a:cs typeface="+mn-cs"/>
                          <a:hlinkClick r:id="rId2"/>
                        </a:rPr>
                        <a:t>release-of-information</a:t>
                      </a:r>
                      <a:r>
                        <a:rPr lang="en-US" sz="1200" b="0" i="0" kern="1200">
                          <a:solidFill>
                            <a:schemeClr val="tx1"/>
                          </a:solidFill>
                          <a:effectLst/>
                          <a:latin typeface="+mn-lt"/>
                          <a:ea typeface="+mn-ea"/>
                          <a:cs typeface="+mn-cs"/>
                        </a:rPr>
                        <a:t> (PDF, 553 KB) document that allows you access to the file.  </a:t>
                      </a:r>
                      <a:endParaRPr lang="en-US"/>
                    </a:p>
                    <a:p>
                      <a:pPr lvl="0">
                        <a:buNone/>
                      </a:pPr>
                      <a:endParaRPr lang="en-US" sz="1200" b="1" i="1" kern="1200">
                        <a:solidFill>
                          <a:schemeClr val="tx1"/>
                        </a:solidFill>
                        <a:effectLst/>
                        <a:latin typeface="+mn-lt"/>
                        <a:ea typeface="+mn-ea"/>
                        <a:cs typeface="+mn-cs"/>
                      </a:endParaRPr>
                    </a:p>
                    <a:p>
                      <a:pPr lvl="0">
                        <a:buNone/>
                      </a:pPr>
                      <a:r>
                        <a:rPr lang="en-US" sz="1200" b="1" i="1" kern="1200">
                          <a:solidFill>
                            <a:schemeClr val="tx1"/>
                          </a:solidFill>
                          <a:effectLst/>
                          <a:latin typeface="+mn-lt"/>
                          <a:ea typeface="+mn-ea"/>
                          <a:cs typeface="+mn-cs"/>
                        </a:rPr>
                        <a:t>Note:</a:t>
                      </a:r>
                      <a:r>
                        <a:rPr lang="en-US" sz="1200" b="0" i="1" kern="1200">
                          <a:solidFill>
                            <a:schemeClr val="tx1"/>
                          </a:solidFill>
                          <a:effectLst/>
                          <a:latin typeface="+mn-lt"/>
                          <a:ea typeface="+mn-ea"/>
                          <a:cs typeface="+mn-cs"/>
                        </a:rPr>
                        <a:t> It’s important you understand that your application becomes a legal document. FEMA may use external sources to verify the accuracy of the information you enter. </a:t>
                      </a:r>
                      <a:endParaRPr lang="en-US"/>
                    </a:p>
                    <a:p>
                      <a:pPr lvl="0">
                        <a:buNone/>
                      </a:pPr>
                      <a:endParaRPr lang="en-US" sz="1200" b="0" i="1"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Begin Application [Button]</a:t>
                      </a:r>
                      <a:endParaRPr lang="en-US"/>
                    </a:p>
                    <a:p>
                      <a:pPr lvl="0">
                        <a:buNone/>
                      </a:pPr>
                      <a:endParaRPr lang="en-US" sz="1400" b="0" i="0" kern="1200">
                        <a:solidFill>
                          <a:schemeClr val="tx1"/>
                        </a:solidFill>
                        <a:effectLst/>
                        <a:latin typeface="+mn-lt"/>
                        <a:ea typeface="+mn-ea"/>
                        <a:cs typeface="+mn-cs"/>
                      </a:endParaRP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You will be presented with a series of screens. Each screen has important information and/or a set of related questions.</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For help on any field click the </a:t>
                      </a:r>
                      <a:r>
                        <a:rPr lang="en-US" sz="1400" b="1" i="0" u="none" strike="noStrike" kern="1200" noProof="0">
                          <a:solidFill>
                            <a:schemeClr val="tx1"/>
                          </a:solidFill>
                          <a:effectLst/>
                          <a:latin typeface="Calibri"/>
                        </a:rPr>
                        <a:t>Help for this page</a:t>
                      </a:r>
                      <a:r>
                        <a:rPr lang="en-US" sz="1400" b="0" i="0" u="none" strike="noStrike" kern="1200" noProof="0">
                          <a:solidFill>
                            <a:schemeClr val="tx1"/>
                          </a:solidFill>
                          <a:effectLst/>
                          <a:latin typeface="Calibri"/>
                        </a:rPr>
                        <a:t>. This will provide helpful information about how to answer each question as you progress through the application.</a:t>
                      </a:r>
                      <a:endParaRPr lang="en-US" sz="1400" b="0" i="0" u="none" strike="noStrike" kern="1200" noProof="0">
                        <a:effectLst/>
                      </a:endParaRPr>
                    </a:p>
                    <a:p>
                      <a:pPr lvl="0">
                        <a:buNone/>
                      </a:pPr>
                      <a:br>
                        <a:rPr lang="en-US" sz="1400" b="0" i="0" u="none" strike="noStrike" kern="1200" noProof="0">
                          <a:effectLst/>
                        </a:rPr>
                      </a:br>
                      <a:r>
                        <a:rPr lang="en-US" sz="1400" b="0" i="0" u="none" strike="noStrike" kern="1200" noProof="0">
                          <a:solidFill>
                            <a:schemeClr val="tx1"/>
                          </a:solidFill>
                          <a:effectLst/>
                          <a:latin typeface="Calibri"/>
                        </a:rPr>
                        <a:t>Read the information carefully and answer the questions on the screen. When you have read the information and answered all of the required questions, click the "Next" button at the bottom of the page to continue the registration process.</a:t>
                      </a:r>
                      <a:endParaRPr lang="en-US" sz="1400" b="0" i="0" u="none" strike="noStrike" kern="1200" noProof="0">
                        <a:effectLst/>
                      </a:endParaRPr>
                    </a:p>
                    <a:p>
                      <a:pPr lvl="0">
                        <a:buNone/>
                      </a:pPr>
                      <a:br>
                        <a:rPr lang="en-US" sz="1400" b="0" i="0" u="none" strike="noStrike" kern="1200" noProof="0">
                          <a:effectLst/>
                        </a:rPr>
                      </a:br>
                      <a:r>
                        <a:rPr lang="en-US" sz="1400" b="0" i="0" u="none" strike="noStrike" kern="1200" noProof="0">
                          <a:solidFill>
                            <a:schemeClr val="tx1"/>
                          </a:solidFill>
                          <a:effectLst/>
                          <a:latin typeface="Calibri"/>
                        </a:rPr>
                        <a:t>As you progress through the registration process, the tabs at the top of the screen change. You can review any of the information you previously submitted by selecting the appropriate tab.</a:t>
                      </a:r>
                      <a:endParaRPr lang="en-US" sz="1400" b="0" i="0" u="none" strike="noStrike" kern="1200" noProof="0">
                        <a:effectLst/>
                      </a:endParaRPr>
                    </a:p>
                    <a:p>
                      <a:pPr lvl="0">
                        <a:buNone/>
                      </a:pPr>
                      <a:br>
                        <a:rPr lang="en-US" sz="1400" b="0" i="0" u="none" strike="noStrike" kern="1200" noProof="0">
                          <a:effectLst/>
                        </a:rPr>
                      </a:br>
                      <a:r>
                        <a:rPr lang="en-US" sz="1400" b="0" i="0" u="none" strike="noStrike" kern="1200" noProof="0">
                          <a:solidFill>
                            <a:schemeClr val="tx1"/>
                          </a:solidFill>
                          <a:effectLst/>
                          <a:latin typeface="Calibri"/>
                        </a:rPr>
                        <a:t>You can cancel your application at any time by clicking "Exit Registration".</a:t>
                      </a:r>
                      <a:endParaRPr lang="en-US" sz="1400" b="0" i="0" u="none" strike="noStrike" kern="1200" noProof="0">
                        <a:effectLst/>
                      </a:endParaRPr>
                    </a:p>
                    <a:p>
                      <a:pPr lvl="0">
                        <a:buNone/>
                      </a:pPr>
                      <a:br>
                        <a:rPr lang="en-US" sz="1400" b="0" i="0" u="none" strike="noStrike" kern="1200" noProof="0">
                          <a:effectLst/>
                        </a:rPr>
                      </a:br>
                      <a:r>
                        <a:rPr lang="en-US" sz="1400" b="0" i="1" u="none" strike="noStrike" kern="1200" noProof="0">
                          <a:solidFill>
                            <a:schemeClr val="tx1"/>
                          </a:solidFill>
                          <a:effectLst/>
                          <a:latin typeface="Calibri"/>
                        </a:rPr>
                        <a:t>Note: It is important to know that your registration becomes a legal document. FEMA may use external sources to verify the accuracy of the information you enter. If you intentionally make false statements or hide information to try to get assistance, it’s a violation of federal and state laws. This can carry severe criminal and civil penalties. Penalties may include a fine of up to $250,000, imprisonment, or both (18 U.S.C § 287, 1001, and 3571).</a:t>
                      </a:r>
                      <a:endParaRPr lang="en-US"/>
                    </a:p>
                  </a:txBody>
                  <a:tcPr/>
                </a:tc>
                <a:extLst>
                  <a:ext uri="{0D108BD9-81ED-4DB2-BD59-A6C34878D82A}">
                    <a16:rowId xmlns:a16="http://schemas.microsoft.com/office/drawing/2014/main" val="1382482232"/>
                  </a:ext>
                </a:extLst>
              </a:tr>
            </a:tbl>
          </a:graphicData>
        </a:graphic>
      </p:graphicFrame>
      <p:pic>
        <p:nvPicPr>
          <p:cNvPr id="2" name="Picture 1">
            <a:extLst>
              <a:ext uri="{FF2B5EF4-FFF2-40B4-BE49-F238E27FC236}">
                <a16:creationId xmlns:a16="http://schemas.microsoft.com/office/drawing/2014/main" id="{E1606DA4-7FD3-C547-ACAB-956C0AC21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27803" y="1653081"/>
            <a:ext cx="150368" cy="135331"/>
          </a:xfrm>
          <a:prstGeom prst="rect">
            <a:avLst/>
          </a:prstGeom>
        </p:spPr>
      </p:pic>
    </p:spTree>
    <p:extLst>
      <p:ext uri="{BB962C8B-B14F-4D97-AF65-F5344CB8AC3E}">
        <p14:creationId xmlns:p14="http://schemas.microsoft.com/office/powerpoint/2010/main" val="221582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PII</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in their personal information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Combined the information from the Personal Identification and Phone screens. Added Co-applicant information to this screen as well</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2" descr="Graphical user interface, text, application, email&#10;&#10;Description automatically generated">
            <a:extLst>
              <a:ext uri="{FF2B5EF4-FFF2-40B4-BE49-F238E27FC236}">
                <a16:creationId xmlns:a16="http://schemas.microsoft.com/office/drawing/2014/main" id="{072E8D24-117B-44CC-9907-17FB4B4264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411818"/>
            <a:ext cx="4157284" cy="2799542"/>
          </a:xfrm>
          <a:prstGeom prst="rect">
            <a:avLst/>
          </a:prstGeom>
        </p:spPr>
      </p:pic>
      <p:pic>
        <p:nvPicPr>
          <p:cNvPr id="3" name="Picture 2">
            <a:extLst>
              <a:ext uri="{FF2B5EF4-FFF2-40B4-BE49-F238E27FC236}">
                <a16:creationId xmlns:a16="http://schemas.microsoft.com/office/drawing/2014/main" id="{AD15D6B4-19BE-1946-BAD2-3BFF79FB95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56044" y="4051991"/>
            <a:ext cx="4208968" cy="2164281"/>
          </a:xfrm>
          <a:prstGeom prst="rect">
            <a:avLst/>
          </a:prstGeom>
          <a:effectLst>
            <a:outerShdw blurRad="50800" dist="38100" dir="2700000" algn="tl" rotWithShape="0">
              <a:prstClr val="black">
                <a:alpha val="40000"/>
              </a:prstClr>
            </a:outerShdw>
          </a:effectLst>
        </p:spPr>
      </p:pic>
      <p:pic>
        <p:nvPicPr>
          <p:cNvPr id="7" name="Picture 8">
            <a:extLst>
              <a:ext uri="{FF2B5EF4-FFF2-40B4-BE49-F238E27FC236}">
                <a16:creationId xmlns:a16="http://schemas.microsoft.com/office/drawing/2014/main" id="{EFF54D95-8CCD-B779-F2A0-6EEDCC12DD8E}"/>
              </a:ext>
            </a:extLst>
          </p:cNvPr>
          <p:cNvPicPr>
            <a:picLocks noChangeAspect="1"/>
          </p:cNvPicPr>
          <p:nvPr/>
        </p:nvPicPr>
        <p:blipFill>
          <a:blip r:embed="rId4"/>
          <a:stretch>
            <a:fillRect/>
          </a:stretch>
        </p:blipFill>
        <p:spPr>
          <a:xfrm>
            <a:off x="591127" y="1494655"/>
            <a:ext cx="2743200" cy="3730145"/>
          </a:xfrm>
          <a:prstGeom prst="rect">
            <a:avLst/>
          </a:prstGeom>
        </p:spPr>
      </p:pic>
      <p:pic>
        <p:nvPicPr>
          <p:cNvPr id="8" name="Picture 7">
            <a:extLst>
              <a:ext uri="{FF2B5EF4-FFF2-40B4-BE49-F238E27FC236}">
                <a16:creationId xmlns:a16="http://schemas.microsoft.com/office/drawing/2014/main" id="{42B5CD08-F921-5940-94ED-1769EC2845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48686" y="2248379"/>
            <a:ext cx="2943278" cy="19509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0777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C1B6C7A9-B8E0-4420-9B48-3BD83A08DE1F}"/>
              </a:ext>
            </a:extLst>
          </p:cNvPr>
          <p:cNvGraphicFramePr>
            <a:graphicFrameLocks noGrp="1"/>
          </p:cNvGraphicFramePr>
          <p:nvPr>
            <p:ph idx="1"/>
            <p:extLst>
              <p:ext uri="{D42A27DB-BD31-4B8C-83A1-F6EECF244321}">
                <p14:modId xmlns:p14="http://schemas.microsoft.com/office/powerpoint/2010/main" val="1385041289"/>
              </p:ext>
            </p:extLst>
          </p:nvPr>
        </p:nvGraphicFramePr>
        <p:xfrm>
          <a:off x="411079" y="217356"/>
          <a:ext cx="11369842" cy="6219541"/>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Location Search</a:t>
                      </a:r>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Directing the user to enter their location to see what kind of assistance we </a:t>
                      </a:r>
                      <a:r>
                        <a:rPr lang="en-US" sz="1400" strike="noStrike">
                          <a:effectLst/>
                          <a:latin typeface="+mn-lt"/>
                          <a:ea typeface="Times New Roman" panose="02020603050405020304" pitchFamily="18" charset="0"/>
                        </a:rPr>
                        <a:t>can</a:t>
                      </a:r>
                      <a:r>
                        <a:rPr lang="en-US" sz="1400" strike="sngStrike">
                          <a:effectLst/>
                          <a:latin typeface="+mn-lt"/>
                          <a:ea typeface="Times New Roman" panose="02020603050405020304" pitchFamily="18" charset="0"/>
                        </a:rPr>
                        <a:t> </a:t>
                      </a:r>
                      <a:r>
                        <a:rPr lang="en-US" sz="1400">
                          <a:effectLst/>
                          <a:latin typeface="+mn-lt"/>
                          <a:ea typeface="Times New Roman" panose="02020603050405020304" pitchFamily="18" charset="0"/>
                        </a:rPr>
                        <a:t>offer </a:t>
                      </a:r>
                      <a:r>
                        <a:rPr lang="en-US" sz="1400" strike="noStrike">
                          <a:effectLst/>
                          <a:latin typeface="+mn-lt"/>
                          <a:ea typeface="Times New Roman" panose="02020603050405020304" pitchFamily="18" charset="0"/>
                        </a:rPr>
                        <a:t>them</a:t>
                      </a:r>
                      <a:r>
                        <a:rPr lang="en-US" sz="1400">
                          <a:effectLst/>
                          <a:latin typeface="+mn-lt"/>
                          <a:ea typeface="Times New Roman" panose="02020603050405020304" pitchFamily="18" charset="0"/>
                        </a:rPr>
                        <a:t>. </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765370">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Located on the 2</a:t>
                      </a:r>
                      <a:r>
                        <a:rPr lang="en-US" sz="1400" baseline="30000"/>
                        <a:t>nd</a:t>
                      </a:r>
                      <a:r>
                        <a:rPr lang="en-US" sz="1400"/>
                        <a:t> screen after selecting the language they wish to continue in</a:t>
                      </a:r>
                    </a:p>
                    <a:p>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Located on the Homepage</a:t>
                      </a:r>
                    </a:p>
                    <a:p>
                      <a:endParaRPr lang="en-US" sz="1400"/>
                    </a:p>
                  </a:txBody>
                  <a:tcPr/>
                </a:tc>
                <a:extLst>
                  <a:ext uri="{0D108BD9-81ED-4DB2-BD59-A6C34878D82A}">
                    <a16:rowId xmlns:a16="http://schemas.microsoft.com/office/drawing/2014/main" val="1389307492"/>
                  </a:ext>
                </a:extLst>
              </a:tr>
            </a:tbl>
          </a:graphicData>
        </a:graphic>
      </p:graphicFrame>
      <p:pic>
        <p:nvPicPr>
          <p:cNvPr id="7" name="Picture 6">
            <a:extLst>
              <a:ext uri="{FF2B5EF4-FFF2-40B4-BE49-F238E27FC236}">
                <a16:creationId xmlns:a16="http://schemas.microsoft.com/office/drawing/2014/main" id="{649F0C8F-B8EB-8C4A-B32F-69BBD498FF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93295" y="1649505"/>
            <a:ext cx="5296015" cy="3353318"/>
          </a:xfrm>
          <a:prstGeom prst="rect">
            <a:avLst/>
          </a:prstGeom>
        </p:spPr>
      </p:pic>
      <p:pic>
        <p:nvPicPr>
          <p:cNvPr id="2052" name="Picture 4">
            <a:extLst>
              <a:ext uri="{FF2B5EF4-FFF2-40B4-BE49-F238E27FC236}">
                <a16:creationId xmlns:a16="http://schemas.microsoft.com/office/drawing/2014/main" id="{B408F187-3F0B-410C-B23E-4AEEDBFE2E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19" y="1867327"/>
            <a:ext cx="5296016" cy="192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0592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502589434"/>
              </p:ext>
            </p:extLst>
          </p:nvPr>
        </p:nvGraphicFramePr>
        <p:xfrm>
          <a:off x="411079" y="217356"/>
          <a:ext cx="11369842" cy="668076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Personal Information</a:t>
                      </a:r>
                    </a:p>
                    <a:p>
                      <a:endParaRPr lang="en-US" sz="1000" b="1" i="0" kern="1200">
                        <a:solidFill>
                          <a:schemeClr val="tx1"/>
                        </a:solidFill>
                        <a:effectLst/>
                        <a:latin typeface="+mn-lt"/>
                        <a:ea typeface="+mn-ea"/>
                        <a:cs typeface="+mn-cs"/>
                      </a:endParaRPr>
                    </a:p>
                    <a:p>
                      <a:r>
                        <a:rPr lang="en-US" sz="950" b="1" i="0" kern="1200">
                          <a:solidFill>
                            <a:schemeClr val="tx1"/>
                          </a:solidFill>
                          <a:effectLst/>
                          <a:latin typeface="+mn-lt"/>
                          <a:ea typeface="+mn-ea"/>
                          <a:cs typeface="+mn-cs"/>
                        </a:rPr>
                        <a:t>Let’s get your personal details now. </a:t>
                      </a:r>
                    </a:p>
                    <a:p>
                      <a:pPr lvl="0">
                        <a:buNone/>
                      </a:pPr>
                      <a:endParaRPr lang="en-US" sz="950" b="0" i="0" kern="1200">
                        <a:solidFill>
                          <a:schemeClr val="tx1"/>
                        </a:solidFill>
                        <a:effectLst/>
                        <a:latin typeface="+mn-lt"/>
                        <a:ea typeface="+mn-ea"/>
                        <a:cs typeface="+mn-cs"/>
                      </a:endParaRPr>
                    </a:p>
                    <a:p>
                      <a:r>
                        <a:rPr lang="en-US" sz="1000" b="0" i="1" strike="noStrike" kern="1200" baseline="0">
                          <a:solidFill>
                            <a:schemeClr val="tx1"/>
                          </a:solidFill>
                          <a:effectLst/>
                          <a:latin typeface="+mn-lt"/>
                          <a:ea typeface="+mn-ea"/>
                          <a:cs typeface="+mn-cs"/>
                        </a:rPr>
                        <a:t>To qualify for FEMA Assistance, the person listed as the applicant must be a U.S. citizen, non-citizen national, or qualified alien. </a:t>
                      </a:r>
                      <a:r>
                        <a:rPr lang="en-US" sz="950" b="0" i="1" kern="1200">
                          <a:solidFill>
                            <a:schemeClr val="tx1"/>
                          </a:solidFill>
                          <a:effectLst/>
                          <a:latin typeface="+mn-lt"/>
                          <a:ea typeface="+mn-ea"/>
                          <a:cs typeface="+mn-cs"/>
                        </a:rPr>
                        <a:t>If you need to apply under a qualified minor child who lives in your household, you must enter the child’s information as the applicant.</a:t>
                      </a:r>
                      <a:br>
                        <a:rPr lang="en-US" sz="950" b="0" i="0" kern="1200">
                          <a:solidFill>
                            <a:srgbClr val="000000"/>
                          </a:solidFill>
                          <a:effectLst/>
                          <a:latin typeface="+mn-lt"/>
                          <a:ea typeface="+mn-ea"/>
                          <a:cs typeface="+mn-cs"/>
                        </a:rPr>
                      </a:br>
                      <a:endParaRPr lang="en-US" sz="950" b="0" i="0" kern="1200">
                        <a:solidFill>
                          <a:srgbClr val="000000"/>
                        </a:solidFill>
                        <a:effectLst/>
                        <a:latin typeface="+mn-lt"/>
                        <a:ea typeface="+mn-ea"/>
                        <a:cs typeface="+mn-cs"/>
                      </a:endParaRPr>
                    </a:p>
                    <a:p>
                      <a:pPr lvl="0">
                        <a:buNone/>
                      </a:pPr>
                      <a:r>
                        <a:rPr lang="en-US" sz="950" b="0" i="0" kern="1200">
                          <a:solidFill>
                            <a:schemeClr val="tx1"/>
                          </a:solidFill>
                          <a:effectLst/>
                          <a:latin typeface="+mn-lt"/>
                          <a:ea typeface="+mn-ea"/>
                          <a:cs typeface="+mn-cs"/>
                        </a:rPr>
                        <a:t>First Name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MI (Optional) [Text Field] </a:t>
                      </a:r>
                    </a:p>
                    <a:p>
                      <a:pPr lvl="0">
                        <a:buNone/>
                      </a:pPr>
                      <a:r>
                        <a:rPr lang="en-US" sz="950" b="0" i="0" kern="1200">
                          <a:solidFill>
                            <a:schemeClr val="tx1"/>
                          </a:solidFill>
                          <a:effectLst/>
                          <a:latin typeface="+mn-lt"/>
                          <a:ea typeface="+mn-ea"/>
                          <a:cs typeface="+mn-cs"/>
                        </a:rPr>
                        <a:t>Last Name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Suffix (Optional)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Preferred Name (Optional)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Social Security Number [Text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0" i="0" kern="1200">
                          <a:solidFill>
                            <a:schemeClr val="tx1"/>
                          </a:solidFill>
                          <a:effectLst/>
                          <a:latin typeface="+mn-lt"/>
                          <a:ea typeface="+mn-ea"/>
                          <a:cs typeface="+mn-cs"/>
                        </a:rPr>
                        <a:t>Show Social Security Number [Checkbox]</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Date of Birth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Email Address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Primary Phone Number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Type [Dropdown]      Cell     Home    Office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0" i="0" kern="1200">
                          <a:solidFill>
                            <a:schemeClr val="tx1"/>
                          </a:solidFill>
                          <a:effectLst/>
                          <a:latin typeface="+mn-lt"/>
                          <a:ea typeface="+mn-ea"/>
                          <a:cs typeface="+mn-cs"/>
                        </a:rPr>
                        <a:t>Notes (Optional) [Text Field]</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Alternate Number (Optional)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Type [Dropdown]      Cell     Home    Office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0" i="0" kern="1200">
                          <a:solidFill>
                            <a:schemeClr val="tx1"/>
                          </a:solidFill>
                          <a:effectLst/>
                          <a:latin typeface="+mn-lt"/>
                          <a:ea typeface="+mn-ea"/>
                          <a:cs typeface="+mn-cs"/>
                        </a:rPr>
                        <a:t>Notes (Optional) [Text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950" b="1" i="0" kern="1200">
                          <a:solidFill>
                            <a:schemeClr val="tx1"/>
                          </a:solidFill>
                          <a:effectLst/>
                          <a:latin typeface="+mn-lt"/>
                          <a:ea typeface="+mn-ea"/>
                          <a:cs typeface="+mn-cs"/>
                        </a:rPr>
                        <a:t>Do you want to add a co-applicant? </a:t>
                      </a:r>
                    </a:p>
                    <a:p>
                      <a:pPr marL="0" marR="0" lvl="0" indent="0" algn="l" rtl="0" eaLnBrk="1" fontAlgn="auto" latinLnBrk="0" hangingPunct="1">
                        <a:lnSpc>
                          <a:spcPct val="100000"/>
                        </a:lnSpc>
                        <a:spcBef>
                          <a:spcPts val="0"/>
                        </a:spcBef>
                        <a:spcAft>
                          <a:spcPts val="0"/>
                        </a:spcAft>
                        <a:buClrTx/>
                        <a:buSzTx/>
                        <a:buFontTx/>
                        <a:buNone/>
                      </a:pPr>
                      <a:r>
                        <a:rPr lang="en-US" sz="950" b="1" i="0" kern="1200">
                          <a:solidFill>
                            <a:schemeClr val="tx1"/>
                          </a:solidFill>
                          <a:effectLst/>
                          <a:latin typeface="+mn-lt"/>
                          <a:ea typeface="+mn-ea"/>
                          <a:cs typeface="+mn-cs"/>
                        </a:rPr>
                        <a:t> </a:t>
                      </a:r>
                      <a:r>
                        <a:rPr lang="en-US" sz="950" b="0" i="0" kern="1200">
                          <a:solidFill>
                            <a:schemeClr val="tx1"/>
                          </a:solidFill>
                          <a:effectLst/>
                          <a:latin typeface="+mn-lt"/>
                          <a:ea typeface="+mn-ea"/>
                          <a:cs typeface="+mn-cs"/>
                        </a:rPr>
                        <a:t>This person will have full access and be able to update information on the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1"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1" i="1" kern="1200">
                          <a:solidFill>
                            <a:schemeClr val="tx1"/>
                          </a:solidFill>
                          <a:effectLst/>
                          <a:latin typeface="+mn-lt"/>
                          <a:ea typeface="+mn-ea"/>
                          <a:cs typeface="+mn-cs"/>
                        </a:rPr>
                        <a:t>Note: </a:t>
                      </a:r>
                      <a:r>
                        <a:rPr lang="en-US" sz="950" i="1" kern="1200">
                          <a:solidFill>
                            <a:schemeClr val="tx1"/>
                          </a:solidFill>
                          <a:effectLst/>
                          <a:latin typeface="+mn-lt"/>
                          <a:ea typeface="+mn-ea"/>
                          <a:cs typeface="+mn-cs"/>
                        </a:rPr>
                        <a:t>The parent or guardian must be listed as a co-applicant when applying under a qualified minor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1"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Yes   No   [Radio Buttons]</a:t>
                      </a:r>
                      <a:endParaRPr lang="en-US" sz="95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0" i="0" kern="1200">
                        <a:solidFill>
                          <a:schemeClr val="tx1"/>
                        </a:solidFill>
                        <a:effectLst/>
                        <a:latin typeface="+mn-lt"/>
                        <a:ea typeface="+mn-ea"/>
                        <a:cs typeface="+mn-cs"/>
                      </a:endParaRPr>
                    </a:p>
                    <a:p>
                      <a:pPr lvl="0">
                        <a:buNone/>
                      </a:pPr>
                      <a:r>
                        <a:rPr lang="en-US" sz="950" b="0" i="0" kern="1200">
                          <a:solidFill>
                            <a:schemeClr val="tx1"/>
                          </a:solidFill>
                          <a:effectLst/>
                          <a:latin typeface="+mn-lt"/>
                          <a:ea typeface="+mn-ea"/>
                          <a:cs typeface="+mn-cs"/>
                        </a:rPr>
                        <a:t>First Name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MI (Optional) [Text Field] </a:t>
                      </a:r>
                    </a:p>
                    <a:p>
                      <a:pPr lvl="0">
                        <a:buNone/>
                      </a:pPr>
                      <a:r>
                        <a:rPr lang="en-US" sz="950" b="0" i="0" kern="1200">
                          <a:solidFill>
                            <a:schemeClr val="tx1"/>
                          </a:solidFill>
                          <a:effectLst/>
                          <a:latin typeface="+mn-lt"/>
                          <a:ea typeface="+mn-ea"/>
                          <a:cs typeface="+mn-cs"/>
                        </a:rPr>
                        <a:t>Last Name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Suffix (Optional)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Preferred Name (Optional) [Text Field] </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Social Security Number </a:t>
                      </a:r>
                      <a:r>
                        <a:rPr lang="en-US" sz="950" kern="1200">
                          <a:solidFill>
                            <a:schemeClr val="tx1"/>
                          </a:solidFill>
                          <a:effectLst/>
                          <a:latin typeface="+mn-lt"/>
                          <a:ea typeface="+mn-ea"/>
                          <a:cs typeface="+mn-cs"/>
                        </a:rPr>
                        <a:t>(Optional)</a:t>
                      </a:r>
                      <a:r>
                        <a:rPr lang="en-US" sz="950" b="0" i="0" kern="1200">
                          <a:solidFill>
                            <a:schemeClr val="tx1"/>
                          </a:solidFill>
                          <a:effectLst/>
                          <a:latin typeface="+mn-lt"/>
                          <a:ea typeface="+mn-ea"/>
                          <a:cs typeface="+mn-cs"/>
                        </a:rPr>
                        <a:t> [Text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0" i="0" kern="1200">
                          <a:solidFill>
                            <a:schemeClr val="tx1"/>
                          </a:solidFill>
                          <a:effectLst/>
                          <a:latin typeface="+mn-lt"/>
                          <a:ea typeface="+mn-ea"/>
                          <a:cs typeface="+mn-cs"/>
                        </a:rPr>
                        <a:t>Show Social Security Number [Checkbox]</a:t>
                      </a:r>
                    </a:p>
                    <a:p>
                      <a:pPr marL="0" marR="0" lvl="0" indent="0" algn="l" rtl="0" eaLnBrk="1" fontAlgn="auto" latinLnBrk="0" hangingPunct="1">
                        <a:lnSpc>
                          <a:spcPct val="100000"/>
                        </a:lnSpc>
                        <a:spcBef>
                          <a:spcPts val="0"/>
                        </a:spcBef>
                        <a:spcAft>
                          <a:spcPts val="0"/>
                        </a:spcAft>
                        <a:buClrTx/>
                        <a:buSzTx/>
                        <a:buFontTx/>
                        <a:buNone/>
                      </a:pPr>
                      <a:r>
                        <a:rPr lang="en-US" sz="950" b="0" i="0" kern="1200">
                          <a:solidFill>
                            <a:schemeClr val="tx1"/>
                          </a:solidFill>
                          <a:effectLst/>
                          <a:latin typeface="+mn-lt"/>
                          <a:ea typeface="+mn-ea"/>
                          <a:cs typeface="+mn-cs"/>
                        </a:rPr>
                        <a:t>Co-Applicant Date of Birth [Text Field] </a:t>
                      </a:r>
                    </a:p>
                  </a:txBody>
                  <a:tcPr/>
                </a:tc>
                <a:tc>
                  <a:txBody>
                    <a:bodyPr/>
                    <a:lstStyle/>
                    <a:p>
                      <a:pPr lvl="0">
                        <a:buNone/>
                      </a:pPr>
                      <a:r>
                        <a:rPr lang="en-US" sz="1200" b="1" i="0" u="none" strike="noStrike" kern="1200" noProof="0">
                          <a:solidFill>
                            <a:schemeClr val="tx1"/>
                          </a:solidFill>
                          <a:effectLst/>
                          <a:latin typeface="Calibri"/>
                        </a:rPr>
                        <a:t>Current language</a:t>
                      </a:r>
                      <a:r>
                        <a:rPr lang="en-US" sz="1200" b="0" i="0" u="none" strike="noStrike" kern="1200" noProof="0">
                          <a:solidFill>
                            <a:schemeClr val="tx1"/>
                          </a:solidFill>
                          <a:effectLst/>
                          <a:latin typeface="Calibri"/>
                        </a:rPr>
                        <a:t>:</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To register for disaster assistance, please provide the following information:</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 </a:t>
                      </a:r>
                      <a:r>
                        <a:rPr lang="en-US" sz="1200" b="1" i="0" u="none" strike="noStrike" kern="1200" noProof="0">
                          <a:solidFill>
                            <a:schemeClr val="tx1"/>
                          </a:solidFill>
                          <a:effectLst/>
                          <a:latin typeface="Calibri"/>
                        </a:rPr>
                        <a:t>Prefix</a:t>
                      </a:r>
                      <a:r>
                        <a:rPr lang="en-US" sz="1200" b="0" i="0" u="none" strike="noStrike" kern="1200" noProof="0">
                          <a:solidFill>
                            <a:schemeClr val="tx1"/>
                          </a:solidFill>
                          <a:effectLst/>
                          <a:latin typeface="Calibri"/>
                        </a:rPr>
                        <a:t>: MR/MS</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 </a:t>
                      </a:r>
                      <a:r>
                        <a:rPr lang="en-US" sz="1200" b="1" i="0" u="none" strike="noStrike" kern="1200" noProof="0">
                          <a:solidFill>
                            <a:schemeClr val="tx1"/>
                          </a:solidFill>
                          <a:effectLst/>
                          <a:latin typeface="Calibri"/>
                        </a:rPr>
                        <a:t>Applicant First Name:</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Applicant MI:</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 Applicant Last Name:</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 Applicant Social Security Number:</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 Show Social Security Number</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 </a:t>
                      </a:r>
                      <a:r>
                        <a:rPr lang="en-US" sz="1200" b="1" i="0" u="none" strike="noStrike" kern="1200" noProof="0">
                          <a:solidFill>
                            <a:schemeClr val="tx1"/>
                          </a:solidFill>
                          <a:effectLst/>
                          <a:latin typeface="Calibri"/>
                        </a:rPr>
                        <a:t>Date of Birth: </a:t>
                      </a:r>
                      <a:r>
                        <a:rPr lang="en-US" sz="1200" b="0" i="0" u="none" strike="noStrike" kern="1200" noProof="0">
                          <a:solidFill>
                            <a:schemeClr val="tx1"/>
                          </a:solidFill>
                          <a:effectLst/>
                          <a:latin typeface="Calibri"/>
                        </a:rPr>
                        <a:t>MM/DD/YYYY</a:t>
                      </a:r>
                      <a:endParaRPr lang="en-US" sz="1200" b="0" i="0" u="none" strike="noStrike" kern="1200" noProof="0">
                        <a:effectLst/>
                      </a:endParaRPr>
                    </a:p>
                    <a:p>
                      <a:pPr marL="0" lvl="0" indent="0">
                        <a:buNone/>
                      </a:pPr>
                      <a:br>
                        <a:rPr lang="en-US" sz="1200" b="0" i="0" u="none" strike="noStrike" kern="1200" noProof="0">
                          <a:effectLst/>
                        </a:rPr>
                      </a:br>
                      <a:r>
                        <a:rPr lang="en-US" sz="1200" b="1" i="0" u="none" strike="noStrike" kern="1200" noProof="0">
                          <a:solidFill>
                            <a:schemeClr val="tx1"/>
                          </a:solidFill>
                          <a:effectLst/>
                          <a:latin typeface="Calibri"/>
                        </a:rPr>
                        <a:t>Enter your email address so you have the option to check your registration status online.</a:t>
                      </a:r>
                      <a:br>
                        <a:rPr lang="en-US" sz="1200" b="1" i="0" u="none" strike="noStrike" kern="1200" noProof="0">
                          <a:solidFill>
                            <a:srgbClr val="000000"/>
                          </a:solidFill>
                          <a:effectLst/>
                          <a:latin typeface="Calibri"/>
                        </a:rPr>
                      </a:br>
                      <a:r>
                        <a:rPr lang="en-US" sz="1200" b="1" i="0" u="none" strike="noStrike" kern="1200" noProof="0">
                          <a:solidFill>
                            <a:schemeClr val="tx1"/>
                          </a:solidFill>
                          <a:effectLst/>
                          <a:latin typeface="Calibri"/>
                        </a:rPr>
                        <a:t>If you do not enter your email address, you will need to call FEMA to get updates on your registration.</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Email Address:</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Verify Email</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Please provide the phone number used in the damaged dwelling whether it is working or not and current/alternate phone number(s) in case we need to contact you regarding your registration for disaster assistance.</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Damage Dwelling Phone:</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My Current Phone is the same as my Damaged Dwelling Phone - If selected, please do not provide Current Phone.</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Current Phone:</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Cell Phone:</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Alternate Phone:</a:t>
                      </a:r>
                      <a:endParaRPr lang="en-US" sz="1200" b="0" i="0" u="none" strike="noStrike" kern="1200" noProof="0">
                        <a:effectLst/>
                      </a:endParaRPr>
                    </a:p>
                    <a:p>
                      <a:pPr lvl="0">
                        <a:buNone/>
                      </a:pPr>
                      <a:endParaRPr lang="en-US" sz="1200" b="0" i="0" u="none" strike="noStrike" kern="1200" noProof="0">
                        <a:effectLst/>
                      </a:endParaRPr>
                    </a:p>
                    <a:p>
                      <a:pPr marL="0" marR="0" lvl="0" indent="0" algn="l">
                        <a:lnSpc>
                          <a:spcPct val="100000"/>
                        </a:lnSpc>
                        <a:spcBef>
                          <a:spcPts val="0"/>
                        </a:spcBef>
                        <a:spcAft>
                          <a:spcPts val="0"/>
                        </a:spcAft>
                        <a:buNone/>
                      </a:pPr>
                      <a:r>
                        <a:rPr lang="en-US" sz="1200" b="1" i="0" u="none" strike="noStrike" kern="1200" noProof="0">
                          <a:solidFill>
                            <a:srgbClr val="FF0000"/>
                          </a:solidFill>
                          <a:effectLst/>
                          <a:latin typeface="Calibri"/>
                        </a:rPr>
                        <a:t>Note: </a:t>
                      </a:r>
                      <a:r>
                        <a:rPr lang="en-US" sz="1200" b="0" i="0" u="none" strike="noStrike" kern="1200" noProof="0">
                          <a:effectLst/>
                          <a:latin typeface="Calibri"/>
                        </a:rPr>
                        <a:t>adding a co-applicant question requesting the information at this point.  The reason for the change is that not all flows/scenarios will ask for occupant information and that is currently where the co-app is entered.</a:t>
                      </a:r>
                      <a:endParaRPr lang="en-US" sz="1200" b="0" i="0" u="none" strike="noStrike" kern="1200" noProof="0">
                        <a:effectLst/>
                      </a:endParaRPr>
                    </a:p>
                    <a:p>
                      <a:pPr lvl="0">
                        <a:buNone/>
                      </a:pPr>
                      <a:endParaRPr lang="en-US" sz="1400" b="1"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169088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188916711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PII Funeral</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in their personal information. Text in red appears if funeral expenses was checked off.</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Application Intro</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A033F7C7-3F6A-7749-9002-69867B816C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91813" y="1453754"/>
            <a:ext cx="3096952" cy="1871874"/>
          </a:xfrm>
          <a:prstGeom prst="rect">
            <a:avLst/>
          </a:prstGeom>
        </p:spPr>
      </p:pic>
      <p:pic>
        <p:nvPicPr>
          <p:cNvPr id="5" name="Picture 4">
            <a:extLst>
              <a:ext uri="{FF2B5EF4-FFF2-40B4-BE49-F238E27FC236}">
                <a16:creationId xmlns:a16="http://schemas.microsoft.com/office/drawing/2014/main" id="{A2EE5651-A89B-C64D-AEA9-D29C17C520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80083" y="3429000"/>
            <a:ext cx="4208968" cy="2164281"/>
          </a:xfrm>
          <a:prstGeom prst="rect">
            <a:avLst/>
          </a:prstGeom>
        </p:spPr>
      </p:pic>
      <p:pic>
        <p:nvPicPr>
          <p:cNvPr id="6146" name="Picture 2" descr="image">
            <a:extLst>
              <a:ext uri="{FF2B5EF4-FFF2-40B4-BE49-F238E27FC236}">
                <a16:creationId xmlns:a16="http://schemas.microsoft.com/office/drawing/2014/main" id="{65821654-DB49-40FC-96A9-1A3D6564F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221" y="1503455"/>
            <a:ext cx="2863180" cy="3721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E08D7C5-BD8D-D045-A7AB-37A8D98E0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41681" y="2632828"/>
            <a:ext cx="2943278" cy="19509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748061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417731076"/>
              </p:ext>
            </p:extLst>
          </p:nvPr>
        </p:nvGraphicFramePr>
        <p:xfrm>
          <a:off x="411079" y="122106"/>
          <a:ext cx="11369842" cy="819714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dirty="0">
                          <a:solidFill>
                            <a:schemeClr val="tx1"/>
                          </a:solidFill>
                          <a:effectLst/>
                          <a:latin typeface="+mn-lt"/>
                          <a:ea typeface="+mn-ea"/>
                          <a:cs typeface="+mn-cs"/>
                        </a:rPr>
                        <a:t>Proposed language:</a:t>
                      </a:r>
                      <a:br>
                        <a:rPr lang="en-US" sz="1400" b="1" i="0" kern="1200" dirty="0">
                          <a:solidFill>
                            <a:srgbClr val="000000"/>
                          </a:solidFill>
                          <a:effectLst/>
                          <a:latin typeface="+mn-lt"/>
                          <a:ea typeface="+mn-ea"/>
                          <a:cs typeface="+mn-cs"/>
                        </a:rPr>
                      </a:br>
                      <a:endParaRPr lang="en-US" sz="1400" b="1" i="0" kern="1200" dirty="0">
                        <a:solidFill>
                          <a:srgbClr val="000000"/>
                        </a:solidFill>
                        <a:effectLst/>
                        <a:latin typeface="+mn-lt"/>
                        <a:ea typeface="+mn-ea"/>
                        <a:cs typeface="+mn-cs"/>
                      </a:endParaRPr>
                    </a:p>
                    <a:p>
                      <a:r>
                        <a:rPr lang="en-US" sz="1200" b="1" i="0" kern="1200" dirty="0">
                          <a:solidFill>
                            <a:schemeClr val="tx1"/>
                          </a:solidFill>
                          <a:effectLst/>
                          <a:latin typeface="+mn-lt"/>
                          <a:ea typeface="+mn-ea"/>
                          <a:cs typeface="+mn-cs"/>
                        </a:rPr>
                        <a:t>Personal Information</a:t>
                      </a:r>
                    </a:p>
                    <a:p>
                      <a:endParaRPr lang="en-US" sz="900" b="1" i="0" kern="1200" dirty="0">
                        <a:solidFill>
                          <a:schemeClr val="tx1"/>
                        </a:solidFill>
                        <a:effectLst/>
                        <a:latin typeface="+mn-lt"/>
                        <a:ea typeface="+mn-ea"/>
                        <a:cs typeface="+mn-cs"/>
                      </a:endParaRPr>
                    </a:p>
                    <a:p>
                      <a:r>
                        <a:rPr lang="en-US" sz="900" b="1" i="0" kern="1200" dirty="0">
                          <a:solidFill>
                            <a:schemeClr val="tx1"/>
                          </a:solidFill>
                          <a:effectLst/>
                          <a:latin typeface="+mn-lt"/>
                          <a:ea typeface="+mn-ea"/>
                          <a:cs typeface="+mn-cs"/>
                        </a:rPr>
                        <a:t>Let’s get your personal details now. </a:t>
                      </a:r>
                    </a:p>
                    <a:p>
                      <a:pPr lvl="0">
                        <a:buNone/>
                      </a:pPr>
                      <a:endParaRPr lang="en-US" sz="900" b="0" i="0" kern="1200" dirty="0">
                        <a:solidFill>
                          <a:schemeClr val="tx1"/>
                        </a:solidFill>
                        <a:effectLst/>
                        <a:latin typeface="+mn-lt"/>
                        <a:ea typeface="+mn-ea"/>
                        <a:cs typeface="+mn-cs"/>
                      </a:endParaRPr>
                    </a:p>
                    <a:p>
                      <a:r>
                        <a:rPr lang="en-US" sz="900" b="0" i="0" kern="1200" dirty="0">
                          <a:solidFill>
                            <a:schemeClr val="tx1"/>
                          </a:solidFill>
                          <a:effectLst/>
                          <a:latin typeface="+mn-lt"/>
                          <a:ea typeface="+mn-ea"/>
                          <a:cs typeface="+mn-cs"/>
                        </a:rPr>
                        <a:t>If you are applying for funeral expenses, we are sorry for your loss. To apply for funeral assistance, use the name and Social Security number (SSN) of the person responsible for the deceased person’s funeral costs.</a:t>
                      </a:r>
                      <a:br>
                        <a:rPr lang="en-US" sz="900" b="0" i="0" kern="1200" dirty="0">
                          <a:solidFill>
                            <a:srgbClr val="000000"/>
                          </a:solidFill>
                          <a:effectLst/>
                          <a:latin typeface="+mn-lt"/>
                          <a:ea typeface="+mn-ea"/>
                          <a:cs typeface="+mn-cs"/>
                        </a:rPr>
                      </a:br>
                      <a:endParaRPr lang="en-US" sz="900" b="0" i="0" kern="1200" dirty="0">
                        <a:solidFill>
                          <a:srgbClr val="000000"/>
                        </a:solidFill>
                        <a:effectLst/>
                        <a:latin typeface="+mn-lt"/>
                        <a:ea typeface="+mn-ea"/>
                        <a:cs typeface="+mn-cs"/>
                      </a:endParaRPr>
                    </a:p>
                    <a:p>
                      <a:pPr lvl="0">
                        <a:buNone/>
                      </a:pPr>
                      <a:r>
                        <a:rPr lang="en-US" sz="900" b="0" i="0" kern="1200" dirty="0">
                          <a:solidFill>
                            <a:schemeClr val="tx1"/>
                          </a:solidFill>
                          <a:effectLst/>
                          <a:latin typeface="+mn-lt"/>
                          <a:ea typeface="+mn-ea"/>
                          <a:cs typeface="+mn-cs"/>
                        </a:rPr>
                        <a:t>First Name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MI (Optional) [Text Field] </a:t>
                      </a:r>
                    </a:p>
                    <a:p>
                      <a:pPr lvl="0">
                        <a:buNone/>
                      </a:pPr>
                      <a:r>
                        <a:rPr lang="en-US" sz="900" b="0" i="0" kern="1200" dirty="0">
                          <a:solidFill>
                            <a:schemeClr val="tx1"/>
                          </a:solidFill>
                          <a:effectLst/>
                          <a:latin typeface="+mn-lt"/>
                          <a:ea typeface="+mn-ea"/>
                          <a:cs typeface="+mn-cs"/>
                        </a:rPr>
                        <a:t>Last Name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Suffix (Optional)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Preferred Name (Optional)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Social Security Number [Text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Show Social Security Number [Checkbox]</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Date of Birth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Email Address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Primary Phone Number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Type [Dropdown]      Cell     Home    Office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Notes (Optional) [Text Field]</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Alternate Number (Optional)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Type [Dropdown]      Cell     Home    Office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Notes (Optional) [Text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900" b="1" i="0" kern="1200" dirty="0">
                          <a:solidFill>
                            <a:schemeClr val="tx1"/>
                          </a:solidFill>
                          <a:effectLst/>
                          <a:latin typeface="+mn-lt"/>
                          <a:ea typeface="+mn-ea"/>
                          <a:cs typeface="+mn-cs"/>
                        </a:rPr>
                        <a:t>Do you want to add a co-applicant?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This person will have full access and be able to update information on the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If another person also paid for funeral costs, they should be included as the co-applicant.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1"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Yes   No   [Radio Buttons]</a:t>
                      </a:r>
                      <a:endParaRPr lang="en-US" sz="900" b="0" i="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dirty="0">
                        <a:solidFill>
                          <a:schemeClr val="tx1"/>
                        </a:solidFill>
                        <a:effectLst/>
                        <a:latin typeface="+mn-lt"/>
                        <a:ea typeface="+mn-ea"/>
                        <a:cs typeface="+mn-cs"/>
                      </a:endParaRPr>
                    </a:p>
                    <a:p>
                      <a:pPr lvl="0">
                        <a:buNone/>
                      </a:pPr>
                      <a:r>
                        <a:rPr lang="en-US" sz="900" b="0" i="0" kern="1200" dirty="0">
                          <a:solidFill>
                            <a:schemeClr val="tx1"/>
                          </a:solidFill>
                          <a:effectLst/>
                          <a:latin typeface="+mn-lt"/>
                          <a:ea typeface="+mn-ea"/>
                          <a:cs typeface="+mn-cs"/>
                        </a:rPr>
                        <a:t>First Name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MI (Optional) [Text Field] </a:t>
                      </a:r>
                    </a:p>
                    <a:p>
                      <a:pPr lvl="0">
                        <a:buNone/>
                      </a:pPr>
                      <a:r>
                        <a:rPr lang="en-US" sz="900" b="0" i="0" kern="1200" dirty="0">
                          <a:solidFill>
                            <a:schemeClr val="tx1"/>
                          </a:solidFill>
                          <a:effectLst/>
                          <a:latin typeface="+mn-lt"/>
                          <a:ea typeface="+mn-ea"/>
                          <a:cs typeface="+mn-cs"/>
                        </a:rPr>
                        <a:t>Last Name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Suffix (Optional)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Preferred Name (Optional) [Text Field] </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Social Security Number </a:t>
                      </a:r>
                      <a:r>
                        <a:rPr lang="en-US" sz="900" kern="1200" dirty="0">
                          <a:solidFill>
                            <a:schemeClr val="tx1"/>
                          </a:solidFill>
                          <a:effectLst/>
                          <a:latin typeface="+mn-lt"/>
                          <a:ea typeface="+mn-ea"/>
                          <a:cs typeface="+mn-cs"/>
                        </a:rPr>
                        <a:t>(Optional)</a:t>
                      </a:r>
                      <a:r>
                        <a:rPr lang="en-US" sz="900" b="0" i="0" kern="1200" dirty="0">
                          <a:solidFill>
                            <a:schemeClr val="tx1"/>
                          </a:solidFill>
                          <a:effectLst/>
                          <a:latin typeface="+mn-lt"/>
                          <a:ea typeface="+mn-ea"/>
                          <a:cs typeface="+mn-cs"/>
                        </a:rPr>
                        <a:t> [Text Field]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Show Social Security Number [Checkbox]</a:t>
                      </a:r>
                    </a:p>
                    <a:p>
                      <a:pPr marL="0" marR="0" lvl="0" indent="0" algn="l" rtl="0" eaLnBrk="1" fontAlgn="auto" latinLnBrk="0" hangingPunct="1">
                        <a:lnSpc>
                          <a:spcPct val="100000"/>
                        </a:lnSpc>
                        <a:spcBef>
                          <a:spcPts val="0"/>
                        </a:spcBef>
                        <a:spcAft>
                          <a:spcPts val="0"/>
                        </a:spcAft>
                        <a:buClrTx/>
                        <a:buSzTx/>
                        <a:buFontTx/>
                        <a:buNone/>
                      </a:pPr>
                      <a:r>
                        <a:rPr lang="en-US" sz="900" b="0" i="0" kern="1200" dirty="0">
                          <a:solidFill>
                            <a:schemeClr val="tx1"/>
                          </a:solidFill>
                          <a:effectLst/>
                          <a:latin typeface="+mn-lt"/>
                          <a:ea typeface="+mn-ea"/>
                          <a:cs typeface="+mn-cs"/>
                        </a:rPr>
                        <a:t>Co-Applicant Date of Birth [Text Field] </a:t>
                      </a:r>
                    </a:p>
                  </a:txBody>
                  <a:tcPr/>
                </a:tc>
                <a:tc>
                  <a:txBody>
                    <a:bodyPr/>
                    <a:lstStyle/>
                    <a:p>
                      <a:pPr lvl="0">
                        <a:buNone/>
                      </a:pPr>
                      <a:r>
                        <a:rPr lang="en-US" sz="1400" b="1" i="0" u="none" strike="noStrike" kern="1200" noProof="0" dirty="0">
                          <a:solidFill>
                            <a:schemeClr val="tx1"/>
                          </a:solidFill>
                          <a:effectLst/>
                          <a:latin typeface="Calibri"/>
                        </a:rPr>
                        <a:t>Current language</a:t>
                      </a:r>
                      <a:r>
                        <a:rPr lang="en-US" sz="1400" b="0" i="0" u="none" strike="noStrike" kern="1200" noProof="0" dirty="0">
                          <a:solidFill>
                            <a:schemeClr val="tx1"/>
                          </a:solidFill>
                          <a:effectLst/>
                          <a:latin typeface="Calibri"/>
                        </a:rPr>
                        <a:t>:</a:t>
                      </a:r>
                    </a:p>
                    <a:p>
                      <a:pPr lvl="0">
                        <a:buNone/>
                      </a:pPr>
                      <a:r>
                        <a:rPr lang="en-US" sz="1400" b="1" i="0" u="none" strike="noStrike" kern="1200" noProof="0" dirty="0">
                          <a:solidFill>
                            <a:schemeClr val="tx1"/>
                          </a:solidFill>
                          <a:effectLst/>
                          <a:latin typeface="Calibri"/>
                        </a:rPr>
                        <a:t>Personal Identification</a:t>
                      </a:r>
                      <a:endParaRPr lang="en-US" sz="1400" b="0" i="0" u="none" strike="noStrike" kern="1200" noProof="0" dirty="0">
                        <a:effectLst/>
                      </a:endParaRPr>
                    </a:p>
                    <a:p>
                      <a:pPr lvl="0">
                        <a:buNone/>
                      </a:pPr>
                      <a:r>
                        <a:rPr lang="en-US" sz="1400" b="0" i="0" u="none" strike="noStrike" kern="1200" noProof="0" dirty="0">
                          <a:solidFill>
                            <a:schemeClr val="tx1"/>
                          </a:solidFill>
                          <a:effectLst/>
                          <a:latin typeface="Calibri"/>
                        </a:rPr>
                        <a:t>To register for disaster assistance, please provide the following information:</a:t>
                      </a:r>
                      <a:endParaRPr lang="en-US" sz="1400" b="0" i="0" u="none" strike="noStrike" kern="1200" noProof="0" dirty="0">
                        <a:effectLst/>
                      </a:endParaRPr>
                    </a:p>
                    <a:p>
                      <a:pPr lvl="0">
                        <a:buNone/>
                      </a:pPr>
                      <a:endParaRPr lang="en-US" sz="1400" b="0" i="0" u="none" strike="noStrike" kern="1200" noProof="0" dirty="0">
                        <a:effectLst/>
                      </a:endParaRPr>
                    </a:p>
                    <a:p>
                      <a:pPr lvl="0">
                        <a:buNone/>
                      </a:pPr>
                      <a:r>
                        <a:rPr lang="en-US" sz="1400" b="0" i="0" u="none" strike="noStrike" kern="1200" noProof="0" dirty="0">
                          <a:solidFill>
                            <a:schemeClr val="tx1"/>
                          </a:solidFill>
                          <a:effectLst/>
                          <a:latin typeface="Calibri"/>
                        </a:rPr>
                        <a:t>* Prefix: [Dropdown] MR / MS</a:t>
                      </a:r>
                      <a:endParaRPr lang="en-US" sz="1400" b="0" i="0" u="none" strike="noStrike" kern="1200" noProof="0" dirty="0">
                        <a:effectLst/>
                      </a:endParaRPr>
                    </a:p>
                    <a:p>
                      <a:pPr lvl="0">
                        <a:buNone/>
                      </a:pPr>
                      <a:r>
                        <a:rPr lang="en-US" sz="1400" b="0" i="0" u="none" strike="noStrike" kern="1200" noProof="0" dirty="0">
                          <a:solidFill>
                            <a:schemeClr val="tx1"/>
                          </a:solidFill>
                          <a:effectLst/>
                          <a:latin typeface="Calibri"/>
                        </a:rPr>
                        <a:t>* Applicant First Name: [Text Field]</a:t>
                      </a:r>
                      <a:endParaRPr lang="en-US" sz="1400" b="0" i="0" u="none" strike="noStrike" kern="1200" noProof="0" dirty="0">
                        <a:effectLst/>
                        <a:latin typeface="Calibri"/>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Applicant MI: [Text Field]</a:t>
                      </a:r>
                      <a:endParaRPr lang="en-US" sz="1400" b="0" i="0" u="none" strike="noStrike" kern="1200" noProof="0" dirty="0">
                        <a:effectLst/>
                        <a:latin typeface="Calibri"/>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 Applicant Last Name: [Text Field]</a:t>
                      </a:r>
                      <a:endParaRPr lang="en-US" sz="1400" b="0" i="0" u="none" strike="noStrike" kern="1200" noProof="0" dirty="0">
                        <a:effectLst/>
                        <a:latin typeface="Calibri"/>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 Applicant Social Security Number: [Text Field]</a:t>
                      </a:r>
                      <a:endParaRPr lang="en-US" sz="1400" b="0" i="0" u="none" strike="noStrike" kern="1200" noProof="0" dirty="0">
                        <a:effectLst/>
                        <a:latin typeface="Calibri"/>
                      </a:endParaRPr>
                    </a:p>
                    <a:p>
                      <a:pPr lvl="0">
                        <a:buNone/>
                      </a:pPr>
                      <a:r>
                        <a:rPr lang="en-US" sz="1400" b="0" i="0" u="none" strike="noStrike" kern="1200" noProof="0" dirty="0">
                          <a:solidFill>
                            <a:schemeClr val="tx1"/>
                          </a:solidFill>
                          <a:effectLst/>
                          <a:latin typeface="Calibri"/>
                        </a:rPr>
                        <a:t> Show Social Security Number [Checkbox]</a:t>
                      </a:r>
                      <a:endParaRPr lang="en-US" sz="1400" b="0" i="0" u="none" strike="noStrike" kern="1200" noProof="0" dirty="0">
                        <a:effectLst/>
                        <a:latin typeface="Calibri"/>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 Date of Birth: MM/DD/YYYY /  [Text Field]</a:t>
                      </a:r>
                      <a:br>
                        <a:rPr lang="en-US" sz="1400" b="0" i="0" u="none" strike="noStrike" kern="1200" noProof="0" dirty="0">
                          <a:solidFill>
                            <a:srgbClr val="000000"/>
                          </a:solidFill>
                          <a:effectLst/>
                          <a:latin typeface="Calibri"/>
                        </a:rPr>
                      </a:br>
                      <a:endParaRPr lang="en-US" sz="1400" b="0" i="0" u="none" strike="noStrike" kern="1200" noProof="0" dirty="0">
                        <a:solidFill>
                          <a:srgbClr val="000000"/>
                        </a:solidFill>
                        <a:effectLst/>
                      </a:endParaRPr>
                    </a:p>
                    <a:p>
                      <a:pPr lvl="0">
                        <a:buNone/>
                      </a:pPr>
                      <a:r>
                        <a:rPr lang="en-US" sz="1400" b="0" i="0" u="none" strike="noStrike" kern="1200" noProof="0" dirty="0">
                          <a:solidFill>
                            <a:schemeClr val="tx1"/>
                          </a:solidFill>
                          <a:effectLst/>
                          <a:latin typeface="Calibri"/>
                        </a:rPr>
                        <a:t>Enter your email address so you have the option to check your registration status online.</a:t>
                      </a:r>
                      <a:br>
                        <a:rPr lang="en-US" sz="1400" b="0" i="0" u="none" strike="noStrike" kern="1200" noProof="0" dirty="0">
                          <a:solidFill>
                            <a:srgbClr val="000000"/>
                          </a:solidFill>
                          <a:effectLst/>
                          <a:latin typeface="Calibri"/>
                        </a:rPr>
                      </a:br>
                      <a:r>
                        <a:rPr lang="en-US" sz="1400" b="0" i="0" u="none" strike="noStrike" kern="1200" noProof="0" dirty="0">
                          <a:solidFill>
                            <a:schemeClr val="tx1"/>
                          </a:solidFill>
                          <a:effectLst/>
                          <a:latin typeface="Calibri"/>
                        </a:rPr>
                        <a:t>If you do not enter your email address, you will need to call FEMA to get updates on your registration.</a:t>
                      </a:r>
                      <a:endParaRPr lang="en-US" sz="1400" b="0" i="0" u="none" strike="noStrike" kern="1200" noProof="0" dirty="0">
                        <a:effectLst/>
                      </a:endParaRPr>
                    </a:p>
                    <a:p>
                      <a:pPr marL="0" marR="0" lvl="0" indent="0" algn="l" defTabSz="914400">
                        <a:lnSpc>
                          <a:spcPct val="100000"/>
                        </a:lnSpc>
                        <a:spcBef>
                          <a:spcPts val="0"/>
                        </a:spcBef>
                        <a:spcAft>
                          <a:spcPts val="0"/>
                        </a:spcAft>
                        <a:buNone/>
                        <a:tabLst/>
                        <a:defRPr/>
                      </a:pPr>
                      <a:r>
                        <a:rPr lang="en-US" sz="1400" b="0" i="0" u="none" strike="noStrike" kern="1200" noProof="0" dirty="0">
                          <a:solidFill>
                            <a:schemeClr val="tx1"/>
                          </a:solidFill>
                          <a:effectLst/>
                          <a:latin typeface="Calibri"/>
                        </a:rPr>
                        <a:t>Email Address: [Text Field]</a:t>
                      </a:r>
                      <a:endParaRPr lang="en-US" sz="1400" b="0" i="0" u="none" strike="noStrike" kern="1200" noProof="0" dirty="0">
                        <a:effectLst/>
                        <a:latin typeface="Calibri"/>
                      </a:endParaRPr>
                    </a:p>
                    <a:p>
                      <a:pPr marL="0" marR="0" lvl="0" indent="0" algn="l">
                        <a:lnSpc>
                          <a:spcPct val="100000"/>
                        </a:lnSpc>
                        <a:spcBef>
                          <a:spcPts val="0"/>
                        </a:spcBef>
                        <a:spcAft>
                          <a:spcPts val="0"/>
                        </a:spcAft>
                        <a:buNone/>
                      </a:pPr>
                      <a:r>
                        <a:rPr lang="en-US" sz="1400" b="0" i="0" u="none" strike="noStrike" kern="1200" noProof="0" dirty="0">
                          <a:solidFill>
                            <a:schemeClr val="tx1"/>
                          </a:solidFill>
                          <a:effectLst/>
                          <a:latin typeface="Calibri"/>
                        </a:rPr>
                        <a:t>Verify Email [Text Field]</a:t>
                      </a:r>
                      <a:endParaRPr lang="en-US" sz="1400" b="0" i="0" u="none" strike="noStrike" kern="1200" noProof="0" dirty="0">
                        <a:effectLst/>
                        <a:latin typeface="Calibri"/>
                      </a:endParaRPr>
                    </a:p>
                    <a:p>
                      <a:pPr marL="0" marR="0" lvl="0" indent="0" algn="l" defTabSz="914400">
                        <a:lnSpc>
                          <a:spcPct val="100000"/>
                        </a:lnSpc>
                        <a:spcBef>
                          <a:spcPts val="0"/>
                        </a:spcBef>
                        <a:spcAft>
                          <a:spcPts val="0"/>
                        </a:spcAft>
                        <a:buNone/>
                        <a:tabLst/>
                        <a:defRPr/>
                      </a:pPr>
                      <a:endParaRPr lang="en-US" sz="1400" b="0" i="0" u="none" strike="noStrike" kern="1200" noProof="0" dirty="0">
                        <a:effectLst/>
                      </a:endParaRPr>
                    </a:p>
                    <a:p>
                      <a:pPr marL="0" marR="0" lvl="0" indent="0" algn="l">
                        <a:lnSpc>
                          <a:spcPct val="100000"/>
                        </a:lnSpc>
                        <a:spcBef>
                          <a:spcPts val="0"/>
                        </a:spcBef>
                        <a:spcAft>
                          <a:spcPts val="0"/>
                        </a:spcAft>
                        <a:buNone/>
                      </a:pPr>
                      <a:r>
                        <a:rPr lang="en-US" sz="1400" b="1" i="0" u="none" strike="noStrike" kern="1200" noProof="0" dirty="0">
                          <a:solidFill>
                            <a:schemeClr val="tx1"/>
                          </a:solidFill>
                          <a:effectLst/>
                          <a:latin typeface="Calibri"/>
                        </a:rPr>
                        <a:t>Contact Phone Numbers</a:t>
                      </a:r>
                      <a:endParaRPr lang="en-US" sz="1400" b="0" i="0" u="none" strike="noStrike" kern="1200" noProof="0" dirty="0">
                        <a:effectLst/>
                      </a:endParaRPr>
                    </a:p>
                    <a:p>
                      <a:pPr lvl="0">
                        <a:buNone/>
                      </a:pPr>
                      <a:r>
                        <a:rPr lang="en-US" sz="1400" b="1" i="0" u="none" strike="noStrike" kern="1200" noProof="0" dirty="0">
                          <a:solidFill>
                            <a:schemeClr val="tx1"/>
                          </a:solidFill>
                          <a:effectLst/>
                          <a:latin typeface="Calibri"/>
                        </a:rPr>
                        <a:t>Please provide the phone number used in the damaged dwelling whether it is working or not and current/alternate phone number(s) in case we need to contact you regarding your registration for disaster assistance.</a:t>
                      </a:r>
                      <a:endParaRPr lang="en-US" sz="1400" b="0" i="0" u="none" strike="noStrike" kern="1200" noProof="0" dirty="0">
                        <a:effectLst/>
                      </a:endParaRPr>
                    </a:p>
                    <a:p>
                      <a:pPr lvl="0" defTabSz="914400">
                        <a:buNone/>
                        <a:tabLst/>
                        <a:defRPr/>
                      </a:pPr>
                      <a:endParaRPr lang="en-US" sz="1400" b="0" i="0" u="none" strike="noStrike" kern="1200" noProof="0" dirty="0">
                        <a:effectLst/>
                      </a:endParaRPr>
                    </a:p>
                    <a:p>
                      <a:pPr lvl="0">
                        <a:buNone/>
                      </a:pPr>
                      <a:r>
                        <a:rPr lang="en-US" sz="1400" b="1" i="0" u="none" strike="noStrike" kern="1200" noProof="0" dirty="0">
                          <a:solidFill>
                            <a:schemeClr val="tx1"/>
                          </a:solidFill>
                          <a:effectLst/>
                          <a:latin typeface="Calibri"/>
                        </a:rPr>
                        <a:t>Damage Dwelling Phone:</a:t>
                      </a:r>
                      <a:endParaRPr lang="en-US" sz="1400" b="0" i="0" u="none" strike="noStrike" kern="1200" noProof="0" dirty="0">
                        <a:effectLst/>
                      </a:endParaRPr>
                    </a:p>
                    <a:p>
                      <a:pPr lvl="0">
                        <a:buNone/>
                      </a:pPr>
                      <a:r>
                        <a:rPr lang="en-US" sz="1400" b="0" i="0" u="none" strike="noStrike" kern="1200" noProof="0" dirty="0">
                          <a:solidFill>
                            <a:schemeClr val="tx1"/>
                          </a:solidFill>
                          <a:effectLst/>
                          <a:latin typeface="Calibri"/>
                        </a:rPr>
                        <a:t>My Current Phone is the same as my Damaged Dwelling Phone - If selected, please do not provide Current Phone.</a:t>
                      </a:r>
                      <a:endParaRPr lang="en-US" sz="1400" b="0" i="0" u="none" strike="noStrike" kern="1200" noProof="0" dirty="0">
                        <a:effectLst/>
                        <a:latin typeface="Calibri"/>
                      </a:endParaRPr>
                    </a:p>
                    <a:p>
                      <a:pPr lvl="0">
                        <a:buNone/>
                      </a:pPr>
                      <a:r>
                        <a:rPr lang="en-US" sz="1400" b="1" i="0" u="none" strike="noStrike" kern="1200" noProof="0" dirty="0">
                          <a:solidFill>
                            <a:schemeClr val="tx1"/>
                          </a:solidFill>
                          <a:effectLst/>
                          <a:latin typeface="Calibri"/>
                        </a:rPr>
                        <a:t>Current Phone:</a:t>
                      </a:r>
                      <a:endParaRPr lang="en-US" sz="1400" b="0" i="0" u="none" strike="noStrike" kern="1200" noProof="0" dirty="0">
                        <a:effectLst/>
                      </a:endParaRPr>
                    </a:p>
                    <a:p>
                      <a:pPr lvl="0">
                        <a:buNone/>
                      </a:pPr>
                      <a:r>
                        <a:rPr lang="en-US" sz="1400" b="1" i="0" u="none" strike="noStrike" kern="1200" noProof="0" dirty="0">
                          <a:solidFill>
                            <a:schemeClr val="tx1"/>
                          </a:solidFill>
                          <a:effectLst/>
                          <a:latin typeface="Calibri"/>
                        </a:rPr>
                        <a:t>Cell Phone:</a:t>
                      </a:r>
                      <a:endParaRPr lang="en-US" sz="1400" b="0" i="0" u="none" strike="noStrike" kern="1200" noProof="0" dirty="0">
                        <a:effectLst/>
                      </a:endParaRPr>
                    </a:p>
                    <a:p>
                      <a:pPr lvl="0">
                        <a:buNone/>
                      </a:pPr>
                      <a:r>
                        <a:rPr lang="en-US" sz="1400" b="1" i="0" u="none" strike="noStrike" kern="1200" noProof="0" dirty="0">
                          <a:solidFill>
                            <a:schemeClr val="tx1"/>
                          </a:solidFill>
                          <a:effectLst/>
                          <a:latin typeface="Calibri"/>
                        </a:rPr>
                        <a:t>Alternate Phone:</a:t>
                      </a:r>
                      <a:endParaRPr lang="en-US" sz="1400" b="0" i="0" u="none" strike="noStrike" kern="1200" noProof="0" dirty="0">
                        <a:effectLst/>
                      </a:endParaRPr>
                    </a:p>
                    <a:p>
                      <a:pPr lvl="0">
                        <a:buNone/>
                      </a:pPr>
                      <a:br>
                        <a:rPr lang="en-US" sz="1400" b="0" i="0" u="none" strike="noStrike" kern="1200" noProof="0" dirty="0">
                          <a:effectLst/>
                        </a:rPr>
                      </a:br>
                      <a:endParaRPr lang="en-US" sz="1400" b="0" i="0" u="none" strike="noStrike" kern="1200" noProof="0" dirty="0">
                        <a:effectLst/>
                      </a:endParaRPr>
                    </a:p>
                    <a:p>
                      <a:pPr lvl="0">
                        <a:buNone/>
                      </a:pPr>
                      <a:r>
                        <a:rPr lang="en-US" sz="1400" b="1" i="0" u="none" strike="noStrike" kern="1200" noProof="0" dirty="0">
                          <a:solidFill>
                            <a:srgbClr val="FF0000"/>
                          </a:solidFill>
                          <a:effectLst/>
                          <a:latin typeface="Calibri"/>
                        </a:rPr>
                        <a:t>Note: </a:t>
                      </a:r>
                      <a:r>
                        <a:rPr lang="en-US" sz="1400" b="0" i="0" u="none" strike="noStrike" kern="1200" noProof="0" dirty="0">
                          <a:effectLst/>
                          <a:latin typeface="Calibri"/>
                        </a:rPr>
                        <a:t>adding a co-applicant question requesting the information at this point.  The reason for the change is that not all flows/scenarios will ask for occupant information and that is currently where the co-app is entered.</a:t>
                      </a:r>
                      <a:endParaRPr lang="en-US" sz="1400" b="0" i="0" u="none" strike="noStrike" kern="1200" noProof="0" dirty="0">
                        <a:effectLst/>
                      </a:endParaRPr>
                    </a:p>
                    <a:p>
                      <a:pPr lvl="0" defTabSz="914400">
                        <a:buNone/>
                        <a:tabLst/>
                        <a:defRPr/>
                      </a:pPr>
                      <a:endParaRPr lang="en-US" sz="1400" b="1" i="0" kern="1200" dirty="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31916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317121706"/>
              </p:ext>
            </p:extLst>
          </p:nvPr>
        </p:nvGraphicFramePr>
        <p:xfrm>
          <a:off x="411079" y="217356"/>
          <a:ext cx="11369842" cy="684845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Address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information on the address where damage occurred </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4394279">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PI screen</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828B5CD7-8467-5444-BCD7-6CB5F7AD97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7782" y="1561739"/>
            <a:ext cx="2998371" cy="1733643"/>
          </a:xfrm>
          <a:prstGeom prst="rect">
            <a:avLst/>
          </a:prstGeom>
          <a:ln>
            <a:solidFill>
              <a:schemeClr val="bg2">
                <a:lumMod val="90000"/>
              </a:schemeClr>
            </a:solidFill>
          </a:ln>
        </p:spPr>
      </p:pic>
      <p:pic>
        <p:nvPicPr>
          <p:cNvPr id="7" name="Picture 6">
            <a:extLst>
              <a:ext uri="{FF2B5EF4-FFF2-40B4-BE49-F238E27FC236}">
                <a16:creationId xmlns:a16="http://schemas.microsoft.com/office/drawing/2014/main" id="{63110F6E-F171-F141-9611-F5E87F2D54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27782" y="3430565"/>
            <a:ext cx="4008521" cy="1618051"/>
          </a:xfrm>
          <a:prstGeom prst="rect">
            <a:avLst/>
          </a:prstGeom>
          <a:ln>
            <a:solidFill>
              <a:schemeClr val="bg2">
                <a:lumMod val="90000"/>
              </a:schemeClr>
            </a:solidFill>
          </a:ln>
        </p:spPr>
      </p:pic>
      <p:pic>
        <p:nvPicPr>
          <p:cNvPr id="8" name="Picture 7">
            <a:extLst>
              <a:ext uri="{FF2B5EF4-FFF2-40B4-BE49-F238E27FC236}">
                <a16:creationId xmlns:a16="http://schemas.microsoft.com/office/drawing/2014/main" id="{3DC935FC-47B7-4F47-9790-8AC17F3279FC}"/>
              </a:ext>
            </a:extLst>
          </p:cNvPr>
          <p:cNvPicPr>
            <a:picLocks noChangeAspect="1"/>
          </p:cNvPicPr>
          <p:nvPr/>
        </p:nvPicPr>
        <p:blipFill>
          <a:blip r:embed="rId4"/>
          <a:stretch>
            <a:fillRect/>
          </a:stretch>
        </p:blipFill>
        <p:spPr>
          <a:xfrm>
            <a:off x="10659240" y="2885673"/>
            <a:ext cx="1322602" cy="1491444"/>
          </a:xfrm>
          <a:prstGeom prst="rect">
            <a:avLst/>
          </a:prstGeom>
        </p:spPr>
      </p:pic>
      <p:pic>
        <p:nvPicPr>
          <p:cNvPr id="10" name="Picture 9">
            <a:extLst>
              <a:ext uri="{FF2B5EF4-FFF2-40B4-BE49-F238E27FC236}">
                <a16:creationId xmlns:a16="http://schemas.microsoft.com/office/drawing/2014/main" id="{93FB1244-071B-AA44-956B-CF748737EA7D}"/>
              </a:ext>
            </a:extLst>
          </p:cNvPr>
          <p:cNvPicPr>
            <a:picLocks noChangeAspect="1"/>
          </p:cNvPicPr>
          <p:nvPr/>
        </p:nvPicPr>
        <p:blipFill>
          <a:blip r:embed="rId5"/>
          <a:stretch>
            <a:fillRect/>
          </a:stretch>
        </p:blipFill>
        <p:spPr>
          <a:xfrm>
            <a:off x="9225929" y="2885673"/>
            <a:ext cx="1320271" cy="983028"/>
          </a:xfrm>
          <a:prstGeom prst="rect">
            <a:avLst/>
          </a:prstGeom>
        </p:spPr>
      </p:pic>
      <p:sp>
        <p:nvSpPr>
          <p:cNvPr id="11" name="TextBox 10">
            <a:extLst>
              <a:ext uri="{FF2B5EF4-FFF2-40B4-BE49-F238E27FC236}">
                <a16:creationId xmlns:a16="http://schemas.microsoft.com/office/drawing/2014/main" id="{19FE1831-EE8B-DE43-9BF2-DAEF68AC18B0}"/>
              </a:ext>
            </a:extLst>
          </p:cNvPr>
          <p:cNvSpPr txBox="1"/>
          <p:nvPr/>
        </p:nvSpPr>
        <p:spPr>
          <a:xfrm>
            <a:off x="9271404" y="2485563"/>
            <a:ext cx="974947" cy="400110"/>
          </a:xfrm>
          <a:prstGeom prst="rect">
            <a:avLst/>
          </a:prstGeom>
          <a:noFill/>
        </p:spPr>
        <p:txBody>
          <a:bodyPr wrap="none" rtlCol="0">
            <a:spAutoFit/>
          </a:bodyPr>
          <a:lstStyle/>
          <a:p>
            <a:r>
              <a:rPr lang="en-US" sz="1000">
                <a:solidFill>
                  <a:srgbClr val="0070C0"/>
                </a:solidFill>
              </a:rPr>
              <a:t>Home Type – </a:t>
            </a:r>
          </a:p>
          <a:p>
            <a:r>
              <a:rPr lang="en-US" sz="1000">
                <a:solidFill>
                  <a:srgbClr val="0070C0"/>
                </a:solidFill>
              </a:rPr>
              <a:t>Owner Options</a:t>
            </a:r>
          </a:p>
        </p:txBody>
      </p:sp>
      <p:sp>
        <p:nvSpPr>
          <p:cNvPr id="12" name="TextBox 11">
            <a:extLst>
              <a:ext uri="{FF2B5EF4-FFF2-40B4-BE49-F238E27FC236}">
                <a16:creationId xmlns:a16="http://schemas.microsoft.com/office/drawing/2014/main" id="{ACBC957D-2309-5D43-AC97-2E267B1D8434}"/>
              </a:ext>
            </a:extLst>
          </p:cNvPr>
          <p:cNvSpPr txBox="1"/>
          <p:nvPr/>
        </p:nvSpPr>
        <p:spPr>
          <a:xfrm>
            <a:off x="10592840" y="2485563"/>
            <a:ext cx="974947" cy="400110"/>
          </a:xfrm>
          <a:prstGeom prst="rect">
            <a:avLst/>
          </a:prstGeom>
          <a:noFill/>
        </p:spPr>
        <p:txBody>
          <a:bodyPr wrap="none" rtlCol="0">
            <a:spAutoFit/>
          </a:bodyPr>
          <a:lstStyle/>
          <a:p>
            <a:r>
              <a:rPr lang="en-US" sz="1000">
                <a:solidFill>
                  <a:srgbClr val="0070C0"/>
                </a:solidFill>
              </a:rPr>
              <a:t>Home Type – </a:t>
            </a:r>
          </a:p>
          <a:p>
            <a:r>
              <a:rPr lang="en-US" sz="1000">
                <a:solidFill>
                  <a:srgbClr val="0070C0"/>
                </a:solidFill>
              </a:rPr>
              <a:t>Renter Options</a:t>
            </a:r>
          </a:p>
        </p:txBody>
      </p:sp>
      <p:pic>
        <p:nvPicPr>
          <p:cNvPr id="3" name="Picture 2">
            <a:extLst>
              <a:ext uri="{FF2B5EF4-FFF2-40B4-BE49-F238E27FC236}">
                <a16:creationId xmlns:a16="http://schemas.microsoft.com/office/drawing/2014/main" id="{F64AE331-3183-3B47-8565-66D280CB4020}"/>
              </a:ext>
            </a:extLst>
          </p:cNvPr>
          <p:cNvPicPr>
            <a:picLocks noChangeAspect="1"/>
          </p:cNvPicPr>
          <p:nvPr/>
        </p:nvPicPr>
        <p:blipFill>
          <a:blip r:embed="rId6"/>
          <a:stretch>
            <a:fillRect/>
          </a:stretch>
        </p:blipFill>
        <p:spPr>
          <a:xfrm>
            <a:off x="9288348" y="1466599"/>
            <a:ext cx="2501752" cy="983028"/>
          </a:xfrm>
          <a:prstGeom prst="rect">
            <a:avLst/>
          </a:prstGeom>
        </p:spPr>
      </p:pic>
      <p:sp>
        <p:nvSpPr>
          <p:cNvPr id="6" name="Rectangle 5">
            <a:extLst>
              <a:ext uri="{FF2B5EF4-FFF2-40B4-BE49-F238E27FC236}">
                <a16:creationId xmlns:a16="http://schemas.microsoft.com/office/drawing/2014/main" id="{833AE648-4955-CA3F-2E31-4D6944959D18}"/>
              </a:ext>
            </a:extLst>
          </p:cNvPr>
          <p:cNvSpPr/>
          <p:nvPr/>
        </p:nvSpPr>
        <p:spPr>
          <a:xfrm>
            <a:off x="9290050" y="1458384"/>
            <a:ext cx="2465915" cy="9207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5EAE72-39BB-16F4-8A2E-2A27D43045EC}"/>
              </a:ext>
            </a:extLst>
          </p:cNvPr>
          <p:cNvSpPr/>
          <p:nvPr/>
        </p:nvSpPr>
        <p:spPr>
          <a:xfrm>
            <a:off x="9226549" y="2442634"/>
            <a:ext cx="1312332" cy="15345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9819C3-BCA2-7C94-68D6-BC90EE332760}"/>
              </a:ext>
            </a:extLst>
          </p:cNvPr>
          <p:cNvSpPr/>
          <p:nvPr/>
        </p:nvSpPr>
        <p:spPr>
          <a:xfrm>
            <a:off x="10591798" y="2453217"/>
            <a:ext cx="1396998" cy="19155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a:extLst>
              <a:ext uri="{FF2B5EF4-FFF2-40B4-BE49-F238E27FC236}">
                <a16:creationId xmlns:a16="http://schemas.microsoft.com/office/drawing/2014/main" id="{64D1304C-F5EC-4BD4-BBBF-3A5EBBF469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270" y="1561739"/>
            <a:ext cx="3619786" cy="41097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016D270-7673-40B5-84E0-7BB7BA0A54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34328" y="3235845"/>
            <a:ext cx="3289611" cy="2282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901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770181401"/>
              </p:ext>
            </p:extLst>
          </p:nvPr>
        </p:nvGraphicFramePr>
        <p:xfrm>
          <a:off x="411079" y="217356"/>
          <a:ext cx="11369842" cy="6640644"/>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382104">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6258540">
                <a:tc>
                  <a:txBody>
                    <a:bodyPr/>
                    <a:lstStyle/>
                    <a:p>
                      <a:r>
                        <a:rPr lang="en-US" sz="1400" b="1" i="0" kern="1200">
                          <a:solidFill>
                            <a:schemeClr val="tx1"/>
                          </a:solidFill>
                          <a:effectLst/>
                          <a:latin typeface="+mn-lt"/>
                          <a:ea typeface="+mn-ea"/>
                          <a:cs typeface="+mn-cs"/>
                        </a:rPr>
                        <a:t>Proposed language:</a:t>
                      </a:r>
                    </a:p>
                    <a:p>
                      <a:endParaRPr lang="en-US" sz="1050" b="1">
                        <a:solidFill>
                          <a:srgbClr val="FF0000"/>
                        </a:solidFill>
                      </a:endParaRPr>
                    </a:p>
                    <a:p>
                      <a:r>
                        <a:rPr lang="en-US" sz="1000" b="1">
                          <a:solidFill>
                            <a:schemeClr val="tx1"/>
                          </a:solidFill>
                        </a:rPr>
                        <a:t>Where Did Your Losses</a:t>
                      </a:r>
                      <a:r>
                        <a:rPr lang="en-US" sz="1000" b="1">
                          <a:solidFill>
                            <a:srgbClr val="C00000"/>
                          </a:solidFill>
                        </a:rPr>
                        <a:t> </a:t>
                      </a:r>
                      <a:r>
                        <a:rPr lang="en-US" sz="1000" b="1">
                          <a:solidFill>
                            <a:schemeClr val="tx1"/>
                          </a:solidFill>
                        </a:rPr>
                        <a:t>Occur?</a:t>
                      </a:r>
                    </a:p>
                    <a:p>
                      <a:endParaRPr lang="en-US" sz="1000" b="1">
                        <a:solidFill>
                          <a:srgbClr val="FF0000"/>
                        </a:solidFill>
                      </a:endParaRPr>
                    </a:p>
                    <a:p>
                      <a:r>
                        <a:rPr lang="en-US" sz="1000"/>
                        <a:t>Enter the full physical street address of your home. Include the house or building number, the street name, and any unit number. </a:t>
                      </a:r>
                      <a:r>
                        <a:rPr lang="en-US" sz="1000" b="1"/>
                        <a:t>Do not abbreviate street names or enter a P.O. Box</a:t>
                      </a:r>
                      <a:r>
                        <a:rPr lang="en-US" sz="1000"/>
                        <a:t>.</a:t>
                      </a:r>
                    </a:p>
                    <a:p>
                      <a:endParaRPr lang="en-US" sz="1000"/>
                    </a:p>
                    <a:p>
                      <a:r>
                        <a:rPr lang="en-US" sz="1000"/>
                        <a:t>ZIP Code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ZIP +4 (Optional)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Street Address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Unit # (Optional)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City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State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County, Parish, Municipality, Tribal Nation [Text Field]</a:t>
                      </a:r>
                    </a:p>
                    <a:p>
                      <a:endParaRPr lang="en-US" sz="1000"/>
                    </a:p>
                    <a:p>
                      <a:r>
                        <a:rPr lang="en-US" sz="1000"/>
                        <a:t>What type of home was damaged? [Drop Down]</a:t>
                      </a:r>
                    </a:p>
                    <a:p>
                      <a:pPr marL="0" marR="0" lvl="0" indent="0" algn="l" rtl="0" eaLnBrk="1" fontAlgn="auto" latinLnBrk="0" hangingPunct="1">
                        <a:lnSpc>
                          <a:spcPct val="100000"/>
                        </a:lnSpc>
                        <a:spcBef>
                          <a:spcPts val="0"/>
                        </a:spcBef>
                        <a:spcAft>
                          <a:spcPts val="0"/>
                        </a:spcAft>
                        <a:buClrTx/>
                        <a:buSzTx/>
                        <a:buFontTx/>
                        <a:buNone/>
                      </a:pPr>
                      <a:r>
                        <a:rPr lang="en-US" sz="1000"/>
                        <a:t>Boat        Condo          House-Single/Duplex         Mobile Home       Townhouse Travel Trailer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Do you own or rent this home? [Radio Buttons]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Own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Rent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p>
                    <a:p>
                      <a:r>
                        <a:rPr lang="en-US" sz="1000"/>
                        <a:t>Is this </a:t>
                      </a:r>
                      <a:r>
                        <a:rPr lang="en-US" sz="1000">
                          <a:solidFill>
                            <a:schemeClr val="tx1"/>
                          </a:solidFill>
                        </a:rPr>
                        <a:t>your current mailing address?</a:t>
                      </a:r>
                    </a:p>
                    <a:p>
                      <a:r>
                        <a:rPr lang="en-US" sz="1000"/>
                        <a:t>(If you get your mail at a P.O. Box, select </a:t>
                      </a:r>
                      <a:r>
                        <a:rPr lang="en-US" sz="1000" b="1"/>
                        <a:t>No</a:t>
                      </a:r>
                      <a:r>
                        <a:rPr lang="en-US" sz="1000" b="0"/>
                        <a:t>.</a:t>
                      </a:r>
                      <a:r>
                        <a:rPr lang="en-US" sz="1000"/>
                        <a:t>)</a:t>
                      </a:r>
                    </a:p>
                    <a:p>
                      <a:r>
                        <a:rPr lang="en-US" sz="1000"/>
                        <a:t>Yes        No    [Radio Buttons]</a:t>
                      </a:r>
                    </a:p>
                    <a:p>
                      <a:endParaRPr lang="en-US" sz="1000" b="1" i="0" kern="1200">
                        <a:solidFill>
                          <a:schemeClr val="tx1"/>
                        </a:solidFill>
                        <a:effectLst/>
                        <a:latin typeface="+mn-lt"/>
                        <a:ea typeface="+mn-ea"/>
                        <a:cs typeface="+mn-cs"/>
                      </a:endParaRPr>
                    </a:p>
                    <a:p>
                      <a:r>
                        <a:rPr lang="en-US" sz="1000" b="1" i="0" kern="1200">
                          <a:solidFill>
                            <a:srgbClr val="FF0000"/>
                          </a:solidFill>
                          <a:effectLst/>
                          <a:latin typeface="+mn-lt"/>
                          <a:ea typeface="+mn-ea"/>
                          <a:cs typeface="+mn-cs"/>
                        </a:rPr>
                        <a:t>[If No is selected, the following will appear]</a:t>
                      </a:r>
                    </a:p>
                    <a:p>
                      <a:pPr lvl="0">
                        <a:buNone/>
                      </a:pPr>
                      <a:r>
                        <a:rPr lang="en-US" sz="1000" b="0" i="0" kern="1200">
                          <a:solidFill>
                            <a:schemeClr val="tx1"/>
                          </a:solidFill>
                          <a:effectLst/>
                          <a:latin typeface="+mn-lt"/>
                          <a:ea typeface="+mn-ea"/>
                          <a:cs typeface="+mn-cs"/>
                        </a:rPr>
                        <a:t>Enter the full physical street address or a P.O. box where you can get your mail. Include the house or building number, street name, and any unit number. </a:t>
                      </a:r>
                      <a:r>
                        <a:rPr lang="en-US" sz="1000" b="1" i="0" kern="1200">
                          <a:solidFill>
                            <a:schemeClr val="tx1"/>
                          </a:solidFill>
                          <a:effectLst/>
                          <a:latin typeface="+mn-lt"/>
                          <a:ea typeface="+mn-ea"/>
                          <a:cs typeface="+mn-cs"/>
                        </a:rPr>
                        <a:t>Do not abbreviate street names.</a:t>
                      </a:r>
                    </a:p>
                    <a:p>
                      <a:pPr lvl="0">
                        <a:buNone/>
                      </a:pPr>
                      <a:endParaRPr lang="en-US" sz="1000" b="1" i="0" kern="1200">
                        <a:solidFill>
                          <a:schemeClr val="tx1"/>
                        </a:solidFill>
                        <a:effectLst/>
                        <a:latin typeface="+mn-lt"/>
                        <a:ea typeface="+mn-ea"/>
                        <a:cs typeface="+mn-cs"/>
                      </a:endParaRPr>
                    </a:p>
                    <a:p>
                      <a:pPr lvl="0">
                        <a:buNone/>
                      </a:pPr>
                      <a:r>
                        <a:rPr lang="en-US" sz="1000" b="0" i="0" kern="1200">
                          <a:solidFill>
                            <a:schemeClr val="tx1"/>
                          </a:solidFill>
                          <a:effectLst/>
                          <a:latin typeface="+mn-lt"/>
                          <a:ea typeface="+mn-ea"/>
                          <a:cs typeface="+mn-cs"/>
                        </a:rPr>
                        <a:t>In Care Of [Text Field]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ZIP </a:t>
                      </a:r>
                      <a:r>
                        <a:rPr lang="en-US" sz="1000" b="0" i="0" kern="1200">
                          <a:solidFill>
                            <a:schemeClr val="tx1"/>
                          </a:solidFill>
                          <a:effectLst/>
                          <a:latin typeface="+mn-lt"/>
                          <a:ea typeface="+mn-ea"/>
                          <a:cs typeface="+mn-cs"/>
                        </a:rPr>
                        <a:t>[Text Field]</a:t>
                      </a:r>
                      <a:r>
                        <a:rPr lang="en-US" sz="1000" b="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Street Address </a:t>
                      </a:r>
                      <a:r>
                        <a:rPr lang="en-US" sz="1000" b="0" i="0" kern="1200">
                          <a:solidFill>
                            <a:schemeClr val="tx1"/>
                          </a:solidFill>
                          <a:effectLst/>
                          <a:latin typeface="+mn-lt"/>
                          <a:ea typeface="+mn-ea"/>
                          <a:cs typeface="+mn-cs"/>
                        </a:rPr>
                        <a:t>[Text Field]</a:t>
                      </a:r>
                      <a:r>
                        <a:rPr lang="en-US" sz="1000" b="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Unit # </a:t>
                      </a:r>
                      <a:r>
                        <a:rPr lang="en-US" sz="1000" b="0" i="0" kern="1200">
                          <a:solidFill>
                            <a:schemeClr val="tx1"/>
                          </a:solidFill>
                          <a:effectLst/>
                          <a:latin typeface="+mn-lt"/>
                          <a:ea typeface="+mn-ea"/>
                          <a:cs typeface="+mn-cs"/>
                        </a:rPr>
                        <a:t>[Text Field]</a:t>
                      </a:r>
                      <a:endParaRPr lang="en-US" sz="1000" b="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kern="1200">
                          <a:solidFill>
                            <a:schemeClr val="tx1"/>
                          </a:solidFill>
                          <a:effectLst/>
                          <a:latin typeface="+mn-lt"/>
                          <a:ea typeface="+mn-ea"/>
                          <a:cs typeface="+mn-cs"/>
                        </a:rPr>
                        <a:t>City </a:t>
                      </a:r>
                      <a:r>
                        <a:rPr lang="en-US" sz="1000" b="0" i="0" kern="1200">
                          <a:solidFill>
                            <a:schemeClr val="tx1"/>
                          </a:solidFill>
                          <a:effectLst/>
                          <a:latin typeface="+mn-lt"/>
                          <a:ea typeface="+mn-ea"/>
                          <a:cs typeface="+mn-cs"/>
                        </a:rPr>
                        <a:t>[Text Field]</a:t>
                      </a:r>
                      <a:endParaRPr lang="en-US" sz="1000" b="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a:solidFill>
                            <a:schemeClr val="tx1"/>
                          </a:solidFill>
                          <a:effectLst/>
                          <a:latin typeface="+mn-lt"/>
                          <a:ea typeface="+mn-ea"/>
                          <a:cs typeface="+mn-cs"/>
                        </a:rPr>
                        <a:t>State [Text Field]</a:t>
                      </a:r>
                      <a:endParaRPr lang="en-US" sz="1000"/>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latin typeface="Calibri"/>
                      </a:endParaRPr>
                    </a:p>
                    <a:p>
                      <a:pPr lvl="0">
                        <a:buNone/>
                      </a:pPr>
                      <a:r>
                        <a:rPr lang="en-US" sz="1400" b="0" i="0" u="none" strike="noStrike" kern="1200" noProof="0">
                          <a:solidFill>
                            <a:schemeClr val="tx1"/>
                          </a:solidFill>
                          <a:effectLst/>
                          <a:latin typeface="Calibri"/>
                        </a:rPr>
                        <a:t>Please provide the full physical street address where the damage occurred, including the house or building number, the street name and </a:t>
                      </a:r>
                      <a:r>
                        <a:rPr lang="en-US" sz="1400" b="1" i="0" u="none" strike="noStrike" kern="1200" noProof="0">
                          <a:solidFill>
                            <a:schemeClr val="tx1"/>
                          </a:solidFill>
                          <a:effectLst/>
                          <a:latin typeface="Calibri"/>
                        </a:rPr>
                        <a:t>any</a:t>
                      </a:r>
                      <a:r>
                        <a:rPr lang="en-US" sz="1400" b="0" i="0" u="none" strike="noStrike" kern="1200" noProof="0">
                          <a:solidFill>
                            <a:schemeClr val="tx1"/>
                          </a:solidFill>
                          <a:effectLst/>
                          <a:latin typeface="Calibri"/>
                        </a:rPr>
                        <a:t> apartment or lot number. </a:t>
                      </a:r>
                      <a:r>
                        <a:rPr lang="en-US" sz="1400" b="1" i="0" u="none" strike="noStrike" kern="1200" noProof="0">
                          <a:solidFill>
                            <a:schemeClr val="tx1"/>
                          </a:solidFill>
                          <a:effectLst/>
                          <a:latin typeface="Calibri"/>
                        </a:rPr>
                        <a:t>Do not abbreviate street names or enter a PO Box.</a:t>
                      </a:r>
                      <a:br>
                        <a:rPr lang="en-US" sz="1400" b="1" i="0" u="none" strike="noStrike" kern="1200" noProof="0">
                          <a:solidFill>
                            <a:srgbClr val="000000"/>
                          </a:solidFill>
                          <a:effectLst/>
                          <a:latin typeface="Calibri"/>
                        </a:rPr>
                      </a:br>
                      <a:r>
                        <a:rPr lang="en-US" sz="1400" b="1" i="0" u="none" strike="noStrike" kern="1200" noProof="0">
                          <a:solidFill>
                            <a:schemeClr val="tx1"/>
                          </a:solidFill>
                          <a:effectLst/>
                          <a:latin typeface="Calibri"/>
                        </a:rPr>
                        <a:t>Use the information in the </a:t>
                      </a:r>
                      <a:r>
                        <a:rPr lang="en-US" sz="1400" b="0" i="1" u="none" strike="noStrike" kern="1200" noProof="0">
                          <a:solidFill>
                            <a:schemeClr val="tx1"/>
                          </a:solidFill>
                          <a:effectLst/>
                          <a:latin typeface="Calibri"/>
                        </a:rPr>
                        <a:t>Help for this page</a:t>
                      </a:r>
                      <a:r>
                        <a:rPr lang="en-US" sz="1400" b="0" i="0" u="none" strike="noStrike" kern="1200" noProof="0">
                          <a:solidFill>
                            <a:schemeClr val="tx1"/>
                          </a:solidFill>
                          <a:effectLst/>
                          <a:latin typeface="Calibri"/>
                        </a:rPr>
                        <a:t> (located at the top of the page) if:</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You have an uncommon address (no street name, house number, city, </a:t>
                      </a:r>
                      <a:r>
                        <a:rPr lang="en-US" sz="1400" b="0" i="0" u="none" strike="noStrike" kern="1200" noProof="0" err="1">
                          <a:solidFill>
                            <a:schemeClr val="tx1"/>
                          </a:solidFill>
                          <a:effectLst/>
                          <a:latin typeface="Calibri"/>
                        </a:rPr>
                        <a:t>etc</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OR</a:t>
                      </a:r>
                      <a:br>
                        <a:rPr lang="en-US" sz="1400" b="0" i="0" u="none" strike="noStrike" kern="1200" noProof="0">
                          <a:solidFill>
                            <a:srgbClr val="000000"/>
                          </a:solidFill>
                          <a:effectLst/>
                          <a:latin typeface="Calibri"/>
                        </a:rPr>
                      </a:br>
                      <a:r>
                        <a:rPr lang="en-US" sz="1400" b="0" i="0" u="none" strike="noStrike" kern="1200" noProof="0">
                          <a:solidFill>
                            <a:schemeClr val="tx1"/>
                          </a:solidFill>
                          <a:effectLst/>
                          <a:latin typeface="Calibri"/>
                        </a:rPr>
                        <a:t>Your mailing address is different from your home address</a:t>
                      </a:r>
                      <a:endParaRPr lang="en-US" sz="1400" b="0" i="0" u="none" strike="noStrike" kern="1200" noProof="0">
                        <a:effectLst/>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ZIP ZIP+4  [Text Field]</a:t>
                      </a: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Street Address [Text Field]</a:t>
                      </a: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City [Drop-down]</a:t>
                      </a:r>
                    </a:p>
                    <a:p>
                      <a:pPr marL="0" marR="0" lvl="0" indent="0" algn="l" defTabSz="914400">
                        <a:lnSpc>
                          <a:spcPct val="100000"/>
                        </a:lnSpc>
                        <a:spcBef>
                          <a:spcPts val="0"/>
                        </a:spcBef>
                        <a:spcAft>
                          <a:spcPts val="0"/>
                        </a:spcAft>
                        <a:buNone/>
                        <a:tabLst/>
                        <a:defRPr/>
                      </a:pPr>
                      <a:r>
                        <a:rPr lang="en-US" sz="1400" b="0" i="0" u="none" strike="noStrike" kern="1200" noProof="0">
                          <a:solidFill>
                            <a:schemeClr val="tx1"/>
                          </a:solidFill>
                          <a:effectLst/>
                          <a:latin typeface="Calibri"/>
                        </a:rPr>
                        <a:t>*State [Drop-down]</a:t>
                      </a:r>
                    </a:p>
                    <a:p>
                      <a:pPr lvl="0">
                        <a:buNone/>
                      </a:pPr>
                      <a:r>
                        <a:rPr lang="en-US" sz="1400" b="0" i="0" u="none" strike="noStrike" kern="1200" noProof="0">
                          <a:solidFill>
                            <a:schemeClr val="tx1"/>
                          </a:solidFill>
                          <a:effectLst/>
                          <a:latin typeface="Calibri"/>
                        </a:rPr>
                        <a:t>* Do you own this home or do you rent it? Own     Rent [Drop-down]</a:t>
                      </a:r>
                    </a:p>
                    <a:p>
                      <a:pPr marL="171450" marR="0" lvl="0" indent="-171450" algn="l" defTabSz="914400">
                        <a:lnSpc>
                          <a:spcPct val="100000"/>
                        </a:lnSpc>
                        <a:spcBef>
                          <a:spcPts val="0"/>
                        </a:spcBef>
                        <a:spcAft>
                          <a:spcPts val="0"/>
                        </a:spcAft>
                        <a:buClr>
                          <a:srgbClr val="000000"/>
                        </a:buClr>
                        <a:buFont typeface="Arial,Sans-Serif"/>
                        <a:buChar char="•"/>
                        <a:tabLst/>
                        <a:defRPr/>
                      </a:pPr>
                      <a:r>
                        <a:rPr lang="en-US" sz="1400" b="0" i="0" u="none" strike="noStrike" kern="1200" noProof="0">
                          <a:solidFill>
                            <a:schemeClr val="tx1"/>
                          </a:solidFill>
                          <a:effectLst/>
                          <a:latin typeface="Calibri"/>
                        </a:rPr>
                        <a:t>Is the address above also your mailing address? [Drop-down]</a:t>
                      </a:r>
                      <a:br>
                        <a:rPr lang="en-US" sz="1400" b="0" i="0" u="none" strike="noStrike" kern="1200" noProof="0">
                          <a:solidFill>
                            <a:srgbClr val="000000"/>
                          </a:solidFill>
                          <a:effectLst/>
                          <a:latin typeface="Calibri"/>
                        </a:rPr>
                      </a:br>
                      <a:r>
                        <a:rPr lang="en-US" sz="1400" b="0" i="0" u="none" strike="noStrike" kern="1200" noProof="0">
                          <a:solidFill>
                            <a:schemeClr val="tx1"/>
                          </a:solidFill>
                          <a:effectLst/>
                          <a:latin typeface="Calibri"/>
                        </a:rPr>
                        <a:t>(If you receive your mail at a P.O. Box, please select </a:t>
                      </a:r>
                      <a:r>
                        <a:rPr lang="en-US" sz="1400" b="1" i="0" u="none" strike="noStrike" kern="1200" noProof="0">
                          <a:solidFill>
                            <a:schemeClr val="tx1"/>
                          </a:solidFill>
                          <a:effectLst/>
                          <a:latin typeface="Calibri"/>
                        </a:rPr>
                        <a:t>No</a:t>
                      </a:r>
                      <a:r>
                        <a:rPr lang="en-US" sz="1400" b="0" i="0" u="none" strike="noStrike" kern="1200" noProof="0">
                          <a:solidFill>
                            <a:schemeClr val="tx1"/>
                          </a:solidFill>
                          <a:effectLst/>
                          <a:latin typeface="Calibri"/>
                        </a:rPr>
                        <a:t>)</a:t>
                      </a:r>
                      <a:endParaRPr lang="en-US" sz="1400" b="0" i="0" u="none" strike="noStrike" kern="1200" noProof="0">
                        <a:effectLst/>
                      </a:endParaRPr>
                    </a:p>
                    <a:p>
                      <a:pPr marL="171450" lvl="0" indent="-171450">
                        <a:buClr>
                          <a:srgbClr val="000000"/>
                        </a:buClr>
                        <a:buFont typeface="Arial,Sans-Serif"/>
                        <a:buChar char="•"/>
                      </a:pPr>
                      <a:endParaRPr lang="en-US" sz="1400" b="0" i="0" u="none" strike="noStrike" kern="1200" noProof="0">
                        <a:effectLst/>
                      </a:endParaRPr>
                    </a:p>
                    <a:p>
                      <a:pPr marL="0" lvl="0" indent="0">
                        <a:buNone/>
                      </a:pPr>
                      <a:r>
                        <a:rPr lang="en-US" sz="1400" b="0" i="0" u="none" strike="noStrike" kern="1200" noProof="0">
                          <a:solidFill>
                            <a:schemeClr val="tx1"/>
                          </a:solidFill>
                          <a:effectLst/>
                          <a:latin typeface="Calibri"/>
                        </a:rPr>
                        <a:t>___</a:t>
                      </a:r>
                      <a:endParaRPr lang="en-US" sz="1400" b="0" i="0" u="none" strike="noStrike" kern="1200" noProof="0">
                        <a:effectLst/>
                      </a:endParaRPr>
                    </a:p>
                    <a:p>
                      <a:pPr marL="171450" lvl="0" indent="-171450">
                        <a:buClr>
                          <a:srgbClr val="000000"/>
                        </a:buClr>
                        <a:buFont typeface="Arial,Sans-Serif"/>
                        <a:buChar char="•"/>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Please provide the full physical street address or a PO Box where you receive your mail. When entering a street address, include the house or building number, street name and any apartment or lot number. </a:t>
                      </a:r>
                      <a:r>
                        <a:rPr lang="en-US" sz="1400" b="1" i="0" u="none" strike="noStrike" kern="1200" noProof="0">
                          <a:solidFill>
                            <a:schemeClr val="tx1"/>
                          </a:solidFill>
                          <a:effectLst/>
                          <a:latin typeface="Calibri"/>
                        </a:rPr>
                        <a:t>Do not abbreviate street names.</a:t>
                      </a:r>
                      <a:endParaRPr lang="en-US" sz="1400" b="0" i="0" u="none" strike="noStrike" kern="1200" noProof="0">
                        <a:effectLst/>
                        <a:latin typeface="Calibri"/>
                      </a:endParaRPr>
                    </a:p>
                    <a:p>
                      <a:pPr lvl="0">
                        <a:buNone/>
                      </a:pPr>
                      <a:endParaRPr lang="en-US" sz="1400" b="0" i="0" u="none" strike="noStrike" kern="1200" noProof="0">
                        <a:effectLst/>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In Care Of [Text Field]</a:t>
                      </a:r>
                      <a:endParaRPr lang="en-US" sz="1400" b="0" i="0" u="none" strike="noStrike" kern="1200" noProof="0">
                        <a:effectLst/>
                        <a:latin typeface="Calibri"/>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ZIP ZIP+4 [Text Field]</a:t>
                      </a:r>
                      <a:endParaRPr lang="en-US" sz="1400" b="0" i="0" u="none" strike="noStrike" kern="1200" noProof="0">
                        <a:effectLst/>
                        <a:latin typeface="Calibri"/>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Street Address [Text Field]</a:t>
                      </a:r>
                      <a:endParaRPr lang="en-US" sz="1400" b="0" i="0" u="none" strike="noStrike" kern="1200" noProof="0">
                        <a:effectLst/>
                        <a:latin typeface="Calibri"/>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 City [Drop-down]</a:t>
                      </a:r>
                      <a:endParaRPr lang="en-US" sz="1400" u="none" strike="noStrike" noProof="0">
                        <a:latin typeface="Calibri"/>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430803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Extent of Damage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selected the extend of damage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grpSp>
        <p:nvGrpSpPr>
          <p:cNvPr id="6" name="Group 5">
            <a:extLst>
              <a:ext uri="{FF2B5EF4-FFF2-40B4-BE49-F238E27FC236}">
                <a16:creationId xmlns:a16="http://schemas.microsoft.com/office/drawing/2014/main" id="{691D0A5F-60C1-F042-AEAE-4A03385B6ED2}"/>
              </a:ext>
            </a:extLst>
          </p:cNvPr>
          <p:cNvGrpSpPr/>
          <p:nvPr/>
        </p:nvGrpSpPr>
        <p:grpSpPr>
          <a:xfrm>
            <a:off x="6303545" y="1492469"/>
            <a:ext cx="3983455" cy="3312284"/>
            <a:chOff x="1476376" y="314549"/>
            <a:chExt cx="7182140" cy="5972022"/>
          </a:xfrm>
        </p:grpSpPr>
        <p:pic>
          <p:nvPicPr>
            <p:cNvPr id="7" name="Picture 6">
              <a:extLst>
                <a:ext uri="{FF2B5EF4-FFF2-40B4-BE49-F238E27FC236}">
                  <a16:creationId xmlns:a16="http://schemas.microsoft.com/office/drawing/2014/main" id="{C98B7291-CE6B-4740-A08D-C925035E1A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6376" y="314549"/>
              <a:ext cx="7124989" cy="1351291"/>
            </a:xfrm>
            <a:prstGeom prst="rect">
              <a:avLst/>
            </a:prstGeom>
          </p:spPr>
        </p:pic>
        <p:pic>
          <p:nvPicPr>
            <p:cNvPr id="8" name="Picture 7">
              <a:extLst>
                <a:ext uri="{FF2B5EF4-FFF2-40B4-BE49-F238E27FC236}">
                  <a16:creationId xmlns:a16="http://schemas.microsoft.com/office/drawing/2014/main" id="{D6F4D99A-E623-D84F-9B28-C6B57C4037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6376" y="1665840"/>
              <a:ext cx="7124989" cy="1385818"/>
            </a:xfrm>
            <a:prstGeom prst="rect">
              <a:avLst/>
            </a:prstGeom>
          </p:spPr>
        </p:pic>
        <p:pic>
          <p:nvPicPr>
            <p:cNvPr id="9" name="Picture 8">
              <a:extLst>
                <a:ext uri="{FF2B5EF4-FFF2-40B4-BE49-F238E27FC236}">
                  <a16:creationId xmlns:a16="http://schemas.microsoft.com/office/drawing/2014/main" id="{5957D1D7-A7A8-2E46-B13A-7B1ECEEABC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76376" y="2995913"/>
              <a:ext cx="7124989" cy="1350915"/>
            </a:xfrm>
            <a:prstGeom prst="rect">
              <a:avLst/>
            </a:prstGeom>
          </p:spPr>
        </p:pic>
        <p:pic>
          <p:nvPicPr>
            <p:cNvPr id="10" name="Picture 9">
              <a:extLst>
                <a:ext uri="{FF2B5EF4-FFF2-40B4-BE49-F238E27FC236}">
                  <a16:creationId xmlns:a16="http://schemas.microsoft.com/office/drawing/2014/main" id="{06E028D8-E71C-F341-BA14-7B76DCA821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33527" y="4347422"/>
              <a:ext cx="7067838" cy="1038539"/>
            </a:xfrm>
            <a:prstGeom prst="rect">
              <a:avLst/>
            </a:prstGeom>
          </p:spPr>
        </p:pic>
        <p:pic>
          <p:nvPicPr>
            <p:cNvPr id="11" name="Picture 10">
              <a:extLst>
                <a:ext uri="{FF2B5EF4-FFF2-40B4-BE49-F238E27FC236}">
                  <a16:creationId xmlns:a16="http://schemas.microsoft.com/office/drawing/2014/main" id="{833E9C61-0771-DD40-B17E-1C44A28E64F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33527" y="5385961"/>
              <a:ext cx="7124989" cy="900610"/>
            </a:xfrm>
            <a:prstGeom prst="rect">
              <a:avLst/>
            </a:prstGeom>
          </p:spPr>
        </p:pic>
      </p:grpSp>
      <p:pic>
        <p:nvPicPr>
          <p:cNvPr id="6146" name="Picture 2">
            <a:extLst>
              <a:ext uri="{FF2B5EF4-FFF2-40B4-BE49-F238E27FC236}">
                <a16:creationId xmlns:a16="http://schemas.microsoft.com/office/drawing/2014/main" id="{482BB610-D0B8-4D8C-A79D-C54C5C42E5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0918" y="1492468"/>
            <a:ext cx="5018472" cy="484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67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492735909"/>
              </p:ext>
            </p:extLst>
          </p:nvPr>
        </p:nvGraphicFramePr>
        <p:xfrm>
          <a:off x="411079" y="217356"/>
          <a:ext cx="11369842" cy="7511340"/>
        </p:xfrm>
        <a:graphic>
          <a:graphicData uri="http://schemas.openxmlformats.org/drawingml/2006/table">
            <a:tbl>
              <a:tblPr firstRow="1" bandRow="1">
                <a:tableStyleId>{5940675A-B579-460E-94D1-54222C63F5DA}</a:tableStyleId>
              </a:tblPr>
              <a:tblGrid>
                <a:gridCol w="5717005">
                  <a:extLst>
                    <a:ext uri="{9D8B030D-6E8A-4147-A177-3AD203B41FA5}">
                      <a16:colId xmlns:a16="http://schemas.microsoft.com/office/drawing/2014/main" val="248139570"/>
                    </a:ext>
                  </a:extLst>
                </a:gridCol>
                <a:gridCol w="5652837">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endParaRPr lang="en-US" sz="1000" b="1" i="0" kern="1200">
                        <a:solidFill>
                          <a:schemeClr val="tx1"/>
                        </a:solidFill>
                        <a:effectLst/>
                        <a:latin typeface="+mn-lt"/>
                        <a:ea typeface="+mn-ea"/>
                        <a:cs typeface="+mn-cs"/>
                      </a:endParaRPr>
                    </a:p>
                    <a:p>
                      <a:endParaRPr lang="en-US" sz="1000" b="1" i="0" kern="1200">
                        <a:solidFill>
                          <a:schemeClr val="tx1"/>
                        </a:solidFill>
                        <a:effectLst/>
                        <a:latin typeface="+mn-lt"/>
                        <a:ea typeface="+mn-ea"/>
                        <a:cs typeface="+mn-cs"/>
                      </a:endParaRPr>
                    </a:p>
                    <a:p>
                      <a:r>
                        <a:rPr lang="en-US" sz="900" b="1" i="0" kern="1200">
                          <a:solidFill>
                            <a:schemeClr val="tx1"/>
                          </a:solidFill>
                          <a:effectLst/>
                          <a:latin typeface="+mn-lt"/>
                          <a:ea typeface="+mn-ea"/>
                          <a:cs typeface="+mn-cs"/>
                        </a:rPr>
                        <a:t>Extent of Damage</a:t>
                      </a:r>
                    </a:p>
                    <a:p>
                      <a:endParaRPr lang="en-US" sz="900" b="0" i="0" kern="1200">
                        <a:solidFill>
                          <a:schemeClr val="tx1"/>
                        </a:solidFill>
                        <a:effectLst/>
                        <a:latin typeface="+mn-lt"/>
                        <a:ea typeface="+mn-ea"/>
                        <a:cs typeface="+mn-cs"/>
                      </a:endParaRPr>
                    </a:p>
                    <a:p>
                      <a:r>
                        <a:rPr lang="en-US" sz="900" b="0" i="0" kern="1200">
                          <a:solidFill>
                            <a:schemeClr val="tx1"/>
                          </a:solidFill>
                          <a:effectLst/>
                          <a:latin typeface="+mn-lt"/>
                          <a:ea typeface="+mn-ea"/>
                          <a:cs typeface="+mn-cs"/>
                        </a:rPr>
                        <a:t>You said your home or personal property were damaged. We would like to know the type of damage the disaster caused. </a:t>
                      </a:r>
                    </a:p>
                    <a:p>
                      <a:endParaRPr lang="en-US" sz="900" b="0" i="0" kern="1200">
                        <a:solidFill>
                          <a:schemeClr val="tx1"/>
                        </a:solidFill>
                        <a:effectLst/>
                        <a:latin typeface="+mn-lt"/>
                        <a:ea typeface="+mn-ea"/>
                        <a:cs typeface="+mn-cs"/>
                      </a:endParaRPr>
                    </a:p>
                    <a:p>
                      <a:r>
                        <a:rPr lang="en-US" sz="900" b="0" i="0" kern="1200">
                          <a:solidFill>
                            <a:schemeClr val="tx1"/>
                          </a:solidFill>
                          <a:effectLst/>
                          <a:latin typeface="+mn-lt"/>
                          <a:ea typeface="+mn-ea"/>
                          <a:cs typeface="+mn-cs"/>
                        </a:rPr>
                        <a:t>Read each option carefully and select the one that most applies to you.</a:t>
                      </a:r>
                      <a:endParaRPr lang="en-US" sz="900" b="1" i="0" kern="1200">
                        <a:solidFill>
                          <a:schemeClr val="tx1"/>
                        </a:solidFill>
                        <a:effectLst/>
                        <a:latin typeface="+mn-lt"/>
                        <a:ea typeface="+mn-ea"/>
                        <a:cs typeface="+mn-cs"/>
                      </a:endParaRPr>
                    </a:p>
                    <a:p>
                      <a:endParaRPr lang="en-US" sz="900" b="1" i="0" kern="1200">
                        <a:solidFill>
                          <a:schemeClr val="tx1"/>
                        </a:solidFill>
                        <a:effectLst/>
                        <a:latin typeface="+mn-lt"/>
                        <a:ea typeface="+mn-ea"/>
                        <a:cs typeface="+mn-cs"/>
                      </a:endParaRPr>
                    </a:p>
                    <a:p>
                      <a:r>
                        <a:rPr lang="en-US" sz="900" b="1" i="0" kern="1200">
                          <a:solidFill>
                            <a:schemeClr val="tx1"/>
                          </a:solidFill>
                          <a:effectLst/>
                          <a:latin typeface="+mn-lt"/>
                          <a:ea typeface="+mn-ea"/>
                          <a:cs typeface="+mn-cs"/>
                        </a:rPr>
                        <a:t>Minor Damage</a:t>
                      </a:r>
                    </a:p>
                    <a:p>
                      <a:r>
                        <a:rPr lang="en-US" sz="900" b="0" i="0" kern="1200">
                          <a:solidFill>
                            <a:schemeClr val="tx1"/>
                          </a:solidFill>
                          <a:effectLst/>
                          <a:latin typeface="+mn-lt"/>
                          <a:ea typeface="+mn-ea"/>
                          <a:cs typeface="+mn-cs"/>
                        </a:rPr>
                        <a:t>I have </a:t>
                      </a:r>
                      <a:r>
                        <a:rPr lang="en-US" sz="900" b="1" i="0" kern="1200">
                          <a:solidFill>
                            <a:schemeClr val="tx1"/>
                          </a:solidFill>
                          <a:effectLst/>
                          <a:latin typeface="+mn-lt"/>
                          <a:ea typeface="+mn-ea"/>
                          <a:cs typeface="+mn-cs"/>
                        </a:rPr>
                        <a:t>minor</a:t>
                      </a:r>
                      <a:r>
                        <a:rPr lang="en-US" sz="900" b="0" i="0" kern="1200">
                          <a:solidFill>
                            <a:schemeClr val="tx1"/>
                          </a:solidFill>
                          <a:effectLst/>
                          <a:latin typeface="+mn-lt"/>
                          <a:ea typeface="+mn-ea"/>
                          <a:cs typeface="+mn-cs"/>
                        </a:rPr>
                        <a:t> damage, but I’m able to live in my home.</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Some damage to or missing roof shingles, siding, gutters, etc.</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Some cracked or broken windows.</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Minor cracks in floor, walls, or ceilings.</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Flood water or sewer backup entered my home but was less than 3 inches deep.</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Cleaning supplies and equipment OR professional services are needed to clean and sanitize my home.</a:t>
                      </a:r>
                    </a:p>
                    <a:p>
                      <a:pPr marL="0" indent="0">
                        <a:buFont typeface="Arial" panose="020B0604020202020204" pitchFamily="34" charset="0"/>
                        <a:buNone/>
                      </a:pPr>
                      <a:r>
                        <a:rPr lang="en-US" sz="900" b="1" i="0" kern="1200">
                          <a:solidFill>
                            <a:schemeClr val="tx1"/>
                          </a:solidFill>
                          <a:effectLst/>
                          <a:latin typeface="+mn-lt"/>
                          <a:ea typeface="+mn-ea"/>
                          <a:cs typeface="+mn-cs"/>
                        </a:rPr>
                        <a:t>Moderate Damage </a:t>
                      </a:r>
                    </a:p>
                    <a:p>
                      <a:r>
                        <a:rPr lang="en-US" sz="900" b="0" i="0" kern="1200">
                          <a:solidFill>
                            <a:schemeClr val="tx1"/>
                          </a:solidFill>
                          <a:effectLst/>
                          <a:latin typeface="+mn-lt"/>
                          <a:ea typeface="+mn-ea"/>
                          <a:cs typeface="+mn-cs"/>
                        </a:rPr>
                        <a:t>I have </a:t>
                      </a:r>
                      <a:r>
                        <a:rPr lang="en-US" sz="900" b="1" i="0" kern="1200">
                          <a:solidFill>
                            <a:schemeClr val="tx1"/>
                          </a:solidFill>
                          <a:effectLst/>
                          <a:latin typeface="+mn-lt"/>
                          <a:ea typeface="+mn-ea"/>
                          <a:cs typeface="+mn-cs"/>
                        </a:rPr>
                        <a:t>moderate</a:t>
                      </a:r>
                      <a:r>
                        <a:rPr lang="en-US" sz="900" b="0" i="0" kern="1200">
                          <a:solidFill>
                            <a:schemeClr val="tx1"/>
                          </a:solidFill>
                          <a:effectLst/>
                          <a:latin typeface="+mn-lt"/>
                          <a:ea typeface="+mn-ea"/>
                          <a:cs typeface="+mn-cs"/>
                        </a:rPr>
                        <a:t> damage that requires a lot of repairs. I may not be able to live in my home.</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Flood water entered my home and was between 3 inches and 2 feet deep.</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Damage to roof covering (shingles or metal) caused damage inside my  home.</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Damage to exterior doors, windows, siding, or foundation.</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Damage to well, septic, or HVAC (central air and heat).</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Damage to accessibility aids (lift, ramp, etc.) prevents safe access.</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Debris or over-hanging trees prevent safe access.</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Damage to or loss of some household appliances or furnishings.</a:t>
                      </a:r>
                    </a:p>
                    <a:p>
                      <a:r>
                        <a:rPr lang="en-US" sz="900" b="1" i="0" kern="1200">
                          <a:solidFill>
                            <a:schemeClr val="tx1"/>
                          </a:solidFill>
                          <a:effectLst/>
                          <a:latin typeface="+mn-lt"/>
                          <a:ea typeface="+mn-ea"/>
                          <a:cs typeface="+mn-cs"/>
                        </a:rPr>
                        <a:t>Major Damage</a:t>
                      </a:r>
                    </a:p>
                    <a:p>
                      <a:r>
                        <a:rPr lang="en-US" sz="900" b="0" i="0" kern="1200">
                          <a:solidFill>
                            <a:schemeClr val="tx1"/>
                          </a:solidFill>
                          <a:effectLst/>
                          <a:latin typeface="+mn-lt"/>
                          <a:ea typeface="+mn-ea"/>
                          <a:cs typeface="+mn-cs"/>
                        </a:rPr>
                        <a:t>I have </a:t>
                      </a:r>
                      <a:r>
                        <a:rPr lang="en-US" sz="900" b="1" i="0" kern="1200">
                          <a:solidFill>
                            <a:schemeClr val="tx1"/>
                          </a:solidFill>
                          <a:effectLst/>
                          <a:latin typeface="+mn-lt"/>
                          <a:ea typeface="+mn-ea"/>
                          <a:cs typeface="+mn-cs"/>
                        </a:rPr>
                        <a:t>major</a:t>
                      </a:r>
                      <a:r>
                        <a:rPr lang="en-US" sz="900" b="0" i="0" kern="1200">
                          <a:solidFill>
                            <a:schemeClr val="tx1"/>
                          </a:solidFill>
                          <a:effectLst/>
                          <a:latin typeface="+mn-lt"/>
                          <a:ea typeface="+mn-ea"/>
                          <a:cs typeface="+mn-cs"/>
                        </a:rPr>
                        <a:t> damage that requires substantial repairs. I’m not able to live in my home.</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Flood water entered my home and was above 2 feet deep on first occupied floor.</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Major structural damage to roof, ceilings, walls, or foundation.</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Damage to private road or bridge prevents access to my home.</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Immediate threat to my home’s stability from landslide or erosion.</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Loss of most or all appliances and furnishings.</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Unsafe to live in until completion of home repairs.</a:t>
                      </a:r>
                    </a:p>
                    <a:p>
                      <a:pPr marL="0" indent="0">
                        <a:buFont typeface="Arial" panose="020B0604020202020204" pitchFamily="34" charset="0"/>
                        <a:buNone/>
                      </a:pPr>
                      <a:r>
                        <a:rPr lang="en-US" sz="900" b="1" i="0" kern="1200">
                          <a:solidFill>
                            <a:schemeClr val="tx1"/>
                          </a:solidFill>
                          <a:effectLst/>
                          <a:latin typeface="+mn-lt"/>
                          <a:ea typeface="+mn-ea"/>
                          <a:cs typeface="+mn-cs"/>
                        </a:rPr>
                        <a:t>Complete Loss</a:t>
                      </a:r>
                      <a:br>
                        <a:rPr lang="en-US" sz="900" b="1" i="0" kern="1200">
                          <a:solidFill>
                            <a:srgbClr val="000000"/>
                          </a:solidFill>
                          <a:effectLst/>
                          <a:latin typeface="+mn-lt"/>
                          <a:ea typeface="+mn-ea"/>
                          <a:cs typeface="+mn-cs"/>
                        </a:rPr>
                      </a:br>
                      <a:r>
                        <a:rPr lang="en-US" sz="900" b="0" i="0" kern="1200">
                          <a:solidFill>
                            <a:schemeClr val="tx1"/>
                          </a:solidFill>
                          <a:effectLst/>
                          <a:latin typeface="+mn-lt"/>
                          <a:ea typeface="+mn-ea"/>
                          <a:cs typeface="+mn-cs"/>
                        </a:rPr>
                        <a:t>My home is a </a:t>
                      </a:r>
                      <a:r>
                        <a:rPr lang="en-US" sz="900" b="1" i="0" kern="1200">
                          <a:solidFill>
                            <a:schemeClr val="tx1"/>
                          </a:solidFill>
                          <a:effectLst/>
                          <a:latin typeface="+mn-lt"/>
                          <a:ea typeface="+mn-ea"/>
                          <a:cs typeface="+mn-cs"/>
                        </a:rPr>
                        <a:t>complete loss.</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Leveled or completely collapsed.</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Washed away.</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Burned to the ground.</a:t>
                      </a:r>
                    </a:p>
                    <a:p>
                      <a:pPr marL="285750" indent="-285750">
                        <a:buFont typeface="Arial" panose="020B0604020202020204" pitchFamily="34" charset="0"/>
                        <a:buChar char="•"/>
                      </a:pPr>
                      <a:r>
                        <a:rPr lang="en-US" sz="900" b="0" i="0" kern="1200">
                          <a:solidFill>
                            <a:schemeClr val="tx1"/>
                          </a:solidFill>
                          <a:effectLst/>
                          <a:latin typeface="+mn-lt"/>
                          <a:ea typeface="+mn-ea"/>
                          <a:cs typeface="+mn-cs"/>
                        </a:rPr>
                        <a:t>Beyond repair, there’s no saving my home.</a:t>
                      </a:r>
                    </a:p>
                    <a:p>
                      <a:pPr marL="0" indent="0">
                        <a:buFont typeface="Arial" panose="020B0604020202020204" pitchFamily="34" charset="0"/>
                        <a:buNone/>
                      </a:pPr>
                      <a:r>
                        <a:rPr lang="en-US" sz="900" b="1" i="0" kern="1200">
                          <a:solidFill>
                            <a:schemeClr val="tx1"/>
                          </a:solidFill>
                          <a:effectLst/>
                          <a:latin typeface="+mn-lt"/>
                          <a:ea typeface="+mn-ea"/>
                          <a:cs typeface="+mn-cs"/>
                        </a:rPr>
                        <a:t>Unsure</a:t>
                      </a:r>
                      <a:br>
                        <a:rPr lang="en-US" sz="900" b="1" i="0" kern="1200">
                          <a:solidFill>
                            <a:srgbClr val="000000"/>
                          </a:solidFill>
                          <a:effectLst/>
                          <a:latin typeface="+mn-lt"/>
                          <a:ea typeface="+mn-ea"/>
                          <a:cs typeface="+mn-cs"/>
                        </a:rPr>
                      </a:br>
                      <a:r>
                        <a:rPr lang="en-US" sz="900" b="0" i="0" kern="1200">
                          <a:solidFill>
                            <a:schemeClr val="tx1"/>
                          </a:solidFill>
                          <a:effectLst/>
                          <a:latin typeface="+mn-lt"/>
                          <a:ea typeface="+mn-ea"/>
                          <a:cs typeface="+mn-cs"/>
                        </a:rPr>
                        <a:t>I’m </a:t>
                      </a:r>
                      <a:r>
                        <a:rPr lang="en-US" sz="900" b="1" i="0" kern="1200">
                          <a:solidFill>
                            <a:schemeClr val="tx1"/>
                          </a:solidFill>
                          <a:effectLst/>
                          <a:latin typeface="+mn-lt"/>
                          <a:ea typeface="+mn-ea"/>
                          <a:cs typeface="+mn-cs"/>
                        </a:rPr>
                        <a:t>unsure</a:t>
                      </a:r>
                      <a:r>
                        <a:rPr lang="en-US" sz="900" b="0" i="0" kern="1200">
                          <a:solidFill>
                            <a:schemeClr val="tx1"/>
                          </a:solidFill>
                          <a:effectLst/>
                          <a:latin typeface="+mn-lt"/>
                          <a:ea typeface="+mn-ea"/>
                          <a:cs typeface="+mn-cs"/>
                        </a:rPr>
                        <a:t> or have </a:t>
                      </a:r>
                      <a:r>
                        <a:rPr lang="en-US" sz="900" b="1" i="0" kern="1200">
                          <a:solidFill>
                            <a:schemeClr val="tx1"/>
                          </a:solidFill>
                          <a:effectLst/>
                          <a:latin typeface="+mn-lt"/>
                          <a:ea typeface="+mn-ea"/>
                          <a:cs typeface="+mn-cs"/>
                        </a:rPr>
                        <a:t>unknown </a:t>
                      </a:r>
                      <a:r>
                        <a:rPr lang="en-US" sz="900" b="0" i="0" kern="1200">
                          <a:solidFill>
                            <a:schemeClr val="tx1"/>
                          </a:solidFill>
                          <a:effectLst/>
                          <a:latin typeface="+mn-lt"/>
                          <a:ea typeface="+mn-ea"/>
                          <a:cs typeface="+mn-cs"/>
                        </a:rPr>
                        <a:t>damage to my home.</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Unsure which option best fits my damage.</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Can’t get to or access my home to see damage. </a:t>
                      </a:r>
                    </a:p>
                    <a:p>
                      <a:pPr marL="171450" indent="-171450">
                        <a:buFont typeface="Arial" panose="020B0604020202020204" pitchFamily="34" charset="0"/>
                        <a:buChar char="•"/>
                      </a:pPr>
                      <a:r>
                        <a:rPr lang="en-US" sz="900" b="0" i="0" kern="1200">
                          <a:solidFill>
                            <a:schemeClr val="tx1"/>
                          </a:solidFill>
                          <a:effectLst/>
                          <a:latin typeface="+mn-lt"/>
                          <a:ea typeface="+mn-ea"/>
                          <a:cs typeface="+mn-cs"/>
                        </a:rPr>
                        <a:t>I left my home under mandatory evacuation, don't know the damage.</a:t>
                      </a: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p>
                    <a:p>
                      <a:pPr lvl="0" defTabSz="914400">
                        <a:buNone/>
                        <a:tabLst/>
                        <a:defRPr/>
                      </a:pPr>
                      <a:endParaRPr kumimoji="0" lang="en-US" sz="1400" b="0" i="0" u="none" strike="noStrike" kern="1200" noProof="0">
                        <a:effectLst/>
                      </a:endParaRPr>
                    </a:p>
                    <a:p>
                      <a:pPr marL="0" marR="0" lvl="0" indent="0" algn="l" defTabSz="914400">
                        <a:lnSpc>
                          <a:spcPct val="100000"/>
                        </a:lnSpc>
                        <a:spcBef>
                          <a:spcPts val="0"/>
                        </a:spcBef>
                        <a:spcAft>
                          <a:spcPts val="0"/>
                        </a:spcAft>
                        <a:buNone/>
                        <a:tabLst/>
                        <a:defRPr/>
                      </a:pPr>
                      <a:r>
                        <a:rPr kumimoji="0" lang="en-US" sz="900" b="0" i="0" u="none" strike="noStrike" kern="1200" noProof="0">
                          <a:solidFill>
                            <a:schemeClr val="tx1"/>
                          </a:solidFill>
                          <a:effectLst/>
                          <a:latin typeface="Calibri"/>
                        </a:rPr>
                        <a:t>You </a:t>
                      </a:r>
                      <a:r>
                        <a:rPr lang="en-US" sz="900" b="0" i="0" u="none" strike="noStrike" kern="1200" noProof="0">
                          <a:solidFill>
                            <a:schemeClr val="tx1"/>
                          </a:solidFill>
                          <a:effectLst/>
                          <a:latin typeface="Calibri"/>
                        </a:rPr>
                        <a:t>indicated </a:t>
                      </a:r>
                      <a:r>
                        <a:rPr kumimoji="0" lang="en-US" sz="900" b="0" i="0" u="none" strike="noStrike" kern="1200" noProof="0">
                          <a:solidFill>
                            <a:schemeClr val="tx1"/>
                          </a:solidFill>
                          <a:effectLst/>
                          <a:latin typeface="Calibri"/>
                        </a:rPr>
                        <a:t>your home or personal property </a:t>
                      </a:r>
                      <a:r>
                        <a:rPr lang="en-US" sz="900" b="0" i="0" u="none" strike="noStrike" kern="1200" noProof="0">
                          <a:solidFill>
                            <a:schemeClr val="tx1"/>
                          </a:solidFill>
                          <a:effectLst/>
                          <a:latin typeface="Calibri"/>
                        </a:rPr>
                        <a:t>was </a:t>
                      </a:r>
                      <a:r>
                        <a:rPr kumimoji="0" lang="en-US" sz="900" b="0" i="0" u="none" strike="noStrike" kern="1200" noProof="0">
                          <a:solidFill>
                            <a:schemeClr val="tx1"/>
                          </a:solidFill>
                          <a:effectLst/>
                          <a:latin typeface="Calibri"/>
                        </a:rPr>
                        <a:t>damaged. </a:t>
                      </a:r>
                      <a:r>
                        <a:rPr lang="en-US" sz="900" b="0" i="0" u="none" strike="noStrike" kern="1200" noProof="0">
                          <a:solidFill>
                            <a:schemeClr val="tx1"/>
                          </a:solidFill>
                          <a:effectLst/>
                          <a:latin typeface="Calibri"/>
                        </a:rPr>
                        <a:t>FEMA </a:t>
                      </a:r>
                      <a:r>
                        <a:rPr kumimoji="0" lang="en-US" sz="900" b="0" i="0" u="none" strike="noStrike" kern="1200" noProof="0">
                          <a:solidFill>
                            <a:schemeClr val="tx1"/>
                          </a:solidFill>
                          <a:effectLst/>
                          <a:latin typeface="Calibri"/>
                        </a:rPr>
                        <a:t>would like to </a:t>
                      </a:r>
                      <a:r>
                        <a:rPr lang="en-US" sz="900" b="0" i="0" u="none" strike="noStrike" kern="1200" noProof="0">
                          <a:solidFill>
                            <a:schemeClr val="tx1"/>
                          </a:solidFill>
                          <a:effectLst/>
                          <a:latin typeface="Calibri"/>
                        </a:rPr>
                        <a:t>understand </a:t>
                      </a:r>
                      <a:r>
                        <a:rPr kumimoji="0" lang="en-US" sz="900" b="0" i="0" u="none" strike="noStrike" kern="1200" noProof="0">
                          <a:solidFill>
                            <a:schemeClr val="tx1"/>
                          </a:solidFill>
                          <a:effectLst/>
                          <a:latin typeface="Calibri"/>
                        </a:rPr>
                        <a:t>the damage the disaster caused.</a:t>
                      </a:r>
                      <a:r>
                        <a:rPr lang="en-US" sz="900" b="0" i="0" u="none" strike="noStrike" kern="1200" noProof="0">
                          <a:solidFill>
                            <a:schemeClr val="tx1"/>
                          </a:solidFill>
                          <a:effectLst/>
                          <a:latin typeface="Calibri"/>
                        </a:rPr>
                        <a:t> Please read</a:t>
                      </a:r>
                      <a:r>
                        <a:rPr kumimoji="0" lang="en-US" sz="900" b="0" i="0" u="none" strike="noStrike" kern="1200" noProof="0">
                          <a:solidFill>
                            <a:schemeClr val="tx1"/>
                          </a:solidFill>
                          <a:effectLst/>
                          <a:latin typeface="Calibri"/>
                        </a:rPr>
                        <a:t> each option and select the one that </a:t>
                      </a:r>
                      <a:r>
                        <a:rPr lang="en-US" sz="900" b="0" i="0" u="none" strike="noStrike" kern="1200" noProof="0">
                          <a:solidFill>
                            <a:schemeClr val="tx1"/>
                          </a:solidFill>
                          <a:effectLst/>
                          <a:latin typeface="Calibri"/>
                        </a:rPr>
                        <a:t>best matches your situation.</a:t>
                      </a:r>
                      <a:br>
                        <a:rPr lang="en-US" sz="900" b="0" i="0" u="none" strike="noStrike" kern="1200" noProof="0">
                          <a:solidFill>
                            <a:srgbClr val="000000"/>
                          </a:solidFill>
                          <a:effectLst/>
                          <a:latin typeface="Calibri"/>
                        </a:rPr>
                      </a:br>
                      <a:r>
                        <a:rPr lang="en-US" sz="900" b="0" i="0" u="none" strike="noStrike" kern="1200" noProof="0">
                          <a:solidFill>
                            <a:schemeClr val="tx1"/>
                          </a:solidFill>
                          <a:effectLst/>
                          <a:latin typeface="Calibri"/>
                        </a:rPr>
                        <a:t>If, after reading the options, you are unsure about what category your damage falls under, </a:t>
                      </a:r>
                      <a:r>
                        <a:rPr kumimoji="0" lang="en-US" sz="900" b="0" i="0" u="none" strike="noStrike" kern="1200" noProof="0">
                          <a:solidFill>
                            <a:schemeClr val="tx1"/>
                          </a:solidFill>
                          <a:effectLst/>
                          <a:latin typeface="Calibri"/>
                        </a:rPr>
                        <a:t>you</a:t>
                      </a:r>
                      <a:r>
                        <a:rPr lang="en-US" sz="900" b="0" i="0" u="none" strike="noStrike" kern="1200" noProof="0">
                          <a:solidFill>
                            <a:schemeClr val="tx1"/>
                          </a:solidFill>
                          <a:effectLst/>
                          <a:latin typeface="Calibri"/>
                        </a:rPr>
                        <a:t> may ask for examples</a:t>
                      </a:r>
                      <a:r>
                        <a:rPr kumimoji="0" lang="en-US" sz="900" b="0" i="0" u="none" strike="noStrike" kern="1200" noProof="0">
                          <a:solidFill>
                            <a:schemeClr val="tx1"/>
                          </a:solidFill>
                          <a:effectLst/>
                          <a:latin typeface="Calibri"/>
                        </a:rPr>
                        <a:t>.</a:t>
                      </a:r>
                      <a:r>
                        <a:rPr lang="en-US" sz="900" b="0" i="0" u="none" strike="noStrike" kern="1200" noProof="0">
                          <a:solidFill>
                            <a:schemeClr val="tx1"/>
                          </a:solidFill>
                          <a:effectLst/>
                          <a:latin typeface="Calibri"/>
                        </a:rPr>
                        <a:t> [Please click </a:t>
                      </a:r>
                      <a:r>
                        <a:rPr lang="en-US" sz="900" b="1" i="0" u="none" strike="noStrike" kern="1200" noProof="0">
                          <a:solidFill>
                            <a:schemeClr val="tx1"/>
                          </a:solidFill>
                          <a:effectLst/>
                          <a:latin typeface="Calibri"/>
                        </a:rPr>
                        <a:t>Help for this page</a:t>
                      </a:r>
                      <a:r>
                        <a:rPr lang="en-US" sz="900" b="0" i="0" u="none" strike="noStrike" kern="1200" noProof="0">
                          <a:solidFill>
                            <a:schemeClr val="tx1"/>
                          </a:solidFill>
                          <a:effectLst/>
                          <a:latin typeface="Calibri"/>
                        </a:rPr>
                        <a:t> for examples.]</a:t>
                      </a:r>
                      <a:endParaRPr kumimoji="0" lang="en-US" sz="900" b="0" i="0" u="none" strike="noStrike" kern="1200" noProof="0">
                        <a:effectLst/>
                      </a:endParaRPr>
                    </a:p>
                    <a:p>
                      <a:pPr lvl="0" defTabSz="914400">
                        <a:buNone/>
                        <a:tabLst/>
                        <a:defRPr/>
                      </a:pPr>
                      <a:endParaRPr kumimoji="0" lang="en-US" sz="900" b="0" i="0" u="none" strike="noStrike" kern="1200" noProof="0">
                        <a:effectLst/>
                      </a:endParaRPr>
                    </a:p>
                    <a:p>
                      <a:pPr lvl="0" defTabSz="914400">
                        <a:buNone/>
                        <a:tabLst/>
                        <a:defRPr/>
                      </a:pPr>
                      <a:r>
                        <a:rPr kumimoji="0" lang="en-US" sz="900" b="1" i="0" u="none" strike="noStrike" kern="1200" noProof="0">
                          <a:solidFill>
                            <a:schemeClr val="tx1"/>
                          </a:solidFill>
                          <a:effectLst/>
                          <a:latin typeface="Calibri"/>
                        </a:rPr>
                        <a:t>I </a:t>
                      </a:r>
                      <a:r>
                        <a:rPr lang="en-US" sz="900" b="1" i="0" u="none" strike="noStrike" kern="1200" noProof="0">
                          <a:solidFill>
                            <a:schemeClr val="tx1"/>
                          </a:solidFill>
                          <a:effectLst/>
                          <a:latin typeface="Calibri"/>
                        </a:rPr>
                        <a:t>had </a:t>
                      </a:r>
                      <a:r>
                        <a:rPr kumimoji="0" lang="en-US" sz="900" b="1" i="0" u="none" strike="noStrike" kern="1200" noProof="0">
                          <a:solidFill>
                            <a:schemeClr val="tx1"/>
                          </a:solidFill>
                          <a:effectLst/>
                          <a:latin typeface="Calibri"/>
                        </a:rPr>
                        <a:t>minor damage, but </a:t>
                      </a:r>
                      <a:r>
                        <a:rPr lang="en-US" sz="900" b="1" i="0" u="none" strike="noStrike" kern="1200" noProof="0">
                          <a:solidFill>
                            <a:schemeClr val="tx1"/>
                          </a:solidFill>
                          <a:effectLst/>
                          <a:latin typeface="Calibri"/>
                        </a:rPr>
                        <a:t>I am </a:t>
                      </a:r>
                      <a:r>
                        <a:rPr kumimoji="0" lang="en-US" sz="900" b="1" i="0" u="none" strike="noStrike" kern="1200" noProof="0">
                          <a:solidFill>
                            <a:schemeClr val="tx1"/>
                          </a:solidFill>
                          <a:effectLst/>
                          <a:latin typeface="Calibri"/>
                        </a:rPr>
                        <a:t>able to live in my home.</a:t>
                      </a:r>
                    </a:p>
                    <a:p>
                      <a:pPr marL="171450" lvl="0" indent="-171450">
                        <a:buClr>
                          <a:srgbClr val="000000"/>
                        </a:buClr>
                        <a:buFont typeface="Arial,Sans-Serif"/>
                        <a:buChar char="•"/>
                      </a:pPr>
                      <a:r>
                        <a:rPr kumimoji="0" lang="en-US" sz="900" b="0" i="0" u="none" strike="noStrike" kern="1200" noProof="0">
                          <a:solidFill>
                            <a:schemeClr val="tx1"/>
                          </a:solidFill>
                          <a:effectLst/>
                          <a:latin typeface="Calibri"/>
                        </a:rPr>
                        <a:t>Some </a:t>
                      </a:r>
                      <a:r>
                        <a:rPr lang="en-US" sz="900" b="0" i="0" u="none" strike="noStrike" kern="1200" noProof="0">
                          <a:solidFill>
                            <a:schemeClr val="tx1"/>
                          </a:solidFill>
                          <a:effectLst/>
                          <a:latin typeface="Calibri"/>
                        </a:rPr>
                        <a:t>damaged </a:t>
                      </a:r>
                      <a:r>
                        <a:rPr kumimoji="0" lang="en-US" sz="900" b="0" i="0" u="none" strike="noStrike" kern="1200" noProof="0">
                          <a:solidFill>
                            <a:schemeClr val="tx1"/>
                          </a:solidFill>
                          <a:effectLst/>
                          <a:latin typeface="Calibri"/>
                        </a:rPr>
                        <a:t>or missing roof shingles, siding, gutters, etc.</a:t>
                      </a:r>
                    </a:p>
                    <a:p>
                      <a:pPr marL="171450" lvl="0" indent="-171450">
                        <a:buClr>
                          <a:srgbClr val="000000"/>
                        </a:buClr>
                        <a:buFont typeface="Arial,Sans-Serif"/>
                        <a:buChar char="•"/>
                      </a:pPr>
                      <a:r>
                        <a:rPr kumimoji="0" lang="en-US" sz="900" b="0" i="0" u="none" strike="noStrike" kern="1200" noProof="0">
                          <a:solidFill>
                            <a:schemeClr val="tx1"/>
                          </a:solidFill>
                          <a:effectLst/>
                          <a:latin typeface="Calibri"/>
                        </a:rPr>
                        <a:t>Some cracked or broken </a:t>
                      </a:r>
                      <a:r>
                        <a:rPr lang="en-US" sz="900" b="0" i="0" u="none" strike="noStrike" kern="1200" noProof="0">
                          <a:solidFill>
                            <a:schemeClr val="tx1"/>
                          </a:solidFill>
                          <a:effectLst/>
                          <a:latin typeface="Calibri"/>
                        </a:rPr>
                        <a:t>window glass</a:t>
                      </a:r>
                      <a:r>
                        <a:rPr kumimoji="0" lang="en-US" sz="900" b="0" i="0" u="none" strike="noStrike" kern="1200" noProof="0">
                          <a:solidFill>
                            <a:schemeClr val="tx1"/>
                          </a:solidFill>
                          <a:effectLst/>
                          <a:latin typeface="Calibri"/>
                        </a:rPr>
                        <a:t>.</a:t>
                      </a:r>
                    </a:p>
                    <a:p>
                      <a:pPr marL="171450" lvl="0" indent="-171450" defTabSz="914400">
                        <a:buClr>
                          <a:srgbClr val="000000"/>
                        </a:buClr>
                        <a:buFont typeface="Arial,Sans-Serif"/>
                        <a:buChar char="•"/>
                        <a:tabLst/>
                        <a:defRPr/>
                      </a:pPr>
                      <a:r>
                        <a:rPr kumimoji="0" lang="en-US" sz="900" b="0" i="0" u="none" strike="noStrike" kern="1200" noProof="0">
                          <a:solidFill>
                            <a:schemeClr val="tx1"/>
                          </a:solidFill>
                          <a:effectLst/>
                          <a:latin typeface="Calibri"/>
                        </a:rPr>
                        <a:t>Minor cracks in floor, walls, or ceilings.</a:t>
                      </a:r>
                    </a:p>
                    <a:p>
                      <a:pPr marL="171450" lvl="0" indent="-171450">
                        <a:buClr>
                          <a:srgbClr val="000000"/>
                        </a:buClr>
                        <a:buFont typeface="Arial,Sans-Serif"/>
                        <a:buChar char="•"/>
                      </a:pPr>
                      <a:r>
                        <a:rPr kumimoji="0" lang="en-US" sz="900" b="0" i="0" u="none" strike="noStrike" kern="1200" noProof="0">
                          <a:solidFill>
                            <a:schemeClr val="tx1"/>
                          </a:solidFill>
                          <a:effectLst/>
                          <a:latin typeface="Calibri"/>
                        </a:rPr>
                        <a:t>Flood water or sewer backup </a:t>
                      </a:r>
                      <a:r>
                        <a:rPr lang="en-US" sz="900" b="0" i="0" u="none" strike="noStrike" kern="1200" noProof="0">
                          <a:solidFill>
                            <a:schemeClr val="tx1"/>
                          </a:solidFill>
                          <a:effectLst/>
                          <a:latin typeface="Calibri"/>
                        </a:rPr>
                        <a:t>entered my </a:t>
                      </a:r>
                      <a:r>
                        <a:rPr kumimoji="0" lang="en-US" sz="900" b="0" i="0" u="none" strike="noStrike" kern="1200" noProof="0">
                          <a:solidFill>
                            <a:schemeClr val="tx1"/>
                          </a:solidFill>
                          <a:effectLst/>
                          <a:latin typeface="Calibri"/>
                        </a:rPr>
                        <a:t>home, </a:t>
                      </a:r>
                      <a:r>
                        <a:rPr lang="en-US" sz="900" b="0" i="0" u="none" strike="noStrike" kern="1200" noProof="0">
                          <a:solidFill>
                            <a:schemeClr val="tx1"/>
                          </a:solidFill>
                          <a:effectLst/>
                          <a:latin typeface="Calibri"/>
                        </a:rPr>
                        <a:t>but was </a:t>
                      </a:r>
                      <a:r>
                        <a:rPr kumimoji="0" lang="en-US" sz="900" b="0" i="0" u="none" strike="noStrike" kern="1200" noProof="0">
                          <a:solidFill>
                            <a:schemeClr val="tx1"/>
                          </a:solidFill>
                          <a:effectLst/>
                          <a:latin typeface="Calibri"/>
                        </a:rPr>
                        <a:t>less than 3 inches deep.</a:t>
                      </a:r>
                    </a:p>
                    <a:p>
                      <a:pPr marL="171450" lvl="0" indent="-171450">
                        <a:buClr>
                          <a:srgbClr val="000000"/>
                        </a:buClr>
                        <a:buFont typeface="Arial,Sans-Serif"/>
                        <a:buChar char="•"/>
                      </a:pPr>
                      <a:r>
                        <a:rPr lang="en-US" sz="900" b="0" i="0" u="none" strike="noStrike" kern="1200" noProof="0">
                          <a:solidFill>
                            <a:schemeClr val="tx1"/>
                          </a:solidFill>
                          <a:effectLst/>
                          <a:latin typeface="Calibri"/>
                        </a:rPr>
                        <a:t>You need(ed) to purchase cleaning </a:t>
                      </a:r>
                      <a:r>
                        <a:rPr kumimoji="0" lang="en-US" sz="900" b="0" i="0" u="none" strike="noStrike" kern="1200" noProof="0">
                          <a:solidFill>
                            <a:schemeClr val="tx1"/>
                          </a:solidFill>
                          <a:effectLst/>
                          <a:latin typeface="Calibri"/>
                        </a:rPr>
                        <a:t>supplies and equipment to clean and sanitize </a:t>
                      </a:r>
                      <a:r>
                        <a:rPr lang="en-US" sz="900" b="0" i="0" u="none" strike="noStrike" kern="1200" noProof="0">
                          <a:solidFill>
                            <a:schemeClr val="tx1"/>
                          </a:solidFill>
                          <a:effectLst/>
                          <a:latin typeface="Calibri"/>
                        </a:rPr>
                        <a:t>your </a:t>
                      </a:r>
                      <a:r>
                        <a:rPr kumimoji="0" lang="en-US" sz="900" b="0" i="0" u="none" strike="noStrike" kern="1200" noProof="0">
                          <a:solidFill>
                            <a:schemeClr val="tx1"/>
                          </a:solidFill>
                          <a:effectLst/>
                          <a:latin typeface="Calibri"/>
                        </a:rPr>
                        <a:t>home</a:t>
                      </a:r>
                      <a:r>
                        <a:rPr lang="en-US" sz="900" b="0" i="0" u="none" strike="noStrike" kern="1200" noProof="0">
                          <a:solidFill>
                            <a:schemeClr val="tx1"/>
                          </a:solidFill>
                          <a:effectLst/>
                          <a:latin typeface="Calibri"/>
                        </a:rPr>
                        <a:t> OR hire(d) a professional to do so</a:t>
                      </a:r>
                      <a:r>
                        <a:rPr kumimoji="0" lang="en-US" sz="900" b="0" i="0" u="none" strike="noStrike" kern="1200" noProof="0">
                          <a:solidFill>
                            <a:schemeClr val="tx1"/>
                          </a:solidFill>
                          <a:effectLst/>
                          <a:latin typeface="Calibri"/>
                        </a:rPr>
                        <a:t>.</a:t>
                      </a:r>
                    </a:p>
                    <a:p>
                      <a:pPr marL="0" lvl="0" indent="0" defTabSz="914400">
                        <a:buNone/>
                        <a:tabLst/>
                        <a:defRPr/>
                      </a:pPr>
                      <a:r>
                        <a:rPr kumimoji="0" lang="en-US" sz="900" b="1" i="0" u="none" strike="noStrike" kern="1200" noProof="0">
                          <a:solidFill>
                            <a:schemeClr val="tx1"/>
                          </a:solidFill>
                          <a:effectLst/>
                          <a:latin typeface="Calibri"/>
                        </a:rPr>
                        <a:t>I </a:t>
                      </a:r>
                      <a:r>
                        <a:rPr lang="en-US" sz="900" b="1" i="0" u="none" strike="noStrike" kern="1200" noProof="0">
                          <a:solidFill>
                            <a:schemeClr val="tx1"/>
                          </a:solidFill>
                          <a:effectLst/>
                          <a:latin typeface="Calibri"/>
                        </a:rPr>
                        <a:t>had </a:t>
                      </a:r>
                      <a:r>
                        <a:rPr kumimoji="0" lang="en-US" sz="900" b="1" i="0" u="none" strike="noStrike" kern="1200" noProof="0">
                          <a:solidFill>
                            <a:schemeClr val="tx1"/>
                          </a:solidFill>
                          <a:effectLst/>
                          <a:latin typeface="Calibri"/>
                        </a:rPr>
                        <a:t>damage </a:t>
                      </a:r>
                      <a:r>
                        <a:rPr lang="en-US" sz="900" b="1" i="0" u="none" strike="noStrike" kern="1200" noProof="0">
                          <a:solidFill>
                            <a:schemeClr val="tx1"/>
                          </a:solidFill>
                          <a:effectLst/>
                          <a:latin typeface="Calibri"/>
                        </a:rPr>
                        <a:t>to my home or personal property </a:t>
                      </a:r>
                      <a:r>
                        <a:rPr kumimoji="0" lang="en-US" sz="900" b="1" i="0" u="none" strike="noStrike" kern="1200" noProof="0">
                          <a:solidFill>
                            <a:schemeClr val="tx1"/>
                          </a:solidFill>
                          <a:effectLst/>
                          <a:latin typeface="Calibri"/>
                        </a:rPr>
                        <a:t>that requires a lot of repairs. I may not be able to live in my home.</a:t>
                      </a:r>
                    </a:p>
                    <a:p>
                      <a:pPr marL="171450" lvl="0" indent="-171450">
                        <a:buClr>
                          <a:srgbClr val="000000"/>
                        </a:buClr>
                        <a:buFont typeface="Arial,Sans-Serif"/>
                        <a:buChar char="•"/>
                      </a:pPr>
                      <a:r>
                        <a:rPr kumimoji="0" lang="en-US" sz="900" b="0" i="0" u="none" strike="noStrike" kern="1200" noProof="0">
                          <a:solidFill>
                            <a:schemeClr val="tx1"/>
                          </a:solidFill>
                          <a:effectLst/>
                          <a:latin typeface="Calibri"/>
                        </a:rPr>
                        <a:t>Flood water </a:t>
                      </a:r>
                      <a:r>
                        <a:rPr lang="en-US" sz="900" b="0" i="0" u="none" strike="noStrike" kern="1200" noProof="0">
                          <a:solidFill>
                            <a:schemeClr val="tx1"/>
                          </a:solidFill>
                          <a:effectLst/>
                          <a:latin typeface="Calibri"/>
                        </a:rPr>
                        <a:t>entered my </a:t>
                      </a:r>
                      <a:r>
                        <a:rPr kumimoji="0" lang="en-US" sz="900" b="0" i="0" u="none" strike="noStrike" kern="1200" noProof="0">
                          <a:solidFill>
                            <a:schemeClr val="tx1"/>
                          </a:solidFill>
                          <a:effectLst/>
                          <a:latin typeface="Calibri"/>
                        </a:rPr>
                        <a:t>home, </a:t>
                      </a:r>
                      <a:r>
                        <a:rPr lang="en-US" sz="900" b="0" i="0" u="none" strike="noStrike" kern="1200" noProof="0">
                          <a:solidFill>
                            <a:schemeClr val="tx1"/>
                          </a:solidFill>
                          <a:effectLst/>
                          <a:latin typeface="Calibri"/>
                        </a:rPr>
                        <a:t>and was </a:t>
                      </a:r>
                      <a:r>
                        <a:rPr kumimoji="0" lang="en-US" sz="900" b="0" i="0" u="none" strike="noStrike" kern="1200" noProof="0">
                          <a:solidFill>
                            <a:schemeClr val="tx1"/>
                          </a:solidFill>
                          <a:effectLst/>
                          <a:latin typeface="Calibri"/>
                        </a:rPr>
                        <a:t>between 3 inches and 2 feet deep.</a:t>
                      </a:r>
                    </a:p>
                    <a:p>
                      <a:pPr marL="171450" lvl="0" indent="-171450">
                        <a:buClr>
                          <a:srgbClr val="000000"/>
                        </a:buClr>
                        <a:buFont typeface="Arial,Sans-Serif"/>
                        <a:buChar char="•"/>
                      </a:pPr>
                      <a:r>
                        <a:rPr kumimoji="0" lang="en-US" sz="900" b="0" i="0" u="none" strike="noStrike" kern="1200" noProof="0">
                          <a:solidFill>
                            <a:schemeClr val="tx1"/>
                          </a:solidFill>
                          <a:effectLst/>
                          <a:latin typeface="Calibri"/>
                        </a:rPr>
                        <a:t>Damage to roof covering (shingles or metal) </a:t>
                      </a:r>
                      <a:r>
                        <a:rPr lang="en-US" sz="900" b="0" i="0" u="none" strike="noStrike" kern="1200" noProof="0">
                          <a:solidFill>
                            <a:schemeClr val="tx1"/>
                          </a:solidFill>
                          <a:effectLst/>
                          <a:latin typeface="Calibri"/>
                        </a:rPr>
                        <a:t>that resulted in interior </a:t>
                      </a:r>
                      <a:r>
                        <a:rPr kumimoji="0" lang="en-US" sz="900" b="0" i="0" u="none" strike="noStrike" kern="1200" noProof="0">
                          <a:solidFill>
                            <a:schemeClr val="tx1"/>
                          </a:solidFill>
                          <a:effectLst/>
                          <a:latin typeface="Calibri"/>
                        </a:rPr>
                        <a:t>damage.</a:t>
                      </a:r>
                    </a:p>
                    <a:p>
                      <a:pPr marL="171450" lvl="0" indent="-171450" defTabSz="914400">
                        <a:buClr>
                          <a:srgbClr val="000000"/>
                        </a:buClr>
                        <a:buFont typeface="Arial,Sans-Serif"/>
                        <a:buChar char="•"/>
                        <a:tabLst/>
                        <a:defRPr/>
                      </a:pPr>
                      <a:r>
                        <a:rPr kumimoji="0" lang="en-US" sz="900" b="0" i="0" u="none" strike="noStrike" kern="1200" noProof="0">
                          <a:solidFill>
                            <a:schemeClr val="tx1"/>
                          </a:solidFill>
                          <a:effectLst/>
                          <a:latin typeface="Calibri"/>
                        </a:rPr>
                        <a:t>Damage to exterior doors, windows, siding, or foundation.</a:t>
                      </a:r>
                    </a:p>
                    <a:p>
                      <a:pPr marL="171450" lvl="0" indent="-171450" defTabSz="914400">
                        <a:buClr>
                          <a:srgbClr val="000000"/>
                        </a:buClr>
                        <a:buFont typeface="Arial,Sans-Serif"/>
                        <a:buChar char="•"/>
                        <a:tabLst/>
                        <a:defRPr/>
                      </a:pPr>
                      <a:r>
                        <a:rPr kumimoji="0" lang="en-US" sz="900" b="0" i="0" u="none" strike="noStrike" kern="1200" noProof="0">
                          <a:solidFill>
                            <a:schemeClr val="tx1"/>
                          </a:solidFill>
                          <a:effectLst/>
                          <a:latin typeface="Calibri"/>
                        </a:rPr>
                        <a:t>Damage to well, septic, or HVAC (central air and heat).Debris or over-hanging trees </a:t>
                      </a:r>
                      <a:r>
                        <a:rPr lang="en-US" sz="900" b="0" i="0" u="none" strike="noStrike" kern="1200" noProof="0">
                          <a:solidFill>
                            <a:schemeClr val="tx1"/>
                          </a:solidFill>
                          <a:effectLst/>
                          <a:latin typeface="Calibri"/>
                        </a:rPr>
                        <a:t>that prevents </a:t>
                      </a:r>
                      <a:r>
                        <a:rPr kumimoji="0" lang="en-US" sz="900" b="0" i="0" u="none" strike="noStrike" kern="1200" noProof="0">
                          <a:solidFill>
                            <a:schemeClr val="tx1"/>
                          </a:solidFill>
                          <a:effectLst/>
                          <a:latin typeface="Calibri"/>
                        </a:rPr>
                        <a:t>safe access</a:t>
                      </a:r>
                      <a:r>
                        <a:rPr lang="en-US" sz="900" b="0" i="0" u="none" strike="noStrike" kern="1200" noProof="0">
                          <a:solidFill>
                            <a:schemeClr val="tx1"/>
                          </a:solidFill>
                          <a:effectLst/>
                          <a:latin typeface="Calibri"/>
                        </a:rPr>
                        <a:t> to my home</a:t>
                      </a:r>
                      <a:r>
                        <a:rPr kumimoji="0" lang="en-US" sz="900" b="0" i="0" u="none" strike="noStrike" kern="1200" noProof="0">
                          <a:solidFill>
                            <a:schemeClr val="tx1"/>
                          </a:solidFill>
                          <a:effectLst/>
                          <a:latin typeface="Calibri"/>
                        </a:rPr>
                        <a:t>.</a:t>
                      </a:r>
                    </a:p>
                    <a:p>
                      <a:pPr marL="171450" lvl="0" indent="-171450">
                        <a:buClr>
                          <a:srgbClr val="000000"/>
                        </a:buClr>
                        <a:buFont typeface="Arial,Sans-Serif"/>
                        <a:buChar char="•"/>
                      </a:pPr>
                      <a:r>
                        <a:rPr lang="en-US" sz="900" b="0" i="0" u="none" strike="noStrike" kern="1200" noProof="0">
                          <a:solidFill>
                            <a:schemeClr val="tx1"/>
                          </a:solidFill>
                          <a:effectLst/>
                          <a:latin typeface="Calibri"/>
                        </a:rPr>
                        <a:t>Loss of or repair </a:t>
                      </a:r>
                      <a:r>
                        <a:rPr kumimoji="0" lang="en-US" sz="900" b="0" i="0" u="none" strike="noStrike" kern="1200" noProof="0">
                          <a:solidFill>
                            <a:schemeClr val="tx1"/>
                          </a:solidFill>
                          <a:effectLst/>
                          <a:latin typeface="Calibri"/>
                        </a:rPr>
                        <a:t>to some household appliances or furnishings.</a:t>
                      </a:r>
                    </a:p>
                    <a:p>
                      <a:pPr marL="0" lvl="0" indent="0" defTabSz="914400">
                        <a:buNone/>
                        <a:tabLst/>
                        <a:defRPr/>
                      </a:pPr>
                      <a:r>
                        <a:rPr kumimoji="0" lang="en-US" sz="900" b="1" i="0" u="none" strike="noStrike" kern="1200" noProof="0">
                          <a:solidFill>
                            <a:schemeClr val="tx1"/>
                          </a:solidFill>
                          <a:effectLst/>
                          <a:latin typeface="Calibri"/>
                        </a:rPr>
                        <a:t>I </a:t>
                      </a:r>
                      <a:r>
                        <a:rPr lang="en-US" sz="900" b="1" i="0" u="none" strike="noStrike" kern="1200" noProof="0">
                          <a:solidFill>
                            <a:schemeClr val="tx1"/>
                          </a:solidFill>
                          <a:effectLst/>
                          <a:latin typeface="Calibri"/>
                        </a:rPr>
                        <a:t>had </a:t>
                      </a:r>
                      <a:r>
                        <a:rPr kumimoji="0" lang="en-US" sz="900" b="1" i="0" u="none" strike="noStrike" kern="1200" noProof="0">
                          <a:solidFill>
                            <a:schemeClr val="tx1"/>
                          </a:solidFill>
                          <a:effectLst/>
                          <a:latin typeface="Calibri"/>
                        </a:rPr>
                        <a:t>damage </a:t>
                      </a:r>
                      <a:r>
                        <a:rPr lang="en-US" sz="900" b="1" i="0" u="none" strike="noStrike" kern="1200" noProof="0">
                          <a:solidFill>
                            <a:schemeClr val="tx1"/>
                          </a:solidFill>
                          <a:effectLst/>
                          <a:latin typeface="Calibri"/>
                        </a:rPr>
                        <a:t>to my home or personal property </a:t>
                      </a:r>
                      <a:r>
                        <a:rPr kumimoji="0" lang="en-US" sz="900" b="1" i="0" u="none" strike="noStrike" kern="1200" noProof="0">
                          <a:solidFill>
                            <a:schemeClr val="tx1"/>
                          </a:solidFill>
                          <a:effectLst/>
                          <a:latin typeface="Calibri"/>
                        </a:rPr>
                        <a:t>that requires </a:t>
                      </a:r>
                      <a:r>
                        <a:rPr lang="en-US" sz="900" b="1" i="0" u="none" strike="noStrike" kern="1200" noProof="0">
                          <a:solidFill>
                            <a:schemeClr val="tx1"/>
                          </a:solidFill>
                          <a:effectLst/>
                          <a:latin typeface="Calibri"/>
                        </a:rPr>
                        <a:t>major </a:t>
                      </a:r>
                      <a:r>
                        <a:rPr kumimoji="0" lang="en-US" sz="900" b="1" i="0" u="none" strike="noStrike" kern="1200" noProof="0">
                          <a:solidFill>
                            <a:schemeClr val="tx1"/>
                          </a:solidFill>
                          <a:effectLst/>
                          <a:latin typeface="Calibri"/>
                        </a:rPr>
                        <a:t>repairs. </a:t>
                      </a:r>
                      <a:r>
                        <a:rPr lang="en-US" sz="900" b="1" i="0" u="none" strike="noStrike" kern="1200" noProof="0">
                          <a:solidFill>
                            <a:schemeClr val="tx1"/>
                          </a:solidFill>
                          <a:effectLst/>
                          <a:latin typeface="Calibri"/>
                        </a:rPr>
                        <a:t>I am </a:t>
                      </a:r>
                      <a:r>
                        <a:rPr kumimoji="0" lang="en-US" sz="900" b="1" i="0" u="none" strike="noStrike" kern="1200" noProof="0">
                          <a:solidFill>
                            <a:schemeClr val="tx1"/>
                          </a:solidFill>
                          <a:effectLst/>
                          <a:latin typeface="Calibri"/>
                        </a:rPr>
                        <a:t>not able to live in my home.</a:t>
                      </a:r>
                    </a:p>
                    <a:p>
                      <a:pPr marL="285750" lvl="0" indent="-285750">
                        <a:buClr>
                          <a:srgbClr val="000000"/>
                        </a:buClr>
                        <a:buFont typeface="Arial,Sans-Serif"/>
                        <a:buChar char="•"/>
                      </a:pPr>
                      <a:r>
                        <a:rPr kumimoji="0" lang="en-US" sz="900" b="0" i="0" u="none" strike="noStrike" kern="1200" noProof="0">
                          <a:solidFill>
                            <a:schemeClr val="tx1"/>
                          </a:solidFill>
                          <a:effectLst/>
                          <a:latin typeface="Calibri"/>
                        </a:rPr>
                        <a:t>Flood water </a:t>
                      </a:r>
                      <a:r>
                        <a:rPr lang="en-US" sz="900" b="0" i="0" u="none" strike="noStrike" kern="1200" noProof="0">
                          <a:solidFill>
                            <a:schemeClr val="tx1"/>
                          </a:solidFill>
                          <a:effectLst/>
                          <a:latin typeface="Calibri"/>
                        </a:rPr>
                        <a:t>was </a:t>
                      </a:r>
                      <a:r>
                        <a:rPr kumimoji="0" lang="en-US" sz="900" b="0" i="0" u="none" strike="noStrike" kern="1200" noProof="0">
                          <a:solidFill>
                            <a:schemeClr val="tx1"/>
                          </a:solidFill>
                          <a:effectLst/>
                          <a:latin typeface="Calibri"/>
                        </a:rPr>
                        <a:t>above 2 feet deep on first occupied floor.</a:t>
                      </a:r>
                    </a:p>
                    <a:p>
                      <a:pPr marL="285750" lvl="0" indent="-285750" defTabSz="914400">
                        <a:buClr>
                          <a:srgbClr val="000000"/>
                        </a:buClr>
                        <a:buFont typeface="Arial,Sans-Serif"/>
                        <a:buChar char="•"/>
                        <a:tabLst/>
                        <a:defRPr/>
                      </a:pPr>
                      <a:r>
                        <a:rPr kumimoji="0" lang="en-US" sz="900" b="0" i="0" u="none" strike="noStrike" kern="1200" noProof="0">
                          <a:solidFill>
                            <a:schemeClr val="tx1"/>
                          </a:solidFill>
                          <a:effectLst/>
                          <a:latin typeface="Calibri"/>
                        </a:rPr>
                        <a:t>Major structural damage to roof, ceilings, walls, or foundation.</a:t>
                      </a:r>
                    </a:p>
                    <a:p>
                      <a:pPr marL="285750" lvl="0" indent="-285750">
                        <a:buClr>
                          <a:srgbClr val="000000"/>
                        </a:buClr>
                        <a:buFont typeface="Arial,Sans-Serif"/>
                        <a:buChar char="•"/>
                      </a:pPr>
                      <a:r>
                        <a:rPr lang="en-US" sz="900" b="0" i="0" u="none" strike="noStrike" kern="1200" noProof="0">
                          <a:solidFill>
                            <a:schemeClr val="tx1"/>
                          </a:solidFill>
                          <a:effectLst/>
                          <a:latin typeface="Calibri"/>
                        </a:rPr>
                        <a:t>Private </a:t>
                      </a:r>
                      <a:r>
                        <a:rPr kumimoji="0" lang="en-US" sz="900" b="0" i="0" u="none" strike="noStrike" kern="1200" noProof="0">
                          <a:solidFill>
                            <a:schemeClr val="tx1"/>
                          </a:solidFill>
                          <a:effectLst/>
                          <a:latin typeface="Calibri"/>
                        </a:rPr>
                        <a:t>road or bridge </a:t>
                      </a:r>
                      <a:r>
                        <a:rPr lang="en-US" sz="900" b="0" i="0" u="none" strike="noStrike" kern="1200" noProof="0">
                          <a:solidFill>
                            <a:schemeClr val="tx1"/>
                          </a:solidFill>
                          <a:effectLst/>
                          <a:latin typeface="Calibri"/>
                        </a:rPr>
                        <a:t>damage that </a:t>
                      </a:r>
                      <a:r>
                        <a:rPr kumimoji="0" lang="en-US" sz="900" b="0" i="0" u="none" strike="noStrike" kern="1200" noProof="0">
                          <a:solidFill>
                            <a:schemeClr val="tx1"/>
                          </a:solidFill>
                          <a:effectLst/>
                          <a:latin typeface="Calibri"/>
                        </a:rPr>
                        <a:t>prevents access</a:t>
                      </a:r>
                      <a:r>
                        <a:rPr lang="en-US" sz="900" b="0" i="0" u="none" strike="noStrike" kern="1200" noProof="0">
                          <a:solidFill>
                            <a:schemeClr val="tx1"/>
                          </a:solidFill>
                          <a:effectLst/>
                          <a:latin typeface="Calibri"/>
                        </a:rPr>
                        <a:t> to my home</a:t>
                      </a:r>
                      <a:r>
                        <a:rPr kumimoji="0" lang="en-US" sz="900" b="0" i="0" u="none" strike="noStrike" kern="1200" noProof="0">
                          <a:solidFill>
                            <a:schemeClr val="tx1"/>
                          </a:solidFill>
                          <a:effectLst/>
                          <a:latin typeface="Calibri"/>
                        </a:rPr>
                        <a:t>.</a:t>
                      </a:r>
                    </a:p>
                    <a:p>
                      <a:pPr marL="285750" lvl="0" indent="-285750">
                        <a:buClr>
                          <a:srgbClr val="000000"/>
                        </a:buClr>
                        <a:buFont typeface="Arial,Sans-Serif"/>
                        <a:buChar char="•"/>
                      </a:pPr>
                      <a:r>
                        <a:rPr lang="en-US" sz="900" b="0" i="0" u="none" strike="noStrike" kern="1200" noProof="0">
                          <a:solidFill>
                            <a:schemeClr val="tx1"/>
                          </a:solidFill>
                          <a:effectLst/>
                          <a:latin typeface="Calibri"/>
                        </a:rPr>
                        <a:t>An immediate </a:t>
                      </a:r>
                      <a:r>
                        <a:rPr kumimoji="0" lang="en-US" sz="900" b="0" i="0" u="none" strike="noStrike" kern="1200" noProof="0">
                          <a:solidFill>
                            <a:schemeClr val="tx1"/>
                          </a:solidFill>
                          <a:effectLst/>
                          <a:latin typeface="Calibri"/>
                        </a:rPr>
                        <a:t>threat to the stability </a:t>
                      </a:r>
                      <a:r>
                        <a:rPr lang="en-US" sz="900" b="0" i="0" u="none" strike="noStrike" kern="1200" noProof="0">
                          <a:solidFill>
                            <a:schemeClr val="tx1"/>
                          </a:solidFill>
                          <a:effectLst/>
                          <a:latin typeface="Calibri"/>
                        </a:rPr>
                        <a:t>of the home due to land slide </a:t>
                      </a:r>
                      <a:r>
                        <a:rPr kumimoji="0" lang="en-US" sz="900" b="0" i="0" u="none" strike="noStrike" kern="1200" noProof="0">
                          <a:solidFill>
                            <a:schemeClr val="tx1"/>
                          </a:solidFill>
                          <a:effectLst/>
                          <a:latin typeface="Calibri"/>
                        </a:rPr>
                        <a:t>or erosion.</a:t>
                      </a:r>
                    </a:p>
                    <a:p>
                      <a:pPr marL="285750" lvl="0" indent="-285750">
                        <a:buClr>
                          <a:srgbClr val="000000"/>
                        </a:buClr>
                        <a:buFont typeface="Arial,Sans-Serif"/>
                        <a:buChar char="•"/>
                      </a:pPr>
                      <a:r>
                        <a:rPr lang="en-US" sz="900" b="0" i="0" u="none" strike="noStrike" kern="1200" noProof="0">
                          <a:solidFill>
                            <a:schemeClr val="tx1"/>
                          </a:solidFill>
                          <a:effectLst/>
                          <a:latin typeface="Calibri"/>
                        </a:rPr>
                        <a:t>Lost </a:t>
                      </a:r>
                      <a:r>
                        <a:rPr kumimoji="0" lang="en-US" sz="900" b="0" i="0" u="none" strike="noStrike" kern="1200" noProof="0">
                          <a:solidFill>
                            <a:schemeClr val="tx1"/>
                          </a:solidFill>
                          <a:effectLst/>
                          <a:latin typeface="Calibri"/>
                        </a:rPr>
                        <a:t>most or all appliances and furnishings.</a:t>
                      </a:r>
                    </a:p>
                    <a:p>
                      <a:pPr marL="0" lvl="0" indent="0" defTabSz="914400">
                        <a:buNone/>
                        <a:tabLst/>
                        <a:defRPr/>
                      </a:pPr>
                      <a:r>
                        <a:rPr kumimoji="0" lang="en-US" sz="900" b="1" i="0" u="none" strike="noStrike" kern="1200" noProof="0">
                          <a:solidFill>
                            <a:schemeClr val="tx1"/>
                          </a:solidFill>
                          <a:effectLst/>
                          <a:latin typeface="Calibri"/>
                        </a:rPr>
                        <a:t>My home </a:t>
                      </a:r>
                      <a:r>
                        <a:rPr lang="en-US" sz="900" b="1" i="0" u="none" strike="noStrike" kern="1200" noProof="0">
                          <a:solidFill>
                            <a:schemeClr val="tx1"/>
                          </a:solidFill>
                          <a:effectLst/>
                          <a:latin typeface="Calibri"/>
                        </a:rPr>
                        <a:t>was completely destroyed</a:t>
                      </a:r>
                      <a:r>
                        <a:rPr kumimoji="0" lang="en-US" sz="900" b="1" i="0" u="none" strike="noStrike" kern="1200" noProof="0">
                          <a:solidFill>
                            <a:schemeClr val="tx1"/>
                          </a:solidFill>
                          <a:effectLst/>
                          <a:latin typeface="Calibri"/>
                        </a:rPr>
                        <a:t>.</a:t>
                      </a:r>
                      <a:endParaRPr kumimoji="0" lang="en-US" sz="900" b="0" i="0" u="none" strike="noStrike" kern="1200" noProof="0">
                        <a:solidFill>
                          <a:schemeClr val="tx1"/>
                        </a:solidFill>
                        <a:effectLst/>
                        <a:latin typeface="Calibri"/>
                      </a:endParaRPr>
                    </a:p>
                    <a:p>
                      <a:pPr marL="171450" lvl="0" indent="-171450">
                        <a:buClr>
                          <a:srgbClr val="000000"/>
                        </a:buClr>
                        <a:buFont typeface="Arial,Sans-Serif"/>
                        <a:buChar char="•"/>
                      </a:pPr>
                      <a:r>
                        <a:rPr lang="en-US" sz="900" b="0" i="0" u="none" strike="noStrike" kern="1200" noProof="0">
                          <a:solidFill>
                            <a:schemeClr val="tx1"/>
                          </a:solidFill>
                          <a:effectLst/>
                          <a:latin typeface="Calibri"/>
                        </a:rPr>
                        <a:t>Home was leveled </a:t>
                      </a:r>
                      <a:r>
                        <a:rPr kumimoji="0" lang="en-US" sz="900" b="0" i="0" u="none" strike="noStrike" kern="1200" noProof="0">
                          <a:solidFill>
                            <a:schemeClr val="tx1"/>
                          </a:solidFill>
                          <a:effectLst/>
                          <a:latin typeface="Calibri"/>
                        </a:rPr>
                        <a:t>or completely collapsed.</a:t>
                      </a:r>
                    </a:p>
                    <a:p>
                      <a:pPr marL="171450" lvl="0" indent="-171450">
                        <a:buClr>
                          <a:srgbClr val="000000"/>
                        </a:buClr>
                        <a:buFont typeface="Arial,Sans-Serif"/>
                        <a:buChar char="•"/>
                      </a:pPr>
                      <a:r>
                        <a:rPr lang="en-US" sz="900" b="0" i="0" u="none" strike="noStrike" kern="1200" noProof="0">
                          <a:solidFill>
                            <a:schemeClr val="tx1"/>
                          </a:solidFill>
                          <a:effectLst/>
                          <a:latin typeface="Calibri"/>
                        </a:rPr>
                        <a:t>Home was washed </a:t>
                      </a:r>
                      <a:r>
                        <a:rPr kumimoji="0" lang="en-US" sz="900" b="0" i="0" u="none" strike="noStrike" kern="1200" noProof="0">
                          <a:solidFill>
                            <a:schemeClr val="tx1"/>
                          </a:solidFill>
                          <a:effectLst/>
                          <a:latin typeface="Calibri"/>
                        </a:rPr>
                        <a:t>away.</a:t>
                      </a:r>
                    </a:p>
                    <a:p>
                      <a:pPr marL="171450" lvl="0" indent="-171450">
                        <a:buClr>
                          <a:srgbClr val="000000"/>
                        </a:buClr>
                        <a:buFont typeface="Arial,Sans-Serif"/>
                        <a:buChar char="•"/>
                      </a:pPr>
                      <a:r>
                        <a:rPr lang="en-US" sz="900" b="0" i="0" u="none" strike="noStrike" kern="1200" noProof="0">
                          <a:solidFill>
                            <a:schemeClr val="tx1"/>
                          </a:solidFill>
                          <a:effectLst/>
                          <a:latin typeface="Calibri"/>
                        </a:rPr>
                        <a:t>Home was burned </a:t>
                      </a:r>
                      <a:r>
                        <a:rPr kumimoji="0" lang="en-US" sz="900" b="0" i="0" u="none" strike="noStrike" kern="1200" noProof="0">
                          <a:solidFill>
                            <a:schemeClr val="tx1"/>
                          </a:solidFill>
                          <a:effectLst/>
                          <a:latin typeface="Calibri"/>
                        </a:rPr>
                        <a:t>to the ground.</a:t>
                      </a:r>
                    </a:p>
                    <a:p>
                      <a:pPr marL="0" lvl="0" indent="0" defTabSz="914400">
                        <a:buNone/>
                        <a:tabLst/>
                        <a:defRPr/>
                      </a:pPr>
                      <a:r>
                        <a:rPr lang="en-US" sz="900" b="1" i="0" u="none" strike="noStrike" kern="1200" noProof="0">
                          <a:solidFill>
                            <a:schemeClr val="tx1"/>
                          </a:solidFill>
                          <a:effectLst/>
                          <a:latin typeface="Calibri"/>
                        </a:rPr>
                        <a:t>Unknown</a:t>
                      </a:r>
                      <a:endParaRPr kumimoji="0" lang="en-US" sz="900" b="0" i="0" u="none" strike="noStrike" kern="1200" noProof="0">
                        <a:effectLst/>
                      </a:endParaRPr>
                    </a:p>
                    <a:p>
                      <a:pPr marL="285750" lvl="0" indent="-285750">
                        <a:buClr>
                          <a:srgbClr val="000000"/>
                        </a:buClr>
                        <a:buFont typeface="Arial,Sans-Serif"/>
                        <a:buChar char="•"/>
                      </a:pPr>
                      <a:r>
                        <a:rPr kumimoji="0" lang="en-US" sz="900" b="0" i="0" u="none" strike="noStrike" kern="1200" noProof="0">
                          <a:solidFill>
                            <a:schemeClr val="tx1"/>
                          </a:solidFill>
                          <a:effectLst/>
                          <a:latin typeface="Calibri"/>
                        </a:rPr>
                        <a:t>Unsure which </a:t>
                      </a:r>
                      <a:r>
                        <a:rPr lang="en-US" sz="900" b="0" i="0" u="none" strike="noStrike" kern="1200" noProof="0">
                          <a:solidFill>
                            <a:schemeClr val="tx1"/>
                          </a:solidFill>
                          <a:effectLst/>
                          <a:latin typeface="Calibri"/>
                        </a:rPr>
                        <a:t>category </a:t>
                      </a:r>
                      <a:r>
                        <a:rPr kumimoji="0" lang="en-US" sz="900" b="0" i="0" u="none" strike="noStrike" kern="1200" noProof="0">
                          <a:solidFill>
                            <a:schemeClr val="tx1"/>
                          </a:solidFill>
                          <a:effectLst/>
                          <a:latin typeface="Calibri"/>
                        </a:rPr>
                        <a:t>best </a:t>
                      </a:r>
                      <a:r>
                        <a:rPr lang="en-US" sz="900" b="0" i="0" u="none" strike="noStrike" kern="1200" noProof="0">
                          <a:solidFill>
                            <a:schemeClr val="tx1"/>
                          </a:solidFill>
                          <a:effectLst/>
                          <a:latin typeface="Calibri"/>
                        </a:rPr>
                        <a:t>describes </a:t>
                      </a:r>
                      <a:r>
                        <a:rPr kumimoji="0" lang="en-US" sz="900" b="0" i="0" u="none" strike="noStrike" kern="1200" noProof="0">
                          <a:solidFill>
                            <a:schemeClr val="tx1"/>
                          </a:solidFill>
                          <a:effectLst/>
                          <a:latin typeface="Calibri"/>
                        </a:rPr>
                        <a:t>my </a:t>
                      </a:r>
                      <a:r>
                        <a:rPr lang="en-US" sz="900" b="0" i="0" u="none" strike="noStrike" kern="1200" noProof="0">
                          <a:solidFill>
                            <a:schemeClr val="tx1"/>
                          </a:solidFill>
                          <a:effectLst/>
                          <a:latin typeface="Calibri"/>
                        </a:rPr>
                        <a:t>damages.</a:t>
                      </a:r>
                      <a:endParaRPr lang="en-US" sz="900" b="0" i="0" u="none" strike="noStrike" kern="1200" noProof="0">
                        <a:effectLst/>
                      </a:endParaRPr>
                    </a:p>
                    <a:p>
                      <a:pPr marL="285750" lvl="0" indent="-285750">
                        <a:buClr>
                          <a:srgbClr val="000000"/>
                        </a:buClr>
                        <a:buFont typeface="Arial,Sans-Serif"/>
                        <a:buChar char="•"/>
                      </a:pPr>
                      <a:r>
                        <a:rPr lang="en-US" sz="900" b="0" i="0" u="none" strike="noStrike" kern="1200" noProof="0">
                          <a:solidFill>
                            <a:schemeClr val="tx1"/>
                          </a:solidFill>
                          <a:effectLst/>
                          <a:latin typeface="Calibri"/>
                        </a:rPr>
                        <a:t>Mandatory evacuation and don't know damages</a:t>
                      </a:r>
                      <a:r>
                        <a:rPr kumimoji="0" lang="en-US" sz="900" b="0" i="0" u="none" strike="noStrike" kern="1200" noProof="0">
                          <a:solidFill>
                            <a:schemeClr val="tx1"/>
                          </a:solidFill>
                          <a:effectLst/>
                          <a:latin typeface="Calibri"/>
                        </a:rPr>
                        <a:t>.</a:t>
                      </a:r>
                    </a:p>
                    <a:p>
                      <a:pPr lvl="0">
                        <a:buNone/>
                      </a:pPr>
                      <a:r>
                        <a:rPr lang="en-US" sz="900" b="1" i="0" u="none" strike="noStrike" kern="1200" noProof="0">
                          <a:effectLst/>
                        </a:rPr>
                        <a:t>Please provide the following information about the damaged dwelling</a:t>
                      </a:r>
                      <a:endParaRPr lang="en-US" sz="900" b="0" i="0" u="none" strike="noStrike" kern="1200" noProof="0">
                        <a:effectLst/>
                      </a:endParaRPr>
                    </a:p>
                    <a:p>
                      <a:pPr lvl="0">
                        <a:buNone/>
                      </a:pPr>
                      <a:r>
                        <a:rPr lang="en-US" sz="900" b="1" i="0" u="none" strike="noStrike" kern="1200" noProof="0">
                          <a:effectLst/>
                        </a:rPr>
                        <a:t>Where are you currently living or staying?</a:t>
                      </a:r>
                      <a:endParaRPr lang="en-US" sz="900" b="0" i="0" u="none" strike="noStrike" kern="1200" noProof="0">
                        <a:effectLst/>
                      </a:endParaRPr>
                    </a:p>
                    <a:p>
                      <a:pPr lvl="0">
                        <a:buNone/>
                      </a:pPr>
                      <a:r>
                        <a:rPr lang="en-US" sz="900" b="0" i="0" u="none" strike="noStrike" kern="1200" noProof="0">
                          <a:effectLst/>
                        </a:rPr>
                        <a:t>(Drop-down) My Home, Family/Friends, Motel/Hotel, Mass Shelter, Church/House of Worship, Homeless, FEMA provided unit, New Permanent Rental, New Temporary Rental, Purchased New Home, Place of Employment, RV/Camper, Secondary Residence, My Vehicle, Tent</a:t>
                      </a:r>
                      <a:br>
                        <a:rPr lang="en-US" sz="900" b="0" i="0" u="none" strike="noStrike" kern="1200" noProof="0">
                          <a:effectLst/>
                        </a:rPr>
                      </a:br>
                      <a:r>
                        <a:rPr lang="en-US" sz="900" b="0" i="0" u="none" strike="noStrike" kern="1200" noProof="0">
                          <a:effectLst/>
                        </a:rPr>
                        <a:t>What type of home are you registering? </a:t>
                      </a:r>
                    </a:p>
                    <a:p>
                      <a:pPr lvl="0">
                        <a:buNone/>
                      </a:pPr>
                      <a:r>
                        <a:rPr lang="en-US" sz="900" b="0" i="0" u="none" strike="noStrike" kern="1200" noProof="0">
                          <a:effectLst/>
                        </a:rPr>
                        <a:t>(Home Type -Owner) Boat, Condo, House- Single/Duplex, Mobile Home, Other, Townhouse, Travel Trailer</a:t>
                      </a:r>
                    </a:p>
                    <a:p>
                      <a:pPr lvl="0">
                        <a:buNone/>
                      </a:pPr>
                      <a:r>
                        <a:rPr lang="en-US" sz="900" b="0" i="0" u="none" strike="noStrike" kern="1200" noProof="0">
                          <a:effectLst/>
                        </a:rPr>
                        <a:t>Home Type- Rental) Apartment, Assisted Living Facility, Boat, College Dormitory, Condo, Correctional Facility, House- Single/Duplex, Military Housing, Mobile home, Other, Townhouse, Travel Trailer</a:t>
                      </a:r>
                    </a:p>
                    <a:p>
                      <a:pPr lvl="0">
                        <a:buNone/>
                      </a:pPr>
                      <a:r>
                        <a:rPr lang="en-US" sz="900" b="1" i="0" u="none" strike="noStrike" kern="1200" noProof="0">
                          <a:effectLst/>
                        </a:rPr>
                        <a:t>Are you currently able to get to your home?(Radio buttons) </a:t>
                      </a:r>
                      <a:endParaRPr lang="en-US" sz="900" b="0" i="0" u="none" strike="noStrike" kern="1200" noProof="0">
                        <a:effectLst/>
                      </a:endParaRPr>
                    </a:p>
                    <a:p>
                      <a:pPr lvl="0">
                        <a:buNone/>
                      </a:pPr>
                      <a:r>
                        <a:rPr lang="en-US" sz="900" b="0" i="0" u="none" strike="noStrike" kern="1200" noProof="0">
                          <a:effectLst/>
                        </a:rPr>
                        <a:t>Yes, I am able to </a:t>
                      </a:r>
                      <a:r>
                        <a:rPr kumimoji="0" lang="en-US" sz="900" b="0" i="0" u="none" strike="noStrike" kern="1200" noProof="0">
                          <a:effectLst/>
                        </a:rPr>
                        <a:t>get to my home</a:t>
                      </a:r>
                    </a:p>
                    <a:p>
                      <a:pPr lvl="0">
                        <a:buNone/>
                      </a:pPr>
                      <a:r>
                        <a:rPr kumimoji="0" lang="en-US" sz="900" b="0" i="0" u="none" strike="noStrike" kern="1200" noProof="0">
                          <a:effectLst/>
                        </a:rPr>
                        <a:t>I </a:t>
                      </a:r>
                      <a:r>
                        <a:rPr lang="en-US" sz="900" b="0" i="0" u="none" strike="noStrike" kern="1200" noProof="0">
                          <a:effectLst/>
                        </a:rPr>
                        <a:t>am unable to return to </a:t>
                      </a:r>
                      <a:r>
                        <a:rPr kumimoji="0" lang="en-US" sz="900" b="0" i="0" u="none" strike="noStrike" kern="1200" noProof="0">
                          <a:effectLst/>
                        </a:rPr>
                        <a:t>my home </a:t>
                      </a:r>
                      <a:r>
                        <a:rPr lang="en-US" sz="900" b="0" i="0" u="none" strike="noStrike" kern="1200" noProof="0">
                          <a:effectLst/>
                        </a:rPr>
                        <a:t>due to </a:t>
                      </a:r>
                      <a:r>
                        <a:rPr kumimoji="0" lang="en-US" sz="900" b="0" i="0" u="none" strike="noStrike" kern="1200" noProof="0">
                          <a:effectLst/>
                        </a:rPr>
                        <a:t>mandatory evacuation</a:t>
                      </a:r>
                      <a:r>
                        <a:rPr lang="en-US" sz="900" b="0" i="0" u="none" strike="noStrike" kern="1200" noProof="0">
                          <a:effectLst/>
                        </a:rPr>
                        <a:t>. </a:t>
                      </a:r>
                    </a:p>
                    <a:p>
                      <a:pPr lvl="0">
                        <a:buNone/>
                      </a:pPr>
                      <a:r>
                        <a:rPr lang="en-US" sz="900" b="0" i="0" u="none" strike="noStrike" kern="1200" noProof="0">
                          <a:effectLst/>
                        </a:rPr>
                        <a:t>I am unable to return to my home because damages to the roads or bridges in </a:t>
                      </a:r>
                      <a:r>
                        <a:rPr kumimoji="0" lang="en-US" sz="900" b="0" i="0" u="none" strike="noStrike" kern="1200" noProof="0">
                          <a:effectLst/>
                        </a:rPr>
                        <a:t>the </a:t>
                      </a:r>
                      <a:r>
                        <a:rPr lang="en-US" sz="900" b="0" i="0" u="none" strike="noStrike" kern="1200" noProof="0">
                          <a:effectLst/>
                        </a:rPr>
                        <a:t>area prevent it</a:t>
                      </a:r>
                      <a:r>
                        <a:rPr kumimoji="0" lang="en-US" sz="900" b="0" i="0" u="none" strike="noStrike" kern="1200" noProof="0">
                          <a:effectLst/>
                        </a:rPr>
                        <a:t>.</a:t>
                      </a:r>
                      <a:r>
                        <a:rPr lang="en-US" sz="900" b="0" i="0" u="none" strike="noStrike" kern="1200" noProof="0">
                          <a:effectLst/>
                        </a:rPr>
                        <a:t> </a:t>
                      </a:r>
                    </a:p>
                    <a:p>
                      <a:pPr marL="0" lvl="0" indent="0">
                        <a:buNone/>
                      </a:pPr>
                      <a:endParaRPr lang="en-US" sz="900" b="0" i="0" u="none" strike="noStrike" kern="1200" noProof="0">
                        <a:effectLst/>
                      </a:endParaRPr>
                    </a:p>
                    <a:p>
                      <a:pPr lvl="0" defTabSz="914400">
                        <a:buNone/>
                        <a:tabLst/>
                        <a:defRPr/>
                      </a:pPr>
                      <a:endParaRPr kumimoji="0" lang="en-US" sz="900" b="1" i="0" kern="1200">
                        <a:solidFill>
                          <a:schemeClr val="tx1"/>
                        </a:solidFill>
                        <a:effectLst/>
                        <a:latin typeface="+mn-lt"/>
                        <a:ea typeface="+mn-ea"/>
                        <a:cs typeface="+mn-cs"/>
                      </a:endParaRPr>
                    </a:p>
                    <a:p>
                      <a:endParaRPr lang="en-US" sz="8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188424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689172680"/>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Extent of Damage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indicated their level of Home Accessibility</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solidFill>
                          <a:srgbClr val="FF0000"/>
                        </a:solidFill>
                      </a:endParaRPr>
                    </a:p>
                    <a:p>
                      <a:endParaRPr lang="en-US" sz="1400">
                        <a:solidFill>
                          <a:srgbClr val="FF0000"/>
                        </a:solidFill>
                      </a:endParaRPr>
                    </a:p>
                    <a:p>
                      <a:endParaRPr lang="en-US" sz="1400">
                        <a:solidFill>
                          <a:srgbClr val="FF0000"/>
                        </a:solidFill>
                      </a:endParaRPr>
                    </a:p>
                    <a:p>
                      <a:r>
                        <a:rPr lang="en-US" sz="1400">
                          <a:solidFill>
                            <a:srgbClr val="FF0000"/>
                          </a:solidFill>
                        </a:rPr>
                        <a:t>Moving &amp; Storage is a new </a:t>
                      </a:r>
                      <a:r>
                        <a:rPr lang="en-US" sz="1400" err="1">
                          <a:solidFill>
                            <a:srgbClr val="FF0000"/>
                          </a:solidFill>
                        </a:rPr>
                        <a:t>catergory</a:t>
                      </a:r>
                      <a:endParaRPr lang="en-US" sz="1400">
                        <a:solidFill>
                          <a:srgbClr val="FF0000"/>
                        </a:solidFill>
                      </a:endParaRP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050" name="Picture 2" descr="image">
            <a:extLst>
              <a:ext uri="{FF2B5EF4-FFF2-40B4-BE49-F238E27FC236}">
                <a16:creationId xmlns:a16="http://schemas.microsoft.com/office/drawing/2014/main" id="{1E8AC3B8-EBB6-48FA-8A15-99EFA8B6B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6147" y="1470581"/>
            <a:ext cx="5442263" cy="29882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7636DB8-F5F0-4114-AD6F-619E034428FA}"/>
              </a:ext>
            </a:extLst>
          </p:cNvPr>
          <p:cNvSpPr/>
          <p:nvPr/>
        </p:nvSpPr>
        <p:spPr>
          <a:xfrm>
            <a:off x="7131312" y="2155967"/>
            <a:ext cx="2512309" cy="3515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4BFC97A-7F7B-49A5-B822-8F950F5F9179}"/>
              </a:ext>
            </a:extLst>
          </p:cNvPr>
          <p:cNvSpPr/>
          <p:nvPr/>
        </p:nvSpPr>
        <p:spPr>
          <a:xfrm>
            <a:off x="7131311" y="3131640"/>
            <a:ext cx="2950957" cy="6291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a:extLst>
              <a:ext uri="{FF2B5EF4-FFF2-40B4-BE49-F238E27FC236}">
                <a16:creationId xmlns:a16="http://schemas.microsoft.com/office/drawing/2014/main" id="{242804F2-4348-71A1-9620-6313E77C9FC4}"/>
              </a:ext>
            </a:extLst>
          </p:cNvPr>
          <p:cNvPicPr>
            <a:picLocks noChangeAspect="1"/>
          </p:cNvPicPr>
          <p:nvPr/>
        </p:nvPicPr>
        <p:blipFill>
          <a:blip r:embed="rId4"/>
          <a:stretch>
            <a:fillRect/>
          </a:stretch>
        </p:blipFill>
        <p:spPr>
          <a:xfrm>
            <a:off x="9725023" y="1717097"/>
            <a:ext cx="690997" cy="1276351"/>
          </a:xfrm>
          <a:prstGeom prst="rect">
            <a:avLst/>
          </a:prstGeom>
        </p:spPr>
      </p:pic>
      <p:pic>
        <p:nvPicPr>
          <p:cNvPr id="1026" name="Picture 2" descr="image">
            <a:extLst>
              <a:ext uri="{FF2B5EF4-FFF2-40B4-BE49-F238E27FC236}">
                <a16:creationId xmlns:a16="http://schemas.microsoft.com/office/drawing/2014/main" id="{45F11F1E-258F-4A87-811C-467410868D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125" y="1470581"/>
            <a:ext cx="4133069" cy="41225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descr="image">
            <a:extLst>
              <a:ext uri="{FF2B5EF4-FFF2-40B4-BE49-F238E27FC236}">
                <a16:creationId xmlns:a16="http://schemas.microsoft.com/office/drawing/2014/main" id="{97A9B8E1-EFBB-F59B-0526-B763C6E0F65E}"/>
              </a:ext>
            </a:extLst>
          </p:cNvPr>
          <p:cNvPicPr>
            <a:picLocks noChangeAspect="1"/>
          </p:cNvPicPr>
          <p:nvPr/>
        </p:nvPicPr>
        <p:blipFill>
          <a:blip r:embed="rId6"/>
          <a:stretch>
            <a:fillRect/>
          </a:stretch>
        </p:blipFill>
        <p:spPr>
          <a:xfrm>
            <a:off x="4403754" y="2718140"/>
            <a:ext cx="1562100" cy="2225644"/>
          </a:xfrm>
          <a:prstGeom prst="rect">
            <a:avLst/>
          </a:prstGeom>
        </p:spPr>
      </p:pic>
    </p:spTree>
    <p:extLst>
      <p:ext uri="{BB962C8B-B14F-4D97-AF65-F5344CB8AC3E}">
        <p14:creationId xmlns:p14="http://schemas.microsoft.com/office/powerpoint/2010/main" val="3684974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538293037"/>
              </p:ext>
            </p:extLst>
          </p:nvPr>
        </p:nvGraphicFramePr>
        <p:xfrm>
          <a:off x="411079" y="236406"/>
          <a:ext cx="11369842" cy="728274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r>
                        <a:rPr lang="en-US" sz="1000" b="1" i="0" kern="1200">
                          <a:solidFill>
                            <a:schemeClr val="tx1"/>
                          </a:solidFill>
                          <a:effectLst/>
                          <a:latin typeface="+mn-lt"/>
                          <a:ea typeface="+mn-ea"/>
                          <a:cs typeface="+mn-cs"/>
                        </a:rPr>
                        <a:t>Home Accessibility</a:t>
                      </a:r>
                      <a:endParaRPr lang="en-US" sz="1000" b="0" i="0" kern="1200">
                        <a:solidFill>
                          <a:schemeClr val="tx1"/>
                        </a:solidFill>
                        <a:effectLst/>
                        <a:latin typeface="+mn-lt"/>
                        <a:ea typeface="+mn-ea"/>
                        <a:cs typeface="+mn-cs"/>
                      </a:endParaRPr>
                    </a:p>
                    <a:p>
                      <a:r>
                        <a:rPr lang="en-US" sz="1000" b="1" i="0" kern="1200">
                          <a:solidFill>
                            <a:schemeClr val="tx1"/>
                          </a:solidFill>
                          <a:effectLst/>
                          <a:latin typeface="+mn-lt"/>
                          <a:ea typeface="+mn-ea"/>
                          <a:cs typeface="+mn-cs"/>
                        </a:rPr>
                        <a:t>Are you safely able to get to your home or leave if you need to?</a:t>
                      </a:r>
                      <a:endParaRPr lang="en-US" sz="1000" b="0" i="0" kern="1200">
                        <a:solidFill>
                          <a:schemeClr val="tx1"/>
                        </a:solidFill>
                        <a:effectLst/>
                        <a:latin typeface="+mn-lt"/>
                        <a:ea typeface="+mn-ea"/>
                        <a:cs typeface="+mn-cs"/>
                      </a:endParaRPr>
                    </a:p>
                    <a:p>
                      <a:pPr marL="171450" indent="-171450">
                        <a:buFont typeface="Arial" panose="020B0604020202020204" pitchFamily="34" charset="0"/>
                        <a:buChar char="•"/>
                      </a:pPr>
                      <a:r>
                        <a:rPr lang="en-US" sz="1000" b="0" i="0" kern="1200">
                          <a:solidFill>
                            <a:schemeClr val="tx1"/>
                          </a:solidFill>
                          <a:effectLst/>
                          <a:latin typeface="+mn-lt"/>
                          <a:ea typeface="+mn-ea"/>
                          <a:cs typeface="+mn-cs"/>
                        </a:rPr>
                        <a:t>Yes, I am able to both get to and leave my home. [Radio button]</a:t>
                      </a:r>
                    </a:p>
                    <a:p>
                      <a:pPr marL="171450" indent="-171450">
                        <a:buFont typeface="Arial" panose="020B0604020202020204" pitchFamily="34" charset="0"/>
                        <a:buChar char="•"/>
                      </a:pPr>
                      <a:r>
                        <a:rPr lang="en-US" sz="1000" b="0" i="0" kern="1200">
                          <a:solidFill>
                            <a:schemeClr val="tx1"/>
                          </a:solidFill>
                          <a:effectLst/>
                          <a:latin typeface="+mn-lt"/>
                          <a:ea typeface="+mn-ea"/>
                          <a:cs typeface="+mn-cs"/>
                        </a:rPr>
                        <a:t>No, I can’t, because of flooding or damage to public roads, bridges, or docks. [Radio button]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strike="noStrike" kern="1200" baseline="0">
                          <a:solidFill>
                            <a:schemeClr val="tx1"/>
                          </a:solidFill>
                          <a:effectLst/>
                          <a:latin typeface="+mn-lt"/>
                          <a:ea typeface="+mn-ea"/>
                          <a:cs typeface="+mn-cs"/>
                        </a:rPr>
                        <a:t>No, I can’t, because of damage to a privately-owned road, bridge, or dock. [Radio button]</a:t>
                      </a:r>
                      <a:endParaRPr lang="en-US" sz="1000" b="0" i="0" kern="1200">
                        <a:solidFill>
                          <a:schemeClr val="tx1"/>
                        </a:solidFill>
                        <a:effectLst/>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kern="1200">
                          <a:solidFill>
                            <a:schemeClr val="tx1"/>
                          </a:solidFill>
                          <a:effectLst/>
                          <a:latin typeface="+mn-lt"/>
                          <a:ea typeface="+mn-ea"/>
                          <a:cs typeface="+mn-cs"/>
                        </a:rPr>
                        <a:t>No, I can’t, because my medical or accessibility features are damaged. (Such as a ramp, elevator, etc.) [Radio button]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kern="1200">
                          <a:solidFill>
                            <a:schemeClr val="tx1"/>
                          </a:solidFill>
                          <a:effectLst/>
                          <a:latin typeface="+mn-lt"/>
                          <a:ea typeface="+mn-ea"/>
                          <a:cs typeface="+mn-cs"/>
                        </a:rPr>
                        <a:t>No, I can’t, due to mandatory evacuation. [Radio button]</a:t>
                      </a:r>
                    </a:p>
                    <a:p>
                      <a:endParaRPr lang="en-US" sz="1000" b="0" i="0" kern="1200">
                        <a:solidFill>
                          <a:schemeClr val="tx1"/>
                        </a:solidFill>
                        <a:effectLst/>
                        <a:latin typeface="+mn-lt"/>
                        <a:ea typeface="+mn-ea"/>
                        <a:cs typeface="+mn-cs"/>
                      </a:endParaRPr>
                    </a:p>
                    <a:p>
                      <a:r>
                        <a:rPr lang="en-US" sz="1000" b="1" i="0" kern="1200">
                          <a:solidFill>
                            <a:schemeClr val="tx1"/>
                          </a:solidFill>
                          <a:effectLst/>
                          <a:latin typeface="+mn-lt"/>
                          <a:ea typeface="+mn-ea"/>
                          <a:cs typeface="+mn-cs"/>
                        </a:rPr>
                        <a:t>Where </a:t>
                      </a:r>
                      <a:r>
                        <a:rPr lang="en-US" sz="1000" b="1" i="0" strike="noStrike" kern="1200" baseline="0">
                          <a:solidFill>
                            <a:schemeClr val="tx1"/>
                          </a:solidFill>
                          <a:effectLst/>
                          <a:latin typeface="+mn-lt"/>
                          <a:ea typeface="+mn-ea"/>
                          <a:cs typeface="+mn-cs"/>
                        </a:rPr>
                        <a:t>are you currently staying</a:t>
                      </a:r>
                      <a:r>
                        <a:rPr lang="en-US" sz="1000" b="1" i="0" kern="1200">
                          <a:solidFill>
                            <a:schemeClr val="tx1"/>
                          </a:solidFill>
                          <a:effectLst/>
                          <a:latin typeface="+mn-lt"/>
                          <a:ea typeface="+mn-ea"/>
                          <a:cs typeface="+mn-cs"/>
                        </a:rPr>
                        <a:t>?</a:t>
                      </a:r>
                      <a:r>
                        <a:rPr lang="en-US" sz="1000" b="0" i="0" kern="1200">
                          <a:solidFill>
                            <a:schemeClr val="tx1"/>
                          </a:solidFill>
                          <a:effectLst/>
                          <a:latin typeface="+mn-lt"/>
                          <a:ea typeface="+mn-ea"/>
                          <a:cs typeface="+mn-cs"/>
                        </a:rPr>
                        <a:t> [Drop-down menu]</a:t>
                      </a:r>
                    </a:p>
                    <a:p>
                      <a:r>
                        <a:rPr lang="en-US" sz="1000" b="0" i="0" kern="1200">
                          <a:solidFill>
                            <a:schemeClr val="tx1"/>
                          </a:solidFill>
                          <a:effectLst/>
                          <a:latin typeface="+mn-lt"/>
                          <a:ea typeface="+mn-ea"/>
                          <a:cs typeface="+mn-cs"/>
                        </a:rPr>
                        <a:t>My Home</a:t>
                      </a:r>
                    </a:p>
                    <a:p>
                      <a:r>
                        <a:rPr lang="en-US" sz="1000" b="0" i="0" kern="1200">
                          <a:solidFill>
                            <a:schemeClr val="tx1"/>
                          </a:solidFill>
                          <a:effectLst/>
                          <a:latin typeface="+mn-lt"/>
                          <a:ea typeface="+mn-ea"/>
                          <a:cs typeface="+mn-cs"/>
                        </a:rPr>
                        <a:t>Family or Friends</a:t>
                      </a:r>
                    </a:p>
                    <a:p>
                      <a:r>
                        <a:rPr lang="en-US" sz="1000" b="0" i="0" kern="1200">
                          <a:solidFill>
                            <a:schemeClr val="tx1"/>
                          </a:solidFill>
                          <a:effectLst/>
                          <a:latin typeface="+mn-lt"/>
                          <a:ea typeface="+mn-ea"/>
                          <a:cs typeface="+mn-cs"/>
                        </a:rPr>
                        <a:t>Hotel or Motel</a:t>
                      </a:r>
                    </a:p>
                    <a:p>
                      <a:r>
                        <a:rPr lang="en-US" sz="1000" b="0" i="0" kern="1200">
                          <a:solidFill>
                            <a:schemeClr val="tx1"/>
                          </a:solidFill>
                          <a:effectLst/>
                          <a:latin typeface="+mn-lt"/>
                          <a:ea typeface="+mn-ea"/>
                          <a:cs typeface="+mn-cs"/>
                        </a:rPr>
                        <a:t>Mass Shelter</a:t>
                      </a:r>
                    </a:p>
                    <a:p>
                      <a:r>
                        <a:rPr lang="en-US" sz="1000" b="0" i="0" kern="1200">
                          <a:solidFill>
                            <a:schemeClr val="tx1"/>
                          </a:solidFill>
                          <a:effectLst/>
                          <a:latin typeface="+mn-lt"/>
                          <a:ea typeface="+mn-ea"/>
                          <a:cs typeface="+mn-cs"/>
                        </a:rPr>
                        <a:t>Church or House of Worship</a:t>
                      </a:r>
                    </a:p>
                    <a:p>
                      <a:r>
                        <a:rPr lang="en-US" sz="1000" b="0" i="0" kern="1200">
                          <a:solidFill>
                            <a:schemeClr val="tx1"/>
                          </a:solidFill>
                          <a:effectLst/>
                          <a:latin typeface="+mn-lt"/>
                          <a:ea typeface="+mn-ea"/>
                          <a:cs typeface="+mn-cs"/>
                        </a:rPr>
                        <a:t>Homeless</a:t>
                      </a:r>
                    </a:p>
                    <a:p>
                      <a:r>
                        <a:rPr lang="en-US" sz="1000" b="0" i="0" kern="1200">
                          <a:solidFill>
                            <a:schemeClr val="tx1"/>
                          </a:solidFill>
                          <a:effectLst/>
                          <a:latin typeface="+mn-lt"/>
                          <a:ea typeface="+mn-ea"/>
                          <a:cs typeface="+mn-cs"/>
                        </a:rPr>
                        <a:t>FEMA-provided Unit</a:t>
                      </a:r>
                    </a:p>
                    <a:p>
                      <a:r>
                        <a:rPr lang="en-US" sz="1000" b="0" i="0" kern="1200">
                          <a:solidFill>
                            <a:schemeClr val="tx1"/>
                          </a:solidFill>
                          <a:effectLst/>
                          <a:latin typeface="+mn-lt"/>
                          <a:ea typeface="+mn-ea"/>
                          <a:cs typeface="+mn-cs"/>
                        </a:rPr>
                        <a:t>New Permanent Rental</a:t>
                      </a:r>
                    </a:p>
                    <a:p>
                      <a:r>
                        <a:rPr lang="en-US" sz="1000" b="0" i="0" kern="1200">
                          <a:solidFill>
                            <a:schemeClr val="tx1"/>
                          </a:solidFill>
                          <a:effectLst/>
                          <a:latin typeface="+mn-lt"/>
                          <a:ea typeface="+mn-ea"/>
                          <a:cs typeface="+mn-cs"/>
                        </a:rPr>
                        <a:t>New Temporary Rental</a:t>
                      </a:r>
                    </a:p>
                    <a:p>
                      <a:r>
                        <a:rPr lang="en-US" sz="1000" b="0" i="0" kern="1200">
                          <a:solidFill>
                            <a:schemeClr val="tx1"/>
                          </a:solidFill>
                          <a:effectLst/>
                          <a:latin typeface="+mn-lt"/>
                          <a:ea typeface="+mn-ea"/>
                          <a:cs typeface="+mn-cs"/>
                        </a:rPr>
                        <a:t>Place of Employment</a:t>
                      </a:r>
                    </a:p>
                    <a:p>
                      <a:r>
                        <a:rPr lang="en-US" sz="1000" b="0" i="0" kern="1200">
                          <a:solidFill>
                            <a:schemeClr val="tx1"/>
                          </a:solidFill>
                          <a:effectLst/>
                          <a:latin typeface="+mn-lt"/>
                          <a:ea typeface="+mn-ea"/>
                          <a:cs typeface="+mn-cs"/>
                        </a:rPr>
                        <a:t>Bought a New Home</a:t>
                      </a:r>
                    </a:p>
                    <a:p>
                      <a:r>
                        <a:rPr lang="en-US" sz="1000" b="0" i="0" kern="1200">
                          <a:solidFill>
                            <a:schemeClr val="tx1"/>
                          </a:solidFill>
                          <a:effectLst/>
                          <a:latin typeface="+mn-lt"/>
                          <a:ea typeface="+mn-ea"/>
                          <a:cs typeface="+mn-cs"/>
                        </a:rPr>
                        <a:t>RV or Camper</a:t>
                      </a:r>
                    </a:p>
                    <a:p>
                      <a:r>
                        <a:rPr lang="en-US" sz="1000" b="0" i="0" kern="1200">
                          <a:solidFill>
                            <a:schemeClr val="tx1"/>
                          </a:solidFill>
                          <a:effectLst/>
                          <a:latin typeface="+mn-lt"/>
                          <a:ea typeface="+mn-ea"/>
                          <a:cs typeface="+mn-cs"/>
                        </a:rPr>
                        <a:t>Second Home</a:t>
                      </a:r>
                    </a:p>
                    <a:p>
                      <a:r>
                        <a:rPr lang="en-US" sz="1000" b="0" i="0" kern="1200">
                          <a:solidFill>
                            <a:schemeClr val="tx1"/>
                          </a:solidFill>
                          <a:effectLst/>
                          <a:latin typeface="+mn-lt"/>
                          <a:ea typeface="+mn-ea"/>
                          <a:cs typeface="+mn-cs"/>
                        </a:rPr>
                        <a:t>My Vehicle</a:t>
                      </a:r>
                    </a:p>
                    <a:p>
                      <a:r>
                        <a:rPr lang="en-US" sz="1000" b="0" i="0" kern="1200">
                          <a:solidFill>
                            <a:schemeClr val="tx1"/>
                          </a:solidFill>
                          <a:effectLst/>
                          <a:latin typeface="+mn-lt"/>
                          <a:ea typeface="+mn-ea"/>
                          <a:cs typeface="+mn-cs"/>
                        </a:rPr>
                        <a:t>Tent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lumMod val="85000"/>
                              <a:lumOff val="15000"/>
                            </a:schemeClr>
                          </a:solidFill>
                          <a:latin typeface="+mn-lt"/>
                          <a:ea typeface="+mn-ea"/>
                          <a:cs typeface="+mn-cs"/>
                        </a:rPr>
                        <a:t>If</a:t>
                      </a:r>
                      <a:r>
                        <a:rPr lang="en-US" sz="1800" kern="1200">
                          <a:solidFill>
                            <a:schemeClr val="tx1">
                              <a:lumMod val="85000"/>
                              <a:lumOff val="15000"/>
                            </a:schemeClr>
                          </a:solidFill>
                          <a:latin typeface="+mn-lt"/>
                          <a:ea typeface="+mn-ea"/>
                          <a:cs typeface="+mn-cs"/>
                        </a:rPr>
                        <a:t> </a:t>
                      </a:r>
                      <a:r>
                        <a:rPr lang="en-US" sz="1000" kern="1200">
                          <a:solidFill>
                            <a:schemeClr val="tx1">
                              <a:lumMod val="85000"/>
                              <a:lumOff val="15000"/>
                            </a:schemeClr>
                          </a:solidFill>
                          <a:latin typeface="+mn-lt"/>
                          <a:ea typeface="+mn-ea"/>
                          <a:cs typeface="+mn-cs"/>
                        </a:rPr>
                        <a:t>your housing situation cha</a:t>
                      </a:r>
                      <a:r>
                        <a:rPr lang="en-US" sz="1000" kern="1200">
                          <a:solidFill>
                            <a:schemeClr val="tx1"/>
                          </a:solidFill>
                          <a:latin typeface="+mn-lt"/>
                          <a:ea typeface="+mn-ea"/>
                          <a:cs typeface="+mn-cs"/>
                        </a:rPr>
                        <a:t>nges, sign in to your </a:t>
                      </a:r>
                      <a:r>
                        <a:rPr lang="en-US" sz="1000" kern="1200">
                          <a:solidFill>
                            <a:schemeClr val="tx1">
                              <a:lumMod val="85000"/>
                              <a:lumOff val="15000"/>
                            </a:schemeClr>
                          </a:solidFill>
                          <a:latin typeface="+mn-lt"/>
                          <a:ea typeface="+mn-ea"/>
                          <a:cs typeface="+mn-cs"/>
                        </a:rPr>
                        <a:t>account or contact FEMA to update your application.</a:t>
                      </a:r>
                    </a:p>
                    <a:p>
                      <a:endParaRPr lang="en-US" sz="1000" b="0" i="0" kern="1200">
                        <a:solidFill>
                          <a:schemeClr val="tx1"/>
                        </a:solidFill>
                        <a:effectLst/>
                        <a:latin typeface="+mn-lt"/>
                        <a:ea typeface="+mn-ea"/>
                        <a:cs typeface="+mn-cs"/>
                      </a:endParaRPr>
                    </a:p>
                    <a:p>
                      <a:r>
                        <a:rPr lang="en-US" sz="1000" b="1" i="0" kern="1200">
                          <a:solidFill>
                            <a:schemeClr val="tx1"/>
                          </a:solidFill>
                          <a:effectLst/>
                          <a:latin typeface="+mn-lt"/>
                          <a:ea typeface="+mn-ea"/>
                          <a:cs typeface="+mn-cs"/>
                        </a:rPr>
                        <a:t>You said you have temporary lodging expenses. Do you get assistance with temporary lodging expenses from any other source? </a:t>
                      </a:r>
                      <a:r>
                        <a:rPr lang="en-US" sz="1000" b="0" i="0" kern="1200">
                          <a:solidFill>
                            <a:schemeClr val="tx1"/>
                          </a:solidFill>
                          <a:effectLst/>
                          <a:latin typeface="+mn-lt"/>
                          <a:ea typeface="+mn-ea"/>
                          <a:cs typeface="+mn-cs"/>
                        </a:rPr>
                        <a:t>This may include homeowners insurance, voluntary organizations, etc.</a:t>
                      </a:r>
                    </a:p>
                    <a:p>
                      <a:r>
                        <a:rPr lang="en-US" sz="1000" b="0" i="0" kern="1200">
                          <a:solidFill>
                            <a:schemeClr val="tx1"/>
                          </a:solidFill>
                          <a:effectLst/>
                          <a:latin typeface="+mn-lt"/>
                          <a:ea typeface="+mn-ea"/>
                          <a:cs typeface="+mn-cs"/>
                        </a:rPr>
                        <a:t>Yes    No     I don’t know   [radio buttons]</a:t>
                      </a:r>
                    </a:p>
                    <a:p>
                      <a:pPr lvl="0">
                        <a:buNone/>
                      </a:pPr>
                      <a:endParaRPr lang="en-US" sz="1000" b="0" i="0" kern="1200">
                        <a:solidFill>
                          <a:schemeClr val="tx1"/>
                        </a:solidFill>
                        <a:effectLst/>
                        <a:latin typeface="+mn-lt"/>
                        <a:ea typeface="+mn-ea"/>
                        <a:cs typeface="+mn-cs"/>
                      </a:endParaRPr>
                    </a:p>
                    <a:p>
                      <a:pPr lvl="0" algn="l">
                        <a:lnSpc>
                          <a:spcPct val="100000"/>
                        </a:lnSpc>
                        <a:spcBef>
                          <a:spcPts val="0"/>
                        </a:spcBef>
                        <a:spcAft>
                          <a:spcPts val="0"/>
                        </a:spcAft>
                        <a:buNone/>
                      </a:pPr>
                      <a:r>
                        <a:rPr lang="en-US" sz="1000" b="0" i="0" u="none" strike="noStrike" kern="1200" noProof="0">
                          <a:effectLst/>
                        </a:rPr>
                        <a:t>FEMA may be able to help with moving and storage expenses if the disaster caused you to move.</a:t>
                      </a:r>
                      <a:endParaRPr lang="en-US"/>
                    </a:p>
                    <a:p>
                      <a:pPr lvl="0" algn="l">
                        <a:lnSpc>
                          <a:spcPct val="100000"/>
                        </a:lnSpc>
                        <a:spcBef>
                          <a:spcPts val="0"/>
                        </a:spcBef>
                        <a:spcAft>
                          <a:spcPts val="0"/>
                        </a:spcAft>
                        <a:buNone/>
                      </a:pPr>
                      <a:endParaRPr lang="en-US" sz="1000" b="0" i="0" u="none" strike="noStrike" kern="1200" noProof="0">
                        <a:effectLst/>
                      </a:endParaRPr>
                    </a:p>
                    <a:p>
                      <a:pPr lvl="0" algn="l">
                        <a:lnSpc>
                          <a:spcPct val="100000"/>
                        </a:lnSpc>
                        <a:spcBef>
                          <a:spcPts val="0"/>
                        </a:spcBef>
                        <a:spcAft>
                          <a:spcPts val="0"/>
                        </a:spcAft>
                        <a:buNone/>
                      </a:pPr>
                      <a:r>
                        <a:rPr lang="en-US" sz="1000" b="0" i="0" u="none" strike="noStrike" kern="1200" noProof="0">
                          <a:effectLst/>
                        </a:rPr>
                        <a:t>Eligible expenses include costs to move and store furniture while repairing your damaged home. Or costs to move from a damaged home or apartment to a new or temporary home. FEMA does not assist with any costs to move or store items to avoid damage before the disaster.</a:t>
                      </a:r>
                      <a:endParaRPr lang="en-US"/>
                    </a:p>
                    <a:p>
                      <a:pPr lvl="0" algn="l" defTabSz="914400">
                        <a:lnSpc>
                          <a:spcPct val="100000"/>
                        </a:lnSpc>
                        <a:spcBef>
                          <a:spcPts val="0"/>
                        </a:spcBef>
                        <a:spcAft>
                          <a:spcPts val="0"/>
                        </a:spcAft>
                        <a:buNone/>
                        <a:tabLst/>
                        <a:defRPr/>
                      </a:pPr>
                      <a:endParaRPr lang="en-US" sz="1000" b="0" i="0" u="none" strike="noStrike" kern="1200" noProof="0">
                        <a:effectLst/>
                      </a:endParaRPr>
                    </a:p>
                    <a:p>
                      <a:pPr lvl="0" algn="l">
                        <a:lnSpc>
                          <a:spcPct val="100000"/>
                        </a:lnSpc>
                        <a:spcBef>
                          <a:spcPts val="0"/>
                        </a:spcBef>
                        <a:spcAft>
                          <a:spcPts val="0"/>
                        </a:spcAft>
                        <a:buNone/>
                      </a:pPr>
                      <a:r>
                        <a:rPr lang="en-US" sz="1000" b="1" i="0" u="none" strike="noStrike" kern="1200" noProof="0">
                          <a:effectLst/>
                          <a:latin typeface="Calibri"/>
                        </a:rPr>
                        <a:t>Do you have a need for help with moving and storage expenses after the disaster?</a:t>
                      </a: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noProof="0">
                          <a:effectLst/>
                          <a:latin typeface="Calibri"/>
                        </a:rPr>
                        <a:t>Yes     No</a:t>
                      </a:r>
                      <a:r>
                        <a:rPr lang="en-US" sz="1000" b="0" i="0" kern="1200">
                          <a:solidFill>
                            <a:schemeClr val="tx1"/>
                          </a:solidFill>
                          <a:effectLst/>
                          <a:latin typeface="+mn-lt"/>
                          <a:ea typeface="+mn-ea"/>
                          <a:cs typeface="+mn-cs"/>
                        </a:rPr>
                        <a:t> [radio buttons]</a:t>
                      </a:r>
                      <a:endParaRPr lang="en-US" sz="1000" b="0" i="0" u="none" strike="noStrike" kern="1200" noProof="0">
                        <a:effectLst/>
                        <a:latin typeface="Calibri"/>
                      </a:endParaRPr>
                    </a:p>
                    <a:p>
                      <a:pPr lvl="0">
                        <a:buNone/>
                      </a:pPr>
                      <a:endParaRPr lang="en-US" sz="1000" b="0" i="0" kern="1200">
                        <a:solidFill>
                          <a:schemeClr val="tx1"/>
                        </a:solidFill>
                        <a:effectLst/>
                        <a:latin typeface="+mn-lt"/>
                        <a:ea typeface="+mn-ea"/>
                        <a:cs typeface="+mn-cs"/>
                      </a:endParaRPr>
                    </a:p>
                    <a:p>
                      <a:endParaRPr lang="en-US" sz="10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txBody>
                  <a:tcPr/>
                </a:tc>
                <a:tc>
                  <a:txBody>
                    <a:bodyPr/>
                    <a:lstStyle/>
                    <a:p>
                      <a:pPr marL="0" indent="0">
                        <a:buFont typeface="Arial" panose="020B0604020202020204" pitchFamily="34" charset="0"/>
                        <a:buNone/>
                      </a:pPr>
                      <a:r>
                        <a:rPr lang="en-US" b="1"/>
                        <a:t>Current Language:</a:t>
                      </a:r>
                      <a:br>
                        <a:rPr lang="en-US" b="1"/>
                      </a:br>
                      <a:endParaRPr lang="en-US" b="1"/>
                    </a:p>
                    <a:p>
                      <a:pPr marL="0" lvl="0" indent="0">
                        <a:buFont typeface="Arial" panose="020B0604020202020204" pitchFamily="34" charset="0"/>
                        <a:buNone/>
                      </a:pPr>
                      <a:r>
                        <a:rPr lang="en-US" sz="1200" b="0"/>
                        <a:t>Where are you currently living or staying? [Drop-down menu]</a:t>
                      </a:r>
                    </a:p>
                    <a:p>
                      <a:pPr marL="0" lvl="0" indent="0">
                        <a:buFont typeface="Arial" panose="020B0604020202020204" pitchFamily="34" charset="0"/>
                        <a:buNone/>
                      </a:pPr>
                      <a:endParaRPr lang="en-US" sz="1200" b="0"/>
                    </a:p>
                    <a:p>
                      <a:pPr lvl="0">
                        <a:buNone/>
                      </a:pPr>
                      <a:r>
                        <a:rPr lang="en-US" sz="1200" b="0" i="0" u="none" strike="noStrike" noProof="0">
                          <a:solidFill>
                            <a:schemeClr val="tx1"/>
                          </a:solidFill>
                          <a:latin typeface="Calibri"/>
                        </a:rPr>
                        <a:t>My Home</a:t>
                      </a:r>
                      <a:endParaRPr lang="en-US" sz="1200" b="0" i="0" u="none" strike="noStrike" noProof="0">
                        <a:latin typeface="Calibri"/>
                      </a:endParaRPr>
                    </a:p>
                    <a:p>
                      <a:pPr lvl="0">
                        <a:buNone/>
                      </a:pPr>
                      <a:r>
                        <a:rPr lang="en-US" sz="1200" b="0" i="0" u="none" strike="noStrike" noProof="0">
                          <a:solidFill>
                            <a:schemeClr val="tx1"/>
                          </a:solidFill>
                          <a:latin typeface="Calibri"/>
                        </a:rPr>
                        <a:t>Family/Friends</a:t>
                      </a:r>
                      <a:endParaRPr lang="en-US" sz="1200" b="0" i="0" u="none" strike="noStrike" noProof="0">
                        <a:latin typeface="Calibri"/>
                      </a:endParaRPr>
                    </a:p>
                    <a:p>
                      <a:pPr lvl="0">
                        <a:buNone/>
                      </a:pPr>
                      <a:r>
                        <a:rPr lang="en-US" sz="1200" b="0" i="0" u="none" strike="noStrike" noProof="0">
                          <a:solidFill>
                            <a:schemeClr val="tx1"/>
                          </a:solidFill>
                          <a:latin typeface="Calibri"/>
                        </a:rPr>
                        <a:t>Hotel/Motel</a:t>
                      </a:r>
                      <a:endParaRPr lang="en-US" sz="1200" b="0" i="0" u="none" strike="noStrike" noProof="0">
                        <a:latin typeface="Calibri"/>
                      </a:endParaRPr>
                    </a:p>
                    <a:p>
                      <a:pPr lvl="0">
                        <a:buNone/>
                      </a:pPr>
                      <a:r>
                        <a:rPr lang="en-US" sz="1200" b="0" i="0" u="none" strike="noStrike" noProof="0">
                          <a:solidFill>
                            <a:schemeClr val="tx1"/>
                          </a:solidFill>
                          <a:latin typeface="Calibri"/>
                        </a:rPr>
                        <a:t>Mass Shelter</a:t>
                      </a:r>
                      <a:endParaRPr lang="en-US" sz="1200" b="0" i="0" u="none" strike="noStrike" noProof="0">
                        <a:latin typeface="Calibri"/>
                      </a:endParaRPr>
                    </a:p>
                    <a:p>
                      <a:pPr lvl="0">
                        <a:buNone/>
                      </a:pPr>
                      <a:r>
                        <a:rPr lang="en-US" sz="1200" b="0" i="0" u="none" strike="noStrike" noProof="0">
                          <a:solidFill>
                            <a:schemeClr val="tx1"/>
                          </a:solidFill>
                          <a:latin typeface="Calibri"/>
                        </a:rPr>
                        <a:t>Church/House of Worship</a:t>
                      </a:r>
                      <a:endParaRPr lang="en-US" sz="1200" b="0" i="0" u="none" strike="noStrike" noProof="0">
                        <a:latin typeface="Calibri"/>
                      </a:endParaRPr>
                    </a:p>
                    <a:p>
                      <a:pPr lvl="0">
                        <a:buNone/>
                      </a:pPr>
                      <a:r>
                        <a:rPr lang="en-US" sz="1200" b="0" i="0" u="none" strike="noStrike" noProof="0">
                          <a:solidFill>
                            <a:schemeClr val="tx1"/>
                          </a:solidFill>
                          <a:latin typeface="Calibri"/>
                        </a:rPr>
                        <a:t>Homeless</a:t>
                      </a:r>
                      <a:endParaRPr lang="en-US" sz="1200" b="0" i="0" u="none" strike="noStrike" noProof="0">
                        <a:latin typeface="Calibri"/>
                      </a:endParaRPr>
                    </a:p>
                    <a:p>
                      <a:pPr lvl="0">
                        <a:buNone/>
                      </a:pPr>
                      <a:r>
                        <a:rPr lang="en-US" sz="1200" b="0" i="0" u="none" strike="noStrike" noProof="0">
                          <a:solidFill>
                            <a:schemeClr val="tx1"/>
                          </a:solidFill>
                          <a:latin typeface="Calibri"/>
                        </a:rPr>
                        <a:t>FEMA-provided Unit</a:t>
                      </a:r>
                      <a:endParaRPr lang="en-US" sz="1200" b="0" i="0" u="none" strike="noStrike" noProof="0">
                        <a:latin typeface="Calibri"/>
                      </a:endParaRPr>
                    </a:p>
                    <a:p>
                      <a:pPr lvl="0">
                        <a:buNone/>
                      </a:pPr>
                      <a:r>
                        <a:rPr lang="en-US" sz="1200" b="0" i="0" u="none" strike="noStrike" noProof="0">
                          <a:solidFill>
                            <a:schemeClr val="tx1"/>
                          </a:solidFill>
                          <a:latin typeface="Calibri"/>
                        </a:rPr>
                        <a:t>New Permanent Rental</a:t>
                      </a:r>
                      <a:endParaRPr lang="en-US" sz="1200" b="0" i="0" u="none" strike="noStrike" noProof="0">
                        <a:latin typeface="Calibri"/>
                      </a:endParaRPr>
                    </a:p>
                    <a:p>
                      <a:pPr lvl="0">
                        <a:buNone/>
                      </a:pPr>
                      <a:r>
                        <a:rPr lang="en-US" sz="1200" b="0" i="0" u="none" strike="noStrike" noProof="0">
                          <a:solidFill>
                            <a:schemeClr val="tx1"/>
                          </a:solidFill>
                          <a:latin typeface="Calibri"/>
                        </a:rPr>
                        <a:t>New Temporary Rental</a:t>
                      </a:r>
                      <a:endParaRPr lang="en-US" sz="1200" b="0" i="0" u="none" strike="noStrike" noProof="0">
                        <a:latin typeface="Calibri"/>
                      </a:endParaRPr>
                    </a:p>
                    <a:p>
                      <a:pPr lvl="0">
                        <a:buNone/>
                      </a:pPr>
                      <a:r>
                        <a:rPr lang="en-US" sz="1200" b="0" i="0" u="none" strike="noStrike" noProof="0">
                          <a:solidFill>
                            <a:schemeClr val="tx1"/>
                          </a:solidFill>
                          <a:latin typeface="Calibri"/>
                        </a:rPr>
                        <a:t>Purchased New Home</a:t>
                      </a:r>
                    </a:p>
                    <a:p>
                      <a:pPr lvl="0">
                        <a:buNone/>
                      </a:pPr>
                      <a:r>
                        <a:rPr lang="en-US" sz="1200" b="0" i="0" u="none" strike="noStrike" noProof="0">
                          <a:solidFill>
                            <a:schemeClr val="tx1"/>
                          </a:solidFill>
                          <a:latin typeface="Calibri"/>
                        </a:rPr>
                        <a:t>Place of Employment</a:t>
                      </a:r>
                      <a:endParaRPr lang="en-US" sz="1200" b="0" i="0" u="none" strike="noStrike" noProof="0">
                        <a:latin typeface="Calibri"/>
                      </a:endParaRPr>
                    </a:p>
                    <a:p>
                      <a:pPr lvl="0">
                        <a:buNone/>
                      </a:pPr>
                      <a:r>
                        <a:rPr lang="en-US" sz="1200" b="0" i="0" u="none" strike="noStrike" noProof="0">
                          <a:solidFill>
                            <a:schemeClr val="tx1"/>
                          </a:solidFill>
                          <a:latin typeface="Calibri"/>
                        </a:rPr>
                        <a:t>RV or Camper</a:t>
                      </a:r>
                      <a:endParaRPr lang="en-US" sz="1200" b="0" i="0" u="none" strike="noStrike" noProof="0">
                        <a:latin typeface="Calibri"/>
                      </a:endParaRPr>
                    </a:p>
                    <a:p>
                      <a:pPr lvl="0">
                        <a:buNone/>
                      </a:pPr>
                      <a:r>
                        <a:rPr lang="en-US" sz="1200" b="0" i="0" u="none" strike="noStrike" noProof="0">
                          <a:solidFill>
                            <a:schemeClr val="tx1"/>
                          </a:solidFill>
                          <a:latin typeface="Calibri"/>
                        </a:rPr>
                        <a:t>Second Residence</a:t>
                      </a:r>
                      <a:endParaRPr lang="en-US" sz="1200" b="0" i="0" u="none" strike="noStrike" noProof="0">
                        <a:latin typeface="Calibri"/>
                      </a:endParaRPr>
                    </a:p>
                    <a:p>
                      <a:pPr lvl="0">
                        <a:buNone/>
                      </a:pPr>
                      <a:r>
                        <a:rPr lang="en-US" sz="1200" b="0" i="0" u="none" strike="noStrike" noProof="0">
                          <a:solidFill>
                            <a:schemeClr val="tx1"/>
                          </a:solidFill>
                          <a:latin typeface="Calibri"/>
                        </a:rPr>
                        <a:t>My Vehicle</a:t>
                      </a:r>
                      <a:endParaRPr lang="en-US" sz="1200" b="0" i="0" u="none" strike="noStrike" noProof="0">
                        <a:latin typeface="Calibri"/>
                      </a:endParaRPr>
                    </a:p>
                    <a:p>
                      <a:pPr lvl="0">
                        <a:buNone/>
                      </a:pPr>
                      <a:r>
                        <a:rPr lang="en-US" sz="1200" b="0" i="0" u="none" strike="noStrike" noProof="0">
                          <a:solidFill>
                            <a:schemeClr val="tx1"/>
                          </a:solidFill>
                          <a:latin typeface="Calibri"/>
                        </a:rPr>
                        <a:t>Tent</a:t>
                      </a:r>
                    </a:p>
                    <a:p>
                      <a:pPr lvl="0">
                        <a:buNone/>
                      </a:pPr>
                      <a:endParaRPr lang="en-US" sz="1200" b="0" i="0" u="none" strike="noStrike" noProof="0">
                        <a:solidFill>
                          <a:schemeClr val="tx1"/>
                        </a:solidFill>
                        <a:latin typeface="Calibri"/>
                      </a:endParaRPr>
                    </a:p>
                    <a:p>
                      <a:pPr lvl="0">
                        <a:buNone/>
                      </a:pPr>
                      <a:r>
                        <a:rPr lang="en-US" sz="1200" b="0" i="0" u="none" strike="noStrike" noProof="0">
                          <a:solidFill>
                            <a:schemeClr val="tx1"/>
                          </a:solidFill>
                          <a:latin typeface="Calibri"/>
                        </a:rPr>
                        <a:t>Are you currently able to get to your home?</a:t>
                      </a:r>
                    </a:p>
                    <a:p>
                      <a:pPr lvl="0">
                        <a:buNone/>
                      </a:pPr>
                      <a:endParaRPr lang="en-US" sz="1200" b="0" i="0" u="none" strike="noStrike" noProof="0">
                        <a:solidFill>
                          <a:schemeClr val="tx1"/>
                        </a:solidFill>
                        <a:latin typeface="Calibri"/>
                      </a:endParaRPr>
                    </a:p>
                    <a:p>
                      <a:pPr lvl="0">
                        <a:buNone/>
                      </a:pPr>
                      <a:r>
                        <a:rPr lang="en-US" sz="1200" b="0" i="0" u="none" strike="noStrike" noProof="0">
                          <a:solidFill>
                            <a:schemeClr val="tx1"/>
                          </a:solidFill>
                          <a:latin typeface="Calibri"/>
                        </a:rPr>
                        <a:t>Yes, I am able to get to my home [Radio Button]</a:t>
                      </a:r>
                    </a:p>
                    <a:p>
                      <a:pPr lvl="0">
                        <a:buNone/>
                      </a:pPr>
                      <a:endParaRPr lang="en-US" sz="1200" b="0" i="0" u="none" strike="noStrike" noProof="0">
                        <a:solidFill>
                          <a:schemeClr val="tx1"/>
                        </a:solidFill>
                        <a:latin typeface="Calibri"/>
                      </a:endParaRPr>
                    </a:p>
                    <a:p>
                      <a:pPr lvl="0" algn="l">
                        <a:lnSpc>
                          <a:spcPct val="100000"/>
                        </a:lnSpc>
                        <a:spcBef>
                          <a:spcPts val="0"/>
                        </a:spcBef>
                        <a:spcAft>
                          <a:spcPts val="0"/>
                        </a:spcAft>
                        <a:buNone/>
                      </a:pPr>
                      <a:r>
                        <a:rPr lang="en-US" sz="1200" b="0" i="0" u="none" strike="noStrike" noProof="0"/>
                        <a:t>I am unable to return to my home due to a mandatory evacuation. [Radio Button]</a:t>
                      </a:r>
                      <a:endParaRPr lang="en-US"/>
                    </a:p>
                    <a:p>
                      <a:pPr lvl="0" algn="l">
                        <a:lnSpc>
                          <a:spcPct val="100000"/>
                        </a:lnSpc>
                        <a:spcBef>
                          <a:spcPts val="0"/>
                        </a:spcBef>
                        <a:spcAft>
                          <a:spcPts val="0"/>
                        </a:spcAft>
                        <a:buNone/>
                      </a:pPr>
                      <a:endParaRPr lang="en-US" sz="1200" b="0" i="0" u="none" strike="noStrike" noProof="0"/>
                    </a:p>
                    <a:p>
                      <a:pPr lvl="0" algn="l">
                        <a:lnSpc>
                          <a:spcPct val="100000"/>
                        </a:lnSpc>
                        <a:spcBef>
                          <a:spcPts val="0"/>
                        </a:spcBef>
                        <a:spcAft>
                          <a:spcPts val="0"/>
                        </a:spcAft>
                        <a:buNone/>
                      </a:pPr>
                      <a:r>
                        <a:rPr lang="en-US" sz="1200" b="0" i="0" u="none" strike="noStrike" noProof="0"/>
                        <a:t>I am unable to return to my home because damages to the roads or bridges in the area prevent it. [Radio Button]</a:t>
                      </a:r>
                      <a:endParaRPr lang="en-US"/>
                    </a:p>
                    <a:p>
                      <a:pPr lvl="0">
                        <a:buNone/>
                      </a:pPr>
                      <a:endParaRPr lang="en-US" sz="1200" b="0" i="0" u="none" strike="noStrike" noProof="0">
                        <a:solidFill>
                          <a:schemeClr val="tx1"/>
                        </a:solidFill>
                        <a:latin typeface="Calibri"/>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831708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934053586"/>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Extent of Damage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their Critical Needs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2" descr="image">
            <a:extLst>
              <a:ext uri="{FF2B5EF4-FFF2-40B4-BE49-F238E27FC236}">
                <a16:creationId xmlns:a16="http://schemas.microsoft.com/office/drawing/2014/main" id="{4BE916D4-C824-6B62-A7C0-C58BF542A513}"/>
              </a:ext>
            </a:extLst>
          </p:cNvPr>
          <p:cNvPicPr>
            <a:picLocks noChangeAspect="1"/>
          </p:cNvPicPr>
          <p:nvPr/>
        </p:nvPicPr>
        <p:blipFill>
          <a:blip r:embed="rId3"/>
          <a:stretch>
            <a:fillRect/>
          </a:stretch>
        </p:blipFill>
        <p:spPr>
          <a:xfrm>
            <a:off x="637919" y="1957668"/>
            <a:ext cx="5375890" cy="1895141"/>
          </a:xfrm>
          <a:prstGeom prst="rect">
            <a:avLst/>
          </a:prstGeom>
        </p:spPr>
      </p:pic>
      <p:pic>
        <p:nvPicPr>
          <p:cNvPr id="4098" name="Picture 2" descr="image">
            <a:extLst>
              <a:ext uri="{FF2B5EF4-FFF2-40B4-BE49-F238E27FC236}">
                <a16:creationId xmlns:a16="http://schemas.microsoft.com/office/drawing/2014/main" id="{00B64C4A-89DF-49E6-B44E-52E00867A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649" y="1574276"/>
            <a:ext cx="5482793" cy="2931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801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498571905"/>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solidFill>
                            <a:schemeClr val="tx1"/>
                          </a:solidFill>
                        </a:rPr>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0"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What is the location of your loss?</a:t>
                      </a:r>
                    </a:p>
                    <a:p>
                      <a:endParaRPr lang="en-US" sz="1400" b="0" i="0" kern="1200">
                        <a:solidFill>
                          <a:schemeClr val="tx1"/>
                        </a:solidFill>
                        <a:effectLst/>
                        <a:latin typeface="+mn-lt"/>
                        <a:ea typeface="+mn-ea"/>
                        <a:cs typeface="+mn-cs"/>
                      </a:endParaRPr>
                    </a:p>
                    <a:p>
                      <a:r>
                        <a:rPr lang="en-US" sz="1400" b="0" i="0" u="sng" kern="1200">
                          <a:solidFill>
                            <a:schemeClr val="accent1">
                              <a:lumMod val="75000"/>
                            </a:schemeClr>
                          </a:solidFill>
                          <a:effectLst/>
                          <a:latin typeface="+mn-lt"/>
                          <a:ea typeface="+mn-ea"/>
                          <a:cs typeface="+mn-cs"/>
                        </a:rPr>
                        <a:t>Use Current Location</a:t>
                      </a:r>
                      <a:r>
                        <a:rPr lang="en-US" sz="1400" b="0" i="0" kern="1200">
                          <a:solidFill>
                            <a:schemeClr val="tx1"/>
                          </a:solidFill>
                          <a:effectLst/>
                          <a:latin typeface="+mn-lt"/>
                          <a:ea typeface="+mn-ea"/>
                          <a:cs typeface="+mn-cs"/>
                        </a:rPr>
                        <a:t> (hyperlink)    Or    </a:t>
                      </a:r>
                      <a:r>
                        <a:rPr lang="en-US" sz="1400" b="1" i="0" kern="1200">
                          <a:solidFill>
                            <a:schemeClr val="tx1"/>
                          </a:solidFill>
                          <a:effectLst/>
                          <a:latin typeface="+mn-lt"/>
                          <a:ea typeface="+mn-ea"/>
                          <a:cs typeface="+mn-cs"/>
                        </a:rPr>
                        <a:t>Select a State/Territory </a:t>
                      </a:r>
                      <a:r>
                        <a:rPr lang="en-US" sz="1400" b="0" i="0" kern="1200">
                          <a:solidFill>
                            <a:schemeClr val="tx1"/>
                          </a:solidFill>
                          <a:effectLst/>
                          <a:latin typeface="+mn-lt"/>
                          <a:ea typeface="+mn-ea"/>
                          <a:cs typeface="+mn-cs"/>
                        </a:rPr>
                        <a:t>(Drop-down menu)    Or    [Enter ZIP Code] (Text Field)</a:t>
                      </a:r>
                    </a:p>
                    <a:p>
                      <a:endParaRPr lang="en-US" sz="1400" b="0"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Enter City </a:t>
                      </a:r>
                      <a:r>
                        <a:rPr lang="en-US" sz="1400" b="0" i="0" kern="1200">
                          <a:solidFill>
                            <a:schemeClr val="tx1"/>
                          </a:solidFill>
                          <a:effectLst/>
                          <a:latin typeface="+mn-lt"/>
                          <a:ea typeface="+mn-ea"/>
                          <a:cs typeface="+mn-cs"/>
                        </a:rPr>
                        <a:t>(Text Field which appears if State is selected)</a:t>
                      </a:r>
                    </a:p>
                    <a:p>
                      <a:endParaRPr lang="en-US" sz="1400" b="1"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p>
                      <a:r>
                        <a:rPr lang="en-US" sz="1400" b="0" i="0" kern="1200">
                          <a:solidFill>
                            <a:schemeClr val="tx1"/>
                          </a:solidFill>
                          <a:effectLst/>
                          <a:latin typeface="+mn-lt"/>
                          <a:ea typeface="+mn-ea"/>
                          <a:cs typeface="+mn-cs"/>
                        </a:rPr>
                        <a:t>Enter your city and state or ZIP code to see if your area has been declared for Individual Assistance.</a:t>
                      </a:r>
                    </a:p>
                    <a:p>
                      <a:r>
                        <a:rPr lang="en-US" sz="1400" b="0" i="1" kern="1200">
                          <a:solidFill>
                            <a:schemeClr val="tx1"/>
                          </a:solidFill>
                          <a:effectLst/>
                          <a:latin typeface="+mn-lt"/>
                          <a:ea typeface="+mn-ea"/>
                          <a:cs typeface="+mn-cs"/>
                        </a:rPr>
                        <a:t>NOTE: Your address and personal data will not be stored.</a:t>
                      </a:r>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740294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579157325"/>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solidFill>
                            <a:schemeClr val="tx1"/>
                          </a:solidFill>
                        </a:rPr>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Critical Needs </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Do you need money to help with any of the following critical needs?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Check all that apply.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[Checkboxes] </a:t>
                      </a:r>
                    </a:p>
                    <a:p>
                      <a:pPr marL="171450" indent="-171450">
                        <a:buFont typeface="Wingdings" panose="05000000000000000000" pitchFamily="2" charset="2"/>
                        <a:buChar char="q"/>
                      </a:pPr>
                      <a:r>
                        <a:rPr lang="en-US" sz="1200" b="0" i="0" kern="1200">
                          <a:solidFill>
                            <a:schemeClr val="tx1"/>
                          </a:solidFill>
                          <a:effectLst/>
                          <a:latin typeface="+mn-lt"/>
                          <a:ea typeface="+mn-ea"/>
                          <a:cs typeface="+mn-cs"/>
                        </a:rPr>
                        <a:t>Costs to get to a shelter or other place, because my home is unsafe</a:t>
                      </a:r>
                    </a:p>
                    <a:p>
                      <a:pPr marL="171450" indent="-171450">
                        <a:buFont typeface="Wingdings" panose="05000000000000000000" pitchFamily="2" charset="2"/>
                        <a:buChar char="q"/>
                      </a:pPr>
                      <a:r>
                        <a:rPr lang="en-US" sz="1200" b="0" i="0" kern="1200">
                          <a:solidFill>
                            <a:schemeClr val="tx1"/>
                          </a:solidFill>
                          <a:effectLst/>
                          <a:latin typeface="+mn-lt"/>
                          <a:ea typeface="+mn-ea"/>
                          <a:cs typeface="+mn-cs"/>
                        </a:rPr>
                        <a:t>Infant formula, diapers, personal hygiene items, or gas </a:t>
                      </a:r>
                    </a:p>
                    <a:p>
                      <a:pPr marL="171450" indent="-171450">
                        <a:buFont typeface="Wingdings" panose="05000000000000000000" pitchFamily="2" charset="2"/>
                        <a:buChar char="q"/>
                      </a:pPr>
                      <a:r>
                        <a:rPr lang="en-US" sz="1200" b="0" i="0" kern="1200">
                          <a:solidFill>
                            <a:schemeClr val="tx1"/>
                          </a:solidFill>
                          <a:effectLst/>
                          <a:latin typeface="+mn-lt"/>
                          <a:ea typeface="+mn-ea"/>
                          <a:cs typeface="+mn-cs"/>
                        </a:rPr>
                        <a:t>Water, food, medication, or durable medical equipment </a:t>
                      </a:r>
                    </a:p>
                    <a:p>
                      <a:pPr marL="171450" indent="-171450">
                        <a:buFont typeface="Wingdings" panose="05000000000000000000" pitchFamily="2" charset="2"/>
                        <a:buChar char="q"/>
                      </a:pPr>
                      <a:r>
                        <a:rPr lang="en-US" sz="1200" b="0" i="0" kern="1200">
                          <a:solidFill>
                            <a:schemeClr val="tx1"/>
                          </a:solidFill>
                          <a:effectLst/>
                          <a:latin typeface="+mn-lt"/>
                          <a:ea typeface="+mn-ea"/>
                          <a:cs typeface="+mn-cs"/>
                        </a:rPr>
                        <a:t>I don’t have any critical needs.</a:t>
                      </a:r>
                    </a:p>
                    <a:p>
                      <a:endParaRPr lang="en-US" sz="1200" b="0" i="0" kern="1200">
                        <a:solidFill>
                          <a:schemeClr val="tx1"/>
                        </a:solidFill>
                        <a:effectLst/>
                        <a:latin typeface="+mn-lt"/>
                        <a:ea typeface="+mn-ea"/>
                        <a:cs typeface="+mn-cs"/>
                      </a:endParaRPr>
                    </a:p>
                  </a:txBody>
                  <a:tcPr/>
                </a:tc>
                <a:tc>
                  <a:txBody>
                    <a:bodyPr/>
                    <a:lstStyle/>
                    <a:p>
                      <a:pPr marL="0" lvl="0" indent="0">
                        <a:buNone/>
                      </a:pPr>
                      <a:r>
                        <a:rPr lang="en-US" sz="1400" b="1" i="0" kern="1200">
                          <a:solidFill>
                            <a:schemeClr val="tx1"/>
                          </a:solidFill>
                          <a:effectLst/>
                          <a:latin typeface="+mn-lt"/>
                          <a:ea typeface="+mn-ea"/>
                          <a:cs typeface="+mn-cs"/>
                        </a:rPr>
                        <a:t>Current Language:</a:t>
                      </a:r>
                    </a:p>
                    <a:p>
                      <a:pPr marL="0" indent="0">
                        <a:buFont typeface="Arial" panose="020B0604020202020204" pitchFamily="34" charset="0"/>
                        <a:buNone/>
                      </a:pPr>
                      <a:endParaRPr lang="en-US" sz="1100" b="0" i="0" kern="1200">
                        <a:solidFill>
                          <a:schemeClr val="tx1"/>
                        </a:solidFill>
                        <a:effectLst/>
                        <a:latin typeface="+mn-lt"/>
                        <a:ea typeface="+mn-ea"/>
                        <a:cs typeface="+mn-cs"/>
                      </a:endParaRPr>
                    </a:p>
                    <a:p>
                      <a:pPr lvl="0" algn="l">
                        <a:lnSpc>
                          <a:spcPct val="100000"/>
                        </a:lnSpc>
                        <a:spcBef>
                          <a:spcPts val="0"/>
                        </a:spcBef>
                        <a:spcAft>
                          <a:spcPts val="0"/>
                        </a:spcAft>
                        <a:buNone/>
                      </a:pPr>
                      <a:r>
                        <a:rPr lang="en-US" sz="1100" b="0" i="0" u="none" strike="noStrike" kern="1200" noProof="0">
                          <a:effectLst/>
                        </a:rPr>
                        <a:t>Do you have any immediate needs for evacuation expenses such as clothing, medication, gas, etc?</a:t>
                      </a:r>
                      <a:br>
                        <a:rPr lang="en-US" sz="1100" b="0" i="0" u="none" strike="noStrike" kern="1200" noProof="0">
                          <a:effectLst/>
                        </a:rPr>
                      </a:br>
                      <a:endParaRPr lang="en-US" sz="1100" b="0" i="0" u="none" strike="noStrike" kern="1200" noProof="0">
                        <a:effectLst/>
                      </a:endParaRPr>
                    </a:p>
                    <a:p>
                      <a:pPr lvl="0" algn="l">
                        <a:lnSpc>
                          <a:spcPct val="100000"/>
                        </a:lnSpc>
                        <a:spcBef>
                          <a:spcPts val="0"/>
                        </a:spcBef>
                        <a:spcAft>
                          <a:spcPts val="0"/>
                        </a:spcAft>
                        <a:buNone/>
                      </a:pPr>
                      <a:r>
                        <a:rPr lang="en-US" sz="1100" b="0" i="0" u="none" strike="noStrike" kern="1200" noProof="0">
                          <a:effectLst/>
                        </a:rPr>
                        <a:t>If yes, please indicate which needs you have below. Please note: </a:t>
                      </a:r>
                      <a:r>
                        <a:rPr lang="en-US" sz="1100" b="1" i="0" u="none" strike="noStrike" kern="1200" noProof="0">
                          <a:effectLst/>
                        </a:rPr>
                        <a:t>Reimbursement for stored food is </a:t>
                      </a:r>
                      <a:r>
                        <a:rPr lang="en-US" sz="1100" b="1" i="1" u="none" strike="noStrike" kern="1200" noProof="0">
                          <a:effectLst/>
                        </a:rPr>
                        <a:t>not</a:t>
                      </a:r>
                      <a:r>
                        <a:rPr lang="en-US" sz="1100" b="1" i="0" u="none" strike="noStrike" kern="1200" noProof="0">
                          <a:effectLst/>
                        </a:rPr>
                        <a:t> an eligible item.</a:t>
                      </a:r>
                      <a:endParaRPr lang="en-US"/>
                    </a:p>
                    <a:p>
                      <a:pPr lvl="0" algn="l">
                        <a:lnSpc>
                          <a:spcPct val="100000"/>
                        </a:lnSpc>
                        <a:spcBef>
                          <a:spcPts val="0"/>
                        </a:spcBef>
                        <a:spcAft>
                          <a:spcPts val="0"/>
                        </a:spcAft>
                        <a:buNone/>
                      </a:pPr>
                      <a:endParaRPr lang="en-US" sz="1100" b="0" i="0" u="none" strike="noStrike" kern="1200" noProof="0">
                        <a:effectLst/>
                      </a:endParaRPr>
                    </a:p>
                    <a:p>
                      <a:pPr lvl="0" algn="l">
                        <a:lnSpc>
                          <a:spcPct val="100000"/>
                        </a:lnSpc>
                        <a:spcBef>
                          <a:spcPts val="0"/>
                        </a:spcBef>
                        <a:spcAft>
                          <a:spcPts val="0"/>
                        </a:spcAft>
                        <a:buNone/>
                      </a:pPr>
                      <a:r>
                        <a:rPr lang="en-US" sz="1100" b="0" i="0" u="none" strike="noStrike" kern="1200" noProof="0">
                          <a:effectLst/>
                        </a:rPr>
                        <a:t>Emergency Needs</a:t>
                      </a:r>
                      <a:endParaRPr lang="en-US"/>
                    </a:p>
                    <a:p>
                      <a:pPr lvl="0" algn="l">
                        <a:lnSpc>
                          <a:spcPct val="100000"/>
                        </a:lnSpc>
                        <a:spcBef>
                          <a:spcPts val="0"/>
                        </a:spcBef>
                        <a:spcAft>
                          <a:spcPts val="0"/>
                        </a:spcAft>
                        <a:buNone/>
                      </a:pPr>
                      <a:endParaRPr lang="en-US" sz="1100" b="0" i="0" u="none" strike="noStrike" kern="1200" noProof="0">
                        <a:effectLst/>
                      </a:endParaRPr>
                    </a:p>
                    <a:p>
                      <a:pPr lvl="0" algn="l">
                        <a:lnSpc>
                          <a:spcPct val="100000"/>
                        </a:lnSpc>
                        <a:spcBef>
                          <a:spcPts val="0"/>
                        </a:spcBef>
                        <a:spcAft>
                          <a:spcPts val="0"/>
                        </a:spcAft>
                        <a:buNone/>
                      </a:pPr>
                      <a:r>
                        <a:rPr lang="en-US" sz="1100" b="0" i="0" u="none" strike="noStrike" kern="1200" noProof="0">
                          <a:effectLst/>
                        </a:rPr>
                        <a:t>I have a disaster related emergency need for food, medication, durable medical equipment or gas. [Check Box]</a:t>
                      </a:r>
                      <a:endParaRPr lang="en-US"/>
                    </a:p>
                    <a:p>
                      <a:pPr lvl="0" algn="l">
                        <a:lnSpc>
                          <a:spcPct val="100000"/>
                        </a:lnSpc>
                        <a:spcBef>
                          <a:spcPts val="0"/>
                        </a:spcBef>
                        <a:spcAft>
                          <a:spcPts val="0"/>
                        </a:spcAft>
                        <a:buNone/>
                      </a:pPr>
                      <a:endParaRPr lang="en-US" sz="1100" b="0" i="0" u="none" strike="noStrike" kern="1200" noProof="0">
                        <a:effectLst/>
                      </a:endParaRPr>
                    </a:p>
                    <a:p>
                      <a:pPr lvl="0" algn="l">
                        <a:lnSpc>
                          <a:spcPct val="100000"/>
                        </a:lnSpc>
                        <a:spcBef>
                          <a:spcPts val="0"/>
                        </a:spcBef>
                        <a:spcAft>
                          <a:spcPts val="0"/>
                        </a:spcAft>
                        <a:buNone/>
                      </a:pPr>
                      <a:r>
                        <a:rPr lang="en-US" sz="1100" b="0" i="0" u="none" strike="noStrike" kern="1200" noProof="0">
                          <a:effectLst/>
                        </a:rPr>
                        <a:t>I have a disaster related emergency need for shelter. [Check Box]</a:t>
                      </a:r>
                      <a:endParaRPr lang="en-US"/>
                    </a:p>
                    <a:p>
                      <a:pPr lvl="0" algn="l">
                        <a:lnSpc>
                          <a:spcPct val="100000"/>
                        </a:lnSpc>
                        <a:spcBef>
                          <a:spcPts val="0"/>
                        </a:spcBef>
                        <a:spcAft>
                          <a:spcPts val="0"/>
                        </a:spcAft>
                        <a:buNone/>
                      </a:pPr>
                      <a:endParaRPr lang="en-US" sz="1100" b="0" i="0" u="none" strike="noStrike" kern="1200" noProof="0">
                        <a:effectLst/>
                      </a:endParaRPr>
                    </a:p>
                    <a:p>
                      <a:pPr lvl="0" algn="l">
                        <a:lnSpc>
                          <a:spcPct val="100000"/>
                        </a:lnSpc>
                        <a:spcBef>
                          <a:spcPts val="0"/>
                        </a:spcBef>
                        <a:spcAft>
                          <a:spcPts val="0"/>
                        </a:spcAft>
                        <a:buNone/>
                      </a:pPr>
                      <a:r>
                        <a:rPr lang="en-US" sz="1100" b="0" i="0" u="none" strike="noStrike" kern="1200" noProof="0">
                          <a:effectLst/>
                        </a:rPr>
                        <a:t>I have a disaster related emergency need for clothing. [Check Box]</a:t>
                      </a:r>
                      <a:endParaRPr lang="en-US"/>
                    </a:p>
                    <a:p>
                      <a:pPr marL="0" lvl="0" indent="0">
                        <a:buFont typeface="Arial" panose="020B0604020202020204" pitchFamily="34" charset="0"/>
                        <a:buNone/>
                      </a:pPr>
                      <a:endParaRPr lang="en-US" sz="1100" b="0"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705175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Utilities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their experience with utilities.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6" name="Picture 5" descr="Graphical user interface, text, application&#10;&#10;Description automatically generated">
            <a:extLst>
              <a:ext uri="{FF2B5EF4-FFF2-40B4-BE49-F238E27FC236}">
                <a16:creationId xmlns:a16="http://schemas.microsoft.com/office/drawing/2014/main" id="{84BAA7DC-5B89-614F-A105-D7CEE1FF9B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2778" y="1830470"/>
            <a:ext cx="4752975" cy="2895600"/>
          </a:xfrm>
          <a:prstGeom prst="rect">
            <a:avLst/>
          </a:prstGeom>
        </p:spPr>
      </p:pic>
      <p:pic>
        <p:nvPicPr>
          <p:cNvPr id="4098" name="Picture 2">
            <a:extLst>
              <a:ext uri="{FF2B5EF4-FFF2-40B4-BE49-F238E27FC236}">
                <a16:creationId xmlns:a16="http://schemas.microsoft.com/office/drawing/2014/main" id="{B7C40F53-52D2-42CA-98CE-0425D4FDDC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01" y="1664974"/>
            <a:ext cx="5541196" cy="1613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4889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10714345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Essential Utilities</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Did the disaster cause your utilities to be out for 3 or more days?</a:t>
                      </a:r>
                    </a:p>
                    <a:p>
                      <a:r>
                        <a:rPr lang="en-US" sz="1400" b="0" i="0" kern="1200">
                          <a:solidFill>
                            <a:schemeClr val="tx1"/>
                          </a:solidFill>
                          <a:effectLst/>
                          <a:latin typeface="+mn-lt"/>
                          <a:ea typeface="+mn-ea"/>
                          <a:cs typeface="+mn-cs"/>
                        </a:rPr>
                        <a:t>Yes        No       I don’t know [Radio Buttons] </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Are your utilities out now?</a:t>
                      </a:r>
                    </a:p>
                    <a:p>
                      <a:r>
                        <a:rPr lang="en-US" sz="1400" b="0" i="0" kern="1200">
                          <a:solidFill>
                            <a:schemeClr val="tx1"/>
                          </a:solidFill>
                          <a:effectLst/>
                          <a:latin typeface="+mn-lt"/>
                          <a:ea typeface="+mn-ea"/>
                          <a:cs typeface="+mn-cs"/>
                        </a:rPr>
                        <a:t>Yes        No       I don’t know [Radio Buttons] </a:t>
                      </a:r>
                      <a:endParaRPr lang="en-US" sz="1400" b="1" i="0" kern="1200">
                        <a:solidFill>
                          <a:schemeClr val="tx1"/>
                        </a:solidFill>
                        <a:effectLst/>
                        <a:latin typeface="+mn-lt"/>
                        <a:ea typeface="+mn-ea"/>
                        <a:cs typeface="+mn-cs"/>
                      </a:endParaRPr>
                    </a:p>
                    <a:p>
                      <a:endParaRPr lang="en-US" sz="1400" b="1" i="0" kern="1200">
                        <a:solidFill>
                          <a:schemeClr val="tx1"/>
                        </a:solidFill>
                        <a:effectLst/>
                        <a:latin typeface="+mn-lt"/>
                        <a:ea typeface="+mn-ea"/>
                        <a:cs typeface="+mn-cs"/>
                      </a:endParaRPr>
                    </a:p>
                    <a:p>
                      <a:endParaRPr lang="en-US" sz="1400" b="1"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endParaRPr lang="en-US" sz="1400" b="0" i="0" u="none" strike="noStrike" kern="1200" noProof="0">
                        <a:effectLst/>
                      </a:endParaRPr>
                    </a:p>
                    <a:p>
                      <a:pPr marL="0" marR="0" lvl="0" indent="0" algn="l">
                        <a:lnSpc>
                          <a:spcPct val="100000"/>
                        </a:lnSpc>
                        <a:spcBef>
                          <a:spcPts val="0"/>
                        </a:spcBef>
                        <a:spcAft>
                          <a:spcPts val="0"/>
                        </a:spcAft>
                        <a:buNone/>
                      </a:pPr>
                      <a:r>
                        <a:rPr lang="en-US" sz="1400" b="1" i="0" u="none" strike="noStrike" kern="1200" noProof="0">
                          <a:solidFill>
                            <a:schemeClr val="tx1"/>
                          </a:solidFill>
                          <a:effectLst/>
                          <a:latin typeface="Calibri"/>
                        </a:rPr>
                        <a:t>Essential Utilities</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Have your essential utilities been out for 3 days or more due to the disaster?</a:t>
                      </a:r>
                      <a:br>
                        <a:rPr lang="en-US" sz="1400" b="1" i="0" u="none" strike="noStrike" kern="1200" noProof="0">
                          <a:solidFill>
                            <a:srgbClr val="000000"/>
                          </a:solidFill>
                          <a:effectLst/>
                          <a:latin typeface="Calibri"/>
                        </a:rPr>
                      </a:br>
                      <a:r>
                        <a:rPr lang="en-US" sz="1400" b="1" i="0" u="none" strike="noStrike" kern="1200" noProof="0">
                          <a:solidFill>
                            <a:schemeClr val="tx1"/>
                          </a:solidFill>
                          <a:effectLst/>
                          <a:latin typeface="Calibri"/>
                        </a:rPr>
                        <a:t>( Yes or No radio button)</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Are your essential utilities currently our due to the disaster?</a:t>
                      </a:r>
                      <a:br>
                        <a:rPr lang="en-US" sz="1400" b="1" i="0" u="none" strike="noStrike" kern="1200" noProof="0">
                          <a:solidFill>
                            <a:srgbClr val="000000"/>
                          </a:solidFill>
                          <a:effectLst/>
                          <a:latin typeface="Calibri"/>
                        </a:rPr>
                      </a:br>
                      <a:r>
                        <a:rPr lang="en-US" sz="1400" b="1" i="0" u="none" strike="noStrike" kern="1200" noProof="0">
                          <a:solidFill>
                            <a:schemeClr val="tx1"/>
                          </a:solidFill>
                          <a:effectLst/>
                          <a:latin typeface="Calibri"/>
                        </a:rPr>
                        <a:t>(Yes, No, Or Unknown Radio Button)</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Are your essential utilities privately owned (I.e., well or septic) or publicly owned?</a:t>
                      </a:r>
                      <a:br>
                        <a:rPr lang="en-US" sz="1400" b="1" i="0" u="none" strike="noStrike" kern="1200" noProof="0">
                          <a:solidFill>
                            <a:srgbClr val="000000"/>
                          </a:solidFill>
                          <a:effectLst/>
                          <a:latin typeface="Calibri"/>
                        </a:rPr>
                      </a:br>
                      <a:r>
                        <a:rPr lang="en-US" sz="1400" b="1" i="0" u="none" strike="noStrike" kern="1200" noProof="0">
                          <a:solidFill>
                            <a:schemeClr val="tx1"/>
                          </a:solidFill>
                          <a:effectLst/>
                          <a:latin typeface="Calibri"/>
                        </a:rPr>
                        <a:t>(Private, Public, Unknown Radio Button)</a:t>
                      </a:r>
                      <a:endParaRPr lang="en-US"/>
                    </a:p>
                    <a:p>
                      <a:endParaRPr lang="en-US" sz="140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5260586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C5F6545F-60FC-45A6-BA5D-E70EB6037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079" y="1408789"/>
            <a:ext cx="5053807" cy="3429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850314411"/>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Insurance - Home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home insurance information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5" name="Picture 4" descr="Graphical user interface, application&#10;&#10;Description automatically generated">
            <a:extLst>
              <a:ext uri="{FF2B5EF4-FFF2-40B4-BE49-F238E27FC236}">
                <a16:creationId xmlns:a16="http://schemas.microsoft.com/office/drawing/2014/main" id="{CB5152BD-1EF9-014A-AD04-DD7C80F722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04834" y="1617684"/>
            <a:ext cx="5003007" cy="2665955"/>
          </a:xfrm>
          <a:prstGeom prst="rect">
            <a:avLst/>
          </a:prstGeom>
        </p:spPr>
      </p:pic>
      <p:pic>
        <p:nvPicPr>
          <p:cNvPr id="5122" name="Picture 2" descr="image">
            <a:extLst>
              <a:ext uri="{FF2B5EF4-FFF2-40B4-BE49-F238E27FC236}">
                <a16:creationId xmlns:a16="http://schemas.microsoft.com/office/drawing/2014/main" id="{B8BD7945-A749-4C46-8FFE-70C3BCBA8C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944" y="4732003"/>
            <a:ext cx="5704974" cy="14344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a:extLst>
              <a:ext uri="{FF2B5EF4-FFF2-40B4-BE49-F238E27FC236}">
                <a16:creationId xmlns:a16="http://schemas.microsoft.com/office/drawing/2014/main" id="{F7447F93-E4BE-49BD-8767-38748A7785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242" t="21143" r="3372" b="54542"/>
          <a:stretch/>
        </p:blipFill>
        <p:spPr bwMode="auto">
          <a:xfrm>
            <a:off x="6321918" y="4250950"/>
            <a:ext cx="5348168" cy="989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8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221432963"/>
              </p:ext>
            </p:extLst>
          </p:nvPr>
        </p:nvGraphicFramePr>
        <p:xfrm>
          <a:off x="411079" y="217356"/>
          <a:ext cx="11369842" cy="643692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dirty="0">
                          <a:solidFill>
                            <a:schemeClr val="tx1"/>
                          </a:solidFill>
                          <a:effectLst/>
                          <a:latin typeface="+mn-lt"/>
                          <a:ea typeface="+mn-ea"/>
                          <a:cs typeface="+mn-cs"/>
                        </a:rPr>
                        <a:t>Proposed language:</a:t>
                      </a:r>
                      <a:endParaRPr lang="en-US" sz="1000" b="1" i="0" kern="1200" dirty="0">
                        <a:solidFill>
                          <a:schemeClr val="tx1"/>
                        </a:solidFill>
                        <a:effectLst/>
                        <a:latin typeface="+mn-lt"/>
                        <a:ea typeface="+mn-ea"/>
                        <a:cs typeface="+mn-cs"/>
                      </a:endParaRPr>
                    </a:p>
                    <a:p>
                      <a:endParaRPr lang="en-US" sz="1000" b="1" i="0" kern="1200" dirty="0">
                        <a:solidFill>
                          <a:schemeClr val="tx1"/>
                        </a:solidFill>
                        <a:effectLst/>
                        <a:latin typeface="+mn-lt"/>
                        <a:ea typeface="+mn-ea"/>
                        <a:cs typeface="+mn-cs"/>
                      </a:endParaRPr>
                    </a:p>
                    <a:p>
                      <a:r>
                        <a:rPr lang="en-US" sz="1800" b="1" i="0" kern="1200" dirty="0">
                          <a:solidFill>
                            <a:schemeClr val="tx1"/>
                          </a:solidFill>
                          <a:effectLst/>
                          <a:latin typeface="+mn-lt"/>
                          <a:ea typeface="+mn-ea"/>
                          <a:cs typeface="+mn-cs"/>
                        </a:rPr>
                        <a:t>Home Insurance</a:t>
                      </a:r>
                    </a:p>
                    <a:p>
                      <a:endParaRPr lang="en-US" sz="1050" b="0" i="0" kern="1200" dirty="0">
                        <a:solidFill>
                          <a:schemeClr val="tx1"/>
                        </a:solidFill>
                        <a:effectLst/>
                        <a:latin typeface="+mn-lt"/>
                        <a:ea typeface="+mn-ea"/>
                        <a:cs typeface="+mn-cs"/>
                      </a:endParaRPr>
                    </a:p>
                    <a:p>
                      <a:r>
                        <a:rPr lang="en-US" sz="1050" b="1" i="0" kern="1200" dirty="0">
                          <a:solidFill>
                            <a:schemeClr val="tx1"/>
                          </a:solidFill>
                          <a:effectLst/>
                          <a:latin typeface="+mn-lt"/>
                          <a:ea typeface="+mn-ea"/>
                          <a:cs typeface="+mn-cs"/>
                        </a:rPr>
                        <a:t>Now we need to know the type of insurance you have. </a:t>
                      </a:r>
                    </a:p>
                    <a:p>
                      <a:endParaRPr lang="en-US" sz="1050" b="0" i="0" kern="1200" dirty="0">
                        <a:solidFill>
                          <a:schemeClr val="tx1"/>
                        </a:solidFill>
                        <a:effectLst/>
                        <a:latin typeface="+mn-lt"/>
                        <a:ea typeface="+mn-ea"/>
                        <a:cs typeface="+mn-cs"/>
                      </a:endParaRPr>
                    </a:p>
                    <a:p>
                      <a:r>
                        <a:rPr lang="en-US" sz="1050" b="0" i="0" kern="1200" dirty="0">
                          <a:solidFill>
                            <a:schemeClr val="tx1"/>
                          </a:solidFill>
                          <a:effectLst/>
                          <a:latin typeface="+mn-lt"/>
                          <a:ea typeface="+mn-ea"/>
                          <a:cs typeface="+mn-cs"/>
                        </a:rPr>
                        <a:t>Check </a:t>
                      </a:r>
                      <a:r>
                        <a:rPr lang="en-US" sz="1050" b="1" i="0" kern="1200" dirty="0">
                          <a:solidFill>
                            <a:schemeClr val="tx1"/>
                          </a:solidFill>
                          <a:effectLst/>
                          <a:latin typeface="+mn-lt"/>
                          <a:ea typeface="+mn-ea"/>
                          <a:cs typeface="+mn-cs"/>
                        </a:rPr>
                        <a:t>all</a:t>
                      </a:r>
                      <a:r>
                        <a:rPr lang="en-US" sz="1050" b="0" i="0" kern="1200" dirty="0">
                          <a:solidFill>
                            <a:schemeClr val="tx1"/>
                          </a:solidFill>
                          <a:effectLst/>
                          <a:latin typeface="+mn-lt"/>
                          <a:ea typeface="+mn-ea"/>
                          <a:cs typeface="+mn-cs"/>
                        </a:rPr>
                        <a:t> that apply.</a:t>
                      </a:r>
                    </a:p>
                    <a:p>
                      <a:endParaRPr lang="en-US" sz="1050" b="0" i="0" kern="1200" dirty="0">
                        <a:solidFill>
                          <a:schemeClr val="tx1"/>
                        </a:solidFill>
                        <a:effectLst/>
                        <a:latin typeface="+mn-lt"/>
                        <a:ea typeface="+mn-ea"/>
                        <a:cs typeface="+mn-cs"/>
                      </a:endParaRPr>
                    </a:p>
                    <a:p>
                      <a:r>
                        <a:rPr lang="en-US" sz="1050" b="1" i="0" kern="1200" dirty="0">
                          <a:solidFill>
                            <a:schemeClr val="tx1"/>
                          </a:solidFill>
                          <a:effectLst/>
                          <a:latin typeface="+mn-lt"/>
                          <a:ea typeface="+mn-ea"/>
                          <a:cs typeface="+mn-cs"/>
                        </a:rPr>
                        <a:t>Note: </a:t>
                      </a:r>
                      <a:r>
                        <a:rPr lang="en-US" sz="1050" b="0" i="1" kern="1200" dirty="0">
                          <a:solidFill>
                            <a:schemeClr val="tx1"/>
                          </a:solidFill>
                          <a:effectLst/>
                          <a:latin typeface="+mn-lt"/>
                          <a:ea typeface="+mn-ea"/>
                          <a:cs typeface="+mn-cs"/>
                        </a:rPr>
                        <a:t>You may give us the insurance company name later if you don’t have it right now.</a:t>
                      </a:r>
                    </a:p>
                    <a:p>
                      <a:endParaRPr lang="en-US" sz="1050" b="0" i="1" kern="1200" dirty="0">
                        <a:solidFill>
                          <a:schemeClr val="tx1"/>
                        </a:solidFill>
                        <a:effectLst/>
                        <a:latin typeface="+mn-lt"/>
                        <a:ea typeface="+mn-ea"/>
                        <a:cs typeface="+mn-cs"/>
                      </a:endParaRPr>
                    </a:p>
                    <a:p>
                      <a:r>
                        <a:rPr lang="en-US" sz="1050" b="0" i="0" kern="1200" dirty="0">
                          <a:solidFill>
                            <a:schemeClr val="tx1"/>
                          </a:solidFill>
                          <a:effectLst/>
                          <a:latin typeface="+mn-lt"/>
                          <a:ea typeface="+mn-ea"/>
                          <a:cs typeface="+mn-cs"/>
                        </a:rPr>
                        <a:t>[Checkboxes]</a:t>
                      </a:r>
                    </a:p>
                    <a:p>
                      <a:endParaRPr lang="en-US" sz="1050" b="0" i="0" kern="1200" dirty="0">
                        <a:solidFill>
                          <a:schemeClr val="tx1"/>
                        </a:solidFill>
                        <a:effectLst/>
                        <a:latin typeface="+mn-lt"/>
                        <a:ea typeface="+mn-ea"/>
                        <a:cs typeface="+mn-cs"/>
                      </a:endParaRP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Homeowner’s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Homeowners Insurance with a Sewer Backup Rider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kern="1200" dirty="0">
                          <a:solidFill>
                            <a:schemeClr val="tx1"/>
                          </a:solidFill>
                          <a:effectLst/>
                          <a:latin typeface="+mn-lt"/>
                          <a:ea typeface="+mn-ea"/>
                          <a:cs typeface="+mn-cs"/>
                        </a:rPr>
                        <a:t>Renter’s Insurance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kern="1200" dirty="0">
                          <a:solidFill>
                            <a:schemeClr val="tx1"/>
                          </a:solidFill>
                          <a:effectLst/>
                          <a:latin typeface="+mn-lt"/>
                          <a:ea typeface="+mn-ea"/>
                          <a:cs typeface="+mn-cs"/>
                        </a:rPr>
                        <a:t>Flood Insurance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kern="1200" dirty="0">
                          <a:solidFill>
                            <a:schemeClr val="tx1"/>
                          </a:solidFill>
                          <a:effectLst/>
                          <a:latin typeface="+mn-lt"/>
                          <a:ea typeface="+mn-ea"/>
                          <a:cs typeface="+mn-cs"/>
                        </a:rPr>
                        <a:t>Condo or Townhouse Unit Insurance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kern="1200" dirty="0">
                          <a:solidFill>
                            <a:schemeClr val="tx1"/>
                          </a:solidFill>
                          <a:effectLst/>
                          <a:latin typeface="+mn-lt"/>
                          <a:ea typeface="+mn-ea"/>
                          <a:cs typeface="+mn-cs"/>
                        </a:rPr>
                        <a:t>Condo or Townhouse Unit Insurance with an Earthquake Rider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kern="1200" dirty="0">
                          <a:solidFill>
                            <a:schemeClr val="tx1"/>
                          </a:solidFill>
                          <a:effectLst/>
                          <a:latin typeface="+mn-lt"/>
                          <a:ea typeface="+mn-ea"/>
                          <a:cs typeface="+mn-cs"/>
                        </a:rPr>
                        <a:t>Mobile Home Insurance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050" b="0" i="0" strike="noStrike" kern="1200" baseline="0" dirty="0">
                          <a:solidFill>
                            <a:schemeClr val="tx1"/>
                          </a:solidFill>
                          <a:effectLst/>
                          <a:latin typeface="+mn-lt"/>
                          <a:ea typeface="+mn-ea"/>
                          <a:cs typeface="+mn-cs"/>
                        </a:rPr>
                        <a:t>Contents Only </a:t>
                      </a:r>
                      <a:r>
                        <a:rPr lang="en-US" sz="1050" b="0" i="0" kern="1200" dirty="0">
                          <a:solidFill>
                            <a:schemeClr val="tx1"/>
                          </a:solidFill>
                          <a:effectLst/>
                          <a:latin typeface="+mn-lt"/>
                          <a:ea typeface="+mn-ea"/>
                          <a:cs typeface="+mn-cs"/>
                        </a:rPr>
                        <a:t>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Earthquake Contents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Earthquake Structure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I don’t have home or personal property insurance</a:t>
                      </a:r>
                    </a:p>
                    <a:p>
                      <a:pPr lvl="0" algn="l">
                        <a:lnSpc>
                          <a:spcPct val="100000"/>
                        </a:lnSpc>
                        <a:spcBef>
                          <a:spcPts val="0"/>
                        </a:spcBef>
                        <a:spcAft>
                          <a:spcPts val="0"/>
                        </a:spcAft>
                        <a:buNone/>
                      </a:pPr>
                      <a:endParaRPr lang="en-US" sz="1050" dirty="0">
                        <a:solidFill>
                          <a:schemeClr val="tx1"/>
                        </a:solidFill>
                      </a:endParaRPr>
                    </a:p>
                    <a:p>
                      <a:pPr lvl="0" algn="l">
                        <a:lnSpc>
                          <a:spcPct val="100000"/>
                        </a:lnSpc>
                        <a:spcBef>
                          <a:spcPts val="0"/>
                        </a:spcBef>
                        <a:spcAft>
                          <a:spcPts val="0"/>
                        </a:spcAft>
                        <a:buNone/>
                      </a:pPr>
                      <a:r>
                        <a:rPr lang="en-US" sz="1050" i="1" dirty="0">
                          <a:solidFill>
                            <a:schemeClr val="tx1"/>
                          </a:solidFill>
                        </a:rPr>
                        <a:t>[Warning text appears if user has previously said they own the home, and, on this screen selects "I don't have home or personal property]</a:t>
                      </a:r>
                    </a:p>
                    <a:p>
                      <a:pPr lvl="0" algn="l">
                        <a:lnSpc>
                          <a:spcPct val="100000"/>
                        </a:lnSpc>
                        <a:spcBef>
                          <a:spcPts val="0"/>
                        </a:spcBef>
                        <a:spcAft>
                          <a:spcPts val="0"/>
                        </a:spcAft>
                        <a:buNone/>
                      </a:pPr>
                      <a:br>
                        <a:rPr lang="en-US" sz="1050" dirty="0">
                          <a:solidFill>
                            <a:schemeClr val="tx1"/>
                          </a:solidFill>
                        </a:rPr>
                      </a:br>
                      <a:r>
                        <a:rPr lang="en-US" sz="1050" dirty="0">
                          <a:solidFill>
                            <a:schemeClr val="tx1"/>
                          </a:solidFill>
                        </a:rPr>
                        <a:t> </a:t>
                      </a:r>
                      <a:r>
                        <a:rPr lang="en-US" sz="1050" b="0" i="0" u="none" strike="noStrike" kern="1200" noProof="0" dirty="0">
                          <a:solidFill>
                            <a:schemeClr val="tx1"/>
                          </a:solidFill>
                          <a:effectLst/>
                        </a:rPr>
                        <a:t>You said you own your home, but now say you don’t have insurance. If you have a mortgage, it’s likely you also have insurance. If you’re </a:t>
                      </a:r>
                      <a:r>
                        <a:rPr lang="en-US" sz="1050" b="1" i="0" u="none" strike="noStrike" kern="1200" noProof="0" dirty="0">
                          <a:solidFill>
                            <a:schemeClr val="tx1"/>
                          </a:solidFill>
                          <a:effectLst/>
                        </a:rPr>
                        <a:t>certain</a:t>
                      </a:r>
                      <a:r>
                        <a:rPr lang="en-US" sz="1050" b="0" i="0" u="none" strike="noStrike" kern="1200" noProof="0" dirty="0">
                          <a:solidFill>
                            <a:schemeClr val="tx1"/>
                          </a:solidFill>
                          <a:effectLst/>
                        </a:rPr>
                        <a:t> you don’t have insurance, you must check the box below to confirm.</a:t>
                      </a:r>
                    </a:p>
                    <a:p>
                      <a:pPr lvl="0" algn="l">
                        <a:lnSpc>
                          <a:spcPct val="100000"/>
                        </a:lnSpc>
                        <a:spcBef>
                          <a:spcPts val="0"/>
                        </a:spcBef>
                        <a:spcAft>
                          <a:spcPts val="0"/>
                        </a:spcAft>
                        <a:buNone/>
                      </a:pPr>
                      <a:endParaRPr lang="en-US" sz="1050" dirty="0">
                        <a:solidFill>
                          <a:schemeClr val="tx1"/>
                        </a:solidFill>
                      </a:endParaRPr>
                    </a:p>
                    <a:p>
                      <a:pPr lvl="0" algn="l">
                        <a:lnSpc>
                          <a:spcPct val="100000"/>
                        </a:lnSpc>
                        <a:spcBef>
                          <a:spcPts val="0"/>
                        </a:spcBef>
                        <a:spcAft>
                          <a:spcPts val="0"/>
                        </a:spcAft>
                        <a:buNone/>
                      </a:pPr>
                      <a:r>
                        <a:rPr lang="en-US" sz="1050" b="0" i="0" u="none" strike="noStrike" kern="1200" noProof="0" dirty="0">
                          <a:solidFill>
                            <a:schemeClr val="tx1"/>
                          </a:solidFill>
                          <a:effectLst/>
                        </a:rPr>
                        <a:t>Please review your answers and change them if you need to. </a:t>
                      </a:r>
                      <a:endParaRPr lang="en-US" sz="1050" dirty="0">
                        <a:solidFill>
                          <a:schemeClr val="tx1"/>
                        </a:solidFill>
                      </a:endParaRPr>
                    </a:p>
                    <a:p>
                      <a:pPr lvl="0" algn="l">
                        <a:lnSpc>
                          <a:spcPct val="100000"/>
                        </a:lnSpc>
                        <a:spcBef>
                          <a:spcPts val="0"/>
                        </a:spcBef>
                        <a:spcAft>
                          <a:spcPts val="0"/>
                        </a:spcAft>
                        <a:buNone/>
                      </a:pPr>
                      <a:endParaRPr lang="en-US" sz="1050" dirty="0"/>
                    </a:p>
                    <a:p>
                      <a:pPr lvl="0" algn="l">
                        <a:lnSpc>
                          <a:spcPct val="100000"/>
                        </a:lnSpc>
                        <a:spcBef>
                          <a:spcPts val="0"/>
                        </a:spcBef>
                        <a:spcAft>
                          <a:spcPts val="0"/>
                        </a:spcAft>
                        <a:buNone/>
                      </a:pPr>
                      <a:r>
                        <a:rPr lang="en-US" sz="1050" b="0" i="1" u="none" strike="noStrike" kern="1200" noProof="0" dirty="0">
                          <a:effectLst/>
                        </a:rPr>
                        <a:t>*I confirm that I do not have </a:t>
                      </a:r>
                      <a:r>
                        <a:rPr lang="en-US" sz="1050" b="1" i="1" u="none" strike="noStrike" kern="1200" noProof="0" dirty="0">
                          <a:effectLst/>
                        </a:rPr>
                        <a:t>any</a:t>
                      </a:r>
                      <a:r>
                        <a:rPr lang="en-US" sz="1050" b="0" i="1" u="none" strike="noStrike" kern="1200" noProof="0" dirty="0">
                          <a:effectLst/>
                        </a:rPr>
                        <a:t> of the following insurance on my home or personal property: contents only insurance, flood insurance, homeowners insurance, homeowners insurance with a sewer backup rider, mobile home insurance, or personal property insurance.</a:t>
                      </a:r>
                      <a:endParaRPr lang="en-US" sz="1050" dirty="0"/>
                    </a:p>
                  </a:txBody>
                  <a:tcPr/>
                </a:tc>
                <a:tc>
                  <a:txBody>
                    <a:bodyPr/>
                    <a:lstStyle/>
                    <a:p>
                      <a:pPr lvl="0">
                        <a:buNone/>
                      </a:pPr>
                      <a:r>
                        <a:rPr lang="en-US" sz="1400" b="1" i="0" u="none" strike="noStrike" kern="1200" noProof="0" dirty="0">
                          <a:solidFill>
                            <a:schemeClr val="tx1"/>
                          </a:solidFill>
                          <a:effectLst/>
                          <a:latin typeface="Calibri"/>
                        </a:rPr>
                        <a:t>Current language</a:t>
                      </a:r>
                      <a:r>
                        <a:rPr lang="en-US" sz="1400" b="0" i="0" u="none" strike="noStrike" kern="1200" noProof="0" dirty="0">
                          <a:solidFill>
                            <a:schemeClr val="tx1"/>
                          </a:solidFill>
                          <a:effectLst/>
                          <a:latin typeface="Calibri"/>
                        </a:rPr>
                        <a:t>:</a:t>
                      </a:r>
                    </a:p>
                    <a:p>
                      <a:pPr lvl="0">
                        <a:buNone/>
                      </a:pPr>
                      <a:r>
                        <a:rPr lang="en-US" sz="1050" b="0" i="0" u="none" strike="noStrike" kern="1200" noProof="0" dirty="0">
                          <a:solidFill>
                            <a:schemeClr val="tx1"/>
                          </a:solidFill>
                          <a:effectLst/>
                          <a:latin typeface="Calibri"/>
                        </a:rPr>
                        <a:t>*What type of insurance do you currently have for your Home and/or Personal Property?</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Contents Only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Flood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Homeowners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Mobile Home Insurance</a:t>
                      </a: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I have no insurance for my home or personal property.</a:t>
                      </a:r>
                    </a:p>
                    <a:p>
                      <a:pPr lvl="0">
                        <a:buNone/>
                      </a:pPr>
                      <a:endParaRPr lang="en-US" sz="1400" b="0" i="0" u="none" strike="noStrike" kern="1200" noProof="0" dirty="0">
                        <a:effectLst/>
                      </a:endParaRPr>
                    </a:p>
                    <a:p>
                      <a:r>
                        <a:rPr lang="en-US" sz="1050" b="0" i="0" u="none" strike="noStrike" kern="1200" dirty="0">
                          <a:solidFill>
                            <a:srgbClr val="FF0000"/>
                          </a:solidFill>
                          <a:effectLst/>
                          <a:latin typeface="+mn-lt"/>
                          <a:ea typeface="+mn-ea"/>
                          <a:cs typeface="+mn-cs"/>
                        </a:rPr>
                        <a:t>Previously you told us that you owned your home but now you are indicating that you have no homeowners insurance. Since most home owners have a mortgage, this seems unlikely. Please review your answers and modify it if applicable. If you are certain that you do not have insurance, you must check the box immediately below to affirm that fact</a:t>
                      </a:r>
                    </a:p>
                    <a:p>
                      <a:endParaRPr lang="en-US" sz="1050" b="0" i="0" u="none" strike="noStrike" kern="1200" dirty="0">
                        <a:solidFill>
                          <a:srgbClr val="FF0000"/>
                        </a:solidFill>
                        <a:effectLst/>
                        <a:latin typeface="+mn-lt"/>
                        <a:ea typeface="+mn-ea"/>
                        <a:cs typeface="+mn-cs"/>
                      </a:endParaRPr>
                    </a:p>
                    <a:p>
                      <a:pPr marL="171450" indent="-171450">
                        <a:buFont typeface="Wingdings" panose="05000000000000000000" pitchFamily="2" charset="2"/>
                        <a:buChar char="q"/>
                      </a:pPr>
                      <a:r>
                        <a:rPr lang="en-US" sz="1050" b="0" i="0" kern="1200" dirty="0">
                          <a:solidFill>
                            <a:schemeClr val="tx1"/>
                          </a:solidFill>
                          <a:effectLst/>
                          <a:latin typeface="+mn-lt"/>
                          <a:ea typeface="+mn-ea"/>
                          <a:cs typeface="+mn-cs"/>
                        </a:rPr>
                        <a:t>Under penalty of perjury, I affirm that I do not have any of the following insurance on my home or personal property: Contents Only Insurance, Flood Insurance, Homeowners Insurance, Homeowners Insurance with a Sewer Backup Rider, Mobile Home Insurance, or Personal Property Insurance.</a:t>
                      </a:r>
                      <a:endParaRPr lang="en-US" sz="1050" b="0" i="0" u="none" strike="noStrike" kern="1200" dirty="0">
                        <a:solidFill>
                          <a:srgbClr val="FF0000"/>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2697328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Occupants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indicates if there is another occupant they are applying for</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4100" name="Picture 4" descr="image">
            <a:extLst>
              <a:ext uri="{FF2B5EF4-FFF2-40B4-BE49-F238E27FC236}">
                <a16:creationId xmlns:a16="http://schemas.microsoft.com/office/drawing/2014/main" id="{89111BA6-0E75-49A7-B7E0-9072077EA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979" y="4700642"/>
            <a:ext cx="3173298" cy="15321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application&#10;&#10;Description automatically generated">
            <a:extLst>
              <a:ext uri="{FF2B5EF4-FFF2-40B4-BE49-F238E27FC236}">
                <a16:creationId xmlns:a16="http://schemas.microsoft.com/office/drawing/2014/main" id="{434C9709-B5CB-2E49-B938-21BADA11C62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96000" y="1464733"/>
            <a:ext cx="4714240" cy="1903730"/>
          </a:xfrm>
          <a:prstGeom prst="rect">
            <a:avLst/>
          </a:prstGeom>
          <a:noFill/>
          <a:ln>
            <a:noFill/>
          </a:ln>
        </p:spPr>
      </p:pic>
      <p:pic>
        <p:nvPicPr>
          <p:cNvPr id="8" name="Picture 7" descr="Graphical user interface, application&#10;&#10;Description automatically generated">
            <a:extLst>
              <a:ext uri="{FF2B5EF4-FFF2-40B4-BE49-F238E27FC236}">
                <a16:creationId xmlns:a16="http://schemas.microsoft.com/office/drawing/2014/main" id="{6F537D44-4551-F142-996D-559AB5ADF8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23251" y="2427500"/>
            <a:ext cx="4672330" cy="2124075"/>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F2A2781D-4AA4-BD4E-84C6-7449F8A27DB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3542" y="4096691"/>
            <a:ext cx="4654550" cy="2047875"/>
          </a:xfrm>
          <a:prstGeom prst="rect">
            <a:avLst/>
          </a:prstGeom>
        </p:spPr>
      </p:pic>
      <p:pic>
        <p:nvPicPr>
          <p:cNvPr id="4098" name="Picture 2" descr="image">
            <a:extLst>
              <a:ext uri="{FF2B5EF4-FFF2-40B4-BE49-F238E27FC236}">
                <a16:creationId xmlns:a16="http://schemas.microsoft.com/office/drawing/2014/main" id="{5592BF6A-A1E8-4A24-B107-07DD5D5BE1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104" y="1464733"/>
            <a:ext cx="3927697" cy="316147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F9065F3-37AA-D54E-8AB4-4C591DA19CF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75543" y="3828419"/>
            <a:ext cx="1705017" cy="1601487"/>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B1FE911E-FBFC-4344-B00D-ED0DD840485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837406" y="4501248"/>
            <a:ext cx="1212350" cy="670085"/>
          </a:xfrm>
          <a:prstGeom prst="rect">
            <a:avLst/>
          </a:prstGeom>
        </p:spPr>
      </p:pic>
    </p:spTree>
    <p:extLst>
      <p:ext uri="{BB962C8B-B14F-4D97-AF65-F5344CB8AC3E}">
        <p14:creationId xmlns:p14="http://schemas.microsoft.com/office/powerpoint/2010/main" val="2664945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212307307"/>
              </p:ext>
            </p:extLst>
          </p:nvPr>
        </p:nvGraphicFramePr>
        <p:xfrm>
          <a:off x="542925" y="217356"/>
          <a:ext cx="11237996" cy="6703620"/>
        </p:xfrm>
        <a:graphic>
          <a:graphicData uri="http://schemas.openxmlformats.org/drawingml/2006/table">
            <a:tbl>
              <a:tblPr firstRow="1" bandRow="1">
                <a:tableStyleId>{5940675A-B579-460E-94D1-54222C63F5DA}</a:tableStyleId>
              </a:tblPr>
              <a:tblGrid>
                <a:gridCol w="5649328">
                  <a:extLst>
                    <a:ext uri="{9D8B030D-6E8A-4147-A177-3AD203B41FA5}">
                      <a16:colId xmlns:a16="http://schemas.microsoft.com/office/drawing/2014/main" val="248139570"/>
                    </a:ext>
                  </a:extLst>
                </a:gridCol>
                <a:gridCol w="5588668">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Occupants</a:t>
                      </a:r>
                      <a:endParaRPr lang="en-US" sz="1400" b="0" i="0" kern="1200">
                        <a:solidFill>
                          <a:schemeClr val="tx1"/>
                        </a:solidFill>
                        <a:effectLst/>
                        <a:latin typeface="+mn-lt"/>
                        <a:ea typeface="+mn-ea"/>
                        <a:cs typeface="+mn-cs"/>
                      </a:endParaRPr>
                    </a:p>
                    <a:p>
                      <a:pPr lvl="0">
                        <a:buNone/>
                      </a:pPr>
                      <a:endParaRPr lang="en-US" sz="800" b="0" i="0" strike="noStrike" kern="1200" baseline="0">
                        <a:solidFill>
                          <a:schemeClr val="tx1"/>
                        </a:solidFill>
                        <a:effectLst/>
                        <a:latin typeface="+mn-lt"/>
                        <a:ea typeface="+mn-ea"/>
                        <a:cs typeface="+mn-cs"/>
                      </a:endParaRPr>
                    </a:p>
                    <a:p>
                      <a:pPr lvl="0">
                        <a:buNone/>
                      </a:pPr>
                      <a:r>
                        <a:rPr lang="en-US" sz="1000" b="0" i="0" strike="noStrike" kern="1200" baseline="0">
                          <a:solidFill>
                            <a:schemeClr val="tx1"/>
                          </a:solidFill>
                          <a:effectLst/>
                          <a:latin typeface="+mn-lt"/>
                          <a:ea typeface="+mn-ea"/>
                          <a:cs typeface="+mn-cs"/>
                        </a:rPr>
                        <a:t>W</a:t>
                      </a:r>
                      <a:r>
                        <a:rPr lang="en-US" sz="1000" b="0" i="0" kern="1200">
                          <a:solidFill>
                            <a:schemeClr val="tx1"/>
                          </a:solidFill>
                          <a:effectLst/>
                          <a:latin typeface="+mn-lt"/>
                          <a:ea typeface="+mn-ea"/>
                          <a:cs typeface="+mn-cs"/>
                        </a:rPr>
                        <a:t>e need to know about everyone living in your home </a:t>
                      </a:r>
                      <a:r>
                        <a:rPr lang="en-US" sz="1000" b="1" i="0" kern="1200">
                          <a:solidFill>
                            <a:schemeClr val="tx1"/>
                          </a:solidFill>
                          <a:effectLst/>
                          <a:latin typeface="+mn-lt"/>
                          <a:ea typeface="+mn-ea"/>
                          <a:cs typeface="+mn-cs"/>
                        </a:rPr>
                        <a:t>at the time of the disaster.</a:t>
                      </a:r>
                      <a:r>
                        <a:rPr lang="en-US" sz="1000" b="0" i="0" kern="1200">
                          <a:solidFill>
                            <a:schemeClr val="tx1"/>
                          </a:solidFill>
                          <a:effectLst/>
                          <a:latin typeface="+mn-lt"/>
                          <a:ea typeface="+mn-ea"/>
                          <a:cs typeface="+mn-cs"/>
                        </a:rPr>
                        <a:t> We use your occupant information to identify and process the assistance you need, so it must be as accurate as possible.</a:t>
                      </a:r>
                    </a:p>
                    <a:p>
                      <a:pPr lvl="0">
                        <a:buNone/>
                      </a:pPr>
                      <a:endParaRPr lang="en-US" sz="1000" b="0" i="0" kern="1200">
                        <a:solidFill>
                          <a:schemeClr val="tx1"/>
                        </a:solidFill>
                        <a:effectLst/>
                        <a:latin typeface="+mn-lt"/>
                        <a:ea typeface="+mn-ea"/>
                        <a:cs typeface="+mn-cs"/>
                      </a:endParaRPr>
                    </a:p>
                    <a:p>
                      <a:pPr marL="285750" lvl="0" indent="-285750">
                        <a:buFont typeface="Arial" panose="020B0604020202020204" pitchFamily="34" charset="0"/>
                        <a:buChar char="•"/>
                      </a:pPr>
                      <a:r>
                        <a:rPr lang="en-US" sz="1000" b="0" i="0" kern="1200">
                          <a:solidFill>
                            <a:schemeClr val="tx1"/>
                          </a:solidFill>
                          <a:effectLst/>
                          <a:latin typeface="+mn-lt"/>
                          <a:ea typeface="+mn-ea"/>
                          <a:cs typeface="+mn-cs"/>
                        </a:rPr>
                        <a:t>Include the names of everyone who considers this to be their main home, even if they submitted a separate application. This may include boarders, children, landlords, students, roommates, etc.</a:t>
                      </a:r>
                    </a:p>
                    <a:p>
                      <a:pPr marL="285750" lvl="0" indent="-285750">
                        <a:buFont typeface="Arial" panose="020B0604020202020204" pitchFamily="34" charset="0"/>
                        <a:buChar char="•"/>
                      </a:pPr>
                      <a:r>
                        <a:rPr lang="en-US" sz="1000" b="0" i="0" kern="1200">
                          <a:solidFill>
                            <a:schemeClr val="tx1"/>
                          </a:solidFill>
                          <a:effectLst/>
                          <a:latin typeface="+mn-lt"/>
                          <a:ea typeface="+mn-ea"/>
                          <a:cs typeface="+mn-cs"/>
                        </a:rPr>
                        <a:t>Include full-time students who consider this to be their main home, even if they live at school. </a:t>
                      </a:r>
                    </a:p>
                    <a:p>
                      <a:pPr marL="285750" lvl="0" indent="-285750">
                        <a:buFont typeface="Arial" panose="020B0604020202020204" pitchFamily="34" charset="0"/>
                        <a:buChar char="•"/>
                      </a:pPr>
                      <a:r>
                        <a:rPr lang="en-US" sz="1000" b="0" i="0" kern="1200">
                          <a:solidFill>
                            <a:schemeClr val="tx1"/>
                          </a:solidFill>
                          <a:effectLst/>
                          <a:latin typeface="+mn-lt"/>
                          <a:ea typeface="+mn-ea"/>
                          <a:cs typeface="+mn-cs"/>
                        </a:rPr>
                        <a:t>DO NOT include anyone who was just visiting at the time and lives elsewhere.</a:t>
                      </a:r>
                      <a:endParaRPr lang="en-US" sz="1000" b="0" i="0" kern="1200">
                        <a:solidFill>
                          <a:schemeClr val="tx1"/>
                        </a:solidFill>
                        <a:effectLst/>
                        <a:highlight>
                          <a:srgbClr val="FFFF00"/>
                        </a:highlight>
                        <a:latin typeface="+mn-lt"/>
                        <a:ea typeface="+mn-ea"/>
                        <a:cs typeface="+mn-cs"/>
                      </a:endParaRPr>
                    </a:p>
                    <a:p>
                      <a:pPr lvl="0">
                        <a:buNone/>
                      </a:pPr>
                      <a:endParaRPr lang="en-US" sz="1000" b="0" i="0" kern="1200">
                        <a:solidFill>
                          <a:schemeClr val="tx1"/>
                        </a:solidFill>
                        <a:effectLst/>
                        <a:latin typeface="+mn-lt"/>
                        <a:ea typeface="+mn-ea"/>
                        <a:cs typeface="+mn-cs"/>
                      </a:endParaRPr>
                    </a:p>
                    <a:p>
                      <a:pPr lvl="0">
                        <a:buNone/>
                      </a:pPr>
                      <a:r>
                        <a:rPr lang="en-US" sz="1000" b="0" i="0" kern="1200">
                          <a:solidFill>
                            <a:schemeClr val="tx1"/>
                          </a:solidFill>
                          <a:effectLst/>
                          <a:latin typeface="+mn-lt"/>
                          <a:ea typeface="+mn-ea"/>
                          <a:cs typeface="+mn-cs"/>
                        </a:rPr>
                        <a:t>Click </a:t>
                      </a:r>
                      <a:r>
                        <a:rPr lang="en-US" sz="1000" b="1" i="0" kern="1200">
                          <a:solidFill>
                            <a:schemeClr val="tx1"/>
                          </a:solidFill>
                          <a:effectLst/>
                          <a:latin typeface="+mn-lt"/>
                          <a:ea typeface="+mn-ea"/>
                          <a:cs typeface="+mn-cs"/>
                        </a:rPr>
                        <a:t>Add Occupant </a:t>
                      </a:r>
                      <a:r>
                        <a:rPr lang="en-US" sz="1000" b="0" i="0" kern="1200">
                          <a:solidFill>
                            <a:schemeClr val="tx1"/>
                          </a:solidFill>
                          <a:effectLst/>
                          <a:latin typeface="+mn-lt"/>
                          <a:ea typeface="+mn-ea"/>
                          <a:cs typeface="+mn-cs"/>
                        </a:rPr>
                        <a:t>below to add each person separately. </a:t>
                      </a:r>
                    </a:p>
                    <a:p>
                      <a:pPr lvl="0">
                        <a:buNone/>
                      </a:pPr>
                      <a:endParaRPr lang="en-US" sz="1000" b="0" i="0" kern="1200">
                        <a:solidFill>
                          <a:schemeClr val="tx1"/>
                        </a:solidFill>
                        <a:effectLst/>
                        <a:latin typeface="+mn-lt"/>
                        <a:ea typeface="+mn-ea"/>
                        <a:cs typeface="+mn-cs"/>
                      </a:endParaRPr>
                    </a:p>
                    <a:p>
                      <a:pPr lvl="0">
                        <a:buNone/>
                      </a:pPr>
                      <a:r>
                        <a:rPr lang="en-US" sz="1000" b="1" i="0" kern="1200">
                          <a:solidFill>
                            <a:schemeClr val="tx1"/>
                          </a:solidFill>
                          <a:effectLst/>
                          <a:latin typeface="+mn-lt"/>
                          <a:ea typeface="+mn-ea"/>
                          <a:cs typeface="+mn-cs"/>
                        </a:rPr>
                        <a:t>Add</a:t>
                      </a:r>
                      <a:r>
                        <a:rPr lang="en-US" sz="1000" b="0" i="0" kern="1200">
                          <a:solidFill>
                            <a:schemeClr val="tx1"/>
                          </a:solidFill>
                          <a:effectLst/>
                          <a:latin typeface="+mn-lt"/>
                          <a:ea typeface="+mn-ea"/>
                          <a:cs typeface="+mn-cs"/>
                        </a:rPr>
                        <a:t> </a:t>
                      </a:r>
                      <a:r>
                        <a:rPr lang="en-US" sz="1000" b="1" i="0" kern="1200">
                          <a:solidFill>
                            <a:schemeClr val="tx1"/>
                          </a:solidFill>
                          <a:effectLst/>
                          <a:latin typeface="+mn-lt"/>
                          <a:ea typeface="+mn-ea"/>
                          <a:cs typeface="+mn-cs"/>
                        </a:rPr>
                        <a:t>Occupant</a:t>
                      </a:r>
                    </a:p>
                    <a:p>
                      <a:pPr lvl="0">
                        <a:buNone/>
                      </a:pPr>
                      <a:endParaRPr lang="en-US" sz="1000" b="0" i="0" kern="1200">
                        <a:solidFill>
                          <a:schemeClr val="tx1"/>
                        </a:solidFill>
                        <a:effectLst/>
                        <a:latin typeface="+mn-lt"/>
                        <a:ea typeface="+mn-ea"/>
                        <a:cs typeface="+mn-cs"/>
                      </a:endParaRPr>
                    </a:p>
                    <a:p>
                      <a:pPr lvl="0">
                        <a:buNone/>
                      </a:pPr>
                      <a:r>
                        <a:rPr lang="en-US" sz="1000" b="1" i="0" kern="1200">
                          <a:solidFill>
                            <a:schemeClr val="tx1"/>
                          </a:solidFill>
                          <a:effectLst/>
                          <a:latin typeface="+mn-lt"/>
                          <a:ea typeface="+mn-ea"/>
                          <a:cs typeface="+mn-cs"/>
                        </a:rPr>
                        <a:t>First Name:</a:t>
                      </a:r>
                    </a:p>
                    <a:p>
                      <a:pPr lvl="0">
                        <a:buNone/>
                      </a:pPr>
                      <a:r>
                        <a:rPr lang="en-US" sz="1000" b="1" i="0" kern="1200">
                          <a:solidFill>
                            <a:schemeClr val="tx1"/>
                          </a:solidFill>
                          <a:effectLst/>
                          <a:latin typeface="+mn-lt"/>
                          <a:ea typeface="+mn-ea"/>
                          <a:cs typeface="+mn-cs"/>
                        </a:rPr>
                        <a:t>MI</a:t>
                      </a:r>
                      <a:r>
                        <a:rPr lang="en-US" sz="1000" b="0" i="0" kern="1200">
                          <a:solidFill>
                            <a:schemeClr val="tx1"/>
                          </a:solidFill>
                          <a:effectLst/>
                          <a:latin typeface="+mn-lt"/>
                          <a:ea typeface="+mn-ea"/>
                          <a:cs typeface="+mn-cs"/>
                        </a:rPr>
                        <a:t> (Optional):</a:t>
                      </a:r>
                    </a:p>
                    <a:p>
                      <a:pPr lvl="0">
                        <a:buNone/>
                      </a:pPr>
                      <a:r>
                        <a:rPr lang="en-US" sz="1000" b="1" i="0" kern="1200">
                          <a:solidFill>
                            <a:schemeClr val="tx1"/>
                          </a:solidFill>
                          <a:effectLst/>
                          <a:latin typeface="+mn-lt"/>
                          <a:ea typeface="+mn-ea"/>
                          <a:cs typeface="+mn-cs"/>
                        </a:rPr>
                        <a:t>Last Name:</a:t>
                      </a:r>
                    </a:p>
                    <a:p>
                      <a:pPr lvl="0">
                        <a:buNone/>
                      </a:pPr>
                      <a:r>
                        <a:rPr lang="en-US" sz="1000" b="1" i="0" kern="1200">
                          <a:solidFill>
                            <a:schemeClr val="tx1"/>
                          </a:solidFill>
                          <a:effectLst/>
                          <a:latin typeface="+mn-lt"/>
                          <a:ea typeface="+mn-ea"/>
                          <a:cs typeface="+mn-cs"/>
                        </a:rPr>
                        <a:t>Relationship to Applicant </a:t>
                      </a:r>
                      <a:r>
                        <a:rPr lang="en-US" sz="1000" b="0" i="0" kern="1200">
                          <a:solidFill>
                            <a:schemeClr val="tx1"/>
                          </a:solidFill>
                          <a:effectLst/>
                          <a:latin typeface="+mn-lt"/>
                          <a:ea typeface="+mn-ea"/>
                          <a:cs typeface="+mn-cs"/>
                        </a:rPr>
                        <a:t>(drop-down):</a:t>
                      </a:r>
                    </a:p>
                    <a:p>
                      <a:pPr lvl="0">
                        <a:buNone/>
                      </a:pPr>
                      <a:r>
                        <a:rPr lang="en-US" sz="1000" b="0" i="0" kern="1200">
                          <a:solidFill>
                            <a:schemeClr val="tx1"/>
                          </a:solidFill>
                          <a:effectLst/>
                          <a:latin typeface="+mn-lt"/>
                          <a:ea typeface="+mn-ea"/>
                          <a:cs typeface="+mn-cs"/>
                        </a:rPr>
                        <a:t>Boarder, Co-applicant, Friend or Relative, Immediate Family, Landlord, Other</a:t>
                      </a:r>
                    </a:p>
                    <a:p>
                      <a:pPr lvl="0">
                        <a:buNone/>
                      </a:pPr>
                      <a:r>
                        <a:rPr lang="en-US" sz="1000" b="0" i="0" kern="1200">
                          <a:solidFill>
                            <a:schemeClr val="tx1"/>
                          </a:solidFill>
                          <a:effectLst/>
                          <a:latin typeface="+mn-lt"/>
                          <a:ea typeface="+mn-ea"/>
                          <a:cs typeface="+mn-cs"/>
                        </a:rPr>
                        <a:t>Age:</a:t>
                      </a:r>
                    </a:p>
                    <a:p>
                      <a:endParaRPr lang="en-US" sz="1000" kern="1200">
                        <a:solidFill>
                          <a:schemeClr val="tx1"/>
                        </a:solidFill>
                        <a:effectLst/>
                        <a:latin typeface="+mn-lt"/>
                        <a:ea typeface="+mn-ea"/>
                        <a:cs typeface="+mn-cs"/>
                      </a:endParaRPr>
                    </a:p>
                    <a:p>
                      <a:endParaRPr lang="en-US" sz="1000" kern="1200">
                        <a:solidFill>
                          <a:schemeClr val="tx1"/>
                        </a:solidFill>
                        <a:effectLst/>
                        <a:latin typeface="+mn-lt"/>
                        <a:ea typeface="+mn-ea"/>
                        <a:cs typeface="+mn-cs"/>
                      </a:endParaRPr>
                    </a:p>
                    <a:p>
                      <a:r>
                        <a:rPr lang="en-US" sz="1000" i="1" kern="1200">
                          <a:solidFill>
                            <a:srgbClr val="FF0000"/>
                          </a:solidFill>
                          <a:effectLst/>
                          <a:latin typeface="+mn-lt"/>
                          <a:ea typeface="+mn-ea"/>
                          <a:cs typeface="+mn-cs"/>
                        </a:rPr>
                        <a:t>[If Funeral expenses are also selected, user will see additional screen for adding deceased person information]</a:t>
                      </a:r>
                    </a:p>
                    <a:p>
                      <a:r>
                        <a:rPr lang="en-US" sz="1000" kern="1200">
                          <a:solidFill>
                            <a:schemeClr val="tx1"/>
                          </a:solidFill>
                          <a:effectLst/>
                          <a:latin typeface="+mn-lt"/>
                          <a:ea typeface="+mn-ea"/>
                          <a:cs typeface="+mn-cs"/>
                        </a:rPr>
                        <a:t>For funeral or reburial expenses, please provide information for each deceased person.</a:t>
                      </a:r>
                    </a:p>
                    <a:p>
                      <a:endParaRPr lang="en-US" sz="1000" kern="1200">
                        <a:solidFill>
                          <a:schemeClr val="tx1"/>
                        </a:solidFill>
                        <a:effectLst/>
                        <a:latin typeface="+mn-lt"/>
                        <a:ea typeface="+mn-ea"/>
                        <a:cs typeface="+mn-cs"/>
                      </a:endParaRPr>
                    </a:p>
                    <a:p>
                      <a:r>
                        <a:rPr lang="en-US" sz="1000" kern="1200">
                          <a:solidFill>
                            <a:schemeClr val="tx1"/>
                          </a:solidFill>
                          <a:effectLst/>
                          <a:latin typeface="+mn-lt"/>
                          <a:ea typeface="+mn-ea"/>
                          <a:cs typeface="+mn-cs"/>
                        </a:rPr>
                        <a:t>Click </a:t>
                      </a:r>
                      <a:r>
                        <a:rPr lang="en-US" sz="1000" b="1" kern="1200">
                          <a:solidFill>
                            <a:schemeClr val="tx1"/>
                          </a:solidFill>
                          <a:effectLst/>
                          <a:latin typeface="+mn-lt"/>
                          <a:ea typeface="+mn-ea"/>
                          <a:cs typeface="+mn-cs"/>
                        </a:rPr>
                        <a:t>Add Deceased Person </a:t>
                      </a:r>
                      <a:r>
                        <a:rPr lang="en-US" sz="1000" kern="1200">
                          <a:solidFill>
                            <a:schemeClr val="tx1"/>
                          </a:solidFill>
                          <a:effectLst/>
                          <a:latin typeface="+mn-lt"/>
                          <a:ea typeface="+mn-ea"/>
                          <a:cs typeface="+mn-cs"/>
                        </a:rPr>
                        <a:t>below to add each person separately.</a:t>
                      </a:r>
                    </a:p>
                    <a:p>
                      <a:endParaRPr lang="en-US" sz="1000" kern="1200">
                        <a:solidFill>
                          <a:schemeClr val="tx1"/>
                        </a:solidFill>
                        <a:effectLst/>
                        <a:latin typeface="+mn-lt"/>
                        <a:ea typeface="+mn-ea"/>
                        <a:cs typeface="+mn-cs"/>
                      </a:endParaRPr>
                    </a:p>
                    <a:p>
                      <a:r>
                        <a:rPr lang="en-US" sz="1000" kern="1200">
                          <a:solidFill>
                            <a:schemeClr val="tx1"/>
                          </a:solidFill>
                          <a:effectLst/>
                          <a:latin typeface="+mn-lt"/>
                          <a:ea typeface="+mn-ea"/>
                          <a:cs typeface="+mn-cs"/>
                        </a:rPr>
                        <a:t>Add Deceased Person [Button]</a:t>
                      </a:r>
                      <a:endParaRPr lang="en-US" sz="1000" b="0" i="0" kern="1200">
                        <a:solidFill>
                          <a:schemeClr val="tx1"/>
                        </a:solidFill>
                        <a:effectLst/>
                        <a:latin typeface="+mn-lt"/>
                        <a:ea typeface="+mn-ea"/>
                        <a:cs typeface="+mn-cs"/>
                      </a:endParaRPr>
                    </a:p>
                  </a:txBody>
                  <a:tcPr/>
                </a:tc>
                <a:tc>
                  <a:txBody>
                    <a:bodyPr/>
                    <a:lstStyle/>
                    <a:p>
                      <a:pPr lvl="0">
                        <a:buNone/>
                      </a:pPr>
                      <a:r>
                        <a:rPr lang="en-US" sz="1000" b="1" i="0" u="none" strike="noStrike" kern="1200" noProof="0">
                          <a:solidFill>
                            <a:schemeClr val="tx1"/>
                          </a:solidFill>
                          <a:effectLst/>
                          <a:latin typeface="Calibri"/>
                        </a:rPr>
                        <a:t>Current language</a:t>
                      </a:r>
                      <a:r>
                        <a:rPr lang="en-US" sz="1000" b="0" i="0" u="none" strike="noStrike" kern="1200" noProof="0">
                          <a:solidFill>
                            <a:schemeClr val="tx1"/>
                          </a:solidFill>
                          <a:effectLst/>
                          <a:latin typeface="Calibri"/>
                        </a:rPr>
                        <a:t>:</a:t>
                      </a: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latin typeface="Calibri"/>
                        </a:rPr>
                        <a:t>Occupants Information</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You can only submit one application per household, but now we need to know about everyone living in your home </a:t>
                      </a:r>
                      <a:r>
                        <a:rPr lang="en-US" sz="1000" b="1" i="0" u="none" strike="noStrike" kern="1200" noProof="0">
                          <a:solidFill>
                            <a:schemeClr val="tx1"/>
                          </a:solidFill>
                          <a:effectLst/>
                          <a:latin typeface="Calibri"/>
                        </a:rPr>
                        <a:t>at the time of the disaster</a:t>
                      </a:r>
                      <a:r>
                        <a:rPr lang="en-US" sz="1000" b="0" i="0" u="none" strike="noStrike" kern="1200" noProof="0">
                          <a:solidFill>
                            <a:schemeClr val="tx1"/>
                          </a:solidFill>
                          <a:effectLst/>
                          <a:latin typeface="Calibri"/>
                        </a:rPr>
                        <a:t>. We use your occupant information to identify and process the assistance you need, so it must be as accurate as possible.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Include a co-applicant </a:t>
                      </a:r>
                      <a:r>
                        <a:rPr lang="en-US" sz="1000" b="0" i="1" u="none" strike="noStrike" kern="1200" noProof="0">
                          <a:solidFill>
                            <a:schemeClr val="tx1"/>
                          </a:solidFill>
                          <a:effectLst/>
                          <a:latin typeface="Calibri"/>
                        </a:rPr>
                        <a:t>only</a:t>
                      </a:r>
                      <a:r>
                        <a:rPr lang="en-US" sz="1000" b="0" i="0" u="none" strike="noStrike" kern="1200" noProof="0">
                          <a:solidFill>
                            <a:schemeClr val="tx1"/>
                          </a:solidFill>
                          <a:effectLst/>
                          <a:latin typeface="Calibri"/>
                        </a:rPr>
                        <a:t> if you want to allow them to have full access to your application, just like you have. A co-applicant is able to request status and update information on the application.</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Include the names of everyone who considers this to be their primary home. This may include: boarders, children, landlords, students, etc.</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Include full-time students who consider this to be their primary home, even if they live at school. </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DO NOT Include anyone who was just visiting at the time and lives elsewhere.</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If you’re not sure who to list, please click </a:t>
                      </a:r>
                      <a:r>
                        <a:rPr lang="en-US" sz="1000" b="1" i="0" u="none" strike="noStrike" kern="1200" noProof="0">
                          <a:solidFill>
                            <a:schemeClr val="tx1"/>
                          </a:solidFill>
                          <a:effectLst/>
                          <a:latin typeface="Calibri"/>
                        </a:rPr>
                        <a:t>Help for this page</a:t>
                      </a:r>
                      <a:r>
                        <a:rPr lang="en-US" sz="1000" b="0" i="0" u="none" strike="noStrike" kern="1200" noProof="0">
                          <a:solidFill>
                            <a:schemeClr val="tx1"/>
                          </a:solidFill>
                          <a:effectLst/>
                          <a:latin typeface="Calibri"/>
                        </a:rPr>
                        <a:t>  for more details. </a:t>
                      </a:r>
                      <a:endParaRPr lang="en-US" sz="1000" b="0" i="0" u="none" strike="noStrike" kern="1200" noProof="0">
                        <a:effectLst/>
                      </a:endParaRPr>
                    </a:p>
                    <a:p>
                      <a:pPr marL="171450" lvl="0" indent="-171450">
                        <a:buClr>
                          <a:srgbClr val="000000"/>
                        </a:buClr>
                        <a:buFont typeface="Arial,Sans-Serif"/>
                        <a:buChar char="•"/>
                      </a:pPr>
                      <a:r>
                        <a:rPr lang="en-US" sz="1000" b="0" i="0" u="none" strike="noStrike" kern="1200" noProof="0">
                          <a:solidFill>
                            <a:schemeClr val="tx1"/>
                          </a:solidFill>
                          <a:effectLst/>
                          <a:latin typeface="Calibri"/>
                        </a:rPr>
                        <a:t>You must click </a:t>
                      </a:r>
                      <a:r>
                        <a:rPr lang="en-US" sz="1000" b="1" i="0" u="none" strike="noStrike" kern="1200" noProof="0">
                          <a:solidFill>
                            <a:schemeClr val="tx1"/>
                          </a:solidFill>
                          <a:effectLst/>
                          <a:latin typeface="Calibri"/>
                        </a:rPr>
                        <a:t>Add </a:t>
                      </a:r>
                      <a:r>
                        <a:rPr lang="en-US" sz="1000" b="0" i="0" u="none" strike="noStrike" kern="1200" noProof="0">
                          <a:solidFill>
                            <a:schemeClr val="tx1"/>
                          </a:solidFill>
                          <a:effectLst/>
                          <a:latin typeface="Calibri"/>
                        </a:rPr>
                        <a:t>below to add each person separately. </a:t>
                      </a:r>
                      <a:r>
                        <a:rPr lang="en-US" sz="1000" b="1" i="0" u="none" strike="noStrike" kern="1200" noProof="0">
                          <a:solidFill>
                            <a:schemeClr val="tx1"/>
                          </a:solidFill>
                          <a:effectLst/>
                          <a:latin typeface="Calibri"/>
                        </a:rPr>
                        <a:t>Note: </a:t>
                      </a:r>
                      <a:r>
                        <a:rPr lang="en-US" sz="1000" b="0" i="0" u="none" strike="noStrike" kern="1200" noProof="0">
                          <a:solidFill>
                            <a:schemeClr val="tx1"/>
                          </a:solidFill>
                          <a:effectLst/>
                          <a:latin typeface="Calibri"/>
                        </a:rPr>
                        <a:t>You </a:t>
                      </a:r>
                      <a:r>
                        <a:rPr lang="en-US" sz="1000" b="0" i="1" u="none" strike="noStrike" kern="1200" noProof="0">
                          <a:solidFill>
                            <a:schemeClr val="tx1"/>
                          </a:solidFill>
                          <a:effectLst/>
                          <a:latin typeface="Calibri"/>
                        </a:rPr>
                        <a:t>must</a:t>
                      </a:r>
                      <a:r>
                        <a:rPr lang="en-US" sz="1000" b="0" i="0" u="none" strike="noStrike" kern="1200" noProof="0">
                          <a:solidFill>
                            <a:schemeClr val="tx1"/>
                          </a:solidFill>
                          <a:effectLst/>
                          <a:latin typeface="Calibri"/>
                        </a:rPr>
                        <a:t> enter a Social Security number (SSN) only for the co-applicant. Do not add SSNs for anyone else.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If you need to make any changes, just click </a:t>
                      </a:r>
                      <a:r>
                        <a:rPr lang="en-US" sz="1000" b="1" i="0" u="none" strike="noStrike" kern="1200" noProof="0">
                          <a:solidFill>
                            <a:schemeClr val="tx1"/>
                          </a:solidFill>
                          <a:effectLst/>
                          <a:latin typeface="Calibri"/>
                        </a:rPr>
                        <a:t>Edit</a:t>
                      </a:r>
                      <a:r>
                        <a:rPr lang="en-US" sz="1000" b="0" i="0" u="none" strike="noStrike" kern="1200" noProof="0">
                          <a:solidFill>
                            <a:schemeClr val="tx1"/>
                          </a:solidFill>
                          <a:effectLst/>
                          <a:latin typeface="Calibri"/>
                        </a:rPr>
                        <a:t> next to the name you need to update.</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If you need to remove someone from this list, just click </a:t>
                      </a:r>
                      <a:r>
                        <a:rPr lang="en-US" sz="1000" b="1" i="0" u="none" strike="noStrike" kern="1200" noProof="0">
                          <a:solidFill>
                            <a:schemeClr val="tx1"/>
                          </a:solidFill>
                          <a:effectLst/>
                          <a:latin typeface="Calibri"/>
                        </a:rPr>
                        <a:t>Delete</a:t>
                      </a:r>
                      <a:r>
                        <a:rPr lang="en-US" sz="1000" b="0" i="0" u="none" strike="noStrike" kern="1200" noProof="0">
                          <a:solidFill>
                            <a:schemeClr val="tx1"/>
                          </a:solidFill>
                          <a:effectLst/>
                          <a:latin typeface="Calibri"/>
                        </a:rPr>
                        <a:t> on the line with their name. </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Add Edit</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Last Name –  First Name – MI – Relationship – Social Security Number – Age – </a:t>
                      </a:r>
                      <a:r>
                        <a:rPr lang="en-US" sz="1000" b="0" i="0" u="none" strike="noStrike" kern="1200" noProof="0">
                          <a:solidFill>
                            <a:schemeClr val="tx1"/>
                          </a:solidFill>
                          <a:effectLst/>
                          <a:latin typeface="Calibri"/>
                        </a:rPr>
                        <a:t> This will need to change to whatever the new “help” link will be.</a:t>
                      </a: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latin typeface="Calibri"/>
                        </a:rPr>
                        <a:t>Occupants</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Please list all the people living in your home at the time of the disaster. If you are unsure who to list as an occupant, please click the Help for this page for more information.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The occupant information is used to identify and process the type(s) of assistance you need. It is important this information is as accurate as possible.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Each person will have to be added separately using the “Add” button below.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Add</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Edit.   Last Name.  First Nam.  MI.  Relationship.   Social Security Number.  Age. Delete</a:t>
                      </a:r>
                      <a:endParaRPr lang="en-US" sz="1000" b="0" i="0" u="none" strike="noStrike" kern="1200" noProof="0">
                        <a:effectLst/>
                      </a:endParaRPr>
                    </a:p>
                    <a:p>
                      <a:pPr lvl="0">
                        <a:buNone/>
                      </a:pPr>
                      <a:endParaRPr lang="en-US" sz="1000" b="0" i="0" u="none" strike="noStrike" kern="1200" noProof="0">
                        <a:effectLst/>
                      </a:endParaRPr>
                    </a:p>
                    <a:p>
                      <a:pPr lvl="0">
                        <a:buNone/>
                      </a:pPr>
                      <a:r>
                        <a:rPr lang="en-US" sz="1000" b="1" i="0" u="none" strike="noStrike" kern="1200" noProof="0">
                          <a:solidFill>
                            <a:schemeClr val="tx1"/>
                          </a:solidFill>
                          <a:effectLst/>
                          <a:latin typeface="Calibri"/>
                        </a:rPr>
                        <a:t>Update Occupant</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Enter household occupant information below. </a:t>
                      </a:r>
                      <a:r>
                        <a:rPr lang="en-US" sz="1000" b="1" i="0" u="none" strike="noStrike" kern="1200" noProof="0">
                          <a:solidFill>
                            <a:schemeClr val="tx1"/>
                          </a:solidFill>
                          <a:effectLst/>
                          <a:latin typeface="Calibri"/>
                        </a:rPr>
                        <a:t>NOTE:</a:t>
                      </a:r>
                      <a:r>
                        <a:rPr lang="en-US" sz="1000" b="0" i="0" u="none" strike="noStrike" kern="1200" noProof="0">
                          <a:solidFill>
                            <a:schemeClr val="tx1"/>
                          </a:solidFill>
                          <a:effectLst/>
                          <a:latin typeface="Calibri"/>
                        </a:rPr>
                        <a:t> ONLY the co-applicant’s Social Security Number (SSN) I required. Please do not add social Security Numbers (SNNs) for any other occupants. </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is this person’s last name?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is this person’s first name?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is this person’s middle initial?</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is the relationship you have with this person? </a:t>
                      </a:r>
                      <a:r>
                        <a:rPr lang="en-US" sz="1000" b="0" i="0" u="none" strike="noStrike" kern="1200" noProof="0">
                          <a:solidFill>
                            <a:schemeClr val="tx1"/>
                          </a:solidFill>
                          <a:effectLst/>
                          <a:latin typeface="Calibri"/>
                        </a:rPr>
                        <a:t>(drop-down):</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Boarder, Co-Applicant, Friend/Relative, Immediate Family, Landlord, Other</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 this person’s age? </a:t>
                      </a:r>
                      <a:endParaRPr lang="en-US" sz="1000" b="0" i="0" u="none" strike="noStrike" kern="1200" noProof="0">
                        <a:effectLst/>
                      </a:endParaRPr>
                    </a:p>
                    <a:p>
                      <a:pPr lvl="0">
                        <a:buNone/>
                      </a:pPr>
                      <a:br>
                        <a:rPr lang="en-US"/>
                      </a:br>
                      <a:endParaRPr lang="en-US"/>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9561197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1567435150"/>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Disability Needs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Disability questions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C3003467-B744-124D-997D-9D1A723A95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79228" y="1461710"/>
            <a:ext cx="4817533" cy="1814170"/>
          </a:xfrm>
          <a:prstGeom prst="rect">
            <a:avLst/>
          </a:prstGeom>
          <a:ln>
            <a:solidFill>
              <a:schemeClr val="bg2">
                <a:lumMod val="90000"/>
              </a:schemeClr>
            </a:solidFill>
          </a:ln>
        </p:spPr>
      </p:pic>
      <p:pic>
        <p:nvPicPr>
          <p:cNvPr id="3" name="Picture 2">
            <a:extLst>
              <a:ext uri="{FF2B5EF4-FFF2-40B4-BE49-F238E27FC236}">
                <a16:creationId xmlns:a16="http://schemas.microsoft.com/office/drawing/2014/main" id="{0BD866EE-0DEF-6648-A377-C0A41233BE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9957" y="2637144"/>
            <a:ext cx="3969234" cy="2438400"/>
          </a:xfrm>
          <a:prstGeom prst="rect">
            <a:avLst/>
          </a:prstGeom>
          <a:ln>
            <a:solidFill>
              <a:schemeClr val="bg2">
                <a:lumMod val="90000"/>
              </a:schemeClr>
            </a:solidFill>
          </a:ln>
        </p:spPr>
      </p:pic>
      <p:pic>
        <p:nvPicPr>
          <p:cNvPr id="3074" name="Picture 2">
            <a:extLst>
              <a:ext uri="{FF2B5EF4-FFF2-40B4-BE49-F238E27FC236}">
                <a16:creationId xmlns:a16="http://schemas.microsoft.com/office/drawing/2014/main" id="{9CD0D9BE-8B24-4410-A9B9-AF2E8A1EC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396" y="1461710"/>
            <a:ext cx="4083978" cy="40839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50A2180-5BD7-48A8-A15C-D4EDB97B91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0385" y="3088524"/>
            <a:ext cx="3350320" cy="3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6391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829868883"/>
              </p:ext>
            </p:extLst>
          </p:nvPr>
        </p:nvGraphicFramePr>
        <p:xfrm>
          <a:off x="571500" y="217356"/>
          <a:ext cx="11209421" cy="7145580"/>
        </p:xfrm>
        <a:graphic>
          <a:graphicData uri="http://schemas.openxmlformats.org/drawingml/2006/table">
            <a:tbl>
              <a:tblPr firstRow="1" bandRow="1">
                <a:tableStyleId>{5940675A-B579-460E-94D1-54222C63F5DA}</a:tableStyleId>
              </a:tblPr>
              <a:tblGrid>
                <a:gridCol w="5588668">
                  <a:extLst>
                    <a:ext uri="{9D8B030D-6E8A-4147-A177-3AD203B41FA5}">
                      <a16:colId xmlns:a16="http://schemas.microsoft.com/office/drawing/2014/main" val="248139570"/>
                    </a:ext>
                  </a:extLst>
                </a:gridCol>
                <a:gridCol w="5620753">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br>
                        <a:rPr lang="en-US" sz="1400" b="1" i="0" kern="1200">
                          <a:solidFill>
                            <a:srgbClr val="000000"/>
                          </a:solidFill>
                          <a:effectLst/>
                          <a:latin typeface="+mn-lt"/>
                          <a:ea typeface="+mn-ea"/>
                          <a:cs typeface="+mn-cs"/>
                        </a:rPr>
                      </a:br>
                      <a:endParaRPr lang="en-US" sz="1400" b="1" i="0" kern="1200">
                        <a:solidFill>
                          <a:srgbClr val="000000"/>
                        </a:solidFill>
                        <a:effectLst/>
                        <a:latin typeface="+mn-lt"/>
                        <a:ea typeface="+mn-ea"/>
                        <a:cs typeface="+mn-cs"/>
                      </a:endParaRPr>
                    </a:p>
                    <a:p>
                      <a:r>
                        <a:rPr lang="en-US" sz="1100" b="1" i="0" kern="1200">
                          <a:solidFill>
                            <a:schemeClr val="tx1"/>
                          </a:solidFill>
                          <a:effectLst/>
                          <a:latin typeface="+mn-lt"/>
                          <a:ea typeface="+mn-ea"/>
                          <a:cs typeface="+mn-cs"/>
                        </a:rPr>
                        <a:t>Disability Needs</a:t>
                      </a:r>
                    </a:p>
                    <a:p>
                      <a:endParaRPr lang="en-US" sz="1100" b="1"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The Americans with Disabilities Act (ADA) defines disability as "a physical or mental impairment that substantially limits one or more of the major life activities of such individual," 42 USC 12102(2)(A). </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If this definition applies to you or someone in your household , select </a:t>
                      </a:r>
                      <a:r>
                        <a:rPr lang="en-US" sz="1100" b="1" i="0" kern="1200">
                          <a:solidFill>
                            <a:schemeClr val="tx1"/>
                          </a:solidFill>
                          <a:effectLst/>
                          <a:latin typeface="+mn-lt"/>
                          <a:ea typeface="+mn-ea"/>
                          <a:cs typeface="+mn-cs"/>
                        </a:rPr>
                        <a:t>Yes</a:t>
                      </a:r>
                      <a:r>
                        <a:rPr lang="en-US" sz="1100" b="0" i="0" kern="1200">
                          <a:solidFill>
                            <a:schemeClr val="tx1"/>
                          </a:solidFill>
                          <a:effectLst/>
                          <a:latin typeface="+mn-lt"/>
                          <a:ea typeface="+mn-ea"/>
                          <a:cs typeface="+mn-cs"/>
                        </a:rPr>
                        <a:t>. If yes, select all disabilities that apply or select </a:t>
                      </a:r>
                      <a:r>
                        <a:rPr lang="en-US" sz="1100" b="1" i="0" kern="1200">
                          <a:solidFill>
                            <a:schemeClr val="tx1"/>
                          </a:solidFill>
                          <a:effectLst/>
                          <a:latin typeface="+mn-lt"/>
                          <a:ea typeface="+mn-ea"/>
                          <a:cs typeface="+mn-cs"/>
                        </a:rPr>
                        <a:t>Prefer Not to Answer</a:t>
                      </a:r>
                      <a:r>
                        <a:rPr lang="en-US" sz="1100" b="0" i="0" kern="1200">
                          <a:solidFill>
                            <a:schemeClr val="tx1"/>
                          </a:solidFill>
                          <a:effectLst/>
                          <a:latin typeface="+mn-lt"/>
                          <a:ea typeface="+mn-ea"/>
                          <a:cs typeface="+mn-cs"/>
                        </a:rPr>
                        <a:t>.</a:t>
                      </a:r>
                    </a:p>
                    <a:p>
                      <a:endParaRPr lang="en-US" sz="1100" b="0" i="0" kern="1200">
                        <a:solidFill>
                          <a:schemeClr val="tx1"/>
                        </a:solidFill>
                        <a:effectLst/>
                        <a:latin typeface="+mn-lt"/>
                        <a:ea typeface="+mn-ea"/>
                        <a:cs typeface="+mn-cs"/>
                      </a:endParaRPr>
                    </a:p>
                    <a:p>
                      <a:r>
                        <a:rPr lang="en-US" sz="1100" b="1" i="0" kern="1200">
                          <a:solidFill>
                            <a:schemeClr val="tx1"/>
                          </a:solidFill>
                          <a:effectLst/>
                          <a:latin typeface="+mn-lt"/>
                          <a:ea typeface="+mn-ea"/>
                          <a:cs typeface="+mn-cs"/>
                        </a:rPr>
                        <a:t>Do you or anyone in your household have a disability?</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This includes any condition that affects your ability to perform activities of daily living or requires an assistive device. </a:t>
                      </a:r>
                    </a:p>
                    <a:p>
                      <a:r>
                        <a:rPr lang="en-US" sz="1100" b="0" i="0" kern="1200">
                          <a:solidFill>
                            <a:schemeClr val="tx1"/>
                          </a:solidFill>
                          <a:effectLst/>
                          <a:latin typeface="+mn-lt"/>
                          <a:ea typeface="+mn-ea"/>
                          <a:cs typeface="+mn-cs"/>
                        </a:rPr>
                        <a:t>Yes     No     [Radio Buttons]</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Check </a:t>
                      </a:r>
                      <a:r>
                        <a:rPr lang="en-US" sz="1100" b="1" i="0" kern="1200">
                          <a:solidFill>
                            <a:schemeClr val="tx1"/>
                          </a:solidFill>
                          <a:effectLst/>
                          <a:latin typeface="+mn-lt"/>
                          <a:ea typeface="+mn-ea"/>
                          <a:cs typeface="+mn-cs"/>
                        </a:rPr>
                        <a:t>all</a:t>
                      </a:r>
                      <a:r>
                        <a:rPr lang="en-US" sz="1100" b="0" i="0" kern="1200">
                          <a:solidFill>
                            <a:schemeClr val="tx1"/>
                          </a:solidFill>
                          <a:effectLst/>
                          <a:latin typeface="+mn-lt"/>
                          <a:ea typeface="+mn-ea"/>
                          <a:cs typeface="+mn-cs"/>
                        </a:rPr>
                        <a:t> that apply. </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Mobility    Cognitive or Developmental Disabilities     Mental Health       Hearing or Speech </a:t>
                      </a:r>
                    </a:p>
                    <a:p>
                      <a:r>
                        <a:rPr lang="en-US" sz="1100" b="0" i="0" kern="1200">
                          <a:solidFill>
                            <a:schemeClr val="tx1"/>
                          </a:solidFill>
                          <a:effectLst/>
                          <a:latin typeface="+mn-lt"/>
                          <a:ea typeface="+mn-ea"/>
                          <a:cs typeface="+mn-cs"/>
                        </a:rPr>
                        <a:t>Vision      Self-care      Independent Living      Other     Prefer Not to Answer</a:t>
                      </a:r>
                    </a:p>
                    <a:p>
                      <a:pPr lvl="0">
                        <a:buNone/>
                      </a:pPr>
                      <a:endParaRPr lang="en-US" sz="1100" b="0" i="0" kern="1200">
                        <a:solidFill>
                          <a:schemeClr val="tx1"/>
                        </a:solidFill>
                        <a:effectLst/>
                        <a:latin typeface="+mn-lt"/>
                        <a:ea typeface="+mn-ea"/>
                        <a:cs typeface="+mn-cs"/>
                      </a:endParaRPr>
                    </a:p>
                    <a:p>
                      <a:pPr lvl="0">
                        <a:buNone/>
                      </a:pPr>
                      <a:r>
                        <a:rPr lang="en-US" sz="1100" b="1" i="0" kern="1200">
                          <a:solidFill>
                            <a:schemeClr val="tx1"/>
                          </a:solidFill>
                          <a:effectLst/>
                          <a:latin typeface="+mn-lt"/>
                          <a:ea typeface="+mn-ea"/>
                          <a:cs typeface="+mn-cs"/>
                        </a:rPr>
                        <a:t>Did the disaster damage, disrupt, or cause you loss of any assistive devices or medically required equipment, supplies, or support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1100" b="0" i="0" kern="1200">
                          <a:solidFill>
                            <a:schemeClr val="tx1"/>
                          </a:solidFill>
                          <a:effectLst/>
                          <a:latin typeface="+mn-lt"/>
                          <a:ea typeface="+mn-ea"/>
                          <a:cs typeface="+mn-cs"/>
                        </a:rPr>
                        <a:t>Yes     No     [Radio Buttons]</a:t>
                      </a:r>
                    </a:p>
                    <a:p>
                      <a:pPr lvl="0">
                        <a:buNone/>
                      </a:pPr>
                      <a:endParaRPr lang="en-US" sz="1100" b="1"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1100" b="0" i="0" kern="1200">
                          <a:solidFill>
                            <a:schemeClr val="tx1"/>
                          </a:solidFill>
                          <a:effectLst/>
                          <a:latin typeface="+mn-lt"/>
                          <a:ea typeface="+mn-ea"/>
                          <a:cs typeface="+mn-cs"/>
                        </a:rPr>
                        <a:t>Check </a:t>
                      </a:r>
                      <a:r>
                        <a:rPr lang="en-US" sz="1100" b="1" i="0" kern="1200">
                          <a:solidFill>
                            <a:schemeClr val="tx1"/>
                          </a:solidFill>
                          <a:effectLst/>
                          <a:latin typeface="+mn-lt"/>
                          <a:ea typeface="+mn-ea"/>
                          <a:cs typeface="+mn-cs"/>
                        </a:rPr>
                        <a:t>all</a:t>
                      </a:r>
                      <a:r>
                        <a:rPr lang="en-US" sz="1100" b="0" i="0" kern="1200">
                          <a:solidFill>
                            <a:schemeClr val="tx1"/>
                          </a:solidFill>
                          <a:effectLst/>
                          <a:latin typeface="+mn-lt"/>
                          <a:ea typeface="+mn-ea"/>
                          <a:cs typeface="+mn-cs"/>
                        </a:rPr>
                        <a:t> that apply.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1100" b="0" i="0" kern="1200">
                          <a:solidFill>
                            <a:schemeClr val="tx1"/>
                          </a:solidFill>
                          <a:effectLst/>
                          <a:latin typeface="+mn-lt"/>
                          <a:ea typeface="+mn-ea"/>
                          <a:cs typeface="+mn-cs"/>
                        </a:rPr>
                        <a:t> Power or manual wheelchair        Scooter         Prosthesis         Oxygen or respiratory equipment</a:t>
                      </a:r>
                    </a:p>
                    <a:p>
                      <a:pPr marL="0" marR="0" lvl="0" indent="0" algn="l" rtl="0" eaLnBrk="1" fontAlgn="auto" latinLnBrk="0" hangingPunct="1">
                        <a:lnSpc>
                          <a:spcPct val="100000"/>
                        </a:lnSpc>
                        <a:spcBef>
                          <a:spcPts val="0"/>
                        </a:spcBef>
                        <a:spcAft>
                          <a:spcPts val="0"/>
                        </a:spcAft>
                        <a:buClrTx/>
                        <a:buSzTx/>
                        <a:buFontTx/>
                        <a:buNone/>
                      </a:pPr>
                      <a:r>
                        <a:rPr lang="en-US" sz="1100" b="0" i="0" kern="1200">
                          <a:solidFill>
                            <a:schemeClr val="tx1"/>
                          </a:solidFill>
                          <a:effectLst/>
                          <a:latin typeface="+mn-lt"/>
                          <a:ea typeface="+mn-ea"/>
                          <a:cs typeface="+mn-cs"/>
                        </a:rPr>
                        <a:t> Medical equipment that depends on electricity           Assistive technology device for hearing or vision, such as hearing aid, screen enlarging software, etc.             Personal-care devices such as shower bench, bedside commode, Hoyer lift, or lift chair             Environmental control or alerting devices        Adaptive van or vehicle          Walker, cane, or crutches          Medication or medical supplies including adult briefs and catheters           Service animal              Personal assistance services or in-home care</a:t>
                      </a:r>
                      <a:r>
                        <a:rPr lang="en-US" sz="1100" b="0" i="0" kern="1200">
                          <a:solidFill>
                            <a:srgbClr val="FF0000"/>
                          </a:solidFill>
                          <a:effectLst/>
                          <a:latin typeface="+mn-lt"/>
                          <a:ea typeface="+mn-ea"/>
                          <a:cs typeface="+mn-cs"/>
                        </a:rPr>
                        <a:t> </a:t>
                      </a:r>
                      <a:r>
                        <a:rPr lang="en-US" sz="1100" b="0" i="0" kern="1200">
                          <a:solidFill>
                            <a:schemeClr val="tx1"/>
                          </a:solidFill>
                          <a:effectLst/>
                          <a:latin typeface="+mn-lt"/>
                          <a:ea typeface="+mn-ea"/>
                          <a:cs typeface="+mn-cs"/>
                        </a:rPr>
                        <a:t>        Dialysis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a:solidFill>
                          <a:schemeClr val="tx1"/>
                        </a:solidFill>
                        <a:effectLst/>
                        <a:latin typeface="+mn-lt"/>
                        <a:ea typeface="+mn-ea"/>
                        <a:cs typeface="+mn-cs"/>
                      </a:endParaRPr>
                    </a:p>
                    <a:p>
                      <a:pPr lvl="0">
                        <a:buNone/>
                      </a:pPr>
                      <a:endParaRPr lang="en-US" sz="1100" b="1" i="0" kern="1200">
                        <a:solidFill>
                          <a:schemeClr val="tx1"/>
                        </a:solidFill>
                        <a:effectLst/>
                        <a:latin typeface="+mn-lt"/>
                        <a:ea typeface="+mn-ea"/>
                        <a:cs typeface="+mn-cs"/>
                      </a:endParaRPr>
                    </a:p>
                    <a:p>
                      <a:pPr lvl="0">
                        <a:buNone/>
                      </a:pPr>
                      <a:endParaRPr lang="en-US" sz="1100" b="1" i="0" kern="1200">
                        <a:solidFill>
                          <a:schemeClr val="tx1"/>
                        </a:solidFill>
                        <a:effectLst/>
                        <a:latin typeface="+mn-lt"/>
                        <a:ea typeface="+mn-ea"/>
                        <a:cs typeface="+mn-cs"/>
                      </a:endParaRPr>
                    </a:p>
                  </a:txBody>
                  <a:tcPr/>
                </a:tc>
                <a:tc>
                  <a:txBody>
                    <a:bodyPr/>
                    <a:lstStyle/>
                    <a:p>
                      <a:pPr lvl="0">
                        <a:buNone/>
                      </a:pPr>
                      <a:r>
                        <a:rPr lang="en-US" sz="1200" b="1" i="0" u="none" strike="noStrike" kern="1200" noProof="0">
                          <a:solidFill>
                            <a:schemeClr val="tx1"/>
                          </a:solidFill>
                          <a:effectLst/>
                          <a:latin typeface="Calibri"/>
                        </a:rPr>
                        <a:t>Disability Needs</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Do you or anyone in your household have a disability that affects your ability to perform activities of daily living or requires an assistive device?</a:t>
                      </a:r>
                      <a:r>
                        <a:rPr lang="en-US" sz="1200" b="0" i="0" u="none" strike="noStrike" kern="1200" noProof="0">
                          <a:solidFill>
                            <a:schemeClr val="tx1"/>
                          </a:solidFill>
                          <a:effectLst/>
                          <a:latin typeface="Calibri"/>
                        </a:rPr>
                        <a:t> (NOTE: An assistive device can include wheelchair, walker, cane, hearing aid, communication device, service animal, personal care attendant, oxygen, dialysis, etc.)</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(drop-down Yes/No) </a:t>
                      </a:r>
                      <a:r>
                        <a:rPr lang="en-US" sz="1200" b="0" i="0" u="sng" strike="noStrike" kern="1200" noProof="0">
                          <a:solidFill>
                            <a:schemeClr val="tx1"/>
                          </a:solidFill>
                          <a:effectLst/>
                          <a:latin typeface="Calibri"/>
                        </a:rPr>
                        <a:t>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Please select from the following the disability that affects your ability to perform activities of daily living</a:t>
                      </a:r>
                      <a:r>
                        <a:rPr lang="en-US" sz="1200" b="0" i="0" u="none" strike="noStrike" kern="1200" noProof="0">
                          <a:solidFill>
                            <a:schemeClr val="tx1"/>
                          </a:solidFill>
                          <a:effectLst/>
                          <a:latin typeface="Calibri"/>
                        </a:rPr>
                        <a:t> (select all that apply). </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Mobility , Cognitive/Developmental Disabilities, Mental Health, Hearing or Speech, Vision, Self-Care, Independent Living, Other (fill in), Prefer Not to Answer</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Did you have any disability-related assistive devices or medically required equipment/supplies/support services damaged, destroyed, lost, or disrupted because of the disaster? </a:t>
                      </a:r>
                      <a:endParaRPr lang="en-US" sz="1200" b="0" i="0" u="none" strike="noStrike" kern="1200" noProof="0">
                        <a:effectLst/>
                      </a:endParaRPr>
                    </a:p>
                    <a:p>
                      <a:pPr marL="0" marR="0" lvl="0" indent="0" algn="l">
                        <a:lnSpc>
                          <a:spcPct val="100000"/>
                        </a:lnSpc>
                        <a:spcBef>
                          <a:spcPts val="0"/>
                        </a:spcBef>
                        <a:spcAft>
                          <a:spcPts val="0"/>
                        </a:spcAft>
                        <a:buNone/>
                      </a:pPr>
                      <a:r>
                        <a:rPr lang="en-US" sz="1200" b="0" i="0" u="none" strike="noStrike" kern="1200" noProof="0">
                          <a:solidFill>
                            <a:schemeClr val="tx1"/>
                          </a:solidFill>
                          <a:effectLst/>
                          <a:latin typeface="Calibri"/>
                        </a:rPr>
                        <a:t>(drop-down Yes/No) </a:t>
                      </a:r>
                      <a:r>
                        <a:rPr lang="en-US" sz="1200" b="0" i="0" u="sng" strike="noStrike" kern="1200" noProof="0">
                          <a:solidFill>
                            <a:schemeClr val="tx1"/>
                          </a:solidFill>
                          <a:effectLst/>
                          <a:latin typeface="Calibri"/>
                        </a:rPr>
                        <a:t> </a:t>
                      </a:r>
                      <a:endParaRPr lang="en-US" sz="1200" b="0" i="0" u="none" strike="noStrike" kern="1200" noProof="0">
                        <a:effectLst/>
                      </a:endParaRPr>
                    </a:p>
                    <a:p>
                      <a:pPr lvl="0">
                        <a:buNone/>
                      </a:pPr>
                      <a:endParaRPr lang="en-US" sz="1200" b="0" i="0" u="none" strike="noStrike" kern="1200" noProof="0">
                        <a:effectLst/>
                      </a:endParaRPr>
                    </a:p>
                    <a:p>
                      <a:pPr marL="171450" lvl="0" indent="-171450">
                        <a:buClr>
                          <a:srgbClr val="000000"/>
                        </a:buClr>
                        <a:buFont typeface="Arial,Sans-Serif"/>
                        <a:buChar char="•"/>
                      </a:pPr>
                      <a:r>
                        <a:rPr lang="en-US" sz="1200" b="1" i="0" u="none" strike="noStrike" kern="1200" noProof="0">
                          <a:solidFill>
                            <a:schemeClr val="tx1"/>
                          </a:solidFill>
                          <a:effectLst/>
                          <a:latin typeface="Calibri"/>
                        </a:rPr>
                        <a:t>What was damaged, destroyed, lost, or disrupted because of the disaster? </a:t>
                      </a:r>
                      <a:r>
                        <a:rPr lang="en-US" sz="1200" b="0" i="0" u="none" strike="noStrike" kern="1200" noProof="0">
                          <a:solidFill>
                            <a:schemeClr val="tx1"/>
                          </a:solidFill>
                          <a:effectLst/>
                          <a:latin typeface="Calibri"/>
                        </a:rPr>
                        <a:t>(select all that apply)</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Power or manual wheelchair, Scooter, Prothesis, Oxygen or respiratory equipment, Medical equipment that depends on electricity, Assistive technology device for hearing or vision, such as hearing aid, screen enlarging software, etc. , Personal-care devices such as shower bench, bedside commode, Hoyer lift, or lift chair , Environmental control or alerting devices, Adaptive van or vehicle , Walker, cane, or crutches, Medication or medical supplies including adult briefs and catheters, Service animal , Personal assistance services/in-home care, Dialysis, Other</a:t>
                      </a:r>
                      <a:endParaRPr kumimoji="0" lang="en-US"/>
                    </a:p>
                    <a:p>
                      <a:endParaRPr lang="en-US" sz="1200" b="1"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5131394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031218199"/>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Vehicle Damage</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their indicated vehicle damage information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p>
                      <a:endParaRPr lang="en-US" sz="1400"/>
                    </a:p>
                    <a:p>
                      <a:r>
                        <a:rPr lang="en-US" sz="1400"/>
                        <a:t>Located after disability needs screens if vehicle damage is selected </a:t>
                      </a:r>
                    </a:p>
                  </a:txBody>
                  <a:tcPr/>
                </a:tc>
                <a:tc>
                  <a:txBody>
                    <a:bodyPr/>
                    <a:lstStyle/>
                    <a:p>
                      <a:pPr lvl="0">
                        <a:buNone/>
                      </a:pPr>
                      <a:endParaRPr lang="en-US" sz="1400"/>
                    </a:p>
                  </a:txBody>
                  <a:tcPr/>
                </a:tc>
                <a:extLst>
                  <a:ext uri="{0D108BD9-81ED-4DB2-BD59-A6C34878D82A}">
                    <a16:rowId xmlns:a16="http://schemas.microsoft.com/office/drawing/2014/main" val="1389307492"/>
                  </a:ext>
                </a:extLst>
              </a:tr>
            </a:tbl>
          </a:graphicData>
        </a:graphic>
      </p:graphicFrame>
      <p:pic>
        <p:nvPicPr>
          <p:cNvPr id="2" name="Picture 2" descr="Graphical user interface, text, application&#10;&#10;Description automatically generated">
            <a:extLst>
              <a:ext uri="{FF2B5EF4-FFF2-40B4-BE49-F238E27FC236}">
                <a16:creationId xmlns:a16="http://schemas.microsoft.com/office/drawing/2014/main" id="{792961DD-9775-4553-85AC-B20E05FBD38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23675" y="2757929"/>
            <a:ext cx="4385255" cy="1274344"/>
          </a:xfrm>
          <a:prstGeom prst="rect">
            <a:avLst/>
          </a:prstGeom>
        </p:spPr>
      </p:pic>
      <p:pic>
        <p:nvPicPr>
          <p:cNvPr id="3" name="Picture 5" descr="A picture containing graphical user interface&#10;&#10;Description automatically generated">
            <a:extLst>
              <a:ext uri="{FF2B5EF4-FFF2-40B4-BE49-F238E27FC236}">
                <a16:creationId xmlns:a16="http://schemas.microsoft.com/office/drawing/2014/main" id="{FE07BF74-3656-43A0-94BF-854BB2891F0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32"/>
          <a:stretch/>
        </p:blipFill>
        <p:spPr>
          <a:xfrm>
            <a:off x="6180918" y="1445996"/>
            <a:ext cx="4301229" cy="1274344"/>
          </a:xfrm>
          <a:prstGeom prst="rect">
            <a:avLst/>
          </a:prstGeom>
        </p:spPr>
      </p:pic>
      <p:pic>
        <p:nvPicPr>
          <p:cNvPr id="7" name="Picture 4" descr="Graphical user interface, application, email&#10;&#10;Description automatically generated">
            <a:extLst>
              <a:ext uri="{FF2B5EF4-FFF2-40B4-BE49-F238E27FC236}">
                <a16:creationId xmlns:a16="http://schemas.microsoft.com/office/drawing/2014/main" id="{970B4B89-65FC-6F44-B774-5572EFDD3A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555685" y="3579542"/>
            <a:ext cx="4493708" cy="2233665"/>
          </a:xfrm>
          <a:prstGeom prst="rect">
            <a:avLst/>
          </a:prstGeom>
        </p:spPr>
      </p:pic>
      <p:pic>
        <p:nvPicPr>
          <p:cNvPr id="5" name="Picture 5" descr="image">
            <a:extLst>
              <a:ext uri="{FF2B5EF4-FFF2-40B4-BE49-F238E27FC236}">
                <a16:creationId xmlns:a16="http://schemas.microsoft.com/office/drawing/2014/main" id="{F399FEA9-63DF-F67B-0323-E58C47C8E460}"/>
              </a:ext>
            </a:extLst>
          </p:cNvPr>
          <p:cNvPicPr>
            <a:picLocks noChangeAspect="1"/>
          </p:cNvPicPr>
          <p:nvPr/>
        </p:nvPicPr>
        <p:blipFill>
          <a:blip r:embed="rId6"/>
          <a:stretch>
            <a:fillRect/>
          </a:stretch>
        </p:blipFill>
        <p:spPr>
          <a:xfrm>
            <a:off x="495300" y="1498691"/>
            <a:ext cx="2990850" cy="2736669"/>
          </a:xfrm>
          <a:prstGeom prst="rect">
            <a:avLst/>
          </a:prstGeom>
        </p:spPr>
      </p:pic>
      <p:pic>
        <p:nvPicPr>
          <p:cNvPr id="2050" name="Picture 2">
            <a:extLst>
              <a:ext uri="{FF2B5EF4-FFF2-40B4-BE49-F238E27FC236}">
                <a16:creationId xmlns:a16="http://schemas.microsoft.com/office/drawing/2014/main" id="{0E811322-81F2-428D-A6B2-45884D17AE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6785" y="1498691"/>
            <a:ext cx="2191874" cy="3914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195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155237471"/>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Disaster Selection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The user must select the disaster that affected them.</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Located after the user enters their location. </a:t>
                      </a:r>
                    </a:p>
                    <a:p>
                      <a:endParaRPr lang="en-US" sz="1400"/>
                    </a:p>
                  </a:txBody>
                  <a:tcPr/>
                </a:tc>
                <a:tc>
                  <a:txBody>
                    <a:bodyPr/>
                    <a:lstStyle/>
                    <a:p>
                      <a:r>
                        <a:rPr lang="en-US" sz="1400"/>
                        <a:t>Located on the 2nd screen after the Identification tab, and after the instructions on this section of the application. </a:t>
                      </a:r>
                    </a:p>
                  </a:txBody>
                  <a:tcPr/>
                </a:tc>
                <a:extLst>
                  <a:ext uri="{0D108BD9-81ED-4DB2-BD59-A6C34878D82A}">
                    <a16:rowId xmlns:a16="http://schemas.microsoft.com/office/drawing/2014/main" val="1389307492"/>
                  </a:ext>
                </a:extLst>
              </a:tr>
            </a:tbl>
          </a:graphicData>
        </a:graphic>
      </p:graphicFrame>
      <p:pic>
        <p:nvPicPr>
          <p:cNvPr id="13" name="Picture 12">
            <a:extLst>
              <a:ext uri="{FF2B5EF4-FFF2-40B4-BE49-F238E27FC236}">
                <a16:creationId xmlns:a16="http://schemas.microsoft.com/office/drawing/2014/main" id="{F4C3CB2F-1D2F-4D6A-A284-7BABD9A05C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00586" y="1656756"/>
            <a:ext cx="5514474" cy="2703655"/>
          </a:xfrm>
          <a:prstGeom prst="rect">
            <a:avLst/>
          </a:prstGeom>
        </p:spPr>
      </p:pic>
      <p:pic>
        <p:nvPicPr>
          <p:cNvPr id="2" name="Picture 2" descr="image">
            <a:extLst>
              <a:ext uri="{FF2B5EF4-FFF2-40B4-BE49-F238E27FC236}">
                <a16:creationId xmlns:a16="http://schemas.microsoft.com/office/drawing/2014/main" id="{78EEA8CA-ABAD-B893-2ED3-28C15BCB8652}"/>
              </a:ext>
            </a:extLst>
          </p:cNvPr>
          <p:cNvPicPr>
            <a:picLocks noChangeAspect="1"/>
          </p:cNvPicPr>
          <p:nvPr/>
        </p:nvPicPr>
        <p:blipFill>
          <a:blip r:embed="rId3"/>
          <a:stretch>
            <a:fillRect/>
          </a:stretch>
        </p:blipFill>
        <p:spPr>
          <a:xfrm>
            <a:off x="619125" y="1716635"/>
            <a:ext cx="4886325" cy="3081830"/>
          </a:xfrm>
          <a:prstGeom prst="rect">
            <a:avLst/>
          </a:prstGeom>
        </p:spPr>
      </p:pic>
    </p:spTree>
    <p:extLst>
      <p:ext uri="{BB962C8B-B14F-4D97-AF65-F5344CB8AC3E}">
        <p14:creationId xmlns:p14="http://schemas.microsoft.com/office/powerpoint/2010/main" val="10784817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105275916"/>
              </p:ext>
            </p:extLst>
          </p:nvPr>
        </p:nvGraphicFramePr>
        <p:xfrm>
          <a:off x="523875" y="217356"/>
          <a:ext cx="11257046" cy="6293299"/>
        </p:xfrm>
        <a:graphic>
          <a:graphicData uri="http://schemas.openxmlformats.org/drawingml/2006/table">
            <a:tbl>
              <a:tblPr firstRow="1" bandRow="1">
                <a:tableStyleId>{5940675A-B579-460E-94D1-54222C63F5DA}</a:tableStyleId>
              </a:tblPr>
              <a:tblGrid>
                <a:gridCol w="5572125">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Vehicle Damage</a:t>
                      </a:r>
                    </a:p>
                    <a:p>
                      <a:pPr lvl="0">
                        <a:buNone/>
                      </a:pPr>
                      <a:endParaRPr lang="en-US" sz="1200" b="1"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How many total vehicles does your household have? </a:t>
                      </a:r>
                    </a:p>
                    <a:p>
                      <a:pPr lvl="0">
                        <a:buNone/>
                      </a:pPr>
                      <a:r>
                        <a:rPr lang="en-US" sz="1200" b="0" i="0" kern="1200">
                          <a:solidFill>
                            <a:schemeClr val="tx1"/>
                          </a:solidFill>
                          <a:effectLst/>
                          <a:latin typeface="+mn-lt"/>
                          <a:ea typeface="+mn-ea"/>
                          <a:cs typeface="+mn-cs"/>
                        </a:rPr>
                        <a:t>This should include only vehicles that were drivable before the disaster. [Number Field]</a:t>
                      </a:r>
                    </a:p>
                    <a:p>
                      <a:pPr lvl="0">
                        <a:buNone/>
                      </a:pPr>
                      <a:endParaRPr lang="en-US" sz="1200" b="0"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After the disaster, how many of those vehicles are drivable? </a:t>
                      </a:r>
                      <a:r>
                        <a:rPr lang="en-US" sz="1200" b="0" i="0" kern="1200">
                          <a:solidFill>
                            <a:schemeClr val="tx1"/>
                          </a:solidFill>
                          <a:effectLst/>
                          <a:latin typeface="+mn-lt"/>
                          <a:ea typeface="+mn-ea"/>
                          <a:cs typeface="+mn-cs"/>
                        </a:rPr>
                        <a:t>[Number Field]</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Please provide a full list of </a:t>
                      </a:r>
                      <a:r>
                        <a:rPr lang="en-US" sz="1200" b="1" i="0" kern="1200">
                          <a:solidFill>
                            <a:schemeClr val="tx1"/>
                          </a:solidFill>
                          <a:effectLst/>
                          <a:latin typeface="+mn-lt"/>
                          <a:ea typeface="+mn-ea"/>
                          <a:cs typeface="+mn-cs"/>
                        </a:rPr>
                        <a:t>ALL</a:t>
                      </a:r>
                      <a:r>
                        <a:rPr lang="en-US" sz="1200" b="0" i="0" kern="1200">
                          <a:solidFill>
                            <a:schemeClr val="tx1"/>
                          </a:solidFill>
                          <a:effectLst/>
                          <a:latin typeface="+mn-lt"/>
                          <a:ea typeface="+mn-ea"/>
                          <a:cs typeface="+mn-cs"/>
                        </a:rPr>
                        <a:t> vehicles owned by you and everyone in your household that were drivable before the disaster.</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You must add each vehicle separately.</a:t>
                      </a:r>
                    </a:p>
                    <a:p>
                      <a:pPr lvl="0">
                        <a:buNone/>
                      </a:pPr>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Add Vehicle</a:t>
                      </a:r>
                    </a:p>
                    <a:p>
                      <a:pPr marL="171450" indent="-171450">
                        <a:buFont typeface="Arial" panose="020B0604020202020204" pitchFamily="34" charset="0"/>
                        <a:buChar char="•"/>
                      </a:pPr>
                      <a:r>
                        <a:rPr lang="en-US" sz="1200" b="1" i="0" kern="1200">
                          <a:solidFill>
                            <a:schemeClr val="tx1"/>
                          </a:solidFill>
                          <a:effectLst/>
                          <a:latin typeface="+mn-lt"/>
                          <a:ea typeface="+mn-ea"/>
                          <a:cs typeface="+mn-cs"/>
                        </a:rPr>
                        <a:t>Year</a:t>
                      </a:r>
                      <a:r>
                        <a:rPr lang="en-US" sz="1200" b="0" i="0" kern="1200">
                          <a:solidFill>
                            <a:schemeClr val="tx1"/>
                          </a:solidFill>
                          <a:effectLst/>
                          <a:latin typeface="+mn-lt"/>
                          <a:ea typeface="+mn-ea"/>
                          <a:cs typeface="+mn-cs"/>
                        </a:rPr>
                        <a:t> [Text Field]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Make</a:t>
                      </a:r>
                      <a:r>
                        <a:rPr lang="en-US" sz="1200" b="0" i="0" kern="1200">
                          <a:solidFill>
                            <a:schemeClr val="tx1"/>
                          </a:solidFill>
                          <a:effectLst/>
                          <a:latin typeface="+mn-lt"/>
                          <a:ea typeface="+mn-ea"/>
                          <a:cs typeface="+mn-cs"/>
                        </a:rPr>
                        <a:t> [Text Field]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Model</a:t>
                      </a:r>
                      <a:r>
                        <a:rPr lang="en-US" sz="1200" b="0" i="0" kern="1200">
                          <a:solidFill>
                            <a:schemeClr val="tx1"/>
                          </a:solidFill>
                          <a:effectLst/>
                          <a:latin typeface="+mn-lt"/>
                          <a:ea typeface="+mn-ea"/>
                          <a:cs typeface="+mn-cs"/>
                        </a:rPr>
                        <a:t> [Text Field]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Was it damaged by disaster? </a:t>
                      </a:r>
                      <a:r>
                        <a:rPr lang="en-US" sz="1200" b="0" i="0" kern="1200">
                          <a:solidFill>
                            <a:schemeClr val="tx1"/>
                          </a:solidFill>
                          <a:effectLst/>
                          <a:latin typeface="+mn-lt"/>
                          <a:ea typeface="+mn-ea"/>
                          <a:cs typeface="+mn-cs"/>
                        </a:rPr>
                        <a:t>[Radio Button] Yes/No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I</a:t>
                      </a:r>
                      <a:r>
                        <a:rPr lang="en-US" sz="1200" b="1" i="0" kern="1200">
                          <a:solidFill>
                            <a:schemeClr val="tx1"/>
                          </a:solidFill>
                          <a:effectLst/>
                          <a:latin typeface="+mn-lt"/>
                          <a:ea typeface="+mn-ea"/>
                          <a:cs typeface="+mn-cs"/>
                        </a:rPr>
                        <a:t>s it drivable? </a:t>
                      </a:r>
                      <a:r>
                        <a:rPr lang="en-US" sz="1200" b="0" i="0" kern="1200">
                          <a:solidFill>
                            <a:schemeClr val="tx1"/>
                          </a:solidFill>
                          <a:effectLst/>
                          <a:latin typeface="+mn-lt"/>
                          <a:ea typeface="+mn-ea"/>
                          <a:cs typeface="+mn-cs"/>
                        </a:rPr>
                        <a:t>[Radio Button] Yes/No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Is it registered? </a:t>
                      </a:r>
                      <a:r>
                        <a:rPr lang="en-US" sz="1200" b="0" i="0" kern="1200">
                          <a:solidFill>
                            <a:schemeClr val="tx1"/>
                          </a:solidFill>
                          <a:effectLst/>
                          <a:latin typeface="+mn-lt"/>
                          <a:ea typeface="+mn-ea"/>
                          <a:cs typeface="+mn-cs"/>
                        </a:rPr>
                        <a:t>[Radio Button] Yes/No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Is it covered by comprehensive (full coverage) insurance? </a:t>
                      </a:r>
                      <a:r>
                        <a:rPr lang="en-US" sz="1200" b="0" i="0" kern="1200">
                          <a:solidFill>
                            <a:schemeClr val="tx1"/>
                          </a:solidFill>
                          <a:effectLst/>
                          <a:latin typeface="+mn-lt"/>
                          <a:ea typeface="+mn-ea"/>
                          <a:cs typeface="+mn-cs"/>
                        </a:rPr>
                        <a:t>[Radio Button] Yes/No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(if Yes) Insurance Company Name (Optional)</a:t>
                      </a:r>
                      <a:endParaRPr lang="en-US" sz="1200" b="1" i="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Is it covered by liability insurance? </a:t>
                      </a:r>
                      <a:r>
                        <a:rPr lang="en-US" sz="1200" b="0" i="0" kern="1200">
                          <a:solidFill>
                            <a:schemeClr val="tx1"/>
                          </a:solidFill>
                          <a:effectLst/>
                          <a:latin typeface="+mn-lt"/>
                          <a:ea typeface="+mn-ea"/>
                          <a:cs typeface="+mn-cs"/>
                        </a:rPr>
                        <a:t>[Radio Button] Yes/No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(if Yes) Insurance Company Name (Optional)</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200" b="1" i="0" kern="1200">
                          <a:solidFill>
                            <a:schemeClr val="tx1"/>
                          </a:solidFill>
                          <a:effectLst/>
                          <a:latin typeface="+mn-lt"/>
                          <a:ea typeface="+mn-ea"/>
                          <a:cs typeface="+mn-cs"/>
                        </a:rPr>
                        <a:t>Does it have any accessibility related features? </a:t>
                      </a:r>
                      <a:endParaRPr lang="en-US" sz="120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200" b="0" i="0" kern="1200">
                          <a:solidFill>
                            <a:schemeClr val="tx1"/>
                          </a:solidFill>
                          <a:effectLst/>
                          <a:latin typeface="+mn-lt"/>
                          <a:ea typeface="+mn-ea"/>
                          <a:cs typeface="+mn-cs"/>
                        </a:rPr>
                        <a:t>     These may include</a:t>
                      </a:r>
                      <a:r>
                        <a:rPr lang="en-US" sz="1200" b="0" i="0" kern="1200">
                          <a:solidFill>
                            <a:srgbClr val="FF0000"/>
                          </a:solidFill>
                          <a:effectLst/>
                          <a:latin typeface="+mn-lt"/>
                          <a:ea typeface="+mn-ea"/>
                          <a:cs typeface="+mn-cs"/>
                        </a:rPr>
                        <a:t> </a:t>
                      </a:r>
                      <a:r>
                        <a:rPr lang="en-US" sz="1200" b="0" i="0" kern="1200">
                          <a:solidFill>
                            <a:schemeClr val="tx1"/>
                          </a:solidFill>
                          <a:effectLst/>
                          <a:latin typeface="+mn-lt"/>
                          <a:ea typeface="+mn-ea"/>
                          <a:cs typeface="+mn-cs"/>
                        </a:rPr>
                        <a:t>wheelchair lifts and ramps, pedal or seatbelt extenders, </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200" b="0" i="0" kern="1200">
                          <a:solidFill>
                            <a:schemeClr val="tx1"/>
                          </a:solidFill>
                          <a:effectLst/>
                          <a:latin typeface="+mn-lt"/>
                          <a:ea typeface="+mn-ea"/>
                          <a:cs typeface="+mn-cs"/>
                        </a:rPr>
                        <a:t>      hand-control and steering devices, etc. [Radio Button] Yes/No</a:t>
                      </a: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r>
                        <a:rPr lang="en-US" sz="1000" b="1" i="0" u="none" strike="noStrike" kern="1200" noProof="0">
                          <a:solidFill>
                            <a:schemeClr val="tx1"/>
                          </a:solidFill>
                          <a:effectLst/>
                          <a:latin typeface="Calibri"/>
                        </a:rPr>
                        <a:t>Damaged Vehicle(s)</a:t>
                      </a: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rPr>
                        <a:t>How many vehicles does your household own that were drivable before the disaster?</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-1 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-2 </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-3+ </a:t>
                      </a:r>
                      <a:endParaRPr lang="en-US" sz="1000" b="0" i="0" u="none" strike="noStrike" kern="1200" noProof="0">
                        <a:effectLst/>
                      </a:endParaRPr>
                    </a:p>
                    <a:p>
                      <a:pPr lvl="0">
                        <a:buNone/>
                      </a:pPr>
                      <a:endParaRPr lang="en-US" sz="1000" b="0" i="0" u="none" strike="noStrike" kern="1200" noProof="0">
                        <a:effectLst/>
                      </a:endParaRPr>
                    </a:p>
                    <a:p>
                      <a:pPr lvl="0">
                        <a:buNone/>
                      </a:pPr>
                      <a:r>
                        <a:rPr lang="en-US" sz="1000" b="1" i="0" u="none" strike="noStrike" kern="1200" noProof="0">
                          <a:solidFill>
                            <a:schemeClr val="tx1"/>
                          </a:solidFill>
                          <a:effectLst/>
                        </a:rPr>
                        <a:t>Did any of the damaged vehicles have disability related accessibility features (i.e., wheelchair lifts and ramps, pedal or seat belt extenders, hand control and steering devices, etc.)?</a:t>
                      </a:r>
                      <a:endParaRPr lang="en-US" sz="1000" b="0" i="0" u="none" strike="noStrike" kern="1200" noProof="0">
                        <a:effectLst/>
                      </a:endParaRPr>
                    </a:p>
                    <a:p>
                      <a:pPr lvl="0">
                        <a:buNone/>
                      </a:pPr>
                      <a:r>
                        <a:rPr lang="en-US" sz="1000" b="0" i="0" u="none" strike="noStrike" kern="1200" noProof="0">
                          <a:solidFill>
                            <a:schemeClr val="tx1"/>
                          </a:solidFill>
                          <a:effectLst/>
                        </a:rPr>
                        <a:t>○ Yes     ○ No</a:t>
                      </a:r>
                      <a:endParaRPr lang="en-US" sz="1000" b="0" i="0" u="none" strike="noStrike" kern="1200" noProof="0">
                        <a:effectLst/>
                      </a:endParaRPr>
                    </a:p>
                    <a:p>
                      <a:pPr lvl="0">
                        <a:buNone/>
                      </a:pPr>
                      <a:endParaRPr lang="en-US" sz="1000" b="0" i="0" u="none" strike="noStrike" kern="1200" noProof="0">
                        <a:effectLst/>
                      </a:endParaRPr>
                    </a:p>
                    <a:p>
                      <a:pPr lvl="0">
                        <a:buNone/>
                      </a:pPr>
                      <a:r>
                        <a:rPr lang="en-US" sz="1000" b="1" i="0" u="none" strike="noStrike" kern="1200" noProof="0">
                          <a:solidFill>
                            <a:schemeClr val="tx1"/>
                          </a:solidFill>
                          <a:effectLst/>
                          <a:latin typeface="Calibri"/>
                        </a:rPr>
                        <a:t>Vehicle</a:t>
                      </a: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rPr>
                        <a:t>Please provide a full list of all vehicles owned by you or anyone in your household.  </a:t>
                      </a:r>
                      <a:endParaRPr lang="en-US" sz="1000" b="0" i="0" u="none" strike="noStrike" kern="1200" noProof="0">
                        <a:effectLst/>
                      </a:endParaRPr>
                    </a:p>
                    <a:p>
                      <a:pPr marL="0" marR="0" lvl="0" indent="0" algn="l">
                        <a:lnSpc>
                          <a:spcPct val="100000"/>
                        </a:lnSpc>
                        <a:spcBef>
                          <a:spcPts val="0"/>
                        </a:spcBef>
                        <a:spcAft>
                          <a:spcPts val="0"/>
                        </a:spcAft>
                        <a:buNone/>
                      </a:pPr>
                      <a:endParaRPr lang="en-US" sz="1000" b="0" i="0" u="none" strike="noStrike" kern="1200" noProof="0">
                        <a:effectLst/>
                      </a:endParaRPr>
                    </a:p>
                    <a:p>
                      <a:pPr marL="0" marR="0" lvl="0" indent="0" algn="l">
                        <a:lnSpc>
                          <a:spcPct val="100000"/>
                        </a:lnSpc>
                        <a:spcBef>
                          <a:spcPts val="0"/>
                        </a:spcBef>
                        <a:spcAft>
                          <a:spcPts val="0"/>
                        </a:spcAft>
                        <a:buNone/>
                      </a:pPr>
                      <a:r>
                        <a:rPr lang="en-US" sz="1000" b="0" i="0" u="none" strike="noStrike" kern="1200" noProof="0">
                          <a:solidFill>
                            <a:schemeClr val="tx1"/>
                          </a:solidFill>
                          <a:effectLst/>
                        </a:rPr>
                        <a:t>Add Button  </a:t>
                      </a: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rPr>
                        <a:t>Edit     Year       Make           Model       Damaged   Drivable  Comprehensive Insurance  Liability Insurance       Registered    Delete  </a:t>
                      </a:r>
                      <a:endParaRPr lang="en-US" sz="1000" b="0" i="0" u="none" strike="noStrike" kern="1200" noProof="0">
                        <a:effectLst/>
                      </a:endParaRPr>
                    </a:p>
                    <a:p>
                      <a:pPr marL="0" marR="0" lvl="0" indent="0" algn="l">
                        <a:lnSpc>
                          <a:spcPct val="100000"/>
                        </a:lnSpc>
                        <a:spcBef>
                          <a:spcPts val="0"/>
                        </a:spcBef>
                        <a:spcAft>
                          <a:spcPts val="0"/>
                        </a:spcAft>
                        <a:buNone/>
                      </a:pPr>
                      <a:endParaRPr lang="en-US" sz="1000" b="0" i="0" u="none" strike="noStrike" kern="1200" noProof="0">
                        <a:effectLst/>
                      </a:endParaRPr>
                    </a:p>
                    <a:p>
                      <a:pPr marL="0" marR="0" lvl="0" indent="0" algn="l">
                        <a:lnSpc>
                          <a:spcPct val="100000"/>
                        </a:lnSpc>
                        <a:spcBef>
                          <a:spcPts val="0"/>
                        </a:spcBef>
                        <a:spcAft>
                          <a:spcPts val="0"/>
                        </a:spcAft>
                        <a:buNone/>
                      </a:pPr>
                      <a:r>
                        <a:rPr lang="en-US" sz="1000" b="1" i="0" u="none" strike="noStrike" kern="1200" noProof="0">
                          <a:solidFill>
                            <a:schemeClr val="tx1"/>
                          </a:solidFill>
                          <a:effectLst/>
                        </a:rPr>
                        <a:t>Update Vehicle</a:t>
                      </a:r>
                      <a:endParaRPr lang="en-US" sz="1000" b="0" i="0" u="none" strike="noStrike" kern="1200" noProof="0">
                        <a:effectLst/>
                      </a:endParaRPr>
                    </a:p>
                    <a:p>
                      <a:pPr lvl="0">
                        <a:buNone/>
                      </a:pPr>
                      <a:r>
                        <a:rPr lang="en-US" sz="1000" b="0" i="0" u="none" strike="noStrike" kern="1200" noProof="0">
                          <a:solidFill>
                            <a:schemeClr val="tx1"/>
                          </a:solidFill>
                          <a:effectLst/>
                          <a:latin typeface="Calibri"/>
                        </a:rPr>
                        <a:t>Enter information about each vehicle in the household separately. </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Year</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Make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Model</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Was this vehicle damaged by the disaster? </a:t>
                      </a:r>
                      <a:r>
                        <a:rPr lang="en-US" sz="1000" b="0" i="0" u="none" strike="noStrike" kern="1200" noProof="0">
                          <a:solidFill>
                            <a:schemeClr val="tx1"/>
                          </a:solidFill>
                          <a:effectLst/>
                          <a:latin typeface="Calibri"/>
                        </a:rPr>
                        <a:t>(Yes No)</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Is this vehicle currently drivable? </a:t>
                      </a:r>
                      <a:r>
                        <a:rPr lang="en-US" sz="1000" b="0" i="0" u="none" strike="noStrike" kern="1200" noProof="0">
                          <a:solidFill>
                            <a:schemeClr val="tx1"/>
                          </a:solidFill>
                          <a:effectLst/>
                          <a:latin typeface="Calibri"/>
                        </a:rPr>
                        <a:t>(Yes No)</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Is this vehicle covered by comprehensive (full coverage) insurance? </a:t>
                      </a:r>
                      <a:r>
                        <a:rPr lang="en-US" sz="1000" b="0" i="0" u="none" strike="noStrike" kern="1200" noProof="0">
                          <a:solidFill>
                            <a:schemeClr val="tx1"/>
                          </a:solidFill>
                          <a:effectLst/>
                          <a:latin typeface="Calibri"/>
                        </a:rPr>
                        <a:t>(yes No)</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What is the insurance company name?</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Is this vehicle covered by liability insurance? </a:t>
                      </a:r>
                      <a:r>
                        <a:rPr lang="en-US" sz="1000" b="0" i="0" u="none" strike="noStrike" kern="1200" noProof="0">
                          <a:solidFill>
                            <a:schemeClr val="tx1"/>
                          </a:solidFill>
                          <a:effectLst/>
                          <a:latin typeface="Calibri"/>
                        </a:rPr>
                        <a:t>(Yes No)</a:t>
                      </a:r>
                      <a:endParaRPr lang="en-US" sz="1000" b="0" i="0" u="none" strike="noStrike" kern="1200" noProof="0">
                        <a:effectLst/>
                      </a:endParaRPr>
                    </a:p>
                    <a:p>
                      <a:pPr lvl="0">
                        <a:buNone/>
                      </a:pPr>
                      <a:r>
                        <a:rPr lang="en-US" sz="1000" b="1" i="0" u="none" strike="noStrike" kern="1200" noProof="0">
                          <a:solidFill>
                            <a:schemeClr val="tx1"/>
                          </a:solidFill>
                          <a:effectLst/>
                          <a:latin typeface="Calibri"/>
                        </a:rPr>
                        <a:t>Is this vehicle currently registered? </a:t>
                      </a:r>
                      <a:r>
                        <a:rPr lang="en-US" sz="1000" b="0" i="0" u="none" strike="noStrike" kern="1200" noProof="0">
                          <a:solidFill>
                            <a:schemeClr val="tx1"/>
                          </a:solidFill>
                          <a:effectLst/>
                          <a:latin typeface="Calibri"/>
                        </a:rPr>
                        <a:t>(Yes No)</a:t>
                      </a:r>
                      <a:endParaRPr lang="en-US" sz="1000" b="0" i="0" u="none" strike="noStrike" kern="1200" noProof="0">
                        <a:effectLst/>
                      </a:endParaRPr>
                    </a:p>
                    <a:p>
                      <a:pPr marL="0" marR="0" lvl="0" indent="0" algn="l">
                        <a:lnSpc>
                          <a:spcPct val="100000"/>
                        </a:lnSpc>
                        <a:spcBef>
                          <a:spcPts val="0"/>
                        </a:spcBef>
                        <a:spcAft>
                          <a:spcPts val="0"/>
                        </a:spcAft>
                        <a:buNone/>
                      </a:pPr>
                      <a:endParaRPr lang="en-US" sz="1400" b="0" i="0" u="none" strike="noStrike" kern="1200" noProof="0">
                        <a:effectLst/>
                      </a:endParaRPr>
                    </a:p>
                    <a:p>
                      <a:pPr marL="0" marR="0" lvl="0" indent="0" algn="l">
                        <a:lnSpc>
                          <a:spcPct val="100000"/>
                        </a:lnSpc>
                        <a:spcBef>
                          <a:spcPts val="0"/>
                        </a:spcBef>
                        <a:spcAft>
                          <a:spcPts val="0"/>
                        </a:spcAft>
                        <a:buNone/>
                      </a:pPr>
                      <a:endParaRPr lang="en-US" sz="1400" b="0" i="0" u="none" strike="noStrike" kern="1200" noProof="0">
                        <a:effectLst/>
                      </a:endParaRPr>
                    </a:p>
                    <a:p>
                      <a:pPr lvl="0">
                        <a:buNone/>
                      </a:pPr>
                      <a:endParaRPr kumimoji="0" lang="en-US" sz="1400" b="1" i="0" kern="1200">
                        <a:solidFill>
                          <a:schemeClr val="tx1"/>
                        </a:solidFill>
                        <a:effectLst/>
                        <a:latin typeface="+mn-lt"/>
                        <a:ea typeface="+mn-ea"/>
                        <a:cs typeface="+mn-cs"/>
                      </a:endParaRPr>
                    </a:p>
                    <a:p>
                      <a:pPr marL="0" marR="0" lvl="0" indent="0" algn="l">
                        <a:lnSpc>
                          <a:spcPct val="100000"/>
                        </a:lnSpc>
                        <a:spcBef>
                          <a:spcPts val="0"/>
                        </a:spcBef>
                        <a:spcAft>
                          <a:spcPts val="0"/>
                        </a:spcAft>
                        <a:buNone/>
                      </a:pPr>
                      <a:endParaRPr lang="en-US" sz="1400" b="0" i="0" u="none" strike="noStrike" kern="1200" noProof="0">
                        <a:effectLst/>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2396611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866193484"/>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Confirm Needs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confirms their needs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pPr lvl="0">
                        <a:buNone/>
                      </a:pPr>
                      <a:endParaRPr lang="en-US" sz="1400"/>
                    </a:p>
                    <a:p>
                      <a:pPr lvl="0">
                        <a:buNone/>
                      </a:pPr>
                      <a:endParaRPr lang="en-US" sz="1400"/>
                    </a:p>
                  </a:txBody>
                  <a:tcPr/>
                </a:tc>
                <a:tc>
                  <a:txBody>
                    <a:bodyPr/>
                    <a:lstStyle/>
                    <a:p>
                      <a:r>
                        <a:rPr lang="en-US" sz="1400"/>
                        <a:t>New screen.</a:t>
                      </a:r>
                    </a:p>
                  </a:txBody>
                  <a:tcPr/>
                </a:tc>
                <a:extLst>
                  <a:ext uri="{0D108BD9-81ED-4DB2-BD59-A6C34878D82A}">
                    <a16:rowId xmlns:a16="http://schemas.microsoft.com/office/drawing/2014/main" val="1749774137"/>
                  </a:ext>
                </a:extLst>
              </a:tr>
              <a:tr h="1258772">
                <a:tc>
                  <a:txBody>
                    <a:bodyPr/>
                    <a:lstStyle/>
                    <a:p>
                      <a:r>
                        <a:rPr lang="en-US" sz="1400"/>
                        <a:t>Located after insurance forms</a:t>
                      </a:r>
                    </a:p>
                  </a:txBody>
                  <a:tcPr/>
                </a:tc>
                <a:tc>
                  <a:txBody>
                    <a:bodyPr/>
                    <a:lstStyle/>
                    <a:p>
                      <a:pPr lvl="0">
                        <a:buNone/>
                      </a:pPr>
                      <a:endParaRPr lang="en-US" sz="1400"/>
                    </a:p>
                  </a:txBody>
                  <a:tcPr/>
                </a:tc>
                <a:extLst>
                  <a:ext uri="{0D108BD9-81ED-4DB2-BD59-A6C34878D82A}">
                    <a16:rowId xmlns:a16="http://schemas.microsoft.com/office/drawing/2014/main" val="1389307492"/>
                  </a:ext>
                </a:extLst>
              </a:tr>
            </a:tbl>
          </a:graphicData>
        </a:graphic>
      </p:graphicFrame>
      <p:sp>
        <p:nvSpPr>
          <p:cNvPr id="6" name="TextBox 5">
            <a:extLst>
              <a:ext uri="{FF2B5EF4-FFF2-40B4-BE49-F238E27FC236}">
                <a16:creationId xmlns:a16="http://schemas.microsoft.com/office/drawing/2014/main" id="{C622F1ED-B72E-961B-0FF3-510AF82D801A}"/>
              </a:ext>
            </a:extLst>
          </p:cNvPr>
          <p:cNvSpPr txBox="1"/>
          <p:nvPr/>
        </p:nvSpPr>
        <p:spPr>
          <a:xfrm>
            <a:off x="591127" y="4198099"/>
            <a:ext cx="282257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i="1">
                <a:solidFill>
                  <a:srgbClr val="FF0000"/>
                </a:solidFill>
                <a:cs typeface="Calibri"/>
              </a:rPr>
              <a:t>This screen will only appear if the hasn’t selected all the Needs</a:t>
            </a:r>
          </a:p>
        </p:txBody>
      </p:sp>
      <p:pic>
        <p:nvPicPr>
          <p:cNvPr id="2" name="Picture 2" descr="image">
            <a:extLst>
              <a:ext uri="{FF2B5EF4-FFF2-40B4-BE49-F238E27FC236}">
                <a16:creationId xmlns:a16="http://schemas.microsoft.com/office/drawing/2014/main" id="{B8F4F045-57C4-F55C-3284-DD6442A5E4BA}"/>
              </a:ext>
            </a:extLst>
          </p:cNvPr>
          <p:cNvPicPr>
            <a:picLocks noChangeAspect="1"/>
          </p:cNvPicPr>
          <p:nvPr/>
        </p:nvPicPr>
        <p:blipFill>
          <a:blip r:embed="rId3"/>
          <a:stretch>
            <a:fillRect/>
          </a:stretch>
        </p:blipFill>
        <p:spPr>
          <a:xfrm>
            <a:off x="591127" y="1560687"/>
            <a:ext cx="4890654" cy="2501261"/>
          </a:xfrm>
          <a:prstGeom prst="rect">
            <a:avLst/>
          </a:prstGeom>
        </p:spPr>
      </p:pic>
    </p:spTree>
    <p:extLst>
      <p:ext uri="{BB962C8B-B14F-4D97-AF65-F5344CB8AC3E}">
        <p14:creationId xmlns:p14="http://schemas.microsoft.com/office/powerpoint/2010/main" val="14968390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887502051"/>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endParaRPr lang="en-US" sz="1800" b="1" i="0" kern="1200">
                        <a:solidFill>
                          <a:schemeClr val="tx1"/>
                        </a:solidFill>
                        <a:effectLst/>
                        <a:latin typeface="+mn-lt"/>
                        <a:ea typeface="+mn-ea"/>
                        <a:cs typeface="+mn-cs"/>
                      </a:endParaRPr>
                    </a:p>
                    <a:p>
                      <a:r>
                        <a:rPr lang="en-US" sz="1800" b="1" i="0" kern="1200">
                          <a:solidFill>
                            <a:schemeClr val="tx1"/>
                          </a:solidFill>
                          <a:effectLst/>
                          <a:latin typeface="+mn-lt"/>
                          <a:ea typeface="+mn-ea"/>
                          <a:cs typeface="+mn-cs"/>
                        </a:rPr>
                        <a:t>Confirm Your Needs</a:t>
                      </a:r>
                    </a:p>
                    <a:p>
                      <a:endParaRPr lang="en-US" sz="1400" b="1"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Before you complete your application, do you have any other disaster losses you need assistance with?</a:t>
                      </a:r>
                    </a:p>
                    <a:p>
                      <a:pPr lvl="0" algn="l">
                        <a:lnSpc>
                          <a:spcPct val="100000"/>
                        </a:lnSpc>
                        <a:spcBef>
                          <a:spcPts val="0"/>
                        </a:spcBef>
                        <a:spcAft>
                          <a:spcPts val="0"/>
                        </a:spcAft>
                        <a:buNone/>
                      </a:pPr>
                      <a:endParaRPr lang="en-US" sz="1200" b="1" i="0" u="none" strike="noStrike" kern="1200" noProof="0">
                        <a:solidFill>
                          <a:schemeClr val="tx1"/>
                        </a:solidFill>
                        <a:effectLst/>
                      </a:endParaRPr>
                    </a:p>
                    <a:p>
                      <a:pPr lvl="0" algn="l">
                        <a:lnSpc>
                          <a:spcPct val="100000"/>
                        </a:lnSpc>
                        <a:spcBef>
                          <a:spcPts val="0"/>
                        </a:spcBef>
                        <a:spcAft>
                          <a:spcPts val="0"/>
                        </a:spcAft>
                        <a:buNone/>
                      </a:pPr>
                      <a:r>
                        <a:rPr lang="en-US" sz="1200" b="0" i="0" u="none" strike="noStrike" kern="1200" noProof="0">
                          <a:solidFill>
                            <a:schemeClr val="tx1"/>
                          </a:solidFill>
                          <a:effectLst/>
                        </a:rPr>
                        <a:t>Check all that apply. [checkboxes]</a:t>
                      </a:r>
                      <a:br>
                        <a:rPr lang="en-US" sz="1200" b="0" i="0" u="none" strike="noStrike" kern="1200" noProof="0">
                          <a:solidFill>
                            <a:srgbClr val="000000"/>
                          </a:solidFill>
                          <a:effectLst/>
                        </a:rPr>
                      </a:br>
                      <a:endParaRPr lang="en-US" sz="1200" b="0" i="0" u="none" strike="noStrike" kern="1200" noProof="0">
                        <a:solidFill>
                          <a:srgbClr val="000000"/>
                        </a:solidFill>
                        <a:effectLst/>
                      </a:endParaRP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Personal property damage (Example: furniture, electronic equipment, etc.)</a:t>
                      </a:r>
                      <a:endParaRPr lang="en-US">
                        <a:solidFill>
                          <a:schemeClr val="tx1"/>
                        </a:solidFill>
                      </a:endParaRP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Lodging expenses (Example: hotel, motel, etc.)</a:t>
                      </a:r>
                      <a:endParaRPr lang="en-US">
                        <a:solidFill>
                          <a:schemeClr val="tx1"/>
                        </a:solidFill>
                      </a:endParaRP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Medical or dental expenses</a:t>
                      </a: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Funeral or reburial expenses</a:t>
                      </a: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New or additional child care costs</a:t>
                      </a:r>
                      <a:endParaRPr lang="en-US">
                        <a:solidFill>
                          <a:schemeClr val="tx1"/>
                        </a:solidFill>
                      </a:endParaRPr>
                    </a:p>
                    <a:p>
                      <a:pPr marL="171450" lvl="0" indent="-171450" algn="l">
                        <a:lnSpc>
                          <a:spcPct val="100000"/>
                        </a:lnSpc>
                        <a:spcBef>
                          <a:spcPts val="0"/>
                        </a:spcBef>
                        <a:spcAft>
                          <a:spcPts val="0"/>
                        </a:spcAft>
                        <a:buFont typeface="Wingdings" panose="05000000000000000000" pitchFamily="2" charset="2"/>
                        <a:buChar char="q"/>
                      </a:pPr>
                      <a:r>
                        <a:rPr lang="en-US" sz="1200" b="0" i="0" u="none" strike="noStrike" kern="1200" noProof="0">
                          <a:solidFill>
                            <a:schemeClr val="tx1"/>
                          </a:solidFill>
                          <a:effectLst/>
                        </a:rPr>
                        <a:t>I don’t need any other assistance right now. (You may call the FEMA Helpline to update your application later if you find other needs.)</a:t>
                      </a:r>
                      <a:endParaRPr lang="en-US">
                        <a:solidFill>
                          <a:schemeClr val="tx1"/>
                        </a:solidFill>
                      </a:endParaRPr>
                    </a:p>
                    <a:p>
                      <a:pPr lvl="0">
                        <a:buNone/>
                      </a:pPr>
                      <a:endParaRPr lang="en-US" sz="1200" b="0" i="0" kern="1200">
                        <a:solidFill>
                          <a:schemeClr val="tx1"/>
                        </a:solidFill>
                        <a:effectLst/>
                        <a:latin typeface="+mn-lt"/>
                        <a:ea typeface="+mn-ea"/>
                        <a:cs typeface="+mn-cs"/>
                      </a:endParaRPr>
                    </a:p>
                    <a:p>
                      <a:pPr lvl="0">
                        <a:buNone/>
                      </a:pPr>
                      <a:endParaRPr lang="en-US" sz="1400" b="1"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N/A</a:t>
                      </a:r>
                      <a:endParaRPr kumimoji="0" lang="en-US" sz="1400" b="1" i="0" kern="1200">
                        <a:solidFill>
                          <a:schemeClr val="tx1"/>
                        </a:solidFill>
                        <a:effectLst/>
                        <a:latin typeface="+mn-lt"/>
                        <a:ea typeface="+mn-ea"/>
                        <a:cs typeface="+mn-cs"/>
                      </a:endParaRPr>
                    </a:p>
                    <a:p>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
        <p:nvSpPr>
          <p:cNvPr id="3" name="TextBox 2">
            <a:extLst>
              <a:ext uri="{FF2B5EF4-FFF2-40B4-BE49-F238E27FC236}">
                <a16:creationId xmlns:a16="http://schemas.microsoft.com/office/drawing/2014/main" id="{F0523E3E-C403-4CEC-A066-835AA30BE444}"/>
              </a:ext>
            </a:extLst>
          </p:cNvPr>
          <p:cNvSpPr txBox="1"/>
          <p:nvPr/>
        </p:nvSpPr>
        <p:spPr>
          <a:xfrm>
            <a:off x="591127" y="4198099"/>
            <a:ext cx="282257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i="1">
                <a:solidFill>
                  <a:srgbClr val="FF0000"/>
                </a:solidFill>
                <a:cs typeface="Calibri"/>
              </a:rPr>
              <a:t>This screen will only appear if the hasn’t selected all the Needs</a:t>
            </a:r>
          </a:p>
        </p:txBody>
      </p:sp>
    </p:spTree>
    <p:extLst>
      <p:ext uri="{BB962C8B-B14F-4D97-AF65-F5344CB8AC3E}">
        <p14:creationId xmlns:p14="http://schemas.microsoft.com/office/powerpoint/2010/main" val="2611199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1574814583"/>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Income Info</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income information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child care/vehicle if selected, or after essential utilities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a:latin typeface="+mn-lt"/>
                        </a:rPr>
                        <a:t>Located after Child Care.</a:t>
                      </a:r>
                    </a:p>
                  </a:txBody>
                  <a:tcPr/>
                </a:tc>
                <a:extLst>
                  <a:ext uri="{0D108BD9-81ED-4DB2-BD59-A6C34878D82A}">
                    <a16:rowId xmlns:a16="http://schemas.microsoft.com/office/drawing/2014/main" val="1389307492"/>
                  </a:ext>
                </a:extLst>
              </a:tr>
            </a:tbl>
          </a:graphicData>
        </a:graphic>
      </p:graphicFrame>
      <p:pic>
        <p:nvPicPr>
          <p:cNvPr id="6" name="Picture 5">
            <a:extLst>
              <a:ext uri="{FF2B5EF4-FFF2-40B4-BE49-F238E27FC236}">
                <a16:creationId xmlns:a16="http://schemas.microsoft.com/office/drawing/2014/main" id="{1919B5B3-820F-5D42-9170-BEB9571901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4306" y="1519677"/>
            <a:ext cx="5016701" cy="1445241"/>
          </a:xfrm>
          <a:prstGeom prst="rect">
            <a:avLst/>
          </a:prstGeom>
        </p:spPr>
      </p:pic>
      <p:grpSp>
        <p:nvGrpSpPr>
          <p:cNvPr id="8" name="Group 7">
            <a:extLst>
              <a:ext uri="{FF2B5EF4-FFF2-40B4-BE49-F238E27FC236}">
                <a16:creationId xmlns:a16="http://schemas.microsoft.com/office/drawing/2014/main" id="{DFE36729-B9E9-A544-AF4B-5A2DC20A8324}"/>
              </a:ext>
            </a:extLst>
          </p:cNvPr>
          <p:cNvGrpSpPr/>
          <p:nvPr/>
        </p:nvGrpSpPr>
        <p:grpSpPr>
          <a:xfrm>
            <a:off x="6194306" y="3064959"/>
            <a:ext cx="5406525" cy="1954323"/>
            <a:chOff x="1360170" y="2107181"/>
            <a:chExt cx="10031981" cy="3219559"/>
          </a:xfrm>
        </p:grpSpPr>
        <p:pic>
          <p:nvPicPr>
            <p:cNvPr id="9" name="Picture 8">
              <a:extLst>
                <a:ext uri="{FF2B5EF4-FFF2-40B4-BE49-F238E27FC236}">
                  <a16:creationId xmlns:a16="http://schemas.microsoft.com/office/drawing/2014/main" id="{033937AC-6610-AA4A-BC05-E366A31F35F4}"/>
                </a:ext>
              </a:extLst>
            </p:cNvPr>
            <p:cNvPicPr/>
            <p:nvPr/>
          </p:nvPicPr>
          <p:blipFill rotWithShape="1">
            <a:blip r:embed="rId4" cstate="email">
              <a:extLst>
                <a:ext uri="{28A0092B-C50C-407E-A947-70E740481C1C}">
                  <a14:useLocalDpi xmlns:a14="http://schemas.microsoft.com/office/drawing/2010/main"/>
                </a:ext>
              </a:extLst>
            </a:blip>
            <a:srcRect/>
            <a:stretch/>
          </p:blipFill>
          <p:spPr>
            <a:xfrm>
              <a:off x="3041431" y="2107181"/>
              <a:ext cx="8350720" cy="3219559"/>
            </a:xfrm>
            <a:prstGeom prst="rect">
              <a:avLst/>
            </a:prstGeom>
          </p:spPr>
        </p:pic>
        <p:sp>
          <p:nvSpPr>
            <p:cNvPr id="10" name="Rectangle 9">
              <a:extLst>
                <a:ext uri="{FF2B5EF4-FFF2-40B4-BE49-F238E27FC236}">
                  <a16:creationId xmlns:a16="http://schemas.microsoft.com/office/drawing/2014/main" id="{A17C2BFB-A28F-0045-B300-1A6D5A23E4FD}"/>
                </a:ext>
              </a:extLst>
            </p:cNvPr>
            <p:cNvSpPr/>
            <p:nvPr/>
          </p:nvSpPr>
          <p:spPr>
            <a:xfrm>
              <a:off x="1360170" y="2378991"/>
              <a:ext cx="1451610" cy="2100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146" name="Picture 2" descr="image">
            <a:extLst>
              <a:ext uri="{FF2B5EF4-FFF2-40B4-BE49-F238E27FC236}">
                <a16:creationId xmlns:a16="http://schemas.microsoft.com/office/drawing/2014/main" id="{74ECC06F-8769-4D55-B359-8B9CEF214B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657" y="1564914"/>
            <a:ext cx="5370896" cy="331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7819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639971332"/>
              </p:ext>
            </p:extLst>
          </p:nvPr>
        </p:nvGraphicFramePr>
        <p:xfrm>
          <a:off x="411079" y="245931"/>
          <a:ext cx="11369842" cy="639882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600" b="1" i="0" kern="1200">
                          <a:solidFill>
                            <a:schemeClr val="tx1"/>
                          </a:solidFill>
                          <a:effectLst/>
                          <a:latin typeface="+mn-lt"/>
                          <a:ea typeface="+mn-ea"/>
                          <a:cs typeface="+mn-cs"/>
                        </a:rPr>
                        <a:t>Income Information</a:t>
                      </a:r>
                    </a:p>
                    <a:p>
                      <a:endParaRPr lang="en-US" sz="14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Your household annual gross income is the combined amount of all income before any deductions. This includes wages, unemployment payments, Social Security, assistance from other government agencies (except Supplemental Nutrition Assistance Program [SNAP] benefits), child support, stocks, interest, annuities, etc.</a:t>
                      </a:r>
                      <a:br>
                        <a:rPr lang="en-US" sz="1200" b="0" i="0" kern="1200">
                          <a:solidFill>
                            <a:srgbClr val="000000"/>
                          </a:solidFill>
                          <a:effectLst/>
                          <a:latin typeface="+mn-lt"/>
                          <a:ea typeface="+mn-ea"/>
                          <a:cs typeface="+mn-cs"/>
                        </a:rPr>
                      </a:br>
                      <a:endParaRPr lang="en-US" sz="1200" b="0" i="0" kern="1200">
                        <a:solidFill>
                          <a:srgbClr val="000000"/>
                        </a:solidFill>
                        <a:effectLst/>
                        <a:latin typeface="+mn-lt"/>
                        <a:ea typeface="+mn-ea"/>
                        <a:cs typeface="+mn-cs"/>
                      </a:endParaRPr>
                    </a:p>
                    <a:p>
                      <a:r>
                        <a:rPr lang="en-US" sz="1200" b="0" i="0" kern="1200">
                          <a:solidFill>
                            <a:schemeClr val="tx1"/>
                          </a:solidFill>
                          <a:effectLst/>
                          <a:latin typeface="+mn-lt"/>
                          <a:ea typeface="+mn-ea"/>
                          <a:cs typeface="+mn-cs"/>
                        </a:rPr>
                        <a:t>Please give us your household’s pre-disaster annual gross income. This reduces processing time and directs your application to the best programs to meet your needs. </a:t>
                      </a:r>
                    </a:p>
                    <a:p>
                      <a:pPr lvl="0">
                        <a:buNone/>
                      </a:pPr>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What is your household's pre-disaster annual gross income?</a:t>
                      </a:r>
                    </a:p>
                    <a:p>
                      <a:pPr lvl="0">
                        <a:buNone/>
                      </a:pPr>
                      <a:endParaRPr lang="en-US" sz="1200" b="1"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Enter numbers only. </a:t>
                      </a:r>
                      <a:r>
                        <a:rPr lang="en-US" sz="1200" b="0" i="0" kern="1200">
                          <a:solidFill>
                            <a:schemeClr val="tx1"/>
                          </a:solidFill>
                          <a:effectLst/>
                          <a:latin typeface="+mn-lt"/>
                          <a:ea typeface="+mn-ea"/>
                          <a:cs typeface="+mn-cs"/>
                        </a:rPr>
                        <a:t>No dollar signs, no commas, no decimal point or cents.</a:t>
                      </a:r>
                    </a:p>
                    <a:p>
                      <a:pPr lvl="0">
                        <a:buNone/>
                      </a:pPr>
                      <a:endParaRPr lang="en-US" sz="1200" b="0"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Example: </a:t>
                      </a:r>
                      <a:r>
                        <a:rPr lang="en-US" sz="1200" b="0" i="0" kern="1200">
                          <a:solidFill>
                            <a:schemeClr val="tx1"/>
                          </a:solidFill>
                          <a:effectLst/>
                          <a:latin typeface="+mn-lt"/>
                          <a:ea typeface="+mn-ea"/>
                          <a:cs typeface="+mn-cs"/>
                        </a:rPr>
                        <a:t>Enter income as "55000" NOT "55,000.00"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1200" b="1" i="0" kern="1200">
                          <a:solidFill>
                            <a:schemeClr val="tx1"/>
                          </a:solidFill>
                          <a:effectLst/>
                          <a:latin typeface="+mn-lt"/>
                          <a:ea typeface="+mn-ea"/>
                          <a:cs typeface="+mn-cs"/>
                        </a:rPr>
                        <a:t>Is your household’s main source of income from self-employment? </a:t>
                      </a:r>
                    </a:p>
                    <a:p>
                      <a:pPr marL="0" marR="0" lvl="0" indent="0" algn="l" rtl="0" eaLnBrk="1" fontAlgn="auto" latinLnBrk="0" hangingPunct="1">
                        <a:lnSpc>
                          <a:spcPct val="100000"/>
                        </a:lnSpc>
                        <a:spcBef>
                          <a:spcPts val="0"/>
                        </a:spcBef>
                        <a:spcAft>
                          <a:spcPts val="0"/>
                        </a:spcAft>
                        <a:buClrTx/>
                        <a:buSzTx/>
                        <a:buFontTx/>
                        <a:buNone/>
                      </a:pPr>
                      <a:r>
                        <a:rPr lang="en-US" sz="1200" b="0" i="0" kern="1200">
                          <a:solidFill>
                            <a:schemeClr val="tx1"/>
                          </a:solidFill>
                          <a:effectLst/>
                          <a:latin typeface="+mn-lt"/>
                          <a:ea typeface="+mn-ea"/>
                          <a:cs typeface="+mn-cs"/>
                        </a:rPr>
                        <a:t>Yes          No [Radio Button]</a:t>
                      </a:r>
                      <a:endParaRPr lang="en-US" sz="1400" b="1" i="0" kern="1200">
                        <a:solidFill>
                          <a:schemeClr val="tx1"/>
                        </a:solidFill>
                        <a:effectLst/>
                        <a:latin typeface="+mn-lt"/>
                        <a:ea typeface="+mn-ea"/>
                        <a:cs typeface="+mn-cs"/>
                      </a:endParaRPr>
                    </a:p>
                    <a:p>
                      <a:pPr lvl="0">
                        <a:buNone/>
                      </a:pPr>
                      <a:endParaRPr lang="en-US" sz="1200" b="1"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How many dependents do you have, including yourself? </a:t>
                      </a:r>
                    </a:p>
                    <a:p>
                      <a:pPr lvl="0">
                        <a:buNone/>
                      </a:pPr>
                      <a:r>
                        <a:rPr lang="en-US" sz="1200" b="0" i="0" kern="1200">
                          <a:solidFill>
                            <a:schemeClr val="tx1"/>
                          </a:solidFill>
                          <a:effectLst/>
                          <a:latin typeface="+mn-lt"/>
                          <a:ea typeface="+mn-ea"/>
                          <a:cs typeface="+mn-cs"/>
                        </a:rPr>
                        <a:t>[Text Field]</a:t>
                      </a:r>
                    </a:p>
                    <a:p>
                      <a:pPr lvl="0">
                        <a:buNone/>
                      </a:pPr>
                      <a:endParaRPr lang="en-US" sz="1400" b="1"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pPr lvl="0">
                        <a:buNone/>
                      </a:pPr>
                      <a:r>
                        <a:rPr lang="en-US" sz="1200" b="1" i="0" u="none" strike="noStrike" kern="1200" noProof="0">
                          <a:solidFill>
                            <a:schemeClr val="tx1"/>
                          </a:solidFill>
                          <a:effectLst/>
                          <a:latin typeface="Calibri"/>
                        </a:rPr>
                        <a:t>Current language</a:t>
                      </a:r>
                      <a:r>
                        <a:rPr lang="en-US" sz="1200" b="0" i="0" u="none" strike="noStrike" kern="1200" noProof="0">
                          <a:solidFill>
                            <a:schemeClr val="tx1"/>
                          </a:solidFill>
                          <a:effectLst/>
                          <a:latin typeface="Calibri"/>
                        </a:rPr>
                        <a:t>:</a:t>
                      </a: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Financial </a:t>
                      </a:r>
                      <a:r>
                        <a:rPr kumimoji="0" lang="en-US" sz="1200" b="1" i="0" u="none" strike="noStrike" kern="1200" noProof="0">
                          <a:solidFill>
                            <a:schemeClr val="tx1"/>
                          </a:solidFill>
                          <a:effectLst/>
                          <a:latin typeface="Calibri"/>
                        </a:rPr>
                        <a:t>Information</a:t>
                      </a:r>
                      <a:endParaRPr kumimoji="0" lang="en-US" sz="1200" b="0" i="0" u="none" strike="noStrike" kern="1200" noProof="0">
                        <a:solidFill>
                          <a:schemeClr val="tx1"/>
                        </a:solidFill>
                        <a:effectLst/>
                        <a:latin typeface="Calibri"/>
                      </a:endParaRPr>
                    </a:p>
                    <a:p>
                      <a:pPr lvl="0">
                        <a:buNone/>
                      </a:pPr>
                      <a:r>
                        <a:rPr lang="en-US" sz="1200" b="1" i="0" u="none" strike="noStrike" kern="1200" noProof="0">
                          <a:solidFill>
                            <a:schemeClr val="tx1"/>
                          </a:solidFill>
                          <a:effectLst/>
                          <a:latin typeface="Calibri"/>
                        </a:rPr>
                        <a:t>This next section is about your household income and business information before the disaster.  </a:t>
                      </a:r>
                      <a:endParaRPr lang="en-US" sz="1200" b="0" i="0" u="none" strike="noStrike" kern="1200" noProof="0">
                        <a:effectLst/>
                      </a:endParaRPr>
                    </a:p>
                    <a:p>
                      <a:pPr lvl="0">
                        <a:buNone/>
                      </a:pPr>
                      <a:endParaRPr lang="en-US" sz="1200" b="0" i="0" u="none" strike="noStrike" kern="1200" noProof="0">
                        <a:effectLst/>
                      </a:endParaRPr>
                    </a:p>
                    <a:p>
                      <a:pPr lvl="0" defTabSz="914400">
                        <a:buNone/>
                        <a:tabLst/>
                        <a:defRPr/>
                      </a:pPr>
                      <a:r>
                        <a:rPr lang="en-US" sz="1200" b="1" i="0" u="none" strike="noStrike" kern="1200" noProof="0">
                          <a:solidFill>
                            <a:schemeClr val="tx1"/>
                          </a:solidFill>
                          <a:effectLst/>
                          <a:latin typeface="Calibri"/>
                        </a:rPr>
                        <a:t>Income</a:t>
                      </a:r>
                      <a:endParaRPr kumimoji="0" lang="en-US" sz="1200" b="0" i="0" u="none" strike="noStrike" kern="1200" noProof="0">
                        <a:effectLst/>
                      </a:endParaRPr>
                    </a:p>
                    <a:p>
                      <a:pPr lvl="0">
                        <a:buNone/>
                      </a:pPr>
                      <a:r>
                        <a:rPr kumimoji="0" lang="en-US" sz="1200" b="0" i="0" u="none" strike="noStrike" kern="1200" noProof="0">
                          <a:solidFill>
                            <a:schemeClr val="tx1"/>
                          </a:solidFill>
                          <a:effectLst/>
                          <a:latin typeface="Calibri"/>
                        </a:rPr>
                        <a:t>Your household annual gross income is the amount before any deductions</a:t>
                      </a:r>
                      <a:r>
                        <a:rPr lang="en-US" sz="1200" b="0" i="0" u="none" strike="noStrike" kern="1200" noProof="0">
                          <a:solidFill>
                            <a:schemeClr val="tx1"/>
                          </a:solidFill>
                          <a:effectLst/>
                          <a:latin typeface="Calibri"/>
                        </a:rPr>
                        <a:t> are subtracted</a:t>
                      </a:r>
                      <a:r>
                        <a:rPr kumimoji="0" lang="en-US" sz="1200" b="0" i="0" u="none" strike="noStrike" kern="1200" noProof="0">
                          <a:solidFill>
                            <a:schemeClr val="tx1"/>
                          </a:solidFill>
                          <a:effectLst/>
                          <a:latin typeface="Calibri"/>
                        </a:rPr>
                        <a:t>.</a:t>
                      </a:r>
                      <a:r>
                        <a:rPr lang="en-US" sz="1200" b="0" i="0" u="none" strike="noStrike" kern="1200" noProof="0">
                          <a:solidFill>
                            <a:schemeClr val="tx1"/>
                          </a:solidFill>
                          <a:effectLst/>
                          <a:latin typeface="Calibri"/>
                        </a:rPr>
                        <a:t>  </a:t>
                      </a:r>
                      <a:endParaRPr lang="en-US" sz="1200" b="0" i="0" u="none" strike="noStrike" kern="1200" noProof="0">
                        <a:effectLst/>
                      </a:endParaRPr>
                    </a:p>
                    <a:p>
                      <a:pPr lvl="0">
                        <a:buNone/>
                      </a:pPr>
                      <a:endParaRPr lang="en-US" sz="1200" b="0" i="0" u="none" strike="noStrike" kern="1200" noProof="0">
                        <a:effectLst/>
                      </a:endParaRPr>
                    </a:p>
                    <a:p>
                      <a:pPr marL="171450" lvl="0" indent="-171450">
                        <a:buClr>
                          <a:srgbClr val="000000"/>
                        </a:buClr>
                        <a:buFont typeface="Arial,Sans-Serif"/>
                        <a:buChar char="•"/>
                      </a:pPr>
                      <a:r>
                        <a:rPr kumimoji="0" lang="en-US" sz="1200" b="0" i="0" u="none" strike="noStrike" kern="1200" noProof="0">
                          <a:solidFill>
                            <a:schemeClr val="tx1"/>
                          </a:solidFill>
                          <a:effectLst/>
                          <a:latin typeface="Calibri"/>
                        </a:rPr>
                        <a:t>This includes wages, unemployment payments, </a:t>
                      </a:r>
                      <a:r>
                        <a:rPr lang="en-US" sz="1200" b="0" i="0" u="none" strike="noStrike" kern="1200" noProof="0">
                          <a:solidFill>
                            <a:schemeClr val="tx1"/>
                          </a:solidFill>
                          <a:effectLst/>
                          <a:latin typeface="Calibri"/>
                        </a:rPr>
                        <a:t>social security</a:t>
                      </a:r>
                      <a:r>
                        <a:rPr kumimoji="0" lang="en-US" sz="1200" b="0" i="0" u="none" strike="noStrike" kern="1200" noProof="0">
                          <a:solidFill>
                            <a:schemeClr val="tx1"/>
                          </a:solidFill>
                          <a:effectLst/>
                          <a:latin typeface="Calibri"/>
                        </a:rPr>
                        <a:t>, welfare, child support,</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stocks, interest, annuities, etc.</a:t>
                      </a:r>
                    </a:p>
                    <a:p>
                      <a:pPr marL="171450" lvl="0" indent="-171450">
                        <a:buClr>
                          <a:srgbClr val="000000"/>
                        </a:buClr>
                        <a:buFont typeface="Arial,Sans-Serif"/>
                        <a:buChar char="•"/>
                      </a:pPr>
                      <a:endParaRPr lang="en-US" sz="1200" b="0" i="0" u="none" strike="noStrike" kern="1200" noProof="0">
                        <a:effectLst/>
                      </a:endParaRPr>
                    </a:p>
                    <a:p>
                      <a:pPr lvl="0">
                        <a:buNone/>
                      </a:pPr>
                      <a:r>
                        <a:rPr kumimoji="0" lang="en-US" sz="1200" b="1" i="0" u="none" strike="noStrike" kern="1200" noProof="0">
                          <a:solidFill>
                            <a:schemeClr val="tx1"/>
                          </a:solidFill>
                          <a:effectLst/>
                          <a:latin typeface="Calibri"/>
                        </a:rPr>
                        <a:t>Please </a:t>
                      </a:r>
                      <a:r>
                        <a:rPr lang="en-US" sz="1200" b="1" i="0" u="none" strike="noStrike" kern="1200" noProof="0">
                          <a:solidFill>
                            <a:schemeClr val="tx1"/>
                          </a:solidFill>
                          <a:effectLst/>
                          <a:latin typeface="Calibri"/>
                        </a:rPr>
                        <a:t>provide your household annual gross income at the time of the disaster, and your choice for electronic funds transfer. Providing </a:t>
                      </a:r>
                      <a:r>
                        <a:rPr kumimoji="0" lang="en-US" sz="1200" b="1" i="0" u="none" strike="noStrike" kern="1200" noProof="0">
                          <a:solidFill>
                            <a:schemeClr val="tx1"/>
                          </a:solidFill>
                          <a:effectLst/>
                          <a:latin typeface="Calibri"/>
                        </a:rPr>
                        <a:t>us </a:t>
                      </a:r>
                      <a:r>
                        <a:rPr lang="en-US" sz="1200" b="1" i="0" u="none" strike="noStrike" kern="1200" noProof="0">
                          <a:solidFill>
                            <a:schemeClr val="tx1"/>
                          </a:solidFill>
                          <a:effectLst/>
                          <a:latin typeface="Calibri"/>
                        </a:rPr>
                        <a:t>with </a:t>
                      </a:r>
                      <a:r>
                        <a:rPr kumimoji="0" lang="en-US" sz="1200" b="1" i="0" u="none" strike="noStrike" kern="1200" noProof="0">
                          <a:solidFill>
                            <a:schemeClr val="tx1"/>
                          </a:solidFill>
                          <a:effectLst/>
                          <a:latin typeface="Calibri"/>
                        </a:rPr>
                        <a:t>your pre-disaster annual</a:t>
                      </a:r>
                      <a:r>
                        <a:rPr lang="en-US" sz="1200" b="1" i="0" u="none" strike="noStrike" kern="1200" noProof="0">
                          <a:solidFill>
                            <a:schemeClr val="tx1"/>
                          </a:solidFill>
                          <a:effectLst/>
                          <a:latin typeface="Calibri"/>
                        </a:rPr>
                        <a:t> </a:t>
                      </a:r>
                      <a:r>
                        <a:rPr kumimoji="0" lang="en-US" sz="1200" b="1" i="0" u="none" strike="noStrike" kern="1200" noProof="0">
                          <a:solidFill>
                            <a:schemeClr val="tx1"/>
                          </a:solidFill>
                          <a:effectLst/>
                          <a:latin typeface="Calibri"/>
                        </a:rPr>
                        <a:t>gross income</a:t>
                      </a:r>
                      <a:r>
                        <a:rPr lang="en-US" sz="1200" b="1" i="0" u="none" strike="noStrike" kern="1200" noProof="0">
                          <a:solidFill>
                            <a:schemeClr val="tx1"/>
                          </a:solidFill>
                          <a:effectLst/>
                          <a:latin typeface="Calibri"/>
                        </a:rPr>
                        <a:t>, </a:t>
                      </a:r>
                      <a:r>
                        <a:rPr kumimoji="0" lang="en-US" sz="1200" b="1" i="0" u="none" strike="noStrike" kern="1200" noProof="0">
                          <a:solidFill>
                            <a:schemeClr val="tx1"/>
                          </a:solidFill>
                          <a:effectLst/>
                          <a:latin typeface="Calibri"/>
                        </a:rPr>
                        <a:t>reduces </a:t>
                      </a:r>
                      <a:r>
                        <a:rPr lang="en-US" sz="1200" b="1" i="0" u="none" strike="noStrike" kern="1200" noProof="0">
                          <a:solidFill>
                            <a:schemeClr val="tx1"/>
                          </a:solidFill>
                          <a:effectLst/>
                          <a:latin typeface="Calibri"/>
                        </a:rPr>
                        <a:t>the </a:t>
                      </a:r>
                      <a:r>
                        <a:rPr kumimoji="0" lang="en-US" sz="1200" b="1" i="0" u="none" strike="noStrike" kern="1200" noProof="0">
                          <a:solidFill>
                            <a:schemeClr val="tx1"/>
                          </a:solidFill>
                          <a:effectLst/>
                          <a:latin typeface="Calibri"/>
                        </a:rPr>
                        <a:t>processing time and directs your application to the</a:t>
                      </a:r>
                      <a:r>
                        <a:rPr lang="en-US" sz="1200" b="1" i="0" u="none" strike="noStrike" kern="1200" noProof="0">
                          <a:solidFill>
                            <a:schemeClr val="tx1"/>
                          </a:solidFill>
                          <a:effectLst/>
                          <a:latin typeface="Calibri"/>
                        </a:rPr>
                        <a:t> programs</a:t>
                      </a:r>
                      <a:r>
                        <a:rPr kumimoji="0" lang="en-US" sz="1200" b="1" i="0" u="none" strike="noStrike" kern="1200" noProof="0">
                          <a:solidFill>
                            <a:schemeClr val="tx1"/>
                          </a:solidFill>
                          <a:effectLst/>
                          <a:latin typeface="Calibri"/>
                        </a:rPr>
                        <a:t> best </a:t>
                      </a:r>
                      <a:r>
                        <a:rPr lang="en-US" sz="1200" b="1" i="0" u="none" strike="noStrike" kern="1200" noProof="0">
                          <a:solidFill>
                            <a:schemeClr val="tx1"/>
                          </a:solidFill>
                          <a:effectLst/>
                          <a:latin typeface="Calibri"/>
                        </a:rPr>
                        <a:t>suited  </a:t>
                      </a:r>
                      <a:r>
                        <a:rPr kumimoji="0" lang="en-US" sz="1200" b="1" i="0" u="none" strike="noStrike" kern="1200" noProof="0">
                          <a:solidFill>
                            <a:schemeClr val="tx1"/>
                          </a:solidFill>
                          <a:effectLst/>
                          <a:latin typeface="Calibri"/>
                        </a:rPr>
                        <a:t>to meet your needs.</a:t>
                      </a:r>
                    </a:p>
                    <a:p>
                      <a:pPr lvl="0" defTabSz="914400">
                        <a:buNone/>
                        <a:tabLst/>
                        <a:defRPr/>
                      </a:pPr>
                      <a:endParaRPr kumimoji="0" lang="en-US" sz="1200" b="0" i="0" u="none" strike="noStrike" kern="1200" noProof="0">
                        <a:effectLst/>
                      </a:endParaRPr>
                    </a:p>
                    <a:p>
                      <a:pPr marL="0" marR="0" lvl="0" indent="0" algn="l">
                        <a:lnSpc>
                          <a:spcPct val="100000"/>
                        </a:lnSpc>
                        <a:spcBef>
                          <a:spcPts val="0"/>
                        </a:spcBef>
                        <a:spcAft>
                          <a:spcPts val="0"/>
                        </a:spcAft>
                        <a:buNone/>
                      </a:pPr>
                      <a:r>
                        <a:rPr lang="en-US" sz="1200" b="1" i="0" u="none" strike="noStrike" kern="1200" noProof="0">
                          <a:solidFill>
                            <a:schemeClr val="tx1"/>
                          </a:solidFill>
                          <a:effectLst/>
                          <a:latin typeface="Calibri"/>
                        </a:rPr>
                        <a:t>How many dependents </a:t>
                      </a:r>
                      <a:r>
                        <a:rPr kumimoji="0" lang="en-US" sz="1200" b="1" i="0" u="none" strike="noStrike" kern="1200" noProof="0">
                          <a:solidFill>
                            <a:schemeClr val="tx1"/>
                          </a:solidFill>
                          <a:effectLst/>
                          <a:latin typeface="Calibri"/>
                        </a:rPr>
                        <a:t>do you have </a:t>
                      </a:r>
                      <a:r>
                        <a:rPr lang="en-US" sz="1200" b="1" i="0" u="none" strike="noStrike" kern="1200" noProof="0">
                          <a:solidFill>
                            <a:schemeClr val="tx1"/>
                          </a:solidFill>
                          <a:effectLst/>
                          <a:latin typeface="Calibri"/>
                        </a:rPr>
                        <a:t>including yourself? </a:t>
                      </a:r>
                      <a:endParaRPr lang="en-US" sz="1200" b="0" i="0" u="none" strike="noStrike" kern="1200" noProof="0">
                        <a:effectLst/>
                      </a:endParaRPr>
                    </a:p>
                    <a:p>
                      <a:pPr marL="0" marR="0" lvl="0" indent="0" algn="l" defTabSz="914400">
                        <a:lnSpc>
                          <a:spcPct val="100000"/>
                        </a:lnSpc>
                        <a:spcBef>
                          <a:spcPts val="0"/>
                        </a:spcBef>
                        <a:spcAft>
                          <a:spcPts val="0"/>
                        </a:spcAft>
                        <a:buNone/>
                        <a:tabLst/>
                        <a:defRPr/>
                      </a:pPr>
                      <a:r>
                        <a:rPr lang="en-US" sz="1200" b="0" i="0" u="none" strike="noStrike" kern="1200" noProof="0">
                          <a:solidFill>
                            <a:schemeClr val="tx1"/>
                          </a:solidFill>
                          <a:effectLst/>
                          <a:latin typeface="Calibri"/>
                        </a:rPr>
                        <a:t>[Textbox]</a:t>
                      </a:r>
                      <a:endParaRPr kumimoji="0" lang="en-US" sz="1200" b="0" i="0" u="none" strike="noStrike" kern="1200" noProof="0">
                        <a:effectLst/>
                      </a:endParaRPr>
                    </a:p>
                    <a:p>
                      <a:pPr lvl="0" defTabSz="914400">
                        <a:buNone/>
                        <a:tabLst/>
                        <a:defRPr/>
                      </a:pPr>
                      <a:endParaRPr kumimoji="0" lang="en-US" sz="1200" b="0" i="0" u="none" strike="noStrike" kern="1200" noProof="0">
                        <a:effectLst/>
                      </a:endParaRPr>
                    </a:p>
                    <a:p>
                      <a:pPr marL="0" marR="0" lvl="0" indent="0" algn="l">
                        <a:lnSpc>
                          <a:spcPct val="100000"/>
                        </a:lnSpc>
                        <a:spcBef>
                          <a:spcPts val="0"/>
                        </a:spcBef>
                        <a:spcAft>
                          <a:spcPts val="0"/>
                        </a:spcAft>
                        <a:buNone/>
                      </a:pPr>
                      <a:r>
                        <a:rPr kumimoji="0" lang="en-US" sz="1200" b="1" i="0" u="none" strike="noStrike" kern="1200" noProof="0">
                          <a:solidFill>
                            <a:schemeClr val="tx1"/>
                          </a:solidFill>
                          <a:effectLst/>
                          <a:latin typeface="Calibri"/>
                        </a:rPr>
                        <a:t>Before </a:t>
                      </a:r>
                      <a:r>
                        <a:rPr lang="en-US" sz="1200" b="1" i="0" u="none" strike="noStrike" kern="1200" noProof="0">
                          <a:solidFill>
                            <a:schemeClr val="tx1"/>
                          </a:solidFill>
                          <a:effectLst/>
                          <a:latin typeface="Calibri"/>
                        </a:rPr>
                        <a:t>Taxes are deducted</a:t>
                      </a:r>
                      <a:r>
                        <a:rPr kumimoji="0" lang="en-US" sz="1200" b="1" i="0" u="none" strike="noStrike" kern="1200" noProof="0">
                          <a:solidFill>
                            <a:schemeClr val="tx1"/>
                          </a:solidFill>
                          <a:effectLst/>
                          <a:latin typeface="Calibri"/>
                        </a:rPr>
                        <a:t>, what is your family's pre-disaster income?</a:t>
                      </a:r>
                      <a:endParaRPr kumimoji="0" lang="en-US" sz="1200" b="0" i="0" u="none" strike="noStrike" kern="1200" noProof="0">
                        <a:solidFill>
                          <a:schemeClr val="tx1"/>
                        </a:solidFill>
                        <a:effectLst/>
                        <a:latin typeface="Calibri"/>
                      </a:endParaRPr>
                    </a:p>
                    <a:p>
                      <a:pPr marL="0" marR="0" lvl="0" indent="0" algn="l">
                        <a:lnSpc>
                          <a:spcPct val="100000"/>
                        </a:lnSpc>
                        <a:spcBef>
                          <a:spcPts val="0"/>
                        </a:spcBef>
                        <a:spcAft>
                          <a:spcPts val="0"/>
                        </a:spcAft>
                        <a:buNone/>
                      </a:pPr>
                      <a:r>
                        <a:rPr kumimoji="0" lang="en-US" sz="1200" b="0" i="0" u="none" strike="noStrike" kern="1200" noProof="0">
                          <a:solidFill>
                            <a:schemeClr val="tx1"/>
                          </a:solidFill>
                          <a:effectLst/>
                          <a:latin typeface="Calibri"/>
                        </a:rPr>
                        <a:t>Enter numbers only</a:t>
                      </a:r>
                      <a:r>
                        <a:rPr lang="en-US" sz="1200" b="0" i="0" u="none" strike="noStrike" kern="1200" noProof="0">
                          <a:solidFill>
                            <a:schemeClr val="tx1"/>
                          </a:solidFill>
                          <a:effectLst/>
                          <a:latin typeface="Calibri"/>
                        </a:rPr>
                        <a:t>, no </a:t>
                      </a:r>
                      <a:r>
                        <a:rPr kumimoji="0" lang="en-US" sz="1200" b="0" i="0" u="none" strike="noStrike" kern="1200" noProof="0">
                          <a:solidFill>
                            <a:schemeClr val="tx1"/>
                          </a:solidFill>
                          <a:effectLst/>
                          <a:latin typeface="Calibri"/>
                        </a:rPr>
                        <a:t>dollar signs, no commas, no decimal point or cents.</a:t>
                      </a:r>
                    </a:p>
                    <a:p>
                      <a:pPr marL="0" marR="0" lvl="0" indent="0" algn="l" defTabSz="914400">
                        <a:lnSpc>
                          <a:spcPct val="100000"/>
                        </a:lnSpc>
                        <a:spcBef>
                          <a:spcPts val="0"/>
                        </a:spcBef>
                        <a:spcAft>
                          <a:spcPts val="0"/>
                        </a:spcAft>
                        <a:buNone/>
                        <a:tabLst/>
                        <a:defRPr/>
                      </a:pPr>
                      <a:r>
                        <a:rPr kumimoji="0" lang="en-US" sz="1200" b="0" i="0" u="none" strike="noStrike" kern="1200" noProof="0">
                          <a:solidFill>
                            <a:schemeClr val="tx1"/>
                          </a:solidFill>
                          <a:effectLst/>
                          <a:latin typeface="Calibri"/>
                        </a:rPr>
                        <a:t>Example: Enter income as "55000" NOT "55,000.00</a:t>
                      </a:r>
                      <a:r>
                        <a:rPr lang="en-US" sz="1200" b="0" i="0" u="none" strike="noStrike" kern="1200" noProof="0">
                          <a:solidFill>
                            <a:schemeClr val="tx1"/>
                          </a:solidFill>
                          <a:effectLst/>
                          <a:latin typeface="Calibri"/>
                        </a:rPr>
                        <a:t>“</a:t>
                      </a:r>
                      <a:endParaRPr kumimoji="0" lang="en-US" sz="1200" b="0" i="0" u="none" strike="noStrike" kern="1200" noProof="0">
                        <a:effectLst/>
                      </a:endParaRPr>
                    </a:p>
                    <a:p>
                      <a:pPr marL="0" marR="0" lvl="0" indent="0" algn="l" defTabSz="914400">
                        <a:lnSpc>
                          <a:spcPct val="100000"/>
                        </a:lnSpc>
                        <a:spcBef>
                          <a:spcPts val="0"/>
                        </a:spcBef>
                        <a:spcAft>
                          <a:spcPts val="0"/>
                        </a:spcAft>
                        <a:buNone/>
                        <a:tabLst/>
                        <a:defRPr/>
                      </a:pPr>
                      <a:r>
                        <a:rPr kumimoji="0" lang="en-US" sz="1200" b="0" i="0" u="none" strike="noStrike" kern="1200" noProof="0">
                          <a:solidFill>
                            <a:schemeClr val="tx1"/>
                          </a:solidFill>
                          <a:effectLst/>
                          <a:latin typeface="Calibri"/>
                        </a:rPr>
                        <a:t>[</a:t>
                      </a:r>
                      <a:r>
                        <a:rPr lang="en-US" sz="1200" b="0" i="0" u="none" strike="noStrike" kern="1200" noProof="0">
                          <a:solidFill>
                            <a:schemeClr val="tx1"/>
                          </a:solidFill>
                          <a:effectLst/>
                          <a:latin typeface="Calibri"/>
                        </a:rPr>
                        <a:t>Textbox</a:t>
                      </a:r>
                      <a:r>
                        <a:rPr kumimoji="0" lang="en-US" sz="1200" b="0" i="0" u="none" strike="noStrike" kern="1200" noProof="0">
                          <a:solidFill>
                            <a:schemeClr val="tx1"/>
                          </a:solidFill>
                          <a:effectLst/>
                          <a:latin typeface="Calibri"/>
                        </a:rPr>
                        <a:t>]</a:t>
                      </a:r>
                    </a:p>
                    <a:p>
                      <a:pPr lvl="0" defTabSz="914400">
                        <a:buNone/>
                        <a:tabLst/>
                        <a:defRPr/>
                      </a:pPr>
                      <a:endParaRPr kumimoji="0" lang="en-US" sz="1200" b="0" i="0" u="none" strike="noStrike" kern="1200" noProof="0">
                        <a:effectLst/>
                      </a:endParaRPr>
                    </a:p>
                    <a:p>
                      <a:pPr lvl="0">
                        <a:buNone/>
                      </a:pPr>
                      <a:r>
                        <a:rPr lang="en-US" sz="1200" b="1" i="0" u="none" strike="noStrike" kern="1200" noProof="0">
                          <a:solidFill>
                            <a:schemeClr val="tx1"/>
                          </a:solidFill>
                          <a:effectLst/>
                          <a:latin typeface="Calibri"/>
                        </a:rPr>
                        <a:t>If you are found eligible for FEMA assistance, would you like funds directly deposited into </a:t>
                      </a:r>
                      <a:r>
                        <a:rPr kumimoji="0" lang="en-US" sz="1200" b="1" i="0" u="none" strike="noStrike" kern="1200" noProof="0">
                          <a:solidFill>
                            <a:schemeClr val="tx1"/>
                          </a:solidFill>
                          <a:effectLst/>
                          <a:latin typeface="Calibri"/>
                        </a:rPr>
                        <a:t>your </a:t>
                      </a:r>
                      <a:r>
                        <a:rPr lang="en-US" sz="1200" b="1" i="0" u="none" strike="noStrike" kern="1200" noProof="0">
                          <a:solidFill>
                            <a:schemeClr val="tx1"/>
                          </a:solidFill>
                          <a:effectLst/>
                          <a:latin typeface="Calibri"/>
                        </a:rPr>
                        <a:t>bank account</a:t>
                      </a:r>
                      <a:r>
                        <a:rPr kumimoji="0" lang="en-US" sz="1200" b="1" i="0" u="none" strike="noStrike" kern="1200" noProof="0">
                          <a:solidFill>
                            <a:schemeClr val="tx1"/>
                          </a:solidFill>
                          <a:effectLst/>
                          <a:latin typeface="Calibri"/>
                        </a:rPr>
                        <a:t>?</a:t>
                      </a:r>
                      <a:endParaRPr kumimoji="0" lang="en-US" sz="1200" b="0" i="0" u="none" strike="noStrike" kern="1200" noProof="0">
                        <a:solidFill>
                          <a:schemeClr val="tx1"/>
                        </a:solidFill>
                        <a:effectLst/>
                        <a:latin typeface="Calibri"/>
                      </a:endParaRPr>
                    </a:p>
                    <a:p>
                      <a:pPr lvl="0">
                        <a:buNone/>
                      </a:pPr>
                      <a:r>
                        <a:rPr lang="en-US" sz="1200" b="1" i="0" u="none" strike="noStrike" kern="1200" noProof="0">
                          <a:solidFill>
                            <a:schemeClr val="tx1"/>
                          </a:solidFill>
                          <a:effectLst/>
                          <a:latin typeface="Calibri"/>
                        </a:rPr>
                        <a:t>There is no charge for this service</a:t>
                      </a:r>
                      <a:endParaRPr lang="en-US" sz="1200" b="0" i="0" u="none" strike="noStrike" kern="1200" noProof="0">
                        <a:effectLst/>
                      </a:endParaRPr>
                    </a:p>
                    <a:p>
                      <a:pPr lvl="0" defTabSz="914400">
                        <a:buNone/>
                        <a:tabLst/>
                        <a:defRPr/>
                      </a:pPr>
                      <a:r>
                        <a:rPr kumimoji="0" lang="en-US" sz="1200" b="1" i="0" u="none" strike="noStrike" kern="1200" noProof="0">
                          <a:solidFill>
                            <a:schemeClr val="tx1"/>
                          </a:solidFill>
                          <a:effectLst/>
                          <a:latin typeface="Calibri"/>
                        </a:rPr>
                        <a:t>Yes</a:t>
                      </a:r>
                      <a:r>
                        <a:rPr lang="en-US" sz="1200" b="1" i="0" u="none" strike="noStrike" kern="1200" noProof="0">
                          <a:solidFill>
                            <a:schemeClr val="tx1"/>
                          </a:solidFill>
                          <a:effectLst/>
                          <a:latin typeface="Calibri"/>
                        </a:rPr>
                        <a:t>/</a:t>
                      </a:r>
                      <a:r>
                        <a:rPr kumimoji="0" lang="en-US" sz="1200" b="1" i="0" u="none" strike="noStrike" kern="1200" noProof="0">
                          <a:solidFill>
                            <a:schemeClr val="tx1"/>
                          </a:solidFill>
                          <a:effectLst/>
                          <a:latin typeface="Calibri"/>
                        </a:rPr>
                        <a:t>No</a:t>
                      </a:r>
                    </a:p>
                    <a:p>
                      <a:pPr lvl="0" defTabSz="914400">
                        <a:buNone/>
                        <a:tabLst/>
                        <a:defRPr/>
                      </a:pPr>
                      <a:endParaRPr kumimoji="0" lang="en-US" sz="1400" b="1"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4763060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Form Bank Information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rPr>
                        <a:t>Direct Deposit is now Bank Information page.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rPr>
                        <a:t>Located after confirming your needs</a:t>
                      </a:r>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a:latin typeface="+mn-lt"/>
                        </a:rPr>
                        <a:t>Direct Deposit located after </a:t>
                      </a:r>
                      <a:r>
                        <a:rPr lang="en-US" sz="1400">
                          <a:effectLst/>
                          <a:latin typeface="+mn-lt"/>
                        </a:rPr>
                        <a:t>Text Messaging page</a:t>
                      </a:r>
                      <a:r>
                        <a:rPr lang="en-US" sz="1400" b="0" i="0" u="none" strike="noStrike" noProof="0">
                          <a:latin typeface="+mn-lt"/>
                        </a:rPr>
                        <a:t>. EFT located after direct deposit page.</a:t>
                      </a:r>
                    </a:p>
                    <a:p>
                      <a:endParaRPr lang="en-US" sz="1400"/>
                    </a:p>
                  </a:txBody>
                  <a:tcPr/>
                </a:tc>
                <a:extLst>
                  <a:ext uri="{0D108BD9-81ED-4DB2-BD59-A6C34878D82A}">
                    <a16:rowId xmlns:a16="http://schemas.microsoft.com/office/drawing/2014/main" val="1389307492"/>
                  </a:ext>
                </a:extLst>
              </a:tr>
            </a:tbl>
          </a:graphicData>
        </a:graphic>
      </p:graphicFrame>
      <p:pic>
        <p:nvPicPr>
          <p:cNvPr id="6" name="Picture 5">
            <a:extLst>
              <a:ext uri="{FF2B5EF4-FFF2-40B4-BE49-F238E27FC236}">
                <a16:creationId xmlns:a16="http://schemas.microsoft.com/office/drawing/2014/main" id="{5671D7E2-41E8-674B-8F9B-3F943F4BD6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90911"/>
            <a:ext cx="4247004" cy="1620359"/>
          </a:xfrm>
          <a:prstGeom prst="rect">
            <a:avLst/>
          </a:prstGeom>
          <a:ln>
            <a:solidFill>
              <a:schemeClr val="bg2">
                <a:lumMod val="90000"/>
              </a:schemeClr>
            </a:solidFill>
          </a:ln>
        </p:spPr>
      </p:pic>
      <p:pic>
        <p:nvPicPr>
          <p:cNvPr id="9" name="Picture 8">
            <a:extLst>
              <a:ext uri="{FF2B5EF4-FFF2-40B4-BE49-F238E27FC236}">
                <a16:creationId xmlns:a16="http://schemas.microsoft.com/office/drawing/2014/main" id="{FF51245D-476C-DA43-984B-1B994E650E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19502" y="2703923"/>
            <a:ext cx="3500475" cy="2493720"/>
          </a:xfrm>
          <a:prstGeom prst="rect">
            <a:avLst/>
          </a:prstGeom>
          <a:ln>
            <a:solidFill>
              <a:schemeClr val="bg2">
                <a:lumMod val="90000"/>
              </a:schemeClr>
            </a:solidFill>
          </a:ln>
        </p:spPr>
      </p:pic>
      <p:pic>
        <p:nvPicPr>
          <p:cNvPr id="4098" name="Picture 2">
            <a:extLst>
              <a:ext uri="{FF2B5EF4-FFF2-40B4-BE49-F238E27FC236}">
                <a16:creationId xmlns:a16="http://schemas.microsoft.com/office/drawing/2014/main" id="{DD65CE3C-ADA4-47AD-8E9F-D2E7467846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863" y="1724431"/>
            <a:ext cx="5147353" cy="2573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0267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4234875546"/>
              </p:ext>
            </p:extLst>
          </p:nvPr>
        </p:nvGraphicFramePr>
        <p:xfrm>
          <a:off x="411079" y="217356"/>
          <a:ext cx="11369842" cy="645978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If you qualify for assistance, you can choose to have us transfer money directly to your account.</a:t>
                      </a:r>
                    </a:p>
                    <a:p>
                      <a:endParaRPr lang="en-US" sz="1200" b="0" i="0" kern="120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a:solidFill>
                            <a:schemeClr val="tx1"/>
                          </a:solidFill>
                          <a:effectLst/>
                          <a:latin typeface="+mn-lt"/>
                          <a:ea typeface="+mn-ea"/>
                          <a:cs typeface="+mn-cs"/>
                        </a:rPr>
                        <a:t>You need to enter your account information, including routing number, for FEMA to deposit money into your account. If you don’t have this information now, you can provide it later. This is the fastest and most reliable way to receive FEMA assistance.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If you prefer to receive money by check, you can choose to have us send a check by mail. </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Note: </a:t>
                      </a:r>
                      <a:r>
                        <a:rPr lang="en-US" sz="1200" b="0" i="1" kern="1200">
                          <a:solidFill>
                            <a:schemeClr val="tx1"/>
                          </a:solidFill>
                          <a:effectLst/>
                          <a:latin typeface="+mn-lt"/>
                          <a:ea typeface="+mn-ea"/>
                          <a:cs typeface="+mn-cs"/>
                        </a:rPr>
                        <a:t>If you request </a:t>
                      </a:r>
                      <a:r>
                        <a:rPr lang="en-US" sz="1200" b="0" i="1" strike="noStrike" kern="1200">
                          <a:solidFill>
                            <a:schemeClr val="tx1"/>
                          </a:solidFill>
                          <a:effectLst/>
                          <a:latin typeface="+mn-lt"/>
                          <a:ea typeface="+mn-ea"/>
                          <a:cs typeface="+mn-cs"/>
                        </a:rPr>
                        <a:t>direct deposit </a:t>
                      </a:r>
                      <a:r>
                        <a:rPr lang="en-US" sz="1200" b="0" i="1" kern="1200">
                          <a:solidFill>
                            <a:schemeClr val="tx1"/>
                          </a:solidFill>
                          <a:effectLst/>
                          <a:latin typeface="+mn-lt"/>
                          <a:ea typeface="+mn-ea"/>
                          <a:cs typeface="+mn-cs"/>
                        </a:rPr>
                        <a:t>to an account other than checking or savings – for example, a pre-paid card – your payment may be delayed.</a:t>
                      </a: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If you qualify for FEMA assistance, how do you want to get your money?</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There is no fee for direct deposit.</a:t>
                      </a:r>
                    </a:p>
                    <a:p>
                      <a:pPr marL="0" marR="0" lvl="0" indent="0" algn="l" rtl="0" eaLnBrk="1" fontAlgn="auto" latinLnBrk="0" hangingPunct="1">
                        <a:lnSpc>
                          <a:spcPct val="100000"/>
                        </a:lnSpc>
                        <a:spcBef>
                          <a:spcPts val="0"/>
                        </a:spcBef>
                        <a:spcAft>
                          <a:spcPts val="0"/>
                        </a:spcAft>
                        <a:buClrTx/>
                        <a:buSzTx/>
                        <a:buFontTx/>
                        <a:buNone/>
                      </a:pPr>
                      <a:r>
                        <a:rPr lang="en-US" sz="1200" b="0" i="0" kern="1200">
                          <a:solidFill>
                            <a:schemeClr val="tx1"/>
                          </a:solidFill>
                          <a:effectLst/>
                          <a:latin typeface="+mn-lt"/>
                          <a:ea typeface="+mn-ea"/>
                          <a:cs typeface="+mn-cs"/>
                        </a:rPr>
                        <a:t>Direct Deposit or other direct payment options     Check in the mail. [Radio Buttons]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Name of your bank or financial institution </a:t>
                      </a:r>
                      <a:r>
                        <a:rPr lang="en-US" sz="1200" b="0" i="0" kern="1200">
                          <a:solidFill>
                            <a:schemeClr val="tx1"/>
                          </a:solidFill>
                          <a:effectLst/>
                          <a:latin typeface="+mn-lt"/>
                          <a:ea typeface="+mn-ea"/>
                          <a:cs typeface="+mn-cs"/>
                        </a:rPr>
                        <a:t>[Text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Type of Account</a:t>
                      </a:r>
                      <a:r>
                        <a:rPr lang="en-US" sz="1200" b="0" i="0" kern="1200">
                          <a:solidFill>
                            <a:schemeClr val="tx1"/>
                          </a:solidFill>
                          <a:effectLst/>
                          <a:latin typeface="+mn-lt"/>
                          <a:ea typeface="+mn-ea"/>
                          <a:cs typeface="+mn-cs"/>
                        </a:rPr>
                        <a:t>[Radio Button]</a:t>
                      </a:r>
                    </a:p>
                    <a:p>
                      <a:pPr marL="0" marR="0" lvl="0" indent="0" algn="l" rtl="0" eaLnBrk="1" fontAlgn="auto" latinLnBrk="0" hangingPunct="1">
                        <a:lnSpc>
                          <a:spcPct val="100000"/>
                        </a:lnSpc>
                        <a:spcBef>
                          <a:spcPts val="0"/>
                        </a:spcBef>
                        <a:spcAft>
                          <a:spcPts val="0"/>
                        </a:spcAft>
                        <a:buClrTx/>
                        <a:buSzTx/>
                        <a:buFontTx/>
                        <a:buNone/>
                      </a:pPr>
                      <a:r>
                        <a:rPr lang="en-US" sz="1200" b="0" i="0" kern="1200">
                          <a:solidFill>
                            <a:schemeClr val="tx1"/>
                          </a:solidFill>
                          <a:effectLst/>
                          <a:latin typeface="+mn-lt"/>
                          <a:ea typeface="+mn-ea"/>
                          <a:cs typeface="+mn-cs"/>
                        </a:rPr>
                        <a:t>Checking    Savings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9-digit Routing Number </a:t>
                      </a:r>
                      <a:r>
                        <a:rPr lang="en-US" sz="1200" b="0" i="0" kern="1200">
                          <a:solidFill>
                            <a:schemeClr val="tx1"/>
                          </a:solidFill>
                          <a:effectLst/>
                          <a:latin typeface="+mn-lt"/>
                          <a:ea typeface="+mn-ea"/>
                          <a:cs typeface="+mn-cs"/>
                        </a:rPr>
                        <a:t>[Text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Account Number</a:t>
                      </a:r>
                      <a:r>
                        <a:rPr lang="en-US" sz="1200" b="0" i="0" kern="1200">
                          <a:solidFill>
                            <a:schemeClr val="tx1"/>
                          </a:solidFill>
                          <a:effectLst/>
                          <a:latin typeface="+mn-lt"/>
                          <a:ea typeface="+mn-ea"/>
                          <a:cs typeface="+mn-cs"/>
                        </a:rPr>
                        <a:t>[Text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Verify Account Number: </a:t>
                      </a:r>
                      <a:r>
                        <a:rPr lang="en-US" sz="1200" b="0" i="0" kern="1200">
                          <a:solidFill>
                            <a:schemeClr val="tx1"/>
                          </a:solidFill>
                          <a:effectLst/>
                          <a:latin typeface="+mn-lt"/>
                          <a:ea typeface="+mn-ea"/>
                          <a:cs typeface="+mn-cs"/>
                        </a:rPr>
                        <a:t>[Text Field]</a:t>
                      </a: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endParaRPr lang="en-US" sz="1400" b="0" i="0" u="none" strike="noStrike" kern="1200" noProof="0">
                        <a:effectLst/>
                      </a:endParaRPr>
                    </a:p>
                    <a:p>
                      <a:pPr lvl="0">
                        <a:buNone/>
                      </a:pPr>
                      <a:r>
                        <a:rPr lang="en-US" sz="1200" b="0" i="0" u="none" strike="noStrike" kern="1200" noProof="0">
                          <a:solidFill>
                            <a:schemeClr val="tx1"/>
                          </a:solidFill>
                          <a:effectLst/>
                          <a:latin typeface="Calibri"/>
                        </a:rPr>
                        <a:t>If you are eligible for assistance, you can choose to have the funds transferred directly to your bank account.  </a:t>
                      </a:r>
                      <a:endParaRPr lang="en-US" sz="1200" b="0" i="0" u="none" strike="noStrike" kern="1200" noProof="0">
                        <a:effectLst/>
                      </a:endParaRPr>
                    </a:p>
                    <a:p>
                      <a:pPr marL="171450" lvl="0" indent="-171450">
                        <a:buClr>
                          <a:srgbClr val="000000"/>
                        </a:buClr>
                        <a:buFont typeface="Arial,Sans-Serif"/>
                        <a:buChar char="•"/>
                      </a:pPr>
                      <a:r>
                        <a:rPr lang="en-US" sz="1200" b="0" i="0" u="none" strike="noStrike" kern="1200" noProof="0">
                          <a:solidFill>
                            <a:schemeClr val="tx1"/>
                          </a:solidFill>
                          <a:effectLst/>
                          <a:latin typeface="Calibri"/>
                        </a:rPr>
                        <a:t>You will need to provide your bank account information, including routing numbers to complete the direct transfer.  </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Or, you can receive a check in the mail.  </a:t>
                      </a:r>
                      <a:endParaRPr lang="en-US" sz="1200" b="0" i="0" u="none" strike="noStrike" kern="1200" noProof="0">
                        <a:effectLst/>
                      </a:endParaRPr>
                    </a:p>
                    <a:p>
                      <a:pPr marL="171450" lvl="0" indent="-171450">
                        <a:buClr>
                          <a:srgbClr val="000000"/>
                        </a:buClr>
                        <a:buFont typeface="Arial,Sans-Serif"/>
                        <a:buChar char="•"/>
                      </a:pPr>
                      <a:r>
                        <a:rPr lang="en-US" sz="1200" b="0" i="0" u="none" strike="noStrike" kern="1200" noProof="0">
                          <a:solidFill>
                            <a:schemeClr val="tx1"/>
                          </a:solidFill>
                          <a:effectLst/>
                          <a:latin typeface="Calibri"/>
                        </a:rPr>
                        <a:t>You will not need to include your bank information.  </a:t>
                      </a:r>
                      <a:endParaRPr lang="en-US" sz="1200" b="0" i="0" u="none" strike="noStrike" kern="1200" noProof="0">
                        <a:effectLst/>
                      </a:endParaRPr>
                    </a:p>
                    <a:p>
                      <a:pPr lvl="0">
                        <a:buNone/>
                      </a:pPr>
                      <a:r>
                        <a:rPr lang="en-US" sz="1200" b="0" i="1" u="none" strike="noStrike" kern="1200" noProof="0">
                          <a:solidFill>
                            <a:schemeClr val="tx1"/>
                          </a:solidFill>
                          <a:effectLst/>
                          <a:latin typeface="Calibri"/>
                        </a:rPr>
                        <a:t>NOTE: If you request the funds be transferred to an account other than checking or savings – for example a pre-paid card – your payment may be delayed.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0" i="0" u="none" strike="noStrike" kern="1200" noProof="0">
                          <a:solidFill>
                            <a:schemeClr val="tx1"/>
                          </a:solidFill>
                          <a:effectLst/>
                          <a:latin typeface="Calibri"/>
                        </a:rPr>
                        <a:t>*If you are found eligible for FEMA assistance, would you like funds directly deposited into your bank account?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1" i="0" u="none" strike="noStrike" kern="1200" noProof="0">
                          <a:solidFill>
                            <a:schemeClr val="tx1"/>
                          </a:solidFill>
                          <a:effectLst/>
                          <a:latin typeface="Calibri"/>
                        </a:rPr>
                        <a:t>There is no charge for this service. </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(Dropdown) </a:t>
                      </a:r>
                      <a:endParaRPr lang="en-US" sz="1200" b="0" i="0" u="none" strike="noStrike" kern="1200" noProof="0">
                        <a:effectLst/>
                      </a:endParaRPr>
                    </a:p>
                    <a:p>
                      <a:pPr lvl="0">
                        <a:buNone/>
                      </a:pPr>
                      <a:r>
                        <a:rPr lang="en-US" sz="1200" b="0" i="0" u="none" strike="noStrike" kern="1200" noProof="0">
                          <a:solidFill>
                            <a:schemeClr val="tx1"/>
                          </a:solidFill>
                          <a:effectLst/>
                          <a:latin typeface="Calibri"/>
                        </a:rPr>
                        <a:t>___</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0" i="0" u="none" strike="noStrike" kern="1200" noProof="0">
                          <a:solidFill>
                            <a:schemeClr val="tx1"/>
                          </a:solidFill>
                          <a:effectLst/>
                          <a:latin typeface="Calibri"/>
                        </a:rPr>
                        <a:t>You have chosen to participate in direct deposit.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0" i="0" u="none" strike="noStrike" kern="1200" noProof="0">
                          <a:solidFill>
                            <a:schemeClr val="tx1"/>
                          </a:solidFill>
                          <a:effectLst/>
                          <a:latin typeface="Calibri"/>
                        </a:rPr>
                        <a:t>The name on the identified checking or saving accounts must match the applicant or co-applicant.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0" i="0" u="none" strike="noStrike" kern="1200" noProof="0">
                          <a:solidFill>
                            <a:schemeClr val="tx1"/>
                          </a:solidFill>
                          <a:effectLst/>
                          <a:latin typeface="Calibri"/>
                        </a:rPr>
                        <a:t>You must have a valid routing number and account number; FEMA cannot deposit funds to a pre-paid card.  </a:t>
                      </a:r>
                      <a:endParaRPr lang="en-US" sz="1200" b="0" i="0" u="none" strike="noStrike" kern="1200" noProof="0">
                        <a:effectLst/>
                      </a:endParaRPr>
                    </a:p>
                    <a:p>
                      <a:pPr lvl="0">
                        <a:buNone/>
                      </a:pPr>
                      <a:endParaRPr lang="en-US" sz="1200" b="0" i="0" u="none" strike="noStrike" kern="1200" noProof="0">
                        <a:effectLst/>
                      </a:endParaRPr>
                    </a:p>
                    <a:p>
                      <a:pPr lvl="0">
                        <a:buNone/>
                      </a:pPr>
                      <a:r>
                        <a:rPr lang="en-US" sz="1200" b="0" i="0" u="none" strike="noStrike" kern="1200" noProof="0">
                          <a:solidFill>
                            <a:schemeClr val="tx1"/>
                          </a:solidFill>
                          <a:effectLst/>
                          <a:latin typeface="Calibri"/>
                        </a:rPr>
                        <a:t>*</a:t>
                      </a:r>
                      <a:r>
                        <a:rPr lang="en-US" sz="1200" b="1" i="0" u="none" strike="noStrike" kern="1200" noProof="0">
                          <a:solidFill>
                            <a:schemeClr val="tx1"/>
                          </a:solidFill>
                          <a:effectLst/>
                          <a:latin typeface="Calibri"/>
                        </a:rPr>
                        <a:t>What is the name of your bank or financial institution?  </a:t>
                      </a:r>
                      <a:r>
                        <a:rPr lang="en-US" sz="1200" b="0" i="0" u="none" strike="noStrike" kern="1200" noProof="0">
                          <a:solidFill>
                            <a:schemeClr val="tx1"/>
                          </a:solidFill>
                          <a:effectLst/>
                          <a:latin typeface="Calibri"/>
                        </a:rPr>
                        <a:t>(Text Field)</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*What type of account is this? (Checking or Savings dropdown) </a:t>
                      </a:r>
                      <a:r>
                        <a:rPr lang="en-US" sz="1200" b="0" i="0" u="none" strike="noStrike" kern="1200" noProof="0">
                          <a:solidFill>
                            <a:schemeClr val="tx1"/>
                          </a:solidFill>
                          <a:effectLst/>
                          <a:latin typeface="Calibri"/>
                        </a:rPr>
                        <a:t>(Text Field)</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*What is the 9 digit routing number for this account?  </a:t>
                      </a:r>
                      <a:r>
                        <a:rPr lang="en-US" sz="1200" b="0" i="0" u="none" strike="noStrike" kern="1200" noProof="0">
                          <a:solidFill>
                            <a:schemeClr val="tx1"/>
                          </a:solidFill>
                          <a:effectLst/>
                          <a:latin typeface="Calibri"/>
                        </a:rPr>
                        <a:t>(Text Field)</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*What s the account number?  </a:t>
                      </a:r>
                      <a:r>
                        <a:rPr lang="en-US" sz="1200" b="0" i="0" u="none" strike="noStrike" kern="1200" noProof="0">
                          <a:solidFill>
                            <a:schemeClr val="tx1"/>
                          </a:solidFill>
                          <a:effectLst/>
                          <a:latin typeface="Calibri"/>
                        </a:rPr>
                        <a:t>(Text Field)</a:t>
                      </a:r>
                      <a:endParaRPr lang="en-US" sz="1200" b="0" i="0" u="none" strike="noStrike" kern="1200" noProof="0">
                        <a:effectLst/>
                      </a:endParaRPr>
                    </a:p>
                    <a:p>
                      <a:pPr lvl="0">
                        <a:buNone/>
                      </a:pPr>
                      <a:r>
                        <a:rPr lang="en-US" sz="1200" b="1" i="0" u="none" strike="noStrike" kern="1200" noProof="0">
                          <a:solidFill>
                            <a:schemeClr val="tx1"/>
                          </a:solidFill>
                          <a:effectLst/>
                          <a:latin typeface="Calibri"/>
                        </a:rPr>
                        <a:t>*Please repeat the account number.  </a:t>
                      </a:r>
                      <a:r>
                        <a:rPr lang="en-US" sz="1200" b="0" i="0" u="none" strike="noStrike" kern="1200" noProof="0">
                          <a:solidFill>
                            <a:schemeClr val="tx1"/>
                          </a:solidFill>
                          <a:effectLst/>
                          <a:latin typeface="Calibri"/>
                        </a:rPr>
                        <a:t>(Text Field)</a:t>
                      </a:r>
                      <a:endParaRPr lang="en-US" sz="1200" b="0" i="0" u="none" strike="noStrike" kern="1200" noProof="0">
                        <a:effectLst/>
                      </a:endParaRPr>
                    </a:p>
                    <a:p>
                      <a:pPr lvl="0">
                        <a:buNone/>
                      </a:pPr>
                      <a:endParaRPr lang="en-US" sz="1400" b="1"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8169069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nvPr>
        </p:nvGraphicFramePr>
        <p:xfrm>
          <a:off x="411079" y="217356"/>
          <a:ext cx="11369842" cy="638671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Notification Preferences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1400">
                          <a:effectLst/>
                          <a:latin typeface="+mn-lt"/>
                        </a:rPr>
                        <a:t>Letters and Documents is an informational page describing notification methods.  These descriptions have been combined with the Notifications Preferences page.</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rPr>
                        <a:t>Located after Bank Information page.</a:t>
                      </a:r>
                      <a:endParaRPr lang="en-US" sz="1400"/>
                    </a:p>
                    <a:p>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a:latin typeface="+mn-lt"/>
                        </a:rPr>
                        <a:t>Located after Financial Information.</a:t>
                      </a:r>
                    </a:p>
                    <a:p>
                      <a:endParaRPr lang="en-US" sz="1400"/>
                    </a:p>
                  </a:txBody>
                  <a:tcPr/>
                </a:tc>
                <a:extLst>
                  <a:ext uri="{0D108BD9-81ED-4DB2-BD59-A6C34878D82A}">
                    <a16:rowId xmlns:a16="http://schemas.microsoft.com/office/drawing/2014/main" val="1389307492"/>
                  </a:ext>
                </a:extLst>
              </a:tr>
            </a:tbl>
          </a:graphicData>
        </a:graphic>
      </p:graphicFrame>
      <p:grpSp>
        <p:nvGrpSpPr>
          <p:cNvPr id="8" name="Group 7">
            <a:extLst>
              <a:ext uri="{FF2B5EF4-FFF2-40B4-BE49-F238E27FC236}">
                <a16:creationId xmlns:a16="http://schemas.microsoft.com/office/drawing/2014/main" id="{5A05F5B4-0301-B041-BC76-B2977A449535}"/>
              </a:ext>
            </a:extLst>
          </p:cNvPr>
          <p:cNvGrpSpPr/>
          <p:nvPr/>
        </p:nvGrpSpPr>
        <p:grpSpPr>
          <a:xfrm>
            <a:off x="6183618" y="1564640"/>
            <a:ext cx="3794454" cy="1818368"/>
            <a:chOff x="988827" y="391716"/>
            <a:chExt cx="10813313" cy="5120616"/>
          </a:xfrm>
        </p:grpSpPr>
        <p:pic>
          <p:nvPicPr>
            <p:cNvPr id="9" name="Picture 8">
              <a:extLst>
                <a:ext uri="{FF2B5EF4-FFF2-40B4-BE49-F238E27FC236}">
                  <a16:creationId xmlns:a16="http://schemas.microsoft.com/office/drawing/2014/main" id="{2938C122-AC48-6542-B6F7-0170F33A2C41}"/>
                </a:ext>
              </a:extLst>
            </p:cNvPr>
            <p:cNvPicPr/>
            <p:nvPr/>
          </p:nvPicPr>
          <p:blipFill rotWithShape="1">
            <a:blip r:embed="rId3" cstate="email">
              <a:extLst>
                <a:ext uri="{28A0092B-C50C-407E-A947-70E740481C1C}">
                  <a14:useLocalDpi xmlns:a14="http://schemas.microsoft.com/office/drawing/2010/main"/>
                </a:ext>
              </a:extLst>
            </a:blip>
            <a:srcRect/>
            <a:stretch/>
          </p:blipFill>
          <p:spPr>
            <a:xfrm>
              <a:off x="988827" y="391716"/>
              <a:ext cx="10813313" cy="5120616"/>
            </a:xfrm>
            <a:prstGeom prst="rect">
              <a:avLst/>
            </a:prstGeom>
          </p:spPr>
        </p:pic>
        <p:sp>
          <p:nvSpPr>
            <p:cNvPr id="10" name="Rectangle 9">
              <a:extLst>
                <a:ext uri="{FF2B5EF4-FFF2-40B4-BE49-F238E27FC236}">
                  <a16:creationId xmlns:a16="http://schemas.microsoft.com/office/drawing/2014/main" id="{AF7C3908-66B3-D84A-B79E-4D1B793BD4D3}"/>
                </a:ext>
              </a:extLst>
            </p:cNvPr>
            <p:cNvSpPr/>
            <p:nvPr/>
          </p:nvSpPr>
          <p:spPr>
            <a:xfrm>
              <a:off x="1098816" y="1230528"/>
              <a:ext cx="1325880"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9C495BAC-D124-214F-8D73-8008F8BD07D0}"/>
              </a:ext>
            </a:extLst>
          </p:cNvPr>
          <p:cNvGrpSpPr/>
          <p:nvPr/>
        </p:nvGrpSpPr>
        <p:grpSpPr>
          <a:xfrm>
            <a:off x="7325833" y="3000392"/>
            <a:ext cx="4455088" cy="2292968"/>
            <a:chOff x="101288" y="0"/>
            <a:chExt cx="11551996" cy="5945640"/>
          </a:xfrm>
        </p:grpSpPr>
        <p:grpSp>
          <p:nvGrpSpPr>
            <p:cNvPr id="21" name="Group 20">
              <a:extLst>
                <a:ext uri="{FF2B5EF4-FFF2-40B4-BE49-F238E27FC236}">
                  <a16:creationId xmlns:a16="http://schemas.microsoft.com/office/drawing/2014/main" id="{FB867864-0BCA-4F44-981F-DC5B8679B22B}"/>
                </a:ext>
              </a:extLst>
            </p:cNvPr>
            <p:cNvGrpSpPr/>
            <p:nvPr/>
          </p:nvGrpSpPr>
          <p:grpSpPr>
            <a:xfrm>
              <a:off x="101288" y="0"/>
              <a:ext cx="11551996" cy="3471309"/>
              <a:chOff x="1090117" y="1520456"/>
              <a:chExt cx="10037166" cy="2857551"/>
            </a:xfrm>
          </p:grpSpPr>
          <p:sp>
            <p:nvSpPr>
              <p:cNvPr id="23" name="Rectangle 22">
                <a:extLst>
                  <a:ext uri="{FF2B5EF4-FFF2-40B4-BE49-F238E27FC236}">
                    <a16:creationId xmlns:a16="http://schemas.microsoft.com/office/drawing/2014/main" id="{FF9B45B3-1190-C545-8EEA-D39C14E157C1}"/>
                  </a:ext>
                </a:extLst>
              </p:cNvPr>
              <p:cNvSpPr/>
              <p:nvPr/>
            </p:nvSpPr>
            <p:spPr>
              <a:xfrm>
                <a:off x="1090117" y="2452701"/>
                <a:ext cx="1325880"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F8B04AAF-27F4-7D4D-B46E-B4FDC261766B}"/>
                  </a:ext>
                </a:extLst>
              </p:cNvPr>
              <p:cNvGrpSpPr/>
              <p:nvPr/>
            </p:nvGrpSpPr>
            <p:grpSpPr>
              <a:xfrm>
                <a:off x="1360967" y="1520456"/>
                <a:ext cx="9766316" cy="2857551"/>
                <a:chOff x="1408464" y="1621457"/>
                <a:chExt cx="9766316" cy="2857551"/>
              </a:xfrm>
            </p:grpSpPr>
            <p:pic>
              <p:nvPicPr>
                <p:cNvPr id="25" name="Picture 24">
                  <a:extLst>
                    <a:ext uri="{FF2B5EF4-FFF2-40B4-BE49-F238E27FC236}">
                      <a16:creationId xmlns:a16="http://schemas.microsoft.com/office/drawing/2014/main" id="{B6E98D70-38BC-0A4B-BCA0-8491835285E6}"/>
                    </a:ext>
                  </a:extLst>
                </p:cNvPr>
                <p:cNvPicPr/>
                <p:nvPr/>
              </p:nvPicPr>
              <p:blipFill rotWithShape="1">
                <a:blip r:embed="rId4" cstate="email">
                  <a:extLst>
                    <a:ext uri="{28A0092B-C50C-407E-A947-70E740481C1C}">
                      <a14:useLocalDpi xmlns:a14="http://schemas.microsoft.com/office/drawing/2010/main"/>
                    </a:ext>
                  </a:extLst>
                </a:blip>
                <a:srcRect/>
                <a:stretch/>
              </p:blipFill>
              <p:spPr>
                <a:xfrm>
                  <a:off x="1408464" y="1621457"/>
                  <a:ext cx="9766316" cy="1444184"/>
                </a:xfrm>
                <a:prstGeom prst="rect">
                  <a:avLst/>
                </a:prstGeom>
              </p:spPr>
            </p:pic>
            <p:sp>
              <p:nvSpPr>
                <p:cNvPr id="26" name="Rectangle 25">
                  <a:extLst>
                    <a:ext uri="{FF2B5EF4-FFF2-40B4-BE49-F238E27FC236}">
                      <a16:creationId xmlns:a16="http://schemas.microsoft.com/office/drawing/2014/main" id="{868D1FD6-C8E7-FC4E-B65E-1BFDC8105CCF}"/>
                    </a:ext>
                  </a:extLst>
                </p:cNvPr>
                <p:cNvSpPr/>
                <p:nvPr/>
              </p:nvSpPr>
              <p:spPr>
                <a:xfrm>
                  <a:off x="1539559" y="2378991"/>
                  <a:ext cx="1451610" cy="2100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2" name="Picture 21">
              <a:extLst>
                <a:ext uri="{FF2B5EF4-FFF2-40B4-BE49-F238E27FC236}">
                  <a16:creationId xmlns:a16="http://schemas.microsoft.com/office/drawing/2014/main" id="{7967F97A-D5ED-4443-8AA5-AF4268EA82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385076" y="2048886"/>
              <a:ext cx="7903092" cy="3896754"/>
            </a:xfrm>
            <a:prstGeom prst="rect">
              <a:avLst/>
            </a:prstGeom>
          </p:spPr>
        </p:pic>
      </p:grpSp>
      <p:pic>
        <p:nvPicPr>
          <p:cNvPr id="1026" name="Picture 2" descr="image">
            <a:extLst>
              <a:ext uri="{FF2B5EF4-FFF2-40B4-BE49-F238E27FC236}">
                <a16:creationId xmlns:a16="http://schemas.microsoft.com/office/drawing/2014/main" id="{69FCDBB7-F802-47D9-8365-E8A0652DC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489" y="1578601"/>
            <a:ext cx="3532011" cy="21166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474D81B8-45A6-4F4B-A9D4-4D41B8BBCF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83466" y="3328032"/>
            <a:ext cx="2908622" cy="1921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1306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64327786"/>
              </p:ext>
            </p:extLst>
          </p:nvPr>
        </p:nvGraphicFramePr>
        <p:xfrm>
          <a:off x="411079" y="217356"/>
          <a:ext cx="11369842" cy="7023660"/>
        </p:xfrm>
        <a:graphic>
          <a:graphicData uri="http://schemas.openxmlformats.org/drawingml/2006/table">
            <a:tbl>
              <a:tblPr firstRow="1" bandRow="1">
                <a:tableStyleId>{5940675A-B579-460E-94D1-54222C63F5DA}</a:tableStyleId>
              </a:tblPr>
              <a:tblGrid>
                <a:gridCol w="5700963">
                  <a:extLst>
                    <a:ext uri="{9D8B030D-6E8A-4147-A177-3AD203B41FA5}">
                      <a16:colId xmlns:a16="http://schemas.microsoft.com/office/drawing/2014/main" val="248139570"/>
                    </a:ext>
                  </a:extLst>
                </a:gridCol>
                <a:gridCol w="5668879">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Proposed language: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Choose how you want to get alerts and information from FEMA.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Language</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English, Spanish [Drop-down] </a:t>
                      </a:r>
                    </a:p>
                    <a:p>
                      <a:pPr marL="0" marR="0" lvl="0" indent="0" algn="l" rtl="0" eaLnBrk="1" fontAlgn="auto" latinLnBrk="0" hangingPunct="1">
                        <a:lnSpc>
                          <a:spcPct val="100000"/>
                        </a:lnSpc>
                        <a:spcBef>
                          <a:spcPts val="0"/>
                        </a:spcBef>
                        <a:spcAft>
                          <a:spcPts val="0"/>
                        </a:spcAft>
                        <a:buClrTx/>
                        <a:buSzTx/>
                        <a:buFontTx/>
                        <a:buNone/>
                      </a:pPr>
                      <a:endParaRPr lang="en-US" sz="900" b="1" i="0" kern="1200">
                        <a:solidFill>
                          <a:srgbClr val="7030A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Delivery Method [Radio buttons]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kern="1200">
                          <a:solidFill>
                            <a:schemeClr val="tx1"/>
                          </a:solidFill>
                          <a:effectLst/>
                          <a:latin typeface="+mn-lt"/>
                          <a:ea typeface="+mn-ea"/>
                          <a:cs typeface="+mn-cs"/>
                        </a:rPr>
                        <a:t>Postal Mail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kern="1200">
                          <a:solidFill>
                            <a:schemeClr val="tx1"/>
                          </a:solidFill>
                          <a:effectLst/>
                          <a:latin typeface="+mn-lt"/>
                          <a:ea typeface="+mn-ea"/>
                          <a:cs typeface="+mn-cs"/>
                        </a:rPr>
                        <a:t>Email/Online Account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mn-lt"/>
                          <a:ea typeface="+mn-ea"/>
                          <a:cs typeface="+mn-cs"/>
                        </a:rPr>
                        <a:t>(If user picks email)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You chose to get notifications by email.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mn-lt"/>
                          <a:ea typeface="+mn-ea"/>
                          <a:cs typeface="+mn-cs"/>
                        </a:rPr>
                        <a:t>This means you will not get any documents by postal mail. Email will alert you when you have new information in your account.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Email Address Provided: </a:t>
                      </a:r>
                      <a:r>
                        <a:rPr lang="en-US" sz="900" b="0" i="0" kern="1200">
                          <a:solidFill>
                            <a:schemeClr val="tx1"/>
                          </a:solidFill>
                          <a:effectLst/>
                          <a:latin typeface="+mn-lt"/>
                          <a:ea typeface="+mn-ea"/>
                          <a:cs typeface="+mn-cs"/>
                        </a:rPr>
                        <a:t>[Pre-Pop email] </a:t>
                      </a:r>
                      <a:br>
                        <a:rPr lang="en-US" sz="900" b="1" i="0" kern="1200">
                          <a:solidFill>
                            <a:srgbClr val="000000"/>
                          </a:solidFill>
                          <a:effectLst/>
                          <a:latin typeface="+mn-lt"/>
                          <a:ea typeface="+mn-ea"/>
                          <a:cs typeface="+mn-cs"/>
                        </a:rPr>
                      </a:br>
                      <a:endParaRPr lang="en-US" sz="900" b="0" i="0"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Would you also like to get text notifications? (radio buttons)</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Yes   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mn-lt"/>
                          <a:ea typeface="+mn-ea"/>
                          <a:cs typeface="+mn-cs"/>
                        </a:rPr>
                        <a:t>(If yes, the following appears)</a:t>
                      </a:r>
                    </a:p>
                    <a:p>
                      <a:pPr marL="0" marR="0" lvl="0" indent="0" algn="l" rtl="0" eaLnBrk="1" fontAlgn="auto" latinLnBrk="0" hangingPunct="1">
                        <a:lnSpc>
                          <a:spcPct val="100000"/>
                        </a:lnSpc>
                        <a:spcBef>
                          <a:spcPts val="0"/>
                        </a:spcBef>
                        <a:spcAft>
                          <a:spcPts val="0"/>
                        </a:spcAft>
                        <a:buClrTx/>
                        <a:buSzTx/>
                        <a:buFontTx/>
                        <a:buNone/>
                      </a:pPr>
                      <a:r>
                        <a:rPr lang="en-US" sz="900" b="1" i="0" kern="1200">
                          <a:solidFill>
                            <a:schemeClr val="tx1"/>
                          </a:solidFill>
                          <a:effectLst/>
                          <a:latin typeface="+mn-lt"/>
                          <a:ea typeface="+mn-ea"/>
                          <a:cs typeface="+mn-cs"/>
                        </a:rPr>
                        <a:t>You chose to get text notifications.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mn-lt"/>
                          <a:ea typeface="+mn-ea"/>
                          <a:cs typeface="+mn-cs"/>
                        </a:rPr>
                        <a:t>You will get a text message from </a:t>
                      </a:r>
                      <a:r>
                        <a:rPr lang="en-US" sz="900" b="1" i="0" kern="1200">
                          <a:solidFill>
                            <a:schemeClr val="tx1"/>
                          </a:solidFill>
                          <a:effectLst/>
                          <a:latin typeface="+mn-lt"/>
                          <a:ea typeface="+mn-ea"/>
                          <a:cs typeface="+mn-cs"/>
                        </a:rPr>
                        <a:t>43362</a:t>
                      </a:r>
                      <a:r>
                        <a:rPr lang="en-US" sz="900" b="0" i="0" kern="1200">
                          <a:solidFill>
                            <a:schemeClr val="tx1"/>
                          </a:solidFill>
                          <a:effectLst/>
                          <a:latin typeface="+mn-lt"/>
                          <a:ea typeface="+mn-ea"/>
                          <a:cs typeface="+mn-cs"/>
                        </a:rPr>
                        <a:t> to confirm your request.</a:t>
                      </a:r>
                    </a:p>
                    <a:p>
                      <a:pPr marL="0" marR="0" lvl="0" indent="0" algn="l" rtl="0" eaLnBrk="1" fontAlgn="auto" latinLnBrk="0" hangingPunct="1">
                        <a:lnSpc>
                          <a:spcPct val="100000"/>
                        </a:lnSpc>
                        <a:spcBef>
                          <a:spcPts val="0"/>
                        </a:spcBef>
                        <a:spcAft>
                          <a:spcPts val="0"/>
                        </a:spcAft>
                        <a:buClrTx/>
                        <a:buSzTx/>
                        <a:buFontTx/>
                        <a:buNone/>
                      </a:pPr>
                      <a:endParaRPr lang="en-US" sz="900" b="1" i="0" kern="1200">
                        <a:solidFill>
                          <a:schemeClr val="tx1"/>
                        </a:solidFill>
                        <a:effectLst/>
                        <a:latin typeface="+mn-lt"/>
                        <a:ea typeface="+mn-ea"/>
                        <a:cs typeface="+mn-cs"/>
                      </a:endParaRPr>
                    </a:p>
                    <a:p>
                      <a:pPr marL="0" marR="0" lvl="0" indent="0" algn="l">
                        <a:lnSpc>
                          <a:spcPct val="100000"/>
                        </a:lnSpc>
                        <a:spcBef>
                          <a:spcPts val="0"/>
                        </a:spcBef>
                        <a:spcAft>
                          <a:spcPts val="0"/>
                        </a:spcAft>
                        <a:buClrTx/>
                        <a:buSzTx/>
                        <a:buFontTx/>
                        <a:buNone/>
                      </a:pPr>
                      <a:r>
                        <a:rPr lang="en-US" sz="900" b="1" i="0" kern="1200">
                          <a:solidFill>
                            <a:schemeClr val="tx1"/>
                          </a:solidFill>
                          <a:effectLst/>
                          <a:latin typeface="+mn-lt"/>
                          <a:ea typeface="+mn-ea"/>
                          <a:cs typeface="+mn-cs"/>
                        </a:rPr>
                        <a:t>Phone Number Provided    </a:t>
                      </a:r>
                      <a:r>
                        <a:rPr lang="en-US" sz="900" b="0" i="0" kern="1200">
                          <a:solidFill>
                            <a:schemeClr val="tx1"/>
                          </a:solidFill>
                          <a:effectLst/>
                          <a:latin typeface="+mn-lt"/>
                          <a:ea typeface="+mn-ea"/>
                          <a:cs typeface="+mn-cs"/>
                        </a:rPr>
                        <a:t>[Pre-Pop Phone Number]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Text Message Terms</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  FEMA texts </a:t>
                      </a:r>
                      <a:r>
                        <a:rPr lang="en-US" sz="900" b="0" i="1" kern="1200">
                          <a:solidFill>
                            <a:schemeClr val="tx1"/>
                          </a:solidFill>
                          <a:effectLst/>
                          <a:latin typeface="+mn-lt"/>
                          <a:ea typeface="+mn-ea"/>
                          <a:cs typeface="+mn-cs"/>
                        </a:rPr>
                        <a:t>do not </a:t>
                      </a:r>
                      <a:r>
                        <a:rPr lang="en-US" sz="900" b="0" i="0" kern="1200">
                          <a:solidFill>
                            <a:schemeClr val="tx1"/>
                          </a:solidFill>
                          <a:effectLst/>
                          <a:latin typeface="+mn-lt"/>
                          <a:ea typeface="+mn-ea"/>
                          <a:cs typeface="+mn-cs"/>
                        </a:rPr>
                        <a:t>replace postal mail or email.</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  FEMA’s text messaging number is 43362.</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      o  </a:t>
                      </a:r>
                      <a:r>
                        <a:rPr lang="en-US" sz="900" b="1" i="0" kern="1200">
                          <a:solidFill>
                            <a:schemeClr val="tx1"/>
                          </a:solidFill>
                          <a:effectLst/>
                          <a:latin typeface="+mn-lt"/>
                          <a:ea typeface="+mn-ea"/>
                          <a:cs typeface="+mn-cs"/>
                        </a:rPr>
                        <a:t>Note: </a:t>
                      </a:r>
                      <a:r>
                        <a:rPr lang="en-US" sz="900" b="0" i="0" kern="1200">
                          <a:solidFill>
                            <a:schemeClr val="tx1"/>
                          </a:solidFill>
                          <a:effectLst/>
                          <a:latin typeface="+mn-lt"/>
                          <a:ea typeface="+mn-ea"/>
                          <a:cs typeface="+mn-cs"/>
                        </a:rPr>
                        <a:t>You may also get a text from a FEMA inspector to schedule an appointment.</a:t>
                      </a:r>
                    </a:p>
                    <a:p>
                      <a:pPr marL="0" marR="0" lvl="0" indent="0" algn="l" rtl="0" eaLnBrk="1" fontAlgn="auto" latinLnBrk="0" hangingPunct="1">
                        <a:lnSpc>
                          <a:spcPct val="100000"/>
                        </a:lnSpc>
                        <a:spcBef>
                          <a:spcPts val="0"/>
                        </a:spcBef>
                        <a:spcAft>
                          <a:spcPts val="0"/>
                        </a:spcAft>
                        <a:buClrTx/>
                        <a:buSzTx/>
                        <a:buFontTx/>
                        <a:buNone/>
                      </a:pPr>
                      <a:r>
                        <a:rPr lang="en-US" sz="900" b="0" i="0" kern="1200">
                          <a:solidFill>
                            <a:schemeClr val="tx1"/>
                          </a:solidFill>
                          <a:effectLst/>
                          <a:latin typeface="+mn-lt"/>
                          <a:ea typeface="+mn-ea"/>
                          <a:cs typeface="+mn-cs"/>
                        </a:rPr>
                        <a:t>•   Standard text message rates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mn-lt"/>
                          <a:ea typeface="+mn-ea"/>
                          <a:cs typeface="+mn-cs"/>
                        </a:rPr>
                        <a:t>* I accept the text messaging service terms. </a:t>
                      </a:r>
                      <a:r>
                        <a:rPr lang="en-US" sz="900" b="0" i="0" kern="1200">
                          <a:solidFill>
                            <a:schemeClr val="tx1"/>
                          </a:solidFill>
                          <a:effectLst/>
                          <a:latin typeface="+mn-lt"/>
                          <a:ea typeface="+mn-ea"/>
                          <a:cs typeface="+mn-cs"/>
                        </a:rPr>
                        <a:t>[Checkbox]</a:t>
                      </a:r>
                    </a:p>
                  </a:txBody>
                  <a:tcPr/>
                </a:tc>
                <a:tc>
                  <a:txBody>
                    <a:bodyPr/>
                    <a:lstStyle/>
                    <a:p>
                      <a:pPr lvl="0">
                        <a:buNone/>
                      </a:pPr>
                      <a:r>
                        <a:rPr lang="en-US" sz="1100" b="1" i="0" u="none" strike="noStrike" kern="1200" noProof="0">
                          <a:solidFill>
                            <a:schemeClr val="tx1"/>
                          </a:solidFill>
                          <a:effectLst/>
                          <a:latin typeface="Calibri"/>
                        </a:rPr>
                        <a:t>Current language</a:t>
                      </a:r>
                      <a:r>
                        <a:rPr lang="en-US" sz="1100" b="0" i="0" u="none" strike="noStrike" kern="1200" noProof="0">
                          <a:solidFill>
                            <a:schemeClr val="tx1"/>
                          </a:solidFill>
                          <a:effectLst/>
                          <a:latin typeface="Calibri"/>
                        </a:rPr>
                        <a:t>:</a:t>
                      </a:r>
                    </a:p>
                    <a:p>
                      <a:pPr lvl="0">
                        <a:buNone/>
                      </a:pPr>
                      <a:r>
                        <a:rPr lang="en-US" sz="1100" b="1" i="0" u="none" strike="noStrike" kern="1200" noProof="0">
                          <a:solidFill>
                            <a:schemeClr val="tx1"/>
                          </a:solidFill>
                          <a:effectLst/>
                          <a:latin typeface="Calibri"/>
                        </a:rPr>
                        <a:t>Correspondence Preferences</a:t>
                      </a:r>
                      <a:endParaRPr lang="en-US" sz="1100" b="0" i="0" u="none" strike="noStrike" kern="1200" noProof="0">
                        <a:effectLst/>
                      </a:endParaRPr>
                    </a:p>
                    <a:p>
                      <a:pPr lvl="0">
                        <a:buNone/>
                      </a:pPr>
                      <a:r>
                        <a:rPr lang="en-US" sz="1100" b="1" i="0" u="none" strike="noStrike" kern="1200" noProof="0">
                          <a:solidFill>
                            <a:schemeClr val="tx1"/>
                          </a:solidFill>
                          <a:effectLst/>
                          <a:latin typeface="Calibri"/>
                        </a:rPr>
                        <a:t>How would </a:t>
                      </a:r>
                      <a:r>
                        <a:rPr kumimoji="0" lang="en-US" sz="1100" b="1" i="0" u="none" strike="noStrike" kern="1200" noProof="0">
                          <a:solidFill>
                            <a:schemeClr val="tx1"/>
                          </a:solidFill>
                          <a:effectLst/>
                          <a:latin typeface="Calibri"/>
                        </a:rPr>
                        <a:t>you </a:t>
                      </a:r>
                      <a:r>
                        <a:rPr lang="en-US" sz="1100" b="1" i="0" u="none" strike="noStrike" kern="1200" noProof="0">
                          <a:solidFill>
                            <a:schemeClr val="tx1"/>
                          </a:solidFill>
                          <a:effectLst/>
                          <a:latin typeface="Calibri"/>
                        </a:rPr>
                        <a:t>like </a:t>
                      </a:r>
                      <a:r>
                        <a:rPr kumimoji="0" lang="en-US" sz="1100" b="1" i="0" u="none" strike="noStrike" kern="1200" noProof="0">
                          <a:solidFill>
                            <a:schemeClr val="tx1"/>
                          </a:solidFill>
                          <a:effectLst/>
                          <a:latin typeface="Calibri"/>
                        </a:rPr>
                        <a:t>to </a:t>
                      </a:r>
                      <a:r>
                        <a:rPr lang="en-US" sz="1100" b="1" i="0" u="none" strike="noStrike" kern="1200" noProof="0">
                          <a:solidFill>
                            <a:schemeClr val="tx1"/>
                          </a:solidFill>
                          <a:effectLst/>
                          <a:latin typeface="Calibri"/>
                        </a:rPr>
                        <a:t>receive </a:t>
                      </a:r>
                      <a:r>
                        <a:rPr kumimoji="0" lang="en-US" sz="1100" b="1" i="0" u="none" strike="noStrike" kern="1200" noProof="0">
                          <a:solidFill>
                            <a:schemeClr val="tx1"/>
                          </a:solidFill>
                          <a:effectLst/>
                          <a:latin typeface="Calibri"/>
                        </a:rPr>
                        <a:t>alerts from FEMA</a:t>
                      </a:r>
                      <a:r>
                        <a:rPr lang="en-US" sz="1100" b="1" i="0" u="none" strike="noStrike" kern="1200" noProof="0">
                          <a:solidFill>
                            <a:schemeClr val="tx1"/>
                          </a:solidFill>
                          <a:effectLst/>
                          <a:latin typeface="Calibri"/>
                        </a:rPr>
                        <a:t>?</a:t>
                      </a:r>
                      <a:endParaRPr kumimoji="0" lang="en-US" sz="1100" b="0" i="0" u="none" strike="noStrike" kern="1200" noProof="0">
                        <a:effectLst/>
                      </a:endParaRPr>
                    </a:p>
                    <a:p>
                      <a:pPr marL="0" marR="0" lvl="0" indent="0" algn="l" defTabSz="914400">
                        <a:lnSpc>
                          <a:spcPct val="100000"/>
                        </a:lnSpc>
                        <a:spcBef>
                          <a:spcPts val="0"/>
                        </a:spcBef>
                        <a:spcAft>
                          <a:spcPts val="0"/>
                        </a:spcAft>
                        <a:buNone/>
                        <a:tabLst/>
                        <a:defRPr/>
                      </a:pPr>
                      <a:r>
                        <a:rPr kumimoji="0" lang="en-US" sz="1100" b="0" i="0" u="none" strike="noStrike" kern="1200" noProof="0">
                          <a:solidFill>
                            <a:schemeClr val="tx1"/>
                          </a:solidFill>
                          <a:effectLst/>
                          <a:latin typeface="Calibri"/>
                        </a:rPr>
                        <a:t>[Drop-down] English, Spanish</a:t>
                      </a:r>
                    </a:p>
                    <a:p>
                      <a:pPr marL="0" marR="0" lvl="0" indent="0" algn="l">
                        <a:lnSpc>
                          <a:spcPct val="100000"/>
                        </a:lnSpc>
                        <a:spcBef>
                          <a:spcPts val="0"/>
                        </a:spcBef>
                        <a:spcAft>
                          <a:spcPts val="0"/>
                        </a:spcAft>
                        <a:buNone/>
                      </a:pPr>
                      <a:r>
                        <a:rPr lang="en-US" sz="1100" b="1" i="0" u="none" strike="noStrike" kern="1200" noProof="0">
                          <a:solidFill>
                            <a:schemeClr val="tx1"/>
                          </a:solidFill>
                          <a:effectLst/>
                          <a:latin typeface="Calibri"/>
                        </a:rPr>
                        <a:t>Do </a:t>
                      </a:r>
                      <a:r>
                        <a:rPr kumimoji="0" lang="en-US" sz="1100" b="1" i="0" u="none" strike="noStrike" kern="1200" noProof="0">
                          <a:solidFill>
                            <a:schemeClr val="tx1"/>
                          </a:solidFill>
                          <a:effectLst/>
                          <a:latin typeface="Calibri"/>
                        </a:rPr>
                        <a:t>you </a:t>
                      </a:r>
                      <a:r>
                        <a:rPr lang="en-US" sz="1100" b="1" i="0" u="none" strike="noStrike" kern="1200" noProof="0">
                          <a:solidFill>
                            <a:schemeClr val="tx1"/>
                          </a:solidFill>
                          <a:effectLst/>
                          <a:latin typeface="Calibri"/>
                        </a:rPr>
                        <a:t>prefer </a:t>
                      </a:r>
                      <a:r>
                        <a:rPr kumimoji="0" lang="en-US" sz="1100" b="1" i="0" u="none" strike="noStrike" kern="1200" noProof="0">
                          <a:solidFill>
                            <a:schemeClr val="tx1"/>
                          </a:solidFill>
                          <a:effectLst/>
                          <a:latin typeface="Calibri"/>
                        </a:rPr>
                        <a:t>to </a:t>
                      </a:r>
                      <a:r>
                        <a:rPr lang="en-US" sz="1100" b="1" i="0" u="none" strike="noStrike" kern="1200" noProof="0">
                          <a:solidFill>
                            <a:schemeClr val="tx1"/>
                          </a:solidFill>
                          <a:effectLst/>
                          <a:latin typeface="Calibri"/>
                        </a:rPr>
                        <a:t>receive traditional postal mail </a:t>
                      </a:r>
                      <a:r>
                        <a:rPr kumimoji="0" lang="en-US" sz="1100" b="1" i="0" u="none" strike="noStrike" kern="1200" noProof="0">
                          <a:solidFill>
                            <a:schemeClr val="tx1"/>
                          </a:solidFill>
                          <a:effectLst/>
                          <a:latin typeface="Calibri"/>
                        </a:rPr>
                        <a:t>or </a:t>
                      </a:r>
                      <a:r>
                        <a:rPr lang="en-US" sz="1100" b="1" i="0" u="none" strike="noStrike" kern="1200" noProof="0">
                          <a:solidFill>
                            <a:schemeClr val="tx1"/>
                          </a:solidFill>
                          <a:effectLst/>
                          <a:latin typeface="Calibri"/>
                        </a:rPr>
                        <a:t>electronic notification? </a:t>
                      </a:r>
                      <a:r>
                        <a:rPr lang="en-US" sz="1100" b="0" i="0" u="none" strike="noStrike" kern="1200" noProof="0">
                          <a:solidFill>
                            <a:schemeClr val="tx1"/>
                          </a:solidFill>
                          <a:effectLst/>
                          <a:latin typeface="Calibri"/>
                        </a:rPr>
                        <a:t>(radio </a:t>
                      </a:r>
                      <a:r>
                        <a:rPr kumimoji="0" lang="en-US" sz="1100" b="0" i="0" u="none" strike="noStrike" kern="1200" noProof="0">
                          <a:solidFill>
                            <a:schemeClr val="tx1"/>
                          </a:solidFill>
                          <a:effectLst/>
                          <a:latin typeface="Calibri"/>
                        </a:rPr>
                        <a:t>buttons</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marL="171450" marR="0" lvl="0" indent="-171450" algn="l" defTabSz="914400">
                        <a:lnSpc>
                          <a:spcPct val="100000"/>
                        </a:lnSpc>
                        <a:spcBef>
                          <a:spcPts val="0"/>
                        </a:spcBef>
                        <a:spcAft>
                          <a:spcPts val="0"/>
                        </a:spcAft>
                        <a:buClr>
                          <a:srgbClr val="000000"/>
                        </a:buClr>
                        <a:buFont typeface="Arial,Sans-Serif"/>
                        <a:buChar char="•"/>
                        <a:tabLst/>
                        <a:defRPr/>
                      </a:pPr>
                      <a:r>
                        <a:rPr kumimoji="0" lang="en-US" sz="1100" b="0" i="0" u="none" strike="noStrike" kern="1200" noProof="0">
                          <a:solidFill>
                            <a:schemeClr val="tx1"/>
                          </a:solidFill>
                          <a:effectLst/>
                          <a:latin typeface="Calibri"/>
                        </a:rPr>
                        <a:t>Postal Mail</a:t>
                      </a:r>
                    </a:p>
                    <a:p>
                      <a:pPr marL="171450" marR="0" lvl="0" indent="-171450" algn="l" defTabSz="914400">
                        <a:lnSpc>
                          <a:spcPct val="100000"/>
                        </a:lnSpc>
                        <a:spcBef>
                          <a:spcPts val="0"/>
                        </a:spcBef>
                        <a:spcAft>
                          <a:spcPts val="0"/>
                        </a:spcAft>
                        <a:buClr>
                          <a:srgbClr val="000000"/>
                        </a:buClr>
                        <a:buFont typeface="Arial,Sans-Serif"/>
                        <a:buChar char="•"/>
                        <a:tabLst/>
                        <a:defRPr/>
                      </a:pPr>
                      <a:r>
                        <a:rPr lang="en-US" sz="1100" b="0" i="0" u="none" strike="noStrike" kern="1200" noProof="0">
                          <a:solidFill>
                            <a:schemeClr val="tx1"/>
                          </a:solidFill>
                          <a:effectLst/>
                          <a:latin typeface="Calibri"/>
                        </a:rPr>
                        <a:t>E-mail</a:t>
                      </a:r>
                      <a:endParaRPr kumimoji="0" lang="en-US" sz="1100" b="0" i="0" u="none" strike="noStrike" kern="1200" noProof="0">
                        <a:effectLst/>
                      </a:endParaRPr>
                    </a:p>
                    <a:p>
                      <a:pPr marL="0" marR="0" lvl="0" indent="0" algn="l" defTabSz="914400">
                        <a:lnSpc>
                          <a:spcPct val="100000"/>
                        </a:lnSpc>
                        <a:spcBef>
                          <a:spcPts val="0"/>
                        </a:spcBef>
                        <a:spcAft>
                          <a:spcPts val="0"/>
                        </a:spcAft>
                        <a:buNone/>
                        <a:tabLst/>
                        <a:defRPr/>
                      </a:pPr>
                      <a:r>
                        <a:rPr kumimoji="0" lang="en-US" sz="1100" b="0" i="0" u="none" strike="noStrike" kern="1200" noProof="0">
                          <a:solidFill>
                            <a:schemeClr val="tx1"/>
                          </a:solidFill>
                          <a:effectLst/>
                          <a:latin typeface="Calibri"/>
                        </a:rPr>
                        <a:t>(If user picks email)</a:t>
                      </a:r>
                    </a:p>
                    <a:p>
                      <a:pPr lvl="0">
                        <a:buNone/>
                      </a:pPr>
                      <a:r>
                        <a:rPr kumimoji="0" lang="en-US" sz="1100" b="0" i="0" u="none" strike="noStrike" kern="1200" noProof="0">
                          <a:solidFill>
                            <a:schemeClr val="tx1"/>
                          </a:solidFill>
                          <a:effectLst/>
                          <a:latin typeface="Calibri"/>
                        </a:rPr>
                        <a:t>You </a:t>
                      </a:r>
                      <a:r>
                        <a:rPr lang="en-US" sz="1100" b="0" i="0" u="none" strike="noStrike" kern="1200" noProof="0">
                          <a:solidFill>
                            <a:schemeClr val="tx1"/>
                          </a:solidFill>
                          <a:effectLst/>
                          <a:latin typeface="Calibri"/>
                        </a:rPr>
                        <a:t>have chosen </a:t>
                      </a:r>
                      <a:r>
                        <a:rPr kumimoji="0" lang="en-US" sz="1100" b="0" i="0" u="none" strike="noStrike" kern="1200" noProof="0">
                          <a:solidFill>
                            <a:schemeClr val="tx1"/>
                          </a:solidFill>
                          <a:effectLst/>
                          <a:latin typeface="Calibri"/>
                        </a:rPr>
                        <a:t>to </a:t>
                      </a:r>
                      <a:r>
                        <a:rPr lang="en-US" sz="1100" b="0" i="0" u="none" strike="noStrike" kern="1200" noProof="0">
                          <a:solidFill>
                            <a:schemeClr val="tx1"/>
                          </a:solidFill>
                          <a:effectLst/>
                          <a:latin typeface="Calibri"/>
                        </a:rPr>
                        <a:t>receive e-mail updates from FEMA</a:t>
                      </a: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 You </a:t>
                      </a:r>
                      <a:r>
                        <a:rPr kumimoji="0" lang="en-US" sz="1100" b="0" i="0" u="none" strike="noStrike" kern="1200" noProof="0">
                          <a:solidFill>
                            <a:schemeClr val="tx1"/>
                          </a:solidFill>
                          <a:effectLst/>
                          <a:latin typeface="Calibri"/>
                        </a:rPr>
                        <a:t>will not </a:t>
                      </a:r>
                      <a:r>
                        <a:rPr lang="en-US" sz="1100" b="0" i="0" u="none" strike="noStrike" kern="1200" noProof="0">
                          <a:solidFill>
                            <a:schemeClr val="tx1"/>
                          </a:solidFill>
                          <a:effectLst/>
                          <a:latin typeface="Calibri"/>
                        </a:rPr>
                        <a:t>receive </a:t>
                      </a:r>
                      <a:r>
                        <a:rPr kumimoji="0" lang="en-US" sz="1100" b="0" i="0" u="none" strike="noStrike" kern="1200" noProof="0">
                          <a:solidFill>
                            <a:schemeClr val="tx1"/>
                          </a:solidFill>
                          <a:effectLst/>
                          <a:latin typeface="Calibri"/>
                        </a:rPr>
                        <a:t>any </a:t>
                      </a:r>
                      <a:r>
                        <a:rPr lang="en-US" sz="1100" b="0" i="0" u="none" strike="noStrike" kern="1200" noProof="0">
                          <a:solidFill>
                            <a:schemeClr val="tx1"/>
                          </a:solidFill>
                          <a:effectLst/>
                          <a:latin typeface="Calibri"/>
                        </a:rPr>
                        <a:t>FEMA updates </a:t>
                      </a:r>
                      <a:r>
                        <a:rPr kumimoji="0" lang="en-US" sz="1100" b="0" i="0" u="none" strike="noStrike" kern="1200" noProof="0">
                          <a:solidFill>
                            <a:schemeClr val="tx1"/>
                          </a:solidFill>
                          <a:effectLst/>
                          <a:latin typeface="Calibri"/>
                        </a:rPr>
                        <a:t>by postal mail. </a:t>
                      </a:r>
                      <a:r>
                        <a:rPr lang="en-US" sz="1100" b="0" i="0" u="none" strike="noStrike" kern="1200" noProof="0">
                          <a:solidFill>
                            <a:schemeClr val="tx1"/>
                          </a:solidFill>
                          <a:effectLst/>
                          <a:latin typeface="Calibri"/>
                        </a:rPr>
                        <a:t>You must create a Disaster Assistance account to receive email updates. You </a:t>
                      </a:r>
                      <a:r>
                        <a:rPr kumimoji="0" lang="en-US" sz="1100" b="0" i="0" u="none" strike="noStrike" kern="1200" noProof="0">
                          <a:solidFill>
                            <a:schemeClr val="tx1"/>
                          </a:solidFill>
                          <a:effectLst/>
                          <a:latin typeface="Calibri"/>
                        </a:rPr>
                        <a:t>will</a:t>
                      </a:r>
                      <a:r>
                        <a:rPr lang="en-US" sz="1100" b="0" i="0" u="none" strike="noStrike" kern="1200" noProof="0">
                          <a:solidFill>
                            <a:schemeClr val="tx1"/>
                          </a:solidFill>
                          <a:effectLst/>
                          <a:latin typeface="Calibri"/>
                        </a:rPr>
                        <a:t> need to go to DisasterAssistance.gov to create an</a:t>
                      </a:r>
                      <a:r>
                        <a:rPr kumimoji="0" lang="en-US" sz="1100" b="0" i="0" u="none" strike="noStrike" kern="1200" noProof="0">
                          <a:solidFill>
                            <a:schemeClr val="tx1"/>
                          </a:solidFill>
                          <a:effectLst/>
                          <a:latin typeface="Calibri"/>
                        </a:rPr>
                        <a:t> account.</a:t>
                      </a:r>
                      <a:r>
                        <a:rPr lang="en-US" sz="1100" b="0" i="0" u="none" strike="noStrike" kern="1200" noProof="0">
                          <a:solidFill>
                            <a:schemeClr val="tx1"/>
                          </a:solidFill>
                          <a:effectLst/>
                          <a:latin typeface="Calibri"/>
                        </a:rPr>
                        <a:t> Please provide your E-mail address. </a:t>
                      </a:r>
                      <a:endParaRPr kumimoji="0" lang="en-US" sz="1100" b="0" i="0" u="none" strike="noStrike" kern="1200" noProof="0">
                        <a:effectLst/>
                      </a:endParaRPr>
                    </a:p>
                    <a:p>
                      <a:pPr lvl="0">
                        <a:buNone/>
                      </a:pP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Text box</a:t>
                      </a:r>
                      <a:r>
                        <a:rPr kumimoji="0" lang="en-US" sz="1100" b="0" i="0" u="none" strike="noStrike" kern="1200" noProof="0">
                          <a:solidFill>
                            <a:schemeClr val="tx1"/>
                          </a:solidFill>
                          <a:effectLst/>
                          <a:latin typeface="Calibri"/>
                        </a:rPr>
                        <a:t>] Email Address</a:t>
                      </a:r>
                      <a:endParaRPr lang="en-US" sz="1100" b="0" i="0" u="none" strike="noStrike" kern="1200" noProof="0">
                        <a:solidFill>
                          <a:schemeClr val="tx1"/>
                        </a:solidFill>
                        <a:effectLst/>
                        <a:latin typeface="Calibri"/>
                      </a:endParaRPr>
                    </a:p>
                    <a:p>
                      <a:pPr lvl="0">
                        <a:buNone/>
                      </a:pP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Text box</a:t>
                      </a:r>
                      <a:r>
                        <a:rPr kumimoji="0" lang="en-US" sz="1100" b="0" i="0" u="none" strike="noStrike" kern="1200" noProof="0">
                          <a:solidFill>
                            <a:schemeClr val="tx1"/>
                          </a:solidFill>
                          <a:effectLst/>
                          <a:latin typeface="Calibri"/>
                        </a:rPr>
                        <a:t>] </a:t>
                      </a:r>
                      <a:r>
                        <a:rPr lang="en-US" sz="1100" b="0" i="0" u="none" strike="noStrike" kern="1200" noProof="0">
                          <a:solidFill>
                            <a:schemeClr val="tx1"/>
                          </a:solidFill>
                          <a:effectLst/>
                          <a:latin typeface="Calibri"/>
                        </a:rPr>
                        <a:t>Verify E-mail Address</a:t>
                      </a:r>
                      <a:endParaRPr kumimoji="0" lang="en-US" sz="1100" b="0" i="0" u="none" strike="noStrike" kern="1200" noProof="0">
                        <a:effectLst/>
                      </a:endParaRPr>
                    </a:p>
                    <a:p>
                      <a:pPr lvl="0" defTabSz="914400">
                        <a:buNone/>
                        <a:tabLst/>
                        <a:defRPr/>
                      </a:pPr>
                      <a:endParaRPr kumimoji="0" lang="en-US" sz="1100" b="0" i="0" u="none" strike="noStrike" kern="1200" noProof="0">
                        <a:effectLst/>
                      </a:endParaRPr>
                    </a:p>
                    <a:p>
                      <a:pPr lvl="0">
                        <a:buNone/>
                      </a:pPr>
                      <a:r>
                        <a:rPr lang="en-US" sz="1100" b="1" i="0" u="none" strike="noStrike" kern="1200" noProof="0">
                          <a:solidFill>
                            <a:schemeClr val="tx1"/>
                          </a:solidFill>
                          <a:effectLst/>
                          <a:latin typeface="Calibri"/>
                        </a:rPr>
                        <a:t>SMS Correspondence Summary</a:t>
                      </a:r>
                      <a:endParaRPr lang="en-US" sz="1100" b="0" i="0" u="none" strike="noStrike" kern="1200" noProof="0">
                        <a:effectLst/>
                      </a:endParaRPr>
                    </a:p>
                    <a:p>
                      <a:pPr lvl="0">
                        <a:buNone/>
                      </a:pPr>
                      <a:r>
                        <a:rPr lang="en-US" sz="1100" b="1" i="0" u="none" strike="noStrike" kern="1200" noProof="0">
                          <a:solidFill>
                            <a:schemeClr val="tx1"/>
                          </a:solidFill>
                          <a:effectLst/>
                          <a:latin typeface="Calibri"/>
                        </a:rPr>
                        <a:t>*</a:t>
                      </a:r>
                      <a:r>
                        <a:rPr kumimoji="0" lang="en-US" sz="1100" b="1" i="0" u="none" strike="noStrike" kern="1200" noProof="0">
                          <a:solidFill>
                            <a:schemeClr val="tx1"/>
                          </a:solidFill>
                          <a:effectLst/>
                          <a:latin typeface="Calibri"/>
                        </a:rPr>
                        <a:t>Would you like to </a:t>
                      </a:r>
                      <a:r>
                        <a:rPr lang="en-US" sz="1100" b="1" i="0" u="none" strike="noStrike" kern="1200" noProof="0">
                          <a:solidFill>
                            <a:schemeClr val="tx1"/>
                          </a:solidFill>
                          <a:effectLst/>
                          <a:latin typeface="Calibri"/>
                        </a:rPr>
                        <a:t>receive additional updates using </a:t>
                      </a:r>
                      <a:r>
                        <a:rPr kumimoji="0" lang="en-US" sz="1100" b="1" i="0" u="none" strike="noStrike" kern="1200" noProof="0">
                          <a:solidFill>
                            <a:schemeClr val="tx1"/>
                          </a:solidFill>
                          <a:effectLst/>
                          <a:latin typeface="Calibri"/>
                        </a:rPr>
                        <a:t>text </a:t>
                      </a:r>
                      <a:r>
                        <a:rPr lang="en-US" sz="1100" b="1" i="0" u="none" strike="noStrike" kern="1200" noProof="0">
                          <a:solidFill>
                            <a:schemeClr val="tx1"/>
                          </a:solidFill>
                          <a:effectLst/>
                          <a:latin typeface="Calibri"/>
                        </a:rPr>
                        <a:t>messaging</a:t>
                      </a:r>
                      <a:r>
                        <a:rPr kumimoji="0" lang="en-US" sz="1100" b="1" i="0" u="none" strike="noStrike" kern="1200" noProof="0">
                          <a:solidFill>
                            <a:schemeClr val="tx1"/>
                          </a:solidFill>
                          <a:effectLst/>
                          <a:latin typeface="Calibri"/>
                        </a:rPr>
                        <a:t>?</a:t>
                      </a:r>
                      <a:r>
                        <a:rPr lang="en-US" sz="1100" b="1" i="0" u="none" strike="noStrike" kern="1200" noProof="0">
                          <a:solidFill>
                            <a:schemeClr val="tx1"/>
                          </a:solidFill>
                          <a:effectLst/>
                          <a:latin typeface="Calibri"/>
                        </a:rPr>
                        <a:t> </a:t>
                      </a: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Yes/no </a:t>
                      </a:r>
                      <a:r>
                        <a:rPr kumimoji="0" lang="en-US" sz="1100" b="0" i="0" u="none" strike="noStrike" kern="1200" noProof="0">
                          <a:solidFill>
                            <a:schemeClr val="tx1"/>
                          </a:solidFill>
                          <a:effectLst/>
                          <a:latin typeface="Calibri"/>
                        </a:rPr>
                        <a:t>radio buttons)</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defTabSz="914400">
                        <a:buNone/>
                        <a:tabLst/>
                        <a:defRPr/>
                      </a:pPr>
                      <a:endParaRPr kumimoji="0" lang="en-US" sz="1100" b="0" i="0" u="none" strike="noStrike" kern="1200" noProof="0">
                        <a:effectLst/>
                      </a:endParaRPr>
                    </a:p>
                    <a:p>
                      <a:pPr lvl="0">
                        <a:buNone/>
                      </a:pPr>
                      <a:r>
                        <a:rPr kumimoji="0" lang="en-US" sz="1100" b="0" i="0" u="none" strike="noStrike" kern="1200" noProof="0">
                          <a:solidFill>
                            <a:schemeClr val="tx1"/>
                          </a:solidFill>
                          <a:effectLst/>
                          <a:latin typeface="Calibri"/>
                        </a:rPr>
                        <a:t>If yes</a:t>
                      </a:r>
                      <a:r>
                        <a:rPr lang="en-US" sz="1100" b="0" i="0" u="none" strike="noStrike" kern="1200" noProof="0">
                          <a:solidFill>
                            <a:schemeClr val="tx1"/>
                          </a:solidFill>
                          <a:effectLst/>
                          <a:latin typeface="Calibri"/>
                        </a:rPr>
                        <a:t> is selected</a:t>
                      </a:r>
                      <a:r>
                        <a:rPr kumimoji="0" lang="en-US" sz="1100" b="0" i="0" u="none" strike="noStrike" kern="1200" noProof="0">
                          <a:solidFill>
                            <a:schemeClr val="tx1"/>
                          </a:solidFill>
                          <a:effectLst/>
                          <a:latin typeface="Calibri"/>
                        </a:rPr>
                        <a:t>, the following appears</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a:buNone/>
                      </a:pPr>
                      <a:r>
                        <a:rPr kumimoji="0" lang="en-US" sz="1100" b="1" i="0" u="none" strike="noStrike" kern="1200" noProof="0">
                          <a:solidFill>
                            <a:schemeClr val="tx1"/>
                          </a:solidFill>
                          <a:effectLst/>
                          <a:latin typeface="Calibri"/>
                        </a:rPr>
                        <a:t>You </a:t>
                      </a:r>
                      <a:r>
                        <a:rPr lang="en-US" sz="1100" b="1" i="0" u="none" strike="noStrike" kern="1200" noProof="0">
                          <a:solidFill>
                            <a:schemeClr val="tx1"/>
                          </a:solidFill>
                          <a:effectLst/>
                          <a:latin typeface="Calibri"/>
                        </a:rPr>
                        <a:t>choose </a:t>
                      </a:r>
                      <a:r>
                        <a:rPr kumimoji="0" lang="en-US" sz="1100" b="1" i="0" u="none" strike="noStrike" kern="1200" noProof="0">
                          <a:solidFill>
                            <a:schemeClr val="tx1"/>
                          </a:solidFill>
                          <a:effectLst/>
                          <a:latin typeface="Calibri"/>
                        </a:rPr>
                        <a:t>to </a:t>
                      </a:r>
                      <a:r>
                        <a:rPr lang="en-US" sz="1100" b="1" i="0" u="none" strike="noStrike" kern="1200" noProof="0">
                          <a:solidFill>
                            <a:schemeClr val="tx1"/>
                          </a:solidFill>
                          <a:effectLst/>
                          <a:latin typeface="Calibri"/>
                        </a:rPr>
                        <a:t>receive </a:t>
                      </a:r>
                      <a:r>
                        <a:rPr kumimoji="0" lang="en-US" sz="1100" b="1" i="0" u="none" strike="noStrike" kern="1200" noProof="0">
                          <a:solidFill>
                            <a:schemeClr val="tx1"/>
                          </a:solidFill>
                          <a:effectLst/>
                          <a:latin typeface="Calibri"/>
                        </a:rPr>
                        <a:t>text </a:t>
                      </a:r>
                      <a:r>
                        <a:rPr lang="en-US" sz="1100" b="1" i="0" u="none" strike="noStrike" kern="1200" noProof="0">
                          <a:solidFill>
                            <a:schemeClr val="tx1"/>
                          </a:solidFill>
                          <a:effectLst/>
                          <a:latin typeface="Calibri"/>
                        </a:rPr>
                        <a:t>messages from FEMA</a:t>
                      </a:r>
                      <a:r>
                        <a:rPr kumimoji="0" lang="en-US" sz="1100" b="1" i="0" u="none" strike="noStrike" kern="1200" noProof="0">
                          <a:solidFill>
                            <a:schemeClr val="tx1"/>
                          </a:solidFill>
                          <a:effectLst/>
                          <a:latin typeface="Calibri"/>
                        </a:rPr>
                        <a:t>. You will get a text message from </a:t>
                      </a:r>
                      <a:r>
                        <a:rPr lang="en-US" sz="1100" b="1" i="0" u="none" strike="noStrike" kern="1200" noProof="0">
                          <a:solidFill>
                            <a:schemeClr val="tx1"/>
                          </a:solidFill>
                          <a:effectLst/>
                          <a:latin typeface="Calibri"/>
                        </a:rPr>
                        <a:t>4FEMA (</a:t>
                      </a:r>
                      <a:r>
                        <a:rPr kumimoji="0" lang="en-US" sz="1100" b="1" i="0" u="none" strike="noStrike" kern="1200" noProof="0">
                          <a:solidFill>
                            <a:schemeClr val="tx1"/>
                          </a:solidFill>
                          <a:effectLst/>
                          <a:latin typeface="Calibri"/>
                        </a:rPr>
                        <a:t>43362</a:t>
                      </a:r>
                      <a:r>
                        <a:rPr lang="en-US" sz="1100" b="1" i="0" u="none" strike="noStrike" kern="1200" noProof="0">
                          <a:solidFill>
                            <a:schemeClr val="tx1"/>
                          </a:solidFill>
                          <a:effectLst/>
                          <a:latin typeface="Calibri"/>
                        </a:rPr>
                        <a:t>)</a:t>
                      </a:r>
                      <a:r>
                        <a:rPr kumimoji="0" lang="en-US" sz="1100" b="1" i="0" u="none" strike="noStrike" kern="1200" noProof="0">
                          <a:solidFill>
                            <a:schemeClr val="tx1"/>
                          </a:solidFill>
                          <a:effectLst/>
                          <a:latin typeface="Calibri"/>
                        </a:rPr>
                        <a:t> to confirm your request.</a:t>
                      </a:r>
                      <a:r>
                        <a:rPr lang="en-US" sz="1100" b="1" i="0" u="none" strike="noStrike" kern="1200" noProof="0">
                          <a:solidFill>
                            <a:schemeClr val="tx1"/>
                          </a:solidFill>
                          <a:effectLst/>
                          <a:latin typeface="Calibri"/>
                        </a:rPr>
                        <a:t>  </a:t>
                      </a:r>
                      <a:endParaRPr kumimoji="0" lang="en-US" sz="1100" b="0" i="0" u="none" strike="noStrike" kern="1200" noProof="0">
                        <a:effectLst/>
                      </a:endParaRPr>
                    </a:p>
                    <a:p>
                      <a:pPr lvl="0" defTabSz="914400">
                        <a:buNone/>
                        <a:tabLst/>
                        <a:defRPr/>
                      </a:pPr>
                      <a:endParaRPr kumimoji="0" lang="en-US" sz="1100" b="0" i="0" u="none" strike="noStrike" kern="1200" noProof="0">
                        <a:effectLst/>
                      </a:endParaRPr>
                    </a:p>
                    <a:p>
                      <a:pPr lvl="0">
                        <a:buNone/>
                      </a:pPr>
                      <a:r>
                        <a:rPr lang="en-US" sz="1100" b="1" i="0" u="none" strike="noStrike" kern="1200" noProof="0">
                          <a:solidFill>
                            <a:schemeClr val="tx1"/>
                          </a:solidFill>
                          <a:effectLst/>
                          <a:latin typeface="Calibri"/>
                        </a:rPr>
                        <a:t>Please verify the mobile phone number to be used:  </a:t>
                      </a:r>
                      <a:endParaRPr lang="en-US" sz="1100" b="0" i="0" u="none" strike="noStrike" kern="1200" noProof="0">
                        <a:effectLst/>
                      </a:endParaRPr>
                    </a:p>
                    <a:p>
                      <a:pPr lvl="0">
                        <a:buNone/>
                      </a:pPr>
                      <a:r>
                        <a:rPr lang="en-US" sz="1100" b="0" i="0" u="none" strike="noStrike" kern="1200" noProof="0">
                          <a:solidFill>
                            <a:schemeClr val="tx1"/>
                          </a:solidFill>
                          <a:effectLst/>
                          <a:latin typeface="Calibri"/>
                        </a:rPr>
                        <a:t>[Drop-down] *Mobile </a:t>
                      </a:r>
                      <a:r>
                        <a:rPr kumimoji="0" lang="en-US" sz="1100" b="0" i="0" u="none" strike="noStrike" kern="1200" noProof="0">
                          <a:solidFill>
                            <a:schemeClr val="tx1"/>
                          </a:solidFill>
                          <a:effectLst/>
                          <a:latin typeface="Calibri"/>
                        </a:rPr>
                        <a:t>Phone Number </a:t>
                      </a:r>
                      <a:r>
                        <a:rPr lang="en-US" sz="1100" b="0" i="0" u="none" strike="noStrike" kern="1200" noProof="0">
                          <a:solidFill>
                            <a:schemeClr val="tx1"/>
                          </a:solidFill>
                          <a:effectLst/>
                          <a:latin typeface="Calibri"/>
                        </a:rPr>
                        <a:t>(Previous)</a:t>
                      </a:r>
                      <a:endParaRPr lang="en-US" sz="1100" b="0" i="0" u="none" strike="noStrike" kern="1200" noProof="0">
                        <a:effectLst/>
                      </a:endParaRPr>
                    </a:p>
                    <a:p>
                      <a:pPr lvl="0">
                        <a:buNone/>
                      </a:pPr>
                      <a:r>
                        <a:rPr lang="en-US" sz="1100" b="0" i="0" u="none" strike="noStrike" kern="1200" noProof="0">
                          <a:solidFill>
                            <a:schemeClr val="tx1"/>
                          </a:solidFill>
                          <a:effectLst/>
                          <a:latin typeface="Calibri"/>
                        </a:rPr>
                        <a:t>*Mobile </a:t>
                      </a:r>
                      <a:r>
                        <a:rPr kumimoji="0" lang="en-US" sz="1100" b="0" i="0" u="none" strike="noStrike" kern="1200" noProof="0">
                          <a:solidFill>
                            <a:schemeClr val="tx1"/>
                          </a:solidFill>
                          <a:effectLst/>
                          <a:latin typeface="Calibri"/>
                        </a:rPr>
                        <a:t>Phone Number</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a:buNone/>
                      </a:pPr>
                      <a:r>
                        <a:rPr lang="en-US" sz="1100" b="0" i="0" u="none" strike="noStrike" kern="1200" noProof="0">
                          <a:solidFill>
                            <a:schemeClr val="tx1"/>
                          </a:solidFill>
                          <a:effectLst/>
                          <a:latin typeface="Calibri"/>
                        </a:rPr>
                        <a:t>*Verify Mobile </a:t>
                      </a:r>
                      <a:r>
                        <a:rPr kumimoji="0" lang="en-US" sz="1100" b="0" i="0" u="none" strike="noStrike" kern="1200" noProof="0">
                          <a:solidFill>
                            <a:schemeClr val="tx1"/>
                          </a:solidFill>
                          <a:effectLst/>
                          <a:latin typeface="Calibri"/>
                        </a:rPr>
                        <a:t>Phone Number</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defTabSz="914400">
                        <a:buNone/>
                        <a:tabLst/>
                        <a:defRPr/>
                      </a:pPr>
                      <a:endParaRPr kumimoji="0" lang="en-US" sz="1100" b="0" i="0" u="none" strike="noStrike" kern="1200" noProof="0">
                        <a:effectLst/>
                      </a:endParaRPr>
                    </a:p>
                    <a:p>
                      <a:pPr lvl="0">
                        <a:buNone/>
                      </a:pPr>
                      <a:r>
                        <a:rPr lang="en-US" sz="1100" b="0" i="0" u="none" strike="noStrike" kern="1200" noProof="0">
                          <a:solidFill>
                            <a:schemeClr val="tx1"/>
                          </a:solidFill>
                          <a:effectLst/>
                          <a:latin typeface="Calibri"/>
                        </a:rPr>
                        <a:t>- </a:t>
                      </a:r>
                      <a:r>
                        <a:rPr kumimoji="0" lang="en-US" sz="1100" b="0" i="0" u="none" strike="noStrike" kern="1200" noProof="0">
                          <a:solidFill>
                            <a:schemeClr val="tx1"/>
                          </a:solidFill>
                          <a:effectLst/>
                          <a:latin typeface="Calibri"/>
                        </a:rPr>
                        <a:t>FEMA </a:t>
                      </a:r>
                      <a:r>
                        <a:rPr lang="en-US" sz="1100" b="0" i="0" u="none" strike="noStrike" kern="1200" noProof="0">
                          <a:solidFill>
                            <a:schemeClr val="tx1"/>
                          </a:solidFill>
                          <a:effectLst/>
                          <a:latin typeface="Calibri"/>
                        </a:rPr>
                        <a:t>text messages </a:t>
                      </a:r>
                      <a:r>
                        <a:rPr kumimoji="0" lang="en-US" sz="1100" b="0" i="0" u="none" strike="noStrike" kern="1200" noProof="0">
                          <a:solidFill>
                            <a:schemeClr val="tx1"/>
                          </a:solidFill>
                          <a:effectLst/>
                          <a:latin typeface="Calibri"/>
                        </a:rPr>
                        <a:t>do not replace postal mail or </a:t>
                      </a:r>
                      <a:r>
                        <a:rPr lang="en-US" sz="1100" b="0" i="0" u="none" strike="noStrike" kern="1200" noProof="0">
                          <a:solidFill>
                            <a:schemeClr val="tx1"/>
                          </a:solidFill>
                          <a:effectLst/>
                          <a:latin typeface="Calibri"/>
                        </a:rPr>
                        <a:t>e-mail </a:t>
                      </a:r>
                      <a:endParaRPr kumimoji="0" lang="en-US" sz="1100" b="0" i="0" u="none" strike="noStrike" kern="1200" noProof="0">
                        <a:effectLst/>
                      </a:endParaRPr>
                    </a:p>
                    <a:p>
                      <a:pPr lvl="0">
                        <a:buNone/>
                      </a:pPr>
                      <a:r>
                        <a:rPr lang="en-US" sz="1100" b="0" i="0" u="none" strike="noStrike" kern="1200" noProof="0">
                          <a:solidFill>
                            <a:schemeClr val="tx1"/>
                          </a:solidFill>
                          <a:effectLst/>
                          <a:latin typeface="Calibri"/>
                        </a:rPr>
                        <a:t>- </a:t>
                      </a:r>
                      <a:r>
                        <a:rPr kumimoji="0" lang="en-US" sz="1100" b="0" i="0" u="none" strike="noStrike" kern="1200" noProof="0">
                          <a:solidFill>
                            <a:schemeClr val="tx1"/>
                          </a:solidFill>
                          <a:effectLst/>
                          <a:latin typeface="Calibri"/>
                        </a:rPr>
                        <a:t>FEMA’s text messaging number is </a:t>
                      </a:r>
                      <a:r>
                        <a:rPr lang="en-US" sz="1100" b="0" i="0" u="none" strike="noStrike" kern="1200" noProof="0">
                          <a:solidFill>
                            <a:schemeClr val="tx1"/>
                          </a:solidFill>
                          <a:effectLst/>
                          <a:latin typeface="Calibri"/>
                        </a:rPr>
                        <a:t>4FEMA (</a:t>
                      </a:r>
                      <a:r>
                        <a:rPr kumimoji="0" lang="en-US" sz="1100" b="0" i="0" u="none" strike="noStrike" kern="1200" noProof="0">
                          <a:solidFill>
                            <a:schemeClr val="tx1"/>
                          </a:solidFill>
                          <a:effectLst/>
                          <a:latin typeface="Calibri"/>
                        </a:rPr>
                        <a:t>43362</a:t>
                      </a:r>
                      <a:r>
                        <a:rPr lang="en-US" sz="1100" b="0" i="0" u="none" strike="noStrike" kern="1200" noProof="0">
                          <a:solidFill>
                            <a:schemeClr val="tx1"/>
                          </a:solidFill>
                          <a:effectLst/>
                          <a:latin typeface="Calibri"/>
                        </a:rPr>
                        <a:t>). Please note that you </a:t>
                      </a:r>
                      <a:r>
                        <a:rPr kumimoji="0" lang="en-US" sz="1100" b="0" i="0" u="none" strike="noStrike" kern="1200" noProof="0">
                          <a:solidFill>
                            <a:schemeClr val="tx1"/>
                          </a:solidFill>
                          <a:effectLst/>
                          <a:latin typeface="Calibri"/>
                        </a:rPr>
                        <a:t>may also </a:t>
                      </a:r>
                      <a:r>
                        <a:rPr lang="en-US" sz="1100" b="0" i="0" u="none" strike="noStrike" kern="1200" noProof="0">
                          <a:solidFill>
                            <a:schemeClr val="tx1"/>
                          </a:solidFill>
                          <a:effectLst/>
                          <a:latin typeface="Calibri"/>
                        </a:rPr>
                        <a:t>receive </a:t>
                      </a:r>
                      <a:r>
                        <a:rPr kumimoji="0" lang="en-US" sz="1100" b="0" i="0" u="none" strike="noStrike" kern="1200" noProof="0">
                          <a:solidFill>
                            <a:schemeClr val="tx1"/>
                          </a:solidFill>
                          <a:effectLst/>
                          <a:latin typeface="Calibri"/>
                        </a:rPr>
                        <a:t>a text</a:t>
                      </a:r>
                      <a:r>
                        <a:rPr lang="en-US" sz="1100" b="0" i="0" u="none" strike="noStrike" kern="1200" noProof="0">
                          <a:solidFill>
                            <a:schemeClr val="tx1"/>
                          </a:solidFill>
                          <a:effectLst/>
                          <a:latin typeface="Calibri"/>
                        </a:rPr>
                        <a:t> message</a:t>
                      </a:r>
                      <a:r>
                        <a:rPr kumimoji="0" lang="en-US" sz="1100" b="0" i="0" u="none" strike="noStrike" kern="1200" noProof="0">
                          <a:solidFill>
                            <a:schemeClr val="tx1"/>
                          </a:solidFill>
                          <a:effectLst/>
                          <a:latin typeface="Calibri"/>
                        </a:rPr>
                        <a:t> from a FEMA inspector to schedule an appointment</a:t>
                      </a:r>
                      <a:r>
                        <a:rPr lang="en-US" sz="1100" b="0" i="0" u="none" strike="noStrike" kern="1200" noProof="0">
                          <a:solidFill>
                            <a:schemeClr val="tx1"/>
                          </a:solidFill>
                          <a:effectLst/>
                          <a:latin typeface="Calibri"/>
                        </a:rPr>
                        <a:t> for your inspection</a:t>
                      </a: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a:buNone/>
                      </a:pPr>
                      <a:r>
                        <a:rPr lang="en-US" sz="1100" b="0" i="0" u="none" strike="noStrike" kern="1200" noProof="0">
                          <a:solidFill>
                            <a:schemeClr val="tx1"/>
                          </a:solidFill>
                          <a:effectLst/>
                          <a:latin typeface="Calibri"/>
                        </a:rPr>
                        <a:t>-</a:t>
                      </a:r>
                      <a:r>
                        <a:rPr kumimoji="0" lang="en-US" sz="1100" b="0" i="0" u="none" strike="noStrike" kern="1200" noProof="0">
                          <a:solidFill>
                            <a:schemeClr val="tx1"/>
                          </a:solidFill>
                          <a:effectLst/>
                          <a:latin typeface="Calibri"/>
                        </a:rPr>
                        <a:t>Standard text message rates apply.</a:t>
                      </a:r>
                      <a:r>
                        <a:rPr lang="en-US" sz="1100" b="0" i="0" u="none" strike="noStrike" kern="1200" noProof="0">
                          <a:solidFill>
                            <a:schemeClr val="tx1"/>
                          </a:solidFill>
                          <a:effectLst/>
                          <a:latin typeface="Calibri"/>
                        </a:rPr>
                        <a:t>  </a:t>
                      </a:r>
                      <a:endParaRPr kumimoji="0" lang="en-US" sz="1100" b="0" i="0" u="none" strike="noStrike" kern="1200" noProof="0">
                        <a:effectLst/>
                      </a:endParaRPr>
                    </a:p>
                    <a:p>
                      <a:pPr lvl="0" defTabSz="914400">
                        <a:buNone/>
                        <a:tabLst/>
                        <a:defRPr/>
                      </a:pPr>
                      <a:endParaRPr kumimoji="0" lang="en-US" sz="1100" b="0" i="0" u="none" strike="noStrike" kern="1200" noProof="0">
                        <a:effectLst/>
                      </a:endParaRPr>
                    </a:p>
                    <a:p>
                      <a:pPr lvl="0">
                        <a:buNone/>
                      </a:pPr>
                      <a:r>
                        <a:rPr kumimoji="0" lang="en-US" sz="1100" b="1" i="0" u="none" strike="noStrike" kern="1200" noProof="0">
                          <a:solidFill>
                            <a:schemeClr val="tx1"/>
                          </a:solidFill>
                          <a:effectLst/>
                          <a:latin typeface="Calibri"/>
                        </a:rPr>
                        <a:t>*</a:t>
                      </a:r>
                      <a:r>
                        <a:rPr lang="en-US" sz="1100" b="1" i="0" u="none" strike="noStrike" kern="1200" noProof="0">
                          <a:solidFill>
                            <a:schemeClr val="tx1"/>
                          </a:solidFill>
                          <a:effectLst/>
                          <a:latin typeface="Calibri"/>
                        </a:rPr>
                        <a:t>Do you agree to the terms of text messaging?  </a:t>
                      </a:r>
                      <a:r>
                        <a:rPr lang="en-US" sz="1100" b="0" i="0" u="none" strike="noStrike" kern="1200" noProof="0">
                          <a:solidFill>
                            <a:schemeClr val="tx1"/>
                          </a:solidFill>
                          <a:effectLst/>
                          <a:latin typeface="Calibri"/>
                        </a:rPr>
                        <a:t>(radio buttons) </a:t>
                      </a:r>
                      <a:endParaRPr lang="en-US" sz="1100" b="0" i="0" u="none" strike="noStrike" kern="1200" noProof="0">
                        <a:effectLst/>
                      </a:endParaRPr>
                    </a:p>
                    <a:p>
                      <a:pPr lvl="0">
                        <a:buNone/>
                      </a:pPr>
                      <a:endParaRPr lang="en-US" sz="1100" b="0" i="0" u="none" strike="noStrike" kern="1200" noProof="0">
                        <a:effectLst/>
                      </a:endParaRPr>
                    </a:p>
                    <a:p>
                      <a:pPr lvl="0">
                        <a:buNone/>
                      </a:pPr>
                      <a:r>
                        <a:rPr lang="en-US" sz="1100" b="0" i="0" u="none" strike="noStrike" kern="1200" noProof="0">
                          <a:solidFill>
                            <a:schemeClr val="tx1"/>
                          </a:solidFill>
                          <a:effectLst/>
                          <a:latin typeface="Calibri"/>
                        </a:rPr>
                        <a:t>- Yes,</a:t>
                      </a:r>
                      <a:r>
                        <a:rPr kumimoji="0" lang="en-US" sz="1100" b="0" i="0" u="none" strike="noStrike" kern="1200" noProof="0">
                          <a:solidFill>
                            <a:schemeClr val="tx1"/>
                          </a:solidFill>
                          <a:effectLst/>
                          <a:latin typeface="Calibri"/>
                        </a:rPr>
                        <a:t> I </a:t>
                      </a:r>
                      <a:r>
                        <a:rPr lang="en-US" sz="1100" b="0" i="0" u="none" strike="noStrike" kern="1200" noProof="0">
                          <a:solidFill>
                            <a:schemeClr val="tx1"/>
                          </a:solidFill>
                          <a:effectLst/>
                          <a:latin typeface="Calibri"/>
                        </a:rPr>
                        <a:t>agree to </a:t>
                      </a:r>
                      <a:r>
                        <a:rPr kumimoji="0" lang="en-US" sz="1100" b="0" i="0" u="none" strike="noStrike" kern="1200" noProof="0">
                          <a:solidFill>
                            <a:schemeClr val="tx1"/>
                          </a:solidFill>
                          <a:effectLst/>
                          <a:latin typeface="Calibri"/>
                        </a:rPr>
                        <a:t>the </a:t>
                      </a:r>
                      <a:r>
                        <a:rPr lang="en-US" sz="1100" b="0" i="0" u="none" strike="noStrike" kern="1200" noProof="0">
                          <a:solidFill>
                            <a:schemeClr val="tx1"/>
                          </a:solidFill>
                          <a:effectLst/>
                          <a:latin typeface="Calibri"/>
                        </a:rPr>
                        <a:t>terms of </a:t>
                      </a:r>
                      <a:r>
                        <a:rPr kumimoji="0" lang="en-US" sz="1100" b="0" i="0" u="none" strike="noStrike" kern="1200" noProof="0">
                          <a:solidFill>
                            <a:schemeClr val="tx1"/>
                          </a:solidFill>
                          <a:effectLst/>
                          <a:latin typeface="Calibri"/>
                        </a:rPr>
                        <a:t>text messaging </a:t>
                      </a:r>
                      <a:r>
                        <a:rPr lang="en-US" sz="1100" b="0" i="0" u="none" strike="noStrike" kern="1200" noProof="0">
                          <a:solidFill>
                            <a:schemeClr val="tx1"/>
                          </a:solidFill>
                          <a:effectLst/>
                          <a:latin typeface="Calibri"/>
                        </a:rPr>
                        <a:t>and want to receive status notifications,  </a:t>
                      </a:r>
                      <a:endParaRPr lang="en-US" sz="1100" b="0" i="0" u="none" strike="noStrike" kern="1200" noProof="0">
                        <a:effectLst/>
                      </a:endParaRPr>
                    </a:p>
                    <a:p>
                      <a:pPr lvl="0">
                        <a:buNone/>
                      </a:pPr>
                      <a:r>
                        <a:rPr lang="en-US" sz="1100" b="0" i="0" u="none" strike="noStrike" kern="1200" noProof="0">
                          <a:solidFill>
                            <a:schemeClr val="tx1"/>
                          </a:solidFill>
                          <a:effectLst/>
                          <a:latin typeface="Calibri"/>
                        </a:rPr>
                        <a:t>- No, I do not agree to the </a:t>
                      </a:r>
                      <a:r>
                        <a:rPr kumimoji="0" lang="en-US" sz="1100" b="0" i="0" u="none" strike="noStrike" kern="1200" noProof="0">
                          <a:solidFill>
                            <a:schemeClr val="tx1"/>
                          </a:solidFill>
                          <a:effectLst/>
                          <a:latin typeface="Calibri"/>
                        </a:rPr>
                        <a:t>terms</a:t>
                      </a:r>
                      <a:r>
                        <a:rPr lang="en-US" sz="1100" b="0" i="0" u="none" strike="noStrike" kern="1200" noProof="0">
                          <a:solidFill>
                            <a:schemeClr val="tx1"/>
                          </a:solidFill>
                          <a:effectLst/>
                          <a:latin typeface="Calibri"/>
                        </a:rPr>
                        <a:t> of text messaging, I understand I will not receive status notifications</a:t>
                      </a:r>
                      <a:r>
                        <a:rPr kumimoji="0" lang="en-US" sz="1100" b="0" i="0" u="none" strike="noStrike" kern="1200" noProof="0">
                          <a:solidFill>
                            <a:schemeClr val="tx1"/>
                          </a:solidFill>
                          <a:effectLst/>
                          <a:latin typeface="Calibri"/>
                        </a:rPr>
                        <a:t>.</a:t>
                      </a:r>
                      <a:r>
                        <a:rPr lang="en-US" sz="1100" b="0" i="0" u="none" strike="noStrike" kern="1200" noProof="0">
                          <a:solidFill>
                            <a:schemeClr val="tx1"/>
                          </a:solidFill>
                          <a:effectLst/>
                          <a:latin typeface="Calibri"/>
                        </a:rPr>
                        <a:t> </a:t>
                      </a:r>
                      <a:endParaRPr lang="en-US" sz="1100" b="0" i="0" u="none" strike="noStrike" kern="1200" noProof="0">
                        <a:effectLst/>
                      </a:endParaRPr>
                    </a:p>
                    <a:p>
                      <a:pPr lvl="0" defTabSz="914400">
                        <a:buNone/>
                        <a:tabLst/>
                        <a:defRPr/>
                      </a:pPr>
                      <a:endParaRPr kumimoji="0" lang="en-US" sz="1100" b="1" i="0" kern="1200">
                        <a:solidFill>
                          <a:schemeClr val="tx1"/>
                        </a:solidFill>
                        <a:effectLst/>
                        <a:latin typeface="+mn-lt"/>
                        <a:ea typeface="+mn-ea"/>
                        <a:cs typeface="+mn-cs"/>
                      </a:endParaRPr>
                    </a:p>
                    <a:p>
                      <a:endParaRPr lang="en-US" sz="9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2401743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20580683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Additional Needs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User enters any additional needs</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r>
                        <a:rPr lang="en-US" sz="1400"/>
                        <a:t>Located after notification preference screen</a:t>
                      </a:r>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1">
            <a:extLst>
              <a:ext uri="{FF2B5EF4-FFF2-40B4-BE49-F238E27FC236}">
                <a16:creationId xmlns:a16="http://schemas.microsoft.com/office/drawing/2014/main" id="{297D869F-3362-F545-B2D0-9930394272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62789" y="1552050"/>
            <a:ext cx="5097695" cy="2562750"/>
          </a:xfrm>
          <a:prstGeom prst="rect">
            <a:avLst/>
          </a:prstGeom>
        </p:spPr>
      </p:pic>
      <p:pic>
        <p:nvPicPr>
          <p:cNvPr id="6146" name="Picture 2" descr="image">
            <a:extLst>
              <a:ext uri="{FF2B5EF4-FFF2-40B4-BE49-F238E27FC236}">
                <a16:creationId xmlns:a16="http://schemas.microsoft.com/office/drawing/2014/main" id="{01CF4877-AF12-4C40-B37B-31F82558D5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237" y="1552051"/>
            <a:ext cx="4459545" cy="36906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A7B31B4B-AFBF-402C-83D7-1BB1EAE762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0518" y="3517228"/>
            <a:ext cx="956115" cy="119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393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247561788"/>
              </p:ext>
            </p:extLst>
          </p:nvPr>
        </p:nvGraphicFramePr>
        <p:xfrm>
          <a:off x="411079" y="243483"/>
          <a:ext cx="11514221" cy="6293299"/>
        </p:xfrm>
        <a:graphic>
          <a:graphicData uri="http://schemas.openxmlformats.org/drawingml/2006/table">
            <a:tbl>
              <a:tblPr firstRow="1" bandRow="1">
                <a:tableStyleId>{5940675A-B579-460E-94D1-54222C63F5DA}</a:tableStyleId>
              </a:tblPr>
              <a:tblGrid>
                <a:gridCol w="5770646">
                  <a:extLst>
                    <a:ext uri="{9D8B030D-6E8A-4147-A177-3AD203B41FA5}">
                      <a16:colId xmlns:a16="http://schemas.microsoft.com/office/drawing/2014/main" val="248139570"/>
                    </a:ext>
                  </a:extLst>
                </a:gridCol>
                <a:gridCol w="5743575">
                  <a:extLst>
                    <a:ext uri="{9D8B030D-6E8A-4147-A177-3AD203B41FA5}">
                      <a16:colId xmlns:a16="http://schemas.microsoft.com/office/drawing/2014/main" val="914168962"/>
                    </a:ext>
                  </a:extLst>
                </a:gridCol>
              </a:tblGrid>
              <a:tr h="424740">
                <a:tc gridSpan="2">
                  <a:txBody>
                    <a:bodyPr/>
                    <a:lstStyle/>
                    <a:p>
                      <a:pPr algn="ctr"/>
                      <a:r>
                        <a:rPr lang="en-US" b="1">
                          <a:solidFill>
                            <a:schemeClr val="tx1"/>
                          </a:solidFill>
                        </a:rPr>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800" b="1" i="0" kern="1200">
                          <a:solidFill>
                            <a:schemeClr val="tx1"/>
                          </a:solidFill>
                          <a:effectLst/>
                          <a:latin typeface="+mn-lt"/>
                          <a:ea typeface="+mn-ea"/>
                          <a:cs typeface="+mn-cs"/>
                        </a:rPr>
                        <a:t>Select the disaster that affected you.</a:t>
                      </a:r>
                    </a:p>
                    <a:p>
                      <a:pPr lvl="0">
                        <a:buNone/>
                      </a:pPr>
                      <a:r>
                        <a:rPr lang="en-US" sz="1400" b="0" i="0" kern="1200">
                          <a:solidFill>
                            <a:schemeClr val="tx1"/>
                          </a:solidFill>
                          <a:effectLst/>
                          <a:latin typeface="+mn-lt"/>
                          <a:ea typeface="+mn-ea"/>
                          <a:cs typeface="+mn-cs"/>
                        </a:rPr>
                        <a:t>Showing disasters for (State Selected)</a:t>
                      </a:r>
                    </a:p>
                    <a:p>
                      <a:pPr lvl="0">
                        <a:buNone/>
                      </a:pPr>
                      <a:endParaRPr lang="en-US" sz="1400" b="0" i="0" kern="1200">
                        <a:solidFill>
                          <a:schemeClr val="tx1"/>
                        </a:solidFill>
                        <a:effectLst/>
                        <a:latin typeface="+mn-lt"/>
                        <a:ea typeface="+mn-ea"/>
                        <a:cs typeface="+mn-cs"/>
                      </a:endParaRPr>
                    </a:p>
                    <a:p>
                      <a:pPr lvl="0">
                        <a:buNone/>
                      </a:pPr>
                      <a:r>
                        <a:rPr lang="en-US" sz="1400" b="1" i="0" strike="noStrike" kern="1200" baseline="0">
                          <a:solidFill>
                            <a:schemeClr val="tx1"/>
                          </a:solidFill>
                          <a:effectLst/>
                          <a:latin typeface="+mn-lt"/>
                          <a:ea typeface="+mn-ea"/>
                          <a:cs typeface="+mn-cs"/>
                        </a:rPr>
                        <a:t>If you have losses in more than one recent disaster</a:t>
                      </a:r>
                      <a:r>
                        <a:rPr lang="en-US" sz="1400" b="0" i="0" strike="noStrike" kern="1200" baseline="0">
                          <a:solidFill>
                            <a:schemeClr val="tx1"/>
                          </a:solidFill>
                          <a:effectLst/>
                          <a:latin typeface="+mn-lt"/>
                          <a:ea typeface="+mn-ea"/>
                          <a:cs typeface="+mn-cs"/>
                        </a:rPr>
                        <a:t>, you must complete a new application for </a:t>
                      </a:r>
                      <a:r>
                        <a:rPr lang="en-US" sz="1400" b="1" i="0" strike="noStrike" kern="1200" baseline="0">
                          <a:solidFill>
                            <a:schemeClr val="tx1"/>
                          </a:solidFill>
                          <a:effectLst/>
                          <a:latin typeface="+mn-lt"/>
                          <a:ea typeface="+mn-ea"/>
                          <a:cs typeface="+mn-cs"/>
                        </a:rPr>
                        <a:t>each disaster</a:t>
                      </a:r>
                      <a:r>
                        <a:rPr lang="en-US" sz="1400" b="0" i="0" strike="noStrike" kern="1200" baseline="0">
                          <a:solidFill>
                            <a:schemeClr val="tx1"/>
                          </a:solidFill>
                          <a:effectLst/>
                          <a:latin typeface="+mn-lt"/>
                          <a:ea typeface="+mn-ea"/>
                          <a:cs typeface="+mn-cs"/>
                        </a:rPr>
                        <a:t>. </a:t>
                      </a:r>
                    </a:p>
                    <a:p>
                      <a:pPr lvl="0">
                        <a:buNone/>
                      </a:pPr>
                      <a:endParaRPr lang="en-US" sz="1400" b="0" i="1"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p>
                      <a:pPr marL="285750" lvl="0" indent="-285750">
                        <a:buFont typeface="Courier New" panose="02070309020205020404" pitchFamily="49" charset="0"/>
                        <a:buChar char="o"/>
                      </a:pPr>
                      <a:r>
                        <a:rPr lang="en-US" sz="1400" b="0" i="0" kern="1200">
                          <a:solidFill>
                            <a:schemeClr val="tx1"/>
                          </a:solidFill>
                          <a:effectLst/>
                          <a:latin typeface="+mn-lt"/>
                          <a:ea typeface="+mn-ea"/>
                          <a:cs typeface="+mn-cs"/>
                        </a:rPr>
                        <a:t>I don’t see my disaster listed here.</a:t>
                      </a:r>
                    </a:p>
                    <a:p>
                      <a:pPr lvl="0">
                        <a:buNone/>
                      </a:pPr>
                      <a:endParaRPr lang="en-US" sz="1400" b="0" i="1"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r>
                        <a:rPr lang="en-US" sz="1400" b="0" i="0" kern="1200">
                          <a:solidFill>
                            <a:schemeClr val="tx1"/>
                          </a:solidFill>
                          <a:effectLst/>
                          <a:latin typeface="+mn-lt"/>
                          <a:ea typeface="+mn-ea"/>
                          <a:cs typeface="+mn-cs"/>
                        </a:rPr>
                        <a:t>* Select the disaster in which your damage occurred, from the following list. If none of the selections describe your situation, select "None of the disasters above match my situation".</a:t>
                      </a:r>
                      <a:endParaRPr lang="en-US" sz="11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4346783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981236808"/>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br>
                        <a:rPr lang="en-US" sz="1800" b="0" i="0" kern="1200">
                          <a:solidFill>
                            <a:schemeClr val="tx1"/>
                          </a:solidFill>
                          <a:effectLst/>
                          <a:latin typeface="+mn-lt"/>
                          <a:ea typeface="+mn-ea"/>
                          <a:cs typeface="+mn-cs"/>
                        </a:rPr>
                      </a:br>
                      <a:r>
                        <a:rPr lang="en-US" sz="1400" b="0" i="0" kern="1200">
                          <a:solidFill>
                            <a:schemeClr val="tx1"/>
                          </a:solidFill>
                          <a:effectLst/>
                          <a:latin typeface="+mn-lt"/>
                          <a:ea typeface="+mn-ea"/>
                          <a:cs typeface="+mn-cs"/>
                        </a:rPr>
                        <a:t>Do you have a disability or language need that may require help to communicate with FEMA staff or access our programs and services? </a:t>
                      </a:r>
                    </a:p>
                    <a:p>
                      <a:endParaRPr lang="en-US" sz="1400" b="0" i="0" kern="1200">
                        <a:solidFill>
                          <a:schemeClr val="tx1"/>
                        </a:solidFill>
                        <a:effectLst/>
                        <a:latin typeface="+mn-lt"/>
                        <a:ea typeface="+mn-ea"/>
                        <a:cs typeface="+mn-cs"/>
                      </a:endParaRPr>
                    </a:p>
                    <a:p>
                      <a:r>
                        <a:rPr lang="en-US" sz="1400" b="1" i="0" kern="1200">
                          <a:solidFill>
                            <a:schemeClr val="tx1"/>
                          </a:solidFill>
                          <a:effectLst/>
                          <a:latin typeface="+mn-lt"/>
                          <a:ea typeface="+mn-ea"/>
                          <a:cs typeface="+mn-cs"/>
                        </a:rPr>
                        <a:t>What do you need? </a:t>
                      </a:r>
                    </a:p>
                    <a:p>
                      <a:r>
                        <a:rPr lang="en-US" sz="1400" b="0" i="0" kern="1200">
                          <a:solidFill>
                            <a:schemeClr val="tx1"/>
                          </a:solidFill>
                          <a:effectLst/>
                          <a:latin typeface="+mn-lt"/>
                          <a:ea typeface="+mn-ea"/>
                          <a:cs typeface="+mn-cs"/>
                        </a:rPr>
                        <a:t>Check all that apply.</a:t>
                      </a:r>
                    </a:p>
                    <a:p>
                      <a:endParaRPr lang="en-US" sz="1400" b="0" i="0" kern="1200">
                        <a:solidFill>
                          <a:schemeClr val="tx1"/>
                        </a:solidFill>
                        <a:effectLst/>
                        <a:latin typeface="+mn-lt"/>
                        <a:ea typeface="+mn-ea"/>
                        <a:cs typeface="+mn-cs"/>
                      </a:endParaRP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I don’t have any other needs.</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Assistive listening device</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Braille</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CART (Communication Access Real-time Translation in person or remote)</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Face-to-face assistance (reader or writer)</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Language other than English [drop-down]</a:t>
                      </a:r>
                    </a:p>
                    <a:p>
                      <a:pPr marL="0" lvl="0" indent="0">
                        <a:buFont typeface="Wingdings" panose="05000000000000000000" pitchFamily="2" charset="2"/>
                        <a:buNone/>
                      </a:pPr>
                      <a:r>
                        <a:rPr lang="en-US" sz="1400" b="0" i="0" kern="1200">
                          <a:solidFill>
                            <a:schemeClr val="tx1"/>
                          </a:solidFill>
                          <a:effectLst/>
                          <a:latin typeface="+mn-lt"/>
                          <a:ea typeface="+mn-ea"/>
                          <a:cs typeface="+mn-cs"/>
                        </a:rPr>
                        <a:t>(Select a language- Arabic/Haitian/ Creole/Mandarin/Other/Russian/Samoan/Spanish/Vietnamese )</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Large print</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Sign language interpreter</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Text messages to communicate</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Wheelchair access</a:t>
                      </a:r>
                    </a:p>
                    <a:p>
                      <a:pPr marL="285750" lvl="0" indent="-285750">
                        <a:buFont typeface="Wingdings" panose="05000000000000000000" pitchFamily="2" charset="2"/>
                        <a:buChar char="q"/>
                      </a:pPr>
                      <a:r>
                        <a:rPr lang="en-US" sz="1400" b="0" i="0" kern="1200">
                          <a:solidFill>
                            <a:schemeClr val="tx1"/>
                          </a:solidFill>
                          <a:effectLst/>
                          <a:latin typeface="+mn-lt"/>
                          <a:ea typeface="+mn-ea"/>
                          <a:cs typeface="+mn-cs"/>
                        </a:rPr>
                        <a:t>Other [Text field]</a:t>
                      </a:r>
                    </a:p>
                    <a:p>
                      <a:pPr lvl="0">
                        <a:buNone/>
                      </a:pPr>
                      <a:endParaRPr lang="en-US" sz="1400" b="0" i="0" kern="1200">
                        <a:solidFill>
                          <a:schemeClr val="tx1"/>
                        </a:solidFill>
                        <a:effectLst/>
                        <a:latin typeface="+mn-lt"/>
                        <a:ea typeface="+mn-ea"/>
                        <a:cs typeface="+mn-cs"/>
                      </a:endParaRP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 </a:t>
                      </a:r>
                      <a:r>
                        <a:rPr lang="en-US" sz="1400" b="1" i="0" u="none" strike="noStrike" kern="1200" noProof="0">
                          <a:solidFill>
                            <a:schemeClr val="tx1"/>
                          </a:solidFill>
                          <a:effectLst/>
                          <a:latin typeface="Calibri"/>
                        </a:rPr>
                        <a:t>Do you have a disability or language need that requires an accommodation to interact with FEMA staff and/or access FEMA programs?</a:t>
                      </a:r>
                      <a:r>
                        <a:rPr lang="en-US" sz="1400" b="0" i="0" u="none" strike="noStrike" kern="1200" noProof="0">
                          <a:solidFill>
                            <a:schemeClr val="tx1"/>
                          </a:solidFill>
                          <a:effectLst/>
                          <a:latin typeface="Calibri"/>
                        </a:rPr>
                        <a:t> No / Yes</a:t>
                      </a:r>
                      <a:endParaRPr lang="en-US" sz="1400" b="0" i="0" u="none" strike="noStrike" kern="1200" noProof="0">
                        <a:effectLst/>
                      </a:endParaRPr>
                    </a:p>
                    <a:p>
                      <a:pPr marL="0" lvl="0" indent="0">
                        <a:buNone/>
                      </a:pPr>
                      <a:r>
                        <a:rPr lang="en-US" sz="1400" b="1" i="0" u="none" strike="noStrike" kern="1200" noProof="0">
                          <a:solidFill>
                            <a:schemeClr val="tx1"/>
                          </a:solidFill>
                          <a:effectLst/>
                          <a:latin typeface="Calibri"/>
                        </a:rPr>
                        <a:t>What do you need? (please select all that apply)</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Sign language interpreter</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CART (Communication Access Real-time Translation) (in person or remote)</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Text messages to communicate</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Assistive listening device</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Braille</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Large print</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Face-to-face assistance (reader or writer)</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Wheelchair access</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Language other than English  Arabic/Haitian/ Creole/Mandarin/Other/Russian/Samoan/Spanish/Vietnamese  </a:t>
                      </a:r>
                      <a:endParaRPr lang="en-US" sz="1400" b="0" i="0" u="none" strike="noStrike" kern="1200" noProof="0">
                        <a:effectLst/>
                      </a:endParaRPr>
                    </a:p>
                    <a:p>
                      <a:pPr marL="285750" lvl="0" indent="-285750">
                        <a:buClr>
                          <a:srgbClr val="000000"/>
                        </a:buClr>
                        <a:buFont typeface="Arial,Sans-Serif"/>
                        <a:buChar char="•"/>
                      </a:pPr>
                      <a:r>
                        <a:rPr lang="en-US" sz="1400" b="0" i="0" u="none" strike="noStrike" kern="1200" noProof="0">
                          <a:solidFill>
                            <a:schemeClr val="tx1"/>
                          </a:solidFill>
                          <a:effectLst/>
                          <a:latin typeface="Calibri"/>
                        </a:rPr>
                        <a:t>Other </a:t>
                      </a:r>
                      <a:endParaRPr kumimoji="0" lang="en-US"/>
                    </a:p>
                    <a:p>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15449871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876176406"/>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Demographics</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1400">
                          <a:effectLst/>
                          <a:latin typeface="+mn-lt"/>
                        </a:rPr>
                        <a:t>When the Registrant indicates “Yes” to provide demographic data on the Demographics page; Demographic questions are displayed.</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Located after Additional Needs page.</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Privacy Act Statement – Demographics is located after </a:t>
                      </a:r>
                      <a:r>
                        <a:rPr lang="en-US" sz="1400" dirty="0">
                          <a:effectLst/>
                          <a:latin typeface="+mn-lt"/>
                        </a:rPr>
                        <a:t>Electronic Transfer Funds page</a:t>
                      </a:r>
                      <a:r>
                        <a:rPr lang="en-US" sz="1400" b="0" i="0" u="none" strike="noStrike" noProof="0" dirty="0">
                          <a:latin typeface="+mn-lt"/>
                        </a:rPr>
                        <a:t>. Demographics is located after </a:t>
                      </a:r>
                      <a:r>
                        <a:rPr lang="en-US" sz="1400" dirty="0">
                          <a:effectLst/>
                          <a:latin typeface="+mn-lt"/>
                        </a:rPr>
                        <a:t>Privacy Act page</a:t>
                      </a:r>
                      <a:r>
                        <a:rPr lang="en-US" sz="1400" b="0" i="0" u="none" strike="noStrike" noProof="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noProof="0" dirty="0">
                        <a:latin typeface="+mn-lt"/>
                      </a:endParaRPr>
                    </a:p>
                    <a:p>
                      <a:endParaRPr lang="en-US" sz="1400" dirty="0"/>
                    </a:p>
                  </a:txBody>
                  <a:tcPr/>
                </a:tc>
                <a:extLst>
                  <a:ext uri="{0D108BD9-81ED-4DB2-BD59-A6C34878D82A}">
                    <a16:rowId xmlns:a16="http://schemas.microsoft.com/office/drawing/2014/main" val="1389307492"/>
                  </a:ext>
                </a:extLst>
              </a:tr>
            </a:tbl>
          </a:graphicData>
        </a:graphic>
      </p:graphicFrame>
      <p:pic>
        <p:nvPicPr>
          <p:cNvPr id="6" name="Picture 5">
            <a:extLst>
              <a:ext uri="{FF2B5EF4-FFF2-40B4-BE49-F238E27FC236}">
                <a16:creationId xmlns:a16="http://schemas.microsoft.com/office/drawing/2014/main" id="{D171B154-44DB-6441-8079-5C17A8FD55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1783" y="1383232"/>
            <a:ext cx="5414415" cy="1927860"/>
          </a:xfrm>
          <a:prstGeom prst="rect">
            <a:avLst/>
          </a:prstGeom>
          <a:ln>
            <a:solidFill>
              <a:schemeClr val="bg2">
                <a:lumMod val="90000"/>
              </a:schemeClr>
            </a:solidFill>
          </a:ln>
        </p:spPr>
      </p:pic>
      <p:pic>
        <p:nvPicPr>
          <p:cNvPr id="7" name="Picture 6">
            <a:extLst>
              <a:ext uri="{FF2B5EF4-FFF2-40B4-BE49-F238E27FC236}">
                <a16:creationId xmlns:a16="http://schemas.microsoft.com/office/drawing/2014/main" id="{B8B45444-9A00-E74E-8C36-0519602659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21356" y="2537560"/>
            <a:ext cx="3852204" cy="2621583"/>
          </a:xfrm>
          <a:prstGeom prst="rect">
            <a:avLst/>
          </a:prstGeom>
          <a:ln>
            <a:solidFill>
              <a:schemeClr val="bg2">
                <a:lumMod val="90000"/>
              </a:schemeClr>
            </a:solidFill>
          </a:ln>
        </p:spPr>
      </p:pic>
      <p:pic>
        <p:nvPicPr>
          <p:cNvPr id="5" name="Picture 4" descr="Graphical user interface, text, application, email&#10;&#10;Description automatically generated">
            <a:extLst>
              <a:ext uri="{FF2B5EF4-FFF2-40B4-BE49-F238E27FC236}">
                <a16:creationId xmlns:a16="http://schemas.microsoft.com/office/drawing/2014/main" id="{5DC69902-6F9E-4582-952B-1E7809EB77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010" y="1485370"/>
            <a:ext cx="3291417" cy="785281"/>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AFD0BD65-8D8D-466D-A1F6-0B837ECA15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782" y="2347162"/>
            <a:ext cx="3291417" cy="2831917"/>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34376597-F328-479D-879D-39F1D83393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605" y="3825850"/>
            <a:ext cx="716290" cy="690606"/>
          </a:xfrm>
          <a:prstGeom prst="rect">
            <a:avLst/>
          </a:prstGeom>
        </p:spPr>
      </p:pic>
      <p:pic>
        <p:nvPicPr>
          <p:cNvPr id="15" name="Picture 14" descr="Graphical user interface, application&#10;&#10;Description automatically generated">
            <a:extLst>
              <a:ext uri="{FF2B5EF4-FFF2-40B4-BE49-F238E27FC236}">
                <a16:creationId xmlns:a16="http://schemas.microsoft.com/office/drawing/2014/main" id="{A24F4EB8-739C-46C9-B2F2-CB9F83385E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5257" y="4554711"/>
            <a:ext cx="780724" cy="604432"/>
          </a:xfrm>
          <a:prstGeom prst="rect">
            <a:avLst/>
          </a:prstGeom>
        </p:spPr>
      </p:pic>
      <p:pic>
        <p:nvPicPr>
          <p:cNvPr id="17" name="Picture 16" descr="Graphical user interface, text&#10;&#10;Description automatically generated">
            <a:extLst>
              <a:ext uri="{FF2B5EF4-FFF2-40B4-BE49-F238E27FC236}">
                <a16:creationId xmlns:a16="http://schemas.microsoft.com/office/drawing/2014/main" id="{03DB2FB9-954B-4C09-9E0B-3C23E671C6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5927" y="3429001"/>
            <a:ext cx="1193285" cy="334120"/>
          </a:xfrm>
          <a:prstGeom prst="rect">
            <a:avLst/>
          </a:prstGeom>
        </p:spPr>
      </p:pic>
      <p:pic>
        <p:nvPicPr>
          <p:cNvPr id="12" name="Picture 11">
            <a:extLst>
              <a:ext uri="{FF2B5EF4-FFF2-40B4-BE49-F238E27FC236}">
                <a16:creationId xmlns:a16="http://schemas.microsoft.com/office/drawing/2014/main" id="{1599E598-3AED-45F6-AD9F-B65E779B95F8}"/>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3147238" y="2625213"/>
            <a:ext cx="2789822" cy="2533930"/>
          </a:xfrm>
          <a:prstGeom prst="rect">
            <a:avLst/>
          </a:prstGeom>
          <a:noFill/>
          <a:ln>
            <a:noFill/>
          </a:ln>
        </p:spPr>
      </p:pic>
    </p:spTree>
    <p:extLst>
      <p:ext uri="{BB962C8B-B14F-4D97-AF65-F5344CB8AC3E}">
        <p14:creationId xmlns:p14="http://schemas.microsoft.com/office/powerpoint/2010/main" val="42379905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859893233"/>
              </p:ext>
            </p:extLst>
          </p:nvPr>
        </p:nvGraphicFramePr>
        <p:xfrm>
          <a:off x="304800" y="217355"/>
          <a:ext cx="11506200" cy="6985612"/>
        </p:xfrm>
        <a:graphic>
          <a:graphicData uri="http://schemas.openxmlformats.org/drawingml/2006/table">
            <a:tbl>
              <a:tblPr firstRow="1" bandRow="1">
                <a:tableStyleId>{5940675A-B579-460E-94D1-54222C63F5DA}</a:tableStyleId>
              </a:tblPr>
              <a:tblGrid>
                <a:gridCol w="5674760">
                  <a:extLst>
                    <a:ext uri="{9D8B030D-6E8A-4147-A177-3AD203B41FA5}">
                      <a16:colId xmlns:a16="http://schemas.microsoft.com/office/drawing/2014/main" val="248139570"/>
                    </a:ext>
                  </a:extLst>
                </a:gridCol>
                <a:gridCol w="5831440">
                  <a:extLst>
                    <a:ext uri="{9D8B030D-6E8A-4147-A177-3AD203B41FA5}">
                      <a16:colId xmlns:a16="http://schemas.microsoft.com/office/drawing/2014/main" val="914168962"/>
                    </a:ext>
                  </a:extLst>
                </a:gridCol>
              </a:tblGrid>
              <a:tr h="432412">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6547445">
                <a:tc>
                  <a:txBody>
                    <a:bodyPr/>
                    <a:lstStyle/>
                    <a:p>
                      <a:r>
                        <a:rPr lang="en-US" sz="1400" b="1" i="0" kern="1200" dirty="0">
                          <a:solidFill>
                            <a:schemeClr val="tx1"/>
                          </a:solidFill>
                          <a:effectLst/>
                          <a:latin typeface="+mn-lt"/>
                          <a:ea typeface="+mn-ea"/>
                          <a:cs typeface="+mn-cs"/>
                        </a:rPr>
                        <a:t>Proposed language:</a:t>
                      </a:r>
                    </a:p>
                    <a:p>
                      <a:pPr lvl="0">
                        <a:buNone/>
                      </a:pPr>
                      <a:r>
                        <a:rPr lang="en-US" sz="1800" b="1" i="0" kern="1200" dirty="0">
                          <a:solidFill>
                            <a:schemeClr val="tx1"/>
                          </a:solidFill>
                          <a:effectLst/>
                          <a:latin typeface="+mn-lt"/>
                          <a:ea typeface="+mn-ea"/>
                          <a:cs typeface="+mn-cs"/>
                        </a:rPr>
                        <a:t>Demographics</a:t>
                      </a:r>
                    </a:p>
                    <a:p>
                      <a:pPr lvl="0">
                        <a:buNone/>
                      </a:pPr>
                      <a:endParaRPr lang="en-US" sz="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kern="1200" dirty="0">
                          <a:solidFill>
                            <a:schemeClr val="tx1"/>
                          </a:solidFill>
                          <a:effectLst/>
                          <a:latin typeface="+mn-lt"/>
                          <a:ea typeface="+mn-ea"/>
                          <a:cs typeface="+mn-cs"/>
                        </a:rPr>
                        <a:t>We are collecting this information to analyze demographic data only. The answers you provide do not affect your ability to get assistance.</a:t>
                      </a:r>
                    </a:p>
                    <a:p>
                      <a:pPr lvl="0">
                        <a:buNone/>
                      </a:pPr>
                      <a:endParaRPr lang="en-US" sz="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kern="1200" dirty="0">
                          <a:solidFill>
                            <a:schemeClr val="tx1"/>
                          </a:solidFill>
                          <a:effectLst/>
                          <a:latin typeface="+mn-lt"/>
                          <a:ea typeface="+mn-ea"/>
                          <a:cs typeface="+mn-cs"/>
                        </a:rPr>
                        <a:t>Are you willing to provide demographic data?</a:t>
                      </a:r>
                    </a:p>
                    <a:p>
                      <a:pPr marL="0" marR="0" lvl="0" indent="0" algn="l" rtl="0" eaLnBrk="1" fontAlgn="auto" latinLnBrk="0" hangingPunct="1">
                        <a:lnSpc>
                          <a:spcPct val="100000"/>
                        </a:lnSpc>
                        <a:spcBef>
                          <a:spcPts val="0"/>
                        </a:spcBef>
                        <a:spcAft>
                          <a:spcPts val="0"/>
                        </a:spcAft>
                        <a:buClrTx/>
                        <a:buSzTx/>
                        <a:buFontTx/>
                        <a:buNone/>
                      </a:pPr>
                      <a:r>
                        <a:rPr lang="en-US" sz="800" b="0" i="0" kern="1200" dirty="0">
                          <a:solidFill>
                            <a:schemeClr val="tx1"/>
                          </a:solidFill>
                          <a:effectLst/>
                          <a:latin typeface="+mn-lt"/>
                          <a:ea typeface="+mn-ea"/>
                          <a:cs typeface="+mn-cs"/>
                        </a:rPr>
                        <a:t>Yes        No       [Radio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1" i="0" kern="1200" dirty="0">
                          <a:solidFill>
                            <a:schemeClr val="tx1"/>
                          </a:solidFill>
                          <a:effectLst/>
                          <a:latin typeface="+mn-lt"/>
                          <a:ea typeface="+mn-ea"/>
                          <a:cs typeface="+mn-cs"/>
                        </a:rPr>
                        <a:t>Are you Hispanic or Latino? </a:t>
                      </a:r>
                    </a:p>
                    <a:p>
                      <a:pPr marL="0" marR="0" lvl="0" indent="0" algn="l" rtl="0" eaLnBrk="1" fontAlgn="auto" latinLnBrk="0" hangingPunct="1">
                        <a:lnSpc>
                          <a:spcPct val="100000"/>
                        </a:lnSpc>
                        <a:spcBef>
                          <a:spcPts val="0"/>
                        </a:spcBef>
                        <a:spcAft>
                          <a:spcPts val="0"/>
                        </a:spcAft>
                        <a:buClrTx/>
                        <a:buSzTx/>
                        <a:buFontTx/>
                        <a:buNone/>
                      </a:pPr>
                      <a:r>
                        <a:rPr lang="en-US" sz="800" b="0" i="0" kern="1200" dirty="0">
                          <a:solidFill>
                            <a:schemeClr val="tx1"/>
                          </a:solidFill>
                          <a:effectLst/>
                          <a:latin typeface="+mn-lt"/>
                          <a:ea typeface="+mn-ea"/>
                          <a:cs typeface="+mn-cs"/>
                        </a:rPr>
                        <a:t>This is a person of Cuban, Mexican, Puerto Rican, South or Central American, or other Spanish culture or origin, regardless of race. </a:t>
                      </a:r>
                      <a:br>
                        <a:rPr lang="en-US" sz="800" b="0" i="0" kern="1200" dirty="0">
                          <a:solidFill>
                            <a:srgbClr val="000000"/>
                          </a:solidFill>
                          <a:effectLst/>
                          <a:latin typeface="+mn-lt"/>
                          <a:ea typeface="+mn-ea"/>
                          <a:cs typeface="+mn-cs"/>
                        </a:rPr>
                      </a:br>
                      <a:r>
                        <a:rPr lang="en-US" sz="800" b="0" i="0" kern="1200" dirty="0">
                          <a:solidFill>
                            <a:schemeClr val="tx1"/>
                          </a:solidFill>
                          <a:effectLst/>
                          <a:latin typeface="+mn-lt"/>
                          <a:ea typeface="+mn-ea"/>
                          <a:cs typeface="+mn-cs"/>
                        </a:rPr>
                        <a:t>Yes    No    Prefer not to answer         [Radio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1" i="0" kern="1200" dirty="0">
                          <a:solidFill>
                            <a:schemeClr val="tx1"/>
                          </a:solidFill>
                          <a:effectLst/>
                          <a:latin typeface="+mn-lt"/>
                          <a:ea typeface="+mn-ea"/>
                          <a:cs typeface="+mn-cs"/>
                        </a:rPr>
                        <a:t>What race(s) do you most identify with?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kern="1200" dirty="0">
                          <a:solidFill>
                            <a:schemeClr val="tx1"/>
                          </a:solidFill>
                          <a:effectLst/>
                          <a:latin typeface="+mn-lt"/>
                          <a:ea typeface="+mn-ea"/>
                          <a:cs typeface="+mn-cs"/>
                        </a:rPr>
                        <a:t>Check all that apply. (Checkbox)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kern="1200" dirty="0">
                          <a:solidFill>
                            <a:schemeClr val="tx1"/>
                          </a:solidFill>
                          <a:effectLst/>
                          <a:latin typeface="+mn-lt"/>
                          <a:ea typeface="+mn-ea"/>
                          <a:cs typeface="+mn-cs"/>
                        </a:rPr>
                        <a:t>American Indian or Alaskan Native, Asian, Black or African American, Native Hawaiian or Other Pacific Islander, White, Prefer not to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pPr marL="0" indent="0">
                        <a:buFontTx/>
                        <a:buNone/>
                      </a:pPr>
                      <a:r>
                        <a:rPr lang="en-US" sz="800" b="1" i="0" kern="1200" dirty="0">
                          <a:solidFill>
                            <a:schemeClr val="tx1"/>
                          </a:solidFill>
                          <a:effectLst/>
                          <a:latin typeface="+mn-lt"/>
                          <a:ea typeface="+mn-ea"/>
                          <a:cs typeface="+mn-cs"/>
                        </a:rPr>
                        <a:t>What is your gender? </a:t>
                      </a:r>
                      <a:r>
                        <a:rPr lang="en-US" sz="800" b="0" i="0" kern="1200" dirty="0">
                          <a:solidFill>
                            <a:schemeClr val="tx1"/>
                          </a:solidFill>
                          <a:effectLst/>
                          <a:latin typeface="+mn-lt"/>
                          <a:ea typeface="+mn-ea"/>
                          <a:cs typeface="+mn-cs"/>
                        </a:rPr>
                        <a:t>(Drop-down) </a:t>
                      </a:r>
                      <a:br>
                        <a:rPr lang="en-US" sz="800" b="0" i="0" kern="1200" dirty="0">
                          <a:solidFill>
                            <a:srgbClr val="000000"/>
                          </a:solidFill>
                          <a:effectLst/>
                          <a:latin typeface="+mn-lt"/>
                          <a:ea typeface="+mn-ea"/>
                          <a:cs typeface="+mn-cs"/>
                        </a:rPr>
                      </a:br>
                      <a:r>
                        <a:rPr lang="en-US" sz="800" b="0" i="0" kern="1200" dirty="0">
                          <a:solidFill>
                            <a:schemeClr val="tx1"/>
                          </a:solidFill>
                          <a:effectLst/>
                          <a:latin typeface="+mn-lt"/>
                          <a:ea typeface="+mn-ea"/>
                          <a:cs typeface="+mn-cs"/>
                        </a:rPr>
                        <a:t>Female,  Male,  Another Identity (e.g. transgender, non-binary, or gender variant), Prefer not to Answer</a:t>
                      </a:r>
                    </a:p>
                    <a:p>
                      <a:pPr marL="0" indent="0">
                        <a:buFontTx/>
                        <a:buNone/>
                      </a:pP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1" i="0" kern="1200" dirty="0">
                          <a:solidFill>
                            <a:schemeClr val="tx1"/>
                          </a:solidFill>
                          <a:effectLst/>
                          <a:latin typeface="+mn-lt"/>
                          <a:ea typeface="+mn-ea"/>
                          <a:cs typeface="+mn-cs"/>
                        </a:rPr>
                        <a:t>Are you an enrolled member of a Tribal Nation? </a:t>
                      </a: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0" i="0" kern="1200" dirty="0">
                          <a:solidFill>
                            <a:schemeClr val="tx1"/>
                          </a:solidFill>
                          <a:effectLst/>
                          <a:latin typeface="+mn-lt"/>
                          <a:ea typeface="+mn-ea"/>
                          <a:cs typeface="+mn-cs"/>
                        </a:rPr>
                        <a:t>Yes    No    Prefer not to answer         [Radio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1" i="0" kern="1200" dirty="0">
                          <a:solidFill>
                            <a:schemeClr val="tx1"/>
                          </a:solidFill>
                          <a:effectLst/>
                          <a:latin typeface="+mn-lt"/>
                          <a:ea typeface="+mn-ea"/>
                          <a:cs typeface="+mn-cs"/>
                        </a:rPr>
                        <a:t>What is your highest level of education? </a:t>
                      </a:r>
                      <a:r>
                        <a:rPr lang="en-US" sz="800" b="0" i="0" kern="1200" dirty="0">
                          <a:solidFill>
                            <a:schemeClr val="tx1"/>
                          </a:solidFill>
                          <a:effectLst/>
                          <a:latin typeface="+mn-lt"/>
                          <a:ea typeface="+mn-ea"/>
                          <a:cs typeface="+mn-cs"/>
                        </a:rPr>
                        <a:t>(Drop-down) </a:t>
                      </a:r>
                    </a:p>
                    <a:p>
                      <a:pPr marL="0" marR="0" lvl="0" indent="0" algn="l" rtl="0" eaLnBrk="1" fontAlgn="auto" latinLnBrk="0" hangingPunct="1">
                        <a:lnSpc>
                          <a:spcPct val="100000"/>
                        </a:lnSpc>
                        <a:spcBef>
                          <a:spcPts val="0"/>
                        </a:spcBef>
                        <a:spcAft>
                          <a:spcPts val="0"/>
                        </a:spcAft>
                        <a:buClrTx/>
                        <a:buSzTx/>
                        <a:buFontTx/>
                        <a:buNone/>
                      </a:pPr>
                      <a:r>
                        <a:rPr lang="en-US" sz="800" b="0" i="0" kern="1200" dirty="0">
                          <a:solidFill>
                            <a:schemeClr val="tx1"/>
                          </a:solidFill>
                          <a:effectLst/>
                          <a:latin typeface="+mn-lt"/>
                          <a:ea typeface="+mn-ea"/>
                          <a:cs typeface="+mn-cs"/>
                        </a:rPr>
                        <a:t>Did not complete high school,  High school graduate GED,  Some college,  Associate’s Degree,  Bachelor’s Degree,  Master’s Degree,  Doctoral Degree,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kern="1200" dirty="0">
                          <a:solidFill>
                            <a:schemeClr val="tx1"/>
                          </a:solidFill>
                          <a:effectLst/>
                          <a:latin typeface="+mn-lt"/>
                          <a:ea typeface="+mn-ea"/>
                          <a:cs typeface="+mn-cs"/>
                        </a:rPr>
                        <a:t>Prefer not to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US" sz="800" b="1" i="0" kern="1200" dirty="0">
                          <a:solidFill>
                            <a:schemeClr val="tx1"/>
                          </a:solidFill>
                          <a:effectLst/>
                          <a:latin typeface="+mn-lt"/>
                          <a:ea typeface="+mn-ea"/>
                          <a:cs typeface="+mn-cs"/>
                        </a:rPr>
                        <a:t>What is your marital status? </a:t>
                      </a:r>
                      <a:r>
                        <a:rPr lang="en-US" sz="800" b="0" i="0" kern="1200" dirty="0">
                          <a:solidFill>
                            <a:schemeClr val="tx1"/>
                          </a:solidFill>
                          <a:effectLst/>
                          <a:latin typeface="+mn-lt"/>
                          <a:ea typeface="+mn-ea"/>
                          <a:cs typeface="+mn-cs"/>
                        </a:rPr>
                        <a:t>(Drop-down) </a:t>
                      </a:r>
                    </a:p>
                    <a:p>
                      <a:pPr marL="0" marR="0" lvl="0" indent="0" algn="l" rtl="0" eaLnBrk="1" fontAlgn="auto" latinLnBrk="0" hangingPunct="1">
                        <a:lnSpc>
                          <a:spcPct val="100000"/>
                        </a:lnSpc>
                        <a:spcBef>
                          <a:spcPts val="0"/>
                        </a:spcBef>
                        <a:spcAft>
                          <a:spcPts val="0"/>
                        </a:spcAft>
                        <a:buClrTx/>
                        <a:buSzTx/>
                        <a:buFontTx/>
                        <a:buNone/>
                      </a:pPr>
                      <a:r>
                        <a:rPr lang="en-US" sz="800" b="0" i="0" kern="1200" dirty="0">
                          <a:solidFill>
                            <a:schemeClr val="tx1"/>
                          </a:solidFill>
                          <a:effectLst/>
                          <a:latin typeface="+mn-lt"/>
                          <a:ea typeface="+mn-ea"/>
                          <a:cs typeface="+mn-cs"/>
                        </a:rPr>
                        <a:t>Divorced,  Married or living with partner,  Never married,  Separated,  Widowed,  Prefer not to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kern="1200" dirty="0">
                          <a:solidFill>
                            <a:schemeClr val="tx1"/>
                          </a:solidFill>
                          <a:effectLst/>
                          <a:latin typeface="+mn-lt"/>
                          <a:ea typeface="+mn-ea"/>
                          <a:cs typeface="+mn-cs"/>
                        </a:rPr>
                        <a:t>__________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tx1"/>
                        </a:solidFill>
                        <a:effectLst/>
                        <a:latin typeface="+mn-lt"/>
                        <a:ea typeface="+mn-ea"/>
                        <a:cs typeface="+mn-cs"/>
                      </a:endParaRPr>
                    </a:p>
                    <a:p>
                      <a:r>
                        <a:rPr lang="en-US" sz="800" b="1" i="0" kern="1200" dirty="0">
                          <a:solidFill>
                            <a:schemeClr val="tx1"/>
                          </a:solidFill>
                          <a:effectLst/>
                          <a:latin typeface="+mn-lt"/>
                          <a:ea typeface="+mn-ea"/>
                          <a:cs typeface="+mn-cs"/>
                        </a:rPr>
                        <a:t>AUTHORITY: </a:t>
                      </a:r>
                      <a:r>
                        <a:rPr lang="en-US" sz="800" b="0" i="0" kern="1200" dirty="0">
                          <a:solidFill>
                            <a:schemeClr val="tx1"/>
                          </a:solidFill>
                          <a:effectLst/>
                          <a:latin typeface="+mn-lt"/>
                          <a:ea typeface="+mn-ea"/>
                          <a:cs typeface="+mn-cs"/>
                        </a:rPr>
                        <a:t>FEMA collects, uses, maintains, retrieves, analyzes, and disseminates the records within this system under the authority of the Robert T. Stafford Disaster Relief and Emergency Assistance Act (the Stafford Act), Section 308 Nondiscrimination in Disaster Assistance, 42 U.S.C. 5151.   </a:t>
                      </a:r>
                    </a:p>
                    <a:p>
                      <a:endParaRPr lang="en-US" sz="800" b="1" i="0" kern="1200" dirty="0">
                        <a:solidFill>
                          <a:schemeClr val="tx1"/>
                        </a:solidFill>
                        <a:effectLst/>
                        <a:latin typeface="+mn-lt"/>
                        <a:ea typeface="+mn-ea"/>
                        <a:cs typeface="+mn-cs"/>
                      </a:endParaRPr>
                    </a:p>
                    <a:p>
                      <a:r>
                        <a:rPr lang="en-US" sz="800" b="1" i="0" kern="1200" dirty="0">
                          <a:solidFill>
                            <a:schemeClr val="tx1"/>
                          </a:solidFill>
                          <a:effectLst/>
                          <a:latin typeface="+mn-lt"/>
                          <a:ea typeface="+mn-ea"/>
                          <a:cs typeface="+mn-cs"/>
                        </a:rPr>
                        <a:t>PRINCIPAL PURPOSE(S): </a:t>
                      </a:r>
                      <a:r>
                        <a:rPr lang="en-US" sz="800" b="0" i="0" kern="1200" dirty="0">
                          <a:solidFill>
                            <a:schemeClr val="tx1"/>
                          </a:solidFill>
                          <a:effectLst/>
                          <a:latin typeface="+mn-lt"/>
                          <a:ea typeface="+mn-ea"/>
                          <a:cs typeface="+mn-cs"/>
                        </a:rPr>
                        <a:t>This information is being collected for the purpose of analyzing demographic data to determine if any inequities exist in the distribution of disaster assistance and to assess changes to policies and procedures to better assist underserved communities if such inequities are found. </a:t>
                      </a:r>
                    </a:p>
                    <a:p>
                      <a:endParaRPr lang="en-US" sz="800" b="1" i="0" kern="1200" dirty="0">
                        <a:solidFill>
                          <a:schemeClr val="tx1"/>
                        </a:solidFill>
                        <a:effectLst/>
                        <a:latin typeface="+mn-lt"/>
                        <a:ea typeface="+mn-ea"/>
                        <a:cs typeface="+mn-cs"/>
                      </a:endParaRPr>
                    </a:p>
                    <a:p>
                      <a:r>
                        <a:rPr lang="en-US" sz="800" b="1" i="0" kern="1200" dirty="0">
                          <a:solidFill>
                            <a:schemeClr val="tx1"/>
                          </a:solidFill>
                          <a:effectLst/>
                          <a:latin typeface="+mn-lt"/>
                          <a:ea typeface="+mn-ea"/>
                          <a:cs typeface="+mn-cs"/>
                        </a:rPr>
                        <a:t>ROUTINE USE(S): </a:t>
                      </a:r>
                      <a:r>
                        <a:rPr lang="en-US" sz="800" b="0" i="0" kern="1200" dirty="0">
                          <a:solidFill>
                            <a:schemeClr val="tx1"/>
                          </a:solidFill>
                          <a:effectLst/>
                          <a:latin typeface="+mn-lt"/>
                          <a:ea typeface="+mn-ea"/>
                          <a:cs typeface="+mn-cs"/>
                        </a:rPr>
                        <a:t>FEMA may share the personal information of U.S. citizens and lawful permanent residents contained in their disaster assistance files outside of FEMA as generally permitted under 5 U.S.C. § 552a(b) of the Privacy Act of 1974, as amended. FEMA may share the personal information of non-citizens, as permitted by the following Privacy Impact Assessments: DHS/FEMA/PIA-012(a) Disaster Assistance Improvement Plain (DAIP) (Nov. 16, 2012); DHS/FEMA/PIA-027 National Emergency Management Information System - Individual Assistance (NEMIS-IA) Web-based and Client-based Modules (June 29, 2012); DHS/FEMA/PIA-015 Quality Assurance Recording System (Aug. 15, 2014).  </a:t>
                      </a:r>
                    </a:p>
                    <a:p>
                      <a:endParaRPr lang="en-US" sz="800" b="1" i="0" kern="1200" dirty="0">
                        <a:solidFill>
                          <a:schemeClr val="tx1"/>
                        </a:solidFill>
                        <a:effectLst/>
                        <a:latin typeface="+mn-lt"/>
                        <a:ea typeface="+mn-ea"/>
                        <a:cs typeface="+mn-cs"/>
                      </a:endParaRPr>
                    </a:p>
                    <a:p>
                      <a:r>
                        <a:rPr lang="en-US" sz="800" b="1" i="0" kern="1200" dirty="0">
                          <a:solidFill>
                            <a:schemeClr val="tx1"/>
                          </a:solidFill>
                          <a:effectLst/>
                          <a:latin typeface="+mn-lt"/>
                          <a:ea typeface="+mn-ea"/>
                          <a:cs typeface="+mn-cs"/>
                        </a:rPr>
                        <a:t>VOLUNTARY RESPONSE: </a:t>
                      </a:r>
                      <a:r>
                        <a:rPr lang="en-US" sz="800" b="0" i="0" kern="1200" dirty="0">
                          <a:solidFill>
                            <a:schemeClr val="tx1"/>
                          </a:solidFill>
                          <a:effectLst/>
                          <a:latin typeface="+mn-lt"/>
                          <a:ea typeface="+mn-ea"/>
                          <a:cs typeface="+mn-cs"/>
                        </a:rPr>
                        <a:t>Providing responses to the demographic questions is voluntary. There are no consequences for not providing the information. Failure to provide demographic data will not affect your potential eligibility for disaster assistance.  Responses provided to the questions will not be used to decide the eligibility of </a:t>
                      </a:r>
                      <a:r>
                        <a:rPr lang="en-US" sz="800" b="0" i="0" kern="1200">
                          <a:solidFill>
                            <a:schemeClr val="tx1"/>
                          </a:solidFill>
                          <a:effectLst/>
                          <a:latin typeface="+mn-lt"/>
                          <a:ea typeface="+mn-ea"/>
                          <a:cs typeface="+mn-cs"/>
                        </a:rPr>
                        <a:t>your application. </a:t>
                      </a:r>
                      <a:endParaRPr lang="en-US" sz="800" b="0" i="0" kern="1200" dirty="0">
                        <a:solidFill>
                          <a:schemeClr val="tx1"/>
                        </a:solidFill>
                        <a:effectLst/>
                        <a:latin typeface="+mn-lt"/>
                        <a:ea typeface="+mn-ea"/>
                        <a:cs typeface="+mn-cs"/>
                      </a:endParaRPr>
                    </a:p>
                  </a:txBody>
                  <a:tcPr/>
                </a:tc>
                <a:tc>
                  <a:txBody>
                    <a:bodyPr/>
                    <a:lstStyle/>
                    <a:p>
                      <a:pPr lvl="0">
                        <a:buNone/>
                      </a:pPr>
                      <a:r>
                        <a:rPr lang="en-US" sz="800" b="1" i="0" u="none" strike="noStrike" kern="1200" noProof="0" dirty="0">
                          <a:solidFill>
                            <a:schemeClr val="tx1"/>
                          </a:solidFill>
                          <a:effectLst/>
                          <a:latin typeface="Calibri"/>
                        </a:rPr>
                        <a:t>Current language</a:t>
                      </a:r>
                      <a:r>
                        <a:rPr lang="en-US" sz="800" b="0" i="0" u="none" strike="noStrike" kern="1200" noProof="0" dirty="0">
                          <a:solidFill>
                            <a:schemeClr val="tx1"/>
                          </a:solidFill>
                          <a:effectLst/>
                          <a:latin typeface="Calibri"/>
                        </a:rPr>
                        <a:t>:</a:t>
                      </a:r>
                      <a:endParaRPr lang="en-US" sz="800" b="0" i="0" u="none" strike="noStrike" kern="1200" noProof="0" dirty="0">
                        <a:solidFill>
                          <a:schemeClr val="tx1"/>
                        </a:solidFill>
                        <a:effectLst/>
                        <a:latin typeface="+mn-lt"/>
                        <a:ea typeface="+mn-ea"/>
                        <a:cs typeface="+mn-cs"/>
                      </a:endParaRPr>
                    </a:p>
                    <a:p>
                      <a:pPr lvl="0" defTabSz="914400">
                        <a:buNone/>
                        <a:tabLst/>
                        <a:defRPr/>
                      </a:pPr>
                      <a:r>
                        <a:rPr kumimoji="0" lang="en-US" sz="800" b="1" i="0" u="none" strike="noStrike" kern="1200" noProof="0" dirty="0">
                          <a:solidFill>
                            <a:schemeClr val="tx1"/>
                          </a:solidFill>
                          <a:effectLst/>
                          <a:latin typeface="Calibri"/>
                        </a:rPr>
                        <a:t>Demographics</a:t>
                      </a:r>
                      <a:endParaRPr kumimoji="0" lang="en-US" sz="800" b="0" i="0" u="none" strike="noStrike" kern="1200" noProof="0" dirty="0">
                        <a:solidFill>
                          <a:schemeClr val="tx1"/>
                        </a:solidFill>
                        <a:effectLst/>
                        <a:latin typeface="Calibri"/>
                      </a:endParaRPr>
                    </a:p>
                    <a:p>
                      <a:pPr lvl="0">
                        <a:buNone/>
                      </a:pPr>
                      <a:r>
                        <a:rPr lang="en-US" sz="800" b="1" i="0" u="none" strike="noStrike" kern="1200" noProof="0" dirty="0">
                          <a:solidFill>
                            <a:schemeClr val="tx1"/>
                          </a:solidFill>
                          <a:effectLst/>
                          <a:latin typeface="Calibri"/>
                        </a:rPr>
                        <a:t>* </a:t>
                      </a:r>
                      <a:r>
                        <a:rPr kumimoji="0" lang="en-US" sz="800" b="1" i="0" u="none" strike="noStrike" kern="1200" noProof="0" dirty="0">
                          <a:solidFill>
                            <a:schemeClr val="tx1"/>
                          </a:solidFill>
                          <a:effectLst/>
                          <a:latin typeface="Calibri"/>
                        </a:rPr>
                        <a:t>Are you willing to provide demographic data?</a:t>
                      </a:r>
                      <a:r>
                        <a:rPr lang="en-US" sz="800" b="1" i="0" u="none" strike="noStrike" kern="1200" noProof="0" dirty="0">
                          <a:solidFill>
                            <a:schemeClr val="tx1"/>
                          </a:solidFill>
                          <a:effectLst/>
                          <a:latin typeface="Calibri"/>
                        </a:rPr>
                        <a:t> </a:t>
                      </a:r>
                      <a:endParaRPr kumimoji="0" lang="en-US" sz="800" b="0" i="0" u="none" strike="noStrike" kern="1200" noProof="0" dirty="0">
                        <a:effectLst/>
                      </a:endParaRPr>
                    </a:p>
                    <a:p>
                      <a:pPr lvl="0">
                        <a:buNone/>
                      </a:pP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Yes No </a:t>
                      </a:r>
                      <a:r>
                        <a:rPr lang="en-US" sz="800" b="0" i="0" u="none" strike="noStrike" kern="1200" noProof="0" dirty="0">
                          <a:solidFill>
                            <a:schemeClr val="tx1"/>
                          </a:solidFill>
                          <a:effectLst/>
                          <a:latin typeface="Calibri"/>
                        </a:rPr>
                        <a:t>Drop-down)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a:t>
                      </a:r>
                      <a:r>
                        <a:rPr kumimoji="0" lang="en-US" sz="800" b="1" i="0" u="none" strike="noStrike" kern="1200" noProof="0" dirty="0">
                          <a:solidFill>
                            <a:schemeClr val="tx1"/>
                          </a:solidFill>
                          <a:effectLst/>
                          <a:latin typeface="Calibri"/>
                        </a:rPr>
                        <a:t>Are you Hispanic or Latino? </a:t>
                      </a:r>
                      <a:r>
                        <a:rPr lang="en-US" sz="800" b="1" i="0" u="none" strike="noStrike" kern="1200" noProof="0" dirty="0">
                          <a:solidFill>
                            <a:schemeClr val="tx1"/>
                          </a:solidFill>
                          <a:effectLst/>
                          <a:latin typeface="Calibri"/>
                        </a:rPr>
                        <a:t>(A </a:t>
                      </a:r>
                      <a:r>
                        <a:rPr kumimoji="0" lang="en-US" sz="800" b="1" i="0" u="none" strike="noStrike" kern="1200" noProof="0" dirty="0">
                          <a:solidFill>
                            <a:schemeClr val="tx1"/>
                          </a:solidFill>
                          <a:effectLst/>
                          <a:latin typeface="Calibri"/>
                        </a:rPr>
                        <a:t>person of Cuban, Mexican, Puerto Rican, South or Central American, or other Spanish culture or</a:t>
                      </a:r>
                      <a:r>
                        <a:rPr lang="en-US" sz="800" b="1" i="0" u="none" strike="noStrike" kern="1200" noProof="0" dirty="0">
                          <a:solidFill>
                            <a:schemeClr val="tx1"/>
                          </a:solidFill>
                          <a:effectLst/>
                          <a:latin typeface="Calibri"/>
                        </a:rPr>
                        <a:t> </a:t>
                      </a:r>
                      <a:r>
                        <a:rPr kumimoji="0" lang="en-US" sz="800" b="1" i="0" u="none" strike="noStrike" kern="1200" noProof="0" dirty="0">
                          <a:solidFill>
                            <a:schemeClr val="tx1"/>
                          </a:solidFill>
                          <a:effectLst/>
                          <a:latin typeface="Calibri"/>
                        </a:rPr>
                        <a:t>origin, regardless of race</a:t>
                      </a:r>
                      <a:r>
                        <a:rPr lang="en-US" sz="800" b="1"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No</a:t>
                      </a: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 Prefer not to answer</a:t>
                      </a:r>
                      <a:r>
                        <a:rPr lang="en-US" sz="800" b="0" i="0" u="none" strike="noStrike" kern="1200" noProof="0" dirty="0">
                          <a:solidFill>
                            <a:schemeClr val="tx1"/>
                          </a:solidFill>
                          <a:effectLst/>
                          <a:latin typeface="Calibri"/>
                        </a:rPr>
                        <a:t>, Yes Drop-down)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*Please select the racial category or categories that </a:t>
                      </a:r>
                      <a:r>
                        <a:rPr kumimoji="0" lang="en-US" sz="800" b="1" i="0" u="none" strike="noStrike" kern="1200" noProof="0" dirty="0">
                          <a:solidFill>
                            <a:schemeClr val="tx1"/>
                          </a:solidFill>
                          <a:effectLst/>
                          <a:latin typeface="Calibri"/>
                        </a:rPr>
                        <a:t>you most </a:t>
                      </a:r>
                      <a:r>
                        <a:rPr lang="en-US" sz="800" b="1" i="0" u="none" strike="noStrike" kern="1200" noProof="0" dirty="0">
                          <a:solidFill>
                            <a:schemeClr val="tx1"/>
                          </a:solidFill>
                          <a:effectLst/>
                          <a:latin typeface="Calibri"/>
                        </a:rPr>
                        <a:t>closely </a:t>
                      </a:r>
                      <a:r>
                        <a:rPr kumimoji="0" lang="en-US" sz="800" b="1" i="0" u="none" strike="noStrike" kern="1200" noProof="0" dirty="0">
                          <a:solidFill>
                            <a:schemeClr val="tx1"/>
                          </a:solidFill>
                          <a:effectLst/>
                          <a:latin typeface="Calibri"/>
                        </a:rPr>
                        <a:t>identify with</a:t>
                      </a:r>
                      <a:r>
                        <a:rPr lang="en-US" sz="800" b="1" i="0" u="none" strike="noStrike" kern="1200" noProof="0" dirty="0">
                          <a:solidFill>
                            <a:schemeClr val="tx1"/>
                          </a:solidFill>
                          <a:effectLst/>
                          <a:latin typeface="Calibri"/>
                        </a:rPr>
                        <a:t>. </a:t>
                      </a:r>
                      <a:r>
                        <a:rPr lang="en-US" sz="800" b="0" i="0" u="none" strike="noStrike" kern="1200" noProof="0" dirty="0">
                          <a:solidFill>
                            <a:schemeClr val="tx1"/>
                          </a:solidFill>
                          <a:effectLst/>
                          <a:latin typeface="Calibri"/>
                        </a:rPr>
                        <a:t>Select as many as </a:t>
                      </a:r>
                      <a:r>
                        <a:rPr kumimoji="0" lang="en-US" sz="800" b="0" i="0" u="none" strike="noStrike" kern="1200" noProof="0" dirty="0">
                          <a:solidFill>
                            <a:schemeClr val="tx1"/>
                          </a:solidFill>
                          <a:effectLst/>
                          <a:latin typeface="Calibri"/>
                        </a:rPr>
                        <a:t>apply.</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American Indian or </a:t>
                      </a:r>
                      <a:r>
                        <a:rPr lang="en-US" sz="800" b="0" i="0" u="none" strike="noStrike" kern="1200" noProof="0" dirty="0">
                          <a:solidFill>
                            <a:schemeClr val="tx1"/>
                          </a:solidFill>
                          <a:effectLst/>
                          <a:latin typeface="Calibri"/>
                        </a:rPr>
                        <a:t>Alaska </a:t>
                      </a:r>
                      <a:r>
                        <a:rPr kumimoji="0" lang="en-US" sz="800" b="0" i="0" u="none" strike="noStrike" kern="1200" noProof="0" dirty="0">
                          <a:solidFill>
                            <a:schemeClr val="tx1"/>
                          </a:solidFill>
                          <a:effectLst/>
                          <a:latin typeface="Calibri"/>
                        </a:rPr>
                        <a:t>Native</a:t>
                      </a:r>
                      <a:r>
                        <a:rPr lang="en-US" sz="800" b="0"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Asian</a:t>
                      </a:r>
                      <a:r>
                        <a:rPr lang="en-US" sz="800" b="0"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Black or African American</a:t>
                      </a:r>
                      <a:r>
                        <a:rPr lang="en-US" sz="800" b="0"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Native Hawaiian or Other Pacific Islander</a:t>
                      </a:r>
                      <a:r>
                        <a:rPr lang="en-US" sz="800" b="0"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White</a:t>
                      </a:r>
                      <a:r>
                        <a:rPr lang="en-US" sz="800" b="0" i="0" u="none" strike="noStrike" kern="1200" noProof="0" dirty="0">
                          <a:solidFill>
                            <a:schemeClr val="tx1"/>
                          </a:solidFill>
                          <a:effectLst/>
                          <a:latin typeface="Calibri"/>
                        </a:rPr>
                        <a:t> </a:t>
                      </a:r>
                      <a:endParaRPr lang="en-US" sz="800" b="0" i="0" u="none" strike="noStrike" kern="1200" noProof="0" dirty="0">
                        <a:effectLst/>
                      </a:endParaRPr>
                    </a:p>
                    <a:p>
                      <a:pPr lvl="0">
                        <a:buNone/>
                      </a:pP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Prefer not to answer</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*Is </a:t>
                      </a:r>
                      <a:r>
                        <a:rPr kumimoji="0" lang="en-US" sz="800" b="1" i="0" u="none" strike="noStrike" kern="1200" noProof="0" dirty="0">
                          <a:solidFill>
                            <a:schemeClr val="tx1"/>
                          </a:solidFill>
                          <a:effectLst/>
                          <a:latin typeface="Calibri"/>
                        </a:rPr>
                        <a:t>your gender</a:t>
                      </a:r>
                      <a:r>
                        <a:rPr lang="en-US" sz="800" b="1" i="0" u="none" strike="noStrike" kern="1200" noProof="0" dirty="0">
                          <a:solidFill>
                            <a:schemeClr val="tx1"/>
                          </a:solidFill>
                          <a:effectLst/>
                          <a:latin typeface="Calibri"/>
                        </a:rPr>
                        <a:t>… </a:t>
                      </a:r>
                      <a:endParaRPr lang="en-US" sz="800" b="0" i="0" u="none" strike="noStrike" kern="1200" noProof="0" dirty="0">
                        <a:effectLst/>
                      </a:endParaRPr>
                    </a:p>
                    <a:p>
                      <a:pPr lvl="0">
                        <a:buNone/>
                      </a:pPr>
                      <a:r>
                        <a:rPr kumimoji="0" lang="en-US" sz="800" b="0" i="0" u="none" strike="noStrike" kern="1200" noProof="0" dirty="0">
                          <a:solidFill>
                            <a:schemeClr val="tx1"/>
                          </a:solidFill>
                          <a:effectLst/>
                          <a:latin typeface="Calibri"/>
                        </a:rPr>
                        <a:t>(Drop-down</a:t>
                      </a:r>
                      <a:r>
                        <a:rPr lang="en-US" sz="800" b="0" i="0" u="none" strike="noStrike" kern="1200" noProof="0" dirty="0">
                          <a:solidFill>
                            <a:schemeClr val="tx1"/>
                          </a:solidFill>
                          <a:effectLst/>
                          <a:latin typeface="Calibri"/>
                        </a:rPr>
                        <a:t> with </a:t>
                      </a:r>
                      <a:r>
                        <a:rPr kumimoji="0" lang="en-US" sz="800" b="0" i="0" u="none" strike="noStrike" kern="1200" noProof="0" dirty="0">
                          <a:solidFill>
                            <a:schemeClr val="tx1"/>
                          </a:solidFill>
                          <a:effectLst/>
                          <a:latin typeface="Calibri"/>
                        </a:rPr>
                        <a:t>Female, Male, Another Identity (e.g. transgender, non-binary, or gender variant</a:t>
                      </a:r>
                      <a:r>
                        <a:rPr lang="en-US" sz="800" b="0" i="0" u="none" strike="noStrike" kern="1200" noProof="0" dirty="0">
                          <a:solidFill>
                            <a:schemeClr val="tx1"/>
                          </a:solidFill>
                          <a:effectLst/>
                          <a:latin typeface="Calibri"/>
                        </a:rPr>
                        <a:t>, prefer </a:t>
                      </a:r>
                      <a:r>
                        <a:rPr kumimoji="0" lang="en-US" sz="800" b="0" i="0" u="none" strike="noStrike" kern="1200" noProof="0" dirty="0">
                          <a:solidFill>
                            <a:schemeClr val="tx1"/>
                          </a:solidFill>
                          <a:effectLst/>
                          <a:latin typeface="Calibri"/>
                        </a:rPr>
                        <a:t>not to </a:t>
                      </a:r>
                      <a:r>
                        <a:rPr lang="en-US" sz="800" b="0" i="0" u="none" strike="noStrike" kern="1200" noProof="0" dirty="0">
                          <a:solidFill>
                            <a:schemeClr val="tx1"/>
                          </a:solidFill>
                          <a:effectLst/>
                          <a:latin typeface="Calibri"/>
                        </a:rPr>
                        <a:t>answer)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a:t>
                      </a:r>
                      <a:r>
                        <a:rPr kumimoji="0" lang="en-US" sz="800" b="1" i="0" u="none" strike="noStrike" kern="1200" noProof="0" dirty="0">
                          <a:solidFill>
                            <a:schemeClr val="tx1"/>
                          </a:solidFill>
                          <a:effectLst/>
                          <a:latin typeface="Calibri"/>
                        </a:rPr>
                        <a:t>Are you an enrolled member of a </a:t>
                      </a:r>
                      <a:r>
                        <a:rPr lang="en-US" sz="800" b="1" i="0" u="none" strike="noStrike" kern="1200" noProof="0" dirty="0">
                          <a:solidFill>
                            <a:schemeClr val="tx1"/>
                          </a:solidFill>
                          <a:effectLst/>
                          <a:latin typeface="Calibri"/>
                        </a:rPr>
                        <a:t>tribal nation</a:t>
                      </a:r>
                      <a:r>
                        <a:rPr kumimoji="0" lang="en-US" sz="800" b="1" i="0" u="none" strike="noStrike" kern="1200" noProof="0" dirty="0">
                          <a:solidFill>
                            <a:schemeClr val="tx1"/>
                          </a:solidFill>
                          <a:effectLst/>
                          <a:latin typeface="Calibri"/>
                        </a:rPr>
                        <a:t>?</a:t>
                      </a:r>
                      <a:r>
                        <a:rPr lang="en-US" sz="800" b="1" i="0" u="none" strike="noStrike" kern="1200" noProof="0" dirty="0">
                          <a:solidFill>
                            <a:schemeClr val="tx1"/>
                          </a:solidFill>
                          <a:effectLst/>
                          <a:latin typeface="Calibri"/>
                        </a:rPr>
                        <a:t> </a:t>
                      </a:r>
                      <a:endParaRPr kumimoji="0" lang="en-US" sz="800" b="0" i="0" u="none" strike="noStrike" kern="1200" noProof="0" dirty="0">
                        <a:effectLst/>
                      </a:endParaRPr>
                    </a:p>
                    <a:p>
                      <a:pPr lvl="0">
                        <a:buNone/>
                      </a:pP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Yes</a:t>
                      </a: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 No</a:t>
                      </a:r>
                      <a:r>
                        <a:rPr lang="en-US" sz="800" b="0" i="0" u="none" strike="noStrike" kern="1200" noProof="0" dirty="0">
                          <a:solidFill>
                            <a:schemeClr val="tx1"/>
                          </a:solidFill>
                          <a:effectLst/>
                          <a:latin typeface="Calibri"/>
                        </a:rPr>
                        <a:t>,</a:t>
                      </a:r>
                      <a:r>
                        <a:rPr kumimoji="0" lang="en-US" sz="800" b="0" i="0" u="none" strike="noStrike" kern="1200" noProof="0" dirty="0">
                          <a:solidFill>
                            <a:schemeClr val="tx1"/>
                          </a:solidFill>
                          <a:effectLst/>
                          <a:latin typeface="Calibri"/>
                        </a:rPr>
                        <a:t> Prefer not to answer </a:t>
                      </a:r>
                      <a:r>
                        <a:rPr lang="en-US" sz="800" b="0" i="0" u="none" strike="noStrike" kern="1200" noProof="0" dirty="0">
                          <a:solidFill>
                            <a:schemeClr val="tx1"/>
                          </a:solidFill>
                          <a:effectLst/>
                          <a:latin typeface="Calibri"/>
                        </a:rPr>
                        <a:t>drop-down)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*Which of the following best describes </a:t>
                      </a:r>
                      <a:r>
                        <a:rPr kumimoji="0" lang="en-US" sz="800" b="1" i="0" u="none" strike="noStrike" kern="1200" noProof="0" dirty="0">
                          <a:solidFill>
                            <a:schemeClr val="tx1"/>
                          </a:solidFill>
                          <a:effectLst/>
                          <a:latin typeface="Calibri"/>
                        </a:rPr>
                        <a:t>your highest level of </a:t>
                      </a:r>
                      <a:r>
                        <a:rPr lang="en-US" sz="800" b="1" i="0" u="none" strike="noStrike" kern="1200" noProof="0" dirty="0">
                          <a:solidFill>
                            <a:schemeClr val="tx1"/>
                          </a:solidFill>
                          <a:effectLst/>
                          <a:latin typeface="Calibri"/>
                        </a:rPr>
                        <a:t>formal </a:t>
                      </a:r>
                      <a:r>
                        <a:rPr kumimoji="0" lang="en-US" sz="800" b="1" i="0" u="none" strike="noStrike" kern="1200" noProof="0" dirty="0">
                          <a:solidFill>
                            <a:schemeClr val="tx1"/>
                          </a:solidFill>
                          <a:effectLst/>
                          <a:latin typeface="Calibri"/>
                        </a:rPr>
                        <a:t>education?</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a:t>
                      </a:r>
                      <a:r>
                        <a:rPr lang="en-US" sz="800" b="0" i="0" u="none" strike="noStrike" kern="1200" noProof="0" dirty="0">
                          <a:solidFill>
                            <a:schemeClr val="tx1"/>
                          </a:solidFill>
                          <a:effectLst/>
                          <a:latin typeface="Calibri"/>
                        </a:rPr>
                        <a:t>drop-down with </a:t>
                      </a:r>
                      <a:r>
                        <a:rPr kumimoji="0" lang="en-US" sz="800" b="0" i="0" u="none" strike="noStrike" kern="1200" noProof="0" dirty="0">
                          <a:solidFill>
                            <a:schemeClr val="tx1"/>
                          </a:solidFill>
                          <a:effectLst/>
                          <a:latin typeface="Calibri"/>
                        </a:rPr>
                        <a:t>Did not complete high school, High</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school graduate GED, Some college, Associate’s Degree, Bachelor’s Degree, Master’s Degree, Doctoral Degree, Prefer not to answer</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 Is </a:t>
                      </a:r>
                      <a:r>
                        <a:rPr kumimoji="0" lang="en-US" sz="800" b="1" i="0" u="none" strike="noStrike" kern="1200" noProof="0" dirty="0">
                          <a:solidFill>
                            <a:schemeClr val="tx1"/>
                          </a:solidFill>
                          <a:effectLst/>
                          <a:latin typeface="Calibri"/>
                        </a:rPr>
                        <a:t>your marital status</a:t>
                      </a:r>
                      <a:r>
                        <a:rPr lang="en-US" sz="800" b="1"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a:t>
                      </a:r>
                      <a:r>
                        <a:rPr lang="en-US" sz="800" b="0" i="0" u="none" strike="noStrike" kern="1200" noProof="0" dirty="0">
                          <a:solidFill>
                            <a:schemeClr val="tx1"/>
                          </a:solidFill>
                          <a:effectLst/>
                          <a:latin typeface="Calibri"/>
                        </a:rPr>
                        <a:t>drop-down with </a:t>
                      </a:r>
                      <a:r>
                        <a:rPr kumimoji="0" lang="en-US" sz="800" b="0" i="0" u="none" strike="noStrike" kern="1200" noProof="0" dirty="0">
                          <a:solidFill>
                            <a:schemeClr val="tx1"/>
                          </a:solidFill>
                          <a:effectLst/>
                          <a:latin typeface="Calibri"/>
                        </a:rPr>
                        <a:t>Divorced, Married or living with partner, Never married, Separated, Widowed, Prefer not</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to answer</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a:buNone/>
                      </a:pPr>
                      <a:r>
                        <a:rPr lang="en-US" sz="800" b="1" i="0" u="none" strike="noStrike" kern="1200" noProof="0" dirty="0">
                          <a:solidFill>
                            <a:schemeClr val="tx1"/>
                          </a:solidFill>
                          <a:effectLst/>
                          <a:latin typeface="Calibri"/>
                        </a:rPr>
                        <a:t>___</a:t>
                      </a:r>
                      <a:br>
                        <a:rPr lang="en-US" sz="800" b="1" i="0" u="none" strike="noStrike" kern="1200" noProof="0" dirty="0">
                          <a:solidFill>
                            <a:srgbClr val="000000"/>
                          </a:solidFill>
                          <a:effectLst/>
                          <a:latin typeface="Calibri"/>
                        </a:rPr>
                      </a:br>
                      <a:br>
                        <a:rPr lang="en-US" sz="800" b="1" i="0" u="none" strike="noStrike" kern="1200" noProof="0" dirty="0">
                          <a:solidFill>
                            <a:srgbClr val="000000"/>
                          </a:solidFill>
                          <a:effectLst/>
                          <a:latin typeface="Calibri"/>
                        </a:rPr>
                      </a:br>
                      <a:r>
                        <a:rPr kumimoji="0" lang="en-US" sz="800" b="1" i="0" u="none" strike="noStrike" kern="1200" noProof="0" dirty="0">
                          <a:solidFill>
                            <a:schemeClr val="tx1"/>
                          </a:solidFill>
                          <a:effectLst/>
                          <a:latin typeface="Calibri"/>
                        </a:rPr>
                        <a:t>AUTHORITY:</a:t>
                      </a:r>
                      <a:r>
                        <a:rPr lang="en-US" sz="800" b="1"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FEMA collects, uses, maintains, retrieves, analyzes, and disseminates the records within this system under the authority</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of the Robert T. Stafford Disaster Relief and Emergency Assistance Act (the Stafford Act), Section 308 Nondiscrimination in Disaster</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Assistance, 42 U.S.C. 5151.  </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kumimoji="0" lang="en-US" sz="800" b="1" i="0" u="none" strike="noStrike" kern="1200" noProof="0" dirty="0">
                          <a:solidFill>
                            <a:schemeClr val="tx1"/>
                          </a:solidFill>
                          <a:effectLst/>
                          <a:latin typeface="Calibri"/>
                        </a:rPr>
                        <a:t>PRINCIPAL PURPOSE(S):</a:t>
                      </a:r>
                      <a:r>
                        <a:rPr lang="en-US" sz="800" b="1"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This information is being collected for the purpose of analyzing demographic data to determine if any</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inequities exist in the distribution of disaster assistance and to assess changes to policies and procedures to better assist</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underserved communities if such inequities are found.</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kumimoji="0" lang="en-US" sz="800" b="1" i="0" u="none" strike="noStrike" kern="1200" noProof="0" dirty="0">
                          <a:solidFill>
                            <a:schemeClr val="tx1"/>
                          </a:solidFill>
                          <a:effectLst/>
                          <a:latin typeface="Calibri"/>
                        </a:rPr>
                        <a:t>ROUTINE USE(S):</a:t>
                      </a:r>
                      <a:r>
                        <a:rPr lang="en-US" sz="800" b="1"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FEMA may share the personal information of U.S. citizens and lawful permanent residents contained in their</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disaster assistance files outside of FEMA as generally permitted under 5 U.S.C. § 552a(b) of the Privacy Act of 1974, as amended.</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FEMA may share the personal information of non-citizens, as permitted by the following Privacy Impact Assessments:</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DHS/FEMA/PIA-012(a) Disaster Assistance Improvement Plain (DAIP) (Nov. 16, 2012); DHS/FEMA/PIA-027 National Emergency</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Management Information System - Individual Assistance (NEMIS-IA) Web-based and Client-based Modules (June 29, 2012);</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DHS/FEMA/PIA-015 Quality Assurance Recording System (Aug. 15, 2014).</a:t>
                      </a:r>
                      <a:r>
                        <a:rPr lang="en-US" sz="800" b="0" i="0" u="none" strike="noStrike" kern="1200" noProof="0" dirty="0">
                          <a:solidFill>
                            <a:schemeClr val="tx1"/>
                          </a:solidFill>
                          <a:effectLst/>
                          <a:latin typeface="Calibri"/>
                        </a:rPr>
                        <a:t>  </a:t>
                      </a:r>
                      <a:endParaRPr kumimoji="0" lang="en-US" sz="800" b="0" i="0" u="none" strike="noStrike" kern="1200" noProof="0" dirty="0">
                        <a:effectLst/>
                      </a:endParaRPr>
                    </a:p>
                    <a:p>
                      <a:pPr lvl="0" defTabSz="914400">
                        <a:buNone/>
                        <a:tabLst/>
                        <a:defRPr/>
                      </a:pPr>
                      <a:endParaRPr kumimoji="0" lang="en-US" sz="800" b="0" i="0" u="none" strike="noStrike" kern="1200" noProof="0" dirty="0">
                        <a:effectLst/>
                      </a:endParaRPr>
                    </a:p>
                    <a:p>
                      <a:pPr lvl="0">
                        <a:buNone/>
                      </a:pPr>
                      <a:r>
                        <a:rPr kumimoji="0" lang="en-US" sz="800" b="1" i="0" u="none" strike="noStrike" kern="1200" noProof="0" dirty="0">
                          <a:solidFill>
                            <a:schemeClr val="tx1"/>
                          </a:solidFill>
                          <a:effectLst/>
                          <a:latin typeface="Calibri"/>
                        </a:rPr>
                        <a:t>VOLUNTARY RESPONSE:</a:t>
                      </a:r>
                      <a:r>
                        <a:rPr lang="en-US" sz="800" b="1"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Providing responses to the demographic questions is voluntary. There are no consequences for not</a:t>
                      </a:r>
                      <a:r>
                        <a:rPr lang="en-US" sz="800" b="0" i="0" u="none" strike="noStrike" kern="1200" noProof="0" dirty="0">
                          <a:solidFill>
                            <a:schemeClr val="tx1"/>
                          </a:solidFill>
                          <a:effectLst/>
                          <a:latin typeface="Calibri"/>
                        </a:rPr>
                        <a:t> </a:t>
                      </a:r>
                      <a:r>
                        <a:rPr kumimoji="0" lang="en-US" sz="800" b="0" i="0" u="none" strike="noStrike" kern="1200" noProof="0" dirty="0">
                          <a:solidFill>
                            <a:schemeClr val="tx1"/>
                          </a:solidFill>
                          <a:effectLst/>
                          <a:latin typeface="Calibri"/>
                        </a:rPr>
                        <a:t>providing the information. Failure to provide demographic data will not affect your potential eligibility for disaster </a:t>
                      </a:r>
                      <a:r>
                        <a:rPr lang="en-US" sz="800" b="0" i="0" u="none" strike="noStrike" kern="1200" noProof="0" dirty="0">
                          <a:solidFill>
                            <a:schemeClr val="tx1"/>
                          </a:solidFill>
                          <a:effectLst/>
                          <a:latin typeface="Calibri"/>
                        </a:rPr>
                        <a:t>assistance</a:t>
                      </a:r>
                      <a:endParaRPr lang="en-US" dirty="0"/>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2106328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893309169"/>
              </p:ext>
            </p:extLst>
          </p:nvPr>
        </p:nvGraphicFramePr>
        <p:xfrm>
          <a:off x="411079" y="217356"/>
          <a:ext cx="11369842" cy="592961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Review</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Review application.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475439">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0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2" name="Picture 2">
            <a:extLst>
              <a:ext uri="{FF2B5EF4-FFF2-40B4-BE49-F238E27FC236}">
                <a16:creationId xmlns:a16="http://schemas.microsoft.com/office/drawing/2014/main" id="{AEB4D76A-BA93-079F-7596-7F077E79BB41}"/>
              </a:ext>
            </a:extLst>
          </p:cNvPr>
          <p:cNvPicPr>
            <a:picLocks noChangeAspect="1"/>
          </p:cNvPicPr>
          <p:nvPr/>
        </p:nvPicPr>
        <p:blipFill>
          <a:blip r:embed="rId3"/>
          <a:stretch>
            <a:fillRect/>
          </a:stretch>
        </p:blipFill>
        <p:spPr>
          <a:xfrm>
            <a:off x="6337300" y="1598592"/>
            <a:ext cx="5237018" cy="2366570"/>
          </a:xfrm>
          <a:prstGeom prst="rect">
            <a:avLst/>
          </a:prstGeom>
        </p:spPr>
      </p:pic>
      <p:pic>
        <p:nvPicPr>
          <p:cNvPr id="5" name="Picture 9">
            <a:extLst>
              <a:ext uri="{FF2B5EF4-FFF2-40B4-BE49-F238E27FC236}">
                <a16:creationId xmlns:a16="http://schemas.microsoft.com/office/drawing/2014/main" id="{4B8F5F14-5FB3-C2F8-8147-9264312D1F53}"/>
              </a:ext>
            </a:extLst>
          </p:cNvPr>
          <p:cNvPicPr>
            <a:picLocks noChangeAspect="1"/>
          </p:cNvPicPr>
          <p:nvPr/>
        </p:nvPicPr>
        <p:blipFill>
          <a:blip r:embed="rId4"/>
          <a:stretch>
            <a:fillRect/>
          </a:stretch>
        </p:blipFill>
        <p:spPr>
          <a:xfrm>
            <a:off x="6271491" y="4148385"/>
            <a:ext cx="5294745" cy="662502"/>
          </a:xfrm>
          <a:prstGeom prst="rect">
            <a:avLst/>
          </a:prstGeom>
        </p:spPr>
      </p:pic>
      <p:pic>
        <p:nvPicPr>
          <p:cNvPr id="5122" name="Picture 2">
            <a:extLst>
              <a:ext uri="{FF2B5EF4-FFF2-40B4-BE49-F238E27FC236}">
                <a16:creationId xmlns:a16="http://schemas.microsoft.com/office/drawing/2014/main" id="{BAD9D73B-3744-4D4C-9AD1-68645622E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079" y="1443313"/>
            <a:ext cx="3708858" cy="31710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Graphical user interface, text, application&#10;&#10;Description automatically generated">
            <a:extLst>
              <a:ext uri="{FF2B5EF4-FFF2-40B4-BE49-F238E27FC236}">
                <a16:creationId xmlns:a16="http://schemas.microsoft.com/office/drawing/2014/main" id="{A4646086-27C5-94DD-0C09-86B55FAFE2C1}"/>
              </a:ext>
            </a:extLst>
          </p:cNvPr>
          <p:cNvPicPr>
            <a:picLocks noChangeAspect="1"/>
          </p:cNvPicPr>
          <p:nvPr/>
        </p:nvPicPr>
        <p:blipFill>
          <a:blip r:embed="rId6"/>
          <a:stretch>
            <a:fillRect/>
          </a:stretch>
        </p:blipFill>
        <p:spPr>
          <a:xfrm>
            <a:off x="3177310" y="4460088"/>
            <a:ext cx="2743200" cy="1078067"/>
          </a:xfrm>
          <a:prstGeom prst="rect">
            <a:avLst/>
          </a:prstGeom>
        </p:spPr>
      </p:pic>
    </p:spTree>
    <p:extLst>
      <p:ext uri="{BB962C8B-B14F-4D97-AF65-F5344CB8AC3E}">
        <p14:creationId xmlns:p14="http://schemas.microsoft.com/office/powerpoint/2010/main" val="14293966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1221272221"/>
              </p:ext>
            </p:extLst>
          </p:nvPr>
        </p:nvGraphicFramePr>
        <p:xfrm>
          <a:off x="411079" y="-87630"/>
          <a:ext cx="11369842" cy="6888480"/>
        </p:xfrm>
        <a:graphic>
          <a:graphicData uri="http://schemas.openxmlformats.org/drawingml/2006/table">
            <a:tbl>
              <a:tblPr firstRow="1" bandRow="1">
                <a:tableStyleId>{5940675A-B579-460E-94D1-54222C63F5DA}</a:tableStyleId>
              </a:tblPr>
              <a:tblGrid>
                <a:gridCol w="5733047">
                  <a:extLst>
                    <a:ext uri="{9D8B030D-6E8A-4147-A177-3AD203B41FA5}">
                      <a16:colId xmlns:a16="http://schemas.microsoft.com/office/drawing/2014/main" val="248139570"/>
                    </a:ext>
                  </a:extLst>
                </a:gridCol>
                <a:gridCol w="5636795">
                  <a:extLst>
                    <a:ext uri="{9D8B030D-6E8A-4147-A177-3AD203B41FA5}">
                      <a16:colId xmlns:a16="http://schemas.microsoft.com/office/drawing/2014/main" val="914168962"/>
                    </a:ext>
                  </a:extLst>
                </a:gridCol>
              </a:tblGrid>
              <a:tr h="365490">
                <a:tc gridSpan="2">
                  <a:txBody>
                    <a:bodyPr/>
                    <a:lstStyle/>
                    <a:p>
                      <a:pPr algn="ctr"/>
                      <a:r>
                        <a:rPr lang="en-US" b="1"/>
                        <a:t>Language Changes</a:t>
                      </a:r>
                    </a:p>
                  </a:txBody>
                  <a:tcPr/>
                </a:tc>
                <a:tc hMerge="1">
                  <a:txBody>
                    <a:bodyPr/>
                    <a:lstStyle/>
                    <a:p>
                      <a:endParaRPr lang="en-US"/>
                    </a:p>
                  </a:txBody>
                  <a:tcPr/>
                </a:tc>
                <a:extLst>
                  <a:ext uri="{0D108BD9-81ED-4DB2-BD59-A6C34878D82A}">
                    <a16:rowId xmlns:a16="http://schemas.microsoft.com/office/drawing/2014/main" val="20448358"/>
                  </a:ext>
                </a:extLst>
              </a:tr>
              <a:tr h="6275154">
                <a:tc>
                  <a:txBody>
                    <a:bodyPr/>
                    <a:lstStyle/>
                    <a:p>
                      <a:r>
                        <a:rPr lang="en-US" sz="1400" b="1" i="0" kern="1200">
                          <a:solidFill>
                            <a:schemeClr val="tx1"/>
                          </a:solidFill>
                          <a:effectLst/>
                          <a:latin typeface="+mn-lt"/>
                          <a:ea typeface="+mn-ea"/>
                          <a:cs typeface="+mn-cs"/>
                        </a:rPr>
                        <a:t>Proposed language:</a:t>
                      </a:r>
                    </a:p>
                    <a:p>
                      <a:endParaRPr lang="en-US" sz="14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Review Your Application</a:t>
                      </a:r>
                    </a:p>
                    <a:p>
                      <a:endParaRPr lang="en-US" sz="1100" b="1"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You are about to submit your application to FEMA. Please review all information very carefully. You will only be able to make limited changes after you submit your application.</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If you need to make changes, click </a:t>
                      </a:r>
                      <a:r>
                        <a:rPr lang="en-US" sz="1100" b="1" i="0" kern="1200">
                          <a:solidFill>
                            <a:schemeClr val="tx1"/>
                          </a:solidFill>
                          <a:effectLst/>
                          <a:latin typeface="+mn-lt"/>
                          <a:ea typeface="+mn-ea"/>
                          <a:cs typeface="+mn-cs"/>
                        </a:rPr>
                        <a:t>Edit</a:t>
                      </a:r>
                      <a:r>
                        <a:rPr lang="en-US" sz="1100" b="0" i="0" kern="1200">
                          <a:solidFill>
                            <a:schemeClr val="tx1"/>
                          </a:solidFill>
                          <a:effectLst/>
                          <a:latin typeface="+mn-lt"/>
                          <a:ea typeface="+mn-ea"/>
                          <a:cs typeface="+mn-cs"/>
                        </a:rPr>
                        <a:t> and go to the page(s) you need. After you correct and save the information, you will return to this review. </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Once everything is correct, click </a:t>
                      </a:r>
                      <a:r>
                        <a:rPr lang="en-US" sz="1100" b="1" i="0" kern="1200">
                          <a:solidFill>
                            <a:schemeClr val="tx1"/>
                          </a:solidFill>
                          <a:effectLst/>
                          <a:latin typeface="+mn-lt"/>
                          <a:ea typeface="+mn-ea"/>
                          <a:cs typeface="+mn-cs"/>
                        </a:rPr>
                        <a:t>Submit Application</a:t>
                      </a:r>
                      <a:r>
                        <a:rPr lang="en-US" sz="1100" b="0" i="0" kern="1200">
                          <a:solidFill>
                            <a:schemeClr val="tx1"/>
                          </a:solidFill>
                          <a:effectLst/>
                          <a:latin typeface="+mn-lt"/>
                          <a:ea typeface="+mn-ea"/>
                          <a:cs typeface="+mn-cs"/>
                        </a:rPr>
                        <a:t>. </a:t>
                      </a:r>
                    </a:p>
                    <a:p>
                      <a:endParaRPr lang="en-US" sz="1100" b="0" i="0" kern="1200">
                        <a:solidFill>
                          <a:schemeClr val="tx1"/>
                        </a:solidFill>
                        <a:effectLst/>
                        <a:latin typeface="+mn-lt"/>
                        <a:ea typeface="+mn-ea"/>
                        <a:cs typeface="+mn-cs"/>
                      </a:endParaRPr>
                    </a:p>
                    <a:p>
                      <a:r>
                        <a:rPr lang="en-US" sz="1100" b="1" i="0" kern="1200">
                          <a:solidFill>
                            <a:schemeClr val="tx1"/>
                          </a:solidFill>
                          <a:effectLst/>
                          <a:latin typeface="+mn-lt"/>
                          <a:ea typeface="+mn-ea"/>
                          <a:cs typeface="+mn-cs"/>
                        </a:rPr>
                        <a:t>By clicking “Submit Application,“ I certify that: </a:t>
                      </a:r>
                    </a:p>
                    <a:p>
                      <a:endParaRPr lang="en-US" sz="1100" b="0" i="0" kern="1200">
                        <a:solidFill>
                          <a:schemeClr val="tx1"/>
                        </a:solidFill>
                        <a:effectLst/>
                        <a:latin typeface="+mn-lt"/>
                        <a:ea typeface="+mn-ea"/>
                        <a:cs typeface="+mn-cs"/>
                      </a:endParaRPr>
                    </a:p>
                    <a:p>
                      <a:pPr marL="0" indent="0">
                        <a:buFont typeface="Arial" panose="020B0604020202020204" pitchFamily="34" charset="0"/>
                        <a:buNone/>
                      </a:pPr>
                      <a:r>
                        <a:rPr lang="en-US" sz="1100" b="0" i="0" kern="1200">
                          <a:solidFill>
                            <a:schemeClr val="tx1"/>
                          </a:solidFill>
                          <a:effectLst/>
                          <a:latin typeface="+mn-lt"/>
                          <a:ea typeface="+mn-ea"/>
                          <a:cs typeface="+mn-cs"/>
                        </a:rPr>
                        <a:t>•     The information I entered on my FEMA application is true and correct to the best of my knowledge. </a:t>
                      </a:r>
                    </a:p>
                    <a:p>
                      <a:endParaRPr lang="en-US" sz="1100" b="0" i="0" kern="1200">
                        <a:solidFill>
                          <a:schemeClr val="tx1"/>
                        </a:solidFill>
                        <a:effectLst/>
                        <a:latin typeface="+mn-lt"/>
                        <a:ea typeface="+mn-ea"/>
                        <a:cs typeface="+mn-cs"/>
                      </a:endParaRPr>
                    </a:p>
                    <a:p>
                      <a:r>
                        <a:rPr lang="en-US" sz="1100" b="1" i="0" kern="1200">
                          <a:solidFill>
                            <a:schemeClr val="tx1"/>
                          </a:solidFill>
                          <a:effectLst/>
                          <a:latin typeface="+mn-lt"/>
                          <a:ea typeface="+mn-ea"/>
                          <a:cs typeface="+mn-cs"/>
                        </a:rPr>
                        <a:t>I understand </a:t>
                      </a:r>
                      <a:r>
                        <a:rPr lang="en-US" sz="1100" b="0" i="0" kern="1200">
                          <a:solidFill>
                            <a:schemeClr val="tx1"/>
                          </a:solidFill>
                          <a:effectLst/>
                          <a:latin typeface="+mn-lt"/>
                          <a:ea typeface="+mn-ea"/>
                          <a:cs typeface="+mn-cs"/>
                        </a:rPr>
                        <a:t>that FEMA or the state, territory, or tribal authorities may require me to return some or all funds issued to me if any of the following statements are true:</a:t>
                      </a:r>
                    </a:p>
                    <a:p>
                      <a:endParaRPr lang="en-US" sz="1100" b="0" i="0" kern="1200">
                        <a:solidFill>
                          <a:schemeClr val="tx1"/>
                        </a:solidFill>
                        <a:effectLst/>
                        <a:latin typeface="+mn-lt"/>
                        <a:ea typeface="+mn-ea"/>
                        <a:cs typeface="+mn-cs"/>
                      </a:endParaRPr>
                    </a:p>
                    <a:p>
                      <a:r>
                        <a:rPr lang="en-US" sz="1100" b="0" i="0" kern="1200">
                          <a:solidFill>
                            <a:schemeClr val="tx1"/>
                          </a:solidFill>
                          <a:effectLst/>
                          <a:latin typeface="+mn-lt"/>
                          <a:ea typeface="+mn-ea"/>
                          <a:cs typeface="+mn-cs"/>
                        </a:rPr>
                        <a:t>•     I received funds from insurance or other sources for the same loss.</a:t>
                      </a:r>
                    </a:p>
                    <a:p>
                      <a:r>
                        <a:rPr lang="en-US" sz="1100" b="0" i="0" kern="1200">
                          <a:solidFill>
                            <a:schemeClr val="tx1"/>
                          </a:solidFill>
                          <a:effectLst/>
                          <a:latin typeface="+mn-lt"/>
                          <a:ea typeface="+mn-ea"/>
                          <a:cs typeface="+mn-cs"/>
                        </a:rPr>
                        <a:t>•     I did not use FEMA, state, territory, or tribal funds for its intended purpose.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a:solidFill>
                            <a:schemeClr val="tx1"/>
                          </a:solidFill>
                          <a:effectLst/>
                          <a:latin typeface="+mn-lt"/>
                          <a:ea typeface="+mn-ea"/>
                          <a:cs typeface="+mn-cs"/>
                        </a:rPr>
                        <a:t>•     I </a:t>
                      </a:r>
                      <a:r>
                        <a:rPr lang="en-US" sz="1100"/>
                        <a:t>received the funds in error. </a:t>
                      </a:r>
                      <a:endParaRPr lang="en-US" sz="1100" b="0" i="0" kern="1200">
                        <a:solidFill>
                          <a:schemeClr val="tx1"/>
                        </a:solidFill>
                        <a:effectLst/>
                        <a:latin typeface="+mn-lt"/>
                        <a:ea typeface="+mn-ea"/>
                        <a:cs typeface="+mn-cs"/>
                      </a:endParaRPr>
                    </a:p>
                    <a:p>
                      <a:endParaRPr lang="en-US" sz="1100" b="0" i="0" kern="1200">
                        <a:solidFill>
                          <a:schemeClr val="tx1"/>
                        </a:solidFill>
                        <a:effectLst/>
                        <a:latin typeface="+mn-lt"/>
                        <a:ea typeface="+mn-ea"/>
                        <a:cs typeface="+mn-cs"/>
                      </a:endParaRPr>
                    </a:p>
                    <a:p>
                      <a:r>
                        <a:rPr lang="en-US" sz="1100" b="1" i="0" kern="1200">
                          <a:solidFill>
                            <a:schemeClr val="tx1"/>
                          </a:solidFill>
                          <a:effectLst/>
                          <a:latin typeface="+mn-lt"/>
                          <a:ea typeface="+mn-ea"/>
                          <a:cs typeface="+mn-cs"/>
                        </a:rPr>
                        <a:t>I authorize FEMA </a:t>
                      </a:r>
                      <a:r>
                        <a:rPr lang="en-US" sz="1100" b="0" i="0" kern="1200">
                          <a:solidFill>
                            <a:schemeClr val="tx1"/>
                          </a:solidFill>
                          <a:effectLst/>
                          <a:latin typeface="+mn-lt"/>
                          <a:ea typeface="+mn-ea"/>
                          <a:cs typeface="+mn-cs"/>
                        </a:rPr>
                        <a:t>to verify all information I entered on my application about my main home, income, identity, and dependents to determine eligibility for assistance. </a:t>
                      </a:r>
                    </a:p>
                    <a:p>
                      <a:endParaRPr lang="en-US" sz="1100" b="0" i="0" kern="1200">
                        <a:solidFill>
                          <a:schemeClr val="tx1"/>
                        </a:solidFill>
                        <a:effectLst/>
                        <a:latin typeface="+mn-lt"/>
                        <a:ea typeface="+mn-ea"/>
                        <a:cs typeface="+mn-cs"/>
                      </a:endParaRPr>
                    </a:p>
                    <a:p>
                      <a:r>
                        <a:rPr lang="en-US" sz="1100" b="1" i="0" kern="1200">
                          <a:solidFill>
                            <a:schemeClr val="tx1"/>
                          </a:solidFill>
                          <a:effectLst/>
                          <a:latin typeface="+mn-lt"/>
                          <a:ea typeface="+mn-ea"/>
                          <a:cs typeface="+mn-cs"/>
                        </a:rPr>
                        <a:t>I authorize FEMA, state, territory, or tribal authorities </a:t>
                      </a:r>
                      <a:r>
                        <a:rPr lang="en-US" sz="1100" b="0" i="0" kern="1200">
                          <a:solidFill>
                            <a:schemeClr val="tx1"/>
                          </a:solidFill>
                          <a:effectLst/>
                          <a:latin typeface="+mn-lt"/>
                          <a:ea typeface="+mn-ea"/>
                          <a:cs typeface="+mn-cs"/>
                        </a:rPr>
                        <a:t>to request my personal information from sources such as my insurance company or financial institution. </a:t>
                      </a:r>
                      <a:endParaRPr lang="en-US" sz="1100" b="1" i="0" kern="1200">
                        <a:solidFill>
                          <a:schemeClr val="tx1"/>
                        </a:solidFill>
                        <a:effectLst/>
                        <a:latin typeface="+mn-lt"/>
                        <a:ea typeface="+mn-ea"/>
                        <a:cs typeface="+mn-cs"/>
                      </a:endParaRPr>
                    </a:p>
                    <a:p>
                      <a:pPr lvl="0">
                        <a:buNone/>
                      </a:pPr>
                      <a:endParaRPr lang="en-US" sz="1100" b="0" i="0" kern="1200">
                        <a:solidFill>
                          <a:schemeClr val="tx1"/>
                        </a:solidFill>
                        <a:effectLst/>
                        <a:latin typeface="+mn-lt"/>
                        <a:ea typeface="+mn-ea"/>
                        <a:cs typeface="+mn-cs"/>
                      </a:endParaRPr>
                    </a:p>
                    <a:p>
                      <a:pPr lvl="0">
                        <a:buNone/>
                      </a:pPr>
                      <a:r>
                        <a:rPr lang="en-US" sz="1100" b="1" i="0" u="none" strike="noStrike" kern="1200" noProof="0">
                          <a:effectLst/>
                        </a:rPr>
                        <a:t>It is important that you understand your registration becomes a legal document</a:t>
                      </a:r>
                      <a:r>
                        <a:rPr lang="en-US" sz="1100" b="0" i="0" u="none" strike="noStrike" kern="1200" noProof="0">
                          <a:effectLst/>
                        </a:rPr>
                        <a:t>. </a:t>
                      </a:r>
                    </a:p>
                    <a:p>
                      <a:pPr lvl="0">
                        <a:buNone/>
                      </a:pPr>
                      <a:r>
                        <a:rPr lang="en-US" sz="1100" b="0" i="0" u="none" strike="noStrike" kern="1200" noProof="0">
                          <a:effectLst/>
                        </a:rPr>
                        <a:t>FEMA may use external sources to verify the accuracy of the information you enter. If you intentionally hide information to get assistance, it’s a violation of federal and state laws. This can carry severe criminal and civil penalties. Penalties may include a fine of up to $250,000, imprisonment, or both (18 U.S.C § 287, 1001, and 3571).</a:t>
                      </a:r>
                      <a:endParaRPr lang="en-US" sz="1100"/>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p>
                    <a:p>
                      <a:pPr lvl="0">
                        <a:buNone/>
                      </a:pPr>
                      <a:endParaRPr lang="en-US" sz="1400" b="0" i="0" u="none" strike="noStrike" kern="1200" noProof="0">
                        <a:effectLst/>
                      </a:endParaRPr>
                    </a:p>
                    <a:p>
                      <a:pPr marL="0" marR="0" lvl="0" indent="0" algn="l" defTabSz="914400">
                        <a:lnSpc>
                          <a:spcPct val="100000"/>
                        </a:lnSpc>
                        <a:spcBef>
                          <a:spcPts val="0"/>
                        </a:spcBef>
                        <a:spcAft>
                          <a:spcPts val="0"/>
                        </a:spcAft>
                        <a:buNone/>
                        <a:tabLst/>
                        <a:defRPr/>
                      </a:pPr>
                      <a:r>
                        <a:rPr kumimoji="0" lang="en-US" sz="1200" b="1" i="0" u="none" strike="noStrike" kern="1200" noProof="0">
                          <a:solidFill>
                            <a:schemeClr val="tx1"/>
                          </a:solidFill>
                          <a:effectLst/>
                          <a:latin typeface="Calibri"/>
                        </a:rPr>
                        <a:t>Review Your Application</a:t>
                      </a:r>
                      <a:endParaRPr kumimoji="0" lang="en-US" sz="1200" b="0" i="0" u="none" strike="noStrike" kern="1200" noProof="0">
                        <a:solidFill>
                          <a:schemeClr val="tx1"/>
                        </a:solidFill>
                        <a:effectLst/>
                        <a:latin typeface="Calibri"/>
                      </a:endParaRPr>
                    </a:p>
                    <a:p>
                      <a:pPr lvl="0">
                        <a:buNone/>
                      </a:pPr>
                      <a:r>
                        <a:rPr kumimoji="0" lang="en-US" sz="1200" b="0" i="0" u="none" strike="noStrike" kern="1200" noProof="0">
                          <a:effectLst/>
                        </a:rPr>
                        <a:t>You are about to submit your FEMA</a:t>
                      </a:r>
                      <a:r>
                        <a:rPr lang="en-US" sz="1200" b="0" i="0" u="none" strike="noStrike" kern="1200" noProof="0">
                          <a:effectLst/>
                        </a:rPr>
                        <a:t> registration</a:t>
                      </a:r>
                      <a:r>
                        <a:rPr kumimoji="0" lang="en-US" sz="1200" b="0" i="0" u="none" strike="noStrike" kern="1200" noProof="0">
                          <a:effectLst/>
                        </a:rPr>
                        <a:t>. Please </a:t>
                      </a:r>
                      <a:r>
                        <a:rPr lang="en-US" sz="1200" b="0" i="0" u="none" strike="noStrike" kern="1200" noProof="0">
                          <a:effectLst/>
                        </a:rPr>
                        <a:t>carefully </a:t>
                      </a:r>
                      <a:r>
                        <a:rPr kumimoji="0" lang="en-US" sz="1200" b="0" i="0" u="none" strike="noStrike" kern="1200" noProof="0">
                          <a:effectLst/>
                        </a:rPr>
                        <a:t>review </a:t>
                      </a:r>
                      <a:r>
                        <a:rPr lang="en-US" sz="1200" b="0" i="0" u="none" strike="noStrike" kern="1200" noProof="0">
                          <a:effectLst/>
                        </a:rPr>
                        <a:t>the </a:t>
                      </a:r>
                      <a:r>
                        <a:rPr kumimoji="0" lang="en-US" sz="1200" b="0" i="0" u="none" strike="noStrike" kern="1200" noProof="0">
                          <a:effectLst/>
                        </a:rPr>
                        <a:t>information </a:t>
                      </a:r>
                      <a:r>
                        <a:rPr lang="en-US" sz="1200" b="0" i="0" u="none" strike="noStrike" kern="1200" noProof="0">
                          <a:effectLst/>
                        </a:rPr>
                        <a:t>below</a:t>
                      </a:r>
                      <a:r>
                        <a:rPr kumimoji="0" lang="en-US" sz="1200" b="0" i="0" u="none" strike="noStrike" kern="1200" noProof="0">
                          <a:effectLst/>
                        </a:rPr>
                        <a:t>. </a:t>
                      </a:r>
                      <a:r>
                        <a:rPr lang="en-US" sz="1200" b="0" i="0" u="none" strike="noStrike" kern="1200" noProof="0">
                          <a:effectLst/>
                        </a:rPr>
                        <a:t>Click Edit </a:t>
                      </a:r>
                      <a:r>
                        <a:rPr kumimoji="0" lang="en-US" sz="1200" b="0" i="0" u="none" strike="noStrike" kern="1200" noProof="0">
                          <a:effectLst/>
                        </a:rPr>
                        <a:t>to make changes</a:t>
                      </a:r>
                      <a:r>
                        <a:rPr lang="en-US" sz="1200" b="0" i="0" u="none" strike="noStrike" kern="1200" noProof="0">
                          <a:effectLst/>
                        </a:rPr>
                        <a:t> or </a:t>
                      </a:r>
                      <a:r>
                        <a:rPr kumimoji="0" lang="en-US" sz="1200" b="0" i="0" u="none" strike="noStrike" kern="1200" noProof="0">
                          <a:effectLst/>
                        </a:rPr>
                        <a:t>click Submit to </a:t>
                      </a:r>
                      <a:r>
                        <a:rPr lang="en-US" sz="1200" b="0" i="0" u="none" strike="noStrike" kern="1200" noProof="0">
                          <a:effectLst/>
                        </a:rPr>
                        <a:t>submit </a:t>
                      </a:r>
                      <a:r>
                        <a:rPr kumimoji="0" lang="en-US" sz="1200" b="0" i="0" u="none" strike="noStrike" kern="1200" noProof="0">
                          <a:effectLst/>
                        </a:rPr>
                        <a:t>your </a:t>
                      </a:r>
                      <a:r>
                        <a:rPr lang="en-US" sz="1200" b="0" i="0" u="none" strike="noStrike" kern="1200" noProof="0">
                          <a:effectLst/>
                        </a:rPr>
                        <a:t>registration </a:t>
                      </a:r>
                      <a:r>
                        <a:rPr kumimoji="0" lang="en-US" sz="1200" b="0" i="0" u="none" strike="noStrike" kern="1200" noProof="0">
                          <a:effectLst/>
                        </a:rPr>
                        <a:t>to FEMA. You will only be able to</a:t>
                      </a:r>
                      <a:r>
                        <a:rPr lang="en-US" sz="1200" b="0" i="0" u="none" strike="noStrike" kern="1200" noProof="0">
                          <a:effectLst/>
                        </a:rPr>
                        <a:t> </a:t>
                      </a:r>
                      <a:r>
                        <a:rPr kumimoji="0" lang="en-US" sz="1200" b="0" i="0" u="none" strike="noStrike" kern="1200" noProof="0">
                          <a:effectLst/>
                        </a:rPr>
                        <a:t>make limited changes after you submit your </a:t>
                      </a:r>
                      <a:r>
                        <a:rPr lang="en-US" sz="1200" b="0" i="0" u="none" strike="noStrike" kern="1200" noProof="0">
                          <a:effectLst/>
                        </a:rPr>
                        <a:t>registration</a:t>
                      </a:r>
                      <a:r>
                        <a:rPr kumimoji="0" lang="en-US" sz="1200" b="0" i="0" u="none" strike="noStrike" kern="1200" noProof="0">
                          <a:effectLst/>
                        </a:rPr>
                        <a:t>.</a:t>
                      </a:r>
                    </a:p>
                    <a:p>
                      <a:pPr lvl="0" defTabSz="914400">
                        <a:buNone/>
                        <a:tabLst/>
                        <a:defRPr/>
                      </a:pPr>
                      <a:endParaRPr kumimoji="0" lang="en-US" sz="1200" b="0" i="0" u="none" strike="noStrike" kern="1200" noProof="0">
                        <a:effectLst/>
                      </a:endParaRPr>
                    </a:p>
                    <a:p>
                      <a:pPr lvl="0">
                        <a:buNone/>
                      </a:pPr>
                      <a:r>
                        <a:rPr kumimoji="0" lang="en-US" sz="1200" b="1" i="0" u="none" strike="noStrike" kern="1200" noProof="0">
                          <a:effectLst/>
                        </a:rPr>
                        <a:t>By clicking Submit </a:t>
                      </a:r>
                      <a:r>
                        <a:rPr lang="en-US" sz="1200" b="1" i="0" u="none" strike="noStrike" kern="1200" noProof="0">
                          <a:effectLst/>
                        </a:rPr>
                        <a:t>below </a:t>
                      </a:r>
                      <a:r>
                        <a:rPr kumimoji="0" lang="en-US" sz="1200" b="1" i="0" u="none" strike="noStrike" kern="1200" noProof="0">
                          <a:effectLst/>
                        </a:rPr>
                        <a:t>I certify that:</a:t>
                      </a:r>
                      <a:endParaRPr kumimoji="0" lang="en-US" sz="1200" b="0" i="0" u="none" strike="noStrike" kern="1200" noProof="0">
                        <a:effectLst/>
                      </a:endParaRPr>
                    </a:p>
                    <a:p>
                      <a:pPr marL="171450" lvl="0" indent="-171450" defTabSz="914400">
                        <a:buClr>
                          <a:srgbClr val="000000"/>
                        </a:buClr>
                        <a:buFont typeface="Arial,Sans-Serif"/>
                        <a:buChar char="•"/>
                        <a:tabLst/>
                        <a:defRPr/>
                      </a:pPr>
                      <a:r>
                        <a:rPr kumimoji="0" lang="en-US" sz="1200" b="0" i="0" u="none" strike="noStrike" kern="1200" noProof="0">
                          <a:solidFill>
                            <a:schemeClr val="tx1"/>
                          </a:solidFill>
                          <a:effectLst/>
                          <a:latin typeface="Calibri"/>
                        </a:rPr>
                        <a:t>I have only submitted one (1) application for my household.</a:t>
                      </a:r>
                    </a:p>
                    <a:p>
                      <a:pPr marL="171450" lvl="0" indent="-171450">
                        <a:buClr>
                          <a:srgbClr val="000000"/>
                        </a:buClr>
                        <a:buFont typeface="Arial,Sans-Serif"/>
                        <a:buChar char="•"/>
                      </a:pPr>
                      <a:r>
                        <a:rPr kumimoji="0" lang="en-US" sz="1200" b="0" i="0" u="none" strike="noStrike" kern="1200" noProof="0">
                          <a:solidFill>
                            <a:schemeClr val="tx1"/>
                          </a:solidFill>
                          <a:effectLst/>
                          <a:latin typeface="Calibri"/>
                        </a:rPr>
                        <a:t>The information I entered on my FEMA application is true and correct to the best of my</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knowledge.</a:t>
                      </a:r>
                      <a:r>
                        <a:rPr lang="en-US" sz="1200" b="0" i="0" u="none" strike="noStrike" kern="1200" noProof="0">
                          <a:solidFill>
                            <a:schemeClr val="tx1"/>
                          </a:solidFill>
                          <a:effectLst/>
                          <a:latin typeface="Calibri"/>
                        </a:rPr>
                        <a:t> </a:t>
                      </a:r>
                      <a:endParaRPr kumimoji="0" lang="en-US" sz="1200" b="0" i="0" u="none" strike="noStrike" kern="1200" noProof="0">
                        <a:effectLst/>
                      </a:endParaRPr>
                    </a:p>
                    <a:p>
                      <a:pPr marL="171450" lvl="0" indent="-171450">
                        <a:buClr>
                          <a:srgbClr val="000000"/>
                        </a:buClr>
                        <a:buFont typeface="Arial,Sans-Serif"/>
                        <a:buChar char="•"/>
                      </a:pPr>
                      <a:r>
                        <a:rPr kumimoji="0" lang="en-US" sz="1200" b="0" i="0" u="none" strike="noStrike" kern="1200" noProof="0">
                          <a:effectLst/>
                        </a:rPr>
                        <a:t>I </a:t>
                      </a:r>
                      <a:r>
                        <a:rPr lang="en-US" sz="1200" b="0" i="0" u="none" strike="noStrike" kern="1200" noProof="0">
                          <a:effectLst/>
                        </a:rPr>
                        <a:t>will </a:t>
                      </a:r>
                      <a:r>
                        <a:rPr kumimoji="0" lang="en-US" sz="1200" b="0" i="0" u="none" strike="noStrike" kern="1200" noProof="0">
                          <a:effectLst/>
                        </a:rPr>
                        <a:t>return </a:t>
                      </a:r>
                      <a:r>
                        <a:rPr lang="en-US" sz="1200" b="0" i="0" u="none" strike="noStrike" kern="1200" noProof="0">
                          <a:effectLst/>
                        </a:rPr>
                        <a:t>any </a:t>
                      </a:r>
                      <a:r>
                        <a:rPr kumimoji="0" lang="en-US" sz="1200" b="0" i="0" u="none" strike="noStrike" kern="1200" noProof="0">
                          <a:effectLst/>
                        </a:rPr>
                        <a:t>disaster aid money I received from </a:t>
                      </a:r>
                      <a:r>
                        <a:rPr lang="en-US" sz="1200" b="0" i="0" u="none" strike="noStrike" kern="1200" noProof="0">
                          <a:effectLst/>
                        </a:rPr>
                        <a:t>FEMA or the State if I receive </a:t>
                      </a:r>
                      <a:r>
                        <a:rPr kumimoji="0" lang="en-US" sz="1200" b="0" i="0" u="none" strike="noStrike" kern="1200" noProof="0">
                          <a:effectLst/>
                        </a:rPr>
                        <a:t>insurance or</a:t>
                      </a:r>
                      <a:r>
                        <a:rPr lang="en-US" sz="1200" b="0" i="0" u="none" strike="noStrike" kern="1200" noProof="0">
                          <a:effectLst/>
                        </a:rPr>
                        <a:t> </a:t>
                      </a:r>
                      <a:r>
                        <a:rPr kumimoji="0" lang="en-US" sz="1200" b="0" i="0" u="none" strike="noStrike" kern="1200" noProof="0">
                          <a:effectLst/>
                        </a:rPr>
                        <a:t>other </a:t>
                      </a:r>
                      <a:r>
                        <a:rPr lang="en-US" sz="1200" b="0" i="0" u="none" strike="noStrike" kern="1200" noProof="0">
                          <a:effectLst/>
                        </a:rPr>
                        <a:t>money </a:t>
                      </a:r>
                      <a:r>
                        <a:rPr kumimoji="0" lang="en-US" sz="1200" b="0" i="0" u="none" strike="noStrike" kern="1200" noProof="0">
                          <a:effectLst/>
                        </a:rPr>
                        <a:t>for the same loss</a:t>
                      </a:r>
                      <a:r>
                        <a:rPr lang="en-US" sz="1200" b="0" i="0" u="none" strike="noStrike" kern="1200" noProof="0">
                          <a:effectLst/>
                        </a:rPr>
                        <a:t>, or if </a:t>
                      </a:r>
                      <a:r>
                        <a:rPr kumimoji="0" lang="en-US" sz="1200" b="0" i="0" u="none" strike="noStrike" kern="1200" noProof="0">
                          <a:effectLst/>
                        </a:rPr>
                        <a:t>I </a:t>
                      </a:r>
                      <a:r>
                        <a:rPr lang="en-US" sz="1200" b="0" i="0" u="none" strike="noStrike" kern="1200" noProof="0">
                          <a:effectLst/>
                        </a:rPr>
                        <a:t>do </a:t>
                      </a:r>
                      <a:r>
                        <a:rPr kumimoji="0" lang="en-US" sz="1200" b="0" i="0" u="none" strike="noStrike" kern="1200" noProof="0">
                          <a:effectLst/>
                        </a:rPr>
                        <a:t>not use FEMA</a:t>
                      </a:r>
                      <a:r>
                        <a:rPr lang="en-US" sz="1200" b="0" i="0" u="none" strike="noStrike" kern="1200" noProof="0">
                          <a:effectLst/>
                        </a:rPr>
                        <a:t> disaster aid </a:t>
                      </a:r>
                      <a:r>
                        <a:rPr kumimoji="0" lang="en-US" sz="1200" b="0" i="0" u="none" strike="noStrike" kern="1200" noProof="0">
                          <a:effectLst/>
                        </a:rPr>
                        <a:t>money for </a:t>
                      </a:r>
                      <a:r>
                        <a:rPr lang="en-US" sz="1200" b="0" i="0" u="none" strike="noStrike" kern="1200" noProof="0">
                          <a:effectLst/>
                        </a:rPr>
                        <a:t>the purpose for which it was </a:t>
                      </a:r>
                      <a:r>
                        <a:rPr kumimoji="0" lang="en-US" sz="1200" b="0" i="0" u="none" strike="noStrike" kern="1200" noProof="0">
                          <a:effectLst/>
                        </a:rPr>
                        <a:t>intended.</a:t>
                      </a:r>
                      <a:r>
                        <a:rPr lang="en-US" sz="1200" b="0" i="0" u="none" strike="noStrike" kern="1200" noProof="0">
                          <a:effectLst/>
                        </a:rPr>
                        <a:t> </a:t>
                      </a:r>
                    </a:p>
                    <a:p>
                      <a:pPr marL="0" lvl="0" indent="0">
                        <a:buNone/>
                      </a:pPr>
                      <a:endParaRPr lang="en-US" sz="1200" b="0" i="0" u="none" strike="noStrike" kern="1200" noProof="0">
                        <a:effectLst/>
                      </a:endParaRPr>
                    </a:p>
                    <a:p>
                      <a:pPr lvl="0">
                        <a:buNone/>
                      </a:pPr>
                      <a:r>
                        <a:rPr lang="en-US" sz="1200" b="1" i="0" u="none" strike="noStrike" kern="1200" noProof="0">
                          <a:effectLst/>
                        </a:rPr>
                        <a:t>You must understand</a:t>
                      </a:r>
                      <a:r>
                        <a:rPr lang="en-US" sz="1200" b="0" i="0" u="none" strike="noStrike" kern="1200" noProof="0">
                          <a:effectLst/>
                        </a:rPr>
                        <a:t> that if you intentionally lie or hide any information in an attempt to obtain disaster assistance, it is a violation of federal and State lows, which carry severe fines and or imprisonment.</a:t>
                      </a:r>
                    </a:p>
                    <a:p>
                      <a:pPr lvl="0" defTabSz="914400">
                        <a:buNone/>
                        <a:tabLst/>
                        <a:defRPr/>
                      </a:pPr>
                      <a:endParaRPr kumimoji="0" lang="en-US" sz="1200" b="0" i="0" u="none" strike="noStrike" kern="1200" noProof="0">
                        <a:effectLst/>
                      </a:endParaRPr>
                    </a:p>
                    <a:p>
                      <a:pPr lvl="0">
                        <a:buNone/>
                      </a:pPr>
                      <a:r>
                        <a:rPr lang="en-US" sz="1200" b="1" i="0" u="none" strike="noStrike" kern="1200" noProof="0">
                          <a:effectLst/>
                        </a:rPr>
                        <a:t>You must understand</a:t>
                      </a:r>
                      <a:r>
                        <a:rPr lang="en-US" sz="1200" b="0" i="0" u="none" strike="noStrike" kern="1200" noProof="0">
                          <a:effectLst/>
                        </a:rPr>
                        <a:t> that if you </a:t>
                      </a:r>
                      <a:r>
                        <a:rPr kumimoji="0" lang="en-US" sz="1200" b="0" i="0" u="none" strike="noStrike" kern="1200" noProof="0">
                          <a:effectLst/>
                        </a:rPr>
                        <a:t>received </a:t>
                      </a:r>
                      <a:r>
                        <a:rPr lang="en-US" sz="1200" b="0" i="0" u="none" strike="noStrike" kern="1200" noProof="0">
                          <a:effectLst/>
                        </a:rPr>
                        <a:t>FEMA Assistance and have insurance that covers the same loss or receive other assistance for </a:t>
                      </a:r>
                      <a:r>
                        <a:rPr kumimoji="0" lang="en-US" sz="1200" b="0" i="0" u="none" strike="noStrike" kern="1200" noProof="0">
                          <a:effectLst/>
                        </a:rPr>
                        <a:t>the </a:t>
                      </a:r>
                      <a:r>
                        <a:rPr lang="en-US" sz="1200" b="0" i="0" u="none" strike="noStrike" kern="1200" noProof="0">
                          <a:effectLst/>
                        </a:rPr>
                        <a:t>same loss, you may be required </a:t>
                      </a:r>
                      <a:r>
                        <a:rPr kumimoji="0" lang="en-US" sz="1200" b="0" i="0" u="none" strike="noStrike" kern="1200" noProof="0">
                          <a:effectLst/>
                        </a:rPr>
                        <a:t>to </a:t>
                      </a:r>
                      <a:r>
                        <a:rPr lang="en-US" sz="1200" b="0" i="0" u="none" strike="noStrike" kern="1200" noProof="0">
                          <a:effectLst/>
                        </a:rPr>
                        <a:t>return some or all of the </a:t>
                      </a:r>
                      <a:r>
                        <a:rPr kumimoji="0" lang="en-US" sz="1200" b="0" i="0" u="none" strike="noStrike" kern="1200" noProof="0">
                          <a:effectLst/>
                        </a:rPr>
                        <a:t>FEMA </a:t>
                      </a:r>
                      <a:r>
                        <a:rPr lang="en-US" sz="1200" b="0" i="0" u="none" strike="noStrike" kern="1200" noProof="0">
                          <a:effectLst/>
                        </a:rPr>
                        <a:t>Assistance provided to you</a:t>
                      </a:r>
                      <a:r>
                        <a:rPr kumimoji="0" lang="en-US" sz="1200" b="0" i="0" u="none" strike="noStrike" kern="1200" noProof="0">
                          <a:effectLst/>
                        </a:rPr>
                        <a:t>. </a:t>
                      </a:r>
                    </a:p>
                    <a:p>
                      <a:pPr lvl="0" defTabSz="914400">
                        <a:buNone/>
                        <a:tabLst/>
                        <a:defRPr/>
                      </a:pPr>
                      <a:endParaRPr kumimoji="0" lang="en-US" sz="1200" b="0" i="0" u="none" strike="noStrike" kern="1200" noProof="0">
                        <a:effectLst/>
                      </a:endParaRPr>
                    </a:p>
                    <a:p>
                      <a:pPr lvl="0">
                        <a:buNone/>
                      </a:pPr>
                      <a:r>
                        <a:rPr lang="en-US" sz="1200" b="1" i="0" u="none" strike="noStrike" kern="1200" noProof="0">
                          <a:effectLst/>
                        </a:rPr>
                        <a:t>You must </a:t>
                      </a:r>
                      <a:r>
                        <a:rPr kumimoji="0" lang="en-US" sz="1200" b="1" i="0" u="none" strike="noStrike" kern="1200" noProof="0">
                          <a:effectLst/>
                        </a:rPr>
                        <a:t>authorize</a:t>
                      </a:r>
                      <a:r>
                        <a:rPr lang="en-US" sz="1200" b="1" i="0" u="none" strike="noStrike" kern="1200" noProof="0">
                          <a:effectLst/>
                        </a:rPr>
                        <a:t> </a:t>
                      </a:r>
                      <a:r>
                        <a:rPr kumimoji="0" lang="en-US" sz="1200" b="0" i="0" u="none" strike="noStrike" kern="1200" noProof="0">
                          <a:effectLst/>
                        </a:rPr>
                        <a:t>FEMA to verify all information </a:t>
                      </a:r>
                      <a:r>
                        <a:rPr lang="en-US" sz="1200" b="0" i="0" u="none" strike="noStrike" kern="1200" noProof="0">
                          <a:effectLst/>
                        </a:rPr>
                        <a:t>given by you </a:t>
                      </a:r>
                      <a:r>
                        <a:rPr kumimoji="0" lang="en-US" sz="1200" b="0" i="0" u="none" strike="noStrike" kern="1200" noProof="0">
                          <a:effectLst/>
                        </a:rPr>
                        <a:t>about </a:t>
                      </a:r>
                      <a:r>
                        <a:rPr lang="en-US" sz="1200" b="0" i="0" u="none" strike="noStrike" kern="1200" noProof="0">
                          <a:effectLst/>
                        </a:rPr>
                        <a:t>your primary residence</a:t>
                      </a:r>
                      <a:r>
                        <a:rPr kumimoji="0" lang="en-US" sz="1200" b="0" i="0" u="none" strike="noStrike" kern="1200" noProof="0">
                          <a:effectLst/>
                        </a:rPr>
                        <a:t>,</a:t>
                      </a:r>
                      <a:r>
                        <a:rPr lang="en-US" sz="1200" b="0" i="0" u="none" strike="noStrike" kern="1200" noProof="0">
                          <a:effectLst/>
                        </a:rPr>
                        <a:t> </a:t>
                      </a:r>
                      <a:r>
                        <a:rPr kumimoji="0" lang="en-US" sz="1200" b="0" i="0" u="none" strike="noStrike" kern="1200" noProof="0">
                          <a:effectLst/>
                        </a:rPr>
                        <a:t>income, identity and dependents </a:t>
                      </a:r>
                      <a:r>
                        <a:rPr lang="en-US" sz="1200" b="0" i="0" u="none" strike="noStrike" kern="1200" noProof="0">
                          <a:effectLst/>
                        </a:rPr>
                        <a:t>in order </a:t>
                      </a:r>
                      <a:r>
                        <a:rPr kumimoji="0" lang="en-US" sz="1200" b="0" i="0" u="none" strike="noStrike" kern="1200" noProof="0">
                          <a:effectLst/>
                        </a:rPr>
                        <a:t>to determine </a:t>
                      </a:r>
                      <a:r>
                        <a:rPr lang="en-US" sz="1200" b="0" i="0" u="none" strike="noStrike" kern="1200" noProof="0">
                          <a:effectLst/>
                        </a:rPr>
                        <a:t>your </a:t>
                      </a:r>
                      <a:r>
                        <a:rPr kumimoji="0" lang="en-US" sz="1200" b="0" i="0" u="none" strike="noStrike" kern="1200" noProof="0">
                          <a:effectLst/>
                        </a:rPr>
                        <a:t>eligibility for </a:t>
                      </a:r>
                      <a:r>
                        <a:rPr lang="en-US" sz="1200" b="0" i="0" u="none" strike="noStrike" kern="1200" noProof="0">
                          <a:effectLst/>
                        </a:rPr>
                        <a:t>disaster </a:t>
                      </a:r>
                      <a:r>
                        <a:rPr kumimoji="0" lang="en-US" sz="1200" b="0" i="0" u="none" strike="noStrike" kern="1200" noProof="0">
                          <a:effectLst/>
                        </a:rPr>
                        <a:t>assistance.</a:t>
                      </a:r>
                      <a:r>
                        <a:rPr lang="en-US" sz="1200" b="0" i="0" u="none" strike="noStrike" kern="1200" noProof="0">
                          <a:effectLst/>
                        </a:rPr>
                        <a:t> </a:t>
                      </a:r>
                      <a:endParaRPr kumimoji="0" lang="en-US" sz="1200" b="0" i="0" u="none" strike="noStrike" kern="1200" noProof="0">
                        <a:effectLst/>
                      </a:endParaRPr>
                    </a:p>
                    <a:p>
                      <a:pPr lvl="0">
                        <a:buNone/>
                      </a:pPr>
                      <a:r>
                        <a:rPr lang="en-US" sz="1200" b="1" i="0" u="none" strike="noStrike" kern="1200" noProof="0">
                          <a:effectLst/>
                        </a:rPr>
                        <a:t>You must </a:t>
                      </a:r>
                      <a:r>
                        <a:rPr kumimoji="0" lang="en-US" sz="1200" b="1" i="0" u="none" strike="noStrike" kern="1200" noProof="0">
                          <a:effectLst/>
                        </a:rPr>
                        <a:t>authorize</a:t>
                      </a:r>
                      <a:r>
                        <a:rPr lang="en-US" sz="1200" b="1" i="0" u="none" strike="noStrike" kern="1200" noProof="0">
                          <a:effectLst/>
                        </a:rPr>
                        <a:t> </a:t>
                      </a:r>
                      <a:r>
                        <a:rPr kumimoji="0" lang="en-US" sz="1200" b="0" i="0" u="none" strike="noStrike" kern="1200" noProof="0">
                          <a:effectLst/>
                        </a:rPr>
                        <a:t>FEMA</a:t>
                      </a:r>
                      <a:r>
                        <a:rPr lang="en-US" sz="1200" b="0" i="0" u="none" strike="noStrike" kern="1200" noProof="0">
                          <a:effectLst/>
                        </a:rPr>
                        <a:t> and/</a:t>
                      </a:r>
                      <a:r>
                        <a:rPr kumimoji="0" lang="en-US" sz="1200" b="0" i="0" u="none" strike="noStrike" kern="1200" noProof="0">
                          <a:effectLst/>
                        </a:rPr>
                        <a:t>or </a:t>
                      </a:r>
                      <a:r>
                        <a:rPr lang="en-US" sz="1200" b="0" i="0" u="none" strike="noStrike" kern="1200" noProof="0">
                          <a:effectLst/>
                        </a:rPr>
                        <a:t>the State </a:t>
                      </a:r>
                      <a:r>
                        <a:rPr kumimoji="0" lang="en-US" sz="1200" b="0" i="0" u="none" strike="noStrike" kern="1200" noProof="0">
                          <a:effectLst/>
                        </a:rPr>
                        <a:t>to request </a:t>
                      </a:r>
                      <a:r>
                        <a:rPr lang="en-US" sz="1200" b="0" i="0" u="none" strike="noStrike" kern="1200" noProof="0">
                          <a:effectLst/>
                        </a:rPr>
                        <a:t>your </a:t>
                      </a:r>
                      <a:r>
                        <a:rPr kumimoji="0" lang="en-US" sz="1200" b="0" i="0" u="none" strike="noStrike" kern="1200" noProof="0">
                          <a:effectLst/>
                        </a:rPr>
                        <a:t>personal information from </a:t>
                      </a:r>
                      <a:r>
                        <a:rPr lang="en-US" sz="1200" b="0" i="0" u="none" strike="noStrike" kern="1200" noProof="0">
                          <a:effectLst/>
                        </a:rPr>
                        <a:t>entities </a:t>
                      </a:r>
                      <a:r>
                        <a:rPr kumimoji="0" lang="en-US" sz="1200" b="0" i="0" u="none" strike="noStrike" kern="1200" noProof="0">
                          <a:effectLst/>
                        </a:rPr>
                        <a:t>such</a:t>
                      </a:r>
                      <a:r>
                        <a:rPr lang="en-US" sz="1200" b="0" i="0" u="none" strike="noStrike" kern="1200" noProof="0">
                          <a:effectLst/>
                        </a:rPr>
                        <a:t> </a:t>
                      </a:r>
                      <a:r>
                        <a:rPr kumimoji="0" lang="en-US" sz="1200" b="0" i="0" u="none" strike="noStrike" kern="1200" noProof="0">
                          <a:effectLst/>
                        </a:rPr>
                        <a:t>as </a:t>
                      </a:r>
                      <a:r>
                        <a:rPr lang="en-US" sz="1200" b="0" i="0" u="none" strike="noStrike" kern="1200" noProof="0">
                          <a:effectLst/>
                        </a:rPr>
                        <a:t>your </a:t>
                      </a:r>
                      <a:r>
                        <a:rPr kumimoji="0" lang="en-US" sz="1200" b="0" i="0" u="none" strike="noStrike" kern="1200" noProof="0">
                          <a:effectLst/>
                        </a:rPr>
                        <a:t>insurance company</a:t>
                      </a:r>
                      <a:r>
                        <a:rPr lang="en-US" sz="1200" b="0" i="0" u="none" strike="noStrike" kern="1200" noProof="0">
                          <a:effectLst/>
                        </a:rPr>
                        <a:t>,</a:t>
                      </a:r>
                      <a:r>
                        <a:rPr kumimoji="0" lang="en-US" sz="1200" b="0" i="0" u="none" strike="noStrike" kern="1200" noProof="0">
                          <a:effectLst/>
                        </a:rPr>
                        <a:t> or financial institution.</a:t>
                      </a:r>
                    </a:p>
                    <a:p>
                      <a:pPr lvl="0" defTabSz="914400">
                        <a:buNone/>
                        <a:tabLst/>
                        <a:defRPr/>
                      </a:pPr>
                      <a:endParaRPr kumimoji="0" lang="en-US" sz="1200" b="0" i="0" u="none" strike="noStrike" kern="1200" noProof="0">
                        <a:effectLst/>
                      </a:endParaRPr>
                    </a:p>
                    <a:p>
                      <a:pPr lvl="0" defTabSz="914400">
                        <a:buNone/>
                        <a:tabLst/>
                        <a:defRPr/>
                      </a:pPr>
                      <a:r>
                        <a:rPr kumimoji="0" lang="en-US" sz="1200" b="1" i="0" u="none" strike="noStrike" kern="1200" noProof="0">
                          <a:solidFill>
                            <a:schemeClr val="tx1"/>
                          </a:solidFill>
                          <a:effectLst/>
                          <a:latin typeface="Calibri"/>
                        </a:rPr>
                        <a:t>It is important that your registration becomes a legal document</a:t>
                      </a:r>
                      <a:r>
                        <a:rPr kumimoji="0" lang="en-US" sz="1200" b="0" i="0" u="none" strike="noStrike" kern="1200" noProof="0">
                          <a:solidFill>
                            <a:schemeClr val="tx1"/>
                          </a:solidFill>
                          <a:effectLst/>
                          <a:latin typeface="Calibri"/>
                        </a:rPr>
                        <a:t>. FEMA may use </a:t>
                      </a:r>
                      <a:r>
                        <a:rPr lang="en-US" sz="1200" b="0" i="0" u="none" strike="noStrike" kern="1200" noProof="0">
                          <a:solidFill>
                            <a:schemeClr val="tx1"/>
                          </a:solidFill>
                          <a:effectLst/>
                          <a:latin typeface="Calibri"/>
                        </a:rPr>
                        <a:t>externa </a:t>
                      </a:r>
                      <a:r>
                        <a:rPr kumimoji="0" lang="en-US" sz="1200" b="0" i="0" u="none" strike="noStrike" kern="1200" noProof="0">
                          <a:solidFill>
                            <a:schemeClr val="tx1"/>
                          </a:solidFill>
                          <a:effectLst/>
                          <a:latin typeface="Calibri"/>
                        </a:rPr>
                        <a:t>sources to</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verify the accuracy of the information you enter. If you intentionally </a:t>
                      </a:r>
                      <a:r>
                        <a:rPr lang="en-US" sz="1200" b="0" i="0" u="none" strike="noStrike" kern="1200" noProof="0">
                          <a:solidFill>
                            <a:schemeClr val="tx1"/>
                          </a:solidFill>
                          <a:effectLst/>
                          <a:latin typeface="Calibri"/>
                        </a:rPr>
                        <a:t>make false statements </a:t>
                      </a:r>
                      <a:r>
                        <a:rPr kumimoji="0" lang="en-US" sz="1200" b="0" i="0" u="none" strike="noStrike" kern="1200" noProof="0">
                          <a:solidFill>
                            <a:schemeClr val="tx1"/>
                          </a:solidFill>
                          <a:effectLst/>
                          <a:latin typeface="Calibri"/>
                        </a:rPr>
                        <a:t>or hide</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information to get assistance, it’s a violation of federal and state laws. This can carry severe criminal</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and civil penalties. Penalties may include a fine of up to $250,000, imprisonment, or both (18 U.S.C §</a:t>
                      </a:r>
                      <a:r>
                        <a:rPr lang="en-US" sz="1200" b="0" i="0" u="none" strike="noStrike" kern="1200" noProof="0">
                          <a:solidFill>
                            <a:schemeClr val="tx1"/>
                          </a:solidFill>
                          <a:effectLst/>
                          <a:latin typeface="Calibri"/>
                        </a:rPr>
                        <a:t> </a:t>
                      </a:r>
                      <a:r>
                        <a:rPr kumimoji="0" lang="en-US" sz="1200" b="0" i="0" u="none" strike="noStrike" kern="1200" noProof="0">
                          <a:solidFill>
                            <a:schemeClr val="tx1"/>
                          </a:solidFill>
                          <a:effectLst/>
                          <a:latin typeface="Calibri"/>
                        </a:rPr>
                        <a:t>287, 1001, and 3571).</a:t>
                      </a:r>
                      <a:r>
                        <a:rPr lang="en-US" sz="1200" b="0" i="0" u="none" strike="noStrike" kern="1200" noProof="0">
                          <a:effectLst/>
                        </a:rPr>
                        <a:t> </a:t>
                      </a:r>
                      <a:endParaRPr kumimoji="0" lang="en-US" sz="1200"/>
                    </a:p>
                    <a:p>
                      <a:endParaRPr lang="en-US" sz="1000"/>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23716553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277060377"/>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Conclusion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Application submission.</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5" name="Picture 4">
            <a:extLst>
              <a:ext uri="{FF2B5EF4-FFF2-40B4-BE49-F238E27FC236}">
                <a16:creationId xmlns:a16="http://schemas.microsoft.com/office/drawing/2014/main" id="{30F0CF7B-6477-5A42-A96F-CA892C699D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93838" y="1801677"/>
            <a:ext cx="5360888" cy="2756425"/>
          </a:xfrm>
          <a:prstGeom prst="rect">
            <a:avLst/>
          </a:prstGeom>
        </p:spPr>
      </p:pic>
      <p:pic>
        <p:nvPicPr>
          <p:cNvPr id="3" name="Picture 2">
            <a:extLst>
              <a:ext uri="{FF2B5EF4-FFF2-40B4-BE49-F238E27FC236}">
                <a16:creationId xmlns:a16="http://schemas.microsoft.com/office/drawing/2014/main" id="{E698EDC9-AF68-4E97-A169-D321E86345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73" y="1469564"/>
            <a:ext cx="5360889" cy="4345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0526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257174383"/>
              </p:ext>
            </p:extLst>
          </p:nvPr>
        </p:nvGraphicFramePr>
        <p:xfrm>
          <a:off x="411079" y="226881"/>
          <a:ext cx="11369842" cy="6490260"/>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t>Success Submission Page</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Success</a:t>
                      </a:r>
                    </a:p>
                    <a:p>
                      <a:pPr lvl="0">
                        <a:buNone/>
                      </a:pPr>
                      <a:endParaRPr lang="en-US" sz="1200" b="0" i="0" kern="1200">
                        <a:solidFill>
                          <a:schemeClr val="tx1"/>
                        </a:solidFill>
                        <a:effectLst/>
                        <a:latin typeface="+mn-lt"/>
                        <a:ea typeface="+mn-ea"/>
                        <a:cs typeface="+mn-cs"/>
                      </a:endParaRPr>
                    </a:p>
                    <a:p>
                      <a:pPr lvl="0">
                        <a:buNone/>
                      </a:pPr>
                      <a:r>
                        <a:rPr lang="en-US" sz="1200" b="1" i="0" kern="1200">
                          <a:solidFill>
                            <a:schemeClr val="tx1"/>
                          </a:solidFill>
                          <a:effectLst/>
                          <a:latin typeface="+mn-lt"/>
                          <a:ea typeface="+mn-ea"/>
                          <a:cs typeface="+mn-cs"/>
                        </a:rPr>
                        <a:t>Your application is complete and you’ve submitted it to FEMA. </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Application ID: </a:t>
                      </a:r>
                      <a:r>
                        <a:rPr lang="en-US" sz="1200" b="1" i="0" kern="1200">
                          <a:solidFill>
                            <a:schemeClr val="tx1"/>
                          </a:solidFill>
                          <a:effectLst/>
                          <a:latin typeface="+mn-lt"/>
                          <a:ea typeface="+mn-ea"/>
                          <a:cs typeface="+mn-cs"/>
                        </a:rPr>
                        <a:t>13-0829386</a:t>
                      </a:r>
                      <a:r>
                        <a:rPr lang="en-US" sz="1200" b="0" i="0" kern="1200">
                          <a:solidFill>
                            <a:schemeClr val="tx1"/>
                          </a:solidFill>
                          <a:effectLst/>
                          <a:latin typeface="+mn-lt"/>
                          <a:ea typeface="+mn-ea"/>
                          <a:cs typeface="+mn-cs"/>
                        </a:rPr>
                        <a:t> – Disaster: </a:t>
                      </a:r>
                      <a:r>
                        <a:rPr lang="en-US" sz="1200" b="1" i="0" kern="1200">
                          <a:solidFill>
                            <a:schemeClr val="tx1"/>
                          </a:solidFill>
                          <a:effectLst/>
                          <a:latin typeface="+mn-lt"/>
                          <a:ea typeface="+mn-ea"/>
                          <a:cs typeface="+mn-cs"/>
                        </a:rPr>
                        <a:t>1594 </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Please </a:t>
                      </a:r>
                      <a:r>
                        <a:rPr lang="en-US" sz="1200" b="1" i="0" kern="1200">
                          <a:solidFill>
                            <a:schemeClr val="tx1"/>
                          </a:solidFill>
                          <a:effectLst/>
                          <a:latin typeface="+mn-lt"/>
                          <a:ea typeface="+mn-ea"/>
                          <a:cs typeface="+mn-cs"/>
                        </a:rPr>
                        <a:t>SAVE</a:t>
                      </a:r>
                      <a:r>
                        <a:rPr lang="en-US" sz="1200" b="0" i="0" kern="1200">
                          <a:solidFill>
                            <a:schemeClr val="tx1"/>
                          </a:solidFill>
                          <a:effectLst/>
                          <a:latin typeface="+mn-lt"/>
                          <a:ea typeface="+mn-ea"/>
                          <a:cs typeface="+mn-cs"/>
                        </a:rPr>
                        <a:t> these numbers and keep them handy. You will need your application ID whenever you talk with FEMA. This helps avoid processing delays. </a:t>
                      </a:r>
                    </a:p>
                    <a:p>
                      <a:pPr lvl="0">
                        <a:buNone/>
                      </a:pPr>
                      <a:endParaRPr lang="en-US" sz="1200" b="0" i="0" kern="1200">
                        <a:solidFill>
                          <a:schemeClr val="tx1"/>
                        </a:solidFill>
                        <a:effectLst/>
                        <a:latin typeface="+mn-lt"/>
                        <a:ea typeface="+mn-ea"/>
                        <a:cs typeface="+mn-cs"/>
                      </a:endParaRPr>
                    </a:p>
                    <a:p>
                      <a:pPr lvl="0">
                        <a:buNone/>
                      </a:pPr>
                      <a:r>
                        <a:rPr lang="en-US" sz="1200" b="1" i="1" kern="1200">
                          <a:solidFill>
                            <a:schemeClr val="tx1"/>
                          </a:solidFill>
                          <a:effectLst/>
                          <a:latin typeface="+mn-lt"/>
                          <a:ea typeface="+mn-ea"/>
                          <a:cs typeface="+mn-cs"/>
                        </a:rPr>
                        <a:t>Do not submit another application for the same disaster.</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To get more information, click </a:t>
                      </a:r>
                      <a:r>
                        <a:rPr lang="en-US" sz="1200" b="1" i="0" kern="1200">
                          <a:solidFill>
                            <a:schemeClr val="tx1"/>
                          </a:solidFill>
                          <a:effectLst/>
                          <a:latin typeface="+mn-lt"/>
                          <a:ea typeface="+mn-ea"/>
                          <a:cs typeface="+mn-cs"/>
                        </a:rPr>
                        <a:t>Next.</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FEMA will mail you a packet with information about program and agency referrals and a copy of your application. </a:t>
                      </a:r>
                    </a:p>
                    <a:p>
                      <a:pPr lvl="0">
                        <a:buNone/>
                      </a:pPr>
                      <a:endParaRPr lang="en-US" sz="1200" b="0" i="0" kern="1200">
                        <a:solidFill>
                          <a:schemeClr val="tx1"/>
                        </a:solidFill>
                        <a:effectLst/>
                        <a:latin typeface="+mn-lt"/>
                        <a:ea typeface="+mn-ea"/>
                        <a:cs typeface="+mn-cs"/>
                      </a:endParaRPr>
                    </a:p>
                    <a:p>
                      <a:pPr algn="l">
                        <a:buFont typeface="Courier New" panose="02070309020205020404" pitchFamily="49" charset="0"/>
                        <a:buNone/>
                      </a:pPr>
                      <a:r>
                        <a:rPr lang="en-US" sz="1200" b="0" i="0">
                          <a:solidFill>
                            <a:srgbClr val="201F1E"/>
                          </a:solidFill>
                          <a:effectLst/>
                          <a:latin typeface="Calibri"/>
                        </a:rPr>
                        <a:t>You can check your status or make updates to your application anytime online.</a:t>
                      </a:r>
                      <a:br>
                        <a:rPr lang="en-US" sz="1200"/>
                      </a:br>
                      <a:endParaRPr lang="en-US" sz="1200" b="0" i="0" kern="1200">
                        <a:solidFill>
                          <a:schemeClr val="tx1"/>
                        </a:solidFill>
                        <a:effectLst/>
                        <a:latin typeface="+mn-lt"/>
                        <a:ea typeface="+mn-ea"/>
                        <a:cs typeface="+mn-cs"/>
                      </a:endParaRPr>
                    </a:p>
                    <a:p>
                      <a:pPr algn="l">
                        <a:buFont typeface="Courier New" panose="02070309020205020404" pitchFamily="49" charset="0"/>
                        <a:buNone/>
                      </a:pPr>
                      <a:r>
                        <a:rPr lang="en-US" sz="1200" b="0" i="0">
                          <a:solidFill>
                            <a:srgbClr val="201F1E"/>
                          </a:solidFill>
                          <a:effectLst/>
                          <a:latin typeface="Calibri"/>
                        </a:rPr>
                        <a:t>If you don’t have an account, FEMA will mail your status information. Or you may call the FEMA Helpline to get your status or update your application if your situation changes.</a:t>
                      </a: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You can call 7 a.m. to 11 p.m. ET, 7 days a week:</a:t>
                      </a:r>
                    </a:p>
                    <a:p>
                      <a:pPr lvl="0">
                        <a:buNone/>
                      </a:pP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a:solidFill>
                            <a:schemeClr val="tx1"/>
                          </a:solidFill>
                          <a:effectLst/>
                          <a:latin typeface="+mn-lt"/>
                          <a:ea typeface="+mn-ea"/>
                          <a:cs typeface="+mn-cs"/>
                        </a:rPr>
                        <a:t>1-800-621-3362</a:t>
                      </a:r>
                    </a:p>
                    <a:p>
                      <a:pPr marL="171450" lvl="0" indent="-171450">
                        <a:buFont typeface="Arial" panose="020B0604020202020204" pitchFamily="34" charset="0"/>
                        <a:buChar char="•"/>
                      </a:pPr>
                      <a:r>
                        <a:rPr lang="en-US" sz="1200"/>
                        <a:t>If you use a video relay service, captioned phone, or other communication services, give FEMA the number for that service.</a:t>
                      </a:r>
                      <a:endParaRPr lang="en-US" sz="1200" b="0" i="0" kern="1200">
                        <a:solidFill>
                          <a:schemeClr val="tx1"/>
                        </a:solidFill>
                        <a:effectLst/>
                        <a:latin typeface="+mn-lt"/>
                        <a:ea typeface="+mn-ea"/>
                        <a:cs typeface="+mn-cs"/>
                      </a:endParaRPr>
                    </a:p>
                    <a:p>
                      <a:pPr lvl="0">
                        <a:buNone/>
                      </a:pPr>
                      <a:endParaRPr lang="en-US" sz="1200" b="0" i="0" kern="1200">
                        <a:solidFill>
                          <a:schemeClr val="tx1"/>
                        </a:solidFill>
                        <a:effectLst/>
                        <a:latin typeface="+mn-lt"/>
                        <a:ea typeface="+mn-ea"/>
                        <a:cs typeface="+mn-cs"/>
                      </a:endParaRPr>
                    </a:p>
                    <a:p>
                      <a:pPr lvl="0">
                        <a:buNone/>
                      </a:pPr>
                      <a:r>
                        <a:rPr lang="en-US" sz="1200" b="0" i="0" kern="1200">
                          <a:solidFill>
                            <a:schemeClr val="tx1"/>
                          </a:solidFill>
                          <a:effectLst/>
                          <a:latin typeface="+mn-lt"/>
                          <a:ea typeface="+mn-ea"/>
                          <a:cs typeface="+mn-cs"/>
                        </a:rPr>
                        <a:t>*hyperlink print a copy for your records*</a:t>
                      </a:r>
                    </a:p>
                    <a:p>
                      <a:pPr lvl="0">
                        <a:buNone/>
                      </a:pPr>
                      <a:endParaRPr lang="en-US" sz="12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tc>
                  <a:txBody>
                    <a:bodyPr/>
                    <a:lstStyle/>
                    <a:p>
                      <a:pPr lvl="0">
                        <a:buNone/>
                      </a:pPr>
                      <a:r>
                        <a:rPr lang="en-US" sz="1400" b="1" i="0" u="none" strike="noStrike" kern="1200" noProof="0">
                          <a:solidFill>
                            <a:schemeClr val="tx1"/>
                          </a:solidFill>
                          <a:effectLst/>
                          <a:latin typeface="Calibri"/>
                        </a:rPr>
                        <a:t>Current language</a:t>
                      </a:r>
                      <a:r>
                        <a:rPr lang="en-US" sz="1400" b="0" i="0" u="none" strike="noStrike" kern="1200" noProof="0">
                          <a:solidFill>
                            <a:schemeClr val="tx1"/>
                          </a:solidFill>
                          <a:effectLst/>
                          <a:latin typeface="Calibri"/>
                        </a:rPr>
                        <a:t>:</a:t>
                      </a:r>
                    </a:p>
                    <a:p>
                      <a:pPr lvl="0">
                        <a:buNone/>
                      </a:pPr>
                      <a:endParaRPr lang="en-US" sz="1400" b="0" i="0" u="none" strike="noStrike" kern="1200" noProof="0">
                        <a:effectLst/>
                      </a:endParaRPr>
                    </a:p>
                    <a:p>
                      <a:pPr lvl="0">
                        <a:buNone/>
                      </a:pPr>
                      <a:r>
                        <a:rPr lang="en-US" sz="1400" b="1" i="0" u="none" strike="noStrike" kern="1200" noProof="0">
                          <a:solidFill>
                            <a:schemeClr val="tx1"/>
                          </a:solidFill>
                          <a:effectLst/>
                          <a:latin typeface="Calibri"/>
                        </a:rPr>
                        <a:t>Conclusion</a:t>
                      </a:r>
                      <a:endParaRPr lang="en-US" sz="1400" b="0" i="0" u="none" strike="noStrike" kern="1200" noProof="0">
                        <a:effectLst/>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Your application has been submitted to FEMA. </a:t>
                      </a:r>
                      <a:endParaRPr lang="en-US" sz="1400" b="0" i="0" u="none" strike="noStrike" kern="1200" noProof="0">
                        <a:effectLst/>
                        <a:latin typeface="Calibri"/>
                      </a:endParaRPr>
                    </a:p>
                    <a:p>
                      <a:pPr lvl="0">
                        <a:buNone/>
                      </a:pPr>
                      <a:endParaRPr lang="en-US" sz="1400" b="0" i="0" u="none" strike="noStrike" kern="1200" noProof="0">
                        <a:effectLst/>
                      </a:endParaRPr>
                    </a:p>
                    <a:p>
                      <a:pPr marL="0" marR="0" lvl="0" indent="0" algn="l">
                        <a:lnSpc>
                          <a:spcPct val="100000"/>
                        </a:lnSpc>
                        <a:spcBef>
                          <a:spcPts val="0"/>
                        </a:spcBef>
                        <a:spcAft>
                          <a:spcPts val="0"/>
                        </a:spcAft>
                        <a:buNone/>
                      </a:pPr>
                      <a:r>
                        <a:rPr lang="en-US" sz="1400" b="0" i="0" u="none" strike="noStrike" kern="1200" noProof="0">
                          <a:solidFill>
                            <a:schemeClr val="tx1"/>
                          </a:solidFill>
                          <a:effectLst/>
                          <a:latin typeface="Calibri"/>
                        </a:rPr>
                        <a:t>Your FEMA Registration ID is #13-0829386 in disaster #1594. Please make a note of these numbers. </a:t>
                      </a:r>
                      <a:endParaRPr lang="en-US" sz="1400" b="0" i="0" u="none" strike="noStrike" kern="1200" noProof="0">
                        <a:effectLst/>
                        <a:latin typeface="Calibri"/>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Please be sure to have FEMA registration ID available when contacted. Otherwise, there may be a delay in processing your case. </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You can view and print a copy of the registration for your records. </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Do not complete another registration this could delay processing. </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Click Continue for more information about your FEMA registration. </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Your application is complete. </a:t>
                      </a:r>
                      <a:endParaRPr lang="en-US" sz="1400" b="0" i="0" u="none" strike="noStrike" kern="1200" noProof="0">
                        <a:effectLst/>
                      </a:endParaRPr>
                    </a:p>
                    <a:p>
                      <a:pPr lvl="0">
                        <a:buNone/>
                      </a:pPr>
                      <a:endParaRPr lang="en-US" sz="1400" b="0" i="0" u="none" strike="noStrike" kern="1200" noProof="0">
                        <a:effectLst/>
                      </a:endParaRPr>
                    </a:p>
                    <a:p>
                      <a:pPr lvl="0">
                        <a:buNone/>
                      </a:pPr>
                      <a:r>
                        <a:rPr lang="en-US" sz="1400" b="0" i="0" u="none" strike="noStrike" kern="1200" noProof="0">
                          <a:solidFill>
                            <a:schemeClr val="tx1"/>
                          </a:solidFill>
                          <a:effectLst/>
                          <a:latin typeface="Calibri"/>
                        </a:rPr>
                        <a:t>You may be able to create an online account from DisasterAsistance.gov to check the status of your application. If you are not able to create an account, call the FEMA Helpline </a:t>
                      </a:r>
                      <a:r>
                        <a:rPr lang="en-US" sz="1400" b="0" i="0" u="sng" strike="noStrike" kern="1200" noProof="0">
                          <a:solidFill>
                            <a:schemeClr val="tx1"/>
                          </a:solidFill>
                          <a:effectLst/>
                          <a:latin typeface="Calibri"/>
                        </a:rPr>
                        <a:t>to</a:t>
                      </a:r>
                      <a:r>
                        <a:rPr lang="en-US" sz="1400" b="0" i="0" u="none" strike="noStrike" kern="1200" noProof="0">
                          <a:solidFill>
                            <a:schemeClr val="tx1"/>
                          </a:solidFill>
                          <a:effectLst/>
                          <a:latin typeface="Calibri"/>
                        </a:rPr>
                        <a:t> get updates. </a:t>
                      </a:r>
                      <a:endParaRPr lang="en-US" sz="1400" b="0" i="0" u="none" strike="noStrike" kern="1200" noProof="0">
                        <a:effectLst/>
                        <a:latin typeface="Calibri"/>
                      </a:endParaRPr>
                    </a:p>
                    <a:p>
                      <a:pPr lvl="0">
                        <a:buNone/>
                      </a:pPr>
                      <a:r>
                        <a:rPr lang="en-US" sz="1400" b="0" i="0" u="none" strike="noStrike" kern="1200" noProof="0">
                          <a:solidFill>
                            <a:schemeClr val="tx1"/>
                          </a:solidFill>
                          <a:effectLst/>
                          <a:latin typeface="Calibri"/>
                        </a:rPr>
                        <a:t>1-800-621-3362 (also for 711 &amp; VRS) </a:t>
                      </a:r>
                      <a:endParaRPr lang="en-US" sz="1400" b="0" i="0" u="none" strike="noStrike" kern="1200" noProof="0">
                        <a:effectLst/>
                      </a:endParaRPr>
                    </a:p>
                    <a:p>
                      <a:pPr lvl="0">
                        <a:buNone/>
                      </a:pPr>
                      <a:r>
                        <a:rPr lang="en-US" sz="1400" b="0" i="0" u="none" strike="noStrike" kern="1200" noProof="0">
                          <a:solidFill>
                            <a:schemeClr val="tx1"/>
                          </a:solidFill>
                          <a:effectLst/>
                          <a:latin typeface="Calibri"/>
                        </a:rPr>
                        <a:t>TTY 1-800-462-7585</a:t>
                      </a:r>
                      <a:r>
                        <a:rPr lang="en-US" sz="1400" b="0" i="0" u="none" strike="noStrike" kern="1200" noProof="0">
                          <a:effectLst/>
                        </a:rPr>
                        <a:t> </a:t>
                      </a:r>
                      <a:endParaRPr lang="en-US"/>
                    </a:p>
                    <a:p>
                      <a:pPr lvl="0">
                        <a:buNone/>
                      </a:pPr>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673675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8E44942-F989-443B-98BC-AB306E09E45B}"/>
              </a:ext>
            </a:extLst>
          </p:cNvPr>
          <p:cNvGraphicFramePr>
            <a:graphicFrameLocks noGrp="1"/>
          </p:cNvGraphicFramePr>
          <p:nvPr>
            <p:ph idx="1"/>
            <p:extLst>
              <p:ext uri="{D42A27DB-BD31-4B8C-83A1-F6EECF244321}">
                <p14:modId xmlns:p14="http://schemas.microsoft.com/office/powerpoint/2010/main" val="3744724269"/>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2090285133"/>
                    </a:ext>
                  </a:extLst>
                </a:gridCol>
              </a:tblGrid>
              <a:tr h="424740">
                <a:tc gridSpan="2">
                  <a:txBody>
                    <a:bodyPr/>
                    <a:lstStyle/>
                    <a:p>
                      <a:pPr algn="ctr"/>
                      <a:r>
                        <a:rPr lang="en-US" sz="1800" b="1"/>
                        <a:t>Disaster Selection</a:t>
                      </a:r>
                      <a:endParaRPr lang="en-US" sz="1400" b="1"/>
                    </a:p>
                  </a:txBody>
                  <a:tcPr/>
                </a:tc>
                <a:tc hMerge="1">
                  <a:txBody>
                    <a:bodyPr/>
                    <a:lstStyle/>
                    <a:p>
                      <a:endParaRPr lang="en-US"/>
                    </a:p>
                  </a:txBody>
                  <a:tcPr/>
                </a:tc>
                <a:extLst>
                  <a:ext uri="{0D108BD9-81ED-4DB2-BD59-A6C34878D82A}">
                    <a16:rowId xmlns:a16="http://schemas.microsoft.com/office/drawing/2014/main" val="20448358"/>
                  </a:ext>
                </a:extLst>
              </a:tr>
              <a:tr h="4247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mn-lt"/>
                          <a:ea typeface="Times New Roman" panose="02020603050405020304" pitchFamily="18" charset="0"/>
                        </a:rPr>
                        <a:t>The user must select the county where the damage occurred.</a:t>
                      </a:r>
                    </a:p>
                  </a:txBody>
                  <a:tcPr/>
                </a:tc>
                <a:tc hMerge="1">
                  <a:txBody>
                    <a:bodyPr/>
                    <a:lstStyle/>
                    <a:p>
                      <a:endParaRPr lang="en-US"/>
                    </a:p>
                  </a:txBody>
                  <a:tcPr/>
                </a:tc>
                <a:extLst>
                  <a:ext uri="{0D108BD9-81ED-4DB2-BD59-A6C34878D82A}">
                    <a16:rowId xmlns:a16="http://schemas.microsoft.com/office/drawing/2014/main" val="1382482232"/>
                  </a:ext>
                </a:extLst>
              </a:tr>
              <a:tr h="345919">
                <a:tc>
                  <a:txBody>
                    <a:bodyPr/>
                    <a:lstStyle/>
                    <a:p>
                      <a:r>
                        <a:rPr lang="en-US" sz="1400" b="1"/>
                        <a:t>Proposed Flow</a:t>
                      </a:r>
                    </a:p>
                  </a:txBody>
                  <a:tcPr/>
                </a:tc>
                <a:tc>
                  <a:txBody>
                    <a:bodyPr/>
                    <a:lstStyle/>
                    <a:p>
                      <a:r>
                        <a:rPr lang="en-US" sz="1400" b="1"/>
                        <a:t>Related Features on Current Screen</a:t>
                      </a:r>
                    </a:p>
                  </a:txBody>
                  <a:tcPr/>
                </a:tc>
                <a:extLst>
                  <a:ext uri="{0D108BD9-81ED-4DB2-BD59-A6C34878D82A}">
                    <a16:rowId xmlns:a16="http://schemas.microsoft.com/office/drawing/2014/main" val="1392738882"/>
                  </a:ext>
                </a:extLst>
              </a:tr>
              <a:tr h="3839128">
                <a:tc>
                  <a:txBody>
                    <a:bodyPr/>
                    <a:lstStyle/>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p>
                      <a:endParaRPr lang="en-US" sz="1400"/>
                    </a:p>
                  </a:txBody>
                  <a:tcPr/>
                </a:tc>
                <a:tc>
                  <a:txBody>
                    <a:bodyPr/>
                    <a:lstStyle/>
                    <a:p>
                      <a:endParaRPr lang="en-US" sz="1400"/>
                    </a:p>
                  </a:txBody>
                  <a:tcPr/>
                </a:tc>
                <a:extLst>
                  <a:ext uri="{0D108BD9-81ED-4DB2-BD59-A6C34878D82A}">
                    <a16:rowId xmlns:a16="http://schemas.microsoft.com/office/drawing/2014/main" val="1749774137"/>
                  </a:ext>
                </a:extLst>
              </a:tr>
              <a:tr h="1258772">
                <a:tc>
                  <a:txBody>
                    <a:bodyPr/>
                    <a:lstStyle/>
                    <a:p>
                      <a:pPr marL="0" marR="0" lvl="0" indent="0" algn="l" rtl="0" eaLnBrk="1" fontAlgn="auto" latinLnBrk="0" hangingPunct="1">
                        <a:lnSpc>
                          <a:spcPct val="100000"/>
                        </a:lnSpc>
                        <a:spcBef>
                          <a:spcPts val="0"/>
                        </a:spcBef>
                        <a:spcAft>
                          <a:spcPts val="0"/>
                        </a:spcAft>
                        <a:buClrTx/>
                        <a:buSzTx/>
                        <a:buFontTx/>
                        <a:buNone/>
                      </a:pPr>
                      <a:r>
                        <a:rPr lang="en-US" sz="1400"/>
                        <a:t>Located after the user enters their location. </a:t>
                      </a:r>
                    </a:p>
                    <a:p>
                      <a:endParaRPr lang="en-US" sz="1400"/>
                    </a:p>
                  </a:txBody>
                  <a:tcPr/>
                </a:tc>
                <a:tc>
                  <a:txBody>
                    <a:bodyPr/>
                    <a:lstStyle/>
                    <a:p>
                      <a:endParaRPr lang="en-US" sz="1400"/>
                    </a:p>
                  </a:txBody>
                  <a:tcPr/>
                </a:tc>
                <a:extLst>
                  <a:ext uri="{0D108BD9-81ED-4DB2-BD59-A6C34878D82A}">
                    <a16:rowId xmlns:a16="http://schemas.microsoft.com/office/drawing/2014/main" val="1389307492"/>
                  </a:ext>
                </a:extLst>
              </a:tr>
            </a:tbl>
          </a:graphicData>
        </a:graphic>
      </p:graphicFrame>
      <p:pic>
        <p:nvPicPr>
          <p:cNvPr id="3" name="Picture 4" descr="image">
            <a:extLst>
              <a:ext uri="{FF2B5EF4-FFF2-40B4-BE49-F238E27FC236}">
                <a16:creationId xmlns:a16="http://schemas.microsoft.com/office/drawing/2014/main" id="{5249857B-660A-4967-CC36-B2971E37ECD5}"/>
              </a:ext>
            </a:extLst>
          </p:cNvPr>
          <p:cNvPicPr>
            <a:picLocks noChangeAspect="1"/>
          </p:cNvPicPr>
          <p:nvPr/>
        </p:nvPicPr>
        <p:blipFill>
          <a:blip r:embed="rId2"/>
          <a:stretch>
            <a:fillRect/>
          </a:stretch>
        </p:blipFill>
        <p:spPr>
          <a:xfrm>
            <a:off x="600075" y="1543655"/>
            <a:ext cx="2400300" cy="1646615"/>
          </a:xfrm>
          <a:prstGeom prst="rect">
            <a:avLst/>
          </a:prstGeom>
        </p:spPr>
      </p:pic>
      <p:pic>
        <p:nvPicPr>
          <p:cNvPr id="5" name="Picture 5">
            <a:extLst>
              <a:ext uri="{FF2B5EF4-FFF2-40B4-BE49-F238E27FC236}">
                <a16:creationId xmlns:a16="http://schemas.microsoft.com/office/drawing/2014/main" id="{679E00C4-B9FB-45F3-2B0F-B227039531F4}"/>
              </a:ext>
            </a:extLst>
          </p:cNvPr>
          <p:cNvPicPr>
            <a:picLocks noChangeAspect="1"/>
          </p:cNvPicPr>
          <p:nvPr/>
        </p:nvPicPr>
        <p:blipFill>
          <a:blip r:embed="rId3"/>
          <a:stretch>
            <a:fillRect/>
          </a:stretch>
        </p:blipFill>
        <p:spPr>
          <a:xfrm>
            <a:off x="695325" y="3058197"/>
            <a:ext cx="2352675" cy="1846506"/>
          </a:xfrm>
          <a:prstGeom prst="rect">
            <a:avLst/>
          </a:prstGeom>
        </p:spPr>
      </p:pic>
      <p:pic>
        <p:nvPicPr>
          <p:cNvPr id="1026" name="Picture 2" descr="image">
            <a:extLst>
              <a:ext uri="{FF2B5EF4-FFF2-40B4-BE49-F238E27FC236}">
                <a16:creationId xmlns:a16="http://schemas.microsoft.com/office/drawing/2014/main" id="{C4903A85-6EF8-485A-833A-DA2ED528B8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3162" y="1619053"/>
            <a:ext cx="5243513" cy="2643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561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9055035A-8DBB-804D-9B6A-69ECED71F90D}"/>
              </a:ext>
            </a:extLst>
          </p:cNvPr>
          <p:cNvGraphicFramePr>
            <a:graphicFrameLocks noGrp="1"/>
          </p:cNvGraphicFramePr>
          <p:nvPr>
            <p:ph idx="1"/>
            <p:extLst>
              <p:ext uri="{D42A27DB-BD31-4B8C-83A1-F6EECF244321}">
                <p14:modId xmlns:p14="http://schemas.microsoft.com/office/powerpoint/2010/main" val="3428100192"/>
              </p:ext>
            </p:extLst>
          </p:nvPr>
        </p:nvGraphicFramePr>
        <p:xfrm>
          <a:off x="411079" y="217356"/>
          <a:ext cx="11369842" cy="6293299"/>
        </p:xfrm>
        <a:graphic>
          <a:graphicData uri="http://schemas.openxmlformats.org/drawingml/2006/table">
            <a:tbl>
              <a:tblPr firstRow="1" bandRow="1">
                <a:tableStyleId>{5940675A-B579-460E-94D1-54222C63F5DA}</a:tableStyleId>
              </a:tblPr>
              <a:tblGrid>
                <a:gridCol w="5684921">
                  <a:extLst>
                    <a:ext uri="{9D8B030D-6E8A-4147-A177-3AD203B41FA5}">
                      <a16:colId xmlns:a16="http://schemas.microsoft.com/office/drawing/2014/main" val="248139570"/>
                    </a:ext>
                  </a:extLst>
                </a:gridCol>
                <a:gridCol w="5684921">
                  <a:extLst>
                    <a:ext uri="{9D8B030D-6E8A-4147-A177-3AD203B41FA5}">
                      <a16:colId xmlns:a16="http://schemas.microsoft.com/office/drawing/2014/main" val="914168962"/>
                    </a:ext>
                  </a:extLst>
                </a:gridCol>
              </a:tblGrid>
              <a:tr h="424740">
                <a:tc gridSpan="2">
                  <a:txBody>
                    <a:bodyPr/>
                    <a:lstStyle/>
                    <a:p>
                      <a:pPr algn="ctr"/>
                      <a:r>
                        <a:rPr lang="en-US" b="1">
                          <a:solidFill>
                            <a:schemeClr val="tx1"/>
                          </a:solidFill>
                        </a:rPr>
                        <a:t>Language Changes</a:t>
                      </a:r>
                    </a:p>
                  </a:txBody>
                  <a:tcPr/>
                </a:tc>
                <a:tc hMerge="1">
                  <a:txBody>
                    <a:bodyPr/>
                    <a:lstStyle/>
                    <a:p>
                      <a:endParaRPr lang="en-US"/>
                    </a:p>
                  </a:txBody>
                  <a:tcPr/>
                </a:tc>
                <a:extLst>
                  <a:ext uri="{0D108BD9-81ED-4DB2-BD59-A6C34878D82A}">
                    <a16:rowId xmlns:a16="http://schemas.microsoft.com/office/drawing/2014/main" val="20448358"/>
                  </a:ext>
                </a:extLst>
              </a:tr>
              <a:tr h="5868559">
                <a:tc>
                  <a:txBody>
                    <a:bodyPr/>
                    <a:lstStyle/>
                    <a:p>
                      <a:r>
                        <a:rPr lang="en-US" sz="1400" b="1" i="0" kern="1200">
                          <a:solidFill>
                            <a:schemeClr val="tx1"/>
                          </a:solidFill>
                          <a:effectLst/>
                          <a:latin typeface="+mn-lt"/>
                          <a:ea typeface="+mn-ea"/>
                          <a:cs typeface="+mn-cs"/>
                        </a:rPr>
                        <a:t>Proposed language:</a:t>
                      </a:r>
                    </a:p>
                    <a:p>
                      <a:pPr lvl="0">
                        <a:buNone/>
                      </a:pPr>
                      <a:endParaRPr lang="en-US" sz="1400" b="0" i="0" kern="1200">
                        <a:solidFill>
                          <a:schemeClr val="tx1"/>
                        </a:solidFill>
                        <a:effectLst/>
                        <a:latin typeface="+mn-lt"/>
                        <a:ea typeface="+mn-ea"/>
                        <a:cs typeface="+mn-cs"/>
                      </a:endParaRPr>
                    </a:p>
                    <a:p>
                      <a:pPr lvl="0">
                        <a:buNone/>
                      </a:pPr>
                      <a:r>
                        <a:rPr lang="en-US" sz="1400" b="1" i="0" kern="1200">
                          <a:solidFill>
                            <a:schemeClr val="tx1"/>
                          </a:solidFill>
                          <a:effectLst/>
                          <a:latin typeface="+mn-lt"/>
                          <a:ea typeface="+mn-ea"/>
                          <a:cs typeface="+mn-cs"/>
                        </a:rPr>
                        <a:t>Select your area. </a:t>
                      </a:r>
                      <a:r>
                        <a:rPr lang="en-US" sz="1400" b="0" i="0" kern="1200">
                          <a:solidFill>
                            <a:schemeClr val="tx1"/>
                          </a:solidFill>
                          <a:effectLst/>
                          <a:latin typeface="+mn-lt"/>
                          <a:ea typeface="+mn-ea"/>
                          <a:cs typeface="+mn-cs"/>
                        </a:rPr>
                        <a:t>[Drop-down menu]</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If user selects a different county:</a:t>
                      </a:r>
                    </a:p>
                    <a:p>
                      <a:pPr lvl="0">
                        <a:buNone/>
                      </a:pPr>
                      <a:r>
                        <a:rPr lang="en-US" sz="1400" b="0" i="0" kern="1200">
                          <a:solidFill>
                            <a:schemeClr val="tx1"/>
                          </a:solidFill>
                          <a:effectLst/>
                          <a:latin typeface="+mn-lt"/>
                          <a:ea typeface="+mn-ea"/>
                          <a:cs typeface="+mn-cs"/>
                        </a:rPr>
                        <a:t>Did your damage occur in one of the places listed below?</a:t>
                      </a:r>
                    </a:p>
                    <a:p>
                      <a:pPr lvl="0">
                        <a:buNone/>
                      </a:pPr>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[Button] Next</a:t>
                      </a:r>
                    </a:p>
                    <a:p>
                      <a:pPr lvl="0">
                        <a:buNone/>
                      </a:pPr>
                      <a:endParaRPr lang="en-US" sz="1400" b="0" i="0" kern="1200">
                        <a:solidFill>
                          <a:schemeClr val="tx1"/>
                        </a:solidFill>
                        <a:effectLst/>
                        <a:latin typeface="+mn-lt"/>
                        <a:ea typeface="+mn-ea"/>
                        <a:cs typeface="+mn-cs"/>
                      </a:endParaRPr>
                    </a:p>
                  </a:txBody>
                  <a:tcPr/>
                </a:tc>
                <a:tc>
                  <a:txBody>
                    <a:bodyPr/>
                    <a:lstStyle/>
                    <a:p>
                      <a:r>
                        <a:rPr lang="en-US" sz="1400" b="1" i="0" kern="1200">
                          <a:solidFill>
                            <a:schemeClr val="tx1"/>
                          </a:solidFill>
                          <a:effectLst/>
                          <a:latin typeface="+mn-lt"/>
                          <a:ea typeface="+mn-ea"/>
                          <a:cs typeface="+mn-cs"/>
                        </a:rPr>
                        <a:t>Current language</a:t>
                      </a:r>
                      <a:r>
                        <a:rPr lang="en-US" sz="1400" b="0" i="0" kern="1200">
                          <a:solidFill>
                            <a:schemeClr val="tx1"/>
                          </a:solidFill>
                          <a:effectLst/>
                          <a:latin typeface="+mn-lt"/>
                          <a:ea typeface="+mn-ea"/>
                          <a:cs typeface="+mn-cs"/>
                        </a:rPr>
                        <a:t>:</a:t>
                      </a:r>
                    </a:p>
                    <a:p>
                      <a:endParaRPr lang="en-US" sz="1400" b="0" i="0" kern="1200">
                        <a:solidFill>
                          <a:schemeClr val="tx1"/>
                        </a:solidFill>
                        <a:effectLst/>
                        <a:latin typeface="+mn-lt"/>
                        <a:ea typeface="+mn-ea"/>
                        <a:cs typeface="+mn-cs"/>
                      </a:endParaRPr>
                    </a:p>
                    <a:p>
                      <a:pPr lvl="0">
                        <a:buNone/>
                      </a:pPr>
                      <a:r>
                        <a:rPr lang="en-US" sz="1400" b="0" i="0" kern="1200">
                          <a:solidFill>
                            <a:schemeClr val="tx1"/>
                          </a:solidFill>
                          <a:effectLst/>
                          <a:latin typeface="+mn-lt"/>
                          <a:ea typeface="+mn-ea"/>
                          <a:cs typeface="+mn-cs"/>
                        </a:rPr>
                        <a:t>In what county/parish/municipio did the damage occur? [Drop-down menu]</a:t>
                      </a:r>
                    </a:p>
                    <a:p>
                      <a:pPr lvl="0">
                        <a:buNone/>
                      </a:pPr>
                      <a:endParaRPr lang="en-US" sz="1400" b="0" i="0" kern="1200">
                        <a:solidFill>
                          <a:schemeClr val="tx1"/>
                        </a:solidFill>
                        <a:effectLst/>
                        <a:latin typeface="+mn-lt"/>
                        <a:ea typeface="+mn-ea"/>
                        <a:cs typeface="+mn-cs"/>
                      </a:endParaRPr>
                    </a:p>
                    <a:p>
                      <a:pPr lvl="0">
                        <a:buNone/>
                      </a:pPr>
                      <a:endParaRPr lang="en-US" sz="1400" b="0" i="0" kern="1200">
                        <a:solidFill>
                          <a:schemeClr val="tx1"/>
                        </a:solidFill>
                        <a:effectLst/>
                        <a:latin typeface="+mn-lt"/>
                        <a:ea typeface="+mn-ea"/>
                        <a:cs typeface="+mn-cs"/>
                      </a:endParaRPr>
                    </a:p>
                  </a:txBody>
                  <a:tcPr/>
                </a:tc>
                <a:extLst>
                  <a:ext uri="{0D108BD9-81ED-4DB2-BD59-A6C34878D82A}">
                    <a16:rowId xmlns:a16="http://schemas.microsoft.com/office/drawing/2014/main" val="1382482232"/>
                  </a:ext>
                </a:extLst>
              </a:tr>
            </a:tbl>
          </a:graphicData>
        </a:graphic>
      </p:graphicFrame>
    </p:spTree>
    <p:extLst>
      <p:ext uri="{BB962C8B-B14F-4D97-AF65-F5344CB8AC3E}">
        <p14:creationId xmlns:p14="http://schemas.microsoft.com/office/powerpoint/2010/main" val="3211982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23A80F58ADA641B936FF07E16DC448" ma:contentTypeVersion="10" ma:contentTypeDescription="Create a new document." ma:contentTypeScope="" ma:versionID="90c8fef00a322353aa4eb2561000bcbd">
  <xsd:schema xmlns:xsd="http://www.w3.org/2001/XMLSchema" xmlns:xs="http://www.w3.org/2001/XMLSchema" xmlns:p="http://schemas.microsoft.com/office/2006/metadata/properties" xmlns:ns2="2c98bd04-e699-42b4-98f1-aab694a15b18" xmlns:ns3="e6af22c4-2ba6-403c-a830-179e090e0836" targetNamespace="http://schemas.microsoft.com/office/2006/metadata/properties" ma:root="true" ma:fieldsID="b662eaef0cd01cb5c40e931b39dc7e1d" ns2:_="" ns3:_="">
    <xsd:import namespace="2c98bd04-e699-42b4-98f1-aab694a15b18"/>
    <xsd:import namespace="e6af22c4-2ba6-403c-a830-179e090e083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8bd04-e699-42b4-98f1-aab694a15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af22c4-2ba6-403c-a830-179e090e083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6af22c4-2ba6-403c-a830-179e090e0836">
      <UserInfo>
        <DisplayName>Schurr, Paige (CTR)</DisplayName>
        <AccountId>49</AccountId>
        <AccountType/>
      </UserInfo>
    </SharedWithUsers>
  </documentManagement>
</p:properties>
</file>

<file path=customXml/itemProps1.xml><?xml version="1.0" encoding="utf-8"?>
<ds:datastoreItem xmlns:ds="http://schemas.openxmlformats.org/officeDocument/2006/customXml" ds:itemID="{670F68C8-7597-4619-A776-E26C45B778D1}">
  <ds:schemaRefs>
    <ds:schemaRef ds:uri="2c98bd04-e699-42b4-98f1-aab694a15b18"/>
    <ds:schemaRef ds:uri="e6af22c4-2ba6-403c-a830-179e090e08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5D8F7D6-7815-4675-B7FB-F5F120D55898}">
  <ds:schemaRefs>
    <ds:schemaRef ds:uri="http://schemas.microsoft.com/sharepoint/v3/contenttype/forms"/>
  </ds:schemaRefs>
</ds:datastoreItem>
</file>

<file path=customXml/itemProps3.xml><?xml version="1.0" encoding="utf-8"?>
<ds:datastoreItem xmlns:ds="http://schemas.openxmlformats.org/officeDocument/2006/customXml" ds:itemID="{653AD2A0-4694-43EA-AA83-342AD7414A37}">
  <ds:schemaRefs>
    <ds:schemaRef ds:uri="2c98bd04-e699-42b4-98f1-aab694a15b18"/>
    <ds:schemaRef ds:uri="e6af22c4-2ba6-403c-a830-179e090e08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260</TotalTime>
  <Words>15062</Words>
  <Application>Microsoft Office PowerPoint</Application>
  <PresentationFormat>Widescreen</PresentationFormat>
  <Paragraphs>2048</Paragraphs>
  <Slides>76</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Arial</vt:lpstr>
      <vt:lpstr>Arial,Sans-Serif</vt:lpstr>
      <vt:lpstr>Calibri</vt:lpstr>
      <vt:lpstr>Calibri Light</vt:lpstr>
      <vt:lpstr>Courier New</vt:lpstr>
      <vt:lpstr>Wingdings</vt:lpstr>
      <vt:lpstr>Office Theme</vt:lpstr>
      <vt:lpstr>REGISTRATION INTAKE  LANGUAGE UPDATES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INTAKE  LANGUAGE UPDATES</dc:title>
  <dc:creator>Dellinger, Kelly</dc:creator>
  <cp:lastModifiedBy>Miller, Pamela</cp:lastModifiedBy>
  <cp:revision>4</cp:revision>
  <dcterms:created xsi:type="dcterms:W3CDTF">2022-03-21T14:40:13Z</dcterms:created>
  <dcterms:modified xsi:type="dcterms:W3CDTF">2022-07-25T13:42:41Z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0x010100BB23A80F58ADA641B936FF07E16DC448</vt:lpwstr>
  </property>
</Properties>
</file>