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6" r:id="rId5"/>
    <p:sldId id="265"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nelly, Renee M - Washington, DC - Contractor" initials="CRM-WD-C" lastIdx="4" clrIdx="0">
    <p:extLst>
      <p:ext uri="{19B8F6BF-5375-455C-9EA6-DF929625EA0E}">
        <p15:presenceInfo xmlns:p15="http://schemas.microsoft.com/office/powerpoint/2012/main" userId="S-1-5-21-815684394-1082799842-1103567298-51295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48" autoAdjust="0"/>
    <p:restoredTop sz="94660"/>
  </p:normalViewPr>
  <p:slideViewPr>
    <p:cSldViewPr snapToGrid="0">
      <p:cViewPr varScale="1">
        <p:scale>
          <a:sx n="58" d="100"/>
          <a:sy n="58" d="100"/>
        </p:scale>
        <p:origin x="86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824727-DE0E-48F2-8578-E2A4ECD3CEDF}"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a:p>
        </p:txBody>
      </p:sp>
    </p:spTree>
    <p:extLst>
      <p:ext uri="{BB962C8B-B14F-4D97-AF65-F5344CB8AC3E}">
        <p14:creationId xmlns:p14="http://schemas.microsoft.com/office/powerpoint/2010/main" val="2110605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24727-DE0E-48F2-8578-E2A4ECD3CEDF}"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a:p>
        </p:txBody>
      </p:sp>
    </p:spTree>
    <p:extLst>
      <p:ext uri="{BB962C8B-B14F-4D97-AF65-F5344CB8AC3E}">
        <p14:creationId xmlns:p14="http://schemas.microsoft.com/office/powerpoint/2010/main" val="227682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24727-DE0E-48F2-8578-E2A4ECD3CEDF}"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a:p>
        </p:txBody>
      </p:sp>
    </p:spTree>
    <p:extLst>
      <p:ext uri="{BB962C8B-B14F-4D97-AF65-F5344CB8AC3E}">
        <p14:creationId xmlns:p14="http://schemas.microsoft.com/office/powerpoint/2010/main" val="220878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824727-DE0E-48F2-8578-E2A4ECD3CEDF}"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a:p>
        </p:txBody>
      </p:sp>
    </p:spTree>
    <p:extLst>
      <p:ext uri="{BB962C8B-B14F-4D97-AF65-F5344CB8AC3E}">
        <p14:creationId xmlns:p14="http://schemas.microsoft.com/office/powerpoint/2010/main" val="6833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824727-DE0E-48F2-8578-E2A4ECD3CEDF}"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9B3EB8-8362-49AB-9755-4BCF42BAF22E}" type="slidenum">
              <a:rPr lang="en-US" smtClean="0"/>
              <a:t>‹#›</a:t>
            </a:fld>
            <a:endParaRPr lang="en-US"/>
          </a:p>
        </p:txBody>
      </p:sp>
    </p:spTree>
    <p:extLst>
      <p:ext uri="{BB962C8B-B14F-4D97-AF65-F5344CB8AC3E}">
        <p14:creationId xmlns:p14="http://schemas.microsoft.com/office/powerpoint/2010/main" val="2080055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824727-DE0E-48F2-8578-E2A4ECD3CEDF}"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B3EB8-8362-49AB-9755-4BCF42BAF22E}" type="slidenum">
              <a:rPr lang="en-US" smtClean="0"/>
              <a:t>‹#›</a:t>
            </a:fld>
            <a:endParaRPr lang="en-US"/>
          </a:p>
        </p:txBody>
      </p:sp>
    </p:spTree>
    <p:extLst>
      <p:ext uri="{BB962C8B-B14F-4D97-AF65-F5344CB8AC3E}">
        <p14:creationId xmlns:p14="http://schemas.microsoft.com/office/powerpoint/2010/main" val="154582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824727-DE0E-48F2-8578-E2A4ECD3CEDF}" type="datetimeFigureOut">
              <a:rPr lang="en-US" smtClean="0"/>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9B3EB8-8362-49AB-9755-4BCF42BAF22E}" type="slidenum">
              <a:rPr lang="en-US" smtClean="0"/>
              <a:t>‹#›</a:t>
            </a:fld>
            <a:endParaRPr lang="en-US"/>
          </a:p>
        </p:txBody>
      </p:sp>
    </p:spTree>
    <p:extLst>
      <p:ext uri="{BB962C8B-B14F-4D97-AF65-F5344CB8AC3E}">
        <p14:creationId xmlns:p14="http://schemas.microsoft.com/office/powerpoint/2010/main" val="382497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824727-DE0E-48F2-8578-E2A4ECD3CEDF}"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9B3EB8-8362-49AB-9755-4BCF42BAF22E}" type="slidenum">
              <a:rPr lang="en-US" smtClean="0"/>
              <a:t>‹#›</a:t>
            </a:fld>
            <a:endParaRPr lang="en-US"/>
          </a:p>
        </p:txBody>
      </p:sp>
    </p:spTree>
    <p:extLst>
      <p:ext uri="{BB962C8B-B14F-4D97-AF65-F5344CB8AC3E}">
        <p14:creationId xmlns:p14="http://schemas.microsoft.com/office/powerpoint/2010/main" val="3887971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24727-DE0E-48F2-8578-E2A4ECD3CEDF}" type="datetimeFigureOut">
              <a:rPr lang="en-US" smtClean="0"/>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9B3EB8-8362-49AB-9755-4BCF42BAF22E}" type="slidenum">
              <a:rPr lang="en-US" smtClean="0"/>
              <a:t>‹#›</a:t>
            </a:fld>
            <a:endParaRPr lang="en-US"/>
          </a:p>
        </p:txBody>
      </p:sp>
    </p:spTree>
    <p:extLst>
      <p:ext uri="{BB962C8B-B14F-4D97-AF65-F5344CB8AC3E}">
        <p14:creationId xmlns:p14="http://schemas.microsoft.com/office/powerpoint/2010/main" val="1646862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24727-DE0E-48F2-8578-E2A4ECD3CEDF}"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B3EB8-8362-49AB-9755-4BCF42BAF22E}" type="slidenum">
              <a:rPr lang="en-US" smtClean="0"/>
              <a:t>‹#›</a:t>
            </a:fld>
            <a:endParaRPr lang="en-US"/>
          </a:p>
        </p:txBody>
      </p:sp>
    </p:spTree>
    <p:extLst>
      <p:ext uri="{BB962C8B-B14F-4D97-AF65-F5344CB8AC3E}">
        <p14:creationId xmlns:p14="http://schemas.microsoft.com/office/powerpoint/2010/main" val="26333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24727-DE0E-48F2-8578-E2A4ECD3CEDF}"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9B3EB8-8362-49AB-9755-4BCF42BAF22E}" type="slidenum">
              <a:rPr lang="en-US" smtClean="0"/>
              <a:t>‹#›</a:t>
            </a:fld>
            <a:endParaRPr lang="en-US"/>
          </a:p>
        </p:txBody>
      </p:sp>
    </p:spTree>
    <p:extLst>
      <p:ext uri="{BB962C8B-B14F-4D97-AF65-F5344CB8AC3E}">
        <p14:creationId xmlns:p14="http://schemas.microsoft.com/office/powerpoint/2010/main" val="2291103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8824727-DE0E-48F2-8578-E2A4ECD3CEDF}" type="datetimeFigureOut">
              <a:rPr lang="en-US" smtClean="0"/>
              <a:pPr/>
              <a:t>5/18/2020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C9B3EB8-8362-49AB-9755-4BCF42BAF22E}" type="slidenum">
              <a:rPr lang="en-US" smtClean="0"/>
              <a:pPr/>
              <a:t>‹#›</a:t>
            </a:fld>
            <a:endParaRPr lang="en-US"/>
          </a:p>
        </p:txBody>
      </p:sp>
    </p:spTree>
    <p:extLst>
      <p:ext uri="{BB962C8B-B14F-4D97-AF65-F5344CB8AC3E}">
        <p14:creationId xmlns:p14="http://schemas.microsoft.com/office/powerpoint/2010/main" val="4075728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0480" y="71035"/>
            <a:ext cx="79248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US" b="1" dirty="0" smtClean="0">
                <a:solidFill>
                  <a:schemeClr val="bg1"/>
                </a:solidFill>
                <a:latin typeface="+mn-lt"/>
              </a:rPr>
              <a:t>SSA RSS IPP Verify Process Flow</a:t>
            </a:r>
            <a:endParaRPr lang="en-US" b="1" dirty="0">
              <a:solidFill>
                <a:schemeClr val="bg1"/>
              </a:solidFill>
              <a:latin typeface="+mn-lt"/>
            </a:endParaRPr>
          </a:p>
        </p:txBody>
      </p:sp>
      <p:sp>
        <p:nvSpPr>
          <p:cNvPr id="5" name="Rectangle 4"/>
          <p:cNvSpPr/>
          <p:nvPr/>
        </p:nvSpPr>
        <p:spPr>
          <a:xfrm>
            <a:off x="157480" y="944880"/>
            <a:ext cx="11877040"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223520" y="99568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1</a:t>
            </a:r>
            <a:endParaRPr lang="en-US" b="1" dirty="0">
              <a:solidFill>
                <a:schemeClr val="bg1"/>
              </a:solidFill>
            </a:endParaRPr>
          </a:p>
        </p:txBody>
      </p:sp>
      <p:pic>
        <p:nvPicPr>
          <p:cNvPr id="7" name="Picture 2" descr="Main Screen R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473" y="995680"/>
            <a:ext cx="2442834" cy="1828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8248" y="995680"/>
            <a:ext cx="2439034" cy="1828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9391223" y="995680"/>
            <a:ext cx="2424000" cy="1828800"/>
          </a:xfrm>
          <a:prstGeom prst="rect">
            <a:avLst/>
          </a:prstGeom>
        </p:spPr>
      </p:pic>
      <p:sp>
        <p:nvSpPr>
          <p:cNvPr id="10" name="Oval 9"/>
          <p:cNvSpPr>
            <a:spLocks noChangeAspect="1"/>
          </p:cNvSpPr>
          <p:nvPr/>
        </p:nvSpPr>
        <p:spPr>
          <a:xfrm>
            <a:off x="4551680" y="99568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2</a:t>
            </a:r>
            <a:endParaRPr lang="en-US" b="1" dirty="0">
              <a:solidFill>
                <a:schemeClr val="bg1"/>
              </a:solidFill>
            </a:endParaRPr>
          </a:p>
        </p:txBody>
      </p:sp>
      <p:sp>
        <p:nvSpPr>
          <p:cNvPr id="11" name="Oval 10"/>
          <p:cNvSpPr>
            <a:spLocks noChangeAspect="1"/>
          </p:cNvSpPr>
          <p:nvPr/>
        </p:nvSpPr>
        <p:spPr>
          <a:xfrm>
            <a:off x="8869680" y="99568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p>
        </p:txBody>
      </p:sp>
      <p:sp>
        <p:nvSpPr>
          <p:cNvPr id="12" name="TextBox 11"/>
          <p:cNvSpPr txBox="1"/>
          <p:nvPr/>
        </p:nvSpPr>
        <p:spPr>
          <a:xfrm>
            <a:off x="670034" y="2836234"/>
            <a:ext cx="3190766" cy="769441"/>
          </a:xfrm>
          <a:prstGeom prst="rect">
            <a:avLst/>
          </a:prstGeom>
          <a:noFill/>
        </p:spPr>
        <p:txBody>
          <a:bodyPr wrap="square" rtlCol="0">
            <a:spAutoFit/>
          </a:bodyPr>
          <a:lstStyle/>
          <a:p>
            <a:r>
              <a:rPr lang="en-US" sz="1600" b="1" dirty="0" smtClean="0"/>
              <a:t>Find “IPP Verify” on RSS</a:t>
            </a:r>
          </a:p>
          <a:p>
            <a:r>
              <a:rPr lang="en-US" sz="1400" i="1" dirty="0" smtClean="0"/>
              <a:t>Click “More” under “Other Transactions” from the Main Screen</a:t>
            </a:r>
            <a:endParaRPr lang="en-US" sz="1400" i="1" dirty="0"/>
          </a:p>
        </p:txBody>
      </p:sp>
      <p:sp>
        <p:nvSpPr>
          <p:cNvPr id="13" name="TextBox 12"/>
          <p:cNvSpPr txBox="1"/>
          <p:nvPr/>
        </p:nvSpPr>
        <p:spPr>
          <a:xfrm>
            <a:off x="4986808" y="2836234"/>
            <a:ext cx="2802402" cy="338554"/>
          </a:xfrm>
          <a:prstGeom prst="rect">
            <a:avLst/>
          </a:prstGeom>
          <a:noFill/>
        </p:spPr>
        <p:txBody>
          <a:bodyPr wrap="square" rtlCol="0">
            <a:spAutoFit/>
          </a:bodyPr>
          <a:lstStyle/>
          <a:p>
            <a:r>
              <a:rPr lang="en-US" sz="1600" b="1" dirty="0" smtClean="0"/>
              <a:t>Select “IPP Verify”</a:t>
            </a:r>
            <a:endParaRPr lang="en-US" sz="1600" b="1" dirty="0"/>
          </a:p>
        </p:txBody>
      </p:sp>
      <p:sp>
        <p:nvSpPr>
          <p:cNvPr id="14" name="TextBox 13"/>
          <p:cNvSpPr txBox="1"/>
          <p:nvPr/>
        </p:nvSpPr>
        <p:spPr>
          <a:xfrm>
            <a:off x="9320102" y="2836234"/>
            <a:ext cx="2660815" cy="769441"/>
          </a:xfrm>
          <a:prstGeom prst="rect">
            <a:avLst/>
          </a:prstGeom>
          <a:noFill/>
        </p:spPr>
        <p:txBody>
          <a:bodyPr wrap="square" rtlCol="0">
            <a:spAutoFit/>
          </a:bodyPr>
          <a:lstStyle/>
          <a:p>
            <a:r>
              <a:rPr lang="en-US" sz="1600" b="1" dirty="0" smtClean="0"/>
              <a:t>Search for </a:t>
            </a:r>
            <a:r>
              <a:rPr lang="en-US" sz="1600" b="1" dirty="0"/>
              <a:t>C</a:t>
            </a:r>
            <a:r>
              <a:rPr lang="en-US" sz="1600" b="1" dirty="0" smtClean="0"/>
              <a:t>ustomer </a:t>
            </a:r>
            <a:r>
              <a:rPr lang="en-US" sz="1600" b="1" dirty="0"/>
              <a:t>I</a:t>
            </a:r>
            <a:r>
              <a:rPr lang="en-US" sz="1600" b="1" dirty="0" smtClean="0"/>
              <a:t>nfo</a:t>
            </a:r>
          </a:p>
          <a:p>
            <a:r>
              <a:rPr lang="en-US" sz="1400" i="1" dirty="0" smtClean="0"/>
              <a:t>Scan Barcode (printed or on cell phone) presented by customer</a:t>
            </a:r>
            <a:endParaRPr lang="en-US" sz="1400" i="1" dirty="0"/>
          </a:p>
        </p:txBody>
      </p:sp>
      <p:pic>
        <p:nvPicPr>
          <p:cNvPr id="15" name="Picture 14"/>
          <p:cNvPicPr>
            <a:picLocks noChangeAspect="1"/>
          </p:cNvPicPr>
          <p:nvPr/>
        </p:nvPicPr>
        <p:blipFill>
          <a:blip r:embed="rId5"/>
          <a:stretch>
            <a:fillRect/>
          </a:stretch>
        </p:blipFill>
        <p:spPr>
          <a:xfrm>
            <a:off x="761473" y="4081460"/>
            <a:ext cx="2414400" cy="1828800"/>
          </a:xfrm>
          <a:prstGeom prst="rect">
            <a:avLst/>
          </a:prstGeom>
          <a:ln>
            <a:solidFill>
              <a:schemeClr val="tx1"/>
            </a:solidFill>
          </a:ln>
        </p:spPr>
      </p:pic>
      <p:sp>
        <p:nvSpPr>
          <p:cNvPr id="17" name="Oval 16"/>
          <p:cNvSpPr>
            <a:spLocks noChangeAspect="1"/>
          </p:cNvSpPr>
          <p:nvPr/>
        </p:nvSpPr>
        <p:spPr>
          <a:xfrm>
            <a:off x="223520" y="4143104"/>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4</a:t>
            </a:r>
            <a:endParaRPr lang="en-US" b="1" dirty="0">
              <a:solidFill>
                <a:schemeClr val="bg1"/>
              </a:solidFill>
            </a:endParaRPr>
          </a:p>
        </p:txBody>
      </p:sp>
      <p:sp>
        <p:nvSpPr>
          <p:cNvPr id="21" name="TextBox 20"/>
          <p:cNvSpPr txBox="1"/>
          <p:nvPr/>
        </p:nvSpPr>
        <p:spPr>
          <a:xfrm>
            <a:off x="670034" y="5917380"/>
            <a:ext cx="3387616" cy="769441"/>
          </a:xfrm>
          <a:prstGeom prst="rect">
            <a:avLst/>
          </a:prstGeom>
          <a:noFill/>
        </p:spPr>
        <p:txBody>
          <a:bodyPr wrap="square" rtlCol="0">
            <a:spAutoFit/>
          </a:bodyPr>
          <a:lstStyle/>
          <a:p>
            <a:r>
              <a:rPr lang="en-US" sz="1600" b="1" dirty="0" smtClean="0"/>
              <a:t>Confirm Customer’s Info</a:t>
            </a:r>
          </a:p>
          <a:p>
            <a:r>
              <a:rPr lang="en-US" sz="1400" i="1" dirty="0" smtClean="0"/>
              <a:t>Follow instructions on screen to verify customer’s photo ID and select “OK”</a:t>
            </a:r>
            <a:endParaRPr lang="en-US" sz="1400" i="1" dirty="0"/>
          </a:p>
        </p:txBody>
      </p:sp>
      <p:pic>
        <p:nvPicPr>
          <p:cNvPr id="26" name="Picture 25"/>
          <p:cNvPicPr>
            <a:picLocks noChangeAspect="1"/>
          </p:cNvPicPr>
          <p:nvPr/>
        </p:nvPicPr>
        <p:blipFill>
          <a:blip r:embed="rId6"/>
          <a:stretch>
            <a:fillRect/>
          </a:stretch>
        </p:blipFill>
        <p:spPr>
          <a:xfrm>
            <a:off x="5078248" y="4081460"/>
            <a:ext cx="2459421" cy="1828800"/>
          </a:xfrm>
          <a:prstGeom prst="rect">
            <a:avLst/>
          </a:prstGeom>
        </p:spPr>
      </p:pic>
      <p:sp>
        <p:nvSpPr>
          <p:cNvPr id="27" name="Oval 26"/>
          <p:cNvSpPr>
            <a:spLocks noChangeAspect="1"/>
          </p:cNvSpPr>
          <p:nvPr/>
        </p:nvSpPr>
        <p:spPr>
          <a:xfrm>
            <a:off x="4551680" y="4143104"/>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5</a:t>
            </a:r>
            <a:endParaRPr lang="en-US" b="1" dirty="0">
              <a:solidFill>
                <a:schemeClr val="bg1"/>
              </a:solidFill>
            </a:endParaRPr>
          </a:p>
        </p:txBody>
      </p:sp>
      <p:sp>
        <p:nvSpPr>
          <p:cNvPr id="28" name="TextBox 27"/>
          <p:cNvSpPr txBox="1"/>
          <p:nvPr/>
        </p:nvSpPr>
        <p:spPr>
          <a:xfrm>
            <a:off x="4986808" y="5917380"/>
            <a:ext cx="2439034" cy="769441"/>
          </a:xfrm>
          <a:prstGeom prst="rect">
            <a:avLst/>
          </a:prstGeom>
          <a:noFill/>
        </p:spPr>
        <p:txBody>
          <a:bodyPr wrap="square" rtlCol="0">
            <a:spAutoFit/>
          </a:bodyPr>
          <a:lstStyle/>
          <a:p>
            <a:r>
              <a:rPr lang="en-US" sz="1600" b="1" dirty="0" smtClean="0"/>
              <a:t>Select Primary </a:t>
            </a:r>
            <a:r>
              <a:rPr lang="en-US" sz="1600" b="1" dirty="0"/>
              <a:t>F</a:t>
            </a:r>
            <a:r>
              <a:rPr lang="en-US" sz="1600" b="1" dirty="0" smtClean="0"/>
              <a:t>orm of ID </a:t>
            </a:r>
            <a:r>
              <a:rPr lang="en-US" sz="1400" i="1" dirty="0" smtClean="0"/>
              <a:t>Customer presents one primary form of ID</a:t>
            </a:r>
            <a:endParaRPr lang="en-US" sz="1400" i="1" dirty="0"/>
          </a:p>
        </p:txBody>
      </p:sp>
      <p:graphicFrame>
        <p:nvGraphicFramePr>
          <p:cNvPr id="29" name="Table 28"/>
          <p:cNvGraphicFramePr>
            <a:graphicFrameLocks noGrp="1"/>
          </p:cNvGraphicFramePr>
          <p:nvPr>
            <p:extLst>
              <p:ext uri="{D42A27DB-BD31-4B8C-83A1-F6EECF244321}">
                <p14:modId xmlns:p14="http://schemas.microsoft.com/office/powerpoint/2010/main" val="3067050503"/>
              </p:ext>
            </p:extLst>
          </p:nvPr>
        </p:nvGraphicFramePr>
        <p:xfrm>
          <a:off x="7789210" y="3825240"/>
          <a:ext cx="4191708" cy="2834640"/>
        </p:xfrm>
        <a:graphic>
          <a:graphicData uri="http://schemas.openxmlformats.org/drawingml/2006/table">
            <a:tbl>
              <a:tblPr firstRow="1" bandRow="1">
                <a:tableStyleId>{5C22544A-7EE6-4342-B048-85BDC9FD1C3A}</a:tableStyleId>
              </a:tblPr>
              <a:tblGrid>
                <a:gridCol w="1034750">
                  <a:extLst>
                    <a:ext uri="{9D8B030D-6E8A-4147-A177-3AD203B41FA5}">
                      <a16:colId xmlns:a16="http://schemas.microsoft.com/office/drawing/2014/main" val="20000"/>
                    </a:ext>
                  </a:extLst>
                </a:gridCol>
                <a:gridCol w="3156958">
                  <a:extLst>
                    <a:ext uri="{9D8B030D-6E8A-4147-A177-3AD203B41FA5}">
                      <a16:colId xmlns:a16="http://schemas.microsoft.com/office/drawing/2014/main" val="20001"/>
                    </a:ext>
                  </a:extLst>
                </a:gridCol>
              </a:tblGrid>
              <a:tr h="49987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baseline="0" dirty="0" smtClean="0">
                          <a:solidFill>
                            <a:srgbClr val="FF0000"/>
                          </a:solidFill>
                        </a:rPr>
                        <a:t>The RSS “IPP Verify” lists IDs that are not accepted by the SSA. Clerks are to only accept IDs from the following SSA approved list. Failure to do so will result in a failed IPP transaction. </a:t>
                      </a:r>
                      <a:endParaRPr lang="en-US" sz="1200" b="0" i="1" u="none" dirty="0" smtClean="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US" sz="1600" b="1" dirty="0">
                        <a:solidFill>
                          <a:schemeClr val="tx1"/>
                        </a:solidFill>
                      </a:endParaRPr>
                    </a:p>
                  </a:txBody>
                  <a:tcPr/>
                </a:tc>
                <a:extLst>
                  <a:ext uri="{0D108BD9-81ED-4DB2-BD59-A6C34878D82A}">
                    <a16:rowId xmlns:a16="http://schemas.microsoft.com/office/drawing/2014/main" val="10000"/>
                  </a:ext>
                </a:extLst>
              </a:tr>
              <a:tr h="962779">
                <a:tc>
                  <a:txBody>
                    <a:bodyPr/>
                    <a:lstStyle/>
                    <a:p>
                      <a:r>
                        <a:rPr lang="en-US" sz="1200" b="1" dirty="0" smtClean="0">
                          <a:solidFill>
                            <a:schemeClr val="tx1"/>
                          </a:solidFill>
                        </a:rPr>
                        <a:t> Primary ID </a:t>
                      </a:r>
                    </a:p>
                    <a:p>
                      <a:r>
                        <a:rPr lang="en-US" sz="1200" b="1" dirty="0" smtClean="0">
                          <a:solidFill>
                            <a:schemeClr val="tx1"/>
                          </a:solidFill>
                        </a:rPr>
                        <a:t>(provide</a:t>
                      </a:r>
                      <a:r>
                        <a:rPr lang="en-US" sz="1200" b="1" baseline="0" dirty="0" smtClean="0">
                          <a:solidFill>
                            <a:schemeClr val="tx1"/>
                          </a:solidFill>
                        </a:rPr>
                        <a:t> 1)</a:t>
                      </a:r>
                    </a:p>
                  </a:txBody>
                  <a:tcPr anchor="ctr">
                    <a:lnL w="12700" cap="flat" cmpd="sng" algn="ctr">
                      <a:no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91440">
                        <a:buFont typeface="Arial" panose="020B0604020202020204" pitchFamily="34" charset="0"/>
                        <a:buChar char="•"/>
                      </a:pPr>
                      <a:r>
                        <a:rPr lang="en-US" sz="1200" b="0" dirty="0" smtClean="0">
                          <a:solidFill>
                            <a:schemeClr val="tx1"/>
                          </a:solidFill>
                        </a:rPr>
                        <a:t>US Government-issued ID                              with current address</a:t>
                      </a:r>
                      <a:r>
                        <a:rPr lang="en-US" sz="1200" b="0" dirty="0" smtClean="0">
                          <a:solidFill>
                            <a:srgbClr val="FF0000"/>
                          </a:solidFill>
                        </a:rPr>
                        <a:t>*</a:t>
                      </a:r>
                    </a:p>
                    <a:p>
                      <a:pPr marL="91440" indent="-91440">
                        <a:buFont typeface="Arial" panose="020B0604020202020204" pitchFamily="34" charset="0"/>
                        <a:buChar char="•"/>
                      </a:pPr>
                      <a:r>
                        <a:rPr lang="en-US" sz="1200" b="0" dirty="0" smtClean="0">
                          <a:solidFill>
                            <a:schemeClr val="tx1"/>
                          </a:solidFill>
                        </a:rPr>
                        <a:t>State Driver’s License</a:t>
                      </a:r>
                    </a:p>
                    <a:p>
                      <a:pPr marL="91440" indent="-91440">
                        <a:buFont typeface="Arial" panose="020B0604020202020204" pitchFamily="34" charset="0"/>
                        <a:buChar char="•"/>
                      </a:pPr>
                      <a:r>
                        <a:rPr lang="en-US" sz="1200" b="0" dirty="0" smtClean="0">
                          <a:solidFill>
                            <a:schemeClr val="tx1"/>
                          </a:solidFill>
                        </a:rPr>
                        <a:t>State Non-Driver’s ID</a:t>
                      </a:r>
                    </a:p>
                    <a:p>
                      <a:pPr marL="91440" indent="-91440">
                        <a:buFont typeface="Arial" panose="020B0604020202020204" pitchFamily="34" charset="0"/>
                        <a:buChar char="•"/>
                      </a:pPr>
                      <a:r>
                        <a:rPr lang="en-US" sz="1200" b="0" dirty="0" smtClean="0">
                          <a:solidFill>
                            <a:schemeClr val="tx1"/>
                          </a:solidFill>
                        </a:rPr>
                        <a:t>Uniformed</a:t>
                      </a:r>
                      <a:r>
                        <a:rPr lang="en-US" sz="1200" b="0" baseline="0" dirty="0" smtClean="0">
                          <a:solidFill>
                            <a:schemeClr val="tx1"/>
                          </a:solidFill>
                        </a:rPr>
                        <a:t> Services ID</a:t>
                      </a:r>
                    </a:p>
                    <a:p>
                      <a:pPr marL="91440" indent="-91440">
                        <a:buFont typeface="Arial" panose="020B0604020202020204" pitchFamily="34" charset="0"/>
                        <a:buChar char="•"/>
                      </a:pPr>
                      <a:r>
                        <a:rPr lang="en-US" sz="1200" b="0" baseline="0" dirty="0" smtClean="0">
                          <a:solidFill>
                            <a:schemeClr val="tx1"/>
                          </a:solidFill>
                        </a:rPr>
                        <a:t>US Passport</a:t>
                      </a:r>
                      <a:r>
                        <a:rPr lang="en-US" sz="1200" b="0" baseline="0" dirty="0" smtClean="0">
                          <a:solidFill>
                            <a:srgbClr val="FF0000"/>
                          </a:solidFill>
                        </a:rPr>
                        <a:t>* </a:t>
                      </a:r>
                    </a:p>
                    <a:p>
                      <a:pPr marL="0" indent="0">
                        <a:buFont typeface="Arial" panose="020B0604020202020204" pitchFamily="34" charset="0"/>
                        <a:buNone/>
                      </a:pPr>
                      <a:r>
                        <a:rPr lang="en-US" sz="1200" b="0" i="1" baseline="0" dirty="0" smtClean="0">
                          <a:solidFill>
                            <a:srgbClr val="FF0000"/>
                          </a:solidFill>
                        </a:rPr>
                        <a:t>*requires secondary form of ID</a:t>
                      </a:r>
                      <a:endParaRPr lang="en-US" sz="1200" b="0" i="1" dirty="0">
                        <a:solidFill>
                          <a:srgbClr val="FF0000"/>
                        </a:solidFill>
                      </a:endParaRPr>
                    </a:p>
                  </a:txBody>
                  <a:tcPr>
                    <a:lnL w="12700" cmpd="sng">
                      <a:noFill/>
                    </a:lnL>
                    <a:lnR w="12700" cap="flat" cmpd="sng" algn="ctr">
                      <a:no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7668">
                <a:tc>
                  <a:txBody>
                    <a:bodyPr/>
                    <a:lstStyle/>
                    <a:p>
                      <a:r>
                        <a:rPr lang="en-US" sz="1200" b="1" dirty="0" smtClean="0">
                          <a:solidFill>
                            <a:schemeClr val="tx1"/>
                          </a:solidFill>
                        </a:rPr>
                        <a:t>Secondary ID</a:t>
                      </a:r>
                      <a:endParaRPr lang="en-US" sz="1200" b="1"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91440">
                        <a:buFont typeface="Arial" panose="020B0604020202020204" pitchFamily="34" charset="0"/>
                        <a:buChar char="•"/>
                      </a:pPr>
                      <a:r>
                        <a:rPr lang="en-US" sz="1200" b="0" dirty="0" smtClean="0">
                          <a:solidFill>
                            <a:schemeClr val="tx1"/>
                          </a:solidFill>
                        </a:rPr>
                        <a:t>Mortgage, Lease, or Dead of Trust</a:t>
                      </a:r>
                    </a:p>
                    <a:p>
                      <a:pPr marL="91440" indent="-91440">
                        <a:buFont typeface="Arial" panose="020B0604020202020204" pitchFamily="34" charset="0"/>
                        <a:buChar char="•"/>
                      </a:pPr>
                      <a:r>
                        <a:rPr lang="en-US" sz="1200" b="0" dirty="0" smtClean="0">
                          <a:solidFill>
                            <a:schemeClr val="tx1"/>
                          </a:solidFill>
                        </a:rPr>
                        <a:t>Voter Registration</a:t>
                      </a:r>
                    </a:p>
                    <a:p>
                      <a:pPr marL="91440" indent="-91440">
                        <a:buFont typeface="Arial" panose="020B0604020202020204" pitchFamily="34" charset="0"/>
                        <a:buChar char="•"/>
                      </a:pPr>
                      <a:r>
                        <a:rPr lang="en-US" sz="1200" b="0" dirty="0" smtClean="0">
                          <a:solidFill>
                            <a:schemeClr val="tx1"/>
                          </a:solidFill>
                        </a:rPr>
                        <a:t>Vehicle</a:t>
                      </a:r>
                      <a:r>
                        <a:rPr lang="en-US" sz="1200" b="0" baseline="0" dirty="0" smtClean="0">
                          <a:solidFill>
                            <a:schemeClr val="tx1"/>
                          </a:solidFill>
                        </a:rPr>
                        <a:t> Registration Card</a:t>
                      </a:r>
                    </a:p>
                    <a:p>
                      <a:pPr marL="91440" indent="-91440">
                        <a:buFont typeface="Arial" panose="020B0604020202020204" pitchFamily="34" charset="0"/>
                        <a:buChar char="•"/>
                      </a:pPr>
                      <a:r>
                        <a:rPr lang="en-US" sz="1200" b="0" baseline="0" dirty="0" smtClean="0">
                          <a:solidFill>
                            <a:schemeClr val="tx1"/>
                          </a:solidFill>
                        </a:rPr>
                        <a:t>Home or Vehicle Insurance Policy</a:t>
                      </a:r>
                      <a:endParaRPr lang="en-US" sz="1200" b="0"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0" name="Rectangle 29"/>
          <p:cNvSpPr/>
          <p:nvPr/>
        </p:nvSpPr>
        <p:spPr>
          <a:xfrm>
            <a:off x="4359859" y="3694176"/>
            <a:ext cx="7621059" cy="2960028"/>
          </a:xfrm>
          <a:prstGeom prst="rect">
            <a:avLst/>
          </a:prstGeom>
          <a:noFill/>
          <a:ln>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815585" y="3530601"/>
            <a:ext cx="4757646" cy="338554"/>
          </a:xfrm>
          <a:prstGeom prst="rect">
            <a:avLst/>
          </a:prstGeom>
          <a:solidFill>
            <a:schemeClr val="bg1"/>
          </a:solidFill>
        </p:spPr>
        <p:txBody>
          <a:bodyPr wrap="square" rtlCol="0">
            <a:spAutoFit/>
          </a:bodyPr>
          <a:lstStyle/>
          <a:p>
            <a:pPr algn="ctr"/>
            <a:r>
              <a:rPr lang="en-US" sz="1600" b="1" i="1" dirty="0" smtClean="0">
                <a:solidFill>
                  <a:srgbClr val="FF0000"/>
                </a:solidFill>
              </a:rPr>
              <a:t>Social Security Administration Acceptable forms of ID</a:t>
            </a:r>
            <a:endParaRPr lang="en-US" sz="1600" b="1" i="1" dirty="0">
              <a:solidFill>
                <a:srgbClr val="FF0000"/>
              </a:solidFill>
            </a:endParaRPr>
          </a:p>
        </p:txBody>
      </p:sp>
      <p:pic>
        <p:nvPicPr>
          <p:cNvPr id="32" name="Picture 31"/>
          <p:cNvPicPr>
            <a:picLocks noChangeAspect="1"/>
          </p:cNvPicPr>
          <p:nvPr/>
        </p:nvPicPr>
        <p:blipFill>
          <a:blip r:embed="rId7"/>
          <a:stretch>
            <a:fillRect/>
          </a:stretch>
        </p:blipFill>
        <p:spPr>
          <a:xfrm>
            <a:off x="10690785" y="4715834"/>
            <a:ext cx="1245992" cy="822960"/>
          </a:xfrm>
          <a:prstGeom prst="rect">
            <a:avLst/>
          </a:prstGeom>
        </p:spPr>
      </p:pic>
      <p:sp>
        <p:nvSpPr>
          <p:cNvPr id="34" name="Rectangle 33"/>
          <p:cNvSpPr/>
          <p:nvPr/>
        </p:nvSpPr>
        <p:spPr>
          <a:xfrm>
            <a:off x="1999968" y="2094562"/>
            <a:ext cx="324320" cy="2252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931557" y="2125353"/>
            <a:ext cx="324320" cy="2252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705616" y="5617195"/>
            <a:ext cx="324320" cy="2252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332263" y="4482945"/>
            <a:ext cx="923613" cy="11035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048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761473" y="995680"/>
            <a:ext cx="2398816" cy="1828800"/>
          </a:xfrm>
          <a:prstGeom prst="rect">
            <a:avLst/>
          </a:prstGeom>
        </p:spPr>
      </p:pic>
      <p:sp>
        <p:nvSpPr>
          <p:cNvPr id="4" name="Title 1"/>
          <p:cNvSpPr txBox="1">
            <a:spLocks/>
          </p:cNvSpPr>
          <p:nvPr/>
        </p:nvSpPr>
        <p:spPr>
          <a:xfrm>
            <a:off x="30480" y="71035"/>
            <a:ext cx="79248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US" b="1" dirty="0" smtClean="0">
                <a:solidFill>
                  <a:schemeClr val="bg1"/>
                </a:solidFill>
                <a:latin typeface="+mn-lt"/>
              </a:rPr>
              <a:t>SSA RSS IPP Verify Process Flow</a:t>
            </a:r>
            <a:endParaRPr lang="en-US" b="1" dirty="0">
              <a:solidFill>
                <a:schemeClr val="bg1"/>
              </a:solidFill>
              <a:latin typeface="+mn-lt"/>
            </a:endParaRPr>
          </a:p>
        </p:txBody>
      </p:sp>
      <p:sp>
        <p:nvSpPr>
          <p:cNvPr id="5" name="Rectangle 4"/>
          <p:cNvSpPr>
            <a:spLocks noChangeAspect="1"/>
          </p:cNvSpPr>
          <p:nvPr/>
        </p:nvSpPr>
        <p:spPr>
          <a:xfrm>
            <a:off x="157480" y="944880"/>
            <a:ext cx="11877040"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223520" y="99568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6</a:t>
            </a:r>
            <a:endParaRPr lang="en-US" b="1" dirty="0">
              <a:solidFill>
                <a:schemeClr val="bg1"/>
              </a:solidFill>
            </a:endParaRPr>
          </a:p>
        </p:txBody>
      </p:sp>
      <p:sp>
        <p:nvSpPr>
          <p:cNvPr id="10" name="Oval 9"/>
          <p:cNvSpPr>
            <a:spLocks noChangeAspect="1"/>
          </p:cNvSpPr>
          <p:nvPr/>
        </p:nvSpPr>
        <p:spPr>
          <a:xfrm>
            <a:off x="5628916" y="99568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7</a:t>
            </a:r>
            <a:endParaRPr lang="en-US" b="1" dirty="0">
              <a:solidFill>
                <a:schemeClr val="bg1"/>
              </a:solidFill>
            </a:endParaRPr>
          </a:p>
        </p:txBody>
      </p:sp>
      <p:sp>
        <p:nvSpPr>
          <p:cNvPr id="11" name="Oval 10"/>
          <p:cNvSpPr>
            <a:spLocks noChangeAspect="1"/>
          </p:cNvSpPr>
          <p:nvPr/>
        </p:nvSpPr>
        <p:spPr>
          <a:xfrm>
            <a:off x="8869680" y="99568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8</a:t>
            </a:r>
            <a:endParaRPr lang="en-US" b="1" dirty="0">
              <a:solidFill>
                <a:schemeClr val="bg1"/>
              </a:solidFill>
            </a:endParaRPr>
          </a:p>
        </p:txBody>
      </p:sp>
      <p:sp>
        <p:nvSpPr>
          <p:cNvPr id="12" name="TextBox 11"/>
          <p:cNvSpPr txBox="1"/>
          <p:nvPr/>
        </p:nvSpPr>
        <p:spPr>
          <a:xfrm>
            <a:off x="670034" y="2824804"/>
            <a:ext cx="3625958" cy="1200329"/>
          </a:xfrm>
          <a:prstGeom prst="rect">
            <a:avLst/>
          </a:prstGeom>
          <a:noFill/>
        </p:spPr>
        <p:txBody>
          <a:bodyPr wrap="square" rtlCol="0">
            <a:spAutoFit/>
          </a:bodyPr>
          <a:lstStyle/>
          <a:p>
            <a:r>
              <a:rPr lang="en-US" sz="1600" b="1" dirty="0" smtClean="0"/>
              <a:t>Enter Customer ID Info</a:t>
            </a:r>
          </a:p>
          <a:p>
            <a:r>
              <a:rPr lang="en-US" sz="1400" i="1" dirty="0" smtClean="0"/>
              <a:t>For </a:t>
            </a:r>
            <a:r>
              <a:rPr lang="en-US" sz="1400" i="1" dirty="0"/>
              <a:t>State Driver’s </a:t>
            </a:r>
            <a:r>
              <a:rPr lang="en-US" sz="1400" i="1" dirty="0" smtClean="0"/>
              <a:t>License, </a:t>
            </a:r>
            <a:r>
              <a:rPr lang="en-US" sz="1400" i="1" dirty="0"/>
              <a:t>State Non-Driver’s ID, </a:t>
            </a:r>
            <a:r>
              <a:rPr lang="en-US" sz="1400" i="1" dirty="0" smtClean="0"/>
              <a:t>and Military Issued ID scan </a:t>
            </a:r>
            <a:r>
              <a:rPr lang="en-US" sz="1400" i="1" dirty="0"/>
              <a:t>barcode on back of </a:t>
            </a:r>
            <a:r>
              <a:rPr lang="en-US" sz="1400" i="1" dirty="0" smtClean="0"/>
              <a:t>ID. For other primary IDs, confirm photo matches customer and enter secondary ID</a:t>
            </a:r>
            <a:endParaRPr lang="en-US" sz="1400" i="1" dirty="0"/>
          </a:p>
        </p:txBody>
      </p:sp>
      <p:sp>
        <p:nvSpPr>
          <p:cNvPr id="13" name="TextBox 12"/>
          <p:cNvSpPr txBox="1"/>
          <p:nvPr/>
        </p:nvSpPr>
        <p:spPr>
          <a:xfrm>
            <a:off x="6064043" y="2836234"/>
            <a:ext cx="3028381" cy="984885"/>
          </a:xfrm>
          <a:prstGeom prst="rect">
            <a:avLst/>
          </a:prstGeom>
          <a:noFill/>
        </p:spPr>
        <p:txBody>
          <a:bodyPr wrap="square" rtlCol="0">
            <a:spAutoFit/>
          </a:bodyPr>
          <a:lstStyle/>
          <a:p>
            <a:r>
              <a:rPr lang="en-US" sz="1600" b="1" dirty="0" smtClean="0"/>
              <a:t>Validate Customer Info</a:t>
            </a:r>
          </a:p>
          <a:p>
            <a:r>
              <a:rPr lang="en-US" sz="1400" i="1" dirty="0" smtClean="0"/>
              <a:t>Select </a:t>
            </a:r>
            <a:r>
              <a:rPr lang="en-US" sz="1400" i="1" dirty="0"/>
              <a:t>“Yes” </a:t>
            </a:r>
            <a:r>
              <a:rPr lang="en-US" sz="1400" i="1" dirty="0" smtClean="0"/>
              <a:t>if </a:t>
            </a:r>
            <a:r>
              <a:rPr lang="en-US" sz="1400" i="1" dirty="0"/>
              <a:t>customer ID </a:t>
            </a:r>
            <a:r>
              <a:rPr lang="en-US" sz="1400" i="1" dirty="0" smtClean="0"/>
              <a:t>matches. </a:t>
            </a:r>
            <a:r>
              <a:rPr lang="en-US" sz="1400" i="1" dirty="0"/>
              <a:t>If “No” </a:t>
            </a:r>
            <a:r>
              <a:rPr lang="en-US" sz="1400" i="1" dirty="0" smtClean="0"/>
              <a:t>system will prompt you to enter </a:t>
            </a:r>
            <a:r>
              <a:rPr lang="en-US" sz="1400" i="1" dirty="0"/>
              <a:t>secondary </a:t>
            </a:r>
            <a:r>
              <a:rPr lang="en-US" sz="1400" i="1" dirty="0" smtClean="0"/>
              <a:t>ID</a:t>
            </a:r>
            <a:endParaRPr lang="en-US" sz="1400" i="1" dirty="0"/>
          </a:p>
        </p:txBody>
      </p:sp>
      <p:sp>
        <p:nvSpPr>
          <p:cNvPr id="14" name="TextBox 13"/>
          <p:cNvSpPr txBox="1"/>
          <p:nvPr/>
        </p:nvSpPr>
        <p:spPr>
          <a:xfrm>
            <a:off x="9320102" y="2836234"/>
            <a:ext cx="2714417" cy="553998"/>
          </a:xfrm>
          <a:prstGeom prst="rect">
            <a:avLst/>
          </a:prstGeom>
          <a:noFill/>
        </p:spPr>
        <p:txBody>
          <a:bodyPr wrap="square" rtlCol="0">
            <a:spAutoFit/>
          </a:bodyPr>
          <a:lstStyle/>
          <a:p>
            <a:r>
              <a:rPr lang="en-US" sz="1600" b="1" dirty="0" smtClean="0"/>
              <a:t>Confirm Transaction</a:t>
            </a:r>
          </a:p>
          <a:p>
            <a:r>
              <a:rPr lang="en-US" sz="1400" i="1" dirty="0" smtClean="0"/>
              <a:t>Select </a:t>
            </a:r>
            <a:r>
              <a:rPr lang="en-US" sz="1400" i="1" dirty="0"/>
              <a:t>“OK” to </a:t>
            </a:r>
            <a:r>
              <a:rPr lang="en-US" sz="1400" i="1" dirty="0" smtClean="0"/>
              <a:t>confirm transaction</a:t>
            </a:r>
            <a:endParaRPr lang="en-US" sz="1400" i="1" dirty="0"/>
          </a:p>
        </p:txBody>
      </p:sp>
      <p:sp>
        <p:nvSpPr>
          <p:cNvPr id="22" name="TextBox 21"/>
          <p:cNvSpPr txBox="1"/>
          <p:nvPr/>
        </p:nvSpPr>
        <p:spPr>
          <a:xfrm>
            <a:off x="4999333" y="5917380"/>
            <a:ext cx="3089174" cy="769441"/>
          </a:xfrm>
          <a:prstGeom prst="rect">
            <a:avLst/>
          </a:prstGeom>
          <a:noFill/>
        </p:spPr>
        <p:txBody>
          <a:bodyPr wrap="square" rtlCol="0">
            <a:spAutoFit/>
          </a:bodyPr>
          <a:lstStyle/>
          <a:p>
            <a:r>
              <a:rPr lang="en-US" sz="1600" b="1" dirty="0" smtClean="0"/>
              <a:t>Determine if Fraud Suspected</a:t>
            </a:r>
          </a:p>
          <a:p>
            <a:r>
              <a:rPr lang="en-US" sz="1400" i="1" dirty="0" smtClean="0"/>
              <a:t>Select either “Complete the Transaction” or “Suspected Fraud”</a:t>
            </a:r>
            <a:endParaRPr lang="en-US" sz="1400" i="1" dirty="0"/>
          </a:p>
        </p:txBody>
      </p:sp>
      <p:pic>
        <p:nvPicPr>
          <p:cNvPr id="26" name="Picture 25"/>
          <p:cNvPicPr>
            <a:picLocks noChangeAspect="1"/>
          </p:cNvPicPr>
          <p:nvPr/>
        </p:nvPicPr>
        <p:blipFill>
          <a:blip r:embed="rId3"/>
          <a:stretch>
            <a:fillRect/>
          </a:stretch>
        </p:blipFill>
        <p:spPr>
          <a:xfrm>
            <a:off x="6188609" y="995680"/>
            <a:ext cx="2426296" cy="1828800"/>
          </a:xfrm>
          <a:prstGeom prst="rect">
            <a:avLst/>
          </a:prstGeom>
        </p:spPr>
      </p:pic>
      <p:pic>
        <p:nvPicPr>
          <p:cNvPr id="27" name="Picture 26"/>
          <p:cNvPicPr>
            <a:picLocks noChangeAspect="1"/>
          </p:cNvPicPr>
          <p:nvPr/>
        </p:nvPicPr>
        <p:blipFill>
          <a:blip r:embed="rId4"/>
          <a:stretch>
            <a:fillRect/>
          </a:stretch>
        </p:blipFill>
        <p:spPr>
          <a:xfrm>
            <a:off x="9403916" y="1004320"/>
            <a:ext cx="2411307" cy="1828800"/>
          </a:xfrm>
          <a:prstGeom prst="rect">
            <a:avLst/>
          </a:prstGeom>
        </p:spPr>
      </p:pic>
      <p:pic>
        <p:nvPicPr>
          <p:cNvPr id="28" name="Picture 27"/>
          <p:cNvPicPr>
            <a:picLocks noChangeAspect="1"/>
          </p:cNvPicPr>
          <p:nvPr/>
        </p:nvPicPr>
        <p:blipFill>
          <a:blip r:embed="rId5"/>
          <a:stretch>
            <a:fillRect/>
          </a:stretch>
        </p:blipFill>
        <p:spPr>
          <a:xfrm>
            <a:off x="758769" y="4081460"/>
            <a:ext cx="2417568" cy="1828800"/>
          </a:xfrm>
          <a:prstGeom prst="rect">
            <a:avLst/>
          </a:prstGeom>
        </p:spPr>
      </p:pic>
      <p:pic>
        <p:nvPicPr>
          <p:cNvPr id="29" name="Picture 28"/>
          <p:cNvPicPr>
            <a:picLocks noChangeAspect="1"/>
          </p:cNvPicPr>
          <p:nvPr/>
        </p:nvPicPr>
        <p:blipFill>
          <a:blip r:embed="rId6"/>
          <a:stretch>
            <a:fillRect/>
          </a:stretch>
        </p:blipFill>
        <p:spPr>
          <a:xfrm>
            <a:off x="5130845" y="4081460"/>
            <a:ext cx="2419350" cy="1828800"/>
          </a:xfrm>
          <a:prstGeom prst="rect">
            <a:avLst/>
          </a:prstGeom>
        </p:spPr>
      </p:pic>
      <p:pic>
        <p:nvPicPr>
          <p:cNvPr id="30" name="Picture 29"/>
          <p:cNvPicPr>
            <a:picLocks noChangeAspect="1"/>
          </p:cNvPicPr>
          <p:nvPr/>
        </p:nvPicPr>
        <p:blipFill>
          <a:blip r:embed="rId7"/>
          <a:stretch>
            <a:fillRect/>
          </a:stretch>
        </p:blipFill>
        <p:spPr>
          <a:xfrm>
            <a:off x="9370250" y="4081460"/>
            <a:ext cx="2444973" cy="1828800"/>
          </a:xfrm>
          <a:prstGeom prst="rect">
            <a:avLst/>
          </a:prstGeom>
        </p:spPr>
      </p:pic>
      <p:sp>
        <p:nvSpPr>
          <p:cNvPr id="32" name="TextBox 31"/>
          <p:cNvSpPr txBox="1"/>
          <p:nvPr/>
        </p:nvSpPr>
        <p:spPr>
          <a:xfrm>
            <a:off x="9320102" y="5917380"/>
            <a:ext cx="2654879" cy="769441"/>
          </a:xfrm>
          <a:prstGeom prst="rect">
            <a:avLst/>
          </a:prstGeom>
          <a:noFill/>
        </p:spPr>
        <p:txBody>
          <a:bodyPr wrap="square" rtlCol="0">
            <a:spAutoFit/>
          </a:bodyPr>
          <a:lstStyle/>
          <a:p>
            <a:r>
              <a:rPr lang="en-US" sz="1600" b="1" dirty="0" smtClean="0"/>
              <a:t>Confirm Fraud Suspected</a:t>
            </a:r>
          </a:p>
          <a:p>
            <a:r>
              <a:rPr lang="en-US" sz="1400" i="1" dirty="0"/>
              <a:t>S</a:t>
            </a:r>
            <a:r>
              <a:rPr lang="en-US" sz="1400" i="1" dirty="0" smtClean="0"/>
              <a:t>elect </a:t>
            </a:r>
            <a:r>
              <a:rPr lang="en-US" sz="1400" i="1" dirty="0"/>
              <a:t>“Confirm” to </a:t>
            </a:r>
            <a:r>
              <a:rPr lang="en-US" sz="1400" i="1" dirty="0" smtClean="0"/>
              <a:t>flag and finalize transaction</a:t>
            </a:r>
            <a:endParaRPr lang="en-US" sz="1400" i="1" dirty="0"/>
          </a:p>
        </p:txBody>
      </p:sp>
      <p:grpSp>
        <p:nvGrpSpPr>
          <p:cNvPr id="8" name="Group 7"/>
          <p:cNvGrpSpPr/>
          <p:nvPr/>
        </p:nvGrpSpPr>
        <p:grpSpPr>
          <a:xfrm>
            <a:off x="4539061" y="4128516"/>
            <a:ext cx="431828" cy="371204"/>
            <a:chOff x="4526535" y="4128516"/>
            <a:chExt cx="431828" cy="371204"/>
          </a:xfrm>
        </p:grpSpPr>
        <p:sp>
          <p:nvSpPr>
            <p:cNvPr id="20" name="Oval 19"/>
            <p:cNvSpPr>
              <a:spLocks noChangeAspect="1"/>
            </p:cNvSpPr>
            <p:nvPr/>
          </p:nvSpPr>
          <p:spPr>
            <a:xfrm>
              <a:off x="4551680" y="413396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2" name="TextBox 1"/>
            <p:cNvSpPr txBox="1"/>
            <p:nvPr/>
          </p:nvSpPr>
          <p:spPr>
            <a:xfrm>
              <a:off x="4526535" y="4128516"/>
              <a:ext cx="431828" cy="369332"/>
            </a:xfrm>
            <a:prstGeom prst="rect">
              <a:avLst/>
            </a:prstGeom>
            <a:noFill/>
          </p:spPr>
          <p:txBody>
            <a:bodyPr wrap="square" rtlCol="0">
              <a:spAutoFit/>
            </a:bodyPr>
            <a:lstStyle/>
            <a:p>
              <a:r>
                <a:rPr lang="en-US" b="1" dirty="0" smtClean="0">
                  <a:solidFill>
                    <a:schemeClr val="bg1"/>
                  </a:solidFill>
                </a:rPr>
                <a:t>10</a:t>
              </a:r>
              <a:endParaRPr lang="en-US" b="1" dirty="0">
                <a:solidFill>
                  <a:schemeClr val="bg1"/>
                </a:solidFill>
              </a:endParaRPr>
            </a:p>
          </p:txBody>
        </p:sp>
      </p:grpSp>
      <p:grpSp>
        <p:nvGrpSpPr>
          <p:cNvPr id="7" name="Group 6"/>
          <p:cNvGrpSpPr/>
          <p:nvPr/>
        </p:nvGrpSpPr>
        <p:grpSpPr>
          <a:xfrm>
            <a:off x="8852256" y="4130193"/>
            <a:ext cx="431828" cy="369527"/>
            <a:chOff x="8852256" y="4042520"/>
            <a:chExt cx="431828" cy="369527"/>
          </a:xfrm>
        </p:grpSpPr>
        <p:sp>
          <p:nvSpPr>
            <p:cNvPr id="31" name="Oval 30"/>
            <p:cNvSpPr>
              <a:spLocks noChangeAspect="1"/>
            </p:cNvSpPr>
            <p:nvPr/>
          </p:nvSpPr>
          <p:spPr>
            <a:xfrm>
              <a:off x="8869680" y="404252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33" name="TextBox 32"/>
            <p:cNvSpPr txBox="1"/>
            <p:nvPr/>
          </p:nvSpPr>
          <p:spPr>
            <a:xfrm>
              <a:off x="8852256" y="4042715"/>
              <a:ext cx="431828" cy="369332"/>
            </a:xfrm>
            <a:prstGeom prst="rect">
              <a:avLst/>
            </a:prstGeom>
            <a:noFill/>
          </p:spPr>
          <p:txBody>
            <a:bodyPr wrap="square" rtlCol="0">
              <a:spAutoFit/>
            </a:bodyPr>
            <a:lstStyle/>
            <a:p>
              <a:r>
                <a:rPr lang="en-US" b="1" dirty="0" smtClean="0">
                  <a:solidFill>
                    <a:schemeClr val="bg1"/>
                  </a:solidFill>
                </a:rPr>
                <a:t>11</a:t>
              </a:r>
              <a:endParaRPr lang="en-US" b="1" dirty="0">
                <a:solidFill>
                  <a:schemeClr val="bg1"/>
                </a:solidFill>
              </a:endParaRPr>
            </a:p>
          </p:txBody>
        </p:sp>
      </p:grpSp>
      <p:sp>
        <p:nvSpPr>
          <p:cNvPr id="3" name="Rectangle 2"/>
          <p:cNvSpPr/>
          <p:nvPr/>
        </p:nvSpPr>
        <p:spPr>
          <a:xfrm>
            <a:off x="4411066" y="3902022"/>
            <a:ext cx="7563915" cy="2745158"/>
          </a:xfrm>
          <a:prstGeom prst="rect">
            <a:avLst/>
          </a:prstGeom>
          <a:noFill/>
          <a:ln>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739482" y="3727697"/>
            <a:ext cx="1015124" cy="369332"/>
          </a:xfrm>
          <a:prstGeom prst="rect">
            <a:avLst/>
          </a:prstGeom>
          <a:solidFill>
            <a:schemeClr val="bg1"/>
          </a:solidFill>
        </p:spPr>
        <p:txBody>
          <a:bodyPr wrap="square" rtlCol="0">
            <a:spAutoFit/>
          </a:bodyPr>
          <a:lstStyle/>
          <a:p>
            <a:pPr algn="ctr"/>
            <a:r>
              <a:rPr lang="en-US" b="1" i="1" dirty="0" smtClean="0">
                <a:solidFill>
                  <a:srgbClr val="002060"/>
                </a:solidFill>
              </a:rPr>
              <a:t>Optional</a:t>
            </a:r>
            <a:endParaRPr lang="en-US" b="1" i="1" dirty="0">
              <a:solidFill>
                <a:srgbClr val="002060"/>
              </a:solidFill>
            </a:endParaRPr>
          </a:p>
        </p:txBody>
      </p:sp>
      <p:sp>
        <p:nvSpPr>
          <p:cNvPr id="35" name="Rectangle 34"/>
          <p:cNvSpPr/>
          <p:nvPr/>
        </p:nvSpPr>
        <p:spPr>
          <a:xfrm>
            <a:off x="7148466" y="2503952"/>
            <a:ext cx="484692" cy="1984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0376808" y="2507555"/>
            <a:ext cx="231521" cy="2095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0348616" y="5577219"/>
            <a:ext cx="231521" cy="2095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28525" y="4506992"/>
            <a:ext cx="1038663" cy="5086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845875" y="5590831"/>
            <a:ext cx="231521" cy="2095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223520" y="4143104"/>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9</a:t>
            </a:r>
            <a:endParaRPr lang="en-US" b="1" dirty="0">
              <a:solidFill>
                <a:schemeClr val="bg1"/>
              </a:solidFill>
            </a:endParaRPr>
          </a:p>
        </p:txBody>
      </p:sp>
      <p:sp>
        <p:nvSpPr>
          <p:cNvPr id="43" name="TextBox 42"/>
          <p:cNvSpPr txBox="1"/>
          <p:nvPr/>
        </p:nvSpPr>
        <p:spPr>
          <a:xfrm>
            <a:off x="670034" y="5917380"/>
            <a:ext cx="3387616" cy="769441"/>
          </a:xfrm>
          <a:prstGeom prst="rect">
            <a:avLst/>
          </a:prstGeom>
          <a:noFill/>
        </p:spPr>
        <p:txBody>
          <a:bodyPr wrap="square" rtlCol="0">
            <a:spAutoFit/>
          </a:bodyPr>
          <a:lstStyle/>
          <a:p>
            <a:r>
              <a:rPr lang="en-US" sz="1600" b="1" dirty="0"/>
              <a:t>Complete Transaction</a:t>
            </a:r>
          </a:p>
          <a:p>
            <a:r>
              <a:rPr lang="en-US" sz="1400" i="1" dirty="0"/>
              <a:t>Select “OK” to complete transaction, and thank customer for their visit</a:t>
            </a:r>
          </a:p>
        </p:txBody>
      </p:sp>
      <p:sp>
        <p:nvSpPr>
          <p:cNvPr id="9" name="Isosceles Triangle 8"/>
          <p:cNvSpPr/>
          <p:nvPr/>
        </p:nvSpPr>
        <p:spPr>
          <a:xfrm rot="5400000" flipH="1">
            <a:off x="2696608" y="1593045"/>
            <a:ext cx="1565833" cy="583594"/>
          </a:xfrm>
          <a:prstGeom prst="triangle">
            <a:avLst>
              <a:gd name="adj" fmla="val 71776"/>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2"/>
          <a:stretch>
            <a:fillRect/>
          </a:stretch>
        </p:blipFill>
        <p:spPr>
          <a:xfrm>
            <a:off x="777057" y="995680"/>
            <a:ext cx="2398816" cy="1828800"/>
          </a:xfrm>
          <a:prstGeom prst="rect">
            <a:avLst/>
          </a:prstGeom>
        </p:spPr>
      </p:pic>
      <p:sp>
        <p:nvSpPr>
          <p:cNvPr id="34" name="Rectangle 33"/>
          <p:cNvSpPr/>
          <p:nvPr/>
        </p:nvSpPr>
        <p:spPr>
          <a:xfrm>
            <a:off x="1714217" y="2290498"/>
            <a:ext cx="324320" cy="2252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458701" y="2242260"/>
            <a:ext cx="2091435" cy="553998"/>
          </a:xfrm>
          <a:prstGeom prst="rect">
            <a:avLst/>
          </a:prstGeom>
          <a:noFill/>
        </p:spPr>
        <p:txBody>
          <a:bodyPr wrap="square" rtlCol="0">
            <a:spAutoFit/>
          </a:bodyPr>
          <a:lstStyle/>
          <a:p>
            <a:r>
              <a:rPr lang="en-US" sz="1000" i="1" dirty="0" smtClean="0"/>
              <a:t>For State Driver’s Licenses that have two barcodes on the back, scan the second barcode</a:t>
            </a:r>
            <a:endParaRPr lang="en-US" sz="1000" i="1" dirty="0"/>
          </a:p>
        </p:txBody>
      </p:sp>
      <p:grpSp>
        <p:nvGrpSpPr>
          <p:cNvPr id="19" name="Group 18"/>
          <p:cNvGrpSpPr/>
          <p:nvPr/>
        </p:nvGrpSpPr>
        <p:grpSpPr>
          <a:xfrm>
            <a:off x="3463527" y="992365"/>
            <a:ext cx="1895078" cy="1313682"/>
            <a:chOff x="3463527" y="992365"/>
            <a:chExt cx="1895078" cy="1313682"/>
          </a:xfrm>
        </p:grpSpPr>
        <p:pic>
          <p:nvPicPr>
            <p:cNvPr id="1026" name="Picture 1" descr="image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63527" y="992365"/>
              <a:ext cx="1895078" cy="131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p:cNvSpPr/>
            <p:nvPr/>
          </p:nvSpPr>
          <p:spPr>
            <a:xfrm>
              <a:off x="4073169" y="1276498"/>
              <a:ext cx="1107228" cy="237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4121297" y="1478071"/>
              <a:ext cx="289769" cy="7641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a:spLocks noChangeAspect="1"/>
            </p:cNvSpPr>
            <p:nvPr/>
          </p:nvSpPr>
          <p:spPr>
            <a:xfrm>
              <a:off x="3520387" y="1618290"/>
              <a:ext cx="164592" cy="164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3647995" y="1333034"/>
              <a:ext cx="164592" cy="164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4938481" y="1975994"/>
              <a:ext cx="146304" cy="146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1185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0480" y="71035"/>
            <a:ext cx="7924800" cy="533400"/>
          </a:xfrm>
          <a:prstGeom prst="rect">
            <a:avLst/>
          </a:prstGeom>
        </p:spPr>
        <p:txBody>
          <a:bodyPr vert="horz" lIns="91440" tIns="45720" rIns="91440" bIns="45720" rtlCol="0" anchor="b">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US" sz="9600" b="1" dirty="0">
                <a:solidFill>
                  <a:schemeClr val="bg1"/>
                </a:solidFill>
                <a:latin typeface="+mn-lt"/>
              </a:rPr>
              <a:t>SSA RSS </a:t>
            </a:r>
            <a:r>
              <a:rPr lang="en-US" sz="9600" b="1" dirty="0" err="1">
                <a:solidFill>
                  <a:schemeClr val="bg1"/>
                </a:solidFill>
                <a:latin typeface="+mn-lt"/>
              </a:rPr>
              <a:t>mPOS</a:t>
            </a:r>
            <a:r>
              <a:rPr lang="en-US" sz="9600" b="1" dirty="0">
                <a:solidFill>
                  <a:schemeClr val="bg1"/>
                </a:solidFill>
                <a:latin typeface="+mn-lt"/>
              </a:rPr>
              <a:t> App Process Flow</a:t>
            </a:r>
          </a:p>
        </p:txBody>
      </p:sp>
      <p:sp>
        <p:nvSpPr>
          <p:cNvPr id="5" name="Rectangle 4"/>
          <p:cNvSpPr/>
          <p:nvPr/>
        </p:nvSpPr>
        <p:spPr>
          <a:xfrm>
            <a:off x="157480" y="944880"/>
            <a:ext cx="11877040"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223520" y="97663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1</a:t>
            </a:r>
            <a:endParaRPr lang="en-US" b="1" dirty="0">
              <a:solidFill>
                <a:schemeClr val="bg1"/>
              </a:solidFill>
            </a:endParaRPr>
          </a:p>
        </p:txBody>
      </p:sp>
      <p:sp>
        <p:nvSpPr>
          <p:cNvPr id="12" name="TextBox 11"/>
          <p:cNvSpPr txBox="1"/>
          <p:nvPr/>
        </p:nvSpPr>
        <p:spPr>
          <a:xfrm>
            <a:off x="2292287" y="996955"/>
            <a:ext cx="1581912" cy="1446550"/>
          </a:xfrm>
          <a:prstGeom prst="rect">
            <a:avLst/>
          </a:prstGeom>
          <a:noFill/>
        </p:spPr>
        <p:txBody>
          <a:bodyPr wrap="square" rtlCol="0">
            <a:spAutoFit/>
          </a:bodyPr>
          <a:lstStyle/>
          <a:p>
            <a:r>
              <a:rPr lang="en-US" sz="1600" b="1" dirty="0" smtClean="0"/>
              <a:t>Find RSS Application on </a:t>
            </a:r>
            <a:r>
              <a:rPr lang="en-US" sz="1600" b="1" dirty="0" err="1" smtClean="0"/>
              <a:t>mPOS</a:t>
            </a:r>
            <a:endParaRPr lang="en-US" sz="1600" b="1" dirty="0" smtClean="0"/>
          </a:p>
          <a:p>
            <a:r>
              <a:rPr lang="en-US" sz="1400" i="1" dirty="0" smtClean="0"/>
              <a:t>From the main screen of the </a:t>
            </a:r>
            <a:r>
              <a:rPr lang="en-US" sz="1400" i="1" dirty="0" err="1" smtClean="0"/>
              <a:t>mPOS</a:t>
            </a:r>
            <a:r>
              <a:rPr lang="en-US" sz="1400" i="1" dirty="0" smtClean="0"/>
              <a:t>, select “RSS App” located on the bottom left</a:t>
            </a:r>
          </a:p>
        </p:txBody>
      </p:sp>
      <p:sp>
        <p:nvSpPr>
          <p:cNvPr id="20" name="Oval 19"/>
          <p:cNvSpPr>
            <a:spLocks noChangeAspect="1"/>
          </p:cNvSpPr>
          <p:nvPr/>
        </p:nvSpPr>
        <p:spPr>
          <a:xfrm>
            <a:off x="4104640" y="4085563"/>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5</a:t>
            </a:r>
            <a:endParaRPr lang="en-US" b="1" dirty="0">
              <a:solidFill>
                <a:schemeClr val="bg1"/>
              </a:solidFill>
            </a:endParaRPr>
          </a:p>
        </p:txBody>
      </p:sp>
      <p:sp>
        <p:nvSpPr>
          <p:cNvPr id="21" name="TextBox 20"/>
          <p:cNvSpPr txBox="1"/>
          <p:nvPr/>
        </p:nvSpPr>
        <p:spPr>
          <a:xfrm>
            <a:off x="2246568" y="4045603"/>
            <a:ext cx="1581912" cy="1415772"/>
          </a:xfrm>
          <a:prstGeom prst="rect">
            <a:avLst/>
          </a:prstGeom>
          <a:noFill/>
        </p:spPr>
        <p:txBody>
          <a:bodyPr wrap="square" rtlCol="0">
            <a:spAutoFit/>
          </a:bodyPr>
          <a:lstStyle/>
          <a:p>
            <a:r>
              <a:rPr lang="en-US" sz="1600" b="1" dirty="0" smtClean="0"/>
              <a:t>Scan Barcode</a:t>
            </a:r>
          </a:p>
          <a:p>
            <a:r>
              <a:rPr lang="en-US" sz="1400" i="1" dirty="0" smtClean="0"/>
              <a:t>Scan customer’s barcode (printed or on cell phone). If barcode will not scan, manually enter and click “Next”</a:t>
            </a:r>
            <a:endParaRPr lang="en-US" sz="1400" i="1" dirty="0"/>
          </a:p>
        </p:txBody>
      </p:sp>
      <p:pic>
        <p:nvPicPr>
          <p:cNvPr id="18" name="Picture 17"/>
          <p:cNvPicPr>
            <a:picLocks noChangeAspect="1"/>
          </p:cNvPicPr>
          <p:nvPr/>
        </p:nvPicPr>
        <p:blipFill>
          <a:blip r:embed="rId2"/>
          <a:stretch>
            <a:fillRect/>
          </a:stretch>
        </p:blipFill>
        <p:spPr>
          <a:xfrm>
            <a:off x="10761729" y="-49537"/>
            <a:ext cx="0" cy="0"/>
          </a:xfrm>
          <a:prstGeom prst="rect">
            <a:avLst/>
          </a:prstGeom>
        </p:spPr>
      </p:pic>
      <p:sp>
        <p:nvSpPr>
          <p:cNvPr id="14" name="TextBox 13"/>
          <p:cNvSpPr txBox="1"/>
          <p:nvPr/>
        </p:nvSpPr>
        <p:spPr>
          <a:xfrm>
            <a:off x="10060133" y="996955"/>
            <a:ext cx="1743439" cy="584775"/>
          </a:xfrm>
          <a:prstGeom prst="rect">
            <a:avLst/>
          </a:prstGeom>
          <a:noFill/>
        </p:spPr>
        <p:txBody>
          <a:bodyPr wrap="square" rtlCol="0">
            <a:spAutoFit/>
          </a:bodyPr>
          <a:lstStyle/>
          <a:p>
            <a:r>
              <a:rPr lang="en-US" sz="1600" b="1" dirty="0" smtClean="0"/>
              <a:t>Select “In-Person Proofing”</a:t>
            </a:r>
            <a:endParaRPr lang="en-US" sz="1400" i="1" dirty="0"/>
          </a:p>
        </p:txBody>
      </p:sp>
      <p:sp>
        <p:nvSpPr>
          <p:cNvPr id="39" name="Oval 38"/>
          <p:cNvSpPr>
            <a:spLocks noChangeAspect="1"/>
          </p:cNvSpPr>
          <p:nvPr/>
        </p:nvSpPr>
        <p:spPr>
          <a:xfrm>
            <a:off x="223520" y="4085563"/>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4</a:t>
            </a:r>
            <a:endParaRPr lang="en-US" b="1" dirty="0">
              <a:solidFill>
                <a:schemeClr val="bg1"/>
              </a:solidFill>
            </a:endParaRPr>
          </a:p>
        </p:txBody>
      </p:sp>
      <p:sp>
        <p:nvSpPr>
          <p:cNvPr id="42" name="Rectangle 41"/>
          <p:cNvSpPr/>
          <p:nvPr/>
        </p:nvSpPr>
        <p:spPr>
          <a:xfrm>
            <a:off x="4005181" y="3714496"/>
            <a:ext cx="7955417" cy="2960028"/>
          </a:xfrm>
          <a:prstGeom prst="rect">
            <a:avLst/>
          </a:prstGeom>
          <a:noFill/>
          <a:ln>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795265" y="3550921"/>
            <a:ext cx="4757646" cy="338554"/>
          </a:xfrm>
          <a:prstGeom prst="rect">
            <a:avLst/>
          </a:prstGeom>
          <a:solidFill>
            <a:schemeClr val="bg1"/>
          </a:solidFill>
        </p:spPr>
        <p:txBody>
          <a:bodyPr wrap="square" rtlCol="0">
            <a:spAutoFit/>
          </a:bodyPr>
          <a:lstStyle/>
          <a:p>
            <a:pPr algn="ctr"/>
            <a:r>
              <a:rPr lang="en-US" sz="1600" b="1" i="1" dirty="0" smtClean="0">
                <a:solidFill>
                  <a:srgbClr val="FF0000"/>
                </a:solidFill>
              </a:rPr>
              <a:t>Social Security Administration Acceptable forms of ID</a:t>
            </a:r>
            <a:endParaRPr lang="en-US" sz="1600" b="1" i="1" dirty="0">
              <a:solidFill>
                <a:srgbClr val="FF0000"/>
              </a:solidFill>
            </a:endParaRPr>
          </a:p>
        </p:txBody>
      </p:sp>
      <p:sp>
        <p:nvSpPr>
          <p:cNvPr id="49" name="Rectangle 48"/>
          <p:cNvSpPr/>
          <p:nvPr/>
        </p:nvSpPr>
        <p:spPr>
          <a:xfrm>
            <a:off x="847251" y="4827603"/>
            <a:ext cx="1377961" cy="201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47251" y="5752163"/>
            <a:ext cx="1377961" cy="201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3"/>
          <a:stretch>
            <a:fillRect/>
          </a:stretch>
        </p:blipFill>
        <p:spPr>
          <a:xfrm>
            <a:off x="767023" y="977178"/>
            <a:ext cx="1518095" cy="2651760"/>
          </a:xfrm>
          <a:prstGeom prst="rect">
            <a:avLst/>
          </a:prstGeom>
        </p:spPr>
      </p:pic>
      <p:sp>
        <p:nvSpPr>
          <p:cNvPr id="36" name="Rectangle 35"/>
          <p:cNvSpPr/>
          <p:nvPr/>
        </p:nvSpPr>
        <p:spPr>
          <a:xfrm>
            <a:off x="1166818" y="3263594"/>
            <a:ext cx="342057" cy="2916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6" name="Table 45"/>
          <p:cNvGraphicFramePr>
            <a:graphicFrameLocks noGrp="1"/>
          </p:cNvGraphicFramePr>
          <p:nvPr>
            <p:extLst>
              <p:ext uri="{D42A27DB-BD31-4B8C-83A1-F6EECF244321}">
                <p14:modId xmlns:p14="http://schemas.microsoft.com/office/powerpoint/2010/main" val="1073736480"/>
              </p:ext>
            </p:extLst>
          </p:nvPr>
        </p:nvGraphicFramePr>
        <p:xfrm>
          <a:off x="7789210" y="3825240"/>
          <a:ext cx="4191708" cy="2834640"/>
        </p:xfrm>
        <a:graphic>
          <a:graphicData uri="http://schemas.openxmlformats.org/drawingml/2006/table">
            <a:tbl>
              <a:tblPr firstRow="1" bandRow="1">
                <a:tableStyleId>{5C22544A-7EE6-4342-B048-85BDC9FD1C3A}</a:tableStyleId>
              </a:tblPr>
              <a:tblGrid>
                <a:gridCol w="1034750">
                  <a:extLst>
                    <a:ext uri="{9D8B030D-6E8A-4147-A177-3AD203B41FA5}">
                      <a16:colId xmlns:a16="http://schemas.microsoft.com/office/drawing/2014/main" val="20000"/>
                    </a:ext>
                  </a:extLst>
                </a:gridCol>
                <a:gridCol w="3156958">
                  <a:extLst>
                    <a:ext uri="{9D8B030D-6E8A-4147-A177-3AD203B41FA5}">
                      <a16:colId xmlns:a16="http://schemas.microsoft.com/office/drawing/2014/main" val="20001"/>
                    </a:ext>
                  </a:extLst>
                </a:gridCol>
              </a:tblGrid>
              <a:tr h="5251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baseline="0" dirty="0" smtClean="0">
                          <a:solidFill>
                            <a:srgbClr val="FF0000"/>
                          </a:solidFill>
                        </a:rPr>
                        <a:t>The RSS </a:t>
                      </a:r>
                      <a:r>
                        <a:rPr lang="en-US" sz="1200" b="0" i="1" u="none" baseline="0" dirty="0" err="1" smtClean="0">
                          <a:solidFill>
                            <a:srgbClr val="FF0000"/>
                          </a:solidFill>
                        </a:rPr>
                        <a:t>mPOS</a:t>
                      </a:r>
                      <a:r>
                        <a:rPr lang="en-US" sz="1200" b="0" i="1" u="none" baseline="0" dirty="0" smtClean="0">
                          <a:solidFill>
                            <a:srgbClr val="FF0000"/>
                          </a:solidFill>
                        </a:rPr>
                        <a:t> App lists IDs that are not accepted by the SSA. Clerks are to only accept IDs from the following SSA approved list. Failure to do so will result in a failed IPP transaction. </a:t>
                      </a:r>
                      <a:endParaRPr lang="en-US" sz="1200" b="0" i="1" u="none" dirty="0" smtClean="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US" sz="1600" b="1" dirty="0">
                        <a:solidFill>
                          <a:schemeClr val="tx1"/>
                        </a:solidFill>
                      </a:endParaRPr>
                    </a:p>
                  </a:txBody>
                  <a:tcPr/>
                </a:tc>
                <a:extLst>
                  <a:ext uri="{0D108BD9-81ED-4DB2-BD59-A6C34878D82A}">
                    <a16:rowId xmlns:a16="http://schemas.microsoft.com/office/drawing/2014/main" val="10000"/>
                  </a:ext>
                </a:extLst>
              </a:tr>
              <a:tr h="1054962">
                <a:tc>
                  <a:txBody>
                    <a:bodyPr/>
                    <a:lstStyle/>
                    <a:p>
                      <a:r>
                        <a:rPr lang="en-US" sz="1200" b="1" dirty="0" smtClean="0">
                          <a:solidFill>
                            <a:schemeClr val="tx1"/>
                          </a:solidFill>
                        </a:rPr>
                        <a:t> Primary ID </a:t>
                      </a:r>
                    </a:p>
                    <a:p>
                      <a:r>
                        <a:rPr lang="en-US" sz="1200" b="1" dirty="0" smtClean="0">
                          <a:solidFill>
                            <a:schemeClr val="tx1"/>
                          </a:solidFill>
                        </a:rPr>
                        <a:t>(provide</a:t>
                      </a:r>
                      <a:r>
                        <a:rPr lang="en-US" sz="1200" b="1" baseline="0" dirty="0" smtClean="0">
                          <a:solidFill>
                            <a:schemeClr val="tx1"/>
                          </a:solidFill>
                        </a:rPr>
                        <a:t> 1)</a:t>
                      </a:r>
                    </a:p>
                  </a:txBody>
                  <a:tcPr anchor="ctr">
                    <a:lnL w="12700" cap="flat" cmpd="sng" algn="ctr">
                      <a:no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91440">
                        <a:buFont typeface="Arial" panose="020B0604020202020204" pitchFamily="34" charset="0"/>
                        <a:buChar char="•"/>
                      </a:pPr>
                      <a:r>
                        <a:rPr lang="en-US" sz="1200" b="0" dirty="0" smtClean="0">
                          <a:solidFill>
                            <a:schemeClr val="tx1"/>
                          </a:solidFill>
                        </a:rPr>
                        <a:t>US Government-issued ID                              with current address</a:t>
                      </a:r>
                      <a:r>
                        <a:rPr lang="en-US" sz="1200" b="0" dirty="0" smtClean="0">
                          <a:solidFill>
                            <a:srgbClr val="FF0000"/>
                          </a:solidFill>
                        </a:rPr>
                        <a:t>*</a:t>
                      </a:r>
                    </a:p>
                    <a:p>
                      <a:pPr marL="91440" indent="-91440">
                        <a:buFont typeface="Arial" panose="020B0604020202020204" pitchFamily="34" charset="0"/>
                        <a:buChar char="•"/>
                      </a:pPr>
                      <a:r>
                        <a:rPr lang="en-US" sz="1200" b="0" dirty="0" smtClean="0">
                          <a:solidFill>
                            <a:schemeClr val="tx1"/>
                          </a:solidFill>
                        </a:rPr>
                        <a:t>State Driver’s License</a:t>
                      </a:r>
                    </a:p>
                    <a:p>
                      <a:pPr marL="91440" indent="-91440">
                        <a:buFont typeface="Arial" panose="020B0604020202020204" pitchFamily="34" charset="0"/>
                        <a:buChar char="•"/>
                      </a:pPr>
                      <a:r>
                        <a:rPr lang="en-US" sz="1200" b="0" dirty="0" smtClean="0">
                          <a:solidFill>
                            <a:schemeClr val="tx1"/>
                          </a:solidFill>
                        </a:rPr>
                        <a:t>State Non-Driver’s ID</a:t>
                      </a:r>
                    </a:p>
                    <a:p>
                      <a:pPr marL="91440" indent="-91440">
                        <a:buFont typeface="Arial" panose="020B0604020202020204" pitchFamily="34" charset="0"/>
                        <a:buChar char="•"/>
                      </a:pPr>
                      <a:r>
                        <a:rPr lang="en-US" sz="1200" b="0" dirty="0" smtClean="0">
                          <a:solidFill>
                            <a:schemeClr val="tx1"/>
                          </a:solidFill>
                        </a:rPr>
                        <a:t>Uniformed</a:t>
                      </a:r>
                      <a:r>
                        <a:rPr lang="en-US" sz="1200" b="0" baseline="0" dirty="0" smtClean="0">
                          <a:solidFill>
                            <a:schemeClr val="tx1"/>
                          </a:solidFill>
                        </a:rPr>
                        <a:t> Services ID</a:t>
                      </a:r>
                    </a:p>
                    <a:p>
                      <a:pPr marL="91440" indent="-91440">
                        <a:buFont typeface="Arial" panose="020B0604020202020204" pitchFamily="34" charset="0"/>
                        <a:buChar char="•"/>
                      </a:pPr>
                      <a:r>
                        <a:rPr lang="en-US" sz="1200" b="0" baseline="0" dirty="0" smtClean="0">
                          <a:solidFill>
                            <a:schemeClr val="tx1"/>
                          </a:solidFill>
                        </a:rPr>
                        <a:t>US Passport</a:t>
                      </a:r>
                      <a:r>
                        <a:rPr lang="en-US" sz="1200" b="0" baseline="0" dirty="0" smtClean="0">
                          <a:solidFill>
                            <a:srgbClr val="FF0000"/>
                          </a:solidFill>
                        </a:rPr>
                        <a:t>* </a:t>
                      </a:r>
                    </a:p>
                    <a:p>
                      <a:pPr marL="0" indent="0">
                        <a:buFont typeface="Arial" panose="020B0604020202020204" pitchFamily="34" charset="0"/>
                        <a:buNone/>
                      </a:pPr>
                      <a:r>
                        <a:rPr lang="en-US" sz="1200" b="0" i="1" baseline="0" dirty="0" smtClean="0">
                          <a:solidFill>
                            <a:srgbClr val="FF0000"/>
                          </a:solidFill>
                        </a:rPr>
                        <a:t>*requires secondary form of ID</a:t>
                      </a:r>
                      <a:endParaRPr lang="en-US" sz="1200" b="0" i="1" dirty="0">
                        <a:solidFill>
                          <a:srgbClr val="FF0000"/>
                        </a:solidFill>
                      </a:endParaRPr>
                    </a:p>
                  </a:txBody>
                  <a:tcPr>
                    <a:lnL w="12700" cmpd="sng">
                      <a:noFill/>
                    </a:lnL>
                    <a:lnR w="12700" cap="flat" cmpd="sng" algn="ctr">
                      <a:no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2977">
                <a:tc>
                  <a:txBody>
                    <a:bodyPr/>
                    <a:lstStyle/>
                    <a:p>
                      <a:r>
                        <a:rPr lang="en-US" sz="1200" b="1" dirty="0" smtClean="0">
                          <a:solidFill>
                            <a:schemeClr val="tx1"/>
                          </a:solidFill>
                        </a:rPr>
                        <a:t>Secondary ID</a:t>
                      </a:r>
                      <a:endParaRPr lang="en-US" sz="1200" b="1"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91440">
                        <a:buFont typeface="Arial" panose="020B0604020202020204" pitchFamily="34" charset="0"/>
                        <a:buChar char="•"/>
                      </a:pPr>
                      <a:r>
                        <a:rPr lang="en-US" sz="1200" b="0" dirty="0" smtClean="0">
                          <a:solidFill>
                            <a:schemeClr val="tx1"/>
                          </a:solidFill>
                        </a:rPr>
                        <a:t>Mortgage, Lease, or Dead of Trust</a:t>
                      </a:r>
                    </a:p>
                    <a:p>
                      <a:pPr marL="91440" indent="-91440">
                        <a:buFont typeface="Arial" panose="020B0604020202020204" pitchFamily="34" charset="0"/>
                        <a:buChar char="•"/>
                      </a:pPr>
                      <a:r>
                        <a:rPr lang="en-US" sz="1200" b="0" dirty="0" smtClean="0">
                          <a:solidFill>
                            <a:schemeClr val="tx1"/>
                          </a:solidFill>
                        </a:rPr>
                        <a:t>Voter Registration</a:t>
                      </a:r>
                    </a:p>
                    <a:p>
                      <a:pPr marL="91440" indent="-91440">
                        <a:buFont typeface="Arial" panose="020B0604020202020204" pitchFamily="34" charset="0"/>
                        <a:buChar char="•"/>
                      </a:pPr>
                      <a:r>
                        <a:rPr lang="en-US" sz="1200" b="0" dirty="0" smtClean="0">
                          <a:solidFill>
                            <a:schemeClr val="tx1"/>
                          </a:solidFill>
                        </a:rPr>
                        <a:t>Vehicle</a:t>
                      </a:r>
                      <a:r>
                        <a:rPr lang="en-US" sz="1200" b="0" baseline="0" dirty="0" smtClean="0">
                          <a:solidFill>
                            <a:schemeClr val="tx1"/>
                          </a:solidFill>
                        </a:rPr>
                        <a:t> Registration Card</a:t>
                      </a:r>
                    </a:p>
                    <a:p>
                      <a:pPr marL="91440" indent="-91440">
                        <a:buFont typeface="Arial" panose="020B0604020202020204" pitchFamily="34" charset="0"/>
                        <a:buChar char="•"/>
                      </a:pPr>
                      <a:r>
                        <a:rPr lang="en-US" sz="1200" b="0" baseline="0" dirty="0" smtClean="0">
                          <a:solidFill>
                            <a:schemeClr val="tx1"/>
                          </a:solidFill>
                        </a:rPr>
                        <a:t>Home or Vehicle Insurance Policy</a:t>
                      </a:r>
                      <a:endParaRPr lang="en-US" sz="1200" b="0"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51" name="Picture 50"/>
          <p:cNvPicPr>
            <a:picLocks noChangeAspect="1"/>
          </p:cNvPicPr>
          <p:nvPr/>
        </p:nvPicPr>
        <p:blipFill>
          <a:blip r:embed="rId4"/>
          <a:stretch>
            <a:fillRect/>
          </a:stretch>
        </p:blipFill>
        <p:spPr>
          <a:xfrm>
            <a:off x="10690785" y="4715834"/>
            <a:ext cx="1245992" cy="822960"/>
          </a:xfrm>
          <a:prstGeom prst="rect">
            <a:avLst/>
          </a:prstGeom>
        </p:spPr>
      </p:pic>
      <p:sp>
        <p:nvSpPr>
          <p:cNvPr id="52" name="TextBox 51"/>
          <p:cNvSpPr txBox="1"/>
          <p:nvPr/>
        </p:nvSpPr>
        <p:spPr>
          <a:xfrm>
            <a:off x="6124891" y="4045603"/>
            <a:ext cx="1433983" cy="1661993"/>
          </a:xfrm>
          <a:prstGeom prst="rect">
            <a:avLst/>
          </a:prstGeom>
          <a:noFill/>
        </p:spPr>
        <p:txBody>
          <a:bodyPr wrap="square" rtlCol="0">
            <a:spAutoFit/>
          </a:bodyPr>
          <a:lstStyle/>
          <a:p>
            <a:r>
              <a:rPr lang="en-US" sz="1600" b="1" dirty="0" smtClean="0"/>
              <a:t>Request Customer’s ID </a:t>
            </a:r>
          </a:p>
          <a:p>
            <a:r>
              <a:rPr lang="en-US" sz="1400" i="1" dirty="0" smtClean="0"/>
              <a:t>Customer presents one primary form of ID, and then select “Next”</a:t>
            </a:r>
            <a:endParaRPr lang="en-US" sz="1400" i="1" dirty="0"/>
          </a:p>
        </p:txBody>
      </p:sp>
      <p:pic>
        <p:nvPicPr>
          <p:cNvPr id="15" name="Picture 14"/>
          <p:cNvPicPr>
            <a:picLocks noChangeAspect="1"/>
          </p:cNvPicPr>
          <p:nvPr/>
        </p:nvPicPr>
        <p:blipFill>
          <a:blip r:embed="rId5"/>
          <a:stretch>
            <a:fillRect/>
          </a:stretch>
        </p:blipFill>
        <p:spPr>
          <a:xfrm>
            <a:off x="4601137" y="977178"/>
            <a:ext cx="1588325" cy="2377440"/>
          </a:xfrm>
          <a:prstGeom prst="rect">
            <a:avLst/>
          </a:prstGeom>
        </p:spPr>
      </p:pic>
      <p:pic>
        <p:nvPicPr>
          <p:cNvPr id="16" name="Picture 15"/>
          <p:cNvPicPr>
            <a:picLocks noChangeAspect="1"/>
          </p:cNvPicPr>
          <p:nvPr/>
        </p:nvPicPr>
        <p:blipFill>
          <a:blip r:embed="rId6"/>
          <a:stretch>
            <a:fillRect/>
          </a:stretch>
        </p:blipFill>
        <p:spPr>
          <a:xfrm>
            <a:off x="8483600" y="977178"/>
            <a:ext cx="1547637" cy="2377440"/>
          </a:xfrm>
          <a:prstGeom prst="rect">
            <a:avLst/>
          </a:prstGeom>
        </p:spPr>
      </p:pic>
      <p:pic>
        <p:nvPicPr>
          <p:cNvPr id="17" name="Picture 16"/>
          <p:cNvPicPr>
            <a:picLocks noChangeAspect="1"/>
          </p:cNvPicPr>
          <p:nvPr/>
        </p:nvPicPr>
        <p:blipFill>
          <a:blip r:embed="rId7"/>
          <a:stretch>
            <a:fillRect/>
          </a:stretch>
        </p:blipFill>
        <p:spPr>
          <a:xfrm>
            <a:off x="762716" y="4062984"/>
            <a:ext cx="1471743" cy="2377440"/>
          </a:xfrm>
          <a:prstGeom prst="rect">
            <a:avLst/>
          </a:prstGeom>
        </p:spPr>
      </p:pic>
      <p:pic>
        <p:nvPicPr>
          <p:cNvPr id="19" name="Picture 18"/>
          <p:cNvPicPr>
            <a:picLocks noChangeAspect="1"/>
          </p:cNvPicPr>
          <p:nvPr/>
        </p:nvPicPr>
        <p:blipFill>
          <a:blip r:embed="rId8"/>
          <a:stretch>
            <a:fillRect/>
          </a:stretch>
        </p:blipFill>
        <p:spPr>
          <a:xfrm>
            <a:off x="4601137" y="4062984"/>
            <a:ext cx="1505712" cy="2377440"/>
          </a:xfrm>
          <a:prstGeom prst="rect">
            <a:avLst/>
          </a:prstGeom>
        </p:spPr>
      </p:pic>
      <p:cxnSp>
        <p:nvCxnSpPr>
          <p:cNvPr id="24" name="Straight Connector 23"/>
          <p:cNvCxnSpPr/>
          <p:nvPr/>
        </p:nvCxnSpPr>
        <p:spPr>
          <a:xfrm>
            <a:off x="4754880" y="5642435"/>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54880" y="5721683"/>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754880" y="5992955"/>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754880" y="6081347"/>
            <a:ext cx="1097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a:spLocks noChangeAspect="1"/>
          </p:cNvSpPr>
          <p:nvPr/>
        </p:nvSpPr>
        <p:spPr>
          <a:xfrm>
            <a:off x="4104640" y="97663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2</a:t>
            </a:r>
            <a:endParaRPr lang="en-US" b="1" dirty="0">
              <a:solidFill>
                <a:schemeClr val="bg1"/>
              </a:solidFill>
            </a:endParaRPr>
          </a:p>
        </p:txBody>
      </p:sp>
      <p:sp>
        <p:nvSpPr>
          <p:cNvPr id="58" name="Oval 57"/>
          <p:cNvSpPr>
            <a:spLocks noChangeAspect="1"/>
          </p:cNvSpPr>
          <p:nvPr/>
        </p:nvSpPr>
        <p:spPr>
          <a:xfrm>
            <a:off x="7965440" y="97663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3</a:t>
            </a:r>
            <a:endParaRPr lang="en-US" b="1" dirty="0">
              <a:solidFill>
                <a:schemeClr val="bg1"/>
              </a:solidFill>
            </a:endParaRPr>
          </a:p>
        </p:txBody>
      </p:sp>
      <p:sp>
        <p:nvSpPr>
          <p:cNvPr id="60" name="TextBox 59"/>
          <p:cNvSpPr txBox="1"/>
          <p:nvPr/>
        </p:nvSpPr>
        <p:spPr>
          <a:xfrm>
            <a:off x="6198043" y="952769"/>
            <a:ext cx="1688149" cy="584775"/>
          </a:xfrm>
          <a:prstGeom prst="rect">
            <a:avLst/>
          </a:prstGeom>
          <a:noFill/>
        </p:spPr>
        <p:txBody>
          <a:bodyPr wrap="square" rtlCol="0">
            <a:spAutoFit/>
          </a:bodyPr>
          <a:lstStyle/>
          <a:p>
            <a:r>
              <a:rPr lang="en-US" sz="1600" b="1" dirty="0"/>
              <a:t>Select “Other Services”</a:t>
            </a:r>
          </a:p>
        </p:txBody>
      </p:sp>
    </p:spTree>
    <p:extLst>
      <p:ext uri="{BB962C8B-B14F-4D97-AF65-F5344CB8AC3E}">
        <p14:creationId xmlns:p14="http://schemas.microsoft.com/office/powerpoint/2010/main" val="4285095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0480" y="71035"/>
            <a:ext cx="9095232" cy="533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US" sz="3800" b="1" dirty="0">
                <a:solidFill>
                  <a:schemeClr val="bg1"/>
                </a:solidFill>
                <a:latin typeface="+mn-lt"/>
              </a:rPr>
              <a:t>SSA RSS </a:t>
            </a:r>
            <a:r>
              <a:rPr lang="en-US" sz="3800" b="1" dirty="0" err="1">
                <a:solidFill>
                  <a:schemeClr val="bg1"/>
                </a:solidFill>
                <a:latin typeface="+mn-lt"/>
              </a:rPr>
              <a:t>mPOS</a:t>
            </a:r>
            <a:r>
              <a:rPr lang="en-US" sz="3800" b="1" dirty="0">
                <a:solidFill>
                  <a:schemeClr val="bg1"/>
                </a:solidFill>
                <a:latin typeface="+mn-lt"/>
              </a:rPr>
              <a:t> App Process Flow</a:t>
            </a:r>
          </a:p>
        </p:txBody>
      </p:sp>
      <p:sp>
        <p:nvSpPr>
          <p:cNvPr id="5" name="Rectangle 4"/>
          <p:cNvSpPr/>
          <p:nvPr/>
        </p:nvSpPr>
        <p:spPr>
          <a:xfrm>
            <a:off x="157480" y="937006"/>
            <a:ext cx="11877040"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223520" y="97663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6</a:t>
            </a:r>
            <a:endParaRPr lang="en-US" b="1" dirty="0">
              <a:solidFill>
                <a:schemeClr val="bg1"/>
              </a:solidFill>
            </a:endParaRPr>
          </a:p>
        </p:txBody>
      </p:sp>
      <p:sp>
        <p:nvSpPr>
          <p:cNvPr id="20" name="Oval 19"/>
          <p:cNvSpPr>
            <a:spLocks noChangeAspect="1"/>
          </p:cNvSpPr>
          <p:nvPr/>
        </p:nvSpPr>
        <p:spPr>
          <a:xfrm>
            <a:off x="4104640" y="4021555"/>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21" name="TextBox 20"/>
          <p:cNvSpPr txBox="1"/>
          <p:nvPr/>
        </p:nvSpPr>
        <p:spPr>
          <a:xfrm>
            <a:off x="2307779" y="3981594"/>
            <a:ext cx="1582736" cy="2308324"/>
          </a:xfrm>
          <a:prstGeom prst="rect">
            <a:avLst/>
          </a:prstGeom>
          <a:noFill/>
        </p:spPr>
        <p:txBody>
          <a:bodyPr wrap="square" rtlCol="0">
            <a:spAutoFit/>
          </a:bodyPr>
          <a:lstStyle/>
          <a:p>
            <a:r>
              <a:rPr lang="en-US" sz="1600" b="1" dirty="0" smtClean="0"/>
              <a:t>Complete Transaction</a:t>
            </a:r>
          </a:p>
          <a:p>
            <a:r>
              <a:rPr lang="en-US" sz="1400" i="1" dirty="0" smtClean="0"/>
              <a:t>Inform </a:t>
            </a:r>
            <a:r>
              <a:rPr lang="en-US" sz="1400" i="1" dirty="0"/>
              <a:t>the customer that the proofing is complete and that they will receive a confirmation email with their results</a:t>
            </a:r>
            <a:r>
              <a:rPr lang="en-US" sz="1400" i="1" dirty="0" smtClean="0"/>
              <a:t>. Select “Continue”</a:t>
            </a:r>
            <a:endParaRPr lang="en-US" sz="1400" i="1" dirty="0"/>
          </a:p>
        </p:txBody>
      </p:sp>
      <p:sp>
        <p:nvSpPr>
          <p:cNvPr id="22" name="TextBox 21"/>
          <p:cNvSpPr txBox="1"/>
          <p:nvPr/>
        </p:nvSpPr>
        <p:spPr>
          <a:xfrm>
            <a:off x="6070027" y="3981594"/>
            <a:ext cx="1616501" cy="1446550"/>
          </a:xfrm>
          <a:prstGeom prst="rect">
            <a:avLst/>
          </a:prstGeom>
          <a:noFill/>
        </p:spPr>
        <p:txBody>
          <a:bodyPr wrap="square" rtlCol="0">
            <a:spAutoFit/>
          </a:bodyPr>
          <a:lstStyle/>
          <a:p>
            <a:r>
              <a:rPr lang="en-US" sz="1600" b="1" dirty="0" smtClean="0"/>
              <a:t>Determine if Fraud Suspected </a:t>
            </a:r>
            <a:r>
              <a:rPr lang="en-US" sz="1400" i="1" dirty="0"/>
              <a:t>Select either “Complete </a:t>
            </a:r>
            <a:r>
              <a:rPr lang="en-US" sz="1400" i="1" dirty="0" smtClean="0"/>
              <a:t>this </a:t>
            </a:r>
            <a:r>
              <a:rPr lang="en-US" sz="1400" i="1" dirty="0"/>
              <a:t>Transaction” or “Suspected Fraud”</a:t>
            </a:r>
          </a:p>
        </p:txBody>
      </p:sp>
      <p:pic>
        <p:nvPicPr>
          <p:cNvPr id="18" name="Picture 17"/>
          <p:cNvPicPr>
            <a:picLocks noChangeAspect="1"/>
          </p:cNvPicPr>
          <p:nvPr/>
        </p:nvPicPr>
        <p:blipFill>
          <a:blip r:embed="rId2"/>
          <a:stretch>
            <a:fillRect/>
          </a:stretch>
        </p:blipFill>
        <p:spPr>
          <a:xfrm>
            <a:off x="10761729" y="-49537"/>
            <a:ext cx="0" cy="0"/>
          </a:xfrm>
          <a:prstGeom prst="rect">
            <a:avLst/>
          </a:prstGeom>
        </p:spPr>
      </p:pic>
      <p:sp>
        <p:nvSpPr>
          <p:cNvPr id="11" name="Oval 10"/>
          <p:cNvSpPr>
            <a:spLocks noChangeAspect="1"/>
          </p:cNvSpPr>
          <p:nvPr/>
        </p:nvSpPr>
        <p:spPr>
          <a:xfrm>
            <a:off x="8506880" y="97663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8</a:t>
            </a:r>
            <a:endParaRPr lang="en-US" b="1" dirty="0">
              <a:solidFill>
                <a:schemeClr val="bg1"/>
              </a:solidFill>
            </a:endParaRPr>
          </a:p>
        </p:txBody>
      </p:sp>
      <p:sp>
        <p:nvSpPr>
          <p:cNvPr id="14" name="TextBox 13"/>
          <p:cNvSpPr txBox="1"/>
          <p:nvPr/>
        </p:nvSpPr>
        <p:spPr>
          <a:xfrm>
            <a:off x="10498958" y="952769"/>
            <a:ext cx="1520602" cy="1877437"/>
          </a:xfrm>
          <a:prstGeom prst="rect">
            <a:avLst/>
          </a:prstGeom>
          <a:noFill/>
        </p:spPr>
        <p:txBody>
          <a:bodyPr wrap="square" rtlCol="0">
            <a:spAutoFit/>
          </a:bodyPr>
          <a:lstStyle/>
          <a:p>
            <a:r>
              <a:rPr lang="en-US" sz="1600" b="1" dirty="0" smtClean="0"/>
              <a:t>Validate Information</a:t>
            </a:r>
          </a:p>
          <a:p>
            <a:r>
              <a:rPr lang="en-US" sz="1400" i="1" dirty="0" smtClean="0"/>
              <a:t>Select “Yes” to </a:t>
            </a:r>
            <a:r>
              <a:rPr lang="en-US" sz="1400" i="1" dirty="0"/>
              <a:t>c</a:t>
            </a:r>
            <a:r>
              <a:rPr lang="en-US" sz="1400" i="1" dirty="0" smtClean="0"/>
              <a:t>onfirm customer ID matches info on screen. If “No” enter secondary ID information</a:t>
            </a:r>
            <a:endParaRPr lang="en-US" sz="1400" i="1" dirty="0"/>
          </a:p>
        </p:txBody>
      </p:sp>
      <p:sp>
        <p:nvSpPr>
          <p:cNvPr id="39" name="Oval 38"/>
          <p:cNvSpPr>
            <a:spLocks noChangeAspect="1"/>
          </p:cNvSpPr>
          <p:nvPr/>
        </p:nvSpPr>
        <p:spPr>
          <a:xfrm>
            <a:off x="223520" y="4018788"/>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9</a:t>
            </a:r>
            <a:endParaRPr lang="en-US" b="1" dirty="0">
              <a:solidFill>
                <a:schemeClr val="bg1"/>
              </a:solidFill>
            </a:endParaRPr>
          </a:p>
        </p:txBody>
      </p:sp>
      <p:sp>
        <p:nvSpPr>
          <p:cNvPr id="42" name="Rectangle 41"/>
          <p:cNvSpPr/>
          <p:nvPr/>
        </p:nvSpPr>
        <p:spPr>
          <a:xfrm>
            <a:off x="4023360" y="3830213"/>
            <a:ext cx="7880088" cy="2804013"/>
          </a:xfrm>
          <a:prstGeom prst="rect">
            <a:avLst/>
          </a:prstGeom>
          <a:noFill/>
          <a:ln>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52916" y="952769"/>
            <a:ext cx="1183791" cy="1415772"/>
          </a:xfrm>
          <a:prstGeom prst="rect">
            <a:avLst/>
          </a:prstGeom>
          <a:noFill/>
        </p:spPr>
        <p:txBody>
          <a:bodyPr wrap="square" rtlCol="0">
            <a:spAutoFit/>
          </a:bodyPr>
          <a:lstStyle/>
          <a:p>
            <a:r>
              <a:rPr lang="en-US" sz="1600" b="1" dirty="0" smtClean="0"/>
              <a:t>Select ID</a:t>
            </a:r>
          </a:p>
          <a:p>
            <a:r>
              <a:rPr lang="en-US" sz="1400" i="1" dirty="0" smtClean="0"/>
              <a:t>Select the form of ID presented by customer, and scan it  </a:t>
            </a:r>
            <a:endParaRPr lang="en-US" sz="1400" i="1" dirty="0"/>
          </a:p>
        </p:txBody>
      </p:sp>
      <p:sp>
        <p:nvSpPr>
          <p:cNvPr id="40" name="Oval 39"/>
          <p:cNvSpPr>
            <a:spLocks noChangeAspect="1"/>
          </p:cNvSpPr>
          <p:nvPr/>
        </p:nvSpPr>
        <p:spPr>
          <a:xfrm>
            <a:off x="4898720" y="97663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7</a:t>
            </a:r>
            <a:endParaRPr lang="en-US" b="1" dirty="0">
              <a:solidFill>
                <a:schemeClr val="bg1"/>
              </a:solidFill>
            </a:endParaRPr>
          </a:p>
        </p:txBody>
      </p:sp>
      <p:sp>
        <p:nvSpPr>
          <p:cNvPr id="44" name="TextBox 43"/>
          <p:cNvSpPr txBox="1"/>
          <p:nvPr/>
        </p:nvSpPr>
        <p:spPr>
          <a:xfrm>
            <a:off x="6891539" y="952769"/>
            <a:ext cx="1688149" cy="2739211"/>
          </a:xfrm>
          <a:prstGeom prst="rect">
            <a:avLst/>
          </a:prstGeom>
          <a:noFill/>
        </p:spPr>
        <p:txBody>
          <a:bodyPr wrap="square" rtlCol="0">
            <a:spAutoFit/>
          </a:bodyPr>
          <a:lstStyle/>
          <a:p>
            <a:r>
              <a:rPr lang="en-US" sz="1600" b="1" dirty="0"/>
              <a:t>Enter Customer ID Info</a:t>
            </a:r>
          </a:p>
          <a:p>
            <a:r>
              <a:rPr lang="en-US" sz="1400" i="1" dirty="0"/>
              <a:t>For State Driver’s License, State Non-Driver’s ID, and Military Issued ID scan barcode on back of ID. For other primary IDs, confirm photo matches customer and enter secondary ID</a:t>
            </a:r>
          </a:p>
        </p:txBody>
      </p:sp>
      <p:sp>
        <p:nvSpPr>
          <p:cNvPr id="47" name="TextBox 46"/>
          <p:cNvSpPr txBox="1"/>
          <p:nvPr/>
        </p:nvSpPr>
        <p:spPr>
          <a:xfrm>
            <a:off x="9966662" y="3981594"/>
            <a:ext cx="1616501" cy="1661993"/>
          </a:xfrm>
          <a:prstGeom prst="rect">
            <a:avLst/>
          </a:prstGeom>
          <a:noFill/>
        </p:spPr>
        <p:txBody>
          <a:bodyPr wrap="square" rtlCol="0">
            <a:spAutoFit/>
          </a:bodyPr>
          <a:lstStyle/>
          <a:p>
            <a:r>
              <a:rPr lang="en-US" sz="1600" b="1" dirty="0" smtClean="0"/>
              <a:t>Confirm Fraud Suspected </a:t>
            </a:r>
          </a:p>
          <a:p>
            <a:r>
              <a:rPr lang="en-US" sz="1400" i="1" dirty="0"/>
              <a:t>If </a:t>
            </a:r>
            <a:r>
              <a:rPr lang="en-US" sz="1400" i="1" dirty="0" smtClean="0"/>
              <a:t>fraud suspected</a:t>
            </a:r>
            <a:r>
              <a:rPr lang="en-US" sz="1400" i="1" dirty="0"/>
              <a:t>, select </a:t>
            </a:r>
            <a:r>
              <a:rPr lang="en-US" sz="1400" i="1" dirty="0" smtClean="0"/>
              <a:t>“Suspected Fraud” to confirm and </a:t>
            </a:r>
            <a:r>
              <a:rPr lang="en-US" sz="1400" i="1" dirty="0"/>
              <a:t>finalize transaction</a:t>
            </a:r>
          </a:p>
        </p:txBody>
      </p:sp>
      <p:sp>
        <p:nvSpPr>
          <p:cNvPr id="51" name="TextBox 50"/>
          <p:cNvSpPr txBox="1"/>
          <p:nvPr/>
        </p:nvSpPr>
        <p:spPr>
          <a:xfrm>
            <a:off x="7328942" y="3636495"/>
            <a:ext cx="1015124" cy="369332"/>
          </a:xfrm>
          <a:prstGeom prst="rect">
            <a:avLst/>
          </a:prstGeom>
          <a:solidFill>
            <a:schemeClr val="bg1"/>
          </a:solidFill>
        </p:spPr>
        <p:txBody>
          <a:bodyPr wrap="square" rtlCol="0">
            <a:spAutoFit/>
          </a:bodyPr>
          <a:lstStyle/>
          <a:p>
            <a:pPr algn="ctr"/>
            <a:r>
              <a:rPr lang="en-US" b="1" i="1" dirty="0" smtClean="0">
                <a:solidFill>
                  <a:srgbClr val="002060"/>
                </a:solidFill>
              </a:rPr>
              <a:t>Optional</a:t>
            </a:r>
            <a:endParaRPr lang="en-US" b="1" i="1" dirty="0">
              <a:solidFill>
                <a:srgbClr val="002060"/>
              </a:solidFill>
            </a:endParaRPr>
          </a:p>
        </p:txBody>
      </p:sp>
      <p:sp>
        <p:nvSpPr>
          <p:cNvPr id="30" name="Oval 29"/>
          <p:cNvSpPr>
            <a:spLocks noChangeAspect="1"/>
          </p:cNvSpPr>
          <p:nvPr/>
        </p:nvSpPr>
        <p:spPr>
          <a:xfrm>
            <a:off x="7965440" y="4021555"/>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32" name="TextBox 31"/>
          <p:cNvSpPr txBox="1"/>
          <p:nvPr/>
        </p:nvSpPr>
        <p:spPr>
          <a:xfrm>
            <a:off x="4078479" y="4018788"/>
            <a:ext cx="431828" cy="369332"/>
          </a:xfrm>
          <a:prstGeom prst="rect">
            <a:avLst/>
          </a:prstGeom>
          <a:noFill/>
        </p:spPr>
        <p:txBody>
          <a:bodyPr wrap="square" rtlCol="0">
            <a:spAutoFit/>
          </a:bodyPr>
          <a:lstStyle/>
          <a:p>
            <a:r>
              <a:rPr lang="en-US" b="1" dirty="0" smtClean="0">
                <a:solidFill>
                  <a:schemeClr val="bg1"/>
                </a:solidFill>
              </a:rPr>
              <a:t>10</a:t>
            </a:r>
            <a:endParaRPr lang="en-US" b="1" dirty="0">
              <a:solidFill>
                <a:schemeClr val="bg1"/>
              </a:solidFill>
            </a:endParaRPr>
          </a:p>
        </p:txBody>
      </p:sp>
      <p:sp>
        <p:nvSpPr>
          <p:cNvPr id="33" name="TextBox 32"/>
          <p:cNvSpPr txBox="1"/>
          <p:nvPr/>
        </p:nvSpPr>
        <p:spPr>
          <a:xfrm>
            <a:off x="7943343" y="4024884"/>
            <a:ext cx="431828" cy="369332"/>
          </a:xfrm>
          <a:prstGeom prst="rect">
            <a:avLst/>
          </a:prstGeom>
          <a:noFill/>
        </p:spPr>
        <p:txBody>
          <a:bodyPr wrap="square" rtlCol="0">
            <a:spAutoFit/>
          </a:bodyPr>
          <a:lstStyle/>
          <a:p>
            <a:r>
              <a:rPr lang="en-US" b="1" dirty="0" smtClean="0">
                <a:solidFill>
                  <a:schemeClr val="bg1"/>
                </a:solidFill>
              </a:rPr>
              <a:t>11</a:t>
            </a:r>
            <a:endParaRPr lang="en-US" b="1" dirty="0">
              <a:solidFill>
                <a:schemeClr val="bg1"/>
              </a:solidFill>
            </a:endParaRPr>
          </a:p>
        </p:txBody>
      </p:sp>
      <p:pic>
        <p:nvPicPr>
          <p:cNvPr id="2" name="Picture 1"/>
          <p:cNvPicPr>
            <a:picLocks noChangeAspect="1"/>
          </p:cNvPicPr>
          <p:nvPr/>
        </p:nvPicPr>
        <p:blipFill>
          <a:blip r:embed="rId3"/>
          <a:stretch>
            <a:fillRect/>
          </a:stretch>
        </p:blipFill>
        <p:spPr>
          <a:xfrm>
            <a:off x="758298" y="982586"/>
            <a:ext cx="1472665" cy="2377440"/>
          </a:xfrm>
          <a:prstGeom prst="rect">
            <a:avLst/>
          </a:prstGeom>
        </p:spPr>
      </p:pic>
      <p:sp>
        <p:nvSpPr>
          <p:cNvPr id="34" name="Rectangle 33"/>
          <p:cNvSpPr/>
          <p:nvPr/>
        </p:nvSpPr>
        <p:spPr>
          <a:xfrm>
            <a:off x="813140" y="1581151"/>
            <a:ext cx="1360527" cy="8145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5395217" y="982586"/>
            <a:ext cx="1478854" cy="2377440"/>
          </a:xfrm>
          <a:prstGeom prst="rect">
            <a:avLst/>
          </a:prstGeom>
        </p:spPr>
      </p:pic>
      <p:pic>
        <p:nvPicPr>
          <p:cNvPr id="7" name="Picture 6"/>
          <p:cNvPicPr>
            <a:picLocks noChangeAspect="1"/>
          </p:cNvPicPr>
          <p:nvPr/>
        </p:nvPicPr>
        <p:blipFill>
          <a:blip r:embed="rId5"/>
          <a:stretch>
            <a:fillRect/>
          </a:stretch>
        </p:blipFill>
        <p:spPr>
          <a:xfrm>
            <a:off x="9016578" y="982586"/>
            <a:ext cx="1464820" cy="2377440"/>
          </a:xfrm>
          <a:prstGeom prst="rect">
            <a:avLst/>
          </a:prstGeom>
        </p:spPr>
      </p:pic>
      <p:sp>
        <p:nvSpPr>
          <p:cNvPr id="46" name="Rectangle 45"/>
          <p:cNvSpPr/>
          <p:nvPr/>
        </p:nvSpPr>
        <p:spPr>
          <a:xfrm>
            <a:off x="9086021" y="2542032"/>
            <a:ext cx="1328653" cy="4554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stretch>
            <a:fillRect/>
          </a:stretch>
        </p:blipFill>
        <p:spPr>
          <a:xfrm>
            <a:off x="758298" y="4016414"/>
            <a:ext cx="1532362" cy="2377440"/>
          </a:xfrm>
          <a:prstGeom prst="rect">
            <a:avLst/>
          </a:prstGeom>
        </p:spPr>
      </p:pic>
      <p:sp>
        <p:nvSpPr>
          <p:cNvPr id="50" name="Rectangle 49"/>
          <p:cNvSpPr/>
          <p:nvPr/>
        </p:nvSpPr>
        <p:spPr>
          <a:xfrm>
            <a:off x="795887" y="5116068"/>
            <a:ext cx="1452556" cy="2133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7"/>
          <a:stretch>
            <a:fillRect/>
          </a:stretch>
        </p:blipFill>
        <p:spPr>
          <a:xfrm>
            <a:off x="4601137" y="4016414"/>
            <a:ext cx="1463579" cy="2377440"/>
          </a:xfrm>
          <a:prstGeom prst="rect">
            <a:avLst/>
          </a:prstGeom>
        </p:spPr>
      </p:pic>
      <p:sp>
        <p:nvSpPr>
          <p:cNvPr id="49" name="Rectangle 48"/>
          <p:cNvSpPr/>
          <p:nvPr/>
        </p:nvSpPr>
        <p:spPr>
          <a:xfrm>
            <a:off x="4641701" y="4960621"/>
            <a:ext cx="1352118" cy="458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8"/>
          <a:stretch>
            <a:fillRect/>
          </a:stretch>
        </p:blipFill>
        <p:spPr>
          <a:xfrm>
            <a:off x="8475138" y="4016414"/>
            <a:ext cx="1483417" cy="2377440"/>
          </a:xfrm>
          <a:prstGeom prst="rect">
            <a:avLst/>
          </a:prstGeom>
        </p:spPr>
      </p:pic>
      <p:sp>
        <p:nvSpPr>
          <p:cNvPr id="48" name="Rectangle 47"/>
          <p:cNvSpPr/>
          <p:nvPr/>
        </p:nvSpPr>
        <p:spPr>
          <a:xfrm>
            <a:off x="8526292" y="4890880"/>
            <a:ext cx="1362456"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rot="16200000">
            <a:off x="4413888" y="1933165"/>
            <a:ext cx="1379791" cy="583594"/>
          </a:xfrm>
          <a:prstGeom prst="triangle">
            <a:avLst>
              <a:gd name="adj" fmla="val 2468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3302285" y="3024313"/>
            <a:ext cx="2091435" cy="553998"/>
          </a:xfrm>
          <a:prstGeom prst="rect">
            <a:avLst/>
          </a:prstGeom>
          <a:noFill/>
        </p:spPr>
        <p:txBody>
          <a:bodyPr wrap="square" rtlCol="0">
            <a:spAutoFit/>
          </a:bodyPr>
          <a:lstStyle/>
          <a:p>
            <a:r>
              <a:rPr lang="en-US" sz="1000" i="1" dirty="0" smtClean="0"/>
              <a:t>For State Driver’s Licenses that have two barcodes on the back, scan the second barcode</a:t>
            </a:r>
            <a:endParaRPr lang="en-US" sz="1000" i="1" dirty="0"/>
          </a:p>
        </p:txBody>
      </p:sp>
      <p:grpSp>
        <p:nvGrpSpPr>
          <p:cNvPr id="56" name="Group 55"/>
          <p:cNvGrpSpPr/>
          <p:nvPr/>
        </p:nvGrpSpPr>
        <p:grpSpPr>
          <a:xfrm>
            <a:off x="3307111" y="1774418"/>
            <a:ext cx="1895078" cy="1313682"/>
            <a:chOff x="3463527" y="992365"/>
            <a:chExt cx="1895078" cy="1313682"/>
          </a:xfrm>
        </p:grpSpPr>
        <p:pic>
          <p:nvPicPr>
            <p:cNvPr id="57" name="Picture 1" descr="image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3527" y="992365"/>
              <a:ext cx="1895078" cy="131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57"/>
            <p:cNvSpPr/>
            <p:nvPr/>
          </p:nvSpPr>
          <p:spPr>
            <a:xfrm>
              <a:off x="4073169" y="1276498"/>
              <a:ext cx="1107228" cy="237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flipV="1">
              <a:off x="4121297" y="1478071"/>
              <a:ext cx="289769" cy="7641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Oval 59"/>
            <p:cNvSpPr>
              <a:spLocks noChangeAspect="1"/>
            </p:cNvSpPr>
            <p:nvPr/>
          </p:nvSpPr>
          <p:spPr>
            <a:xfrm>
              <a:off x="3520387" y="1618290"/>
              <a:ext cx="164592" cy="164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3647995" y="1333034"/>
              <a:ext cx="164592" cy="164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4938481" y="1975994"/>
              <a:ext cx="146304" cy="146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1417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0480" y="71035"/>
            <a:ext cx="79248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US" b="1" dirty="0" smtClean="0">
                <a:solidFill>
                  <a:schemeClr val="bg1"/>
                </a:solidFill>
                <a:latin typeface="+mn-lt"/>
              </a:rPr>
              <a:t>SSA </a:t>
            </a:r>
            <a:r>
              <a:rPr lang="en-US" b="1" dirty="0" err="1" smtClean="0">
                <a:solidFill>
                  <a:schemeClr val="bg1"/>
                </a:solidFill>
                <a:latin typeface="+mn-lt"/>
              </a:rPr>
              <a:t>mPOS</a:t>
            </a:r>
            <a:r>
              <a:rPr lang="en-US" b="1" dirty="0" smtClean="0">
                <a:solidFill>
                  <a:schemeClr val="bg1"/>
                </a:solidFill>
                <a:latin typeface="+mn-lt"/>
              </a:rPr>
              <a:t> IVS</a:t>
            </a:r>
            <a:r>
              <a:rPr lang="en-US" b="1" dirty="0">
                <a:solidFill>
                  <a:schemeClr val="bg1"/>
                </a:solidFill>
                <a:latin typeface="+mn-lt"/>
              </a:rPr>
              <a:t> </a:t>
            </a:r>
            <a:r>
              <a:rPr lang="en-US" b="1" dirty="0" smtClean="0">
                <a:solidFill>
                  <a:schemeClr val="bg1"/>
                </a:solidFill>
                <a:latin typeface="+mn-lt"/>
              </a:rPr>
              <a:t>App Process Flow</a:t>
            </a:r>
            <a:endParaRPr lang="en-US" b="1" dirty="0">
              <a:solidFill>
                <a:schemeClr val="bg1"/>
              </a:solidFill>
              <a:latin typeface="+mn-lt"/>
            </a:endParaRPr>
          </a:p>
        </p:txBody>
      </p:sp>
      <p:sp>
        <p:nvSpPr>
          <p:cNvPr id="5" name="Rectangle 4"/>
          <p:cNvSpPr/>
          <p:nvPr/>
        </p:nvSpPr>
        <p:spPr>
          <a:xfrm>
            <a:off x="157480" y="944880"/>
            <a:ext cx="11877040"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223520" y="99568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1</a:t>
            </a:r>
            <a:endParaRPr lang="en-US" b="1" dirty="0">
              <a:solidFill>
                <a:schemeClr val="bg1"/>
              </a:solidFill>
            </a:endParaRPr>
          </a:p>
        </p:txBody>
      </p:sp>
      <p:sp>
        <p:nvSpPr>
          <p:cNvPr id="12" name="TextBox 11"/>
          <p:cNvSpPr txBox="1"/>
          <p:nvPr/>
        </p:nvSpPr>
        <p:spPr>
          <a:xfrm>
            <a:off x="2301431" y="996955"/>
            <a:ext cx="1581912" cy="1446550"/>
          </a:xfrm>
          <a:prstGeom prst="rect">
            <a:avLst/>
          </a:prstGeom>
          <a:noFill/>
        </p:spPr>
        <p:txBody>
          <a:bodyPr wrap="square" rtlCol="0">
            <a:spAutoFit/>
          </a:bodyPr>
          <a:lstStyle/>
          <a:p>
            <a:r>
              <a:rPr lang="en-US" sz="1600" b="1" dirty="0" smtClean="0"/>
              <a:t>Find IVS Application on </a:t>
            </a:r>
            <a:r>
              <a:rPr lang="en-US" sz="1600" b="1" dirty="0" err="1" smtClean="0"/>
              <a:t>mPOS</a:t>
            </a:r>
            <a:endParaRPr lang="en-US" sz="1600" b="1" dirty="0" smtClean="0"/>
          </a:p>
          <a:p>
            <a:r>
              <a:rPr lang="en-US" sz="1400" i="1" dirty="0" smtClean="0"/>
              <a:t>From the main screen of the </a:t>
            </a:r>
            <a:r>
              <a:rPr lang="en-US" sz="1400" i="1" dirty="0" err="1" smtClean="0"/>
              <a:t>mPOS</a:t>
            </a:r>
            <a:r>
              <a:rPr lang="en-US" sz="1400" i="1" dirty="0" smtClean="0"/>
              <a:t>, the IVS App is located on the bottom right</a:t>
            </a:r>
          </a:p>
        </p:txBody>
      </p:sp>
      <p:sp>
        <p:nvSpPr>
          <p:cNvPr id="21" name="TextBox 20"/>
          <p:cNvSpPr txBox="1"/>
          <p:nvPr/>
        </p:nvSpPr>
        <p:spPr>
          <a:xfrm>
            <a:off x="2328863" y="3981594"/>
            <a:ext cx="1581912" cy="1631216"/>
          </a:xfrm>
          <a:prstGeom prst="rect">
            <a:avLst/>
          </a:prstGeom>
          <a:noFill/>
        </p:spPr>
        <p:txBody>
          <a:bodyPr wrap="square" rtlCol="0">
            <a:spAutoFit/>
          </a:bodyPr>
          <a:lstStyle/>
          <a:p>
            <a:r>
              <a:rPr lang="en-US" sz="1600" b="1" dirty="0" smtClean="0"/>
              <a:t>Scan Barcode</a:t>
            </a:r>
          </a:p>
          <a:p>
            <a:r>
              <a:rPr lang="en-US" sz="1400" i="1" dirty="0" smtClean="0"/>
              <a:t>Scan customer’s barcode (printed or on cell phone). If barcode will not scan, manually enter and click “Submit”</a:t>
            </a:r>
            <a:endParaRPr lang="en-US" sz="1400" i="1" dirty="0"/>
          </a:p>
        </p:txBody>
      </p:sp>
      <p:pic>
        <p:nvPicPr>
          <p:cNvPr id="18" name="Picture 17"/>
          <p:cNvPicPr>
            <a:picLocks noChangeAspect="1"/>
          </p:cNvPicPr>
          <p:nvPr/>
        </p:nvPicPr>
        <p:blipFill>
          <a:blip r:embed="rId2"/>
          <a:stretch>
            <a:fillRect/>
          </a:stretch>
        </p:blipFill>
        <p:spPr>
          <a:xfrm>
            <a:off x="10761729" y="-49537"/>
            <a:ext cx="0" cy="0"/>
          </a:xfrm>
          <a:prstGeom prst="rect">
            <a:avLst/>
          </a:prstGeom>
        </p:spPr>
      </p:pic>
      <p:sp>
        <p:nvSpPr>
          <p:cNvPr id="10" name="Oval 9"/>
          <p:cNvSpPr>
            <a:spLocks noChangeAspect="1"/>
          </p:cNvSpPr>
          <p:nvPr/>
        </p:nvSpPr>
        <p:spPr>
          <a:xfrm>
            <a:off x="4104640" y="99568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2</a:t>
            </a:r>
            <a:endParaRPr lang="en-US" b="1" dirty="0">
              <a:solidFill>
                <a:schemeClr val="bg1"/>
              </a:solidFill>
            </a:endParaRPr>
          </a:p>
        </p:txBody>
      </p:sp>
      <p:sp>
        <p:nvSpPr>
          <p:cNvPr id="13" name="TextBox 12"/>
          <p:cNvSpPr txBox="1"/>
          <p:nvPr/>
        </p:nvSpPr>
        <p:spPr>
          <a:xfrm>
            <a:off x="6170611" y="996955"/>
            <a:ext cx="1493524" cy="584775"/>
          </a:xfrm>
          <a:prstGeom prst="rect">
            <a:avLst/>
          </a:prstGeom>
          <a:noFill/>
        </p:spPr>
        <p:txBody>
          <a:bodyPr wrap="square" rtlCol="0">
            <a:spAutoFit/>
          </a:bodyPr>
          <a:lstStyle/>
          <a:p>
            <a:r>
              <a:rPr lang="en-US" sz="1600" b="1" dirty="0" smtClean="0"/>
              <a:t>Select IVS </a:t>
            </a:r>
          </a:p>
          <a:p>
            <a:r>
              <a:rPr lang="en-US" sz="1600" b="1" dirty="0" smtClean="0"/>
              <a:t>Application</a:t>
            </a:r>
          </a:p>
        </p:txBody>
      </p:sp>
      <p:pic>
        <p:nvPicPr>
          <p:cNvPr id="33" name="Picture 32" descr="120x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228" y="977178"/>
            <a:ext cx="1554480" cy="15544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Oval 10"/>
          <p:cNvSpPr>
            <a:spLocks noChangeAspect="1"/>
          </p:cNvSpPr>
          <p:nvPr/>
        </p:nvSpPr>
        <p:spPr>
          <a:xfrm>
            <a:off x="7962392" y="99568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p>
        </p:txBody>
      </p:sp>
      <p:sp>
        <p:nvSpPr>
          <p:cNvPr id="14" name="TextBox 13"/>
          <p:cNvSpPr txBox="1"/>
          <p:nvPr/>
        </p:nvSpPr>
        <p:spPr>
          <a:xfrm>
            <a:off x="10069277" y="996955"/>
            <a:ext cx="1743439" cy="984885"/>
          </a:xfrm>
          <a:prstGeom prst="rect">
            <a:avLst/>
          </a:prstGeom>
          <a:noFill/>
        </p:spPr>
        <p:txBody>
          <a:bodyPr wrap="square" rtlCol="0">
            <a:spAutoFit/>
          </a:bodyPr>
          <a:lstStyle/>
          <a:p>
            <a:r>
              <a:rPr lang="en-US" sz="1600" b="1" dirty="0" smtClean="0"/>
              <a:t>Sign In</a:t>
            </a:r>
          </a:p>
          <a:p>
            <a:r>
              <a:rPr lang="en-US" sz="1400" i="1" dirty="0" smtClean="0"/>
              <a:t>Enter your ACE ID and Password, and then select “Sign In”</a:t>
            </a:r>
            <a:endParaRPr lang="en-US" sz="1400" i="1" dirty="0"/>
          </a:p>
        </p:txBody>
      </p:sp>
      <p:pic>
        <p:nvPicPr>
          <p:cNvPr id="102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049"/>
          <a:stretch/>
        </p:blipFill>
        <p:spPr bwMode="auto">
          <a:xfrm>
            <a:off x="8488761" y="977178"/>
            <a:ext cx="1549400" cy="24883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 name="Rectangle 29"/>
          <p:cNvSpPr/>
          <p:nvPr/>
        </p:nvSpPr>
        <p:spPr>
          <a:xfrm>
            <a:off x="8531692" y="1962913"/>
            <a:ext cx="1412916" cy="741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590386" y="3179971"/>
            <a:ext cx="1354222" cy="1840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473" y="3907536"/>
            <a:ext cx="1543050" cy="2749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 name="Oval 38"/>
          <p:cNvSpPr>
            <a:spLocks noChangeAspect="1"/>
          </p:cNvSpPr>
          <p:nvPr/>
        </p:nvSpPr>
        <p:spPr>
          <a:xfrm>
            <a:off x="223520" y="3930115"/>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4</a:t>
            </a:r>
            <a:endParaRPr lang="en-US" b="1" dirty="0">
              <a:solidFill>
                <a:schemeClr val="bg1"/>
              </a:solidFill>
            </a:endParaRPr>
          </a:p>
        </p:txBody>
      </p:sp>
      <p:pic>
        <p:nvPicPr>
          <p:cNvPr id="102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4228" y="3907536"/>
            <a:ext cx="1543050" cy="2749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2" name="Rectangle 41"/>
          <p:cNvSpPr/>
          <p:nvPr/>
        </p:nvSpPr>
        <p:spPr>
          <a:xfrm>
            <a:off x="4014217" y="3714496"/>
            <a:ext cx="7946382" cy="2960028"/>
          </a:xfrm>
          <a:prstGeom prst="rect">
            <a:avLst/>
          </a:prstGeom>
          <a:noFill/>
          <a:ln>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795265" y="3550921"/>
            <a:ext cx="4757646" cy="338554"/>
          </a:xfrm>
          <a:prstGeom prst="rect">
            <a:avLst/>
          </a:prstGeom>
          <a:solidFill>
            <a:schemeClr val="bg1"/>
          </a:solidFill>
        </p:spPr>
        <p:txBody>
          <a:bodyPr wrap="square" rtlCol="0">
            <a:spAutoFit/>
          </a:bodyPr>
          <a:lstStyle/>
          <a:p>
            <a:pPr algn="ctr"/>
            <a:r>
              <a:rPr lang="en-US" sz="1600" b="1" i="1" dirty="0" smtClean="0">
                <a:solidFill>
                  <a:srgbClr val="FF0000"/>
                </a:solidFill>
              </a:rPr>
              <a:t>Social Security Administration Acceptable forms of ID</a:t>
            </a:r>
            <a:endParaRPr lang="en-US" sz="1600" b="1" i="1" dirty="0">
              <a:solidFill>
                <a:srgbClr val="FF0000"/>
              </a:solidFill>
            </a:endParaRPr>
          </a:p>
        </p:txBody>
      </p:sp>
      <p:sp>
        <p:nvSpPr>
          <p:cNvPr id="47" name="Rectangle 46"/>
          <p:cNvSpPr/>
          <p:nvPr/>
        </p:nvSpPr>
        <p:spPr>
          <a:xfrm>
            <a:off x="4677571" y="6209363"/>
            <a:ext cx="1377961" cy="201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37091" y="6097603"/>
            <a:ext cx="1377961" cy="201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47251" y="4827603"/>
            <a:ext cx="1377961" cy="201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47251" y="5752163"/>
            <a:ext cx="1377961" cy="2015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7023" y="977178"/>
            <a:ext cx="1518095" cy="2651760"/>
            <a:chOff x="5165229" y="980949"/>
            <a:chExt cx="1518095" cy="2651760"/>
          </a:xfrm>
        </p:grpSpPr>
        <p:pic>
          <p:nvPicPr>
            <p:cNvPr id="3" name="Picture 2"/>
            <p:cNvPicPr>
              <a:picLocks noChangeAspect="1"/>
            </p:cNvPicPr>
            <p:nvPr/>
          </p:nvPicPr>
          <p:blipFill>
            <a:blip r:embed="rId7"/>
            <a:stretch>
              <a:fillRect/>
            </a:stretch>
          </p:blipFill>
          <p:spPr>
            <a:xfrm>
              <a:off x="5165229" y="980949"/>
              <a:ext cx="1518095" cy="2651760"/>
            </a:xfrm>
            <a:prstGeom prst="rect">
              <a:avLst/>
            </a:prstGeom>
          </p:spPr>
        </p:pic>
        <p:sp>
          <p:nvSpPr>
            <p:cNvPr id="7" name="Rectangle 6"/>
            <p:cNvSpPr/>
            <p:nvPr/>
          </p:nvSpPr>
          <p:spPr>
            <a:xfrm>
              <a:off x="5876427" y="2983721"/>
              <a:ext cx="396519" cy="210312"/>
            </a:xfrm>
            <a:prstGeom prst="rect">
              <a:avLst/>
            </a:prstGeom>
            <a:pattFill prst="trellis">
              <a:fgClr>
                <a:schemeClr val="accent3">
                  <a:lumMod val="75000"/>
                </a:schemeClr>
              </a:fgClr>
              <a:bgClr>
                <a:schemeClr val="accent3">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95265" y="3194032"/>
              <a:ext cx="211173" cy="548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p:cNvSpPr/>
          <p:nvPr/>
        </p:nvSpPr>
        <p:spPr>
          <a:xfrm>
            <a:off x="1532682" y="3258046"/>
            <a:ext cx="342057" cy="2916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1810512" y="2925086"/>
            <a:ext cx="338328" cy="265175"/>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Table 37"/>
          <p:cNvGraphicFramePr>
            <a:graphicFrameLocks noGrp="1"/>
          </p:cNvGraphicFramePr>
          <p:nvPr>
            <p:extLst>
              <p:ext uri="{D42A27DB-BD31-4B8C-83A1-F6EECF244321}">
                <p14:modId xmlns:p14="http://schemas.microsoft.com/office/powerpoint/2010/main" val="1594304455"/>
              </p:ext>
            </p:extLst>
          </p:nvPr>
        </p:nvGraphicFramePr>
        <p:xfrm>
          <a:off x="7789210" y="3825241"/>
          <a:ext cx="4191708" cy="2651760"/>
        </p:xfrm>
        <a:graphic>
          <a:graphicData uri="http://schemas.openxmlformats.org/drawingml/2006/table">
            <a:tbl>
              <a:tblPr firstRow="1" bandRow="1">
                <a:tableStyleId>{5C22544A-7EE6-4342-B048-85BDC9FD1C3A}</a:tableStyleId>
              </a:tblPr>
              <a:tblGrid>
                <a:gridCol w="1034750">
                  <a:extLst>
                    <a:ext uri="{9D8B030D-6E8A-4147-A177-3AD203B41FA5}">
                      <a16:colId xmlns:a16="http://schemas.microsoft.com/office/drawing/2014/main" val="20000"/>
                    </a:ext>
                  </a:extLst>
                </a:gridCol>
                <a:gridCol w="3156958">
                  <a:extLst>
                    <a:ext uri="{9D8B030D-6E8A-4147-A177-3AD203B41FA5}">
                      <a16:colId xmlns:a16="http://schemas.microsoft.com/office/drawing/2014/main" val="20001"/>
                    </a:ext>
                  </a:extLst>
                </a:gridCol>
              </a:tblGrid>
              <a:tr h="24549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baseline="0" dirty="0" smtClean="0">
                          <a:solidFill>
                            <a:srgbClr val="FF0000"/>
                          </a:solidFill>
                        </a:rPr>
                        <a:t>Clerks are to only accept IDs from the following SSA approved list: </a:t>
                      </a:r>
                      <a:endParaRPr lang="en-US" sz="1200" b="0" i="1" u="none" dirty="0" smtClean="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US" sz="1600" b="1" dirty="0">
                        <a:solidFill>
                          <a:schemeClr val="tx1"/>
                        </a:solidFill>
                      </a:endParaRPr>
                    </a:p>
                  </a:txBody>
                  <a:tcPr/>
                </a:tc>
                <a:extLst>
                  <a:ext uri="{0D108BD9-81ED-4DB2-BD59-A6C34878D82A}">
                    <a16:rowId xmlns:a16="http://schemas.microsoft.com/office/drawing/2014/main" val="10000"/>
                  </a:ext>
                </a:extLst>
              </a:tr>
              <a:tr h="641210">
                <a:tc>
                  <a:txBody>
                    <a:bodyPr/>
                    <a:lstStyle/>
                    <a:p>
                      <a:r>
                        <a:rPr lang="en-US" sz="1200" b="1" dirty="0" smtClean="0">
                          <a:solidFill>
                            <a:schemeClr val="tx1"/>
                          </a:solidFill>
                        </a:rPr>
                        <a:t> Primary ID </a:t>
                      </a:r>
                    </a:p>
                    <a:p>
                      <a:r>
                        <a:rPr lang="en-US" sz="1200" b="1" dirty="0" smtClean="0">
                          <a:solidFill>
                            <a:schemeClr val="tx1"/>
                          </a:solidFill>
                        </a:rPr>
                        <a:t>(provide</a:t>
                      </a:r>
                      <a:r>
                        <a:rPr lang="en-US" sz="1200" b="1" baseline="0" dirty="0" smtClean="0">
                          <a:solidFill>
                            <a:schemeClr val="tx1"/>
                          </a:solidFill>
                        </a:rPr>
                        <a:t> 1)</a:t>
                      </a:r>
                    </a:p>
                  </a:txBody>
                  <a:tcPr anchor="ctr">
                    <a:lnL w="12700" cap="flat" cmpd="sng" algn="ctr">
                      <a:no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91440">
                        <a:buFont typeface="Arial" panose="020B0604020202020204" pitchFamily="34" charset="0"/>
                        <a:buChar char="•"/>
                      </a:pPr>
                      <a:r>
                        <a:rPr lang="en-US" sz="1200" b="0" dirty="0" smtClean="0">
                          <a:solidFill>
                            <a:schemeClr val="tx1"/>
                          </a:solidFill>
                        </a:rPr>
                        <a:t>US Government-issued ID                              with current address</a:t>
                      </a:r>
                      <a:r>
                        <a:rPr lang="en-US" sz="1200" b="0" dirty="0" smtClean="0">
                          <a:solidFill>
                            <a:srgbClr val="FF0000"/>
                          </a:solidFill>
                        </a:rPr>
                        <a:t>*</a:t>
                      </a:r>
                    </a:p>
                    <a:p>
                      <a:pPr marL="91440" indent="-91440">
                        <a:buFont typeface="Arial" panose="020B0604020202020204" pitchFamily="34" charset="0"/>
                        <a:buChar char="•"/>
                      </a:pPr>
                      <a:r>
                        <a:rPr lang="en-US" sz="1200" b="0" dirty="0" smtClean="0">
                          <a:solidFill>
                            <a:schemeClr val="tx1"/>
                          </a:solidFill>
                        </a:rPr>
                        <a:t>State Driver’s License</a:t>
                      </a:r>
                    </a:p>
                    <a:p>
                      <a:pPr marL="91440" indent="-91440">
                        <a:buFont typeface="Arial" panose="020B0604020202020204" pitchFamily="34" charset="0"/>
                        <a:buChar char="•"/>
                      </a:pPr>
                      <a:r>
                        <a:rPr lang="en-US" sz="1200" b="0" dirty="0" smtClean="0">
                          <a:solidFill>
                            <a:schemeClr val="tx1"/>
                          </a:solidFill>
                        </a:rPr>
                        <a:t>State Non-Driver’s ID</a:t>
                      </a:r>
                    </a:p>
                    <a:p>
                      <a:pPr marL="91440" indent="-91440">
                        <a:buFont typeface="Arial" panose="020B0604020202020204" pitchFamily="34" charset="0"/>
                        <a:buChar char="•"/>
                      </a:pPr>
                      <a:r>
                        <a:rPr lang="en-US" sz="1200" b="0" dirty="0" smtClean="0">
                          <a:solidFill>
                            <a:schemeClr val="tx1"/>
                          </a:solidFill>
                        </a:rPr>
                        <a:t>Uniformed</a:t>
                      </a:r>
                      <a:r>
                        <a:rPr lang="en-US" sz="1200" b="0" baseline="0" dirty="0" smtClean="0">
                          <a:solidFill>
                            <a:schemeClr val="tx1"/>
                          </a:solidFill>
                        </a:rPr>
                        <a:t> Services ID</a:t>
                      </a:r>
                    </a:p>
                    <a:p>
                      <a:pPr marL="91440" indent="-91440">
                        <a:buFont typeface="Arial" panose="020B0604020202020204" pitchFamily="34" charset="0"/>
                        <a:buChar char="•"/>
                      </a:pPr>
                      <a:r>
                        <a:rPr lang="en-US" sz="1200" b="0" baseline="0" dirty="0" smtClean="0">
                          <a:solidFill>
                            <a:schemeClr val="tx1"/>
                          </a:solidFill>
                        </a:rPr>
                        <a:t>US Passport</a:t>
                      </a:r>
                      <a:r>
                        <a:rPr lang="en-US" sz="1200" b="0" baseline="0" dirty="0" smtClean="0">
                          <a:solidFill>
                            <a:srgbClr val="FF0000"/>
                          </a:solidFill>
                        </a:rPr>
                        <a:t>* </a:t>
                      </a:r>
                    </a:p>
                    <a:p>
                      <a:pPr marL="0" indent="0">
                        <a:buFont typeface="Arial" panose="020B0604020202020204" pitchFamily="34" charset="0"/>
                        <a:buNone/>
                      </a:pPr>
                      <a:r>
                        <a:rPr lang="en-US" sz="1200" b="0" i="1" baseline="0" dirty="0" smtClean="0">
                          <a:solidFill>
                            <a:srgbClr val="FF0000"/>
                          </a:solidFill>
                        </a:rPr>
                        <a:t>*requires secondary form of ID</a:t>
                      </a:r>
                      <a:endParaRPr lang="en-US" sz="1200" b="0" i="1" dirty="0">
                        <a:solidFill>
                          <a:srgbClr val="FF0000"/>
                        </a:solidFill>
                      </a:endParaRPr>
                    </a:p>
                  </a:txBody>
                  <a:tcPr>
                    <a:lnL w="12700" cmpd="sng">
                      <a:noFill/>
                    </a:lnL>
                    <a:lnR w="12700" cap="flat" cmpd="sng" algn="ctr">
                      <a:no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4726">
                <a:tc>
                  <a:txBody>
                    <a:bodyPr/>
                    <a:lstStyle/>
                    <a:p>
                      <a:r>
                        <a:rPr lang="en-US" sz="1200" b="1" dirty="0" smtClean="0">
                          <a:solidFill>
                            <a:schemeClr val="tx1"/>
                          </a:solidFill>
                        </a:rPr>
                        <a:t>Secondary ID</a:t>
                      </a:r>
                      <a:endParaRPr lang="en-US" sz="1200" b="1" dirty="0">
                        <a:solidFill>
                          <a:schemeClr val="tx1"/>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indent="-91440">
                        <a:buFont typeface="Arial" panose="020B0604020202020204" pitchFamily="34" charset="0"/>
                        <a:buChar char="•"/>
                      </a:pPr>
                      <a:r>
                        <a:rPr lang="en-US" sz="1200" b="0" dirty="0" smtClean="0">
                          <a:solidFill>
                            <a:schemeClr val="tx1"/>
                          </a:solidFill>
                        </a:rPr>
                        <a:t>Mortgage, Lease, or Dead of Trust</a:t>
                      </a:r>
                    </a:p>
                    <a:p>
                      <a:pPr marL="91440" indent="-91440">
                        <a:buFont typeface="Arial" panose="020B0604020202020204" pitchFamily="34" charset="0"/>
                        <a:buChar char="•"/>
                      </a:pPr>
                      <a:r>
                        <a:rPr lang="en-US" sz="1200" b="0" dirty="0" smtClean="0">
                          <a:solidFill>
                            <a:schemeClr val="tx1"/>
                          </a:solidFill>
                        </a:rPr>
                        <a:t>Voter Registration</a:t>
                      </a:r>
                    </a:p>
                    <a:p>
                      <a:pPr marL="91440" indent="-91440">
                        <a:buFont typeface="Arial" panose="020B0604020202020204" pitchFamily="34" charset="0"/>
                        <a:buChar char="•"/>
                      </a:pPr>
                      <a:r>
                        <a:rPr lang="en-US" sz="1200" b="0" dirty="0" smtClean="0">
                          <a:solidFill>
                            <a:schemeClr val="tx1"/>
                          </a:solidFill>
                        </a:rPr>
                        <a:t>Vehicle</a:t>
                      </a:r>
                      <a:r>
                        <a:rPr lang="en-US" sz="1200" b="0" baseline="0" dirty="0" smtClean="0">
                          <a:solidFill>
                            <a:schemeClr val="tx1"/>
                          </a:solidFill>
                        </a:rPr>
                        <a:t> Registration Card</a:t>
                      </a:r>
                    </a:p>
                    <a:p>
                      <a:pPr marL="91440" indent="-91440">
                        <a:buFont typeface="Arial" panose="020B0604020202020204" pitchFamily="34" charset="0"/>
                        <a:buChar char="•"/>
                      </a:pPr>
                      <a:r>
                        <a:rPr lang="en-US" sz="1200" b="0" baseline="0" dirty="0" smtClean="0">
                          <a:solidFill>
                            <a:schemeClr val="tx1"/>
                          </a:solidFill>
                        </a:rPr>
                        <a:t>Home or Vehicle Insurance Policy</a:t>
                      </a:r>
                      <a:endParaRPr lang="en-US" sz="1200" b="0" dirty="0">
                        <a:solidFill>
                          <a:schemeClr val="tx1"/>
                        </a:solidFill>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40" name="Picture 39"/>
          <p:cNvPicPr>
            <a:picLocks noChangeAspect="1"/>
          </p:cNvPicPr>
          <p:nvPr/>
        </p:nvPicPr>
        <p:blipFill>
          <a:blip r:embed="rId8"/>
          <a:stretch>
            <a:fillRect/>
          </a:stretch>
        </p:blipFill>
        <p:spPr>
          <a:xfrm>
            <a:off x="10635921" y="4542098"/>
            <a:ext cx="1245992" cy="822960"/>
          </a:xfrm>
          <a:prstGeom prst="rect">
            <a:avLst/>
          </a:prstGeom>
        </p:spPr>
      </p:pic>
      <p:sp>
        <p:nvSpPr>
          <p:cNvPr id="51" name="Oval 50"/>
          <p:cNvSpPr>
            <a:spLocks noChangeAspect="1"/>
          </p:cNvSpPr>
          <p:nvPr/>
        </p:nvSpPr>
        <p:spPr>
          <a:xfrm>
            <a:off x="4104640" y="3930115"/>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5</a:t>
            </a:r>
            <a:endParaRPr lang="en-US" b="1" dirty="0">
              <a:solidFill>
                <a:schemeClr val="bg1"/>
              </a:solidFill>
            </a:endParaRPr>
          </a:p>
        </p:txBody>
      </p:sp>
      <p:sp>
        <p:nvSpPr>
          <p:cNvPr id="54" name="TextBox 53"/>
          <p:cNvSpPr txBox="1"/>
          <p:nvPr/>
        </p:nvSpPr>
        <p:spPr>
          <a:xfrm>
            <a:off x="6152323" y="3981594"/>
            <a:ext cx="1616501" cy="1446550"/>
          </a:xfrm>
          <a:prstGeom prst="rect">
            <a:avLst/>
          </a:prstGeom>
          <a:noFill/>
        </p:spPr>
        <p:txBody>
          <a:bodyPr wrap="square" rtlCol="0">
            <a:spAutoFit/>
          </a:bodyPr>
          <a:lstStyle/>
          <a:p>
            <a:r>
              <a:rPr lang="en-US" sz="1600" b="1" dirty="0"/>
              <a:t>Request Customer’s ID </a:t>
            </a:r>
          </a:p>
          <a:p>
            <a:r>
              <a:rPr lang="en-US" sz="1400" i="1" dirty="0"/>
              <a:t>Customer presents one primary form of ID, and then select “Next”</a:t>
            </a:r>
          </a:p>
        </p:txBody>
      </p:sp>
    </p:spTree>
    <p:extLst>
      <p:ext uri="{BB962C8B-B14F-4D97-AF65-F5344CB8AC3E}">
        <p14:creationId xmlns:p14="http://schemas.microsoft.com/office/powerpoint/2010/main" val="1423476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0480" y="71035"/>
            <a:ext cx="9095232" cy="533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US" sz="3800" b="1" dirty="0">
                <a:solidFill>
                  <a:schemeClr val="bg1"/>
                </a:solidFill>
                <a:latin typeface="+mn-lt"/>
              </a:rPr>
              <a:t>SSA </a:t>
            </a:r>
            <a:r>
              <a:rPr lang="en-US" sz="3800" b="1" dirty="0" err="1">
                <a:solidFill>
                  <a:schemeClr val="bg1"/>
                </a:solidFill>
                <a:latin typeface="+mn-lt"/>
              </a:rPr>
              <a:t>mPOS</a:t>
            </a:r>
            <a:r>
              <a:rPr lang="en-US" sz="3800" b="1" dirty="0">
                <a:solidFill>
                  <a:schemeClr val="bg1"/>
                </a:solidFill>
                <a:latin typeface="+mn-lt"/>
              </a:rPr>
              <a:t> IVS App Process Flow</a:t>
            </a:r>
          </a:p>
        </p:txBody>
      </p:sp>
      <p:sp>
        <p:nvSpPr>
          <p:cNvPr id="5" name="Rectangle 4"/>
          <p:cNvSpPr/>
          <p:nvPr/>
        </p:nvSpPr>
        <p:spPr>
          <a:xfrm>
            <a:off x="157480" y="937006"/>
            <a:ext cx="11877040"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223520" y="97663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6</a:t>
            </a:r>
            <a:endParaRPr lang="en-US" b="1" dirty="0">
              <a:solidFill>
                <a:schemeClr val="bg1"/>
              </a:solidFill>
            </a:endParaRPr>
          </a:p>
        </p:txBody>
      </p:sp>
      <p:sp>
        <p:nvSpPr>
          <p:cNvPr id="21" name="TextBox 20"/>
          <p:cNvSpPr txBox="1"/>
          <p:nvPr/>
        </p:nvSpPr>
        <p:spPr>
          <a:xfrm>
            <a:off x="2335211" y="3981594"/>
            <a:ext cx="1582736" cy="2308324"/>
          </a:xfrm>
          <a:prstGeom prst="rect">
            <a:avLst/>
          </a:prstGeom>
          <a:noFill/>
        </p:spPr>
        <p:txBody>
          <a:bodyPr wrap="square" rtlCol="0">
            <a:spAutoFit/>
          </a:bodyPr>
          <a:lstStyle/>
          <a:p>
            <a:r>
              <a:rPr lang="en-US" sz="1600" b="1" dirty="0" smtClean="0"/>
              <a:t>Complete Transaction</a:t>
            </a:r>
          </a:p>
          <a:p>
            <a:r>
              <a:rPr lang="en-US" sz="1400" i="1" dirty="0" smtClean="0"/>
              <a:t>Inform </a:t>
            </a:r>
            <a:r>
              <a:rPr lang="en-US" sz="1400" i="1" dirty="0"/>
              <a:t>the customer that the proofing is complete and that they will receive a confirmation email with their results</a:t>
            </a:r>
            <a:r>
              <a:rPr lang="en-US" sz="1400" i="1" dirty="0" smtClean="0"/>
              <a:t>. Select “Continue”</a:t>
            </a:r>
            <a:endParaRPr lang="en-US" sz="1400" i="1" dirty="0"/>
          </a:p>
        </p:txBody>
      </p:sp>
      <p:sp>
        <p:nvSpPr>
          <p:cNvPr id="22" name="TextBox 21"/>
          <p:cNvSpPr txBox="1"/>
          <p:nvPr/>
        </p:nvSpPr>
        <p:spPr>
          <a:xfrm>
            <a:off x="6161467" y="3981594"/>
            <a:ext cx="1616501" cy="1446550"/>
          </a:xfrm>
          <a:prstGeom prst="rect">
            <a:avLst/>
          </a:prstGeom>
          <a:noFill/>
        </p:spPr>
        <p:txBody>
          <a:bodyPr wrap="square" rtlCol="0">
            <a:spAutoFit/>
          </a:bodyPr>
          <a:lstStyle/>
          <a:p>
            <a:r>
              <a:rPr lang="en-US" sz="1600" b="1" dirty="0" smtClean="0"/>
              <a:t>Determine if Fraud Suspected </a:t>
            </a:r>
            <a:r>
              <a:rPr lang="en-US" sz="1400" i="1" dirty="0"/>
              <a:t>Select either “Complete the Transaction” or “Suspected Fraud”</a:t>
            </a:r>
          </a:p>
        </p:txBody>
      </p:sp>
      <p:pic>
        <p:nvPicPr>
          <p:cNvPr id="18" name="Picture 17"/>
          <p:cNvPicPr>
            <a:picLocks noChangeAspect="1"/>
          </p:cNvPicPr>
          <p:nvPr/>
        </p:nvPicPr>
        <p:blipFill>
          <a:blip r:embed="rId2"/>
          <a:stretch>
            <a:fillRect/>
          </a:stretch>
        </p:blipFill>
        <p:spPr>
          <a:xfrm>
            <a:off x="10761729" y="-49537"/>
            <a:ext cx="0" cy="0"/>
          </a:xfrm>
          <a:prstGeom prst="rect">
            <a:avLst/>
          </a:prstGeom>
        </p:spPr>
      </p:pic>
      <p:sp>
        <p:nvSpPr>
          <p:cNvPr id="11" name="Oval 10"/>
          <p:cNvSpPr>
            <a:spLocks noChangeAspect="1"/>
          </p:cNvSpPr>
          <p:nvPr/>
        </p:nvSpPr>
        <p:spPr>
          <a:xfrm>
            <a:off x="8494834" y="97663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8</a:t>
            </a:r>
            <a:endParaRPr lang="en-US" b="1" dirty="0">
              <a:solidFill>
                <a:schemeClr val="bg1"/>
              </a:solidFill>
            </a:endParaRPr>
          </a:p>
        </p:txBody>
      </p:sp>
      <p:sp>
        <p:nvSpPr>
          <p:cNvPr id="14" name="TextBox 13"/>
          <p:cNvSpPr txBox="1"/>
          <p:nvPr/>
        </p:nvSpPr>
        <p:spPr>
          <a:xfrm>
            <a:off x="10578352" y="952769"/>
            <a:ext cx="1441200" cy="2092881"/>
          </a:xfrm>
          <a:prstGeom prst="rect">
            <a:avLst/>
          </a:prstGeom>
          <a:noFill/>
        </p:spPr>
        <p:txBody>
          <a:bodyPr wrap="square" rtlCol="0">
            <a:spAutoFit/>
          </a:bodyPr>
          <a:lstStyle/>
          <a:p>
            <a:r>
              <a:rPr lang="en-US" sz="1600" b="1" dirty="0" smtClean="0"/>
              <a:t>Validate Information</a:t>
            </a:r>
          </a:p>
          <a:p>
            <a:r>
              <a:rPr lang="en-US" sz="1400" i="1" dirty="0" smtClean="0"/>
              <a:t>Select “Yes” to </a:t>
            </a:r>
            <a:r>
              <a:rPr lang="en-US" sz="1400" i="1" dirty="0"/>
              <a:t>c</a:t>
            </a:r>
            <a:r>
              <a:rPr lang="en-US" sz="1400" i="1" dirty="0" smtClean="0"/>
              <a:t>onfirm customer ID matches info on screen. If “No” enter secondary ID information</a:t>
            </a:r>
            <a:endParaRPr lang="en-US" sz="1400" i="1" dirty="0"/>
          </a:p>
        </p:txBody>
      </p:sp>
      <p:sp>
        <p:nvSpPr>
          <p:cNvPr id="39" name="Oval 38"/>
          <p:cNvSpPr>
            <a:spLocks noChangeAspect="1"/>
          </p:cNvSpPr>
          <p:nvPr/>
        </p:nvSpPr>
        <p:spPr>
          <a:xfrm>
            <a:off x="223520" y="4018788"/>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9</a:t>
            </a:r>
            <a:endParaRPr lang="en-US" b="1" dirty="0">
              <a:solidFill>
                <a:schemeClr val="bg1"/>
              </a:solidFill>
            </a:endParaRPr>
          </a:p>
        </p:txBody>
      </p:sp>
      <p:sp>
        <p:nvSpPr>
          <p:cNvPr id="42" name="Rectangle 41"/>
          <p:cNvSpPr/>
          <p:nvPr/>
        </p:nvSpPr>
        <p:spPr>
          <a:xfrm>
            <a:off x="4023360" y="3923902"/>
            <a:ext cx="7880088" cy="2710324"/>
          </a:xfrm>
          <a:prstGeom prst="rect">
            <a:avLst/>
          </a:prstGeom>
          <a:noFill/>
          <a:ln>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335211" y="952769"/>
            <a:ext cx="1124211" cy="1415772"/>
          </a:xfrm>
          <a:prstGeom prst="rect">
            <a:avLst/>
          </a:prstGeom>
          <a:noFill/>
        </p:spPr>
        <p:txBody>
          <a:bodyPr wrap="square" rtlCol="0">
            <a:spAutoFit/>
          </a:bodyPr>
          <a:lstStyle/>
          <a:p>
            <a:r>
              <a:rPr lang="en-US" sz="1600" b="1" dirty="0" smtClean="0"/>
              <a:t>Select ID</a:t>
            </a:r>
          </a:p>
          <a:p>
            <a:r>
              <a:rPr lang="en-US" sz="1400" i="1" dirty="0" smtClean="0"/>
              <a:t>Select the form of ID presented by customer, and scan it </a:t>
            </a:r>
            <a:endParaRPr lang="en-US" sz="1400" i="1" dirty="0"/>
          </a:p>
        </p:txBody>
      </p:sp>
      <p:pic>
        <p:nvPicPr>
          <p:cNvPr id="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298" y="985520"/>
            <a:ext cx="1549400" cy="2749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 name="Rectangle 33"/>
          <p:cNvSpPr/>
          <p:nvPr/>
        </p:nvSpPr>
        <p:spPr>
          <a:xfrm>
            <a:off x="822284" y="1919479"/>
            <a:ext cx="1412916" cy="12231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4814510" y="976630"/>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7</a:t>
            </a:r>
            <a:endParaRPr lang="en-US" b="1" dirty="0">
              <a:solidFill>
                <a:schemeClr val="bg1"/>
              </a:solidFill>
            </a:endParaRPr>
          </a:p>
        </p:txBody>
      </p:sp>
      <p:sp>
        <p:nvSpPr>
          <p:cNvPr id="44" name="TextBox 43"/>
          <p:cNvSpPr txBox="1"/>
          <p:nvPr/>
        </p:nvSpPr>
        <p:spPr>
          <a:xfrm>
            <a:off x="6871337" y="952769"/>
            <a:ext cx="1688149" cy="2739211"/>
          </a:xfrm>
          <a:prstGeom prst="rect">
            <a:avLst/>
          </a:prstGeom>
          <a:noFill/>
        </p:spPr>
        <p:txBody>
          <a:bodyPr wrap="square" rtlCol="0">
            <a:spAutoFit/>
          </a:bodyPr>
          <a:lstStyle/>
          <a:p>
            <a:r>
              <a:rPr lang="en-US" sz="1600" b="1" dirty="0"/>
              <a:t>Enter Customer ID Info</a:t>
            </a:r>
          </a:p>
          <a:p>
            <a:r>
              <a:rPr lang="en-US" sz="1400" i="1" dirty="0"/>
              <a:t>For State Driver’s License, State Non-Driver’s ID, and Military Issued ID scan barcode on back of ID. For other primary IDs, confirm photo matches customer and enter secondary ID</a:t>
            </a:r>
          </a:p>
        </p:txBody>
      </p:sp>
      <p:pic>
        <p:nvPicPr>
          <p:cNvPr id="307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1007" y="982586"/>
            <a:ext cx="1549400" cy="2749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4532" y="982586"/>
            <a:ext cx="1549400" cy="2749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6" name="Rectangle 45"/>
          <p:cNvSpPr/>
          <p:nvPr/>
        </p:nvSpPr>
        <p:spPr>
          <a:xfrm>
            <a:off x="9064831" y="2211279"/>
            <a:ext cx="1412916" cy="7130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3"/>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1137" y="4016414"/>
            <a:ext cx="1549400" cy="25603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7" name="TextBox 46"/>
          <p:cNvSpPr txBox="1"/>
          <p:nvPr/>
        </p:nvSpPr>
        <p:spPr>
          <a:xfrm>
            <a:off x="10048958" y="3981594"/>
            <a:ext cx="1616501" cy="1446550"/>
          </a:xfrm>
          <a:prstGeom prst="rect">
            <a:avLst/>
          </a:prstGeom>
          <a:noFill/>
        </p:spPr>
        <p:txBody>
          <a:bodyPr wrap="square" rtlCol="0">
            <a:spAutoFit/>
          </a:bodyPr>
          <a:lstStyle/>
          <a:p>
            <a:r>
              <a:rPr lang="en-US" sz="1600" b="1" dirty="0" smtClean="0"/>
              <a:t>Confirm Fraud Suspected </a:t>
            </a:r>
          </a:p>
          <a:p>
            <a:r>
              <a:rPr lang="en-US" sz="1400" i="1" dirty="0"/>
              <a:t>If </a:t>
            </a:r>
            <a:r>
              <a:rPr lang="en-US" sz="1400" i="1" dirty="0" smtClean="0"/>
              <a:t>fraud suspected</a:t>
            </a:r>
            <a:r>
              <a:rPr lang="en-US" sz="1400" i="1" dirty="0"/>
              <a:t>, select “Confirm” to flag and finalize transaction</a:t>
            </a:r>
          </a:p>
        </p:txBody>
      </p:sp>
      <p:pic>
        <p:nvPicPr>
          <p:cNvPr id="3078" name="Picture 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75138" y="4016414"/>
            <a:ext cx="1543050" cy="2560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 name="Rectangle 47"/>
          <p:cNvSpPr/>
          <p:nvPr/>
        </p:nvSpPr>
        <p:spPr>
          <a:xfrm>
            <a:off x="9241895" y="5404071"/>
            <a:ext cx="622195" cy="1943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641701" y="5097780"/>
            <a:ext cx="1452556" cy="5638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14"/>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1150"/>
          <a:stretch/>
        </p:blipFill>
        <p:spPr bwMode="auto">
          <a:xfrm>
            <a:off x="758298" y="4016414"/>
            <a:ext cx="1543050" cy="24429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 name="Rectangle 49"/>
          <p:cNvSpPr/>
          <p:nvPr/>
        </p:nvSpPr>
        <p:spPr>
          <a:xfrm>
            <a:off x="805031" y="6149340"/>
            <a:ext cx="1452556" cy="2133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7328942" y="3700503"/>
            <a:ext cx="1015124" cy="369332"/>
          </a:xfrm>
          <a:prstGeom prst="rect">
            <a:avLst/>
          </a:prstGeom>
          <a:solidFill>
            <a:schemeClr val="bg1"/>
          </a:solidFill>
        </p:spPr>
        <p:txBody>
          <a:bodyPr wrap="square" rtlCol="0">
            <a:spAutoFit/>
          </a:bodyPr>
          <a:lstStyle/>
          <a:p>
            <a:pPr algn="ctr"/>
            <a:r>
              <a:rPr lang="en-US" b="1" i="1" dirty="0" smtClean="0">
                <a:solidFill>
                  <a:srgbClr val="002060"/>
                </a:solidFill>
              </a:rPr>
              <a:t>Optional</a:t>
            </a:r>
            <a:endParaRPr lang="en-US" b="1" i="1" dirty="0">
              <a:solidFill>
                <a:srgbClr val="002060"/>
              </a:solidFill>
            </a:endParaRPr>
          </a:p>
        </p:txBody>
      </p:sp>
      <p:sp>
        <p:nvSpPr>
          <p:cNvPr id="30" name="Oval 29"/>
          <p:cNvSpPr>
            <a:spLocks noChangeAspect="1"/>
          </p:cNvSpPr>
          <p:nvPr/>
        </p:nvSpPr>
        <p:spPr>
          <a:xfrm>
            <a:off x="7965440" y="4021555"/>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grpSp>
        <p:nvGrpSpPr>
          <p:cNvPr id="3" name="Group 2"/>
          <p:cNvGrpSpPr/>
          <p:nvPr/>
        </p:nvGrpSpPr>
        <p:grpSpPr>
          <a:xfrm>
            <a:off x="4078479" y="4018788"/>
            <a:ext cx="431828" cy="369332"/>
            <a:chOff x="4078479" y="4018788"/>
            <a:chExt cx="431828" cy="369332"/>
          </a:xfrm>
        </p:grpSpPr>
        <p:sp>
          <p:nvSpPr>
            <p:cNvPr id="20" name="Oval 19"/>
            <p:cNvSpPr>
              <a:spLocks noChangeAspect="1"/>
            </p:cNvSpPr>
            <p:nvPr/>
          </p:nvSpPr>
          <p:spPr>
            <a:xfrm>
              <a:off x="4104640" y="4021555"/>
              <a:ext cx="365760" cy="36576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32" name="TextBox 31"/>
            <p:cNvSpPr txBox="1"/>
            <p:nvPr/>
          </p:nvSpPr>
          <p:spPr>
            <a:xfrm>
              <a:off x="4078479" y="4018788"/>
              <a:ext cx="431828" cy="369332"/>
            </a:xfrm>
            <a:prstGeom prst="rect">
              <a:avLst/>
            </a:prstGeom>
            <a:noFill/>
          </p:spPr>
          <p:txBody>
            <a:bodyPr wrap="square" rtlCol="0">
              <a:spAutoFit/>
            </a:bodyPr>
            <a:lstStyle/>
            <a:p>
              <a:r>
                <a:rPr lang="en-US" b="1" dirty="0" smtClean="0">
                  <a:solidFill>
                    <a:schemeClr val="bg1"/>
                  </a:solidFill>
                </a:rPr>
                <a:t>10</a:t>
              </a:r>
              <a:endParaRPr lang="en-US" b="1" dirty="0">
                <a:solidFill>
                  <a:schemeClr val="bg1"/>
                </a:solidFill>
              </a:endParaRPr>
            </a:p>
          </p:txBody>
        </p:sp>
      </p:grpSp>
      <p:sp>
        <p:nvSpPr>
          <p:cNvPr id="33" name="TextBox 32"/>
          <p:cNvSpPr txBox="1"/>
          <p:nvPr/>
        </p:nvSpPr>
        <p:spPr>
          <a:xfrm>
            <a:off x="7943343" y="4024884"/>
            <a:ext cx="431828" cy="369332"/>
          </a:xfrm>
          <a:prstGeom prst="rect">
            <a:avLst/>
          </a:prstGeom>
          <a:noFill/>
        </p:spPr>
        <p:txBody>
          <a:bodyPr wrap="square" rtlCol="0">
            <a:spAutoFit/>
          </a:bodyPr>
          <a:lstStyle/>
          <a:p>
            <a:r>
              <a:rPr lang="en-US" b="1" dirty="0" smtClean="0">
                <a:solidFill>
                  <a:schemeClr val="bg1"/>
                </a:solidFill>
              </a:rPr>
              <a:t>11</a:t>
            </a:r>
            <a:endParaRPr lang="en-US" b="1" dirty="0">
              <a:solidFill>
                <a:schemeClr val="bg1"/>
              </a:solidFill>
            </a:endParaRPr>
          </a:p>
        </p:txBody>
      </p:sp>
      <p:sp>
        <p:nvSpPr>
          <p:cNvPr id="35" name="Isosceles Triangle 34"/>
          <p:cNvSpPr/>
          <p:nvPr/>
        </p:nvSpPr>
        <p:spPr>
          <a:xfrm rot="16200000">
            <a:off x="4317632" y="2173793"/>
            <a:ext cx="1379791" cy="583594"/>
          </a:xfrm>
          <a:prstGeom prst="triangle">
            <a:avLst>
              <a:gd name="adj" fmla="val 2468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206029" y="3264941"/>
            <a:ext cx="2091435" cy="553998"/>
          </a:xfrm>
          <a:prstGeom prst="rect">
            <a:avLst/>
          </a:prstGeom>
          <a:noFill/>
        </p:spPr>
        <p:txBody>
          <a:bodyPr wrap="square" rtlCol="0">
            <a:spAutoFit/>
          </a:bodyPr>
          <a:lstStyle/>
          <a:p>
            <a:r>
              <a:rPr lang="en-US" sz="1000" i="1" dirty="0" smtClean="0"/>
              <a:t>For State Driver’s Licenses that have two barcodes on the back, scan the second barcode</a:t>
            </a:r>
            <a:endParaRPr lang="en-US" sz="1000" i="1" dirty="0"/>
          </a:p>
        </p:txBody>
      </p:sp>
      <p:grpSp>
        <p:nvGrpSpPr>
          <p:cNvPr id="37" name="Group 36"/>
          <p:cNvGrpSpPr/>
          <p:nvPr/>
        </p:nvGrpSpPr>
        <p:grpSpPr>
          <a:xfrm>
            <a:off x="3210855" y="2015046"/>
            <a:ext cx="1895078" cy="1313682"/>
            <a:chOff x="3463527" y="992365"/>
            <a:chExt cx="1895078" cy="1313682"/>
          </a:xfrm>
        </p:grpSpPr>
        <p:pic>
          <p:nvPicPr>
            <p:cNvPr id="38" name="Picture 1" descr="image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3527" y="992365"/>
              <a:ext cx="1895078" cy="131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4073169" y="1276498"/>
              <a:ext cx="1107228" cy="237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V="1">
              <a:off x="4121297" y="1478071"/>
              <a:ext cx="289769" cy="7641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Oval 44"/>
            <p:cNvSpPr>
              <a:spLocks noChangeAspect="1"/>
            </p:cNvSpPr>
            <p:nvPr/>
          </p:nvSpPr>
          <p:spPr>
            <a:xfrm>
              <a:off x="3520387" y="1618290"/>
              <a:ext cx="164592" cy="164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647995" y="1333034"/>
              <a:ext cx="164592" cy="1645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4938481" y="1975994"/>
              <a:ext cx="146304" cy="146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5022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86B9D1D-9925-41F0-819D-0BE5647CFFBA}" vid="{031E5C72-D7B8-40EA-95C2-520B95B430BA}"/>
    </a:ext>
  </a:extLst>
</a:theme>
</file>

<file path=docProps/app.xml><?xml version="1.0" encoding="utf-8"?>
<Properties xmlns="http://schemas.openxmlformats.org/officeDocument/2006/extended-properties" xmlns:vt="http://schemas.openxmlformats.org/officeDocument/2006/docPropsVTypes">
  <Template>blank</Template>
  <TotalTime>2028</TotalTime>
  <Words>997</Words>
  <Application>Microsoft Office PowerPoint</Application>
  <PresentationFormat>Widescreen</PresentationFormat>
  <Paragraphs>150</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US Postal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Connelly, Renee M - Washington, DC - Contractor</dc:creator>
  <cp:lastModifiedBy>SSA Response</cp:lastModifiedBy>
  <cp:revision>65</cp:revision>
  <dcterms:created xsi:type="dcterms:W3CDTF">2020-03-31T14:01:32Z</dcterms:created>
  <dcterms:modified xsi:type="dcterms:W3CDTF">2020-05-18T17:07:57Z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424784920</vt:i4>
  </property>
  <property fmtid="{D5CDD505-2E9C-101B-9397-08002B2CF9AE}" pid="3" name="_NewReviewCycle">
    <vt:lpwstr/>
  </property>
  <property fmtid="{D5CDD505-2E9C-101B-9397-08002B2CF9AE}" pid="4" name="_EmailSubject">
    <vt:lpwstr>OMB Change Request for ROME OMB No. 0960-0789 (OIS CONTROL FY20 3288)</vt:lpwstr>
  </property>
  <property fmtid="{D5CDD505-2E9C-101B-9397-08002B2CF9AE}" pid="5" name="_AuthorEmail">
    <vt:lpwstr>OIS.Controls@ssa.gov</vt:lpwstr>
  </property>
  <property fmtid="{D5CDD505-2E9C-101B-9397-08002B2CF9AE}" pid="6" name="_AuthorEmailDisplayName">
    <vt:lpwstr>^OIS Controls</vt:lpwstr>
  </property>
  <property fmtid="{D5CDD505-2E9C-101B-9397-08002B2CF9AE}" pid="7" name="_PreviousAdHocReviewCycleID">
    <vt:i4>424784920</vt:i4>
  </property>
</Properties>
</file>