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notesMasterIdLst>
    <p:notesMasterId r:id="rId43"/>
  </p:notesMasterIdLst>
  <p:sldIdLst>
    <p:sldId id="2590" r:id="rId5"/>
    <p:sldId id="2147472199" r:id="rId6"/>
    <p:sldId id="2147472214" r:id="rId7"/>
    <p:sldId id="2147472221" r:id="rId8"/>
    <p:sldId id="2147472265" r:id="rId9"/>
    <p:sldId id="2147472202" r:id="rId10"/>
    <p:sldId id="2147472210" r:id="rId11"/>
    <p:sldId id="2147472266" r:id="rId12"/>
    <p:sldId id="2147472222" r:id="rId13"/>
    <p:sldId id="2147472223" r:id="rId14"/>
    <p:sldId id="2147472304" r:id="rId15"/>
    <p:sldId id="2147472224" r:id="rId16"/>
    <p:sldId id="2147472225" r:id="rId17"/>
    <p:sldId id="2147472228" r:id="rId18"/>
    <p:sldId id="2147472229" r:id="rId19"/>
    <p:sldId id="2147472232" r:id="rId20"/>
    <p:sldId id="2147472233" r:id="rId21"/>
    <p:sldId id="2147472234" r:id="rId22"/>
    <p:sldId id="2147472236" r:id="rId23"/>
    <p:sldId id="2147472235" r:id="rId24"/>
    <p:sldId id="2147472238" r:id="rId25"/>
    <p:sldId id="2147472239" r:id="rId26"/>
    <p:sldId id="2147472240" r:id="rId27"/>
    <p:sldId id="2147472241" r:id="rId28"/>
    <p:sldId id="2147472242" r:id="rId29"/>
    <p:sldId id="2147472254" r:id="rId30"/>
    <p:sldId id="2147472267" r:id="rId31"/>
    <p:sldId id="2147472268" r:id="rId32"/>
    <p:sldId id="2147472269" r:id="rId33"/>
    <p:sldId id="2147472270" r:id="rId34"/>
    <p:sldId id="2147472271" r:id="rId35"/>
    <p:sldId id="2147472272" r:id="rId36"/>
    <p:sldId id="2147472273" r:id="rId37"/>
    <p:sldId id="2147472274" r:id="rId38"/>
    <p:sldId id="2147472275" r:id="rId39"/>
    <p:sldId id="2147472276" r:id="rId40"/>
    <p:sldId id="2147472277" r:id="rId41"/>
    <p:sldId id="214747227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999A13-174A-4CC3-A6CE-76D2C1D47232}">
          <p14:sldIdLst>
            <p14:sldId id="2590"/>
          </p14:sldIdLst>
        </p14:section>
        <p14:section name="Contents" id="{5031CEAC-A56B-439D-88BD-F1711875B3A1}">
          <p14:sldIdLst>
            <p14:sldId id="2147472199"/>
          </p14:sldIdLst>
        </p14:section>
        <p14:section name="Registration" id="{C041D618-9088-41AC-908F-226189E9FC48}">
          <p14:sldIdLst>
            <p14:sldId id="2147472214"/>
            <p14:sldId id="2147472221"/>
            <p14:sldId id="2147472265"/>
            <p14:sldId id="2147472202"/>
            <p14:sldId id="2147472210"/>
            <p14:sldId id="2147472266"/>
            <p14:sldId id="2147472222"/>
          </p14:sldIdLst>
        </p14:section>
        <p14:section name="Homepage" id="{CFBBB938-6A72-4271-B3BE-19743C54636F}">
          <p14:sldIdLst>
            <p14:sldId id="2147472223"/>
            <p14:sldId id="2147472304"/>
          </p14:sldIdLst>
        </p14:section>
        <p14:section name="Application for Allocation (1a)" id="{55239201-E4F0-42E1-BD47-D300090AF0CB}">
          <p14:sldIdLst>
            <p14:sldId id="2147472224"/>
            <p14:sldId id="2147472225"/>
            <p14:sldId id="2147472228"/>
            <p14:sldId id="2147472229"/>
            <p14:sldId id="2147472232"/>
            <p14:sldId id="2147472233"/>
            <p14:sldId id="2147472234"/>
          </p14:sldIdLst>
        </p14:section>
        <p14:section name="Request for Tax Credit" id="{561652C4-8BB1-4636-8044-C468039689D4}">
          <p14:sldIdLst>
            <p14:sldId id="2147472236"/>
            <p14:sldId id="2147472235"/>
            <p14:sldId id="2147472238"/>
            <p14:sldId id="2147472239"/>
            <p14:sldId id="2147472240"/>
            <p14:sldId id="2147472241"/>
            <p14:sldId id="2147472242"/>
          </p14:sldIdLst>
        </p14:section>
        <p14:section name="Appendix" id="{D634BAD0-1D03-4134-8984-E1D7A26ABDAE}">
          <p14:sldIdLst>
            <p14:sldId id="2147472254"/>
          </p14:sldIdLst>
        </p14:section>
        <p14:section name="1b" id="{18BE5480-8D05-434F-AFC5-CA78116A8824}">
          <p14:sldIdLst>
            <p14:sldId id="2147472267"/>
            <p14:sldId id="2147472268"/>
            <p14:sldId id="2147472269"/>
            <p14:sldId id="2147472270"/>
          </p14:sldIdLst>
        </p14:section>
        <p14:section name="1c" id="{429D8A10-53A6-406E-B02D-2472C75A8492}">
          <p14:sldIdLst>
            <p14:sldId id="2147472271"/>
            <p14:sldId id="2147472272"/>
            <p14:sldId id="2147472273"/>
            <p14:sldId id="2147472274"/>
          </p14:sldIdLst>
        </p14:section>
        <p14:section name="1d" id="{22F503B7-EDDA-42AC-AA73-DE06D9F91B8E}">
          <p14:sldIdLst>
            <p14:sldId id="2147472275"/>
            <p14:sldId id="2147472276"/>
            <p14:sldId id="2147472277"/>
            <p14:sldId id="2147472278"/>
          </p14:sldIdLst>
        </p14:section>
        <p14:section name="2a" id="{8C7971F9-5336-4FBB-B54B-B54363C6D8F6}">
          <p14:sldIdLst/>
        </p14:section>
        <p14:section name="2b" id="{20E373DC-CF01-4190-844E-C11E7535BC44}">
          <p14:sldIdLst/>
        </p14:section>
        <p14:section name="3a" id="{1C381EDB-83C8-478A-940E-8C9770345D59}">
          <p14:sldIdLst/>
        </p14:section>
        <p14:section name="3b" id="{A5EA8C57-8E78-448E-8F53-1B3A4A653BDB}">
          <p14:sldIdLst/>
        </p14:section>
        <p14:section name="4a" id="{FC8615D0-95E1-4ED1-80F6-968376316699}">
          <p14:sldIdLst/>
        </p14:section>
        <p14:section name="4b" id="{4A2A6C8C-B34C-473C-B629-89E84AB08B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8A56F-14BD-D708-2187-75C45676F99D}" name="Fremont, Kendra" initials="FK" userId="S::kendra.fremont@accenturefederal.com::46394769-2cf3-4511-9371-be58bddd42cb" providerId="AD"/>
  <p188:author id="{97D901B3-93F4-5A35-32CC-FBE21B5E2DFC}" name="Partridge, Andrew S." initials="PAS" userId="S::andrew.s.partridge@accenturefederal.com::80dde7dc-5cad-48b7-82e6-07a7f04b4b95" providerId="AD"/>
  <p188:author id="{293AACEE-25D3-6015-20E0-0E1EF1C59FAE}" name="Aloumouati, Hannah" initials="AH" userId="S::hannah.aloumouati@accenturefederal.com::9b2fffb9-a0d6-408f-a759-b4738870724b" providerId="AD"/>
  <p188:author id="{A5EAC8F2-F4E7-A74E-8E99-6E4901BB1131}" name="English, William" initials="EW" userId="S::william.english@accenturefederal.com::8e47cbb5-1c0b-4849-b2e0-621ab0b345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8FF"/>
    <a:srgbClr val="445A80"/>
    <a:srgbClr val="475667"/>
    <a:srgbClr val="0071BB"/>
    <a:srgbClr val="74B5DB"/>
    <a:srgbClr val="CBB045"/>
    <a:srgbClr val="FFFFFF"/>
    <a:srgbClr val="3E6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135EB-C21C-4FCB-89FB-D858F813AE08}" v="1" dt="2023-07-13T20:39:58.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5182" autoAdjust="0"/>
  </p:normalViewPr>
  <p:slideViewPr>
    <p:cSldViewPr snapToGrid="0">
      <p:cViewPr varScale="1">
        <p:scale>
          <a:sx n="81" d="100"/>
          <a:sy n="81" d="100"/>
        </p:scale>
        <p:origin x="762"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ason, Corinne (CONTR)" userId="6565439d-d297-44f0-946f-683aa4bcfe7e" providerId="ADAL" clId="{CD7135EB-C21C-4FCB-89FB-D858F813AE08}"/>
    <pc:docChg chg="delSld delSection modSection">
      <pc:chgData name="Gleason, Corinne (CONTR)" userId="6565439d-d297-44f0-946f-683aa4bcfe7e" providerId="ADAL" clId="{CD7135EB-C21C-4FCB-89FB-D858F813AE08}" dt="2023-07-13T20:41:10.745" v="3" actId="17851"/>
      <pc:docMkLst>
        <pc:docMk/>
      </pc:docMkLst>
      <pc:sldChg chg="del">
        <pc:chgData name="Gleason, Corinne (CONTR)" userId="6565439d-d297-44f0-946f-683aa4bcfe7e" providerId="ADAL" clId="{CD7135EB-C21C-4FCB-89FB-D858F813AE08}" dt="2023-07-13T20:41:02.052" v="0" actId="47"/>
        <pc:sldMkLst>
          <pc:docMk/>
          <pc:sldMk cId="3929081023" sldId="2147472243"/>
        </pc:sldMkLst>
      </pc:sldChg>
      <pc:sldChg chg="del">
        <pc:chgData name="Gleason, Corinne (CONTR)" userId="6565439d-d297-44f0-946f-683aa4bcfe7e" providerId="ADAL" clId="{CD7135EB-C21C-4FCB-89FB-D858F813AE08}" dt="2023-07-13T20:41:02.052" v="0" actId="47"/>
        <pc:sldMkLst>
          <pc:docMk/>
          <pc:sldMk cId="1785736600" sldId="2147472244"/>
        </pc:sldMkLst>
      </pc:sldChg>
      <pc:sldChg chg="del">
        <pc:chgData name="Gleason, Corinne (CONTR)" userId="6565439d-d297-44f0-946f-683aa4bcfe7e" providerId="ADAL" clId="{CD7135EB-C21C-4FCB-89FB-D858F813AE08}" dt="2023-07-13T20:41:02.052" v="0" actId="47"/>
        <pc:sldMkLst>
          <pc:docMk/>
          <pc:sldMk cId="4077551884" sldId="2147472245"/>
        </pc:sldMkLst>
      </pc:sldChg>
      <pc:sldChg chg="del">
        <pc:chgData name="Gleason, Corinne (CONTR)" userId="6565439d-d297-44f0-946f-683aa4bcfe7e" providerId="ADAL" clId="{CD7135EB-C21C-4FCB-89FB-D858F813AE08}" dt="2023-07-13T20:41:02.052" v="0" actId="47"/>
        <pc:sldMkLst>
          <pc:docMk/>
          <pc:sldMk cId="24413089" sldId="2147472246"/>
        </pc:sldMkLst>
      </pc:sldChg>
      <pc:sldChg chg="del">
        <pc:chgData name="Gleason, Corinne (CONTR)" userId="6565439d-d297-44f0-946f-683aa4bcfe7e" providerId="ADAL" clId="{CD7135EB-C21C-4FCB-89FB-D858F813AE08}" dt="2023-07-13T20:41:05.719" v="1" actId="47"/>
        <pc:sldMkLst>
          <pc:docMk/>
          <pc:sldMk cId="1483106836" sldId="2147472248"/>
        </pc:sldMkLst>
      </pc:sldChg>
      <pc:sldChg chg="del">
        <pc:chgData name="Gleason, Corinne (CONTR)" userId="6565439d-d297-44f0-946f-683aa4bcfe7e" providerId="ADAL" clId="{CD7135EB-C21C-4FCB-89FB-D858F813AE08}" dt="2023-07-13T20:41:05.719" v="1" actId="47"/>
        <pc:sldMkLst>
          <pc:docMk/>
          <pc:sldMk cId="4141353280" sldId="2147472249"/>
        </pc:sldMkLst>
      </pc:sldChg>
      <pc:sldChg chg="del">
        <pc:chgData name="Gleason, Corinne (CONTR)" userId="6565439d-d297-44f0-946f-683aa4bcfe7e" providerId="ADAL" clId="{CD7135EB-C21C-4FCB-89FB-D858F813AE08}" dt="2023-07-13T20:41:05.719" v="1" actId="47"/>
        <pc:sldMkLst>
          <pc:docMk/>
          <pc:sldMk cId="2547256683" sldId="2147472250"/>
        </pc:sldMkLst>
      </pc:sldChg>
      <pc:sldChg chg="del">
        <pc:chgData name="Gleason, Corinne (CONTR)" userId="6565439d-d297-44f0-946f-683aa4bcfe7e" providerId="ADAL" clId="{CD7135EB-C21C-4FCB-89FB-D858F813AE08}" dt="2023-07-13T20:41:05.719" v="1" actId="47"/>
        <pc:sldMkLst>
          <pc:docMk/>
          <pc:sldMk cId="1747502314" sldId="21474722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A6EE2-E204-4FE5-A622-10BA4D3F3C3D}"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93C4F-2795-41DC-B13C-C059C6E00844}" type="slidenum">
              <a:rPr lang="en-US" smtClean="0"/>
              <a:t>‹#›</a:t>
            </a:fld>
            <a:endParaRPr lang="en-US"/>
          </a:p>
        </p:txBody>
      </p:sp>
    </p:spTree>
    <p:extLst>
      <p:ext uri="{BB962C8B-B14F-4D97-AF65-F5344CB8AC3E}">
        <p14:creationId xmlns:p14="http://schemas.microsoft.com/office/powerpoint/2010/main" val="303477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5</a:t>
            </a:fld>
            <a:endParaRPr lang="en-US"/>
          </a:p>
        </p:txBody>
      </p:sp>
    </p:spTree>
    <p:extLst>
      <p:ext uri="{BB962C8B-B14F-4D97-AF65-F5344CB8AC3E}">
        <p14:creationId xmlns:p14="http://schemas.microsoft.com/office/powerpoint/2010/main" val="4128465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21</a:t>
            </a:fld>
            <a:endParaRPr lang="en-US"/>
          </a:p>
        </p:txBody>
      </p:sp>
    </p:spTree>
    <p:extLst>
      <p:ext uri="{BB962C8B-B14F-4D97-AF65-F5344CB8AC3E}">
        <p14:creationId xmlns:p14="http://schemas.microsoft.com/office/powerpoint/2010/main" val="24569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24</a:t>
            </a:fld>
            <a:endParaRPr lang="en-US"/>
          </a:p>
        </p:txBody>
      </p:sp>
    </p:spTree>
    <p:extLst>
      <p:ext uri="{BB962C8B-B14F-4D97-AF65-F5344CB8AC3E}">
        <p14:creationId xmlns:p14="http://schemas.microsoft.com/office/powerpoint/2010/main" val="242258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25</a:t>
            </a:fld>
            <a:endParaRPr lang="en-US"/>
          </a:p>
        </p:txBody>
      </p:sp>
    </p:spTree>
    <p:extLst>
      <p:ext uri="{BB962C8B-B14F-4D97-AF65-F5344CB8AC3E}">
        <p14:creationId xmlns:p14="http://schemas.microsoft.com/office/powerpoint/2010/main" val="123286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27</a:t>
            </a:fld>
            <a:endParaRPr lang="en-US"/>
          </a:p>
        </p:txBody>
      </p:sp>
    </p:spTree>
    <p:extLst>
      <p:ext uri="{BB962C8B-B14F-4D97-AF65-F5344CB8AC3E}">
        <p14:creationId xmlns:p14="http://schemas.microsoft.com/office/powerpoint/2010/main" val="536095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28</a:t>
            </a:fld>
            <a:endParaRPr lang="en-US"/>
          </a:p>
        </p:txBody>
      </p:sp>
    </p:spTree>
    <p:extLst>
      <p:ext uri="{BB962C8B-B14F-4D97-AF65-F5344CB8AC3E}">
        <p14:creationId xmlns:p14="http://schemas.microsoft.com/office/powerpoint/2010/main" val="3956455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29</a:t>
            </a:fld>
            <a:endParaRPr lang="en-US"/>
          </a:p>
        </p:txBody>
      </p:sp>
    </p:spTree>
    <p:extLst>
      <p:ext uri="{BB962C8B-B14F-4D97-AF65-F5344CB8AC3E}">
        <p14:creationId xmlns:p14="http://schemas.microsoft.com/office/powerpoint/2010/main" val="3894009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30</a:t>
            </a:fld>
            <a:endParaRPr lang="en-US"/>
          </a:p>
        </p:txBody>
      </p:sp>
    </p:spTree>
    <p:extLst>
      <p:ext uri="{BB962C8B-B14F-4D97-AF65-F5344CB8AC3E}">
        <p14:creationId xmlns:p14="http://schemas.microsoft.com/office/powerpoint/2010/main" val="421951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31</a:t>
            </a:fld>
            <a:endParaRPr lang="en-US"/>
          </a:p>
        </p:txBody>
      </p:sp>
    </p:spTree>
    <p:extLst>
      <p:ext uri="{BB962C8B-B14F-4D97-AF65-F5344CB8AC3E}">
        <p14:creationId xmlns:p14="http://schemas.microsoft.com/office/powerpoint/2010/main" val="1811516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32</a:t>
            </a:fld>
            <a:endParaRPr lang="en-US"/>
          </a:p>
        </p:txBody>
      </p:sp>
    </p:spTree>
    <p:extLst>
      <p:ext uri="{BB962C8B-B14F-4D97-AF65-F5344CB8AC3E}">
        <p14:creationId xmlns:p14="http://schemas.microsoft.com/office/powerpoint/2010/main" val="112696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33</a:t>
            </a:fld>
            <a:endParaRPr lang="en-US"/>
          </a:p>
        </p:txBody>
      </p:sp>
    </p:spTree>
    <p:extLst>
      <p:ext uri="{BB962C8B-B14F-4D97-AF65-F5344CB8AC3E}">
        <p14:creationId xmlns:p14="http://schemas.microsoft.com/office/powerpoint/2010/main" val="57516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9</a:t>
            </a:fld>
            <a:endParaRPr lang="en-US"/>
          </a:p>
        </p:txBody>
      </p:sp>
    </p:spTree>
    <p:extLst>
      <p:ext uri="{BB962C8B-B14F-4D97-AF65-F5344CB8AC3E}">
        <p14:creationId xmlns:p14="http://schemas.microsoft.com/office/powerpoint/2010/main" val="1971670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34</a:t>
            </a:fld>
            <a:endParaRPr lang="en-US"/>
          </a:p>
        </p:txBody>
      </p:sp>
    </p:spTree>
    <p:extLst>
      <p:ext uri="{BB962C8B-B14F-4D97-AF65-F5344CB8AC3E}">
        <p14:creationId xmlns:p14="http://schemas.microsoft.com/office/powerpoint/2010/main" val="1200692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35</a:t>
            </a:fld>
            <a:endParaRPr lang="en-US"/>
          </a:p>
        </p:txBody>
      </p:sp>
    </p:spTree>
    <p:extLst>
      <p:ext uri="{BB962C8B-B14F-4D97-AF65-F5344CB8AC3E}">
        <p14:creationId xmlns:p14="http://schemas.microsoft.com/office/powerpoint/2010/main" val="258959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36</a:t>
            </a:fld>
            <a:endParaRPr lang="en-US"/>
          </a:p>
        </p:txBody>
      </p:sp>
    </p:spTree>
    <p:extLst>
      <p:ext uri="{BB962C8B-B14F-4D97-AF65-F5344CB8AC3E}">
        <p14:creationId xmlns:p14="http://schemas.microsoft.com/office/powerpoint/2010/main" val="2179047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37</a:t>
            </a:fld>
            <a:endParaRPr lang="en-US"/>
          </a:p>
        </p:txBody>
      </p:sp>
    </p:spTree>
    <p:extLst>
      <p:ext uri="{BB962C8B-B14F-4D97-AF65-F5344CB8AC3E}">
        <p14:creationId xmlns:p14="http://schemas.microsoft.com/office/powerpoint/2010/main" val="229039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38</a:t>
            </a:fld>
            <a:endParaRPr lang="en-US"/>
          </a:p>
        </p:txBody>
      </p:sp>
    </p:spTree>
    <p:extLst>
      <p:ext uri="{BB962C8B-B14F-4D97-AF65-F5344CB8AC3E}">
        <p14:creationId xmlns:p14="http://schemas.microsoft.com/office/powerpoint/2010/main" val="79996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10</a:t>
            </a:fld>
            <a:endParaRPr lang="en-US"/>
          </a:p>
        </p:txBody>
      </p:sp>
    </p:spTree>
    <p:extLst>
      <p:ext uri="{BB962C8B-B14F-4D97-AF65-F5344CB8AC3E}">
        <p14:creationId xmlns:p14="http://schemas.microsoft.com/office/powerpoint/2010/main" val="2682875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11</a:t>
            </a:fld>
            <a:endParaRPr lang="en-US"/>
          </a:p>
        </p:txBody>
      </p:sp>
    </p:spTree>
    <p:extLst>
      <p:ext uri="{BB962C8B-B14F-4D97-AF65-F5344CB8AC3E}">
        <p14:creationId xmlns:p14="http://schemas.microsoft.com/office/powerpoint/2010/main" val="302683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14</a:t>
            </a:fld>
            <a:endParaRPr lang="en-US"/>
          </a:p>
        </p:txBody>
      </p:sp>
    </p:spTree>
    <p:extLst>
      <p:ext uri="{BB962C8B-B14F-4D97-AF65-F5344CB8AC3E}">
        <p14:creationId xmlns:p14="http://schemas.microsoft.com/office/powerpoint/2010/main" val="309814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15</a:t>
            </a:fld>
            <a:endParaRPr lang="en-US"/>
          </a:p>
        </p:txBody>
      </p:sp>
    </p:spTree>
    <p:extLst>
      <p:ext uri="{BB962C8B-B14F-4D97-AF65-F5344CB8AC3E}">
        <p14:creationId xmlns:p14="http://schemas.microsoft.com/office/powerpoint/2010/main" val="3373883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16</a:t>
            </a:fld>
            <a:endParaRPr lang="en-US"/>
          </a:p>
        </p:txBody>
      </p:sp>
    </p:spTree>
    <p:extLst>
      <p:ext uri="{BB962C8B-B14F-4D97-AF65-F5344CB8AC3E}">
        <p14:creationId xmlns:p14="http://schemas.microsoft.com/office/powerpoint/2010/main" val="357097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17</a:t>
            </a:fld>
            <a:endParaRPr lang="en-US"/>
          </a:p>
        </p:txBody>
      </p:sp>
    </p:spTree>
    <p:extLst>
      <p:ext uri="{BB962C8B-B14F-4D97-AF65-F5344CB8AC3E}">
        <p14:creationId xmlns:p14="http://schemas.microsoft.com/office/powerpoint/2010/main" val="399749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3293C4F-2795-41DC-B13C-C059C6E00844}" type="slidenum">
              <a:rPr lang="en-US" smtClean="0"/>
              <a:t>18</a:t>
            </a:fld>
            <a:endParaRPr lang="en-US"/>
          </a:p>
        </p:txBody>
      </p:sp>
    </p:spTree>
    <p:extLst>
      <p:ext uri="{BB962C8B-B14F-4D97-AF65-F5344CB8AC3E}">
        <p14:creationId xmlns:p14="http://schemas.microsoft.com/office/powerpoint/2010/main" val="3879117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Gree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a:solidFill>
                  <a:schemeClr val="bg1"/>
                </a:solidFill>
                <a:effectLst/>
                <a:latin typeface="+mn-lt"/>
                <a:ea typeface="+mn-ea"/>
                <a:cs typeface="+mn-cs"/>
              </a:rPr>
              <a:t>OFFICE OF</a:t>
            </a:r>
          </a:p>
          <a:p>
            <a:pPr algn="r"/>
            <a:r>
              <a:rPr lang="en-US" sz="1600" b="1" i="0" u="none" strike="noStrike" kern="120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1643406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08561289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68171136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Gree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1790691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23B24-6C13-224A-A3BD-0679CDA722BF}"/>
              </a:ext>
            </a:extLst>
          </p:cNvPr>
          <p:cNvSpPr/>
          <p:nvPr userDrawn="1"/>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pic>
        <p:nvPicPr>
          <p:cNvPr id="5" name="Graphic 4">
            <a:extLst>
              <a:ext uri="{FF2B5EF4-FFF2-40B4-BE49-F238E27FC236}">
                <a16:creationId xmlns:a16="http://schemas.microsoft.com/office/drawing/2014/main" id="{1BCB0E16-441D-3D4C-B02F-A4FE93F412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sp>
        <p:nvSpPr>
          <p:cNvPr id="6" name="Slide Number Placeholder 5">
            <a:extLst>
              <a:ext uri="{FF2B5EF4-FFF2-40B4-BE49-F238E27FC236}">
                <a16:creationId xmlns:a16="http://schemas.microsoft.com/office/drawing/2014/main" id="{054BD391-7EA6-7E48-9609-FF54A7D69164}"/>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a:solidFill>
                  <a:schemeClr val="bg1"/>
                </a:solidFill>
                <a:effectLst/>
                <a:latin typeface="+mn-lt"/>
                <a:ea typeface="+mn-ea"/>
                <a:cs typeface="+mn-cs"/>
              </a:rPr>
              <a:t>OFFICE OF</a:t>
            </a:r>
          </a:p>
          <a:p>
            <a:pPr algn="r"/>
            <a:r>
              <a:rPr lang="en-US" sz="1600" b="1" i="0" u="none" strike="noStrike" kern="120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26444141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83044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14348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75974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30471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hoto (Gree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79144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46724472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64765349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a:p>
        </p:txBody>
      </p:sp>
      <p:pic>
        <p:nvPicPr>
          <p:cNvPr id="11" name="Graphic 10">
            <a:extLst>
              <a:ext uri="{FF2B5EF4-FFF2-40B4-BE49-F238E27FC236}">
                <a16:creationId xmlns:a16="http://schemas.microsoft.com/office/drawing/2014/main" id="{D2B93AEC-32AF-6744-9FBA-B7CC578B43A6}"/>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25121" y="6189200"/>
            <a:ext cx="2051856" cy="526117"/>
          </a:xfrm>
          <a:prstGeom prst="rect">
            <a:avLst/>
          </a:prstGeom>
        </p:spPr>
      </p:pic>
      <p:sp>
        <p:nvSpPr>
          <p:cNvPr id="12" name="Slide Number Placeholder 5">
            <a:extLst>
              <a:ext uri="{FF2B5EF4-FFF2-40B4-BE49-F238E27FC236}">
                <a16:creationId xmlns:a16="http://schemas.microsoft.com/office/drawing/2014/main" id="{0F70374F-6144-AA44-AFF5-9BA2257CA4C4}"/>
              </a:ext>
            </a:extLst>
          </p:cNvPr>
          <p:cNvSpPr txBox="1">
            <a:spLocks/>
          </p:cNvSpPr>
          <p:nvPr userDrawn="1"/>
        </p:nvSpPr>
        <p:spPr>
          <a:xfrm>
            <a:off x="6805913" y="6307513"/>
            <a:ext cx="4960967" cy="353943"/>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0" i="0" u="none" strike="noStrike" kern="1200">
                <a:solidFill>
                  <a:schemeClr val="bg1"/>
                </a:solidFill>
                <a:effectLst/>
                <a:latin typeface="+mn-lt"/>
                <a:ea typeface="+mn-ea"/>
                <a:cs typeface="+mn-cs"/>
              </a:rPr>
              <a:t>OFFICE OF</a:t>
            </a:r>
          </a:p>
          <a:p>
            <a:pPr algn="r"/>
            <a:r>
              <a:rPr lang="en-US" sz="1200" b="1" i="0" u="none" strike="noStrike" kern="120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2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6069584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hd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4B70-2DBA-7163-6816-8F3D547ACB88}"/>
              </a:ext>
            </a:extLst>
          </p:cNvPr>
          <p:cNvSpPr>
            <a:spLocks noGrp="1"/>
          </p:cNvSpPr>
          <p:nvPr>
            <p:ph type="ctrTitle"/>
          </p:nvPr>
        </p:nvSpPr>
        <p:spPr>
          <a:xfrm>
            <a:off x="834188" y="1824732"/>
            <a:ext cx="11266075" cy="1881579"/>
          </a:xfrm>
        </p:spPr>
        <p:txBody>
          <a:bodyPr>
            <a:normAutofit/>
          </a:bodyPr>
          <a:lstStyle/>
          <a:p>
            <a:r>
              <a:rPr lang="en-US" sz="4400"/>
              <a:t>§ 48(e): Energy Credits Online (ECO) Application Wireframes</a:t>
            </a:r>
          </a:p>
        </p:txBody>
      </p:sp>
      <p:sp>
        <p:nvSpPr>
          <p:cNvPr id="3" name="Subtitle 2">
            <a:extLst>
              <a:ext uri="{FF2B5EF4-FFF2-40B4-BE49-F238E27FC236}">
                <a16:creationId xmlns:a16="http://schemas.microsoft.com/office/drawing/2014/main" id="{519E0C16-0998-949D-B6BD-AE50C8274009}"/>
              </a:ext>
            </a:extLst>
          </p:cNvPr>
          <p:cNvSpPr>
            <a:spLocks noGrp="1"/>
          </p:cNvSpPr>
          <p:nvPr>
            <p:ph type="subTitle" idx="1"/>
          </p:nvPr>
        </p:nvSpPr>
        <p:spPr/>
        <p:txBody>
          <a:bodyPr/>
          <a:lstStyle/>
          <a:p>
            <a:r>
              <a:rPr lang="en-US" dirty="0"/>
              <a:t>July 13, 2023</a:t>
            </a:r>
          </a:p>
        </p:txBody>
      </p:sp>
    </p:spTree>
    <p:extLst>
      <p:ext uri="{BB962C8B-B14F-4D97-AF65-F5344CB8AC3E}">
        <p14:creationId xmlns:p14="http://schemas.microsoft.com/office/powerpoint/2010/main" val="153284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3D42D72-8D42-4A47-28BB-CB4846E046DE}"/>
              </a:ext>
            </a:extLst>
          </p:cNvPr>
          <p:cNvGrpSpPr/>
          <p:nvPr/>
        </p:nvGrpSpPr>
        <p:grpSpPr>
          <a:xfrm>
            <a:off x="836612" y="1536695"/>
            <a:ext cx="5841775" cy="4456280"/>
            <a:chOff x="836612" y="1536695"/>
            <a:chExt cx="5841775" cy="4456280"/>
          </a:xfrm>
        </p:grpSpPr>
        <p:grpSp>
          <p:nvGrpSpPr>
            <p:cNvPr id="6" name="Group 5">
              <a:extLst>
                <a:ext uri="{FF2B5EF4-FFF2-40B4-BE49-F238E27FC236}">
                  <a16:creationId xmlns:a16="http://schemas.microsoft.com/office/drawing/2014/main" id="{D53DDC29-70CA-B501-2DD9-F1CF42EE28EA}"/>
                </a:ext>
              </a:extLst>
            </p:cNvPr>
            <p:cNvGrpSpPr/>
            <p:nvPr/>
          </p:nvGrpSpPr>
          <p:grpSpPr>
            <a:xfrm>
              <a:off x="836612" y="1536695"/>
              <a:ext cx="5841775" cy="4456280"/>
              <a:chOff x="836612" y="1536695"/>
              <a:chExt cx="5841775" cy="4456280"/>
            </a:xfrm>
          </p:grpSpPr>
          <p:pic>
            <p:nvPicPr>
              <p:cNvPr id="5" name="Picture 4" descr="A screenshot of a website&#10;&#10;Description automatically generated">
                <a:extLst>
                  <a:ext uri="{FF2B5EF4-FFF2-40B4-BE49-F238E27FC236}">
                    <a16:creationId xmlns:a16="http://schemas.microsoft.com/office/drawing/2014/main" id="{6BD2137E-456B-9CD7-3F1C-EAE11A152B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6612" y="1536695"/>
                <a:ext cx="5841775" cy="445628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B5FBFBF-B974-C565-749B-60FC0EF86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735" y="2979341"/>
                <a:ext cx="611447" cy="130514"/>
              </a:xfrm>
              <a:prstGeom prst="rect">
                <a:avLst/>
              </a:prstGeom>
            </p:spPr>
          </p:pic>
        </p:grpSp>
        <p:sp>
          <p:nvSpPr>
            <p:cNvPr id="8" name="Rectangle 7">
              <a:extLst>
                <a:ext uri="{FF2B5EF4-FFF2-40B4-BE49-F238E27FC236}">
                  <a16:creationId xmlns:a16="http://schemas.microsoft.com/office/drawing/2014/main" id="{9A93F3F5-1FA4-A7C7-62E3-788AD81D38FB}"/>
                </a:ext>
              </a:extLst>
            </p:cNvPr>
            <p:cNvSpPr/>
            <p:nvPr/>
          </p:nvSpPr>
          <p:spPr>
            <a:xfrm>
              <a:off x="5245894" y="5450681"/>
              <a:ext cx="347662" cy="9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7E572B-E579-C92C-C708-4847983FA893}"/>
                </a:ext>
              </a:extLst>
            </p:cNvPr>
            <p:cNvSpPr/>
            <p:nvPr/>
          </p:nvSpPr>
          <p:spPr>
            <a:xfrm>
              <a:off x="5191121" y="5596360"/>
              <a:ext cx="347662" cy="9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183768-8C01-BA3A-1DC6-29BF0957DCC2}"/>
                </a:ext>
              </a:extLst>
            </p:cNvPr>
            <p:cNvSpPr/>
            <p:nvPr/>
          </p:nvSpPr>
          <p:spPr>
            <a:xfrm>
              <a:off x="5145878" y="5766771"/>
              <a:ext cx="347662" cy="9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Portal Homepage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10</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338554"/>
          </a:xfrm>
          <a:prstGeom prst="rect">
            <a:avLst/>
          </a:prstGeom>
          <a:noFill/>
        </p:spPr>
        <p:txBody>
          <a:bodyPr wrap="square" rtlCol="0">
            <a:spAutoFit/>
          </a:bodyPr>
          <a:lstStyle/>
          <a:p>
            <a:r>
              <a:rPr lang="en-US" sz="1600"/>
              <a:t>Newly registered (or returning) applicants will be navigated to the authenticated portal homepage. </a:t>
            </a:r>
          </a:p>
        </p:txBody>
      </p:sp>
      <p:sp>
        <p:nvSpPr>
          <p:cNvPr id="19" name="Rectangle 18">
            <a:extLst>
              <a:ext uri="{FF2B5EF4-FFF2-40B4-BE49-F238E27FC236}">
                <a16:creationId xmlns:a16="http://schemas.microsoft.com/office/drawing/2014/main" id="{7FADA396-51CB-A409-49F7-5D27EFA2697A}"/>
              </a:ext>
            </a:extLst>
          </p:cNvPr>
          <p:cNvSpPr/>
          <p:nvPr/>
        </p:nvSpPr>
        <p:spPr>
          <a:xfrm>
            <a:off x="2793081" y="1771049"/>
            <a:ext cx="2272684" cy="20840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5FE9178-827C-53D8-93F0-BC5E837FAF40}"/>
              </a:ext>
            </a:extLst>
          </p:cNvPr>
          <p:cNvSpPr/>
          <p:nvPr/>
        </p:nvSpPr>
        <p:spPr>
          <a:xfrm>
            <a:off x="1938100" y="2956890"/>
            <a:ext cx="721973" cy="18494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A4A11CD-A237-9CC1-EC4B-F86DDF1881C5}"/>
              </a:ext>
            </a:extLst>
          </p:cNvPr>
          <p:cNvSpPr/>
          <p:nvPr/>
        </p:nvSpPr>
        <p:spPr>
          <a:xfrm>
            <a:off x="1926960" y="3713256"/>
            <a:ext cx="3820124" cy="96618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4676A-4D44-BD04-CECA-7686D7748FD4}"/>
              </a:ext>
            </a:extLst>
          </p:cNvPr>
          <p:cNvSpPr/>
          <p:nvPr/>
        </p:nvSpPr>
        <p:spPr>
          <a:xfrm>
            <a:off x="1926960" y="4787447"/>
            <a:ext cx="3820124" cy="120552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D6E6AB5-1AE2-1C99-FFAE-7352C67EBF32}"/>
              </a:ext>
            </a:extLst>
          </p:cNvPr>
          <p:cNvCxnSpPr>
            <a:cxnSpLocks/>
            <a:stCxn id="19" idx="3"/>
          </p:cNvCxnSpPr>
          <p:nvPr/>
        </p:nvCxnSpPr>
        <p:spPr>
          <a:xfrm flipV="1">
            <a:off x="5065765" y="1869059"/>
            <a:ext cx="3009530" cy="619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07C4CF-9950-A2B3-3787-208210B601E7}"/>
              </a:ext>
            </a:extLst>
          </p:cNvPr>
          <p:cNvCxnSpPr>
            <a:cxnSpLocks/>
            <a:stCxn id="20" idx="3"/>
            <a:endCxn id="30" idx="1"/>
          </p:cNvCxnSpPr>
          <p:nvPr/>
        </p:nvCxnSpPr>
        <p:spPr>
          <a:xfrm flipV="1">
            <a:off x="2660073" y="3028302"/>
            <a:ext cx="5507807" cy="210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09AF4CB-38BF-5A70-6FEE-E681B5679726}"/>
              </a:ext>
            </a:extLst>
          </p:cNvPr>
          <p:cNvCxnSpPr>
            <a:cxnSpLocks/>
          </p:cNvCxnSpPr>
          <p:nvPr/>
        </p:nvCxnSpPr>
        <p:spPr>
          <a:xfrm>
            <a:off x="5745268" y="4103989"/>
            <a:ext cx="234228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81F12F-FFD2-00C6-E2AB-BC4EA8BC0CDD}"/>
              </a:ext>
            </a:extLst>
          </p:cNvPr>
          <p:cNvCxnSpPr>
            <a:cxnSpLocks/>
          </p:cNvCxnSpPr>
          <p:nvPr/>
        </p:nvCxnSpPr>
        <p:spPr>
          <a:xfrm>
            <a:off x="5747084" y="5641604"/>
            <a:ext cx="242079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BEAB0B9-5D71-6D93-5338-B9C6A388114E}"/>
              </a:ext>
            </a:extLst>
          </p:cNvPr>
          <p:cNvSpPr txBox="1"/>
          <p:nvPr/>
        </p:nvSpPr>
        <p:spPr>
          <a:xfrm>
            <a:off x="8176334" y="1574612"/>
            <a:ext cx="3346882" cy="600164"/>
          </a:xfrm>
          <a:prstGeom prst="rect">
            <a:avLst/>
          </a:prstGeom>
          <a:noFill/>
        </p:spPr>
        <p:txBody>
          <a:bodyPr wrap="square" rtlCol="0">
            <a:spAutoFit/>
          </a:bodyPr>
          <a:lstStyle/>
          <a:p>
            <a:r>
              <a:rPr lang="en-US" sz="1100" dirty="0"/>
              <a:t>Applicants can navigate to the Homepage, Credit Applications page, Previous Applications, or Help Resources via the top navigation. </a:t>
            </a:r>
          </a:p>
        </p:txBody>
      </p:sp>
      <p:sp>
        <p:nvSpPr>
          <p:cNvPr id="30" name="TextBox 29">
            <a:extLst>
              <a:ext uri="{FF2B5EF4-FFF2-40B4-BE49-F238E27FC236}">
                <a16:creationId xmlns:a16="http://schemas.microsoft.com/office/drawing/2014/main" id="{4B066F16-FF6E-59AE-116F-559358AA1EA4}"/>
              </a:ext>
            </a:extLst>
          </p:cNvPr>
          <p:cNvSpPr txBox="1"/>
          <p:nvPr/>
        </p:nvSpPr>
        <p:spPr>
          <a:xfrm>
            <a:off x="8167880" y="2812858"/>
            <a:ext cx="3346882" cy="430887"/>
          </a:xfrm>
          <a:prstGeom prst="rect">
            <a:avLst/>
          </a:prstGeom>
          <a:noFill/>
        </p:spPr>
        <p:txBody>
          <a:bodyPr wrap="square" rtlCol="0">
            <a:spAutoFit/>
          </a:bodyPr>
          <a:lstStyle/>
          <a:p>
            <a:r>
              <a:rPr lang="en-US" sz="1100" dirty="0"/>
              <a:t>Homepage will include a direct call-to-action to submit new applications.</a:t>
            </a:r>
          </a:p>
        </p:txBody>
      </p:sp>
      <p:sp>
        <p:nvSpPr>
          <p:cNvPr id="31" name="TextBox 30">
            <a:extLst>
              <a:ext uri="{FF2B5EF4-FFF2-40B4-BE49-F238E27FC236}">
                <a16:creationId xmlns:a16="http://schemas.microsoft.com/office/drawing/2014/main" id="{254C36C8-C7E7-2343-7449-BF56FDB31D8D}"/>
              </a:ext>
            </a:extLst>
          </p:cNvPr>
          <p:cNvSpPr txBox="1"/>
          <p:nvPr/>
        </p:nvSpPr>
        <p:spPr>
          <a:xfrm>
            <a:off x="8167880" y="3829698"/>
            <a:ext cx="3346882" cy="600164"/>
          </a:xfrm>
          <a:prstGeom prst="rect">
            <a:avLst/>
          </a:prstGeom>
          <a:noFill/>
        </p:spPr>
        <p:txBody>
          <a:bodyPr wrap="square" rtlCol="0">
            <a:spAutoFit/>
          </a:bodyPr>
          <a:lstStyle/>
          <a:p>
            <a:r>
              <a:rPr lang="en-US" sz="1100"/>
              <a:t>General information including links to relevant internal (portal) or external (IRS or DOE sites) resources can be provided on the homepage.</a:t>
            </a:r>
          </a:p>
        </p:txBody>
      </p:sp>
      <p:sp>
        <p:nvSpPr>
          <p:cNvPr id="34" name="TextBox 33">
            <a:extLst>
              <a:ext uri="{FF2B5EF4-FFF2-40B4-BE49-F238E27FC236}">
                <a16:creationId xmlns:a16="http://schemas.microsoft.com/office/drawing/2014/main" id="{D0CB7A42-5278-41E1-803B-03E709848991}"/>
              </a:ext>
            </a:extLst>
          </p:cNvPr>
          <p:cNvSpPr txBox="1"/>
          <p:nvPr/>
        </p:nvSpPr>
        <p:spPr>
          <a:xfrm>
            <a:off x="8176334" y="5341523"/>
            <a:ext cx="3497802" cy="600164"/>
          </a:xfrm>
          <a:prstGeom prst="rect">
            <a:avLst/>
          </a:prstGeom>
          <a:noFill/>
        </p:spPr>
        <p:txBody>
          <a:bodyPr wrap="square" rtlCol="0">
            <a:spAutoFit/>
          </a:bodyPr>
          <a:lstStyle/>
          <a:p>
            <a:r>
              <a:rPr lang="en-US" sz="1100"/>
              <a:t>Applicants will be able to view high-level capacity allocation reporting including capacity totals, capacity applied for, capacity remaining per category. </a:t>
            </a:r>
          </a:p>
        </p:txBody>
      </p:sp>
    </p:spTree>
    <p:extLst>
      <p:ext uri="{BB962C8B-B14F-4D97-AF65-F5344CB8AC3E}">
        <p14:creationId xmlns:p14="http://schemas.microsoft.com/office/powerpoint/2010/main" val="50713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66C063C3-6C98-F274-6B0D-40FA90A8F1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9788" y="1755941"/>
            <a:ext cx="6626225" cy="2177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Portal Homepage (Cont’d)</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11</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338554"/>
          </a:xfrm>
          <a:prstGeom prst="rect">
            <a:avLst/>
          </a:prstGeom>
          <a:noFill/>
        </p:spPr>
        <p:txBody>
          <a:bodyPr wrap="square" rtlCol="0">
            <a:spAutoFit/>
          </a:bodyPr>
          <a:lstStyle/>
          <a:p>
            <a:r>
              <a:rPr lang="en-US" sz="1600"/>
              <a:t>Newly registered (or returning) applicants will be navigated to the authenticated portal homepage. </a:t>
            </a:r>
          </a:p>
        </p:txBody>
      </p:sp>
      <p:sp>
        <p:nvSpPr>
          <p:cNvPr id="20" name="Rectangle 19">
            <a:extLst>
              <a:ext uri="{FF2B5EF4-FFF2-40B4-BE49-F238E27FC236}">
                <a16:creationId xmlns:a16="http://schemas.microsoft.com/office/drawing/2014/main" id="{E5FE9178-827C-53D8-93F0-BC5E837FAF40}"/>
              </a:ext>
            </a:extLst>
          </p:cNvPr>
          <p:cNvSpPr/>
          <p:nvPr/>
        </p:nvSpPr>
        <p:spPr>
          <a:xfrm>
            <a:off x="1926960" y="2839991"/>
            <a:ext cx="4305164" cy="189807"/>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A4A11CD-A237-9CC1-EC4B-F86DDF1881C5}"/>
              </a:ext>
            </a:extLst>
          </p:cNvPr>
          <p:cNvSpPr/>
          <p:nvPr/>
        </p:nvSpPr>
        <p:spPr>
          <a:xfrm>
            <a:off x="1925144" y="3076699"/>
            <a:ext cx="1537147" cy="64529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907C4CF-9950-A2B3-3787-208210B601E7}"/>
              </a:ext>
            </a:extLst>
          </p:cNvPr>
          <p:cNvCxnSpPr>
            <a:cxnSpLocks/>
            <a:stCxn id="20" idx="3"/>
            <a:endCxn id="30" idx="1"/>
          </p:cNvCxnSpPr>
          <p:nvPr/>
        </p:nvCxnSpPr>
        <p:spPr>
          <a:xfrm>
            <a:off x="6232124" y="2934895"/>
            <a:ext cx="1935756" cy="107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09AF4CB-38BF-5A70-6FEE-E681B5679726}"/>
              </a:ext>
            </a:extLst>
          </p:cNvPr>
          <p:cNvCxnSpPr>
            <a:cxnSpLocks/>
          </p:cNvCxnSpPr>
          <p:nvPr/>
        </p:nvCxnSpPr>
        <p:spPr>
          <a:xfrm>
            <a:off x="3462291" y="3490216"/>
            <a:ext cx="47140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B066F16-FF6E-59AE-116F-559358AA1EA4}"/>
              </a:ext>
            </a:extLst>
          </p:cNvPr>
          <p:cNvSpPr txBox="1"/>
          <p:nvPr/>
        </p:nvSpPr>
        <p:spPr>
          <a:xfrm>
            <a:off x="8167880" y="2720525"/>
            <a:ext cx="3346882" cy="430887"/>
          </a:xfrm>
          <a:prstGeom prst="rect">
            <a:avLst/>
          </a:prstGeom>
          <a:noFill/>
        </p:spPr>
        <p:txBody>
          <a:bodyPr wrap="square" rtlCol="0">
            <a:spAutoFit/>
          </a:bodyPr>
          <a:lstStyle/>
          <a:p>
            <a:r>
              <a:rPr lang="en-US" sz="1100"/>
              <a:t>Pages will include relevant security markings and reference OMB Control Number: 1545-2308.</a:t>
            </a:r>
          </a:p>
        </p:txBody>
      </p:sp>
      <p:sp>
        <p:nvSpPr>
          <p:cNvPr id="31" name="TextBox 30">
            <a:extLst>
              <a:ext uri="{FF2B5EF4-FFF2-40B4-BE49-F238E27FC236}">
                <a16:creationId xmlns:a16="http://schemas.microsoft.com/office/drawing/2014/main" id="{254C36C8-C7E7-2343-7449-BF56FDB31D8D}"/>
              </a:ext>
            </a:extLst>
          </p:cNvPr>
          <p:cNvSpPr txBox="1"/>
          <p:nvPr/>
        </p:nvSpPr>
        <p:spPr>
          <a:xfrm>
            <a:off x="8167880" y="3105179"/>
            <a:ext cx="3346882" cy="769441"/>
          </a:xfrm>
          <a:prstGeom prst="rect">
            <a:avLst/>
          </a:prstGeom>
          <a:noFill/>
        </p:spPr>
        <p:txBody>
          <a:bodyPr wrap="square" rtlCol="0">
            <a:spAutoFit/>
          </a:bodyPr>
          <a:lstStyle/>
          <a:p>
            <a:r>
              <a:rPr lang="en-US" sz="1100"/>
              <a:t>The footer will include links to the Energy Credits Online (ECO) Homepage, Department of Energy, National Renewable Energy Laboratory, and Department of Energy Privacy Notice information.</a:t>
            </a:r>
          </a:p>
        </p:txBody>
      </p:sp>
    </p:spTree>
    <p:extLst>
      <p:ext uri="{BB962C8B-B14F-4D97-AF65-F5344CB8AC3E}">
        <p14:creationId xmlns:p14="http://schemas.microsoft.com/office/powerpoint/2010/main" val="264013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A75EEED-791E-3AE2-5C77-B7F9D65A3CF8}"/>
              </a:ext>
            </a:extLst>
          </p:cNvPr>
          <p:cNvGrpSpPr/>
          <p:nvPr/>
        </p:nvGrpSpPr>
        <p:grpSpPr>
          <a:xfrm>
            <a:off x="839789" y="1501183"/>
            <a:ext cx="4261298" cy="4487297"/>
            <a:chOff x="839789" y="1501183"/>
            <a:chExt cx="4261298" cy="4487297"/>
          </a:xfrm>
        </p:grpSpPr>
        <p:pic>
          <p:nvPicPr>
            <p:cNvPr id="4" name="Picture 3" descr="A screenshot of a computer&#10;&#10;Description automatically generated">
              <a:extLst>
                <a:ext uri="{FF2B5EF4-FFF2-40B4-BE49-F238E27FC236}">
                  <a16:creationId xmlns:a16="http://schemas.microsoft.com/office/drawing/2014/main" id="{E3CD6CA8-B591-2B5E-0BF4-338068BE178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9789" y="1501183"/>
              <a:ext cx="4261298" cy="4487297"/>
            </a:xfrm>
            <a:prstGeom prst="rect">
              <a:avLst/>
            </a:prstGeom>
            <a:effectLst>
              <a:outerShdw blurRad="50800" dist="38100" dir="2700000" algn="tl" rotWithShape="0">
                <a:prstClr val="black">
                  <a:alpha val="40000"/>
                </a:prstClr>
              </a:outerShdw>
            </a:effectLst>
          </p:spPr>
        </p:pic>
        <p:pic>
          <p:nvPicPr>
            <p:cNvPr id="8" name="Picture 7" descr="A logo for a company&#10;&#10;Description automatically generated">
              <a:extLst>
                <a:ext uri="{FF2B5EF4-FFF2-40B4-BE49-F238E27FC236}">
                  <a16:creationId xmlns:a16="http://schemas.microsoft.com/office/drawing/2014/main" id="{D6A6C820-73AC-4906-BC68-8FB3A561A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03" y="1502348"/>
              <a:ext cx="750166" cy="272337"/>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12</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By selecting the call-to-action or Tax Credits navigation on the homepage, applicants can access 48(e) credit applications.</a:t>
            </a:r>
          </a:p>
        </p:txBody>
      </p:sp>
      <p:sp>
        <p:nvSpPr>
          <p:cNvPr id="20" name="Rectangle 19">
            <a:extLst>
              <a:ext uri="{FF2B5EF4-FFF2-40B4-BE49-F238E27FC236}">
                <a16:creationId xmlns:a16="http://schemas.microsoft.com/office/drawing/2014/main" id="{E5FE9178-827C-53D8-93F0-BC5E837FAF40}"/>
              </a:ext>
            </a:extLst>
          </p:cNvPr>
          <p:cNvSpPr/>
          <p:nvPr/>
        </p:nvSpPr>
        <p:spPr>
          <a:xfrm>
            <a:off x="1976082" y="1532071"/>
            <a:ext cx="339725" cy="20432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BEAB0B9-5D71-6D93-5338-B9C6A388114E}"/>
              </a:ext>
            </a:extLst>
          </p:cNvPr>
          <p:cNvSpPr txBox="1"/>
          <p:nvPr/>
        </p:nvSpPr>
        <p:spPr>
          <a:xfrm>
            <a:off x="7429450" y="3813047"/>
            <a:ext cx="3346882" cy="1954381"/>
          </a:xfrm>
          <a:prstGeom prst="rect">
            <a:avLst/>
          </a:prstGeom>
          <a:noFill/>
        </p:spPr>
        <p:txBody>
          <a:bodyPr wrap="square" rtlCol="0">
            <a:spAutoFit/>
          </a:bodyPr>
          <a:lstStyle/>
          <a:p>
            <a:r>
              <a:rPr lang="en-US" sz="1100" dirty="0"/>
              <a:t>Applicants will have the ability to choose the category and application option for which they are applying. By selecting the application option hyperlink applicants will launch the application flow.</a:t>
            </a:r>
            <a:br>
              <a:rPr lang="en-US" sz="1100" dirty="0"/>
            </a:br>
            <a:br>
              <a:rPr lang="en-US" sz="1100" dirty="0"/>
            </a:br>
            <a:r>
              <a:rPr lang="en-US" sz="1100" b="1" i="1" dirty="0"/>
              <a:t>Note: the following slides showcase Category 1 application option: Eligible Residential Behind-the-Meter (BTM). To view conditional pages for the remainder of Categories 1-4 see the appendix.</a:t>
            </a:r>
            <a:endParaRPr lang="en-US" sz="1100" b="1" dirty="0"/>
          </a:p>
        </p:txBody>
      </p:sp>
      <p:sp>
        <p:nvSpPr>
          <p:cNvPr id="5" name="Rectangle 4">
            <a:extLst>
              <a:ext uri="{FF2B5EF4-FFF2-40B4-BE49-F238E27FC236}">
                <a16:creationId xmlns:a16="http://schemas.microsoft.com/office/drawing/2014/main" id="{F999A269-A478-D02B-1A37-21DAED94BE0E}"/>
              </a:ext>
            </a:extLst>
          </p:cNvPr>
          <p:cNvSpPr/>
          <p:nvPr/>
        </p:nvSpPr>
        <p:spPr>
          <a:xfrm>
            <a:off x="846303" y="2121763"/>
            <a:ext cx="3303737" cy="3877517"/>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D3711F-32A3-7019-8A7E-57800AD9FA10}"/>
              </a:ext>
            </a:extLst>
          </p:cNvPr>
          <p:cNvCxnSpPr>
            <a:cxnSpLocks/>
          </p:cNvCxnSpPr>
          <p:nvPr/>
        </p:nvCxnSpPr>
        <p:spPr>
          <a:xfrm flipV="1">
            <a:off x="4161840" y="4197767"/>
            <a:ext cx="3170488" cy="233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177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F117F671-D413-671D-99EA-F1C67059C94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4716" y="1857743"/>
            <a:ext cx="6135484" cy="293333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13</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Once applicants select the sub-category they wish to apply for, they will be brought to an overview page that provides additional details and requirements on the category and/or sub-category.</a:t>
            </a:r>
          </a:p>
        </p:txBody>
      </p:sp>
      <p:sp>
        <p:nvSpPr>
          <p:cNvPr id="29" name="TextBox 28">
            <a:extLst>
              <a:ext uri="{FF2B5EF4-FFF2-40B4-BE49-F238E27FC236}">
                <a16:creationId xmlns:a16="http://schemas.microsoft.com/office/drawing/2014/main" id="{2BEAB0B9-5D71-6D93-5338-B9C6A388114E}"/>
              </a:ext>
            </a:extLst>
          </p:cNvPr>
          <p:cNvSpPr txBox="1"/>
          <p:nvPr/>
        </p:nvSpPr>
        <p:spPr>
          <a:xfrm>
            <a:off x="7804632" y="3084231"/>
            <a:ext cx="3346882" cy="600164"/>
          </a:xfrm>
          <a:prstGeom prst="rect">
            <a:avLst/>
          </a:prstGeom>
          <a:noFill/>
        </p:spPr>
        <p:txBody>
          <a:bodyPr wrap="square" rtlCol="0">
            <a:spAutoFit/>
          </a:bodyPr>
          <a:lstStyle/>
          <a:p>
            <a:r>
              <a:rPr lang="en-US" sz="1100" dirty="0"/>
              <a:t>Applicants can review a summary of the tax credit category and sub-category prior to beginning the application process. </a:t>
            </a:r>
          </a:p>
        </p:txBody>
      </p:sp>
      <p:sp>
        <p:nvSpPr>
          <p:cNvPr id="5" name="Rectangle 4">
            <a:extLst>
              <a:ext uri="{FF2B5EF4-FFF2-40B4-BE49-F238E27FC236}">
                <a16:creationId xmlns:a16="http://schemas.microsoft.com/office/drawing/2014/main" id="{F999A269-A478-D02B-1A37-21DAED94BE0E}"/>
              </a:ext>
            </a:extLst>
          </p:cNvPr>
          <p:cNvSpPr/>
          <p:nvPr/>
        </p:nvSpPr>
        <p:spPr>
          <a:xfrm>
            <a:off x="1030961" y="2474187"/>
            <a:ext cx="3150514" cy="182025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D3711F-32A3-7019-8A7E-57800AD9FA10}"/>
              </a:ext>
            </a:extLst>
          </p:cNvPr>
          <p:cNvCxnSpPr>
            <a:cxnSpLocks/>
            <a:stCxn id="5" idx="3"/>
            <a:endCxn id="29" idx="1"/>
          </p:cNvCxnSpPr>
          <p:nvPr/>
        </p:nvCxnSpPr>
        <p:spPr>
          <a:xfrm flipV="1">
            <a:off x="4181475" y="3384313"/>
            <a:ext cx="3623157"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1030961" y="4331167"/>
            <a:ext cx="453684" cy="25875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a:endCxn id="16" idx="1"/>
          </p:cNvCxnSpPr>
          <p:nvPr/>
        </p:nvCxnSpPr>
        <p:spPr>
          <a:xfrm>
            <a:off x="1484645" y="4460543"/>
            <a:ext cx="629712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781772" y="4245099"/>
            <a:ext cx="3346882" cy="430887"/>
          </a:xfrm>
          <a:prstGeom prst="rect">
            <a:avLst/>
          </a:prstGeom>
          <a:noFill/>
        </p:spPr>
        <p:txBody>
          <a:bodyPr wrap="square" rtlCol="0">
            <a:spAutoFit/>
          </a:bodyPr>
          <a:lstStyle/>
          <a:p>
            <a:r>
              <a:rPr lang="en-US" sz="1100" dirty="0"/>
              <a:t>Applicants will select </a:t>
            </a:r>
            <a:r>
              <a:rPr lang="en-US" sz="1100" b="1" dirty="0"/>
              <a:t>Apply</a:t>
            </a:r>
            <a:r>
              <a:rPr lang="en-US" sz="1100" dirty="0"/>
              <a:t> to begin their application. </a:t>
            </a:r>
          </a:p>
        </p:txBody>
      </p:sp>
    </p:spTree>
    <p:extLst>
      <p:ext uri="{BB962C8B-B14F-4D97-AF65-F5344CB8AC3E}">
        <p14:creationId xmlns:p14="http://schemas.microsoft.com/office/powerpoint/2010/main" val="4293035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4ECBEA4-75D0-AB89-D17F-999BC885431A}"/>
              </a:ext>
            </a:extLst>
          </p:cNvPr>
          <p:cNvGrpSpPr/>
          <p:nvPr/>
        </p:nvGrpSpPr>
        <p:grpSpPr>
          <a:xfrm>
            <a:off x="769927" y="1847291"/>
            <a:ext cx="6682994" cy="3227794"/>
            <a:chOff x="769927" y="1847291"/>
            <a:chExt cx="6682994" cy="3227794"/>
          </a:xfrm>
        </p:grpSpPr>
        <p:grpSp>
          <p:nvGrpSpPr>
            <p:cNvPr id="15" name="Group 14">
              <a:extLst>
                <a:ext uri="{FF2B5EF4-FFF2-40B4-BE49-F238E27FC236}">
                  <a16:creationId xmlns:a16="http://schemas.microsoft.com/office/drawing/2014/main" id="{8F7A3649-3FC4-4E1D-A5E1-D3805A4C9B37}"/>
                </a:ext>
              </a:extLst>
            </p:cNvPr>
            <p:cNvGrpSpPr/>
            <p:nvPr/>
          </p:nvGrpSpPr>
          <p:grpSpPr>
            <a:xfrm>
              <a:off x="769927" y="1847291"/>
              <a:ext cx="6682994" cy="3227794"/>
              <a:chOff x="624694" y="1847287"/>
              <a:chExt cx="6682994" cy="3227794"/>
            </a:xfrm>
          </p:grpSpPr>
          <p:sp>
            <p:nvSpPr>
              <p:cNvPr id="8" name="Rectangle 7">
                <a:extLst>
                  <a:ext uri="{FF2B5EF4-FFF2-40B4-BE49-F238E27FC236}">
                    <a16:creationId xmlns:a16="http://schemas.microsoft.com/office/drawing/2014/main" id="{13D289D2-6CE9-E18D-48C7-14FF0109D9DB}"/>
                  </a:ext>
                </a:extLst>
              </p:cNvPr>
              <p:cNvSpPr/>
              <p:nvPr/>
            </p:nvSpPr>
            <p:spPr>
              <a:xfrm>
                <a:off x="624840" y="1857743"/>
                <a:ext cx="6682740" cy="32173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B46BCC1-2750-D466-CAFB-692291AE1E6E}"/>
                  </a:ext>
                </a:extLst>
              </p:cNvPr>
              <p:cNvGrpSpPr/>
              <p:nvPr/>
            </p:nvGrpSpPr>
            <p:grpSpPr>
              <a:xfrm>
                <a:off x="624694" y="1847287"/>
                <a:ext cx="6682994" cy="3124482"/>
                <a:chOff x="624694" y="1847287"/>
                <a:chExt cx="6682994" cy="3124482"/>
              </a:xfrm>
            </p:grpSpPr>
            <p:pic>
              <p:nvPicPr>
                <p:cNvPr id="20" name="Picture 19">
                  <a:extLst>
                    <a:ext uri="{FF2B5EF4-FFF2-40B4-BE49-F238E27FC236}">
                      <a16:creationId xmlns:a16="http://schemas.microsoft.com/office/drawing/2014/main" id="{2CC09783-69F8-E59D-1FB0-991838ADA120}"/>
                    </a:ext>
                  </a:extLst>
                </p:cNvPr>
                <p:cNvPicPr>
                  <a:picLocks noChangeAspect="1"/>
                </p:cNvPicPr>
                <p:nvPr/>
              </p:nvPicPr>
              <p:blipFill rotWithShape="1">
                <a:blip r:embed="rId3">
                  <a:extLst>
                    <a:ext uri="{28A0092B-C50C-407E-A947-70E740481C1C}">
                      <a14:useLocalDpi xmlns:a14="http://schemas.microsoft.com/office/drawing/2010/main" val="0"/>
                    </a:ext>
                  </a:extLst>
                </a:blip>
                <a:srcRect b="-3"/>
                <a:stretch/>
              </p:blipFill>
              <p:spPr>
                <a:xfrm>
                  <a:off x="624694" y="1847287"/>
                  <a:ext cx="6682994" cy="418150"/>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A048EB86-5736-0DA8-AB97-C0EB7744E3E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0040" y="2268273"/>
                  <a:ext cx="6392529" cy="2703496"/>
                </a:xfrm>
                <a:prstGeom prst="rect">
                  <a:avLst/>
                </a:prstGeom>
                <a:effectLst/>
              </p:spPr>
            </p:pic>
          </p:grpSp>
        </p:grpSp>
        <p:pic>
          <p:nvPicPr>
            <p:cNvPr id="21" name="Picture 20">
              <a:extLst>
                <a:ext uri="{FF2B5EF4-FFF2-40B4-BE49-F238E27FC236}">
                  <a16:creationId xmlns:a16="http://schemas.microsoft.com/office/drawing/2014/main" id="{C8B3ED16-7B40-49EB-B5BD-843DC1C04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053" y="2740025"/>
              <a:ext cx="63775" cy="67318"/>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14</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1170651" y="2612988"/>
            <a:ext cx="4254789" cy="21145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425440" y="4144553"/>
            <a:ext cx="244905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875973" y="3844471"/>
            <a:ext cx="3542190" cy="1277273"/>
          </a:xfrm>
          <a:prstGeom prst="rect">
            <a:avLst/>
          </a:prstGeom>
          <a:noFill/>
        </p:spPr>
        <p:txBody>
          <a:bodyPr wrap="square" rtlCol="0">
            <a:spAutoFit/>
          </a:bodyPr>
          <a:lstStyle/>
          <a:p>
            <a:r>
              <a:rPr lang="en-US" sz="1100" dirty="0"/>
              <a:t>Applicants will enter all </a:t>
            </a:r>
            <a:r>
              <a:rPr lang="en-US" sz="1100" b="1" dirty="0"/>
              <a:t>Facility Identification Details</a:t>
            </a:r>
            <a:r>
              <a:rPr lang="en-US" sz="1100" dirty="0"/>
              <a:t> including optional Project Name and Facility Street Address. </a:t>
            </a:r>
            <a:br>
              <a:rPr lang="en-US" sz="1100" dirty="0"/>
            </a:br>
            <a:br>
              <a:rPr lang="en-US" sz="1100" dirty="0"/>
            </a:br>
            <a:r>
              <a:rPr lang="en-US" sz="1100" i="1" dirty="0"/>
              <a:t>Note: The Development Team is investigating reordering of fields (e.g., moving Country to be near State).</a:t>
            </a:r>
            <a:endParaRPr lang="en-US" sz="1100" dirty="0"/>
          </a:p>
        </p:txBody>
      </p:sp>
      <p:sp>
        <p:nvSpPr>
          <p:cNvPr id="12" name="Rectangle 11">
            <a:extLst>
              <a:ext uri="{FF2B5EF4-FFF2-40B4-BE49-F238E27FC236}">
                <a16:creationId xmlns:a16="http://schemas.microsoft.com/office/drawing/2014/main" id="{F2B14F45-C046-CB07-5C16-85563DD65AB5}"/>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spTree>
    <p:extLst>
      <p:ext uri="{BB962C8B-B14F-4D97-AF65-F5344CB8AC3E}">
        <p14:creationId xmlns:p14="http://schemas.microsoft.com/office/powerpoint/2010/main" val="29323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D42115-971A-E220-4ED4-3C5489FBF1C6}"/>
              </a:ext>
            </a:extLst>
          </p:cNvPr>
          <p:cNvGrpSpPr/>
          <p:nvPr/>
        </p:nvGrpSpPr>
        <p:grpSpPr>
          <a:xfrm>
            <a:off x="929484" y="1778627"/>
            <a:ext cx="5408564" cy="4033990"/>
            <a:chOff x="929484" y="1778627"/>
            <a:chExt cx="5408564" cy="4033990"/>
          </a:xfrm>
        </p:grpSpPr>
        <p:pic>
          <p:nvPicPr>
            <p:cNvPr id="4" name="Picture 3" descr="A screenshot of a computer&#10;&#10;Description automatically generated">
              <a:extLst>
                <a:ext uri="{FF2B5EF4-FFF2-40B4-BE49-F238E27FC236}">
                  <a16:creationId xmlns:a16="http://schemas.microsoft.com/office/drawing/2014/main" id="{6484F9E7-AD4F-6E3E-74BF-DC4E445B3A8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29484" y="1778627"/>
              <a:ext cx="5408564" cy="4033990"/>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BA6DA3A7-A3CC-02BE-B65E-C4F2AFA45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079500" y="4848224"/>
              <a:ext cx="2834305" cy="31432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961531" y="1778627"/>
            <a:ext cx="4599211" cy="47695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a:endCxn id="16" idx="1"/>
          </p:cNvCxnSpPr>
          <p:nvPr/>
        </p:nvCxnSpPr>
        <p:spPr>
          <a:xfrm>
            <a:off x="5560742" y="2017103"/>
            <a:ext cx="1706128" cy="317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266870" y="1889471"/>
            <a:ext cx="4547808" cy="261610"/>
          </a:xfrm>
          <a:prstGeom prst="rect">
            <a:avLst/>
          </a:prstGeom>
          <a:noFill/>
        </p:spPr>
        <p:txBody>
          <a:bodyPr wrap="square" rtlCol="0">
            <a:spAutoFit/>
          </a:bodyPr>
          <a:lstStyle/>
          <a:p>
            <a:r>
              <a:rPr lang="en-US" sz="1100" dirty="0"/>
              <a:t>Applicants will enter the facility </a:t>
            </a:r>
            <a:r>
              <a:rPr lang="en-US" sz="1100" b="1" dirty="0"/>
              <a:t>Latitude</a:t>
            </a:r>
            <a:r>
              <a:rPr lang="en-US" sz="1100" dirty="0"/>
              <a:t> and </a:t>
            </a:r>
            <a:r>
              <a:rPr lang="en-US" sz="1100" b="1" dirty="0"/>
              <a:t>Longitude</a:t>
            </a:r>
            <a:r>
              <a:rPr lang="en-US" sz="1100" dirty="0"/>
              <a:t>. </a:t>
            </a:r>
          </a:p>
        </p:txBody>
      </p:sp>
      <p:sp>
        <p:nvSpPr>
          <p:cNvPr id="6" name="Rectangle 5">
            <a:extLst>
              <a:ext uri="{FF2B5EF4-FFF2-40B4-BE49-F238E27FC236}">
                <a16:creationId xmlns:a16="http://schemas.microsoft.com/office/drawing/2014/main" id="{387AE617-3D34-601F-E597-DCBAB78834EB}"/>
              </a:ext>
            </a:extLst>
          </p:cNvPr>
          <p:cNvSpPr/>
          <p:nvPr/>
        </p:nvSpPr>
        <p:spPr>
          <a:xfrm>
            <a:off x="961533" y="2255579"/>
            <a:ext cx="4599209" cy="71069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0DD3FF-8DB9-549B-0B17-2CF305F758E5}"/>
              </a:ext>
            </a:extLst>
          </p:cNvPr>
          <p:cNvSpPr/>
          <p:nvPr/>
        </p:nvSpPr>
        <p:spPr>
          <a:xfrm>
            <a:off x="961534" y="2975177"/>
            <a:ext cx="4599208" cy="13996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94DD0-1EC3-CB69-27C8-E40DBB63F3A3}"/>
              </a:ext>
            </a:extLst>
          </p:cNvPr>
          <p:cNvCxnSpPr>
            <a:cxnSpLocks/>
          </p:cNvCxnSpPr>
          <p:nvPr/>
        </p:nvCxnSpPr>
        <p:spPr>
          <a:xfrm>
            <a:off x="5528692" y="2642303"/>
            <a:ext cx="174212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80CAB7-973D-869F-1110-A2C851577552}"/>
              </a:ext>
            </a:extLst>
          </p:cNvPr>
          <p:cNvCxnSpPr>
            <a:cxnSpLocks/>
          </p:cNvCxnSpPr>
          <p:nvPr/>
        </p:nvCxnSpPr>
        <p:spPr>
          <a:xfrm>
            <a:off x="5560742" y="3224752"/>
            <a:ext cx="17100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84B08C-7B71-9EB6-E3E4-2FA90FB8EC6C}"/>
              </a:ext>
            </a:extLst>
          </p:cNvPr>
          <p:cNvSpPr txBox="1"/>
          <p:nvPr/>
        </p:nvSpPr>
        <p:spPr>
          <a:xfrm>
            <a:off x="7270812" y="2411364"/>
            <a:ext cx="4547808" cy="430887"/>
          </a:xfrm>
          <a:prstGeom prst="rect">
            <a:avLst/>
          </a:prstGeom>
          <a:noFill/>
        </p:spPr>
        <p:txBody>
          <a:bodyPr wrap="square" rtlCol="0">
            <a:spAutoFit/>
          </a:bodyPr>
          <a:lstStyle/>
          <a:p>
            <a:r>
              <a:rPr lang="en-US" sz="1100"/>
              <a:t>Applicants will select the facility </a:t>
            </a:r>
            <a:r>
              <a:rPr lang="en-US" sz="1100" b="1"/>
              <a:t>Technology Type (Solar or Wind) </a:t>
            </a:r>
            <a:r>
              <a:rPr lang="en-US" sz="1100"/>
              <a:t>and identify if the facility includes </a:t>
            </a:r>
            <a:r>
              <a:rPr lang="en-US" sz="1100" b="1"/>
              <a:t>Energy Storage</a:t>
            </a:r>
            <a:r>
              <a:rPr lang="en-US" sz="1100"/>
              <a:t>.</a:t>
            </a:r>
          </a:p>
        </p:txBody>
      </p:sp>
      <p:sp>
        <p:nvSpPr>
          <p:cNvPr id="19" name="TextBox 18">
            <a:extLst>
              <a:ext uri="{FF2B5EF4-FFF2-40B4-BE49-F238E27FC236}">
                <a16:creationId xmlns:a16="http://schemas.microsoft.com/office/drawing/2014/main" id="{EFC93C3F-0F45-6E64-17AD-9798A9E69CDB}"/>
              </a:ext>
            </a:extLst>
          </p:cNvPr>
          <p:cNvSpPr txBox="1"/>
          <p:nvPr/>
        </p:nvSpPr>
        <p:spPr>
          <a:xfrm>
            <a:off x="7270812" y="3062480"/>
            <a:ext cx="4547808" cy="1061829"/>
          </a:xfrm>
          <a:prstGeom prst="rect">
            <a:avLst/>
          </a:prstGeom>
          <a:noFill/>
        </p:spPr>
        <p:txBody>
          <a:bodyPr wrap="square" rtlCol="0">
            <a:spAutoFit/>
          </a:bodyPr>
          <a:lstStyle/>
          <a:p>
            <a:r>
              <a:rPr lang="en-US" sz="1100" dirty="0"/>
              <a:t>Applicants will enter the </a:t>
            </a:r>
            <a:r>
              <a:rPr lang="en-US" sz="1100" b="1" dirty="0"/>
              <a:t>energy generating capacity</a:t>
            </a:r>
            <a:r>
              <a:rPr lang="en-US" sz="1100" dirty="0"/>
              <a:t> of the facility. </a:t>
            </a:r>
          </a:p>
          <a:p>
            <a:endParaRPr lang="en-US" sz="600" i="1" dirty="0"/>
          </a:p>
          <a:p>
            <a:r>
              <a:rPr lang="en-US" sz="1100" i="1" dirty="0"/>
              <a:t>Note: fields are conditional based on the technology type selected and energy storage identification. For example, if I select Wind and no energy storage, I will be prompted to complete only Energy Generating Capacity (kW AC).</a:t>
            </a:r>
            <a:endParaRPr lang="en-US" sz="1100" dirty="0"/>
          </a:p>
        </p:txBody>
      </p:sp>
      <p:sp>
        <p:nvSpPr>
          <p:cNvPr id="21" name="TextBox 20">
            <a:extLst>
              <a:ext uri="{FF2B5EF4-FFF2-40B4-BE49-F238E27FC236}">
                <a16:creationId xmlns:a16="http://schemas.microsoft.com/office/drawing/2014/main" id="{7ECAC04A-A688-CE4D-ADA5-D26A63B473E8}"/>
              </a:ext>
            </a:extLst>
          </p:cNvPr>
          <p:cNvSpPr txBox="1"/>
          <p:nvPr/>
        </p:nvSpPr>
        <p:spPr>
          <a:xfrm>
            <a:off x="7270812" y="4188174"/>
            <a:ext cx="4547808" cy="1215717"/>
          </a:xfrm>
          <a:prstGeom prst="rect">
            <a:avLst/>
          </a:prstGeom>
          <a:noFill/>
        </p:spPr>
        <p:txBody>
          <a:bodyPr wrap="square" rtlCol="0">
            <a:spAutoFit/>
          </a:bodyPr>
          <a:lstStyle/>
          <a:p>
            <a:r>
              <a:rPr lang="en-US" sz="1100" dirty="0"/>
              <a:t>Applicants will be prompted to enter </a:t>
            </a:r>
            <a:r>
              <a:rPr lang="en-US" sz="1100" b="1" dirty="0"/>
              <a:t>Facility Usage</a:t>
            </a:r>
            <a:r>
              <a:rPr lang="en-US" sz="1100" dirty="0"/>
              <a:t> details including Customer Type, Ownership Model, Point of Interconnection, and Additional Selection Criteria. </a:t>
            </a:r>
          </a:p>
          <a:p>
            <a:endParaRPr lang="en-US" sz="600" dirty="0"/>
          </a:p>
          <a:p>
            <a:r>
              <a:rPr lang="en-US" sz="1100" i="1" dirty="0"/>
              <a:t>Note: Facility Usage is conditional for each subcategory based on requirements outlined in guidance. Questions and response options will differ across each subcategory. </a:t>
            </a:r>
          </a:p>
        </p:txBody>
      </p:sp>
      <p:sp>
        <p:nvSpPr>
          <p:cNvPr id="24" name="Rectangle 23">
            <a:extLst>
              <a:ext uri="{FF2B5EF4-FFF2-40B4-BE49-F238E27FC236}">
                <a16:creationId xmlns:a16="http://schemas.microsoft.com/office/drawing/2014/main" id="{3D8F9D21-A7A1-7E5B-A69E-6CD2C2F4D77F}"/>
              </a:ext>
            </a:extLst>
          </p:cNvPr>
          <p:cNvSpPr/>
          <p:nvPr/>
        </p:nvSpPr>
        <p:spPr>
          <a:xfrm>
            <a:off x="961534" y="4377967"/>
            <a:ext cx="4599208" cy="115707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9BB8A24-1505-2A23-C3F8-5B4A55C8DCEE}"/>
              </a:ext>
            </a:extLst>
          </p:cNvPr>
          <p:cNvCxnSpPr>
            <a:cxnSpLocks/>
          </p:cNvCxnSpPr>
          <p:nvPr/>
        </p:nvCxnSpPr>
        <p:spPr>
          <a:xfrm>
            <a:off x="5560742" y="4565872"/>
            <a:ext cx="17100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97DEA8E-A0FE-C1B4-028E-B5BC46EA9CFD}"/>
              </a:ext>
            </a:extLst>
          </p:cNvPr>
          <p:cNvSpPr/>
          <p:nvPr/>
        </p:nvSpPr>
        <p:spPr>
          <a:xfrm>
            <a:off x="4916426" y="5547172"/>
            <a:ext cx="644317" cy="18474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04155AD-F423-4ECB-C719-7B3D1C5533C5}"/>
              </a:ext>
            </a:extLst>
          </p:cNvPr>
          <p:cNvCxnSpPr>
            <a:cxnSpLocks/>
            <a:stCxn id="26" idx="3"/>
            <a:endCxn id="28" idx="1"/>
          </p:cNvCxnSpPr>
          <p:nvPr/>
        </p:nvCxnSpPr>
        <p:spPr>
          <a:xfrm>
            <a:off x="5560743" y="5639544"/>
            <a:ext cx="170612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357D39-425F-4E75-9856-6EC601E9352D}"/>
              </a:ext>
            </a:extLst>
          </p:cNvPr>
          <p:cNvSpPr txBox="1"/>
          <p:nvPr/>
        </p:nvSpPr>
        <p:spPr>
          <a:xfrm>
            <a:off x="7266870" y="5424100"/>
            <a:ext cx="4616388" cy="430887"/>
          </a:xfrm>
          <a:prstGeom prst="rect">
            <a:avLst/>
          </a:prstGeom>
          <a:noFill/>
        </p:spPr>
        <p:txBody>
          <a:bodyPr wrap="square" rtlCol="0">
            <a:spAutoFit/>
          </a:bodyPr>
          <a:lstStyle/>
          <a:p>
            <a:r>
              <a:rPr lang="en-US" sz="1100" dirty="0"/>
              <a:t>Once all required fields have been completed, applicants will select </a:t>
            </a:r>
            <a:r>
              <a:rPr lang="en-US" sz="1100" b="1" dirty="0"/>
              <a:t>Next</a:t>
            </a:r>
            <a:r>
              <a:rPr lang="en-US" sz="1100" dirty="0"/>
              <a:t> to move on to required documentation. </a:t>
            </a:r>
          </a:p>
        </p:txBody>
      </p:sp>
      <p:sp>
        <p:nvSpPr>
          <p:cNvPr id="36" name="Rectangle 35">
            <a:extLst>
              <a:ext uri="{FF2B5EF4-FFF2-40B4-BE49-F238E27FC236}">
                <a16:creationId xmlns:a16="http://schemas.microsoft.com/office/drawing/2014/main" id="{3F9AF79E-1EA0-97A3-0103-25351C0C0735}"/>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spTree>
    <p:extLst>
      <p:ext uri="{BB962C8B-B14F-4D97-AF65-F5344CB8AC3E}">
        <p14:creationId xmlns:p14="http://schemas.microsoft.com/office/powerpoint/2010/main" val="58829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078D30C-B225-3AFD-E736-0E0874D0989B}"/>
              </a:ext>
            </a:extLst>
          </p:cNvPr>
          <p:cNvGrpSpPr/>
          <p:nvPr/>
        </p:nvGrpSpPr>
        <p:grpSpPr>
          <a:xfrm>
            <a:off x="839788" y="1625171"/>
            <a:ext cx="6822365" cy="4008818"/>
            <a:chOff x="839788" y="1625171"/>
            <a:chExt cx="6822365" cy="4008818"/>
          </a:xfrm>
        </p:grpSpPr>
        <p:grpSp>
          <p:nvGrpSpPr>
            <p:cNvPr id="9" name="Group 8">
              <a:extLst>
                <a:ext uri="{FF2B5EF4-FFF2-40B4-BE49-F238E27FC236}">
                  <a16:creationId xmlns:a16="http://schemas.microsoft.com/office/drawing/2014/main" id="{677DE460-C3B6-A4CF-E342-6B5FCDC32E75}"/>
                </a:ext>
              </a:extLst>
            </p:cNvPr>
            <p:cNvGrpSpPr/>
            <p:nvPr/>
          </p:nvGrpSpPr>
          <p:grpSpPr>
            <a:xfrm>
              <a:off x="839788" y="1625171"/>
              <a:ext cx="6822365" cy="4008818"/>
              <a:chOff x="769927" y="1836908"/>
              <a:chExt cx="6822365" cy="4008818"/>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32658BE0-53CE-5F20-125E-18F67B6A8F1F}"/>
                  </a:ext>
                </a:extLst>
              </p:cNvPr>
              <p:cNvGrpSpPr/>
              <p:nvPr/>
            </p:nvGrpSpPr>
            <p:grpSpPr>
              <a:xfrm>
                <a:off x="769927" y="1836908"/>
                <a:ext cx="6822365" cy="853904"/>
                <a:chOff x="769927" y="1836908"/>
                <a:chExt cx="6822365" cy="853904"/>
              </a:xfrm>
            </p:grpSpPr>
            <p:pic>
              <p:nvPicPr>
                <p:cNvPr id="5" name="Picture 4" descr="A screenshot of a computer&#10;&#10;Description automatically generated">
                  <a:extLst>
                    <a:ext uri="{FF2B5EF4-FFF2-40B4-BE49-F238E27FC236}">
                      <a16:creationId xmlns:a16="http://schemas.microsoft.com/office/drawing/2014/main" id="{2749C9E0-D1A7-CAD2-D5FB-3A246AD8891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9927" y="1836908"/>
                  <a:ext cx="6822365" cy="439396"/>
                </a:xfrm>
                <a:prstGeom prst="rect">
                  <a:avLst/>
                </a:prstGeom>
                <a:effectLst/>
              </p:spPr>
            </p:pic>
            <p:sp>
              <p:nvSpPr>
                <p:cNvPr id="3" name="Rectangle 2">
                  <a:extLst>
                    <a:ext uri="{FF2B5EF4-FFF2-40B4-BE49-F238E27FC236}">
                      <a16:creationId xmlns:a16="http://schemas.microsoft.com/office/drawing/2014/main" id="{082C37B0-1A86-B9D1-1C47-863D97248640}"/>
                    </a:ext>
                  </a:extLst>
                </p:cNvPr>
                <p:cNvSpPr/>
                <p:nvPr/>
              </p:nvSpPr>
              <p:spPr>
                <a:xfrm>
                  <a:off x="1419225" y="2586037"/>
                  <a:ext cx="45719"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7">
                <a:extLst>
                  <a:ext uri="{FF2B5EF4-FFF2-40B4-BE49-F238E27FC236}">
                    <a16:creationId xmlns:a16="http://schemas.microsoft.com/office/drawing/2014/main" id="{4D865ADF-F121-A207-E074-6F5011C169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38444" y="2328044"/>
                <a:ext cx="6661843" cy="3517682"/>
              </a:xfrm>
              <a:prstGeom prst="rect">
                <a:avLst/>
              </a:prstGeom>
              <a:solidFill>
                <a:srgbClr val="FFFFFF">
                  <a:shade val="85000"/>
                </a:srgbClr>
              </a:solidFill>
              <a:ln w="88900" cap="sq">
                <a:solidFill>
                  <a:srgbClr val="FFFFFF"/>
                </a:solidFill>
                <a:miter lim="800000"/>
              </a:ln>
              <a:effectLst/>
            </p:spPr>
          </p:pic>
          <p:pic>
            <p:nvPicPr>
              <p:cNvPr id="6" name="Picture 5" descr="A logo for a company&#10;&#10;Description automatically generated">
                <a:extLst>
                  <a:ext uri="{FF2B5EF4-FFF2-40B4-BE49-F238E27FC236}">
                    <a16:creationId xmlns:a16="http://schemas.microsoft.com/office/drawing/2014/main" id="{1A31E81A-E772-57F9-3235-55DF79067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444" y="1869535"/>
                <a:ext cx="930787" cy="337909"/>
              </a:xfrm>
              <a:prstGeom prst="rect">
                <a:avLst/>
              </a:prstGeom>
            </p:spPr>
          </p:pic>
        </p:grpSp>
        <p:sp>
          <p:nvSpPr>
            <p:cNvPr id="4" name="Rectangle 3">
              <a:extLst>
                <a:ext uri="{FF2B5EF4-FFF2-40B4-BE49-F238E27FC236}">
                  <a16:creationId xmlns:a16="http://schemas.microsoft.com/office/drawing/2014/main" id="{8E12023E-FFB3-0526-49B5-DE2A81269983}"/>
                </a:ext>
              </a:extLst>
            </p:cNvPr>
            <p:cNvSpPr/>
            <p:nvPr/>
          </p:nvSpPr>
          <p:spPr>
            <a:xfrm>
              <a:off x="1309688" y="2764631"/>
              <a:ext cx="257175" cy="71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AE8FA6-908A-D648-717A-C24886BA9DE3}"/>
                </a:ext>
              </a:extLst>
            </p:cNvPr>
            <p:cNvSpPr txBox="1"/>
            <p:nvPr/>
          </p:nvSpPr>
          <p:spPr>
            <a:xfrm>
              <a:off x="1234281" y="2718915"/>
              <a:ext cx="726281" cy="169277"/>
            </a:xfrm>
            <a:prstGeom prst="rect">
              <a:avLst/>
            </a:prstGeom>
            <a:noFill/>
          </p:spPr>
          <p:txBody>
            <a:bodyPr wrap="square" rtlCol="0">
              <a:spAutoFit/>
            </a:bodyPr>
            <a:lstStyle/>
            <a:p>
              <a:r>
                <a:rPr lang="en-US" sz="490" dirty="0">
                  <a:latin typeface="Times New Roman" panose="02020603050405020304" pitchFamily="18" charset="0"/>
                  <a:cs typeface="Times New Roman" panose="02020603050405020304" pitchFamily="18" charset="0"/>
                </a:rPr>
                <a:t>executed</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16</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918882" y="4937018"/>
            <a:ext cx="3542190" cy="600164"/>
          </a:xfrm>
          <a:prstGeom prst="rect">
            <a:avLst/>
          </a:prstGeom>
          <a:noFill/>
        </p:spPr>
        <p:txBody>
          <a:bodyPr wrap="square" rtlCol="0">
            <a:spAutoFit/>
          </a:bodyPr>
          <a:lstStyle/>
          <a:p>
            <a:r>
              <a:rPr lang="en-US" sz="1100" dirty="0"/>
              <a:t>Once required documents have been attached, applicants will select </a:t>
            </a:r>
            <a:r>
              <a:rPr lang="en-US" sz="1100" b="1" dirty="0"/>
              <a:t>Next</a:t>
            </a:r>
            <a:r>
              <a:rPr lang="en-US" sz="1100" dirty="0"/>
              <a:t> to review their application prior to submission.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7918882" y="2978889"/>
            <a:ext cx="3542190" cy="1107996"/>
          </a:xfrm>
          <a:prstGeom prst="rect">
            <a:avLst/>
          </a:prstGeom>
          <a:noFill/>
        </p:spPr>
        <p:txBody>
          <a:bodyPr wrap="square" lIns="91440" tIns="45720" rIns="91440" bIns="45720" rtlCol="0" anchor="t">
            <a:spAutoFit/>
          </a:bodyPr>
          <a:lstStyle/>
          <a:p>
            <a:r>
              <a:rPr lang="en-US" sz="1100" dirty="0"/>
              <a:t>Applicants will be prompted to attach all required documents per category requirements outlined in the NPRM. </a:t>
            </a:r>
          </a:p>
          <a:p>
            <a:endParaRPr lang="en-US" sz="1100" dirty="0"/>
          </a:p>
          <a:p>
            <a:r>
              <a:rPr lang="en-US" sz="1100" i="1" dirty="0"/>
              <a:t>Note: Documentation requirements are conditional based on subcategory chosen by the applicant. </a:t>
            </a:r>
            <a:endParaRPr lang="en-US" sz="1100" i="1" dirty="0">
              <a:cs typeface="Arial"/>
            </a:endParaRPr>
          </a:p>
        </p:txBody>
      </p:sp>
      <p:sp>
        <p:nvSpPr>
          <p:cNvPr id="11" name="Rectangle 10">
            <a:extLst>
              <a:ext uri="{FF2B5EF4-FFF2-40B4-BE49-F238E27FC236}">
                <a16:creationId xmlns:a16="http://schemas.microsoft.com/office/drawing/2014/main" id="{C85B03B2-1F62-C585-03F0-9A4F0569662C}"/>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cxnSp>
        <p:nvCxnSpPr>
          <p:cNvPr id="18" name="Straight Connector 17">
            <a:extLst>
              <a:ext uri="{FF2B5EF4-FFF2-40B4-BE49-F238E27FC236}">
                <a16:creationId xmlns:a16="http://schemas.microsoft.com/office/drawing/2014/main" id="{B4162ACA-829C-8C29-39E0-4222B0C07D42}"/>
              </a:ext>
            </a:extLst>
          </p:cNvPr>
          <p:cNvCxnSpPr>
            <a:cxnSpLocks/>
          </p:cNvCxnSpPr>
          <p:nvPr/>
        </p:nvCxnSpPr>
        <p:spPr>
          <a:xfrm>
            <a:off x="5874790" y="3550478"/>
            <a:ext cx="2044092"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95BA5D6-D601-D2EB-634F-D86E7CEFB61D}"/>
              </a:ext>
            </a:extLst>
          </p:cNvPr>
          <p:cNvSpPr/>
          <p:nvPr/>
        </p:nvSpPr>
        <p:spPr>
          <a:xfrm>
            <a:off x="5108753" y="5144373"/>
            <a:ext cx="644862"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1" name="Straight Connector 20">
            <a:extLst>
              <a:ext uri="{FF2B5EF4-FFF2-40B4-BE49-F238E27FC236}">
                <a16:creationId xmlns:a16="http://schemas.microsoft.com/office/drawing/2014/main" id="{A0FE7AA8-FB72-912A-9A72-A6EC0C287C91}"/>
              </a:ext>
            </a:extLst>
          </p:cNvPr>
          <p:cNvCxnSpPr>
            <a:cxnSpLocks/>
          </p:cNvCxnSpPr>
          <p:nvPr/>
        </p:nvCxnSpPr>
        <p:spPr>
          <a:xfrm>
            <a:off x="5744379" y="5257077"/>
            <a:ext cx="217450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9D13AC1-9AE6-1FF9-F873-652B179E82F1}"/>
              </a:ext>
            </a:extLst>
          </p:cNvPr>
          <p:cNvSpPr/>
          <p:nvPr/>
        </p:nvSpPr>
        <p:spPr>
          <a:xfrm>
            <a:off x="979837" y="2495462"/>
            <a:ext cx="4894953" cy="259154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9442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E6F2AB-2F2D-2B16-4546-87441AC3BE4B}"/>
              </a:ext>
            </a:extLst>
          </p:cNvPr>
          <p:cNvGrpSpPr/>
          <p:nvPr/>
        </p:nvGrpSpPr>
        <p:grpSpPr>
          <a:xfrm>
            <a:off x="839788" y="1585597"/>
            <a:ext cx="6837680" cy="4074262"/>
            <a:chOff x="839788" y="1585597"/>
            <a:chExt cx="6837680" cy="4074262"/>
          </a:xfrm>
        </p:grpSpPr>
        <p:grpSp>
          <p:nvGrpSpPr>
            <p:cNvPr id="11" name="Group 10">
              <a:extLst>
                <a:ext uri="{FF2B5EF4-FFF2-40B4-BE49-F238E27FC236}">
                  <a16:creationId xmlns:a16="http://schemas.microsoft.com/office/drawing/2014/main" id="{89469FE5-E44E-EA77-4721-F4F745FC5373}"/>
                </a:ext>
              </a:extLst>
            </p:cNvPr>
            <p:cNvGrpSpPr/>
            <p:nvPr/>
          </p:nvGrpSpPr>
          <p:grpSpPr>
            <a:xfrm>
              <a:off x="839788" y="1585597"/>
              <a:ext cx="6837680" cy="4074262"/>
              <a:chOff x="839788" y="1585597"/>
              <a:chExt cx="6837680" cy="4074262"/>
            </a:xfrm>
          </p:grpSpPr>
          <p:pic>
            <p:nvPicPr>
              <p:cNvPr id="24" name="Picture 23" descr="A screenshot of a computer&#10;&#10;Description automatically generated">
                <a:extLst>
                  <a:ext uri="{FF2B5EF4-FFF2-40B4-BE49-F238E27FC236}">
                    <a16:creationId xmlns:a16="http://schemas.microsoft.com/office/drawing/2014/main" id="{ACDFEE03-85CD-0D8D-893C-FD698D06F56D}"/>
                  </a:ext>
                </a:extLst>
              </p:cNvPr>
              <p:cNvPicPr>
                <a:picLocks noChangeAspect="1"/>
              </p:cNvPicPr>
              <p:nvPr/>
            </p:nvPicPr>
            <p:blipFill rotWithShape="1">
              <a:blip r:embed="rId3">
                <a:extLst>
                  <a:ext uri="{28A0092B-C50C-407E-A947-70E740481C1C}">
                    <a14:useLocalDpi xmlns:a14="http://schemas.microsoft.com/office/drawing/2010/main" val="0"/>
                  </a:ext>
                </a:extLst>
              </a:blip>
              <a:srcRect r="-41"/>
              <a:stretch/>
            </p:blipFill>
            <p:spPr>
              <a:xfrm>
                <a:off x="839788" y="1585597"/>
                <a:ext cx="6837680" cy="4074262"/>
              </a:xfrm>
              <a:prstGeom prst="rect">
                <a:avLst/>
              </a:prstGeom>
              <a:ln>
                <a:no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ABB5C683-822C-F672-DF6D-4B6AFD2E0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486" y="3954980"/>
                <a:ext cx="5780474" cy="15881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401A4978-19C2-2964-275B-FABD63F61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680" y="2210945"/>
              <a:ext cx="3951144" cy="717989"/>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p:cNvCxnSpPr>
          <p:nvPr/>
        </p:nvCxnSpPr>
        <p:spPr>
          <a:xfrm flipV="1">
            <a:off x="6995160" y="2563540"/>
            <a:ext cx="1281850"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8277010" y="4736176"/>
            <a:ext cx="3542190" cy="430887"/>
          </a:xfrm>
          <a:prstGeom prst="rect">
            <a:avLst/>
          </a:prstGeom>
          <a:noFill/>
        </p:spPr>
        <p:txBody>
          <a:bodyPr wrap="square" rtlCol="0">
            <a:spAutoFit/>
          </a:bodyPr>
          <a:lstStyle/>
          <a:p>
            <a:r>
              <a:rPr lang="en-US" sz="1100"/>
              <a:t>Applicants can make any necessary updates using the </a:t>
            </a:r>
            <a:r>
              <a:rPr lang="en-US" sz="1100" b="1"/>
              <a:t>pencil</a:t>
            </a:r>
            <a:r>
              <a:rPr lang="en-US" sz="1100"/>
              <a:t> edit feature. </a:t>
            </a:r>
          </a:p>
        </p:txBody>
      </p:sp>
      <p:sp>
        <p:nvSpPr>
          <p:cNvPr id="9" name="Rectangle 8">
            <a:extLst>
              <a:ext uri="{FF2B5EF4-FFF2-40B4-BE49-F238E27FC236}">
                <a16:creationId xmlns:a16="http://schemas.microsoft.com/office/drawing/2014/main" id="{18296A28-7BAE-698D-811D-8DDC0069AD1F}"/>
              </a:ext>
            </a:extLst>
          </p:cNvPr>
          <p:cNvSpPr/>
          <p:nvPr/>
        </p:nvSpPr>
        <p:spPr>
          <a:xfrm>
            <a:off x="990600" y="2053943"/>
            <a:ext cx="6004560" cy="10191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4230053" y="4839371"/>
            <a:ext cx="202495"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a:stCxn id="4" idx="3"/>
            <a:endCxn id="16" idx="1"/>
          </p:cNvCxnSpPr>
          <p:nvPr/>
        </p:nvCxnSpPr>
        <p:spPr>
          <a:xfrm>
            <a:off x="4432548" y="4951619"/>
            <a:ext cx="3844462"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38FB15-195D-C7BC-073C-F2BCD17F641C}"/>
              </a:ext>
            </a:extLst>
          </p:cNvPr>
          <p:cNvSpPr txBox="1"/>
          <p:nvPr/>
        </p:nvSpPr>
        <p:spPr>
          <a:xfrm>
            <a:off x="8277010" y="2348096"/>
            <a:ext cx="3542190" cy="430887"/>
          </a:xfrm>
          <a:prstGeom prst="rect">
            <a:avLst/>
          </a:prstGeom>
          <a:noFill/>
        </p:spPr>
        <p:txBody>
          <a:bodyPr wrap="square" rtlCol="0">
            <a:spAutoFit/>
          </a:bodyPr>
          <a:lstStyle/>
          <a:p>
            <a:r>
              <a:rPr lang="en-US" sz="1100"/>
              <a:t>Applicants will be prompted to review all information for accuracy prior to application submission. </a:t>
            </a:r>
            <a:endParaRPr lang="en-US" sz="1100" i="1"/>
          </a:p>
        </p:txBody>
      </p:sp>
      <p:sp>
        <p:nvSpPr>
          <p:cNvPr id="17" name="Rectangle 16">
            <a:extLst>
              <a:ext uri="{FF2B5EF4-FFF2-40B4-BE49-F238E27FC236}">
                <a16:creationId xmlns:a16="http://schemas.microsoft.com/office/drawing/2014/main" id="{63F5B108-56A1-D6FC-962E-86250D8E72FB}"/>
              </a:ext>
            </a:extLst>
          </p:cNvPr>
          <p:cNvSpPr/>
          <p:nvPr/>
        </p:nvSpPr>
        <p:spPr>
          <a:xfrm>
            <a:off x="990600" y="3122040"/>
            <a:ext cx="6004560" cy="75608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p:cNvCxnSpPr>
          <p:nvPr/>
        </p:nvCxnSpPr>
        <p:spPr>
          <a:xfrm>
            <a:off x="6995160" y="3506232"/>
            <a:ext cx="119803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3258DE-0F9E-C035-D496-0990F6DB9B96}"/>
              </a:ext>
            </a:extLst>
          </p:cNvPr>
          <p:cNvSpPr txBox="1"/>
          <p:nvPr/>
        </p:nvSpPr>
        <p:spPr>
          <a:xfrm>
            <a:off x="8277010" y="3375427"/>
            <a:ext cx="3542190" cy="261610"/>
          </a:xfrm>
          <a:prstGeom prst="rect">
            <a:avLst/>
          </a:prstGeom>
          <a:noFill/>
        </p:spPr>
        <p:txBody>
          <a:bodyPr wrap="square" rtlCol="0">
            <a:spAutoFit/>
          </a:bodyPr>
          <a:lstStyle/>
          <a:p>
            <a:r>
              <a:rPr lang="en-US" sz="1100" dirty="0"/>
              <a:t>Applicants can view their application progress/status.</a:t>
            </a:r>
          </a:p>
        </p:txBody>
      </p:sp>
    </p:spTree>
    <p:extLst>
      <p:ext uri="{BB962C8B-B14F-4D97-AF65-F5344CB8AC3E}">
        <p14:creationId xmlns:p14="http://schemas.microsoft.com/office/powerpoint/2010/main" val="355198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rectangular object with a black stripe&#10;&#10;Description automatically generated">
            <a:extLst>
              <a:ext uri="{FF2B5EF4-FFF2-40B4-BE49-F238E27FC236}">
                <a16:creationId xmlns:a16="http://schemas.microsoft.com/office/drawing/2014/main" id="{ADF7DE83-B85E-628D-EE73-BABED364B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49" y="2224543"/>
            <a:ext cx="7484084" cy="100818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602138" y="4173546"/>
            <a:ext cx="3542190" cy="938719"/>
          </a:xfrm>
          <a:prstGeom prst="rect">
            <a:avLst/>
          </a:prstGeom>
          <a:noFill/>
        </p:spPr>
        <p:txBody>
          <a:bodyPr wrap="square" rtlCol="0">
            <a:spAutoFit/>
          </a:bodyPr>
          <a:lstStyle/>
          <a:p>
            <a:r>
              <a:rPr lang="en-US" sz="1100" dirty="0"/>
              <a:t>Applicants will be required to </a:t>
            </a:r>
            <a:r>
              <a:rPr lang="en-US" sz="1100" b="1" dirty="0"/>
              <a:t>Attest</a:t>
            </a:r>
            <a:r>
              <a:rPr lang="en-US" sz="1100" dirty="0"/>
              <a:t> to all required Attestations prior to submission.</a:t>
            </a:r>
            <a:br>
              <a:rPr lang="en-US" sz="1100" dirty="0"/>
            </a:br>
            <a:br>
              <a:rPr lang="en-US" sz="1100" dirty="0"/>
            </a:br>
            <a:r>
              <a:rPr lang="en-US" sz="1100" i="1" dirty="0"/>
              <a:t>Note: all Attestations are conditional based on subcategory selected and applicant responses. </a:t>
            </a:r>
            <a:endParaRPr lang="en-US" sz="1100" dirty="0"/>
          </a:p>
        </p:txBody>
      </p:sp>
      <p:sp>
        <p:nvSpPr>
          <p:cNvPr id="12" name="TextBox 11">
            <a:extLst>
              <a:ext uri="{FF2B5EF4-FFF2-40B4-BE49-F238E27FC236}">
                <a16:creationId xmlns:a16="http://schemas.microsoft.com/office/drawing/2014/main" id="{6E38FB15-195D-C7BC-073C-F2BCD17F641C}"/>
              </a:ext>
            </a:extLst>
          </p:cNvPr>
          <p:cNvSpPr txBox="1"/>
          <p:nvPr/>
        </p:nvSpPr>
        <p:spPr>
          <a:xfrm>
            <a:off x="8444259" y="1536695"/>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19" name="TextBox 18">
            <a:extLst>
              <a:ext uri="{FF2B5EF4-FFF2-40B4-BE49-F238E27FC236}">
                <a16:creationId xmlns:a16="http://schemas.microsoft.com/office/drawing/2014/main" id="{E93258DE-0F9E-C035-D496-0990F6DB9B96}"/>
              </a:ext>
            </a:extLst>
          </p:cNvPr>
          <p:cNvSpPr txBox="1"/>
          <p:nvPr/>
        </p:nvSpPr>
        <p:spPr>
          <a:xfrm>
            <a:off x="8529036" y="5515722"/>
            <a:ext cx="3542190" cy="430887"/>
          </a:xfrm>
          <a:prstGeom prst="rect">
            <a:avLst/>
          </a:prstGeom>
          <a:noFill/>
        </p:spPr>
        <p:txBody>
          <a:bodyPr wrap="square" rtlCol="0">
            <a:spAutoFit/>
          </a:bodyPr>
          <a:lstStyle/>
          <a:p>
            <a:r>
              <a:rPr lang="en-US" sz="1100"/>
              <a:t>Once applicants have attested, they can </a:t>
            </a:r>
            <a:r>
              <a:rPr lang="en-US" sz="1100" b="1"/>
              <a:t>confirm submission</a:t>
            </a:r>
            <a:r>
              <a:rPr lang="en-US" sz="1100"/>
              <a:t> of their 48(e) application for allocation</a:t>
            </a:r>
          </a:p>
        </p:txBody>
      </p:sp>
      <p:sp>
        <p:nvSpPr>
          <p:cNvPr id="9" name="Rectangle 8">
            <a:extLst>
              <a:ext uri="{FF2B5EF4-FFF2-40B4-BE49-F238E27FC236}">
                <a16:creationId xmlns:a16="http://schemas.microsoft.com/office/drawing/2014/main" id="{18296A28-7BAE-698D-811D-8DDC0069AD1F}"/>
              </a:ext>
            </a:extLst>
          </p:cNvPr>
          <p:cNvSpPr/>
          <p:nvPr/>
        </p:nvSpPr>
        <p:spPr>
          <a:xfrm>
            <a:off x="839787" y="2935211"/>
            <a:ext cx="772121"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E09CCCDF-3B33-FFE1-E3AB-345431734907}"/>
              </a:ext>
            </a:extLst>
          </p:cNvPr>
          <p:cNvCxnSpPr>
            <a:cxnSpLocks/>
          </p:cNvCxnSpPr>
          <p:nvPr/>
        </p:nvCxnSpPr>
        <p:spPr>
          <a:xfrm flipV="1">
            <a:off x="1611908" y="1695777"/>
            <a:ext cx="6711963" cy="1420884"/>
          </a:xfrm>
          <a:prstGeom prst="bentConnector3">
            <a:avLst>
              <a:gd name="adj1" fmla="val 1501"/>
            </a:avLst>
          </a:prstGeom>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id="{CD5F9414-0466-49D4-5890-2A78BC1F405C}"/>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sp>
        <p:nvSpPr>
          <p:cNvPr id="20" name="Trapezoid 19">
            <a:extLst>
              <a:ext uri="{FF2B5EF4-FFF2-40B4-BE49-F238E27FC236}">
                <a16:creationId xmlns:a16="http://schemas.microsoft.com/office/drawing/2014/main" id="{4FAC154C-B394-68A1-FFD1-ADDEF8A690DE}"/>
              </a:ext>
            </a:extLst>
          </p:cNvPr>
          <p:cNvSpPr/>
          <p:nvPr/>
        </p:nvSpPr>
        <p:spPr>
          <a:xfrm rot="16200000">
            <a:off x="394872" y="3057609"/>
            <a:ext cx="3751342" cy="1317270"/>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9CEF1D6-57F7-0484-39F9-FBBDB345E2C1}"/>
              </a:ext>
            </a:extLst>
          </p:cNvPr>
          <p:cNvGrpSpPr/>
          <p:nvPr/>
        </p:nvGrpSpPr>
        <p:grpSpPr>
          <a:xfrm>
            <a:off x="2740054" y="1757255"/>
            <a:ext cx="4489764" cy="4103025"/>
            <a:chOff x="2740054" y="1757255"/>
            <a:chExt cx="4489764" cy="4103025"/>
          </a:xfrm>
        </p:grpSpPr>
        <p:pic>
          <p:nvPicPr>
            <p:cNvPr id="11" name="Picture 10" descr="A screenshot of a computer&#10;&#10;Description automatically generated">
              <a:extLst>
                <a:ext uri="{FF2B5EF4-FFF2-40B4-BE49-F238E27FC236}">
                  <a16:creationId xmlns:a16="http://schemas.microsoft.com/office/drawing/2014/main" id="{2D4242B8-FBA5-2BE3-2DD1-8ECD95D8BE1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40054" y="1757255"/>
              <a:ext cx="4489764" cy="410302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3F8A807-D1DD-8C86-D359-9D91098F11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823" y="2436969"/>
              <a:ext cx="3884258" cy="177644"/>
            </a:xfrm>
            <a:prstGeom prst="rect">
              <a:avLst/>
            </a:prstGeom>
          </p:spPr>
        </p:pic>
      </p:grpSp>
      <p:cxnSp>
        <p:nvCxnSpPr>
          <p:cNvPr id="18" name="Straight Connector 17">
            <a:extLst>
              <a:ext uri="{FF2B5EF4-FFF2-40B4-BE49-F238E27FC236}">
                <a16:creationId xmlns:a16="http://schemas.microsoft.com/office/drawing/2014/main" id="{300BD2FB-C193-BF92-2CA2-FED57746349F}"/>
              </a:ext>
            </a:extLst>
          </p:cNvPr>
          <p:cNvCxnSpPr>
            <a:cxnSpLocks/>
          </p:cNvCxnSpPr>
          <p:nvPr/>
        </p:nvCxnSpPr>
        <p:spPr>
          <a:xfrm>
            <a:off x="3002280" y="4708807"/>
            <a:ext cx="559985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56820FF-7EAE-6D0A-4EB0-54464CEE08CA}"/>
              </a:ext>
            </a:extLst>
          </p:cNvPr>
          <p:cNvSpPr/>
          <p:nvPr/>
        </p:nvSpPr>
        <p:spPr>
          <a:xfrm>
            <a:off x="6595712" y="5659859"/>
            <a:ext cx="574707" cy="13896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15" idx="3"/>
            <a:endCxn id="19" idx="1"/>
          </p:cNvCxnSpPr>
          <p:nvPr/>
        </p:nvCxnSpPr>
        <p:spPr>
          <a:xfrm>
            <a:off x="7170419" y="5729340"/>
            <a:ext cx="1358617" cy="18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51F2F55-558F-43CD-DC12-00B515A33830}"/>
              </a:ext>
            </a:extLst>
          </p:cNvPr>
          <p:cNvSpPr/>
          <p:nvPr/>
        </p:nvSpPr>
        <p:spPr>
          <a:xfrm>
            <a:off x="2914166" y="2079642"/>
            <a:ext cx="88114" cy="2956826"/>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90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1F6B8F7-F27F-9F22-A1AD-65479E4D960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9788" y="1982424"/>
            <a:ext cx="7125807" cy="318012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19</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When an applicant’s facility is placed in service after it has been award an allocation, applicants will return to their previously submitted applications to submit their Request for Tax Credit (Placed in Service) application.</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349673" y="3929511"/>
            <a:ext cx="3542190" cy="600164"/>
          </a:xfrm>
          <a:prstGeom prst="rect">
            <a:avLst/>
          </a:prstGeom>
          <a:noFill/>
        </p:spPr>
        <p:txBody>
          <a:bodyPr wrap="square" rtlCol="0">
            <a:spAutoFit/>
          </a:bodyPr>
          <a:lstStyle/>
          <a:p>
            <a:r>
              <a:rPr lang="en-US" sz="1100" dirty="0"/>
              <a:t>Applicants will locate the Application for Allocation they wish to submit a Request for Tax Credit for upon the facility being placed in service.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8349673" y="1982424"/>
            <a:ext cx="3542190" cy="430887"/>
          </a:xfrm>
          <a:prstGeom prst="rect">
            <a:avLst/>
          </a:prstGeom>
          <a:noFill/>
        </p:spPr>
        <p:txBody>
          <a:bodyPr wrap="square" rtlCol="0">
            <a:spAutoFit/>
          </a:bodyPr>
          <a:lstStyle/>
          <a:p>
            <a:r>
              <a:rPr lang="en-US" sz="1100" dirty="0"/>
              <a:t>Applicants will select </a:t>
            </a:r>
            <a:r>
              <a:rPr lang="en-US" sz="1100" b="1" dirty="0"/>
              <a:t>Organization Applications</a:t>
            </a:r>
            <a:r>
              <a:rPr lang="en-US" sz="1100" dirty="0"/>
              <a:t> to view previously submitted applications. </a:t>
            </a:r>
            <a:endParaRPr lang="en-US" sz="1100" i="1" dirty="0"/>
          </a:p>
        </p:txBody>
      </p:sp>
      <p:sp>
        <p:nvSpPr>
          <p:cNvPr id="4" name="Rectangle 3">
            <a:extLst>
              <a:ext uri="{FF2B5EF4-FFF2-40B4-BE49-F238E27FC236}">
                <a16:creationId xmlns:a16="http://schemas.microsoft.com/office/drawing/2014/main" id="{251F2F55-558F-43CD-DC12-00B515A33830}"/>
              </a:ext>
            </a:extLst>
          </p:cNvPr>
          <p:cNvSpPr/>
          <p:nvPr/>
        </p:nvSpPr>
        <p:spPr>
          <a:xfrm>
            <a:off x="1036786" y="4106555"/>
            <a:ext cx="5621189" cy="21737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2" idx="1"/>
          </p:cNvCxnSpPr>
          <p:nvPr/>
        </p:nvCxnSpPr>
        <p:spPr>
          <a:xfrm flipV="1">
            <a:off x="4371974" y="2197868"/>
            <a:ext cx="3977699" cy="2177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3358899" y="2110952"/>
            <a:ext cx="1013075" cy="21737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4" idx="3"/>
            <a:endCxn id="16" idx="1"/>
          </p:cNvCxnSpPr>
          <p:nvPr/>
        </p:nvCxnSpPr>
        <p:spPr>
          <a:xfrm>
            <a:off x="6657975" y="4215242"/>
            <a:ext cx="1691698" cy="1435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313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5C90CB-8855-FC49-753E-4C1E3FB8A336}"/>
              </a:ext>
            </a:extLst>
          </p:cNvPr>
          <p:cNvSpPr/>
          <p:nvPr/>
        </p:nvSpPr>
        <p:spPr>
          <a:xfrm>
            <a:off x="4752238" y="1087544"/>
            <a:ext cx="6881567" cy="4547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44D0A-6477-1D32-E81E-D1A887ABDA83}"/>
              </a:ext>
            </a:extLst>
          </p:cNvPr>
          <p:cNvSpPr>
            <a:spLocks noGrp="1"/>
          </p:cNvSpPr>
          <p:nvPr>
            <p:ph type="title"/>
          </p:nvPr>
        </p:nvSpPr>
        <p:spPr>
          <a:xfrm>
            <a:off x="839787" y="250458"/>
            <a:ext cx="3932237" cy="1600200"/>
          </a:xfrm>
        </p:spPr>
        <p:txBody>
          <a:bodyPr/>
          <a:lstStyle/>
          <a:p>
            <a:r>
              <a:rPr lang="en-US"/>
              <a:t>Contents</a:t>
            </a:r>
          </a:p>
        </p:txBody>
      </p:sp>
      <p:sp>
        <p:nvSpPr>
          <p:cNvPr id="4" name="Text Placeholder 3">
            <a:extLst>
              <a:ext uri="{FF2B5EF4-FFF2-40B4-BE49-F238E27FC236}">
                <a16:creationId xmlns:a16="http://schemas.microsoft.com/office/drawing/2014/main" id="{BEB4AEE5-A2F1-0669-21CC-621FC6956381}"/>
              </a:ext>
            </a:extLst>
          </p:cNvPr>
          <p:cNvSpPr>
            <a:spLocks noGrp="1"/>
          </p:cNvSpPr>
          <p:nvPr>
            <p:ph type="body" sz="half" idx="2"/>
          </p:nvPr>
        </p:nvSpPr>
        <p:spPr>
          <a:xfrm>
            <a:off x="839789" y="2057400"/>
            <a:ext cx="3827462" cy="3811588"/>
          </a:xfrm>
        </p:spPr>
        <p:txBody>
          <a:bodyPr>
            <a:normAutofit lnSpcReduction="10000"/>
          </a:bodyPr>
          <a:lstStyle/>
          <a:p>
            <a:pPr marL="457200" indent="-457200">
              <a:buFont typeface="Wingdings" panose="05000000000000000000" pitchFamily="2" charset="2"/>
              <a:buChar char="ü"/>
            </a:pPr>
            <a:r>
              <a:rPr lang="en-US" sz="2800"/>
              <a:t>Registration</a:t>
            </a:r>
          </a:p>
          <a:p>
            <a:pPr marL="457200" indent="-457200">
              <a:buFont typeface="Wingdings" panose="05000000000000000000" pitchFamily="2" charset="2"/>
              <a:buChar char="ü"/>
            </a:pPr>
            <a:r>
              <a:rPr lang="en-US" sz="2800"/>
              <a:t>Portal Homepage</a:t>
            </a:r>
          </a:p>
          <a:p>
            <a:pPr marL="457200" indent="-457200">
              <a:buFont typeface="Wingdings" panose="05000000000000000000" pitchFamily="2" charset="2"/>
              <a:buChar char="ü"/>
            </a:pPr>
            <a:r>
              <a:rPr lang="en-US" sz="2800"/>
              <a:t>Application for Allocation</a:t>
            </a:r>
          </a:p>
          <a:p>
            <a:pPr marL="457200" indent="-457200">
              <a:buFont typeface="Wingdings" panose="05000000000000000000" pitchFamily="2" charset="2"/>
              <a:buChar char="ü"/>
            </a:pPr>
            <a:r>
              <a:rPr lang="en-US" sz="2800"/>
              <a:t>Request for Tax Credit</a:t>
            </a:r>
          </a:p>
          <a:p>
            <a:pPr marL="457200" indent="-457200">
              <a:buFont typeface="Wingdings" panose="05000000000000000000" pitchFamily="2" charset="2"/>
              <a:buChar char="ü"/>
            </a:pPr>
            <a:r>
              <a:rPr lang="en-US" sz="2800"/>
              <a:t>Internal Users</a:t>
            </a:r>
          </a:p>
          <a:p>
            <a:pPr marL="914400" lvl="1" indent="-457200">
              <a:buFont typeface="Wingdings" panose="05000000000000000000" pitchFamily="2" charset="2"/>
              <a:buChar char="ü"/>
            </a:pPr>
            <a:r>
              <a:rPr lang="en-US" sz="2600"/>
              <a:t>NREL</a:t>
            </a:r>
          </a:p>
          <a:p>
            <a:pPr marL="914400" lvl="1" indent="-457200">
              <a:buFont typeface="Wingdings" panose="05000000000000000000" pitchFamily="2" charset="2"/>
              <a:buChar char="ü"/>
            </a:pPr>
            <a:r>
              <a:rPr lang="en-US" sz="2600"/>
              <a:t>IRS</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endParaRPr lang="en-US" sz="2800"/>
          </a:p>
        </p:txBody>
      </p:sp>
      <p:sp>
        <p:nvSpPr>
          <p:cNvPr id="5" name="Slide Number Placeholder 4">
            <a:extLst>
              <a:ext uri="{FF2B5EF4-FFF2-40B4-BE49-F238E27FC236}">
                <a16:creationId xmlns:a16="http://schemas.microsoft.com/office/drawing/2014/main" id="{4C1CD6C1-B2DD-821D-5E2C-397B9E5A8EB0}"/>
              </a:ext>
            </a:extLst>
          </p:cNvPr>
          <p:cNvSpPr>
            <a:spLocks noGrp="1"/>
          </p:cNvSpPr>
          <p:nvPr>
            <p:ph type="sldNum" sz="quarter" idx="12"/>
          </p:nvPr>
        </p:nvSpPr>
        <p:spPr/>
        <p:txBody>
          <a:bodyPr/>
          <a:lstStyle/>
          <a:p>
            <a:fld id="{E773C8E2-B35B-254F-A137-6F2F570DAACB}" type="slidenum">
              <a:rPr lang="en-US" smtClean="0"/>
              <a:t>2</a:t>
            </a:fld>
            <a:endParaRPr lang="en-US"/>
          </a:p>
        </p:txBody>
      </p:sp>
      <p:sp>
        <p:nvSpPr>
          <p:cNvPr id="6" name="TextBox 5">
            <a:extLst>
              <a:ext uri="{FF2B5EF4-FFF2-40B4-BE49-F238E27FC236}">
                <a16:creationId xmlns:a16="http://schemas.microsoft.com/office/drawing/2014/main" id="{3DFAFFB9-8A27-64DE-EFC2-6E424219DB94}"/>
              </a:ext>
            </a:extLst>
          </p:cNvPr>
          <p:cNvSpPr txBox="1"/>
          <p:nvPr/>
        </p:nvSpPr>
        <p:spPr>
          <a:xfrm>
            <a:off x="839787" y="404227"/>
            <a:ext cx="11209866" cy="646331"/>
          </a:xfrm>
          <a:prstGeom prst="rect">
            <a:avLst/>
          </a:prstGeom>
          <a:noFill/>
        </p:spPr>
        <p:txBody>
          <a:bodyPr wrap="square" rtlCol="0">
            <a:spAutoFit/>
          </a:bodyPr>
          <a:lstStyle/>
          <a:p>
            <a:r>
              <a:rPr lang="en-US" b="1" i="1"/>
              <a:t>North Star</a:t>
            </a:r>
            <a:r>
              <a:rPr lang="en-US" i="1"/>
              <a:t>: To provide an efficient, transparent, streamlined, and reportable process for organizations to access the tax credits to benefit low-income Americans with lower energy costs.​</a:t>
            </a:r>
          </a:p>
        </p:txBody>
      </p:sp>
      <p:pic>
        <p:nvPicPr>
          <p:cNvPr id="3" name="Picture 2">
            <a:extLst>
              <a:ext uri="{FF2B5EF4-FFF2-40B4-BE49-F238E27FC236}">
                <a16:creationId xmlns:a16="http://schemas.microsoft.com/office/drawing/2014/main" id="{EFB4A928-AA2E-1D23-4405-67D3C64920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93168" y="1204327"/>
            <a:ext cx="6881567" cy="45661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9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screenshot of a computer&#10;&#10;Description automatically generated">
            <a:extLst>
              <a:ext uri="{FF2B5EF4-FFF2-40B4-BE49-F238E27FC236}">
                <a16:creationId xmlns:a16="http://schemas.microsoft.com/office/drawing/2014/main" id="{BAA939DB-A28E-BCE0-694B-41D99F10D7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43535" y="1834571"/>
            <a:ext cx="6519290" cy="409963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20</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When an applicant’s facility is placed in service after it has been award an allocation, applicants will return to their previously submitted applications to submit their Request for Tax Credit (Placed in Service) application.</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007927" y="4457999"/>
            <a:ext cx="3542190" cy="769441"/>
          </a:xfrm>
          <a:prstGeom prst="rect">
            <a:avLst/>
          </a:prstGeom>
          <a:noFill/>
        </p:spPr>
        <p:txBody>
          <a:bodyPr wrap="square" rtlCol="0">
            <a:spAutoFit/>
          </a:bodyPr>
          <a:lstStyle/>
          <a:p>
            <a:r>
              <a:rPr lang="en-US" sz="1100"/>
              <a:t>Applicants can review previously submitted information from their initial Application for Allocation prior to beginning their Request for Tax Credit application.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7965147" y="3610066"/>
            <a:ext cx="3542190" cy="430887"/>
          </a:xfrm>
          <a:prstGeom prst="rect">
            <a:avLst/>
          </a:prstGeom>
          <a:noFill/>
        </p:spPr>
        <p:txBody>
          <a:bodyPr wrap="square" rtlCol="0">
            <a:spAutoFit/>
          </a:bodyPr>
          <a:lstStyle/>
          <a:p>
            <a:r>
              <a:rPr lang="en-US" sz="1100" dirty="0"/>
              <a:t>Applicants will select </a:t>
            </a:r>
            <a:r>
              <a:rPr lang="en-US" sz="1100" b="1" dirty="0"/>
              <a:t>Request for Tax Credit </a:t>
            </a:r>
            <a:r>
              <a:rPr lang="en-US" sz="1100" dirty="0"/>
              <a:t>to begin the placed in service application flow.</a:t>
            </a:r>
          </a:p>
        </p:txBody>
      </p:sp>
      <p:sp>
        <p:nvSpPr>
          <p:cNvPr id="4" name="Rectangle 3">
            <a:extLst>
              <a:ext uri="{FF2B5EF4-FFF2-40B4-BE49-F238E27FC236}">
                <a16:creationId xmlns:a16="http://schemas.microsoft.com/office/drawing/2014/main" id="{251F2F55-558F-43CD-DC12-00B515A33830}"/>
              </a:ext>
            </a:extLst>
          </p:cNvPr>
          <p:cNvSpPr/>
          <p:nvPr/>
        </p:nvSpPr>
        <p:spPr>
          <a:xfrm>
            <a:off x="972353" y="4452466"/>
            <a:ext cx="3371047" cy="148174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2" idx="1"/>
          </p:cNvCxnSpPr>
          <p:nvPr/>
        </p:nvCxnSpPr>
        <p:spPr>
          <a:xfrm>
            <a:off x="2455758" y="3825510"/>
            <a:ext cx="550938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1656262" y="3708642"/>
            <a:ext cx="799496" cy="233736"/>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p:cNvCxnSpPr>
          <p:nvPr/>
        </p:nvCxnSpPr>
        <p:spPr>
          <a:xfrm>
            <a:off x="4343400" y="4817749"/>
            <a:ext cx="366452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68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01FA08B0-2202-A0C8-D4FA-ECB7682B93C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9788" y="1611522"/>
            <a:ext cx="6479575" cy="364179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21</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lIns="91440" tIns="45720" rIns="91440" bIns="45720" rtlCol="0" anchor="t">
            <a:spAutoFit/>
          </a:bodyPr>
          <a:lstStyle/>
          <a:p>
            <a:r>
              <a:rPr lang="en-US" sz="1600"/>
              <a:t>Once an applicant </a:t>
            </a:r>
            <a:r>
              <a:rPr lang="en-US" sz="1600" b="1"/>
              <a:t>Apply</a:t>
            </a:r>
            <a:r>
              <a:rPr lang="en-US" sz="1600"/>
              <a:t>, they will be prompted to identify if information from their original application has changed.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669430" y="3350073"/>
            <a:ext cx="3542190" cy="430887"/>
          </a:xfrm>
          <a:prstGeom prst="rect">
            <a:avLst/>
          </a:prstGeom>
          <a:noFill/>
        </p:spPr>
        <p:txBody>
          <a:bodyPr wrap="square" rtlCol="0">
            <a:spAutoFit/>
          </a:bodyPr>
          <a:lstStyle/>
          <a:p>
            <a:r>
              <a:rPr lang="en-US" sz="1100" dirty="0"/>
              <a:t>Applicants will select </a:t>
            </a:r>
            <a:r>
              <a:rPr lang="en-US" sz="1100" b="1" dirty="0"/>
              <a:t>Yes </a:t>
            </a:r>
            <a:r>
              <a:rPr lang="en-US" sz="1100" dirty="0"/>
              <a:t>or </a:t>
            </a:r>
            <a:r>
              <a:rPr lang="en-US" sz="1100" b="1" dirty="0"/>
              <a:t>No</a:t>
            </a:r>
            <a:r>
              <a:rPr lang="en-US" sz="1100" dirty="0"/>
              <a:t> to move forward to the next step of the application process. </a:t>
            </a:r>
          </a:p>
        </p:txBody>
      </p:sp>
      <p:sp>
        <p:nvSpPr>
          <p:cNvPr id="4" name="Rectangle 3">
            <a:extLst>
              <a:ext uri="{FF2B5EF4-FFF2-40B4-BE49-F238E27FC236}">
                <a16:creationId xmlns:a16="http://schemas.microsoft.com/office/drawing/2014/main" id="{251F2F55-558F-43CD-DC12-00B515A33830}"/>
              </a:ext>
            </a:extLst>
          </p:cNvPr>
          <p:cNvSpPr/>
          <p:nvPr/>
        </p:nvSpPr>
        <p:spPr>
          <a:xfrm>
            <a:off x="1189855" y="3411070"/>
            <a:ext cx="2327707" cy="3088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AA1451AA-0246-444F-9D86-77E0208ABBC1}"/>
              </a:ext>
            </a:extLst>
          </p:cNvPr>
          <p:cNvCxnSpPr>
            <a:cxnSpLocks/>
            <a:stCxn id="16" idx="1"/>
            <a:endCxn id="4" idx="3"/>
          </p:cNvCxnSpPr>
          <p:nvPr/>
        </p:nvCxnSpPr>
        <p:spPr>
          <a:xfrm flipH="1">
            <a:off x="3517562" y="3565517"/>
            <a:ext cx="4151868"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2F0A574-E90F-79FA-DC11-47E34F24B65E}"/>
              </a:ext>
            </a:extLst>
          </p:cNvPr>
          <p:cNvSpPr/>
          <p:nvPr/>
        </p:nvSpPr>
        <p:spPr>
          <a:xfrm>
            <a:off x="4650231" y="4782671"/>
            <a:ext cx="755487" cy="22860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167D860-8C90-9121-3942-818394E60F33}"/>
              </a:ext>
            </a:extLst>
          </p:cNvPr>
          <p:cNvCxnSpPr>
            <a:cxnSpLocks/>
          </p:cNvCxnSpPr>
          <p:nvPr/>
        </p:nvCxnSpPr>
        <p:spPr>
          <a:xfrm flipH="1">
            <a:off x="5418463" y="4896971"/>
            <a:ext cx="225096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79CCC5F-1151-441A-E9E7-F6225556B8D8}"/>
              </a:ext>
            </a:extLst>
          </p:cNvPr>
          <p:cNvSpPr txBox="1"/>
          <p:nvPr/>
        </p:nvSpPr>
        <p:spPr>
          <a:xfrm>
            <a:off x="7682175" y="4749661"/>
            <a:ext cx="3542190" cy="261610"/>
          </a:xfrm>
          <a:prstGeom prst="rect">
            <a:avLst/>
          </a:prstGeom>
          <a:noFill/>
        </p:spPr>
        <p:txBody>
          <a:bodyPr wrap="square" rtlCol="0">
            <a:spAutoFit/>
          </a:bodyPr>
          <a:lstStyle/>
          <a:p>
            <a:r>
              <a:rPr lang="en-US" sz="1100" dirty="0"/>
              <a:t>Applicants will select </a:t>
            </a:r>
            <a:r>
              <a:rPr lang="en-US" sz="1100" b="1" dirty="0"/>
              <a:t>Next</a:t>
            </a:r>
            <a:r>
              <a:rPr lang="en-US" sz="1100" dirty="0"/>
              <a:t> to move forward.</a:t>
            </a:r>
          </a:p>
        </p:txBody>
      </p:sp>
    </p:spTree>
    <p:extLst>
      <p:ext uri="{BB962C8B-B14F-4D97-AF65-F5344CB8AC3E}">
        <p14:creationId xmlns:p14="http://schemas.microsoft.com/office/powerpoint/2010/main" val="50313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EB01D1BB-E445-A9E4-692F-DCC1866115A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9788" y="1845968"/>
            <a:ext cx="6222670" cy="371215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22</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If they select </a:t>
            </a:r>
            <a:r>
              <a:rPr lang="en-US" sz="1600" b="1"/>
              <a:t>Yes</a:t>
            </a:r>
            <a:r>
              <a:rPr lang="en-US" sz="1600"/>
              <a:t>, applicants will be allowed to enter certain non-material changes on their Request for Tax Credit application and select </a:t>
            </a:r>
            <a:r>
              <a:rPr lang="en-US" sz="1600" b="1"/>
              <a:t>Next</a:t>
            </a:r>
            <a:r>
              <a:rPr lang="en-US" sz="1600"/>
              <a:t> to move forward.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604517" y="4904423"/>
            <a:ext cx="3542190" cy="430887"/>
          </a:xfrm>
          <a:prstGeom prst="rect">
            <a:avLst/>
          </a:prstGeom>
          <a:noFill/>
        </p:spPr>
        <p:txBody>
          <a:bodyPr wrap="square" rtlCol="0">
            <a:spAutoFit/>
          </a:bodyPr>
          <a:lstStyle/>
          <a:p>
            <a:r>
              <a:rPr lang="en-US" sz="1100" dirty="0"/>
              <a:t>Applicants will select </a:t>
            </a:r>
            <a:r>
              <a:rPr lang="en-US" sz="1100" b="1" dirty="0"/>
              <a:t>Next </a:t>
            </a:r>
            <a:r>
              <a:rPr lang="en-US" sz="1100" dirty="0"/>
              <a:t>to upload required documentation.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7604517" y="1861329"/>
            <a:ext cx="3542190" cy="2800767"/>
          </a:xfrm>
          <a:prstGeom prst="rect">
            <a:avLst/>
          </a:prstGeom>
          <a:noFill/>
        </p:spPr>
        <p:txBody>
          <a:bodyPr wrap="square" rtlCol="0">
            <a:spAutoFit/>
          </a:bodyPr>
          <a:lstStyle/>
          <a:p>
            <a:r>
              <a:rPr lang="en-US" sz="1100" dirty="0"/>
              <a:t>Applicants are able to make certain non-material changes to information including Nameplate Capacity or Energy Storage. </a:t>
            </a:r>
          </a:p>
          <a:p>
            <a:endParaRPr lang="en-US" sz="1100" dirty="0"/>
          </a:p>
          <a:p>
            <a:r>
              <a:rPr lang="en-US" sz="1100" i="1" dirty="0"/>
              <a:t>Note: fields are conditional based on the technology type selected and energy storage identification. For example, if I select Wind and no energy storage, I will be prompted to complete only Nameplate Capacity (kW AC).</a:t>
            </a:r>
            <a:endParaRPr lang="en-US" sz="1100" dirty="0"/>
          </a:p>
          <a:p>
            <a:br>
              <a:rPr lang="en-US" sz="1100" dirty="0"/>
            </a:br>
            <a:br>
              <a:rPr lang="en-US" sz="1100" dirty="0"/>
            </a:br>
            <a:r>
              <a:rPr lang="en-US" sz="1100" i="1" dirty="0"/>
              <a:t>Note: Other changes are not allowable within the application, and applicant will be directed to reach out to the help desk for further guidance on eligibility. If an applicant selects </a:t>
            </a:r>
            <a:r>
              <a:rPr lang="en-US" sz="1100" b="1" i="1" dirty="0"/>
              <a:t>No</a:t>
            </a:r>
            <a:r>
              <a:rPr lang="en-US" sz="1100" i="1" dirty="0"/>
              <a:t> on prior screen they will move directly to documentation. </a:t>
            </a:r>
            <a:endParaRPr lang="en-US" sz="1100" dirty="0"/>
          </a:p>
        </p:txBody>
      </p:sp>
      <p:sp>
        <p:nvSpPr>
          <p:cNvPr id="4" name="Rectangle 3">
            <a:extLst>
              <a:ext uri="{FF2B5EF4-FFF2-40B4-BE49-F238E27FC236}">
                <a16:creationId xmlns:a16="http://schemas.microsoft.com/office/drawing/2014/main" id="{251F2F55-558F-43CD-DC12-00B515A33830}"/>
              </a:ext>
            </a:extLst>
          </p:cNvPr>
          <p:cNvSpPr/>
          <p:nvPr/>
        </p:nvSpPr>
        <p:spPr>
          <a:xfrm>
            <a:off x="1384658" y="2952862"/>
            <a:ext cx="4022008" cy="1946847"/>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p:cNvCxnSpPr>
          <p:nvPr/>
        </p:nvCxnSpPr>
        <p:spPr>
          <a:xfrm flipV="1">
            <a:off x="5269239" y="5119867"/>
            <a:ext cx="2326313" cy="65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4561862" y="5019580"/>
            <a:ext cx="707377" cy="2136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p:cNvCxnSpPr>
          <p:nvPr/>
        </p:nvCxnSpPr>
        <p:spPr>
          <a:xfrm flipV="1">
            <a:off x="5406666" y="3119574"/>
            <a:ext cx="2188886" cy="65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1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91889393-FAD2-817A-BEEE-DE4E5689A75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9788" y="1808478"/>
            <a:ext cx="7027030" cy="374067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23</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dirty="0"/>
              <a:t>Applicants will be prompted to enter their Placed in Service Date and upload all required placed in service documentation outlined in the NPRM.</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100291" y="3975325"/>
            <a:ext cx="3520041" cy="600164"/>
          </a:xfrm>
          <a:prstGeom prst="rect">
            <a:avLst/>
          </a:prstGeom>
          <a:noFill/>
        </p:spPr>
        <p:txBody>
          <a:bodyPr wrap="square" rtlCol="0">
            <a:spAutoFit/>
          </a:bodyPr>
          <a:lstStyle/>
          <a:p>
            <a:r>
              <a:rPr lang="en-US" sz="1100" dirty="0"/>
              <a:t>Applicants will be prompted to attach all required documentation for the placed in service phase as outlined in the NPRM.</a:t>
            </a:r>
          </a:p>
        </p:txBody>
      </p:sp>
      <p:sp>
        <p:nvSpPr>
          <p:cNvPr id="12" name="TextBox 11">
            <a:extLst>
              <a:ext uri="{FF2B5EF4-FFF2-40B4-BE49-F238E27FC236}">
                <a16:creationId xmlns:a16="http://schemas.microsoft.com/office/drawing/2014/main" id="{6E38FB15-195D-C7BC-073C-F2BCD17F641C}"/>
              </a:ext>
            </a:extLst>
          </p:cNvPr>
          <p:cNvSpPr txBox="1"/>
          <p:nvPr/>
        </p:nvSpPr>
        <p:spPr>
          <a:xfrm>
            <a:off x="8100291" y="2839576"/>
            <a:ext cx="3094182" cy="430887"/>
          </a:xfrm>
          <a:prstGeom prst="rect">
            <a:avLst/>
          </a:prstGeom>
          <a:noFill/>
        </p:spPr>
        <p:txBody>
          <a:bodyPr wrap="square" rtlCol="0">
            <a:spAutoFit/>
          </a:bodyPr>
          <a:lstStyle/>
          <a:p>
            <a:r>
              <a:rPr lang="en-US" sz="1100" dirty="0"/>
              <a:t>Applicants will be prompted to enter their Placed in Service Date.</a:t>
            </a:r>
          </a:p>
        </p:txBody>
      </p:sp>
      <p:sp>
        <p:nvSpPr>
          <p:cNvPr id="4" name="Rectangle 3">
            <a:extLst>
              <a:ext uri="{FF2B5EF4-FFF2-40B4-BE49-F238E27FC236}">
                <a16:creationId xmlns:a16="http://schemas.microsoft.com/office/drawing/2014/main" id="{251F2F55-558F-43CD-DC12-00B515A33830}"/>
              </a:ext>
            </a:extLst>
          </p:cNvPr>
          <p:cNvSpPr/>
          <p:nvPr/>
        </p:nvSpPr>
        <p:spPr>
          <a:xfrm>
            <a:off x="1160977" y="2960782"/>
            <a:ext cx="1908726" cy="47619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6" idx="1"/>
          </p:cNvCxnSpPr>
          <p:nvPr/>
        </p:nvCxnSpPr>
        <p:spPr>
          <a:xfrm flipV="1">
            <a:off x="5593976" y="4275407"/>
            <a:ext cx="2506315"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1160977" y="3531509"/>
            <a:ext cx="4432999" cy="1487797"/>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p:cNvCxnSpPr>
          <p:nvPr/>
        </p:nvCxnSpPr>
        <p:spPr>
          <a:xfrm>
            <a:off x="3069703" y="3058501"/>
            <a:ext cx="503058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13AF63-E423-5576-20BA-6055250A614F}"/>
              </a:ext>
            </a:extLst>
          </p:cNvPr>
          <p:cNvSpPr/>
          <p:nvPr/>
        </p:nvSpPr>
        <p:spPr>
          <a:xfrm>
            <a:off x="4754592" y="5103165"/>
            <a:ext cx="839384" cy="22187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0BA5C01-3DCE-1FDF-A5E3-3AAEBAA272DE}"/>
              </a:ext>
            </a:extLst>
          </p:cNvPr>
          <p:cNvSpPr txBox="1"/>
          <p:nvPr/>
        </p:nvSpPr>
        <p:spPr>
          <a:xfrm>
            <a:off x="8100291" y="4996917"/>
            <a:ext cx="3520041" cy="430887"/>
          </a:xfrm>
          <a:prstGeom prst="rect">
            <a:avLst/>
          </a:prstGeom>
          <a:noFill/>
        </p:spPr>
        <p:txBody>
          <a:bodyPr wrap="square" rtlCol="0">
            <a:spAutoFit/>
          </a:bodyPr>
          <a:lstStyle/>
          <a:p>
            <a:r>
              <a:rPr lang="en-US" sz="1100" dirty="0"/>
              <a:t>Applicants will select </a:t>
            </a:r>
            <a:r>
              <a:rPr lang="en-US" sz="1100" b="1" dirty="0"/>
              <a:t>Next</a:t>
            </a:r>
            <a:r>
              <a:rPr lang="en-US" sz="1100" dirty="0"/>
              <a:t> to move forward and review their application prior to submission. </a:t>
            </a:r>
          </a:p>
        </p:txBody>
      </p:sp>
      <p:cxnSp>
        <p:nvCxnSpPr>
          <p:cNvPr id="24" name="Straight Connector 23">
            <a:extLst>
              <a:ext uri="{FF2B5EF4-FFF2-40B4-BE49-F238E27FC236}">
                <a16:creationId xmlns:a16="http://schemas.microsoft.com/office/drawing/2014/main" id="{5AF34919-60F8-C5EC-0B4C-0066FDFE40D4}"/>
              </a:ext>
            </a:extLst>
          </p:cNvPr>
          <p:cNvCxnSpPr>
            <a:cxnSpLocks/>
            <a:stCxn id="15" idx="3"/>
            <a:endCxn id="22" idx="1"/>
          </p:cNvCxnSpPr>
          <p:nvPr/>
        </p:nvCxnSpPr>
        <p:spPr>
          <a:xfrm flipV="1">
            <a:off x="5593976" y="5212361"/>
            <a:ext cx="2506315" cy="174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431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EE45415-14B2-787B-0952-567429654AA9}"/>
              </a:ext>
            </a:extLst>
          </p:cNvPr>
          <p:cNvGrpSpPr/>
          <p:nvPr/>
        </p:nvGrpSpPr>
        <p:grpSpPr>
          <a:xfrm>
            <a:off x="839788" y="1593592"/>
            <a:ext cx="6486525" cy="4401558"/>
            <a:chOff x="839788" y="1593592"/>
            <a:chExt cx="6486525" cy="4401558"/>
          </a:xfrm>
        </p:grpSpPr>
        <p:grpSp>
          <p:nvGrpSpPr>
            <p:cNvPr id="8" name="Group 7">
              <a:extLst>
                <a:ext uri="{FF2B5EF4-FFF2-40B4-BE49-F238E27FC236}">
                  <a16:creationId xmlns:a16="http://schemas.microsoft.com/office/drawing/2014/main" id="{386F1186-036F-7710-59EB-3BA14B3705F5}"/>
                </a:ext>
              </a:extLst>
            </p:cNvPr>
            <p:cNvGrpSpPr/>
            <p:nvPr/>
          </p:nvGrpSpPr>
          <p:grpSpPr>
            <a:xfrm>
              <a:off x="839788" y="1593592"/>
              <a:ext cx="6486525" cy="4401558"/>
              <a:chOff x="799079" y="1590631"/>
              <a:chExt cx="6486525" cy="4401558"/>
            </a:xfrm>
          </p:grpSpPr>
          <p:pic>
            <p:nvPicPr>
              <p:cNvPr id="10" name="Picture 9" descr="A screenshot of a computer&#10;&#10;Description automatically generated">
                <a:extLst>
                  <a:ext uri="{FF2B5EF4-FFF2-40B4-BE49-F238E27FC236}">
                    <a16:creationId xmlns:a16="http://schemas.microsoft.com/office/drawing/2014/main" id="{DC311C07-7CEB-6E94-C014-8206BBA976A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9079" y="1590631"/>
                <a:ext cx="6486525" cy="4401558"/>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62D8BFD-8B80-AAFC-051E-37FD8F7A8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862" y="3915441"/>
                <a:ext cx="5453987" cy="1981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E37287C-4B9D-4816-CEAC-3CB2143EBF2B}"/>
                  </a:ext>
                </a:extLst>
              </p:cNvPr>
              <p:cNvSpPr/>
              <p:nvPr/>
            </p:nvSpPr>
            <p:spPr>
              <a:xfrm>
                <a:off x="6853238" y="3786188"/>
                <a:ext cx="76214" cy="322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23C79655-A109-D793-6054-D7A94579F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928" y="2185406"/>
              <a:ext cx="3951144" cy="717989"/>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24</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4" name="Rectangle 3">
            <a:extLst>
              <a:ext uri="{FF2B5EF4-FFF2-40B4-BE49-F238E27FC236}">
                <a16:creationId xmlns:a16="http://schemas.microsoft.com/office/drawing/2014/main" id="{251F2F55-558F-43CD-DC12-00B515A33830}"/>
              </a:ext>
            </a:extLst>
          </p:cNvPr>
          <p:cNvSpPr/>
          <p:nvPr/>
        </p:nvSpPr>
        <p:spPr>
          <a:xfrm>
            <a:off x="1071374" y="2112991"/>
            <a:ext cx="5858077" cy="86460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9" idx="1"/>
          </p:cNvCxnSpPr>
          <p:nvPr/>
        </p:nvCxnSpPr>
        <p:spPr>
          <a:xfrm>
            <a:off x="4169851" y="3416854"/>
            <a:ext cx="338804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1071374" y="3130749"/>
            <a:ext cx="3098477" cy="57221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4" idx="3"/>
            <a:endCxn id="17" idx="1"/>
          </p:cNvCxnSpPr>
          <p:nvPr/>
        </p:nvCxnSpPr>
        <p:spPr>
          <a:xfrm>
            <a:off x="6929451" y="2545293"/>
            <a:ext cx="60508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13AF63-E423-5576-20BA-6055250A614F}"/>
              </a:ext>
            </a:extLst>
          </p:cNvPr>
          <p:cNvSpPr/>
          <p:nvPr/>
        </p:nvSpPr>
        <p:spPr>
          <a:xfrm>
            <a:off x="3478306" y="4688026"/>
            <a:ext cx="211946" cy="19819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AF34919-60F8-C5EC-0B4C-0066FDFE40D4}"/>
              </a:ext>
            </a:extLst>
          </p:cNvPr>
          <p:cNvCxnSpPr>
            <a:cxnSpLocks/>
            <a:stCxn id="15" idx="3"/>
            <a:endCxn id="14" idx="1"/>
          </p:cNvCxnSpPr>
          <p:nvPr/>
        </p:nvCxnSpPr>
        <p:spPr>
          <a:xfrm>
            <a:off x="3690252" y="4787122"/>
            <a:ext cx="3844286" cy="1108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00E566-0717-E878-CA06-C2CA031D70EC}"/>
              </a:ext>
            </a:extLst>
          </p:cNvPr>
          <p:cNvSpPr/>
          <p:nvPr/>
        </p:nvSpPr>
        <p:spPr>
          <a:xfrm>
            <a:off x="1115272" y="5702595"/>
            <a:ext cx="669636" cy="23140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6F7F63-1D16-3DA5-80A6-0CD9CFBE5E1D}"/>
              </a:ext>
            </a:extLst>
          </p:cNvPr>
          <p:cNvSpPr txBox="1"/>
          <p:nvPr/>
        </p:nvSpPr>
        <p:spPr>
          <a:xfrm>
            <a:off x="7534538" y="4582765"/>
            <a:ext cx="3542190" cy="430887"/>
          </a:xfrm>
          <a:prstGeom prst="rect">
            <a:avLst/>
          </a:prstGeom>
          <a:noFill/>
        </p:spPr>
        <p:txBody>
          <a:bodyPr wrap="square" rtlCol="0">
            <a:spAutoFit/>
          </a:bodyPr>
          <a:lstStyle/>
          <a:p>
            <a:r>
              <a:rPr lang="en-US" sz="1100" dirty="0"/>
              <a:t>Applicants can make any necessary updates using the </a:t>
            </a:r>
            <a:r>
              <a:rPr lang="en-US" sz="1100" b="1" dirty="0"/>
              <a:t>pencil</a:t>
            </a:r>
            <a:r>
              <a:rPr lang="en-US" sz="1100" dirty="0"/>
              <a:t> edit feature. </a:t>
            </a:r>
          </a:p>
        </p:txBody>
      </p:sp>
      <p:sp>
        <p:nvSpPr>
          <p:cNvPr id="17" name="TextBox 16">
            <a:extLst>
              <a:ext uri="{FF2B5EF4-FFF2-40B4-BE49-F238E27FC236}">
                <a16:creationId xmlns:a16="http://schemas.microsoft.com/office/drawing/2014/main" id="{88A80280-F22E-E164-2972-7F9425D4F1DA}"/>
              </a:ext>
            </a:extLst>
          </p:cNvPr>
          <p:cNvSpPr txBox="1"/>
          <p:nvPr/>
        </p:nvSpPr>
        <p:spPr>
          <a:xfrm>
            <a:off x="7534538" y="2329849"/>
            <a:ext cx="3542190" cy="430887"/>
          </a:xfrm>
          <a:prstGeom prst="rect">
            <a:avLst/>
          </a:prstGeom>
          <a:noFill/>
        </p:spPr>
        <p:txBody>
          <a:bodyPr wrap="square" rtlCol="0">
            <a:spAutoFit/>
          </a:bodyPr>
          <a:lstStyle/>
          <a:p>
            <a:r>
              <a:rPr lang="en-US" sz="1100" dirty="0"/>
              <a:t>Applicants will be prompted to review all information for accuracy prior to application submission. </a:t>
            </a:r>
            <a:endParaRPr lang="en-US" sz="1100" i="1" dirty="0"/>
          </a:p>
        </p:txBody>
      </p:sp>
      <p:sp>
        <p:nvSpPr>
          <p:cNvPr id="19" name="TextBox 18">
            <a:extLst>
              <a:ext uri="{FF2B5EF4-FFF2-40B4-BE49-F238E27FC236}">
                <a16:creationId xmlns:a16="http://schemas.microsoft.com/office/drawing/2014/main" id="{9C51595A-085D-811B-B92F-78AE3C39E8F1}"/>
              </a:ext>
            </a:extLst>
          </p:cNvPr>
          <p:cNvSpPr txBox="1"/>
          <p:nvPr/>
        </p:nvSpPr>
        <p:spPr>
          <a:xfrm>
            <a:off x="7557899" y="3286049"/>
            <a:ext cx="3542190" cy="261610"/>
          </a:xfrm>
          <a:prstGeom prst="rect">
            <a:avLst/>
          </a:prstGeom>
          <a:noFill/>
        </p:spPr>
        <p:txBody>
          <a:bodyPr wrap="square" rtlCol="0">
            <a:spAutoFit/>
          </a:bodyPr>
          <a:lstStyle/>
          <a:p>
            <a:r>
              <a:rPr lang="en-US" sz="1100"/>
              <a:t>Applicants can view their application progress/status.</a:t>
            </a:r>
          </a:p>
        </p:txBody>
      </p:sp>
      <p:sp>
        <p:nvSpPr>
          <p:cNvPr id="20" name="TextBox 19">
            <a:extLst>
              <a:ext uri="{FF2B5EF4-FFF2-40B4-BE49-F238E27FC236}">
                <a16:creationId xmlns:a16="http://schemas.microsoft.com/office/drawing/2014/main" id="{203355E1-555D-7DD4-EB1F-AF3268DE841C}"/>
              </a:ext>
            </a:extLst>
          </p:cNvPr>
          <p:cNvSpPr txBox="1"/>
          <p:nvPr/>
        </p:nvSpPr>
        <p:spPr>
          <a:xfrm>
            <a:off x="7534538" y="5602855"/>
            <a:ext cx="3542190" cy="430887"/>
          </a:xfrm>
          <a:prstGeom prst="rect">
            <a:avLst/>
          </a:prstGeom>
          <a:noFill/>
        </p:spPr>
        <p:txBody>
          <a:bodyPr wrap="square" rtlCol="0">
            <a:spAutoFit/>
          </a:bodyPr>
          <a:lstStyle/>
          <a:p>
            <a:r>
              <a:rPr lang="en-US" sz="1100" dirty="0"/>
              <a:t>Applicants will select </a:t>
            </a:r>
            <a:r>
              <a:rPr lang="en-US" sz="1100" b="1" dirty="0"/>
              <a:t>Submit</a:t>
            </a:r>
            <a:r>
              <a:rPr lang="en-US" sz="1100" dirty="0"/>
              <a:t> and be prompted to agree to required Attestations. </a:t>
            </a:r>
            <a:endParaRPr lang="en-US" sz="1100" i="1" dirty="0"/>
          </a:p>
        </p:txBody>
      </p:sp>
      <p:cxnSp>
        <p:nvCxnSpPr>
          <p:cNvPr id="29" name="Straight Connector 28">
            <a:extLst>
              <a:ext uri="{FF2B5EF4-FFF2-40B4-BE49-F238E27FC236}">
                <a16:creationId xmlns:a16="http://schemas.microsoft.com/office/drawing/2014/main" id="{5FB2A795-2407-E0E7-1CFC-0422CFB4888A}"/>
              </a:ext>
            </a:extLst>
          </p:cNvPr>
          <p:cNvCxnSpPr>
            <a:cxnSpLocks/>
            <a:stCxn id="11" idx="3"/>
            <a:endCxn id="20" idx="1"/>
          </p:cNvCxnSpPr>
          <p:nvPr/>
        </p:nvCxnSpPr>
        <p:spPr>
          <a:xfrm>
            <a:off x="1784908" y="5818299"/>
            <a:ext cx="574963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1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34C17667-25A2-6199-7275-BE4D5980B1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9927" y="1536695"/>
            <a:ext cx="6545273" cy="436638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Request for Tax Credit</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3" name="TextBox 2">
            <a:extLst>
              <a:ext uri="{FF2B5EF4-FFF2-40B4-BE49-F238E27FC236}">
                <a16:creationId xmlns:a16="http://schemas.microsoft.com/office/drawing/2014/main" id="{FD035B98-2AA8-2A50-A4D0-AC9535712A49}"/>
              </a:ext>
            </a:extLst>
          </p:cNvPr>
          <p:cNvSpPr txBox="1"/>
          <p:nvPr/>
        </p:nvSpPr>
        <p:spPr>
          <a:xfrm>
            <a:off x="7823200" y="4388378"/>
            <a:ext cx="3542190" cy="430887"/>
          </a:xfrm>
          <a:prstGeom prst="rect">
            <a:avLst/>
          </a:prstGeom>
          <a:noFill/>
        </p:spPr>
        <p:txBody>
          <a:bodyPr wrap="square" rtlCol="0">
            <a:spAutoFit/>
          </a:bodyPr>
          <a:lstStyle/>
          <a:p>
            <a:r>
              <a:rPr lang="en-US" sz="1100" dirty="0"/>
              <a:t>Applicants will be required to </a:t>
            </a:r>
            <a:r>
              <a:rPr lang="en-US" sz="1100" b="1" dirty="0"/>
              <a:t>Attest</a:t>
            </a:r>
            <a:r>
              <a:rPr lang="en-US" sz="1100" dirty="0"/>
              <a:t> to all required Attestations prior to submission.</a:t>
            </a:r>
          </a:p>
        </p:txBody>
      </p:sp>
      <p:sp>
        <p:nvSpPr>
          <p:cNvPr id="6" name="TextBox 5">
            <a:extLst>
              <a:ext uri="{FF2B5EF4-FFF2-40B4-BE49-F238E27FC236}">
                <a16:creationId xmlns:a16="http://schemas.microsoft.com/office/drawing/2014/main" id="{2145A316-2A98-75AC-21B2-EC77055C657B}"/>
              </a:ext>
            </a:extLst>
          </p:cNvPr>
          <p:cNvSpPr txBox="1"/>
          <p:nvPr/>
        </p:nvSpPr>
        <p:spPr>
          <a:xfrm>
            <a:off x="7823200" y="5250065"/>
            <a:ext cx="3542190" cy="430887"/>
          </a:xfrm>
          <a:prstGeom prst="rect">
            <a:avLst/>
          </a:prstGeom>
          <a:noFill/>
        </p:spPr>
        <p:txBody>
          <a:bodyPr wrap="square" rtlCol="0">
            <a:spAutoFit/>
          </a:bodyPr>
          <a:lstStyle/>
          <a:p>
            <a:r>
              <a:rPr lang="en-US" sz="1100" dirty="0"/>
              <a:t>Once applicants have attested, they can </a:t>
            </a:r>
            <a:r>
              <a:rPr lang="en-US" sz="1100" b="1" dirty="0"/>
              <a:t>confirm submission</a:t>
            </a:r>
            <a:r>
              <a:rPr lang="en-US" sz="1100" dirty="0"/>
              <a:t> of their 48(e) request for tax credit.</a:t>
            </a:r>
          </a:p>
        </p:txBody>
      </p:sp>
      <p:sp>
        <p:nvSpPr>
          <p:cNvPr id="10" name="Rectangle 9">
            <a:extLst>
              <a:ext uri="{FF2B5EF4-FFF2-40B4-BE49-F238E27FC236}">
                <a16:creationId xmlns:a16="http://schemas.microsoft.com/office/drawing/2014/main" id="{969C2971-4EB8-0020-348A-F187ED28ABCC}"/>
              </a:ext>
            </a:extLst>
          </p:cNvPr>
          <p:cNvSpPr/>
          <p:nvPr/>
        </p:nvSpPr>
        <p:spPr>
          <a:xfrm>
            <a:off x="1588559" y="2733675"/>
            <a:ext cx="142974" cy="205350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450FCBF-46D7-D7CF-3F9A-22C26BBA892E}"/>
              </a:ext>
            </a:extLst>
          </p:cNvPr>
          <p:cNvCxnSpPr>
            <a:cxnSpLocks/>
            <a:endCxn id="3" idx="1"/>
          </p:cNvCxnSpPr>
          <p:nvPr/>
        </p:nvCxnSpPr>
        <p:spPr>
          <a:xfrm flipV="1">
            <a:off x="1742279" y="4603822"/>
            <a:ext cx="6080921" cy="989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E6119A7-840F-794A-2D57-35BF4BD271D8}"/>
              </a:ext>
            </a:extLst>
          </p:cNvPr>
          <p:cNvSpPr/>
          <p:nvPr/>
        </p:nvSpPr>
        <p:spPr>
          <a:xfrm>
            <a:off x="5534777" y="5317114"/>
            <a:ext cx="749012" cy="25881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57B821F-8051-65DE-EAD4-0C67D9391E95}"/>
              </a:ext>
            </a:extLst>
          </p:cNvPr>
          <p:cNvCxnSpPr>
            <a:cxnSpLocks/>
          </p:cNvCxnSpPr>
          <p:nvPr/>
        </p:nvCxnSpPr>
        <p:spPr>
          <a:xfrm>
            <a:off x="6283789" y="5465509"/>
            <a:ext cx="146956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82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6DF2EB-1B12-DD29-C417-843272DF9E9D}"/>
              </a:ext>
            </a:extLst>
          </p:cNvPr>
          <p:cNvSpPr>
            <a:spLocks noGrp="1"/>
          </p:cNvSpPr>
          <p:nvPr>
            <p:ph type="title"/>
          </p:nvPr>
        </p:nvSpPr>
        <p:spPr/>
        <p:txBody>
          <a:bodyPr/>
          <a:lstStyle/>
          <a:p>
            <a:r>
              <a:rPr lang="en-US"/>
              <a:t>Appendix</a:t>
            </a:r>
          </a:p>
        </p:txBody>
      </p:sp>
      <p:sp>
        <p:nvSpPr>
          <p:cNvPr id="9" name="Text Placeholder 8">
            <a:extLst>
              <a:ext uri="{FF2B5EF4-FFF2-40B4-BE49-F238E27FC236}">
                <a16:creationId xmlns:a16="http://schemas.microsoft.com/office/drawing/2014/main" id="{63A90263-9B99-3129-E38F-62C47D5B525E}"/>
              </a:ext>
            </a:extLst>
          </p:cNvPr>
          <p:cNvSpPr>
            <a:spLocks noGrp="1"/>
          </p:cNvSpPr>
          <p:nvPr>
            <p:ph type="body" idx="1"/>
          </p:nvPr>
        </p:nvSpPr>
        <p:spPr>
          <a:xfrm>
            <a:off x="831850" y="3744512"/>
            <a:ext cx="10515600" cy="1937197"/>
          </a:xfrm>
        </p:spPr>
        <p:txBody>
          <a:bodyPr>
            <a:normAutofit fontScale="92500" lnSpcReduction="20000"/>
          </a:bodyPr>
          <a:lstStyle/>
          <a:p>
            <a:r>
              <a:rPr lang="en-US" b="1"/>
              <a:t>Conditional Questions, Documentation, and Attestations for:</a:t>
            </a:r>
          </a:p>
          <a:p>
            <a:r>
              <a:rPr lang="en-US"/>
              <a:t>Categories 1b – 1d</a:t>
            </a:r>
          </a:p>
          <a:p>
            <a:r>
              <a:rPr lang="en-US"/>
              <a:t>Categories 2a – 2b</a:t>
            </a:r>
          </a:p>
          <a:p>
            <a:r>
              <a:rPr lang="en-US"/>
              <a:t>Categories 3a – 3b</a:t>
            </a:r>
          </a:p>
          <a:p>
            <a:r>
              <a:rPr lang="en-US"/>
              <a:t>Categories 4a – 4b</a:t>
            </a:r>
          </a:p>
        </p:txBody>
      </p:sp>
      <p:sp>
        <p:nvSpPr>
          <p:cNvPr id="7" name="Slide Number Placeholder 6">
            <a:extLst>
              <a:ext uri="{FF2B5EF4-FFF2-40B4-BE49-F238E27FC236}">
                <a16:creationId xmlns:a16="http://schemas.microsoft.com/office/drawing/2014/main" id="{E2231240-BC1C-682D-CC28-0BE82BA55FBD}"/>
              </a:ext>
            </a:extLst>
          </p:cNvPr>
          <p:cNvSpPr>
            <a:spLocks noGrp="1"/>
          </p:cNvSpPr>
          <p:nvPr>
            <p:ph type="sldNum" sz="quarter" idx="10"/>
          </p:nvPr>
        </p:nvSpPr>
        <p:spPr/>
        <p:txBody>
          <a:bodyPr/>
          <a:lstStyle/>
          <a:p>
            <a:fld id="{E773C8E2-B35B-254F-A137-6F2F570DAACB}" type="slidenum">
              <a:rPr lang="en-US" smtClean="0"/>
              <a:t>26</a:t>
            </a:fld>
            <a:endParaRPr lang="en-US"/>
          </a:p>
        </p:txBody>
      </p:sp>
    </p:spTree>
    <p:extLst>
      <p:ext uri="{BB962C8B-B14F-4D97-AF65-F5344CB8AC3E}">
        <p14:creationId xmlns:p14="http://schemas.microsoft.com/office/powerpoint/2010/main" val="731380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14556-FBD9-BBF9-484C-66CB8FFF5E5B}"/>
              </a:ext>
            </a:extLst>
          </p:cNvPr>
          <p:cNvGrpSpPr/>
          <p:nvPr/>
        </p:nvGrpSpPr>
        <p:grpSpPr>
          <a:xfrm>
            <a:off x="839786" y="1830541"/>
            <a:ext cx="6682994" cy="3227794"/>
            <a:chOff x="769927" y="1847291"/>
            <a:chExt cx="6682994" cy="3227794"/>
          </a:xfrm>
        </p:grpSpPr>
        <p:grpSp>
          <p:nvGrpSpPr>
            <p:cNvPr id="11" name="Group 10">
              <a:extLst>
                <a:ext uri="{FF2B5EF4-FFF2-40B4-BE49-F238E27FC236}">
                  <a16:creationId xmlns:a16="http://schemas.microsoft.com/office/drawing/2014/main" id="{6F7CDA3A-9DBA-C370-90E8-1227DA6E5E21}"/>
                </a:ext>
              </a:extLst>
            </p:cNvPr>
            <p:cNvGrpSpPr/>
            <p:nvPr/>
          </p:nvGrpSpPr>
          <p:grpSpPr>
            <a:xfrm>
              <a:off x="769927" y="1847291"/>
              <a:ext cx="6682994" cy="3227794"/>
              <a:chOff x="624694" y="1847287"/>
              <a:chExt cx="6682994" cy="3227794"/>
            </a:xfrm>
          </p:grpSpPr>
          <p:sp>
            <p:nvSpPr>
              <p:cNvPr id="14" name="Rectangle 13">
                <a:extLst>
                  <a:ext uri="{FF2B5EF4-FFF2-40B4-BE49-F238E27FC236}">
                    <a16:creationId xmlns:a16="http://schemas.microsoft.com/office/drawing/2014/main" id="{EDA4EF75-5BDE-D718-7F21-D8EE29119610}"/>
                  </a:ext>
                </a:extLst>
              </p:cNvPr>
              <p:cNvSpPr/>
              <p:nvPr/>
            </p:nvSpPr>
            <p:spPr>
              <a:xfrm>
                <a:off x="624840" y="1857743"/>
                <a:ext cx="6682740" cy="32173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634AEAC-3FC8-1B4C-19CD-4C139488D4B7}"/>
                  </a:ext>
                </a:extLst>
              </p:cNvPr>
              <p:cNvGrpSpPr/>
              <p:nvPr/>
            </p:nvGrpSpPr>
            <p:grpSpPr>
              <a:xfrm>
                <a:off x="624694" y="1847287"/>
                <a:ext cx="6682994" cy="3124482"/>
                <a:chOff x="624694" y="1847287"/>
                <a:chExt cx="6682994" cy="3124482"/>
              </a:xfrm>
            </p:grpSpPr>
            <p:pic>
              <p:nvPicPr>
                <p:cNvPr id="17" name="Picture 16">
                  <a:extLst>
                    <a:ext uri="{FF2B5EF4-FFF2-40B4-BE49-F238E27FC236}">
                      <a16:creationId xmlns:a16="http://schemas.microsoft.com/office/drawing/2014/main" id="{AEB5B644-85E0-EF96-605D-F9365802AEF4}"/>
                    </a:ext>
                  </a:extLst>
                </p:cNvPr>
                <p:cNvPicPr>
                  <a:picLocks noChangeAspect="1"/>
                </p:cNvPicPr>
                <p:nvPr/>
              </p:nvPicPr>
              <p:blipFill rotWithShape="1">
                <a:blip r:embed="rId3">
                  <a:extLst>
                    <a:ext uri="{28A0092B-C50C-407E-A947-70E740481C1C}">
                      <a14:useLocalDpi xmlns:a14="http://schemas.microsoft.com/office/drawing/2010/main" val="0"/>
                    </a:ext>
                  </a:extLst>
                </a:blip>
                <a:srcRect b="-3"/>
                <a:stretch/>
              </p:blipFill>
              <p:spPr>
                <a:xfrm>
                  <a:off x="624694" y="1847287"/>
                  <a:ext cx="6682994" cy="418150"/>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F5D72FF3-A166-3268-0C46-EFBAECC6FB5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0040" y="2268273"/>
                  <a:ext cx="6392529" cy="2703496"/>
                </a:xfrm>
                <a:prstGeom prst="rect">
                  <a:avLst/>
                </a:prstGeom>
                <a:effectLst/>
              </p:spPr>
            </p:pic>
          </p:grpSp>
        </p:grpSp>
        <p:pic>
          <p:nvPicPr>
            <p:cNvPr id="12" name="Picture 11">
              <a:extLst>
                <a:ext uri="{FF2B5EF4-FFF2-40B4-BE49-F238E27FC236}">
                  <a16:creationId xmlns:a16="http://schemas.microsoft.com/office/drawing/2014/main" id="{736C2FCD-20BE-72D1-D86A-779B02B16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053" y="2740025"/>
              <a:ext cx="63775" cy="67318"/>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1151124" y="2555178"/>
            <a:ext cx="4309369" cy="215129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460493" y="4144553"/>
            <a:ext cx="241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875973" y="3844471"/>
            <a:ext cx="3542190" cy="600164"/>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p>
        </p:txBody>
      </p:sp>
      <p:sp>
        <p:nvSpPr>
          <p:cNvPr id="3" name="Rectangle 2">
            <a:extLst>
              <a:ext uri="{FF2B5EF4-FFF2-40B4-BE49-F238E27FC236}">
                <a16:creationId xmlns:a16="http://schemas.microsoft.com/office/drawing/2014/main" id="{11C1213F-1CB5-70DE-CEA0-41AAF323724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spTree>
    <p:extLst>
      <p:ext uri="{BB962C8B-B14F-4D97-AF65-F5344CB8AC3E}">
        <p14:creationId xmlns:p14="http://schemas.microsoft.com/office/powerpoint/2010/main" val="1597042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09DEB2-18C0-3E1F-970A-B3755BA0F0B8}"/>
              </a:ext>
            </a:extLst>
          </p:cNvPr>
          <p:cNvGrpSpPr/>
          <p:nvPr/>
        </p:nvGrpSpPr>
        <p:grpSpPr>
          <a:xfrm>
            <a:off x="827076" y="1771651"/>
            <a:ext cx="3888417" cy="4220766"/>
            <a:chOff x="827076" y="1771651"/>
            <a:chExt cx="3888417" cy="4220766"/>
          </a:xfrm>
        </p:grpSpPr>
        <p:pic>
          <p:nvPicPr>
            <p:cNvPr id="20" name="Picture 19" descr="A screenshot of a computer&#10;&#10;Description automatically generated">
              <a:extLst>
                <a:ext uri="{FF2B5EF4-FFF2-40B4-BE49-F238E27FC236}">
                  <a16:creationId xmlns:a16="http://schemas.microsoft.com/office/drawing/2014/main" id="{7871A717-D6A3-336F-5867-11311450545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7076" y="1771651"/>
              <a:ext cx="3888417" cy="422076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AB33232-8679-20A3-0A74-8349ED4982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21654" y="4170476"/>
              <a:ext cx="2401374" cy="26631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878417" y="1793387"/>
            <a:ext cx="3475764" cy="39039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a:endCxn id="16" idx="1"/>
          </p:cNvCxnSpPr>
          <p:nvPr/>
        </p:nvCxnSpPr>
        <p:spPr>
          <a:xfrm flipV="1">
            <a:off x="4354181" y="1983129"/>
            <a:ext cx="2916631" cy="545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270812" y="1852324"/>
            <a:ext cx="4547808" cy="261610"/>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a:t>
            </a:r>
            <a:r>
              <a:rPr lang="en-US" sz="1100"/>
              <a:t>. </a:t>
            </a:r>
          </a:p>
        </p:txBody>
      </p:sp>
      <p:sp>
        <p:nvSpPr>
          <p:cNvPr id="6" name="Rectangle 5">
            <a:extLst>
              <a:ext uri="{FF2B5EF4-FFF2-40B4-BE49-F238E27FC236}">
                <a16:creationId xmlns:a16="http://schemas.microsoft.com/office/drawing/2014/main" id="{387AE617-3D34-601F-E597-DCBAB78834EB}"/>
              </a:ext>
            </a:extLst>
          </p:cNvPr>
          <p:cNvSpPr/>
          <p:nvPr/>
        </p:nvSpPr>
        <p:spPr>
          <a:xfrm>
            <a:off x="894277" y="2298455"/>
            <a:ext cx="3475764" cy="465586"/>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0DD3FF-8DB9-549B-0B17-2CF305F758E5}"/>
              </a:ext>
            </a:extLst>
          </p:cNvPr>
          <p:cNvSpPr/>
          <p:nvPr/>
        </p:nvSpPr>
        <p:spPr>
          <a:xfrm>
            <a:off x="894276" y="2785463"/>
            <a:ext cx="3475764" cy="98358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94DD0-1EC3-CB69-27C8-E40DBB63F3A3}"/>
              </a:ext>
            </a:extLst>
          </p:cNvPr>
          <p:cNvCxnSpPr>
            <a:cxnSpLocks/>
          </p:cNvCxnSpPr>
          <p:nvPr/>
        </p:nvCxnSpPr>
        <p:spPr>
          <a:xfrm>
            <a:off x="4370040" y="2547053"/>
            <a:ext cx="290077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80CAB7-973D-869F-1110-A2C851577552}"/>
              </a:ext>
            </a:extLst>
          </p:cNvPr>
          <p:cNvCxnSpPr>
            <a:cxnSpLocks/>
          </p:cNvCxnSpPr>
          <p:nvPr/>
        </p:nvCxnSpPr>
        <p:spPr>
          <a:xfrm>
            <a:off x="4370040" y="3224752"/>
            <a:ext cx="290077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84B08C-7B71-9EB6-E3E4-2FA90FB8EC6C}"/>
              </a:ext>
            </a:extLst>
          </p:cNvPr>
          <p:cNvSpPr txBox="1"/>
          <p:nvPr/>
        </p:nvSpPr>
        <p:spPr>
          <a:xfrm>
            <a:off x="7270812" y="2348066"/>
            <a:ext cx="4547808" cy="430887"/>
          </a:xfrm>
          <a:prstGeom prst="rect">
            <a:avLst/>
          </a:prstGeom>
          <a:noFill/>
        </p:spPr>
        <p:txBody>
          <a:bodyPr wrap="square" rtlCol="0">
            <a:spAutoFit/>
          </a:bodyPr>
          <a:lstStyle/>
          <a:p>
            <a:r>
              <a:rPr lang="en-US" sz="1100" dirty="0"/>
              <a:t>Applicants will select the facility </a:t>
            </a:r>
            <a:r>
              <a:rPr lang="en-US" sz="1100" b="1" dirty="0"/>
              <a:t>Technology Type (Solar or Wind) </a:t>
            </a:r>
            <a:r>
              <a:rPr lang="en-US" sz="1100" dirty="0"/>
              <a:t>and identify if the facility includes </a:t>
            </a:r>
            <a:r>
              <a:rPr lang="en-US" sz="1100" b="1" dirty="0"/>
              <a:t>Energy Storage</a:t>
            </a:r>
            <a:r>
              <a:rPr lang="en-US" sz="1100" dirty="0"/>
              <a:t>.</a:t>
            </a:r>
          </a:p>
        </p:txBody>
      </p:sp>
      <p:sp>
        <p:nvSpPr>
          <p:cNvPr id="19" name="TextBox 18">
            <a:extLst>
              <a:ext uri="{FF2B5EF4-FFF2-40B4-BE49-F238E27FC236}">
                <a16:creationId xmlns:a16="http://schemas.microsoft.com/office/drawing/2014/main" id="{EFC93C3F-0F45-6E64-17AD-9798A9E69CDB}"/>
              </a:ext>
            </a:extLst>
          </p:cNvPr>
          <p:cNvSpPr txBox="1"/>
          <p:nvPr/>
        </p:nvSpPr>
        <p:spPr>
          <a:xfrm>
            <a:off x="7270812" y="3062480"/>
            <a:ext cx="4547808" cy="1107996"/>
          </a:xfrm>
          <a:prstGeom prst="rect">
            <a:avLst/>
          </a:prstGeom>
          <a:noFill/>
        </p:spPr>
        <p:txBody>
          <a:bodyPr wrap="square" rtlCol="0">
            <a:spAutoFit/>
          </a:bodyPr>
          <a:lstStyle/>
          <a:p>
            <a:r>
              <a:rPr lang="en-US" sz="1100" dirty="0"/>
              <a:t>Applicants will enter the </a:t>
            </a:r>
            <a:r>
              <a:rPr lang="en-US" sz="1100" b="1" dirty="0"/>
              <a:t>energy generating capacity</a:t>
            </a:r>
            <a:r>
              <a:rPr lang="en-US" sz="1100" dirty="0"/>
              <a:t> of the facility. </a:t>
            </a:r>
          </a:p>
          <a:p>
            <a:endParaRPr lang="en-US" sz="1100" i="1" dirty="0"/>
          </a:p>
          <a:p>
            <a:r>
              <a:rPr lang="en-US" sz="1100" i="1" dirty="0"/>
              <a:t>Note: fields are conditional based on the technology type selected and energy storage identification. For example, if I select Wind and no energy storage, I will be prompted to complete only Nameplate Capacity (kW AC)</a:t>
            </a:r>
            <a:endParaRPr lang="en-US" sz="1100" dirty="0"/>
          </a:p>
        </p:txBody>
      </p:sp>
      <p:sp>
        <p:nvSpPr>
          <p:cNvPr id="21" name="TextBox 20">
            <a:extLst>
              <a:ext uri="{FF2B5EF4-FFF2-40B4-BE49-F238E27FC236}">
                <a16:creationId xmlns:a16="http://schemas.microsoft.com/office/drawing/2014/main" id="{7ECAC04A-A688-CE4D-ADA5-D26A63B473E8}"/>
              </a:ext>
            </a:extLst>
          </p:cNvPr>
          <p:cNvSpPr txBox="1"/>
          <p:nvPr/>
        </p:nvSpPr>
        <p:spPr>
          <a:xfrm>
            <a:off x="7270812" y="4232999"/>
            <a:ext cx="4547808" cy="1277273"/>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1100"/>
          </a:p>
          <a:p>
            <a:r>
              <a:rPr lang="en-US" sz="1100" i="1"/>
              <a:t>Note: Facility Usage is conditional for each subcategory based on requirements outlined in guidance. Questions and response options will differ across each subcategory. </a:t>
            </a:r>
          </a:p>
        </p:txBody>
      </p:sp>
      <p:sp>
        <p:nvSpPr>
          <p:cNvPr id="24" name="Rectangle 23">
            <a:extLst>
              <a:ext uri="{FF2B5EF4-FFF2-40B4-BE49-F238E27FC236}">
                <a16:creationId xmlns:a16="http://schemas.microsoft.com/office/drawing/2014/main" id="{3D8F9D21-A7A1-7E5B-A69E-6CD2C2F4D77F}"/>
              </a:ext>
            </a:extLst>
          </p:cNvPr>
          <p:cNvSpPr/>
          <p:nvPr/>
        </p:nvSpPr>
        <p:spPr>
          <a:xfrm>
            <a:off x="894276" y="3846434"/>
            <a:ext cx="3475764" cy="167002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9BB8A24-1505-2A23-C3F8-5B4A55C8DCEE}"/>
              </a:ext>
            </a:extLst>
          </p:cNvPr>
          <p:cNvCxnSpPr>
            <a:cxnSpLocks/>
          </p:cNvCxnSpPr>
          <p:nvPr/>
        </p:nvCxnSpPr>
        <p:spPr>
          <a:xfrm>
            <a:off x="4353880" y="4651597"/>
            <a:ext cx="291693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97DEA8E-A0FE-C1B4-028E-B5BC46EA9CFD}"/>
              </a:ext>
            </a:extLst>
          </p:cNvPr>
          <p:cNvSpPr/>
          <p:nvPr/>
        </p:nvSpPr>
        <p:spPr>
          <a:xfrm>
            <a:off x="3798113" y="5711084"/>
            <a:ext cx="465277" cy="21411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04155AD-F423-4ECB-C719-7B3D1C5533C5}"/>
              </a:ext>
            </a:extLst>
          </p:cNvPr>
          <p:cNvCxnSpPr>
            <a:cxnSpLocks/>
            <a:stCxn id="26" idx="3"/>
            <a:endCxn id="28" idx="1"/>
          </p:cNvCxnSpPr>
          <p:nvPr/>
        </p:nvCxnSpPr>
        <p:spPr>
          <a:xfrm flipV="1">
            <a:off x="4263390" y="5812764"/>
            <a:ext cx="3007422" cy="537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357D39-425F-4E75-9856-6EC601E9352D}"/>
              </a:ext>
            </a:extLst>
          </p:cNvPr>
          <p:cNvSpPr txBox="1"/>
          <p:nvPr/>
        </p:nvSpPr>
        <p:spPr>
          <a:xfrm>
            <a:off x="7270812" y="5597320"/>
            <a:ext cx="4616388" cy="430887"/>
          </a:xfrm>
          <a:prstGeom prst="rect">
            <a:avLst/>
          </a:prstGeom>
          <a:noFill/>
        </p:spPr>
        <p:txBody>
          <a:bodyPr wrap="square" rtlCol="0">
            <a:spAutoFit/>
          </a:bodyPr>
          <a:lstStyle/>
          <a:p>
            <a:r>
              <a:rPr lang="en-US" sz="1100" dirty="0"/>
              <a:t>Once all required fields have been completed, applicants will select </a:t>
            </a:r>
            <a:r>
              <a:rPr lang="en-US" sz="1100" b="1" dirty="0"/>
              <a:t>Next</a:t>
            </a:r>
            <a:r>
              <a:rPr lang="en-US" sz="1100" dirty="0"/>
              <a:t> to move on to required documentation. </a:t>
            </a:r>
          </a:p>
        </p:txBody>
      </p:sp>
      <p:sp>
        <p:nvSpPr>
          <p:cNvPr id="4" name="Rectangle 3">
            <a:extLst>
              <a:ext uri="{FF2B5EF4-FFF2-40B4-BE49-F238E27FC236}">
                <a16:creationId xmlns:a16="http://schemas.microsoft.com/office/drawing/2014/main" id="{050DF670-CD0B-2521-350A-1FBCF1F5A388}"/>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spTree>
    <p:extLst>
      <p:ext uri="{BB962C8B-B14F-4D97-AF65-F5344CB8AC3E}">
        <p14:creationId xmlns:p14="http://schemas.microsoft.com/office/powerpoint/2010/main" val="2282523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961D6B-A7A8-7143-6499-E0698B04EEE2}"/>
              </a:ext>
            </a:extLst>
          </p:cNvPr>
          <p:cNvGrpSpPr/>
          <p:nvPr/>
        </p:nvGrpSpPr>
        <p:grpSpPr>
          <a:xfrm>
            <a:off x="839788" y="1611522"/>
            <a:ext cx="6141720" cy="4246885"/>
            <a:chOff x="839788" y="1611522"/>
            <a:chExt cx="6141720" cy="4246885"/>
          </a:xfrm>
        </p:grpSpPr>
        <p:grpSp>
          <p:nvGrpSpPr>
            <p:cNvPr id="19" name="Group 18">
              <a:extLst>
                <a:ext uri="{FF2B5EF4-FFF2-40B4-BE49-F238E27FC236}">
                  <a16:creationId xmlns:a16="http://schemas.microsoft.com/office/drawing/2014/main" id="{16C4C184-C509-B9EC-4816-9F44140F8BAB}"/>
                </a:ext>
              </a:extLst>
            </p:cNvPr>
            <p:cNvGrpSpPr/>
            <p:nvPr/>
          </p:nvGrpSpPr>
          <p:grpSpPr>
            <a:xfrm>
              <a:off x="839788" y="1611522"/>
              <a:ext cx="6141720" cy="4246885"/>
              <a:chOff x="839788" y="1611522"/>
              <a:chExt cx="6141720" cy="4246885"/>
            </a:xfrm>
          </p:grpSpPr>
          <p:pic>
            <p:nvPicPr>
              <p:cNvPr id="15" name="Picture 14" descr="A screenshot of a computer&#10;&#10;Description automatically generated">
                <a:extLst>
                  <a:ext uri="{FF2B5EF4-FFF2-40B4-BE49-F238E27FC236}">
                    <a16:creationId xmlns:a16="http://schemas.microsoft.com/office/drawing/2014/main" id="{552356AF-B767-D11D-5537-A31409E388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9788" y="1611522"/>
                <a:ext cx="6141720" cy="4246885"/>
              </a:xfrm>
              <a:prstGeom prst="rect">
                <a:avLst/>
              </a:prstGeom>
              <a:effectLst>
                <a:outerShdw blurRad="50800" dist="38100" dir="2700000" algn="tl" rotWithShape="0">
                  <a:prstClr val="black">
                    <a:alpha val="40000"/>
                  </a:prstClr>
                </a:outerShdw>
              </a:effectLst>
            </p:spPr>
          </p:pic>
          <p:pic>
            <p:nvPicPr>
              <p:cNvPr id="18" name="Picture 17" descr="A logo for a company&#10;&#10;Description automatically generated">
                <a:extLst>
                  <a:ext uri="{FF2B5EF4-FFF2-40B4-BE49-F238E27FC236}">
                    <a16:creationId xmlns:a16="http://schemas.microsoft.com/office/drawing/2014/main" id="{F432DFFB-8155-A3CC-F5AA-098B2BB1A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05" y="1639868"/>
                <a:ext cx="930787" cy="337909"/>
              </a:xfrm>
              <a:prstGeom prst="rect">
                <a:avLst/>
              </a:prstGeom>
            </p:spPr>
          </p:pic>
        </p:grpSp>
        <p:grpSp>
          <p:nvGrpSpPr>
            <p:cNvPr id="11" name="Group 10">
              <a:extLst>
                <a:ext uri="{FF2B5EF4-FFF2-40B4-BE49-F238E27FC236}">
                  <a16:creationId xmlns:a16="http://schemas.microsoft.com/office/drawing/2014/main" id="{B3744616-6932-F396-5B64-93D7F88A89CA}"/>
                </a:ext>
              </a:extLst>
            </p:cNvPr>
            <p:cNvGrpSpPr/>
            <p:nvPr/>
          </p:nvGrpSpPr>
          <p:grpSpPr>
            <a:xfrm>
              <a:off x="1151448" y="2716828"/>
              <a:ext cx="425450" cy="153888"/>
              <a:chOff x="1151448" y="2716828"/>
              <a:chExt cx="425450" cy="153888"/>
            </a:xfrm>
          </p:grpSpPr>
          <p:sp>
            <p:nvSpPr>
              <p:cNvPr id="5" name="Rectangle 4">
                <a:extLst>
                  <a:ext uri="{FF2B5EF4-FFF2-40B4-BE49-F238E27FC236}">
                    <a16:creationId xmlns:a16="http://schemas.microsoft.com/office/drawing/2014/main" id="{DB7D155B-0CC1-2091-8873-C70E3A150825}"/>
                  </a:ext>
                </a:extLst>
              </p:cNvPr>
              <p:cNvSpPr/>
              <p:nvPr/>
            </p:nvSpPr>
            <p:spPr>
              <a:xfrm>
                <a:off x="1238250" y="2765425"/>
                <a:ext cx="219075" cy="63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C0B159-33AC-50FE-9A9B-A9CAAB8CECA7}"/>
                  </a:ext>
                </a:extLst>
              </p:cNvPr>
              <p:cNvSpPr txBox="1"/>
              <p:nvPr/>
            </p:nvSpPr>
            <p:spPr>
              <a:xfrm>
                <a:off x="1151448" y="2716828"/>
                <a:ext cx="425450" cy="153888"/>
              </a:xfrm>
              <a:prstGeom prst="rect">
                <a:avLst/>
              </a:prstGeom>
              <a:noFill/>
            </p:spPr>
            <p:txBody>
              <a:bodyPr wrap="square" rtlCol="0">
                <a:spAutoFit/>
              </a:bodyPr>
              <a:lstStyle/>
              <a:p>
                <a:r>
                  <a:rPr lang="en-US" sz="400" dirty="0"/>
                  <a:t>executed</a:t>
                </a:r>
              </a:p>
            </p:txBody>
          </p:sp>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29</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081357" y="3566866"/>
            <a:ext cx="283752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614636" y="5173064"/>
            <a:ext cx="3542190" cy="600164"/>
          </a:xfrm>
          <a:prstGeom prst="rect">
            <a:avLst/>
          </a:prstGeom>
          <a:noFill/>
        </p:spPr>
        <p:txBody>
          <a:bodyPr wrap="square" rtlCol="0">
            <a:spAutoFit/>
          </a:bodyPr>
          <a:lstStyle/>
          <a:p>
            <a:r>
              <a:rPr lang="en-US" sz="1100" dirty="0"/>
              <a:t>Once required documents have been attached, applicants will select </a:t>
            </a:r>
            <a:r>
              <a:rPr lang="en-US" sz="1100" b="1" dirty="0"/>
              <a:t>Next</a:t>
            </a:r>
            <a:r>
              <a:rPr lang="en-US" sz="1100" dirty="0"/>
              <a:t> to review their application prior to submission. </a:t>
            </a:r>
          </a:p>
        </p:txBody>
      </p:sp>
      <p:sp>
        <p:nvSpPr>
          <p:cNvPr id="9" name="Rectangle 8">
            <a:extLst>
              <a:ext uri="{FF2B5EF4-FFF2-40B4-BE49-F238E27FC236}">
                <a16:creationId xmlns:a16="http://schemas.microsoft.com/office/drawing/2014/main" id="{18296A28-7BAE-698D-811D-8DDC0069AD1F}"/>
              </a:ext>
            </a:extLst>
          </p:cNvPr>
          <p:cNvSpPr/>
          <p:nvPr/>
        </p:nvSpPr>
        <p:spPr>
          <a:xfrm>
            <a:off x="1035174" y="2462215"/>
            <a:ext cx="4046183" cy="278426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4287229" y="5359164"/>
            <a:ext cx="794128"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p:cNvCxnSpPr>
          <p:nvPr/>
        </p:nvCxnSpPr>
        <p:spPr>
          <a:xfrm>
            <a:off x="5081357" y="5471411"/>
            <a:ext cx="24825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38FB15-195D-C7BC-073C-F2BCD17F641C}"/>
              </a:ext>
            </a:extLst>
          </p:cNvPr>
          <p:cNvSpPr txBox="1"/>
          <p:nvPr/>
        </p:nvSpPr>
        <p:spPr>
          <a:xfrm>
            <a:off x="7918882" y="2960417"/>
            <a:ext cx="3542190" cy="1107996"/>
          </a:xfrm>
          <a:prstGeom prst="rect">
            <a:avLst/>
          </a:prstGeom>
          <a:noFill/>
        </p:spPr>
        <p:txBody>
          <a:bodyPr wrap="square" rtlCol="0">
            <a:spAutoFit/>
          </a:bodyPr>
          <a:lstStyle/>
          <a:p>
            <a:r>
              <a:rPr lang="en-US" sz="1100" dirty="0"/>
              <a:t>Applicants will be prompted to attach all required documents per category requirements outlined in the NPRM. </a:t>
            </a:r>
          </a:p>
          <a:p>
            <a:endParaRPr lang="en-US" sz="1100" dirty="0"/>
          </a:p>
          <a:p>
            <a:r>
              <a:rPr lang="en-US" sz="1100" i="1" dirty="0"/>
              <a:t>Note: Documentation requirements are conditional based on subcategory chosen by the applicant.</a:t>
            </a:r>
          </a:p>
        </p:txBody>
      </p:sp>
      <p:sp>
        <p:nvSpPr>
          <p:cNvPr id="3" name="Rectangle 2">
            <a:extLst>
              <a:ext uri="{FF2B5EF4-FFF2-40B4-BE49-F238E27FC236}">
                <a16:creationId xmlns:a16="http://schemas.microsoft.com/office/drawing/2014/main" id="{43373134-72B0-956B-8130-9CC83508D202}"/>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spTree>
    <p:extLst>
      <p:ext uri="{BB962C8B-B14F-4D97-AF65-F5344CB8AC3E}">
        <p14:creationId xmlns:p14="http://schemas.microsoft.com/office/powerpoint/2010/main" val="258243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2B70-2672-D7DC-06C3-6E5D1DC27C08}"/>
              </a:ext>
            </a:extLst>
          </p:cNvPr>
          <p:cNvSpPr>
            <a:spLocks noGrp="1"/>
          </p:cNvSpPr>
          <p:nvPr>
            <p:ph type="title"/>
          </p:nvPr>
        </p:nvSpPr>
        <p:spPr/>
        <p:txBody>
          <a:bodyPr/>
          <a:lstStyle/>
          <a:p>
            <a:r>
              <a:rPr lang="en-US"/>
              <a:t>User Registration Workflow</a:t>
            </a:r>
          </a:p>
        </p:txBody>
      </p:sp>
      <p:sp>
        <p:nvSpPr>
          <p:cNvPr id="4" name="Slide Number Placeholder 3">
            <a:extLst>
              <a:ext uri="{FF2B5EF4-FFF2-40B4-BE49-F238E27FC236}">
                <a16:creationId xmlns:a16="http://schemas.microsoft.com/office/drawing/2014/main" id="{A763A5B6-0A27-663C-524C-862677037485}"/>
              </a:ext>
            </a:extLst>
          </p:cNvPr>
          <p:cNvSpPr>
            <a:spLocks noGrp="1"/>
          </p:cNvSpPr>
          <p:nvPr>
            <p:ph type="sldNum" sz="quarter" idx="10"/>
          </p:nvPr>
        </p:nvSpPr>
        <p:spPr/>
        <p:txBody>
          <a:bodyPr/>
          <a:lstStyle/>
          <a:p>
            <a:fld id="{E773C8E2-B35B-254F-A137-6F2F570DAACB}" type="slidenum">
              <a:rPr lang="en-US" smtClean="0"/>
              <a:pPr/>
              <a:t>3</a:t>
            </a:fld>
            <a:endParaRPr lang="en-US"/>
          </a:p>
        </p:txBody>
      </p:sp>
      <p:pic>
        <p:nvPicPr>
          <p:cNvPr id="3" name="Picture 4" descr="A picture containing text, diagram, handwriting, font&#10;&#10;Description automatically generated">
            <a:extLst>
              <a:ext uri="{FF2B5EF4-FFF2-40B4-BE49-F238E27FC236}">
                <a16:creationId xmlns:a16="http://schemas.microsoft.com/office/drawing/2014/main" id="{CFC601AB-ABFA-54B8-41B9-47857F228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232" y="1710804"/>
            <a:ext cx="11605342" cy="2966138"/>
          </a:xfrm>
        </p:spPr>
      </p:pic>
    </p:spTree>
    <p:extLst>
      <p:ext uri="{BB962C8B-B14F-4D97-AF65-F5344CB8AC3E}">
        <p14:creationId xmlns:p14="http://schemas.microsoft.com/office/powerpoint/2010/main" val="2935720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7576DC-7259-40C7-3597-DB35DC213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514658"/>
            <a:ext cx="6599699" cy="184813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30</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830423" y="4454100"/>
            <a:ext cx="3542190" cy="938719"/>
          </a:xfrm>
          <a:prstGeom prst="rect">
            <a:avLst/>
          </a:prstGeom>
          <a:noFill/>
        </p:spPr>
        <p:txBody>
          <a:bodyPr wrap="square" rtlCol="0">
            <a:spAutoFit/>
          </a:bodyPr>
          <a:lstStyle/>
          <a:p>
            <a:r>
              <a:rPr lang="en-US" sz="1100" dirty="0"/>
              <a:t>Applicants will be required to </a:t>
            </a:r>
            <a:r>
              <a:rPr lang="en-US" sz="1100" b="1" dirty="0"/>
              <a:t>Attest</a:t>
            </a:r>
            <a:r>
              <a:rPr lang="en-US" sz="1100" dirty="0"/>
              <a:t> to all required Attestations prior to submission.</a:t>
            </a:r>
            <a:br>
              <a:rPr lang="en-US" sz="1100" dirty="0"/>
            </a:br>
            <a:br>
              <a:rPr lang="en-US" sz="1100" dirty="0"/>
            </a:br>
            <a:r>
              <a:rPr lang="en-US" sz="1100" i="1" dirty="0"/>
              <a:t>Note: all Attestations are conditional based on subcategory selected and applicant responses. </a:t>
            </a:r>
            <a:endParaRPr lang="en-US" sz="1100" dirty="0"/>
          </a:p>
        </p:txBody>
      </p:sp>
      <p:sp>
        <p:nvSpPr>
          <p:cNvPr id="12" name="TextBox 11">
            <a:extLst>
              <a:ext uri="{FF2B5EF4-FFF2-40B4-BE49-F238E27FC236}">
                <a16:creationId xmlns:a16="http://schemas.microsoft.com/office/drawing/2014/main" id="{6E38FB15-195D-C7BC-073C-F2BCD17F641C}"/>
              </a:ext>
            </a:extLst>
          </p:cNvPr>
          <p:cNvSpPr txBox="1"/>
          <p:nvPr/>
        </p:nvSpPr>
        <p:spPr>
          <a:xfrm>
            <a:off x="7824161" y="1502387"/>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19" name="TextBox 18">
            <a:extLst>
              <a:ext uri="{FF2B5EF4-FFF2-40B4-BE49-F238E27FC236}">
                <a16:creationId xmlns:a16="http://schemas.microsoft.com/office/drawing/2014/main" id="{E93258DE-0F9E-C035-D496-0990F6DB9B96}"/>
              </a:ext>
            </a:extLst>
          </p:cNvPr>
          <p:cNvSpPr txBox="1"/>
          <p:nvPr/>
        </p:nvSpPr>
        <p:spPr>
          <a:xfrm>
            <a:off x="7830423" y="5547211"/>
            <a:ext cx="3542190" cy="430887"/>
          </a:xfrm>
          <a:prstGeom prst="rect">
            <a:avLst/>
          </a:prstGeom>
          <a:noFill/>
        </p:spPr>
        <p:txBody>
          <a:bodyPr wrap="square" rtlCol="0">
            <a:spAutoFit/>
          </a:bodyPr>
          <a:lstStyle/>
          <a:p>
            <a:r>
              <a:rPr lang="en-US" sz="1100" dirty="0"/>
              <a:t>Once applicants have attested, they can </a:t>
            </a:r>
            <a:r>
              <a:rPr lang="en-US" sz="1100" b="1" dirty="0"/>
              <a:t>confirm submission</a:t>
            </a:r>
            <a:r>
              <a:rPr lang="en-US" sz="1100" dirty="0"/>
              <a:t> of their 48(e) application for allocation</a:t>
            </a:r>
          </a:p>
        </p:txBody>
      </p:sp>
      <p:sp>
        <p:nvSpPr>
          <p:cNvPr id="3" name="Rectangle 2">
            <a:extLst>
              <a:ext uri="{FF2B5EF4-FFF2-40B4-BE49-F238E27FC236}">
                <a16:creationId xmlns:a16="http://schemas.microsoft.com/office/drawing/2014/main" id="{1CE16815-70FE-9A17-7C86-13558B82B938}"/>
              </a:ext>
            </a:extLst>
          </p:cNvPr>
          <p:cNvSpPr/>
          <p:nvPr/>
        </p:nvSpPr>
        <p:spPr>
          <a:xfrm>
            <a:off x="922020" y="2237085"/>
            <a:ext cx="1836420" cy="622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296A28-7BAE-698D-811D-8DDC0069AD1F}"/>
              </a:ext>
            </a:extLst>
          </p:cNvPr>
          <p:cNvSpPr/>
          <p:nvPr/>
        </p:nvSpPr>
        <p:spPr>
          <a:xfrm>
            <a:off x="1084979" y="2916556"/>
            <a:ext cx="786260"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E09CCCDF-3B33-FFE1-E3AB-345431734907}"/>
              </a:ext>
            </a:extLst>
          </p:cNvPr>
          <p:cNvCxnSpPr>
            <a:cxnSpLocks/>
            <a:stCxn id="9" idx="0"/>
          </p:cNvCxnSpPr>
          <p:nvPr/>
        </p:nvCxnSpPr>
        <p:spPr>
          <a:xfrm rot="5400000" flipH="1" flipV="1">
            <a:off x="4052779" y="-850616"/>
            <a:ext cx="1192503" cy="6341843"/>
          </a:xfrm>
          <a:prstGeom prst="bentConnector2">
            <a:avLst/>
          </a:prstGeom>
        </p:spPr>
        <p:style>
          <a:lnRef idx="1">
            <a:schemeClr val="accent5"/>
          </a:lnRef>
          <a:fillRef idx="0">
            <a:schemeClr val="accent5"/>
          </a:fillRef>
          <a:effectRef idx="0">
            <a:schemeClr val="accent5"/>
          </a:effectRef>
          <a:fontRef idx="minor">
            <a:schemeClr val="tx1"/>
          </a:fontRef>
        </p:style>
      </p:cxnSp>
      <p:sp>
        <p:nvSpPr>
          <p:cNvPr id="5" name="Rectangle 4">
            <a:extLst>
              <a:ext uri="{FF2B5EF4-FFF2-40B4-BE49-F238E27FC236}">
                <a16:creationId xmlns:a16="http://schemas.microsoft.com/office/drawing/2014/main" id="{45AC4285-B96F-DD66-C634-468ABCE3187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sp>
        <p:nvSpPr>
          <p:cNvPr id="20" name="Trapezoid 19">
            <a:extLst>
              <a:ext uri="{FF2B5EF4-FFF2-40B4-BE49-F238E27FC236}">
                <a16:creationId xmlns:a16="http://schemas.microsoft.com/office/drawing/2014/main" id="{4FAC154C-B394-68A1-FFD1-ADDEF8A690DE}"/>
              </a:ext>
            </a:extLst>
          </p:cNvPr>
          <p:cNvSpPr/>
          <p:nvPr/>
        </p:nvSpPr>
        <p:spPr>
          <a:xfrm rot="16200000">
            <a:off x="415441" y="3277776"/>
            <a:ext cx="3751342" cy="876936"/>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7944359-7243-09CB-9FFE-39B76027DDBF}"/>
              </a:ext>
            </a:extLst>
          </p:cNvPr>
          <p:cNvGrpSpPr/>
          <p:nvPr/>
        </p:nvGrpSpPr>
        <p:grpSpPr>
          <a:xfrm>
            <a:off x="2748177" y="1756423"/>
            <a:ext cx="4031076" cy="4175121"/>
            <a:chOff x="2748177" y="1756423"/>
            <a:chExt cx="4031076" cy="4175121"/>
          </a:xfrm>
        </p:grpSpPr>
        <p:pic>
          <p:nvPicPr>
            <p:cNvPr id="11" name="Picture 10" descr="A screenshot of a computer&#10;&#10;Description automatically generated">
              <a:extLst>
                <a:ext uri="{FF2B5EF4-FFF2-40B4-BE49-F238E27FC236}">
                  <a16:creationId xmlns:a16="http://schemas.microsoft.com/office/drawing/2014/main" id="{AA006424-409D-BE5A-4852-D7AEADFE94D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48177" y="1756423"/>
              <a:ext cx="4031076" cy="417512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EAEED32-1793-99EF-CC43-46671DA4F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254" y="2404545"/>
              <a:ext cx="3324698" cy="157680"/>
            </a:xfrm>
            <a:prstGeom prst="rect">
              <a:avLst/>
            </a:prstGeom>
          </p:spPr>
        </p:pic>
      </p:grpSp>
      <p:sp>
        <p:nvSpPr>
          <p:cNvPr id="4" name="Rectangle 3">
            <a:extLst>
              <a:ext uri="{FF2B5EF4-FFF2-40B4-BE49-F238E27FC236}">
                <a16:creationId xmlns:a16="http://schemas.microsoft.com/office/drawing/2014/main" id="{251F2F55-558F-43CD-DC12-00B515A33830}"/>
              </a:ext>
            </a:extLst>
          </p:cNvPr>
          <p:cNvSpPr/>
          <p:nvPr/>
        </p:nvSpPr>
        <p:spPr>
          <a:xfrm>
            <a:off x="2866533" y="2042707"/>
            <a:ext cx="65601" cy="3273203"/>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p:cNvCxnSpPr>
          <p:nvPr/>
        </p:nvCxnSpPr>
        <p:spPr>
          <a:xfrm>
            <a:off x="2932134" y="4876447"/>
            <a:ext cx="48878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56820FF-7EAE-6D0A-4EB0-54464CEE08CA}"/>
              </a:ext>
            </a:extLst>
          </p:cNvPr>
          <p:cNvSpPr/>
          <p:nvPr/>
        </p:nvSpPr>
        <p:spPr>
          <a:xfrm>
            <a:off x="6196465" y="5691348"/>
            <a:ext cx="496904" cy="14261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15" idx="3"/>
            <a:endCxn id="19" idx="1"/>
          </p:cNvCxnSpPr>
          <p:nvPr/>
        </p:nvCxnSpPr>
        <p:spPr>
          <a:xfrm>
            <a:off x="6693369" y="5762655"/>
            <a:ext cx="113705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646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79A846F-81AF-CBAB-ED99-8CC76339D35E}"/>
              </a:ext>
            </a:extLst>
          </p:cNvPr>
          <p:cNvGrpSpPr/>
          <p:nvPr/>
        </p:nvGrpSpPr>
        <p:grpSpPr>
          <a:xfrm>
            <a:off x="839786" y="1830541"/>
            <a:ext cx="6682994" cy="3227794"/>
            <a:chOff x="769927" y="1847291"/>
            <a:chExt cx="6682994" cy="3227794"/>
          </a:xfrm>
        </p:grpSpPr>
        <p:grpSp>
          <p:nvGrpSpPr>
            <p:cNvPr id="11" name="Group 10">
              <a:extLst>
                <a:ext uri="{FF2B5EF4-FFF2-40B4-BE49-F238E27FC236}">
                  <a16:creationId xmlns:a16="http://schemas.microsoft.com/office/drawing/2014/main" id="{D4FDB214-9840-FF27-1C83-C9D564C11326}"/>
                </a:ext>
              </a:extLst>
            </p:cNvPr>
            <p:cNvGrpSpPr/>
            <p:nvPr/>
          </p:nvGrpSpPr>
          <p:grpSpPr>
            <a:xfrm>
              <a:off x="769927" y="1847291"/>
              <a:ext cx="6682994" cy="3227794"/>
              <a:chOff x="624694" y="1847287"/>
              <a:chExt cx="6682994" cy="3227794"/>
            </a:xfrm>
          </p:grpSpPr>
          <p:sp>
            <p:nvSpPr>
              <p:cNvPr id="14" name="Rectangle 13">
                <a:extLst>
                  <a:ext uri="{FF2B5EF4-FFF2-40B4-BE49-F238E27FC236}">
                    <a16:creationId xmlns:a16="http://schemas.microsoft.com/office/drawing/2014/main" id="{2B8CB051-6A38-729B-9855-BDE8D3E73BB9}"/>
                  </a:ext>
                </a:extLst>
              </p:cNvPr>
              <p:cNvSpPr/>
              <p:nvPr/>
            </p:nvSpPr>
            <p:spPr>
              <a:xfrm>
                <a:off x="624840" y="1857743"/>
                <a:ext cx="6682740" cy="32173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3D92EA0-5F1B-2128-3809-540888F335DE}"/>
                  </a:ext>
                </a:extLst>
              </p:cNvPr>
              <p:cNvGrpSpPr/>
              <p:nvPr/>
            </p:nvGrpSpPr>
            <p:grpSpPr>
              <a:xfrm>
                <a:off x="624694" y="1847287"/>
                <a:ext cx="6682994" cy="3124482"/>
                <a:chOff x="624694" y="1847287"/>
                <a:chExt cx="6682994" cy="3124482"/>
              </a:xfrm>
            </p:grpSpPr>
            <p:pic>
              <p:nvPicPr>
                <p:cNvPr id="17" name="Picture 16">
                  <a:extLst>
                    <a:ext uri="{FF2B5EF4-FFF2-40B4-BE49-F238E27FC236}">
                      <a16:creationId xmlns:a16="http://schemas.microsoft.com/office/drawing/2014/main" id="{3B6B02FF-B22B-FEFC-138C-B76FA5752202}"/>
                    </a:ext>
                  </a:extLst>
                </p:cNvPr>
                <p:cNvPicPr>
                  <a:picLocks noChangeAspect="1"/>
                </p:cNvPicPr>
                <p:nvPr/>
              </p:nvPicPr>
              <p:blipFill rotWithShape="1">
                <a:blip r:embed="rId3">
                  <a:extLst>
                    <a:ext uri="{28A0092B-C50C-407E-A947-70E740481C1C}">
                      <a14:useLocalDpi xmlns:a14="http://schemas.microsoft.com/office/drawing/2010/main" val="0"/>
                    </a:ext>
                  </a:extLst>
                </a:blip>
                <a:srcRect b="-3"/>
                <a:stretch/>
              </p:blipFill>
              <p:spPr>
                <a:xfrm>
                  <a:off x="624694" y="1847287"/>
                  <a:ext cx="6682994" cy="418150"/>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70A4E543-E1DA-F16C-3452-96CB0F44ED9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0040" y="2268273"/>
                  <a:ext cx="6392529" cy="2703496"/>
                </a:xfrm>
                <a:prstGeom prst="rect">
                  <a:avLst/>
                </a:prstGeom>
                <a:effectLst/>
              </p:spPr>
            </p:pic>
          </p:grpSp>
        </p:grpSp>
        <p:pic>
          <p:nvPicPr>
            <p:cNvPr id="12" name="Picture 11">
              <a:extLst>
                <a:ext uri="{FF2B5EF4-FFF2-40B4-BE49-F238E27FC236}">
                  <a16:creationId xmlns:a16="http://schemas.microsoft.com/office/drawing/2014/main" id="{8BA1B69A-1B36-F7CD-F87F-9AB6D72D2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053" y="2740025"/>
              <a:ext cx="63775" cy="67318"/>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31</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1261032" y="2603370"/>
            <a:ext cx="4347099" cy="210310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608131" y="4144553"/>
            <a:ext cx="226636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875973" y="3844471"/>
            <a:ext cx="3542190" cy="600164"/>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p>
        </p:txBody>
      </p:sp>
      <p:sp>
        <p:nvSpPr>
          <p:cNvPr id="3" name="Rectangle 2">
            <a:extLst>
              <a:ext uri="{FF2B5EF4-FFF2-40B4-BE49-F238E27FC236}">
                <a16:creationId xmlns:a16="http://schemas.microsoft.com/office/drawing/2014/main" id="{11C1213F-1CB5-70DE-CEA0-41AAF323724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spTree>
    <p:extLst>
      <p:ext uri="{BB962C8B-B14F-4D97-AF65-F5344CB8AC3E}">
        <p14:creationId xmlns:p14="http://schemas.microsoft.com/office/powerpoint/2010/main" val="3714210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51ED92-5798-254C-AF3F-71DABD815EF6}"/>
              </a:ext>
            </a:extLst>
          </p:cNvPr>
          <p:cNvGrpSpPr/>
          <p:nvPr/>
        </p:nvGrpSpPr>
        <p:grpSpPr>
          <a:xfrm>
            <a:off x="827077" y="1782916"/>
            <a:ext cx="5507672" cy="4214676"/>
            <a:chOff x="827077" y="1782916"/>
            <a:chExt cx="5507672" cy="4214676"/>
          </a:xfrm>
        </p:grpSpPr>
        <p:pic>
          <p:nvPicPr>
            <p:cNvPr id="11" name="Picture 10" descr="A screenshot of a computer&#10;&#10;Description automatically generated">
              <a:extLst>
                <a:ext uri="{FF2B5EF4-FFF2-40B4-BE49-F238E27FC236}">
                  <a16:creationId xmlns:a16="http://schemas.microsoft.com/office/drawing/2014/main" id="{CFBC9A5B-4F5B-0999-8442-5938EC61C24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7077" y="1782916"/>
              <a:ext cx="5507672" cy="421467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C93AC307-AB3E-82CD-DD05-076AFA2542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34140" y="4590361"/>
              <a:ext cx="2547248" cy="28249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32</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912707" y="1829753"/>
            <a:ext cx="3110653" cy="40279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a:endCxn id="16" idx="1"/>
          </p:cNvCxnSpPr>
          <p:nvPr/>
        </p:nvCxnSpPr>
        <p:spPr>
          <a:xfrm flipV="1">
            <a:off x="4023360" y="2026348"/>
            <a:ext cx="3247452" cy="480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270812" y="1895543"/>
            <a:ext cx="4547808" cy="261610"/>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a:t>
            </a:r>
            <a:r>
              <a:rPr lang="en-US" sz="1100"/>
              <a:t>. </a:t>
            </a:r>
          </a:p>
        </p:txBody>
      </p:sp>
      <p:sp>
        <p:nvSpPr>
          <p:cNvPr id="6" name="Rectangle 5">
            <a:extLst>
              <a:ext uri="{FF2B5EF4-FFF2-40B4-BE49-F238E27FC236}">
                <a16:creationId xmlns:a16="http://schemas.microsoft.com/office/drawing/2014/main" id="{387AE617-3D34-601F-E597-DCBAB78834EB}"/>
              </a:ext>
            </a:extLst>
          </p:cNvPr>
          <p:cNvSpPr/>
          <p:nvPr/>
        </p:nvSpPr>
        <p:spPr>
          <a:xfrm>
            <a:off x="912707" y="2267660"/>
            <a:ext cx="3475764" cy="58360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0DD3FF-8DB9-549B-0B17-2CF305F758E5}"/>
              </a:ext>
            </a:extLst>
          </p:cNvPr>
          <p:cNvSpPr/>
          <p:nvPr/>
        </p:nvSpPr>
        <p:spPr>
          <a:xfrm>
            <a:off x="912707" y="2891101"/>
            <a:ext cx="3796453" cy="1077246"/>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94DD0-1EC3-CB69-27C8-E40DBB63F3A3}"/>
              </a:ext>
            </a:extLst>
          </p:cNvPr>
          <p:cNvCxnSpPr>
            <a:cxnSpLocks/>
            <a:stCxn id="6" idx="3"/>
            <a:endCxn id="18" idx="1"/>
          </p:cNvCxnSpPr>
          <p:nvPr/>
        </p:nvCxnSpPr>
        <p:spPr>
          <a:xfrm flipV="1">
            <a:off x="4388471" y="2558268"/>
            <a:ext cx="2882341" cy="119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80CAB7-973D-869F-1110-A2C851577552}"/>
              </a:ext>
            </a:extLst>
          </p:cNvPr>
          <p:cNvCxnSpPr>
            <a:cxnSpLocks/>
          </p:cNvCxnSpPr>
          <p:nvPr/>
        </p:nvCxnSpPr>
        <p:spPr>
          <a:xfrm>
            <a:off x="4709160" y="3224752"/>
            <a:ext cx="256165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84B08C-7B71-9EB6-E3E4-2FA90FB8EC6C}"/>
              </a:ext>
            </a:extLst>
          </p:cNvPr>
          <p:cNvSpPr txBox="1"/>
          <p:nvPr/>
        </p:nvSpPr>
        <p:spPr>
          <a:xfrm>
            <a:off x="7270812" y="2342824"/>
            <a:ext cx="4547808" cy="430887"/>
          </a:xfrm>
          <a:prstGeom prst="rect">
            <a:avLst/>
          </a:prstGeom>
          <a:noFill/>
        </p:spPr>
        <p:txBody>
          <a:bodyPr wrap="square" rtlCol="0">
            <a:spAutoFit/>
          </a:bodyPr>
          <a:lstStyle/>
          <a:p>
            <a:r>
              <a:rPr lang="en-US" sz="1100" dirty="0"/>
              <a:t>Applicants will select the facility </a:t>
            </a:r>
            <a:r>
              <a:rPr lang="en-US" sz="1100" b="1" dirty="0"/>
              <a:t>Technology Type (Solar or Wind) </a:t>
            </a:r>
            <a:r>
              <a:rPr lang="en-US" sz="1100" dirty="0"/>
              <a:t>and identify if the facility includes </a:t>
            </a:r>
            <a:r>
              <a:rPr lang="en-US" sz="1100" b="1" dirty="0"/>
              <a:t>Energy Storage</a:t>
            </a:r>
            <a:r>
              <a:rPr lang="en-US" sz="1100" dirty="0"/>
              <a:t>.</a:t>
            </a:r>
          </a:p>
        </p:txBody>
      </p:sp>
      <p:sp>
        <p:nvSpPr>
          <p:cNvPr id="19" name="TextBox 18">
            <a:extLst>
              <a:ext uri="{FF2B5EF4-FFF2-40B4-BE49-F238E27FC236}">
                <a16:creationId xmlns:a16="http://schemas.microsoft.com/office/drawing/2014/main" id="{EFC93C3F-0F45-6E64-17AD-9798A9E69CDB}"/>
              </a:ext>
            </a:extLst>
          </p:cNvPr>
          <p:cNvSpPr txBox="1"/>
          <p:nvPr/>
        </p:nvSpPr>
        <p:spPr>
          <a:xfrm>
            <a:off x="7270812" y="3062480"/>
            <a:ext cx="4547808" cy="1107996"/>
          </a:xfrm>
          <a:prstGeom prst="rect">
            <a:avLst/>
          </a:prstGeom>
          <a:noFill/>
        </p:spPr>
        <p:txBody>
          <a:bodyPr wrap="square" rtlCol="0">
            <a:spAutoFit/>
          </a:bodyPr>
          <a:lstStyle/>
          <a:p>
            <a:r>
              <a:rPr lang="en-US" sz="1100" dirty="0"/>
              <a:t>Applicants will enter the </a:t>
            </a:r>
            <a:r>
              <a:rPr lang="en-US" sz="1100" b="1" dirty="0"/>
              <a:t>energy generating capacity</a:t>
            </a:r>
            <a:r>
              <a:rPr lang="en-US" sz="1100" dirty="0"/>
              <a:t> of the facility. </a:t>
            </a:r>
          </a:p>
          <a:p>
            <a:endParaRPr lang="en-US" sz="1100" i="1" dirty="0"/>
          </a:p>
          <a:p>
            <a:r>
              <a:rPr lang="en-US" sz="1100" i="1" dirty="0"/>
              <a:t>Note: fields are conditional based on the technology type selected and energy storage identification. For example, if I select Wind and no energy storage, I will be prompted to complete only Nameplate Capacity (kW AC)</a:t>
            </a:r>
            <a:endParaRPr lang="en-US" sz="1100" dirty="0"/>
          </a:p>
        </p:txBody>
      </p:sp>
      <p:sp>
        <p:nvSpPr>
          <p:cNvPr id="21" name="TextBox 20">
            <a:extLst>
              <a:ext uri="{FF2B5EF4-FFF2-40B4-BE49-F238E27FC236}">
                <a16:creationId xmlns:a16="http://schemas.microsoft.com/office/drawing/2014/main" id="{7ECAC04A-A688-CE4D-ADA5-D26A63B473E8}"/>
              </a:ext>
            </a:extLst>
          </p:cNvPr>
          <p:cNvSpPr txBox="1"/>
          <p:nvPr/>
        </p:nvSpPr>
        <p:spPr>
          <a:xfrm>
            <a:off x="7270812" y="4232999"/>
            <a:ext cx="4547808" cy="1277273"/>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1100"/>
          </a:p>
          <a:p>
            <a:r>
              <a:rPr lang="en-US" sz="1100" i="1"/>
              <a:t>Note: Facility Usage is conditional for each subcategory based on requirements outlined in guidance. Questions and response options will differ across each subcategory. </a:t>
            </a:r>
          </a:p>
        </p:txBody>
      </p:sp>
      <p:sp>
        <p:nvSpPr>
          <p:cNvPr id="24" name="Rectangle 23">
            <a:extLst>
              <a:ext uri="{FF2B5EF4-FFF2-40B4-BE49-F238E27FC236}">
                <a16:creationId xmlns:a16="http://schemas.microsoft.com/office/drawing/2014/main" id="{3D8F9D21-A7A1-7E5B-A69E-6CD2C2F4D77F}"/>
              </a:ext>
            </a:extLst>
          </p:cNvPr>
          <p:cNvSpPr/>
          <p:nvPr/>
        </p:nvSpPr>
        <p:spPr>
          <a:xfrm>
            <a:off x="912707" y="4066048"/>
            <a:ext cx="3475764" cy="133111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9BB8A24-1505-2A23-C3F8-5B4A55C8DCEE}"/>
              </a:ext>
            </a:extLst>
          </p:cNvPr>
          <p:cNvCxnSpPr>
            <a:cxnSpLocks/>
            <a:stCxn id="24" idx="3"/>
          </p:cNvCxnSpPr>
          <p:nvPr/>
        </p:nvCxnSpPr>
        <p:spPr>
          <a:xfrm>
            <a:off x="4388471" y="4731608"/>
            <a:ext cx="288234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97DEA8E-A0FE-C1B4-028E-B5BC46EA9CFD}"/>
              </a:ext>
            </a:extLst>
          </p:cNvPr>
          <p:cNvSpPr/>
          <p:nvPr/>
        </p:nvSpPr>
        <p:spPr>
          <a:xfrm>
            <a:off x="4099560" y="5652239"/>
            <a:ext cx="465277" cy="21411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04155AD-F423-4ECB-C719-7B3D1C5533C5}"/>
              </a:ext>
            </a:extLst>
          </p:cNvPr>
          <p:cNvCxnSpPr>
            <a:cxnSpLocks/>
            <a:stCxn id="26" idx="3"/>
            <a:endCxn id="28" idx="1"/>
          </p:cNvCxnSpPr>
          <p:nvPr/>
        </p:nvCxnSpPr>
        <p:spPr>
          <a:xfrm>
            <a:off x="4564837" y="5759298"/>
            <a:ext cx="2705975" cy="36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357D39-425F-4E75-9856-6EC601E9352D}"/>
              </a:ext>
            </a:extLst>
          </p:cNvPr>
          <p:cNvSpPr txBox="1"/>
          <p:nvPr/>
        </p:nvSpPr>
        <p:spPr>
          <a:xfrm>
            <a:off x="7270812" y="5544220"/>
            <a:ext cx="4616388" cy="430887"/>
          </a:xfrm>
          <a:prstGeom prst="rect">
            <a:avLst/>
          </a:prstGeom>
          <a:noFill/>
        </p:spPr>
        <p:txBody>
          <a:bodyPr wrap="square" rtlCol="0">
            <a:spAutoFit/>
          </a:bodyPr>
          <a:lstStyle/>
          <a:p>
            <a:r>
              <a:rPr lang="en-US" sz="1100" dirty="0"/>
              <a:t>Once all required fields have been completed, applicants will select </a:t>
            </a:r>
            <a:r>
              <a:rPr lang="en-US" sz="1100" b="1" dirty="0"/>
              <a:t>Next</a:t>
            </a:r>
            <a:r>
              <a:rPr lang="en-US" sz="1100" dirty="0"/>
              <a:t> to move on to required documentation. </a:t>
            </a:r>
          </a:p>
        </p:txBody>
      </p:sp>
      <p:sp>
        <p:nvSpPr>
          <p:cNvPr id="4" name="Rectangle 3">
            <a:extLst>
              <a:ext uri="{FF2B5EF4-FFF2-40B4-BE49-F238E27FC236}">
                <a16:creationId xmlns:a16="http://schemas.microsoft.com/office/drawing/2014/main" id="{050DF670-CD0B-2521-350A-1FBCF1F5A388}"/>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spTree>
    <p:extLst>
      <p:ext uri="{BB962C8B-B14F-4D97-AF65-F5344CB8AC3E}">
        <p14:creationId xmlns:p14="http://schemas.microsoft.com/office/powerpoint/2010/main" val="3596160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1D27F13-586F-838C-7CEB-1F663C6F13CD}"/>
              </a:ext>
            </a:extLst>
          </p:cNvPr>
          <p:cNvGrpSpPr/>
          <p:nvPr/>
        </p:nvGrpSpPr>
        <p:grpSpPr>
          <a:xfrm>
            <a:off x="839787" y="1611522"/>
            <a:ext cx="6661843" cy="4119150"/>
            <a:chOff x="839787" y="1611522"/>
            <a:chExt cx="6661843" cy="4119150"/>
          </a:xfrm>
        </p:grpSpPr>
        <p:grpSp>
          <p:nvGrpSpPr>
            <p:cNvPr id="18" name="Group 17">
              <a:extLst>
                <a:ext uri="{FF2B5EF4-FFF2-40B4-BE49-F238E27FC236}">
                  <a16:creationId xmlns:a16="http://schemas.microsoft.com/office/drawing/2014/main" id="{0194ABD2-34C0-1915-25F1-B42F48E8260B}"/>
                </a:ext>
              </a:extLst>
            </p:cNvPr>
            <p:cNvGrpSpPr/>
            <p:nvPr/>
          </p:nvGrpSpPr>
          <p:grpSpPr>
            <a:xfrm>
              <a:off x="839787" y="1611522"/>
              <a:ext cx="6661843" cy="4119150"/>
              <a:chOff x="839787" y="1611522"/>
              <a:chExt cx="6661843" cy="4119150"/>
            </a:xfrm>
          </p:grpSpPr>
          <p:pic>
            <p:nvPicPr>
              <p:cNvPr id="15" name="Picture 14" descr="A screenshot of a computer&#10;&#10;Description automatically generated">
                <a:extLst>
                  <a:ext uri="{FF2B5EF4-FFF2-40B4-BE49-F238E27FC236}">
                    <a16:creationId xmlns:a16="http://schemas.microsoft.com/office/drawing/2014/main" id="{9B54D224-8D51-DD9B-4C97-4DE940CE1F2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9787" y="1611522"/>
                <a:ext cx="6661843" cy="4119150"/>
              </a:xfrm>
              <a:prstGeom prst="rect">
                <a:avLst/>
              </a:prstGeom>
              <a:effectLst>
                <a:outerShdw blurRad="50800" dist="38100" dir="2700000" algn="tl" rotWithShape="0">
                  <a:prstClr val="black">
                    <a:alpha val="40000"/>
                  </a:prstClr>
                </a:outerShdw>
              </a:effectLst>
            </p:spPr>
          </p:pic>
          <p:pic>
            <p:nvPicPr>
              <p:cNvPr id="17" name="Picture 16" descr="A logo for a company&#10;&#10;Description automatically generated">
                <a:extLst>
                  <a:ext uri="{FF2B5EF4-FFF2-40B4-BE49-F238E27FC236}">
                    <a16:creationId xmlns:a16="http://schemas.microsoft.com/office/drawing/2014/main" id="{DBD21BFD-8FB7-0BA7-CB0F-36AD346E6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40" y="1666763"/>
                <a:ext cx="930787" cy="337909"/>
              </a:xfrm>
              <a:prstGeom prst="rect">
                <a:avLst/>
              </a:prstGeom>
            </p:spPr>
          </p:pic>
        </p:grpSp>
        <p:grpSp>
          <p:nvGrpSpPr>
            <p:cNvPr id="5" name="Group 4">
              <a:extLst>
                <a:ext uri="{FF2B5EF4-FFF2-40B4-BE49-F238E27FC236}">
                  <a16:creationId xmlns:a16="http://schemas.microsoft.com/office/drawing/2014/main" id="{276BF6C5-D384-0419-FC95-6E1A2A865D1B}"/>
                </a:ext>
              </a:extLst>
            </p:cNvPr>
            <p:cNvGrpSpPr/>
            <p:nvPr/>
          </p:nvGrpSpPr>
          <p:grpSpPr>
            <a:xfrm>
              <a:off x="1152008" y="2823439"/>
              <a:ext cx="425450" cy="153888"/>
              <a:chOff x="1152008" y="2715489"/>
              <a:chExt cx="425450" cy="153888"/>
            </a:xfrm>
          </p:grpSpPr>
          <p:sp>
            <p:nvSpPr>
              <p:cNvPr id="8" name="Rectangle 7">
                <a:extLst>
                  <a:ext uri="{FF2B5EF4-FFF2-40B4-BE49-F238E27FC236}">
                    <a16:creationId xmlns:a16="http://schemas.microsoft.com/office/drawing/2014/main" id="{B5DC08AE-6372-11FB-330B-23B16A494092}"/>
                  </a:ext>
                </a:extLst>
              </p:cNvPr>
              <p:cNvSpPr/>
              <p:nvPr/>
            </p:nvSpPr>
            <p:spPr>
              <a:xfrm>
                <a:off x="1238250" y="2765425"/>
                <a:ext cx="231775" cy="60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A003777-99FB-8F06-23AA-DEED021BF274}"/>
                  </a:ext>
                </a:extLst>
              </p:cNvPr>
              <p:cNvSpPr txBox="1"/>
              <p:nvPr/>
            </p:nvSpPr>
            <p:spPr>
              <a:xfrm>
                <a:off x="1152008" y="2715489"/>
                <a:ext cx="425450" cy="153888"/>
              </a:xfrm>
              <a:prstGeom prst="rect">
                <a:avLst/>
              </a:prstGeom>
              <a:noFill/>
            </p:spPr>
            <p:txBody>
              <a:bodyPr wrap="square" rtlCol="0">
                <a:spAutoFit/>
              </a:bodyPr>
              <a:lstStyle/>
              <a:p>
                <a:r>
                  <a:rPr lang="en-US" sz="400" dirty="0"/>
                  <a:t>executed</a:t>
                </a:r>
              </a:p>
            </p:txBody>
          </p:sp>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33</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504155" y="3566866"/>
            <a:ext cx="241472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861053" y="5192053"/>
            <a:ext cx="3542190" cy="600164"/>
          </a:xfrm>
          <a:prstGeom prst="rect">
            <a:avLst/>
          </a:prstGeom>
          <a:noFill/>
        </p:spPr>
        <p:txBody>
          <a:bodyPr wrap="square" rtlCol="0">
            <a:spAutoFit/>
          </a:bodyPr>
          <a:lstStyle/>
          <a:p>
            <a:r>
              <a:rPr lang="en-US" sz="1100" dirty="0"/>
              <a:t>Once required documents have been attached, applicants will select </a:t>
            </a:r>
            <a:r>
              <a:rPr lang="en-US" sz="1100" b="1" dirty="0"/>
              <a:t>Next</a:t>
            </a:r>
            <a:r>
              <a:rPr lang="en-US" sz="1100" dirty="0"/>
              <a:t> to review their application prior to submission. </a:t>
            </a:r>
          </a:p>
        </p:txBody>
      </p:sp>
      <p:sp>
        <p:nvSpPr>
          <p:cNvPr id="9" name="Rectangle 8">
            <a:extLst>
              <a:ext uri="{FF2B5EF4-FFF2-40B4-BE49-F238E27FC236}">
                <a16:creationId xmlns:a16="http://schemas.microsoft.com/office/drawing/2014/main" id="{18296A28-7BAE-698D-811D-8DDC0069AD1F}"/>
              </a:ext>
            </a:extLst>
          </p:cNvPr>
          <p:cNvSpPr/>
          <p:nvPr/>
        </p:nvSpPr>
        <p:spPr>
          <a:xfrm>
            <a:off x="930676" y="2540592"/>
            <a:ext cx="4573479" cy="240344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4584409" y="5397264"/>
            <a:ext cx="794128"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p:cNvCxnSpPr>
          <p:nvPr/>
        </p:nvCxnSpPr>
        <p:spPr>
          <a:xfrm>
            <a:off x="5378537" y="5509511"/>
            <a:ext cx="24825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38FB15-195D-C7BC-073C-F2BCD17F641C}"/>
              </a:ext>
            </a:extLst>
          </p:cNvPr>
          <p:cNvSpPr txBox="1"/>
          <p:nvPr/>
        </p:nvSpPr>
        <p:spPr>
          <a:xfrm>
            <a:off x="7918882" y="2960417"/>
            <a:ext cx="3542190" cy="1107996"/>
          </a:xfrm>
          <a:prstGeom prst="rect">
            <a:avLst/>
          </a:prstGeom>
          <a:noFill/>
        </p:spPr>
        <p:txBody>
          <a:bodyPr wrap="square" rtlCol="0">
            <a:spAutoFit/>
          </a:bodyPr>
          <a:lstStyle/>
          <a:p>
            <a:r>
              <a:rPr lang="en-US" sz="1100" dirty="0"/>
              <a:t>Applicants will be prompted to attach all required documents per category requirements outlined in the NPRM. </a:t>
            </a:r>
          </a:p>
          <a:p>
            <a:endParaRPr lang="en-US" sz="1100" dirty="0"/>
          </a:p>
          <a:p>
            <a:r>
              <a:rPr lang="en-US" sz="1100" i="1" dirty="0"/>
              <a:t>Note: Documentation requirements are conditional based on subcategory chosen by the applicant.</a:t>
            </a:r>
          </a:p>
        </p:txBody>
      </p:sp>
      <p:sp>
        <p:nvSpPr>
          <p:cNvPr id="3" name="Rectangle 2">
            <a:extLst>
              <a:ext uri="{FF2B5EF4-FFF2-40B4-BE49-F238E27FC236}">
                <a16:creationId xmlns:a16="http://schemas.microsoft.com/office/drawing/2014/main" id="{43373134-72B0-956B-8130-9CC83508D202}"/>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spTree>
    <p:extLst>
      <p:ext uri="{BB962C8B-B14F-4D97-AF65-F5344CB8AC3E}">
        <p14:creationId xmlns:p14="http://schemas.microsoft.com/office/powerpoint/2010/main" val="3515490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7576DC-7259-40C7-3597-DB35DC213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514658"/>
            <a:ext cx="6599699" cy="184813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34</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830423" y="4454100"/>
            <a:ext cx="3542190" cy="938719"/>
          </a:xfrm>
          <a:prstGeom prst="rect">
            <a:avLst/>
          </a:prstGeom>
          <a:noFill/>
        </p:spPr>
        <p:txBody>
          <a:bodyPr wrap="square" rtlCol="0">
            <a:spAutoFit/>
          </a:bodyPr>
          <a:lstStyle/>
          <a:p>
            <a:r>
              <a:rPr lang="en-US" sz="1100"/>
              <a:t>Applicants will be required to </a:t>
            </a:r>
            <a:r>
              <a:rPr lang="en-US" sz="1100" b="1"/>
              <a:t>Attest</a:t>
            </a:r>
            <a:r>
              <a:rPr lang="en-US" sz="1100"/>
              <a:t> to all required Attestations prior to submission.</a:t>
            </a:r>
            <a:br>
              <a:rPr lang="en-US" sz="1100"/>
            </a:br>
            <a:br>
              <a:rPr lang="en-US" sz="1100"/>
            </a:br>
            <a:r>
              <a:rPr lang="en-US" sz="1100" i="1"/>
              <a:t>Note: all Attestations are conditional based on subcategory selected and applicant responses. </a:t>
            </a:r>
            <a:endParaRPr lang="en-US" sz="1100"/>
          </a:p>
        </p:txBody>
      </p:sp>
      <p:sp>
        <p:nvSpPr>
          <p:cNvPr id="12" name="TextBox 11">
            <a:extLst>
              <a:ext uri="{FF2B5EF4-FFF2-40B4-BE49-F238E27FC236}">
                <a16:creationId xmlns:a16="http://schemas.microsoft.com/office/drawing/2014/main" id="{6E38FB15-195D-C7BC-073C-F2BCD17F641C}"/>
              </a:ext>
            </a:extLst>
          </p:cNvPr>
          <p:cNvSpPr txBox="1"/>
          <p:nvPr/>
        </p:nvSpPr>
        <p:spPr>
          <a:xfrm>
            <a:off x="7824161" y="1502387"/>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19" name="TextBox 18">
            <a:extLst>
              <a:ext uri="{FF2B5EF4-FFF2-40B4-BE49-F238E27FC236}">
                <a16:creationId xmlns:a16="http://schemas.microsoft.com/office/drawing/2014/main" id="{E93258DE-0F9E-C035-D496-0990F6DB9B96}"/>
              </a:ext>
            </a:extLst>
          </p:cNvPr>
          <p:cNvSpPr txBox="1"/>
          <p:nvPr/>
        </p:nvSpPr>
        <p:spPr>
          <a:xfrm>
            <a:off x="7824161" y="5515722"/>
            <a:ext cx="3542190" cy="430887"/>
          </a:xfrm>
          <a:prstGeom prst="rect">
            <a:avLst/>
          </a:prstGeom>
          <a:noFill/>
        </p:spPr>
        <p:txBody>
          <a:bodyPr wrap="square" rtlCol="0">
            <a:spAutoFit/>
          </a:bodyPr>
          <a:lstStyle/>
          <a:p>
            <a:r>
              <a:rPr lang="en-US" sz="1100" dirty="0"/>
              <a:t>Once applicants have attested, they can </a:t>
            </a:r>
            <a:r>
              <a:rPr lang="en-US" sz="1100" b="1" dirty="0"/>
              <a:t>confirm submission</a:t>
            </a:r>
            <a:r>
              <a:rPr lang="en-US" sz="1100" dirty="0"/>
              <a:t> of their 48(e) application for allocation</a:t>
            </a:r>
          </a:p>
        </p:txBody>
      </p:sp>
      <p:sp>
        <p:nvSpPr>
          <p:cNvPr id="3" name="Rectangle 2">
            <a:extLst>
              <a:ext uri="{FF2B5EF4-FFF2-40B4-BE49-F238E27FC236}">
                <a16:creationId xmlns:a16="http://schemas.microsoft.com/office/drawing/2014/main" id="{1CE16815-70FE-9A17-7C86-13558B82B938}"/>
              </a:ext>
            </a:extLst>
          </p:cNvPr>
          <p:cNvSpPr/>
          <p:nvPr/>
        </p:nvSpPr>
        <p:spPr>
          <a:xfrm>
            <a:off x="922020" y="2237085"/>
            <a:ext cx="1836420" cy="622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4FAC154C-B394-68A1-FFD1-ADDEF8A690DE}"/>
              </a:ext>
            </a:extLst>
          </p:cNvPr>
          <p:cNvSpPr/>
          <p:nvPr/>
        </p:nvSpPr>
        <p:spPr>
          <a:xfrm rot="16200000">
            <a:off x="415441" y="3277776"/>
            <a:ext cx="3751342" cy="876936"/>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296A28-7BAE-698D-811D-8DDC0069AD1F}"/>
              </a:ext>
            </a:extLst>
          </p:cNvPr>
          <p:cNvSpPr/>
          <p:nvPr/>
        </p:nvSpPr>
        <p:spPr>
          <a:xfrm>
            <a:off x="1084979" y="2916556"/>
            <a:ext cx="786260"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E09CCCDF-3B33-FFE1-E3AB-345431734907}"/>
              </a:ext>
            </a:extLst>
          </p:cNvPr>
          <p:cNvCxnSpPr>
            <a:cxnSpLocks/>
            <a:stCxn id="9" idx="0"/>
          </p:cNvCxnSpPr>
          <p:nvPr/>
        </p:nvCxnSpPr>
        <p:spPr>
          <a:xfrm rot="5400000" flipH="1" flipV="1">
            <a:off x="4052779" y="-850616"/>
            <a:ext cx="1192503" cy="6341843"/>
          </a:xfrm>
          <a:prstGeom prst="bentConnector2">
            <a:avLst/>
          </a:prstGeom>
        </p:spPr>
        <p:style>
          <a:lnRef idx="1">
            <a:schemeClr val="accent5"/>
          </a:lnRef>
          <a:fillRef idx="0">
            <a:schemeClr val="accent5"/>
          </a:fillRef>
          <a:effectRef idx="0">
            <a:schemeClr val="accent5"/>
          </a:effectRef>
          <a:fontRef idx="minor">
            <a:schemeClr val="tx1"/>
          </a:fontRef>
        </p:style>
      </p:cxnSp>
      <p:sp>
        <p:nvSpPr>
          <p:cNvPr id="5" name="Rectangle 4">
            <a:extLst>
              <a:ext uri="{FF2B5EF4-FFF2-40B4-BE49-F238E27FC236}">
                <a16:creationId xmlns:a16="http://schemas.microsoft.com/office/drawing/2014/main" id="{45AC4285-B96F-DD66-C634-468ABCE3187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grpSp>
        <p:nvGrpSpPr>
          <p:cNvPr id="11" name="Group 10">
            <a:extLst>
              <a:ext uri="{FF2B5EF4-FFF2-40B4-BE49-F238E27FC236}">
                <a16:creationId xmlns:a16="http://schemas.microsoft.com/office/drawing/2014/main" id="{2A73C820-41AD-DCB9-386E-F254DC95E0C7}"/>
              </a:ext>
            </a:extLst>
          </p:cNvPr>
          <p:cNvGrpSpPr/>
          <p:nvPr/>
        </p:nvGrpSpPr>
        <p:grpSpPr>
          <a:xfrm>
            <a:off x="2729581" y="1792259"/>
            <a:ext cx="4079694" cy="4143497"/>
            <a:chOff x="2729581" y="1792259"/>
            <a:chExt cx="4079694" cy="4143497"/>
          </a:xfrm>
        </p:grpSpPr>
        <p:pic>
          <p:nvPicPr>
            <p:cNvPr id="10" name="Picture 9" descr="A screenshot of a computer&#10;&#10;Description automatically generated">
              <a:extLst>
                <a:ext uri="{FF2B5EF4-FFF2-40B4-BE49-F238E27FC236}">
                  <a16:creationId xmlns:a16="http://schemas.microsoft.com/office/drawing/2014/main" id="{B32DBC1E-A3A7-15C1-6D0C-586ECB3FBDD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29581" y="1792259"/>
              <a:ext cx="4079694" cy="414349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951D792-0342-0F5B-3E50-AF3B7E0F1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9883" y="2665497"/>
              <a:ext cx="3324698" cy="157680"/>
            </a:xfrm>
            <a:prstGeom prst="rect">
              <a:avLst/>
            </a:prstGeom>
          </p:spPr>
        </p:pic>
      </p:grpSp>
      <p:cxnSp>
        <p:nvCxnSpPr>
          <p:cNvPr id="23" name="Straight Connector 22">
            <a:extLst>
              <a:ext uri="{FF2B5EF4-FFF2-40B4-BE49-F238E27FC236}">
                <a16:creationId xmlns:a16="http://schemas.microsoft.com/office/drawing/2014/main" id="{AA1451AA-0246-444F-9D86-77E0208ABBC1}"/>
              </a:ext>
            </a:extLst>
          </p:cNvPr>
          <p:cNvCxnSpPr>
            <a:cxnSpLocks/>
            <a:stCxn id="15" idx="3"/>
            <a:endCxn id="19" idx="1"/>
          </p:cNvCxnSpPr>
          <p:nvPr/>
        </p:nvCxnSpPr>
        <p:spPr>
          <a:xfrm>
            <a:off x="6738093" y="5731166"/>
            <a:ext cx="108606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51F2F55-558F-43CD-DC12-00B515A33830}"/>
              </a:ext>
            </a:extLst>
          </p:cNvPr>
          <p:cNvSpPr/>
          <p:nvPr/>
        </p:nvSpPr>
        <p:spPr>
          <a:xfrm>
            <a:off x="2869750" y="2070139"/>
            <a:ext cx="65601" cy="3273203"/>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6820FF-7EAE-6D0A-4EB0-54464CEE08CA}"/>
              </a:ext>
            </a:extLst>
          </p:cNvPr>
          <p:cNvSpPr/>
          <p:nvPr/>
        </p:nvSpPr>
        <p:spPr>
          <a:xfrm>
            <a:off x="6181725" y="5659859"/>
            <a:ext cx="556368" cy="14261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endCxn id="16" idx="1"/>
          </p:cNvCxnSpPr>
          <p:nvPr/>
        </p:nvCxnSpPr>
        <p:spPr>
          <a:xfrm>
            <a:off x="2935351" y="4923459"/>
            <a:ext cx="4895072"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94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145D574-A80E-3C3D-C603-543F08E543E9}"/>
              </a:ext>
            </a:extLst>
          </p:cNvPr>
          <p:cNvGrpSpPr/>
          <p:nvPr/>
        </p:nvGrpSpPr>
        <p:grpSpPr>
          <a:xfrm>
            <a:off x="839786" y="1830541"/>
            <a:ext cx="6682994" cy="3227794"/>
            <a:chOff x="769927" y="1847291"/>
            <a:chExt cx="6682994" cy="3227794"/>
          </a:xfrm>
        </p:grpSpPr>
        <p:grpSp>
          <p:nvGrpSpPr>
            <p:cNvPr id="11" name="Group 10">
              <a:extLst>
                <a:ext uri="{FF2B5EF4-FFF2-40B4-BE49-F238E27FC236}">
                  <a16:creationId xmlns:a16="http://schemas.microsoft.com/office/drawing/2014/main" id="{59B26555-CBFC-02A8-B9E1-71419238D921}"/>
                </a:ext>
              </a:extLst>
            </p:cNvPr>
            <p:cNvGrpSpPr/>
            <p:nvPr/>
          </p:nvGrpSpPr>
          <p:grpSpPr>
            <a:xfrm>
              <a:off x="769927" y="1847291"/>
              <a:ext cx="6682994" cy="3227794"/>
              <a:chOff x="624694" y="1847287"/>
              <a:chExt cx="6682994" cy="3227794"/>
            </a:xfrm>
          </p:grpSpPr>
          <p:sp>
            <p:nvSpPr>
              <p:cNvPr id="14" name="Rectangle 13">
                <a:extLst>
                  <a:ext uri="{FF2B5EF4-FFF2-40B4-BE49-F238E27FC236}">
                    <a16:creationId xmlns:a16="http://schemas.microsoft.com/office/drawing/2014/main" id="{A004C814-A81A-8D8A-C26B-F5C773C69E3C}"/>
                  </a:ext>
                </a:extLst>
              </p:cNvPr>
              <p:cNvSpPr/>
              <p:nvPr/>
            </p:nvSpPr>
            <p:spPr>
              <a:xfrm>
                <a:off x="624840" y="1857743"/>
                <a:ext cx="6682740" cy="32173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385DE29-EE5E-3317-FF2F-910CC88E3937}"/>
                  </a:ext>
                </a:extLst>
              </p:cNvPr>
              <p:cNvGrpSpPr/>
              <p:nvPr/>
            </p:nvGrpSpPr>
            <p:grpSpPr>
              <a:xfrm>
                <a:off x="624694" y="1847287"/>
                <a:ext cx="6682994" cy="3124482"/>
                <a:chOff x="624694" y="1847287"/>
                <a:chExt cx="6682994" cy="3124482"/>
              </a:xfrm>
            </p:grpSpPr>
            <p:pic>
              <p:nvPicPr>
                <p:cNvPr id="17" name="Picture 16">
                  <a:extLst>
                    <a:ext uri="{FF2B5EF4-FFF2-40B4-BE49-F238E27FC236}">
                      <a16:creationId xmlns:a16="http://schemas.microsoft.com/office/drawing/2014/main" id="{834B6FD7-015E-8E34-53E1-6B766BC826BB}"/>
                    </a:ext>
                  </a:extLst>
                </p:cNvPr>
                <p:cNvPicPr>
                  <a:picLocks noChangeAspect="1"/>
                </p:cNvPicPr>
                <p:nvPr/>
              </p:nvPicPr>
              <p:blipFill rotWithShape="1">
                <a:blip r:embed="rId3">
                  <a:extLst>
                    <a:ext uri="{28A0092B-C50C-407E-A947-70E740481C1C}">
                      <a14:useLocalDpi xmlns:a14="http://schemas.microsoft.com/office/drawing/2010/main" val="0"/>
                    </a:ext>
                  </a:extLst>
                </a:blip>
                <a:srcRect b="-3"/>
                <a:stretch/>
              </p:blipFill>
              <p:spPr>
                <a:xfrm>
                  <a:off x="624694" y="1847287"/>
                  <a:ext cx="6682994" cy="418150"/>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7B8D032A-9A48-490B-A1CE-6D23A727925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0040" y="2268273"/>
                  <a:ext cx="6392529" cy="2703496"/>
                </a:xfrm>
                <a:prstGeom prst="rect">
                  <a:avLst/>
                </a:prstGeom>
                <a:effectLst/>
              </p:spPr>
            </p:pic>
          </p:grpSp>
        </p:grpSp>
        <p:pic>
          <p:nvPicPr>
            <p:cNvPr id="12" name="Picture 11">
              <a:extLst>
                <a:ext uri="{FF2B5EF4-FFF2-40B4-BE49-F238E27FC236}">
                  <a16:creationId xmlns:a16="http://schemas.microsoft.com/office/drawing/2014/main" id="{DEAE5797-5160-61B9-5882-A4D4850E0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053" y="2740025"/>
              <a:ext cx="63775" cy="67318"/>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1261032" y="2541614"/>
            <a:ext cx="4347099" cy="216485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608131" y="4144553"/>
            <a:ext cx="226636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875973" y="3844471"/>
            <a:ext cx="3542190" cy="600164"/>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p>
        </p:txBody>
      </p:sp>
      <p:sp>
        <p:nvSpPr>
          <p:cNvPr id="3" name="Rectangle 2">
            <a:extLst>
              <a:ext uri="{FF2B5EF4-FFF2-40B4-BE49-F238E27FC236}">
                <a16:creationId xmlns:a16="http://schemas.microsoft.com/office/drawing/2014/main" id="{11C1213F-1CB5-70DE-CEA0-41AAF323724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spTree>
    <p:extLst>
      <p:ext uri="{BB962C8B-B14F-4D97-AF65-F5344CB8AC3E}">
        <p14:creationId xmlns:p14="http://schemas.microsoft.com/office/powerpoint/2010/main" val="876920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4D019-380C-8D50-A69B-B04D6A8B3B8D}"/>
              </a:ext>
            </a:extLst>
          </p:cNvPr>
          <p:cNvGrpSpPr/>
          <p:nvPr/>
        </p:nvGrpSpPr>
        <p:grpSpPr>
          <a:xfrm>
            <a:off x="971781" y="1758332"/>
            <a:ext cx="4544903" cy="4236387"/>
            <a:chOff x="971781" y="1758332"/>
            <a:chExt cx="4544903" cy="4236387"/>
          </a:xfrm>
        </p:grpSpPr>
        <p:pic>
          <p:nvPicPr>
            <p:cNvPr id="11" name="Picture 10" descr="A screenshot of a computer&#10;&#10;Description automatically generated">
              <a:extLst>
                <a:ext uri="{FF2B5EF4-FFF2-40B4-BE49-F238E27FC236}">
                  <a16:creationId xmlns:a16="http://schemas.microsoft.com/office/drawing/2014/main" id="{8B90BD2A-50DB-D29B-2352-8AE8217FFA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1781" y="1758332"/>
              <a:ext cx="4544903" cy="423638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BDE434A-FE22-247D-8970-89EEC4070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076060" y="4150517"/>
              <a:ext cx="2262453" cy="25090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36</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1049867" y="1758332"/>
            <a:ext cx="3475764" cy="40279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a:endCxn id="16" idx="1"/>
          </p:cNvCxnSpPr>
          <p:nvPr/>
        </p:nvCxnSpPr>
        <p:spPr>
          <a:xfrm flipV="1">
            <a:off x="4525631" y="1955328"/>
            <a:ext cx="2745181" cy="44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270812" y="1824523"/>
            <a:ext cx="4547808" cy="261610"/>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a:t>
            </a:r>
            <a:r>
              <a:rPr lang="en-US" sz="1100"/>
              <a:t>. </a:t>
            </a:r>
          </a:p>
        </p:txBody>
      </p:sp>
      <p:sp>
        <p:nvSpPr>
          <p:cNvPr id="6" name="Rectangle 5">
            <a:extLst>
              <a:ext uri="{FF2B5EF4-FFF2-40B4-BE49-F238E27FC236}">
                <a16:creationId xmlns:a16="http://schemas.microsoft.com/office/drawing/2014/main" id="{387AE617-3D34-601F-E597-DCBAB78834EB}"/>
              </a:ext>
            </a:extLst>
          </p:cNvPr>
          <p:cNvSpPr/>
          <p:nvPr/>
        </p:nvSpPr>
        <p:spPr>
          <a:xfrm>
            <a:off x="1049867" y="2274593"/>
            <a:ext cx="3475764" cy="37862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0DD3FF-8DB9-549B-0B17-2CF305F758E5}"/>
              </a:ext>
            </a:extLst>
          </p:cNvPr>
          <p:cNvSpPr/>
          <p:nvPr/>
        </p:nvSpPr>
        <p:spPr>
          <a:xfrm>
            <a:off x="1049868" y="2686129"/>
            <a:ext cx="3475764" cy="921687"/>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94DD0-1EC3-CB69-27C8-E40DBB63F3A3}"/>
              </a:ext>
            </a:extLst>
          </p:cNvPr>
          <p:cNvCxnSpPr>
            <a:cxnSpLocks/>
            <a:stCxn id="6" idx="3"/>
            <a:endCxn id="18" idx="1"/>
          </p:cNvCxnSpPr>
          <p:nvPr/>
        </p:nvCxnSpPr>
        <p:spPr>
          <a:xfrm flipV="1">
            <a:off x="4525631" y="2450432"/>
            <a:ext cx="2745181" cy="1347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80CAB7-973D-869F-1110-A2C851577552}"/>
              </a:ext>
            </a:extLst>
          </p:cNvPr>
          <p:cNvCxnSpPr>
            <a:cxnSpLocks/>
          </p:cNvCxnSpPr>
          <p:nvPr/>
        </p:nvCxnSpPr>
        <p:spPr>
          <a:xfrm>
            <a:off x="4525631" y="3224752"/>
            <a:ext cx="274518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84B08C-7B71-9EB6-E3E4-2FA90FB8EC6C}"/>
              </a:ext>
            </a:extLst>
          </p:cNvPr>
          <p:cNvSpPr txBox="1"/>
          <p:nvPr/>
        </p:nvSpPr>
        <p:spPr>
          <a:xfrm>
            <a:off x="7270812" y="2234988"/>
            <a:ext cx="4547808" cy="430887"/>
          </a:xfrm>
          <a:prstGeom prst="rect">
            <a:avLst/>
          </a:prstGeom>
          <a:noFill/>
        </p:spPr>
        <p:txBody>
          <a:bodyPr wrap="square" rtlCol="0">
            <a:spAutoFit/>
          </a:bodyPr>
          <a:lstStyle/>
          <a:p>
            <a:r>
              <a:rPr lang="en-US" sz="1100"/>
              <a:t>Applicants will select the facility </a:t>
            </a:r>
            <a:r>
              <a:rPr lang="en-US" sz="1100" b="1"/>
              <a:t>Technology Type (Solar or Wind) </a:t>
            </a:r>
            <a:r>
              <a:rPr lang="en-US" sz="1100"/>
              <a:t>and identify if the facility includes </a:t>
            </a:r>
            <a:r>
              <a:rPr lang="en-US" sz="1100" b="1"/>
              <a:t>Energy Storage</a:t>
            </a:r>
            <a:r>
              <a:rPr lang="en-US" sz="1100"/>
              <a:t>.</a:t>
            </a:r>
          </a:p>
        </p:txBody>
      </p:sp>
      <p:sp>
        <p:nvSpPr>
          <p:cNvPr id="19" name="TextBox 18">
            <a:extLst>
              <a:ext uri="{FF2B5EF4-FFF2-40B4-BE49-F238E27FC236}">
                <a16:creationId xmlns:a16="http://schemas.microsoft.com/office/drawing/2014/main" id="{EFC93C3F-0F45-6E64-17AD-9798A9E69CDB}"/>
              </a:ext>
            </a:extLst>
          </p:cNvPr>
          <p:cNvSpPr txBox="1"/>
          <p:nvPr/>
        </p:nvSpPr>
        <p:spPr>
          <a:xfrm>
            <a:off x="7270812" y="3062480"/>
            <a:ext cx="4547808" cy="1107996"/>
          </a:xfrm>
          <a:prstGeom prst="rect">
            <a:avLst/>
          </a:prstGeom>
          <a:noFill/>
        </p:spPr>
        <p:txBody>
          <a:bodyPr wrap="square" rtlCol="0">
            <a:spAutoFit/>
          </a:bodyPr>
          <a:lstStyle/>
          <a:p>
            <a:r>
              <a:rPr lang="en-US" sz="1100" dirty="0"/>
              <a:t>Applicants will enter the </a:t>
            </a:r>
            <a:r>
              <a:rPr lang="en-US" sz="1100" b="1" dirty="0"/>
              <a:t>energy generating capacity</a:t>
            </a:r>
            <a:r>
              <a:rPr lang="en-US" sz="1100" dirty="0"/>
              <a:t> of the facility. </a:t>
            </a:r>
          </a:p>
          <a:p>
            <a:endParaRPr lang="en-US" sz="1100" i="1" dirty="0"/>
          </a:p>
          <a:p>
            <a:r>
              <a:rPr lang="en-US" sz="1100" i="1" dirty="0"/>
              <a:t>Note: fields are conditional based on the technology type selected and energy storage identification. For example, if I select Wind and no energy storage, I will be prompted to complete only Nameplate Capacity (kW AC)</a:t>
            </a:r>
            <a:endParaRPr lang="en-US" sz="1100" dirty="0"/>
          </a:p>
        </p:txBody>
      </p:sp>
      <p:sp>
        <p:nvSpPr>
          <p:cNvPr id="21" name="TextBox 20">
            <a:extLst>
              <a:ext uri="{FF2B5EF4-FFF2-40B4-BE49-F238E27FC236}">
                <a16:creationId xmlns:a16="http://schemas.microsoft.com/office/drawing/2014/main" id="{7ECAC04A-A688-CE4D-ADA5-D26A63B473E8}"/>
              </a:ext>
            </a:extLst>
          </p:cNvPr>
          <p:cNvSpPr txBox="1"/>
          <p:nvPr/>
        </p:nvSpPr>
        <p:spPr>
          <a:xfrm>
            <a:off x="7270812" y="4232999"/>
            <a:ext cx="4547808" cy="1277273"/>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1100"/>
          </a:p>
          <a:p>
            <a:r>
              <a:rPr lang="en-US" sz="1100" i="1"/>
              <a:t>Note: Facility Usage is conditional for each subcategory based on requirements outlined in guidance. Questions and response options will differ across each subcategory. </a:t>
            </a:r>
          </a:p>
        </p:txBody>
      </p:sp>
      <p:sp>
        <p:nvSpPr>
          <p:cNvPr id="24" name="Rectangle 23">
            <a:extLst>
              <a:ext uri="{FF2B5EF4-FFF2-40B4-BE49-F238E27FC236}">
                <a16:creationId xmlns:a16="http://schemas.microsoft.com/office/drawing/2014/main" id="{3D8F9D21-A7A1-7E5B-A69E-6CD2C2F4D77F}"/>
              </a:ext>
            </a:extLst>
          </p:cNvPr>
          <p:cNvSpPr/>
          <p:nvPr/>
        </p:nvSpPr>
        <p:spPr>
          <a:xfrm>
            <a:off x="1049867" y="3702050"/>
            <a:ext cx="3475764" cy="180822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9BB8A24-1505-2A23-C3F8-5B4A55C8DCEE}"/>
              </a:ext>
            </a:extLst>
          </p:cNvPr>
          <p:cNvCxnSpPr>
            <a:cxnSpLocks/>
            <a:stCxn id="24" idx="3"/>
          </p:cNvCxnSpPr>
          <p:nvPr/>
        </p:nvCxnSpPr>
        <p:spPr>
          <a:xfrm>
            <a:off x="4525631" y="4606161"/>
            <a:ext cx="274518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97DEA8E-A0FE-C1B4-028E-B5BC46EA9CFD}"/>
              </a:ext>
            </a:extLst>
          </p:cNvPr>
          <p:cNvSpPr/>
          <p:nvPr/>
        </p:nvSpPr>
        <p:spPr>
          <a:xfrm>
            <a:off x="3798540" y="5780601"/>
            <a:ext cx="465277" cy="21411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04155AD-F423-4ECB-C719-7B3D1C5533C5}"/>
              </a:ext>
            </a:extLst>
          </p:cNvPr>
          <p:cNvCxnSpPr>
            <a:cxnSpLocks/>
            <a:stCxn id="26" idx="3"/>
          </p:cNvCxnSpPr>
          <p:nvPr/>
        </p:nvCxnSpPr>
        <p:spPr>
          <a:xfrm>
            <a:off x="4263817" y="5887660"/>
            <a:ext cx="3006995" cy="264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357D39-425F-4E75-9856-6EC601E9352D}"/>
              </a:ext>
            </a:extLst>
          </p:cNvPr>
          <p:cNvSpPr txBox="1"/>
          <p:nvPr/>
        </p:nvSpPr>
        <p:spPr>
          <a:xfrm>
            <a:off x="7270812" y="5572795"/>
            <a:ext cx="4616388" cy="430887"/>
          </a:xfrm>
          <a:prstGeom prst="rect">
            <a:avLst/>
          </a:prstGeom>
          <a:noFill/>
        </p:spPr>
        <p:txBody>
          <a:bodyPr wrap="square" rtlCol="0">
            <a:spAutoFit/>
          </a:bodyPr>
          <a:lstStyle/>
          <a:p>
            <a:r>
              <a:rPr lang="en-US" sz="1100"/>
              <a:t>Once all required fields have been completed, applicants will select </a:t>
            </a:r>
            <a:r>
              <a:rPr lang="en-US" sz="1100" b="1"/>
              <a:t>Next</a:t>
            </a:r>
            <a:r>
              <a:rPr lang="en-US" sz="1100"/>
              <a:t> to move on to required documentation. </a:t>
            </a:r>
          </a:p>
        </p:txBody>
      </p:sp>
      <p:sp>
        <p:nvSpPr>
          <p:cNvPr id="4" name="Rectangle 3">
            <a:extLst>
              <a:ext uri="{FF2B5EF4-FFF2-40B4-BE49-F238E27FC236}">
                <a16:creationId xmlns:a16="http://schemas.microsoft.com/office/drawing/2014/main" id="{050DF670-CD0B-2521-350A-1FBCF1F5A388}"/>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spTree>
    <p:extLst>
      <p:ext uri="{BB962C8B-B14F-4D97-AF65-F5344CB8AC3E}">
        <p14:creationId xmlns:p14="http://schemas.microsoft.com/office/powerpoint/2010/main" val="4135818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37CA97-8539-A4C8-3F33-D12B5D7CBD01}"/>
              </a:ext>
            </a:extLst>
          </p:cNvPr>
          <p:cNvGrpSpPr/>
          <p:nvPr/>
        </p:nvGrpSpPr>
        <p:grpSpPr>
          <a:xfrm>
            <a:off x="839788" y="1600760"/>
            <a:ext cx="6661842" cy="4362938"/>
            <a:chOff x="839788" y="1600760"/>
            <a:chExt cx="6661842" cy="4362938"/>
          </a:xfrm>
        </p:grpSpPr>
        <p:grpSp>
          <p:nvGrpSpPr>
            <p:cNvPr id="22" name="Group 21">
              <a:extLst>
                <a:ext uri="{FF2B5EF4-FFF2-40B4-BE49-F238E27FC236}">
                  <a16:creationId xmlns:a16="http://schemas.microsoft.com/office/drawing/2014/main" id="{14F4079A-B497-3139-9E71-C6FD2A6CB3A7}"/>
                </a:ext>
              </a:extLst>
            </p:cNvPr>
            <p:cNvGrpSpPr/>
            <p:nvPr/>
          </p:nvGrpSpPr>
          <p:grpSpPr>
            <a:xfrm>
              <a:off x="839788" y="1600760"/>
              <a:ext cx="6661842" cy="4362938"/>
              <a:chOff x="839788" y="1600760"/>
              <a:chExt cx="6661842" cy="4362938"/>
            </a:xfrm>
          </p:grpSpPr>
          <p:pic>
            <p:nvPicPr>
              <p:cNvPr id="15" name="Picture 14" descr="A screenshot of a computer&#10;&#10;Description automatically generated">
                <a:extLst>
                  <a:ext uri="{FF2B5EF4-FFF2-40B4-BE49-F238E27FC236}">
                    <a16:creationId xmlns:a16="http://schemas.microsoft.com/office/drawing/2014/main" id="{3283AF19-DF69-949B-25D3-97A7B536D264}"/>
                  </a:ext>
                </a:extLst>
              </p:cNvPr>
              <p:cNvPicPr>
                <a:picLocks noChangeAspect="1"/>
              </p:cNvPicPr>
              <p:nvPr/>
            </p:nvPicPr>
            <p:blipFill rotWithShape="1">
              <a:blip r:embed="rId3">
                <a:extLst>
                  <a:ext uri="{28A0092B-C50C-407E-A947-70E740481C1C}">
                    <a14:useLocalDpi xmlns:a14="http://schemas.microsoft.com/office/drawing/2010/main" val="0"/>
                  </a:ext>
                </a:extLst>
              </a:blip>
              <a:srcRect l="19773" r="3013" b="41722"/>
              <a:stretch/>
            </p:blipFill>
            <p:spPr>
              <a:xfrm>
                <a:off x="839788" y="1600760"/>
                <a:ext cx="6661842" cy="4362938"/>
              </a:xfrm>
              <a:prstGeom prst="rect">
                <a:avLst/>
              </a:prstGeom>
              <a:effectLst>
                <a:outerShdw blurRad="50800" dist="38100" dir="2700000" algn="tl" rotWithShape="0">
                  <a:prstClr val="black">
                    <a:alpha val="40000"/>
                  </a:prstClr>
                </a:outerShdw>
              </a:effectLst>
            </p:spPr>
          </p:pic>
          <p:pic>
            <p:nvPicPr>
              <p:cNvPr id="21" name="Picture 20" descr="A logo for a company&#10;&#10;Description automatically generated">
                <a:extLst>
                  <a:ext uri="{FF2B5EF4-FFF2-40B4-BE49-F238E27FC236}">
                    <a16:creationId xmlns:a16="http://schemas.microsoft.com/office/drawing/2014/main" id="{82EADC8E-FBDB-D760-3426-B4E6C3368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445" y="1657798"/>
                <a:ext cx="930787" cy="337909"/>
              </a:xfrm>
              <a:prstGeom prst="rect">
                <a:avLst/>
              </a:prstGeom>
            </p:spPr>
          </p:pic>
        </p:grpSp>
        <p:grpSp>
          <p:nvGrpSpPr>
            <p:cNvPr id="5" name="Group 4">
              <a:extLst>
                <a:ext uri="{FF2B5EF4-FFF2-40B4-BE49-F238E27FC236}">
                  <a16:creationId xmlns:a16="http://schemas.microsoft.com/office/drawing/2014/main" id="{96EE9AE5-0BAA-5877-8236-26D4ECBAC8A1}"/>
                </a:ext>
              </a:extLst>
            </p:cNvPr>
            <p:cNvGrpSpPr/>
            <p:nvPr/>
          </p:nvGrpSpPr>
          <p:grpSpPr>
            <a:xfrm>
              <a:off x="1123433" y="2813914"/>
              <a:ext cx="425450" cy="153888"/>
              <a:chOff x="1152008" y="2715489"/>
              <a:chExt cx="425450" cy="153888"/>
            </a:xfrm>
          </p:grpSpPr>
          <p:sp>
            <p:nvSpPr>
              <p:cNvPr id="8" name="Rectangle 7">
                <a:extLst>
                  <a:ext uri="{FF2B5EF4-FFF2-40B4-BE49-F238E27FC236}">
                    <a16:creationId xmlns:a16="http://schemas.microsoft.com/office/drawing/2014/main" id="{F558C0A2-043B-AE9A-FB65-1937DE40BEE2}"/>
                  </a:ext>
                </a:extLst>
              </p:cNvPr>
              <p:cNvSpPr/>
              <p:nvPr/>
            </p:nvSpPr>
            <p:spPr>
              <a:xfrm>
                <a:off x="1238250" y="2765425"/>
                <a:ext cx="231775" cy="60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D20C9D-98A6-4E58-DBD7-8A5DC80905CB}"/>
                  </a:ext>
                </a:extLst>
              </p:cNvPr>
              <p:cNvSpPr txBox="1"/>
              <p:nvPr/>
            </p:nvSpPr>
            <p:spPr>
              <a:xfrm>
                <a:off x="1152008" y="2715489"/>
                <a:ext cx="425450" cy="153888"/>
              </a:xfrm>
              <a:prstGeom prst="rect">
                <a:avLst/>
              </a:prstGeom>
              <a:noFill/>
            </p:spPr>
            <p:txBody>
              <a:bodyPr wrap="square" rtlCol="0">
                <a:spAutoFit/>
              </a:bodyPr>
              <a:lstStyle/>
              <a:p>
                <a:r>
                  <a:rPr lang="en-US" sz="400" dirty="0"/>
                  <a:t>executed</a:t>
                </a:r>
              </a:p>
            </p:txBody>
          </p:sp>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468643" y="3566866"/>
            <a:ext cx="245023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918882" y="5605526"/>
            <a:ext cx="4057094" cy="430887"/>
          </a:xfrm>
          <a:prstGeom prst="rect">
            <a:avLst/>
          </a:prstGeom>
          <a:noFill/>
        </p:spPr>
        <p:txBody>
          <a:bodyPr wrap="square" rtlCol="0">
            <a:spAutoFit/>
          </a:bodyPr>
          <a:lstStyle/>
          <a:p>
            <a:r>
              <a:rPr lang="en-US" sz="1100" dirty="0"/>
              <a:t>Once required documents have been attached, applicants will select </a:t>
            </a:r>
            <a:r>
              <a:rPr lang="en-US" sz="1100" b="1" dirty="0"/>
              <a:t>Next</a:t>
            </a:r>
            <a:r>
              <a:rPr lang="en-US" sz="1100" dirty="0"/>
              <a:t> to review their application prior to submission. </a:t>
            </a:r>
          </a:p>
        </p:txBody>
      </p:sp>
      <p:sp>
        <p:nvSpPr>
          <p:cNvPr id="9" name="Rectangle 8">
            <a:extLst>
              <a:ext uri="{FF2B5EF4-FFF2-40B4-BE49-F238E27FC236}">
                <a16:creationId xmlns:a16="http://schemas.microsoft.com/office/drawing/2014/main" id="{18296A28-7BAE-698D-811D-8DDC0069AD1F}"/>
              </a:ext>
            </a:extLst>
          </p:cNvPr>
          <p:cNvSpPr/>
          <p:nvPr/>
        </p:nvSpPr>
        <p:spPr>
          <a:xfrm>
            <a:off x="895164" y="2505070"/>
            <a:ext cx="4573479" cy="30270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4553929" y="5708723"/>
            <a:ext cx="794128"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a:stCxn id="4" idx="3"/>
            <a:endCxn id="16" idx="1"/>
          </p:cNvCxnSpPr>
          <p:nvPr/>
        </p:nvCxnSpPr>
        <p:spPr>
          <a:xfrm flipV="1">
            <a:off x="5348057" y="5820970"/>
            <a:ext cx="2570825"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38FB15-195D-C7BC-073C-F2BCD17F641C}"/>
              </a:ext>
            </a:extLst>
          </p:cNvPr>
          <p:cNvSpPr txBox="1"/>
          <p:nvPr/>
        </p:nvSpPr>
        <p:spPr>
          <a:xfrm>
            <a:off x="7918882" y="2960417"/>
            <a:ext cx="3542190" cy="1107996"/>
          </a:xfrm>
          <a:prstGeom prst="rect">
            <a:avLst/>
          </a:prstGeom>
          <a:noFill/>
        </p:spPr>
        <p:txBody>
          <a:bodyPr wrap="square" rtlCol="0">
            <a:spAutoFit/>
          </a:bodyPr>
          <a:lstStyle/>
          <a:p>
            <a:r>
              <a:rPr lang="en-US" sz="1100"/>
              <a:t>Applicants will be prompted to attach all required documents per category requirements outlined in the NPRM. </a:t>
            </a:r>
          </a:p>
          <a:p>
            <a:endParaRPr lang="en-US" sz="1100"/>
          </a:p>
          <a:p>
            <a:r>
              <a:rPr lang="en-US" sz="1100" i="1"/>
              <a:t>Note: Documentation requirements are conditional based on subcategory chosen by the applicant.</a:t>
            </a:r>
          </a:p>
        </p:txBody>
      </p:sp>
      <p:sp>
        <p:nvSpPr>
          <p:cNvPr id="3" name="Rectangle 2">
            <a:extLst>
              <a:ext uri="{FF2B5EF4-FFF2-40B4-BE49-F238E27FC236}">
                <a16:creationId xmlns:a16="http://schemas.microsoft.com/office/drawing/2014/main" id="{43373134-72B0-956B-8130-9CC83508D202}"/>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spTree>
    <p:extLst>
      <p:ext uri="{BB962C8B-B14F-4D97-AF65-F5344CB8AC3E}">
        <p14:creationId xmlns:p14="http://schemas.microsoft.com/office/powerpoint/2010/main" val="577274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7576DC-7259-40C7-3597-DB35DC213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514658"/>
            <a:ext cx="6599699" cy="184813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830423" y="4454100"/>
            <a:ext cx="3542190" cy="938719"/>
          </a:xfrm>
          <a:prstGeom prst="rect">
            <a:avLst/>
          </a:prstGeom>
          <a:noFill/>
        </p:spPr>
        <p:txBody>
          <a:bodyPr wrap="square" rtlCol="0">
            <a:spAutoFit/>
          </a:bodyPr>
          <a:lstStyle/>
          <a:p>
            <a:r>
              <a:rPr lang="en-US" sz="1100"/>
              <a:t>Applicants will be required to </a:t>
            </a:r>
            <a:r>
              <a:rPr lang="en-US" sz="1100" b="1"/>
              <a:t>Attest</a:t>
            </a:r>
            <a:r>
              <a:rPr lang="en-US" sz="1100"/>
              <a:t> to all required Attestations prior to submission.</a:t>
            </a:r>
            <a:br>
              <a:rPr lang="en-US" sz="1100"/>
            </a:br>
            <a:br>
              <a:rPr lang="en-US" sz="1100"/>
            </a:br>
            <a:r>
              <a:rPr lang="en-US" sz="1100" i="1"/>
              <a:t>Note: all Attestations are conditional based on subcategory selected and applicant responses. </a:t>
            </a:r>
            <a:endParaRPr lang="en-US" sz="1100"/>
          </a:p>
        </p:txBody>
      </p:sp>
      <p:sp>
        <p:nvSpPr>
          <p:cNvPr id="12" name="TextBox 11">
            <a:extLst>
              <a:ext uri="{FF2B5EF4-FFF2-40B4-BE49-F238E27FC236}">
                <a16:creationId xmlns:a16="http://schemas.microsoft.com/office/drawing/2014/main" id="{6E38FB15-195D-C7BC-073C-F2BCD17F641C}"/>
              </a:ext>
            </a:extLst>
          </p:cNvPr>
          <p:cNvSpPr txBox="1"/>
          <p:nvPr/>
        </p:nvSpPr>
        <p:spPr>
          <a:xfrm>
            <a:off x="7824161" y="1502387"/>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19" name="TextBox 18">
            <a:extLst>
              <a:ext uri="{FF2B5EF4-FFF2-40B4-BE49-F238E27FC236}">
                <a16:creationId xmlns:a16="http://schemas.microsoft.com/office/drawing/2014/main" id="{E93258DE-0F9E-C035-D496-0990F6DB9B96}"/>
              </a:ext>
            </a:extLst>
          </p:cNvPr>
          <p:cNvSpPr txBox="1"/>
          <p:nvPr/>
        </p:nvSpPr>
        <p:spPr>
          <a:xfrm>
            <a:off x="7830423" y="5582518"/>
            <a:ext cx="3542190" cy="430887"/>
          </a:xfrm>
          <a:prstGeom prst="rect">
            <a:avLst/>
          </a:prstGeom>
          <a:noFill/>
        </p:spPr>
        <p:txBody>
          <a:bodyPr wrap="square" rtlCol="0">
            <a:spAutoFit/>
          </a:bodyPr>
          <a:lstStyle/>
          <a:p>
            <a:r>
              <a:rPr lang="en-US" sz="1100" dirty="0"/>
              <a:t>Once applicants have attested, they can </a:t>
            </a:r>
            <a:r>
              <a:rPr lang="en-US" sz="1100" b="1" dirty="0"/>
              <a:t>confirm submission</a:t>
            </a:r>
            <a:r>
              <a:rPr lang="en-US" sz="1100" dirty="0"/>
              <a:t> of their 48(e) application for allocation</a:t>
            </a:r>
          </a:p>
        </p:txBody>
      </p:sp>
      <p:sp>
        <p:nvSpPr>
          <p:cNvPr id="3" name="Rectangle 2">
            <a:extLst>
              <a:ext uri="{FF2B5EF4-FFF2-40B4-BE49-F238E27FC236}">
                <a16:creationId xmlns:a16="http://schemas.microsoft.com/office/drawing/2014/main" id="{1CE16815-70FE-9A17-7C86-13558B82B938}"/>
              </a:ext>
            </a:extLst>
          </p:cNvPr>
          <p:cNvSpPr/>
          <p:nvPr/>
        </p:nvSpPr>
        <p:spPr>
          <a:xfrm>
            <a:off x="922020" y="2237085"/>
            <a:ext cx="1836420" cy="622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4FAC154C-B394-68A1-FFD1-ADDEF8A690DE}"/>
              </a:ext>
            </a:extLst>
          </p:cNvPr>
          <p:cNvSpPr/>
          <p:nvPr/>
        </p:nvSpPr>
        <p:spPr>
          <a:xfrm rot="16200000">
            <a:off x="415441" y="3277776"/>
            <a:ext cx="3751342" cy="876936"/>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296A28-7BAE-698D-811D-8DDC0069AD1F}"/>
              </a:ext>
            </a:extLst>
          </p:cNvPr>
          <p:cNvSpPr/>
          <p:nvPr/>
        </p:nvSpPr>
        <p:spPr>
          <a:xfrm>
            <a:off x="1084979" y="2916556"/>
            <a:ext cx="786260"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E09CCCDF-3B33-FFE1-E3AB-345431734907}"/>
              </a:ext>
            </a:extLst>
          </p:cNvPr>
          <p:cNvCxnSpPr>
            <a:cxnSpLocks/>
            <a:stCxn id="9" idx="0"/>
          </p:cNvCxnSpPr>
          <p:nvPr/>
        </p:nvCxnSpPr>
        <p:spPr>
          <a:xfrm rot="5400000" flipH="1" flipV="1">
            <a:off x="4052779" y="-850616"/>
            <a:ext cx="1192503" cy="6341843"/>
          </a:xfrm>
          <a:prstGeom prst="bentConnector2">
            <a:avLst/>
          </a:prstGeom>
        </p:spPr>
        <p:style>
          <a:lnRef idx="1">
            <a:schemeClr val="accent5"/>
          </a:lnRef>
          <a:fillRef idx="0">
            <a:schemeClr val="accent5"/>
          </a:fillRef>
          <a:effectRef idx="0">
            <a:schemeClr val="accent5"/>
          </a:effectRef>
          <a:fontRef idx="minor">
            <a:schemeClr val="tx1"/>
          </a:fontRef>
        </p:style>
      </p:cxnSp>
      <p:sp>
        <p:nvSpPr>
          <p:cNvPr id="5" name="Rectangle 4">
            <a:extLst>
              <a:ext uri="{FF2B5EF4-FFF2-40B4-BE49-F238E27FC236}">
                <a16:creationId xmlns:a16="http://schemas.microsoft.com/office/drawing/2014/main" id="{45AC4285-B96F-DD66-C634-468ABCE3187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grpSp>
        <p:nvGrpSpPr>
          <p:cNvPr id="10" name="Group 9">
            <a:extLst>
              <a:ext uri="{FF2B5EF4-FFF2-40B4-BE49-F238E27FC236}">
                <a16:creationId xmlns:a16="http://schemas.microsoft.com/office/drawing/2014/main" id="{E467BB48-1745-8049-A566-EB7D65B859DC}"/>
              </a:ext>
            </a:extLst>
          </p:cNvPr>
          <p:cNvGrpSpPr/>
          <p:nvPr/>
        </p:nvGrpSpPr>
        <p:grpSpPr>
          <a:xfrm>
            <a:off x="2667930" y="1550194"/>
            <a:ext cx="4022448" cy="4376603"/>
            <a:chOff x="2667930" y="1550194"/>
            <a:chExt cx="4022448" cy="4376603"/>
          </a:xfrm>
        </p:grpSpPr>
        <p:pic>
          <p:nvPicPr>
            <p:cNvPr id="11" name="Picture 10" descr="A screenshot of a computer&#10;&#10;Description automatically generated">
              <a:extLst>
                <a:ext uri="{FF2B5EF4-FFF2-40B4-BE49-F238E27FC236}">
                  <a16:creationId xmlns:a16="http://schemas.microsoft.com/office/drawing/2014/main" id="{A9BACD28-9E5D-5077-B153-CFF1FFF97DD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67930" y="1550194"/>
              <a:ext cx="4022448" cy="437660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5C7F315-A854-074A-7843-673052089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83" y="2445320"/>
              <a:ext cx="3324698" cy="157680"/>
            </a:xfrm>
            <a:prstGeom prst="rect">
              <a:avLst/>
            </a:prstGeom>
          </p:spPr>
        </p:pic>
      </p:grpSp>
      <p:sp>
        <p:nvSpPr>
          <p:cNvPr id="4" name="Rectangle 3">
            <a:extLst>
              <a:ext uri="{FF2B5EF4-FFF2-40B4-BE49-F238E27FC236}">
                <a16:creationId xmlns:a16="http://schemas.microsoft.com/office/drawing/2014/main" id="{251F2F55-558F-43CD-DC12-00B515A33830}"/>
              </a:ext>
            </a:extLst>
          </p:cNvPr>
          <p:cNvSpPr/>
          <p:nvPr/>
        </p:nvSpPr>
        <p:spPr>
          <a:xfrm>
            <a:off x="2811129" y="1904744"/>
            <a:ext cx="79316" cy="3364375"/>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6820FF-7EAE-6D0A-4EB0-54464CEE08CA}"/>
              </a:ext>
            </a:extLst>
          </p:cNvPr>
          <p:cNvSpPr/>
          <p:nvPr/>
        </p:nvSpPr>
        <p:spPr>
          <a:xfrm>
            <a:off x="6091237" y="5726655"/>
            <a:ext cx="496904" cy="14261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15" idx="3"/>
            <a:endCxn id="19" idx="1"/>
          </p:cNvCxnSpPr>
          <p:nvPr/>
        </p:nvCxnSpPr>
        <p:spPr>
          <a:xfrm>
            <a:off x="6588141" y="5797962"/>
            <a:ext cx="124228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0BD2FB-C193-BF92-2CA2-FED57746349F}"/>
              </a:ext>
            </a:extLst>
          </p:cNvPr>
          <p:cNvCxnSpPr>
            <a:cxnSpLocks/>
          </p:cNvCxnSpPr>
          <p:nvPr/>
        </p:nvCxnSpPr>
        <p:spPr>
          <a:xfrm>
            <a:off x="2884095" y="5036467"/>
            <a:ext cx="493585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73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1C1366D-66E8-4119-BA1A-85975557E8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025784" y="1904672"/>
            <a:ext cx="3604241" cy="38694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B92B70-2672-D7DC-06C3-6E5D1DC27C08}"/>
              </a:ext>
            </a:extLst>
          </p:cNvPr>
          <p:cNvSpPr>
            <a:spLocks noGrp="1"/>
          </p:cNvSpPr>
          <p:nvPr>
            <p:ph type="title"/>
          </p:nvPr>
        </p:nvSpPr>
        <p:spPr/>
        <p:txBody>
          <a:bodyPr/>
          <a:lstStyle/>
          <a:p>
            <a:r>
              <a:rPr lang="en-US"/>
              <a:t>User Registration Workflow – Landing Page</a:t>
            </a:r>
          </a:p>
        </p:txBody>
      </p:sp>
      <p:sp>
        <p:nvSpPr>
          <p:cNvPr id="4" name="Slide Number Placeholder 3">
            <a:extLst>
              <a:ext uri="{FF2B5EF4-FFF2-40B4-BE49-F238E27FC236}">
                <a16:creationId xmlns:a16="http://schemas.microsoft.com/office/drawing/2014/main" id="{A763A5B6-0A27-663C-524C-862677037485}"/>
              </a:ext>
            </a:extLst>
          </p:cNvPr>
          <p:cNvSpPr>
            <a:spLocks noGrp="1"/>
          </p:cNvSpPr>
          <p:nvPr>
            <p:ph type="sldNum" sz="quarter" idx="10"/>
          </p:nvPr>
        </p:nvSpPr>
        <p:spPr/>
        <p:txBody>
          <a:bodyPr/>
          <a:lstStyle/>
          <a:p>
            <a:fld id="{E773C8E2-B35B-254F-A137-6F2F570DAACB}" type="slidenum">
              <a:rPr lang="en-US" smtClean="0"/>
              <a:pPr/>
              <a:t>4</a:t>
            </a:fld>
            <a:endParaRPr lang="en-US"/>
          </a:p>
        </p:txBody>
      </p:sp>
      <p:sp>
        <p:nvSpPr>
          <p:cNvPr id="3" name="Rectangle 2">
            <a:extLst>
              <a:ext uri="{FF2B5EF4-FFF2-40B4-BE49-F238E27FC236}">
                <a16:creationId xmlns:a16="http://schemas.microsoft.com/office/drawing/2014/main" id="{E69AF326-E807-38B0-D520-60CCAF03ED50}"/>
              </a:ext>
            </a:extLst>
          </p:cNvPr>
          <p:cNvSpPr/>
          <p:nvPr/>
        </p:nvSpPr>
        <p:spPr>
          <a:xfrm>
            <a:off x="838200" y="2916765"/>
            <a:ext cx="2290438" cy="1740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Energy.gov Landing Page</a:t>
            </a:r>
          </a:p>
        </p:txBody>
      </p:sp>
      <p:sp>
        <p:nvSpPr>
          <p:cNvPr id="5" name="Arrow: Right 4">
            <a:extLst>
              <a:ext uri="{FF2B5EF4-FFF2-40B4-BE49-F238E27FC236}">
                <a16:creationId xmlns:a16="http://schemas.microsoft.com/office/drawing/2014/main" id="{6C7D1D27-40C6-6251-0EDA-F8A09F2BD7E6}"/>
              </a:ext>
            </a:extLst>
          </p:cNvPr>
          <p:cNvSpPr/>
          <p:nvPr/>
        </p:nvSpPr>
        <p:spPr>
          <a:xfrm>
            <a:off x="3371617" y="3551519"/>
            <a:ext cx="848604" cy="470516"/>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A28C9-8160-13D7-ED41-21629672B3ED}"/>
              </a:ext>
            </a:extLst>
          </p:cNvPr>
          <p:cNvSpPr txBox="1"/>
          <p:nvPr/>
        </p:nvSpPr>
        <p:spPr>
          <a:xfrm>
            <a:off x="760501" y="1198141"/>
            <a:ext cx="10585460" cy="830997"/>
          </a:xfrm>
          <a:prstGeom prst="rect">
            <a:avLst/>
          </a:prstGeom>
          <a:noFill/>
        </p:spPr>
        <p:txBody>
          <a:bodyPr wrap="square" rtlCol="0">
            <a:spAutoFit/>
          </a:bodyPr>
          <a:lstStyle/>
          <a:p>
            <a:r>
              <a:rPr lang="en-US" sz="1600"/>
              <a:t>From an Energy.gov Landing Page, applicants will select a call-to-action button which will redirect them to an ECO Portal Registration Page. Applicants will then select register and be navigated to DOE ONE ID Authentication hub where they will select the 48(e) ECO Application tile. </a:t>
            </a:r>
          </a:p>
        </p:txBody>
      </p:sp>
      <p:sp>
        <p:nvSpPr>
          <p:cNvPr id="11" name="Arrow: Right 10">
            <a:extLst>
              <a:ext uri="{FF2B5EF4-FFF2-40B4-BE49-F238E27FC236}">
                <a16:creationId xmlns:a16="http://schemas.microsoft.com/office/drawing/2014/main" id="{375BFFA4-CF1C-AEBA-13AD-594BCC83F44E}"/>
              </a:ext>
            </a:extLst>
          </p:cNvPr>
          <p:cNvSpPr/>
          <p:nvPr/>
        </p:nvSpPr>
        <p:spPr>
          <a:xfrm>
            <a:off x="6996617" y="3551519"/>
            <a:ext cx="848604" cy="470516"/>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2EBFE9-DCB5-5A95-988E-E7214B3FE95A}"/>
              </a:ext>
            </a:extLst>
          </p:cNvPr>
          <p:cNvSpPr/>
          <p:nvPr/>
        </p:nvSpPr>
        <p:spPr>
          <a:xfrm>
            <a:off x="4463200" y="2916765"/>
            <a:ext cx="2290438" cy="1740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ECO Registration Landing Page</a:t>
            </a:r>
          </a:p>
        </p:txBody>
      </p:sp>
      <p:sp>
        <p:nvSpPr>
          <p:cNvPr id="13" name="Rectangle 12">
            <a:extLst>
              <a:ext uri="{FF2B5EF4-FFF2-40B4-BE49-F238E27FC236}">
                <a16:creationId xmlns:a16="http://schemas.microsoft.com/office/drawing/2014/main" id="{CD22B52D-CAB2-0CD8-9B52-F0B551333A1C}"/>
              </a:ext>
            </a:extLst>
          </p:cNvPr>
          <p:cNvSpPr/>
          <p:nvPr/>
        </p:nvSpPr>
        <p:spPr>
          <a:xfrm>
            <a:off x="10339280" y="5131452"/>
            <a:ext cx="1056442" cy="346229"/>
          </a:xfrm>
          <a:prstGeom prst="rect">
            <a:avLst/>
          </a:prstGeom>
          <a:noFill/>
          <a:ln w="381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22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678585-C0B1-6F90-8928-91187A0F7539}"/>
              </a:ext>
            </a:extLst>
          </p:cNvPr>
          <p:cNvGrpSpPr/>
          <p:nvPr/>
        </p:nvGrpSpPr>
        <p:grpSpPr>
          <a:xfrm>
            <a:off x="839788" y="1782916"/>
            <a:ext cx="5545153" cy="3215212"/>
            <a:chOff x="839788" y="1782916"/>
            <a:chExt cx="5545153" cy="3215212"/>
          </a:xfrm>
        </p:grpSpPr>
        <p:pic>
          <p:nvPicPr>
            <p:cNvPr id="1026" name="Picture 2">
              <a:extLst>
                <a:ext uri="{FF2B5EF4-FFF2-40B4-BE49-F238E27FC236}">
                  <a16:creationId xmlns:a16="http://schemas.microsoft.com/office/drawing/2014/main" id="{97753E6F-1B9A-D5A2-D12B-C0F2FEA00B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9788" y="1782916"/>
              <a:ext cx="5545153" cy="32152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logo for a company&#10;&#10;Description automatically generated">
              <a:extLst>
                <a:ext uri="{FF2B5EF4-FFF2-40B4-BE49-F238E27FC236}">
                  <a16:creationId xmlns:a16="http://schemas.microsoft.com/office/drawing/2014/main" id="{6776A5DE-D93E-4BA6-5904-44F9EF1C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412" y="1810075"/>
              <a:ext cx="930787" cy="337909"/>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ECO Landing Page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Applicants will be redirected from an Energy.gov website to the Low-Income Communities Bonus Credit Program landing page where they can view a program overview and Program Capacity Dashboard. </a:t>
            </a:r>
          </a:p>
        </p:txBody>
      </p:sp>
      <p:grpSp>
        <p:nvGrpSpPr>
          <p:cNvPr id="15" name="Group 14">
            <a:extLst>
              <a:ext uri="{FF2B5EF4-FFF2-40B4-BE49-F238E27FC236}">
                <a16:creationId xmlns:a16="http://schemas.microsoft.com/office/drawing/2014/main" id="{6388B8C5-A80E-D7A6-6555-B8D45D63D85B}"/>
              </a:ext>
            </a:extLst>
          </p:cNvPr>
          <p:cNvGrpSpPr/>
          <p:nvPr/>
        </p:nvGrpSpPr>
        <p:grpSpPr>
          <a:xfrm>
            <a:off x="5669466" y="3265537"/>
            <a:ext cx="5403918" cy="2698966"/>
            <a:chOff x="5669466" y="3265537"/>
            <a:chExt cx="5403918" cy="2698966"/>
          </a:xfrm>
        </p:grpSpPr>
        <p:pic>
          <p:nvPicPr>
            <p:cNvPr id="5" name="Picture 4" descr="A screenshot of a website&#10;&#10;Description automatically generated">
              <a:extLst>
                <a:ext uri="{FF2B5EF4-FFF2-40B4-BE49-F238E27FC236}">
                  <a16:creationId xmlns:a16="http://schemas.microsoft.com/office/drawing/2014/main" id="{FFC81FDC-321F-7805-584C-980FC151F9F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669466" y="3265537"/>
              <a:ext cx="5403918" cy="2698966"/>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65321F79-CC28-A3F1-FBF0-FEE063439C45}"/>
                </a:ext>
              </a:extLst>
            </p:cNvPr>
            <p:cNvSpPr/>
            <p:nvPr/>
          </p:nvSpPr>
          <p:spPr>
            <a:xfrm>
              <a:off x="10385425" y="4217194"/>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440B37-3E7B-AC15-A770-B8890366703A}"/>
                </a:ext>
              </a:extLst>
            </p:cNvPr>
            <p:cNvSpPr/>
            <p:nvPr/>
          </p:nvSpPr>
          <p:spPr>
            <a:xfrm>
              <a:off x="10228263" y="4436269"/>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74DCEF-AA5D-AEDA-CFF9-44603185153F}"/>
                </a:ext>
              </a:extLst>
            </p:cNvPr>
            <p:cNvSpPr/>
            <p:nvPr/>
          </p:nvSpPr>
          <p:spPr>
            <a:xfrm>
              <a:off x="10228263" y="4655344"/>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74824-329D-9880-13B2-B93DFFCD7EBD}"/>
                </a:ext>
              </a:extLst>
            </p:cNvPr>
            <p:cNvSpPr/>
            <p:nvPr/>
          </p:nvSpPr>
          <p:spPr>
            <a:xfrm>
              <a:off x="10271126" y="4935802"/>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DCBB64-B997-73F2-F4C7-0E286D6764A3}"/>
                </a:ext>
              </a:extLst>
            </p:cNvPr>
            <p:cNvSpPr/>
            <p:nvPr/>
          </p:nvSpPr>
          <p:spPr>
            <a:xfrm>
              <a:off x="10263188" y="5190696"/>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7CA4D1-5703-1F86-B73C-A4A68A9E18F4}"/>
                </a:ext>
              </a:extLst>
            </p:cNvPr>
            <p:cNvSpPr/>
            <p:nvPr/>
          </p:nvSpPr>
          <p:spPr>
            <a:xfrm>
              <a:off x="10271126" y="5465962"/>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58DCDF-6FE1-1B42-F919-FAC2C1F6B453}"/>
                </a:ext>
              </a:extLst>
            </p:cNvPr>
            <p:cNvSpPr/>
            <p:nvPr/>
          </p:nvSpPr>
          <p:spPr>
            <a:xfrm>
              <a:off x="10271126" y="5715232"/>
              <a:ext cx="492125" cy="140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0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Login.gov</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6</a:t>
            </a:fld>
            <a:endParaRPr lang="en-US"/>
          </a:p>
        </p:txBody>
      </p:sp>
      <p:sp>
        <p:nvSpPr>
          <p:cNvPr id="15" name="TextBox 14">
            <a:extLst>
              <a:ext uri="{FF2B5EF4-FFF2-40B4-BE49-F238E27FC236}">
                <a16:creationId xmlns:a16="http://schemas.microsoft.com/office/drawing/2014/main" id="{C8741926-9E3B-8166-78FA-FA0D9E87A15C}"/>
              </a:ext>
            </a:extLst>
          </p:cNvPr>
          <p:cNvSpPr txBox="1"/>
          <p:nvPr/>
        </p:nvSpPr>
        <p:spPr>
          <a:xfrm>
            <a:off x="7256194" y="5545972"/>
            <a:ext cx="3015270" cy="430887"/>
          </a:xfrm>
          <a:prstGeom prst="rect">
            <a:avLst/>
          </a:prstGeom>
          <a:noFill/>
        </p:spPr>
        <p:txBody>
          <a:bodyPr wrap="square" rtlCol="0">
            <a:spAutoFit/>
          </a:bodyPr>
          <a:lstStyle/>
          <a:p>
            <a:r>
              <a:rPr lang="en-US" sz="1100"/>
              <a:t>*User will confirm dual-factor authentication via selected method(s) (e.g., text/voice)</a:t>
            </a:r>
          </a:p>
        </p:txBody>
      </p:sp>
      <p:sp>
        <p:nvSpPr>
          <p:cNvPr id="16" name="TextBox 15">
            <a:extLst>
              <a:ext uri="{FF2B5EF4-FFF2-40B4-BE49-F238E27FC236}">
                <a16:creationId xmlns:a16="http://schemas.microsoft.com/office/drawing/2014/main" id="{6D9B6449-16B3-3A15-932D-8CABD4BB1423}"/>
              </a:ext>
            </a:extLst>
          </p:cNvPr>
          <p:cNvSpPr txBox="1"/>
          <p:nvPr/>
        </p:nvSpPr>
        <p:spPr>
          <a:xfrm>
            <a:off x="839788" y="5545972"/>
            <a:ext cx="2335267" cy="430887"/>
          </a:xfrm>
          <a:prstGeom prst="rect">
            <a:avLst/>
          </a:prstGeom>
          <a:noFill/>
        </p:spPr>
        <p:txBody>
          <a:bodyPr wrap="square" rtlCol="0">
            <a:spAutoFit/>
          </a:bodyPr>
          <a:lstStyle/>
          <a:p>
            <a:r>
              <a:rPr lang="en-US" sz="1100"/>
              <a:t>*Returning users will log in with their existing email and password</a:t>
            </a:r>
          </a:p>
        </p:txBody>
      </p:sp>
      <p:sp>
        <p:nvSpPr>
          <p:cNvPr id="17" name="TextBox 16">
            <a:extLst>
              <a:ext uri="{FF2B5EF4-FFF2-40B4-BE49-F238E27FC236}">
                <a16:creationId xmlns:a16="http://schemas.microsoft.com/office/drawing/2014/main" id="{20D2A405-567B-BFA7-619C-36FDC99FE890}"/>
              </a:ext>
            </a:extLst>
          </p:cNvPr>
          <p:cNvSpPr txBox="1"/>
          <p:nvPr/>
        </p:nvSpPr>
        <p:spPr>
          <a:xfrm>
            <a:off x="760501" y="1198141"/>
            <a:ext cx="10585460" cy="584775"/>
          </a:xfrm>
          <a:prstGeom prst="rect">
            <a:avLst/>
          </a:prstGeom>
          <a:noFill/>
        </p:spPr>
        <p:txBody>
          <a:bodyPr wrap="square" rtlCol="0">
            <a:spAutoFit/>
          </a:bodyPr>
          <a:lstStyle/>
          <a:p>
            <a:r>
              <a:rPr lang="en-US" sz="1600"/>
              <a:t>After selecting the 48(e) ECO Application tile on DOE ONE ID portal, new users will be prompted to register via Login.gov. Outlined below is a high-level overview of new applicant registration via Login.gov. </a:t>
            </a:r>
          </a:p>
        </p:txBody>
      </p:sp>
      <p:grpSp>
        <p:nvGrpSpPr>
          <p:cNvPr id="26" name="Group 25">
            <a:extLst>
              <a:ext uri="{FF2B5EF4-FFF2-40B4-BE49-F238E27FC236}">
                <a16:creationId xmlns:a16="http://schemas.microsoft.com/office/drawing/2014/main" id="{5F1AED06-BFCB-67D8-616E-F3437787BBD6}"/>
              </a:ext>
            </a:extLst>
          </p:cNvPr>
          <p:cNvGrpSpPr/>
          <p:nvPr/>
        </p:nvGrpSpPr>
        <p:grpSpPr>
          <a:xfrm>
            <a:off x="839788" y="1871201"/>
            <a:ext cx="10585013" cy="3599944"/>
            <a:chOff x="1013459" y="1629028"/>
            <a:chExt cx="10585013" cy="3599944"/>
          </a:xfrm>
        </p:grpSpPr>
        <p:pic>
          <p:nvPicPr>
            <p:cNvPr id="10" name="Picture 9">
              <a:extLst>
                <a:ext uri="{FF2B5EF4-FFF2-40B4-BE49-F238E27FC236}">
                  <a16:creationId xmlns:a16="http://schemas.microsoft.com/office/drawing/2014/main" id="{65847A28-C51A-0B59-8FD4-96D17C837F8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3459" y="1629028"/>
              <a:ext cx="2026799" cy="359994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D3CD248-A1B0-B287-D37B-4D631D33F62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52261" y="1629028"/>
              <a:ext cx="2026799" cy="273440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8181EC5-8C73-46AA-1E33-C43F14D7216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91063" y="1629028"/>
              <a:ext cx="2026799" cy="266076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9832559-B093-550F-0704-E8BBE0CDD89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29864" y="1629028"/>
              <a:ext cx="2026798" cy="359994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B164DA7-E0F3-8D1B-2DE3-CBBFC7847CF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568664" y="1640181"/>
              <a:ext cx="2029808" cy="2723253"/>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3B0AE18D-1283-FE1C-17A1-1923B543D5B3}"/>
                </a:ext>
              </a:extLst>
            </p:cNvPr>
            <p:cNvSpPr/>
            <p:nvPr/>
          </p:nvSpPr>
          <p:spPr>
            <a:xfrm>
              <a:off x="1328738" y="2899144"/>
              <a:ext cx="157162" cy="129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82A329-665C-106E-00F6-6FBDF6C28EAC}"/>
                </a:ext>
              </a:extLst>
            </p:cNvPr>
            <p:cNvSpPr txBox="1"/>
            <p:nvPr/>
          </p:nvSpPr>
          <p:spPr>
            <a:xfrm>
              <a:off x="1175468" y="2882549"/>
              <a:ext cx="489026" cy="200055"/>
            </a:xfrm>
            <a:prstGeom prst="rect">
              <a:avLst/>
            </a:prstGeom>
            <a:noFill/>
          </p:spPr>
          <p:txBody>
            <a:bodyPr wrap="square" rtlCol="0">
              <a:spAutoFit/>
            </a:bodyPr>
            <a:lstStyle/>
            <a:p>
              <a:r>
                <a:rPr lang="en-US" sz="700" b="1">
                  <a:solidFill>
                    <a:srgbClr val="0071BB"/>
                  </a:solidFill>
                  <a:latin typeface="+mj-lt"/>
                </a:rPr>
                <a:t>DOE</a:t>
              </a:r>
            </a:p>
          </p:txBody>
        </p:sp>
        <p:sp>
          <p:nvSpPr>
            <p:cNvPr id="20" name="Rectangle 19">
              <a:extLst>
                <a:ext uri="{FF2B5EF4-FFF2-40B4-BE49-F238E27FC236}">
                  <a16:creationId xmlns:a16="http://schemas.microsoft.com/office/drawing/2014/main" id="{1BF374E0-E9FE-7DC8-D3A5-1E72871184CE}"/>
                </a:ext>
              </a:extLst>
            </p:cNvPr>
            <p:cNvSpPr/>
            <p:nvPr/>
          </p:nvSpPr>
          <p:spPr>
            <a:xfrm>
              <a:off x="1250157" y="4593432"/>
              <a:ext cx="564356" cy="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1926BAA-8DE0-D3D9-8B03-3EB6CD77F6BA}"/>
                </a:ext>
              </a:extLst>
            </p:cNvPr>
            <p:cNvSpPr txBox="1"/>
            <p:nvPr/>
          </p:nvSpPr>
          <p:spPr>
            <a:xfrm>
              <a:off x="1229916" y="4557965"/>
              <a:ext cx="854868" cy="153888"/>
            </a:xfrm>
            <a:prstGeom prst="rect">
              <a:avLst/>
            </a:prstGeom>
            <a:noFill/>
          </p:spPr>
          <p:txBody>
            <a:bodyPr wrap="square" rtlCol="0">
              <a:spAutoFit/>
            </a:bodyPr>
            <a:lstStyle/>
            <a:p>
              <a:r>
                <a:rPr lang="en-US" sz="400" u="sng">
                  <a:solidFill>
                    <a:srgbClr val="0071BB"/>
                  </a:solidFill>
                </a:rPr>
                <a:t>Back to DOE</a:t>
              </a:r>
            </a:p>
          </p:txBody>
        </p:sp>
        <p:sp>
          <p:nvSpPr>
            <p:cNvPr id="22" name="Rectangle 21">
              <a:extLst>
                <a:ext uri="{FF2B5EF4-FFF2-40B4-BE49-F238E27FC236}">
                  <a16:creationId xmlns:a16="http://schemas.microsoft.com/office/drawing/2014/main" id="{AC9FD6B9-723F-85B0-DC79-DBFF4B2AF98A}"/>
                </a:ext>
              </a:extLst>
            </p:cNvPr>
            <p:cNvSpPr/>
            <p:nvPr/>
          </p:nvSpPr>
          <p:spPr>
            <a:xfrm>
              <a:off x="10775207" y="2444324"/>
              <a:ext cx="157162" cy="129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593E891-DD3E-939A-6BCC-FC779296BE35}"/>
                </a:ext>
              </a:extLst>
            </p:cNvPr>
            <p:cNvSpPr txBox="1"/>
            <p:nvPr/>
          </p:nvSpPr>
          <p:spPr>
            <a:xfrm>
              <a:off x="10689515" y="2394911"/>
              <a:ext cx="489026" cy="215444"/>
            </a:xfrm>
            <a:prstGeom prst="rect">
              <a:avLst/>
            </a:prstGeom>
            <a:noFill/>
          </p:spPr>
          <p:txBody>
            <a:bodyPr wrap="square" rtlCol="0">
              <a:spAutoFit/>
            </a:bodyPr>
            <a:lstStyle/>
            <a:p>
              <a:r>
                <a:rPr lang="en-US" sz="800" b="1">
                  <a:solidFill>
                    <a:srgbClr val="475667"/>
                  </a:solidFill>
                  <a:latin typeface="+mj-lt"/>
                </a:rPr>
                <a:t>DOE</a:t>
              </a:r>
            </a:p>
          </p:txBody>
        </p:sp>
        <p:sp>
          <p:nvSpPr>
            <p:cNvPr id="24" name="Rectangle 23">
              <a:extLst>
                <a:ext uri="{FF2B5EF4-FFF2-40B4-BE49-F238E27FC236}">
                  <a16:creationId xmlns:a16="http://schemas.microsoft.com/office/drawing/2014/main" id="{5F847B11-2877-6BC7-7CA1-FB24311A172D}"/>
                </a:ext>
              </a:extLst>
            </p:cNvPr>
            <p:cNvSpPr/>
            <p:nvPr/>
          </p:nvSpPr>
          <p:spPr>
            <a:xfrm>
              <a:off x="9920337" y="3063590"/>
              <a:ext cx="769177" cy="6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CC9D6A-3E64-C38D-E497-176A44BCB4D6}"/>
                </a:ext>
              </a:extLst>
            </p:cNvPr>
            <p:cNvSpPr txBox="1"/>
            <p:nvPr/>
          </p:nvSpPr>
          <p:spPr>
            <a:xfrm>
              <a:off x="9886810" y="2989087"/>
              <a:ext cx="1422091" cy="169277"/>
            </a:xfrm>
            <a:prstGeom prst="rect">
              <a:avLst/>
            </a:prstGeom>
            <a:noFill/>
          </p:spPr>
          <p:txBody>
            <a:bodyPr wrap="square" rtlCol="0">
              <a:spAutoFit/>
            </a:bodyPr>
            <a:lstStyle/>
            <a:p>
              <a:r>
                <a:rPr lang="en-US" sz="500">
                  <a:solidFill>
                    <a:srgbClr val="475667"/>
                  </a:solidFill>
                </a:rPr>
                <a:t>test@testemail.com</a:t>
              </a:r>
            </a:p>
          </p:txBody>
        </p:sp>
      </p:grpSp>
    </p:spTree>
    <p:extLst>
      <p:ext uri="{BB962C8B-B14F-4D97-AF65-F5344CB8AC3E}">
        <p14:creationId xmlns:p14="http://schemas.microsoft.com/office/powerpoint/2010/main" val="337749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Privacy Notice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During registration, applicants will be prompted with a Privacy Act and Paperwork Reduction Act Notice. Applicants must acknowledge this notice prior to submitting any applications. </a:t>
            </a:r>
          </a:p>
        </p:txBody>
      </p:sp>
      <p:pic>
        <p:nvPicPr>
          <p:cNvPr id="3076" name="Picture 4">
            <a:extLst>
              <a:ext uri="{FF2B5EF4-FFF2-40B4-BE49-F238E27FC236}">
                <a16:creationId xmlns:a16="http://schemas.microsoft.com/office/drawing/2014/main" id="{DCB5672C-3AFD-F1B3-F2A7-02F9AEF21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69603" y="1782916"/>
            <a:ext cx="4452793" cy="421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21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834ABD9-150E-6FAC-8621-4EAEDB39192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54155" y="1782916"/>
            <a:ext cx="4417005" cy="414829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Portal Registration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Once redirected from Login.gov, new users will be redirected to the registration page in the Portal where they will enter Contact Information, Organization Tax Information, Organization Address, and Organization Type. </a:t>
            </a:r>
          </a:p>
        </p:txBody>
      </p:sp>
    </p:spTree>
    <p:extLst>
      <p:ext uri="{BB962C8B-B14F-4D97-AF65-F5344CB8AC3E}">
        <p14:creationId xmlns:p14="http://schemas.microsoft.com/office/powerpoint/2010/main" val="2486676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15DDFC7-D2C0-8292-AC3F-C8D06C094C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27870" y="1782917"/>
            <a:ext cx="4296791" cy="422464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Portal Registration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9</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Once all required fields have been completed new users will select Save to save their contact information and organization details. </a:t>
            </a:r>
          </a:p>
        </p:txBody>
      </p:sp>
      <p:pic>
        <p:nvPicPr>
          <p:cNvPr id="6" name="Picture 5" descr="A screenshot of a computer&#10;&#10;Description automatically generated">
            <a:extLst>
              <a:ext uri="{FF2B5EF4-FFF2-40B4-BE49-F238E27FC236}">
                <a16:creationId xmlns:a16="http://schemas.microsoft.com/office/drawing/2014/main" id="{BB50EA4B-4136-8DAE-2B7D-A9444DC7D7D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67341" y="1782917"/>
            <a:ext cx="4185160" cy="4224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5678258"/>
      </p:ext>
    </p:extLst>
  </p:cSld>
  <p:clrMapOvr>
    <a:masterClrMapping/>
  </p:clrMapOvr>
</p:sld>
</file>

<file path=ppt/theme/theme1.xml><?xml version="1.0" encoding="utf-8"?>
<a:theme xmlns:a="http://schemas.openxmlformats.org/drawingml/2006/main" name="DOE ED Template (Green)">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4A17F1DA97764B985922BBEF50DA7E" ma:contentTypeVersion="9" ma:contentTypeDescription="Create a new document." ma:contentTypeScope="" ma:versionID="a4a07a1b7180ba0dedf5f4e729d9b860">
  <xsd:schema xmlns:xsd="http://www.w3.org/2001/XMLSchema" xmlns:xs="http://www.w3.org/2001/XMLSchema" xmlns:p="http://schemas.microsoft.com/office/2006/metadata/properties" xmlns:ns1="http://schemas.microsoft.com/sharepoint/v3" xmlns:ns2="ef9bcd89-8c5b-432f-b9ad-560e1d2ba8c2" xmlns:ns3="d05924f5-da9b-42bd-84c8-70898663111b" targetNamespace="http://schemas.microsoft.com/office/2006/metadata/properties" ma:root="true" ma:fieldsID="ff23eebd0777d14a28972787736ebb18" ns1:_="" ns2:_="" ns3:_="">
    <xsd:import namespace="http://schemas.microsoft.com/sharepoint/v3"/>
    <xsd:import namespace="ef9bcd89-8c5b-432f-b9ad-560e1d2ba8c2"/>
    <xsd:import namespace="d05924f5-da9b-42bd-84c8-7089866311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1:_ip_UnifiedCompliancePolicyProperties" minOccurs="0"/>
                <xsd:element ref="ns1:_ip_UnifiedCompliancePolicyUIAction" minOccurs="0"/>
                <xsd:element ref="ns3: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9bcd89-8c5b-432f-b9ad-560e1d2ba8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5924f5-da9b-42bd-84c8-7089866311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Notes" ma:index="16" nillable="true" ma:displayName="Notes" ma:description="Add any notes to provide file context. "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f9bcd89-8c5b-432f-b9ad-560e1d2ba8c2">
      <UserInfo>
        <DisplayName>Sferra, Gino J.</DisplayName>
        <AccountId>8</AccountId>
        <AccountType/>
      </UserInfo>
      <UserInfo>
        <DisplayName>Patel, Mitul A.</DisplayName>
        <AccountId>22</AccountId>
        <AccountType/>
      </UserInfo>
    </SharedWithUsers>
    <_ip_UnifiedCompliancePolicyUIAction xmlns="http://schemas.microsoft.com/sharepoint/v3" xsi:nil="true"/>
    <Notes xmlns="d05924f5-da9b-42bd-84c8-70898663111b"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21430A8-1C9F-459A-AEF7-3E88FB030E24}">
  <ds:schemaRefs>
    <ds:schemaRef ds:uri="d05924f5-da9b-42bd-84c8-70898663111b"/>
    <ds:schemaRef ds:uri="ef9bcd89-8c5b-432f-b9ad-560e1d2ba8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30B53A-040D-4883-9B8B-19B64A61257E}">
  <ds:schemaRefs>
    <ds:schemaRef ds:uri="http://schemas.microsoft.com/sharepoint/v3/contenttype/forms"/>
  </ds:schemaRefs>
</ds:datastoreItem>
</file>

<file path=customXml/itemProps3.xml><?xml version="1.0" encoding="utf-8"?>
<ds:datastoreItem xmlns:ds="http://schemas.openxmlformats.org/officeDocument/2006/customXml" ds:itemID="{82F1AF5E-2DCA-4976-9A64-09294BF72822}">
  <ds:schemaRefs>
    <ds:schemaRef ds:uri="d05924f5-da9b-42bd-84c8-70898663111b"/>
    <ds:schemaRef ds:uri="ef9bcd89-8c5b-432f-b9ad-560e1d2ba8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1804</TotalTime>
  <Words>2892</Words>
  <Application>Microsoft Office PowerPoint</Application>
  <PresentationFormat>Widescreen</PresentationFormat>
  <Paragraphs>275</Paragraphs>
  <Slides>38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Calibri</vt:lpstr>
      <vt:lpstr>Times New Roman</vt:lpstr>
      <vt:lpstr>Wingdings</vt:lpstr>
      <vt:lpstr>DOE ED Template (Green)</vt:lpstr>
      <vt:lpstr>§ 48(e): Energy Credits Online (ECO) Application Wireframes</vt:lpstr>
      <vt:lpstr>Contents</vt:lpstr>
      <vt:lpstr>User Registration Workflow</vt:lpstr>
      <vt:lpstr>User Registration Workflow – Landing Page</vt:lpstr>
      <vt:lpstr>User Registration Workflow – ECO Landing Page</vt:lpstr>
      <vt:lpstr>User Registration Workflow – Login.gov</vt:lpstr>
      <vt:lpstr>User Registration Workflow – Privacy Notice</vt:lpstr>
      <vt:lpstr>User Registration Workflow – Portal Registration</vt:lpstr>
      <vt:lpstr>User Registration Workflow – Portal Registration</vt:lpstr>
      <vt:lpstr>Portal Homepage</vt:lpstr>
      <vt:lpstr>Portal Homepage (Cont’d)</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Request for Tax Credit</vt:lpstr>
      <vt:lpstr>Request for Tax Credit</vt:lpstr>
      <vt:lpstr>Request for Tax Credit</vt:lpstr>
      <vt:lpstr>Request for Tax Credit</vt:lpstr>
      <vt:lpstr>Request for Tax Credit</vt:lpstr>
      <vt:lpstr>Request for Tax Credit</vt:lpstr>
      <vt:lpstr>Request for Tax Credit</vt:lpstr>
      <vt:lpstr>Appendix</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Bonus ITC:  §48(e) and §48E(h)</dc:title>
  <dc:creator>Ruiz, Samantha</dc:creator>
  <cp:lastModifiedBy>Gleason, Corinne (CONTR)</cp:lastModifiedBy>
  <cp:revision>9</cp:revision>
  <dcterms:created xsi:type="dcterms:W3CDTF">2022-11-30T14:22:45Z</dcterms:created>
  <dcterms:modified xsi:type="dcterms:W3CDTF">2023-07-13T20:42:00Z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0x010100EB4A17F1DA97764B985922BBEF50DA7E</vt:lpwstr>
  </property>
  <property fmtid="{D5CDD505-2E9C-101B-9397-08002B2CF9AE}" pid="3" name="MediaServiceImageTags">
    <vt:lpwstr/>
  </property>
  <property fmtid="{D5CDD505-2E9C-101B-9397-08002B2CF9AE}" pid="4" name="DOE_RecordsDispositionSchedule">
    <vt:lpwstr>3;#Unscheduled Mission Support|61e42951-4137-4b13-929b-939a2dc4abe0</vt:lpwstr>
  </property>
  <property fmtid="{D5CDD505-2E9C-101B-9397-08002B2CF9AE}" pid="5" name="DOE_LifecycleState">
    <vt:lpwstr>1;#Draft|44aca65a-a2b8-4064-ac99-6d3b27b9c145</vt:lpwstr>
  </property>
  <property fmtid="{D5CDD505-2E9C-101B-9397-08002B2CF9AE}" pid="6" name="DOE_ProjectStatus">
    <vt:lpwstr/>
  </property>
  <property fmtid="{D5CDD505-2E9C-101B-9397-08002B2CF9AE}" pid="7" name="DOE_OwningOrg">
    <vt:lpwstr>4;#Office of Policy|74f8a15e-576f-4586-a6cc-3b96b9734bcf</vt:lpwstr>
  </property>
</Properties>
</file>