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6"/>
  </p:sldMasterIdLst>
  <p:notesMasterIdLst>
    <p:notesMasterId r:id="rId77"/>
  </p:notesMasterIdLst>
  <p:handoutMasterIdLst>
    <p:handoutMasterId r:id="rId78"/>
  </p:handoutMasterIdLst>
  <p:sldIdLst>
    <p:sldId id="257" r:id="rId7"/>
    <p:sldId id="291" r:id="rId8"/>
    <p:sldId id="295" r:id="rId9"/>
    <p:sldId id="313" r:id="rId10"/>
    <p:sldId id="383" r:id="rId11"/>
    <p:sldId id="351" r:id="rId12"/>
    <p:sldId id="314" r:id="rId13"/>
    <p:sldId id="358" r:id="rId14"/>
    <p:sldId id="359" r:id="rId15"/>
    <p:sldId id="360" r:id="rId16"/>
    <p:sldId id="396" r:id="rId17"/>
    <p:sldId id="315" r:id="rId18"/>
    <p:sldId id="325" r:id="rId19"/>
    <p:sldId id="327" r:id="rId20"/>
    <p:sldId id="316" r:id="rId21"/>
    <p:sldId id="317" r:id="rId22"/>
    <p:sldId id="328" r:id="rId23"/>
    <p:sldId id="318" r:id="rId24"/>
    <p:sldId id="319" r:id="rId25"/>
    <p:sldId id="347" r:id="rId26"/>
    <p:sldId id="349" r:id="rId27"/>
    <p:sldId id="348" r:id="rId28"/>
    <p:sldId id="397" r:id="rId29"/>
    <p:sldId id="355" r:id="rId30"/>
    <p:sldId id="356" r:id="rId31"/>
    <p:sldId id="357" r:id="rId32"/>
    <p:sldId id="385" r:id="rId33"/>
    <p:sldId id="384" r:id="rId34"/>
    <p:sldId id="331" r:id="rId35"/>
    <p:sldId id="332" r:id="rId36"/>
    <p:sldId id="334" r:id="rId37"/>
    <p:sldId id="336" r:id="rId38"/>
    <p:sldId id="337" r:id="rId39"/>
    <p:sldId id="338" r:id="rId40"/>
    <p:sldId id="361" r:id="rId41"/>
    <p:sldId id="339" r:id="rId42"/>
    <p:sldId id="340" r:id="rId43"/>
    <p:sldId id="341" r:id="rId44"/>
    <p:sldId id="342" r:id="rId45"/>
    <p:sldId id="343" r:id="rId46"/>
    <p:sldId id="344" r:id="rId47"/>
    <p:sldId id="345" r:id="rId48"/>
    <p:sldId id="369" r:id="rId49"/>
    <p:sldId id="362" r:id="rId50"/>
    <p:sldId id="363" r:id="rId51"/>
    <p:sldId id="364" r:id="rId52"/>
    <p:sldId id="370" r:id="rId53"/>
    <p:sldId id="365" r:id="rId54"/>
    <p:sldId id="387" r:id="rId55"/>
    <p:sldId id="386" r:id="rId56"/>
    <p:sldId id="388" r:id="rId57"/>
    <p:sldId id="368" r:id="rId58"/>
    <p:sldId id="375" r:id="rId59"/>
    <p:sldId id="377" r:id="rId60"/>
    <p:sldId id="382" r:id="rId61"/>
    <p:sldId id="378" r:id="rId62"/>
    <p:sldId id="379" r:id="rId63"/>
    <p:sldId id="380" r:id="rId64"/>
    <p:sldId id="381" r:id="rId65"/>
    <p:sldId id="393" r:id="rId66"/>
    <p:sldId id="389" r:id="rId67"/>
    <p:sldId id="395" r:id="rId68"/>
    <p:sldId id="390" r:id="rId69"/>
    <p:sldId id="398" r:id="rId70"/>
    <p:sldId id="399" r:id="rId71"/>
    <p:sldId id="400" r:id="rId72"/>
    <p:sldId id="401" r:id="rId73"/>
    <p:sldId id="402" r:id="rId74"/>
    <p:sldId id="403" r:id="rId75"/>
    <p:sldId id="394" r:id="rId76"/>
  </p:sldIdLst>
  <p:sldSz cx="9144000" cy="6858000" type="screen4x3"/>
  <p:notesSz cx="6858000" cy="9144000"/>
  <p:custDataLst>
    <p:tags r:id="rId79"/>
  </p:custDataLst>
  <p:defaultTextStyle>
    <a:defPPr>
      <a:defRPr lang="en-US"/>
    </a:defPPr>
    <a:lvl1pPr algn="l" rtl="0" fontAlgn="base">
      <a:spcBef>
        <a:spcPct val="0"/>
      </a:spcBef>
      <a:spcAft>
        <a:spcPct val="0"/>
      </a:spcAft>
      <a:defRPr sz="2000" kern="1200">
        <a:solidFill>
          <a:schemeClr val="tx1"/>
        </a:solidFill>
        <a:latin typeface="Times New Roman" pitchFamily="18" charset="0"/>
        <a:ea typeface="+mn-ea"/>
        <a:cs typeface="+mn-cs"/>
      </a:defRPr>
    </a:lvl1pPr>
    <a:lvl2pPr marL="457200" algn="l" rtl="0" fontAlgn="base">
      <a:spcBef>
        <a:spcPct val="0"/>
      </a:spcBef>
      <a:spcAft>
        <a:spcPct val="0"/>
      </a:spcAft>
      <a:defRPr sz="2000" kern="1200">
        <a:solidFill>
          <a:schemeClr val="tx1"/>
        </a:solidFill>
        <a:latin typeface="Times New Roman" pitchFamily="18" charset="0"/>
        <a:ea typeface="+mn-ea"/>
        <a:cs typeface="+mn-cs"/>
      </a:defRPr>
    </a:lvl2pPr>
    <a:lvl3pPr marL="914400" algn="l" rtl="0" fontAlgn="base">
      <a:spcBef>
        <a:spcPct val="0"/>
      </a:spcBef>
      <a:spcAft>
        <a:spcPct val="0"/>
      </a:spcAft>
      <a:defRPr sz="2000" kern="1200">
        <a:solidFill>
          <a:schemeClr val="tx1"/>
        </a:solidFill>
        <a:latin typeface="Times New Roman" pitchFamily="18" charset="0"/>
        <a:ea typeface="+mn-ea"/>
        <a:cs typeface="+mn-cs"/>
      </a:defRPr>
    </a:lvl3pPr>
    <a:lvl4pPr marL="1371600" algn="l" rtl="0" fontAlgn="base">
      <a:spcBef>
        <a:spcPct val="0"/>
      </a:spcBef>
      <a:spcAft>
        <a:spcPct val="0"/>
      </a:spcAft>
      <a:defRPr sz="2000" kern="1200">
        <a:solidFill>
          <a:schemeClr val="tx1"/>
        </a:solidFill>
        <a:latin typeface="Times New Roman" pitchFamily="18" charset="0"/>
        <a:ea typeface="+mn-ea"/>
        <a:cs typeface="+mn-cs"/>
      </a:defRPr>
    </a:lvl4pPr>
    <a:lvl5pPr marL="1828800" algn="l" rtl="0" fontAlgn="base">
      <a:spcBef>
        <a:spcPct val="0"/>
      </a:spcBef>
      <a:spcAft>
        <a:spcPct val="0"/>
      </a:spcAft>
      <a:defRPr sz="2000" kern="1200">
        <a:solidFill>
          <a:schemeClr val="tx1"/>
        </a:solidFill>
        <a:latin typeface="Times New Roman" pitchFamily="18" charset="0"/>
        <a:ea typeface="+mn-ea"/>
        <a:cs typeface="+mn-cs"/>
      </a:defRPr>
    </a:lvl5pPr>
    <a:lvl6pPr marL="2286000" algn="l" defTabSz="914400" rtl="0" eaLnBrk="1" latinLnBrk="0" hangingPunct="1">
      <a:defRPr sz="2000" kern="1200">
        <a:solidFill>
          <a:schemeClr val="tx1"/>
        </a:solidFill>
        <a:latin typeface="Times New Roman" pitchFamily="18" charset="0"/>
        <a:ea typeface="+mn-ea"/>
        <a:cs typeface="+mn-cs"/>
      </a:defRPr>
    </a:lvl6pPr>
    <a:lvl7pPr marL="2743200" algn="l" defTabSz="914400" rtl="0" eaLnBrk="1" latinLnBrk="0" hangingPunct="1">
      <a:defRPr sz="2000" kern="1200">
        <a:solidFill>
          <a:schemeClr val="tx1"/>
        </a:solidFill>
        <a:latin typeface="Times New Roman" pitchFamily="18" charset="0"/>
        <a:ea typeface="+mn-ea"/>
        <a:cs typeface="+mn-cs"/>
      </a:defRPr>
    </a:lvl7pPr>
    <a:lvl8pPr marL="3200400" algn="l" defTabSz="914400" rtl="0" eaLnBrk="1" latinLnBrk="0" hangingPunct="1">
      <a:defRPr sz="2000" kern="1200">
        <a:solidFill>
          <a:schemeClr val="tx1"/>
        </a:solidFill>
        <a:latin typeface="Times New Roman" pitchFamily="18" charset="0"/>
        <a:ea typeface="+mn-ea"/>
        <a:cs typeface="+mn-cs"/>
      </a:defRPr>
    </a:lvl8pPr>
    <a:lvl9pPr marL="3657600" algn="l" defTabSz="914400" rtl="0" eaLnBrk="1" latinLnBrk="0" hangingPunct="1">
      <a:defRPr sz="2000" kern="1200">
        <a:solidFill>
          <a:schemeClr val="tx1"/>
        </a:solidFill>
        <a:latin typeface="Times New Roman" pitchFamily="18" charset="0"/>
        <a:ea typeface="+mn-ea"/>
        <a:cs typeface="+mn-cs"/>
      </a:defRPr>
    </a:lvl9pPr>
  </p:defaultTextStyle>
  <p:extLst>
    <p:ext uri="{521415D9-36F7-43E2-AB2F-B90AF26B5E84}">
      <p14:sectionLst xmlns:p14="http://schemas.microsoft.com/office/powerpoint/2010/main">
        <p14:section name="Default Section" id="{585AACE2-2605-474D-AE99-B6083671BF5F}">
          <p14:sldIdLst>
            <p14:sldId id="257"/>
          </p14:sldIdLst>
        </p14:section>
        <p14:section name="myE-Verify Home Page" id="{749CA882-BB3D-4C5A-BA69-DC05584E9892}">
          <p14:sldIdLst>
            <p14:sldId id="291"/>
            <p14:sldId id="295"/>
          </p14:sldIdLst>
        </p14:section>
        <p14:section name="Login to myE-Verify/myAccount" id="{DD6830EC-8E6D-411B-B082-2FA7E1968855}">
          <p14:sldIdLst>
            <p14:sldId id="313"/>
            <p14:sldId id="383"/>
            <p14:sldId id="351"/>
          </p14:sldIdLst>
        </p14:section>
        <p14:section name="Forgot Password" id="{E6D94411-C3B6-4B38-9767-666FB55DC6F5}">
          <p14:sldIdLst>
            <p14:sldId id="314"/>
            <p14:sldId id="358"/>
            <p14:sldId id="359"/>
            <p14:sldId id="360"/>
            <p14:sldId id="396"/>
          </p14:sldIdLst>
        </p14:section>
        <p14:section name="Sign up for myEV/myAccount" id="{562885E3-0BCB-4D91-922E-4A572BC443FB}">
          <p14:sldIdLst>
            <p14:sldId id="315"/>
            <p14:sldId id="325"/>
            <p14:sldId id="327"/>
            <p14:sldId id="316"/>
            <p14:sldId id="317"/>
            <p14:sldId id="328"/>
            <p14:sldId id="318"/>
            <p14:sldId id="319"/>
            <p14:sldId id="347"/>
            <p14:sldId id="349"/>
            <p14:sldId id="348"/>
            <p14:sldId id="397"/>
            <p14:sldId id="355"/>
            <p14:sldId id="356"/>
            <p14:sldId id="357"/>
            <p14:sldId id="385"/>
            <p14:sldId id="384"/>
          </p14:sldIdLst>
        </p14:section>
        <p14:section name="Account Features - Self Check" id="{B181CB55-34A1-4AC2-8838-C478F8815B81}">
          <p14:sldIdLst>
            <p14:sldId id="331"/>
            <p14:sldId id="332"/>
            <p14:sldId id="334"/>
            <p14:sldId id="336"/>
            <p14:sldId id="337"/>
            <p14:sldId id="338"/>
            <p14:sldId id="361"/>
            <p14:sldId id="339"/>
            <p14:sldId id="340"/>
            <p14:sldId id="341"/>
            <p14:sldId id="342"/>
            <p14:sldId id="343"/>
            <p14:sldId id="344"/>
            <p14:sldId id="345"/>
            <p14:sldId id="369"/>
            <p14:sldId id="362"/>
            <p14:sldId id="363"/>
            <p14:sldId id="364"/>
            <p14:sldId id="370"/>
            <p14:sldId id="365"/>
            <p14:sldId id="387"/>
            <p14:sldId id="386"/>
            <p14:sldId id="388"/>
            <p14:sldId id="368"/>
          </p14:sldIdLst>
        </p14:section>
        <p14:section name="Acct Features - Case Tracker" id="{E6B6EB25-6BC4-4C4A-8A82-5B3F398BC96C}">
          <p14:sldIdLst>
            <p14:sldId id="375"/>
          </p14:sldIdLst>
        </p14:section>
        <p14:section name="Case History" id="{AEBAFC7A-8D5B-421D-86FD-FCACD84B7287}">
          <p14:sldIdLst>
            <p14:sldId id="377"/>
            <p14:sldId id="382"/>
          </p14:sldIdLst>
        </p14:section>
        <p14:section name="Acct Features - Self Lock" id="{F53E19E2-0CF3-423B-B7B8-D5F88E09EFD5}">
          <p14:sldIdLst>
            <p14:sldId id="378"/>
            <p14:sldId id="379"/>
            <p14:sldId id="380"/>
            <p14:sldId id="381"/>
            <p14:sldId id="393"/>
          </p14:sldIdLst>
        </p14:section>
        <p14:section name="Acct Features - myUploads" id="{7EE5C6B7-79EE-41D0-9C3A-81E460B00A52}">
          <p14:sldIdLst>
            <p14:sldId id="389"/>
            <p14:sldId id="395"/>
            <p14:sldId id="390"/>
            <p14:sldId id="398"/>
            <p14:sldId id="399"/>
            <p14:sldId id="400"/>
            <p14:sldId id="401"/>
            <p14:sldId id="402"/>
            <p14:sldId id="403"/>
          </p14:sldIdLst>
        </p14:section>
        <p14:section name="Manage my Account" id="{457FA586-0216-4067-AAEF-0C7D1B2BCCF6}">
          <p14:sldIdLst>
            <p14:sldId id="39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3763"/>
    <a:srgbClr val="002464"/>
    <a:srgbClr val="002F80"/>
    <a:srgbClr val="3333FF"/>
    <a:srgbClr val="B0B1B3"/>
    <a:srgbClr val="F1F8F9"/>
    <a:srgbClr val="EEF7F8"/>
    <a:srgbClr val="00863D"/>
    <a:srgbClr val="C42500"/>
    <a:srgbClr val="FF5D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79197" autoAdjust="0"/>
  </p:normalViewPr>
  <p:slideViewPr>
    <p:cSldViewPr>
      <p:cViewPr varScale="1">
        <p:scale>
          <a:sx n="130" d="100"/>
          <a:sy n="130" d="100"/>
        </p:scale>
        <p:origin x="936" y="12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tags" Target="tags/tag1.xml"/><Relationship Id="rId5" Type="http://schemas.openxmlformats.org/officeDocument/2006/relationships/customXml" Target="../customXml/item5.xml"/><Relationship Id="rId61" Type="http://schemas.openxmlformats.org/officeDocument/2006/relationships/slide" Target="slides/slide55.xml"/><Relationship Id="rId82" Type="http://schemas.openxmlformats.org/officeDocument/2006/relationships/theme" Target="theme/theme1.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3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04" tIns="45602" rIns="91204" bIns="45602" numCol="1" anchor="t" anchorCtr="0" compatLnSpc="1">
            <a:prstTxWarp prst="textNoShape">
              <a:avLst/>
            </a:prstTxWarp>
          </a:bodyPr>
          <a:lstStyle>
            <a:lvl1pPr defTabSz="913458">
              <a:defRPr sz="1200">
                <a:latin typeface="Arial" charset="0"/>
              </a:defRPr>
            </a:lvl1pPr>
          </a:lstStyle>
          <a:p>
            <a:pPr>
              <a:defRPr/>
            </a:pPr>
            <a:endParaRPr lang="en-US"/>
          </a:p>
        </p:txBody>
      </p:sp>
      <p:sp>
        <p:nvSpPr>
          <p:cNvPr id="37891" name="Rectangle 3"/>
          <p:cNvSpPr>
            <a:spLocks noGrp="1" noChangeArrowheads="1"/>
          </p:cNvSpPr>
          <p:nvPr>
            <p:ph type="dt" sz="quarter" idx="1"/>
          </p:nvPr>
        </p:nvSpPr>
        <p:spPr bwMode="auto">
          <a:xfrm>
            <a:off x="3883025" y="0"/>
            <a:ext cx="2973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04" tIns="45602" rIns="91204" bIns="45602" numCol="1" anchor="t" anchorCtr="0" compatLnSpc="1">
            <a:prstTxWarp prst="textNoShape">
              <a:avLst/>
            </a:prstTxWarp>
          </a:bodyPr>
          <a:lstStyle>
            <a:lvl1pPr algn="r" defTabSz="913458">
              <a:defRPr sz="1200">
                <a:latin typeface="Arial" charset="0"/>
              </a:defRPr>
            </a:lvl1pPr>
          </a:lstStyle>
          <a:p>
            <a:pPr>
              <a:defRPr/>
            </a:pPr>
            <a:endParaRPr lang="en-US"/>
          </a:p>
        </p:txBody>
      </p:sp>
      <p:sp>
        <p:nvSpPr>
          <p:cNvPr id="37892" name="Rectangle 4"/>
          <p:cNvSpPr>
            <a:spLocks noGrp="1" noChangeArrowheads="1"/>
          </p:cNvSpPr>
          <p:nvPr>
            <p:ph type="ftr" sz="quarter" idx="2"/>
          </p:nvPr>
        </p:nvSpPr>
        <p:spPr bwMode="auto">
          <a:xfrm>
            <a:off x="0" y="8685213"/>
            <a:ext cx="2973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04" tIns="45602" rIns="91204" bIns="45602" numCol="1" anchor="b" anchorCtr="0" compatLnSpc="1">
            <a:prstTxWarp prst="textNoShape">
              <a:avLst/>
            </a:prstTxWarp>
          </a:bodyPr>
          <a:lstStyle>
            <a:lvl1pPr defTabSz="913458">
              <a:defRPr sz="1200">
                <a:latin typeface="Arial" charset="0"/>
              </a:defRPr>
            </a:lvl1pPr>
          </a:lstStyle>
          <a:p>
            <a:pPr>
              <a:defRPr/>
            </a:pPr>
            <a:endParaRPr lang="en-US"/>
          </a:p>
        </p:txBody>
      </p:sp>
      <p:sp>
        <p:nvSpPr>
          <p:cNvPr id="37893" name="Rectangle 5"/>
          <p:cNvSpPr>
            <a:spLocks noGrp="1" noChangeArrowheads="1"/>
          </p:cNvSpPr>
          <p:nvPr>
            <p:ph type="sldNum" sz="quarter" idx="3"/>
          </p:nvPr>
        </p:nvSpPr>
        <p:spPr bwMode="auto">
          <a:xfrm>
            <a:off x="3883025" y="8685213"/>
            <a:ext cx="2973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04" tIns="45602" rIns="91204" bIns="45602" numCol="1" anchor="b" anchorCtr="0" compatLnSpc="1">
            <a:prstTxWarp prst="textNoShape">
              <a:avLst/>
            </a:prstTxWarp>
          </a:bodyPr>
          <a:lstStyle>
            <a:lvl1pPr algn="r" defTabSz="913458">
              <a:defRPr sz="1200">
                <a:latin typeface="Arial" charset="0"/>
              </a:defRPr>
            </a:lvl1pPr>
          </a:lstStyle>
          <a:p>
            <a:pPr>
              <a:defRPr/>
            </a:pPr>
            <a:fld id="{9374E0B8-62EA-4B51-9A4C-C16A0AA42C1D}" type="slidenum">
              <a:rPr lang="en-US"/>
              <a:pPr>
                <a:defRPr/>
              </a:pPr>
              <a:t>‹#›</a:t>
            </a:fld>
            <a:endParaRPr lang="en-US"/>
          </a:p>
        </p:txBody>
      </p:sp>
    </p:spTree>
    <p:extLst>
      <p:ext uri="{BB962C8B-B14F-4D97-AF65-F5344CB8AC3E}">
        <p14:creationId xmlns:p14="http://schemas.microsoft.com/office/powerpoint/2010/main" val="12254071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2973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04" tIns="45602" rIns="91204" bIns="45602" numCol="1" anchor="t" anchorCtr="0" compatLnSpc="1">
            <a:prstTxWarp prst="textNoShape">
              <a:avLst/>
            </a:prstTxWarp>
          </a:bodyPr>
          <a:lstStyle>
            <a:lvl1pPr defTabSz="913458">
              <a:defRPr sz="1200">
                <a:latin typeface="Arial" charset="0"/>
              </a:defRPr>
            </a:lvl1pPr>
          </a:lstStyle>
          <a:p>
            <a:pPr>
              <a:defRPr/>
            </a:pPr>
            <a:endParaRPr lang="en-US"/>
          </a:p>
        </p:txBody>
      </p:sp>
      <p:sp>
        <p:nvSpPr>
          <p:cNvPr id="35843" name="Rectangle 3"/>
          <p:cNvSpPr>
            <a:spLocks noGrp="1" noChangeArrowheads="1"/>
          </p:cNvSpPr>
          <p:nvPr>
            <p:ph type="dt" idx="1"/>
          </p:nvPr>
        </p:nvSpPr>
        <p:spPr bwMode="auto">
          <a:xfrm>
            <a:off x="3883025" y="0"/>
            <a:ext cx="2973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04" tIns="45602" rIns="91204" bIns="45602" numCol="1" anchor="t" anchorCtr="0" compatLnSpc="1">
            <a:prstTxWarp prst="textNoShape">
              <a:avLst/>
            </a:prstTxWarp>
          </a:bodyPr>
          <a:lstStyle>
            <a:lvl1pPr algn="r" defTabSz="913458">
              <a:defRPr sz="1200">
                <a:latin typeface="Arial" charset="0"/>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584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04" tIns="45602" rIns="91204" bIns="4560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5846" name="Rectangle 6"/>
          <p:cNvSpPr>
            <a:spLocks noGrp="1" noChangeArrowheads="1"/>
          </p:cNvSpPr>
          <p:nvPr>
            <p:ph type="ftr" sz="quarter" idx="4"/>
          </p:nvPr>
        </p:nvSpPr>
        <p:spPr bwMode="auto">
          <a:xfrm>
            <a:off x="0" y="8685213"/>
            <a:ext cx="2973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04" tIns="45602" rIns="91204" bIns="45602" numCol="1" anchor="b" anchorCtr="0" compatLnSpc="1">
            <a:prstTxWarp prst="textNoShape">
              <a:avLst/>
            </a:prstTxWarp>
          </a:bodyPr>
          <a:lstStyle>
            <a:lvl1pPr defTabSz="913458">
              <a:defRPr sz="1200">
                <a:latin typeface="Arial" charset="0"/>
              </a:defRPr>
            </a:lvl1pPr>
          </a:lstStyle>
          <a:p>
            <a:pPr>
              <a:defRPr/>
            </a:pPr>
            <a:endParaRPr lang="en-US"/>
          </a:p>
        </p:txBody>
      </p:sp>
      <p:sp>
        <p:nvSpPr>
          <p:cNvPr id="35847" name="Rectangle 7"/>
          <p:cNvSpPr>
            <a:spLocks noGrp="1" noChangeArrowheads="1"/>
          </p:cNvSpPr>
          <p:nvPr>
            <p:ph type="sldNum" sz="quarter" idx="5"/>
          </p:nvPr>
        </p:nvSpPr>
        <p:spPr bwMode="auto">
          <a:xfrm>
            <a:off x="3883025" y="8685213"/>
            <a:ext cx="2973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04" tIns="45602" rIns="91204" bIns="45602" numCol="1" anchor="b" anchorCtr="0" compatLnSpc="1">
            <a:prstTxWarp prst="textNoShape">
              <a:avLst/>
            </a:prstTxWarp>
          </a:bodyPr>
          <a:lstStyle>
            <a:lvl1pPr algn="r" defTabSz="913458">
              <a:defRPr sz="1200">
                <a:latin typeface="Arial" charset="0"/>
              </a:defRPr>
            </a:lvl1pPr>
          </a:lstStyle>
          <a:p>
            <a:pPr>
              <a:defRPr/>
            </a:pPr>
            <a:fld id="{8228C914-8E06-4B34-A583-1605F5B3F681}" type="slidenum">
              <a:rPr lang="en-US"/>
              <a:pPr>
                <a:defRPr/>
              </a:pPr>
              <a:t>‹#›</a:t>
            </a:fld>
            <a:endParaRPr lang="en-US"/>
          </a:p>
        </p:txBody>
      </p:sp>
    </p:spTree>
    <p:extLst>
      <p:ext uri="{BB962C8B-B14F-4D97-AF65-F5344CB8AC3E}">
        <p14:creationId xmlns:p14="http://schemas.microsoft.com/office/powerpoint/2010/main" val="31983083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defTabSz="912813" eaLnBrk="0" hangingPunct="0">
              <a:spcBef>
                <a:spcPct val="30000"/>
              </a:spcBef>
              <a:defRPr sz="1200">
                <a:solidFill>
                  <a:schemeClr val="tx1"/>
                </a:solidFill>
                <a:latin typeface="Arial" charset="0"/>
              </a:defRPr>
            </a:lvl1pPr>
            <a:lvl2pPr marL="730250" indent="-280988" defTabSz="912813" eaLnBrk="0" hangingPunct="0">
              <a:spcBef>
                <a:spcPct val="30000"/>
              </a:spcBef>
              <a:defRPr sz="1200">
                <a:solidFill>
                  <a:schemeClr val="tx1"/>
                </a:solidFill>
                <a:latin typeface="Arial" charset="0"/>
              </a:defRPr>
            </a:lvl2pPr>
            <a:lvl3pPr marL="1123950" indent="-223838" defTabSz="912813" eaLnBrk="0" hangingPunct="0">
              <a:spcBef>
                <a:spcPct val="30000"/>
              </a:spcBef>
              <a:defRPr sz="1200">
                <a:solidFill>
                  <a:schemeClr val="tx1"/>
                </a:solidFill>
                <a:latin typeface="Arial" charset="0"/>
              </a:defRPr>
            </a:lvl3pPr>
            <a:lvl4pPr marL="1573213" indent="-223838" defTabSz="912813" eaLnBrk="0" hangingPunct="0">
              <a:spcBef>
                <a:spcPct val="30000"/>
              </a:spcBef>
              <a:defRPr sz="1200">
                <a:solidFill>
                  <a:schemeClr val="tx1"/>
                </a:solidFill>
                <a:latin typeface="Arial" charset="0"/>
              </a:defRPr>
            </a:lvl4pPr>
            <a:lvl5pPr marL="2022475" indent="-223838" defTabSz="912813" eaLnBrk="0" hangingPunct="0">
              <a:spcBef>
                <a:spcPct val="30000"/>
              </a:spcBef>
              <a:defRPr sz="1200">
                <a:solidFill>
                  <a:schemeClr val="tx1"/>
                </a:solidFill>
                <a:latin typeface="Arial" charset="0"/>
              </a:defRPr>
            </a:lvl5pPr>
            <a:lvl6pPr marL="2479675" indent="-223838" defTabSz="912813" eaLnBrk="0" fontAlgn="base" hangingPunct="0">
              <a:spcBef>
                <a:spcPct val="30000"/>
              </a:spcBef>
              <a:spcAft>
                <a:spcPct val="0"/>
              </a:spcAft>
              <a:defRPr sz="1200">
                <a:solidFill>
                  <a:schemeClr val="tx1"/>
                </a:solidFill>
                <a:latin typeface="Arial" charset="0"/>
              </a:defRPr>
            </a:lvl6pPr>
            <a:lvl7pPr marL="2936875" indent="-223838" defTabSz="912813" eaLnBrk="0" fontAlgn="base" hangingPunct="0">
              <a:spcBef>
                <a:spcPct val="30000"/>
              </a:spcBef>
              <a:spcAft>
                <a:spcPct val="0"/>
              </a:spcAft>
              <a:defRPr sz="1200">
                <a:solidFill>
                  <a:schemeClr val="tx1"/>
                </a:solidFill>
                <a:latin typeface="Arial" charset="0"/>
              </a:defRPr>
            </a:lvl7pPr>
            <a:lvl8pPr marL="3394075" indent="-223838" defTabSz="912813" eaLnBrk="0" fontAlgn="base" hangingPunct="0">
              <a:spcBef>
                <a:spcPct val="30000"/>
              </a:spcBef>
              <a:spcAft>
                <a:spcPct val="0"/>
              </a:spcAft>
              <a:defRPr sz="1200">
                <a:solidFill>
                  <a:schemeClr val="tx1"/>
                </a:solidFill>
                <a:latin typeface="Arial" charset="0"/>
              </a:defRPr>
            </a:lvl8pPr>
            <a:lvl9pPr marL="3851275" indent="-223838" defTabSz="91281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25F5AAA-5E17-45E7-A5E0-46F377015BE3}" type="slidenum">
              <a:rPr lang="en-US" altLang="en-US" smtClean="0"/>
              <a:pPr eaLnBrk="1" hangingPunct="1">
                <a:spcBef>
                  <a:spcPct val="0"/>
                </a:spcBef>
              </a:pPr>
              <a:t>1</a:t>
            </a:fld>
            <a:endParaRPr lang="en-US"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Enter the new password.</a:t>
            </a:r>
          </a:p>
        </p:txBody>
      </p:sp>
      <p:sp>
        <p:nvSpPr>
          <p:cNvPr id="4" name="Slide Number Placeholder 3"/>
          <p:cNvSpPr>
            <a:spLocks noGrp="1"/>
          </p:cNvSpPr>
          <p:nvPr>
            <p:ph type="sldNum" sz="quarter" idx="5"/>
          </p:nvPr>
        </p:nvSpPr>
        <p:spPr/>
        <p:txBody>
          <a:bodyPr/>
          <a:lstStyle/>
          <a:p>
            <a:pPr>
              <a:defRPr/>
            </a:pPr>
            <a:fld id="{8228C914-8E06-4B34-A583-1605F5B3F681}" type="slidenum">
              <a:rPr lang="en-US" smtClean="0"/>
              <a:pPr>
                <a:defRPr/>
              </a:pPr>
              <a:t>11</a:t>
            </a:fld>
            <a:endParaRPr lang="en-US"/>
          </a:p>
        </p:txBody>
      </p:sp>
    </p:spTree>
    <p:extLst>
      <p:ext uri="{BB962C8B-B14F-4D97-AF65-F5344CB8AC3E}">
        <p14:creationId xmlns:p14="http://schemas.microsoft.com/office/powerpoint/2010/main" val="4333488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Slides 2 and 3 for the </a:t>
            </a:r>
            <a:r>
              <a:rPr lang="en-US" dirty="0" err="1"/>
              <a:t>myE</a:t>
            </a:r>
            <a:r>
              <a:rPr lang="en-US" dirty="0"/>
              <a:t>-Verify Home Page and the “Create an Account” button.</a:t>
            </a:r>
          </a:p>
          <a:p>
            <a:endParaRPr lang="en-US" dirty="0"/>
          </a:p>
          <a:p>
            <a:r>
              <a:rPr lang="en-US" dirty="0"/>
              <a:t>Enter valid email address.  Be sure this is your email and you can access anytime.</a:t>
            </a:r>
          </a:p>
          <a:p>
            <a:endParaRPr lang="en-US" dirty="0"/>
          </a:p>
          <a:p>
            <a:r>
              <a:rPr lang="en-US" dirty="0"/>
              <a:t>A </a:t>
            </a:r>
            <a:r>
              <a:rPr lang="en-US" dirty="0" err="1"/>
              <a:t>myAccount</a:t>
            </a:r>
            <a:r>
              <a:rPr lang="en-US" dirty="0"/>
              <a:t> is required to access </a:t>
            </a:r>
            <a:r>
              <a:rPr lang="en-US" dirty="0" err="1"/>
              <a:t>myE</a:t>
            </a:r>
            <a:r>
              <a:rPr lang="en-US" dirty="0"/>
              <a:t>-Verify.  </a:t>
            </a:r>
            <a:r>
              <a:rPr lang="en-US" dirty="0" err="1"/>
              <a:t>myAccount</a:t>
            </a:r>
            <a:r>
              <a:rPr lang="en-US" dirty="0"/>
              <a:t> provides a single sign on experience for </a:t>
            </a:r>
            <a:r>
              <a:rPr lang="en-US" dirty="0" err="1"/>
              <a:t>myE</a:t>
            </a:r>
            <a:r>
              <a:rPr lang="en-US" dirty="0"/>
              <a:t>-Verify, </a:t>
            </a:r>
            <a:r>
              <a:rPr lang="en-US" dirty="0" err="1"/>
              <a:t>myUSCIS</a:t>
            </a:r>
            <a:r>
              <a:rPr lang="en-US" dirty="0"/>
              <a:t>, and FIRST.  Users must request access to each program individually.</a:t>
            </a:r>
          </a:p>
        </p:txBody>
      </p:sp>
      <p:sp>
        <p:nvSpPr>
          <p:cNvPr id="4" name="Slide Number Placeholder 3"/>
          <p:cNvSpPr>
            <a:spLocks noGrp="1"/>
          </p:cNvSpPr>
          <p:nvPr>
            <p:ph type="sldNum" sz="quarter" idx="5"/>
          </p:nvPr>
        </p:nvSpPr>
        <p:spPr/>
        <p:txBody>
          <a:bodyPr/>
          <a:lstStyle/>
          <a:p>
            <a:pPr>
              <a:defRPr/>
            </a:pPr>
            <a:fld id="{8228C914-8E06-4B34-A583-1605F5B3F681}" type="slidenum">
              <a:rPr lang="en-US" smtClean="0"/>
              <a:pPr>
                <a:defRPr/>
              </a:pPr>
              <a:t>12</a:t>
            </a:fld>
            <a:endParaRPr lang="en-US"/>
          </a:p>
        </p:txBody>
      </p:sp>
    </p:spTree>
    <p:extLst>
      <p:ext uri="{BB962C8B-B14F-4D97-AF65-F5344CB8AC3E}">
        <p14:creationId xmlns:p14="http://schemas.microsoft.com/office/powerpoint/2010/main" val="10676022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link is sent to the email address entered on screen 11.</a:t>
            </a:r>
          </a:p>
        </p:txBody>
      </p:sp>
      <p:sp>
        <p:nvSpPr>
          <p:cNvPr id="4" name="Slide Number Placeholder 3"/>
          <p:cNvSpPr>
            <a:spLocks noGrp="1"/>
          </p:cNvSpPr>
          <p:nvPr>
            <p:ph type="sldNum" sz="quarter" idx="5"/>
          </p:nvPr>
        </p:nvSpPr>
        <p:spPr/>
        <p:txBody>
          <a:bodyPr/>
          <a:lstStyle/>
          <a:p>
            <a:pPr>
              <a:defRPr/>
            </a:pPr>
            <a:fld id="{8228C914-8E06-4B34-A583-1605F5B3F681}" type="slidenum">
              <a:rPr lang="en-US" smtClean="0"/>
              <a:pPr>
                <a:defRPr/>
              </a:pPr>
              <a:t>13</a:t>
            </a:fld>
            <a:endParaRPr lang="en-US"/>
          </a:p>
        </p:txBody>
      </p:sp>
    </p:spTree>
    <p:extLst>
      <p:ext uri="{BB962C8B-B14F-4D97-AF65-F5344CB8AC3E}">
        <p14:creationId xmlns:p14="http://schemas.microsoft.com/office/powerpoint/2010/main" val="34391040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the link to continue with account creation.</a:t>
            </a:r>
          </a:p>
        </p:txBody>
      </p:sp>
      <p:sp>
        <p:nvSpPr>
          <p:cNvPr id="4" name="Slide Number Placeholder 3"/>
          <p:cNvSpPr>
            <a:spLocks noGrp="1"/>
          </p:cNvSpPr>
          <p:nvPr>
            <p:ph type="sldNum" sz="quarter" idx="5"/>
          </p:nvPr>
        </p:nvSpPr>
        <p:spPr/>
        <p:txBody>
          <a:bodyPr/>
          <a:lstStyle/>
          <a:p>
            <a:pPr>
              <a:defRPr/>
            </a:pPr>
            <a:fld id="{8228C914-8E06-4B34-A583-1605F5B3F681}" type="slidenum">
              <a:rPr lang="en-US" smtClean="0"/>
              <a:pPr>
                <a:defRPr/>
              </a:pPr>
              <a:t>14</a:t>
            </a:fld>
            <a:endParaRPr lang="en-US"/>
          </a:p>
        </p:txBody>
      </p:sp>
    </p:spTree>
    <p:extLst>
      <p:ext uri="{BB962C8B-B14F-4D97-AF65-F5344CB8AC3E}">
        <p14:creationId xmlns:p14="http://schemas.microsoft.com/office/powerpoint/2010/main" val="8309131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Enter a valid password.</a:t>
            </a:r>
          </a:p>
        </p:txBody>
      </p:sp>
      <p:sp>
        <p:nvSpPr>
          <p:cNvPr id="4" name="Slide Number Placeholder 3"/>
          <p:cNvSpPr>
            <a:spLocks noGrp="1"/>
          </p:cNvSpPr>
          <p:nvPr>
            <p:ph type="sldNum" sz="quarter" idx="5"/>
          </p:nvPr>
        </p:nvSpPr>
        <p:spPr/>
        <p:txBody>
          <a:bodyPr/>
          <a:lstStyle/>
          <a:p>
            <a:pPr>
              <a:defRPr/>
            </a:pPr>
            <a:fld id="{8228C914-8E06-4B34-A583-1605F5B3F681}" type="slidenum">
              <a:rPr lang="en-US" smtClean="0"/>
              <a:pPr>
                <a:defRPr/>
              </a:pPr>
              <a:t>15</a:t>
            </a:fld>
            <a:endParaRPr lang="en-US"/>
          </a:p>
        </p:txBody>
      </p:sp>
    </p:spTree>
    <p:extLst>
      <p:ext uri="{BB962C8B-B14F-4D97-AF65-F5344CB8AC3E}">
        <p14:creationId xmlns:p14="http://schemas.microsoft.com/office/powerpoint/2010/main" val="42789493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Two-Step Verification is used each time you log into </a:t>
            </a:r>
            <a:r>
              <a:rPr lang="en-US" dirty="0" err="1"/>
              <a:t>myE</a:t>
            </a:r>
            <a:r>
              <a:rPr lang="en-US" dirty="0"/>
              <a:t>-Verify.  A code is sent to the method you choose on this screen.  You can change your preferred method anytime after logging into your account and updating your account information.</a:t>
            </a:r>
          </a:p>
        </p:txBody>
      </p:sp>
      <p:sp>
        <p:nvSpPr>
          <p:cNvPr id="4" name="Slide Number Placeholder 3"/>
          <p:cNvSpPr>
            <a:spLocks noGrp="1"/>
          </p:cNvSpPr>
          <p:nvPr>
            <p:ph type="sldNum" sz="quarter" idx="5"/>
          </p:nvPr>
        </p:nvSpPr>
        <p:spPr/>
        <p:txBody>
          <a:bodyPr/>
          <a:lstStyle/>
          <a:p>
            <a:pPr>
              <a:defRPr/>
            </a:pPr>
            <a:fld id="{8228C914-8E06-4B34-A583-1605F5B3F681}" type="slidenum">
              <a:rPr lang="en-US" smtClean="0"/>
              <a:pPr>
                <a:defRPr/>
              </a:pPr>
              <a:t>16</a:t>
            </a:fld>
            <a:endParaRPr lang="en-US"/>
          </a:p>
        </p:txBody>
      </p:sp>
    </p:spTree>
    <p:extLst>
      <p:ext uri="{BB962C8B-B14F-4D97-AF65-F5344CB8AC3E}">
        <p14:creationId xmlns:p14="http://schemas.microsoft.com/office/powerpoint/2010/main" val="36556969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Enter the verification code.</a:t>
            </a:r>
          </a:p>
        </p:txBody>
      </p:sp>
      <p:sp>
        <p:nvSpPr>
          <p:cNvPr id="4" name="Slide Number Placeholder 3"/>
          <p:cNvSpPr>
            <a:spLocks noGrp="1"/>
          </p:cNvSpPr>
          <p:nvPr>
            <p:ph type="sldNum" sz="quarter" idx="5"/>
          </p:nvPr>
        </p:nvSpPr>
        <p:spPr/>
        <p:txBody>
          <a:bodyPr/>
          <a:lstStyle/>
          <a:p>
            <a:pPr>
              <a:defRPr/>
            </a:pPr>
            <a:fld id="{8228C914-8E06-4B34-A583-1605F5B3F681}" type="slidenum">
              <a:rPr lang="en-US" smtClean="0"/>
              <a:pPr>
                <a:defRPr/>
              </a:pPr>
              <a:t>17</a:t>
            </a:fld>
            <a:endParaRPr lang="en-US"/>
          </a:p>
        </p:txBody>
      </p:sp>
    </p:spTree>
    <p:extLst>
      <p:ext uri="{BB962C8B-B14F-4D97-AF65-F5344CB8AC3E}">
        <p14:creationId xmlns:p14="http://schemas.microsoft.com/office/powerpoint/2010/main" val="14754672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Two-Step Backup Code is provided in case you get a new mobile device or change your phone number.  If you are not able to receive the two-step verification code sent during login, you can enter this backup code instead.</a:t>
            </a:r>
          </a:p>
        </p:txBody>
      </p:sp>
      <p:sp>
        <p:nvSpPr>
          <p:cNvPr id="4" name="Slide Number Placeholder 3"/>
          <p:cNvSpPr>
            <a:spLocks noGrp="1"/>
          </p:cNvSpPr>
          <p:nvPr>
            <p:ph type="sldNum" sz="quarter" idx="5"/>
          </p:nvPr>
        </p:nvSpPr>
        <p:spPr/>
        <p:txBody>
          <a:bodyPr/>
          <a:lstStyle/>
          <a:p>
            <a:pPr>
              <a:defRPr/>
            </a:pPr>
            <a:fld id="{8228C914-8E06-4B34-A583-1605F5B3F681}" type="slidenum">
              <a:rPr lang="en-US" smtClean="0"/>
              <a:pPr>
                <a:defRPr/>
              </a:pPr>
              <a:t>18</a:t>
            </a:fld>
            <a:endParaRPr lang="en-US"/>
          </a:p>
        </p:txBody>
      </p:sp>
    </p:spTree>
    <p:extLst>
      <p:ext uri="{BB962C8B-B14F-4D97-AF65-F5344CB8AC3E}">
        <p14:creationId xmlns:p14="http://schemas.microsoft.com/office/powerpoint/2010/main" val="36296784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 password challenge questions and provide answers for each question.  Users are restricted from entering “A” in the response field.</a:t>
            </a:r>
          </a:p>
        </p:txBody>
      </p:sp>
      <p:sp>
        <p:nvSpPr>
          <p:cNvPr id="4" name="Slide Number Placeholder 3"/>
          <p:cNvSpPr>
            <a:spLocks noGrp="1"/>
          </p:cNvSpPr>
          <p:nvPr>
            <p:ph type="sldNum" sz="quarter" idx="5"/>
          </p:nvPr>
        </p:nvSpPr>
        <p:spPr/>
        <p:txBody>
          <a:bodyPr/>
          <a:lstStyle/>
          <a:p>
            <a:pPr>
              <a:defRPr/>
            </a:pPr>
            <a:fld id="{8228C914-8E06-4B34-A583-1605F5B3F681}" type="slidenum">
              <a:rPr lang="en-US" smtClean="0"/>
              <a:pPr>
                <a:defRPr/>
              </a:pPr>
              <a:t>19</a:t>
            </a:fld>
            <a:endParaRPr lang="en-US"/>
          </a:p>
        </p:txBody>
      </p:sp>
    </p:spTree>
    <p:extLst>
      <p:ext uri="{BB962C8B-B14F-4D97-AF65-F5344CB8AC3E}">
        <p14:creationId xmlns:p14="http://schemas.microsoft.com/office/powerpoint/2010/main" val="7398312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Agree to the </a:t>
            </a:r>
            <a:r>
              <a:rPr lang="en-US" dirty="0" err="1"/>
              <a:t>myE</a:t>
            </a:r>
            <a:r>
              <a:rPr lang="en-US" dirty="0"/>
              <a:t>-Verify Terms of Service.</a:t>
            </a:r>
          </a:p>
        </p:txBody>
      </p:sp>
      <p:sp>
        <p:nvSpPr>
          <p:cNvPr id="4" name="Slide Number Placeholder 3"/>
          <p:cNvSpPr>
            <a:spLocks noGrp="1"/>
          </p:cNvSpPr>
          <p:nvPr>
            <p:ph type="sldNum" sz="quarter" idx="5"/>
          </p:nvPr>
        </p:nvSpPr>
        <p:spPr/>
        <p:txBody>
          <a:bodyPr/>
          <a:lstStyle/>
          <a:p>
            <a:pPr>
              <a:defRPr/>
            </a:pPr>
            <a:fld id="{8228C914-8E06-4B34-A583-1605F5B3F681}" type="slidenum">
              <a:rPr lang="en-US" smtClean="0"/>
              <a:pPr>
                <a:defRPr/>
              </a:pPr>
              <a:t>20</a:t>
            </a:fld>
            <a:endParaRPr lang="en-US"/>
          </a:p>
        </p:txBody>
      </p:sp>
    </p:spTree>
    <p:extLst>
      <p:ext uri="{BB962C8B-B14F-4D97-AF65-F5344CB8AC3E}">
        <p14:creationId xmlns:p14="http://schemas.microsoft.com/office/powerpoint/2010/main" val="1706945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“I Agree”</a:t>
            </a:r>
          </a:p>
        </p:txBody>
      </p:sp>
      <p:sp>
        <p:nvSpPr>
          <p:cNvPr id="4" name="Slide Number Placeholder 3"/>
          <p:cNvSpPr>
            <a:spLocks noGrp="1"/>
          </p:cNvSpPr>
          <p:nvPr>
            <p:ph type="sldNum" sz="quarter" idx="5"/>
          </p:nvPr>
        </p:nvSpPr>
        <p:spPr/>
        <p:txBody>
          <a:bodyPr/>
          <a:lstStyle/>
          <a:p>
            <a:pPr>
              <a:defRPr/>
            </a:pPr>
            <a:fld id="{8228C914-8E06-4B34-A583-1605F5B3F681}" type="slidenum">
              <a:rPr lang="en-US" smtClean="0"/>
              <a:pPr>
                <a:defRPr/>
              </a:pPr>
              <a:t>2</a:t>
            </a:fld>
            <a:endParaRPr lang="en-US"/>
          </a:p>
        </p:txBody>
      </p:sp>
    </p:spTree>
    <p:extLst>
      <p:ext uri="{BB962C8B-B14F-4D97-AF65-F5344CB8AC3E}">
        <p14:creationId xmlns:p14="http://schemas.microsoft.com/office/powerpoint/2010/main" val="13500789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Information on identity proofing.  All users must complete and pass identity proofing before gaining access to </a:t>
            </a:r>
            <a:r>
              <a:rPr lang="en-US" dirty="0" err="1"/>
              <a:t>myE</a:t>
            </a:r>
            <a:r>
              <a:rPr lang="en-US" dirty="0"/>
              <a:t>-Verify.  USCIS uses an external third-party vendor for this service and we do not know the questions you are asked or the answers you provide.  We also do not have insight into why you may not pass identity proofing.</a:t>
            </a:r>
          </a:p>
        </p:txBody>
      </p:sp>
      <p:sp>
        <p:nvSpPr>
          <p:cNvPr id="4" name="Slide Number Placeholder 3"/>
          <p:cNvSpPr>
            <a:spLocks noGrp="1"/>
          </p:cNvSpPr>
          <p:nvPr>
            <p:ph type="sldNum" sz="quarter" idx="10"/>
          </p:nvPr>
        </p:nvSpPr>
        <p:spPr/>
        <p:txBody>
          <a:bodyPr/>
          <a:lstStyle/>
          <a:p>
            <a:pPr>
              <a:defRPr/>
            </a:pPr>
            <a:fld id="{8228C914-8E06-4B34-A583-1605F5B3F681}" type="slidenum">
              <a:rPr lang="en-US" smtClean="0"/>
              <a:pPr>
                <a:defRPr/>
              </a:pPr>
              <a:t>21</a:t>
            </a:fld>
            <a:endParaRPr lang="en-US"/>
          </a:p>
        </p:txBody>
      </p:sp>
    </p:spTree>
    <p:extLst>
      <p:ext uri="{BB962C8B-B14F-4D97-AF65-F5344CB8AC3E}">
        <p14:creationId xmlns:p14="http://schemas.microsoft.com/office/powerpoint/2010/main" val="1557380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Enter identifying information.  The information entered on this screen cannot be changed after completing and passing the quiz.  This prevents misuse of the system.</a:t>
            </a:r>
          </a:p>
        </p:txBody>
      </p:sp>
      <p:sp>
        <p:nvSpPr>
          <p:cNvPr id="4" name="Slide Number Placeholder 3"/>
          <p:cNvSpPr>
            <a:spLocks noGrp="1"/>
          </p:cNvSpPr>
          <p:nvPr>
            <p:ph type="sldNum" sz="quarter" idx="5"/>
          </p:nvPr>
        </p:nvSpPr>
        <p:spPr/>
        <p:txBody>
          <a:bodyPr/>
          <a:lstStyle/>
          <a:p>
            <a:pPr>
              <a:defRPr/>
            </a:pPr>
            <a:fld id="{8228C914-8E06-4B34-A583-1605F5B3F681}" type="slidenum">
              <a:rPr lang="en-US" smtClean="0"/>
              <a:pPr>
                <a:defRPr/>
              </a:pPr>
              <a:t>22</a:t>
            </a:fld>
            <a:endParaRPr lang="en-US"/>
          </a:p>
        </p:txBody>
      </p:sp>
    </p:spTree>
    <p:extLst>
      <p:ext uri="{BB962C8B-B14F-4D97-AF65-F5344CB8AC3E}">
        <p14:creationId xmlns:p14="http://schemas.microsoft.com/office/powerpoint/2010/main" val="7281399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Enter identifying information.  The information entered on this screen cannot be changed after completing and passing the quiz.  This prevents misuse of the system.</a:t>
            </a:r>
          </a:p>
        </p:txBody>
      </p:sp>
      <p:sp>
        <p:nvSpPr>
          <p:cNvPr id="4" name="Slide Number Placeholder 3"/>
          <p:cNvSpPr>
            <a:spLocks noGrp="1"/>
          </p:cNvSpPr>
          <p:nvPr>
            <p:ph type="sldNum" sz="quarter" idx="5"/>
          </p:nvPr>
        </p:nvSpPr>
        <p:spPr/>
        <p:txBody>
          <a:bodyPr/>
          <a:lstStyle/>
          <a:p>
            <a:pPr>
              <a:defRPr/>
            </a:pPr>
            <a:fld id="{8228C914-8E06-4B34-A583-1605F5B3F681}" type="slidenum">
              <a:rPr lang="en-US" smtClean="0"/>
              <a:pPr>
                <a:defRPr/>
              </a:pPr>
              <a:t>23</a:t>
            </a:fld>
            <a:endParaRPr lang="en-US"/>
          </a:p>
        </p:txBody>
      </p:sp>
    </p:spTree>
    <p:extLst>
      <p:ext uri="{BB962C8B-B14F-4D97-AF65-F5344CB8AC3E}">
        <p14:creationId xmlns:p14="http://schemas.microsoft.com/office/powerpoint/2010/main" val="39528265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Total of four questions.  User must successfully answer ? (2 or 3)</a:t>
            </a:r>
          </a:p>
        </p:txBody>
      </p:sp>
      <p:sp>
        <p:nvSpPr>
          <p:cNvPr id="4" name="Slide Number Placeholder 3"/>
          <p:cNvSpPr>
            <a:spLocks noGrp="1"/>
          </p:cNvSpPr>
          <p:nvPr>
            <p:ph type="sldNum" sz="quarter" idx="5"/>
          </p:nvPr>
        </p:nvSpPr>
        <p:spPr/>
        <p:txBody>
          <a:bodyPr/>
          <a:lstStyle/>
          <a:p>
            <a:pPr>
              <a:defRPr/>
            </a:pPr>
            <a:fld id="{8228C914-8E06-4B34-A583-1605F5B3F681}" type="slidenum">
              <a:rPr lang="en-US" smtClean="0"/>
              <a:pPr>
                <a:defRPr/>
              </a:pPr>
              <a:t>25</a:t>
            </a:fld>
            <a:endParaRPr lang="en-US"/>
          </a:p>
        </p:txBody>
      </p:sp>
    </p:spTree>
    <p:extLst>
      <p:ext uri="{BB962C8B-B14F-4D97-AF65-F5344CB8AC3E}">
        <p14:creationId xmlns:p14="http://schemas.microsoft.com/office/powerpoint/2010/main" val="31611268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User can attempt the quiz again.  If they fail a second time they have to wait 72 hours to try again.</a:t>
            </a:r>
          </a:p>
        </p:txBody>
      </p:sp>
      <p:sp>
        <p:nvSpPr>
          <p:cNvPr id="4" name="Slide Number Placeholder 3"/>
          <p:cNvSpPr>
            <a:spLocks noGrp="1"/>
          </p:cNvSpPr>
          <p:nvPr>
            <p:ph type="sldNum" sz="quarter" idx="5"/>
          </p:nvPr>
        </p:nvSpPr>
        <p:spPr/>
        <p:txBody>
          <a:bodyPr/>
          <a:lstStyle/>
          <a:p>
            <a:pPr>
              <a:defRPr/>
            </a:pPr>
            <a:fld id="{8228C914-8E06-4B34-A583-1605F5B3F681}" type="slidenum">
              <a:rPr lang="en-US" smtClean="0"/>
              <a:pPr>
                <a:defRPr/>
              </a:pPr>
              <a:t>27</a:t>
            </a:fld>
            <a:endParaRPr lang="en-US"/>
          </a:p>
        </p:txBody>
      </p:sp>
    </p:spTree>
    <p:extLst>
      <p:ext uri="{BB962C8B-B14F-4D97-AF65-F5344CB8AC3E}">
        <p14:creationId xmlns:p14="http://schemas.microsoft.com/office/powerpoint/2010/main" val="32676278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appears when the provider is not able to generate a quiz – typically this happens when the name, DOB, and/or SSN do not match or the person does not have enough credit history or financial footprint in the U.S. to generate at least 3 questions that can be validated.</a:t>
            </a:r>
          </a:p>
        </p:txBody>
      </p:sp>
      <p:sp>
        <p:nvSpPr>
          <p:cNvPr id="4" name="Slide Number Placeholder 3"/>
          <p:cNvSpPr>
            <a:spLocks noGrp="1"/>
          </p:cNvSpPr>
          <p:nvPr>
            <p:ph type="sldNum" sz="quarter" idx="5"/>
          </p:nvPr>
        </p:nvSpPr>
        <p:spPr/>
        <p:txBody>
          <a:bodyPr/>
          <a:lstStyle/>
          <a:p>
            <a:pPr>
              <a:defRPr/>
            </a:pPr>
            <a:fld id="{8228C914-8E06-4B34-A583-1605F5B3F681}" type="slidenum">
              <a:rPr lang="en-US" smtClean="0"/>
              <a:pPr>
                <a:defRPr/>
              </a:pPr>
              <a:t>28</a:t>
            </a:fld>
            <a:endParaRPr lang="en-US"/>
          </a:p>
        </p:txBody>
      </p:sp>
    </p:spTree>
    <p:extLst>
      <p:ext uri="{BB962C8B-B14F-4D97-AF65-F5344CB8AC3E}">
        <p14:creationId xmlns:p14="http://schemas.microsoft.com/office/powerpoint/2010/main" val="30596214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screen that users will see if they come back to Self Check before their case is resolved.  The case status will update for DHS, SSA, or Dual.  Once the case is resolved, or not resolved, it will show Employment Authorized or Final </a:t>
            </a:r>
            <a:r>
              <a:rPr lang="en-US" dirty="0" err="1"/>
              <a:t>Nonconfirmation</a:t>
            </a:r>
            <a:r>
              <a:rPr lang="en-US" dirty="0"/>
              <a:t>.  Users will be able to create another Self Check case after the open case is resolved and closed.</a:t>
            </a:r>
          </a:p>
        </p:txBody>
      </p:sp>
      <p:sp>
        <p:nvSpPr>
          <p:cNvPr id="4" name="Slide Number Placeholder 3"/>
          <p:cNvSpPr>
            <a:spLocks noGrp="1"/>
          </p:cNvSpPr>
          <p:nvPr>
            <p:ph type="sldNum" sz="quarter" idx="5"/>
          </p:nvPr>
        </p:nvSpPr>
        <p:spPr/>
        <p:txBody>
          <a:bodyPr/>
          <a:lstStyle/>
          <a:p>
            <a:pPr>
              <a:defRPr/>
            </a:pPr>
            <a:fld id="{8228C914-8E06-4B34-A583-1605F5B3F681}" type="slidenum">
              <a:rPr lang="en-US" smtClean="0"/>
              <a:pPr>
                <a:defRPr/>
              </a:pPr>
              <a:t>52</a:t>
            </a:fld>
            <a:endParaRPr lang="en-US"/>
          </a:p>
        </p:txBody>
      </p:sp>
    </p:spTree>
    <p:extLst>
      <p:ext uri="{BB962C8B-B14F-4D97-AF65-F5344CB8AC3E}">
        <p14:creationId xmlns:p14="http://schemas.microsoft.com/office/powerpoint/2010/main" val="22340408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takes the user back to the USCIS Online Account screen where they can update their primary email address, add a recovery email address, change their password, update the two-step verification method, add a mobile number, view/edit the two-factor backup code, change or update their password reset questions, and view their account activity (last login, etc.).</a:t>
            </a:r>
          </a:p>
        </p:txBody>
      </p:sp>
      <p:sp>
        <p:nvSpPr>
          <p:cNvPr id="4" name="Slide Number Placeholder 3"/>
          <p:cNvSpPr>
            <a:spLocks noGrp="1"/>
          </p:cNvSpPr>
          <p:nvPr>
            <p:ph type="sldNum" sz="quarter" idx="5"/>
          </p:nvPr>
        </p:nvSpPr>
        <p:spPr/>
        <p:txBody>
          <a:bodyPr/>
          <a:lstStyle/>
          <a:p>
            <a:pPr>
              <a:defRPr/>
            </a:pPr>
            <a:fld id="{8228C914-8E06-4B34-A583-1605F5B3F681}" type="slidenum">
              <a:rPr lang="en-US" smtClean="0"/>
              <a:pPr>
                <a:defRPr/>
              </a:pPr>
              <a:t>70</a:t>
            </a:fld>
            <a:endParaRPr lang="en-US"/>
          </a:p>
        </p:txBody>
      </p:sp>
    </p:spTree>
    <p:extLst>
      <p:ext uri="{BB962C8B-B14F-4D97-AF65-F5344CB8AC3E}">
        <p14:creationId xmlns:p14="http://schemas.microsoft.com/office/powerpoint/2010/main" val="2697613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Log In – Takes user to slide 4</a:t>
            </a:r>
          </a:p>
          <a:p>
            <a:endParaRPr lang="en-US" dirty="0"/>
          </a:p>
          <a:p>
            <a:r>
              <a:rPr lang="en-US" dirty="0"/>
              <a:t>Click Create an Account – Takes user to slide 11</a:t>
            </a:r>
          </a:p>
        </p:txBody>
      </p:sp>
      <p:sp>
        <p:nvSpPr>
          <p:cNvPr id="4" name="Slide Number Placeholder 3"/>
          <p:cNvSpPr>
            <a:spLocks noGrp="1"/>
          </p:cNvSpPr>
          <p:nvPr>
            <p:ph type="sldNum" sz="quarter" idx="10"/>
          </p:nvPr>
        </p:nvSpPr>
        <p:spPr/>
        <p:txBody>
          <a:bodyPr/>
          <a:lstStyle/>
          <a:p>
            <a:pPr>
              <a:defRPr/>
            </a:pPr>
            <a:fld id="{7E1BDC7D-4024-4298-AA23-5D3A561AFB56}" type="slidenum">
              <a:rPr lang="en-US" smtClean="0"/>
              <a:pPr>
                <a:defRPr/>
              </a:pPr>
              <a:t>3</a:t>
            </a:fld>
            <a:endParaRPr lang="en-US"/>
          </a:p>
        </p:txBody>
      </p:sp>
    </p:spTree>
    <p:extLst>
      <p:ext uri="{BB962C8B-B14F-4D97-AF65-F5344CB8AC3E}">
        <p14:creationId xmlns:p14="http://schemas.microsoft.com/office/powerpoint/2010/main" val="2565141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Enter email address and password</a:t>
            </a:r>
          </a:p>
          <a:p>
            <a:endParaRPr lang="en-US" dirty="0"/>
          </a:p>
          <a:p>
            <a:r>
              <a:rPr lang="en-US" dirty="0"/>
              <a:t>“Forgot your Password” – see Slide 7</a:t>
            </a:r>
          </a:p>
        </p:txBody>
      </p:sp>
      <p:sp>
        <p:nvSpPr>
          <p:cNvPr id="4" name="Slide Number Placeholder 3"/>
          <p:cNvSpPr>
            <a:spLocks noGrp="1"/>
          </p:cNvSpPr>
          <p:nvPr>
            <p:ph type="sldNum" sz="quarter" idx="5"/>
          </p:nvPr>
        </p:nvSpPr>
        <p:spPr/>
        <p:txBody>
          <a:bodyPr/>
          <a:lstStyle/>
          <a:p>
            <a:pPr>
              <a:defRPr/>
            </a:pPr>
            <a:fld id="{8228C914-8E06-4B34-A583-1605F5B3F681}" type="slidenum">
              <a:rPr lang="en-US" smtClean="0"/>
              <a:pPr>
                <a:defRPr/>
              </a:pPr>
              <a:t>4</a:t>
            </a:fld>
            <a:endParaRPr lang="en-US"/>
          </a:p>
        </p:txBody>
      </p:sp>
    </p:spTree>
    <p:extLst>
      <p:ext uri="{BB962C8B-B14F-4D97-AF65-F5344CB8AC3E}">
        <p14:creationId xmlns:p14="http://schemas.microsoft.com/office/powerpoint/2010/main" val="1545766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Verification code will be sent to the preferred method the user selected during account creation (text, email, or authenticator app)</a:t>
            </a:r>
          </a:p>
        </p:txBody>
      </p:sp>
      <p:sp>
        <p:nvSpPr>
          <p:cNvPr id="4" name="Slide Number Placeholder 3"/>
          <p:cNvSpPr>
            <a:spLocks noGrp="1"/>
          </p:cNvSpPr>
          <p:nvPr>
            <p:ph type="sldNum" sz="quarter" idx="5"/>
          </p:nvPr>
        </p:nvSpPr>
        <p:spPr/>
        <p:txBody>
          <a:bodyPr/>
          <a:lstStyle/>
          <a:p>
            <a:pPr>
              <a:defRPr/>
            </a:pPr>
            <a:fld id="{8228C914-8E06-4B34-A583-1605F5B3F681}" type="slidenum">
              <a:rPr lang="en-US" smtClean="0"/>
              <a:pPr>
                <a:defRPr/>
              </a:pPr>
              <a:t>5</a:t>
            </a:fld>
            <a:endParaRPr lang="en-US"/>
          </a:p>
        </p:txBody>
      </p:sp>
    </p:spTree>
    <p:extLst>
      <p:ext uri="{BB962C8B-B14F-4D97-AF65-F5344CB8AC3E}">
        <p14:creationId xmlns:p14="http://schemas.microsoft.com/office/powerpoint/2010/main" val="810829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Enter email address used to create the account.  A link will be sent to this email address.</a:t>
            </a:r>
          </a:p>
          <a:p>
            <a:endParaRPr lang="en-US" dirty="0"/>
          </a:p>
          <a:p>
            <a:r>
              <a:rPr lang="en-US" dirty="0"/>
              <a:t>If the user can no longer access the email account, they will not be able to reset their password and must create a new account.</a:t>
            </a:r>
          </a:p>
        </p:txBody>
      </p:sp>
      <p:sp>
        <p:nvSpPr>
          <p:cNvPr id="4" name="Slide Number Placeholder 3"/>
          <p:cNvSpPr>
            <a:spLocks noGrp="1"/>
          </p:cNvSpPr>
          <p:nvPr>
            <p:ph type="sldNum" sz="quarter" idx="5"/>
          </p:nvPr>
        </p:nvSpPr>
        <p:spPr/>
        <p:txBody>
          <a:bodyPr/>
          <a:lstStyle/>
          <a:p>
            <a:pPr>
              <a:defRPr/>
            </a:pPr>
            <a:fld id="{8228C914-8E06-4B34-A583-1605F5B3F681}" type="slidenum">
              <a:rPr lang="en-US" smtClean="0"/>
              <a:pPr>
                <a:defRPr/>
              </a:pPr>
              <a:t>7</a:t>
            </a:fld>
            <a:endParaRPr lang="en-US"/>
          </a:p>
        </p:txBody>
      </p:sp>
    </p:spTree>
    <p:extLst>
      <p:ext uri="{BB962C8B-B14F-4D97-AF65-F5344CB8AC3E}">
        <p14:creationId xmlns:p14="http://schemas.microsoft.com/office/powerpoint/2010/main" val="3181198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the link to continue with the password reset.</a:t>
            </a:r>
          </a:p>
        </p:txBody>
      </p:sp>
      <p:sp>
        <p:nvSpPr>
          <p:cNvPr id="4" name="Slide Number Placeholder 3"/>
          <p:cNvSpPr>
            <a:spLocks noGrp="1"/>
          </p:cNvSpPr>
          <p:nvPr>
            <p:ph type="sldNum" sz="quarter" idx="5"/>
          </p:nvPr>
        </p:nvSpPr>
        <p:spPr/>
        <p:txBody>
          <a:bodyPr/>
          <a:lstStyle/>
          <a:p>
            <a:pPr>
              <a:defRPr/>
            </a:pPr>
            <a:fld id="{8228C914-8E06-4B34-A583-1605F5B3F681}" type="slidenum">
              <a:rPr lang="en-US" smtClean="0"/>
              <a:pPr>
                <a:defRPr/>
              </a:pPr>
              <a:t>8</a:t>
            </a:fld>
            <a:endParaRPr lang="en-US"/>
          </a:p>
        </p:txBody>
      </p:sp>
    </p:spTree>
    <p:extLst>
      <p:ext uri="{BB962C8B-B14F-4D97-AF65-F5344CB8AC3E}">
        <p14:creationId xmlns:p14="http://schemas.microsoft.com/office/powerpoint/2010/main" val="542035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the password reset challenge questions established during account creation.</a:t>
            </a:r>
          </a:p>
        </p:txBody>
      </p:sp>
      <p:sp>
        <p:nvSpPr>
          <p:cNvPr id="4" name="Slide Number Placeholder 3"/>
          <p:cNvSpPr>
            <a:spLocks noGrp="1"/>
          </p:cNvSpPr>
          <p:nvPr>
            <p:ph type="sldNum" sz="quarter" idx="5"/>
          </p:nvPr>
        </p:nvSpPr>
        <p:spPr/>
        <p:txBody>
          <a:bodyPr/>
          <a:lstStyle/>
          <a:p>
            <a:pPr>
              <a:defRPr/>
            </a:pPr>
            <a:fld id="{8228C914-8E06-4B34-A583-1605F5B3F681}" type="slidenum">
              <a:rPr lang="en-US" smtClean="0"/>
              <a:pPr>
                <a:defRPr/>
              </a:pPr>
              <a:t>9</a:t>
            </a:fld>
            <a:endParaRPr lang="en-US"/>
          </a:p>
        </p:txBody>
      </p:sp>
    </p:spTree>
    <p:extLst>
      <p:ext uri="{BB962C8B-B14F-4D97-AF65-F5344CB8AC3E}">
        <p14:creationId xmlns:p14="http://schemas.microsoft.com/office/powerpoint/2010/main" val="1060981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Enter the new password.</a:t>
            </a:r>
          </a:p>
        </p:txBody>
      </p:sp>
      <p:sp>
        <p:nvSpPr>
          <p:cNvPr id="4" name="Slide Number Placeholder 3"/>
          <p:cNvSpPr>
            <a:spLocks noGrp="1"/>
          </p:cNvSpPr>
          <p:nvPr>
            <p:ph type="sldNum" sz="quarter" idx="5"/>
          </p:nvPr>
        </p:nvSpPr>
        <p:spPr/>
        <p:txBody>
          <a:bodyPr/>
          <a:lstStyle/>
          <a:p>
            <a:pPr>
              <a:defRPr/>
            </a:pPr>
            <a:fld id="{8228C914-8E06-4B34-A583-1605F5B3F681}" type="slidenum">
              <a:rPr lang="en-US" smtClean="0"/>
              <a:pPr>
                <a:defRPr/>
              </a:pPr>
              <a:t>10</a:t>
            </a:fld>
            <a:endParaRPr lang="en-US"/>
          </a:p>
        </p:txBody>
      </p:sp>
    </p:spTree>
    <p:extLst>
      <p:ext uri="{BB962C8B-B14F-4D97-AF65-F5344CB8AC3E}">
        <p14:creationId xmlns:p14="http://schemas.microsoft.com/office/powerpoint/2010/main" val="3506551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98929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2037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28654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3162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3272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98664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0810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06508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63244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4265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17596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9636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6" descr="ppt-slide-lV"/>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9" name="Picture 15" descr="DHS-Signature"/>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57200" y="6019800"/>
            <a:ext cx="2286000"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rtl="0" eaLnBrk="0" fontAlgn="base" hangingPunct="0">
        <a:spcBef>
          <a:spcPct val="0"/>
        </a:spcBef>
        <a:spcAft>
          <a:spcPct val="0"/>
        </a:spcAft>
        <a:defRPr sz="4400" b="1">
          <a:solidFill>
            <a:schemeClr val="tx1"/>
          </a:solidFill>
          <a:latin typeface="+mj-lt"/>
          <a:ea typeface="+mj-ea"/>
          <a:cs typeface="+mj-cs"/>
        </a:defRPr>
      </a:lvl1pPr>
      <a:lvl2pPr algn="l" rtl="0" eaLnBrk="0" fontAlgn="base" hangingPunct="0">
        <a:spcBef>
          <a:spcPct val="0"/>
        </a:spcBef>
        <a:spcAft>
          <a:spcPct val="0"/>
        </a:spcAft>
        <a:defRPr sz="4400" b="1">
          <a:solidFill>
            <a:schemeClr val="tx1"/>
          </a:solidFill>
          <a:latin typeface="Joanna MT" pitchFamily="18" charset="0"/>
        </a:defRPr>
      </a:lvl2pPr>
      <a:lvl3pPr algn="l" rtl="0" eaLnBrk="0" fontAlgn="base" hangingPunct="0">
        <a:spcBef>
          <a:spcPct val="0"/>
        </a:spcBef>
        <a:spcAft>
          <a:spcPct val="0"/>
        </a:spcAft>
        <a:defRPr sz="4400" b="1">
          <a:solidFill>
            <a:schemeClr val="tx1"/>
          </a:solidFill>
          <a:latin typeface="Joanna MT" pitchFamily="18" charset="0"/>
        </a:defRPr>
      </a:lvl3pPr>
      <a:lvl4pPr algn="l" rtl="0" eaLnBrk="0" fontAlgn="base" hangingPunct="0">
        <a:spcBef>
          <a:spcPct val="0"/>
        </a:spcBef>
        <a:spcAft>
          <a:spcPct val="0"/>
        </a:spcAft>
        <a:defRPr sz="4400" b="1">
          <a:solidFill>
            <a:schemeClr val="tx1"/>
          </a:solidFill>
          <a:latin typeface="Joanna MT" pitchFamily="18" charset="0"/>
        </a:defRPr>
      </a:lvl4pPr>
      <a:lvl5pPr algn="l" rtl="0" eaLnBrk="0" fontAlgn="base" hangingPunct="0">
        <a:spcBef>
          <a:spcPct val="0"/>
        </a:spcBef>
        <a:spcAft>
          <a:spcPct val="0"/>
        </a:spcAft>
        <a:defRPr sz="4400" b="1">
          <a:solidFill>
            <a:schemeClr val="tx1"/>
          </a:solidFill>
          <a:latin typeface="Joanna MT" pitchFamily="18" charset="0"/>
        </a:defRPr>
      </a:lvl5pPr>
      <a:lvl6pPr marL="457200" algn="l" rtl="0" fontAlgn="base">
        <a:spcBef>
          <a:spcPct val="0"/>
        </a:spcBef>
        <a:spcAft>
          <a:spcPct val="0"/>
        </a:spcAft>
        <a:defRPr sz="4400" b="1">
          <a:solidFill>
            <a:schemeClr val="tx1"/>
          </a:solidFill>
          <a:latin typeface="Joanna MT" pitchFamily="18" charset="0"/>
        </a:defRPr>
      </a:lvl6pPr>
      <a:lvl7pPr marL="914400" algn="l" rtl="0" fontAlgn="base">
        <a:spcBef>
          <a:spcPct val="0"/>
        </a:spcBef>
        <a:spcAft>
          <a:spcPct val="0"/>
        </a:spcAft>
        <a:defRPr sz="4400" b="1">
          <a:solidFill>
            <a:schemeClr val="tx1"/>
          </a:solidFill>
          <a:latin typeface="Joanna MT" pitchFamily="18" charset="0"/>
        </a:defRPr>
      </a:lvl7pPr>
      <a:lvl8pPr marL="1371600" algn="l" rtl="0" fontAlgn="base">
        <a:spcBef>
          <a:spcPct val="0"/>
        </a:spcBef>
        <a:spcAft>
          <a:spcPct val="0"/>
        </a:spcAft>
        <a:defRPr sz="4400" b="1">
          <a:solidFill>
            <a:schemeClr val="tx1"/>
          </a:solidFill>
          <a:latin typeface="Joanna MT" pitchFamily="18" charset="0"/>
        </a:defRPr>
      </a:lvl8pPr>
      <a:lvl9pPr marL="1828800" algn="l" rtl="0" fontAlgn="base">
        <a:spcBef>
          <a:spcPct val="0"/>
        </a:spcBef>
        <a:spcAft>
          <a:spcPct val="0"/>
        </a:spcAft>
        <a:defRPr sz="4400" b="1">
          <a:solidFill>
            <a:schemeClr val="tx1"/>
          </a:solidFill>
          <a:latin typeface="Joanna MT" pitchFamily="18" charset="0"/>
        </a:defRPr>
      </a:lvl9pPr>
    </p:titleStyle>
    <p:bodyStyle>
      <a:lvl1pPr marL="342900" indent="-342900" algn="l" rtl="0" eaLnBrk="0" fontAlgn="base" hangingPunct="0">
        <a:spcBef>
          <a:spcPct val="20000"/>
        </a:spcBef>
        <a:spcAft>
          <a:spcPct val="0"/>
        </a:spcAft>
        <a:buFont typeface="Wingdings"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
        <a:defRPr>
          <a:solidFill>
            <a:schemeClr val="tx1"/>
          </a:solidFill>
          <a:latin typeface="+mn-lt"/>
        </a:defRPr>
      </a:lvl3pPr>
      <a:lvl4pPr marL="1600200" indent="-228600" algn="l" rtl="0" eaLnBrk="0" fontAlgn="base" hangingPunct="0">
        <a:spcBef>
          <a:spcPct val="20000"/>
        </a:spcBef>
        <a:spcAft>
          <a:spcPct val="0"/>
        </a:spcAft>
        <a:buFont typeface="Wingdings" pitchFamily="2" charset="2"/>
        <a:buChar char="§"/>
        <a:defRPr>
          <a:solidFill>
            <a:schemeClr val="tx1"/>
          </a:solidFill>
          <a:latin typeface="+mn-lt"/>
        </a:defRPr>
      </a:lvl4pPr>
      <a:lvl5pPr marL="2057400" indent="-228600" algn="l" rtl="0" eaLnBrk="0" fontAlgn="base" hangingPunct="0">
        <a:spcBef>
          <a:spcPct val="20000"/>
        </a:spcBef>
        <a:spcAft>
          <a:spcPct val="0"/>
        </a:spcAft>
        <a:buFont typeface="Wingdings" pitchFamily="2" charset="2"/>
        <a:buChar char="§"/>
        <a:defRPr>
          <a:solidFill>
            <a:schemeClr val="tx1"/>
          </a:solidFill>
          <a:latin typeface="+mn-lt"/>
        </a:defRPr>
      </a:lvl5pPr>
      <a:lvl6pPr marL="2514600" indent="-228600" algn="l" rtl="0" fontAlgn="base">
        <a:spcBef>
          <a:spcPct val="20000"/>
        </a:spcBef>
        <a:spcAft>
          <a:spcPct val="0"/>
        </a:spcAft>
        <a:buFont typeface="Wingdings" pitchFamily="2" charset="2"/>
        <a:buChar char="§"/>
        <a:defRPr>
          <a:solidFill>
            <a:schemeClr val="tx1"/>
          </a:solidFill>
          <a:latin typeface="+mn-lt"/>
        </a:defRPr>
      </a:lvl6pPr>
      <a:lvl7pPr marL="2971800" indent="-228600" algn="l" rtl="0" fontAlgn="base">
        <a:spcBef>
          <a:spcPct val="20000"/>
        </a:spcBef>
        <a:spcAft>
          <a:spcPct val="0"/>
        </a:spcAft>
        <a:buFont typeface="Wingdings" pitchFamily="2" charset="2"/>
        <a:buChar char="§"/>
        <a:defRPr>
          <a:solidFill>
            <a:schemeClr val="tx1"/>
          </a:solidFill>
          <a:latin typeface="+mn-lt"/>
        </a:defRPr>
      </a:lvl7pPr>
      <a:lvl8pPr marL="3429000" indent="-228600" algn="l" rtl="0" fontAlgn="base">
        <a:spcBef>
          <a:spcPct val="20000"/>
        </a:spcBef>
        <a:spcAft>
          <a:spcPct val="0"/>
        </a:spcAft>
        <a:buFont typeface="Wingdings" pitchFamily="2" charset="2"/>
        <a:buChar char="§"/>
        <a:defRPr>
          <a:solidFill>
            <a:schemeClr val="tx1"/>
          </a:solidFill>
          <a:latin typeface="+mn-lt"/>
        </a:defRPr>
      </a:lvl8pPr>
      <a:lvl9pPr marL="3886200" indent="-228600" algn="l" rtl="0" fontAlgn="base">
        <a:spcBef>
          <a:spcPct val="20000"/>
        </a:spcBef>
        <a:spcAft>
          <a:spcPct val="0"/>
        </a:spcAft>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myaccount-dt.uscis.dhs.gov/users/confirmation?confirmation_token=S8ijo6puKF-a6dP-gNBq"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hyperlink" Target="https://my.uscis.gov/account/v1/needhelp"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 Id="rId5" Type="http://schemas.openxmlformats.org/officeDocument/2006/relationships/image" Target="../media/image43.png"/><Relationship Id="rId4" Type="http://schemas.openxmlformats.org/officeDocument/2006/relationships/image" Target="../media/image42.png"/></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myaccount-dt.uscis.dhs.gov/users/password/edit?reset_password_token=MhBdAs-BG1yRLttji2Bz"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6" descr="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76600"/>
            <a:ext cx="9144000" cy="359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9" descr="ppt-slide-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6675"/>
            <a:ext cx="9144000" cy="334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TextBox 2"/>
          <p:cNvSpPr txBox="1">
            <a:spLocks noChangeArrowheads="1"/>
          </p:cNvSpPr>
          <p:nvPr/>
        </p:nvSpPr>
        <p:spPr bwMode="auto">
          <a:xfrm>
            <a:off x="304800" y="4114800"/>
            <a:ext cx="8534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400">
                <a:solidFill>
                  <a:schemeClr val="tx1"/>
                </a:solidFill>
                <a:latin typeface="Franklin Gothic Book" pitchFamily="34" charset="0"/>
              </a:defRPr>
            </a:lvl1pPr>
            <a:lvl2pPr marL="742950" indent="-285750" eaLnBrk="0" hangingPunct="0">
              <a:spcBef>
                <a:spcPct val="20000"/>
              </a:spcBef>
              <a:buFont typeface="Wingdings" pitchFamily="2" charset="2"/>
              <a:buChar char="§"/>
              <a:defRPr sz="2400">
                <a:solidFill>
                  <a:schemeClr val="tx1"/>
                </a:solidFill>
                <a:latin typeface="Franklin Gothic Book" pitchFamily="34" charset="0"/>
              </a:defRPr>
            </a:lvl2pPr>
            <a:lvl3pPr marL="1143000" indent="-228600" eaLnBrk="0" hangingPunct="0">
              <a:spcBef>
                <a:spcPct val="20000"/>
              </a:spcBef>
              <a:buFont typeface="Wingdings" pitchFamily="2" charset="2"/>
              <a:buChar char="§"/>
              <a:defRPr>
                <a:solidFill>
                  <a:schemeClr val="tx1"/>
                </a:solidFill>
                <a:latin typeface="Franklin Gothic Book" pitchFamily="34" charset="0"/>
              </a:defRPr>
            </a:lvl3pPr>
            <a:lvl4pPr marL="1600200" indent="-228600" eaLnBrk="0" hangingPunct="0">
              <a:spcBef>
                <a:spcPct val="20000"/>
              </a:spcBef>
              <a:buFont typeface="Wingdings" pitchFamily="2" charset="2"/>
              <a:buChar char="§"/>
              <a:defRPr>
                <a:solidFill>
                  <a:schemeClr val="tx1"/>
                </a:solidFill>
                <a:latin typeface="Franklin Gothic Book" pitchFamily="34" charset="0"/>
              </a:defRPr>
            </a:lvl4pPr>
            <a:lvl5pPr marL="2057400" indent="-228600" eaLnBrk="0" hangingPunct="0">
              <a:spcBef>
                <a:spcPct val="20000"/>
              </a:spcBef>
              <a:buFont typeface="Wingdings" pitchFamily="2" charset="2"/>
              <a:buChar char="§"/>
              <a:defRPr>
                <a:solidFill>
                  <a:schemeClr val="tx1"/>
                </a:solidFill>
                <a:latin typeface="Franklin Gothic Book" pitchFamily="34" charset="0"/>
              </a:defRPr>
            </a:lvl5pPr>
            <a:lvl6pPr marL="2514600" indent="-228600" eaLnBrk="0" fontAlgn="base" hangingPunct="0">
              <a:spcBef>
                <a:spcPct val="20000"/>
              </a:spcBef>
              <a:spcAft>
                <a:spcPct val="0"/>
              </a:spcAft>
              <a:buFont typeface="Wingdings" pitchFamily="2" charset="2"/>
              <a:buChar char="§"/>
              <a:defRPr>
                <a:solidFill>
                  <a:schemeClr val="tx1"/>
                </a:solidFill>
                <a:latin typeface="Franklin Gothic Book" pitchFamily="34" charset="0"/>
              </a:defRPr>
            </a:lvl6pPr>
            <a:lvl7pPr marL="2971800" indent="-228600" eaLnBrk="0" fontAlgn="base" hangingPunct="0">
              <a:spcBef>
                <a:spcPct val="20000"/>
              </a:spcBef>
              <a:spcAft>
                <a:spcPct val="0"/>
              </a:spcAft>
              <a:buFont typeface="Wingdings" pitchFamily="2" charset="2"/>
              <a:buChar char="§"/>
              <a:defRPr>
                <a:solidFill>
                  <a:schemeClr val="tx1"/>
                </a:solidFill>
                <a:latin typeface="Franklin Gothic Book" pitchFamily="34" charset="0"/>
              </a:defRPr>
            </a:lvl7pPr>
            <a:lvl8pPr marL="3429000" indent="-228600" eaLnBrk="0" fontAlgn="base" hangingPunct="0">
              <a:spcBef>
                <a:spcPct val="20000"/>
              </a:spcBef>
              <a:spcAft>
                <a:spcPct val="0"/>
              </a:spcAft>
              <a:buFont typeface="Wingdings" pitchFamily="2" charset="2"/>
              <a:buChar char="§"/>
              <a:defRPr>
                <a:solidFill>
                  <a:schemeClr val="tx1"/>
                </a:solidFill>
                <a:latin typeface="Franklin Gothic Book" pitchFamily="34" charset="0"/>
              </a:defRPr>
            </a:lvl8pPr>
            <a:lvl9pPr marL="3886200" indent="-228600" eaLnBrk="0" fontAlgn="base" hangingPunct="0">
              <a:spcBef>
                <a:spcPct val="20000"/>
              </a:spcBef>
              <a:spcAft>
                <a:spcPct val="0"/>
              </a:spcAft>
              <a:buFont typeface="Wingdings" pitchFamily="2" charset="2"/>
              <a:buChar char="§"/>
              <a:defRPr>
                <a:solidFill>
                  <a:schemeClr val="tx1"/>
                </a:solidFill>
                <a:latin typeface="Franklin Gothic Book" pitchFamily="34" charset="0"/>
              </a:defRPr>
            </a:lvl9pPr>
          </a:lstStyle>
          <a:p>
            <a:pPr algn="ctr" eaLnBrk="1" hangingPunct="1">
              <a:spcBef>
                <a:spcPct val="0"/>
              </a:spcBef>
              <a:buFontTx/>
              <a:buNone/>
            </a:pPr>
            <a:r>
              <a:rPr lang="en-US" altLang="en-US" dirty="0">
                <a:solidFill>
                  <a:schemeClr val="bg1"/>
                </a:solidFill>
                <a:latin typeface="Times New Roman" pitchFamily="18" charset="0"/>
              </a:rPr>
              <a:t>Immigration Records and Identity Services Directorate </a:t>
            </a:r>
          </a:p>
          <a:p>
            <a:pPr algn="ctr" eaLnBrk="1" hangingPunct="1">
              <a:spcBef>
                <a:spcPct val="0"/>
              </a:spcBef>
              <a:buFontTx/>
              <a:buNone/>
            </a:pPr>
            <a:r>
              <a:rPr lang="en-US" altLang="en-US" dirty="0" err="1">
                <a:solidFill>
                  <a:schemeClr val="bg1"/>
                </a:solidFill>
                <a:latin typeface="Times New Roman" pitchFamily="18" charset="0"/>
              </a:rPr>
              <a:t>myE</a:t>
            </a:r>
            <a:r>
              <a:rPr lang="en-US" altLang="en-US" dirty="0">
                <a:solidFill>
                  <a:schemeClr val="bg1"/>
                </a:solidFill>
                <a:latin typeface="Times New Roman" pitchFamily="18" charset="0"/>
              </a:rPr>
              <a:t>-Verify Screens</a:t>
            </a:r>
          </a:p>
          <a:p>
            <a:pPr algn="ctr" eaLnBrk="1" hangingPunct="1">
              <a:spcBef>
                <a:spcPct val="0"/>
              </a:spcBef>
              <a:buFontTx/>
              <a:buNone/>
            </a:pPr>
            <a:r>
              <a:rPr lang="en-US" altLang="en-US" dirty="0">
                <a:solidFill>
                  <a:schemeClr val="bg1"/>
                </a:solidFill>
                <a:latin typeface="Times New Roman" pitchFamily="18" charset="0"/>
              </a:rPr>
              <a:t>Updated: October 21, 2020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48" y="73152"/>
            <a:ext cx="8229600" cy="713232"/>
          </a:xfrm>
        </p:spPr>
        <p:txBody>
          <a:bodyPr/>
          <a:lstStyle/>
          <a:p>
            <a:r>
              <a:rPr lang="en-US" sz="3600" dirty="0" err="1"/>
              <a:t>myAccount</a:t>
            </a:r>
            <a:r>
              <a:rPr lang="en-US" sz="3600" dirty="0"/>
              <a:t> – Forgot Password</a:t>
            </a:r>
          </a:p>
        </p:txBody>
      </p:sp>
      <p:pic>
        <p:nvPicPr>
          <p:cNvPr id="4" name="Picture 3"/>
          <p:cNvPicPr>
            <a:picLocks noChangeAspect="1"/>
          </p:cNvPicPr>
          <p:nvPr/>
        </p:nvPicPr>
        <p:blipFill>
          <a:blip r:embed="rId3"/>
          <a:stretch>
            <a:fillRect/>
          </a:stretch>
        </p:blipFill>
        <p:spPr>
          <a:xfrm>
            <a:off x="3124200" y="1066800"/>
            <a:ext cx="3048157" cy="5194567"/>
          </a:xfrm>
          <a:prstGeom prst="rect">
            <a:avLst/>
          </a:prstGeom>
          <a:ln>
            <a:solidFill>
              <a:schemeClr val="tx1"/>
            </a:solidFill>
          </a:ln>
        </p:spPr>
      </p:pic>
    </p:spTree>
    <p:extLst>
      <p:ext uri="{BB962C8B-B14F-4D97-AF65-F5344CB8AC3E}">
        <p14:creationId xmlns:p14="http://schemas.microsoft.com/office/powerpoint/2010/main" val="1162391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48" y="73152"/>
            <a:ext cx="8229600" cy="713232"/>
          </a:xfrm>
        </p:spPr>
        <p:txBody>
          <a:bodyPr/>
          <a:lstStyle/>
          <a:p>
            <a:r>
              <a:rPr lang="en-US" sz="3600" dirty="0" err="1"/>
              <a:t>myAccount</a:t>
            </a:r>
            <a:r>
              <a:rPr lang="en-US" sz="3600" dirty="0"/>
              <a:t> – Tech Support PW Reset</a:t>
            </a:r>
          </a:p>
        </p:txBody>
      </p:sp>
      <p:pic>
        <p:nvPicPr>
          <p:cNvPr id="3" name="Picture 2">
            <a:extLst>
              <a:ext uri="{FF2B5EF4-FFF2-40B4-BE49-F238E27FC236}">
                <a16:creationId xmlns:a16="http://schemas.microsoft.com/office/drawing/2014/main" id="{AECBD519-262F-4033-B749-A9B0C8D06C16}"/>
              </a:ext>
            </a:extLst>
          </p:cNvPr>
          <p:cNvPicPr>
            <a:picLocks noChangeAspect="1"/>
          </p:cNvPicPr>
          <p:nvPr/>
        </p:nvPicPr>
        <p:blipFill>
          <a:blip r:embed="rId3"/>
          <a:stretch>
            <a:fillRect/>
          </a:stretch>
        </p:blipFill>
        <p:spPr>
          <a:xfrm>
            <a:off x="381000" y="2360801"/>
            <a:ext cx="8229600" cy="2136398"/>
          </a:xfrm>
          <a:prstGeom prst="rect">
            <a:avLst/>
          </a:prstGeom>
          <a:ln>
            <a:solidFill>
              <a:schemeClr val="tx1"/>
            </a:solidFill>
          </a:ln>
        </p:spPr>
      </p:pic>
    </p:spTree>
    <p:extLst>
      <p:ext uri="{BB962C8B-B14F-4D97-AF65-F5344CB8AC3E}">
        <p14:creationId xmlns:p14="http://schemas.microsoft.com/office/powerpoint/2010/main" val="3445571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48" y="73152"/>
            <a:ext cx="8229600" cy="713232"/>
          </a:xfrm>
        </p:spPr>
        <p:txBody>
          <a:bodyPr/>
          <a:lstStyle/>
          <a:p>
            <a:r>
              <a:rPr lang="en-US" sz="3600" dirty="0" err="1"/>
              <a:t>myAccount</a:t>
            </a:r>
            <a:r>
              <a:rPr lang="en-US" sz="3600" dirty="0"/>
              <a:t> – Sign Up</a:t>
            </a:r>
          </a:p>
        </p:txBody>
      </p:sp>
      <p:pic>
        <p:nvPicPr>
          <p:cNvPr id="3" name="Picture 2"/>
          <p:cNvPicPr>
            <a:picLocks noChangeAspect="1"/>
          </p:cNvPicPr>
          <p:nvPr/>
        </p:nvPicPr>
        <p:blipFill>
          <a:blip r:embed="rId3"/>
          <a:stretch>
            <a:fillRect/>
          </a:stretch>
        </p:blipFill>
        <p:spPr>
          <a:xfrm>
            <a:off x="3003115" y="1219200"/>
            <a:ext cx="3277150" cy="5632601"/>
          </a:xfrm>
          <a:prstGeom prst="rect">
            <a:avLst/>
          </a:prstGeom>
          <a:ln>
            <a:solidFill>
              <a:schemeClr val="tx1"/>
            </a:solidFill>
          </a:ln>
        </p:spPr>
      </p:pic>
    </p:spTree>
    <p:extLst>
      <p:ext uri="{BB962C8B-B14F-4D97-AF65-F5344CB8AC3E}">
        <p14:creationId xmlns:p14="http://schemas.microsoft.com/office/powerpoint/2010/main" val="1714832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667000" y="875246"/>
            <a:ext cx="3329027" cy="5971657"/>
          </a:xfrm>
          <a:prstGeom prst="rect">
            <a:avLst/>
          </a:prstGeom>
          <a:ln>
            <a:solidFill>
              <a:schemeClr val="tx1"/>
            </a:solidFill>
          </a:ln>
        </p:spPr>
      </p:pic>
      <p:sp>
        <p:nvSpPr>
          <p:cNvPr id="3" name="Title 2"/>
          <p:cNvSpPr>
            <a:spLocks noGrp="1"/>
          </p:cNvSpPr>
          <p:nvPr>
            <p:ph type="title"/>
          </p:nvPr>
        </p:nvSpPr>
        <p:spPr>
          <a:xfrm>
            <a:off x="155448" y="73152"/>
            <a:ext cx="8229600" cy="713232"/>
          </a:xfrm>
        </p:spPr>
        <p:txBody>
          <a:bodyPr/>
          <a:lstStyle/>
          <a:p>
            <a:r>
              <a:rPr lang="en-US" sz="3600" dirty="0" err="1"/>
              <a:t>myAccount</a:t>
            </a:r>
            <a:r>
              <a:rPr lang="en-US" sz="3600" dirty="0"/>
              <a:t> – Confirm Email</a:t>
            </a:r>
          </a:p>
        </p:txBody>
      </p:sp>
    </p:spTree>
    <p:extLst>
      <p:ext uri="{BB962C8B-B14F-4D97-AF65-F5344CB8AC3E}">
        <p14:creationId xmlns:p14="http://schemas.microsoft.com/office/powerpoint/2010/main" val="1092963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48" y="73152"/>
            <a:ext cx="8229600" cy="713232"/>
          </a:xfrm>
        </p:spPr>
        <p:txBody>
          <a:bodyPr/>
          <a:lstStyle/>
          <a:p>
            <a:r>
              <a:rPr lang="en-US" dirty="0" err="1"/>
              <a:t>myAccount</a:t>
            </a:r>
            <a:r>
              <a:rPr lang="en-US" dirty="0"/>
              <a:t> – </a:t>
            </a:r>
            <a:r>
              <a:rPr lang="en-US" sz="3600" dirty="0"/>
              <a:t>Confirm</a:t>
            </a:r>
            <a:r>
              <a:rPr lang="en-US" dirty="0"/>
              <a:t> Email</a:t>
            </a:r>
          </a:p>
        </p:txBody>
      </p:sp>
      <p:sp>
        <p:nvSpPr>
          <p:cNvPr id="4" name="Rectangle 3"/>
          <p:cNvSpPr/>
          <p:nvPr/>
        </p:nvSpPr>
        <p:spPr>
          <a:xfrm>
            <a:off x="451282" y="1750397"/>
            <a:ext cx="8229600" cy="4955203"/>
          </a:xfrm>
          <a:prstGeom prst="rect">
            <a:avLst/>
          </a:prstGeom>
          <a:solidFill>
            <a:schemeClr val="bg1"/>
          </a:solidFill>
          <a:ln>
            <a:solidFill>
              <a:schemeClr val="tx1"/>
            </a:solidFill>
          </a:ln>
        </p:spPr>
        <p:txBody>
          <a:bodyPr wrap="square">
            <a:spAutoFit/>
          </a:bodyPr>
          <a:lstStyle/>
          <a:p>
            <a:pPr marL="0" marR="0"/>
            <a:r>
              <a:rPr lang="en-US" dirty="0">
                <a:solidFill>
                  <a:srgbClr val="000000"/>
                </a:solidFill>
                <a:ea typeface="Times New Roman" panose="02020603050405020304" pitchFamily="18" charset="0"/>
              </a:rPr>
              <a:t>To continue creating your USCIS Account, you must confirm your email address. To confirm your email address, please click on the link below, or copy and paste the entire link into your browser.</a:t>
            </a:r>
            <a:endParaRPr lang="en-US" sz="1800" dirty="0">
              <a:ea typeface="Times New Roman" panose="02020603050405020304" pitchFamily="18" charset="0"/>
            </a:endParaRPr>
          </a:p>
          <a:p>
            <a:r>
              <a:rPr lang="en-US" u="sng" dirty="0">
                <a:solidFill>
                  <a:srgbClr val="000000"/>
                </a:solidFill>
                <a:ea typeface="Times New Roman" panose="02020603050405020304" pitchFamily="18" charset="0"/>
                <a:hlinkClick r:id="rId3"/>
              </a:rPr>
              <a:t>https://myaccount-dt.uscis.dhs.gov/users/confirmation?confirmation_token=S8ijo6puKF-a6dP-gNBq</a:t>
            </a:r>
            <a:endParaRPr lang="en-US" u="sng" dirty="0">
              <a:solidFill>
                <a:srgbClr val="000000"/>
              </a:solidFill>
              <a:ea typeface="Times New Roman" panose="02020603050405020304" pitchFamily="18" charset="0"/>
            </a:endParaRPr>
          </a:p>
          <a:p>
            <a:endParaRPr lang="en-US" sz="1800" dirty="0">
              <a:ea typeface="Times New Roman" panose="02020603050405020304" pitchFamily="18" charset="0"/>
            </a:endParaRPr>
          </a:p>
          <a:p>
            <a:r>
              <a:rPr lang="en-US" dirty="0">
                <a:solidFill>
                  <a:srgbClr val="000000"/>
                </a:solidFill>
                <a:ea typeface="Times New Roman" panose="02020603050405020304" pitchFamily="18" charset="0"/>
              </a:rPr>
              <a:t>Please note that this confirmation link expires in 24 hours and may require your immediate attention if you wish to access your online account in the future.</a:t>
            </a:r>
          </a:p>
          <a:p>
            <a:endParaRPr lang="en-US" sz="1800" dirty="0">
              <a:ea typeface="Times New Roman" panose="02020603050405020304" pitchFamily="18" charset="0"/>
            </a:endParaRPr>
          </a:p>
          <a:p>
            <a:r>
              <a:rPr lang="en-US" dirty="0">
                <a:solidFill>
                  <a:srgbClr val="000000"/>
                </a:solidFill>
                <a:ea typeface="Times New Roman" panose="02020603050405020304" pitchFamily="18" charset="0"/>
              </a:rPr>
              <a:t>If you require additional assistance logging into your account, please contact the USCIS Contact Center via the web form at </a:t>
            </a:r>
            <a:r>
              <a:rPr lang="en-US" u="sng" dirty="0">
                <a:solidFill>
                  <a:srgbClr val="000000"/>
                </a:solidFill>
                <a:ea typeface="Times New Roman" panose="02020603050405020304" pitchFamily="18" charset="0"/>
                <a:hlinkClick r:id="rId4"/>
              </a:rPr>
              <a:t>https://my.uscis.gov/account/v1/needhelp</a:t>
            </a:r>
            <a:r>
              <a:rPr lang="en-US" dirty="0">
                <a:solidFill>
                  <a:srgbClr val="000000"/>
                </a:solidFill>
                <a:ea typeface="Times New Roman" panose="02020603050405020304" pitchFamily="18" charset="0"/>
              </a:rPr>
              <a:t>.</a:t>
            </a:r>
            <a:endParaRPr lang="en-US" sz="1800" dirty="0">
              <a:ea typeface="Times New Roman" panose="02020603050405020304" pitchFamily="18" charset="0"/>
            </a:endParaRPr>
          </a:p>
          <a:p>
            <a:endParaRPr lang="en-US"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r>
              <a:rPr lang="en-US"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PLEASE DO NOT REPLY TO THIS MESSAGE</a:t>
            </a:r>
            <a:endParaRPr lang="en-US" dirty="0"/>
          </a:p>
        </p:txBody>
      </p:sp>
    </p:spTree>
    <p:extLst>
      <p:ext uri="{BB962C8B-B14F-4D97-AF65-F5344CB8AC3E}">
        <p14:creationId xmlns:p14="http://schemas.microsoft.com/office/powerpoint/2010/main" val="1178957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48" y="73152"/>
            <a:ext cx="8229600" cy="713232"/>
          </a:xfrm>
        </p:spPr>
        <p:txBody>
          <a:bodyPr/>
          <a:lstStyle/>
          <a:p>
            <a:r>
              <a:rPr lang="en-US" sz="3600" dirty="0" err="1"/>
              <a:t>myAccount</a:t>
            </a:r>
            <a:r>
              <a:rPr lang="en-US" sz="3600" dirty="0"/>
              <a:t> – Create Password</a:t>
            </a:r>
          </a:p>
        </p:txBody>
      </p:sp>
      <p:pic>
        <p:nvPicPr>
          <p:cNvPr id="3" name="Picture 2"/>
          <p:cNvPicPr>
            <a:picLocks noChangeAspect="1"/>
          </p:cNvPicPr>
          <p:nvPr/>
        </p:nvPicPr>
        <p:blipFill>
          <a:blip r:embed="rId3"/>
          <a:stretch>
            <a:fillRect/>
          </a:stretch>
        </p:blipFill>
        <p:spPr>
          <a:xfrm>
            <a:off x="3048000" y="1371600"/>
            <a:ext cx="3054507" cy="4908802"/>
          </a:xfrm>
          <a:prstGeom prst="rect">
            <a:avLst/>
          </a:prstGeom>
          <a:ln>
            <a:solidFill>
              <a:schemeClr val="tx1"/>
            </a:solidFill>
          </a:ln>
        </p:spPr>
      </p:pic>
    </p:spTree>
    <p:extLst>
      <p:ext uri="{BB962C8B-B14F-4D97-AF65-F5344CB8AC3E}">
        <p14:creationId xmlns:p14="http://schemas.microsoft.com/office/powerpoint/2010/main" val="8906920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48" y="73152"/>
            <a:ext cx="8229600" cy="713232"/>
          </a:xfrm>
        </p:spPr>
        <p:txBody>
          <a:bodyPr/>
          <a:lstStyle/>
          <a:p>
            <a:r>
              <a:rPr lang="en-US" sz="3600" dirty="0" err="1"/>
              <a:t>myAccount</a:t>
            </a:r>
            <a:r>
              <a:rPr lang="en-US" sz="3600" dirty="0"/>
              <a:t> – Two-Step Verification</a:t>
            </a:r>
          </a:p>
        </p:txBody>
      </p:sp>
      <p:pic>
        <p:nvPicPr>
          <p:cNvPr id="4" name="Picture 3"/>
          <p:cNvPicPr>
            <a:picLocks noChangeAspect="1"/>
          </p:cNvPicPr>
          <p:nvPr/>
        </p:nvPicPr>
        <p:blipFill>
          <a:blip r:embed="rId3"/>
          <a:stretch>
            <a:fillRect/>
          </a:stretch>
        </p:blipFill>
        <p:spPr>
          <a:xfrm>
            <a:off x="3048001" y="689296"/>
            <a:ext cx="2971800" cy="6067424"/>
          </a:xfrm>
          <a:prstGeom prst="rect">
            <a:avLst/>
          </a:prstGeom>
          <a:ln>
            <a:solidFill>
              <a:schemeClr val="tx1"/>
            </a:solidFill>
          </a:ln>
        </p:spPr>
      </p:pic>
    </p:spTree>
    <p:extLst>
      <p:ext uri="{BB962C8B-B14F-4D97-AF65-F5344CB8AC3E}">
        <p14:creationId xmlns:p14="http://schemas.microsoft.com/office/powerpoint/2010/main" val="41128518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48" y="73152"/>
            <a:ext cx="8229600" cy="713232"/>
          </a:xfrm>
        </p:spPr>
        <p:txBody>
          <a:bodyPr/>
          <a:lstStyle/>
          <a:p>
            <a:r>
              <a:rPr lang="en-US" sz="3600" dirty="0" err="1"/>
              <a:t>myAccount</a:t>
            </a:r>
            <a:r>
              <a:rPr lang="en-US" sz="3600" dirty="0"/>
              <a:t> – Verification Code</a:t>
            </a:r>
          </a:p>
        </p:txBody>
      </p:sp>
      <p:pic>
        <p:nvPicPr>
          <p:cNvPr id="4" name="Picture 3"/>
          <p:cNvPicPr>
            <a:picLocks noChangeAspect="1"/>
          </p:cNvPicPr>
          <p:nvPr/>
        </p:nvPicPr>
        <p:blipFill>
          <a:blip r:embed="rId3"/>
          <a:stretch>
            <a:fillRect/>
          </a:stretch>
        </p:blipFill>
        <p:spPr>
          <a:xfrm>
            <a:off x="3044746" y="841242"/>
            <a:ext cx="3054507" cy="5175516"/>
          </a:xfrm>
          <a:prstGeom prst="rect">
            <a:avLst/>
          </a:prstGeom>
          <a:ln>
            <a:solidFill>
              <a:schemeClr val="tx1"/>
            </a:solidFill>
          </a:ln>
        </p:spPr>
      </p:pic>
    </p:spTree>
    <p:extLst>
      <p:ext uri="{BB962C8B-B14F-4D97-AF65-F5344CB8AC3E}">
        <p14:creationId xmlns:p14="http://schemas.microsoft.com/office/powerpoint/2010/main" val="37526166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48" y="73152"/>
            <a:ext cx="8229600" cy="713232"/>
          </a:xfrm>
        </p:spPr>
        <p:txBody>
          <a:bodyPr/>
          <a:lstStyle/>
          <a:p>
            <a:r>
              <a:rPr lang="en-US" sz="3600" dirty="0" err="1"/>
              <a:t>myAccount</a:t>
            </a:r>
            <a:r>
              <a:rPr lang="en-US" sz="3600" dirty="0"/>
              <a:t> – Verification Backup Code</a:t>
            </a:r>
          </a:p>
        </p:txBody>
      </p:sp>
      <p:pic>
        <p:nvPicPr>
          <p:cNvPr id="3" name="Picture 2"/>
          <p:cNvPicPr>
            <a:picLocks noChangeAspect="1"/>
          </p:cNvPicPr>
          <p:nvPr/>
        </p:nvPicPr>
        <p:blipFill>
          <a:blip r:embed="rId3"/>
          <a:stretch>
            <a:fillRect/>
          </a:stretch>
        </p:blipFill>
        <p:spPr>
          <a:xfrm>
            <a:off x="2670077" y="1695361"/>
            <a:ext cx="3803845" cy="3467278"/>
          </a:xfrm>
          <a:prstGeom prst="rect">
            <a:avLst/>
          </a:prstGeom>
          <a:ln>
            <a:solidFill>
              <a:schemeClr val="tx1"/>
            </a:solidFill>
          </a:ln>
        </p:spPr>
      </p:pic>
    </p:spTree>
    <p:extLst>
      <p:ext uri="{BB962C8B-B14F-4D97-AF65-F5344CB8AC3E}">
        <p14:creationId xmlns:p14="http://schemas.microsoft.com/office/powerpoint/2010/main" val="27396888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48" y="73152"/>
            <a:ext cx="8229600" cy="713232"/>
          </a:xfrm>
        </p:spPr>
        <p:txBody>
          <a:bodyPr/>
          <a:lstStyle/>
          <a:p>
            <a:r>
              <a:rPr lang="en-US" sz="3600" dirty="0" err="1"/>
              <a:t>myAccount</a:t>
            </a:r>
            <a:r>
              <a:rPr lang="en-US" sz="3600" dirty="0"/>
              <a:t> – Password Reset QAs</a:t>
            </a:r>
          </a:p>
        </p:txBody>
      </p:sp>
      <p:pic>
        <p:nvPicPr>
          <p:cNvPr id="3" name="Picture 2"/>
          <p:cNvPicPr>
            <a:picLocks noChangeAspect="1"/>
          </p:cNvPicPr>
          <p:nvPr/>
        </p:nvPicPr>
        <p:blipFill>
          <a:blip r:embed="rId3"/>
          <a:stretch>
            <a:fillRect/>
          </a:stretch>
        </p:blipFill>
        <p:spPr>
          <a:xfrm>
            <a:off x="1377971" y="1219200"/>
            <a:ext cx="6388057" cy="5414562"/>
          </a:xfrm>
          <a:prstGeom prst="rect">
            <a:avLst/>
          </a:prstGeom>
          <a:ln>
            <a:solidFill>
              <a:schemeClr val="tx1"/>
            </a:solidFill>
          </a:ln>
        </p:spPr>
      </p:pic>
    </p:spTree>
    <p:extLst>
      <p:ext uri="{BB962C8B-B14F-4D97-AF65-F5344CB8AC3E}">
        <p14:creationId xmlns:p14="http://schemas.microsoft.com/office/powerpoint/2010/main" val="969647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76200"/>
            <a:ext cx="8229600" cy="715962"/>
          </a:xfrm>
        </p:spPr>
        <p:txBody>
          <a:bodyPr/>
          <a:lstStyle/>
          <a:p>
            <a:r>
              <a:rPr lang="en-US" sz="3600" dirty="0" err="1"/>
              <a:t>myE</a:t>
            </a:r>
            <a:r>
              <a:rPr lang="en-US" sz="3600" dirty="0"/>
              <a:t>-Verify – System Security Warning</a:t>
            </a:r>
          </a:p>
        </p:txBody>
      </p:sp>
      <p:pic>
        <p:nvPicPr>
          <p:cNvPr id="2" name="Picture 1"/>
          <p:cNvPicPr>
            <a:picLocks noChangeAspect="1"/>
          </p:cNvPicPr>
          <p:nvPr/>
        </p:nvPicPr>
        <p:blipFill>
          <a:blip r:embed="rId3"/>
          <a:stretch>
            <a:fillRect/>
          </a:stretch>
        </p:blipFill>
        <p:spPr>
          <a:xfrm>
            <a:off x="958664" y="1149233"/>
            <a:ext cx="7226671" cy="4559534"/>
          </a:xfrm>
          <a:prstGeom prst="rect">
            <a:avLst/>
          </a:prstGeom>
          <a:ln>
            <a:solidFill>
              <a:schemeClr val="tx1"/>
            </a:solidFill>
          </a:ln>
        </p:spPr>
      </p:pic>
    </p:spTree>
    <p:extLst>
      <p:ext uri="{BB962C8B-B14F-4D97-AF65-F5344CB8AC3E}">
        <p14:creationId xmlns:p14="http://schemas.microsoft.com/office/powerpoint/2010/main" val="11621550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48" y="73152"/>
            <a:ext cx="8229600" cy="713232"/>
          </a:xfrm>
        </p:spPr>
        <p:txBody>
          <a:bodyPr/>
          <a:lstStyle/>
          <a:p>
            <a:r>
              <a:rPr lang="en-US" sz="3600" dirty="0"/>
              <a:t>Terms of Service</a:t>
            </a:r>
          </a:p>
        </p:txBody>
      </p:sp>
      <p:pic>
        <p:nvPicPr>
          <p:cNvPr id="3" name="Picture 2"/>
          <p:cNvPicPr>
            <a:picLocks noChangeAspect="1"/>
          </p:cNvPicPr>
          <p:nvPr/>
        </p:nvPicPr>
        <p:blipFill>
          <a:blip r:embed="rId3"/>
          <a:stretch>
            <a:fillRect/>
          </a:stretch>
        </p:blipFill>
        <p:spPr>
          <a:xfrm>
            <a:off x="860234" y="1238137"/>
            <a:ext cx="7423532" cy="4381725"/>
          </a:xfrm>
          <a:prstGeom prst="rect">
            <a:avLst/>
          </a:prstGeom>
          <a:ln>
            <a:solidFill>
              <a:schemeClr val="tx1"/>
            </a:solidFill>
          </a:ln>
        </p:spPr>
      </p:pic>
    </p:spTree>
    <p:extLst>
      <p:ext uri="{BB962C8B-B14F-4D97-AF65-F5344CB8AC3E}">
        <p14:creationId xmlns:p14="http://schemas.microsoft.com/office/powerpoint/2010/main" val="36827470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48" y="73152"/>
            <a:ext cx="8229600" cy="713232"/>
          </a:xfrm>
        </p:spPr>
        <p:txBody>
          <a:bodyPr/>
          <a:lstStyle/>
          <a:p>
            <a:r>
              <a:rPr lang="en-US" sz="3600" dirty="0"/>
              <a:t>What Happens Next for New Users</a:t>
            </a:r>
          </a:p>
        </p:txBody>
      </p:sp>
      <p:pic>
        <p:nvPicPr>
          <p:cNvPr id="3" name="Picture 2"/>
          <p:cNvPicPr>
            <a:picLocks noChangeAspect="1"/>
          </p:cNvPicPr>
          <p:nvPr/>
        </p:nvPicPr>
        <p:blipFill>
          <a:blip r:embed="rId3"/>
          <a:stretch>
            <a:fillRect/>
          </a:stretch>
        </p:blipFill>
        <p:spPr>
          <a:xfrm>
            <a:off x="860234" y="1673135"/>
            <a:ext cx="7423532" cy="3511730"/>
          </a:xfrm>
          <a:prstGeom prst="rect">
            <a:avLst/>
          </a:prstGeom>
          <a:ln>
            <a:solidFill>
              <a:schemeClr val="tx1"/>
            </a:solidFill>
          </a:ln>
        </p:spPr>
      </p:pic>
    </p:spTree>
    <p:extLst>
      <p:ext uri="{BB962C8B-B14F-4D97-AF65-F5344CB8AC3E}">
        <p14:creationId xmlns:p14="http://schemas.microsoft.com/office/powerpoint/2010/main" val="11735174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48" y="73152"/>
            <a:ext cx="8229600" cy="713232"/>
          </a:xfrm>
        </p:spPr>
        <p:txBody>
          <a:bodyPr/>
          <a:lstStyle/>
          <a:p>
            <a:r>
              <a:rPr lang="en-US" sz="3600" dirty="0"/>
              <a:t>What Happens Next – Do Not Agree</a:t>
            </a:r>
          </a:p>
        </p:txBody>
      </p:sp>
      <p:pic>
        <p:nvPicPr>
          <p:cNvPr id="3" name="Picture 2">
            <a:extLst>
              <a:ext uri="{FF2B5EF4-FFF2-40B4-BE49-F238E27FC236}">
                <a16:creationId xmlns:a16="http://schemas.microsoft.com/office/drawing/2014/main" id="{12643586-2476-4092-AEAA-310B3DF7A195}"/>
              </a:ext>
            </a:extLst>
          </p:cNvPr>
          <p:cNvPicPr>
            <a:picLocks noChangeAspect="1"/>
          </p:cNvPicPr>
          <p:nvPr/>
        </p:nvPicPr>
        <p:blipFill>
          <a:blip r:embed="rId3"/>
          <a:stretch>
            <a:fillRect/>
          </a:stretch>
        </p:blipFill>
        <p:spPr>
          <a:xfrm>
            <a:off x="824190" y="1787828"/>
            <a:ext cx="7495619" cy="3282343"/>
          </a:xfrm>
          <a:prstGeom prst="rect">
            <a:avLst/>
          </a:prstGeom>
          <a:ln>
            <a:solidFill>
              <a:schemeClr val="tx1"/>
            </a:solidFill>
          </a:ln>
        </p:spPr>
      </p:pic>
    </p:spTree>
    <p:extLst>
      <p:ext uri="{BB962C8B-B14F-4D97-AF65-F5344CB8AC3E}">
        <p14:creationId xmlns:p14="http://schemas.microsoft.com/office/powerpoint/2010/main" val="8077787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48" y="73152"/>
            <a:ext cx="8229600" cy="713232"/>
          </a:xfrm>
        </p:spPr>
        <p:txBody>
          <a:bodyPr/>
          <a:lstStyle/>
          <a:p>
            <a:r>
              <a:rPr lang="en-US" sz="3600" dirty="0"/>
              <a:t>Identity Proofing Quiz</a:t>
            </a:r>
          </a:p>
        </p:txBody>
      </p:sp>
      <p:pic>
        <p:nvPicPr>
          <p:cNvPr id="4" name="Picture 3"/>
          <p:cNvPicPr>
            <a:picLocks noChangeAspect="1"/>
          </p:cNvPicPr>
          <p:nvPr/>
        </p:nvPicPr>
        <p:blipFill>
          <a:blip r:embed="rId3"/>
          <a:stretch>
            <a:fillRect/>
          </a:stretch>
        </p:blipFill>
        <p:spPr>
          <a:xfrm>
            <a:off x="2286000" y="786384"/>
            <a:ext cx="4682010" cy="6040396"/>
          </a:xfrm>
          <a:prstGeom prst="rect">
            <a:avLst/>
          </a:prstGeom>
          <a:ln>
            <a:solidFill>
              <a:schemeClr val="tx1"/>
            </a:solidFill>
          </a:ln>
        </p:spPr>
      </p:pic>
    </p:spTree>
    <p:extLst>
      <p:ext uri="{BB962C8B-B14F-4D97-AF65-F5344CB8AC3E}">
        <p14:creationId xmlns:p14="http://schemas.microsoft.com/office/powerpoint/2010/main" val="18509307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48" y="73152"/>
            <a:ext cx="8229600" cy="713232"/>
          </a:xfrm>
        </p:spPr>
        <p:txBody>
          <a:bodyPr/>
          <a:lstStyle/>
          <a:p>
            <a:r>
              <a:rPr lang="en-US" sz="3600" dirty="0"/>
              <a:t>Identity Proofing Quiz</a:t>
            </a:r>
          </a:p>
        </p:txBody>
      </p:sp>
      <p:pic>
        <p:nvPicPr>
          <p:cNvPr id="3" name="Picture 2"/>
          <p:cNvPicPr>
            <a:picLocks noChangeAspect="1"/>
          </p:cNvPicPr>
          <p:nvPr/>
        </p:nvPicPr>
        <p:blipFill>
          <a:blip r:embed="rId2"/>
          <a:stretch>
            <a:fillRect/>
          </a:stretch>
        </p:blipFill>
        <p:spPr>
          <a:xfrm>
            <a:off x="863409" y="692009"/>
            <a:ext cx="7417181" cy="5473981"/>
          </a:xfrm>
          <a:prstGeom prst="rect">
            <a:avLst/>
          </a:prstGeom>
          <a:ln>
            <a:solidFill>
              <a:schemeClr val="tx1"/>
            </a:solidFill>
          </a:ln>
        </p:spPr>
      </p:pic>
    </p:spTree>
    <p:extLst>
      <p:ext uri="{BB962C8B-B14F-4D97-AF65-F5344CB8AC3E}">
        <p14:creationId xmlns:p14="http://schemas.microsoft.com/office/powerpoint/2010/main" val="21499816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48" y="73152"/>
            <a:ext cx="8229600" cy="713232"/>
          </a:xfrm>
        </p:spPr>
        <p:txBody>
          <a:bodyPr/>
          <a:lstStyle/>
          <a:p>
            <a:r>
              <a:rPr lang="en-US" sz="3600" dirty="0"/>
              <a:t>Identity Proofing Quiz</a:t>
            </a:r>
          </a:p>
        </p:txBody>
      </p:sp>
      <p:pic>
        <p:nvPicPr>
          <p:cNvPr id="3" name="Picture 2">
            <a:extLst>
              <a:ext uri="{FF2B5EF4-FFF2-40B4-BE49-F238E27FC236}">
                <a16:creationId xmlns:a16="http://schemas.microsoft.com/office/drawing/2014/main" id="{2BBC6D46-0EA7-48CD-BA48-82A71840A162}"/>
              </a:ext>
            </a:extLst>
          </p:cNvPr>
          <p:cNvPicPr>
            <a:picLocks noChangeAspect="1"/>
          </p:cNvPicPr>
          <p:nvPr/>
        </p:nvPicPr>
        <p:blipFill>
          <a:blip r:embed="rId3"/>
          <a:stretch>
            <a:fillRect/>
          </a:stretch>
        </p:blipFill>
        <p:spPr>
          <a:xfrm>
            <a:off x="2420737" y="786384"/>
            <a:ext cx="4302525" cy="5998356"/>
          </a:xfrm>
          <a:prstGeom prst="rect">
            <a:avLst/>
          </a:prstGeom>
          <a:ln>
            <a:solidFill>
              <a:schemeClr val="tx1"/>
            </a:solidFill>
          </a:ln>
        </p:spPr>
      </p:pic>
    </p:spTree>
    <p:extLst>
      <p:ext uri="{BB962C8B-B14F-4D97-AF65-F5344CB8AC3E}">
        <p14:creationId xmlns:p14="http://schemas.microsoft.com/office/powerpoint/2010/main" val="35894348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48" y="73152"/>
            <a:ext cx="8229600" cy="713232"/>
          </a:xfrm>
        </p:spPr>
        <p:txBody>
          <a:bodyPr/>
          <a:lstStyle/>
          <a:p>
            <a:r>
              <a:rPr lang="en-US" sz="3600" dirty="0"/>
              <a:t>Identity Proofing Quiz – Pass Successful</a:t>
            </a:r>
          </a:p>
        </p:txBody>
      </p:sp>
      <p:pic>
        <p:nvPicPr>
          <p:cNvPr id="3" name="Picture 2">
            <a:extLst>
              <a:ext uri="{FF2B5EF4-FFF2-40B4-BE49-F238E27FC236}">
                <a16:creationId xmlns:a16="http://schemas.microsoft.com/office/drawing/2014/main" id="{00BC0E9D-7DA9-4584-807C-08A05E8EC9F1}"/>
              </a:ext>
            </a:extLst>
          </p:cNvPr>
          <p:cNvPicPr>
            <a:picLocks noChangeAspect="1"/>
          </p:cNvPicPr>
          <p:nvPr/>
        </p:nvPicPr>
        <p:blipFill>
          <a:blip r:embed="rId2"/>
          <a:stretch>
            <a:fillRect/>
          </a:stretch>
        </p:blipFill>
        <p:spPr>
          <a:xfrm>
            <a:off x="2133600" y="795909"/>
            <a:ext cx="5208168" cy="5534237"/>
          </a:xfrm>
          <a:prstGeom prst="rect">
            <a:avLst/>
          </a:prstGeom>
          <a:ln>
            <a:solidFill>
              <a:schemeClr val="tx1"/>
            </a:solidFill>
          </a:ln>
        </p:spPr>
      </p:pic>
    </p:spTree>
    <p:extLst>
      <p:ext uri="{BB962C8B-B14F-4D97-AF65-F5344CB8AC3E}">
        <p14:creationId xmlns:p14="http://schemas.microsoft.com/office/powerpoint/2010/main" val="2172516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48" y="73152"/>
            <a:ext cx="8229600" cy="713232"/>
          </a:xfrm>
        </p:spPr>
        <p:txBody>
          <a:bodyPr/>
          <a:lstStyle/>
          <a:p>
            <a:r>
              <a:rPr lang="en-US" sz="3600" dirty="0"/>
              <a:t>Identity Proofing Quiz – Fail</a:t>
            </a:r>
          </a:p>
        </p:txBody>
      </p:sp>
      <p:pic>
        <p:nvPicPr>
          <p:cNvPr id="4" name="Picture 3">
            <a:extLst>
              <a:ext uri="{FF2B5EF4-FFF2-40B4-BE49-F238E27FC236}">
                <a16:creationId xmlns:a16="http://schemas.microsoft.com/office/drawing/2014/main" id="{643DAF91-68FE-4C34-BF19-16ABFE72D1CD}"/>
              </a:ext>
            </a:extLst>
          </p:cNvPr>
          <p:cNvPicPr>
            <a:picLocks noChangeAspect="1"/>
          </p:cNvPicPr>
          <p:nvPr/>
        </p:nvPicPr>
        <p:blipFill>
          <a:blip r:embed="rId3"/>
          <a:stretch>
            <a:fillRect/>
          </a:stretch>
        </p:blipFill>
        <p:spPr>
          <a:xfrm>
            <a:off x="1195001" y="914400"/>
            <a:ext cx="6927507" cy="5257800"/>
          </a:xfrm>
          <a:prstGeom prst="rect">
            <a:avLst/>
          </a:prstGeom>
          <a:ln>
            <a:solidFill>
              <a:schemeClr val="tx1"/>
            </a:solidFill>
          </a:ln>
        </p:spPr>
      </p:pic>
    </p:spTree>
    <p:extLst>
      <p:ext uri="{BB962C8B-B14F-4D97-AF65-F5344CB8AC3E}">
        <p14:creationId xmlns:p14="http://schemas.microsoft.com/office/powerpoint/2010/main" val="23857482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229600" cy="713232"/>
          </a:xfrm>
        </p:spPr>
        <p:txBody>
          <a:bodyPr/>
          <a:lstStyle/>
          <a:p>
            <a:r>
              <a:rPr lang="en-US" sz="3400" dirty="0"/>
              <a:t>Identity Proofing Quiz – Unable to Generate Quiz</a:t>
            </a:r>
          </a:p>
        </p:txBody>
      </p:sp>
      <p:pic>
        <p:nvPicPr>
          <p:cNvPr id="4" name="Picture 3"/>
          <p:cNvPicPr>
            <a:picLocks noChangeAspect="1"/>
          </p:cNvPicPr>
          <p:nvPr/>
        </p:nvPicPr>
        <p:blipFill>
          <a:blip r:embed="rId3"/>
          <a:stretch>
            <a:fillRect/>
          </a:stretch>
        </p:blipFill>
        <p:spPr>
          <a:xfrm>
            <a:off x="838200" y="1066800"/>
            <a:ext cx="7760757" cy="4965822"/>
          </a:xfrm>
          <a:prstGeom prst="rect">
            <a:avLst/>
          </a:prstGeom>
          <a:ln>
            <a:solidFill>
              <a:schemeClr val="tx1"/>
            </a:solidFill>
          </a:ln>
        </p:spPr>
      </p:pic>
    </p:spTree>
    <p:extLst>
      <p:ext uri="{BB962C8B-B14F-4D97-AF65-F5344CB8AC3E}">
        <p14:creationId xmlns:p14="http://schemas.microsoft.com/office/powerpoint/2010/main" val="14197985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48" y="73152"/>
            <a:ext cx="8229600" cy="713232"/>
          </a:xfrm>
        </p:spPr>
        <p:txBody>
          <a:bodyPr/>
          <a:lstStyle/>
          <a:p>
            <a:r>
              <a:rPr lang="en-US" sz="3600" dirty="0" err="1"/>
              <a:t>myE</a:t>
            </a:r>
            <a:r>
              <a:rPr lang="en-US" sz="3600" dirty="0"/>
              <a:t>-Verify Dashboard – Self Check</a:t>
            </a:r>
          </a:p>
        </p:txBody>
      </p:sp>
      <p:pic>
        <p:nvPicPr>
          <p:cNvPr id="4" name="Picture 3"/>
          <p:cNvPicPr>
            <a:picLocks noChangeAspect="1"/>
          </p:cNvPicPr>
          <p:nvPr/>
        </p:nvPicPr>
        <p:blipFill>
          <a:blip r:embed="rId2"/>
          <a:stretch>
            <a:fillRect/>
          </a:stretch>
        </p:blipFill>
        <p:spPr>
          <a:xfrm>
            <a:off x="1600047" y="755512"/>
            <a:ext cx="5943905" cy="5346975"/>
          </a:xfrm>
          <a:prstGeom prst="rect">
            <a:avLst/>
          </a:prstGeom>
          <a:ln>
            <a:solidFill>
              <a:schemeClr val="tx1"/>
            </a:solidFill>
          </a:ln>
        </p:spPr>
      </p:pic>
    </p:spTree>
    <p:extLst>
      <p:ext uri="{BB962C8B-B14F-4D97-AF65-F5344CB8AC3E}">
        <p14:creationId xmlns:p14="http://schemas.microsoft.com/office/powerpoint/2010/main" val="79642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55448" y="73152"/>
            <a:ext cx="8229600" cy="713232"/>
          </a:xfrm>
        </p:spPr>
        <p:txBody>
          <a:bodyPr/>
          <a:lstStyle/>
          <a:p>
            <a:r>
              <a:rPr lang="en-US" sz="3600" dirty="0" err="1"/>
              <a:t>myE</a:t>
            </a:r>
            <a:r>
              <a:rPr lang="en-US" sz="3600" dirty="0"/>
              <a:t>-Verify Home Page</a:t>
            </a:r>
          </a:p>
        </p:txBody>
      </p:sp>
      <p:pic>
        <p:nvPicPr>
          <p:cNvPr id="2" name="Picture 1"/>
          <p:cNvPicPr>
            <a:picLocks noChangeAspect="1"/>
          </p:cNvPicPr>
          <p:nvPr/>
        </p:nvPicPr>
        <p:blipFill>
          <a:blip r:embed="rId3"/>
          <a:stretch>
            <a:fillRect/>
          </a:stretch>
        </p:blipFill>
        <p:spPr>
          <a:xfrm>
            <a:off x="1609573" y="1158758"/>
            <a:ext cx="5924854" cy="4540483"/>
          </a:xfrm>
          <a:prstGeom prst="rect">
            <a:avLst/>
          </a:prstGeom>
          <a:ln>
            <a:solidFill>
              <a:schemeClr val="tx1"/>
            </a:solidFill>
          </a:ln>
        </p:spPr>
      </p:pic>
    </p:spTree>
    <p:extLst>
      <p:ext uri="{BB962C8B-B14F-4D97-AF65-F5344CB8AC3E}">
        <p14:creationId xmlns:p14="http://schemas.microsoft.com/office/powerpoint/2010/main" val="18108021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48" y="73152"/>
            <a:ext cx="8229600" cy="713232"/>
          </a:xfrm>
        </p:spPr>
        <p:txBody>
          <a:bodyPr/>
          <a:lstStyle/>
          <a:p>
            <a:r>
              <a:rPr lang="en-US" sz="3600" dirty="0"/>
              <a:t>Self Check – Enter Personal Data</a:t>
            </a:r>
          </a:p>
        </p:txBody>
      </p:sp>
      <p:pic>
        <p:nvPicPr>
          <p:cNvPr id="6" name="Picture 5"/>
          <p:cNvPicPr>
            <a:picLocks noChangeAspect="1"/>
          </p:cNvPicPr>
          <p:nvPr/>
        </p:nvPicPr>
        <p:blipFill>
          <a:blip r:embed="rId2"/>
          <a:stretch>
            <a:fillRect/>
          </a:stretch>
        </p:blipFill>
        <p:spPr>
          <a:xfrm>
            <a:off x="1606397" y="872993"/>
            <a:ext cx="5931205" cy="5112013"/>
          </a:xfrm>
          <a:prstGeom prst="rect">
            <a:avLst/>
          </a:prstGeom>
          <a:ln>
            <a:solidFill>
              <a:schemeClr val="tx1"/>
            </a:solidFill>
          </a:ln>
        </p:spPr>
      </p:pic>
    </p:spTree>
    <p:extLst>
      <p:ext uri="{BB962C8B-B14F-4D97-AF65-F5344CB8AC3E}">
        <p14:creationId xmlns:p14="http://schemas.microsoft.com/office/powerpoint/2010/main" val="31043772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48" y="73152"/>
            <a:ext cx="8229600" cy="713232"/>
          </a:xfrm>
        </p:spPr>
        <p:txBody>
          <a:bodyPr/>
          <a:lstStyle/>
          <a:p>
            <a:r>
              <a:rPr lang="en-US" sz="3600" dirty="0"/>
              <a:t>Self Check – Citizenship Selection</a:t>
            </a:r>
          </a:p>
        </p:txBody>
      </p:sp>
      <p:pic>
        <p:nvPicPr>
          <p:cNvPr id="3074" name="Picture 2" descr="C:\Users\clbryant\AppData\Local\Temp\1\SNAGHTML183aec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990600"/>
            <a:ext cx="5486400" cy="548171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94365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1725" y="814929"/>
            <a:ext cx="3164305" cy="400110"/>
          </a:xfrm>
          <a:prstGeom prst="rect">
            <a:avLst/>
          </a:prstGeom>
          <a:noFill/>
        </p:spPr>
        <p:txBody>
          <a:bodyPr wrap="square" rtlCol="0">
            <a:spAutoFit/>
          </a:bodyPr>
          <a:lstStyle/>
          <a:p>
            <a:r>
              <a:rPr lang="en-US" dirty="0"/>
              <a:t>U.S. Citizen</a:t>
            </a:r>
          </a:p>
        </p:txBody>
      </p:sp>
      <p:pic>
        <p:nvPicPr>
          <p:cNvPr id="3" name="Picture 2"/>
          <p:cNvPicPr>
            <a:picLocks noChangeAspect="1"/>
          </p:cNvPicPr>
          <p:nvPr/>
        </p:nvPicPr>
        <p:blipFill>
          <a:blip r:embed="rId2"/>
          <a:stretch>
            <a:fillRect/>
          </a:stretch>
        </p:blipFill>
        <p:spPr>
          <a:xfrm>
            <a:off x="104697" y="1407619"/>
            <a:ext cx="7728559" cy="2431216"/>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55218" y="4270004"/>
            <a:ext cx="7778038" cy="2453572"/>
          </a:xfrm>
          <a:prstGeom prst="rect">
            <a:avLst/>
          </a:prstGeom>
          <a:ln>
            <a:solidFill>
              <a:schemeClr val="tx1"/>
            </a:solidFill>
          </a:ln>
        </p:spPr>
      </p:pic>
      <p:sp>
        <p:nvSpPr>
          <p:cNvPr id="5" name="Title 4"/>
          <p:cNvSpPr>
            <a:spLocks noGrp="1"/>
          </p:cNvSpPr>
          <p:nvPr>
            <p:ph type="title"/>
          </p:nvPr>
        </p:nvSpPr>
        <p:spPr>
          <a:xfrm>
            <a:off x="155448" y="73152"/>
            <a:ext cx="8229600" cy="713232"/>
          </a:xfrm>
        </p:spPr>
        <p:txBody>
          <a:bodyPr/>
          <a:lstStyle/>
          <a:p>
            <a:r>
              <a:rPr lang="en-US" sz="3600" dirty="0"/>
              <a:t>Self Check – Document Selection</a:t>
            </a:r>
          </a:p>
        </p:txBody>
      </p:sp>
      <p:sp>
        <p:nvSpPr>
          <p:cNvPr id="6" name="TextBox 5"/>
          <p:cNvSpPr txBox="1"/>
          <p:nvPr/>
        </p:nvSpPr>
        <p:spPr>
          <a:xfrm>
            <a:off x="5943600" y="3523583"/>
            <a:ext cx="2971800" cy="1015663"/>
          </a:xfrm>
          <a:prstGeom prst="rect">
            <a:avLst/>
          </a:prstGeom>
          <a:solidFill>
            <a:srgbClr val="FFC000"/>
          </a:solidFill>
          <a:ln>
            <a:solidFill>
              <a:schemeClr val="tx1"/>
            </a:solidFill>
          </a:ln>
        </p:spPr>
        <p:txBody>
          <a:bodyPr wrap="square" rtlCol="0">
            <a:spAutoFit/>
          </a:bodyPr>
          <a:lstStyle/>
          <a:p>
            <a:r>
              <a:rPr lang="en-US" dirty="0"/>
              <a:t>U.S. Citizen can choose SSN or U.S. Passport or Passport Card</a:t>
            </a:r>
          </a:p>
        </p:txBody>
      </p:sp>
      <p:sp>
        <p:nvSpPr>
          <p:cNvPr id="7" name="Explosion 1 6"/>
          <p:cNvSpPr/>
          <p:nvPr/>
        </p:nvSpPr>
        <p:spPr>
          <a:xfrm>
            <a:off x="1600200" y="2072767"/>
            <a:ext cx="228600" cy="228600"/>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Explosion 1 7"/>
          <p:cNvSpPr/>
          <p:nvPr/>
        </p:nvSpPr>
        <p:spPr>
          <a:xfrm>
            <a:off x="1913877" y="5181600"/>
            <a:ext cx="228600" cy="228600"/>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71062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5448" y="73152"/>
            <a:ext cx="8229600" cy="713232"/>
          </a:xfrm>
        </p:spPr>
        <p:txBody>
          <a:bodyPr/>
          <a:lstStyle/>
          <a:p>
            <a:r>
              <a:rPr lang="en-US" sz="3600" dirty="0"/>
              <a:t>Self Check – Document Selection</a:t>
            </a:r>
          </a:p>
        </p:txBody>
      </p:sp>
      <p:sp>
        <p:nvSpPr>
          <p:cNvPr id="6" name="TextBox 5"/>
          <p:cNvSpPr txBox="1"/>
          <p:nvPr/>
        </p:nvSpPr>
        <p:spPr>
          <a:xfrm>
            <a:off x="329184" y="813816"/>
            <a:ext cx="4411579" cy="402336"/>
          </a:xfrm>
          <a:prstGeom prst="rect">
            <a:avLst/>
          </a:prstGeom>
          <a:noFill/>
        </p:spPr>
        <p:txBody>
          <a:bodyPr wrap="square" rtlCol="0">
            <a:spAutoFit/>
          </a:bodyPr>
          <a:lstStyle/>
          <a:p>
            <a:r>
              <a:rPr lang="en-US" dirty="0"/>
              <a:t>Noncitizen National of the United States</a:t>
            </a:r>
          </a:p>
        </p:txBody>
      </p:sp>
      <p:pic>
        <p:nvPicPr>
          <p:cNvPr id="7" name="Picture 6"/>
          <p:cNvPicPr>
            <a:picLocks noChangeAspect="1"/>
          </p:cNvPicPr>
          <p:nvPr/>
        </p:nvPicPr>
        <p:blipFill>
          <a:blip r:embed="rId2"/>
          <a:stretch>
            <a:fillRect/>
          </a:stretch>
        </p:blipFill>
        <p:spPr>
          <a:xfrm>
            <a:off x="145090" y="1496176"/>
            <a:ext cx="7379295" cy="2321347"/>
          </a:xfrm>
          <a:prstGeom prst="rect">
            <a:avLst/>
          </a:prstGeom>
          <a:ln>
            <a:solidFill>
              <a:schemeClr val="tx1"/>
            </a:solidFill>
          </a:ln>
        </p:spPr>
      </p:pic>
      <p:pic>
        <p:nvPicPr>
          <p:cNvPr id="8" name="Picture 7"/>
          <p:cNvPicPr>
            <a:picLocks noChangeAspect="1"/>
          </p:cNvPicPr>
          <p:nvPr/>
        </p:nvPicPr>
        <p:blipFill>
          <a:blip r:embed="rId3"/>
          <a:stretch>
            <a:fillRect/>
          </a:stretch>
        </p:blipFill>
        <p:spPr>
          <a:xfrm>
            <a:off x="155447" y="4343400"/>
            <a:ext cx="7488381" cy="2362200"/>
          </a:xfrm>
          <a:prstGeom prst="rect">
            <a:avLst/>
          </a:prstGeom>
          <a:ln>
            <a:solidFill>
              <a:schemeClr val="tx1"/>
            </a:solidFill>
          </a:ln>
        </p:spPr>
      </p:pic>
      <p:sp>
        <p:nvSpPr>
          <p:cNvPr id="9" name="TextBox 8"/>
          <p:cNvSpPr txBox="1"/>
          <p:nvPr/>
        </p:nvSpPr>
        <p:spPr>
          <a:xfrm>
            <a:off x="6629400" y="3264854"/>
            <a:ext cx="2289048" cy="1631216"/>
          </a:xfrm>
          <a:prstGeom prst="rect">
            <a:avLst/>
          </a:prstGeom>
          <a:solidFill>
            <a:srgbClr val="FFC000"/>
          </a:solidFill>
          <a:ln>
            <a:solidFill>
              <a:schemeClr val="tx1"/>
            </a:solidFill>
          </a:ln>
        </p:spPr>
        <p:txBody>
          <a:bodyPr wrap="square" rtlCol="0">
            <a:spAutoFit/>
          </a:bodyPr>
          <a:lstStyle/>
          <a:p>
            <a:r>
              <a:rPr lang="en-US" dirty="0"/>
              <a:t>Noncitizen National of the United States can choose SSN or U.S. Passport or Passport Card</a:t>
            </a:r>
          </a:p>
        </p:txBody>
      </p:sp>
      <p:sp>
        <p:nvSpPr>
          <p:cNvPr id="10" name="Explosion 1 9"/>
          <p:cNvSpPr/>
          <p:nvPr/>
        </p:nvSpPr>
        <p:spPr>
          <a:xfrm>
            <a:off x="1524000" y="2162206"/>
            <a:ext cx="228600" cy="228600"/>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Explosion 1 10"/>
          <p:cNvSpPr/>
          <p:nvPr/>
        </p:nvSpPr>
        <p:spPr>
          <a:xfrm>
            <a:off x="1981200" y="5213410"/>
            <a:ext cx="228600" cy="228600"/>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33891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5448" y="73152"/>
            <a:ext cx="8229600" cy="713232"/>
          </a:xfrm>
        </p:spPr>
        <p:txBody>
          <a:bodyPr/>
          <a:lstStyle/>
          <a:p>
            <a:r>
              <a:rPr lang="en-US" sz="3600" dirty="0"/>
              <a:t>Self Check – Document Selection</a:t>
            </a:r>
          </a:p>
        </p:txBody>
      </p:sp>
      <p:sp>
        <p:nvSpPr>
          <p:cNvPr id="9" name="TextBox 8"/>
          <p:cNvSpPr txBox="1"/>
          <p:nvPr/>
        </p:nvSpPr>
        <p:spPr>
          <a:xfrm>
            <a:off x="329184" y="813816"/>
            <a:ext cx="3697705" cy="402336"/>
          </a:xfrm>
          <a:prstGeom prst="rect">
            <a:avLst/>
          </a:prstGeom>
          <a:noFill/>
        </p:spPr>
        <p:txBody>
          <a:bodyPr wrap="square" rtlCol="0">
            <a:spAutoFit/>
          </a:bodyPr>
          <a:lstStyle/>
          <a:p>
            <a:r>
              <a:rPr lang="en-US" dirty="0"/>
              <a:t>Lawful Permanent Resident</a:t>
            </a:r>
          </a:p>
        </p:txBody>
      </p:sp>
      <p:pic>
        <p:nvPicPr>
          <p:cNvPr id="10" name="Picture 9"/>
          <p:cNvPicPr>
            <a:picLocks noChangeAspect="1"/>
          </p:cNvPicPr>
          <p:nvPr/>
        </p:nvPicPr>
        <p:blipFill>
          <a:blip r:embed="rId2"/>
          <a:stretch>
            <a:fillRect/>
          </a:stretch>
        </p:blipFill>
        <p:spPr>
          <a:xfrm>
            <a:off x="152401" y="1828802"/>
            <a:ext cx="7595544" cy="2819398"/>
          </a:xfrm>
          <a:prstGeom prst="rect">
            <a:avLst/>
          </a:prstGeom>
          <a:ln>
            <a:solidFill>
              <a:schemeClr val="tx1"/>
            </a:solidFill>
          </a:ln>
        </p:spPr>
      </p:pic>
      <p:sp>
        <p:nvSpPr>
          <p:cNvPr id="2" name="TextBox 1"/>
          <p:cNvSpPr txBox="1"/>
          <p:nvPr/>
        </p:nvSpPr>
        <p:spPr>
          <a:xfrm>
            <a:off x="3012948" y="2338927"/>
            <a:ext cx="2473452" cy="400110"/>
          </a:xfrm>
          <a:prstGeom prst="rect">
            <a:avLst/>
          </a:prstGeom>
          <a:solidFill>
            <a:srgbClr val="FFC000"/>
          </a:solidFill>
          <a:ln>
            <a:solidFill>
              <a:schemeClr val="tx1"/>
            </a:solidFill>
          </a:ln>
        </p:spPr>
        <p:txBody>
          <a:bodyPr wrap="square" rtlCol="0">
            <a:spAutoFit/>
          </a:bodyPr>
          <a:lstStyle/>
          <a:p>
            <a:r>
              <a:rPr lang="en-US" dirty="0"/>
              <a:t>LPR must provide A#</a:t>
            </a:r>
          </a:p>
        </p:txBody>
      </p:sp>
      <p:sp>
        <p:nvSpPr>
          <p:cNvPr id="16" name="Explosion 1 15"/>
          <p:cNvSpPr/>
          <p:nvPr/>
        </p:nvSpPr>
        <p:spPr>
          <a:xfrm>
            <a:off x="1861798" y="2895600"/>
            <a:ext cx="228600" cy="228600"/>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781800" y="2202600"/>
            <a:ext cx="533400" cy="53643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Tree>
    <p:extLst>
      <p:ext uri="{BB962C8B-B14F-4D97-AF65-F5344CB8AC3E}">
        <p14:creationId xmlns:p14="http://schemas.microsoft.com/office/powerpoint/2010/main" val="12053328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5448" y="73152"/>
            <a:ext cx="8229600" cy="713232"/>
          </a:xfrm>
        </p:spPr>
        <p:txBody>
          <a:bodyPr/>
          <a:lstStyle/>
          <a:p>
            <a:r>
              <a:rPr lang="en-US" sz="3600" dirty="0"/>
              <a:t>Self Check – Document Selection</a:t>
            </a:r>
          </a:p>
        </p:txBody>
      </p:sp>
      <p:sp>
        <p:nvSpPr>
          <p:cNvPr id="9" name="TextBox 8"/>
          <p:cNvSpPr txBox="1"/>
          <p:nvPr/>
        </p:nvSpPr>
        <p:spPr>
          <a:xfrm>
            <a:off x="329184" y="813816"/>
            <a:ext cx="3697705" cy="402336"/>
          </a:xfrm>
          <a:prstGeom prst="rect">
            <a:avLst/>
          </a:prstGeom>
          <a:noFill/>
        </p:spPr>
        <p:txBody>
          <a:bodyPr wrap="square" rtlCol="0">
            <a:spAutoFit/>
          </a:bodyPr>
          <a:lstStyle/>
          <a:p>
            <a:r>
              <a:rPr lang="en-US" dirty="0"/>
              <a:t>Lawful Permanent Resident</a:t>
            </a:r>
          </a:p>
        </p:txBody>
      </p:sp>
      <p:pic>
        <p:nvPicPr>
          <p:cNvPr id="11" name="Picture 10"/>
          <p:cNvPicPr>
            <a:picLocks noChangeAspect="1"/>
          </p:cNvPicPr>
          <p:nvPr/>
        </p:nvPicPr>
        <p:blipFill>
          <a:blip r:embed="rId2"/>
          <a:stretch>
            <a:fillRect/>
          </a:stretch>
        </p:blipFill>
        <p:spPr>
          <a:xfrm>
            <a:off x="304800" y="1846799"/>
            <a:ext cx="6362833" cy="2344201"/>
          </a:xfrm>
          <a:prstGeom prst="rect">
            <a:avLst/>
          </a:prstGeom>
          <a:ln>
            <a:solidFill>
              <a:schemeClr val="tx1"/>
            </a:solidFill>
          </a:ln>
        </p:spPr>
      </p:pic>
      <p:sp>
        <p:nvSpPr>
          <p:cNvPr id="3" name="TextBox 2"/>
          <p:cNvSpPr txBox="1"/>
          <p:nvPr/>
        </p:nvSpPr>
        <p:spPr>
          <a:xfrm>
            <a:off x="3924432" y="1897936"/>
            <a:ext cx="2514600" cy="1015663"/>
          </a:xfrm>
          <a:prstGeom prst="rect">
            <a:avLst/>
          </a:prstGeom>
          <a:solidFill>
            <a:srgbClr val="FFC000"/>
          </a:solidFill>
          <a:ln>
            <a:solidFill>
              <a:schemeClr val="tx1"/>
            </a:solidFill>
          </a:ln>
        </p:spPr>
        <p:txBody>
          <a:bodyPr wrap="square" rtlCol="0">
            <a:spAutoFit/>
          </a:bodyPr>
          <a:lstStyle/>
          <a:p>
            <a:r>
              <a:rPr lang="en-US" dirty="0"/>
              <a:t>After entering the A#, LPR can select from these documents</a:t>
            </a:r>
          </a:p>
        </p:txBody>
      </p:sp>
      <p:sp>
        <p:nvSpPr>
          <p:cNvPr id="17" name="Explosion 1 16"/>
          <p:cNvSpPr/>
          <p:nvPr/>
        </p:nvSpPr>
        <p:spPr>
          <a:xfrm>
            <a:off x="1550005" y="2396288"/>
            <a:ext cx="228600" cy="228600"/>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984880" y="3489602"/>
            <a:ext cx="533400" cy="53643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2A</a:t>
            </a:r>
          </a:p>
        </p:txBody>
      </p:sp>
    </p:spTree>
    <p:extLst>
      <p:ext uri="{BB962C8B-B14F-4D97-AF65-F5344CB8AC3E}">
        <p14:creationId xmlns:p14="http://schemas.microsoft.com/office/powerpoint/2010/main" val="19413327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5448" y="73152"/>
            <a:ext cx="8229600" cy="713232"/>
          </a:xfrm>
        </p:spPr>
        <p:txBody>
          <a:bodyPr/>
          <a:lstStyle/>
          <a:p>
            <a:r>
              <a:rPr lang="en-US" sz="3600" dirty="0"/>
              <a:t>Self Check – Document Selection</a:t>
            </a:r>
          </a:p>
        </p:txBody>
      </p:sp>
      <p:pic>
        <p:nvPicPr>
          <p:cNvPr id="11" name="Picture 10"/>
          <p:cNvPicPr>
            <a:picLocks noChangeAspect="1"/>
          </p:cNvPicPr>
          <p:nvPr/>
        </p:nvPicPr>
        <p:blipFill>
          <a:blip r:embed="rId2"/>
          <a:stretch>
            <a:fillRect/>
          </a:stretch>
        </p:blipFill>
        <p:spPr>
          <a:xfrm>
            <a:off x="268549" y="1796347"/>
            <a:ext cx="7411689" cy="2734941"/>
          </a:xfrm>
          <a:prstGeom prst="rect">
            <a:avLst/>
          </a:prstGeom>
          <a:ln>
            <a:solidFill>
              <a:schemeClr val="tx1"/>
            </a:solidFill>
          </a:ln>
        </p:spPr>
      </p:pic>
      <p:sp>
        <p:nvSpPr>
          <p:cNvPr id="12" name="TextBox 11"/>
          <p:cNvSpPr txBox="1"/>
          <p:nvPr/>
        </p:nvSpPr>
        <p:spPr>
          <a:xfrm>
            <a:off x="329184" y="813816"/>
            <a:ext cx="3697705" cy="402336"/>
          </a:xfrm>
          <a:prstGeom prst="rect">
            <a:avLst/>
          </a:prstGeom>
          <a:noFill/>
        </p:spPr>
        <p:txBody>
          <a:bodyPr wrap="square" rtlCol="0">
            <a:spAutoFit/>
          </a:bodyPr>
          <a:lstStyle/>
          <a:p>
            <a:r>
              <a:rPr lang="en-US" dirty="0"/>
              <a:t>Lawful Permanent Resident</a:t>
            </a:r>
          </a:p>
        </p:txBody>
      </p:sp>
      <p:sp>
        <p:nvSpPr>
          <p:cNvPr id="13" name="Oval 12"/>
          <p:cNvSpPr/>
          <p:nvPr/>
        </p:nvSpPr>
        <p:spPr>
          <a:xfrm>
            <a:off x="6934200" y="2244863"/>
            <a:ext cx="533400" cy="53643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2B</a:t>
            </a:r>
          </a:p>
        </p:txBody>
      </p:sp>
      <p:sp>
        <p:nvSpPr>
          <p:cNvPr id="14" name="Explosion 1 13"/>
          <p:cNvSpPr/>
          <p:nvPr/>
        </p:nvSpPr>
        <p:spPr>
          <a:xfrm>
            <a:off x="4041648" y="2667000"/>
            <a:ext cx="228600" cy="228600"/>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02012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5448" y="73152"/>
            <a:ext cx="8229600" cy="713232"/>
          </a:xfrm>
        </p:spPr>
        <p:txBody>
          <a:bodyPr/>
          <a:lstStyle/>
          <a:p>
            <a:r>
              <a:rPr lang="en-US" sz="3600" dirty="0"/>
              <a:t>Self Check – Document Selection</a:t>
            </a:r>
          </a:p>
        </p:txBody>
      </p:sp>
      <p:sp>
        <p:nvSpPr>
          <p:cNvPr id="7" name="TextBox 6"/>
          <p:cNvSpPr txBox="1"/>
          <p:nvPr/>
        </p:nvSpPr>
        <p:spPr>
          <a:xfrm>
            <a:off x="329184" y="813816"/>
            <a:ext cx="3697705" cy="402336"/>
          </a:xfrm>
          <a:prstGeom prst="rect">
            <a:avLst/>
          </a:prstGeom>
          <a:noFill/>
        </p:spPr>
        <p:txBody>
          <a:bodyPr wrap="square" rtlCol="0">
            <a:spAutoFit/>
          </a:bodyPr>
          <a:lstStyle/>
          <a:p>
            <a:r>
              <a:rPr lang="en-US" dirty="0"/>
              <a:t>Lawful Permanent Resident</a:t>
            </a:r>
          </a:p>
        </p:txBody>
      </p:sp>
      <p:pic>
        <p:nvPicPr>
          <p:cNvPr id="2" name="Picture 1"/>
          <p:cNvPicPr>
            <a:picLocks noChangeAspect="1"/>
          </p:cNvPicPr>
          <p:nvPr/>
        </p:nvPicPr>
        <p:blipFill>
          <a:blip r:embed="rId2"/>
          <a:stretch>
            <a:fillRect/>
          </a:stretch>
        </p:blipFill>
        <p:spPr>
          <a:xfrm>
            <a:off x="457200" y="1828800"/>
            <a:ext cx="5473981" cy="2832246"/>
          </a:xfrm>
          <a:prstGeom prst="rect">
            <a:avLst/>
          </a:prstGeom>
          <a:ln>
            <a:solidFill>
              <a:schemeClr val="tx1"/>
            </a:solidFill>
          </a:ln>
        </p:spPr>
      </p:pic>
      <p:sp>
        <p:nvSpPr>
          <p:cNvPr id="12" name="Explosion 1 11"/>
          <p:cNvSpPr/>
          <p:nvPr/>
        </p:nvSpPr>
        <p:spPr>
          <a:xfrm>
            <a:off x="3316704" y="2550696"/>
            <a:ext cx="228600" cy="228600"/>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181600" y="2128560"/>
            <a:ext cx="533400" cy="53643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2C</a:t>
            </a:r>
          </a:p>
        </p:txBody>
      </p:sp>
    </p:spTree>
    <p:extLst>
      <p:ext uri="{BB962C8B-B14F-4D97-AF65-F5344CB8AC3E}">
        <p14:creationId xmlns:p14="http://schemas.microsoft.com/office/powerpoint/2010/main" val="31219959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5448" y="73152"/>
            <a:ext cx="8229600" cy="713232"/>
          </a:xfrm>
        </p:spPr>
        <p:txBody>
          <a:bodyPr/>
          <a:lstStyle/>
          <a:p>
            <a:r>
              <a:rPr lang="en-US" sz="3600" dirty="0"/>
              <a:t>Self Check – Document Selection</a:t>
            </a:r>
          </a:p>
        </p:txBody>
      </p:sp>
      <p:pic>
        <p:nvPicPr>
          <p:cNvPr id="4" name="Picture 3"/>
          <p:cNvPicPr>
            <a:picLocks noChangeAspect="1"/>
          </p:cNvPicPr>
          <p:nvPr/>
        </p:nvPicPr>
        <p:blipFill>
          <a:blip r:embed="rId2"/>
          <a:stretch>
            <a:fillRect/>
          </a:stretch>
        </p:blipFill>
        <p:spPr>
          <a:xfrm>
            <a:off x="228600" y="1524000"/>
            <a:ext cx="7978801" cy="2901382"/>
          </a:xfrm>
          <a:prstGeom prst="rect">
            <a:avLst/>
          </a:prstGeom>
          <a:ln>
            <a:solidFill>
              <a:schemeClr val="tx1"/>
            </a:solidFill>
          </a:ln>
        </p:spPr>
      </p:pic>
      <p:sp>
        <p:nvSpPr>
          <p:cNvPr id="7" name="TextBox 6"/>
          <p:cNvSpPr txBox="1"/>
          <p:nvPr/>
        </p:nvSpPr>
        <p:spPr>
          <a:xfrm>
            <a:off x="329184" y="813816"/>
            <a:ext cx="3697705" cy="402336"/>
          </a:xfrm>
          <a:prstGeom prst="rect">
            <a:avLst/>
          </a:prstGeom>
          <a:noFill/>
        </p:spPr>
        <p:txBody>
          <a:bodyPr wrap="square" rtlCol="0">
            <a:spAutoFit/>
          </a:bodyPr>
          <a:lstStyle/>
          <a:p>
            <a:r>
              <a:rPr lang="en-US" dirty="0"/>
              <a:t>Lawful Permanent Resident</a:t>
            </a:r>
          </a:p>
        </p:txBody>
      </p:sp>
      <p:sp>
        <p:nvSpPr>
          <p:cNvPr id="8" name="Oval 7"/>
          <p:cNvSpPr/>
          <p:nvPr/>
        </p:nvSpPr>
        <p:spPr>
          <a:xfrm>
            <a:off x="7467600" y="1981200"/>
            <a:ext cx="533400" cy="53643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2D</a:t>
            </a:r>
          </a:p>
        </p:txBody>
      </p:sp>
      <p:sp>
        <p:nvSpPr>
          <p:cNvPr id="9" name="Explosion 1 8"/>
          <p:cNvSpPr/>
          <p:nvPr/>
        </p:nvSpPr>
        <p:spPr>
          <a:xfrm>
            <a:off x="5741634" y="2878147"/>
            <a:ext cx="228600" cy="228600"/>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04532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5448" y="73152"/>
            <a:ext cx="8229600" cy="713232"/>
          </a:xfrm>
        </p:spPr>
        <p:txBody>
          <a:bodyPr/>
          <a:lstStyle/>
          <a:p>
            <a:r>
              <a:rPr lang="en-US" sz="3600" dirty="0"/>
              <a:t>Self Check – Document Selection</a:t>
            </a:r>
          </a:p>
        </p:txBody>
      </p:sp>
      <p:sp>
        <p:nvSpPr>
          <p:cNvPr id="6" name="TextBox 5"/>
          <p:cNvSpPr txBox="1"/>
          <p:nvPr/>
        </p:nvSpPr>
        <p:spPr>
          <a:xfrm>
            <a:off x="329184" y="813816"/>
            <a:ext cx="3160294" cy="402336"/>
          </a:xfrm>
          <a:prstGeom prst="rect">
            <a:avLst/>
          </a:prstGeom>
          <a:noFill/>
        </p:spPr>
        <p:txBody>
          <a:bodyPr wrap="square" rtlCol="0">
            <a:spAutoFit/>
          </a:bodyPr>
          <a:lstStyle/>
          <a:p>
            <a:r>
              <a:rPr lang="en-US" dirty="0"/>
              <a:t>Alien Authorized to Work</a:t>
            </a:r>
          </a:p>
        </p:txBody>
      </p:sp>
      <p:pic>
        <p:nvPicPr>
          <p:cNvPr id="8" name="Picture 7"/>
          <p:cNvPicPr>
            <a:picLocks noChangeAspect="1"/>
          </p:cNvPicPr>
          <p:nvPr/>
        </p:nvPicPr>
        <p:blipFill>
          <a:blip r:embed="rId2"/>
          <a:stretch>
            <a:fillRect/>
          </a:stretch>
        </p:blipFill>
        <p:spPr>
          <a:xfrm>
            <a:off x="133995" y="1447800"/>
            <a:ext cx="8958656" cy="3476124"/>
          </a:xfrm>
          <a:prstGeom prst="rect">
            <a:avLst/>
          </a:prstGeom>
          <a:ln>
            <a:solidFill>
              <a:schemeClr val="tx1"/>
            </a:solidFill>
          </a:ln>
        </p:spPr>
      </p:pic>
      <p:sp>
        <p:nvSpPr>
          <p:cNvPr id="9" name="Oval 8"/>
          <p:cNvSpPr/>
          <p:nvPr/>
        </p:nvSpPr>
        <p:spPr>
          <a:xfrm>
            <a:off x="8305800" y="1905000"/>
            <a:ext cx="533400" cy="53643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2" name="TextBox 1"/>
          <p:cNvSpPr txBox="1"/>
          <p:nvPr/>
        </p:nvSpPr>
        <p:spPr>
          <a:xfrm>
            <a:off x="5181600" y="4114800"/>
            <a:ext cx="2133600" cy="1631216"/>
          </a:xfrm>
          <a:prstGeom prst="rect">
            <a:avLst/>
          </a:prstGeom>
          <a:solidFill>
            <a:srgbClr val="FFC000"/>
          </a:solidFill>
          <a:ln>
            <a:solidFill>
              <a:schemeClr val="tx1"/>
            </a:solidFill>
          </a:ln>
        </p:spPr>
        <p:txBody>
          <a:bodyPr wrap="square" rtlCol="0">
            <a:spAutoFit/>
          </a:bodyPr>
          <a:lstStyle/>
          <a:p>
            <a:r>
              <a:rPr lang="en-US" dirty="0"/>
              <a:t>Alien Authorized to Work must provide A#, I-94 #, or Foreign Passport Number</a:t>
            </a:r>
          </a:p>
        </p:txBody>
      </p:sp>
      <p:sp>
        <p:nvSpPr>
          <p:cNvPr id="10" name="Explosion 1 9"/>
          <p:cNvSpPr/>
          <p:nvPr/>
        </p:nvSpPr>
        <p:spPr>
          <a:xfrm>
            <a:off x="2133600" y="2983896"/>
            <a:ext cx="228600" cy="228600"/>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6919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48" y="76200"/>
            <a:ext cx="8229600" cy="713232"/>
          </a:xfrm>
        </p:spPr>
        <p:txBody>
          <a:bodyPr/>
          <a:lstStyle/>
          <a:p>
            <a:r>
              <a:rPr lang="en-US" sz="3600" dirty="0" err="1"/>
              <a:t>myAccount</a:t>
            </a:r>
            <a:r>
              <a:rPr lang="en-US" sz="3600" dirty="0"/>
              <a:t> Login/Create Account</a:t>
            </a:r>
          </a:p>
        </p:txBody>
      </p:sp>
      <p:pic>
        <p:nvPicPr>
          <p:cNvPr id="4" name="Picture 3"/>
          <p:cNvPicPr>
            <a:picLocks noChangeAspect="1"/>
          </p:cNvPicPr>
          <p:nvPr/>
        </p:nvPicPr>
        <p:blipFill>
          <a:blip r:embed="rId3"/>
          <a:stretch>
            <a:fillRect/>
          </a:stretch>
        </p:blipFill>
        <p:spPr>
          <a:xfrm>
            <a:off x="2667000" y="847298"/>
            <a:ext cx="3962400" cy="5918834"/>
          </a:xfrm>
          <a:prstGeom prst="rect">
            <a:avLst/>
          </a:prstGeom>
          <a:ln>
            <a:solidFill>
              <a:schemeClr val="tx1"/>
            </a:solidFill>
          </a:ln>
        </p:spPr>
      </p:pic>
      <p:sp>
        <p:nvSpPr>
          <p:cNvPr id="5" name="Left Arrow 4"/>
          <p:cNvSpPr/>
          <p:nvPr/>
        </p:nvSpPr>
        <p:spPr>
          <a:xfrm>
            <a:off x="2056660" y="3789699"/>
            <a:ext cx="5334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51407" y="3642389"/>
            <a:ext cx="1600200" cy="523220"/>
          </a:xfrm>
          <a:prstGeom prst="rect">
            <a:avLst/>
          </a:prstGeom>
          <a:noFill/>
          <a:ln>
            <a:solidFill>
              <a:schemeClr val="tx1"/>
            </a:solidFill>
          </a:ln>
        </p:spPr>
        <p:txBody>
          <a:bodyPr wrap="square" rtlCol="0">
            <a:spAutoFit/>
          </a:bodyPr>
          <a:lstStyle/>
          <a:p>
            <a:r>
              <a:rPr lang="en-US" sz="1400" dirty="0"/>
              <a:t>Self Service tool to reset password</a:t>
            </a:r>
          </a:p>
        </p:txBody>
      </p:sp>
    </p:spTree>
    <p:extLst>
      <p:ext uri="{BB962C8B-B14F-4D97-AF65-F5344CB8AC3E}">
        <p14:creationId xmlns:p14="http://schemas.microsoft.com/office/powerpoint/2010/main" val="6449556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5448" y="73152"/>
            <a:ext cx="8229600" cy="713232"/>
          </a:xfrm>
        </p:spPr>
        <p:txBody>
          <a:bodyPr/>
          <a:lstStyle/>
          <a:p>
            <a:r>
              <a:rPr lang="en-US" sz="3600" dirty="0"/>
              <a:t>Self Check – Document Selection</a:t>
            </a:r>
          </a:p>
        </p:txBody>
      </p:sp>
      <p:sp>
        <p:nvSpPr>
          <p:cNvPr id="7" name="TextBox 6"/>
          <p:cNvSpPr txBox="1"/>
          <p:nvPr/>
        </p:nvSpPr>
        <p:spPr>
          <a:xfrm>
            <a:off x="329184" y="813816"/>
            <a:ext cx="3160294" cy="402336"/>
          </a:xfrm>
          <a:prstGeom prst="rect">
            <a:avLst/>
          </a:prstGeom>
          <a:noFill/>
        </p:spPr>
        <p:txBody>
          <a:bodyPr wrap="square" rtlCol="0">
            <a:spAutoFit/>
          </a:bodyPr>
          <a:lstStyle/>
          <a:p>
            <a:r>
              <a:rPr lang="en-US" dirty="0"/>
              <a:t>Alien Authorized to Work</a:t>
            </a:r>
          </a:p>
        </p:txBody>
      </p:sp>
      <p:pic>
        <p:nvPicPr>
          <p:cNvPr id="9" name="Picture 8"/>
          <p:cNvPicPr>
            <a:picLocks noChangeAspect="1"/>
          </p:cNvPicPr>
          <p:nvPr/>
        </p:nvPicPr>
        <p:blipFill>
          <a:blip r:embed="rId2"/>
          <a:stretch>
            <a:fillRect/>
          </a:stretch>
        </p:blipFill>
        <p:spPr>
          <a:xfrm>
            <a:off x="168511" y="1404082"/>
            <a:ext cx="5165489" cy="2482118"/>
          </a:xfrm>
          <a:prstGeom prst="rect">
            <a:avLst/>
          </a:prstGeom>
          <a:ln>
            <a:solidFill>
              <a:schemeClr val="tx1"/>
            </a:solidFill>
          </a:ln>
        </p:spPr>
      </p:pic>
      <p:pic>
        <p:nvPicPr>
          <p:cNvPr id="10" name="Picture 9"/>
          <p:cNvPicPr>
            <a:picLocks noChangeAspect="1"/>
          </p:cNvPicPr>
          <p:nvPr/>
        </p:nvPicPr>
        <p:blipFill>
          <a:blip r:embed="rId3"/>
          <a:stretch>
            <a:fillRect/>
          </a:stretch>
        </p:blipFill>
        <p:spPr>
          <a:xfrm>
            <a:off x="4310115" y="1493083"/>
            <a:ext cx="4678668" cy="1550868"/>
          </a:xfrm>
          <a:prstGeom prst="rect">
            <a:avLst/>
          </a:prstGeom>
          <a:ln>
            <a:solidFill>
              <a:schemeClr val="tx1"/>
            </a:solidFill>
          </a:ln>
        </p:spPr>
      </p:pic>
      <p:pic>
        <p:nvPicPr>
          <p:cNvPr id="11" name="Picture 10"/>
          <p:cNvPicPr>
            <a:picLocks noChangeAspect="1"/>
          </p:cNvPicPr>
          <p:nvPr/>
        </p:nvPicPr>
        <p:blipFill>
          <a:blip r:embed="rId4"/>
          <a:stretch>
            <a:fillRect/>
          </a:stretch>
        </p:blipFill>
        <p:spPr>
          <a:xfrm>
            <a:off x="3200400" y="3043951"/>
            <a:ext cx="4797715" cy="1661604"/>
          </a:xfrm>
          <a:prstGeom prst="rect">
            <a:avLst/>
          </a:prstGeom>
          <a:ln>
            <a:solidFill>
              <a:schemeClr val="tx1"/>
            </a:solidFill>
          </a:ln>
        </p:spPr>
      </p:pic>
      <p:pic>
        <p:nvPicPr>
          <p:cNvPr id="12" name="Picture 11"/>
          <p:cNvPicPr>
            <a:picLocks noChangeAspect="1"/>
          </p:cNvPicPr>
          <p:nvPr/>
        </p:nvPicPr>
        <p:blipFill>
          <a:blip r:embed="rId5"/>
          <a:stretch>
            <a:fillRect/>
          </a:stretch>
        </p:blipFill>
        <p:spPr>
          <a:xfrm>
            <a:off x="4038600" y="4683820"/>
            <a:ext cx="4728235" cy="1930696"/>
          </a:xfrm>
          <a:prstGeom prst="rect">
            <a:avLst/>
          </a:prstGeom>
          <a:ln>
            <a:solidFill>
              <a:schemeClr val="tx1"/>
            </a:solidFill>
          </a:ln>
        </p:spPr>
      </p:pic>
      <p:sp>
        <p:nvSpPr>
          <p:cNvPr id="2" name="Explosion 1 1"/>
          <p:cNvSpPr/>
          <p:nvPr/>
        </p:nvSpPr>
        <p:spPr>
          <a:xfrm>
            <a:off x="905522" y="2720615"/>
            <a:ext cx="152400" cy="148351"/>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Explosion 1 12"/>
          <p:cNvSpPr/>
          <p:nvPr/>
        </p:nvSpPr>
        <p:spPr>
          <a:xfrm>
            <a:off x="5181600" y="1905000"/>
            <a:ext cx="152400" cy="148351"/>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Explosion 1 13"/>
          <p:cNvSpPr/>
          <p:nvPr/>
        </p:nvSpPr>
        <p:spPr>
          <a:xfrm>
            <a:off x="4953000" y="3587473"/>
            <a:ext cx="152400" cy="148351"/>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Explosion 1 14"/>
          <p:cNvSpPr/>
          <p:nvPr/>
        </p:nvSpPr>
        <p:spPr>
          <a:xfrm>
            <a:off x="6019800" y="5352605"/>
            <a:ext cx="152400" cy="148351"/>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2133600" y="2968763"/>
            <a:ext cx="533400" cy="53643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6" name="Oval 15"/>
          <p:cNvSpPr/>
          <p:nvPr/>
        </p:nvSpPr>
        <p:spPr>
          <a:xfrm>
            <a:off x="7315200" y="1776984"/>
            <a:ext cx="533400" cy="53643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2A</a:t>
            </a:r>
          </a:p>
        </p:txBody>
      </p:sp>
      <p:sp>
        <p:nvSpPr>
          <p:cNvPr id="17" name="Oval 16"/>
          <p:cNvSpPr/>
          <p:nvPr/>
        </p:nvSpPr>
        <p:spPr>
          <a:xfrm>
            <a:off x="6553200" y="3364209"/>
            <a:ext cx="533400" cy="53643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2B</a:t>
            </a:r>
          </a:p>
        </p:txBody>
      </p:sp>
      <p:sp>
        <p:nvSpPr>
          <p:cNvPr id="18" name="Oval 17"/>
          <p:cNvSpPr/>
          <p:nvPr/>
        </p:nvSpPr>
        <p:spPr>
          <a:xfrm>
            <a:off x="7581900" y="4964519"/>
            <a:ext cx="533400" cy="53643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2C</a:t>
            </a:r>
          </a:p>
        </p:txBody>
      </p:sp>
      <p:sp>
        <p:nvSpPr>
          <p:cNvPr id="19" name="TextBox 18"/>
          <p:cNvSpPr txBox="1"/>
          <p:nvPr/>
        </p:nvSpPr>
        <p:spPr>
          <a:xfrm>
            <a:off x="266700" y="4074130"/>
            <a:ext cx="2133600" cy="1384995"/>
          </a:xfrm>
          <a:prstGeom prst="rect">
            <a:avLst/>
          </a:prstGeom>
          <a:solidFill>
            <a:srgbClr val="FFC000"/>
          </a:solidFill>
          <a:ln>
            <a:solidFill>
              <a:schemeClr val="tx1"/>
            </a:solidFill>
          </a:ln>
        </p:spPr>
        <p:txBody>
          <a:bodyPr wrap="square" rtlCol="0">
            <a:spAutoFit/>
          </a:bodyPr>
          <a:lstStyle/>
          <a:p>
            <a:r>
              <a:rPr lang="en-US" sz="1200" dirty="0"/>
              <a:t>Alien Authorized to Work chooses A#, they can provide the following document types: Social Security Number, Employment Authorization Document, or Foreign Passport with Arrival/Departure Record</a:t>
            </a:r>
          </a:p>
        </p:txBody>
      </p:sp>
    </p:spTree>
    <p:extLst>
      <p:ext uri="{BB962C8B-B14F-4D97-AF65-F5344CB8AC3E}">
        <p14:creationId xmlns:p14="http://schemas.microsoft.com/office/powerpoint/2010/main" val="16399160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5448" y="73152"/>
            <a:ext cx="8229600" cy="713232"/>
          </a:xfrm>
        </p:spPr>
        <p:txBody>
          <a:bodyPr/>
          <a:lstStyle/>
          <a:p>
            <a:r>
              <a:rPr lang="en-US" sz="3600" dirty="0"/>
              <a:t>Self Check – Document Selection</a:t>
            </a:r>
          </a:p>
        </p:txBody>
      </p:sp>
      <p:sp>
        <p:nvSpPr>
          <p:cNvPr id="19" name="TextBox 18"/>
          <p:cNvSpPr txBox="1"/>
          <p:nvPr/>
        </p:nvSpPr>
        <p:spPr>
          <a:xfrm>
            <a:off x="329184" y="813816"/>
            <a:ext cx="3160294" cy="402336"/>
          </a:xfrm>
          <a:prstGeom prst="rect">
            <a:avLst/>
          </a:prstGeom>
          <a:noFill/>
        </p:spPr>
        <p:txBody>
          <a:bodyPr wrap="square" rtlCol="0">
            <a:spAutoFit/>
          </a:bodyPr>
          <a:lstStyle/>
          <a:p>
            <a:r>
              <a:rPr lang="en-US" dirty="0"/>
              <a:t>Alien Authorized to Work</a:t>
            </a:r>
          </a:p>
        </p:txBody>
      </p:sp>
      <p:pic>
        <p:nvPicPr>
          <p:cNvPr id="20" name="Picture 19"/>
          <p:cNvPicPr>
            <a:picLocks noChangeAspect="1"/>
          </p:cNvPicPr>
          <p:nvPr/>
        </p:nvPicPr>
        <p:blipFill>
          <a:blip r:embed="rId2"/>
          <a:stretch>
            <a:fillRect/>
          </a:stretch>
        </p:blipFill>
        <p:spPr>
          <a:xfrm>
            <a:off x="66619" y="1639691"/>
            <a:ext cx="7005498" cy="1873336"/>
          </a:xfrm>
          <a:prstGeom prst="rect">
            <a:avLst/>
          </a:prstGeom>
          <a:ln>
            <a:solidFill>
              <a:schemeClr val="tx1"/>
            </a:solidFill>
          </a:ln>
        </p:spPr>
      </p:pic>
      <p:pic>
        <p:nvPicPr>
          <p:cNvPr id="21" name="Picture 20"/>
          <p:cNvPicPr>
            <a:picLocks noChangeAspect="1"/>
          </p:cNvPicPr>
          <p:nvPr/>
        </p:nvPicPr>
        <p:blipFill>
          <a:blip r:embed="rId3"/>
          <a:stretch>
            <a:fillRect/>
          </a:stretch>
        </p:blipFill>
        <p:spPr>
          <a:xfrm>
            <a:off x="2514600" y="2889555"/>
            <a:ext cx="5794248" cy="1834845"/>
          </a:xfrm>
          <a:prstGeom prst="rect">
            <a:avLst/>
          </a:prstGeom>
          <a:ln>
            <a:solidFill>
              <a:schemeClr val="tx1"/>
            </a:solidFill>
          </a:ln>
        </p:spPr>
      </p:pic>
      <p:pic>
        <p:nvPicPr>
          <p:cNvPr id="22" name="Picture 21"/>
          <p:cNvPicPr>
            <a:picLocks noChangeAspect="1"/>
          </p:cNvPicPr>
          <p:nvPr/>
        </p:nvPicPr>
        <p:blipFill>
          <a:blip r:embed="rId4"/>
          <a:stretch>
            <a:fillRect/>
          </a:stretch>
        </p:blipFill>
        <p:spPr>
          <a:xfrm>
            <a:off x="3378188" y="4495800"/>
            <a:ext cx="5689612" cy="2244237"/>
          </a:xfrm>
          <a:prstGeom prst="rect">
            <a:avLst/>
          </a:prstGeom>
          <a:ln>
            <a:solidFill>
              <a:schemeClr val="tx1"/>
            </a:solidFill>
          </a:ln>
        </p:spPr>
      </p:pic>
      <p:sp>
        <p:nvSpPr>
          <p:cNvPr id="23" name="Oval 22"/>
          <p:cNvSpPr/>
          <p:nvPr/>
        </p:nvSpPr>
        <p:spPr>
          <a:xfrm>
            <a:off x="6400800" y="1768029"/>
            <a:ext cx="533400" cy="53643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24" name="Oval 23"/>
          <p:cNvSpPr/>
          <p:nvPr/>
        </p:nvSpPr>
        <p:spPr>
          <a:xfrm>
            <a:off x="7696200" y="3156240"/>
            <a:ext cx="533400" cy="53643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2A</a:t>
            </a:r>
          </a:p>
        </p:txBody>
      </p:sp>
      <p:sp>
        <p:nvSpPr>
          <p:cNvPr id="25" name="Oval 24"/>
          <p:cNvSpPr/>
          <p:nvPr/>
        </p:nvSpPr>
        <p:spPr>
          <a:xfrm>
            <a:off x="8338573" y="4740851"/>
            <a:ext cx="533400" cy="53643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2B</a:t>
            </a:r>
          </a:p>
        </p:txBody>
      </p:sp>
      <p:sp>
        <p:nvSpPr>
          <p:cNvPr id="26" name="Explosion 1 25"/>
          <p:cNvSpPr/>
          <p:nvPr/>
        </p:nvSpPr>
        <p:spPr>
          <a:xfrm>
            <a:off x="1788112" y="2160234"/>
            <a:ext cx="182479" cy="176784"/>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Explosion 1 26"/>
          <p:cNvSpPr/>
          <p:nvPr/>
        </p:nvSpPr>
        <p:spPr>
          <a:xfrm>
            <a:off x="3657600" y="3379497"/>
            <a:ext cx="182479" cy="176784"/>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Explosion 1 27"/>
          <p:cNvSpPr/>
          <p:nvPr/>
        </p:nvSpPr>
        <p:spPr>
          <a:xfrm>
            <a:off x="5767141" y="5132705"/>
            <a:ext cx="182479" cy="176784"/>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66700" y="4074130"/>
            <a:ext cx="2133600" cy="1384995"/>
          </a:xfrm>
          <a:prstGeom prst="rect">
            <a:avLst/>
          </a:prstGeom>
          <a:solidFill>
            <a:srgbClr val="FFC000"/>
          </a:solidFill>
          <a:ln>
            <a:solidFill>
              <a:schemeClr val="tx1"/>
            </a:solidFill>
          </a:ln>
        </p:spPr>
        <p:txBody>
          <a:bodyPr wrap="square" rtlCol="0">
            <a:spAutoFit/>
          </a:bodyPr>
          <a:lstStyle/>
          <a:p>
            <a:r>
              <a:rPr lang="en-US" sz="1200" dirty="0"/>
              <a:t>Alien Authorized to Work chooses Form I-94#, they can provide the following document types: Social Security Number or Foreign Passport with Arrival/Departure Record</a:t>
            </a:r>
          </a:p>
        </p:txBody>
      </p:sp>
    </p:spTree>
    <p:extLst>
      <p:ext uri="{BB962C8B-B14F-4D97-AF65-F5344CB8AC3E}">
        <p14:creationId xmlns:p14="http://schemas.microsoft.com/office/powerpoint/2010/main" val="26021948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5448" y="73152"/>
            <a:ext cx="8229600" cy="713232"/>
          </a:xfrm>
        </p:spPr>
        <p:txBody>
          <a:bodyPr/>
          <a:lstStyle/>
          <a:p>
            <a:r>
              <a:rPr lang="en-US" sz="3600" dirty="0"/>
              <a:t>Self Check – Document Selection</a:t>
            </a:r>
          </a:p>
        </p:txBody>
      </p:sp>
      <p:sp>
        <p:nvSpPr>
          <p:cNvPr id="10" name="TextBox 9"/>
          <p:cNvSpPr txBox="1"/>
          <p:nvPr/>
        </p:nvSpPr>
        <p:spPr>
          <a:xfrm>
            <a:off x="329184" y="813816"/>
            <a:ext cx="3160294" cy="402336"/>
          </a:xfrm>
          <a:prstGeom prst="rect">
            <a:avLst/>
          </a:prstGeom>
          <a:noFill/>
        </p:spPr>
        <p:txBody>
          <a:bodyPr wrap="square" rtlCol="0">
            <a:spAutoFit/>
          </a:bodyPr>
          <a:lstStyle/>
          <a:p>
            <a:r>
              <a:rPr lang="en-US" dirty="0"/>
              <a:t>Alien Authorized to Work</a:t>
            </a:r>
          </a:p>
        </p:txBody>
      </p:sp>
      <p:pic>
        <p:nvPicPr>
          <p:cNvPr id="11" name="Picture 10"/>
          <p:cNvPicPr>
            <a:picLocks noChangeAspect="1"/>
          </p:cNvPicPr>
          <p:nvPr/>
        </p:nvPicPr>
        <p:blipFill>
          <a:blip r:embed="rId2"/>
          <a:stretch>
            <a:fillRect/>
          </a:stretch>
        </p:blipFill>
        <p:spPr>
          <a:xfrm>
            <a:off x="152400" y="1600200"/>
            <a:ext cx="7210927" cy="1967830"/>
          </a:xfrm>
          <a:prstGeom prst="rect">
            <a:avLst/>
          </a:prstGeom>
          <a:ln>
            <a:solidFill>
              <a:schemeClr val="tx1"/>
            </a:solidFill>
          </a:ln>
        </p:spPr>
      </p:pic>
      <p:pic>
        <p:nvPicPr>
          <p:cNvPr id="12" name="Picture 11"/>
          <p:cNvPicPr>
            <a:picLocks noChangeAspect="1"/>
          </p:cNvPicPr>
          <p:nvPr/>
        </p:nvPicPr>
        <p:blipFill>
          <a:blip r:embed="rId3"/>
          <a:stretch>
            <a:fillRect/>
          </a:stretch>
        </p:blipFill>
        <p:spPr>
          <a:xfrm>
            <a:off x="2398435" y="3384884"/>
            <a:ext cx="6450492" cy="1872916"/>
          </a:xfrm>
          <a:prstGeom prst="rect">
            <a:avLst/>
          </a:prstGeom>
          <a:ln>
            <a:solidFill>
              <a:schemeClr val="tx1"/>
            </a:solidFill>
          </a:ln>
        </p:spPr>
      </p:pic>
      <p:sp>
        <p:nvSpPr>
          <p:cNvPr id="13" name="Oval 12"/>
          <p:cNvSpPr/>
          <p:nvPr/>
        </p:nvSpPr>
        <p:spPr>
          <a:xfrm>
            <a:off x="6400800" y="1768029"/>
            <a:ext cx="533400" cy="53643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4" name="Oval 13"/>
          <p:cNvSpPr/>
          <p:nvPr/>
        </p:nvSpPr>
        <p:spPr>
          <a:xfrm>
            <a:off x="8229600" y="3540808"/>
            <a:ext cx="533400" cy="53643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5" name="Explosion 1 14"/>
          <p:cNvSpPr/>
          <p:nvPr/>
        </p:nvSpPr>
        <p:spPr>
          <a:xfrm>
            <a:off x="1725966" y="2362941"/>
            <a:ext cx="182479" cy="176784"/>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Explosion 1 15"/>
          <p:cNvSpPr/>
          <p:nvPr/>
        </p:nvSpPr>
        <p:spPr>
          <a:xfrm>
            <a:off x="3608034" y="3962607"/>
            <a:ext cx="182479" cy="176784"/>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52400" y="4163982"/>
            <a:ext cx="2133600" cy="830997"/>
          </a:xfrm>
          <a:prstGeom prst="rect">
            <a:avLst/>
          </a:prstGeom>
          <a:solidFill>
            <a:srgbClr val="FFC000"/>
          </a:solidFill>
          <a:ln>
            <a:solidFill>
              <a:schemeClr val="tx1"/>
            </a:solidFill>
          </a:ln>
        </p:spPr>
        <p:txBody>
          <a:bodyPr wrap="square" rtlCol="0">
            <a:spAutoFit/>
          </a:bodyPr>
          <a:lstStyle/>
          <a:p>
            <a:r>
              <a:rPr lang="en-US" sz="1200" dirty="0"/>
              <a:t>Alien Authorized to Work chooses A#, they can provide the following document types: Social Security Number.</a:t>
            </a:r>
          </a:p>
        </p:txBody>
      </p:sp>
    </p:spTree>
    <p:extLst>
      <p:ext uri="{BB962C8B-B14F-4D97-AF65-F5344CB8AC3E}">
        <p14:creationId xmlns:p14="http://schemas.microsoft.com/office/powerpoint/2010/main" val="7391126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45999" y="1933525"/>
            <a:ext cx="6852002" cy="1924149"/>
          </a:xfrm>
          <a:prstGeom prst="rect">
            <a:avLst/>
          </a:prstGeom>
          <a:ln>
            <a:solidFill>
              <a:schemeClr val="tx1"/>
            </a:solidFill>
          </a:ln>
        </p:spPr>
      </p:pic>
      <p:sp>
        <p:nvSpPr>
          <p:cNvPr id="3" name="TextBox 2"/>
          <p:cNvSpPr txBox="1"/>
          <p:nvPr/>
        </p:nvSpPr>
        <p:spPr>
          <a:xfrm>
            <a:off x="457200" y="3962400"/>
            <a:ext cx="8534400" cy="1815882"/>
          </a:xfrm>
          <a:prstGeom prst="rect">
            <a:avLst/>
          </a:prstGeom>
          <a:noFill/>
        </p:spPr>
        <p:txBody>
          <a:bodyPr wrap="square" rtlCol="0">
            <a:spAutoFit/>
          </a:bodyPr>
          <a:lstStyle/>
          <a:p>
            <a:pPr marL="285750" indent="-285750">
              <a:buFont typeface="Arial" panose="020B0604020202020204" pitchFamily="34" charset="0"/>
              <a:buChar char="•"/>
            </a:pPr>
            <a:r>
              <a:rPr lang="en-US" sz="1600" dirty="0"/>
              <a:t>LPR: Foreign Passport with temporary I-551 stamp or printed notation on a MRIV</a:t>
            </a:r>
          </a:p>
          <a:p>
            <a:endParaRPr lang="en-US" sz="1600" dirty="0"/>
          </a:p>
          <a:p>
            <a:pPr marL="285750" indent="-285750">
              <a:buFont typeface="Arial" panose="020B0604020202020204" pitchFamily="34" charset="0"/>
              <a:buChar char="•"/>
            </a:pPr>
            <a:r>
              <a:rPr lang="en-US" sz="1600" dirty="0"/>
              <a:t>Alien Authorized to Work: Alien Number: Foreign Passport with Arrival/Departure Record (Form I-94)</a:t>
            </a:r>
          </a:p>
          <a:p>
            <a:endParaRPr lang="en-US" sz="1600" dirty="0"/>
          </a:p>
          <a:p>
            <a:pPr marL="285750" indent="-285750">
              <a:buFont typeface="Arial" panose="020B0604020202020204" pitchFamily="34" charset="0"/>
              <a:buChar char="•"/>
            </a:pPr>
            <a:r>
              <a:rPr lang="en-US" sz="1600" dirty="0"/>
              <a:t>Alien Authorized to Work: Form I-94 Admission Number: Foreign Passport with Arrival/Departure Record (Form I-94)</a:t>
            </a:r>
          </a:p>
        </p:txBody>
      </p:sp>
      <p:sp>
        <p:nvSpPr>
          <p:cNvPr id="4" name="Title 4">
            <a:extLst>
              <a:ext uri="{FF2B5EF4-FFF2-40B4-BE49-F238E27FC236}">
                <a16:creationId xmlns:a16="http://schemas.microsoft.com/office/drawing/2014/main" id="{348A99BC-13C3-4FBC-A19D-9394929CC885}"/>
              </a:ext>
            </a:extLst>
          </p:cNvPr>
          <p:cNvSpPr txBox="1">
            <a:spLocks/>
          </p:cNvSpPr>
          <p:nvPr/>
        </p:nvSpPr>
        <p:spPr>
          <a:xfrm>
            <a:off x="155448" y="73152"/>
            <a:ext cx="8229600" cy="713232"/>
          </a:xfrm>
          <a:prstGeom prst="rect">
            <a:avLst/>
          </a:prstGeom>
        </p:spPr>
        <p:txBody>
          <a:bodyPr/>
          <a:lstStyle>
            <a:lvl1pPr algn="l" rtl="0" eaLnBrk="0" fontAlgn="base" hangingPunct="0">
              <a:spcBef>
                <a:spcPct val="0"/>
              </a:spcBef>
              <a:spcAft>
                <a:spcPct val="0"/>
              </a:spcAft>
              <a:defRPr sz="4400" b="1">
                <a:solidFill>
                  <a:schemeClr val="tx1"/>
                </a:solidFill>
                <a:latin typeface="+mj-lt"/>
                <a:ea typeface="+mj-ea"/>
                <a:cs typeface="+mj-cs"/>
              </a:defRPr>
            </a:lvl1pPr>
            <a:lvl2pPr algn="l" rtl="0" eaLnBrk="0" fontAlgn="base" hangingPunct="0">
              <a:spcBef>
                <a:spcPct val="0"/>
              </a:spcBef>
              <a:spcAft>
                <a:spcPct val="0"/>
              </a:spcAft>
              <a:defRPr sz="4400" b="1">
                <a:solidFill>
                  <a:schemeClr val="tx1"/>
                </a:solidFill>
                <a:latin typeface="Joanna MT" pitchFamily="18" charset="0"/>
              </a:defRPr>
            </a:lvl2pPr>
            <a:lvl3pPr algn="l" rtl="0" eaLnBrk="0" fontAlgn="base" hangingPunct="0">
              <a:spcBef>
                <a:spcPct val="0"/>
              </a:spcBef>
              <a:spcAft>
                <a:spcPct val="0"/>
              </a:spcAft>
              <a:defRPr sz="4400" b="1">
                <a:solidFill>
                  <a:schemeClr val="tx1"/>
                </a:solidFill>
                <a:latin typeface="Joanna MT" pitchFamily="18" charset="0"/>
              </a:defRPr>
            </a:lvl3pPr>
            <a:lvl4pPr algn="l" rtl="0" eaLnBrk="0" fontAlgn="base" hangingPunct="0">
              <a:spcBef>
                <a:spcPct val="0"/>
              </a:spcBef>
              <a:spcAft>
                <a:spcPct val="0"/>
              </a:spcAft>
              <a:defRPr sz="4400" b="1">
                <a:solidFill>
                  <a:schemeClr val="tx1"/>
                </a:solidFill>
                <a:latin typeface="Joanna MT" pitchFamily="18" charset="0"/>
              </a:defRPr>
            </a:lvl4pPr>
            <a:lvl5pPr algn="l" rtl="0" eaLnBrk="0" fontAlgn="base" hangingPunct="0">
              <a:spcBef>
                <a:spcPct val="0"/>
              </a:spcBef>
              <a:spcAft>
                <a:spcPct val="0"/>
              </a:spcAft>
              <a:defRPr sz="4400" b="1">
                <a:solidFill>
                  <a:schemeClr val="tx1"/>
                </a:solidFill>
                <a:latin typeface="Joanna MT" pitchFamily="18" charset="0"/>
              </a:defRPr>
            </a:lvl5pPr>
            <a:lvl6pPr marL="457200" algn="l" rtl="0" fontAlgn="base">
              <a:spcBef>
                <a:spcPct val="0"/>
              </a:spcBef>
              <a:spcAft>
                <a:spcPct val="0"/>
              </a:spcAft>
              <a:defRPr sz="4400" b="1">
                <a:solidFill>
                  <a:schemeClr val="tx1"/>
                </a:solidFill>
                <a:latin typeface="Joanna MT" pitchFamily="18" charset="0"/>
              </a:defRPr>
            </a:lvl6pPr>
            <a:lvl7pPr marL="914400" algn="l" rtl="0" fontAlgn="base">
              <a:spcBef>
                <a:spcPct val="0"/>
              </a:spcBef>
              <a:spcAft>
                <a:spcPct val="0"/>
              </a:spcAft>
              <a:defRPr sz="4400" b="1">
                <a:solidFill>
                  <a:schemeClr val="tx1"/>
                </a:solidFill>
                <a:latin typeface="Joanna MT" pitchFamily="18" charset="0"/>
              </a:defRPr>
            </a:lvl7pPr>
            <a:lvl8pPr marL="1371600" algn="l" rtl="0" fontAlgn="base">
              <a:spcBef>
                <a:spcPct val="0"/>
              </a:spcBef>
              <a:spcAft>
                <a:spcPct val="0"/>
              </a:spcAft>
              <a:defRPr sz="4400" b="1">
                <a:solidFill>
                  <a:schemeClr val="tx1"/>
                </a:solidFill>
                <a:latin typeface="Joanna MT" pitchFamily="18" charset="0"/>
              </a:defRPr>
            </a:lvl8pPr>
            <a:lvl9pPr marL="1828800" algn="l" rtl="0" fontAlgn="base">
              <a:spcBef>
                <a:spcPct val="0"/>
              </a:spcBef>
              <a:spcAft>
                <a:spcPct val="0"/>
              </a:spcAft>
              <a:defRPr sz="4400" b="1">
                <a:solidFill>
                  <a:schemeClr val="tx1"/>
                </a:solidFill>
                <a:latin typeface="Joanna MT" pitchFamily="18" charset="0"/>
              </a:defRPr>
            </a:lvl9pPr>
          </a:lstStyle>
          <a:p>
            <a:r>
              <a:rPr lang="en-US" sz="3600" kern="0"/>
              <a:t>Self Check – Document Selection</a:t>
            </a:r>
            <a:endParaRPr lang="en-US" sz="3600" kern="0" dirty="0"/>
          </a:p>
        </p:txBody>
      </p:sp>
      <p:sp>
        <p:nvSpPr>
          <p:cNvPr id="5" name="TextBox 4">
            <a:extLst>
              <a:ext uri="{FF2B5EF4-FFF2-40B4-BE49-F238E27FC236}">
                <a16:creationId xmlns:a16="http://schemas.microsoft.com/office/drawing/2014/main" id="{4AA9CB06-5F68-4832-836C-02D80E15E51C}"/>
              </a:ext>
            </a:extLst>
          </p:cNvPr>
          <p:cNvSpPr txBox="1"/>
          <p:nvPr/>
        </p:nvSpPr>
        <p:spPr>
          <a:xfrm>
            <a:off x="329184" y="813816"/>
            <a:ext cx="3160294" cy="400110"/>
          </a:xfrm>
          <a:prstGeom prst="rect">
            <a:avLst/>
          </a:prstGeom>
          <a:noFill/>
        </p:spPr>
        <p:txBody>
          <a:bodyPr wrap="square" rtlCol="0">
            <a:spAutoFit/>
          </a:bodyPr>
          <a:lstStyle/>
          <a:p>
            <a:r>
              <a:rPr lang="en-US" dirty="0"/>
              <a:t>Visa Number – Optional</a:t>
            </a:r>
          </a:p>
        </p:txBody>
      </p:sp>
    </p:spTree>
    <p:extLst>
      <p:ext uri="{BB962C8B-B14F-4D97-AF65-F5344CB8AC3E}">
        <p14:creationId xmlns:p14="http://schemas.microsoft.com/office/powerpoint/2010/main" val="30550707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5448" y="73152"/>
            <a:ext cx="8229600" cy="713232"/>
          </a:xfrm>
        </p:spPr>
        <p:txBody>
          <a:bodyPr/>
          <a:lstStyle/>
          <a:p>
            <a:r>
              <a:rPr lang="en-US" sz="3600" dirty="0"/>
              <a:t>Self Check – Confirm Information</a:t>
            </a:r>
          </a:p>
        </p:txBody>
      </p:sp>
      <p:pic>
        <p:nvPicPr>
          <p:cNvPr id="2" name="Picture 1"/>
          <p:cNvPicPr>
            <a:picLocks noChangeAspect="1"/>
          </p:cNvPicPr>
          <p:nvPr/>
        </p:nvPicPr>
        <p:blipFill>
          <a:blip r:embed="rId2"/>
          <a:stretch>
            <a:fillRect/>
          </a:stretch>
        </p:blipFill>
        <p:spPr>
          <a:xfrm>
            <a:off x="1981200" y="786384"/>
            <a:ext cx="5313804" cy="5854867"/>
          </a:xfrm>
          <a:prstGeom prst="rect">
            <a:avLst/>
          </a:prstGeom>
          <a:ln>
            <a:solidFill>
              <a:schemeClr val="tx1"/>
            </a:solidFill>
          </a:ln>
        </p:spPr>
      </p:pic>
    </p:spTree>
    <p:extLst>
      <p:ext uri="{BB962C8B-B14F-4D97-AF65-F5344CB8AC3E}">
        <p14:creationId xmlns:p14="http://schemas.microsoft.com/office/powerpoint/2010/main" val="12080537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5448" y="73152"/>
            <a:ext cx="8229600" cy="713232"/>
          </a:xfrm>
        </p:spPr>
        <p:txBody>
          <a:bodyPr/>
          <a:lstStyle/>
          <a:p>
            <a:r>
              <a:rPr lang="en-US" sz="3600" dirty="0"/>
              <a:t>Self Check – Case Results</a:t>
            </a:r>
          </a:p>
        </p:txBody>
      </p:sp>
      <p:sp>
        <p:nvSpPr>
          <p:cNvPr id="10" name="TextBox 9"/>
          <p:cNvSpPr txBox="1"/>
          <p:nvPr/>
        </p:nvSpPr>
        <p:spPr>
          <a:xfrm>
            <a:off x="329184" y="813816"/>
            <a:ext cx="3160294" cy="402336"/>
          </a:xfrm>
          <a:prstGeom prst="rect">
            <a:avLst/>
          </a:prstGeom>
          <a:noFill/>
        </p:spPr>
        <p:txBody>
          <a:bodyPr wrap="square" rtlCol="0">
            <a:spAutoFit/>
          </a:bodyPr>
          <a:lstStyle/>
          <a:p>
            <a:r>
              <a:rPr lang="en-US" dirty="0"/>
              <a:t>Employment Authorized</a:t>
            </a:r>
          </a:p>
        </p:txBody>
      </p:sp>
      <p:pic>
        <p:nvPicPr>
          <p:cNvPr id="2" name="Picture 1"/>
          <p:cNvPicPr>
            <a:picLocks noChangeAspect="1"/>
          </p:cNvPicPr>
          <p:nvPr/>
        </p:nvPicPr>
        <p:blipFill>
          <a:blip r:embed="rId2"/>
          <a:stretch>
            <a:fillRect/>
          </a:stretch>
        </p:blipFill>
        <p:spPr>
          <a:xfrm>
            <a:off x="1981200" y="1216152"/>
            <a:ext cx="5499351" cy="5393481"/>
          </a:xfrm>
          <a:prstGeom prst="rect">
            <a:avLst/>
          </a:prstGeom>
          <a:ln>
            <a:solidFill>
              <a:schemeClr val="tx1"/>
            </a:solidFill>
          </a:ln>
        </p:spPr>
      </p:pic>
    </p:spTree>
    <p:extLst>
      <p:ext uri="{BB962C8B-B14F-4D97-AF65-F5344CB8AC3E}">
        <p14:creationId xmlns:p14="http://schemas.microsoft.com/office/powerpoint/2010/main" val="34894423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5448" y="73152"/>
            <a:ext cx="8229600" cy="713232"/>
          </a:xfrm>
        </p:spPr>
        <p:txBody>
          <a:bodyPr/>
          <a:lstStyle/>
          <a:p>
            <a:r>
              <a:rPr lang="en-US" sz="3600" dirty="0"/>
              <a:t>Self Check – Case Results</a:t>
            </a:r>
          </a:p>
        </p:txBody>
      </p:sp>
      <p:sp>
        <p:nvSpPr>
          <p:cNvPr id="10" name="TextBox 9"/>
          <p:cNvSpPr txBox="1"/>
          <p:nvPr/>
        </p:nvSpPr>
        <p:spPr>
          <a:xfrm>
            <a:off x="329184" y="813816"/>
            <a:ext cx="4319016" cy="400110"/>
          </a:xfrm>
          <a:prstGeom prst="rect">
            <a:avLst/>
          </a:prstGeom>
          <a:noFill/>
        </p:spPr>
        <p:txBody>
          <a:bodyPr wrap="square" rtlCol="0">
            <a:spAutoFit/>
          </a:bodyPr>
          <a:lstStyle/>
          <a:p>
            <a:r>
              <a:rPr lang="en-US" dirty="0"/>
              <a:t>SSA Pre-Tentative </a:t>
            </a:r>
            <a:r>
              <a:rPr lang="en-US" dirty="0" err="1"/>
              <a:t>Nonconfirmation</a:t>
            </a:r>
            <a:endParaRPr lang="en-US" dirty="0"/>
          </a:p>
        </p:txBody>
      </p:sp>
      <p:pic>
        <p:nvPicPr>
          <p:cNvPr id="3" name="Picture 2"/>
          <p:cNvPicPr>
            <a:picLocks noChangeAspect="1"/>
          </p:cNvPicPr>
          <p:nvPr/>
        </p:nvPicPr>
        <p:blipFill>
          <a:blip r:embed="rId2"/>
          <a:stretch>
            <a:fillRect/>
          </a:stretch>
        </p:blipFill>
        <p:spPr>
          <a:xfrm>
            <a:off x="1447800" y="1189863"/>
            <a:ext cx="7404481" cy="5334274"/>
          </a:xfrm>
          <a:prstGeom prst="rect">
            <a:avLst/>
          </a:prstGeom>
          <a:ln>
            <a:solidFill>
              <a:schemeClr val="tx1"/>
            </a:solidFill>
          </a:ln>
        </p:spPr>
      </p:pic>
    </p:spTree>
    <p:extLst>
      <p:ext uri="{BB962C8B-B14F-4D97-AF65-F5344CB8AC3E}">
        <p14:creationId xmlns:p14="http://schemas.microsoft.com/office/powerpoint/2010/main" val="4164155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5448" y="73152"/>
            <a:ext cx="8229600" cy="713232"/>
          </a:xfrm>
        </p:spPr>
        <p:txBody>
          <a:bodyPr/>
          <a:lstStyle/>
          <a:p>
            <a:r>
              <a:rPr lang="en-US" sz="3600" dirty="0"/>
              <a:t>Self Check – Case Results</a:t>
            </a:r>
          </a:p>
        </p:txBody>
      </p:sp>
      <p:sp>
        <p:nvSpPr>
          <p:cNvPr id="4" name="TextBox 3"/>
          <p:cNvSpPr txBox="1"/>
          <p:nvPr/>
        </p:nvSpPr>
        <p:spPr>
          <a:xfrm>
            <a:off x="329184" y="813816"/>
            <a:ext cx="5309616" cy="400110"/>
          </a:xfrm>
          <a:prstGeom prst="rect">
            <a:avLst/>
          </a:prstGeom>
          <a:noFill/>
        </p:spPr>
        <p:txBody>
          <a:bodyPr wrap="square" rtlCol="0">
            <a:spAutoFit/>
          </a:bodyPr>
          <a:lstStyle/>
          <a:p>
            <a:r>
              <a:rPr lang="en-US" dirty="0"/>
              <a:t>DHS Pre-Tentative </a:t>
            </a:r>
            <a:r>
              <a:rPr lang="en-US" dirty="0" err="1"/>
              <a:t>Nonconfirmation</a:t>
            </a:r>
            <a:endParaRPr lang="en-US" dirty="0"/>
          </a:p>
        </p:txBody>
      </p:sp>
      <p:pic>
        <p:nvPicPr>
          <p:cNvPr id="2" name="Picture 1"/>
          <p:cNvPicPr>
            <a:picLocks noChangeAspect="1"/>
          </p:cNvPicPr>
          <p:nvPr/>
        </p:nvPicPr>
        <p:blipFill>
          <a:blip r:embed="rId2"/>
          <a:stretch>
            <a:fillRect/>
          </a:stretch>
        </p:blipFill>
        <p:spPr>
          <a:xfrm>
            <a:off x="1219200" y="1213926"/>
            <a:ext cx="7417181" cy="5493032"/>
          </a:xfrm>
          <a:prstGeom prst="rect">
            <a:avLst/>
          </a:prstGeom>
          <a:ln>
            <a:solidFill>
              <a:schemeClr val="tx1"/>
            </a:solidFill>
          </a:ln>
        </p:spPr>
      </p:pic>
    </p:spTree>
    <p:extLst>
      <p:ext uri="{BB962C8B-B14F-4D97-AF65-F5344CB8AC3E}">
        <p14:creationId xmlns:p14="http://schemas.microsoft.com/office/powerpoint/2010/main" val="1124385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5448" y="73152"/>
            <a:ext cx="8229600" cy="713232"/>
          </a:xfrm>
        </p:spPr>
        <p:txBody>
          <a:bodyPr/>
          <a:lstStyle/>
          <a:p>
            <a:r>
              <a:rPr lang="en-US" sz="3600" dirty="0"/>
              <a:t>Self Check – Case Results</a:t>
            </a:r>
          </a:p>
        </p:txBody>
      </p:sp>
      <p:sp>
        <p:nvSpPr>
          <p:cNvPr id="10" name="TextBox 9"/>
          <p:cNvSpPr txBox="1"/>
          <p:nvPr/>
        </p:nvSpPr>
        <p:spPr>
          <a:xfrm>
            <a:off x="329184" y="813816"/>
            <a:ext cx="4319016" cy="400110"/>
          </a:xfrm>
          <a:prstGeom prst="rect">
            <a:avLst/>
          </a:prstGeom>
          <a:noFill/>
        </p:spPr>
        <p:txBody>
          <a:bodyPr wrap="square" rtlCol="0">
            <a:spAutoFit/>
          </a:bodyPr>
          <a:lstStyle/>
          <a:p>
            <a:r>
              <a:rPr lang="en-US" dirty="0"/>
              <a:t>Tentative </a:t>
            </a:r>
            <a:r>
              <a:rPr lang="en-US" dirty="0" err="1"/>
              <a:t>Nonconfirmation</a:t>
            </a:r>
            <a:endParaRPr lang="en-US" dirty="0"/>
          </a:p>
        </p:txBody>
      </p:sp>
      <p:pic>
        <p:nvPicPr>
          <p:cNvPr id="6" name="Picture 5">
            <a:extLst>
              <a:ext uri="{FF2B5EF4-FFF2-40B4-BE49-F238E27FC236}">
                <a16:creationId xmlns:a16="http://schemas.microsoft.com/office/drawing/2014/main" id="{BE0DE716-1199-4B9F-B8D3-987E3605149A}"/>
              </a:ext>
            </a:extLst>
          </p:cNvPr>
          <p:cNvPicPr>
            <a:picLocks noChangeAspect="1"/>
          </p:cNvPicPr>
          <p:nvPr/>
        </p:nvPicPr>
        <p:blipFill>
          <a:blip r:embed="rId2"/>
          <a:stretch>
            <a:fillRect/>
          </a:stretch>
        </p:blipFill>
        <p:spPr>
          <a:xfrm>
            <a:off x="2027726" y="1241358"/>
            <a:ext cx="5240948" cy="5257800"/>
          </a:xfrm>
          <a:prstGeom prst="rect">
            <a:avLst/>
          </a:prstGeom>
          <a:ln>
            <a:solidFill>
              <a:schemeClr val="tx1"/>
            </a:solidFill>
          </a:ln>
        </p:spPr>
      </p:pic>
    </p:spTree>
    <p:extLst>
      <p:ext uri="{BB962C8B-B14F-4D97-AF65-F5344CB8AC3E}">
        <p14:creationId xmlns:p14="http://schemas.microsoft.com/office/powerpoint/2010/main" val="1810535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5448" y="73152"/>
            <a:ext cx="8229600" cy="713232"/>
          </a:xfrm>
        </p:spPr>
        <p:txBody>
          <a:bodyPr/>
          <a:lstStyle/>
          <a:p>
            <a:r>
              <a:rPr lang="en-US" sz="3600" dirty="0"/>
              <a:t>Self Check – Case Results</a:t>
            </a:r>
          </a:p>
        </p:txBody>
      </p:sp>
      <p:sp>
        <p:nvSpPr>
          <p:cNvPr id="10" name="TextBox 9"/>
          <p:cNvSpPr txBox="1"/>
          <p:nvPr/>
        </p:nvSpPr>
        <p:spPr>
          <a:xfrm>
            <a:off x="329184" y="813816"/>
            <a:ext cx="6757416" cy="400110"/>
          </a:xfrm>
          <a:prstGeom prst="rect">
            <a:avLst/>
          </a:prstGeom>
          <a:noFill/>
        </p:spPr>
        <p:txBody>
          <a:bodyPr wrap="square" rtlCol="0">
            <a:spAutoFit/>
          </a:bodyPr>
          <a:lstStyle/>
          <a:p>
            <a:r>
              <a:rPr lang="en-US" dirty="0"/>
              <a:t>Tentative </a:t>
            </a:r>
            <a:r>
              <a:rPr lang="en-US" dirty="0" err="1"/>
              <a:t>Nonconfirmation</a:t>
            </a:r>
            <a:r>
              <a:rPr lang="en-US" dirty="0"/>
              <a:t> – Take Action</a:t>
            </a:r>
          </a:p>
        </p:txBody>
      </p:sp>
      <p:pic>
        <p:nvPicPr>
          <p:cNvPr id="6" name="Picture 5">
            <a:extLst>
              <a:ext uri="{FF2B5EF4-FFF2-40B4-BE49-F238E27FC236}">
                <a16:creationId xmlns:a16="http://schemas.microsoft.com/office/drawing/2014/main" id="{340143F1-CB5F-48D0-8483-5BD6B1DEC40F}"/>
              </a:ext>
            </a:extLst>
          </p:cNvPr>
          <p:cNvPicPr>
            <a:picLocks noChangeAspect="1"/>
          </p:cNvPicPr>
          <p:nvPr/>
        </p:nvPicPr>
        <p:blipFill>
          <a:blip r:embed="rId2"/>
          <a:stretch>
            <a:fillRect/>
          </a:stretch>
        </p:blipFill>
        <p:spPr>
          <a:xfrm>
            <a:off x="1070766" y="1524000"/>
            <a:ext cx="7002467" cy="4385914"/>
          </a:xfrm>
          <a:prstGeom prst="rect">
            <a:avLst/>
          </a:prstGeom>
          <a:ln>
            <a:solidFill>
              <a:schemeClr val="tx1"/>
            </a:solidFill>
          </a:ln>
        </p:spPr>
      </p:pic>
    </p:spTree>
    <p:extLst>
      <p:ext uri="{BB962C8B-B14F-4D97-AF65-F5344CB8AC3E}">
        <p14:creationId xmlns:p14="http://schemas.microsoft.com/office/powerpoint/2010/main" val="2107361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48" y="76200"/>
            <a:ext cx="8229600" cy="713232"/>
          </a:xfrm>
        </p:spPr>
        <p:txBody>
          <a:bodyPr/>
          <a:lstStyle/>
          <a:p>
            <a:r>
              <a:rPr lang="en-US" sz="3600" dirty="0" err="1"/>
              <a:t>myAccount</a:t>
            </a:r>
            <a:r>
              <a:rPr lang="en-US" sz="3600" dirty="0"/>
              <a:t> Login – Two-Step Verification</a:t>
            </a:r>
          </a:p>
        </p:txBody>
      </p:sp>
      <p:pic>
        <p:nvPicPr>
          <p:cNvPr id="7" name="Picture 6"/>
          <p:cNvPicPr>
            <a:picLocks noChangeAspect="1"/>
          </p:cNvPicPr>
          <p:nvPr/>
        </p:nvPicPr>
        <p:blipFill>
          <a:blip r:embed="rId3"/>
          <a:stretch>
            <a:fillRect/>
          </a:stretch>
        </p:blipFill>
        <p:spPr>
          <a:xfrm>
            <a:off x="2895600" y="1447800"/>
            <a:ext cx="3198228" cy="4954249"/>
          </a:xfrm>
          <a:prstGeom prst="rect">
            <a:avLst/>
          </a:prstGeom>
          <a:ln>
            <a:solidFill>
              <a:schemeClr val="tx1"/>
            </a:solidFill>
          </a:ln>
        </p:spPr>
      </p:pic>
    </p:spTree>
    <p:extLst>
      <p:ext uri="{BB962C8B-B14F-4D97-AF65-F5344CB8AC3E}">
        <p14:creationId xmlns:p14="http://schemas.microsoft.com/office/powerpoint/2010/main" val="42255547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5448" y="73152"/>
            <a:ext cx="8229600" cy="713232"/>
          </a:xfrm>
        </p:spPr>
        <p:txBody>
          <a:bodyPr/>
          <a:lstStyle/>
          <a:p>
            <a:r>
              <a:rPr lang="en-US" sz="3600" dirty="0"/>
              <a:t>Self Check – Case Results</a:t>
            </a:r>
          </a:p>
        </p:txBody>
      </p:sp>
      <p:sp>
        <p:nvSpPr>
          <p:cNvPr id="10" name="TextBox 9"/>
          <p:cNvSpPr txBox="1"/>
          <p:nvPr/>
        </p:nvSpPr>
        <p:spPr>
          <a:xfrm>
            <a:off x="329184" y="813816"/>
            <a:ext cx="6757416" cy="400110"/>
          </a:xfrm>
          <a:prstGeom prst="rect">
            <a:avLst/>
          </a:prstGeom>
          <a:noFill/>
        </p:spPr>
        <p:txBody>
          <a:bodyPr wrap="square" rtlCol="0">
            <a:spAutoFit/>
          </a:bodyPr>
          <a:lstStyle/>
          <a:p>
            <a:r>
              <a:rPr lang="en-US" dirty="0"/>
              <a:t>Tentative </a:t>
            </a:r>
            <a:r>
              <a:rPr lang="en-US" dirty="0" err="1"/>
              <a:t>Nonconfirmation</a:t>
            </a:r>
            <a:r>
              <a:rPr lang="en-US" dirty="0"/>
              <a:t> – Do Not Take Action</a:t>
            </a:r>
          </a:p>
        </p:txBody>
      </p:sp>
      <p:pic>
        <p:nvPicPr>
          <p:cNvPr id="7" name="Picture 6" descr="A screenshot of a social media post&#10;&#10;Description automatically generated">
            <a:extLst>
              <a:ext uri="{FF2B5EF4-FFF2-40B4-BE49-F238E27FC236}">
                <a16:creationId xmlns:a16="http://schemas.microsoft.com/office/drawing/2014/main" id="{7594AC28-B43E-4468-89E5-C5124CF537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23766" y="2362200"/>
            <a:ext cx="4707665" cy="4457760"/>
          </a:xfrm>
          <a:prstGeom prst="rect">
            <a:avLst/>
          </a:prstGeom>
          <a:ln>
            <a:solidFill>
              <a:schemeClr val="tx1"/>
            </a:solidFill>
          </a:ln>
        </p:spPr>
      </p:pic>
      <p:pic>
        <p:nvPicPr>
          <p:cNvPr id="8" name="Picture 7">
            <a:extLst>
              <a:ext uri="{FF2B5EF4-FFF2-40B4-BE49-F238E27FC236}">
                <a16:creationId xmlns:a16="http://schemas.microsoft.com/office/drawing/2014/main" id="{09F50902-732B-4DF3-AAE7-2F95D2A97462}"/>
              </a:ext>
            </a:extLst>
          </p:cNvPr>
          <p:cNvPicPr>
            <a:picLocks noChangeAspect="1"/>
          </p:cNvPicPr>
          <p:nvPr/>
        </p:nvPicPr>
        <p:blipFill>
          <a:blip r:embed="rId3"/>
          <a:stretch>
            <a:fillRect/>
          </a:stretch>
        </p:blipFill>
        <p:spPr>
          <a:xfrm>
            <a:off x="193548" y="1737233"/>
            <a:ext cx="5881901" cy="1710817"/>
          </a:xfrm>
          <a:prstGeom prst="rect">
            <a:avLst/>
          </a:prstGeom>
          <a:ln>
            <a:solidFill>
              <a:schemeClr val="tx1"/>
            </a:solidFill>
          </a:ln>
        </p:spPr>
      </p:pic>
    </p:spTree>
    <p:extLst>
      <p:ext uri="{BB962C8B-B14F-4D97-AF65-F5344CB8AC3E}">
        <p14:creationId xmlns:p14="http://schemas.microsoft.com/office/powerpoint/2010/main" val="404731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5448" y="73152"/>
            <a:ext cx="8229600" cy="713232"/>
          </a:xfrm>
        </p:spPr>
        <p:txBody>
          <a:bodyPr/>
          <a:lstStyle/>
          <a:p>
            <a:r>
              <a:rPr lang="en-US" sz="3600" dirty="0"/>
              <a:t>Self Check – Case Results</a:t>
            </a:r>
          </a:p>
        </p:txBody>
      </p:sp>
      <p:sp>
        <p:nvSpPr>
          <p:cNvPr id="10" name="TextBox 9"/>
          <p:cNvSpPr txBox="1"/>
          <p:nvPr/>
        </p:nvSpPr>
        <p:spPr>
          <a:xfrm>
            <a:off x="329184" y="813816"/>
            <a:ext cx="7748016" cy="400110"/>
          </a:xfrm>
          <a:prstGeom prst="rect">
            <a:avLst/>
          </a:prstGeom>
          <a:noFill/>
        </p:spPr>
        <p:txBody>
          <a:bodyPr wrap="square" rtlCol="0">
            <a:spAutoFit/>
          </a:bodyPr>
          <a:lstStyle/>
          <a:p>
            <a:r>
              <a:rPr lang="en-US" dirty="0"/>
              <a:t>Tentative </a:t>
            </a:r>
            <a:r>
              <a:rPr lang="en-US" dirty="0" err="1"/>
              <a:t>Nonconfirmation</a:t>
            </a:r>
            <a:r>
              <a:rPr lang="en-US" dirty="0"/>
              <a:t> – Information Entered was Incorrect</a:t>
            </a:r>
          </a:p>
        </p:txBody>
      </p:sp>
      <p:pic>
        <p:nvPicPr>
          <p:cNvPr id="9" name="Picture 8">
            <a:extLst>
              <a:ext uri="{FF2B5EF4-FFF2-40B4-BE49-F238E27FC236}">
                <a16:creationId xmlns:a16="http://schemas.microsoft.com/office/drawing/2014/main" id="{53585061-9251-4775-B2D9-19E27369FE10}"/>
              </a:ext>
            </a:extLst>
          </p:cNvPr>
          <p:cNvPicPr>
            <a:picLocks noChangeAspect="1"/>
          </p:cNvPicPr>
          <p:nvPr/>
        </p:nvPicPr>
        <p:blipFill>
          <a:blip r:embed="rId2"/>
          <a:stretch>
            <a:fillRect/>
          </a:stretch>
        </p:blipFill>
        <p:spPr>
          <a:xfrm>
            <a:off x="329184" y="1524000"/>
            <a:ext cx="4088535" cy="4114800"/>
          </a:xfrm>
          <a:prstGeom prst="rect">
            <a:avLst/>
          </a:prstGeom>
          <a:ln>
            <a:solidFill>
              <a:schemeClr val="tx1"/>
            </a:solidFill>
          </a:ln>
        </p:spPr>
      </p:pic>
      <p:sp>
        <p:nvSpPr>
          <p:cNvPr id="11" name="Arrow: Left 10">
            <a:extLst>
              <a:ext uri="{FF2B5EF4-FFF2-40B4-BE49-F238E27FC236}">
                <a16:creationId xmlns:a16="http://schemas.microsoft.com/office/drawing/2014/main" id="{B825DBF2-8A81-4EE2-A375-0D9E9CB9F92B}"/>
              </a:ext>
            </a:extLst>
          </p:cNvPr>
          <p:cNvSpPr/>
          <p:nvPr/>
        </p:nvSpPr>
        <p:spPr>
          <a:xfrm rot="18472943">
            <a:off x="4036719" y="4980998"/>
            <a:ext cx="7620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14C5974-3957-4BEE-A5EF-49809FF1D457}"/>
              </a:ext>
            </a:extLst>
          </p:cNvPr>
          <p:cNvSpPr txBox="1"/>
          <p:nvPr/>
        </p:nvSpPr>
        <p:spPr>
          <a:xfrm>
            <a:off x="4398669" y="4124235"/>
            <a:ext cx="1078206" cy="600164"/>
          </a:xfrm>
          <a:prstGeom prst="rect">
            <a:avLst/>
          </a:prstGeom>
          <a:noFill/>
        </p:spPr>
        <p:txBody>
          <a:bodyPr wrap="square" rtlCol="0">
            <a:spAutoFit/>
          </a:bodyPr>
          <a:lstStyle/>
          <a:p>
            <a:r>
              <a:rPr lang="en-US" sz="1100" dirty="0"/>
              <a:t>Text on button changes to Close Case</a:t>
            </a:r>
          </a:p>
        </p:txBody>
      </p:sp>
      <p:pic>
        <p:nvPicPr>
          <p:cNvPr id="13" name="Picture 12">
            <a:extLst>
              <a:ext uri="{FF2B5EF4-FFF2-40B4-BE49-F238E27FC236}">
                <a16:creationId xmlns:a16="http://schemas.microsoft.com/office/drawing/2014/main" id="{25F7E42A-D0FC-423E-AE44-C083D94E4C3B}"/>
              </a:ext>
            </a:extLst>
          </p:cNvPr>
          <p:cNvPicPr>
            <a:picLocks noChangeAspect="1"/>
          </p:cNvPicPr>
          <p:nvPr/>
        </p:nvPicPr>
        <p:blipFill>
          <a:blip r:embed="rId3"/>
          <a:stretch>
            <a:fillRect/>
          </a:stretch>
        </p:blipFill>
        <p:spPr>
          <a:xfrm>
            <a:off x="4360569" y="5431698"/>
            <a:ext cx="4689832" cy="1156002"/>
          </a:xfrm>
          <a:prstGeom prst="rect">
            <a:avLst/>
          </a:prstGeom>
          <a:ln>
            <a:solidFill>
              <a:schemeClr val="tx1"/>
            </a:solidFill>
          </a:ln>
        </p:spPr>
      </p:pic>
    </p:spTree>
    <p:extLst>
      <p:ext uri="{BB962C8B-B14F-4D97-AF65-F5344CB8AC3E}">
        <p14:creationId xmlns:p14="http://schemas.microsoft.com/office/powerpoint/2010/main" val="35130048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5448" y="73152"/>
            <a:ext cx="8229600" cy="713232"/>
          </a:xfrm>
        </p:spPr>
        <p:txBody>
          <a:bodyPr/>
          <a:lstStyle/>
          <a:p>
            <a:r>
              <a:rPr lang="en-US" sz="3600" dirty="0"/>
              <a:t>Self Check – Case Overview</a:t>
            </a:r>
          </a:p>
        </p:txBody>
      </p:sp>
      <p:pic>
        <p:nvPicPr>
          <p:cNvPr id="3" name="Picture 2"/>
          <p:cNvPicPr>
            <a:picLocks noChangeAspect="1"/>
          </p:cNvPicPr>
          <p:nvPr/>
        </p:nvPicPr>
        <p:blipFill>
          <a:blip r:embed="rId3"/>
          <a:stretch>
            <a:fillRect/>
          </a:stretch>
        </p:blipFill>
        <p:spPr>
          <a:xfrm>
            <a:off x="1066800" y="1219200"/>
            <a:ext cx="7423532" cy="4756394"/>
          </a:xfrm>
          <a:prstGeom prst="rect">
            <a:avLst/>
          </a:prstGeom>
          <a:ln>
            <a:solidFill>
              <a:schemeClr val="tx1"/>
            </a:solidFill>
          </a:ln>
        </p:spPr>
      </p:pic>
      <p:sp>
        <p:nvSpPr>
          <p:cNvPr id="2" name="Oval 1">
            <a:extLst>
              <a:ext uri="{FF2B5EF4-FFF2-40B4-BE49-F238E27FC236}">
                <a16:creationId xmlns:a16="http://schemas.microsoft.com/office/drawing/2014/main" id="{65767F72-A8AC-4650-A4A5-FDB10431575D}"/>
              </a:ext>
            </a:extLst>
          </p:cNvPr>
          <p:cNvSpPr/>
          <p:nvPr/>
        </p:nvSpPr>
        <p:spPr>
          <a:xfrm>
            <a:off x="1104900" y="5029200"/>
            <a:ext cx="2133600" cy="38100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14041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48" y="73152"/>
            <a:ext cx="8229600" cy="713232"/>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3600" dirty="0" err="1"/>
              <a:t>myE</a:t>
            </a:r>
            <a:r>
              <a:rPr lang="en-US" sz="3600" dirty="0"/>
              <a:t>-Verify – Case Tracker</a:t>
            </a:r>
          </a:p>
        </p:txBody>
      </p:sp>
      <p:pic>
        <p:nvPicPr>
          <p:cNvPr id="3" name="Picture 2"/>
          <p:cNvPicPr>
            <a:picLocks noChangeAspect="1"/>
          </p:cNvPicPr>
          <p:nvPr/>
        </p:nvPicPr>
        <p:blipFill>
          <a:blip r:embed="rId2"/>
          <a:stretch>
            <a:fillRect/>
          </a:stretch>
        </p:blipFill>
        <p:spPr>
          <a:xfrm>
            <a:off x="155448" y="1942935"/>
            <a:ext cx="5454777" cy="3872334"/>
          </a:xfrm>
          <a:prstGeom prst="rect">
            <a:avLst/>
          </a:prstGeom>
          <a:ln>
            <a:solidFill>
              <a:schemeClr val="tx1"/>
            </a:solidFill>
          </a:ln>
        </p:spPr>
      </p:pic>
      <p:pic>
        <p:nvPicPr>
          <p:cNvPr id="4" name="Picture 3">
            <a:extLst>
              <a:ext uri="{FF2B5EF4-FFF2-40B4-BE49-F238E27FC236}">
                <a16:creationId xmlns:a16="http://schemas.microsoft.com/office/drawing/2014/main" id="{E056446D-4236-45B5-B7A9-98457B9E5C27}"/>
              </a:ext>
            </a:extLst>
          </p:cNvPr>
          <p:cNvPicPr>
            <a:picLocks noChangeAspect="1"/>
          </p:cNvPicPr>
          <p:nvPr/>
        </p:nvPicPr>
        <p:blipFill>
          <a:blip r:embed="rId3"/>
          <a:stretch>
            <a:fillRect/>
          </a:stretch>
        </p:blipFill>
        <p:spPr>
          <a:xfrm>
            <a:off x="3886200" y="1524000"/>
            <a:ext cx="4953000" cy="2126502"/>
          </a:xfrm>
          <a:prstGeom prst="rect">
            <a:avLst/>
          </a:prstGeom>
          <a:ln>
            <a:solidFill>
              <a:schemeClr val="tx1"/>
            </a:solidFill>
          </a:ln>
        </p:spPr>
      </p:pic>
    </p:spTree>
    <p:extLst>
      <p:ext uri="{BB962C8B-B14F-4D97-AF65-F5344CB8AC3E}">
        <p14:creationId xmlns:p14="http://schemas.microsoft.com/office/powerpoint/2010/main" val="3250176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48" y="73152"/>
            <a:ext cx="8229600" cy="713232"/>
          </a:xfrm>
        </p:spPr>
        <p:txBody>
          <a:bodyPr/>
          <a:lstStyle/>
          <a:p>
            <a:r>
              <a:rPr lang="en-US" sz="3600" dirty="0" err="1"/>
              <a:t>myE</a:t>
            </a:r>
            <a:r>
              <a:rPr lang="en-US" sz="3600" dirty="0"/>
              <a:t>-Verify – Case History</a:t>
            </a:r>
          </a:p>
        </p:txBody>
      </p:sp>
      <p:pic>
        <p:nvPicPr>
          <p:cNvPr id="3" name="Picture 2"/>
          <p:cNvPicPr>
            <a:picLocks noChangeAspect="1"/>
          </p:cNvPicPr>
          <p:nvPr/>
        </p:nvPicPr>
        <p:blipFill>
          <a:blip r:embed="rId2"/>
          <a:stretch>
            <a:fillRect/>
          </a:stretch>
        </p:blipFill>
        <p:spPr>
          <a:xfrm>
            <a:off x="1913233" y="1600200"/>
            <a:ext cx="5317534" cy="5007154"/>
          </a:xfrm>
          <a:prstGeom prst="rect">
            <a:avLst/>
          </a:prstGeom>
          <a:ln>
            <a:solidFill>
              <a:schemeClr val="tx1"/>
            </a:solidFill>
          </a:ln>
        </p:spPr>
      </p:pic>
    </p:spTree>
    <p:extLst>
      <p:ext uri="{BB962C8B-B14F-4D97-AF65-F5344CB8AC3E}">
        <p14:creationId xmlns:p14="http://schemas.microsoft.com/office/powerpoint/2010/main" val="8458716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48" y="73152"/>
            <a:ext cx="8229600" cy="713232"/>
          </a:xfrm>
        </p:spPr>
        <p:txBody>
          <a:bodyPr/>
          <a:lstStyle/>
          <a:p>
            <a:r>
              <a:rPr lang="en-US" sz="3600" dirty="0" err="1"/>
              <a:t>myE</a:t>
            </a:r>
            <a:r>
              <a:rPr lang="en-US" sz="3600" dirty="0"/>
              <a:t>-Verify – Case History</a:t>
            </a:r>
          </a:p>
        </p:txBody>
      </p:sp>
      <p:pic>
        <p:nvPicPr>
          <p:cNvPr id="3" name="Picture 2">
            <a:extLst>
              <a:ext uri="{FF2B5EF4-FFF2-40B4-BE49-F238E27FC236}">
                <a16:creationId xmlns:a16="http://schemas.microsoft.com/office/drawing/2014/main" id="{382CFAC6-3B98-4FEC-9BC5-F3A1B1EC0B02}"/>
              </a:ext>
            </a:extLst>
          </p:cNvPr>
          <p:cNvPicPr>
            <a:picLocks noChangeAspect="1"/>
          </p:cNvPicPr>
          <p:nvPr/>
        </p:nvPicPr>
        <p:blipFill>
          <a:blip r:embed="rId2"/>
          <a:stretch>
            <a:fillRect/>
          </a:stretch>
        </p:blipFill>
        <p:spPr>
          <a:xfrm>
            <a:off x="1828800" y="786384"/>
            <a:ext cx="5817624" cy="5867400"/>
          </a:xfrm>
          <a:prstGeom prst="rect">
            <a:avLst/>
          </a:prstGeom>
          <a:ln>
            <a:solidFill>
              <a:schemeClr val="tx1"/>
            </a:solidFill>
          </a:ln>
        </p:spPr>
      </p:pic>
    </p:spTree>
    <p:extLst>
      <p:ext uri="{BB962C8B-B14F-4D97-AF65-F5344CB8AC3E}">
        <p14:creationId xmlns:p14="http://schemas.microsoft.com/office/powerpoint/2010/main" val="9324857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48" y="73152"/>
            <a:ext cx="8229600" cy="713232"/>
          </a:xfrm>
        </p:spPr>
        <p:txBody>
          <a:bodyPr/>
          <a:lstStyle/>
          <a:p>
            <a:r>
              <a:rPr lang="en-US" sz="3600" dirty="0" err="1"/>
              <a:t>myE</a:t>
            </a:r>
            <a:r>
              <a:rPr lang="en-US" sz="3600" dirty="0"/>
              <a:t>-Verify – Self Lock</a:t>
            </a:r>
          </a:p>
        </p:txBody>
      </p:sp>
      <p:pic>
        <p:nvPicPr>
          <p:cNvPr id="3" name="Picture 2"/>
          <p:cNvPicPr>
            <a:picLocks noChangeAspect="1"/>
          </p:cNvPicPr>
          <p:nvPr/>
        </p:nvPicPr>
        <p:blipFill>
          <a:blip r:embed="rId2"/>
          <a:stretch>
            <a:fillRect/>
          </a:stretch>
        </p:blipFill>
        <p:spPr>
          <a:xfrm>
            <a:off x="1219200" y="1524000"/>
            <a:ext cx="7423532" cy="4464279"/>
          </a:xfrm>
          <a:prstGeom prst="rect">
            <a:avLst/>
          </a:prstGeom>
          <a:ln>
            <a:solidFill>
              <a:schemeClr val="tx1"/>
            </a:solidFill>
          </a:ln>
        </p:spPr>
      </p:pic>
    </p:spTree>
    <p:extLst>
      <p:ext uri="{BB962C8B-B14F-4D97-AF65-F5344CB8AC3E}">
        <p14:creationId xmlns:p14="http://schemas.microsoft.com/office/powerpoint/2010/main" val="22499036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48" y="73152"/>
            <a:ext cx="8229600" cy="713232"/>
          </a:xfrm>
        </p:spPr>
        <p:txBody>
          <a:bodyPr/>
          <a:lstStyle/>
          <a:p>
            <a:r>
              <a:rPr lang="en-US" sz="3600" dirty="0" err="1"/>
              <a:t>myE</a:t>
            </a:r>
            <a:r>
              <a:rPr lang="en-US" sz="3600" dirty="0"/>
              <a:t>-Verify – Self Lock - Lock</a:t>
            </a:r>
          </a:p>
        </p:txBody>
      </p:sp>
      <p:pic>
        <p:nvPicPr>
          <p:cNvPr id="4" name="Picture 3"/>
          <p:cNvPicPr>
            <a:picLocks noChangeAspect="1"/>
          </p:cNvPicPr>
          <p:nvPr/>
        </p:nvPicPr>
        <p:blipFill>
          <a:blip r:embed="rId2"/>
          <a:stretch>
            <a:fillRect/>
          </a:stretch>
        </p:blipFill>
        <p:spPr>
          <a:xfrm>
            <a:off x="2514600" y="1219200"/>
            <a:ext cx="4546790" cy="5527775"/>
          </a:xfrm>
          <a:prstGeom prst="rect">
            <a:avLst/>
          </a:prstGeom>
          <a:ln>
            <a:solidFill>
              <a:schemeClr val="tx1"/>
            </a:solidFill>
          </a:ln>
        </p:spPr>
      </p:pic>
    </p:spTree>
    <p:extLst>
      <p:ext uri="{BB962C8B-B14F-4D97-AF65-F5344CB8AC3E}">
        <p14:creationId xmlns:p14="http://schemas.microsoft.com/office/powerpoint/2010/main" val="4617498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48" y="73152"/>
            <a:ext cx="8229600" cy="713232"/>
          </a:xfrm>
        </p:spPr>
        <p:txBody>
          <a:bodyPr/>
          <a:lstStyle/>
          <a:p>
            <a:r>
              <a:rPr lang="en-US" sz="3600" dirty="0" err="1"/>
              <a:t>myE</a:t>
            </a:r>
            <a:r>
              <a:rPr lang="en-US" sz="3600" dirty="0"/>
              <a:t>-Verify – Self Lock - Lock</a:t>
            </a:r>
          </a:p>
        </p:txBody>
      </p:sp>
      <p:pic>
        <p:nvPicPr>
          <p:cNvPr id="4" name="Picture 3">
            <a:extLst>
              <a:ext uri="{FF2B5EF4-FFF2-40B4-BE49-F238E27FC236}">
                <a16:creationId xmlns:a16="http://schemas.microsoft.com/office/drawing/2014/main" id="{75F4AC5C-E755-4D80-9EF8-3F73E78F079C}"/>
              </a:ext>
            </a:extLst>
          </p:cNvPr>
          <p:cNvPicPr>
            <a:picLocks noChangeAspect="1"/>
          </p:cNvPicPr>
          <p:nvPr/>
        </p:nvPicPr>
        <p:blipFill>
          <a:blip r:embed="rId2"/>
          <a:stretch>
            <a:fillRect/>
          </a:stretch>
        </p:blipFill>
        <p:spPr>
          <a:xfrm>
            <a:off x="990600" y="1676400"/>
            <a:ext cx="7577287" cy="4052590"/>
          </a:xfrm>
          <a:prstGeom prst="rect">
            <a:avLst/>
          </a:prstGeom>
          <a:ln>
            <a:solidFill>
              <a:schemeClr val="tx1"/>
            </a:solidFill>
          </a:ln>
        </p:spPr>
      </p:pic>
    </p:spTree>
    <p:extLst>
      <p:ext uri="{BB962C8B-B14F-4D97-AF65-F5344CB8AC3E}">
        <p14:creationId xmlns:p14="http://schemas.microsoft.com/office/powerpoint/2010/main" val="5386362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48" y="73152"/>
            <a:ext cx="8229600" cy="713232"/>
          </a:xfrm>
        </p:spPr>
        <p:txBody>
          <a:bodyPr/>
          <a:lstStyle/>
          <a:p>
            <a:r>
              <a:rPr lang="en-US" sz="3600" dirty="0" err="1"/>
              <a:t>myE</a:t>
            </a:r>
            <a:r>
              <a:rPr lang="en-US" sz="3600" dirty="0"/>
              <a:t>-Verify – Self Lock Unlock</a:t>
            </a:r>
          </a:p>
        </p:txBody>
      </p:sp>
      <p:pic>
        <p:nvPicPr>
          <p:cNvPr id="4" name="Picture 3">
            <a:extLst>
              <a:ext uri="{FF2B5EF4-FFF2-40B4-BE49-F238E27FC236}">
                <a16:creationId xmlns:a16="http://schemas.microsoft.com/office/drawing/2014/main" id="{74E9CF90-EFBF-4D81-84A4-208957D68EAD}"/>
              </a:ext>
            </a:extLst>
          </p:cNvPr>
          <p:cNvPicPr>
            <a:picLocks noChangeAspect="1"/>
          </p:cNvPicPr>
          <p:nvPr/>
        </p:nvPicPr>
        <p:blipFill>
          <a:blip r:embed="rId2"/>
          <a:stretch>
            <a:fillRect/>
          </a:stretch>
        </p:blipFill>
        <p:spPr>
          <a:xfrm>
            <a:off x="914400" y="1219200"/>
            <a:ext cx="7690244" cy="5052647"/>
          </a:xfrm>
          <a:prstGeom prst="rect">
            <a:avLst/>
          </a:prstGeom>
          <a:ln>
            <a:solidFill>
              <a:schemeClr val="tx1"/>
            </a:solidFill>
          </a:ln>
        </p:spPr>
      </p:pic>
    </p:spTree>
    <p:extLst>
      <p:ext uri="{BB962C8B-B14F-4D97-AF65-F5344CB8AC3E}">
        <p14:creationId xmlns:p14="http://schemas.microsoft.com/office/powerpoint/2010/main" val="1750772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5448" y="73152"/>
            <a:ext cx="8229600" cy="713232"/>
          </a:xfrm>
        </p:spPr>
        <p:txBody>
          <a:bodyPr/>
          <a:lstStyle/>
          <a:p>
            <a:r>
              <a:rPr lang="en-US" sz="3600" dirty="0" err="1"/>
              <a:t>myE</a:t>
            </a:r>
            <a:r>
              <a:rPr lang="en-US" sz="3600" dirty="0"/>
              <a:t>-Verify Sign In – Existing User</a:t>
            </a:r>
          </a:p>
        </p:txBody>
      </p:sp>
      <p:pic>
        <p:nvPicPr>
          <p:cNvPr id="8" name="Picture 7"/>
          <p:cNvPicPr>
            <a:picLocks noChangeAspect="1"/>
          </p:cNvPicPr>
          <p:nvPr/>
        </p:nvPicPr>
        <p:blipFill>
          <a:blip r:embed="rId2"/>
          <a:stretch>
            <a:fillRect/>
          </a:stretch>
        </p:blipFill>
        <p:spPr>
          <a:xfrm>
            <a:off x="1600047" y="755512"/>
            <a:ext cx="5943905" cy="5346975"/>
          </a:xfrm>
          <a:prstGeom prst="rect">
            <a:avLst/>
          </a:prstGeom>
          <a:ln>
            <a:solidFill>
              <a:schemeClr val="tx1"/>
            </a:solidFill>
          </a:ln>
        </p:spPr>
      </p:pic>
    </p:spTree>
    <p:extLst>
      <p:ext uri="{BB962C8B-B14F-4D97-AF65-F5344CB8AC3E}">
        <p14:creationId xmlns:p14="http://schemas.microsoft.com/office/powerpoint/2010/main" val="41472447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48" y="73152"/>
            <a:ext cx="8229600" cy="713232"/>
          </a:xfrm>
        </p:spPr>
        <p:txBody>
          <a:bodyPr/>
          <a:lstStyle/>
          <a:p>
            <a:r>
              <a:rPr lang="en-US" sz="3600" dirty="0" err="1"/>
              <a:t>myE</a:t>
            </a:r>
            <a:r>
              <a:rPr lang="en-US" sz="3600" dirty="0"/>
              <a:t>-Verify – Self Lock Unlock</a:t>
            </a:r>
          </a:p>
        </p:txBody>
      </p:sp>
      <p:pic>
        <p:nvPicPr>
          <p:cNvPr id="3" name="Picture 2">
            <a:extLst>
              <a:ext uri="{FF2B5EF4-FFF2-40B4-BE49-F238E27FC236}">
                <a16:creationId xmlns:a16="http://schemas.microsoft.com/office/drawing/2014/main" id="{36F106C3-0F3F-49D7-9EBE-704BCED71428}"/>
              </a:ext>
            </a:extLst>
          </p:cNvPr>
          <p:cNvPicPr>
            <a:picLocks noChangeAspect="1"/>
          </p:cNvPicPr>
          <p:nvPr/>
        </p:nvPicPr>
        <p:blipFill>
          <a:blip r:embed="rId2"/>
          <a:stretch>
            <a:fillRect/>
          </a:stretch>
        </p:blipFill>
        <p:spPr>
          <a:xfrm>
            <a:off x="687065" y="1752600"/>
            <a:ext cx="7769869" cy="3747819"/>
          </a:xfrm>
          <a:prstGeom prst="rect">
            <a:avLst/>
          </a:prstGeom>
          <a:ln>
            <a:solidFill>
              <a:schemeClr val="tx1"/>
            </a:solidFill>
          </a:ln>
        </p:spPr>
      </p:pic>
    </p:spTree>
    <p:extLst>
      <p:ext uri="{BB962C8B-B14F-4D97-AF65-F5344CB8AC3E}">
        <p14:creationId xmlns:p14="http://schemas.microsoft.com/office/powerpoint/2010/main" val="28700720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48" y="73152"/>
            <a:ext cx="8229600" cy="713232"/>
          </a:xfrm>
        </p:spPr>
        <p:txBody>
          <a:bodyPr/>
          <a:lstStyle/>
          <a:p>
            <a:r>
              <a:rPr lang="en-US" sz="3600" dirty="0" err="1"/>
              <a:t>myE</a:t>
            </a:r>
            <a:r>
              <a:rPr lang="en-US" sz="3600" dirty="0"/>
              <a:t>-Verify – </a:t>
            </a:r>
            <a:r>
              <a:rPr lang="en-US" sz="3600" dirty="0" err="1"/>
              <a:t>myUploads</a:t>
            </a:r>
            <a:endParaRPr lang="en-US" sz="3600" dirty="0"/>
          </a:p>
        </p:txBody>
      </p:sp>
      <p:sp>
        <p:nvSpPr>
          <p:cNvPr id="5" name="TextBox 4">
            <a:extLst>
              <a:ext uri="{FF2B5EF4-FFF2-40B4-BE49-F238E27FC236}">
                <a16:creationId xmlns:a16="http://schemas.microsoft.com/office/drawing/2014/main" id="{AB4F7ED2-54AA-4BD3-8096-E1777F9458C1}"/>
              </a:ext>
            </a:extLst>
          </p:cNvPr>
          <p:cNvSpPr txBox="1"/>
          <p:nvPr/>
        </p:nvSpPr>
        <p:spPr>
          <a:xfrm>
            <a:off x="609600" y="2814126"/>
            <a:ext cx="7775448" cy="954107"/>
          </a:xfrm>
          <a:prstGeom prst="rect">
            <a:avLst/>
          </a:prstGeom>
          <a:noFill/>
        </p:spPr>
        <p:txBody>
          <a:bodyPr wrap="square" rtlCol="0">
            <a:spAutoFit/>
          </a:bodyPr>
          <a:lstStyle/>
          <a:p>
            <a:r>
              <a:rPr lang="en-US" sz="2800" b="1" dirty="0">
                <a:solidFill>
                  <a:schemeClr val="bg2">
                    <a:lumMod val="60000"/>
                    <a:lumOff val="40000"/>
                  </a:schemeClr>
                </a:solidFill>
              </a:rPr>
              <a:t>This feature is not live in production yet.  Plan to deploy in November 2020.</a:t>
            </a:r>
          </a:p>
        </p:txBody>
      </p:sp>
    </p:spTree>
    <p:extLst>
      <p:ext uri="{BB962C8B-B14F-4D97-AF65-F5344CB8AC3E}">
        <p14:creationId xmlns:p14="http://schemas.microsoft.com/office/powerpoint/2010/main" val="7436689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48" y="73152"/>
            <a:ext cx="8229600" cy="713232"/>
          </a:xfrm>
        </p:spPr>
        <p:txBody>
          <a:bodyPr/>
          <a:lstStyle/>
          <a:p>
            <a:r>
              <a:rPr lang="en-US" sz="3600" dirty="0" err="1"/>
              <a:t>myE</a:t>
            </a:r>
            <a:r>
              <a:rPr lang="en-US" sz="3600" dirty="0"/>
              <a:t>-Verify – </a:t>
            </a:r>
            <a:r>
              <a:rPr lang="en-US" sz="3600" dirty="0" err="1"/>
              <a:t>myUploads</a:t>
            </a:r>
            <a:endParaRPr lang="en-US" sz="3600" dirty="0"/>
          </a:p>
        </p:txBody>
      </p:sp>
      <p:pic>
        <p:nvPicPr>
          <p:cNvPr id="4" name="Picture 3">
            <a:extLst>
              <a:ext uri="{FF2B5EF4-FFF2-40B4-BE49-F238E27FC236}">
                <a16:creationId xmlns:a16="http://schemas.microsoft.com/office/drawing/2014/main" id="{D31DBB44-82A5-4B1A-969F-5C7935165B94}"/>
              </a:ext>
            </a:extLst>
          </p:cNvPr>
          <p:cNvPicPr>
            <a:picLocks noChangeAspect="1"/>
          </p:cNvPicPr>
          <p:nvPr/>
        </p:nvPicPr>
        <p:blipFill>
          <a:blip r:embed="rId2"/>
          <a:stretch>
            <a:fillRect/>
          </a:stretch>
        </p:blipFill>
        <p:spPr>
          <a:xfrm>
            <a:off x="838200" y="1447800"/>
            <a:ext cx="7648019" cy="4249809"/>
          </a:xfrm>
          <a:prstGeom prst="rect">
            <a:avLst/>
          </a:prstGeom>
          <a:ln>
            <a:solidFill>
              <a:schemeClr val="tx1"/>
            </a:solidFill>
          </a:ln>
        </p:spPr>
      </p:pic>
    </p:spTree>
    <p:extLst>
      <p:ext uri="{BB962C8B-B14F-4D97-AF65-F5344CB8AC3E}">
        <p14:creationId xmlns:p14="http://schemas.microsoft.com/office/powerpoint/2010/main" val="23896845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48" y="73152"/>
            <a:ext cx="8229600" cy="713232"/>
          </a:xfrm>
        </p:spPr>
        <p:txBody>
          <a:bodyPr/>
          <a:lstStyle/>
          <a:p>
            <a:r>
              <a:rPr lang="en-US" sz="3600" dirty="0" err="1"/>
              <a:t>myE</a:t>
            </a:r>
            <a:r>
              <a:rPr lang="en-US" sz="3600" dirty="0"/>
              <a:t>-Verify – </a:t>
            </a:r>
            <a:r>
              <a:rPr lang="en-US" sz="3600" dirty="0" err="1"/>
              <a:t>myUploads</a:t>
            </a:r>
            <a:endParaRPr lang="en-US" sz="3600" dirty="0"/>
          </a:p>
        </p:txBody>
      </p:sp>
      <p:pic>
        <p:nvPicPr>
          <p:cNvPr id="4" name="Picture 3" descr="Graphical user interface&#10;&#10;Description automatically generated">
            <a:extLst>
              <a:ext uri="{FF2B5EF4-FFF2-40B4-BE49-F238E27FC236}">
                <a16:creationId xmlns:a16="http://schemas.microsoft.com/office/drawing/2014/main" id="{1B88098C-6D0A-43E9-9E64-06E9530447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 y="1676400"/>
            <a:ext cx="7010400" cy="4315926"/>
          </a:xfrm>
          <a:prstGeom prst="rect">
            <a:avLst/>
          </a:prstGeom>
          <a:ln>
            <a:solidFill>
              <a:schemeClr val="tx1"/>
            </a:solidFill>
          </a:ln>
        </p:spPr>
      </p:pic>
      <p:sp>
        <p:nvSpPr>
          <p:cNvPr id="6" name="TextBox 5">
            <a:extLst>
              <a:ext uri="{FF2B5EF4-FFF2-40B4-BE49-F238E27FC236}">
                <a16:creationId xmlns:a16="http://schemas.microsoft.com/office/drawing/2014/main" id="{8BCF703E-3970-404D-98E4-E53EFE2E492A}"/>
              </a:ext>
            </a:extLst>
          </p:cNvPr>
          <p:cNvSpPr txBox="1"/>
          <p:nvPr/>
        </p:nvSpPr>
        <p:spPr>
          <a:xfrm>
            <a:off x="138242" y="762000"/>
            <a:ext cx="3810000" cy="400110"/>
          </a:xfrm>
          <a:prstGeom prst="rect">
            <a:avLst/>
          </a:prstGeom>
          <a:noFill/>
        </p:spPr>
        <p:txBody>
          <a:bodyPr wrap="square" rtlCol="0">
            <a:spAutoFit/>
          </a:bodyPr>
          <a:lstStyle/>
          <a:p>
            <a:r>
              <a:rPr lang="en-US" dirty="0"/>
              <a:t>Driver’s License Data Mismatch</a:t>
            </a:r>
          </a:p>
        </p:txBody>
      </p:sp>
    </p:spTree>
    <p:extLst>
      <p:ext uri="{BB962C8B-B14F-4D97-AF65-F5344CB8AC3E}">
        <p14:creationId xmlns:p14="http://schemas.microsoft.com/office/powerpoint/2010/main" val="34327798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48" y="73152"/>
            <a:ext cx="8229600" cy="713232"/>
          </a:xfrm>
        </p:spPr>
        <p:txBody>
          <a:bodyPr/>
          <a:lstStyle/>
          <a:p>
            <a:r>
              <a:rPr lang="en-US" sz="3600" dirty="0" err="1"/>
              <a:t>myE</a:t>
            </a:r>
            <a:r>
              <a:rPr lang="en-US" sz="3600" dirty="0"/>
              <a:t>-Verify – </a:t>
            </a:r>
            <a:r>
              <a:rPr lang="en-US" sz="3600" dirty="0" err="1"/>
              <a:t>myUploads</a:t>
            </a:r>
            <a:endParaRPr lang="en-US" sz="3600" dirty="0"/>
          </a:p>
        </p:txBody>
      </p:sp>
      <p:sp>
        <p:nvSpPr>
          <p:cNvPr id="6" name="TextBox 5">
            <a:extLst>
              <a:ext uri="{FF2B5EF4-FFF2-40B4-BE49-F238E27FC236}">
                <a16:creationId xmlns:a16="http://schemas.microsoft.com/office/drawing/2014/main" id="{8BCF703E-3970-404D-98E4-E53EFE2E492A}"/>
              </a:ext>
            </a:extLst>
          </p:cNvPr>
          <p:cNvSpPr txBox="1"/>
          <p:nvPr/>
        </p:nvSpPr>
        <p:spPr>
          <a:xfrm>
            <a:off x="138242" y="762000"/>
            <a:ext cx="3810000" cy="400110"/>
          </a:xfrm>
          <a:prstGeom prst="rect">
            <a:avLst/>
          </a:prstGeom>
          <a:noFill/>
        </p:spPr>
        <p:txBody>
          <a:bodyPr wrap="square" rtlCol="0">
            <a:spAutoFit/>
          </a:bodyPr>
          <a:lstStyle/>
          <a:p>
            <a:r>
              <a:rPr lang="en-US" dirty="0"/>
              <a:t>U.S. Passport Data Mismatch</a:t>
            </a:r>
          </a:p>
        </p:txBody>
      </p:sp>
      <p:pic>
        <p:nvPicPr>
          <p:cNvPr id="5" name="Picture 4" descr="Graphical user interface, application, Teams&#10;&#10;Description automatically generated">
            <a:extLst>
              <a:ext uri="{FF2B5EF4-FFF2-40B4-BE49-F238E27FC236}">
                <a16:creationId xmlns:a16="http://schemas.microsoft.com/office/drawing/2014/main" id="{6071E8EC-343C-4847-A986-34C72920B5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9166" y="1509645"/>
            <a:ext cx="7485667" cy="4443342"/>
          </a:xfrm>
          <a:prstGeom prst="rect">
            <a:avLst/>
          </a:prstGeom>
          <a:ln>
            <a:solidFill>
              <a:schemeClr val="tx1"/>
            </a:solidFill>
          </a:ln>
        </p:spPr>
      </p:pic>
    </p:spTree>
    <p:extLst>
      <p:ext uri="{BB962C8B-B14F-4D97-AF65-F5344CB8AC3E}">
        <p14:creationId xmlns:p14="http://schemas.microsoft.com/office/powerpoint/2010/main" val="37930048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48" y="73152"/>
            <a:ext cx="8229600" cy="713232"/>
          </a:xfrm>
        </p:spPr>
        <p:txBody>
          <a:bodyPr/>
          <a:lstStyle/>
          <a:p>
            <a:r>
              <a:rPr lang="en-US" sz="3600" dirty="0" err="1"/>
              <a:t>myE</a:t>
            </a:r>
            <a:r>
              <a:rPr lang="en-US" sz="3600" dirty="0"/>
              <a:t>-Verify – </a:t>
            </a:r>
            <a:r>
              <a:rPr lang="en-US" sz="3600" dirty="0" err="1"/>
              <a:t>myUploads</a:t>
            </a:r>
            <a:endParaRPr lang="en-US" sz="3600" dirty="0"/>
          </a:p>
        </p:txBody>
      </p:sp>
      <p:sp>
        <p:nvSpPr>
          <p:cNvPr id="6" name="TextBox 5">
            <a:extLst>
              <a:ext uri="{FF2B5EF4-FFF2-40B4-BE49-F238E27FC236}">
                <a16:creationId xmlns:a16="http://schemas.microsoft.com/office/drawing/2014/main" id="{8BCF703E-3970-404D-98E4-E53EFE2E492A}"/>
              </a:ext>
            </a:extLst>
          </p:cNvPr>
          <p:cNvSpPr txBox="1"/>
          <p:nvPr/>
        </p:nvSpPr>
        <p:spPr>
          <a:xfrm>
            <a:off x="138242" y="762000"/>
            <a:ext cx="3810000" cy="400110"/>
          </a:xfrm>
          <a:prstGeom prst="rect">
            <a:avLst/>
          </a:prstGeom>
          <a:noFill/>
        </p:spPr>
        <p:txBody>
          <a:bodyPr wrap="square" rtlCol="0">
            <a:spAutoFit/>
          </a:bodyPr>
          <a:lstStyle/>
          <a:p>
            <a:r>
              <a:rPr lang="en-US" dirty="0"/>
              <a:t>Other Immigration Data Mismatch</a:t>
            </a:r>
          </a:p>
        </p:txBody>
      </p:sp>
      <p:pic>
        <p:nvPicPr>
          <p:cNvPr id="4" name="Picture 3" descr="Graphical user interface, text, application&#10;&#10;Description automatically generated">
            <a:extLst>
              <a:ext uri="{FF2B5EF4-FFF2-40B4-BE49-F238E27FC236}">
                <a16:creationId xmlns:a16="http://schemas.microsoft.com/office/drawing/2014/main" id="{5ED4330C-E848-4767-95D0-6F3F982FB3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840" y="1524000"/>
            <a:ext cx="7464319" cy="4388063"/>
          </a:xfrm>
          <a:prstGeom prst="rect">
            <a:avLst/>
          </a:prstGeom>
          <a:ln>
            <a:solidFill>
              <a:schemeClr val="tx1"/>
            </a:solidFill>
          </a:ln>
        </p:spPr>
      </p:pic>
    </p:spTree>
    <p:extLst>
      <p:ext uri="{BB962C8B-B14F-4D97-AF65-F5344CB8AC3E}">
        <p14:creationId xmlns:p14="http://schemas.microsoft.com/office/powerpoint/2010/main" val="15795594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48" y="73152"/>
            <a:ext cx="8229600" cy="713232"/>
          </a:xfrm>
        </p:spPr>
        <p:txBody>
          <a:bodyPr/>
          <a:lstStyle/>
          <a:p>
            <a:r>
              <a:rPr lang="en-US" sz="3600" dirty="0" err="1"/>
              <a:t>myE</a:t>
            </a:r>
            <a:r>
              <a:rPr lang="en-US" sz="3600" dirty="0"/>
              <a:t>-Verify – </a:t>
            </a:r>
            <a:r>
              <a:rPr lang="en-US" sz="3600" dirty="0" err="1"/>
              <a:t>myUploads</a:t>
            </a:r>
            <a:endParaRPr lang="en-US" sz="3600" dirty="0"/>
          </a:p>
        </p:txBody>
      </p:sp>
      <p:sp>
        <p:nvSpPr>
          <p:cNvPr id="6" name="TextBox 5">
            <a:extLst>
              <a:ext uri="{FF2B5EF4-FFF2-40B4-BE49-F238E27FC236}">
                <a16:creationId xmlns:a16="http://schemas.microsoft.com/office/drawing/2014/main" id="{8BCF703E-3970-404D-98E4-E53EFE2E492A}"/>
              </a:ext>
            </a:extLst>
          </p:cNvPr>
          <p:cNvSpPr txBox="1"/>
          <p:nvPr/>
        </p:nvSpPr>
        <p:spPr>
          <a:xfrm>
            <a:off x="138242" y="762000"/>
            <a:ext cx="3810000" cy="400110"/>
          </a:xfrm>
          <a:prstGeom prst="rect">
            <a:avLst/>
          </a:prstGeom>
          <a:noFill/>
        </p:spPr>
        <p:txBody>
          <a:bodyPr wrap="square" rtlCol="0">
            <a:spAutoFit/>
          </a:bodyPr>
          <a:lstStyle/>
          <a:p>
            <a:r>
              <a:rPr lang="en-US" dirty="0"/>
              <a:t>Self Lock</a:t>
            </a:r>
          </a:p>
        </p:txBody>
      </p:sp>
      <p:pic>
        <p:nvPicPr>
          <p:cNvPr id="5" name="Picture 4" descr="Graphical user interface, application&#10;&#10;Description automatically generated">
            <a:extLst>
              <a:ext uri="{FF2B5EF4-FFF2-40B4-BE49-F238E27FC236}">
                <a16:creationId xmlns:a16="http://schemas.microsoft.com/office/drawing/2014/main" id="{15690DD7-48E8-4B97-8B3B-AA44ECAFE0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6812" y="1524000"/>
            <a:ext cx="7190376" cy="4394341"/>
          </a:xfrm>
          <a:prstGeom prst="rect">
            <a:avLst/>
          </a:prstGeom>
          <a:ln>
            <a:solidFill>
              <a:schemeClr val="tx1"/>
            </a:solidFill>
          </a:ln>
        </p:spPr>
      </p:pic>
    </p:spTree>
    <p:extLst>
      <p:ext uri="{BB962C8B-B14F-4D97-AF65-F5344CB8AC3E}">
        <p14:creationId xmlns:p14="http://schemas.microsoft.com/office/powerpoint/2010/main" val="233293231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48" y="73152"/>
            <a:ext cx="8229600" cy="713232"/>
          </a:xfrm>
        </p:spPr>
        <p:txBody>
          <a:bodyPr/>
          <a:lstStyle/>
          <a:p>
            <a:r>
              <a:rPr lang="en-US" sz="3600" dirty="0" err="1"/>
              <a:t>myE</a:t>
            </a:r>
            <a:r>
              <a:rPr lang="en-US" sz="3600" dirty="0"/>
              <a:t>-Verify – </a:t>
            </a:r>
            <a:r>
              <a:rPr lang="en-US" sz="3600" dirty="0" err="1"/>
              <a:t>myUploads</a:t>
            </a:r>
            <a:endParaRPr lang="en-US" sz="3600" dirty="0"/>
          </a:p>
        </p:txBody>
      </p:sp>
      <p:sp>
        <p:nvSpPr>
          <p:cNvPr id="6" name="TextBox 5">
            <a:extLst>
              <a:ext uri="{FF2B5EF4-FFF2-40B4-BE49-F238E27FC236}">
                <a16:creationId xmlns:a16="http://schemas.microsoft.com/office/drawing/2014/main" id="{8BCF703E-3970-404D-98E4-E53EFE2E492A}"/>
              </a:ext>
            </a:extLst>
          </p:cNvPr>
          <p:cNvSpPr txBox="1"/>
          <p:nvPr/>
        </p:nvSpPr>
        <p:spPr>
          <a:xfrm>
            <a:off x="138242" y="762000"/>
            <a:ext cx="6186358" cy="400110"/>
          </a:xfrm>
          <a:prstGeom prst="rect">
            <a:avLst/>
          </a:prstGeom>
          <a:noFill/>
        </p:spPr>
        <p:txBody>
          <a:bodyPr wrap="square" rtlCol="0">
            <a:spAutoFit/>
          </a:bodyPr>
          <a:lstStyle/>
          <a:p>
            <a:r>
              <a:rPr lang="en-US" dirty="0"/>
              <a:t>Self Lock and Driver’s License Data Mismatch</a:t>
            </a:r>
          </a:p>
        </p:txBody>
      </p:sp>
      <p:pic>
        <p:nvPicPr>
          <p:cNvPr id="4" name="Picture 3" descr="Graphical user interface, application&#10;&#10;Description automatically generated">
            <a:extLst>
              <a:ext uri="{FF2B5EF4-FFF2-40B4-BE49-F238E27FC236}">
                <a16:creationId xmlns:a16="http://schemas.microsoft.com/office/drawing/2014/main" id="{DCE03821-D84D-4DB8-B9F1-B3D778CF7C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417" y="1600200"/>
            <a:ext cx="7693165" cy="4267200"/>
          </a:xfrm>
          <a:prstGeom prst="rect">
            <a:avLst/>
          </a:prstGeom>
          <a:ln>
            <a:solidFill>
              <a:schemeClr val="tx1"/>
            </a:solidFill>
          </a:ln>
        </p:spPr>
      </p:pic>
    </p:spTree>
    <p:extLst>
      <p:ext uri="{BB962C8B-B14F-4D97-AF65-F5344CB8AC3E}">
        <p14:creationId xmlns:p14="http://schemas.microsoft.com/office/powerpoint/2010/main" val="17446669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48" y="73152"/>
            <a:ext cx="8229600" cy="713232"/>
          </a:xfrm>
        </p:spPr>
        <p:txBody>
          <a:bodyPr/>
          <a:lstStyle/>
          <a:p>
            <a:r>
              <a:rPr lang="en-US" sz="3600" dirty="0" err="1"/>
              <a:t>myE</a:t>
            </a:r>
            <a:r>
              <a:rPr lang="en-US" sz="3600" dirty="0"/>
              <a:t>-Verify – </a:t>
            </a:r>
            <a:r>
              <a:rPr lang="en-US" sz="3600" dirty="0" err="1"/>
              <a:t>myUploads</a:t>
            </a:r>
            <a:endParaRPr lang="en-US" sz="3600" dirty="0"/>
          </a:p>
        </p:txBody>
      </p:sp>
      <p:sp>
        <p:nvSpPr>
          <p:cNvPr id="6" name="TextBox 5">
            <a:extLst>
              <a:ext uri="{FF2B5EF4-FFF2-40B4-BE49-F238E27FC236}">
                <a16:creationId xmlns:a16="http://schemas.microsoft.com/office/drawing/2014/main" id="{8BCF703E-3970-404D-98E4-E53EFE2E492A}"/>
              </a:ext>
            </a:extLst>
          </p:cNvPr>
          <p:cNvSpPr txBox="1"/>
          <p:nvPr/>
        </p:nvSpPr>
        <p:spPr>
          <a:xfrm>
            <a:off x="138242" y="762000"/>
            <a:ext cx="4967158" cy="400110"/>
          </a:xfrm>
          <a:prstGeom prst="rect">
            <a:avLst/>
          </a:prstGeom>
          <a:noFill/>
        </p:spPr>
        <p:txBody>
          <a:bodyPr wrap="square" rtlCol="0">
            <a:spAutoFit/>
          </a:bodyPr>
          <a:lstStyle/>
          <a:p>
            <a:r>
              <a:rPr lang="en-US" dirty="0"/>
              <a:t>Self Lock and U.S. Passport Data Mismatch</a:t>
            </a:r>
          </a:p>
        </p:txBody>
      </p:sp>
      <p:pic>
        <p:nvPicPr>
          <p:cNvPr id="5" name="Picture 4" descr="Graphical user interface, application&#10;&#10;Description automatically generated">
            <a:extLst>
              <a:ext uri="{FF2B5EF4-FFF2-40B4-BE49-F238E27FC236}">
                <a16:creationId xmlns:a16="http://schemas.microsoft.com/office/drawing/2014/main" id="{2BCC9C5C-78B5-4665-B1A6-1AC2DAC7C6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050" y="1600200"/>
            <a:ext cx="7581900" cy="4375623"/>
          </a:xfrm>
          <a:prstGeom prst="rect">
            <a:avLst/>
          </a:prstGeom>
          <a:ln>
            <a:solidFill>
              <a:schemeClr val="tx1"/>
            </a:solidFill>
          </a:ln>
        </p:spPr>
      </p:pic>
    </p:spTree>
    <p:extLst>
      <p:ext uri="{BB962C8B-B14F-4D97-AF65-F5344CB8AC3E}">
        <p14:creationId xmlns:p14="http://schemas.microsoft.com/office/powerpoint/2010/main" val="1749057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48" y="73152"/>
            <a:ext cx="8229600" cy="713232"/>
          </a:xfrm>
        </p:spPr>
        <p:txBody>
          <a:bodyPr/>
          <a:lstStyle/>
          <a:p>
            <a:r>
              <a:rPr lang="en-US" sz="3600" dirty="0" err="1"/>
              <a:t>myE</a:t>
            </a:r>
            <a:r>
              <a:rPr lang="en-US" sz="3600" dirty="0"/>
              <a:t>-Verify – </a:t>
            </a:r>
            <a:r>
              <a:rPr lang="en-US" sz="3600" dirty="0" err="1"/>
              <a:t>myUploads</a:t>
            </a:r>
            <a:endParaRPr lang="en-US" sz="3600" dirty="0"/>
          </a:p>
        </p:txBody>
      </p:sp>
      <p:sp>
        <p:nvSpPr>
          <p:cNvPr id="6" name="TextBox 5">
            <a:extLst>
              <a:ext uri="{FF2B5EF4-FFF2-40B4-BE49-F238E27FC236}">
                <a16:creationId xmlns:a16="http://schemas.microsoft.com/office/drawing/2014/main" id="{8BCF703E-3970-404D-98E4-E53EFE2E492A}"/>
              </a:ext>
            </a:extLst>
          </p:cNvPr>
          <p:cNvSpPr txBox="1"/>
          <p:nvPr/>
        </p:nvSpPr>
        <p:spPr>
          <a:xfrm>
            <a:off x="138242" y="762000"/>
            <a:ext cx="5652958" cy="400110"/>
          </a:xfrm>
          <a:prstGeom prst="rect">
            <a:avLst/>
          </a:prstGeom>
          <a:noFill/>
        </p:spPr>
        <p:txBody>
          <a:bodyPr wrap="square" rtlCol="0">
            <a:spAutoFit/>
          </a:bodyPr>
          <a:lstStyle/>
          <a:p>
            <a:r>
              <a:rPr lang="en-US" dirty="0"/>
              <a:t>Self Lock and Other Immigration Data Mismatch</a:t>
            </a:r>
          </a:p>
        </p:txBody>
      </p:sp>
      <p:pic>
        <p:nvPicPr>
          <p:cNvPr id="4" name="Picture 3" descr="Graphical user interface, text&#10;&#10;Description automatically generated">
            <a:extLst>
              <a:ext uri="{FF2B5EF4-FFF2-40B4-BE49-F238E27FC236}">
                <a16:creationId xmlns:a16="http://schemas.microsoft.com/office/drawing/2014/main" id="{4C1A8BC7-3D97-4406-A622-52A47AEC99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550" y="1509645"/>
            <a:ext cx="7568899" cy="4498258"/>
          </a:xfrm>
          <a:prstGeom prst="rect">
            <a:avLst/>
          </a:prstGeom>
          <a:ln>
            <a:solidFill>
              <a:schemeClr val="tx1"/>
            </a:solidFill>
          </a:ln>
        </p:spPr>
      </p:pic>
    </p:spTree>
    <p:extLst>
      <p:ext uri="{BB962C8B-B14F-4D97-AF65-F5344CB8AC3E}">
        <p14:creationId xmlns:p14="http://schemas.microsoft.com/office/powerpoint/2010/main" val="2640535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48" y="73152"/>
            <a:ext cx="8229600" cy="713232"/>
          </a:xfrm>
        </p:spPr>
        <p:txBody>
          <a:bodyPr/>
          <a:lstStyle/>
          <a:p>
            <a:r>
              <a:rPr lang="en-US" sz="3600" dirty="0" err="1"/>
              <a:t>myAccount</a:t>
            </a:r>
            <a:r>
              <a:rPr lang="en-US" sz="3600" dirty="0"/>
              <a:t> – Forgot Password</a:t>
            </a:r>
          </a:p>
        </p:txBody>
      </p:sp>
      <p:pic>
        <p:nvPicPr>
          <p:cNvPr id="3" name="Picture 2"/>
          <p:cNvPicPr>
            <a:picLocks noChangeAspect="1"/>
          </p:cNvPicPr>
          <p:nvPr/>
        </p:nvPicPr>
        <p:blipFill>
          <a:blip r:embed="rId3"/>
          <a:stretch>
            <a:fillRect/>
          </a:stretch>
        </p:blipFill>
        <p:spPr>
          <a:xfrm>
            <a:off x="3048000" y="1524000"/>
            <a:ext cx="3593947" cy="5024038"/>
          </a:xfrm>
          <a:prstGeom prst="rect">
            <a:avLst/>
          </a:prstGeom>
          <a:ln>
            <a:solidFill>
              <a:schemeClr val="tx1"/>
            </a:solidFill>
          </a:ln>
        </p:spPr>
      </p:pic>
    </p:spTree>
    <p:extLst>
      <p:ext uri="{BB962C8B-B14F-4D97-AF65-F5344CB8AC3E}">
        <p14:creationId xmlns:p14="http://schemas.microsoft.com/office/powerpoint/2010/main" val="40301500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48" y="73152"/>
            <a:ext cx="8229600" cy="713232"/>
          </a:xfrm>
        </p:spPr>
        <p:txBody>
          <a:bodyPr/>
          <a:lstStyle/>
          <a:p>
            <a:r>
              <a:rPr lang="en-US" sz="3600" dirty="0" err="1"/>
              <a:t>myE</a:t>
            </a:r>
            <a:r>
              <a:rPr lang="en-US" sz="3600" dirty="0"/>
              <a:t>-Verify – Manage my Account</a:t>
            </a:r>
          </a:p>
        </p:txBody>
      </p:sp>
      <p:pic>
        <p:nvPicPr>
          <p:cNvPr id="3" name="Picture 2">
            <a:extLst>
              <a:ext uri="{FF2B5EF4-FFF2-40B4-BE49-F238E27FC236}">
                <a16:creationId xmlns:a16="http://schemas.microsoft.com/office/drawing/2014/main" id="{4C68F06E-A098-4436-BCE6-F9F11DEDCD7E}"/>
              </a:ext>
            </a:extLst>
          </p:cNvPr>
          <p:cNvPicPr>
            <a:picLocks noChangeAspect="1"/>
          </p:cNvPicPr>
          <p:nvPr/>
        </p:nvPicPr>
        <p:blipFill>
          <a:blip r:embed="rId3"/>
          <a:stretch>
            <a:fillRect/>
          </a:stretch>
        </p:blipFill>
        <p:spPr>
          <a:xfrm>
            <a:off x="1447800" y="1295400"/>
            <a:ext cx="6546065" cy="5057352"/>
          </a:xfrm>
          <a:prstGeom prst="rect">
            <a:avLst/>
          </a:prstGeom>
          <a:ln>
            <a:solidFill>
              <a:schemeClr val="tx1"/>
            </a:solidFill>
          </a:ln>
        </p:spPr>
      </p:pic>
    </p:spTree>
    <p:extLst>
      <p:ext uri="{BB962C8B-B14F-4D97-AF65-F5344CB8AC3E}">
        <p14:creationId xmlns:p14="http://schemas.microsoft.com/office/powerpoint/2010/main" val="2070104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48" y="73152"/>
            <a:ext cx="8229600" cy="713232"/>
          </a:xfrm>
        </p:spPr>
        <p:txBody>
          <a:bodyPr/>
          <a:lstStyle/>
          <a:p>
            <a:r>
              <a:rPr lang="en-US" sz="3600" dirty="0" err="1"/>
              <a:t>myAccount</a:t>
            </a:r>
            <a:r>
              <a:rPr lang="en-US" sz="3600" dirty="0"/>
              <a:t> – Forgot Password Email Link</a:t>
            </a:r>
          </a:p>
        </p:txBody>
      </p:sp>
      <p:sp>
        <p:nvSpPr>
          <p:cNvPr id="4" name="TextBox 3"/>
          <p:cNvSpPr txBox="1"/>
          <p:nvPr/>
        </p:nvSpPr>
        <p:spPr>
          <a:xfrm>
            <a:off x="604982" y="3048000"/>
            <a:ext cx="8153400" cy="2862322"/>
          </a:xfrm>
          <a:prstGeom prst="rect">
            <a:avLst/>
          </a:prstGeom>
          <a:noFill/>
          <a:ln>
            <a:solidFill>
              <a:schemeClr val="bg1"/>
            </a:solidFill>
          </a:ln>
        </p:spPr>
        <p:txBody>
          <a:bodyPr wrap="square" rtlCol="0">
            <a:spAutoFit/>
          </a:bodyPr>
          <a:lstStyle/>
          <a:p>
            <a:r>
              <a:rPr lang="en-US" sz="1800" dirty="0"/>
              <a:t>You have asked USCIS to reset your password to log in to your USCIS Account. To confirm your request, please click on the link below, or copy and paste the entire link into your browser.</a:t>
            </a:r>
          </a:p>
          <a:p>
            <a:r>
              <a:rPr lang="en-US" sz="1800" dirty="0">
                <a:hlinkClick r:id="rId3"/>
              </a:rPr>
              <a:t>https://myaccount-dt.uscis.dhs.gov/users/password/edit?reset_password_token=MhBdAs-BG1yRLttji2Bz</a:t>
            </a:r>
            <a:endParaRPr lang="en-US" sz="1800" dirty="0"/>
          </a:p>
          <a:p>
            <a:r>
              <a:rPr lang="en-US" sz="1800" dirty="0"/>
              <a:t>Please note that this confirmation link expires in 6 hours and may require your immediate attention if you wish to access your online account in the future.</a:t>
            </a:r>
          </a:p>
          <a:p>
            <a:r>
              <a:rPr lang="en-US" sz="1800" b="1" dirty="0"/>
              <a:t>PLEASE DO NOT REPLY TO THIS MESSAGE</a:t>
            </a:r>
            <a:endParaRPr lang="en-US" sz="1800" dirty="0"/>
          </a:p>
          <a:p>
            <a:endParaRPr lang="en-US" sz="1800" dirty="0"/>
          </a:p>
        </p:txBody>
      </p:sp>
      <p:sp>
        <p:nvSpPr>
          <p:cNvPr id="3" name="TextBox 2"/>
          <p:cNvSpPr txBox="1"/>
          <p:nvPr/>
        </p:nvSpPr>
        <p:spPr>
          <a:xfrm>
            <a:off x="604982" y="1143000"/>
            <a:ext cx="5791200" cy="1815882"/>
          </a:xfrm>
          <a:prstGeom prst="rect">
            <a:avLst/>
          </a:prstGeom>
          <a:noFill/>
        </p:spPr>
        <p:txBody>
          <a:bodyPr wrap="square" rtlCol="0">
            <a:spAutoFit/>
          </a:bodyPr>
          <a:lstStyle/>
          <a:p>
            <a:r>
              <a:rPr lang="en-US" sz="1400" dirty="0"/>
              <a:t>From:</a:t>
            </a:r>
          </a:p>
          <a:p>
            <a:r>
              <a:rPr lang="en-US" sz="1400" dirty="0"/>
              <a:t>MyAccount@uscis.dhs.gov</a:t>
            </a:r>
          </a:p>
          <a:p>
            <a:r>
              <a:rPr lang="en-US" sz="1400" dirty="0"/>
              <a:t>Subject:</a:t>
            </a:r>
          </a:p>
          <a:p>
            <a:r>
              <a:rPr lang="en-US" sz="1400" b="1" dirty="0"/>
              <a:t>Password reset instructions</a:t>
            </a:r>
            <a:endParaRPr lang="en-US" sz="1400" dirty="0"/>
          </a:p>
          <a:p>
            <a:r>
              <a:rPr lang="en-US" sz="1400" dirty="0"/>
              <a:t>Date:</a:t>
            </a:r>
          </a:p>
          <a:p>
            <a:r>
              <a:rPr lang="en-US" sz="1400" dirty="0"/>
              <a:t>Mar 20, 2020 03:02:33 AM UTC</a:t>
            </a:r>
          </a:p>
          <a:p>
            <a:r>
              <a:rPr lang="en-US" sz="1400" dirty="0"/>
              <a:t>To:</a:t>
            </a:r>
          </a:p>
          <a:p>
            <a:r>
              <a:rPr lang="en-US" sz="1400" dirty="0"/>
              <a:t>qaicam+pwd_sms@gmail.com</a:t>
            </a:r>
          </a:p>
        </p:txBody>
      </p:sp>
    </p:spTree>
    <p:extLst>
      <p:ext uri="{BB962C8B-B14F-4D97-AF65-F5344CB8AC3E}">
        <p14:creationId xmlns:p14="http://schemas.microsoft.com/office/powerpoint/2010/main" val="2013670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48" y="73152"/>
            <a:ext cx="8229600" cy="713232"/>
          </a:xfrm>
        </p:spPr>
        <p:txBody>
          <a:bodyPr/>
          <a:lstStyle/>
          <a:p>
            <a:r>
              <a:rPr lang="en-US" sz="3600" dirty="0" err="1"/>
              <a:t>myAccount</a:t>
            </a:r>
            <a:r>
              <a:rPr lang="en-US" sz="3600" dirty="0"/>
              <a:t> – Forgot Password</a:t>
            </a:r>
          </a:p>
        </p:txBody>
      </p:sp>
      <p:pic>
        <p:nvPicPr>
          <p:cNvPr id="3" name="Picture 2"/>
          <p:cNvPicPr>
            <a:picLocks noChangeAspect="1"/>
          </p:cNvPicPr>
          <p:nvPr/>
        </p:nvPicPr>
        <p:blipFill>
          <a:blip r:embed="rId3"/>
          <a:stretch>
            <a:fillRect/>
          </a:stretch>
        </p:blipFill>
        <p:spPr>
          <a:xfrm>
            <a:off x="3047921" y="1330217"/>
            <a:ext cx="3048157" cy="4197566"/>
          </a:xfrm>
          <a:prstGeom prst="rect">
            <a:avLst/>
          </a:prstGeom>
          <a:ln>
            <a:solidFill>
              <a:schemeClr val="tx1"/>
            </a:solidFill>
          </a:ln>
        </p:spPr>
      </p:pic>
    </p:spTree>
    <p:extLst>
      <p:ext uri="{BB962C8B-B14F-4D97-AF65-F5344CB8AC3E}">
        <p14:creationId xmlns:p14="http://schemas.microsoft.com/office/powerpoint/2010/main" val="2631866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AMO_REPORTCONTROLSVISIBLE" val="Empty"/>
  <p:tag name="_AMO_UNIQUEIDENTIFIER" val="7ce0f575-d26b-44c3-94e8-69e7ec9dc7db"/>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Joanna MT"/>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Template_x0020_Type xmlns="ab64dbc8-0683-485c-8889-a3d8dd6a8a7c">Presentation</Template_x0020_Type>
    <ECN_x0020_Archive xmlns="517cebd4-22d8-451e-8e5c-ae1aecd5b0c1">ESD</ECN_x0020_Archive>
    <Date xmlns="ab64dbc8-0683-485c-8889-a3d8dd6a8a7c">2013-10-25T04:00:00+00:00</Dat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ACEBBC33B6CCE488F828D45A3BC8B45" ma:contentTypeVersion="5" ma:contentTypeDescription="Create a new document." ma:contentTypeScope="" ma:versionID="5e530c6d839ed0388907aff98b3f5d09">
  <xsd:schema xmlns:xsd="http://www.w3.org/2001/XMLSchema" xmlns:xs="http://www.w3.org/2001/XMLSchema" xmlns:p="http://schemas.microsoft.com/office/2006/metadata/properties" xmlns:ns2="ab64dbc8-0683-485c-8889-a3d8dd6a8a7c" xmlns:ns3="517cebd4-22d8-451e-8e5c-ae1aecd5b0c1" targetNamespace="http://schemas.microsoft.com/office/2006/metadata/properties" ma:root="true" ma:fieldsID="7c33a512399d641684bdcb79dab15e13" ns2:_="" ns3:_="">
    <xsd:import namespace="ab64dbc8-0683-485c-8889-a3d8dd6a8a7c"/>
    <xsd:import namespace="517cebd4-22d8-451e-8e5c-ae1aecd5b0c1"/>
    <xsd:element name="properties">
      <xsd:complexType>
        <xsd:sequence>
          <xsd:element name="documentManagement">
            <xsd:complexType>
              <xsd:all>
                <xsd:element ref="ns2:Template_x0020_Type" minOccurs="0"/>
                <xsd:element ref="ns2:Date" minOccurs="0"/>
                <xsd:element ref="ns3:ECN_x0020_Archive"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64dbc8-0683-485c-8889-a3d8dd6a8a7c" elementFormDefault="qualified">
    <xsd:import namespace="http://schemas.microsoft.com/office/2006/documentManagement/types"/>
    <xsd:import namespace="http://schemas.microsoft.com/office/infopath/2007/PartnerControls"/>
    <xsd:element name="Template_x0020_Type" ma:index="8" nillable="true" ma:displayName="Template Type" ma:format="Dropdown" ma:internalName="Template_x0020_Type">
      <xsd:simpleType>
        <xsd:union memberTypes="dms:Text">
          <xsd:simpleType>
            <xsd:restriction base="dms:Choice">
              <xsd:enumeration value="Memorandum"/>
              <xsd:enumeration value="Letter"/>
              <xsd:enumeration value="Presentation"/>
            </xsd:restriction>
          </xsd:simpleType>
        </xsd:union>
      </xsd:simpleType>
    </xsd:element>
    <xsd:element name="Date" ma:index="9" nillable="true" ma:displayName="Date" ma:format="DateOnly" ma:internalNam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517cebd4-22d8-451e-8e5c-ae1aecd5b0c1" elementFormDefault="qualified">
    <xsd:import namespace="http://schemas.microsoft.com/office/2006/documentManagement/types"/>
    <xsd:import namespace="http://schemas.microsoft.com/office/infopath/2007/PartnerControls"/>
    <xsd:element name="ECN_x0020_Archive" ma:index="10" nillable="true" ma:displayName="ECN Archive" ma:default="ESD" ma:format="Dropdown" ma:internalName="ECN_x0020_Archive">
      <xsd:simpleType>
        <xsd:restriction base="dms:Choice">
          <xsd:enumeration value="ESD"/>
        </xsd:restriction>
      </xsd:simpleType>
    </xsd:element>
    <xsd:element name="_dlc_DocId" ma:index="11" nillable="true" ma:displayName="Document ID Value" ma:description="The value of the document ID assigned to this item." ma:internalName="_dlc_DocId" ma:readOnly="true">
      <xsd:simpleType>
        <xsd:restriction base="dms:Text"/>
      </xsd:simpleType>
    </xsd:element>
    <xsd:element name="_dlc_DocIdUrl" ma:index="1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3"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LongProperties xmlns="http://schemas.microsoft.com/office/2006/metadata/longProperties"/>
</file>

<file path=customXml/item5.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B803D6FF-FF6B-412A-B626-5C926E264D5F}">
  <ds:schemaRefs>
    <ds:schemaRef ds:uri="http://schemas.microsoft.com/office/2006/metadata/properties"/>
    <ds:schemaRef ds:uri="http://purl.org/dc/dcmitype/"/>
    <ds:schemaRef ds:uri="http://schemas.microsoft.com/office/2006/documentManagement/types"/>
    <ds:schemaRef ds:uri="http://purl.org/dc/elements/1.1/"/>
    <ds:schemaRef ds:uri="517cebd4-22d8-451e-8e5c-ae1aecd5b0c1"/>
    <ds:schemaRef ds:uri="http://schemas.microsoft.com/office/infopath/2007/PartnerControls"/>
    <ds:schemaRef ds:uri="http://purl.org/dc/terms/"/>
    <ds:schemaRef ds:uri="http://schemas.openxmlformats.org/package/2006/metadata/core-properties"/>
    <ds:schemaRef ds:uri="ab64dbc8-0683-485c-8889-a3d8dd6a8a7c"/>
    <ds:schemaRef ds:uri="http://www.w3.org/XML/1998/namespace"/>
  </ds:schemaRefs>
</ds:datastoreItem>
</file>

<file path=customXml/itemProps2.xml><?xml version="1.0" encoding="utf-8"?>
<ds:datastoreItem xmlns:ds="http://schemas.openxmlformats.org/officeDocument/2006/customXml" ds:itemID="{6339D85E-E9AA-4DD2-B672-03DAF7AD84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b64dbc8-0683-485c-8889-a3d8dd6a8a7c"/>
    <ds:schemaRef ds:uri="517cebd4-22d8-451e-8e5c-ae1aecd5b0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A449663-7EAF-4444-AE29-14EADCE1CBD9}">
  <ds:schemaRefs>
    <ds:schemaRef ds:uri="http://schemas.microsoft.com/sharepoint/v3/contenttype/forms"/>
  </ds:schemaRefs>
</ds:datastoreItem>
</file>

<file path=customXml/itemProps4.xml><?xml version="1.0" encoding="utf-8"?>
<ds:datastoreItem xmlns:ds="http://schemas.openxmlformats.org/officeDocument/2006/customXml" ds:itemID="{EA66C196-1614-4BA0-AF5C-EDB5058A2C98}">
  <ds:schemaRefs>
    <ds:schemaRef ds:uri="http://schemas.microsoft.com/office/2006/metadata/longProperties"/>
  </ds:schemaRefs>
</ds:datastoreItem>
</file>

<file path=customXml/itemProps5.xml><?xml version="1.0" encoding="utf-8"?>
<ds:datastoreItem xmlns:ds="http://schemas.openxmlformats.org/officeDocument/2006/customXml" ds:itemID="{B24C7B41-D4F6-4B64-AABF-C6DBD2F6C78E}">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32966</TotalTime>
  <Words>1679</Words>
  <Application>Microsoft Office PowerPoint</Application>
  <PresentationFormat>On-screen Show (4:3)</PresentationFormat>
  <Paragraphs>212</Paragraphs>
  <Slides>70</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70</vt:i4>
      </vt:variant>
    </vt:vector>
  </HeadingPairs>
  <TitlesOfParts>
    <vt:vector size="77" baseType="lpstr">
      <vt:lpstr>Arial</vt:lpstr>
      <vt:lpstr>Calibri</vt:lpstr>
      <vt:lpstr>Franklin Gothic Book</vt:lpstr>
      <vt:lpstr>Joanna MT</vt:lpstr>
      <vt:lpstr>Times New Roman</vt:lpstr>
      <vt:lpstr>Wingdings</vt:lpstr>
      <vt:lpstr>Default Design</vt:lpstr>
      <vt:lpstr>PowerPoint Presentation</vt:lpstr>
      <vt:lpstr>myE-Verify – System Security Warning</vt:lpstr>
      <vt:lpstr>myE-Verify Home Page</vt:lpstr>
      <vt:lpstr>myAccount Login/Create Account</vt:lpstr>
      <vt:lpstr>myAccount Login – Two-Step Verification</vt:lpstr>
      <vt:lpstr>myE-Verify Sign In – Existing User</vt:lpstr>
      <vt:lpstr>myAccount – Forgot Password</vt:lpstr>
      <vt:lpstr>myAccount – Forgot Password Email Link</vt:lpstr>
      <vt:lpstr>myAccount – Forgot Password</vt:lpstr>
      <vt:lpstr>myAccount – Forgot Password</vt:lpstr>
      <vt:lpstr>myAccount – Tech Support PW Reset</vt:lpstr>
      <vt:lpstr>myAccount – Sign Up</vt:lpstr>
      <vt:lpstr>myAccount – Confirm Email</vt:lpstr>
      <vt:lpstr>myAccount – Confirm Email</vt:lpstr>
      <vt:lpstr>myAccount – Create Password</vt:lpstr>
      <vt:lpstr>myAccount – Two-Step Verification</vt:lpstr>
      <vt:lpstr>myAccount – Verification Code</vt:lpstr>
      <vt:lpstr>myAccount – Verification Backup Code</vt:lpstr>
      <vt:lpstr>myAccount – Password Reset QAs</vt:lpstr>
      <vt:lpstr>Terms of Service</vt:lpstr>
      <vt:lpstr>What Happens Next for New Users</vt:lpstr>
      <vt:lpstr>What Happens Next – Do Not Agree</vt:lpstr>
      <vt:lpstr>Identity Proofing Quiz</vt:lpstr>
      <vt:lpstr>Identity Proofing Quiz</vt:lpstr>
      <vt:lpstr>Identity Proofing Quiz</vt:lpstr>
      <vt:lpstr>Identity Proofing Quiz – Pass Successful</vt:lpstr>
      <vt:lpstr>Identity Proofing Quiz – Fail</vt:lpstr>
      <vt:lpstr>Identity Proofing Quiz – Unable to Generate Quiz</vt:lpstr>
      <vt:lpstr>myE-Verify Dashboard – Self Check</vt:lpstr>
      <vt:lpstr>Self Check – Enter Personal Data</vt:lpstr>
      <vt:lpstr>Self Check – Citizenship Selection</vt:lpstr>
      <vt:lpstr>Self Check – Document Selection</vt:lpstr>
      <vt:lpstr>Self Check – Document Selection</vt:lpstr>
      <vt:lpstr>Self Check – Document Selection</vt:lpstr>
      <vt:lpstr>Self Check – Document Selection</vt:lpstr>
      <vt:lpstr>Self Check – Document Selection</vt:lpstr>
      <vt:lpstr>Self Check – Document Selection</vt:lpstr>
      <vt:lpstr>Self Check – Document Selection</vt:lpstr>
      <vt:lpstr>Self Check – Document Selection</vt:lpstr>
      <vt:lpstr>Self Check – Document Selection</vt:lpstr>
      <vt:lpstr>Self Check – Document Selection</vt:lpstr>
      <vt:lpstr>Self Check – Document Selection</vt:lpstr>
      <vt:lpstr>PowerPoint Presentation</vt:lpstr>
      <vt:lpstr>Self Check – Confirm Information</vt:lpstr>
      <vt:lpstr>Self Check – Case Results</vt:lpstr>
      <vt:lpstr>Self Check – Case Results</vt:lpstr>
      <vt:lpstr>Self Check – Case Results</vt:lpstr>
      <vt:lpstr>Self Check – Case Results</vt:lpstr>
      <vt:lpstr>Self Check – Case Results</vt:lpstr>
      <vt:lpstr>Self Check – Case Results</vt:lpstr>
      <vt:lpstr>Self Check – Case Results</vt:lpstr>
      <vt:lpstr>Self Check – Case Overview</vt:lpstr>
      <vt:lpstr>myE-Verify – Case Tracker</vt:lpstr>
      <vt:lpstr>myE-Verify – Case History</vt:lpstr>
      <vt:lpstr>myE-Verify – Case History</vt:lpstr>
      <vt:lpstr>myE-Verify – Self Lock</vt:lpstr>
      <vt:lpstr>myE-Verify – Self Lock - Lock</vt:lpstr>
      <vt:lpstr>myE-Verify – Self Lock - Lock</vt:lpstr>
      <vt:lpstr>myE-Verify – Self Lock Unlock</vt:lpstr>
      <vt:lpstr>myE-Verify – Self Lock Unlock</vt:lpstr>
      <vt:lpstr>myE-Verify – myUploads</vt:lpstr>
      <vt:lpstr>myE-Verify – myUploads</vt:lpstr>
      <vt:lpstr>myE-Verify – myUploads</vt:lpstr>
      <vt:lpstr>myE-Verify – myUploads</vt:lpstr>
      <vt:lpstr>myE-Verify – myUploads</vt:lpstr>
      <vt:lpstr>myE-Verify – myUploads</vt:lpstr>
      <vt:lpstr>myE-Verify – myUploads</vt:lpstr>
      <vt:lpstr>myE-Verify – myUploads</vt:lpstr>
      <vt:lpstr>myE-Verify – myUploads</vt:lpstr>
      <vt:lpstr>myE-Verify – Manage my Account</vt:lpstr>
    </vt:vector>
  </TitlesOfParts>
  <Company>DHS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USCIS Imagery Background Powerpoint</dc:title>
  <dc:creator>user_template</dc:creator>
  <cp:lastModifiedBy>Thomas, Cassandra L</cp:lastModifiedBy>
  <cp:revision>370</cp:revision>
  <cp:lastPrinted>2017-02-13T17:24:54Z</cp:lastPrinted>
  <dcterms:created xsi:type="dcterms:W3CDTF">2007-06-18T19:20:20Z</dcterms:created>
  <dcterms:modified xsi:type="dcterms:W3CDTF">2020-10-22T00:48:05Z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Guidelines">
    <vt:lpwstr/>
  </property>
  <property fmtid="{D5CDD505-2E9C-101B-9397-08002B2CF9AE}" pid="3" name="Material Type">
    <vt:lpwstr>Template</vt:lpwstr>
  </property>
  <property fmtid="{D5CDD505-2E9C-101B-9397-08002B2CF9AE}" pid="4" name="Order">
    <vt:lpwstr>15800.0000000000</vt:lpwstr>
  </property>
  <property fmtid="{D5CDD505-2E9C-101B-9397-08002B2CF9AE}" pid="5" name="Material">
    <vt:lpwstr>Powerpoint</vt:lpwstr>
  </property>
  <property fmtid="{D5CDD505-2E9C-101B-9397-08002B2CF9AE}" pid="6" name="ContentTypeId">
    <vt:lpwstr>0x010100AACEBBC33B6CCE488F828D45A3BC8B45</vt:lpwstr>
  </property>
  <property fmtid="{D5CDD505-2E9C-101B-9397-08002B2CF9AE}" pid="7" name="_dlc_DocId">
    <vt:lpwstr>DYPJ7ZT4QYN2-11-27</vt:lpwstr>
  </property>
  <property fmtid="{D5CDD505-2E9C-101B-9397-08002B2CF9AE}" pid="8" name="_dlc_DocIdItemGuid">
    <vt:lpwstr>ab398cd5-fd88-4ece-9de8-0ef1b41ebd0f</vt:lpwstr>
  </property>
  <property fmtid="{D5CDD505-2E9C-101B-9397-08002B2CF9AE}" pid="9" name="_dlc_DocIdUrl">
    <vt:lpwstr>http://ecn.uscis.dhs.gov/team/esd/_layouts/DocIdRedir.aspx?ID=DYPJ7ZT4QYN2-11-27, DYPJ7ZT4QYN2-11-27</vt:lpwstr>
  </property>
</Properties>
</file>