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sldIdLst>
    <p:sldId id="256" r:id="rId6"/>
    <p:sldId id="262" r:id="rId7"/>
    <p:sldId id="264" r:id="rId8"/>
    <p:sldId id="266" r:id="rId9"/>
    <p:sldId id="267" r:id="rId10"/>
    <p:sldId id="265" r:id="rId11"/>
    <p:sldId id="268" r:id="rId12"/>
    <p:sldId id="270" r:id="rId13"/>
    <p:sldId id="272" r:id="rId14"/>
    <p:sldId id="274" r:id="rId15"/>
    <p:sldId id="288" r:id="rId16"/>
    <p:sldId id="291" r:id="rId17"/>
    <p:sldId id="269" r:id="rId18"/>
    <p:sldId id="289" r:id="rId19"/>
    <p:sldId id="287" r:id="rId20"/>
    <p:sldId id="273" r:id="rId21"/>
    <p:sldId id="2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A Cidade (CENSUS/ESMD FED)" initials="MAC(F" lastIdx="9" clrIdx="0">
    <p:extLst>
      <p:ext uri="{19B8F6BF-5375-455C-9EA6-DF929625EA0E}">
        <p15:presenceInfo xmlns:p15="http://schemas.microsoft.com/office/powerpoint/2012/main" userId="S::melissa.cidade@census.gov::e7c9e54a-054e-43a3-b001-b98bde2c40c8" providerId="AD"/>
      </p:ext>
    </p:extLst>
  </p:cmAuthor>
  <p:cmAuthor id="2" name="Amy E Anderson Riemer (CENSUS/ESMD FED)" initials="AEAR(F" lastIdx="5" clrIdx="1">
    <p:extLst>
      <p:ext uri="{19B8F6BF-5375-455C-9EA6-DF929625EA0E}">
        <p15:presenceInfo xmlns:p15="http://schemas.microsoft.com/office/powerpoint/2012/main" userId="S::amy.e.anderson.riemer@census.gov::524314ff-65a2-4059-9ec6-bbd2a97c62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1F20"/>
    <a:srgbClr val="FFFFFF"/>
    <a:srgbClr val="215493"/>
    <a:srgbClr val="FFC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64547" autoAdjust="0"/>
  </p:normalViewPr>
  <p:slideViewPr>
    <p:cSldViewPr snapToGrid="0" showGuides="1">
      <p:cViewPr varScale="1">
        <p:scale>
          <a:sx n="59" d="100"/>
          <a:sy n="59" d="100"/>
        </p:scale>
        <p:origin x="84" y="30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idad001\Desktop\cardsortforpp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"EASILY ACCESSIBLE“ (GREEN) DATA BY UNIT BY TOPIC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4"/>
          <c:order val="0"/>
          <c:tx>
            <c:strRef>
              <c:f>'BY COLOR'!$A$6</c:f>
              <c:strCache>
                <c:ptCount val="1"/>
                <c:pt idx="0">
                  <c:v>PAYROLL</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'BY COLOR'!$B$1:$E$1</c:f>
              <c:strCache>
                <c:ptCount val="4"/>
                <c:pt idx="0">
                  <c:v>SPECIFIC INDUSTRY</c:v>
                </c:pt>
                <c:pt idx="1">
                  <c:v>GENERAL INDUSTRY</c:v>
                </c:pt>
                <c:pt idx="2">
                  <c:v>ESTABLISHMENT</c:v>
                </c:pt>
                <c:pt idx="3">
                  <c:v>STATE</c:v>
                </c:pt>
              </c:strCache>
            </c:strRef>
          </c:cat>
          <c:val>
            <c:numRef>
              <c:f>'BY COLOR'!$B$6:$E$6</c:f>
              <c:numCache>
                <c:formatCode>General</c:formatCode>
                <c:ptCount val="4"/>
                <c:pt idx="0">
                  <c:v>2</c:v>
                </c:pt>
                <c:pt idx="1">
                  <c:v>3</c:v>
                </c:pt>
                <c:pt idx="2">
                  <c:v>10</c:v>
                </c:pt>
                <c:pt idx="3">
                  <c:v>8</c:v>
                </c:pt>
              </c:numCache>
            </c:numRef>
          </c:val>
          <c:extLst>
            <c:ext xmlns:c16="http://schemas.microsoft.com/office/drawing/2014/chart" uri="{C3380CC4-5D6E-409C-BE32-E72D297353CC}">
              <c16:uniqueId val="{00000000-2CE9-450B-BAEF-468A8D15179F}"/>
            </c:ext>
          </c:extLst>
        </c:ser>
        <c:ser>
          <c:idx val="3"/>
          <c:order val="1"/>
          <c:tx>
            <c:strRef>
              <c:f>'BY COLOR'!$A$5</c:f>
              <c:strCache>
                <c:ptCount val="1"/>
                <c:pt idx="0">
                  <c:v>EXPENSES</c:v>
                </c:pt>
              </c:strCache>
            </c:strRef>
          </c:tx>
          <c:spPr>
            <a:solidFill>
              <a:schemeClr val="accent6">
                <a:lumMod val="75000"/>
                <a:lumOff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'BY COLOR'!$B$1:$E$1</c:f>
              <c:strCache>
                <c:ptCount val="4"/>
                <c:pt idx="0">
                  <c:v>SPECIFIC INDUSTRY</c:v>
                </c:pt>
                <c:pt idx="1">
                  <c:v>GENERAL INDUSTRY</c:v>
                </c:pt>
                <c:pt idx="2">
                  <c:v>ESTABLISHMENT</c:v>
                </c:pt>
                <c:pt idx="3">
                  <c:v>STATE</c:v>
                </c:pt>
              </c:strCache>
            </c:strRef>
          </c:cat>
          <c:val>
            <c:numRef>
              <c:f>'BY COLOR'!$B$5:$E$5</c:f>
              <c:numCache>
                <c:formatCode>General</c:formatCode>
                <c:ptCount val="4"/>
                <c:pt idx="0">
                  <c:v>7</c:v>
                </c:pt>
                <c:pt idx="1">
                  <c:v>6</c:v>
                </c:pt>
                <c:pt idx="2">
                  <c:v>14</c:v>
                </c:pt>
                <c:pt idx="3">
                  <c:v>10</c:v>
                </c:pt>
              </c:numCache>
            </c:numRef>
          </c:val>
          <c:extLst>
            <c:ext xmlns:c16="http://schemas.microsoft.com/office/drawing/2014/chart" uri="{C3380CC4-5D6E-409C-BE32-E72D297353CC}">
              <c16:uniqueId val="{00000001-2CE9-450B-BAEF-468A8D15179F}"/>
            </c:ext>
          </c:extLst>
        </c:ser>
        <c:ser>
          <c:idx val="2"/>
          <c:order val="2"/>
          <c:tx>
            <c:strRef>
              <c:f>'BY COLOR'!$A$4</c:f>
              <c:strCache>
                <c:ptCount val="1"/>
                <c:pt idx="0">
                  <c:v>INVENTORY</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'BY COLOR'!$B$1:$E$1</c:f>
              <c:strCache>
                <c:ptCount val="4"/>
                <c:pt idx="0">
                  <c:v>SPECIFIC INDUSTRY</c:v>
                </c:pt>
                <c:pt idx="1">
                  <c:v>GENERAL INDUSTRY</c:v>
                </c:pt>
                <c:pt idx="2">
                  <c:v>ESTABLISHMENT</c:v>
                </c:pt>
                <c:pt idx="3">
                  <c:v>STATE</c:v>
                </c:pt>
              </c:strCache>
            </c:strRef>
          </c:cat>
          <c:val>
            <c:numRef>
              <c:f>'BY COLOR'!$B$4:$E$4</c:f>
              <c:numCache>
                <c:formatCode>General</c:formatCode>
                <c:ptCount val="4"/>
                <c:pt idx="0">
                  <c:v>4</c:v>
                </c:pt>
                <c:pt idx="1">
                  <c:v>7</c:v>
                </c:pt>
                <c:pt idx="2">
                  <c:v>11</c:v>
                </c:pt>
                <c:pt idx="3">
                  <c:v>8</c:v>
                </c:pt>
              </c:numCache>
            </c:numRef>
          </c:val>
          <c:extLst>
            <c:ext xmlns:c16="http://schemas.microsoft.com/office/drawing/2014/chart" uri="{C3380CC4-5D6E-409C-BE32-E72D297353CC}">
              <c16:uniqueId val="{00000002-2CE9-450B-BAEF-468A8D15179F}"/>
            </c:ext>
          </c:extLst>
        </c:ser>
        <c:ser>
          <c:idx val="1"/>
          <c:order val="3"/>
          <c:tx>
            <c:strRef>
              <c:f>'BY COLOR'!$A$3</c:f>
              <c:strCache>
                <c:ptCount val="1"/>
                <c:pt idx="0">
                  <c:v>CAPITAL ASSETS</c:v>
                </c:pt>
              </c:strCache>
            </c:strRef>
          </c:tx>
          <c:spPr>
            <a:solidFill>
              <a:schemeClr val="accent2">
                <a:lumMod val="60000"/>
                <a:lumOff val="40000"/>
              </a:schemeClr>
            </a:solidFill>
            <a:ln>
              <a:noFill/>
            </a:ln>
            <a:effectLst/>
          </c:spPr>
          <c:invertIfNegative val="0"/>
          <c:dLbls>
            <c:dLbl>
              <c:idx val="0"/>
              <c:layout>
                <c:manualLayout>
                  <c:x val="1.0859579311867853E-3"/>
                  <c:y val="6.9444444444443599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6BB-43BE-B0A9-D6465F9C1F09}"/>
                </c:ext>
              </c:extLst>
            </c:dLbl>
            <c:spPr>
              <a:solidFill>
                <a:prstClr val="white"/>
              </a:solid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'BY COLOR'!$B$1:$E$1</c:f>
              <c:strCache>
                <c:ptCount val="4"/>
                <c:pt idx="0">
                  <c:v>SPECIFIC INDUSTRY</c:v>
                </c:pt>
                <c:pt idx="1">
                  <c:v>GENERAL INDUSTRY</c:v>
                </c:pt>
                <c:pt idx="2">
                  <c:v>ESTABLISHMENT</c:v>
                </c:pt>
                <c:pt idx="3">
                  <c:v>STATE</c:v>
                </c:pt>
              </c:strCache>
            </c:strRef>
          </c:cat>
          <c:val>
            <c:numRef>
              <c:f>'BY COLOR'!$B$3:$E$3</c:f>
              <c:numCache>
                <c:formatCode>General</c:formatCode>
                <c:ptCount val="4"/>
                <c:pt idx="0">
                  <c:v>6</c:v>
                </c:pt>
                <c:pt idx="1">
                  <c:v>6</c:v>
                </c:pt>
                <c:pt idx="2">
                  <c:v>17</c:v>
                </c:pt>
                <c:pt idx="3">
                  <c:v>13</c:v>
                </c:pt>
              </c:numCache>
            </c:numRef>
          </c:val>
          <c:extLst>
            <c:ext xmlns:c16="http://schemas.microsoft.com/office/drawing/2014/chart" uri="{C3380CC4-5D6E-409C-BE32-E72D297353CC}">
              <c16:uniqueId val="{00000003-2CE9-450B-BAEF-468A8D15179F}"/>
            </c:ext>
          </c:extLst>
        </c:ser>
        <c:ser>
          <c:idx val="0"/>
          <c:order val="4"/>
          <c:tx>
            <c:strRef>
              <c:f>'BY COLOR'!$A$2</c:f>
              <c:strCache>
                <c:ptCount val="1"/>
                <c:pt idx="0">
                  <c:v>REVENUE</c:v>
                </c:pt>
              </c:strCache>
            </c:strRef>
          </c:tx>
          <c:spPr>
            <a:solidFill>
              <a:schemeClr val="accent1"/>
            </a:solidFill>
            <a:ln>
              <a:noFill/>
            </a:ln>
            <a:effectLst/>
          </c:spPr>
          <c:invertIfNegative val="0"/>
          <c:dLbls>
            <c:spPr>
              <a:solidFill>
                <a:prstClr val="white"/>
              </a:solid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'BY COLOR'!$B$1:$E$1</c:f>
              <c:strCache>
                <c:ptCount val="4"/>
                <c:pt idx="0">
                  <c:v>SPECIFIC INDUSTRY</c:v>
                </c:pt>
                <c:pt idx="1">
                  <c:v>GENERAL INDUSTRY</c:v>
                </c:pt>
                <c:pt idx="2">
                  <c:v>ESTABLISHMENT</c:v>
                </c:pt>
                <c:pt idx="3">
                  <c:v>STATE</c:v>
                </c:pt>
              </c:strCache>
            </c:strRef>
          </c:cat>
          <c:val>
            <c:numRef>
              <c:f>'BY COLOR'!$B$2:$E$2</c:f>
              <c:numCache>
                <c:formatCode>General</c:formatCode>
                <c:ptCount val="4"/>
                <c:pt idx="0">
                  <c:v>6</c:v>
                </c:pt>
                <c:pt idx="1">
                  <c:v>9</c:v>
                </c:pt>
                <c:pt idx="2">
                  <c:v>15</c:v>
                </c:pt>
                <c:pt idx="3">
                  <c:v>13</c:v>
                </c:pt>
              </c:numCache>
            </c:numRef>
          </c:val>
          <c:extLst>
            <c:ext xmlns:c16="http://schemas.microsoft.com/office/drawing/2014/chart" uri="{C3380CC4-5D6E-409C-BE32-E72D297353CC}">
              <c16:uniqueId val="{00000004-2CE9-450B-BAEF-468A8D15179F}"/>
            </c:ext>
          </c:extLst>
        </c:ser>
        <c:dLbls>
          <c:showLegendKey val="0"/>
          <c:showVal val="0"/>
          <c:showCatName val="0"/>
          <c:showSerName val="0"/>
          <c:showPercent val="0"/>
          <c:showBubbleSize val="0"/>
        </c:dLbls>
        <c:gapWidth val="182"/>
        <c:axId val="258013215"/>
        <c:axId val="34956959"/>
      </c:barChart>
      <c:catAx>
        <c:axId val="2580132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956959"/>
        <c:crosses val="autoZero"/>
        <c:auto val="1"/>
        <c:lblAlgn val="ctr"/>
        <c:lblOffset val="100"/>
        <c:noMultiLvlLbl val="0"/>
      </c:catAx>
      <c:valAx>
        <c:axId val="34956959"/>
        <c:scaling>
          <c:orientation val="minMax"/>
          <c:max val="3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8013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4-28T16:27:11.660" idx="1">
    <p:pos x="10" y="10"/>
    <p:text>Reviewers:  We recognize that the Integrated Annual Survey may have a name change before the date of this presentation and will update accordingly.</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CFA9B-1F08-4A42-B992-A407B7745D2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F9310B3E-0C1B-48D2-86B6-E631C1EB299F}">
      <dgm:prSet phldrT="[Text]"/>
      <dgm:spPr/>
      <dgm:t>
        <a:bodyPr/>
        <a:lstStyle/>
        <a:p>
          <a:r>
            <a:rPr lang="en-US" dirty="0"/>
            <a:t>Manufacturing</a:t>
          </a:r>
        </a:p>
      </dgm:t>
    </dgm:pt>
    <dgm:pt modelId="{33755C01-2A2B-445D-AE6B-E9A4C8A6F1A7}" type="parTrans" cxnId="{08CCED4E-476F-4CF1-882F-C9459468CD77}">
      <dgm:prSet/>
      <dgm:spPr/>
      <dgm:t>
        <a:bodyPr/>
        <a:lstStyle/>
        <a:p>
          <a:endParaRPr lang="en-US"/>
        </a:p>
      </dgm:t>
    </dgm:pt>
    <dgm:pt modelId="{450DF7A2-9D72-4A9B-B896-C94BC5D98C7A}" type="sibTrans" cxnId="{08CCED4E-476F-4CF1-882F-C9459468CD77}">
      <dgm:prSet/>
      <dgm:spPr/>
      <dgm:t>
        <a:bodyPr/>
        <a:lstStyle/>
        <a:p>
          <a:endParaRPr lang="en-US"/>
        </a:p>
      </dgm:t>
    </dgm:pt>
    <dgm:pt modelId="{E432919C-C49D-42DC-8A34-D38FF19D611E}">
      <dgm:prSet phldrT="[Text]"/>
      <dgm:spPr/>
      <dgm:t>
        <a:bodyPr/>
        <a:lstStyle/>
        <a:p>
          <a:r>
            <a:rPr lang="en-US" dirty="0"/>
            <a:t>Manufacturers’ Unfilled Orders Survey (M3UFO)</a:t>
          </a:r>
        </a:p>
      </dgm:t>
    </dgm:pt>
    <dgm:pt modelId="{BF8B4B8D-9BB8-4169-B9F9-856B1BD09C4B}" type="parTrans" cxnId="{A9C0A20F-9116-48BE-8249-21F8C711969A}">
      <dgm:prSet/>
      <dgm:spPr/>
      <dgm:t>
        <a:bodyPr/>
        <a:lstStyle/>
        <a:p>
          <a:endParaRPr lang="en-US"/>
        </a:p>
      </dgm:t>
    </dgm:pt>
    <dgm:pt modelId="{D1ACC2AE-D113-4F44-8C21-B4E809AF0A3D}" type="sibTrans" cxnId="{A9C0A20F-9116-48BE-8249-21F8C711969A}">
      <dgm:prSet/>
      <dgm:spPr/>
      <dgm:t>
        <a:bodyPr/>
        <a:lstStyle/>
        <a:p>
          <a:endParaRPr lang="en-US"/>
        </a:p>
      </dgm:t>
    </dgm:pt>
    <dgm:pt modelId="{8BD12CC6-3D69-474E-BC2D-02345EE4300A}">
      <dgm:prSet phldrT="[Text]"/>
      <dgm:spPr/>
      <dgm:t>
        <a:bodyPr/>
        <a:lstStyle/>
        <a:p>
          <a:r>
            <a:rPr lang="en-US" dirty="0"/>
            <a:t>Trade</a:t>
          </a:r>
        </a:p>
      </dgm:t>
    </dgm:pt>
    <dgm:pt modelId="{17810A6C-79B0-49B1-B271-323ECC23B93C}" type="parTrans" cxnId="{882E9375-E5BA-4649-B960-2B3F5C471CEB}">
      <dgm:prSet/>
      <dgm:spPr/>
      <dgm:t>
        <a:bodyPr/>
        <a:lstStyle/>
        <a:p>
          <a:endParaRPr lang="en-US"/>
        </a:p>
      </dgm:t>
    </dgm:pt>
    <dgm:pt modelId="{07629C95-981D-4151-8C38-CA9411F28E42}" type="sibTrans" cxnId="{882E9375-E5BA-4649-B960-2B3F5C471CEB}">
      <dgm:prSet/>
      <dgm:spPr/>
      <dgm:t>
        <a:bodyPr/>
        <a:lstStyle/>
        <a:p>
          <a:endParaRPr lang="en-US"/>
        </a:p>
      </dgm:t>
    </dgm:pt>
    <dgm:pt modelId="{22A1E750-C33C-429D-B826-B59690659C2F}">
      <dgm:prSet phldrT="[Text]"/>
      <dgm:spPr/>
      <dgm:t>
        <a:bodyPr/>
        <a:lstStyle/>
        <a:p>
          <a:r>
            <a:rPr lang="en-US" dirty="0"/>
            <a:t>Annual Wholesale Trade Survey (AWTS)</a:t>
          </a:r>
        </a:p>
      </dgm:t>
    </dgm:pt>
    <dgm:pt modelId="{636873BD-F414-427D-A507-48B56E1F23E0}" type="parTrans" cxnId="{16CD7E31-E0B6-4AE8-A058-24BD37BE6C03}">
      <dgm:prSet/>
      <dgm:spPr/>
      <dgm:t>
        <a:bodyPr/>
        <a:lstStyle/>
        <a:p>
          <a:endParaRPr lang="en-US"/>
        </a:p>
      </dgm:t>
    </dgm:pt>
    <dgm:pt modelId="{2D5E5ABC-025E-4616-8554-BB72065A1BD7}" type="sibTrans" cxnId="{16CD7E31-E0B6-4AE8-A058-24BD37BE6C03}">
      <dgm:prSet/>
      <dgm:spPr/>
      <dgm:t>
        <a:bodyPr/>
        <a:lstStyle/>
        <a:p>
          <a:endParaRPr lang="en-US"/>
        </a:p>
      </dgm:t>
    </dgm:pt>
    <dgm:pt modelId="{983F3A0E-146C-44A9-962D-2E9DE894F9AA}">
      <dgm:prSet phldrT="[Text]"/>
      <dgm:spPr/>
      <dgm:t>
        <a:bodyPr/>
        <a:lstStyle/>
        <a:p>
          <a:r>
            <a:rPr lang="en-US" dirty="0"/>
            <a:t>Services</a:t>
          </a:r>
        </a:p>
      </dgm:t>
    </dgm:pt>
    <dgm:pt modelId="{91A4D017-082A-4739-B1AB-496BFA4B07BB}" type="parTrans" cxnId="{4FABA6B4-8D34-4B98-9E8D-82FB71024EE8}">
      <dgm:prSet/>
      <dgm:spPr/>
      <dgm:t>
        <a:bodyPr/>
        <a:lstStyle/>
        <a:p>
          <a:endParaRPr lang="en-US"/>
        </a:p>
      </dgm:t>
    </dgm:pt>
    <dgm:pt modelId="{6757F19E-528B-442F-BE79-A96C08D23AD9}" type="sibTrans" cxnId="{4FABA6B4-8D34-4B98-9E8D-82FB71024EE8}">
      <dgm:prSet/>
      <dgm:spPr/>
      <dgm:t>
        <a:bodyPr/>
        <a:lstStyle/>
        <a:p>
          <a:endParaRPr lang="en-US"/>
        </a:p>
      </dgm:t>
    </dgm:pt>
    <dgm:pt modelId="{1F18FFD0-97E9-4CC3-8322-3A37BF4DC273}">
      <dgm:prSet phldrT="[Text]"/>
      <dgm:spPr/>
      <dgm:t>
        <a:bodyPr/>
        <a:lstStyle/>
        <a:p>
          <a:r>
            <a:rPr lang="en-US" dirty="0"/>
            <a:t>Multisector</a:t>
          </a:r>
        </a:p>
      </dgm:t>
    </dgm:pt>
    <dgm:pt modelId="{99FADC9C-B101-46A3-9411-3D4DDAAC7CC5}" type="parTrans" cxnId="{DFC7DCF7-6C16-4F66-95B6-6EAA7E488885}">
      <dgm:prSet/>
      <dgm:spPr/>
      <dgm:t>
        <a:bodyPr/>
        <a:lstStyle/>
        <a:p>
          <a:endParaRPr lang="en-US"/>
        </a:p>
      </dgm:t>
    </dgm:pt>
    <dgm:pt modelId="{EC4735F1-38AC-4119-BD83-F86AFE461893}" type="sibTrans" cxnId="{DFC7DCF7-6C16-4F66-95B6-6EAA7E488885}">
      <dgm:prSet/>
      <dgm:spPr/>
      <dgm:t>
        <a:bodyPr/>
        <a:lstStyle/>
        <a:p>
          <a:endParaRPr lang="en-US"/>
        </a:p>
      </dgm:t>
    </dgm:pt>
    <dgm:pt modelId="{A74C09F8-10D5-4ABB-ADFE-085A64B4BE64}">
      <dgm:prSet phldrT="[Text]"/>
      <dgm:spPr/>
      <dgm:t>
        <a:bodyPr/>
        <a:lstStyle/>
        <a:p>
          <a:r>
            <a:rPr lang="en-US" dirty="0"/>
            <a:t>Management and Organizational Practices Survey (MOPS)</a:t>
          </a:r>
        </a:p>
      </dgm:t>
    </dgm:pt>
    <dgm:pt modelId="{56F05E63-EAA0-4F0F-A5D2-612AE3C265DB}" type="parTrans" cxnId="{48F8C0A1-5F09-40B7-8E71-129C279BF50C}">
      <dgm:prSet/>
      <dgm:spPr/>
      <dgm:t>
        <a:bodyPr/>
        <a:lstStyle/>
        <a:p>
          <a:endParaRPr lang="en-US"/>
        </a:p>
      </dgm:t>
    </dgm:pt>
    <dgm:pt modelId="{BEB7A9BA-5A6A-4081-B4FF-25E5389BABBD}" type="sibTrans" cxnId="{48F8C0A1-5F09-40B7-8E71-129C279BF50C}">
      <dgm:prSet/>
      <dgm:spPr/>
      <dgm:t>
        <a:bodyPr/>
        <a:lstStyle/>
        <a:p>
          <a:endParaRPr lang="en-US"/>
        </a:p>
      </dgm:t>
    </dgm:pt>
    <dgm:pt modelId="{3A820D83-881F-49CB-85AA-BEE1451FD41E}">
      <dgm:prSet phldrT="[Text]"/>
      <dgm:spPr/>
      <dgm:t>
        <a:bodyPr/>
        <a:lstStyle/>
        <a:p>
          <a:r>
            <a:rPr lang="en-US" dirty="0"/>
            <a:t>Information and Communication Technology Survey (ICTS)</a:t>
          </a:r>
        </a:p>
      </dgm:t>
    </dgm:pt>
    <dgm:pt modelId="{5850E9E8-7106-4455-BE3E-A537A35E3813}" type="parTrans" cxnId="{7EE52C04-945B-4BAA-B158-05F37DC37351}">
      <dgm:prSet/>
      <dgm:spPr/>
      <dgm:t>
        <a:bodyPr/>
        <a:lstStyle/>
        <a:p>
          <a:endParaRPr lang="en-US"/>
        </a:p>
      </dgm:t>
    </dgm:pt>
    <dgm:pt modelId="{6DFF1D80-60F4-4A69-84A3-FD1EE384DB4D}" type="sibTrans" cxnId="{7EE52C04-945B-4BAA-B158-05F37DC37351}">
      <dgm:prSet/>
      <dgm:spPr/>
      <dgm:t>
        <a:bodyPr/>
        <a:lstStyle/>
        <a:p>
          <a:endParaRPr lang="en-US"/>
        </a:p>
      </dgm:t>
    </dgm:pt>
    <dgm:pt modelId="{75344326-51FC-4019-A88D-AC08CD445EE0}">
      <dgm:prSet phldrT="[Text]"/>
      <dgm:spPr/>
      <dgm:t>
        <a:bodyPr/>
        <a:lstStyle/>
        <a:p>
          <a:r>
            <a:rPr lang="en-US" dirty="0"/>
            <a:t>Demographic</a:t>
          </a:r>
        </a:p>
      </dgm:t>
    </dgm:pt>
    <dgm:pt modelId="{07BBFB5B-56C0-4A47-B85A-B23D9B5B428B}" type="parTrans" cxnId="{C3ACBD9C-17B4-4A93-BF45-C37FD92D5514}">
      <dgm:prSet/>
      <dgm:spPr/>
      <dgm:t>
        <a:bodyPr/>
        <a:lstStyle/>
        <a:p>
          <a:endParaRPr lang="en-US"/>
        </a:p>
      </dgm:t>
    </dgm:pt>
    <dgm:pt modelId="{5A85D86C-B1DE-4DEC-B8A9-E9A41D70B10A}" type="sibTrans" cxnId="{C3ACBD9C-17B4-4A93-BF45-C37FD92D5514}">
      <dgm:prSet/>
      <dgm:spPr/>
      <dgm:t>
        <a:bodyPr/>
        <a:lstStyle/>
        <a:p>
          <a:endParaRPr lang="en-US"/>
        </a:p>
      </dgm:t>
    </dgm:pt>
    <dgm:pt modelId="{4E150678-6319-47A3-B4FD-8FBD49473D6B}">
      <dgm:prSet phldrT="[Text]"/>
      <dgm:spPr/>
      <dgm:t>
        <a:bodyPr/>
        <a:lstStyle/>
        <a:p>
          <a:r>
            <a:rPr lang="en-US" dirty="0"/>
            <a:t>Survey of Business Owners (SBO)</a:t>
          </a:r>
        </a:p>
      </dgm:t>
    </dgm:pt>
    <dgm:pt modelId="{73614C45-9DBB-4A75-9724-663ACB268765}" type="parTrans" cxnId="{F5FA6E30-0453-4303-9C7F-2541795D6688}">
      <dgm:prSet/>
      <dgm:spPr/>
      <dgm:t>
        <a:bodyPr/>
        <a:lstStyle/>
        <a:p>
          <a:endParaRPr lang="en-US"/>
        </a:p>
      </dgm:t>
    </dgm:pt>
    <dgm:pt modelId="{C0C064D8-B34F-47E0-9475-E31FF33A8C67}" type="sibTrans" cxnId="{F5FA6E30-0453-4303-9C7F-2541795D6688}">
      <dgm:prSet/>
      <dgm:spPr/>
      <dgm:t>
        <a:bodyPr/>
        <a:lstStyle/>
        <a:p>
          <a:endParaRPr lang="en-US"/>
        </a:p>
      </dgm:t>
    </dgm:pt>
    <dgm:pt modelId="{6A820CEE-F9F5-4F36-A30D-DB1FFEB08F2C}">
      <dgm:prSet phldrT="[Text]"/>
      <dgm:spPr/>
      <dgm:t>
        <a:bodyPr/>
        <a:lstStyle/>
        <a:p>
          <a:r>
            <a:rPr lang="en-US" dirty="0"/>
            <a:t>Business Register (Sampling Frame)</a:t>
          </a:r>
        </a:p>
      </dgm:t>
    </dgm:pt>
    <dgm:pt modelId="{B61C23AE-29D3-49A7-A0E0-40F4C65585C4}" type="parTrans" cxnId="{B2994FC0-1342-4196-8031-393F77B2E2EB}">
      <dgm:prSet/>
      <dgm:spPr/>
      <dgm:t>
        <a:bodyPr/>
        <a:lstStyle/>
        <a:p>
          <a:endParaRPr lang="en-US"/>
        </a:p>
      </dgm:t>
    </dgm:pt>
    <dgm:pt modelId="{6C4325A4-E3EA-4DE7-BEE2-A64381A87F5E}" type="sibTrans" cxnId="{B2994FC0-1342-4196-8031-393F77B2E2EB}">
      <dgm:prSet/>
      <dgm:spPr/>
      <dgm:t>
        <a:bodyPr/>
        <a:lstStyle/>
        <a:p>
          <a:endParaRPr lang="en-US"/>
        </a:p>
      </dgm:t>
    </dgm:pt>
    <dgm:pt modelId="{C03ED56C-EA98-441D-9D54-61C931D4878E}">
      <dgm:prSet phldrT="[Text]"/>
      <dgm:spPr/>
      <dgm:t>
        <a:bodyPr/>
        <a:lstStyle/>
        <a:p>
          <a:r>
            <a:rPr lang="en-US" dirty="0"/>
            <a:t>Company Organizational Survey (COS)</a:t>
          </a:r>
        </a:p>
      </dgm:t>
    </dgm:pt>
    <dgm:pt modelId="{7D542E01-4061-44C8-AA8B-8DFF802279E2}" type="parTrans" cxnId="{E86A8328-7F6B-49F3-A5CA-340A969EF5AA}">
      <dgm:prSet/>
      <dgm:spPr/>
      <dgm:t>
        <a:bodyPr/>
        <a:lstStyle/>
        <a:p>
          <a:endParaRPr lang="en-US"/>
        </a:p>
      </dgm:t>
    </dgm:pt>
    <dgm:pt modelId="{44673A73-A02A-43EE-A973-1EA24E4FFEA5}" type="sibTrans" cxnId="{E86A8328-7F6B-49F3-A5CA-340A969EF5AA}">
      <dgm:prSet/>
      <dgm:spPr/>
      <dgm:t>
        <a:bodyPr/>
        <a:lstStyle/>
        <a:p>
          <a:endParaRPr lang="en-US"/>
        </a:p>
      </dgm:t>
    </dgm:pt>
    <dgm:pt modelId="{29C2C326-4E61-4FDB-80EA-559227BFA419}">
      <dgm:prSet phldrT="[Text]"/>
      <dgm:spPr/>
      <dgm:t>
        <a:bodyPr/>
        <a:lstStyle/>
        <a:p>
          <a:r>
            <a:rPr lang="en-US" dirty="0"/>
            <a:t>Annual Survey of Manufactures (ASM)</a:t>
          </a:r>
        </a:p>
      </dgm:t>
    </dgm:pt>
    <dgm:pt modelId="{F4D4F6D3-8223-4C99-826B-79B00958BF7F}" type="parTrans" cxnId="{B0ED941B-0E8C-43CB-A6B2-C765457A0DFB}">
      <dgm:prSet/>
      <dgm:spPr/>
      <dgm:t>
        <a:bodyPr/>
        <a:lstStyle/>
        <a:p>
          <a:endParaRPr lang="en-US"/>
        </a:p>
      </dgm:t>
    </dgm:pt>
    <dgm:pt modelId="{358FF21E-4255-4B39-806B-2D6527653FD7}" type="sibTrans" cxnId="{B0ED941B-0E8C-43CB-A6B2-C765457A0DFB}">
      <dgm:prSet/>
      <dgm:spPr/>
      <dgm:t>
        <a:bodyPr/>
        <a:lstStyle/>
        <a:p>
          <a:endParaRPr lang="en-US"/>
        </a:p>
      </dgm:t>
    </dgm:pt>
    <dgm:pt modelId="{BC166004-C43A-4E41-8792-467D416A5FC5}">
      <dgm:prSet phldrT="[Text]"/>
      <dgm:spPr/>
      <dgm:t>
        <a:bodyPr/>
        <a:lstStyle/>
        <a:p>
          <a:r>
            <a:rPr lang="en-US" dirty="0"/>
            <a:t>Annual Retail Trade Survey (ARTS)</a:t>
          </a:r>
        </a:p>
      </dgm:t>
    </dgm:pt>
    <dgm:pt modelId="{D276BC74-69C3-4394-AC37-E8BF3FE17956}" type="parTrans" cxnId="{A7FF4FFB-7299-414E-871B-51EA66949E82}">
      <dgm:prSet/>
      <dgm:spPr/>
      <dgm:t>
        <a:bodyPr/>
        <a:lstStyle/>
        <a:p>
          <a:endParaRPr lang="en-US"/>
        </a:p>
      </dgm:t>
    </dgm:pt>
    <dgm:pt modelId="{0C25D58D-BDA2-407B-8930-263E14DDEA48}" type="sibTrans" cxnId="{A7FF4FFB-7299-414E-871B-51EA66949E82}">
      <dgm:prSet/>
      <dgm:spPr/>
      <dgm:t>
        <a:bodyPr/>
        <a:lstStyle/>
        <a:p>
          <a:endParaRPr lang="en-US"/>
        </a:p>
      </dgm:t>
    </dgm:pt>
    <dgm:pt modelId="{8F081E4B-CE2A-46BE-A876-3A7498D60D29}">
      <dgm:prSet phldrT="[Text]"/>
      <dgm:spPr/>
      <dgm:t>
        <a:bodyPr/>
        <a:lstStyle/>
        <a:p>
          <a:r>
            <a:rPr lang="en-US" dirty="0"/>
            <a:t>Service Annual Survey (SAS)</a:t>
          </a:r>
        </a:p>
      </dgm:t>
    </dgm:pt>
    <dgm:pt modelId="{5EB648E8-13D4-4ACA-8E32-F97F89A97D5F}" type="parTrans" cxnId="{6C9E6FC7-9ED8-4676-9FD6-309754B2AAEF}">
      <dgm:prSet/>
      <dgm:spPr/>
      <dgm:t>
        <a:bodyPr/>
        <a:lstStyle/>
        <a:p>
          <a:endParaRPr lang="en-US"/>
        </a:p>
      </dgm:t>
    </dgm:pt>
    <dgm:pt modelId="{F5DCCEB6-F8CD-4144-AAF6-8BFF6C878FA8}" type="sibTrans" cxnId="{6C9E6FC7-9ED8-4676-9FD6-309754B2AAEF}">
      <dgm:prSet/>
      <dgm:spPr/>
      <dgm:t>
        <a:bodyPr/>
        <a:lstStyle/>
        <a:p>
          <a:endParaRPr lang="en-US"/>
        </a:p>
      </dgm:t>
    </dgm:pt>
    <dgm:pt modelId="{AC67891A-E7C3-4065-9E2E-27018EB1A61A}">
      <dgm:prSet phldrT="[Text]"/>
      <dgm:spPr/>
      <dgm:t>
        <a:bodyPr/>
        <a:lstStyle/>
        <a:p>
          <a:r>
            <a:rPr lang="en-US" dirty="0"/>
            <a:t>Annual Capital Expenditures Survey (ACES)</a:t>
          </a:r>
        </a:p>
      </dgm:t>
    </dgm:pt>
    <dgm:pt modelId="{01BF2956-42AD-4AFE-A3F8-13C673C56BED}" type="parTrans" cxnId="{A94260D5-1F30-44D9-942A-755BD01F3772}">
      <dgm:prSet/>
      <dgm:spPr/>
      <dgm:t>
        <a:bodyPr/>
        <a:lstStyle/>
        <a:p>
          <a:endParaRPr lang="en-US"/>
        </a:p>
      </dgm:t>
    </dgm:pt>
    <dgm:pt modelId="{8678D49F-056F-4CD5-A295-18A565293E40}" type="sibTrans" cxnId="{A94260D5-1F30-44D9-942A-755BD01F3772}">
      <dgm:prSet/>
      <dgm:spPr/>
      <dgm:t>
        <a:bodyPr/>
        <a:lstStyle/>
        <a:p>
          <a:endParaRPr lang="en-US"/>
        </a:p>
      </dgm:t>
    </dgm:pt>
    <dgm:pt modelId="{F1244F88-7A9B-4A57-87DE-1403E7D9EEE6}">
      <dgm:prSet phldrT="[Text]"/>
      <dgm:spPr/>
      <dgm:t>
        <a:bodyPr/>
        <a:lstStyle/>
        <a:p>
          <a:r>
            <a:rPr lang="en-US" dirty="0"/>
            <a:t>Annual Survey of Entrepreneurs (ASE)</a:t>
          </a:r>
        </a:p>
      </dgm:t>
    </dgm:pt>
    <dgm:pt modelId="{2E9FA5C0-7A77-43A3-AA0C-9F333610F0F8}" type="parTrans" cxnId="{D3425E73-A481-4BEC-B065-1815ECB44073}">
      <dgm:prSet/>
      <dgm:spPr/>
      <dgm:t>
        <a:bodyPr/>
        <a:lstStyle/>
        <a:p>
          <a:endParaRPr lang="en-US"/>
        </a:p>
      </dgm:t>
    </dgm:pt>
    <dgm:pt modelId="{8DED5B1D-5161-4E18-85C2-3E0CC7F66CB1}" type="sibTrans" cxnId="{D3425E73-A481-4BEC-B065-1815ECB44073}">
      <dgm:prSet/>
      <dgm:spPr/>
      <dgm:t>
        <a:bodyPr/>
        <a:lstStyle/>
        <a:p>
          <a:endParaRPr lang="en-US"/>
        </a:p>
      </dgm:t>
    </dgm:pt>
    <dgm:pt modelId="{BFB16F9E-A8B4-4809-96D8-97842F18D82A}">
      <dgm:prSet phldrT="[Text]"/>
      <dgm:spPr/>
      <dgm:t>
        <a:bodyPr/>
        <a:lstStyle/>
        <a:p>
          <a:r>
            <a:rPr lang="en-US" dirty="0"/>
            <a:t>Business and Professional Classification Survey (SQ-CLASS)</a:t>
          </a:r>
        </a:p>
      </dgm:t>
    </dgm:pt>
    <dgm:pt modelId="{3B2981CA-1523-4735-B66C-21699F40E4FF}" type="parTrans" cxnId="{BE624598-88B0-447C-8F47-B1B554819C10}">
      <dgm:prSet/>
      <dgm:spPr/>
      <dgm:t>
        <a:bodyPr/>
        <a:lstStyle/>
        <a:p>
          <a:endParaRPr lang="en-US"/>
        </a:p>
      </dgm:t>
    </dgm:pt>
    <dgm:pt modelId="{79597841-383C-49B5-B770-2468F9A4D09D}" type="sibTrans" cxnId="{BE624598-88B0-447C-8F47-B1B554819C10}">
      <dgm:prSet/>
      <dgm:spPr/>
      <dgm:t>
        <a:bodyPr/>
        <a:lstStyle/>
        <a:p>
          <a:endParaRPr lang="en-US"/>
        </a:p>
      </dgm:t>
    </dgm:pt>
    <dgm:pt modelId="{4620AC21-19ED-4DFE-9E38-64FC94C0E728}" type="pres">
      <dgm:prSet presAssocID="{33BCFA9B-1F08-4A42-B992-A407B7745D2E}" presName="linear" presStyleCnt="0">
        <dgm:presLayoutVars>
          <dgm:dir/>
          <dgm:animLvl val="lvl"/>
          <dgm:resizeHandles val="exact"/>
        </dgm:presLayoutVars>
      </dgm:prSet>
      <dgm:spPr/>
    </dgm:pt>
    <dgm:pt modelId="{84DADE54-8F7C-417B-A9F4-B39E8F332526}" type="pres">
      <dgm:prSet presAssocID="{F9310B3E-0C1B-48D2-86B6-E631C1EB299F}" presName="parentLin" presStyleCnt="0"/>
      <dgm:spPr/>
    </dgm:pt>
    <dgm:pt modelId="{34B6BC5F-A590-40AF-89AE-0B51DB32EADC}" type="pres">
      <dgm:prSet presAssocID="{F9310B3E-0C1B-48D2-86B6-E631C1EB299F}" presName="parentLeftMargin" presStyleLbl="node1" presStyleIdx="0" presStyleCnt="6"/>
      <dgm:spPr/>
    </dgm:pt>
    <dgm:pt modelId="{B9FAFA14-95EE-4849-84B9-D5F3697F6948}" type="pres">
      <dgm:prSet presAssocID="{F9310B3E-0C1B-48D2-86B6-E631C1EB299F}" presName="parentText" presStyleLbl="node1" presStyleIdx="0" presStyleCnt="6">
        <dgm:presLayoutVars>
          <dgm:chMax val="0"/>
          <dgm:bulletEnabled val="1"/>
        </dgm:presLayoutVars>
      </dgm:prSet>
      <dgm:spPr/>
    </dgm:pt>
    <dgm:pt modelId="{D21DF8D1-C011-4464-9063-D18B77DC23AC}" type="pres">
      <dgm:prSet presAssocID="{F9310B3E-0C1B-48D2-86B6-E631C1EB299F}" presName="negativeSpace" presStyleCnt="0"/>
      <dgm:spPr/>
    </dgm:pt>
    <dgm:pt modelId="{18ACFFB0-D7BD-49FB-9EE8-93E5993E8254}" type="pres">
      <dgm:prSet presAssocID="{F9310B3E-0C1B-48D2-86B6-E631C1EB299F}" presName="childText" presStyleLbl="conFgAcc1" presStyleIdx="0" presStyleCnt="6">
        <dgm:presLayoutVars>
          <dgm:bulletEnabled val="1"/>
        </dgm:presLayoutVars>
      </dgm:prSet>
      <dgm:spPr/>
    </dgm:pt>
    <dgm:pt modelId="{11BAC081-89B7-4271-8916-299C95F56733}" type="pres">
      <dgm:prSet presAssocID="{450DF7A2-9D72-4A9B-B896-C94BC5D98C7A}" presName="spaceBetweenRectangles" presStyleCnt="0"/>
      <dgm:spPr/>
    </dgm:pt>
    <dgm:pt modelId="{EE14DA1A-FB0F-4E3E-8F7B-BA2EB90D1F79}" type="pres">
      <dgm:prSet presAssocID="{8BD12CC6-3D69-474E-BC2D-02345EE4300A}" presName="parentLin" presStyleCnt="0"/>
      <dgm:spPr/>
    </dgm:pt>
    <dgm:pt modelId="{A2EE483C-29D2-47C8-99BF-A96B09B5FCCA}" type="pres">
      <dgm:prSet presAssocID="{8BD12CC6-3D69-474E-BC2D-02345EE4300A}" presName="parentLeftMargin" presStyleLbl="node1" presStyleIdx="0" presStyleCnt="6"/>
      <dgm:spPr/>
    </dgm:pt>
    <dgm:pt modelId="{F42BA93A-BE8F-4CAE-AEF8-6FCC84DA7C82}" type="pres">
      <dgm:prSet presAssocID="{8BD12CC6-3D69-474E-BC2D-02345EE4300A}" presName="parentText" presStyleLbl="node1" presStyleIdx="1" presStyleCnt="6">
        <dgm:presLayoutVars>
          <dgm:chMax val="0"/>
          <dgm:bulletEnabled val="1"/>
        </dgm:presLayoutVars>
      </dgm:prSet>
      <dgm:spPr/>
    </dgm:pt>
    <dgm:pt modelId="{9C2E3237-7E0D-48F4-AE7F-CEEF0321DBD9}" type="pres">
      <dgm:prSet presAssocID="{8BD12CC6-3D69-474E-BC2D-02345EE4300A}" presName="negativeSpace" presStyleCnt="0"/>
      <dgm:spPr/>
    </dgm:pt>
    <dgm:pt modelId="{30E8E3C3-FFC5-410C-B992-4B84B8BEC80D}" type="pres">
      <dgm:prSet presAssocID="{8BD12CC6-3D69-474E-BC2D-02345EE4300A}" presName="childText" presStyleLbl="conFgAcc1" presStyleIdx="1" presStyleCnt="6">
        <dgm:presLayoutVars>
          <dgm:bulletEnabled val="1"/>
        </dgm:presLayoutVars>
      </dgm:prSet>
      <dgm:spPr/>
    </dgm:pt>
    <dgm:pt modelId="{0C201872-C689-43A7-A9EF-268ACF78E6CD}" type="pres">
      <dgm:prSet presAssocID="{07629C95-981D-4151-8C38-CA9411F28E42}" presName="spaceBetweenRectangles" presStyleCnt="0"/>
      <dgm:spPr/>
    </dgm:pt>
    <dgm:pt modelId="{592E9BA7-0CDE-4C61-A269-7CA9F4DB82B7}" type="pres">
      <dgm:prSet presAssocID="{983F3A0E-146C-44A9-962D-2E9DE894F9AA}" presName="parentLin" presStyleCnt="0"/>
      <dgm:spPr/>
    </dgm:pt>
    <dgm:pt modelId="{20546E41-F1EC-4865-B8C9-0CFC5DEBEC66}" type="pres">
      <dgm:prSet presAssocID="{983F3A0E-146C-44A9-962D-2E9DE894F9AA}" presName="parentLeftMargin" presStyleLbl="node1" presStyleIdx="1" presStyleCnt="6"/>
      <dgm:spPr/>
    </dgm:pt>
    <dgm:pt modelId="{31EC1E08-E5EC-4324-A68F-BB43A8F83DF0}" type="pres">
      <dgm:prSet presAssocID="{983F3A0E-146C-44A9-962D-2E9DE894F9AA}" presName="parentText" presStyleLbl="node1" presStyleIdx="2" presStyleCnt="6">
        <dgm:presLayoutVars>
          <dgm:chMax val="0"/>
          <dgm:bulletEnabled val="1"/>
        </dgm:presLayoutVars>
      </dgm:prSet>
      <dgm:spPr/>
    </dgm:pt>
    <dgm:pt modelId="{9CC66D39-4EE7-48B1-937A-1A31EE328F74}" type="pres">
      <dgm:prSet presAssocID="{983F3A0E-146C-44A9-962D-2E9DE894F9AA}" presName="negativeSpace" presStyleCnt="0"/>
      <dgm:spPr/>
    </dgm:pt>
    <dgm:pt modelId="{84BD7F76-159F-4173-BC4F-1FB517C7EC2D}" type="pres">
      <dgm:prSet presAssocID="{983F3A0E-146C-44A9-962D-2E9DE894F9AA}" presName="childText" presStyleLbl="conFgAcc1" presStyleIdx="2" presStyleCnt="6">
        <dgm:presLayoutVars>
          <dgm:bulletEnabled val="1"/>
        </dgm:presLayoutVars>
      </dgm:prSet>
      <dgm:spPr/>
    </dgm:pt>
    <dgm:pt modelId="{E09059DC-8CA2-46DF-9AAF-E1143DD82E1F}" type="pres">
      <dgm:prSet presAssocID="{6757F19E-528B-442F-BE79-A96C08D23AD9}" presName="spaceBetweenRectangles" presStyleCnt="0"/>
      <dgm:spPr/>
    </dgm:pt>
    <dgm:pt modelId="{1FE41C43-3FB8-422B-8DD2-DC77A1ED254A}" type="pres">
      <dgm:prSet presAssocID="{1F18FFD0-97E9-4CC3-8322-3A37BF4DC273}" presName="parentLin" presStyleCnt="0"/>
      <dgm:spPr/>
    </dgm:pt>
    <dgm:pt modelId="{60434637-06C9-46B1-9941-A4BF47DC2983}" type="pres">
      <dgm:prSet presAssocID="{1F18FFD0-97E9-4CC3-8322-3A37BF4DC273}" presName="parentLeftMargin" presStyleLbl="node1" presStyleIdx="2" presStyleCnt="6"/>
      <dgm:spPr/>
    </dgm:pt>
    <dgm:pt modelId="{F2D64590-D81A-41CD-9570-FEEC21B590A9}" type="pres">
      <dgm:prSet presAssocID="{1F18FFD0-97E9-4CC3-8322-3A37BF4DC273}" presName="parentText" presStyleLbl="node1" presStyleIdx="3" presStyleCnt="6">
        <dgm:presLayoutVars>
          <dgm:chMax val="0"/>
          <dgm:bulletEnabled val="1"/>
        </dgm:presLayoutVars>
      </dgm:prSet>
      <dgm:spPr/>
    </dgm:pt>
    <dgm:pt modelId="{769E665B-BCFE-4929-A275-4B8FA0FAA1B3}" type="pres">
      <dgm:prSet presAssocID="{1F18FFD0-97E9-4CC3-8322-3A37BF4DC273}" presName="negativeSpace" presStyleCnt="0"/>
      <dgm:spPr/>
    </dgm:pt>
    <dgm:pt modelId="{1FD692D4-D38C-47AD-B854-455BBB561F40}" type="pres">
      <dgm:prSet presAssocID="{1F18FFD0-97E9-4CC3-8322-3A37BF4DC273}" presName="childText" presStyleLbl="conFgAcc1" presStyleIdx="3" presStyleCnt="6">
        <dgm:presLayoutVars>
          <dgm:bulletEnabled val="1"/>
        </dgm:presLayoutVars>
      </dgm:prSet>
      <dgm:spPr/>
    </dgm:pt>
    <dgm:pt modelId="{C88203E9-CBDB-41E7-B2FB-E377473D665D}" type="pres">
      <dgm:prSet presAssocID="{EC4735F1-38AC-4119-BD83-F86AFE461893}" presName="spaceBetweenRectangles" presStyleCnt="0"/>
      <dgm:spPr/>
    </dgm:pt>
    <dgm:pt modelId="{01774EA2-2FF9-41F0-9111-A9CAF52CD28B}" type="pres">
      <dgm:prSet presAssocID="{75344326-51FC-4019-A88D-AC08CD445EE0}" presName="parentLin" presStyleCnt="0"/>
      <dgm:spPr/>
    </dgm:pt>
    <dgm:pt modelId="{647BD0B7-A71B-4754-9B17-017F117E7AE5}" type="pres">
      <dgm:prSet presAssocID="{75344326-51FC-4019-A88D-AC08CD445EE0}" presName="parentLeftMargin" presStyleLbl="node1" presStyleIdx="3" presStyleCnt="6"/>
      <dgm:spPr/>
    </dgm:pt>
    <dgm:pt modelId="{E4C6FE76-F2AC-4B52-9B66-0D1257F3DB37}" type="pres">
      <dgm:prSet presAssocID="{75344326-51FC-4019-A88D-AC08CD445EE0}" presName="parentText" presStyleLbl="node1" presStyleIdx="4" presStyleCnt="6">
        <dgm:presLayoutVars>
          <dgm:chMax val="0"/>
          <dgm:bulletEnabled val="1"/>
        </dgm:presLayoutVars>
      </dgm:prSet>
      <dgm:spPr/>
    </dgm:pt>
    <dgm:pt modelId="{72F82D42-5ECD-4B2A-8DE7-9ECAC2EC0BDC}" type="pres">
      <dgm:prSet presAssocID="{75344326-51FC-4019-A88D-AC08CD445EE0}" presName="negativeSpace" presStyleCnt="0"/>
      <dgm:spPr/>
    </dgm:pt>
    <dgm:pt modelId="{409D930F-1067-4090-87D9-C8FB26F7CF1F}" type="pres">
      <dgm:prSet presAssocID="{75344326-51FC-4019-A88D-AC08CD445EE0}" presName="childText" presStyleLbl="conFgAcc1" presStyleIdx="4" presStyleCnt="6">
        <dgm:presLayoutVars>
          <dgm:bulletEnabled val="1"/>
        </dgm:presLayoutVars>
      </dgm:prSet>
      <dgm:spPr/>
    </dgm:pt>
    <dgm:pt modelId="{5E1E7AB8-9E58-4EC0-AF25-F0CDB9C87EF8}" type="pres">
      <dgm:prSet presAssocID="{5A85D86C-B1DE-4DEC-B8A9-E9A41D70B10A}" presName="spaceBetweenRectangles" presStyleCnt="0"/>
      <dgm:spPr/>
    </dgm:pt>
    <dgm:pt modelId="{48798BE1-83C8-4A21-8EAF-BE464E06F0BF}" type="pres">
      <dgm:prSet presAssocID="{6A820CEE-F9F5-4F36-A30D-DB1FFEB08F2C}" presName="parentLin" presStyleCnt="0"/>
      <dgm:spPr/>
    </dgm:pt>
    <dgm:pt modelId="{8611F935-0C01-425D-97B0-921FC236F907}" type="pres">
      <dgm:prSet presAssocID="{6A820CEE-F9F5-4F36-A30D-DB1FFEB08F2C}" presName="parentLeftMargin" presStyleLbl="node1" presStyleIdx="4" presStyleCnt="6"/>
      <dgm:spPr/>
    </dgm:pt>
    <dgm:pt modelId="{B7962B12-EEC8-431A-B558-9A93B8352D48}" type="pres">
      <dgm:prSet presAssocID="{6A820CEE-F9F5-4F36-A30D-DB1FFEB08F2C}" presName="parentText" presStyleLbl="node1" presStyleIdx="5" presStyleCnt="6">
        <dgm:presLayoutVars>
          <dgm:chMax val="0"/>
          <dgm:bulletEnabled val="1"/>
        </dgm:presLayoutVars>
      </dgm:prSet>
      <dgm:spPr/>
    </dgm:pt>
    <dgm:pt modelId="{B36E37E6-56F7-41D7-9561-68246D80B1F9}" type="pres">
      <dgm:prSet presAssocID="{6A820CEE-F9F5-4F36-A30D-DB1FFEB08F2C}" presName="negativeSpace" presStyleCnt="0"/>
      <dgm:spPr/>
    </dgm:pt>
    <dgm:pt modelId="{42A67D60-FCAD-4977-83AC-4DEE018470D6}" type="pres">
      <dgm:prSet presAssocID="{6A820CEE-F9F5-4F36-A30D-DB1FFEB08F2C}" presName="childText" presStyleLbl="conFgAcc1" presStyleIdx="5" presStyleCnt="6">
        <dgm:presLayoutVars>
          <dgm:bulletEnabled val="1"/>
        </dgm:presLayoutVars>
      </dgm:prSet>
      <dgm:spPr/>
    </dgm:pt>
  </dgm:ptLst>
  <dgm:cxnLst>
    <dgm:cxn modelId="{2C753102-8E0A-4978-A6AB-CD1C2444BC0C}" type="presOf" srcId="{F9310B3E-0C1B-48D2-86B6-E631C1EB299F}" destId="{B9FAFA14-95EE-4849-84B9-D5F3697F6948}" srcOrd="1" destOrd="0" presId="urn:microsoft.com/office/officeart/2005/8/layout/list1"/>
    <dgm:cxn modelId="{7EE52C04-945B-4BAA-B158-05F37DC37351}" srcId="{1F18FFD0-97E9-4CC3-8322-3A37BF4DC273}" destId="{3A820D83-881F-49CB-85AA-BEE1451FD41E}" srcOrd="1" destOrd="0" parTransId="{5850E9E8-7106-4455-BE3E-A537A35E3813}" sibTransId="{6DFF1D80-60F4-4A69-84A3-FD1EE384DB4D}"/>
    <dgm:cxn modelId="{A9C0A20F-9116-48BE-8249-21F8C711969A}" srcId="{F9310B3E-0C1B-48D2-86B6-E631C1EB299F}" destId="{E432919C-C49D-42DC-8A34-D38FF19D611E}" srcOrd="1" destOrd="0" parTransId="{BF8B4B8D-9BB8-4169-B9F9-856B1BD09C4B}" sibTransId="{D1ACC2AE-D113-4F44-8C21-B4E809AF0A3D}"/>
    <dgm:cxn modelId="{07C3CA15-62A0-4EE5-959A-42A402529EC0}" type="presOf" srcId="{8F081E4B-CE2A-46BE-A876-3A7498D60D29}" destId="{84BD7F76-159F-4173-BC4F-1FB517C7EC2D}" srcOrd="0" destOrd="0" presId="urn:microsoft.com/office/officeart/2005/8/layout/list1"/>
    <dgm:cxn modelId="{B0ED941B-0E8C-43CB-A6B2-C765457A0DFB}" srcId="{F9310B3E-0C1B-48D2-86B6-E631C1EB299F}" destId="{29C2C326-4E61-4FDB-80EA-559227BFA419}" srcOrd="0" destOrd="0" parTransId="{F4D4F6D3-8223-4C99-826B-79B00958BF7F}" sibTransId="{358FF21E-4255-4B39-806B-2D6527653FD7}"/>
    <dgm:cxn modelId="{8ED19624-F9C2-4BAF-9A9F-F5BD7D584C4B}" type="presOf" srcId="{983F3A0E-146C-44A9-962D-2E9DE894F9AA}" destId="{20546E41-F1EC-4865-B8C9-0CFC5DEBEC66}" srcOrd="0" destOrd="0" presId="urn:microsoft.com/office/officeart/2005/8/layout/list1"/>
    <dgm:cxn modelId="{B7C39526-79A1-45D2-A50D-43ABFC1B82B2}" type="presOf" srcId="{E432919C-C49D-42DC-8A34-D38FF19D611E}" destId="{18ACFFB0-D7BD-49FB-9EE8-93E5993E8254}" srcOrd="0" destOrd="1" presId="urn:microsoft.com/office/officeart/2005/8/layout/list1"/>
    <dgm:cxn modelId="{E86A8328-7F6B-49F3-A5CA-340A969EF5AA}" srcId="{6A820CEE-F9F5-4F36-A30D-DB1FFEB08F2C}" destId="{C03ED56C-EA98-441D-9D54-61C931D4878E}" srcOrd="1" destOrd="0" parTransId="{7D542E01-4061-44C8-AA8B-8DFF802279E2}" sibTransId="{44673A73-A02A-43EE-A973-1EA24E4FFEA5}"/>
    <dgm:cxn modelId="{38DFCE2D-8C65-4F29-A9B3-2703F810884B}" type="presOf" srcId="{F9310B3E-0C1B-48D2-86B6-E631C1EB299F}" destId="{34B6BC5F-A590-40AF-89AE-0B51DB32EADC}" srcOrd="0" destOrd="0" presId="urn:microsoft.com/office/officeart/2005/8/layout/list1"/>
    <dgm:cxn modelId="{F5FA6E30-0453-4303-9C7F-2541795D6688}" srcId="{75344326-51FC-4019-A88D-AC08CD445EE0}" destId="{4E150678-6319-47A3-B4FD-8FBD49473D6B}" srcOrd="1" destOrd="0" parTransId="{73614C45-9DBB-4A75-9724-663ACB268765}" sibTransId="{C0C064D8-B34F-47E0-9475-E31FF33A8C67}"/>
    <dgm:cxn modelId="{16CD7E31-E0B6-4AE8-A058-24BD37BE6C03}" srcId="{8BD12CC6-3D69-474E-BC2D-02345EE4300A}" destId="{22A1E750-C33C-429D-B826-B59690659C2F}" srcOrd="1" destOrd="0" parTransId="{636873BD-F414-427D-A507-48B56E1F23E0}" sibTransId="{2D5E5ABC-025E-4616-8554-BB72065A1BD7}"/>
    <dgm:cxn modelId="{40B40A37-B1CB-4363-A2EC-ED1F0CC89CDF}" type="presOf" srcId="{6A820CEE-F9F5-4F36-A30D-DB1FFEB08F2C}" destId="{8611F935-0C01-425D-97B0-921FC236F907}" srcOrd="0" destOrd="0" presId="urn:microsoft.com/office/officeart/2005/8/layout/list1"/>
    <dgm:cxn modelId="{B1178138-115C-4C79-9B3A-C5886DBE34FA}" type="presOf" srcId="{22A1E750-C33C-429D-B826-B59690659C2F}" destId="{30E8E3C3-FFC5-410C-B992-4B84B8BEC80D}" srcOrd="0" destOrd="1" presId="urn:microsoft.com/office/officeart/2005/8/layout/list1"/>
    <dgm:cxn modelId="{417B8F3D-DF18-46BF-B0DE-84B5B5056863}" type="presOf" srcId="{33BCFA9B-1F08-4A42-B992-A407B7745D2E}" destId="{4620AC21-19ED-4DFE-9E38-64FC94C0E728}" srcOrd="0" destOrd="0" presId="urn:microsoft.com/office/officeart/2005/8/layout/list1"/>
    <dgm:cxn modelId="{FD89205B-9D94-4B52-AEEE-240CFDD1EBE5}" type="presOf" srcId="{F1244F88-7A9B-4A57-87DE-1403E7D9EEE6}" destId="{409D930F-1067-4090-87D9-C8FB26F7CF1F}" srcOrd="0" destOrd="0" presId="urn:microsoft.com/office/officeart/2005/8/layout/list1"/>
    <dgm:cxn modelId="{718F5F6C-CE5D-4547-B128-80EA81FFA4E4}" type="presOf" srcId="{1F18FFD0-97E9-4CC3-8322-3A37BF4DC273}" destId="{F2D64590-D81A-41CD-9570-FEEC21B590A9}" srcOrd="1" destOrd="0" presId="urn:microsoft.com/office/officeart/2005/8/layout/list1"/>
    <dgm:cxn modelId="{13CCAC6E-62FC-44EC-8C2C-C9A278911AFB}" type="presOf" srcId="{8BD12CC6-3D69-474E-BC2D-02345EE4300A}" destId="{A2EE483C-29D2-47C8-99BF-A96B09B5FCCA}" srcOrd="0" destOrd="0" presId="urn:microsoft.com/office/officeart/2005/8/layout/list1"/>
    <dgm:cxn modelId="{08CCED4E-476F-4CF1-882F-C9459468CD77}" srcId="{33BCFA9B-1F08-4A42-B992-A407B7745D2E}" destId="{F9310B3E-0C1B-48D2-86B6-E631C1EB299F}" srcOrd="0" destOrd="0" parTransId="{33755C01-2A2B-445D-AE6B-E9A4C8A6F1A7}" sibTransId="{450DF7A2-9D72-4A9B-B896-C94BC5D98C7A}"/>
    <dgm:cxn modelId="{D3425E73-A481-4BEC-B065-1815ECB44073}" srcId="{75344326-51FC-4019-A88D-AC08CD445EE0}" destId="{F1244F88-7A9B-4A57-87DE-1403E7D9EEE6}" srcOrd="0" destOrd="0" parTransId="{2E9FA5C0-7A77-43A3-AA0C-9F333610F0F8}" sibTransId="{8DED5B1D-5161-4E18-85C2-3E0CC7F66CB1}"/>
    <dgm:cxn modelId="{882E9375-E5BA-4649-B960-2B3F5C471CEB}" srcId="{33BCFA9B-1F08-4A42-B992-A407B7745D2E}" destId="{8BD12CC6-3D69-474E-BC2D-02345EE4300A}" srcOrd="1" destOrd="0" parTransId="{17810A6C-79B0-49B1-B271-323ECC23B93C}" sibTransId="{07629C95-981D-4151-8C38-CA9411F28E42}"/>
    <dgm:cxn modelId="{FD70B783-A9DF-4A51-AE12-4082335A2256}" type="presOf" srcId="{AC67891A-E7C3-4065-9E2E-27018EB1A61A}" destId="{1FD692D4-D38C-47AD-B854-455BBB561F40}" srcOrd="0" destOrd="0" presId="urn:microsoft.com/office/officeart/2005/8/layout/list1"/>
    <dgm:cxn modelId="{31DF2184-BC83-4FB4-BCA4-0D0302767A87}" type="presOf" srcId="{1F18FFD0-97E9-4CC3-8322-3A37BF4DC273}" destId="{60434637-06C9-46B1-9941-A4BF47DC2983}" srcOrd="0" destOrd="0" presId="urn:microsoft.com/office/officeart/2005/8/layout/list1"/>
    <dgm:cxn modelId="{33DD7D85-F537-4A49-A648-A6D2AD1A9653}" type="presOf" srcId="{A74C09F8-10D5-4ABB-ADFE-085A64B4BE64}" destId="{18ACFFB0-D7BD-49FB-9EE8-93E5993E8254}" srcOrd="0" destOrd="2" presId="urn:microsoft.com/office/officeart/2005/8/layout/list1"/>
    <dgm:cxn modelId="{47A8C789-CE8E-4591-8FD1-A2EBEC4FC475}" type="presOf" srcId="{983F3A0E-146C-44A9-962D-2E9DE894F9AA}" destId="{31EC1E08-E5EC-4324-A68F-BB43A8F83DF0}" srcOrd="1" destOrd="0" presId="urn:microsoft.com/office/officeart/2005/8/layout/list1"/>
    <dgm:cxn modelId="{12EF568C-A2A3-4D3D-B4B0-D4D5435B4458}" type="presOf" srcId="{3A820D83-881F-49CB-85AA-BEE1451FD41E}" destId="{1FD692D4-D38C-47AD-B854-455BBB561F40}" srcOrd="0" destOrd="1" presId="urn:microsoft.com/office/officeart/2005/8/layout/list1"/>
    <dgm:cxn modelId="{7F9ADE91-D879-4D33-961B-BAF4297971A7}" type="presOf" srcId="{29C2C326-4E61-4FDB-80EA-559227BFA419}" destId="{18ACFFB0-D7BD-49FB-9EE8-93E5993E8254}" srcOrd="0" destOrd="0" presId="urn:microsoft.com/office/officeart/2005/8/layout/list1"/>
    <dgm:cxn modelId="{CE0CDC94-32D4-4D1F-8BAF-7B66F1FA48D3}" type="presOf" srcId="{BFB16F9E-A8B4-4809-96D8-97842F18D82A}" destId="{42A67D60-FCAD-4977-83AC-4DEE018470D6}" srcOrd="0" destOrd="0" presId="urn:microsoft.com/office/officeart/2005/8/layout/list1"/>
    <dgm:cxn modelId="{BE624598-88B0-447C-8F47-B1B554819C10}" srcId="{6A820CEE-F9F5-4F36-A30D-DB1FFEB08F2C}" destId="{BFB16F9E-A8B4-4809-96D8-97842F18D82A}" srcOrd="0" destOrd="0" parTransId="{3B2981CA-1523-4735-B66C-21699F40E4FF}" sibTransId="{79597841-383C-49B5-B770-2468F9A4D09D}"/>
    <dgm:cxn modelId="{C914C29B-5339-4ED2-BBEC-BFAFBAB338BB}" type="presOf" srcId="{BC166004-C43A-4E41-8792-467D416A5FC5}" destId="{30E8E3C3-FFC5-410C-B992-4B84B8BEC80D}" srcOrd="0" destOrd="0" presId="urn:microsoft.com/office/officeart/2005/8/layout/list1"/>
    <dgm:cxn modelId="{C3ACBD9C-17B4-4A93-BF45-C37FD92D5514}" srcId="{33BCFA9B-1F08-4A42-B992-A407B7745D2E}" destId="{75344326-51FC-4019-A88D-AC08CD445EE0}" srcOrd="4" destOrd="0" parTransId="{07BBFB5B-56C0-4A47-B85A-B23D9B5B428B}" sibTransId="{5A85D86C-B1DE-4DEC-B8A9-E9A41D70B10A}"/>
    <dgm:cxn modelId="{48F8C0A1-5F09-40B7-8E71-129C279BF50C}" srcId="{F9310B3E-0C1B-48D2-86B6-E631C1EB299F}" destId="{A74C09F8-10D5-4ABB-ADFE-085A64B4BE64}" srcOrd="2" destOrd="0" parTransId="{56F05E63-EAA0-4F0F-A5D2-612AE3C265DB}" sibTransId="{BEB7A9BA-5A6A-4081-B4FF-25E5389BABBD}"/>
    <dgm:cxn modelId="{4FABA6B4-8D34-4B98-9E8D-82FB71024EE8}" srcId="{33BCFA9B-1F08-4A42-B992-A407B7745D2E}" destId="{983F3A0E-146C-44A9-962D-2E9DE894F9AA}" srcOrd="2" destOrd="0" parTransId="{91A4D017-082A-4739-B1AB-496BFA4B07BB}" sibTransId="{6757F19E-528B-442F-BE79-A96C08D23AD9}"/>
    <dgm:cxn modelId="{B2994FC0-1342-4196-8031-393F77B2E2EB}" srcId="{33BCFA9B-1F08-4A42-B992-A407B7745D2E}" destId="{6A820CEE-F9F5-4F36-A30D-DB1FFEB08F2C}" srcOrd="5" destOrd="0" parTransId="{B61C23AE-29D3-49A7-A0E0-40F4C65585C4}" sibTransId="{6C4325A4-E3EA-4DE7-BEE2-A64381A87F5E}"/>
    <dgm:cxn modelId="{6C9E6FC7-9ED8-4676-9FD6-309754B2AAEF}" srcId="{983F3A0E-146C-44A9-962D-2E9DE894F9AA}" destId="{8F081E4B-CE2A-46BE-A876-3A7498D60D29}" srcOrd="0" destOrd="0" parTransId="{5EB648E8-13D4-4ACA-8E32-F97F89A97D5F}" sibTransId="{F5DCCEB6-F8CD-4144-AAF6-8BFF6C878FA8}"/>
    <dgm:cxn modelId="{D66660CC-6ADE-42B9-983B-DC53EC42AFED}" type="presOf" srcId="{8BD12CC6-3D69-474E-BC2D-02345EE4300A}" destId="{F42BA93A-BE8F-4CAE-AEF8-6FCC84DA7C82}" srcOrd="1" destOrd="0" presId="urn:microsoft.com/office/officeart/2005/8/layout/list1"/>
    <dgm:cxn modelId="{151573CF-8CD5-4D61-A621-9E3AE7DF53CA}" type="presOf" srcId="{C03ED56C-EA98-441D-9D54-61C931D4878E}" destId="{42A67D60-FCAD-4977-83AC-4DEE018470D6}" srcOrd="0" destOrd="1" presId="urn:microsoft.com/office/officeart/2005/8/layout/list1"/>
    <dgm:cxn modelId="{A94260D5-1F30-44D9-942A-755BD01F3772}" srcId="{1F18FFD0-97E9-4CC3-8322-3A37BF4DC273}" destId="{AC67891A-E7C3-4065-9E2E-27018EB1A61A}" srcOrd="0" destOrd="0" parTransId="{01BF2956-42AD-4AFE-A3F8-13C673C56BED}" sibTransId="{8678D49F-056F-4CD5-A295-18A565293E40}"/>
    <dgm:cxn modelId="{8B92DDDC-8114-4D06-A9D7-8AC9AFAF2AC1}" type="presOf" srcId="{75344326-51FC-4019-A88D-AC08CD445EE0}" destId="{647BD0B7-A71B-4754-9B17-017F117E7AE5}" srcOrd="0" destOrd="0" presId="urn:microsoft.com/office/officeart/2005/8/layout/list1"/>
    <dgm:cxn modelId="{72FA31E3-1AD4-425F-945F-A13806A3498B}" type="presOf" srcId="{6A820CEE-F9F5-4F36-A30D-DB1FFEB08F2C}" destId="{B7962B12-EEC8-431A-B558-9A93B8352D48}" srcOrd="1" destOrd="0" presId="urn:microsoft.com/office/officeart/2005/8/layout/list1"/>
    <dgm:cxn modelId="{AC05F3F4-5ABE-4AA7-99A3-863F790FBED0}" type="presOf" srcId="{75344326-51FC-4019-A88D-AC08CD445EE0}" destId="{E4C6FE76-F2AC-4B52-9B66-0D1257F3DB37}" srcOrd="1" destOrd="0" presId="urn:microsoft.com/office/officeart/2005/8/layout/list1"/>
    <dgm:cxn modelId="{DFC7DCF7-6C16-4F66-95B6-6EAA7E488885}" srcId="{33BCFA9B-1F08-4A42-B992-A407B7745D2E}" destId="{1F18FFD0-97E9-4CC3-8322-3A37BF4DC273}" srcOrd="3" destOrd="0" parTransId="{99FADC9C-B101-46A3-9411-3D4DDAAC7CC5}" sibTransId="{EC4735F1-38AC-4119-BD83-F86AFE461893}"/>
    <dgm:cxn modelId="{3C1385F9-C7EC-4F8F-A6F7-0F1339627F24}" type="presOf" srcId="{4E150678-6319-47A3-B4FD-8FBD49473D6B}" destId="{409D930F-1067-4090-87D9-C8FB26F7CF1F}" srcOrd="0" destOrd="1" presId="urn:microsoft.com/office/officeart/2005/8/layout/list1"/>
    <dgm:cxn modelId="{A7FF4FFB-7299-414E-871B-51EA66949E82}" srcId="{8BD12CC6-3D69-474E-BC2D-02345EE4300A}" destId="{BC166004-C43A-4E41-8792-467D416A5FC5}" srcOrd="0" destOrd="0" parTransId="{D276BC74-69C3-4394-AC37-E8BF3FE17956}" sibTransId="{0C25D58D-BDA2-407B-8930-263E14DDEA48}"/>
    <dgm:cxn modelId="{D24E7F70-8BD9-40F8-9112-401CD8088EDC}" type="presParOf" srcId="{4620AC21-19ED-4DFE-9E38-64FC94C0E728}" destId="{84DADE54-8F7C-417B-A9F4-B39E8F332526}" srcOrd="0" destOrd="0" presId="urn:microsoft.com/office/officeart/2005/8/layout/list1"/>
    <dgm:cxn modelId="{CA2FDA0C-B6C9-4AB3-BD0D-F51547DE8032}" type="presParOf" srcId="{84DADE54-8F7C-417B-A9F4-B39E8F332526}" destId="{34B6BC5F-A590-40AF-89AE-0B51DB32EADC}" srcOrd="0" destOrd="0" presId="urn:microsoft.com/office/officeart/2005/8/layout/list1"/>
    <dgm:cxn modelId="{CCD17925-B2B6-4CE8-93BD-EA9B1C19682A}" type="presParOf" srcId="{84DADE54-8F7C-417B-A9F4-B39E8F332526}" destId="{B9FAFA14-95EE-4849-84B9-D5F3697F6948}" srcOrd="1" destOrd="0" presId="urn:microsoft.com/office/officeart/2005/8/layout/list1"/>
    <dgm:cxn modelId="{B87D3845-BC06-43FC-8778-0A4A89BB42B5}" type="presParOf" srcId="{4620AC21-19ED-4DFE-9E38-64FC94C0E728}" destId="{D21DF8D1-C011-4464-9063-D18B77DC23AC}" srcOrd="1" destOrd="0" presId="urn:microsoft.com/office/officeart/2005/8/layout/list1"/>
    <dgm:cxn modelId="{AADE4859-EB6A-428B-BF1E-53B4DF8F0019}" type="presParOf" srcId="{4620AC21-19ED-4DFE-9E38-64FC94C0E728}" destId="{18ACFFB0-D7BD-49FB-9EE8-93E5993E8254}" srcOrd="2" destOrd="0" presId="urn:microsoft.com/office/officeart/2005/8/layout/list1"/>
    <dgm:cxn modelId="{E9E34E60-41AA-443F-88DB-EF66A23AE7D0}" type="presParOf" srcId="{4620AC21-19ED-4DFE-9E38-64FC94C0E728}" destId="{11BAC081-89B7-4271-8916-299C95F56733}" srcOrd="3" destOrd="0" presId="urn:microsoft.com/office/officeart/2005/8/layout/list1"/>
    <dgm:cxn modelId="{DF589E80-12CB-4317-897E-19F126E4A704}" type="presParOf" srcId="{4620AC21-19ED-4DFE-9E38-64FC94C0E728}" destId="{EE14DA1A-FB0F-4E3E-8F7B-BA2EB90D1F79}" srcOrd="4" destOrd="0" presId="urn:microsoft.com/office/officeart/2005/8/layout/list1"/>
    <dgm:cxn modelId="{F4D2E2EC-3343-46A8-9F31-9819FFA591C8}" type="presParOf" srcId="{EE14DA1A-FB0F-4E3E-8F7B-BA2EB90D1F79}" destId="{A2EE483C-29D2-47C8-99BF-A96B09B5FCCA}" srcOrd="0" destOrd="0" presId="urn:microsoft.com/office/officeart/2005/8/layout/list1"/>
    <dgm:cxn modelId="{CD722954-515D-42FB-BB75-D595ACCE801B}" type="presParOf" srcId="{EE14DA1A-FB0F-4E3E-8F7B-BA2EB90D1F79}" destId="{F42BA93A-BE8F-4CAE-AEF8-6FCC84DA7C82}" srcOrd="1" destOrd="0" presId="urn:microsoft.com/office/officeart/2005/8/layout/list1"/>
    <dgm:cxn modelId="{93C0E93D-8040-47C9-82D2-147B50B84F9C}" type="presParOf" srcId="{4620AC21-19ED-4DFE-9E38-64FC94C0E728}" destId="{9C2E3237-7E0D-48F4-AE7F-CEEF0321DBD9}" srcOrd="5" destOrd="0" presId="urn:microsoft.com/office/officeart/2005/8/layout/list1"/>
    <dgm:cxn modelId="{198448E5-FE9F-4B43-B7F6-BC98957A08B7}" type="presParOf" srcId="{4620AC21-19ED-4DFE-9E38-64FC94C0E728}" destId="{30E8E3C3-FFC5-410C-B992-4B84B8BEC80D}" srcOrd="6" destOrd="0" presId="urn:microsoft.com/office/officeart/2005/8/layout/list1"/>
    <dgm:cxn modelId="{57601FF6-7C0E-4490-B37C-64445B962D64}" type="presParOf" srcId="{4620AC21-19ED-4DFE-9E38-64FC94C0E728}" destId="{0C201872-C689-43A7-A9EF-268ACF78E6CD}" srcOrd="7" destOrd="0" presId="urn:microsoft.com/office/officeart/2005/8/layout/list1"/>
    <dgm:cxn modelId="{298B0F6B-A21D-42D6-8DFF-CF97FE3F1A95}" type="presParOf" srcId="{4620AC21-19ED-4DFE-9E38-64FC94C0E728}" destId="{592E9BA7-0CDE-4C61-A269-7CA9F4DB82B7}" srcOrd="8" destOrd="0" presId="urn:microsoft.com/office/officeart/2005/8/layout/list1"/>
    <dgm:cxn modelId="{D2DA9B56-A110-4B8D-8C7A-34B390FE9218}" type="presParOf" srcId="{592E9BA7-0CDE-4C61-A269-7CA9F4DB82B7}" destId="{20546E41-F1EC-4865-B8C9-0CFC5DEBEC66}" srcOrd="0" destOrd="0" presId="urn:microsoft.com/office/officeart/2005/8/layout/list1"/>
    <dgm:cxn modelId="{10C773FE-5ECF-4667-9569-0F62DB587BC8}" type="presParOf" srcId="{592E9BA7-0CDE-4C61-A269-7CA9F4DB82B7}" destId="{31EC1E08-E5EC-4324-A68F-BB43A8F83DF0}" srcOrd="1" destOrd="0" presId="urn:microsoft.com/office/officeart/2005/8/layout/list1"/>
    <dgm:cxn modelId="{D387A721-71F7-49E3-BB9D-D7602936771D}" type="presParOf" srcId="{4620AC21-19ED-4DFE-9E38-64FC94C0E728}" destId="{9CC66D39-4EE7-48B1-937A-1A31EE328F74}" srcOrd="9" destOrd="0" presId="urn:microsoft.com/office/officeart/2005/8/layout/list1"/>
    <dgm:cxn modelId="{65921DBE-6329-45E6-B264-A9F9C3CBABBE}" type="presParOf" srcId="{4620AC21-19ED-4DFE-9E38-64FC94C0E728}" destId="{84BD7F76-159F-4173-BC4F-1FB517C7EC2D}" srcOrd="10" destOrd="0" presId="urn:microsoft.com/office/officeart/2005/8/layout/list1"/>
    <dgm:cxn modelId="{9F6DFAD3-65A6-42B7-8B4C-D46F650662E7}" type="presParOf" srcId="{4620AC21-19ED-4DFE-9E38-64FC94C0E728}" destId="{E09059DC-8CA2-46DF-9AAF-E1143DD82E1F}" srcOrd="11" destOrd="0" presId="urn:microsoft.com/office/officeart/2005/8/layout/list1"/>
    <dgm:cxn modelId="{348D6AA6-36DB-4795-806D-5C80A8E831B7}" type="presParOf" srcId="{4620AC21-19ED-4DFE-9E38-64FC94C0E728}" destId="{1FE41C43-3FB8-422B-8DD2-DC77A1ED254A}" srcOrd="12" destOrd="0" presId="urn:microsoft.com/office/officeart/2005/8/layout/list1"/>
    <dgm:cxn modelId="{EC3B97C6-E55A-4E3D-8587-916D65EE7A8C}" type="presParOf" srcId="{1FE41C43-3FB8-422B-8DD2-DC77A1ED254A}" destId="{60434637-06C9-46B1-9941-A4BF47DC2983}" srcOrd="0" destOrd="0" presId="urn:microsoft.com/office/officeart/2005/8/layout/list1"/>
    <dgm:cxn modelId="{976275C8-B71B-41D1-8EAA-4C59A1874817}" type="presParOf" srcId="{1FE41C43-3FB8-422B-8DD2-DC77A1ED254A}" destId="{F2D64590-D81A-41CD-9570-FEEC21B590A9}" srcOrd="1" destOrd="0" presId="urn:microsoft.com/office/officeart/2005/8/layout/list1"/>
    <dgm:cxn modelId="{4CA0DB19-AB5A-46BB-9BFF-80C8CBF86EB8}" type="presParOf" srcId="{4620AC21-19ED-4DFE-9E38-64FC94C0E728}" destId="{769E665B-BCFE-4929-A275-4B8FA0FAA1B3}" srcOrd="13" destOrd="0" presId="urn:microsoft.com/office/officeart/2005/8/layout/list1"/>
    <dgm:cxn modelId="{B9D96E40-CB64-4C3C-B60F-F82964503FDC}" type="presParOf" srcId="{4620AC21-19ED-4DFE-9E38-64FC94C0E728}" destId="{1FD692D4-D38C-47AD-B854-455BBB561F40}" srcOrd="14" destOrd="0" presId="urn:microsoft.com/office/officeart/2005/8/layout/list1"/>
    <dgm:cxn modelId="{082EA73B-1773-4294-AD05-2CB7A270ECBA}" type="presParOf" srcId="{4620AC21-19ED-4DFE-9E38-64FC94C0E728}" destId="{C88203E9-CBDB-41E7-B2FB-E377473D665D}" srcOrd="15" destOrd="0" presId="urn:microsoft.com/office/officeart/2005/8/layout/list1"/>
    <dgm:cxn modelId="{22273D10-2393-4314-BF65-BF9B125B619D}" type="presParOf" srcId="{4620AC21-19ED-4DFE-9E38-64FC94C0E728}" destId="{01774EA2-2FF9-41F0-9111-A9CAF52CD28B}" srcOrd="16" destOrd="0" presId="urn:microsoft.com/office/officeart/2005/8/layout/list1"/>
    <dgm:cxn modelId="{E85D6F59-1F52-4630-894E-3C43090F174C}" type="presParOf" srcId="{01774EA2-2FF9-41F0-9111-A9CAF52CD28B}" destId="{647BD0B7-A71B-4754-9B17-017F117E7AE5}" srcOrd="0" destOrd="0" presId="urn:microsoft.com/office/officeart/2005/8/layout/list1"/>
    <dgm:cxn modelId="{B92B9B10-2BE3-4112-8D31-6BF1146BFD39}" type="presParOf" srcId="{01774EA2-2FF9-41F0-9111-A9CAF52CD28B}" destId="{E4C6FE76-F2AC-4B52-9B66-0D1257F3DB37}" srcOrd="1" destOrd="0" presId="urn:microsoft.com/office/officeart/2005/8/layout/list1"/>
    <dgm:cxn modelId="{2852B686-A7A4-4749-916D-4313E54B7F42}" type="presParOf" srcId="{4620AC21-19ED-4DFE-9E38-64FC94C0E728}" destId="{72F82D42-5ECD-4B2A-8DE7-9ECAC2EC0BDC}" srcOrd="17" destOrd="0" presId="urn:microsoft.com/office/officeart/2005/8/layout/list1"/>
    <dgm:cxn modelId="{8F5EF7CC-1980-422C-B368-592842F8F4E2}" type="presParOf" srcId="{4620AC21-19ED-4DFE-9E38-64FC94C0E728}" destId="{409D930F-1067-4090-87D9-C8FB26F7CF1F}" srcOrd="18" destOrd="0" presId="urn:microsoft.com/office/officeart/2005/8/layout/list1"/>
    <dgm:cxn modelId="{3C572794-E26B-41E6-A6CD-A304FBF7F079}" type="presParOf" srcId="{4620AC21-19ED-4DFE-9E38-64FC94C0E728}" destId="{5E1E7AB8-9E58-4EC0-AF25-F0CDB9C87EF8}" srcOrd="19" destOrd="0" presId="urn:microsoft.com/office/officeart/2005/8/layout/list1"/>
    <dgm:cxn modelId="{65149C24-05DD-4FD3-B075-76877FBF0615}" type="presParOf" srcId="{4620AC21-19ED-4DFE-9E38-64FC94C0E728}" destId="{48798BE1-83C8-4A21-8EAF-BE464E06F0BF}" srcOrd="20" destOrd="0" presId="urn:microsoft.com/office/officeart/2005/8/layout/list1"/>
    <dgm:cxn modelId="{D632D077-91D8-46D1-BFB1-564212B48F5C}" type="presParOf" srcId="{48798BE1-83C8-4A21-8EAF-BE464E06F0BF}" destId="{8611F935-0C01-425D-97B0-921FC236F907}" srcOrd="0" destOrd="0" presId="urn:microsoft.com/office/officeart/2005/8/layout/list1"/>
    <dgm:cxn modelId="{F41966E3-CC99-414F-B33F-858C0C3BB106}" type="presParOf" srcId="{48798BE1-83C8-4A21-8EAF-BE464E06F0BF}" destId="{B7962B12-EEC8-431A-B558-9A93B8352D48}" srcOrd="1" destOrd="0" presId="urn:microsoft.com/office/officeart/2005/8/layout/list1"/>
    <dgm:cxn modelId="{84527460-A08F-4093-AAAE-E4BDB3B12D55}" type="presParOf" srcId="{4620AC21-19ED-4DFE-9E38-64FC94C0E728}" destId="{B36E37E6-56F7-41D7-9561-68246D80B1F9}" srcOrd="21" destOrd="0" presId="urn:microsoft.com/office/officeart/2005/8/layout/list1"/>
    <dgm:cxn modelId="{7311C671-7A3E-4985-A421-758FBD0674B4}" type="presParOf" srcId="{4620AC21-19ED-4DFE-9E38-64FC94C0E728}" destId="{42A67D60-FCAD-4977-83AC-4DEE018470D6}"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A213DF-D5D6-425E-BA0E-43790538A68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7024792-F05B-4CE8-87EF-1385FA8A05D1}">
      <dgm:prSet phldrT="[Text]"/>
      <dgm:spPr/>
      <dgm:t>
        <a:bodyPr/>
        <a:lstStyle/>
        <a:p>
          <a:r>
            <a:rPr lang="en-US" dirty="0"/>
            <a:t>Misclassification</a:t>
          </a:r>
        </a:p>
      </dgm:t>
    </dgm:pt>
    <dgm:pt modelId="{4EFE55EA-63FA-444E-92C6-1F44D6637A34}" type="parTrans" cxnId="{BEDCC7BF-DE31-49CF-8AF9-23550CA16C1D}">
      <dgm:prSet/>
      <dgm:spPr/>
      <dgm:t>
        <a:bodyPr/>
        <a:lstStyle/>
        <a:p>
          <a:endParaRPr lang="en-US"/>
        </a:p>
      </dgm:t>
    </dgm:pt>
    <dgm:pt modelId="{D70F0FB9-BB0D-4D62-81F5-D2E0F872A5BC}" type="sibTrans" cxnId="{BEDCC7BF-DE31-49CF-8AF9-23550CA16C1D}">
      <dgm:prSet/>
      <dgm:spPr/>
      <dgm:t>
        <a:bodyPr/>
        <a:lstStyle/>
        <a:p>
          <a:endParaRPr lang="en-US"/>
        </a:p>
      </dgm:t>
    </dgm:pt>
    <dgm:pt modelId="{E1ACC89C-1174-4376-B737-B8284B5F1B14}">
      <dgm:prSet phldrT="[Text]"/>
      <dgm:spPr/>
      <dgm:t>
        <a:bodyPr/>
        <a:lstStyle/>
        <a:p>
          <a:r>
            <a:rPr lang="en-US" dirty="0"/>
            <a:t>Differing levels of NAICS</a:t>
          </a:r>
        </a:p>
      </dgm:t>
    </dgm:pt>
    <dgm:pt modelId="{1241BAF3-DDBF-4BAF-B33D-7027F77F4CC8}" type="parTrans" cxnId="{5713E776-991D-45AA-B71C-0BB58B82AD04}">
      <dgm:prSet/>
      <dgm:spPr/>
      <dgm:t>
        <a:bodyPr/>
        <a:lstStyle/>
        <a:p>
          <a:endParaRPr lang="en-US"/>
        </a:p>
      </dgm:t>
    </dgm:pt>
    <dgm:pt modelId="{1B2C0605-BF7E-4CAC-82DD-338A5E36F3D3}" type="sibTrans" cxnId="{5713E776-991D-45AA-B71C-0BB58B82AD04}">
      <dgm:prSet/>
      <dgm:spPr/>
      <dgm:t>
        <a:bodyPr/>
        <a:lstStyle/>
        <a:p>
          <a:endParaRPr lang="en-US"/>
        </a:p>
      </dgm:t>
    </dgm:pt>
    <dgm:pt modelId="{8B613832-20C8-46B5-A92B-991189BD170A}">
      <dgm:prSet phldrT="[Text]"/>
      <dgm:spPr/>
      <dgm:t>
        <a:bodyPr/>
        <a:lstStyle/>
        <a:p>
          <a:r>
            <a:rPr lang="en-US" dirty="0"/>
            <a:t>Application NAICS</a:t>
          </a:r>
        </a:p>
      </dgm:t>
    </dgm:pt>
    <dgm:pt modelId="{0490AFD3-2D98-485D-8034-04A1C7E7E0EA}" type="parTrans" cxnId="{E8D43844-C13C-4A82-9B75-A53DF63B105B}">
      <dgm:prSet/>
      <dgm:spPr/>
      <dgm:t>
        <a:bodyPr/>
        <a:lstStyle/>
        <a:p>
          <a:endParaRPr lang="en-US"/>
        </a:p>
      </dgm:t>
    </dgm:pt>
    <dgm:pt modelId="{C1EE5790-9BCD-4EC0-9244-784034F3F4F6}" type="sibTrans" cxnId="{E8D43844-C13C-4A82-9B75-A53DF63B105B}">
      <dgm:prSet/>
      <dgm:spPr/>
      <dgm:t>
        <a:bodyPr/>
        <a:lstStyle/>
        <a:p>
          <a:endParaRPr lang="en-US"/>
        </a:p>
      </dgm:t>
    </dgm:pt>
    <dgm:pt modelId="{C704642A-05FE-4253-A7D5-3EED12B960AA}">
      <dgm:prSet phldrT="[Text]"/>
      <dgm:spPr/>
      <dgm:t>
        <a:bodyPr/>
        <a:lstStyle/>
        <a:p>
          <a:r>
            <a:rPr lang="en-US" dirty="0"/>
            <a:t>Unit Terminology</a:t>
          </a:r>
        </a:p>
      </dgm:t>
    </dgm:pt>
    <dgm:pt modelId="{67FB00D9-83B5-4B2E-931D-4E95FD229439}" type="parTrans" cxnId="{6F58B7C3-403E-4128-8ADD-C88DD4D05BAB}">
      <dgm:prSet/>
      <dgm:spPr/>
      <dgm:t>
        <a:bodyPr/>
        <a:lstStyle/>
        <a:p>
          <a:endParaRPr lang="en-US"/>
        </a:p>
      </dgm:t>
    </dgm:pt>
    <dgm:pt modelId="{ABFB3025-1AF8-44C4-80FD-3E03D8D670B3}" type="sibTrans" cxnId="{6F58B7C3-403E-4128-8ADD-C88DD4D05BAB}">
      <dgm:prSet/>
      <dgm:spPr/>
      <dgm:t>
        <a:bodyPr/>
        <a:lstStyle/>
        <a:p>
          <a:endParaRPr lang="en-US"/>
        </a:p>
      </dgm:t>
    </dgm:pt>
    <dgm:pt modelId="{C413B7FC-460B-47EA-A311-C69303AC6181}">
      <dgm:prSet phldrT="[Text]"/>
      <dgm:spPr/>
      <dgm:t>
        <a:bodyPr/>
        <a:lstStyle/>
        <a:p>
          <a:r>
            <a:rPr lang="en-US" dirty="0"/>
            <a:t>Many different business units</a:t>
          </a:r>
        </a:p>
      </dgm:t>
    </dgm:pt>
    <dgm:pt modelId="{C3736259-276E-4149-9887-60A6DBE18503}" type="parTrans" cxnId="{2488D735-1E7C-4060-85E3-E520C981281D}">
      <dgm:prSet/>
      <dgm:spPr/>
      <dgm:t>
        <a:bodyPr/>
        <a:lstStyle/>
        <a:p>
          <a:endParaRPr lang="en-US"/>
        </a:p>
      </dgm:t>
    </dgm:pt>
    <dgm:pt modelId="{9EAF0D94-589C-4210-8371-9CEF9D80C6A5}" type="sibTrans" cxnId="{2488D735-1E7C-4060-85E3-E520C981281D}">
      <dgm:prSet/>
      <dgm:spPr/>
      <dgm:t>
        <a:bodyPr/>
        <a:lstStyle/>
        <a:p>
          <a:endParaRPr lang="en-US"/>
        </a:p>
      </dgm:t>
    </dgm:pt>
    <dgm:pt modelId="{1370D0C6-F322-490F-8275-BB4AD8FB3500}">
      <dgm:prSet phldrT="[Text]"/>
      <dgm:spPr/>
      <dgm:t>
        <a:bodyPr/>
        <a:lstStyle/>
        <a:p>
          <a:r>
            <a:rPr lang="en-US" dirty="0"/>
            <a:t>Response Process</a:t>
          </a:r>
        </a:p>
      </dgm:t>
    </dgm:pt>
    <dgm:pt modelId="{C4B68CAA-AC49-4911-A43E-C42460673E3A}" type="parTrans" cxnId="{481BD8E4-78F7-4FDC-9A1D-CCACFFA562F4}">
      <dgm:prSet/>
      <dgm:spPr/>
      <dgm:t>
        <a:bodyPr/>
        <a:lstStyle/>
        <a:p>
          <a:endParaRPr lang="en-US"/>
        </a:p>
      </dgm:t>
    </dgm:pt>
    <dgm:pt modelId="{E5466192-C32A-4E6D-90D6-656976F826AC}" type="sibTrans" cxnId="{481BD8E4-78F7-4FDC-9A1D-CCACFFA562F4}">
      <dgm:prSet/>
      <dgm:spPr/>
      <dgm:t>
        <a:bodyPr/>
        <a:lstStyle/>
        <a:p>
          <a:endParaRPr lang="en-US"/>
        </a:p>
      </dgm:t>
    </dgm:pt>
    <dgm:pt modelId="{D99681ED-51AB-470D-BC47-4017CEE7C121}">
      <dgm:prSet phldrT="[Text]"/>
      <dgm:spPr/>
      <dgm:t>
        <a:bodyPr/>
        <a:lstStyle/>
        <a:p>
          <a:r>
            <a:rPr lang="en-US" dirty="0"/>
            <a:t>Dispersed internal process</a:t>
          </a:r>
        </a:p>
      </dgm:t>
    </dgm:pt>
    <dgm:pt modelId="{48D7C50B-B2CA-4E16-8D0F-07ABCE9D81F7}" type="parTrans" cxnId="{AEC9CE72-3B93-44C3-94C2-5A5752F5950B}">
      <dgm:prSet/>
      <dgm:spPr/>
      <dgm:t>
        <a:bodyPr/>
        <a:lstStyle/>
        <a:p>
          <a:endParaRPr lang="en-US"/>
        </a:p>
      </dgm:t>
    </dgm:pt>
    <dgm:pt modelId="{AA0DEAB1-4C36-47AF-BE99-32AD361994F5}" type="sibTrans" cxnId="{AEC9CE72-3B93-44C3-94C2-5A5752F5950B}">
      <dgm:prSet/>
      <dgm:spPr/>
      <dgm:t>
        <a:bodyPr/>
        <a:lstStyle/>
        <a:p>
          <a:endParaRPr lang="en-US"/>
        </a:p>
      </dgm:t>
    </dgm:pt>
    <dgm:pt modelId="{FD33F29A-1503-4C0C-83E8-598E222A04C2}">
      <dgm:prSet phldrT="[Text]"/>
      <dgm:spPr/>
      <dgm:t>
        <a:bodyPr/>
        <a:lstStyle/>
        <a:p>
          <a:r>
            <a:rPr lang="en-US" dirty="0"/>
            <a:t>Decisions on data manipulation</a:t>
          </a:r>
        </a:p>
      </dgm:t>
    </dgm:pt>
    <dgm:pt modelId="{05970D5C-DC89-4FA9-AEFD-2E07E16362C1}" type="parTrans" cxnId="{EFF6094E-9222-4BF2-A538-3732BD9F5923}">
      <dgm:prSet/>
      <dgm:spPr/>
      <dgm:t>
        <a:bodyPr/>
        <a:lstStyle/>
        <a:p>
          <a:endParaRPr lang="en-US"/>
        </a:p>
      </dgm:t>
    </dgm:pt>
    <dgm:pt modelId="{EB94127B-3053-464C-8A45-B276913F0373}" type="sibTrans" cxnId="{EFF6094E-9222-4BF2-A538-3732BD9F5923}">
      <dgm:prSet/>
      <dgm:spPr/>
      <dgm:t>
        <a:bodyPr/>
        <a:lstStyle/>
        <a:p>
          <a:endParaRPr lang="en-US"/>
        </a:p>
      </dgm:t>
    </dgm:pt>
    <dgm:pt modelId="{740CFC27-B0ED-400C-BE64-E7DA3146BA19}" type="pres">
      <dgm:prSet presAssocID="{A9A213DF-D5D6-425E-BA0E-43790538A68C}" presName="Name0" presStyleCnt="0">
        <dgm:presLayoutVars>
          <dgm:dir/>
          <dgm:animLvl val="lvl"/>
          <dgm:resizeHandles val="exact"/>
        </dgm:presLayoutVars>
      </dgm:prSet>
      <dgm:spPr/>
    </dgm:pt>
    <dgm:pt modelId="{6740250F-2128-4601-AEAC-8BDD1F6DB257}" type="pres">
      <dgm:prSet presAssocID="{E7024792-F05B-4CE8-87EF-1385FA8A05D1}" presName="composite" presStyleCnt="0"/>
      <dgm:spPr/>
    </dgm:pt>
    <dgm:pt modelId="{BF03D11F-261B-46A6-9DC7-B3DD15E0DE50}" type="pres">
      <dgm:prSet presAssocID="{E7024792-F05B-4CE8-87EF-1385FA8A05D1}" presName="parTx" presStyleLbl="alignNode1" presStyleIdx="0" presStyleCnt="3">
        <dgm:presLayoutVars>
          <dgm:chMax val="0"/>
          <dgm:chPref val="0"/>
          <dgm:bulletEnabled val="1"/>
        </dgm:presLayoutVars>
      </dgm:prSet>
      <dgm:spPr/>
    </dgm:pt>
    <dgm:pt modelId="{2314DB27-1F57-4973-8AA4-519B0DA13C33}" type="pres">
      <dgm:prSet presAssocID="{E7024792-F05B-4CE8-87EF-1385FA8A05D1}" presName="desTx" presStyleLbl="alignAccFollowNode1" presStyleIdx="0" presStyleCnt="3">
        <dgm:presLayoutVars>
          <dgm:bulletEnabled val="1"/>
        </dgm:presLayoutVars>
      </dgm:prSet>
      <dgm:spPr/>
    </dgm:pt>
    <dgm:pt modelId="{5849DB39-A052-4580-809F-CEC86268E2AA}" type="pres">
      <dgm:prSet presAssocID="{D70F0FB9-BB0D-4D62-81F5-D2E0F872A5BC}" presName="space" presStyleCnt="0"/>
      <dgm:spPr/>
    </dgm:pt>
    <dgm:pt modelId="{F8D66345-24DD-45C4-B8A7-CF1B727855A1}" type="pres">
      <dgm:prSet presAssocID="{C704642A-05FE-4253-A7D5-3EED12B960AA}" presName="composite" presStyleCnt="0"/>
      <dgm:spPr/>
    </dgm:pt>
    <dgm:pt modelId="{C1AF3C33-4883-4C6D-965C-B77F854A7F41}" type="pres">
      <dgm:prSet presAssocID="{C704642A-05FE-4253-A7D5-3EED12B960AA}" presName="parTx" presStyleLbl="alignNode1" presStyleIdx="1" presStyleCnt="3">
        <dgm:presLayoutVars>
          <dgm:chMax val="0"/>
          <dgm:chPref val="0"/>
          <dgm:bulletEnabled val="1"/>
        </dgm:presLayoutVars>
      </dgm:prSet>
      <dgm:spPr/>
    </dgm:pt>
    <dgm:pt modelId="{9C5759C7-3852-4E91-AA49-F1154EE9FCC5}" type="pres">
      <dgm:prSet presAssocID="{C704642A-05FE-4253-A7D5-3EED12B960AA}" presName="desTx" presStyleLbl="alignAccFollowNode1" presStyleIdx="1" presStyleCnt="3">
        <dgm:presLayoutVars>
          <dgm:bulletEnabled val="1"/>
        </dgm:presLayoutVars>
      </dgm:prSet>
      <dgm:spPr/>
    </dgm:pt>
    <dgm:pt modelId="{856453A9-B1B5-440A-A8E8-F47059A3559D}" type="pres">
      <dgm:prSet presAssocID="{ABFB3025-1AF8-44C4-80FD-3E03D8D670B3}" presName="space" presStyleCnt="0"/>
      <dgm:spPr/>
    </dgm:pt>
    <dgm:pt modelId="{A5F5FB50-D90D-420A-B565-A2B529333CBF}" type="pres">
      <dgm:prSet presAssocID="{1370D0C6-F322-490F-8275-BB4AD8FB3500}" presName="composite" presStyleCnt="0"/>
      <dgm:spPr/>
    </dgm:pt>
    <dgm:pt modelId="{D5F09E90-AD76-48F8-8C7D-9FF1AA71B54F}" type="pres">
      <dgm:prSet presAssocID="{1370D0C6-F322-490F-8275-BB4AD8FB3500}" presName="parTx" presStyleLbl="alignNode1" presStyleIdx="2" presStyleCnt="3">
        <dgm:presLayoutVars>
          <dgm:chMax val="0"/>
          <dgm:chPref val="0"/>
          <dgm:bulletEnabled val="1"/>
        </dgm:presLayoutVars>
      </dgm:prSet>
      <dgm:spPr/>
    </dgm:pt>
    <dgm:pt modelId="{4FC7D50A-0F67-4052-B12D-A7AEE3721CE9}" type="pres">
      <dgm:prSet presAssocID="{1370D0C6-F322-490F-8275-BB4AD8FB3500}" presName="desTx" presStyleLbl="alignAccFollowNode1" presStyleIdx="2" presStyleCnt="3">
        <dgm:presLayoutVars>
          <dgm:bulletEnabled val="1"/>
        </dgm:presLayoutVars>
      </dgm:prSet>
      <dgm:spPr/>
    </dgm:pt>
  </dgm:ptLst>
  <dgm:cxnLst>
    <dgm:cxn modelId="{C2C72819-8414-4E8E-AC3A-43DFB3AA0A66}" type="presOf" srcId="{1370D0C6-F322-490F-8275-BB4AD8FB3500}" destId="{D5F09E90-AD76-48F8-8C7D-9FF1AA71B54F}" srcOrd="0" destOrd="0" presId="urn:microsoft.com/office/officeart/2005/8/layout/hList1"/>
    <dgm:cxn modelId="{6856D31F-B8C4-4100-A4AD-356B5397166C}" type="presOf" srcId="{8B613832-20C8-46B5-A92B-991189BD170A}" destId="{2314DB27-1F57-4973-8AA4-519B0DA13C33}" srcOrd="0" destOrd="1" presId="urn:microsoft.com/office/officeart/2005/8/layout/hList1"/>
    <dgm:cxn modelId="{2488D735-1E7C-4060-85E3-E520C981281D}" srcId="{C704642A-05FE-4253-A7D5-3EED12B960AA}" destId="{C413B7FC-460B-47EA-A311-C69303AC6181}" srcOrd="0" destOrd="0" parTransId="{C3736259-276E-4149-9887-60A6DBE18503}" sibTransId="{9EAF0D94-589C-4210-8371-9CEF9D80C6A5}"/>
    <dgm:cxn modelId="{E36AC038-6853-4421-A427-0FA7FD6E6DE3}" type="presOf" srcId="{E7024792-F05B-4CE8-87EF-1385FA8A05D1}" destId="{BF03D11F-261B-46A6-9DC7-B3DD15E0DE50}" srcOrd="0" destOrd="0" presId="urn:microsoft.com/office/officeart/2005/8/layout/hList1"/>
    <dgm:cxn modelId="{1634B343-2319-42D6-A5FF-5AD05DB1FA0C}" type="presOf" srcId="{C413B7FC-460B-47EA-A311-C69303AC6181}" destId="{9C5759C7-3852-4E91-AA49-F1154EE9FCC5}" srcOrd="0" destOrd="0" presId="urn:microsoft.com/office/officeart/2005/8/layout/hList1"/>
    <dgm:cxn modelId="{E8D43844-C13C-4A82-9B75-A53DF63B105B}" srcId="{E7024792-F05B-4CE8-87EF-1385FA8A05D1}" destId="{8B613832-20C8-46B5-A92B-991189BD170A}" srcOrd="1" destOrd="0" parTransId="{0490AFD3-2D98-485D-8034-04A1C7E7E0EA}" sibTransId="{C1EE5790-9BCD-4EC0-9244-784034F3F4F6}"/>
    <dgm:cxn modelId="{46DAFF4B-6716-415D-B2FD-41ACC0ACEB1A}" type="presOf" srcId="{FD33F29A-1503-4C0C-83E8-598E222A04C2}" destId="{4FC7D50A-0F67-4052-B12D-A7AEE3721CE9}" srcOrd="0" destOrd="1" presId="urn:microsoft.com/office/officeart/2005/8/layout/hList1"/>
    <dgm:cxn modelId="{EFF6094E-9222-4BF2-A538-3732BD9F5923}" srcId="{1370D0C6-F322-490F-8275-BB4AD8FB3500}" destId="{FD33F29A-1503-4C0C-83E8-598E222A04C2}" srcOrd="1" destOrd="0" parTransId="{05970D5C-DC89-4FA9-AEFD-2E07E16362C1}" sibTransId="{EB94127B-3053-464C-8A45-B276913F0373}"/>
    <dgm:cxn modelId="{AEC9CE72-3B93-44C3-94C2-5A5752F5950B}" srcId="{1370D0C6-F322-490F-8275-BB4AD8FB3500}" destId="{D99681ED-51AB-470D-BC47-4017CEE7C121}" srcOrd="0" destOrd="0" parTransId="{48D7C50B-B2CA-4E16-8D0F-07ABCE9D81F7}" sibTransId="{AA0DEAB1-4C36-47AF-BE99-32AD361994F5}"/>
    <dgm:cxn modelId="{5713E776-991D-45AA-B71C-0BB58B82AD04}" srcId="{E7024792-F05B-4CE8-87EF-1385FA8A05D1}" destId="{E1ACC89C-1174-4376-B737-B8284B5F1B14}" srcOrd="0" destOrd="0" parTransId="{1241BAF3-DDBF-4BAF-B33D-7027F77F4CC8}" sibTransId="{1B2C0605-BF7E-4CAC-82DD-338A5E36F3D3}"/>
    <dgm:cxn modelId="{F982597B-3631-4994-A0DD-1BB0BC9FF855}" type="presOf" srcId="{C704642A-05FE-4253-A7D5-3EED12B960AA}" destId="{C1AF3C33-4883-4C6D-965C-B77F854A7F41}" srcOrd="0" destOrd="0" presId="urn:microsoft.com/office/officeart/2005/8/layout/hList1"/>
    <dgm:cxn modelId="{99679889-260F-4101-828E-7E6017DADFCB}" type="presOf" srcId="{D99681ED-51AB-470D-BC47-4017CEE7C121}" destId="{4FC7D50A-0F67-4052-B12D-A7AEE3721CE9}" srcOrd="0" destOrd="0" presId="urn:microsoft.com/office/officeart/2005/8/layout/hList1"/>
    <dgm:cxn modelId="{328E08AE-F576-459B-B54B-8FDFB76252DB}" type="presOf" srcId="{A9A213DF-D5D6-425E-BA0E-43790538A68C}" destId="{740CFC27-B0ED-400C-BE64-E7DA3146BA19}" srcOrd="0" destOrd="0" presId="urn:microsoft.com/office/officeart/2005/8/layout/hList1"/>
    <dgm:cxn modelId="{BEDCC7BF-DE31-49CF-8AF9-23550CA16C1D}" srcId="{A9A213DF-D5D6-425E-BA0E-43790538A68C}" destId="{E7024792-F05B-4CE8-87EF-1385FA8A05D1}" srcOrd="0" destOrd="0" parTransId="{4EFE55EA-63FA-444E-92C6-1F44D6637A34}" sibTransId="{D70F0FB9-BB0D-4D62-81F5-D2E0F872A5BC}"/>
    <dgm:cxn modelId="{6F58B7C3-403E-4128-8ADD-C88DD4D05BAB}" srcId="{A9A213DF-D5D6-425E-BA0E-43790538A68C}" destId="{C704642A-05FE-4253-A7D5-3EED12B960AA}" srcOrd="1" destOrd="0" parTransId="{67FB00D9-83B5-4B2E-931D-4E95FD229439}" sibTransId="{ABFB3025-1AF8-44C4-80FD-3E03D8D670B3}"/>
    <dgm:cxn modelId="{0445ABC8-600A-4272-A92C-3224BFFB8412}" type="presOf" srcId="{E1ACC89C-1174-4376-B737-B8284B5F1B14}" destId="{2314DB27-1F57-4973-8AA4-519B0DA13C33}" srcOrd="0" destOrd="0" presId="urn:microsoft.com/office/officeart/2005/8/layout/hList1"/>
    <dgm:cxn modelId="{481BD8E4-78F7-4FDC-9A1D-CCACFFA562F4}" srcId="{A9A213DF-D5D6-425E-BA0E-43790538A68C}" destId="{1370D0C6-F322-490F-8275-BB4AD8FB3500}" srcOrd="2" destOrd="0" parTransId="{C4B68CAA-AC49-4911-A43E-C42460673E3A}" sibTransId="{E5466192-C32A-4E6D-90D6-656976F826AC}"/>
    <dgm:cxn modelId="{EF90544C-7C04-41ED-910C-9C28123C8227}" type="presParOf" srcId="{740CFC27-B0ED-400C-BE64-E7DA3146BA19}" destId="{6740250F-2128-4601-AEAC-8BDD1F6DB257}" srcOrd="0" destOrd="0" presId="urn:microsoft.com/office/officeart/2005/8/layout/hList1"/>
    <dgm:cxn modelId="{B1558283-752B-41BD-8D32-DED1B0522BB9}" type="presParOf" srcId="{6740250F-2128-4601-AEAC-8BDD1F6DB257}" destId="{BF03D11F-261B-46A6-9DC7-B3DD15E0DE50}" srcOrd="0" destOrd="0" presId="urn:microsoft.com/office/officeart/2005/8/layout/hList1"/>
    <dgm:cxn modelId="{0835D8AD-3486-4A1A-91A7-24199DCEAD81}" type="presParOf" srcId="{6740250F-2128-4601-AEAC-8BDD1F6DB257}" destId="{2314DB27-1F57-4973-8AA4-519B0DA13C33}" srcOrd="1" destOrd="0" presId="urn:microsoft.com/office/officeart/2005/8/layout/hList1"/>
    <dgm:cxn modelId="{1077AFBA-75F7-417D-A54F-FF885E4F54D3}" type="presParOf" srcId="{740CFC27-B0ED-400C-BE64-E7DA3146BA19}" destId="{5849DB39-A052-4580-809F-CEC86268E2AA}" srcOrd="1" destOrd="0" presId="urn:microsoft.com/office/officeart/2005/8/layout/hList1"/>
    <dgm:cxn modelId="{DA9741DD-4BF3-4137-B7CA-610A8377E519}" type="presParOf" srcId="{740CFC27-B0ED-400C-BE64-E7DA3146BA19}" destId="{F8D66345-24DD-45C4-B8A7-CF1B727855A1}" srcOrd="2" destOrd="0" presId="urn:microsoft.com/office/officeart/2005/8/layout/hList1"/>
    <dgm:cxn modelId="{4EAD4D67-CED6-4FA8-80A2-0D5545B5A99E}" type="presParOf" srcId="{F8D66345-24DD-45C4-B8A7-CF1B727855A1}" destId="{C1AF3C33-4883-4C6D-965C-B77F854A7F41}" srcOrd="0" destOrd="0" presId="urn:microsoft.com/office/officeart/2005/8/layout/hList1"/>
    <dgm:cxn modelId="{CDA4CE64-25D1-4DC5-81F3-BD53E6BD99DE}" type="presParOf" srcId="{F8D66345-24DD-45C4-B8A7-CF1B727855A1}" destId="{9C5759C7-3852-4E91-AA49-F1154EE9FCC5}" srcOrd="1" destOrd="0" presId="urn:microsoft.com/office/officeart/2005/8/layout/hList1"/>
    <dgm:cxn modelId="{8877B8AA-F8B6-4EC1-AF7C-D428D873DCE6}" type="presParOf" srcId="{740CFC27-B0ED-400C-BE64-E7DA3146BA19}" destId="{856453A9-B1B5-440A-A8E8-F47059A3559D}" srcOrd="3" destOrd="0" presId="urn:microsoft.com/office/officeart/2005/8/layout/hList1"/>
    <dgm:cxn modelId="{EE5C31C1-0E3F-426B-A2C7-74E50D39A126}" type="presParOf" srcId="{740CFC27-B0ED-400C-BE64-E7DA3146BA19}" destId="{A5F5FB50-D90D-420A-B565-A2B529333CBF}" srcOrd="4" destOrd="0" presId="urn:microsoft.com/office/officeart/2005/8/layout/hList1"/>
    <dgm:cxn modelId="{A044D207-D4DD-40AA-8E87-5935FD361629}" type="presParOf" srcId="{A5F5FB50-D90D-420A-B565-A2B529333CBF}" destId="{D5F09E90-AD76-48F8-8C7D-9FF1AA71B54F}" srcOrd="0" destOrd="0" presId="urn:microsoft.com/office/officeart/2005/8/layout/hList1"/>
    <dgm:cxn modelId="{C401CC2D-B669-4032-8B04-92ABE97AD54C}" type="presParOf" srcId="{A5F5FB50-D90D-420A-B565-A2B529333CBF}" destId="{4FC7D50A-0F67-4052-B12D-A7AEE3721CE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520DC7-D423-4106-AC31-38CA395DB998}" type="doc">
      <dgm:prSet loTypeId="urn:microsoft.com/office/officeart/2005/8/layout/hierarchy5" loCatId="hierarchy" qsTypeId="urn:microsoft.com/office/officeart/2005/8/quickstyle/simple1" qsCatId="simple" csTypeId="urn:microsoft.com/office/officeart/2005/8/colors/accent1_2" csCatId="accent1" phldr="1"/>
      <dgm:spPr/>
    </dgm:pt>
    <dgm:pt modelId="{F4A9E27D-F512-427D-9643-E0A8A3CDD14A}">
      <dgm:prSet phldrT="[Text]" custT="1"/>
      <dgm:spPr/>
      <dgm:t>
        <a:bodyPr/>
        <a:lstStyle/>
        <a:p>
          <a:r>
            <a:rPr lang="en-US" sz="1800" dirty="0"/>
            <a:t>31 - Manufacturing</a:t>
          </a:r>
        </a:p>
      </dgm:t>
    </dgm:pt>
    <dgm:pt modelId="{16FFE349-DE06-4A27-8AF0-5E8CA84DBCE9}" type="parTrans" cxnId="{2D0CC476-E0D7-4402-B893-03BA5F76201A}">
      <dgm:prSet/>
      <dgm:spPr/>
      <dgm:t>
        <a:bodyPr/>
        <a:lstStyle/>
        <a:p>
          <a:endParaRPr lang="en-US"/>
        </a:p>
      </dgm:t>
    </dgm:pt>
    <dgm:pt modelId="{7EAC767E-5D17-498E-8774-9C22DB83746D}" type="sibTrans" cxnId="{2D0CC476-E0D7-4402-B893-03BA5F76201A}">
      <dgm:prSet/>
      <dgm:spPr/>
      <dgm:t>
        <a:bodyPr/>
        <a:lstStyle/>
        <a:p>
          <a:endParaRPr lang="en-US"/>
        </a:p>
      </dgm:t>
    </dgm:pt>
    <dgm:pt modelId="{8ACD4186-52B8-47CA-AE8B-9864F756D32D}">
      <dgm:prSet phldrT="[Text]" custT="1"/>
      <dgm:spPr/>
      <dgm:t>
        <a:bodyPr/>
        <a:lstStyle/>
        <a:p>
          <a:r>
            <a:rPr lang="en-US" sz="2000" b="1" dirty="0"/>
            <a:t>Economic Sector</a:t>
          </a:r>
        </a:p>
      </dgm:t>
    </dgm:pt>
    <dgm:pt modelId="{33E18D05-A76B-4227-B1FE-9CF9583869BB}" type="parTrans" cxnId="{1170639A-6AEB-4622-B29E-FDE709A6AE0C}">
      <dgm:prSet/>
      <dgm:spPr/>
      <dgm:t>
        <a:bodyPr/>
        <a:lstStyle/>
        <a:p>
          <a:endParaRPr lang="en-US"/>
        </a:p>
      </dgm:t>
    </dgm:pt>
    <dgm:pt modelId="{F1550879-716C-4736-9AAF-ECD024463167}" type="sibTrans" cxnId="{1170639A-6AEB-4622-B29E-FDE709A6AE0C}">
      <dgm:prSet/>
      <dgm:spPr/>
      <dgm:t>
        <a:bodyPr/>
        <a:lstStyle/>
        <a:p>
          <a:endParaRPr lang="en-US"/>
        </a:p>
      </dgm:t>
    </dgm:pt>
    <dgm:pt modelId="{487B89A8-D2EE-4240-92B9-68664DB510C0}">
      <dgm:prSet phldrT="[Text]" custT="1"/>
      <dgm:spPr/>
      <dgm:t>
        <a:bodyPr/>
        <a:lstStyle/>
        <a:p>
          <a:r>
            <a:rPr lang="en-US" sz="1800" dirty="0"/>
            <a:t>311111 – Dog and cat food manufacturing</a:t>
          </a:r>
        </a:p>
      </dgm:t>
    </dgm:pt>
    <dgm:pt modelId="{5C0A4C83-0C68-4E6D-B245-EECDC6344476}" type="parTrans" cxnId="{EEF33B6B-7BFA-4F9A-89A4-4461507BE086}">
      <dgm:prSet/>
      <dgm:spPr/>
      <dgm:t>
        <a:bodyPr/>
        <a:lstStyle/>
        <a:p>
          <a:endParaRPr lang="en-US"/>
        </a:p>
      </dgm:t>
    </dgm:pt>
    <dgm:pt modelId="{13C502FD-BA94-4EF3-A70E-E03A972F44F3}" type="sibTrans" cxnId="{EEF33B6B-7BFA-4F9A-89A4-4461507BE086}">
      <dgm:prSet/>
      <dgm:spPr/>
      <dgm:t>
        <a:bodyPr/>
        <a:lstStyle/>
        <a:p>
          <a:endParaRPr lang="en-US"/>
        </a:p>
      </dgm:t>
    </dgm:pt>
    <dgm:pt modelId="{C2B4CA29-1C6E-4BA0-9B16-BC03F1884D44}">
      <dgm:prSet phldrT="[Text]" custT="1"/>
      <dgm:spPr/>
      <dgm:t>
        <a:bodyPr/>
        <a:lstStyle/>
        <a:p>
          <a:r>
            <a:rPr lang="en-US" sz="1800" dirty="0"/>
            <a:t>3111 – Animal food manufacturing</a:t>
          </a:r>
        </a:p>
      </dgm:t>
    </dgm:pt>
    <dgm:pt modelId="{7B53FF92-077E-4672-93EE-27E34F1F52F4}" type="parTrans" cxnId="{FF4022EE-1891-4B84-9816-5058ECA76FBB}">
      <dgm:prSet/>
      <dgm:spPr/>
      <dgm:t>
        <a:bodyPr/>
        <a:lstStyle/>
        <a:p>
          <a:endParaRPr lang="en-US"/>
        </a:p>
      </dgm:t>
    </dgm:pt>
    <dgm:pt modelId="{E80B1FA2-6F44-40EA-82FD-2BE10CD41CE1}" type="sibTrans" cxnId="{FF4022EE-1891-4B84-9816-5058ECA76FBB}">
      <dgm:prSet/>
      <dgm:spPr/>
      <dgm:t>
        <a:bodyPr/>
        <a:lstStyle/>
        <a:p>
          <a:endParaRPr lang="en-US"/>
        </a:p>
      </dgm:t>
    </dgm:pt>
    <dgm:pt modelId="{6B4B4840-F608-4D6B-AEED-508921A5502F}">
      <dgm:prSet phldrT="[Text]" custT="1"/>
      <dgm:spPr/>
      <dgm:t>
        <a:bodyPr/>
        <a:lstStyle/>
        <a:p>
          <a:r>
            <a:rPr lang="en-US" sz="1800"/>
            <a:t>311 </a:t>
          </a:r>
          <a:r>
            <a:rPr lang="en-US" sz="1800" dirty="0"/>
            <a:t>– Food manufacturing</a:t>
          </a:r>
        </a:p>
      </dgm:t>
    </dgm:pt>
    <dgm:pt modelId="{854D560F-AED0-4510-8F05-FF4D0F003876}" type="parTrans" cxnId="{DF43FC06-7C1D-45CD-8A47-AF0C1234C651}">
      <dgm:prSet/>
      <dgm:spPr/>
      <dgm:t>
        <a:bodyPr/>
        <a:lstStyle/>
        <a:p>
          <a:endParaRPr lang="en-US"/>
        </a:p>
      </dgm:t>
    </dgm:pt>
    <dgm:pt modelId="{8054B175-6C5D-4F98-A587-99180F8F767C}" type="sibTrans" cxnId="{DF43FC06-7C1D-45CD-8A47-AF0C1234C651}">
      <dgm:prSet/>
      <dgm:spPr/>
      <dgm:t>
        <a:bodyPr/>
        <a:lstStyle/>
        <a:p>
          <a:endParaRPr lang="en-US"/>
        </a:p>
      </dgm:t>
    </dgm:pt>
    <dgm:pt modelId="{E58F1B62-BACF-47AD-B2A0-F4F4D6848BE1}">
      <dgm:prSet phldrT="[Text]" custT="1"/>
      <dgm:spPr/>
      <dgm:t>
        <a:bodyPr/>
        <a:lstStyle/>
        <a:p>
          <a:r>
            <a:rPr lang="en-US" sz="2000" b="1" dirty="0"/>
            <a:t>Economic Subsector</a:t>
          </a:r>
        </a:p>
      </dgm:t>
    </dgm:pt>
    <dgm:pt modelId="{55836982-B4D8-481A-A6E1-348B1C997DB6}" type="parTrans" cxnId="{508CEB77-57CB-43F4-ACCE-651B0717999C}">
      <dgm:prSet/>
      <dgm:spPr/>
      <dgm:t>
        <a:bodyPr/>
        <a:lstStyle/>
        <a:p>
          <a:endParaRPr lang="en-US"/>
        </a:p>
      </dgm:t>
    </dgm:pt>
    <dgm:pt modelId="{83B2A7BA-0EFC-43F2-8F88-8FCA772D1396}" type="sibTrans" cxnId="{508CEB77-57CB-43F4-ACCE-651B0717999C}">
      <dgm:prSet/>
      <dgm:spPr/>
      <dgm:t>
        <a:bodyPr/>
        <a:lstStyle/>
        <a:p>
          <a:endParaRPr lang="en-US"/>
        </a:p>
      </dgm:t>
    </dgm:pt>
    <dgm:pt modelId="{5C77B315-D0BA-48FC-B28D-8A33636DBB7A}">
      <dgm:prSet phldrT="[Text]" custT="1"/>
      <dgm:spPr/>
      <dgm:t>
        <a:bodyPr/>
        <a:lstStyle/>
        <a:p>
          <a:r>
            <a:rPr lang="en-US" sz="2000" b="1" dirty="0"/>
            <a:t>Industry Group</a:t>
          </a:r>
        </a:p>
      </dgm:t>
    </dgm:pt>
    <dgm:pt modelId="{8890FE4F-FD35-4BE0-87F8-0098F076BB5E}" type="parTrans" cxnId="{88264D9F-FA9F-45C5-9848-9616E25CF6BD}">
      <dgm:prSet/>
      <dgm:spPr/>
      <dgm:t>
        <a:bodyPr/>
        <a:lstStyle/>
        <a:p>
          <a:endParaRPr lang="en-US"/>
        </a:p>
      </dgm:t>
    </dgm:pt>
    <dgm:pt modelId="{471ADF5B-5812-420B-95B3-20CCB2118B4A}" type="sibTrans" cxnId="{88264D9F-FA9F-45C5-9848-9616E25CF6BD}">
      <dgm:prSet/>
      <dgm:spPr/>
      <dgm:t>
        <a:bodyPr/>
        <a:lstStyle/>
        <a:p>
          <a:endParaRPr lang="en-US"/>
        </a:p>
      </dgm:t>
    </dgm:pt>
    <dgm:pt modelId="{C578DBF8-CCAF-4EF9-ACDB-38DB5FCF2F60}">
      <dgm:prSet phldrT="[Text]" custT="1"/>
      <dgm:spPr/>
      <dgm:t>
        <a:bodyPr/>
        <a:lstStyle/>
        <a:p>
          <a:r>
            <a:rPr lang="en-US" sz="2000" b="1" dirty="0"/>
            <a:t>National Industry</a:t>
          </a:r>
        </a:p>
      </dgm:t>
    </dgm:pt>
    <dgm:pt modelId="{BBA46783-8A88-41E7-9F7E-E6BDAE885583}" type="parTrans" cxnId="{94464CC5-EC00-4CE9-B527-984E6C6FA70A}">
      <dgm:prSet/>
      <dgm:spPr/>
      <dgm:t>
        <a:bodyPr/>
        <a:lstStyle/>
        <a:p>
          <a:endParaRPr lang="en-US"/>
        </a:p>
      </dgm:t>
    </dgm:pt>
    <dgm:pt modelId="{92448F60-DA2D-44C0-B0C9-A9100A35E456}" type="sibTrans" cxnId="{94464CC5-EC00-4CE9-B527-984E6C6FA70A}">
      <dgm:prSet/>
      <dgm:spPr/>
      <dgm:t>
        <a:bodyPr/>
        <a:lstStyle/>
        <a:p>
          <a:endParaRPr lang="en-US"/>
        </a:p>
      </dgm:t>
    </dgm:pt>
    <dgm:pt modelId="{761C75B5-3C0A-46D5-B5F0-D1AE677FD6C4}" type="pres">
      <dgm:prSet presAssocID="{EA520DC7-D423-4106-AC31-38CA395DB998}" presName="mainComposite" presStyleCnt="0">
        <dgm:presLayoutVars>
          <dgm:chPref val="1"/>
          <dgm:dir/>
          <dgm:animOne val="branch"/>
          <dgm:animLvl val="lvl"/>
          <dgm:resizeHandles val="exact"/>
        </dgm:presLayoutVars>
      </dgm:prSet>
      <dgm:spPr/>
    </dgm:pt>
    <dgm:pt modelId="{8790E169-D8D7-4481-9A49-1455EB21CCF5}" type="pres">
      <dgm:prSet presAssocID="{EA520DC7-D423-4106-AC31-38CA395DB998}" presName="hierFlow" presStyleCnt="0"/>
      <dgm:spPr/>
    </dgm:pt>
    <dgm:pt modelId="{32CBD2F8-D37B-4923-A3FD-9914A9ECC619}" type="pres">
      <dgm:prSet presAssocID="{EA520DC7-D423-4106-AC31-38CA395DB998}" presName="firstBuf" presStyleCnt="0"/>
      <dgm:spPr/>
    </dgm:pt>
    <dgm:pt modelId="{183D0FDC-0E8F-4CB2-B6CA-1F7BE2F1F9C4}" type="pres">
      <dgm:prSet presAssocID="{EA520DC7-D423-4106-AC31-38CA395DB998}" presName="hierChild1" presStyleCnt="0">
        <dgm:presLayoutVars>
          <dgm:chPref val="1"/>
          <dgm:animOne val="branch"/>
          <dgm:animLvl val="lvl"/>
        </dgm:presLayoutVars>
      </dgm:prSet>
      <dgm:spPr/>
    </dgm:pt>
    <dgm:pt modelId="{A9171B62-C041-42A2-83F5-0DE6FA7C5DB1}" type="pres">
      <dgm:prSet presAssocID="{F4A9E27D-F512-427D-9643-E0A8A3CDD14A}" presName="Name17" presStyleCnt="0"/>
      <dgm:spPr/>
    </dgm:pt>
    <dgm:pt modelId="{D6079392-A0F5-49D8-8F87-3961FA7C8BFC}" type="pres">
      <dgm:prSet presAssocID="{F4A9E27D-F512-427D-9643-E0A8A3CDD14A}" presName="level1Shape" presStyleLbl="node0" presStyleIdx="0" presStyleCnt="1">
        <dgm:presLayoutVars>
          <dgm:chPref val="3"/>
        </dgm:presLayoutVars>
      </dgm:prSet>
      <dgm:spPr/>
    </dgm:pt>
    <dgm:pt modelId="{890922FE-3C8B-4E3A-AD99-770E1EF1C976}" type="pres">
      <dgm:prSet presAssocID="{F4A9E27D-F512-427D-9643-E0A8A3CDD14A}" presName="hierChild2" presStyleCnt="0"/>
      <dgm:spPr/>
    </dgm:pt>
    <dgm:pt modelId="{E02D61A4-7FF3-417A-8A8D-555BE0BE17B5}" type="pres">
      <dgm:prSet presAssocID="{854D560F-AED0-4510-8F05-FF4D0F003876}" presName="Name25" presStyleLbl="parChTrans1D2" presStyleIdx="0" presStyleCnt="1"/>
      <dgm:spPr/>
    </dgm:pt>
    <dgm:pt modelId="{D183AE07-4B23-4719-BBF2-0666A2920ACB}" type="pres">
      <dgm:prSet presAssocID="{854D560F-AED0-4510-8F05-FF4D0F003876}" presName="connTx" presStyleLbl="parChTrans1D2" presStyleIdx="0" presStyleCnt="1"/>
      <dgm:spPr/>
    </dgm:pt>
    <dgm:pt modelId="{BBEEE6E2-DF82-4520-829F-E9B512D7E76C}" type="pres">
      <dgm:prSet presAssocID="{6B4B4840-F608-4D6B-AEED-508921A5502F}" presName="Name30" presStyleCnt="0"/>
      <dgm:spPr/>
    </dgm:pt>
    <dgm:pt modelId="{885B8EA6-FBBE-4C89-B93E-44A096EA42DB}" type="pres">
      <dgm:prSet presAssocID="{6B4B4840-F608-4D6B-AEED-508921A5502F}" presName="level2Shape" presStyleLbl="node2" presStyleIdx="0" presStyleCnt="1"/>
      <dgm:spPr/>
    </dgm:pt>
    <dgm:pt modelId="{C81C5BBC-B091-43B7-B175-2FD5104DA09A}" type="pres">
      <dgm:prSet presAssocID="{6B4B4840-F608-4D6B-AEED-508921A5502F}" presName="hierChild3" presStyleCnt="0"/>
      <dgm:spPr/>
    </dgm:pt>
    <dgm:pt modelId="{2A31FAC2-458C-4647-AF7A-9D2ECE793AAC}" type="pres">
      <dgm:prSet presAssocID="{7B53FF92-077E-4672-93EE-27E34F1F52F4}" presName="Name25" presStyleLbl="parChTrans1D3" presStyleIdx="0" presStyleCnt="1"/>
      <dgm:spPr/>
    </dgm:pt>
    <dgm:pt modelId="{637FB36E-60A2-46CB-BC46-01C5B3E50510}" type="pres">
      <dgm:prSet presAssocID="{7B53FF92-077E-4672-93EE-27E34F1F52F4}" presName="connTx" presStyleLbl="parChTrans1D3" presStyleIdx="0" presStyleCnt="1"/>
      <dgm:spPr/>
    </dgm:pt>
    <dgm:pt modelId="{73A17D85-0EA0-4569-86E7-3F376DC5DF58}" type="pres">
      <dgm:prSet presAssocID="{C2B4CA29-1C6E-4BA0-9B16-BC03F1884D44}" presName="Name30" presStyleCnt="0"/>
      <dgm:spPr/>
    </dgm:pt>
    <dgm:pt modelId="{0D42D8D2-2473-4981-AB3F-01E848CB777D}" type="pres">
      <dgm:prSet presAssocID="{C2B4CA29-1C6E-4BA0-9B16-BC03F1884D44}" presName="level2Shape" presStyleLbl="node3" presStyleIdx="0" presStyleCnt="1"/>
      <dgm:spPr/>
    </dgm:pt>
    <dgm:pt modelId="{6DF16EC2-5DF8-4B87-86C1-93BDC4FF79AE}" type="pres">
      <dgm:prSet presAssocID="{C2B4CA29-1C6E-4BA0-9B16-BC03F1884D44}" presName="hierChild3" presStyleCnt="0"/>
      <dgm:spPr/>
    </dgm:pt>
    <dgm:pt modelId="{D28B4B11-26BE-45CF-A42C-73F1E7CD91E0}" type="pres">
      <dgm:prSet presAssocID="{5C0A4C83-0C68-4E6D-B245-EECDC6344476}" presName="Name25" presStyleLbl="parChTrans1D4" presStyleIdx="0" presStyleCnt="1"/>
      <dgm:spPr/>
    </dgm:pt>
    <dgm:pt modelId="{F081AB1C-A860-4728-B129-33A26976FFB6}" type="pres">
      <dgm:prSet presAssocID="{5C0A4C83-0C68-4E6D-B245-EECDC6344476}" presName="connTx" presStyleLbl="parChTrans1D4" presStyleIdx="0" presStyleCnt="1"/>
      <dgm:spPr/>
    </dgm:pt>
    <dgm:pt modelId="{0328D78B-ECA8-427A-A99E-99BCB6056C41}" type="pres">
      <dgm:prSet presAssocID="{487B89A8-D2EE-4240-92B9-68664DB510C0}" presName="Name30" presStyleCnt="0"/>
      <dgm:spPr/>
    </dgm:pt>
    <dgm:pt modelId="{385F0053-D4B1-4AA1-8AFB-63DBE8E3EA83}" type="pres">
      <dgm:prSet presAssocID="{487B89A8-D2EE-4240-92B9-68664DB510C0}" presName="level2Shape" presStyleLbl="node4" presStyleIdx="0" presStyleCnt="1"/>
      <dgm:spPr/>
    </dgm:pt>
    <dgm:pt modelId="{8C0EC042-0C95-4794-BEE3-2CB3749D8F86}" type="pres">
      <dgm:prSet presAssocID="{487B89A8-D2EE-4240-92B9-68664DB510C0}" presName="hierChild3" presStyleCnt="0"/>
      <dgm:spPr/>
    </dgm:pt>
    <dgm:pt modelId="{3AE59DFE-E96D-4A57-BA24-DAE6BC012860}" type="pres">
      <dgm:prSet presAssocID="{EA520DC7-D423-4106-AC31-38CA395DB998}" presName="bgShapesFlow" presStyleCnt="0"/>
      <dgm:spPr/>
    </dgm:pt>
    <dgm:pt modelId="{6E4D0118-4060-4CD9-9ACD-88965FCF1D2A}" type="pres">
      <dgm:prSet presAssocID="{8ACD4186-52B8-47CA-AE8B-9864F756D32D}" presName="rectComp" presStyleCnt="0"/>
      <dgm:spPr/>
    </dgm:pt>
    <dgm:pt modelId="{AA27E7AA-C2BC-4E70-A160-A52E3301D380}" type="pres">
      <dgm:prSet presAssocID="{8ACD4186-52B8-47CA-AE8B-9864F756D32D}" presName="bgRect" presStyleLbl="bgShp" presStyleIdx="0" presStyleCnt="4"/>
      <dgm:spPr/>
    </dgm:pt>
    <dgm:pt modelId="{B0B0B07A-594A-48DB-92EB-BA26AB0AB502}" type="pres">
      <dgm:prSet presAssocID="{8ACD4186-52B8-47CA-AE8B-9864F756D32D}" presName="bgRectTx" presStyleLbl="bgShp" presStyleIdx="0" presStyleCnt="4">
        <dgm:presLayoutVars>
          <dgm:bulletEnabled val="1"/>
        </dgm:presLayoutVars>
      </dgm:prSet>
      <dgm:spPr/>
    </dgm:pt>
    <dgm:pt modelId="{9B682DF3-EAE6-4740-9429-8439DB8CE5AF}" type="pres">
      <dgm:prSet presAssocID="{8ACD4186-52B8-47CA-AE8B-9864F756D32D}" presName="spComp" presStyleCnt="0"/>
      <dgm:spPr/>
    </dgm:pt>
    <dgm:pt modelId="{C5E3226A-52D8-4EF4-ACFF-DDB779A48DCD}" type="pres">
      <dgm:prSet presAssocID="{8ACD4186-52B8-47CA-AE8B-9864F756D32D}" presName="hSp" presStyleCnt="0"/>
      <dgm:spPr/>
    </dgm:pt>
    <dgm:pt modelId="{5CA8C34F-9A29-45C6-BA14-AAA9039E33A9}" type="pres">
      <dgm:prSet presAssocID="{E58F1B62-BACF-47AD-B2A0-F4F4D6848BE1}" presName="rectComp" presStyleCnt="0"/>
      <dgm:spPr/>
    </dgm:pt>
    <dgm:pt modelId="{B7B41F34-92BB-4978-994B-3F76B84EC84D}" type="pres">
      <dgm:prSet presAssocID="{E58F1B62-BACF-47AD-B2A0-F4F4D6848BE1}" presName="bgRect" presStyleLbl="bgShp" presStyleIdx="1" presStyleCnt="4"/>
      <dgm:spPr/>
    </dgm:pt>
    <dgm:pt modelId="{32912C75-3B5A-4614-A255-C163224DF4C6}" type="pres">
      <dgm:prSet presAssocID="{E58F1B62-BACF-47AD-B2A0-F4F4D6848BE1}" presName="bgRectTx" presStyleLbl="bgShp" presStyleIdx="1" presStyleCnt="4">
        <dgm:presLayoutVars>
          <dgm:bulletEnabled val="1"/>
        </dgm:presLayoutVars>
      </dgm:prSet>
      <dgm:spPr/>
    </dgm:pt>
    <dgm:pt modelId="{9DADB2D4-5D26-4762-8366-D3A7EE1CD206}" type="pres">
      <dgm:prSet presAssocID="{E58F1B62-BACF-47AD-B2A0-F4F4D6848BE1}" presName="spComp" presStyleCnt="0"/>
      <dgm:spPr/>
    </dgm:pt>
    <dgm:pt modelId="{C13AD6FD-143B-4612-ACAC-38481E1EFA07}" type="pres">
      <dgm:prSet presAssocID="{E58F1B62-BACF-47AD-B2A0-F4F4D6848BE1}" presName="hSp" presStyleCnt="0"/>
      <dgm:spPr/>
    </dgm:pt>
    <dgm:pt modelId="{97FFA0C1-A3AE-4DE7-B8BB-A3C4FBAD9761}" type="pres">
      <dgm:prSet presAssocID="{5C77B315-D0BA-48FC-B28D-8A33636DBB7A}" presName="rectComp" presStyleCnt="0"/>
      <dgm:spPr/>
    </dgm:pt>
    <dgm:pt modelId="{CA4EB73B-30F5-427A-BC9A-48A459652687}" type="pres">
      <dgm:prSet presAssocID="{5C77B315-D0BA-48FC-B28D-8A33636DBB7A}" presName="bgRect" presStyleLbl="bgShp" presStyleIdx="2" presStyleCnt="4"/>
      <dgm:spPr/>
    </dgm:pt>
    <dgm:pt modelId="{B7772F7E-2A8C-4EB8-BF09-054489CBA921}" type="pres">
      <dgm:prSet presAssocID="{5C77B315-D0BA-48FC-B28D-8A33636DBB7A}" presName="bgRectTx" presStyleLbl="bgShp" presStyleIdx="2" presStyleCnt="4">
        <dgm:presLayoutVars>
          <dgm:bulletEnabled val="1"/>
        </dgm:presLayoutVars>
      </dgm:prSet>
      <dgm:spPr/>
    </dgm:pt>
    <dgm:pt modelId="{956A4744-6782-4D34-8995-6246ECFA08D6}" type="pres">
      <dgm:prSet presAssocID="{5C77B315-D0BA-48FC-B28D-8A33636DBB7A}" presName="spComp" presStyleCnt="0"/>
      <dgm:spPr/>
    </dgm:pt>
    <dgm:pt modelId="{CB5F8CC8-AE98-40F2-BCF0-1D64B3102C41}" type="pres">
      <dgm:prSet presAssocID="{5C77B315-D0BA-48FC-B28D-8A33636DBB7A}" presName="hSp" presStyleCnt="0"/>
      <dgm:spPr/>
    </dgm:pt>
    <dgm:pt modelId="{1A2543DB-1C46-469F-9D6E-4E8377E623FF}" type="pres">
      <dgm:prSet presAssocID="{C578DBF8-CCAF-4EF9-ACDB-38DB5FCF2F60}" presName="rectComp" presStyleCnt="0"/>
      <dgm:spPr/>
    </dgm:pt>
    <dgm:pt modelId="{1A45A61C-183F-4295-89D8-A25499FEEB60}" type="pres">
      <dgm:prSet presAssocID="{C578DBF8-CCAF-4EF9-ACDB-38DB5FCF2F60}" presName="bgRect" presStyleLbl="bgShp" presStyleIdx="3" presStyleCnt="4"/>
      <dgm:spPr/>
    </dgm:pt>
    <dgm:pt modelId="{C799432F-7EFD-407D-8FD5-5B003DA42F6A}" type="pres">
      <dgm:prSet presAssocID="{C578DBF8-CCAF-4EF9-ACDB-38DB5FCF2F60}" presName="bgRectTx" presStyleLbl="bgShp" presStyleIdx="3" presStyleCnt="4">
        <dgm:presLayoutVars>
          <dgm:bulletEnabled val="1"/>
        </dgm:presLayoutVars>
      </dgm:prSet>
      <dgm:spPr/>
    </dgm:pt>
  </dgm:ptLst>
  <dgm:cxnLst>
    <dgm:cxn modelId="{DF43FC06-7C1D-45CD-8A47-AF0C1234C651}" srcId="{F4A9E27D-F512-427D-9643-E0A8A3CDD14A}" destId="{6B4B4840-F608-4D6B-AEED-508921A5502F}" srcOrd="0" destOrd="0" parTransId="{854D560F-AED0-4510-8F05-FF4D0F003876}" sibTransId="{8054B175-6C5D-4F98-A587-99180F8F767C}"/>
    <dgm:cxn modelId="{7745700A-9361-4BEC-8F40-E80C54198554}" type="presOf" srcId="{854D560F-AED0-4510-8F05-FF4D0F003876}" destId="{E02D61A4-7FF3-417A-8A8D-555BE0BE17B5}" srcOrd="0" destOrd="0" presId="urn:microsoft.com/office/officeart/2005/8/layout/hierarchy5"/>
    <dgm:cxn modelId="{9AE63A12-21B3-42B4-9307-277EEA0CAB66}" type="presOf" srcId="{6B4B4840-F608-4D6B-AEED-508921A5502F}" destId="{885B8EA6-FBBE-4C89-B93E-44A096EA42DB}" srcOrd="0" destOrd="0" presId="urn:microsoft.com/office/officeart/2005/8/layout/hierarchy5"/>
    <dgm:cxn modelId="{896BEC17-55DA-4D80-87C1-77535D94F140}" type="presOf" srcId="{E58F1B62-BACF-47AD-B2A0-F4F4D6848BE1}" destId="{32912C75-3B5A-4614-A255-C163224DF4C6}" srcOrd="1" destOrd="0" presId="urn:microsoft.com/office/officeart/2005/8/layout/hierarchy5"/>
    <dgm:cxn modelId="{6186EF20-91D5-42EC-B3B5-54DFD5061B22}" type="presOf" srcId="{7B53FF92-077E-4672-93EE-27E34F1F52F4}" destId="{2A31FAC2-458C-4647-AF7A-9D2ECE793AAC}" srcOrd="0" destOrd="0" presId="urn:microsoft.com/office/officeart/2005/8/layout/hierarchy5"/>
    <dgm:cxn modelId="{A4BE8D2D-5658-44F2-B52C-E79AE8552B7A}" type="presOf" srcId="{8ACD4186-52B8-47CA-AE8B-9864F756D32D}" destId="{AA27E7AA-C2BC-4E70-A160-A52E3301D380}" srcOrd="0" destOrd="0" presId="urn:microsoft.com/office/officeart/2005/8/layout/hierarchy5"/>
    <dgm:cxn modelId="{A11DAC40-D82A-4222-AE3D-D4DA1863F749}" type="presOf" srcId="{EA520DC7-D423-4106-AC31-38CA395DB998}" destId="{761C75B5-3C0A-46D5-B5F0-D1AE677FD6C4}" srcOrd="0" destOrd="0" presId="urn:microsoft.com/office/officeart/2005/8/layout/hierarchy5"/>
    <dgm:cxn modelId="{46816C5E-99CD-418C-9C26-99A87B5B9E10}" type="presOf" srcId="{C2B4CA29-1C6E-4BA0-9B16-BC03F1884D44}" destId="{0D42D8D2-2473-4981-AB3F-01E848CB777D}" srcOrd="0" destOrd="0" presId="urn:microsoft.com/office/officeart/2005/8/layout/hierarchy5"/>
    <dgm:cxn modelId="{6B5A0244-2E9D-4FD9-BE6B-D9EE244FA5C4}" type="presOf" srcId="{854D560F-AED0-4510-8F05-FF4D0F003876}" destId="{D183AE07-4B23-4719-BBF2-0666A2920ACB}" srcOrd="1" destOrd="0" presId="urn:microsoft.com/office/officeart/2005/8/layout/hierarchy5"/>
    <dgm:cxn modelId="{2EB49A45-3508-4B3C-BE36-7F0A914301A6}" type="presOf" srcId="{C578DBF8-CCAF-4EF9-ACDB-38DB5FCF2F60}" destId="{C799432F-7EFD-407D-8FD5-5B003DA42F6A}" srcOrd="1" destOrd="0" presId="urn:microsoft.com/office/officeart/2005/8/layout/hierarchy5"/>
    <dgm:cxn modelId="{E134CD47-DDA4-4E86-868C-BAAE0DFDFDC8}" type="presOf" srcId="{5C77B315-D0BA-48FC-B28D-8A33636DBB7A}" destId="{CA4EB73B-30F5-427A-BC9A-48A459652687}" srcOrd="0" destOrd="0" presId="urn:microsoft.com/office/officeart/2005/8/layout/hierarchy5"/>
    <dgm:cxn modelId="{B6F2F767-A0C8-46AF-B189-D4A04136E984}" type="presOf" srcId="{5C0A4C83-0C68-4E6D-B245-EECDC6344476}" destId="{F081AB1C-A860-4728-B129-33A26976FFB6}" srcOrd="1" destOrd="0" presId="urn:microsoft.com/office/officeart/2005/8/layout/hierarchy5"/>
    <dgm:cxn modelId="{EEF33B6B-7BFA-4F9A-89A4-4461507BE086}" srcId="{C2B4CA29-1C6E-4BA0-9B16-BC03F1884D44}" destId="{487B89A8-D2EE-4240-92B9-68664DB510C0}" srcOrd="0" destOrd="0" parTransId="{5C0A4C83-0C68-4E6D-B245-EECDC6344476}" sibTransId="{13C502FD-BA94-4EF3-A70E-E03A972F44F3}"/>
    <dgm:cxn modelId="{3C18564D-C4D9-4238-800A-BC367C4ACF65}" type="presOf" srcId="{5C77B315-D0BA-48FC-B28D-8A33636DBB7A}" destId="{B7772F7E-2A8C-4EB8-BF09-054489CBA921}" srcOrd="1" destOrd="0" presId="urn:microsoft.com/office/officeart/2005/8/layout/hierarchy5"/>
    <dgm:cxn modelId="{2D0CC476-E0D7-4402-B893-03BA5F76201A}" srcId="{EA520DC7-D423-4106-AC31-38CA395DB998}" destId="{F4A9E27D-F512-427D-9643-E0A8A3CDD14A}" srcOrd="0" destOrd="0" parTransId="{16FFE349-DE06-4A27-8AF0-5E8CA84DBCE9}" sibTransId="{7EAC767E-5D17-498E-8774-9C22DB83746D}"/>
    <dgm:cxn modelId="{508CEB77-57CB-43F4-ACCE-651B0717999C}" srcId="{EA520DC7-D423-4106-AC31-38CA395DB998}" destId="{E58F1B62-BACF-47AD-B2A0-F4F4D6848BE1}" srcOrd="2" destOrd="0" parTransId="{55836982-B4D8-481A-A6E1-348B1C997DB6}" sibTransId="{83B2A7BA-0EFC-43F2-8F88-8FCA772D1396}"/>
    <dgm:cxn modelId="{5F4BF557-772B-4A7A-A405-2FD7832A0FCB}" type="presOf" srcId="{7B53FF92-077E-4672-93EE-27E34F1F52F4}" destId="{637FB36E-60A2-46CB-BC46-01C5B3E50510}" srcOrd="1" destOrd="0" presId="urn:microsoft.com/office/officeart/2005/8/layout/hierarchy5"/>
    <dgm:cxn modelId="{1170639A-6AEB-4622-B29E-FDE709A6AE0C}" srcId="{EA520DC7-D423-4106-AC31-38CA395DB998}" destId="{8ACD4186-52B8-47CA-AE8B-9864F756D32D}" srcOrd="1" destOrd="0" parTransId="{33E18D05-A76B-4227-B1FE-9CF9583869BB}" sibTransId="{F1550879-716C-4736-9AAF-ECD024463167}"/>
    <dgm:cxn modelId="{88264D9F-FA9F-45C5-9848-9616E25CF6BD}" srcId="{EA520DC7-D423-4106-AC31-38CA395DB998}" destId="{5C77B315-D0BA-48FC-B28D-8A33636DBB7A}" srcOrd="3" destOrd="0" parTransId="{8890FE4F-FD35-4BE0-87F8-0098F076BB5E}" sibTransId="{471ADF5B-5812-420B-95B3-20CCB2118B4A}"/>
    <dgm:cxn modelId="{4518A5AD-BB0C-4C6B-98E2-2F28CC8A6C2E}" type="presOf" srcId="{E58F1B62-BACF-47AD-B2A0-F4F4D6848BE1}" destId="{B7B41F34-92BB-4978-994B-3F76B84EC84D}" srcOrd="0" destOrd="0" presId="urn:microsoft.com/office/officeart/2005/8/layout/hierarchy5"/>
    <dgm:cxn modelId="{594860B3-1B3C-43B6-B734-87E98D23CD86}" type="presOf" srcId="{487B89A8-D2EE-4240-92B9-68664DB510C0}" destId="{385F0053-D4B1-4AA1-8AFB-63DBE8E3EA83}" srcOrd="0" destOrd="0" presId="urn:microsoft.com/office/officeart/2005/8/layout/hierarchy5"/>
    <dgm:cxn modelId="{94464CC5-EC00-4CE9-B527-984E6C6FA70A}" srcId="{EA520DC7-D423-4106-AC31-38CA395DB998}" destId="{C578DBF8-CCAF-4EF9-ACDB-38DB5FCF2F60}" srcOrd="4" destOrd="0" parTransId="{BBA46783-8A88-41E7-9F7E-E6BDAE885583}" sibTransId="{92448F60-DA2D-44C0-B0C9-A9100A35E456}"/>
    <dgm:cxn modelId="{769F83E1-4E56-4348-BFE2-2473C925E866}" type="presOf" srcId="{5C0A4C83-0C68-4E6D-B245-EECDC6344476}" destId="{D28B4B11-26BE-45CF-A42C-73F1E7CD91E0}" srcOrd="0" destOrd="0" presId="urn:microsoft.com/office/officeart/2005/8/layout/hierarchy5"/>
    <dgm:cxn modelId="{45A4C7E5-F8E5-49CE-AE0C-C0736DAF110D}" type="presOf" srcId="{8ACD4186-52B8-47CA-AE8B-9864F756D32D}" destId="{B0B0B07A-594A-48DB-92EB-BA26AB0AB502}" srcOrd="1" destOrd="0" presId="urn:microsoft.com/office/officeart/2005/8/layout/hierarchy5"/>
    <dgm:cxn modelId="{8CA6CEEB-F9C7-4C31-A0F1-770EC4C9C2E9}" type="presOf" srcId="{C578DBF8-CCAF-4EF9-ACDB-38DB5FCF2F60}" destId="{1A45A61C-183F-4295-89D8-A25499FEEB60}" srcOrd="0" destOrd="0" presId="urn:microsoft.com/office/officeart/2005/8/layout/hierarchy5"/>
    <dgm:cxn modelId="{FF4022EE-1891-4B84-9816-5058ECA76FBB}" srcId="{6B4B4840-F608-4D6B-AEED-508921A5502F}" destId="{C2B4CA29-1C6E-4BA0-9B16-BC03F1884D44}" srcOrd="0" destOrd="0" parTransId="{7B53FF92-077E-4672-93EE-27E34F1F52F4}" sibTransId="{E80B1FA2-6F44-40EA-82FD-2BE10CD41CE1}"/>
    <dgm:cxn modelId="{C900CFFE-CBB5-4DED-A30A-5F57D76506A3}" type="presOf" srcId="{F4A9E27D-F512-427D-9643-E0A8A3CDD14A}" destId="{D6079392-A0F5-49D8-8F87-3961FA7C8BFC}" srcOrd="0" destOrd="0" presId="urn:microsoft.com/office/officeart/2005/8/layout/hierarchy5"/>
    <dgm:cxn modelId="{3FBE2A19-C5AD-4B63-90E8-E6CB3496E184}" type="presParOf" srcId="{761C75B5-3C0A-46D5-B5F0-D1AE677FD6C4}" destId="{8790E169-D8D7-4481-9A49-1455EB21CCF5}" srcOrd="0" destOrd="0" presId="urn:microsoft.com/office/officeart/2005/8/layout/hierarchy5"/>
    <dgm:cxn modelId="{5D722E63-5262-4BBA-A4C9-4342BB35E152}" type="presParOf" srcId="{8790E169-D8D7-4481-9A49-1455EB21CCF5}" destId="{32CBD2F8-D37B-4923-A3FD-9914A9ECC619}" srcOrd="0" destOrd="0" presId="urn:microsoft.com/office/officeart/2005/8/layout/hierarchy5"/>
    <dgm:cxn modelId="{903BE314-D427-4DD4-AB6E-BE0496928EF0}" type="presParOf" srcId="{8790E169-D8D7-4481-9A49-1455EB21CCF5}" destId="{183D0FDC-0E8F-4CB2-B6CA-1F7BE2F1F9C4}" srcOrd="1" destOrd="0" presId="urn:microsoft.com/office/officeart/2005/8/layout/hierarchy5"/>
    <dgm:cxn modelId="{FC6A19F2-61AD-4ED0-901F-F921DFC2A178}" type="presParOf" srcId="{183D0FDC-0E8F-4CB2-B6CA-1F7BE2F1F9C4}" destId="{A9171B62-C041-42A2-83F5-0DE6FA7C5DB1}" srcOrd="0" destOrd="0" presId="urn:microsoft.com/office/officeart/2005/8/layout/hierarchy5"/>
    <dgm:cxn modelId="{CFAA8ED3-2004-4FBE-A22F-5FA4EB494CEA}" type="presParOf" srcId="{A9171B62-C041-42A2-83F5-0DE6FA7C5DB1}" destId="{D6079392-A0F5-49D8-8F87-3961FA7C8BFC}" srcOrd="0" destOrd="0" presId="urn:microsoft.com/office/officeart/2005/8/layout/hierarchy5"/>
    <dgm:cxn modelId="{B746DC59-E95B-434E-89ED-3CB8CA503145}" type="presParOf" srcId="{A9171B62-C041-42A2-83F5-0DE6FA7C5DB1}" destId="{890922FE-3C8B-4E3A-AD99-770E1EF1C976}" srcOrd="1" destOrd="0" presId="urn:microsoft.com/office/officeart/2005/8/layout/hierarchy5"/>
    <dgm:cxn modelId="{99C12BD2-4FDF-4147-9751-96C1E3E27819}" type="presParOf" srcId="{890922FE-3C8B-4E3A-AD99-770E1EF1C976}" destId="{E02D61A4-7FF3-417A-8A8D-555BE0BE17B5}" srcOrd="0" destOrd="0" presId="urn:microsoft.com/office/officeart/2005/8/layout/hierarchy5"/>
    <dgm:cxn modelId="{31740BB4-947D-4E95-A60B-F1D62180661F}" type="presParOf" srcId="{E02D61A4-7FF3-417A-8A8D-555BE0BE17B5}" destId="{D183AE07-4B23-4719-BBF2-0666A2920ACB}" srcOrd="0" destOrd="0" presId="urn:microsoft.com/office/officeart/2005/8/layout/hierarchy5"/>
    <dgm:cxn modelId="{900E8C96-E382-45CB-9721-6537EF042AF0}" type="presParOf" srcId="{890922FE-3C8B-4E3A-AD99-770E1EF1C976}" destId="{BBEEE6E2-DF82-4520-829F-E9B512D7E76C}" srcOrd="1" destOrd="0" presId="urn:microsoft.com/office/officeart/2005/8/layout/hierarchy5"/>
    <dgm:cxn modelId="{AE7D084C-7F12-46BA-B3EB-02DF72F450CE}" type="presParOf" srcId="{BBEEE6E2-DF82-4520-829F-E9B512D7E76C}" destId="{885B8EA6-FBBE-4C89-B93E-44A096EA42DB}" srcOrd="0" destOrd="0" presId="urn:microsoft.com/office/officeart/2005/8/layout/hierarchy5"/>
    <dgm:cxn modelId="{ED143E40-44A0-497F-B7C3-997ADCE2C3EB}" type="presParOf" srcId="{BBEEE6E2-DF82-4520-829F-E9B512D7E76C}" destId="{C81C5BBC-B091-43B7-B175-2FD5104DA09A}" srcOrd="1" destOrd="0" presId="urn:microsoft.com/office/officeart/2005/8/layout/hierarchy5"/>
    <dgm:cxn modelId="{8F4C8F7F-1BBF-4BCA-904C-FBBFBBD733F3}" type="presParOf" srcId="{C81C5BBC-B091-43B7-B175-2FD5104DA09A}" destId="{2A31FAC2-458C-4647-AF7A-9D2ECE793AAC}" srcOrd="0" destOrd="0" presId="urn:microsoft.com/office/officeart/2005/8/layout/hierarchy5"/>
    <dgm:cxn modelId="{5E84B76D-FE3F-4451-B93E-84095C16E65E}" type="presParOf" srcId="{2A31FAC2-458C-4647-AF7A-9D2ECE793AAC}" destId="{637FB36E-60A2-46CB-BC46-01C5B3E50510}" srcOrd="0" destOrd="0" presId="urn:microsoft.com/office/officeart/2005/8/layout/hierarchy5"/>
    <dgm:cxn modelId="{1FD9C821-BDA8-4D0B-B2BD-42E1A1B825AF}" type="presParOf" srcId="{C81C5BBC-B091-43B7-B175-2FD5104DA09A}" destId="{73A17D85-0EA0-4569-86E7-3F376DC5DF58}" srcOrd="1" destOrd="0" presId="urn:microsoft.com/office/officeart/2005/8/layout/hierarchy5"/>
    <dgm:cxn modelId="{F9A2ADFF-C7E3-4B30-B035-47C70707279E}" type="presParOf" srcId="{73A17D85-0EA0-4569-86E7-3F376DC5DF58}" destId="{0D42D8D2-2473-4981-AB3F-01E848CB777D}" srcOrd="0" destOrd="0" presId="urn:microsoft.com/office/officeart/2005/8/layout/hierarchy5"/>
    <dgm:cxn modelId="{1696319C-AA76-441D-AE6B-ED15110571D9}" type="presParOf" srcId="{73A17D85-0EA0-4569-86E7-3F376DC5DF58}" destId="{6DF16EC2-5DF8-4B87-86C1-93BDC4FF79AE}" srcOrd="1" destOrd="0" presId="urn:microsoft.com/office/officeart/2005/8/layout/hierarchy5"/>
    <dgm:cxn modelId="{ACF46AA3-FC7E-4FD0-945C-8A233FCE3C40}" type="presParOf" srcId="{6DF16EC2-5DF8-4B87-86C1-93BDC4FF79AE}" destId="{D28B4B11-26BE-45CF-A42C-73F1E7CD91E0}" srcOrd="0" destOrd="0" presId="urn:microsoft.com/office/officeart/2005/8/layout/hierarchy5"/>
    <dgm:cxn modelId="{16FAF9CC-4C8A-4961-9A15-740EA5451E05}" type="presParOf" srcId="{D28B4B11-26BE-45CF-A42C-73F1E7CD91E0}" destId="{F081AB1C-A860-4728-B129-33A26976FFB6}" srcOrd="0" destOrd="0" presId="urn:microsoft.com/office/officeart/2005/8/layout/hierarchy5"/>
    <dgm:cxn modelId="{317C9AA8-0890-4610-A3C0-A4FAC26CFBD7}" type="presParOf" srcId="{6DF16EC2-5DF8-4B87-86C1-93BDC4FF79AE}" destId="{0328D78B-ECA8-427A-A99E-99BCB6056C41}" srcOrd="1" destOrd="0" presId="urn:microsoft.com/office/officeart/2005/8/layout/hierarchy5"/>
    <dgm:cxn modelId="{51C8FB0C-F9C1-4FED-91D4-7EA792382E5A}" type="presParOf" srcId="{0328D78B-ECA8-427A-A99E-99BCB6056C41}" destId="{385F0053-D4B1-4AA1-8AFB-63DBE8E3EA83}" srcOrd="0" destOrd="0" presId="urn:microsoft.com/office/officeart/2005/8/layout/hierarchy5"/>
    <dgm:cxn modelId="{BE19CB60-3DAA-4336-B8D0-88C194DAAF11}" type="presParOf" srcId="{0328D78B-ECA8-427A-A99E-99BCB6056C41}" destId="{8C0EC042-0C95-4794-BEE3-2CB3749D8F86}" srcOrd="1" destOrd="0" presId="urn:microsoft.com/office/officeart/2005/8/layout/hierarchy5"/>
    <dgm:cxn modelId="{DC2635C7-4F6E-4B5E-BD4A-04BCC4055143}" type="presParOf" srcId="{761C75B5-3C0A-46D5-B5F0-D1AE677FD6C4}" destId="{3AE59DFE-E96D-4A57-BA24-DAE6BC012860}" srcOrd="1" destOrd="0" presId="urn:microsoft.com/office/officeart/2005/8/layout/hierarchy5"/>
    <dgm:cxn modelId="{C518F69B-C859-42FE-BD9B-2B2FAD10D87F}" type="presParOf" srcId="{3AE59DFE-E96D-4A57-BA24-DAE6BC012860}" destId="{6E4D0118-4060-4CD9-9ACD-88965FCF1D2A}" srcOrd="0" destOrd="0" presId="urn:microsoft.com/office/officeart/2005/8/layout/hierarchy5"/>
    <dgm:cxn modelId="{1F8FE3B8-D335-4400-B877-C43E18321848}" type="presParOf" srcId="{6E4D0118-4060-4CD9-9ACD-88965FCF1D2A}" destId="{AA27E7AA-C2BC-4E70-A160-A52E3301D380}" srcOrd="0" destOrd="0" presId="urn:microsoft.com/office/officeart/2005/8/layout/hierarchy5"/>
    <dgm:cxn modelId="{6E215052-EC55-496F-A284-1406F9123D0C}" type="presParOf" srcId="{6E4D0118-4060-4CD9-9ACD-88965FCF1D2A}" destId="{B0B0B07A-594A-48DB-92EB-BA26AB0AB502}" srcOrd="1" destOrd="0" presId="urn:microsoft.com/office/officeart/2005/8/layout/hierarchy5"/>
    <dgm:cxn modelId="{F0E41966-A0CF-43DC-BF23-53F36A19906E}" type="presParOf" srcId="{3AE59DFE-E96D-4A57-BA24-DAE6BC012860}" destId="{9B682DF3-EAE6-4740-9429-8439DB8CE5AF}" srcOrd="1" destOrd="0" presId="urn:microsoft.com/office/officeart/2005/8/layout/hierarchy5"/>
    <dgm:cxn modelId="{474A8BAC-B291-44A6-8FF4-0E5CFFCA39E8}" type="presParOf" srcId="{9B682DF3-EAE6-4740-9429-8439DB8CE5AF}" destId="{C5E3226A-52D8-4EF4-ACFF-DDB779A48DCD}" srcOrd="0" destOrd="0" presId="urn:microsoft.com/office/officeart/2005/8/layout/hierarchy5"/>
    <dgm:cxn modelId="{9F3EFA46-2084-4DA1-9449-2865CA7EC9C9}" type="presParOf" srcId="{3AE59DFE-E96D-4A57-BA24-DAE6BC012860}" destId="{5CA8C34F-9A29-45C6-BA14-AAA9039E33A9}" srcOrd="2" destOrd="0" presId="urn:microsoft.com/office/officeart/2005/8/layout/hierarchy5"/>
    <dgm:cxn modelId="{E13E2A2F-010D-40F7-A2CE-5ECE7DEC529E}" type="presParOf" srcId="{5CA8C34F-9A29-45C6-BA14-AAA9039E33A9}" destId="{B7B41F34-92BB-4978-994B-3F76B84EC84D}" srcOrd="0" destOrd="0" presId="urn:microsoft.com/office/officeart/2005/8/layout/hierarchy5"/>
    <dgm:cxn modelId="{9162727A-413A-4E3B-9BC7-3E8C745C4F23}" type="presParOf" srcId="{5CA8C34F-9A29-45C6-BA14-AAA9039E33A9}" destId="{32912C75-3B5A-4614-A255-C163224DF4C6}" srcOrd="1" destOrd="0" presId="urn:microsoft.com/office/officeart/2005/8/layout/hierarchy5"/>
    <dgm:cxn modelId="{B9FB0BA1-E7F3-46BA-B7B9-A3C8CCD6974E}" type="presParOf" srcId="{3AE59DFE-E96D-4A57-BA24-DAE6BC012860}" destId="{9DADB2D4-5D26-4762-8366-D3A7EE1CD206}" srcOrd="3" destOrd="0" presId="urn:microsoft.com/office/officeart/2005/8/layout/hierarchy5"/>
    <dgm:cxn modelId="{66BB9BBF-77B9-402B-89A9-E48516FD1035}" type="presParOf" srcId="{9DADB2D4-5D26-4762-8366-D3A7EE1CD206}" destId="{C13AD6FD-143B-4612-ACAC-38481E1EFA07}" srcOrd="0" destOrd="0" presId="urn:microsoft.com/office/officeart/2005/8/layout/hierarchy5"/>
    <dgm:cxn modelId="{7A19BC8D-D1C7-48AF-A186-88B19DFA8552}" type="presParOf" srcId="{3AE59DFE-E96D-4A57-BA24-DAE6BC012860}" destId="{97FFA0C1-A3AE-4DE7-B8BB-A3C4FBAD9761}" srcOrd="4" destOrd="0" presId="urn:microsoft.com/office/officeart/2005/8/layout/hierarchy5"/>
    <dgm:cxn modelId="{D54FB6D4-1609-4222-B178-F93AD7DFF0A4}" type="presParOf" srcId="{97FFA0C1-A3AE-4DE7-B8BB-A3C4FBAD9761}" destId="{CA4EB73B-30F5-427A-BC9A-48A459652687}" srcOrd="0" destOrd="0" presId="urn:microsoft.com/office/officeart/2005/8/layout/hierarchy5"/>
    <dgm:cxn modelId="{FB33C4C3-874C-4BA5-9264-BC2FB117E241}" type="presParOf" srcId="{97FFA0C1-A3AE-4DE7-B8BB-A3C4FBAD9761}" destId="{B7772F7E-2A8C-4EB8-BF09-054489CBA921}" srcOrd="1" destOrd="0" presId="urn:microsoft.com/office/officeart/2005/8/layout/hierarchy5"/>
    <dgm:cxn modelId="{5FF77E37-2C8E-4387-B85F-DDB2240C730C}" type="presParOf" srcId="{3AE59DFE-E96D-4A57-BA24-DAE6BC012860}" destId="{956A4744-6782-4D34-8995-6246ECFA08D6}" srcOrd="5" destOrd="0" presId="urn:microsoft.com/office/officeart/2005/8/layout/hierarchy5"/>
    <dgm:cxn modelId="{75ADADBF-2139-46C9-A170-2C977C11FF5E}" type="presParOf" srcId="{956A4744-6782-4D34-8995-6246ECFA08D6}" destId="{CB5F8CC8-AE98-40F2-BCF0-1D64B3102C41}" srcOrd="0" destOrd="0" presId="urn:microsoft.com/office/officeart/2005/8/layout/hierarchy5"/>
    <dgm:cxn modelId="{8E4D11D1-8D82-4B47-A5A3-0F1B1371CE4F}" type="presParOf" srcId="{3AE59DFE-E96D-4A57-BA24-DAE6BC012860}" destId="{1A2543DB-1C46-469F-9D6E-4E8377E623FF}" srcOrd="6" destOrd="0" presId="urn:microsoft.com/office/officeart/2005/8/layout/hierarchy5"/>
    <dgm:cxn modelId="{254BAEFD-1DD1-49BA-B887-6262F528B44E}" type="presParOf" srcId="{1A2543DB-1C46-469F-9D6E-4E8377E623FF}" destId="{1A45A61C-183F-4295-89D8-A25499FEEB60}" srcOrd="0" destOrd="0" presId="urn:microsoft.com/office/officeart/2005/8/layout/hierarchy5"/>
    <dgm:cxn modelId="{5BB59310-1DA8-4C60-A580-66CCD100A170}" type="presParOf" srcId="{1A2543DB-1C46-469F-9D6E-4E8377E623FF}" destId="{C799432F-7EFD-407D-8FD5-5B003DA42F6A}" srcOrd="1" destOrd="0" presId="urn:microsoft.com/office/officeart/2005/8/layout/hierarchy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4C889C-855B-470F-9222-738512A8638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F9C1AE1-A825-4F99-BECC-B0790CA81910}">
      <dgm:prSet phldrT="[Text]"/>
      <dgm:spPr/>
      <dgm:t>
        <a:bodyPr/>
        <a:lstStyle/>
        <a:p>
          <a:r>
            <a:rPr lang="en-US" dirty="0"/>
            <a:t>Company</a:t>
          </a:r>
        </a:p>
      </dgm:t>
    </dgm:pt>
    <dgm:pt modelId="{8D2CF21E-8978-47A6-8218-F5494A01D348}" type="parTrans" cxnId="{8F79FAA4-15D1-4FE2-9817-221D2B9FFA69}">
      <dgm:prSet/>
      <dgm:spPr/>
      <dgm:t>
        <a:bodyPr/>
        <a:lstStyle/>
        <a:p>
          <a:endParaRPr lang="en-US"/>
        </a:p>
      </dgm:t>
    </dgm:pt>
    <dgm:pt modelId="{37832EAF-766A-4145-B47C-5CD65C0D98C7}" type="sibTrans" cxnId="{8F79FAA4-15D1-4FE2-9817-221D2B9FFA69}">
      <dgm:prSet/>
      <dgm:spPr/>
      <dgm:t>
        <a:bodyPr/>
        <a:lstStyle/>
        <a:p>
          <a:endParaRPr lang="en-US"/>
        </a:p>
      </dgm:t>
    </dgm:pt>
    <dgm:pt modelId="{1F4F4B3D-E5D7-4441-B2D5-E47CD21710AC}">
      <dgm:prSet phldrT="[Text]"/>
      <dgm:spPr/>
      <dgm:t>
        <a:bodyPr/>
        <a:lstStyle/>
        <a:p>
          <a:r>
            <a:rPr lang="en-US" dirty="0"/>
            <a:t>Highest level</a:t>
          </a:r>
        </a:p>
      </dgm:t>
    </dgm:pt>
    <dgm:pt modelId="{8EDB09BD-D36A-4734-B5B4-32DEBF9B6A74}" type="parTrans" cxnId="{000EAD96-91B2-4A97-A611-76087E61638E}">
      <dgm:prSet/>
      <dgm:spPr/>
      <dgm:t>
        <a:bodyPr/>
        <a:lstStyle/>
        <a:p>
          <a:endParaRPr lang="en-US"/>
        </a:p>
      </dgm:t>
    </dgm:pt>
    <dgm:pt modelId="{A052AD22-976A-437A-9DCD-05040ECBECE6}" type="sibTrans" cxnId="{000EAD96-91B2-4A97-A611-76087E61638E}">
      <dgm:prSet/>
      <dgm:spPr/>
      <dgm:t>
        <a:bodyPr/>
        <a:lstStyle/>
        <a:p>
          <a:endParaRPr lang="en-US"/>
        </a:p>
      </dgm:t>
    </dgm:pt>
    <dgm:pt modelId="{DD98A491-0A0B-4272-AA4A-1FD3372082CE}">
      <dgm:prSet phldrT="[Text]"/>
      <dgm:spPr/>
      <dgm:t>
        <a:bodyPr/>
        <a:lstStyle/>
        <a:p>
          <a:r>
            <a:rPr lang="en-US" dirty="0"/>
            <a:t>Establishment</a:t>
          </a:r>
        </a:p>
      </dgm:t>
    </dgm:pt>
    <dgm:pt modelId="{83F11CC4-D225-450C-8F4D-A377A9E924D6}" type="parTrans" cxnId="{0FA3DCA5-337F-470B-9E98-C607DB72B623}">
      <dgm:prSet/>
      <dgm:spPr/>
      <dgm:t>
        <a:bodyPr/>
        <a:lstStyle/>
        <a:p>
          <a:endParaRPr lang="en-US"/>
        </a:p>
      </dgm:t>
    </dgm:pt>
    <dgm:pt modelId="{E638E3B3-5D75-40B8-9A6C-B53D565C3125}" type="sibTrans" cxnId="{0FA3DCA5-337F-470B-9E98-C607DB72B623}">
      <dgm:prSet/>
      <dgm:spPr/>
      <dgm:t>
        <a:bodyPr/>
        <a:lstStyle/>
        <a:p>
          <a:endParaRPr lang="en-US"/>
        </a:p>
      </dgm:t>
    </dgm:pt>
    <dgm:pt modelId="{D2B053BD-073D-494D-AEAD-51F3D68D515F}">
      <dgm:prSet phldrT="[Text]"/>
      <dgm:spPr/>
      <dgm:t>
        <a:bodyPr/>
        <a:lstStyle/>
        <a:p>
          <a:r>
            <a:rPr lang="en-US" dirty="0"/>
            <a:t>Location</a:t>
          </a:r>
        </a:p>
      </dgm:t>
    </dgm:pt>
    <dgm:pt modelId="{08C28242-706E-4AA0-A42E-D0F045E03732}" type="parTrans" cxnId="{CE1CB377-FB47-4A2E-A005-1B4353C613AE}">
      <dgm:prSet/>
      <dgm:spPr/>
      <dgm:t>
        <a:bodyPr/>
        <a:lstStyle/>
        <a:p>
          <a:endParaRPr lang="en-US"/>
        </a:p>
      </dgm:t>
    </dgm:pt>
    <dgm:pt modelId="{3C00B89B-90F3-49B7-A93F-5374CDF2BD9F}" type="sibTrans" cxnId="{CE1CB377-FB47-4A2E-A005-1B4353C613AE}">
      <dgm:prSet/>
      <dgm:spPr/>
      <dgm:t>
        <a:bodyPr/>
        <a:lstStyle/>
        <a:p>
          <a:endParaRPr lang="en-US"/>
        </a:p>
      </dgm:t>
    </dgm:pt>
    <dgm:pt modelId="{E046939C-3D29-4385-BA65-2BFC79761BF7}">
      <dgm:prSet phldrT="[Text]"/>
      <dgm:spPr/>
      <dgm:t>
        <a:bodyPr/>
        <a:lstStyle/>
        <a:p>
          <a:r>
            <a:rPr lang="en-US" dirty="0"/>
            <a:t>Region</a:t>
          </a:r>
        </a:p>
      </dgm:t>
    </dgm:pt>
    <dgm:pt modelId="{7EA10FCC-DA6D-4C06-8BF0-90838A976166}" type="parTrans" cxnId="{78E96995-0D16-41A5-BBF5-8FBEC3331533}">
      <dgm:prSet/>
      <dgm:spPr/>
      <dgm:t>
        <a:bodyPr/>
        <a:lstStyle/>
        <a:p>
          <a:endParaRPr lang="en-US"/>
        </a:p>
      </dgm:t>
    </dgm:pt>
    <dgm:pt modelId="{4A787927-1582-4268-8EC0-C3E197D84D8F}" type="sibTrans" cxnId="{78E96995-0D16-41A5-BBF5-8FBEC3331533}">
      <dgm:prSet/>
      <dgm:spPr/>
      <dgm:t>
        <a:bodyPr/>
        <a:lstStyle/>
        <a:p>
          <a:endParaRPr lang="en-US"/>
        </a:p>
      </dgm:t>
    </dgm:pt>
    <dgm:pt modelId="{68D0B0C1-CAF0-478A-A0A3-9A5F7FF8390D}">
      <dgm:prSet phldrT="[Text]"/>
      <dgm:spPr/>
      <dgm:t>
        <a:bodyPr/>
        <a:lstStyle/>
        <a:p>
          <a:r>
            <a:rPr lang="en-US" dirty="0"/>
            <a:t>Line of Business</a:t>
          </a:r>
        </a:p>
      </dgm:t>
    </dgm:pt>
    <dgm:pt modelId="{6DE75A2D-6CCA-4257-A6E2-8AE1B91EDFB1}" type="parTrans" cxnId="{E58566E2-99F8-4292-B7DD-02744A79A72B}">
      <dgm:prSet/>
      <dgm:spPr/>
      <dgm:t>
        <a:bodyPr/>
        <a:lstStyle/>
        <a:p>
          <a:endParaRPr lang="en-US"/>
        </a:p>
      </dgm:t>
    </dgm:pt>
    <dgm:pt modelId="{0682FA2B-5FB0-4744-B0B8-6D60A6027179}" type="sibTrans" cxnId="{E58566E2-99F8-4292-B7DD-02744A79A72B}">
      <dgm:prSet/>
      <dgm:spPr/>
      <dgm:t>
        <a:bodyPr/>
        <a:lstStyle/>
        <a:p>
          <a:endParaRPr lang="en-US"/>
        </a:p>
      </dgm:t>
    </dgm:pt>
    <dgm:pt modelId="{98493393-83B2-4470-81E3-8083E63F3263}">
      <dgm:prSet phldrT="[Text]"/>
      <dgm:spPr/>
      <dgm:t>
        <a:bodyPr/>
        <a:lstStyle/>
        <a:p>
          <a:r>
            <a:rPr lang="en-US" dirty="0"/>
            <a:t>Revenue stream</a:t>
          </a:r>
        </a:p>
      </dgm:t>
    </dgm:pt>
    <dgm:pt modelId="{1D974F01-96F1-4235-A840-DD2B84E380B5}" type="parTrans" cxnId="{7C290069-DF3B-46F5-850F-675F38527E91}">
      <dgm:prSet/>
      <dgm:spPr/>
      <dgm:t>
        <a:bodyPr/>
        <a:lstStyle/>
        <a:p>
          <a:endParaRPr lang="en-US"/>
        </a:p>
      </dgm:t>
    </dgm:pt>
    <dgm:pt modelId="{C7F9406D-E517-4C21-8E51-F9E08588C70D}" type="sibTrans" cxnId="{7C290069-DF3B-46F5-850F-675F38527E91}">
      <dgm:prSet/>
      <dgm:spPr/>
      <dgm:t>
        <a:bodyPr/>
        <a:lstStyle/>
        <a:p>
          <a:endParaRPr lang="en-US"/>
        </a:p>
      </dgm:t>
    </dgm:pt>
    <dgm:pt modelId="{247C9604-60C9-4D8B-86D5-71264030F479}">
      <dgm:prSet phldrT="[Text]"/>
      <dgm:spPr/>
      <dgm:t>
        <a:bodyPr/>
        <a:lstStyle/>
        <a:p>
          <a:r>
            <a:rPr lang="en-US" dirty="0"/>
            <a:t>Kind of Activity</a:t>
          </a:r>
        </a:p>
      </dgm:t>
    </dgm:pt>
    <dgm:pt modelId="{BA72416C-23FB-46C4-996A-B33537BE1886}" type="parTrans" cxnId="{E3DBEE26-3031-4775-B0CC-12755F509397}">
      <dgm:prSet/>
      <dgm:spPr/>
      <dgm:t>
        <a:bodyPr/>
        <a:lstStyle/>
        <a:p>
          <a:endParaRPr lang="en-US"/>
        </a:p>
      </dgm:t>
    </dgm:pt>
    <dgm:pt modelId="{B7BC75CE-4C96-4D22-856C-3CCE1F6B6EFD}" type="sibTrans" cxnId="{E3DBEE26-3031-4775-B0CC-12755F509397}">
      <dgm:prSet/>
      <dgm:spPr/>
      <dgm:t>
        <a:bodyPr/>
        <a:lstStyle/>
        <a:p>
          <a:endParaRPr lang="en-US"/>
        </a:p>
      </dgm:t>
    </dgm:pt>
    <dgm:pt modelId="{4CDCCFF0-7FC8-459F-95E5-F89C5D42DE06}">
      <dgm:prSet phldrT="[Text]"/>
      <dgm:spPr/>
      <dgm:t>
        <a:bodyPr/>
        <a:lstStyle/>
        <a:p>
          <a:r>
            <a:rPr lang="en-US" dirty="0"/>
            <a:t>Easily understood</a:t>
          </a:r>
        </a:p>
      </dgm:t>
    </dgm:pt>
    <dgm:pt modelId="{5F2B8945-73DE-4B33-AC5F-B57C7F212F23}" type="parTrans" cxnId="{BBD102D8-AD1F-406B-9961-A4B95618E293}">
      <dgm:prSet/>
      <dgm:spPr/>
    </dgm:pt>
    <dgm:pt modelId="{3023F8B7-CB97-4E3B-A2B1-A3DE60B85E58}" type="sibTrans" cxnId="{BBD102D8-AD1F-406B-9961-A4B95618E293}">
      <dgm:prSet/>
      <dgm:spPr/>
    </dgm:pt>
    <dgm:pt modelId="{32D0F51F-C220-48C1-A628-AA68924D0292}">
      <dgm:prSet phldrT="[Text]"/>
      <dgm:spPr/>
      <dgm:t>
        <a:bodyPr/>
        <a:lstStyle/>
        <a:p>
          <a:r>
            <a:rPr lang="en-US" dirty="0"/>
            <a:t>Not applicable</a:t>
          </a:r>
        </a:p>
      </dgm:t>
    </dgm:pt>
    <dgm:pt modelId="{CFE109FB-11F9-4305-A4DE-11C905C38E33}" type="parTrans" cxnId="{92E97E9C-1186-44D8-A195-C1E5A72DBF68}">
      <dgm:prSet/>
      <dgm:spPr/>
    </dgm:pt>
    <dgm:pt modelId="{07223E68-851A-45F9-8CE3-80F295FF98D9}" type="sibTrans" cxnId="{92E97E9C-1186-44D8-A195-C1E5A72DBF68}">
      <dgm:prSet/>
      <dgm:spPr/>
    </dgm:pt>
    <dgm:pt modelId="{EDA4445D-D7ED-4BFB-85BE-94AC3F398E27}">
      <dgm:prSet phldrT="[Text]"/>
      <dgm:spPr/>
      <dgm:t>
        <a:bodyPr/>
        <a:lstStyle/>
        <a:p>
          <a:r>
            <a:rPr lang="en-US" dirty="0"/>
            <a:t>Not applicable</a:t>
          </a:r>
        </a:p>
      </dgm:t>
    </dgm:pt>
    <dgm:pt modelId="{9DDCF1F5-5EA7-4B78-95DF-D7BF090C5DE1}" type="parTrans" cxnId="{46520623-5C53-41AD-BE20-B7A810BAFC7D}">
      <dgm:prSet/>
      <dgm:spPr/>
    </dgm:pt>
    <dgm:pt modelId="{A36561FA-6951-4B84-8C9C-1B1FC681BB98}" type="sibTrans" cxnId="{46520623-5C53-41AD-BE20-B7A810BAFC7D}">
      <dgm:prSet/>
      <dgm:spPr/>
    </dgm:pt>
    <dgm:pt modelId="{BF162877-EAF2-4675-BEF3-F91BE8D3F745}" type="pres">
      <dgm:prSet presAssocID="{154C889C-855B-470F-9222-738512A8638D}" presName="Name0" presStyleCnt="0">
        <dgm:presLayoutVars>
          <dgm:dir/>
          <dgm:animLvl val="lvl"/>
          <dgm:resizeHandles val="exact"/>
        </dgm:presLayoutVars>
      </dgm:prSet>
      <dgm:spPr/>
    </dgm:pt>
    <dgm:pt modelId="{3947F657-1816-4B3F-81C9-7A2F79015FA9}" type="pres">
      <dgm:prSet presAssocID="{CF9C1AE1-A825-4F99-BECC-B0790CA81910}" presName="composite" presStyleCnt="0"/>
      <dgm:spPr/>
    </dgm:pt>
    <dgm:pt modelId="{4490013E-DD0B-4BC2-8592-82A21A42BAB0}" type="pres">
      <dgm:prSet presAssocID="{CF9C1AE1-A825-4F99-BECC-B0790CA81910}" presName="parTx" presStyleLbl="alignNode1" presStyleIdx="0" presStyleCnt="3">
        <dgm:presLayoutVars>
          <dgm:chMax val="0"/>
          <dgm:chPref val="0"/>
          <dgm:bulletEnabled val="1"/>
        </dgm:presLayoutVars>
      </dgm:prSet>
      <dgm:spPr/>
    </dgm:pt>
    <dgm:pt modelId="{2A314B95-DB69-4049-93FD-D22FD68CAF3A}" type="pres">
      <dgm:prSet presAssocID="{CF9C1AE1-A825-4F99-BECC-B0790CA81910}" presName="desTx" presStyleLbl="alignAccFollowNode1" presStyleIdx="0" presStyleCnt="3">
        <dgm:presLayoutVars>
          <dgm:bulletEnabled val="1"/>
        </dgm:presLayoutVars>
      </dgm:prSet>
      <dgm:spPr/>
    </dgm:pt>
    <dgm:pt modelId="{1314E8CB-421E-4F0F-A345-99F200C558C5}" type="pres">
      <dgm:prSet presAssocID="{37832EAF-766A-4145-B47C-5CD65C0D98C7}" presName="space" presStyleCnt="0"/>
      <dgm:spPr/>
    </dgm:pt>
    <dgm:pt modelId="{E349CE61-79EC-4ED5-B9A1-B4DD5E895B8F}" type="pres">
      <dgm:prSet presAssocID="{DD98A491-0A0B-4272-AA4A-1FD3372082CE}" presName="composite" presStyleCnt="0"/>
      <dgm:spPr/>
    </dgm:pt>
    <dgm:pt modelId="{234B9A56-3679-43A7-A0F7-A1B4579E036A}" type="pres">
      <dgm:prSet presAssocID="{DD98A491-0A0B-4272-AA4A-1FD3372082CE}" presName="parTx" presStyleLbl="alignNode1" presStyleIdx="1" presStyleCnt="3">
        <dgm:presLayoutVars>
          <dgm:chMax val="0"/>
          <dgm:chPref val="0"/>
          <dgm:bulletEnabled val="1"/>
        </dgm:presLayoutVars>
      </dgm:prSet>
      <dgm:spPr/>
    </dgm:pt>
    <dgm:pt modelId="{4C5D6A87-355C-40B3-9F21-4C3E3239435D}" type="pres">
      <dgm:prSet presAssocID="{DD98A491-0A0B-4272-AA4A-1FD3372082CE}" presName="desTx" presStyleLbl="alignAccFollowNode1" presStyleIdx="1" presStyleCnt="3">
        <dgm:presLayoutVars>
          <dgm:bulletEnabled val="1"/>
        </dgm:presLayoutVars>
      </dgm:prSet>
      <dgm:spPr/>
    </dgm:pt>
    <dgm:pt modelId="{95B9EC2D-6D7C-4989-A193-A32C32AC549F}" type="pres">
      <dgm:prSet presAssocID="{E638E3B3-5D75-40B8-9A6C-B53D565C3125}" presName="space" presStyleCnt="0"/>
      <dgm:spPr/>
    </dgm:pt>
    <dgm:pt modelId="{745E018C-C590-4492-A861-7C72EBA09E60}" type="pres">
      <dgm:prSet presAssocID="{68D0B0C1-CAF0-478A-A0A3-9A5F7FF8390D}" presName="composite" presStyleCnt="0"/>
      <dgm:spPr/>
    </dgm:pt>
    <dgm:pt modelId="{E7A64305-730A-4CB1-8A85-CC9B8C4CA6C4}" type="pres">
      <dgm:prSet presAssocID="{68D0B0C1-CAF0-478A-A0A3-9A5F7FF8390D}" presName="parTx" presStyleLbl="alignNode1" presStyleIdx="2" presStyleCnt="3">
        <dgm:presLayoutVars>
          <dgm:chMax val="0"/>
          <dgm:chPref val="0"/>
          <dgm:bulletEnabled val="1"/>
        </dgm:presLayoutVars>
      </dgm:prSet>
      <dgm:spPr/>
    </dgm:pt>
    <dgm:pt modelId="{77AE9022-A51D-4D6D-A02F-D86B4CB29C99}" type="pres">
      <dgm:prSet presAssocID="{68D0B0C1-CAF0-478A-A0A3-9A5F7FF8390D}" presName="desTx" presStyleLbl="alignAccFollowNode1" presStyleIdx="2" presStyleCnt="3">
        <dgm:presLayoutVars>
          <dgm:bulletEnabled val="1"/>
        </dgm:presLayoutVars>
      </dgm:prSet>
      <dgm:spPr/>
    </dgm:pt>
  </dgm:ptLst>
  <dgm:cxnLst>
    <dgm:cxn modelId="{FF379001-E354-4E15-B7BD-8EF6E87957EE}" type="presOf" srcId="{1F4F4B3D-E5D7-4441-B2D5-E47CD21710AC}" destId="{2A314B95-DB69-4049-93FD-D22FD68CAF3A}" srcOrd="0" destOrd="0" presId="urn:microsoft.com/office/officeart/2005/8/layout/hList1"/>
    <dgm:cxn modelId="{46520623-5C53-41AD-BE20-B7A810BAFC7D}" srcId="{68D0B0C1-CAF0-478A-A0A3-9A5F7FF8390D}" destId="{EDA4445D-D7ED-4BFB-85BE-94AC3F398E27}" srcOrd="2" destOrd="0" parTransId="{9DDCF1F5-5EA7-4B78-95DF-D7BF090C5DE1}" sibTransId="{A36561FA-6951-4B84-8C9C-1B1FC681BB98}"/>
    <dgm:cxn modelId="{E3DBEE26-3031-4775-B0CC-12755F509397}" srcId="{68D0B0C1-CAF0-478A-A0A3-9A5F7FF8390D}" destId="{247C9604-60C9-4D8B-86D5-71264030F479}" srcOrd="1" destOrd="0" parTransId="{BA72416C-23FB-46C4-996A-B33537BE1886}" sibTransId="{B7BC75CE-4C96-4D22-856C-3CCE1F6B6EFD}"/>
    <dgm:cxn modelId="{B6357C29-EE61-463C-840E-1D08A5A582D8}" type="presOf" srcId="{154C889C-855B-470F-9222-738512A8638D}" destId="{BF162877-EAF2-4675-BEF3-F91BE8D3F745}" srcOrd="0" destOrd="0" presId="urn:microsoft.com/office/officeart/2005/8/layout/hList1"/>
    <dgm:cxn modelId="{701FBF2A-FFD9-4C0F-979C-B4AB2FF0B4A0}" type="presOf" srcId="{68D0B0C1-CAF0-478A-A0A3-9A5F7FF8390D}" destId="{E7A64305-730A-4CB1-8A85-CC9B8C4CA6C4}" srcOrd="0" destOrd="0" presId="urn:microsoft.com/office/officeart/2005/8/layout/hList1"/>
    <dgm:cxn modelId="{33A9E75F-0568-4621-824C-548B42B07459}" type="presOf" srcId="{CF9C1AE1-A825-4F99-BECC-B0790CA81910}" destId="{4490013E-DD0B-4BC2-8592-82A21A42BAB0}" srcOrd="0" destOrd="0" presId="urn:microsoft.com/office/officeart/2005/8/layout/hList1"/>
    <dgm:cxn modelId="{7C290069-DF3B-46F5-850F-675F38527E91}" srcId="{68D0B0C1-CAF0-478A-A0A3-9A5F7FF8390D}" destId="{98493393-83B2-4470-81E3-8083E63F3263}" srcOrd="0" destOrd="0" parTransId="{1D974F01-96F1-4235-A840-DD2B84E380B5}" sibTransId="{C7F9406D-E517-4C21-8E51-F9E08588C70D}"/>
    <dgm:cxn modelId="{25BF1653-4B72-488B-99C6-F0ADFA57663A}" type="presOf" srcId="{D2B053BD-073D-494D-AEAD-51F3D68D515F}" destId="{4C5D6A87-355C-40B3-9F21-4C3E3239435D}" srcOrd="0" destOrd="0" presId="urn:microsoft.com/office/officeart/2005/8/layout/hList1"/>
    <dgm:cxn modelId="{CE1CB377-FB47-4A2E-A005-1B4353C613AE}" srcId="{DD98A491-0A0B-4272-AA4A-1FD3372082CE}" destId="{D2B053BD-073D-494D-AEAD-51F3D68D515F}" srcOrd="0" destOrd="0" parTransId="{08C28242-706E-4AA0-A42E-D0F045E03732}" sibTransId="{3C00B89B-90F3-49B7-A93F-5374CDF2BD9F}"/>
    <dgm:cxn modelId="{78E96995-0D16-41A5-BBF5-8FBEC3331533}" srcId="{DD98A491-0A0B-4272-AA4A-1FD3372082CE}" destId="{E046939C-3D29-4385-BA65-2BFC79761BF7}" srcOrd="1" destOrd="0" parTransId="{7EA10FCC-DA6D-4C06-8BF0-90838A976166}" sibTransId="{4A787927-1582-4268-8EC0-C3E197D84D8F}"/>
    <dgm:cxn modelId="{000EAD96-91B2-4A97-A611-76087E61638E}" srcId="{CF9C1AE1-A825-4F99-BECC-B0790CA81910}" destId="{1F4F4B3D-E5D7-4441-B2D5-E47CD21710AC}" srcOrd="0" destOrd="0" parTransId="{8EDB09BD-D36A-4734-B5B4-32DEBF9B6A74}" sibTransId="{A052AD22-976A-437A-9DCD-05040ECBECE6}"/>
    <dgm:cxn modelId="{92E97E9C-1186-44D8-A195-C1E5A72DBF68}" srcId="{DD98A491-0A0B-4272-AA4A-1FD3372082CE}" destId="{32D0F51F-C220-48C1-A628-AA68924D0292}" srcOrd="2" destOrd="0" parTransId="{CFE109FB-11F9-4305-A4DE-11C905C38E33}" sibTransId="{07223E68-851A-45F9-8CE3-80F295FF98D9}"/>
    <dgm:cxn modelId="{A75067A1-FB7F-4D0A-B2AF-91234C4C51D9}" type="presOf" srcId="{DD98A491-0A0B-4272-AA4A-1FD3372082CE}" destId="{234B9A56-3679-43A7-A0F7-A1B4579E036A}" srcOrd="0" destOrd="0" presId="urn:microsoft.com/office/officeart/2005/8/layout/hList1"/>
    <dgm:cxn modelId="{8F79FAA4-15D1-4FE2-9817-221D2B9FFA69}" srcId="{154C889C-855B-470F-9222-738512A8638D}" destId="{CF9C1AE1-A825-4F99-BECC-B0790CA81910}" srcOrd="0" destOrd="0" parTransId="{8D2CF21E-8978-47A6-8218-F5494A01D348}" sibTransId="{37832EAF-766A-4145-B47C-5CD65C0D98C7}"/>
    <dgm:cxn modelId="{0FA3DCA5-337F-470B-9E98-C607DB72B623}" srcId="{154C889C-855B-470F-9222-738512A8638D}" destId="{DD98A491-0A0B-4272-AA4A-1FD3372082CE}" srcOrd="1" destOrd="0" parTransId="{83F11CC4-D225-450C-8F4D-A377A9E924D6}" sibTransId="{E638E3B3-5D75-40B8-9A6C-B53D565C3125}"/>
    <dgm:cxn modelId="{DEED93CC-8518-4DCE-B0CB-D0A30A18B995}" type="presOf" srcId="{247C9604-60C9-4D8B-86D5-71264030F479}" destId="{77AE9022-A51D-4D6D-A02F-D86B4CB29C99}" srcOrd="0" destOrd="1" presId="urn:microsoft.com/office/officeart/2005/8/layout/hList1"/>
    <dgm:cxn modelId="{598092D3-3285-465B-955C-E77C0BB32FA2}" type="presOf" srcId="{32D0F51F-C220-48C1-A628-AA68924D0292}" destId="{4C5D6A87-355C-40B3-9F21-4C3E3239435D}" srcOrd="0" destOrd="2" presId="urn:microsoft.com/office/officeart/2005/8/layout/hList1"/>
    <dgm:cxn modelId="{BBD102D8-AD1F-406B-9961-A4B95618E293}" srcId="{CF9C1AE1-A825-4F99-BECC-B0790CA81910}" destId="{4CDCCFF0-7FC8-459F-95E5-F89C5D42DE06}" srcOrd="1" destOrd="0" parTransId="{5F2B8945-73DE-4B33-AC5F-B57C7F212F23}" sibTransId="{3023F8B7-CB97-4E3B-A2B1-A3DE60B85E58}"/>
    <dgm:cxn modelId="{E58566E2-99F8-4292-B7DD-02744A79A72B}" srcId="{154C889C-855B-470F-9222-738512A8638D}" destId="{68D0B0C1-CAF0-478A-A0A3-9A5F7FF8390D}" srcOrd="2" destOrd="0" parTransId="{6DE75A2D-6CCA-4257-A6E2-8AE1B91EDFB1}" sibTransId="{0682FA2B-5FB0-4744-B0B8-6D60A6027179}"/>
    <dgm:cxn modelId="{6CFB63E4-1152-4A91-97A1-1EE6E7EA2D7E}" type="presOf" srcId="{EDA4445D-D7ED-4BFB-85BE-94AC3F398E27}" destId="{77AE9022-A51D-4D6D-A02F-D86B4CB29C99}" srcOrd="0" destOrd="2" presId="urn:microsoft.com/office/officeart/2005/8/layout/hList1"/>
    <dgm:cxn modelId="{9DFA0FE9-B978-4A69-91DB-2A10B8B2C377}" type="presOf" srcId="{E046939C-3D29-4385-BA65-2BFC79761BF7}" destId="{4C5D6A87-355C-40B3-9F21-4C3E3239435D}" srcOrd="0" destOrd="1" presId="urn:microsoft.com/office/officeart/2005/8/layout/hList1"/>
    <dgm:cxn modelId="{432FD7F2-A527-4432-82AE-4019E0CCE25C}" type="presOf" srcId="{4CDCCFF0-7FC8-459F-95E5-F89C5D42DE06}" destId="{2A314B95-DB69-4049-93FD-D22FD68CAF3A}" srcOrd="0" destOrd="1" presId="urn:microsoft.com/office/officeart/2005/8/layout/hList1"/>
    <dgm:cxn modelId="{CCC961F8-18B9-4F5A-AD4A-238037404FC1}" type="presOf" srcId="{98493393-83B2-4470-81E3-8083E63F3263}" destId="{77AE9022-A51D-4D6D-A02F-D86B4CB29C99}" srcOrd="0" destOrd="0" presId="urn:microsoft.com/office/officeart/2005/8/layout/hList1"/>
    <dgm:cxn modelId="{37A915AC-18EA-4BAC-957E-72621022767D}" type="presParOf" srcId="{BF162877-EAF2-4675-BEF3-F91BE8D3F745}" destId="{3947F657-1816-4B3F-81C9-7A2F79015FA9}" srcOrd="0" destOrd="0" presId="urn:microsoft.com/office/officeart/2005/8/layout/hList1"/>
    <dgm:cxn modelId="{7C89BEBD-224D-41E7-84EE-F9F65BDE5BDC}" type="presParOf" srcId="{3947F657-1816-4B3F-81C9-7A2F79015FA9}" destId="{4490013E-DD0B-4BC2-8592-82A21A42BAB0}" srcOrd="0" destOrd="0" presId="urn:microsoft.com/office/officeart/2005/8/layout/hList1"/>
    <dgm:cxn modelId="{10E9CA0E-28EA-4046-8D13-0252E700E249}" type="presParOf" srcId="{3947F657-1816-4B3F-81C9-7A2F79015FA9}" destId="{2A314B95-DB69-4049-93FD-D22FD68CAF3A}" srcOrd="1" destOrd="0" presId="urn:microsoft.com/office/officeart/2005/8/layout/hList1"/>
    <dgm:cxn modelId="{B56A50DD-65C0-4FF1-ADF8-A5C771999A1C}" type="presParOf" srcId="{BF162877-EAF2-4675-BEF3-F91BE8D3F745}" destId="{1314E8CB-421E-4F0F-A345-99F200C558C5}" srcOrd="1" destOrd="0" presId="urn:microsoft.com/office/officeart/2005/8/layout/hList1"/>
    <dgm:cxn modelId="{A77A353E-0111-47F2-B3F4-FE1361993BC9}" type="presParOf" srcId="{BF162877-EAF2-4675-BEF3-F91BE8D3F745}" destId="{E349CE61-79EC-4ED5-B9A1-B4DD5E895B8F}" srcOrd="2" destOrd="0" presId="urn:microsoft.com/office/officeart/2005/8/layout/hList1"/>
    <dgm:cxn modelId="{72CF07BC-5FA0-4E9B-B44C-9D2B8E05A5DC}" type="presParOf" srcId="{E349CE61-79EC-4ED5-B9A1-B4DD5E895B8F}" destId="{234B9A56-3679-43A7-A0F7-A1B4579E036A}" srcOrd="0" destOrd="0" presId="urn:microsoft.com/office/officeart/2005/8/layout/hList1"/>
    <dgm:cxn modelId="{0E642347-9EC5-4491-99DD-B0EF1B938107}" type="presParOf" srcId="{E349CE61-79EC-4ED5-B9A1-B4DD5E895B8F}" destId="{4C5D6A87-355C-40B3-9F21-4C3E3239435D}" srcOrd="1" destOrd="0" presId="urn:microsoft.com/office/officeart/2005/8/layout/hList1"/>
    <dgm:cxn modelId="{4ECC69A2-688F-4D23-9C85-FDE3F50CDB5F}" type="presParOf" srcId="{BF162877-EAF2-4675-BEF3-F91BE8D3F745}" destId="{95B9EC2D-6D7C-4989-A193-A32C32AC549F}" srcOrd="3" destOrd="0" presId="urn:microsoft.com/office/officeart/2005/8/layout/hList1"/>
    <dgm:cxn modelId="{4B7DDA16-45F5-4AEF-B202-E398B25D30B5}" type="presParOf" srcId="{BF162877-EAF2-4675-BEF3-F91BE8D3F745}" destId="{745E018C-C590-4492-A861-7C72EBA09E60}" srcOrd="4" destOrd="0" presId="urn:microsoft.com/office/officeart/2005/8/layout/hList1"/>
    <dgm:cxn modelId="{2F7EB21C-9E5F-4A55-8F0C-05062CE30743}" type="presParOf" srcId="{745E018C-C590-4492-A861-7C72EBA09E60}" destId="{E7A64305-730A-4CB1-8A85-CC9B8C4CA6C4}" srcOrd="0" destOrd="0" presId="urn:microsoft.com/office/officeart/2005/8/layout/hList1"/>
    <dgm:cxn modelId="{E8855BAC-F04C-417D-80AE-49CB319038C1}" type="presParOf" srcId="{745E018C-C590-4492-A861-7C72EBA09E60}" destId="{77AE9022-A51D-4D6D-A02F-D86B4CB29C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CFFB0-D7BD-49FB-9EE8-93E5993E8254}">
      <dsp:nvSpPr>
        <dsp:cNvPr id="0" name=""/>
        <dsp:cNvSpPr/>
      </dsp:nvSpPr>
      <dsp:spPr>
        <a:xfrm>
          <a:off x="0" y="360584"/>
          <a:ext cx="6367912" cy="982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4221" tIns="270764" rIns="49422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Annual Survey of Manufactures (ASM)</a:t>
          </a:r>
        </a:p>
        <a:p>
          <a:pPr marL="114300" lvl="1" indent="-114300" algn="l" defTabSz="577850">
            <a:lnSpc>
              <a:spcPct val="90000"/>
            </a:lnSpc>
            <a:spcBef>
              <a:spcPct val="0"/>
            </a:spcBef>
            <a:spcAft>
              <a:spcPct val="15000"/>
            </a:spcAft>
            <a:buChar char="•"/>
          </a:pPr>
          <a:r>
            <a:rPr lang="en-US" sz="1300" kern="1200" dirty="0"/>
            <a:t>Manufacturers’ Unfilled Orders Survey (M3UFO)</a:t>
          </a:r>
        </a:p>
        <a:p>
          <a:pPr marL="114300" lvl="1" indent="-114300" algn="l" defTabSz="577850">
            <a:lnSpc>
              <a:spcPct val="90000"/>
            </a:lnSpc>
            <a:spcBef>
              <a:spcPct val="0"/>
            </a:spcBef>
            <a:spcAft>
              <a:spcPct val="15000"/>
            </a:spcAft>
            <a:buChar char="•"/>
          </a:pPr>
          <a:r>
            <a:rPr lang="en-US" sz="1300" kern="1200" dirty="0"/>
            <a:t>Management and Organizational Practices Survey (MOPS)</a:t>
          </a:r>
        </a:p>
      </dsp:txBody>
      <dsp:txXfrm>
        <a:off x="0" y="360584"/>
        <a:ext cx="6367912" cy="982800"/>
      </dsp:txXfrm>
    </dsp:sp>
    <dsp:sp modelId="{B9FAFA14-95EE-4849-84B9-D5F3697F6948}">
      <dsp:nvSpPr>
        <dsp:cNvPr id="0" name=""/>
        <dsp:cNvSpPr/>
      </dsp:nvSpPr>
      <dsp:spPr>
        <a:xfrm>
          <a:off x="318395" y="168704"/>
          <a:ext cx="4457539"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484" tIns="0" rIns="168484" bIns="0" numCol="1" spcCol="1270" anchor="ctr" anchorCtr="0">
          <a:noAutofit/>
        </a:bodyPr>
        <a:lstStyle/>
        <a:p>
          <a:pPr marL="0" lvl="0" indent="0" algn="l" defTabSz="577850">
            <a:lnSpc>
              <a:spcPct val="90000"/>
            </a:lnSpc>
            <a:spcBef>
              <a:spcPct val="0"/>
            </a:spcBef>
            <a:spcAft>
              <a:spcPct val="35000"/>
            </a:spcAft>
            <a:buNone/>
          </a:pPr>
          <a:r>
            <a:rPr lang="en-US" sz="1300" kern="1200" dirty="0"/>
            <a:t>Manufacturing</a:t>
          </a:r>
        </a:p>
      </dsp:txBody>
      <dsp:txXfrm>
        <a:off x="337129" y="187438"/>
        <a:ext cx="4420071" cy="346292"/>
      </dsp:txXfrm>
    </dsp:sp>
    <dsp:sp modelId="{30E8E3C3-FFC5-410C-B992-4B84B8BEC80D}">
      <dsp:nvSpPr>
        <dsp:cNvPr id="0" name=""/>
        <dsp:cNvSpPr/>
      </dsp:nvSpPr>
      <dsp:spPr>
        <a:xfrm>
          <a:off x="0" y="1605464"/>
          <a:ext cx="6367912" cy="75757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4221" tIns="270764" rIns="49422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Annual Retail Trade Survey (ARTS)</a:t>
          </a:r>
        </a:p>
        <a:p>
          <a:pPr marL="114300" lvl="1" indent="-114300" algn="l" defTabSz="577850">
            <a:lnSpc>
              <a:spcPct val="90000"/>
            </a:lnSpc>
            <a:spcBef>
              <a:spcPct val="0"/>
            </a:spcBef>
            <a:spcAft>
              <a:spcPct val="15000"/>
            </a:spcAft>
            <a:buChar char="•"/>
          </a:pPr>
          <a:r>
            <a:rPr lang="en-US" sz="1300" kern="1200" dirty="0"/>
            <a:t>Annual Wholesale Trade Survey (AWTS)</a:t>
          </a:r>
        </a:p>
      </dsp:txBody>
      <dsp:txXfrm>
        <a:off x="0" y="1605464"/>
        <a:ext cx="6367912" cy="757575"/>
      </dsp:txXfrm>
    </dsp:sp>
    <dsp:sp modelId="{F42BA93A-BE8F-4CAE-AEF8-6FCC84DA7C82}">
      <dsp:nvSpPr>
        <dsp:cNvPr id="0" name=""/>
        <dsp:cNvSpPr/>
      </dsp:nvSpPr>
      <dsp:spPr>
        <a:xfrm>
          <a:off x="318395" y="1413584"/>
          <a:ext cx="4457539" cy="3837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484" tIns="0" rIns="168484" bIns="0" numCol="1" spcCol="1270" anchor="ctr" anchorCtr="0">
          <a:noAutofit/>
        </a:bodyPr>
        <a:lstStyle/>
        <a:p>
          <a:pPr marL="0" lvl="0" indent="0" algn="l" defTabSz="577850">
            <a:lnSpc>
              <a:spcPct val="90000"/>
            </a:lnSpc>
            <a:spcBef>
              <a:spcPct val="0"/>
            </a:spcBef>
            <a:spcAft>
              <a:spcPct val="35000"/>
            </a:spcAft>
            <a:buNone/>
          </a:pPr>
          <a:r>
            <a:rPr lang="en-US" sz="1300" kern="1200" dirty="0"/>
            <a:t>Trade</a:t>
          </a:r>
        </a:p>
      </dsp:txBody>
      <dsp:txXfrm>
        <a:off x="337129" y="1432318"/>
        <a:ext cx="4420071" cy="346292"/>
      </dsp:txXfrm>
    </dsp:sp>
    <dsp:sp modelId="{84BD7F76-159F-4173-BC4F-1FB517C7EC2D}">
      <dsp:nvSpPr>
        <dsp:cNvPr id="0" name=""/>
        <dsp:cNvSpPr/>
      </dsp:nvSpPr>
      <dsp:spPr>
        <a:xfrm>
          <a:off x="0" y="2625119"/>
          <a:ext cx="6367912" cy="552825"/>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4221" tIns="270764" rIns="49422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Service Annual Survey (SAS)</a:t>
          </a:r>
        </a:p>
      </dsp:txBody>
      <dsp:txXfrm>
        <a:off x="0" y="2625119"/>
        <a:ext cx="6367912" cy="552825"/>
      </dsp:txXfrm>
    </dsp:sp>
    <dsp:sp modelId="{31EC1E08-E5EC-4324-A68F-BB43A8F83DF0}">
      <dsp:nvSpPr>
        <dsp:cNvPr id="0" name=""/>
        <dsp:cNvSpPr/>
      </dsp:nvSpPr>
      <dsp:spPr>
        <a:xfrm>
          <a:off x="318395" y="2433239"/>
          <a:ext cx="4457539" cy="3837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484" tIns="0" rIns="168484" bIns="0" numCol="1" spcCol="1270" anchor="ctr" anchorCtr="0">
          <a:noAutofit/>
        </a:bodyPr>
        <a:lstStyle/>
        <a:p>
          <a:pPr marL="0" lvl="0" indent="0" algn="l" defTabSz="577850">
            <a:lnSpc>
              <a:spcPct val="90000"/>
            </a:lnSpc>
            <a:spcBef>
              <a:spcPct val="0"/>
            </a:spcBef>
            <a:spcAft>
              <a:spcPct val="35000"/>
            </a:spcAft>
            <a:buNone/>
          </a:pPr>
          <a:r>
            <a:rPr lang="en-US" sz="1300" kern="1200" dirty="0"/>
            <a:t>Services</a:t>
          </a:r>
        </a:p>
      </dsp:txBody>
      <dsp:txXfrm>
        <a:off x="337129" y="2451973"/>
        <a:ext cx="4420071" cy="346292"/>
      </dsp:txXfrm>
    </dsp:sp>
    <dsp:sp modelId="{1FD692D4-D38C-47AD-B854-455BBB561F40}">
      <dsp:nvSpPr>
        <dsp:cNvPr id="0" name=""/>
        <dsp:cNvSpPr/>
      </dsp:nvSpPr>
      <dsp:spPr>
        <a:xfrm>
          <a:off x="0" y="3440024"/>
          <a:ext cx="6367912" cy="757575"/>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4221" tIns="270764" rIns="49422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Annual Capital Expenditures Survey (ACES)</a:t>
          </a:r>
        </a:p>
        <a:p>
          <a:pPr marL="114300" lvl="1" indent="-114300" algn="l" defTabSz="577850">
            <a:lnSpc>
              <a:spcPct val="90000"/>
            </a:lnSpc>
            <a:spcBef>
              <a:spcPct val="0"/>
            </a:spcBef>
            <a:spcAft>
              <a:spcPct val="15000"/>
            </a:spcAft>
            <a:buChar char="•"/>
          </a:pPr>
          <a:r>
            <a:rPr lang="en-US" sz="1300" kern="1200" dirty="0"/>
            <a:t>Information and Communication Technology Survey (ICTS)</a:t>
          </a:r>
        </a:p>
      </dsp:txBody>
      <dsp:txXfrm>
        <a:off x="0" y="3440024"/>
        <a:ext cx="6367912" cy="757575"/>
      </dsp:txXfrm>
    </dsp:sp>
    <dsp:sp modelId="{F2D64590-D81A-41CD-9570-FEEC21B590A9}">
      <dsp:nvSpPr>
        <dsp:cNvPr id="0" name=""/>
        <dsp:cNvSpPr/>
      </dsp:nvSpPr>
      <dsp:spPr>
        <a:xfrm>
          <a:off x="318395" y="3248144"/>
          <a:ext cx="4457539" cy="383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484" tIns="0" rIns="168484" bIns="0" numCol="1" spcCol="1270" anchor="ctr" anchorCtr="0">
          <a:noAutofit/>
        </a:bodyPr>
        <a:lstStyle/>
        <a:p>
          <a:pPr marL="0" lvl="0" indent="0" algn="l" defTabSz="577850">
            <a:lnSpc>
              <a:spcPct val="90000"/>
            </a:lnSpc>
            <a:spcBef>
              <a:spcPct val="0"/>
            </a:spcBef>
            <a:spcAft>
              <a:spcPct val="35000"/>
            </a:spcAft>
            <a:buNone/>
          </a:pPr>
          <a:r>
            <a:rPr lang="en-US" sz="1300" kern="1200" dirty="0"/>
            <a:t>Multisector</a:t>
          </a:r>
        </a:p>
      </dsp:txBody>
      <dsp:txXfrm>
        <a:off x="337129" y="3266878"/>
        <a:ext cx="4420071" cy="346292"/>
      </dsp:txXfrm>
    </dsp:sp>
    <dsp:sp modelId="{409D930F-1067-4090-87D9-C8FB26F7CF1F}">
      <dsp:nvSpPr>
        <dsp:cNvPr id="0" name=""/>
        <dsp:cNvSpPr/>
      </dsp:nvSpPr>
      <dsp:spPr>
        <a:xfrm>
          <a:off x="0" y="4459679"/>
          <a:ext cx="6367912" cy="757575"/>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4221" tIns="270764" rIns="49422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Annual Survey of Entrepreneurs (ASE)</a:t>
          </a:r>
        </a:p>
        <a:p>
          <a:pPr marL="114300" lvl="1" indent="-114300" algn="l" defTabSz="577850">
            <a:lnSpc>
              <a:spcPct val="90000"/>
            </a:lnSpc>
            <a:spcBef>
              <a:spcPct val="0"/>
            </a:spcBef>
            <a:spcAft>
              <a:spcPct val="15000"/>
            </a:spcAft>
            <a:buChar char="•"/>
          </a:pPr>
          <a:r>
            <a:rPr lang="en-US" sz="1300" kern="1200" dirty="0"/>
            <a:t>Survey of Business Owners (SBO)</a:t>
          </a:r>
        </a:p>
      </dsp:txBody>
      <dsp:txXfrm>
        <a:off x="0" y="4459679"/>
        <a:ext cx="6367912" cy="757575"/>
      </dsp:txXfrm>
    </dsp:sp>
    <dsp:sp modelId="{E4C6FE76-F2AC-4B52-9B66-0D1257F3DB37}">
      <dsp:nvSpPr>
        <dsp:cNvPr id="0" name=""/>
        <dsp:cNvSpPr/>
      </dsp:nvSpPr>
      <dsp:spPr>
        <a:xfrm>
          <a:off x="318395" y="4267799"/>
          <a:ext cx="4457539" cy="38376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484" tIns="0" rIns="168484" bIns="0" numCol="1" spcCol="1270" anchor="ctr" anchorCtr="0">
          <a:noAutofit/>
        </a:bodyPr>
        <a:lstStyle/>
        <a:p>
          <a:pPr marL="0" lvl="0" indent="0" algn="l" defTabSz="577850">
            <a:lnSpc>
              <a:spcPct val="90000"/>
            </a:lnSpc>
            <a:spcBef>
              <a:spcPct val="0"/>
            </a:spcBef>
            <a:spcAft>
              <a:spcPct val="35000"/>
            </a:spcAft>
            <a:buNone/>
          </a:pPr>
          <a:r>
            <a:rPr lang="en-US" sz="1300" kern="1200" dirty="0"/>
            <a:t>Demographic</a:t>
          </a:r>
        </a:p>
      </dsp:txBody>
      <dsp:txXfrm>
        <a:off x="337129" y="4286533"/>
        <a:ext cx="4420071" cy="346292"/>
      </dsp:txXfrm>
    </dsp:sp>
    <dsp:sp modelId="{42A67D60-FCAD-4977-83AC-4DEE018470D6}">
      <dsp:nvSpPr>
        <dsp:cNvPr id="0" name=""/>
        <dsp:cNvSpPr/>
      </dsp:nvSpPr>
      <dsp:spPr>
        <a:xfrm>
          <a:off x="0" y="5479333"/>
          <a:ext cx="6367912" cy="7575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4221" tIns="270764" rIns="49422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Business and Professional Classification Survey (SQ-CLASS)</a:t>
          </a:r>
        </a:p>
        <a:p>
          <a:pPr marL="114300" lvl="1" indent="-114300" algn="l" defTabSz="577850">
            <a:lnSpc>
              <a:spcPct val="90000"/>
            </a:lnSpc>
            <a:spcBef>
              <a:spcPct val="0"/>
            </a:spcBef>
            <a:spcAft>
              <a:spcPct val="15000"/>
            </a:spcAft>
            <a:buChar char="•"/>
          </a:pPr>
          <a:r>
            <a:rPr lang="en-US" sz="1300" kern="1200" dirty="0"/>
            <a:t>Company Organizational Survey (COS)</a:t>
          </a:r>
        </a:p>
      </dsp:txBody>
      <dsp:txXfrm>
        <a:off x="0" y="5479333"/>
        <a:ext cx="6367912" cy="757575"/>
      </dsp:txXfrm>
    </dsp:sp>
    <dsp:sp modelId="{B7962B12-EEC8-431A-B558-9A93B8352D48}">
      <dsp:nvSpPr>
        <dsp:cNvPr id="0" name=""/>
        <dsp:cNvSpPr/>
      </dsp:nvSpPr>
      <dsp:spPr>
        <a:xfrm>
          <a:off x="318395" y="5287454"/>
          <a:ext cx="4457539"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484" tIns="0" rIns="168484" bIns="0" numCol="1" spcCol="1270" anchor="ctr" anchorCtr="0">
          <a:noAutofit/>
        </a:bodyPr>
        <a:lstStyle/>
        <a:p>
          <a:pPr marL="0" lvl="0" indent="0" algn="l" defTabSz="577850">
            <a:lnSpc>
              <a:spcPct val="90000"/>
            </a:lnSpc>
            <a:spcBef>
              <a:spcPct val="0"/>
            </a:spcBef>
            <a:spcAft>
              <a:spcPct val="35000"/>
            </a:spcAft>
            <a:buNone/>
          </a:pPr>
          <a:r>
            <a:rPr lang="en-US" sz="1300" kern="1200" dirty="0"/>
            <a:t>Business Register (Sampling Frame)</a:t>
          </a:r>
        </a:p>
      </dsp:txBody>
      <dsp:txXfrm>
        <a:off x="337129" y="5306188"/>
        <a:ext cx="4420071"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3D11F-261B-46A6-9DC7-B3DD15E0DE50}">
      <dsp:nvSpPr>
        <dsp:cNvPr id="0" name=""/>
        <dsp:cNvSpPr/>
      </dsp:nvSpPr>
      <dsp:spPr>
        <a:xfrm>
          <a:off x="3346" y="97725"/>
          <a:ext cx="3262498"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Misclassification</a:t>
          </a:r>
        </a:p>
      </dsp:txBody>
      <dsp:txXfrm>
        <a:off x="3346" y="97725"/>
        <a:ext cx="3262498" cy="806400"/>
      </dsp:txXfrm>
    </dsp:sp>
    <dsp:sp modelId="{2314DB27-1F57-4973-8AA4-519B0DA13C33}">
      <dsp:nvSpPr>
        <dsp:cNvPr id="0" name=""/>
        <dsp:cNvSpPr/>
      </dsp:nvSpPr>
      <dsp:spPr>
        <a:xfrm>
          <a:off x="3346" y="904125"/>
          <a:ext cx="3262498" cy="20175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Differing levels of NAICS</a:t>
          </a:r>
        </a:p>
        <a:p>
          <a:pPr marL="285750" lvl="1" indent="-285750" algn="l" defTabSz="1244600">
            <a:lnSpc>
              <a:spcPct val="90000"/>
            </a:lnSpc>
            <a:spcBef>
              <a:spcPct val="0"/>
            </a:spcBef>
            <a:spcAft>
              <a:spcPct val="15000"/>
            </a:spcAft>
            <a:buChar char="•"/>
          </a:pPr>
          <a:r>
            <a:rPr lang="en-US" sz="2800" kern="1200" dirty="0"/>
            <a:t>Application NAICS</a:t>
          </a:r>
        </a:p>
      </dsp:txBody>
      <dsp:txXfrm>
        <a:off x="3346" y="904125"/>
        <a:ext cx="3262498" cy="2017575"/>
      </dsp:txXfrm>
    </dsp:sp>
    <dsp:sp modelId="{C1AF3C33-4883-4C6D-965C-B77F854A7F41}">
      <dsp:nvSpPr>
        <dsp:cNvPr id="0" name=""/>
        <dsp:cNvSpPr/>
      </dsp:nvSpPr>
      <dsp:spPr>
        <a:xfrm>
          <a:off x="3722594" y="97725"/>
          <a:ext cx="3262498"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Unit Terminology</a:t>
          </a:r>
        </a:p>
      </dsp:txBody>
      <dsp:txXfrm>
        <a:off x="3722594" y="97725"/>
        <a:ext cx="3262498" cy="806400"/>
      </dsp:txXfrm>
    </dsp:sp>
    <dsp:sp modelId="{9C5759C7-3852-4E91-AA49-F1154EE9FCC5}">
      <dsp:nvSpPr>
        <dsp:cNvPr id="0" name=""/>
        <dsp:cNvSpPr/>
      </dsp:nvSpPr>
      <dsp:spPr>
        <a:xfrm>
          <a:off x="3722594" y="904125"/>
          <a:ext cx="3262498" cy="20175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Many different business units</a:t>
          </a:r>
        </a:p>
      </dsp:txBody>
      <dsp:txXfrm>
        <a:off x="3722594" y="904125"/>
        <a:ext cx="3262498" cy="2017575"/>
      </dsp:txXfrm>
    </dsp:sp>
    <dsp:sp modelId="{D5F09E90-AD76-48F8-8C7D-9FF1AA71B54F}">
      <dsp:nvSpPr>
        <dsp:cNvPr id="0" name=""/>
        <dsp:cNvSpPr/>
      </dsp:nvSpPr>
      <dsp:spPr>
        <a:xfrm>
          <a:off x="7441843" y="97725"/>
          <a:ext cx="3262498"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Response Process</a:t>
          </a:r>
        </a:p>
      </dsp:txBody>
      <dsp:txXfrm>
        <a:off x="7441843" y="97725"/>
        <a:ext cx="3262498" cy="806400"/>
      </dsp:txXfrm>
    </dsp:sp>
    <dsp:sp modelId="{4FC7D50A-0F67-4052-B12D-A7AEE3721CE9}">
      <dsp:nvSpPr>
        <dsp:cNvPr id="0" name=""/>
        <dsp:cNvSpPr/>
      </dsp:nvSpPr>
      <dsp:spPr>
        <a:xfrm>
          <a:off x="7441843" y="904125"/>
          <a:ext cx="3262498" cy="20175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Dispersed internal process</a:t>
          </a:r>
        </a:p>
        <a:p>
          <a:pPr marL="285750" lvl="1" indent="-285750" algn="l" defTabSz="1244600">
            <a:lnSpc>
              <a:spcPct val="90000"/>
            </a:lnSpc>
            <a:spcBef>
              <a:spcPct val="0"/>
            </a:spcBef>
            <a:spcAft>
              <a:spcPct val="15000"/>
            </a:spcAft>
            <a:buChar char="•"/>
          </a:pPr>
          <a:r>
            <a:rPr lang="en-US" sz="2800" kern="1200" dirty="0"/>
            <a:t>Decisions on data manipulation</a:t>
          </a:r>
        </a:p>
      </dsp:txBody>
      <dsp:txXfrm>
        <a:off x="7441843" y="904125"/>
        <a:ext cx="3262498" cy="2017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5A61C-183F-4295-89D8-A25499FEEB60}">
      <dsp:nvSpPr>
        <dsp:cNvPr id="0" name=""/>
        <dsp:cNvSpPr/>
      </dsp:nvSpPr>
      <dsp:spPr>
        <a:xfrm>
          <a:off x="6317664" y="0"/>
          <a:ext cx="1802931" cy="19903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National Industry</a:t>
          </a:r>
        </a:p>
      </dsp:txBody>
      <dsp:txXfrm>
        <a:off x="6317664" y="0"/>
        <a:ext cx="1802931" cy="597090"/>
      </dsp:txXfrm>
    </dsp:sp>
    <dsp:sp modelId="{CA4EB73B-30F5-427A-BC9A-48A459652687}">
      <dsp:nvSpPr>
        <dsp:cNvPr id="0" name=""/>
        <dsp:cNvSpPr/>
      </dsp:nvSpPr>
      <dsp:spPr>
        <a:xfrm>
          <a:off x="4214244" y="0"/>
          <a:ext cx="1802931" cy="19903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Industry Group</a:t>
          </a:r>
        </a:p>
      </dsp:txBody>
      <dsp:txXfrm>
        <a:off x="4214244" y="0"/>
        <a:ext cx="1802931" cy="597090"/>
      </dsp:txXfrm>
    </dsp:sp>
    <dsp:sp modelId="{B7B41F34-92BB-4978-994B-3F76B84EC84D}">
      <dsp:nvSpPr>
        <dsp:cNvPr id="0" name=""/>
        <dsp:cNvSpPr/>
      </dsp:nvSpPr>
      <dsp:spPr>
        <a:xfrm>
          <a:off x="2110823" y="0"/>
          <a:ext cx="1802931" cy="19903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Economic Subsector</a:t>
          </a:r>
        </a:p>
      </dsp:txBody>
      <dsp:txXfrm>
        <a:off x="2110823" y="0"/>
        <a:ext cx="1802931" cy="597090"/>
      </dsp:txXfrm>
    </dsp:sp>
    <dsp:sp modelId="{AA27E7AA-C2BC-4E70-A160-A52E3301D380}">
      <dsp:nvSpPr>
        <dsp:cNvPr id="0" name=""/>
        <dsp:cNvSpPr/>
      </dsp:nvSpPr>
      <dsp:spPr>
        <a:xfrm>
          <a:off x="7403" y="0"/>
          <a:ext cx="1802931" cy="19903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Economic Sector</a:t>
          </a:r>
        </a:p>
      </dsp:txBody>
      <dsp:txXfrm>
        <a:off x="7403" y="0"/>
        <a:ext cx="1802931" cy="597090"/>
      </dsp:txXfrm>
    </dsp:sp>
    <dsp:sp modelId="{D6079392-A0F5-49D8-8F87-3961FA7C8BFC}">
      <dsp:nvSpPr>
        <dsp:cNvPr id="0" name=""/>
        <dsp:cNvSpPr/>
      </dsp:nvSpPr>
      <dsp:spPr>
        <a:xfrm>
          <a:off x="157647" y="878278"/>
          <a:ext cx="1502443" cy="7512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31 - Manufacturing</a:t>
          </a:r>
        </a:p>
      </dsp:txBody>
      <dsp:txXfrm>
        <a:off x="179650" y="900281"/>
        <a:ext cx="1458437" cy="707215"/>
      </dsp:txXfrm>
    </dsp:sp>
    <dsp:sp modelId="{E02D61A4-7FF3-417A-8A8D-555BE0BE17B5}">
      <dsp:nvSpPr>
        <dsp:cNvPr id="0" name=""/>
        <dsp:cNvSpPr/>
      </dsp:nvSpPr>
      <dsp:spPr>
        <a:xfrm>
          <a:off x="1660090" y="1219919"/>
          <a:ext cx="600977" cy="67939"/>
        </a:xfrm>
        <a:custGeom>
          <a:avLst/>
          <a:gdLst/>
          <a:ahLst/>
          <a:cxnLst/>
          <a:rect l="0" t="0" r="0" b="0"/>
          <a:pathLst>
            <a:path>
              <a:moveTo>
                <a:pt x="0" y="33969"/>
              </a:moveTo>
              <a:lnTo>
                <a:pt x="600977" y="339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45555" y="1238864"/>
        <a:ext cx="30048" cy="30048"/>
      </dsp:txXfrm>
    </dsp:sp>
    <dsp:sp modelId="{885B8EA6-FBBE-4C89-B93E-44A096EA42DB}">
      <dsp:nvSpPr>
        <dsp:cNvPr id="0" name=""/>
        <dsp:cNvSpPr/>
      </dsp:nvSpPr>
      <dsp:spPr>
        <a:xfrm>
          <a:off x="2261068" y="878278"/>
          <a:ext cx="1502443" cy="7512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311 </a:t>
          </a:r>
          <a:r>
            <a:rPr lang="en-US" sz="1800" kern="1200" dirty="0"/>
            <a:t>– Food manufacturing</a:t>
          </a:r>
        </a:p>
      </dsp:txBody>
      <dsp:txXfrm>
        <a:off x="2283071" y="900281"/>
        <a:ext cx="1458437" cy="707215"/>
      </dsp:txXfrm>
    </dsp:sp>
    <dsp:sp modelId="{2A31FAC2-458C-4647-AF7A-9D2ECE793AAC}">
      <dsp:nvSpPr>
        <dsp:cNvPr id="0" name=""/>
        <dsp:cNvSpPr/>
      </dsp:nvSpPr>
      <dsp:spPr>
        <a:xfrm>
          <a:off x="3763511" y="1219919"/>
          <a:ext cx="600977" cy="67939"/>
        </a:xfrm>
        <a:custGeom>
          <a:avLst/>
          <a:gdLst/>
          <a:ahLst/>
          <a:cxnLst/>
          <a:rect l="0" t="0" r="0" b="0"/>
          <a:pathLst>
            <a:path>
              <a:moveTo>
                <a:pt x="0" y="33969"/>
              </a:moveTo>
              <a:lnTo>
                <a:pt x="600977" y="339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48975" y="1238864"/>
        <a:ext cx="30048" cy="30048"/>
      </dsp:txXfrm>
    </dsp:sp>
    <dsp:sp modelId="{0D42D8D2-2473-4981-AB3F-01E848CB777D}">
      <dsp:nvSpPr>
        <dsp:cNvPr id="0" name=""/>
        <dsp:cNvSpPr/>
      </dsp:nvSpPr>
      <dsp:spPr>
        <a:xfrm>
          <a:off x="4364488" y="878278"/>
          <a:ext cx="1502443" cy="7512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3111 – Animal food manufacturing</a:t>
          </a:r>
        </a:p>
      </dsp:txBody>
      <dsp:txXfrm>
        <a:off x="4386491" y="900281"/>
        <a:ext cx="1458437" cy="707215"/>
      </dsp:txXfrm>
    </dsp:sp>
    <dsp:sp modelId="{D28B4B11-26BE-45CF-A42C-73F1E7CD91E0}">
      <dsp:nvSpPr>
        <dsp:cNvPr id="0" name=""/>
        <dsp:cNvSpPr/>
      </dsp:nvSpPr>
      <dsp:spPr>
        <a:xfrm>
          <a:off x="5866931" y="1219919"/>
          <a:ext cx="600977" cy="67939"/>
        </a:xfrm>
        <a:custGeom>
          <a:avLst/>
          <a:gdLst/>
          <a:ahLst/>
          <a:cxnLst/>
          <a:rect l="0" t="0" r="0" b="0"/>
          <a:pathLst>
            <a:path>
              <a:moveTo>
                <a:pt x="0" y="33969"/>
              </a:moveTo>
              <a:lnTo>
                <a:pt x="600977" y="339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152396" y="1238864"/>
        <a:ext cx="30048" cy="30048"/>
      </dsp:txXfrm>
    </dsp:sp>
    <dsp:sp modelId="{385F0053-D4B1-4AA1-8AFB-63DBE8E3EA83}">
      <dsp:nvSpPr>
        <dsp:cNvPr id="0" name=""/>
        <dsp:cNvSpPr/>
      </dsp:nvSpPr>
      <dsp:spPr>
        <a:xfrm>
          <a:off x="6467909" y="878278"/>
          <a:ext cx="1502443" cy="7512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311111 – Dog and cat food manufacturing</a:t>
          </a:r>
        </a:p>
      </dsp:txBody>
      <dsp:txXfrm>
        <a:off x="6489912" y="900281"/>
        <a:ext cx="1458437" cy="707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0013E-DD0B-4BC2-8592-82A21A42BAB0}">
      <dsp:nvSpPr>
        <dsp:cNvPr id="0" name=""/>
        <dsp:cNvSpPr/>
      </dsp:nvSpPr>
      <dsp:spPr>
        <a:xfrm>
          <a:off x="3346" y="113971"/>
          <a:ext cx="3262498"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Company</a:t>
          </a:r>
        </a:p>
      </dsp:txBody>
      <dsp:txXfrm>
        <a:off x="3346" y="113971"/>
        <a:ext cx="3262498" cy="892800"/>
      </dsp:txXfrm>
    </dsp:sp>
    <dsp:sp modelId="{2A314B95-DB69-4049-93FD-D22FD68CAF3A}">
      <dsp:nvSpPr>
        <dsp:cNvPr id="0" name=""/>
        <dsp:cNvSpPr/>
      </dsp:nvSpPr>
      <dsp:spPr>
        <a:xfrm>
          <a:off x="3346" y="1006771"/>
          <a:ext cx="3262498" cy="189868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Highest level</a:t>
          </a:r>
        </a:p>
        <a:p>
          <a:pPr marL="285750" lvl="1" indent="-285750" algn="l" defTabSz="1377950">
            <a:lnSpc>
              <a:spcPct val="90000"/>
            </a:lnSpc>
            <a:spcBef>
              <a:spcPct val="0"/>
            </a:spcBef>
            <a:spcAft>
              <a:spcPct val="15000"/>
            </a:spcAft>
            <a:buChar char="•"/>
          </a:pPr>
          <a:r>
            <a:rPr lang="en-US" sz="3100" kern="1200" dirty="0"/>
            <a:t>Easily understood</a:t>
          </a:r>
        </a:p>
      </dsp:txBody>
      <dsp:txXfrm>
        <a:off x="3346" y="1006771"/>
        <a:ext cx="3262498" cy="1898682"/>
      </dsp:txXfrm>
    </dsp:sp>
    <dsp:sp modelId="{234B9A56-3679-43A7-A0F7-A1B4579E036A}">
      <dsp:nvSpPr>
        <dsp:cNvPr id="0" name=""/>
        <dsp:cNvSpPr/>
      </dsp:nvSpPr>
      <dsp:spPr>
        <a:xfrm>
          <a:off x="3722594" y="113971"/>
          <a:ext cx="3262498"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Establishment</a:t>
          </a:r>
        </a:p>
      </dsp:txBody>
      <dsp:txXfrm>
        <a:off x="3722594" y="113971"/>
        <a:ext cx="3262498" cy="892800"/>
      </dsp:txXfrm>
    </dsp:sp>
    <dsp:sp modelId="{4C5D6A87-355C-40B3-9F21-4C3E3239435D}">
      <dsp:nvSpPr>
        <dsp:cNvPr id="0" name=""/>
        <dsp:cNvSpPr/>
      </dsp:nvSpPr>
      <dsp:spPr>
        <a:xfrm>
          <a:off x="3722594" y="1006771"/>
          <a:ext cx="3262498" cy="189868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Location</a:t>
          </a:r>
        </a:p>
        <a:p>
          <a:pPr marL="285750" lvl="1" indent="-285750" algn="l" defTabSz="1377950">
            <a:lnSpc>
              <a:spcPct val="90000"/>
            </a:lnSpc>
            <a:spcBef>
              <a:spcPct val="0"/>
            </a:spcBef>
            <a:spcAft>
              <a:spcPct val="15000"/>
            </a:spcAft>
            <a:buChar char="•"/>
          </a:pPr>
          <a:r>
            <a:rPr lang="en-US" sz="3100" kern="1200" dirty="0"/>
            <a:t>Region</a:t>
          </a:r>
        </a:p>
        <a:p>
          <a:pPr marL="285750" lvl="1" indent="-285750" algn="l" defTabSz="1377950">
            <a:lnSpc>
              <a:spcPct val="90000"/>
            </a:lnSpc>
            <a:spcBef>
              <a:spcPct val="0"/>
            </a:spcBef>
            <a:spcAft>
              <a:spcPct val="15000"/>
            </a:spcAft>
            <a:buChar char="•"/>
          </a:pPr>
          <a:r>
            <a:rPr lang="en-US" sz="3100" kern="1200" dirty="0"/>
            <a:t>Not applicable</a:t>
          </a:r>
        </a:p>
      </dsp:txBody>
      <dsp:txXfrm>
        <a:off x="3722594" y="1006771"/>
        <a:ext cx="3262498" cy="1898682"/>
      </dsp:txXfrm>
    </dsp:sp>
    <dsp:sp modelId="{E7A64305-730A-4CB1-8A85-CC9B8C4CA6C4}">
      <dsp:nvSpPr>
        <dsp:cNvPr id="0" name=""/>
        <dsp:cNvSpPr/>
      </dsp:nvSpPr>
      <dsp:spPr>
        <a:xfrm>
          <a:off x="7441843" y="113971"/>
          <a:ext cx="3262498"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Line of Business</a:t>
          </a:r>
        </a:p>
      </dsp:txBody>
      <dsp:txXfrm>
        <a:off x="7441843" y="113971"/>
        <a:ext cx="3262498" cy="892800"/>
      </dsp:txXfrm>
    </dsp:sp>
    <dsp:sp modelId="{77AE9022-A51D-4D6D-A02F-D86B4CB29C99}">
      <dsp:nvSpPr>
        <dsp:cNvPr id="0" name=""/>
        <dsp:cNvSpPr/>
      </dsp:nvSpPr>
      <dsp:spPr>
        <a:xfrm>
          <a:off x="7441843" y="1006771"/>
          <a:ext cx="3262498" cy="189868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US" sz="3100" kern="1200" dirty="0"/>
            <a:t>Revenue stream</a:t>
          </a:r>
        </a:p>
        <a:p>
          <a:pPr marL="285750" lvl="1" indent="-285750" algn="l" defTabSz="1377950">
            <a:lnSpc>
              <a:spcPct val="90000"/>
            </a:lnSpc>
            <a:spcBef>
              <a:spcPct val="0"/>
            </a:spcBef>
            <a:spcAft>
              <a:spcPct val="15000"/>
            </a:spcAft>
            <a:buChar char="•"/>
          </a:pPr>
          <a:r>
            <a:rPr lang="en-US" sz="3100" kern="1200" dirty="0"/>
            <a:t>Kind of Activity</a:t>
          </a:r>
        </a:p>
        <a:p>
          <a:pPr marL="285750" lvl="1" indent="-285750" algn="l" defTabSz="1377950">
            <a:lnSpc>
              <a:spcPct val="90000"/>
            </a:lnSpc>
            <a:spcBef>
              <a:spcPct val="0"/>
            </a:spcBef>
            <a:spcAft>
              <a:spcPct val="15000"/>
            </a:spcAft>
            <a:buChar char="•"/>
          </a:pPr>
          <a:r>
            <a:rPr lang="en-US" sz="3100" kern="1200" dirty="0"/>
            <a:t>Not applicable</a:t>
          </a:r>
        </a:p>
      </dsp:txBody>
      <dsp:txXfrm>
        <a:off x="7441843" y="1006771"/>
        <a:ext cx="3262498" cy="18986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6985F-A066-42EE-86AD-694DF46B2329}" type="datetimeFigureOut">
              <a:rPr lang="en-US" smtClean="0"/>
              <a:t>5/11/2021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15AF52-C18E-4FEF-A68A-51556A132924}" type="slidenum">
              <a:rPr lang="en-US" smtClean="0"/>
              <a:t>‹#›</a:t>
            </a:fld>
            <a:endParaRPr lang="en-US"/>
          </a:p>
        </p:txBody>
      </p:sp>
    </p:spTree>
    <p:extLst>
      <p:ext uri="{BB962C8B-B14F-4D97-AF65-F5344CB8AC3E}">
        <p14:creationId xmlns:p14="http://schemas.microsoft.com/office/powerpoint/2010/main" val="433420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very much to my colleague, Diane </a:t>
            </a:r>
            <a:r>
              <a:rPr lang="en-US" dirty="0" err="1"/>
              <a:t>Willimack</a:t>
            </a:r>
            <a:r>
              <a:rPr lang="en-US" dirty="0"/>
              <a:t>, for organizing this exciting session.  I am eager to share with you some of the important work we have been doing at the Census Bureau regarding measurement error and economic surveys, and what a forum to do it in!  </a:t>
            </a:r>
          </a:p>
          <a:p>
            <a:endParaRPr lang="en-US" dirty="0"/>
          </a:p>
          <a:p>
            <a:r>
              <a:rPr lang="en-US" dirty="0"/>
              <a:t>I am Melissa Cidade, a survey methodologist in the Census Bureau’s Data Collection and Methodology Research Branch in the Economic Statistical Methods Division.  I have had the pleasure of working on an extensive redesign of our economic surveys in collaboration with my co-authors: Diane </a:t>
            </a:r>
            <a:r>
              <a:rPr lang="en-US" dirty="0" err="1"/>
              <a:t>Willimack</a:t>
            </a:r>
            <a:r>
              <a:rPr lang="en-US" dirty="0"/>
              <a:t>, Kristin Stettler, and Demi Hanna.  During this presentation, I am going to walk you through some of the methodological innovations we have developed over the past two years or so in support of this redesign.</a:t>
            </a:r>
          </a:p>
        </p:txBody>
      </p:sp>
      <p:sp>
        <p:nvSpPr>
          <p:cNvPr id="4" name="Slide Number Placeholder 3"/>
          <p:cNvSpPr>
            <a:spLocks noGrp="1"/>
          </p:cNvSpPr>
          <p:nvPr>
            <p:ph type="sldNum" sz="quarter" idx="5"/>
          </p:nvPr>
        </p:nvSpPr>
        <p:spPr/>
        <p:txBody>
          <a:bodyPr/>
          <a:lstStyle/>
          <a:p>
            <a:fld id="{5F15AF52-C18E-4FEF-A68A-51556A132924}" type="slidenum">
              <a:rPr lang="en-US" smtClean="0"/>
              <a:t>1</a:t>
            </a:fld>
            <a:endParaRPr lang="en-US"/>
          </a:p>
        </p:txBody>
      </p:sp>
    </p:spTree>
    <p:extLst>
      <p:ext uri="{BB962C8B-B14F-4D97-AF65-F5344CB8AC3E}">
        <p14:creationId xmlns:p14="http://schemas.microsoft.com/office/powerpoint/2010/main" val="2193920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about the problem of misclassification identified in phase 1, we then asked respondents pointedly about their NAICS Classification.  In this case, first, we asked about their six digit NAICS classifications, calling it their ‘specific’ industry. Remember that six-digits is the most specific principal business activity code we have. We then asked about the four digit NAICS classification – so, less detailed - and called it the ‘general industry’.  Note that the interviewers walked respondents through each of the six digit NAICS codes we could find for their company, asked for feedback or impressions, and then did the same for the four digit NAICS codes.  This part of the interview was time consuming and difficult; we noticed that respondents had trouble understanding their NAICS classification, and then struggled to think of how their business units might related to their NAICS classification.  Classifying a business is a critical component to collecting data on that firm, both in terms of directing respondents to the appropriate survey forms based on their classification and in terms of sampling, weighting, imputation, reporting and other important data handling techniques.</a:t>
            </a:r>
          </a:p>
          <a:p>
            <a:endParaRPr lang="en-US" dirty="0"/>
          </a:p>
          <a:p>
            <a:r>
              <a:rPr lang="en-US" dirty="0"/>
              <a:t>It seems that the industry classification either worked or didn’t, with few falling in between:  We were surprised at how the NAICS data that we had in our records was inconsistent both across and between companies.  </a:t>
            </a:r>
          </a:p>
          <a:p>
            <a:endParaRPr lang="en-US" dirty="0"/>
          </a:p>
          <a:p>
            <a:r>
              <a:rPr lang="en-US" dirty="0"/>
              <a:t>&lt;click&gt; Here you can see a few examples of respondents positively reacting to their general and specific industry codes.  In these cases, the NAICS we had on file made sense to respondents and fit how respondents saw their company relative to the NAICS categorization scheme.  </a:t>
            </a:r>
          </a:p>
          <a:p>
            <a:endParaRPr lang="en-US" dirty="0"/>
          </a:p>
          <a:p>
            <a:r>
              <a:rPr lang="en-US" dirty="0"/>
              <a:t>&lt;click&gt; And, here are a couple of quotes where respondents struggled with the NAICS codes we have assigned them.  Remember that this was after discussing the NAICS with the respondent, and having them focus in on their classifications: they still did not agree with or understand their assignments.</a:t>
            </a:r>
          </a:p>
        </p:txBody>
      </p:sp>
      <p:sp>
        <p:nvSpPr>
          <p:cNvPr id="4" name="Slide Number Placeholder 3"/>
          <p:cNvSpPr>
            <a:spLocks noGrp="1"/>
          </p:cNvSpPr>
          <p:nvPr>
            <p:ph type="sldNum" sz="quarter" idx="5"/>
          </p:nvPr>
        </p:nvSpPr>
        <p:spPr/>
        <p:txBody>
          <a:bodyPr/>
          <a:lstStyle/>
          <a:p>
            <a:fld id="{5F15AF52-C18E-4FEF-A68A-51556A132924}" type="slidenum">
              <a:rPr lang="en-US" smtClean="0"/>
              <a:t>10</a:t>
            </a:fld>
            <a:endParaRPr lang="en-US"/>
          </a:p>
        </p:txBody>
      </p:sp>
    </p:spTree>
    <p:extLst>
      <p:ext uri="{BB962C8B-B14F-4D97-AF65-F5344CB8AC3E}">
        <p14:creationId xmlns:p14="http://schemas.microsoft.com/office/powerpoint/2010/main" val="2211710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we had established company-specific working definitions for these various units, we wanted to understand how accessible the company data is at each unit for specific topics.  This would help in our efforts in unit harmonization and question harmonization to move toward a streamlined data collection approach.  </a:t>
            </a:r>
          </a:p>
          <a:p>
            <a:endParaRPr lang="en-US" dirty="0"/>
          </a:p>
          <a:p>
            <a:r>
              <a:rPr lang="en-US" dirty="0"/>
              <a:t>To do this, we extended a </a:t>
            </a:r>
            <a:r>
              <a:rPr lang="en-US" sz="1200" kern="1200" dirty="0">
                <a:solidFill>
                  <a:schemeClr val="tx1"/>
                </a:solidFill>
                <a:effectLst/>
                <a:latin typeface="+mn-lt"/>
                <a:ea typeface="+mn-ea"/>
                <a:cs typeface="+mn-cs"/>
              </a:rPr>
              <a:t>framework put forth by </a:t>
            </a:r>
            <a:r>
              <a:rPr lang="en-US" sz="1200" kern="1200" dirty="0" err="1">
                <a:solidFill>
                  <a:schemeClr val="tx1"/>
                </a:solidFill>
                <a:effectLst/>
                <a:latin typeface="+mn-lt"/>
                <a:ea typeface="+mn-ea"/>
                <a:cs typeface="+mn-cs"/>
              </a:rPr>
              <a:t>Snijkers</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Arentsen</a:t>
            </a:r>
            <a:r>
              <a:rPr lang="en-US" sz="1200" kern="1200" dirty="0">
                <a:solidFill>
                  <a:schemeClr val="tx1"/>
                </a:solidFill>
                <a:effectLst/>
                <a:latin typeface="+mn-lt"/>
                <a:ea typeface="+mn-ea"/>
                <a:cs typeface="+mn-cs"/>
              </a:rPr>
              <a:t> (2015), who developed a four-point color coded scale as a reference for respondents when assessing the accessibility of their data at various increments, in terms of both time and organization.  We operationalized the Accessibility Scale using card sort methodology by asking respondents to categorize the accessibility of data at each of the different levels of measurement by assigning each level to a color representing accessibility. </a:t>
            </a:r>
          </a:p>
          <a:p>
            <a:endParaRPr lang="en-US" sz="1200" kern="1200" dirty="0">
              <a:solidFill>
                <a:schemeClr val="tx1"/>
              </a:solidFill>
              <a:effectLst/>
              <a:latin typeface="+mn-lt"/>
              <a:ea typeface="+mn-ea"/>
              <a:cs typeface="+mn-cs"/>
            </a:endParaRPr>
          </a:p>
          <a:p>
            <a:r>
              <a:rPr lang="en-US" dirty="0"/>
              <a:t>Remember that this round of interviewing took place in the winter of 2021, and so, had to be remote.  We moved the card sort online - here is a screenshot of what respondents saw for the card sort.  </a:t>
            </a:r>
          </a:p>
          <a:p>
            <a:endParaRPr lang="en-US" dirty="0"/>
          </a:p>
          <a:p>
            <a:r>
              <a:rPr lang="en-US" dirty="0"/>
              <a:t>&lt;click&gt; On the left of your screen is the introductory text that was repeated for each topic covered in the card sort.  &lt;click&gt;</a:t>
            </a:r>
          </a:p>
          <a:p>
            <a:endParaRPr lang="en-US" dirty="0"/>
          </a:p>
          <a:p>
            <a:r>
              <a:rPr lang="en-US" dirty="0"/>
              <a:t>&lt;click&gt; On the right is the revenue screen – (click) you can see the general question at the top, (click) followed by four color-coded boxes, (click) and six business units nested under the heading “Business Unit.”  Respondents were instructed to click on each business unit and move it to the box that corresponded with the accessibility of the requested data at that business unit.  We prompted respondents to ‘think aloud’ as they moved the units to the corresponding box so that we could capture their responses and ask follow-up questions about why they categorized the data the way that they did.</a:t>
            </a:r>
          </a:p>
          <a:p>
            <a:endParaRPr lang="en-US" dirty="0"/>
          </a:p>
          <a:p>
            <a:r>
              <a:rPr lang="en-US" dirty="0"/>
              <a:t>Citation: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err="1">
                <a:solidFill>
                  <a:schemeClr val="tx1"/>
                </a:solidFill>
                <a:effectLst/>
                <a:latin typeface="+mn-lt"/>
                <a:ea typeface="+mn-ea"/>
                <a:cs typeface="+mn-cs"/>
              </a:rPr>
              <a:t>Snijker</a:t>
            </a:r>
            <a:r>
              <a:rPr lang="en-GB" sz="1200" kern="1200" dirty="0">
                <a:solidFill>
                  <a:schemeClr val="tx1"/>
                </a:solidFill>
                <a:effectLst/>
                <a:latin typeface="+mn-lt"/>
                <a:ea typeface="+mn-ea"/>
                <a:cs typeface="+mn-cs"/>
              </a:rPr>
              <a:t>, G., </a:t>
            </a:r>
            <a:r>
              <a:rPr lang="en-GB" sz="1200" kern="1200" dirty="0" err="1">
                <a:solidFill>
                  <a:schemeClr val="tx1"/>
                </a:solidFill>
                <a:effectLst/>
                <a:latin typeface="+mn-lt"/>
                <a:ea typeface="+mn-ea"/>
                <a:cs typeface="+mn-cs"/>
              </a:rPr>
              <a:t>Arentsen</a:t>
            </a:r>
            <a:r>
              <a:rPr lang="en-GB" sz="1200" kern="1200" dirty="0">
                <a:solidFill>
                  <a:schemeClr val="tx1"/>
                </a:solidFill>
                <a:effectLst/>
                <a:latin typeface="+mn-lt"/>
                <a:ea typeface="+mn-ea"/>
                <a:cs typeface="+mn-cs"/>
              </a:rPr>
              <a:t>, K. (2015): Collecting Financial Data from Large Non-Financial Enterprises: a feasibility study. Paper presented at the 4</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International Workshop on Business Data Collection Methodology in Washington DC September 14-16</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11</a:t>
            </a:fld>
            <a:endParaRPr lang="en-US"/>
          </a:p>
        </p:txBody>
      </p:sp>
    </p:spTree>
    <p:extLst>
      <p:ext uri="{BB962C8B-B14F-4D97-AF65-F5344CB8AC3E}">
        <p14:creationId xmlns:p14="http://schemas.microsoft.com/office/powerpoint/2010/main" val="1743432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we moved to the card sort, we needed to understand how respondents were using the categories of accessibility.  On your screen are quotes from respondents setting the parameters around the different colors; we asked specifically about the differences between yellow, orange, and red.  For the most part, the difference between yellow and orange is that orange involves additional people or systems, whereas yellow means modifying reporting already in place.  Red, universally, means that the data are unavailable or not tracked.  We ask respondents’ cognition regarding these categories  so that we can contextualize their responses to the card sorts.</a:t>
            </a:r>
          </a:p>
          <a:p>
            <a:endParaRPr lang="en-US" dirty="0"/>
          </a:p>
          <a:p>
            <a:r>
              <a:rPr lang="en-US" dirty="0"/>
              <a:t>You can think of this system as sort of like a stop light:  &lt;click&gt; we want as many greens as we can get, followed by yellows; at orange and red, things get a little trickier.</a:t>
            </a:r>
          </a:p>
        </p:txBody>
      </p:sp>
      <p:sp>
        <p:nvSpPr>
          <p:cNvPr id="4" name="Slide Number Placeholder 3"/>
          <p:cNvSpPr>
            <a:spLocks noGrp="1"/>
          </p:cNvSpPr>
          <p:nvPr>
            <p:ph type="sldNum" sz="quarter" idx="5"/>
          </p:nvPr>
        </p:nvSpPr>
        <p:spPr/>
        <p:txBody>
          <a:bodyPr/>
          <a:lstStyle/>
          <a:p>
            <a:fld id="{5F15AF52-C18E-4FEF-A68A-51556A132924}" type="slidenum">
              <a:rPr lang="en-US" smtClean="0"/>
              <a:t>12</a:t>
            </a:fld>
            <a:endParaRPr lang="en-US"/>
          </a:p>
        </p:txBody>
      </p:sp>
    </p:spTree>
    <p:extLst>
      <p:ext uri="{BB962C8B-B14F-4D97-AF65-F5344CB8AC3E}">
        <p14:creationId xmlns:p14="http://schemas.microsoft.com/office/powerpoint/2010/main" val="661499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is the big reveal from our card sort exercise.  </a:t>
            </a:r>
          </a:p>
          <a:p>
            <a:endParaRPr lang="en-US" dirty="0"/>
          </a:p>
          <a:p>
            <a:r>
              <a:rPr lang="en-US" dirty="0"/>
              <a:t>On this slide – each row is a completed interview.  Each column is a business unit – company, establishment, line of business, state, specific industry, and general industry.  And, each color corresponds to the accessibility of the data at that unit within that topic – grouped across the top: revenue, capital assets, inventories, operating expenses and payroll.  Note that blank spaces denote where respondents were either unable to speak to this topic (that is, they were not involved in reporting on this topic), this concept didn’t apply to the specific business (that is, this business didn’t have inventories, for example), or the interviewer suspected that the respondent wasn’t clear on the task at hand (that is, the respondent wasn’t understanding the units being used or some other communication challenge).</a:t>
            </a:r>
          </a:p>
        </p:txBody>
      </p:sp>
      <p:sp>
        <p:nvSpPr>
          <p:cNvPr id="4" name="Slide Number Placeholder 3"/>
          <p:cNvSpPr>
            <a:spLocks noGrp="1"/>
          </p:cNvSpPr>
          <p:nvPr>
            <p:ph type="sldNum" sz="quarter" idx="5"/>
          </p:nvPr>
        </p:nvSpPr>
        <p:spPr/>
        <p:txBody>
          <a:bodyPr/>
          <a:lstStyle/>
          <a:p>
            <a:fld id="{5F15AF52-C18E-4FEF-A68A-51556A132924}" type="slidenum">
              <a:rPr lang="en-US" smtClean="0"/>
              <a:t>13</a:t>
            </a:fld>
            <a:endParaRPr lang="en-US"/>
          </a:p>
        </p:txBody>
      </p:sp>
    </p:spTree>
    <p:extLst>
      <p:ext uri="{BB962C8B-B14F-4D97-AF65-F5344CB8AC3E}">
        <p14:creationId xmlns:p14="http://schemas.microsoft.com/office/powerpoint/2010/main" val="3332966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benefits to conducting the card sort is that the resultant data can be displayed in compelling ways.  On your screen now are the results of just the revenue section.</a:t>
            </a:r>
          </a:p>
          <a:p>
            <a:endParaRPr lang="en-US" dirty="0"/>
          </a:p>
          <a:p>
            <a:r>
              <a:rPr lang="en-US" dirty="0"/>
              <a:t>&lt;click&gt;Within revenue, almost all respondents could provide data by company, the largest unit.  Notice, though, as we move through the various units we see less green.&lt;click&gt;</a:t>
            </a:r>
          </a:p>
          <a:p>
            <a:endParaRPr lang="en-US" dirty="0"/>
          </a:p>
          <a:p>
            <a:r>
              <a:rPr lang="en-US" dirty="0"/>
              <a:t>&lt;click&gt;At the Establishment, line of business, and state, about half of respondents could provide revenue data with little to no effort (yellow or green), however, we do start to see some respondents say that it would be a ‘major’ effort to pull these data, especially at the state level.  &lt;click&gt;</a:t>
            </a:r>
          </a:p>
          <a:p>
            <a:endParaRPr lang="en-US" dirty="0"/>
          </a:p>
          <a:p>
            <a:r>
              <a:rPr lang="en-US" dirty="0"/>
              <a:t>&lt;click&gt;Looking at NAICS – remember, we are using the terms ‘general’ and ‘specific’ industry - we see a decline in the number of respondents who said that revenue data were easily accessible or accessible with minor effort.   This is our first piece of evidence that the data are more accessible at business units that make sense to the company, as opposed to external classifications, like NAICS.  </a:t>
            </a:r>
          </a:p>
        </p:txBody>
      </p:sp>
      <p:sp>
        <p:nvSpPr>
          <p:cNvPr id="4" name="Slide Number Placeholder 3"/>
          <p:cNvSpPr>
            <a:spLocks noGrp="1"/>
          </p:cNvSpPr>
          <p:nvPr>
            <p:ph type="sldNum" sz="quarter" idx="5"/>
          </p:nvPr>
        </p:nvSpPr>
        <p:spPr/>
        <p:txBody>
          <a:bodyPr/>
          <a:lstStyle/>
          <a:p>
            <a:fld id="{5F15AF52-C18E-4FEF-A68A-51556A132924}" type="slidenum">
              <a:rPr lang="en-US" smtClean="0"/>
              <a:t>14</a:t>
            </a:fld>
            <a:endParaRPr lang="en-US"/>
          </a:p>
        </p:txBody>
      </p:sp>
    </p:spTree>
    <p:extLst>
      <p:ext uri="{BB962C8B-B14F-4D97-AF65-F5344CB8AC3E}">
        <p14:creationId xmlns:p14="http://schemas.microsoft.com/office/powerpoint/2010/main" val="2742379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because the data can be visualized numerically, we can also compare responses across business units.  This chart, for example, displays the “easily accessible” (green) identified data by business unit and topic to try to </a:t>
            </a:r>
            <a:r>
              <a:rPr lang="en-US" dirty="0" err="1"/>
              <a:t>suss</a:t>
            </a:r>
            <a:r>
              <a:rPr lang="en-US" dirty="0"/>
              <a:t> out what is working and where.  So far, we really have two groups of business units that appear to be the most accessible for the most firms.  </a:t>
            </a:r>
          </a:p>
          <a:p>
            <a:endParaRPr lang="en-US" dirty="0"/>
          </a:p>
          <a:p>
            <a:r>
              <a:rPr lang="en-US" dirty="0"/>
              <a:t>(click) One is geographically based – states and establishments.  We can see that establishment shakes out better than state – especially for revenue, capital assets, and expenses. (CLICK)</a:t>
            </a:r>
          </a:p>
          <a:p>
            <a:endParaRPr lang="en-US" dirty="0"/>
          </a:p>
          <a:p>
            <a:r>
              <a:rPr lang="en-US" dirty="0"/>
              <a:t>(Click) On the other hand, when we impose our taxonomy on respondents, we see the accessibility of the data decrease. </a:t>
            </a:r>
          </a:p>
        </p:txBody>
      </p:sp>
      <p:sp>
        <p:nvSpPr>
          <p:cNvPr id="4" name="Slide Number Placeholder 3"/>
          <p:cNvSpPr>
            <a:spLocks noGrp="1"/>
          </p:cNvSpPr>
          <p:nvPr>
            <p:ph type="sldNum" sz="quarter" idx="5"/>
          </p:nvPr>
        </p:nvSpPr>
        <p:spPr/>
        <p:txBody>
          <a:bodyPr/>
          <a:lstStyle/>
          <a:p>
            <a:fld id="{5F15AF52-C18E-4FEF-A68A-51556A132924}" type="slidenum">
              <a:rPr lang="en-US" smtClean="0"/>
              <a:t>15</a:t>
            </a:fld>
            <a:endParaRPr lang="en-US"/>
          </a:p>
        </p:txBody>
      </p:sp>
    </p:spTree>
    <p:extLst>
      <p:ext uri="{BB962C8B-B14F-4D97-AF65-F5344CB8AC3E}">
        <p14:creationId xmlns:p14="http://schemas.microsoft.com/office/powerpoint/2010/main" val="523467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just now churning through the rich data that these almost 60 interviews produced.  Since this session is focused on methodology and not findings, though, I want to cue you in on three major methodological findings of the work so far.  </a:t>
            </a:r>
          </a:p>
          <a:p>
            <a:endParaRPr lang="en-US" dirty="0"/>
          </a:p>
          <a:p>
            <a:r>
              <a:rPr lang="en-US" dirty="0"/>
              <a:t>First, when asking about record keeping practices, we found that providing respondents with a generic Chart of Accounts helps them to understand the task at hand, and to identify and explain differences in the ways that they maintain their records.  </a:t>
            </a:r>
          </a:p>
          <a:p>
            <a:endParaRPr lang="en-US" dirty="0"/>
          </a:p>
          <a:p>
            <a:r>
              <a:rPr lang="en-US" dirty="0"/>
              <a:t>Next, we found that leaning on tried and true cognitive testing methods provides a way of assessing content validity – that is, by asking respondents pointedly about their definitions of ‘accessibility’ and of ‘unit,’ we could then provide context for the results of these interviews.</a:t>
            </a:r>
          </a:p>
          <a:p>
            <a:endParaRPr lang="en-US" dirty="0"/>
          </a:p>
          <a:p>
            <a:r>
              <a:rPr lang="en-US" dirty="0"/>
              <a:t>Third, this research is the application of a method not usually used in testing establishment surveys.  We found that by using the card sort, respondents were engaged in the interview.  The card sort acted as a way of operationalizing the four-point scale measuring accessibility, a complex construct.</a:t>
            </a:r>
          </a:p>
          <a:p>
            <a:endParaRPr lang="en-US" dirty="0"/>
          </a:p>
          <a:p>
            <a:r>
              <a:rPr lang="en-US" dirty="0"/>
              <a:t>Finally, we have found with our stakeholders that the visualizations from the card sort are a captivating way to present complex interview data.  We have found that even our most quantitatively-minded colleagues like the display of the qualitative data in a way that is more “rows and columns” than we usually have.</a:t>
            </a:r>
          </a:p>
        </p:txBody>
      </p:sp>
      <p:sp>
        <p:nvSpPr>
          <p:cNvPr id="4" name="Slide Number Placeholder 3"/>
          <p:cNvSpPr>
            <a:spLocks noGrp="1"/>
          </p:cNvSpPr>
          <p:nvPr>
            <p:ph type="sldNum" sz="quarter" idx="5"/>
          </p:nvPr>
        </p:nvSpPr>
        <p:spPr/>
        <p:txBody>
          <a:bodyPr/>
          <a:lstStyle/>
          <a:p>
            <a:fld id="{5F15AF52-C18E-4FEF-A68A-51556A132924}" type="slidenum">
              <a:rPr lang="en-US" smtClean="0"/>
              <a:t>16</a:t>
            </a:fld>
            <a:endParaRPr lang="en-US"/>
          </a:p>
        </p:txBody>
      </p:sp>
    </p:spTree>
    <p:extLst>
      <p:ext uri="{BB962C8B-B14F-4D97-AF65-F5344CB8AC3E}">
        <p14:creationId xmlns:p14="http://schemas.microsoft.com/office/powerpoint/2010/main" val="3998181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chewing through these interviews in the next weeks and months and are excited at the insights to be gained.  To that end, if you want to follow up with any of us, our contact information is listed on the screen now.  Thank you very much!</a:t>
            </a:r>
          </a:p>
        </p:txBody>
      </p:sp>
      <p:sp>
        <p:nvSpPr>
          <p:cNvPr id="4" name="Slide Number Placeholder 3"/>
          <p:cNvSpPr>
            <a:spLocks noGrp="1"/>
          </p:cNvSpPr>
          <p:nvPr>
            <p:ph type="sldNum" sz="quarter" idx="5"/>
          </p:nvPr>
        </p:nvSpPr>
        <p:spPr/>
        <p:txBody>
          <a:bodyPr/>
          <a:lstStyle/>
          <a:p>
            <a:fld id="{5F15AF52-C18E-4FEF-A68A-51556A132924}" type="slidenum">
              <a:rPr lang="en-US" smtClean="0"/>
              <a:t>17</a:t>
            </a:fld>
            <a:endParaRPr lang="en-US"/>
          </a:p>
        </p:txBody>
      </p:sp>
    </p:spTree>
    <p:extLst>
      <p:ext uri="{BB962C8B-B14F-4D97-AF65-F5344CB8AC3E}">
        <p14:creationId xmlns:p14="http://schemas.microsoft.com/office/powerpoint/2010/main" val="35696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years back, the Census Bureau enlisted the National Academies of Sciences – referred to as </a:t>
            </a:r>
            <a:r>
              <a:rPr lang="en-US" dirty="0" err="1"/>
              <a:t>naz</a:t>
            </a:r>
            <a:r>
              <a:rPr lang="en-US" dirty="0"/>
              <a:t> – to systematically review our annual economic surveys.  This panel was charged with providing recommendations to improve the “relevance and accuracy of the data, reduce respondent burden, incorporate alternative sources of data where appropriate, and streamline and standardize Census Bureau processes and methods across surveys” (NAS 2016: 6).</a:t>
            </a:r>
          </a:p>
          <a:p>
            <a:endParaRPr lang="en-US" dirty="0"/>
          </a:p>
          <a:p>
            <a:r>
              <a:rPr lang="en-US" dirty="0"/>
              <a:t>On your screen now are the surveys that were in-scope for that review.  You can see that for the most part, the Census Bureau has used a sector-driven approach to survey development – note that manufacturing and services have their own set of surveys, trade has a set of surveys, and so on.  One of the recommendations from the NAS panel is the implementation of an Annual Business Survey System – which has evolved into the Integrated Annual Survey, a streamlined, cross-sector, harmonized survey instrument designed to lower respondent burden while still achieving high quality, timely data in the service of the American economy.  </a:t>
            </a:r>
          </a:p>
          <a:p>
            <a:endParaRPr lang="en-US" dirty="0"/>
          </a:p>
          <a:p>
            <a:r>
              <a:rPr lang="en-US" dirty="0"/>
              <a:t>Driving the development of the Integrated Annual Survey has been a portfolio of research projects to bring together disparate sources of data to one survey instrument.  This presentation will provide an overview of the innovative methods we have used to understand the record-keeping practices of businesses, in order to develop this streamlined instrument.</a:t>
            </a:r>
          </a:p>
          <a:p>
            <a:endParaRPr lang="en-US" dirty="0"/>
          </a:p>
          <a:p>
            <a:endParaRPr lang="en-US" dirty="0"/>
          </a:p>
          <a:p>
            <a:endParaRPr lang="en-US" dirty="0"/>
          </a:p>
          <a:p>
            <a:r>
              <a:rPr lang="en-US" dirty="0"/>
              <a:t>Citation:  National Academies of Sciences, Engineering, and Medicine.  (2018).  </a:t>
            </a:r>
            <a:r>
              <a:rPr lang="en-US" i="1" dirty="0"/>
              <a:t>Reengineering the Census Bureau’s Annual Economic Surveys.</a:t>
            </a:r>
            <a:r>
              <a:rPr lang="en-US" i="0" dirty="0"/>
              <a:t>  Washington, DC:  The National Academies Press.  </a:t>
            </a:r>
            <a:r>
              <a:rPr lang="en-US" i="0" dirty="0" err="1"/>
              <a:t>doi</a:t>
            </a:r>
            <a:r>
              <a:rPr lang="en-US" i="0" dirty="0"/>
              <a:t>: https://doi.org/10.17226/25098.</a:t>
            </a:r>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2</a:t>
            </a:fld>
            <a:endParaRPr lang="en-US"/>
          </a:p>
        </p:txBody>
      </p:sp>
    </p:spTree>
    <p:extLst>
      <p:ext uri="{BB962C8B-B14F-4D97-AF65-F5344CB8AC3E}">
        <p14:creationId xmlns:p14="http://schemas.microsoft.com/office/powerpoint/2010/main" val="800254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Throughout the research period, we were guided by a few key research concepts and questions.  First, we were interested in how businesses defined themselves, both internally and relative to Census Bureau definitions.  This included the business’ units of operation, industry, and other key identifiers.  We were also driven to understand how accessible data were at differing levels within a company – that is, could respondents get the data to the level of granularity we were asking with minimal effort and maximum accuracy?  Finally, as with all of our data collections, we asked about the burden – or resource intensiveness – of pulling these data at various levels within the company.  </a:t>
            </a:r>
          </a:p>
          <a:p>
            <a:endParaRPr lang="en-US" dirty="0"/>
          </a:p>
          <a:p>
            <a:r>
              <a:rPr lang="en-US" dirty="0"/>
              <a:t>This research is building on the emergent body of literature referred to as the “unit problem” – the mismatch between the administrative unit, that is, how the business sees itself, and the statistical unit, that is the standardized unit created by statistical agencies for data collection purposes.  In order to minimize what van </a:t>
            </a:r>
            <a:r>
              <a:rPr lang="en-US" dirty="0" err="1"/>
              <a:t>Delden</a:t>
            </a:r>
            <a:r>
              <a:rPr lang="en-US" dirty="0"/>
              <a:t> et al call “unit errors” (2018) we must begin by understanding how businesses are keeping their records before we can ask them to map these records to our data requests.</a:t>
            </a:r>
          </a:p>
          <a:p>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Citation:  van </a:t>
            </a:r>
            <a:r>
              <a:rPr lang="en-US" dirty="0" err="1">
                <a:effectLst/>
              </a:rPr>
              <a:t>Delden</a:t>
            </a:r>
            <a:r>
              <a:rPr lang="en-US" dirty="0">
                <a:effectLst/>
              </a:rPr>
              <a:t>, A., </a:t>
            </a:r>
            <a:r>
              <a:rPr lang="en-US" dirty="0" err="1">
                <a:effectLst/>
              </a:rPr>
              <a:t>Lorenc</a:t>
            </a:r>
            <a:r>
              <a:rPr lang="en-US" dirty="0">
                <a:effectLst/>
              </a:rPr>
              <a:t>, B., </a:t>
            </a:r>
            <a:r>
              <a:rPr lang="en-US" dirty="0" err="1">
                <a:effectLst/>
              </a:rPr>
              <a:t>Struijs</a:t>
            </a:r>
            <a:r>
              <a:rPr lang="en-US" dirty="0">
                <a:effectLst/>
              </a:rPr>
              <a:t>, P., &amp; Zhang, L.-C. (2018). Letter to the Editor:  On Statistical Unit Errors in Business Statistics. </a:t>
            </a:r>
            <a:r>
              <a:rPr lang="en-US" i="1" dirty="0">
                <a:effectLst/>
              </a:rPr>
              <a:t>Journal of Official Statistics</a:t>
            </a:r>
            <a:r>
              <a:rPr lang="en-US" dirty="0">
                <a:effectLst/>
              </a:rPr>
              <a:t>, </a:t>
            </a:r>
            <a:r>
              <a:rPr lang="en-US" i="1" dirty="0">
                <a:effectLst/>
              </a:rPr>
              <a:t>34</a:t>
            </a:r>
            <a:r>
              <a:rPr lang="en-US" dirty="0">
                <a:effectLst/>
              </a:rPr>
              <a:t>(2), 573–580.</a:t>
            </a:r>
          </a:p>
          <a:p>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3</a:t>
            </a:fld>
            <a:endParaRPr lang="en-US"/>
          </a:p>
        </p:txBody>
      </p:sp>
    </p:spTree>
    <p:extLst>
      <p:ext uri="{BB962C8B-B14F-4D97-AF65-F5344CB8AC3E}">
        <p14:creationId xmlns:p14="http://schemas.microsoft.com/office/powerpoint/2010/main" val="394421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particular, we focused on so-called “medium” sized firms with some evidence of complexity.  As </a:t>
            </a:r>
            <a:r>
              <a:rPr lang="en-US" dirty="0" err="1"/>
              <a:t>Snijker</a:t>
            </a:r>
            <a:r>
              <a:rPr lang="en-US" dirty="0"/>
              <a:t> and Jones point out, medium sized businesses have more diverse response processes for economic surveys because of their various reporting structures and developing and diverse internal infrastructure to handle such requests (2013: 375).  Additionally, medium companies had the lowest response rate to the 2017 Economic Census as a group.  Because of this diversity in form and capabilities, coupled with lower response rates, understanding the response process for medium companies underpinned much of our research.</a:t>
            </a:r>
          </a:p>
          <a:p>
            <a:endParaRPr lang="en-US" dirty="0"/>
          </a:p>
          <a:p>
            <a:r>
              <a:rPr lang="en-US" dirty="0"/>
              <a:t>(click) On your screen now is the frequency distribution for the businesses we interviewed by each phase and by complexity characteristics.  In phase 1, we interviewed 28 companies in the fall of 2019. These interviews were in-person.  For phase 2, we interviewed an additional 30 companies in the winter of 2021.  These interviews were all done remotely due to federal travel restrictions on account of the COVID-19 global pandemic.</a:t>
            </a:r>
          </a:p>
          <a:p>
            <a:endParaRPr lang="en-US" dirty="0"/>
          </a:p>
          <a:p>
            <a:r>
              <a:rPr lang="en-US" dirty="0"/>
              <a:t>Citation:</a:t>
            </a:r>
          </a:p>
          <a:p>
            <a:r>
              <a:rPr lang="en-US" dirty="0" err="1"/>
              <a:t>Snijkers</a:t>
            </a:r>
            <a:r>
              <a:rPr lang="en-US" dirty="0"/>
              <a:t>, Ger and Jacqui Jones.  (2013).  “Business Survey Communication.”  in </a:t>
            </a:r>
            <a:r>
              <a:rPr lang="en-US" i="1" dirty="0"/>
              <a:t>Designing and Conducting Business Surveys,</a:t>
            </a:r>
            <a:r>
              <a:rPr lang="en-US" i="0" dirty="0"/>
              <a:t> </a:t>
            </a:r>
            <a:r>
              <a:rPr lang="en-US" dirty="0" err="1">
                <a:effectLst/>
              </a:rPr>
              <a:t>Snijkers</a:t>
            </a:r>
            <a:r>
              <a:rPr lang="en-US" dirty="0">
                <a:effectLst/>
              </a:rPr>
              <a:t>, G., </a:t>
            </a:r>
            <a:r>
              <a:rPr lang="en-US" dirty="0" err="1">
                <a:effectLst/>
              </a:rPr>
              <a:t>Haraldsen</a:t>
            </a:r>
            <a:r>
              <a:rPr lang="en-US" dirty="0">
                <a:effectLst/>
              </a:rPr>
              <a:t>, G., Jones, J., &amp; </a:t>
            </a:r>
            <a:r>
              <a:rPr lang="en-US" dirty="0" err="1">
                <a:effectLst/>
              </a:rPr>
              <a:t>Willimack</a:t>
            </a:r>
            <a:r>
              <a:rPr lang="en-US" dirty="0">
                <a:effectLst/>
              </a:rPr>
              <a:t>, D. K., eds.  (2013). John Wiley &amp; Sons, Inc.</a:t>
            </a:r>
          </a:p>
          <a:p>
            <a:endParaRPr lang="en-US" dirty="0"/>
          </a:p>
        </p:txBody>
      </p:sp>
      <p:sp>
        <p:nvSpPr>
          <p:cNvPr id="4" name="Slide Number Placeholder 3"/>
          <p:cNvSpPr>
            <a:spLocks noGrp="1"/>
          </p:cNvSpPr>
          <p:nvPr>
            <p:ph type="sldNum" sz="quarter" idx="5"/>
          </p:nvPr>
        </p:nvSpPr>
        <p:spPr/>
        <p:txBody>
          <a:bodyPr/>
          <a:lstStyle/>
          <a:p>
            <a:fld id="{5F15AF52-C18E-4FEF-A68A-51556A132924}" type="slidenum">
              <a:rPr lang="en-US" smtClean="0"/>
              <a:t>4</a:t>
            </a:fld>
            <a:endParaRPr lang="en-US"/>
          </a:p>
        </p:txBody>
      </p:sp>
    </p:spTree>
    <p:extLst>
      <p:ext uri="{BB962C8B-B14F-4D97-AF65-F5344CB8AC3E}">
        <p14:creationId xmlns:p14="http://schemas.microsoft.com/office/powerpoint/2010/main" val="368841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next section, I’ll talk about the phase 1 interviewing we conducted.</a:t>
            </a:r>
          </a:p>
        </p:txBody>
      </p:sp>
      <p:sp>
        <p:nvSpPr>
          <p:cNvPr id="4" name="Slide Number Placeholder 3"/>
          <p:cNvSpPr>
            <a:spLocks noGrp="1"/>
          </p:cNvSpPr>
          <p:nvPr>
            <p:ph type="sldNum" sz="quarter" idx="5"/>
          </p:nvPr>
        </p:nvSpPr>
        <p:spPr/>
        <p:txBody>
          <a:bodyPr/>
          <a:lstStyle/>
          <a:p>
            <a:fld id="{5F15AF52-C18E-4FEF-A68A-51556A132924}" type="slidenum">
              <a:rPr lang="en-US" smtClean="0"/>
              <a:t>5</a:t>
            </a:fld>
            <a:endParaRPr lang="en-US"/>
          </a:p>
        </p:txBody>
      </p:sp>
    </p:spTree>
    <p:extLst>
      <p:ext uri="{BB962C8B-B14F-4D97-AF65-F5344CB8AC3E}">
        <p14:creationId xmlns:p14="http://schemas.microsoft.com/office/powerpoint/2010/main" val="135597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Phase 1 interviewing, we built our interviewer protocol around a generic company chart of accounts. A </a:t>
            </a:r>
            <a:r>
              <a:rPr lang="en-US" i="1" dirty="0"/>
              <a:t>chart of accounts</a:t>
            </a:r>
            <a:r>
              <a:rPr lang="en-US" dirty="0"/>
              <a:t> (COA) is an index of all the financial </a:t>
            </a:r>
            <a:r>
              <a:rPr lang="en-US" i="1" dirty="0"/>
              <a:t>accounts</a:t>
            </a:r>
            <a:r>
              <a:rPr lang="en-US" dirty="0"/>
              <a:t> in the general ledger of a company. It is an organizational tool that provides a breakdown of all the financial transactions that a company conducted during a specific </a:t>
            </a:r>
            <a:r>
              <a:rPr lang="en-US" i="1" dirty="0"/>
              <a:t>accounting</a:t>
            </a:r>
            <a:r>
              <a:rPr lang="en-US" dirty="0"/>
              <a:t> period, broken down into subcategories</a:t>
            </a:r>
          </a:p>
          <a:p>
            <a:endParaRPr lang="en-US" dirty="0"/>
          </a:p>
          <a:p>
            <a:r>
              <a:rPr lang="en-US" dirty="0"/>
              <a:t>First, we showed respondents the mock chart of accounts on your screen now.  We asked respondents to compare and contrast how their business is structured and maintains its records. We probed respondents on their chart of accounts relative to their company’s structure, industries in which the company operates, and locations, as well as the types of software used to maintain their chart of accounts.  </a:t>
            </a:r>
          </a:p>
          <a:p>
            <a:endParaRPr lang="en-US" dirty="0"/>
          </a:p>
          <a:p>
            <a:r>
              <a:rPr lang="en-US" sz="1200" kern="1200" dirty="0">
                <a:solidFill>
                  <a:schemeClr val="tx1"/>
                </a:solidFill>
                <a:effectLst/>
                <a:latin typeface="+mn-lt"/>
                <a:ea typeface="+mn-ea"/>
                <a:cs typeface="+mn-cs"/>
              </a:rPr>
              <a:t>Once we had a better understanding of the company chart of accounts and record keeping practices, we could then ask follow-up questions about specifics within their chart of accounts.  Here, we were really interested in mismatches between our understanding of how records are kept and retrieved and the questions respondents encountered on Census Bureau surveys.  We centered these questions around five areas as applicable to the company: </a:t>
            </a:r>
          </a:p>
          <a:p>
            <a:pPr lvl="0"/>
            <a:r>
              <a:rPr lang="en-US" sz="1200" kern="1200" dirty="0">
                <a:solidFill>
                  <a:schemeClr val="tx1"/>
                </a:solidFill>
                <a:effectLst/>
                <a:latin typeface="+mn-lt"/>
                <a:ea typeface="+mn-ea"/>
                <a:cs typeface="+mn-cs"/>
              </a:rPr>
              <a:t> - Business segments by industry (kind of business)</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 Sales/receipts/revenues</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 Inventory</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 Expenses, including payroll and employment</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 Capital expenditures.</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F15AF52-C18E-4FEF-A68A-51556A132924}" type="slidenum">
              <a:rPr lang="en-US" smtClean="0"/>
              <a:t>6</a:t>
            </a:fld>
            <a:endParaRPr lang="en-US"/>
          </a:p>
        </p:txBody>
      </p:sp>
    </p:spTree>
    <p:extLst>
      <p:ext uri="{BB962C8B-B14F-4D97-AF65-F5344CB8AC3E}">
        <p14:creationId xmlns:p14="http://schemas.microsoft.com/office/powerpoint/2010/main" val="292207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companies followed a general chart of accounts with varying levels of detail.   It was within these details that we made some interesting findings.</a:t>
            </a:r>
          </a:p>
          <a:p>
            <a:endParaRPr lang="en-US" dirty="0"/>
          </a:p>
          <a:p>
            <a:r>
              <a:rPr lang="en-US" dirty="0"/>
              <a:t>(click) Before I get too far, Let me just take a moment to talk about the North American Industry Classification System – or NAICS.  NAICS is a hierarchical taxonomy with nested values – our example today is a fictious company, the Census Cat Company.  This company – at the two-digit NAICS level – is in the Manufacturing Sector.  At the three-digit level, we see it is identified as a food manufacturing company, a more specific type of manufacturing.  At the four-digit level – the industry group – the Census Cat Company is designated as an animal food manufacturing company.  And, at the six-digit level – the national industry code – we see that it is a dog and cat food manufacturing company.  Note that NAICS is transnational, used in Canada, Mexico, and the United States down to the fifth digit.  The sixth digit is nation-specific so that each country can produce country-specific detail.  A complete and valid NAICS code contains six digits.</a:t>
            </a:r>
          </a:p>
          <a:p>
            <a:endParaRPr lang="en-US" dirty="0"/>
          </a:p>
          <a:p>
            <a:r>
              <a:rPr lang="en-US" dirty="0"/>
              <a:t>(click) One of the major findings to come from this interviewing was the mismatch in unit definitions. We noted that at least seven companies may have been misclassified or may not have understood Census Bureau distinctions among classifications, for example, a 4 digit vs 6 digit NAICS classification.  We also noted that the NAICS taxonomy is unnatural for respondents; that is, because NAICS is a standardized classification system, and businesses often need more or different details in their chart of accounts, mapping records to the corresponding NAICS is challenging for some and impossible for others.</a:t>
            </a:r>
          </a:p>
          <a:p>
            <a:endParaRPr lang="en-US" dirty="0"/>
          </a:p>
          <a:p>
            <a:r>
              <a:rPr lang="en-US" dirty="0"/>
              <a:t>(click) The second takeaway from the first round of interviewing is that businesses are using disparate terminology to describe their various operating units.  When asked about “establishments,” for example, respondents indicated that their company used a different term – such as region, office, department, line of business, and business segment – or did not track data by individual locations at all.   </a:t>
            </a:r>
          </a:p>
          <a:p>
            <a:r>
              <a:rPr lang="en-US" dirty="0"/>
              <a:t> </a:t>
            </a:r>
          </a:p>
          <a:p>
            <a:r>
              <a:rPr lang="en-US" dirty="0"/>
              <a:t>(click) The third finding from round one interviewing was insight into companies’ response processes.  Almost all respondents indicated that completing Census Bureau surveys required more than one person in the company to respond.  They also indicated that Census surveys do not match internal reporting, and are uncomfortable making decisions on how to manipulate their data to match our requests.  </a:t>
            </a:r>
          </a:p>
          <a:p>
            <a:endParaRPr lang="en-US" dirty="0"/>
          </a:p>
          <a:p>
            <a:r>
              <a:rPr lang="en-US" dirty="0"/>
              <a:t>All three of these findings directly influenced the phase 2 interviewing.</a:t>
            </a:r>
          </a:p>
          <a:p>
            <a:endParaRPr lang="en-US" dirty="0"/>
          </a:p>
          <a:p>
            <a:r>
              <a:rPr lang="en-US" dirty="0"/>
              <a:t>(To access the NAICS manual, click:  https://www.census.gov/naics/)</a:t>
            </a:r>
          </a:p>
        </p:txBody>
      </p:sp>
      <p:sp>
        <p:nvSpPr>
          <p:cNvPr id="4" name="Slide Number Placeholder 3"/>
          <p:cNvSpPr>
            <a:spLocks noGrp="1"/>
          </p:cNvSpPr>
          <p:nvPr>
            <p:ph type="sldNum" sz="quarter" idx="5"/>
          </p:nvPr>
        </p:nvSpPr>
        <p:spPr/>
        <p:txBody>
          <a:bodyPr/>
          <a:lstStyle/>
          <a:p>
            <a:fld id="{5F15AF52-C18E-4FEF-A68A-51556A132924}" type="slidenum">
              <a:rPr lang="en-US" smtClean="0"/>
              <a:t>7</a:t>
            </a:fld>
            <a:endParaRPr lang="en-US"/>
          </a:p>
        </p:txBody>
      </p:sp>
    </p:spTree>
    <p:extLst>
      <p:ext uri="{BB962C8B-B14F-4D97-AF65-F5344CB8AC3E}">
        <p14:creationId xmlns:p14="http://schemas.microsoft.com/office/powerpoint/2010/main" val="1692979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 the information we learned in phase 1, we then introduced a novel methodology to assess data accessibility.</a:t>
            </a:r>
          </a:p>
        </p:txBody>
      </p:sp>
      <p:sp>
        <p:nvSpPr>
          <p:cNvPr id="4" name="Slide Number Placeholder 3"/>
          <p:cNvSpPr>
            <a:spLocks noGrp="1"/>
          </p:cNvSpPr>
          <p:nvPr>
            <p:ph type="sldNum" sz="quarter" idx="5"/>
          </p:nvPr>
        </p:nvSpPr>
        <p:spPr/>
        <p:txBody>
          <a:bodyPr/>
          <a:lstStyle/>
          <a:p>
            <a:fld id="{5F15AF52-C18E-4FEF-A68A-51556A132924}" type="slidenum">
              <a:rPr lang="en-US" smtClean="0"/>
              <a:t>8</a:t>
            </a:fld>
            <a:endParaRPr lang="en-US"/>
          </a:p>
        </p:txBody>
      </p:sp>
    </p:spTree>
    <p:extLst>
      <p:ext uri="{BB962C8B-B14F-4D97-AF65-F5344CB8AC3E}">
        <p14:creationId xmlns:p14="http://schemas.microsoft.com/office/powerpoint/2010/main" val="2501090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started by talking about the unit mismatches.  This time, though, we showed respondents these three units – company, establishment, and line of business - one at a time, with corresponding definitions.  We then asked them to “map” themselves to these concepts – what is the word or phrase that the business uses to mean the same thing?</a:t>
            </a:r>
          </a:p>
          <a:p>
            <a:r>
              <a:rPr lang="en-US" dirty="0"/>
              <a:t>&lt;click&gt; First, the word “company.”  We meant company to be as broad and encompassing as possible, and respondents obliged.  Asked what they would include or exclude from “company”, most respondents said they would not exclude any part of their business – that company is the broadest defined business unit.&lt;click&gt;</a:t>
            </a:r>
          </a:p>
          <a:p>
            <a:r>
              <a:rPr lang="en-US" dirty="0"/>
              <a:t>&lt;click&gt; Next was “establishment.”  Here’s where we started to see things break down a little.  Most respondents identified establishment to be </a:t>
            </a:r>
            <a:r>
              <a:rPr lang="en-US" b="0" i="0" dirty="0"/>
              <a:t>equivalent</a:t>
            </a:r>
            <a:r>
              <a:rPr lang="en-US" dirty="0"/>
              <a:t> to location. Some, however, thought of establishment as a collection of sites, akin to a region.  Still a third group saw the concept of ‘establishment’ as out of scope for them.  This mirrors the round 1 findings.   &lt;click&gt;</a:t>
            </a:r>
          </a:p>
          <a:p>
            <a:r>
              <a:rPr lang="en-US" dirty="0"/>
              <a:t>&lt;click&gt; Finally, we asked about Line of Business.  In this case, we were thinking that line of business would match more closely with industry.  However, after the first few interviews, we noted that it did not align, and switched to asking about line of business and industry as separate concepts.</a:t>
            </a:r>
          </a:p>
        </p:txBody>
      </p:sp>
      <p:sp>
        <p:nvSpPr>
          <p:cNvPr id="4" name="Slide Number Placeholder 3"/>
          <p:cNvSpPr>
            <a:spLocks noGrp="1"/>
          </p:cNvSpPr>
          <p:nvPr>
            <p:ph type="sldNum" sz="quarter" idx="5"/>
          </p:nvPr>
        </p:nvSpPr>
        <p:spPr/>
        <p:txBody>
          <a:bodyPr/>
          <a:lstStyle/>
          <a:p>
            <a:fld id="{5F15AF52-C18E-4FEF-A68A-51556A132924}" type="slidenum">
              <a:rPr lang="en-US" smtClean="0"/>
              <a:t>9</a:t>
            </a:fld>
            <a:endParaRPr lang="en-US"/>
          </a:p>
        </p:txBody>
      </p:sp>
    </p:spTree>
    <p:extLst>
      <p:ext uri="{BB962C8B-B14F-4D97-AF65-F5344CB8AC3E}">
        <p14:creationId xmlns:p14="http://schemas.microsoft.com/office/powerpoint/2010/main" val="4289688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7811986"/>
      </p:ext>
    </p:extLst>
  </p:cSld>
  <p:clrMapOvr>
    <a:masterClrMapping/>
  </p:clrMapOvr>
  <p:extLst>
    <p:ext uri="{DCECCB84-F9BA-43D5-87BE-67443E8EF086}">
      <p15:sldGuideLst xmlns:p15="http://schemas.microsoft.com/office/powerpoint/2012/main">
        <p15:guide id="1" orient="horz" pos="2112" userDrawn="1">
          <p15:clr>
            <a:srgbClr val="FBAE40"/>
          </p15:clr>
        </p15:guide>
        <p15:guide id="2" orient="horz" pos="17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Title &amp;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8" y="741789"/>
            <a:ext cx="6400800"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8948" y="2090139"/>
            <a:ext cx="6400800" cy="823912"/>
          </a:xfrm>
        </p:spPr>
        <p:txBody>
          <a:bodyPr anchor="b">
            <a:normAutofit/>
          </a:bodyPr>
          <a:lstStyle>
            <a:lvl1pPr marL="0" indent="0">
              <a:buNone/>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3537" y="2933099"/>
            <a:ext cx="6400800" cy="2735689"/>
          </a:xfrm>
        </p:spPr>
        <p:txBody>
          <a:bodyPr/>
          <a:lstStyle>
            <a:lvl1pPr>
              <a:lnSpc>
                <a:spcPts val="1750"/>
              </a:lnSpc>
              <a:defRPr sz="1400" b="0" spc="-20" baseline="0">
                <a:latin typeface="+mn-lt"/>
              </a:defRPr>
            </a:lvl1pPr>
            <a:lvl2pPr>
              <a:spcBef>
                <a:spcPts val="600"/>
              </a:spcBef>
              <a:defRPr sz="1200" spc="-20" baseline="0"/>
            </a:lvl2pPr>
            <a:lvl3pPr>
              <a:spcBef>
                <a:spcPts val="600"/>
              </a:spcBef>
              <a:defRPr sz="1200" spc="-20" baseline="0"/>
            </a:lvl3pPr>
            <a:lvl4pPr>
              <a:spcBef>
                <a:spcPts val="600"/>
              </a:spcBef>
              <a:defRPr sz="1200" spc="-20" baseline="0"/>
            </a:lvl4pPr>
            <a:lvl5pPr>
              <a:spcBef>
                <a:spcPts val="600"/>
              </a:spcBef>
              <a:defRPr sz="1200" spc="-2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a:extLst>
              <a:ext uri="{FF2B5EF4-FFF2-40B4-BE49-F238E27FC236}">
                <a16:creationId xmlns:a16="http://schemas.microsoft.com/office/drawing/2014/main" id="{6666D4D5-7B8E-4B5E-A380-71BC94FB88A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C0D0B430-7B0E-4B5F-9BB7-7EB3F8FA543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4BEF32CA-AF69-4062-A38E-3358CB82CCF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EC2BE9B-8C85-4211-88DB-41BD75BA48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7" name="Footer Placeholder 16">
            <a:extLst>
              <a:ext uri="{FF2B5EF4-FFF2-40B4-BE49-F238E27FC236}">
                <a16:creationId xmlns:a16="http://schemas.microsoft.com/office/drawing/2014/main" id="{67D8B219-7E83-4EED-915C-3A47CA346F1C}"/>
              </a:ext>
            </a:extLst>
          </p:cNvPr>
          <p:cNvSpPr>
            <a:spLocks noGrp="1"/>
          </p:cNvSpPr>
          <p:nvPr>
            <p:ph type="ftr" sz="quarter" idx="10"/>
          </p:nvPr>
        </p:nvSpPr>
        <p:spPr/>
        <p:txBody>
          <a:bodyPr/>
          <a:lstStyle/>
          <a:p>
            <a:endParaRPr lang="en-US" dirty="0"/>
          </a:p>
        </p:txBody>
      </p:sp>
      <p:sp>
        <p:nvSpPr>
          <p:cNvPr id="18" name="Slide Number Placeholder 17">
            <a:extLst>
              <a:ext uri="{FF2B5EF4-FFF2-40B4-BE49-F238E27FC236}">
                <a16:creationId xmlns:a16="http://schemas.microsoft.com/office/drawing/2014/main" id="{8BE6E05C-801E-40C0-BC0C-8AC371F58039}"/>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8044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 Title &amp;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mn-lt"/>
              </a:defRPr>
            </a:lvl1pPr>
            <a:lvl2pPr>
              <a:spcBef>
                <a:spcPts val="600"/>
              </a:spcBef>
              <a:defRPr sz="1200" baseline="0">
                <a:latin typeface="+mn-lt"/>
              </a:defRPr>
            </a:lvl2pPr>
            <a:lvl3pPr>
              <a:spcBef>
                <a:spcPts val="600"/>
              </a:spcBef>
              <a:defRPr sz="1200" baseline="0">
                <a:latin typeface="+mn-lt"/>
              </a:defRPr>
            </a:lvl3pPr>
            <a:lvl4pPr>
              <a:spcBef>
                <a:spcPts val="600"/>
              </a:spcBef>
              <a:defRPr sz="1200" baseline="0">
                <a:latin typeface="+mn-lt"/>
              </a:defRPr>
            </a:lvl4pPr>
            <a:lvl5pPr>
              <a:spcBef>
                <a:spcPts val="600"/>
              </a:spcBef>
              <a:defRPr sz="1200" baseline="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a:extLst>
              <a:ext uri="{FF2B5EF4-FFF2-40B4-BE49-F238E27FC236}">
                <a16:creationId xmlns:a16="http://schemas.microsoft.com/office/drawing/2014/main" id="{A6E556C2-B159-418C-88D2-51B27699A4A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6" name="Group 15">
            <a:extLst>
              <a:ext uri="{FF2B5EF4-FFF2-40B4-BE49-F238E27FC236}">
                <a16:creationId xmlns:a16="http://schemas.microsoft.com/office/drawing/2014/main" id="{0F8AD144-028E-4AF9-9D03-30467FF62333}"/>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E0394F07-9AE2-471B-8510-29268744E1D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6DA6D5-0DC1-4631-BCAC-DBB3BAE783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46A3E3BD-7D55-4999-8EB9-4C0E68BEB02F}"/>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DF58777F-D8D1-4360-995F-1B9875FF042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95624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 Title &amp;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a:latin typeface="+mn-lt"/>
              </a:defRPr>
            </a:lvl1pPr>
            <a:lvl2pPr>
              <a:spcBef>
                <a:spcPts val="600"/>
              </a:spcBef>
              <a:defRPr sz="1200">
                <a:latin typeface="+mn-lt"/>
              </a:defRPr>
            </a:lvl2pPr>
            <a:lvl3pPr>
              <a:spcBef>
                <a:spcPts val="600"/>
              </a:spcBef>
              <a:defRPr sz="1200">
                <a:latin typeface="+mn-lt"/>
              </a:defRPr>
            </a:lvl3pPr>
            <a:lvl4pPr>
              <a:spcBef>
                <a:spcPts val="600"/>
              </a:spcBef>
              <a:defRPr sz="1200">
                <a:latin typeface="+mn-lt"/>
              </a:defRPr>
            </a:lvl4pPr>
            <a:lvl5pPr>
              <a:spcBef>
                <a:spcPts val="600"/>
              </a:spcBef>
              <a:defRPr sz="12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 name="Group 14">
            <a:extLst>
              <a:ext uri="{FF2B5EF4-FFF2-40B4-BE49-F238E27FC236}">
                <a16:creationId xmlns:a16="http://schemas.microsoft.com/office/drawing/2014/main" id="{2324B20E-5C69-47EA-9DA6-89619C0E91CB}"/>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8854D9C2-AC0A-41D7-90F3-291E62F2C221}"/>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EA32F3F-6A74-434D-B507-5592222B14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8" name="Picture 17">
            <a:extLst>
              <a:ext uri="{FF2B5EF4-FFF2-40B4-BE49-F238E27FC236}">
                <a16:creationId xmlns:a16="http://schemas.microsoft.com/office/drawing/2014/main" id="{FA7FF34E-36E1-40E8-91AB-F00AD4BD3B3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50FA5EA8-C67B-4366-92D3-3315A555066C}"/>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313D0653-8891-45D6-916F-443B729E5947}"/>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858740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vider-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F9DD796A-F622-48E6-BAB6-8954EED494A3}"/>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16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vider-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3A174E65-3AEB-4DA9-B498-C87D051D284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D5CE6D60-C148-4C6B-8EA1-55C1D1374CAD}"/>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0210EC05-CC1E-4A78-B459-9243BE04F2E9}"/>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5DD83A96-2042-4BC8-BB16-3155F5E146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04BBA029-6AF2-478D-80FB-0DBFB5907644}"/>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79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vider-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3"/>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a:extLst>
              <a:ext uri="{FF2B5EF4-FFF2-40B4-BE49-F238E27FC236}">
                <a16:creationId xmlns:a16="http://schemas.microsoft.com/office/drawing/2014/main" id="{5DD58402-143E-48B4-8A50-A95C9B7B2F9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7" name="Group 16">
            <a:extLst>
              <a:ext uri="{FF2B5EF4-FFF2-40B4-BE49-F238E27FC236}">
                <a16:creationId xmlns:a16="http://schemas.microsoft.com/office/drawing/2014/main" id="{2370C17E-BBB4-4EFF-A766-B15315134A52}"/>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CEE50C69-2149-431B-A72F-89CC01A78D1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03916D9-9F79-4B6A-8F09-36FBF72B3A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6" name="Rectangle 25">
            <a:extLst>
              <a:ext uri="{FF2B5EF4-FFF2-40B4-BE49-F238E27FC236}">
                <a16:creationId xmlns:a16="http://schemas.microsoft.com/office/drawing/2014/main" id="{B97AA0DD-D696-4513-A9F2-27B503B322B8}"/>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52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vider-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11" name="Group 10">
            <a:extLst>
              <a:ext uri="{FF2B5EF4-FFF2-40B4-BE49-F238E27FC236}">
                <a16:creationId xmlns:a16="http://schemas.microsoft.com/office/drawing/2014/main" id="{0A716230-CCC0-44AB-9C40-FE869AA7BA1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4DF84A93-9520-4FD9-BF26-CD7E9AE7AAD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5B937BA-63FB-451C-870C-97F819C8E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21" name="Picture 20">
            <a:extLst>
              <a:ext uri="{FF2B5EF4-FFF2-40B4-BE49-F238E27FC236}">
                <a16:creationId xmlns:a16="http://schemas.microsoft.com/office/drawing/2014/main" id="{A690AE51-04D4-420B-9EE0-E38637205A9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22" name="Rectangle 21">
            <a:extLst>
              <a:ext uri="{FF2B5EF4-FFF2-40B4-BE49-F238E27FC236}">
                <a16:creationId xmlns:a16="http://schemas.microsoft.com/office/drawing/2014/main" id="{98B64B58-2DD9-49FB-AFD1-234C347355DA}"/>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2475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3 Text &amp; Pictur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B55A38CA-24B8-4D96-905F-F3118C02640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spTree>
    <p:extLst>
      <p:ext uri="{BB962C8B-B14F-4D97-AF65-F5344CB8AC3E}">
        <p14:creationId xmlns:p14="http://schemas.microsoft.com/office/powerpoint/2010/main" val="986943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3 Text &amp; Pictur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BB101B8-D628-4355-8646-9535BBB3468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2765970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3 Text &amp; Pictur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32857DD-1015-4F78-B3F4-C9C9C0FA1B09}"/>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155175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DCC28CF4-64A9-4A10-A3F8-8486FB06D26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527509995"/>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3 Text &amp; Pictur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2" name="Picture 11">
            <a:extLst>
              <a:ext uri="{FF2B5EF4-FFF2-40B4-BE49-F238E27FC236}">
                <a16:creationId xmlns:a16="http://schemas.microsoft.com/office/drawing/2014/main" id="{CFEE9956-DD3A-4817-A224-F77B7D782EA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vl2pPr>
            <a:lvl3pPr>
              <a:spcBef>
                <a:spcPts val="200"/>
              </a:spcBef>
              <a:defRPr spc="40" baseline="0"/>
            </a:lvl3pPr>
            <a:lvl4pPr>
              <a:spcBef>
                <a:spcPts val="200"/>
              </a:spcBef>
              <a:defRPr spc="40" baseline="0"/>
            </a:lvl4pPr>
            <a:lvl5pPr>
              <a:spcBef>
                <a:spcPts val="200"/>
              </a:spcBef>
              <a:defRPr spc="4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a:t>Click icon to add picture</a:t>
            </a:r>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23966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Left Text &amp; Picture-Blue">
    <p:bg>
      <p:bgPr>
        <a:solidFill>
          <a:schemeClr val="accent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a:extLst>
              <a:ext uri="{FF2B5EF4-FFF2-40B4-BE49-F238E27FC236}">
                <a16:creationId xmlns:a16="http://schemas.microsoft.com/office/drawing/2014/main" id="{ACAE3D7F-2B7C-44F1-BCB3-9C9015CEFD7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71119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Left Text &amp; Picture-Teal">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5A25CF9F-220B-40F9-B4C7-4939405D647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2803122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Left Text &amp; Picture-Red">
    <p:bg>
      <p:bgPr>
        <a:solidFill>
          <a:schemeClr val="accent3"/>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81C55D88-784A-4006-B2B7-8F39417CD5C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3559608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Text &amp; Picture-Green">
    <p:bg>
      <p:bgPr>
        <a:solidFill>
          <a:schemeClr val="accent4"/>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a:t>Click icon to add picture</a:t>
            </a:r>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vl2pPr>
            <a:lvl3pPr>
              <a:spcBef>
                <a:spcPts val="0"/>
              </a:spcBef>
              <a:spcAft>
                <a:spcPts val="300"/>
              </a:spcAft>
              <a:defRPr spc="30" baseline="0"/>
            </a:lvl3pPr>
            <a:lvl4pPr>
              <a:spcBef>
                <a:spcPts val="0"/>
              </a:spcBef>
              <a:spcAft>
                <a:spcPts val="300"/>
              </a:spcAft>
              <a:defRPr spc="30" baseline="0"/>
            </a:lvl4pPr>
            <a:lvl5pPr>
              <a:spcBef>
                <a:spcPts val="0"/>
              </a:spcBef>
              <a:spcAft>
                <a:spcPts val="300"/>
              </a:spcAft>
              <a:defRPr spc="3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170B2B84-363C-4D17-8764-77C36E95E11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566364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nly-Blue">
    <p:bg>
      <p:bgPr>
        <a:solidFill>
          <a:schemeClr val="accent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pic>
        <p:nvPicPr>
          <p:cNvPr id="12" name="Picture 11">
            <a:extLst>
              <a:ext uri="{FF2B5EF4-FFF2-40B4-BE49-F238E27FC236}">
                <a16:creationId xmlns:a16="http://schemas.microsoft.com/office/drawing/2014/main" id="{0E2F4232-6841-474A-BD6A-F4DE2F232EC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E7C3CF12-5271-4E88-B4B7-29364CE4F354}"/>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3FA8D6E-5006-42A5-805B-A1540417783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A4EBCB1-0E8C-4C44-B8D1-B7704D1AC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77B3255C-6C14-4AA6-A5C2-043732116831}"/>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2ABE8458-5B23-4B39-967C-93D029470616}"/>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719197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only-Teal">
    <p:bg>
      <p:bgPr>
        <a:solidFill>
          <a:schemeClr val="accent2"/>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endParaRPr lang="en-US" dirty="0"/>
          </a:p>
        </p:txBody>
      </p:sp>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2" name="Footer Placeholder 11">
            <a:extLst>
              <a:ext uri="{FF2B5EF4-FFF2-40B4-BE49-F238E27FC236}">
                <a16:creationId xmlns:a16="http://schemas.microsoft.com/office/drawing/2014/main" id="{01AB6E27-9934-4A1F-BED0-1C33804133CC}"/>
              </a:ext>
            </a:extLst>
          </p:cNvPr>
          <p:cNvSpPr>
            <a:spLocks noGrp="1"/>
          </p:cNvSpPr>
          <p:nvPr>
            <p:ph type="ftr" sz="quarter" idx="14"/>
          </p:nvPr>
        </p:nvSpPr>
        <p:spPr/>
        <p:txBody>
          <a:bodyPr/>
          <a:lstStyle/>
          <a:p>
            <a:endParaRPr lang="en-US" dirty="0"/>
          </a:p>
        </p:txBody>
      </p:sp>
      <p:sp>
        <p:nvSpPr>
          <p:cNvPr id="13" name="Slide Number Placeholder 12">
            <a:extLst>
              <a:ext uri="{FF2B5EF4-FFF2-40B4-BE49-F238E27FC236}">
                <a16:creationId xmlns:a16="http://schemas.microsoft.com/office/drawing/2014/main" id="{037C6B79-45C2-4C2D-96F4-BC9FBACA5A2A}"/>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555229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only-Red">
    <p:bg>
      <p:bgPr>
        <a:solidFill>
          <a:schemeClr val="accent3"/>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pic>
        <p:nvPicPr>
          <p:cNvPr id="12" name="Picture 11">
            <a:extLst>
              <a:ext uri="{FF2B5EF4-FFF2-40B4-BE49-F238E27FC236}">
                <a16:creationId xmlns:a16="http://schemas.microsoft.com/office/drawing/2014/main" id="{DFF2B610-55D0-41DD-92F8-7A2660F1187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99533E50-7322-43E4-87D4-6FF77C02D78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E2C95C0-C429-4397-A138-08903A367561}"/>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2F2B6E4-A700-47F3-85BB-5B7FF96AE8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1C71F76-F689-4CD7-997B-954BD8090E07}"/>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4D519FAB-F9CC-4334-8193-81B85DDC0A73}"/>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705354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only-Green">
    <p:bg>
      <p:bgPr>
        <a:solidFill>
          <a:schemeClr val="accent4"/>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a:t>Click icon to add picture</a:t>
            </a:r>
          </a:p>
        </p:txBody>
      </p:sp>
      <p:grpSp>
        <p:nvGrpSpPr>
          <p:cNvPr id="12" name="Group 11">
            <a:extLst>
              <a:ext uri="{FF2B5EF4-FFF2-40B4-BE49-F238E27FC236}">
                <a16:creationId xmlns:a16="http://schemas.microsoft.com/office/drawing/2014/main" id="{C0DB1B7F-307C-46AE-89D8-B226EE00E847}"/>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9AE4BBB7-BCBD-44AE-9ECD-B2C2A7A8564C}"/>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DCD47EC-C3FB-41DA-9DB8-9A51C21E76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3565F273-2816-479E-9939-940B7E156E1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B761E179-80EF-4897-A3F2-C22D24CE8D0A}"/>
              </a:ext>
            </a:extLst>
          </p:cNvPr>
          <p:cNvSpPr>
            <a:spLocks noGrp="1"/>
          </p:cNvSpPr>
          <p:nvPr>
            <p:ph type="ftr" sz="quarter" idx="14"/>
          </p:nvPr>
        </p:nvSpPr>
        <p:spPr/>
        <p:txBody>
          <a:bodyPr/>
          <a:lstStyle/>
          <a:p>
            <a:endParaRPr lang="en-US" dirty="0"/>
          </a:p>
        </p:txBody>
      </p:sp>
      <p:sp>
        <p:nvSpPr>
          <p:cNvPr id="6" name="Slide Number Placeholder 5">
            <a:extLst>
              <a:ext uri="{FF2B5EF4-FFF2-40B4-BE49-F238E27FC236}">
                <a16:creationId xmlns:a16="http://schemas.microsoft.com/office/drawing/2014/main" id="{7EA53351-5447-4D4E-85EC-ECBF1AF689EB}"/>
              </a:ext>
            </a:extLst>
          </p:cNvPr>
          <p:cNvSpPr>
            <a:spLocks noGrp="1"/>
          </p:cNvSpPr>
          <p:nvPr>
            <p:ph type="sldNum" sz="quarter" idx="15"/>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607157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1"/>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78D0480C-D0F0-4D64-91F7-253C93EA69C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1" name="Group 10">
            <a:extLst>
              <a:ext uri="{FF2B5EF4-FFF2-40B4-BE49-F238E27FC236}">
                <a16:creationId xmlns:a16="http://schemas.microsoft.com/office/drawing/2014/main" id="{2DC6D3C9-6C92-4E30-9A17-99F65DB4D29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55001050-7ABC-4538-9DD1-EDD54675A790}"/>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C3EE77B-3F02-437B-89D4-A144513ABBF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425EF643-ACB6-49DE-99F2-122CA76F9200}"/>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A4A0623B-63CD-47FB-83FB-AC9D4A8A10E5}"/>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27455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3"/>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83A295C-2DC0-4B28-B19C-4099FCDCF236}"/>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665759991"/>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3403CA97-0323-4929-B4B0-48C22FE9C76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1" name="Group 10">
            <a:extLst>
              <a:ext uri="{FF2B5EF4-FFF2-40B4-BE49-F238E27FC236}">
                <a16:creationId xmlns:a16="http://schemas.microsoft.com/office/drawing/2014/main" id="{88F04A9F-F5D6-476A-9430-C3F567740C80}"/>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30D5D03F-619B-46AB-BA94-83D6CCD258BA}"/>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19A46EE-D912-4DE1-BDC0-5262FDFD58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65899BB5-6137-4F73-9841-E37D1B210038}"/>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AA50B008-20D9-4672-B91C-E5DCAD4F1317}"/>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76060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a:t>Click to edit Master title style</a:t>
            </a:r>
            <a:endParaRPr lang="en-US" dirty="0"/>
          </a:p>
        </p:txBody>
      </p:sp>
      <p:pic>
        <p:nvPicPr>
          <p:cNvPr id="6" name="Picture 5">
            <a:extLst>
              <a:ext uri="{FF2B5EF4-FFF2-40B4-BE49-F238E27FC236}">
                <a16:creationId xmlns:a16="http://schemas.microsoft.com/office/drawing/2014/main" id="{62BA346D-C8BC-45E6-8B74-91008AFF9D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7" name="Group 6">
            <a:extLst>
              <a:ext uri="{FF2B5EF4-FFF2-40B4-BE49-F238E27FC236}">
                <a16:creationId xmlns:a16="http://schemas.microsoft.com/office/drawing/2014/main" id="{000E2F0A-A266-4FEC-9AA2-0094D2E78CEF}"/>
              </a:ext>
            </a:extLst>
          </p:cNvPr>
          <p:cNvGrpSpPr/>
          <p:nvPr userDrawn="1"/>
        </p:nvGrpSpPr>
        <p:grpSpPr>
          <a:xfrm>
            <a:off x="10910889" y="5668963"/>
            <a:ext cx="1281112" cy="1188607"/>
            <a:chOff x="10910889" y="5668963"/>
            <a:chExt cx="1281112" cy="1188607"/>
          </a:xfrm>
        </p:grpSpPr>
        <p:sp>
          <p:nvSpPr>
            <p:cNvPr id="8" name="Rectangle 7">
              <a:extLst>
                <a:ext uri="{FF2B5EF4-FFF2-40B4-BE49-F238E27FC236}">
                  <a16:creationId xmlns:a16="http://schemas.microsoft.com/office/drawing/2014/main" id="{7BC7CEEB-F271-410B-A816-E60D4EC465F7}"/>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7EFA4DD-7457-4601-A0BA-1657499BE7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Footer Placeholder 9">
            <a:extLst>
              <a:ext uri="{FF2B5EF4-FFF2-40B4-BE49-F238E27FC236}">
                <a16:creationId xmlns:a16="http://schemas.microsoft.com/office/drawing/2014/main" id="{92FC9649-CE0C-41FA-860C-0F31C8EC1956}"/>
              </a:ext>
            </a:extLst>
          </p:cNvPr>
          <p:cNvSpPr>
            <a:spLocks noGrp="1"/>
          </p:cNvSpPr>
          <p:nvPr>
            <p:ph type="ftr" sz="quarter" idx="10"/>
          </p:nvPr>
        </p:nvSpPr>
        <p:spPr/>
        <p:txBody>
          <a:bodyPr/>
          <a:lstStyle/>
          <a:p>
            <a:endParaRPr lang="en-US" dirty="0"/>
          </a:p>
        </p:txBody>
      </p:sp>
      <p:sp>
        <p:nvSpPr>
          <p:cNvPr id="11" name="Slide Number Placeholder 10">
            <a:extLst>
              <a:ext uri="{FF2B5EF4-FFF2-40B4-BE49-F238E27FC236}">
                <a16:creationId xmlns:a16="http://schemas.microsoft.com/office/drawing/2014/main" id="{1FB29D45-148E-4CE3-ABDE-FD9683BBA442}"/>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910577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a:t>Click to edit Master title style</a:t>
            </a:r>
            <a:endParaRPr lang="en-US" dirty="0"/>
          </a:p>
        </p:txBody>
      </p:sp>
      <p:grpSp>
        <p:nvGrpSpPr>
          <p:cNvPr id="10" name="Group 9">
            <a:extLst>
              <a:ext uri="{FF2B5EF4-FFF2-40B4-BE49-F238E27FC236}">
                <a16:creationId xmlns:a16="http://schemas.microsoft.com/office/drawing/2014/main" id="{6F2415A4-BE91-4823-A4F1-1D9454169C66}"/>
              </a:ext>
            </a:extLst>
          </p:cNvPr>
          <p:cNvGrpSpPr/>
          <p:nvPr userDrawn="1"/>
        </p:nvGrpSpPr>
        <p:grpSpPr>
          <a:xfrm>
            <a:off x="10910889" y="5668963"/>
            <a:ext cx="1281112" cy="1188607"/>
            <a:chOff x="10910889" y="5668963"/>
            <a:chExt cx="1281112" cy="1188607"/>
          </a:xfrm>
        </p:grpSpPr>
        <p:sp>
          <p:nvSpPr>
            <p:cNvPr id="11" name="Rectangle 10">
              <a:extLst>
                <a:ext uri="{FF2B5EF4-FFF2-40B4-BE49-F238E27FC236}">
                  <a16:creationId xmlns:a16="http://schemas.microsoft.com/office/drawing/2014/main" id="{21593BF5-FC4B-495E-BD01-6AA2D3501B0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8DC6A2C-3169-41D3-8C10-0D4374B55C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3" name="Picture 12">
            <a:extLst>
              <a:ext uri="{FF2B5EF4-FFF2-40B4-BE49-F238E27FC236}">
                <a16:creationId xmlns:a16="http://schemas.microsoft.com/office/drawing/2014/main" id="{EE067285-DD00-4769-81F0-DAE16D89414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4" name="Footer Placeholder 13">
            <a:extLst>
              <a:ext uri="{FF2B5EF4-FFF2-40B4-BE49-F238E27FC236}">
                <a16:creationId xmlns:a16="http://schemas.microsoft.com/office/drawing/2014/main" id="{CBDDE1E3-A151-4D21-B486-A5C1196BCC85}"/>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87A12082-A3DF-4748-8F07-85CFBE92D602}"/>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179583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Blue">
    <p:bg>
      <p:bgPr>
        <a:solidFill>
          <a:schemeClr val="accent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A22F3B3-9E50-40AB-A7A5-2C79264EBC1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B9593DAD-5CBA-4B3B-AA03-E1025FC4FE3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5AF440FC-9DE4-41F9-A23E-8220ED868EE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CBF48938-0590-48DF-9BA6-25EF409F91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3CFC89FF-A961-43A9-8BA0-DCD81E668B38}"/>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DFB108EE-430F-4075-A50D-89B43C70277A}"/>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696176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Teal">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27D92168-F0C5-4AFA-A7D6-DBA4424B974D}"/>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F690B747-253F-4062-83D3-11A9F1163520}"/>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0942367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Red">
    <p:bg>
      <p:bgPr>
        <a:solidFill>
          <a:schemeClr val="accent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7D32EDD-167A-4B2E-BA7E-E9CCADDF678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5071A42B-EF95-43FF-B6EC-7943AF759750}"/>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C771A908-BF5D-434C-800D-4782D1FB1934}"/>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ADB4AD5-9CC7-4531-B315-A0D3966256F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C0096EF0-20D4-4AA1-BF4C-04E3BA46FE8F}"/>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4CE24A0A-5ECF-4A9E-A6F4-2FAF4CDC172F}"/>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9363685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Green">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28AFA83-26C7-45F0-94B4-8D7261621B2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99E9A34-9034-45D4-B084-71904A9D8B9E}"/>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EB6A35F-E960-4297-AA29-3585EA1EEE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49EC12C3-77B3-47EF-B70B-A375A44ECF6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4E74E256-6803-42E2-90A4-4E5E29B8A3DB}"/>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F56BD49E-B7C1-4E59-AEEE-E2D5A58D63E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778161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31CCFBE-562C-48E4-98E6-77C9A843AD31}"/>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43B40C2B-653B-4BAE-9F7C-B8503F8D6C9D}"/>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30354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6"/>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44B4D81-88CD-470E-8625-6F4D2E43AD0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1602274905"/>
      </p:ext>
    </p:extLst>
  </p:cSld>
  <p:clrMapOvr>
    <a:masterClrMapping/>
  </p:clrMapOvr>
  <p:extLst>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A15E2BD9-D93B-42F8-9283-EAC3C6EE0D9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9" name="Group 8">
            <a:extLst>
              <a:ext uri="{FF2B5EF4-FFF2-40B4-BE49-F238E27FC236}">
                <a16:creationId xmlns:a16="http://schemas.microsoft.com/office/drawing/2014/main" id="{3F9AA341-5978-4CF5-A740-BB51B2B3A7D7}"/>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977763C9-8FCA-4B82-A685-B68C69B4974B}"/>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066956F-0225-4D08-AB1F-416099A42C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B20F191C-732F-4B5B-BB64-7DBD032C469A}"/>
              </a:ext>
            </a:extLst>
          </p:cNvPr>
          <p:cNvSpPr>
            <a:spLocks noGrp="1"/>
          </p:cNvSpPr>
          <p:nvPr>
            <p:ph type="ftr" sz="quarter" idx="10"/>
          </p:nvPr>
        </p:nvSpPr>
        <p:spPr/>
        <p:txBody>
          <a:bodyPr/>
          <a:lstStyle/>
          <a:p>
            <a:endParaRPr lang="en-US" dirty="0"/>
          </a:p>
        </p:txBody>
      </p:sp>
      <p:sp>
        <p:nvSpPr>
          <p:cNvPr id="15" name="Slide Number Placeholder 14">
            <a:extLst>
              <a:ext uri="{FF2B5EF4-FFF2-40B4-BE49-F238E27FC236}">
                <a16:creationId xmlns:a16="http://schemas.microsoft.com/office/drawing/2014/main" id="{75B41862-B55C-4FE0-8250-F24907CD0191}"/>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91646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BE9EE480-E44A-4CB3-AF35-36E339EE547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3" name="Group 12">
            <a:extLst>
              <a:ext uri="{FF2B5EF4-FFF2-40B4-BE49-F238E27FC236}">
                <a16:creationId xmlns:a16="http://schemas.microsoft.com/office/drawing/2014/main" id="{96BFC9F5-FB99-4722-AC76-C40AEA9F666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23225A31-7EE9-4B5F-8DB7-108817AFC892}"/>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4B8BEC9-B3FB-4AA0-AA8D-2A6D9785DC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56041093-8DDB-47BA-B7F1-3A2416331D81}"/>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68480899-2398-499B-A908-3C89781816F6}"/>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38341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37D0ADAB-3428-4427-AEFA-22E341902E5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D5EF3A2C-A276-46F1-9426-8DABE19BD98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9BEAE1E6-EA9C-4D13-A35E-07880DCE2FA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3E4D53A-DE70-4EE2-8E8D-AA47873F21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43EEA4E6-4AC5-40A3-A3E7-CF2BE843599E}"/>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F5C3EB70-F95B-4CD7-B2C9-6E4086A77C18}"/>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33674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a:extLst>
              <a:ext uri="{FF2B5EF4-FFF2-40B4-BE49-F238E27FC236}">
                <a16:creationId xmlns:a16="http://schemas.microsoft.com/office/drawing/2014/main" id="{12F275D8-6A23-4796-8B7D-8C2B5503ADDD}"/>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37412D5-664E-4E42-830A-F464B017B299}"/>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0493E8B-34EB-4FED-96E9-4F945A14C0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199FD9E3-06BE-4D22-A80B-0970457EA47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7" name="Footer Placeholder 6">
            <a:extLst>
              <a:ext uri="{FF2B5EF4-FFF2-40B4-BE49-F238E27FC236}">
                <a16:creationId xmlns:a16="http://schemas.microsoft.com/office/drawing/2014/main" id="{3713CF40-D8F8-4431-AB66-F68EB243A2EF}"/>
              </a:ext>
            </a:extLst>
          </p:cNvPr>
          <p:cNvSpPr>
            <a:spLocks noGrp="1"/>
          </p:cNvSpPr>
          <p:nvPr>
            <p:ph type="ftr" sz="quarter" idx="10"/>
          </p:nvPr>
        </p:nvSpPr>
        <p:spPr/>
        <p:txBody>
          <a:bodyPr/>
          <a:lstStyle/>
          <a:p>
            <a:endParaRPr lang="en-US" dirty="0"/>
          </a:p>
        </p:txBody>
      </p:sp>
      <p:sp>
        <p:nvSpPr>
          <p:cNvPr id="16" name="Slide Number Placeholder 15">
            <a:extLst>
              <a:ext uri="{FF2B5EF4-FFF2-40B4-BE49-F238E27FC236}">
                <a16:creationId xmlns:a16="http://schemas.microsoft.com/office/drawing/2014/main" id="{ED817541-8D89-450B-AEAF-AB2864CB0EC9}"/>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27776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Title &amp;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mn-lt"/>
              </a:defRPr>
            </a:lvl1pPr>
            <a:lvl2pPr>
              <a:spcBef>
                <a:spcPts val="600"/>
              </a:spcBef>
              <a:defRPr sz="1200" baseline="0">
                <a:latin typeface="+mn-lt"/>
              </a:defRPr>
            </a:lvl2pPr>
            <a:lvl3pPr>
              <a:spcBef>
                <a:spcPts val="600"/>
              </a:spcBef>
              <a:defRPr sz="1200" baseline="0">
                <a:latin typeface="+mn-lt"/>
              </a:defRPr>
            </a:lvl3pPr>
            <a:lvl4pPr>
              <a:spcBef>
                <a:spcPts val="600"/>
              </a:spcBef>
              <a:defRPr sz="1200" baseline="0">
                <a:latin typeface="+mn-lt"/>
              </a:defRPr>
            </a:lvl4pPr>
            <a:lvl5pPr>
              <a:spcBef>
                <a:spcPts val="600"/>
              </a:spcBef>
              <a:defRPr sz="1200" baseline="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a:extLst>
              <a:ext uri="{FF2B5EF4-FFF2-40B4-BE49-F238E27FC236}">
                <a16:creationId xmlns:a16="http://schemas.microsoft.com/office/drawing/2014/main" id="{03BD3F6E-67F7-45F8-B0B5-A2822A42168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6" name="Group 15">
            <a:extLst>
              <a:ext uri="{FF2B5EF4-FFF2-40B4-BE49-F238E27FC236}">
                <a16:creationId xmlns:a16="http://schemas.microsoft.com/office/drawing/2014/main" id="{23AA7B41-09B4-4CF5-9567-9B2C4F9BD5CD}"/>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0E69CB54-68F6-40E8-AB2F-FEFA421124C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4102A84D-677B-4AAF-B3BD-4813C90B5C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4B73111-D95D-4A45-BD12-60C3097AA900}"/>
              </a:ext>
            </a:extLst>
          </p:cNvPr>
          <p:cNvSpPr>
            <a:spLocks noGrp="1"/>
          </p:cNvSpPr>
          <p:nvPr>
            <p:ph type="ftr" sz="quarter" idx="10"/>
          </p:nvPr>
        </p:nvSpPr>
        <p:spPr/>
        <p:txBody>
          <a:bodyPr/>
          <a:lstStyle/>
          <a:p>
            <a:endParaRPr lang="en-US" dirty="0"/>
          </a:p>
        </p:txBody>
      </p:sp>
      <p:sp>
        <p:nvSpPr>
          <p:cNvPr id="6" name="Slide Number Placeholder 5">
            <a:extLst>
              <a:ext uri="{FF2B5EF4-FFF2-40B4-BE49-F238E27FC236}">
                <a16:creationId xmlns:a16="http://schemas.microsoft.com/office/drawing/2014/main" id="{060E9047-635F-4B6D-AAD2-25713FD5E681}"/>
              </a:ext>
            </a:extLst>
          </p:cNvPr>
          <p:cNvSpPr>
            <a:spLocks noGrp="1"/>
          </p:cNvSpPr>
          <p:nvPr>
            <p:ph type="sldNum" sz="quarter" idx="11"/>
          </p:nvPr>
        </p:nvSpPr>
        <p:spPr/>
        <p:txBody>
          <a:body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83773683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652C1B-1A0E-4188-ADDA-1A9CCF765BA7}"/>
              </a:ext>
            </a:extLst>
          </p:cNvPr>
          <p:cNvSpPr/>
          <p:nvPr userDrawn="1"/>
        </p:nvSpPr>
        <p:spPr>
          <a:xfrm>
            <a:off x="190092" y="188913"/>
            <a:ext cx="11811408" cy="647858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05F0508E-1AE7-48DE-A7AF-A3BBFB154D46}"/>
              </a:ext>
            </a:extLst>
          </p:cNvPr>
          <p:cNvSpPr>
            <a:spLocks noGrp="1"/>
          </p:cNvSpPr>
          <p:nvPr>
            <p:ph type="title"/>
          </p:nvPr>
        </p:nvSpPr>
        <p:spPr>
          <a:xfrm>
            <a:off x="646611" y="738414"/>
            <a:ext cx="10707189" cy="1325563"/>
          </a:xfrm>
          <a:prstGeom prst="rect">
            <a:avLst/>
          </a:prstGeom>
        </p:spPr>
        <p:txBody>
          <a:bodyPr vert="horz" lIns="91440" tIns="45720" rIns="91440" bIns="45720" rtlCol="0" anchor="b">
            <a:no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9AB293C9-07E8-4B7C-A396-A7653238B317}"/>
              </a:ext>
            </a:extLst>
          </p:cNvPr>
          <p:cNvSpPr>
            <a:spLocks noGrp="1"/>
          </p:cNvSpPr>
          <p:nvPr>
            <p:ph type="body" idx="1"/>
          </p:nvPr>
        </p:nvSpPr>
        <p:spPr>
          <a:xfrm>
            <a:off x="646611" y="2547917"/>
            <a:ext cx="10707189" cy="40737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7A04C728-D88B-4E10-B32D-EFBB20D58C81}"/>
              </a:ext>
            </a:extLst>
          </p:cNvPr>
          <p:cNvSpPr>
            <a:spLocks noGrp="1"/>
          </p:cNvSpPr>
          <p:nvPr>
            <p:ph type="ftr" sz="quarter" idx="3"/>
          </p:nvPr>
        </p:nvSpPr>
        <p:spPr>
          <a:xfrm>
            <a:off x="2705828" y="6192041"/>
            <a:ext cx="6711221" cy="365125"/>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49A8C4C1-E651-4171-82AC-B004048EB13E}"/>
              </a:ext>
            </a:extLst>
          </p:cNvPr>
          <p:cNvSpPr>
            <a:spLocks noGrp="1"/>
          </p:cNvSpPr>
          <p:nvPr>
            <p:ph type="sldNum" sz="quarter" idx="4"/>
          </p:nvPr>
        </p:nvSpPr>
        <p:spPr>
          <a:xfrm>
            <a:off x="321469" y="6192041"/>
            <a:ext cx="616260" cy="365125"/>
          </a:xfrm>
          <a:prstGeom prst="rect">
            <a:avLst/>
          </a:prstGeom>
        </p:spPr>
        <p:txBody>
          <a:bodyPr vert="horz" lIns="91440" tIns="45720" rIns="91440" bIns="45720" rtlCol="0" anchor="ctr"/>
          <a:lstStyle>
            <a:lvl1pPr algn="r">
              <a:defRPr sz="1050" b="0">
                <a:solidFill>
                  <a:srgbClr val="231F20"/>
                </a:solidFill>
              </a:defRPr>
            </a:lvl1pPr>
          </a:lstStyle>
          <a:p>
            <a:fld id="{2BEE099A-8562-47CA-944D-F82EDDAC5192}" type="slidenum">
              <a:rPr lang="en-US" smtClean="0"/>
              <a:pPr/>
              <a:t>‹#›</a:t>
            </a:fld>
            <a:endParaRPr lang="en-US" dirty="0"/>
          </a:p>
        </p:txBody>
      </p:sp>
      <p:sp>
        <p:nvSpPr>
          <p:cNvPr id="7" name="Rectangle 6">
            <a:extLst>
              <a:ext uri="{FF2B5EF4-FFF2-40B4-BE49-F238E27FC236}">
                <a16:creationId xmlns:a16="http://schemas.microsoft.com/office/drawing/2014/main" id="{2E9384D0-0F87-49AD-BABA-90C85DF006CE}"/>
              </a:ext>
            </a:extLst>
          </p:cNvPr>
          <p:cNvSpPr/>
          <p:nvPr userDrawn="1"/>
        </p:nvSpPr>
        <p:spPr>
          <a:xfrm>
            <a:off x="1059108" y="6250861"/>
            <a:ext cx="1476686" cy="253916"/>
          </a:xfrm>
          <a:prstGeom prst="rect">
            <a:avLst/>
          </a:prstGeom>
        </p:spPr>
        <p:txBody>
          <a:bodyPr wrap="none">
            <a:spAutoFit/>
          </a:bodyPr>
          <a:lstStyle/>
          <a:p>
            <a:pPr marR="0" algn="l" rtl="0"/>
            <a:r>
              <a:rPr lang="en-US" sz="1050" b="0" kern="1200" dirty="0">
                <a:solidFill>
                  <a:srgbClr val="231F20"/>
                </a:solidFill>
                <a:latin typeface="Gotham Bold" pitchFamily="50" charset="0"/>
                <a:ea typeface="+mn-ea"/>
                <a:cs typeface="+mn-cs"/>
              </a:rPr>
              <a:t>2020CENSUS.GOV</a:t>
            </a:r>
          </a:p>
        </p:txBody>
      </p:sp>
    </p:spTree>
    <p:extLst>
      <p:ext uri="{BB962C8B-B14F-4D97-AF65-F5344CB8AC3E}">
        <p14:creationId xmlns:p14="http://schemas.microsoft.com/office/powerpoint/2010/main" val="552817474"/>
      </p:ext>
    </p:extLst>
  </p:cSld>
  <p:clrMap bg1="lt1" tx1="dk1" bg2="lt2" tx2="dk2" accent1="accent1" accent2="accent2" accent3="accent3" accent4="accent4" accent5="accent5" accent6="accent6" hlink="hlink" folHlink="folHlink"/>
  <p:sldLayoutIdLst>
    <p:sldLayoutId id="2147483694" r:id="rId1"/>
    <p:sldLayoutId id="2147483698" r:id="rId2"/>
    <p:sldLayoutId id="2147483699" r:id="rId3"/>
    <p:sldLayoutId id="2147483700" r:id="rId4"/>
    <p:sldLayoutId id="2147483650" r:id="rId5"/>
    <p:sldLayoutId id="2147483666" r:id="rId6"/>
    <p:sldLayoutId id="2147483667" r:id="rId7"/>
    <p:sldLayoutId id="2147483668" r:id="rId8"/>
    <p:sldLayoutId id="2147483671" r:id="rId9"/>
    <p:sldLayoutId id="2147483660" r:id="rId10"/>
    <p:sldLayoutId id="2147483669" r:id="rId11"/>
    <p:sldLayoutId id="2147483670" r:id="rId12"/>
    <p:sldLayoutId id="2147483673" r:id="rId13"/>
    <p:sldLayoutId id="2147483674" r:id="rId14"/>
    <p:sldLayoutId id="2147483649" r:id="rId15"/>
    <p:sldLayoutId id="2147483672" r:id="rId16"/>
    <p:sldLayoutId id="2147483701" r:id="rId17"/>
    <p:sldLayoutId id="2147483702" r:id="rId18"/>
    <p:sldLayoutId id="2147483703" r:id="rId19"/>
    <p:sldLayoutId id="2147483663" r:id="rId20"/>
    <p:sldLayoutId id="2147483664" r:id="rId21"/>
    <p:sldLayoutId id="2147483707" r:id="rId22"/>
    <p:sldLayoutId id="2147483708" r:id="rId23"/>
    <p:sldLayoutId id="2147483709" r:id="rId24"/>
    <p:sldLayoutId id="2147483686" r:id="rId25"/>
    <p:sldLayoutId id="2147483665" r:id="rId26"/>
    <p:sldLayoutId id="2147483684" r:id="rId27"/>
    <p:sldLayoutId id="2147483685" r:id="rId28"/>
    <p:sldLayoutId id="2147483688" r:id="rId29"/>
    <p:sldLayoutId id="2147483689" r:id="rId30"/>
    <p:sldLayoutId id="2147483654" r:id="rId31"/>
    <p:sldLayoutId id="2147483687" r:id="rId32"/>
    <p:sldLayoutId id="2147483693" r:id="rId33"/>
    <p:sldLayoutId id="2147483690" r:id="rId34"/>
    <p:sldLayoutId id="2147483691" r:id="rId35"/>
    <p:sldLayoutId id="2147483692" r:id="rId36"/>
    <p:sldLayoutId id="2147483655" r:id="rId37"/>
  </p:sldLayoutIdLst>
  <p:hf hdr="0" ftr="0" dt="0"/>
  <p:txStyles>
    <p:titleStyle>
      <a:lvl1pPr algn="l" defTabSz="914400" rtl="0" eaLnBrk="1" latinLnBrk="0" hangingPunct="1">
        <a:lnSpc>
          <a:spcPct val="90000"/>
        </a:lnSpc>
        <a:spcBef>
          <a:spcPct val="0"/>
        </a:spcBef>
        <a:buNone/>
        <a:defRPr sz="4800" b="1" kern="1200">
          <a:solidFill>
            <a:srgbClr val="215493"/>
          </a:solidFill>
          <a:latin typeface="Century Gothic" panose="020B0502020202020204" pitchFamily="34" charset="0"/>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3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12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1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200"/>
        </a:spcBef>
        <a:buFont typeface="Arial" panose="020B0604020202020204" pitchFamily="34" charset="0"/>
        <a:buChar char="•"/>
        <a:defRPr sz="10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mailto:diane.k.willimack@census.gov"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hyperlink" Target="mailto:kristin.j.stettler@census.gov" TargetMode="External"/><Relationship Id="rId4" Type="http://schemas.openxmlformats.org/officeDocument/2006/relationships/hyperlink" Target="mailto:erica.marquette@census.gov" TargetMode="External"/></Relationships>
</file>

<file path=ppt/slides/_rels/slide2.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Colors" Target="../diagrams/colors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openxmlformats.org/officeDocument/2006/relationships/diagramLayout" Target="../diagrams/layout3.xml"/><Relationship Id="rId5" Type="http://schemas.openxmlformats.org/officeDocument/2006/relationships/diagramQuickStyle" Target="../diagrams/quickStyle2.xml"/><Relationship Id="rId10" Type="http://schemas.openxmlformats.org/officeDocument/2006/relationships/diagramData" Target="../diagrams/data3.xml"/><Relationship Id="rId4" Type="http://schemas.openxmlformats.org/officeDocument/2006/relationships/diagramLayout" Target="../diagrams/layout2.xml"/><Relationship Id="rId9" Type="http://schemas.openxmlformats.org/officeDocument/2006/relationships/image" Target="../media/image8.svg"/><Relationship Id="rId14" Type="http://schemas.microsoft.com/office/2007/relationships/diagramDrawing" Target="../diagrams/drawin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D8FFA193-563D-494D-8D25-014ECEDEE0C8}"/>
              </a:ext>
            </a:extLst>
          </p:cNvPr>
          <p:cNvSpPr>
            <a:spLocks noGrp="1"/>
          </p:cNvSpPr>
          <p:nvPr>
            <p:ph type="body" idx="12"/>
          </p:nvPr>
        </p:nvSpPr>
        <p:spPr>
          <a:xfrm>
            <a:off x="669924" y="2551176"/>
            <a:ext cx="10241280" cy="1234440"/>
          </a:xfrm>
        </p:spPr>
        <p:txBody>
          <a:bodyPr>
            <a:normAutofit fontScale="85000" lnSpcReduction="20000"/>
          </a:bodyPr>
          <a:lstStyle/>
          <a:p>
            <a:r>
              <a:rPr lang="en-US" dirty="0"/>
              <a:t>Melissa A. Cidade</a:t>
            </a:r>
          </a:p>
          <a:p>
            <a:r>
              <a:rPr lang="en-US" dirty="0"/>
              <a:t>Diane K. </a:t>
            </a:r>
            <a:r>
              <a:rPr lang="en-US" dirty="0" err="1"/>
              <a:t>Willimack</a:t>
            </a:r>
            <a:endParaRPr lang="en-US" dirty="0"/>
          </a:p>
          <a:p>
            <a:r>
              <a:rPr lang="en-US" dirty="0"/>
              <a:t>Kristin Stettler</a:t>
            </a:r>
          </a:p>
          <a:p>
            <a:r>
              <a:rPr lang="en-US" dirty="0"/>
              <a:t>Demetria V. Hanna</a:t>
            </a:r>
          </a:p>
        </p:txBody>
      </p:sp>
      <p:sp>
        <p:nvSpPr>
          <p:cNvPr id="4" name="Title 3">
            <a:extLst>
              <a:ext uri="{FF2B5EF4-FFF2-40B4-BE49-F238E27FC236}">
                <a16:creationId xmlns:a16="http://schemas.microsoft.com/office/drawing/2014/main" id="{7FB9C40E-954B-45B0-834E-9FA741175830}"/>
              </a:ext>
            </a:extLst>
          </p:cNvPr>
          <p:cNvSpPr>
            <a:spLocks noGrp="1"/>
          </p:cNvSpPr>
          <p:nvPr>
            <p:ph type="ctrTitle"/>
          </p:nvPr>
        </p:nvSpPr>
        <p:spPr>
          <a:xfrm>
            <a:off x="717510" y="444454"/>
            <a:ext cx="10500586" cy="1754326"/>
          </a:xfrm>
        </p:spPr>
        <p:txBody>
          <a:bodyPr/>
          <a:lstStyle/>
          <a:p>
            <a:r>
              <a:rPr lang="en-US" sz="4000" dirty="0"/>
              <a:t>Expanding Record-Keeping Study Methodology to Assess Structure and Availability of Data in Business Records</a:t>
            </a:r>
          </a:p>
        </p:txBody>
      </p:sp>
      <p:sp>
        <p:nvSpPr>
          <p:cNvPr id="5" name="Content Placeholder 4">
            <a:extLst>
              <a:ext uri="{FF2B5EF4-FFF2-40B4-BE49-F238E27FC236}">
                <a16:creationId xmlns:a16="http://schemas.microsoft.com/office/drawing/2014/main" id="{3406D3B8-58A4-4B66-9BE3-39D3205A3A33}"/>
              </a:ext>
            </a:extLst>
          </p:cNvPr>
          <p:cNvSpPr>
            <a:spLocks noGrp="1"/>
          </p:cNvSpPr>
          <p:nvPr>
            <p:ph type="subTitle" idx="1"/>
          </p:nvPr>
        </p:nvSpPr>
        <p:spPr>
          <a:xfrm>
            <a:off x="669924" y="3818671"/>
            <a:ext cx="5937910" cy="640080"/>
          </a:xfrm>
        </p:spPr>
        <p:txBody>
          <a:bodyPr/>
          <a:lstStyle/>
          <a:p>
            <a:r>
              <a:rPr lang="en-US" dirty="0"/>
              <a:t>Sixth International Conference on Establishment Surveys (ICES VI)</a:t>
            </a:r>
          </a:p>
          <a:p>
            <a:r>
              <a:rPr lang="en-US" dirty="0"/>
              <a:t>Thursday, June 17, 2021</a:t>
            </a:r>
          </a:p>
        </p:txBody>
      </p:sp>
      <p:sp>
        <p:nvSpPr>
          <p:cNvPr id="6" name="TextBox 5">
            <a:extLst>
              <a:ext uri="{FF2B5EF4-FFF2-40B4-BE49-F238E27FC236}">
                <a16:creationId xmlns:a16="http://schemas.microsoft.com/office/drawing/2014/main" id="{A8C8310B-661E-4738-B856-6C232B531AD0}"/>
              </a:ext>
            </a:extLst>
          </p:cNvPr>
          <p:cNvSpPr txBox="1"/>
          <p:nvPr/>
        </p:nvSpPr>
        <p:spPr>
          <a:xfrm>
            <a:off x="238081" y="5124864"/>
            <a:ext cx="7803260" cy="1477328"/>
          </a:xfrm>
          <a:prstGeom prst="rect">
            <a:avLst/>
          </a:prstGeom>
          <a:noFill/>
        </p:spPr>
        <p:txBody>
          <a:bodyPr wrap="square" rtlCol="0">
            <a:spAutoFit/>
          </a:bodyPr>
          <a:lstStyle/>
          <a:p>
            <a:r>
              <a:rPr lang="en-US" dirty="0"/>
              <a:t>Any views expressed are those of the authors and not necessarily those of the U.S. Census Bureau. </a:t>
            </a:r>
          </a:p>
          <a:p>
            <a:r>
              <a:rPr lang="en-US" dirty="0"/>
              <a:t>The U.S. Census Bureau has reviewed this data product for unauthorized disclosure of confidential information and has approved the disclosure avoidance practices applied. (Approval ID: CBDRB-FY21-ESMD001-016)</a:t>
            </a:r>
          </a:p>
        </p:txBody>
      </p:sp>
    </p:spTree>
    <p:extLst>
      <p:ext uri="{BB962C8B-B14F-4D97-AF65-F5344CB8AC3E}">
        <p14:creationId xmlns:p14="http://schemas.microsoft.com/office/powerpoint/2010/main" val="148681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2D587-6D50-40F2-8A59-1EC26711C1D4}"/>
              </a:ext>
            </a:extLst>
          </p:cNvPr>
          <p:cNvSpPr>
            <a:spLocks noGrp="1"/>
          </p:cNvSpPr>
          <p:nvPr>
            <p:ph type="title"/>
          </p:nvPr>
        </p:nvSpPr>
        <p:spPr/>
        <p:txBody>
          <a:bodyPr/>
          <a:lstStyle/>
          <a:p>
            <a:r>
              <a:rPr lang="en-US" dirty="0"/>
              <a:t>General and Specific Industry</a:t>
            </a:r>
          </a:p>
        </p:txBody>
      </p:sp>
      <p:sp>
        <p:nvSpPr>
          <p:cNvPr id="4" name="Footer Placeholder 3">
            <a:extLst>
              <a:ext uri="{FF2B5EF4-FFF2-40B4-BE49-F238E27FC236}">
                <a16:creationId xmlns:a16="http://schemas.microsoft.com/office/drawing/2014/main" id="{98ED398D-BBD2-4BEF-93D0-FE194D9276DB}"/>
              </a:ext>
            </a:extLst>
          </p:cNvPr>
          <p:cNvSpPr>
            <a:spLocks noGrp="1"/>
          </p:cNvSpPr>
          <p:nvPr>
            <p:ph type="ftr" sz="quarter" idx="10"/>
          </p:nvPr>
        </p:nvSpPr>
        <p:spPr/>
        <p:txBody>
          <a:bodyPr/>
          <a:lstStyle/>
          <a:p>
            <a:r>
              <a:rPr lang="en-US"/>
              <a:t>Pre-decisional -- Disclosure Prohibited — Title 13 U.S.C.</a:t>
            </a:r>
            <a:endParaRPr lang="en-US" dirty="0"/>
          </a:p>
        </p:txBody>
      </p:sp>
      <p:sp>
        <p:nvSpPr>
          <p:cNvPr id="8" name="TextBox 7">
            <a:extLst>
              <a:ext uri="{FF2B5EF4-FFF2-40B4-BE49-F238E27FC236}">
                <a16:creationId xmlns:a16="http://schemas.microsoft.com/office/drawing/2014/main" id="{9B76C7EB-FC9A-4928-BAB3-F9797CCDD1D3}"/>
              </a:ext>
            </a:extLst>
          </p:cNvPr>
          <p:cNvSpPr txBox="1"/>
          <p:nvPr/>
        </p:nvSpPr>
        <p:spPr>
          <a:xfrm>
            <a:off x="715040" y="2597002"/>
            <a:ext cx="5266660" cy="2862322"/>
          </a:xfrm>
          <a:prstGeom prst="rect">
            <a:avLst/>
          </a:prstGeom>
          <a:noFill/>
          <a:ln>
            <a:solidFill>
              <a:schemeClr val="accent4"/>
            </a:solidFill>
          </a:ln>
        </p:spPr>
        <p:txBody>
          <a:bodyPr wrap="square" rtlCol="0">
            <a:spAutoFit/>
          </a:bodyPr>
          <a:lstStyle/>
          <a:p>
            <a:r>
              <a:rPr lang="en-US" dirty="0"/>
              <a:t> “These [NAICS codes] are a good fit.  Most of what we do would fall under the first one. “</a:t>
            </a:r>
          </a:p>
          <a:p>
            <a:endParaRPr lang="en-US" dirty="0"/>
          </a:p>
          <a:p>
            <a:endParaRPr lang="en-US" dirty="0"/>
          </a:p>
          <a:p>
            <a:r>
              <a:rPr lang="en-US" dirty="0"/>
              <a:t>“[I] agree with the [given] NAICS.”</a:t>
            </a:r>
          </a:p>
          <a:p>
            <a:endParaRPr lang="en-US" dirty="0"/>
          </a:p>
          <a:p>
            <a:endParaRPr lang="en-US" dirty="0"/>
          </a:p>
          <a:p>
            <a:r>
              <a:rPr lang="en-US" dirty="0"/>
              <a:t>“Specific industry: that's a perfect fit. General industry: that works as well, too.”</a:t>
            </a:r>
          </a:p>
          <a:p>
            <a:endParaRPr lang="en-US" dirty="0"/>
          </a:p>
        </p:txBody>
      </p:sp>
      <p:sp>
        <p:nvSpPr>
          <p:cNvPr id="9" name="TextBox 8">
            <a:extLst>
              <a:ext uri="{FF2B5EF4-FFF2-40B4-BE49-F238E27FC236}">
                <a16:creationId xmlns:a16="http://schemas.microsoft.com/office/drawing/2014/main" id="{816D9433-D051-4161-843B-5DEE2AF6CD60}"/>
              </a:ext>
            </a:extLst>
          </p:cNvPr>
          <p:cNvSpPr txBox="1"/>
          <p:nvPr/>
        </p:nvSpPr>
        <p:spPr>
          <a:xfrm>
            <a:off x="715040" y="2167713"/>
            <a:ext cx="5266660" cy="461665"/>
          </a:xfrm>
          <a:prstGeom prst="rect">
            <a:avLst/>
          </a:prstGeom>
          <a:solidFill>
            <a:schemeClr val="accent4"/>
          </a:solidFill>
        </p:spPr>
        <p:txBody>
          <a:bodyPr wrap="square" rtlCol="0">
            <a:spAutoFit/>
          </a:bodyPr>
          <a:lstStyle/>
          <a:p>
            <a:r>
              <a:rPr lang="en-US" sz="2400" dirty="0">
                <a:solidFill>
                  <a:schemeClr val="bg1"/>
                </a:solidFill>
              </a:rPr>
              <a:t>NAICS works well….</a:t>
            </a:r>
          </a:p>
        </p:txBody>
      </p:sp>
      <p:sp>
        <p:nvSpPr>
          <p:cNvPr id="10" name="TextBox 9">
            <a:extLst>
              <a:ext uri="{FF2B5EF4-FFF2-40B4-BE49-F238E27FC236}">
                <a16:creationId xmlns:a16="http://schemas.microsoft.com/office/drawing/2014/main" id="{6209F76C-58AD-4F82-A14E-9F910C4DF28D}"/>
              </a:ext>
            </a:extLst>
          </p:cNvPr>
          <p:cNvSpPr txBox="1"/>
          <p:nvPr/>
        </p:nvSpPr>
        <p:spPr>
          <a:xfrm>
            <a:off x="6077393" y="2167712"/>
            <a:ext cx="5266660" cy="461665"/>
          </a:xfrm>
          <a:prstGeom prst="rect">
            <a:avLst/>
          </a:prstGeom>
          <a:solidFill>
            <a:schemeClr val="accent3"/>
          </a:solidFill>
        </p:spPr>
        <p:txBody>
          <a:bodyPr wrap="square" rtlCol="0">
            <a:spAutoFit/>
          </a:bodyPr>
          <a:lstStyle/>
          <a:p>
            <a:pPr algn="r"/>
            <a:r>
              <a:rPr lang="en-US" sz="2400" dirty="0">
                <a:solidFill>
                  <a:schemeClr val="bg1"/>
                </a:solidFill>
              </a:rPr>
              <a:t>…until it doesn’t.</a:t>
            </a:r>
          </a:p>
        </p:txBody>
      </p:sp>
      <p:sp>
        <p:nvSpPr>
          <p:cNvPr id="11" name="TextBox 10">
            <a:extLst>
              <a:ext uri="{FF2B5EF4-FFF2-40B4-BE49-F238E27FC236}">
                <a16:creationId xmlns:a16="http://schemas.microsoft.com/office/drawing/2014/main" id="{D8F48006-493A-408B-9570-90ACF429C706}"/>
              </a:ext>
            </a:extLst>
          </p:cNvPr>
          <p:cNvSpPr txBox="1"/>
          <p:nvPr/>
        </p:nvSpPr>
        <p:spPr>
          <a:xfrm>
            <a:off x="6077393" y="2624972"/>
            <a:ext cx="5266660" cy="3693319"/>
          </a:xfrm>
          <a:prstGeom prst="rect">
            <a:avLst/>
          </a:prstGeom>
          <a:noFill/>
          <a:ln>
            <a:solidFill>
              <a:schemeClr val="accent3"/>
            </a:solidFill>
          </a:ln>
        </p:spPr>
        <p:txBody>
          <a:bodyPr wrap="square" rtlCol="0">
            <a:spAutoFit/>
          </a:bodyPr>
          <a:lstStyle/>
          <a:p>
            <a:r>
              <a:rPr lang="en-US" dirty="0"/>
              <a:t>“Yes, I am familiar, but I hate them. They have me in warehousing, and say ‘You operate the warehouse’ but we do not.  Not what we do.”</a:t>
            </a:r>
          </a:p>
          <a:p>
            <a:endParaRPr lang="en-US" dirty="0"/>
          </a:p>
          <a:p>
            <a:r>
              <a:rPr lang="en-US" dirty="0"/>
              <a:t>“Somewhat familiar with.  Do both at many locations.  So one NAICS wouldn't apply to one location.  We did not have specific NAICS looked up in advance.  Mix within locations.”</a:t>
            </a:r>
          </a:p>
          <a:p>
            <a:endParaRPr lang="en-US" dirty="0"/>
          </a:p>
          <a:p>
            <a:r>
              <a:rPr lang="en-US" dirty="0"/>
              <a:t>“All other codes are coming from a long time ago, when was non-profit.  All other entities dissolved.  Focused entirely on [one industry] now.  Dissolved these businesses previous to 4 years ago.”</a:t>
            </a:r>
          </a:p>
        </p:txBody>
      </p:sp>
    </p:spTree>
    <p:extLst>
      <p:ext uri="{BB962C8B-B14F-4D97-AF65-F5344CB8AC3E}">
        <p14:creationId xmlns:p14="http://schemas.microsoft.com/office/powerpoint/2010/main" val="270826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448BF8-F0AE-46FC-8C7D-ED69258A8DA6}"/>
              </a:ext>
            </a:extLst>
          </p:cNvPr>
          <p:cNvSpPr>
            <a:spLocks noGrp="1"/>
          </p:cNvSpPr>
          <p:nvPr>
            <p:ph type="title"/>
          </p:nvPr>
        </p:nvSpPr>
        <p:spPr>
          <a:xfrm>
            <a:off x="629285" y="347660"/>
            <a:ext cx="10707189" cy="1325563"/>
          </a:xfrm>
        </p:spPr>
        <p:txBody>
          <a:bodyPr/>
          <a:lstStyle/>
          <a:p>
            <a:r>
              <a:rPr lang="en-US" dirty="0"/>
              <a:t>Card Sort</a:t>
            </a:r>
          </a:p>
        </p:txBody>
      </p:sp>
      <p:sp>
        <p:nvSpPr>
          <p:cNvPr id="2" name="Footer Placeholder 1">
            <a:extLst>
              <a:ext uri="{FF2B5EF4-FFF2-40B4-BE49-F238E27FC236}">
                <a16:creationId xmlns:a16="http://schemas.microsoft.com/office/drawing/2014/main" id="{7567B129-142A-4CF3-9D95-BDC2999FB5A9}"/>
              </a:ext>
            </a:extLst>
          </p:cNvPr>
          <p:cNvSpPr>
            <a:spLocks noGrp="1"/>
          </p:cNvSpPr>
          <p:nvPr>
            <p:ph type="ftr" sz="quarter" idx="10"/>
          </p:nvPr>
        </p:nvSpPr>
        <p:spPr/>
        <p:txBody>
          <a:bodyPr/>
          <a:lstStyle/>
          <a:p>
            <a:r>
              <a:rPr lang="en-US"/>
              <a:t>Pre-decisional -- Disclosure Prohibited — Title 13 U.S.C.</a:t>
            </a:r>
            <a:endParaRPr lang="en-US" dirty="0"/>
          </a:p>
        </p:txBody>
      </p:sp>
      <p:pic>
        <p:nvPicPr>
          <p:cNvPr id="5" name="Content Placeholder 7" descr="Graphical user interface&#10;&#10;Description automatically generated">
            <a:extLst>
              <a:ext uri="{FF2B5EF4-FFF2-40B4-BE49-F238E27FC236}">
                <a16:creationId xmlns:a16="http://schemas.microsoft.com/office/drawing/2014/main" id="{1EC65AF4-6329-47D5-B4A0-2F3624948FAA}"/>
              </a:ext>
            </a:extLst>
          </p:cNvPr>
          <p:cNvPicPr>
            <a:picLocks noChangeAspect="1"/>
          </p:cNvPicPr>
          <p:nvPr/>
        </p:nvPicPr>
        <p:blipFill rotWithShape="1">
          <a:blip r:embed="rId3">
            <a:extLst>
              <a:ext uri="{28A0092B-C50C-407E-A947-70E740481C1C}">
                <a14:useLocalDpi xmlns:a14="http://schemas.microsoft.com/office/drawing/2010/main" val="0"/>
              </a:ext>
            </a:extLst>
          </a:blip>
          <a:srcRect t="29770"/>
          <a:stretch/>
        </p:blipFill>
        <p:spPr>
          <a:xfrm>
            <a:off x="6096000" y="895349"/>
            <a:ext cx="3803015" cy="5188954"/>
          </a:xfrm>
          <a:prstGeom prst="rect">
            <a:avLst/>
          </a:prstGeom>
        </p:spPr>
      </p:pic>
      <p:pic>
        <p:nvPicPr>
          <p:cNvPr id="6" name="Content Placeholder 7" descr="Graphical user interface&#10;&#10;Description automatically generated">
            <a:extLst>
              <a:ext uri="{FF2B5EF4-FFF2-40B4-BE49-F238E27FC236}">
                <a16:creationId xmlns:a16="http://schemas.microsoft.com/office/drawing/2014/main" id="{66E780E1-EA76-49F6-8C71-4A3AE86319E7}"/>
              </a:ext>
            </a:extLst>
          </p:cNvPr>
          <p:cNvPicPr>
            <a:picLocks noChangeAspect="1"/>
          </p:cNvPicPr>
          <p:nvPr/>
        </p:nvPicPr>
        <p:blipFill rotWithShape="1">
          <a:blip r:embed="rId3">
            <a:extLst>
              <a:ext uri="{28A0092B-C50C-407E-A947-70E740481C1C}">
                <a14:useLocalDpi xmlns:a14="http://schemas.microsoft.com/office/drawing/2010/main" val="0"/>
              </a:ext>
            </a:extLst>
          </a:blip>
          <a:srcRect b="70362"/>
          <a:stretch/>
        </p:blipFill>
        <p:spPr>
          <a:xfrm>
            <a:off x="629285" y="2152649"/>
            <a:ext cx="5031574" cy="2897185"/>
          </a:xfrm>
          <a:prstGeom prst="rect">
            <a:avLst/>
          </a:prstGeom>
        </p:spPr>
      </p:pic>
      <p:sp>
        <p:nvSpPr>
          <p:cNvPr id="9" name="Arrow: Left 8">
            <a:extLst>
              <a:ext uri="{FF2B5EF4-FFF2-40B4-BE49-F238E27FC236}">
                <a16:creationId xmlns:a16="http://schemas.microsoft.com/office/drawing/2014/main" id="{FCD0244D-8F55-440F-90FC-86BE84F7BED9}"/>
              </a:ext>
            </a:extLst>
          </p:cNvPr>
          <p:cNvSpPr/>
          <p:nvPr/>
        </p:nvSpPr>
        <p:spPr>
          <a:xfrm>
            <a:off x="5272172" y="3082925"/>
            <a:ext cx="2517941" cy="1219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4634DACF-4521-4993-9498-09FF65556D08}"/>
              </a:ext>
            </a:extLst>
          </p:cNvPr>
          <p:cNvCxnSpPr/>
          <p:nvPr/>
        </p:nvCxnSpPr>
        <p:spPr>
          <a:xfrm flipH="1">
            <a:off x="9417049" y="1117600"/>
            <a:ext cx="90805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Right Brace 14">
            <a:extLst>
              <a:ext uri="{FF2B5EF4-FFF2-40B4-BE49-F238E27FC236}">
                <a16:creationId xmlns:a16="http://schemas.microsoft.com/office/drawing/2014/main" id="{755E4BA5-FBA6-4960-8B49-0940F93F9553}"/>
              </a:ext>
            </a:extLst>
          </p:cNvPr>
          <p:cNvSpPr/>
          <p:nvPr/>
        </p:nvSpPr>
        <p:spPr>
          <a:xfrm>
            <a:off x="9105900" y="1339852"/>
            <a:ext cx="431800" cy="41592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a:extLst>
              <a:ext uri="{FF2B5EF4-FFF2-40B4-BE49-F238E27FC236}">
                <a16:creationId xmlns:a16="http://schemas.microsoft.com/office/drawing/2014/main" id="{722408FF-1D40-4F35-901F-C2E5A7867BE0}"/>
              </a:ext>
            </a:extLst>
          </p:cNvPr>
          <p:cNvSpPr/>
          <p:nvPr/>
        </p:nvSpPr>
        <p:spPr>
          <a:xfrm>
            <a:off x="6375400" y="1339852"/>
            <a:ext cx="850900" cy="13779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70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206404-E3A0-45D1-B098-0BB537EEBA18}"/>
              </a:ext>
            </a:extLst>
          </p:cNvPr>
          <p:cNvSpPr>
            <a:spLocks noGrp="1"/>
          </p:cNvSpPr>
          <p:nvPr>
            <p:ph type="title"/>
          </p:nvPr>
        </p:nvSpPr>
        <p:spPr/>
        <p:txBody>
          <a:bodyPr/>
          <a:lstStyle/>
          <a:p>
            <a:r>
              <a:rPr lang="en-US" dirty="0"/>
              <a:t>Defining Accessibility</a:t>
            </a:r>
          </a:p>
        </p:txBody>
      </p:sp>
      <p:sp>
        <p:nvSpPr>
          <p:cNvPr id="10" name="TextBox 9">
            <a:extLst>
              <a:ext uri="{FF2B5EF4-FFF2-40B4-BE49-F238E27FC236}">
                <a16:creationId xmlns:a16="http://schemas.microsoft.com/office/drawing/2014/main" id="{CAE9F546-6DA2-4D5C-9D28-49EA24BD619C}"/>
              </a:ext>
            </a:extLst>
          </p:cNvPr>
          <p:cNvSpPr txBox="1"/>
          <p:nvPr/>
        </p:nvSpPr>
        <p:spPr>
          <a:xfrm>
            <a:off x="667512" y="2112741"/>
            <a:ext cx="2666142" cy="3139321"/>
          </a:xfrm>
          <a:prstGeom prst="rect">
            <a:avLst/>
          </a:prstGeom>
          <a:solidFill>
            <a:srgbClr val="92D050"/>
          </a:solidFill>
        </p:spPr>
        <p:txBody>
          <a:bodyPr wrap="square" rtlCol="0">
            <a:spAutoFit/>
          </a:bodyPr>
          <a:lstStyle/>
          <a:p>
            <a:r>
              <a:rPr lang="en-US" b="1" u="sng" dirty="0"/>
              <a:t>Green:</a:t>
            </a:r>
          </a:p>
          <a:p>
            <a:r>
              <a:rPr lang="en-US" dirty="0"/>
              <a:t>“Green means go.  Green means info is available.”</a:t>
            </a:r>
          </a:p>
          <a:p>
            <a:endParaRPr lang="en-US" dirty="0"/>
          </a:p>
          <a:p>
            <a:r>
              <a:rPr lang="en-US" dirty="0"/>
              <a:t>“Can run a report and get information.”</a:t>
            </a:r>
          </a:p>
          <a:p>
            <a:endParaRPr lang="en-US" dirty="0"/>
          </a:p>
          <a:p>
            <a:r>
              <a:rPr lang="en-US" dirty="0"/>
              <a:t>“Green is anything I pull directly off of a financial statement that I'm already producing.”</a:t>
            </a:r>
          </a:p>
        </p:txBody>
      </p:sp>
      <p:sp>
        <p:nvSpPr>
          <p:cNvPr id="11" name="TextBox 10">
            <a:extLst>
              <a:ext uri="{FF2B5EF4-FFF2-40B4-BE49-F238E27FC236}">
                <a16:creationId xmlns:a16="http://schemas.microsoft.com/office/drawing/2014/main" id="{600A14DC-40A9-4A5B-88D4-F0CAE39BC529}"/>
              </a:ext>
            </a:extLst>
          </p:cNvPr>
          <p:cNvSpPr txBox="1"/>
          <p:nvPr/>
        </p:nvSpPr>
        <p:spPr>
          <a:xfrm>
            <a:off x="3580241" y="2112741"/>
            <a:ext cx="2311333" cy="3139321"/>
          </a:xfrm>
          <a:prstGeom prst="rect">
            <a:avLst/>
          </a:prstGeom>
          <a:solidFill>
            <a:srgbClr val="FFFF00"/>
          </a:solidFill>
        </p:spPr>
        <p:txBody>
          <a:bodyPr wrap="square" rtlCol="0">
            <a:spAutoFit/>
          </a:bodyPr>
          <a:lstStyle/>
          <a:p>
            <a:r>
              <a:rPr lang="en-US" b="1" u="sng" dirty="0"/>
              <a:t>Yellow:</a:t>
            </a:r>
          </a:p>
          <a:p>
            <a:r>
              <a:rPr lang="en-US" dirty="0"/>
              <a:t>“I’d probably have to reach out for help.”</a:t>
            </a:r>
          </a:p>
          <a:p>
            <a:endParaRPr lang="en-US" dirty="0"/>
          </a:p>
          <a:p>
            <a:r>
              <a:rPr lang="en-US" dirty="0"/>
              <a:t>“I would run a new report for, but not have to do a lot of analysis and digging to find [the data], or I can modify an existing report.”</a:t>
            </a:r>
          </a:p>
        </p:txBody>
      </p:sp>
      <p:sp>
        <p:nvSpPr>
          <p:cNvPr id="12" name="TextBox 11">
            <a:extLst>
              <a:ext uri="{FF2B5EF4-FFF2-40B4-BE49-F238E27FC236}">
                <a16:creationId xmlns:a16="http://schemas.microsoft.com/office/drawing/2014/main" id="{F5B69800-3839-463F-AB96-F8AFC12FF4C9}"/>
              </a:ext>
            </a:extLst>
          </p:cNvPr>
          <p:cNvSpPr txBox="1"/>
          <p:nvPr/>
        </p:nvSpPr>
        <p:spPr>
          <a:xfrm>
            <a:off x="6138161" y="2112741"/>
            <a:ext cx="3272940" cy="3479985"/>
          </a:xfrm>
          <a:prstGeom prst="rect">
            <a:avLst/>
          </a:prstGeom>
          <a:solidFill>
            <a:srgbClr val="FFC000"/>
          </a:solidFill>
        </p:spPr>
        <p:txBody>
          <a:bodyPr wrap="square" rtlCol="0">
            <a:spAutoFit/>
          </a:bodyPr>
          <a:lstStyle/>
          <a:p>
            <a:r>
              <a:rPr lang="en-US" b="1" u="sng" dirty="0"/>
              <a:t>Orange:</a:t>
            </a:r>
          </a:p>
          <a:p>
            <a:r>
              <a:rPr lang="en-US" dirty="0"/>
              <a:t>“No one has any idea what we are looking for so they need to dig. If we don't know who to ask for it or know where to get it, but are pretty sure the data exist.”</a:t>
            </a:r>
          </a:p>
          <a:p>
            <a:endParaRPr lang="en-US" dirty="0"/>
          </a:p>
          <a:p>
            <a:r>
              <a:rPr lang="en-US" dirty="0"/>
              <a:t>“Orange would take more effort - involving other people or creating additional reporting that we don't normally run.”</a:t>
            </a:r>
          </a:p>
        </p:txBody>
      </p:sp>
      <p:sp>
        <p:nvSpPr>
          <p:cNvPr id="13" name="TextBox 12">
            <a:extLst>
              <a:ext uri="{FF2B5EF4-FFF2-40B4-BE49-F238E27FC236}">
                <a16:creationId xmlns:a16="http://schemas.microsoft.com/office/drawing/2014/main" id="{F33A6727-CA93-4DC6-A3FD-7E6C8DD1D4EE}"/>
              </a:ext>
            </a:extLst>
          </p:cNvPr>
          <p:cNvSpPr txBox="1"/>
          <p:nvPr/>
        </p:nvSpPr>
        <p:spPr>
          <a:xfrm>
            <a:off x="9657688" y="2112741"/>
            <a:ext cx="2304334" cy="2862322"/>
          </a:xfrm>
          <a:prstGeom prst="rect">
            <a:avLst/>
          </a:prstGeom>
          <a:solidFill>
            <a:srgbClr val="FF0000"/>
          </a:solidFill>
        </p:spPr>
        <p:txBody>
          <a:bodyPr wrap="square" rtlCol="0">
            <a:spAutoFit/>
          </a:bodyPr>
          <a:lstStyle/>
          <a:p>
            <a:r>
              <a:rPr lang="en-US" b="1" u="sng" dirty="0"/>
              <a:t>Red:</a:t>
            </a:r>
          </a:p>
          <a:p>
            <a:r>
              <a:rPr lang="en-US" dirty="0"/>
              <a:t>“Red is inaccessible; there's no way for me to get that information, and it not  tracked or maintained.”</a:t>
            </a:r>
          </a:p>
          <a:p>
            <a:endParaRPr lang="en-US" dirty="0"/>
          </a:p>
          <a:p>
            <a:r>
              <a:rPr lang="en-US" dirty="0"/>
              <a:t>“Red is we just can't pull it.”</a:t>
            </a:r>
          </a:p>
        </p:txBody>
      </p:sp>
      <p:sp>
        <p:nvSpPr>
          <p:cNvPr id="2" name="Footer Placeholder 1">
            <a:extLst>
              <a:ext uri="{FF2B5EF4-FFF2-40B4-BE49-F238E27FC236}">
                <a16:creationId xmlns:a16="http://schemas.microsoft.com/office/drawing/2014/main" id="{69C77026-ABE1-4958-8A01-3DB7C3777B4D}"/>
              </a:ext>
            </a:extLst>
          </p:cNvPr>
          <p:cNvSpPr>
            <a:spLocks noGrp="1"/>
          </p:cNvSpPr>
          <p:nvPr>
            <p:ph type="ftr" sz="quarter" idx="10"/>
          </p:nvPr>
        </p:nvSpPr>
        <p:spPr/>
        <p:txBody>
          <a:bodyPr/>
          <a:lstStyle/>
          <a:p>
            <a:r>
              <a:rPr lang="en-US"/>
              <a:t>Pre-decisional -- Disclosure Prohibited -- Title 13 U.S.C.</a:t>
            </a:r>
            <a:endParaRPr lang="en-US" dirty="0"/>
          </a:p>
        </p:txBody>
      </p:sp>
      <p:sp>
        <p:nvSpPr>
          <p:cNvPr id="6" name="Rectangle 5">
            <a:extLst>
              <a:ext uri="{FF2B5EF4-FFF2-40B4-BE49-F238E27FC236}">
                <a16:creationId xmlns:a16="http://schemas.microsoft.com/office/drawing/2014/main" id="{4AF337BE-551A-4A2A-8BA2-B97A2F7F5945}"/>
              </a:ext>
            </a:extLst>
          </p:cNvPr>
          <p:cNvSpPr/>
          <p:nvPr/>
        </p:nvSpPr>
        <p:spPr>
          <a:xfrm>
            <a:off x="457200" y="1968727"/>
            <a:ext cx="5520440" cy="347998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692F3B88-0552-48D0-BB66-44BDF89CC25A}"/>
              </a:ext>
            </a:extLst>
          </p:cNvPr>
          <p:cNvSpPr>
            <a:spLocks noGrp="1"/>
          </p:cNvSpPr>
          <p:nvPr>
            <p:ph type="sldNum" sz="quarter" idx="11"/>
          </p:nvPr>
        </p:nvSpPr>
        <p:spPr/>
        <p:txBody>
          <a:bodyPr/>
          <a:lstStyle/>
          <a:p>
            <a:fld id="{2BEE099A-8562-47CA-944D-F82EDDAC5192}" type="slidenum">
              <a:rPr lang="en-US" smtClean="0"/>
              <a:pPr/>
              <a:t>12</a:t>
            </a:fld>
            <a:endParaRPr lang="en-US" dirty="0"/>
          </a:p>
        </p:txBody>
      </p:sp>
    </p:spTree>
    <p:extLst>
      <p:ext uri="{BB962C8B-B14F-4D97-AF65-F5344CB8AC3E}">
        <p14:creationId xmlns:p14="http://schemas.microsoft.com/office/powerpoint/2010/main" val="155353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AD91BC7-A87F-4BCC-A249-3864E3A20992}"/>
              </a:ext>
            </a:extLst>
          </p:cNvPr>
          <p:cNvSpPr>
            <a:spLocks noGrp="1"/>
          </p:cNvSpPr>
          <p:nvPr>
            <p:ph type="ftr" sz="quarter" idx="10"/>
          </p:nvPr>
        </p:nvSpPr>
        <p:spPr/>
        <p:txBody>
          <a:bodyPr/>
          <a:lstStyle/>
          <a:p>
            <a:r>
              <a:rPr lang="en-US"/>
              <a:t>Pre-decisional -- Disclosure Prohibited — Title 13 U.S.C.</a:t>
            </a:r>
            <a:endParaRPr lang="en-US" dirty="0"/>
          </a:p>
        </p:txBody>
      </p:sp>
      <p:pic>
        <p:nvPicPr>
          <p:cNvPr id="2" name="Picture 1">
            <a:extLst>
              <a:ext uri="{FF2B5EF4-FFF2-40B4-BE49-F238E27FC236}">
                <a16:creationId xmlns:a16="http://schemas.microsoft.com/office/drawing/2014/main" id="{921E97BD-648E-470C-9E19-799DE5A5181C}"/>
              </a:ext>
            </a:extLst>
          </p:cNvPr>
          <p:cNvPicPr>
            <a:picLocks noChangeAspect="1"/>
          </p:cNvPicPr>
          <p:nvPr/>
        </p:nvPicPr>
        <p:blipFill>
          <a:blip r:embed="rId3"/>
          <a:stretch>
            <a:fillRect/>
          </a:stretch>
        </p:blipFill>
        <p:spPr>
          <a:xfrm>
            <a:off x="67732" y="1016000"/>
            <a:ext cx="11984961" cy="3911600"/>
          </a:xfrm>
          <a:prstGeom prst="rect">
            <a:avLst/>
          </a:prstGeom>
        </p:spPr>
      </p:pic>
    </p:spTree>
    <p:extLst>
      <p:ext uri="{BB962C8B-B14F-4D97-AF65-F5344CB8AC3E}">
        <p14:creationId xmlns:p14="http://schemas.microsoft.com/office/powerpoint/2010/main" val="3973332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5E3A2A0C-67D1-4F39-BD9E-04F57DB12E7F}"/>
              </a:ext>
            </a:extLst>
          </p:cNvPr>
          <p:cNvPicPr>
            <a:picLocks noGrp="1" noChangeAspect="1"/>
          </p:cNvPicPr>
          <p:nvPr>
            <p:ph type="pic" sz="quarter" idx="13"/>
          </p:nvPr>
        </p:nvPicPr>
        <p:blipFill rotWithShape="1">
          <a:blip r:embed="rId3"/>
          <a:srcRect l="6873"/>
          <a:stretch/>
        </p:blipFill>
        <p:spPr>
          <a:xfrm>
            <a:off x="6833262" y="357166"/>
            <a:ext cx="3982294" cy="6200000"/>
          </a:xfrm>
          <a:prstGeom prst="rect">
            <a:avLst/>
          </a:prstGeom>
        </p:spPr>
      </p:pic>
      <p:sp>
        <p:nvSpPr>
          <p:cNvPr id="3" name="Title 2">
            <a:extLst>
              <a:ext uri="{FF2B5EF4-FFF2-40B4-BE49-F238E27FC236}">
                <a16:creationId xmlns:a16="http://schemas.microsoft.com/office/drawing/2014/main" id="{3E8FED84-4720-4B41-B2B5-F9E69BD14E4A}"/>
              </a:ext>
            </a:extLst>
          </p:cNvPr>
          <p:cNvSpPr>
            <a:spLocks noGrp="1"/>
          </p:cNvSpPr>
          <p:nvPr>
            <p:ph type="title"/>
          </p:nvPr>
        </p:nvSpPr>
        <p:spPr/>
        <p:txBody>
          <a:bodyPr/>
          <a:lstStyle/>
          <a:p>
            <a:r>
              <a:rPr lang="en-US" dirty="0"/>
              <a:t>Card Sort:  Revenue</a:t>
            </a:r>
          </a:p>
        </p:txBody>
      </p:sp>
      <p:sp>
        <p:nvSpPr>
          <p:cNvPr id="8" name="Content Placeholder 7">
            <a:extLst>
              <a:ext uri="{FF2B5EF4-FFF2-40B4-BE49-F238E27FC236}">
                <a16:creationId xmlns:a16="http://schemas.microsoft.com/office/drawing/2014/main" id="{68C77455-85C1-483D-A154-7BF488A4814A}"/>
              </a:ext>
            </a:extLst>
          </p:cNvPr>
          <p:cNvSpPr>
            <a:spLocks noGrp="1"/>
          </p:cNvSpPr>
          <p:nvPr>
            <p:ph sz="half" idx="1"/>
          </p:nvPr>
        </p:nvSpPr>
        <p:spPr/>
        <p:txBody>
          <a:bodyPr/>
          <a:lstStyle/>
          <a:p>
            <a:r>
              <a:rPr lang="en-US" dirty="0"/>
              <a:t>Question:  </a:t>
            </a:r>
          </a:p>
          <a:p>
            <a:r>
              <a:rPr lang="en-US" dirty="0"/>
              <a:t>What were the TOTAL sales, revenue, and other operating receipts for this [business unit] in 2019?</a:t>
            </a:r>
          </a:p>
          <a:p>
            <a:endParaRPr lang="en-US" dirty="0"/>
          </a:p>
          <a:p>
            <a:endParaRPr lang="en-US" dirty="0"/>
          </a:p>
        </p:txBody>
      </p:sp>
      <p:sp>
        <p:nvSpPr>
          <p:cNvPr id="2" name="Footer Placeholder 1">
            <a:extLst>
              <a:ext uri="{FF2B5EF4-FFF2-40B4-BE49-F238E27FC236}">
                <a16:creationId xmlns:a16="http://schemas.microsoft.com/office/drawing/2014/main" id="{9E9DBB1B-62A4-4116-91D0-3763C59EF665}"/>
              </a:ext>
            </a:extLst>
          </p:cNvPr>
          <p:cNvSpPr>
            <a:spLocks noGrp="1"/>
          </p:cNvSpPr>
          <p:nvPr>
            <p:ph type="ftr" sz="quarter" idx="14"/>
          </p:nvPr>
        </p:nvSpPr>
        <p:spPr/>
        <p:txBody>
          <a:bodyPr/>
          <a:lstStyle/>
          <a:p>
            <a:r>
              <a:rPr lang="en-US"/>
              <a:t>Pre-decisional -- Disclosure Prohibited — Title 13 U.S.C.</a:t>
            </a:r>
            <a:endParaRPr lang="en-US" dirty="0"/>
          </a:p>
        </p:txBody>
      </p:sp>
      <p:graphicFrame>
        <p:nvGraphicFramePr>
          <p:cNvPr id="11" name="Table 10">
            <a:extLst>
              <a:ext uri="{FF2B5EF4-FFF2-40B4-BE49-F238E27FC236}">
                <a16:creationId xmlns:a16="http://schemas.microsoft.com/office/drawing/2014/main" id="{CA490AE5-00E3-4779-8ED1-E1B780E38F67}"/>
              </a:ext>
            </a:extLst>
          </p:cNvPr>
          <p:cNvGraphicFramePr>
            <a:graphicFrameLocks noGrp="1"/>
          </p:cNvGraphicFramePr>
          <p:nvPr/>
        </p:nvGraphicFramePr>
        <p:xfrm>
          <a:off x="839971" y="4093535"/>
          <a:ext cx="4657060" cy="1539240"/>
        </p:xfrm>
        <a:graphic>
          <a:graphicData uri="http://schemas.openxmlformats.org/drawingml/2006/table">
            <a:tbl>
              <a:tblPr>
                <a:tableStyleId>{5C22544A-7EE6-4342-B048-85BDC9FD1C3A}</a:tableStyleId>
              </a:tblPr>
              <a:tblGrid>
                <a:gridCol w="1340460">
                  <a:extLst>
                    <a:ext uri="{9D8B030D-6E8A-4147-A177-3AD203B41FA5}">
                      <a16:colId xmlns:a16="http://schemas.microsoft.com/office/drawing/2014/main" val="2516938132"/>
                    </a:ext>
                  </a:extLst>
                </a:gridCol>
                <a:gridCol w="663320">
                  <a:extLst>
                    <a:ext uri="{9D8B030D-6E8A-4147-A177-3AD203B41FA5}">
                      <a16:colId xmlns:a16="http://schemas.microsoft.com/office/drawing/2014/main" val="3463883670"/>
                    </a:ext>
                  </a:extLst>
                </a:gridCol>
                <a:gridCol w="663320">
                  <a:extLst>
                    <a:ext uri="{9D8B030D-6E8A-4147-A177-3AD203B41FA5}">
                      <a16:colId xmlns:a16="http://schemas.microsoft.com/office/drawing/2014/main" val="1521884803"/>
                    </a:ext>
                  </a:extLst>
                </a:gridCol>
                <a:gridCol w="663320">
                  <a:extLst>
                    <a:ext uri="{9D8B030D-6E8A-4147-A177-3AD203B41FA5}">
                      <a16:colId xmlns:a16="http://schemas.microsoft.com/office/drawing/2014/main" val="2665167562"/>
                    </a:ext>
                  </a:extLst>
                </a:gridCol>
                <a:gridCol w="663320">
                  <a:extLst>
                    <a:ext uri="{9D8B030D-6E8A-4147-A177-3AD203B41FA5}">
                      <a16:colId xmlns:a16="http://schemas.microsoft.com/office/drawing/2014/main" val="1336993470"/>
                    </a:ext>
                  </a:extLst>
                </a:gridCol>
                <a:gridCol w="663320">
                  <a:extLst>
                    <a:ext uri="{9D8B030D-6E8A-4147-A177-3AD203B41FA5}">
                      <a16:colId xmlns:a16="http://schemas.microsoft.com/office/drawing/2014/main" val="911993530"/>
                    </a:ext>
                  </a:extLst>
                </a:gridCol>
              </a:tblGrid>
              <a:tr h="190500">
                <a:tc>
                  <a:txBody>
                    <a:bodyPr/>
                    <a:lstStyle/>
                    <a:p>
                      <a:pPr algn="l" fontAlgn="b"/>
                      <a:r>
                        <a:rPr lang="en-US" sz="1200" u="none" strike="noStrike">
                          <a:effectLst/>
                        </a:rPr>
                        <a:t>REVENUE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9564907"/>
                  </a:ext>
                </a:extLst>
              </a:tr>
              <a:tr h="190500">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GREEN</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YELLOW</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ORANGE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RED</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X</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2580194"/>
                  </a:ext>
                </a:extLst>
              </a:tr>
              <a:tr h="190500">
                <a:tc>
                  <a:txBody>
                    <a:bodyPr/>
                    <a:lstStyle/>
                    <a:p>
                      <a:pPr algn="l" fontAlgn="b"/>
                      <a:r>
                        <a:rPr lang="en-US" sz="1200" u="none" strike="noStrike">
                          <a:effectLst/>
                        </a:rPr>
                        <a:t>COMPANY</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471465"/>
                  </a:ext>
                </a:extLst>
              </a:tr>
              <a:tr h="190500">
                <a:tc>
                  <a:txBody>
                    <a:bodyPr/>
                    <a:lstStyle/>
                    <a:p>
                      <a:pPr algn="l" fontAlgn="b"/>
                      <a:r>
                        <a:rPr lang="en-US" sz="1200" u="none" strike="noStrike">
                          <a:effectLst/>
                        </a:rPr>
                        <a:t>ESTABLISHMENT</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741408"/>
                  </a:ext>
                </a:extLst>
              </a:tr>
              <a:tr h="190500">
                <a:tc>
                  <a:txBody>
                    <a:bodyPr/>
                    <a:lstStyle/>
                    <a:p>
                      <a:pPr algn="l" fontAlgn="b"/>
                      <a:r>
                        <a:rPr lang="en-US" sz="1200" u="none" strike="noStrike">
                          <a:effectLst/>
                        </a:rPr>
                        <a:t>LINE OF BUSINESS</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9173308"/>
                  </a:ext>
                </a:extLst>
              </a:tr>
              <a:tr h="190500">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3724320"/>
                  </a:ext>
                </a:extLst>
              </a:tr>
              <a:tr h="190500">
                <a:tc>
                  <a:txBody>
                    <a:bodyPr/>
                    <a:lstStyle/>
                    <a:p>
                      <a:pPr algn="l" fontAlgn="b"/>
                      <a:r>
                        <a:rPr lang="en-US" sz="1200" u="none" strike="noStrike">
                          <a:effectLst/>
                        </a:rPr>
                        <a:t>SPECIFIC INDUSTRY</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7304946"/>
                  </a:ext>
                </a:extLst>
              </a:tr>
              <a:tr h="190500">
                <a:tc>
                  <a:txBody>
                    <a:bodyPr/>
                    <a:lstStyle/>
                    <a:p>
                      <a:pPr algn="l" fontAlgn="b"/>
                      <a:r>
                        <a:rPr lang="en-US" sz="1200" u="none" strike="noStrike">
                          <a:effectLst/>
                        </a:rPr>
                        <a:t>GENERAL INDUSTRY</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7</a:t>
                      </a:r>
                      <a:endParaRPr lang="en-US"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93880874"/>
                  </a:ext>
                </a:extLst>
              </a:tr>
            </a:tbl>
          </a:graphicData>
        </a:graphic>
      </p:graphicFrame>
      <p:sp>
        <p:nvSpPr>
          <p:cNvPr id="12" name="Rectangle 11">
            <a:extLst>
              <a:ext uri="{FF2B5EF4-FFF2-40B4-BE49-F238E27FC236}">
                <a16:creationId xmlns:a16="http://schemas.microsoft.com/office/drawing/2014/main" id="{CABFA404-4C1C-4FD5-A631-0E554AAD0AC9}"/>
              </a:ext>
            </a:extLst>
          </p:cNvPr>
          <p:cNvSpPr/>
          <p:nvPr/>
        </p:nvSpPr>
        <p:spPr>
          <a:xfrm>
            <a:off x="839971" y="4705350"/>
            <a:ext cx="4657059" cy="5486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907992-8A14-4B3C-B0E4-50B140F3D4EC}"/>
              </a:ext>
            </a:extLst>
          </p:cNvPr>
          <p:cNvSpPr/>
          <p:nvPr/>
        </p:nvSpPr>
        <p:spPr>
          <a:xfrm rot="5400000">
            <a:off x="5741500" y="2697470"/>
            <a:ext cx="5871547" cy="18478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C309514-5B2B-4138-8E86-B4B978D64870}"/>
              </a:ext>
            </a:extLst>
          </p:cNvPr>
          <p:cNvSpPr/>
          <p:nvPr/>
        </p:nvSpPr>
        <p:spPr>
          <a:xfrm>
            <a:off x="839971" y="4509932"/>
            <a:ext cx="4657059" cy="176368"/>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C13074D-3C5A-4C2A-B281-3FB5DFCE7899}"/>
              </a:ext>
            </a:extLst>
          </p:cNvPr>
          <p:cNvSpPr/>
          <p:nvPr/>
        </p:nvSpPr>
        <p:spPr>
          <a:xfrm>
            <a:off x="7139016" y="685619"/>
            <a:ext cx="614334" cy="5871547"/>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51541DC-AFE9-4A9A-952F-0F246D70B43C}"/>
              </a:ext>
            </a:extLst>
          </p:cNvPr>
          <p:cNvSpPr/>
          <p:nvPr/>
        </p:nvSpPr>
        <p:spPr>
          <a:xfrm>
            <a:off x="839971" y="5253990"/>
            <a:ext cx="4657059" cy="39783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2B1E3A-11E1-4E1C-8EDF-2A9F83F7CDDF}"/>
              </a:ext>
            </a:extLst>
          </p:cNvPr>
          <p:cNvSpPr/>
          <p:nvPr/>
        </p:nvSpPr>
        <p:spPr>
          <a:xfrm>
            <a:off x="9620977" y="658950"/>
            <a:ext cx="1194579" cy="5898216"/>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73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9" grpId="0" animBg="1"/>
      <p:bldP spid="9" grpId="1" animBg="1"/>
      <p:bldP spid="10" grpId="0" animBg="1"/>
      <p:bldP spid="10" grpId="1"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4733FD5-0A93-48DC-B176-AA82843EA84B}"/>
              </a:ext>
            </a:extLst>
          </p:cNvPr>
          <p:cNvSpPr>
            <a:spLocks noGrp="1"/>
          </p:cNvSpPr>
          <p:nvPr>
            <p:ph type="ftr" sz="quarter" idx="14"/>
          </p:nvPr>
        </p:nvSpPr>
        <p:spPr/>
        <p:txBody>
          <a:bodyPr/>
          <a:lstStyle/>
          <a:p>
            <a:r>
              <a:rPr lang="en-US"/>
              <a:t>Pre-decisional -- Disclosure Prohibited — Title 13 U.S.C.</a:t>
            </a:r>
            <a:endParaRPr lang="en-US" dirty="0"/>
          </a:p>
        </p:txBody>
      </p:sp>
      <p:sp>
        <p:nvSpPr>
          <p:cNvPr id="10" name="Rectangle 9">
            <a:extLst>
              <a:ext uri="{FF2B5EF4-FFF2-40B4-BE49-F238E27FC236}">
                <a16:creationId xmlns:a16="http://schemas.microsoft.com/office/drawing/2014/main" id="{E2F6B367-1A0F-4961-AFA4-C1048DAFA2DF}"/>
              </a:ext>
            </a:extLst>
          </p:cNvPr>
          <p:cNvSpPr/>
          <p:nvPr/>
        </p:nvSpPr>
        <p:spPr>
          <a:xfrm>
            <a:off x="188913" y="499730"/>
            <a:ext cx="11814174" cy="241359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Picture Placeholder 17">
            <a:extLst>
              <a:ext uri="{FF2B5EF4-FFF2-40B4-BE49-F238E27FC236}">
                <a16:creationId xmlns:a16="http://schemas.microsoft.com/office/drawing/2014/main" id="{B3932BBB-37AA-4074-872B-84CCC77C1F85}"/>
              </a:ext>
            </a:extLst>
          </p:cNvPr>
          <p:cNvGraphicFramePr>
            <a:graphicFrameLocks noGrp="1"/>
          </p:cNvGraphicFramePr>
          <p:nvPr>
            <p:ph type="pic" sz="quarter" idx="13"/>
          </p:nvPr>
        </p:nvGraphicFramePr>
        <p:xfrm>
          <a:off x="308344" y="192088"/>
          <a:ext cx="11694744"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0" name="Rectangle 19">
            <a:extLst>
              <a:ext uri="{FF2B5EF4-FFF2-40B4-BE49-F238E27FC236}">
                <a16:creationId xmlns:a16="http://schemas.microsoft.com/office/drawing/2014/main" id="{45FEC377-5695-4FC1-9617-3ADCCF3CF8BF}"/>
              </a:ext>
            </a:extLst>
          </p:cNvPr>
          <p:cNvSpPr/>
          <p:nvPr/>
        </p:nvSpPr>
        <p:spPr>
          <a:xfrm>
            <a:off x="188913" y="2938130"/>
            <a:ext cx="11814174" cy="241359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0B943FA0-4B8A-4560-869E-7F1D16AADF03}"/>
              </a:ext>
            </a:extLst>
          </p:cNvPr>
          <p:cNvCxnSpPr>
            <a:cxnSpLocks/>
          </p:cNvCxnSpPr>
          <p:nvPr/>
        </p:nvCxnSpPr>
        <p:spPr>
          <a:xfrm flipV="1">
            <a:off x="6608932" y="499730"/>
            <a:ext cx="0" cy="4563761"/>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99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0" grpId="0" animBg="1"/>
      <p:bldP spid="2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62536-E75D-436A-9418-8CACA9F01DC7}"/>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F39A4609-5351-4575-8AD3-6D1B146ABE44}"/>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dirty="0"/>
              <a:t>Using a generic Chart of Accounts during interviewing helps to center respondents to the task at hand.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cognitive methodology to give context to the resultant data.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Card sorts can be a useful tool in establishment surveys.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Visualization of qualitative data can have a powerful impact with stakeholders.</a:t>
            </a:r>
          </a:p>
        </p:txBody>
      </p:sp>
      <p:sp>
        <p:nvSpPr>
          <p:cNvPr id="4" name="Slide Number Placeholder 3">
            <a:extLst>
              <a:ext uri="{FF2B5EF4-FFF2-40B4-BE49-F238E27FC236}">
                <a16:creationId xmlns:a16="http://schemas.microsoft.com/office/drawing/2014/main" id="{476D9D31-3B7B-497B-8223-EAB1DAD16CF0}"/>
              </a:ext>
            </a:extLst>
          </p:cNvPr>
          <p:cNvSpPr>
            <a:spLocks noGrp="1"/>
          </p:cNvSpPr>
          <p:nvPr>
            <p:ph type="sldNum" sz="quarter" idx="11"/>
          </p:nvPr>
        </p:nvSpPr>
        <p:spPr/>
        <p:txBody>
          <a:bodyPr/>
          <a:lstStyle/>
          <a:p>
            <a:fld id="{2BEE099A-8562-47CA-944D-F82EDDAC5192}" type="slidenum">
              <a:rPr lang="en-US" smtClean="0"/>
              <a:pPr/>
              <a:t>16</a:t>
            </a:fld>
            <a:endParaRPr lang="en-US" dirty="0"/>
          </a:p>
        </p:txBody>
      </p:sp>
    </p:spTree>
    <p:extLst>
      <p:ext uri="{BB962C8B-B14F-4D97-AF65-F5344CB8AC3E}">
        <p14:creationId xmlns:p14="http://schemas.microsoft.com/office/powerpoint/2010/main" val="975671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E7F6-4C10-4AB0-B7FC-B0079139B684}"/>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62361AF-0D72-4664-A690-1B699FC2C34D}"/>
              </a:ext>
            </a:extLst>
          </p:cNvPr>
          <p:cNvSpPr>
            <a:spLocks noGrp="1"/>
          </p:cNvSpPr>
          <p:nvPr>
            <p:ph idx="1"/>
          </p:nvPr>
        </p:nvSpPr>
        <p:spPr>
          <a:xfrm>
            <a:off x="466401" y="2547917"/>
            <a:ext cx="4523014" cy="3019873"/>
          </a:xfrm>
        </p:spPr>
        <p:txBody>
          <a:bodyPr>
            <a:normAutofit/>
          </a:bodyPr>
          <a:lstStyle/>
          <a:p>
            <a:r>
              <a:rPr lang="en-US" sz="2400" dirty="0">
                <a:latin typeface="+mn-lt"/>
              </a:rPr>
              <a:t>Diane K. </a:t>
            </a:r>
            <a:r>
              <a:rPr lang="en-US" sz="2400" dirty="0" err="1">
                <a:latin typeface="+mn-lt"/>
              </a:rPr>
              <a:t>Willimack</a:t>
            </a:r>
            <a:endParaRPr lang="en-US" sz="2400" dirty="0">
              <a:latin typeface="+mn-lt"/>
            </a:endParaRPr>
          </a:p>
          <a:p>
            <a:pPr marL="457200" lvl="1">
              <a:spcBef>
                <a:spcPts val="0"/>
              </a:spcBef>
            </a:pPr>
            <a:r>
              <a:rPr lang="en-US" sz="2400" dirty="0">
                <a:hlinkClick r:id="rId3"/>
              </a:rPr>
              <a:t>diane.k.willimack@census.gov</a:t>
            </a:r>
            <a:endParaRPr lang="en-US" sz="2400" dirty="0"/>
          </a:p>
          <a:p>
            <a:pPr marL="457200" lvl="1">
              <a:spcBef>
                <a:spcPts val="0"/>
              </a:spcBef>
            </a:pPr>
            <a:r>
              <a:rPr lang="en-US" sz="2400" dirty="0"/>
              <a:t>1+ (301) 763-3538</a:t>
            </a:r>
          </a:p>
          <a:p>
            <a:pPr marL="457200" lvl="1">
              <a:spcBef>
                <a:spcPts val="0"/>
              </a:spcBef>
            </a:pPr>
            <a:endParaRPr lang="en-US" sz="1600" dirty="0"/>
          </a:p>
          <a:p>
            <a:pPr lvl="0">
              <a:spcBef>
                <a:spcPts val="1800"/>
              </a:spcBef>
            </a:pPr>
            <a:r>
              <a:rPr lang="en-US" sz="2400" dirty="0">
                <a:solidFill>
                  <a:srgbClr val="000000"/>
                </a:solidFill>
                <a:latin typeface="+mn-lt"/>
              </a:rPr>
              <a:t>Melissa A. Cidade</a:t>
            </a:r>
          </a:p>
          <a:p>
            <a:pPr marL="457200" lvl="1">
              <a:spcBef>
                <a:spcPts val="0"/>
              </a:spcBef>
            </a:pPr>
            <a:r>
              <a:rPr lang="en-US" sz="2400" dirty="0">
                <a:solidFill>
                  <a:srgbClr val="000000"/>
                </a:solidFill>
                <a:hlinkClick r:id="rId4"/>
              </a:rPr>
              <a:t>melissa.cidade@census.gov</a:t>
            </a:r>
            <a:endParaRPr lang="en-US" sz="2400" dirty="0">
              <a:solidFill>
                <a:srgbClr val="000000"/>
              </a:solidFill>
            </a:endParaRPr>
          </a:p>
          <a:p>
            <a:pPr marL="457200" lvl="1">
              <a:spcBef>
                <a:spcPts val="0"/>
              </a:spcBef>
            </a:pPr>
            <a:r>
              <a:rPr lang="en-US" sz="2400" dirty="0">
                <a:solidFill>
                  <a:srgbClr val="000000"/>
                </a:solidFill>
              </a:rPr>
              <a:t>1+ (301) 763-8325</a:t>
            </a:r>
          </a:p>
        </p:txBody>
      </p:sp>
      <p:sp>
        <p:nvSpPr>
          <p:cNvPr id="4" name="Slide Number Placeholder 3">
            <a:extLst>
              <a:ext uri="{FF2B5EF4-FFF2-40B4-BE49-F238E27FC236}">
                <a16:creationId xmlns:a16="http://schemas.microsoft.com/office/drawing/2014/main" id="{4D1C2030-7A97-44F5-B766-AE10AA93C49F}"/>
              </a:ext>
            </a:extLst>
          </p:cNvPr>
          <p:cNvSpPr>
            <a:spLocks noGrp="1"/>
          </p:cNvSpPr>
          <p:nvPr>
            <p:ph type="sldNum" sz="quarter" idx="11"/>
          </p:nvPr>
        </p:nvSpPr>
        <p:spPr/>
        <p:txBody>
          <a:bodyPr/>
          <a:lstStyle/>
          <a:p>
            <a:fld id="{2BEE099A-8562-47CA-944D-F82EDDAC5192}" type="slidenum">
              <a:rPr lang="en-US" smtClean="0"/>
              <a:pPr/>
              <a:t>17</a:t>
            </a:fld>
            <a:endParaRPr lang="en-US" dirty="0"/>
          </a:p>
        </p:txBody>
      </p:sp>
      <p:sp>
        <p:nvSpPr>
          <p:cNvPr id="5" name="TextBox 4">
            <a:extLst>
              <a:ext uri="{FF2B5EF4-FFF2-40B4-BE49-F238E27FC236}">
                <a16:creationId xmlns:a16="http://schemas.microsoft.com/office/drawing/2014/main" id="{D67D97C2-E41C-4F99-B094-62ED83FF2F70}"/>
              </a:ext>
            </a:extLst>
          </p:cNvPr>
          <p:cNvSpPr txBox="1"/>
          <p:nvPr/>
        </p:nvSpPr>
        <p:spPr>
          <a:xfrm>
            <a:off x="6096001" y="2547917"/>
            <a:ext cx="4811486" cy="2908489"/>
          </a:xfrm>
          <a:prstGeom prst="rect">
            <a:avLst/>
          </a:prstGeom>
          <a:noFill/>
        </p:spPr>
        <p:txBody>
          <a:bodyPr wrap="square" rtlCol="0">
            <a:spAutoFit/>
          </a:bodyPr>
          <a:lstStyle/>
          <a:p>
            <a:pPr lvl="0">
              <a:spcBef>
                <a:spcPts val="1800"/>
              </a:spcBef>
            </a:pPr>
            <a:r>
              <a:rPr lang="en-US" sz="2400" b="1" dirty="0">
                <a:solidFill>
                  <a:srgbClr val="000000"/>
                </a:solidFill>
              </a:rPr>
              <a:t>Demetria V. Hanna</a:t>
            </a:r>
          </a:p>
          <a:p>
            <a:pPr lvl="1"/>
            <a:r>
              <a:rPr lang="en-US" sz="2400" dirty="0">
                <a:solidFill>
                  <a:srgbClr val="000000"/>
                </a:solidFill>
                <a:hlinkClick r:id="rId4"/>
              </a:rPr>
              <a:t>demetria.v.hanna@census.gov</a:t>
            </a:r>
            <a:endParaRPr lang="en-US" sz="2400" dirty="0">
              <a:solidFill>
                <a:srgbClr val="000000"/>
              </a:solidFill>
            </a:endParaRPr>
          </a:p>
          <a:p>
            <a:pPr lvl="1"/>
            <a:r>
              <a:rPr lang="en-US" sz="2400" dirty="0">
                <a:solidFill>
                  <a:srgbClr val="000000"/>
                </a:solidFill>
              </a:rPr>
              <a:t>1+ (301) 763-3351</a:t>
            </a:r>
          </a:p>
          <a:p>
            <a:pPr lvl="1"/>
            <a:endParaRPr lang="en-US" sz="2400" dirty="0">
              <a:solidFill>
                <a:srgbClr val="000000"/>
              </a:solidFill>
            </a:endParaRPr>
          </a:p>
          <a:p>
            <a:pPr lvl="0">
              <a:spcBef>
                <a:spcPts val="1800"/>
              </a:spcBef>
            </a:pPr>
            <a:r>
              <a:rPr lang="en-US" sz="2400" b="1" dirty="0">
                <a:solidFill>
                  <a:srgbClr val="000000"/>
                </a:solidFill>
              </a:rPr>
              <a:t>Kristin Stettler</a:t>
            </a:r>
          </a:p>
          <a:p>
            <a:pPr lvl="1"/>
            <a:r>
              <a:rPr lang="en-US" sz="2400" dirty="0">
                <a:solidFill>
                  <a:srgbClr val="000000"/>
                </a:solidFill>
                <a:hlinkClick r:id="rId5"/>
              </a:rPr>
              <a:t>kristin.j.stettler@census.gov</a:t>
            </a:r>
            <a:endParaRPr lang="en-US" sz="2400" dirty="0">
              <a:solidFill>
                <a:srgbClr val="000000"/>
              </a:solidFill>
            </a:endParaRPr>
          </a:p>
          <a:p>
            <a:pPr lvl="1"/>
            <a:r>
              <a:rPr lang="en-US" sz="2400" dirty="0">
                <a:solidFill>
                  <a:srgbClr val="000000"/>
                </a:solidFill>
              </a:rPr>
              <a:t>1+ (301) 763-7596</a:t>
            </a:r>
          </a:p>
        </p:txBody>
      </p:sp>
    </p:spTree>
    <p:extLst>
      <p:ext uri="{BB962C8B-B14F-4D97-AF65-F5344CB8AC3E}">
        <p14:creationId xmlns:p14="http://schemas.microsoft.com/office/powerpoint/2010/main" val="167277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B3F7A3C7-0737-4E57-B30E-8EEFE638B4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0"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4" name="Freeform: Shape 2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8" name="Freeform: Shape 2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0" name="Freeform: Shape 2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10" name="Title 9">
            <a:extLst>
              <a:ext uri="{FF2B5EF4-FFF2-40B4-BE49-F238E27FC236}">
                <a16:creationId xmlns:a16="http://schemas.microsoft.com/office/drawing/2014/main" id="{A6D57E83-6BE3-4EBC-A3BA-191720AC2BF1}"/>
              </a:ext>
            </a:extLst>
          </p:cNvPr>
          <p:cNvSpPr>
            <a:spLocks noGrp="1"/>
          </p:cNvSpPr>
          <p:nvPr>
            <p:ph type="title"/>
          </p:nvPr>
        </p:nvSpPr>
        <p:spPr>
          <a:xfrm>
            <a:off x="786385" y="841248"/>
            <a:ext cx="3515244" cy="5340097"/>
          </a:xfrm>
        </p:spPr>
        <p:txBody>
          <a:bodyPr anchor="ctr">
            <a:normAutofit/>
          </a:bodyPr>
          <a:lstStyle/>
          <a:p>
            <a:r>
              <a:rPr lang="en-US" dirty="0">
                <a:solidFill>
                  <a:schemeClr val="bg1"/>
                </a:solidFill>
              </a:rPr>
              <a:t>In-Scope Economic Surveys</a:t>
            </a:r>
          </a:p>
        </p:txBody>
      </p:sp>
      <p:graphicFrame>
        <p:nvGraphicFramePr>
          <p:cNvPr id="7" name="Content Placeholder 6">
            <a:extLst>
              <a:ext uri="{FF2B5EF4-FFF2-40B4-BE49-F238E27FC236}">
                <a16:creationId xmlns:a16="http://schemas.microsoft.com/office/drawing/2014/main" id="{401C8BC2-E16E-4840-8D36-2E273E9F5FAA}"/>
              </a:ext>
            </a:extLst>
          </p:cNvPr>
          <p:cNvGraphicFramePr>
            <a:graphicFrameLocks noGrp="1"/>
          </p:cNvGraphicFramePr>
          <p:nvPr>
            <p:ph idx="1"/>
            <p:extLst>
              <p:ext uri="{D42A27DB-BD31-4B8C-83A1-F6EECF244321}">
                <p14:modId xmlns:p14="http://schemas.microsoft.com/office/powerpoint/2010/main" val="803868808"/>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469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67B62-AA20-4789-A81C-CCE9B1442D7A}"/>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58FC56A5-3B90-4496-9715-B3D73D7242CA}"/>
              </a:ext>
            </a:extLst>
          </p:cNvPr>
          <p:cNvSpPr>
            <a:spLocks noGrp="1"/>
          </p:cNvSpPr>
          <p:nvPr>
            <p:ph idx="1"/>
          </p:nvPr>
        </p:nvSpPr>
        <p:spPr/>
        <p:txBody>
          <a:bodyPr/>
          <a:lstStyle/>
          <a:p>
            <a:pPr marL="342900" indent="-342900">
              <a:buFont typeface="+mj-lt"/>
              <a:buAutoNum type="arabicPeriod"/>
            </a:pPr>
            <a:r>
              <a:rPr lang="en-US" dirty="0"/>
              <a:t>Definitions:  how do businesses define themselves relative to the Census Bureau definitions?</a:t>
            </a:r>
          </a:p>
          <a:p>
            <a:pPr marL="342900" indent="-342900">
              <a:buFont typeface="+mj-lt"/>
              <a:buAutoNum type="arabicPeriod"/>
            </a:pPr>
            <a:endParaRPr lang="en-US" dirty="0"/>
          </a:p>
          <a:p>
            <a:pPr marL="342900" indent="-342900">
              <a:buFont typeface="+mj-lt"/>
              <a:buAutoNum type="arabicPeriod"/>
            </a:pPr>
            <a:r>
              <a:rPr lang="en-US" dirty="0"/>
              <a:t>Accessibility:  how accessible are key data points at varying business units?</a:t>
            </a:r>
          </a:p>
          <a:p>
            <a:pPr marL="342900" indent="-342900">
              <a:buFont typeface="+mj-lt"/>
              <a:buAutoNum type="arabicPeriod"/>
            </a:pPr>
            <a:endParaRPr lang="en-US" dirty="0"/>
          </a:p>
          <a:p>
            <a:pPr marL="342900" indent="-342900">
              <a:buFont typeface="+mj-lt"/>
              <a:buAutoNum type="arabicPeriod"/>
            </a:pPr>
            <a:r>
              <a:rPr lang="en-US" dirty="0"/>
              <a:t>Burden:  how resource intensive is gathering data at these varying business units?</a:t>
            </a:r>
          </a:p>
        </p:txBody>
      </p:sp>
      <p:sp>
        <p:nvSpPr>
          <p:cNvPr id="4" name="Slide Number Placeholder 3">
            <a:extLst>
              <a:ext uri="{FF2B5EF4-FFF2-40B4-BE49-F238E27FC236}">
                <a16:creationId xmlns:a16="http://schemas.microsoft.com/office/drawing/2014/main" id="{0CE0FAA6-0BD4-41AE-9AC5-FE784A6A0CFB}"/>
              </a:ext>
            </a:extLst>
          </p:cNvPr>
          <p:cNvSpPr>
            <a:spLocks noGrp="1"/>
          </p:cNvSpPr>
          <p:nvPr>
            <p:ph type="sldNum" sz="quarter" idx="11"/>
          </p:nvPr>
        </p:nvSpPr>
        <p:spPr/>
        <p:txBody>
          <a:bodyPr/>
          <a:lstStyle/>
          <a:p>
            <a:fld id="{2BEE099A-8562-47CA-944D-F82EDDAC5192}" type="slidenum">
              <a:rPr lang="en-US" smtClean="0"/>
              <a:pPr/>
              <a:t>3</a:t>
            </a:fld>
            <a:endParaRPr lang="en-US" dirty="0"/>
          </a:p>
        </p:txBody>
      </p:sp>
    </p:spTree>
    <p:extLst>
      <p:ext uri="{BB962C8B-B14F-4D97-AF65-F5344CB8AC3E}">
        <p14:creationId xmlns:p14="http://schemas.microsoft.com/office/powerpoint/2010/main" val="164169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04AA-AAA1-4728-99B9-92A4462118A9}"/>
              </a:ext>
            </a:extLst>
          </p:cNvPr>
          <p:cNvSpPr>
            <a:spLocks noGrp="1"/>
          </p:cNvSpPr>
          <p:nvPr>
            <p:ph type="title"/>
          </p:nvPr>
        </p:nvSpPr>
        <p:spPr/>
        <p:txBody>
          <a:bodyPr/>
          <a:lstStyle/>
          <a:p>
            <a:r>
              <a:rPr lang="en-US" sz="4400" dirty="0"/>
              <a:t>In-Scope Businesses and Respondents</a:t>
            </a:r>
          </a:p>
        </p:txBody>
      </p:sp>
      <p:sp>
        <p:nvSpPr>
          <p:cNvPr id="6" name="Content Placeholder 5">
            <a:extLst>
              <a:ext uri="{FF2B5EF4-FFF2-40B4-BE49-F238E27FC236}">
                <a16:creationId xmlns:a16="http://schemas.microsoft.com/office/drawing/2014/main" id="{47FEACED-841E-4AAB-B16A-95BB5EB559EF}"/>
              </a:ext>
            </a:extLst>
          </p:cNvPr>
          <p:cNvSpPr>
            <a:spLocks noGrp="1"/>
          </p:cNvSpPr>
          <p:nvPr>
            <p:ph idx="1"/>
          </p:nvPr>
        </p:nvSpPr>
        <p:spPr>
          <a:xfrm>
            <a:off x="667512" y="2547917"/>
            <a:ext cx="4949517" cy="3019873"/>
          </a:xfrm>
        </p:spPr>
        <p:txBody>
          <a:bodyPr/>
          <a:lstStyle/>
          <a:p>
            <a:r>
              <a:rPr lang="en-US" dirty="0"/>
              <a:t>Eligibility Criteria:</a:t>
            </a:r>
          </a:p>
          <a:p>
            <a:pPr marL="285750" indent="-285750">
              <a:buFont typeface="Arial" panose="020B0604020202020204" pitchFamily="34" charset="0"/>
              <a:buChar char="•"/>
            </a:pPr>
            <a:r>
              <a:rPr lang="en-US" dirty="0"/>
              <a:t>Sampled in at least two in-scope surveys</a:t>
            </a:r>
          </a:p>
          <a:p>
            <a:pPr marL="285750" indent="-285750">
              <a:buFont typeface="Arial" panose="020B0604020202020204" pitchFamily="34" charset="0"/>
              <a:buChar char="•"/>
            </a:pPr>
            <a:r>
              <a:rPr lang="en-US" dirty="0"/>
              <a:t>In at least two industrial sectors</a:t>
            </a:r>
          </a:p>
          <a:p>
            <a:pPr marL="285750" indent="-285750">
              <a:buFont typeface="Arial" panose="020B0604020202020204" pitchFamily="34" charset="0"/>
              <a:buChar char="•"/>
            </a:pPr>
            <a:r>
              <a:rPr lang="en-US" dirty="0"/>
              <a:t>More than one establishment</a:t>
            </a:r>
          </a:p>
        </p:txBody>
      </p:sp>
      <p:sp>
        <p:nvSpPr>
          <p:cNvPr id="4" name="Slide Number Placeholder 3">
            <a:extLst>
              <a:ext uri="{FF2B5EF4-FFF2-40B4-BE49-F238E27FC236}">
                <a16:creationId xmlns:a16="http://schemas.microsoft.com/office/drawing/2014/main" id="{A67B44D3-1170-4075-B32F-56E0384AEEBE}"/>
              </a:ext>
            </a:extLst>
          </p:cNvPr>
          <p:cNvSpPr>
            <a:spLocks noGrp="1"/>
          </p:cNvSpPr>
          <p:nvPr>
            <p:ph type="sldNum" sz="quarter" idx="11"/>
          </p:nvPr>
        </p:nvSpPr>
        <p:spPr/>
        <p:txBody>
          <a:bodyPr/>
          <a:lstStyle/>
          <a:p>
            <a:fld id="{2BEE099A-8562-47CA-944D-F82EDDAC5192}" type="slidenum">
              <a:rPr lang="en-US" smtClean="0"/>
              <a:pPr/>
              <a:t>4</a:t>
            </a:fld>
            <a:endParaRPr lang="en-US" dirty="0"/>
          </a:p>
        </p:txBody>
      </p:sp>
      <p:graphicFrame>
        <p:nvGraphicFramePr>
          <p:cNvPr id="10" name="Table 10">
            <a:extLst>
              <a:ext uri="{FF2B5EF4-FFF2-40B4-BE49-F238E27FC236}">
                <a16:creationId xmlns:a16="http://schemas.microsoft.com/office/drawing/2014/main" id="{30235BF2-3839-4CC7-8148-8CEB6EA48DC2}"/>
              </a:ext>
            </a:extLst>
          </p:cNvPr>
          <p:cNvGraphicFramePr>
            <a:graphicFrameLocks noGrp="1"/>
          </p:cNvGraphicFramePr>
          <p:nvPr>
            <p:extLst>
              <p:ext uri="{D42A27DB-BD31-4B8C-83A1-F6EECF244321}">
                <p14:modId xmlns:p14="http://schemas.microsoft.com/office/powerpoint/2010/main" val="266260676"/>
              </p:ext>
            </p:extLst>
          </p:nvPr>
        </p:nvGraphicFramePr>
        <p:xfrm>
          <a:off x="6417129" y="2213813"/>
          <a:ext cx="4359728" cy="3688080"/>
        </p:xfrm>
        <a:graphic>
          <a:graphicData uri="http://schemas.openxmlformats.org/drawingml/2006/table">
            <a:tbl>
              <a:tblPr firstRow="1" bandRow="1">
                <a:tableStyleId>{5C22544A-7EE6-4342-B048-85BDC9FD1C3A}</a:tableStyleId>
              </a:tblPr>
              <a:tblGrid>
                <a:gridCol w="1960911">
                  <a:extLst>
                    <a:ext uri="{9D8B030D-6E8A-4147-A177-3AD203B41FA5}">
                      <a16:colId xmlns:a16="http://schemas.microsoft.com/office/drawing/2014/main" val="3566398559"/>
                    </a:ext>
                  </a:extLst>
                </a:gridCol>
                <a:gridCol w="1174846">
                  <a:extLst>
                    <a:ext uri="{9D8B030D-6E8A-4147-A177-3AD203B41FA5}">
                      <a16:colId xmlns:a16="http://schemas.microsoft.com/office/drawing/2014/main" val="2482820999"/>
                    </a:ext>
                  </a:extLst>
                </a:gridCol>
                <a:gridCol w="1223971">
                  <a:extLst>
                    <a:ext uri="{9D8B030D-6E8A-4147-A177-3AD203B41FA5}">
                      <a16:colId xmlns:a16="http://schemas.microsoft.com/office/drawing/2014/main" val="3183879207"/>
                    </a:ext>
                  </a:extLst>
                </a:gridCol>
              </a:tblGrid>
              <a:tr h="377484">
                <a:tc>
                  <a:txBody>
                    <a:bodyPr/>
                    <a:lstStyle/>
                    <a:p>
                      <a:endParaRPr lang="en-US" sz="2000" dirty="0"/>
                    </a:p>
                  </a:txBody>
                  <a:tcPr/>
                </a:tc>
                <a:tc>
                  <a:txBody>
                    <a:bodyPr/>
                    <a:lstStyle/>
                    <a:p>
                      <a:r>
                        <a:rPr lang="en-US" sz="2000" dirty="0"/>
                        <a:t>Phase 1</a:t>
                      </a:r>
                    </a:p>
                  </a:txBody>
                  <a:tcPr/>
                </a:tc>
                <a:tc>
                  <a:txBody>
                    <a:bodyPr/>
                    <a:lstStyle/>
                    <a:p>
                      <a:r>
                        <a:rPr lang="en-US" sz="2000" dirty="0"/>
                        <a:t>Phase 2</a:t>
                      </a:r>
                    </a:p>
                  </a:txBody>
                  <a:tcPr/>
                </a:tc>
                <a:extLst>
                  <a:ext uri="{0D108BD9-81ED-4DB2-BD59-A6C34878D82A}">
                    <a16:rowId xmlns:a16="http://schemas.microsoft.com/office/drawing/2014/main" val="936571381"/>
                  </a:ext>
                </a:extLst>
              </a:tr>
              <a:tr h="377484">
                <a:tc gridSpan="3">
                  <a:txBody>
                    <a:bodyPr/>
                    <a:lstStyle/>
                    <a:p>
                      <a:r>
                        <a:rPr lang="en-US" sz="2000" b="1" i="1" dirty="0"/>
                        <a:t>Number of Industries</a:t>
                      </a:r>
                      <a:r>
                        <a:rPr lang="en-US" sz="2000" b="1" i="1" baseline="30000" dirty="0"/>
                        <a:t>*</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80235160"/>
                  </a:ext>
                </a:extLst>
              </a:tr>
              <a:tr h="377484">
                <a:tc>
                  <a:txBody>
                    <a:bodyPr/>
                    <a:lstStyle/>
                    <a:p>
                      <a:r>
                        <a:rPr lang="en-US" sz="2000" dirty="0"/>
                        <a:t>Three or fewer</a:t>
                      </a:r>
                    </a:p>
                  </a:txBody>
                  <a:tcPr/>
                </a:tc>
                <a:tc>
                  <a:txBody>
                    <a:bodyPr/>
                    <a:lstStyle/>
                    <a:p>
                      <a:pPr algn="ctr"/>
                      <a:r>
                        <a:rPr lang="en-US" sz="2000" dirty="0"/>
                        <a:t>16</a:t>
                      </a:r>
                    </a:p>
                  </a:txBody>
                  <a:tcPr/>
                </a:tc>
                <a:tc>
                  <a:txBody>
                    <a:bodyPr/>
                    <a:lstStyle/>
                    <a:p>
                      <a:pPr algn="ctr"/>
                      <a:r>
                        <a:rPr lang="en-US" sz="2000" dirty="0"/>
                        <a:t>25</a:t>
                      </a:r>
                    </a:p>
                  </a:txBody>
                  <a:tcPr/>
                </a:tc>
                <a:extLst>
                  <a:ext uri="{0D108BD9-81ED-4DB2-BD59-A6C34878D82A}">
                    <a16:rowId xmlns:a16="http://schemas.microsoft.com/office/drawing/2014/main" val="4006092737"/>
                  </a:ext>
                </a:extLst>
              </a:tr>
              <a:tr h="394518">
                <a:tc>
                  <a:txBody>
                    <a:bodyPr/>
                    <a:lstStyle/>
                    <a:p>
                      <a:r>
                        <a:rPr lang="en-US" sz="2000" dirty="0"/>
                        <a:t>Four or more</a:t>
                      </a:r>
                    </a:p>
                  </a:txBody>
                  <a:tcPr/>
                </a:tc>
                <a:tc>
                  <a:txBody>
                    <a:bodyPr/>
                    <a:lstStyle/>
                    <a:p>
                      <a:pPr algn="ctr"/>
                      <a:r>
                        <a:rPr lang="en-US" sz="2000" dirty="0"/>
                        <a:t>  5</a:t>
                      </a:r>
                    </a:p>
                  </a:txBody>
                  <a:tcPr/>
                </a:tc>
                <a:tc>
                  <a:txBody>
                    <a:bodyPr/>
                    <a:lstStyle/>
                    <a:p>
                      <a:pPr algn="ctr"/>
                      <a:r>
                        <a:rPr lang="en-US" sz="2000" dirty="0"/>
                        <a:t>  5</a:t>
                      </a:r>
                    </a:p>
                  </a:txBody>
                  <a:tcPr/>
                </a:tc>
                <a:extLst>
                  <a:ext uri="{0D108BD9-81ED-4DB2-BD59-A6C34878D82A}">
                    <a16:rowId xmlns:a16="http://schemas.microsoft.com/office/drawing/2014/main" val="2464645120"/>
                  </a:ext>
                </a:extLst>
              </a:tr>
              <a:tr h="377484">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1261044566"/>
                  </a:ext>
                </a:extLst>
              </a:tr>
              <a:tr h="377484">
                <a:tc gridSpan="3">
                  <a:txBody>
                    <a:bodyPr/>
                    <a:lstStyle/>
                    <a:p>
                      <a:r>
                        <a:rPr lang="en-US" sz="2000" b="1" i="1" dirty="0"/>
                        <a:t>Number of establishments</a:t>
                      </a:r>
                      <a:r>
                        <a:rPr lang="en-US" sz="2000" b="1" i="1" baseline="30000" dirty="0"/>
                        <a:t>*</a:t>
                      </a:r>
                      <a:endParaRPr lang="en-US" sz="2000" b="1" i="1"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18303376"/>
                  </a:ext>
                </a:extLst>
              </a:tr>
              <a:tr h="377484">
                <a:tc>
                  <a:txBody>
                    <a:bodyPr/>
                    <a:lstStyle/>
                    <a:p>
                      <a:r>
                        <a:rPr lang="en-US" sz="2000" dirty="0"/>
                        <a:t>30 or fewer</a:t>
                      </a:r>
                    </a:p>
                  </a:txBody>
                  <a:tcPr/>
                </a:tc>
                <a:tc>
                  <a:txBody>
                    <a:bodyPr/>
                    <a:lstStyle/>
                    <a:p>
                      <a:pPr algn="ctr"/>
                      <a:r>
                        <a:rPr lang="en-US" sz="2000" dirty="0"/>
                        <a:t>  9</a:t>
                      </a:r>
                    </a:p>
                  </a:txBody>
                  <a:tcPr/>
                </a:tc>
                <a:tc>
                  <a:txBody>
                    <a:bodyPr/>
                    <a:lstStyle/>
                    <a:p>
                      <a:pPr algn="ctr"/>
                      <a:r>
                        <a:rPr lang="en-US" sz="2000" dirty="0"/>
                        <a:t>19</a:t>
                      </a:r>
                    </a:p>
                  </a:txBody>
                  <a:tcPr/>
                </a:tc>
                <a:extLst>
                  <a:ext uri="{0D108BD9-81ED-4DB2-BD59-A6C34878D82A}">
                    <a16:rowId xmlns:a16="http://schemas.microsoft.com/office/drawing/2014/main" val="4170629591"/>
                  </a:ext>
                </a:extLst>
              </a:tr>
              <a:tr h="377484">
                <a:tc>
                  <a:txBody>
                    <a:bodyPr/>
                    <a:lstStyle/>
                    <a:p>
                      <a:r>
                        <a:rPr lang="en-US" sz="2000" dirty="0"/>
                        <a:t>31 or more</a:t>
                      </a:r>
                    </a:p>
                  </a:txBody>
                  <a:tcPr/>
                </a:tc>
                <a:tc>
                  <a:txBody>
                    <a:bodyPr/>
                    <a:lstStyle/>
                    <a:p>
                      <a:pPr algn="ctr"/>
                      <a:r>
                        <a:rPr lang="en-US" sz="2000" dirty="0"/>
                        <a:t>12</a:t>
                      </a:r>
                    </a:p>
                  </a:txBody>
                  <a:tcPr/>
                </a:tc>
                <a:tc>
                  <a:txBody>
                    <a:bodyPr/>
                    <a:lstStyle/>
                    <a:p>
                      <a:pPr algn="ctr"/>
                      <a:r>
                        <a:rPr lang="en-US" sz="2000" dirty="0"/>
                        <a:t>11</a:t>
                      </a:r>
                    </a:p>
                  </a:txBody>
                  <a:tcPr/>
                </a:tc>
                <a:extLst>
                  <a:ext uri="{0D108BD9-81ED-4DB2-BD59-A6C34878D82A}">
                    <a16:rowId xmlns:a16="http://schemas.microsoft.com/office/drawing/2014/main" val="3259986501"/>
                  </a:ext>
                </a:extLst>
              </a:tr>
              <a:tr h="377484">
                <a:tc gridSpan="3">
                  <a:txBody>
                    <a:bodyPr/>
                    <a:lstStyle/>
                    <a:p>
                      <a:r>
                        <a:rPr lang="en-US" sz="1400" b="1" i="1" baseline="30000" dirty="0"/>
                        <a:t>*</a:t>
                      </a:r>
                      <a:r>
                        <a:rPr lang="en-US" sz="1400" b="1" i="1" baseline="0" dirty="0"/>
                        <a:t>Numbers may not sum to total interviews because of missing data.</a:t>
                      </a:r>
                      <a:endParaRPr lang="en-US" sz="1400" dirty="0"/>
                    </a:p>
                  </a:txBody>
                  <a:tcPr/>
                </a:tc>
                <a:tc hMerge="1">
                  <a:txBody>
                    <a:bodyPr/>
                    <a:lstStyle/>
                    <a:p>
                      <a:pPr algn="ctr"/>
                      <a:endParaRPr lang="en-US" sz="2000" dirty="0"/>
                    </a:p>
                  </a:txBody>
                  <a:tcPr/>
                </a:tc>
                <a:tc hMerge="1">
                  <a:txBody>
                    <a:bodyPr/>
                    <a:lstStyle/>
                    <a:p>
                      <a:pPr algn="ctr"/>
                      <a:endParaRPr lang="en-US" sz="2000" dirty="0"/>
                    </a:p>
                  </a:txBody>
                  <a:tcPr/>
                </a:tc>
                <a:extLst>
                  <a:ext uri="{0D108BD9-81ED-4DB2-BD59-A6C34878D82A}">
                    <a16:rowId xmlns:a16="http://schemas.microsoft.com/office/drawing/2014/main" val="632827445"/>
                  </a:ext>
                </a:extLst>
              </a:tr>
            </a:tbl>
          </a:graphicData>
        </a:graphic>
      </p:graphicFrame>
    </p:spTree>
    <p:extLst>
      <p:ext uri="{BB962C8B-B14F-4D97-AF65-F5344CB8AC3E}">
        <p14:creationId xmlns:p14="http://schemas.microsoft.com/office/powerpoint/2010/main" val="95708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6F1254-745F-404D-A3E7-860EE39A26CB}"/>
              </a:ext>
            </a:extLst>
          </p:cNvPr>
          <p:cNvSpPr>
            <a:spLocks noGrp="1"/>
          </p:cNvSpPr>
          <p:nvPr>
            <p:ph type="ctrTitle"/>
          </p:nvPr>
        </p:nvSpPr>
        <p:spPr>
          <a:xfrm>
            <a:off x="615950" y="2601119"/>
            <a:ext cx="10240964" cy="1655762"/>
          </a:xfrm>
        </p:spPr>
        <p:txBody>
          <a:bodyPr/>
          <a:lstStyle/>
          <a:p>
            <a:pPr algn="ctr"/>
            <a:r>
              <a:rPr lang="en-US" dirty="0"/>
              <a:t>Phase 1 Interviewing</a:t>
            </a:r>
          </a:p>
        </p:txBody>
      </p:sp>
      <p:sp>
        <p:nvSpPr>
          <p:cNvPr id="4" name="Slide Number Placeholder 3">
            <a:extLst>
              <a:ext uri="{FF2B5EF4-FFF2-40B4-BE49-F238E27FC236}">
                <a16:creationId xmlns:a16="http://schemas.microsoft.com/office/drawing/2014/main" id="{24AC271D-E0E0-4B97-8C26-A2E08F498058}"/>
              </a:ext>
            </a:extLst>
          </p:cNvPr>
          <p:cNvSpPr>
            <a:spLocks noGrp="1"/>
          </p:cNvSpPr>
          <p:nvPr>
            <p:ph type="sldNum" sz="quarter" idx="4294967295"/>
          </p:nvPr>
        </p:nvSpPr>
        <p:spPr>
          <a:xfrm>
            <a:off x="0" y="6191250"/>
            <a:ext cx="615950" cy="365125"/>
          </a:xfrm>
        </p:spPr>
        <p:txBody>
          <a:bodyPr/>
          <a:lstStyle/>
          <a:p>
            <a:fld id="{2BEE099A-8562-47CA-944D-F82EDDAC5192}" type="slidenum">
              <a:rPr lang="en-US" smtClean="0"/>
              <a:pPr/>
              <a:t>5</a:t>
            </a:fld>
            <a:endParaRPr lang="en-US" dirty="0"/>
          </a:p>
        </p:txBody>
      </p:sp>
    </p:spTree>
    <p:extLst>
      <p:ext uri="{BB962C8B-B14F-4D97-AF65-F5344CB8AC3E}">
        <p14:creationId xmlns:p14="http://schemas.microsoft.com/office/powerpoint/2010/main" val="191126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3AEF-78F0-4160-BAA1-B2FC08B3E797}"/>
              </a:ext>
            </a:extLst>
          </p:cNvPr>
          <p:cNvSpPr>
            <a:spLocks noGrp="1"/>
          </p:cNvSpPr>
          <p:nvPr>
            <p:ph type="title"/>
          </p:nvPr>
        </p:nvSpPr>
        <p:spPr>
          <a:xfrm>
            <a:off x="321469" y="738413"/>
            <a:ext cx="3759212" cy="2113969"/>
          </a:xfrm>
        </p:spPr>
        <p:txBody>
          <a:bodyPr/>
          <a:lstStyle/>
          <a:p>
            <a:r>
              <a:rPr lang="en-US" dirty="0"/>
              <a:t>Phase 1: The Chart of Accounts</a:t>
            </a:r>
          </a:p>
        </p:txBody>
      </p:sp>
      <p:pic>
        <p:nvPicPr>
          <p:cNvPr id="5" name="Content Placeholder 4">
            <a:extLst>
              <a:ext uri="{FF2B5EF4-FFF2-40B4-BE49-F238E27FC236}">
                <a16:creationId xmlns:a16="http://schemas.microsoft.com/office/drawing/2014/main" id="{AD0A7456-49FB-4AFA-A229-684C87FAC750}"/>
              </a:ext>
            </a:extLst>
          </p:cNvPr>
          <p:cNvPicPr>
            <a:picLocks noGrp="1" noChangeAspect="1"/>
          </p:cNvPicPr>
          <p:nvPr>
            <p:ph idx="1"/>
          </p:nvPr>
        </p:nvPicPr>
        <p:blipFill rotWithShape="1">
          <a:blip r:embed="rId3"/>
          <a:srcRect l="2643" t="4456" r="24184" b="3636"/>
          <a:stretch/>
        </p:blipFill>
        <p:spPr>
          <a:xfrm>
            <a:off x="4408227" y="382135"/>
            <a:ext cx="7287904" cy="54430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3">
            <a:extLst>
              <a:ext uri="{FF2B5EF4-FFF2-40B4-BE49-F238E27FC236}">
                <a16:creationId xmlns:a16="http://schemas.microsoft.com/office/drawing/2014/main" id="{F223425E-EB40-46E4-8B95-A010C9B987BB}"/>
              </a:ext>
            </a:extLst>
          </p:cNvPr>
          <p:cNvSpPr>
            <a:spLocks noGrp="1"/>
          </p:cNvSpPr>
          <p:nvPr>
            <p:ph type="sldNum" sz="quarter" idx="11"/>
          </p:nvPr>
        </p:nvSpPr>
        <p:spPr/>
        <p:txBody>
          <a:bodyPr/>
          <a:lstStyle/>
          <a:p>
            <a:fld id="{2BEE099A-8562-47CA-944D-F82EDDAC5192}" type="slidenum">
              <a:rPr lang="en-US"/>
              <a:pPr/>
              <a:t>6</a:t>
            </a:fld>
            <a:endParaRPr lang="en-US"/>
          </a:p>
        </p:txBody>
      </p:sp>
    </p:spTree>
    <p:extLst>
      <p:ext uri="{BB962C8B-B14F-4D97-AF65-F5344CB8AC3E}">
        <p14:creationId xmlns:p14="http://schemas.microsoft.com/office/powerpoint/2010/main" val="165193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8DB5-40D4-4032-9C6A-B64B6EBDE8DC}"/>
              </a:ext>
            </a:extLst>
          </p:cNvPr>
          <p:cNvSpPr>
            <a:spLocks noGrp="1"/>
          </p:cNvSpPr>
          <p:nvPr>
            <p:ph type="title"/>
          </p:nvPr>
        </p:nvSpPr>
        <p:spPr/>
        <p:txBody>
          <a:bodyPr/>
          <a:lstStyle/>
          <a:p>
            <a:r>
              <a:rPr lang="en-US" dirty="0"/>
              <a:t>Phase 1 Findings</a:t>
            </a:r>
          </a:p>
        </p:txBody>
      </p:sp>
      <p:graphicFrame>
        <p:nvGraphicFramePr>
          <p:cNvPr id="5" name="Content Placeholder 4">
            <a:extLst>
              <a:ext uri="{FF2B5EF4-FFF2-40B4-BE49-F238E27FC236}">
                <a16:creationId xmlns:a16="http://schemas.microsoft.com/office/drawing/2014/main" id="{F8A379AC-52D4-473A-8B65-7F1CB724F200}"/>
              </a:ext>
            </a:extLst>
          </p:cNvPr>
          <p:cNvGraphicFramePr>
            <a:graphicFrameLocks noGrp="1"/>
          </p:cNvGraphicFramePr>
          <p:nvPr>
            <p:ph idx="1"/>
            <p:extLst>
              <p:ext uri="{D42A27DB-BD31-4B8C-83A1-F6EECF244321}">
                <p14:modId xmlns:p14="http://schemas.microsoft.com/office/powerpoint/2010/main" val="2194146262"/>
              </p:ext>
            </p:extLst>
          </p:nvPr>
        </p:nvGraphicFramePr>
        <p:xfrm>
          <a:off x="666750" y="2547938"/>
          <a:ext cx="10707688" cy="3019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F5E7C1C-D510-44B7-8425-171F75843816}"/>
              </a:ext>
            </a:extLst>
          </p:cNvPr>
          <p:cNvSpPr>
            <a:spLocks noGrp="1"/>
          </p:cNvSpPr>
          <p:nvPr>
            <p:ph type="sldNum" sz="quarter" idx="11"/>
          </p:nvPr>
        </p:nvSpPr>
        <p:spPr/>
        <p:txBody>
          <a:bodyPr/>
          <a:lstStyle/>
          <a:p>
            <a:fld id="{2BEE099A-8562-47CA-944D-F82EDDAC5192}" type="slidenum">
              <a:rPr lang="en-US" smtClean="0"/>
              <a:pPr/>
              <a:t>7</a:t>
            </a:fld>
            <a:endParaRPr lang="en-US" dirty="0"/>
          </a:p>
        </p:txBody>
      </p:sp>
      <p:grpSp>
        <p:nvGrpSpPr>
          <p:cNvPr id="25" name="Group 24">
            <a:extLst>
              <a:ext uri="{FF2B5EF4-FFF2-40B4-BE49-F238E27FC236}">
                <a16:creationId xmlns:a16="http://schemas.microsoft.com/office/drawing/2014/main" id="{82A9E0A6-9088-466F-AC7B-FD0B3B78D98F}"/>
              </a:ext>
            </a:extLst>
          </p:cNvPr>
          <p:cNvGrpSpPr/>
          <p:nvPr/>
        </p:nvGrpSpPr>
        <p:grpSpPr>
          <a:xfrm>
            <a:off x="321469" y="1851645"/>
            <a:ext cx="11661265" cy="3154710"/>
            <a:chOff x="321469" y="1851645"/>
            <a:chExt cx="11661265" cy="3154710"/>
          </a:xfrm>
        </p:grpSpPr>
        <p:sp>
          <p:nvSpPr>
            <p:cNvPr id="26" name="Rectangle: Rounded Corners 25">
              <a:extLst>
                <a:ext uri="{FF2B5EF4-FFF2-40B4-BE49-F238E27FC236}">
                  <a16:creationId xmlns:a16="http://schemas.microsoft.com/office/drawing/2014/main" id="{64002308-45DF-4B0F-8A86-4C31DC6912DE}"/>
                </a:ext>
              </a:extLst>
            </p:cNvPr>
            <p:cNvSpPr/>
            <p:nvPr/>
          </p:nvSpPr>
          <p:spPr>
            <a:xfrm>
              <a:off x="532263" y="2210937"/>
              <a:ext cx="11450471" cy="238835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27" name="Group 26">
              <a:extLst>
                <a:ext uri="{FF2B5EF4-FFF2-40B4-BE49-F238E27FC236}">
                  <a16:creationId xmlns:a16="http://schemas.microsoft.com/office/drawing/2014/main" id="{D116B791-B46F-4751-8316-35BE0D963FF2}"/>
                </a:ext>
              </a:extLst>
            </p:cNvPr>
            <p:cNvGrpSpPr/>
            <p:nvPr/>
          </p:nvGrpSpPr>
          <p:grpSpPr>
            <a:xfrm>
              <a:off x="321469" y="1851645"/>
              <a:ext cx="11535802" cy="3154710"/>
              <a:chOff x="1049845" y="462886"/>
              <a:chExt cx="11535802" cy="3154710"/>
            </a:xfrm>
          </p:grpSpPr>
          <p:pic>
            <p:nvPicPr>
              <p:cNvPr id="28" name="Graphic 27" descr="Cat">
                <a:extLst>
                  <a:ext uri="{FF2B5EF4-FFF2-40B4-BE49-F238E27FC236}">
                    <a16:creationId xmlns:a16="http://schemas.microsoft.com/office/drawing/2014/main" id="{0D6B7534-81D0-4F03-8B2C-A205DC73818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9845" y="1045091"/>
                <a:ext cx="1990299" cy="1990299"/>
              </a:xfrm>
              <a:prstGeom prst="rect">
                <a:avLst/>
              </a:prstGeom>
            </p:spPr>
          </p:pic>
          <p:sp>
            <p:nvSpPr>
              <p:cNvPr id="29" name="Rectangle 28">
                <a:extLst>
                  <a:ext uri="{FF2B5EF4-FFF2-40B4-BE49-F238E27FC236}">
                    <a16:creationId xmlns:a16="http://schemas.microsoft.com/office/drawing/2014/main" id="{ADF37893-98AF-40C4-8BB3-3772BF7C33DA}"/>
                  </a:ext>
                </a:extLst>
              </p:cNvPr>
              <p:cNvSpPr/>
              <p:nvPr/>
            </p:nvSpPr>
            <p:spPr>
              <a:xfrm>
                <a:off x="2378394" y="462886"/>
                <a:ext cx="1606752" cy="3154710"/>
              </a:xfrm>
              <a:prstGeom prst="rect">
                <a:avLst/>
              </a:prstGeom>
              <a:noFill/>
            </p:spPr>
            <p:txBody>
              <a:bodyPr wrap="square" lIns="91440" tIns="45720" rIns="91440" bIns="45720">
                <a:spAutoFit/>
              </a:bodyPr>
              <a:lstStyle/>
              <a:p>
                <a:pPr algn="ctr"/>
                <a:r>
                  <a:rPr lang="en-US" sz="19900" b="0" cap="none" spc="0" dirty="0">
                    <a:ln w="0"/>
                    <a:solidFill>
                      <a:schemeClr val="accent1"/>
                    </a:solidFill>
                    <a:effectLst>
                      <a:outerShdw blurRad="38100" dist="25400" dir="5400000" algn="ctr" rotWithShape="0">
                        <a:srgbClr val="6E747A">
                          <a:alpha val="43000"/>
                        </a:srgbClr>
                      </a:outerShdw>
                    </a:effectLst>
                  </a:rPr>
                  <a:t>C</a:t>
                </a:r>
              </a:p>
            </p:txBody>
          </p:sp>
          <p:sp>
            <p:nvSpPr>
              <p:cNvPr id="30" name="TextBox 29">
                <a:extLst>
                  <a:ext uri="{FF2B5EF4-FFF2-40B4-BE49-F238E27FC236}">
                    <a16:creationId xmlns:a16="http://schemas.microsoft.com/office/drawing/2014/main" id="{1D81BA60-BB88-4894-B5B8-0B1DD4470E30}"/>
                  </a:ext>
                </a:extLst>
              </p:cNvPr>
              <p:cNvSpPr txBox="1"/>
              <p:nvPr/>
            </p:nvSpPr>
            <p:spPr>
              <a:xfrm>
                <a:off x="3485349" y="1569575"/>
                <a:ext cx="1027910" cy="1015663"/>
              </a:xfrm>
              <a:prstGeom prst="rect">
                <a:avLst/>
              </a:prstGeom>
              <a:noFill/>
            </p:spPr>
            <p:txBody>
              <a:bodyPr wrap="none" rtlCol="0">
                <a:spAutoFit/>
              </a:bodyPr>
              <a:lstStyle/>
              <a:p>
                <a:r>
                  <a:rPr lang="en-US" sz="2000" dirty="0" err="1"/>
                  <a:t>ensus</a:t>
                </a:r>
                <a:endParaRPr lang="en-US" sz="2000" dirty="0"/>
              </a:p>
              <a:p>
                <a:r>
                  <a:rPr lang="en-US" sz="2000" dirty="0"/>
                  <a:t>at</a:t>
                </a:r>
              </a:p>
              <a:p>
                <a:r>
                  <a:rPr lang="en-US" sz="2000" dirty="0" err="1"/>
                  <a:t>ompany</a:t>
                </a:r>
                <a:endParaRPr lang="en-US" sz="2000" dirty="0"/>
              </a:p>
            </p:txBody>
          </p:sp>
          <p:graphicFrame>
            <p:nvGraphicFramePr>
              <p:cNvPr id="31" name="Diagram 30">
                <a:extLst>
                  <a:ext uri="{FF2B5EF4-FFF2-40B4-BE49-F238E27FC236}">
                    <a16:creationId xmlns:a16="http://schemas.microsoft.com/office/drawing/2014/main" id="{4755F83E-09AB-4AF1-A70D-1474518417EE}"/>
                  </a:ext>
                </a:extLst>
              </p:cNvPr>
              <p:cNvGraphicFramePr/>
              <p:nvPr>
                <p:extLst>
                  <p:ext uri="{D42A27DB-BD31-4B8C-83A1-F6EECF244321}">
                    <p14:modId xmlns:p14="http://schemas.microsoft.com/office/powerpoint/2010/main" val="1475558161"/>
                  </p:ext>
                </p:extLst>
              </p:nvPr>
            </p:nvGraphicFramePr>
            <p:xfrm>
              <a:off x="4457647" y="1055578"/>
              <a:ext cx="8128000" cy="19903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grpSp>
    </p:spTree>
    <p:extLst>
      <p:ext uri="{BB962C8B-B14F-4D97-AF65-F5344CB8AC3E}">
        <p14:creationId xmlns:p14="http://schemas.microsoft.com/office/powerpoint/2010/main" val="128838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2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graphicEl>
                                              <a:dgm id="{BF03D11F-261B-46A6-9DC7-B3DD15E0DE50}"/>
                                            </p:graphic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
                                            <p:graphicEl>
                                              <a:dgm id="{2314DB27-1F57-4973-8AA4-519B0DA13C33}"/>
                                            </p:graphic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graphicEl>
                                              <a:dgm id="{C1AF3C33-4883-4C6D-965C-B77F854A7F41}"/>
                                            </p:graphic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
                                            <p:graphicEl>
                                              <a:dgm id="{9C5759C7-3852-4E91-AA49-F1154EE9FCC5}"/>
                                            </p:graphic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graphicEl>
                                              <a:dgm id="{D5F09E90-AD76-48F8-8C7D-9FF1AA71B54F}"/>
                                            </p:graphic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5">
                                            <p:graphicEl>
                                              <a:dgm id="{4FC7D50A-0F67-4052-B12D-A7AEE3721C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6F1254-745F-404D-A3E7-860EE39A26CB}"/>
              </a:ext>
            </a:extLst>
          </p:cNvPr>
          <p:cNvSpPr>
            <a:spLocks noGrp="1"/>
          </p:cNvSpPr>
          <p:nvPr>
            <p:ph type="ctrTitle"/>
          </p:nvPr>
        </p:nvSpPr>
        <p:spPr>
          <a:xfrm>
            <a:off x="615950" y="2601119"/>
            <a:ext cx="10240964" cy="1655762"/>
          </a:xfrm>
        </p:spPr>
        <p:txBody>
          <a:bodyPr/>
          <a:lstStyle/>
          <a:p>
            <a:pPr algn="ctr"/>
            <a:r>
              <a:rPr lang="en-US" dirty="0"/>
              <a:t>Phase 2 Interviewing</a:t>
            </a:r>
          </a:p>
        </p:txBody>
      </p:sp>
      <p:sp>
        <p:nvSpPr>
          <p:cNvPr id="4" name="Slide Number Placeholder 3">
            <a:extLst>
              <a:ext uri="{FF2B5EF4-FFF2-40B4-BE49-F238E27FC236}">
                <a16:creationId xmlns:a16="http://schemas.microsoft.com/office/drawing/2014/main" id="{24AC271D-E0E0-4B97-8C26-A2E08F498058}"/>
              </a:ext>
            </a:extLst>
          </p:cNvPr>
          <p:cNvSpPr>
            <a:spLocks noGrp="1"/>
          </p:cNvSpPr>
          <p:nvPr>
            <p:ph type="sldNum" sz="quarter" idx="4294967295"/>
          </p:nvPr>
        </p:nvSpPr>
        <p:spPr>
          <a:xfrm>
            <a:off x="0" y="6191250"/>
            <a:ext cx="615950" cy="365125"/>
          </a:xfrm>
        </p:spPr>
        <p:txBody>
          <a:bodyPr/>
          <a:lstStyle/>
          <a:p>
            <a:fld id="{2BEE099A-8562-47CA-944D-F82EDDAC5192}" type="slidenum">
              <a:rPr lang="en-US" smtClean="0"/>
              <a:pPr/>
              <a:t>8</a:t>
            </a:fld>
            <a:endParaRPr lang="en-US" dirty="0"/>
          </a:p>
        </p:txBody>
      </p:sp>
    </p:spTree>
    <p:extLst>
      <p:ext uri="{BB962C8B-B14F-4D97-AF65-F5344CB8AC3E}">
        <p14:creationId xmlns:p14="http://schemas.microsoft.com/office/powerpoint/2010/main" val="1156914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7FF0E3D-C66B-41B8-A0C6-96D5B3F71736}"/>
              </a:ext>
            </a:extLst>
          </p:cNvPr>
          <p:cNvSpPr>
            <a:spLocks noGrp="1"/>
          </p:cNvSpPr>
          <p:nvPr>
            <p:ph type="title"/>
          </p:nvPr>
        </p:nvSpPr>
        <p:spPr/>
        <p:txBody>
          <a:bodyPr/>
          <a:lstStyle/>
          <a:p>
            <a:r>
              <a:rPr lang="en-US" dirty="0"/>
              <a:t>Definitions and Equivalencies</a:t>
            </a:r>
          </a:p>
        </p:txBody>
      </p:sp>
      <p:graphicFrame>
        <p:nvGraphicFramePr>
          <p:cNvPr id="9" name="Content Placeholder 8">
            <a:extLst>
              <a:ext uri="{FF2B5EF4-FFF2-40B4-BE49-F238E27FC236}">
                <a16:creationId xmlns:a16="http://schemas.microsoft.com/office/drawing/2014/main" id="{A99DF403-F8AD-44A6-A2BF-4684F2562FBA}"/>
              </a:ext>
            </a:extLst>
          </p:cNvPr>
          <p:cNvGraphicFramePr>
            <a:graphicFrameLocks noGrp="1"/>
          </p:cNvGraphicFramePr>
          <p:nvPr>
            <p:ph idx="1"/>
          </p:nvPr>
        </p:nvGraphicFramePr>
        <p:xfrm>
          <a:off x="666750" y="2547938"/>
          <a:ext cx="10707688" cy="3019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9D53231B-5387-49A5-A40D-D24C005DED70}"/>
              </a:ext>
            </a:extLst>
          </p:cNvPr>
          <p:cNvSpPr/>
          <p:nvPr/>
        </p:nvSpPr>
        <p:spPr>
          <a:xfrm>
            <a:off x="666750" y="2547938"/>
            <a:ext cx="3277929" cy="30194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83984AE-DE01-4A9C-8DBD-38838FAB712B}"/>
              </a:ext>
            </a:extLst>
          </p:cNvPr>
          <p:cNvSpPr/>
          <p:nvPr/>
        </p:nvSpPr>
        <p:spPr>
          <a:xfrm>
            <a:off x="4381629" y="2547938"/>
            <a:ext cx="3277929" cy="30194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4051735-887A-4385-9322-077516952991}"/>
              </a:ext>
            </a:extLst>
          </p:cNvPr>
          <p:cNvSpPr/>
          <p:nvPr/>
        </p:nvSpPr>
        <p:spPr>
          <a:xfrm>
            <a:off x="8096508" y="2547938"/>
            <a:ext cx="3277929" cy="30194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7EED8B0-3458-46C9-BD65-95F35DE85187}"/>
              </a:ext>
            </a:extLst>
          </p:cNvPr>
          <p:cNvSpPr>
            <a:spLocks noGrp="1"/>
          </p:cNvSpPr>
          <p:nvPr>
            <p:ph type="ftr" sz="quarter" idx="10"/>
          </p:nvPr>
        </p:nvSpPr>
        <p:spPr/>
        <p:txBody>
          <a:bodyPr/>
          <a:lstStyle/>
          <a:p>
            <a:r>
              <a:rPr lang="en-US"/>
              <a:t>Pre-decisional -- Disclosure Prohibited — Title 13 U.S.C.</a:t>
            </a:r>
            <a:endParaRPr lang="en-US" dirty="0"/>
          </a:p>
        </p:txBody>
      </p:sp>
    </p:spTree>
    <p:extLst>
      <p:ext uri="{BB962C8B-B14F-4D97-AF65-F5344CB8AC3E}">
        <p14:creationId xmlns:p14="http://schemas.microsoft.com/office/powerpoint/2010/main" val="400745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Lst>
  </p:timing>
</p:sld>
</file>

<file path=ppt/theme/theme1.xml><?xml version="1.0" encoding="utf-8"?>
<a:theme xmlns:a="http://schemas.openxmlformats.org/drawingml/2006/main" name="Office Theme">
  <a:themeElements>
    <a:clrScheme name="2020 Census Color Pallette">
      <a:dk1>
        <a:sysClr val="windowText" lastClr="000000"/>
      </a:dk1>
      <a:lt1>
        <a:sysClr val="window" lastClr="FFFFFF"/>
      </a:lt1>
      <a:dk2>
        <a:srgbClr val="231F20"/>
      </a:dk2>
      <a:lt2>
        <a:srgbClr val="E7E6E6"/>
      </a:lt2>
      <a:accent1>
        <a:srgbClr val="205493"/>
      </a:accent1>
      <a:accent2>
        <a:srgbClr val="0095A8"/>
      </a:accent2>
      <a:accent3>
        <a:srgbClr val="9F2842"/>
      </a:accent3>
      <a:accent4>
        <a:srgbClr val="009964"/>
      </a:accent4>
      <a:accent5>
        <a:srgbClr val="005E7B"/>
      </a:accent5>
      <a:accent6>
        <a:srgbClr val="006548"/>
      </a:accent6>
      <a:hlink>
        <a:srgbClr val="0563C1"/>
      </a:hlink>
      <a:folHlink>
        <a:srgbClr val="9F2842"/>
      </a:folHlink>
    </a:clrScheme>
    <a:fontScheme name="2020 Census fonts">
      <a:majorFont>
        <a:latin typeface="Century Gothic"/>
        <a:ea typeface=""/>
        <a:cs typeface=""/>
      </a:majorFont>
      <a:minorFont>
        <a:latin typeface="Gotham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Census_template_powerpoint_Standard.potx" id="{42B307DD-3ECE-4D11-9DCF-0D82104F0ED6}" vid="{A9F5DD3E-99FC-4B53-9F18-B05F4B006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21FE4478BD8940BC4FDB1D2EF71526" ma:contentTypeVersion="3" ma:contentTypeDescription="Create a new document." ma:contentTypeScope="" ma:versionID="3bf46e138cf54b4e3c25d5e7177f33f0">
  <xsd:schema xmlns:xsd="http://www.w3.org/2001/XMLSchema" xmlns:xs="http://www.w3.org/2001/XMLSchema" xmlns:p="http://schemas.microsoft.com/office/2006/metadata/properties" xmlns:ns2="8557a95a-962d-47e7-8af1-548f79049771" targetNamespace="http://schemas.microsoft.com/office/2006/metadata/properties" ma:root="true" ma:fieldsID="2ea6fe5a1da8529cdca9c53ace4eda54" ns2:_="">
    <xsd:import namespace="8557a95a-962d-47e7-8af1-548f79049771"/>
    <xsd:element name="properties">
      <xsd:complexType>
        <xsd:sequence>
          <xsd:element name="documentManagement">
            <xsd:complexType>
              <xsd:all>
                <xsd:element ref="ns2:_dlc_DocId" minOccurs="0"/>
                <xsd:element ref="ns2:_dlc_DocIdUrl" minOccurs="0"/>
                <xsd:element ref="ns2:_dlc_DocIdPersistId" minOccurs="0"/>
                <xsd:element ref="ns2:Item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57a95a-962d-47e7-8af1-548f790497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ItemNotes" ma:index="11" nillable="true" ma:displayName="Item Notes" ma:description="Place notes to help other people here. This column is Plain text only." ma:internalName="Item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8557a95a-962d-47e7-8af1-548f79049771">CNMPDOCID-1445103517-192</_dlc_DocId>
    <_dlc_DocIdUrl xmlns="8557a95a-962d-47e7-8af1-548f79049771">
      <Url>https://collab.ecm.census.gov/div/cnmp/RS/_layouts/DocIdRedir.aspx?ID=CNMPDOCID-1445103517-192</Url>
      <Description>CNMPDOCID-1445103517-192</Description>
    </_dlc_DocIdUrl>
    <ItemNotes xmlns="8557a95a-962d-47e7-8af1-548f79049771"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86A019A-42AF-4D90-8DFD-75C3BE03CC91}">
  <ds:schemaRefs>
    <ds:schemaRef ds:uri="http://schemas.microsoft.com/sharepoint/v3/contenttype/forms"/>
  </ds:schemaRefs>
</ds:datastoreItem>
</file>

<file path=customXml/itemProps2.xml><?xml version="1.0" encoding="utf-8"?>
<ds:datastoreItem xmlns:ds="http://schemas.openxmlformats.org/officeDocument/2006/customXml" ds:itemID="{AD17E946-2DBB-4A96-9BE4-815893AC9E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57a95a-962d-47e7-8af1-548f79049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2547F5-F924-465C-BD83-95129FD4E041}">
  <ds:schemaRefs>
    <ds:schemaRef ds:uri="8557a95a-962d-47e7-8af1-548f7904977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BB9BC3E3-24F5-4B16-99A0-8DE1DE11FFE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2020Census_template_powerpoint_Standard</Template>
  <TotalTime>682</TotalTime>
  <Words>4751</Words>
  <Application>Microsoft Office PowerPoint</Application>
  <PresentationFormat>Widescreen</PresentationFormat>
  <Paragraphs>331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Gotham Bold</vt:lpstr>
      <vt:lpstr>Gotham Book</vt:lpstr>
      <vt:lpstr>Office Theme</vt:lpstr>
      <vt:lpstr>Expanding Record-Keeping Study Methodology to Assess Structure and Availability of Data in Business Records</vt:lpstr>
      <vt:lpstr>In-Scope Economic Surveys</vt:lpstr>
      <vt:lpstr>Research Questions:</vt:lpstr>
      <vt:lpstr>In-Scope Businesses and Respondents</vt:lpstr>
      <vt:lpstr>Phase 1 Interviewing</vt:lpstr>
      <vt:lpstr>Phase 1: The Chart of Accounts</vt:lpstr>
      <vt:lpstr>Phase 1 Findings</vt:lpstr>
      <vt:lpstr>Phase 2 Interviewing</vt:lpstr>
      <vt:lpstr>Definitions and Equivalencies</vt:lpstr>
      <vt:lpstr>General and Specific Industry</vt:lpstr>
      <vt:lpstr>Card Sort</vt:lpstr>
      <vt:lpstr>Defining Accessibility</vt:lpstr>
      <vt:lpstr>PowerPoint Presentation</vt:lpstr>
      <vt:lpstr>Card Sort:  Revenue</vt:lpstr>
      <vt:lpstr>PowerPoint Presentation</vt:lpstr>
      <vt:lpstr>Key Takeaways: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Record-Keeping Study Methodology to Assess Structure and Availability of Data in Business Records</dc:title>
  <dc:creator>Melissa A Cidade (CENSUS/ESMD FED)</dc:creator>
  <cp:lastModifiedBy>Melissa A Cidade (CENSUS/ESMD FED)</cp:lastModifiedBy>
  <cp:revision>68</cp:revision>
  <cp:lastPrinted>2019-03-29T01:30:51Z</cp:lastPrinted>
  <dcterms:created xsi:type="dcterms:W3CDTF">2021-04-21T15:31:12Z</dcterms:created>
  <dcterms:modified xsi:type="dcterms:W3CDTF">2021-05-11T14:04:42Z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e60335d0-899b-481e-b2f2-165c6ac72230</vt:lpwstr>
  </property>
  <property fmtid="{D5CDD505-2E9C-101B-9397-08002B2CF9AE}" pid="3" name="ContentTypeId">
    <vt:lpwstr>0x010100E721FE4478BD8940BC4FDB1D2EF71526</vt:lpwstr>
  </property>
</Properties>
</file>