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257" r:id="rId6"/>
    <p:sldId id="283" r:id="rId7"/>
    <p:sldId id="258" r:id="rId8"/>
    <p:sldId id="288" r:id="rId9"/>
    <p:sldId id="263" r:id="rId10"/>
    <p:sldId id="284" r:id="rId11"/>
    <p:sldId id="285" r:id="rId12"/>
    <p:sldId id="264" r:id="rId13"/>
    <p:sldId id="265" r:id="rId14"/>
    <p:sldId id="267" r:id="rId15"/>
    <p:sldId id="271" r:id="rId16"/>
    <p:sldId id="266" r:id="rId17"/>
    <p:sldId id="268" r:id="rId18"/>
    <p:sldId id="286" r:id="rId19"/>
    <p:sldId id="287"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73115" autoAdjust="0"/>
  </p:normalViewPr>
  <p:slideViewPr>
    <p:cSldViewPr snapToGrid="0">
      <p:cViewPr varScale="1">
        <p:scale>
          <a:sx n="78" d="100"/>
          <a:sy n="78" d="100"/>
        </p:scale>
        <p:origin x="75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B0FE80-3C29-4A5F-9225-64B5377B0038}" type="doc">
      <dgm:prSet loTypeId="urn:microsoft.com/office/officeart/2005/8/layout/process5" loCatId="process" qsTypeId="urn:microsoft.com/office/officeart/2005/8/quickstyle/simple1" qsCatId="simple" csTypeId="urn:microsoft.com/office/officeart/2005/8/colors/accent0_3" csCatId="mainScheme" phldr="1"/>
      <dgm:spPr/>
      <dgm:t>
        <a:bodyPr/>
        <a:lstStyle/>
        <a:p>
          <a:endParaRPr lang="en-US"/>
        </a:p>
      </dgm:t>
    </dgm:pt>
    <dgm:pt modelId="{7A6F4F4F-68D4-40AA-A915-5ACB0FE370E8}">
      <dgm:prSet phldrT="[Text]"/>
      <dgm:spPr/>
      <dgm:t>
        <a:bodyPr/>
        <a:lstStyle/>
        <a:p>
          <a:r>
            <a:rPr lang="en-US" dirty="0"/>
            <a:t>Receive survey invitation</a:t>
          </a:r>
        </a:p>
      </dgm:t>
    </dgm:pt>
    <dgm:pt modelId="{AD884A27-BFEF-4EF5-8BED-D2DBED60D972}" type="parTrans" cxnId="{53738536-F4D6-44F6-A818-C3A4BB967E24}">
      <dgm:prSet/>
      <dgm:spPr/>
      <dgm:t>
        <a:bodyPr/>
        <a:lstStyle/>
        <a:p>
          <a:endParaRPr lang="en-US"/>
        </a:p>
      </dgm:t>
    </dgm:pt>
    <dgm:pt modelId="{7C561936-DA03-4ACD-8696-1612539645F6}" type="sibTrans" cxnId="{53738536-F4D6-44F6-A818-C3A4BB967E24}">
      <dgm:prSet/>
      <dgm:spPr/>
      <dgm:t>
        <a:bodyPr/>
        <a:lstStyle/>
        <a:p>
          <a:endParaRPr lang="en-US"/>
        </a:p>
      </dgm:t>
    </dgm:pt>
    <dgm:pt modelId="{11DE0353-9AB9-4941-B06F-2C531C1B0867}">
      <dgm:prSet phldrT="[Text]"/>
      <dgm:spPr/>
      <dgm:t>
        <a:bodyPr/>
        <a:lstStyle/>
        <a:p>
          <a:r>
            <a:rPr lang="en-US" dirty="0"/>
            <a:t>Consider data sources</a:t>
          </a:r>
        </a:p>
      </dgm:t>
    </dgm:pt>
    <dgm:pt modelId="{146D12EC-70D3-4E31-A38B-C5912962FB96}" type="parTrans" cxnId="{32D22BCF-D20E-41F9-BE82-19AAE6BB0FBB}">
      <dgm:prSet/>
      <dgm:spPr/>
      <dgm:t>
        <a:bodyPr/>
        <a:lstStyle/>
        <a:p>
          <a:endParaRPr lang="en-US"/>
        </a:p>
      </dgm:t>
    </dgm:pt>
    <dgm:pt modelId="{3ED21BFA-E90F-48D2-8E53-442753606290}" type="sibTrans" cxnId="{32D22BCF-D20E-41F9-BE82-19AAE6BB0FBB}">
      <dgm:prSet/>
      <dgm:spPr/>
      <dgm:t>
        <a:bodyPr/>
        <a:lstStyle/>
        <a:p>
          <a:endParaRPr lang="en-US"/>
        </a:p>
      </dgm:t>
    </dgm:pt>
    <dgm:pt modelId="{906A1EE6-95A6-4DEA-A54F-084923F70C0D}">
      <dgm:prSet phldrT="[Text]"/>
      <dgm:spPr/>
      <dgm:t>
        <a:bodyPr/>
        <a:lstStyle/>
        <a:p>
          <a:r>
            <a:rPr lang="en-US" dirty="0"/>
            <a:t>Reach out to departments and establishments</a:t>
          </a:r>
        </a:p>
      </dgm:t>
    </dgm:pt>
    <dgm:pt modelId="{BE27ADE2-5B6C-4E48-9471-03152E3CFA4B}" type="parTrans" cxnId="{CEFB4FE5-A0A0-4301-A058-3D6F81FB7288}">
      <dgm:prSet/>
      <dgm:spPr/>
      <dgm:t>
        <a:bodyPr/>
        <a:lstStyle/>
        <a:p>
          <a:endParaRPr lang="en-US"/>
        </a:p>
      </dgm:t>
    </dgm:pt>
    <dgm:pt modelId="{B0D2154E-A149-4DC1-828A-0B8DC33B2B29}" type="sibTrans" cxnId="{CEFB4FE5-A0A0-4301-A058-3D6F81FB7288}">
      <dgm:prSet/>
      <dgm:spPr/>
      <dgm:t>
        <a:bodyPr/>
        <a:lstStyle/>
        <a:p>
          <a:endParaRPr lang="en-US"/>
        </a:p>
      </dgm:t>
    </dgm:pt>
    <dgm:pt modelId="{1C44CF1E-A893-4916-A6FC-1D9725DB4562}">
      <dgm:prSet phldrT="[Text]"/>
      <dgm:spPr/>
      <dgm:t>
        <a:bodyPr/>
        <a:lstStyle/>
        <a:p>
          <a:r>
            <a:rPr lang="en-US" dirty="0"/>
            <a:t>Remind about needed data</a:t>
          </a:r>
        </a:p>
      </dgm:t>
    </dgm:pt>
    <dgm:pt modelId="{59ADD6C3-E453-496C-B4EA-746685C886D4}" type="parTrans" cxnId="{956F5A12-C955-46C0-ADA1-C6C3BE468290}">
      <dgm:prSet/>
      <dgm:spPr/>
      <dgm:t>
        <a:bodyPr/>
        <a:lstStyle/>
        <a:p>
          <a:endParaRPr lang="en-US"/>
        </a:p>
      </dgm:t>
    </dgm:pt>
    <dgm:pt modelId="{AB99F8F4-7A09-4CDF-AE12-D1575BB90E53}" type="sibTrans" cxnId="{956F5A12-C955-46C0-ADA1-C6C3BE468290}">
      <dgm:prSet/>
      <dgm:spPr/>
      <dgm:t>
        <a:bodyPr/>
        <a:lstStyle/>
        <a:p>
          <a:endParaRPr lang="en-US"/>
        </a:p>
      </dgm:t>
    </dgm:pt>
    <dgm:pt modelId="{1E82F6D7-A9A0-429F-820C-500F279F56F9}">
      <dgm:prSet phldrT="[Text]"/>
      <dgm:spPr/>
      <dgm:t>
        <a:bodyPr/>
        <a:lstStyle/>
        <a:p>
          <a:r>
            <a:rPr lang="en-US" dirty="0"/>
            <a:t>Remind again about needed data</a:t>
          </a:r>
        </a:p>
      </dgm:t>
    </dgm:pt>
    <dgm:pt modelId="{2758C0CF-C08D-4F27-9D2B-AB4FF9EC6656}" type="parTrans" cxnId="{581F37FE-87AE-493F-9427-5A696F9269E7}">
      <dgm:prSet/>
      <dgm:spPr/>
      <dgm:t>
        <a:bodyPr/>
        <a:lstStyle/>
        <a:p>
          <a:endParaRPr lang="en-US"/>
        </a:p>
      </dgm:t>
    </dgm:pt>
    <dgm:pt modelId="{E0B0938F-5C09-463E-B624-DF9E3D62481B}" type="sibTrans" cxnId="{581F37FE-87AE-493F-9427-5A696F9269E7}">
      <dgm:prSet/>
      <dgm:spPr/>
      <dgm:t>
        <a:bodyPr/>
        <a:lstStyle/>
        <a:p>
          <a:endParaRPr lang="en-US"/>
        </a:p>
      </dgm:t>
    </dgm:pt>
    <dgm:pt modelId="{EF717998-D9BA-44D4-94D6-64912DF7FA3C}">
      <dgm:prSet phldrT="[Text]"/>
      <dgm:spPr/>
      <dgm:t>
        <a:bodyPr/>
        <a:lstStyle/>
        <a:p>
          <a:r>
            <a:rPr lang="en-US" dirty="0"/>
            <a:t>Determine the right person or department to contact</a:t>
          </a:r>
        </a:p>
      </dgm:t>
    </dgm:pt>
    <dgm:pt modelId="{A748BDBB-BF86-4B66-BAFD-4601FE07A46F}" type="parTrans" cxnId="{C8EFA089-421A-4AF9-B5B2-5CF3B006ECD7}">
      <dgm:prSet/>
      <dgm:spPr/>
      <dgm:t>
        <a:bodyPr/>
        <a:lstStyle/>
        <a:p>
          <a:endParaRPr lang="en-US"/>
        </a:p>
      </dgm:t>
    </dgm:pt>
    <dgm:pt modelId="{53813566-17CF-475F-8B38-4371078538B3}" type="sibTrans" cxnId="{C8EFA089-421A-4AF9-B5B2-5CF3B006ECD7}">
      <dgm:prSet/>
      <dgm:spPr/>
      <dgm:t>
        <a:bodyPr/>
        <a:lstStyle/>
        <a:p>
          <a:endParaRPr lang="en-US"/>
        </a:p>
      </dgm:t>
    </dgm:pt>
    <dgm:pt modelId="{AA6B00B5-5818-44DF-8F7A-EA13DAF6B8D6}">
      <dgm:prSet phldrT="[Text]"/>
      <dgm:spPr/>
      <dgm:t>
        <a:bodyPr/>
        <a:lstStyle/>
        <a:p>
          <a:r>
            <a:rPr lang="en-US" dirty="0"/>
            <a:t>Compile responses</a:t>
          </a:r>
        </a:p>
      </dgm:t>
    </dgm:pt>
    <dgm:pt modelId="{09ABEAAC-1CD7-41BE-96C3-1479BF851542}" type="parTrans" cxnId="{045E338A-C8CD-4FAB-84A6-1E0EC724F971}">
      <dgm:prSet/>
      <dgm:spPr/>
      <dgm:t>
        <a:bodyPr/>
        <a:lstStyle/>
        <a:p>
          <a:endParaRPr lang="en-US"/>
        </a:p>
      </dgm:t>
    </dgm:pt>
    <dgm:pt modelId="{DA23B4F7-70F4-4F38-A9C4-60E8129BA875}" type="sibTrans" cxnId="{045E338A-C8CD-4FAB-84A6-1E0EC724F971}">
      <dgm:prSet/>
      <dgm:spPr/>
      <dgm:t>
        <a:bodyPr/>
        <a:lstStyle/>
        <a:p>
          <a:endParaRPr lang="en-US"/>
        </a:p>
      </dgm:t>
    </dgm:pt>
    <dgm:pt modelId="{78E38450-0CC4-4E6F-A728-532D08046753}">
      <dgm:prSet phldrT="[Text]"/>
      <dgm:spPr/>
      <dgm:t>
        <a:bodyPr/>
        <a:lstStyle/>
        <a:p>
          <a:r>
            <a:rPr lang="en-US" dirty="0"/>
            <a:t>Aggregate or otherwise manipulate data</a:t>
          </a:r>
        </a:p>
      </dgm:t>
    </dgm:pt>
    <dgm:pt modelId="{B003B666-0847-495C-86BB-8E6C024DFCC4}" type="parTrans" cxnId="{8FFE4E9C-73F0-4FCC-991E-813159BA819E}">
      <dgm:prSet/>
      <dgm:spPr/>
      <dgm:t>
        <a:bodyPr/>
        <a:lstStyle/>
        <a:p>
          <a:endParaRPr lang="en-US"/>
        </a:p>
      </dgm:t>
    </dgm:pt>
    <dgm:pt modelId="{6645226B-7254-4CA5-AEA1-D23DDDB3C543}" type="sibTrans" cxnId="{8FFE4E9C-73F0-4FCC-991E-813159BA819E}">
      <dgm:prSet/>
      <dgm:spPr/>
      <dgm:t>
        <a:bodyPr/>
        <a:lstStyle/>
        <a:p>
          <a:endParaRPr lang="en-US"/>
        </a:p>
      </dgm:t>
    </dgm:pt>
    <dgm:pt modelId="{284767A6-005F-47B9-A9BD-09D0DD99FD45}">
      <dgm:prSet phldrT="[Text]"/>
      <dgm:spPr/>
      <dgm:t>
        <a:bodyPr/>
        <a:lstStyle/>
        <a:p>
          <a:r>
            <a:rPr lang="en-US" dirty="0"/>
            <a:t>Report on Census Survey</a:t>
          </a:r>
        </a:p>
      </dgm:t>
    </dgm:pt>
    <dgm:pt modelId="{C55B802F-7621-41A8-B000-1E66E694BB38}" type="parTrans" cxnId="{4ECA1009-5A29-4A0B-A421-B5012C12831A}">
      <dgm:prSet/>
      <dgm:spPr/>
      <dgm:t>
        <a:bodyPr/>
        <a:lstStyle/>
        <a:p>
          <a:endParaRPr lang="en-US"/>
        </a:p>
      </dgm:t>
    </dgm:pt>
    <dgm:pt modelId="{87A679C1-8C53-4EA5-A565-6075197FFBC7}" type="sibTrans" cxnId="{4ECA1009-5A29-4A0B-A421-B5012C12831A}">
      <dgm:prSet/>
      <dgm:spPr/>
      <dgm:t>
        <a:bodyPr/>
        <a:lstStyle/>
        <a:p>
          <a:endParaRPr lang="en-US"/>
        </a:p>
      </dgm:t>
    </dgm:pt>
    <dgm:pt modelId="{55ECEBEB-2BC2-46AB-A56D-1E1FF236F8F3}">
      <dgm:prSet phldrT="[Text]"/>
      <dgm:spPr/>
      <dgm:t>
        <a:bodyPr/>
        <a:lstStyle/>
        <a:p>
          <a:r>
            <a:rPr lang="en-US" dirty="0"/>
            <a:t>Access survey to determine content</a:t>
          </a:r>
        </a:p>
      </dgm:t>
    </dgm:pt>
    <dgm:pt modelId="{9B8C4DF9-7895-4AA4-824F-C45FDE8347ED}" type="parTrans" cxnId="{5FE0B128-96F7-4D45-861B-C79E48F77A30}">
      <dgm:prSet/>
      <dgm:spPr/>
      <dgm:t>
        <a:bodyPr/>
        <a:lstStyle/>
        <a:p>
          <a:endParaRPr lang="en-US"/>
        </a:p>
      </dgm:t>
    </dgm:pt>
    <dgm:pt modelId="{A851EC52-15C5-4FCC-9CE9-055F196BA63E}" type="sibTrans" cxnId="{5FE0B128-96F7-4D45-861B-C79E48F77A30}">
      <dgm:prSet/>
      <dgm:spPr/>
      <dgm:t>
        <a:bodyPr/>
        <a:lstStyle/>
        <a:p>
          <a:endParaRPr lang="en-US"/>
        </a:p>
      </dgm:t>
    </dgm:pt>
    <dgm:pt modelId="{89A0D556-3F97-46F9-814B-913BE8E2F124}">
      <dgm:prSet phldrT="[Text]"/>
      <dgm:spPr/>
      <dgm:t>
        <a:bodyPr/>
        <a:lstStyle/>
        <a:p>
          <a:r>
            <a:rPr lang="en-US" dirty="0"/>
            <a:t>Consider oversight or approvals</a:t>
          </a:r>
        </a:p>
      </dgm:t>
    </dgm:pt>
    <dgm:pt modelId="{00648B1E-5CB5-46AE-88E6-C410EE0D1D1B}" type="parTrans" cxnId="{8DC253AF-7838-4157-9822-E47368B5C972}">
      <dgm:prSet/>
      <dgm:spPr/>
      <dgm:t>
        <a:bodyPr/>
        <a:lstStyle/>
        <a:p>
          <a:endParaRPr lang="en-US"/>
        </a:p>
      </dgm:t>
    </dgm:pt>
    <dgm:pt modelId="{A81E86B6-304A-4D4D-8903-07F7479E67AD}" type="sibTrans" cxnId="{8DC253AF-7838-4157-9822-E47368B5C972}">
      <dgm:prSet/>
      <dgm:spPr/>
      <dgm:t>
        <a:bodyPr/>
        <a:lstStyle/>
        <a:p>
          <a:endParaRPr lang="en-US"/>
        </a:p>
      </dgm:t>
    </dgm:pt>
    <dgm:pt modelId="{8640911A-A1FD-436D-8A7B-270948F1D567}" type="pres">
      <dgm:prSet presAssocID="{C5B0FE80-3C29-4A5F-9225-64B5377B0038}" presName="diagram" presStyleCnt="0">
        <dgm:presLayoutVars>
          <dgm:dir/>
          <dgm:resizeHandles val="exact"/>
        </dgm:presLayoutVars>
      </dgm:prSet>
      <dgm:spPr/>
    </dgm:pt>
    <dgm:pt modelId="{E4E6D519-77BC-4BFB-A00A-F230A86D2988}" type="pres">
      <dgm:prSet presAssocID="{7A6F4F4F-68D4-40AA-A915-5ACB0FE370E8}" presName="node" presStyleLbl="node1" presStyleIdx="0" presStyleCnt="11">
        <dgm:presLayoutVars>
          <dgm:bulletEnabled val="1"/>
        </dgm:presLayoutVars>
      </dgm:prSet>
      <dgm:spPr/>
    </dgm:pt>
    <dgm:pt modelId="{382EE8E2-B550-4ACB-AC50-593094B50EDD}" type="pres">
      <dgm:prSet presAssocID="{7C561936-DA03-4ACD-8696-1612539645F6}" presName="sibTrans" presStyleLbl="sibTrans2D1" presStyleIdx="0" presStyleCnt="10"/>
      <dgm:spPr/>
    </dgm:pt>
    <dgm:pt modelId="{9AC9B241-6401-4B45-A330-3AF725CC6272}" type="pres">
      <dgm:prSet presAssocID="{7C561936-DA03-4ACD-8696-1612539645F6}" presName="connectorText" presStyleLbl="sibTrans2D1" presStyleIdx="0" presStyleCnt="10"/>
      <dgm:spPr/>
    </dgm:pt>
    <dgm:pt modelId="{0CF05320-90B0-4442-B98A-F3611C783257}" type="pres">
      <dgm:prSet presAssocID="{55ECEBEB-2BC2-46AB-A56D-1E1FF236F8F3}" presName="node" presStyleLbl="node1" presStyleIdx="1" presStyleCnt="11">
        <dgm:presLayoutVars>
          <dgm:bulletEnabled val="1"/>
        </dgm:presLayoutVars>
      </dgm:prSet>
      <dgm:spPr/>
    </dgm:pt>
    <dgm:pt modelId="{567CB6DF-F4C4-49B9-B626-5D4C94DD9D3E}" type="pres">
      <dgm:prSet presAssocID="{A851EC52-15C5-4FCC-9CE9-055F196BA63E}" presName="sibTrans" presStyleLbl="sibTrans2D1" presStyleIdx="1" presStyleCnt="10"/>
      <dgm:spPr/>
    </dgm:pt>
    <dgm:pt modelId="{A74FD332-1F91-4960-ACA6-516B0B9C02B8}" type="pres">
      <dgm:prSet presAssocID="{A851EC52-15C5-4FCC-9CE9-055F196BA63E}" presName="connectorText" presStyleLbl="sibTrans2D1" presStyleIdx="1" presStyleCnt="10"/>
      <dgm:spPr/>
    </dgm:pt>
    <dgm:pt modelId="{D75C4807-35B3-4D22-866D-277E109B4687}" type="pres">
      <dgm:prSet presAssocID="{11DE0353-9AB9-4941-B06F-2C531C1B0867}" presName="node" presStyleLbl="node1" presStyleIdx="2" presStyleCnt="11">
        <dgm:presLayoutVars>
          <dgm:bulletEnabled val="1"/>
        </dgm:presLayoutVars>
      </dgm:prSet>
      <dgm:spPr/>
    </dgm:pt>
    <dgm:pt modelId="{810C0545-CABD-4096-921C-E2B18CE8EB9C}" type="pres">
      <dgm:prSet presAssocID="{3ED21BFA-E90F-48D2-8E53-442753606290}" presName="sibTrans" presStyleLbl="sibTrans2D1" presStyleIdx="2" presStyleCnt="10"/>
      <dgm:spPr/>
    </dgm:pt>
    <dgm:pt modelId="{FE831DC4-1A8B-4B13-86A0-5127C06799A2}" type="pres">
      <dgm:prSet presAssocID="{3ED21BFA-E90F-48D2-8E53-442753606290}" presName="connectorText" presStyleLbl="sibTrans2D1" presStyleIdx="2" presStyleCnt="10"/>
      <dgm:spPr/>
    </dgm:pt>
    <dgm:pt modelId="{D7BABFE7-9B9D-4AE9-8D90-C403BCA9A68C}" type="pres">
      <dgm:prSet presAssocID="{89A0D556-3F97-46F9-814B-913BE8E2F124}" presName="node" presStyleLbl="node1" presStyleIdx="3" presStyleCnt="11">
        <dgm:presLayoutVars>
          <dgm:bulletEnabled val="1"/>
        </dgm:presLayoutVars>
      </dgm:prSet>
      <dgm:spPr/>
    </dgm:pt>
    <dgm:pt modelId="{2F08EA5D-8361-4BDD-9935-4472920D2236}" type="pres">
      <dgm:prSet presAssocID="{A81E86B6-304A-4D4D-8903-07F7479E67AD}" presName="sibTrans" presStyleLbl="sibTrans2D1" presStyleIdx="3" presStyleCnt="10"/>
      <dgm:spPr/>
    </dgm:pt>
    <dgm:pt modelId="{A8518019-AED8-4C70-BE72-01104BF59685}" type="pres">
      <dgm:prSet presAssocID="{A81E86B6-304A-4D4D-8903-07F7479E67AD}" presName="connectorText" presStyleLbl="sibTrans2D1" presStyleIdx="3" presStyleCnt="10"/>
      <dgm:spPr/>
    </dgm:pt>
    <dgm:pt modelId="{849C53DE-CB64-4176-878B-A74630C593EE}" type="pres">
      <dgm:prSet presAssocID="{EF717998-D9BA-44D4-94D6-64912DF7FA3C}" presName="node" presStyleLbl="node1" presStyleIdx="4" presStyleCnt="11">
        <dgm:presLayoutVars>
          <dgm:bulletEnabled val="1"/>
        </dgm:presLayoutVars>
      </dgm:prSet>
      <dgm:spPr/>
    </dgm:pt>
    <dgm:pt modelId="{E83D2616-D284-4612-B2D1-D396F8C84774}" type="pres">
      <dgm:prSet presAssocID="{53813566-17CF-475F-8B38-4371078538B3}" presName="sibTrans" presStyleLbl="sibTrans2D1" presStyleIdx="4" presStyleCnt="10"/>
      <dgm:spPr/>
    </dgm:pt>
    <dgm:pt modelId="{3DFDCD23-0443-4227-8ADF-9A492B27EEC8}" type="pres">
      <dgm:prSet presAssocID="{53813566-17CF-475F-8B38-4371078538B3}" presName="connectorText" presStyleLbl="sibTrans2D1" presStyleIdx="4" presStyleCnt="10"/>
      <dgm:spPr/>
    </dgm:pt>
    <dgm:pt modelId="{5C064313-8F2D-417F-B71E-C42BD4F28BEA}" type="pres">
      <dgm:prSet presAssocID="{906A1EE6-95A6-4DEA-A54F-084923F70C0D}" presName="node" presStyleLbl="node1" presStyleIdx="5" presStyleCnt="11">
        <dgm:presLayoutVars>
          <dgm:bulletEnabled val="1"/>
        </dgm:presLayoutVars>
      </dgm:prSet>
      <dgm:spPr/>
    </dgm:pt>
    <dgm:pt modelId="{0F669EDE-1ACF-48BE-A9C1-D3DF2E83F1EE}" type="pres">
      <dgm:prSet presAssocID="{B0D2154E-A149-4DC1-828A-0B8DC33B2B29}" presName="sibTrans" presStyleLbl="sibTrans2D1" presStyleIdx="5" presStyleCnt="10"/>
      <dgm:spPr/>
    </dgm:pt>
    <dgm:pt modelId="{CBD214AB-5347-43B5-8BB6-6F33B00EEB76}" type="pres">
      <dgm:prSet presAssocID="{B0D2154E-A149-4DC1-828A-0B8DC33B2B29}" presName="connectorText" presStyleLbl="sibTrans2D1" presStyleIdx="5" presStyleCnt="10"/>
      <dgm:spPr/>
    </dgm:pt>
    <dgm:pt modelId="{06B5252B-4D38-40B8-BB1F-C36A75269047}" type="pres">
      <dgm:prSet presAssocID="{1C44CF1E-A893-4916-A6FC-1D9725DB4562}" presName="node" presStyleLbl="node1" presStyleIdx="6" presStyleCnt="11">
        <dgm:presLayoutVars>
          <dgm:bulletEnabled val="1"/>
        </dgm:presLayoutVars>
      </dgm:prSet>
      <dgm:spPr/>
    </dgm:pt>
    <dgm:pt modelId="{01E9DD7D-BD9B-40CE-B491-816A1E929E85}" type="pres">
      <dgm:prSet presAssocID="{AB99F8F4-7A09-4CDF-AE12-D1575BB90E53}" presName="sibTrans" presStyleLbl="sibTrans2D1" presStyleIdx="6" presStyleCnt="10"/>
      <dgm:spPr/>
    </dgm:pt>
    <dgm:pt modelId="{54F2ADCF-D4A3-4D0F-8B99-BD1A5AE88C4C}" type="pres">
      <dgm:prSet presAssocID="{AB99F8F4-7A09-4CDF-AE12-D1575BB90E53}" presName="connectorText" presStyleLbl="sibTrans2D1" presStyleIdx="6" presStyleCnt="10"/>
      <dgm:spPr/>
    </dgm:pt>
    <dgm:pt modelId="{36D3C84C-CFF1-4B95-B165-74044EEAC627}" type="pres">
      <dgm:prSet presAssocID="{1E82F6D7-A9A0-429F-820C-500F279F56F9}" presName="node" presStyleLbl="node1" presStyleIdx="7" presStyleCnt="11">
        <dgm:presLayoutVars>
          <dgm:bulletEnabled val="1"/>
        </dgm:presLayoutVars>
      </dgm:prSet>
      <dgm:spPr/>
    </dgm:pt>
    <dgm:pt modelId="{44037809-752D-4AFD-91E4-A3F810A3826A}" type="pres">
      <dgm:prSet presAssocID="{E0B0938F-5C09-463E-B624-DF9E3D62481B}" presName="sibTrans" presStyleLbl="sibTrans2D1" presStyleIdx="7" presStyleCnt="10"/>
      <dgm:spPr/>
    </dgm:pt>
    <dgm:pt modelId="{2155FE52-FE68-4D13-88E6-D13C899B9EA5}" type="pres">
      <dgm:prSet presAssocID="{E0B0938F-5C09-463E-B624-DF9E3D62481B}" presName="connectorText" presStyleLbl="sibTrans2D1" presStyleIdx="7" presStyleCnt="10"/>
      <dgm:spPr/>
    </dgm:pt>
    <dgm:pt modelId="{FFE836E6-DBFE-47B9-AFA5-795D32DB782D}" type="pres">
      <dgm:prSet presAssocID="{AA6B00B5-5818-44DF-8F7A-EA13DAF6B8D6}" presName="node" presStyleLbl="node1" presStyleIdx="8" presStyleCnt="11">
        <dgm:presLayoutVars>
          <dgm:bulletEnabled val="1"/>
        </dgm:presLayoutVars>
      </dgm:prSet>
      <dgm:spPr/>
    </dgm:pt>
    <dgm:pt modelId="{14AFC478-A54D-4EE2-9957-5EFB96624E55}" type="pres">
      <dgm:prSet presAssocID="{DA23B4F7-70F4-4F38-A9C4-60E8129BA875}" presName="sibTrans" presStyleLbl="sibTrans2D1" presStyleIdx="8" presStyleCnt="10"/>
      <dgm:spPr/>
    </dgm:pt>
    <dgm:pt modelId="{364AC9FC-2F76-425C-A05B-BCB39B1A4729}" type="pres">
      <dgm:prSet presAssocID="{DA23B4F7-70F4-4F38-A9C4-60E8129BA875}" presName="connectorText" presStyleLbl="sibTrans2D1" presStyleIdx="8" presStyleCnt="10"/>
      <dgm:spPr/>
    </dgm:pt>
    <dgm:pt modelId="{08C0D069-9DCA-45D6-8577-F239041EB184}" type="pres">
      <dgm:prSet presAssocID="{78E38450-0CC4-4E6F-A728-532D08046753}" presName="node" presStyleLbl="node1" presStyleIdx="9" presStyleCnt="11">
        <dgm:presLayoutVars>
          <dgm:bulletEnabled val="1"/>
        </dgm:presLayoutVars>
      </dgm:prSet>
      <dgm:spPr/>
    </dgm:pt>
    <dgm:pt modelId="{F19D4F4D-BD7A-4765-A0FB-49E3A489B1C3}" type="pres">
      <dgm:prSet presAssocID="{6645226B-7254-4CA5-AEA1-D23DDDB3C543}" presName="sibTrans" presStyleLbl="sibTrans2D1" presStyleIdx="9" presStyleCnt="10"/>
      <dgm:spPr/>
    </dgm:pt>
    <dgm:pt modelId="{D78A48D1-9071-46E5-A2E1-4EF665D37B3F}" type="pres">
      <dgm:prSet presAssocID="{6645226B-7254-4CA5-AEA1-D23DDDB3C543}" presName="connectorText" presStyleLbl="sibTrans2D1" presStyleIdx="9" presStyleCnt="10"/>
      <dgm:spPr/>
    </dgm:pt>
    <dgm:pt modelId="{4DBD515F-1A6A-4FAB-9C13-3CF1CF07600A}" type="pres">
      <dgm:prSet presAssocID="{284767A6-005F-47B9-A9BD-09D0DD99FD45}" presName="node" presStyleLbl="node1" presStyleIdx="10" presStyleCnt="11">
        <dgm:presLayoutVars>
          <dgm:bulletEnabled val="1"/>
        </dgm:presLayoutVars>
      </dgm:prSet>
      <dgm:spPr/>
    </dgm:pt>
  </dgm:ptLst>
  <dgm:cxnLst>
    <dgm:cxn modelId="{DDB58A04-9E64-4EB3-8D3F-8208F3ADF348}" type="presOf" srcId="{284767A6-005F-47B9-A9BD-09D0DD99FD45}" destId="{4DBD515F-1A6A-4FAB-9C13-3CF1CF07600A}" srcOrd="0" destOrd="0" presId="urn:microsoft.com/office/officeart/2005/8/layout/process5"/>
    <dgm:cxn modelId="{7348FD05-7EFC-4FFE-B666-200C16F4CD3A}" type="presOf" srcId="{E0B0938F-5C09-463E-B624-DF9E3D62481B}" destId="{44037809-752D-4AFD-91E4-A3F810A3826A}" srcOrd="0" destOrd="0" presId="urn:microsoft.com/office/officeart/2005/8/layout/process5"/>
    <dgm:cxn modelId="{B94FF406-CCA5-42A6-BA7C-3CFD4CB7489D}" type="presOf" srcId="{7C561936-DA03-4ACD-8696-1612539645F6}" destId="{382EE8E2-B550-4ACB-AC50-593094B50EDD}" srcOrd="0" destOrd="0" presId="urn:microsoft.com/office/officeart/2005/8/layout/process5"/>
    <dgm:cxn modelId="{0C58A308-B55F-4C86-BEC0-CA873C713026}" type="presOf" srcId="{B0D2154E-A149-4DC1-828A-0B8DC33B2B29}" destId="{0F669EDE-1ACF-48BE-A9C1-D3DF2E83F1EE}" srcOrd="0" destOrd="0" presId="urn:microsoft.com/office/officeart/2005/8/layout/process5"/>
    <dgm:cxn modelId="{4ECA1009-5A29-4A0B-A421-B5012C12831A}" srcId="{C5B0FE80-3C29-4A5F-9225-64B5377B0038}" destId="{284767A6-005F-47B9-A9BD-09D0DD99FD45}" srcOrd="10" destOrd="0" parTransId="{C55B802F-7621-41A8-B000-1E66E694BB38}" sibTransId="{87A679C1-8C53-4EA5-A565-6075197FFBC7}"/>
    <dgm:cxn modelId="{F5925509-6251-40AE-A492-B0C3C4E2992F}" type="presOf" srcId="{6645226B-7254-4CA5-AEA1-D23DDDB3C543}" destId="{D78A48D1-9071-46E5-A2E1-4EF665D37B3F}" srcOrd="1" destOrd="0" presId="urn:microsoft.com/office/officeart/2005/8/layout/process5"/>
    <dgm:cxn modelId="{61F2320D-C087-4E3E-A885-F9F778AB860C}" type="presOf" srcId="{11DE0353-9AB9-4941-B06F-2C531C1B0867}" destId="{D75C4807-35B3-4D22-866D-277E109B4687}" srcOrd="0" destOrd="0" presId="urn:microsoft.com/office/officeart/2005/8/layout/process5"/>
    <dgm:cxn modelId="{956F5A12-C955-46C0-ADA1-C6C3BE468290}" srcId="{C5B0FE80-3C29-4A5F-9225-64B5377B0038}" destId="{1C44CF1E-A893-4916-A6FC-1D9725DB4562}" srcOrd="6" destOrd="0" parTransId="{59ADD6C3-E453-496C-B4EA-746685C886D4}" sibTransId="{AB99F8F4-7A09-4CDF-AE12-D1575BB90E53}"/>
    <dgm:cxn modelId="{B669651C-F48B-4ADA-8223-59A53BC6A2E7}" type="presOf" srcId="{53813566-17CF-475F-8B38-4371078538B3}" destId="{3DFDCD23-0443-4227-8ADF-9A492B27EEC8}" srcOrd="1" destOrd="0" presId="urn:microsoft.com/office/officeart/2005/8/layout/process5"/>
    <dgm:cxn modelId="{F08CDD22-9FE5-454B-B6E7-42B53A22961F}" type="presOf" srcId="{DA23B4F7-70F4-4F38-A9C4-60E8129BA875}" destId="{14AFC478-A54D-4EE2-9957-5EFB96624E55}" srcOrd="0" destOrd="0" presId="urn:microsoft.com/office/officeart/2005/8/layout/process5"/>
    <dgm:cxn modelId="{EFB34E25-F828-4CB5-B50D-0005D6EC405D}" type="presOf" srcId="{AA6B00B5-5818-44DF-8F7A-EA13DAF6B8D6}" destId="{FFE836E6-DBFE-47B9-AFA5-795D32DB782D}" srcOrd="0" destOrd="0" presId="urn:microsoft.com/office/officeart/2005/8/layout/process5"/>
    <dgm:cxn modelId="{5FE0B128-96F7-4D45-861B-C79E48F77A30}" srcId="{C5B0FE80-3C29-4A5F-9225-64B5377B0038}" destId="{55ECEBEB-2BC2-46AB-A56D-1E1FF236F8F3}" srcOrd="1" destOrd="0" parTransId="{9B8C4DF9-7895-4AA4-824F-C45FDE8347ED}" sibTransId="{A851EC52-15C5-4FCC-9CE9-055F196BA63E}"/>
    <dgm:cxn modelId="{9236712D-A699-4C5D-84DB-CA1823545F9E}" type="presOf" srcId="{A851EC52-15C5-4FCC-9CE9-055F196BA63E}" destId="{567CB6DF-F4C4-49B9-B626-5D4C94DD9D3E}" srcOrd="0" destOrd="0" presId="urn:microsoft.com/office/officeart/2005/8/layout/process5"/>
    <dgm:cxn modelId="{73015031-5E80-4FB8-8451-8B8CCACF748E}" type="presOf" srcId="{78E38450-0CC4-4E6F-A728-532D08046753}" destId="{08C0D069-9DCA-45D6-8577-F239041EB184}" srcOrd="0" destOrd="0" presId="urn:microsoft.com/office/officeart/2005/8/layout/process5"/>
    <dgm:cxn modelId="{53738536-F4D6-44F6-A818-C3A4BB967E24}" srcId="{C5B0FE80-3C29-4A5F-9225-64B5377B0038}" destId="{7A6F4F4F-68D4-40AA-A915-5ACB0FE370E8}" srcOrd="0" destOrd="0" parTransId="{AD884A27-BFEF-4EF5-8BED-D2DBED60D972}" sibTransId="{7C561936-DA03-4ACD-8696-1612539645F6}"/>
    <dgm:cxn modelId="{25DDEC3C-E848-455D-887F-2DAE8D3ECDE4}" type="presOf" srcId="{AB99F8F4-7A09-4CDF-AE12-D1575BB90E53}" destId="{54F2ADCF-D4A3-4D0F-8B99-BD1A5AE88C4C}" srcOrd="1" destOrd="0" presId="urn:microsoft.com/office/officeart/2005/8/layout/process5"/>
    <dgm:cxn modelId="{997A3A3E-7121-48E8-90F6-4ED8C0011632}" type="presOf" srcId="{3ED21BFA-E90F-48D2-8E53-442753606290}" destId="{FE831DC4-1A8B-4B13-86A0-5127C06799A2}" srcOrd="1" destOrd="0" presId="urn:microsoft.com/office/officeart/2005/8/layout/process5"/>
    <dgm:cxn modelId="{86333E5B-258E-4EBB-9108-899D12CEA343}" type="presOf" srcId="{7C561936-DA03-4ACD-8696-1612539645F6}" destId="{9AC9B241-6401-4B45-A330-3AF725CC6272}" srcOrd="1" destOrd="0" presId="urn:microsoft.com/office/officeart/2005/8/layout/process5"/>
    <dgm:cxn modelId="{01D64C41-DFA4-4937-86C3-0091772886A6}" type="presOf" srcId="{AB99F8F4-7A09-4CDF-AE12-D1575BB90E53}" destId="{01E9DD7D-BD9B-40CE-B491-816A1E929E85}" srcOrd="0" destOrd="0" presId="urn:microsoft.com/office/officeart/2005/8/layout/process5"/>
    <dgm:cxn modelId="{EC159C51-A26E-4F58-A38C-543CFBD5EEE6}" type="presOf" srcId="{7A6F4F4F-68D4-40AA-A915-5ACB0FE370E8}" destId="{E4E6D519-77BC-4BFB-A00A-F230A86D2988}" srcOrd="0" destOrd="0" presId="urn:microsoft.com/office/officeart/2005/8/layout/process5"/>
    <dgm:cxn modelId="{81FF0472-C7BF-4C20-A356-3B6565E75E71}" type="presOf" srcId="{53813566-17CF-475F-8B38-4371078538B3}" destId="{E83D2616-D284-4612-B2D1-D396F8C84774}" srcOrd="0" destOrd="0" presId="urn:microsoft.com/office/officeart/2005/8/layout/process5"/>
    <dgm:cxn modelId="{35179154-0FDB-4677-A82C-4D52A7832C39}" type="presOf" srcId="{A851EC52-15C5-4FCC-9CE9-055F196BA63E}" destId="{A74FD332-1F91-4960-ACA6-516B0B9C02B8}" srcOrd="1" destOrd="0" presId="urn:microsoft.com/office/officeart/2005/8/layout/process5"/>
    <dgm:cxn modelId="{A498FD55-2F4D-4F5F-A40C-5E19832E962F}" type="presOf" srcId="{EF717998-D9BA-44D4-94D6-64912DF7FA3C}" destId="{849C53DE-CB64-4176-878B-A74630C593EE}" srcOrd="0" destOrd="0" presId="urn:microsoft.com/office/officeart/2005/8/layout/process5"/>
    <dgm:cxn modelId="{51DF747A-7B04-4EA3-91CF-BF1CF4B6F5FB}" type="presOf" srcId="{89A0D556-3F97-46F9-814B-913BE8E2F124}" destId="{D7BABFE7-9B9D-4AE9-8D90-C403BCA9A68C}" srcOrd="0" destOrd="0" presId="urn:microsoft.com/office/officeart/2005/8/layout/process5"/>
    <dgm:cxn modelId="{C8EFA089-421A-4AF9-B5B2-5CF3B006ECD7}" srcId="{C5B0FE80-3C29-4A5F-9225-64B5377B0038}" destId="{EF717998-D9BA-44D4-94D6-64912DF7FA3C}" srcOrd="4" destOrd="0" parTransId="{A748BDBB-BF86-4B66-BAFD-4601FE07A46F}" sibTransId="{53813566-17CF-475F-8B38-4371078538B3}"/>
    <dgm:cxn modelId="{34CA2D8A-FC86-4DD0-BCAE-D52C9A2EBA9E}" type="presOf" srcId="{1E82F6D7-A9A0-429F-820C-500F279F56F9}" destId="{36D3C84C-CFF1-4B95-B165-74044EEAC627}" srcOrd="0" destOrd="0" presId="urn:microsoft.com/office/officeart/2005/8/layout/process5"/>
    <dgm:cxn modelId="{045E338A-C8CD-4FAB-84A6-1E0EC724F971}" srcId="{C5B0FE80-3C29-4A5F-9225-64B5377B0038}" destId="{AA6B00B5-5818-44DF-8F7A-EA13DAF6B8D6}" srcOrd="8" destOrd="0" parTransId="{09ABEAAC-1CD7-41BE-96C3-1479BF851542}" sibTransId="{DA23B4F7-70F4-4F38-A9C4-60E8129BA875}"/>
    <dgm:cxn modelId="{CD247C91-C653-4D57-883F-11FC77BB5C1E}" type="presOf" srcId="{E0B0938F-5C09-463E-B624-DF9E3D62481B}" destId="{2155FE52-FE68-4D13-88E6-D13C899B9EA5}" srcOrd="1" destOrd="0" presId="urn:microsoft.com/office/officeart/2005/8/layout/process5"/>
    <dgm:cxn modelId="{9B704498-E022-4888-B064-559D4D2B5ACF}" type="presOf" srcId="{B0D2154E-A149-4DC1-828A-0B8DC33B2B29}" destId="{CBD214AB-5347-43B5-8BB6-6F33B00EEB76}" srcOrd="1" destOrd="0" presId="urn:microsoft.com/office/officeart/2005/8/layout/process5"/>
    <dgm:cxn modelId="{6129EF98-887E-441E-BA86-118394374D89}" type="presOf" srcId="{A81E86B6-304A-4D4D-8903-07F7479E67AD}" destId="{A8518019-AED8-4C70-BE72-01104BF59685}" srcOrd="1" destOrd="0" presId="urn:microsoft.com/office/officeart/2005/8/layout/process5"/>
    <dgm:cxn modelId="{8FFE4E9C-73F0-4FCC-991E-813159BA819E}" srcId="{C5B0FE80-3C29-4A5F-9225-64B5377B0038}" destId="{78E38450-0CC4-4E6F-A728-532D08046753}" srcOrd="9" destOrd="0" parTransId="{B003B666-0847-495C-86BB-8E6C024DFCC4}" sibTransId="{6645226B-7254-4CA5-AEA1-D23DDDB3C543}"/>
    <dgm:cxn modelId="{8DC253AF-7838-4157-9822-E47368B5C972}" srcId="{C5B0FE80-3C29-4A5F-9225-64B5377B0038}" destId="{89A0D556-3F97-46F9-814B-913BE8E2F124}" srcOrd="3" destOrd="0" parTransId="{00648B1E-5CB5-46AE-88E6-C410EE0D1D1B}" sibTransId="{A81E86B6-304A-4D4D-8903-07F7479E67AD}"/>
    <dgm:cxn modelId="{1A09C2C8-F116-412A-AF33-6472645BCC81}" type="presOf" srcId="{906A1EE6-95A6-4DEA-A54F-084923F70C0D}" destId="{5C064313-8F2D-417F-B71E-C42BD4F28BEA}" srcOrd="0" destOrd="0" presId="urn:microsoft.com/office/officeart/2005/8/layout/process5"/>
    <dgm:cxn modelId="{2225DCCD-F5DA-4CEA-9855-94C63D0A6910}" type="presOf" srcId="{1C44CF1E-A893-4916-A6FC-1D9725DB4562}" destId="{06B5252B-4D38-40B8-BB1F-C36A75269047}" srcOrd="0" destOrd="0" presId="urn:microsoft.com/office/officeart/2005/8/layout/process5"/>
    <dgm:cxn modelId="{32D22BCF-D20E-41F9-BE82-19AAE6BB0FBB}" srcId="{C5B0FE80-3C29-4A5F-9225-64B5377B0038}" destId="{11DE0353-9AB9-4941-B06F-2C531C1B0867}" srcOrd="2" destOrd="0" parTransId="{146D12EC-70D3-4E31-A38B-C5912962FB96}" sibTransId="{3ED21BFA-E90F-48D2-8E53-442753606290}"/>
    <dgm:cxn modelId="{5CC05CD4-3011-4879-937E-47F7C06968C8}" type="presOf" srcId="{C5B0FE80-3C29-4A5F-9225-64B5377B0038}" destId="{8640911A-A1FD-436D-8A7B-270948F1D567}" srcOrd="0" destOrd="0" presId="urn:microsoft.com/office/officeart/2005/8/layout/process5"/>
    <dgm:cxn modelId="{712C3EDA-389C-44A0-91A9-B11A6AE05685}" type="presOf" srcId="{A81E86B6-304A-4D4D-8903-07F7479E67AD}" destId="{2F08EA5D-8361-4BDD-9935-4472920D2236}" srcOrd="0" destOrd="0" presId="urn:microsoft.com/office/officeart/2005/8/layout/process5"/>
    <dgm:cxn modelId="{CAA2DDDF-47B5-4752-97DA-2A93F873A040}" type="presOf" srcId="{3ED21BFA-E90F-48D2-8E53-442753606290}" destId="{810C0545-CABD-4096-921C-E2B18CE8EB9C}" srcOrd="0" destOrd="0" presId="urn:microsoft.com/office/officeart/2005/8/layout/process5"/>
    <dgm:cxn modelId="{045B99E2-A99C-4CD9-B3EE-372DB6ED176A}" type="presOf" srcId="{6645226B-7254-4CA5-AEA1-D23DDDB3C543}" destId="{F19D4F4D-BD7A-4765-A0FB-49E3A489B1C3}" srcOrd="0" destOrd="0" presId="urn:microsoft.com/office/officeart/2005/8/layout/process5"/>
    <dgm:cxn modelId="{CEFB4FE5-A0A0-4301-A058-3D6F81FB7288}" srcId="{C5B0FE80-3C29-4A5F-9225-64B5377B0038}" destId="{906A1EE6-95A6-4DEA-A54F-084923F70C0D}" srcOrd="5" destOrd="0" parTransId="{BE27ADE2-5B6C-4E48-9471-03152E3CFA4B}" sibTransId="{B0D2154E-A149-4DC1-828A-0B8DC33B2B29}"/>
    <dgm:cxn modelId="{98F642EA-8C17-4693-8272-A9206B6C32CB}" type="presOf" srcId="{55ECEBEB-2BC2-46AB-A56D-1E1FF236F8F3}" destId="{0CF05320-90B0-4442-B98A-F3611C783257}" srcOrd="0" destOrd="0" presId="urn:microsoft.com/office/officeart/2005/8/layout/process5"/>
    <dgm:cxn modelId="{7E0626F4-65B8-4A35-9A4E-5162DAC2F95F}" type="presOf" srcId="{DA23B4F7-70F4-4F38-A9C4-60E8129BA875}" destId="{364AC9FC-2F76-425C-A05B-BCB39B1A4729}" srcOrd="1" destOrd="0" presId="urn:microsoft.com/office/officeart/2005/8/layout/process5"/>
    <dgm:cxn modelId="{581F37FE-87AE-493F-9427-5A696F9269E7}" srcId="{C5B0FE80-3C29-4A5F-9225-64B5377B0038}" destId="{1E82F6D7-A9A0-429F-820C-500F279F56F9}" srcOrd="7" destOrd="0" parTransId="{2758C0CF-C08D-4F27-9D2B-AB4FF9EC6656}" sibTransId="{E0B0938F-5C09-463E-B624-DF9E3D62481B}"/>
    <dgm:cxn modelId="{61E15788-6975-4D3F-8EDA-E695B6E1AF20}" type="presParOf" srcId="{8640911A-A1FD-436D-8A7B-270948F1D567}" destId="{E4E6D519-77BC-4BFB-A00A-F230A86D2988}" srcOrd="0" destOrd="0" presId="urn:microsoft.com/office/officeart/2005/8/layout/process5"/>
    <dgm:cxn modelId="{77B80041-0E3F-4DFC-AD1E-B49372833E7E}" type="presParOf" srcId="{8640911A-A1FD-436D-8A7B-270948F1D567}" destId="{382EE8E2-B550-4ACB-AC50-593094B50EDD}" srcOrd="1" destOrd="0" presId="urn:microsoft.com/office/officeart/2005/8/layout/process5"/>
    <dgm:cxn modelId="{D7E7CEFD-07FA-4747-B5D1-9D9A9EEC26A8}" type="presParOf" srcId="{382EE8E2-B550-4ACB-AC50-593094B50EDD}" destId="{9AC9B241-6401-4B45-A330-3AF725CC6272}" srcOrd="0" destOrd="0" presId="urn:microsoft.com/office/officeart/2005/8/layout/process5"/>
    <dgm:cxn modelId="{E30A886B-8781-408A-A1A2-EFE9C7AE1EED}" type="presParOf" srcId="{8640911A-A1FD-436D-8A7B-270948F1D567}" destId="{0CF05320-90B0-4442-B98A-F3611C783257}" srcOrd="2" destOrd="0" presId="urn:microsoft.com/office/officeart/2005/8/layout/process5"/>
    <dgm:cxn modelId="{FDB9BCB3-85E4-43BD-8CAE-A23A46C578ED}" type="presParOf" srcId="{8640911A-A1FD-436D-8A7B-270948F1D567}" destId="{567CB6DF-F4C4-49B9-B626-5D4C94DD9D3E}" srcOrd="3" destOrd="0" presId="urn:microsoft.com/office/officeart/2005/8/layout/process5"/>
    <dgm:cxn modelId="{BFE58AC6-181A-4996-A47C-86426DD412FE}" type="presParOf" srcId="{567CB6DF-F4C4-49B9-B626-5D4C94DD9D3E}" destId="{A74FD332-1F91-4960-ACA6-516B0B9C02B8}" srcOrd="0" destOrd="0" presId="urn:microsoft.com/office/officeart/2005/8/layout/process5"/>
    <dgm:cxn modelId="{8B26B411-0B69-4E0D-80C7-49FFEECCC6B3}" type="presParOf" srcId="{8640911A-A1FD-436D-8A7B-270948F1D567}" destId="{D75C4807-35B3-4D22-866D-277E109B4687}" srcOrd="4" destOrd="0" presId="urn:microsoft.com/office/officeart/2005/8/layout/process5"/>
    <dgm:cxn modelId="{664B3274-2332-4494-9744-BA7DDC9AC46A}" type="presParOf" srcId="{8640911A-A1FD-436D-8A7B-270948F1D567}" destId="{810C0545-CABD-4096-921C-E2B18CE8EB9C}" srcOrd="5" destOrd="0" presId="urn:microsoft.com/office/officeart/2005/8/layout/process5"/>
    <dgm:cxn modelId="{BAF8DCB9-E2E7-4556-851F-669153E8A2AD}" type="presParOf" srcId="{810C0545-CABD-4096-921C-E2B18CE8EB9C}" destId="{FE831DC4-1A8B-4B13-86A0-5127C06799A2}" srcOrd="0" destOrd="0" presId="urn:microsoft.com/office/officeart/2005/8/layout/process5"/>
    <dgm:cxn modelId="{7A46EFDF-26E2-4AC6-9B3B-C689BC096AAC}" type="presParOf" srcId="{8640911A-A1FD-436D-8A7B-270948F1D567}" destId="{D7BABFE7-9B9D-4AE9-8D90-C403BCA9A68C}" srcOrd="6" destOrd="0" presId="urn:microsoft.com/office/officeart/2005/8/layout/process5"/>
    <dgm:cxn modelId="{33F6DAAC-A99A-4F73-B0C8-171CB2953B1F}" type="presParOf" srcId="{8640911A-A1FD-436D-8A7B-270948F1D567}" destId="{2F08EA5D-8361-4BDD-9935-4472920D2236}" srcOrd="7" destOrd="0" presId="urn:microsoft.com/office/officeart/2005/8/layout/process5"/>
    <dgm:cxn modelId="{8FEBFBED-9F05-45E3-B319-F2FF50199F40}" type="presParOf" srcId="{2F08EA5D-8361-4BDD-9935-4472920D2236}" destId="{A8518019-AED8-4C70-BE72-01104BF59685}" srcOrd="0" destOrd="0" presId="urn:microsoft.com/office/officeart/2005/8/layout/process5"/>
    <dgm:cxn modelId="{082C51C4-F4E9-49F7-80F8-A76160B591B8}" type="presParOf" srcId="{8640911A-A1FD-436D-8A7B-270948F1D567}" destId="{849C53DE-CB64-4176-878B-A74630C593EE}" srcOrd="8" destOrd="0" presId="urn:microsoft.com/office/officeart/2005/8/layout/process5"/>
    <dgm:cxn modelId="{97AF2F4E-D478-4ADD-912E-C50504E726AC}" type="presParOf" srcId="{8640911A-A1FD-436D-8A7B-270948F1D567}" destId="{E83D2616-D284-4612-B2D1-D396F8C84774}" srcOrd="9" destOrd="0" presId="urn:microsoft.com/office/officeart/2005/8/layout/process5"/>
    <dgm:cxn modelId="{2D6D1EDD-ED48-47A3-9FB7-5F86017ED0E0}" type="presParOf" srcId="{E83D2616-D284-4612-B2D1-D396F8C84774}" destId="{3DFDCD23-0443-4227-8ADF-9A492B27EEC8}" srcOrd="0" destOrd="0" presId="urn:microsoft.com/office/officeart/2005/8/layout/process5"/>
    <dgm:cxn modelId="{FA812772-084D-4599-B0ED-E3665D1A1958}" type="presParOf" srcId="{8640911A-A1FD-436D-8A7B-270948F1D567}" destId="{5C064313-8F2D-417F-B71E-C42BD4F28BEA}" srcOrd="10" destOrd="0" presId="urn:microsoft.com/office/officeart/2005/8/layout/process5"/>
    <dgm:cxn modelId="{69F559F9-43E1-4C98-BAE8-087287B04E34}" type="presParOf" srcId="{8640911A-A1FD-436D-8A7B-270948F1D567}" destId="{0F669EDE-1ACF-48BE-A9C1-D3DF2E83F1EE}" srcOrd="11" destOrd="0" presId="urn:microsoft.com/office/officeart/2005/8/layout/process5"/>
    <dgm:cxn modelId="{E09BBB6F-4482-4AC1-834A-8BB2F2364638}" type="presParOf" srcId="{0F669EDE-1ACF-48BE-A9C1-D3DF2E83F1EE}" destId="{CBD214AB-5347-43B5-8BB6-6F33B00EEB76}" srcOrd="0" destOrd="0" presId="urn:microsoft.com/office/officeart/2005/8/layout/process5"/>
    <dgm:cxn modelId="{D0A2C8CD-A65B-4CBD-8BD3-02F51C5C2DCA}" type="presParOf" srcId="{8640911A-A1FD-436D-8A7B-270948F1D567}" destId="{06B5252B-4D38-40B8-BB1F-C36A75269047}" srcOrd="12" destOrd="0" presId="urn:microsoft.com/office/officeart/2005/8/layout/process5"/>
    <dgm:cxn modelId="{E36EEC98-46FC-461A-AF64-1EDC3EB35120}" type="presParOf" srcId="{8640911A-A1FD-436D-8A7B-270948F1D567}" destId="{01E9DD7D-BD9B-40CE-B491-816A1E929E85}" srcOrd="13" destOrd="0" presId="urn:microsoft.com/office/officeart/2005/8/layout/process5"/>
    <dgm:cxn modelId="{1FFECC5A-277F-4427-AFEB-3833117EB10E}" type="presParOf" srcId="{01E9DD7D-BD9B-40CE-B491-816A1E929E85}" destId="{54F2ADCF-D4A3-4D0F-8B99-BD1A5AE88C4C}" srcOrd="0" destOrd="0" presId="urn:microsoft.com/office/officeart/2005/8/layout/process5"/>
    <dgm:cxn modelId="{1EF19B5B-F74E-4B95-A687-FB82DE75A10A}" type="presParOf" srcId="{8640911A-A1FD-436D-8A7B-270948F1D567}" destId="{36D3C84C-CFF1-4B95-B165-74044EEAC627}" srcOrd="14" destOrd="0" presId="urn:microsoft.com/office/officeart/2005/8/layout/process5"/>
    <dgm:cxn modelId="{0C8D0CBB-75CC-48BB-9653-D53A2601BF79}" type="presParOf" srcId="{8640911A-A1FD-436D-8A7B-270948F1D567}" destId="{44037809-752D-4AFD-91E4-A3F810A3826A}" srcOrd="15" destOrd="0" presId="urn:microsoft.com/office/officeart/2005/8/layout/process5"/>
    <dgm:cxn modelId="{543985A1-E98B-473A-8452-A98BDF266117}" type="presParOf" srcId="{44037809-752D-4AFD-91E4-A3F810A3826A}" destId="{2155FE52-FE68-4D13-88E6-D13C899B9EA5}" srcOrd="0" destOrd="0" presId="urn:microsoft.com/office/officeart/2005/8/layout/process5"/>
    <dgm:cxn modelId="{B2DACB9F-590F-4A53-8725-7AB7A8E35898}" type="presParOf" srcId="{8640911A-A1FD-436D-8A7B-270948F1D567}" destId="{FFE836E6-DBFE-47B9-AFA5-795D32DB782D}" srcOrd="16" destOrd="0" presId="urn:microsoft.com/office/officeart/2005/8/layout/process5"/>
    <dgm:cxn modelId="{0AC84578-2283-4241-9747-D4E786F7D910}" type="presParOf" srcId="{8640911A-A1FD-436D-8A7B-270948F1D567}" destId="{14AFC478-A54D-4EE2-9957-5EFB96624E55}" srcOrd="17" destOrd="0" presId="urn:microsoft.com/office/officeart/2005/8/layout/process5"/>
    <dgm:cxn modelId="{C2E77B84-16E2-45D9-832B-C68906DA4E4B}" type="presParOf" srcId="{14AFC478-A54D-4EE2-9957-5EFB96624E55}" destId="{364AC9FC-2F76-425C-A05B-BCB39B1A4729}" srcOrd="0" destOrd="0" presId="urn:microsoft.com/office/officeart/2005/8/layout/process5"/>
    <dgm:cxn modelId="{B4BC27AE-40A4-4725-BC82-A3BDAC4E2FFB}" type="presParOf" srcId="{8640911A-A1FD-436D-8A7B-270948F1D567}" destId="{08C0D069-9DCA-45D6-8577-F239041EB184}" srcOrd="18" destOrd="0" presId="urn:microsoft.com/office/officeart/2005/8/layout/process5"/>
    <dgm:cxn modelId="{969BE390-0220-4141-87BA-0AFEA0B6CE85}" type="presParOf" srcId="{8640911A-A1FD-436D-8A7B-270948F1D567}" destId="{F19D4F4D-BD7A-4765-A0FB-49E3A489B1C3}" srcOrd="19" destOrd="0" presId="urn:microsoft.com/office/officeart/2005/8/layout/process5"/>
    <dgm:cxn modelId="{F74BF340-6936-4F03-AD66-C46E976FC11F}" type="presParOf" srcId="{F19D4F4D-BD7A-4765-A0FB-49E3A489B1C3}" destId="{D78A48D1-9071-46E5-A2E1-4EF665D37B3F}" srcOrd="0" destOrd="0" presId="urn:microsoft.com/office/officeart/2005/8/layout/process5"/>
    <dgm:cxn modelId="{BF636AEE-B49F-490C-8AE2-0124F797D949}" type="presParOf" srcId="{8640911A-A1FD-436D-8A7B-270948F1D567}" destId="{4DBD515F-1A6A-4FAB-9C13-3CF1CF07600A}" srcOrd="2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6D519-77BC-4BFB-A00A-F230A86D2988}">
      <dsp:nvSpPr>
        <dsp:cNvPr id="0" name=""/>
        <dsp:cNvSpPr/>
      </dsp:nvSpPr>
      <dsp:spPr>
        <a:xfrm>
          <a:off x="179718" y="1784"/>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Receive survey invitation</a:t>
          </a:r>
        </a:p>
      </dsp:txBody>
      <dsp:txXfrm>
        <a:off x="214350" y="36416"/>
        <a:ext cx="1901428" cy="1113151"/>
      </dsp:txXfrm>
    </dsp:sp>
    <dsp:sp modelId="{382EE8E2-B550-4ACB-AC50-593094B50EDD}">
      <dsp:nvSpPr>
        <dsp:cNvPr id="0" name=""/>
        <dsp:cNvSpPr/>
      </dsp:nvSpPr>
      <dsp:spPr>
        <a:xfrm>
          <a:off x="2323832" y="348626"/>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323832" y="446372"/>
        <a:ext cx="292450" cy="293239"/>
      </dsp:txXfrm>
    </dsp:sp>
    <dsp:sp modelId="{0CF05320-90B0-4442-B98A-F3611C783257}">
      <dsp:nvSpPr>
        <dsp:cNvPr id="0" name=""/>
        <dsp:cNvSpPr/>
      </dsp:nvSpPr>
      <dsp:spPr>
        <a:xfrm>
          <a:off x="2938688" y="1784"/>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Access survey to determine content</a:t>
          </a:r>
        </a:p>
      </dsp:txBody>
      <dsp:txXfrm>
        <a:off x="2973320" y="36416"/>
        <a:ext cx="1901428" cy="1113151"/>
      </dsp:txXfrm>
    </dsp:sp>
    <dsp:sp modelId="{567CB6DF-F4C4-49B9-B626-5D4C94DD9D3E}">
      <dsp:nvSpPr>
        <dsp:cNvPr id="0" name=""/>
        <dsp:cNvSpPr/>
      </dsp:nvSpPr>
      <dsp:spPr>
        <a:xfrm>
          <a:off x="5082802" y="348626"/>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082802" y="446372"/>
        <a:ext cx="292450" cy="293239"/>
      </dsp:txXfrm>
    </dsp:sp>
    <dsp:sp modelId="{D75C4807-35B3-4D22-866D-277E109B4687}">
      <dsp:nvSpPr>
        <dsp:cNvPr id="0" name=""/>
        <dsp:cNvSpPr/>
      </dsp:nvSpPr>
      <dsp:spPr>
        <a:xfrm>
          <a:off x="5697658" y="1784"/>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Consider data sources</a:t>
          </a:r>
        </a:p>
      </dsp:txBody>
      <dsp:txXfrm>
        <a:off x="5732290" y="36416"/>
        <a:ext cx="1901428" cy="1113151"/>
      </dsp:txXfrm>
    </dsp:sp>
    <dsp:sp modelId="{810C0545-CABD-4096-921C-E2B18CE8EB9C}">
      <dsp:nvSpPr>
        <dsp:cNvPr id="0" name=""/>
        <dsp:cNvSpPr/>
      </dsp:nvSpPr>
      <dsp:spPr>
        <a:xfrm>
          <a:off x="7841772" y="348626"/>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841772" y="446372"/>
        <a:ext cx="292450" cy="293239"/>
      </dsp:txXfrm>
    </dsp:sp>
    <dsp:sp modelId="{D7BABFE7-9B9D-4AE9-8D90-C403BCA9A68C}">
      <dsp:nvSpPr>
        <dsp:cNvPr id="0" name=""/>
        <dsp:cNvSpPr/>
      </dsp:nvSpPr>
      <dsp:spPr>
        <a:xfrm>
          <a:off x="8456628" y="1784"/>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Consider oversight or approvals</a:t>
          </a:r>
        </a:p>
      </dsp:txBody>
      <dsp:txXfrm>
        <a:off x="8491260" y="36416"/>
        <a:ext cx="1901428" cy="1113151"/>
      </dsp:txXfrm>
    </dsp:sp>
    <dsp:sp modelId="{2F08EA5D-8361-4BDD-9935-4472920D2236}">
      <dsp:nvSpPr>
        <dsp:cNvPr id="0" name=""/>
        <dsp:cNvSpPr/>
      </dsp:nvSpPr>
      <dsp:spPr>
        <a:xfrm rot="5400000">
          <a:off x="9233081" y="1322149"/>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9295355" y="1357621"/>
        <a:ext cx="293239" cy="292450"/>
      </dsp:txXfrm>
    </dsp:sp>
    <dsp:sp modelId="{849C53DE-CB64-4176-878B-A74630C593EE}">
      <dsp:nvSpPr>
        <dsp:cNvPr id="0" name=""/>
        <dsp:cNvSpPr/>
      </dsp:nvSpPr>
      <dsp:spPr>
        <a:xfrm>
          <a:off x="8456628" y="1972477"/>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Determine the right person or department to contact</a:t>
          </a:r>
        </a:p>
      </dsp:txBody>
      <dsp:txXfrm>
        <a:off x="8491260" y="2007109"/>
        <a:ext cx="1901428" cy="1113151"/>
      </dsp:txXfrm>
    </dsp:sp>
    <dsp:sp modelId="{E83D2616-D284-4612-B2D1-D396F8C84774}">
      <dsp:nvSpPr>
        <dsp:cNvPr id="0" name=""/>
        <dsp:cNvSpPr/>
      </dsp:nvSpPr>
      <dsp:spPr>
        <a:xfrm rot="10800000">
          <a:off x="7865420" y="2319319"/>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10800000">
        <a:off x="7990756" y="2417065"/>
        <a:ext cx="292450" cy="293239"/>
      </dsp:txXfrm>
    </dsp:sp>
    <dsp:sp modelId="{5C064313-8F2D-417F-B71E-C42BD4F28BEA}">
      <dsp:nvSpPr>
        <dsp:cNvPr id="0" name=""/>
        <dsp:cNvSpPr/>
      </dsp:nvSpPr>
      <dsp:spPr>
        <a:xfrm>
          <a:off x="5697658" y="1972477"/>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Reach out to departments and establishments</a:t>
          </a:r>
        </a:p>
      </dsp:txBody>
      <dsp:txXfrm>
        <a:off x="5732290" y="2007109"/>
        <a:ext cx="1901428" cy="1113151"/>
      </dsp:txXfrm>
    </dsp:sp>
    <dsp:sp modelId="{0F669EDE-1ACF-48BE-A9C1-D3DF2E83F1EE}">
      <dsp:nvSpPr>
        <dsp:cNvPr id="0" name=""/>
        <dsp:cNvSpPr/>
      </dsp:nvSpPr>
      <dsp:spPr>
        <a:xfrm rot="10800000">
          <a:off x="5106450" y="2319319"/>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10800000">
        <a:off x="5231786" y="2417065"/>
        <a:ext cx="292450" cy="293239"/>
      </dsp:txXfrm>
    </dsp:sp>
    <dsp:sp modelId="{06B5252B-4D38-40B8-BB1F-C36A75269047}">
      <dsp:nvSpPr>
        <dsp:cNvPr id="0" name=""/>
        <dsp:cNvSpPr/>
      </dsp:nvSpPr>
      <dsp:spPr>
        <a:xfrm>
          <a:off x="2938688" y="1972477"/>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Remind about needed data</a:t>
          </a:r>
        </a:p>
      </dsp:txBody>
      <dsp:txXfrm>
        <a:off x="2973320" y="2007109"/>
        <a:ext cx="1901428" cy="1113151"/>
      </dsp:txXfrm>
    </dsp:sp>
    <dsp:sp modelId="{01E9DD7D-BD9B-40CE-B491-816A1E929E85}">
      <dsp:nvSpPr>
        <dsp:cNvPr id="0" name=""/>
        <dsp:cNvSpPr/>
      </dsp:nvSpPr>
      <dsp:spPr>
        <a:xfrm rot="10800000">
          <a:off x="2347480" y="2319319"/>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10800000">
        <a:off x="2472816" y="2417065"/>
        <a:ext cx="292450" cy="293239"/>
      </dsp:txXfrm>
    </dsp:sp>
    <dsp:sp modelId="{36D3C84C-CFF1-4B95-B165-74044EEAC627}">
      <dsp:nvSpPr>
        <dsp:cNvPr id="0" name=""/>
        <dsp:cNvSpPr/>
      </dsp:nvSpPr>
      <dsp:spPr>
        <a:xfrm>
          <a:off x="179718" y="1972477"/>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Remind again about needed data</a:t>
          </a:r>
        </a:p>
      </dsp:txBody>
      <dsp:txXfrm>
        <a:off x="214350" y="2007109"/>
        <a:ext cx="1901428" cy="1113151"/>
      </dsp:txXfrm>
    </dsp:sp>
    <dsp:sp modelId="{44037809-752D-4AFD-91E4-A3F810A3826A}">
      <dsp:nvSpPr>
        <dsp:cNvPr id="0" name=""/>
        <dsp:cNvSpPr/>
      </dsp:nvSpPr>
      <dsp:spPr>
        <a:xfrm rot="5400000">
          <a:off x="956171" y="3292841"/>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1018445" y="3328313"/>
        <a:ext cx="293239" cy="292450"/>
      </dsp:txXfrm>
    </dsp:sp>
    <dsp:sp modelId="{FFE836E6-DBFE-47B9-AFA5-795D32DB782D}">
      <dsp:nvSpPr>
        <dsp:cNvPr id="0" name=""/>
        <dsp:cNvSpPr/>
      </dsp:nvSpPr>
      <dsp:spPr>
        <a:xfrm>
          <a:off x="179718" y="3943170"/>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Compile responses</a:t>
          </a:r>
        </a:p>
      </dsp:txBody>
      <dsp:txXfrm>
        <a:off x="214350" y="3977802"/>
        <a:ext cx="1901428" cy="1113151"/>
      </dsp:txXfrm>
    </dsp:sp>
    <dsp:sp modelId="{14AFC478-A54D-4EE2-9957-5EFB96624E55}">
      <dsp:nvSpPr>
        <dsp:cNvPr id="0" name=""/>
        <dsp:cNvSpPr/>
      </dsp:nvSpPr>
      <dsp:spPr>
        <a:xfrm>
          <a:off x="2323832" y="4290012"/>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323832" y="4387758"/>
        <a:ext cx="292450" cy="293239"/>
      </dsp:txXfrm>
    </dsp:sp>
    <dsp:sp modelId="{08C0D069-9DCA-45D6-8577-F239041EB184}">
      <dsp:nvSpPr>
        <dsp:cNvPr id="0" name=""/>
        <dsp:cNvSpPr/>
      </dsp:nvSpPr>
      <dsp:spPr>
        <a:xfrm>
          <a:off x="2938688" y="3943170"/>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Aggregate or otherwise manipulate data</a:t>
          </a:r>
        </a:p>
      </dsp:txBody>
      <dsp:txXfrm>
        <a:off x="2973320" y="3977802"/>
        <a:ext cx="1901428" cy="1113151"/>
      </dsp:txXfrm>
    </dsp:sp>
    <dsp:sp modelId="{F19D4F4D-BD7A-4765-A0FB-49E3A489B1C3}">
      <dsp:nvSpPr>
        <dsp:cNvPr id="0" name=""/>
        <dsp:cNvSpPr/>
      </dsp:nvSpPr>
      <dsp:spPr>
        <a:xfrm>
          <a:off x="5082802" y="4290012"/>
          <a:ext cx="417786" cy="48873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082802" y="4387758"/>
        <a:ext cx="292450" cy="293239"/>
      </dsp:txXfrm>
    </dsp:sp>
    <dsp:sp modelId="{4DBD515F-1A6A-4FAB-9C13-3CF1CF07600A}">
      <dsp:nvSpPr>
        <dsp:cNvPr id="0" name=""/>
        <dsp:cNvSpPr/>
      </dsp:nvSpPr>
      <dsp:spPr>
        <a:xfrm>
          <a:off x="5697658" y="3943170"/>
          <a:ext cx="1970692" cy="1182415"/>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Report on Census Survey</a:t>
          </a:r>
        </a:p>
      </dsp:txBody>
      <dsp:txXfrm>
        <a:off x="5732290" y="3977802"/>
        <a:ext cx="1901428" cy="1113151"/>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A235F9E-7F22-46ED-A69C-0DF20990157C}" type="datetimeFigureOut">
              <a:rPr lang="en-US" smtClean="0"/>
              <a:t>11/11/2022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6A33367-C7DD-4070-8A8A-4A94FB71ED67}" type="slidenum">
              <a:rPr lang="en-US" smtClean="0"/>
              <a:t>‹#›</a:t>
            </a:fld>
            <a:endParaRPr lang="en-US"/>
          </a:p>
        </p:txBody>
      </p:sp>
    </p:spTree>
    <p:extLst>
      <p:ext uri="{BB962C8B-B14F-4D97-AF65-F5344CB8AC3E}">
        <p14:creationId xmlns:p14="http://schemas.microsoft.com/office/powerpoint/2010/main" val="3798859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time today!  I’m Melissa Cidade and I’m with the Economic Management Division at the US Census Bureau.  Today we are going to be talking about nonresponse on establishment surveys, specifically, the suite of annual economic surveys fielded by the Census Bureau.</a:t>
            </a:r>
          </a:p>
        </p:txBody>
      </p:sp>
      <p:sp>
        <p:nvSpPr>
          <p:cNvPr id="4" name="Slide Number Placeholder 3"/>
          <p:cNvSpPr>
            <a:spLocks noGrp="1"/>
          </p:cNvSpPr>
          <p:nvPr>
            <p:ph type="sldNum" sz="quarter" idx="5"/>
          </p:nvPr>
        </p:nvSpPr>
        <p:spPr/>
        <p:txBody>
          <a:bodyPr/>
          <a:lstStyle/>
          <a:p>
            <a:fld id="{F6A33367-C7DD-4070-8A8A-4A94FB71ED67}" type="slidenum">
              <a:rPr lang="en-US" smtClean="0"/>
              <a:t>1</a:t>
            </a:fld>
            <a:endParaRPr lang="en-US"/>
          </a:p>
        </p:txBody>
      </p:sp>
    </p:spTree>
    <p:extLst>
      <p:ext uri="{BB962C8B-B14F-4D97-AF65-F5344CB8AC3E}">
        <p14:creationId xmlns:p14="http://schemas.microsoft.com/office/powerpoint/2010/main" val="40068845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up is apparent misalignments on the survey instrument.  (click) this first quote is illustrative of the lag between changes in the company and those changes reflected on our surveys.  We talked earlier about institutional change and how that can drive non-response from a resource perspective, but it can also drive non-response from a burden or salience perspective.  If respondents get a survey about locations that are no longer active, or that were never within the company, or some other misalignment, they may choose to ignore the request altogether.  </a:t>
            </a:r>
          </a:p>
          <a:p>
            <a:endParaRPr lang="en-US" dirty="0"/>
          </a:p>
          <a:p>
            <a:r>
              <a:rPr lang="en-US" dirty="0"/>
              <a:t>(click) At the same time, Fisher et al. noted that requests for data that the company does not track may lead to poor data quality at best and nonresponse at worst.  This quote demonstrates the additional resources that the respondent must expend in order to get the data in the way that it is being requested.  This kind of misalignment adds time and burden to completing the survey instrument.</a:t>
            </a:r>
          </a:p>
        </p:txBody>
      </p:sp>
      <p:sp>
        <p:nvSpPr>
          <p:cNvPr id="4" name="Slide Number Placeholder 3"/>
          <p:cNvSpPr>
            <a:spLocks noGrp="1"/>
          </p:cNvSpPr>
          <p:nvPr>
            <p:ph type="sldNum" sz="quarter" idx="5"/>
          </p:nvPr>
        </p:nvSpPr>
        <p:spPr/>
        <p:txBody>
          <a:bodyPr/>
          <a:lstStyle/>
          <a:p>
            <a:fld id="{F6A33367-C7DD-4070-8A8A-4A94FB71ED67}" type="slidenum">
              <a:rPr lang="en-US" smtClean="0"/>
              <a:t>10</a:t>
            </a:fld>
            <a:endParaRPr lang="en-US"/>
          </a:p>
        </p:txBody>
      </p:sp>
    </p:spTree>
    <p:extLst>
      <p:ext uri="{BB962C8B-B14F-4D97-AF65-F5344CB8AC3E}">
        <p14:creationId xmlns:p14="http://schemas.microsoft.com/office/powerpoint/2010/main" val="13901712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misalignments in data requests and company-wide, we noticed unit misalignments.  This gets to the broader issue of the ‘unit problem’ in establishment research – the space between how a company defines its disparate parts and how these parts translate into response and statistical units.  In the first quote, the respondent notes that one business unit – what they call the ‘enterprise’ – has the same name as another – what they call the ‘incorporation,’ and that while the Census Bureau sees them as the same unit, the business itself does not.  In order to provide the data requested at the level of granularity requested, this business needs these two units separated.  In the second quote, we see the opposite issue: in this case, the Census Bureau sees two business units, but the company itself sees these two units as synonymous, and thus, the requests are deemed duplicative.  Same underlying issue with the same negative impact on response.</a:t>
            </a:r>
          </a:p>
        </p:txBody>
      </p:sp>
      <p:sp>
        <p:nvSpPr>
          <p:cNvPr id="4" name="Slide Number Placeholder 3"/>
          <p:cNvSpPr>
            <a:spLocks noGrp="1"/>
          </p:cNvSpPr>
          <p:nvPr>
            <p:ph type="sldNum" sz="quarter" idx="5"/>
          </p:nvPr>
        </p:nvSpPr>
        <p:spPr/>
        <p:txBody>
          <a:bodyPr/>
          <a:lstStyle/>
          <a:p>
            <a:fld id="{F6A33367-C7DD-4070-8A8A-4A94FB71ED67}" type="slidenum">
              <a:rPr lang="en-US" smtClean="0"/>
              <a:t>11</a:t>
            </a:fld>
            <a:endParaRPr lang="en-US"/>
          </a:p>
        </p:txBody>
      </p:sp>
    </p:spTree>
    <p:extLst>
      <p:ext uri="{BB962C8B-B14F-4D97-AF65-F5344CB8AC3E}">
        <p14:creationId xmlns:p14="http://schemas.microsoft.com/office/powerpoint/2010/main" val="42067139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misalignments, however, an interesting finding came out of our interviewing:  mixing topics within an instrument can be problematic.  Many respondents noted that if the requests are “purely financial” – income and expenses – they can usually pull the data independently.  However, when ‘non-financial’ data are requested – including payroll, assets, inventory, and others – this is where they run into the dispersion issue.  Note that for these respondents, there are often consolidated figures available or they have limited access to disaggregated data, but only for particular topics; it is when a survey covers multiple topics that they run into issues.</a:t>
            </a:r>
          </a:p>
        </p:txBody>
      </p:sp>
      <p:sp>
        <p:nvSpPr>
          <p:cNvPr id="4" name="Slide Number Placeholder 3"/>
          <p:cNvSpPr>
            <a:spLocks noGrp="1"/>
          </p:cNvSpPr>
          <p:nvPr>
            <p:ph type="sldNum" sz="quarter" idx="5"/>
          </p:nvPr>
        </p:nvSpPr>
        <p:spPr/>
        <p:txBody>
          <a:bodyPr/>
          <a:lstStyle/>
          <a:p>
            <a:fld id="{F6A33367-C7DD-4070-8A8A-4A94FB71ED67}" type="slidenum">
              <a:rPr lang="en-US" smtClean="0"/>
              <a:t>12</a:t>
            </a:fld>
            <a:endParaRPr lang="en-US"/>
          </a:p>
        </p:txBody>
      </p:sp>
    </p:spTree>
    <p:extLst>
      <p:ext uri="{BB962C8B-B14F-4D97-AF65-F5344CB8AC3E}">
        <p14:creationId xmlns:p14="http://schemas.microsoft.com/office/powerpoint/2010/main" val="2043466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we have an example on screen now of communication challenges as a barrier to survey completion.  This quote highlights an instance where our survey invitations are sometimes being directed to the wrong person.  The quote outlines the space between the Retail and Wholesale reporting for one company.  We are sending requests to the right company, but the wrong person – in this case, the respondent is deputized to respond to surveys pertaining to the business’ retail activities, but not their wholesale activities.  </a:t>
            </a:r>
          </a:p>
        </p:txBody>
      </p:sp>
      <p:sp>
        <p:nvSpPr>
          <p:cNvPr id="4" name="Slide Number Placeholder 3"/>
          <p:cNvSpPr>
            <a:spLocks noGrp="1"/>
          </p:cNvSpPr>
          <p:nvPr>
            <p:ph type="sldNum" sz="quarter" idx="5"/>
          </p:nvPr>
        </p:nvSpPr>
        <p:spPr/>
        <p:txBody>
          <a:bodyPr/>
          <a:lstStyle/>
          <a:p>
            <a:fld id="{F6A33367-C7DD-4070-8A8A-4A94FB71ED67}" type="slidenum">
              <a:rPr lang="en-US" smtClean="0"/>
              <a:t>13</a:t>
            </a:fld>
            <a:endParaRPr lang="en-US"/>
          </a:p>
        </p:txBody>
      </p:sp>
    </p:spTree>
    <p:extLst>
      <p:ext uri="{BB962C8B-B14F-4D97-AF65-F5344CB8AC3E}">
        <p14:creationId xmlns:p14="http://schemas.microsoft.com/office/powerpoint/2010/main" val="1821775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are we to make of all of this?  First, let’s revisit Fisher et al.  We note in our interviews the same or similar external factors impacting nonresponse.  The survey landscape is particularly complex right now with the lingering impact of COVID-19 and other issues.  Businesses are still as dynamic – or more so – as they’ve ever been.  And, respondent characteristics – particularly those big three: authority, capacity, and motivation – are still drivers of response.  We find this schema to hold up.  As for the internal factors, we agree with mode, marketing, burden, and the request, (click) but add misalignments in content, unit, and contact as additional drivers of nonresponse.</a:t>
            </a:r>
          </a:p>
          <a:p>
            <a:endParaRPr lang="en-US" dirty="0"/>
          </a:p>
          <a:p>
            <a:r>
              <a:rPr lang="en-US" dirty="0"/>
              <a:t>This work is exploratory – we are undergoing a major redesign of our current annual surveys, and identifying the barriers to response is a first step toward mitigation.  We will continue to refine our collection approach to address the issues identified here.  </a:t>
            </a:r>
          </a:p>
        </p:txBody>
      </p:sp>
      <p:sp>
        <p:nvSpPr>
          <p:cNvPr id="4" name="Slide Number Placeholder 3"/>
          <p:cNvSpPr>
            <a:spLocks noGrp="1"/>
          </p:cNvSpPr>
          <p:nvPr>
            <p:ph type="sldNum" sz="quarter" idx="5"/>
          </p:nvPr>
        </p:nvSpPr>
        <p:spPr/>
        <p:txBody>
          <a:bodyPr/>
          <a:lstStyle/>
          <a:p>
            <a:fld id="{F6A33367-C7DD-4070-8A8A-4A94FB71ED67}" type="slidenum">
              <a:rPr lang="en-US" smtClean="0"/>
              <a:t>14</a:t>
            </a:fld>
            <a:endParaRPr lang="en-US"/>
          </a:p>
        </p:txBody>
      </p:sp>
    </p:spTree>
    <p:extLst>
      <p:ext uri="{BB962C8B-B14F-4D97-AF65-F5344CB8AC3E}">
        <p14:creationId xmlns:p14="http://schemas.microsoft.com/office/powerpoint/2010/main" val="4282877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concludes my prepared remarks, but I am excited to hear what you think – do you find similar drivers of nonresponse for your establishment surveys?  Or are you seeing something different?  Thank you for your time and attention!</a:t>
            </a:r>
          </a:p>
        </p:txBody>
      </p:sp>
      <p:sp>
        <p:nvSpPr>
          <p:cNvPr id="4" name="Slide Number Placeholder 3"/>
          <p:cNvSpPr>
            <a:spLocks noGrp="1"/>
          </p:cNvSpPr>
          <p:nvPr>
            <p:ph type="sldNum" sz="quarter" idx="5"/>
          </p:nvPr>
        </p:nvSpPr>
        <p:spPr/>
        <p:txBody>
          <a:bodyPr/>
          <a:lstStyle/>
          <a:p>
            <a:fld id="{F6A33367-C7DD-4070-8A8A-4A94FB71ED67}" type="slidenum">
              <a:rPr lang="en-US" smtClean="0"/>
              <a:t>15</a:t>
            </a:fld>
            <a:endParaRPr lang="en-US"/>
          </a:p>
        </p:txBody>
      </p:sp>
    </p:spTree>
    <p:extLst>
      <p:ext uri="{BB962C8B-B14F-4D97-AF65-F5344CB8AC3E}">
        <p14:creationId xmlns:p14="http://schemas.microsoft.com/office/powerpoint/2010/main" val="294569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2003, Sylvia Fisher and her colleagues at the Bureau of Labor Statistics published a fascinating investigation of barriers to response for economic surveys.  They conducted a total of 32 interviews and developed a schema of explanations for nonresponse.  Whereas for demographic surveys, the emphasis tends to be on salience, reciprocity, and other individual-level contexts impacting response, for establishment surveys, the authors identified both external and internal drivers of nonresponse.  Externally, this includes environmental factors, like economic conditions, legal and regulatory requirements, and the wider survey landscape.  Business factors are things like g</a:t>
            </a:r>
            <a:r>
              <a:rPr lang="en-US" b="0" i="0" dirty="0">
                <a:solidFill>
                  <a:srgbClr val="000000"/>
                </a:solidFill>
                <a:effectLst/>
                <a:latin typeface="Arial" panose="020B0604020202020204" pitchFamily="34" charset="0"/>
              </a:rPr>
              <a:t>atekeeping, data availability, and third parties who prepare records on behalf of businesses.  And, for respondent factors, the most important </a:t>
            </a:r>
            <a:r>
              <a:rPr lang="en-US" b="0" i="0">
                <a:solidFill>
                  <a:srgbClr val="000000"/>
                </a:solidFill>
                <a:effectLst/>
                <a:latin typeface="Arial" panose="020B0604020202020204" pitchFamily="34" charset="0"/>
              </a:rPr>
              <a:t>factors are </a:t>
            </a:r>
            <a:r>
              <a:rPr lang="en-US" b="0" i="0" dirty="0">
                <a:solidFill>
                  <a:srgbClr val="000000"/>
                </a:solidFill>
                <a:effectLst/>
                <a:latin typeface="Arial" panose="020B0604020202020204" pitchFamily="34" charset="0"/>
              </a:rPr>
              <a:t>authority to complete, capacity to provide the data, and motivation to respond.  Internal factors include things like response mode, contact strategies and sponsor identification, actual and perceived burden, and the nature of the data being requested.  </a:t>
            </a:r>
          </a:p>
        </p:txBody>
      </p:sp>
      <p:sp>
        <p:nvSpPr>
          <p:cNvPr id="4" name="Slide Number Placeholder 3"/>
          <p:cNvSpPr>
            <a:spLocks noGrp="1"/>
          </p:cNvSpPr>
          <p:nvPr>
            <p:ph type="sldNum" sz="quarter" idx="5"/>
          </p:nvPr>
        </p:nvSpPr>
        <p:spPr/>
        <p:txBody>
          <a:bodyPr/>
          <a:lstStyle/>
          <a:p>
            <a:fld id="{F6A33367-C7DD-4070-8A8A-4A94FB71ED67}" type="slidenum">
              <a:rPr lang="en-US" smtClean="0"/>
              <a:t>2</a:t>
            </a:fld>
            <a:endParaRPr lang="en-US"/>
          </a:p>
        </p:txBody>
      </p:sp>
    </p:spTree>
    <p:extLst>
      <p:ext uri="{BB962C8B-B14F-4D97-AF65-F5344CB8AC3E}">
        <p14:creationId xmlns:p14="http://schemas.microsoft.com/office/powerpoint/2010/main" val="4254772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Arial" panose="020B0604020202020204" pitchFamily="34" charset="0"/>
              </a:rPr>
              <a:t>We wondered, almost 20 years later, if the same barriers are still in place, or if we would see shifts in the factors influencing establishment survey response.  As part of a larger project to harmonize, standardize, and streamline several annual economic surveys at the Census Bureau, we conducted follow-up interviews with 19 partial or total non-responding firms.  In this case, non-responding refers to their status on the in-scope annual surveys for this work, listed on screen now. We conducted </a:t>
            </a:r>
            <a:r>
              <a:rPr lang="en-US" dirty="0"/>
              <a:t>these interviews by phone over a two-week period in September 2021 with each interview lasting no more than 20 minutes a piece.  All interviews were with firms with more than one establishment, called “multi-unit” firms.</a:t>
            </a:r>
          </a:p>
        </p:txBody>
      </p:sp>
      <p:sp>
        <p:nvSpPr>
          <p:cNvPr id="4" name="Slide Number Placeholder 3"/>
          <p:cNvSpPr>
            <a:spLocks noGrp="1"/>
          </p:cNvSpPr>
          <p:nvPr>
            <p:ph type="sldNum" sz="quarter" idx="5"/>
          </p:nvPr>
        </p:nvSpPr>
        <p:spPr/>
        <p:txBody>
          <a:bodyPr/>
          <a:lstStyle/>
          <a:p>
            <a:fld id="{F6A33367-C7DD-4070-8A8A-4A94FB71ED67}" type="slidenum">
              <a:rPr lang="en-US" smtClean="0"/>
              <a:t>3</a:t>
            </a:fld>
            <a:endParaRPr lang="en-US"/>
          </a:p>
        </p:txBody>
      </p:sp>
    </p:spTree>
    <p:extLst>
      <p:ext uri="{BB962C8B-B14F-4D97-AF65-F5344CB8AC3E}">
        <p14:creationId xmlns:p14="http://schemas.microsoft.com/office/powerpoint/2010/main" val="768918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with any research project we started first with research questions.  On screen now, you can see three research questions, each with sub-questions.  However, as we got started on this project, there were two additional considerations that played a part in framing up the interviews.  The first was that research staff were pulled on to a major testing effort in support of the 2022 Economic Census, so our resources were stretched thin.  The second, though, was that we realized that non-respondents may be intimidated or unwilling to speak  frankly in a traditional semi-structured interview format.  We decided, then, to scrap much of the pre-conceived plan for these interviews, and moved into inductive reasoning, with one overarching question &lt;click&gt; what happened?</a:t>
            </a:r>
          </a:p>
          <a:p>
            <a:endParaRPr lang="en-US" dirty="0"/>
          </a:p>
          <a:p>
            <a:r>
              <a:rPr lang="en-US" dirty="0"/>
              <a:t>In general, responses to this question can be grouped into the two buckets of ‘internal’ and ‘external’ that Fisher et al described.</a:t>
            </a:r>
          </a:p>
        </p:txBody>
      </p:sp>
      <p:sp>
        <p:nvSpPr>
          <p:cNvPr id="4" name="Slide Number Placeholder 3"/>
          <p:cNvSpPr>
            <a:spLocks noGrp="1"/>
          </p:cNvSpPr>
          <p:nvPr>
            <p:ph type="sldNum" sz="quarter" idx="5"/>
          </p:nvPr>
        </p:nvSpPr>
        <p:spPr/>
        <p:txBody>
          <a:bodyPr/>
          <a:lstStyle/>
          <a:p>
            <a:fld id="{F6A33367-C7DD-4070-8A8A-4A94FB71ED67}" type="slidenum">
              <a:rPr lang="en-US" smtClean="0"/>
              <a:t>4</a:t>
            </a:fld>
            <a:endParaRPr lang="en-US"/>
          </a:p>
        </p:txBody>
      </p:sp>
    </p:spTree>
    <p:extLst>
      <p:ext uri="{BB962C8B-B14F-4D97-AF65-F5344CB8AC3E}">
        <p14:creationId xmlns:p14="http://schemas.microsoft.com/office/powerpoint/2010/main" val="2482893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with the external drivers of nonresponse in establishment surveys.  Remember, these included environmental factors, business characteristics, and respondent-based drivers.</a:t>
            </a:r>
          </a:p>
        </p:txBody>
      </p:sp>
      <p:sp>
        <p:nvSpPr>
          <p:cNvPr id="4" name="Slide Number Placeholder 3"/>
          <p:cNvSpPr>
            <a:spLocks noGrp="1"/>
          </p:cNvSpPr>
          <p:nvPr>
            <p:ph type="sldNum" sz="quarter" idx="5"/>
          </p:nvPr>
        </p:nvSpPr>
        <p:spPr/>
        <p:txBody>
          <a:bodyPr/>
          <a:lstStyle/>
          <a:p>
            <a:fld id="{F6A33367-C7DD-4070-8A8A-4A94FB71ED67}" type="slidenum">
              <a:rPr lang="en-US" smtClean="0"/>
              <a:t>5</a:t>
            </a:fld>
            <a:endParaRPr lang="en-US"/>
          </a:p>
        </p:txBody>
      </p:sp>
    </p:spTree>
    <p:extLst>
      <p:ext uri="{BB962C8B-B14F-4D97-AF65-F5344CB8AC3E}">
        <p14:creationId xmlns:p14="http://schemas.microsoft.com/office/powerpoint/2010/main" val="2065708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think of the survey landscape, we cannot begin to consider the traditional barriers like economic conditions or the general social tides around survey response.  All of these influences are muted by the behemoth in the room:  the ongoing COVID-19 global pandemic. Some participants noted that they are not reporting to their normal business locations making access to records more complicated.  Others pointed out that others within the company – at various establishments – are not currently physically reporting to work, making the process of farming out responses take longer and be more complex.  A few participants pointed to mail delays as a contributor to survey non-completion.  On the right of the screen is a participant quote noting that not only is there a lag in the mail, but he is also only sporadically getting work mail.  At the same time, we heard of structural changes to companies being driven by changing economic conditions that may be impacting response.</a:t>
            </a:r>
          </a:p>
        </p:txBody>
      </p:sp>
      <p:sp>
        <p:nvSpPr>
          <p:cNvPr id="4" name="Slide Number Placeholder 3"/>
          <p:cNvSpPr>
            <a:spLocks noGrp="1"/>
          </p:cNvSpPr>
          <p:nvPr>
            <p:ph type="sldNum" sz="quarter" idx="5"/>
          </p:nvPr>
        </p:nvSpPr>
        <p:spPr/>
        <p:txBody>
          <a:bodyPr/>
          <a:lstStyle/>
          <a:p>
            <a:fld id="{F6A33367-C7DD-4070-8A8A-4A94FB71ED67}" type="slidenum">
              <a:rPr lang="en-US" smtClean="0"/>
              <a:t>6</a:t>
            </a:fld>
            <a:endParaRPr lang="en-US"/>
          </a:p>
        </p:txBody>
      </p:sp>
    </p:spTree>
    <p:extLst>
      <p:ext uri="{BB962C8B-B14F-4D97-AF65-F5344CB8AC3E}">
        <p14:creationId xmlns:p14="http://schemas.microsoft.com/office/powerpoint/2010/main" val="2988798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what do I mean by changing economic conditions influencing response?  This phenomenon is often expressed in institutional or structural change at the business that impedes response.  </a:t>
            </a:r>
          </a:p>
          <a:p>
            <a:endParaRPr lang="en-US" dirty="0"/>
          </a:p>
          <a:p>
            <a:r>
              <a:rPr lang="en-US" dirty="0"/>
              <a:t>We found that a number of respondents pointed to structural change at their companies as keeping them from completing.  By structural change, we mean changes to the way the company does business that has negatively impacted their ability to complete the survey.  In these cases, we do not mean issues of time or interest, but rather systemic issues related to a reconfiguration that are impacting response.  Some of this goes hand-in-hand with COVID-19, as some changes are a result of the impact of the pandemic, but we also recognize that businesses are dynamic and are prone to turnover and restructuring.</a:t>
            </a:r>
          </a:p>
          <a:p>
            <a:endParaRPr lang="en-US" dirty="0"/>
          </a:p>
          <a:p>
            <a:r>
              <a:rPr lang="en-US" dirty="0"/>
              <a:t>The first quote ties the business structural changes to the pandemic, as the structural changes are attributed “to COVID and everything.” Note here the respondent mentions not having time – we have a tendency to think this is an indicator of salience, but with the additional information, we can see that the lack of time is actually a lack of resources.  The second quote states a simple reality: with layoffs and organizational changes, surveys in particular fall farther and farther down the priority list for the remaining staff.  </a:t>
            </a:r>
          </a:p>
          <a:p>
            <a:endParaRPr lang="en-US" dirty="0"/>
          </a:p>
          <a:p>
            <a:r>
              <a:rPr lang="en-US" dirty="0"/>
              <a:t>The third quote, though, has less to do with a lack of resources – that is, staff time – and more to do with a change in the approach to completing the survey, mainly, that the surveys do not match the new structure.  Again, here, we might think that there is an impediment to the data because of lack of salience, but in actuality, it is a change in the organization leading to a mismatch with the survey instrument that is impeding response.</a:t>
            </a:r>
          </a:p>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7</a:t>
            </a:fld>
            <a:endParaRPr lang="en-US"/>
          </a:p>
        </p:txBody>
      </p:sp>
    </p:spTree>
    <p:extLst>
      <p:ext uri="{BB962C8B-B14F-4D97-AF65-F5344CB8AC3E}">
        <p14:creationId xmlns:p14="http://schemas.microsoft.com/office/powerpoint/2010/main" val="4200941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also found evidence of respondent-driven impediments to response.  Fisher et al. phrased it succinctly when they said that </a:t>
            </a:r>
            <a:r>
              <a:rPr lang="en-US" b="0" i="0" dirty="0">
                <a:solidFill>
                  <a:srgbClr val="000000"/>
                </a:solidFill>
                <a:effectLst/>
                <a:latin typeface="Arial" panose="020B0604020202020204" pitchFamily="34" charset="0"/>
              </a:rPr>
              <a:t>the respondent must have "the authority, capacity, and motivation to participate in a survey."   One impediment to completion we have seen over and over again is a phenomenon we have taken to calling “</a:t>
            </a:r>
            <a:r>
              <a:rPr lang="en-US" dirty="0"/>
              <a:t>data dispersion” – this is when a company doesn’t have the data available in a central location by a single person, but rather depends on collecting data from various parts of the company, whether that is other departments or other establishments.  We hear time and again about this impediment to completion.  It is a source of frustration for both us at the Census Bureau and respondents in the field.  We heard from respondents that (click) this is often times where the survey completion breaks down:  in the responses to the request for information from other business units.  Some mentioned that they didn’t think that the Census Bureau would accept partial data; others mentioned not wanting to report out incomplete data because of accuracy issues.  </a:t>
            </a:r>
          </a:p>
          <a:p>
            <a:endParaRPr lang="en-US" dirty="0"/>
          </a:p>
          <a:p>
            <a:r>
              <a:rPr lang="en-US" dirty="0"/>
              <a:t>One thing that became clear is that the surveys are being completed based on person-to-person relationships within a company.  An accountant or external reporting office can have the best laid plans and systems, but the fact is that if a part of the business does not or cannot report, the survey will not be completed.  This is counterintuitive to what we might think when considering establishment surveys:  positions stay the same, regardless of the person occupying it, so we might think that response is person-agnostic, but in fact, we find that the personal relationships within the company are real drivers of complete data reporting.</a:t>
            </a:r>
          </a:p>
        </p:txBody>
      </p:sp>
      <p:sp>
        <p:nvSpPr>
          <p:cNvPr id="4" name="Slide Number Placeholder 3"/>
          <p:cNvSpPr>
            <a:spLocks noGrp="1"/>
          </p:cNvSpPr>
          <p:nvPr>
            <p:ph type="sldNum" sz="quarter" idx="5"/>
          </p:nvPr>
        </p:nvSpPr>
        <p:spPr/>
        <p:txBody>
          <a:bodyPr/>
          <a:lstStyle/>
          <a:p>
            <a:fld id="{F6A33367-C7DD-4070-8A8A-4A94FB71ED67}" type="slidenum">
              <a:rPr lang="en-US" smtClean="0"/>
              <a:t>8</a:t>
            </a:fld>
            <a:endParaRPr lang="en-US"/>
          </a:p>
        </p:txBody>
      </p:sp>
    </p:spTree>
    <p:extLst>
      <p:ext uri="{BB962C8B-B14F-4D97-AF65-F5344CB8AC3E}">
        <p14:creationId xmlns:p14="http://schemas.microsoft.com/office/powerpoint/2010/main" val="1698502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turn our attention to the internal influences of nonresponse.  Remember that this includes </a:t>
            </a:r>
            <a:r>
              <a:rPr lang="en-US" b="0" i="0" dirty="0">
                <a:solidFill>
                  <a:srgbClr val="000000"/>
                </a:solidFill>
                <a:effectLst/>
                <a:latin typeface="Arial" panose="020B0604020202020204" pitchFamily="34" charset="0"/>
              </a:rPr>
              <a:t>things like response mode, contact strategies and sponsor identification, actual and perceived burden, and the nature of the data being requested. These factors are typically related to survey design.</a:t>
            </a:r>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9</a:t>
            </a:fld>
            <a:endParaRPr lang="en-US"/>
          </a:p>
        </p:txBody>
      </p:sp>
    </p:spTree>
    <p:extLst>
      <p:ext uri="{BB962C8B-B14F-4D97-AF65-F5344CB8AC3E}">
        <p14:creationId xmlns:p14="http://schemas.microsoft.com/office/powerpoint/2010/main" val="3301523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28639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0302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57117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852945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161386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56029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1270434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a:t>For Internal Use Only:  Disclosure Prohibited—Title 13 U.S.C.</a:t>
            </a:r>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828890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a:t>For Internal Use Only:  Disclosure Prohibited—Title 13 U.S.C.</a:t>
            </a:r>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9415415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a:t>For Internal Use Only:  Disclosure Prohibited—Title 13 U.S.C.</a:t>
            </a:r>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8372963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157643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8350031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895471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7553766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472083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  Disclosure Prohibited—Title 13 U.S.C.</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35010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8667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a:t>For Internal Use Only:  Disclosure Prohibited—Title 13 U.S.C.</a:t>
            </a:r>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59955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a:t>For Internal Use Only:  Disclosure Prohibited—Title 13 U.S.C.</a:t>
            </a:r>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03069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a:t>For Internal Use Only:  Disclosure Prohibited—Title 13 U.S.C.</a:t>
            </a:r>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40345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82912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  Disclosure Prohibited—Title 13 U.S.C.</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1947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For Internal Use Only:  Disclosure Prohibited—Title 13 U.S.C.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233859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For Internal Use Only:  Disclosure Prohibited—Title 13 U.S.C.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33015099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hyperlink" Target="https://simple.wikipedia.org/wiki/United_States_2000_census"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hyperlink" Target="mailto:kelsey.drotning@census.gov" TargetMode="External"/><Relationship Id="rId11" Type="http://schemas.openxmlformats.org/officeDocument/2006/relationships/image" Target="../media/image8.png"/><Relationship Id="rId5" Type="http://schemas.openxmlformats.org/officeDocument/2006/relationships/hyperlink" Target="mailto:melissa.cidade@census.gov" TargetMode="External"/><Relationship Id="rId10" Type="http://schemas.openxmlformats.org/officeDocument/2006/relationships/image" Target="../media/image7.svg"/><Relationship Id="rId4" Type="http://schemas.openxmlformats.org/officeDocument/2006/relationships/image" Target="../media/image3.sv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028790-12CD-4A4C-BD30-0CB7BAB4560F}"/>
              </a:ext>
            </a:extLst>
          </p:cNvPr>
          <p:cNvSpPr>
            <a:spLocks noGrp="1"/>
          </p:cNvSpPr>
          <p:nvPr>
            <p:ph type="ctrTitle"/>
          </p:nvPr>
        </p:nvSpPr>
        <p:spPr/>
        <p:txBody>
          <a:bodyPr>
            <a:normAutofit/>
          </a:bodyPr>
          <a:lstStyle/>
          <a:p>
            <a:r>
              <a:rPr lang="en-US" dirty="0"/>
              <a:t>Barriers to Response in Annual Economic Surveys</a:t>
            </a:r>
          </a:p>
        </p:txBody>
      </p:sp>
      <p:sp>
        <p:nvSpPr>
          <p:cNvPr id="6" name="Subtitle 5">
            <a:extLst>
              <a:ext uri="{FF2B5EF4-FFF2-40B4-BE49-F238E27FC236}">
                <a16:creationId xmlns:a16="http://schemas.microsoft.com/office/drawing/2014/main" id="{BD54CBDC-4EFA-4260-B68F-C6096459ED79}"/>
              </a:ext>
            </a:extLst>
          </p:cNvPr>
          <p:cNvSpPr>
            <a:spLocks noGrp="1"/>
          </p:cNvSpPr>
          <p:nvPr>
            <p:ph type="subTitle" idx="1"/>
          </p:nvPr>
        </p:nvSpPr>
        <p:spPr/>
        <p:txBody>
          <a:bodyPr/>
          <a:lstStyle/>
          <a:p>
            <a:r>
              <a:rPr lang="en-US" dirty="0"/>
              <a:t>Melissa A. Cidade</a:t>
            </a:r>
          </a:p>
          <a:p>
            <a:r>
              <a:rPr lang="en-US" dirty="0"/>
              <a:t>Kelsey </a:t>
            </a:r>
            <a:r>
              <a:rPr lang="en-US" dirty="0" err="1"/>
              <a:t>Drotning</a:t>
            </a:r>
            <a:endParaRPr lang="en-US" dirty="0"/>
          </a:p>
        </p:txBody>
      </p:sp>
      <p:sp>
        <p:nvSpPr>
          <p:cNvPr id="4" name="Slide Number Placeholder 3">
            <a:extLst>
              <a:ext uri="{FF2B5EF4-FFF2-40B4-BE49-F238E27FC236}">
                <a16:creationId xmlns:a16="http://schemas.microsoft.com/office/drawing/2014/main" id="{989303EA-A717-4A7D-AA9D-05506F4DA532}"/>
              </a:ext>
            </a:extLst>
          </p:cNvPr>
          <p:cNvSpPr>
            <a:spLocks noGrp="1"/>
          </p:cNvSpPr>
          <p:nvPr>
            <p:ph type="sldNum" sz="quarter" idx="12"/>
          </p:nvPr>
        </p:nvSpPr>
        <p:spPr/>
        <p:txBody>
          <a:bodyPr/>
          <a:lstStyle/>
          <a:p>
            <a:fld id="{FC63ECC8-719A-498E-B101-491B6A35558E}" type="slidenum">
              <a:rPr lang="en-US" smtClean="0"/>
              <a:t>1</a:t>
            </a:fld>
            <a:endParaRPr lang="en-US"/>
          </a:p>
        </p:txBody>
      </p:sp>
      <p:sp>
        <p:nvSpPr>
          <p:cNvPr id="7" name="TextBox 6">
            <a:extLst>
              <a:ext uri="{FF2B5EF4-FFF2-40B4-BE49-F238E27FC236}">
                <a16:creationId xmlns:a16="http://schemas.microsoft.com/office/drawing/2014/main" id="{622435D7-0E9D-4FE7-9CD0-742EF371D0F7}"/>
              </a:ext>
            </a:extLst>
          </p:cNvPr>
          <p:cNvSpPr txBox="1"/>
          <p:nvPr/>
        </p:nvSpPr>
        <p:spPr>
          <a:xfrm>
            <a:off x="1971087" y="5548969"/>
            <a:ext cx="10029324" cy="1200329"/>
          </a:xfrm>
          <a:prstGeom prst="rect">
            <a:avLst/>
          </a:prstGeom>
          <a:noFill/>
        </p:spPr>
        <p:txBody>
          <a:bodyPr wrap="square" rtlCol="0">
            <a:spAutoFit/>
          </a:bodyPr>
          <a:lstStyle/>
          <a:p>
            <a:r>
              <a:rPr lang="en-US" dirty="0"/>
              <a:t>Any views expressed are those of the authors and </a:t>
            </a:r>
            <a:r>
              <a:rPr lang="en-US"/>
              <a:t>not those </a:t>
            </a:r>
            <a:r>
              <a:rPr lang="en-US" dirty="0"/>
              <a:t>of the U.S. Census Bureau. </a:t>
            </a:r>
          </a:p>
          <a:p>
            <a:r>
              <a:rPr lang="en-US" dirty="0"/>
              <a:t>The U.S. Census Bureau has reviewed this data product for unauthorized disclosure of confidential information and has approved the disclosure avoidance practices applied. (Approval ID: CBDRB-FY22-ESMD002-019)</a:t>
            </a:r>
          </a:p>
        </p:txBody>
      </p:sp>
    </p:spTree>
    <p:extLst>
      <p:ext uri="{BB962C8B-B14F-4D97-AF65-F5344CB8AC3E}">
        <p14:creationId xmlns:p14="http://schemas.microsoft.com/office/powerpoint/2010/main" val="3620184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26504-5F01-40EB-989E-65266579189F}"/>
              </a:ext>
            </a:extLst>
          </p:cNvPr>
          <p:cNvSpPr>
            <a:spLocks noGrp="1"/>
          </p:cNvSpPr>
          <p:nvPr>
            <p:ph type="title"/>
          </p:nvPr>
        </p:nvSpPr>
        <p:spPr/>
        <p:txBody>
          <a:bodyPr/>
          <a:lstStyle/>
          <a:p>
            <a:r>
              <a:rPr lang="en-US" dirty="0"/>
              <a:t>Instrument Misalignment</a:t>
            </a:r>
          </a:p>
        </p:txBody>
      </p:sp>
      <p:sp>
        <p:nvSpPr>
          <p:cNvPr id="3" name="Content Placeholder 2">
            <a:extLst>
              <a:ext uri="{FF2B5EF4-FFF2-40B4-BE49-F238E27FC236}">
                <a16:creationId xmlns:a16="http://schemas.microsoft.com/office/drawing/2014/main" id="{C03D5A88-D491-4C2B-9B06-E4A5EC33969F}"/>
              </a:ext>
            </a:extLst>
          </p:cNvPr>
          <p:cNvSpPr>
            <a:spLocks noGrp="1"/>
          </p:cNvSpPr>
          <p:nvPr>
            <p:ph idx="1"/>
          </p:nvPr>
        </p:nvSpPr>
        <p:spPr/>
        <p:txBody>
          <a:bodyPr>
            <a:normAutofit/>
          </a:bodyPr>
          <a:lstStyle/>
          <a:p>
            <a:r>
              <a:rPr lang="en-US" dirty="0"/>
              <a:t>“For some reason there are a number of locations [listed on our survey] that </a:t>
            </a:r>
            <a:r>
              <a:rPr lang="en-US" b="1" dirty="0"/>
              <a:t>have been closed for several years</a:t>
            </a:r>
            <a:r>
              <a:rPr lang="en-US" dirty="0"/>
              <a:t>, so long that our systems don't have any info on them.  Of our [more than 150] locations listed, probably 50 to 60 [of them] are no longer active.” </a:t>
            </a:r>
          </a:p>
          <a:p>
            <a:endParaRPr lang="en-US" dirty="0"/>
          </a:p>
          <a:p>
            <a:r>
              <a:rPr lang="en-US" dirty="0"/>
              <a:t>“If the questions are very particular, asking in a way we don't report on, I can't access those data easily, so I need someone from tech to build a report to give us that information.  </a:t>
            </a:r>
            <a:r>
              <a:rPr lang="en-US" b="1" dirty="0"/>
              <a:t>We might not break our reporting down  to the level that you are asking</a:t>
            </a:r>
            <a:r>
              <a:rPr lang="en-US" dirty="0"/>
              <a:t>… and IT has a bunch going on [integrating] new companies.”</a:t>
            </a:r>
          </a:p>
          <a:p>
            <a:endParaRPr lang="en-US" dirty="0"/>
          </a:p>
        </p:txBody>
      </p:sp>
      <p:sp>
        <p:nvSpPr>
          <p:cNvPr id="4" name="Slide Number Placeholder 3">
            <a:extLst>
              <a:ext uri="{FF2B5EF4-FFF2-40B4-BE49-F238E27FC236}">
                <a16:creationId xmlns:a16="http://schemas.microsoft.com/office/drawing/2014/main" id="{E415E4BC-2513-4E8D-B300-DCC6E873274F}"/>
              </a:ext>
            </a:extLst>
          </p:cNvPr>
          <p:cNvSpPr>
            <a:spLocks noGrp="1"/>
          </p:cNvSpPr>
          <p:nvPr>
            <p:ph type="sldNum" sz="quarter" idx="12"/>
          </p:nvPr>
        </p:nvSpPr>
        <p:spPr/>
        <p:txBody>
          <a:bodyPr/>
          <a:lstStyle/>
          <a:p>
            <a:fld id="{FC63ECC8-719A-498E-B101-491B6A35558E}" type="slidenum">
              <a:rPr lang="en-US" smtClean="0"/>
              <a:t>10</a:t>
            </a:fld>
            <a:endParaRPr lang="en-US"/>
          </a:p>
        </p:txBody>
      </p:sp>
    </p:spTree>
    <p:extLst>
      <p:ext uri="{BB962C8B-B14F-4D97-AF65-F5344CB8AC3E}">
        <p14:creationId xmlns:p14="http://schemas.microsoft.com/office/powerpoint/2010/main" val="3864605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C606-DF91-4D2E-BC47-5FC3D5255A91}"/>
              </a:ext>
            </a:extLst>
          </p:cNvPr>
          <p:cNvSpPr>
            <a:spLocks noGrp="1"/>
          </p:cNvSpPr>
          <p:nvPr>
            <p:ph type="title"/>
          </p:nvPr>
        </p:nvSpPr>
        <p:spPr/>
        <p:txBody>
          <a:bodyPr/>
          <a:lstStyle/>
          <a:p>
            <a:r>
              <a:rPr lang="en-US" dirty="0"/>
              <a:t>Unit Misalignment</a:t>
            </a:r>
          </a:p>
        </p:txBody>
      </p:sp>
      <p:sp>
        <p:nvSpPr>
          <p:cNvPr id="3" name="Content Placeholder 2">
            <a:extLst>
              <a:ext uri="{FF2B5EF4-FFF2-40B4-BE49-F238E27FC236}">
                <a16:creationId xmlns:a16="http://schemas.microsoft.com/office/drawing/2014/main" id="{4B89C9D5-59F9-4154-A741-A77F7A9280E4}"/>
              </a:ext>
            </a:extLst>
          </p:cNvPr>
          <p:cNvSpPr>
            <a:spLocks noGrp="1"/>
          </p:cNvSpPr>
          <p:nvPr>
            <p:ph idx="1"/>
          </p:nvPr>
        </p:nvSpPr>
        <p:spPr/>
        <p:txBody>
          <a:bodyPr>
            <a:normAutofit/>
          </a:bodyPr>
          <a:lstStyle/>
          <a:p>
            <a:pPr marL="0" indent="0">
              <a:buNone/>
            </a:pPr>
            <a:r>
              <a:rPr lang="en-US" dirty="0"/>
              <a:t>“When we received the notification [about the annual surveys], they mixed…</a:t>
            </a:r>
            <a:r>
              <a:rPr lang="en-US" b="1" i="1" dirty="0"/>
              <a:t>the enterprise and incorporation in one survey</a:t>
            </a:r>
            <a:r>
              <a:rPr lang="en-US" dirty="0"/>
              <a:t>.  I was in contact, and they fixed something in the system to split the two, but we received a notification this year that they were combined again.” </a:t>
            </a:r>
          </a:p>
          <a:p>
            <a:pPr marL="0" indent="0">
              <a:buNone/>
            </a:pPr>
            <a:endParaRPr lang="en-US" sz="900" dirty="0"/>
          </a:p>
          <a:p>
            <a:pPr marL="0" indent="0">
              <a:buNone/>
            </a:pPr>
            <a:r>
              <a:rPr lang="en-US" dirty="0"/>
              <a:t>“One [business unit] has the same name as the wider company name, so we end up filling out [the survey] more than once.  </a:t>
            </a:r>
            <a:r>
              <a:rPr lang="en-US" b="1" dirty="0"/>
              <a:t>We are getting duplicate requests</a:t>
            </a:r>
            <a:r>
              <a:rPr lang="en-US" dirty="0"/>
              <a:t>, and we've called in to have it changed, but I have no idea if that is fixed.”</a:t>
            </a:r>
          </a:p>
        </p:txBody>
      </p:sp>
      <p:sp>
        <p:nvSpPr>
          <p:cNvPr id="4" name="Slide Number Placeholder 3">
            <a:extLst>
              <a:ext uri="{FF2B5EF4-FFF2-40B4-BE49-F238E27FC236}">
                <a16:creationId xmlns:a16="http://schemas.microsoft.com/office/drawing/2014/main" id="{39511F56-BB14-4543-8307-3980271EFF07}"/>
              </a:ext>
            </a:extLst>
          </p:cNvPr>
          <p:cNvSpPr>
            <a:spLocks noGrp="1"/>
          </p:cNvSpPr>
          <p:nvPr>
            <p:ph type="sldNum" sz="quarter" idx="12"/>
          </p:nvPr>
        </p:nvSpPr>
        <p:spPr/>
        <p:txBody>
          <a:bodyPr/>
          <a:lstStyle/>
          <a:p>
            <a:fld id="{FC63ECC8-719A-498E-B101-491B6A35558E}" type="slidenum">
              <a:rPr lang="en-US" smtClean="0"/>
              <a:t>11</a:t>
            </a:fld>
            <a:endParaRPr lang="en-US"/>
          </a:p>
        </p:txBody>
      </p:sp>
    </p:spTree>
    <p:extLst>
      <p:ext uri="{BB962C8B-B14F-4D97-AF65-F5344CB8AC3E}">
        <p14:creationId xmlns:p14="http://schemas.microsoft.com/office/powerpoint/2010/main" val="1266782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1B511B8-438C-42CB-A7F2-9FABE6B0175D}"/>
              </a:ext>
            </a:extLst>
          </p:cNvPr>
          <p:cNvSpPr>
            <a:spLocks noGrp="1"/>
          </p:cNvSpPr>
          <p:nvPr>
            <p:ph type="title"/>
          </p:nvPr>
        </p:nvSpPr>
        <p:spPr/>
        <p:txBody>
          <a:bodyPr/>
          <a:lstStyle/>
          <a:p>
            <a:r>
              <a:rPr lang="en-US" dirty="0"/>
              <a:t>Instrument Topic(s)</a:t>
            </a:r>
          </a:p>
        </p:txBody>
      </p:sp>
      <p:sp>
        <p:nvSpPr>
          <p:cNvPr id="6" name="Content Placeholder 5">
            <a:extLst>
              <a:ext uri="{FF2B5EF4-FFF2-40B4-BE49-F238E27FC236}">
                <a16:creationId xmlns:a16="http://schemas.microsoft.com/office/drawing/2014/main" id="{25BC1661-F312-40E8-819C-CF44C87442EB}"/>
              </a:ext>
            </a:extLst>
          </p:cNvPr>
          <p:cNvSpPr>
            <a:spLocks noGrp="1"/>
          </p:cNvSpPr>
          <p:nvPr>
            <p:ph idx="1"/>
          </p:nvPr>
        </p:nvSpPr>
        <p:spPr/>
        <p:txBody>
          <a:bodyPr>
            <a:normAutofit fontScale="92500"/>
          </a:bodyPr>
          <a:lstStyle/>
          <a:p>
            <a:pPr marL="0" indent="0">
              <a:buNone/>
            </a:pPr>
            <a:r>
              <a:rPr lang="en-US" sz="3600" dirty="0"/>
              <a:t>“</a:t>
            </a:r>
            <a:r>
              <a:rPr lang="en-US" sz="3600" b="1" u="sng" dirty="0"/>
              <a:t>Mixing the questions </a:t>
            </a:r>
            <a:r>
              <a:rPr lang="en-US" sz="3600" dirty="0"/>
              <a:t>on the survey makes life a little harder.  When we get a mixed survey, there's not going to be a single person with access to the data, so I'm usually coordinating with multiple departments to get the information…I have some of the other data ready, but I can't submit [the survey] until I get these [requested] data [back].  It is more helpful to </a:t>
            </a:r>
            <a:r>
              <a:rPr lang="en-US" sz="3600" b="1" u="sng" dirty="0"/>
              <a:t>make the surveys about each type of information</a:t>
            </a:r>
            <a:r>
              <a:rPr lang="en-US" sz="3600" dirty="0"/>
              <a:t> you're looking for, so we wouldn't have to wait for the rest of the data to come in.”</a:t>
            </a:r>
          </a:p>
        </p:txBody>
      </p:sp>
      <p:sp>
        <p:nvSpPr>
          <p:cNvPr id="4" name="Slide Number Placeholder 3">
            <a:extLst>
              <a:ext uri="{FF2B5EF4-FFF2-40B4-BE49-F238E27FC236}">
                <a16:creationId xmlns:a16="http://schemas.microsoft.com/office/drawing/2014/main" id="{3C105C18-F784-4B26-B1AF-A9CF6829A533}"/>
              </a:ext>
            </a:extLst>
          </p:cNvPr>
          <p:cNvSpPr>
            <a:spLocks noGrp="1"/>
          </p:cNvSpPr>
          <p:nvPr>
            <p:ph type="sldNum" sz="quarter" idx="12"/>
          </p:nvPr>
        </p:nvSpPr>
        <p:spPr/>
        <p:txBody>
          <a:bodyPr/>
          <a:lstStyle/>
          <a:p>
            <a:fld id="{FC63ECC8-719A-498E-B101-491B6A35558E}" type="slidenum">
              <a:rPr lang="en-US" smtClean="0"/>
              <a:t>12</a:t>
            </a:fld>
            <a:endParaRPr lang="en-US"/>
          </a:p>
        </p:txBody>
      </p:sp>
    </p:spTree>
    <p:extLst>
      <p:ext uri="{BB962C8B-B14F-4D97-AF65-F5344CB8AC3E}">
        <p14:creationId xmlns:p14="http://schemas.microsoft.com/office/powerpoint/2010/main" val="2978560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C606-DF91-4D2E-BC47-5FC3D5255A91}"/>
              </a:ext>
            </a:extLst>
          </p:cNvPr>
          <p:cNvSpPr>
            <a:spLocks noGrp="1"/>
          </p:cNvSpPr>
          <p:nvPr>
            <p:ph type="title"/>
          </p:nvPr>
        </p:nvSpPr>
        <p:spPr>
          <a:xfrm>
            <a:off x="838200" y="365125"/>
            <a:ext cx="10515600" cy="1325563"/>
          </a:xfrm>
        </p:spPr>
        <p:txBody>
          <a:bodyPr/>
          <a:lstStyle/>
          <a:p>
            <a:r>
              <a:rPr lang="en-US" dirty="0"/>
              <a:t>Communication Challenges</a:t>
            </a:r>
          </a:p>
        </p:txBody>
      </p:sp>
      <p:sp>
        <p:nvSpPr>
          <p:cNvPr id="3" name="Content Placeholder 2">
            <a:extLst>
              <a:ext uri="{FF2B5EF4-FFF2-40B4-BE49-F238E27FC236}">
                <a16:creationId xmlns:a16="http://schemas.microsoft.com/office/drawing/2014/main" id="{4B89C9D5-59F9-4154-A741-A77F7A9280E4}"/>
              </a:ext>
            </a:extLst>
          </p:cNvPr>
          <p:cNvSpPr>
            <a:spLocks noGrp="1"/>
          </p:cNvSpPr>
          <p:nvPr>
            <p:ph idx="1"/>
          </p:nvPr>
        </p:nvSpPr>
        <p:spPr>
          <a:xfrm>
            <a:off x="838200" y="1825625"/>
            <a:ext cx="10515600" cy="4351338"/>
          </a:xfrm>
        </p:spPr>
        <p:txBody>
          <a:bodyPr/>
          <a:lstStyle/>
          <a:p>
            <a:pPr lvl="1"/>
            <a:r>
              <a:rPr lang="en-US" dirty="0"/>
              <a:t>“Yeah - I received the [survey].  I was under the assumption - it was three different ones, and I assumed that I submitted them fully.  The annual wholesale one - that's not me.  That's another department.”</a:t>
            </a:r>
          </a:p>
          <a:p>
            <a:endParaRPr lang="en-US" dirty="0"/>
          </a:p>
        </p:txBody>
      </p:sp>
      <p:sp>
        <p:nvSpPr>
          <p:cNvPr id="4" name="Slide Number Placeholder 3">
            <a:extLst>
              <a:ext uri="{FF2B5EF4-FFF2-40B4-BE49-F238E27FC236}">
                <a16:creationId xmlns:a16="http://schemas.microsoft.com/office/drawing/2014/main" id="{39511F56-BB14-4543-8307-3980271EFF07}"/>
              </a:ext>
            </a:extLst>
          </p:cNvPr>
          <p:cNvSpPr>
            <a:spLocks noGrp="1"/>
          </p:cNvSpPr>
          <p:nvPr>
            <p:ph type="sldNum" sz="quarter" idx="12"/>
          </p:nvPr>
        </p:nvSpPr>
        <p:spPr>
          <a:xfrm>
            <a:off x="8610600" y="6356350"/>
            <a:ext cx="2743200" cy="365125"/>
          </a:xfrm>
        </p:spPr>
        <p:txBody>
          <a:bodyPr/>
          <a:lstStyle/>
          <a:p>
            <a:fld id="{FC63ECC8-719A-498E-B101-491B6A35558E}" type="slidenum">
              <a:rPr lang="en-US" smtClean="0"/>
              <a:pPr/>
              <a:t>13</a:t>
            </a:fld>
            <a:endParaRPr lang="en-US"/>
          </a:p>
        </p:txBody>
      </p:sp>
    </p:spTree>
    <p:extLst>
      <p:ext uri="{BB962C8B-B14F-4D97-AF65-F5344CB8AC3E}">
        <p14:creationId xmlns:p14="http://schemas.microsoft.com/office/powerpoint/2010/main" val="3400383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4C7D4-8476-4A38-8F1F-D43DAF995257}"/>
              </a:ext>
            </a:extLst>
          </p:cNvPr>
          <p:cNvSpPr>
            <a:spLocks noGrp="1"/>
          </p:cNvSpPr>
          <p:nvPr>
            <p:ph type="title"/>
          </p:nvPr>
        </p:nvSpPr>
        <p:spPr/>
        <p:txBody>
          <a:bodyPr/>
          <a:lstStyle/>
          <a:p>
            <a:r>
              <a:rPr lang="en-US" dirty="0"/>
              <a:t>Fisher Revisited</a:t>
            </a:r>
          </a:p>
        </p:txBody>
      </p:sp>
      <p:sp>
        <p:nvSpPr>
          <p:cNvPr id="13" name="Text Placeholder 12">
            <a:extLst>
              <a:ext uri="{FF2B5EF4-FFF2-40B4-BE49-F238E27FC236}">
                <a16:creationId xmlns:a16="http://schemas.microsoft.com/office/drawing/2014/main" id="{62E1E6D3-2E37-4563-83E2-47C2091CA1A4}"/>
              </a:ext>
            </a:extLst>
          </p:cNvPr>
          <p:cNvSpPr>
            <a:spLocks noGrp="1"/>
          </p:cNvSpPr>
          <p:nvPr>
            <p:ph type="body" idx="1"/>
          </p:nvPr>
        </p:nvSpPr>
        <p:spPr/>
        <p:txBody>
          <a:bodyPr/>
          <a:lstStyle/>
          <a:p>
            <a:r>
              <a:rPr lang="en-US" dirty="0"/>
              <a:t>External</a:t>
            </a:r>
          </a:p>
        </p:txBody>
      </p:sp>
      <p:sp>
        <p:nvSpPr>
          <p:cNvPr id="14" name="Content Placeholder 13">
            <a:extLst>
              <a:ext uri="{FF2B5EF4-FFF2-40B4-BE49-F238E27FC236}">
                <a16:creationId xmlns:a16="http://schemas.microsoft.com/office/drawing/2014/main" id="{2ADE3977-C25D-4E82-8A7B-12B597FB7F9E}"/>
              </a:ext>
            </a:extLst>
          </p:cNvPr>
          <p:cNvSpPr>
            <a:spLocks noGrp="1"/>
          </p:cNvSpPr>
          <p:nvPr>
            <p:ph sz="half" idx="2"/>
          </p:nvPr>
        </p:nvSpPr>
        <p:spPr/>
        <p:txBody>
          <a:bodyPr/>
          <a:lstStyle/>
          <a:p>
            <a:r>
              <a:rPr lang="en-US" dirty="0"/>
              <a:t>Environmental</a:t>
            </a:r>
          </a:p>
          <a:p>
            <a:endParaRPr lang="en-US" dirty="0"/>
          </a:p>
          <a:p>
            <a:r>
              <a:rPr lang="en-US" dirty="0"/>
              <a:t>Business</a:t>
            </a:r>
          </a:p>
          <a:p>
            <a:endParaRPr lang="en-US" dirty="0"/>
          </a:p>
          <a:p>
            <a:r>
              <a:rPr lang="en-US" dirty="0"/>
              <a:t>Respondent</a:t>
            </a:r>
          </a:p>
          <a:p>
            <a:endParaRPr lang="en-US" dirty="0"/>
          </a:p>
        </p:txBody>
      </p:sp>
      <p:sp>
        <p:nvSpPr>
          <p:cNvPr id="15" name="Text Placeholder 14">
            <a:extLst>
              <a:ext uri="{FF2B5EF4-FFF2-40B4-BE49-F238E27FC236}">
                <a16:creationId xmlns:a16="http://schemas.microsoft.com/office/drawing/2014/main" id="{0FBE3806-424B-45B4-999E-0F81EA8B5A3A}"/>
              </a:ext>
            </a:extLst>
          </p:cNvPr>
          <p:cNvSpPr>
            <a:spLocks noGrp="1"/>
          </p:cNvSpPr>
          <p:nvPr>
            <p:ph type="body" sz="quarter" idx="3"/>
          </p:nvPr>
        </p:nvSpPr>
        <p:spPr/>
        <p:txBody>
          <a:bodyPr/>
          <a:lstStyle/>
          <a:p>
            <a:r>
              <a:rPr lang="en-US" dirty="0"/>
              <a:t>Internal</a:t>
            </a:r>
          </a:p>
        </p:txBody>
      </p:sp>
      <p:sp>
        <p:nvSpPr>
          <p:cNvPr id="16" name="Content Placeholder 15">
            <a:extLst>
              <a:ext uri="{FF2B5EF4-FFF2-40B4-BE49-F238E27FC236}">
                <a16:creationId xmlns:a16="http://schemas.microsoft.com/office/drawing/2014/main" id="{4AA4D0D4-F423-4480-9661-F4B6469E1678}"/>
              </a:ext>
            </a:extLst>
          </p:cNvPr>
          <p:cNvSpPr>
            <a:spLocks noGrp="1"/>
          </p:cNvSpPr>
          <p:nvPr>
            <p:ph sz="quarter" idx="4"/>
          </p:nvPr>
        </p:nvSpPr>
        <p:spPr/>
        <p:txBody>
          <a:bodyPr/>
          <a:lstStyle/>
          <a:p>
            <a:r>
              <a:rPr lang="en-US" dirty="0"/>
              <a:t>Mode</a:t>
            </a:r>
          </a:p>
          <a:p>
            <a:pPr lvl="1"/>
            <a:endParaRPr lang="en-US" dirty="0"/>
          </a:p>
          <a:p>
            <a:r>
              <a:rPr lang="en-US" dirty="0"/>
              <a:t>Marketing</a:t>
            </a:r>
          </a:p>
          <a:p>
            <a:pPr lvl="1"/>
            <a:endParaRPr lang="en-US" dirty="0"/>
          </a:p>
          <a:p>
            <a:r>
              <a:rPr lang="en-US" dirty="0"/>
              <a:t>Burden</a:t>
            </a:r>
          </a:p>
          <a:p>
            <a:endParaRPr lang="en-US" dirty="0"/>
          </a:p>
          <a:p>
            <a:r>
              <a:rPr lang="en-US" dirty="0"/>
              <a:t>Request</a:t>
            </a:r>
          </a:p>
          <a:p>
            <a:endParaRPr lang="en-US" dirty="0"/>
          </a:p>
        </p:txBody>
      </p:sp>
      <p:sp>
        <p:nvSpPr>
          <p:cNvPr id="4" name="Slide Number Placeholder 3">
            <a:extLst>
              <a:ext uri="{FF2B5EF4-FFF2-40B4-BE49-F238E27FC236}">
                <a16:creationId xmlns:a16="http://schemas.microsoft.com/office/drawing/2014/main" id="{949EE697-2B30-42B9-9E8E-318CEF5F0985}"/>
              </a:ext>
            </a:extLst>
          </p:cNvPr>
          <p:cNvSpPr>
            <a:spLocks noGrp="1"/>
          </p:cNvSpPr>
          <p:nvPr>
            <p:ph type="sldNum" sz="quarter" idx="12"/>
          </p:nvPr>
        </p:nvSpPr>
        <p:spPr/>
        <p:txBody>
          <a:bodyPr/>
          <a:lstStyle/>
          <a:p>
            <a:fld id="{FC63ECC8-719A-498E-B101-491B6A35558E}" type="slidenum">
              <a:rPr lang="en-US" smtClean="0"/>
              <a:t>14</a:t>
            </a:fld>
            <a:endParaRPr lang="en-US"/>
          </a:p>
        </p:txBody>
      </p:sp>
      <p:sp>
        <p:nvSpPr>
          <p:cNvPr id="17" name="TextBox 16">
            <a:extLst>
              <a:ext uri="{FF2B5EF4-FFF2-40B4-BE49-F238E27FC236}">
                <a16:creationId xmlns:a16="http://schemas.microsoft.com/office/drawing/2014/main" id="{AB42673E-F312-4E3E-AB61-46E4BF447FF0}"/>
              </a:ext>
            </a:extLst>
          </p:cNvPr>
          <p:cNvSpPr txBox="1"/>
          <p:nvPr/>
        </p:nvSpPr>
        <p:spPr>
          <a:xfrm>
            <a:off x="8281852" y="4211026"/>
            <a:ext cx="3723708" cy="1569660"/>
          </a:xfrm>
          <a:prstGeom prst="rect">
            <a:avLst/>
          </a:prstGeom>
          <a:solidFill>
            <a:schemeClr val="accent1">
              <a:lumMod val="40000"/>
              <a:lumOff val="60000"/>
            </a:schemeClr>
          </a:solidFill>
          <a:ln>
            <a:solidFill>
              <a:schemeClr val="accent1"/>
            </a:solidFill>
          </a:ln>
        </p:spPr>
        <p:txBody>
          <a:bodyPr wrap="square" rtlCol="0">
            <a:spAutoFit/>
          </a:bodyPr>
          <a:lstStyle/>
          <a:p>
            <a:r>
              <a:rPr lang="en-US" sz="2400" dirty="0"/>
              <a:t>And:</a:t>
            </a:r>
          </a:p>
          <a:p>
            <a:pPr marL="285750" indent="-285750">
              <a:buFont typeface="Arial" panose="020B0604020202020204" pitchFamily="34" charset="0"/>
              <a:buChar char="•"/>
            </a:pPr>
            <a:r>
              <a:rPr lang="en-US" sz="2400" dirty="0"/>
              <a:t>Instrument misalignment</a:t>
            </a:r>
          </a:p>
          <a:p>
            <a:pPr marL="285750" indent="-285750">
              <a:buFont typeface="Arial" panose="020B0604020202020204" pitchFamily="34" charset="0"/>
              <a:buChar char="•"/>
            </a:pPr>
            <a:r>
              <a:rPr lang="en-US" sz="2400" dirty="0"/>
              <a:t>Unit misalignment</a:t>
            </a:r>
          </a:p>
          <a:p>
            <a:pPr marL="285750" indent="-285750">
              <a:buFont typeface="Arial" panose="020B0604020202020204" pitchFamily="34" charset="0"/>
              <a:buChar char="•"/>
            </a:pPr>
            <a:r>
              <a:rPr lang="en-US" sz="2400" dirty="0"/>
              <a:t>Communication mishaps</a:t>
            </a:r>
          </a:p>
        </p:txBody>
      </p:sp>
    </p:spTree>
    <p:extLst>
      <p:ext uri="{BB962C8B-B14F-4D97-AF65-F5344CB8AC3E}">
        <p14:creationId xmlns:p14="http://schemas.microsoft.com/office/powerpoint/2010/main" val="1056899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A7D9C612-ADA6-4AE4-9177-370B57CF730E}"/>
              </a:ext>
            </a:extLst>
          </p:cNvPr>
          <p:cNvSpPr>
            <a:spLocks noGrp="1"/>
          </p:cNvSpPr>
          <p:nvPr>
            <p:ph type="title"/>
          </p:nvPr>
        </p:nvSpPr>
        <p:spPr>
          <a:xfrm>
            <a:off x="524741" y="620392"/>
            <a:ext cx="3808268" cy="5504688"/>
          </a:xfrm>
        </p:spPr>
        <p:txBody>
          <a:bodyPr>
            <a:normAutofit/>
          </a:bodyPr>
          <a:lstStyle/>
          <a:p>
            <a:r>
              <a:rPr lang="en-US" sz="6000">
                <a:solidFill>
                  <a:schemeClr val="bg1"/>
                </a:solidFill>
              </a:rPr>
              <a:t>Thanks</a:t>
            </a:r>
          </a:p>
        </p:txBody>
      </p:sp>
      <p:sp>
        <p:nvSpPr>
          <p:cNvPr id="7" name="Slide Number Placeholder 6">
            <a:extLst>
              <a:ext uri="{FF2B5EF4-FFF2-40B4-BE49-F238E27FC236}">
                <a16:creationId xmlns:a16="http://schemas.microsoft.com/office/drawing/2014/main" id="{AC579B01-4A27-42DC-9591-3B8495A509C0}"/>
              </a:ext>
            </a:extLst>
          </p:cNvPr>
          <p:cNvSpPr>
            <a:spLocks noGrp="1"/>
          </p:cNvSpPr>
          <p:nvPr>
            <p:ph type="sldNum" sz="quarter" idx="12"/>
          </p:nvPr>
        </p:nvSpPr>
        <p:spPr>
          <a:xfrm>
            <a:off x="8610600" y="6356350"/>
            <a:ext cx="2743200" cy="365125"/>
          </a:xfrm>
        </p:spPr>
        <p:txBody>
          <a:bodyPr>
            <a:normAutofit/>
          </a:bodyPr>
          <a:lstStyle/>
          <a:p>
            <a:pPr>
              <a:spcAft>
                <a:spcPts val="600"/>
              </a:spcAft>
            </a:pPr>
            <a:fld id="{FC63ECC8-719A-498E-B101-491B6A35558E}" type="slidenum">
              <a:rPr lang="en-US" smtClean="0"/>
              <a:pPr>
                <a:spcAft>
                  <a:spcPts val="600"/>
                </a:spcAft>
              </a:pPr>
              <a:t>15</a:t>
            </a:fld>
            <a:endParaRPr lang="en-US"/>
          </a:p>
        </p:txBody>
      </p:sp>
      <p:grpSp>
        <p:nvGrpSpPr>
          <p:cNvPr id="12" name="Group 11">
            <a:extLst>
              <a:ext uri="{FF2B5EF4-FFF2-40B4-BE49-F238E27FC236}">
                <a16:creationId xmlns:a16="http://schemas.microsoft.com/office/drawing/2014/main" id="{2CE7CAFD-A2F3-41B9-8F5D-86A5F1796C38}"/>
              </a:ext>
            </a:extLst>
          </p:cNvPr>
          <p:cNvGrpSpPr/>
          <p:nvPr/>
        </p:nvGrpSpPr>
        <p:grpSpPr>
          <a:xfrm>
            <a:off x="5468389" y="622676"/>
            <a:ext cx="6263640" cy="5500118"/>
            <a:chOff x="5468389" y="622676"/>
            <a:chExt cx="6263640" cy="5500118"/>
          </a:xfrm>
        </p:grpSpPr>
        <p:sp>
          <p:nvSpPr>
            <p:cNvPr id="13" name="Rectangle: Rounded Corners 12">
              <a:extLst>
                <a:ext uri="{FF2B5EF4-FFF2-40B4-BE49-F238E27FC236}">
                  <a16:creationId xmlns:a16="http://schemas.microsoft.com/office/drawing/2014/main" id="{530F7046-8CDA-46C6-BA01-5DD5A0C77BF5}"/>
                </a:ext>
              </a:extLst>
            </p:cNvPr>
            <p:cNvSpPr/>
            <p:nvPr/>
          </p:nvSpPr>
          <p:spPr>
            <a:xfrm>
              <a:off x="5468389" y="622676"/>
              <a:ext cx="6263640" cy="1157919"/>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6" name="Freeform: Shape 15">
              <a:extLst>
                <a:ext uri="{FF2B5EF4-FFF2-40B4-BE49-F238E27FC236}">
                  <a16:creationId xmlns:a16="http://schemas.microsoft.com/office/drawing/2014/main" id="{C314949E-512D-4048-B85E-5B1C96CF2D88}"/>
                </a:ext>
              </a:extLst>
            </p:cNvPr>
            <p:cNvSpPr/>
            <p:nvPr/>
          </p:nvSpPr>
          <p:spPr>
            <a:xfrm>
              <a:off x="6805786" y="622676"/>
              <a:ext cx="4926242" cy="1157919"/>
            </a:xfrm>
            <a:custGeom>
              <a:avLst/>
              <a:gdLst>
                <a:gd name="connsiteX0" fmla="*/ 0 w 4926242"/>
                <a:gd name="connsiteY0" fmla="*/ 0 h 1157919"/>
                <a:gd name="connsiteX1" fmla="*/ 4926242 w 4926242"/>
                <a:gd name="connsiteY1" fmla="*/ 0 h 1157919"/>
                <a:gd name="connsiteX2" fmla="*/ 4926242 w 4926242"/>
                <a:gd name="connsiteY2" fmla="*/ 1157919 h 1157919"/>
                <a:gd name="connsiteX3" fmla="*/ 0 w 4926242"/>
                <a:gd name="connsiteY3" fmla="*/ 1157919 h 1157919"/>
                <a:gd name="connsiteX4" fmla="*/ 0 w 4926242"/>
                <a:gd name="connsiteY4" fmla="*/ 0 h 1157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6242" h="1157919">
                  <a:moveTo>
                    <a:pt x="0" y="0"/>
                  </a:moveTo>
                  <a:lnTo>
                    <a:pt x="4926242" y="0"/>
                  </a:lnTo>
                  <a:lnTo>
                    <a:pt x="4926242" y="1157919"/>
                  </a:lnTo>
                  <a:lnTo>
                    <a:pt x="0" y="115791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2547" tIns="122547" rIns="122547" bIns="122547" numCol="1" spcCol="1270" anchor="ctr" anchorCtr="0">
              <a:noAutofit/>
            </a:bodyPr>
            <a:lstStyle/>
            <a:p>
              <a:pPr marL="0" lvl="0" indent="0" algn="l" defTabSz="977900">
                <a:lnSpc>
                  <a:spcPct val="90000"/>
                </a:lnSpc>
                <a:spcBef>
                  <a:spcPct val="0"/>
                </a:spcBef>
                <a:spcAft>
                  <a:spcPct val="35000"/>
                </a:spcAft>
                <a:buNone/>
              </a:pPr>
              <a:r>
                <a:rPr lang="en-US" sz="2200" kern="1200" dirty="0"/>
                <a:t>Melissa Cidade</a:t>
              </a:r>
            </a:p>
          </p:txBody>
        </p:sp>
        <p:sp>
          <p:nvSpPr>
            <p:cNvPr id="17" name="Rectangle: Rounded Corners 16">
              <a:extLst>
                <a:ext uri="{FF2B5EF4-FFF2-40B4-BE49-F238E27FC236}">
                  <a16:creationId xmlns:a16="http://schemas.microsoft.com/office/drawing/2014/main" id="{D2962F55-8251-4750-B041-6428195D621E}"/>
                </a:ext>
              </a:extLst>
            </p:cNvPr>
            <p:cNvSpPr/>
            <p:nvPr/>
          </p:nvSpPr>
          <p:spPr>
            <a:xfrm>
              <a:off x="5468389" y="2070076"/>
              <a:ext cx="6263640" cy="1157919"/>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8" name="Rectangle 17" descr="Email">
              <a:extLst>
                <a:ext uri="{FF2B5EF4-FFF2-40B4-BE49-F238E27FC236}">
                  <a16:creationId xmlns:a16="http://schemas.microsoft.com/office/drawing/2014/main" id="{C20A0392-749B-4940-AFEA-F8C32C181461}"/>
                </a:ext>
              </a:extLst>
            </p:cNvPr>
            <p:cNvSpPr/>
            <p:nvPr/>
          </p:nvSpPr>
          <p:spPr>
            <a:xfrm>
              <a:off x="5818659" y="2330608"/>
              <a:ext cx="636855" cy="636855"/>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5">
                <a:hueOff val="-2451115"/>
                <a:satOff val="-3409"/>
                <a:lumOff val="-1307"/>
                <a:alphaOff val="0"/>
              </a:schemeClr>
            </a:effectRef>
            <a:fontRef idx="minor">
              <a:schemeClr val="lt1"/>
            </a:fontRef>
          </p:style>
        </p:sp>
        <p:sp>
          <p:nvSpPr>
            <p:cNvPr id="19" name="Freeform: Shape 18">
              <a:extLst>
                <a:ext uri="{FF2B5EF4-FFF2-40B4-BE49-F238E27FC236}">
                  <a16:creationId xmlns:a16="http://schemas.microsoft.com/office/drawing/2014/main" id="{9B22A7E0-CDAB-49B2-97DE-722AEAE22DCE}"/>
                </a:ext>
              </a:extLst>
            </p:cNvPr>
            <p:cNvSpPr/>
            <p:nvPr/>
          </p:nvSpPr>
          <p:spPr>
            <a:xfrm>
              <a:off x="6805786" y="2070076"/>
              <a:ext cx="4926242" cy="1157919"/>
            </a:xfrm>
            <a:custGeom>
              <a:avLst/>
              <a:gdLst>
                <a:gd name="connsiteX0" fmla="*/ 0 w 4926242"/>
                <a:gd name="connsiteY0" fmla="*/ 0 h 1157919"/>
                <a:gd name="connsiteX1" fmla="*/ 4926242 w 4926242"/>
                <a:gd name="connsiteY1" fmla="*/ 0 h 1157919"/>
                <a:gd name="connsiteX2" fmla="*/ 4926242 w 4926242"/>
                <a:gd name="connsiteY2" fmla="*/ 1157919 h 1157919"/>
                <a:gd name="connsiteX3" fmla="*/ 0 w 4926242"/>
                <a:gd name="connsiteY3" fmla="*/ 1157919 h 1157919"/>
                <a:gd name="connsiteX4" fmla="*/ 0 w 4926242"/>
                <a:gd name="connsiteY4" fmla="*/ 0 h 1157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6242" h="1157919">
                  <a:moveTo>
                    <a:pt x="0" y="0"/>
                  </a:moveTo>
                  <a:lnTo>
                    <a:pt x="4926242" y="0"/>
                  </a:lnTo>
                  <a:lnTo>
                    <a:pt x="4926242" y="1157919"/>
                  </a:lnTo>
                  <a:lnTo>
                    <a:pt x="0" y="115791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2547" tIns="122547" rIns="122547" bIns="122547" numCol="1" spcCol="1270" anchor="ctr" anchorCtr="0">
              <a:noAutofit/>
            </a:bodyPr>
            <a:lstStyle/>
            <a:p>
              <a:pPr marL="0" lvl="0" indent="0" algn="l" defTabSz="977900">
                <a:lnSpc>
                  <a:spcPct val="90000"/>
                </a:lnSpc>
                <a:spcBef>
                  <a:spcPct val="0"/>
                </a:spcBef>
                <a:spcAft>
                  <a:spcPct val="35000"/>
                </a:spcAft>
                <a:buNone/>
              </a:pPr>
              <a:r>
                <a:rPr lang="en-US" sz="2200" kern="1200">
                  <a:hlinkClick r:id="rId5"/>
                </a:rPr>
                <a:t>melissa.cidade@census.gov</a:t>
              </a:r>
              <a:endParaRPr lang="en-US" sz="2200" kern="1200"/>
            </a:p>
          </p:txBody>
        </p:sp>
        <p:sp>
          <p:nvSpPr>
            <p:cNvPr id="20" name="Rectangle: Rounded Corners 19">
              <a:extLst>
                <a:ext uri="{FF2B5EF4-FFF2-40B4-BE49-F238E27FC236}">
                  <a16:creationId xmlns:a16="http://schemas.microsoft.com/office/drawing/2014/main" id="{46E1916A-F4BB-4609-B1F1-F2567ADE3676}"/>
                </a:ext>
              </a:extLst>
            </p:cNvPr>
            <p:cNvSpPr/>
            <p:nvPr/>
          </p:nvSpPr>
          <p:spPr>
            <a:xfrm>
              <a:off x="5468389" y="3517475"/>
              <a:ext cx="6263640" cy="1157919"/>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22" name="Freeform: Shape 21">
              <a:extLst>
                <a:ext uri="{FF2B5EF4-FFF2-40B4-BE49-F238E27FC236}">
                  <a16:creationId xmlns:a16="http://schemas.microsoft.com/office/drawing/2014/main" id="{285EFDA6-63F0-471C-901F-49D9E6D33F82}"/>
                </a:ext>
              </a:extLst>
            </p:cNvPr>
            <p:cNvSpPr/>
            <p:nvPr/>
          </p:nvSpPr>
          <p:spPr>
            <a:xfrm>
              <a:off x="6805786" y="3517475"/>
              <a:ext cx="4926242" cy="1157919"/>
            </a:xfrm>
            <a:custGeom>
              <a:avLst/>
              <a:gdLst>
                <a:gd name="connsiteX0" fmla="*/ 0 w 4926242"/>
                <a:gd name="connsiteY0" fmla="*/ 0 h 1157919"/>
                <a:gd name="connsiteX1" fmla="*/ 4926242 w 4926242"/>
                <a:gd name="connsiteY1" fmla="*/ 0 h 1157919"/>
                <a:gd name="connsiteX2" fmla="*/ 4926242 w 4926242"/>
                <a:gd name="connsiteY2" fmla="*/ 1157919 h 1157919"/>
                <a:gd name="connsiteX3" fmla="*/ 0 w 4926242"/>
                <a:gd name="connsiteY3" fmla="*/ 1157919 h 1157919"/>
                <a:gd name="connsiteX4" fmla="*/ 0 w 4926242"/>
                <a:gd name="connsiteY4" fmla="*/ 0 h 1157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6242" h="1157919">
                  <a:moveTo>
                    <a:pt x="0" y="0"/>
                  </a:moveTo>
                  <a:lnTo>
                    <a:pt x="4926242" y="0"/>
                  </a:lnTo>
                  <a:lnTo>
                    <a:pt x="4926242" y="1157919"/>
                  </a:lnTo>
                  <a:lnTo>
                    <a:pt x="0" y="115791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2547" tIns="122547" rIns="122547" bIns="122547" numCol="1" spcCol="1270" anchor="ctr" anchorCtr="0">
              <a:noAutofit/>
            </a:bodyPr>
            <a:lstStyle/>
            <a:p>
              <a:pPr marL="0" lvl="0" indent="0" algn="l" defTabSz="977900">
                <a:lnSpc>
                  <a:spcPct val="90000"/>
                </a:lnSpc>
                <a:spcBef>
                  <a:spcPct val="0"/>
                </a:spcBef>
                <a:spcAft>
                  <a:spcPct val="35000"/>
                </a:spcAft>
                <a:buNone/>
              </a:pPr>
              <a:r>
                <a:rPr lang="en-US" sz="2200" kern="1200"/>
                <a:t>Kelsey Drotning</a:t>
              </a:r>
            </a:p>
          </p:txBody>
        </p:sp>
        <p:sp>
          <p:nvSpPr>
            <p:cNvPr id="23" name="Rectangle: Rounded Corners 22">
              <a:extLst>
                <a:ext uri="{FF2B5EF4-FFF2-40B4-BE49-F238E27FC236}">
                  <a16:creationId xmlns:a16="http://schemas.microsoft.com/office/drawing/2014/main" id="{6FD14AB9-8813-489B-8F7E-4B38781E6BE5}"/>
                </a:ext>
              </a:extLst>
            </p:cNvPr>
            <p:cNvSpPr/>
            <p:nvPr/>
          </p:nvSpPr>
          <p:spPr>
            <a:xfrm>
              <a:off x="5468389" y="4964875"/>
              <a:ext cx="6263640" cy="1157919"/>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25" name="Freeform: Shape 24">
              <a:extLst>
                <a:ext uri="{FF2B5EF4-FFF2-40B4-BE49-F238E27FC236}">
                  <a16:creationId xmlns:a16="http://schemas.microsoft.com/office/drawing/2014/main" id="{5814B9DF-944A-42FC-A7D6-F678DC158360}"/>
                </a:ext>
              </a:extLst>
            </p:cNvPr>
            <p:cNvSpPr/>
            <p:nvPr/>
          </p:nvSpPr>
          <p:spPr>
            <a:xfrm>
              <a:off x="6805786" y="4964875"/>
              <a:ext cx="4926242" cy="1157919"/>
            </a:xfrm>
            <a:custGeom>
              <a:avLst/>
              <a:gdLst>
                <a:gd name="connsiteX0" fmla="*/ 0 w 4926242"/>
                <a:gd name="connsiteY0" fmla="*/ 0 h 1157919"/>
                <a:gd name="connsiteX1" fmla="*/ 4926242 w 4926242"/>
                <a:gd name="connsiteY1" fmla="*/ 0 h 1157919"/>
                <a:gd name="connsiteX2" fmla="*/ 4926242 w 4926242"/>
                <a:gd name="connsiteY2" fmla="*/ 1157919 h 1157919"/>
                <a:gd name="connsiteX3" fmla="*/ 0 w 4926242"/>
                <a:gd name="connsiteY3" fmla="*/ 1157919 h 1157919"/>
                <a:gd name="connsiteX4" fmla="*/ 0 w 4926242"/>
                <a:gd name="connsiteY4" fmla="*/ 0 h 1157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6242" h="1157919">
                  <a:moveTo>
                    <a:pt x="0" y="0"/>
                  </a:moveTo>
                  <a:lnTo>
                    <a:pt x="4926242" y="0"/>
                  </a:lnTo>
                  <a:lnTo>
                    <a:pt x="4926242" y="1157919"/>
                  </a:lnTo>
                  <a:lnTo>
                    <a:pt x="0" y="115791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2547" tIns="122547" rIns="122547" bIns="122547" numCol="1" spcCol="1270" anchor="ctr" anchorCtr="0">
              <a:noAutofit/>
            </a:bodyPr>
            <a:lstStyle/>
            <a:p>
              <a:pPr marL="0" lvl="0" indent="0" algn="l" defTabSz="977900">
                <a:lnSpc>
                  <a:spcPct val="90000"/>
                </a:lnSpc>
                <a:spcBef>
                  <a:spcPct val="0"/>
                </a:spcBef>
                <a:spcAft>
                  <a:spcPct val="35000"/>
                </a:spcAft>
                <a:buNone/>
              </a:pPr>
              <a:r>
                <a:rPr lang="en-US" sz="2200" kern="1200">
                  <a:hlinkClick r:id="rId6"/>
                </a:rPr>
                <a:t>kelsey.drotning@census.gov</a:t>
              </a:r>
              <a:endParaRPr lang="en-US" sz="2200" kern="1200"/>
            </a:p>
          </p:txBody>
        </p:sp>
      </p:grpSp>
      <p:pic>
        <p:nvPicPr>
          <p:cNvPr id="27" name="Graphic 26" descr="Lecturer with solid fill">
            <a:extLst>
              <a:ext uri="{FF2B5EF4-FFF2-40B4-BE49-F238E27FC236}">
                <a16:creationId xmlns:a16="http://schemas.microsoft.com/office/drawing/2014/main" id="{5077BA00-6919-4D4E-A1F0-5B36B0594FE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818659" y="929816"/>
            <a:ext cx="636855" cy="636855"/>
          </a:xfrm>
          <a:prstGeom prst="rect">
            <a:avLst/>
          </a:prstGeom>
        </p:spPr>
      </p:pic>
      <p:pic>
        <p:nvPicPr>
          <p:cNvPr id="29" name="Graphic 28" descr="Lecturer outline">
            <a:extLst>
              <a:ext uri="{FF2B5EF4-FFF2-40B4-BE49-F238E27FC236}">
                <a16:creationId xmlns:a16="http://schemas.microsoft.com/office/drawing/2014/main" id="{C6E79815-041C-4C24-A5F1-69752268FD4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30533" y="3797300"/>
            <a:ext cx="730934" cy="730934"/>
          </a:xfrm>
          <a:prstGeom prst="rect">
            <a:avLst/>
          </a:prstGeom>
        </p:spPr>
      </p:pic>
      <p:sp>
        <p:nvSpPr>
          <p:cNvPr id="30" name="Rectangle 29" descr="Email">
            <a:extLst>
              <a:ext uri="{FF2B5EF4-FFF2-40B4-BE49-F238E27FC236}">
                <a16:creationId xmlns:a16="http://schemas.microsoft.com/office/drawing/2014/main" id="{09F10604-4E90-4E0E-8732-24D3060C453B}"/>
              </a:ext>
            </a:extLst>
          </p:cNvPr>
          <p:cNvSpPr/>
          <p:nvPr/>
        </p:nvSpPr>
        <p:spPr>
          <a:xfrm>
            <a:off x="5777572" y="5225406"/>
            <a:ext cx="636855" cy="636855"/>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5">
              <a:hueOff val="-2451115"/>
              <a:satOff val="-3409"/>
              <a:lumOff val="-1307"/>
              <a:alphaOff val="0"/>
            </a:schemeClr>
          </a:effectRef>
          <a:fontRef idx="minor">
            <a:schemeClr val="lt1"/>
          </a:fontRef>
        </p:style>
      </p:sp>
      <p:pic>
        <p:nvPicPr>
          <p:cNvPr id="32" name="Picture 31" descr="Logo&#10;&#10;Description automatically generated">
            <a:extLst>
              <a:ext uri="{FF2B5EF4-FFF2-40B4-BE49-F238E27FC236}">
                <a16:creationId xmlns:a16="http://schemas.microsoft.com/office/drawing/2014/main" id="{F9692B1C-1E84-4085-8E48-25E1794D83CB}"/>
              </a:ext>
            </a:extLst>
          </p:cNvPr>
          <p:cNvPicPr>
            <a:picLocks noChangeAspect="1"/>
          </p:cNvPicPr>
          <p:nvPr/>
        </p:nvPicPr>
        <p:blipFill>
          <a:blip r:embed="rId11" cstate="print">
            <a:extLst>
              <a:ext uri="{28A0092B-C50C-407E-A947-70E740481C1C}">
                <a14:useLocalDpi xmlns:a14="http://schemas.microsoft.com/office/drawing/2010/main" val="0"/>
              </a:ext>
              <a:ext uri="{837473B0-CC2E-450A-ABE3-18F120FF3D39}">
                <a1611:picAttrSrcUrl xmlns:a1611="http://schemas.microsoft.com/office/drawing/2016/11/main" r:id="rId12"/>
              </a:ext>
            </a:extLst>
          </a:blip>
          <a:stretch>
            <a:fillRect/>
          </a:stretch>
        </p:blipFill>
        <p:spPr>
          <a:xfrm>
            <a:off x="535749" y="436657"/>
            <a:ext cx="1893126" cy="1893126"/>
          </a:xfrm>
          <a:prstGeom prst="rect">
            <a:avLst/>
          </a:prstGeom>
        </p:spPr>
      </p:pic>
    </p:spTree>
    <p:extLst>
      <p:ext uri="{BB962C8B-B14F-4D97-AF65-F5344CB8AC3E}">
        <p14:creationId xmlns:p14="http://schemas.microsoft.com/office/powerpoint/2010/main" val="2015190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049CD-B279-4260-BFC2-EBFC0C168617}"/>
              </a:ext>
            </a:extLst>
          </p:cNvPr>
          <p:cNvSpPr>
            <a:spLocks noGrp="1"/>
          </p:cNvSpPr>
          <p:nvPr>
            <p:ph type="title"/>
          </p:nvPr>
        </p:nvSpPr>
        <p:spPr/>
        <p:txBody>
          <a:bodyPr/>
          <a:lstStyle/>
          <a:p>
            <a:r>
              <a:rPr lang="en-US" dirty="0"/>
              <a:t>Framework – Fisher et al. 2003</a:t>
            </a:r>
          </a:p>
        </p:txBody>
      </p:sp>
      <p:sp>
        <p:nvSpPr>
          <p:cNvPr id="5" name="Text Placeholder 4">
            <a:extLst>
              <a:ext uri="{FF2B5EF4-FFF2-40B4-BE49-F238E27FC236}">
                <a16:creationId xmlns:a16="http://schemas.microsoft.com/office/drawing/2014/main" id="{0D99D782-2716-4D6D-8287-1DE8DFA8D861}"/>
              </a:ext>
            </a:extLst>
          </p:cNvPr>
          <p:cNvSpPr>
            <a:spLocks noGrp="1"/>
          </p:cNvSpPr>
          <p:nvPr>
            <p:ph type="body" idx="1"/>
          </p:nvPr>
        </p:nvSpPr>
        <p:spPr/>
        <p:txBody>
          <a:bodyPr/>
          <a:lstStyle/>
          <a:p>
            <a:r>
              <a:rPr lang="en-US" dirty="0"/>
              <a:t>External</a:t>
            </a:r>
          </a:p>
        </p:txBody>
      </p:sp>
      <p:sp>
        <p:nvSpPr>
          <p:cNvPr id="3" name="Content Placeholder 2">
            <a:extLst>
              <a:ext uri="{FF2B5EF4-FFF2-40B4-BE49-F238E27FC236}">
                <a16:creationId xmlns:a16="http://schemas.microsoft.com/office/drawing/2014/main" id="{63C5FAE3-6E19-46E6-B3B2-323ED8E2E8CB}"/>
              </a:ext>
            </a:extLst>
          </p:cNvPr>
          <p:cNvSpPr>
            <a:spLocks noGrp="1"/>
          </p:cNvSpPr>
          <p:nvPr>
            <p:ph sz="half" idx="2"/>
          </p:nvPr>
        </p:nvSpPr>
        <p:spPr/>
        <p:txBody>
          <a:bodyPr>
            <a:normAutofit/>
          </a:bodyPr>
          <a:lstStyle/>
          <a:p>
            <a:r>
              <a:rPr lang="en-US" dirty="0"/>
              <a:t>Environmental</a:t>
            </a:r>
          </a:p>
          <a:p>
            <a:endParaRPr lang="en-US" dirty="0"/>
          </a:p>
          <a:p>
            <a:r>
              <a:rPr lang="en-US" dirty="0"/>
              <a:t>Business</a:t>
            </a:r>
          </a:p>
          <a:p>
            <a:endParaRPr lang="en-US" dirty="0"/>
          </a:p>
          <a:p>
            <a:r>
              <a:rPr lang="en-US" dirty="0"/>
              <a:t>Respondent</a:t>
            </a:r>
          </a:p>
        </p:txBody>
      </p:sp>
      <p:sp>
        <p:nvSpPr>
          <p:cNvPr id="6" name="Text Placeholder 5">
            <a:extLst>
              <a:ext uri="{FF2B5EF4-FFF2-40B4-BE49-F238E27FC236}">
                <a16:creationId xmlns:a16="http://schemas.microsoft.com/office/drawing/2014/main" id="{4DFD23DE-85E3-4966-BFC3-3C23B2BD064F}"/>
              </a:ext>
            </a:extLst>
          </p:cNvPr>
          <p:cNvSpPr>
            <a:spLocks noGrp="1"/>
          </p:cNvSpPr>
          <p:nvPr>
            <p:ph type="body" sz="quarter" idx="3"/>
          </p:nvPr>
        </p:nvSpPr>
        <p:spPr/>
        <p:txBody>
          <a:bodyPr/>
          <a:lstStyle/>
          <a:p>
            <a:r>
              <a:rPr lang="en-US" dirty="0"/>
              <a:t>Internal</a:t>
            </a:r>
          </a:p>
        </p:txBody>
      </p:sp>
      <p:sp>
        <p:nvSpPr>
          <p:cNvPr id="7" name="Content Placeholder 6">
            <a:extLst>
              <a:ext uri="{FF2B5EF4-FFF2-40B4-BE49-F238E27FC236}">
                <a16:creationId xmlns:a16="http://schemas.microsoft.com/office/drawing/2014/main" id="{4D6F3CF4-F07C-4C8C-9C99-9D3A65743A63}"/>
              </a:ext>
            </a:extLst>
          </p:cNvPr>
          <p:cNvSpPr>
            <a:spLocks noGrp="1"/>
          </p:cNvSpPr>
          <p:nvPr>
            <p:ph sz="quarter" idx="4"/>
          </p:nvPr>
        </p:nvSpPr>
        <p:spPr/>
        <p:txBody>
          <a:bodyPr>
            <a:normAutofit/>
          </a:bodyPr>
          <a:lstStyle/>
          <a:p>
            <a:r>
              <a:rPr lang="en-US" dirty="0"/>
              <a:t>Mode</a:t>
            </a:r>
          </a:p>
          <a:p>
            <a:pPr lvl="1"/>
            <a:endParaRPr lang="en-US" dirty="0"/>
          </a:p>
          <a:p>
            <a:r>
              <a:rPr lang="en-US" dirty="0"/>
              <a:t>Marketing</a:t>
            </a:r>
          </a:p>
          <a:p>
            <a:pPr lvl="1"/>
            <a:endParaRPr lang="en-US" dirty="0"/>
          </a:p>
          <a:p>
            <a:r>
              <a:rPr lang="en-US" dirty="0"/>
              <a:t>Burden</a:t>
            </a:r>
          </a:p>
          <a:p>
            <a:endParaRPr lang="en-US" dirty="0"/>
          </a:p>
          <a:p>
            <a:r>
              <a:rPr lang="en-US" dirty="0"/>
              <a:t>Request</a:t>
            </a:r>
          </a:p>
          <a:p>
            <a:endParaRPr lang="en-US" dirty="0"/>
          </a:p>
        </p:txBody>
      </p:sp>
      <p:sp>
        <p:nvSpPr>
          <p:cNvPr id="4" name="Slide Number Placeholder 3">
            <a:extLst>
              <a:ext uri="{FF2B5EF4-FFF2-40B4-BE49-F238E27FC236}">
                <a16:creationId xmlns:a16="http://schemas.microsoft.com/office/drawing/2014/main" id="{C680C9F7-5716-421A-9187-5203715AC7E5}"/>
              </a:ext>
            </a:extLst>
          </p:cNvPr>
          <p:cNvSpPr>
            <a:spLocks noGrp="1"/>
          </p:cNvSpPr>
          <p:nvPr>
            <p:ph type="sldNum" sz="quarter" idx="12"/>
          </p:nvPr>
        </p:nvSpPr>
        <p:spPr/>
        <p:txBody>
          <a:bodyPr/>
          <a:lstStyle/>
          <a:p>
            <a:fld id="{FC63ECC8-719A-498E-B101-491B6A35558E}" type="slidenum">
              <a:rPr lang="en-US" smtClean="0"/>
              <a:t>2</a:t>
            </a:fld>
            <a:endParaRPr lang="en-US"/>
          </a:p>
        </p:txBody>
      </p:sp>
    </p:spTree>
    <p:extLst>
      <p:ext uri="{BB962C8B-B14F-4D97-AF65-F5344CB8AC3E}">
        <p14:creationId xmlns:p14="http://schemas.microsoft.com/office/powerpoint/2010/main" val="46655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874D0-66D0-4A70-B028-D15E4A45E1BD}"/>
              </a:ext>
            </a:extLst>
          </p:cNvPr>
          <p:cNvSpPr>
            <a:spLocks noGrp="1"/>
          </p:cNvSpPr>
          <p:nvPr>
            <p:ph type="title"/>
          </p:nvPr>
        </p:nvSpPr>
        <p:spPr/>
        <p:txBody>
          <a:bodyPr/>
          <a:lstStyle/>
          <a:p>
            <a:r>
              <a:rPr lang="en-US" dirty="0"/>
              <a:t>Participant Overview</a:t>
            </a:r>
          </a:p>
        </p:txBody>
      </p:sp>
      <p:sp>
        <p:nvSpPr>
          <p:cNvPr id="3" name="Content Placeholder 2">
            <a:extLst>
              <a:ext uri="{FF2B5EF4-FFF2-40B4-BE49-F238E27FC236}">
                <a16:creationId xmlns:a16="http://schemas.microsoft.com/office/drawing/2014/main" id="{E0E01022-64E5-4196-967B-7BF3303D417E}"/>
              </a:ext>
            </a:extLst>
          </p:cNvPr>
          <p:cNvSpPr>
            <a:spLocks noGrp="1"/>
          </p:cNvSpPr>
          <p:nvPr>
            <p:ph idx="1"/>
          </p:nvPr>
        </p:nvSpPr>
        <p:spPr/>
        <p:txBody>
          <a:bodyPr>
            <a:normAutofit/>
          </a:bodyPr>
          <a:lstStyle/>
          <a:p>
            <a:r>
              <a:rPr lang="en-US" dirty="0"/>
              <a:t>Interviewing period:  Sept. 6 through 17, 2021</a:t>
            </a:r>
          </a:p>
          <a:p>
            <a:endParaRPr lang="en-US" dirty="0"/>
          </a:p>
          <a:p>
            <a:r>
              <a:rPr lang="en-US" dirty="0"/>
              <a:t>Total or partial non-response to the following annual surveys:</a:t>
            </a:r>
          </a:p>
          <a:p>
            <a:pPr lvl="1"/>
            <a:r>
              <a:rPr lang="en-US" dirty="0"/>
              <a:t>Annual Survey of Manufactures (ASM)</a:t>
            </a:r>
          </a:p>
          <a:p>
            <a:pPr lvl="1"/>
            <a:r>
              <a:rPr lang="en-US" dirty="0"/>
              <a:t>Service Annual Survey (SAS)</a:t>
            </a:r>
          </a:p>
          <a:p>
            <a:pPr lvl="1"/>
            <a:r>
              <a:rPr lang="en-US" dirty="0"/>
              <a:t>Annual Wholesale Trade Survey (AWTS)</a:t>
            </a:r>
          </a:p>
          <a:p>
            <a:pPr lvl="1"/>
            <a:r>
              <a:rPr lang="en-US" dirty="0"/>
              <a:t>Annual Retail Trade Survey (ARTS)</a:t>
            </a:r>
          </a:p>
          <a:p>
            <a:endParaRPr lang="en-US" dirty="0"/>
          </a:p>
          <a:p>
            <a:r>
              <a:rPr lang="en-US" dirty="0"/>
              <a:t>19 total interviews, lasting about 20 minutes each, all multi-unit firms</a:t>
            </a:r>
          </a:p>
        </p:txBody>
      </p:sp>
      <p:sp>
        <p:nvSpPr>
          <p:cNvPr id="4" name="Slide Number Placeholder 3">
            <a:extLst>
              <a:ext uri="{FF2B5EF4-FFF2-40B4-BE49-F238E27FC236}">
                <a16:creationId xmlns:a16="http://schemas.microsoft.com/office/drawing/2014/main" id="{D13855EE-950A-45A2-A527-5B26D921DEA0}"/>
              </a:ext>
            </a:extLst>
          </p:cNvPr>
          <p:cNvSpPr>
            <a:spLocks noGrp="1"/>
          </p:cNvSpPr>
          <p:nvPr>
            <p:ph type="sldNum" sz="quarter" idx="12"/>
          </p:nvPr>
        </p:nvSpPr>
        <p:spPr/>
        <p:txBody>
          <a:bodyPr/>
          <a:lstStyle/>
          <a:p>
            <a:fld id="{FC63ECC8-719A-498E-B101-491B6A35558E}" type="slidenum">
              <a:rPr lang="en-US" smtClean="0"/>
              <a:t>3</a:t>
            </a:fld>
            <a:endParaRPr lang="en-US"/>
          </a:p>
        </p:txBody>
      </p:sp>
    </p:spTree>
    <p:extLst>
      <p:ext uri="{BB962C8B-B14F-4D97-AF65-F5344CB8AC3E}">
        <p14:creationId xmlns:p14="http://schemas.microsoft.com/office/powerpoint/2010/main" val="351061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C477B-3695-45CF-A819-0BE4C770C5D6}"/>
              </a:ext>
            </a:extLst>
          </p:cNvPr>
          <p:cNvSpPr>
            <a:spLocks noGrp="1"/>
          </p:cNvSpPr>
          <p:nvPr>
            <p:ph type="title"/>
          </p:nvPr>
        </p:nvSpPr>
        <p:spPr/>
        <p:txBody>
          <a:bodyPr/>
          <a:lstStyle/>
          <a:p>
            <a:r>
              <a:rPr lang="en-US" dirty="0"/>
              <a:t>Research Questions</a:t>
            </a:r>
          </a:p>
        </p:txBody>
      </p:sp>
      <p:sp>
        <p:nvSpPr>
          <p:cNvPr id="3" name="Content Placeholder 2">
            <a:extLst>
              <a:ext uri="{FF2B5EF4-FFF2-40B4-BE49-F238E27FC236}">
                <a16:creationId xmlns:a16="http://schemas.microsoft.com/office/drawing/2014/main" id="{2AA45130-14F9-4AD6-B6D5-314AC75A6B7E}"/>
              </a:ext>
            </a:extLst>
          </p:cNvPr>
          <p:cNvSpPr>
            <a:spLocks noGrp="1"/>
          </p:cNvSpPr>
          <p:nvPr>
            <p:ph sz="half" idx="1"/>
          </p:nvPr>
        </p:nvSpPr>
        <p:spPr/>
        <p:txBody>
          <a:bodyPr>
            <a:normAutofit/>
          </a:bodyPr>
          <a:lstStyle/>
          <a:p>
            <a:pPr marL="0" marR="0" indent="0" fontAlgn="base">
              <a:lnSpc>
                <a:spcPct val="107000"/>
              </a:lnSpc>
              <a:spcBef>
                <a:spcPts val="0"/>
              </a:spcBef>
              <a:spcAft>
                <a:spcPts val="0"/>
              </a:spcAft>
              <a:buNone/>
            </a:pPr>
            <a:r>
              <a:rPr lang="en-U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Research Question 1</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Are firms getting our communications?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0"/>
              </a:spcAft>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0" marR="0" fontAlgn="base">
              <a:lnSpc>
                <a:spcPct val="107000"/>
              </a:lnSpc>
              <a:spcBef>
                <a:spcPts val="0"/>
              </a:spcBef>
              <a:spcAft>
                <a:spcPts val="0"/>
              </a:spcAft>
            </a:pP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0" marR="0" indent="0" fontAlgn="base">
              <a:lnSpc>
                <a:spcPct val="107000"/>
              </a:lnSpc>
              <a:spcBef>
                <a:spcPts val="0"/>
              </a:spcBef>
              <a:spcAft>
                <a:spcPts val="0"/>
              </a:spcAft>
              <a:buNone/>
            </a:pPr>
            <a:r>
              <a:rPr lang="en-U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Research Question 2</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 total non-responders:</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What are the reasons why firms are not completing at all?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fontAlgn="base">
              <a:lnSpc>
                <a:spcPct val="107000"/>
              </a:lnSpc>
              <a:spcBef>
                <a:spcPts val="0"/>
              </a:spcBef>
              <a:spcAft>
                <a:spcPts val="0"/>
              </a:spcAft>
              <a:buNone/>
            </a:pP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marL="0" marR="0" indent="0" fontAlgn="base">
              <a:lnSpc>
                <a:spcPct val="107000"/>
              </a:lnSpc>
              <a:spcBef>
                <a:spcPts val="0"/>
              </a:spcBef>
              <a:spcAft>
                <a:spcPts val="0"/>
              </a:spcAft>
              <a:buNone/>
            </a:pPr>
            <a:endPar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indent="0" fontAlgn="base">
              <a:lnSpc>
                <a:spcPct val="107000"/>
              </a:lnSpc>
              <a:spcBef>
                <a:spcPts val="0"/>
              </a:spcBef>
              <a:spcAft>
                <a:spcPts val="0"/>
              </a:spcAft>
              <a:buNone/>
            </a:pPr>
            <a:r>
              <a:rPr lang="en-U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Research Question 3</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 partial non-responders:  </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are the reasons why firms are not completing all requests?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D2006D9-15C9-4853-B572-A50D26CA6702}"/>
              </a:ext>
            </a:extLst>
          </p:cNvPr>
          <p:cNvSpPr>
            <a:spLocks noGrp="1"/>
          </p:cNvSpPr>
          <p:nvPr>
            <p:ph type="sldNum" sz="quarter" idx="12"/>
          </p:nvPr>
        </p:nvSpPr>
        <p:spPr/>
        <p:txBody>
          <a:bodyPr/>
          <a:lstStyle/>
          <a:p>
            <a:fld id="{FC63ECC8-719A-498E-B101-491B6A35558E}" type="slidenum">
              <a:rPr lang="en-US" smtClean="0"/>
              <a:t>4</a:t>
            </a:fld>
            <a:endParaRPr lang="en-US"/>
          </a:p>
        </p:txBody>
      </p:sp>
      <p:sp>
        <p:nvSpPr>
          <p:cNvPr id="7" name="Content Placeholder 6">
            <a:extLst>
              <a:ext uri="{FF2B5EF4-FFF2-40B4-BE49-F238E27FC236}">
                <a16:creationId xmlns:a16="http://schemas.microsoft.com/office/drawing/2014/main" id="{F077D57B-3C64-4992-9FF1-F3881E286BFA}"/>
              </a:ext>
            </a:extLst>
          </p:cNvPr>
          <p:cNvSpPr>
            <a:spLocks noGrp="1"/>
          </p:cNvSpPr>
          <p:nvPr>
            <p:ph sz="half" idx="2"/>
          </p:nvPr>
        </p:nvSpPr>
        <p:spPr>
          <a:xfrm>
            <a:off x="6172200" y="1825625"/>
            <a:ext cx="5181600" cy="435133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normAutofit/>
          </a:bodyPr>
          <a:lstStyle/>
          <a:p>
            <a:pPr marL="0" indent="0" algn="ctr">
              <a:buNone/>
            </a:pPr>
            <a:r>
              <a:rPr lang="en-US" sz="7200" b="1" dirty="0"/>
              <a:t>What happened?!</a:t>
            </a:r>
          </a:p>
        </p:txBody>
      </p:sp>
    </p:spTree>
    <p:extLst>
      <p:ext uri="{BB962C8B-B14F-4D97-AF65-F5344CB8AC3E}">
        <p14:creationId xmlns:p14="http://schemas.microsoft.com/office/powerpoint/2010/main" val="971855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78C02A9-3FEA-48B4-8306-3D693940059E}"/>
              </a:ext>
            </a:extLst>
          </p:cNvPr>
          <p:cNvSpPr>
            <a:spLocks noGrp="1"/>
          </p:cNvSpPr>
          <p:nvPr>
            <p:ph type="title"/>
          </p:nvPr>
        </p:nvSpPr>
        <p:spPr/>
        <p:txBody>
          <a:bodyPr/>
          <a:lstStyle/>
          <a:p>
            <a:r>
              <a:rPr lang="en-US" dirty="0"/>
              <a:t>External Factors</a:t>
            </a:r>
          </a:p>
        </p:txBody>
      </p:sp>
      <p:sp>
        <p:nvSpPr>
          <p:cNvPr id="6" name="Text Placeholder 5">
            <a:extLst>
              <a:ext uri="{FF2B5EF4-FFF2-40B4-BE49-F238E27FC236}">
                <a16:creationId xmlns:a16="http://schemas.microsoft.com/office/drawing/2014/main" id="{30F3CD04-B2CC-4C1C-A154-EA78D31E7253}"/>
              </a:ext>
            </a:extLst>
          </p:cNvPr>
          <p:cNvSpPr>
            <a:spLocks noGrp="1"/>
          </p:cNvSpPr>
          <p:nvPr>
            <p:ph type="body" idx="1"/>
          </p:nvPr>
        </p:nvSpPr>
        <p:spPr/>
        <p:txBody>
          <a:bodyPr/>
          <a:lstStyle/>
          <a:p>
            <a:r>
              <a:rPr lang="en-US" dirty="0"/>
              <a:t>Things we can’t change….</a:t>
            </a:r>
          </a:p>
        </p:txBody>
      </p:sp>
      <p:sp>
        <p:nvSpPr>
          <p:cNvPr id="4" name="Slide Number Placeholder 3">
            <a:extLst>
              <a:ext uri="{FF2B5EF4-FFF2-40B4-BE49-F238E27FC236}">
                <a16:creationId xmlns:a16="http://schemas.microsoft.com/office/drawing/2014/main" id="{914C19AF-F029-4696-97FD-6180DC531050}"/>
              </a:ext>
            </a:extLst>
          </p:cNvPr>
          <p:cNvSpPr>
            <a:spLocks noGrp="1"/>
          </p:cNvSpPr>
          <p:nvPr>
            <p:ph type="sldNum" sz="quarter" idx="12"/>
          </p:nvPr>
        </p:nvSpPr>
        <p:spPr/>
        <p:txBody>
          <a:bodyPr/>
          <a:lstStyle/>
          <a:p>
            <a:fld id="{FC63ECC8-719A-498E-B101-491B6A35558E}" type="slidenum">
              <a:rPr lang="en-US" smtClean="0"/>
              <a:t>5</a:t>
            </a:fld>
            <a:endParaRPr lang="en-US"/>
          </a:p>
        </p:txBody>
      </p:sp>
    </p:spTree>
    <p:extLst>
      <p:ext uri="{BB962C8B-B14F-4D97-AF65-F5344CB8AC3E}">
        <p14:creationId xmlns:p14="http://schemas.microsoft.com/office/powerpoint/2010/main" val="3165559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F746074-67B0-4EB3-9116-FBC57A842546}"/>
              </a:ext>
            </a:extLst>
          </p:cNvPr>
          <p:cNvSpPr>
            <a:spLocks noGrp="1"/>
          </p:cNvSpPr>
          <p:nvPr>
            <p:ph type="title"/>
          </p:nvPr>
        </p:nvSpPr>
        <p:spPr/>
        <p:txBody>
          <a:bodyPr/>
          <a:lstStyle/>
          <a:p>
            <a:r>
              <a:rPr lang="en-US" dirty="0"/>
              <a:t>Environmental</a:t>
            </a:r>
          </a:p>
        </p:txBody>
      </p:sp>
      <p:sp>
        <p:nvSpPr>
          <p:cNvPr id="6" name="Content Placeholder 5">
            <a:extLst>
              <a:ext uri="{FF2B5EF4-FFF2-40B4-BE49-F238E27FC236}">
                <a16:creationId xmlns:a16="http://schemas.microsoft.com/office/drawing/2014/main" id="{BD3F6E8D-8421-4F5D-8904-647F3A66F291}"/>
              </a:ext>
            </a:extLst>
          </p:cNvPr>
          <p:cNvSpPr>
            <a:spLocks noGrp="1"/>
          </p:cNvSpPr>
          <p:nvPr>
            <p:ph sz="half" idx="1"/>
          </p:nvPr>
        </p:nvSpPr>
        <p:spPr/>
        <p:txBody>
          <a:bodyPr/>
          <a:lstStyle/>
          <a:p>
            <a:r>
              <a:rPr lang="en-US" dirty="0"/>
              <a:t>Mail delays</a:t>
            </a:r>
          </a:p>
          <a:p>
            <a:endParaRPr lang="en-US" dirty="0"/>
          </a:p>
          <a:p>
            <a:r>
              <a:rPr lang="en-US" dirty="0"/>
              <a:t>Remote work</a:t>
            </a:r>
          </a:p>
          <a:p>
            <a:endParaRPr lang="en-US" dirty="0"/>
          </a:p>
          <a:p>
            <a:r>
              <a:rPr lang="en-US" dirty="0"/>
              <a:t>Changing economic conditions</a:t>
            </a:r>
          </a:p>
          <a:p>
            <a:endParaRPr lang="en-US" dirty="0"/>
          </a:p>
          <a:p>
            <a:endParaRPr lang="en-US" dirty="0"/>
          </a:p>
        </p:txBody>
      </p:sp>
      <p:sp>
        <p:nvSpPr>
          <p:cNvPr id="7" name="Content Placeholder 6">
            <a:extLst>
              <a:ext uri="{FF2B5EF4-FFF2-40B4-BE49-F238E27FC236}">
                <a16:creationId xmlns:a16="http://schemas.microsoft.com/office/drawing/2014/main" id="{A23E14C7-187B-4047-B0BD-68790B783B5A}"/>
              </a:ext>
            </a:extLst>
          </p:cNvPr>
          <p:cNvSpPr>
            <a:spLocks noGrp="1"/>
          </p:cNvSpPr>
          <p:nvPr>
            <p:ph sz="half" idx="2"/>
          </p:nvPr>
        </p:nvSpPr>
        <p:spPr/>
        <p:txBody>
          <a:bodyPr/>
          <a:lstStyle/>
          <a:p>
            <a:r>
              <a:rPr lang="en-US" dirty="0"/>
              <a:t>“Normally [survey requests] come to one person through the mail, but with COVID, we do </a:t>
            </a:r>
            <a:r>
              <a:rPr lang="en-US" b="1" dirty="0"/>
              <a:t>go to the office only once a month </a:t>
            </a:r>
            <a:r>
              <a:rPr lang="en-US" dirty="0"/>
              <a:t>to collect the mail.  Sometimes [the mail is] not on time - there's a lag.”</a:t>
            </a:r>
          </a:p>
          <a:p>
            <a:pPr marL="0" indent="0">
              <a:buNone/>
            </a:pPr>
            <a:endParaRPr lang="en-US" dirty="0"/>
          </a:p>
        </p:txBody>
      </p:sp>
      <p:sp>
        <p:nvSpPr>
          <p:cNvPr id="4" name="Slide Number Placeholder 3">
            <a:extLst>
              <a:ext uri="{FF2B5EF4-FFF2-40B4-BE49-F238E27FC236}">
                <a16:creationId xmlns:a16="http://schemas.microsoft.com/office/drawing/2014/main" id="{C60C5DA9-C49D-4466-94A3-5AAA0CA8CA9D}"/>
              </a:ext>
            </a:extLst>
          </p:cNvPr>
          <p:cNvSpPr>
            <a:spLocks noGrp="1"/>
          </p:cNvSpPr>
          <p:nvPr>
            <p:ph type="sldNum" sz="quarter" idx="12"/>
          </p:nvPr>
        </p:nvSpPr>
        <p:spPr/>
        <p:txBody>
          <a:bodyPr/>
          <a:lstStyle/>
          <a:p>
            <a:fld id="{FC63ECC8-719A-498E-B101-491B6A35558E}" type="slidenum">
              <a:rPr lang="en-US" smtClean="0"/>
              <a:t>6</a:t>
            </a:fld>
            <a:endParaRPr lang="en-US"/>
          </a:p>
        </p:txBody>
      </p:sp>
    </p:spTree>
    <p:extLst>
      <p:ext uri="{BB962C8B-B14F-4D97-AF65-F5344CB8AC3E}">
        <p14:creationId xmlns:p14="http://schemas.microsoft.com/office/powerpoint/2010/main" val="3474272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65088-F244-4829-A194-346EAF379971}"/>
              </a:ext>
            </a:extLst>
          </p:cNvPr>
          <p:cNvSpPr>
            <a:spLocks noGrp="1"/>
          </p:cNvSpPr>
          <p:nvPr>
            <p:ph type="title"/>
          </p:nvPr>
        </p:nvSpPr>
        <p:spPr/>
        <p:txBody>
          <a:bodyPr/>
          <a:lstStyle/>
          <a:p>
            <a:r>
              <a:rPr lang="en-US" dirty="0"/>
              <a:t>Business</a:t>
            </a:r>
          </a:p>
        </p:txBody>
      </p:sp>
      <p:sp>
        <p:nvSpPr>
          <p:cNvPr id="3" name="Content Placeholder 2">
            <a:extLst>
              <a:ext uri="{FF2B5EF4-FFF2-40B4-BE49-F238E27FC236}">
                <a16:creationId xmlns:a16="http://schemas.microsoft.com/office/drawing/2014/main" id="{BB22ACAC-8FEE-48A7-A08A-20189A2725F4}"/>
              </a:ext>
            </a:extLst>
          </p:cNvPr>
          <p:cNvSpPr>
            <a:spLocks noGrp="1"/>
          </p:cNvSpPr>
          <p:nvPr>
            <p:ph sz="half" idx="1"/>
          </p:nvPr>
        </p:nvSpPr>
        <p:spPr/>
        <p:txBody>
          <a:bodyPr>
            <a:normAutofit fontScale="77500" lnSpcReduction="20000"/>
          </a:bodyPr>
          <a:lstStyle/>
          <a:p>
            <a:r>
              <a:rPr lang="en-US" dirty="0"/>
              <a:t>Restructuring and layoffs</a:t>
            </a:r>
          </a:p>
          <a:p>
            <a:endParaRPr lang="en-US" dirty="0"/>
          </a:p>
          <a:p>
            <a:r>
              <a:rPr lang="en-US" dirty="0"/>
              <a:t>Staff turnover</a:t>
            </a:r>
          </a:p>
          <a:p>
            <a:endParaRPr lang="en-US" dirty="0"/>
          </a:p>
          <a:p>
            <a:pPr marL="0" indent="0">
              <a:buNone/>
            </a:pPr>
            <a:endParaRPr lang="en-US" dirty="0"/>
          </a:p>
          <a:p>
            <a:endParaRPr lang="en-US" dirty="0"/>
          </a:p>
        </p:txBody>
      </p:sp>
      <p:sp>
        <p:nvSpPr>
          <p:cNvPr id="5" name="Content Placeholder 4">
            <a:extLst>
              <a:ext uri="{FF2B5EF4-FFF2-40B4-BE49-F238E27FC236}">
                <a16:creationId xmlns:a16="http://schemas.microsoft.com/office/drawing/2014/main" id="{476E97D9-28BF-4143-9EB1-8DC894A0B267}"/>
              </a:ext>
            </a:extLst>
          </p:cNvPr>
          <p:cNvSpPr>
            <a:spLocks noGrp="1"/>
          </p:cNvSpPr>
          <p:nvPr>
            <p:ph sz="half" idx="2"/>
          </p:nvPr>
        </p:nvSpPr>
        <p:spPr/>
        <p:txBody>
          <a:bodyPr>
            <a:normAutofit fontScale="77500" lnSpcReduction="20000"/>
          </a:bodyPr>
          <a:lstStyle/>
          <a:p>
            <a:pPr marL="0" indent="0">
              <a:buNone/>
            </a:pPr>
            <a:r>
              <a:rPr lang="en-US" dirty="0"/>
              <a:t>“For the most part, [the delinquent surveys are] due to COVID and everything -- </a:t>
            </a:r>
            <a:r>
              <a:rPr lang="en-US" b="1" dirty="0"/>
              <a:t>we've had departments let go</a:t>
            </a:r>
            <a:r>
              <a:rPr lang="en-US" dirty="0"/>
              <a:t> and its increased workload.  Things have fallen behind.”</a:t>
            </a:r>
          </a:p>
          <a:p>
            <a:pPr marL="0" indent="0">
              <a:buNone/>
            </a:pPr>
            <a:endParaRPr lang="en-US" dirty="0"/>
          </a:p>
          <a:p>
            <a:pPr marL="0" indent="0">
              <a:buNone/>
            </a:pPr>
            <a:r>
              <a:rPr lang="en-US" dirty="0"/>
              <a:t>“We had some </a:t>
            </a:r>
            <a:r>
              <a:rPr lang="en-US" b="1" dirty="0"/>
              <a:t>layoffs and organizational changes </a:t>
            </a:r>
            <a:r>
              <a:rPr lang="en-US" dirty="0"/>
              <a:t>-- they don't have the resources and they're busy, so it is so much harder to ask for the data.”</a:t>
            </a:r>
          </a:p>
          <a:p>
            <a:endParaRPr lang="en-US" dirty="0"/>
          </a:p>
          <a:p>
            <a:pPr marL="0" indent="0">
              <a:buNone/>
            </a:pPr>
            <a:r>
              <a:rPr lang="en-US" dirty="0"/>
              <a:t>“We had a lot of restructuring over the last year, so some of the surveys we respond to, they're not even up to date given our new structure.  </a:t>
            </a:r>
            <a:r>
              <a:rPr lang="en-US" b="1" dirty="0"/>
              <a:t>It's confusing for us to try to find the information</a:t>
            </a:r>
            <a:r>
              <a:rPr lang="en-US" dirty="0"/>
              <a:t>.”</a:t>
            </a:r>
          </a:p>
        </p:txBody>
      </p:sp>
      <p:sp>
        <p:nvSpPr>
          <p:cNvPr id="4" name="Slide Number Placeholder 3">
            <a:extLst>
              <a:ext uri="{FF2B5EF4-FFF2-40B4-BE49-F238E27FC236}">
                <a16:creationId xmlns:a16="http://schemas.microsoft.com/office/drawing/2014/main" id="{8EE638F4-1E4C-4D7A-A7DB-718AF72FA94D}"/>
              </a:ext>
            </a:extLst>
          </p:cNvPr>
          <p:cNvSpPr>
            <a:spLocks noGrp="1"/>
          </p:cNvSpPr>
          <p:nvPr>
            <p:ph type="sldNum" sz="quarter" idx="12"/>
          </p:nvPr>
        </p:nvSpPr>
        <p:spPr/>
        <p:txBody>
          <a:bodyPr/>
          <a:lstStyle/>
          <a:p>
            <a:fld id="{FC63ECC8-719A-498E-B101-491B6A35558E}" type="slidenum">
              <a:rPr lang="en-US" smtClean="0"/>
              <a:t>7</a:t>
            </a:fld>
            <a:endParaRPr lang="en-US"/>
          </a:p>
        </p:txBody>
      </p:sp>
    </p:spTree>
    <p:extLst>
      <p:ext uri="{BB962C8B-B14F-4D97-AF65-F5344CB8AC3E}">
        <p14:creationId xmlns:p14="http://schemas.microsoft.com/office/powerpoint/2010/main" val="3565259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0590A-9B72-4B3A-A652-6863BDE57411}"/>
              </a:ext>
            </a:extLst>
          </p:cNvPr>
          <p:cNvSpPr>
            <a:spLocks noGrp="1"/>
          </p:cNvSpPr>
          <p:nvPr>
            <p:ph type="title"/>
          </p:nvPr>
        </p:nvSpPr>
        <p:spPr/>
        <p:txBody>
          <a:bodyPr/>
          <a:lstStyle/>
          <a:p>
            <a:r>
              <a:rPr lang="en-US" dirty="0"/>
              <a:t>Data Dispersion</a:t>
            </a:r>
          </a:p>
        </p:txBody>
      </p:sp>
      <p:graphicFrame>
        <p:nvGraphicFramePr>
          <p:cNvPr id="5" name="Content Placeholder 4">
            <a:extLst>
              <a:ext uri="{FF2B5EF4-FFF2-40B4-BE49-F238E27FC236}">
                <a16:creationId xmlns:a16="http://schemas.microsoft.com/office/drawing/2014/main" id="{2054D70C-0F48-46C8-8256-567AC24B5AFF}"/>
              </a:ext>
            </a:extLst>
          </p:cNvPr>
          <p:cNvGraphicFramePr>
            <a:graphicFrameLocks noGrp="1"/>
          </p:cNvGraphicFramePr>
          <p:nvPr>
            <p:ph idx="1"/>
            <p:extLst>
              <p:ext uri="{D42A27DB-BD31-4B8C-83A1-F6EECF244321}">
                <p14:modId xmlns:p14="http://schemas.microsoft.com/office/powerpoint/2010/main" val="866517126"/>
              </p:ext>
            </p:extLst>
          </p:nvPr>
        </p:nvGraphicFramePr>
        <p:xfrm>
          <a:off x="1572768" y="1365503"/>
          <a:ext cx="10607040" cy="51273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45ADE9EE-43E8-4CAB-997C-F56290358856}"/>
              </a:ext>
            </a:extLst>
          </p:cNvPr>
          <p:cNvSpPr>
            <a:spLocks noGrp="1"/>
          </p:cNvSpPr>
          <p:nvPr>
            <p:ph type="sldNum" sz="quarter" idx="12"/>
          </p:nvPr>
        </p:nvSpPr>
        <p:spPr/>
        <p:txBody>
          <a:bodyPr/>
          <a:lstStyle/>
          <a:p>
            <a:fld id="{FC63ECC8-719A-498E-B101-491B6A35558E}" type="slidenum">
              <a:rPr lang="en-US" smtClean="0"/>
              <a:t>8</a:t>
            </a:fld>
            <a:endParaRPr lang="en-US"/>
          </a:p>
        </p:txBody>
      </p:sp>
      <p:sp>
        <p:nvSpPr>
          <p:cNvPr id="6" name="Oval 5">
            <a:extLst>
              <a:ext uri="{FF2B5EF4-FFF2-40B4-BE49-F238E27FC236}">
                <a16:creationId xmlns:a16="http://schemas.microsoft.com/office/drawing/2014/main" id="{23E7DB6A-DBED-46DE-98EF-E9FAA1F724B1}"/>
              </a:ext>
            </a:extLst>
          </p:cNvPr>
          <p:cNvSpPr/>
          <p:nvPr/>
        </p:nvSpPr>
        <p:spPr>
          <a:xfrm>
            <a:off x="1749044" y="5132832"/>
            <a:ext cx="1993899" cy="167398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8322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8593C4C-371C-47E2-9531-68E6021AD3C3}"/>
              </a:ext>
            </a:extLst>
          </p:cNvPr>
          <p:cNvSpPr>
            <a:spLocks noGrp="1"/>
          </p:cNvSpPr>
          <p:nvPr>
            <p:ph type="title"/>
          </p:nvPr>
        </p:nvSpPr>
        <p:spPr/>
        <p:txBody>
          <a:bodyPr/>
          <a:lstStyle/>
          <a:p>
            <a:r>
              <a:rPr lang="en-US" dirty="0"/>
              <a:t>Internal Factors</a:t>
            </a:r>
          </a:p>
        </p:txBody>
      </p:sp>
      <p:sp>
        <p:nvSpPr>
          <p:cNvPr id="6" name="Text Placeholder 5">
            <a:extLst>
              <a:ext uri="{FF2B5EF4-FFF2-40B4-BE49-F238E27FC236}">
                <a16:creationId xmlns:a16="http://schemas.microsoft.com/office/drawing/2014/main" id="{82DA617F-EF99-4173-82E0-6777A0CA30B7}"/>
              </a:ext>
            </a:extLst>
          </p:cNvPr>
          <p:cNvSpPr>
            <a:spLocks noGrp="1"/>
          </p:cNvSpPr>
          <p:nvPr>
            <p:ph type="body" idx="1"/>
          </p:nvPr>
        </p:nvSpPr>
        <p:spPr/>
        <p:txBody>
          <a:bodyPr/>
          <a:lstStyle/>
          <a:p>
            <a:r>
              <a:rPr lang="en-US" dirty="0"/>
              <a:t>Things we can change….</a:t>
            </a:r>
          </a:p>
        </p:txBody>
      </p:sp>
      <p:sp>
        <p:nvSpPr>
          <p:cNvPr id="4" name="Slide Number Placeholder 3">
            <a:extLst>
              <a:ext uri="{FF2B5EF4-FFF2-40B4-BE49-F238E27FC236}">
                <a16:creationId xmlns:a16="http://schemas.microsoft.com/office/drawing/2014/main" id="{ADD2BB9E-D01C-4E04-932F-E62A87E65616}"/>
              </a:ext>
            </a:extLst>
          </p:cNvPr>
          <p:cNvSpPr>
            <a:spLocks noGrp="1"/>
          </p:cNvSpPr>
          <p:nvPr>
            <p:ph type="sldNum" sz="quarter" idx="12"/>
          </p:nvPr>
        </p:nvSpPr>
        <p:spPr/>
        <p:txBody>
          <a:bodyPr/>
          <a:lstStyle/>
          <a:p>
            <a:fld id="{FC63ECC8-719A-498E-B101-491B6A35558E}" type="slidenum">
              <a:rPr lang="en-US" smtClean="0"/>
              <a:t>9</a:t>
            </a:fld>
            <a:endParaRPr lang="en-US"/>
          </a:p>
        </p:txBody>
      </p:sp>
    </p:spTree>
    <p:extLst>
      <p:ext uri="{BB962C8B-B14F-4D97-AF65-F5344CB8AC3E}">
        <p14:creationId xmlns:p14="http://schemas.microsoft.com/office/powerpoint/2010/main" val="2776389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2-2021.potx  -  Read-Only" id="{F0FC25A5-CBBD-4AE6-9826-A77A71BE8C0D}" vid="{FC34EFAF-D6D5-4B00-BF9A-59C2B152C045}"/>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EB23354E-5BB8-4862-BEE7-BC3FEB8D11B1}" vid="{3298F120-FA11-4377-A61F-DEF45B0F9C3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C316DE1604D74BBEEC6DCFD37AAD16" ma:contentTypeVersion="4" ma:contentTypeDescription="Create a new document." ma:contentTypeScope="" ma:versionID="906eac4e7efd418e6a4e0ba48d9817bd">
  <xsd:schema xmlns:xsd="http://www.w3.org/2001/XMLSchema" xmlns:xs="http://www.w3.org/2001/XMLSchema" xmlns:p="http://schemas.microsoft.com/office/2006/metadata/properties" xmlns:ns1="http://schemas.microsoft.com/sharepoint/v3" xmlns:ns2="b6330142-0c42-4f86-9235-3087764f206f" targetNamespace="http://schemas.microsoft.com/office/2006/metadata/properties" ma:root="true" ma:fieldsID="e85c9ebc7b85f0c62fd5cadcf734a330" ns1:_="" ns2:_="">
    <xsd:import namespace="http://schemas.microsoft.com/sharepoint/v3"/>
    <xsd:import namespace="b6330142-0c42-4f86-9235-3087764f206f"/>
    <xsd:element name="properties">
      <xsd:complexType>
        <xsd:sequence>
          <xsd:element name="documentManagement">
            <xsd:complexType>
              <xsd:all>
                <xsd:element ref="ns1:RoutingRuleDescription"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8" nillable="true" ma:displayName="Description" ma:internalName="Description0"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6330142-0c42-4f86-9235-3087764f206f"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outingRuleDescription xmlns="http://schemas.microsoft.com/sharepoint/v3" xsi:nil="true"/>
  </documentManagement>
</p:properties>
</file>

<file path=customXml/itemProps1.xml><?xml version="1.0" encoding="utf-8"?>
<ds:datastoreItem xmlns:ds="http://schemas.openxmlformats.org/officeDocument/2006/customXml" ds:itemID="{DCA54393-2D5A-40FF-A9DE-5BADFFE33B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330142-0c42-4f86-9235-3087764f20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AABB135-AD88-424B-A70F-93719B4573DA}">
  <ds:schemaRefs>
    <ds:schemaRef ds:uri="http://schemas.microsoft.com/sharepoint/v3/contenttype/forms"/>
  </ds:schemaRefs>
</ds:datastoreItem>
</file>

<file path=customXml/itemProps3.xml><?xml version="1.0" encoding="utf-8"?>
<ds:datastoreItem xmlns:ds="http://schemas.openxmlformats.org/officeDocument/2006/customXml" ds:itemID="{C29D7FDE-784D-4DEC-B49C-6F84CF51374D}">
  <ds:schemaRefs>
    <ds:schemaRef ds:uri="http://purl.org/dc/terms/"/>
    <ds:schemaRef ds:uri="http://schemas.microsoft.com/sharepoint/v3"/>
    <ds:schemaRef ds:uri="http://schemas.openxmlformats.org/package/2006/metadata/core-properties"/>
    <ds:schemaRef ds:uri="http://schemas.microsoft.com/office/2006/documentManagement/types"/>
    <ds:schemaRef ds:uri="http://www.w3.org/XML/1998/namespace"/>
    <ds:schemaRef ds:uri="http://purl.org/dc/elements/1.1/"/>
    <ds:schemaRef ds:uri="http://purl.org/dc/dcmitype/"/>
    <ds:schemaRef ds:uri="http://schemas.microsoft.com/office/infopath/2007/PartnerControls"/>
    <ds:schemaRef ds:uri="b6330142-0c42-4f86-9235-3087764f206f"/>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1029</TotalTime>
  <Words>3101</Words>
  <Application>Microsoft Office PowerPoint</Application>
  <PresentationFormat>Widescreen</PresentationFormat>
  <Paragraphs>167</Paragraphs>
  <Slides>15</Slides>
  <Notes>15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Calibri Light</vt:lpstr>
      <vt:lpstr>Office Theme</vt:lpstr>
      <vt:lpstr>1_Office Theme</vt:lpstr>
      <vt:lpstr>Barriers to Response in Annual Economic Surveys</vt:lpstr>
      <vt:lpstr>Framework – Fisher et al. 2003</vt:lpstr>
      <vt:lpstr>Participant Overview</vt:lpstr>
      <vt:lpstr>Research Questions</vt:lpstr>
      <vt:lpstr>External Factors</vt:lpstr>
      <vt:lpstr>Environmental</vt:lpstr>
      <vt:lpstr>Business</vt:lpstr>
      <vt:lpstr>Data Dispersion</vt:lpstr>
      <vt:lpstr>Internal Factors</vt:lpstr>
      <vt:lpstr>Instrument Misalignment</vt:lpstr>
      <vt:lpstr>Unit Misalignment</vt:lpstr>
      <vt:lpstr>Instrument Topic(s)</vt:lpstr>
      <vt:lpstr>Communication Challenges</vt:lpstr>
      <vt:lpstr>Fisher Revisited</vt:lpstr>
      <vt:lpstr>Thanks</vt:lpstr>
    </vt:vector>
  </TitlesOfParts>
  <Company>Bureau of the Census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Victor E Romero (CENSUS/CNMP FED)</dc:creator>
  <cp:lastModifiedBy>Melissa A Cidade (CENSUS/EMD FED)</cp:lastModifiedBy>
  <cp:revision>91</cp:revision>
  <dcterms:created xsi:type="dcterms:W3CDTF">2021-02-25T17:22:02Z</dcterms:created>
  <dcterms:modified xsi:type="dcterms:W3CDTF">2022-11-11T15:52:47Z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0x01010031C316DE1604D74BBEEC6DCFD37AAD16</vt:lpwstr>
  </property>
</Properties>
</file>