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70" r:id="rId5"/>
  </p:sldMasterIdLst>
  <p:notesMasterIdLst>
    <p:notesMasterId r:id="rId40"/>
  </p:notesMasterIdLst>
  <p:sldIdLst>
    <p:sldId id="264" r:id="rId6"/>
    <p:sldId id="313" r:id="rId7"/>
    <p:sldId id="314" r:id="rId8"/>
    <p:sldId id="351" r:id="rId9"/>
    <p:sldId id="316" r:id="rId10"/>
    <p:sldId id="315" r:id="rId11"/>
    <p:sldId id="318" r:id="rId12"/>
    <p:sldId id="325" r:id="rId13"/>
    <p:sldId id="319" r:id="rId14"/>
    <p:sldId id="326" r:id="rId15"/>
    <p:sldId id="320" r:id="rId16"/>
    <p:sldId id="329" r:id="rId17"/>
    <p:sldId id="334" r:id="rId18"/>
    <p:sldId id="328" r:id="rId19"/>
    <p:sldId id="335" r:id="rId20"/>
    <p:sldId id="330" r:id="rId21"/>
    <p:sldId id="332" r:id="rId22"/>
    <p:sldId id="333" r:id="rId23"/>
    <p:sldId id="336" r:id="rId24"/>
    <p:sldId id="339" r:id="rId25"/>
    <p:sldId id="341" r:id="rId26"/>
    <p:sldId id="340" r:id="rId27"/>
    <p:sldId id="337" r:id="rId28"/>
    <p:sldId id="343" r:id="rId29"/>
    <p:sldId id="344" r:id="rId30"/>
    <p:sldId id="345" r:id="rId31"/>
    <p:sldId id="346" r:id="rId32"/>
    <p:sldId id="347" r:id="rId33"/>
    <p:sldId id="349" r:id="rId34"/>
    <p:sldId id="350" r:id="rId35"/>
    <p:sldId id="348" r:id="rId36"/>
    <p:sldId id="327" r:id="rId37"/>
    <p:sldId id="352" r:id="rId38"/>
    <p:sldId id="338"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ryn Hernandez (CENSUS/ESMD FED)" initials="AH(F" lastIdx="10" clrIdx="0">
    <p:extLst>
      <p:ext uri="{19B8F6BF-5375-455C-9EA6-DF929625EA0E}">
        <p15:presenceInfo xmlns:p15="http://schemas.microsoft.com/office/powerpoint/2012/main" userId="S::aryn.hernandez@census.gov::02c45512-8ffd-4730-b523-fe2f5c6ba891" providerId="AD"/>
      </p:ext>
    </p:extLst>
  </p:cmAuthor>
  <p:cmAuthor id="2" name="Diane K Willimack (CENSUS/ESMD FED)" initials="DKW(F" lastIdx="4" clrIdx="1">
    <p:extLst>
      <p:ext uri="{19B8F6BF-5375-455C-9EA6-DF929625EA0E}">
        <p15:presenceInfo xmlns:p15="http://schemas.microsoft.com/office/powerpoint/2012/main" userId="S::diane.k.willimack@census.gov::c2a9753c-49fa-44f1-855a-01501ee5f3de" providerId="AD"/>
      </p:ext>
    </p:extLst>
  </p:cmAuthor>
  <p:cmAuthor id="3" name="Rebecca Keegan (CENSUS/ESMD FED)" initials="RK(F" lastIdx="3" clrIdx="2">
    <p:extLst>
      <p:ext uri="{19B8F6BF-5375-455C-9EA6-DF929625EA0E}">
        <p15:presenceInfo xmlns:p15="http://schemas.microsoft.com/office/powerpoint/2012/main" userId="S::rebecca.keegan@census.gov::807cf501-1127-4ffd-9ea7-76b77e798bc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4F3FF"/>
    <a:srgbClr val="CF9B74"/>
    <a:srgbClr val="FFE1C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94" autoAdjust="0"/>
    <p:restoredTop sz="94249" autoAdjust="0"/>
  </p:normalViewPr>
  <p:slideViewPr>
    <p:cSldViewPr snapToGrid="0">
      <p:cViewPr varScale="1">
        <p:scale>
          <a:sx n="64" d="100"/>
          <a:sy n="64" d="100"/>
        </p:scale>
        <p:origin x="88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presProps" Target="presProps.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viewProps" Target="viewProps.xml"/><Relationship Id="rId8" Type="http://schemas.openxmlformats.org/officeDocument/2006/relationships/slide" Target="slides/slide3.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20" Type="http://schemas.openxmlformats.org/officeDocument/2006/relationships/slide" Target="slides/slide15.xml"/><Relationship Id="rId41"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6DBDFE-DD3D-4291-A404-1B97A83A6EA8}" type="datetimeFigureOut">
              <a:rPr lang="en-US" smtClean="0"/>
              <a:t>11/7/2022</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456DE3-4E01-4AFD-AD42-42312842ED89}" type="slidenum">
              <a:rPr lang="en-US" smtClean="0"/>
              <a:t>‹#›</a:t>
            </a:fld>
            <a:endParaRPr lang="en-US" dirty="0"/>
          </a:p>
        </p:txBody>
      </p:sp>
    </p:spTree>
    <p:extLst>
      <p:ext uri="{BB962C8B-B14F-4D97-AF65-F5344CB8AC3E}">
        <p14:creationId xmlns:p14="http://schemas.microsoft.com/office/powerpoint/2010/main" val="702961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33AEA074-24A7-4657-AE02-A51F68EA6AA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9870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456DE3-4E01-4AFD-AD42-42312842ED89}" type="slidenum">
              <a:rPr lang="en-US" smtClean="0"/>
              <a:t>2</a:t>
            </a:fld>
            <a:endParaRPr lang="en-US" dirty="0"/>
          </a:p>
        </p:txBody>
      </p:sp>
    </p:spTree>
    <p:extLst>
      <p:ext uri="{BB962C8B-B14F-4D97-AF65-F5344CB8AC3E}">
        <p14:creationId xmlns:p14="http://schemas.microsoft.com/office/powerpoint/2010/main" val="35190359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6456DE3-4E01-4AFD-AD42-42312842ED89}" type="slidenum">
              <a:rPr lang="en-US" smtClean="0"/>
              <a:t>6</a:t>
            </a:fld>
            <a:endParaRPr lang="en-US" dirty="0"/>
          </a:p>
        </p:txBody>
      </p:sp>
    </p:spTree>
    <p:extLst>
      <p:ext uri="{BB962C8B-B14F-4D97-AF65-F5344CB8AC3E}">
        <p14:creationId xmlns:p14="http://schemas.microsoft.com/office/powerpoint/2010/main" val="736544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latin typeface="Avenir Next LT Pro (Body)"/>
                <a:ea typeface="Calibri" panose="020F0502020204030204" pitchFamily="34" charset="0"/>
                <a:cs typeface="Times New Roman" panose="02020603050405020304" pitchFamily="18" charset="0"/>
              </a:rPr>
              <a:t>KS: R’s won’t be able to fudge as easily either.  Can’t arbitrarily group their data. There are struggles with this. (At that point you’ve almost circled back to </a:t>
            </a:r>
            <a:r>
              <a:rPr lang="en-US" sz="1200" dirty="0" err="1">
                <a:latin typeface="Avenir Next LT Pro (Body)"/>
                <a:ea typeface="Calibri" panose="020F0502020204030204" pitchFamily="34" charset="0"/>
                <a:cs typeface="Times New Roman" panose="02020603050405020304" pitchFamily="18" charset="0"/>
              </a:rPr>
              <a:t>estab</a:t>
            </a:r>
            <a:r>
              <a:rPr lang="en-US" sz="1200" dirty="0">
                <a:latin typeface="Avenir Next LT Pro (Body)"/>
                <a:ea typeface="Calibri" panose="020F0502020204030204" pitchFamily="34" charset="0"/>
                <a:cs typeface="Times New Roman" panose="02020603050405020304" pitchFamily="18" charset="0"/>
              </a:rPr>
              <a:t> level)</a:t>
            </a:r>
          </a:p>
          <a:p>
            <a:endParaRPr lang="en-US" dirty="0"/>
          </a:p>
        </p:txBody>
      </p:sp>
      <p:sp>
        <p:nvSpPr>
          <p:cNvPr id="4" name="Slide Number Placeholder 3"/>
          <p:cNvSpPr>
            <a:spLocks noGrp="1"/>
          </p:cNvSpPr>
          <p:nvPr>
            <p:ph type="sldNum" sz="quarter" idx="5"/>
          </p:nvPr>
        </p:nvSpPr>
        <p:spPr/>
        <p:txBody>
          <a:bodyPr/>
          <a:lstStyle/>
          <a:p>
            <a:fld id="{86456DE3-4E01-4AFD-AD42-42312842ED89}" type="slidenum">
              <a:rPr lang="en-US" smtClean="0"/>
              <a:t>18</a:t>
            </a:fld>
            <a:endParaRPr lang="en-US" dirty="0"/>
          </a:p>
        </p:txBody>
      </p:sp>
    </p:spTree>
    <p:extLst>
      <p:ext uri="{BB962C8B-B14F-4D97-AF65-F5344CB8AC3E}">
        <p14:creationId xmlns:p14="http://schemas.microsoft.com/office/powerpoint/2010/main" val="16675362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04DB13E-F722-4ED6-BB00-556651E95281}"/>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0" name="Rectangle 9"/>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39859"/>
            <a:ext cx="1920240" cy="731520"/>
          </a:xfrm>
          <a:prstGeom prst="rect">
            <a:avLst/>
          </a:prstGeom>
          <a:solidFill>
            <a:schemeClr val="accent6"/>
          </a:solidFill>
          <a:ln>
            <a:solidFill>
              <a:schemeClr val="accent6"/>
            </a:solidFill>
          </a:ln>
        </p:spPr>
        <p:style>
          <a:lnRef idx="2">
            <a:schemeClr val="accent1">
              <a:shade val="50000"/>
            </a:schemeClr>
          </a:lnRef>
          <a:fillRef idx="1">
            <a:schemeClr val="accent1"/>
          </a:fillRef>
          <a:effectRef idx="0">
            <a:schemeClr val="accent1"/>
          </a:effectRef>
          <a:fontRef idx="minor">
            <a:schemeClr val="lt1"/>
          </a:fontRef>
        </p:style>
      </p:sp>
      <p:grpSp>
        <p:nvGrpSpPr>
          <p:cNvPr id="7" name="Group 6">
            <a:extLst>
              <a:ext uri="{FF2B5EF4-FFF2-40B4-BE49-F238E27FC236}">
                <a16:creationId xmlns:a16="http://schemas.microsoft.com/office/drawing/2014/main" id="{E26428D7-C6F3-473D-A360-A3F5C3E8728C}"/>
              </a:ext>
            </a:extLst>
          </p:cNvPr>
          <p:cNvGrpSpPr/>
          <p:nvPr/>
        </p:nvGrpSpPr>
        <p:grpSpPr>
          <a:xfrm>
            <a:off x="5250180" y="1267730"/>
            <a:ext cx="1691640" cy="615934"/>
            <a:chOff x="5250180" y="1267730"/>
            <a:chExt cx="1691640" cy="615934"/>
          </a:xfrm>
        </p:grpSpPr>
        <p:cxnSp>
          <p:nvCxnSpPr>
            <p:cNvPr id="17" name="Straight Connector 16"/>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629103" y="2244830"/>
            <a:ext cx="8933796" cy="2437232"/>
          </a:xfrm>
        </p:spPr>
        <p:txBody>
          <a:bodyPr tIns="45720" bIns="45720" anchor="ctr">
            <a:normAutofit/>
          </a:bodyPr>
          <a:lstStyle>
            <a:lvl1pPr algn="ctr">
              <a:lnSpc>
                <a:spcPct val="83000"/>
              </a:lnSpc>
              <a:defRPr lang="en-US" sz="68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629101" y="4682062"/>
            <a:ext cx="8936846" cy="457201"/>
          </a:xfrm>
        </p:spPr>
        <p:txBody>
          <a:bodyPr>
            <a:normAutofit/>
          </a:bodyPr>
          <a:lstStyle>
            <a:lvl1pPr marL="0" indent="0" algn="ctr">
              <a:spcBef>
                <a:spcPts val="0"/>
              </a:spcBef>
              <a:buNone/>
              <a:defRPr sz="1800" spc="80" baseline="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6"/>
            <a:ext cx="1554480" cy="485546"/>
          </a:xfrm>
        </p:spPr>
        <p:txBody>
          <a:bodyPr/>
          <a:lstStyle>
            <a:lvl1pPr algn="ctr">
              <a:defRPr sz="1300" spc="0" baseline="0">
                <a:solidFill>
                  <a:srgbClr val="FFFFFF"/>
                </a:solidFill>
                <a:latin typeface="+mn-lt"/>
              </a:defRPr>
            </a:lvl1pPr>
          </a:lstStyle>
          <a:p>
            <a:fld id="{74A7C075-F6C3-41A7-B45E-C8D8827C8FFD}" type="datetime1">
              <a:rPr lang="en-US" smtClean="0"/>
              <a:t>11/7/2022</a:t>
            </a:fld>
            <a:endParaRPr lang="en-US" dirty="0"/>
          </a:p>
        </p:txBody>
      </p:sp>
      <p:sp>
        <p:nvSpPr>
          <p:cNvPr id="21" name="Footer Placeholder 20"/>
          <p:cNvSpPr>
            <a:spLocks noGrp="1"/>
          </p:cNvSpPr>
          <p:nvPr>
            <p:ph type="ftr" sz="quarter" idx="11"/>
          </p:nvPr>
        </p:nvSpPr>
        <p:spPr>
          <a:xfrm>
            <a:off x="1629100" y="5177408"/>
            <a:ext cx="5730295" cy="228600"/>
          </a:xfrm>
        </p:spPr>
        <p:txBody>
          <a:bodyPr/>
          <a:lstStyle>
            <a:lvl1pPr algn="l">
              <a:defRPr>
                <a:solidFill>
                  <a:schemeClr val="tx1">
                    <a:lumMod val="85000"/>
                    <a:lumOff val="15000"/>
                  </a:schemeClr>
                </a:solidFill>
              </a:defRPr>
            </a:lvl1pPr>
          </a:lstStyle>
          <a:p>
            <a:r>
              <a:rPr lang="en-US"/>
              <a:t>Pre-decisional; Disclosure Prohibited – Title 13 U.S.C</a:t>
            </a:r>
            <a:endParaRPr lang="en-US" dirty="0"/>
          </a:p>
        </p:txBody>
      </p:sp>
      <p:sp>
        <p:nvSpPr>
          <p:cNvPr id="22" name="Slide Number Placeholder 21"/>
          <p:cNvSpPr>
            <a:spLocks noGrp="1"/>
          </p:cNvSpPr>
          <p:nvPr>
            <p:ph type="sldNum" sz="quarter" idx="12"/>
          </p:nvPr>
        </p:nvSpPr>
        <p:spPr>
          <a:xfrm>
            <a:off x="8606920" y="5177408"/>
            <a:ext cx="1955980"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118470176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28DCBD-F900-4128-8200-EBF9D9ABA02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DCD17BB-3AC4-4DD8-A081-C35DC54CE4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648B1EA-F7F1-4DEE-AF7A-3B3FAD004DE0}"/>
              </a:ext>
            </a:extLst>
          </p:cNvPr>
          <p:cNvSpPr>
            <a:spLocks noGrp="1"/>
          </p:cNvSpPr>
          <p:nvPr>
            <p:ph type="dt" sz="half" idx="10"/>
          </p:nvPr>
        </p:nvSpPr>
        <p:spPr/>
        <p:txBody>
          <a:bodyPr/>
          <a:lstStyle/>
          <a:p>
            <a:fld id="{8DE82FD8-A804-446C-9FF2-2766D733B094}" type="datetime1">
              <a:rPr lang="en-US" smtClean="0"/>
              <a:t>11/7/2022</a:t>
            </a:fld>
            <a:endParaRPr lang="en-US"/>
          </a:p>
        </p:txBody>
      </p:sp>
      <p:sp>
        <p:nvSpPr>
          <p:cNvPr id="5" name="Footer Placeholder 4">
            <a:extLst>
              <a:ext uri="{FF2B5EF4-FFF2-40B4-BE49-F238E27FC236}">
                <a16:creationId xmlns:a16="http://schemas.microsoft.com/office/drawing/2014/main" id="{AC3DDC80-FFB7-4D73-AD6F-55BF0E418E64}"/>
              </a:ext>
            </a:extLst>
          </p:cNvPr>
          <p:cNvSpPr>
            <a:spLocks noGrp="1"/>
          </p:cNvSpPr>
          <p:nvPr>
            <p:ph type="ftr" sz="quarter" idx="11"/>
          </p:nvPr>
        </p:nvSpPr>
        <p:spPr/>
        <p:txBody>
          <a:bodyPr/>
          <a:lstStyle/>
          <a:p>
            <a:r>
              <a:rPr lang="en-US"/>
              <a:t>Pre-decisional; Disclosure Prohibited – Title 13 U.S.C</a:t>
            </a:r>
          </a:p>
        </p:txBody>
      </p:sp>
      <p:sp>
        <p:nvSpPr>
          <p:cNvPr id="6" name="Slide Number Placeholder 5">
            <a:extLst>
              <a:ext uri="{FF2B5EF4-FFF2-40B4-BE49-F238E27FC236}">
                <a16:creationId xmlns:a16="http://schemas.microsoft.com/office/drawing/2014/main" id="{0483F510-6499-42FC-BE54-C18CE77768F4}"/>
              </a:ext>
            </a:extLst>
          </p:cNvPr>
          <p:cNvSpPr>
            <a:spLocks noGrp="1"/>
          </p:cNvSpPr>
          <p:nvPr>
            <p:ph type="sldNum" sz="quarter" idx="12"/>
          </p:nvPr>
        </p:nvSpPr>
        <p:spPr/>
        <p:txBody>
          <a:bodyPr/>
          <a:lstStyle/>
          <a:p>
            <a:fld id="{8A13DB39-8F90-4E29-963F-DDA292308FA4}" type="slidenum">
              <a:rPr lang="en-US" smtClean="0"/>
              <a:t>‹#›</a:t>
            </a:fld>
            <a:endParaRPr lang="en-US"/>
          </a:p>
        </p:txBody>
      </p:sp>
    </p:spTree>
    <p:extLst>
      <p:ext uri="{BB962C8B-B14F-4D97-AF65-F5344CB8AC3E}">
        <p14:creationId xmlns:p14="http://schemas.microsoft.com/office/powerpoint/2010/main" val="41555663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BCC9EC-F348-4B3B-876E-8F473FD650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FE4200A-74ED-49E4-A07F-6C65A86541D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729CC7E-387D-4AB4-8D88-028AD79E779A}"/>
              </a:ext>
            </a:extLst>
          </p:cNvPr>
          <p:cNvSpPr>
            <a:spLocks noGrp="1"/>
          </p:cNvSpPr>
          <p:nvPr>
            <p:ph type="dt" sz="half" idx="10"/>
          </p:nvPr>
        </p:nvSpPr>
        <p:spPr/>
        <p:txBody>
          <a:bodyPr/>
          <a:lstStyle/>
          <a:p>
            <a:fld id="{49D02D47-C957-4668-BF86-2FDD4D36CC59}" type="datetime1">
              <a:rPr lang="en-US" smtClean="0"/>
              <a:t>11/7/2022</a:t>
            </a:fld>
            <a:endParaRPr lang="en-US"/>
          </a:p>
        </p:txBody>
      </p:sp>
      <p:sp>
        <p:nvSpPr>
          <p:cNvPr id="5" name="Footer Placeholder 4">
            <a:extLst>
              <a:ext uri="{FF2B5EF4-FFF2-40B4-BE49-F238E27FC236}">
                <a16:creationId xmlns:a16="http://schemas.microsoft.com/office/drawing/2014/main" id="{BCACE6D8-18F0-4F85-BB9A-CFE2895DF014}"/>
              </a:ext>
            </a:extLst>
          </p:cNvPr>
          <p:cNvSpPr>
            <a:spLocks noGrp="1"/>
          </p:cNvSpPr>
          <p:nvPr>
            <p:ph type="ftr" sz="quarter" idx="11"/>
          </p:nvPr>
        </p:nvSpPr>
        <p:spPr/>
        <p:txBody>
          <a:bodyPr/>
          <a:lstStyle/>
          <a:p>
            <a:r>
              <a:rPr lang="en-US"/>
              <a:t>Pre-decisional; Disclosure Prohibited – Title 13 U.S.C</a:t>
            </a:r>
          </a:p>
        </p:txBody>
      </p:sp>
      <p:sp>
        <p:nvSpPr>
          <p:cNvPr id="6" name="Slide Number Placeholder 5">
            <a:extLst>
              <a:ext uri="{FF2B5EF4-FFF2-40B4-BE49-F238E27FC236}">
                <a16:creationId xmlns:a16="http://schemas.microsoft.com/office/drawing/2014/main" id="{DED52866-1DF2-4C1C-B5B3-E642710AA766}"/>
              </a:ext>
            </a:extLst>
          </p:cNvPr>
          <p:cNvSpPr>
            <a:spLocks noGrp="1"/>
          </p:cNvSpPr>
          <p:nvPr>
            <p:ph type="sldNum" sz="quarter" idx="12"/>
          </p:nvPr>
        </p:nvSpPr>
        <p:spPr/>
        <p:txBody>
          <a:bodyPr/>
          <a:lstStyle/>
          <a:p>
            <a:fld id="{8A13DB39-8F90-4E29-963F-DDA292308FA4}" type="slidenum">
              <a:rPr lang="en-US" smtClean="0"/>
              <a:t>‹#›</a:t>
            </a:fld>
            <a:endParaRPr lang="en-US"/>
          </a:p>
        </p:txBody>
      </p:sp>
    </p:spTree>
    <p:extLst>
      <p:ext uri="{BB962C8B-B14F-4D97-AF65-F5344CB8AC3E}">
        <p14:creationId xmlns:p14="http://schemas.microsoft.com/office/powerpoint/2010/main" val="37306107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40B438-1EEC-4F2D-A018-837AD91DA1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49E978C-01CE-4E8B-83A4-71956C321F5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0781115-0F27-42B4-9239-3A1418CAA348}"/>
              </a:ext>
            </a:extLst>
          </p:cNvPr>
          <p:cNvSpPr>
            <a:spLocks noGrp="1"/>
          </p:cNvSpPr>
          <p:nvPr>
            <p:ph type="dt" sz="half" idx="10"/>
          </p:nvPr>
        </p:nvSpPr>
        <p:spPr/>
        <p:txBody>
          <a:bodyPr/>
          <a:lstStyle/>
          <a:p>
            <a:fld id="{BC36CB7B-A6C1-43F4-B6AC-87B13E176AB9}" type="datetime1">
              <a:rPr lang="en-US" smtClean="0"/>
              <a:t>11/7/2022</a:t>
            </a:fld>
            <a:endParaRPr lang="en-US"/>
          </a:p>
        </p:txBody>
      </p:sp>
      <p:sp>
        <p:nvSpPr>
          <p:cNvPr id="5" name="Footer Placeholder 4">
            <a:extLst>
              <a:ext uri="{FF2B5EF4-FFF2-40B4-BE49-F238E27FC236}">
                <a16:creationId xmlns:a16="http://schemas.microsoft.com/office/drawing/2014/main" id="{EEF30C3B-5788-4E4D-AA44-233911E50F6F}"/>
              </a:ext>
            </a:extLst>
          </p:cNvPr>
          <p:cNvSpPr>
            <a:spLocks noGrp="1"/>
          </p:cNvSpPr>
          <p:nvPr>
            <p:ph type="ftr" sz="quarter" idx="11"/>
          </p:nvPr>
        </p:nvSpPr>
        <p:spPr/>
        <p:txBody>
          <a:bodyPr/>
          <a:lstStyle/>
          <a:p>
            <a:r>
              <a:rPr lang="en-US"/>
              <a:t>Pre-decisional; Disclosure Prohibited – Title 13 U.S.C</a:t>
            </a:r>
          </a:p>
        </p:txBody>
      </p:sp>
      <p:sp>
        <p:nvSpPr>
          <p:cNvPr id="6" name="Slide Number Placeholder 5">
            <a:extLst>
              <a:ext uri="{FF2B5EF4-FFF2-40B4-BE49-F238E27FC236}">
                <a16:creationId xmlns:a16="http://schemas.microsoft.com/office/drawing/2014/main" id="{5D9388B5-AE3F-47EF-B1DE-40D04E37EA4D}"/>
              </a:ext>
            </a:extLst>
          </p:cNvPr>
          <p:cNvSpPr>
            <a:spLocks noGrp="1"/>
          </p:cNvSpPr>
          <p:nvPr>
            <p:ph type="sldNum" sz="quarter" idx="12"/>
          </p:nvPr>
        </p:nvSpPr>
        <p:spPr/>
        <p:txBody>
          <a:bodyPr/>
          <a:lstStyle/>
          <a:p>
            <a:fld id="{8A13DB39-8F90-4E29-963F-DDA292308FA4}" type="slidenum">
              <a:rPr lang="en-US" smtClean="0"/>
              <a:t>‹#›</a:t>
            </a:fld>
            <a:endParaRPr lang="en-US"/>
          </a:p>
        </p:txBody>
      </p:sp>
    </p:spTree>
    <p:extLst>
      <p:ext uri="{BB962C8B-B14F-4D97-AF65-F5344CB8AC3E}">
        <p14:creationId xmlns:p14="http://schemas.microsoft.com/office/powerpoint/2010/main" val="22289736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F28D1C-2706-4BC4-A5AA-68D27418071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5EB25E1-8EFC-482F-A937-22CD27D20DB0}"/>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392F116-33C7-429F-8C3A-61EE81971C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EAF022B-0187-45BB-A6C1-D237A5D1E762}"/>
              </a:ext>
            </a:extLst>
          </p:cNvPr>
          <p:cNvSpPr>
            <a:spLocks noGrp="1"/>
          </p:cNvSpPr>
          <p:nvPr>
            <p:ph type="dt" sz="half" idx="10"/>
          </p:nvPr>
        </p:nvSpPr>
        <p:spPr/>
        <p:txBody>
          <a:bodyPr/>
          <a:lstStyle/>
          <a:p>
            <a:fld id="{71BDAECA-CFCC-4145-A6C4-B1CDA4D8775C}" type="datetime1">
              <a:rPr lang="en-US" smtClean="0"/>
              <a:t>11/7/2022</a:t>
            </a:fld>
            <a:endParaRPr lang="en-US"/>
          </a:p>
        </p:txBody>
      </p:sp>
      <p:sp>
        <p:nvSpPr>
          <p:cNvPr id="6" name="Footer Placeholder 5">
            <a:extLst>
              <a:ext uri="{FF2B5EF4-FFF2-40B4-BE49-F238E27FC236}">
                <a16:creationId xmlns:a16="http://schemas.microsoft.com/office/drawing/2014/main" id="{7BBC4791-39C7-47EE-9664-8C77753FC534}"/>
              </a:ext>
            </a:extLst>
          </p:cNvPr>
          <p:cNvSpPr>
            <a:spLocks noGrp="1"/>
          </p:cNvSpPr>
          <p:nvPr>
            <p:ph type="ftr" sz="quarter" idx="11"/>
          </p:nvPr>
        </p:nvSpPr>
        <p:spPr/>
        <p:txBody>
          <a:bodyPr/>
          <a:lstStyle/>
          <a:p>
            <a:r>
              <a:rPr lang="en-US"/>
              <a:t>Pre-decisional; Disclosure Prohibited – Title 13 U.S.C</a:t>
            </a:r>
          </a:p>
        </p:txBody>
      </p:sp>
      <p:sp>
        <p:nvSpPr>
          <p:cNvPr id="7" name="Slide Number Placeholder 6">
            <a:extLst>
              <a:ext uri="{FF2B5EF4-FFF2-40B4-BE49-F238E27FC236}">
                <a16:creationId xmlns:a16="http://schemas.microsoft.com/office/drawing/2014/main" id="{EAC3B5AF-2C10-4917-9959-95F6A7B1C406}"/>
              </a:ext>
            </a:extLst>
          </p:cNvPr>
          <p:cNvSpPr>
            <a:spLocks noGrp="1"/>
          </p:cNvSpPr>
          <p:nvPr>
            <p:ph type="sldNum" sz="quarter" idx="12"/>
          </p:nvPr>
        </p:nvSpPr>
        <p:spPr/>
        <p:txBody>
          <a:bodyPr/>
          <a:lstStyle/>
          <a:p>
            <a:fld id="{8A13DB39-8F90-4E29-963F-DDA292308FA4}" type="slidenum">
              <a:rPr lang="en-US" smtClean="0"/>
              <a:t>‹#›</a:t>
            </a:fld>
            <a:endParaRPr lang="en-US"/>
          </a:p>
        </p:txBody>
      </p:sp>
    </p:spTree>
    <p:extLst>
      <p:ext uri="{BB962C8B-B14F-4D97-AF65-F5344CB8AC3E}">
        <p14:creationId xmlns:p14="http://schemas.microsoft.com/office/powerpoint/2010/main" val="33559902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07F7F-229A-4E18-A788-BAEE7B22F601}"/>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AB37796-BDB7-44D0-9A00-810E4A429FF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A0F1B68-B57F-4023-8061-64D214C8640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DCF9B03-A76B-4025-AF67-F045A5715A6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5C7C14B-6E11-4368-9867-E33FD38EAE6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45347D4-083B-4F2C-9440-867A75A97372}"/>
              </a:ext>
            </a:extLst>
          </p:cNvPr>
          <p:cNvSpPr>
            <a:spLocks noGrp="1"/>
          </p:cNvSpPr>
          <p:nvPr>
            <p:ph type="dt" sz="half" idx="10"/>
          </p:nvPr>
        </p:nvSpPr>
        <p:spPr/>
        <p:txBody>
          <a:bodyPr/>
          <a:lstStyle/>
          <a:p>
            <a:fld id="{8E160023-F496-4AC9-9334-2B142ACB6793}" type="datetime1">
              <a:rPr lang="en-US" smtClean="0"/>
              <a:t>11/7/2022</a:t>
            </a:fld>
            <a:endParaRPr lang="en-US"/>
          </a:p>
        </p:txBody>
      </p:sp>
      <p:sp>
        <p:nvSpPr>
          <p:cNvPr id="8" name="Footer Placeholder 7">
            <a:extLst>
              <a:ext uri="{FF2B5EF4-FFF2-40B4-BE49-F238E27FC236}">
                <a16:creationId xmlns:a16="http://schemas.microsoft.com/office/drawing/2014/main" id="{F076E47C-61C8-4DC8-BCA6-077B8B1D49BA}"/>
              </a:ext>
            </a:extLst>
          </p:cNvPr>
          <p:cNvSpPr>
            <a:spLocks noGrp="1"/>
          </p:cNvSpPr>
          <p:nvPr>
            <p:ph type="ftr" sz="quarter" idx="11"/>
          </p:nvPr>
        </p:nvSpPr>
        <p:spPr/>
        <p:txBody>
          <a:bodyPr/>
          <a:lstStyle/>
          <a:p>
            <a:r>
              <a:rPr lang="en-US"/>
              <a:t>Pre-decisional; Disclosure Prohibited – Title 13 U.S.C</a:t>
            </a:r>
          </a:p>
        </p:txBody>
      </p:sp>
      <p:sp>
        <p:nvSpPr>
          <p:cNvPr id="9" name="Slide Number Placeholder 8">
            <a:extLst>
              <a:ext uri="{FF2B5EF4-FFF2-40B4-BE49-F238E27FC236}">
                <a16:creationId xmlns:a16="http://schemas.microsoft.com/office/drawing/2014/main" id="{E8D3F803-732E-4F52-A559-49CA7378CF99}"/>
              </a:ext>
            </a:extLst>
          </p:cNvPr>
          <p:cNvSpPr>
            <a:spLocks noGrp="1"/>
          </p:cNvSpPr>
          <p:nvPr>
            <p:ph type="sldNum" sz="quarter" idx="12"/>
          </p:nvPr>
        </p:nvSpPr>
        <p:spPr/>
        <p:txBody>
          <a:bodyPr/>
          <a:lstStyle/>
          <a:p>
            <a:fld id="{8A13DB39-8F90-4E29-963F-DDA292308FA4}" type="slidenum">
              <a:rPr lang="en-US" smtClean="0"/>
              <a:t>‹#›</a:t>
            </a:fld>
            <a:endParaRPr lang="en-US"/>
          </a:p>
        </p:txBody>
      </p:sp>
    </p:spTree>
    <p:extLst>
      <p:ext uri="{BB962C8B-B14F-4D97-AF65-F5344CB8AC3E}">
        <p14:creationId xmlns:p14="http://schemas.microsoft.com/office/powerpoint/2010/main" val="24567412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8B29E-C4F5-43A1-ABE4-F58403DF967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24EE3E2-39C6-45D1-94EA-3832FB80B8AA}"/>
              </a:ext>
            </a:extLst>
          </p:cNvPr>
          <p:cNvSpPr>
            <a:spLocks noGrp="1"/>
          </p:cNvSpPr>
          <p:nvPr>
            <p:ph type="dt" sz="half" idx="10"/>
          </p:nvPr>
        </p:nvSpPr>
        <p:spPr/>
        <p:txBody>
          <a:bodyPr/>
          <a:lstStyle/>
          <a:p>
            <a:fld id="{78E93F55-0417-4C55-8A2B-16DBC21C5692}" type="datetime1">
              <a:rPr lang="en-US" smtClean="0"/>
              <a:t>11/7/2022</a:t>
            </a:fld>
            <a:endParaRPr lang="en-US"/>
          </a:p>
        </p:txBody>
      </p:sp>
      <p:sp>
        <p:nvSpPr>
          <p:cNvPr id="4" name="Footer Placeholder 3">
            <a:extLst>
              <a:ext uri="{FF2B5EF4-FFF2-40B4-BE49-F238E27FC236}">
                <a16:creationId xmlns:a16="http://schemas.microsoft.com/office/drawing/2014/main" id="{90F62279-5456-473F-85CA-1C5B1CF42C80}"/>
              </a:ext>
            </a:extLst>
          </p:cNvPr>
          <p:cNvSpPr>
            <a:spLocks noGrp="1"/>
          </p:cNvSpPr>
          <p:nvPr>
            <p:ph type="ftr" sz="quarter" idx="11"/>
          </p:nvPr>
        </p:nvSpPr>
        <p:spPr/>
        <p:txBody>
          <a:bodyPr/>
          <a:lstStyle/>
          <a:p>
            <a:r>
              <a:rPr lang="en-US"/>
              <a:t>Pre-decisional; Disclosure Prohibited – Title 13 U.S.C</a:t>
            </a:r>
          </a:p>
        </p:txBody>
      </p:sp>
      <p:sp>
        <p:nvSpPr>
          <p:cNvPr id="5" name="Slide Number Placeholder 4">
            <a:extLst>
              <a:ext uri="{FF2B5EF4-FFF2-40B4-BE49-F238E27FC236}">
                <a16:creationId xmlns:a16="http://schemas.microsoft.com/office/drawing/2014/main" id="{F879AC6E-A8E8-47EE-89E2-B512D18BE9F9}"/>
              </a:ext>
            </a:extLst>
          </p:cNvPr>
          <p:cNvSpPr>
            <a:spLocks noGrp="1"/>
          </p:cNvSpPr>
          <p:nvPr>
            <p:ph type="sldNum" sz="quarter" idx="12"/>
          </p:nvPr>
        </p:nvSpPr>
        <p:spPr/>
        <p:txBody>
          <a:bodyPr/>
          <a:lstStyle/>
          <a:p>
            <a:fld id="{8A13DB39-8F90-4E29-963F-DDA292308FA4}" type="slidenum">
              <a:rPr lang="en-US" smtClean="0"/>
              <a:t>‹#›</a:t>
            </a:fld>
            <a:endParaRPr lang="en-US"/>
          </a:p>
        </p:txBody>
      </p:sp>
    </p:spTree>
    <p:extLst>
      <p:ext uri="{BB962C8B-B14F-4D97-AF65-F5344CB8AC3E}">
        <p14:creationId xmlns:p14="http://schemas.microsoft.com/office/powerpoint/2010/main" val="249441587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F53FFD-B1BF-4789-9145-9A026B1D70F9}"/>
              </a:ext>
            </a:extLst>
          </p:cNvPr>
          <p:cNvSpPr>
            <a:spLocks noGrp="1"/>
          </p:cNvSpPr>
          <p:nvPr>
            <p:ph type="dt" sz="half" idx="10"/>
          </p:nvPr>
        </p:nvSpPr>
        <p:spPr/>
        <p:txBody>
          <a:bodyPr/>
          <a:lstStyle/>
          <a:p>
            <a:fld id="{345E9A5B-5BF4-4EC3-B50D-1483716BF244}" type="datetime1">
              <a:rPr lang="en-US" smtClean="0"/>
              <a:t>11/7/2022</a:t>
            </a:fld>
            <a:endParaRPr lang="en-US"/>
          </a:p>
        </p:txBody>
      </p:sp>
      <p:sp>
        <p:nvSpPr>
          <p:cNvPr id="3" name="Footer Placeholder 2">
            <a:extLst>
              <a:ext uri="{FF2B5EF4-FFF2-40B4-BE49-F238E27FC236}">
                <a16:creationId xmlns:a16="http://schemas.microsoft.com/office/drawing/2014/main" id="{C5F78FA0-1285-4766-9C78-C6B17E576227}"/>
              </a:ext>
            </a:extLst>
          </p:cNvPr>
          <p:cNvSpPr>
            <a:spLocks noGrp="1"/>
          </p:cNvSpPr>
          <p:nvPr>
            <p:ph type="ftr" sz="quarter" idx="11"/>
          </p:nvPr>
        </p:nvSpPr>
        <p:spPr/>
        <p:txBody>
          <a:bodyPr/>
          <a:lstStyle/>
          <a:p>
            <a:r>
              <a:rPr lang="en-US"/>
              <a:t>Pre-decisional; Disclosure Prohibited – Title 13 U.S.C</a:t>
            </a:r>
          </a:p>
        </p:txBody>
      </p:sp>
      <p:sp>
        <p:nvSpPr>
          <p:cNvPr id="4" name="Slide Number Placeholder 3">
            <a:extLst>
              <a:ext uri="{FF2B5EF4-FFF2-40B4-BE49-F238E27FC236}">
                <a16:creationId xmlns:a16="http://schemas.microsoft.com/office/drawing/2014/main" id="{830C06A8-2A4B-44FF-AF1C-FDA4A691ED75}"/>
              </a:ext>
            </a:extLst>
          </p:cNvPr>
          <p:cNvSpPr>
            <a:spLocks noGrp="1"/>
          </p:cNvSpPr>
          <p:nvPr>
            <p:ph type="sldNum" sz="quarter" idx="12"/>
          </p:nvPr>
        </p:nvSpPr>
        <p:spPr/>
        <p:txBody>
          <a:bodyPr/>
          <a:lstStyle/>
          <a:p>
            <a:fld id="{8A13DB39-8F90-4E29-963F-DDA292308FA4}" type="slidenum">
              <a:rPr lang="en-US" smtClean="0"/>
              <a:t>‹#›</a:t>
            </a:fld>
            <a:endParaRPr lang="en-US"/>
          </a:p>
        </p:txBody>
      </p:sp>
    </p:spTree>
    <p:extLst>
      <p:ext uri="{BB962C8B-B14F-4D97-AF65-F5344CB8AC3E}">
        <p14:creationId xmlns:p14="http://schemas.microsoft.com/office/powerpoint/2010/main" val="398082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AEB8E1-5EA3-4E2C-B529-D12FB2CB8D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BF4E5BB-EC8F-4D02-B1DC-29E27793FFE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E478116-1849-4C45-A289-9C3B9B0F95D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99F877-1061-4E37-BB67-9794EA4EBA89}"/>
              </a:ext>
            </a:extLst>
          </p:cNvPr>
          <p:cNvSpPr>
            <a:spLocks noGrp="1"/>
          </p:cNvSpPr>
          <p:nvPr>
            <p:ph type="dt" sz="half" idx="10"/>
          </p:nvPr>
        </p:nvSpPr>
        <p:spPr/>
        <p:txBody>
          <a:bodyPr/>
          <a:lstStyle/>
          <a:p>
            <a:fld id="{5B09E366-8B1F-4753-9E49-28FD3571F2DE}" type="datetime1">
              <a:rPr lang="en-US" smtClean="0"/>
              <a:t>11/7/2022</a:t>
            </a:fld>
            <a:endParaRPr lang="en-US"/>
          </a:p>
        </p:txBody>
      </p:sp>
      <p:sp>
        <p:nvSpPr>
          <p:cNvPr id="6" name="Footer Placeholder 5">
            <a:extLst>
              <a:ext uri="{FF2B5EF4-FFF2-40B4-BE49-F238E27FC236}">
                <a16:creationId xmlns:a16="http://schemas.microsoft.com/office/drawing/2014/main" id="{70FDCBF2-DD57-4564-8A53-6ECBCA2B45D7}"/>
              </a:ext>
            </a:extLst>
          </p:cNvPr>
          <p:cNvSpPr>
            <a:spLocks noGrp="1"/>
          </p:cNvSpPr>
          <p:nvPr>
            <p:ph type="ftr" sz="quarter" idx="11"/>
          </p:nvPr>
        </p:nvSpPr>
        <p:spPr/>
        <p:txBody>
          <a:bodyPr/>
          <a:lstStyle/>
          <a:p>
            <a:r>
              <a:rPr lang="en-US"/>
              <a:t>Pre-decisional; Disclosure Prohibited – Title 13 U.S.C</a:t>
            </a:r>
          </a:p>
        </p:txBody>
      </p:sp>
      <p:sp>
        <p:nvSpPr>
          <p:cNvPr id="7" name="Slide Number Placeholder 6">
            <a:extLst>
              <a:ext uri="{FF2B5EF4-FFF2-40B4-BE49-F238E27FC236}">
                <a16:creationId xmlns:a16="http://schemas.microsoft.com/office/drawing/2014/main" id="{A9639DFC-6D10-4168-99FD-3DF9F307DD1E}"/>
              </a:ext>
            </a:extLst>
          </p:cNvPr>
          <p:cNvSpPr>
            <a:spLocks noGrp="1"/>
          </p:cNvSpPr>
          <p:nvPr>
            <p:ph type="sldNum" sz="quarter" idx="12"/>
          </p:nvPr>
        </p:nvSpPr>
        <p:spPr/>
        <p:txBody>
          <a:bodyPr/>
          <a:lstStyle/>
          <a:p>
            <a:fld id="{8A13DB39-8F90-4E29-963F-DDA292308FA4}" type="slidenum">
              <a:rPr lang="en-US" smtClean="0"/>
              <a:t>‹#›</a:t>
            </a:fld>
            <a:endParaRPr lang="en-US"/>
          </a:p>
        </p:txBody>
      </p:sp>
    </p:spTree>
    <p:extLst>
      <p:ext uri="{BB962C8B-B14F-4D97-AF65-F5344CB8AC3E}">
        <p14:creationId xmlns:p14="http://schemas.microsoft.com/office/powerpoint/2010/main" val="359756316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C91645-EC77-4A40-A7DE-A30D8526A18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33652DB-ABAB-4375-B35B-41643CDADA0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4B7D396-7210-4F74-88AB-13FDCFEAC88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C24BF5C-9CFC-42C7-9581-804BA65FD2B6}"/>
              </a:ext>
            </a:extLst>
          </p:cNvPr>
          <p:cNvSpPr>
            <a:spLocks noGrp="1"/>
          </p:cNvSpPr>
          <p:nvPr>
            <p:ph type="dt" sz="half" idx="10"/>
          </p:nvPr>
        </p:nvSpPr>
        <p:spPr/>
        <p:txBody>
          <a:bodyPr/>
          <a:lstStyle/>
          <a:p>
            <a:fld id="{29166B82-B612-421B-984F-4BF052149736}" type="datetime1">
              <a:rPr lang="en-US" smtClean="0"/>
              <a:t>11/7/2022</a:t>
            </a:fld>
            <a:endParaRPr lang="en-US"/>
          </a:p>
        </p:txBody>
      </p:sp>
      <p:sp>
        <p:nvSpPr>
          <p:cNvPr id="6" name="Footer Placeholder 5">
            <a:extLst>
              <a:ext uri="{FF2B5EF4-FFF2-40B4-BE49-F238E27FC236}">
                <a16:creationId xmlns:a16="http://schemas.microsoft.com/office/drawing/2014/main" id="{85898F10-9C38-4DF7-A50F-D00D8FD1F625}"/>
              </a:ext>
            </a:extLst>
          </p:cNvPr>
          <p:cNvSpPr>
            <a:spLocks noGrp="1"/>
          </p:cNvSpPr>
          <p:nvPr>
            <p:ph type="ftr" sz="quarter" idx="11"/>
          </p:nvPr>
        </p:nvSpPr>
        <p:spPr/>
        <p:txBody>
          <a:bodyPr/>
          <a:lstStyle/>
          <a:p>
            <a:r>
              <a:rPr lang="en-US"/>
              <a:t>Pre-decisional; Disclosure Prohibited – Title 13 U.S.C</a:t>
            </a:r>
          </a:p>
        </p:txBody>
      </p:sp>
      <p:sp>
        <p:nvSpPr>
          <p:cNvPr id="7" name="Slide Number Placeholder 6">
            <a:extLst>
              <a:ext uri="{FF2B5EF4-FFF2-40B4-BE49-F238E27FC236}">
                <a16:creationId xmlns:a16="http://schemas.microsoft.com/office/drawing/2014/main" id="{38C3521A-4EA1-486B-ACF0-9C677E9672A6}"/>
              </a:ext>
            </a:extLst>
          </p:cNvPr>
          <p:cNvSpPr>
            <a:spLocks noGrp="1"/>
          </p:cNvSpPr>
          <p:nvPr>
            <p:ph type="sldNum" sz="quarter" idx="12"/>
          </p:nvPr>
        </p:nvSpPr>
        <p:spPr/>
        <p:txBody>
          <a:bodyPr/>
          <a:lstStyle/>
          <a:p>
            <a:fld id="{8A13DB39-8F90-4E29-963F-DDA292308FA4}" type="slidenum">
              <a:rPr lang="en-US" smtClean="0"/>
              <a:t>‹#›</a:t>
            </a:fld>
            <a:endParaRPr lang="en-US"/>
          </a:p>
        </p:txBody>
      </p:sp>
    </p:spTree>
    <p:extLst>
      <p:ext uri="{BB962C8B-B14F-4D97-AF65-F5344CB8AC3E}">
        <p14:creationId xmlns:p14="http://schemas.microsoft.com/office/powerpoint/2010/main" val="206797566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2400F-C8C1-43D8-99B4-0C3B2E4DB40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A4F0BA3-E82A-48A1-866B-D2887E9BCE7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C0F34A-68D8-4978-8737-152CA27227BB}"/>
              </a:ext>
            </a:extLst>
          </p:cNvPr>
          <p:cNvSpPr>
            <a:spLocks noGrp="1"/>
          </p:cNvSpPr>
          <p:nvPr>
            <p:ph type="dt" sz="half" idx="10"/>
          </p:nvPr>
        </p:nvSpPr>
        <p:spPr/>
        <p:txBody>
          <a:bodyPr/>
          <a:lstStyle/>
          <a:p>
            <a:fld id="{F1345CA5-6BE5-41C8-8D5F-B7CD521C4250}" type="datetime1">
              <a:rPr lang="en-US" smtClean="0"/>
              <a:t>11/7/2022</a:t>
            </a:fld>
            <a:endParaRPr lang="en-US"/>
          </a:p>
        </p:txBody>
      </p:sp>
      <p:sp>
        <p:nvSpPr>
          <p:cNvPr id="5" name="Footer Placeholder 4">
            <a:extLst>
              <a:ext uri="{FF2B5EF4-FFF2-40B4-BE49-F238E27FC236}">
                <a16:creationId xmlns:a16="http://schemas.microsoft.com/office/drawing/2014/main" id="{9E560E17-8F57-4975-B8F7-77579F769E0A}"/>
              </a:ext>
            </a:extLst>
          </p:cNvPr>
          <p:cNvSpPr>
            <a:spLocks noGrp="1"/>
          </p:cNvSpPr>
          <p:nvPr>
            <p:ph type="ftr" sz="quarter" idx="11"/>
          </p:nvPr>
        </p:nvSpPr>
        <p:spPr/>
        <p:txBody>
          <a:bodyPr/>
          <a:lstStyle/>
          <a:p>
            <a:r>
              <a:rPr lang="en-US"/>
              <a:t>Pre-decisional; Disclosure Prohibited – Title 13 U.S.C</a:t>
            </a:r>
          </a:p>
        </p:txBody>
      </p:sp>
      <p:sp>
        <p:nvSpPr>
          <p:cNvPr id="6" name="Slide Number Placeholder 5">
            <a:extLst>
              <a:ext uri="{FF2B5EF4-FFF2-40B4-BE49-F238E27FC236}">
                <a16:creationId xmlns:a16="http://schemas.microsoft.com/office/drawing/2014/main" id="{D229459B-7574-48A1-B952-97615B338AFD}"/>
              </a:ext>
            </a:extLst>
          </p:cNvPr>
          <p:cNvSpPr>
            <a:spLocks noGrp="1"/>
          </p:cNvSpPr>
          <p:nvPr>
            <p:ph type="sldNum" sz="quarter" idx="12"/>
          </p:nvPr>
        </p:nvSpPr>
        <p:spPr/>
        <p:txBody>
          <a:bodyPr/>
          <a:lstStyle/>
          <a:p>
            <a:fld id="{8A13DB39-8F90-4E29-963F-DDA292308FA4}" type="slidenum">
              <a:rPr lang="en-US" smtClean="0"/>
              <a:t>‹#›</a:t>
            </a:fld>
            <a:endParaRPr lang="en-US"/>
          </a:p>
        </p:txBody>
      </p:sp>
    </p:spTree>
    <p:extLst>
      <p:ext uri="{BB962C8B-B14F-4D97-AF65-F5344CB8AC3E}">
        <p14:creationId xmlns:p14="http://schemas.microsoft.com/office/powerpoint/2010/main" val="30353609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ormAutofit/>
          </a:bodyPr>
          <a:lstStyle>
            <a:lvl1pPr marL="234950" indent="-234950">
              <a:buSzPct val="95000"/>
              <a:buFont typeface="Segoe UI Light" panose="020B0502040204020203" pitchFamily="34" charset="0"/>
              <a:buChar char="□"/>
              <a:defRPr sz="1600"/>
            </a:lvl1pPr>
            <a:lvl2pPr marL="457200" indent="-182880">
              <a:buSzPct val="120000"/>
              <a:buFont typeface="Garamond" panose="02020404030301010803" pitchFamily="18" charset="0"/>
              <a:buChar char="▫"/>
              <a:defRPr sz="1600"/>
            </a:lvl2pPr>
            <a:lvl3pPr marL="731520" indent="-182880">
              <a:buSzPct val="130000"/>
              <a:buFont typeface="Garamond" panose="02020404030301010803" pitchFamily="18" charset="0"/>
              <a:buChar char="▫"/>
              <a:defRPr sz="1400"/>
            </a:lvl3pPr>
            <a:lvl4pPr marL="1005840" indent="-182880">
              <a:buSzPct val="130000"/>
              <a:buFont typeface="Garamond" panose="02020404030301010803" pitchFamily="18" charset="0"/>
              <a:buChar char="▫"/>
              <a:defRPr sz="1400"/>
            </a:lvl4pPr>
            <a:lvl5pPr marL="1280160" indent="-182880">
              <a:buSzPct val="130000"/>
              <a:buFont typeface="Garamond" panose="02020404030301010803" pitchFamily="18" charset="0"/>
              <a:buChar char="▫"/>
              <a:defRPr sz="1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3E1CEF54-86DC-45E7-859A-AC13FB577E33}"/>
              </a:ext>
            </a:extLst>
          </p:cNvPr>
          <p:cNvSpPr>
            <a:spLocks noGrp="1"/>
          </p:cNvSpPr>
          <p:nvPr>
            <p:ph type="dt" sz="half" idx="10"/>
          </p:nvPr>
        </p:nvSpPr>
        <p:spPr/>
        <p:txBody>
          <a:bodyPr/>
          <a:lstStyle/>
          <a:p>
            <a:fld id="{77C234F2-533C-4BF0-B751-79C802CF8843}" type="datetime1">
              <a:rPr lang="en-US" smtClean="0"/>
              <a:t>11/7/2022</a:t>
            </a:fld>
            <a:endParaRPr lang="en-US" dirty="0"/>
          </a:p>
        </p:txBody>
      </p:sp>
      <p:sp>
        <p:nvSpPr>
          <p:cNvPr id="8" name="Footer Placeholder 7">
            <a:extLst>
              <a:ext uri="{FF2B5EF4-FFF2-40B4-BE49-F238E27FC236}">
                <a16:creationId xmlns:a16="http://schemas.microsoft.com/office/drawing/2014/main" id="{A8FB2610-3036-4178-BF37-620A7C643C64}"/>
              </a:ext>
            </a:extLst>
          </p:cNvPr>
          <p:cNvSpPr>
            <a:spLocks noGrp="1"/>
          </p:cNvSpPr>
          <p:nvPr>
            <p:ph type="ftr" sz="quarter" idx="11"/>
          </p:nvPr>
        </p:nvSpPr>
        <p:spPr/>
        <p:txBody>
          <a:bodyPr/>
          <a:lstStyle>
            <a:lvl1pPr>
              <a:defRPr sz="1050"/>
            </a:lvl1pPr>
          </a:lstStyle>
          <a:p>
            <a:r>
              <a:rPr lang="en-US" dirty="0"/>
              <a:t>Pre-decisional; Disclosure Prohibited – Title 13 U.S.C</a:t>
            </a:r>
          </a:p>
        </p:txBody>
      </p:sp>
      <p:sp>
        <p:nvSpPr>
          <p:cNvPr id="9" name="Slide Number Placeholder 8">
            <a:extLst>
              <a:ext uri="{FF2B5EF4-FFF2-40B4-BE49-F238E27FC236}">
                <a16:creationId xmlns:a16="http://schemas.microsoft.com/office/drawing/2014/main" id="{45C3500A-ACEE-45C8-A166-6132EDE30400}"/>
              </a:ext>
            </a:extLst>
          </p:cNvPr>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5758817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03BC099-F6FE-40AC-958B-C99AF5D6AB4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1A73EE-105E-4B41-B355-46AEBCA9F9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63AF2C3-A7A1-48E3-9D41-B006D7DF68F6}"/>
              </a:ext>
            </a:extLst>
          </p:cNvPr>
          <p:cNvSpPr>
            <a:spLocks noGrp="1"/>
          </p:cNvSpPr>
          <p:nvPr>
            <p:ph type="dt" sz="half" idx="10"/>
          </p:nvPr>
        </p:nvSpPr>
        <p:spPr/>
        <p:txBody>
          <a:bodyPr/>
          <a:lstStyle/>
          <a:p>
            <a:fld id="{522B174E-7BCF-4329-8247-6BD4AB7481F5}" type="datetime1">
              <a:rPr lang="en-US" smtClean="0"/>
              <a:t>11/7/2022</a:t>
            </a:fld>
            <a:endParaRPr lang="en-US"/>
          </a:p>
        </p:txBody>
      </p:sp>
      <p:sp>
        <p:nvSpPr>
          <p:cNvPr id="5" name="Footer Placeholder 4">
            <a:extLst>
              <a:ext uri="{FF2B5EF4-FFF2-40B4-BE49-F238E27FC236}">
                <a16:creationId xmlns:a16="http://schemas.microsoft.com/office/drawing/2014/main" id="{B7853D6A-86E7-4EE0-984A-16DF2C22D6E1}"/>
              </a:ext>
            </a:extLst>
          </p:cNvPr>
          <p:cNvSpPr>
            <a:spLocks noGrp="1"/>
          </p:cNvSpPr>
          <p:nvPr>
            <p:ph type="ftr" sz="quarter" idx="11"/>
          </p:nvPr>
        </p:nvSpPr>
        <p:spPr/>
        <p:txBody>
          <a:bodyPr/>
          <a:lstStyle/>
          <a:p>
            <a:r>
              <a:rPr lang="en-US"/>
              <a:t>Pre-decisional; Disclosure Prohibited – Title 13 U.S.C</a:t>
            </a:r>
          </a:p>
        </p:txBody>
      </p:sp>
      <p:sp>
        <p:nvSpPr>
          <p:cNvPr id="6" name="Slide Number Placeholder 5">
            <a:extLst>
              <a:ext uri="{FF2B5EF4-FFF2-40B4-BE49-F238E27FC236}">
                <a16:creationId xmlns:a16="http://schemas.microsoft.com/office/drawing/2014/main" id="{4287F116-B0B7-4792-AECE-1B189A3C0558}"/>
              </a:ext>
            </a:extLst>
          </p:cNvPr>
          <p:cNvSpPr>
            <a:spLocks noGrp="1"/>
          </p:cNvSpPr>
          <p:nvPr>
            <p:ph type="sldNum" sz="quarter" idx="12"/>
          </p:nvPr>
        </p:nvSpPr>
        <p:spPr/>
        <p:txBody>
          <a:bodyPr/>
          <a:lstStyle/>
          <a:p>
            <a:fld id="{8A13DB39-8F90-4E29-963F-DDA292308FA4}" type="slidenum">
              <a:rPr lang="en-US" smtClean="0"/>
              <a:t>‹#›</a:t>
            </a:fld>
            <a:endParaRPr lang="en-US"/>
          </a:p>
        </p:txBody>
      </p:sp>
    </p:spTree>
    <p:extLst>
      <p:ext uri="{BB962C8B-B14F-4D97-AF65-F5344CB8AC3E}">
        <p14:creationId xmlns:p14="http://schemas.microsoft.com/office/powerpoint/2010/main" val="22604951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0A4A1889-E37C-4EC3-9E41-9DAD221CF389}"/>
              </a:ext>
            </a:extLst>
          </p:cNvPr>
          <p:cNvSpPr/>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23" name="Rectangle 22"/>
          <p:cNvSpPr/>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9156" y="2275165"/>
            <a:ext cx="8933688" cy="2406895"/>
          </a:xfrm>
        </p:spPr>
        <p:txBody>
          <a:bodyPr anchor="ctr">
            <a:normAutofit/>
          </a:bodyPr>
          <a:lstStyle>
            <a:lvl1pPr algn="ctr">
              <a:lnSpc>
                <a:spcPct val="83000"/>
              </a:lnSpc>
              <a:defRPr lang="en-US" sz="68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grpSp>
        <p:nvGrpSpPr>
          <p:cNvPr id="16" name="Group 15">
            <a:extLst>
              <a:ext uri="{FF2B5EF4-FFF2-40B4-BE49-F238E27FC236}">
                <a16:creationId xmlns:a16="http://schemas.microsoft.com/office/drawing/2014/main" id="{1683EB04-C23E-490C-A1A6-030CF79D23C8}"/>
              </a:ext>
            </a:extLst>
          </p:cNvPr>
          <p:cNvGrpSpPr/>
          <p:nvPr/>
        </p:nvGrpSpPr>
        <p:grpSpPr>
          <a:xfrm>
            <a:off x="5250180" y="1267730"/>
            <a:ext cx="1691640" cy="615934"/>
            <a:chOff x="5250180" y="1267730"/>
            <a:chExt cx="1691640" cy="615934"/>
          </a:xfrm>
        </p:grpSpPr>
        <p:cxnSp>
          <p:nvCxnSpPr>
            <p:cNvPr id="17" name="Straight Connector 16">
              <a:extLst>
                <a:ext uri="{FF2B5EF4-FFF2-40B4-BE49-F238E27FC236}">
                  <a16:creationId xmlns:a16="http://schemas.microsoft.com/office/drawing/2014/main" id="{F8A84C03-E1CA-4A4E-81D6-9BB0C335B7A0}"/>
                </a:ext>
              </a:extLst>
            </p:cNvPr>
            <p:cNvCxnSpPr/>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4A26FB5A-D5D1-4DAB-AC43-7F51A7F2D197}"/>
                </a:ext>
              </a:extLst>
            </p:cNvPr>
            <p:cNvCxnSpPr/>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9303F14-E560-4C02-94F4-B4695FE26813}"/>
                </a:ext>
              </a:extLst>
            </p:cNvPr>
            <p:cNvCxnSpPr/>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3" name="Text Placeholder 2"/>
          <p:cNvSpPr>
            <a:spLocks noGrp="1"/>
          </p:cNvSpPr>
          <p:nvPr>
            <p:ph type="body" idx="1"/>
          </p:nvPr>
        </p:nvSpPr>
        <p:spPr>
          <a:xfrm>
            <a:off x="1629156" y="4682062"/>
            <a:ext cx="8939784" cy="457200"/>
          </a:xfrm>
        </p:spPr>
        <p:txBody>
          <a:bodyPr anchor="t">
            <a:normAutofit/>
          </a:bodyPr>
          <a:lstStyle>
            <a:lvl1pPr marL="0" indent="0" algn="ctr">
              <a:buNone/>
              <a:tabLst>
                <a:tab pos="2633663" algn="l"/>
              </a:tabLst>
              <a:defRPr sz="1800">
                <a:solidFill>
                  <a:schemeClr val="tx1">
                    <a:lumMod val="95000"/>
                    <a:lumOff val="5000"/>
                  </a:schemeClr>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18760" y="1344502"/>
            <a:ext cx="1554480" cy="498781"/>
          </a:xfrm>
        </p:spPr>
        <p:txBody>
          <a:bodyPr/>
          <a:lstStyle>
            <a:lvl1pPr algn="ctr">
              <a:defRPr lang="en-US" sz="1300" kern="1200" spc="0" baseline="0">
                <a:solidFill>
                  <a:srgbClr val="FFFFFF"/>
                </a:solidFill>
                <a:latin typeface="+mn-lt"/>
                <a:ea typeface="+mn-ea"/>
                <a:cs typeface="+mn-cs"/>
              </a:defRPr>
            </a:lvl1pPr>
          </a:lstStyle>
          <a:p>
            <a:fld id="{812A6ECA-1CBC-4A0E-AC01-F40AECBB5149}" type="datetime1">
              <a:rPr lang="en-US" smtClean="0"/>
              <a:t>11/7/2022</a:t>
            </a:fld>
            <a:endParaRPr lang="en-US" dirty="0"/>
          </a:p>
        </p:txBody>
      </p:sp>
      <p:sp>
        <p:nvSpPr>
          <p:cNvPr id="5" name="Footer Placeholder 4"/>
          <p:cNvSpPr>
            <a:spLocks noGrp="1"/>
          </p:cNvSpPr>
          <p:nvPr>
            <p:ph type="ftr" sz="quarter" idx="11"/>
          </p:nvPr>
        </p:nvSpPr>
        <p:spPr>
          <a:xfrm>
            <a:off x="1629157" y="5177408"/>
            <a:ext cx="5660134" cy="228600"/>
          </a:xfrm>
        </p:spPr>
        <p:txBody>
          <a:bodyPr/>
          <a:lstStyle>
            <a:lvl1pPr algn="l">
              <a:defRPr>
                <a:solidFill>
                  <a:schemeClr val="tx1">
                    <a:lumMod val="85000"/>
                    <a:lumOff val="15000"/>
                  </a:schemeClr>
                </a:solidFill>
              </a:defRPr>
            </a:lvl1pPr>
          </a:lstStyle>
          <a:p>
            <a:r>
              <a:rPr lang="en-US"/>
              <a:t>Pre-decisional; Disclosure Prohibited – Title 13 U.S.C</a:t>
            </a:r>
            <a:endParaRPr lang="en-US" dirty="0"/>
          </a:p>
        </p:txBody>
      </p:sp>
      <p:sp>
        <p:nvSpPr>
          <p:cNvPr id="6" name="Slide Number Placeholder 5"/>
          <p:cNvSpPr>
            <a:spLocks noGrp="1"/>
          </p:cNvSpPr>
          <p:nvPr>
            <p:ph type="sldNum" sz="quarter" idx="12"/>
          </p:nvPr>
        </p:nvSpPr>
        <p:spPr>
          <a:xfrm>
            <a:off x="8604504" y="5177408"/>
            <a:ext cx="1958339" cy="22860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1697321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61760" y="2103120"/>
            <a:ext cx="466344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960001-7611-4B31-A154-1197B938691C}" type="datetime1">
              <a:rPr lang="en-US" smtClean="0"/>
              <a:t>11/7/2022</a:t>
            </a:fld>
            <a:endParaRPr lang="en-US" dirty="0"/>
          </a:p>
        </p:txBody>
      </p:sp>
      <p:sp>
        <p:nvSpPr>
          <p:cNvPr id="6" name="Footer Placeholder 5"/>
          <p:cNvSpPr>
            <a:spLocks noGrp="1"/>
          </p:cNvSpPr>
          <p:nvPr>
            <p:ph type="ftr" sz="quarter" idx="11"/>
          </p:nvPr>
        </p:nvSpPr>
        <p:spPr>
          <a:xfrm>
            <a:off x="279400" y="6217920"/>
            <a:ext cx="5816600" cy="365760"/>
          </a:xfrm>
        </p:spPr>
        <p:txBody>
          <a:bodyPr/>
          <a:lstStyle/>
          <a:p>
            <a:r>
              <a:rPr lang="en-US" dirty="0"/>
              <a:t>Pre-decisional; Disclosure Prohibited – Title 13 U.S.C</a:t>
            </a:r>
          </a:p>
        </p:txBody>
      </p:sp>
      <p:sp>
        <p:nvSpPr>
          <p:cNvPr id="7" name="Slide Number Placeholder 6"/>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35005825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663440" cy="640080"/>
          </a:xfrm>
        </p:spPr>
        <p:txBody>
          <a:bodyPr anchor="ctr">
            <a:normAutofit/>
          </a:bodyPr>
          <a:lstStyle>
            <a:lvl1pPr marL="0" indent="0" algn="l">
              <a:spcBef>
                <a:spcPts val="0"/>
              </a:spcBef>
              <a:buNone/>
              <a:defRPr sz="1900" b="1" i="0">
                <a:solidFill>
                  <a:schemeClr val="tx1"/>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92472"/>
            <a:ext cx="4663440" cy="3163825"/>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712" y="2074334"/>
            <a:ext cx="4663440" cy="640080"/>
          </a:xfrm>
        </p:spPr>
        <p:txBody>
          <a:bodyPr anchor="ctr">
            <a:normAutofit/>
          </a:bodyPr>
          <a:lstStyle>
            <a:lvl1pPr marL="0" indent="0" algn="l">
              <a:spcBef>
                <a:spcPts val="0"/>
              </a:spcBef>
              <a:buNone/>
              <a:defRPr sz="1900" b="1">
                <a:solidFill>
                  <a:schemeClr val="tx1"/>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712" y="2792471"/>
            <a:ext cx="4663440" cy="3164509"/>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C1CF647-7EAC-40A2-BFC3-7486605C14B3}" type="datetime1">
              <a:rPr lang="en-US" smtClean="0"/>
              <a:t>11/7/2022</a:t>
            </a:fld>
            <a:endParaRPr lang="en-US" dirty="0"/>
          </a:p>
        </p:txBody>
      </p:sp>
      <p:sp>
        <p:nvSpPr>
          <p:cNvPr id="8" name="Footer Placeholder 7"/>
          <p:cNvSpPr>
            <a:spLocks noGrp="1"/>
          </p:cNvSpPr>
          <p:nvPr>
            <p:ph type="ftr" sz="quarter" idx="11"/>
          </p:nvPr>
        </p:nvSpPr>
        <p:spPr/>
        <p:txBody>
          <a:bodyPr/>
          <a:lstStyle/>
          <a:p>
            <a:r>
              <a:rPr lang="en-US"/>
              <a:t>Pre-decisional; Disclosure Prohibited – Title 13 U.S.C</a:t>
            </a:r>
            <a:endParaRPr lang="en-US" dirty="0"/>
          </a:p>
        </p:txBody>
      </p:sp>
      <p:sp>
        <p:nvSpPr>
          <p:cNvPr id="9" name="Slide Number Placeholder 8"/>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10207325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41C87E8-CC0B-49AC-8233-2B692E6CF31B}" type="datetime1">
              <a:rPr lang="en-US" smtClean="0"/>
              <a:t>11/7/2022</a:t>
            </a:fld>
            <a:endParaRPr lang="en-US" dirty="0"/>
          </a:p>
        </p:txBody>
      </p:sp>
      <p:sp>
        <p:nvSpPr>
          <p:cNvPr id="4" name="Footer Placeholder 3"/>
          <p:cNvSpPr>
            <a:spLocks noGrp="1"/>
          </p:cNvSpPr>
          <p:nvPr>
            <p:ph type="ftr" sz="quarter" idx="11"/>
          </p:nvPr>
        </p:nvSpPr>
        <p:spPr/>
        <p:txBody>
          <a:bodyPr/>
          <a:lstStyle/>
          <a:p>
            <a:r>
              <a:rPr lang="en-US"/>
              <a:t>Pre-decisional; Disclosure Prohibited – Title 13 U.S.C</a:t>
            </a:r>
            <a:endParaRPr lang="en-US" dirty="0"/>
          </a:p>
        </p:txBody>
      </p:sp>
      <p:sp>
        <p:nvSpPr>
          <p:cNvPr id="5" name="Slide Number Placeholder 4"/>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10735875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315F01B-038F-43DE-8BAD-7950D7A6D0E8}" type="datetime1">
              <a:rPr lang="en-US" smtClean="0"/>
              <a:t>11/7/2022</a:t>
            </a:fld>
            <a:endParaRPr lang="en-US" dirty="0"/>
          </a:p>
        </p:txBody>
      </p:sp>
      <p:sp>
        <p:nvSpPr>
          <p:cNvPr id="3" name="Footer Placeholder 2"/>
          <p:cNvSpPr>
            <a:spLocks noGrp="1"/>
          </p:cNvSpPr>
          <p:nvPr>
            <p:ph type="ftr" sz="quarter" idx="11"/>
          </p:nvPr>
        </p:nvSpPr>
        <p:spPr/>
        <p:txBody>
          <a:bodyPr/>
          <a:lstStyle>
            <a:lvl1pPr>
              <a:defRPr sz="1100"/>
            </a:lvl1pPr>
          </a:lstStyle>
          <a:p>
            <a:r>
              <a:rPr lang="en-US" i="1" dirty="0"/>
              <a:t>Pre-decisional; Disclosure Prohibited – Title 13 U.S.C</a:t>
            </a:r>
          </a:p>
        </p:txBody>
      </p:sp>
      <p:sp>
        <p:nvSpPr>
          <p:cNvPr id="4" name="Slide Number Placeholder 3"/>
          <p:cNvSpPr>
            <a:spLocks noGrp="1"/>
          </p:cNvSpPr>
          <p:nvPr>
            <p:ph type="sldNum" sz="quarter" idx="12"/>
          </p:nvPr>
        </p:nvSpPr>
        <p:spPr/>
        <p:txBody>
          <a:bodyPr/>
          <a:lstStyle/>
          <a:p>
            <a:fld id="{34B7E4EF-A1BD-40F4-AB7B-04F084DD991D}" type="slidenum">
              <a:rPr lang="en-US" smtClean="0"/>
              <a:t>‹#›</a:t>
            </a:fld>
            <a:endParaRPr lang="en-US" dirty="0"/>
          </a:p>
        </p:txBody>
      </p:sp>
    </p:spTree>
    <p:extLst>
      <p:ext uri="{BB962C8B-B14F-4D97-AF65-F5344CB8AC3E}">
        <p14:creationId xmlns:p14="http://schemas.microsoft.com/office/powerpoint/2010/main" val="2375327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D5E1BBF9-8BEF-4353-BA68-30AAF9EBD8D8}"/>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a:extLst>
              <a:ext uri="{FF2B5EF4-FFF2-40B4-BE49-F238E27FC236}">
                <a16:creationId xmlns:a16="http://schemas.microsoft.com/office/drawing/2014/main" id="{5B941C21-2A5D-4912-AB06-1BB0C0EB6AE1}"/>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58200" y="607392"/>
            <a:ext cx="3161963" cy="1645920"/>
          </a:xfrm>
        </p:spPr>
        <p:txBody>
          <a:bodyPr anchor="b">
            <a:normAutofit/>
          </a:bodyPr>
          <a:lstStyle>
            <a:lvl1pPr algn="l" defTabSz="914400" rtl="0" eaLnBrk="1" latinLnBrk="0" hangingPunct="1">
              <a:lnSpc>
                <a:spcPct val="100000"/>
              </a:lnSpc>
              <a:spcBef>
                <a:spcPct val="0"/>
              </a:spcBef>
              <a:buNone/>
              <a:defRPr lang="en-US" sz="32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68580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58200" y="2336800"/>
            <a:ext cx="3161963" cy="3606800"/>
          </a:xfrm>
        </p:spPr>
        <p:txBody>
          <a:bodyPr>
            <a:normAutofit/>
          </a:bodyPr>
          <a:lstStyle>
            <a:lvl1pPr marL="0" indent="0">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a:xfrm>
            <a:off x="5588000" y="6035040"/>
            <a:ext cx="1955800" cy="365760"/>
          </a:xfrm>
        </p:spPr>
        <p:txBody>
          <a:bodyPr/>
          <a:lstStyle>
            <a:lvl1pPr>
              <a:defRPr>
                <a:solidFill>
                  <a:schemeClr val="tx1">
                    <a:lumMod val="85000"/>
                    <a:lumOff val="15000"/>
                  </a:schemeClr>
                </a:solidFill>
              </a:defRPr>
            </a:lvl1pPr>
          </a:lstStyle>
          <a:p>
            <a:fld id="{C9B8F775-3B7A-4AEB-B99A-22FE7A85515E}" type="datetime1">
              <a:rPr lang="en-US" smtClean="0"/>
              <a:t>11/7/2022</a:t>
            </a:fld>
            <a:endParaRPr lang="en-US" dirty="0"/>
          </a:p>
        </p:txBody>
      </p:sp>
      <p:sp>
        <p:nvSpPr>
          <p:cNvPr id="9" name="Footer Placeholder 8"/>
          <p:cNvSpPr>
            <a:spLocks noGrp="1"/>
          </p:cNvSpPr>
          <p:nvPr>
            <p:ph type="ftr" sz="quarter" idx="11"/>
          </p:nvPr>
        </p:nvSpPr>
        <p:spPr>
          <a:xfrm>
            <a:off x="685801" y="6035040"/>
            <a:ext cx="4584700" cy="365760"/>
          </a:xfrm>
        </p:spPr>
        <p:txBody>
          <a:bodyPr/>
          <a:lstStyle>
            <a:lvl1pPr algn="l">
              <a:defRPr/>
            </a:lvl1pPr>
          </a:lstStyle>
          <a:p>
            <a:r>
              <a:rPr lang="en-US"/>
              <a:t>Pre-decisional; Disclosure Prohibited – Title 13 U.S.C</a:t>
            </a:r>
            <a:endParaRPr lang="en-US" dirty="0"/>
          </a:p>
        </p:txBody>
      </p:sp>
      <p:sp>
        <p:nvSpPr>
          <p:cNvPr id="11" name="Slide Number Placeholder 10"/>
          <p:cNvSpPr>
            <a:spLocks noGrp="1"/>
          </p:cNvSpPr>
          <p:nvPr>
            <p:ph type="sldNum" sz="quarter" idx="12"/>
          </p:nvPr>
        </p:nvSpPr>
        <p:spPr>
          <a:xfrm>
            <a:off x="10396728" y="6035040"/>
            <a:ext cx="1223435" cy="365760"/>
          </a:xfrm>
        </p:spPr>
        <p:txBody>
          <a:bodyPr/>
          <a:lstStyle>
            <a:lvl1pPr>
              <a:defRPr>
                <a:solidFill>
                  <a:schemeClr val="tx1">
                    <a:lumMod val="85000"/>
                    <a:lumOff val="1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4321606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E687CA98-D9C7-497F-A1DA-7D22F8753BCE}"/>
              </a:ext>
            </a:extLst>
          </p:cNvPr>
          <p:cNvSpPr/>
          <p:nvPr/>
        </p:nvSpPr>
        <p:spPr>
          <a:xfrm>
            <a:off x="8119870" y="237744"/>
            <a:ext cx="3826596" cy="6382512"/>
          </a:xfrm>
          <a:prstGeom prst="rect">
            <a:avLst/>
          </a:prstGeom>
          <a:solidFill>
            <a:schemeClr val="bg1">
              <a:lumMod val="8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Picture Placeholder 2"/>
          <p:cNvSpPr>
            <a:spLocks noGrp="1" noChangeAspect="1"/>
          </p:cNvSpPr>
          <p:nvPr>
            <p:ph type="pic" idx="1"/>
          </p:nvPr>
        </p:nvSpPr>
        <p:spPr>
          <a:xfrm>
            <a:off x="228599" y="237744"/>
            <a:ext cx="7696201"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5" name="Date Placeholder 4"/>
          <p:cNvSpPr>
            <a:spLocks noGrp="1"/>
          </p:cNvSpPr>
          <p:nvPr>
            <p:ph type="dt" sz="half" idx="10"/>
          </p:nvPr>
        </p:nvSpPr>
        <p:spPr>
          <a:xfrm>
            <a:off x="5662337" y="6035040"/>
            <a:ext cx="2071963" cy="365760"/>
          </a:xfrm>
        </p:spPr>
        <p:txBody>
          <a:bodyPr/>
          <a:lstStyle>
            <a:lvl1pPr>
              <a:defRPr b="1">
                <a:solidFill>
                  <a:srgbClr val="FFFFFF"/>
                </a:solidFill>
                <a:effectLst>
                  <a:outerShdw blurRad="19050" dist="6350" dir="2700000" algn="tl" rotWithShape="0">
                    <a:prstClr val="black">
                      <a:alpha val="40000"/>
                    </a:prstClr>
                  </a:outerShdw>
                </a:effectLst>
              </a:defRPr>
            </a:lvl1pPr>
          </a:lstStyle>
          <a:p>
            <a:fld id="{AA2AB3DE-2A0B-422A-ABD2-26036337042F}" type="datetime1">
              <a:rPr lang="en-US" smtClean="0"/>
              <a:t>11/7/2022</a:t>
            </a:fld>
            <a:endParaRPr lang="en-US" dirty="0"/>
          </a:p>
        </p:txBody>
      </p:sp>
      <p:sp>
        <p:nvSpPr>
          <p:cNvPr id="6" name="Footer Placeholder 5"/>
          <p:cNvSpPr>
            <a:spLocks noGrp="1"/>
          </p:cNvSpPr>
          <p:nvPr>
            <p:ph type="ftr" sz="quarter" idx="11"/>
          </p:nvPr>
        </p:nvSpPr>
        <p:spPr>
          <a:xfrm>
            <a:off x="612648" y="6035040"/>
            <a:ext cx="4588002" cy="365760"/>
          </a:xfrm>
        </p:spPr>
        <p:txBody>
          <a:bodyPr/>
          <a:lstStyle>
            <a:lvl1pPr marL="0" algn="r" defTabSz="914400" rtl="0" eaLnBrk="1" latinLnBrk="0" hangingPunct="1">
              <a:defRPr lang="en-US" sz="1000" b="1"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pPr algn="l"/>
            <a:r>
              <a:rPr lang="en-US"/>
              <a:t>Pre-decisional; Disclosure Prohibited – Title 13 U.S.C</a:t>
            </a:r>
            <a:endParaRPr lang="en-US" dirty="0"/>
          </a:p>
        </p:txBody>
      </p:sp>
      <p:sp>
        <p:nvSpPr>
          <p:cNvPr id="7" name="Slide Number Placeholder 6"/>
          <p:cNvSpPr>
            <a:spLocks noGrp="1"/>
          </p:cNvSpPr>
          <p:nvPr>
            <p:ph type="sldNum" sz="quarter" idx="12"/>
          </p:nvPr>
        </p:nvSpPr>
        <p:spPr>
          <a:xfrm>
            <a:off x="10396728" y="6035040"/>
            <a:ext cx="1225296" cy="365760"/>
          </a:xfrm>
        </p:spPr>
        <p:txBody>
          <a:bodyPr/>
          <a:lstStyle/>
          <a:p>
            <a:fld id="{34B7E4EF-A1BD-40F4-AB7B-04F084DD991D}" type="slidenum">
              <a:rPr lang="en-US" smtClean="0"/>
              <a:t>‹#›</a:t>
            </a:fld>
            <a:endParaRPr lang="en-US" dirty="0"/>
          </a:p>
        </p:txBody>
      </p:sp>
      <p:sp>
        <p:nvSpPr>
          <p:cNvPr id="12" name="Rectangle 11">
            <a:extLst>
              <a:ext uri="{FF2B5EF4-FFF2-40B4-BE49-F238E27FC236}">
                <a16:creationId xmlns:a16="http://schemas.microsoft.com/office/drawing/2014/main" id="{F8B3D8CC-BB13-41A5-8F34-B8E84A4F9534}"/>
              </a:ext>
            </a:extLst>
          </p:cNvPr>
          <p:cNvSpPr/>
          <p:nvPr/>
        </p:nvSpPr>
        <p:spPr>
          <a:xfrm>
            <a:off x="8254660" y="374904"/>
            <a:ext cx="3557016"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477250" y="603504"/>
            <a:ext cx="3144774" cy="1645920"/>
          </a:xfrm>
        </p:spPr>
        <p:txBody>
          <a:bodyPr anchor="b">
            <a:noAutofit/>
          </a:bodyPr>
          <a:lstStyle>
            <a:lvl1pPr algn="l">
              <a:lnSpc>
                <a:spcPct val="100000"/>
              </a:lnSpc>
              <a:defRPr sz="3200" b="0">
                <a:solidFill>
                  <a:schemeClr val="tx1"/>
                </a:solidFill>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a:off x="8477250" y="2386584"/>
            <a:ext cx="3144774" cy="3511296"/>
          </a:xfrm>
        </p:spPr>
        <p:txBody>
          <a:bodyPr>
            <a:normAutofit/>
          </a:bodyPr>
          <a:lstStyle>
            <a:lvl1pPr marL="0" indent="0" algn="l">
              <a:lnSpc>
                <a:spcPct val="110000"/>
              </a:lnSpc>
              <a:spcBef>
                <a:spcPts val="800"/>
              </a:spcBef>
              <a:buNone/>
              <a:defRPr sz="18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0991036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12" Type="http://schemas.openxmlformats.org/officeDocument/2006/relationships/theme" Target="../theme/theme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slideLayout" Target="../slideLayouts/slideLayout20.xml"/><Relationship Id="rId5" Type="http://schemas.openxmlformats.org/officeDocument/2006/relationships/slideLayout" Target="../slideLayouts/slideLayout14.xml"/><Relationship Id="rId10" Type="http://schemas.openxmlformats.org/officeDocument/2006/relationships/slideLayout" Target="../slideLayouts/slideLayout19.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E94681D-2A4C-4A8D-B9B5-31D440D0328D}"/>
              </a:ext>
            </a:extLst>
          </p:cNvPr>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234696" y="237744"/>
            <a:ext cx="11722608" cy="6382512"/>
          </a:xfrm>
          <a:prstGeom prst="rect">
            <a:avLst/>
          </a:prstGeom>
          <a:solidFill>
            <a:srgbClr val="F4F3FF">
              <a:alpha val="60000"/>
            </a:srgbClr>
          </a:solidFill>
          <a:ln w="6350" cap="flat" cmpd="sng" algn="ctr">
            <a:noFill/>
            <a:prstDash val="solid"/>
          </a:ln>
          <a:effectLst>
            <a:softEdge rad="0"/>
          </a:effectLst>
        </p:spPr>
      </p:sp>
      <p:sp>
        <p:nvSpPr>
          <p:cNvPr id="8" name="Rectangle 7"/>
          <p:cNvSpPr/>
          <p:nvPr/>
        </p:nvSpPr>
        <p:spPr>
          <a:xfrm>
            <a:off x="371856" y="374904"/>
            <a:ext cx="11448288" cy="6108192"/>
          </a:xfrm>
          <a:prstGeom prst="rect">
            <a:avLst/>
          </a:prstGeom>
          <a:noFill/>
          <a:ln w="6350" cap="sq" cmpd="sng" algn="ctr">
            <a:solidFill>
              <a:schemeClr val="bg1"/>
            </a:solid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84962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256794" y="6035040"/>
            <a:ext cx="2893045"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2685AFFC-C984-4CBE-9C91-9612EF15E544}" type="datetime1">
              <a:rPr lang="en-US" smtClean="0"/>
              <a:t>11/7/2022</a:t>
            </a:fld>
            <a:endParaRPr lang="en-US" dirty="0"/>
          </a:p>
        </p:txBody>
      </p:sp>
      <p:sp>
        <p:nvSpPr>
          <p:cNvPr id="5" name="Footer Placeholder 4"/>
          <p:cNvSpPr>
            <a:spLocks noGrp="1"/>
          </p:cNvSpPr>
          <p:nvPr>
            <p:ph type="ftr" sz="quarter" idx="3"/>
          </p:nvPr>
        </p:nvSpPr>
        <p:spPr>
          <a:xfrm>
            <a:off x="1066800" y="6035040"/>
            <a:ext cx="5816600" cy="365760"/>
          </a:xfrm>
          <a:prstGeom prst="rect">
            <a:avLst/>
          </a:prstGeom>
        </p:spPr>
        <p:txBody>
          <a:bodyPr vert="horz" lIns="91440" tIns="45720" rIns="91440" bIns="45720" rtlCol="0" anchor="b"/>
          <a:lstStyle>
            <a:lvl1pPr algn="l">
              <a:defRPr sz="800">
                <a:solidFill>
                  <a:schemeClr val="tx1">
                    <a:lumMod val="85000"/>
                    <a:lumOff val="15000"/>
                  </a:schemeClr>
                </a:solidFill>
              </a:defRPr>
            </a:lvl1pPr>
          </a:lstStyle>
          <a:p>
            <a:r>
              <a:rPr lang="en-US"/>
              <a:t>Pre-decisional; Disclosure Prohibited – Title 13 U.S.C</a:t>
            </a:r>
            <a:endParaRPr lang="en-US" dirty="0"/>
          </a:p>
        </p:txBody>
      </p:sp>
      <p:sp>
        <p:nvSpPr>
          <p:cNvPr id="6" name="Slide Number Placeholder 5"/>
          <p:cNvSpPr>
            <a:spLocks noGrp="1"/>
          </p:cNvSpPr>
          <p:nvPr>
            <p:ph type="sldNum" sz="quarter" idx="4"/>
          </p:nvPr>
        </p:nvSpPr>
        <p:spPr>
          <a:xfrm>
            <a:off x="10287000" y="6035040"/>
            <a:ext cx="838200" cy="365760"/>
          </a:xfrm>
          <a:prstGeom prst="rect">
            <a:avLst/>
          </a:prstGeom>
        </p:spPr>
        <p:txBody>
          <a:bodyPr vert="horz" lIns="91440" tIns="45720" rIns="91440" bIns="45720" rtlCol="0" anchor="b"/>
          <a:lstStyle>
            <a:lvl1pPr algn="r">
              <a:defRPr sz="800">
                <a:solidFill>
                  <a:schemeClr val="tx1">
                    <a:lumMod val="75000"/>
                    <a:lumOff val="25000"/>
                  </a:schemeClr>
                </a:solidFill>
              </a:defRPr>
            </a:lvl1pPr>
          </a:lstStyle>
          <a:p>
            <a:fld id="{34B7E4EF-A1BD-40F4-AB7B-04F084DD991D}" type="slidenum">
              <a:rPr lang="en-US" smtClean="0"/>
              <a:t>‹#›</a:t>
            </a:fld>
            <a:endParaRPr lang="en-US" dirty="0"/>
          </a:p>
        </p:txBody>
      </p:sp>
    </p:spTree>
    <p:extLst>
      <p:ext uri="{BB962C8B-B14F-4D97-AF65-F5344CB8AC3E}">
        <p14:creationId xmlns:p14="http://schemas.microsoft.com/office/powerpoint/2010/main" val="27209014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dt="0"/>
  <p:txStyles>
    <p:titleStyle>
      <a:lvl1pPr algn="l" defTabSz="914400" rtl="0" eaLnBrk="1" latinLnBrk="0" hangingPunct="1">
        <a:lnSpc>
          <a:spcPct val="90000"/>
        </a:lnSpc>
        <a:spcBef>
          <a:spcPct val="0"/>
        </a:spcBef>
        <a:buNone/>
        <a:defRPr lang="en-US" sz="4000" i="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FCFBD74-8240-4C46-91CC-80D79F98EB8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1E7F4E8-EFDD-4D32-A8DA-219CABD8EC3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8126595-A3FA-4F33-B0B3-1DDF0E2CC9C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5765EB-2804-4ED2-ADD0-7B7958F8B8A9}" type="datetime1">
              <a:rPr lang="en-US" smtClean="0"/>
              <a:t>11/7/2022</a:t>
            </a:fld>
            <a:endParaRPr lang="en-US"/>
          </a:p>
        </p:txBody>
      </p:sp>
      <p:sp>
        <p:nvSpPr>
          <p:cNvPr id="5" name="Footer Placeholder 4">
            <a:extLst>
              <a:ext uri="{FF2B5EF4-FFF2-40B4-BE49-F238E27FC236}">
                <a16:creationId xmlns:a16="http://schemas.microsoft.com/office/drawing/2014/main" id="{5D3592BD-13EB-47C9-828F-F374FA1FD2F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Pre-decisional; Disclosure Prohibited – Title 13 U.S.C</a:t>
            </a:r>
          </a:p>
        </p:txBody>
      </p:sp>
      <p:sp>
        <p:nvSpPr>
          <p:cNvPr id="6" name="Slide Number Placeholder 5">
            <a:extLst>
              <a:ext uri="{FF2B5EF4-FFF2-40B4-BE49-F238E27FC236}">
                <a16:creationId xmlns:a16="http://schemas.microsoft.com/office/drawing/2014/main" id="{B2B6394B-A510-4AB8-A658-1CFAC961561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A13DB39-8F90-4E29-963F-DDA292308FA4}" type="slidenum">
              <a:rPr lang="en-US" smtClean="0"/>
              <a:t>‹#›</a:t>
            </a:fld>
            <a:endParaRPr lang="en-US"/>
          </a:p>
        </p:txBody>
      </p:sp>
    </p:spTree>
    <p:extLst>
      <p:ext uri="{BB962C8B-B14F-4D97-AF65-F5344CB8AC3E}">
        <p14:creationId xmlns:p14="http://schemas.microsoft.com/office/powerpoint/2010/main" val="1717400951"/>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 id="2147483680" r:id="rId10"/>
    <p:sldLayoutId id="2147483681"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3.jpg"/><Relationship Id="rId1" Type="http://schemas.openxmlformats.org/officeDocument/2006/relationships/slideLayout" Target="../slideLayouts/slideLayout6.xml"/><Relationship Id="rId4" Type="http://schemas.openxmlformats.org/officeDocument/2006/relationships/image" Target="../media/image9.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3.jpg"/><Relationship Id="rId1" Type="http://schemas.openxmlformats.org/officeDocument/2006/relationships/slideLayout" Target="../slideLayouts/slideLayout6.xml"/><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6.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B30E710B-A43C-4FF4-84CB-14127D653472}"/>
              </a:ext>
            </a:extLst>
          </p:cNvPr>
          <p:cNvPicPr>
            <a:picLocks noChangeAspect="1"/>
          </p:cNvPicPr>
          <p:nvPr/>
        </p:nvPicPr>
        <p:blipFill rotWithShape="1">
          <a:blip r:embed="rId3">
            <a:duotone>
              <a:schemeClr val="bg2">
                <a:shade val="45000"/>
                <a:satMod val="135000"/>
              </a:schemeClr>
              <a:prstClr val="white"/>
            </a:duotone>
            <a:extLst>
              <a:ext uri="{BEBA8EAE-BF5A-486C-A8C5-ECC9F3942E4B}">
                <a14:imgProps xmlns:a14="http://schemas.microsoft.com/office/drawing/2010/main">
                  <a14:imgLayer r:embed="rId4">
                    <a14:imgEffect>
                      <a14:saturation sat="33000"/>
                    </a14:imgEffect>
                  </a14:imgLayer>
                </a14:imgProps>
              </a:ext>
            </a:extLst>
          </a:blip>
          <a:srcRect r="12288"/>
          <a:stretch/>
        </p:blipFill>
        <p:spPr>
          <a:xfrm>
            <a:off x="6176720" y="-6403"/>
            <a:ext cx="6015279" cy="6858000"/>
          </a:xfrm>
          <a:prstGeom prst="rect">
            <a:avLst/>
          </a:prstGeom>
        </p:spPr>
      </p:pic>
      <p:pic>
        <p:nvPicPr>
          <p:cNvPr id="8" name="Picture 7">
            <a:extLst>
              <a:ext uri="{FF2B5EF4-FFF2-40B4-BE49-F238E27FC236}">
                <a16:creationId xmlns:a16="http://schemas.microsoft.com/office/drawing/2014/main" id="{46768272-0F6A-4E58-A45C-F10D015D8952}"/>
              </a:ext>
            </a:extLst>
          </p:cNvPr>
          <p:cNvPicPr>
            <a:picLocks noChangeAspect="1"/>
          </p:cNvPicPr>
          <p:nvPr/>
        </p:nvPicPr>
        <p:blipFill>
          <a:blip r:embed="rId3">
            <a:duotone>
              <a:schemeClr val="bg2">
                <a:shade val="45000"/>
                <a:satMod val="135000"/>
              </a:schemeClr>
              <a:prstClr val="white"/>
            </a:duotone>
            <a:extLst>
              <a:ext uri="{BEBA8EAE-BF5A-486C-A8C5-ECC9F3942E4B}">
                <a14:imgProps xmlns:a14="http://schemas.microsoft.com/office/drawing/2010/main">
                  <a14:imgLayer r:embed="rId4">
                    <a14:imgEffect>
                      <a14:saturation sat="33000"/>
                    </a14:imgEffect>
                  </a14:imgLayer>
                </a14:imgProps>
              </a:ext>
            </a:extLst>
          </a:blip>
          <a:srcRect/>
          <a:stretch/>
        </p:blipFill>
        <p:spPr>
          <a:xfrm>
            <a:off x="0" y="0"/>
            <a:ext cx="6858000" cy="6858000"/>
          </a:xfrm>
          <a:prstGeom prst="rect">
            <a:avLst/>
          </a:prstGeom>
        </p:spPr>
      </p:pic>
      <p:sp useBgFill="1">
        <p:nvSpPr>
          <p:cNvPr id="73" name="Rectangle 72">
            <a:extLst>
              <a:ext uri="{FF2B5EF4-FFF2-40B4-BE49-F238E27FC236}">
                <a16:creationId xmlns:a16="http://schemas.microsoft.com/office/drawing/2014/main" id="{BF9FFE17-DE95-4821-ACC1-B90C9544929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75" name="Rectangle 74">
            <a:extLst>
              <a:ext uri="{FF2B5EF4-FFF2-40B4-BE49-F238E27FC236}">
                <a16:creationId xmlns:a16="http://schemas.microsoft.com/office/drawing/2014/main" id="{03CF76AF-FF72-4430-A772-0584032902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2" name="Title 1">
            <a:extLst>
              <a:ext uri="{FF2B5EF4-FFF2-40B4-BE49-F238E27FC236}">
                <a16:creationId xmlns:a16="http://schemas.microsoft.com/office/drawing/2014/main" id="{18C3B467-088C-4F3D-A9A7-105C4E1E20CD}"/>
              </a:ext>
            </a:extLst>
          </p:cNvPr>
          <p:cNvSpPr>
            <a:spLocks noGrp="1"/>
          </p:cNvSpPr>
          <p:nvPr>
            <p:ph type="ctrTitle"/>
          </p:nvPr>
        </p:nvSpPr>
        <p:spPr>
          <a:xfrm>
            <a:off x="1771131" y="1907810"/>
            <a:ext cx="8649738" cy="2682813"/>
          </a:xfrm>
        </p:spPr>
        <p:txBody>
          <a:bodyPr>
            <a:normAutofit fontScale="90000"/>
          </a:bodyPr>
          <a:lstStyle/>
          <a:p>
            <a:pPr>
              <a:lnSpc>
                <a:spcPct val="150000"/>
              </a:lnSpc>
              <a:spcBef>
                <a:spcPts val="600"/>
              </a:spcBef>
              <a:spcAft>
                <a:spcPts val="600"/>
              </a:spcAft>
            </a:pPr>
            <a:r>
              <a:rPr lang="en-US" sz="2700" dirty="0"/>
              <a:t>ANNUAL INTEGRATED ECONOMIC SURVEY</a:t>
            </a:r>
            <a:br>
              <a:rPr lang="en-US" sz="2700" dirty="0"/>
            </a:br>
            <a:r>
              <a:rPr lang="en-US" sz="1100" dirty="0"/>
              <a:t>_____________________________________________________________________________________________________________</a:t>
            </a:r>
            <a:br>
              <a:rPr lang="en-US" sz="2700" dirty="0"/>
            </a:br>
            <a:r>
              <a:rPr lang="en-US" sz="2700" dirty="0"/>
              <a:t> </a:t>
            </a:r>
            <a:r>
              <a:rPr lang="en-US" sz="4800" dirty="0"/>
              <a:t>Cognitive Testing Results </a:t>
            </a:r>
            <a:br>
              <a:rPr lang="en-US" dirty="0"/>
            </a:br>
            <a:r>
              <a:rPr lang="en-US" sz="3200" dirty="0"/>
              <a:t>Round II</a:t>
            </a:r>
            <a:endParaRPr lang="en-US" sz="6800" dirty="0"/>
          </a:p>
        </p:txBody>
      </p:sp>
      <p:sp>
        <p:nvSpPr>
          <p:cNvPr id="3" name="Subtitle 2">
            <a:extLst>
              <a:ext uri="{FF2B5EF4-FFF2-40B4-BE49-F238E27FC236}">
                <a16:creationId xmlns:a16="http://schemas.microsoft.com/office/drawing/2014/main" id="{C8722DDC-8EEE-4A06-8DFE-B44871EAA2CF}"/>
              </a:ext>
            </a:extLst>
          </p:cNvPr>
          <p:cNvSpPr>
            <a:spLocks noGrp="1"/>
          </p:cNvSpPr>
          <p:nvPr>
            <p:ph type="subTitle" idx="1"/>
          </p:nvPr>
        </p:nvSpPr>
        <p:spPr>
          <a:xfrm>
            <a:off x="1771130" y="4591284"/>
            <a:ext cx="8652788" cy="731519"/>
          </a:xfrm>
        </p:spPr>
        <p:txBody>
          <a:bodyPr>
            <a:normAutofit/>
          </a:bodyPr>
          <a:lstStyle/>
          <a:p>
            <a:pPr>
              <a:spcAft>
                <a:spcPts val="600"/>
              </a:spcAft>
            </a:pPr>
            <a:r>
              <a:rPr lang="en-US" sz="1600" dirty="0"/>
              <a:t>Rebecca Keegan, Aryn Hernandez, Kristin Stettler</a:t>
            </a:r>
          </a:p>
          <a:p>
            <a:pPr>
              <a:spcAft>
                <a:spcPts val="600"/>
              </a:spcAft>
            </a:pPr>
            <a:r>
              <a:rPr lang="en-US" sz="1100" dirty="0"/>
              <a:t> </a:t>
            </a:r>
            <a:r>
              <a:rPr lang="en-US" sz="1200" dirty="0"/>
              <a:t>Economic Statistical Methods Division</a:t>
            </a:r>
            <a:endParaRPr lang="en-US" sz="1100" dirty="0"/>
          </a:p>
        </p:txBody>
      </p:sp>
      <p:sp>
        <p:nvSpPr>
          <p:cNvPr id="77" name="Rectangle 76">
            <a:extLst>
              <a:ext uri="{FF2B5EF4-FFF2-40B4-BE49-F238E27FC236}">
                <a16:creationId xmlns:a16="http://schemas.microsoft.com/office/drawing/2014/main" id="{0B1C8180-2FDD-4202-8C45-4057CB1AB2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79" name="Straight Connector 78">
            <a:extLst>
              <a:ext uri="{FF2B5EF4-FFF2-40B4-BE49-F238E27FC236}">
                <a16:creationId xmlns:a16="http://schemas.microsoft.com/office/drawing/2014/main" id="{D6E86CC6-13EA-4A88-86AD-CF27BF52CC9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81" name="Straight Connector 80">
            <a:extLst>
              <a:ext uri="{FF2B5EF4-FFF2-40B4-BE49-F238E27FC236}">
                <a16:creationId xmlns:a16="http://schemas.microsoft.com/office/drawing/2014/main" id="{3F80B441-4F7D-4B40-8A13-FED03A1F3A1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6941820" y="1267730"/>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83" name="Straight Connector 82">
            <a:extLst>
              <a:ext uri="{FF2B5EF4-FFF2-40B4-BE49-F238E27FC236}">
                <a16:creationId xmlns:a16="http://schemas.microsoft.com/office/drawing/2014/main" id="{70C7FD1A-44B1-4E4C-B0C9-A8103DCCDCC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50180" y="1913025"/>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9029D50C-A8D5-4FCD-9AC1-7C7884EC3F81}"/>
              </a:ext>
            </a:extLst>
          </p:cNvPr>
          <p:cNvSpPr>
            <a:spLocks noGrp="1"/>
          </p:cNvSpPr>
          <p:nvPr>
            <p:ph type="sldNum" sz="quarter" idx="12"/>
          </p:nvPr>
        </p:nvSpPr>
        <p:spPr/>
        <p:txBody>
          <a:bodyPr/>
          <a:lstStyle/>
          <a:p>
            <a:fld id="{34B7E4EF-A1BD-40F4-AB7B-04F084DD991D}" type="slidenum">
              <a:rPr lang="en-US" smtClean="0"/>
              <a:t>1</a:t>
            </a:fld>
            <a:endParaRPr lang="en-US" dirty="0"/>
          </a:p>
        </p:txBody>
      </p:sp>
      <p:sp>
        <p:nvSpPr>
          <p:cNvPr id="6" name="Footer Placeholder 5">
            <a:extLst>
              <a:ext uri="{FF2B5EF4-FFF2-40B4-BE49-F238E27FC236}">
                <a16:creationId xmlns:a16="http://schemas.microsoft.com/office/drawing/2014/main" id="{247E0BDB-1BB3-43DE-BAE6-D322D355408A}"/>
              </a:ext>
            </a:extLst>
          </p:cNvPr>
          <p:cNvSpPr>
            <a:spLocks noGrp="1"/>
          </p:cNvSpPr>
          <p:nvPr>
            <p:ph type="ftr" sz="quarter" idx="11"/>
          </p:nvPr>
        </p:nvSpPr>
        <p:spPr>
          <a:xfrm>
            <a:off x="31597" y="6082932"/>
            <a:ext cx="11363706" cy="677046"/>
          </a:xfrm>
        </p:spPr>
        <p:txBody>
          <a:bodyPr/>
          <a:lstStyle/>
          <a:p>
            <a:pPr marL="0" marR="0">
              <a:lnSpc>
                <a:spcPct val="107000"/>
              </a:lnSpc>
              <a:spcBef>
                <a:spcPts val="0"/>
              </a:spcBef>
              <a:spcAft>
                <a:spcPts val="800"/>
              </a:spcAft>
            </a:pPr>
            <a:r>
              <a:rPr lang="en-US" sz="1200" i="1" dirty="0">
                <a:solidFill>
                  <a:schemeClr val="tx1">
                    <a:lumMod val="50000"/>
                    <a:lumOff val="50000"/>
                  </a:schemeClr>
                </a:solidFill>
                <a:effectLst/>
                <a:latin typeface="Roboto" panose="02000000000000000000" pitchFamily="2" charset="0"/>
                <a:ea typeface="Calibri" panose="020F0502020204030204" pitchFamily="34" charset="0"/>
                <a:cs typeface="Times New Roman" panose="02020603050405020304" pitchFamily="18" charset="0"/>
              </a:rPr>
              <a:t>The Census Bureau has reviewed this presentation for unauthorized disclosure of confidential information and has approved the disclosure avoidance practices applied.  (Approval ID: CBDRB-FY23-ESMD011-001 ) The views expressed in this presentation are those of the presenter and not those of the U.S. Census Bureau.</a:t>
            </a:r>
            <a:endParaRPr lang="en-US" sz="1200" dirty="0">
              <a:solidFill>
                <a:schemeClr val="tx1">
                  <a:lumMod val="50000"/>
                  <a:lumOff val="5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20280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p:txBody>
          <a:bodyPr/>
          <a:lstStyle/>
          <a:p>
            <a:r>
              <a:rPr lang="en-US" dirty="0"/>
              <a:t>REPORTING METHOD</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1066800" y="1519312"/>
            <a:ext cx="10058400" cy="4881488"/>
          </a:xfrm>
        </p:spPr>
        <p:txBody>
          <a:bodyPr>
            <a:normAutofit fontScale="92500" lnSpcReduction="10000"/>
          </a:bodyPr>
          <a:lstStyle/>
          <a:p>
            <a:pPr marL="0" marR="0" indent="0">
              <a:lnSpc>
                <a:spcPct val="107000"/>
              </a:lnSpc>
              <a:spcBef>
                <a:spcPts val="1200"/>
              </a:spcBef>
              <a:spcAft>
                <a:spcPts val="0"/>
              </a:spcAft>
              <a:buNone/>
            </a:pPr>
            <a:r>
              <a:rPr lang="en-US" sz="2200" dirty="0">
                <a:latin typeface="+mj-lt"/>
              </a:rPr>
              <a:t>F I N D I N G S</a:t>
            </a:r>
          </a:p>
          <a:p>
            <a:pPr marL="0" marR="0">
              <a:lnSpc>
                <a:spcPct val="107000"/>
              </a:lnSpc>
              <a:spcBef>
                <a:spcPts val="1200"/>
              </a:spcBef>
              <a:spcAft>
                <a:spcPts val="0"/>
              </a:spcAft>
            </a:pPr>
            <a:r>
              <a:rPr lang="en-US" sz="2200" dirty="0">
                <a:cs typeface="Times New Roman" panose="02020603050405020304" pitchFamily="18" charset="0"/>
              </a:rPr>
              <a:t>Essentially all respondents indicated wanting to use the spreadsheet option</a:t>
            </a:r>
          </a:p>
          <a:p>
            <a:pPr marL="0" marR="0" indent="0">
              <a:lnSpc>
                <a:spcPct val="107000"/>
              </a:lnSpc>
              <a:spcBef>
                <a:spcPts val="1200"/>
              </a:spcBef>
              <a:spcAft>
                <a:spcPts val="0"/>
              </a:spcAft>
              <a:buNone/>
            </a:pPr>
            <a:endParaRPr lang="en-US" sz="1800" b="1" kern="0" dirty="0">
              <a:solidFill>
                <a:srgbClr val="005345"/>
              </a:solidFill>
              <a:effectLst/>
              <a:ea typeface="Times New Roman" panose="02020603050405020304" pitchFamily="18" charset="0"/>
              <a:cs typeface="Times New Roman" panose="02020603050405020304" pitchFamily="18" charset="0"/>
            </a:endParaRPr>
          </a:p>
          <a:p>
            <a:pPr marL="0" indent="0">
              <a:lnSpc>
                <a:spcPct val="107000"/>
              </a:lnSpc>
              <a:spcBef>
                <a:spcPts val="0"/>
              </a:spcBef>
              <a:spcAft>
                <a:spcPts val="800"/>
              </a:spcAft>
              <a:buNone/>
            </a:pPr>
            <a:r>
              <a:rPr lang="en-US" sz="2200" dirty="0">
                <a:latin typeface="+mj-lt"/>
                <a:ea typeface="Calibri" panose="020F0502020204030204" pitchFamily="34" charset="0"/>
                <a:cs typeface="Calibri" panose="020F0502020204030204" pitchFamily="34" charset="0"/>
              </a:rPr>
              <a:t>I</a:t>
            </a:r>
            <a:r>
              <a:rPr lang="en-US" sz="2200" dirty="0">
                <a:effectLst/>
                <a:latin typeface="+mj-lt"/>
                <a:ea typeface="Calibri" panose="020F0502020204030204" pitchFamily="34" charset="0"/>
                <a:cs typeface="Calibri" panose="020F0502020204030204" pitchFamily="34" charset="0"/>
              </a:rPr>
              <a:t>nteractive </a:t>
            </a:r>
            <a:r>
              <a:rPr lang="en-US" sz="2200" dirty="0">
                <a:latin typeface="+mj-lt"/>
                <a:ea typeface="Calibri" panose="020F0502020204030204" pitchFamily="34" charset="0"/>
                <a:cs typeface="Calibri" panose="020F0502020204030204" pitchFamily="34" charset="0"/>
              </a:rPr>
              <a:t>S</a:t>
            </a:r>
            <a:r>
              <a:rPr lang="en-US" sz="2200" dirty="0">
                <a:effectLst/>
                <a:latin typeface="+mj-lt"/>
                <a:ea typeface="Calibri" panose="020F0502020204030204" pitchFamily="34" charset="0"/>
                <a:cs typeface="Calibri" panose="020F0502020204030204" pitchFamily="34" charset="0"/>
              </a:rPr>
              <a:t>preadsheet: </a:t>
            </a:r>
          </a:p>
          <a:p>
            <a:pPr>
              <a:lnSpc>
                <a:spcPct val="107000"/>
              </a:lnSpc>
              <a:spcBef>
                <a:spcPts val="0"/>
              </a:spcBef>
              <a:spcAft>
                <a:spcPts val="800"/>
              </a:spcAft>
            </a:pPr>
            <a:r>
              <a:rPr lang="en-US" sz="1900" dirty="0">
                <a:ea typeface="Calibri" panose="020F0502020204030204" pitchFamily="34" charset="0"/>
                <a:cs typeface="Times New Roman" panose="02020603050405020304" pitchFamily="18" charset="0"/>
              </a:rPr>
              <a:t>Those who were asked about an interactive spreadsheet mentioned that they would still want a downloadable template. </a:t>
            </a:r>
          </a:p>
          <a:p>
            <a:pPr marL="651510" lvl="2" indent="-285750">
              <a:lnSpc>
                <a:spcPct val="107000"/>
              </a:lnSpc>
              <a:spcBef>
                <a:spcPts val="0"/>
              </a:spcBef>
              <a:spcAft>
                <a:spcPts val="800"/>
              </a:spcAft>
              <a:buFont typeface="Garamond" panose="02020404030301010803" pitchFamily="18" charset="0"/>
              <a:buChar char="□"/>
            </a:pPr>
            <a:r>
              <a:rPr lang="en-US" sz="1800" dirty="0">
                <a:ea typeface="Calibri" panose="020F0502020204030204" pitchFamily="34" charset="0"/>
                <a:cs typeface="Times New Roman" panose="02020603050405020304" pitchFamily="18" charset="0"/>
              </a:rPr>
              <a:t>Many R’s </a:t>
            </a:r>
            <a:r>
              <a:rPr lang="en-US" sz="1800" dirty="0">
                <a:effectLst/>
                <a:ea typeface="Calibri" panose="020F0502020204030204" pitchFamily="34" charset="0"/>
                <a:cs typeface="Times New Roman" panose="02020603050405020304" pitchFamily="18" charset="0"/>
              </a:rPr>
              <a:t>like to print off the template.</a:t>
            </a:r>
          </a:p>
          <a:p>
            <a:pPr marL="1200150" lvl="4" indent="-285750">
              <a:lnSpc>
                <a:spcPct val="107000"/>
              </a:lnSpc>
              <a:spcBef>
                <a:spcPts val="0"/>
              </a:spcBef>
              <a:spcAft>
                <a:spcPts val="800"/>
              </a:spcAft>
              <a:buFont typeface="Garamond" panose="02020404030301010803" pitchFamily="18" charset="0"/>
              <a:buChar char="□"/>
            </a:pPr>
            <a:r>
              <a:rPr lang="en-US" sz="1800" dirty="0">
                <a:effectLst/>
                <a:ea typeface="Calibri" panose="020F0502020204030204" pitchFamily="34" charset="0"/>
                <a:cs typeface="Times New Roman" panose="02020603050405020304" pitchFamily="18" charset="0"/>
              </a:rPr>
              <a:t>Some fear losing data by going back and forth in the instrument</a:t>
            </a:r>
            <a:r>
              <a:rPr lang="en-US" sz="1800" dirty="0">
                <a:ea typeface="Calibri" panose="020F0502020204030204" pitchFamily="34" charset="0"/>
                <a:cs typeface="Times New Roman" panose="02020603050405020304" pitchFamily="18" charset="0"/>
              </a:rPr>
              <a:t> or leaving their responses to sit too long/ being erased</a:t>
            </a:r>
            <a:endParaRPr lang="en-US" sz="1800" dirty="0">
              <a:effectLst/>
              <a:ea typeface="Calibri" panose="020F0502020204030204" pitchFamily="34" charset="0"/>
              <a:cs typeface="Times New Roman" panose="02020603050405020304" pitchFamily="18" charset="0"/>
            </a:endParaRPr>
          </a:p>
          <a:p>
            <a:pPr marL="651510" lvl="2" indent="-285750">
              <a:lnSpc>
                <a:spcPct val="107000"/>
              </a:lnSpc>
              <a:spcBef>
                <a:spcPts val="0"/>
              </a:spcBef>
              <a:spcAft>
                <a:spcPts val="800"/>
              </a:spcAft>
              <a:buFont typeface="Garamond" panose="02020404030301010803" pitchFamily="18" charset="0"/>
              <a:buChar char="□"/>
            </a:pPr>
            <a:r>
              <a:rPr lang="en-US" sz="1800" dirty="0">
                <a:effectLst/>
                <a:ea typeface="Calibri" panose="020F0502020204030204" pitchFamily="34" charset="0"/>
                <a:cs typeface="Times New Roman" panose="02020603050405020304" pitchFamily="18" charset="0"/>
              </a:rPr>
              <a:t>Difficult to discern how this would be beneficial in terms of time savings, as many R’s want a template to fill out and/or delegate. </a:t>
            </a:r>
          </a:p>
          <a:p>
            <a:pPr marL="651510" lvl="2" indent="-285750">
              <a:lnSpc>
                <a:spcPct val="107000"/>
              </a:lnSpc>
              <a:spcBef>
                <a:spcPts val="0"/>
              </a:spcBef>
              <a:spcAft>
                <a:spcPts val="800"/>
              </a:spcAft>
              <a:buFont typeface="Garamond" panose="02020404030301010803" pitchFamily="18" charset="0"/>
              <a:buChar char="□"/>
            </a:pPr>
            <a:r>
              <a:rPr lang="en-US" sz="1800" dirty="0">
                <a:effectLst/>
                <a:ea typeface="Calibri" panose="020F0502020204030204" pitchFamily="34" charset="0"/>
                <a:cs typeface="Times New Roman" panose="02020603050405020304" pitchFamily="18" charset="0"/>
              </a:rPr>
              <a:t>A few people might use, but majority wanted to use a template and delegate/share it. </a:t>
            </a:r>
          </a:p>
          <a:p>
            <a:pPr marL="548640" lvl="2" indent="0">
              <a:lnSpc>
                <a:spcPct val="107000"/>
              </a:lnSpc>
              <a:spcBef>
                <a:spcPts val="0"/>
              </a:spcBef>
              <a:spcAft>
                <a:spcPts val="800"/>
              </a:spcAft>
              <a:buNone/>
            </a:pPr>
            <a:endParaRPr lang="en-US" sz="1900" b="1" dirty="0">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900" dirty="0">
                <a:solidFill>
                  <a:schemeClr val="accent1">
                    <a:lumMod val="75000"/>
                  </a:schemeClr>
                </a:solidFill>
                <a:effectLst/>
                <a:ea typeface="Calibri" panose="020F0502020204030204" pitchFamily="34" charset="0"/>
                <a:cs typeface="Times New Roman" panose="02020603050405020304" pitchFamily="18" charset="0"/>
              </a:rPr>
              <a:t>Recommendation</a:t>
            </a:r>
            <a:r>
              <a:rPr lang="en-US" sz="1900" dirty="0">
                <a:effectLst/>
                <a:ea typeface="Calibri" panose="020F0502020204030204" pitchFamily="34" charset="0"/>
                <a:cs typeface="Times New Roman" panose="02020603050405020304" pitchFamily="18" charset="0"/>
              </a:rPr>
              <a:t>: Provide both options (downloadable spreadsheet + online version). </a:t>
            </a:r>
          </a:p>
        </p:txBody>
      </p:sp>
      <p:sp>
        <p:nvSpPr>
          <p:cNvPr id="4" name="Slide Number Placeholder 3">
            <a:extLst>
              <a:ext uri="{FF2B5EF4-FFF2-40B4-BE49-F238E27FC236}">
                <a16:creationId xmlns:a16="http://schemas.microsoft.com/office/drawing/2014/main" id="{9F3DCF69-688E-4AD1-A4EC-A3EB89BEA393}"/>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10</a:t>
            </a:fld>
            <a:endParaRPr lang="en-US" dirty="0"/>
          </a:p>
        </p:txBody>
      </p:sp>
    </p:spTree>
    <p:extLst>
      <p:ext uri="{BB962C8B-B14F-4D97-AF65-F5344CB8AC3E}">
        <p14:creationId xmlns:p14="http://schemas.microsoft.com/office/powerpoint/2010/main" val="14298517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wall, shower, tiled, tub&#10;&#10;Description automatically generated">
            <a:extLst>
              <a:ext uri="{FF2B5EF4-FFF2-40B4-BE49-F238E27FC236}">
                <a16:creationId xmlns:a16="http://schemas.microsoft.com/office/drawing/2014/main" id="{432C4DEC-E64F-4058-AB92-B9805A418C4B}"/>
              </a:ext>
            </a:extLst>
          </p:cNvPr>
          <p:cNvPicPr>
            <a:picLocks noChangeAspect="1"/>
          </p:cNvPicPr>
          <p:nvPr/>
        </p:nvPicPr>
        <p:blipFill>
          <a:blip r:embed="rId2"/>
          <a:stretch>
            <a:fillRect/>
          </a:stretch>
        </p:blipFill>
        <p:spPr>
          <a:xfrm>
            <a:off x="1453" y="-7295"/>
            <a:ext cx="3858567" cy="6858000"/>
          </a:xfrm>
          <a:prstGeom prst="rect">
            <a:avLst/>
          </a:prstGeom>
        </p:spPr>
      </p:pic>
      <p:pic>
        <p:nvPicPr>
          <p:cNvPr id="7" name="Picture 6" descr="A picture containing wall, shower, tiled, tub&#10;&#10;Description automatically generated">
            <a:extLst>
              <a:ext uri="{FF2B5EF4-FFF2-40B4-BE49-F238E27FC236}">
                <a16:creationId xmlns:a16="http://schemas.microsoft.com/office/drawing/2014/main" id="{BE334C5A-1D8C-4758-B628-326D04B246A5}"/>
              </a:ext>
            </a:extLst>
          </p:cNvPr>
          <p:cNvPicPr>
            <a:picLocks noChangeAspect="1"/>
          </p:cNvPicPr>
          <p:nvPr/>
        </p:nvPicPr>
        <p:blipFill>
          <a:blip r:embed="rId2"/>
          <a:stretch>
            <a:fillRect/>
          </a:stretch>
        </p:blipFill>
        <p:spPr>
          <a:xfrm>
            <a:off x="3680664" y="-15280"/>
            <a:ext cx="3858567" cy="6858000"/>
          </a:xfrm>
          <a:prstGeom prst="rect">
            <a:avLst/>
          </a:prstGeom>
        </p:spPr>
      </p:pic>
      <p:pic>
        <p:nvPicPr>
          <p:cNvPr id="8" name="Picture 7" descr="A picture containing wall, shower, tiled, tub&#10;&#10;Description automatically generated">
            <a:extLst>
              <a:ext uri="{FF2B5EF4-FFF2-40B4-BE49-F238E27FC236}">
                <a16:creationId xmlns:a16="http://schemas.microsoft.com/office/drawing/2014/main" id="{B3CE8D38-0A37-4F5F-90AE-6F90AFF8465A}"/>
              </a:ext>
            </a:extLst>
          </p:cNvPr>
          <p:cNvPicPr>
            <a:picLocks noChangeAspect="1"/>
          </p:cNvPicPr>
          <p:nvPr/>
        </p:nvPicPr>
        <p:blipFill>
          <a:blip r:embed="rId2"/>
          <a:stretch>
            <a:fillRect/>
          </a:stretch>
        </p:blipFill>
        <p:spPr>
          <a:xfrm>
            <a:off x="7359875" y="-7985"/>
            <a:ext cx="3858567" cy="6858000"/>
          </a:xfrm>
          <a:prstGeom prst="rect">
            <a:avLst/>
          </a:prstGeom>
        </p:spPr>
      </p:pic>
      <p:pic>
        <p:nvPicPr>
          <p:cNvPr id="9" name="Picture 8" descr="A picture containing wall, shower, tiled, tub&#10;&#10;Description automatically generated">
            <a:extLst>
              <a:ext uri="{FF2B5EF4-FFF2-40B4-BE49-F238E27FC236}">
                <a16:creationId xmlns:a16="http://schemas.microsoft.com/office/drawing/2014/main" id="{6C62E7B9-E152-4DA9-8765-66E5811AF822}"/>
              </a:ext>
            </a:extLst>
          </p:cNvPr>
          <p:cNvPicPr>
            <a:picLocks noChangeAspect="1"/>
          </p:cNvPicPr>
          <p:nvPr/>
        </p:nvPicPr>
        <p:blipFill rotWithShape="1">
          <a:blip r:embed="rId2"/>
          <a:srcRect r="27496"/>
          <a:stretch/>
        </p:blipFill>
        <p:spPr>
          <a:xfrm>
            <a:off x="9392964" y="-472"/>
            <a:ext cx="2797583" cy="6858000"/>
          </a:xfrm>
          <a:prstGeom prst="rect">
            <a:avLst/>
          </a:prstGeom>
        </p:spPr>
      </p:pic>
      <p:pic>
        <p:nvPicPr>
          <p:cNvPr id="4" name="Picture 3">
            <a:extLst>
              <a:ext uri="{FF2B5EF4-FFF2-40B4-BE49-F238E27FC236}">
                <a16:creationId xmlns:a16="http://schemas.microsoft.com/office/drawing/2014/main" id="{DE658347-078D-4B4A-80CD-26B07C7D6670}"/>
              </a:ext>
            </a:extLst>
          </p:cNvPr>
          <p:cNvPicPr>
            <a:picLocks noChangeAspect="1"/>
          </p:cNvPicPr>
          <p:nvPr/>
        </p:nvPicPr>
        <p:blipFill>
          <a:blip r:embed="rId3"/>
          <a:stretch>
            <a:fillRect/>
          </a:stretch>
        </p:blipFill>
        <p:spPr>
          <a:xfrm>
            <a:off x="2835165" y="-9197"/>
            <a:ext cx="6521669" cy="6852478"/>
          </a:xfrm>
          <a:prstGeom prst="rect">
            <a:avLst/>
          </a:prstGeom>
        </p:spPr>
      </p:pic>
      <p:sp>
        <p:nvSpPr>
          <p:cNvPr id="2" name="Slide Number Placeholder 1">
            <a:extLst>
              <a:ext uri="{FF2B5EF4-FFF2-40B4-BE49-F238E27FC236}">
                <a16:creationId xmlns:a16="http://schemas.microsoft.com/office/drawing/2014/main" id="{A4BF1679-AF48-4B95-9500-CA213A34AA26}"/>
              </a:ext>
            </a:extLst>
          </p:cNvPr>
          <p:cNvSpPr>
            <a:spLocks noGrp="1"/>
          </p:cNvSpPr>
          <p:nvPr>
            <p:ph type="sldNum" sz="quarter" idx="12"/>
          </p:nvPr>
        </p:nvSpPr>
        <p:spPr/>
        <p:txBody>
          <a:bodyPr/>
          <a:lstStyle/>
          <a:p>
            <a:fld id="{34B7E4EF-A1BD-40F4-AB7B-04F084DD991D}" type="slidenum">
              <a:rPr lang="en-US" smtClean="0"/>
              <a:t>11</a:t>
            </a:fld>
            <a:endParaRPr lang="en-US" dirty="0"/>
          </a:p>
        </p:txBody>
      </p:sp>
    </p:spTree>
    <p:extLst>
      <p:ext uri="{BB962C8B-B14F-4D97-AF65-F5344CB8AC3E}">
        <p14:creationId xmlns:p14="http://schemas.microsoft.com/office/powerpoint/2010/main" val="2594340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p:txBody>
          <a:bodyPr/>
          <a:lstStyle/>
          <a:p>
            <a:r>
              <a:rPr lang="en-US" dirty="0"/>
              <a:t>MODULE ONE </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1066800" y="1420837"/>
            <a:ext cx="10058400" cy="4979963"/>
          </a:xfrm>
        </p:spPr>
        <p:txBody>
          <a:bodyPr>
            <a:normAutofit/>
          </a:bodyPr>
          <a:lstStyle/>
          <a:p>
            <a:pPr marL="0" marR="0" indent="0">
              <a:lnSpc>
                <a:spcPct val="107000"/>
              </a:lnSpc>
              <a:spcBef>
                <a:spcPts val="1200"/>
              </a:spcBef>
              <a:spcAft>
                <a:spcPts val="0"/>
              </a:spcAft>
              <a:buNone/>
            </a:pPr>
            <a:r>
              <a:rPr lang="en-US" sz="1800" dirty="0"/>
              <a:t>F I N D I N G S</a:t>
            </a:r>
          </a:p>
          <a:p>
            <a:pPr marL="0" marR="0">
              <a:lnSpc>
                <a:spcPct val="107000"/>
              </a:lnSpc>
              <a:spcBef>
                <a:spcPts val="1200"/>
              </a:spcBef>
              <a:spcAft>
                <a:spcPts val="0"/>
              </a:spcAft>
            </a:pPr>
            <a:r>
              <a:rPr lang="en-US" sz="1800" i="1" dirty="0">
                <a:cs typeface="Times New Roman" panose="02020603050405020304" pitchFamily="18" charset="0"/>
              </a:rPr>
              <a:t>In general,</a:t>
            </a:r>
            <a:r>
              <a:rPr lang="en-US" sz="1800" dirty="0">
                <a:cs typeface="Times New Roman" panose="02020603050405020304" pitchFamily="18" charset="0"/>
              </a:rPr>
              <a:t> the higher the level of the request, the easier the data will be to pull. </a:t>
            </a:r>
          </a:p>
          <a:p>
            <a:pPr marL="548640" lvl="2">
              <a:lnSpc>
                <a:spcPct val="107000"/>
              </a:lnSpc>
              <a:spcBef>
                <a:spcPts val="1200"/>
              </a:spcBef>
            </a:pPr>
            <a:r>
              <a:rPr lang="en-US" sz="1600" dirty="0">
                <a:cs typeface="Times New Roman" panose="02020603050405020304" pitchFamily="18" charset="0"/>
              </a:rPr>
              <a:t>The information requested in Module One has a greater likelihood to be the easiest to pull. </a:t>
            </a:r>
          </a:p>
          <a:p>
            <a:pPr marL="548640" lvl="2">
              <a:lnSpc>
                <a:spcPct val="107000"/>
              </a:lnSpc>
              <a:spcBef>
                <a:spcPts val="1200"/>
              </a:spcBef>
            </a:pPr>
            <a:r>
              <a:rPr lang="en-US" sz="1600" dirty="0">
                <a:cs typeface="Times New Roman" panose="02020603050405020304" pitchFamily="18" charset="0"/>
              </a:rPr>
              <a:t>Payroll and Cap ex were mentioned repeatedly as data that would require reaching out. </a:t>
            </a:r>
          </a:p>
          <a:p>
            <a:pPr marL="548640" lvl="2">
              <a:lnSpc>
                <a:spcPct val="107000"/>
              </a:lnSpc>
              <a:spcBef>
                <a:spcPts val="1200"/>
              </a:spcBef>
            </a:pPr>
            <a:r>
              <a:rPr lang="en-US" sz="1600" dirty="0">
                <a:cs typeface="Times New Roman" panose="02020603050405020304" pitchFamily="18" charset="0"/>
              </a:rPr>
              <a:t>There are cases wherein the data are easier to first pull </a:t>
            </a:r>
            <a:r>
              <a:rPr lang="en-US" sz="1600" i="1" dirty="0">
                <a:cs typeface="Times New Roman" panose="02020603050405020304" pitchFamily="18" charset="0"/>
              </a:rPr>
              <a:t>at the establishment level</a:t>
            </a:r>
            <a:endParaRPr lang="en-US" sz="1600" dirty="0">
              <a:cs typeface="Times New Roman" panose="02020603050405020304" pitchFamily="18" charset="0"/>
            </a:endParaRPr>
          </a:p>
          <a:p>
            <a:pPr marL="822960" lvl="3">
              <a:lnSpc>
                <a:spcPct val="107000"/>
              </a:lnSpc>
              <a:spcBef>
                <a:spcPts val="600"/>
              </a:spcBef>
            </a:pPr>
            <a:r>
              <a:rPr lang="en-US" sz="1600" dirty="0">
                <a:cs typeface="Times New Roman" panose="02020603050405020304" pitchFamily="18" charset="0"/>
              </a:rPr>
              <a:t>One person mentioned cap ex in particular would require gathering at the establishment level before rolling up. There are likely other topics like this as well, (e.g., robotics was also mentioned)</a:t>
            </a:r>
          </a:p>
          <a:p>
            <a:pPr marL="0">
              <a:lnSpc>
                <a:spcPct val="107000"/>
              </a:lnSpc>
              <a:spcBef>
                <a:spcPts val="1800"/>
              </a:spcBef>
              <a:buNone/>
            </a:pPr>
            <a:r>
              <a:rPr lang="en-US" sz="1900" dirty="0">
                <a:latin typeface="+mj-lt"/>
                <a:cs typeface="Times New Roman" panose="02020603050405020304" pitchFamily="18" charset="0"/>
              </a:rPr>
              <a:t>Other considerations:</a:t>
            </a:r>
          </a:p>
          <a:p>
            <a:pPr>
              <a:lnSpc>
                <a:spcPct val="107000"/>
              </a:lnSpc>
              <a:spcBef>
                <a:spcPts val="600"/>
              </a:spcBef>
            </a:pPr>
            <a:r>
              <a:rPr lang="en-US" sz="1800" dirty="0">
                <a:cs typeface="Times New Roman" panose="02020603050405020304" pitchFamily="18" charset="0"/>
              </a:rPr>
              <a:t>Some data will be difficult to pull simply because of the </a:t>
            </a:r>
            <a:r>
              <a:rPr lang="en-US" sz="1800" i="1" dirty="0">
                <a:cs typeface="Times New Roman" panose="02020603050405020304" pitchFamily="18" charset="0"/>
              </a:rPr>
              <a:t>volume</a:t>
            </a:r>
            <a:r>
              <a:rPr lang="en-US" sz="1800" dirty="0">
                <a:cs typeface="Times New Roman" panose="02020603050405020304" pitchFamily="18" charset="0"/>
              </a:rPr>
              <a:t> (e.g., capital lease agreements) or may just take </a:t>
            </a:r>
            <a:r>
              <a:rPr lang="en-US" sz="1800" i="1" dirty="0">
                <a:cs typeface="Times New Roman" panose="02020603050405020304" pitchFamily="18" charset="0"/>
              </a:rPr>
              <a:t>time</a:t>
            </a:r>
            <a:r>
              <a:rPr lang="en-US" sz="1800" dirty="0">
                <a:cs typeface="Times New Roman" panose="02020603050405020304" pitchFamily="18" charset="0"/>
              </a:rPr>
              <a:t> to gather (e.g.,</a:t>
            </a:r>
            <a:r>
              <a:rPr lang="en-US" sz="1800" dirty="0">
                <a:effectLst/>
                <a:ea typeface="Calibri" panose="020F0502020204030204" pitchFamily="34" charset="0"/>
                <a:cs typeface="Times New Roman" panose="02020603050405020304" pitchFamily="18" charset="0"/>
              </a:rPr>
              <a:t> new lease agreements</a:t>
            </a:r>
            <a:r>
              <a:rPr lang="en-US" sz="1800" dirty="0">
                <a:cs typeface="Times New Roman" panose="02020603050405020304" pitchFamily="18" charset="0"/>
              </a:rPr>
              <a:t>)</a:t>
            </a:r>
          </a:p>
          <a:p>
            <a:pPr>
              <a:lnSpc>
                <a:spcPct val="107000"/>
              </a:lnSpc>
              <a:spcBef>
                <a:spcPts val="600"/>
              </a:spcBef>
            </a:pPr>
            <a:r>
              <a:rPr lang="en-US" sz="1800" dirty="0">
                <a:cs typeface="Times New Roman" panose="02020603050405020304" pitchFamily="18" charset="0"/>
              </a:rPr>
              <a:t>R’s may need to reach out to </a:t>
            </a:r>
            <a:r>
              <a:rPr lang="en-US" sz="1800" i="1" dirty="0">
                <a:cs typeface="Times New Roman" panose="02020603050405020304" pitchFamily="18" charset="0"/>
              </a:rPr>
              <a:t>multiple </a:t>
            </a:r>
            <a:r>
              <a:rPr lang="en-US" sz="1800" dirty="0">
                <a:cs typeface="Times New Roman" panose="02020603050405020304" pitchFamily="18" charset="0"/>
              </a:rPr>
              <a:t>people/departments, regardless of how easy or difficult the data are</a:t>
            </a:r>
            <a:r>
              <a:rPr lang="en-US" sz="1800" dirty="0">
                <a:solidFill>
                  <a:srgbClr val="FF0000"/>
                </a:solidFill>
                <a:cs typeface="Times New Roman" panose="02020603050405020304" pitchFamily="18" charset="0"/>
              </a:rPr>
              <a:t> </a:t>
            </a:r>
            <a:r>
              <a:rPr lang="en-US" sz="1800" dirty="0">
                <a:cs typeface="Times New Roman" panose="02020603050405020304" pitchFamily="18" charset="0"/>
              </a:rPr>
              <a:t>to pull</a:t>
            </a:r>
          </a:p>
        </p:txBody>
      </p:sp>
      <p:sp>
        <p:nvSpPr>
          <p:cNvPr id="4" name="Slide Number Placeholder 3">
            <a:extLst>
              <a:ext uri="{FF2B5EF4-FFF2-40B4-BE49-F238E27FC236}">
                <a16:creationId xmlns:a16="http://schemas.microsoft.com/office/drawing/2014/main" id="{8E8FFD5C-9825-4695-824B-A2701926EF37}"/>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12</a:t>
            </a:fld>
            <a:endParaRPr lang="en-US" dirty="0"/>
          </a:p>
        </p:txBody>
      </p:sp>
    </p:spTree>
    <p:extLst>
      <p:ext uri="{BB962C8B-B14F-4D97-AF65-F5344CB8AC3E}">
        <p14:creationId xmlns:p14="http://schemas.microsoft.com/office/powerpoint/2010/main" val="26137862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wall, shower, tiled, tub&#10;&#10;Description automatically generated">
            <a:extLst>
              <a:ext uri="{FF2B5EF4-FFF2-40B4-BE49-F238E27FC236}">
                <a16:creationId xmlns:a16="http://schemas.microsoft.com/office/drawing/2014/main" id="{432C4DEC-E64F-4058-AB92-B9805A418C4B}"/>
              </a:ext>
            </a:extLst>
          </p:cNvPr>
          <p:cNvPicPr>
            <a:picLocks noChangeAspect="1"/>
          </p:cNvPicPr>
          <p:nvPr/>
        </p:nvPicPr>
        <p:blipFill>
          <a:blip r:embed="rId2"/>
          <a:stretch>
            <a:fillRect/>
          </a:stretch>
        </p:blipFill>
        <p:spPr>
          <a:xfrm>
            <a:off x="1453" y="-7295"/>
            <a:ext cx="3858567" cy="6858000"/>
          </a:xfrm>
          <a:prstGeom prst="rect">
            <a:avLst/>
          </a:prstGeom>
        </p:spPr>
      </p:pic>
      <p:pic>
        <p:nvPicPr>
          <p:cNvPr id="7" name="Picture 6" descr="A picture containing wall, shower, tiled, tub&#10;&#10;Description automatically generated">
            <a:extLst>
              <a:ext uri="{FF2B5EF4-FFF2-40B4-BE49-F238E27FC236}">
                <a16:creationId xmlns:a16="http://schemas.microsoft.com/office/drawing/2014/main" id="{BE334C5A-1D8C-4758-B628-326D04B246A5}"/>
              </a:ext>
            </a:extLst>
          </p:cNvPr>
          <p:cNvPicPr>
            <a:picLocks noChangeAspect="1"/>
          </p:cNvPicPr>
          <p:nvPr/>
        </p:nvPicPr>
        <p:blipFill>
          <a:blip r:embed="rId2"/>
          <a:stretch>
            <a:fillRect/>
          </a:stretch>
        </p:blipFill>
        <p:spPr>
          <a:xfrm>
            <a:off x="3680664" y="-15280"/>
            <a:ext cx="3858567" cy="6858000"/>
          </a:xfrm>
          <a:prstGeom prst="rect">
            <a:avLst/>
          </a:prstGeom>
        </p:spPr>
      </p:pic>
      <p:pic>
        <p:nvPicPr>
          <p:cNvPr id="8" name="Picture 7" descr="A picture containing wall, shower, tiled, tub&#10;&#10;Description automatically generated">
            <a:extLst>
              <a:ext uri="{FF2B5EF4-FFF2-40B4-BE49-F238E27FC236}">
                <a16:creationId xmlns:a16="http://schemas.microsoft.com/office/drawing/2014/main" id="{B3CE8D38-0A37-4F5F-90AE-6F90AFF8465A}"/>
              </a:ext>
            </a:extLst>
          </p:cNvPr>
          <p:cNvPicPr>
            <a:picLocks noChangeAspect="1"/>
          </p:cNvPicPr>
          <p:nvPr/>
        </p:nvPicPr>
        <p:blipFill>
          <a:blip r:embed="rId2"/>
          <a:stretch>
            <a:fillRect/>
          </a:stretch>
        </p:blipFill>
        <p:spPr>
          <a:xfrm>
            <a:off x="7359875" y="-7985"/>
            <a:ext cx="3858567" cy="6858000"/>
          </a:xfrm>
          <a:prstGeom prst="rect">
            <a:avLst/>
          </a:prstGeom>
        </p:spPr>
      </p:pic>
      <p:pic>
        <p:nvPicPr>
          <p:cNvPr id="9" name="Picture 8" descr="A picture containing wall, shower, tiled, tub&#10;&#10;Description automatically generated">
            <a:extLst>
              <a:ext uri="{FF2B5EF4-FFF2-40B4-BE49-F238E27FC236}">
                <a16:creationId xmlns:a16="http://schemas.microsoft.com/office/drawing/2014/main" id="{6C62E7B9-E152-4DA9-8765-66E5811AF822}"/>
              </a:ext>
            </a:extLst>
          </p:cNvPr>
          <p:cNvPicPr>
            <a:picLocks noChangeAspect="1"/>
          </p:cNvPicPr>
          <p:nvPr/>
        </p:nvPicPr>
        <p:blipFill rotWithShape="1">
          <a:blip r:embed="rId2"/>
          <a:srcRect r="27496"/>
          <a:stretch/>
        </p:blipFill>
        <p:spPr>
          <a:xfrm>
            <a:off x="9392964" y="-15970"/>
            <a:ext cx="2797583" cy="6858000"/>
          </a:xfrm>
          <a:prstGeom prst="rect">
            <a:avLst/>
          </a:prstGeom>
        </p:spPr>
      </p:pic>
      <p:pic>
        <p:nvPicPr>
          <p:cNvPr id="10" name="Picture 9" descr="Graphical user interface, text, application, chat or text message&#10;&#10;Description automatically generated">
            <a:extLst>
              <a:ext uri="{FF2B5EF4-FFF2-40B4-BE49-F238E27FC236}">
                <a16:creationId xmlns:a16="http://schemas.microsoft.com/office/drawing/2014/main" id="{75CA7062-01A7-4CF5-A377-F9F826179066}"/>
              </a:ext>
            </a:extLst>
          </p:cNvPr>
          <p:cNvPicPr>
            <a:picLocks noChangeAspect="1"/>
          </p:cNvPicPr>
          <p:nvPr/>
        </p:nvPicPr>
        <p:blipFill rotWithShape="1">
          <a:blip r:embed="rId3"/>
          <a:srcRect l="-2078" t="-3076" r="6041" b="10768"/>
          <a:stretch/>
        </p:blipFill>
        <p:spPr>
          <a:xfrm>
            <a:off x="126612" y="168812"/>
            <a:ext cx="11699366" cy="6330462"/>
          </a:xfrm>
          <a:prstGeom prst="rect">
            <a:avLst/>
          </a:prstGeom>
        </p:spPr>
      </p:pic>
      <p:sp>
        <p:nvSpPr>
          <p:cNvPr id="2" name="Slide Number Placeholder 1">
            <a:extLst>
              <a:ext uri="{FF2B5EF4-FFF2-40B4-BE49-F238E27FC236}">
                <a16:creationId xmlns:a16="http://schemas.microsoft.com/office/drawing/2014/main" id="{A450C770-F20B-48D1-93F6-BDD9AC4CFEFF}"/>
              </a:ext>
            </a:extLst>
          </p:cNvPr>
          <p:cNvSpPr>
            <a:spLocks noGrp="1"/>
          </p:cNvSpPr>
          <p:nvPr>
            <p:ph type="sldNum" sz="quarter" idx="12"/>
          </p:nvPr>
        </p:nvSpPr>
        <p:spPr/>
        <p:txBody>
          <a:bodyPr/>
          <a:lstStyle/>
          <a:p>
            <a:fld id="{34B7E4EF-A1BD-40F4-AB7B-04F084DD991D}" type="slidenum">
              <a:rPr lang="en-US" smtClean="0"/>
              <a:t>13</a:t>
            </a:fld>
            <a:endParaRPr lang="en-US" dirty="0"/>
          </a:p>
        </p:txBody>
      </p:sp>
      <p:sp>
        <p:nvSpPr>
          <p:cNvPr id="11" name="Footer Placeholder 3">
            <a:extLst>
              <a:ext uri="{FF2B5EF4-FFF2-40B4-BE49-F238E27FC236}">
                <a16:creationId xmlns:a16="http://schemas.microsoft.com/office/drawing/2014/main" id="{8AFD11C4-B063-4764-8EAE-61AE1DE1B856}"/>
              </a:ext>
            </a:extLst>
          </p:cNvPr>
          <p:cNvSpPr txBox="1">
            <a:spLocks/>
          </p:cNvSpPr>
          <p:nvPr/>
        </p:nvSpPr>
        <p:spPr>
          <a:xfrm>
            <a:off x="5116984" y="6035040"/>
            <a:ext cx="5816600" cy="365760"/>
          </a:xfrm>
          <a:prstGeom prst="rect">
            <a:avLst/>
          </a:prstGeom>
        </p:spPr>
        <p:txBody>
          <a:bodyPr vert="horz" lIns="91440" tIns="45720" rIns="91440" bIns="45720" rtlCol="0" anchor="b"/>
          <a:lstStyle>
            <a:defPPr>
              <a:defRPr lang="en-US"/>
            </a:defPPr>
            <a:lvl1pPr marL="0" algn="l" defTabSz="914400" rtl="0" eaLnBrk="1" latinLnBrk="0" hangingPunct="1">
              <a:defRPr sz="800" kern="1200">
                <a:solidFill>
                  <a:schemeClr val="tx1">
                    <a:lumMod val="85000"/>
                    <a:lumOff val="1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r>
              <a:rPr lang="en-US" sz="1050" dirty="0"/>
              <a:t>*Fictional Data</a:t>
            </a:r>
          </a:p>
        </p:txBody>
      </p:sp>
    </p:spTree>
    <p:extLst>
      <p:ext uri="{BB962C8B-B14F-4D97-AF65-F5344CB8AC3E}">
        <p14:creationId xmlns:p14="http://schemas.microsoft.com/office/powerpoint/2010/main" val="13234177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p:txBody>
          <a:bodyPr/>
          <a:lstStyle/>
          <a:p>
            <a:r>
              <a:rPr lang="en-US" dirty="0"/>
              <a:t>Company Summary </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1066799" y="1549832"/>
            <a:ext cx="10058401" cy="4665574"/>
          </a:xfrm>
        </p:spPr>
        <p:txBody>
          <a:bodyPr>
            <a:normAutofit/>
          </a:bodyPr>
          <a:lstStyle/>
          <a:p>
            <a:pPr marL="0" marR="0" indent="0">
              <a:lnSpc>
                <a:spcPct val="107000"/>
              </a:lnSpc>
              <a:spcBef>
                <a:spcPts val="1200"/>
              </a:spcBef>
              <a:spcAft>
                <a:spcPts val="0"/>
              </a:spcAft>
              <a:buNone/>
            </a:pPr>
            <a:r>
              <a:rPr lang="en-US" sz="1800" dirty="0"/>
              <a:t>F I N D I N G S</a:t>
            </a:r>
          </a:p>
          <a:p>
            <a:pPr marL="0" marR="0">
              <a:lnSpc>
                <a:spcPct val="107000"/>
              </a:lnSpc>
              <a:spcBef>
                <a:spcPts val="1200"/>
              </a:spcBef>
              <a:spcAft>
                <a:spcPts val="600"/>
              </a:spcAft>
            </a:pPr>
            <a:r>
              <a:rPr lang="en-US" sz="1800" dirty="0">
                <a:cs typeface="Times New Roman" panose="02020603050405020304" pitchFamily="18" charset="0"/>
              </a:rPr>
              <a:t>This higher level grouping seemed to make sense to respondents</a:t>
            </a:r>
          </a:p>
          <a:p>
            <a:pPr marL="548640" lvl="2">
              <a:lnSpc>
                <a:spcPct val="107000"/>
              </a:lnSpc>
              <a:spcBef>
                <a:spcPts val="600"/>
              </a:spcBef>
              <a:spcAft>
                <a:spcPts val="600"/>
              </a:spcAft>
            </a:pPr>
            <a:r>
              <a:rPr lang="en-US" sz="1600" dirty="0">
                <a:cs typeface="Times New Roman" panose="02020603050405020304" pitchFamily="18" charset="0"/>
              </a:rPr>
              <a:t>Some commented that seeing this breakout would be helpful. </a:t>
            </a:r>
          </a:p>
          <a:p>
            <a:pPr marL="0" marR="0">
              <a:lnSpc>
                <a:spcPct val="107000"/>
              </a:lnSpc>
              <a:spcBef>
                <a:spcPts val="1800"/>
              </a:spcBef>
              <a:spcAft>
                <a:spcPts val="600"/>
              </a:spcAft>
            </a:pPr>
            <a:r>
              <a:rPr lang="en-US" sz="1800" dirty="0">
                <a:cs typeface="Times New Roman" panose="02020603050405020304" pitchFamily="18" charset="0"/>
              </a:rPr>
              <a:t>Many respondents assumed they would only be listed in </a:t>
            </a:r>
            <a:r>
              <a:rPr lang="en-US" sz="1800" dirty="0">
                <a:solidFill>
                  <a:schemeClr val="accent3">
                    <a:lumMod val="75000"/>
                  </a:schemeClr>
                </a:solidFill>
                <a:cs typeface="Times New Roman" panose="02020603050405020304" pitchFamily="18" charset="0"/>
              </a:rPr>
              <a:t>one</a:t>
            </a:r>
            <a:r>
              <a:rPr lang="en-US" sz="1800" dirty="0">
                <a:cs typeface="Times New Roman" panose="02020603050405020304" pitchFamily="18" charset="0"/>
              </a:rPr>
              <a:t> sector</a:t>
            </a:r>
          </a:p>
          <a:p>
            <a:pPr marL="496570" lvl="2">
              <a:lnSpc>
                <a:spcPct val="107000"/>
              </a:lnSpc>
              <a:spcBef>
                <a:spcPts val="0"/>
              </a:spcBef>
              <a:spcAft>
                <a:spcPts val="600"/>
              </a:spcAft>
            </a:pPr>
            <a:r>
              <a:rPr lang="en-US" sz="1600" dirty="0">
                <a:cs typeface="Times New Roman" panose="02020603050405020304" pitchFamily="18" charset="0"/>
              </a:rPr>
              <a:t>(Note that R’s do not generally differentiate between our terminology “sector” versus “industry”. They’re likely assuming that their </a:t>
            </a:r>
            <a:r>
              <a:rPr lang="en-US" sz="1600" i="1" dirty="0">
                <a:cs typeface="Times New Roman" panose="02020603050405020304" pitchFamily="18" charset="0"/>
              </a:rPr>
              <a:t>one primary business line </a:t>
            </a:r>
            <a:r>
              <a:rPr lang="en-US" sz="1600" dirty="0">
                <a:cs typeface="Times New Roman" panose="02020603050405020304" pitchFamily="18" charset="0"/>
              </a:rPr>
              <a:t>coincides with our definition of a sector.) </a:t>
            </a:r>
          </a:p>
          <a:p>
            <a:pPr marL="0" marR="0">
              <a:lnSpc>
                <a:spcPct val="107000"/>
              </a:lnSpc>
              <a:spcBef>
                <a:spcPts val="1800"/>
              </a:spcBef>
              <a:spcAft>
                <a:spcPts val="600"/>
              </a:spcAft>
            </a:pPr>
            <a:r>
              <a:rPr lang="en-US" sz="1800" dirty="0">
                <a:effectLst/>
                <a:ea typeface="Calibri" panose="020F0502020204030204" pitchFamily="34" charset="0"/>
                <a:cs typeface="Times New Roman" panose="02020603050405020304" pitchFamily="18" charset="0"/>
              </a:rPr>
              <a:t>There was some question how </a:t>
            </a:r>
            <a:r>
              <a:rPr lang="en-US" sz="1800" dirty="0">
                <a:solidFill>
                  <a:schemeClr val="accent3">
                    <a:lumMod val="75000"/>
                  </a:schemeClr>
                </a:solidFill>
                <a:effectLst/>
                <a:ea typeface="Calibri" panose="020F0502020204030204" pitchFamily="34" charset="0"/>
                <a:cs typeface="Times New Roman" panose="02020603050405020304" pitchFamily="18" charset="0"/>
              </a:rPr>
              <a:t>warehouses</a:t>
            </a:r>
            <a:r>
              <a:rPr lang="en-US" sz="1800" dirty="0">
                <a:effectLst/>
                <a:ea typeface="Calibri" panose="020F0502020204030204" pitchFamily="34" charset="0"/>
                <a:cs typeface="Times New Roman" panose="02020603050405020304" pitchFamily="18" charset="0"/>
              </a:rPr>
              <a:t> would be treated. Another mentioned e-commerce shipping centers</a:t>
            </a:r>
            <a:endParaRPr lang="en-US" sz="1800" b="1" dirty="0">
              <a:ea typeface="Calibri" panose="020F0502020204030204" pitchFamily="34" charset="0"/>
              <a:cs typeface="Times New Roman" panose="02020603050405020304" pitchFamily="18" charset="0"/>
            </a:endParaRPr>
          </a:p>
          <a:p>
            <a:pPr marL="0" marR="0">
              <a:lnSpc>
                <a:spcPct val="107000"/>
              </a:lnSpc>
              <a:spcBef>
                <a:spcPts val="1200"/>
              </a:spcBef>
              <a:spcAft>
                <a:spcPts val="0"/>
              </a:spcAft>
            </a:pPr>
            <a:endParaRPr lang="en-US" sz="1800" b="1" dirty="0">
              <a:effectLst/>
              <a:ea typeface="Calibri" panose="020F0502020204030204" pitchFamily="34" charset="0"/>
              <a:cs typeface="Times New Roman" panose="02020603050405020304" pitchFamily="18" charset="0"/>
            </a:endParaRPr>
          </a:p>
          <a:p>
            <a:pPr marL="0">
              <a:lnSpc>
                <a:spcPct val="107000"/>
              </a:lnSpc>
              <a:spcBef>
                <a:spcPts val="1200"/>
              </a:spcBef>
            </a:pPr>
            <a:r>
              <a:rPr lang="en-US" sz="1800" dirty="0">
                <a:solidFill>
                  <a:schemeClr val="accent3">
                    <a:lumMod val="75000"/>
                  </a:schemeClr>
                </a:solidFill>
                <a:effectLst/>
                <a:ea typeface="Calibri" panose="020F0502020204030204" pitchFamily="34" charset="0"/>
                <a:cs typeface="Times New Roman" panose="02020603050405020304" pitchFamily="18" charset="0"/>
              </a:rPr>
              <a:t>Recommendation</a:t>
            </a:r>
            <a:r>
              <a:rPr lang="en-US" sz="1800" dirty="0">
                <a:effectLst/>
                <a:ea typeface="Calibri" panose="020F0502020204030204" pitchFamily="34" charset="0"/>
                <a:cs typeface="Times New Roman" panose="02020603050405020304" pitchFamily="18" charset="0"/>
              </a:rPr>
              <a:t>: May be helpful to offer an explanation of the groupings/sectors. </a:t>
            </a:r>
          </a:p>
          <a:p>
            <a:pPr marL="0" marR="0">
              <a:lnSpc>
                <a:spcPct val="107000"/>
              </a:lnSpc>
              <a:spcBef>
                <a:spcPts val="1200"/>
              </a:spcBef>
              <a:spcAft>
                <a:spcPts val="0"/>
              </a:spcAft>
            </a:pPr>
            <a:endParaRPr lang="en-US" sz="1800" dirty="0">
              <a:latin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D50F005D-0CCF-45D6-8BC2-DD172913B242}"/>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14</a:t>
            </a:fld>
            <a:endParaRPr lang="en-US" dirty="0"/>
          </a:p>
        </p:txBody>
      </p:sp>
    </p:spTree>
    <p:extLst>
      <p:ext uri="{BB962C8B-B14F-4D97-AF65-F5344CB8AC3E}">
        <p14:creationId xmlns:p14="http://schemas.microsoft.com/office/powerpoint/2010/main" val="2020422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wall, shower, tiled, tub&#10;&#10;Description automatically generated">
            <a:extLst>
              <a:ext uri="{FF2B5EF4-FFF2-40B4-BE49-F238E27FC236}">
                <a16:creationId xmlns:a16="http://schemas.microsoft.com/office/drawing/2014/main" id="{432C4DEC-E64F-4058-AB92-B9805A418C4B}"/>
              </a:ext>
            </a:extLst>
          </p:cNvPr>
          <p:cNvPicPr>
            <a:picLocks noChangeAspect="1"/>
          </p:cNvPicPr>
          <p:nvPr/>
        </p:nvPicPr>
        <p:blipFill>
          <a:blip r:embed="rId2"/>
          <a:stretch>
            <a:fillRect/>
          </a:stretch>
        </p:blipFill>
        <p:spPr>
          <a:xfrm>
            <a:off x="1453" y="-7295"/>
            <a:ext cx="3858567" cy="6858000"/>
          </a:xfrm>
          <a:prstGeom prst="rect">
            <a:avLst/>
          </a:prstGeom>
        </p:spPr>
      </p:pic>
      <p:pic>
        <p:nvPicPr>
          <p:cNvPr id="7" name="Picture 6" descr="A picture containing wall, shower, tiled, tub&#10;&#10;Description automatically generated">
            <a:extLst>
              <a:ext uri="{FF2B5EF4-FFF2-40B4-BE49-F238E27FC236}">
                <a16:creationId xmlns:a16="http://schemas.microsoft.com/office/drawing/2014/main" id="{BE334C5A-1D8C-4758-B628-326D04B246A5}"/>
              </a:ext>
            </a:extLst>
          </p:cNvPr>
          <p:cNvPicPr>
            <a:picLocks noChangeAspect="1"/>
          </p:cNvPicPr>
          <p:nvPr/>
        </p:nvPicPr>
        <p:blipFill>
          <a:blip r:embed="rId2"/>
          <a:stretch>
            <a:fillRect/>
          </a:stretch>
        </p:blipFill>
        <p:spPr>
          <a:xfrm>
            <a:off x="3680664" y="-15280"/>
            <a:ext cx="3858567" cy="6858000"/>
          </a:xfrm>
          <a:prstGeom prst="rect">
            <a:avLst/>
          </a:prstGeom>
        </p:spPr>
      </p:pic>
      <p:pic>
        <p:nvPicPr>
          <p:cNvPr id="8" name="Picture 7" descr="A picture containing wall, shower, tiled, tub&#10;&#10;Description automatically generated">
            <a:extLst>
              <a:ext uri="{FF2B5EF4-FFF2-40B4-BE49-F238E27FC236}">
                <a16:creationId xmlns:a16="http://schemas.microsoft.com/office/drawing/2014/main" id="{B3CE8D38-0A37-4F5F-90AE-6F90AFF8465A}"/>
              </a:ext>
            </a:extLst>
          </p:cNvPr>
          <p:cNvPicPr>
            <a:picLocks noChangeAspect="1"/>
          </p:cNvPicPr>
          <p:nvPr/>
        </p:nvPicPr>
        <p:blipFill>
          <a:blip r:embed="rId2"/>
          <a:stretch>
            <a:fillRect/>
          </a:stretch>
        </p:blipFill>
        <p:spPr>
          <a:xfrm>
            <a:off x="7359875" y="-7985"/>
            <a:ext cx="3858567" cy="6858000"/>
          </a:xfrm>
          <a:prstGeom prst="rect">
            <a:avLst/>
          </a:prstGeom>
        </p:spPr>
      </p:pic>
      <p:pic>
        <p:nvPicPr>
          <p:cNvPr id="9" name="Picture 8" descr="A picture containing wall, shower, tiled, tub&#10;&#10;Description automatically generated">
            <a:extLst>
              <a:ext uri="{FF2B5EF4-FFF2-40B4-BE49-F238E27FC236}">
                <a16:creationId xmlns:a16="http://schemas.microsoft.com/office/drawing/2014/main" id="{6C62E7B9-E152-4DA9-8765-66E5811AF822}"/>
              </a:ext>
            </a:extLst>
          </p:cNvPr>
          <p:cNvPicPr>
            <a:picLocks noChangeAspect="1"/>
          </p:cNvPicPr>
          <p:nvPr/>
        </p:nvPicPr>
        <p:blipFill rotWithShape="1">
          <a:blip r:embed="rId2"/>
          <a:srcRect r="27496"/>
          <a:stretch/>
        </p:blipFill>
        <p:spPr>
          <a:xfrm>
            <a:off x="9392964" y="-15970"/>
            <a:ext cx="2797583" cy="6858000"/>
          </a:xfrm>
          <a:prstGeom prst="rect">
            <a:avLst/>
          </a:prstGeom>
        </p:spPr>
      </p:pic>
      <p:pic>
        <p:nvPicPr>
          <p:cNvPr id="11" name="Picture 10" descr="Graphical user interface, text, email&#10;&#10;Description automatically generated">
            <a:extLst>
              <a:ext uri="{FF2B5EF4-FFF2-40B4-BE49-F238E27FC236}">
                <a16:creationId xmlns:a16="http://schemas.microsoft.com/office/drawing/2014/main" id="{E1A4B383-4865-40CA-8423-214171D58E65}"/>
              </a:ext>
            </a:extLst>
          </p:cNvPr>
          <p:cNvPicPr>
            <a:picLocks noChangeAspect="1"/>
          </p:cNvPicPr>
          <p:nvPr/>
        </p:nvPicPr>
        <p:blipFill rotWithShape="1">
          <a:blip r:embed="rId3"/>
          <a:srcRect r="4194" b="2359"/>
          <a:stretch/>
        </p:blipFill>
        <p:spPr>
          <a:xfrm>
            <a:off x="260384" y="80889"/>
            <a:ext cx="11671231" cy="6696222"/>
          </a:xfrm>
          <a:prstGeom prst="rect">
            <a:avLst/>
          </a:prstGeom>
        </p:spPr>
      </p:pic>
      <p:pic>
        <p:nvPicPr>
          <p:cNvPr id="10" name="Picture 9" descr="A picture containing table&#10;&#10;Description automatically generated">
            <a:extLst>
              <a:ext uri="{FF2B5EF4-FFF2-40B4-BE49-F238E27FC236}">
                <a16:creationId xmlns:a16="http://schemas.microsoft.com/office/drawing/2014/main" id="{95AB2935-6ABD-4CF0-A39D-8D7CF865667C}"/>
              </a:ext>
            </a:extLst>
          </p:cNvPr>
          <p:cNvPicPr>
            <a:picLocks noChangeAspect="1"/>
          </p:cNvPicPr>
          <p:nvPr/>
        </p:nvPicPr>
        <p:blipFill rotWithShape="1">
          <a:blip r:embed="rId4"/>
          <a:srcRect l="-1" r="4271"/>
          <a:stretch/>
        </p:blipFill>
        <p:spPr>
          <a:xfrm>
            <a:off x="260384" y="257175"/>
            <a:ext cx="11671231" cy="6343649"/>
          </a:xfrm>
          <a:prstGeom prst="rect">
            <a:avLst/>
          </a:prstGeom>
        </p:spPr>
      </p:pic>
      <p:sp>
        <p:nvSpPr>
          <p:cNvPr id="2" name="Slide Number Placeholder 1">
            <a:extLst>
              <a:ext uri="{FF2B5EF4-FFF2-40B4-BE49-F238E27FC236}">
                <a16:creationId xmlns:a16="http://schemas.microsoft.com/office/drawing/2014/main" id="{C5DD5F7F-10FD-4701-B542-C4F86F29355C}"/>
              </a:ext>
            </a:extLst>
          </p:cNvPr>
          <p:cNvSpPr>
            <a:spLocks noGrp="1"/>
          </p:cNvSpPr>
          <p:nvPr>
            <p:ph type="sldNum" sz="quarter" idx="12"/>
          </p:nvPr>
        </p:nvSpPr>
        <p:spPr/>
        <p:txBody>
          <a:bodyPr/>
          <a:lstStyle/>
          <a:p>
            <a:fld id="{34B7E4EF-A1BD-40F4-AB7B-04F084DD991D}" type="slidenum">
              <a:rPr lang="en-US" smtClean="0"/>
              <a:t>15</a:t>
            </a:fld>
            <a:endParaRPr lang="en-US" dirty="0"/>
          </a:p>
        </p:txBody>
      </p:sp>
    </p:spTree>
    <p:extLst>
      <p:ext uri="{BB962C8B-B14F-4D97-AF65-F5344CB8AC3E}">
        <p14:creationId xmlns:p14="http://schemas.microsoft.com/office/powerpoint/2010/main" val="26490566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p:txBody>
          <a:bodyPr/>
          <a:lstStyle/>
          <a:p>
            <a:r>
              <a:rPr lang="en-US" dirty="0"/>
              <a:t>Primary Business Activity </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1066800" y="1475409"/>
            <a:ext cx="10058400" cy="4840985"/>
          </a:xfrm>
        </p:spPr>
        <p:txBody>
          <a:bodyPr>
            <a:normAutofit fontScale="92500"/>
          </a:bodyPr>
          <a:lstStyle/>
          <a:p>
            <a:pPr marL="0" marR="0" indent="0">
              <a:lnSpc>
                <a:spcPct val="107000"/>
              </a:lnSpc>
              <a:spcBef>
                <a:spcPts val="1200"/>
              </a:spcBef>
              <a:spcAft>
                <a:spcPts val="0"/>
              </a:spcAft>
              <a:buNone/>
            </a:pPr>
            <a:r>
              <a:rPr lang="en-US" sz="1800" dirty="0"/>
              <a:t>F I N D I N G S</a:t>
            </a:r>
          </a:p>
          <a:p>
            <a:pPr>
              <a:lnSpc>
                <a:spcPct val="107000"/>
              </a:lnSpc>
              <a:spcBef>
                <a:spcPts val="1200"/>
              </a:spcBef>
            </a:pPr>
            <a:r>
              <a:rPr lang="en-US" sz="1800" dirty="0"/>
              <a:t>Many found this to be a good way to organize the data. “Straightforward” “Prefiltered is easier”</a:t>
            </a:r>
          </a:p>
          <a:p>
            <a:pPr lvl="1">
              <a:lnSpc>
                <a:spcPct val="107000"/>
              </a:lnSpc>
              <a:spcBef>
                <a:spcPts val="600"/>
              </a:spcBef>
            </a:pPr>
            <a:r>
              <a:rPr lang="en-US" sz="1800" dirty="0"/>
              <a:t>Some R’s did not immediately notice the NAICS description (need to make more prominent)</a:t>
            </a:r>
          </a:p>
          <a:p>
            <a:pPr lvl="1">
              <a:lnSpc>
                <a:spcPct val="107000"/>
              </a:lnSpc>
              <a:spcBef>
                <a:spcPts val="600"/>
              </a:spcBef>
            </a:pPr>
            <a:r>
              <a:rPr lang="en-US" sz="1800" dirty="0"/>
              <a:t>Several R’s mentioned the description of NAICS was helpful</a:t>
            </a:r>
            <a:endParaRPr lang="en-US" sz="1800" dirty="0">
              <a:solidFill>
                <a:schemeClr val="accent5">
                  <a:lumMod val="75000"/>
                </a:schemeClr>
              </a:solidFill>
            </a:endParaRPr>
          </a:p>
          <a:p>
            <a:pPr lvl="2">
              <a:lnSpc>
                <a:spcPct val="107000"/>
              </a:lnSpc>
              <a:spcBef>
                <a:spcPts val="600"/>
              </a:spcBef>
            </a:pPr>
            <a:r>
              <a:rPr lang="en-US" sz="1700" dirty="0">
                <a:solidFill>
                  <a:schemeClr val="accent5">
                    <a:lumMod val="75000"/>
                  </a:schemeClr>
                </a:solidFill>
              </a:rPr>
              <a:t>“</a:t>
            </a:r>
            <a:r>
              <a:rPr lang="en-US" sz="1700" i="1" dirty="0">
                <a:solidFill>
                  <a:schemeClr val="accent5">
                    <a:lumMod val="75000"/>
                  </a:schemeClr>
                </a:solidFill>
              </a:rPr>
              <a:t>This is how they do it for insurance purposes too. Makes a lot of sense. Easier to understand to be honest”</a:t>
            </a:r>
          </a:p>
          <a:p>
            <a:pPr>
              <a:lnSpc>
                <a:spcPct val="107000"/>
              </a:lnSpc>
              <a:spcBef>
                <a:spcPts val="1200"/>
              </a:spcBef>
            </a:pPr>
            <a:r>
              <a:rPr lang="en-US" sz="2100" dirty="0"/>
              <a:t>There was variability in respondent’s familiarity with NAICS</a:t>
            </a:r>
          </a:p>
          <a:p>
            <a:pPr>
              <a:lnSpc>
                <a:spcPct val="107000"/>
              </a:lnSpc>
              <a:spcBef>
                <a:spcPts val="1200"/>
              </a:spcBef>
            </a:pPr>
            <a:r>
              <a:rPr lang="en-US" sz="2100" dirty="0"/>
              <a:t>Respondents often don’t understand how/why they’re classified a certain way</a:t>
            </a:r>
          </a:p>
          <a:p>
            <a:pPr marL="548640" lvl="2" indent="0">
              <a:lnSpc>
                <a:spcPct val="107000"/>
              </a:lnSpc>
              <a:spcBef>
                <a:spcPts val="1200"/>
              </a:spcBef>
              <a:buNone/>
            </a:pPr>
            <a:endParaRPr lang="en-US" sz="1600" dirty="0"/>
          </a:p>
          <a:p>
            <a:pPr marL="0" indent="0">
              <a:lnSpc>
                <a:spcPct val="107000"/>
              </a:lnSpc>
              <a:spcBef>
                <a:spcPts val="1200"/>
              </a:spcBef>
              <a:buNone/>
            </a:pPr>
            <a:r>
              <a:rPr lang="en-US" sz="1900" dirty="0"/>
              <a:t>U P D A T I N G  N A I C S</a:t>
            </a:r>
          </a:p>
          <a:p>
            <a:pPr>
              <a:lnSpc>
                <a:spcPct val="107000"/>
              </a:lnSpc>
              <a:spcBef>
                <a:spcPts val="1200"/>
              </a:spcBef>
            </a:pPr>
            <a:r>
              <a:rPr lang="en-US" sz="1900" dirty="0"/>
              <a:t>The functionality seemed clear for how to update their industry. </a:t>
            </a:r>
          </a:p>
          <a:p>
            <a:pPr lvl="2">
              <a:lnSpc>
                <a:spcPct val="107000"/>
              </a:lnSpc>
              <a:spcBef>
                <a:spcPts val="600"/>
              </a:spcBef>
            </a:pPr>
            <a:r>
              <a:rPr lang="en-US" sz="1900" dirty="0"/>
              <a:t>Some mentioned they likely would use this feature. </a:t>
            </a:r>
          </a:p>
        </p:txBody>
      </p:sp>
      <p:sp>
        <p:nvSpPr>
          <p:cNvPr id="4" name="Slide Number Placeholder 3">
            <a:extLst>
              <a:ext uri="{FF2B5EF4-FFF2-40B4-BE49-F238E27FC236}">
                <a16:creationId xmlns:a16="http://schemas.microsoft.com/office/drawing/2014/main" id="{97BA5D9E-D358-4D8F-94E9-05A3640DC43D}"/>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16</a:t>
            </a:fld>
            <a:endParaRPr lang="en-US" dirty="0"/>
          </a:p>
        </p:txBody>
      </p:sp>
    </p:spTree>
    <p:extLst>
      <p:ext uri="{BB962C8B-B14F-4D97-AF65-F5344CB8AC3E}">
        <p14:creationId xmlns:p14="http://schemas.microsoft.com/office/powerpoint/2010/main" val="1424220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p:txBody>
          <a:bodyPr/>
          <a:lstStyle/>
          <a:p>
            <a:r>
              <a:rPr lang="en-US" dirty="0"/>
              <a:t>Primary Business Activity </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1066800" y="1477108"/>
            <a:ext cx="10058400" cy="4738297"/>
          </a:xfrm>
        </p:spPr>
        <p:txBody>
          <a:bodyPr>
            <a:normAutofit fontScale="92500" lnSpcReduction="10000"/>
          </a:bodyPr>
          <a:lstStyle/>
          <a:p>
            <a:pPr marL="0" marR="0" indent="0">
              <a:lnSpc>
                <a:spcPct val="107000"/>
              </a:lnSpc>
              <a:spcBef>
                <a:spcPts val="1200"/>
              </a:spcBef>
              <a:spcAft>
                <a:spcPts val="600"/>
              </a:spcAft>
              <a:buNone/>
            </a:pPr>
            <a:r>
              <a:rPr lang="en-US" sz="1900" dirty="0">
                <a:latin typeface="Avenir Next LT Pro (Body)"/>
                <a:ea typeface="Calibri" panose="020F0502020204030204" pitchFamily="34" charset="0"/>
                <a:cs typeface="Times New Roman" panose="02020603050405020304" pitchFamily="18" charset="0"/>
              </a:rPr>
              <a:t>ESTABLISHMENTS WITH MULTIPLE PBA’S:</a:t>
            </a:r>
            <a:endParaRPr lang="en-US" sz="1900" dirty="0">
              <a:effectLst/>
              <a:latin typeface="Avenir Next LT Pro (Body)"/>
              <a:ea typeface="Calibri" panose="020F0502020204030204" pitchFamily="34" charset="0"/>
              <a:cs typeface="Times New Roman" panose="02020603050405020304" pitchFamily="18" charset="0"/>
            </a:endParaRPr>
          </a:p>
          <a:p>
            <a:pPr marL="0" marR="0">
              <a:lnSpc>
                <a:spcPct val="107000"/>
              </a:lnSpc>
              <a:spcBef>
                <a:spcPts val="1200"/>
              </a:spcBef>
              <a:spcAft>
                <a:spcPts val="600"/>
              </a:spcAft>
            </a:pPr>
            <a:r>
              <a:rPr lang="en-US" sz="2100" dirty="0">
                <a:latin typeface="Avenir Next LT Pro (Body)"/>
                <a:ea typeface="Calibri" panose="020F0502020204030204" pitchFamily="34" charset="0"/>
                <a:cs typeface="Times New Roman" panose="02020603050405020304" pitchFamily="18" charset="0"/>
              </a:rPr>
              <a:t>Some R’s mentioned they did have locations wherein </a:t>
            </a:r>
            <a:r>
              <a:rPr lang="en-US" sz="2100" i="1" dirty="0">
                <a:latin typeface="Avenir Next LT Pro (Body)"/>
                <a:ea typeface="Calibri" panose="020F0502020204030204" pitchFamily="34" charset="0"/>
                <a:cs typeface="Times New Roman" panose="02020603050405020304" pitchFamily="18" charset="0"/>
              </a:rPr>
              <a:t>more than one </a:t>
            </a:r>
            <a:r>
              <a:rPr lang="en-US" sz="2100" dirty="0">
                <a:latin typeface="Avenir Next LT Pro (Body)"/>
                <a:ea typeface="Calibri" panose="020F0502020204030204" pitchFamily="34" charset="0"/>
                <a:cs typeface="Times New Roman" panose="02020603050405020304" pitchFamily="18" charset="0"/>
              </a:rPr>
              <a:t>PBA might be relevant. This pre-grouping might make reporting easier, as opposed to breaking out. </a:t>
            </a:r>
          </a:p>
          <a:p>
            <a:pPr marL="548640" lvl="2">
              <a:lnSpc>
                <a:spcPct val="107000"/>
              </a:lnSpc>
              <a:spcBef>
                <a:spcPts val="600"/>
              </a:spcBef>
              <a:spcAft>
                <a:spcPts val="600"/>
              </a:spcAft>
            </a:pPr>
            <a:r>
              <a:rPr lang="en-US" sz="1600" i="1" dirty="0">
                <a:latin typeface="Avenir Next LT Pro (Body)"/>
                <a:ea typeface="Calibri" panose="020F0502020204030204" pitchFamily="34" charset="0"/>
                <a:cs typeface="Times New Roman" panose="02020603050405020304" pitchFamily="18" charset="0"/>
              </a:rPr>
              <a:t>“Do have more than one code [line of business]. Picking one, that makes it easier…Won’t paint a picture of what's going on in that facility.”</a:t>
            </a:r>
          </a:p>
          <a:p>
            <a:pPr marL="1097280" lvl="4">
              <a:lnSpc>
                <a:spcPct val="107000"/>
              </a:lnSpc>
              <a:spcBef>
                <a:spcPts val="0"/>
              </a:spcBef>
              <a:spcAft>
                <a:spcPts val="600"/>
              </a:spcAft>
            </a:pPr>
            <a:r>
              <a:rPr lang="en-US" sz="1600" dirty="0">
                <a:latin typeface="Avenir Next LT Pro (Body)"/>
                <a:ea typeface="Calibri" panose="020F0502020204030204" pitchFamily="34" charset="0"/>
                <a:cs typeface="Times New Roman" panose="02020603050405020304" pitchFamily="18" charset="0"/>
              </a:rPr>
              <a:t>Be clear in instructions that respondents are not  being asked to exclude data</a:t>
            </a:r>
          </a:p>
          <a:p>
            <a:pPr>
              <a:lnSpc>
                <a:spcPct val="107000"/>
              </a:lnSpc>
              <a:spcBef>
                <a:spcPts val="1800"/>
              </a:spcBef>
            </a:pPr>
            <a:r>
              <a:rPr lang="en-US" sz="2100" dirty="0"/>
              <a:t>Some R’s assumed this would be where they would update location data (address, Op. status)</a:t>
            </a:r>
          </a:p>
          <a:p>
            <a:pPr lvl="1">
              <a:lnSpc>
                <a:spcPct val="107000"/>
              </a:lnSpc>
              <a:spcBef>
                <a:spcPts val="600"/>
              </a:spcBef>
            </a:pPr>
            <a:r>
              <a:rPr lang="en-US" sz="1700" dirty="0">
                <a:solidFill>
                  <a:schemeClr val="accent5">
                    <a:lumMod val="75000"/>
                  </a:schemeClr>
                </a:solidFill>
              </a:rPr>
              <a:t>Recommendations: </a:t>
            </a:r>
          </a:p>
          <a:p>
            <a:pPr lvl="2">
              <a:lnSpc>
                <a:spcPct val="107000"/>
              </a:lnSpc>
              <a:spcBef>
                <a:spcPts val="600"/>
              </a:spcBef>
            </a:pPr>
            <a:r>
              <a:rPr lang="en-US" sz="1700" dirty="0"/>
              <a:t>There should be an area for them to enter in comments regarding any confusion/frustration with their classification. </a:t>
            </a:r>
          </a:p>
          <a:p>
            <a:pPr lvl="2">
              <a:lnSpc>
                <a:spcPct val="107000"/>
              </a:lnSpc>
              <a:spcBef>
                <a:spcPts val="1200"/>
              </a:spcBef>
            </a:pPr>
            <a:r>
              <a:rPr lang="en-US" sz="1700" dirty="0"/>
              <a:t>PBA should be addressed next to any questions regarding COS (address; operational status) May need to be on its own page to minimize any confusion and allow respondents to focus on this task alone. </a:t>
            </a:r>
          </a:p>
          <a:p>
            <a:pPr marL="548640" lvl="2">
              <a:lnSpc>
                <a:spcPct val="107000"/>
              </a:lnSpc>
              <a:spcBef>
                <a:spcPts val="0"/>
              </a:spcBef>
              <a:spcAft>
                <a:spcPts val="800"/>
              </a:spcAft>
            </a:pPr>
            <a:endParaRPr lang="en-US" sz="1600" i="1" dirty="0">
              <a:latin typeface="Avenir Next LT Pro (Body)"/>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800" dirty="0">
              <a:solidFill>
                <a:srgbClr val="7E006F"/>
              </a:solidFill>
              <a:latin typeface="Calibri" panose="020F0502020204030204" pitchFamily="34" charset="0"/>
              <a:ea typeface="Calibri" panose="020F0502020204030204" pitchFamily="34" charset="0"/>
              <a:cs typeface="Times New Roman" panose="02020603050405020304" pitchFamily="18" charset="0"/>
            </a:endParaRPr>
          </a:p>
          <a:p>
            <a:pPr marL="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0F29E4B1-5BDC-4D9E-A2F6-5AEF269638AB}"/>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17</a:t>
            </a:fld>
            <a:endParaRPr lang="en-US" dirty="0"/>
          </a:p>
        </p:txBody>
      </p:sp>
    </p:spTree>
    <p:extLst>
      <p:ext uri="{BB962C8B-B14F-4D97-AF65-F5344CB8AC3E}">
        <p14:creationId xmlns:p14="http://schemas.microsoft.com/office/powerpoint/2010/main" val="2426122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a:xfrm>
            <a:off x="1066800" y="329783"/>
            <a:ext cx="10058400" cy="1371600"/>
          </a:xfrm>
        </p:spPr>
        <p:txBody>
          <a:bodyPr/>
          <a:lstStyle/>
          <a:p>
            <a:r>
              <a:rPr lang="en-US" dirty="0"/>
              <a:t>Primary Business Activity </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1066800" y="1124263"/>
            <a:ext cx="10058400" cy="5456904"/>
          </a:xfrm>
        </p:spPr>
        <p:txBody>
          <a:bodyPr>
            <a:normAutofit fontScale="70000" lnSpcReduction="20000"/>
          </a:bodyPr>
          <a:lstStyle/>
          <a:p>
            <a:pPr marL="0" marR="0" indent="0">
              <a:lnSpc>
                <a:spcPct val="107000"/>
              </a:lnSpc>
              <a:spcBef>
                <a:spcPts val="0"/>
              </a:spcBef>
              <a:spcAft>
                <a:spcPts val="800"/>
              </a:spcAft>
              <a:buNone/>
            </a:pPr>
            <a:r>
              <a:rPr lang="en-US" sz="2300" dirty="0">
                <a:latin typeface="Avenir Next LT Pro (Body)"/>
                <a:ea typeface="Calibri" panose="020F0502020204030204" pitchFamily="34" charset="0"/>
                <a:cs typeface="Times New Roman" panose="02020603050405020304" pitchFamily="18" charset="0"/>
              </a:rPr>
              <a:t>RECORD KEEPING AND NAICS</a:t>
            </a:r>
          </a:p>
          <a:p>
            <a:pPr>
              <a:lnSpc>
                <a:spcPct val="107000"/>
              </a:lnSpc>
              <a:spcBef>
                <a:spcPts val="800"/>
              </a:spcBef>
              <a:spcAft>
                <a:spcPts val="800"/>
              </a:spcAft>
            </a:pPr>
            <a:r>
              <a:rPr lang="en-US" sz="2300" dirty="0">
                <a:latin typeface="Avenir Next LT Pro (Body)"/>
                <a:ea typeface="Calibri" panose="020F0502020204030204" pitchFamily="34" charset="0"/>
                <a:cs typeface="Times New Roman" panose="02020603050405020304" pitchFamily="18" charset="0"/>
              </a:rPr>
              <a:t>Industry questions divided at the 6-digit NAICS, likely more difficult to parse than how R’s are used to reporting. </a:t>
            </a:r>
          </a:p>
          <a:p>
            <a:pPr marL="548640" lvl="2">
              <a:lnSpc>
                <a:spcPct val="107000"/>
              </a:lnSpc>
              <a:spcBef>
                <a:spcPts val="0"/>
              </a:spcBef>
              <a:spcAft>
                <a:spcPts val="800"/>
              </a:spcAft>
            </a:pPr>
            <a:r>
              <a:rPr lang="en-US" sz="2300" dirty="0">
                <a:latin typeface="Avenir Next LT Pro (Body)"/>
                <a:ea typeface="Calibri" panose="020F0502020204030204" pitchFamily="34" charset="0"/>
                <a:cs typeface="Times New Roman" panose="02020603050405020304" pitchFamily="18" charset="0"/>
              </a:rPr>
              <a:t>For example, ACES is rolled up to </a:t>
            </a:r>
            <a:r>
              <a:rPr lang="en-US" sz="2300" u="sng" dirty="0">
                <a:latin typeface="Avenir Next LT Pro (Body)"/>
                <a:ea typeface="Calibri" panose="020F0502020204030204" pitchFamily="34" charset="0"/>
                <a:cs typeface="Times New Roman" panose="02020603050405020304" pitchFamily="18" charset="0"/>
              </a:rPr>
              <a:t>four</a:t>
            </a:r>
            <a:r>
              <a:rPr lang="en-US" sz="2300" dirty="0">
                <a:latin typeface="Avenir Next LT Pro (Body)"/>
                <a:ea typeface="Calibri" panose="020F0502020204030204" pitchFamily="34" charset="0"/>
                <a:cs typeface="Times New Roman" panose="02020603050405020304" pitchFamily="18" charset="0"/>
              </a:rPr>
              <a:t> digits not </a:t>
            </a:r>
            <a:r>
              <a:rPr lang="en-US" sz="2300" u="sng" dirty="0">
                <a:latin typeface="Avenir Next LT Pro (Body)"/>
                <a:ea typeface="Calibri" panose="020F0502020204030204" pitchFamily="34" charset="0"/>
                <a:cs typeface="Times New Roman" panose="02020603050405020304" pitchFamily="18" charset="0"/>
              </a:rPr>
              <a:t>six</a:t>
            </a:r>
          </a:p>
          <a:p>
            <a:pPr marL="1097280" lvl="4">
              <a:lnSpc>
                <a:spcPct val="107000"/>
              </a:lnSpc>
              <a:spcBef>
                <a:spcPts val="0"/>
              </a:spcBef>
              <a:spcAft>
                <a:spcPts val="800"/>
              </a:spcAft>
            </a:pPr>
            <a:r>
              <a:rPr lang="en-US" sz="2000" dirty="0">
                <a:latin typeface="Avenir Next LT Pro (Body)"/>
                <a:ea typeface="Calibri" panose="020F0502020204030204" pitchFamily="34" charset="0"/>
                <a:cs typeface="Times New Roman" panose="02020603050405020304" pitchFamily="18" charset="0"/>
              </a:rPr>
              <a:t>This has implications for R’s ability to provide estimates</a:t>
            </a:r>
          </a:p>
          <a:p>
            <a:pPr marL="548640" lvl="2">
              <a:lnSpc>
                <a:spcPct val="107000"/>
              </a:lnSpc>
              <a:spcBef>
                <a:spcPts val="1200"/>
              </a:spcBef>
              <a:spcAft>
                <a:spcPts val="800"/>
              </a:spcAft>
            </a:pPr>
            <a:r>
              <a:rPr lang="en-US" sz="2300" dirty="0">
                <a:latin typeface="Avenir Next LT Pro (Body)"/>
                <a:ea typeface="Calibri" panose="020F0502020204030204" pitchFamily="34" charset="0"/>
                <a:cs typeface="Times New Roman" panose="02020603050405020304" pitchFamily="18" charset="0"/>
              </a:rPr>
              <a:t>Respondents will sometimes combine data that we would like them to split (they have one bucket but we want two)</a:t>
            </a:r>
          </a:p>
          <a:p>
            <a:pPr marL="1097280" lvl="4">
              <a:lnSpc>
                <a:spcPct val="107000"/>
              </a:lnSpc>
              <a:spcBef>
                <a:spcPts val="0"/>
              </a:spcBef>
              <a:spcAft>
                <a:spcPts val="800"/>
              </a:spcAft>
            </a:pPr>
            <a:r>
              <a:rPr lang="en-US" sz="2000" dirty="0">
                <a:latin typeface="Avenir Next LT Pro (Body)"/>
                <a:ea typeface="Calibri" panose="020F0502020204030204" pitchFamily="34" charset="0"/>
                <a:cs typeface="Times New Roman" panose="02020603050405020304" pitchFamily="18" charset="0"/>
              </a:rPr>
              <a:t>Respondents often give us what’s easier for them. </a:t>
            </a:r>
          </a:p>
          <a:p>
            <a:pPr marL="1097280" lvl="4">
              <a:lnSpc>
                <a:spcPct val="107000"/>
              </a:lnSpc>
              <a:spcBef>
                <a:spcPts val="0"/>
              </a:spcBef>
              <a:spcAft>
                <a:spcPts val="800"/>
              </a:spcAft>
            </a:pPr>
            <a:r>
              <a:rPr lang="en-US" sz="2000" dirty="0">
                <a:latin typeface="Avenir Next LT Pro (Body)"/>
                <a:ea typeface="Calibri" panose="020F0502020204030204" pitchFamily="34" charset="0"/>
                <a:cs typeface="Times New Roman" panose="02020603050405020304" pitchFamily="18" charset="0"/>
              </a:rPr>
              <a:t>“</a:t>
            </a:r>
            <a:r>
              <a:rPr lang="en-US" sz="2000" i="1" dirty="0">
                <a:latin typeface="Avenir Next LT Pro (Body)"/>
                <a:ea typeface="Calibri" panose="020F0502020204030204" pitchFamily="34" charset="0"/>
                <a:cs typeface="Times New Roman" panose="02020603050405020304" pitchFamily="18" charset="0"/>
              </a:rPr>
              <a:t>So talking about the buckets earlier, might not be exactly how we have our buckets [organized]. We might combine them where you want them separate. It gets time consuming and very manual to realign into these buckets. The more general the bucket you ask for potentially more easy to provide, not needing to get down to a granular level. One broad general number then I don't need to split it out.</a:t>
            </a:r>
            <a:r>
              <a:rPr lang="en-US" sz="2000" dirty="0">
                <a:latin typeface="Avenir Next LT Pro (Body)"/>
                <a:ea typeface="Calibri" panose="020F0502020204030204" pitchFamily="34" charset="0"/>
                <a:cs typeface="Times New Roman" panose="02020603050405020304" pitchFamily="18" charset="0"/>
              </a:rPr>
              <a:t>“</a:t>
            </a:r>
            <a:endParaRPr lang="en-US" sz="2000" dirty="0">
              <a:solidFill>
                <a:schemeClr val="accent5">
                  <a:lumMod val="75000"/>
                </a:schemeClr>
              </a:solidFill>
              <a:latin typeface="Avenir Next LT Pro (Body)"/>
              <a:ea typeface="Calibri" panose="020F0502020204030204" pitchFamily="34" charset="0"/>
              <a:cs typeface="Times New Roman" panose="02020603050405020304" pitchFamily="18" charset="0"/>
            </a:endParaRPr>
          </a:p>
          <a:p>
            <a:pPr marL="0" indent="0">
              <a:lnSpc>
                <a:spcPct val="107000"/>
              </a:lnSpc>
              <a:spcBef>
                <a:spcPts val="1200"/>
              </a:spcBef>
              <a:spcAft>
                <a:spcPts val="800"/>
              </a:spcAft>
              <a:buNone/>
            </a:pPr>
            <a:r>
              <a:rPr lang="en-US" sz="2100" dirty="0">
                <a:solidFill>
                  <a:schemeClr val="accent5">
                    <a:lumMod val="75000"/>
                  </a:schemeClr>
                </a:solidFill>
                <a:latin typeface="Avenir Next LT Pro (Body)"/>
                <a:ea typeface="Calibri" panose="020F0502020204030204" pitchFamily="34" charset="0"/>
                <a:cs typeface="Times New Roman" panose="02020603050405020304" pitchFamily="18" charset="0"/>
              </a:rPr>
              <a:t>Recommendation</a:t>
            </a:r>
            <a:endParaRPr lang="en-US" sz="2100" dirty="0">
              <a:latin typeface="Avenir Next LT Pro (Body)"/>
              <a:ea typeface="Calibri" panose="020F0502020204030204" pitchFamily="34" charset="0"/>
              <a:cs typeface="Times New Roman" panose="02020603050405020304" pitchFamily="18" charset="0"/>
            </a:endParaRPr>
          </a:p>
          <a:p>
            <a:pPr marL="0">
              <a:lnSpc>
                <a:spcPct val="107000"/>
              </a:lnSpc>
              <a:spcBef>
                <a:spcPts val="0"/>
              </a:spcBef>
            </a:pPr>
            <a:r>
              <a:rPr lang="en-US" sz="2100" dirty="0">
                <a:latin typeface="Avenir Next LT Pro (Body)"/>
                <a:ea typeface="Calibri" panose="020F0502020204030204" pitchFamily="34" charset="0"/>
                <a:cs typeface="Times New Roman" panose="02020603050405020304" pitchFamily="18" charset="0"/>
              </a:rPr>
              <a:t>Give a heads up for AIES fundamental changes. Especially i</a:t>
            </a:r>
            <a:r>
              <a:rPr lang="en-US" sz="2100" dirty="0">
                <a:effectLst/>
                <a:latin typeface="Avenir Next LT Pro (Body)"/>
                <a:ea typeface="Calibri" panose="020F0502020204030204" pitchFamily="34" charset="0"/>
                <a:cs typeface="Times New Roman" panose="02020603050405020304" pitchFamily="18" charset="0"/>
              </a:rPr>
              <a:t>f there will be a change in industry reporting (i.e., from 4 digit to more complex) offer guidance and let respondents know ahead of time. </a:t>
            </a:r>
          </a:p>
          <a:p>
            <a:pPr marL="496570" lvl="2">
              <a:lnSpc>
                <a:spcPct val="107000"/>
              </a:lnSpc>
              <a:spcBef>
                <a:spcPts val="600"/>
              </a:spcBef>
            </a:pPr>
            <a:r>
              <a:rPr lang="en-US" sz="2000" i="1" dirty="0">
                <a:effectLst/>
                <a:latin typeface="Avenir Next LT Pro (Body)"/>
                <a:ea typeface="Calibri" panose="020F0502020204030204" pitchFamily="34" charset="0"/>
                <a:cs typeface="Times New Roman" panose="02020603050405020304" pitchFamily="18" charset="0"/>
              </a:rPr>
              <a:t>“I go in and use last years guidelines. I try to follow the same process from earlier years.”</a:t>
            </a:r>
            <a:endParaRPr lang="en-US" sz="2000" dirty="0">
              <a:latin typeface="Avenir Next LT Pro (Body)"/>
              <a:ea typeface="Calibri" panose="020F0502020204030204" pitchFamily="34" charset="0"/>
              <a:cs typeface="Times New Roman" panose="02020603050405020304" pitchFamily="18" charset="0"/>
            </a:endParaRPr>
          </a:p>
          <a:p>
            <a:pPr>
              <a:lnSpc>
                <a:spcPct val="107000"/>
              </a:lnSpc>
              <a:spcBef>
                <a:spcPts val="1200"/>
              </a:spcBef>
              <a:spcAft>
                <a:spcPts val="800"/>
              </a:spcAft>
            </a:pPr>
            <a:r>
              <a:rPr lang="en-US" sz="2100" dirty="0">
                <a:latin typeface="Avenir Next LT Pro (Body)"/>
                <a:ea typeface="Calibri" panose="020F0502020204030204" pitchFamily="34" charset="0"/>
                <a:cs typeface="Times New Roman" panose="02020603050405020304" pitchFamily="18" charset="0"/>
              </a:rPr>
              <a:t>Note clearly: “For the purposes of this survey, all business lines will be grouped into one industry code per establishment”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13A374F-A6C5-448A-B48B-0897FC01807F}"/>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18</a:t>
            </a:fld>
            <a:endParaRPr lang="en-US" dirty="0"/>
          </a:p>
        </p:txBody>
      </p:sp>
    </p:spTree>
    <p:extLst>
      <p:ext uri="{BB962C8B-B14F-4D97-AF65-F5344CB8AC3E}">
        <p14:creationId xmlns:p14="http://schemas.microsoft.com/office/powerpoint/2010/main" val="167907325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wall, shower, tiled, tub&#10;&#10;Description automatically generated">
            <a:extLst>
              <a:ext uri="{FF2B5EF4-FFF2-40B4-BE49-F238E27FC236}">
                <a16:creationId xmlns:a16="http://schemas.microsoft.com/office/drawing/2014/main" id="{432C4DEC-E64F-4058-AB92-B9805A418C4B}"/>
              </a:ext>
            </a:extLst>
          </p:cNvPr>
          <p:cNvPicPr>
            <a:picLocks noChangeAspect="1"/>
          </p:cNvPicPr>
          <p:nvPr/>
        </p:nvPicPr>
        <p:blipFill>
          <a:blip r:embed="rId2"/>
          <a:stretch>
            <a:fillRect/>
          </a:stretch>
        </p:blipFill>
        <p:spPr>
          <a:xfrm>
            <a:off x="1453" y="-7295"/>
            <a:ext cx="3858567" cy="6858000"/>
          </a:xfrm>
          <a:prstGeom prst="rect">
            <a:avLst/>
          </a:prstGeom>
        </p:spPr>
      </p:pic>
      <p:pic>
        <p:nvPicPr>
          <p:cNvPr id="7" name="Picture 6" descr="A picture containing wall, shower, tiled, tub&#10;&#10;Description automatically generated">
            <a:extLst>
              <a:ext uri="{FF2B5EF4-FFF2-40B4-BE49-F238E27FC236}">
                <a16:creationId xmlns:a16="http://schemas.microsoft.com/office/drawing/2014/main" id="{BE334C5A-1D8C-4758-B628-326D04B246A5}"/>
              </a:ext>
            </a:extLst>
          </p:cNvPr>
          <p:cNvPicPr>
            <a:picLocks noChangeAspect="1"/>
          </p:cNvPicPr>
          <p:nvPr/>
        </p:nvPicPr>
        <p:blipFill>
          <a:blip r:embed="rId2"/>
          <a:stretch>
            <a:fillRect/>
          </a:stretch>
        </p:blipFill>
        <p:spPr>
          <a:xfrm>
            <a:off x="3680664" y="-15280"/>
            <a:ext cx="3858567" cy="6858000"/>
          </a:xfrm>
          <a:prstGeom prst="rect">
            <a:avLst/>
          </a:prstGeom>
        </p:spPr>
      </p:pic>
      <p:pic>
        <p:nvPicPr>
          <p:cNvPr id="8" name="Picture 7" descr="A picture containing wall, shower, tiled, tub&#10;&#10;Description automatically generated">
            <a:extLst>
              <a:ext uri="{FF2B5EF4-FFF2-40B4-BE49-F238E27FC236}">
                <a16:creationId xmlns:a16="http://schemas.microsoft.com/office/drawing/2014/main" id="{B3CE8D38-0A37-4F5F-90AE-6F90AFF8465A}"/>
              </a:ext>
            </a:extLst>
          </p:cNvPr>
          <p:cNvPicPr>
            <a:picLocks noChangeAspect="1"/>
          </p:cNvPicPr>
          <p:nvPr/>
        </p:nvPicPr>
        <p:blipFill>
          <a:blip r:embed="rId2"/>
          <a:stretch>
            <a:fillRect/>
          </a:stretch>
        </p:blipFill>
        <p:spPr>
          <a:xfrm>
            <a:off x="7359875" y="-7985"/>
            <a:ext cx="3858567" cy="6858000"/>
          </a:xfrm>
          <a:prstGeom prst="rect">
            <a:avLst/>
          </a:prstGeom>
        </p:spPr>
      </p:pic>
      <p:pic>
        <p:nvPicPr>
          <p:cNvPr id="9" name="Picture 8" descr="A picture containing wall, shower, tiled, tub&#10;&#10;Description automatically generated">
            <a:extLst>
              <a:ext uri="{FF2B5EF4-FFF2-40B4-BE49-F238E27FC236}">
                <a16:creationId xmlns:a16="http://schemas.microsoft.com/office/drawing/2014/main" id="{6C62E7B9-E152-4DA9-8765-66E5811AF822}"/>
              </a:ext>
            </a:extLst>
          </p:cNvPr>
          <p:cNvPicPr>
            <a:picLocks noChangeAspect="1"/>
          </p:cNvPicPr>
          <p:nvPr/>
        </p:nvPicPr>
        <p:blipFill rotWithShape="1">
          <a:blip r:embed="rId2"/>
          <a:srcRect r="27496"/>
          <a:stretch/>
        </p:blipFill>
        <p:spPr>
          <a:xfrm>
            <a:off x="9392964" y="-15970"/>
            <a:ext cx="2797583" cy="6858000"/>
          </a:xfrm>
          <a:prstGeom prst="rect">
            <a:avLst/>
          </a:prstGeom>
        </p:spPr>
      </p:pic>
      <p:sp>
        <p:nvSpPr>
          <p:cNvPr id="2" name="Rectangle 1">
            <a:extLst>
              <a:ext uri="{FF2B5EF4-FFF2-40B4-BE49-F238E27FC236}">
                <a16:creationId xmlns:a16="http://schemas.microsoft.com/office/drawing/2014/main" id="{E11F1AC3-A022-4788-B493-0E3F6F107A50}"/>
              </a:ext>
            </a:extLst>
          </p:cNvPr>
          <p:cNvSpPr/>
          <p:nvPr/>
        </p:nvSpPr>
        <p:spPr>
          <a:xfrm>
            <a:off x="249622" y="157954"/>
            <a:ext cx="11692756" cy="65500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CEE217ED-C0B6-4E2E-91CB-E6B088786A9A}"/>
              </a:ext>
            </a:extLst>
          </p:cNvPr>
          <p:cNvPicPr>
            <a:picLocks noChangeAspect="1"/>
          </p:cNvPicPr>
          <p:nvPr/>
        </p:nvPicPr>
        <p:blipFill rotWithShape="1">
          <a:blip r:embed="rId3"/>
          <a:srcRect b="3753"/>
          <a:stretch/>
        </p:blipFill>
        <p:spPr>
          <a:xfrm>
            <a:off x="1002060" y="173234"/>
            <a:ext cx="7138144" cy="6542049"/>
          </a:xfrm>
          <a:prstGeom prst="rect">
            <a:avLst/>
          </a:prstGeom>
        </p:spPr>
      </p:pic>
      <p:pic>
        <p:nvPicPr>
          <p:cNvPr id="12" name="Picture 11">
            <a:extLst>
              <a:ext uri="{FF2B5EF4-FFF2-40B4-BE49-F238E27FC236}">
                <a16:creationId xmlns:a16="http://schemas.microsoft.com/office/drawing/2014/main" id="{1F4E0F55-4AD1-4782-917C-C01055456D9B}"/>
              </a:ext>
            </a:extLst>
          </p:cNvPr>
          <p:cNvPicPr>
            <a:picLocks noChangeAspect="1"/>
          </p:cNvPicPr>
          <p:nvPr/>
        </p:nvPicPr>
        <p:blipFill rotWithShape="1">
          <a:blip r:embed="rId4"/>
          <a:srcRect r="14901" b="1328"/>
          <a:stretch/>
        </p:blipFill>
        <p:spPr>
          <a:xfrm>
            <a:off x="6277631" y="348236"/>
            <a:ext cx="5293615" cy="6192043"/>
          </a:xfrm>
          <a:prstGeom prst="rect">
            <a:avLst/>
          </a:prstGeom>
        </p:spPr>
      </p:pic>
      <p:sp>
        <p:nvSpPr>
          <p:cNvPr id="3" name="Slide Number Placeholder 2">
            <a:extLst>
              <a:ext uri="{FF2B5EF4-FFF2-40B4-BE49-F238E27FC236}">
                <a16:creationId xmlns:a16="http://schemas.microsoft.com/office/drawing/2014/main" id="{DC36FED8-8A90-487D-A13E-838394172AED}"/>
              </a:ext>
            </a:extLst>
          </p:cNvPr>
          <p:cNvSpPr>
            <a:spLocks noGrp="1"/>
          </p:cNvSpPr>
          <p:nvPr>
            <p:ph type="sldNum" sz="quarter" idx="12"/>
          </p:nvPr>
        </p:nvSpPr>
        <p:spPr/>
        <p:txBody>
          <a:bodyPr/>
          <a:lstStyle/>
          <a:p>
            <a:fld id="{34B7E4EF-A1BD-40F4-AB7B-04F084DD991D}" type="slidenum">
              <a:rPr lang="en-US" smtClean="0"/>
              <a:t>19</a:t>
            </a:fld>
            <a:endParaRPr lang="en-US" dirty="0"/>
          </a:p>
        </p:txBody>
      </p:sp>
    </p:spTree>
    <p:extLst>
      <p:ext uri="{BB962C8B-B14F-4D97-AF65-F5344CB8AC3E}">
        <p14:creationId xmlns:p14="http://schemas.microsoft.com/office/powerpoint/2010/main" val="395807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a:xfrm>
            <a:off x="1066800" y="642594"/>
            <a:ext cx="10058400" cy="972782"/>
          </a:xfrm>
        </p:spPr>
        <p:txBody>
          <a:bodyPr/>
          <a:lstStyle/>
          <a:p>
            <a:r>
              <a:rPr lang="en-US" dirty="0"/>
              <a:t>TABLE OF CONTENTS</a:t>
            </a:r>
          </a:p>
        </p:txBody>
      </p:sp>
      <p:sp>
        <p:nvSpPr>
          <p:cNvPr id="4" name="Rectangle 3">
            <a:extLst>
              <a:ext uri="{FF2B5EF4-FFF2-40B4-BE49-F238E27FC236}">
                <a16:creationId xmlns:a16="http://schemas.microsoft.com/office/drawing/2014/main" id="{D48E35C2-94F5-4F24-9134-4D4433D389D7}"/>
              </a:ext>
            </a:extLst>
          </p:cNvPr>
          <p:cNvSpPr/>
          <p:nvPr/>
        </p:nvSpPr>
        <p:spPr>
          <a:xfrm>
            <a:off x="1066800" y="1688123"/>
            <a:ext cx="9934135" cy="4375052"/>
          </a:xfrm>
          <a:prstGeom prst="rect">
            <a:avLst/>
          </a:prstGeom>
          <a:solidFill>
            <a:schemeClr val="bg1"/>
          </a:solid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1643575" y="2014194"/>
            <a:ext cx="10058400" cy="3849624"/>
          </a:xfrm>
        </p:spPr>
        <p:txBody>
          <a:bodyPr numCol="2">
            <a:normAutofit/>
          </a:bodyPr>
          <a:lstStyle/>
          <a:p>
            <a:pPr>
              <a:lnSpc>
                <a:spcPct val="150000"/>
              </a:lnSpc>
            </a:pPr>
            <a:r>
              <a:rPr lang="en-US" dirty="0"/>
              <a:t>OVERVIEW</a:t>
            </a:r>
          </a:p>
          <a:p>
            <a:pPr>
              <a:lnSpc>
                <a:spcPct val="150000"/>
              </a:lnSpc>
            </a:pPr>
            <a:r>
              <a:rPr lang="en-US" dirty="0"/>
              <a:t>DEMOGRAPHICS</a:t>
            </a:r>
          </a:p>
          <a:p>
            <a:pPr>
              <a:lnSpc>
                <a:spcPct val="150000"/>
              </a:lnSpc>
            </a:pPr>
            <a:r>
              <a:rPr lang="en-US" dirty="0"/>
              <a:t>RESPONSE OPTIONS</a:t>
            </a:r>
          </a:p>
          <a:p>
            <a:pPr>
              <a:lnSpc>
                <a:spcPct val="150000"/>
              </a:lnSpc>
            </a:pPr>
            <a:r>
              <a:rPr lang="en-US" dirty="0"/>
              <a:t>MODULE ONE</a:t>
            </a:r>
          </a:p>
          <a:p>
            <a:pPr>
              <a:lnSpc>
                <a:spcPct val="150000"/>
              </a:lnSpc>
            </a:pPr>
            <a:r>
              <a:rPr lang="en-US" dirty="0"/>
              <a:t>COMPANY SUMMARY </a:t>
            </a:r>
          </a:p>
          <a:p>
            <a:pPr>
              <a:lnSpc>
                <a:spcPct val="150000"/>
              </a:lnSpc>
            </a:pPr>
            <a:r>
              <a:rPr lang="en-US" dirty="0"/>
              <a:t>PRIMARY BUSINESS ACTIVITY</a:t>
            </a:r>
          </a:p>
          <a:p>
            <a:pPr>
              <a:lnSpc>
                <a:spcPct val="150000"/>
              </a:lnSpc>
            </a:pPr>
            <a:r>
              <a:rPr lang="en-US" dirty="0"/>
              <a:t>MODULE TWO</a:t>
            </a:r>
          </a:p>
          <a:p>
            <a:pPr>
              <a:lnSpc>
                <a:spcPct val="150000"/>
              </a:lnSpc>
            </a:pPr>
            <a:r>
              <a:rPr lang="en-US" dirty="0"/>
              <a:t>MODULE THREE</a:t>
            </a:r>
          </a:p>
          <a:p>
            <a:pPr>
              <a:lnSpc>
                <a:spcPct val="150000"/>
              </a:lnSpc>
            </a:pPr>
            <a:r>
              <a:rPr lang="en-US" dirty="0"/>
              <a:t>WRAP UP</a:t>
            </a:r>
          </a:p>
          <a:p>
            <a:pPr lvl="1">
              <a:lnSpc>
                <a:spcPct val="150000"/>
              </a:lnSpc>
            </a:pPr>
            <a:r>
              <a:rPr lang="en-US" dirty="0"/>
              <a:t>DELEGATION</a:t>
            </a:r>
          </a:p>
          <a:p>
            <a:pPr lvl="1">
              <a:lnSpc>
                <a:spcPct val="150000"/>
              </a:lnSpc>
            </a:pPr>
            <a:r>
              <a:rPr lang="en-US" dirty="0"/>
              <a:t>MODULE GROUPINGS</a:t>
            </a:r>
          </a:p>
          <a:p>
            <a:pPr lvl="1">
              <a:lnSpc>
                <a:spcPct val="150000"/>
              </a:lnSpc>
            </a:pPr>
            <a:r>
              <a:rPr lang="en-US" dirty="0"/>
              <a:t>BURDEN</a:t>
            </a:r>
          </a:p>
          <a:p>
            <a:pPr lvl="1">
              <a:lnSpc>
                <a:spcPct val="150000"/>
              </a:lnSpc>
            </a:pPr>
            <a:r>
              <a:rPr lang="en-US" dirty="0"/>
              <a:t>TIMING AND SUBMISSION </a:t>
            </a:r>
          </a:p>
          <a:p>
            <a:pPr>
              <a:lnSpc>
                <a:spcPct val="150000"/>
              </a:lnSpc>
            </a:pPr>
            <a:r>
              <a:rPr lang="en-US" dirty="0"/>
              <a:t>KEY TAKE AWAYS</a:t>
            </a:r>
          </a:p>
          <a:p>
            <a:pPr lvl="1"/>
            <a:endParaRPr lang="en-US" dirty="0"/>
          </a:p>
          <a:p>
            <a:endParaRPr lang="en-US" dirty="0"/>
          </a:p>
        </p:txBody>
      </p:sp>
      <p:sp>
        <p:nvSpPr>
          <p:cNvPr id="5" name="Rectangle 4">
            <a:extLst>
              <a:ext uri="{FF2B5EF4-FFF2-40B4-BE49-F238E27FC236}">
                <a16:creationId xmlns:a16="http://schemas.microsoft.com/office/drawing/2014/main" id="{AD55E969-FF73-409E-9B5C-26821FAAF0AF}"/>
              </a:ext>
            </a:extLst>
          </p:cNvPr>
          <p:cNvSpPr/>
          <p:nvPr/>
        </p:nvSpPr>
        <p:spPr>
          <a:xfrm>
            <a:off x="1195753" y="1814836"/>
            <a:ext cx="9664505" cy="4121729"/>
          </a:xfrm>
          <a:prstGeom prst="rect">
            <a:avLst/>
          </a:prstGeom>
          <a:noFill/>
          <a:ln>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a:extLst>
              <a:ext uri="{FF2B5EF4-FFF2-40B4-BE49-F238E27FC236}">
                <a16:creationId xmlns:a16="http://schemas.microsoft.com/office/drawing/2014/main" id="{0BCC5567-BDA2-411A-A87A-4C99D4583B02}"/>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2</a:t>
            </a:fld>
            <a:endParaRPr lang="en-US" dirty="0"/>
          </a:p>
        </p:txBody>
      </p:sp>
    </p:spTree>
    <p:extLst>
      <p:ext uri="{BB962C8B-B14F-4D97-AF65-F5344CB8AC3E}">
        <p14:creationId xmlns:p14="http://schemas.microsoft.com/office/powerpoint/2010/main" val="3999695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a:xfrm>
            <a:off x="1066800" y="499404"/>
            <a:ext cx="10058400" cy="1371600"/>
          </a:xfrm>
        </p:spPr>
        <p:txBody>
          <a:bodyPr/>
          <a:lstStyle/>
          <a:p>
            <a:r>
              <a:rPr lang="en-US" dirty="0"/>
              <a:t>MODULE TWO</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940190" y="1519311"/>
            <a:ext cx="10185009" cy="5338689"/>
          </a:xfrm>
        </p:spPr>
        <p:txBody>
          <a:bodyPr>
            <a:normAutofit/>
          </a:bodyPr>
          <a:lstStyle/>
          <a:p>
            <a:pPr marL="0" indent="0" algn="ctr">
              <a:lnSpc>
                <a:spcPct val="107000"/>
              </a:lnSpc>
              <a:spcBef>
                <a:spcPts val="0"/>
              </a:spcBef>
              <a:buNone/>
            </a:pPr>
            <a:r>
              <a:rPr lang="en-US" sz="2400" dirty="0">
                <a:latin typeface="Avenir Next LT Pro (Body)"/>
                <a:ea typeface="Calibri" panose="020F0502020204030204" pitchFamily="34" charset="0"/>
                <a:cs typeface="Times New Roman" panose="02020603050405020304" pitchFamily="18" charset="0"/>
              </a:rPr>
              <a:t>What is easier for respondents, obtaining data at the establishment level, or industry level?</a:t>
            </a:r>
          </a:p>
          <a:p>
            <a:pPr marL="0" indent="0" algn="ctr">
              <a:lnSpc>
                <a:spcPct val="107000"/>
              </a:lnSpc>
              <a:spcBef>
                <a:spcPts val="0"/>
              </a:spcBef>
              <a:buNone/>
            </a:pPr>
            <a:r>
              <a:rPr lang="en-US" sz="1800" dirty="0">
                <a:latin typeface="Avenir Next LT Pro (Body)"/>
                <a:cs typeface="Times New Roman" panose="02020603050405020304" pitchFamily="18" charset="0"/>
              </a:rPr>
              <a:t>☁ ☁ ☁</a:t>
            </a:r>
            <a:endParaRPr lang="en-US" sz="1800" dirty="0">
              <a:latin typeface="Avenir Next LT Pro (Body)"/>
              <a:ea typeface="Calibri" panose="020F0502020204030204" pitchFamily="34" charset="0"/>
              <a:cs typeface="Times New Roman" panose="02020603050405020304" pitchFamily="18" charset="0"/>
            </a:endParaRPr>
          </a:p>
          <a:p>
            <a:pPr>
              <a:lnSpc>
                <a:spcPct val="107000"/>
              </a:lnSpc>
              <a:spcBef>
                <a:spcPts val="1200"/>
              </a:spcBef>
              <a:spcAft>
                <a:spcPts val="600"/>
              </a:spcAft>
            </a:pPr>
            <a:r>
              <a:rPr lang="en-US" sz="1800" dirty="0">
                <a:latin typeface="Avenir Next LT Pro (Body)"/>
                <a:ea typeface="Calibri" panose="020F0502020204030204" pitchFamily="34" charset="0"/>
                <a:cs typeface="Times New Roman" panose="02020603050405020304" pitchFamily="18" charset="0"/>
              </a:rPr>
              <a:t>This is a nuanced question because generally a respondent will have </a:t>
            </a:r>
            <a:r>
              <a:rPr lang="en-US" sz="1800" i="1" dirty="0">
                <a:latin typeface="Avenir Next LT Pro (Body)"/>
                <a:ea typeface="Calibri" panose="020F0502020204030204" pitchFamily="34" charset="0"/>
                <a:cs typeface="Times New Roman" panose="02020603050405020304" pitchFamily="18" charset="0"/>
              </a:rPr>
              <a:t>to pull establishment data in order to roll up to industry</a:t>
            </a:r>
            <a:r>
              <a:rPr lang="en-US" sz="1800" dirty="0">
                <a:latin typeface="Avenir Next LT Pro (Body)"/>
                <a:ea typeface="Calibri" panose="020F0502020204030204" pitchFamily="34" charset="0"/>
                <a:cs typeface="Times New Roman" panose="02020603050405020304" pitchFamily="18" charset="0"/>
              </a:rPr>
              <a:t>. Industry is not its own entity.</a:t>
            </a:r>
          </a:p>
          <a:p>
            <a:pPr lvl="2">
              <a:lnSpc>
                <a:spcPct val="107000"/>
              </a:lnSpc>
              <a:spcBef>
                <a:spcPts val="0"/>
              </a:spcBef>
              <a:spcAft>
                <a:spcPts val="600"/>
              </a:spcAft>
            </a:pPr>
            <a:r>
              <a:rPr lang="en-US" sz="1600" dirty="0">
                <a:latin typeface="Avenir Next LT Pro (Body)"/>
                <a:ea typeface="Calibri" panose="020F0502020204030204" pitchFamily="34" charset="0"/>
                <a:cs typeface="Times New Roman" panose="02020603050405020304" pitchFamily="18" charset="0"/>
              </a:rPr>
              <a:t>For this reason, sometimes pulling at the establishment level is the likely first step. </a:t>
            </a:r>
          </a:p>
          <a:p>
            <a:pPr>
              <a:lnSpc>
                <a:spcPct val="107000"/>
              </a:lnSpc>
              <a:spcBef>
                <a:spcPts val="600"/>
              </a:spcBef>
              <a:spcAft>
                <a:spcPts val="600"/>
              </a:spcAft>
            </a:pPr>
            <a:r>
              <a:rPr lang="en-US" sz="1800" dirty="0">
                <a:latin typeface="Avenir Next LT Pro (Body)"/>
                <a:ea typeface="Calibri" panose="020F0502020204030204" pitchFamily="34" charset="0"/>
                <a:cs typeface="Times New Roman" panose="02020603050405020304" pitchFamily="18" charset="0"/>
              </a:rPr>
              <a:t>Rolling up to the industry level is simple for some- but it also </a:t>
            </a:r>
            <a:r>
              <a:rPr lang="en-US" sz="1800" dirty="0">
                <a:solidFill>
                  <a:schemeClr val="accent3">
                    <a:lumMod val="50000"/>
                  </a:schemeClr>
                </a:solidFill>
                <a:latin typeface="Avenir Next LT Pro (Body)"/>
                <a:ea typeface="Calibri" panose="020F0502020204030204" pitchFamily="34" charset="0"/>
                <a:cs typeface="Times New Roman" panose="02020603050405020304" pitchFamily="18" charset="0"/>
              </a:rPr>
              <a:t>depends </a:t>
            </a:r>
            <a:r>
              <a:rPr lang="en-US" sz="1800" i="1" dirty="0">
                <a:solidFill>
                  <a:schemeClr val="accent3">
                    <a:lumMod val="50000"/>
                  </a:schemeClr>
                </a:solidFill>
                <a:latin typeface="Avenir Next LT Pro (Body)"/>
                <a:ea typeface="Calibri" panose="020F0502020204030204" pitchFamily="34" charset="0"/>
                <a:cs typeface="Times New Roman" panose="02020603050405020304" pitchFamily="18" charset="0"/>
              </a:rPr>
              <a:t>what we mean by industry. What level industry? </a:t>
            </a:r>
            <a:r>
              <a:rPr lang="en-US" sz="1800" i="1" dirty="0">
                <a:latin typeface="Avenir Next LT Pro (Body)"/>
                <a:ea typeface="Calibri" panose="020F0502020204030204" pitchFamily="34" charset="0"/>
                <a:cs typeface="Times New Roman" panose="02020603050405020304" pitchFamily="18" charset="0"/>
              </a:rPr>
              <a:t>Requiring data at the 6+ level NAICS might essentially be equivalent to an establishment level for many companies.</a:t>
            </a:r>
          </a:p>
          <a:p>
            <a:pPr lvl="2">
              <a:lnSpc>
                <a:spcPct val="107000"/>
              </a:lnSpc>
              <a:spcBef>
                <a:spcPts val="600"/>
              </a:spcBef>
            </a:pPr>
            <a:r>
              <a:rPr lang="en-US" sz="1600" dirty="0">
                <a:latin typeface="Avenir Next LT Pro (Body)"/>
                <a:ea typeface="Calibri" panose="020F0502020204030204" pitchFamily="34" charset="0"/>
                <a:cs typeface="Times New Roman" panose="02020603050405020304" pitchFamily="18" charset="0"/>
              </a:rPr>
              <a:t>Flexibility would be ideal</a:t>
            </a:r>
          </a:p>
          <a:p>
            <a:pPr lvl="2">
              <a:lnSpc>
                <a:spcPct val="107000"/>
              </a:lnSpc>
              <a:spcBef>
                <a:spcPts val="600"/>
              </a:spcBef>
            </a:pPr>
            <a:r>
              <a:rPr lang="en-US" sz="1600" dirty="0">
                <a:solidFill>
                  <a:schemeClr val="accent3">
                    <a:lumMod val="50000"/>
                  </a:schemeClr>
                </a:solidFill>
                <a:latin typeface="Avenir Next LT Pro (Body)"/>
                <a:ea typeface="Calibri" panose="020F0502020204030204" pitchFamily="34" charset="0"/>
                <a:cs typeface="Times New Roman" panose="02020603050405020304" pitchFamily="18" charset="0"/>
              </a:rPr>
              <a:t>Recommendation</a:t>
            </a:r>
            <a:r>
              <a:rPr lang="en-US" sz="1600" dirty="0">
                <a:latin typeface="Avenir Next LT Pro (Body)"/>
                <a:ea typeface="Calibri" panose="020F0502020204030204" pitchFamily="34" charset="0"/>
                <a:cs typeface="Times New Roman" panose="02020603050405020304" pitchFamily="18" charset="0"/>
              </a:rPr>
              <a:t>: Only ask respondents to confirm their establishment data at the NAICS level that </a:t>
            </a:r>
            <a:r>
              <a:rPr lang="en-US" sz="1600" i="1" dirty="0">
                <a:latin typeface="Avenir Next LT Pro (Body)"/>
                <a:ea typeface="Calibri" panose="020F0502020204030204" pitchFamily="34" charset="0"/>
                <a:cs typeface="Times New Roman" panose="02020603050405020304" pitchFamily="18" charset="0"/>
              </a:rPr>
              <a:t>is the broadest necessary level</a:t>
            </a:r>
          </a:p>
          <a:p>
            <a:pPr marL="0" indent="0">
              <a:lnSpc>
                <a:spcPct val="107000"/>
              </a:lnSpc>
              <a:spcBef>
                <a:spcPts val="0"/>
              </a:spcBef>
              <a:buNone/>
            </a:pPr>
            <a:endParaRPr lang="en-US" sz="1800" dirty="0">
              <a:latin typeface="Avenir Next LT Pro (Body)"/>
              <a:cs typeface="Times New Roman" panose="02020603050405020304" pitchFamily="18" charset="0"/>
            </a:endParaRPr>
          </a:p>
          <a:p>
            <a:pPr marL="0" indent="0" algn="ctr">
              <a:lnSpc>
                <a:spcPct val="107000"/>
              </a:lnSpc>
              <a:spcBef>
                <a:spcPts val="0"/>
              </a:spcBef>
              <a:buNone/>
            </a:pPr>
            <a:r>
              <a:rPr lang="en-US" sz="1800" i="1" dirty="0">
                <a:latin typeface="Avenir Next LT Pro (Body)"/>
                <a:cs typeface="Times New Roman" panose="02020603050405020304" pitchFamily="18" charset="0"/>
              </a:rPr>
              <a:t>☁ </a:t>
            </a:r>
            <a:r>
              <a:rPr lang="en-US" sz="1800" u="sng" dirty="0">
                <a:latin typeface="Avenir Next LT Pro (Body)"/>
                <a:cs typeface="Times New Roman" panose="02020603050405020304" pitchFamily="18" charset="0"/>
              </a:rPr>
              <a:t>General rule of thumb</a:t>
            </a:r>
            <a:r>
              <a:rPr lang="en-US" sz="1800" dirty="0">
                <a:latin typeface="Avenir Next LT Pro (Body)"/>
                <a:cs typeface="Times New Roman" panose="02020603050405020304" pitchFamily="18" charset="0"/>
              </a:rPr>
              <a:t>: </a:t>
            </a:r>
            <a:r>
              <a:rPr lang="en-US" sz="1800" i="1" dirty="0">
                <a:latin typeface="Avenir Next LT Pro (Body)"/>
                <a:cs typeface="Times New Roman" panose="02020603050405020304" pitchFamily="18" charset="0"/>
              </a:rPr>
              <a:t>The more detailed the data request is by establishment, the more difficult it is to collect.☁</a:t>
            </a:r>
            <a:endParaRPr lang="en-US" sz="1800" dirty="0">
              <a:latin typeface="Avenir Next LT Pro (Body)"/>
              <a:ea typeface="Calibri" panose="020F0502020204030204" pitchFamily="34" charset="0"/>
              <a:cs typeface="Times New Roman" panose="02020603050405020304" pitchFamily="18" charset="0"/>
            </a:endParaRPr>
          </a:p>
        </p:txBody>
      </p:sp>
      <p:sp>
        <p:nvSpPr>
          <p:cNvPr id="13" name="Slide Number Placeholder 12">
            <a:extLst>
              <a:ext uri="{FF2B5EF4-FFF2-40B4-BE49-F238E27FC236}">
                <a16:creationId xmlns:a16="http://schemas.microsoft.com/office/drawing/2014/main" id="{D6469B1E-B937-46D0-ADD5-8BD697BC612C}"/>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20</a:t>
            </a:fld>
            <a:endParaRPr lang="en-US" dirty="0"/>
          </a:p>
        </p:txBody>
      </p:sp>
    </p:spTree>
    <p:extLst>
      <p:ext uri="{BB962C8B-B14F-4D97-AF65-F5344CB8AC3E}">
        <p14:creationId xmlns:p14="http://schemas.microsoft.com/office/powerpoint/2010/main" val="84628711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a:xfrm>
            <a:off x="1066800" y="499404"/>
            <a:ext cx="10058400" cy="1371600"/>
          </a:xfrm>
        </p:spPr>
        <p:txBody>
          <a:bodyPr/>
          <a:lstStyle/>
          <a:p>
            <a:r>
              <a:rPr lang="en-US" sz="3600" dirty="0"/>
              <a:t>MODULE TWO</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858129" y="1223890"/>
            <a:ext cx="10550769" cy="5500468"/>
          </a:xfrm>
        </p:spPr>
        <p:txBody>
          <a:bodyPr>
            <a:normAutofit fontScale="85000" lnSpcReduction="10000"/>
          </a:bodyPr>
          <a:lstStyle/>
          <a:p>
            <a:pPr marL="0" marR="0" indent="0">
              <a:lnSpc>
                <a:spcPct val="107000"/>
              </a:lnSpc>
              <a:spcBef>
                <a:spcPts val="0"/>
              </a:spcBef>
              <a:buNone/>
            </a:pPr>
            <a:r>
              <a:rPr lang="en-US" sz="1800" dirty="0">
                <a:latin typeface="Avenir Next LT Pro (Body)"/>
                <a:ea typeface="Calibri" panose="020F0502020204030204" pitchFamily="34" charset="0"/>
                <a:cs typeface="Times New Roman" panose="02020603050405020304" pitchFamily="18" charset="0"/>
              </a:rPr>
              <a:t>OBTAINING DATA AT THE ESTABLISHMENTS LEVEL </a:t>
            </a:r>
          </a:p>
          <a:p>
            <a:pPr>
              <a:lnSpc>
                <a:spcPct val="160000"/>
              </a:lnSpc>
              <a:spcBef>
                <a:spcPts val="600"/>
              </a:spcBef>
              <a:spcAft>
                <a:spcPts val="600"/>
              </a:spcAft>
            </a:pPr>
            <a:r>
              <a:rPr lang="en-US" sz="1900" dirty="0">
                <a:latin typeface="Avenir Next LT Pro (Body)"/>
                <a:cs typeface="Times New Roman" panose="02020603050405020304" pitchFamily="18" charset="0"/>
              </a:rPr>
              <a:t>Respondents' ability to pull data at the establishment level is </a:t>
            </a:r>
            <a:r>
              <a:rPr lang="en-US" sz="1900" i="1" dirty="0">
                <a:latin typeface="Avenir Next LT Pro (Body)"/>
                <a:cs typeface="Times New Roman" panose="02020603050405020304" pitchFamily="18" charset="0"/>
              </a:rPr>
              <a:t>dependent on the individual company’s records</a:t>
            </a:r>
            <a:r>
              <a:rPr lang="en-US" sz="1900" dirty="0">
                <a:latin typeface="Avenir Next LT Pro (Body)"/>
                <a:cs typeface="Times New Roman" panose="02020603050405020304" pitchFamily="18" charset="0"/>
              </a:rPr>
              <a:t> </a:t>
            </a:r>
          </a:p>
          <a:p>
            <a:pPr lvl="1">
              <a:lnSpc>
                <a:spcPct val="107000"/>
              </a:lnSpc>
              <a:spcBef>
                <a:spcPts val="300"/>
              </a:spcBef>
              <a:spcAft>
                <a:spcPts val="300"/>
              </a:spcAft>
            </a:pPr>
            <a:r>
              <a:rPr lang="en-US" sz="2000" i="1" dirty="0">
                <a:latin typeface="Avenir Next LT Pro (Body)"/>
                <a:ea typeface="Calibri" panose="020F0502020204030204" pitchFamily="34" charset="0"/>
                <a:cs typeface="Times New Roman" panose="02020603050405020304" pitchFamily="18" charset="0"/>
              </a:rPr>
              <a:t>“Boss wanted an [item] report. How many were sold at the store, on that date.”</a:t>
            </a:r>
          </a:p>
          <a:p>
            <a:pPr lvl="1">
              <a:lnSpc>
                <a:spcPct val="107000"/>
              </a:lnSpc>
              <a:spcBef>
                <a:spcPts val="300"/>
              </a:spcBef>
              <a:spcAft>
                <a:spcPts val="300"/>
              </a:spcAft>
            </a:pPr>
            <a:r>
              <a:rPr lang="en-US" sz="2000" i="1" dirty="0">
                <a:latin typeface="Avenir Next LT Pro (Body)"/>
                <a:ea typeface="Calibri" panose="020F0502020204030204" pitchFamily="34" charset="0"/>
                <a:cs typeface="Times New Roman" panose="02020603050405020304" pitchFamily="18" charset="0"/>
              </a:rPr>
              <a:t>“Absolutely can roll up to engineering level. Company model is easiest opposed to by location. By </a:t>
            </a:r>
            <a:r>
              <a:rPr lang="en-US" sz="2000" i="1" u="sng" dirty="0">
                <a:latin typeface="Avenir Next LT Pro (Body)"/>
                <a:ea typeface="Calibri" panose="020F0502020204030204" pitchFamily="34" charset="0"/>
                <a:cs typeface="Times New Roman" panose="02020603050405020304" pitchFamily="18" charset="0"/>
              </a:rPr>
              <a:t>industry is easier </a:t>
            </a:r>
            <a:r>
              <a:rPr lang="en-US" sz="2000" i="1" dirty="0">
                <a:latin typeface="Avenir Next LT Pro (Body)"/>
                <a:ea typeface="Calibri" panose="020F0502020204030204" pitchFamily="34" charset="0"/>
                <a:cs typeface="Times New Roman" panose="02020603050405020304" pitchFamily="18" charset="0"/>
              </a:rPr>
              <a:t>than by location.”</a:t>
            </a:r>
          </a:p>
          <a:p>
            <a:pPr lvl="1">
              <a:lnSpc>
                <a:spcPct val="107000"/>
              </a:lnSpc>
              <a:spcBef>
                <a:spcPts val="300"/>
              </a:spcBef>
              <a:spcAft>
                <a:spcPts val="300"/>
              </a:spcAft>
            </a:pPr>
            <a:r>
              <a:rPr lang="en-US" sz="2000" i="1" u="sng" dirty="0">
                <a:latin typeface="Avenir Next LT Pro (Body)"/>
                <a:ea typeface="Calibri" panose="020F0502020204030204" pitchFamily="34" charset="0"/>
                <a:cs typeface="Times New Roman" panose="02020603050405020304" pitchFamily="18" charset="0"/>
              </a:rPr>
              <a:t>Establishment is definitely easier- </a:t>
            </a:r>
            <a:r>
              <a:rPr lang="en-US" sz="2000" i="1" dirty="0">
                <a:latin typeface="Avenir Next LT Pro (Body)"/>
                <a:ea typeface="Calibri" panose="020F0502020204030204" pitchFamily="34" charset="0"/>
                <a:cs typeface="Times New Roman" panose="02020603050405020304" pitchFamily="18" charset="0"/>
              </a:rPr>
              <a:t>first then break out, because you'll always have the data based on that plants [activities]...but we do look by product line. Readily available. I have legal entity drilled in my end, so start with establishment to look for data.</a:t>
            </a:r>
            <a:endParaRPr lang="en-US" sz="1900" dirty="0">
              <a:latin typeface="Avenir Next LT Pro (Body)"/>
              <a:cs typeface="Times New Roman" panose="02020603050405020304" pitchFamily="18" charset="0"/>
            </a:endParaRPr>
          </a:p>
          <a:p>
            <a:pPr>
              <a:lnSpc>
                <a:spcPct val="160000"/>
              </a:lnSpc>
              <a:spcBef>
                <a:spcPts val="1200"/>
              </a:spcBef>
              <a:spcAft>
                <a:spcPts val="600"/>
              </a:spcAft>
            </a:pPr>
            <a:r>
              <a:rPr lang="en-US" sz="1900" dirty="0">
                <a:latin typeface="Avenir Next LT Pro (Body)"/>
                <a:ea typeface="Calibri" panose="020F0502020204030204" pitchFamily="34" charset="0"/>
                <a:cs typeface="Times New Roman" panose="02020603050405020304" pitchFamily="18" charset="0"/>
              </a:rPr>
              <a:t>Sometimes the ability to pull data at the establishment level is </a:t>
            </a:r>
            <a:r>
              <a:rPr lang="en-US" sz="1900" i="1" dirty="0">
                <a:latin typeface="Avenir Next LT Pro (Body)"/>
                <a:ea typeface="Calibri" panose="020F0502020204030204" pitchFamily="34" charset="0"/>
                <a:cs typeface="Times New Roman" panose="02020603050405020304" pitchFamily="18" charset="0"/>
              </a:rPr>
              <a:t>dependent on the state </a:t>
            </a:r>
            <a:r>
              <a:rPr lang="en-US" sz="1900" dirty="0">
                <a:latin typeface="Avenir Next LT Pro (Body)"/>
                <a:ea typeface="Calibri" panose="020F0502020204030204" pitchFamily="34" charset="0"/>
                <a:cs typeface="Times New Roman" panose="02020603050405020304" pitchFamily="18" charset="0"/>
              </a:rPr>
              <a:t>the establishment is in. Data may be captured differently and require different ways of looking up the information. </a:t>
            </a:r>
          </a:p>
          <a:p>
            <a:pPr lvl="2">
              <a:lnSpc>
                <a:spcPct val="160000"/>
              </a:lnSpc>
              <a:spcBef>
                <a:spcPts val="0"/>
              </a:spcBef>
            </a:pPr>
            <a:r>
              <a:rPr lang="en-US" sz="1900" dirty="0">
                <a:latin typeface="Avenir Next LT Pro (Body)"/>
                <a:cs typeface="Times New Roman" panose="02020603050405020304" pitchFamily="18" charset="0"/>
              </a:rPr>
              <a:t>Examples: Those in the utilities industry; Insurance companies/clinics often do not parse things by location in their records; Contract based services often do not organize records by establishment.</a:t>
            </a:r>
          </a:p>
          <a:p>
            <a:pPr lvl="3">
              <a:lnSpc>
                <a:spcPct val="160000"/>
              </a:lnSpc>
              <a:spcBef>
                <a:spcPts val="0"/>
              </a:spcBef>
            </a:pPr>
            <a:r>
              <a:rPr lang="en-US" sz="1900" dirty="0">
                <a:latin typeface="Avenir Next LT Pro (Body)"/>
                <a:cs typeface="Times New Roman" panose="02020603050405020304" pitchFamily="18" charset="0"/>
              </a:rPr>
              <a:t>“Financials </a:t>
            </a:r>
            <a:r>
              <a:rPr lang="en-US" sz="1900" i="1" dirty="0">
                <a:latin typeface="Avenir Next LT Pro (Body)"/>
                <a:cs typeface="Times New Roman" panose="02020603050405020304" pitchFamily="18" charset="0"/>
              </a:rPr>
              <a:t>not broken out by location</a:t>
            </a:r>
            <a:r>
              <a:rPr lang="en-US" sz="1900" dirty="0">
                <a:latin typeface="Avenir Next LT Pro (Body)"/>
                <a:cs typeface="Times New Roman" panose="02020603050405020304" pitchFamily="18" charset="0"/>
              </a:rPr>
              <a:t>, but by </a:t>
            </a:r>
            <a:r>
              <a:rPr lang="en-US" sz="1900" i="1" dirty="0">
                <a:solidFill>
                  <a:schemeClr val="accent3">
                    <a:lumMod val="75000"/>
                  </a:schemeClr>
                </a:solidFill>
                <a:latin typeface="Avenir Next LT Pro (Body)"/>
                <a:cs typeface="Times New Roman" panose="02020603050405020304" pitchFamily="18" charset="0"/>
              </a:rPr>
              <a:t>service lines or business lines”</a:t>
            </a:r>
            <a:endParaRPr lang="en-US" sz="1900" dirty="0">
              <a:solidFill>
                <a:schemeClr val="accent3">
                  <a:lumMod val="75000"/>
                </a:schemeClr>
              </a:solidFill>
              <a:latin typeface="Avenir Next LT Pro (Body)"/>
              <a:cs typeface="Times New Roman" panose="02020603050405020304" pitchFamily="18" charset="0"/>
            </a:endParaRPr>
          </a:p>
          <a:p>
            <a:pPr lvl="2">
              <a:lnSpc>
                <a:spcPct val="160000"/>
              </a:lnSpc>
              <a:spcBef>
                <a:spcPts val="0"/>
              </a:spcBef>
            </a:pPr>
            <a:r>
              <a:rPr lang="en-US" sz="1900" dirty="0">
                <a:solidFill>
                  <a:schemeClr val="accent5">
                    <a:lumMod val="75000"/>
                  </a:schemeClr>
                </a:solidFill>
                <a:latin typeface="Avenir Next LT Pro (Body)"/>
                <a:cs typeface="Times New Roman" panose="02020603050405020304" pitchFamily="18" charset="0"/>
              </a:rPr>
              <a:t>Recommendation</a:t>
            </a:r>
            <a:r>
              <a:rPr lang="en-US" sz="1900" dirty="0">
                <a:latin typeface="Avenir Next LT Pro (Body)"/>
                <a:cs typeface="Times New Roman" panose="02020603050405020304" pitchFamily="18" charset="0"/>
              </a:rPr>
              <a:t>: Alert respondents of fundamental collection changes prior to mailout</a:t>
            </a:r>
            <a:endParaRPr lang="en-US" sz="19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38C6AD52-8007-4632-B92B-2F6E1A59888E}"/>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21</a:t>
            </a:fld>
            <a:endParaRPr lang="en-US" dirty="0"/>
          </a:p>
        </p:txBody>
      </p:sp>
    </p:spTree>
    <p:extLst>
      <p:ext uri="{BB962C8B-B14F-4D97-AF65-F5344CB8AC3E}">
        <p14:creationId xmlns:p14="http://schemas.microsoft.com/office/powerpoint/2010/main" val="104193332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a:xfrm>
            <a:off x="1066800" y="499404"/>
            <a:ext cx="10058400" cy="1371600"/>
          </a:xfrm>
        </p:spPr>
        <p:txBody>
          <a:bodyPr/>
          <a:lstStyle/>
          <a:p>
            <a:r>
              <a:rPr lang="en-US" dirty="0"/>
              <a:t>MODULE TWO</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1066800" y="1406769"/>
            <a:ext cx="10058400" cy="4951828"/>
          </a:xfrm>
        </p:spPr>
        <p:txBody>
          <a:bodyPr>
            <a:normAutofit fontScale="85000" lnSpcReduction="10000"/>
          </a:bodyPr>
          <a:lstStyle/>
          <a:p>
            <a:pPr marL="0" marR="0" indent="0">
              <a:lnSpc>
                <a:spcPct val="107000"/>
              </a:lnSpc>
              <a:spcBef>
                <a:spcPts val="0"/>
              </a:spcBef>
              <a:buNone/>
            </a:pPr>
            <a:r>
              <a:rPr lang="en-US" sz="2100" dirty="0">
                <a:latin typeface="Avenir Next LT Pro (Body)"/>
                <a:ea typeface="Calibri" panose="020F0502020204030204" pitchFamily="34" charset="0"/>
                <a:cs typeface="Times New Roman" panose="02020603050405020304" pitchFamily="18" charset="0"/>
              </a:rPr>
              <a:t>OBTAINING DATA AT THE ESTABLISHMENTS LEVEL </a:t>
            </a:r>
          </a:p>
          <a:p>
            <a:pPr marL="0" marR="0">
              <a:lnSpc>
                <a:spcPct val="160000"/>
              </a:lnSpc>
              <a:spcBef>
                <a:spcPts val="1200"/>
              </a:spcBef>
            </a:pPr>
            <a:r>
              <a:rPr lang="en-US" sz="1800" dirty="0">
                <a:latin typeface="Avenir Next LT Pro (Body)"/>
                <a:cs typeface="Times New Roman" panose="02020603050405020304" pitchFamily="18" charset="0"/>
              </a:rPr>
              <a:t>Some R’s will need to reach out to several people/departments. (payroll was frequently mentioned)</a:t>
            </a:r>
          </a:p>
          <a:p>
            <a:pPr marL="770890" lvl="3">
              <a:lnSpc>
                <a:spcPct val="160000"/>
              </a:lnSpc>
              <a:spcBef>
                <a:spcPts val="0"/>
              </a:spcBef>
              <a:spcAft>
                <a:spcPts val="600"/>
              </a:spcAft>
            </a:pPr>
            <a:r>
              <a:rPr lang="en-US" sz="1600" dirty="0">
                <a:latin typeface="Avenir Next LT Pro (Body)"/>
                <a:cs typeface="Times New Roman" panose="02020603050405020304" pitchFamily="18" charset="0"/>
              </a:rPr>
              <a:t>“It requires </a:t>
            </a:r>
            <a:r>
              <a:rPr lang="en-US" sz="1600" i="1" dirty="0">
                <a:solidFill>
                  <a:schemeClr val="accent5">
                    <a:lumMod val="75000"/>
                  </a:schemeClr>
                </a:solidFill>
                <a:latin typeface="Avenir Next LT Pro (Body)"/>
                <a:cs typeface="Times New Roman" panose="02020603050405020304" pitchFamily="18" charset="0"/>
              </a:rPr>
              <a:t>multiple people regardless of module</a:t>
            </a:r>
            <a:r>
              <a:rPr lang="en-US" sz="1600" dirty="0">
                <a:latin typeface="Avenir Next LT Pro (Body)"/>
                <a:cs typeface="Times New Roman" panose="02020603050405020304" pitchFamily="18" charset="0"/>
              </a:rPr>
              <a:t>.”</a:t>
            </a:r>
          </a:p>
          <a:p>
            <a:pPr marL="0" marR="0">
              <a:lnSpc>
                <a:spcPct val="160000"/>
              </a:lnSpc>
              <a:spcBef>
                <a:spcPts val="600"/>
              </a:spcBef>
            </a:pPr>
            <a:r>
              <a:rPr lang="en-US" sz="1900" dirty="0">
                <a:latin typeface="Avenir Next LT Pro (Body)"/>
                <a:cs typeface="Times New Roman" panose="02020603050405020304" pitchFamily="18" charset="0"/>
              </a:rPr>
              <a:t>Some R’s will need to </a:t>
            </a:r>
            <a:r>
              <a:rPr lang="en-US" sz="1900" i="1" dirty="0">
                <a:latin typeface="Avenir Next LT Pro (Body)"/>
                <a:cs typeface="Times New Roman" panose="02020603050405020304" pitchFamily="18" charset="0"/>
              </a:rPr>
              <a:t>reach out to each </a:t>
            </a:r>
            <a:r>
              <a:rPr lang="en-US" sz="1900" dirty="0">
                <a:latin typeface="Avenir Next LT Pro (Body)"/>
                <a:cs typeface="Times New Roman" panose="02020603050405020304" pitchFamily="18" charset="0"/>
              </a:rPr>
              <a:t>establishment if the question is detailed:</a:t>
            </a:r>
          </a:p>
          <a:p>
            <a:pPr marL="770890" lvl="3">
              <a:lnSpc>
                <a:spcPct val="160000"/>
              </a:lnSpc>
              <a:spcBef>
                <a:spcPts val="0"/>
              </a:spcBef>
            </a:pPr>
            <a:r>
              <a:rPr lang="en-US" sz="1900" dirty="0">
                <a:latin typeface="Avenir Next LT Pro (Body)"/>
                <a:cs typeface="Times New Roman" panose="02020603050405020304" pitchFamily="18" charset="0"/>
              </a:rPr>
              <a:t>“</a:t>
            </a:r>
            <a:r>
              <a:rPr lang="en-US" sz="1900" i="1" dirty="0">
                <a:latin typeface="Avenir Next LT Pro (Body)"/>
                <a:cs typeface="Times New Roman" panose="02020603050405020304" pitchFamily="18" charset="0"/>
              </a:rPr>
              <a:t>But if the info is asked by </a:t>
            </a:r>
            <a:r>
              <a:rPr lang="en-US" sz="1900" i="1" dirty="0">
                <a:solidFill>
                  <a:schemeClr val="accent5">
                    <a:lumMod val="75000"/>
                  </a:schemeClr>
                </a:solidFill>
                <a:latin typeface="Avenir Next LT Pro (Body)"/>
                <a:cs typeface="Times New Roman" panose="02020603050405020304" pitchFamily="18" charset="0"/>
              </a:rPr>
              <a:t>each operating unit</a:t>
            </a:r>
            <a:r>
              <a:rPr lang="en-US" sz="1900" i="1" dirty="0">
                <a:latin typeface="Avenir Next LT Pro (Body)"/>
                <a:cs typeface="Times New Roman" panose="02020603050405020304" pitchFamily="18" charset="0"/>
              </a:rPr>
              <a:t>/call center it will </a:t>
            </a:r>
            <a:r>
              <a:rPr lang="en-US" sz="1900" i="1" dirty="0">
                <a:solidFill>
                  <a:schemeClr val="accent5">
                    <a:lumMod val="75000"/>
                  </a:schemeClr>
                </a:solidFill>
                <a:latin typeface="Avenir Next LT Pro (Body)"/>
                <a:cs typeface="Times New Roman" panose="02020603050405020304" pitchFamily="18" charset="0"/>
              </a:rPr>
              <a:t>take more time</a:t>
            </a:r>
            <a:r>
              <a:rPr lang="en-US" sz="1900" i="1" dirty="0">
                <a:latin typeface="Avenir Next LT Pro (Body)"/>
                <a:cs typeface="Times New Roman" panose="02020603050405020304" pitchFamily="18" charset="0"/>
              </a:rPr>
              <a:t>. Consolidated means less time to fill out the report</a:t>
            </a:r>
            <a:r>
              <a:rPr lang="en-US" sz="1900" dirty="0">
                <a:latin typeface="Avenir Next LT Pro (Body)"/>
                <a:cs typeface="Times New Roman" panose="02020603050405020304" pitchFamily="18" charset="0"/>
              </a:rPr>
              <a:t>”</a:t>
            </a:r>
          </a:p>
          <a:p>
            <a:pPr marL="588010" lvl="3" indent="0">
              <a:lnSpc>
                <a:spcPct val="160000"/>
              </a:lnSpc>
              <a:spcBef>
                <a:spcPts val="0"/>
              </a:spcBef>
              <a:buNone/>
            </a:pPr>
            <a:endParaRPr lang="en-US" sz="1800" dirty="0">
              <a:latin typeface="Avenir Next LT Pro (Body)"/>
              <a:cs typeface="Times New Roman" panose="02020603050405020304" pitchFamily="18" charset="0"/>
            </a:endParaRPr>
          </a:p>
          <a:p>
            <a:pPr marL="0" indent="-182880">
              <a:lnSpc>
                <a:spcPct val="160000"/>
              </a:lnSpc>
              <a:spcBef>
                <a:spcPts val="1200"/>
              </a:spcBef>
              <a:buNone/>
            </a:pPr>
            <a:r>
              <a:rPr lang="en-US" sz="2100" dirty="0">
                <a:latin typeface="Avenir Next LT Pro (Body)"/>
                <a:ea typeface="Calibri" panose="020F0502020204030204" pitchFamily="34" charset="0"/>
                <a:cs typeface="Times New Roman" panose="02020603050405020304" pitchFamily="18" charset="0"/>
              </a:rPr>
              <a:t>FREQUENTLY MENTIONED TOPICS THAT MAY BE DIFFICULT  </a:t>
            </a:r>
          </a:p>
          <a:p>
            <a:pPr marL="0" indent="-182880">
              <a:lnSpc>
                <a:spcPct val="160000"/>
              </a:lnSpc>
              <a:spcBef>
                <a:spcPts val="0"/>
              </a:spcBef>
              <a:spcAft>
                <a:spcPts val="600"/>
              </a:spcAft>
              <a:buNone/>
            </a:pPr>
            <a:r>
              <a:rPr lang="en-US" sz="1800" i="1" dirty="0">
                <a:latin typeface="Avenir Next LT Pro (Body)"/>
                <a:ea typeface="Calibri" panose="020F0502020204030204" pitchFamily="34" charset="0"/>
                <a:cs typeface="Times New Roman" panose="02020603050405020304" pitchFamily="18" charset="0"/>
              </a:rPr>
              <a:t>Some are industry specific</a:t>
            </a:r>
          </a:p>
          <a:p>
            <a:pPr marL="102870" indent="-285750">
              <a:lnSpc>
                <a:spcPct val="160000"/>
              </a:lnSpc>
              <a:spcBef>
                <a:spcPts val="0"/>
              </a:spcBef>
              <a:spcAft>
                <a:spcPts val="600"/>
              </a:spcAft>
            </a:pPr>
            <a:r>
              <a:rPr lang="en-US" sz="1800" dirty="0">
                <a:latin typeface="Avenir Next LT Pro (Body)"/>
                <a:cs typeface="Times New Roman" panose="02020603050405020304" pitchFamily="18" charset="0"/>
              </a:rPr>
              <a:t>E-Commerce: </a:t>
            </a:r>
            <a:r>
              <a:rPr lang="en-US" sz="1800" i="1" dirty="0">
                <a:latin typeface="Avenir Next LT Pro (Body)"/>
                <a:cs typeface="Times New Roman" panose="02020603050405020304" pitchFamily="18" charset="0"/>
              </a:rPr>
              <a:t>“E-commerce is a little tricky- don't have a good way to break that out. What is e-commerce?”</a:t>
            </a:r>
          </a:p>
          <a:p>
            <a:pPr marL="102870" indent="-285750">
              <a:lnSpc>
                <a:spcPct val="160000"/>
              </a:lnSpc>
              <a:spcBef>
                <a:spcPts val="0"/>
              </a:spcBef>
              <a:spcAft>
                <a:spcPts val="600"/>
              </a:spcAft>
            </a:pPr>
            <a:r>
              <a:rPr lang="en-US" sz="1800" dirty="0">
                <a:solidFill>
                  <a:schemeClr val="accent3">
                    <a:lumMod val="75000"/>
                  </a:schemeClr>
                </a:solidFill>
                <a:latin typeface="Avenir Next LT Pro (Body)"/>
                <a:ea typeface="Calibri" panose="020F0502020204030204" pitchFamily="34" charset="0"/>
                <a:cs typeface="Times New Roman" panose="02020603050405020304" pitchFamily="18" charset="0"/>
              </a:rPr>
              <a:t>Recommendation</a:t>
            </a:r>
            <a:r>
              <a:rPr lang="en-US" sz="1800" dirty="0">
                <a:latin typeface="Avenir Next LT Pro (Body)"/>
                <a:ea typeface="Calibri" panose="020F0502020204030204" pitchFamily="34" charset="0"/>
                <a:cs typeface="Times New Roman" panose="02020603050405020304" pitchFamily="18" charset="0"/>
              </a:rPr>
              <a:t>: Group examples of e-commerce </a:t>
            </a:r>
            <a:r>
              <a:rPr lang="en-US" sz="1800" i="1" dirty="0">
                <a:latin typeface="Avenir Next LT Pro (Body)"/>
                <a:ea typeface="Calibri" panose="020F0502020204030204" pitchFamily="34" charset="0"/>
                <a:cs typeface="Times New Roman" panose="02020603050405020304" pitchFamily="18" charset="0"/>
              </a:rPr>
              <a:t>by industry </a:t>
            </a:r>
            <a:endParaRPr lang="en-US" sz="1800" dirty="0">
              <a:solidFill>
                <a:srgbClr val="7E006F"/>
              </a:solidFill>
              <a:latin typeface="Calibri" panose="020F0502020204030204" pitchFamily="34" charset="0"/>
              <a:ea typeface="Calibri" panose="020F0502020204030204" pitchFamily="34" charset="0"/>
              <a:cs typeface="Times New Roman" panose="02020603050405020304" pitchFamily="18" charset="0"/>
            </a:endParaRPr>
          </a:p>
          <a:p>
            <a:pPr marL="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6D404CE1-01E1-47EE-BFA2-7BF8DF98F517}"/>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22</a:t>
            </a:fld>
            <a:endParaRPr lang="en-US" dirty="0"/>
          </a:p>
        </p:txBody>
      </p:sp>
    </p:spTree>
    <p:extLst>
      <p:ext uri="{BB962C8B-B14F-4D97-AF65-F5344CB8AC3E}">
        <p14:creationId xmlns:p14="http://schemas.microsoft.com/office/powerpoint/2010/main" val="137545311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wall, shower, tiled, tub&#10;&#10;Description automatically generated">
            <a:extLst>
              <a:ext uri="{FF2B5EF4-FFF2-40B4-BE49-F238E27FC236}">
                <a16:creationId xmlns:a16="http://schemas.microsoft.com/office/drawing/2014/main" id="{432C4DEC-E64F-4058-AB92-B9805A418C4B}"/>
              </a:ext>
            </a:extLst>
          </p:cNvPr>
          <p:cNvPicPr>
            <a:picLocks noChangeAspect="1"/>
          </p:cNvPicPr>
          <p:nvPr/>
        </p:nvPicPr>
        <p:blipFill>
          <a:blip r:embed="rId2"/>
          <a:stretch>
            <a:fillRect/>
          </a:stretch>
        </p:blipFill>
        <p:spPr>
          <a:xfrm>
            <a:off x="1453" y="-7295"/>
            <a:ext cx="3858567" cy="6858000"/>
          </a:xfrm>
          <a:prstGeom prst="rect">
            <a:avLst/>
          </a:prstGeom>
        </p:spPr>
      </p:pic>
      <p:pic>
        <p:nvPicPr>
          <p:cNvPr id="7" name="Picture 6" descr="A picture containing wall, shower, tiled, tub&#10;&#10;Description automatically generated">
            <a:extLst>
              <a:ext uri="{FF2B5EF4-FFF2-40B4-BE49-F238E27FC236}">
                <a16:creationId xmlns:a16="http://schemas.microsoft.com/office/drawing/2014/main" id="{BE334C5A-1D8C-4758-B628-326D04B246A5}"/>
              </a:ext>
            </a:extLst>
          </p:cNvPr>
          <p:cNvPicPr>
            <a:picLocks noChangeAspect="1"/>
          </p:cNvPicPr>
          <p:nvPr/>
        </p:nvPicPr>
        <p:blipFill>
          <a:blip r:embed="rId2"/>
          <a:stretch>
            <a:fillRect/>
          </a:stretch>
        </p:blipFill>
        <p:spPr>
          <a:xfrm>
            <a:off x="3680664" y="-15280"/>
            <a:ext cx="3858567" cy="6858000"/>
          </a:xfrm>
          <a:prstGeom prst="rect">
            <a:avLst/>
          </a:prstGeom>
        </p:spPr>
      </p:pic>
      <p:pic>
        <p:nvPicPr>
          <p:cNvPr id="8" name="Picture 7" descr="A picture containing wall, shower, tiled, tub&#10;&#10;Description automatically generated">
            <a:extLst>
              <a:ext uri="{FF2B5EF4-FFF2-40B4-BE49-F238E27FC236}">
                <a16:creationId xmlns:a16="http://schemas.microsoft.com/office/drawing/2014/main" id="{B3CE8D38-0A37-4F5F-90AE-6F90AFF8465A}"/>
              </a:ext>
            </a:extLst>
          </p:cNvPr>
          <p:cNvPicPr>
            <a:picLocks noChangeAspect="1"/>
          </p:cNvPicPr>
          <p:nvPr/>
        </p:nvPicPr>
        <p:blipFill>
          <a:blip r:embed="rId2"/>
          <a:stretch>
            <a:fillRect/>
          </a:stretch>
        </p:blipFill>
        <p:spPr>
          <a:xfrm>
            <a:off x="7359875" y="-7985"/>
            <a:ext cx="3858567" cy="6858000"/>
          </a:xfrm>
          <a:prstGeom prst="rect">
            <a:avLst/>
          </a:prstGeom>
        </p:spPr>
      </p:pic>
      <p:pic>
        <p:nvPicPr>
          <p:cNvPr id="9" name="Picture 8" descr="A picture containing wall, shower, tiled, tub&#10;&#10;Description automatically generated">
            <a:extLst>
              <a:ext uri="{FF2B5EF4-FFF2-40B4-BE49-F238E27FC236}">
                <a16:creationId xmlns:a16="http://schemas.microsoft.com/office/drawing/2014/main" id="{6C62E7B9-E152-4DA9-8765-66E5811AF822}"/>
              </a:ext>
            </a:extLst>
          </p:cNvPr>
          <p:cNvPicPr>
            <a:picLocks noChangeAspect="1"/>
          </p:cNvPicPr>
          <p:nvPr/>
        </p:nvPicPr>
        <p:blipFill rotWithShape="1">
          <a:blip r:embed="rId2"/>
          <a:srcRect r="27496"/>
          <a:stretch/>
        </p:blipFill>
        <p:spPr>
          <a:xfrm>
            <a:off x="9392964" y="-1902"/>
            <a:ext cx="2797583" cy="6858000"/>
          </a:xfrm>
          <a:prstGeom prst="rect">
            <a:avLst/>
          </a:prstGeom>
        </p:spPr>
      </p:pic>
      <p:pic>
        <p:nvPicPr>
          <p:cNvPr id="13" name="Picture 12">
            <a:extLst>
              <a:ext uri="{FF2B5EF4-FFF2-40B4-BE49-F238E27FC236}">
                <a16:creationId xmlns:a16="http://schemas.microsoft.com/office/drawing/2014/main" id="{D4F3ECF0-29FB-44C4-A51D-87950C8E87B5}"/>
              </a:ext>
            </a:extLst>
          </p:cNvPr>
          <p:cNvPicPr>
            <a:picLocks noChangeAspect="1"/>
          </p:cNvPicPr>
          <p:nvPr/>
        </p:nvPicPr>
        <p:blipFill>
          <a:blip r:embed="rId3"/>
          <a:stretch>
            <a:fillRect/>
          </a:stretch>
        </p:blipFill>
        <p:spPr>
          <a:xfrm>
            <a:off x="1410622" y="134007"/>
            <a:ext cx="9319171" cy="6589985"/>
          </a:xfrm>
          <a:prstGeom prst="rect">
            <a:avLst/>
          </a:prstGeom>
        </p:spPr>
      </p:pic>
      <p:sp>
        <p:nvSpPr>
          <p:cNvPr id="2" name="Slide Number Placeholder 1">
            <a:extLst>
              <a:ext uri="{FF2B5EF4-FFF2-40B4-BE49-F238E27FC236}">
                <a16:creationId xmlns:a16="http://schemas.microsoft.com/office/drawing/2014/main" id="{44A643D3-4D31-4E41-8C5B-669751847926}"/>
              </a:ext>
            </a:extLst>
          </p:cNvPr>
          <p:cNvSpPr>
            <a:spLocks noGrp="1"/>
          </p:cNvSpPr>
          <p:nvPr>
            <p:ph type="sldNum" sz="quarter" idx="12"/>
          </p:nvPr>
        </p:nvSpPr>
        <p:spPr/>
        <p:txBody>
          <a:bodyPr/>
          <a:lstStyle/>
          <a:p>
            <a:fld id="{34B7E4EF-A1BD-40F4-AB7B-04F084DD991D}" type="slidenum">
              <a:rPr lang="en-US" smtClean="0"/>
              <a:t>23</a:t>
            </a:fld>
            <a:endParaRPr lang="en-US" dirty="0"/>
          </a:p>
        </p:txBody>
      </p:sp>
    </p:spTree>
    <p:extLst>
      <p:ext uri="{BB962C8B-B14F-4D97-AF65-F5344CB8AC3E}">
        <p14:creationId xmlns:p14="http://schemas.microsoft.com/office/powerpoint/2010/main" val="237857716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a:xfrm>
            <a:off x="1066800" y="499404"/>
            <a:ext cx="10058400" cy="1371600"/>
          </a:xfrm>
        </p:spPr>
        <p:txBody>
          <a:bodyPr/>
          <a:lstStyle/>
          <a:p>
            <a:r>
              <a:rPr lang="en-US" sz="3600" dirty="0"/>
              <a:t>MODULE THREE</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858129" y="1392702"/>
            <a:ext cx="10550769" cy="5331656"/>
          </a:xfrm>
        </p:spPr>
        <p:txBody>
          <a:bodyPr>
            <a:normAutofit/>
          </a:bodyPr>
          <a:lstStyle/>
          <a:p>
            <a:pPr marL="0" marR="0" indent="0">
              <a:lnSpc>
                <a:spcPct val="107000"/>
              </a:lnSpc>
              <a:spcBef>
                <a:spcPts val="0"/>
              </a:spcBef>
              <a:buNone/>
            </a:pPr>
            <a:r>
              <a:rPr lang="en-US" sz="1800" dirty="0">
                <a:latin typeface="Avenir Next LT Pro (Body)"/>
                <a:ea typeface="Calibri" panose="020F0502020204030204" pitchFamily="34" charset="0"/>
                <a:cs typeface="Times New Roman" panose="02020603050405020304" pitchFamily="18" charset="0"/>
              </a:rPr>
              <a:t>ROLL UP ABILITIES</a:t>
            </a:r>
          </a:p>
          <a:p>
            <a:pPr>
              <a:lnSpc>
                <a:spcPct val="107000"/>
              </a:lnSpc>
              <a:spcBef>
                <a:spcPts val="1200"/>
              </a:spcBef>
              <a:spcAft>
                <a:spcPts val="600"/>
              </a:spcAft>
            </a:pPr>
            <a:r>
              <a:rPr lang="en-US" sz="1800" dirty="0">
                <a:latin typeface="Avenir Next LT Pro (Body)"/>
                <a:ea typeface="Calibri" panose="020F0502020204030204" pitchFamily="34" charset="0"/>
                <a:cs typeface="Times New Roman" panose="02020603050405020304" pitchFamily="18" charset="0"/>
              </a:rPr>
              <a:t>Completely dependent on their record structure. For some will be simple, some companies have their location data already broken out, so it’s just another step to roll it up. Some mentioned that rolling up to company level is easiest.</a:t>
            </a:r>
          </a:p>
          <a:p>
            <a:pPr>
              <a:lnSpc>
                <a:spcPct val="107000"/>
              </a:lnSpc>
              <a:spcBef>
                <a:spcPts val="600"/>
              </a:spcBef>
              <a:spcAft>
                <a:spcPts val="600"/>
              </a:spcAft>
            </a:pPr>
            <a:r>
              <a:rPr lang="en-US" sz="1800" dirty="0">
                <a:latin typeface="Avenir Next LT Pro (Body)"/>
                <a:ea typeface="Calibri" panose="020F0502020204030204" pitchFamily="34" charset="0"/>
                <a:cs typeface="Times New Roman" panose="02020603050405020304" pitchFamily="18" charset="0"/>
              </a:rPr>
              <a:t>One R mentioned this would require manual work because their system cannot run reports on all their locations at once. Others do not separate their branch data (the utilities person) not easy at all at the establishment level. </a:t>
            </a:r>
          </a:p>
          <a:p>
            <a:pPr lvl="1">
              <a:lnSpc>
                <a:spcPct val="107000"/>
              </a:lnSpc>
              <a:spcBef>
                <a:spcPts val="600"/>
              </a:spcBef>
              <a:spcAft>
                <a:spcPts val="600"/>
              </a:spcAft>
            </a:pPr>
            <a:r>
              <a:rPr lang="en-US" sz="1800" i="1" dirty="0">
                <a:latin typeface="Avenir Next LT Pro (Body)"/>
                <a:ea typeface="Calibri" panose="020F0502020204030204" pitchFamily="34" charset="0"/>
                <a:cs typeface="Times New Roman" panose="02020603050405020304" pitchFamily="18" charset="0"/>
              </a:rPr>
              <a:t>“With it currently we can combine 10 or 15 stores and then another 10 or 15 then repeated then group them all together. manual process by individual store.”</a:t>
            </a:r>
          </a:p>
          <a:p>
            <a:pPr lvl="1">
              <a:lnSpc>
                <a:spcPct val="107000"/>
              </a:lnSpc>
              <a:spcBef>
                <a:spcPts val="600"/>
              </a:spcBef>
              <a:spcAft>
                <a:spcPts val="600"/>
              </a:spcAft>
            </a:pPr>
            <a:r>
              <a:rPr lang="en-US" sz="1800" i="1" dirty="0">
                <a:latin typeface="Avenir Next LT Pro (Body)"/>
                <a:ea typeface="Calibri" panose="020F0502020204030204" pitchFamily="34" charset="0"/>
                <a:cs typeface="Times New Roman" panose="02020603050405020304" pitchFamily="18" charset="0"/>
              </a:rPr>
              <a:t>“By location just because how our system works.” </a:t>
            </a:r>
          </a:p>
          <a:p>
            <a:pPr lvl="2">
              <a:lnSpc>
                <a:spcPct val="107000"/>
              </a:lnSpc>
              <a:spcBef>
                <a:spcPts val="600"/>
              </a:spcBef>
              <a:spcAft>
                <a:spcPts val="600"/>
              </a:spcAft>
            </a:pPr>
            <a:r>
              <a:rPr lang="en-US" sz="1600" dirty="0">
                <a:latin typeface="Avenir Next LT Pro (Body)"/>
                <a:ea typeface="Calibri" panose="020F0502020204030204" pitchFamily="34" charset="0"/>
                <a:cs typeface="Times New Roman" panose="02020603050405020304" pitchFamily="18" charset="0"/>
              </a:rPr>
              <a:t>He was saying they could roll up by industry but because of the way their software is structured, it's geographical. So location based is actually easier. Rolling up is just an extra step.</a:t>
            </a:r>
          </a:p>
          <a:p>
            <a:pPr marL="0" marR="0" indent="0">
              <a:lnSpc>
                <a:spcPct val="107000"/>
              </a:lnSpc>
              <a:spcBef>
                <a:spcPts val="0"/>
              </a:spcBef>
              <a:buNone/>
            </a:pPr>
            <a:endParaRPr lang="en-US" sz="1800" dirty="0">
              <a:latin typeface="Avenir Next LT Pro (Body)"/>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F8D9E8C7-C346-41C9-A206-4725B8DE4B80}"/>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24</a:t>
            </a:fld>
            <a:endParaRPr lang="en-US" dirty="0"/>
          </a:p>
        </p:txBody>
      </p:sp>
    </p:spTree>
    <p:extLst>
      <p:ext uri="{BB962C8B-B14F-4D97-AF65-F5344CB8AC3E}">
        <p14:creationId xmlns:p14="http://schemas.microsoft.com/office/powerpoint/2010/main" val="36948650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a:xfrm>
            <a:off x="1066800" y="499404"/>
            <a:ext cx="10058400" cy="1371600"/>
          </a:xfrm>
        </p:spPr>
        <p:txBody>
          <a:bodyPr/>
          <a:lstStyle/>
          <a:p>
            <a:r>
              <a:rPr lang="en-US" sz="3600" dirty="0"/>
              <a:t>MODULE THREE</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820615" y="1287194"/>
            <a:ext cx="10550769" cy="5331656"/>
          </a:xfrm>
        </p:spPr>
        <p:txBody>
          <a:bodyPr>
            <a:normAutofit/>
          </a:bodyPr>
          <a:lstStyle/>
          <a:p>
            <a:pPr marL="0" marR="0" indent="0">
              <a:lnSpc>
                <a:spcPct val="107000"/>
              </a:lnSpc>
              <a:spcBef>
                <a:spcPts val="0"/>
              </a:spcBef>
              <a:buNone/>
            </a:pPr>
            <a:r>
              <a:rPr lang="en-US" sz="1800" dirty="0">
                <a:latin typeface="Avenir Next LT Pro (Body)"/>
                <a:ea typeface="Calibri" panose="020F0502020204030204" pitchFamily="34" charset="0"/>
                <a:cs typeface="Times New Roman" panose="02020603050405020304" pitchFamily="18" charset="0"/>
              </a:rPr>
              <a:t>POTENTIAL AREAS OF DIFFICULTY</a:t>
            </a:r>
          </a:p>
          <a:p>
            <a:pPr>
              <a:lnSpc>
                <a:spcPct val="107000"/>
              </a:lnSpc>
              <a:spcBef>
                <a:spcPts val="600"/>
              </a:spcBef>
              <a:spcAft>
                <a:spcPts val="600"/>
              </a:spcAft>
            </a:pPr>
            <a:r>
              <a:rPr lang="en-US" sz="1800" dirty="0">
                <a:latin typeface="Avenir Next LT Pro (Body)"/>
                <a:ea typeface="Calibri" panose="020F0502020204030204" pitchFamily="34" charset="0"/>
                <a:cs typeface="Times New Roman" panose="02020603050405020304" pitchFamily="18" charset="0"/>
              </a:rPr>
              <a:t>Inventories: Some concern (potentially Manufacturing specific-maybe not all?)</a:t>
            </a:r>
          </a:p>
          <a:p>
            <a:pPr>
              <a:lnSpc>
                <a:spcPct val="107000"/>
              </a:lnSpc>
              <a:spcBef>
                <a:spcPts val="600"/>
              </a:spcBef>
              <a:spcAft>
                <a:spcPts val="600"/>
              </a:spcAft>
            </a:pPr>
            <a:r>
              <a:rPr lang="en-US" sz="1800" dirty="0">
                <a:latin typeface="Avenir Next LT Pro (Body)"/>
                <a:ea typeface="Calibri" panose="020F0502020204030204" pitchFamily="34" charset="0"/>
                <a:cs typeface="Times New Roman" panose="02020603050405020304" pitchFamily="18" charset="0"/>
              </a:rPr>
              <a:t>Cap Ex: Record organization varies greatly. Brough up several times. </a:t>
            </a:r>
          </a:p>
          <a:p>
            <a:pPr>
              <a:lnSpc>
                <a:spcPct val="107000"/>
              </a:lnSpc>
              <a:spcBef>
                <a:spcPts val="600"/>
              </a:spcBef>
            </a:pPr>
            <a:r>
              <a:rPr lang="en-US" sz="1800" dirty="0">
                <a:latin typeface="Avenir Next LT Pro (Body)"/>
                <a:ea typeface="Calibri" panose="020F0502020204030204" pitchFamily="34" charset="0"/>
                <a:cs typeface="Times New Roman" panose="02020603050405020304" pitchFamily="18" charset="0"/>
              </a:rPr>
              <a:t>Cap Ex for some industries may be particularly difficult to pull, either by establishment or industry because the equipment </a:t>
            </a:r>
            <a:r>
              <a:rPr lang="en-US" sz="1800" i="1" dirty="0">
                <a:latin typeface="Avenir Next LT Pro (Body)"/>
                <a:ea typeface="Calibri" panose="020F0502020204030204" pitchFamily="34" charset="0"/>
                <a:cs typeface="Times New Roman" panose="02020603050405020304" pitchFamily="18" charset="0"/>
              </a:rPr>
              <a:t>moves</a:t>
            </a:r>
            <a:r>
              <a:rPr lang="en-US" sz="1800" dirty="0">
                <a:latin typeface="Avenir Next LT Pro (Body)"/>
                <a:ea typeface="Calibri" panose="020F0502020204030204" pitchFamily="34" charset="0"/>
                <a:cs typeface="Times New Roman" panose="02020603050405020304" pitchFamily="18" charset="0"/>
              </a:rPr>
              <a:t>.</a:t>
            </a:r>
          </a:p>
          <a:p>
            <a:pPr lvl="1">
              <a:lnSpc>
                <a:spcPct val="107000"/>
              </a:lnSpc>
              <a:spcBef>
                <a:spcPts val="600"/>
              </a:spcBef>
            </a:pPr>
            <a:r>
              <a:rPr lang="en-US" sz="1800" dirty="0">
                <a:latin typeface="Avenir Next LT Pro (Body)"/>
                <a:ea typeface="Calibri" panose="020F0502020204030204" pitchFamily="34" charset="0"/>
                <a:cs typeface="Times New Roman" panose="02020603050405020304" pitchFamily="18" charset="0"/>
              </a:rPr>
              <a:t>E.g., equipment currently in one location may have different uses for different activities- difficult to know how to break that out.</a:t>
            </a:r>
          </a:p>
          <a:p>
            <a:pPr lvl="3">
              <a:lnSpc>
                <a:spcPct val="107000"/>
              </a:lnSpc>
              <a:spcBef>
                <a:spcPts val="0"/>
              </a:spcBef>
            </a:pPr>
            <a:r>
              <a:rPr lang="en-US" sz="1800" dirty="0">
                <a:latin typeface="Avenir Next LT Pro (Body)"/>
                <a:ea typeface="Calibri" panose="020F0502020204030204" pitchFamily="34" charset="0"/>
                <a:cs typeface="Times New Roman" panose="02020603050405020304" pitchFamily="18" charset="0"/>
              </a:rPr>
              <a:t> </a:t>
            </a:r>
            <a:r>
              <a:rPr lang="en-US" sz="1600" dirty="0">
                <a:latin typeface="Avenir Next LT Pro (Body)"/>
                <a:ea typeface="Calibri" panose="020F0502020204030204" pitchFamily="34" charset="0"/>
                <a:cs typeface="Times New Roman" panose="02020603050405020304" pitchFamily="18" charset="0"/>
              </a:rPr>
              <a:t>Medical industry break out their records by </a:t>
            </a:r>
            <a:r>
              <a:rPr lang="en-US" sz="1600" i="1" dirty="0">
                <a:latin typeface="Avenir Next LT Pro (Body)"/>
                <a:ea typeface="Calibri" panose="020F0502020204030204" pitchFamily="34" charset="0"/>
                <a:cs typeface="Times New Roman" panose="02020603050405020304" pitchFamily="18" charset="0"/>
              </a:rPr>
              <a:t>specialty-</a:t>
            </a:r>
            <a:r>
              <a:rPr lang="en-US" sz="1600" dirty="0">
                <a:latin typeface="Avenir Next LT Pro (Body)"/>
                <a:ea typeface="Calibri" panose="020F0502020204030204" pitchFamily="34" charset="0"/>
                <a:cs typeface="Times New Roman" panose="02020603050405020304" pitchFamily="18" charset="0"/>
              </a:rPr>
              <a:t> difficult to do so if the equipment is utilized by multiple locations. </a:t>
            </a:r>
          </a:p>
          <a:p>
            <a:pPr lvl="3">
              <a:lnSpc>
                <a:spcPct val="107000"/>
              </a:lnSpc>
              <a:spcBef>
                <a:spcPts val="0"/>
              </a:spcBef>
            </a:pPr>
            <a:r>
              <a:rPr lang="en-US" sz="1600" dirty="0">
                <a:latin typeface="Avenir Next LT Pro (Body)"/>
                <a:ea typeface="Calibri" panose="020F0502020204030204" pitchFamily="34" charset="0"/>
                <a:cs typeface="Times New Roman" panose="02020603050405020304" pitchFamily="18" charset="0"/>
              </a:rPr>
              <a:t>Cap ex may only be associated with locations where property taxes have been paid, even though the equipment might move from place to place. It was impossible to calculate cap ex if they didn’t own the location. </a:t>
            </a:r>
          </a:p>
          <a:p>
            <a:pPr lvl="3">
              <a:lnSpc>
                <a:spcPct val="107000"/>
              </a:lnSpc>
              <a:spcBef>
                <a:spcPts val="0"/>
              </a:spcBef>
            </a:pPr>
            <a:r>
              <a:rPr lang="en-US" sz="1600" dirty="0">
                <a:latin typeface="Avenir Next LT Pro (Body)"/>
                <a:ea typeface="Calibri" panose="020F0502020204030204" pitchFamily="34" charset="0"/>
                <a:cs typeface="Times New Roman" panose="02020603050405020304" pitchFamily="18" charset="0"/>
              </a:rPr>
              <a:t>Recommendation: consider offering guidance for this scenario.</a:t>
            </a:r>
          </a:p>
          <a:p>
            <a:pPr lvl="3">
              <a:lnSpc>
                <a:spcPct val="107000"/>
              </a:lnSpc>
              <a:spcBef>
                <a:spcPts val="0"/>
              </a:spcBef>
            </a:pPr>
            <a:endParaRPr lang="en-US" sz="1600" dirty="0">
              <a:latin typeface="Avenir Next LT Pro (Body)"/>
              <a:ea typeface="Calibri" panose="020F0502020204030204" pitchFamily="34" charset="0"/>
              <a:cs typeface="Times New Roman" panose="02020603050405020304" pitchFamily="18" charset="0"/>
            </a:endParaRPr>
          </a:p>
          <a:p>
            <a:pPr>
              <a:lnSpc>
                <a:spcPct val="107000"/>
              </a:lnSpc>
              <a:spcBef>
                <a:spcPts val="0"/>
              </a:spcBef>
            </a:pPr>
            <a:r>
              <a:rPr lang="en-US" sz="1800" dirty="0">
                <a:solidFill>
                  <a:schemeClr val="accent3">
                    <a:lumMod val="75000"/>
                  </a:schemeClr>
                </a:solidFill>
                <a:latin typeface="Avenir Next LT Pro (Body)"/>
                <a:ea typeface="Calibri" panose="020F0502020204030204" pitchFamily="34" charset="0"/>
                <a:cs typeface="Times New Roman" panose="02020603050405020304" pitchFamily="18" charset="0"/>
              </a:rPr>
              <a:t>Recommendation</a:t>
            </a:r>
            <a:r>
              <a:rPr lang="en-US" sz="1800" dirty="0">
                <a:latin typeface="Avenir Next LT Pro (Body)"/>
                <a:ea typeface="Calibri" panose="020F0502020204030204" pitchFamily="34" charset="0"/>
                <a:cs typeface="Times New Roman" panose="02020603050405020304" pitchFamily="18" charset="0"/>
              </a:rPr>
              <a:t>: If respondents have already provided all relevant </a:t>
            </a:r>
            <a:r>
              <a:rPr lang="en-US" sz="1800" i="1" dirty="0">
                <a:latin typeface="Avenir Next LT Pro (Body)"/>
                <a:ea typeface="Calibri" panose="020F0502020204030204" pitchFamily="34" charset="0"/>
                <a:cs typeface="Times New Roman" panose="02020603050405020304" pitchFamily="18" charset="0"/>
              </a:rPr>
              <a:t>establishment</a:t>
            </a:r>
            <a:r>
              <a:rPr lang="en-US" sz="1800" dirty="0">
                <a:latin typeface="Avenir Next LT Pro (Body)"/>
                <a:ea typeface="Calibri" panose="020F0502020204030204" pitchFamily="34" charset="0"/>
                <a:cs typeface="Times New Roman" panose="02020603050405020304" pitchFamily="18" charset="0"/>
              </a:rPr>
              <a:t> figures for a given NAICS, prefill that data so the respondent is not doing redundant work.</a:t>
            </a:r>
          </a:p>
          <a:p>
            <a:pPr>
              <a:lnSpc>
                <a:spcPct val="107000"/>
              </a:lnSpc>
              <a:spcBef>
                <a:spcPts val="0"/>
              </a:spcBef>
            </a:pPr>
            <a:endParaRPr lang="en-US" sz="1800" dirty="0">
              <a:latin typeface="Avenir Next LT Pro (Body)"/>
              <a:ea typeface="Calibri" panose="020F0502020204030204" pitchFamily="34" charset="0"/>
              <a:cs typeface="Times New Roman" panose="02020603050405020304" pitchFamily="18" charset="0"/>
            </a:endParaRPr>
          </a:p>
          <a:p>
            <a:pPr marL="0" marR="0" indent="0">
              <a:lnSpc>
                <a:spcPct val="107000"/>
              </a:lnSpc>
              <a:spcBef>
                <a:spcPts val="0"/>
              </a:spcBef>
              <a:buNone/>
            </a:pPr>
            <a:endParaRPr lang="en-US" sz="1800" dirty="0">
              <a:latin typeface="Avenir Next LT Pro (Body)"/>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C77C7D9D-C436-40C2-93DB-E5CA4DBAC396}"/>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25</a:t>
            </a:fld>
            <a:endParaRPr lang="en-US" dirty="0"/>
          </a:p>
        </p:txBody>
      </p:sp>
    </p:spTree>
    <p:extLst>
      <p:ext uri="{BB962C8B-B14F-4D97-AF65-F5344CB8AC3E}">
        <p14:creationId xmlns:p14="http://schemas.microsoft.com/office/powerpoint/2010/main" val="35343814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a:xfrm>
            <a:off x="1066800" y="499404"/>
            <a:ext cx="10058400" cy="1371600"/>
          </a:xfrm>
        </p:spPr>
        <p:txBody>
          <a:bodyPr/>
          <a:lstStyle/>
          <a:p>
            <a:r>
              <a:rPr lang="en-US" sz="3600" dirty="0"/>
              <a:t>DELEGATION</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858129" y="1392702"/>
            <a:ext cx="10550769" cy="5331656"/>
          </a:xfrm>
        </p:spPr>
        <p:txBody>
          <a:bodyPr>
            <a:normAutofit/>
          </a:bodyPr>
          <a:lstStyle/>
          <a:p>
            <a:pPr marL="0" marR="0" indent="0">
              <a:lnSpc>
                <a:spcPct val="107000"/>
              </a:lnSpc>
              <a:spcBef>
                <a:spcPts val="0"/>
              </a:spcBef>
              <a:buNone/>
            </a:pPr>
            <a:r>
              <a:rPr lang="en-US" sz="1800" dirty="0">
                <a:latin typeface="Avenir Next LT Pro (Body)"/>
                <a:ea typeface="Calibri" panose="020F0502020204030204" pitchFamily="34" charset="0"/>
                <a:cs typeface="Times New Roman" panose="02020603050405020304" pitchFamily="18" charset="0"/>
              </a:rPr>
              <a:t>VARIOUS USES</a:t>
            </a:r>
          </a:p>
          <a:p>
            <a:pPr>
              <a:lnSpc>
                <a:spcPct val="107000"/>
              </a:lnSpc>
              <a:spcBef>
                <a:spcPts val="1800"/>
              </a:spcBef>
              <a:spcAft>
                <a:spcPts val="600"/>
              </a:spcAft>
            </a:pPr>
            <a:r>
              <a:rPr lang="en-US" sz="1800" dirty="0">
                <a:latin typeface="Avenir Next LT Pro (Body)"/>
                <a:ea typeface="Calibri" panose="020F0502020204030204" pitchFamily="34" charset="0"/>
                <a:cs typeface="Times New Roman" panose="02020603050405020304" pitchFamily="18" charset="0"/>
              </a:rPr>
              <a:t>Nearly </a:t>
            </a:r>
            <a:r>
              <a:rPr lang="en-US" sz="1800" i="1" dirty="0">
                <a:latin typeface="Avenir Next LT Pro (Body)"/>
                <a:ea typeface="Calibri" panose="020F0502020204030204" pitchFamily="34" charset="0"/>
                <a:cs typeface="Times New Roman" panose="02020603050405020304" pitchFamily="18" charset="0"/>
              </a:rPr>
              <a:t>all respondents</a:t>
            </a:r>
            <a:r>
              <a:rPr lang="en-US" sz="1800" dirty="0">
                <a:latin typeface="Avenir Next LT Pro (Body)"/>
                <a:ea typeface="Calibri" panose="020F0502020204030204" pitchFamily="34" charset="0"/>
                <a:cs typeface="Times New Roman" panose="02020603050405020304" pitchFamily="18" charset="0"/>
              </a:rPr>
              <a:t> thought the ability to delegate would be beneficial.</a:t>
            </a:r>
          </a:p>
          <a:p>
            <a:pPr>
              <a:lnSpc>
                <a:spcPct val="107000"/>
              </a:lnSpc>
              <a:spcBef>
                <a:spcPts val="600"/>
              </a:spcBef>
              <a:spcAft>
                <a:spcPts val="600"/>
              </a:spcAft>
            </a:pPr>
            <a:r>
              <a:rPr lang="en-US" sz="1800" dirty="0">
                <a:latin typeface="Avenir Next LT Pro (Body)"/>
                <a:ea typeface="Calibri" panose="020F0502020204030204" pitchFamily="34" charset="0"/>
                <a:cs typeface="Times New Roman" panose="02020603050405020304" pitchFamily="18" charset="0"/>
              </a:rPr>
              <a:t>Some R’s will have to reach out </a:t>
            </a:r>
            <a:r>
              <a:rPr lang="en-US" sz="1800" i="1" dirty="0">
                <a:latin typeface="Avenir Next LT Pro (Body)"/>
                <a:ea typeface="Calibri" panose="020F0502020204030204" pitchFamily="34" charset="0"/>
                <a:cs typeface="Times New Roman" panose="02020603050405020304" pitchFamily="18" charset="0"/>
              </a:rPr>
              <a:t>per topic </a:t>
            </a:r>
            <a:r>
              <a:rPr lang="en-US" sz="1800" dirty="0">
                <a:latin typeface="Avenir Next LT Pro (Body)"/>
                <a:ea typeface="Calibri" panose="020F0502020204030204" pitchFamily="34" charset="0"/>
                <a:cs typeface="Times New Roman" panose="02020603050405020304" pitchFamily="18" charset="0"/>
              </a:rPr>
              <a:t>(i.e., cap ex, payroll, R&amp;D etc.)</a:t>
            </a:r>
            <a:r>
              <a:rPr lang="en-US" sz="1800" i="1" dirty="0">
                <a:latin typeface="Avenir Next LT Pro (Body)"/>
                <a:ea typeface="Calibri" panose="020F0502020204030204" pitchFamily="34" charset="0"/>
                <a:cs typeface="Times New Roman" panose="02020603050405020304" pitchFamily="18" charset="0"/>
              </a:rPr>
              <a:t> </a:t>
            </a:r>
            <a:r>
              <a:rPr lang="en-US" sz="1800" dirty="0">
                <a:latin typeface="Avenir Next LT Pro (Body)"/>
                <a:ea typeface="Calibri" panose="020F0502020204030204" pitchFamily="34" charset="0"/>
                <a:cs typeface="Times New Roman" panose="02020603050405020304" pitchFamily="18" charset="0"/>
              </a:rPr>
              <a:t>because</a:t>
            </a:r>
            <a:r>
              <a:rPr lang="en-US" sz="1800" i="1" dirty="0">
                <a:latin typeface="Avenir Next LT Pro (Body)"/>
                <a:ea typeface="Calibri" panose="020F0502020204030204" pitchFamily="34" charset="0"/>
                <a:cs typeface="Times New Roman" panose="02020603050405020304" pitchFamily="18" charset="0"/>
              </a:rPr>
              <a:t> </a:t>
            </a:r>
            <a:r>
              <a:rPr lang="en-US" sz="1800" dirty="0">
                <a:latin typeface="Avenir Next LT Pro (Body)"/>
                <a:ea typeface="Calibri" panose="020F0502020204030204" pitchFamily="34" charset="0"/>
                <a:cs typeface="Times New Roman" panose="02020603050405020304" pitchFamily="18" charset="0"/>
              </a:rPr>
              <a:t>each topic is associated with different departments.</a:t>
            </a:r>
          </a:p>
          <a:p>
            <a:pPr lvl="2">
              <a:lnSpc>
                <a:spcPct val="107000"/>
              </a:lnSpc>
              <a:spcBef>
                <a:spcPts val="600"/>
              </a:spcBef>
              <a:spcAft>
                <a:spcPts val="600"/>
              </a:spcAft>
            </a:pPr>
            <a:r>
              <a:rPr lang="en-US" sz="1600" dirty="0">
                <a:latin typeface="Avenir Next LT Pro (Body)"/>
                <a:ea typeface="Calibri" panose="020F0502020204030204" pitchFamily="34" charset="0"/>
                <a:cs typeface="Times New Roman" panose="02020603050405020304" pitchFamily="18" charset="0"/>
              </a:rPr>
              <a:t>“Everyone has their piece of the pie.” </a:t>
            </a:r>
          </a:p>
          <a:p>
            <a:pPr>
              <a:lnSpc>
                <a:spcPct val="107000"/>
              </a:lnSpc>
              <a:spcBef>
                <a:spcPts val="600"/>
              </a:spcBef>
              <a:spcAft>
                <a:spcPts val="600"/>
              </a:spcAft>
            </a:pPr>
            <a:r>
              <a:rPr lang="en-US" sz="1800" dirty="0">
                <a:latin typeface="Avenir Next LT Pro (Body)"/>
                <a:ea typeface="Calibri" panose="020F0502020204030204" pitchFamily="34" charset="0"/>
                <a:cs typeface="Times New Roman" panose="02020603050405020304" pitchFamily="18" charset="0"/>
              </a:rPr>
              <a:t>Some R’s wanted the ability to see all similar topics </a:t>
            </a:r>
            <a:r>
              <a:rPr lang="en-US" sz="1800" i="1" dirty="0">
                <a:latin typeface="Avenir Next LT Pro (Body)"/>
                <a:ea typeface="Calibri" panose="020F0502020204030204" pitchFamily="34" charset="0"/>
                <a:cs typeface="Times New Roman" panose="02020603050405020304" pitchFamily="18" charset="0"/>
              </a:rPr>
              <a:t>grouped together</a:t>
            </a:r>
            <a:r>
              <a:rPr lang="en-US" sz="1800" dirty="0">
                <a:latin typeface="Avenir Next LT Pro (Body)"/>
                <a:ea typeface="Calibri" panose="020F0502020204030204" pitchFamily="34" charset="0"/>
                <a:cs typeface="Times New Roman" panose="02020603050405020304" pitchFamily="18" charset="0"/>
              </a:rPr>
              <a:t>. This was relevant for delegation wherein you may have to reach out to numerous other departments and it would be good to have all relevant questions ready to send them. </a:t>
            </a:r>
          </a:p>
          <a:p>
            <a:pPr lvl="2">
              <a:lnSpc>
                <a:spcPct val="107000"/>
              </a:lnSpc>
              <a:spcBef>
                <a:spcPts val="600"/>
              </a:spcBef>
              <a:spcAft>
                <a:spcPts val="600"/>
              </a:spcAft>
            </a:pPr>
            <a:r>
              <a:rPr lang="en-US" sz="1600" i="1" dirty="0">
                <a:latin typeface="Avenir Next LT Pro (Body)"/>
                <a:ea typeface="Calibri" panose="020F0502020204030204" pitchFamily="34" charset="0"/>
                <a:cs typeface="Times New Roman" panose="02020603050405020304" pitchFamily="18" charset="0"/>
              </a:rPr>
              <a:t>“I think it's just how we collect and report versus your buckets takes time to sort. I don't want to send </a:t>
            </a:r>
            <a:r>
              <a:rPr lang="en-US" sz="1600" i="1">
                <a:latin typeface="Avenir Next LT Pro (Body)"/>
                <a:ea typeface="Calibri" panose="020F0502020204030204" pitchFamily="34" charset="0"/>
                <a:cs typeface="Times New Roman" panose="02020603050405020304" pitchFamily="18" charset="0"/>
              </a:rPr>
              <a:t>to [someone] </a:t>
            </a:r>
            <a:r>
              <a:rPr lang="en-US" sz="1600" i="1" dirty="0">
                <a:latin typeface="Avenir Next LT Pro (Body)"/>
                <a:ea typeface="Calibri" panose="020F0502020204030204" pitchFamily="34" charset="0"/>
                <a:cs typeface="Times New Roman" panose="02020603050405020304" pitchFamily="18" charset="0"/>
              </a:rPr>
              <a:t>in payroll fill out page 2, 16, 42, and 26.”</a:t>
            </a:r>
          </a:p>
          <a:p>
            <a:pPr lvl="2">
              <a:lnSpc>
                <a:spcPct val="107000"/>
              </a:lnSpc>
              <a:spcBef>
                <a:spcPts val="600"/>
              </a:spcBef>
              <a:spcAft>
                <a:spcPts val="600"/>
              </a:spcAft>
            </a:pPr>
            <a:endParaRPr lang="en-US" sz="1600" i="1" dirty="0">
              <a:latin typeface="Avenir Next LT Pro (Body)"/>
              <a:ea typeface="Calibri" panose="020F0502020204030204" pitchFamily="34" charset="0"/>
              <a:cs typeface="Times New Roman" panose="02020603050405020304" pitchFamily="18" charset="0"/>
            </a:endParaRPr>
          </a:p>
          <a:p>
            <a:pPr>
              <a:lnSpc>
                <a:spcPct val="107000"/>
              </a:lnSpc>
              <a:spcBef>
                <a:spcPts val="0"/>
              </a:spcBef>
            </a:pPr>
            <a:endParaRPr lang="en-US" sz="1800" dirty="0">
              <a:latin typeface="Avenir Next LT Pro (Body)"/>
              <a:ea typeface="Calibri" panose="020F0502020204030204" pitchFamily="34" charset="0"/>
              <a:cs typeface="Times New Roman" panose="02020603050405020304" pitchFamily="18" charset="0"/>
            </a:endParaRPr>
          </a:p>
          <a:p>
            <a:pPr marL="0" marR="0" indent="0">
              <a:lnSpc>
                <a:spcPct val="107000"/>
              </a:lnSpc>
              <a:spcBef>
                <a:spcPts val="0"/>
              </a:spcBef>
              <a:buNone/>
            </a:pPr>
            <a:endParaRPr lang="en-US" sz="1800" dirty="0">
              <a:latin typeface="Avenir Next LT Pro (Body)"/>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90B450A6-D224-4044-8746-7DF7BD99698C}"/>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26</a:t>
            </a:fld>
            <a:endParaRPr lang="en-US" dirty="0"/>
          </a:p>
        </p:txBody>
      </p:sp>
    </p:spTree>
    <p:extLst>
      <p:ext uri="{BB962C8B-B14F-4D97-AF65-F5344CB8AC3E}">
        <p14:creationId xmlns:p14="http://schemas.microsoft.com/office/powerpoint/2010/main" val="41731158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a:xfrm>
            <a:off x="1066800" y="499404"/>
            <a:ext cx="10058400" cy="1371600"/>
          </a:xfrm>
        </p:spPr>
        <p:txBody>
          <a:bodyPr/>
          <a:lstStyle/>
          <a:p>
            <a:r>
              <a:rPr lang="en-US" sz="3600" dirty="0"/>
              <a:t>DELEGATION OF PAYROLL</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858129" y="1392702"/>
            <a:ext cx="10550769" cy="4965894"/>
          </a:xfrm>
        </p:spPr>
        <p:txBody>
          <a:bodyPr>
            <a:normAutofit lnSpcReduction="10000"/>
          </a:bodyPr>
          <a:lstStyle/>
          <a:p>
            <a:pPr marL="0" marR="0" indent="0">
              <a:lnSpc>
                <a:spcPct val="107000"/>
              </a:lnSpc>
              <a:spcBef>
                <a:spcPts val="0"/>
              </a:spcBef>
              <a:buNone/>
            </a:pPr>
            <a:r>
              <a:rPr lang="en-US" sz="1800" dirty="0">
                <a:latin typeface="Avenir Next LT Pro (Body)"/>
                <a:ea typeface="Calibri" panose="020F0502020204030204" pitchFamily="34" charset="0"/>
                <a:cs typeface="Times New Roman" panose="02020603050405020304" pitchFamily="18" charset="0"/>
              </a:rPr>
              <a:t>DELEGATING PAYROLL: </a:t>
            </a:r>
          </a:p>
          <a:p>
            <a:pPr>
              <a:lnSpc>
                <a:spcPct val="107000"/>
              </a:lnSpc>
              <a:spcBef>
                <a:spcPts val="1800"/>
              </a:spcBef>
            </a:pPr>
            <a:r>
              <a:rPr lang="en-US" sz="1800" dirty="0">
                <a:latin typeface="Avenir Next LT Pro (Body)"/>
                <a:ea typeface="Calibri" panose="020F0502020204030204" pitchFamily="34" charset="0"/>
                <a:cs typeface="Times New Roman" panose="02020603050405020304" pitchFamily="18" charset="0"/>
              </a:rPr>
              <a:t>Some respondents were enthused by the idea of breaking this into it’s own section, some were more neutral to the idea.</a:t>
            </a:r>
          </a:p>
          <a:p>
            <a:pPr lvl="2">
              <a:lnSpc>
                <a:spcPct val="107000"/>
              </a:lnSpc>
              <a:spcBef>
                <a:spcPts val="600"/>
              </a:spcBef>
            </a:pPr>
            <a:r>
              <a:rPr lang="en-US" sz="1600" i="1" dirty="0">
                <a:latin typeface="Avenir Next LT Pro (Body)"/>
                <a:ea typeface="Calibri" panose="020F0502020204030204" pitchFamily="34" charset="0"/>
                <a:cs typeface="Times New Roman" panose="02020603050405020304" pitchFamily="18" charset="0"/>
              </a:rPr>
              <a:t>“Then for payroll we have to go to HR once, put it in and be done- versus mixing payroll and financials going in 2 different directions.”</a:t>
            </a:r>
          </a:p>
          <a:p>
            <a:pPr lvl="2">
              <a:lnSpc>
                <a:spcPct val="107000"/>
              </a:lnSpc>
              <a:spcBef>
                <a:spcPts val="600"/>
              </a:spcBef>
            </a:pPr>
            <a:r>
              <a:rPr lang="en-US" sz="1600" dirty="0">
                <a:latin typeface="Avenir Next LT Pro (Body)"/>
                <a:ea typeface="Calibri" panose="020F0502020204030204" pitchFamily="34" charset="0"/>
                <a:cs typeface="Times New Roman" panose="02020603050405020304" pitchFamily="18" charset="0"/>
              </a:rPr>
              <a:t>“</a:t>
            </a:r>
            <a:r>
              <a:rPr lang="en-US" sz="1600" i="1" dirty="0">
                <a:latin typeface="Avenir Next LT Pro (Body)"/>
                <a:ea typeface="Calibri" panose="020F0502020204030204" pitchFamily="34" charset="0"/>
                <a:cs typeface="Times New Roman" panose="02020603050405020304" pitchFamily="18" charset="0"/>
              </a:rPr>
              <a:t>Not everyone has access to the payroll, so if we wanted to get all the info about cap ex then everyone has that, but only higher level have payroll</a:t>
            </a:r>
            <a:r>
              <a:rPr lang="en-US" sz="1600" dirty="0">
                <a:latin typeface="Avenir Next LT Pro (Body)"/>
                <a:ea typeface="Calibri" panose="020F0502020204030204" pitchFamily="34" charset="0"/>
                <a:cs typeface="Times New Roman" panose="02020603050405020304" pitchFamily="18" charset="0"/>
              </a:rPr>
              <a:t>.”</a:t>
            </a:r>
          </a:p>
          <a:p>
            <a:pPr>
              <a:lnSpc>
                <a:spcPct val="107000"/>
              </a:lnSpc>
              <a:spcBef>
                <a:spcPts val="0"/>
              </a:spcBef>
            </a:pPr>
            <a:endParaRPr lang="en-US" sz="1800" dirty="0">
              <a:latin typeface="Avenir Next LT Pro (Body)"/>
              <a:ea typeface="Calibri" panose="020F0502020204030204" pitchFamily="34" charset="0"/>
              <a:cs typeface="Times New Roman" panose="02020603050405020304" pitchFamily="18" charset="0"/>
            </a:endParaRPr>
          </a:p>
          <a:p>
            <a:pPr>
              <a:lnSpc>
                <a:spcPct val="107000"/>
              </a:lnSpc>
              <a:spcBef>
                <a:spcPts val="0"/>
              </a:spcBef>
            </a:pPr>
            <a:r>
              <a:rPr lang="en-US" sz="1800" dirty="0">
                <a:latin typeface="Avenir Next LT Pro (Body)"/>
                <a:ea typeface="Calibri" panose="020F0502020204030204" pitchFamily="34" charset="0"/>
                <a:cs typeface="Times New Roman" panose="02020603050405020304" pitchFamily="18" charset="0"/>
              </a:rPr>
              <a:t>Payroll can be a sensitive topic, smaller companies may be at a higher risk of exposing salaries; more of a benefit to have it separated.</a:t>
            </a:r>
          </a:p>
          <a:p>
            <a:pPr lvl="2">
              <a:lnSpc>
                <a:spcPct val="107000"/>
              </a:lnSpc>
              <a:spcBef>
                <a:spcPts val="600"/>
              </a:spcBef>
            </a:pPr>
            <a:r>
              <a:rPr lang="en-US" sz="1600" i="1" dirty="0">
                <a:latin typeface="Avenir Next LT Pro (Body)"/>
                <a:ea typeface="Calibri" panose="020F0502020204030204" pitchFamily="34" charset="0"/>
                <a:cs typeface="Times New Roman" panose="02020603050405020304" pitchFamily="18" charset="0"/>
              </a:rPr>
              <a:t>“I wouldn't want like the R&amp;D people to see payroll. Don't want that mixed in with operational.”</a:t>
            </a:r>
          </a:p>
          <a:p>
            <a:pPr lvl="2">
              <a:lnSpc>
                <a:spcPct val="107000"/>
              </a:lnSpc>
              <a:spcBef>
                <a:spcPts val="600"/>
              </a:spcBef>
            </a:pPr>
            <a:r>
              <a:rPr lang="en-US" sz="1600" dirty="0">
                <a:latin typeface="Avenir Next LT Pro (Body)"/>
                <a:cs typeface="Times New Roman" panose="02020603050405020304" pitchFamily="18" charset="0"/>
              </a:rPr>
              <a:t>“not too many people share [payroll access]. portion that one out. fixed assets aren't going to know payroll. </a:t>
            </a:r>
            <a:r>
              <a:rPr lang="en-US" sz="1600" i="1" dirty="0">
                <a:latin typeface="Avenir Next LT Pro (Body)"/>
                <a:cs typeface="Times New Roman" panose="02020603050405020304" pitchFamily="18" charset="0"/>
              </a:rPr>
              <a:t>Great one to have maybe sent as a different part</a:t>
            </a:r>
            <a:r>
              <a:rPr lang="en-US" sz="1600" i="1" dirty="0">
                <a:solidFill>
                  <a:schemeClr val="accent4">
                    <a:lumMod val="75000"/>
                  </a:schemeClr>
                </a:solidFill>
                <a:latin typeface="Avenir Next LT Pro (Body)"/>
                <a:cs typeface="Times New Roman" panose="02020603050405020304" pitchFamily="18" charset="0"/>
              </a:rPr>
              <a:t>. Don’t want people knowing what you make</a:t>
            </a:r>
            <a:r>
              <a:rPr lang="en-US" sz="1600" dirty="0">
                <a:latin typeface="Avenir Next LT Pro (Body)"/>
                <a:cs typeface="Times New Roman" panose="02020603050405020304" pitchFamily="18" charset="0"/>
              </a:rPr>
              <a:t>”</a:t>
            </a:r>
          </a:p>
          <a:p>
            <a:pPr>
              <a:lnSpc>
                <a:spcPct val="107000"/>
              </a:lnSpc>
              <a:spcBef>
                <a:spcPts val="1800"/>
              </a:spcBef>
            </a:pPr>
            <a:r>
              <a:rPr lang="en-US" sz="1800" dirty="0">
                <a:latin typeface="Avenir Next LT Pro (Body)"/>
                <a:cs typeface="Times New Roman" panose="02020603050405020304" pitchFamily="18" charset="0"/>
              </a:rPr>
              <a:t>Payroll is frequently housed by a third party (e.g., ADP), or housed internally in its own department.</a:t>
            </a:r>
            <a:endParaRPr lang="en-US" sz="1800" dirty="0">
              <a:latin typeface="Avenir Next LT Pro (Body)"/>
              <a:ea typeface="Calibri" panose="020F0502020204030204" pitchFamily="34" charset="0"/>
              <a:cs typeface="Times New Roman" panose="02020603050405020304" pitchFamily="18" charset="0"/>
            </a:endParaRPr>
          </a:p>
          <a:p>
            <a:pPr marL="0" indent="0">
              <a:lnSpc>
                <a:spcPct val="107000"/>
              </a:lnSpc>
              <a:spcBef>
                <a:spcPts val="0"/>
              </a:spcBef>
              <a:buNone/>
            </a:pPr>
            <a:endParaRPr lang="en-US" sz="1800" dirty="0">
              <a:latin typeface="Avenir Next LT Pro (Body)"/>
              <a:ea typeface="Calibri" panose="020F0502020204030204" pitchFamily="34" charset="0"/>
              <a:cs typeface="Times New Roman" panose="02020603050405020304" pitchFamily="18" charset="0"/>
            </a:endParaRPr>
          </a:p>
          <a:p>
            <a:pPr>
              <a:lnSpc>
                <a:spcPct val="107000"/>
              </a:lnSpc>
              <a:spcBef>
                <a:spcPts val="0"/>
              </a:spcBef>
            </a:pPr>
            <a:endParaRPr lang="en-US" sz="1800" dirty="0">
              <a:latin typeface="Avenir Next LT Pro (Body)"/>
              <a:ea typeface="Calibri" panose="020F0502020204030204" pitchFamily="34" charset="0"/>
              <a:cs typeface="Times New Roman" panose="02020603050405020304" pitchFamily="18" charset="0"/>
            </a:endParaRPr>
          </a:p>
          <a:p>
            <a:pPr marL="0" marR="0" indent="0">
              <a:lnSpc>
                <a:spcPct val="107000"/>
              </a:lnSpc>
              <a:spcBef>
                <a:spcPts val="0"/>
              </a:spcBef>
              <a:buNone/>
            </a:pPr>
            <a:endParaRPr lang="en-US" sz="1800" dirty="0">
              <a:latin typeface="Avenir Next LT Pro (Body)"/>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95655E5-C8FB-4EB0-89DC-7D701D4FB005}"/>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27</a:t>
            </a:fld>
            <a:endParaRPr lang="en-US" dirty="0"/>
          </a:p>
        </p:txBody>
      </p:sp>
    </p:spTree>
    <p:extLst>
      <p:ext uri="{BB962C8B-B14F-4D97-AF65-F5344CB8AC3E}">
        <p14:creationId xmlns:p14="http://schemas.microsoft.com/office/powerpoint/2010/main" val="402799685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a:xfrm>
            <a:off x="1066800" y="499404"/>
            <a:ext cx="10058400" cy="1371600"/>
          </a:xfrm>
        </p:spPr>
        <p:txBody>
          <a:bodyPr>
            <a:normAutofit/>
          </a:bodyPr>
          <a:lstStyle/>
          <a:p>
            <a:r>
              <a:rPr lang="en-US" sz="3600" dirty="0"/>
              <a:t>MODULE GROUPINGS</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858129" y="1392702"/>
            <a:ext cx="10550769" cy="5008098"/>
          </a:xfrm>
        </p:spPr>
        <p:txBody>
          <a:bodyPr>
            <a:normAutofit/>
          </a:bodyPr>
          <a:lstStyle/>
          <a:p>
            <a:pPr marL="0" marR="0" indent="0">
              <a:lnSpc>
                <a:spcPct val="107000"/>
              </a:lnSpc>
              <a:spcBef>
                <a:spcPts val="0"/>
              </a:spcBef>
              <a:buNone/>
            </a:pPr>
            <a:r>
              <a:rPr lang="en-US" sz="1800" dirty="0">
                <a:latin typeface="Avenir Next LT Pro (Body)"/>
                <a:ea typeface="Calibri" panose="020F0502020204030204" pitchFamily="34" charset="0"/>
                <a:cs typeface="Times New Roman" panose="02020603050405020304" pitchFamily="18" charset="0"/>
              </a:rPr>
              <a:t>THOUGHTS ON GROUPINGS </a:t>
            </a:r>
          </a:p>
          <a:p>
            <a:pPr marL="0" indent="0">
              <a:lnSpc>
                <a:spcPct val="107000"/>
              </a:lnSpc>
              <a:spcBef>
                <a:spcPts val="0"/>
              </a:spcBef>
              <a:buNone/>
            </a:pPr>
            <a:endParaRPr lang="en-US" sz="1400" dirty="0">
              <a:latin typeface="Avenir Next LT Pro (Body)"/>
              <a:ea typeface="Calibri" panose="020F0502020204030204" pitchFamily="34" charset="0"/>
              <a:cs typeface="Times New Roman" panose="02020603050405020304" pitchFamily="18" charset="0"/>
            </a:endParaRPr>
          </a:p>
          <a:p>
            <a:pPr>
              <a:lnSpc>
                <a:spcPct val="107000"/>
              </a:lnSpc>
              <a:spcBef>
                <a:spcPts val="0"/>
              </a:spcBef>
              <a:spcAft>
                <a:spcPts val="800"/>
              </a:spcAft>
              <a:buSzPts val="1400"/>
            </a:pPr>
            <a:r>
              <a:rPr lang="en-US" sz="1900" dirty="0">
                <a:effectLst/>
                <a:ea typeface="Calibri" panose="020F0502020204030204" pitchFamily="34" charset="0"/>
                <a:cs typeface="Times New Roman" panose="02020603050405020304" pitchFamily="18" charset="0"/>
              </a:rPr>
              <a:t>Some seemed to assume that the topics would be grouped together– but separate modules have overlapping topics (payroll, cap ex) which may not have been immediately clear. </a:t>
            </a:r>
          </a:p>
          <a:p>
            <a:pPr lvl="2">
              <a:lnSpc>
                <a:spcPct val="107000"/>
              </a:lnSpc>
              <a:spcBef>
                <a:spcPts val="0"/>
              </a:spcBef>
              <a:spcAft>
                <a:spcPts val="800"/>
              </a:spcAft>
              <a:buSzPts val="1400"/>
            </a:pPr>
            <a:r>
              <a:rPr lang="en-US" sz="1700" i="1" dirty="0">
                <a:effectLst/>
                <a:ea typeface="Calibri" panose="020F0502020204030204" pitchFamily="34" charset="0"/>
                <a:cs typeface="Times New Roman" panose="02020603050405020304" pitchFamily="18" charset="0"/>
              </a:rPr>
              <a:t>“I think the more consolidated in general, the easier to pull the numbers…takes less digging.”</a:t>
            </a:r>
          </a:p>
          <a:p>
            <a:pPr lvl="2">
              <a:lnSpc>
                <a:spcPct val="107000"/>
              </a:lnSpc>
              <a:spcBef>
                <a:spcPts val="0"/>
              </a:spcBef>
              <a:spcAft>
                <a:spcPts val="800"/>
              </a:spcAft>
              <a:buSzPts val="1400"/>
            </a:pPr>
            <a:r>
              <a:rPr lang="en-US" sz="1700" i="1" dirty="0">
                <a:effectLst/>
                <a:ea typeface="Calibri" panose="020F0502020204030204" pitchFamily="34" charset="0"/>
                <a:cs typeface="Times New Roman" panose="02020603050405020304" pitchFamily="18" charset="0"/>
              </a:rPr>
              <a:t>“For me it's all in one spot (similar records) so really going category by category- finding the info. Going to same spot doing the same thing. I don't have to log into all these different places.”</a:t>
            </a:r>
            <a:endParaRPr lang="en-US" sz="1500" i="1" dirty="0">
              <a:ea typeface="Calibri" panose="020F0502020204030204" pitchFamily="34" charset="0"/>
              <a:cs typeface="Times New Roman" panose="02020603050405020304" pitchFamily="18" charset="0"/>
            </a:endParaRPr>
          </a:p>
          <a:p>
            <a:pPr lvl="2">
              <a:lnSpc>
                <a:spcPct val="107000"/>
              </a:lnSpc>
              <a:spcBef>
                <a:spcPts val="0"/>
              </a:spcBef>
              <a:spcAft>
                <a:spcPts val="800"/>
              </a:spcAft>
              <a:buSzPts val="1400"/>
            </a:pPr>
            <a:r>
              <a:rPr lang="en-US" sz="1700" i="1" dirty="0">
                <a:cs typeface="Times New Roman" panose="02020603050405020304" pitchFamily="18" charset="0"/>
              </a:rPr>
              <a:t>“To me it's easier to </a:t>
            </a:r>
            <a:r>
              <a:rPr lang="en-US" sz="1700" i="1" dirty="0">
                <a:solidFill>
                  <a:schemeClr val="accent4">
                    <a:lumMod val="75000"/>
                  </a:schemeClr>
                </a:solidFill>
                <a:cs typeface="Times New Roman" panose="02020603050405020304" pitchFamily="18" charset="0"/>
              </a:rPr>
              <a:t>break it out into those categories than mixing them all together</a:t>
            </a:r>
            <a:r>
              <a:rPr lang="en-US" sz="1700" i="1" dirty="0">
                <a:cs typeface="Times New Roman" panose="02020603050405020304" pitchFamily="18" charset="0"/>
              </a:rPr>
              <a:t>. Summary module level. </a:t>
            </a:r>
            <a:r>
              <a:rPr lang="en-US" sz="1700" dirty="0">
                <a:cs typeface="Times New Roman" panose="02020603050405020304" pitchFamily="18" charset="0"/>
              </a:rPr>
              <a:t>Just</a:t>
            </a:r>
            <a:r>
              <a:rPr lang="en-US" sz="1700" i="1" dirty="0">
                <a:cs typeface="Times New Roman" panose="02020603050405020304" pitchFamily="18" charset="0"/>
              </a:rPr>
              <a:t> payroll, </a:t>
            </a:r>
            <a:r>
              <a:rPr lang="en-US" sz="1700" dirty="0">
                <a:cs typeface="Times New Roman" panose="02020603050405020304" pitchFamily="18" charset="0"/>
              </a:rPr>
              <a:t>just</a:t>
            </a:r>
            <a:r>
              <a:rPr lang="en-US" sz="1700" i="1" dirty="0">
                <a:cs typeface="Times New Roman" panose="02020603050405020304" pitchFamily="18" charset="0"/>
              </a:rPr>
              <a:t> expense. Capital expense and payroll expense… those are independent. Everything payroll related-</a:t>
            </a:r>
            <a:r>
              <a:rPr lang="en-US" sz="1700" i="1" dirty="0">
                <a:solidFill>
                  <a:schemeClr val="accent4">
                    <a:lumMod val="75000"/>
                  </a:schemeClr>
                </a:solidFill>
                <a:cs typeface="Times New Roman" panose="02020603050405020304" pitchFamily="18" charset="0"/>
              </a:rPr>
              <a:t> ALL in one section</a:t>
            </a:r>
            <a:r>
              <a:rPr lang="en-US" sz="1700" i="1" dirty="0">
                <a:cs typeface="Times New Roman" panose="02020603050405020304" pitchFamily="18" charset="0"/>
              </a:rPr>
              <a:t> regardless of what asking for. Anything for capital specific to expenses. What takes precedent.”</a:t>
            </a:r>
          </a:p>
          <a:p>
            <a:pPr marL="0" marR="0">
              <a:lnSpc>
                <a:spcPct val="107000"/>
              </a:lnSpc>
              <a:spcBef>
                <a:spcPts val="1800"/>
              </a:spcBef>
              <a:spcAft>
                <a:spcPts val="800"/>
              </a:spcAft>
            </a:pPr>
            <a:r>
              <a:rPr lang="en-US" sz="1900" dirty="0">
                <a:solidFill>
                  <a:schemeClr val="accent4">
                    <a:lumMod val="75000"/>
                  </a:schemeClr>
                </a:solidFill>
                <a:effectLst/>
                <a:ea typeface="Calibri" panose="020F0502020204030204" pitchFamily="34" charset="0"/>
                <a:cs typeface="Times New Roman" panose="02020603050405020304" pitchFamily="18" charset="0"/>
              </a:rPr>
              <a:t>Recommendation</a:t>
            </a:r>
            <a:r>
              <a:rPr lang="en-US" sz="1900" dirty="0">
                <a:effectLst/>
                <a:ea typeface="Calibri" panose="020F0502020204030204" pitchFamily="34" charset="0"/>
                <a:cs typeface="Times New Roman" panose="02020603050405020304" pitchFamily="18" charset="0"/>
              </a:rPr>
              <a:t>: To mitigate this slightly, clearly lay out the topics within the modules before the respondent answers questions. </a:t>
            </a:r>
          </a:p>
        </p:txBody>
      </p:sp>
      <p:sp>
        <p:nvSpPr>
          <p:cNvPr id="4" name="Slide Number Placeholder 3">
            <a:extLst>
              <a:ext uri="{FF2B5EF4-FFF2-40B4-BE49-F238E27FC236}">
                <a16:creationId xmlns:a16="http://schemas.microsoft.com/office/drawing/2014/main" id="{895655E5-C8FB-4EB0-89DC-7D701D4FB005}"/>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28</a:t>
            </a:fld>
            <a:endParaRPr lang="en-US" dirty="0"/>
          </a:p>
        </p:txBody>
      </p:sp>
    </p:spTree>
    <p:extLst>
      <p:ext uri="{BB962C8B-B14F-4D97-AF65-F5344CB8AC3E}">
        <p14:creationId xmlns:p14="http://schemas.microsoft.com/office/powerpoint/2010/main" val="9460451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a:xfrm>
            <a:off x="1066800" y="499404"/>
            <a:ext cx="10058400" cy="1371600"/>
          </a:xfrm>
        </p:spPr>
        <p:txBody>
          <a:bodyPr>
            <a:normAutofit/>
          </a:bodyPr>
          <a:lstStyle/>
          <a:p>
            <a:r>
              <a:rPr lang="en-US" sz="3600" dirty="0"/>
              <a:t>BURDEN</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820615" y="1287194"/>
            <a:ext cx="10550769" cy="5331656"/>
          </a:xfrm>
        </p:spPr>
        <p:txBody>
          <a:bodyPr>
            <a:normAutofit/>
          </a:bodyPr>
          <a:lstStyle/>
          <a:p>
            <a:pPr marL="0" marR="0" indent="0">
              <a:lnSpc>
                <a:spcPct val="107000"/>
              </a:lnSpc>
              <a:spcBef>
                <a:spcPts val="0"/>
              </a:spcBef>
              <a:buNone/>
            </a:pPr>
            <a:r>
              <a:rPr lang="en-US" sz="1800" dirty="0">
                <a:latin typeface="Avenir Next LT Pro (Body)"/>
                <a:ea typeface="Calibri" panose="020F0502020204030204" pitchFamily="34" charset="0"/>
                <a:cs typeface="Times New Roman" panose="02020603050405020304" pitchFamily="18" charset="0"/>
              </a:rPr>
              <a:t>THOUGHTS ON </a:t>
            </a:r>
            <a:r>
              <a:rPr lang="en-US" sz="1800" dirty="0"/>
              <a:t>BURDEN</a:t>
            </a:r>
            <a:endParaRPr lang="en-US" sz="1800" dirty="0">
              <a:latin typeface="Avenir Next LT Pro (Body)"/>
              <a:ea typeface="Calibri" panose="020F0502020204030204" pitchFamily="34" charset="0"/>
              <a:cs typeface="Times New Roman" panose="02020603050405020304" pitchFamily="18" charset="0"/>
            </a:endParaRPr>
          </a:p>
          <a:p>
            <a:pPr>
              <a:lnSpc>
                <a:spcPct val="107000"/>
              </a:lnSpc>
              <a:spcBef>
                <a:spcPts val="1800"/>
              </a:spcBef>
            </a:pPr>
            <a:r>
              <a:rPr lang="en-US" sz="1800" dirty="0">
                <a:latin typeface="Avenir Next LT Pro (Body)"/>
                <a:ea typeface="Calibri" panose="020F0502020204030204" pitchFamily="34" charset="0"/>
                <a:cs typeface="Times New Roman" panose="02020603050405020304" pitchFamily="18" charset="0"/>
              </a:rPr>
              <a:t>Generally, the idea of something consolidated seemed good but the </a:t>
            </a:r>
            <a:r>
              <a:rPr lang="en-US" sz="1800" i="1" dirty="0">
                <a:latin typeface="Avenir Next LT Pro (Body)"/>
                <a:ea typeface="Calibri" panose="020F0502020204030204" pitchFamily="34" charset="0"/>
                <a:cs typeface="Times New Roman" panose="02020603050405020304" pitchFamily="18" charset="0"/>
              </a:rPr>
              <a:t>number</a:t>
            </a:r>
            <a:r>
              <a:rPr lang="en-US" sz="1800" dirty="0">
                <a:latin typeface="Avenir Next LT Pro (Body)"/>
                <a:ea typeface="Calibri" panose="020F0502020204030204" pitchFamily="34" charset="0"/>
                <a:cs typeface="Times New Roman" panose="02020603050405020304" pitchFamily="18" charset="0"/>
              </a:rPr>
              <a:t> of surveys they receive, and their company’s structure plays a big role. </a:t>
            </a:r>
          </a:p>
          <a:p>
            <a:pPr>
              <a:lnSpc>
                <a:spcPct val="107000"/>
              </a:lnSpc>
              <a:spcBef>
                <a:spcPts val="1800"/>
              </a:spcBef>
            </a:pPr>
            <a:r>
              <a:rPr lang="en-US" sz="1800" dirty="0">
                <a:latin typeface="Avenir Next LT Pro (Body)"/>
                <a:ea typeface="Calibri" panose="020F0502020204030204" pitchFamily="34" charset="0"/>
                <a:cs typeface="Times New Roman" panose="02020603050405020304" pitchFamily="18" charset="0"/>
              </a:rPr>
              <a:t>Respondents who only respond to 1 or 2 surveys may perceive AIES as more work/more difficult</a:t>
            </a:r>
            <a:endParaRPr lang="en-US" sz="1800" dirty="0">
              <a:highlight>
                <a:srgbClr val="FFFF00"/>
              </a:highlight>
              <a:latin typeface="Avenir Next LT Pro (Body)"/>
              <a:ea typeface="Calibri" panose="020F0502020204030204" pitchFamily="34" charset="0"/>
              <a:cs typeface="Times New Roman" panose="02020603050405020304" pitchFamily="18" charset="0"/>
            </a:endParaRPr>
          </a:p>
          <a:p>
            <a:pPr lvl="2">
              <a:lnSpc>
                <a:spcPct val="107000"/>
              </a:lnSpc>
              <a:spcBef>
                <a:spcPts val="600"/>
              </a:spcBef>
            </a:pPr>
            <a:r>
              <a:rPr lang="en-US" sz="1600" dirty="0">
                <a:latin typeface="Avenir Next LT Pro (Body)"/>
                <a:ea typeface="Calibri" panose="020F0502020204030204" pitchFamily="34" charset="0"/>
                <a:cs typeface="Times New Roman" panose="02020603050405020304" pitchFamily="18" charset="0"/>
              </a:rPr>
              <a:t>In general, the benefits of AIES are clearer for complex companies</a:t>
            </a:r>
          </a:p>
          <a:p>
            <a:pPr lvl="2">
              <a:lnSpc>
                <a:spcPct val="107000"/>
              </a:lnSpc>
              <a:spcBef>
                <a:spcPts val="600"/>
              </a:spcBef>
            </a:pPr>
            <a:r>
              <a:rPr lang="en-US" sz="1600" dirty="0">
                <a:solidFill>
                  <a:schemeClr val="accent4">
                    <a:lumMod val="75000"/>
                  </a:schemeClr>
                </a:solidFill>
                <a:latin typeface="Avenir Next LT Pro (Body)"/>
                <a:ea typeface="Calibri" panose="020F0502020204030204" pitchFamily="34" charset="0"/>
                <a:cs typeface="Times New Roman" panose="02020603050405020304" pitchFamily="18" charset="0"/>
              </a:rPr>
              <a:t>Recommendation</a:t>
            </a:r>
            <a:r>
              <a:rPr lang="en-US" sz="1600" dirty="0">
                <a:latin typeface="Avenir Next LT Pro (Body)"/>
                <a:ea typeface="Calibri" panose="020F0502020204030204" pitchFamily="34" charset="0"/>
                <a:cs typeface="Times New Roman" panose="02020603050405020304" pitchFamily="18" charset="0"/>
              </a:rPr>
              <a:t>: In pre-canvas or other initial contacts regarding of changes before mailout, consider ways to “market” the survey in a way that highlights how these changes may benefit companies large and small. </a:t>
            </a:r>
            <a:endParaRPr lang="en-US" sz="1600" dirty="0">
              <a:highlight>
                <a:srgbClr val="FFFF00"/>
              </a:highlight>
              <a:latin typeface="Avenir Next LT Pro (Body)"/>
              <a:ea typeface="Calibri" panose="020F0502020204030204" pitchFamily="34" charset="0"/>
              <a:cs typeface="Times New Roman" panose="02020603050405020304" pitchFamily="18" charset="0"/>
            </a:endParaRPr>
          </a:p>
          <a:p>
            <a:pPr>
              <a:lnSpc>
                <a:spcPct val="107000"/>
              </a:lnSpc>
              <a:spcBef>
                <a:spcPts val="1800"/>
              </a:spcBef>
            </a:pPr>
            <a:r>
              <a:rPr lang="en-US" sz="1800" dirty="0">
                <a:latin typeface="Avenir Next LT Pro (Body)"/>
                <a:ea typeface="Calibri" panose="020F0502020204030204" pitchFamily="34" charset="0"/>
                <a:cs typeface="Times New Roman" panose="02020603050405020304" pitchFamily="18" charset="0"/>
              </a:rPr>
              <a:t>For companies with more compartmentalized departments, consolidating the surveys may create more difficulty.</a:t>
            </a:r>
          </a:p>
          <a:p>
            <a:pPr lvl="2">
              <a:lnSpc>
                <a:spcPct val="107000"/>
              </a:lnSpc>
              <a:spcBef>
                <a:spcPts val="600"/>
              </a:spcBef>
            </a:pPr>
            <a:r>
              <a:rPr lang="en-US" sz="1600" dirty="0">
                <a:latin typeface="Avenir Next LT Pro (Body)"/>
                <a:ea typeface="Calibri" panose="020F0502020204030204" pitchFamily="34" charset="0"/>
                <a:cs typeface="Times New Roman" panose="02020603050405020304" pitchFamily="18" charset="0"/>
              </a:rPr>
              <a:t>Sometimes one individual may be tasked with filling out specific surveys, so this change may seem overwhelming. </a:t>
            </a:r>
            <a:endParaRPr lang="en-US" sz="1800" dirty="0">
              <a:latin typeface="Avenir Next LT Pro (Body)"/>
              <a:ea typeface="Calibri" panose="020F0502020204030204" pitchFamily="34" charset="0"/>
              <a:cs typeface="Times New Roman" panose="02020603050405020304" pitchFamily="18" charset="0"/>
            </a:endParaRPr>
          </a:p>
          <a:p>
            <a:pPr>
              <a:lnSpc>
                <a:spcPct val="107000"/>
              </a:lnSpc>
              <a:spcBef>
                <a:spcPts val="0"/>
              </a:spcBef>
            </a:pPr>
            <a:endParaRPr lang="en-US" sz="1800" dirty="0">
              <a:latin typeface="Avenir Next LT Pro (Body)"/>
              <a:ea typeface="Calibri" panose="020F0502020204030204" pitchFamily="34" charset="0"/>
              <a:cs typeface="Times New Roman" panose="02020603050405020304" pitchFamily="18" charset="0"/>
            </a:endParaRPr>
          </a:p>
          <a:p>
            <a:pPr marL="0" marR="0" indent="0">
              <a:lnSpc>
                <a:spcPct val="107000"/>
              </a:lnSpc>
              <a:spcBef>
                <a:spcPts val="0"/>
              </a:spcBef>
              <a:buNone/>
            </a:pPr>
            <a:endParaRPr lang="en-US" sz="1800" dirty="0">
              <a:latin typeface="Avenir Next LT Pro (Body)"/>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95655E5-C8FB-4EB0-89DC-7D701D4FB005}"/>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29</a:t>
            </a:fld>
            <a:endParaRPr lang="en-US" dirty="0"/>
          </a:p>
        </p:txBody>
      </p:sp>
    </p:spTree>
    <p:extLst>
      <p:ext uri="{BB962C8B-B14F-4D97-AF65-F5344CB8AC3E}">
        <p14:creationId xmlns:p14="http://schemas.microsoft.com/office/powerpoint/2010/main" val="10130491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a:xfrm>
            <a:off x="1066800" y="537663"/>
            <a:ext cx="10058400" cy="916383"/>
          </a:xfrm>
        </p:spPr>
        <p:txBody>
          <a:bodyPr/>
          <a:lstStyle/>
          <a:p>
            <a:r>
              <a:rPr lang="en-US" dirty="0"/>
              <a:t>OVERVIEW</a:t>
            </a:r>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1066800" y="1454046"/>
            <a:ext cx="10058400" cy="5051685"/>
          </a:xfrm>
        </p:spPr>
        <p:txBody>
          <a:bodyPr>
            <a:normAutofit fontScale="92500" lnSpcReduction="10000"/>
          </a:bodyPr>
          <a:lstStyle/>
          <a:p>
            <a:pPr marL="0" indent="0">
              <a:buNone/>
            </a:pPr>
            <a:r>
              <a:rPr lang="en-US" dirty="0"/>
              <a:t>ROUND ONE RECAP</a:t>
            </a:r>
          </a:p>
          <a:p>
            <a:r>
              <a:rPr lang="en-US" dirty="0"/>
              <a:t>Participants were introduced to the organization of their establishments by sector. Initial reactions to grouping this way was well received</a:t>
            </a:r>
          </a:p>
          <a:p>
            <a:r>
              <a:rPr lang="en-US" dirty="0"/>
              <a:t>Burden was anticipated to be about the same in terms of pulling data, but respondents felt time savings would be in lack of redundancy with separate surveys &amp;/or less need for coordination of due dates</a:t>
            </a:r>
          </a:p>
          <a:p>
            <a:r>
              <a:rPr lang="en-US" dirty="0"/>
              <a:t>Respondents expressed preference to answering via spreadsheets and being able to utilize pdfs</a:t>
            </a:r>
          </a:p>
          <a:p>
            <a:r>
              <a:rPr lang="en-US" dirty="0"/>
              <a:t>Some feedback as to not being aware of delegation feature in e-</a:t>
            </a:r>
            <a:r>
              <a:rPr lang="en-US" dirty="0" err="1"/>
              <a:t>corr</a:t>
            </a:r>
            <a:endParaRPr lang="en-US" dirty="0"/>
          </a:p>
          <a:p>
            <a:r>
              <a:rPr lang="en-US" dirty="0"/>
              <a:t>Participants generally expected certain data (e.g. addresses) to be pre-filled</a:t>
            </a:r>
          </a:p>
          <a:p>
            <a:pPr marL="0" indent="0">
              <a:buNone/>
            </a:pPr>
            <a:endParaRPr lang="en-US" sz="1300" dirty="0"/>
          </a:p>
          <a:p>
            <a:pPr marL="0" indent="0">
              <a:buNone/>
            </a:pPr>
            <a:r>
              <a:rPr lang="en-US" dirty="0"/>
              <a:t>ROUND TWO RESEARCH GOALS</a:t>
            </a:r>
          </a:p>
          <a:p>
            <a:r>
              <a:rPr lang="en-US" dirty="0"/>
              <a:t>Gather further feedback regarding the content of the modules and how they relate.</a:t>
            </a:r>
          </a:p>
          <a:p>
            <a:pPr lvl="2"/>
            <a:r>
              <a:rPr lang="en-US" dirty="0"/>
              <a:t>Should payroll be separated?</a:t>
            </a:r>
          </a:p>
          <a:p>
            <a:pPr lvl="2"/>
            <a:r>
              <a:rPr lang="en-US" dirty="0"/>
              <a:t>How does a need for delegation play into the organization of the modules?</a:t>
            </a:r>
          </a:p>
          <a:p>
            <a:r>
              <a:rPr lang="en-US" dirty="0"/>
              <a:t>Further explore respondents’ preferences for acquiring data at the establishment versus industry level</a:t>
            </a:r>
          </a:p>
          <a:p>
            <a:pPr lvl="3"/>
            <a:r>
              <a:rPr lang="en-US" dirty="0"/>
              <a:t>How does the </a:t>
            </a:r>
            <a:r>
              <a:rPr lang="en-US" i="1" dirty="0"/>
              <a:t>level</a:t>
            </a:r>
            <a:r>
              <a:rPr lang="en-US" dirty="0"/>
              <a:t> of industry affect this?</a:t>
            </a:r>
          </a:p>
          <a:p>
            <a:r>
              <a:rPr lang="en-US" dirty="0"/>
              <a:t>What are respondents' thoughts about organizing their establishments by NAICS?</a:t>
            </a:r>
          </a:p>
          <a:p>
            <a:endParaRPr lang="en-US" dirty="0"/>
          </a:p>
        </p:txBody>
      </p:sp>
      <p:sp>
        <p:nvSpPr>
          <p:cNvPr id="4" name="Slide Number Placeholder 3">
            <a:extLst>
              <a:ext uri="{FF2B5EF4-FFF2-40B4-BE49-F238E27FC236}">
                <a16:creationId xmlns:a16="http://schemas.microsoft.com/office/drawing/2014/main" id="{C1023B66-9A84-4837-B989-54984FF708A2}"/>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3</a:t>
            </a:fld>
            <a:endParaRPr lang="en-US" dirty="0"/>
          </a:p>
        </p:txBody>
      </p:sp>
    </p:spTree>
    <p:extLst>
      <p:ext uri="{BB962C8B-B14F-4D97-AF65-F5344CB8AC3E}">
        <p14:creationId xmlns:p14="http://schemas.microsoft.com/office/powerpoint/2010/main" val="39372919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a:xfrm>
            <a:off x="1066800" y="499404"/>
            <a:ext cx="10058400" cy="1371600"/>
          </a:xfrm>
        </p:spPr>
        <p:txBody>
          <a:bodyPr>
            <a:normAutofit/>
          </a:bodyPr>
          <a:lstStyle/>
          <a:p>
            <a:r>
              <a:rPr lang="en-US" sz="3600" dirty="0"/>
              <a:t>BURDEN</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858129" y="1392702"/>
            <a:ext cx="10550769" cy="5008098"/>
          </a:xfrm>
        </p:spPr>
        <p:txBody>
          <a:bodyPr>
            <a:normAutofit fontScale="92500" lnSpcReduction="10000"/>
          </a:bodyPr>
          <a:lstStyle/>
          <a:p>
            <a:pPr marL="0" marR="0" indent="0">
              <a:lnSpc>
                <a:spcPct val="107000"/>
              </a:lnSpc>
              <a:spcBef>
                <a:spcPts val="0"/>
              </a:spcBef>
              <a:buNone/>
            </a:pPr>
            <a:r>
              <a:rPr lang="en-US" sz="1800" dirty="0">
                <a:latin typeface="Avenir Next LT Pro (Body)"/>
                <a:ea typeface="Calibri" panose="020F0502020204030204" pitchFamily="34" charset="0"/>
                <a:cs typeface="Times New Roman" panose="02020603050405020304" pitchFamily="18" charset="0"/>
              </a:rPr>
              <a:t>THOUGHTS ON </a:t>
            </a:r>
            <a:r>
              <a:rPr lang="en-US" sz="1800" dirty="0"/>
              <a:t>BURDEN</a:t>
            </a:r>
            <a:endParaRPr lang="en-US" sz="1800" dirty="0">
              <a:latin typeface="Avenir Next LT Pro (Body)"/>
              <a:ea typeface="Calibri" panose="020F0502020204030204" pitchFamily="34" charset="0"/>
              <a:cs typeface="Times New Roman" panose="02020603050405020304" pitchFamily="18" charset="0"/>
            </a:endParaRPr>
          </a:p>
          <a:p>
            <a:pPr>
              <a:lnSpc>
                <a:spcPct val="107000"/>
              </a:lnSpc>
              <a:spcBef>
                <a:spcPts val="1800"/>
              </a:spcBef>
            </a:pPr>
            <a:r>
              <a:rPr lang="en-US" sz="1800" dirty="0">
                <a:latin typeface="Avenir Next LT Pro (Body)"/>
                <a:ea typeface="Calibri" panose="020F0502020204030204" pitchFamily="34" charset="0"/>
                <a:cs typeface="Times New Roman" panose="02020603050405020304" pitchFamily="18" charset="0"/>
              </a:rPr>
              <a:t>Some mentioned concerns about saving progress as you go.</a:t>
            </a:r>
          </a:p>
          <a:p>
            <a:pPr>
              <a:lnSpc>
                <a:spcPct val="107000"/>
              </a:lnSpc>
              <a:spcBef>
                <a:spcPts val="1800"/>
              </a:spcBef>
            </a:pPr>
            <a:r>
              <a:rPr lang="en-US" sz="1800" dirty="0">
                <a:latin typeface="Avenir Next LT Pro (Body)"/>
                <a:ea typeface="Calibri" panose="020F0502020204030204" pitchFamily="34" charset="0"/>
                <a:cs typeface="Times New Roman" panose="02020603050405020304" pitchFamily="18" charset="0"/>
              </a:rPr>
              <a:t>Several mentioned concerns about the time it would take to complete</a:t>
            </a:r>
          </a:p>
          <a:p>
            <a:pPr lvl="2">
              <a:lnSpc>
                <a:spcPct val="107000"/>
              </a:lnSpc>
              <a:spcBef>
                <a:spcPts val="600"/>
              </a:spcBef>
            </a:pPr>
            <a:r>
              <a:rPr lang="en-US" sz="1600" i="1" dirty="0">
                <a:cs typeface="Times New Roman" panose="02020603050405020304" pitchFamily="18" charset="0"/>
              </a:rPr>
              <a:t>“What I'm wondering is how long it would take me to get through this. I don't know about timesaving; it's pulling the data and confirming it.”</a:t>
            </a:r>
          </a:p>
          <a:p>
            <a:pPr lvl="2">
              <a:lnSpc>
                <a:spcPct val="107000"/>
              </a:lnSpc>
              <a:spcBef>
                <a:spcPts val="600"/>
              </a:spcBef>
            </a:pPr>
            <a:r>
              <a:rPr lang="en-US" sz="1600" i="1" dirty="0">
                <a:cs typeface="Times New Roman" panose="02020603050405020304" pitchFamily="18" charset="0"/>
              </a:rPr>
              <a:t>If it was one survey for everything NO thank you. Would be hard to delegate…I want them separately otherwise have to block off a whole week for this one survey.” </a:t>
            </a:r>
          </a:p>
          <a:p>
            <a:pPr>
              <a:lnSpc>
                <a:spcPct val="107000"/>
              </a:lnSpc>
              <a:spcBef>
                <a:spcPts val="1800"/>
              </a:spcBef>
            </a:pPr>
            <a:r>
              <a:rPr lang="en-US" sz="1800" dirty="0">
                <a:latin typeface="Avenir Next LT Pro (Body)"/>
                <a:ea typeface="Calibri" panose="020F0502020204030204" pitchFamily="34" charset="0"/>
                <a:cs typeface="Times New Roman" panose="02020603050405020304" pitchFamily="18" charset="0"/>
              </a:rPr>
              <a:t>As with R1 findings, </a:t>
            </a:r>
            <a:r>
              <a:rPr lang="en-US" sz="1800" i="1" dirty="0">
                <a:latin typeface="Avenir Next LT Pro (Body)"/>
                <a:ea typeface="Calibri" panose="020F0502020204030204" pitchFamily="34" charset="0"/>
                <a:cs typeface="Times New Roman" panose="02020603050405020304" pitchFamily="18" charset="0"/>
              </a:rPr>
              <a:t>compiling</a:t>
            </a:r>
            <a:r>
              <a:rPr lang="en-US" sz="1800" dirty="0">
                <a:latin typeface="Avenir Next LT Pro (Body)"/>
                <a:ea typeface="Calibri" panose="020F0502020204030204" pitchFamily="34" charset="0"/>
                <a:cs typeface="Times New Roman" panose="02020603050405020304" pitchFamily="18" charset="0"/>
              </a:rPr>
              <a:t> data is generally most time-consuming </a:t>
            </a:r>
          </a:p>
          <a:p>
            <a:pPr>
              <a:lnSpc>
                <a:spcPct val="107000"/>
              </a:lnSpc>
              <a:spcBef>
                <a:spcPts val="1800"/>
              </a:spcBef>
            </a:pPr>
            <a:r>
              <a:rPr lang="en-US" sz="1800" dirty="0">
                <a:latin typeface="Avenir Next LT Pro (Body)"/>
                <a:ea typeface="Calibri" panose="020F0502020204030204" pitchFamily="34" charset="0"/>
                <a:cs typeface="Times New Roman" panose="02020603050405020304" pitchFamily="18" charset="0"/>
              </a:rPr>
              <a:t>Readjusting/reorganizing the data can be time-consuming as well. May be particularly difficult with regard to breaking out data by detailed NAICS.</a:t>
            </a:r>
            <a:endParaRPr lang="en-US" sz="1800" i="1" dirty="0">
              <a:cs typeface="Times New Roman" panose="02020603050405020304" pitchFamily="18" charset="0"/>
            </a:endParaRPr>
          </a:p>
          <a:p>
            <a:pPr lvl="2">
              <a:lnSpc>
                <a:spcPct val="107000"/>
              </a:lnSpc>
              <a:spcBef>
                <a:spcPts val="600"/>
              </a:spcBef>
            </a:pPr>
            <a:r>
              <a:rPr lang="en-US" sz="1600" i="1" dirty="0">
                <a:cs typeface="Times New Roman" panose="02020603050405020304" pitchFamily="18" charset="0"/>
              </a:rPr>
              <a:t>“Large part will be how do you </a:t>
            </a:r>
            <a:r>
              <a:rPr lang="en-US" sz="1600" i="1" dirty="0">
                <a:solidFill>
                  <a:schemeClr val="accent4">
                    <a:lumMod val="75000"/>
                  </a:schemeClr>
                </a:solidFill>
                <a:cs typeface="Times New Roman" panose="02020603050405020304" pitchFamily="18" charset="0"/>
              </a:rPr>
              <a:t>structure this</a:t>
            </a:r>
            <a:r>
              <a:rPr lang="en-US" sz="1600" i="1" dirty="0">
                <a:cs typeface="Times New Roman" panose="02020603050405020304" pitchFamily="18" charset="0"/>
              </a:rPr>
              <a:t>. How different are your buckets to ours?” </a:t>
            </a:r>
            <a:endParaRPr lang="en-US" sz="1800" dirty="0">
              <a:latin typeface="Avenir Next LT Pro (Body)"/>
              <a:ea typeface="Calibri" panose="020F0502020204030204" pitchFamily="34" charset="0"/>
              <a:cs typeface="Times New Roman" panose="02020603050405020304" pitchFamily="18" charset="0"/>
            </a:endParaRPr>
          </a:p>
          <a:p>
            <a:pPr>
              <a:lnSpc>
                <a:spcPct val="107000"/>
              </a:lnSpc>
              <a:spcBef>
                <a:spcPts val="1800"/>
              </a:spcBef>
            </a:pPr>
            <a:r>
              <a:rPr lang="en-US" sz="1800" dirty="0">
                <a:latin typeface="Avenir Next LT Pro (Body)"/>
                <a:ea typeface="Calibri" panose="020F0502020204030204" pitchFamily="34" charset="0"/>
                <a:cs typeface="Times New Roman" panose="02020603050405020304" pitchFamily="18" charset="0"/>
              </a:rPr>
              <a:t>May not really save time but be easier to keep track of one versus multiple, Just ONE due date.</a:t>
            </a:r>
          </a:p>
          <a:p>
            <a:pPr lvl="2">
              <a:lnSpc>
                <a:spcPct val="107000"/>
              </a:lnSpc>
              <a:spcBef>
                <a:spcPts val="600"/>
              </a:spcBef>
            </a:pPr>
            <a:r>
              <a:rPr lang="en-US" sz="1600" i="1" dirty="0">
                <a:latin typeface="Avenir Next LT Pro (Body)"/>
                <a:ea typeface="Calibri" panose="020F0502020204030204" pitchFamily="34" charset="0"/>
                <a:cs typeface="Times New Roman" panose="02020603050405020304" pitchFamily="18" charset="0"/>
              </a:rPr>
              <a:t>“I hope it would be better, because for me I would be sending to people. All at once and not needing to track and not filling out the front and back stuff over and over.”</a:t>
            </a:r>
            <a:endParaRPr lang="en-US" sz="1800" i="1" dirty="0">
              <a:latin typeface="Avenir Next LT Pro (Body)"/>
              <a:ea typeface="Calibri" panose="020F0502020204030204" pitchFamily="34" charset="0"/>
              <a:cs typeface="Times New Roman" panose="02020603050405020304" pitchFamily="18" charset="0"/>
            </a:endParaRPr>
          </a:p>
          <a:p>
            <a:pPr marL="0" indent="0">
              <a:lnSpc>
                <a:spcPct val="107000"/>
              </a:lnSpc>
              <a:spcBef>
                <a:spcPts val="0"/>
              </a:spcBef>
              <a:buNone/>
            </a:pPr>
            <a:endParaRPr lang="en-US" sz="1800" dirty="0">
              <a:latin typeface="Avenir Next LT Pro (Body)"/>
              <a:ea typeface="Calibri" panose="020F0502020204030204" pitchFamily="34" charset="0"/>
              <a:cs typeface="Times New Roman" panose="02020603050405020304" pitchFamily="18" charset="0"/>
            </a:endParaRPr>
          </a:p>
          <a:p>
            <a:pPr marL="0" indent="0">
              <a:lnSpc>
                <a:spcPct val="107000"/>
              </a:lnSpc>
              <a:spcBef>
                <a:spcPts val="0"/>
              </a:spcBef>
              <a:buNone/>
            </a:pPr>
            <a:endParaRPr lang="en-US" sz="1800" dirty="0">
              <a:latin typeface="Avenir Next LT Pro (Body)"/>
              <a:ea typeface="Calibri" panose="020F0502020204030204" pitchFamily="34" charset="0"/>
              <a:cs typeface="Times New Roman" panose="02020603050405020304" pitchFamily="18" charset="0"/>
            </a:endParaRPr>
          </a:p>
          <a:p>
            <a:pPr>
              <a:lnSpc>
                <a:spcPct val="107000"/>
              </a:lnSpc>
              <a:spcBef>
                <a:spcPts val="0"/>
              </a:spcBef>
            </a:pPr>
            <a:endParaRPr lang="en-US" sz="1800" dirty="0">
              <a:latin typeface="Avenir Next LT Pro (Body)"/>
              <a:ea typeface="Calibri" panose="020F0502020204030204" pitchFamily="34" charset="0"/>
              <a:cs typeface="Times New Roman" panose="02020603050405020304" pitchFamily="18" charset="0"/>
            </a:endParaRPr>
          </a:p>
          <a:p>
            <a:pPr marL="0" marR="0" indent="0">
              <a:lnSpc>
                <a:spcPct val="107000"/>
              </a:lnSpc>
              <a:spcBef>
                <a:spcPts val="0"/>
              </a:spcBef>
              <a:buNone/>
            </a:pPr>
            <a:endParaRPr lang="en-US" sz="1800" dirty="0">
              <a:latin typeface="Avenir Next LT Pro (Body)"/>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95655E5-C8FB-4EB0-89DC-7D701D4FB005}"/>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30</a:t>
            </a:fld>
            <a:endParaRPr lang="en-US" dirty="0"/>
          </a:p>
        </p:txBody>
      </p:sp>
    </p:spTree>
    <p:extLst>
      <p:ext uri="{BB962C8B-B14F-4D97-AF65-F5344CB8AC3E}">
        <p14:creationId xmlns:p14="http://schemas.microsoft.com/office/powerpoint/2010/main" val="17204450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a:xfrm>
            <a:off x="1066800" y="499404"/>
            <a:ext cx="10058400" cy="1371600"/>
          </a:xfrm>
        </p:spPr>
        <p:txBody>
          <a:bodyPr>
            <a:normAutofit/>
          </a:bodyPr>
          <a:lstStyle/>
          <a:p>
            <a:r>
              <a:rPr lang="en-US" sz="3600" dirty="0"/>
              <a:t>SUBMITTING DATA &amp; TIMING</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858129" y="1392702"/>
            <a:ext cx="10550769" cy="5331656"/>
          </a:xfrm>
        </p:spPr>
        <p:txBody>
          <a:bodyPr>
            <a:normAutofit lnSpcReduction="10000"/>
          </a:bodyPr>
          <a:lstStyle/>
          <a:p>
            <a:pPr marL="0" marR="0" indent="0">
              <a:lnSpc>
                <a:spcPct val="107000"/>
              </a:lnSpc>
              <a:spcBef>
                <a:spcPts val="0"/>
              </a:spcBef>
              <a:buNone/>
            </a:pPr>
            <a:r>
              <a:rPr lang="en-US" sz="1800" dirty="0">
                <a:latin typeface="Avenir Next LT Pro (Body)"/>
                <a:ea typeface="Calibri" panose="020F0502020204030204" pitchFamily="34" charset="0"/>
                <a:cs typeface="Times New Roman" panose="02020603050405020304" pitchFamily="18" charset="0"/>
              </a:rPr>
              <a:t>SUBMITTING DATA</a:t>
            </a:r>
          </a:p>
          <a:p>
            <a:pPr>
              <a:lnSpc>
                <a:spcPct val="107000"/>
              </a:lnSpc>
              <a:spcBef>
                <a:spcPts val="1800"/>
              </a:spcBef>
            </a:pPr>
            <a:r>
              <a:rPr lang="en-US" sz="1800" dirty="0">
                <a:latin typeface="Avenir Next LT Pro (Body)"/>
                <a:ea typeface="Calibri" panose="020F0502020204030204" pitchFamily="34" charset="0"/>
                <a:cs typeface="Times New Roman" panose="02020603050405020304" pitchFamily="18" charset="0"/>
              </a:rPr>
              <a:t>Majority expressed preference for submitting all the modules at the end. </a:t>
            </a:r>
          </a:p>
          <a:p>
            <a:pPr lvl="2">
              <a:lnSpc>
                <a:spcPct val="107000"/>
              </a:lnSpc>
              <a:spcBef>
                <a:spcPts val="600"/>
              </a:spcBef>
            </a:pPr>
            <a:r>
              <a:rPr lang="en-US" sz="1600" dirty="0">
                <a:latin typeface="Avenir Next LT Pro (Body)"/>
                <a:ea typeface="Calibri" panose="020F0502020204030204" pitchFamily="34" charset="0"/>
                <a:cs typeface="Times New Roman" panose="02020603050405020304" pitchFamily="18" charset="0"/>
              </a:rPr>
              <a:t>This has implications for linking the modules within Centurion, versus separating them in respondent portal</a:t>
            </a:r>
          </a:p>
          <a:p>
            <a:pPr>
              <a:lnSpc>
                <a:spcPct val="107000"/>
              </a:lnSpc>
              <a:spcBef>
                <a:spcPts val="0"/>
              </a:spcBef>
            </a:pPr>
            <a:endParaRPr lang="en-US" sz="1800" dirty="0">
              <a:latin typeface="Avenir Next LT Pro (Body)"/>
              <a:ea typeface="Calibri" panose="020F0502020204030204" pitchFamily="34" charset="0"/>
              <a:cs typeface="Times New Roman" panose="02020603050405020304" pitchFamily="18" charset="0"/>
            </a:endParaRPr>
          </a:p>
          <a:p>
            <a:pPr marL="0" indent="0">
              <a:lnSpc>
                <a:spcPct val="107000"/>
              </a:lnSpc>
              <a:spcBef>
                <a:spcPts val="0"/>
              </a:spcBef>
              <a:buNone/>
            </a:pPr>
            <a:endParaRPr lang="en-US" sz="1200" dirty="0">
              <a:latin typeface="Avenir Next LT Pro (Body)"/>
              <a:ea typeface="Calibri" panose="020F0502020204030204" pitchFamily="34" charset="0"/>
              <a:cs typeface="Times New Roman" panose="02020603050405020304" pitchFamily="18" charset="0"/>
            </a:endParaRPr>
          </a:p>
          <a:p>
            <a:pPr marL="0" indent="0">
              <a:lnSpc>
                <a:spcPct val="107000"/>
              </a:lnSpc>
              <a:spcBef>
                <a:spcPts val="0"/>
              </a:spcBef>
              <a:spcAft>
                <a:spcPts val="1200"/>
              </a:spcAft>
              <a:buNone/>
            </a:pPr>
            <a:r>
              <a:rPr lang="en-US" sz="1800" dirty="0">
                <a:latin typeface="Avenir Next LT Pro (Body)"/>
                <a:ea typeface="Calibri" panose="020F0502020204030204" pitchFamily="34" charset="0"/>
                <a:cs typeface="Times New Roman" panose="02020603050405020304" pitchFamily="18" charset="0"/>
              </a:rPr>
              <a:t>TIMING (MAILOUT) CONCERNS</a:t>
            </a:r>
          </a:p>
          <a:p>
            <a:pPr>
              <a:lnSpc>
                <a:spcPct val="107000"/>
              </a:lnSpc>
              <a:spcBef>
                <a:spcPts val="0"/>
              </a:spcBef>
            </a:pPr>
            <a:r>
              <a:rPr lang="en-US" sz="1800" dirty="0">
                <a:latin typeface="Avenir Next LT Pro (Body)"/>
                <a:ea typeface="Calibri" panose="020F0502020204030204" pitchFamily="34" charset="0"/>
                <a:cs typeface="Times New Roman" panose="02020603050405020304" pitchFamily="18" charset="0"/>
              </a:rPr>
              <a:t>Many R’s mentioned concerns about timing of submission and assumed they would need to extend the submission date.</a:t>
            </a:r>
          </a:p>
          <a:p>
            <a:pPr lvl="2">
              <a:lnSpc>
                <a:spcPct val="107000"/>
              </a:lnSpc>
              <a:spcBef>
                <a:spcPts val="0"/>
              </a:spcBef>
            </a:pPr>
            <a:r>
              <a:rPr lang="en-US" sz="1600" dirty="0">
                <a:latin typeface="Avenir Next LT Pro (Body)"/>
                <a:ea typeface="Calibri" panose="020F0502020204030204" pitchFamily="34" charset="0"/>
                <a:cs typeface="Times New Roman" panose="02020603050405020304" pitchFamily="18" charset="0"/>
              </a:rPr>
              <a:t>“I think I would rather have one (survey), but not during property taxes which are up until March and April. I already have enough.”</a:t>
            </a:r>
          </a:p>
          <a:p>
            <a:pPr lvl="2">
              <a:lnSpc>
                <a:spcPct val="107000"/>
              </a:lnSpc>
              <a:spcBef>
                <a:spcPts val="0"/>
              </a:spcBef>
            </a:pPr>
            <a:endParaRPr lang="en-US" sz="1600" dirty="0">
              <a:latin typeface="Avenir Next LT Pro (Body)"/>
              <a:ea typeface="Calibri" panose="020F0502020204030204" pitchFamily="34" charset="0"/>
              <a:cs typeface="Times New Roman" panose="02020603050405020304" pitchFamily="18" charset="0"/>
            </a:endParaRPr>
          </a:p>
          <a:p>
            <a:pPr marL="0" marR="0">
              <a:lnSpc>
                <a:spcPct val="107000"/>
              </a:lnSpc>
              <a:spcBef>
                <a:spcPts val="0"/>
              </a:spcBef>
            </a:pPr>
            <a:r>
              <a:rPr lang="en-US" sz="1800" dirty="0">
                <a:latin typeface="Avenir Next LT Pro (Body)"/>
                <a:cs typeface="Times New Roman" panose="02020603050405020304" pitchFamily="18" charset="0"/>
              </a:rPr>
              <a:t>One mentioned calendar vs fiscal year</a:t>
            </a:r>
          </a:p>
          <a:p>
            <a:pPr lvl="2">
              <a:lnSpc>
                <a:spcPct val="107000"/>
              </a:lnSpc>
              <a:spcBef>
                <a:spcPts val="0"/>
              </a:spcBef>
              <a:spcAft>
                <a:spcPts val="800"/>
              </a:spcAft>
              <a:buSzPts val="1400"/>
            </a:pPr>
            <a:r>
              <a:rPr lang="en-US" sz="1600" dirty="0">
                <a:latin typeface="Avenir Next LT Pro (Body)"/>
                <a:cs typeface="Times New Roman" panose="02020603050405020304" pitchFamily="18" charset="0"/>
              </a:rPr>
              <a:t>“We follow a </a:t>
            </a:r>
            <a:r>
              <a:rPr lang="en-US" sz="1600" i="1" dirty="0">
                <a:latin typeface="Avenir Next LT Pro (Body)"/>
                <a:cs typeface="Times New Roman" panose="02020603050405020304" pitchFamily="18" charset="0"/>
              </a:rPr>
              <a:t>fiscal year </a:t>
            </a:r>
            <a:r>
              <a:rPr lang="en-US" sz="1600" dirty="0">
                <a:latin typeface="Avenir Next LT Pro (Body)"/>
                <a:cs typeface="Times New Roman" panose="02020603050405020304" pitchFamily="18" charset="0"/>
              </a:rPr>
              <a:t>not a calendar year. So, I have to pull it twice. Then I have to clean up the irrelevant dates.” </a:t>
            </a:r>
          </a:p>
          <a:p>
            <a:pPr>
              <a:lnSpc>
                <a:spcPct val="107000"/>
              </a:lnSpc>
              <a:spcBef>
                <a:spcPts val="1200"/>
              </a:spcBef>
              <a:spcAft>
                <a:spcPts val="800"/>
              </a:spcAft>
              <a:buSzPts val="1400"/>
            </a:pPr>
            <a:r>
              <a:rPr lang="en-US" sz="1800" dirty="0">
                <a:latin typeface="Avenir Next LT Pro (Body)"/>
                <a:cs typeface="Times New Roman" panose="02020603050405020304" pitchFamily="18" charset="0"/>
              </a:rPr>
              <a:t>One respondent mentioned how helpful providing an alternate contact would be for cases when the primary contact is temporarily unavailable or switching roles</a:t>
            </a:r>
          </a:p>
          <a:p>
            <a:pPr lvl="2">
              <a:lnSpc>
                <a:spcPct val="107000"/>
              </a:lnSpc>
              <a:spcBef>
                <a:spcPts val="0"/>
              </a:spcBef>
            </a:pPr>
            <a:endParaRPr lang="en-US" sz="1600" dirty="0">
              <a:latin typeface="Avenir Next LT Pro (Body)"/>
              <a:ea typeface="Calibri" panose="020F0502020204030204" pitchFamily="34" charset="0"/>
              <a:cs typeface="Times New Roman" panose="02020603050405020304" pitchFamily="18" charset="0"/>
            </a:endParaRPr>
          </a:p>
          <a:p>
            <a:pPr marL="0" marR="0" indent="0">
              <a:lnSpc>
                <a:spcPct val="107000"/>
              </a:lnSpc>
              <a:spcBef>
                <a:spcPts val="0"/>
              </a:spcBef>
              <a:buNone/>
            </a:pPr>
            <a:endParaRPr lang="en-US" sz="1800" dirty="0">
              <a:latin typeface="Avenir Next LT Pro (Body)"/>
              <a:ea typeface="Calibri" panose="020F0502020204030204" pitchFamily="34"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895655E5-C8FB-4EB0-89DC-7D701D4FB005}"/>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31</a:t>
            </a:fld>
            <a:endParaRPr lang="en-US" dirty="0"/>
          </a:p>
        </p:txBody>
      </p:sp>
    </p:spTree>
    <p:extLst>
      <p:ext uri="{BB962C8B-B14F-4D97-AF65-F5344CB8AC3E}">
        <p14:creationId xmlns:p14="http://schemas.microsoft.com/office/powerpoint/2010/main" val="396726326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DB736-D1B1-4C60-AA31-772816190D17}"/>
              </a:ext>
            </a:extLst>
          </p:cNvPr>
          <p:cNvSpPr>
            <a:spLocks noGrp="1"/>
          </p:cNvSpPr>
          <p:nvPr>
            <p:ph type="title"/>
          </p:nvPr>
        </p:nvSpPr>
        <p:spPr>
          <a:xfrm>
            <a:off x="1066800" y="443131"/>
            <a:ext cx="10058400" cy="1371600"/>
          </a:xfrm>
        </p:spPr>
        <p:txBody>
          <a:bodyPr/>
          <a:lstStyle/>
          <a:p>
            <a:r>
              <a:rPr lang="en-US" dirty="0"/>
              <a:t>Key Takeaways</a:t>
            </a:r>
          </a:p>
        </p:txBody>
      </p:sp>
      <p:sp>
        <p:nvSpPr>
          <p:cNvPr id="3" name="Content Placeholder 2">
            <a:extLst>
              <a:ext uri="{FF2B5EF4-FFF2-40B4-BE49-F238E27FC236}">
                <a16:creationId xmlns:a16="http://schemas.microsoft.com/office/drawing/2014/main" id="{C235A247-424B-43C9-B63B-B65F6B3BD1C8}"/>
              </a:ext>
            </a:extLst>
          </p:cNvPr>
          <p:cNvSpPr txBox="1">
            <a:spLocks/>
          </p:cNvSpPr>
          <p:nvPr/>
        </p:nvSpPr>
        <p:spPr>
          <a:xfrm>
            <a:off x="827649" y="1663908"/>
            <a:ext cx="10058400" cy="4856813"/>
          </a:xfrm>
          <a:prstGeom prst="rect">
            <a:avLst/>
          </a:prstGeom>
        </p:spPr>
        <p:txBody>
          <a:bodyPr>
            <a:normAutofit/>
          </a:bodyPr>
          <a:lst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pPr marL="0" indent="0">
              <a:lnSpc>
                <a:spcPct val="107000"/>
              </a:lnSpc>
              <a:spcBef>
                <a:spcPts val="1200"/>
              </a:spcBef>
              <a:buFont typeface="Garamond" pitchFamily="18" charset="0"/>
              <a:buNone/>
            </a:pPr>
            <a:r>
              <a:rPr lang="en-US" sz="1800" dirty="0"/>
              <a:t>F I N D I N G S </a:t>
            </a:r>
          </a:p>
          <a:p>
            <a:pPr>
              <a:lnSpc>
                <a:spcPct val="107000"/>
              </a:lnSpc>
              <a:spcBef>
                <a:spcPts val="1200"/>
              </a:spcBef>
              <a:spcAft>
                <a:spcPts val="600"/>
              </a:spcAft>
              <a:buFont typeface="Garamond" panose="02020404030301010803" pitchFamily="18" charset="0"/>
              <a:buChar char="□"/>
            </a:pPr>
            <a:r>
              <a:rPr lang="en-US" sz="1800" kern="0" dirty="0">
                <a:ea typeface="Calibri" panose="020F0502020204030204" pitchFamily="34" charset="0"/>
                <a:cs typeface="Times New Roman" panose="02020603050405020304" pitchFamily="18" charset="0"/>
              </a:rPr>
              <a:t>Recordkeeping is not uniform- it's organized by what's important to that individual company. </a:t>
            </a:r>
          </a:p>
          <a:p>
            <a:pPr lvl="1">
              <a:lnSpc>
                <a:spcPct val="107000"/>
              </a:lnSpc>
              <a:spcBef>
                <a:spcPts val="0"/>
              </a:spcBef>
              <a:spcAft>
                <a:spcPts val="600"/>
              </a:spcAft>
              <a:buFont typeface="Garamond" panose="02020404030301010803" pitchFamily="18" charset="0"/>
              <a:buChar char="□"/>
            </a:pPr>
            <a:r>
              <a:rPr lang="en-US" sz="1600" dirty="0">
                <a:latin typeface="Avenir Next LT Pro (Body)"/>
                <a:ea typeface="Calibri" panose="020F0502020204030204" pitchFamily="34" charset="0"/>
                <a:cs typeface="Times New Roman" panose="02020603050405020304" pitchFamily="18" charset="0"/>
              </a:rPr>
              <a:t>AIES may create more difficulty for respondents who will have to reach out to separate departments for each topic in the survey (cap ex; payroll etc.)</a:t>
            </a:r>
          </a:p>
          <a:p>
            <a:pPr>
              <a:lnSpc>
                <a:spcPct val="107000"/>
              </a:lnSpc>
              <a:spcBef>
                <a:spcPts val="600"/>
              </a:spcBef>
              <a:spcAft>
                <a:spcPts val="600"/>
              </a:spcAft>
              <a:buFont typeface="Garamond" panose="02020404030301010803" pitchFamily="18" charset="0"/>
              <a:buChar char="□"/>
            </a:pPr>
            <a:r>
              <a:rPr lang="en-US" sz="1800" kern="0" dirty="0">
                <a:ea typeface="Calibri" panose="020F0502020204030204" pitchFamily="34" charset="0"/>
                <a:cs typeface="Times New Roman" panose="02020603050405020304" pitchFamily="18" charset="0"/>
              </a:rPr>
              <a:t>Respondents want the ability to delegate </a:t>
            </a:r>
            <a:r>
              <a:rPr lang="en-US" sz="1800" i="1" kern="0" dirty="0">
                <a:ea typeface="Calibri" panose="020F0502020204030204" pitchFamily="34" charset="0"/>
                <a:cs typeface="Times New Roman" panose="02020603050405020304" pitchFamily="18" charset="0"/>
              </a:rPr>
              <a:t>topics</a:t>
            </a:r>
            <a:r>
              <a:rPr lang="en-US" sz="1800" kern="0" dirty="0">
                <a:ea typeface="Calibri" panose="020F0502020204030204" pitchFamily="34" charset="0"/>
                <a:cs typeface="Times New Roman" panose="02020603050405020304" pitchFamily="18" charset="0"/>
              </a:rPr>
              <a:t> within the survey (often that align with typical departments titles).</a:t>
            </a:r>
            <a:endParaRPr lang="en-US" sz="1800" dirty="0">
              <a:latin typeface="Avenir Next LT Pro (Body)"/>
              <a:ea typeface="Calibri" panose="020F0502020204030204" pitchFamily="34" charset="0"/>
              <a:cs typeface="Times New Roman" panose="02020603050405020304" pitchFamily="18" charset="0"/>
            </a:endParaRPr>
          </a:p>
          <a:p>
            <a:pPr>
              <a:lnSpc>
                <a:spcPct val="107000"/>
              </a:lnSpc>
              <a:spcBef>
                <a:spcPts val="1200"/>
              </a:spcBef>
              <a:spcAft>
                <a:spcPts val="600"/>
              </a:spcAft>
              <a:buFont typeface="Garamond" panose="02020404030301010803" pitchFamily="18" charset="0"/>
              <a:buChar char="□"/>
            </a:pPr>
            <a:r>
              <a:rPr lang="en-US" sz="1800" kern="0" dirty="0">
                <a:ea typeface="Calibri" panose="020F0502020204030204" pitchFamily="34" charset="0"/>
                <a:cs typeface="Times New Roman" panose="02020603050405020304" pitchFamily="18" charset="0"/>
              </a:rPr>
              <a:t>Respondents do not generally differentiate between industry driven language e.g., sector, industry, NAICS. Use plain language to describe their NAICS.</a:t>
            </a:r>
          </a:p>
          <a:p>
            <a:pPr>
              <a:lnSpc>
                <a:spcPct val="107000"/>
              </a:lnSpc>
              <a:spcBef>
                <a:spcPts val="1200"/>
              </a:spcBef>
              <a:spcAft>
                <a:spcPts val="600"/>
              </a:spcAft>
              <a:buFont typeface="Garamond" panose="02020404030301010803" pitchFamily="18" charset="0"/>
              <a:buChar char="□"/>
            </a:pPr>
            <a:r>
              <a:rPr lang="en-US" sz="1800" kern="0" dirty="0">
                <a:ea typeface="Calibri" panose="020F0502020204030204" pitchFamily="34" charset="0"/>
                <a:cs typeface="Times New Roman" panose="02020603050405020304" pitchFamily="18" charset="0"/>
              </a:rPr>
              <a:t>Respondents often do not understand </a:t>
            </a:r>
            <a:r>
              <a:rPr lang="en-US" sz="1800" i="1" kern="0" dirty="0">
                <a:ea typeface="Calibri" panose="020F0502020204030204" pitchFamily="34" charset="0"/>
                <a:cs typeface="Times New Roman" panose="02020603050405020304" pitchFamily="18" charset="0"/>
              </a:rPr>
              <a:t>why</a:t>
            </a:r>
            <a:r>
              <a:rPr lang="en-US" sz="1800" kern="0" dirty="0">
                <a:ea typeface="Calibri" panose="020F0502020204030204" pitchFamily="34" charset="0"/>
                <a:cs typeface="Times New Roman" panose="02020603050405020304" pitchFamily="18" charset="0"/>
              </a:rPr>
              <a:t> certain establishments have been classified into separate industries. </a:t>
            </a:r>
          </a:p>
          <a:p>
            <a:pPr lvl="1">
              <a:lnSpc>
                <a:spcPct val="107000"/>
              </a:lnSpc>
              <a:spcBef>
                <a:spcPts val="0"/>
              </a:spcBef>
              <a:spcAft>
                <a:spcPts val="600"/>
              </a:spcAft>
              <a:buFont typeface="Garamond" panose="02020404030301010803" pitchFamily="18" charset="0"/>
              <a:buChar char="□"/>
            </a:pPr>
            <a:r>
              <a:rPr lang="en-US" sz="1600" kern="0" dirty="0">
                <a:ea typeface="Calibri" panose="020F0502020204030204" pitchFamily="34" charset="0"/>
                <a:cs typeface="Times New Roman" panose="02020603050405020304" pitchFamily="18" charset="0"/>
              </a:rPr>
              <a:t>This has implications for the burden associated with dividing out establishment data that within their records, is normally combined.</a:t>
            </a:r>
          </a:p>
        </p:txBody>
      </p:sp>
      <p:sp>
        <p:nvSpPr>
          <p:cNvPr id="5" name="Slide Number Placeholder 4">
            <a:extLst>
              <a:ext uri="{FF2B5EF4-FFF2-40B4-BE49-F238E27FC236}">
                <a16:creationId xmlns:a16="http://schemas.microsoft.com/office/drawing/2014/main" id="{ACA34A12-C14F-411A-8C67-D1CECB515CEF}"/>
              </a:ext>
            </a:extLst>
          </p:cNvPr>
          <p:cNvSpPr>
            <a:spLocks noGrp="1"/>
          </p:cNvSpPr>
          <p:nvPr>
            <p:ph type="sldNum" sz="quarter" idx="12"/>
          </p:nvPr>
        </p:nvSpPr>
        <p:spPr/>
        <p:txBody>
          <a:bodyPr/>
          <a:lstStyle/>
          <a:p>
            <a:fld id="{34B7E4EF-A1BD-40F4-AB7B-04F084DD991D}" type="slidenum">
              <a:rPr lang="en-US" smtClean="0"/>
              <a:t>32</a:t>
            </a:fld>
            <a:endParaRPr lang="en-US" dirty="0"/>
          </a:p>
        </p:txBody>
      </p:sp>
    </p:spTree>
    <p:extLst>
      <p:ext uri="{BB962C8B-B14F-4D97-AF65-F5344CB8AC3E}">
        <p14:creationId xmlns:p14="http://schemas.microsoft.com/office/powerpoint/2010/main" val="21946012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EDB736-D1B1-4C60-AA31-772816190D17}"/>
              </a:ext>
            </a:extLst>
          </p:cNvPr>
          <p:cNvSpPr>
            <a:spLocks noGrp="1"/>
          </p:cNvSpPr>
          <p:nvPr>
            <p:ph type="title"/>
          </p:nvPr>
        </p:nvSpPr>
        <p:spPr>
          <a:xfrm>
            <a:off x="1066800" y="443131"/>
            <a:ext cx="10058400" cy="1371600"/>
          </a:xfrm>
        </p:spPr>
        <p:txBody>
          <a:bodyPr/>
          <a:lstStyle/>
          <a:p>
            <a:r>
              <a:rPr lang="en-US" dirty="0"/>
              <a:t>Key Takeaways</a:t>
            </a:r>
          </a:p>
        </p:txBody>
      </p:sp>
      <p:sp>
        <p:nvSpPr>
          <p:cNvPr id="3" name="Content Placeholder 2">
            <a:extLst>
              <a:ext uri="{FF2B5EF4-FFF2-40B4-BE49-F238E27FC236}">
                <a16:creationId xmlns:a16="http://schemas.microsoft.com/office/drawing/2014/main" id="{C235A247-424B-43C9-B63B-B65F6B3BD1C8}"/>
              </a:ext>
            </a:extLst>
          </p:cNvPr>
          <p:cNvSpPr txBox="1">
            <a:spLocks/>
          </p:cNvSpPr>
          <p:nvPr/>
        </p:nvSpPr>
        <p:spPr>
          <a:xfrm>
            <a:off x="827649" y="1663908"/>
            <a:ext cx="10058400" cy="4856813"/>
          </a:xfrm>
          <a:prstGeom prst="rect">
            <a:avLst/>
          </a:prstGeom>
        </p:spPr>
        <p:txBody>
          <a:bodyPr>
            <a:normAutofit/>
          </a:bodyPr>
          <a:lstStyle>
            <a:lvl1pPr marL="182880" indent="-182880" algn="l" defTabSz="914400" rtl="0" eaLnBrk="1" latinLnBrk="0" hangingPunct="1">
              <a:lnSpc>
                <a:spcPct val="110000"/>
              </a:lnSpc>
              <a:spcBef>
                <a:spcPts val="900"/>
              </a:spcBef>
              <a:spcAft>
                <a:spcPts val="0"/>
              </a:spcAft>
              <a:buClr>
                <a:schemeClr val="tx1">
                  <a:lumMod val="85000"/>
                  <a:lumOff val="15000"/>
                </a:schemeClr>
              </a:buClr>
              <a:buFont typeface="Garamond" pitchFamily="18" charset="0"/>
              <a:buChar char="◦"/>
              <a:defRPr sz="15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3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2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a:lstStyle>
          <a:p>
            <a:pPr marL="0" indent="0">
              <a:lnSpc>
                <a:spcPct val="107000"/>
              </a:lnSpc>
              <a:spcBef>
                <a:spcPts val="1200"/>
              </a:spcBef>
              <a:buFont typeface="Garamond" pitchFamily="18" charset="0"/>
              <a:buNone/>
            </a:pPr>
            <a:r>
              <a:rPr lang="en-US" sz="1800" dirty="0"/>
              <a:t>F I N D I N G S </a:t>
            </a:r>
          </a:p>
          <a:p>
            <a:pPr>
              <a:lnSpc>
                <a:spcPct val="107000"/>
              </a:lnSpc>
              <a:spcBef>
                <a:spcPts val="1200"/>
              </a:spcBef>
              <a:spcAft>
                <a:spcPts val="600"/>
              </a:spcAft>
              <a:buFont typeface="Garamond" panose="02020404030301010803" pitchFamily="18" charset="0"/>
              <a:buChar char="□"/>
            </a:pPr>
            <a:r>
              <a:rPr lang="en-US" sz="1800" kern="0" dirty="0">
                <a:ea typeface="Calibri" panose="020F0502020204030204" pitchFamily="34" charset="0"/>
                <a:cs typeface="Times New Roman" panose="02020603050405020304" pitchFamily="18" charset="0"/>
              </a:rPr>
              <a:t>Even for companies with very organized and efficient record systems, AIES will take a long time to complete. </a:t>
            </a:r>
            <a:r>
              <a:rPr lang="en-US" sz="1800" u="sng" kern="0" dirty="0">
                <a:ea typeface="Calibri" panose="020F0502020204030204" pitchFamily="34" charset="0"/>
                <a:cs typeface="Times New Roman" panose="02020603050405020304" pitchFamily="18" charset="0"/>
              </a:rPr>
              <a:t>Prefill information where possible </a:t>
            </a:r>
            <a:r>
              <a:rPr lang="en-US" sz="1800" kern="0" dirty="0">
                <a:ea typeface="Calibri" panose="020F0502020204030204" pitchFamily="34" charset="0"/>
                <a:cs typeface="Times New Roman" panose="02020603050405020304" pitchFamily="18" charset="0"/>
              </a:rPr>
              <a:t>(use module 2 data to inform module 3). Have flexible submission timelines.</a:t>
            </a:r>
          </a:p>
          <a:p>
            <a:pPr>
              <a:lnSpc>
                <a:spcPct val="107000"/>
              </a:lnSpc>
              <a:spcBef>
                <a:spcPts val="1200"/>
              </a:spcBef>
              <a:spcAft>
                <a:spcPts val="600"/>
              </a:spcAft>
              <a:buFont typeface="Garamond" panose="02020404030301010803" pitchFamily="18" charset="0"/>
              <a:buChar char="□"/>
            </a:pPr>
            <a:r>
              <a:rPr lang="en-US" sz="1800" kern="0" dirty="0">
                <a:ea typeface="Calibri" panose="020F0502020204030204" pitchFamily="34" charset="0"/>
                <a:cs typeface="Times New Roman" panose="02020603050405020304" pitchFamily="18" charset="0"/>
              </a:rPr>
              <a:t>Preference for “</a:t>
            </a:r>
            <a:r>
              <a:rPr lang="en-US" sz="1800" u="sng" kern="0" dirty="0">
                <a:ea typeface="Calibri" panose="020F0502020204030204" pitchFamily="34" charset="0"/>
                <a:cs typeface="Times New Roman" panose="02020603050405020304" pitchFamily="18" charset="0"/>
              </a:rPr>
              <a:t>Consolidated</a:t>
            </a:r>
            <a:r>
              <a:rPr lang="en-US" sz="1800" kern="0" dirty="0">
                <a:ea typeface="Calibri" panose="020F0502020204030204" pitchFamily="34" charset="0"/>
                <a:cs typeface="Times New Roman" panose="02020603050405020304" pitchFamily="18" charset="0"/>
              </a:rPr>
              <a:t> Company Data” over “Company Level Data”</a:t>
            </a:r>
          </a:p>
          <a:p>
            <a:pPr>
              <a:lnSpc>
                <a:spcPct val="107000"/>
              </a:lnSpc>
              <a:spcBef>
                <a:spcPts val="1200"/>
              </a:spcBef>
              <a:spcAft>
                <a:spcPts val="600"/>
              </a:spcAft>
              <a:buFont typeface="Garamond" panose="02020404030301010803" pitchFamily="18" charset="0"/>
              <a:buChar char="□"/>
            </a:pPr>
            <a:r>
              <a:rPr lang="en-US" sz="1800" kern="0" dirty="0">
                <a:ea typeface="Calibri" panose="020F0502020204030204" pitchFamily="34" charset="0"/>
                <a:cs typeface="Times New Roman" panose="02020603050405020304" pitchFamily="18" charset="0"/>
              </a:rPr>
              <a:t>Essentially all respondents indicated wanting to use the downloadable spreadsheet option</a:t>
            </a:r>
          </a:p>
          <a:p>
            <a:pPr>
              <a:lnSpc>
                <a:spcPct val="107000"/>
              </a:lnSpc>
              <a:spcBef>
                <a:spcPts val="1200"/>
              </a:spcBef>
              <a:spcAft>
                <a:spcPts val="600"/>
              </a:spcAft>
              <a:buFont typeface="Garamond" panose="02020404030301010803" pitchFamily="18" charset="0"/>
              <a:buChar char="□"/>
            </a:pPr>
            <a:r>
              <a:rPr lang="en-US" sz="1800" kern="0" dirty="0">
                <a:ea typeface="Calibri" panose="020F0502020204030204" pitchFamily="34" charset="0"/>
                <a:cs typeface="Times New Roman" panose="02020603050405020304" pitchFamily="18" charset="0"/>
              </a:rPr>
              <a:t>Respondents often want to gather data first, then enter in the data all at once. </a:t>
            </a:r>
          </a:p>
          <a:p>
            <a:pPr>
              <a:lnSpc>
                <a:spcPct val="107000"/>
              </a:lnSpc>
              <a:spcBef>
                <a:spcPts val="1200"/>
              </a:spcBef>
              <a:spcAft>
                <a:spcPts val="600"/>
              </a:spcAft>
              <a:buFont typeface="Garamond" panose="02020404030301010803" pitchFamily="18" charset="0"/>
              <a:buChar char="□"/>
            </a:pPr>
            <a:r>
              <a:rPr lang="en-US" sz="1800" kern="0" dirty="0">
                <a:ea typeface="Calibri" panose="020F0502020204030204" pitchFamily="34" charset="0"/>
                <a:cs typeface="Times New Roman" panose="02020603050405020304" pitchFamily="18" charset="0"/>
              </a:rPr>
              <a:t>There was a general preference for submitting their data (across all modules) all at once, which has implications for design of the respondent portal.</a:t>
            </a:r>
          </a:p>
        </p:txBody>
      </p:sp>
      <p:sp>
        <p:nvSpPr>
          <p:cNvPr id="5" name="Slide Number Placeholder 4">
            <a:extLst>
              <a:ext uri="{FF2B5EF4-FFF2-40B4-BE49-F238E27FC236}">
                <a16:creationId xmlns:a16="http://schemas.microsoft.com/office/drawing/2014/main" id="{ACA34A12-C14F-411A-8C67-D1CECB515CEF}"/>
              </a:ext>
            </a:extLst>
          </p:cNvPr>
          <p:cNvSpPr>
            <a:spLocks noGrp="1"/>
          </p:cNvSpPr>
          <p:nvPr>
            <p:ph type="sldNum" sz="quarter" idx="12"/>
          </p:nvPr>
        </p:nvSpPr>
        <p:spPr/>
        <p:txBody>
          <a:bodyPr/>
          <a:lstStyle/>
          <a:p>
            <a:fld id="{34B7E4EF-A1BD-40F4-AB7B-04F084DD991D}" type="slidenum">
              <a:rPr lang="en-US" smtClean="0"/>
              <a:t>33</a:t>
            </a:fld>
            <a:endParaRPr lang="en-US" dirty="0"/>
          </a:p>
        </p:txBody>
      </p:sp>
    </p:spTree>
    <p:extLst>
      <p:ext uri="{BB962C8B-B14F-4D97-AF65-F5344CB8AC3E}">
        <p14:creationId xmlns:p14="http://schemas.microsoft.com/office/powerpoint/2010/main" val="36981965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84617-A032-4A1D-88D0-97E6A4DBE24C}"/>
              </a:ext>
            </a:extLst>
          </p:cNvPr>
          <p:cNvSpPr>
            <a:spLocks noGrp="1"/>
          </p:cNvSpPr>
          <p:nvPr>
            <p:ph type="title"/>
          </p:nvPr>
        </p:nvSpPr>
        <p:spPr>
          <a:xfrm>
            <a:off x="1066800" y="1955409"/>
            <a:ext cx="10058400" cy="2159391"/>
          </a:xfrm>
        </p:spPr>
        <p:txBody>
          <a:bodyPr/>
          <a:lstStyle/>
          <a:p>
            <a:pPr algn="ctr">
              <a:lnSpc>
                <a:spcPct val="150000"/>
              </a:lnSpc>
            </a:pPr>
            <a:r>
              <a:rPr lang="en-US" dirty="0"/>
              <a:t>T H A N K  Y O U</a:t>
            </a:r>
            <a:br>
              <a:rPr lang="en-US" dirty="0"/>
            </a:br>
            <a:r>
              <a:rPr lang="en-US" dirty="0"/>
              <a:t>Q U E S T I O N S?</a:t>
            </a:r>
          </a:p>
        </p:txBody>
      </p:sp>
      <p:pic>
        <p:nvPicPr>
          <p:cNvPr id="4" name="Picture 3" descr="A computer screen capture&#10;&#10;Description automatically generated with low confidence">
            <a:extLst>
              <a:ext uri="{FF2B5EF4-FFF2-40B4-BE49-F238E27FC236}">
                <a16:creationId xmlns:a16="http://schemas.microsoft.com/office/drawing/2014/main" id="{1BCB8731-679B-4532-A3ED-CD713399A0BA}"/>
              </a:ext>
            </a:extLst>
          </p:cNvPr>
          <p:cNvPicPr>
            <a:picLocks noChangeAspect="1"/>
          </p:cNvPicPr>
          <p:nvPr/>
        </p:nvPicPr>
        <p:blipFill rotWithShape="1">
          <a:blip r:embed="rId2"/>
          <a:srcRect l="29989" t="32846" r="21952" b="23597"/>
          <a:stretch/>
        </p:blipFill>
        <p:spPr>
          <a:xfrm>
            <a:off x="5170546" y="4195748"/>
            <a:ext cx="1785258" cy="1120169"/>
          </a:xfrm>
          <a:prstGeom prst="rect">
            <a:avLst/>
          </a:prstGeom>
          <a:ln w="38100">
            <a:solidFill>
              <a:schemeClr val="bg1"/>
            </a:solidFill>
          </a:ln>
          <a:effectLst/>
        </p:spPr>
      </p:pic>
      <p:cxnSp>
        <p:nvCxnSpPr>
          <p:cNvPr id="6" name="Straight Connector 5">
            <a:extLst>
              <a:ext uri="{FF2B5EF4-FFF2-40B4-BE49-F238E27FC236}">
                <a16:creationId xmlns:a16="http://schemas.microsoft.com/office/drawing/2014/main" id="{7F6F5132-9434-4465-85FC-2E55739D7162}"/>
              </a:ext>
            </a:extLst>
          </p:cNvPr>
          <p:cNvCxnSpPr>
            <a:cxnSpLocks/>
          </p:cNvCxnSpPr>
          <p:nvPr/>
        </p:nvCxnSpPr>
        <p:spPr>
          <a:xfrm flipH="1">
            <a:off x="4825218" y="3075578"/>
            <a:ext cx="2475914" cy="0"/>
          </a:xfrm>
          <a:prstGeom prst="line">
            <a:avLst/>
          </a:prstGeom>
          <a:ln w="19050">
            <a:solidFill>
              <a:srgbClr val="CF9B74"/>
            </a:solidFill>
          </a:ln>
        </p:spPr>
        <p:style>
          <a:lnRef idx="1">
            <a:schemeClr val="accent1"/>
          </a:lnRef>
          <a:fillRef idx="0">
            <a:schemeClr val="accent1"/>
          </a:fillRef>
          <a:effectRef idx="0">
            <a:schemeClr val="accent1"/>
          </a:effectRef>
          <a:fontRef idx="minor">
            <a:schemeClr val="tx1"/>
          </a:fontRef>
        </p:style>
      </p:cxnSp>
      <p:sp>
        <p:nvSpPr>
          <p:cNvPr id="3" name="Slide Number Placeholder 2">
            <a:extLst>
              <a:ext uri="{FF2B5EF4-FFF2-40B4-BE49-F238E27FC236}">
                <a16:creationId xmlns:a16="http://schemas.microsoft.com/office/drawing/2014/main" id="{3044327D-261E-43AA-8D60-1514A965448D}"/>
              </a:ext>
            </a:extLst>
          </p:cNvPr>
          <p:cNvSpPr>
            <a:spLocks noGrp="1"/>
          </p:cNvSpPr>
          <p:nvPr>
            <p:ph type="sldNum" sz="quarter" idx="12"/>
          </p:nvPr>
        </p:nvSpPr>
        <p:spPr/>
        <p:txBody>
          <a:bodyPr/>
          <a:lstStyle/>
          <a:p>
            <a:fld id="{34B7E4EF-A1BD-40F4-AB7B-04F084DD991D}" type="slidenum">
              <a:rPr lang="en-US" smtClean="0"/>
              <a:t>34</a:t>
            </a:fld>
            <a:endParaRPr lang="en-US" dirty="0"/>
          </a:p>
        </p:txBody>
      </p:sp>
    </p:spTree>
    <p:extLst>
      <p:ext uri="{BB962C8B-B14F-4D97-AF65-F5344CB8AC3E}">
        <p14:creationId xmlns:p14="http://schemas.microsoft.com/office/powerpoint/2010/main" val="669273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5"/>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a:xfrm>
            <a:off x="1066800" y="487181"/>
            <a:ext cx="10058400" cy="1371600"/>
          </a:xfrm>
        </p:spPr>
        <p:txBody>
          <a:bodyPr/>
          <a:lstStyle/>
          <a:p>
            <a:r>
              <a:rPr lang="en-US" dirty="0"/>
              <a:t>OVERVIEW</a:t>
            </a:r>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1066800" y="1858781"/>
            <a:ext cx="10058400" cy="4542020"/>
          </a:xfrm>
        </p:spPr>
        <p:txBody>
          <a:bodyPr>
            <a:normAutofit/>
          </a:bodyPr>
          <a:lstStyle/>
          <a:p>
            <a:pPr>
              <a:spcBef>
                <a:spcPts val="1200"/>
              </a:spcBef>
            </a:pPr>
            <a:r>
              <a:rPr lang="en-US" dirty="0"/>
              <a:t>Over twenty interviews conducted from 1/20/2022 to 2/17/2022</a:t>
            </a:r>
          </a:p>
          <a:p>
            <a:pPr>
              <a:spcBef>
                <a:spcPts val="1200"/>
              </a:spcBef>
            </a:pPr>
            <a:r>
              <a:rPr lang="en-US" dirty="0"/>
              <a:t>Hour long interviews conducted over MS Teams</a:t>
            </a:r>
          </a:p>
          <a:p>
            <a:pPr>
              <a:spcBef>
                <a:spcPts val="1200"/>
              </a:spcBef>
            </a:pPr>
            <a:r>
              <a:rPr lang="en-US" dirty="0"/>
              <a:t>Participants recruited via Qualtrics. </a:t>
            </a:r>
          </a:p>
          <a:p>
            <a:pPr>
              <a:spcBef>
                <a:spcPts val="1200"/>
              </a:spcBef>
            </a:pPr>
            <a:r>
              <a:rPr lang="en-US" dirty="0"/>
              <a:t>Protocol Structure:</a:t>
            </a:r>
          </a:p>
          <a:p>
            <a:pPr lvl="1">
              <a:spcBef>
                <a:spcPts val="600"/>
              </a:spcBef>
              <a:spcAft>
                <a:spcPts val="600"/>
              </a:spcAft>
            </a:pPr>
            <a:r>
              <a:rPr lang="en-US" dirty="0"/>
              <a:t>Respondents were shown several “mockups” of certain key screens</a:t>
            </a:r>
          </a:p>
          <a:p>
            <a:pPr lvl="2">
              <a:spcBef>
                <a:spcPts val="600"/>
              </a:spcBef>
              <a:spcAft>
                <a:spcPts val="600"/>
              </a:spcAft>
            </a:pPr>
            <a:r>
              <a:rPr lang="en-US" dirty="0"/>
              <a:t>They were told these screens were not going to reflect the final design of the instrument but were a tool to investigate the principle of the content/functionality. </a:t>
            </a:r>
          </a:p>
          <a:p>
            <a:pPr lvl="1">
              <a:spcBef>
                <a:spcPts val="600"/>
              </a:spcBef>
              <a:spcAft>
                <a:spcPts val="600"/>
              </a:spcAft>
            </a:pPr>
            <a:r>
              <a:rPr lang="en-US" dirty="0"/>
              <a:t>Respondents reviewed a consolidated list of the question topics within each module and were asked to discuss any potential areas of difficulty and general thoughts about the groupings.</a:t>
            </a:r>
          </a:p>
          <a:p>
            <a:pPr lvl="1">
              <a:spcBef>
                <a:spcPts val="600"/>
              </a:spcBef>
              <a:spcAft>
                <a:spcPts val="600"/>
              </a:spcAft>
            </a:pPr>
            <a:r>
              <a:rPr lang="en-US" dirty="0"/>
              <a:t>Finally, respondents were asked to reflect on the concept of AIES as a whole, their thoughts about the overall design, and their thoughts on its affect on their burden. </a:t>
            </a:r>
          </a:p>
          <a:p>
            <a:pPr marL="548640" lvl="2" indent="0">
              <a:buNone/>
            </a:pPr>
            <a:endParaRPr lang="en-US" dirty="0"/>
          </a:p>
        </p:txBody>
      </p:sp>
      <p:sp>
        <p:nvSpPr>
          <p:cNvPr id="4" name="Slide Number Placeholder 3">
            <a:extLst>
              <a:ext uri="{FF2B5EF4-FFF2-40B4-BE49-F238E27FC236}">
                <a16:creationId xmlns:a16="http://schemas.microsoft.com/office/drawing/2014/main" id="{C1023B66-9A84-4837-B989-54984FF708A2}"/>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4</a:t>
            </a:fld>
            <a:endParaRPr lang="en-US" dirty="0"/>
          </a:p>
        </p:txBody>
      </p:sp>
    </p:spTree>
    <p:extLst>
      <p:ext uri="{BB962C8B-B14F-4D97-AF65-F5344CB8AC3E}">
        <p14:creationId xmlns:p14="http://schemas.microsoft.com/office/powerpoint/2010/main" val="1301759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F2F78-ECBF-4BA3-ABB4-53F2D91E6E92}"/>
              </a:ext>
            </a:extLst>
          </p:cNvPr>
          <p:cNvSpPr>
            <a:spLocks noGrp="1"/>
          </p:cNvSpPr>
          <p:nvPr>
            <p:ph type="title"/>
          </p:nvPr>
        </p:nvSpPr>
        <p:spPr/>
        <p:txBody>
          <a:bodyPr/>
          <a:lstStyle/>
          <a:p>
            <a:r>
              <a:rPr lang="en-US" dirty="0"/>
              <a:t>DEMOGRAPHICS: TITLES</a:t>
            </a:r>
          </a:p>
        </p:txBody>
      </p:sp>
      <p:sp>
        <p:nvSpPr>
          <p:cNvPr id="3" name="Content Placeholder 2">
            <a:extLst>
              <a:ext uri="{FF2B5EF4-FFF2-40B4-BE49-F238E27FC236}">
                <a16:creationId xmlns:a16="http://schemas.microsoft.com/office/drawing/2014/main" id="{8A7E6EF8-E490-47D1-86BD-C7D770C0F7D0}"/>
              </a:ext>
            </a:extLst>
          </p:cNvPr>
          <p:cNvSpPr>
            <a:spLocks noGrp="1"/>
          </p:cNvSpPr>
          <p:nvPr>
            <p:ph idx="1"/>
          </p:nvPr>
        </p:nvSpPr>
        <p:spPr>
          <a:xfrm>
            <a:off x="1066800" y="1843790"/>
            <a:ext cx="10058400" cy="4371616"/>
          </a:xfrm>
        </p:spPr>
        <p:txBody>
          <a:bodyPr>
            <a:normAutofit fontScale="92500" lnSpcReduction="20000"/>
          </a:bodyPr>
          <a:lstStyle/>
          <a:p>
            <a:pPr marL="0" marR="0" indent="0">
              <a:lnSpc>
                <a:spcPct val="107000"/>
              </a:lnSpc>
              <a:spcBef>
                <a:spcPts val="0"/>
              </a:spcBef>
              <a:spcAft>
                <a:spcPts val="800"/>
              </a:spcAft>
              <a:buNone/>
            </a:pPr>
            <a:r>
              <a:rPr lang="en-US" sz="1800" dirty="0">
                <a:effectLst/>
                <a:ea typeface="Calibri" panose="020F0502020204030204" pitchFamily="34" charset="0"/>
                <a:cs typeface="Times New Roman" panose="02020603050405020304" pitchFamily="18" charset="0"/>
              </a:rPr>
              <a:t>Respondents were selected from companies that had responded to at least two annual Census surveys in the past. The companies were of medium to large size. Several operated in more than one sector, but not all. Others often operated in more than one NAICS, within one sector.</a:t>
            </a:r>
          </a:p>
          <a:p>
            <a:pPr marL="0" marR="0" indent="0">
              <a:lnSpc>
                <a:spcPct val="107000"/>
              </a:lnSpc>
              <a:spcBef>
                <a:spcPts val="0"/>
              </a:spcBef>
              <a:spcAft>
                <a:spcPts val="800"/>
              </a:spcAft>
              <a:buNone/>
            </a:pPr>
            <a:endParaRPr lang="en-US" sz="1100" dirty="0">
              <a:effectLst/>
              <a:ea typeface="Calibri" panose="020F0502020204030204" pitchFamily="34" charset="0"/>
              <a:cs typeface="Times New Roman" panose="02020603050405020304" pitchFamily="18" charset="0"/>
            </a:endParaRPr>
          </a:p>
          <a:p>
            <a:pPr marL="0" marR="0" indent="0">
              <a:lnSpc>
                <a:spcPct val="107000"/>
              </a:lnSpc>
              <a:spcBef>
                <a:spcPts val="0"/>
              </a:spcBef>
              <a:spcAft>
                <a:spcPts val="800"/>
              </a:spcAft>
              <a:buNone/>
            </a:pPr>
            <a:r>
              <a:rPr lang="en-US" sz="1800" dirty="0">
                <a:effectLst/>
                <a:latin typeface="+mj-lt"/>
                <a:ea typeface="Calibri" panose="020F0502020204030204" pitchFamily="34" charset="0"/>
                <a:cs typeface="Times New Roman" panose="02020603050405020304" pitchFamily="18" charset="0"/>
              </a:rPr>
              <a:t>TITLES:</a:t>
            </a:r>
          </a:p>
          <a:p>
            <a:pPr marL="0" marR="0">
              <a:lnSpc>
                <a:spcPct val="107000"/>
              </a:lnSpc>
              <a:spcBef>
                <a:spcPts val="0"/>
              </a:spcBef>
              <a:spcAft>
                <a:spcPts val="800"/>
              </a:spcAft>
            </a:pPr>
            <a:r>
              <a:rPr lang="en-US" sz="1800" dirty="0">
                <a:effectLst/>
                <a:ea typeface="Calibri" panose="020F0502020204030204" pitchFamily="34" charset="0"/>
                <a:cs typeface="Times New Roman" panose="02020603050405020304" pitchFamily="18" charset="0"/>
              </a:rPr>
              <a:t>Accounting Director</a:t>
            </a:r>
          </a:p>
          <a:p>
            <a:pPr marL="0" marR="0">
              <a:lnSpc>
                <a:spcPct val="107000"/>
              </a:lnSpc>
              <a:spcBef>
                <a:spcPts val="0"/>
              </a:spcBef>
              <a:spcAft>
                <a:spcPts val="800"/>
              </a:spcAft>
            </a:pPr>
            <a:r>
              <a:rPr lang="en-US" sz="1800" dirty="0">
                <a:effectLst/>
                <a:ea typeface="Calibri" panose="020F0502020204030204" pitchFamily="34" charset="0"/>
                <a:cs typeface="Times New Roman" panose="02020603050405020304" pitchFamily="18" charset="0"/>
              </a:rPr>
              <a:t>Associate Vice President of Finance and Risk</a:t>
            </a:r>
          </a:p>
          <a:p>
            <a:pPr marL="0" marR="0">
              <a:lnSpc>
                <a:spcPct val="107000"/>
              </a:lnSpc>
              <a:spcBef>
                <a:spcPts val="0"/>
              </a:spcBef>
              <a:spcAft>
                <a:spcPts val="800"/>
              </a:spcAft>
            </a:pPr>
            <a:r>
              <a:rPr lang="en-US" sz="1800" dirty="0">
                <a:effectLst/>
                <a:ea typeface="Calibri" panose="020F0502020204030204" pitchFamily="34" charset="0"/>
                <a:cs typeface="Times New Roman" panose="02020603050405020304" pitchFamily="18" charset="0"/>
              </a:rPr>
              <a:t>Chief Financial Officer  </a:t>
            </a:r>
          </a:p>
          <a:p>
            <a:pPr marL="0" marR="0">
              <a:lnSpc>
                <a:spcPct val="107000"/>
              </a:lnSpc>
              <a:spcBef>
                <a:spcPts val="0"/>
              </a:spcBef>
              <a:spcAft>
                <a:spcPts val="800"/>
              </a:spcAft>
            </a:pPr>
            <a:r>
              <a:rPr lang="en-US" sz="1800" dirty="0">
                <a:effectLst/>
                <a:ea typeface="Calibri" panose="020F0502020204030204" pitchFamily="34" charset="0"/>
                <a:cs typeface="Times New Roman" panose="02020603050405020304" pitchFamily="18" charset="0"/>
              </a:rPr>
              <a:t>Cooperate Controller</a:t>
            </a:r>
          </a:p>
          <a:p>
            <a:pPr marL="0" marR="0">
              <a:lnSpc>
                <a:spcPct val="107000"/>
              </a:lnSpc>
              <a:spcBef>
                <a:spcPts val="0"/>
              </a:spcBef>
              <a:spcAft>
                <a:spcPts val="800"/>
              </a:spcAft>
            </a:pPr>
            <a:r>
              <a:rPr lang="en-US" sz="1800" dirty="0">
                <a:effectLst/>
                <a:ea typeface="Calibri" panose="020F0502020204030204" pitchFamily="34" charset="0"/>
                <a:cs typeface="Times New Roman" panose="02020603050405020304" pitchFamily="18" charset="0"/>
              </a:rPr>
              <a:t>Director of Finance </a:t>
            </a:r>
          </a:p>
          <a:p>
            <a:pPr marL="0" marR="0">
              <a:lnSpc>
                <a:spcPct val="107000"/>
              </a:lnSpc>
              <a:spcBef>
                <a:spcPts val="0"/>
              </a:spcBef>
              <a:spcAft>
                <a:spcPts val="800"/>
              </a:spcAft>
            </a:pPr>
            <a:r>
              <a:rPr lang="en-US" sz="1800" dirty="0">
                <a:effectLst/>
                <a:ea typeface="Calibri" panose="020F0502020204030204" pitchFamily="34" charset="0"/>
                <a:cs typeface="Times New Roman" panose="02020603050405020304" pitchFamily="18" charset="0"/>
              </a:rPr>
              <a:t>Manager of Financial Reporting</a:t>
            </a:r>
          </a:p>
          <a:p>
            <a:pPr marL="0" marR="0">
              <a:lnSpc>
                <a:spcPct val="107000"/>
              </a:lnSpc>
              <a:spcBef>
                <a:spcPts val="0"/>
              </a:spcBef>
              <a:spcAft>
                <a:spcPts val="800"/>
              </a:spcAft>
            </a:pPr>
            <a:r>
              <a:rPr lang="en-US" sz="1800" dirty="0">
                <a:effectLst/>
                <a:ea typeface="Calibri" panose="020F0502020204030204" pitchFamily="34" charset="0"/>
                <a:cs typeface="Times New Roman" panose="02020603050405020304" pitchFamily="18" charset="0"/>
              </a:rPr>
              <a:t>President</a:t>
            </a:r>
          </a:p>
          <a:p>
            <a:pPr marL="0" marR="0">
              <a:lnSpc>
                <a:spcPct val="107000"/>
              </a:lnSpc>
              <a:spcBef>
                <a:spcPts val="0"/>
              </a:spcBef>
              <a:spcAft>
                <a:spcPts val="800"/>
              </a:spcAft>
            </a:pPr>
            <a:r>
              <a:rPr lang="en-US" sz="1800" dirty="0">
                <a:effectLst/>
                <a:ea typeface="Calibri" panose="020F0502020204030204" pitchFamily="34" charset="0"/>
                <a:cs typeface="Times New Roman" panose="02020603050405020304" pitchFamily="18" charset="0"/>
              </a:rPr>
              <a:t>Senior Accountant</a:t>
            </a:r>
          </a:p>
          <a:p>
            <a:pPr marL="0" marR="0">
              <a:lnSpc>
                <a:spcPct val="107000"/>
              </a:lnSpc>
              <a:spcBef>
                <a:spcPts val="0"/>
              </a:spcBef>
              <a:spcAft>
                <a:spcPts val="800"/>
              </a:spcAft>
            </a:pPr>
            <a:r>
              <a:rPr lang="en-US" sz="1800" dirty="0">
                <a:effectLst/>
                <a:ea typeface="Calibri" panose="020F0502020204030204" pitchFamily="34" charset="0"/>
                <a:cs typeface="Times New Roman" panose="02020603050405020304" pitchFamily="18" charset="0"/>
              </a:rPr>
              <a:t>Treasury Manager </a:t>
            </a:r>
          </a:p>
        </p:txBody>
      </p:sp>
      <p:sp>
        <p:nvSpPr>
          <p:cNvPr id="4" name="Slide Number Placeholder 3">
            <a:extLst>
              <a:ext uri="{FF2B5EF4-FFF2-40B4-BE49-F238E27FC236}">
                <a16:creationId xmlns:a16="http://schemas.microsoft.com/office/drawing/2014/main" id="{53F3E1F2-F163-4D70-9642-856F99BE9D67}"/>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5</a:t>
            </a:fld>
            <a:endParaRPr lang="en-US" dirty="0"/>
          </a:p>
        </p:txBody>
      </p:sp>
    </p:spTree>
    <p:extLst>
      <p:ext uri="{BB962C8B-B14F-4D97-AF65-F5344CB8AC3E}">
        <p14:creationId xmlns:p14="http://schemas.microsoft.com/office/powerpoint/2010/main" val="38648401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p:txBody>
          <a:bodyPr/>
          <a:lstStyle/>
          <a:p>
            <a:r>
              <a:rPr lang="en-US" dirty="0"/>
              <a:t>DEMOGRAPHICS: NAICS</a:t>
            </a:r>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606699" y="1792348"/>
            <a:ext cx="10978602" cy="4160396"/>
          </a:xfrm>
          <a:solidFill>
            <a:schemeClr val="tx2">
              <a:lumMod val="20000"/>
              <a:lumOff val="80000"/>
            </a:schemeClr>
          </a:solidFill>
          <a:ln>
            <a:solidFill>
              <a:schemeClr val="bg2"/>
            </a:solidFill>
          </a:ln>
        </p:spPr>
        <p:txBody>
          <a:bodyPr/>
          <a:lstStyle/>
          <a:p>
            <a:pPr marL="0" indent="0">
              <a:buNone/>
            </a:pPr>
            <a:endParaRPr lang="en-US" b="1" dirty="0"/>
          </a:p>
          <a:p>
            <a:endParaRPr lang="en-US" dirty="0"/>
          </a:p>
        </p:txBody>
      </p:sp>
      <p:graphicFrame>
        <p:nvGraphicFramePr>
          <p:cNvPr id="4" name="Table 3">
            <a:extLst>
              <a:ext uri="{FF2B5EF4-FFF2-40B4-BE49-F238E27FC236}">
                <a16:creationId xmlns:a16="http://schemas.microsoft.com/office/drawing/2014/main" id="{A43BF62E-C84B-4FBB-A608-4375C8B7B9C0}"/>
              </a:ext>
            </a:extLst>
          </p:cNvPr>
          <p:cNvGraphicFramePr>
            <a:graphicFrameLocks noGrp="1"/>
          </p:cNvGraphicFramePr>
          <p:nvPr>
            <p:extLst>
              <p:ext uri="{D42A27DB-BD31-4B8C-83A1-F6EECF244321}">
                <p14:modId xmlns:p14="http://schemas.microsoft.com/office/powerpoint/2010/main" val="2736046359"/>
              </p:ext>
            </p:extLst>
          </p:nvPr>
        </p:nvGraphicFramePr>
        <p:xfrm>
          <a:off x="1066799" y="2185694"/>
          <a:ext cx="4719153" cy="3373703"/>
        </p:xfrm>
        <a:graphic>
          <a:graphicData uri="http://schemas.openxmlformats.org/drawingml/2006/table">
            <a:tbl>
              <a:tblPr>
                <a:tableStyleId>{5C22544A-7EE6-4342-B048-85BDC9FD1C3A}</a:tableStyleId>
              </a:tblPr>
              <a:tblGrid>
                <a:gridCol w="817663">
                  <a:extLst>
                    <a:ext uri="{9D8B030D-6E8A-4147-A177-3AD203B41FA5}">
                      <a16:colId xmlns:a16="http://schemas.microsoft.com/office/drawing/2014/main" val="64993290"/>
                    </a:ext>
                  </a:extLst>
                </a:gridCol>
                <a:gridCol w="3901490">
                  <a:extLst>
                    <a:ext uri="{9D8B030D-6E8A-4147-A177-3AD203B41FA5}">
                      <a16:colId xmlns:a16="http://schemas.microsoft.com/office/drawing/2014/main" val="3827227634"/>
                    </a:ext>
                  </a:extLst>
                </a:gridCol>
              </a:tblGrid>
              <a:tr h="410967">
                <a:tc>
                  <a:txBody>
                    <a:bodyPr/>
                    <a:lstStyle/>
                    <a:p>
                      <a:pPr algn="ctr" fontAlgn="t"/>
                      <a:r>
                        <a:rPr lang="en-US" sz="1200" u="none" strike="noStrike" dirty="0">
                          <a:effectLst/>
                        </a:rPr>
                        <a:t>221100</a:t>
                      </a:r>
                      <a:endParaRPr lang="en-US" sz="1200" b="0" i="0" u="none" strike="noStrike" dirty="0">
                        <a:solidFill>
                          <a:srgbClr val="FFC000"/>
                        </a:solidFill>
                        <a:effectLst/>
                        <a:latin typeface="Calibri" panose="020F0502020204030204" pitchFamily="34" charset="0"/>
                      </a:endParaRPr>
                    </a:p>
                  </a:txBody>
                  <a:tcPr marL="9254" marR="9254" marT="9254" marB="0" anchor="ctr">
                    <a:solidFill>
                      <a:schemeClr val="bg1">
                        <a:lumMod val="95000"/>
                      </a:schemeClr>
                    </a:solidFill>
                  </a:tcPr>
                </a:tc>
                <a:tc>
                  <a:txBody>
                    <a:bodyPr/>
                    <a:lstStyle/>
                    <a:p>
                      <a:pPr algn="l" fontAlgn="t"/>
                      <a:r>
                        <a:rPr lang="en-US" sz="1600" u="none" strike="noStrike" dirty="0">
                          <a:effectLst/>
                        </a:rPr>
                        <a:t>Oil and Gas Extraction</a:t>
                      </a:r>
                      <a:endParaRPr lang="en-US" sz="1600" b="0" i="0" u="none" strike="noStrike" dirty="0">
                        <a:solidFill>
                          <a:srgbClr val="FFC000"/>
                        </a:solidFill>
                        <a:effectLst/>
                        <a:latin typeface="Calibri" panose="020F0502020204030204" pitchFamily="34" charset="0"/>
                      </a:endParaRPr>
                    </a:p>
                  </a:txBody>
                  <a:tcPr marL="9254" marR="9254" marT="9254" marB="0" anchor="ctr">
                    <a:solidFill>
                      <a:schemeClr val="bg1">
                        <a:lumMod val="95000"/>
                      </a:schemeClr>
                    </a:solidFill>
                  </a:tcPr>
                </a:tc>
                <a:extLst>
                  <a:ext uri="{0D108BD9-81ED-4DB2-BD59-A6C34878D82A}">
                    <a16:rowId xmlns:a16="http://schemas.microsoft.com/office/drawing/2014/main" val="1852940295"/>
                  </a:ext>
                </a:extLst>
              </a:tr>
              <a:tr h="410967">
                <a:tc>
                  <a:txBody>
                    <a:bodyPr/>
                    <a:lstStyle/>
                    <a:p>
                      <a:pPr algn="ctr" fontAlgn="t"/>
                      <a:r>
                        <a:rPr lang="en-US" sz="1200" u="none" strike="noStrike" dirty="0">
                          <a:effectLst/>
                        </a:rPr>
                        <a:t>561900</a:t>
                      </a:r>
                      <a:endParaRPr lang="en-US" sz="12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tc>
                  <a:txBody>
                    <a:bodyPr/>
                    <a:lstStyle/>
                    <a:p>
                      <a:pPr algn="l" fontAlgn="t"/>
                      <a:r>
                        <a:rPr lang="en-US" sz="1600" u="none" strike="noStrike" dirty="0">
                          <a:effectLst/>
                        </a:rPr>
                        <a:t> Other Support Services</a:t>
                      </a:r>
                      <a:endParaRPr lang="en-US" sz="16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extLst>
                  <a:ext uri="{0D108BD9-81ED-4DB2-BD59-A6C34878D82A}">
                    <a16:rowId xmlns:a16="http://schemas.microsoft.com/office/drawing/2014/main" val="3555634884"/>
                  </a:ext>
                </a:extLst>
              </a:tr>
              <a:tr h="410967">
                <a:tc>
                  <a:txBody>
                    <a:bodyPr/>
                    <a:lstStyle/>
                    <a:p>
                      <a:pPr algn="ctr" fontAlgn="t"/>
                      <a:r>
                        <a:rPr lang="en-US" sz="1200" u="none" strike="noStrike" dirty="0">
                          <a:effectLst/>
                        </a:rPr>
                        <a:t>722000</a:t>
                      </a:r>
                      <a:endParaRPr lang="en-US" sz="12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tc>
                  <a:txBody>
                    <a:bodyPr/>
                    <a:lstStyle/>
                    <a:p>
                      <a:pPr algn="l" fontAlgn="t"/>
                      <a:r>
                        <a:rPr lang="en-US" sz="1600" u="none" strike="noStrike" dirty="0">
                          <a:effectLst/>
                        </a:rPr>
                        <a:t> Food Services and Drinking Places.</a:t>
                      </a:r>
                      <a:endParaRPr lang="en-US" sz="16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extLst>
                  <a:ext uri="{0D108BD9-81ED-4DB2-BD59-A6C34878D82A}">
                    <a16:rowId xmlns:a16="http://schemas.microsoft.com/office/drawing/2014/main" val="3170538893"/>
                  </a:ext>
                </a:extLst>
              </a:tr>
              <a:tr h="410967">
                <a:tc>
                  <a:txBody>
                    <a:bodyPr/>
                    <a:lstStyle/>
                    <a:p>
                      <a:pPr algn="ctr" fontAlgn="t"/>
                      <a:r>
                        <a:rPr lang="en-US" sz="1200" u="none" strike="noStrike" dirty="0">
                          <a:effectLst/>
                        </a:rPr>
                        <a:t>541300</a:t>
                      </a:r>
                      <a:endParaRPr lang="en-US" sz="12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tc>
                  <a:txBody>
                    <a:bodyPr/>
                    <a:lstStyle/>
                    <a:p>
                      <a:pPr algn="l" fontAlgn="t"/>
                      <a:r>
                        <a:rPr lang="en-US" sz="1600" u="none" strike="noStrike" dirty="0">
                          <a:effectLst/>
                        </a:rPr>
                        <a:t>Architectural, Engineering, and Related Services</a:t>
                      </a:r>
                      <a:endParaRPr lang="en-US" sz="16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extLst>
                  <a:ext uri="{0D108BD9-81ED-4DB2-BD59-A6C34878D82A}">
                    <a16:rowId xmlns:a16="http://schemas.microsoft.com/office/drawing/2014/main" val="2381853034"/>
                  </a:ext>
                </a:extLst>
              </a:tr>
              <a:tr h="410967">
                <a:tc>
                  <a:txBody>
                    <a:bodyPr/>
                    <a:lstStyle/>
                    <a:p>
                      <a:pPr algn="ctr" fontAlgn="t"/>
                      <a:r>
                        <a:rPr lang="en-US" sz="1200" u="none" strike="noStrike" dirty="0">
                          <a:effectLst/>
                        </a:rPr>
                        <a:t>312100</a:t>
                      </a:r>
                      <a:endParaRPr lang="en-US" sz="12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tc>
                  <a:txBody>
                    <a:bodyPr/>
                    <a:lstStyle/>
                    <a:p>
                      <a:pPr algn="l" fontAlgn="t"/>
                      <a:r>
                        <a:rPr lang="en-US" sz="1600" u="none" strike="noStrike" dirty="0">
                          <a:effectLst/>
                        </a:rPr>
                        <a:t>Beverage Manufacturing</a:t>
                      </a:r>
                      <a:endParaRPr lang="en-US" sz="16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extLst>
                  <a:ext uri="{0D108BD9-81ED-4DB2-BD59-A6C34878D82A}">
                    <a16:rowId xmlns:a16="http://schemas.microsoft.com/office/drawing/2014/main" val="4215927751"/>
                  </a:ext>
                </a:extLst>
              </a:tr>
              <a:tr h="410967">
                <a:tc>
                  <a:txBody>
                    <a:bodyPr/>
                    <a:lstStyle/>
                    <a:p>
                      <a:pPr algn="ctr" fontAlgn="t"/>
                      <a:r>
                        <a:rPr lang="en-US" sz="1200" u="none" strike="noStrike" dirty="0">
                          <a:effectLst/>
                        </a:rPr>
                        <a:t>445000</a:t>
                      </a:r>
                      <a:endParaRPr lang="en-US" sz="12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tc>
                  <a:txBody>
                    <a:bodyPr/>
                    <a:lstStyle/>
                    <a:p>
                      <a:pPr algn="l" fontAlgn="t"/>
                      <a:r>
                        <a:rPr lang="en-US" sz="1600" u="none" strike="noStrike" dirty="0">
                          <a:effectLst/>
                        </a:rPr>
                        <a:t>Food and Beverage Stores</a:t>
                      </a:r>
                      <a:endParaRPr lang="en-US" sz="16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extLst>
                  <a:ext uri="{0D108BD9-81ED-4DB2-BD59-A6C34878D82A}">
                    <a16:rowId xmlns:a16="http://schemas.microsoft.com/office/drawing/2014/main" val="1513332742"/>
                  </a:ext>
                </a:extLst>
              </a:tr>
              <a:tr h="410967">
                <a:tc>
                  <a:txBody>
                    <a:bodyPr/>
                    <a:lstStyle/>
                    <a:p>
                      <a:pPr algn="ctr" fontAlgn="t"/>
                      <a:r>
                        <a:rPr lang="en-US" sz="1200" u="none" strike="noStrike" dirty="0">
                          <a:effectLst/>
                        </a:rPr>
                        <a:t>311000</a:t>
                      </a:r>
                      <a:endParaRPr lang="en-US" sz="12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tc>
                  <a:txBody>
                    <a:bodyPr/>
                    <a:lstStyle/>
                    <a:p>
                      <a:pPr algn="l" fontAlgn="t"/>
                      <a:r>
                        <a:rPr lang="en-US" sz="1600" u="none" strike="noStrike" dirty="0">
                          <a:effectLst/>
                        </a:rPr>
                        <a:t>Food Manufacturing</a:t>
                      </a:r>
                      <a:endParaRPr lang="en-US" sz="16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extLst>
                  <a:ext uri="{0D108BD9-81ED-4DB2-BD59-A6C34878D82A}">
                    <a16:rowId xmlns:a16="http://schemas.microsoft.com/office/drawing/2014/main" val="2267814630"/>
                  </a:ext>
                </a:extLst>
              </a:tr>
              <a:tr h="410967">
                <a:tc>
                  <a:txBody>
                    <a:bodyPr/>
                    <a:lstStyle/>
                    <a:p>
                      <a:pPr algn="ctr" fontAlgn="t"/>
                      <a:r>
                        <a:rPr lang="en-US" sz="1200" u="none" strike="noStrike" dirty="0">
                          <a:effectLst/>
                        </a:rPr>
                        <a:t>622100</a:t>
                      </a:r>
                      <a:endParaRPr lang="en-US" sz="12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tc>
                  <a:txBody>
                    <a:bodyPr/>
                    <a:lstStyle/>
                    <a:p>
                      <a:pPr algn="l" fontAlgn="t"/>
                      <a:r>
                        <a:rPr lang="en-US" sz="1600" u="none" strike="noStrike" dirty="0">
                          <a:effectLst/>
                        </a:rPr>
                        <a:t>General Medical and Surgical Hospitals</a:t>
                      </a:r>
                      <a:endParaRPr lang="en-US" sz="16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extLst>
                  <a:ext uri="{0D108BD9-81ED-4DB2-BD59-A6C34878D82A}">
                    <a16:rowId xmlns:a16="http://schemas.microsoft.com/office/drawing/2014/main" val="3965972972"/>
                  </a:ext>
                </a:extLst>
              </a:tr>
            </a:tbl>
          </a:graphicData>
        </a:graphic>
      </p:graphicFrame>
      <p:graphicFrame>
        <p:nvGraphicFramePr>
          <p:cNvPr id="5" name="Table 4">
            <a:extLst>
              <a:ext uri="{FF2B5EF4-FFF2-40B4-BE49-F238E27FC236}">
                <a16:creationId xmlns:a16="http://schemas.microsoft.com/office/drawing/2014/main" id="{41E97CFE-05C8-4031-8DF7-E8DF8213D320}"/>
              </a:ext>
            </a:extLst>
          </p:cNvPr>
          <p:cNvGraphicFramePr>
            <a:graphicFrameLocks noGrp="1"/>
          </p:cNvGraphicFramePr>
          <p:nvPr>
            <p:extLst>
              <p:ext uri="{D42A27DB-BD31-4B8C-83A1-F6EECF244321}">
                <p14:modId xmlns:p14="http://schemas.microsoft.com/office/powerpoint/2010/main" val="2114712705"/>
              </p:ext>
            </p:extLst>
          </p:nvPr>
        </p:nvGraphicFramePr>
        <p:xfrm>
          <a:off x="6246055" y="2228678"/>
          <a:ext cx="4879146" cy="3373704"/>
        </p:xfrm>
        <a:graphic>
          <a:graphicData uri="http://schemas.openxmlformats.org/drawingml/2006/table">
            <a:tbl>
              <a:tblPr>
                <a:tableStyleId>{5C22544A-7EE6-4342-B048-85BDC9FD1C3A}</a:tableStyleId>
              </a:tblPr>
              <a:tblGrid>
                <a:gridCol w="809075">
                  <a:extLst>
                    <a:ext uri="{9D8B030D-6E8A-4147-A177-3AD203B41FA5}">
                      <a16:colId xmlns:a16="http://schemas.microsoft.com/office/drawing/2014/main" val="668534919"/>
                    </a:ext>
                  </a:extLst>
                </a:gridCol>
                <a:gridCol w="4070071">
                  <a:extLst>
                    <a:ext uri="{9D8B030D-6E8A-4147-A177-3AD203B41FA5}">
                      <a16:colId xmlns:a16="http://schemas.microsoft.com/office/drawing/2014/main" val="2111760964"/>
                    </a:ext>
                  </a:extLst>
                </a:gridCol>
              </a:tblGrid>
              <a:tr h="421713">
                <a:tc>
                  <a:txBody>
                    <a:bodyPr/>
                    <a:lstStyle/>
                    <a:p>
                      <a:pPr algn="ctr" fontAlgn="t"/>
                      <a:r>
                        <a:rPr lang="en-US" sz="1200" u="none" strike="noStrike" dirty="0">
                          <a:effectLst/>
                        </a:rPr>
                        <a:t>524100</a:t>
                      </a:r>
                      <a:endParaRPr lang="en-US" sz="12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tc>
                  <a:txBody>
                    <a:bodyPr/>
                    <a:lstStyle/>
                    <a:p>
                      <a:pPr algn="l" fontAlgn="t"/>
                      <a:r>
                        <a:rPr lang="en-US" sz="1600" u="none" strike="noStrike">
                          <a:effectLst/>
                        </a:rPr>
                        <a:t>Insurance Carriers</a:t>
                      </a:r>
                      <a:endParaRPr lang="en-US" sz="1600" b="0" i="0" u="none" strike="noStrike">
                        <a:solidFill>
                          <a:srgbClr val="000000"/>
                        </a:solidFill>
                        <a:effectLst/>
                        <a:latin typeface="Calibri" panose="020F0502020204030204" pitchFamily="34" charset="0"/>
                      </a:endParaRPr>
                    </a:p>
                  </a:txBody>
                  <a:tcPr marL="9254" marR="9254" marT="9254" marB="0" anchor="ctr">
                    <a:solidFill>
                      <a:schemeClr val="bg1">
                        <a:lumMod val="95000"/>
                      </a:schemeClr>
                    </a:solidFill>
                  </a:tcPr>
                </a:tc>
                <a:extLst>
                  <a:ext uri="{0D108BD9-81ED-4DB2-BD59-A6C34878D82A}">
                    <a16:rowId xmlns:a16="http://schemas.microsoft.com/office/drawing/2014/main" val="190800144"/>
                  </a:ext>
                </a:extLst>
              </a:tr>
              <a:tr h="421713">
                <a:tc>
                  <a:txBody>
                    <a:bodyPr/>
                    <a:lstStyle/>
                    <a:p>
                      <a:pPr algn="ctr" fontAlgn="t"/>
                      <a:r>
                        <a:rPr lang="en-US" sz="1200" u="none" strike="noStrike">
                          <a:effectLst/>
                        </a:rPr>
                        <a:t>441000</a:t>
                      </a:r>
                      <a:endParaRPr lang="en-US" sz="1200" b="0" i="0" u="none" strike="noStrike">
                        <a:solidFill>
                          <a:srgbClr val="000000"/>
                        </a:solidFill>
                        <a:effectLst/>
                        <a:latin typeface="Calibri" panose="020F0502020204030204" pitchFamily="34" charset="0"/>
                      </a:endParaRPr>
                    </a:p>
                  </a:txBody>
                  <a:tcPr marL="9254" marR="9254" marT="9254" marB="0" anchor="ctr">
                    <a:solidFill>
                      <a:schemeClr val="bg1">
                        <a:lumMod val="95000"/>
                      </a:schemeClr>
                    </a:solidFill>
                  </a:tcPr>
                </a:tc>
                <a:tc>
                  <a:txBody>
                    <a:bodyPr/>
                    <a:lstStyle/>
                    <a:p>
                      <a:pPr algn="l" fontAlgn="t"/>
                      <a:r>
                        <a:rPr lang="en-US" sz="1600" u="none" strike="noStrike" dirty="0">
                          <a:effectLst/>
                        </a:rPr>
                        <a:t>Motor Vehicle and Parts Dealers</a:t>
                      </a:r>
                      <a:endParaRPr lang="en-US" sz="16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extLst>
                  <a:ext uri="{0D108BD9-81ED-4DB2-BD59-A6C34878D82A}">
                    <a16:rowId xmlns:a16="http://schemas.microsoft.com/office/drawing/2014/main" val="1417615330"/>
                  </a:ext>
                </a:extLst>
              </a:tr>
              <a:tr h="421713">
                <a:tc>
                  <a:txBody>
                    <a:bodyPr/>
                    <a:lstStyle/>
                    <a:p>
                      <a:pPr algn="ctr" fontAlgn="t"/>
                      <a:r>
                        <a:rPr lang="en-US" sz="1200" u="none" strike="noStrike">
                          <a:effectLst/>
                        </a:rPr>
                        <a:t>623000</a:t>
                      </a:r>
                      <a:endParaRPr lang="en-US" sz="1200" b="0" i="0" u="none" strike="noStrike">
                        <a:solidFill>
                          <a:srgbClr val="000000"/>
                        </a:solidFill>
                        <a:effectLst/>
                        <a:latin typeface="Calibri" panose="020F0502020204030204" pitchFamily="34" charset="0"/>
                      </a:endParaRPr>
                    </a:p>
                  </a:txBody>
                  <a:tcPr marL="9254" marR="9254" marT="9254" marB="0" anchor="ctr">
                    <a:solidFill>
                      <a:schemeClr val="bg1">
                        <a:lumMod val="95000"/>
                      </a:schemeClr>
                    </a:solidFill>
                  </a:tcPr>
                </a:tc>
                <a:tc>
                  <a:txBody>
                    <a:bodyPr/>
                    <a:lstStyle/>
                    <a:p>
                      <a:pPr algn="l" fontAlgn="t"/>
                      <a:r>
                        <a:rPr lang="en-US" sz="1600" u="none" strike="noStrike" dirty="0">
                          <a:effectLst/>
                        </a:rPr>
                        <a:t>Nursing and Residential Care Facilities</a:t>
                      </a:r>
                      <a:endParaRPr lang="en-US" sz="16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extLst>
                  <a:ext uri="{0D108BD9-81ED-4DB2-BD59-A6C34878D82A}">
                    <a16:rowId xmlns:a16="http://schemas.microsoft.com/office/drawing/2014/main" val="3752905973"/>
                  </a:ext>
                </a:extLst>
              </a:tr>
              <a:tr h="421713">
                <a:tc>
                  <a:txBody>
                    <a:bodyPr/>
                    <a:lstStyle/>
                    <a:p>
                      <a:pPr algn="ctr" fontAlgn="t"/>
                      <a:r>
                        <a:rPr lang="en-US" sz="1200" u="none" strike="noStrike">
                          <a:effectLst/>
                        </a:rPr>
                        <a:t>813100</a:t>
                      </a:r>
                      <a:endParaRPr lang="en-US" sz="1200" b="0" i="0" u="none" strike="noStrike">
                        <a:solidFill>
                          <a:srgbClr val="000000"/>
                        </a:solidFill>
                        <a:effectLst/>
                        <a:latin typeface="Calibri" panose="020F0502020204030204" pitchFamily="34" charset="0"/>
                      </a:endParaRPr>
                    </a:p>
                  </a:txBody>
                  <a:tcPr marL="9254" marR="9254" marT="9254" marB="0" anchor="ctr">
                    <a:solidFill>
                      <a:schemeClr val="bg1">
                        <a:lumMod val="95000"/>
                      </a:schemeClr>
                    </a:solidFill>
                  </a:tcPr>
                </a:tc>
                <a:tc>
                  <a:txBody>
                    <a:bodyPr/>
                    <a:lstStyle/>
                    <a:p>
                      <a:pPr algn="l" fontAlgn="t"/>
                      <a:r>
                        <a:rPr lang="en-US" sz="1600" u="none" strike="noStrike" dirty="0">
                          <a:effectLst/>
                        </a:rPr>
                        <a:t>Religious Organizations</a:t>
                      </a:r>
                      <a:endParaRPr lang="en-US" sz="16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extLst>
                  <a:ext uri="{0D108BD9-81ED-4DB2-BD59-A6C34878D82A}">
                    <a16:rowId xmlns:a16="http://schemas.microsoft.com/office/drawing/2014/main" val="1649692834"/>
                  </a:ext>
                </a:extLst>
              </a:tr>
              <a:tr h="421713">
                <a:tc>
                  <a:txBody>
                    <a:bodyPr/>
                    <a:lstStyle/>
                    <a:p>
                      <a:pPr algn="ctr" fontAlgn="t"/>
                      <a:r>
                        <a:rPr lang="en-US" sz="1200" u="none" strike="noStrike">
                          <a:effectLst/>
                        </a:rPr>
                        <a:t>624000</a:t>
                      </a:r>
                      <a:endParaRPr lang="en-US" sz="1200" b="0" i="0" u="none" strike="noStrike">
                        <a:solidFill>
                          <a:srgbClr val="000000"/>
                        </a:solidFill>
                        <a:effectLst/>
                        <a:latin typeface="Calibri" panose="020F0502020204030204" pitchFamily="34" charset="0"/>
                      </a:endParaRPr>
                    </a:p>
                  </a:txBody>
                  <a:tcPr marL="9254" marR="9254" marT="9254" marB="0" anchor="ctr">
                    <a:solidFill>
                      <a:schemeClr val="bg1">
                        <a:lumMod val="95000"/>
                      </a:schemeClr>
                    </a:solidFill>
                  </a:tcPr>
                </a:tc>
                <a:tc>
                  <a:txBody>
                    <a:bodyPr/>
                    <a:lstStyle/>
                    <a:p>
                      <a:pPr algn="l" fontAlgn="t"/>
                      <a:r>
                        <a:rPr lang="en-US" sz="1600" u="none" strike="noStrike" dirty="0">
                          <a:effectLst/>
                        </a:rPr>
                        <a:t>Social Assistance</a:t>
                      </a:r>
                      <a:endParaRPr lang="en-US" sz="16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extLst>
                  <a:ext uri="{0D108BD9-81ED-4DB2-BD59-A6C34878D82A}">
                    <a16:rowId xmlns:a16="http://schemas.microsoft.com/office/drawing/2014/main" val="2595048197"/>
                  </a:ext>
                </a:extLst>
              </a:tr>
              <a:tr h="421713">
                <a:tc>
                  <a:txBody>
                    <a:bodyPr/>
                    <a:lstStyle/>
                    <a:p>
                      <a:pPr algn="ctr" fontAlgn="t"/>
                      <a:r>
                        <a:rPr lang="en-US" sz="1200" u="none" strike="noStrike" dirty="0">
                          <a:effectLst/>
                        </a:rPr>
                        <a:t>236000</a:t>
                      </a:r>
                      <a:endParaRPr lang="en-US" sz="12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tc>
                  <a:txBody>
                    <a:bodyPr/>
                    <a:lstStyle/>
                    <a:p>
                      <a:pPr algn="l" fontAlgn="t"/>
                      <a:r>
                        <a:rPr lang="en-US" sz="1600" u="none" strike="noStrike" dirty="0">
                          <a:effectLst/>
                        </a:rPr>
                        <a:t>Specialty Trade Contractors</a:t>
                      </a:r>
                      <a:endParaRPr lang="en-US" sz="16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extLst>
                  <a:ext uri="{0D108BD9-81ED-4DB2-BD59-A6C34878D82A}">
                    <a16:rowId xmlns:a16="http://schemas.microsoft.com/office/drawing/2014/main" val="449288400"/>
                  </a:ext>
                </a:extLst>
              </a:tr>
              <a:tr h="421713">
                <a:tc>
                  <a:txBody>
                    <a:bodyPr/>
                    <a:lstStyle/>
                    <a:p>
                      <a:pPr algn="ctr" fontAlgn="t"/>
                      <a:r>
                        <a:rPr lang="en-US" sz="1200" u="none" strike="noStrike">
                          <a:effectLst/>
                        </a:rPr>
                        <a:t>238000</a:t>
                      </a:r>
                      <a:endParaRPr lang="en-US" sz="1200" b="0" i="0" u="none" strike="noStrike">
                        <a:solidFill>
                          <a:srgbClr val="000000"/>
                        </a:solidFill>
                        <a:effectLst/>
                        <a:latin typeface="Calibri" panose="020F0502020204030204" pitchFamily="34" charset="0"/>
                      </a:endParaRPr>
                    </a:p>
                  </a:txBody>
                  <a:tcPr marL="9254" marR="9254" marT="9254" marB="0" anchor="ctr">
                    <a:solidFill>
                      <a:schemeClr val="bg1">
                        <a:lumMod val="95000"/>
                      </a:schemeClr>
                    </a:solidFill>
                  </a:tcPr>
                </a:tc>
                <a:tc>
                  <a:txBody>
                    <a:bodyPr/>
                    <a:lstStyle/>
                    <a:p>
                      <a:pPr algn="l" fontAlgn="t"/>
                      <a:r>
                        <a:rPr lang="en-US" sz="1600" u="none" strike="noStrike" dirty="0">
                          <a:effectLst/>
                        </a:rPr>
                        <a:t>Specialty Trade Contractors</a:t>
                      </a:r>
                      <a:endParaRPr lang="en-US" sz="16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extLst>
                  <a:ext uri="{0D108BD9-81ED-4DB2-BD59-A6C34878D82A}">
                    <a16:rowId xmlns:a16="http://schemas.microsoft.com/office/drawing/2014/main" val="1584104837"/>
                  </a:ext>
                </a:extLst>
              </a:tr>
              <a:tr h="421713">
                <a:tc>
                  <a:txBody>
                    <a:bodyPr/>
                    <a:lstStyle/>
                    <a:p>
                      <a:pPr algn="ctr" fontAlgn="t"/>
                      <a:r>
                        <a:rPr lang="en-US" sz="1200" u="none" strike="noStrike" dirty="0">
                          <a:effectLst/>
                        </a:rPr>
                        <a:t>325900</a:t>
                      </a:r>
                      <a:endParaRPr lang="en-US" sz="12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tc>
                  <a:txBody>
                    <a:bodyPr/>
                    <a:lstStyle/>
                    <a:p>
                      <a:pPr algn="l" fontAlgn="t"/>
                      <a:r>
                        <a:rPr lang="en-US" sz="1600" u="none" strike="noStrike" dirty="0">
                          <a:effectLst/>
                        </a:rPr>
                        <a:t>Structural clay products, </a:t>
                      </a:r>
                      <a:r>
                        <a:rPr lang="en-US" sz="1600" u="none" strike="noStrike" dirty="0" err="1">
                          <a:effectLst/>
                        </a:rPr>
                        <a:t>nec</a:t>
                      </a:r>
                      <a:endParaRPr lang="en-US" sz="1600" b="0" i="0" u="none" strike="noStrike" dirty="0">
                        <a:solidFill>
                          <a:srgbClr val="000000"/>
                        </a:solidFill>
                        <a:effectLst/>
                        <a:latin typeface="Calibri" panose="020F0502020204030204" pitchFamily="34" charset="0"/>
                      </a:endParaRPr>
                    </a:p>
                  </a:txBody>
                  <a:tcPr marL="9254" marR="9254" marT="9254" marB="0" anchor="ctr">
                    <a:solidFill>
                      <a:schemeClr val="bg1">
                        <a:lumMod val="95000"/>
                      </a:schemeClr>
                    </a:solidFill>
                  </a:tcPr>
                </a:tc>
                <a:extLst>
                  <a:ext uri="{0D108BD9-81ED-4DB2-BD59-A6C34878D82A}">
                    <a16:rowId xmlns:a16="http://schemas.microsoft.com/office/drawing/2014/main" val="3379215461"/>
                  </a:ext>
                </a:extLst>
              </a:tr>
            </a:tbl>
          </a:graphicData>
        </a:graphic>
      </p:graphicFrame>
      <p:sp>
        <p:nvSpPr>
          <p:cNvPr id="6" name="Slide Number Placeholder 5">
            <a:extLst>
              <a:ext uri="{FF2B5EF4-FFF2-40B4-BE49-F238E27FC236}">
                <a16:creationId xmlns:a16="http://schemas.microsoft.com/office/drawing/2014/main" id="{015B6080-BFAA-499B-A18D-3E845ED286A7}"/>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6</a:t>
            </a:fld>
            <a:endParaRPr lang="en-US" dirty="0"/>
          </a:p>
        </p:txBody>
      </p:sp>
    </p:spTree>
    <p:extLst>
      <p:ext uri="{BB962C8B-B14F-4D97-AF65-F5344CB8AC3E}">
        <p14:creationId xmlns:p14="http://schemas.microsoft.com/office/powerpoint/2010/main" val="15930191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1">
                <a:tint val="95000"/>
              </a:schemeClr>
              <a:schemeClr val="bg1">
                <a:shade val="92000"/>
                <a:satMod val="115000"/>
              </a:schemeClr>
            </a:duotone>
          </a:blip>
          <a:tile tx="0" ty="0" sx="60000" sy="60000" flip="none" algn="tl"/>
        </a:blip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904DB13E-F722-4ED6-BB00-556651E952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a:extLst>
              <a:ext uri="{FF2B5EF4-FFF2-40B4-BE49-F238E27FC236}">
                <a16:creationId xmlns:a16="http://schemas.microsoft.com/office/drawing/2014/main" id="{7B58A187-A4B1-42EB-A4C7-8635BA507BC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307870" y="1267730"/>
            <a:ext cx="9576262" cy="4307950"/>
          </a:xfrm>
          <a:prstGeom prst="rect">
            <a:avLst/>
          </a:prstGeom>
          <a:ln w="6350" cap="flat" cmpd="sng" algn="ctr">
            <a:noFill/>
            <a:prstDash val="solid"/>
          </a:ln>
          <a:effectLst>
            <a:outerShdw blurRad="50800" algn="ctr" rotWithShape="0">
              <a:prstClr val="black">
                <a:alpha val="66000"/>
              </a:prstClr>
            </a:outerShdw>
            <a:softEdge rad="0"/>
          </a:effectLst>
        </p:spPr>
      </p:sp>
      <p:sp>
        <p:nvSpPr>
          <p:cNvPr id="11" name="Rectangle 10">
            <a:extLst>
              <a:ext uri="{FF2B5EF4-FFF2-40B4-BE49-F238E27FC236}">
                <a16:creationId xmlns:a16="http://schemas.microsoft.com/office/drawing/2014/main" id="{37F14E7F-3054-458C-ACF9-A8DA1757C6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3" name="Rectangle 12">
            <a:extLst>
              <a:ext uri="{FF2B5EF4-FFF2-40B4-BE49-F238E27FC236}">
                <a16:creationId xmlns:a16="http://schemas.microsoft.com/office/drawing/2014/main" id="{93747C1C-97FC-4D70-A6C8-A01FBCF5A9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5" name="Group 14">
            <a:extLst>
              <a:ext uri="{FF2B5EF4-FFF2-40B4-BE49-F238E27FC236}">
                <a16:creationId xmlns:a16="http://schemas.microsoft.com/office/drawing/2014/main" id="{E26428D7-C6F3-473D-A360-A3F5C3E8728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250180" y="1267730"/>
            <a:ext cx="1691640" cy="615934"/>
            <a:chOff x="5250180" y="1267730"/>
            <a:chExt cx="1691640" cy="615934"/>
          </a:xfrm>
        </p:grpSpPr>
        <p:cxnSp>
          <p:nvCxnSpPr>
            <p:cNvPr id="16" name="Straight Connector 15">
              <a:extLst>
                <a:ext uri="{FF2B5EF4-FFF2-40B4-BE49-F238E27FC236}">
                  <a16:creationId xmlns:a16="http://schemas.microsoft.com/office/drawing/2014/main" id="{05CDC370-AE44-4300-98BA-FE204E881765}"/>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25018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47B15501-CB9A-4642-80EE-2876EF039EB8}"/>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6941820" y="1267730"/>
              <a:ext cx="0" cy="612648"/>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6AFF9525-325F-47B3-A63C-93C12253AD7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5250180" y="1883664"/>
              <a:ext cx="1691640"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0" name="Rectangle 19">
            <a:extLst>
              <a:ext uri="{FF2B5EF4-FFF2-40B4-BE49-F238E27FC236}">
                <a16:creationId xmlns:a16="http://schemas.microsoft.com/office/drawing/2014/main" id="{B66F8A2C-B8CF-4B20-9A73-2ADCF630275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2" name="Rectangle 21">
            <a:extLst>
              <a:ext uri="{FF2B5EF4-FFF2-40B4-BE49-F238E27FC236}">
                <a16:creationId xmlns:a16="http://schemas.microsoft.com/office/drawing/2014/main" id="{B5DD78E9-DE0D-47AF-A0DB-F475221E3DC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2108" y="610955"/>
            <a:ext cx="10927784" cy="5636090"/>
          </a:xfrm>
          <a:prstGeom prst="rect">
            <a:avLst/>
          </a:prstGeom>
          <a:solidFill>
            <a:srgbClr val="FFFFFF"/>
          </a:solidFill>
          <a:ln w="6350" cap="flat" cmpd="sng" algn="ctr">
            <a:noFill/>
            <a:prstDash val="solid"/>
          </a:ln>
          <a:effectLst>
            <a:outerShdw blurRad="50800" algn="ctr" rotWithShape="0">
              <a:prstClr val="black">
                <a:alpha val="66000"/>
              </a:prstClr>
            </a:outerShdw>
            <a:softEdge rad="0"/>
          </a:effectLst>
        </p:spPr>
      </p:sp>
      <p:sp useBgFill="1">
        <p:nvSpPr>
          <p:cNvPr id="24" name="Rectangle 23">
            <a:extLst>
              <a:ext uri="{FF2B5EF4-FFF2-40B4-BE49-F238E27FC236}">
                <a16:creationId xmlns:a16="http://schemas.microsoft.com/office/drawing/2014/main" id="{A118D329-2010-4A15-B57C-429FFAE35B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7052" y="777240"/>
            <a:ext cx="10597896" cy="5303520"/>
          </a:xfrm>
          <a:prstGeom prst="rect">
            <a:avLst/>
          </a:prstGeom>
          <a:ln w="6350" cap="sq" cmpd="sng" algn="ctr">
            <a:solidFill>
              <a:schemeClr val="tx1">
                <a:lumMod val="75000"/>
                <a:lumOff val="25000"/>
              </a:schemeClr>
            </a:solidFill>
            <a:prstDash val="solid"/>
            <a:miter lim="800000"/>
          </a:ln>
          <a:effectLst/>
        </p:spPr>
      </p:sp>
      <p:cxnSp>
        <p:nvCxnSpPr>
          <p:cNvPr id="26" name="Straight Connector 25">
            <a:extLst>
              <a:ext uri="{FF2B5EF4-FFF2-40B4-BE49-F238E27FC236}">
                <a16:creationId xmlns:a16="http://schemas.microsoft.com/office/drawing/2014/main" id="{994262BC-EE98-4BD6-82DB-4955E8DCC29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29872" y="2057401"/>
            <a:ext cx="0" cy="2743200"/>
          </a:xfrm>
          <a:prstGeom prst="line">
            <a:avLst/>
          </a:prstGeom>
          <a:ln w="127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pic>
        <p:nvPicPr>
          <p:cNvPr id="3" name="Picture 2" descr="A picture containing wall, shower, tiled, tub&#10;&#10;Description automatically generated">
            <a:extLst>
              <a:ext uri="{FF2B5EF4-FFF2-40B4-BE49-F238E27FC236}">
                <a16:creationId xmlns:a16="http://schemas.microsoft.com/office/drawing/2014/main" id="{FE6ADE3B-E539-4680-8B88-FA1EC3C26803}"/>
              </a:ext>
            </a:extLst>
          </p:cNvPr>
          <p:cNvPicPr>
            <a:picLocks noChangeAspect="1"/>
          </p:cNvPicPr>
          <p:nvPr/>
        </p:nvPicPr>
        <p:blipFill>
          <a:blip r:embed="rId3"/>
          <a:stretch>
            <a:fillRect/>
          </a:stretch>
        </p:blipFill>
        <p:spPr>
          <a:xfrm>
            <a:off x="1453" y="-7295"/>
            <a:ext cx="3858567" cy="6858000"/>
          </a:xfrm>
          <a:prstGeom prst="rect">
            <a:avLst/>
          </a:prstGeom>
        </p:spPr>
      </p:pic>
      <p:pic>
        <p:nvPicPr>
          <p:cNvPr id="19" name="Picture 18" descr="A picture containing wall, shower, tiled, tub&#10;&#10;Description automatically generated">
            <a:extLst>
              <a:ext uri="{FF2B5EF4-FFF2-40B4-BE49-F238E27FC236}">
                <a16:creationId xmlns:a16="http://schemas.microsoft.com/office/drawing/2014/main" id="{49ED581F-5252-43DB-93C4-B13A5FC633F6}"/>
              </a:ext>
            </a:extLst>
          </p:cNvPr>
          <p:cNvPicPr>
            <a:picLocks noChangeAspect="1"/>
          </p:cNvPicPr>
          <p:nvPr/>
        </p:nvPicPr>
        <p:blipFill>
          <a:blip r:embed="rId3"/>
          <a:stretch>
            <a:fillRect/>
          </a:stretch>
        </p:blipFill>
        <p:spPr>
          <a:xfrm>
            <a:off x="3680664" y="-15280"/>
            <a:ext cx="3858567" cy="6858000"/>
          </a:xfrm>
          <a:prstGeom prst="rect">
            <a:avLst/>
          </a:prstGeom>
        </p:spPr>
      </p:pic>
      <p:pic>
        <p:nvPicPr>
          <p:cNvPr id="21" name="Picture 20" descr="A picture containing wall, shower, tiled, tub&#10;&#10;Description automatically generated">
            <a:extLst>
              <a:ext uri="{FF2B5EF4-FFF2-40B4-BE49-F238E27FC236}">
                <a16:creationId xmlns:a16="http://schemas.microsoft.com/office/drawing/2014/main" id="{2E6D635B-9C26-4D6D-B2B1-335BBCB16C89}"/>
              </a:ext>
            </a:extLst>
          </p:cNvPr>
          <p:cNvPicPr>
            <a:picLocks noChangeAspect="1"/>
          </p:cNvPicPr>
          <p:nvPr/>
        </p:nvPicPr>
        <p:blipFill>
          <a:blip r:embed="rId3"/>
          <a:stretch>
            <a:fillRect/>
          </a:stretch>
        </p:blipFill>
        <p:spPr>
          <a:xfrm>
            <a:off x="7359875" y="-7985"/>
            <a:ext cx="3858567" cy="6858000"/>
          </a:xfrm>
          <a:prstGeom prst="rect">
            <a:avLst/>
          </a:prstGeom>
        </p:spPr>
      </p:pic>
      <p:pic>
        <p:nvPicPr>
          <p:cNvPr id="23" name="Picture 22" descr="A picture containing wall, shower, tiled, tub&#10;&#10;Description automatically generated">
            <a:extLst>
              <a:ext uri="{FF2B5EF4-FFF2-40B4-BE49-F238E27FC236}">
                <a16:creationId xmlns:a16="http://schemas.microsoft.com/office/drawing/2014/main" id="{5DC07C70-8F0F-42FA-A412-B0E6911DD1CC}"/>
              </a:ext>
            </a:extLst>
          </p:cNvPr>
          <p:cNvPicPr>
            <a:picLocks noChangeAspect="1"/>
          </p:cNvPicPr>
          <p:nvPr/>
        </p:nvPicPr>
        <p:blipFill rotWithShape="1">
          <a:blip r:embed="rId3"/>
          <a:srcRect r="27496"/>
          <a:stretch/>
        </p:blipFill>
        <p:spPr>
          <a:xfrm>
            <a:off x="9392964" y="-15970"/>
            <a:ext cx="2797583" cy="6858000"/>
          </a:xfrm>
          <a:prstGeom prst="rect">
            <a:avLst/>
          </a:prstGeom>
        </p:spPr>
      </p:pic>
      <p:pic>
        <p:nvPicPr>
          <p:cNvPr id="4" name="Picture 3" descr="Graphical user interface, text&#10;&#10;Description automatically generated">
            <a:extLst>
              <a:ext uri="{FF2B5EF4-FFF2-40B4-BE49-F238E27FC236}">
                <a16:creationId xmlns:a16="http://schemas.microsoft.com/office/drawing/2014/main" id="{70696B2B-D009-4510-8C42-8798E836443D}"/>
              </a:ext>
            </a:extLst>
          </p:cNvPr>
          <p:cNvPicPr>
            <a:picLocks noChangeAspect="1"/>
          </p:cNvPicPr>
          <p:nvPr/>
        </p:nvPicPr>
        <p:blipFill>
          <a:blip r:embed="rId4"/>
          <a:stretch>
            <a:fillRect/>
          </a:stretch>
        </p:blipFill>
        <p:spPr>
          <a:xfrm>
            <a:off x="195505" y="111591"/>
            <a:ext cx="11800990" cy="6634817"/>
          </a:xfrm>
          <a:prstGeom prst="rect">
            <a:avLst/>
          </a:prstGeom>
        </p:spPr>
      </p:pic>
      <p:sp>
        <p:nvSpPr>
          <p:cNvPr id="2" name="Slide Number Placeholder 1">
            <a:extLst>
              <a:ext uri="{FF2B5EF4-FFF2-40B4-BE49-F238E27FC236}">
                <a16:creationId xmlns:a16="http://schemas.microsoft.com/office/drawing/2014/main" id="{2BAD45DC-7C1E-420C-A56B-EA8363FCB5BC}"/>
              </a:ext>
            </a:extLst>
          </p:cNvPr>
          <p:cNvSpPr>
            <a:spLocks noGrp="1"/>
          </p:cNvSpPr>
          <p:nvPr>
            <p:ph type="sldNum" sz="quarter" idx="12"/>
          </p:nvPr>
        </p:nvSpPr>
        <p:spPr/>
        <p:txBody>
          <a:bodyPr/>
          <a:lstStyle/>
          <a:p>
            <a:fld id="{34B7E4EF-A1BD-40F4-AB7B-04F084DD991D}" type="slidenum">
              <a:rPr lang="en-US" smtClean="0"/>
              <a:t>7</a:t>
            </a:fld>
            <a:endParaRPr lang="en-US" dirty="0"/>
          </a:p>
        </p:txBody>
      </p:sp>
    </p:spTree>
    <p:extLst>
      <p:ext uri="{BB962C8B-B14F-4D97-AF65-F5344CB8AC3E}">
        <p14:creationId xmlns:p14="http://schemas.microsoft.com/office/powerpoint/2010/main" val="30761368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62F8A-7658-4DB6-9A31-9DCEF0F531C9}"/>
              </a:ext>
            </a:extLst>
          </p:cNvPr>
          <p:cNvSpPr>
            <a:spLocks noGrp="1"/>
          </p:cNvSpPr>
          <p:nvPr>
            <p:ph type="title"/>
          </p:nvPr>
        </p:nvSpPr>
        <p:spPr/>
        <p:txBody>
          <a:bodyPr/>
          <a:lstStyle/>
          <a:p>
            <a:r>
              <a:rPr lang="en-US" dirty="0"/>
              <a:t>OVERVIEW </a:t>
            </a:r>
            <a:br>
              <a:rPr lang="en-US" dirty="0"/>
            </a:br>
            <a:endParaRPr lang="en-US" dirty="0"/>
          </a:p>
        </p:txBody>
      </p:sp>
      <p:sp>
        <p:nvSpPr>
          <p:cNvPr id="3" name="Content Placeholder 2">
            <a:extLst>
              <a:ext uri="{FF2B5EF4-FFF2-40B4-BE49-F238E27FC236}">
                <a16:creationId xmlns:a16="http://schemas.microsoft.com/office/drawing/2014/main" id="{3A9F59FD-CA8C-49BE-99C4-28EABC75CBBD}"/>
              </a:ext>
            </a:extLst>
          </p:cNvPr>
          <p:cNvSpPr>
            <a:spLocks noGrp="1"/>
          </p:cNvSpPr>
          <p:nvPr>
            <p:ph idx="1"/>
          </p:nvPr>
        </p:nvSpPr>
        <p:spPr>
          <a:xfrm>
            <a:off x="1066800" y="1444761"/>
            <a:ext cx="10058400" cy="5195190"/>
          </a:xfrm>
        </p:spPr>
        <p:txBody>
          <a:bodyPr>
            <a:normAutofit/>
          </a:bodyPr>
          <a:lstStyle/>
          <a:p>
            <a:pPr marL="0" marR="0" indent="0">
              <a:lnSpc>
                <a:spcPct val="107000"/>
              </a:lnSpc>
              <a:spcBef>
                <a:spcPts val="1200"/>
              </a:spcBef>
              <a:spcAft>
                <a:spcPts val="0"/>
              </a:spcAft>
              <a:buNone/>
            </a:pPr>
            <a:r>
              <a:rPr lang="en-US" sz="1800" dirty="0">
                <a:latin typeface="+mj-lt"/>
              </a:rPr>
              <a:t>F I N D I N G S</a:t>
            </a:r>
            <a:endParaRPr lang="en-US" sz="1800" b="1" kern="0" dirty="0">
              <a:solidFill>
                <a:srgbClr val="005345"/>
              </a:solidFill>
              <a:effectLst/>
              <a:latin typeface="+mj-lt"/>
              <a:ea typeface="Calibri" panose="020F0502020204030204" pitchFamily="34" charset="0"/>
              <a:cs typeface="Times New Roman" panose="02020603050405020304" pitchFamily="18" charset="0"/>
            </a:endParaRPr>
          </a:p>
          <a:p>
            <a:pPr>
              <a:lnSpc>
                <a:spcPct val="107000"/>
              </a:lnSpc>
              <a:spcBef>
                <a:spcPts val="1200"/>
              </a:spcBef>
              <a:spcAft>
                <a:spcPts val="600"/>
              </a:spcAft>
            </a:pPr>
            <a:r>
              <a:rPr lang="en-US" sz="1800" dirty="0">
                <a:cs typeface="Times New Roman" panose="02020603050405020304" pitchFamily="18" charset="0"/>
              </a:rPr>
              <a:t>The overview made sense to respondents</a:t>
            </a:r>
          </a:p>
          <a:p>
            <a:pPr>
              <a:lnSpc>
                <a:spcPct val="107000"/>
              </a:lnSpc>
              <a:spcBef>
                <a:spcPts val="1200"/>
              </a:spcBef>
              <a:spcAft>
                <a:spcPts val="600"/>
              </a:spcAft>
              <a:buSzPts val="1400"/>
            </a:pPr>
            <a:r>
              <a:rPr lang="en-US" sz="1800" dirty="0">
                <a:effectLst/>
                <a:ea typeface="Calibri" panose="020F0502020204030204" pitchFamily="34" charset="0"/>
                <a:cs typeface="Times New Roman" panose="02020603050405020304" pitchFamily="18" charset="0"/>
              </a:rPr>
              <a:t>It was very common for respondents to report that they would want the ability to see the full list of questions prior to answering the survey, (list of topics; pdf)</a:t>
            </a:r>
          </a:p>
          <a:p>
            <a:pPr lvl="1">
              <a:lnSpc>
                <a:spcPct val="107000"/>
              </a:lnSpc>
              <a:spcBef>
                <a:spcPts val="0"/>
              </a:spcBef>
              <a:spcAft>
                <a:spcPts val="800"/>
              </a:spcAft>
              <a:buSzPts val="1400"/>
            </a:pPr>
            <a:r>
              <a:rPr lang="en-US" sz="1800" dirty="0">
                <a:ea typeface="Calibri" panose="020F0502020204030204" pitchFamily="34" charset="0"/>
                <a:cs typeface="Times New Roman" panose="02020603050405020304" pitchFamily="18" charset="0"/>
              </a:rPr>
              <a:t>Many respondents gather all the relevant data, then enter it all in as a final step.</a:t>
            </a:r>
          </a:p>
          <a:p>
            <a:pPr lvl="2">
              <a:lnSpc>
                <a:spcPct val="107000"/>
              </a:lnSpc>
              <a:spcBef>
                <a:spcPts val="0"/>
              </a:spcBef>
              <a:spcAft>
                <a:spcPts val="800"/>
              </a:spcAft>
              <a:buSzPts val="1400"/>
            </a:pPr>
            <a:r>
              <a:rPr lang="en-US" sz="1600" i="1" dirty="0">
                <a:solidFill>
                  <a:schemeClr val="accent3">
                    <a:lumMod val="75000"/>
                  </a:schemeClr>
                </a:solidFill>
                <a:effectLst/>
                <a:ea typeface="Calibri" panose="020F0502020204030204" pitchFamily="34" charset="0"/>
                <a:cs typeface="Times New Roman" panose="02020603050405020304" pitchFamily="18" charset="0"/>
              </a:rPr>
              <a:t>“I would probably pull the instructions to see everything that's being collected.”</a:t>
            </a:r>
            <a:r>
              <a:rPr lang="en-US" sz="1600" b="1" i="1" dirty="0">
                <a:solidFill>
                  <a:schemeClr val="accent3">
                    <a:lumMod val="75000"/>
                  </a:schemeClr>
                </a:solidFill>
                <a:effectLst/>
                <a:ea typeface="Calibri" panose="020F0502020204030204" pitchFamily="34" charset="0"/>
                <a:cs typeface="Times New Roman" panose="02020603050405020304" pitchFamily="18" charset="0"/>
              </a:rPr>
              <a:t> </a:t>
            </a:r>
            <a:endParaRPr lang="en-US" sz="1800" kern="0" dirty="0">
              <a:solidFill>
                <a:srgbClr val="005345"/>
              </a:solidFill>
              <a:effectLst/>
              <a:latin typeface="+mj-lt"/>
              <a:ea typeface="Times New Roman" panose="02020603050405020304" pitchFamily="18" charset="0"/>
              <a:cs typeface="Times New Roman" panose="02020603050405020304" pitchFamily="18" charset="0"/>
            </a:endParaRPr>
          </a:p>
          <a:p>
            <a:pPr marL="0" indent="0">
              <a:lnSpc>
                <a:spcPct val="107000"/>
              </a:lnSpc>
              <a:spcBef>
                <a:spcPts val="2400"/>
              </a:spcBef>
              <a:buNone/>
            </a:pPr>
            <a:r>
              <a:rPr lang="en-US" sz="1800" kern="0" dirty="0">
                <a:effectLst/>
                <a:latin typeface="+mj-lt"/>
                <a:ea typeface="Times New Roman" panose="02020603050405020304" pitchFamily="18" charset="0"/>
                <a:cs typeface="Times New Roman" panose="02020603050405020304" pitchFamily="18" charset="0"/>
              </a:rPr>
              <a:t>T E R M I N O L O G Y : </a:t>
            </a:r>
            <a:r>
              <a:rPr lang="en-US" sz="1800" i="1" kern="0" dirty="0">
                <a:effectLst/>
                <a:ea typeface="Times New Roman" panose="02020603050405020304" pitchFamily="18" charset="0"/>
                <a:cs typeface="Times New Roman" panose="02020603050405020304" pitchFamily="18" charset="0"/>
              </a:rPr>
              <a:t>“Company </a:t>
            </a:r>
            <a:r>
              <a:rPr lang="en-US" sz="1800" i="1" kern="0" dirty="0">
                <a:ea typeface="Times New Roman" panose="02020603050405020304" pitchFamily="18" charset="0"/>
                <a:cs typeface="Times New Roman" panose="02020603050405020304" pitchFamily="18" charset="0"/>
              </a:rPr>
              <a:t>L</a:t>
            </a:r>
            <a:r>
              <a:rPr lang="en-US" sz="1800" i="1" kern="0" dirty="0">
                <a:effectLst/>
                <a:ea typeface="Times New Roman" panose="02020603050405020304" pitchFamily="18" charset="0"/>
                <a:cs typeface="Times New Roman" panose="02020603050405020304" pitchFamily="18" charset="0"/>
              </a:rPr>
              <a:t>evel </a:t>
            </a:r>
            <a:r>
              <a:rPr lang="en-US" sz="1800" i="1" kern="0" dirty="0">
                <a:ea typeface="Times New Roman" panose="02020603050405020304" pitchFamily="18" charset="0"/>
                <a:cs typeface="Times New Roman" panose="02020603050405020304" pitchFamily="18" charset="0"/>
              </a:rPr>
              <a:t>D</a:t>
            </a:r>
            <a:r>
              <a:rPr lang="en-US" sz="1800" i="1" kern="0" dirty="0">
                <a:effectLst/>
                <a:ea typeface="Times New Roman" panose="02020603050405020304" pitchFamily="18" charset="0"/>
                <a:cs typeface="Times New Roman" panose="02020603050405020304" pitchFamily="18" charset="0"/>
              </a:rPr>
              <a:t>ata”</a:t>
            </a:r>
            <a:endParaRPr lang="en-US" sz="1800" i="1" kern="0" dirty="0">
              <a:effectLst/>
              <a:latin typeface="+mj-lt"/>
              <a:ea typeface="Times New Roman" panose="02020603050405020304" pitchFamily="18" charset="0"/>
              <a:cs typeface="Times New Roman" panose="02020603050405020304" pitchFamily="18" charset="0"/>
            </a:endParaRPr>
          </a:p>
          <a:p>
            <a:pPr>
              <a:lnSpc>
                <a:spcPct val="107000"/>
              </a:lnSpc>
              <a:spcBef>
                <a:spcPts val="1200"/>
              </a:spcBef>
            </a:pPr>
            <a:r>
              <a:rPr lang="en-US" sz="1800" dirty="0">
                <a:effectLst/>
                <a:ea typeface="Calibri" panose="020F0502020204030204" pitchFamily="34" charset="0"/>
                <a:cs typeface="Biome Light" panose="020B0303030204020804" pitchFamily="34" charset="0"/>
              </a:rPr>
              <a:t>“Company level” was understandable and generally evoked the correct assumptions, but there was a strong preference for the word “</a:t>
            </a:r>
            <a:r>
              <a:rPr lang="en-US" sz="1800" i="1" dirty="0">
                <a:solidFill>
                  <a:schemeClr val="accent3">
                    <a:lumMod val="75000"/>
                  </a:schemeClr>
                </a:solidFill>
                <a:ea typeface="Calibri" panose="020F0502020204030204" pitchFamily="34" charset="0"/>
                <a:cs typeface="Biome Light" panose="020B0303030204020804" pitchFamily="34" charset="0"/>
              </a:rPr>
              <a:t>C</a:t>
            </a:r>
            <a:r>
              <a:rPr lang="en-US" sz="1800" i="1" dirty="0">
                <a:solidFill>
                  <a:schemeClr val="accent3">
                    <a:lumMod val="75000"/>
                  </a:schemeClr>
                </a:solidFill>
                <a:effectLst/>
                <a:ea typeface="Calibri" panose="020F0502020204030204" pitchFamily="34" charset="0"/>
                <a:cs typeface="Biome Light" panose="020B0303030204020804" pitchFamily="34" charset="0"/>
              </a:rPr>
              <a:t>onsolidated</a:t>
            </a:r>
            <a:r>
              <a:rPr lang="en-US" sz="1800" i="1" dirty="0">
                <a:effectLst/>
                <a:ea typeface="Calibri" panose="020F0502020204030204" pitchFamily="34" charset="0"/>
                <a:cs typeface="Biome Light" panose="020B0303030204020804" pitchFamily="34" charset="0"/>
              </a:rPr>
              <a:t> Company Data</a:t>
            </a:r>
            <a:r>
              <a:rPr lang="en-US" sz="1800" dirty="0">
                <a:effectLst/>
                <a:ea typeface="Calibri" panose="020F0502020204030204" pitchFamily="34" charset="0"/>
                <a:cs typeface="Biome Light" panose="020B0303030204020804" pitchFamily="34" charset="0"/>
              </a:rPr>
              <a:t>”. </a:t>
            </a:r>
          </a:p>
          <a:p>
            <a:pPr lvl="1">
              <a:lnSpc>
                <a:spcPct val="107000"/>
              </a:lnSpc>
              <a:spcBef>
                <a:spcPts val="600"/>
              </a:spcBef>
              <a:spcAft>
                <a:spcPts val="600"/>
              </a:spcAft>
              <a:buClr>
                <a:srgbClr val="00B87B"/>
              </a:buClr>
              <a:buSzPts val="1400"/>
            </a:pPr>
            <a:r>
              <a:rPr lang="en-US" sz="1600" dirty="0">
                <a:effectLst/>
                <a:ea typeface="Calibri" panose="020F0502020204030204" pitchFamily="34" charset="0"/>
                <a:cs typeface="Biome Light" panose="020B0303030204020804" pitchFamily="34" charset="0"/>
              </a:rPr>
              <a:t>Some thought “level” was a little vague. Others said “Company Level” referred more to organizational structural and less about monetary questions </a:t>
            </a:r>
          </a:p>
          <a:p>
            <a:pPr lvl="1">
              <a:lnSpc>
                <a:spcPct val="107000"/>
              </a:lnSpc>
              <a:spcBef>
                <a:spcPts val="300"/>
              </a:spcBef>
              <a:spcAft>
                <a:spcPts val="600"/>
              </a:spcAft>
              <a:buClr>
                <a:srgbClr val="00B87B"/>
              </a:buClr>
              <a:buSzPts val="1400"/>
            </a:pPr>
            <a:r>
              <a:rPr lang="en-US" sz="1600" dirty="0">
                <a:ea typeface="Calibri" panose="020F0502020204030204" pitchFamily="34" charset="0"/>
                <a:cs typeface="Biome Light" panose="020B0303030204020804" pitchFamily="34" charset="0"/>
              </a:rPr>
              <a:t>“C</a:t>
            </a:r>
            <a:r>
              <a:rPr lang="en-US" sz="1600" dirty="0">
                <a:effectLst/>
                <a:ea typeface="Calibri" panose="020F0502020204030204" pitchFamily="34" charset="0"/>
                <a:cs typeface="Biome Light" panose="020B0303030204020804" pitchFamily="34" charset="0"/>
              </a:rPr>
              <a:t>onsolidated” seems to more appropriately cover both structure and financial information</a:t>
            </a:r>
            <a:endParaRPr lang="en-US" dirty="0"/>
          </a:p>
        </p:txBody>
      </p:sp>
      <p:sp>
        <p:nvSpPr>
          <p:cNvPr id="4" name="Slide Number Placeholder 3">
            <a:extLst>
              <a:ext uri="{FF2B5EF4-FFF2-40B4-BE49-F238E27FC236}">
                <a16:creationId xmlns:a16="http://schemas.microsoft.com/office/drawing/2014/main" id="{7F2ED0B7-B5E7-43EC-998B-3766E802B673}"/>
              </a:ext>
            </a:extLst>
          </p:cNvPr>
          <p:cNvSpPr>
            <a:spLocks noGrp="1"/>
          </p:cNvSpPr>
          <p:nvPr>
            <p:ph type="sldNum" sz="quarter" idx="12"/>
          </p:nvPr>
        </p:nvSpPr>
        <p:spPr>
          <a:xfrm>
            <a:off x="10287000" y="6035040"/>
            <a:ext cx="838200" cy="365760"/>
          </a:xfrm>
        </p:spPr>
        <p:txBody>
          <a:bodyPr/>
          <a:lstStyle/>
          <a:p>
            <a:fld id="{34B7E4EF-A1BD-40F4-AB7B-04F084DD991D}" type="slidenum">
              <a:rPr lang="en-US" smtClean="0"/>
              <a:t>8</a:t>
            </a:fld>
            <a:endParaRPr lang="en-US" dirty="0"/>
          </a:p>
        </p:txBody>
      </p:sp>
    </p:spTree>
    <p:extLst>
      <p:ext uri="{BB962C8B-B14F-4D97-AF65-F5344CB8AC3E}">
        <p14:creationId xmlns:p14="http://schemas.microsoft.com/office/powerpoint/2010/main" val="1204290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38BA2BFA-2260-4A8C-A8E9-BB5B0F365754}"/>
              </a:ext>
            </a:extLst>
          </p:cNvPr>
          <p:cNvSpPr/>
          <p:nvPr/>
        </p:nvSpPr>
        <p:spPr>
          <a:xfrm>
            <a:off x="1" y="1"/>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A picture containing wall, shower, tiled, tub&#10;&#10;Description automatically generated">
            <a:extLst>
              <a:ext uri="{FF2B5EF4-FFF2-40B4-BE49-F238E27FC236}">
                <a16:creationId xmlns:a16="http://schemas.microsoft.com/office/drawing/2014/main" id="{D1798B4F-BCBC-4D5D-91F1-E0EA28834C8B}"/>
              </a:ext>
            </a:extLst>
          </p:cNvPr>
          <p:cNvPicPr>
            <a:picLocks noChangeAspect="1"/>
          </p:cNvPicPr>
          <p:nvPr/>
        </p:nvPicPr>
        <p:blipFill>
          <a:blip r:embed="rId2"/>
          <a:stretch>
            <a:fillRect/>
          </a:stretch>
        </p:blipFill>
        <p:spPr>
          <a:xfrm>
            <a:off x="1453" y="-7295"/>
            <a:ext cx="3858567" cy="6858000"/>
          </a:xfrm>
          <a:prstGeom prst="rect">
            <a:avLst/>
          </a:prstGeom>
        </p:spPr>
      </p:pic>
      <p:pic>
        <p:nvPicPr>
          <p:cNvPr id="5" name="Picture 4" descr="A picture containing wall, shower, tiled, tub&#10;&#10;Description automatically generated">
            <a:extLst>
              <a:ext uri="{FF2B5EF4-FFF2-40B4-BE49-F238E27FC236}">
                <a16:creationId xmlns:a16="http://schemas.microsoft.com/office/drawing/2014/main" id="{33F74FB8-1889-4D65-B07D-35934B969E67}"/>
              </a:ext>
            </a:extLst>
          </p:cNvPr>
          <p:cNvPicPr>
            <a:picLocks noChangeAspect="1"/>
          </p:cNvPicPr>
          <p:nvPr/>
        </p:nvPicPr>
        <p:blipFill>
          <a:blip r:embed="rId2"/>
          <a:stretch>
            <a:fillRect/>
          </a:stretch>
        </p:blipFill>
        <p:spPr>
          <a:xfrm>
            <a:off x="3680664" y="-15280"/>
            <a:ext cx="3858567" cy="6858000"/>
          </a:xfrm>
          <a:prstGeom prst="rect">
            <a:avLst/>
          </a:prstGeom>
        </p:spPr>
      </p:pic>
      <p:pic>
        <p:nvPicPr>
          <p:cNvPr id="6" name="Picture 5" descr="A picture containing wall, shower, tiled, tub&#10;&#10;Description automatically generated">
            <a:extLst>
              <a:ext uri="{FF2B5EF4-FFF2-40B4-BE49-F238E27FC236}">
                <a16:creationId xmlns:a16="http://schemas.microsoft.com/office/drawing/2014/main" id="{26236F82-3BE9-4524-9E11-62634FECDC69}"/>
              </a:ext>
            </a:extLst>
          </p:cNvPr>
          <p:cNvPicPr>
            <a:picLocks noChangeAspect="1"/>
          </p:cNvPicPr>
          <p:nvPr/>
        </p:nvPicPr>
        <p:blipFill>
          <a:blip r:embed="rId2"/>
          <a:stretch>
            <a:fillRect/>
          </a:stretch>
        </p:blipFill>
        <p:spPr>
          <a:xfrm>
            <a:off x="7359875" y="-7985"/>
            <a:ext cx="3858567" cy="6858000"/>
          </a:xfrm>
          <a:prstGeom prst="rect">
            <a:avLst/>
          </a:prstGeom>
        </p:spPr>
      </p:pic>
      <p:pic>
        <p:nvPicPr>
          <p:cNvPr id="7" name="Picture 6" descr="A picture containing wall, shower, tiled, tub&#10;&#10;Description automatically generated">
            <a:extLst>
              <a:ext uri="{FF2B5EF4-FFF2-40B4-BE49-F238E27FC236}">
                <a16:creationId xmlns:a16="http://schemas.microsoft.com/office/drawing/2014/main" id="{70434A1A-CBAA-4182-8E25-501D17A778AB}"/>
              </a:ext>
            </a:extLst>
          </p:cNvPr>
          <p:cNvPicPr>
            <a:picLocks noChangeAspect="1"/>
          </p:cNvPicPr>
          <p:nvPr/>
        </p:nvPicPr>
        <p:blipFill rotWithShape="1">
          <a:blip r:embed="rId2"/>
          <a:srcRect r="27496"/>
          <a:stretch/>
        </p:blipFill>
        <p:spPr>
          <a:xfrm>
            <a:off x="9392964" y="-15970"/>
            <a:ext cx="2797583" cy="6858000"/>
          </a:xfrm>
          <a:prstGeom prst="rect">
            <a:avLst/>
          </a:prstGeom>
        </p:spPr>
      </p:pic>
      <p:pic>
        <p:nvPicPr>
          <p:cNvPr id="3" name="Picture 2">
            <a:extLst>
              <a:ext uri="{FF2B5EF4-FFF2-40B4-BE49-F238E27FC236}">
                <a16:creationId xmlns:a16="http://schemas.microsoft.com/office/drawing/2014/main" id="{15AF3B07-C340-41FA-9F00-9044B6C1BFEA}"/>
              </a:ext>
            </a:extLst>
          </p:cNvPr>
          <p:cNvPicPr>
            <a:picLocks noChangeAspect="1"/>
          </p:cNvPicPr>
          <p:nvPr/>
        </p:nvPicPr>
        <p:blipFill rotWithShape="1">
          <a:blip r:embed="rId3"/>
          <a:srcRect t="3284" r="5384" b="2517"/>
          <a:stretch/>
        </p:blipFill>
        <p:spPr>
          <a:xfrm>
            <a:off x="328245" y="200464"/>
            <a:ext cx="11535509" cy="6457072"/>
          </a:xfrm>
          <a:prstGeom prst="rect">
            <a:avLst/>
          </a:prstGeom>
        </p:spPr>
      </p:pic>
      <p:sp>
        <p:nvSpPr>
          <p:cNvPr id="8" name="Slide Number Placeholder 7">
            <a:extLst>
              <a:ext uri="{FF2B5EF4-FFF2-40B4-BE49-F238E27FC236}">
                <a16:creationId xmlns:a16="http://schemas.microsoft.com/office/drawing/2014/main" id="{0087FD4C-2C32-4C65-8914-7A787006F2F0}"/>
              </a:ext>
            </a:extLst>
          </p:cNvPr>
          <p:cNvSpPr>
            <a:spLocks noGrp="1"/>
          </p:cNvSpPr>
          <p:nvPr>
            <p:ph type="sldNum" sz="quarter" idx="12"/>
          </p:nvPr>
        </p:nvSpPr>
        <p:spPr/>
        <p:txBody>
          <a:bodyPr/>
          <a:lstStyle/>
          <a:p>
            <a:fld id="{34B7E4EF-A1BD-40F4-AB7B-04F084DD991D}" type="slidenum">
              <a:rPr lang="en-US" smtClean="0"/>
              <a:t>9</a:t>
            </a:fld>
            <a:endParaRPr lang="en-US" dirty="0"/>
          </a:p>
        </p:txBody>
      </p:sp>
    </p:spTree>
    <p:extLst>
      <p:ext uri="{BB962C8B-B14F-4D97-AF65-F5344CB8AC3E}">
        <p14:creationId xmlns:p14="http://schemas.microsoft.com/office/powerpoint/2010/main" val="62386551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VTI">
  <a:themeElements>
    <a:clrScheme name="🌦cloudy 🌥">
      <a:dk1>
        <a:sysClr val="windowText" lastClr="000000"/>
      </a:dk1>
      <a:lt1>
        <a:sysClr val="window" lastClr="FFFFFF"/>
      </a:lt1>
      <a:dk2>
        <a:srgbClr val="44546A"/>
      </a:dk2>
      <a:lt2>
        <a:srgbClr val="F7FFFC"/>
      </a:lt2>
      <a:accent1>
        <a:srgbClr val="C4CDEA"/>
      </a:accent1>
      <a:accent2>
        <a:srgbClr val="C9D3FF"/>
      </a:accent2>
      <a:accent3>
        <a:srgbClr val="CFC9FF"/>
      </a:accent3>
      <a:accent4>
        <a:srgbClr val="FCD9FF"/>
      </a:accent4>
      <a:accent5>
        <a:srgbClr val="BBB2FC"/>
      </a:accent5>
      <a:accent6>
        <a:srgbClr val="FFE1C5"/>
      </a:accent6>
      <a:hlink>
        <a:srgbClr val="FFC49F"/>
      </a:hlink>
      <a:folHlink>
        <a:srgbClr val="C69EFC"/>
      </a:folHlink>
    </a:clrScheme>
    <a:fontScheme name="Avenir">
      <a:majorFont>
        <a:latin typeface="Avenir Next LT Pro Light"/>
        <a:ea typeface=""/>
        <a:cs typeface=""/>
      </a:majorFont>
      <a:minorFont>
        <a:latin typeface="Avenir Next LT Pro"/>
        <a:ea typeface=""/>
        <a:cs typeface=""/>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VTI" id="{A72E8C35-66DD-49F8-AF66-813F19B983AE}" vid="{93CCBC76-B7A1-4C3D-93EA-5CE34C4670F9}"/>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a410dd7f93c95333ffa1b60ed6adedd1">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a936d9baba76aa3866493feff160faab"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46BCBFB-BBC7-42F1-95CD-058E172363A0}">
  <ds:schemaRefs>
    <ds:schemaRef ds:uri="http://schemas.microsoft.com/office/2006/metadata/properties"/>
    <ds:schemaRef ds:uri="http://schemas.microsoft.com/office/infopath/2007/PartnerControls"/>
    <ds:schemaRef ds:uri="71af3243-3dd4-4a8d-8c0d-dd76da1f02a5"/>
  </ds:schemaRefs>
</ds:datastoreItem>
</file>

<file path=customXml/itemProps2.xml><?xml version="1.0" encoding="utf-8"?>
<ds:datastoreItem xmlns:ds="http://schemas.openxmlformats.org/officeDocument/2006/customXml" ds:itemID="{1F91CDEB-92ED-41DC-BF33-2916A768762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1af3243-3dd4-4a8d-8c0d-dd76da1f02a5"/>
    <ds:schemaRef ds:uri="16c05727-aa75-4e4a-9b5f-8a80a11658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259D436-C82E-43E0-8A01-53DF9CED6032}">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{0857F2CF-A5BD-4F21-8C7D-0F20C1A619B5}tf11531919_win32</Template>
  <TotalTime>3740</TotalTime>
  <Words>3923</Words>
  <Application>Microsoft Office PowerPoint</Application>
  <PresentationFormat>Widescreen</PresentationFormat>
  <Paragraphs>331</Paragraphs>
  <Slides>34</Slides>
  <Notes>4</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34</vt:i4>
      </vt:variant>
    </vt:vector>
  </HeadingPairs>
  <TitlesOfParts>
    <vt:vector size="45" baseType="lpstr">
      <vt:lpstr>Arial</vt:lpstr>
      <vt:lpstr>Avenir Next LT Pro</vt:lpstr>
      <vt:lpstr>Avenir Next LT Pro (Body)</vt:lpstr>
      <vt:lpstr>Avenir Next LT Pro Light</vt:lpstr>
      <vt:lpstr>Calibri</vt:lpstr>
      <vt:lpstr>Calibri Light</vt:lpstr>
      <vt:lpstr>Garamond</vt:lpstr>
      <vt:lpstr>Roboto</vt:lpstr>
      <vt:lpstr>Segoe UI Light</vt:lpstr>
      <vt:lpstr>SavonVTI</vt:lpstr>
      <vt:lpstr>Custom Design</vt:lpstr>
      <vt:lpstr>ANNUAL INTEGRATED ECONOMIC SURVEY _____________________________________________________________________________________________________________  Cognitive Testing Results  Round II</vt:lpstr>
      <vt:lpstr>TABLE OF CONTENTS</vt:lpstr>
      <vt:lpstr>OVERVIEW</vt:lpstr>
      <vt:lpstr>OVERVIEW</vt:lpstr>
      <vt:lpstr>DEMOGRAPHICS: TITLES</vt:lpstr>
      <vt:lpstr>DEMOGRAPHICS: NAICS</vt:lpstr>
      <vt:lpstr>PowerPoint Presentation</vt:lpstr>
      <vt:lpstr>OVERVIEW  </vt:lpstr>
      <vt:lpstr>PowerPoint Presentation</vt:lpstr>
      <vt:lpstr>REPORTING METHOD </vt:lpstr>
      <vt:lpstr>PowerPoint Presentation</vt:lpstr>
      <vt:lpstr>MODULE ONE  </vt:lpstr>
      <vt:lpstr>PowerPoint Presentation</vt:lpstr>
      <vt:lpstr>Company Summary  </vt:lpstr>
      <vt:lpstr>PowerPoint Presentation</vt:lpstr>
      <vt:lpstr>Primary Business Activity  </vt:lpstr>
      <vt:lpstr>Primary Business Activity  </vt:lpstr>
      <vt:lpstr>Primary Business Activity  </vt:lpstr>
      <vt:lpstr>PowerPoint Presentation</vt:lpstr>
      <vt:lpstr>MODULE TWO </vt:lpstr>
      <vt:lpstr>MODULE TWO </vt:lpstr>
      <vt:lpstr>MODULE TWO </vt:lpstr>
      <vt:lpstr>PowerPoint Presentation</vt:lpstr>
      <vt:lpstr>MODULE THREE </vt:lpstr>
      <vt:lpstr>MODULE THREE </vt:lpstr>
      <vt:lpstr>DELEGATION </vt:lpstr>
      <vt:lpstr>DELEGATION OF PAYROLL </vt:lpstr>
      <vt:lpstr>MODULE GROUPINGS </vt:lpstr>
      <vt:lpstr>BURDEN </vt:lpstr>
      <vt:lpstr>BURDEN </vt:lpstr>
      <vt:lpstr>SUBMITTING DATA &amp; TIMING </vt:lpstr>
      <vt:lpstr>Key Takeaways</vt:lpstr>
      <vt:lpstr>Key Takeaways</vt:lpstr>
      <vt:lpstr>T H A N K  Y O U Q U E S T I O N 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Lorem Ipsum</dc:title>
  <dc:creator>Rebecca Keegan (CENSUS/ESMD FED)</dc:creator>
  <cp:lastModifiedBy>Rebecca Keegan (CENSUS/ESMD FED)</cp:lastModifiedBy>
  <cp:revision>248</cp:revision>
  <dcterms:created xsi:type="dcterms:W3CDTF">2022-03-01T15:27:23Z</dcterms:created>
  <dcterms:modified xsi:type="dcterms:W3CDTF">2022-11-07T19:21:02Z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