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57" r:id="rId7"/>
    <p:sldId id="258" r:id="rId8"/>
    <p:sldId id="259" r:id="rId9"/>
    <p:sldId id="2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0" d="100"/>
          <a:sy n="60" d="100"/>
        </p:scale>
        <p:origin x="71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7B7EF-EC02-5B62-5B55-755D0247F2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F96D4D-4D0F-1B5D-90DF-46560360E4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DE05D7-D2DA-373C-E615-DB7D1AA9E4AF}"/>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4CE53351-7763-44A3-6974-621D1D0E87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8F8C83-E32A-61CE-F79B-9089E2E5B0EB}"/>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942083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454F9-6C15-3575-945D-75CE8E6791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2E2017-6B87-315F-D23E-2D3C665AA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4DE9C5-302C-558C-2847-C83512CC739C}"/>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211AE60D-232C-270F-383D-AC840CCDA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CAC447-4BBF-434C-EE08-BD55987D8C05}"/>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3010555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C11AD-9654-7724-6734-F894E186EA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F78C86-FB34-06E3-E97E-1B11B673EE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7E876E-6801-38AD-B59E-1937BE97A31C}"/>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53240C06-1768-D1B6-2A38-CBF9285BA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54703F-AA84-591F-EE32-FF59D0F39A8A}"/>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3688487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20E14-8118-D221-826C-C878A5E318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AFC8D5-6838-4837-F6E0-65A18215ED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FB888A-3664-FCCE-E38A-35EE15F6EA62}"/>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40C29815-A156-12F5-2486-546AF34B56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285A4-BA68-1CD2-0DA4-239481D5B157}"/>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958137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D64CA-B654-3579-8D6A-FFB6C88F04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059133B-1387-903F-8A52-C2648D6B1B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B31A96-F5B1-2588-53CD-0272159A211D}"/>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A47FC919-7CF9-A13D-C7CA-BA59C9AE69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252A94-7B81-15EF-B301-6EDCB03305CB}"/>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1988853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A76CA-5D15-F4D1-C5AD-A1C3AEFD12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852845-9159-EFB6-3E7A-54B645CFED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FF16B-9540-E866-34B9-740BA99B79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52CC8E-7F7D-A76C-0DF2-6E7074258B6E}"/>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6" name="Footer Placeholder 5">
            <a:extLst>
              <a:ext uri="{FF2B5EF4-FFF2-40B4-BE49-F238E27FC236}">
                <a16:creationId xmlns:a16="http://schemas.microsoft.com/office/drawing/2014/main" id="{BB6CC8C6-1F18-7035-3A1D-CD65280053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84440-2A14-A98F-AA20-8701E4FF87C2}"/>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197714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E7DFE-564B-228C-88C6-0D8DF711CA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4352C9-F20D-DB9D-779C-B2FCB263DC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B5BFE6-08D9-6538-5905-4618C5C3DB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5B1717-5BB7-1D4C-2355-79893D623A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6D5C4C-8564-F224-F71D-C4DD730953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0BF61B-E488-9897-B6D8-B158F574F0FA}"/>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8" name="Footer Placeholder 7">
            <a:extLst>
              <a:ext uri="{FF2B5EF4-FFF2-40B4-BE49-F238E27FC236}">
                <a16:creationId xmlns:a16="http://schemas.microsoft.com/office/drawing/2014/main" id="{DCE52662-FB2F-D571-8B15-05CD011BEC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D45CF6-895D-C756-55B5-F5CA30308820}"/>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2186013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7E20D-F393-9F52-7B74-35A564ED41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EE5624-F77B-FE23-1E8D-2F097A0C2DBF}"/>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4" name="Footer Placeholder 3">
            <a:extLst>
              <a:ext uri="{FF2B5EF4-FFF2-40B4-BE49-F238E27FC236}">
                <a16:creationId xmlns:a16="http://schemas.microsoft.com/office/drawing/2014/main" id="{268C394E-7F63-2B13-1AC2-182B133FCB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FDE301-37F0-5B46-7BB8-1A5706CE6D20}"/>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4165615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A8D3CF-46B8-F737-B4D4-83E067471695}"/>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3" name="Footer Placeholder 2">
            <a:extLst>
              <a:ext uri="{FF2B5EF4-FFF2-40B4-BE49-F238E27FC236}">
                <a16:creationId xmlns:a16="http://schemas.microsoft.com/office/drawing/2014/main" id="{40FD9D61-0EF4-C261-06E8-26981824C5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71BFA0-1854-EAD7-A1EB-582BAE3D1773}"/>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229001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69A7A-FA8E-81E0-6233-6913A39C96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FFF04-BDEC-0D20-6A54-435580BF9C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89C64A-4BAC-F8D0-F72E-665F20EAFE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B7B42E-5593-EBA0-0043-843D506C7BD9}"/>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6" name="Footer Placeholder 5">
            <a:extLst>
              <a:ext uri="{FF2B5EF4-FFF2-40B4-BE49-F238E27FC236}">
                <a16:creationId xmlns:a16="http://schemas.microsoft.com/office/drawing/2014/main" id="{7E0E9325-555F-DBC6-9C58-C5CC6A3979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E4BC0B-A084-68FA-9A57-9C24DEAA8266}"/>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753035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7F2E9-B5C0-FBC6-8C8A-E12A4A3E3A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8190D4-8FB9-5DC5-278D-09E91EECCD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C6D42C-E193-E099-8809-A2510EA91C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63D300-C640-7366-0F96-E6BCA52F16DD}"/>
              </a:ext>
            </a:extLst>
          </p:cNvPr>
          <p:cNvSpPr>
            <a:spLocks noGrp="1"/>
          </p:cNvSpPr>
          <p:nvPr>
            <p:ph type="dt" sz="half" idx="10"/>
          </p:nvPr>
        </p:nvSpPr>
        <p:spPr/>
        <p:txBody>
          <a:bodyPr/>
          <a:lstStyle/>
          <a:p>
            <a:fld id="{E4B0F299-0E2A-4D54-909B-1FF887830DDC}" type="datetimeFigureOut">
              <a:rPr lang="en-US" smtClean="0"/>
              <a:t>8/19/2024</a:t>
            </a:fld>
            <a:endParaRPr lang="en-US"/>
          </a:p>
        </p:txBody>
      </p:sp>
      <p:sp>
        <p:nvSpPr>
          <p:cNvPr id="6" name="Footer Placeholder 5">
            <a:extLst>
              <a:ext uri="{FF2B5EF4-FFF2-40B4-BE49-F238E27FC236}">
                <a16:creationId xmlns:a16="http://schemas.microsoft.com/office/drawing/2014/main" id="{BC2660C3-A161-47C6-2C17-82910C7346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96BB8E-8B0F-67B6-6A27-0E76381E6C24}"/>
              </a:ext>
            </a:extLst>
          </p:cNvPr>
          <p:cNvSpPr>
            <a:spLocks noGrp="1"/>
          </p:cNvSpPr>
          <p:nvPr>
            <p:ph type="sldNum" sz="quarter" idx="12"/>
          </p:nvPr>
        </p:nvSpPr>
        <p:spPr/>
        <p:txBody>
          <a:bodyPr/>
          <a:lstStyle/>
          <a:p>
            <a:fld id="{773806FB-9E94-462C-9FA1-86A9DDDBB0E5}" type="slidenum">
              <a:rPr lang="en-US" smtClean="0"/>
              <a:t>‹#›</a:t>
            </a:fld>
            <a:endParaRPr lang="en-US"/>
          </a:p>
        </p:txBody>
      </p:sp>
    </p:spTree>
    <p:extLst>
      <p:ext uri="{BB962C8B-B14F-4D97-AF65-F5344CB8AC3E}">
        <p14:creationId xmlns:p14="http://schemas.microsoft.com/office/powerpoint/2010/main" val="2086532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944561-23C7-4F7C-205D-D3A7D8E99A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D09670-5E8C-3452-DDD2-51940A5882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D70FA3-A926-1364-6344-7F6EB1E32F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0F299-0E2A-4D54-909B-1FF887830DDC}" type="datetimeFigureOut">
              <a:rPr lang="en-US" smtClean="0"/>
              <a:t>8/19/2024</a:t>
            </a:fld>
            <a:endParaRPr lang="en-US"/>
          </a:p>
        </p:txBody>
      </p:sp>
      <p:sp>
        <p:nvSpPr>
          <p:cNvPr id="5" name="Footer Placeholder 4">
            <a:extLst>
              <a:ext uri="{FF2B5EF4-FFF2-40B4-BE49-F238E27FC236}">
                <a16:creationId xmlns:a16="http://schemas.microsoft.com/office/drawing/2014/main" id="{B46305B5-291C-B191-7DB5-2F9FE8C1CE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E3A4B8A-41FE-641E-7D7B-4DAD63E14D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806FB-9E94-462C-9FA1-86A9DDDBB0E5}" type="slidenum">
              <a:rPr lang="en-US" smtClean="0"/>
              <a:t>‹#›</a:t>
            </a:fld>
            <a:endParaRPr lang="en-US"/>
          </a:p>
        </p:txBody>
      </p:sp>
    </p:spTree>
    <p:extLst>
      <p:ext uri="{BB962C8B-B14F-4D97-AF65-F5344CB8AC3E}">
        <p14:creationId xmlns:p14="http://schemas.microsoft.com/office/powerpoint/2010/main" val="972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3F049-4432-0388-6B81-C78D79DE4309}"/>
              </a:ext>
            </a:extLst>
          </p:cNvPr>
          <p:cNvSpPr>
            <a:spLocks noGrp="1"/>
          </p:cNvSpPr>
          <p:nvPr>
            <p:ph type="ctrTitle"/>
          </p:nvPr>
        </p:nvSpPr>
        <p:spPr/>
        <p:txBody>
          <a:bodyPr>
            <a:normAutofit fontScale="90000"/>
          </a:bodyPr>
          <a:lstStyle/>
          <a:p>
            <a:br>
              <a:rPr lang="en-US" dirty="0"/>
            </a:br>
            <a:br>
              <a:rPr lang="en-US" dirty="0"/>
            </a:br>
            <a:r>
              <a:rPr lang="en-US" dirty="0"/>
              <a:t>Attachment 7:</a:t>
            </a:r>
            <a:br>
              <a:rPr lang="en-US" dirty="0"/>
            </a:br>
            <a:r>
              <a:rPr lang="en-US" dirty="0"/>
              <a:t>P2 Grants Electronic Reporting System </a:t>
            </a:r>
          </a:p>
        </p:txBody>
      </p:sp>
    </p:spTree>
    <p:extLst>
      <p:ext uri="{BB962C8B-B14F-4D97-AF65-F5344CB8AC3E}">
        <p14:creationId xmlns:p14="http://schemas.microsoft.com/office/powerpoint/2010/main" val="2155084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FDDC-8CE6-855D-AB1B-444B85215B8E}"/>
              </a:ext>
            </a:extLst>
          </p:cNvPr>
          <p:cNvSpPr>
            <a:spLocks noGrp="1"/>
          </p:cNvSpPr>
          <p:nvPr>
            <p:ph type="title"/>
          </p:nvPr>
        </p:nvSpPr>
        <p:spPr/>
        <p:txBody>
          <a:bodyPr/>
          <a:lstStyle/>
          <a:p>
            <a:r>
              <a:rPr lang="en-US" dirty="0"/>
              <a:t>PRA Burden Statement </a:t>
            </a:r>
          </a:p>
        </p:txBody>
      </p:sp>
      <p:sp>
        <p:nvSpPr>
          <p:cNvPr id="3" name="Content Placeholder 2">
            <a:extLst>
              <a:ext uri="{FF2B5EF4-FFF2-40B4-BE49-F238E27FC236}">
                <a16:creationId xmlns:a16="http://schemas.microsoft.com/office/drawing/2014/main" id="{C4A270CA-C2DE-4B9D-4FFF-22A7D8542D6C}"/>
              </a:ext>
            </a:extLst>
          </p:cNvPr>
          <p:cNvSpPr>
            <a:spLocks noGrp="1"/>
          </p:cNvSpPr>
          <p:nvPr>
            <p:ph idx="1"/>
          </p:nvPr>
        </p:nvSpPr>
        <p:spPr/>
        <p:txBody>
          <a:bodyPr/>
          <a:lstStyle/>
          <a:p>
            <a:pPr marL="0" indent="0">
              <a:buNone/>
            </a:pPr>
            <a:r>
              <a:rPr lang="en-US" sz="1800" dirty="0">
                <a:effectLst/>
                <a:latin typeface="Arial" panose="020B0604020202020204" pitchFamily="34" charset="0"/>
                <a:ea typeface="Calibri" panose="020F0502020204030204" pitchFamily="34" charset="0"/>
                <a:cs typeface="Arial" panose="020B0604020202020204" pitchFamily="34" charset="0"/>
              </a:rPr>
              <a:t>This collection of information is approved by OMB under the Paperwork Reduction Act, 44 U.S.C. 3501 et seq. (OMB Control No. 2070-NEW). Responses to this collection of information are mandatory for certain persons, as specified at 42 U.S.C 13101 and 15 U.S.C.3701. An agency may not conduct or sponsor, and a person is not required to respond to, a collection of information unless it displays a currently valid OMB control number. The public reporting and recordkeeping burden for this collection of information is estimated to be approximately 14 - 20 hours per response on average. Send comments on the Agency’s need for this information, the accuracy of the provided burden estimates and any suggested methods for minimizing respondent burden to the Regulatory Support Division Director, U.S. Environmental Protection Agency (2821T), 1200 Pennsylvania Ave., NW, Washington, D.C. 20460. Include the OMB control number in any correspondence. Do not send the completed form to this address.</a:t>
            </a:r>
          </a:p>
          <a:p>
            <a:endParaRPr lang="en-US" dirty="0"/>
          </a:p>
        </p:txBody>
      </p:sp>
    </p:spTree>
    <p:extLst>
      <p:ext uri="{BB962C8B-B14F-4D97-AF65-F5344CB8AC3E}">
        <p14:creationId xmlns:p14="http://schemas.microsoft.com/office/powerpoint/2010/main" val="3547797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4BDD9-7369-E455-65D4-A2B25E16D049}"/>
              </a:ext>
            </a:extLst>
          </p:cNvPr>
          <p:cNvSpPr>
            <a:spLocks noGrp="1"/>
          </p:cNvSpPr>
          <p:nvPr>
            <p:ph type="title"/>
          </p:nvPr>
        </p:nvSpPr>
        <p:spPr>
          <a:xfrm>
            <a:off x="838200" y="365125"/>
            <a:ext cx="10515600" cy="437763"/>
          </a:xfrm>
        </p:spPr>
        <p:txBody>
          <a:bodyPr>
            <a:normAutofit fontScale="90000"/>
          </a:bodyPr>
          <a:lstStyle/>
          <a:p>
            <a:r>
              <a:rPr lang="en-US" dirty="0"/>
              <a:t>Grant Management </a:t>
            </a:r>
          </a:p>
        </p:txBody>
      </p:sp>
      <p:sp>
        <p:nvSpPr>
          <p:cNvPr id="3" name="Content Placeholder 2">
            <a:extLst>
              <a:ext uri="{FF2B5EF4-FFF2-40B4-BE49-F238E27FC236}">
                <a16:creationId xmlns:a16="http://schemas.microsoft.com/office/drawing/2014/main" id="{A3DB6EEC-DD3C-E428-AD04-5591DF65FEB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694A065-7695-14E2-2BA6-E97ECE2528A0}"/>
              </a:ext>
            </a:extLst>
          </p:cNvPr>
          <p:cNvPicPr>
            <a:picLocks noChangeAspect="1"/>
          </p:cNvPicPr>
          <p:nvPr/>
        </p:nvPicPr>
        <p:blipFill>
          <a:blip r:embed="rId2"/>
          <a:stretch>
            <a:fillRect/>
          </a:stretch>
        </p:blipFill>
        <p:spPr>
          <a:xfrm>
            <a:off x="230597" y="802888"/>
            <a:ext cx="11603358" cy="5541343"/>
          </a:xfrm>
          <a:prstGeom prst="rect">
            <a:avLst/>
          </a:prstGeom>
        </p:spPr>
      </p:pic>
      <p:sp>
        <p:nvSpPr>
          <p:cNvPr id="5" name="TextBox 4">
            <a:extLst>
              <a:ext uri="{FF2B5EF4-FFF2-40B4-BE49-F238E27FC236}">
                <a16:creationId xmlns:a16="http://schemas.microsoft.com/office/drawing/2014/main" id="{1C4F7859-CBE0-A0C7-6946-F29B8A969540}"/>
              </a:ext>
            </a:extLst>
          </p:cNvPr>
          <p:cNvSpPr txBox="1"/>
          <p:nvPr/>
        </p:nvSpPr>
        <p:spPr>
          <a:xfrm>
            <a:off x="8987884" y="176525"/>
            <a:ext cx="2844625" cy="923330"/>
          </a:xfrm>
          <a:prstGeom prst="rect">
            <a:avLst/>
          </a:prstGeom>
          <a:noFill/>
        </p:spPr>
        <p:txBody>
          <a:bodyPr wrap="none" rtlCol="0">
            <a:spAutoFit/>
          </a:bodyPr>
          <a:lstStyle/>
          <a:p>
            <a:r>
              <a:rPr lang="en-US" dirty="0"/>
              <a:t>OMB Control No. 2070-NEW</a:t>
            </a:r>
          </a:p>
          <a:p>
            <a:r>
              <a:rPr lang="en-US" dirty="0"/>
              <a:t>Expiration Date: xx/xx/</a:t>
            </a:r>
            <a:r>
              <a:rPr lang="en-US" dirty="0" err="1"/>
              <a:t>xxxx</a:t>
            </a:r>
            <a:endParaRPr lang="en-US" dirty="0"/>
          </a:p>
          <a:p>
            <a:endParaRPr lang="en-US" dirty="0"/>
          </a:p>
        </p:txBody>
      </p:sp>
      <p:sp>
        <p:nvSpPr>
          <p:cNvPr id="6" name="TextBox 5">
            <a:extLst>
              <a:ext uri="{FF2B5EF4-FFF2-40B4-BE49-F238E27FC236}">
                <a16:creationId xmlns:a16="http://schemas.microsoft.com/office/drawing/2014/main" id="{B262F0D3-BB56-3130-0D11-BD9D1DAE4CD9}"/>
              </a:ext>
            </a:extLst>
          </p:cNvPr>
          <p:cNvSpPr txBox="1"/>
          <p:nvPr/>
        </p:nvSpPr>
        <p:spPr>
          <a:xfrm>
            <a:off x="595423" y="6570921"/>
            <a:ext cx="3819379" cy="369332"/>
          </a:xfrm>
          <a:prstGeom prst="rect">
            <a:avLst/>
          </a:prstGeom>
          <a:noFill/>
        </p:spPr>
        <p:txBody>
          <a:bodyPr wrap="none" rtlCol="0">
            <a:spAutoFit/>
          </a:bodyPr>
          <a:lstStyle/>
          <a:p>
            <a:r>
              <a:rPr lang="en-US" dirty="0"/>
              <a:t>EPA Form Nos. 9600-047,048, 055, 056</a:t>
            </a:r>
          </a:p>
        </p:txBody>
      </p:sp>
    </p:spTree>
    <p:extLst>
      <p:ext uri="{BB962C8B-B14F-4D97-AF65-F5344CB8AC3E}">
        <p14:creationId xmlns:p14="http://schemas.microsoft.com/office/powerpoint/2010/main" val="1053012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E8503-7828-F04F-FB30-90A3410D0C56}"/>
              </a:ext>
            </a:extLst>
          </p:cNvPr>
          <p:cNvSpPr>
            <a:spLocks noGrp="1"/>
          </p:cNvSpPr>
          <p:nvPr>
            <p:ph type="title"/>
          </p:nvPr>
        </p:nvSpPr>
        <p:spPr>
          <a:xfrm>
            <a:off x="838200" y="491466"/>
            <a:ext cx="10515600" cy="662781"/>
          </a:xfrm>
        </p:spPr>
        <p:txBody>
          <a:bodyPr>
            <a:normAutofit fontScale="90000"/>
          </a:bodyPr>
          <a:lstStyle/>
          <a:p>
            <a:r>
              <a:rPr lang="en-US" dirty="0"/>
              <a:t>Grant Progress Report Information </a:t>
            </a:r>
          </a:p>
        </p:txBody>
      </p:sp>
      <p:sp>
        <p:nvSpPr>
          <p:cNvPr id="3" name="Content Placeholder 2">
            <a:extLst>
              <a:ext uri="{FF2B5EF4-FFF2-40B4-BE49-F238E27FC236}">
                <a16:creationId xmlns:a16="http://schemas.microsoft.com/office/drawing/2014/main" id="{67ABAD96-0C01-5260-C359-D03FF2F18C37}"/>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71AE045-A483-6BDA-97A2-619A9E8F646D}"/>
              </a:ext>
            </a:extLst>
          </p:cNvPr>
          <p:cNvPicPr>
            <a:picLocks noChangeAspect="1"/>
          </p:cNvPicPr>
          <p:nvPr/>
        </p:nvPicPr>
        <p:blipFill>
          <a:blip r:embed="rId2"/>
          <a:stretch>
            <a:fillRect/>
          </a:stretch>
        </p:blipFill>
        <p:spPr>
          <a:xfrm>
            <a:off x="724828" y="1249379"/>
            <a:ext cx="10872439" cy="5243496"/>
          </a:xfrm>
          <a:prstGeom prst="rect">
            <a:avLst/>
          </a:prstGeom>
        </p:spPr>
      </p:pic>
      <p:sp>
        <p:nvSpPr>
          <p:cNvPr id="5" name="TextBox 4">
            <a:extLst>
              <a:ext uri="{FF2B5EF4-FFF2-40B4-BE49-F238E27FC236}">
                <a16:creationId xmlns:a16="http://schemas.microsoft.com/office/drawing/2014/main" id="{1263DA4D-FAB0-455D-B4F5-B9BA55B5757F}"/>
              </a:ext>
            </a:extLst>
          </p:cNvPr>
          <p:cNvSpPr txBox="1"/>
          <p:nvPr/>
        </p:nvSpPr>
        <p:spPr>
          <a:xfrm>
            <a:off x="8987884" y="176525"/>
            <a:ext cx="2844625" cy="923330"/>
          </a:xfrm>
          <a:prstGeom prst="rect">
            <a:avLst/>
          </a:prstGeom>
          <a:noFill/>
        </p:spPr>
        <p:txBody>
          <a:bodyPr wrap="none" rtlCol="0">
            <a:spAutoFit/>
          </a:bodyPr>
          <a:lstStyle/>
          <a:p>
            <a:r>
              <a:rPr lang="en-US" dirty="0"/>
              <a:t>OMB Control No. 2070-NEW</a:t>
            </a:r>
          </a:p>
          <a:p>
            <a:r>
              <a:rPr lang="en-US" dirty="0"/>
              <a:t>Expiration Date: xx/xx/</a:t>
            </a:r>
            <a:r>
              <a:rPr lang="en-US" dirty="0" err="1"/>
              <a:t>xxxx</a:t>
            </a:r>
            <a:endParaRPr lang="en-US" dirty="0"/>
          </a:p>
          <a:p>
            <a:endParaRPr lang="en-US" dirty="0"/>
          </a:p>
        </p:txBody>
      </p:sp>
      <p:sp>
        <p:nvSpPr>
          <p:cNvPr id="6" name="TextBox 5">
            <a:extLst>
              <a:ext uri="{FF2B5EF4-FFF2-40B4-BE49-F238E27FC236}">
                <a16:creationId xmlns:a16="http://schemas.microsoft.com/office/drawing/2014/main" id="{0B54071C-F1AD-E0B7-29F5-D99E901ADF2F}"/>
              </a:ext>
            </a:extLst>
          </p:cNvPr>
          <p:cNvSpPr txBox="1"/>
          <p:nvPr/>
        </p:nvSpPr>
        <p:spPr>
          <a:xfrm>
            <a:off x="595423" y="6570921"/>
            <a:ext cx="3819379" cy="369332"/>
          </a:xfrm>
          <a:prstGeom prst="rect">
            <a:avLst/>
          </a:prstGeom>
          <a:noFill/>
        </p:spPr>
        <p:txBody>
          <a:bodyPr wrap="none" rtlCol="0">
            <a:spAutoFit/>
          </a:bodyPr>
          <a:lstStyle/>
          <a:p>
            <a:r>
              <a:rPr lang="en-US" dirty="0"/>
              <a:t>EPA Form Nos. 9600-047,048, 055, 056</a:t>
            </a:r>
          </a:p>
        </p:txBody>
      </p:sp>
    </p:spTree>
    <p:extLst>
      <p:ext uri="{BB962C8B-B14F-4D97-AF65-F5344CB8AC3E}">
        <p14:creationId xmlns:p14="http://schemas.microsoft.com/office/powerpoint/2010/main" val="3615552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C244B9-19AD-4198-1BFE-529D68EE17F7}"/>
              </a:ext>
            </a:extLst>
          </p:cNvPr>
          <p:cNvSpPr>
            <a:spLocks noGrp="1"/>
          </p:cNvSpPr>
          <p:nvPr>
            <p:ph idx="1"/>
          </p:nvPr>
        </p:nvSpPr>
        <p:spPr/>
        <p:txBody>
          <a:bodyPr/>
          <a:lstStyle/>
          <a:p>
            <a:endParaRPr lang="en-US"/>
          </a:p>
        </p:txBody>
      </p:sp>
      <p:sp>
        <p:nvSpPr>
          <p:cNvPr id="4" name="Title 3">
            <a:extLst>
              <a:ext uri="{FF2B5EF4-FFF2-40B4-BE49-F238E27FC236}">
                <a16:creationId xmlns:a16="http://schemas.microsoft.com/office/drawing/2014/main" id="{535302C0-E13F-995E-2635-81D6DBF9F19D}"/>
              </a:ext>
            </a:extLst>
          </p:cNvPr>
          <p:cNvSpPr txBox="1">
            <a:spLocks noGrp="1"/>
          </p:cNvSpPr>
          <p:nvPr>
            <p:ph type="title"/>
          </p:nvPr>
        </p:nvSpPr>
        <p:spPr>
          <a:xfrm>
            <a:off x="838200" y="372343"/>
            <a:ext cx="10515600" cy="1311128"/>
          </a:xfrm>
          <a:prstGeom prst="rect">
            <a:avLst/>
          </a:prstGeom>
          <a:noFill/>
        </p:spPr>
        <p:txBody>
          <a:bodyPr wrap="square" rtlCol="0">
            <a:spAutoFit/>
          </a:bodyPr>
          <a:lstStyle/>
          <a:p>
            <a:r>
              <a:rPr lang="en-US" dirty="0"/>
              <a:t>Business Establishment Information </a:t>
            </a:r>
            <a:br>
              <a:rPr lang="en-US" dirty="0"/>
            </a:br>
            <a:r>
              <a:rPr lang="en-US" dirty="0"/>
              <a:t>and P2 Actions</a:t>
            </a:r>
          </a:p>
        </p:txBody>
      </p:sp>
      <p:pic>
        <p:nvPicPr>
          <p:cNvPr id="5" name="Picture 4">
            <a:extLst>
              <a:ext uri="{FF2B5EF4-FFF2-40B4-BE49-F238E27FC236}">
                <a16:creationId xmlns:a16="http://schemas.microsoft.com/office/drawing/2014/main" id="{027B67C3-BCD4-5242-9101-114D7ECCBADC}"/>
              </a:ext>
            </a:extLst>
          </p:cNvPr>
          <p:cNvPicPr>
            <a:picLocks noChangeAspect="1"/>
          </p:cNvPicPr>
          <p:nvPr/>
        </p:nvPicPr>
        <p:blipFill>
          <a:blip r:embed="rId2"/>
          <a:stretch>
            <a:fillRect/>
          </a:stretch>
        </p:blipFill>
        <p:spPr>
          <a:xfrm>
            <a:off x="725503" y="1639337"/>
            <a:ext cx="10628297" cy="4846320"/>
          </a:xfrm>
          <a:prstGeom prst="rect">
            <a:avLst/>
          </a:prstGeom>
        </p:spPr>
      </p:pic>
      <p:sp>
        <p:nvSpPr>
          <p:cNvPr id="6" name="TextBox 5">
            <a:extLst>
              <a:ext uri="{FF2B5EF4-FFF2-40B4-BE49-F238E27FC236}">
                <a16:creationId xmlns:a16="http://schemas.microsoft.com/office/drawing/2014/main" id="{9A21960B-D70D-9CC1-C2D1-B4663B2720E1}"/>
              </a:ext>
            </a:extLst>
          </p:cNvPr>
          <p:cNvSpPr txBox="1"/>
          <p:nvPr/>
        </p:nvSpPr>
        <p:spPr>
          <a:xfrm>
            <a:off x="9166301" y="176525"/>
            <a:ext cx="2910469" cy="923330"/>
          </a:xfrm>
          <a:prstGeom prst="rect">
            <a:avLst/>
          </a:prstGeom>
          <a:noFill/>
        </p:spPr>
        <p:txBody>
          <a:bodyPr wrap="square" rtlCol="0">
            <a:spAutoFit/>
          </a:bodyPr>
          <a:lstStyle/>
          <a:p>
            <a:r>
              <a:rPr lang="en-US" dirty="0"/>
              <a:t>OMB Control No. 2070-NEW</a:t>
            </a:r>
          </a:p>
          <a:p>
            <a:r>
              <a:rPr lang="en-US" dirty="0"/>
              <a:t>Expiration Date: xx/xx/</a:t>
            </a:r>
            <a:r>
              <a:rPr lang="en-US" dirty="0" err="1"/>
              <a:t>xxxx</a:t>
            </a:r>
            <a:endParaRPr lang="en-US" dirty="0"/>
          </a:p>
          <a:p>
            <a:endParaRPr lang="en-US" dirty="0"/>
          </a:p>
        </p:txBody>
      </p:sp>
      <p:sp>
        <p:nvSpPr>
          <p:cNvPr id="7" name="TextBox 6">
            <a:extLst>
              <a:ext uri="{FF2B5EF4-FFF2-40B4-BE49-F238E27FC236}">
                <a16:creationId xmlns:a16="http://schemas.microsoft.com/office/drawing/2014/main" id="{1FD9DE08-E4D4-62C5-7A15-DFE348855F2B}"/>
              </a:ext>
            </a:extLst>
          </p:cNvPr>
          <p:cNvSpPr txBox="1"/>
          <p:nvPr/>
        </p:nvSpPr>
        <p:spPr>
          <a:xfrm>
            <a:off x="595423" y="6570921"/>
            <a:ext cx="3819379" cy="369332"/>
          </a:xfrm>
          <a:prstGeom prst="rect">
            <a:avLst/>
          </a:prstGeom>
          <a:noFill/>
        </p:spPr>
        <p:txBody>
          <a:bodyPr wrap="none" rtlCol="0">
            <a:spAutoFit/>
          </a:bodyPr>
          <a:lstStyle/>
          <a:p>
            <a:r>
              <a:rPr lang="en-US" dirty="0"/>
              <a:t>EPA Form Nos. 9600-047,048, 055, 056</a:t>
            </a:r>
          </a:p>
        </p:txBody>
      </p:sp>
    </p:spTree>
    <p:extLst>
      <p:ext uri="{BB962C8B-B14F-4D97-AF65-F5344CB8AC3E}">
        <p14:creationId xmlns:p14="http://schemas.microsoft.com/office/powerpoint/2010/main" val="4058799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F3E53-A2D4-6B6F-8FCC-91BA1BD31B1E}"/>
              </a:ext>
            </a:extLst>
          </p:cNvPr>
          <p:cNvSpPr>
            <a:spLocks noGrp="1"/>
          </p:cNvSpPr>
          <p:nvPr>
            <p:ph type="title"/>
          </p:nvPr>
        </p:nvSpPr>
        <p:spPr>
          <a:xfrm>
            <a:off x="838200" y="365126"/>
            <a:ext cx="10515600" cy="315912"/>
          </a:xfrm>
        </p:spPr>
        <p:txBody>
          <a:bodyPr>
            <a:normAutofit fontScale="90000"/>
          </a:bodyPr>
          <a:lstStyle/>
          <a:p>
            <a:r>
              <a:rPr lang="en-US" dirty="0"/>
              <a:t>Grant Partners </a:t>
            </a:r>
          </a:p>
        </p:txBody>
      </p:sp>
      <p:sp>
        <p:nvSpPr>
          <p:cNvPr id="3" name="Content Placeholder 2">
            <a:extLst>
              <a:ext uri="{FF2B5EF4-FFF2-40B4-BE49-F238E27FC236}">
                <a16:creationId xmlns:a16="http://schemas.microsoft.com/office/drawing/2014/main" id="{719F7686-A263-B2B0-DDBA-C5C029854C6A}"/>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1B5CB494-63DD-1C21-490B-7DDD7B36F949}"/>
              </a:ext>
            </a:extLst>
          </p:cNvPr>
          <p:cNvPicPr>
            <a:picLocks noChangeAspect="1"/>
          </p:cNvPicPr>
          <p:nvPr/>
        </p:nvPicPr>
        <p:blipFill>
          <a:blip r:embed="rId2"/>
          <a:stretch>
            <a:fillRect/>
          </a:stretch>
        </p:blipFill>
        <p:spPr>
          <a:xfrm>
            <a:off x="838200" y="880033"/>
            <a:ext cx="10515600" cy="5486400"/>
          </a:xfrm>
          <a:prstGeom prst="rect">
            <a:avLst/>
          </a:prstGeom>
        </p:spPr>
      </p:pic>
      <p:sp>
        <p:nvSpPr>
          <p:cNvPr id="5" name="TextBox 4">
            <a:extLst>
              <a:ext uri="{FF2B5EF4-FFF2-40B4-BE49-F238E27FC236}">
                <a16:creationId xmlns:a16="http://schemas.microsoft.com/office/drawing/2014/main" id="{70C02AE7-C1A8-BB4C-7090-ADD2DA5DA08B}"/>
              </a:ext>
            </a:extLst>
          </p:cNvPr>
          <p:cNvSpPr txBox="1"/>
          <p:nvPr/>
        </p:nvSpPr>
        <p:spPr>
          <a:xfrm>
            <a:off x="8987884" y="176525"/>
            <a:ext cx="2844625" cy="923330"/>
          </a:xfrm>
          <a:prstGeom prst="rect">
            <a:avLst/>
          </a:prstGeom>
          <a:noFill/>
        </p:spPr>
        <p:txBody>
          <a:bodyPr wrap="none" rtlCol="0">
            <a:spAutoFit/>
          </a:bodyPr>
          <a:lstStyle/>
          <a:p>
            <a:r>
              <a:rPr lang="en-US" dirty="0"/>
              <a:t>OMB Control No. 2070-NEW</a:t>
            </a:r>
          </a:p>
          <a:p>
            <a:r>
              <a:rPr lang="en-US" dirty="0"/>
              <a:t>Expiration Date: xx/xx/</a:t>
            </a:r>
            <a:r>
              <a:rPr lang="en-US" dirty="0" err="1"/>
              <a:t>xxxx</a:t>
            </a:r>
            <a:endParaRPr lang="en-US" dirty="0"/>
          </a:p>
          <a:p>
            <a:endParaRPr lang="en-US" dirty="0"/>
          </a:p>
        </p:txBody>
      </p:sp>
      <p:sp>
        <p:nvSpPr>
          <p:cNvPr id="6" name="TextBox 5">
            <a:extLst>
              <a:ext uri="{FF2B5EF4-FFF2-40B4-BE49-F238E27FC236}">
                <a16:creationId xmlns:a16="http://schemas.microsoft.com/office/drawing/2014/main" id="{DA034A3F-5895-F179-CA09-3D4394161B1A}"/>
              </a:ext>
            </a:extLst>
          </p:cNvPr>
          <p:cNvSpPr txBox="1"/>
          <p:nvPr/>
        </p:nvSpPr>
        <p:spPr>
          <a:xfrm>
            <a:off x="595423" y="6570921"/>
            <a:ext cx="3819379" cy="369332"/>
          </a:xfrm>
          <a:prstGeom prst="rect">
            <a:avLst/>
          </a:prstGeom>
          <a:noFill/>
        </p:spPr>
        <p:txBody>
          <a:bodyPr wrap="none" rtlCol="0">
            <a:spAutoFit/>
          </a:bodyPr>
          <a:lstStyle/>
          <a:p>
            <a:r>
              <a:rPr lang="en-US" dirty="0"/>
              <a:t>EPA Form Nos. 9600-047,048, 055, 056</a:t>
            </a:r>
          </a:p>
        </p:txBody>
      </p:sp>
    </p:spTree>
    <p:extLst>
      <p:ext uri="{BB962C8B-B14F-4D97-AF65-F5344CB8AC3E}">
        <p14:creationId xmlns:p14="http://schemas.microsoft.com/office/powerpoint/2010/main" val="2741055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1676F-89EA-CBDB-F7A3-C71959959A4D}"/>
              </a:ext>
            </a:extLst>
          </p:cNvPr>
          <p:cNvSpPr>
            <a:spLocks noGrp="1"/>
          </p:cNvSpPr>
          <p:nvPr>
            <p:ph type="title"/>
          </p:nvPr>
        </p:nvSpPr>
        <p:spPr/>
        <p:txBody>
          <a:bodyPr/>
          <a:lstStyle/>
          <a:p>
            <a:r>
              <a:rPr lang="en-US" dirty="0"/>
              <a:t>Outreach Activities</a:t>
            </a:r>
          </a:p>
        </p:txBody>
      </p:sp>
      <p:pic>
        <p:nvPicPr>
          <p:cNvPr id="7" name="Content Placeholder 6">
            <a:extLst>
              <a:ext uri="{FF2B5EF4-FFF2-40B4-BE49-F238E27FC236}">
                <a16:creationId xmlns:a16="http://schemas.microsoft.com/office/drawing/2014/main" id="{248288D9-17EA-F3FE-2C9E-2BB25A5DD42F}"/>
              </a:ext>
            </a:extLst>
          </p:cNvPr>
          <p:cNvPicPr>
            <a:picLocks noGrp="1" noChangeAspect="1"/>
          </p:cNvPicPr>
          <p:nvPr>
            <p:ph idx="1"/>
          </p:nvPr>
        </p:nvPicPr>
        <p:blipFill>
          <a:blip r:embed="rId2"/>
          <a:stretch>
            <a:fillRect/>
          </a:stretch>
        </p:blipFill>
        <p:spPr>
          <a:xfrm>
            <a:off x="459468" y="1280795"/>
            <a:ext cx="11273063" cy="5212080"/>
          </a:xfrm>
          <a:prstGeom prst="rect">
            <a:avLst/>
          </a:prstGeom>
        </p:spPr>
      </p:pic>
      <p:sp>
        <p:nvSpPr>
          <p:cNvPr id="8" name="TextBox 7">
            <a:extLst>
              <a:ext uri="{FF2B5EF4-FFF2-40B4-BE49-F238E27FC236}">
                <a16:creationId xmlns:a16="http://schemas.microsoft.com/office/drawing/2014/main" id="{B4FE610A-7BE4-5D06-BCAD-D96FCE663467}"/>
              </a:ext>
            </a:extLst>
          </p:cNvPr>
          <p:cNvSpPr txBox="1"/>
          <p:nvPr/>
        </p:nvSpPr>
        <p:spPr>
          <a:xfrm>
            <a:off x="8987884" y="176525"/>
            <a:ext cx="2844625" cy="923330"/>
          </a:xfrm>
          <a:prstGeom prst="rect">
            <a:avLst/>
          </a:prstGeom>
          <a:noFill/>
        </p:spPr>
        <p:txBody>
          <a:bodyPr wrap="none" rtlCol="0">
            <a:spAutoFit/>
          </a:bodyPr>
          <a:lstStyle/>
          <a:p>
            <a:r>
              <a:rPr lang="en-US" dirty="0"/>
              <a:t>OMB Control No. 2070-NEW</a:t>
            </a:r>
          </a:p>
          <a:p>
            <a:r>
              <a:rPr lang="en-US" dirty="0"/>
              <a:t>Expiration Date: xx/xx/</a:t>
            </a:r>
            <a:r>
              <a:rPr lang="en-US" dirty="0" err="1"/>
              <a:t>xxxx</a:t>
            </a:r>
            <a:endParaRPr lang="en-US" dirty="0"/>
          </a:p>
          <a:p>
            <a:endParaRPr lang="en-US" dirty="0"/>
          </a:p>
        </p:txBody>
      </p:sp>
      <p:sp>
        <p:nvSpPr>
          <p:cNvPr id="9" name="TextBox 8">
            <a:extLst>
              <a:ext uri="{FF2B5EF4-FFF2-40B4-BE49-F238E27FC236}">
                <a16:creationId xmlns:a16="http://schemas.microsoft.com/office/drawing/2014/main" id="{6C83CB4D-0B23-1915-4DAA-1F3E844259E2}"/>
              </a:ext>
            </a:extLst>
          </p:cNvPr>
          <p:cNvSpPr txBox="1"/>
          <p:nvPr/>
        </p:nvSpPr>
        <p:spPr>
          <a:xfrm>
            <a:off x="595423" y="6570921"/>
            <a:ext cx="3819379" cy="369332"/>
          </a:xfrm>
          <a:prstGeom prst="rect">
            <a:avLst/>
          </a:prstGeom>
          <a:noFill/>
        </p:spPr>
        <p:txBody>
          <a:bodyPr wrap="none" rtlCol="0">
            <a:spAutoFit/>
          </a:bodyPr>
          <a:lstStyle/>
          <a:p>
            <a:r>
              <a:rPr lang="en-US" dirty="0"/>
              <a:t>EPA Form Nos. 9600-047,048, 055, 056</a:t>
            </a:r>
          </a:p>
        </p:txBody>
      </p:sp>
    </p:spTree>
    <p:extLst>
      <p:ext uri="{BB962C8B-B14F-4D97-AF65-F5344CB8AC3E}">
        <p14:creationId xmlns:p14="http://schemas.microsoft.com/office/powerpoint/2010/main" val="3712191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7b6dfa9-cf57-49e4-b34d-4990262439bd">
      <Terms xmlns="http://schemas.microsoft.com/office/infopath/2007/PartnerControls"/>
    </lcf76f155ced4ddcb4097134ff3c332f>
    <TaxCatchAll xmlns="38e62327-e5b9-4e01-8fb1-4fc3a4760ef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DFFA35A91B3F84AB01D992A724E0B49" ma:contentTypeVersion="12" ma:contentTypeDescription="Create a new document." ma:contentTypeScope="" ma:versionID="14b4f60ecda01240eed26068cde6c7b4">
  <xsd:schema xmlns:xsd="http://www.w3.org/2001/XMLSchema" xmlns:xs="http://www.w3.org/2001/XMLSchema" xmlns:p="http://schemas.microsoft.com/office/2006/metadata/properties" xmlns:ns2="38e62327-e5b9-4e01-8fb1-4fc3a4760ef9" xmlns:ns3="c7b6dfa9-cf57-49e4-b34d-4990262439bd" targetNamespace="http://schemas.microsoft.com/office/2006/metadata/properties" ma:root="true" ma:fieldsID="e2700a88e7e78b1553dd8974e102be1e" ns2:_="" ns3:_="">
    <xsd:import namespace="38e62327-e5b9-4e01-8fb1-4fc3a4760ef9"/>
    <xsd:import namespace="c7b6dfa9-cf57-49e4-b34d-4990262439b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element ref="ns3:lcf76f155ced4ddcb4097134ff3c332f" minOccurs="0"/>
                <xsd:element ref="ns2:TaxCatchAll"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e62327-e5b9-4e01-8fb1-4fc3a4760ef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bc1f152a-6629-4bbc-8efa-e67025da34e8}" ma:internalName="TaxCatchAll" ma:showField="CatchAllData" ma:web="38e62327-e5b9-4e01-8fb1-4fc3a4760ef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7b6dfa9-cf57-49e4-b34d-4990262439b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9f62856-1543-49d4-a736-4569d363f53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339505-9078-4111-9B60-26545E2402D2}">
  <ds:schemaRefs>
    <ds:schemaRef ds:uri="http://schemas.microsoft.com/sharepoint/v3/contenttype/forms"/>
  </ds:schemaRefs>
</ds:datastoreItem>
</file>

<file path=customXml/itemProps2.xml><?xml version="1.0" encoding="utf-8"?>
<ds:datastoreItem xmlns:ds="http://schemas.openxmlformats.org/officeDocument/2006/customXml" ds:itemID="{9966F64C-2B22-4FB2-BB53-1ECB56DAAFD5}">
  <ds:schemaRefs>
    <ds:schemaRef ds:uri="38e62327-e5b9-4e01-8fb1-4fc3a4760ef9"/>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c7b6dfa9-cf57-49e4-b34d-4990262439bd"/>
    <ds:schemaRef ds:uri="http://www.w3.org/XML/1998/namespace"/>
    <ds:schemaRef ds:uri="http://schemas.microsoft.com/office/2006/metadata/properties"/>
    <ds:schemaRef ds:uri="http://purl.org/dc/terms/"/>
    <ds:schemaRef ds:uri="http://purl.org/dc/elements/1.1/"/>
  </ds:schemaRefs>
</ds:datastoreItem>
</file>

<file path=customXml/itemProps3.xml><?xml version="1.0" encoding="utf-8"?>
<ds:datastoreItem xmlns:ds="http://schemas.openxmlformats.org/officeDocument/2006/customXml" ds:itemID="{00F91A8F-E565-48A2-A4AF-2BAFBAFC46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e62327-e5b9-4e01-8fb1-4fc3a4760ef9"/>
    <ds:schemaRef ds:uri="c7b6dfa9-cf57-49e4-b34d-4990262439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TotalTime>
  <Words>337</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  Attachment 7: P2 Grants Electronic Reporting System </vt:lpstr>
      <vt:lpstr>PRA Burden Statement </vt:lpstr>
      <vt:lpstr>Grant Management </vt:lpstr>
      <vt:lpstr>Grant Progress Report Information </vt:lpstr>
      <vt:lpstr>Business Establishment Information  and P2 Actions</vt:lpstr>
      <vt:lpstr>Grant Partners </vt:lpstr>
      <vt:lpstr>Outreach Activities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Attachment 7: P2 Grants Electronic Reporting System</dc:title>
  <dc:creator>Katherine Sleasman</dc:creator>
  <cp:lastModifiedBy>Johnson, Amaris</cp:lastModifiedBy>
  <cp:revision>3</cp:revision>
  <dcterms:created xsi:type="dcterms:W3CDTF">2024-06-26T14:12:54Z</dcterms:created>
  <dcterms:modified xsi:type="dcterms:W3CDTF">2024-08-19T18:29:40Z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0x010100EDFFA35A91B3F84AB01D992A724E0B49</vt:lpwstr>
  </property>
</Properties>
</file>