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0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83488" autoAdjust="0"/>
  </p:normalViewPr>
  <p:slideViewPr>
    <p:cSldViewPr snapToGrid="0">
      <p:cViewPr varScale="1">
        <p:scale>
          <a:sx n="72" d="100"/>
          <a:sy n="72" d="100"/>
        </p:scale>
        <p:origin x="3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C26A-A890-46E9-8CC3-885B51735BF3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9CEA2-7A38-49D3-93B8-B1095686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47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Lori: </a:t>
            </a:r>
            <a:endParaRPr lang="en-US" dirty="0" smtClean="0">
              <a:effectLst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IAFF is 92% of all career FDs – they have a very high percentage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IAFC is about 65% of FDs --- where the chief is a member – it will be a bit higher if we include BCs and middle management; We will pick up a good number of volunteers from the IAFC as well. </a:t>
            </a: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NVFC – is much lower --- found out this is about 3%</a:t>
            </a:r>
          </a:p>
          <a:p>
            <a:pPr lvl="1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86% Volunteer;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14% Career</a:t>
            </a:r>
          </a:p>
          <a:p>
            <a:pPr lvl="1"/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3870 Volunteer and 630 Career in Sample</a:t>
            </a:r>
          </a:p>
          <a:p>
            <a:pPr lvl="1"/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3870*((.03+.65)/2)=1315</a:t>
            </a:r>
          </a:p>
          <a:p>
            <a:pPr lvl="1"/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630*.92=579</a:t>
            </a: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Total=1894</a:t>
            </a:r>
          </a:p>
          <a:p>
            <a:pPr lvl="1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4500-1894=2606</a:t>
            </a:r>
          </a:p>
          <a:p>
            <a:pPr lvl="1"/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2606*.60 (roughly 50% in one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database, 30% in the other plus internet searches)=1563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4500-(1563+1894)</a:t>
            </a:r>
          </a:p>
          <a:p>
            <a:pPr lvl="1"/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9CEA2-7A38-49D3-93B8-B10956865F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87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82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5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79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40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41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5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2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94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250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02E77-7917-434E-AD80-47C6CA81C08F}" type="datetimeFigureOut">
              <a:rPr lang="en-US" smtClean="0"/>
              <a:t>3/21/2021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C3406-A744-4B7F-9B34-8D0BAE20C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42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6243" y="496226"/>
            <a:ext cx="4722533" cy="2578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/>
          <a:lstStyle/>
          <a:p>
            <a:pPr algn="ctr"/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4500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Selected Fire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Departments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8126" y="969868"/>
            <a:ext cx="4469464" cy="2536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0" rIns="0" bIns="0" rtlCol="0" anchor="ctr"/>
          <a:lstStyle/>
          <a:p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1 - Provide list of selected fire departments to professional organizations (IAFF, IAFC, NVFC)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organizations link fire departments by name and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location 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members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Notify all members identified that they have been randomly selected for the study and to contact the organization if they do not want their information to be shared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(see FFFIPP Survey Notification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Email-Professional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Organization) </a:t>
            </a:r>
            <a:endParaRPr lang="en-US" sz="10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provide ORAU with list of email addresses linked to fire departments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ORAU merges with list of 4500 selected fire departments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ORAU sends emails with unique survey links to all identified members (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 FFFIPP Survey Invitational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1894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fire departments will have members in the professional organizations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714597" y="4720992"/>
            <a:ext cx="11867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member of IAFC or NVFC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228599" y="168442"/>
            <a:ext cx="49293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survey dissemination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88126" y="4144451"/>
            <a:ext cx="4469464" cy="19533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0" rIns="0" bIns="0" rtlCol="0" anchor="ctr"/>
          <a:lstStyle/>
          <a:p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– Identif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fire departments with email addresses either through the National Public Safety Information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Bureau, National 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Fire Department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Registry, and </a:t>
            </a:r>
            <a:r>
              <a:rPr lang="en-US" sz="1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FireCARES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datasets or on fire department websites </a:t>
            </a:r>
            <a:endParaRPr lang="en-US" sz="1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all fire departments with an online directory, individual survey links will be emailed to all relevant personnel (see Survey Invitational Email).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departments for which ORAU is able to obtain an email for the chief officer will receive an email with a survey link specific to their fire department (see Survey Invitational Email – Fire Department).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that 1563 fire departments will have an email for at least the fire chief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/>
          <p:cNvCxnSpPr>
            <a:stCxn id="5" idx="2"/>
            <a:endCxn id="46" idx="0"/>
          </p:cNvCxnSpPr>
          <p:nvPr/>
        </p:nvCxnSpPr>
        <p:spPr>
          <a:xfrm>
            <a:off x="2722858" y="3506196"/>
            <a:ext cx="0" cy="6382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653797" y="3715601"/>
            <a:ext cx="4127423" cy="20080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Fire department does not have membership in professional orgs.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88126" y="6780074"/>
            <a:ext cx="4469464" cy="12507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0" rIns="0" bIns="0" rtlCol="0" anchor="ctr"/>
          <a:lstStyle/>
          <a:p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– Identify fire departments phone numbers through the 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Public Safety Information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Bureau and National </a:t>
            </a:r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Fire Department Registry </a:t>
            </a:r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on fire department websites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ORAU will call the fire department to inform them of the study and provide a link unique to the fire department (see Invitational Phone Script)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ORAU will attempt to reach someone by phone 2 times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Estimated that 1043 fire departments will need to be contacted by phone.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Arrow Connector 62"/>
          <p:cNvCxnSpPr>
            <a:stCxn id="46" idx="2"/>
            <a:endCxn id="61" idx="0"/>
          </p:cNvCxnSpPr>
          <p:nvPr/>
        </p:nvCxnSpPr>
        <p:spPr>
          <a:xfrm>
            <a:off x="2722858" y="6097752"/>
            <a:ext cx="0" cy="682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5103718" y="1496800"/>
            <a:ext cx="1589735" cy="26660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0" rIns="0" bIns="0" rtlCol="0" anchor="ctr"/>
          <a:lstStyle/>
          <a:p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Reminders: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All fire departments for which ORAU is able to obtain unique email addresses for personnel (Steps 1 &amp; 2) will receive individualized links. All who receive individualized links will also be given three reminders (see Reminder Email). </a:t>
            </a:r>
          </a:p>
          <a:p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ORAU does not receive individual emails, we will not send reminders.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9" name="Straight Arrow Connector 68"/>
          <p:cNvCxnSpPr>
            <a:stCxn id="4" idx="2"/>
            <a:endCxn id="5" idx="0"/>
          </p:cNvCxnSpPr>
          <p:nvPr/>
        </p:nvCxnSpPr>
        <p:spPr>
          <a:xfrm>
            <a:off x="2717510" y="754087"/>
            <a:ext cx="5348" cy="2157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5076802" y="4504156"/>
            <a:ext cx="1589735" cy="24034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0" rIns="0" bIns="0" rtlCol="0" anchor="ctr"/>
          <a:lstStyle/>
          <a:p>
            <a:r>
              <a:rPr lang="en-US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Tracking:</a:t>
            </a:r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ORAU will maintain tracking documents by fire department and personnel. If at any point an individual opts out/declines to participate in the study, this information will be recorded in the tracking sheet. Any non-responses after all contact attempts will be recorded as a non-contact.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44350" y="6304593"/>
            <a:ext cx="4127423" cy="20080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Fire department does not have a valid email address.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39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747</TotalTime>
  <Words>568</Words>
  <Application>Microsoft Office PowerPoint</Application>
  <PresentationFormat>Letter Paper (8.5x11 in)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ORAU\ORISE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Miller-Bains, Kate</dc:creator>
  <cp:lastModifiedBy>Miller-Bains, Kate</cp:lastModifiedBy>
  <cp:revision>47</cp:revision>
  <dcterms:created xsi:type="dcterms:W3CDTF">2020-04-30T12:42:53Z</dcterms:created>
  <dcterms:modified xsi:type="dcterms:W3CDTF">2021-03-21T18:10:53Z</dcterms:modified>
</cp:coreProperties>
</file>