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
  </p:notesMasterIdLst>
  <p:sldIdLst>
    <p:sldId id="285" r:id="rId5"/>
    <p:sldId id="286" r:id="rId6"/>
    <p:sldId id="288" r:id="rId7"/>
    <p:sldId id="287" r:id="rId8"/>
  </p:sldIdLst>
  <p:sldSz cx="6858000" cy="9144000" type="letter"/>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5" orient="horz" pos="2232" userDrawn="1">
          <p15:clr>
            <a:srgbClr val="A4A3A4"/>
          </p15:clr>
        </p15:guide>
        <p15:guide id="7" pos="4319">
          <p15:clr>
            <a:srgbClr val="A4A3A4"/>
          </p15:clr>
        </p15:guide>
        <p15:guide id="8" orient="horz" pos="6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89E000-C6D1-3DCD-C009-5B62FC6571C0}" name="Janice Machado" initials="JM" userId="S::JaniceMachado@westat.com::6186cae3-cd02-4b69-8e3a-404181e5d952" providerId="AD"/>
  <p188:author id="{28ECC129-2F85-B49A-45CE-A32E7A41605B}" name="Lynnea Brumby" initials="LB" userId="S::lynneabrumby@westat.com::52189b75-b952-4b29-98a6-12f3f2555234" providerId="AD"/>
  <p188:author id="{9375E577-E63E-720D-8B01-5EC575C450A6}" name="Bibi Gollapudi" initials="BG" userId="S::bibigollapudi@westat.com::c78afec5-1cf8-4b10-8e8f-470d3f4932d9" providerId="AD"/>
  <p188:author id="{12C59FAE-ECE6-2E69-6DCB-4482B8F3BAD0}" name="Westat" initials="BG" userId="Westat" providerId="None"/>
  <p188:author id="{DFDBA9D0-7A3A-FBE4-F794-74483568CAA5}" name="Trish Haak" initials="TH" userId="S::trishhaak@westat.com::3c363bd4-78af-4d68-ab80-57dd74243b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amara Daley" initials="TD" lastIdx="1" clrIdx="0"/>
  <p:cmAuthor id="2" name="Liz Quinn" initials="LQ" lastIdx="1" clrIdx="1">
    <p:extLst>
      <p:ext uri="{19B8F6BF-5375-455C-9EA6-DF929625EA0E}">
        <p15:presenceInfo xmlns:p15="http://schemas.microsoft.com/office/powerpoint/2012/main" userId="S-1-5-21-2083667071-1112689225-1550850067-59895" providerId="AD"/>
      </p:ext>
    </p:extLst>
  </p:cmAuthor>
  <p:cmAuthor id="3" name="Preethy George" initials="PG" lastIdx="1" clrIdx="2">
    <p:extLst>
      <p:ext uri="{19B8F6BF-5375-455C-9EA6-DF929625EA0E}">
        <p15:presenceInfo xmlns:p15="http://schemas.microsoft.com/office/powerpoint/2012/main" userId="S-1-5-21-2083667071-1112689225-1550850067-44504" providerId="AD"/>
      </p:ext>
    </p:extLst>
  </p:cmAuthor>
  <p:cmAuthor id="4" name="Dana Saavedra" initials="DS" lastIdx="7" clrIdx="3">
    <p:extLst>
      <p:ext uri="{19B8F6BF-5375-455C-9EA6-DF929625EA0E}">
        <p15:presenceInfo xmlns:p15="http://schemas.microsoft.com/office/powerpoint/2012/main" userId="S-1-5-21-2083667071-1112689225-1550850067-60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339"/>
    <a:srgbClr val="004054"/>
    <a:srgbClr val="015396"/>
    <a:srgbClr val="A7C6CD"/>
    <a:srgbClr val="007398"/>
    <a:srgbClr val="2E75B6"/>
    <a:srgbClr val="007AA5"/>
    <a:srgbClr val="66B2CB"/>
    <a:srgbClr val="032C45"/>
    <a:srgbClr val="7C67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172" y="52"/>
      </p:cViewPr>
      <p:guideLst>
        <p:guide orient="horz" pos="648"/>
        <p:guide orient="horz" pos="2232"/>
        <p:guide pos="4319"/>
        <p:guide orient="horz" pos="6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4T22:11:20.269"/>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4T22:11:21.252"/>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4T22:11:34.999"/>
    </inkml:context>
    <inkml:brush xml:id="br0">
      <inkml:brushProperty name="width" value="0.035" units="cm"/>
      <inkml:brushProperty name="height" value="0.035" units="cm"/>
      <inkml:brushProperty name="color" value="#E71224"/>
    </inkml:brush>
  </inkml:definitions>
  <inkml:trace contextRef="#ctx0" brushRef="#br0">0 13 24575,'0'-5'0,"0"-3"-8191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4T22:11:35.746"/>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4T22:15:02.2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4T22:15:05.2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498 170,'7'2,"-1"0,1 1,-1 0,0 0,0 0,0 1,0 0,0 0,-1 0,1 1,6 7,17 20,-21-21,0-1,1-1,0 1,1-2,0 1,1-1,-1-1,2 0,-1 0,15 5,2-4,1-2,-1-1,1-1,0-1,-1-2,56-4,-56 1,0 1,0 1,0 1,0 1,0 2,-1 1,46 14,184 98,-246-112,0 0,0 1,-1 0,0 0,0 1,0 1,-1-1,0 2,-1-1,0 1,8 10,-13-15,0 0,0 1,-1-1,1 1,-1-1,0 1,0 0,-1 0,1 0,-1 0,0 0,-1 0,1 0,-1 0,0 0,0 0,0 1,-1-1,0 0,0 0,0 0,-1 0,1 0,-1-1,-1 1,1 0,0-1,-5 6,2-5,1-1,-1 1,-1-1,1 0,-1-1,1 1,-1-1,0 0,0 0,0-1,-1 0,1 0,-1-1,1 1,-1-1,1-1,-10 1,-15 0,1-2,-42-5,43 0,0-2,1 0,-1-2,2-1,0-1,-29-17,27 13,-1 1,-1 2,0 1,-48-12,63 21,0 1,0 1,0 1,0 0,0 1,0 1,0 0,0 1,-19 6,-10 7,-75 38,20-8,61-31,-1-2,-1-1,0-3,-1-1,0-2,0-1,0-3,-81-5,120 2,0 1,0 0,0-1,0 0,0 0,0 0,0 0,1 0,-1 0,0-1,1 1,-1-1,1 0,-1 0,1 0,0 0,0 0,0 0,0-1,0 1,0-1,1 1,-1-1,1 0,0 0,0 0,0 1,0-1,0 0,1 0,-1 0,1 0,0 0,0 0,0 0,0-1,1-4,1-3,-1 0,2 0,-1 1,2-1,-1 1,1 0,1 0,0 0,8-12,0 6,1 0,27-24,-29 29,0-1,0 0,-1-1,13-19,-21 26,0 0,0 0,0 0,-1 0,0 0,-1 0,1-1,-1 1,0-1,-1 1,1-1,-1 1,-1-1,1 1,-3-10,1 7,-1-6,0 1,1 0,1-1,1-26,0 36,1-1,0 1,1 0,-1 0,1 0,0 0,1 0,-1 0,1 1,0-1,0 1,0 0,1 0,-1 0,1 0,8-6,16-11,2 0,0 3,1 0,1 2,0 1,1 2,1 1,0 2,1 1,-1 1,2 2,-1 2,0 1,1 2,58 5,-50 3,59 17,7 1,45 6,-2 6,156 60,-197-49,-120-55,4 3,0-1,-1 1,1 0,-1 0,0 1,0 0,-1-1,1 1,-9-2,9 4,0 0,-1 1,1 0,0 0,-1 1,1-1,0 1,-1 0,1 1,0-1,-5 3,-52 28,60-31,-47 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C03741-9B86-5440-8373-0014928482E9}" type="datetimeFigureOut">
              <a:rPr lang="en-US" smtClean="0"/>
              <a:t>4/5/2024</a:t>
            </a:fld>
            <a:endParaRPr lang="en-US"/>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5B3DC5-59E3-0747-8FF9-9AB061CCAC5D}" type="slidenum">
              <a:rPr lang="en-US" smtClean="0"/>
              <a:t>‹#›</a:t>
            </a:fld>
            <a:endParaRPr lang="en-US"/>
          </a:p>
        </p:txBody>
      </p:sp>
    </p:spTree>
    <p:extLst>
      <p:ext uri="{BB962C8B-B14F-4D97-AF65-F5344CB8AC3E}">
        <p14:creationId xmlns:p14="http://schemas.microsoft.com/office/powerpoint/2010/main" val="4261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B3DC5-59E3-0747-8FF9-9AB061CCAC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377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B3DC5-59E3-0747-8FF9-9AB061CCAC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678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B3DC5-59E3-0747-8FF9-9AB061CCAC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14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B3DC5-59E3-0747-8FF9-9AB061CCAC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415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9247787-1B74-724D-8FF3-9A9583C3D3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47787-1B74-724D-8FF3-9A9583C3D3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47787-1B74-724D-8FF3-9A9583C3D3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47787-1B74-724D-8FF3-9A9583C3D3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47787-1B74-724D-8FF3-9A9583C3D3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247787-1B74-724D-8FF3-9A9583C3D30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247787-1B74-724D-8FF3-9A9583C3D300}"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247787-1B74-724D-8FF3-9A9583C3D300}"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47787-1B74-724D-8FF3-9A9583C3D300}"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9247787-1B74-724D-8FF3-9A9583C3D30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9247787-1B74-724D-8FF3-9A9583C3D30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891FD-60FF-4B42-B728-46BDDFCAEBB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C9247787-1B74-724D-8FF3-9A9583C3D300}" type="datetimeFigureOut">
              <a:rPr lang="en-US" smtClean="0"/>
              <a:t>4/5/2024</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59A891FD-60FF-4B42-B728-46BDDFCAEBB8}" type="slidenum">
              <a:rPr lang="en-US" smtClean="0"/>
              <a:t>‹#›</a:t>
            </a:fld>
            <a:endParaRPr lang="en-US"/>
          </a:p>
        </p:txBody>
      </p:sp>
    </p:spTree>
    <p:extLst>
      <p:ext uri="{BB962C8B-B14F-4D97-AF65-F5344CB8AC3E}">
        <p14:creationId xmlns:p14="http://schemas.microsoft.com/office/powerpoint/2010/main" val="1431760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image" Target="../media/image4.png"/><Relationship Id="rId7" Type="http://schemas.openxmlformats.org/officeDocument/2006/relationships/customXml" Target="../ink/ink2.xml"/><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customXml" Target="../ink/ink5.xml"/><Relationship Id="rId5" Type="http://schemas.openxmlformats.org/officeDocument/2006/relationships/customXml" Target="../ink/ink1.xml"/><Relationship Id="rId10" Type="http://schemas.openxmlformats.org/officeDocument/2006/relationships/customXml" Target="../ink/ink4.xml"/><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www.ssa.gov/privacy"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338" b="13417"/>
          <a:stretch/>
        </p:blipFill>
        <p:spPr>
          <a:xfrm>
            <a:off x="2849282" y="1222872"/>
            <a:ext cx="3702626" cy="1780023"/>
          </a:xfrm>
          <a:prstGeom prst="rect">
            <a:avLst/>
          </a:prstGeom>
        </p:spPr>
      </p:pic>
      <p:sp>
        <p:nvSpPr>
          <p:cNvPr id="80" name="Rectangle 79"/>
          <p:cNvSpPr/>
          <p:nvPr/>
        </p:nvSpPr>
        <p:spPr>
          <a:xfrm>
            <a:off x="328889" y="3140545"/>
            <a:ext cx="6256676" cy="1357818"/>
          </a:xfrm>
          <a:prstGeom prst="rect">
            <a:avLst/>
          </a:prstGeom>
          <a:noFill/>
          <a:ln>
            <a:solidFill>
              <a:srgbClr val="00405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Rectangle 34">
            <a:extLst>
              <a:ext uri="{FF2B5EF4-FFF2-40B4-BE49-F238E27FC236}">
                <a16:creationId xmlns:a16="http://schemas.microsoft.com/office/drawing/2014/main" id="{1BB0F513-2428-5240-B1F9-7836B70157A9}"/>
              </a:ext>
            </a:extLst>
          </p:cNvPr>
          <p:cNvSpPr/>
          <p:nvPr/>
        </p:nvSpPr>
        <p:spPr>
          <a:xfrm>
            <a:off x="-1588" y="780130"/>
            <a:ext cx="6873499" cy="116815"/>
          </a:xfrm>
          <a:prstGeom prst="rect">
            <a:avLst/>
          </a:prstGeom>
          <a:solidFill>
            <a:srgbClr val="0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2C45"/>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5D32180-1D56-BC41-9711-EF188F741954}"/>
              </a:ext>
            </a:extLst>
          </p:cNvPr>
          <p:cNvSpPr/>
          <p:nvPr/>
        </p:nvSpPr>
        <p:spPr>
          <a:xfrm>
            <a:off x="-1912" y="8802346"/>
            <a:ext cx="6873823" cy="341785"/>
          </a:xfrm>
          <a:prstGeom prst="rect">
            <a:avLst/>
          </a:prstGeom>
          <a:solidFill>
            <a:srgbClr val="0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descr="Westat logo.">
            <a:extLst>
              <a:ext uri="{FF2B5EF4-FFF2-40B4-BE49-F238E27FC236}">
                <a16:creationId xmlns:a16="http://schemas.microsoft.com/office/drawing/2014/main" id="{2392D5A9-D168-3C4E-BBE4-B0AA2E835C04}"/>
              </a:ext>
            </a:extLst>
          </p:cNvPr>
          <p:cNvPicPr>
            <a:picLocks noChangeAspect="1"/>
          </p:cNvPicPr>
          <p:nvPr/>
        </p:nvPicPr>
        <p:blipFill>
          <a:blip r:embed="rId4">
            <a:clrChange>
              <a:clrFrom>
                <a:srgbClr val="00467F"/>
              </a:clrFrom>
              <a:clrTo>
                <a:srgbClr val="00467F">
                  <a:alpha val="0"/>
                </a:srgbClr>
              </a:clrTo>
            </a:clrChange>
          </a:blip>
          <a:stretch>
            <a:fillRect/>
          </a:stretch>
        </p:blipFill>
        <p:spPr>
          <a:xfrm>
            <a:off x="22985" y="8835530"/>
            <a:ext cx="1053578" cy="308601"/>
          </a:xfrm>
          <a:prstGeom prst="rect">
            <a:avLst/>
          </a:prstGeom>
        </p:spPr>
      </p:pic>
      <p:cxnSp>
        <p:nvCxnSpPr>
          <p:cNvPr id="11" name="Straight Connector 10">
            <a:extLst>
              <a:ext uri="{FF2B5EF4-FFF2-40B4-BE49-F238E27FC236}">
                <a16:creationId xmlns:a16="http://schemas.microsoft.com/office/drawing/2014/main" id="{449924C5-3032-5148-A41C-9A0FBC977B0A}"/>
              </a:ext>
            </a:extLst>
          </p:cNvPr>
          <p:cNvCxnSpPr>
            <a:cxnSpLocks/>
          </p:cNvCxnSpPr>
          <p:nvPr/>
        </p:nvCxnSpPr>
        <p:spPr>
          <a:xfrm>
            <a:off x="3041709" y="130122"/>
            <a:ext cx="0" cy="581025"/>
          </a:xfrm>
          <a:prstGeom prst="line">
            <a:avLst/>
          </a:prstGeom>
          <a:ln>
            <a:solidFill>
              <a:srgbClr val="032C4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70515D0-0485-4743-9956-1AEF3D89FD0B}"/>
              </a:ext>
            </a:extLst>
          </p:cNvPr>
          <p:cNvSpPr txBox="1"/>
          <p:nvPr/>
        </p:nvSpPr>
        <p:spPr>
          <a:xfrm>
            <a:off x="475350" y="936623"/>
            <a:ext cx="6087575" cy="276999"/>
          </a:xfrm>
          <a:prstGeom prst="rect">
            <a:avLst/>
          </a:prstGeom>
          <a:noFill/>
        </p:spPr>
        <p:txBody>
          <a:bodyPr wrap="square" rtlCol="0">
            <a:spAutoFit/>
          </a:bodyPr>
          <a:lstStyle/>
          <a:p>
            <a:pPr lvl="0" algn="ctr">
              <a:defRPr/>
            </a:pPr>
            <a:r>
              <a:rPr lang="en-US" sz="1200" b="1" dirty="0">
                <a:solidFill>
                  <a:srgbClr val="032C45"/>
                </a:solidFill>
                <a:latin typeface="Arial" panose="020B0604020202020204" pitchFamily="34" charset="0"/>
                <a:cs typeface="Arial" panose="020B0604020202020204" pitchFamily="34" charset="0"/>
              </a:rPr>
              <a:t>A-5 New Applicant Survey Information Sheet </a:t>
            </a:r>
          </a:p>
        </p:txBody>
      </p:sp>
      <p:sp>
        <p:nvSpPr>
          <p:cNvPr id="4" name="Parallelogram 3"/>
          <p:cNvSpPr/>
          <p:nvPr/>
        </p:nvSpPr>
        <p:spPr>
          <a:xfrm rot="10800000">
            <a:off x="457738" y="1222871"/>
            <a:ext cx="3320513" cy="1770776"/>
          </a:xfrm>
          <a:prstGeom prst="parallelogram">
            <a:avLst>
              <a:gd name="adj" fmla="val 44484"/>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Rectangle 6"/>
          <p:cNvSpPr/>
          <p:nvPr/>
        </p:nvSpPr>
        <p:spPr>
          <a:xfrm>
            <a:off x="295075" y="1213623"/>
            <a:ext cx="3320514" cy="1780024"/>
          </a:xfrm>
          <a:custGeom>
            <a:avLst/>
            <a:gdLst>
              <a:gd name="connsiteX0" fmla="*/ 0 w 3117057"/>
              <a:gd name="connsiteY0" fmla="*/ 0 h 2083742"/>
              <a:gd name="connsiteX1" fmla="*/ 3117057 w 3117057"/>
              <a:gd name="connsiteY1" fmla="*/ 0 h 2083742"/>
              <a:gd name="connsiteX2" fmla="*/ 3117057 w 3117057"/>
              <a:gd name="connsiteY2" fmla="*/ 2083742 h 2083742"/>
              <a:gd name="connsiteX3" fmla="*/ 0 w 3117057"/>
              <a:gd name="connsiteY3" fmla="*/ 2083742 h 2083742"/>
              <a:gd name="connsiteX4" fmla="*/ 0 w 3117057"/>
              <a:gd name="connsiteY4" fmla="*/ 0 h 2083742"/>
              <a:gd name="connsiteX0" fmla="*/ 0 w 3117057"/>
              <a:gd name="connsiteY0" fmla="*/ 0 h 2083742"/>
              <a:gd name="connsiteX1" fmla="*/ 3117057 w 3117057"/>
              <a:gd name="connsiteY1" fmla="*/ 0 h 2083742"/>
              <a:gd name="connsiteX2" fmla="*/ 2882881 w 3117057"/>
              <a:gd name="connsiteY2" fmla="*/ 2039137 h 2083742"/>
              <a:gd name="connsiteX3" fmla="*/ 0 w 3117057"/>
              <a:gd name="connsiteY3" fmla="*/ 2083742 h 2083742"/>
              <a:gd name="connsiteX4" fmla="*/ 0 w 3117057"/>
              <a:gd name="connsiteY4" fmla="*/ 0 h 2083742"/>
              <a:gd name="connsiteX0" fmla="*/ 0 w 3462745"/>
              <a:gd name="connsiteY0" fmla="*/ 11152 h 2094894"/>
              <a:gd name="connsiteX1" fmla="*/ 3462745 w 3462745"/>
              <a:gd name="connsiteY1" fmla="*/ 0 h 2094894"/>
              <a:gd name="connsiteX2" fmla="*/ 2882881 w 3462745"/>
              <a:gd name="connsiteY2" fmla="*/ 2050289 h 2094894"/>
              <a:gd name="connsiteX3" fmla="*/ 0 w 3462745"/>
              <a:gd name="connsiteY3" fmla="*/ 2094894 h 2094894"/>
              <a:gd name="connsiteX4" fmla="*/ 0 w 3462745"/>
              <a:gd name="connsiteY4" fmla="*/ 11152 h 2094894"/>
              <a:gd name="connsiteX0" fmla="*/ 0 w 3462745"/>
              <a:gd name="connsiteY0" fmla="*/ 11152 h 2094894"/>
              <a:gd name="connsiteX1" fmla="*/ 3462745 w 3462745"/>
              <a:gd name="connsiteY1" fmla="*/ 0 h 2094894"/>
              <a:gd name="connsiteX2" fmla="*/ 2592950 w 3462745"/>
              <a:gd name="connsiteY2" fmla="*/ 2094894 h 2094894"/>
              <a:gd name="connsiteX3" fmla="*/ 0 w 3462745"/>
              <a:gd name="connsiteY3" fmla="*/ 2094894 h 2094894"/>
              <a:gd name="connsiteX4" fmla="*/ 0 w 3462745"/>
              <a:gd name="connsiteY4" fmla="*/ 11152 h 2094894"/>
              <a:gd name="connsiteX0" fmla="*/ 0 w 3462745"/>
              <a:gd name="connsiteY0" fmla="*/ 11152 h 2094894"/>
              <a:gd name="connsiteX1" fmla="*/ 3462745 w 3462745"/>
              <a:gd name="connsiteY1" fmla="*/ 0 h 2094894"/>
              <a:gd name="connsiteX2" fmla="*/ 2627489 w 3462745"/>
              <a:gd name="connsiteY2" fmla="*/ 2094894 h 2094894"/>
              <a:gd name="connsiteX3" fmla="*/ 0 w 3462745"/>
              <a:gd name="connsiteY3" fmla="*/ 2094894 h 2094894"/>
              <a:gd name="connsiteX4" fmla="*/ 0 w 3462745"/>
              <a:gd name="connsiteY4" fmla="*/ 11152 h 2094894"/>
              <a:gd name="connsiteX0" fmla="*/ 0 w 3428206"/>
              <a:gd name="connsiteY0" fmla="*/ 11152 h 2094894"/>
              <a:gd name="connsiteX1" fmla="*/ 3428206 w 3428206"/>
              <a:gd name="connsiteY1" fmla="*/ 0 h 2094894"/>
              <a:gd name="connsiteX2" fmla="*/ 2627489 w 3428206"/>
              <a:gd name="connsiteY2" fmla="*/ 2094894 h 2094894"/>
              <a:gd name="connsiteX3" fmla="*/ 0 w 3428206"/>
              <a:gd name="connsiteY3" fmla="*/ 2094894 h 2094894"/>
              <a:gd name="connsiteX4" fmla="*/ 0 w 3428206"/>
              <a:gd name="connsiteY4" fmla="*/ 11152 h 2094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206" h="2094894">
                <a:moveTo>
                  <a:pt x="0" y="11152"/>
                </a:moveTo>
                <a:lnTo>
                  <a:pt x="3428206" y="0"/>
                </a:lnTo>
                <a:lnTo>
                  <a:pt x="2627489" y="2094894"/>
                </a:lnTo>
                <a:lnTo>
                  <a:pt x="0" y="2094894"/>
                </a:lnTo>
                <a:lnTo>
                  <a:pt x="0" y="1115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ts val="1200"/>
              </a:lnSpc>
              <a:spcBef>
                <a:spcPts val="0"/>
              </a:spcBef>
              <a:spcAft>
                <a:spcPts val="0"/>
              </a:spcAft>
            </a:pPr>
            <a:endParaRPr lang="en-US" sz="1400">
              <a:solidFill>
                <a:schemeClr val="tx1"/>
              </a:solidFill>
              <a:effectLst/>
              <a:ea typeface="Times New Roman" panose="02020603050405020304" pitchFamily="18" charset="0"/>
              <a:cs typeface="Times New Roman" panose="02020603050405020304" pitchFamily="18" charset="0"/>
            </a:endParaRPr>
          </a:p>
        </p:txBody>
      </p:sp>
      <p:sp>
        <p:nvSpPr>
          <p:cNvPr id="64" name="Rectangle 63"/>
          <p:cNvSpPr/>
          <p:nvPr/>
        </p:nvSpPr>
        <p:spPr>
          <a:xfrm>
            <a:off x="2402711" y="5492006"/>
            <a:ext cx="2023162" cy="353943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400" dirty="0">
                <a:latin typeface="Calibri"/>
                <a:ea typeface="Calibri" panose="020F0502020204030204" pitchFamily="34" charset="0"/>
                <a:cs typeface="Times New Roman"/>
              </a:rPr>
              <a:t>Completing the survey on the website will take about X minutes. You will earn $X  </a:t>
            </a:r>
          </a:p>
          <a:p>
            <a:pPr marL="285750" indent="-285750">
              <a:buFont typeface="Arial" panose="020B0604020202020204" pitchFamily="34" charset="0"/>
              <a:buChar char="•"/>
            </a:pPr>
            <a:r>
              <a:rPr lang="en-US" sz="1400" dirty="0">
                <a:latin typeface="Calibri"/>
                <a:ea typeface="Calibri" panose="020F0502020204030204" pitchFamily="34" charset="0"/>
                <a:cs typeface="Times New Roman"/>
              </a:rPr>
              <a:t>Completing the survey by telephone will take about Y minutes. You will earn $Y</a:t>
            </a:r>
          </a:p>
          <a:p>
            <a:pPr marL="285750" indent="-285750">
              <a:buFont typeface="Arial" panose="020B0604020202020204" pitchFamily="34" charset="0"/>
              <a:buChar char="•"/>
            </a:pPr>
            <a:endParaRPr lang="en-US" sz="1400" dirty="0">
              <a:latin typeface="Calibri"/>
              <a:ea typeface="Calibri" panose="020F0502020204030204" pitchFamily="34" charset="0"/>
              <a:cs typeface="Times New Roman"/>
            </a:endParaRPr>
          </a:p>
          <a:p>
            <a:r>
              <a:rPr lang="en-US" sz="1400" dirty="0">
                <a:latin typeface="Calibri"/>
                <a:ea typeface="Calibri" panose="020F0502020204030204" pitchFamily="34" charset="0"/>
                <a:cs typeface="Times New Roman"/>
              </a:rPr>
              <a:t>WILL BE TAILORED DEPENDING ON CONTACT STAGE &amp; EXPERIMENTAL GROUP</a:t>
            </a:r>
          </a:p>
          <a:p>
            <a:pPr marL="285750" indent="-285750">
              <a:buFont typeface="Arial" panose="020B0604020202020204" pitchFamily="34" charset="0"/>
              <a:buChar char="•"/>
            </a:pPr>
            <a:endParaRPr lang="en-US" sz="1400" dirty="0">
              <a:latin typeface="Calibri"/>
              <a:ea typeface="Calibri" panose="020F0502020204030204" pitchFamily="34" charset="0"/>
              <a:cs typeface="Times New Roman" panose="02020603050405020304" pitchFamily="18" charset="0"/>
            </a:endParaRPr>
          </a:p>
        </p:txBody>
      </p:sp>
      <p:pic>
        <p:nvPicPr>
          <p:cNvPr id="67" name="Picture 6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41709" y="4920570"/>
            <a:ext cx="626873" cy="615476"/>
          </a:xfrm>
          <a:prstGeom prst="rect">
            <a:avLst/>
          </a:prstGeom>
        </p:spPr>
      </p:pic>
      <p:sp>
        <p:nvSpPr>
          <p:cNvPr id="71" name="Rectangle 70"/>
          <p:cNvSpPr/>
          <p:nvPr/>
        </p:nvSpPr>
        <p:spPr>
          <a:xfrm>
            <a:off x="4586713" y="4945600"/>
            <a:ext cx="2023162" cy="374713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4" name="Rectangle 73"/>
          <p:cNvSpPr/>
          <p:nvPr/>
        </p:nvSpPr>
        <p:spPr>
          <a:xfrm>
            <a:off x="2402711" y="4891077"/>
            <a:ext cx="2023162" cy="3781031"/>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Rectangle 74"/>
          <p:cNvSpPr/>
          <p:nvPr/>
        </p:nvSpPr>
        <p:spPr>
          <a:xfrm>
            <a:off x="272435" y="4921172"/>
            <a:ext cx="2023162" cy="3771565"/>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6" name="TextBox 75"/>
          <p:cNvSpPr txBox="1"/>
          <p:nvPr/>
        </p:nvSpPr>
        <p:spPr>
          <a:xfrm>
            <a:off x="-151835" y="4577885"/>
            <a:ext cx="6858000" cy="338554"/>
          </a:xfrm>
          <a:prstGeom prst="rect">
            <a:avLst/>
          </a:prstGeom>
          <a:noFill/>
        </p:spPr>
        <p:txBody>
          <a:bodyPr wrap="square" rtlCol="0">
            <a:spAutoFit/>
          </a:bodyPr>
          <a:lstStyle/>
          <a:p>
            <a:pPr algn="ctr"/>
            <a:r>
              <a:rPr lang="en-US" sz="1600" b="1" dirty="0">
                <a:solidFill>
                  <a:srgbClr val="03283B"/>
                </a:solidFill>
              </a:rPr>
              <a:t>Survey Information </a:t>
            </a:r>
            <a:endParaRPr lang="en-US" b="1" dirty="0">
              <a:solidFill>
                <a:srgbClr val="03283B"/>
              </a:solidFill>
            </a:endParaRPr>
          </a:p>
        </p:txBody>
      </p:sp>
      <p:pic>
        <p:nvPicPr>
          <p:cNvPr id="6" name="Picture 5">
            <a:extLst>
              <a:ext uri="{FF2B5EF4-FFF2-40B4-BE49-F238E27FC236}">
                <a16:creationId xmlns:a16="http://schemas.microsoft.com/office/drawing/2014/main" id="{FEF48263-E984-B092-B304-B2FCBF7B99E7}"/>
              </a:ext>
            </a:extLst>
          </p:cNvPr>
          <p:cNvPicPr>
            <a:picLocks noChangeAspect="1"/>
          </p:cNvPicPr>
          <p:nvPr/>
        </p:nvPicPr>
        <p:blipFill>
          <a:blip r:embed="rId6"/>
          <a:stretch>
            <a:fillRect/>
          </a:stretch>
        </p:blipFill>
        <p:spPr>
          <a:xfrm>
            <a:off x="2379152" y="92117"/>
            <a:ext cx="2724814" cy="614733"/>
          </a:xfrm>
          <a:prstGeom prst="rect">
            <a:avLst/>
          </a:prstGeom>
        </p:spPr>
      </p:pic>
      <p:pic>
        <p:nvPicPr>
          <p:cNvPr id="10" name="Picture 9">
            <a:extLst>
              <a:ext uri="{FF2B5EF4-FFF2-40B4-BE49-F238E27FC236}">
                <a16:creationId xmlns:a16="http://schemas.microsoft.com/office/drawing/2014/main" id="{66DA96DC-423B-DDC4-E268-06ACF6A00282}"/>
              </a:ext>
            </a:extLst>
          </p:cNvPr>
          <p:cNvPicPr>
            <a:picLocks noChangeAspect="1"/>
          </p:cNvPicPr>
          <p:nvPr/>
        </p:nvPicPr>
        <p:blipFill>
          <a:blip r:embed="rId7"/>
          <a:stretch>
            <a:fillRect/>
          </a:stretch>
        </p:blipFill>
        <p:spPr>
          <a:xfrm>
            <a:off x="192803" y="130122"/>
            <a:ext cx="2504677" cy="581025"/>
          </a:xfrm>
          <a:prstGeom prst="rect">
            <a:avLst/>
          </a:prstGeom>
        </p:spPr>
      </p:pic>
      <p:pic>
        <p:nvPicPr>
          <p:cNvPr id="18" name="Graphic 17" descr="Dollar with solid fill">
            <a:extLst>
              <a:ext uri="{FF2B5EF4-FFF2-40B4-BE49-F238E27FC236}">
                <a16:creationId xmlns:a16="http://schemas.microsoft.com/office/drawing/2014/main" id="{EA482519-1AE7-0D5B-7AA3-ED7FC1DF3C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3123" y="4944737"/>
            <a:ext cx="504978" cy="50497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2E987ACF-2584-443C-8DED-1F25F985F689}"/>
              </a:ext>
            </a:extLst>
          </p:cNvPr>
          <p:cNvSpPr txBox="1"/>
          <p:nvPr/>
        </p:nvSpPr>
        <p:spPr>
          <a:xfrm>
            <a:off x="4133917" y="6288958"/>
            <a:ext cx="2888166" cy="1199687"/>
          </a:xfrm>
          <a:prstGeom prst="rect">
            <a:avLst/>
          </a:prstGeom>
          <a:noFill/>
        </p:spPr>
        <p:txBody>
          <a:bodyPr wrap="square">
            <a:spAutoFit/>
          </a:bodyPr>
          <a:lstStyle/>
          <a:p>
            <a:pPr marL="203200" marR="86360" algn="ctr">
              <a:lnSpc>
                <a:spcPct val="200000"/>
              </a:lnSpc>
              <a:spcBef>
                <a:spcPts val="0"/>
              </a:spcBef>
              <a:spcAft>
                <a:spcPts val="600"/>
              </a:spcAft>
            </a:pPr>
            <a:endParaRPr lang="en-US" sz="1800" b="1" kern="1200" spc="-30" dirty="0">
              <a:solidFill>
                <a:srgbClr val="231F20"/>
              </a:solidFill>
              <a:effectLst/>
              <a:latin typeface="Calibri" panose="020F0502020204030204" pitchFamily="34" charset="0"/>
              <a:ea typeface="Times New Roman" panose="02020603050405020304" pitchFamily="18" charset="0"/>
              <a:cs typeface="Calibri" panose="020F0502020204030204" pitchFamily="34" charset="0"/>
            </a:endParaRPr>
          </a:p>
          <a:p>
            <a:pPr marL="203200" marR="86360" algn="ctr">
              <a:lnSpc>
                <a:spcPct val="200000"/>
              </a:lnSpc>
              <a:spcBef>
                <a:spcPts val="0"/>
              </a:spcBef>
              <a:spcAft>
                <a:spcPts val="600"/>
              </a:spcAft>
            </a:pPr>
            <a:r>
              <a:rPr lang="en-US" sz="1800" kern="1200" spc="-30" dirty="0">
                <a:solidFill>
                  <a:srgbClr val="231F2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47AE986-D739-8E72-9C7C-C6A611AFEDC4}"/>
              </a:ext>
            </a:extLst>
          </p:cNvPr>
          <p:cNvSpPr txBox="1"/>
          <p:nvPr/>
        </p:nvSpPr>
        <p:spPr>
          <a:xfrm>
            <a:off x="400601" y="5538628"/>
            <a:ext cx="1909870" cy="2462213"/>
          </a:xfrm>
          <a:prstGeom prst="rect">
            <a:avLst/>
          </a:prstGeom>
          <a:noFill/>
        </p:spPr>
        <p:txBody>
          <a:bodyPr wrap="square" lIns="91440" tIns="45720" rIns="91440" bIns="45720" rtlCol="0" anchor="t">
            <a:spAutoFit/>
          </a:bodyPr>
          <a:lstStyle/>
          <a:p>
            <a:r>
              <a:rPr lang="en-US" sz="1400" dirty="0">
                <a:ea typeface="Calibri"/>
                <a:cs typeface="Calibri"/>
              </a:rPr>
              <a:t>You can earn up to $X.</a:t>
            </a:r>
          </a:p>
          <a:p>
            <a:endParaRPr lang="en-US" sz="1400" dirty="0">
              <a:ea typeface="Calibri"/>
              <a:cs typeface="Calibri"/>
            </a:endParaRPr>
          </a:p>
          <a:p>
            <a:r>
              <a:rPr lang="en-US" sz="1400" u="sng" dirty="0">
                <a:ea typeface="Calibri"/>
                <a:cs typeface="Calibri"/>
              </a:rPr>
              <a:t>NOTE</a:t>
            </a:r>
            <a:r>
              <a:rPr lang="en-US" sz="1400" dirty="0">
                <a:ea typeface="Calibri"/>
                <a:cs typeface="Calibri"/>
              </a:rPr>
              <a:t>: THIS TEXT WILL BE TAILORED TO DISPLAY THE HIGHEST INCENTIVE THE RESPONDENT CAN EARN  DEPENDING ON THE CONTACT STAGE AND EXPERIMENTAL GROUP </a:t>
            </a:r>
          </a:p>
        </p:txBody>
      </p:sp>
      <p:sp>
        <p:nvSpPr>
          <p:cNvPr id="27" name="TextBox 26">
            <a:extLst>
              <a:ext uri="{FF2B5EF4-FFF2-40B4-BE49-F238E27FC236}">
                <a16:creationId xmlns:a16="http://schemas.microsoft.com/office/drawing/2014/main" id="{86FD759D-7775-684B-D94A-C2A83CA509A2}"/>
              </a:ext>
            </a:extLst>
          </p:cNvPr>
          <p:cNvSpPr txBox="1"/>
          <p:nvPr/>
        </p:nvSpPr>
        <p:spPr>
          <a:xfrm>
            <a:off x="328889" y="3185186"/>
            <a:ext cx="6125027" cy="1246495"/>
          </a:xfrm>
          <a:prstGeom prst="rect">
            <a:avLst/>
          </a:prstGeom>
          <a:noFill/>
        </p:spPr>
        <p:txBody>
          <a:bodyPr wrap="square" lIns="91440" tIns="45720" rIns="91440" bIns="45720" anchor="t">
            <a:spAutoFit/>
          </a:bodyPr>
          <a:lstStyle/>
          <a:p>
            <a:pPr algn="ctr"/>
            <a:r>
              <a:rPr lang="en-US" sz="1500" b="1" dirty="0">
                <a:solidFill>
                  <a:schemeClr val="tx1"/>
                </a:solidFill>
              </a:rPr>
              <a:t>What is the Survey about?</a:t>
            </a:r>
          </a:p>
          <a:p>
            <a:pPr algn="ctr"/>
            <a:r>
              <a:rPr lang="en-US" sz="1500" dirty="0">
                <a:effectLst/>
                <a:ea typeface="Times New Roman" panose="02020603050405020304" pitchFamily="18" charset="0"/>
                <a:cs typeface="Times New Roman"/>
              </a:rPr>
              <a:t>The survey collects information about recent disability benefit applicants </a:t>
            </a:r>
            <a:r>
              <a:rPr lang="en-US" sz="1500" dirty="0">
                <a:ea typeface="Times New Roman" panose="02020603050405020304" pitchFamily="18" charset="0"/>
                <a:cs typeface="Times New Roman"/>
              </a:rPr>
              <a:t> </a:t>
            </a:r>
            <a:r>
              <a:rPr lang="en-US" sz="1500" dirty="0">
                <a:effectLst/>
                <a:ea typeface="Times New Roman" panose="02020603050405020304" pitchFamily="18" charset="0"/>
                <a:cs typeface="Times New Roman"/>
              </a:rPr>
              <a:t>their experiences before and during the application process, and what led them to apply for disability benefits. By participating you may help</a:t>
            </a:r>
            <a:r>
              <a:rPr lang="en-US" sz="1500" dirty="0">
                <a:ea typeface="Times New Roman" panose="02020603050405020304" pitchFamily="18" charset="0"/>
                <a:cs typeface="Times New Roman"/>
              </a:rPr>
              <a:t> </a:t>
            </a:r>
            <a:endParaRPr lang="en-US" sz="1500" dirty="0">
              <a:effectLst/>
              <a:ea typeface="Times New Roman" panose="02020603050405020304" pitchFamily="18" charset="0"/>
              <a:cs typeface="Times New Roman" panose="02020603050405020304" pitchFamily="18" charset="0"/>
            </a:endParaRPr>
          </a:p>
          <a:p>
            <a:pPr algn="ctr"/>
            <a:r>
              <a:rPr lang="en-US" sz="1500" dirty="0">
                <a:solidFill>
                  <a:schemeClr val="tx1"/>
                </a:solidFill>
                <a:effectLst/>
                <a:ea typeface="Times New Roman" panose="02020603050405020304" pitchFamily="18" charset="0"/>
                <a:cs typeface="Times New Roman" panose="02020603050405020304" pitchFamily="18" charset="0"/>
              </a:rPr>
              <a:t>SSA improve the disability application process. </a:t>
            </a:r>
            <a:endParaRPr lang="en-US" sz="1500" dirty="0"/>
          </a:p>
        </p:txBody>
      </p:sp>
      <p:sp>
        <p:nvSpPr>
          <p:cNvPr id="31" name="TextBox 30">
            <a:extLst>
              <a:ext uri="{FF2B5EF4-FFF2-40B4-BE49-F238E27FC236}">
                <a16:creationId xmlns:a16="http://schemas.microsoft.com/office/drawing/2014/main" id="{119C862D-6A63-5197-936B-22A36107C405}"/>
              </a:ext>
            </a:extLst>
          </p:cNvPr>
          <p:cNvSpPr txBox="1"/>
          <p:nvPr/>
        </p:nvSpPr>
        <p:spPr>
          <a:xfrm>
            <a:off x="457740" y="1259317"/>
            <a:ext cx="2583969" cy="1815882"/>
          </a:xfrm>
          <a:prstGeom prst="rect">
            <a:avLst/>
          </a:prstGeom>
          <a:noFill/>
        </p:spPr>
        <p:txBody>
          <a:bodyPr wrap="square" lIns="91440" tIns="45720" rIns="91440" bIns="45720" anchor="t">
            <a:spAutoFit/>
          </a:bodyPr>
          <a:lstStyle/>
          <a:p>
            <a:r>
              <a:rPr lang="en-US" sz="1600">
                <a:effectLst/>
                <a:ea typeface="Times New Roman" panose="02020603050405020304" pitchFamily="18" charset="0"/>
                <a:cs typeface="Times New Roman"/>
              </a:rPr>
              <a:t>The Social Security Administration (SSA) is </a:t>
            </a:r>
            <a:r>
              <a:rPr lang="en-US" sz="1600">
                <a:ea typeface="Times New Roman" panose="02020603050405020304" pitchFamily="18" charset="0"/>
                <a:cs typeface="Times New Roman"/>
              </a:rPr>
              <a:t>conducting the </a:t>
            </a:r>
            <a:r>
              <a:rPr lang="en-US" sz="1600">
                <a:effectLst/>
                <a:ea typeface="Times New Roman" panose="02020603050405020304" pitchFamily="18" charset="0"/>
                <a:cs typeface="Times New Roman"/>
              </a:rPr>
              <a:t>New Applicant Survey. SSA has hired </a:t>
            </a:r>
            <a:r>
              <a:rPr lang="en-US" sz="1600" err="1">
                <a:effectLst/>
                <a:ea typeface="Times New Roman" panose="02020603050405020304" pitchFamily="18" charset="0"/>
                <a:cs typeface="Times New Roman"/>
              </a:rPr>
              <a:t>Westat</a:t>
            </a:r>
            <a:r>
              <a:rPr lang="en-US" sz="1600">
                <a:ea typeface="Times New Roman" panose="02020603050405020304" pitchFamily="18" charset="0"/>
                <a:cs typeface="Times New Roman"/>
              </a:rPr>
              <a:t>,</a:t>
            </a:r>
            <a:r>
              <a:rPr lang="en-US" sz="1600">
                <a:effectLst/>
                <a:ea typeface="Times New Roman" panose="02020603050405020304" pitchFamily="18" charset="0"/>
                <a:cs typeface="Times New Roman"/>
              </a:rPr>
              <a:t> a national research company, to </a:t>
            </a:r>
            <a:r>
              <a:rPr lang="en-US" sz="1600">
                <a:ea typeface="Times New Roman" panose="02020603050405020304" pitchFamily="18" charset="0"/>
                <a:cs typeface="Times New Roman"/>
              </a:rPr>
              <a:t>carry out</a:t>
            </a:r>
            <a:r>
              <a:rPr lang="en-US" sz="1600">
                <a:effectLst/>
                <a:ea typeface="Times New Roman" panose="02020603050405020304" pitchFamily="18" charset="0"/>
                <a:cs typeface="Times New Roman"/>
              </a:rPr>
              <a:t> the </a:t>
            </a:r>
            <a:r>
              <a:rPr lang="en-US" sz="1600">
                <a:ea typeface="Times New Roman" panose="02020603050405020304" pitchFamily="18" charset="0"/>
                <a:cs typeface="Times New Roman"/>
              </a:rPr>
              <a:t>survey</a:t>
            </a:r>
            <a:r>
              <a:rPr lang="en-US" sz="1600">
                <a:effectLst/>
                <a:ea typeface="Times New Roman" panose="02020603050405020304" pitchFamily="18" charset="0"/>
                <a:cs typeface="Times New Roman"/>
              </a:rPr>
              <a:t>.</a:t>
            </a:r>
            <a:r>
              <a:rPr lang="en-US" sz="1600">
                <a:ea typeface="Times New Roman" panose="02020603050405020304" pitchFamily="18" charset="0"/>
                <a:cs typeface="Times New Roman"/>
              </a:rPr>
              <a:t> </a:t>
            </a:r>
            <a:endParaRPr lang="en-US" sz="1600"/>
          </a:p>
        </p:txBody>
      </p:sp>
      <p:pic>
        <p:nvPicPr>
          <p:cNvPr id="33" name="Graphic 32" descr="Online meeting with solid fill">
            <a:extLst>
              <a:ext uri="{FF2B5EF4-FFF2-40B4-BE49-F238E27FC236}">
                <a16:creationId xmlns:a16="http://schemas.microsoft.com/office/drawing/2014/main" id="{2CBCBA68-A7CA-C7AA-9516-4E136496FC88}"/>
              </a:ext>
            </a:extLst>
          </p:cNvPr>
          <p:cNvPicPr>
            <a:picLocks noChangeAspect="1"/>
          </p:cNvPicPr>
          <p:nvPr/>
        </p:nvPicPr>
        <p:blipFill>
          <a:blip r:embed="rId10">
            <a:duotone>
              <a:schemeClr val="accent1">
                <a:shade val="45000"/>
                <a:satMod val="135000"/>
              </a:schemeClr>
              <a:prstClr val="white"/>
            </a:duotone>
            <a:extLst>
              <a:ext uri="{96DAC541-7B7A-43D3-8B79-37D633B846F1}">
                <asvg:svgBlip xmlns:asvg="http://schemas.microsoft.com/office/drawing/2016/SVG/main" r:embed="rId11"/>
              </a:ext>
            </a:extLst>
          </a:blip>
          <a:stretch>
            <a:fillRect/>
          </a:stretch>
        </p:blipFill>
        <p:spPr>
          <a:xfrm>
            <a:off x="5225711" y="4894205"/>
            <a:ext cx="704579" cy="704579"/>
          </a:xfrm>
          <a:prstGeom prst="rect">
            <a:avLst/>
          </a:prstGeom>
        </p:spPr>
      </p:pic>
      <p:sp>
        <p:nvSpPr>
          <p:cNvPr id="39" name="TextBox 38">
            <a:extLst>
              <a:ext uri="{FF2B5EF4-FFF2-40B4-BE49-F238E27FC236}">
                <a16:creationId xmlns:a16="http://schemas.microsoft.com/office/drawing/2014/main" id="{01E8971E-2DF5-1967-2199-8138A6E518FC}"/>
              </a:ext>
            </a:extLst>
          </p:cNvPr>
          <p:cNvSpPr txBox="1"/>
          <p:nvPr/>
        </p:nvSpPr>
        <p:spPr>
          <a:xfrm>
            <a:off x="4605381" y="5479697"/>
            <a:ext cx="2100784" cy="3323987"/>
          </a:xfrm>
          <a:prstGeom prst="rect">
            <a:avLst/>
          </a:prstGeom>
          <a:noFill/>
        </p:spPr>
        <p:txBody>
          <a:bodyPr wrap="square" lIns="91440" tIns="45720" rIns="91440" bIns="45720" rtlCol="0" anchor="t">
            <a:spAutoFit/>
          </a:bodyPr>
          <a:lstStyle/>
          <a:p>
            <a:r>
              <a:rPr lang="en-US" sz="1400" dirty="0"/>
              <a:t>To access the website use the link </a:t>
            </a:r>
            <a:r>
              <a:rPr lang="en-US" sz="1400" i="1" dirty="0" err="1"/>
              <a:t>xxxxxxx</a:t>
            </a:r>
            <a:r>
              <a:rPr lang="en-US" sz="1400" i="1" dirty="0"/>
              <a:t> </a:t>
            </a:r>
            <a:r>
              <a:rPr lang="en-US" sz="1400" dirty="0"/>
              <a:t> or scan the QR code below. Then, enter your unique PIN.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endParaRPr lang="en-US" sz="1400" dirty="0"/>
          </a:p>
          <a:p>
            <a:endParaRPr lang="en-US" sz="1400" dirty="0"/>
          </a:p>
          <a:p>
            <a:r>
              <a:rPr lang="en-US" sz="1400" dirty="0"/>
              <a:t>PHONE NUMBER DISPLAY TAILORED CONTACT STAGE AND EXPERIMANTAL CONDITION To complete by telephone call 1-855-450-6464 </a:t>
            </a:r>
          </a:p>
        </p:txBody>
      </p:sp>
      <p:pic>
        <p:nvPicPr>
          <p:cNvPr id="2" name="Picture 1" descr="Text Box">
            <a:extLst>
              <a:ext uri="{FF2B5EF4-FFF2-40B4-BE49-F238E27FC236}">
                <a16:creationId xmlns:a16="http://schemas.microsoft.com/office/drawing/2014/main" id="{C0F7685B-6E87-DDB9-B834-9AD6703A885C}"/>
              </a:ext>
            </a:extLst>
          </p:cNvPr>
          <p:cNvPicPr>
            <a:picLocks noChangeAspect="1"/>
          </p:cNvPicPr>
          <p:nvPr/>
        </p:nvPicPr>
        <p:blipFill>
          <a:blip r:embed="rId12"/>
          <a:stretch>
            <a:fillRect/>
          </a:stretch>
        </p:blipFill>
        <p:spPr>
          <a:xfrm>
            <a:off x="4990335" y="132665"/>
            <a:ext cx="1822829" cy="464653"/>
          </a:xfrm>
          <a:prstGeom prst="rect">
            <a:avLst/>
          </a:prstGeom>
        </p:spPr>
      </p:pic>
      <p:pic>
        <p:nvPicPr>
          <p:cNvPr id="8" name="Picture 7" descr="Qr code&#10;&#10;Description automatically generated">
            <a:extLst>
              <a:ext uri="{FF2B5EF4-FFF2-40B4-BE49-F238E27FC236}">
                <a16:creationId xmlns:a16="http://schemas.microsoft.com/office/drawing/2014/main" id="{3DFEEDF9-DB8A-BCBE-13C9-7D51F6BD97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V="1">
            <a:off x="5339740" y="6553420"/>
            <a:ext cx="590550" cy="531495"/>
          </a:xfrm>
          <a:prstGeom prst="rect">
            <a:avLst/>
          </a:prstGeom>
        </p:spPr>
      </p:pic>
    </p:spTree>
    <p:extLst>
      <p:ext uri="{BB962C8B-B14F-4D97-AF65-F5344CB8AC3E}">
        <p14:creationId xmlns:p14="http://schemas.microsoft.com/office/powerpoint/2010/main" val="2927193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257822" y="1135654"/>
            <a:ext cx="6324946" cy="7878224"/>
          </a:xfrm>
          <a:prstGeom prst="rect">
            <a:avLst/>
          </a:prstGeom>
          <a:noFill/>
          <a:ln>
            <a:solidFill>
              <a:srgbClr val="00405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Rectangle 34">
            <a:extLst>
              <a:ext uri="{FF2B5EF4-FFF2-40B4-BE49-F238E27FC236}">
                <a16:creationId xmlns:a16="http://schemas.microsoft.com/office/drawing/2014/main" id="{1BB0F513-2428-5240-B1F9-7836B70157A9}"/>
              </a:ext>
            </a:extLst>
          </p:cNvPr>
          <p:cNvSpPr/>
          <p:nvPr/>
        </p:nvSpPr>
        <p:spPr>
          <a:xfrm>
            <a:off x="-1588" y="780130"/>
            <a:ext cx="6873499" cy="116815"/>
          </a:xfrm>
          <a:prstGeom prst="rect">
            <a:avLst/>
          </a:prstGeom>
          <a:solidFill>
            <a:srgbClr val="0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2C45"/>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449924C5-3032-5148-A41C-9A0FBC977B0A}"/>
              </a:ext>
            </a:extLst>
          </p:cNvPr>
          <p:cNvCxnSpPr>
            <a:cxnSpLocks/>
          </p:cNvCxnSpPr>
          <p:nvPr/>
        </p:nvCxnSpPr>
        <p:spPr>
          <a:xfrm>
            <a:off x="3041709" y="130122"/>
            <a:ext cx="0" cy="581025"/>
          </a:xfrm>
          <a:prstGeom prst="line">
            <a:avLst/>
          </a:prstGeom>
          <a:ln>
            <a:solidFill>
              <a:srgbClr val="032C4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EF48263-E984-B092-B304-B2FCBF7B99E7}"/>
              </a:ext>
            </a:extLst>
          </p:cNvPr>
          <p:cNvPicPr>
            <a:picLocks noChangeAspect="1"/>
          </p:cNvPicPr>
          <p:nvPr/>
        </p:nvPicPr>
        <p:blipFill>
          <a:blip r:embed="rId3"/>
          <a:stretch>
            <a:fillRect/>
          </a:stretch>
        </p:blipFill>
        <p:spPr>
          <a:xfrm>
            <a:off x="3385939" y="44739"/>
            <a:ext cx="3032772" cy="685800"/>
          </a:xfrm>
          <a:prstGeom prst="rect">
            <a:avLst/>
          </a:prstGeom>
        </p:spPr>
      </p:pic>
      <p:pic>
        <p:nvPicPr>
          <p:cNvPr id="10" name="Picture 9">
            <a:extLst>
              <a:ext uri="{FF2B5EF4-FFF2-40B4-BE49-F238E27FC236}">
                <a16:creationId xmlns:a16="http://schemas.microsoft.com/office/drawing/2014/main" id="{66DA96DC-423B-DDC4-E268-06ACF6A00282}"/>
              </a:ext>
            </a:extLst>
          </p:cNvPr>
          <p:cNvPicPr>
            <a:picLocks noChangeAspect="1"/>
          </p:cNvPicPr>
          <p:nvPr/>
        </p:nvPicPr>
        <p:blipFill>
          <a:blip r:embed="rId4"/>
          <a:stretch>
            <a:fillRect/>
          </a:stretch>
        </p:blipFill>
        <p:spPr>
          <a:xfrm>
            <a:off x="192803" y="130122"/>
            <a:ext cx="2504677" cy="581025"/>
          </a:xfrm>
          <a:prstGeom prst="rect">
            <a:avLst/>
          </a:prstGeom>
        </p:spPr>
      </p:pic>
      <p:graphicFrame>
        <p:nvGraphicFramePr>
          <p:cNvPr id="3" name="Table 2">
            <a:extLst>
              <a:ext uri="{FF2B5EF4-FFF2-40B4-BE49-F238E27FC236}">
                <a16:creationId xmlns:a16="http://schemas.microsoft.com/office/drawing/2014/main" id="{90CFA5F8-B418-87A1-215F-7AEE5A003620}"/>
              </a:ext>
            </a:extLst>
          </p:cNvPr>
          <p:cNvGraphicFramePr>
            <a:graphicFrameLocks noGrp="1"/>
          </p:cNvGraphicFramePr>
          <p:nvPr>
            <p:extLst>
              <p:ext uri="{D42A27DB-BD31-4B8C-83A1-F6EECF244321}">
                <p14:modId xmlns:p14="http://schemas.microsoft.com/office/powerpoint/2010/main" val="3400406283"/>
              </p:ext>
            </p:extLst>
          </p:nvPr>
        </p:nvGraphicFramePr>
        <p:xfrm>
          <a:off x="1152908" y="1772649"/>
          <a:ext cx="4057955" cy="2148840"/>
        </p:xfrm>
        <a:graphic>
          <a:graphicData uri="http://schemas.openxmlformats.org/drawingml/2006/table">
            <a:tbl>
              <a:tblPr firstRow="1" bandRow="1">
                <a:tableStyleId>{5C22544A-7EE6-4342-B048-85BDC9FD1C3A}</a:tableStyleId>
              </a:tblPr>
              <a:tblGrid>
                <a:gridCol w="523813">
                  <a:extLst>
                    <a:ext uri="{9D8B030D-6E8A-4147-A177-3AD203B41FA5}">
                      <a16:colId xmlns:a16="http://schemas.microsoft.com/office/drawing/2014/main" val="284549604"/>
                    </a:ext>
                  </a:extLst>
                </a:gridCol>
                <a:gridCol w="558535">
                  <a:extLst>
                    <a:ext uri="{9D8B030D-6E8A-4147-A177-3AD203B41FA5}">
                      <a16:colId xmlns:a16="http://schemas.microsoft.com/office/drawing/2014/main" val="729706109"/>
                    </a:ext>
                  </a:extLst>
                </a:gridCol>
                <a:gridCol w="682656">
                  <a:extLst>
                    <a:ext uri="{9D8B030D-6E8A-4147-A177-3AD203B41FA5}">
                      <a16:colId xmlns:a16="http://schemas.microsoft.com/office/drawing/2014/main" val="3434019756"/>
                    </a:ext>
                  </a:extLst>
                </a:gridCol>
                <a:gridCol w="579223">
                  <a:extLst>
                    <a:ext uri="{9D8B030D-6E8A-4147-A177-3AD203B41FA5}">
                      <a16:colId xmlns:a16="http://schemas.microsoft.com/office/drawing/2014/main" val="3755856310"/>
                    </a:ext>
                  </a:extLst>
                </a:gridCol>
                <a:gridCol w="535006">
                  <a:extLst>
                    <a:ext uri="{9D8B030D-6E8A-4147-A177-3AD203B41FA5}">
                      <a16:colId xmlns:a16="http://schemas.microsoft.com/office/drawing/2014/main" val="4010962823"/>
                    </a:ext>
                  </a:extLst>
                </a:gridCol>
                <a:gridCol w="527028">
                  <a:extLst>
                    <a:ext uri="{9D8B030D-6E8A-4147-A177-3AD203B41FA5}">
                      <a16:colId xmlns:a16="http://schemas.microsoft.com/office/drawing/2014/main" val="348312104"/>
                    </a:ext>
                  </a:extLst>
                </a:gridCol>
                <a:gridCol w="651694">
                  <a:extLst>
                    <a:ext uri="{9D8B030D-6E8A-4147-A177-3AD203B41FA5}">
                      <a16:colId xmlns:a16="http://schemas.microsoft.com/office/drawing/2014/main" val="1682312244"/>
                    </a:ext>
                  </a:extLst>
                </a:gridCol>
              </a:tblGrid>
              <a:tr h="264211">
                <a:tc gridSpan="7">
                  <a:txBody>
                    <a:bodyPr/>
                    <a:lstStyle/>
                    <a:p>
                      <a:r>
                        <a:rPr lang="en-US" dirty="0"/>
                        <a:t>February</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6759925"/>
                  </a:ext>
                </a:extLst>
              </a:tr>
              <a:tr h="325182">
                <a:tc>
                  <a:txBody>
                    <a:bodyPr/>
                    <a:lstStyle/>
                    <a:p>
                      <a:r>
                        <a:rPr lang="en-US" sz="900" dirty="0"/>
                        <a:t>Monday</a:t>
                      </a:r>
                    </a:p>
                  </a:txBody>
                  <a:tcPr/>
                </a:tc>
                <a:tc>
                  <a:txBody>
                    <a:bodyPr/>
                    <a:lstStyle/>
                    <a:p>
                      <a:r>
                        <a:rPr lang="en-US" sz="900"/>
                        <a:t>Tuesday</a:t>
                      </a:r>
                    </a:p>
                  </a:txBody>
                  <a:tcPr/>
                </a:tc>
                <a:tc>
                  <a:txBody>
                    <a:bodyPr/>
                    <a:lstStyle/>
                    <a:p>
                      <a:r>
                        <a:rPr lang="en-US" sz="900"/>
                        <a:t>Wednesday</a:t>
                      </a:r>
                    </a:p>
                  </a:txBody>
                  <a:tcPr/>
                </a:tc>
                <a:tc>
                  <a:txBody>
                    <a:bodyPr/>
                    <a:lstStyle/>
                    <a:p>
                      <a:r>
                        <a:rPr lang="en-US" sz="900"/>
                        <a:t>Thursday</a:t>
                      </a:r>
                    </a:p>
                  </a:txBody>
                  <a:tcPr/>
                </a:tc>
                <a:tc>
                  <a:txBody>
                    <a:bodyPr/>
                    <a:lstStyle/>
                    <a:p>
                      <a:r>
                        <a:rPr lang="en-US" sz="900"/>
                        <a:t>Friday</a:t>
                      </a:r>
                    </a:p>
                  </a:txBody>
                  <a:tcPr/>
                </a:tc>
                <a:tc>
                  <a:txBody>
                    <a:bodyPr/>
                    <a:lstStyle/>
                    <a:p>
                      <a:r>
                        <a:rPr lang="en-US" sz="900"/>
                        <a:t>Saturday</a:t>
                      </a:r>
                      <a:endParaRPr lang="en-US" sz="900" err="1"/>
                    </a:p>
                  </a:txBody>
                  <a:tcPr/>
                </a:tc>
                <a:tc>
                  <a:txBody>
                    <a:bodyPr/>
                    <a:lstStyle/>
                    <a:p>
                      <a:r>
                        <a:rPr lang="en-US" sz="900"/>
                        <a:t>Sunday</a:t>
                      </a:r>
                    </a:p>
                  </a:txBody>
                  <a:tcPr/>
                </a:tc>
                <a:extLst>
                  <a:ext uri="{0D108BD9-81ED-4DB2-BD59-A6C34878D82A}">
                    <a16:rowId xmlns:a16="http://schemas.microsoft.com/office/drawing/2014/main" val="732031922"/>
                  </a:ext>
                </a:extLst>
              </a:tr>
              <a:tr h="264211">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r>
                        <a:rPr lang="en-US"/>
                        <a:t>1</a:t>
                      </a:r>
                    </a:p>
                  </a:txBody>
                  <a:tcPr/>
                </a:tc>
                <a:tc>
                  <a:txBody>
                    <a:bodyPr/>
                    <a:lstStyle/>
                    <a:p>
                      <a:pPr lvl="0">
                        <a:buNone/>
                      </a:pPr>
                      <a:r>
                        <a:rPr lang="en-US"/>
                        <a:t>2</a:t>
                      </a:r>
                    </a:p>
                  </a:txBody>
                  <a:tcPr/>
                </a:tc>
                <a:tc>
                  <a:txBody>
                    <a:bodyPr/>
                    <a:lstStyle/>
                    <a:p>
                      <a:pPr lvl="0">
                        <a:buNone/>
                      </a:pPr>
                      <a:r>
                        <a:rPr lang="en-US"/>
                        <a:t>3</a:t>
                      </a:r>
                    </a:p>
                  </a:txBody>
                  <a:tcPr/>
                </a:tc>
                <a:tc>
                  <a:txBody>
                    <a:bodyPr/>
                    <a:lstStyle/>
                    <a:p>
                      <a:pPr lvl="0">
                        <a:buNone/>
                      </a:pPr>
                      <a:r>
                        <a:rPr lang="en-US"/>
                        <a:t>4</a:t>
                      </a:r>
                    </a:p>
                  </a:txBody>
                  <a:tcPr/>
                </a:tc>
                <a:extLst>
                  <a:ext uri="{0D108BD9-81ED-4DB2-BD59-A6C34878D82A}">
                    <a16:rowId xmlns:a16="http://schemas.microsoft.com/office/drawing/2014/main" val="537272288"/>
                  </a:ext>
                </a:extLst>
              </a:tr>
              <a:tr h="264211">
                <a:tc>
                  <a:txBody>
                    <a:bodyPr/>
                    <a:lstStyle/>
                    <a:p>
                      <a:r>
                        <a:rPr lang="en-US"/>
                        <a:t>5</a:t>
                      </a:r>
                    </a:p>
                  </a:txBody>
                  <a:tcPr/>
                </a:tc>
                <a:tc>
                  <a:txBody>
                    <a:bodyPr/>
                    <a:lstStyle/>
                    <a:p>
                      <a:r>
                        <a:rPr lang="en-US"/>
                        <a:t>6</a:t>
                      </a:r>
                    </a:p>
                  </a:txBody>
                  <a:tcPr/>
                </a:tc>
                <a:tc>
                  <a:txBody>
                    <a:bodyPr/>
                    <a:lstStyle/>
                    <a:p>
                      <a:r>
                        <a:rPr lang="en-US"/>
                        <a:t>7</a:t>
                      </a:r>
                    </a:p>
                  </a:txBody>
                  <a:tcPr/>
                </a:tc>
                <a:tc>
                  <a:txBody>
                    <a:bodyPr/>
                    <a:lstStyle/>
                    <a:p>
                      <a:r>
                        <a:rPr lang="en-US" dirty="0"/>
                        <a:t>8</a:t>
                      </a:r>
                    </a:p>
                  </a:txBody>
                  <a:tcPr/>
                </a:tc>
                <a:tc>
                  <a:txBody>
                    <a:bodyPr/>
                    <a:lstStyle/>
                    <a:p>
                      <a:r>
                        <a:rPr lang="en-US"/>
                        <a:t>9</a:t>
                      </a:r>
                    </a:p>
                  </a:txBody>
                  <a:tcPr/>
                </a:tc>
                <a:tc>
                  <a:txBody>
                    <a:bodyPr/>
                    <a:lstStyle/>
                    <a:p>
                      <a:r>
                        <a:rPr lang="en-US"/>
                        <a:t>10</a:t>
                      </a:r>
                    </a:p>
                  </a:txBody>
                  <a:tcPr/>
                </a:tc>
                <a:tc>
                  <a:txBody>
                    <a:bodyPr/>
                    <a:lstStyle/>
                    <a:p>
                      <a:r>
                        <a:rPr lang="en-US"/>
                        <a:t>11</a:t>
                      </a:r>
                    </a:p>
                  </a:txBody>
                  <a:tcPr/>
                </a:tc>
                <a:extLst>
                  <a:ext uri="{0D108BD9-81ED-4DB2-BD59-A6C34878D82A}">
                    <a16:rowId xmlns:a16="http://schemas.microsoft.com/office/drawing/2014/main" val="602212128"/>
                  </a:ext>
                </a:extLst>
              </a:tr>
              <a:tr h="264211">
                <a:tc>
                  <a:txBody>
                    <a:bodyPr/>
                    <a:lstStyle/>
                    <a:p>
                      <a:r>
                        <a:rPr lang="en-US"/>
                        <a:t>12</a:t>
                      </a:r>
                    </a:p>
                  </a:txBody>
                  <a:tcPr/>
                </a:tc>
                <a:tc>
                  <a:txBody>
                    <a:bodyPr/>
                    <a:lstStyle/>
                    <a:p>
                      <a:r>
                        <a:rPr lang="en-US"/>
                        <a:t>13</a:t>
                      </a:r>
                    </a:p>
                  </a:txBody>
                  <a:tcPr/>
                </a:tc>
                <a:tc>
                  <a:txBody>
                    <a:bodyPr/>
                    <a:lstStyle/>
                    <a:p>
                      <a:r>
                        <a:rPr lang="en-US"/>
                        <a:t>14</a:t>
                      </a:r>
                    </a:p>
                  </a:txBody>
                  <a:tcPr/>
                </a:tc>
                <a:tc>
                  <a:txBody>
                    <a:bodyPr/>
                    <a:lstStyle/>
                    <a:p>
                      <a:r>
                        <a:rPr lang="en-US"/>
                        <a:t>15</a:t>
                      </a:r>
                    </a:p>
                  </a:txBody>
                  <a:tcPr/>
                </a:tc>
                <a:tc>
                  <a:txBody>
                    <a:bodyPr/>
                    <a:lstStyle/>
                    <a:p>
                      <a:r>
                        <a:rPr lang="en-US"/>
                        <a:t>16</a:t>
                      </a:r>
                    </a:p>
                  </a:txBody>
                  <a:tcPr/>
                </a:tc>
                <a:tc>
                  <a:txBody>
                    <a:bodyPr/>
                    <a:lstStyle/>
                    <a:p>
                      <a:r>
                        <a:rPr lang="en-US"/>
                        <a:t>17</a:t>
                      </a:r>
                    </a:p>
                  </a:txBody>
                  <a:tcPr/>
                </a:tc>
                <a:tc>
                  <a:txBody>
                    <a:bodyPr/>
                    <a:lstStyle/>
                    <a:p>
                      <a:r>
                        <a:rPr lang="en-US"/>
                        <a:t>18</a:t>
                      </a:r>
                    </a:p>
                  </a:txBody>
                  <a:tcPr/>
                </a:tc>
                <a:extLst>
                  <a:ext uri="{0D108BD9-81ED-4DB2-BD59-A6C34878D82A}">
                    <a16:rowId xmlns:a16="http://schemas.microsoft.com/office/drawing/2014/main" val="313984636"/>
                  </a:ext>
                </a:extLst>
              </a:tr>
              <a:tr h="264211">
                <a:tc>
                  <a:txBody>
                    <a:bodyPr/>
                    <a:lstStyle/>
                    <a:p>
                      <a:r>
                        <a:rPr lang="en-US"/>
                        <a:t>19</a:t>
                      </a:r>
                    </a:p>
                  </a:txBody>
                  <a:tcPr/>
                </a:tc>
                <a:tc>
                  <a:txBody>
                    <a:bodyPr/>
                    <a:lstStyle/>
                    <a:p>
                      <a:r>
                        <a:rPr lang="en-US"/>
                        <a:t>20</a:t>
                      </a:r>
                    </a:p>
                  </a:txBody>
                  <a:tcPr/>
                </a:tc>
                <a:tc>
                  <a:txBody>
                    <a:bodyPr/>
                    <a:lstStyle/>
                    <a:p>
                      <a:r>
                        <a:rPr lang="en-US" dirty="0"/>
                        <a:t>21</a:t>
                      </a:r>
                    </a:p>
                  </a:txBody>
                  <a:tcPr/>
                </a:tc>
                <a:tc>
                  <a:txBody>
                    <a:bodyPr/>
                    <a:lstStyle/>
                    <a:p>
                      <a:r>
                        <a:rPr lang="en-US"/>
                        <a:t>22</a:t>
                      </a:r>
                    </a:p>
                  </a:txBody>
                  <a:tcPr/>
                </a:tc>
                <a:tc>
                  <a:txBody>
                    <a:bodyPr/>
                    <a:lstStyle/>
                    <a:p>
                      <a:r>
                        <a:rPr lang="en-US"/>
                        <a:t>23</a:t>
                      </a:r>
                    </a:p>
                  </a:txBody>
                  <a:tcPr/>
                </a:tc>
                <a:tc>
                  <a:txBody>
                    <a:bodyPr/>
                    <a:lstStyle/>
                    <a:p>
                      <a:r>
                        <a:rPr lang="en-US"/>
                        <a:t>24</a:t>
                      </a:r>
                    </a:p>
                  </a:txBody>
                  <a:tcPr/>
                </a:tc>
                <a:tc>
                  <a:txBody>
                    <a:bodyPr/>
                    <a:lstStyle/>
                    <a:p>
                      <a:r>
                        <a:rPr lang="en-US"/>
                        <a:t>25</a:t>
                      </a:r>
                    </a:p>
                  </a:txBody>
                  <a:tcPr/>
                </a:tc>
                <a:extLst>
                  <a:ext uri="{0D108BD9-81ED-4DB2-BD59-A6C34878D82A}">
                    <a16:rowId xmlns:a16="http://schemas.microsoft.com/office/drawing/2014/main" val="469013184"/>
                  </a:ext>
                </a:extLst>
              </a:tr>
              <a:tr h="264211">
                <a:tc>
                  <a:txBody>
                    <a:bodyPr/>
                    <a:lstStyle/>
                    <a:p>
                      <a:pPr lvl="0">
                        <a:buNone/>
                      </a:pPr>
                      <a:r>
                        <a:rPr lang="en-US"/>
                        <a:t>26</a:t>
                      </a:r>
                    </a:p>
                  </a:txBody>
                  <a:tcPr/>
                </a:tc>
                <a:tc>
                  <a:txBody>
                    <a:bodyPr/>
                    <a:lstStyle/>
                    <a:p>
                      <a:pPr lvl="0">
                        <a:buNone/>
                      </a:pPr>
                      <a:r>
                        <a:rPr lang="en-US"/>
                        <a:t>27</a:t>
                      </a:r>
                    </a:p>
                  </a:txBody>
                  <a:tcPr/>
                </a:tc>
                <a:tc>
                  <a:txBody>
                    <a:bodyPr/>
                    <a:lstStyle/>
                    <a:p>
                      <a:pPr lvl="0">
                        <a:buNone/>
                      </a:pPr>
                      <a:r>
                        <a:rPr lang="en-US"/>
                        <a:t>28</a:t>
                      </a:r>
                    </a:p>
                  </a:txBody>
                  <a:tcPr/>
                </a:tc>
                <a:tc>
                  <a:txBody>
                    <a:bodyPr/>
                    <a:lstStyle/>
                    <a:p>
                      <a:pPr lvl="0">
                        <a:buNone/>
                      </a:pPr>
                      <a:r>
                        <a:rPr lang="en-US"/>
                        <a:t>29</a:t>
                      </a:r>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dirty="0"/>
                    </a:p>
                  </a:txBody>
                  <a:tcPr/>
                </a:tc>
                <a:extLst>
                  <a:ext uri="{0D108BD9-81ED-4DB2-BD59-A6C34878D82A}">
                    <a16:rowId xmlns:a16="http://schemas.microsoft.com/office/drawing/2014/main" val="44968771"/>
                  </a:ext>
                </a:extLst>
              </a:tr>
            </a:tbl>
          </a:graphicData>
        </a:graphic>
      </p:graphicFrame>
      <p:sp>
        <p:nvSpPr>
          <p:cNvPr id="4" name="TextBox 3">
            <a:extLst>
              <a:ext uri="{FF2B5EF4-FFF2-40B4-BE49-F238E27FC236}">
                <a16:creationId xmlns:a16="http://schemas.microsoft.com/office/drawing/2014/main" id="{D8F40C44-A5C6-8C14-1DDB-02E2975EA332}"/>
              </a:ext>
            </a:extLst>
          </p:cNvPr>
          <p:cNvSpPr txBox="1"/>
          <p:nvPr/>
        </p:nvSpPr>
        <p:spPr>
          <a:xfrm>
            <a:off x="1034794" y="1260470"/>
            <a:ext cx="47022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Calibri"/>
                <a:cs typeface="Calibri"/>
              </a:rPr>
              <a:t>FOR THE EARLY BIRD, WE MAY DISPLAY A CALENDAR WITH THE DATE HIGHLIGHTED OR CIRCLED</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A659AE9-133D-6870-91FB-9EA390373825}"/>
                  </a:ext>
                </a:extLst>
              </p14:cNvPr>
              <p14:cNvContentPartPr/>
              <p14:nvPr/>
            </p14:nvContentPartPr>
            <p14:xfrm>
              <a:off x="2813713" y="3775764"/>
              <a:ext cx="360" cy="360"/>
            </p14:xfrm>
          </p:contentPart>
        </mc:Choice>
        <mc:Fallback xmlns="">
          <p:pic>
            <p:nvPicPr>
              <p:cNvPr id="13" name="Ink 12">
                <a:extLst>
                  <a:ext uri="{FF2B5EF4-FFF2-40B4-BE49-F238E27FC236}">
                    <a16:creationId xmlns:a16="http://schemas.microsoft.com/office/drawing/2014/main" id="{4A659AE9-133D-6870-91FB-9EA390373825}"/>
                  </a:ext>
                </a:extLst>
              </p:cNvPr>
              <p:cNvPicPr/>
              <p:nvPr/>
            </p:nvPicPr>
            <p:blipFill>
              <a:blip r:embed="rId6"/>
              <a:stretch>
                <a:fillRect/>
              </a:stretch>
            </p:blipFill>
            <p:spPr>
              <a:xfrm>
                <a:off x="2807593" y="376964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B50B11CF-B44E-C6AD-777A-AAFDB78AB27F}"/>
                  </a:ext>
                </a:extLst>
              </p14:cNvPr>
              <p14:cNvContentPartPr/>
              <p14:nvPr/>
            </p14:nvContentPartPr>
            <p14:xfrm>
              <a:off x="1424833" y="3039204"/>
              <a:ext cx="360" cy="360"/>
            </p14:xfrm>
          </p:contentPart>
        </mc:Choice>
        <mc:Fallback xmlns="">
          <p:pic>
            <p:nvPicPr>
              <p:cNvPr id="14" name="Ink 13">
                <a:extLst>
                  <a:ext uri="{FF2B5EF4-FFF2-40B4-BE49-F238E27FC236}">
                    <a16:creationId xmlns:a16="http://schemas.microsoft.com/office/drawing/2014/main" id="{B50B11CF-B44E-C6AD-777A-AAFDB78AB27F}"/>
                  </a:ext>
                </a:extLst>
              </p:cNvPr>
              <p:cNvPicPr/>
              <p:nvPr/>
            </p:nvPicPr>
            <p:blipFill>
              <a:blip r:embed="rId6"/>
              <a:stretch>
                <a:fillRect/>
              </a:stretch>
            </p:blipFill>
            <p:spPr>
              <a:xfrm>
                <a:off x="1418713" y="303308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29DA6703-DD2C-8A42-6677-CEBD1A4DC69D}"/>
                  </a:ext>
                </a:extLst>
              </p14:cNvPr>
              <p14:cNvContentPartPr/>
              <p14:nvPr/>
            </p14:nvContentPartPr>
            <p14:xfrm>
              <a:off x="7896913" y="2595684"/>
              <a:ext cx="360" cy="5040"/>
            </p14:xfrm>
          </p:contentPart>
        </mc:Choice>
        <mc:Fallback xmlns="">
          <p:pic>
            <p:nvPicPr>
              <p:cNvPr id="15" name="Ink 14">
                <a:extLst>
                  <a:ext uri="{FF2B5EF4-FFF2-40B4-BE49-F238E27FC236}">
                    <a16:creationId xmlns:a16="http://schemas.microsoft.com/office/drawing/2014/main" id="{29DA6703-DD2C-8A42-6677-CEBD1A4DC69D}"/>
                  </a:ext>
                </a:extLst>
              </p:cNvPr>
              <p:cNvPicPr/>
              <p:nvPr/>
            </p:nvPicPr>
            <p:blipFill>
              <a:blip r:embed="rId9"/>
              <a:stretch>
                <a:fillRect/>
              </a:stretch>
            </p:blipFill>
            <p:spPr>
              <a:xfrm>
                <a:off x="7890793" y="2589564"/>
                <a:ext cx="1260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481E505B-4333-9D7F-FBD6-712CD0B2168C}"/>
                  </a:ext>
                </a:extLst>
              </p14:cNvPr>
              <p14:cNvContentPartPr/>
              <p14:nvPr/>
            </p14:nvContentPartPr>
            <p14:xfrm>
              <a:off x="5319673" y="4203444"/>
              <a:ext cx="360" cy="360"/>
            </p14:xfrm>
          </p:contentPart>
        </mc:Choice>
        <mc:Fallback xmlns="">
          <p:pic>
            <p:nvPicPr>
              <p:cNvPr id="16" name="Ink 15">
                <a:extLst>
                  <a:ext uri="{FF2B5EF4-FFF2-40B4-BE49-F238E27FC236}">
                    <a16:creationId xmlns:a16="http://schemas.microsoft.com/office/drawing/2014/main" id="{481E505B-4333-9D7F-FBD6-712CD0B2168C}"/>
                  </a:ext>
                </a:extLst>
              </p:cNvPr>
              <p:cNvPicPr/>
              <p:nvPr/>
            </p:nvPicPr>
            <p:blipFill>
              <a:blip r:embed="rId6"/>
              <a:stretch>
                <a:fillRect/>
              </a:stretch>
            </p:blipFill>
            <p:spPr>
              <a:xfrm>
                <a:off x="5313553" y="419732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870F10D4-AEF1-8FDB-5416-C6DBF3079232}"/>
                  </a:ext>
                </a:extLst>
              </p14:cNvPr>
              <p14:cNvContentPartPr/>
              <p14:nvPr/>
            </p14:nvContentPartPr>
            <p14:xfrm>
              <a:off x="2291353" y="2778204"/>
              <a:ext cx="360" cy="360"/>
            </p14:xfrm>
          </p:contentPart>
        </mc:Choice>
        <mc:Fallback xmlns="">
          <p:pic>
            <p:nvPicPr>
              <p:cNvPr id="22" name="Ink 21">
                <a:extLst>
                  <a:ext uri="{FF2B5EF4-FFF2-40B4-BE49-F238E27FC236}">
                    <a16:creationId xmlns:a16="http://schemas.microsoft.com/office/drawing/2014/main" id="{870F10D4-AEF1-8FDB-5416-C6DBF3079232}"/>
                  </a:ext>
                </a:extLst>
              </p:cNvPr>
              <p:cNvPicPr/>
              <p:nvPr/>
            </p:nvPicPr>
            <p:blipFill>
              <a:blip r:embed="rId12"/>
              <a:stretch>
                <a:fillRect/>
              </a:stretch>
            </p:blipFill>
            <p:spPr>
              <a:xfrm>
                <a:off x="2237353" y="267020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4FDA509B-D507-8E7F-718C-5F2A4491B456}"/>
                  </a:ext>
                </a:extLst>
              </p14:cNvPr>
              <p14:cNvContentPartPr/>
              <p14:nvPr/>
            </p14:nvContentPartPr>
            <p14:xfrm>
              <a:off x="2124313" y="2717004"/>
              <a:ext cx="653040" cy="300600"/>
            </p14:xfrm>
          </p:contentPart>
        </mc:Choice>
        <mc:Fallback xmlns="">
          <p:pic>
            <p:nvPicPr>
              <p:cNvPr id="23" name="Ink 22">
                <a:extLst>
                  <a:ext uri="{FF2B5EF4-FFF2-40B4-BE49-F238E27FC236}">
                    <a16:creationId xmlns:a16="http://schemas.microsoft.com/office/drawing/2014/main" id="{4FDA509B-D507-8E7F-718C-5F2A4491B456}"/>
                  </a:ext>
                </a:extLst>
              </p:cNvPr>
              <p:cNvPicPr/>
              <p:nvPr/>
            </p:nvPicPr>
            <p:blipFill>
              <a:blip r:embed="rId14"/>
              <a:stretch>
                <a:fillRect/>
              </a:stretch>
            </p:blipFill>
            <p:spPr>
              <a:xfrm>
                <a:off x="2070673" y="2609004"/>
                <a:ext cx="760680" cy="516240"/>
              </a:xfrm>
              <a:prstGeom prst="rect">
                <a:avLst/>
              </a:prstGeom>
            </p:spPr>
          </p:pic>
        </mc:Fallback>
      </mc:AlternateContent>
    </p:spTree>
    <p:extLst>
      <p:ext uri="{BB962C8B-B14F-4D97-AF65-F5344CB8AC3E}">
        <p14:creationId xmlns:p14="http://schemas.microsoft.com/office/powerpoint/2010/main" val="280400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257822" y="1135654"/>
            <a:ext cx="6324946" cy="7878224"/>
          </a:xfrm>
          <a:prstGeom prst="rect">
            <a:avLst/>
          </a:prstGeom>
          <a:noFill/>
          <a:ln>
            <a:solidFill>
              <a:srgbClr val="00405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Rectangle 34">
            <a:extLst>
              <a:ext uri="{FF2B5EF4-FFF2-40B4-BE49-F238E27FC236}">
                <a16:creationId xmlns:a16="http://schemas.microsoft.com/office/drawing/2014/main" id="{1BB0F513-2428-5240-B1F9-7836B70157A9}"/>
              </a:ext>
            </a:extLst>
          </p:cNvPr>
          <p:cNvSpPr/>
          <p:nvPr/>
        </p:nvSpPr>
        <p:spPr>
          <a:xfrm>
            <a:off x="-1588" y="780130"/>
            <a:ext cx="6873499" cy="116815"/>
          </a:xfrm>
          <a:prstGeom prst="rect">
            <a:avLst/>
          </a:prstGeom>
          <a:solidFill>
            <a:srgbClr val="0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2C45"/>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449924C5-3032-5148-A41C-9A0FBC977B0A}"/>
              </a:ext>
            </a:extLst>
          </p:cNvPr>
          <p:cNvCxnSpPr>
            <a:cxnSpLocks/>
          </p:cNvCxnSpPr>
          <p:nvPr/>
        </p:nvCxnSpPr>
        <p:spPr>
          <a:xfrm>
            <a:off x="3041709" y="130122"/>
            <a:ext cx="0" cy="581025"/>
          </a:xfrm>
          <a:prstGeom prst="line">
            <a:avLst/>
          </a:prstGeom>
          <a:ln>
            <a:solidFill>
              <a:srgbClr val="032C4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70515D0-0485-4743-9956-1AEF3D89FD0B}"/>
              </a:ext>
            </a:extLst>
          </p:cNvPr>
          <p:cNvSpPr txBox="1"/>
          <p:nvPr/>
        </p:nvSpPr>
        <p:spPr>
          <a:xfrm>
            <a:off x="475350" y="896945"/>
            <a:ext cx="6087575" cy="276999"/>
          </a:xfrm>
          <a:prstGeom prst="rect">
            <a:avLst/>
          </a:prstGeom>
          <a:noFill/>
        </p:spPr>
        <p:txBody>
          <a:bodyPr wrap="square" lIns="91440" tIns="45720" rIns="91440" bIns="45720" rtlCol="0" anchor="t">
            <a:spAutoFit/>
          </a:bodyPr>
          <a:lstStyle/>
          <a:p>
            <a:pPr algn="ctr">
              <a:defRPr/>
            </a:pPr>
            <a:r>
              <a:rPr lang="en-US" sz="1200" b="1">
                <a:solidFill>
                  <a:srgbClr val="032C45"/>
                </a:solidFill>
                <a:latin typeface="Arial"/>
                <a:cs typeface="Arial"/>
              </a:rPr>
              <a:t>New Applicant Survey Consent Information </a:t>
            </a:r>
            <a:endParaRPr lang="en-US" sz="1200" b="1">
              <a:solidFill>
                <a:srgbClr val="032C45"/>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EF48263-E984-B092-B304-B2FCBF7B99E7}"/>
              </a:ext>
            </a:extLst>
          </p:cNvPr>
          <p:cNvPicPr>
            <a:picLocks noChangeAspect="1"/>
          </p:cNvPicPr>
          <p:nvPr/>
        </p:nvPicPr>
        <p:blipFill>
          <a:blip r:embed="rId3"/>
          <a:stretch>
            <a:fillRect/>
          </a:stretch>
        </p:blipFill>
        <p:spPr>
          <a:xfrm>
            <a:off x="3385939" y="44739"/>
            <a:ext cx="3032772" cy="685800"/>
          </a:xfrm>
          <a:prstGeom prst="rect">
            <a:avLst/>
          </a:prstGeom>
        </p:spPr>
      </p:pic>
      <p:pic>
        <p:nvPicPr>
          <p:cNvPr id="10" name="Picture 9">
            <a:extLst>
              <a:ext uri="{FF2B5EF4-FFF2-40B4-BE49-F238E27FC236}">
                <a16:creationId xmlns:a16="http://schemas.microsoft.com/office/drawing/2014/main" id="{66DA96DC-423B-DDC4-E268-06ACF6A00282}"/>
              </a:ext>
            </a:extLst>
          </p:cNvPr>
          <p:cNvPicPr>
            <a:picLocks noChangeAspect="1"/>
          </p:cNvPicPr>
          <p:nvPr/>
        </p:nvPicPr>
        <p:blipFill>
          <a:blip r:embed="rId4"/>
          <a:stretch>
            <a:fillRect/>
          </a:stretch>
        </p:blipFill>
        <p:spPr>
          <a:xfrm>
            <a:off x="192803" y="130122"/>
            <a:ext cx="2504677" cy="581025"/>
          </a:xfrm>
          <a:prstGeom prst="rect">
            <a:avLst/>
          </a:prstGeom>
        </p:spPr>
      </p:pic>
      <p:sp>
        <p:nvSpPr>
          <p:cNvPr id="2" name="TextBox 1">
            <a:extLst>
              <a:ext uri="{FF2B5EF4-FFF2-40B4-BE49-F238E27FC236}">
                <a16:creationId xmlns:a16="http://schemas.microsoft.com/office/drawing/2014/main" id="{0EA34D6E-DCC7-40AD-9EF0-E6A1A00FE497}"/>
              </a:ext>
            </a:extLst>
          </p:cNvPr>
          <p:cNvSpPr txBox="1"/>
          <p:nvPr/>
        </p:nvSpPr>
        <p:spPr>
          <a:xfrm>
            <a:off x="316250" y="1216437"/>
            <a:ext cx="6249189" cy="7663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Who is conducting the survey?</a:t>
            </a:r>
            <a:endParaRPr lang="en-US" sz="1200" b="1">
              <a:ea typeface="Calibri"/>
              <a:cs typeface="Calibri"/>
            </a:endParaRPr>
          </a:p>
          <a:p>
            <a:r>
              <a:rPr lang="en-US" sz="1200"/>
              <a:t>The Social Security Administration (SSA) is conducting the New Applicant Survey. SSA hired </a:t>
            </a:r>
            <a:r>
              <a:rPr lang="en-US" sz="1200" err="1"/>
              <a:t>Westat</a:t>
            </a:r>
            <a:r>
              <a:rPr lang="en-US" sz="1200"/>
              <a:t>, a national research company, to carry out the survey.</a:t>
            </a:r>
            <a:endParaRPr lang="en-US" sz="1200">
              <a:ea typeface="Calibri"/>
              <a:cs typeface="Calibri"/>
            </a:endParaRPr>
          </a:p>
          <a:p>
            <a:endParaRPr lang="en-US" sz="1200">
              <a:ea typeface="Calibri"/>
              <a:cs typeface="Calibri"/>
            </a:endParaRPr>
          </a:p>
          <a:p>
            <a:r>
              <a:rPr lang="en-US" sz="1200" b="1"/>
              <a:t>What is the survey about?</a:t>
            </a:r>
            <a:endParaRPr lang="en-US" sz="1200" b="1">
              <a:ea typeface="Calibri"/>
              <a:cs typeface="Calibri"/>
            </a:endParaRPr>
          </a:p>
          <a:p>
            <a:r>
              <a:rPr lang="en-US" sz="1200"/>
              <a:t>SSA is conducting the New Applicant Survey to learn about your health, your employment situation, your experience with the disability application process, and things you might have needed help with. This information may help SSA improve the application process.</a:t>
            </a:r>
            <a:endParaRPr lang="en-US" sz="1200">
              <a:ea typeface="Calibri"/>
              <a:cs typeface="Calibri"/>
            </a:endParaRPr>
          </a:p>
          <a:p>
            <a:endParaRPr lang="en-US" sz="1200">
              <a:ea typeface="Calibri"/>
              <a:cs typeface="Calibri"/>
            </a:endParaRPr>
          </a:p>
          <a:p>
            <a:r>
              <a:rPr lang="en-US" sz="1200" b="1"/>
              <a:t>What do you want me to do?/What am I consenting to?</a:t>
            </a:r>
            <a:endParaRPr lang="en-US" sz="1200" b="1">
              <a:ea typeface="Calibri"/>
              <a:cs typeface="Calibri"/>
            </a:endParaRPr>
          </a:p>
          <a:p>
            <a:r>
              <a:rPr lang="en-US" sz="1200"/>
              <a:t>We ask for your consent for your voluntary participation in the survey that will take __ or less to complete. The survey will ask about your experience with the application process, your health and employment situation, and things you might have needed help with. </a:t>
            </a:r>
            <a:r>
              <a:rPr lang="en-US" sz="1200">
                <a:cs typeface="Arial"/>
              </a:rPr>
              <a:t>You may skip any question that you prefer not to answer. </a:t>
            </a:r>
            <a:r>
              <a:rPr lang="en-US" sz="1200"/>
              <a:t>If you decide </a:t>
            </a:r>
            <a:r>
              <a:rPr lang="en-US" sz="1200" u="sng"/>
              <a:t>not</a:t>
            </a:r>
            <a:r>
              <a:rPr lang="en-US" sz="1200"/>
              <a:t> to participate, it will not affect any decision SSA makes about your current, or future, disability benefits or payments.</a:t>
            </a:r>
            <a:r>
              <a:rPr lang="en-US" sz="1200">
                <a:cs typeface="Arial"/>
              </a:rPr>
              <a:t> </a:t>
            </a:r>
            <a:r>
              <a:rPr lang="en-US" sz="1200"/>
              <a:t>Please use the link or QR code in the enclosed letter and PIN to get to the survey. </a:t>
            </a:r>
            <a:endParaRPr lang="en-US" sz="1200">
              <a:ea typeface="Calibri"/>
              <a:cs typeface="Calibri"/>
            </a:endParaRPr>
          </a:p>
          <a:p>
            <a:endParaRPr lang="en-US" sz="1200">
              <a:ea typeface="Calibri"/>
              <a:cs typeface="Calibri"/>
            </a:endParaRPr>
          </a:p>
          <a:p>
            <a:r>
              <a:rPr lang="en-US" sz="1200"/>
              <a:t>By consenting to participate, you are agreeing to SSA maintaining and using the information that you share as Federal law, regulations, and directives permit.  Any published reports will not identify you; your information will be grouped with other participants. SSA will retain information collected from the survey to comply with Federal records, and laws, and will retire the records in accordance with applicable Federal Records Retention Schedules (</a:t>
            </a:r>
            <a:r>
              <a:rPr lang="en-US" sz="1200" i="1"/>
              <a:t>see </a:t>
            </a:r>
            <a:r>
              <a:rPr lang="en-US" sz="1200"/>
              <a:t>44 U.S.C. § 3303a).</a:t>
            </a:r>
            <a:endParaRPr lang="en-US" sz="1200">
              <a:ea typeface="Calibri"/>
              <a:cs typeface="Calibri"/>
            </a:endParaRPr>
          </a:p>
          <a:p>
            <a:endParaRPr lang="en-US" sz="1200">
              <a:ea typeface="Calibri"/>
              <a:cs typeface="Calibri"/>
            </a:endParaRPr>
          </a:p>
          <a:p>
            <a:r>
              <a:rPr lang="en-US" sz="1200" b="1"/>
              <a:t>How was I selected for this survey?</a:t>
            </a:r>
            <a:endParaRPr lang="en-US" sz="1200" b="1">
              <a:ea typeface="Calibri"/>
              <a:cs typeface="Calibri"/>
            </a:endParaRPr>
          </a:p>
          <a:p>
            <a:r>
              <a:rPr lang="en-US" sz="1200"/>
              <a:t>You were randomly selected to participate in the New Applicant Survey from a list of people who recently applied for the Social Security Disability Insurance (SSDI) or Supplemental Security Income (SSI) program benefits. Everyone on the list had the same chance of being selected. </a:t>
            </a:r>
            <a:endParaRPr lang="en-US" sz="1200">
              <a:ea typeface="Calibri"/>
              <a:cs typeface="Calibri"/>
            </a:endParaRPr>
          </a:p>
          <a:p>
            <a:endParaRPr lang="en-US" sz="1200">
              <a:ea typeface="Calibri"/>
              <a:cs typeface="Calibri"/>
            </a:endParaRPr>
          </a:p>
          <a:p>
            <a:r>
              <a:rPr lang="en-US" sz="1200" b="1"/>
              <a:t>Do I have to complete this survey?</a:t>
            </a:r>
            <a:endParaRPr lang="en-US" sz="1200" b="1">
              <a:ea typeface="Calibri"/>
              <a:cs typeface="Calibri"/>
            </a:endParaRPr>
          </a:p>
          <a:p>
            <a:r>
              <a:rPr lang="en-US" sz="1200"/>
              <a:t>Your participation is voluntary. The survey is being conducted for research purposes. </a:t>
            </a:r>
            <a:r>
              <a:rPr lang="en-US" sz="1200" b="1"/>
              <a:t>If you decide </a:t>
            </a:r>
            <a:r>
              <a:rPr lang="en-US" sz="1200" b="1" u="sng"/>
              <a:t>not</a:t>
            </a:r>
            <a:r>
              <a:rPr lang="en-US" sz="1200" b="1"/>
              <a:t> to complete the survey, it will not affect any decision SSA makes about your current, or future, disability benefits or payments.</a:t>
            </a:r>
            <a:endParaRPr lang="en-US" sz="1200" b="1">
              <a:ea typeface="Calibri"/>
              <a:cs typeface="Calibri"/>
            </a:endParaRPr>
          </a:p>
          <a:p>
            <a:endParaRPr lang="en-US" sz="1200" b="1">
              <a:ea typeface="Calibri"/>
              <a:cs typeface="Calibri"/>
            </a:endParaRPr>
          </a:p>
          <a:p>
            <a:r>
              <a:rPr lang="en-US" sz="1200" b="1"/>
              <a:t>How will you protect my privacy?</a:t>
            </a:r>
            <a:endParaRPr lang="en-US" sz="1200" b="1">
              <a:ea typeface="Calibri"/>
              <a:cs typeface="Calibri"/>
            </a:endParaRPr>
          </a:p>
          <a:p>
            <a:r>
              <a:rPr lang="en-US" sz="1200">
                <a:latin typeface="Calibri"/>
                <a:ea typeface="Calibri"/>
                <a:cs typeface="Calibri"/>
              </a:rPr>
              <a:t>We will follow Federal law and regulations to protect your privacy. SSA and </a:t>
            </a:r>
            <a:r>
              <a:rPr lang="en-US" sz="1200" err="1">
                <a:latin typeface="Calibri"/>
                <a:ea typeface="Calibri"/>
                <a:cs typeface="Calibri"/>
              </a:rPr>
              <a:t>Westat</a:t>
            </a:r>
            <a:r>
              <a:rPr lang="en-US" sz="1200">
                <a:latin typeface="Calibri"/>
                <a:ea typeface="Calibri"/>
                <a:cs typeface="Calibri"/>
              </a:rPr>
              <a:t> will protect your personal information collected during the survey consistent with Federal law, regulations, and </a:t>
            </a:r>
            <a:r>
              <a:rPr lang="en-US" sz="1200">
                <a:ea typeface="+mn-lt"/>
                <a:cs typeface="+mn-lt"/>
              </a:rPr>
              <a:t>directives. The information will be used for research in limited ways, consistent with applicable Federal law, regulations, and directives. For example, SSA may use your answers to the survey questions, combined with answers from other people surveyed, to improve the application process. Your name or other identifying information will not be included in any published reports. </a:t>
            </a:r>
            <a:endParaRPr lang="en-US" sz="1200">
              <a:latin typeface="Calibri"/>
              <a:ea typeface="Calibri"/>
              <a:cs typeface="Calibri"/>
            </a:endParaRPr>
          </a:p>
          <a:p>
            <a:endParaRPr lang="en-US" sz="1200">
              <a:latin typeface="Calibri"/>
              <a:ea typeface="Calibri"/>
              <a:cs typeface="Calibri"/>
            </a:endParaRPr>
          </a:p>
        </p:txBody>
      </p:sp>
    </p:spTree>
    <p:extLst>
      <p:ext uri="{BB962C8B-B14F-4D97-AF65-F5344CB8AC3E}">
        <p14:creationId xmlns:p14="http://schemas.microsoft.com/office/powerpoint/2010/main" val="141413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257822" y="1135654"/>
            <a:ext cx="6324946" cy="7878224"/>
          </a:xfrm>
          <a:prstGeom prst="rect">
            <a:avLst/>
          </a:prstGeom>
          <a:noFill/>
          <a:ln>
            <a:solidFill>
              <a:srgbClr val="00405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Rectangle 34">
            <a:extLst>
              <a:ext uri="{FF2B5EF4-FFF2-40B4-BE49-F238E27FC236}">
                <a16:creationId xmlns:a16="http://schemas.microsoft.com/office/drawing/2014/main" id="{1BB0F513-2428-5240-B1F9-7836B70157A9}"/>
              </a:ext>
            </a:extLst>
          </p:cNvPr>
          <p:cNvSpPr/>
          <p:nvPr/>
        </p:nvSpPr>
        <p:spPr>
          <a:xfrm>
            <a:off x="-1588" y="780130"/>
            <a:ext cx="6873499" cy="116815"/>
          </a:xfrm>
          <a:prstGeom prst="rect">
            <a:avLst/>
          </a:prstGeom>
          <a:solidFill>
            <a:srgbClr val="0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2C45"/>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449924C5-3032-5148-A41C-9A0FBC977B0A}"/>
              </a:ext>
            </a:extLst>
          </p:cNvPr>
          <p:cNvCxnSpPr>
            <a:cxnSpLocks/>
          </p:cNvCxnSpPr>
          <p:nvPr/>
        </p:nvCxnSpPr>
        <p:spPr>
          <a:xfrm>
            <a:off x="3041709" y="130122"/>
            <a:ext cx="0" cy="581025"/>
          </a:xfrm>
          <a:prstGeom prst="line">
            <a:avLst/>
          </a:prstGeom>
          <a:ln>
            <a:solidFill>
              <a:srgbClr val="032C4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70515D0-0485-4743-9956-1AEF3D89FD0B}"/>
              </a:ext>
            </a:extLst>
          </p:cNvPr>
          <p:cNvSpPr txBox="1"/>
          <p:nvPr/>
        </p:nvSpPr>
        <p:spPr>
          <a:xfrm>
            <a:off x="475350" y="896945"/>
            <a:ext cx="6087575" cy="276999"/>
          </a:xfrm>
          <a:prstGeom prst="rect">
            <a:avLst/>
          </a:prstGeom>
          <a:noFill/>
        </p:spPr>
        <p:txBody>
          <a:bodyPr wrap="square" lIns="91440" tIns="45720" rIns="91440" bIns="45720" rtlCol="0" anchor="t">
            <a:spAutoFit/>
          </a:bodyPr>
          <a:lstStyle/>
          <a:p>
            <a:pPr algn="ctr">
              <a:defRPr/>
            </a:pPr>
            <a:r>
              <a:rPr lang="en-US" sz="1200" b="1">
                <a:solidFill>
                  <a:srgbClr val="032C45"/>
                </a:solidFill>
                <a:latin typeface="Arial"/>
                <a:cs typeface="Arial"/>
              </a:rPr>
              <a:t>New Applicant Survey Consent Information </a:t>
            </a:r>
            <a:endParaRPr lang="en-US" sz="1200" b="1">
              <a:solidFill>
                <a:srgbClr val="032C45"/>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EF48263-E984-B092-B304-B2FCBF7B99E7}"/>
              </a:ext>
            </a:extLst>
          </p:cNvPr>
          <p:cNvPicPr>
            <a:picLocks noChangeAspect="1"/>
          </p:cNvPicPr>
          <p:nvPr/>
        </p:nvPicPr>
        <p:blipFill>
          <a:blip r:embed="rId3"/>
          <a:stretch>
            <a:fillRect/>
          </a:stretch>
        </p:blipFill>
        <p:spPr>
          <a:xfrm>
            <a:off x="3385939" y="44739"/>
            <a:ext cx="3032772" cy="685800"/>
          </a:xfrm>
          <a:prstGeom prst="rect">
            <a:avLst/>
          </a:prstGeom>
        </p:spPr>
      </p:pic>
      <p:pic>
        <p:nvPicPr>
          <p:cNvPr id="10" name="Picture 9">
            <a:extLst>
              <a:ext uri="{FF2B5EF4-FFF2-40B4-BE49-F238E27FC236}">
                <a16:creationId xmlns:a16="http://schemas.microsoft.com/office/drawing/2014/main" id="{66DA96DC-423B-DDC4-E268-06ACF6A00282}"/>
              </a:ext>
            </a:extLst>
          </p:cNvPr>
          <p:cNvPicPr>
            <a:picLocks noChangeAspect="1"/>
          </p:cNvPicPr>
          <p:nvPr/>
        </p:nvPicPr>
        <p:blipFill>
          <a:blip r:embed="rId4"/>
          <a:stretch>
            <a:fillRect/>
          </a:stretch>
        </p:blipFill>
        <p:spPr>
          <a:xfrm>
            <a:off x="192803" y="130122"/>
            <a:ext cx="2504677" cy="581025"/>
          </a:xfrm>
          <a:prstGeom prst="rect">
            <a:avLst/>
          </a:prstGeom>
        </p:spPr>
      </p:pic>
      <p:sp>
        <p:nvSpPr>
          <p:cNvPr id="2" name="TextBox 1">
            <a:extLst>
              <a:ext uri="{FF2B5EF4-FFF2-40B4-BE49-F238E27FC236}">
                <a16:creationId xmlns:a16="http://schemas.microsoft.com/office/drawing/2014/main" id="{DCD84EED-3837-35EE-EB5D-51E1A8DE2814}"/>
              </a:ext>
            </a:extLst>
          </p:cNvPr>
          <p:cNvSpPr txBox="1"/>
          <p:nvPr/>
        </p:nvSpPr>
        <p:spPr>
          <a:xfrm>
            <a:off x="331647" y="1267367"/>
            <a:ext cx="6206549" cy="6647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000000"/>
                </a:solidFill>
              </a:rPr>
              <a:t>Privacy Act Statement Collection and Use of Personal Information. </a:t>
            </a:r>
            <a:r>
              <a:rPr lang="en-US" sz="1200" dirty="0">
                <a:solidFill>
                  <a:srgbClr val="000000"/>
                </a:solidFill>
                <a:ea typeface="Calibri"/>
              </a:rPr>
              <a:t>Section 1110(a) of the Social Security Act, as amended, allows us to collect this information, which we will use to help SSA identify new interventions and policies to improve the application process and experience of applicants. Providing us this information is voluntary; not providing all or part of the information will not affect any SSA benefit. As law permits, we may use and share the information you submit, with other Federal agencies, contractors, student volunteers, and others, as outlined in the routine uses within </a:t>
            </a:r>
            <a:r>
              <a:rPr lang="en-US" sz="1200" dirty="0"/>
              <a:t>System of Records Notice (SORN) 60-0382 available at </a:t>
            </a:r>
            <a:r>
              <a:rPr lang="en-US" sz="1200" dirty="0">
                <a:solidFill>
                  <a:srgbClr val="0000FF"/>
                </a:solidFill>
                <a:hlinkClick r:id="rId5"/>
              </a:rPr>
              <a:t>www.ssa.gov/privacy</a:t>
            </a:r>
            <a:r>
              <a:rPr lang="en-US" sz="1200" dirty="0">
                <a:solidFill>
                  <a:srgbClr val="000000"/>
                </a:solidFill>
              </a:rPr>
              <a:t>. The information you submit may also be used in computer matching programs to establish or verify eligibility for Federal benefit programs and to recoup debts under these programs.</a:t>
            </a:r>
            <a:endParaRPr lang="en-US" sz="1200" dirty="0">
              <a:solidFill>
                <a:srgbClr val="000000"/>
              </a:solidFill>
              <a:ea typeface="Calibri"/>
              <a:cs typeface="Calibri"/>
            </a:endParaRPr>
          </a:p>
          <a:p>
            <a:endParaRPr lang="en-US" sz="1200" dirty="0">
              <a:ea typeface="Calibri"/>
              <a:cs typeface="Calibri"/>
            </a:endParaRPr>
          </a:p>
          <a:p>
            <a:r>
              <a:rPr lang="en-US" sz="1200" b="1" dirty="0"/>
              <a:t>What are the benefits?</a:t>
            </a:r>
            <a:endParaRPr lang="en-US" sz="1200" b="1" dirty="0">
              <a:ea typeface="Calibri"/>
              <a:cs typeface="Calibri"/>
            </a:endParaRPr>
          </a:p>
          <a:p>
            <a:r>
              <a:rPr lang="en-US" sz="1200" dirty="0">
                <a:cs typeface="Arial"/>
              </a:rPr>
              <a:t>You will not benefit directly from participation. </a:t>
            </a:r>
            <a:r>
              <a:rPr lang="en-US" sz="1200" dirty="0"/>
              <a:t>But you may help SSA to understand the application experiences and challenges, as well as support services applicants need. This information may help SSA improve their programs. </a:t>
            </a:r>
            <a:endParaRPr lang="en-US" sz="1200" dirty="0">
              <a:ea typeface="Calibri"/>
              <a:cs typeface="Calibri"/>
            </a:endParaRPr>
          </a:p>
          <a:p>
            <a:endParaRPr lang="en-US" sz="1200" dirty="0">
              <a:ea typeface="Calibri"/>
              <a:cs typeface="Calibri"/>
            </a:endParaRPr>
          </a:p>
          <a:p>
            <a:r>
              <a:rPr lang="en-US" sz="1200" b="1" dirty="0"/>
              <a:t>Will I receive any money for the interview?</a:t>
            </a:r>
            <a:endParaRPr lang="en-US" sz="1200" b="1" dirty="0">
              <a:ea typeface="Calibri"/>
              <a:cs typeface="Calibri"/>
            </a:endParaRPr>
          </a:p>
          <a:p>
            <a:r>
              <a:rPr lang="en-US" sz="1200" dirty="0"/>
              <a:t>You received 2 dollars in this mailing. After you complete the survey, we will mail you </a:t>
            </a:r>
            <a:r>
              <a:rPr lang="en-US" sz="1200"/>
              <a:t>a </a:t>
            </a:r>
            <a:r>
              <a:rPr lang="en-US" sz="1200" b="1"/>
              <a:t>$40 </a:t>
            </a:r>
            <a:r>
              <a:rPr lang="en-US" sz="1200" b="1" dirty="0"/>
              <a:t>Visa gift card</a:t>
            </a:r>
            <a:r>
              <a:rPr lang="en-US" sz="1200" dirty="0"/>
              <a:t>. </a:t>
            </a:r>
            <a:endParaRPr lang="en-US" sz="1200" dirty="0">
              <a:ea typeface="Calibri"/>
              <a:cs typeface="Calibri"/>
            </a:endParaRPr>
          </a:p>
          <a:p>
            <a:endParaRPr lang="en-US" sz="1200" dirty="0">
              <a:ea typeface="Calibri"/>
              <a:cs typeface="Calibri"/>
            </a:endParaRPr>
          </a:p>
          <a:p>
            <a:r>
              <a:rPr lang="en-US" sz="1200" b="1" dirty="0"/>
              <a:t>What are the risks? </a:t>
            </a:r>
            <a:endParaRPr lang="en-US" sz="1200" b="1" dirty="0">
              <a:ea typeface="Calibri"/>
              <a:cs typeface="Calibri"/>
            </a:endParaRPr>
          </a:p>
          <a:p>
            <a:r>
              <a:rPr lang="en-US" sz="1200" dirty="0"/>
              <a:t>There is a small risk to disclosure of your personal information. To reduce this risk, we will separate any information that identifies you from the rest of your data and store those identifiers separately. Although it is not likely, it is possible that some of the questions may make you feel anxious or frustrated. You can skip the questions or stop participating. A list of toll-free phone numbers of helpful services is included on the New Applicant Survey website (insert link). It is your decision to use the resources. </a:t>
            </a:r>
            <a:endParaRPr lang="en-US" sz="1200" dirty="0">
              <a:ea typeface="Calibri"/>
              <a:cs typeface="Calibri"/>
            </a:endParaRPr>
          </a:p>
          <a:p>
            <a:endParaRPr lang="en-US" sz="1200" dirty="0">
              <a:ea typeface="Calibri"/>
              <a:cs typeface="Calibri"/>
            </a:endParaRPr>
          </a:p>
          <a:p>
            <a:r>
              <a:rPr lang="en-US" sz="1200" b="1" dirty="0"/>
              <a:t>Who do I contact with questions?</a:t>
            </a:r>
            <a:endParaRPr lang="en-US" sz="1200" b="1" dirty="0">
              <a:ea typeface="Calibri"/>
              <a:cs typeface="Calibri"/>
            </a:endParaRPr>
          </a:p>
          <a:p>
            <a:r>
              <a:rPr lang="en-US" sz="1200" dirty="0"/>
              <a:t>For questions about the survey, call Westat toll-free at </a:t>
            </a:r>
            <a:r>
              <a:rPr lang="en-US" sz="1200" b="1" dirty="0"/>
              <a:t>1-855-450-6464 </a:t>
            </a:r>
            <a:r>
              <a:rPr lang="en-US" sz="1200" dirty="0"/>
              <a:t>toll free. For questions about your rights and welfare as a research participant, call the Westat Human Subjects Protections office at 1-888-920-7631. To protect your privacy, and leave a message </a:t>
            </a:r>
            <a:r>
              <a:rPr lang="en-US" sz="1200" b="1" dirty="0"/>
              <a:t>only</a:t>
            </a:r>
            <a:r>
              <a:rPr lang="en-US" sz="1200" dirty="0"/>
              <a:t> with your first name, the name of the survey (New Applicant Survey) and a phone number beginning with the area code. Someone will get back to you as soon as possible.</a:t>
            </a:r>
          </a:p>
          <a:p>
            <a:pPr algn="l"/>
            <a:endParaRPr lang="en-US" sz="1200" dirty="0">
              <a:ea typeface="Calibri"/>
              <a:cs typeface="Calibri"/>
            </a:endParaRPr>
          </a:p>
        </p:txBody>
      </p:sp>
    </p:spTree>
    <p:extLst>
      <p:ext uri="{BB962C8B-B14F-4D97-AF65-F5344CB8AC3E}">
        <p14:creationId xmlns:p14="http://schemas.microsoft.com/office/powerpoint/2010/main" val="13087554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E532391927454FBFD36CB9D900437C" ma:contentTypeVersion="3" ma:contentTypeDescription="Create a new document." ma:contentTypeScope="" ma:versionID="a102ab202ba41f89f8bc2f0004621e3e">
  <xsd:schema xmlns:xsd="http://www.w3.org/2001/XMLSchema" xmlns:xs="http://www.w3.org/2001/XMLSchema" xmlns:p="http://schemas.microsoft.com/office/2006/metadata/properties" xmlns:ns2="f3f0c768-dce8-48ef-a15a-da5bf442331a" targetNamespace="http://schemas.microsoft.com/office/2006/metadata/properties" ma:root="true" ma:fieldsID="ba725104c892beade1e1e6c8c5680f0d" ns2:_="">
    <xsd:import namespace="f3f0c768-dce8-48ef-a15a-da5bf442331a"/>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f0c768-dce8-48ef-a15a-da5bf44233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CCA053-31D5-4F9F-AF09-5682250F6326}">
  <ds:schemaRefs>
    <ds:schemaRef ds:uri="f3f0c768-dce8-48ef-a15a-da5bf44233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4A6517-1B4E-4BAA-9C7E-3D9AE130FE57}">
  <ds:schemaRefs>
    <ds:schemaRef ds:uri="http://schemas.microsoft.com/sharepoint/v3/contenttype/forms"/>
  </ds:schemaRefs>
</ds:datastoreItem>
</file>

<file path=customXml/itemProps3.xml><?xml version="1.0" encoding="utf-8"?>
<ds:datastoreItem xmlns:ds="http://schemas.openxmlformats.org/officeDocument/2006/customXml" ds:itemID="{B29CE2D2-2A7B-457A-86D1-A9867DF6C2D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42</TotalTime>
  <Words>1195</Words>
  <Application>Microsoft Office PowerPoint</Application>
  <PresentationFormat>Letter Paper (8.5x11 in)</PresentationFormat>
  <Paragraphs>97</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Web-based Core Assessment Battery (WebCAB)</dc:title>
  <dc:subject>Brochure for clinics interested in using the WebCAB</dc:subject>
  <dc:creator>EPINET National Data Coordinating Center</dc:creator>
  <cp:keywords>Coordinated specialty care, EPINET, data collection, Core Assessment Battery, standardized measures</cp:keywords>
  <cp:lastModifiedBy>Westat</cp:lastModifiedBy>
  <cp:revision>10</cp:revision>
  <cp:lastPrinted>2020-10-30T18:06:43Z</cp:lastPrinted>
  <dcterms:created xsi:type="dcterms:W3CDTF">2018-02-09T19:53:26Z</dcterms:created>
  <dcterms:modified xsi:type="dcterms:W3CDTF">2024-04-05T20:15:40Z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0x01010099E532391927454FBFD36CB9D900437C</vt:lpwstr>
  </property>
</Properties>
</file>