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321" r:id="rId3"/>
    <p:sldId id="346" r:id="rId4"/>
    <p:sldId id="328" r:id="rId5"/>
    <p:sldId id="329" r:id="rId6"/>
    <p:sldId id="347" r:id="rId7"/>
    <p:sldId id="348" r:id="rId8"/>
    <p:sldId id="349" r:id="rId9"/>
    <p:sldId id="332" r:id="rId10"/>
    <p:sldId id="312" r:id="rId11"/>
    <p:sldId id="357" r:id="rId12"/>
    <p:sldId id="313" r:id="rId13"/>
    <p:sldId id="314" r:id="rId14"/>
    <p:sldId id="334" r:id="rId15"/>
    <p:sldId id="356" r:id="rId16"/>
    <p:sldId id="350" r:id="rId17"/>
    <p:sldId id="265" r:id="rId18"/>
    <p:sldId id="338" r:id="rId19"/>
    <p:sldId id="306" r:id="rId20"/>
    <p:sldId id="352" r:id="rId21"/>
    <p:sldId id="353" r:id="rId22"/>
    <p:sldId id="336" r:id="rId23"/>
    <p:sldId id="266" r:id="rId24"/>
    <p:sldId id="355" r:id="rId25"/>
    <p:sldId id="268" r:id="rId26"/>
    <p:sldId id="358" r:id="rId27"/>
    <p:sldId id="270" r:id="rId28"/>
    <p:sldId id="340" r:id="rId29"/>
    <p:sldId id="271" r:id="rId30"/>
    <p:sldId id="272" r:id="rId31"/>
    <p:sldId id="326" r:id="rId32"/>
    <p:sldId id="327" r:id="rId33"/>
    <p:sldId id="273" r:id="rId34"/>
    <p:sldId id="318" r:id="rId35"/>
    <p:sldId id="360" r:id="rId36"/>
    <p:sldId id="361" r:id="rId37"/>
    <p:sldId id="343" r:id="rId38"/>
    <p:sldId id="342" r:id="rId39"/>
    <p:sldId id="324" r:id="rId40"/>
    <p:sldId id="345" r:id="rId41"/>
    <p:sldId id="311" r:id="rId42"/>
    <p:sldId id="331" r:id="rId43"/>
    <p:sldId id="330" r:id="rId44"/>
    <p:sldId id="333" r:id="rId45"/>
    <p:sldId id="335" r:id="rId46"/>
    <p:sldId id="339" r:id="rId47"/>
    <p:sldId id="341" r:id="rId48"/>
    <p:sldId id="344"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varScale="1">
        <p:scale>
          <a:sx n="115" d="100"/>
          <a:sy n="115" d="100"/>
        </p:scale>
        <p:origin x="1738" y="67"/>
      </p:cViewPr>
      <p:guideLst>
        <p:guide orient="horz" pos="2160"/>
        <p:guide pos="2880"/>
      </p:guideLst>
    </p:cSldViewPr>
  </p:slideViewPr>
  <p:outlineViewPr>
    <p:cViewPr>
      <p:scale>
        <a:sx n="33" d="100"/>
        <a:sy n="33" d="100"/>
      </p:scale>
      <p:origin x="48" y="945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DB6898-4281-4FC9-B7F1-4FDC0006BA6C}" type="datetimeFigureOut">
              <a:rPr lang="en-US" smtClean="0"/>
              <a:pPr/>
              <a:t>3/4/2020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A683FE-AF2E-4F30-B72D-AF630485B4B7}" type="slidenum">
              <a:rPr lang="en-US" smtClean="0"/>
              <a:pPr/>
              <a:t>‹#›</a:t>
            </a:fld>
            <a:endParaRPr lang="en-US" dirty="0"/>
          </a:p>
        </p:txBody>
      </p:sp>
    </p:spTree>
    <p:extLst>
      <p:ext uri="{BB962C8B-B14F-4D97-AF65-F5344CB8AC3E}">
        <p14:creationId xmlns:p14="http://schemas.microsoft.com/office/powerpoint/2010/main" val="3981736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4AA695-FD31-47C1-85B2-43B8D6F575E9}" type="slidenum">
              <a:rPr lang="en-US" smtClean="0"/>
              <a:pPr/>
              <a:t>1</a:t>
            </a:fld>
            <a:endParaRPr lang="en-US" dirty="0"/>
          </a:p>
        </p:txBody>
      </p:sp>
    </p:spTree>
    <p:extLst>
      <p:ext uri="{BB962C8B-B14F-4D97-AF65-F5344CB8AC3E}">
        <p14:creationId xmlns:p14="http://schemas.microsoft.com/office/powerpoint/2010/main" val="77980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kern="1200" dirty="0">
                <a:solidFill>
                  <a:schemeClr val="bg1"/>
                </a:solidFill>
                <a:latin typeface="Eras Demi ITC" pitchFamily="34" charset="0"/>
                <a:ea typeface="+mn-ea"/>
                <a:cs typeface="+mn-cs"/>
              </a:rPr>
              <a:t>That is correct. A Work phone number is not needed to enter in a new contact in ENS. It is however useful to have this as the contact will need to be reached for notification.</a:t>
            </a:r>
          </a:p>
        </p:txBody>
      </p:sp>
      <p:sp>
        <p:nvSpPr>
          <p:cNvPr id="4" name="Slide Number Placeholder 3"/>
          <p:cNvSpPr>
            <a:spLocks noGrp="1"/>
          </p:cNvSpPr>
          <p:nvPr>
            <p:ph type="sldNum" sz="quarter" idx="10"/>
          </p:nvPr>
        </p:nvSpPr>
        <p:spPr/>
        <p:txBody>
          <a:bodyPr/>
          <a:lstStyle/>
          <a:p>
            <a:fld id="{6EA683FE-AF2E-4F30-B72D-AF630485B4B7}" type="slidenum">
              <a:rPr lang="en-US" smtClean="0"/>
              <a:pPr/>
              <a:t>22</a:t>
            </a:fld>
            <a:endParaRPr lang="en-US" dirty="0"/>
          </a:p>
        </p:txBody>
      </p:sp>
    </p:spTree>
    <p:extLst>
      <p:ext uri="{BB962C8B-B14F-4D97-AF65-F5344CB8AC3E}">
        <p14:creationId xmlns:p14="http://schemas.microsoft.com/office/powerpoint/2010/main" val="2709907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bg1"/>
                </a:solidFill>
                <a:latin typeface="Eras Demi ITC" pitchFamily="34" charset="0"/>
                <a:ea typeface="+mn-ea"/>
                <a:cs typeface="+mn-cs"/>
              </a:rPr>
              <a:t>That is correct. A Static group is best used as an on the fly group with only a few members. Large Static groups can become very hard to manage as there is no way to search for specific group members, and there is also no automatic organization to the group. </a:t>
            </a:r>
          </a:p>
        </p:txBody>
      </p:sp>
      <p:sp>
        <p:nvSpPr>
          <p:cNvPr id="4" name="Slide Number Placeholder 3"/>
          <p:cNvSpPr>
            <a:spLocks noGrp="1"/>
          </p:cNvSpPr>
          <p:nvPr>
            <p:ph type="sldNum" sz="quarter" idx="10"/>
          </p:nvPr>
        </p:nvSpPr>
        <p:spPr/>
        <p:txBody>
          <a:bodyPr/>
          <a:lstStyle/>
          <a:p>
            <a:fld id="{6EA683FE-AF2E-4F30-B72D-AF630485B4B7}" type="slidenum">
              <a:rPr lang="en-US" smtClean="0"/>
              <a:pPr/>
              <a:t>28</a:t>
            </a:fld>
            <a:endParaRPr lang="en-US" dirty="0"/>
          </a:p>
        </p:txBody>
      </p:sp>
    </p:spTree>
    <p:extLst>
      <p:ext uri="{BB962C8B-B14F-4D97-AF65-F5344CB8AC3E}">
        <p14:creationId xmlns:p14="http://schemas.microsoft.com/office/powerpoint/2010/main" val="5492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Animate this process with a Gif.</a:t>
            </a:r>
          </a:p>
        </p:txBody>
      </p:sp>
      <p:sp>
        <p:nvSpPr>
          <p:cNvPr id="4" name="Slide Number Placeholder 3"/>
          <p:cNvSpPr>
            <a:spLocks noGrp="1"/>
          </p:cNvSpPr>
          <p:nvPr>
            <p:ph type="sldNum" sz="quarter" idx="10"/>
          </p:nvPr>
        </p:nvSpPr>
        <p:spPr/>
        <p:txBody>
          <a:bodyPr/>
          <a:lstStyle/>
          <a:p>
            <a:fld id="{6EA683FE-AF2E-4F30-B72D-AF630485B4B7}" type="slidenum">
              <a:rPr lang="en-US" smtClean="0"/>
              <a:pPr/>
              <a:t>30</a:t>
            </a:fld>
            <a:endParaRPr lang="en-US" dirty="0"/>
          </a:p>
        </p:txBody>
      </p:sp>
    </p:spTree>
    <p:extLst>
      <p:ext uri="{BB962C8B-B14F-4D97-AF65-F5344CB8AC3E}">
        <p14:creationId xmlns:p14="http://schemas.microsoft.com/office/powerpoint/2010/main" val="4116526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bg1"/>
                </a:solidFill>
                <a:latin typeface="Eras Demi ITC" pitchFamily="34" charset="0"/>
                <a:ea typeface="+mn-ea"/>
                <a:cs typeface="+mn-cs"/>
              </a:rPr>
              <a:t>True or False: A Roster User is able to edit their own information in ENS.</a:t>
            </a:r>
          </a:p>
        </p:txBody>
      </p:sp>
      <p:sp>
        <p:nvSpPr>
          <p:cNvPr id="4" name="Slide Number Placeholder 3"/>
          <p:cNvSpPr>
            <a:spLocks noGrp="1"/>
          </p:cNvSpPr>
          <p:nvPr>
            <p:ph type="sldNum" sz="quarter" idx="10"/>
          </p:nvPr>
        </p:nvSpPr>
        <p:spPr/>
        <p:txBody>
          <a:bodyPr/>
          <a:lstStyle/>
          <a:p>
            <a:fld id="{6EA683FE-AF2E-4F30-B72D-AF630485B4B7}" type="slidenum">
              <a:rPr lang="en-US" smtClean="0"/>
              <a:pPr/>
              <a:t>43</a:t>
            </a:fld>
            <a:endParaRPr lang="en-US" dirty="0"/>
          </a:p>
        </p:txBody>
      </p:sp>
    </p:spTree>
    <p:extLst>
      <p:ext uri="{BB962C8B-B14F-4D97-AF65-F5344CB8AC3E}">
        <p14:creationId xmlns:p14="http://schemas.microsoft.com/office/powerpoint/2010/main" val="705802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bg1"/>
                </a:solidFill>
                <a:latin typeface="Eras Demi ITC" pitchFamily="34" charset="0"/>
                <a:ea typeface="+mn-ea"/>
                <a:cs typeface="+mn-cs"/>
              </a:rPr>
              <a:t>On what days of the week should you not log into ENS 1 between 8:00 AM and 3:00 PM Eastern time?</a:t>
            </a:r>
            <a:endParaRPr lang="en-US" dirty="0"/>
          </a:p>
        </p:txBody>
      </p:sp>
      <p:sp>
        <p:nvSpPr>
          <p:cNvPr id="4" name="Slide Number Placeholder 3"/>
          <p:cNvSpPr>
            <a:spLocks noGrp="1"/>
          </p:cNvSpPr>
          <p:nvPr>
            <p:ph type="sldNum" sz="quarter" idx="10"/>
          </p:nvPr>
        </p:nvSpPr>
        <p:spPr/>
        <p:txBody>
          <a:bodyPr/>
          <a:lstStyle/>
          <a:p>
            <a:fld id="{6EA683FE-AF2E-4F30-B72D-AF630485B4B7}" type="slidenum">
              <a:rPr lang="en-US" smtClean="0"/>
              <a:pPr/>
              <a:t>44</a:t>
            </a:fld>
            <a:endParaRPr lang="en-US" dirty="0"/>
          </a:p>
        </p:txBody>
      </p:sp>
    </p:spTree>
    <p:extLst>
      <p:ext uri="{BB962C8B-B14F-4D97-AF65-F5344CB8AC3E}">
        <p14:creationId xmlns:p14="http://schemas.microsoft.com/office/powerpoint/2010/main" val="3960785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bg1"/>
                </a:solidFill>
                <a:latin typeface="Eras Demi ITC" pitchFamily="34" charset="0"/>
                <a:ea typeface="+mn-ea"/>
                <a:cs typeface="+mn-cs"/>
              </a:rPr>
              <a:t>When performing a search in ENS, what is used for a wild card value? </a:t>
            </a:r>
            <a:endParaRPr lang="en-US" dirty="0"/>
          </a:p>
        </p:txBody>
      </p:sp>
      <p:sp>
        <p:nvSpPr>
          <p:cNvPr id="4" name="Slide Number Placeholder 3"/>
          <p:cNvSpPr>
            <a:spLocks noGrp="1"/>
          </p:cNvSpPr>
          <p:nvPr>
            <p:ph type="sldNum" sz="quarter" idx="10"/>
          </p:nvPr>
        </p:nvSpPr>
        <p:spPr/>
        <p:txBody>
          <a:bodyPr/>
          <a:lstStyle/>
          <a:p>
            <a:fld id="{6EA683FE-AF2E-4F30-B72D-AF630485B4B7}" type="slidenum">
              <a:rPr lang="en-US" smtClean="0"/>
              <a:pPr/>
              <a:t>45</a:t>
            </a:fld>
            <a:endParaRPr lang="en-US" dirty="0"/>
          </a:p>
        </p:txBody>
      </p:sp>
    </p:spTree>
    <p:extLst>
      <p:ext uri="{BB962C8B-B14F-4D97-AF65-F5344CB8AC3E}">
        <p14:creationId xmlns:p14="http://schemas.microsoft.com/office/powerpoint/2010/main" val="3917803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bg1"/>
                </a:solidFill>
                <a:latin typeface="Eras Demi ITC" pitchFamily="34" charset="0"/>
                <a:ea typeface="+mn-ea"/>
                <a:cs typeface="+mn-cs"/>
              </a:rPr>
              <a:t>Which of the following is not a required field when adding a new contact into ENS? </a:t>
            </a:r>
            <a:endParaRPr lang="en-US" dirty="0"/>
          </a:p>
        </p:txBody>
      </p:sp>
      <p:sp>
        <p:nvSpPr>
          <p:cNvPr id="4" name="Slide Number Placeholder 3"/>
          <p:cNvSpPr>
            <a:spLocks noGrp="1"/>
          </p:cNvSpPr>
          <p:nvPr>
            <p:ph type="sldNum" sz="quarter" idx="10"/>
          </p:nvPr>
        </p:nvSpPr>
        <p:spPr/>
        <p:txBody>
          <a:bodyPr/>
          <a:lstStyle/>
          <a:p>
            <a:fld id="{6EA683FE-AF2E-4F30-B72D-AF630485B4B7}" type="slidenum">
              <a:rPr lang="en-US" smtClean="0"/>
              <a:pPr/>
              <a:t>46</a:t>
            </a:fld>
            <a:endParaRPr lang="en-US" dirty="0"/>
          </a:p>
        </p:txBody>
      </p:sp>
    </p:spTree>
    <p:extLst>
      <p:ext uri="{BB962C8B-B14F-4D97-AF65-F5344CB8AC3E}">
        <p14:creationId xmlns:p14="http://schemas.microsoft.com/office/powerpoint/2010/main" val="39178036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Static group is best used as permanent groups with large group membership.</a:t>
            </a:r>
          </a:p>
        </p:txBody>
      </p:sp>
      <p:sp>
        <p:nvSpPr>
          <p:cNvPr id="4" name="Slide Number Placeholder 3"/>
          <p:cNvSpPr>
            <a:spLocks noGrp="1"/>
          </p:cNvSpPr>
          <p:nvPr>
            <p:ph type="sldNum" sz="quarter" idx="10"/>
          </p:nvPr>
        </p:nvSpPr>
        <p:spPr/>
        <p:txBody>
          <a:bodyPr/>
          <a:lstStyle/>
          <a:p>
            <a:fld id="{6EA683FE-AF2E-4F30-B72D-AF630485B4B7}" type="slidenum">
              <a:rPr lang="en-US" smtClean="0"/>
              <a:pPr/>
              <a:t>47</a:t>
            </a:fld>
            <a:endParaRPr lang="en-US" dirty="0"/>
          </a:p>
        </p:txBody>
      </p:sp>
    </p:spTree>
    <p:extLst>
      <p:ext uri="{BB962C8B-B14F-4D97-AF65-F5344CB8AC3E}">
        <p14:creationId xmlns:p14="http://schemas.microsoft.com/office/powerpoint/2010/main" val="3917803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bg1"/>
                </a:solidFill>
                <a:latin typeface="Eras Demi ITC" pitchFamily="34" charset="0"/>
                <a:ea typeface="+mn-ea"/>
                <a:cs typeface="+mn-cs"/>
              </a:rPr>
              <a:t>When building a dynamic group based on location, which attribute could you use?</a:t>
            </a:r>
            <a:endParaRPr lang="en-US" dirty="0"/>
          </a:p>
        </p:txBody>
      </p:sp>
      <p:sp>
        <p:nvSpPr>
          <p:cNvPr id="4" name="Slide Number Placeholder 3"/>
          <p:cNvSpPr>
            <a:spLocks noGrp="1"/>
          </p:cNvSpPr>
          <p:nvPr>
            <p:ph type="sldNum" sz="quarter" idx="10"/>
          </p:nvPr>
        </p:nvSpPr>
        <p:spPr/>
        <p:txBody>
          <a:bodyPr/>
          <a:lstStyle/>
          <a:p>
            <a:fld id="{6EA683FE-AF2E-4F30-B72D-AF630485B4B7}" type="slidenum">
              <a:rPr lang="en-US" smtClean="0"/>
              <a:pPr/>
              <a:t>48</a:t>
            </a:fld>
            <a:endParaRPr lang="en-US" dirty="0"/>
          </a:p>
        </p:txBody>
      </p:sp>
    </p:spTree>
    <p:extLst>
      <p:ext uri="{BB962C8B-B14F-4D97-AF65-F5344CB8AC3E}">
        <p14:creationId xmlns:p14="http://schemas.microsoft.com/office/powerpoint/2010/main" val="3917803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bg1"/>
                </a:solidFill>
                <a:latin typeface="Eras Demi ITC" pitchFamily="34" charset="0"/>
                <a:ea typeface="+mn-ea"/>
                <a:cs typeface="+mn-cs"/>
              </a:rPr>
              <a:t>It is true that once a Roster User has their login credentials they can edit their information in ENS. The exception to this is their login name and user ID. Those will have to be changed by an administrator.</a:t>
            </a:r>
          </a:p>
        </p:txBody>
      </p:sp>
      <p:sp>
        <p:nvSpPr>
          <p:cNvPr id="4" name="Slide Number Placeholder 3"/>
          <p:cNvSpPr>
            <a:spLocks noGrp="1"/>
          </p:cNvSpPr>
          <p:nvPr>
            <p:ph type="sldNum" sz="quarter" idx="10"/>
          </p:nvPr>
        </p:nvSpPr>
        <p:spPr/>
        <p:txBody>
          <a:bodyPr/>
          <a:lstStyle/>
          <a:p>
            <a:fld id="{6EA683FE-AF2E-4F30-B72D-AF630485B4B7}" type="slidenum">
              <a:rPr lang="en-US" smtClean="0"/>
              <a:pPr/>
              <a:t>4</a:t>
            </a:fld>
            <a:endParaRPr lang="en-US" dirty="0"/>
          </a:p>
        </p:txBody>
      </p:sp>
    </p:spTree>
    <p:extLst>
      <p:ext uri="{BB962C8B-B14F-4D97-AF65-F5344CB8AC3E}">
        <p14:creationId xmlns:p14="http://schemas.microsoft.com/office/powerpoint/2010/main" val="3917343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4AA695-FD31-47C1-85B2-43B8D6F575E9}" type="slidenum">
              <a:rPr lang="en-US" smtClean="0"/>
              <a:pPr/>
              <a:t>6</a:t>
            </a:fld>
            <a:endParaRPr lang="en-US" dirty="0"/>
          </a:p>
        </p:txBody>
      </p:sp>
    </p:spTree>
    <p:extLst>
      <p:ext uri="{BB962C8B-B14F-4D97-AF65-F5344CB8AC3E}">
        <p14:creationId xmlns:p14="http://schemas.microsoft.com/office/powerpoint/2010/main" val="26984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bg1"/>
                </a:solidFill>
                <a:latin typeface="Eras Demi ITC" pitchFamily="34" charset="0"/>
                <a:ea typeface="+mn-ea"/>
                <a:cs typeface="+mn-cs"/>
              </a:rPr>
              <a:t>That is correct. On Wednesday and Thursday between 8:00 am and 3:00 pm Eastern time we have testing periods on ENS 2 and ENS 3. During that time ENS 1 may be down for maintenance so it’s important to remain off of ENS 1 during that time. Also remember that changes should not be made to contacts or groups on ENS 2 or ENS 3 as they will be over written after the testing period.</a:t>
            </a:r>
          </a:p>
        </p:txBody>
      </p:sp>
      <p:sp>
        <p:nvSpPr>
          <p:cNvPr id="4" name="Slide Number Placeholder 3"/>
          <p:cNvSpPr>
            <a:spLocks noGrp="1"/>
          </p:cNvSpPr>
          <p:nvPr>
            <p:ph type="sldNum" sz="quarter" idx="10"/>
          </p:nvPr>
        </p:nvSpPr>
        <p:spPr/>
        <p:txBody>
          <a:bodyPr/>
          <a:lstStyle/>
          <a:p>
            <a:fld id="{6EA683FE-AF2E-4F30-B72D-AF630485B4B7}" type="slidenum">
              <a:rPr lang="en-US" smtClean="0"/>
              <a:pPr/>
              <a:t>9</a:t>
            </a:fld>
            <a:endParaRPr lang="en-US" dirty="0"/>
          </a:p>
        </p:txBody>
      </p:sp>
    </p:spTree>
    <p:extLst>
      <p:ext uri="{BB962C8B-B14F-4D97-AF65-F5344CB8AC3E}">
        <p14:creationId xmlns:p14="http://schemas.microsoft.com/office/powerpoint/2010/main" val="4054610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4AA695-FD31-47C1-85B2-43B8D6F575E9}" type="slidenum">
              <a:rPr lang="en-US" smtClean="0"/>
              <a:pPr/>
              <a:t>10</a:t>
            </a:fld>
            <a:endParaRPr lang="en-US" dirty="0"/>
          </a:p>
        </p:txBody>
      </p:sp>
    </p:spTree>
    <p:extLst>
      <p:ext uri="{BB962C8B-B14F-4D97-AF65-F5344CB8AC3E}">
        <p14:creationId xmlns:p14="http://schemas.microsoft.com/office/powerpoint/2010/main" val="2439943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A683FE-AF2E-4F30-B72D-AF630485B4B7}" type="slidenum">
              <a:rPr lang="en-US" smtClean="0"/>
              <a:pPr/>
              <a:t>11</a:t>
            </a:fld>
            <a:endParaRPr lang="en-US" dirty="0"/>
          </a:p>
        </p:txBody>
      </p:sp>
    </p:spTree>
    <p:extLst>
      <p:ext uri="{BB962C8B-B14F-4D97-AF65-F5344CB8AC3E}">
        <p14:creationId xmlns:p14="http://schemas.microsoft.com/office/powerpoint/2010/main" val="1176791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A683FE-AF2E-4F30-B72D-AF630485B4B7}" type="slidenum">
              <a:rPr lang="en-US" smtClean="0"/>
              <a:pPr/>
              <a:t>13</a:t>
            </a:fld>
            <a:endParaRPr lang="en-US" dirty="0"/>
          </a:p>
        </p:txBody>
      </p:sp>
    </p:spTree>
    <p:extLst>
      <p:ext uri="{BB962C8B-B14F-4D97-AF65-F5344CB8AC3E}">
        <p14:creationId xmlns:p14="http://schemas.microsoft.com/office/powerpoint/2010/main" val="2582478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bg1"/>
                </a:solidFill>
                <a:latin typeface="Eras Demi ITC" pitchFamily="34" charset="0"/>
                <a:ea typeface="+mn-ea"/>
                <a:cs typeface="+mn-cs"/>
              </a:rPr>
              <a:t>That is correct. Use the % at the beginning and end of your search and the system will search for anything similar to the value. For instance if you’re searching for contacts with phone numbers in the 540 area code, you can search with %(540% . This feature can be used in all search areas.</a:t>
            </a:r>
          </a:p>
        </p:txBody>
      </p:sp>
      <p:sp>
        <p:nvSpPr>
          <p:cNvPr id="4" name="Slide Number Placeholder 3"/>
          <p:cNvSpPr>
            <a:spLocks noGrp="1"/>
          </p:cNvSpPr>
          <p:nvPr>
            <p:ph type="sldNum" sz="quarter" idx="10"/>
          </p:nvPr>
        </p:nvSpPr>
        <p:spPr/>
        <p:txBody>
          <a:bodyPr/>
          <a:lstStyle/>
          <a:p>
            <a:fld id="{6EA683FE-AF2E-4F30-B72D-AF630485B4B7}" type="slidenum">
              <a:rPr lang="en-US" smtClean="0"/>
              <a:pPr/>
              <a:t>14</a:t>
            </a:fld>
            <a:endParaRPr lang="en-US" dirty="0"/>
          </a:p>
        </p:txBody>
      </p:sp>
    </p:spTree>
    <p:extLst>
      <p:ext uri="{BB962C8B-B14F-4D97-AF65-F5344CB8AC3E}">
        <p14:creationId xmlns:p14="http://schemas.microsoft.com/office/powerpoint/2010/main" val="2233090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A683FE-AF2E-4F30-B72D-AF630485B4B7}" type="slidenum">
              <a:rPr lang="en-US" smtClean="0"/>
              <a:pPr/>
              <a:t>19</a:t>
            </a:fld>
            <a:endParaRPr lang="en-US" dirty="0"/>
          </a:p>
        </p:txBody>
      </p:sp>
    </p:spTree>
    <p:extLst>
      <p:ext uri="{BB962C8B-B14F-4D97-AF65-F5344CB8AC3E}">
        <p14:creationId xmlns:p14="http://schemas.microsoft.com/office/powerpoint/2010/main" val="1812262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2FE73C7-448F-48CD-90FA-23839F3596D8}" type="datetimeFigureOut">
              <a:rPr lang="en-US" smtClean="0"/>
              <a:pPr/>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B3F69C-47AF-416F-94BF-024DFB7B59C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FE73C7-448F-48CD-90FA-23839F3596D8}" type="datetimeFigureOut">
              <a:rPr lang="en-US" smtClean="0"/>
              <a:pPr/>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B3F69C-47AF-416F-94BF-024DFB7B59C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FE73C7-448F-48CD-90FA-23839F3596D8}" type="datetimeFigureOut">
              <a:rPr lang="en-US" smtClean="0"/>
              <a:pPr/>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B3F69C-47AF-416F-94BF-024DFB7B59C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FE73C7-448F-48CD-90FA-23839F3596D8}" type="datetimeFigureOut">
              <a:rPr lang="en-US" smtClean="0"/>
              <a:pPr/>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B3F69C-47AF-416F-94BF-024DFB7B59C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FE73C7-448F-48CD-90FA-23839F3596D8}" type="datetimeFigureOut">
              <a:rPr lang="en-US" smtClean="0"/>
              <a:pPr/>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B3F69C-47AF-416F-94BF-024DFB7B59C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FE73C7-448F-48CD-90FA-23839F3596D8}" type="datetimeFigureOut">
              <a:rPr lang="en-US" smtClean="0"/>
              <a:pPr/>
              <a:t>3/4/2020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EB3F69C-47AF-416F-94BF-024DFB7B59C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FE73C7-448F-48CD-90FA-23839F3596D8}" type="datetimeFigureOut">
              <a:rPr lang="en-US" smtClean="0"/>
              <a:pPr/>
              <a:t>3/4/2020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EB3F69C-47AF-416F-94BF-024DFB7B59C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FE73C7-448F-48CD-90FA-23839F3596D8}" type="datetimeFigureOut">
              <a:rPr lang="en-US" smtClean="0"/>
              <a:pPr/>
              <a:t>3/4/2020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EB3F69C-47AF-416F-94BF-024DFB7B59C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FE73C7-448F-48CD-90FA-23839F3596D8}" type="datetimeFigureOut">
              <a:rPr lang="en-US" smtClean="0"/>
              <a:pPr/>
              <a:t>3/4/2020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EB3F69C-47AF-416F-94BF-024DFB7B59C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FE73C7-448F-48CD-90FA-23839F3596D8}" type="datetimeFigureOut">
              <a:rPr lang="en-US" smtClean="0"/>
              <a:pPr/>
              <a:t>3/4/2020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EB3F69C-47AF-416F-94BF-024DFB7B59C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FE73C7-448F-48CD-90FA-23839F3596D8}" type="datetimeFigureOut">
              <a:rPr lang="en-US" smtClean="0"/>
              <a:pPr/>
              <a:t>3/4/2020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EB3F69C-47AF-416F-94BF-024DFB7B59C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FE73C7-448F-48CD-90FA-23839F3596D8}" type="datetimeFigureOut">
              <a:rPr lang="en-US" smtClean="0"/>
              <a:pPr/>
              <a:t>3/4/2020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B3F69C-47AF-416F-94BF-024DFB7B59C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14.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slide" Target="slide4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slide" Target="slide4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slide" Target="slide47.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slide" Target="slide4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intranet.fema.net/org/orr/collab/Response/OMD/RCB/FOC/ENS/Quick%20Documents/ENS%20Request%20for%20Activation.pdf" TargetMode="External"/><Relationship Id="rId2" Type="http://schemas.openxmlformats.org/officeDocument/2006/relationships/hyperlink" Target="https://intranet.fema.net/org/orr/collab/response/omd/RCB/FOC/ENS/Pages/default.aspx"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slide" Target="slide42.xml"/><Relationship Id="rId4" Type="http://schemas.openxmlformats.org/officeDocument/2006/relationships/slide" Target="slide43.xml"/></Relationships>
</file>

<file path=ppt/slides/_rels/slide40.xml.rels><?xml version="1.0" encoding="UTF-8" standalone="yes"?>
<Relationships xmlns="http://schemas.openxmlformats.org/package/2006/relationships"><Relationship Id="rId2" Type="http://schemas.openxmlformats.org/officeDocument/2006/relationships/hyperlink" Target="https://intranet.fema.net/org/orr/collab/response/omd/RCB/FOC/ENS/Lists/ENS%20POC%20update/Approval%20grouped.aspx" TargetMode="Externa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39.xml"/><Relationship Id="rId5" Type="http://schemas.openxmlformats.org/officeDocument/2006/relationships/slide" Target="slide23.xml"/><Relationship Id="rId4" Type="http://schemas.openxmlformats.org/officeDocument/2006/relationships/slide" Target="slide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slide" Target="slide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0"/>
            <a:ext cx="7772400" cy="1470025"/>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r>
              <a:rPr lang="en-US" sz="6000" dirty="0">
                <a:solidFill>
                  <a:schemeClr val="bg1"/>
                </a:solidFill>
                <a:latin typeface="Eras Bold ITC" pitchFamily="34" charset="0"/>
                <a:ea typeface="+mn-ea"/>
                <a:cs typeface="+mn-cs"/>
              </a:rPr>
              <a:t>The FEMA Operations Center Presents:</a:t>
            </a:r>
          </a:p>
        </p:txBody>
      </p:sp>
      <p:sp>
        <p:nvSpPr>
          <p:cNvPr id="5" name="Rectangle 4"/>
          <p:cNvSpPr/>
          <p:nvPr/>
        </p:nvSpPr>
        <p:spPr>
          <a:xfrm>
            <a:off x="3224515" y="3886200"/>
            <a:ext cx="2694970" cy="144655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a:spAutoFit/>
          </a:bodyPr>
          <a:lstStyle/>
          <a:p>
            <a:pPr algn="ctr"/>
            <a:r>
              <a:rPr lang="en-US" sz="8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Eras Demi ITC" pitchFamily="34" charset="0"/>
              </a:rPr>
              <a:t>ENS!</a:t>
            </a:r>
          </a:p>
        </p:txBody>
      </p:sp>
      <p:sp>
        <p:nvSpPr>
          <p:cNvPr id="8" name="TextBox 7"/>
          <p:cNvSpPr txBox="1"/>
          <p:nvPr/>
        </p:nvSpPr>
        <p:spPr>
          <a:xfrm>
            <a:off x="2997690" y="5867400"/>
            <a:ext cx="3148619" cy="276999"/>
          </a:xfrm>
          <a:prstGeom prst="rect">
            <a:avLst/>
          </a:prstGeom>
          <a:noFill/>
        </p:spPr>
        <p:txBody>
          <a:bodyPr wrap="none" rtlCol="0">
            <a:spAutoFit/>
          </a:bodyPr>
          <a:lstStyle/>
          <a:p>
            <a:r>
              <a:rPr lang="en-US" sz="1200" dirty="0">
                <a:solidFill>
                  <a:schemeClr val="bg1"/>
                </a:solidFill>
                <a:latin typeface="Eras Bold ITC" pitchFamily="34" charset="0"/>
              </a:rPr>
              <a:t>Point of Contact (POC) training course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a:bodyPr>
          <a:lstStyle/>
          <a:p>
            <a:r>
              <a:rPr lang="en-US" sz="6000" dirty="0">
                <a:solidFill>
                  <a:schemeClr val="bg1"/>
                </a:solidFill>
                <a:latin typeface="Eras Bold ITC" pitchFamily="34" charset="0"/>
              </a:rPr>
              <a:t>Login Page</a:t>
            </a:r>
          </a:p>
        </p:txBody>
      </p:sp>
      <p:sp>
        <p:nvSpPr>
          <p:cNvPr id="6" name="Content Placeholder 5"/>
          <p:cNvSpPr>
            <a:spLocks noGrp="1"/>
          </p:cNvSpPr>
          <p:nvPr>
            <p:ph sz="half" idx="2"/>
          </p:nvPr>
        </p:nvSpPr>
        <p:spPr>
          <a:xfrm>
            <a:off x="6172200" y="1600200"/>
            <a:ext cx="2514600" cy="2286000"/>
          </a:xfrm>
        </p:spPr>
        <p:txBody>
          <a:bodyPr>
            <a:normAutofit/>
          </a:bodyPr>
          <a:lstStyle/>
          <a:p>
            <a:pPr marL="0" indent="0">
              <a:spcBef>
                <a:spcPts val="2400"/>
              </a:spcBef>
              <a:buNone/>
            </a:pPr>
            <a:r>
              <a:rPr lang="en-US" sz="2000" dirty="0">
                <a:solidFill>
                  <a:schemeClr val="bg1"/>
                </a:solidFill>
                <a:latin typeface="Eras Demi ITC" pitchFamily="34" charset="0"/>
                <a:ea typeface="+mj-ea"/>
                <a:cs typeface="+mj-cs"/>
              </a:rPr>
              <a:t>This is the login page for ENS. It is the same for all three servers, so before logging in it is important to note  the URL.</a:t>
            </a:r>
          </a:p>
        </p:txBody>
      </p:sp>
      <p:sp>
        <p:nvSpPr>
          <p:cNvPr id="5" name="Down Arrow 4"/>
          <p:cNvSpPr/>
          <p:nvPr/>
        </p:nvSpPr>
        <p:spPr>
          <a:xfrm>
            <a:off x="8077200" y="3276600"/>
            <a:ext cx="533400" cy="685800"/>
          </a:xfrm>
          <a:prstGeom prst="downArrow">
            <a:avLst>
              <a:gd name="adj1" fmla="val 50000"/>
              <a:gd name="adj2" fmla="val 79508"/>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8" name="TextBox 7"/>
          <p:cNvSpPr txBox="1"/>
          <p:nvPr/>
        </p:nvSpPr>
        <p:spPr>
          <a:xfrm>
            <a:off x="6172199" y="4391561"/>
            <a:ext cx="2731826" cy="1323439"/>
          </a:xfrm>
          <a:prstGeom prst="rect">
            <a:avLst/>
          </a:prstGeom>
          <a:noFill/>
        </p:spPr>
        <p:txBody>
          <a:bodyPr wrap="square" rtlCol="0">
            <a:spAutoFit/>
          </a:bodyPr>
          <a:lstStyle/>
          <a:p>
            <a:r>
              <a:rPr lang="en-US" sz="2000" dirty="0">
                <a:solidFill>
                  <a:schemeClr val="bg1"/>
                </a:solidFill>
                <a:latin typeface="Eras Demi ITC" pitchFamily="34" charset="0"/>
                <a:ea typeface="+mj-ea"/>
                <a:cs typeface="+mj-cs"/>
              </a:rPr>
              <a:t>Logging into either ENS2 or 3 during unauthorized times will break Datasync.</a:t>
            </a:r>
          </a:p>
        </p:txBody>
      </p:sp>
      <p:pic>
        <p:nvPicPr>
          <p:cNvPr id="10" name="Picture 9">
            <a:extLst>
              <a:ext uri="{FF2B5EF4-FFF2-40B4-BE49-F238E27FC236}">
                <a16:creationId xmlns:a16="http://schemas.microsoft.com/office/drawing/2014/main" id="{D2E2EA72-71DA-4224-B31D-05793B307B74}"/>
              </a:ext>
            </a:extLst>
          </p:cNvPr>
          <p:cNvPicPr>
            <a:picLocks noChangeAspect="1"/>
          </p:cNvPicPr>
          <p:nvPr/>
        </p:nvPicPr>
        <p:blipFill>
          <a:blip r:embed="rId3"/>
          <a:stretch>
            <a:fillRect/>
          </a:stretch>
        </p:blipFill>
        <p:spPr>
          <a:xfrm>
            <a:off x="233668" y="1676400"/>
            <a:ext cx="5862332" cy="4038600"/>
          </a:xfrm>
          <a:prstGeom prst="rect">
            <a:avLst/>
          </a:prstGeom>
        </p:spPr>
      </p:pic>
      <p:pic>
        <p:nvPicPr>
          <p:cNvPr id="11" name="Picture 10">
            <a:extLst>
              <a:ext uri="{FF2B5EF4-FFF2-40B4-BE49-F238E27FC236}">
                <a16:creationId xmlns:a16="http://schemas.microsoft.com/office/drawing/2014/main" id="{A250E1B0-58CE-433D-A523-093EFB911E46}"/>
              </a:ext>
            </a:extLst>
          </p:cNvPr>
          <p:cNvPicPr>
            <a:picLocks noChangeAspect="1"/>
          </p:cNvPicPr>
          <p:nvPr/>
        </p:nvPicPr>
        <p:blipFill>
          <a:blip r:embed="rId4"/>
          <a:stretch>
            <a:fillRect/>
          </a:stretch>
        </p:blipFill>
        <p:spPr>
          <a:xfrm>
            <a:off x="6250221" y="4038580"/>
            <a:ext cx="2575783" cy="228620"/>
          </a:xfrm>
          <a:prstGeom prst="rect">
            <a:avLst/>
          </a:prstGeom>
        </p:spPr>
      </p:pic>
      <p:sp>
        <p:nvSpPr>
          <p:cNvPr id="12" name="Content Placeholder 5">
            <a:extLst>
              <a:ext uri="{FF2B5EF4-FFF2-40B4-BE49-F238E27FC236}">
                <a16:creationId xmlns:a16="http://schemas.microsoft.com/office/drawing/2014/main" id="{469D1FB9-E8BA-4867-9E13-C821AB6ABD43}"/>
              </a:ext>
            </a:extLst>
          </p:cNvPr>
          <p:cNvSpPr txBox="1">
            <a:spLocks/>
          </p:cNvSpPr>
          <p:nvPr/>
        </p:nvSpPr>
        <p:spPr>
          <a:xfrm>
            <a:off x="457200" y="5867400"/>
            <a:ext cx="8229600" cy="40903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spcBef>
                <a:spcPts val="2400"/>
              </a:spcBef>
              <a:buFont typeface="Arial" pitchFamily="34" charset="0"/>
              <a:buNone/>
            </a:pPr>
            <a:r>
              <a:rPr lang="en-US" sz="2000" dirty="0">
                <a:solidFill>
                  <a:schemeClr val="bg1"/>
                </a:solidFill>
                <a:latin typeface="Eras Demi ITC" pitchFamily="34" charset="0"/>
                <a:ea typeface="+mj-ea"/>
                <a:cs typeface="+mj-cs"/>
              </a:rPr>
              <a:t>Remember that all data changes should only be made on ENS1.</a:t>
            </a:r>
          </a:p>
        </p:txBody>
      </p:sp>
    </p:spTree>
    <p:extLst>
      <p:ext uri="{BB962C8B-B14F-4D97-AF65-F5344CB8AC3E}">
        <p14:creationId xmlns:p14="http://schemas.microsoft.com/office/powerpoint/2010/main" val="3848176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21371" y="2555953"/>
            <a:ext cx="4381500" cy="2554545"/>
          </a:xfrm>
          <a:prstGeom prst="rect">
            <a:avLst/>
          </a:prstGeom>
          <a:noFill/>
        </p:spPr>
        <p:txBody>
          <a:bodyPr wrap="square" rtlCol="0">
            <a:spAutoFit/>
          </a:bodyPr>
          <a:lstStyle/>
          <a:p>
            <a:r>
              <a:rPr lang="en-US" sz="2000" dirty="0">
                <a:solidFill>
                  <a:schemeClr val="bg1"/>
                </a:solidFill>
                <a:latin typeface="Eras Demi ITC" pitchFamily="34" charset="0"/>
                <a:ea typeface="+mj-ea"/>
                <a:cs typeface="+mj-cs"/>
              </a:rPr>
              <a:t>To login with PIV credentials you will need to do the following:</a:t>
            </a:r>
          </a:p>
          <a:p>
            <a:pPr marL="342900" indent="-342900">
              <a:buFont typeface="Arial" panose="020B0604020202020204" pitchFamily="34" charset="0"/>
              <a:buChar char="•"/>
            </a:pPr>
            <a:r>
              <a:rPr lang="en-US" sz="2000" dirty="0">
                <a:solidFill>
                  <a:schemeClr val="bg1"/>
                </a:solidFill>
                <a:latin typeface="Eras Demi ITC" pitchFamily="34" charset="0"/>
                <a:ea typeface="+mj-ea"/>
                <a:cs typeface="+mj-cs"/>
              </a:rPr>
              <a:t>Insert your PIV badge and give it a few seconds</a:t>
            </a:r>
          </a:p>
          <a:p>
            <a:pPr marL="342900" indent="-342900">
              <a:buFont typeface="Arial" panose="020B0604020202020204" pitchFamily="34" charset="0"/>
              <a:buChar char="•"/>
            </a:pPr>
            <a:r>
              <a:rPr lang="en-US" sz="2000" dirty="0">
                <a:solidFill>
                  <a:schemeClr val="bg1"/>
                </a:solidFill>
                <a:latin typeface="Eras Demi ITC" pitchFamily="34" charset="0"/>
                <a:ea typeface="+mj-ea"/>
                <a:cs typeface="+mj-cs"/>
              </a:rPr>
              <a:t>Click on the login button and follow the pop-up prompts (selecting your certificate and entering your PIN)</a:t>
            </a:r>
          </a:p>
        </p:txBody>
      </p:sp>
      <p:sp>
        <p:nvSpPr>
          <p:cNvPr id="14" name="TextBox 13"/>
          <p:cNvSpPr txBox="1"/>
          <p:nvPr/>
        </p:nvSpPr>
        <p:spPr>
          <a:xfrm>
            <a:off x="335341" y="5554409"/>
            <a:ext cx="8500514" cy="707886"/>
          </a:xfrm>
          <a:prstGeom prst="rect">
            <a:avLst/>
          </a:prstGeom>
          <a:noFill/>
        </p:spPr>
        <p:txBody>
          <a:bodyPr wrap="square" rtlCol="0">
            <a:spAutoFit/>
          </a:bodyPr>
          <a:lstStyle/>
          <a:p>
            <a:r>
              <a:rPr lang="en-US" sz="2000" dirty="0">
                <a:solidFill>
                  <a:schemeClr val="bg1"/>
                </a:solidFill>
                <a:latin typeface="Eras Demi ITC" pitchFamily="34" charset="0"/>
                <a:ea typeface="+mj-ea"/>
                <a:cs typeface="+mj-cs"/>
              </a:rPr>
              <a:t>If you have issues logging in with your PIV badge please contact the ENS-Admin Team.</a:t>
            </a:r>
          </a:p>
        </p:txBody>
      </p:sp>
      <p:pic>
        <p:nvPicPr>
          <p:cNvPr id="2" name="Picture 1">
            <a:extLst>
              <a:ext uri="{FF2B5EF4-FFF2-40B4-BE49-F238E27FC236}">
                <a16:creationId xmlns:a16="http://schemas.microsoft.com/office/drawing/2014/main" id="{9DF6A098-3972-4DEB-91A9-1DC81B6F2E0E}"/>
              </a:ext>
            </a:extLst>
          </p:cNvPr>
          <p:cNvPicPr>
            <a:picLocks noChangeAspect="1"/>
          </p:cNvPicPr>
          <p:nvPr/>
        </p:nvPicPr>
        <p:blipFill>
          <a:blip r:embed="rId3"/>
          <a:stretch>
            <a:fillRect/>
          </a:stretch>
        </p:blipFill>
        <p:spPr>
          <a:xfrm>
            <a:off x="1386755" y="526945"/>
            <a:ext cx="1950889" cy="1585097"/>
          </a:xfrm>
          <a:prstGeom prst="rect">
            <a:avLst/>
          </a:prstGeom>
        </p:spPr>
      </p:pic>
      <p:pic>
        <p:nvPicPr>
          <p:cNvPr id="3" name="Picture 2">
            <a:extLst>
              <a:ext uri="{FF2B5EF4-FFF2-40B4-BE49-F238E27FC236}">
                <a16:creationId xmlns:a16="http://schemas.microsoft.com/office/drawing/2014/main" id="{C90F0F5D-6602-4515-A010-0C2DC68B5015}"/>
              </a:ext>
            </a:extLst>
          </p:cNvPr>
          <p:cNvPicPr>
            <a:picLocks noChangeAspect="1"/>
          </p:cNvPicPr>
          <p:nvPr/>
        </p:nvPicPr>
        <p:blipFill>
          <a:blip r:embed="rId4"/>
          <a:stretch>
            <a:fillRect/>
          </a:stretch>
        </p:blipFill>
        <p:spPr>
          <a:xfrm>
            <a:off x="5217826" y="210989"/>
            <a:ext cx="2978573" cy="2325377"/>
          </a:xfrm>
          <a:prstGeom prst="rect">
            <a:avLst/>
          </a:prstGeom>
        </p:spPr>
      </p:pic>
      <p:pic>
        <p:nvPicPr>
          <p:cNvPr id="4" name="Picture 3">
            <a:extLst>
              <a:ext uri="{FF2B5EF4-FFF2-40B4-BE49-F238E27FC236}">
                <a16:creationId xmlns:a16="http://schemas.microsoft.com/office/drawing/2014/main" id="{93A163BF-1A5F-49B8-BEED-F1D48E5BFB5F}"/>
              </a:ext>
            </a:extLst>
          </p:cNvPr>
          <p:cNvPicPr>
            <a:picLocks noChangeAspect="1"/>
          </p:cNvPicPr>
          <p:nvPr/>
        </p:nvPicPr>
        <p:blipFill>
          <a:blip r:embed="rId5"/>
          <a:stretch>
            <a:fillRect/>
          </a:stretch>
        </p:blipFill>
        <p:spPr>
          <a:xfrm>
            <a:off x="4876800" y="2938243"/>
            <a:ext cx="3696076" cy="2172255"/>
          </a:xfrm>
          <a:prstGeom prst="rect">
            <a:avLst/>
          </a:prstGeom>
        </p:spPr>
      </p:pic>
      <p:sp>
        <p:nvSpPr>
          <p:cNvPr id="17" name="Right Arrow 16"/>
          <p:cNvSpPr/>
          <p:nvPr/>
        </p:nvSpPr>
        <p:spPr>
          <a:xfrm rot="5400000">
            <a:off x="5710606" y="2544515"/>
            <a:ext cx="609600" cy="385581"/>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Right Arrow 14"/>
          <p:cNvSpPr/>
          <p:nvPr/>
        </p:nvSpPr>
        <p:spPr>
          <a:xfrm>
            <a:off x="3164172" y="1440815"/>
            <a:ext cx="2169828" cy="385581"/>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516671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 presetClass="entr" presetSubtype="0" fill="hold" nodeType="withEffect">
                                  <p:stCondLst>
                                    <p:cond delay="1500"/>
                                  </p:stCondLst>
                                  <p:childTnLst>
                                    <p:set>
                                      <p:cBhvr>
                                        <p:cTn id="9" dur="1" fill="hold">
                                          <p:stCondLst>
                                            <p:cond delay="0"/>
                                          </p:stCondLst>
                                        </p:cTn>
                                        <p:tgtEl>
                                          <p:spTgt spid="3"/>
                                        </p:tgtEl>
                                        <p:attrNameLst>
                                          <p:attrName>style.visibility</p:attrName>
                                        </p:attrNameLst>
                                      </p:cBhvr>
                                      <p:to>
                                        <p:strVal val="visible"/>
                                      </p:to>
                                    </p:set>
                                  </p:childTnLst>
                                </p:cTn>
                              </p:par>
                              <p:par>
                                <p:cTn id="10" presetID="10" presetClass="entr" presetSubtype="0" fill="hold" grpId="0" nodeType="withEffect">
                                  <p:stCondLst>
                                    <p:cond delay="200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 presetClass="entr" presetSubtype="0" fill="hold" nodeType="withEffect">
                                  <p:stCondLst>
                                    <p:cond delay="250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55134CE-62CA-4786-9D99-54F0197A9B18}"/>
              </a:ext>
            </a:extLst>
          </p:cNvPr>
          <p:cNvPicPr>
            <a:picLocks noChangeAspect="1"/>
          </p:cNvPicPr>
          <p:nvPr/>
        </p:nvPicPr>
        <p:blipFill>
          <a:blip r:embed="rId2"/>
          <a:stretch>
            <a:fillRect/>
          </a:stretch>
        </p:blipFill>
        <p:spPr>
          <a:xfrm>
            <a:off x="6081181" y="4770817"/>
            <a:ext cx="2659746" cy="1025901"/>
          </a:xfrm>
          <a:prstGeom prst="rect">
            <a:avLst/>
          </a:prstGeom>
        </p:spPr>
      </p:pic>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a:bodyPr>
          <a:lstStyle/>
          <a:p>
            <a:r>
              <a:rPr lang="en-US" sz="6000" dirty="0">
                <a:solidFill>
                  <a:schemeClr val="bg1"/>
                </a:solidFill>
                <a:latin typeface="Eras Bold ITC" pitchFamily="34" charset="0"/>
              </a:rPr>
              <a:t>Contacts Tab</a:t>
            </a:r>
          </a:p>
        </p:txBody>
      </p:sp>
      <p:sp>
        <p:nvSpPr>
          <p:cNvPr id="5" name="TextBox 4"/>
          <p:cNvSpPr txBox="1"/>
          <p:nvPr/>
        </p:nvSpPr>
        <p:spPr>
          <a:xfrm>
            <a:off x="457200" y="3621788"/>
            <a:ext cx="8229600" cy="923330"/>
          </a:xfrm>
          <a:prstGeom prst="rect">
            <a:avLst/>
          </a:prstGeom>
          <a:noFill/>
        </p:spPr>
        <p:txBody>
          <a:bodyPr wrap="square" rtlCol="0">
            <a:spAutoFit/>
          </a:bodyPr>
          <a:lstStyle/>
          <a:p>
            <a:r>
              <a:rPr lang="en-US" dirty="0">
                <a:solidFill>
                  <a:schemeClr val="bg1"/>
                </a:solidFill>
                <a:latin typeface="Eras Demi ITC" pitchFamily="34" charset="0"/>
                <a:ea typeface="+mj-ea"/>
                <a:cs typeface="+mj-cs"/>
              </a:rPr>
              <a:t>The contacts tab is where you can find all the contacts that you will be managing in ENS. This is also where you can go to add or remove contacts from the system.</a:t>
            </a:r>
          </a:p>
        </p:txBody>
      </p:sp>
      <p:sp>
        <p:nvSpPr>
          <p:cNvPr id="6" name="TextBox 5"/>
          <p:cNvSpPr txBox="1"/>
          <p:nvPr/>
        </p:nvSpPr>
        <p:spPr>
          <a:xfrm>
            <a:off x="457200" y="4561683"/>
            <a:ext cx="5562599" cy="1754326"/>
          </a:xfrm>
          <a:prstGeom prst="rect">
            <a:avLst/>
          </a:prstGeom>
          <a:noFill/>
        </p:spPr>
        <p:txBody>
          <a:bodyPr wrap="square" rtlCol="0">
            <a:spAutoFit/>
          </a:bodyPr>
          <a:lstStyle/>
          <a:p>
            <a:r>
              <a:rPr lang="en-US" dirty="0">
                <a:solidFill>
                  <a:schemeClr val="bg1"/>
                </a:solidFill>
                <a:latin typeface="Eras Demi ITC" pitchFamily="34" charset="0"/>
              </a:rPr>
              <a:t>At the top of each tab you’ll find a search, or “Look For”, area which will allow you to find specific entries in the system.</a:t>
            </a:r>
          </a:p>
          <a:p>
            <a:r>
              <a:rPr lang="en-US" dirty="0">
                <a:solidFill>
                  <a:schemeClr val="bg1"/>
                </a:solidFill>
                <a:latin typeface="Eras Demi ITC" pitchFamily="34" charset="0"/>
              </a:rPr>
              <a:t>Each sub-tab gives different options on how to search for a contact. These are the available options for the “By Name” Sub-tab.</a:t>
            </a:r>
            <a:endParaRPr lang="en-US" dirty="0"/>
          </a:p>
        </p:txBody>
      </p:sp>
      <p:sp>
        <p:nvSpPr>
          <p:cNvPr id="8" name="Right Arrow 7"/>
          <p:cNvSpPr/>
          <p:nvPr/>
        </p:nvSpPr>
        <p:spPr>
          <a:xfrm rot="19726955">
            <a:off x="5294292" y="4977793"/>
            <a:ext cx="859726" cy="381000"/>
          </a:xfrm>
          <a:prstGeom prst="rightArrow">
            <a:avLst>
              <a:gd name="adj1" fmla="val 50000"/>
              <a:gd name="adj2" fmla="val 10538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pic>
        <p:nvPicPr>
          <p:cNvPr id="4" name="Picture 3">
            <a:extLst>
              <a:ext uri="{FF2B5EF4-FFF2-40B4-BE49-F238E27FC236}">
                <a16:creationId xmlns:a16="http://schemas.microsoft.com/office/drawing/2014/main" id="{62930E6A-217C-4A8F-99A4-D64E089E486D}"/>
              </a:ext>
            </a:extLst>
          </p:cNvPr>
          <p:cNvPicPr>
            <a:picLocks noChangeAspect="1"/>
          </p:cNvPicPr>
          <p:nvPr/>
        </p:nvPicPr>
        <p:blipFill>
          <a:blip r:embed="rId3"/>
          <a:stretch>
            <a:fillRect/>
          </a:stretch>
        </p:blipFill>
        <p:spPr>
          <a:xfrm>
            <a:off x="567343" y="1643337"/>
            <a:ext cx="8009314" cy="1752752"/>
          </a:xfrm>
          <a:prstGeom prst="rect">
            <a:avLst/>
          </a:prstGeom>
        </p:spPr>
      </p:pic>
    </p:spTree>
    <p:extLst>
      <p:ext uri="{BB962C8B-B14F-4D97-AF65-F5344CB8AC3E}">
        <p14:creationId xmlns:p14="http://schemas.microsoft.com/office/powerpoint/2010/main" val="2560721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9739"/>
            <a:ext cx="8229600" cy="426061"/>
          </a:xfrm>
        </p:spPr>
        <p:txBody>
          <a:bodyPr>
            <a:normAutofit lnSpcReduction="10000"/>
          </a:bodyPr>
          <a:lstStyle/>
          <a:p>
            <a:pPr>
              <a:buNone/>
            </a:pPr>
            <a:r>
              <a:rPr lang="en-US" sz="2400" dirty="0">
                <a:solidFill>
                  <a:schemeClr val="bg1"/>
                </a:solidFill>
                <a:latin typeface="Eras Bold ITC" pitchFamily="34" charset="0"/>
                <a:ea typeface="+mj-ea"/>
                <a:cs typeface="+mj-cs"/>
              </a:rPr>
              <a:t>Other search methods are available in ENS, such as:</a:t>
            </a:r>
          </a:p>
        </p:txBody>
      </p:sp>
      <p:sp>
        <p:nvSpPr>
          <p:cNvPr id="16" name="TextBox 15"/>
          <p:cNvSpPr txBox="1"/>
          <p:nvPr/>
        </p:nvSpPr>
        <p:spPr>
          <a:xfrm>
            <a:off x="457200" y="3019672"/>
            <a:ext cx="8229600" cy="1661993"/>
          </a:xfrm>
          <a:prstGeom prst="rect">
            <a:avLst/>
          </a:prstGeom>
          <a:noFill/>
        </p:spPr>
        <p:txBody>
          <a:bodyPr wrap="square" rtlCol="0">
            <a:spAutoFit/>
          </a:bodyPr>
          <a:lstStyle/>
          <a:p>
            <a:r>
              <a:rPr lang="en-US" sz="1700" dirty="0">
                <a:solidFill>
                  <a:schemeClr val="bg1"/>
                </a:solidFill>
                <a:latin typeface="Eras Demi ITC" pitchFamily="34" charset="0"/>
                <a:ea typeface="+mj-ea"/>
                <a:cs typeface="+mj-cs"/>
              </a:rPr>
              <a:t>Each category has their own unique set of search criteria. </a:t>
            </a:r>
          </a:p>
          <a:p>
            <a:endParaRPr lang="en-US" sz="1700" dirty="0">
              <a:solidFill>
                <a:schemeClr val="bg1"/>
              </a:solidFill>
              <a:latin typeface="Eras Demi ITC" pitchFamily="34" charset="0"/>
              <a:ea typeface="+mj-ea"/>
              <a:cs typeface="+mj-cs"/>
            </a:endParaRPr>
          </a:p>
          <a:p>
            <a:r>
              <a:rPr lang="en-US" sz="1700" dirty="0">
                <a:solidFill>
                  <a:schemeClr val="bg1"/>
                </a:solidFill>
                <a:latin typeface="Eras Demi ITC" pitchFamily="34" charset="0"/>
              </a:rPr>
              <a:t>You can also search using wild cards. By adding a % at the beginning and end of your search value ENS will provide a list of contacts similar to what you’ve searched for. These wild cards can be used throughout the search functions in ENS.</a:t>
            </a:r>
            <a:endParaRPr lang="en-US" sz="1700" dirty="0">
              <a:solidFill>
                <a:schemeClr val="bg1"/>
              </a:solidFill>
              <a:latin typeface="Eras Demi ITC" pitchFamily="34" charset="0"/>
              <a:ea typeface="+mj-ea"/>
              <a:cs typeface="+mj-c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862136"/>
            <a:ext cx="7315200" cy="19812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4681665"/>
            <a:ext cx="7315200" cy="1981200"/>
          </a:xfrm>
          <a:prstGeom prst="rect">
            <a:avLst/>
          </a:prstGeom>
        </p:spPr>
      </p:pic>
    </p:spTree>
    <p:extLst>
      <p:ext uri="{BB962C8B-B14F-4D97-AF65-F5344CB8AC3E}">
        <p14:creationId xmlns:p14="http://schemas.microsoft.com/office/powerpoint/2010/main" val="3690071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normAutofit/>
          </a:bodyPr>
          <a:lstStyle/>
          <a:p>
            <a:r>
              <a:rPr lang="en-US" sz="4800" dirty="0">
                <a:solidFill>
                  <a:schemeClr val="bg1"/>
                </a:solidFill>
                <a:latin typeface="Eras Bold ITC" pitchFamily="34" charset="0"/>
              </a:rPr>
              <a:t>Question</a:t>
            </a:r>
          </a:p>
        </p:txBody>
      </p:sp>
      <p:sp>
        <p:nvSpPr>
          <p:cNvPr id="5" name="TextBox 4"/>
          <p:cNvSpPr txBox="1"/>
          <p:nvPr/>
        </p:nvSpPr>
        <p:spPr>
          <a:xfrm>
            <a:off x="1066799" y="1752600"/>
            <a:ext cx="7010399" cy="70788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2000" dirty="0">
                <a:solidFill>
                  <a:schemeClr val="bg1"/>
                </a:solidFill>
                <a:latin typeface="Eras Demi ITC" pitchFamily="34" charset="0"/>
                <a:ea typeface="+mj-ea"/>
                <a:cs typeface="+mj-cs"/>
              </a:rPr>
              <a:t>When performing a search in ENS, what is used for a wild card value? </a:t>
            </a:r>
            <a:endParaRPr lang="en-US" dirty="0"/>
          </a:p>
        </p:txBody>
      </p:sp>
      <p:sp>
        <p:nvSpPr>
          <p:cNvPr id="6" name="TextBox 5">
            <a:hlinkClick r:id="rId3" action="ppaction://hlinksldjump"/>
          </p:cNvPr>
          <p:cNvSpPr txBox="1"/>
          <p:nvPr/>
        </p:nvSpPr>
        <p:spPr>
          <a:xfrm>
            <a:off x="2171700" y="3119780"/>
            <a:ext cx="4800600" cy="40011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2000" dirty="0">
                <a:solidFill>
                  <a:schemeClr val="bg1"/>
                </a:solidFill>
                <a:latin typeface="Eras Demi ITC" pitchFamily="34" charset="0"/>
                <a:ea typeface="+mj-ea"/>
                <a:cs typeface="+mj-cs"/>
              </a:rPr>
              <a:t>*</a:t>
            </a:r>
            <a:endParaRPr lang="en-US" dirty="0"/>
          </a:p>
        </p:txBody>
      </p:sp>
      <p:sp>
        <p:nvSpPr>
          <p:cNvPr id="7" name="TextBox 6">
            <a:hlinkClick r:id="rId3" action="ppaction://hlinksldjump"/>
          </p:cNvPr>
          <p:cNvSpPr txBox="1"/>
          <p:nvPr/>
        </p:nvSpPr>
        <p:spPr>
          <a:xfrm>
            <a:off x="2171700" y="3715525"/>
            <a:ext cx="4800600" cy="40011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2000" dirty="0">
                <a:solidFill>
                  <a:schemeClr val="bg1"/>
                </a:solidFill>
                <a:latin typeface="Eras Demi ITC" pitchFamily="34" charset="0"/>
                <a:ea typeface="+mj-ea"/>
                <a:cs typeface="+mj-cs"/>
              </a:rPr>
              <a:t>@</a:t>
            </a:r>
            <a:endParaRPr lang="en-US" dirty="0"/>
          </a:p>
        </p:txBody>
      </p:sp>
      <p:sp>
        <p:nvSpPr>
          <p:cNvPr id="8" name="TextBox 7">
            <a:hlinkClick r:id="rId3" action="ppaction://hlinksldjump"/>
          </p:cNvPr>
          <p:cNvSpPr txBox="1"/>
          <p:nvPr/>
        </p:nvSpPr>
        <p:spPr>
          <a:xfrm>
            <a:off x="2171698" y="4345907"/>
            <a:ext cx="4800600" cy="40011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2000" dirty="0">
                <a:solidFill>
                  <a:schemeClr val="bg1"/>
                </a:solidFill>
                <a:latin typeface="Eras Demi ITC" pitchFamily="34" charset="0"/>
                <a:ea typeface="+mj-ea"/>
                <a:cs typeface="+mj-cs"/>
              </a:rPr>
              <a:t>&amp;</a:t>
            </a:r>
            <a:endParaRPr lang="en-US" dirty="0"/>
          </a:p>
        </p:txBody>
      </p:sp>
      <p:sp>
        <p:nvSpPr>
          <p:cNvPr id="9" name="TextBox 8">
            <a:hlinkClick r:id="rId4" action="ppaction://hlinksldjump"/>
          </p:cNvPr>
          <p:cNvSpPr txBox="1"/>
          <p:nvPr/>
        </p:nvSpPr>
        <p:spPr>
          <a:xfrm>
            <a:off x="2171698" y="4981544"/>
            <a:ext cx="4800600" cy="40011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2000" dirty="0">
                <a:solidFill>
                  <a:schemeClr val="bg1"/>
                </a:solidFill>
                <a:latin typeface="Eras Demi ITC" pitchFamily="34" charset="0"/>
                <a:ea typeface="+mj-ea"/>
                <a:cs typeface="+mj-cs"/>
              </a:rPr>
              <a:t>%</a:t>
            </a:r>
            <a:endParaRPr lang="en-US" dirty="0"/>
          </a:p>
        </p:txBody>
      </p:sp>
    </p:spTree>
    <p:extLst>
      <p:ext uri="{BB962C8B-B14F-4D97-AF65-F5344CB8AC3E}">
        <p14:creationId xmlns:p14="http://schemas.microsoft.com/office/powerpoint/2010/main" val="3279467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792162"/>
          </a:xfrm>
        </p:spPr>
        <p:style>
          <a:lnRef idx="0">
            <a:schemeClr val="accent1"/>
          </a:lnRef>
          <a:fillRef idx="3">
            <a:schemeClr val="accent1"/>
          </a:fillRef>
          <a:effectRef idx="3">
            <a:schemeClr val="accent1"/>
          </a:effectRef>
          <a:fontRef idx="minor">
            <a:schemeClr val="lt1"/>
          </a:fontRef>
        </p:style>
        <p:txBody>
          <a:bodyPr>
            <a:noAutofit/>
          </a:bodyPr>
          <a:lstStyle/>
          <a:p>
            <a:r>
              <a:rPr lang="en-US" sz="4800" dirty="0">
                <a:solidFill>
                  <a:schemeClr val="bg1"/>
                </a:solidFill>
                <a:latin typeface="Eras Bold ITC" pitchFamily="34" charset="0"/>
              </a:rPr>
              <a:t>Who needs to be added?</a:t>
            </a:r>
          </a:p>
        </p:txBody>
      </p:sp>
      <p:sp>
        <p:nvSpPr>
          <p:cNvPr id="6" name="TextBox 5"/>
          <p:cNvSpPr txBox="1"/>
          <p:nvPr/>
        </p:nvSpPr>
        <p:spPr>
          <a:xfrm>
            <a:off x="457200" y="1447800"/>
            <a:ext cx="8229600" cy="4524315"/>
          </a:xfrm>
          <a:prstGeom prst="rect">
            <a:avLst/>
          </a:prstGeom>
          <a:noFill/>
        </p:spPr>
        <p:txBody>
          <a:bodyPr wrap="square" rtlCol="0">
            <a:spAutoFit/>
          </a:bodyPr>
          <a:lstStyle/>
          <a:p>
            <a:r>
              <a:rPr lang="en-US" sz="2400" dirty="0">
                <a:solidFill>
                  <a:schemeClr val="bg1"/>
                </a:solidFill>
                <a:latin typeface="Eras Demi ITC" pitchFamily="34" charset="0"/>
                <a:ea typeface="+mj-ea"/>
                <a:cs typeface="+mj-cs"/>
              </a:rPr>
              <a:t>An important part of being a POC is adding new contacts into the system. The first question though is do they have a need to be notified by the system? </a:t>
            </a:r>
          </a:p>
          <a:p>
            <a:endParaRPr lang="en-US" sz="2400" dirty="0">
              <a:solidFill>
                <a:schemeClr val="bg1"/>
              </a:solidFill>
              <a:latin typeface="Eras Demi ITC" pitchFamily="34" charset="0"/>
              <a:ea typeface="+mj-ea"/>
              <a:cs typeface="+mj-cs"/>
            </a:endParaRPr>
          </a:p>
          <a:p>
            <a:r>
              <a:rPr lang="en-US" sz="2400" dirty="0">
                <a:solidFill>
                  <a:schemeClr val="bg1"/>
                </a:solidFill>
                <a:latin typeface="Eras Demi ITC" pitchFamily="34" charset="0"/>
                <a:ea typeface="+mj-ea"/>
                <a:cs typeface="+mj-cs"/>
              </a:rPr>
              <a:t>ENS is established to notify emergency groups such as:</a:t>
            </a:r>
          </a:p>
          <a:p>
            <a:pPr marL="285750" indent="-285750">
              <a:buFont typeface="Arial" panose="020B0604020202020204" pitchFamily="34" charset="0"/>
              <a:buChar char="•"/>
            </a:pPr>
            <a:r>
              <a:rPr lang="en-US" sz="2400" dirty="0">
                <a:solidFill>
                  <a:schemeClr val="bg1"/>
                </a:solidFill>
                <a:latin typeface="Eras Demi ITC" pitchFamily="34" charset="0"/>
                <a:ea typeface="+mj-ea"/>
                <a:cs typeface="+mj-cs"/>
              </a:rPr>
              <a:t>COOP</a:t>
            </a:r>
          </a:p>
          <a:p>
            <a:pPr marL="285750" indent="-285750">
              <a:buFont typeface="Arial" panose="020B0604020202020204" pitchFamily="34" charset="0"/>
              <a:buChar char="•"/>
            </a:pPr>
            <a:r>
              <a:rPr lang="en-US" sz="2400" dirty="0">
                <a:solidFill>
                  <a:schemeClr val="bg1"/>
                </a:solidFill>
                <a:latin typeface="Eras Demi ITC" pitchFamily="34" charset="0"/>
                <a:ea typeface="+mj-ea"/>
                <a:cs typeface="+mj-cs"/>
              </a:rPr>
              <a:t>ERG</a:t>
            </a:r>
          </a:p>
          <a:p>
            <a:pPr marL="285750" indent="-285750">
              <a:buFont typeface="Arial" panose="020B0604020202020204" pitchFamily="34" charset="0"/>
              <a:buChar char="•"/>
            </a:pPr>
            <a:r>
              <a:rPr lang="en-US" sz="2400" dirty="0">
                <a:solidFill>
                  <a:schemeClr val="bg1"/>
                </a:solidFill>
                <a:latin typeface="Eras Demi ITC" pitchFamily="34" charset="0"/>
                <a:ea typeface="+mj-ea"/>
                <a:cs typeface="+mj-cs"/>
              </a:rPr>
              <a:t>IMAT</a:t>
            </a:r>
          </a:p>
          <a:p>
            <a:pPr marL="285750" indent="-285750">
              <a:buFont typeface="Arial" panose="020B0604020202020204" pitchFamily="34" charset="0"/>
              <a:buChar char="•"/>
            </a:pPr>
            <a:r>
              <a:rPr lang="en-US" sz="2400" dirty="0">
                <a:solidFill>
                  <a:schemeClr val="bg1"/>
                </a:solidFill>
                <a:latin typeface="Eras Demi ITC" pitchFamily="34" charset="0"/>
                <a:ea typeface="+mj-ea"/>
                <a:cs typeface="+mj-cs"/>
              </a:rPr>
              <a:t>ETC... </a:t>
            </a:r>
          </a:p>
          <a:p>
            <a:endParaRPr lang="en-US" sz="2400" dirty="0">
              <a:solidFill>
                <a:schemeClr val="bg1"/>
              </a:solidFill>
              <a:latin typeface="Eras Demi ITC" pitchFamily="34" charset="0"/>
              <a:ea typeface="+mj-ea"/>
              <a:cs typeface="+mj-cs"/>
            </a:endParaRPr>
          </a:p>
          <a:p>
            <a:r>
              <a:rPr lang="en-US" sz="2400" dirty="0">
                <a:solidFill>
                  <a:schemeClr val="bg1"/>
                </a:solidFill>
                <a:latin typeface="Eras Demi ITC" pitchFamily="34" charset="0"/>
                <a:ea typeface="+mj-ea"/>
                <a:cs typeface="+mj-cs"/>
              </a:rPr>
              <a:t>It is up to the POC’s discretion on whether a contact needs to be in the system or not. </a:t>
            </a:r>
          </a:p>
        </p:txBody>
      </p:sp>
    </p:spTree>
    <p:extLst>
      <p:ext uri="{BB962C8B-B14F-4D97-AF65-F5344CB8AC3E}">
        <p14:creationId xmlns:p14="http://schemas.microsoft.com/office/powerpoint/2010/main" val="3779779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sz="6000" dirty="0">
                <a:solidFill>
                  <a:schemeClr val="bg1"/>
                </a:solidFill>
                <a:latin typeface="Eras Bold ITC" pitchFamily="34" charset="0"/>
              </a:rPr>
              <a:t>Contact information</a:t>
            </a:r>
          </a:p>
        </p:txBody>
      </p:sp>
      <p:sp>
        <p:nvSpPr>
          <p:cNvPr id="6" name="TextBox 5"/>
          <p:cNvSpPr txBox="1"/>
          <p:nvPr/>
        </p:nvSpPr>
        <p:spPr>
          <a:xfrm>
            <a:off x="6099313" y="1828800"/>
            <a:ext cx="2590800" cy="4278094"/>
          </a:xfrm>
          <a:prstGeom prst="rect">
            <a:avLst/>
          </a:prstGeom>
          <a:noFill/>
        </p:spPr>
        <p:txBody>
          <a:bodyPr wrap="square" rtlCol="0">
            <a:spAutoFit/>
          </a:bodyPr>
          <a:lstStyle/>
          <a:p>
            <a:r>
              <a:rPr lang="en-US" sz="1700" dirty="0">
                <a:solidFill>
                  <a:schemeClr val="bg1"/>
                </a:solidFill>
                <a:latin typeface="Eras Demi ITC" pitchFamily="34" charset="0"/>
                <a:ea typeface="+mj-ea"/>
                <a:cs typeface="+mj-cs"/>
              </a:rPr>
              <a:t>This is the basic layout for contact information. The top section is the users general information.</a:t>
            </a:r>
          </a:p>
          <a:p>
            <a:endParaRPr lang="en-US" sz="1700" dirty="0">
              <a:solidFill>
                <a:schemeClr val="bg1"/>
              </a:solidFill>
              <a:latin typeface="Eras Demi ITC" pitchFamily="34" charset="0"/>
              <a:ea typeface="+mj-ea"/>
              <a:cs typeface="+mj-cs"/>
            </a:endParaRPr>
          </a:p>
          <a:p>
            <a:r>
              <a:rPr lang="en-US" sz="1700" dirty="0">
                <a:solidFill>
                  <a:schemeClr val="bg1"/>
                </a:solidFill>
                <a:latin typeface="Eras Demi ITC" pitchFamily="34" charset="0"/>
                <a:ea typeface="+mj-ea"/>
                <a:cs typeface="+mj-cs"/>
              </a:rPr>
              <a:t>The middle section is where the contact devices are maintained. These are the devices ENS can use to notify a contact. </a:t>
            </a:r>
          </a:p>
          <a:p>
            <a:endParaRPr lang="en-US" sz="1700" dirty="0">
              <a:solidFill>
                <a:schemeClr val="bg1"/>
              </a:solidFill>
              <a:latin typeface="Eras Demi ITC" pitchFamily="34" charset="0"/>
              <a:ea typeface="+mj-ea"/>
              <a:cs typeface="+mj-cs"/>
            </a:endParaRPr>
          </a:p>
          <a:p>
            <a:r>
              <a:rPr lang="en-US" sz="1700" dirty="0">
                <a:solidFill>
                  <a:schemeClr val="bg1"/>
                </a:solidFill>
                <a:latin typeface="Eras Demi ITC" pitchFamily="34" charset="0"/>
                <a:ea typeface="+mj-ea"/>
                <a:cs typeface="+mj-cs"/>
              </a:rPr>
              <a:t>The bottom section will be discussed in the groups section. </a:t>
            </a:r>
          </a:p>
        </p:txBody>
      </p:sp>
      <p:pic>
        <p:nvPicPr>
          <p:cNvPr id="5" name="Picture 4">
            <a:extLst>
              <a:ext uri="{FF2B5EF4-FFF2-40B4-BE49-F238E27FC236}">
                <a16:creationId xmlns:a16="http://schemas.microsoft.com/office/drawing/2014/main" id="{F0BE79C6-66B7-47B8-B833-EBF8F8B8B2C1}"/>
              </a:ext>
            </a:extLst>
          </p:cNvPr>
          <p:cNvPicPr>
            <a:picLocks noChangeAspect="1"/>
          </p:cNvPicPr>
          <p:nvPr/>
        </p:nvPicPr>
        <p:blipFill>
          <a:blip r:embed="rId2"/>
          <a:stretch>
            <a:fillRect/>
          </a:stretch>
        </p:blipFill>
        <p:spPr>
          <a:xfrm>
            <a:off x="457200" y="1828800"/>
            <a:ext cx="5571991" cy="4016484"/>
          </a:xfrm>
          <a:prstGeom prst="rect">
            <a:avLst/>
          </a:prstGeom>
        </p:spPr>
      </p:pic>
    </p:spTree>
    <p:extLst>
      <p:ext uri="{BB962C8B-B14F-4D97-AF65-F5344CB8AC3E}">
        <p14:creationId xmlns:p14="http://schemas.microsoft.com/office/powerpoint/2010/main" val="3490695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19801" y="381000"/>
            <a:ext cx="2743200" cy="3231654"/>
          </a:xfrm>
          <a:prstGeom prst="rect">
            <a:avLst/>
          </a:prstGeom>
          <a:noFill/>
        </p:spPr>
        <p:txBody>
          <a:bodyPr wrap="square" rtlCol="0">
            <a:spAutoFit/>
          </a:bodyPr>
          <a:lstStyle/>
          <a:p>
            <a:r>
              <a:rPr lang="en-US" sz="1700" dirty="0">
                <a:solidFill>
                  <a:schemeClr val="bg1"/>
                </a:solidFill>
                <a:latin typeface="Eras Demi ITC" pitchFamily="34" charset="0"/>
                <a:ea typeface="+mj-ea"/>
                <a:cs typeface="+mj-cs"/>
              </a:rPr>
              <a:t>Contacts have a set of basic information that must be in ENS. </a:t>
            </a:r>
          </a:p>
          <a:p>
            <a:pPr>
              <a:buFont typeface="Arial" pitchFamily="34" charset="0"/>
              <a:buChar char="•"/>
            </a:pPr>
            <a:r>
              <a:rPr lang="en-US" sz="1700" dirty="0">
                <a:solidFill>
                  <a:schemeClr val="bg1"/>
                </a:solidFill>
                <a:latin typeface="Eras Demi ITC" pitchFamily="34" charset="0"/>
                <a:ea typeface="+mj-ea"/>
                <a:cs typeface="+mj-cs"/>
              </a:rPr>
              <a:t>First Name</a:t>
            </a:r>
          </a:p>
          <a:p>
            <a:pPr>
              <a:buFont typeface="Arial" pitchFamily="34" charset="0"/>
              <a:buChar char="•"/>
            </a:pPr>
            <a:r>
              <a:rPr lang="en-US" sz="1700" dirty="0">
                <a:solidFill>
                  <a:schemeClr val="bg1"/>
                </a:solidFill>
                <a:latin typeface="Eras Demi ITC" pitchFamily="34" charset="0"/>
                <a:ea typeface="+mj-ea"/>
                <a:cs typeface="+mj-cs"/>
              </a:rPr>
              <a:t>Last Name</a:t>
            </a:r>
          </a:p>
          <a:p>
            <a:pPr>
              <a:buFont typeface="Arial" pitchFamily="34" charset="0"/>
              <a:buChar char="•"/>
            </a:pPr>
            <a:r>
              <a:rPr lang="en-US" sz="1700" dirty="0">
                <a:solidFill>
                  <a:schemeClr val="bg1"/>
                </a:solidFill>
                <a:latin typeface="Eras Demi ITC" pitchFamily="34" charset="0"/>
                <a:ea typeface="+mj-ea"/>
                <a:cs typeface="+mj-cs"/>
              </a:rPr>
              <a:t>User ID</a:t>
            </a:r>
          </a:p>
          <a:p>
            <a:pPr>
              <a:buFont typeface="Arial" pitchFamily="34" charset="0"/>
              <a:buChar char="•"/>
            </a:pPr>
            <a:r>
              <a:rPr lang="en-US" sz="1700" dirty="0">
                <a:solidFill>
                  <a:schemeClr val="bg1"/>
                </a:solidFill>
                <a:latin typeface="Eras Demi ITC" pitchFamily="34" charset="0"/>
                <a:ea typeface="+mj-ea"/>
                <a:cs typeface="+mj-cs"/>
              </a:rPr>
              <a:t>Login Name</a:t>
            </a:r>
          </a:p>
          <a:p>
            <a:endParaRPr lang="en-US" sz="1700" dirty="0">
              <a:solidFill>
                <a:schemeClr val="bg1"/>
              </a:solidFill>
              <a:latin typeface="Eras Demi ITC" pitchFamily="34" charset="0"/>
              <a:ea typeface="+mj-ea"/>
              <a:cs typeface="+mj-cs"/>
            </a:endParaRPr>
          </a:p>
          <a:p>
            <a:r>
              <a:rPr lang="en-US" sz="1700" dirty="0">
                <a:solidFill>
                  <a:schemeClr val="bg1"/>
                </a:solidFill>
                <a:latin typeface="Eras Demi ITC" pitchFamily="34" charset="0"/>
                <a:ea typeface="+mj-ea"/>
                <a:cs typeface="+mj-cs"/>
              </a:rPr>
              <a:t>User IDs are typically a contact’s phone number (Home, Cell, or Work in that order)</a:t>
            </a:r>
          </a:p>
        </p:txBody>
      </p:sp>
      <p:sp>
        <p:nvSpPr>
          <p:cNvPr id="6" name="TextBox 5"/>
          <p:cNvSpPr txBox="1"/>
          <p:nvPr/>
        </p:nvSpPr>
        <p:spPr>
          <a:xfrm>
            <a:off x="457200" y="3962400"/>
            <a:ext cx="8336128" cy="2446824"/>
          </a:xfrm>
          <a:prstGeom prst="rect">
            <a:avLst/>
          </a:prstGeom>
          <a:noFill/>
        </p:spPr>
        <p:txBody>
          <a:bodyPr wrap="square" rtlCol="0">
            <a:spAutoFit/>
          </a:bodyPr>
          <a:lstStyle/>
          <a:p>
            <a:r>
              <a:rPr lang="en-US" sz="1700" dirty="0">
                <a:solidFill>
                  <a:schemeClr val="bg1"/>
                </a:solidFill>
                <a:latin typeface="Eras Demi ITC" pitchFamily="34" charset="0"/>
              </a:rPr>
              <a:t>The Login Name should be the same as the individual’s FEMA Email address. If they don’t have a FEMA Email address their ENS login name should be a user’s work email address.</a:t>
            </a:r>
            <a:endParaRPr lang="en-US" sz="1600" dirty="0"/>
          </a:p>
          <a:p>
            <a:endParaRPr lang="en-US" sz="1700" dirty="0">
              <a:solidFill>
                <a:schemeClr val="bg1"/>
              </a:solidFill>
              <a:latin typeface="Eras Demi ITC" pitchFamily="34" charset="0"/>
              <a:ea typeface="+mj-ea"/>
              <a:cs typeface="+mj-cs"/>
            </a:endParaRPr>
          </a:p>
          <a:p>
            <a:r>
              <a:rPr lang="en-US" sz="1700" dirty="0">
                <a:solidFill>
                  <a:schemeClr val="bg1"/>
                </a:solidFill>
                <a:latin typeface="Eras Demi ITC" pitchFamily="34" charset="0"/>
                <a:ea typeface="+mj-ea"/>
                <a:cs typeface="+mj-cs"/>
              </a:rPr>
              <a:t>Devices are entered into the system below the contact’s general information. These are used by ENS during a scenario. Typical devices include:</a:t>
            </a:r>
          </a:p>
          <a:p>
            <a:pPr>
              <a:buFont typeface="Arial" pitchFamily="34" charset="0"/>
              <a:buChar char="•"/>
            </a:pPr>
            <a:r>
              <a:rPr lang="en-US" sz="1700" dirty="0">
                <a:solidFill>
                  <a:schemeClr val="bg1"/>
                </a:solidFill>
                <a:latin typeface="Eras Demi ITC" pitchFamily="34" charset="0"/>
                <a:ea typeface="+mj-ea"/>
                <a:cs typeface="+mj-cs"/>
              </a:rPr>
              <a:t>Phones (Work, Cell, Home)</a:t>
            </a:r>
          </a:p>
          <a:p>
            <a:pPr>
              <a:buFont typeface="Arial" pitchFamily="34" charset="0"/>
              <a:buChar char="•"/>
            </a:pPr>
            <a:r>
              <a:rPr lang="en-US" sz="1700" dirty="0">
                <a:solidFill>
                  <a:schemeClr val="bg1"/>
                </a:solidFill>
                <a:latin typeface="Eras Demi ITC" pitchFamily="34" charset="0"/>
                <a:ea typeface="+mj-ea"/>
                <a:cs typeface="+mj-cs"/>
              </a:rPr>
              <a:t>Email</a:t>
            </a:r>
          </a:p>
          <a:p>
            <a:pPr>
              <a:buFont typeface="Arial" pitchFamily="34" charset="0"/>
              <a:buChar char="•"/>
            </a:pPr>
            <a:r>
              <a:rPr lang="en-US" sz="1700" dirty="0">
                <a:solidFill>
                  <a:schemeClr val="bg1"/>
                </a:solidFill>
                <a:latin typeface="Eras Demi ITC" pitchFamily="34" charset="0"/>
                <a:ea typeface="+mj-ea"/>
                <a:cs typeface="+mj-cs"/>
              </a:rPr>
              <a:t>SMS\Text</a:t>
            </a:r>
          </a:p>
        </p:txBody>
      </p:sp>
      <p:pic>
        <p:nvPicPr>
          <p:cNvPr id="7" name="Picture 6">
            <a:extLst>
              <a:ext uri="{FF2B5EF4-FFF2-40B4-BE49-F238E27FC236}">
                <a16:creationId xmlns:a16="http://schemas.microsoft.com/office/drawing/2014/main" id="{9118E5E2-95FC-4486-BD90-34C34D720B74}"/>
              </a:ext>
            </a:extLst>
          </p:cNvPr>
          <p:cNvPicPr>
            <a:picLocks noChangeAspect="1"/>
          </p:cNvPicPr>
          <p:nvPr/>
        </p:nvPicPr>
        <p:blipFill>
          <a:blip r:embed="rId2"/>
          <a:stretch>
            <a:fillRect/>
          </a:stretch>
        </p:blipFill>
        <p:spPr>
          <a:xfrm>
            <a:off x="413695" y="448776"/>
            <a:ext cx="5609419" cy="323165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792162"/>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sz="6000" dirty="0">
                <a:solidFill>
                  <a:schemeClr val="bg1"/>
                </a:solidFill>
                <a:latin typeface="Eras Bold ITC" pitchFamily="34" charset="0"/>
              </a:rPr>
              <a:t>Adding a new contact</a:t>
            </a:r>
          </a:p>
        </p:txBody>
      </p:sp>
      <p:sp>
        <p:nvSpPr>
          <p:cNvPr id="6" name="TextBox 5"/>
          <p:cNvSpPr txBox="1"/>
          <p:nvPr/>
        </p:nvSpPr>
        <p:spPr>
          <a:xfrm>
            <a:off x="457200" y="1143000"/>
            <a:ext cx="8229600" cy="353943"/>
          </a:xfrm>
          <a:prstGeom prst="rect">
            <a:avLst/>
          </a:prstGeom>
          <a:noFill/>
        </p:spPr>
        <p:txBody>
          <a:bodyPr wrap="square" rtlCol="0">
            <a:spAutoFit/>
          </a:bodyPr>
          <a:lstStyle/>
          <a:p>
            <a:r>
              <a:rPr lang="en-US" sz="1700" dirty="0">
                <a:solidFill>
                  <a:schemeClr val="bg1"/>
                </a:solidFill>
                <a:latin typeface="Eras Demi ITC" pitchFamily="34" charset="0"/>
                <a:ea typeface="+mj-ea"/>
                <a:cs typeface="+mj-cs"/>
              </a:rPr>
              <a:t>Watch the animation below for how to add a new contact into ENS.</a:t>
            </a:r>
          </a:p>
        </p:txBody>
      </p:sp>
      <p:sp>
        <p:nvSpPr>
          <p:cNvPr id="7" name="TextBox 6"/>
          <p:cNvSpPr txBox="1"/>
          <p:nvPr/>
        </p:nvSpPr>
        <p:spPr>
          <a:xfrm>
            <a:off x="495299" y="4088993"/>
            <a:ext cx="8153401" cy="2185214"/>
          </a:xfrm>
          <a:prstGeom prst="rect">
            <a:avLst/>
          </a:prstGeom>
          <a:noFill/>
        </p:spPr>
        <p:txBody>
          <a:bodyPr wrap="square" rtlCol="0">
            <a:spAutoFit/>
          </a:bodyPr>
          <a:lstStyle/>
          <a:p>
            <a:r>
              <a:rPr lang="en-US" sz="1700" dirty="0">
                <a:solidFill>
                  <a:schemeClr val="bg1"/>
                </a:solidFill>
                <a:latin typeface="Eras Demi ITC" pitchFamily="34" charset="0"/>
              </a:rPr>
              <a:t>Note the 4 items that are entered into the system (First Name, Last name, User ID, and Login name). These are required fields for adding a new contact. </a:t>
            </a:r>
          </a:p>
          <a:p>
            <a:pPr marL="285750" indent="-285750">
              <a:buFont typeface="Arial" panose="020B0604020202020204" pitchFamily="34" charset="0"/>
              <a:buChar char="•"/>
            </a:pPr>
            <a:r>
              <a:rPr lang="en-US" sz="1700" dirty="0">
                <a:solidFill>
                  <a:schemeClr val="bg1"/>
                </a:solidFill>
                <a:latin typeface="Eras Demi ITC" pitchFamily="34" charset="0"/>
              </a:rPr>
              <a:t>The Assigned Department is where the individual will be placed in ENS, and who will manage their contact.</a:t>
            </a:r>
          </a:p>
          <a:p>
            <a:pPr marL="285750" indent="-285750">
              <a:buFont typeface="Arial" panose="020B0604020202020204" pitchFamily="34" charset="0"/>
              <a:buChar char="•"/>
            </a:pPr>
            <a:r>
              <a:rPr lang="en-US" sz="1700" dirty="0">
                <a:solidFill>
                  <a:schemeClr val="bg1"/>
                </a:solidFill>
                <a:latin typeface="Eras Demi ITC" pitchFamily="34" charset="0"/>
              </a:rPr>
              <a:t>The “This contact can receive Activation Reports” check box will allow the contact to be on a list of those that can receive automatic scenario reports.</a:t>
            </a:r>
          </a:p>
          <a:p>
            <a:pPr marL="285750" indent="-285750">
              <a:buFont typeface="Arial" panose="020B0604020202020204" pitchFamily="34" charset="0"/>
              <a:buChar char="•"/>
            </a:pPr>
            <a:r>
              <a:rPr lang="en-US" sz="1700" dirty="0">
                <a:solidFill>
                  <a:schemeClr val="bg1"/>
                </a:solidFill>
                <a:latin typeface="Eras Demi ITC" pitchFamily="34" charset="0"/>
              </a:rPr>
              <a:t>Address information is optional information you can add for the contact, but we do not require it. </a:t>
            </a:r>
          </a:p>
        </p:txBody>
      </p:sp>
      <p:pic>
        <p:nvPicPr>
          <p:cNvPr id="4" name="Picture 3">
            <a:extLst>
              <a:ext uri="{FF2B5EF4-FFF2-40B4-BE49-F238E27FC236}">
                <a16:creationId xmlns:a16="http://schemas.microsoft.com/office/drawing/2014/main" id="{E13DA621-5FB2-479C-8C00-D829857B5F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315" y="1676400"/>
            <a:ext cx="7839370" cy="2084457"/>
          </a:xfrm>
          <a:prstGeom prst="rect">
            <a:avLst/>
          </a:prstGeom>
        </p:spPr>
      </p:pic>
    </p:spTree>
    <p:extLst>
      <p:ext uri="{BB962C8B-B14F-4D97-AF65-F5344CB8AC3E}">
        <p14:creationId xmlns:p14="http://schemas.microsoft.com/office/powerpoint/2010/main" val="743895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1" y="381000"/>
            <a:ext cx="8229600" cy="877163"/>
          </a:xfrm>
          <a:prstGeom prst="rect">
            <a:avLst/>
          </a:prstGeom>
          <a:noFill/>
        </p:spPr>
        <p:txBody>
          <a:bodyPr wrap="square" rtlCol="0">
            <a:spAutoFit/>
          </a:bodyPr>
          <a:lstStyle/>
          <a:p>
            <a:r>
              <a:rPr lang="en-US" sz="1700" dirty="0">
                <a:solidFill>
                  <a:schemeClr val="bg1"/>
                </a:solidFill>
                <a:latin typeface="Eras Demi ITC" pitchFamily="34" charset="0"/>
                <a:ea typeface="+mj-ea"/>
                <a:cs typeface="+mj-cs"/>
              </a:rPr>
              <a:t>From the Devices section of the Contact Information page you will see tabs for each of the devices ENS can contact. By clicking on the tab it will bring up a section to add new device information. See the animation below.</a:t>
            </a:r>
          </a:p>
        </p:txBody>
      </p:sp>
      <p:pic>
        <p:nvPicPr>
          <p:cNvPr id="6" name="Picture 5">
            <a:extLst>
              <a:ext uri="{FF2B5EF4-FFF2-40B4-BE49-F238E27FC236}">
                <a16:creationId xmlns:a16="http://schemas.microsoft.com/office/drawing/2014/main" id="{94D111A8-15F5-48C8-AF7A-FDFBFB47856D}"/>
              </a:ext>
            </a:extLst>
          </p:cNvPr>
          <p:cNvPicPr>
            <a:picLocks noChangeAspect="1"/>
          </p:cNvPicPr>
          <p:nvPr/>
        </p:nvPicPr>
        <p:blipFill>
          <a:blip r:embed="rId3"/>
          <a:stretch>
            <a:fillRect/>
          </a:stretch>
        </p:blipFill>
        <p:spPr>
          <a:xfrm>
            <a:off x="6420067" y="3962400"/>
            <a:ext cx="1950889" cy="2446232"/>
          </a:xfrm>
          <a:prstGeom prst="rect">
            <a:avLst/>
          </a:prstGeom>
        </p:spPr>
      </p:pic>
      <p:pic>
        <p:nvPicPr>
          <p:cNvPr id="7" name="Picture 6">
            <a:extLst>
              <a:ext uri="{FF2B5EF4-FFF2-40B4-BE49-F238E27FC236}">
                <a16:creationId xmlns:a16="http://schemas.microsoft.com/office/drawing/2014/main" id="{A6E48583-B131-4D9D-ADA1-F9D2A4A9B2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043" y="1312631"/>
            <a:ext cx="7597913" cy="1913343"/>
          </a:xfrm>
          <a:prstGeom prst="rect">
            <a:avLst/>
          </a:prstGeom>
        </p:spPr>
      </p:pic>
      <p:sp>
        <p:nvSpPr>
          <p:cNvPr id="9" name="Rectangle 8">
            <a:extLst>
              <a:ext uri="{FF2B5EF4-FFF2-40B4-BE49-F238E27FC236}">
                <a16:creationId xmlns:a16="http://schemas.microsoft.com/office/drawing/2014/main" id="{8BC9940D-05E5-44A9-A65B-AFE8D5B96730}"/>
              </a:ext>
            </a:extLst>
          </p:cNvPr>
          <p:cNvSpPr/>
          <p:nvPr/>
        </p:nvSpPr>
        <p:spPr>
          <a:xfrm>
            <a:off x="457201" y="3359972"/>
            <a:ext cx="5516491" cy="3139321"/>
          </a:xfrm>
          <a:prstGeom prst="rect">
            <a:avLst/>
          </a:prstGeom>
        </p:spPr>
        <p:txBody>
          <a:bodyPr wrap="square">
            <a:spAutoFit/>
          </a:bodyPr>
          <a:lstStyle/>
          <a:p>
            <a:r>
              <a:rPr lang="en-US" dirty="0">
                <a:solidFill>
                  <a:schemeClr val="bg1"/>
                </a:solidFill>
                <a:latin typeface="Eras Demi ITC" pitchFamily="34" charset="0"/>
              </a:rPr>
              <a:t>You can also change information on devices if needed. There is also a Move up and Move down button to prioritize similar device types (specifying one email, text, or phone device over another).</a:t>
            </a:r>
          </a:p>
          <a:p>
            <a:endParaRPr lang="en-US" dirty="0">
              <a:solidFill>
                <a:schemeClr val="bg1"/>
              </a:solidFill>
              <a:latin typeface="Eras Demi ITC" pitchFamily="34" charset="0"/>
            </a:endParaRPr>
          </a:p>
          <a:p>
            <a:r>
              <a:rPr lang="en-US" dirty="0">
                <a:solidFill>
                  <a:schemeClr val="bg1"/>
                </a:solidFill>
                <a:latin typeface="Eras Demi ITC" pitchFamily="34" charset="0"/>
              </a:rPr>
              <a:t>To remove a device click the check box next to the device and click on the Remove device link on the quick actions menu. It will appear with an “Are you sure?” pop-up, where you can click yes to remove the device.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381000"/>
            <a:ext cx="8229600" cy="5909310"/>
          </a:xfrm>
          <a:prstGeom prst="rect">
            <a:avLst/>
          </a:prstGeom>
          <a:noFill/>
        </p:spPr>
        <p:txBody>
          <a:bodyPr wrap="square" rtlCol="0">
            <a:spAutoFit/>
          </a:bodyPr>
          <a:lstStyle/>
          <a:p>
            <a:r>
              <a:rPr lang="en-US" b="1" dirty="0">
                <a:solidFill>
                  <a:schemeClr val="bg1"/>
                </a:solidFill>
              </a:rPr>
              <a:t>PRIVACY ACT STATEMENT</a:t>
            </a:r>
            <a:endParaRPr lang="en-US" dirty="0">
              <a:solidFill>
                <a:schemeClr val="bg1"/>
              </a:solidFill>
            </a:endParaRPr>
          </a:p>
          <a:p>
            <a:r>
              <a:rPr lang="en-US" b="1" dirty="0">
                <a:solidFill>
                  <a:schemeClr val="bg1"/>
                </a:solidFill>
              </a:rPr>
              <a:t> </a:t>
            </a:r>
            <a:endParaRPr lang="en-US" dirty="0">
              <a:solidFill>
                <a:schemeClr val="bg1"/>
              </a:solidFill>
            </a:endParaRPr>
          </a:p>
          <a:p>
            <a:r>
              <a:rPr lang="en-US" b="1" dirty="0">
                <a:solidFill>
                  <a:schemeClr val="bg1"/>
                </a:solidFill>
              </a:rPr>
              <a:t>Authority: The Homeland Security Act of 2002, Pub. L. No. 109-295, §§ 501-521; the Robert T. Stafford Disaster Relief and Emergency Assistance Act as amended, 42 U.S.C. §§ 5121-5207; National Security Presidential Directive (NSPD)-51/Homeland Security Presidential Directive (HSPD)-20; Federal Continuity Directive (FCD)-1; and FEMA Directive 262-3 authorize the collection of this information. </a:t>
            </a:r>
          </a:p>
          <a:p>
            <a:endParaRPr lang="en-US" b="1" dirty="0">
              <a:solidFill>
                <a:schemeClr val="bg1"/>
              </a:solidFill>
            </a:endParaRPr>
          </a:p>
          <a:p>
            <a:r>
              <a:rPr lang="en-US" b="1" dirty="0">
                <a:solidFill>
                  <a:schemeClr val="bg1"/>
                </a:solidFill>
              </a:rPr>
              <a:t>Purpose: FEMA is collecting this information to ensure that the Emergency Notification System (ENS) has the most current personal contact information for emergency responders in the event of a man-made disaster, a natural disaster, or planned exercise. </a:t>
            </a:r>
          </a:p>
          <a:p>
            <a:endParaRPr lang="en-US" b="1" dirty="0">
              <a:solidFill>
                <a:schemeClr val="bg1"/>
              </a:solidFill>
            </a:endParaRPr>
          </a:p>
          <a:p>
            <a:r>
              <a:rPr lang="en-US" b="1" dirty="0">
                <a:solidFill>
                  <a:schemeClr val="bg1"/>
                </a:solidFill>
              </a:rPr>
              <a:t>Routine Uses: FEMA will use this information to send notifications, alerts, and/or activations and to relay critical updates and guidance to DHS personnel, other federal departments, and other agencies or non-governmental organizations in response to an emergency scenario or exercise. </a:t>
            </a:r>
          </a:p>
          <a:p>
            <a:endParaRPr lang="en-US" b="1" dirty="0">
              <a:solidFill>
                <a:schemeClr val="bg1"/>
              </a:solidFill>
            </a:endParaRPr>
          </a:p>
          <a:p>
            <a:r>
              <a:rPr lang="en-US" b="1" dirty="0">
                <a:solidFill>
                  <a:schemeClr val="bg1"/>
                </a:solidFill>
              </a:rPr>
              <a:t>Disclosure: Furnishing this information is voluntary; however, failure to provide accurate information may delay or prevent the individual from receiving notifications in the event of an emergency. </a:t>
            </a:r>
            <a:endParaRPr lang="en-US" dirty="0"/>
          </a:p>
        </p:txBody>
      </p:sp>
    </p:spTree>
    <p:extLst>
      <p:ext uri="{BB962C8B-B14F-4D97-AF65-F5344CB8AC3E}">
        <p14:creationId xmlns:p14="http://schemas.microsoft.com/office/powerpoint/2010/main" val="9386746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06321" y="821338"/>
            <a:ext cx="4414798" cy="5062924"/>
          </a:xfrm>
          <a:prstGeom prst="rect">
            <a:avLst/>
          </a:prstGeom>
          <a:noFill/>
        </p:spPr>
        <p:txBody>
          <a:bodyPr wrap="square" rtlCol="0">
            <a:spAutoFit/>
          </a:bodyPr>
          <a:lstStyle/>
          <a:p>
            <a:r>
              <a:rPr lang="en-US" sz="1700" dirty="0">
                <a:solidFill>
                  <a:schemeClr val="bg1"/>
                </a:solidFill>
                <a:latin typeface="Eras Demi ITC" pitchFamily="34" charset="0"/>
                <a:ea typeface="+mj-ea"/>
                <a:cs typeface="+mj-cs"/>
              </a:rPr>
              <a:t>Once a contact has been added in to the system, with an email in their devices, it may take up to 24 hours for them to become a Roster User. These are contacts that are able to change their own contact information in ENS. </a:t>
            </a:r>
          </a:p>
          <a:p>
            <a:endParaRPr lang="en-US" sz="1700" dirty="0">
              <a:solidFill>
                <a:schemeClr val="bg1"/>
              </a:solidFill>
              <a:latin typeface="Eras Demi ITC" pitchFamily="34" charset="0"/>
              <a:ea typeface="+mj-ea"/>
              <a:cs typeface="+mj-cs"/>
            </a:endParaRPr>
          </a:p>
          <a:p>
            <a:r>
              <a:rPr lang="en-US" sz="1700" dirty="0">
                <a:solidFill>
                  <a:schemeClr val="bg1"/>
                </a:solidFill>
                <a:latin typeface="Eras Demi ITC" pitchFamily="34" charset="0"/>
              </a:rPr>
              <a:t>When the system automatically makes a contact into a roster user the system will email them. The system will automatically create a password for them, and use the login name you gave them, but those will not be necessary for a PIV Login.</a:t>
            </a:r>
          </a:p>
          <a:p>
            <a:endParaRPr lang="en-US" sz="1700" dirty="0">
              <a:solidFill>
                <a:schemeClr val="bg1"/>
              </a:solidFill>
              <a:latin typeface="Eras Demi ITC" pitchFamily="34" charset="0"/>
              <a:ea typeface="+mj-ea"/>
              <a:cs typeface="+mj-cs"/>
            </a:endParaRPr>
          </a:p>
          <a:p>
            <a:r>
              <a:rPr lang="en-US" sz="1700" dirty="0">
                <a:solidFill>
                  <a:schemeClr val="bg1"/>
                </a:solidFill>
                <a:latin typeface="Eras Demi ITC" pitchFamily="34" charset="0"/>
                <a:ea typeface="+mj-ea"/>
                <a:cs typeface="+mj-cs"/>
              </a:rPr>
              <a:t>Once they become a Roster User you will no longer be able to change their User ID or Login Name. These will need to be changed by an Administrator.</a:t>
            </a:r>
          </a:p>
        </p:txBody>
      </p:sp>
      <p:sp>
        <p:nvSpPr>
          <p:cNvPr id="8" name="TextBox 7"/>
          <p:cNvSpPr txBox="1"/>
          <p:nvPr/>
        </p:nvSpPr>
        <p:spPr>
          <a:xfrm>
            <a:off x="1567033" y="2133600"/>
            <a:ext cx="2590800" cy="2185214"/>
          </a:xfrm>
          <a:prstGeom prst="rect">
            <a:avLst/>
          </a:prstGeom>
          <a:noFill/>
        </p:spPr>
        <p:txBody>
          <a:bodyPr wrap="square" rtlCol="0">
            <a:spAutoFit/>
          </a:bodyPr>
          <a:lstStyle/>
          <a:p>
            <a:r>
              <a:rPr lang="en-US" sz="1700" dirty="0">
                <a:solidFill>
                  <a:schemeClr val="bg1"/>
                </a:solidFill>
                <a:latin typeface="Eras Demi ITC" pitchFamily="34" charset="0"/>
                <a:ea typeface="+mj-ea"/>
                <a:cs typeface="+mj-cs"/>
              </a:rPr>
              <a:t>Before becoming a roster user</a:t>
            </a:r>
          </a:p>
          <a:p>
            <a:endParaRPr lang="en-US" sz="1700" dirty="0">
              <a:solidFill>
                <a:schemeClr val="bg1"/>
              </a:solidFill>
              <a:latin typeface="Eras Demi ITC" pitchFamily="34" charset="0"/>
              <a:ea typeface="+mj-ea"/>
              <a:cs typeface="+mj-cs"/>
            </a:endParaRPr>
          </a:p>
          <a:p>
            <a:endParaRPr lang="en-US" sz="1700" dirty="0">
              <a:solidFill>
                <a:schemeClr val="bg1"/>
              </a:solidFill>
              <a:latin typeface="Eras Demi ITC" pitchFamily="34" charset="0"/>
              <a:ea typeface="+mj-ea"/>
              <a:cs typeface="+mj-cs"/>
            </a:endParaRPr>
          </a:p>
          <a:p>
            <a:endParaRPr lang="en-US" sz="1700" dirty="0">
              <a:solidFill>
                <a:schemeClr val="bg1"/>
              </a:solidFill>
              <a:latin typeface="Eras Demi ITC" pitchFamily="34" charset="0"/>
              <a:ea typeface="+mj-ea"/>
              <a:cs typeface="+mj-cs"/>
            </a:endParaRPr>
          </a:p>
          <a:p>
            <a:endParaRPr lang="en-US" sz="1700" dirty="0">
              <a:solidFill>
                <a:schemeClr val="bg1"/>
              </a:solidFill>
              <a:latin typeface="Eras Demi ITC" pitchFamily="34" charset="0"/>
              <a:ea typeface="+mj-ea"/>
              <a:cs typeface="+mj-cs"/>
            </a:endParaRPr>
          </a:p>
          <a:p>
            <a:r>
              <a:rPr lang="en-US" sz="1700" dirty="0">
                <a:solidFill>
                  <a:schemeClr val="bg1"/>
                </a:solidFill>
                <a:latin typeface="Eras Demi ITC" pitchFamily="34" charset="0"/>
                <a:ea typeface="+mj-ea"/>
                <a:cs typeface="+mj-cs"/>
              </a:rPr>
              <a:t>After becoming a roster user</a:t>
            </a:r>
          </a:p>
        </p:txBody>
      </p:sp>
      <p:sp>
        <p:nvSpPr>
          <p:cNvPr id="7" name="Down Arrow 6"/>
          <p:cNvSpPr/>
          <p:nvPr/>
        </p:nvSpPr>
        <p:spPr>
          <a:xfrm>
            <a:off x="923041" y="2044425"/>
            <a:ext cx="457200" cy="2464350"/>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pic>
        <p:nvPicPr>
          <p:cNvPr id="9" name="Picture 8">
            <a:extLst>
              <a:ext uri="{FF2B5EF4-FFF2-40B4-BE49-F238E27FC236}">
                <a16:creationId xmlns:a16="http://schemas.microsoft.com/office/drawing/2014/main" id="{6A64BBE5-1F69-439E-BCEB-F0FB6194898D}"/>
              </a:ext>
            </a:extLst>
          </p:cNvPr>
          <p:cNvPicPr>
            <a:picLocks noChangeAspect="1"/>
          </p:cNvPicPr>
          <p:nvPr/>
        </p:nvPicPr>
        <p:blipFill>
          <a:blip r:embed="rId2"/>
          <a:stretch>
            <a:fillRect/>
          </a:stretch>
        </p:blipFill>
        <p:spPr>
          <a:xfrm>
            <a:off x="195090" y="314535"/>
            <a:ext cx="3962743" cy="1729890"/>
          </a:xfrm>
          <a:prstGeom prst="rect">
            <a:avLst/>
          </a:prstGeom>
        </p:spPr>
      </p:pic>
      <p:pic>
        <p:nvPicPr>
          <p:cNvPr id="10" name="Picture 9">
            <a:extLst>
              <a:ext uri="{FF2B5EF4-FFF2-40B4-BE49-F238E27FC236}">
                <a16:creationId xmlns:a16="http://schemas.microsoft.com/office/drawing/2014/main" id="{C8EC9743-FA4D-4052-9B26-C459D0826B0A}"/>
              </a:ext>
            </a:extLst>
          </p:cNvPr>
          <p:cNvPicPr>
            <a:picLocks noChangeAspect="1"/>
          </p:cNvPicPr>
          <p:nvPr/>
        </p:nvPicPr>
        <p:blipFill>
          <a:blip r:embed="rId3"/>
          <a:stretch>
            <a:fillRect/>
          </a:stretch>
        </p:blipFill>
        <p:spPr>
          <a:xfrm>
            <a:off x="263706" y="4508775"/>
            <a:ext cx="3970364" cy="1722269"/>
          </a:xfrm>
          <a:prstGeom prst="rect">
            <a:avLst/>
          </a:prstGeom>
        </p:spPr>
      </p:pic>
    </p:spTree>
    <p:extLst>
      <p:ext uri="{BB962C8B-B14F-4D97-AF65-F5344CB8AC3E}">
        <p14:creationId xmlns:p14="http://schemas.microsoft.com/office/powerpoint/2010/main" val="3514244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143000"/>
            <a:ext cx="8229600" cy="877163"/>
          </a:xfrm>
          <a:prstGeom prst="rect">
            <a:avLst/>
          </a:prstGeom>
          <a:noFill/>
        </p:spPr>
        <p:txBody>
          <a:bodyPr wrap="square" rtlCol="0">
            <a:spAutoFit/>
          </a:bodyPr>
          <a:lstStyle/>
          <a:p>
            <a:r>
              <a:rPr lang="en-US" sz="1700" dirty="0">
                <a:solidFill>
                  <a:schemeClr val="bg1"/>
                </a:solidFill>
                <a:latin typeface="Eras Demi ITC" pitchFamily="34" charset="0"/>
                <a:ea typeface="+mj-ea"/>
                <a:cs typeface="+mj-cs"/>
              </a:rPr>
              <a:t>Removing contacts is another important part of being a POC. Old data, such as bad phone numbers or contacts that don’t need to be notified can cause errors and miscommunication. </a:t>
            </a:r>
          </a:p>
        </p:txBody>
      </p:sp>
      <p:sp>
        <p:nvSpPr>
          <p:cNvPr id="5" name="Title 1"/>
          <p:cNvSpPr>
            <a:spLocks noGrp="1"/>
          </p:cNvSpPr>
          <p:nvPr>
            <p:ph type="title"/>
          </p:nvPr>
        </p:nvSpPr>
        <p:spPr>
          <a:xfrm>
            <a:off x="457200" y="274638"/>
            <a:ext cx="8229600" cy="792162"/>
          </a:xfrm>
        </p:spPr>
        <p:style>
          <a:lnRef idx="0">
            <a:schemeClr val="accent1"/>
          </a:lnRef>
          <a:fillRef idx="3">
            <a:schemeClr val="accent1"/>
          </a:fillRef>
          <a:effectRef idx="3">
            <a:schemeClr val="accent1"/>
          </a:effectRef>
          <a:fontRef idx="minor">
            <a:schemeClr val="lt1"/>
          </a:fontRef>
        </p:style>
        <p:txBody>
          <a:bodyPr>
            <a:noAutofit/>
          </a:bodyPr>
          <a:lstStyle/>
          <a:p>
            <a:r>
              <a:rPr lang="en-US" sz="4800" dirty="0">
                <a:solidFill>
                  <a:schemeClr val="bg1"/>
                </a:solidFill>
                <a:latin typeface="Eras Bold ITC" pitchFamily="34" charset="0"/>
              </a:rPr>
              <a:t>Removing a contact</a:t>
            </a:r>
          </a:p>
        </p:txBody>
      </p:sp>
      <p:sp>
        <p:nvSpPr>
          <p:cNvPr id="6" name="TextBox 5"/>
          <p:cNvSpPr txBox="1"/>
          <p:nvPr/>
        </p:nvSpPr>
        <p:spPr>
          <a:xfrm>
            <a:off x="457200" y="4625174"/>
            <a:ext cx="4343400" cy="1923604"/>
          </a:xfrm>
          <a:prstGeom prst="rect">
            <a:avLst/>
          </a:prstGeom>
          <a:noFill/>
        </p:spPr>
        <p:txBody>
          <a:bodyPr wrap="square" rtlCol="0">
            <a:spAutoFit/>
          </a:bodyPr>
          <a:lstStyle/>
          <a:p>
            <a:r>
              <a:rPr lang="en-US" sz="1700" dirty="0">
                <a:solidFill>
                  <a:schemeClr val="bg1"/>
                </a:solidFill>
                <a:latin typeface="Eras Demi ITC" pitchFamily="34" charset="0"/>
                <a:ea typeface="+mj-ea"/>
                <a:cs typeface="+mj-cs"/>
              </a:rPr>
              <a:t>Once a contact is removed from the system they can no longer be contacted by ENS. If a contact only leaves your section to another area in FEMA, do not remove them from the system. Contact an ENS Administrator to have their information moved to another POC.</a:t>
            </a:r>
          </a:p>
        </p:txBody>
      </p:sp>
      <p:pic>
        <p:nvPicPr>
          <p:cNvPr id="7" name="Picture 6">
            <a:extLst>
              <a:ext uri="{FF2B5EF4-FFF2-40B4-BE49-F238E27FC236}">
                <a16:creationId xmlns:a16="http://schemas.microsoft.com/office/drawing/2014/main" id="{48133C95-1E2F-4B63-9078-013D71253E10}"/>
              </a:ext>
            </a:extLst>
          </p:cNvPr>
          <p:cNvPicPr>
            <a:picLocks noChangeAspect="1"/>
          </p:cNvPicPr>
          <p:nvPr/>
        </p:nvPicPr>
        <p:blipFill>
          <a:blip r:embed="rId2"/>
          <a:stretch>
            <a:fillRect/>
          </a:stretch>
        </p:blipFill>
        <p:spPr>
          <a:xfrm>
            <a:off x="609600" y="2020163"/>
            <a:ext cx="7924800" cy="1923439"/>
          </a:xfrm>
          <a:prstGeom prst="rect">
            <a:avLst/>
          </a:prstGeom>
        </p:spPr>
      </p:pic>
      <p:sp>
        <p:nvSpPr>
          <p:cNvPr id="8" name="TextBox 7">
            <a:extLst>
              <a:ext uri="{FF2B5EF4-FFF2-40B4-BE49-F238E27FC236}">
                <a16:creationId xmlns:a16="http://schemas.microsoft.com/office/drawing/2014/main" id="{54D5C20C-DA64-489B-B8C5-E181543F2D6F}"/>
              </a:ext>
            </a:extLst>
          </p:cNvPr>
          <p:cNvSpPr txBox="1"/>
          <p:nvPr/>
        </p:nvSpPr>
        <p:spPr>
          <a:xfrm>
            <a:off x="457200" y="4114800"/>
            <a:ext cx="8313107" cy="353943"/>
          </a:xfrm>
          <a:prstGeom prst="rect">
            <a:avLst/>
          </a:prstGeom>
          <a:noFill/>
        </p:spPr>
        <p:txBody>
          <a:bodyPr wrap="square" rtlCol="0">
            <a:spAutoFit/>
          </a:bodyPr>
          <a:lstStyle/>
          <a:p>
            <a:r>
              <a:rPr lang="en-US" sz="1700" dirty="0">
                <a:solidFill>
                  <a:schemeClr val="bg1"/>
                </a:solidFill>
                <a:latin typeface="Eras Demi ITC" pitchFamily="34" charset="0"/>
                <a:ea typeface="+mj-ea"/>
                <a:cs typeface="+mj-cs"/>
              </a:rPr>
              <a:t>This will provide a pop-up window, asking if you’re sure.</a:t>
            </a:r>
          </a:p>
        </p:txBody>
      </p:sp>
      <p:pic>
        <p:nvPicPr>
          <p:cNvPr id="9" name="Picture 8">
            <a:extLst>
              <a:ext uri="{FF2B5EF4-FFF2-40B4-BE49-F238E27FC236}">
                <a16:creationId xmlns:a16="http://schemas.microsoft.com/office/drawing/2014/main" id="{F025FEEC-F29A-46DB-BE60-AC7AC50345DC}"/>
              </a:ext>
            </a:extLst>
          </p:cNvPr>
          <p:cNvPicPr>
            <a:picLocks noChangeAspect="1"/>
          </p:cNvPicPr>
          <p:nvPr/>
        </p:nvPicPr>
        <p:blipFill>
          <a:blip r:embed="rId3"/>
          <a:stretch>
            <a:fillRect/>
          </a:stretch>
        </p:blipFill>
        <p:spPr>
          <a:xfrm>
            <a:off x="4922207" y="4648200"/>
            <a:ext cx="3612193" cy="1707028"/>
          </a:xfrm>
          <a:prstGeom prst="rect">
            <a:avLst/>
          </a:prstGeom>
        </p:spPr>
      </p:pic>
    </p:spTree>
    <p:extLst>
      <p:ext uri="{BB962C8B-B14F-4D97-AF65-F5344CB8AC3E}">
        <p14:creationId xmlns:p14="http://schemas.microsoft.com/office/powerpoint/2010/main" val="1464170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style>
          <a:lnRef idx="0">
            <a:schemeClr val="accent3"/>
          </a:lnRef>
          <a:fillRef idx="3">
            <a:schemeClr val="accent3"/>
          </a:fillRef>
          <a:effectRef idx="3">
            <a:schemeClr val="accent3"/>
          </a:effectRef>
          <a:fontRef idx="minor">
            <a:schemeClr val="lt1"/>
          </a:fontRef>
        </p:style>
        <p:txBody>
          <a:bodyPr>
            <a:normAutofit/>
          </a:bodyPr>
          <a:lstStyle/>
          <a:p>
            <a:r>
              <a:rPr lang="en-US" sz="4800" dirty="0">
                <a:solidFill>
                  <a:schemeClr val="bg1"/>
                </a:solidFill>
                <a:latin typeface="Eras Bold ITC" pitchFamily="34" charset="0"/>
              </a:rPr>
              <a:t>Question</a:t>
            </a:r>
          </a:p>
        </p:txBody>
      </p:sp>
      <p:sp>
        <p:nvSpPr>
          <p:cNvPr id="6" name="TextBox 5"/>
          <p:cNvSpPr txBox="1"/>
          <p:nvPr/>
        </p:nvSpPr>
        <p:spPr>
          <a:xfrm>
            <a:off x="1066799" y="1752600"/>
            <a:ext cx="7010399" cy="70788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2000" dirty="0">
                <a:solidFill>
                  <a:schemeClr val="bg1"/>
                </a:solidFill>
                <a:latin typeface="Eras Demi ITC" pitchFamily="34" charset="0"/>
                <a:ea typeface="+mj-ea"/>
                <a:cs typeface="+mj-cs"/>
              </a:rPr>
              <a:t>Which of the following is not a required field when adding a new contact into ENS? </a:t>
            </a:r>
            <a:endParaRPr lang="en-US" dirty="0"/>
          </a:p>
        </p:txBody>
      </p:sp>
      <p:sp>
        <p:nvSpPr>
          <p:cNvPr id="7" name="TextBox 6">
            <a:hlinkClick r:id="rId3" action="ppaction://hlinksldjump"/>
          </p:cNvPr>
          <p:cNvSpPr txBox="1"/>
          <p:nvPr/>
        </p:nvSpPr>
        <p:spPr>
          <a:xfrm>
            <a:off x="2171700" y="3119780"/>
            <a:ext cx="4800600" cy="40011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2000" dirty="0">
                <a:solidFill>
                  <a:schemeClr val="bg1"/>
                </a:solidFill>
                <a:latin typeface="Eras Demi ITC" pitchFamily="34" charset="0"/>
                <a:ea typeface="+mj-ea"/>
                <a:cs typeface="+mj-cs"/>
              </a:rPr>
              <a:t>Email Address</a:t>
            </a:r>
          </a:p>
        </p:txBody>
      </p:sp>
      <p:sp>
        <p:nvSpPr>
          <p:cNvPr id="8" name="TextBox 7">
            <a:hlinkClick r:id="rId4" action="ppaction://hlinksldjump"/>
          </p:cNvPr>
          <p:cNvSpPr txBox="1"/>
          <p:nvPr/>
        </p:nvSpPr>
        <p:spPr>
          <a:xfrm>
            <a:off x="2171700" y="3715525"/>
            <a:ext cx="4800600" cy="40011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2000" dirty="0">
                <a:solidFill>
                  <a:schemeClr val="bg1"/>
                </a:solidFill>
                <a:latin typeface="Eras Demi ITC" pitchFamily="34" charset="0"/>
                <a:ea typeface="+mj-ea"/>
                <a:cs typeface="+mj-cs"/>
              </a:rPr>
              <a:t>Work Phone number</a:t>
            </a:r>
          </a:p>
        </p:txBody>
      </p:sp>
      <p:sp>
        <p:nvSpPr>
          <p:cNvPr id="9" name="TextBox 8">
            <a:hlinkClick r:id="rId3" action="ppaction://hlinksldjump"/>
          </p:cNvPr>
          <p:cNvSpPr txBox="1"/>
          <p:nvPr/>
        </p:nvSpPr>
        <p:spPr>
          <a:xfrm>
            <a:off x="2171698" y="4345907"/>
            <a:ext cx="4800600" cy="40011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2000" dirty="0">
                <a:solidFill>
                  <a:schemeClr val="bg1"/>
                </a:solidFill>
                <a:latin typeface="Eras Demi ITC" pitchFamily="34" charset="0"/>
                <a:ea typeface="+mj-ea"/>
                <a:cs typeface="+mj-cs"/>
              </a:rPr>
              <a:t>Last name</a:t>
            </a:r>
          </a:p>
        </p:txBody>
      </p:sp>
      <p:sp>
        <p:nvSpPr>
          <p:cNvPr id="10" name="TextBox 9">
            <a:hlinkClick r:id="rId3" action="ppaction://hlinksldjump"/>
          </p:cNvPr>
          <p:cNvSpPr txBox="1"/>
          <p:nvPr/>
        </p:nvSpPr>
        <p:spPr>
          <a:xfrm>
            <a:off x="2171698" y="4981544"/>
            <a:ext cx="4800600" cy="40011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2000" dirty="0">
                <a:solidFill>
                  <a:schemeClr val="bg1"/>
                </a:solidFill>
                <a:latin typeface="Eras Demi ITC" pitchFamily="34" charset="0"/>
                <a:ea typeface="+mj-ea"/>
                <a:cs typeface="+mj-cs"/>
              </a:rPr>
              <a:t>User ID</a:t>
            </a:r>
            <a:endParaRPr lang="en-US" dirty="0"/>
          </a:p>
        </p:txBody>
      </p:sp>
    </p:spTree>
    <p:extLst>
      <p:ext uri="{BB962C8B-B14F-4D97-AF65-F5344CB8AC3E}">
        <p14:creationId xmlns:p14="http://schemas.microsoft.com/office/powerpoint/2010/main" val="1100926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a:bodyPr>
          <a:lstStyle/>
          <a:p>
            <a:r>
              <a:rPr lang="en-US" sz="6000" dirty="0">
                <a:solidFill>
                  <a:schemeClr val="bg1"/>
                </a:solidFill>
                <a:latin typeface="Eras Bold ITC" pitchFamily="34" charset="0"/>
                <a:ea typeface="+mn-ea"/>
                <a:cs typeface="+mn-cs"/>
              </a:rPr>
              <a:t>Groups tab</a:t>
            </a:r>
          </a:p>
        </p:txBody>
      </p:sp>
      <p:sp>
        <p:nvSpPr>
          <p:cNvPr id="3" name="Content Placeholder 2"/>
          <p:cNvSpPr>
            <a:spLocks noGrp="1"/>
          </p:cNvSpPr>
          <p:nvPr>
            <p:ph idx="1"/>
          </p:nvPr>
        </p:nvSpPr>
        <p:spPr>
          <a:xfrm>
            <a:off x="457200" y="1600200"/>
            <a:ext cx="8229600" cy="1904999"/>
          </a:xfrm>
        </p:spPr>
        <p:txBody>
          <a:bodyPr>
            <a:normAutofit/>
          </a:bodyPr>
          <a:lstStyle/>
          <a:p>
            <a:pPr marL="0">
              <a:buNone/>
            </a:pPr>
            <a:r>
              <a:rPr lang="en-US" sz="1800" dirty="0">
                <a:solidFill>
                  <a:schemeClr val="bg1"/>
                </a:solidFill>
                <a:latin typeface="Eras Demi ITC" pitchFamily="34" charset="0"/>
                <a:ea typeface="+mj-ea"/>
                <a:cs typeface="+mj-cs"/>
              </a:rPr>
              <a:t>Groups are utilized by ENS to include different contacts in a scenario. The only way a person can be contacted by ENS is by being a member of a group.</a:t>
            </a:r>
          </a:p>
          <a:p>
            <a:pPr marL="0">
              <a:buNone/>
            </a:pPr>
            <a:endParaRPr lang="en-US" sz="1800" dirty="0">
              <a:solidFill>
                <a:schemeClr val="bg1"/>
              </a:solidFill>
              <a:latin typeface="Eras Demi ITC" pitchFamily="34" charset="0"/>
              <a:ea typeface="+mj-ea"/>
              <a:cs typeface="+mj-cs"/>
            </a:endParaRPr>
          </a:p>
          <a:p>
            <a:pPr marL="0">
              <a:buNone/>
            </a:pPr>
            <a:r>
              <a:rPr lang="en-US" sz="1800" dirty="0">
                <a:solidFill>
                  <a:schemeClr val="bg1"/>
                </a:solidFill>
                <a:latin typeface="Eras Demi ITC" pitchFamily="34" charset="0"/>
                <a:ea typeface="+mj-ea"/>
                <a:cs typeface="+mj-cs"/>
              </a:rPr>
              <a:t>There are 2 basic types of groups we will be discussing: Static and Dynamic.</a:t>
            </a:r>
            <a:r>
              <a:rPr lang="en-US" sz="1800" dirty="0">
                <a:solidFill>
                  <a:schemeClr val="bg1"/>
                </a:solidFill>
                <a:latin typeface="Eras Demi ITC" pitchFamily="34" charset="0"/>
              </a:rPr>
              <a:t> Below is some basic information on each type.</a:t>
            </a:r>
            <a:endParaRPr lang="en-US" sz="1800" dirty="0">
              <a:solidFill>
                <a:schemeClr val="bg1"/>
              </a:solidFill>
              <a:latin typeface="Eras Demi ITC" pitchFamily="34" charset="0"/>
              <a:ea typeface="+mj-ea"/>
              <a:cs typeface="+mj-cs"/>
            </a:endParaRPr>
          </a:p>
        </p:txBody>
      </p:sp>
      <p:sp>
        <p:nvSpPr>
          <p:cNvPr id="4" name="TextBox 3"/>
          <p:cNvSpPr txBox="1"/>
          <p:nvPr/>
        </p:nvSpPr>
        <p:spPr>
          <a:xfrm>
            <a:off x="762000" y="3733800"/>
            <a:ext cx="3276600" cy="2354491"/>
          </a:xfrm>
          <a:prstGeom prst="rect">
            <a:avLst/>
          </a:prstGeom>
          <a:noFill/>
        </p:spPr>
        <p:txBody>
          <a:bodyPr wrap="square" rtlCol="0">
            <a:spAutoFit/>
          </a:bodyPr>
          <a:lstStyle/>
          <a:p>
            <a:r>
              <a:rPr lang="en-US" sz="1700" u="sng" dirty="0">
                <a:solidFill>
                  <a:schemeClr val="bg1"/>
                </a:solidFill>
                <a:latin typeface="Eras Demi ITC" pitchFamily="34" charset="0"/>
                <a:ea typeface="+mj-ea"/>
                <a:cs typeface="+mj-cs"/>
              </a:rPr>
              <a:t>Static groups:</a:t>
            </a:r>
          </a:p>
          <a:p>
            <a:pPr>
              <a:buFont typeface="Arial" pitchFamily="34" charset="0"/>
              <a:buChar char="•"/>
            </a:pPr>
            <a:r>
              <a:rPr lang="en-US" sz="1600" dirty="0">
                <a:solidFill>
                  <a:schemeClr val="bg1"/>
                </a:solidFill>
                <a:latin typeface="Eras Demi ITC" pitchFamily="34" charset="0"/>
                <a:ea typeface="+mj-ea"/>
                <a:cs typeface="+mj-cs"/>
              </a:rPr>
              <a:t>Typically used for on the fly activations</a:t>
            </a:r>
          </a:p>
          <a:p>
            <a:pPr>
              <a:buFont typeface="Arial" pitchFamily="34" charset="0"/>
              <a:buChar char="•"/>
            </a:pPr>
            <a:r>
              <a:rPr lang="en-US" sz="1600" dirty="0">
                <a:solidFill>
                  <a:schemeClr val="bg1"/>
                </a:solidFill>
                <a:latin typeface="Eras Demi ITC" pitchFamily="34" charset="0"/>
                <a:ea typeface="+mj-ea"/>
                <a:cs typeface="+mj-cs"/>
              </a:rPr>
              <a:t>Allows for calling in order of importance, it can call a supervisor before the rest of the contacts</a:t>
            </a:r>
          </a:p>
          <a:p>
            <a:pPr>
              <a:buFont typeface="Arial" pitchFamily="34" charset="0"/>
              <a:buChar char="•"/>
            </a:pPr>
            <a:r>
              <a:rPr lang="en-US" sz="1700" dirty="0">
                <a:solidFill>
                  <a:schemeClr val="bg1"/>
                </a:solidFill>
                <a:latin typeface="Eras Demi ITC" pitchFamily="34" charset="0"/>
                <a:ea typeface="+mj-ea"/>
                <a:cs typeface="+mj-cs"/>
              </a:rPr>
              <a:t>Very intuitive and easy to add users</a:t>
            </a:r>
          </a:p>
        </p:txBody>
      </p:sp>
      <p:sp>
        <p:nvSpPr>
          <p:cNvPr id="5" name="TextBox 4"/>
          <p:cNvSpPr txBox="1"/>
          <p:nvPr/>
        </p:nvSpPr>
        <p:spPr>
          <a:xfrm>
            <a:off x="4648200" y="3733800"/>
            <a:ext cx="3525727" cy="2323713"/>
          </a:xfrm>
          <a:prstGeom prst="rect">
            <a:avLst/>
          </a:prstGeom>
          <a:noFill/>
        </p:spPr>
        <p:txBody>
          <a:bodyPr wrap="square" rtlCol="0">
            <a:spAutoFit/>
          </a:bodyPr>
          <a:lstStyle/>
          <a:p>
            <a:r>
              <a:rPr lang="en-US" sz="1700" u="sng" dirty="0">
                <a:solidFill>
                  <a:schemeClr val="bg1"/>
                </a:solidFill>
                <a:latin typeface="Eras Demi ITC" pitchFamily="34" charset="0"/>
                <a:ea typeface="+mj-ea"/>
                <a:cs typeface="+mj-cs"/>
              </a:rPr>
              <a:t>Dynamic groups:</a:t>
            </a:r>
          </a:p>
          <a:p>
            <a:pPr>
              <a:buFont typeface="Arial" pitchFamily="34" charset="0"/>
              <a:buChar char="•"/>
            </a:pPr>
            <a:r>
              <a:rPr lang="en-US" sz="1600" dirty="0">
                <a:solidFill>
                  <a:schemeClr val="bg1"/>
                </a:solidFill>
                <a:latin typeface="Eras Demi ITC" pitchFamily="34" charset="0"/>
                <a:ea typeface="+mj-ea"/>
                <a:cs typeface="+mj-cs"/>
              </a:rPr>
              <a:t>Great for grouping users with a common value, such as location, shift, or function</a:t>
            </a:r>
          </a:p>
          <a:p>
            <a:pPr>
              <a:buFont typeface="Arial" pitchFamily="34" charset="0"/>
              <a:buChar char="•"/>
            </a:pPr>
            <a:r>
              <a:rPr lang="en-US" sz="1600" dirty="0">
                <a:solidFill>
                  <a:schemeClr val="bg1"/>
                </a:solidFill>
                <a:latin typeface="Eras Demi ITC" pitchFamily="34" charset="0"/>
                <a:ea typeface="+mj-ea"/>
                <a:cs typeface="+mj-cs"/>
              </a:rPr>
              <a:t>Able to add users quickly during an import of new contacts</a:t>
            </a:r>
          </a:p>
          <a:p>
            <a:pPr>
              <a:buFont typeface="Arial" pitchFamily="34" charset="0"/>
              <a:buChar char="•"/>
            </a:pPr>
            <a:r>
              <a:rPr lang="en-US" sz="1600" dirty="0">
                <a:solidFill>
                  <a:schemeClr val="bg1"/>
                </a:solidFill>
                <a:latin typeface="Eras Demi ITC" pitchFamily="34" charset="0"/>
                <a:ea typeface="+mj-ea"/>
                <a:cs typeface="+mj-cs"/>
              </a:rPr>
              <a:t>Removal of contacts from the group requires a change to their contact information</a:t>
            </a:r>
          </a:p>
        </p:txBody>
      </p:sp>
      <p:cxnSp>
        <p:nvCxnSpPr>
          <p:cNvPr id="7" name="Straight Connector 6"/>
          <p:cNvCxnSpPr/>
          <p:nvPr/>
        </p:nvCxnSpPr>
        <p:spPr>
          <a:xfrm rot="5400000">
            <a:off x="2895600" y="5181600"/>
            <a:ext cx="2895600" cy="0"/>
          </a:xfrm>
          <a:prstGeom prst="line">
            <a:avLst/>
          </a:prstGeom>
          <a:ln cmpd="sng">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nodeType="withEffect">
                                  <p:stCondLst>
                                    <p:cond delay="75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nodeType="withEffect">
                                  <p:stCondLst>
                                    <p:cond delay="100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par>
                                <p:cTn id="14" presetID="10" presetClass="entr" presetSubtype="0" fill="hold" nodeType="withEffect">
                                  <p:stCondLst>
                                    <p:cond delay="50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par>
                                <p:cTn id="17" presetID="10" presetClass="entr" presetSubtype="0" fill="hold" nodeType="withEffect">
                                  <p:stCondLst>
                                    <p:cond delay="75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500"/>
                                        <p:tgtEl>
                                          <p:spTgt spid="5">
                                            <p:txEl>
                                              <p:pRg st="2" end="2"/>
                                            </p:txEl>
                                          </p:spTgt>
                                        </p:tgtEl>
                                      </p:cBhvr>
                                    </p:animEffect>
                                  </p:childTnLst>
                                </p:cTn>
                              </p:par>
                              <p:par>
                                <p:cTn id="20" presetID="10" presetClass="entr" presetSubtype="0" fill="hold" nodeType="withEffect">
                                  <p:stCondLst>
                                    <p:cond delay="100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43200" y="381000"/>
            <a:ext cx="5943600" cy="2062103"/>
          </a:xfrm>
          <a:prstGeom prst="rect">
            <a:avLst/>
          </a:prstGeom>
          <a:noFill/>
        </p:spPr>
        <p:txBody>
          <a:bodyPr wrap="square" rtlCol="0">
            <a:spAutoFit/>
          </a:bodyPr>
          <a:lstStyle/>
          <a:p>
            <a:r>
              <a:rPr lang="en-US" sz="1600" dirty="0">
                <a:solidFill>
                  <a:schemeClr val="bg1"/>
                </a:solidFill>
                <a:latin typeface="Eras Demi ITC" pitchFamily="34" charset="0"/>
                <a:ea typeface="+mj-ea"/>
                <a:cs typeface="+mj-cs"/>
              </a:rPr>
              <a:t>The quick actions on the left hand side of the groups tab, is where you can select the different options available to you when working with groups. </a:t>
            </a:r>
          </a:p>
          <a:p>
            <a:endParaRPr lang="en-US" sz="1600" dirty="0">
              <a:solidFill>
                <a:schemeClr val="bg1"/>
              </a:solidFill>
              <a:latin typeface="Eras Demi ITC" pitchFamily="34" charset="0"/>
              <a:ea typeface="+mj-ea"/>
              <a:cs typeface="+mj-cs"/>
            </a:endParaRPr>
          </a:p>
          <a:p>
            <a:endParaRPr lang="en-US" sz="1600" dirty="0">
              <a:solidFill>
                <a:schemeClr val="bg1"/>
              </a:solidFill>
              <a:latin typeface="Eras Demi ITC" pitchFamily="34" charset="0"/>
              <a:ea typeface="+mj-ea"/>
              <a:cs typeface="+mj-cs"/>
            </a:endParaRPr>
          </a:p>
          <a:p>
            <a:r>
              <a:rPr lang="en-US" sz="1600" dirty="0">
                <a:solidFill>
                  <a:schemeClr val="bg1"/>
                </a:solidFill>
                <a:latin typeface="Eras Demi ITC" pitchFamily="34" charset="0"/>
                <a:ea typeface="+mj-ea"/>
                <a:cs typeface="+mj-cs"/>
              </a:rPr>
              <a:t>Below that is the reports you can generate from a selected group.  They can be generated as either a pdf file or a csv file. </a:t>
            </a:r>
          </a:p>
        </p:txBody>
      </p:sp>
      <p:sp>
        <p:nvSpPr>
          <p:cNvPr id="6" name="TextBox 5"/>
          <p:cNvSpPr txBox="1"/>
          <p:nvPr/>
        </p:nvSpPr>
        <p:spPr>
          <a:xfrm>
            <a:off x="571498" y="2743200"/>
            <a:ext cx="8001000" cy="1323439"/>
          </a:xfrm>
          <a:prstGeom prst="rect">
            <a:avLst/>
          </a:prstGeom>
          <a:noFill/>
        </p:spPr>
        <p:txBody>
          <a:bodyPr wrap="square" rtlCol="0">
            <a:spAutoFit/>
          </a:bodyPr>
          <a:lstStyle/>
          <a:p>
            <a:r>
              <a:rPr lang="en-US" sz="1600" dirty="0">
                <a:solidFill>
                  <a:schemeClr val="bg1"/>
                </a:solidFill>
                <a:latin typeface="Eras Demi ITC" pitchFamily="34" charset="0"/>
                <a:ea typeface="+mj-ea"/>
                <a:cs typeface="+mj-cs"/>
              </a:rPr>
              <a:t>When you click on the Add new group option from the quick actions you will be brought to the following screen, where you add a name to the group and select the type. </a:t>
            </a:r>
            <a:r>
              <a:rPr lang="en-US" sz="1600" dirty="0">
                <a:solidFill>
                  <a:schemeClr val="bg1"/>
                </a:solidFill>
                <a:latin typeface="Eras Demi ITC" pitchFamily="34" charset="0"/>
              </a:rPr>
              <a:t>When naming your groups in ENS, be sure to identify who the group belongs to and who it contains. There are many groups in ENS, and we don’t want to mistakenly send a notification out to the wrong contacts.</a:t>
            </a:r>
            <a:endParaRPr lang="en-US" sz="1600" dirty="0">
              <a:solidFill>
                <a:schemeClr val="bg1"/>
              </a:solidFill>
              <a:latin typeface="Eras Demi ITC" pitchFamily="34" charset="0"/>
              <a:ea typeface="+mj-ea"/>
              <a:cs typeface="+mj-cs"/>
            </a:endParaRPr>
          </a:p>
        </p:txBody>
      </p:sp>
      <p:sp>
        <p:nvSpPr>
          <p:cNvPr id="9" name="TextBox 8"/>
          <p:cNvSpPr txBox="1"/>
          <p:nvPr/>
        </p:nvSpPr>
        <p:spPr>
          <a:xfrm>
            <a:off x="609599" y="5908790"/>
            <a:ext cx="7924800" cy="584775"/>
          </a:xfrm>
          <a:prstGeom prst="rect">
            <a:avLst/>
          </a:prstGeom>
          <a:noFill/>
        </p:spPr>
        <p:txBody>
          <a:bodyPr wrap="square" rtlCol="0">
            <a:spAutoFit/>
          </a:bodyPr>
          <a:lstStyle/>
          <a:p>
            <a:r>
              <a:rPr lang="en-US" sz="1600" dirty="0">
                <a:solidFill>
                  <a:schemeClr val="bg1"/>
                </a:solidFill>
                <a:latin typeface="Eras Demi ITC" pitchFamily="34" charset="0"/>
                <a:ea typeface="+mj-ea"/>
                <a:cs typeface="+mj-cs"/>
              </a:rPr>
              <a:t>We will start by working with a Static group, showing you how to create one, add and remove contacts, and some information on moving group members.</a:t>
            </a:r>
          </a:p>
        </p:txBody>
      </p:sp>
      <p:pic>
        <p:nvPicPr>
          <p:cNvPr id="10" name="Picture 9">
            <a:extLst>
              <a:ext uri="{FF2B5EF4-FFF2-40B4-BE49-F238E27FC236}">
                <a16:creationId xmlns:a16="http://schemas.microsoft.com/office/drawing/2014/main" id="{4DBD9AC4-E9B0-473B-A904-F827B2E9289A}"/>
              </a:ext>
            </a:extLst>
          </p:cNvPr>
          <p:cNvPicPr>
            <a:picLocks noChangeAspect="1"/>
          </p:cNvPicPr>
          <p:nvPr/>
        </p:nvPicPr>
        <p:blipFill>
          <a:blip r:embed="rId2"/>
          <a:stretch>
            <a:fillRect/>
          </a:stretch>
        </p:blipFill>
        <p:spPr>
          <a:xfrm>
            <a:off x="538369" y="432681"/>
            <a:ext cx="1950889" cy="2103302"/>
          </a:xfrm>
          <a:prstGeom prst="rect">
            <a:avLst/>
          </a:prstGeom>
        </p:spPr>
      </p:pic>
      <p:pic>
        <p:nvPicPr>
          <p:cNvPr id="11" name="Picture 10">
            <a:extLst>
              <a:ext uri="{FF2B5EF4-FFF2-40B4-BE49-F238E27FC236}">
                <a16:creationId xmlns:a16="http://schemas.microsoft.com/office/drawing/2014/main" id="{8CD0B74A-EAE5-47C7-BD6B-0794833CB99D}"/>
              </a:ext>
            </a:extLst>
          </p:cNvPr>
          <p:cNvPicPr>
            <a:picLocks noChangeAspect="1"/>
          </p:cNvPicPr>
          <p:nvPr/>
        </p:nvPicPr>
        <p:blipFill>
          <a:blip r:embed="rId3"/>
          <a:stretch>
            <a:fillRect/>
          </a:stretch>
        </p:blipFill>
        <p:spPr>
          <a:xfrm>
            <a:off x="399687" y="4263752"/>
            <a:ext cx="8344623" cy="1447925"/>
          </a:xfrm>
          <a:prstGeom prst="rect">
            <a:avLst/>
          </a:prstGeom>
        </p:spPr>
      </p:pic>
    </p:spTree>
    <p:extLst>
      <p:ext uri="{BB962C8B-B14F-4D97-AF65-F5344CB8AC3E}">
        <p14:creationId xmlns:p14="http://schemas.microsoft.com/office/powerpoint/2010/main" val="4106157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1"/>
            <a:ext cx="8229600" cy="2057399"/>
          </a:xfrm>
        </p:spPr>
        <p:txBody>
          <a:bodyPr rIns="91440">
            <a:normAutofit/>
          </a:bodyPr>
          <a:lstStyle/>
          <a:p>
            <a:pPr marL="0">
              <a:buNone/>
            </a:pPr>
            <a:r>
              <a:rPr lang="en-US" sz="1700" dirty="0">
                <a:solidFill>
                  <a:schemeClr val="bg1"/>
                </a:solidFill>
                <a:latin typeface="Eras Demi ITC" pitchFamily="34" charset="0"/>
                <a:ea typeface="+mj-ea"/>
                <a:cs typeface="+mj-cs"/>
              </a:rPr>
              <a:t>Static groups are the more basic of groups available in ENS. They allow for quick adding and removing of contacts. </a:t>
            </a:r>
          </a:p>
          <a:p>
            <a:pPr>
              <a:buNone/>
            </a:pPr>
            <a:endParaRPr lang="en-US" sz="1700" dirty="0">
              <a:solidFill>
                <a:schemeClr val="bg1"/>
              </a:solidFill>
              <a:latin typeface="Eras Demi ITC" pitchFamily="34" charset="0"/>
              <a:ea typeface="+mj-ea"/>
              <a:cs typeface="+mj-cs"/>
            </a:endParaRPr>
          </a:p>
          <a:p>
            <a:pPr marL="0">
              <a:buNone/>
            </a:pPr>
            <a:r>
              <a:rPr lang="en-US" sz="1700" dirty="0">
                <a:solidFill>
                  <a:schemeClr val="bg1"/>
                </a:solidFill>
                <a:latin typeface="Eras Demi ITC" pitchFamily="34" charset="0"/>
                <a:ea typeface="+mj-ea"/>
                <a:cs typeface="+mj-cs"/>
              </a:rPr>
              <a:t>Once we have selected a static group type from the previous menu it will become populated with more information, such as the list of available contacts that can be added to the group, a search function, and a list of the group members. Below is a view of what a static group looks like.</a:t>
            </a:r>
          </a:p>
        </p:txBody>
      </p:sp>
      <p:sp>
        <p:nvSpPr>
          <p:cNvPr id="6" name="Title 1"/>
          <p:cNvSpPr>
            <a:spLocks noGrp="1"/>
          </p:cNvSpPr>
          <p:nvPr>
            <p:ph type="title"/>
          </p:nvPr>
        </p:nvSpPr>
        <p:spPr>
          <a:xfrm>
            <a:off x="457200" y="274638"/>
            <a:ext cx="8229600" cy="792162"/>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sz="6000" dirty="0">
                <a:solidFill>
                  <a:schemeClr val="bg1"/>
                </a:solidFill>
                <a:latin typeface="Eras Bold ITC" pitchFamily="34" charset="0"/>
              </a:rPr>
              <a:t>Static Groups</a:t>
            </a:r>
          </a:p>
        </p:txBody>
      </p:sp>
      <p:pic>
        <p:nvPicPr>
          <p:cNvPr id="5" name="Picture 4">
            <a:extLst>
              <a:ext uri="{FF2B5EF4-FFF2-40B4-BE49-F238E27FC236}">
                <a16:creationId xmlns:a16="http://schemas.microsoft.com/office/drawing/2014/main" id="{D71B5E36-123C-4296-BA36-9C946DFDC504}"/>
              </a:ext>
            </a:extLst>
          </p:cNvPr>
          <p:cNvPicPr>
            <a:picLocks noChangeAspect="1"/>
          </p:cNvPicPr>
          <p:nvPr/>
        </p:nvPicPr>
        <p:blipFill>
          <a:blip r:embed="rId2"/>
          <a:stretch>
            <a:fillRect/>
          </a:stretch>
        </p:blipFill>
        <p:spPr>
          <a:xfrm>
            <a:off x="430171" y="3505201"/>
            <a:ext cx="8283658" cy="2872989"/>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304800"/>
            <a:ext cx="4267200" cy="1815882"/>
          </a:xfrm>
          <a:prstGeom prst="rect">
            <a:avLst/>
          </a:prstGeom>
          <a:noFill/>
        </p:spPr>
        <p:txBody>
          <a:bodyPr wrap="square" rtlCol="0">
            <a:spAutoFit/>
          </a:bodyPr>
          <a:lstStyle/>
          <a:p>
            <a:r>
              <a:rPr lang="en-US" sz="1600" dirty="0">
                <a:solidFill>
                  <a:schemeClr val="bg1"/>
                </a:solidFill>
                <a:latin typeface="Eras Demi ITC" pitchFamily="34" charset="0"/>
                <a:ea typeface="+mj-ea"/>
                <a:cs typeface="+mj-cs"/>
              </a:rPr>
              <a:t>The left section of the static group is the contacts list. This is where you search through the list of available contacts and select which ones you would like to add. From the Look For box there is a variety of methods you can search for a contact, but most of the time we search by last name.</a:t>
            </a:r>
          </a:p>
        </p:txBody>
      </p:sp>
      <p:sp>
        <p:nvSpPr>
          <p:cNvPr id="7" name="TextBox 6"/>
          <p:cNvSpPr txBox="1"/>
          <p:nvPr/>
        </p:nvSpPr>
        <p:spPr>
          <a:xfrm>
            <a:off x="457200" y="2438400"/>
            <a:ext cx="3067635" cy="1569660"/>
          </a:xfrm>
          <a:prstGeom prst="rect">
            <a:avLst/>
          </a:prstGeom>
          <a:noFill/>
        </p:spPr>
        <p:txBody>
          <a:bodyPr wrap="square" rtlCol="0">
            <a:spAutoFit/>
          </a:bodyPr>
          <a:lstStyle/>
          <a:p>
            <a:r>
              <a:rPr lang="en-US" sz="1600" dirty="0">
                <a:solidFill>
                  <a:schemeClr val="bg1"/>
                </a:solidFill>
                <a:latin typeface="Eras Demi ITC" pitchFamily="34" charset="0"/>
                <a:ea typeface="+mj-ea"/>
                <a:cs typeface="+mj-cs"/>
              </a:rPr>
              <a:t>Once a contact is found, click the check box next to their name, and then click the add button to have them moved to the group members list on the right hand side.</a:t>
            </a:r>
          </a:p>
        </p:txBody>
      </p:sp>
      <p:sp>
        <p:nvSpPr>
          <p:cNvPr id="16" name="TextBox 15"/>
          <p:cNvSpPr txBox="1"/>
          <p:nvPr/>
        </p:nvSpPr>
        <p:spPr>
          <a:xfrm>
            <a:off x="457200" y="4322921"/>
            <a:ext cx="4648200" cy="1077218"/>
          </a:xfrm>
          <a:prstGeom prst="rect">
            <a:avLst/>
          </a:prstGeom>
          <a:noFill/>
        </p:spPr>
        <p:txBody>
          <a:bodyPr wrap="square" rtlCol="0">
            <a:spAutoFit/>
          </a:bodyPr>
          <a:lstStyle/>
          <a:p>
            <a:r>
              <a:rPr lang="en-US" sz="1600" dirty="0">
                <a:solidFill>
                  <a:schemeClr val="bg1"/>
                </a:solidFill>
                <a:latin typeface="Eras Demi ITC" pitchFamily="34" charset="0"/>
                <a:ea typeface="+mj-ea"/>
                <a:cs typeface="+mj-cs"/>
              </a:rPr>
              <a:t>Now that this user is on the group members list they are a member of that group, and can be contacted if this group is added to a scenario. It’s as simple as that!</a:t>
            </a:r>
          </a:p>
        </p:txBody>
      </p:sp>
      <p:sp>
        <p:nvSpPr>
          <p:cNvPr id="17" name="TextBox 16"/>
          <p:cNvSpPr txBox="1"/>
          <p:nvPr/>
        </p:nvSpPr>
        <p:spPr>
          <a:xfrm>
            <a:off x="493971" y="5575171"/>
            <a:ext cx="8156055" cy="830997"/>
          </a:xfrm>
          <a:prstGeom prst="rect">
            <a:avLst/>
          </a:prstGeom>
          <a:noFill/>
        </p:spPr>
        <p:txBody>
          <a:bodyPr wrap="square" rtlCol="0">
            <a:spAutoFit/>
          </a:bodyPr>
          <a:lstStyle/>
          <a:p>
            <a:r>
              <a:rPr lang="en-US" sz="1600" dirty="0">
                <a:solidFill>
                  <a:schemeClr val="bg1"/>
                </a:solidFill>
                <a:latin typeface="Eras Demi ITC" pitchFamily="34" charset="0"/>
                <a:ea typeface="+mj-ea"/>
                <a:cs typeface="+mj-cs"/>
              </a:rPr>
              <a:t>To remove a user you have to select one from the group members list and click remove. Once they are removed from the group members list, they will not be a part of that group.</a:t>
            </a:r>
          </a:p>
        </p:txBody>
      </p:sp>
      <p:pic>
        <p:nvPicPr>
          <p:cNvPr id="4" name="Picture 3">
            <a:extLst>
              <a:ext uri="{FF2B5EF4-FFF2-40B4-BE49-F238E27FC236}">
                <a16:creationId xmlns:a16="http://schemas.microsoft.com/office/drawing/2014/main" id="{F863B79A-90A8-4973-A600-D195E0FC6766}"/>
              </a:ext>
            </a:extLst>
          </p:cNvPr>
          <p:cNvPicPr>
            <a:picLocks noChangeAspect="1"/>
          </p:cNvPicPr>
          <p:nvPr/>
        </p:nvPicPr>
        <p:blipFill>
          <a:blip r:embed="rId2"/>
          <a:stretch>
            <a:fillRect/>
          </a:stretch>
        </p:blipFill>
        <p:spPr>
          <a:xfrm>
            <a:off x="5320516" y="210307"/>
            <a:ext cx="3436918" cy="1600339"/>
          </a:xfrm>
          <a:prstGeom prst="rect">
            <a:avLst/>
          </a:prstGeom>
        </p:spPr>
      </p:pic>
      <p:sp>
        <p:nvSpPr>
          <p:cNvPr id="13" name="Left Arrow 12"/>
          <p:cNvSpPr/>
          <p:nvPr/>
        </p:nvSpPr>
        <p:spPr>
          <a:xfrm rot="18220923">
            <a:off x="4475964" y="1990908"/>
            <a:ext cx="1143000" cy="381000"/>
          </a:xfrm>
          <a:prstGeom prst="lef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8" name="Picture 7">
            <a:extLst>
              <a:ext uri="{FF2B5EF4-FFF2-40B4-BE49-F238E27FC236}">
                <a16:creationId xmlns:a16="http://schemas.microsoft.com/office/drawing/2014/main" id="{CD753B04-10DC-4A96-B437-636DC92EE5FB}"/>
              </a:ext>
            </a:extLst>
          </p:cNvPr>
          <p:cNvPicPr>
            <a:picLocks noChangeAspect="1"/>
          </p:cNvPicPr>
          <p:nvPr/>
        </p:nvPicPr>
        <p:blipFill>
          <a:blip r:embed="rId3"/>
          <a:stretch>
            <a:fillRect/>
          </a:stretch>
        </p:blipFill>
        <p:spPr>
          <a:xfrm>
            <a:off x="3764216" y="2682489"/>
            <a:ext cx="1463167" cy="609653"/>
          </a:xfrm>
          <a:prstGeom prst="rect">
            <a:avLst/>
          </a:prstGeom>
        </p:spPr>
      </p:pic>
      <p:sp>
        <p:nvSpPr>
          <p:cNvPr id="14" name="Left Arrow 13"/>
          <p:cNvSpPr/>
          <p:nvPr/>
        </p:nvSpPr>
        <p:spPr>
          <a:xfrm rot="13963584">
            <a:off x="4395046" y="3634439"/>
            <a:ext cx="1279713" cy="381000"/>
          </a:xfrm>
          <a:prstGeom prst="lef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9" name="Picture 8">
            <a:extLst>
              <a:ext uri="{FF2B5EF4-FFF2-40B4-BE49-F238E27FC236}">
                <a16:creationId xmlns:a16="http://schemas.microsoft.com/office/drawing/2014/main" id="{8BA34F34-039C-41DB-91C7-EE8478156274}"/>
              </a:ext>
            </a:extLst>
          </p:cNvPr>
          <p:cNvPicPr>
            <a:picLocks noChangeAspect="1"/>
          </p:cNvPicPr>
          <p:nvPr/>
        </p:nvPicPr>
        <p:blipFill>
          <a:blip r:embed="rId4"/>
          <a:stretch>
            <a:fillRect/>
          </a:stretch>
        </p:blipFill>
        <p:spPr>
          <a:xfrm>
            <a:off x="5328136" y="4419600"/>
            <a:ext cx="3421677" cy="777307"/>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494666"/>
            <a:ext cx="4114800" cy="2308324"/>
          </a:xfrm>
          <a:prstGeom prst="rect">
            <a:avLst/>
          </a:prstGeom>
          <a:noFill/>
        </p:spPr>
        <p:txBody>
          <a:bodyPr wrap="square" rtlCol="0">
            <a:spAutoFit/>
          </a:bodyPr>
          <a:lstStyle/>
          <a:p>
            <a:r>
              <a:rPr lang="en-US" sz="1600" dirty="0">
                <a:solidFill>
                  <a:schemeClr val="bg1"/>
                </a:solidFill>
                <a:latin typeface="Eras Demi ITC" pitchFamily="34" charset="0"/>
                <a:ea typeface="+mj-ea"/>
                <a:cs typeface="+mj-cs"/>
              </a:rPr>
              <a:t>Another feature to static groups is the ability to move users around in the call order. As you can see to the right you can move a contact up, down, and to the top and bottom of the list. </a:t>
            </a:r>
          </a:p>
          <a:p>
            <a:endParaRPr lang="en-US" sz="1600" dirty="0">
              <a:solidFill>
                <a:schemeClr val="bg1"/>
              </a:solidFill>
              <a:latin typeface="Eras Demi ITC" pitchFamily="34" charset="0"/>
              <a:ea typeface="+mj-ea"/>
              <a:cs typeface="+mj-cs"/>
            </a:endParaRPr>
          </a:p>
          <a:p>
            <a:r>
              <a:rPr lang="en-US" sz="1600" dirty="0">
                <a:solidFill>
                  <a:schemeClr val="bg1"/>
                </a:solidFill>
                <a:latin typeface="Eras Demi ITC" pitchFamily="34" charset="0"/>
              </a:rPr>
              <a:t>With static groups we are able to set the call order so that the people that need to know first can be contacted first.</a:t>
            </a:r>
          </a:p>
        </p:txBody>
      </p:sp>
      <p:sp>
        <p:nvSpPr>
          <p:cNvPr id="9" name="TextBox 8"/>
          <p:cNvSpPr txBox="1"/>
          <p:nvPr/>
        </p:nvSpPr>
        <p:spPr>
          <a:xfrm>
            <a:off x="533400" y="5823813"/>
            <a:ext cx="8077200" cy="584775"/>
          </a:xfrm>
          <a:prstGeom prst="rect">
            <a:avLst/>
          </a:prstGeom>
          <a:noFill/>
        </p:spPr>
        <p:txBody>
          <a:bodyPr wrap="square" rtlCol="0">
            <a:spAutoFit/>
          </a:bodyPr>
          <a:lstStyle/>
          <a:p>
            <a:r>
              <a:rPr lang="en-US" sz="1600" dirty="0">
                <a:solidFill>
                  <a:schemeClr val="bg1"/>
                </a:solidFill>
                <a:latin typeface="Eras Demi ITC" pitchFamily="34" charset="0"/>
                <a:ea typeface="+mj-ea"/>
                <a:cs typeface="+mj-cs"/>
              </a:rPr>
              <a:t>That is how you would create, add and remove users, and order them in a calling sequence.</a:t>
            </a:r>
          </a:p>
        </p:txBody>
      </p:sp>
      <p:sp>
        <p:nvSpPr>
          <p:cNvPr id="8" name="TextBox 7"/>
          <p:cNvSpPr txBox="1"/>
          <p:nvPr/>
        </p:nvSpPr>
        <p:spPr>
          <a:xfrm>
            <a:off x="457200" y="4324638"/>
            <a:ext cx="8229602" cy="1323439"/>
          </a:xfrm>
          <a:prstGeom prst="rect">
            <a:avLst/>
          </a:prstGeom>
          <a:noFill/>
        </p:spPr>
        <p:txBody>
          <a:bodyPr wrap="square" rtlCol="0">
            <a:spAutoFit/>
          </a:bodyPr>
          <a:lstStyle/>
          <a:p>
            <a:r>
              <a:rPr lang="en-US" sz="1600" dirty="0">
                <a:solidFill>
                  <a:schemeClr val="bg1"/>
                </a:solidFill>
                <a:latin typeface="Eras Demi ITC" pitchFamily="34" charset="0"/>
                <a:ea typeface="+mj-ea"/>
                <a:cs typeface="+mj-cs"/>
              </a:rPr>
              <a:t>Lastly when developing a group, be it static or dynamic, it is important to provide it with a name. We recommend that group names should be identifiable as there are so many to work with in the system. Group names should consist of a location, section within FEMA, function within FEMA, and/or other identifiable information. This will help keep each group unique and identifiable.</a:t>
            </a:r>
          </a:p>
        </p:txBody>
      </p:sp>
      <p:pic>
        <p:nvPicPr>
          <p:cNvPr id="3" name="Picture 2">
            <a:extLst>
              <a:ext uri="{FF2B5EF4-FFF2-40B4-BE49-F238E27FC236}">
                <a16:creationId xmlns:a16="http://schemas.microsoft.com/office/drawing/2014/main" id="{3033055D-AEA5-4202-8CCB-4EEDDAD4C9DF}"/>
              </a:ext>
            </a:extLst>
          </p:cNvPr>
          <p:cNvPicPr>
            <a:picLocks noChangeAspect="1"/>
          </p:cNvPicPr>
          <p:nvPr/>
        </p:nvPicPr>
        <p:blipFill>
          <a:blip r:embed="rId2"/>
          <a:stretch>
            <a:fillRect/>
          </a:stretch>
        </p:blipFill>
        <p:spPr>
          <a:xfrm>
            <a:off x="411119" y="3657600"/>
            <a:ext cx="8321761" cy="579170"/>
          </a:xfrm>
          <a:prstGeom prst="rect">
            <a:avLst/>
          </a:prstGeom>
        </p:spPr>
      </p:pic>
      <p:pic>
        <p:nvPicPr>
          <p:cNvPr id="5" name="Picture 4">
            <a:extLst>
              <a:ext uri="{FF2B5EF4-FFF2-40B4-BE49-F238E27FC236}">
                <a16:creationId xmlns:a16="http://schemas.microsoft.com/office/drawing/2014/main" id="{BA656F0C-850D-4EFD-B823-25CF35E556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2" y="494666"/>
            <a:ext cx="4285450" cy="2464134"/>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style>
          <a:lnRef idx="0">
            <a:schemeClr val="accent3"/>
          </a:lnRef>
          <a:fillRef idx="3">
            <a:schemeClr val="accent3"/>
          </a:fillRef>
          <a:effectRef idx="3">
            <a:schemeClr val="accent3"/>
          </a:effectRef>
          <a:fontRef idx="minor">
            <a:schemeClr val="lt1"/>
          </a:fontRef>
        </p:style>
        <p:txBody>
          <a:bodyPr>
            <a:normAutofit/>
          </a:bodyPr>
          <a:lstStyle/>
          <a:p>
            <a:r>
              <a:rPr lang="en-US" sz="4800" dirty="0">
                <a:solidFill>
                  <a:schemeClr val="bg1"/>
                </a:solidFill>
                <a:latin typeface="Eras Bold ITC" pitchFamily="34" charset="0"/>
              </a:rPr>
              <a:t>Question</a:t>
            </a:r>
          </a:p>
        </p:txBody>
      </p:sp>
      <p:sp>
        <p:nvSpPr>
          <p:cNvPr id="5" name="TextBox 4"/>
          <p:cNvSpPr txBox="1"/>
          <p:nvPr/>
        </p:nvSpPr>
        <p:spPr>
          <a:xfrm>
            <a:off x="1066799" y="2304275"/>
            <a:ext cx="7010399" cy="70788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2000" dirty="0">
                <a:solidFill>
                  <a:schemeClr val="bg1"/>
                </a:solidFill>
                <a:latin typeface="Eras Demi ITC" pitchFamily="34" charset="0"/>
                <a:ea typeface="+mj-ea"/>
                <a:cs typeface="+mj-cs"/>
              </a:rPr>
              <a:t>A Static group is best used as a permanent group with a large group membership.</a:t>
            </a:r>
          </a:p>
        </p:txBody>
      </p:sp>
      <p:sp>
        <p:nvSpPr>
          <p:cNvPr id="6" name="TextBox 5">
            <a:hlinkClick r:id="rId3" action="ppaction://hlinksldjump"/>
          </p:cNvPr>
          <p:cNvSpPr txBox="1"/>
          <p:nvPr/>
        </p:nvSpPr>
        <p:spPr>
          <a:xfrm>
            <a:off x="2171698" y="3228945"/>
            <a:ext cx="4800600" cy="40011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2000" dirty="0">
                <a:solidFill>
                  <a:schemeClr val="bg1"/>
                </a:solidFill>
                <a:latin typeface="Eras Demi ITC" pitchFamily="34" charset="0"/>
                <a:ea typeface="+mj-ea"/>
                <a:cs typeface="+mj-cs"/>
              </a:rPr>
              <a:t>True</a:t>
            </a:r>
          </a:p>
        </p:txBody>
      </p:sp>
      <p:sp>
        <p:nvSpPr>
          <p:cNvPr id="7" name="TextBox 6">
            <a:hlinkClick r:id="rId4" action="ppaction://hlinksldjump"/>
          </p:cNvPr>
          <p:cNvSpPr txBox="1"/>
          <p:nvPr/>
        </p:nvSpPr>
        <p:spPr>
          <a:xfrm>
            <a:off x="2171696" y="3824690"/>
            <a:ext cx="4800600" cy="40011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2000" dirty="0">
                <a:solidFill>
                  <a:schemeClr val="bg1"/>
                </a:solidFill>
                <a:latin typeface="Eras Demi ITC" pitchFamily="34" charset="0"/>
                <a:ea typeface="+mj-ea"/>
                <a:cs typeface="+mj-cs"/>
              </a:rPr>
              <a:t>False</a:t>
            </a:r>
          </a:p>
        </p:txBody>
      </p:sp>
      <p:sp>
        <p:nvSpPr>
          <p:cNvPr id="10" name="TextBox 9"/>
          <p:cNvSpPr txBox="1"/>
          <p:nvPr/>
        </p:nvSpPr>
        <p:spPr>
          <a:xfrm>
            <a:off x="2171698" y="1690254"/>
            <a:ext cx="4800600" cy="40011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2000" dirty="0">
                <a:solidFill>
                  <a:schemeClr val="bg1"/>
                </a:solidFill>
                <a:latin typeface="Eras Demi ITC" pitchFamily="34" charset="0"/>
                <a:ea typeface="+mj-ea"/>
                <a:cs typeface="+mj-cs"/>
              </a:rPr>
              <a:t>True or False</a:t>
            </a:r>
          </a:p>
        </p:txBody>
      </p:sp>
    </p:spTree>
    <p:extLst>
      <p:ext uri="{BB962C8B-B14F-4D97-AF65-F5344CB8AC3E}">
        <p14:creationId xmlns:p14="http://schemas.microsoft.com/office/powerpoint/2010/main" val="14912591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792162"/>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sz="6000" dirty="0">
                <a:solidFill>
                  <a:schemeClr val="bg1"/>
                </a:solidFill>
                <a:latin typeface="Eras Bold ITC" pitchFamily="34" charset="0"/>
              </a:rPr>
              <a:t>Dynamic Groups</a:t>
            </a:r>
          </a:p>
        </p:txBody>
      </p:sp>
      <p:sp>
        <p:nvSpPr>
          <p:cNvPr id="5" name="TextBox 4"/>
          <p:cNvSpPr txBox="1"/>
          <p:nvPr/>
        </p:nvSpPr>
        <p:spPr>
          <a:xfrm>
            <a:off x="533400" y="1371600"/>
            <a:ext cx="8092665" cy="1815882"/>
          </a:xfrm>
          <a:prstGeom prst="rect">
            <a:avLst/>
          </a:prstGeom>
          <a:noFill/>
        </p:spPr>
        <p:txBody>
          <a:bodyPr wrap="square" rtlCol="0">
            <a:spAutoFit/>
          </a:bodyPr>
          <a:lstStyle/>
          <a:p>
            <a:r>
              <a:rPr lang="en-US" sz="1600" dirty="0">
                <a:solidFill>
                  <a:schemeClr val="bg1"/>
                </a:solidFill>
                <a:latin typeface="Eras Demi ITC" pitchFamily="34" charset="0"/>
                <a:ea typeface="+mj-ea"/>
                <a:cs typeface="+mj-cs"/>
              </a:rPr>
              <a:t>Dynamic groups are the other available group type, and widely used within ENS. The function of a dynamic group is to group contacts based on a common value. This is done through the use of custom fields, or a contact’s information, which you may have seen while working with the contact tab.</a:t>
            </a:r>
          </a:p>
          <a:p>
            <a:endParaRPr lang="en-US" sz="1600" dirty="0">
              <a:solidFill>
                <a:schemeClr val="bg1"/>
              </a:solidFill>
              <a:latin typeface="Eras Demi ITC" pitchFamily="34" charset="0"/>
              <a:ea typeface="+mj-ea"/>
              <a:cs typeface="+mj-cs"/>
            </a:endParaRPr>
          </a:p>
          <a:p>
            <a:r>
              <a:rPr lang="en-US" sz="1600" dirty="0">
                <a:solidFill>
                  <a:schemeClr val="bg1"/>
                </a:solidFill>
                <a:latin typeface="Eras Demi ITC" pitchFamily="34" charset="0"/>
                <a:ea typeface="+mj-ea"/>
                <a:cs typeface="+mj-cs"/>
              </a:rPr>
              <a:t>Once you select the group type for dynamic, when creating a new group, you will see this populate the screen:</a:t>
            </a:r>
            <a:endParaRPr lang="en-US" dirty="0"/>
          </a:p>
        </p:txBody>
      </p:sp>
      <p:pic>
        <p:nvPicPr>
          <p:cNvPr id="7" name="Picture 6">
            <a:extLst>
              <a:ext uri="{FF2B5EF4-FFF2-40B4-BE49-F238E27FC236}">
                <a16:creationId xmlns:a16="http://schemas.microsoft.com/office/drawing/2014/main" id="{FDBC1B22-2ABB-4BF5-8AB6-58A453C59BF5}"/>
              </a:ext>
            </a:extLst>
          </p:cNvPr>
          <p:cNvPicPr>
            <a:picLocks noChangeAspect="1"/>
          </p:cNvPicPr>
          <p:nvPr/>
        </p:nvPicPr>
        <p:blipFill>
          <a:blip r:embed="rId2"/>
          <a:stretch>
            <a:fillRect/>
          </a:stretch>
        </p:blipFill>
        <p:spPr>
          <a:xfrm>
            <a:off x="430171" y="3409456"/>
            <a:ext cx="8283658" cy="268247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838200"/>
            <a:ext cx="7620000" cy="4524315"/>
          </a:xfrm>
          <a:prstGeom prst="rect">
            <a:avLst/>
          </a:prstGeom>
        </p:spPr>
        <p:txBody>
          <a:bodyPr wrap="square">
            <a:spAutoFit/>
          </a:bodyPr>
          <a:lstStyle/>
          <a:p>
            <a:pPr lvl="0" eaLnBrk="0" fontAlgn="base" hangingPunct="0">
              <a:spcBef>
                <a:spcPct val="0"/>
              </a:spcBef>
              <a:spcAft>
                <a:spcPct val="0"/>
              </a:spcAft>
            </a:pPr>
            <a:r>
              <a:rPr lang="en-US" b="1" i="1" dirty="0">
                <a:solidFill>
                  <a:schemeClr val="bg1"/>
                </a:solidFill>
                <a:ea typeface="Calibri" pitchFamily="34" charset="0"/>
                <a:cs typeface="Times New Roman" pitchFamily="18" charset="0"/>
              </a:rPr>
              <a:t>For POCs within ENS, we must provide you with the following, and in turn, you must provide to all of your users:</a:t>
            </a:r>
          </a:p>
          <a:p>
            <a:pPr lvl="0" eaLnBrk="0" fontAlgn="base" hangingPunct="0">
              <a:spcBef>
                <a:spcPct val="0"/>
              </a:spcBef>
              <a:spcAft>
                <a:spcPct val="0"/>
              </a:spcAft>
            </a:pPr>
            <a:endParaRPr lang="en-US" b="1" dirty="0">
              <a:solidFill>
                <a:schemeClr val="bg1"/>
              </a:solidFill>
              <a:ea typeface="Calibri" pitchFamily="34" charset="0"/>
              <a:cs typeface="Times New Roman" pitchFamily="18" charset="0"/>
            </a:endParaRPr>
          </a:p>
          <a:p>
            <a:pPr lvl="0" eaLnBrk="0" fontAlgn="base" hangingPunct="0">
              <a:spcBef>
                <a:spcPct val="0"/>
              </a:spcBef>
              <a:spcAft>
                <a:spcPct val="0"/>
              </a:spcAft>
            </a:pPr>
            <a:r>
              <a:rPr lang="en-US" b="1" dirty="0">
                <a:solidFill>
                  <a:schemeClr val="bg1"/>
                </a:solidFill>
                <a:ea typeface="Calibri" pitchFamily="34" charset="0"/>
                <a:cs typeface="Times New Roman" pitchFamily="18" charset="0"/>
              </a:rPr>
              <a:t>VERBAL PRIVACY NOTICE (EN SYSTEM) </a:t>
            </a:r>
          </a:p>
          <a:p>
            <a:pPr lvl="0" eaLnBrk="0" fontAlgn="base" hangingPunct="0">
              <a:spcBef>
                <a:spcPct val="0"/>
              </a:spcBef>
              <a:spcAft>
                <a:spcPct val="0"/>
              </a:spcAft>
            </a:pPr>
            <a:endParaRPr lang="en-US" b="1" dirty="0">
              <a:solidFill>
                <a:schemeClr val="bg1"/>
              </a:solidFill>
              <a:cs typeface="Times New Roman" pitchFamily="18" charset="0"/>
            </a:endParaRPr>
          </a:p>
          <a:p>
            <a:pPr lvl="0" eaLnBrk="0" fontAlgn="base" hangingPunct="0">
              <a:spcBef>
                <a:spcPct val="0"/>
              </a:spcBef>
              <a:spcAft>
                <a:spcPct val="0"/>
              </a:spcAft>
            </a:pPr>
            <a:r>
              <a:rPr lang="en-US" dirty="0">
                <a:solidFill>
                  <a:schemeClr val="bg1"/>
                </a:solidFill>
              </a:rPr>
              <a:t>“The information that you give the Department of Homeland Security, Federal Emergency Management Agency, is collected under the Homeland Security Act of 2002, the Robert T. Stafford Disaster Relief and Emergency Assistance Act, and other authorities.  It will be used to send notifications, alerts, and/or activations and to relay critical updates and guidance to DHS personnel, other federal departments, and other agencies or non-governmental organizations in response to an emergency scenario or exercise.  DHS/FEMA may share this information outside the agency upon written request, by agreement, or as required by law.  Furnishing the requested information is voluntary, but failure to provide accurate information may delay or prevent the individual from receiving notifications in the event of an emergency.” </a:t>
            </a:r>
          </a:p>
        </p:txBody>
      </p:sp>
    </p:spTree>
    <p:extLst>
      <p:ext uri="{BB962C8B-B14F-4D97-AF65-F5344CB8AC3E}">
        <p14:creationId xmlns:p14="http://schemas.microsoft.com/office/powerpoint/2010/main" val="7129433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349" y="2092522"/>
            <a:ext cx="7353300" cy="3276600"/>
          </a:xfrm>
          <a:prstGeom prst="rect">
            <a:avLst/>
          </a:prstGeom>
        </p:spPr>
      </p:pic>
      <p:sp>
        <p:nvSpPr>
          <p:cNvPr id="6" name="TextBox 5"/>
          <p:cNvSpPr txBox="1"/>
          <p:nvPr/>
        </p:nvSpPr>
        <p:spPr>
          <a:xfrm>
            <a:off x="452284" y="742296"/>
            <a:ext cx="2285999" cy="1077218"/>
          </a:xfrm>
          <a:prstGeom prst="rect">
            <a:avLst/>
          </a:prstGeom>
          <a:noFill/>
        </p:spPr>
        <p:txBody>
          <a:bodyPr wrap="square" rtlCol="0">
            <a:spAutoFit/>
          </a:bodyPr>
          <a:lstStyle/>
          <a:p>
            <a:r>
              <a:rPr lang="en-US" sz="1600" dirty="0">
                <a:solidFill>
                  <a:schemeClr val="bg1"/>
                </a:solidFill>
                <a:latin typeface="Eras Demi ITC" pitchFamily="34" charset="0"/>
                <a:ea typeface="+mj-ea"/>
                <a:cs typeface="+mj-cs"/>
              </a:rPr>
              <a:t>When working with a dynamic group you must select an attribute:</a:t>
            </a:r>
          </a:p>
        </p:txBody>
      </p:sp>
      <p:sp>
        <p:nvSpPr>
          <p:cNvPr id="7" name="TextBox 6"/>
          <p:cNvSpPr txBox="1"/>
          <p:nvPr/>
        </p:nvSpPr>
        <p:spPr>
          <a:xfrm>
            <a:off x="2971799" y="1041980"/>
            <a:ext cx="2285999" cy="584775"/>
          </a:xfrm>
          <a:prstGeom prst="rect">
            <a:avLst/>
          </a:prstGeom>
          <a:noFill/>
        </p:spPr>
        <p:txBody>
          <a:bodyPr wrap="square" rtlCol="0">
            <a:spAutoFit/>
          </a:bodyPr>
          <a:lstStyle/>
          <a:p>
            <a:r>
              <a:rPr lang="en-US" sz="1600" dirty="0">
                <a:solidFill>
                  <a:schemeClr val="bg1"/>
                </a:solidFill>
                <a:latin typeface="Eras Demi ITC" pitchFamily="34" charset="0"/>
                <a:ea typeface="+mj-ea"/>
                <a:cs typeface="+mj-cs"/>
              </a:rPr>
              <a:t>As well as a condition that must be met.</a:t>
            </a:r>
          </a:p>
        </p:txBody>
      </p:sp>
      <p:sp>
        <p:nvSpPr>
          <p:cNvPr id="8" name="TextBox 7"/>
          <p:cNvSpPr txBox="1"/>
          <p:nvPr/>
        </p:nvSpPr>
        <p:spPr>
          <a:xfrm>
            <a:off x="5638800" y="986475"/>
            <a:ext cx="2285999" cy="1077218"/>
          </a:xfrm>
          <a:prstGeom prst="rect">
            <a:avLst/>
          </a:prstGeom>
          <a:noFill/>
        </p:spPr>
        <p:txBody>
          <a:bodyPr wrap="square" rtlCol="0">
            <a:spAutoFit/>
          </a:bodyPr>
          <a:lstStyle/>
          <a:p>
            <a:r>
              <a:rPr lang="en-US" sz="1600" dirty="0">
                <a:solidFill>
                  <a:schemeClr val="bg1"/>
                </a:solidFill>
                <a:latin typeface="Eras Demi ITC" pitchFamily="34" charset="0"/>
                <a:ea typeface="+mj-ea"/>
                <a:cs typeface="+mj-cs"/>
              </a:rPr>
              <a:t>And a value which is common with the contacts you are trying to add.</a:t>
            </a:r>
          </a:p>
        </p:txBody>
      </p:sp>
      <p:sp>
        <p:nvSpPr>
          <p:cNvPr id="12" name="TextBox 11"/>
          <p:cNvSpPr txBox="1"/>
          <p:nvPr/>
        </p:nvSpPr>
        <p:spPr>
          <a:xfrm>
            <a:off x="2476500" y="1501136"/>
            <a:ext cx="4191000" cy="584775"/>
          </a:xfrm>
          <a:prstGeom prst="rect">
            <a:avLst/>
          </a:prstGeom>
          <a:noFill/>
        </p:spPr>
        <p:txBody>
          <a:bodyPr wrap="square" rtlCol="0">
            <a:spAutoFit/>
          </a:bodyPr>
          <a:lstStyle/>
          <a:p>
            <a:r>
              <a:rPr lang="en-US" sz="1600" dirty="0">
                <a:solidFill>
                  <a:schemeClr val="bg1"/>
                </a:solidFill>
                <a:latin typeface="Eras Demi ITC" pitchFamily="34" charset="0"/>
                <a:ea typeface="+mj-ea"/>
                <a:cs typeface="+mj-cs"/>
              </a:rPr>
              <a:t>Then by clicking Add the following will appear under Requirement list:</a:t>
            </a:r>
          </a:p>
        </p:txBody>
      </p:sp>
      <p:sp>
        <p:nvSpPr>
          <p:cNvPr id="14" name="TextBox 13"/>
          <p:cNvSpPr txBox="1"/>
          <p:nvPr/>
        </p:nvSpPr>
        <p:spPr>
          <a:xfrm>
            <a:off x="647700" y="5873693"/>
            <a:ext cx="7848600" cy="584775"/>
          </a:xfrm>
          <a:prstGeom prst="rect">
            <a:avLst/>
          </a:prstGeom>
          <a:noFill/>
        </p:spPr>
        <p:txBody>
          <a:bodyPr wrap="square" rtlCol="0">
            <a:spAutoFit/>
          </a:bodyPr>
          <a:lstStyle/>
          <a:p>
            <a:r>
              <a:rPr lang="en-US" sz="1600" dirty="0">
                <a:solidFill>
                  <a:schemeClr val="bg1"/>
                </a:solidFill>
                <a:latin typeface="Eras Demi ITC" pitchFamily="34" charset="0"/>
                <a:ea typeface="+mj-ea"/>
                <a:cs typeface="+mj-cs"/>
              </a:rPr>
              <a:t>Any contacts with this value in that specific attribute will be added to the group and appear as:</a:t>
            </a:r>
          </a:p>
        </p:txBody>
      </p:sp>
      <p:sp>
        <p:nvSpPr>
          <p:cNvPr id="16" name="Right Arrow 15"/>
          <p:cNvSpPr/>
          <p:nvPr/>
        </p:nvSpPr>
        <p:spPr>
          <a:xfrm rot="5833294">
            <a:off x="1151540" y="1976291"/>
            <a:ext cx="1010740" cy="3810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7" name="Right Arrow 16"/>
          <p:cNvSpPr/>
          <p:nvPr/>
        </p:nvSpPr>
        <p:spPr>
          <a:xfrm rot="5400000">
            <a:off x="3592112" y="2007755"/>
            <a:ext cx="1143000" cy="3810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8" name="Right Arrow 17"/>
          <p:cNvSpPr/>
          <p:nvPr/>
        </p:nvSpPr>
        <p:spPr>
          <a:xfrm rot="5400000">
            <a:off x="5796305" y="2287188"/>
            <a:ext cx="827990" cy="3810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9" name="Right Arrow 18"/>
          <p:cNvSpPr/>
          <p:nvPr/>
        </p:nvSpPr>
        <p:spPr>
          <a:xfrm rot="16200000">
            <a:off x="1636955" y="5231765"/>
            <a:ext cx="925945" cy="3810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2" name="TextBox 1"/>
          <p:cNvSpPr txBox="1"/>
          <p:nvPr/>
        </p:nvSpPr>
        <p:spPr>
          <a:xfrm>
            <a:off x="1776202" y="226291"/>
            <a:ext cx="5591595" cy="338554"/>
          </a:xfrm>
          <a:prstGeom prst="rect">
            <a:avLst/>
          </a:prstGeom>
          <a:noFill/>
        </p:spPr>
        <p:txBody>
          <a:bodyPr wrap="none" rtlCol="0">
            <a:spAutoFit/>
          </a:bodyPr>
          <a:lstStyle/>
          <a:p>
            <a:r>
              <a:rPr lang="en-US" sz="1600" dirty="0">
                <a:solidFill>
                  <a:schemeClr val="bg1"/>
                </a:solidFill>
                <a:latin typeface="Eras Demi ITC" pitchFamily="34" charset="0"/>
                <a:ea typeface="+mj-ea"/>
                <a:cs typeface="+mj-cs"/>
              </a:rPr>
              <a:t>This is how you build requirements for Dynamic groups: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par>
                          <p:cTn id="15" fill="hold">
                            <p:stCondLst>
                              <p:cond delay="3000"/>
                            </p:stCondLst>
                            <p:childTnLst>
                              <p:par>
                                <p:cTn id="16" presetID="42" presetClass="entr" presetSubtype="0" fill="hold" grpId="0" nodeType="afterEffect">
                                  <p:stCondLst>
                                    <p:cond delay="500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anim calcmode="lin" valueType="num">
                                      <p:cBhvr>
                                        <p:cTn id="19" dur="1000" fill="hold"/>
                                        <p:tgtEl>
                                          <p:spTgt spid="17"/>
                                        </p:tgtEl>
                                        <p:attrNameLst>
                                          <p:attrName>ppt_x</p:attrName>
                                        </p:attrNameLst>
                                      </p:cBhvr>
                                      <p:tavLst>
                                        <p:tav tm="0">
                                          <p:val>
                                            <p:strVal val="#ppt_x"/>
                                          </p:val>
                                        </p:tav>
                                        <p:tav tm="100000">
                                          <p:val>
                                            <p:strVal val="#ppt_x"/>
                                          </p:val>
                                        </p:tav>
                                      </p:tavLst>
                                    </p:anim>
                                    <p:anim calcmode="lin" valueType="num">
                                      <p:cBhvr>
                                        <p:cTn id="20" dur="1000" fill="hold"/>
                                        <p:tgtEl>
                                          <p:spTgt spid="1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500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9000"/>
                            </p:stCondLst>
                            <p:childTnLst>
                              <p:par>
                                <p:cTn id="27" presetID="42" presetClass="entr" presetSubtype="0" fill="hold" grpId="0" nodeType="afterEffect">
                                  <p:stCondLst>
                                    <p:cond delay="400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400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childTnLst>
                          </p:cTn>
                        </p:par>
                        <p:par>
                          <p:cTn id="37" fill="hold">
                            <p:stCondLst>
                              <p:cond delay="14000"/>
                            </p:stCondLst>
                            <p:childTnLst>
                              <p:par>
                                <p:cTn id="38" presetID="10" presetClass="exit" presetSubtype="0" fill="hold" grpId="1" nodeType="afterEffect">
                                  <p:stCondLst>
                                    <p:cond delay="300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cTn>
                              </p:par>
                              <p:par>
                                <p:cTn id="41" presetID="10" presetClass="exit" presetSubtype="0" fill="hold" grpId="1" nodeType="withEffect">
                                  <p:stCondLst>
                                    <p:cond delay="3000"/>
                                  </p:stCondLst>
                                  <p:childTnLst>
                                    <p:animEffect transition="out" filter="fade">
                                      <p:cBhvr>
                                        <p:cTn id="42" dur="500"/>
                                        <p:tgtEl>
                                          <p:spTgt spid="16"/>
                                        </p:tgtEl>
                                      </p:cBhvr>
                                    </p:animEffect>
                                    <p:set>
                                      <p:cBhvr>
                                        <p:cTn id="43" dur="1" fill="hold">
                                          <p:stCondLst>
                                            <p:cond delay="499"/>
                                          </p:stCondLst>
                                        </p:cTn>
                                        <p:tgtEl>
                                          <p:spTgt spid="16"/>
                                        </p:tgtEl>
                                        <p:attrNameLst>
                                          <p:attrName>style.visibility</p:attrName>
                                        </p:attrNameLst>
                                      </p:cBhvr>
                                      <p:to>
                                        <p:strVal val="hidden"/>
                                      </p:to>
                                    </p:set>
                                  </p:childTnLst>
                                </p:cTn>
                              </p:par>
                              <p:par>
                                <p:cTn id="44" presetID="10" presetClass="exit" presetSubtype="0" fill="hold" grpId="1" nodeType="withEffect">
                                  <p:stCondLst>
                                    <p:cond delay="3000"/>
                                  </p:stCondLst>
                                  <p:childTnLst>
                                    <p:animEffect transition="out" filter="fade">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par>
                                <p:cTn id="47" presetID="10" presetClass="exit" presetSubtype="0" fill="hold" grpId="1" nodeType="withEffect">
                                  <p:stCondLst>
                                    <p:cond delay="3000"/>
                                  </p:stCondLst>
                                  <p:childTnLst>
                                    <p:animEffect transition="out" filter="fade">
                                      <p:cBhvr>
                                        <p:cTn id="48" dur="500"/>
                                        <p:tgtEl>
                                          <p:spTgt spid="7"/>
                                        </p:tgtEl>
                                      </p:cBhvr>
                                    </p:animEffect>
                                    <p:set>
                                      <p:cBhvr>
                                        <p:cTn id="49" dur="1" fill="hold">
                                          <p:stCondLst>
                                            <p:cond delay="499"/>
                                          </p:stCondLst>
                                        </p:cTn>
                                        <p:tgtEl>
                                          <p:spTgt spid="7"/>
                                        </p:tgtEl>
                                        <p:attrNameLst>
                                          <p:attrName>style.visibility</p:attrName>
                                        </p:attrNameLst>
                                      </p:cBhvr>
                                      <p:to>
                                        <p:strVal val="hidden"/>
                                      </p:to>
                                    </p:set>
                                  </p:childTnLst>
                                </p:cTn>
                              </p:par>
                              <p:par>
                                <p:cTn id="50" presetID="10" presetClass="exit" presetSubtype="0" fill="hold" grpId="1" nodeType="withEffect">
                                  <p:stCondLst>
                                    <p:cond delay="3000"/>
                                  </p:stCondLst>
                                  <p:childTnLst>
                                    <p:animEffect transition="out" filter="fade">
                                      <p:cBhvr>
                                        <p:cTn id="51" dur="500"/>
                                        <p:tgtEl>
                                          <p:spTgt spid="8"/>
                                        </p:tgtEl>
                                      </p:cBhvr>
                                    </p:animEffect>
                                    <p:set>
                                      <p:cBhvr>
                                        <p:cTn id="52" dur="1" fill="hold">
                                          <p:stCondLst>
                                            <p:cond delay="499"/>
                                          </p:stCondLst>
                                        </p:cTn>
                                        <p:tgtEl>
                                          <p:spTgt spid="8"/>
                                        </p:tgtEl>
                                        <p:attrNameLst>
                                          <p:attrName>style.visibility</p:attrName>
                                        </p:attrNameLst>
                                      </p:cBhvr>
                                      <p:to>
                                        <p:strVal val="hidden"/>
                                      </p:to>
                                    </p:set>
                                  </p:childTnLst>
                                </p:cTn>
                              </p:par>
                              <p:par>
                                <p:cTn id="53" presetID="10" presetClass="exit" presetSubtype="0" fill="hold" grpId="1" nodeType="withEffect">
                                  <p:stCondLst>
                                    <p:cond delay="3000"/>
                                  </p:stCondLst>
                                  <p:childTnLst>
                                    <p:animEffect transition="out" filter="fade">
                                      <p:cBhvr>
                                        <p:cTn id="54" dur="500"/>
                                        <p:tgtEl>
                                          <p:spTgt spid="18"/>
                                        </p:tgtEl>
                                      </p:cBhvr>
                                    </p:animEffect>
                                    <p:set>
                                      <p:cBhvr>
                                        <p:cTn id="55" dur="1" fill="hold">
                                          <p:stCondLst>
                                            <p:cond delay="499"/>
                                          </p:stCondLst>
                                        </p:cTn>
                                        <p:tgtEl>
                                          <p:spTgt spid="18"/>
                                        </p:tgtEl>
                                        <p:attrNameLst>
                                          <p:attrName>style.visibility</p:attrName>
                                        </p:attrNameLst>
                                      </p:cBhvr>
                                      <p:to>
                                        <p:strVal val="hidden"/>
                                      </p:to>
                                    </p:set>
                                  </p:childTnLst>
                                </p:cTn>
                              </p:par>
                            </p:childTnLst>
                          </p:cTn>
                        </p:par>
                        <p:par>
                          <p:cTn id="56" fill="hold">
                            <p:stCondLst>
                              <p:cond delay="17500"/>
                            </p:stCondLst>
                            <p:childTnLst>
                              <p:par>
                                <p:cTn id="57" presetID="42" presetClass="entr" presetSubtype="0" fill="hold" grpId="0" nodeType="after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1000"/>
                                        <p:tgtEl>
                                          <p:spTgt spid="12"/>
                                        </p:tgtEl>
                                      </p:cBhvr>
                                    </p:animEffect>
                                    <p:anim calcmode="lin" valueType="num">
                                      <p:cBhvr>
                                        <p:cTn id="60" dur="1000" fill="hold"/>
                                        <p:tgtEl>
                                          <p:spTgt spid="12"/>
                                        </p:tgtEl>
                                        <p:attrNameLst>
                                          <p:attrName>ppt_x</p:attrName>
                                        </p:attrNameLst>
                                      </p:cBhvr>
                                      <p:tavLst>
                                        <p:tav tm="0">
                                          <p:val>
                                            <p:strVal val="#ppt_x"/>
                                          </p:val>
                                        </p:tav>
                                        <p:tav tm="100000">
                                          <p:val>
                                            <p:strVal val="#ppt_x"/>
                                          </p:val>
                                        </p:tav>
                                      </p:tavLst>
                                    </p:anim>
                                    <p:anim calcmode="lin" valueType="num">
                                      <p:cBhvr>
                                        <p:cTn id="61" dur="1000" fill="hold"/>
                                        <p:tgtEl>
                                          <p:spTgt spid="12"/>
                                        </p:tgtEl>
                                        <p:attrNameLst>
                                          <p:attrName>ppt_y</p:attrName>
                                        </p:attrNameLst>
                                      </p:cBhvr>
                                      <p:tavLst>
                                        <p:tav tm="0">
                                          <p:val>
                                            <p:strVal val="#ppt_y+.1"/>
                                          </p:val>
                                        </p:tav>
                                        <p:tav tm="100000">
                                          <p:val>
                                            <p:strVal val="#ppt_y"/>
                                          </p:val>
                                        </p:tav>
                                      </p:tavLst>
                                    </p:anim>
                                  </p:childTnLst>
                                </p:cTn>
                              </p:par>
                            </p:childTnLst>
                          </p:cTn>
                        </p:par>
                        <p:par>
                          <p:cTn id="62" fill="hold">
                            <p:stCondLst>
                              <p:cond delay="18500"/>
                            </p:stCondLst>
                            <p:childTnLst>
                              <p:par>
                                <p:cTn id="63" presetID="42" presetClass="entr" presetSubtype="0" fill="hold" grpId="0" nodeType="afterEffect">
                                  <p:stCondLst>
                                    <p:cond delay="100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1000"/>
                                        <p:tgtEl>
                                          <p:spTgt spid="19"/>
                                        </p:tgtEl>
                                      </p:cBhvr>
                                    </p:animEffect>
                                    <p:anim calcmode="lin" valueType="num">
                                      <p:cBhvr>
                                        <p:cTn id="66" dur="1000" fill="hold"/>
                                        <p:tgtEl>
                                          <p:spTgt spid="19"/>
                                        </p:tgtEl>
                                        <p:attrNameLst>
                                          <p:attrName>ppt_x</p:attrName>
                                        </p:attrNameLst>
                                      </p:cBhvr>
                                      <p:tavLst>
                                        <p:tav tm="0">
                                          <p:val>
                                            <p:strVal val="#ppt_x"/>
                                          </p:val>
                                        </p:tav>
                                        <p:tav tm="100000">
                                          <p:val>
                                            <p:strVal val="#ppt_x"/>
                                          </p:val>
                                        </p:tav>
                                      </p:tavLst>
                                    </p:anim>
                                    <p:anim calcmode="lin" valueType="num">
                                      <p:cBhvr>
                                        <p:cTn id="67" dur="1000" fill="hold"/>
                                        <p:tgtEl>
                                          <p:spTgt spid="19"/>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100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1000"/>
                                        <p:tgtEl>
                                          <p:spTgt spid="14"/>
                                        </p:tgtEl>
                                      </p:cBhvr>
                                    </p:animEffect>
                                    <p:anim calcmode="lin" valueType="num">
                                      <p:cBhvr>
                                        <p:cTn id="71" dur="1000" fill="hold"/>
                                        <p:tgtEl>
                                          <p:spTgt spid="14"/>
                                        </p:tgtEl>
                                        <p:attrNameLst>
                                          <p:attrName>ppt_x</p:attrName>
                                        </p:attrNameLst>
                                      </p:cBhvr>
                                      <p:tavLst>
                                        <p:tav tm="0">
                                          <p:val>
                                            <p:strVal val="#ppt_x"/>
                                          </p:val>
                                        </p:tav>
                                        <p:tav tm="100000">
                                          <p:val>
                                            <p:strVal val="#ppt_x"/>
                                          </p:val>
                                        </p:tav>
                                      </p:tavLst>
                                    </p:anim>
                                    <p:anim calcmode="lin" valueType="num">
                                      <p:cBhvr>
                                        <p:cTn id="7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p:bldP spid="8" grpId="1"/>
      <p:bldP spid="12" grpId="0"/>
      <p:bldP spid="14" grpId="0"/>
      <p:bldP spid="16" grpId="0" animBg="1"/>
      <p:bldP spid="16" grpId="1" animBg="1"/>
      <p:bldP spid="17" grpId="0" animBg="1"/>
      <p:bldP spid="17" grpId="1" animBg="1"/>
      <p:bldP spid="18" grpId="0" animBg="1"/>
      <p:bldP spid="18" grpId="1"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9100" y="331738"/>
            <a:ext cx="8305800" cy="3046988"/>
          </a:xfrm>
          <a:prstGeom prst="rect">
            <a:avLst/>
          </a:prstGeom>
          <a:noFill/>
        </p:spPr>
        <p:txBody>
          <a:bodyPr wrap="square" rtlCol="0">
            <a:spAutoFit/>
          </a:bodyPr>
          <a:lstStyle/>
          <a:p>
            <a:r>
              <a:rPr lang="en-US" sz="1600" dirty="0">
                <a:solidFill>
                  <a:schemeClr val="bg1"/>
                </a:solidFill>
                <a:latin typeface="Eras Demi ITC" pitchFamily="34" charset="0"/>
                <a:ea typeface="+mj-ea"/>
                <a:cs typeface="+mj-cs"/>
              </a:rPr>
              <a:t>As part of the dynamic group and generating requirements you have a few options to work with, such as the condition for the requirement, and the “All or Any of these requirements” options.</a:t>
            </a:r>
          </a:p>
          <a:p>
            <a:endParaRPr lang="en-US" sz="1600" dirty="0">
              <a:solidFill>
                <a:schemeClr val="bg1"/>
              </a:solidFill>
              <a:latin typeface="Eras Demi ITC" pitchFamily="34" charset="0"/>
              <a:ea typeface="+mj-ea"/>
              <a:cs typeface="+mj-cs"/>
            </a:endParaRPr>
          </a:p>
          <a:p>
            <a:endParaRPr lang="en-US" sz="1600" dirty="0">
              <a:solidFill>
                <a:schemeClr val="bg1"/>
              </a:solidFill>
              <a:latin typeface="Eras Demi ITC" pitchFamily="34" charset="0"/>
              <a:ea typeface="+mj-ea"/>
              <a:cs typeface="+mj-cs"/>
            </a:endParaRPr>
          </a:p>
          <a:p>
            <a:r>
              <a:rPr lang="en-US" sz="1600" dirty="0">
                <a:solidFill>
                  <a:schemeClr val="bg1"/>
                </a:solidFill>
                <a:latin typeface="Eras Demi ITC" pitchFamily="34" charset="0"/>
                <a:ea typeface="+mj-ea"/>
                <a:cs typeface="+mj-cs"/>
              </a:rPr>
              <a:t>Just below the “Build a requirement” section there is the option you see above. This allows you to apply multiple requirements for a single dynamic group, and make it so that the contacts must meet all, or any, of the requirements you create for the group. This comes in handy when you’re trying to zero in on a specific set of contacts for the group.</a:t>
            </a:r>
          </a:p>
          <a:p>
            <a:endParaRPr lang="en-US" sz="1600" dirty="0">
              <a:solidFill>
                <a:schemeClr val="bg1"/>
              </a:solidFill>
              <a:latin typeface="Eras Demi ITC" pitchFamily="34" charset="0"/>
              <a:ea typeface="+mj-ea"/>
              <a:cs typeface="+mj-cs"/>
            </a:endParaRPr>
          </a:p>
          <a:p>
            <a:r>
              <a:rPr lang="en-US" sz="1600" dirty="0">
                <a:solidFill>
                  <a:schemeClr val="bg1"/>
                </a:solidFill>
                <a:latin typeface="Eras Demi ITC" pitchFamily="34" charset="0"/>
                <a:ea typeface="+mj-ea"/>
                <a:cs typeface="+mj-cs"/>
              </a:rPr>
              <a:t>The other option you have to work with is the condition for a requirement.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6910" y="1246138"/>
            <a:ext cx="5250180"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3657600"/>
            <a:ext cx="1094362"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524000" y="3455938"/>
            <a:ext cx="7200900" cy="3046988"/>
          </a:xfrm>
          <a:prstGeom prst="rect">
            <a:avLst/>
          </a:prstGeom>
          <a:noFill/>
        </p:spPr>
        <p:txBody>
          <a:bodyPr wrap="square" rtlCol="0">
            <a:spAutoFit/>
          </a:bodyPr>
          <a:lstStyle/>
          <a:p>
            <a:r>
              <a:rPr lang="en-US" sz="1600" dirty="0">
                <a:solidFill>
                  <a:schemeClr val="bg1"/>
                </a:solidFill>
                <a:latin typeface="Eras Demi ITC" pitchFamily="34" charset="0"/>
                <a:ea typeface="+mj-ea"/>
                <a:cs typeface="+mj-cs"/>
              </a:rPr>
              <a:t>The like and not like conditions are there to include individuals that have similar information to that of the requirement. For instance, in the last slide we used the value test group in the Member of attribute/custom field. With that we have a like condition, which means that any contact with test group, or more than that, will be included in the group. So a new contact with test group alpha in their Member of attribute/custom field will be in the group. It is important to make sure the value in your requirement is unique and identifiable, as you may draw in unwanted contacts.</a:t>
            </a:r>
          </a:p>
          <a:p>
            <a:endParaRPr lang="en-US" sz="1600" dirty="0">
              <a:solidFill>
                <a:schemeClr val="bg1"/>
              </a:solidFill>
              <a:latin typeface="Eras Demi ITC" pitchFamily="34" charset="0"/>
              <a:ea typeface="+mj-ea"/>
              <a:cs typeface="+mj-cs"/>
            </a:endParaRPr>
          </a:p>
          <a:p>
            <a:r>
              <a:rPr lang="en-US" sz="1600" dirty="0">
                <a:solidFill>
                  <a:schemeClr val="bg1"/>
                </a:solidFill>
                <a:latin typeface="Eras Demi ITC" pitchFamily="34" charset="0"/>
                <a:ea typeface="+mj-ea"/>
                <a:cs typeface="+mj-cs"/>
              </a:rPr>
              <a:t>“Not like” looks for every contact without the value in the requirement, which can produce a rather large group.</a:t>
            </a:r>
          </a:p>
        </p:txBody>
      </p:sp>
    </p:spTree>
    <p:extLst>
      <p:ext uri="{BB962C8B-B14F-4D97-AF65-F5344CB8AC3E}">
        <p14:creationId xmlns:p14="http://schemas.microsoft.com/office/powerpoint/2010/main" val="29707901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 y="4191031"/>
            <a:ext cx="1066800" cy="1782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90700" y="4191031"/>
            <a:ext cx="6934200" cy="1815882"/>
          </a:xfrm>
          <a:prstGeom prst="rect">
            <a:avLst/>
          </a:prstGeom>
          <a:noFill/>
        </p:spPr>
        <p:txBody>
          <a:bodyPr wrap="square" rtlCol="0">
            <a:spAutoFit/>
          </a:bodyPr>
          <a:lstStyle/>
          <a:p>
            <a:r>
              <a:rPr lang="en-US" sz="1600" dirty="0">
                <a:solidFill>
                  <a:schemeClr val="bg1"/>
                </a:solidFill>
                <a:latin typeface="Eras Demi ITC" pitchFamily="34" charset="0"/>
                <a:ea typeface="+mj-ea"/>
                <a:cs typeface="+mj-cs"/>
              </a:rPr>
              <a:t>Equal and not equal are similar to like and not like, except the value in the attribute/custom field must be exactly that and nothing else. So using the example from before of test group, if there is only test, or other information in there, they will not be a part of the group. </a:t>
            </a:r>
          </a:p>
          <a:p>
            <a:endParaRPr lang="en-US" sz="1600" dirty="0">
              <a:solidFill>
                <a:schemeClr val="bg1"/>
              </a:solidFill>
              <a:latin typeface="Eras Demi ITC" pitchFamily="34" charset="0"/>
              <a:ea typeface="+mj-ea"/>
              <a:cs typeface="+mj-cs"/>
            </a:endParaRPr>
          </a:p>
          <a:p>
            <a:r>
              <a:rPr lang="en-US" sz="1600" dirty="0">
                <a:solidFill>
                  <a:schemeClr val="bg1"/>
                </a:solidFill>
                <a:latin typeface="Eras Demi ITC" pitchFamily="34" charset="0"/>
                <a:ea typeface="+mj-ea"/>
                <a:cs typeface="+mj-cs"/>
              </a:rPr>
              <a:t>Not equal follows the same lines as not like, it will include everyone without the specific value in the requirement. </a:t>
            </a:r>
            <a:endParaRPr lang="en-US" dirty="0"/>
          </a:p>
        </p:txBody>
      </p:sp>
      <p:sp>
        <p:nvSpPr>
          <p:cNvPr id="5" name="TextBox 4"/>
          <p:cNvSpPr txBox="1"/>
          <p:nvPr/>
        </p:nvSpPr>
        <p:spPr>
          <a:xfrm>
            <a:off x="457200" y="6006913"/>
            <a:ext cx="8267700" cy="584775"/>
          </a:xfrm>
          <a:prstGeom prst="rect">
            <a:avLst/>
          </a:prstGeom>
          <a:noFill/>
        </p:spPr>
        <p:txBody>
          <a:bodyPr wrap="square" rtlCol="0">
            <a:spAutoFit/>
          </a:bodyPr>
          <a:lstStyle/>
          <a:p>
            <a:r>
              <a:rPr lang="en-US" sz="1600" dirty="0">
                <a:solidFill>
                  <a:schemeClr val="bg1"/>
                </a:solidFill>
                <a:latin typeface="Eras Demi ITC" pitchFamily="34" charset="0"/>
                <a:ea typeface="+mj-ea"/>
                <a:cs typeface="+mj-cs"/>
              </a:rPr>
              <a:t>The other options are basic arithmetic values ( &lt;, &lt;=, &gt;, &gt;= ). These work well if you’re looking for a range of individuals based on area or zip codes.</a:t>
            </a:r>
          </a:p>
        </p:txBody>
      </p:sp>
      <p:pic>
        <p:nvPicPr>
          <p:cNvPr id="7" name="Picture 6" descr="Groups dynamic_requirement list.bmp"/>
          <p:cNvPicPr>
            <a:picLocks noChangeAspect="1"/>
          </p:cNvPicPr>
          <p:nvPr/>
        </p:nvPicPr>
        <p:blipFill>
          <a:blip r:embed="rId3" cstate="print"/>
          <a:stretch>
            <a:fillRect/>
          </a:stretch>
        </p:blipFill>
        <p:spPr>
          <a:xfrm>
            <a:off x="1524000" y="308841"/>
            <a:ext cx="6096000" cy="571500"/>
          </a:xfrm>
          <a:prstGeom prst="rect">
            <a:avLst/>
          </a:prstGeom>
        </p:spPr>
      </p:pic>
      <p:sp>
        <p:nvSpPr>
          <p:cNvPr id="6" name="TextBox 5"/>
          <p:cNvSpPr txBox="1"/>
          <p:nvPr/>
        </p:nvSpPr>
        <p:spPr>
          <a:xfrm>
            <a:off x="438150" y="1013911"/>
            <a:ext cx="8267700" cy="3046988"/>
          </a:xfrm>
          <a:prstGeom prst="rect">
            <a:avLst/>
          </a:prstGeom>
          <a:noFill/>
        </p:spPr>
        <p:txBody>
          <a:bodyPr wrap="square" rtlCol="0">
            <a:spAutoFit/>
          </a:bodyPr>
          <a:lstStyle/>
          <a:p>
            <a:r>
              <a:rPr lang="en-US" sz="1600" dirty="0">
                <a:solidFill>
                  <a:schemeClr val="bg1"/>
                </a:solidFill>
                <a:latin typeface="Eras Demi ITC" pitchFamily="34" charset="0"/>
                <a:ea typeface="+mj-ea"/>
                <a:cs typeface="+mj-cs"/>
              </a:rPr>
              <a:t>When working with the like and not like conditions you may find the wildcard symbol after the value that was entered. The wildcard, when used in a dynamic group requirement, allows the system to search through all values found in that specific attribute/custom field. For instance, above you can see test group%. With that value set test group must be the first value found in that contacts attribute/custom field, but if we change that to %test group% in the requirement they can have that value anywhere in an attribute/custom field. With the wild card value beginning and ending the value on a requirement you can have multiple values within the member of attribute/custom field. For example:</a:t>
            </a:r>
          </a:p>
          <a:p>
            <a:endParaRPr lang="en-US" sz="1600" dirty="0">
              <a:solidFill>
                <a:schemeClr val="bg1"/>
              </a:solidFill>
              <a:latin typeface="Eras Demi ITC" pitchFamily="34" charset="0"/>
              <a:ea typeface="+mj-ea"/>
              <a:cs typeface="+mj-cs"/>
            </a:endParaRPr>
          </a:p>
          <a:p>
            <a:r>
              <a:rPr lang="en-US" sz="1600" dirty="0">
                <a:solidFill>
                  <a:schemeClr val="bg1"/>
                </a:solidFill>
                <a:latin typeface="Eras Demi ITC" pitchFamily="34" charset="0"/>
                <a:ea typeface="+mj-ea"/>
                <a:cs typeface="+mj-cs"/>
              </a:rPr>
              <a:t>This contact would be included in the group because they have the value test group somewhere in the member of attribute/custom field.</a:t>
            </a: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540" y="3268359"/>
            <a:ext cx="7786919" cy="206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40808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2590800"/>
            <a:ext cx="8229599" cy="1138773"/>
          </a:xfrm>
          <a:prstGeom prst="rect">
            <a:avLst/>
          </a:prstGeom>
          <a:noFill/>
        </p:spPr>
        <p:txBody>
          <a:bodyPr wrap="square" rtlCol="0">
            <a:spAutoFit/>
          </a:bodyPr>
          <a:lstStyle/>
          <a:p>
            <a:r>
              <a:rPr lang="en-US" sz="1700" dirty="0">
                <a:solidFill>
                  <a:schemeClr val="bg1"/>
                </a:solidFill>
                <a:latin typeface="Eras Demi ITC" pitchFamily="34" charset="0"/>
                <a:ea typeface="+mj-ea"/>
                <a:cs typeface="+mj-cs"/>
              </a:rPr>
              <a:t>Custom fields are set up to go along with dynamic groups. A user can have information entered into this area that will assign them to a group. A certain value in a specific custom field name will make that user a member of a group, grouping based on a common set of values.</a:t>
            </a:r>
          </a:p>
        </p:txBody>
      </p:sp>
      <p:sp>
        <p:nvSpPr>
          <p:cNvPr id="6" name="TextBox 5"/>
          <p:cNvSpPr txBox="1"/>
          <p:nvPr/>
        </p:nvSpPr>
        <p:spPr>
          <a:xfrm>
            <a:off x="457200" y="5181600"/>
            <a:ext cx="8229600" cy="1138773"/>
          </a:xfrm>
          <a:prstGeom prst="rect">
            <a:avLst/>
          </a:prstGeom>
          <a:noFill/>
        </p:spPr>
        <p:txBody>
          <a:bodyPr wrap="square" rtlCol="0">
            <a:spAutoFit/>
          </a:bodyPr>
          <a:lstStyle/>
          <a:p>
            <a:r>
              <a:rPr lang="en-US" sz="1700" dirty="0">
                <a:solidFill>
                  <a:schemeClr val="bg1"/>
                </a:solidFill>
                <a:latin typeface="Eras Demi ITC" pitchFamily="34" charset="0"/>
                <a:ea typeface="+mj-ea"/>
                <a:cs typeface="+mj-cs"/>
              </a:rPr>
              <a:t>In the example above we could create a dynamic group that looks for users with a value of “ENS Outage” in the Member of attribute, and it will grab every contact with that value in that specific attribute, making them a member of that dynamic group. </a:t>
            </a:r>
          </a:p>
        </p:txBody>
      </p:sp>
      <p:sp>
        <p:nvSpPr>
          <p:cNvPr id="7" name="TextBox 6"/>
          <p:cNvSpPr txBox="1"/>
          <p:nvPr/>
        </p:nvSpPr>
        <p:spPr>
          <a:xfrm>
            <a:off x="533400" y="457200"/>
            <a:ext cx="8063426" cy="338554"/>
          </a:xfrm>
          <a:prstGeom prst="rect">
            <a:avLst/>
          </a:prstGeom>
          <a:noFill/>
        </p:spPr>
        <p:txBody>
          <a:bodyPr wrap="none" rtlCol="0">
            <a:spAutoFit/>
          </a:bodyPr>
          <a:lstStyle/>
          <a:p>
            <a:r>
              <a:rPr lang="en-US" sz="1600" dirty="0">
                <a:solidFill>
                  <a:schemeClr val="bg1"/>
                </a:solidFill>
                <a:latin typeface="Eras Demi ITC" pitchFamily="34" charset="0"/>
                <a:ea typeface="+mj-ea"/>
                <a:cs typeface="+mj-cs"/>
              </a:rPr>
              <a:t>You can also sort the dynamic group which will allow for a different calling order.</a:t>
            </a:r>
          </a:p>
        </p:txBody>
      </p:sp>
      <p:sp>
        <p:nvSpPr>
          <p:cNvPr id="8" name="TextBox 7"/>
          <p:cNvSpPr txBox="1"/>
          <p:nvPr/>
        </p:nvSpPr>
        <p:spPr>
          <a:xfrm>
            <a:off x="533400" y="1447800"/>
            <a:ext cx="8153400" cy="584775"/>
          </a:xfrm>
          <a:prstGeom prst="rect">
            <a:avLst/>
          </a:prstGeom>
          <a:noFill/>
        </p:spPr>
        <p:txBody>
          <a:bodyPr wrap="square" rtlCol="0">
            <a:spAutoFit/>
          </a:bodyPr>
          <a:lstStyle/>
          <a:p>
            <a:r>
              <a:rPr lang="en-US" sz="1600" dirty="0">
                <a:solidFill>
                  <a:schemeClr val="bg1"/>
                </a:solidFill>
                <a:latin typeface="Eras Demi ITC" pitchFamily="34" charset="0"/>
                <a:ea typeface="+mj-ea"/>
                <a:cs typeface="+mj-cs"/>
              </a:rPr>
              <a:t>The selection for Sort by is that of your available custom fields, and you can sort this list in Ascending or Descending order.</a:t>
            </a:r>
          </a:p>
        </p:txBody>
      </p:sp>
      <p:cxnSp>
        <p:nvCxnSpPr>
          <p:cNvPr id="10" name="Straight Connector 9"/>
          <p:cNvCxnSpPr/>
          <p:nvPr/>
        </p:nvCxnSpPr>
        <p:spPr>
          <a:xfrm>
            <a:off x="381000" y="2362200"/>
            <a:ext cx="8305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05D49236-A9B6-450D-AC17-19666A99E3FA}"/>
              </a:ext>
            </a:extLst>
          </p:cNvPr>
          <p:cNvPicPr>
            <a:picLocks noChangeAspect="1"/>
          </p:cNvPicPr>
          <p:nvPr/>
        </p:nvPicPr>
        <p:blipFill>
          <a:blip r:embed="rId2"/>
          <a:stretch>
            <a:fillRect/>
          </a:stretch>
        </p:blipFill>
        <p:spPr>
          <a:xfrm>
            <a:off x="2392490" y="851035"/>
            <a:ext cx="4359018" cy="502964"/>
          </a:xfrm>
          <a:prstGeom prst="rect">
            <a:avLst/>
          </a:prstGeom>
        </p:spPr>
      </p:pic>
      <p:pic>
        <p:nvPicPr>
          <p:cNvPr id="11" name="Picture 10">
            <a:extLst>
              <a:ext uri="{FF2B5EF4-FFF2-40B4-BE49-F238E27FC236}">
                <a16:creationId xmlns:a16="http://schemas.microsoft.com/office/drawing/2014/main" id="{C954E3A0-40D5-4C12-B1D6-8B2792C40668}"/>
              </a:ext>
            </a:extLst>
          </p:cNvPr>
          <p:cNvPicPr>
            <a:picLocks noChangeAspect="1"/>
          </p:cNvPicPr>
          <p:nvPr/>
        </p:nvPicPr>
        <p:blipFill>
          <a:blip r:embed="rId3"/>
          <a:stretch>
            <a:fillRect/>
          </a:stretch>
        </p:blipFill>
        <p:spPr>
          <a:xfrm>
            <a:off x="414929" y="3945212"/>
            <a:ext cx="8314140" cy="967824"/>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00" y="1222304"/>
            <a:ext cx="8001000" cy="685800"/>
          </a:xfrm>
        </p:spPr>
        <p:txBody>
          <a:bodyPr>
            <a:normAutofit/>
          </a:bodyPr>
          <a:lstStyle/>
          <a:p>
            <a:pPr marL="0">
              <a:buNone/>
            </a:pPr>
            <a:r>
              <a:rPr lang="en-US" sz="1700" dirty="0">
                <a:solidFill>
                  <a:schemeClr val="bg1"/>
                </a:solidFill>
                <a:latin typeface="Eras Demi ITC" pitchFamily="34" charset="0"/>
                <a:ea typeface="+mj-ea"/>
                <a:cs typeface="+mj-cs"/>
              </a:rPr>
              <a:t>The role of a security user is different from one type of group to the next, but the layout of </a:t>
            </a:r>
            <a:r>
              <a:rPr lang="en-US" sz="1600" dirty="0">
                <a:solidFill>
                  <a:schemeClr val="bg1"/>
                </a:solidFill>
                <a:latin typeface="Eras Demi ITC" pitchFamily="34" charset="0"/>
                <a:ea typeface="+mj-ea"/>
                <a:cs typeface="+mj-cs"/>
              </a:rPr>
              <a:t>the</a:t>
            </a:r>
            <a:r>
              <a:rPr lang="en-US" sz="1700" dirty="0">
                <a:solidFill>
                  <a:schemeClr val="bg1"/>
                </a:solidFill>
                <a:latin typeface="Eras Demi ITC" pitchFamily="34" charset="0"/>
                <a:ea typeface="+mj-ea"/>
                <a:cs typeface="+mj-cs"/>
              </a:rPr>
              <a:t> security user tab is the same for both:</a:t>
            </a:r>
          </a:p>
        </p:txBody>
      </p:sp>
      <p:sp>
        <p:nvSpPr>
          <p:cNvPr id="4" name="Title 1"/>
          <p:cNvSpPr>
            <a:spLocks noGrp="1"/>
          </p:cNvSpPr>
          <p:nvPr>
            <p:ph type="title"/>
          </p:nvPr>
        </p:nvSpPr>
        <p:spPr>
          <a:xfrm>
            <a:off x="457200" y="274638"/>
            <a:ext cx="8229600" cy="792162"/>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sz="6000" dirty="0">
                <a:solidFill>
                  <a:schemeClr val="bg1"/>
                </a:solidFill>
                <a:latin typeface="Eras Bold ITC" pitchFamily="34" charset="0"/>
              </a:rPr>
              <a:t>Group Security users</a:t>
            </a:r>
          </a:p>
        </p:txBody>
      </p:sp>
      <p:sp>
        <p:nvSpPr>
          <p:cNvPr id="6" name="TextBox 5"/>
          <p:cNvSpPr txBox="1"/>
          <p:nvPr/>
        </p:nvSpPr>
        <p:spPr>
          <a:xfrm>
            <a:off x="571499" y="3368273"/>
            <a:ext cx="8001000" cy="3231654"/>
          </a:xfrm>
          <a:prstGeom prst="rect">
            <a:avLst/>
          </a:prstGeom>
          <a:noFill/>
        </p:spPr>
        <p:txBody>
          <a:bodyPr wrap="square" rtlCol="0">
            <a:spAutoFit/>
          </a:bodyPr>
          <a:lstStyle/>
          <a:p>
            <a:r>
              <a:rPr lang="en-US" sz="1700" dirty="0">
                <a:solidFill>
                  <a:schemeClr val="bg1"/>
                </a:solidFill>
                <a:latin typeface="Eras Demi ITC" pitchFamily="34" charset="0"/>
                <a:ea typeface="+mj-ea"/>
                <a:cs typeface="+mj-cs"/>
              </a:rPr>
              <a:t>By selecting a user from the drop down list you can give them either modify or delete rights to this group. Modify rights allow a user to change any of the information on the group, and Delete will allow them to remove the group. </a:t>
            </a:r>
          </a:p>
          <a:p>
            <a:endParaRPr lang="en-US" sz="1700" dirty="0">
              <a:solidFill>
                <a:schemeClr val="bg1"/>
              </a:solidFill>
              <a:latin typeface="Eras Demi ITC" pitchFamily="34" charset="0"/>
              <a:ea typeface="+mj-ea"/>
              <a:cs typeface="+mj-cs"/>
            </a:endParaRPr>
          </a:p>
          <a:p>
            <a:r>
              <a:rPr lang="en-US" sz="1700" dirty="0">
                <a:solidFill>
                  <a:schemeClr val="bg1"/>
                </a:solidFill>
                <a:latin typeface="Eras Demi ITC" pitchFamily="34" charset="0"/>
                <a:ea typeface="+mj-ea"/>
                <a:cs typeface="+mj-cs"/>
              </a:rPr>
              <a:t>Modify rights in a static group will allow you to add and remove members to the group, where as in Dynamic groups you can only change the requirements for a group, which can change the group members.</a:t>
            </a:r>
          </a:p>
          <a:p>
            <a:endParaRPr lang="en-US" sz="1700" dirty="0">
              <a:solidFill>
                <a:schemeClr val="bg1"/>
              </a:solidFill>
              <a:latin typeface="Eras Demi ITC" pitchFamily="34" charset="0"/>
              <a:ea typeface="+mj-ea"/>
              <a:cs typeface="+mj-cs"/>
            </a:endParaRPr>
          </a:p>
          <a:p>
            <a:r>
              <a:rPr lang="en-US" sz="1700" dirty="0">
                <a:solidFill>
                  <a:schemeClr val="bg1"/>
                </a:solidFill>
                <a:latin typeface="Eras Demi ITC" pitchFamily="34" charset="0"/>
                <a:ea typeface="+mj-ea"/>
                <a:cs typeface="+mj-cs"/>
              </a:rPr>
              <a:t>Be sure to add any users to the Security Users section that will need to view, modify, or delete the group. This could be any other ENS POCs in your section.</a:t>
            </a:r>
          </a:p>
        </p:txBody>
      </p:sp>
      <p:pic>
        <p:nvPicPr>
          <p:cNvPr id="2" name="Picture 1">
            <a:extLst>
              <a:ext uri="{FF2B5EF4-FFF2-40B4-BE49-F238E27FC236}">
                <a16:creationId xmlns:a16="http://schemas.microsoft.com/office/drawing/2014/main" id="{F0CE7A5B-3DB1-45F8-8D63-79F93E7E1F80}"/>
              </a:ext>
            </a:extLst>
          </p:cNvPr>
          <p:cNvPicPr>
            <a:picLocks noChangeAspect="1"/>
          </p:cNvPicPr>
          <p:nvPr/>
        </p:nvPicPr>
        <p:blipFill>
          <a:blip r:embed="rId2"/>
          <a:stretch>
            <a:fillRect/>
          </a:stretch>
        </p:blipFill>
        <p:spPr>
          <a:xfrm>
            <a:off x="792152" y="1970610"/>
            <a:ext cx="7559695" cy="1272650"/>
          </a:xfrm>
          <a:prstGeom prst="rect">
            <a:avLst/>
          </a:prstGeom>
        </p:spPr>
      </p:pic>
    </p:spTree>
    <p:extLst>
      <p:ext uri="{BB962C8B-B14F-4D97-AF65-F5344CB8AC3E}">
        <p14:creationId xmlns:p14="http://schemas.microsoft.com/office/powerpoint/2010/main" val="15007998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00" y="1221349"/>
            <a:ext cx="8001000" cy="683651"/>
          </a:xfrm>
        </p:spPr>
        <p:txBody>
          <a:bodyPr>
            <a:normAutofit/>
          </a:bodyPr>
          <a:lstStyle/>
          <a:p>
            <a:pPr marL="0">
              <a:buNone/>
            </a:pPr>
            <a:r>
              <a:rPr lang="en-US" sz="1700" dirty="0">
                <a:solidFill>
                  <a:schemeClr val="bg1"/>
                </a:solidFill>
                <a:latin typeface="Eras Demi ITC" pitchFamily="34" charset="0"/>
                <a:ea typeface="+mj-ea"/>
                <a:cs typeface="+mj-cs"/>
              </a:rPr>
              <a:t>One of the items you may have noticed from the Quick Actions section is the ability to copy groups.</a:t>
            </a:r>
          </a:p>
        </p:txBody>
      </p:sp>
      <p:sp>
        <p:nvSpPr>
          <p:cNvPr id="4" name="Title 1"/>
          <p:cNvSpPr>
            <a:spLocks noGrp="1"/>
          </p:cNvSpPr>
          <p:nvPr>
            <p:ph type="title"/>
          </p:nvPr>
        </p:nvSpPr>
        <p:spPr>
          <a:xfrm>
            <a:off x="457200" y="274638"/>
            <a:ext cx="8229600" cy="792162"/>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sz="6000" dirty="0">
                <a:solidFill>
                  <a:schemeClr val="bg1"/>
                </a:solidFill>
                <a:latin typeface="Eras Bold ITC" pitchFamily="34" charset="0"/>
              </a:rPr>
              <a:t>Copying Groups</a:t>
            </a:r>
          </a:p>
        </p:txBody>
      </p:sp>
      <p:pic>
        <p:nvPicPr>
          <p:cNvPr id="7" name="Picture 6">
            <a:extLst>
              <a:ext uri="{FF2B5EF4-FFF2-40B4-BE49-F238E27FC236}">
                <a16:creationId xmlns:a16="http://schemas.microsoft.com/office/drawing/2014/main" id="{F64C9D82-A382-4013-85D8-FDE9CB06149F}"/>
              </a:ext>
            </a:extLst>
          </p:cNvPr>
          <p:cNvPicPr>
            <a:picLocks noChangeAspect="1"/>
          </p:cNvPicPr>
          <p:nvPr/>
        </p:nvPicPr>
        <p:blipFill>
          <a:blip r:embed="rId2"/>
          <a:stretch>
            <a:fillRect/>
          </a:stretch>
        </p:blipFill>
        <p:spPr>
          <a:xfrm>
            <a:off x="571500" y="1905000"/>
            <a:ext cx="1950889" cy="2103302"/>
          </a:xfrm>
          <a:prstGeom prst="rect">
            <a:avLst/>
          </a:prstGeom>
        </p:spPr>
      </p:pic>
      <p:sp>
        <p:nvSpPr>
          <p:cNvPr id="8" name="Left Arrow 12">
            <a:extLst>
              <a:ext uri="{FF2B5EF4-FFF2-40B4-BE49-F238E27FC236}">
                <a16:creationId xmlns:a16="http://schemas.microsoft.com/office/drawing/2014/main" id="{4C7556FC-E2DD-403E-8613-2A06139C06DF}"/>
              </a:ext>
            </a:extLst>
          </p:cNvPr>
          <p:cNvSpPr/>
          <p:nvPr/>
        </p:nvSpPr>
        <p:spPr>
          <a:xfrm rot="20408292">
            <a:off x="1165874" y="1979957"/>
            <a:ext cx="1407057" cy="381000"/>
          </a:xfrm>
          <a:prstGeom prst="lef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85A3A77B-1F46-42AE-B350-2C9844B84852}"/>
              </a:ext>
            </a:extLst>
          </p:cNvPr>
          <p:cNvSpPr txBox="1"/>
          <p:nvPr/>
        </p:nvSpPr>
        <p:spPr>
          <a:xfrm>
            <a:off x="2593303" y="1905000"/>
            <a:ext cx="5981700" cy="2308324"/>
          </a:xfrm>
          <a:prstGeom prst="rect">
            <a:avLst/>
          </a:prstGeom>
          <a:noFill/>
        </p:spPr>
        <p:txBody>
          <a:bodyPr wrap="square" rtlCol="0">
            <a:spAutoFit/>
          </a:bodyPr>
          <a:lstStyle/>
          <a:p>
            <a:r>
              <a:rPr lang="en-US" sz="1600" dirty="0">
                <a:solidFill>
                  <a:schemeClr val="bg1"/>
                </a:solidFill>
                <a:latin typeface="Eras Demi ITC" pitchFamily="34" charset="0"/>
                <a:ea typeface="+mj-ea"/>
                <a:cs typeface="+mj-cs"/>
              </a:rPr>
              <a:t>To copy a group, select a group you already have established in ENS, and click Copy Group.</a:t>
            </a:r>
          </a:p>
          <a:p>
            <a:endParaRPr lang="en-US" sz="1600" dirty="0">
              <a:solidFill>
                <a:schemeClr val="bg1"/>
              </a:solidFill>
              <a:latin typeface="Eras Demi ITC" pitchFamily="34" charset="0"/>
              <a:ea typeface="+mj-ea"/>
              <a:cs typeface="+mj-cs"/>
            </a:endParaRPr>
          </a:p>
          <a:p>
            <a:r>
              <a:rPr lang="en-US" sz="1600" dirty="0">
                <a:solidFill>
                  <a:schemeClr val="bg1"/>
                </a:solidFill>
                <a:latin typeface="Eras Demi ITC" pitchFamily="34" charset="0"/>
                <a:ea typeface="+mj-ea"/>
                <a:cs typeface="+mj-cs"/>
              </a:rPr>
              <a:t>This will make an exact duplicate of the group you selected, with “Copy of” at the beginning of the name. This means that it will copy over the contacts or requirements (depending on the group type), the security users, as well as the departments. This can be extremely useful when generating a new group.</a:t>
            </a:r>
          </a:p>
        </p:txBody>
      </p:sp>
      <p:pic>
        <p:nvPicPr>
          <p:cNvPr id="2" name="Picture 1">
            <a:extLst>
              <a:ext uri="{FF2B5EF4-FFF2-40B4-BE49-F238E27FC236}">
                <a16:creationId xmlns:a16="http://schemas.microsoft.com/office/drawing/2014/main" id="{4A7DDA8B-9889-40C6-8FF9-8A57BC508219}"/>
              </a:ext>
            </a:extLst>
          </p:cNvPr>
          <p:cNvPicPr>
            <a:picLocks noChangeAspect="1"/>
          </p:cNvPicPr>
          <p:nvPr/>
        </p:nvPicPr>
        <p:blipFill>
          <a:blip r:embed="rId3"/>
          <a:stretch>
            <a:fillRect/>
          </a:stretch>
        </p:blipFill>
        <p:spPr>
          <a:xfrm>
            <a:off x="860699" y="4269350"/>
            <a:ext cx="7422602" cy="2327197"/>
          </a:xfrm>
          <a:prstGeom prst="rect">
            <a:avLst/>
          </a:prstGeom>
        </p:spPr>
      </p:pic>
    </p:spTree>
    <p:extLst>
      <p:ext uri="{BB962C8B-B14F-4D97-AF65-F5344CB8AC3E}">
        <p14:creationId xmlns:p14="http://schemas.microsoft.com/office/powerpoint/2010/main" val="5165833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F61E85A-2F64-42BB-9932-5BE0FD3F3CDA}"/>
              </a:ext>
            </a:extLst>
          </p:cNvPr>
          <p:cNvSpPr>
            <a:spLocks noGrp="1"/>
          </p:cNvSpPr>
          <p:nvPr>
            <p:ph type="title"/>
          </p:nvPr>
        </p:nvSpPr>
        <p:spPr>
          <a:xfrm>
            <a:off x="457200" y="274638"/>
            <a:ext cx="8229600" cy="792162"/>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sz="6000" dirty="0">
                <a:solidFill>
                  <a:schemeClr val="bg1"/>
                </a:solidFill>
                <a:latin typeface="Eras Bold ITC" pitchFamily="34" charset="0"/>
              </a:rPr>
              <a:t>Group Reports</a:t>
            </a:r>
          </a:p>
        </p:txBody>
      </p:sp>
      <p:sp>
        <p:nvSpPr>
          <p:cNvPr id="5" name="Content Placeholder 2">
            <a:extLst>
              <a:ext uri="{FF2B5EF4-FFF2-40B4-BE49-F238E27FC236}">
                <a16:creationId xmlns:a16="http://schemas.microsoft.com/office/drawing/2014/main" id="{2491C85B-3845-4D89-A587-19274610868E}"/>
              </a:ext>
            </a:extLst>
          </p:cNvPr>
          <p:cNvSpPr>
            <a:spLocks noGrp="1"/>
          </p:cNvSpPr>
          <p:nvPr>
            <p:ph idx="1"/>
          </p:nvPr>
        </p:nvSpPr>
        <p:spPr>
          <a:xfrm>
            <a:off x="571500" y="1221349"/>
            <a:ext cx="8001000" cy="683651"/>
          </a:xfrm>
        </p:spPr>
        <p:txBody>
          <a:bodyPr>
            <a:normAutofit/>
          </a:bodyPr>
          <a:lstStyle/>
          <a:p>
            <a:pPr marL="0">
              <a:buNone/>
            </a:pPr>
            <a:r>
              <a:rPr lang="en-US" sz="1700" dirty="0">
                <a:solidFill>
                  <a:schemeClr val="bg1"/>
                </a:solidFill>
                <a:latin typeface="Eras Demi ITC" pitchFamily="34" charset="0"/>
                <a:ea typeface="+mj-ea"/>
                <a:cs typeface="+mj-cs"/>
              </a:rPr>
              <a:t>One last tool you have in the groups tab is group reports. From the groups tab, select a group and click the type of report you would like to view. </a:t>
            </a:r>
          </a:p>
        </p:txBody>
      </p:sp>
      <p:pic>
        <p:nvPicPr>
          <p:cNvPr id="6" name="Picture 5">
            <a:extLst>
              <a:ext uri="{FF2B5EF4-FFF2-40B4-BE49-F238E27FC236}">
                <a16:creationId xmlns:a16="http://schemas.microsoft.com/office/drawing/2014/main" id="{AC88488A-4FB3-491B-B45A-8F3FFDED868E}"/>
              </a:ext>
            </a:extLst>
          </p:cNvPr>
          <p:cNvPicPr>
            <a:picLocks noChangeAspect="1"/>
          </p:cNvPicPr>
          <p:nvPr/>
        </p:nvPicPr>
        <p:blipFill>
          <a:blip r:embed="rId2"/>
          <a:stretch>
            <a:fillRect/>
          </a:stretch>
        </p:blipFill>
        <p:spPr>
          <a:xfrm>
            <a:off x="457200" y="1905000"/>
            <a:ext cx="1950889" cy="2103302"/>
          </a:xfrm>
          <a:prstGeom prst="rect">
            <a:avLst/>
          </a:prstGeom>
        </p:spPr>
      </p:pic>
      <p:sp>
        <p:nvSpPr>
          <p:cNvPr id="7" name="Left Arrow 12">
            <a:extLst>
              <a:ext uri="{FF2B5EF4-FFF2-40B4-BE49-F238E27FC236}">
                <a16:creationId xmlns:a16="http://schemas.microsoft.com/office/drawing/2014/main" id="{0C36A360-9AB7-420B-98A8-C3F12ADE150F}"/>
              </a:ext>
            </a:extLst>
          </p:cNvPr>
          <p:cNvSpPr/>
          <p:nvPr/>
        </p:nvSpPr>
        <p:spPr>
          <a:xfrm rot="20408292">
            <a:off x="1495618" y="3140539"/>
            <a:ext cx="1061302" cy="381000"/>
          </a:xfrm>
          <a:prstGeom prst="lef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CC2BC9D0-C13E-41BD-8EA6-27D18ECFAE97}"/>
              </a:ext>
            </a:extLst>
          </p:cNvPr>
          <p:cNvSpPr txBox="1">
            <a:spLocks/>
          </p:cNvSpPr>
          <p:nvPr/>
        </p:nvSpPr>
        <p:spPr>
          <a:xfrm>
            <a:off x="2515763" y="1917591"/>
            <a:ext cx="6171037" cy="303541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buFont typeface="Arial" pitchFamily="34" charset="0"/>
              <a:buNone/>
            </a:pPr>
            <a:r>
              <a:rPr lang="en-US" sz="1700" dirty="0">
                <a:solidFill>
                  <a:schemeClr val="bg1"/>
                </a:solidFill>
                <a:latin typeface="Eras Demi ITC" pitchFamily="34" charset="0"/>
                <a:ea typeface="+mj-ea"/>
                <a:cs typeface="+mj-cs"/>
              </a:rPr>
              <a:t>One last tool you have in the groups tab is group reports. From the groups tab, select a group and click the type of report you would like to view. The report should open in a few moments, but if it doesn’t you will get a pop-up, and you can find it on the reports tab, under completed reports. </a:t>
            </a:r>
          </a:p>
          <a:p>
            <a:pPr marL="0">
              <a:buFont typeface="Arial" pitchFamily="34" charset="0"/>
              <a:buNone/>
            </a:pPr>
            <a:r>
              <a:rPr lang="en-US" sz="1700" dirty="0">
                <a:solidFill>
                  <a:schemeClr val="bg1"/>
                </a:solidFill>
                <a:latin typeface="Eras Demi ITC" pitchFamily="34" charset="0"/>
                <a:ea typeface="+mj-ea"/>
                <a:cs typeface="+mj-cs"/>
              </a:rPr>
              <a:t>Group reports will provide information on who is in the group and any contact devices for that individual. It is very important that you do not disseminate this information to others. There is Personally Identifiable Information on the reports, and we ask that you do not share it with others.</a:t>
            </a:r>
          </a:p>
        </p:txBody>
      </p:sp>
      <p:pic>
        <p:nvPicPr>
          <p:cNvPr id="9" name="Picture 8">
            <a:extLst>
              <a:ext uri="{FF2B5EF4-FFF2-40B4-BE49-F238E27FC236}">
                <a16:creationId xmlns:a16="http://schemas.microsoft.com/office/drawing/2014/main" id="{007536FF-658C-4210-B262-86213D708208}"/>
              </a:ext>
            </a:extLst>
          </p:cNvPr>
          <p:cNvPicPr>
            <a:picLocks noChangeAspect="1"/>
          </p:cNvPicPr>
          <p:nvPr/>
        </p:nvPicPr>
        <p:blipFill>
          <a:blip r:embed="rId3"/>
          <a:stretch>
            <a:fillRect/>
          </a:stretch>
        </p:blipFill>
        <p:spPr>
          <a:xfrm>
            <a:off x="1295037" y="4912421"/>
            <a:ext cx="6553924" cy="1395351"/>
          </a:xfrm>
          <a:prstGeom prst="rect">
            <a:avLst/>
          </a:prstGeom>
        </p:spPr>
      </p:pic>
      <p:pic>
        <p:nvPicPr>
          <p:cNvPr id="10" name="Picture 9">
            <a:extLst>
              <a:ext uri="{FF2B5EF4-FFF2-40B4-BE49-F238E27FC236}">
                <a16:creationId xmlns:a16="http://schemas.microsoft.com/office/drawing/2014/main" id="{093D91DE-DF31-44E2-B898-7CCC74017F2C}"/>
              </a:ext>
            </a:extLst>
          </p:cNvPr>
          <p:cNvPicPr>
            <a:picLocks noChangeAspect="1"/>
          </p:cNvPicPr>
          <p:nvPr/>
        </p:nvPicPr>
        <p:blipFill>
          <a:blip r:embed="rId4"/>
          <a:stretch>
            <a:fillRect/>
          </a:stretch>
        </p:blipFill>
        <p:spPr>
          <a:xfrm>
            <a:off x="3146936" y="6442380"/>
            <a:ext cx="2850127" cy="281964"/>
          </a:xfrm>
          <a:prstGeom prst="rect">
            <a:avLst/>
          </a:prstGeom>
        </p:spPr>
      </p:pic>
    </p:spTree>
    <p:extLst>
      <p:ext uri="{BB962C8B-B14F-4D97-AF65-F5344CB8AC3E}">
        <p14:creationId xmlns:p14="http://schemas.microsoft.com/office/powerpoint/2010/main" val="9290045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style>
          <a:lnRef idx="0">
            <a:schemeClr val="accent3"/>
          </a:lnRef>
          <a:fillRef idx="3">
            <a:schemeClr val="accent3"/>
          </a:fillRef>
          <a:effectRef idx="3">
            <a:schemeClr val="accent3"/>
          </a:effectRef>
          <a:fontRef idx="minor">
            <a:schemeClr val="lt1"/>
          </a:fontRef>
        </p:style>
        <p:txBody>
          <a:bodyPr>
            <a:normAutofit/>
          </a:bodyPr>
          <a:lstStyle/>
          <a:p>
            <a:r>
              <a:rPr lang="en-US" sz="4800" dirty="0">
                <a:solidFill>
                  <a:schemeClr val="bg1"/>
                </a:solidFill>
                <a:latin typeface="Eras Bold ITC" pitchFamily="34" charset="0"/>
              </a:rPr>
              <a:t>Question</a:t>
            </a:r>
          </a:p>
        </p:txBody>
      </p:sp>
      <p:sp>
        <p:nvSpPr>
          <p:cNvPr id="5" name="TextBox 4"/>
          <p:cNvSpPr txBox="1"/>
          <p:nvPr/>
        </p:nvSpPr>
        <p:spPr>
          <a:xfrm>
            <a:off x="1066799" y="1752600"/>
            <a:ext cx="7010399" cy="70788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2000" dirty="0">
                <a:solidFill>
                  <a:schemeClr val="bg1"/>
                </a:solidFill>
                <a:latin typeface="Eras Demi ITC" pitchFamily="34" charset="0"/>
                <a:ea typeface="+mj-ea"/>
                <a:cs typeface="+mj-cs"/>
              </a:rPr>
              <a:t>When building a dynamic group based on location, which attribute could you use? </a:t>
            </a:r>
            <a:endParaRPr lang="en-US" dirty="0"/>
          </a:p>
        </p:txBody>
      </p:sp>
      <p:sp>
        <p:nvSpPr>
          <p:cNvPr id="6" name="TextBox 5">
            <a:hlinkClick r:id="rId2" action="ppaction://hlinksldjump"/>
          </p:cNvPr>
          <p:cNvSpPr txBox="1"/>
          <p:nvPr/>
        </p:nvSpPr>
        <p:spPr>
          <a:xfrm>
            <a:off x="2171700" y="3119780"/>
            <a:ext cx="4800600" cy="40011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2000" dirty="0">
                <a:solidFill>
                  <a:schemeClr val="bg1"/>
                </a:solidFill>
                <a:latin typeface="Eras Demi ITC" pitchFamily="34" charset="0"/>
                <a:ea typeface="+mj-ea"/>
                <a:cs typeface="+mj-cs"/>
              </a:rPr>
              <a:t>Member of</a:t>
            </a:r>
          </a:p>
        </p:txBody>
      </p:sp>
      <p:sp>
        <p:nvSpPr>
          <p:cNvPr id="7" name="TextBox 6">
            <a:hlinkClick r:id="rId2" action="ppaction://hlinksldjump"/>
          </p:cNvPr>
          <p:cNvSpPr txBox="1"/>
          <p:nvPr/>
        </p:nvSpPr>
        <p:spPr>
          <a:xfrm>
            <a:off x="2171700" y="3715525"/>
            <a:ext cx="4800600" cy="40011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2000" dirty="0">
                <a:solidFill>
                  <a:schemeClr val="bg1"/>
                </a:solidFill>
                <a:latin typeface="Eras Demi ITC" pitchFamily="34" charset="0"/>
                <a:ea typeface="+mj-ea"/>
                <a:cs typeface="+mj-cs"/>
              </a:rPr>
              <a:t>1 Position</a:t>
            </a:r>
          </a:p>
        </p:txBody>
      </p:sp>
      <p:sp>
        <p:nvSpPr>
          <p:cNvPr id="8" name="TextBox 7">
            <a:hlinkClick r:id="rId3" action="ppaction://hlinksldjump"/>
          </p:cNvPr>
          <p:cNvSpPr txBox="1"/>
          <p:nvPr/>
        </p:nvSpPr>
        <p:spPr>
          <a:xfrm>
            <a:off x="2171698" y="4345907"/>
            <a:ext cx="4800600" cy="40011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2000" dirty="0">
                <a:solidFill>
                  <a:schemeClr val="bg1"/>
                </a:solidFill>
                <a:latin typeface="Eras Demi ITC" pitchFamily="34" charset="0"/>
                <a:ea typeface="+mj-ea"/>
                <a:cs typeface="+mj-cs"/>
              </a:rPr>
              <a:t>Zip/Postal code</a:t>
            </a:r>
          </a:p>
        </p:txBody>
      </p:sp>
      <p:sp>
        <p:nvSpPr>
          <p:cNvPr id="9" name="TextBox 8">
            <a:hlinkClick r:id="rId2" action="ppaction://hlinksldjump"/>
          </p:cNvPr>
          <p:cNvSpPr txBox="1"/>
          <p:nvPr/>
        </p:nvSpPr>
        <p:spPr>
          <a:xfrm>
            <a:off x="2171698" y="4981544"/>
            <a:ext cx="4800600" cy="40011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2000" dirty="0">
                <a:solidFill>
                  <a:schemeClr val="bg1"/>
                </a:solidFill>
                <a:latin typeface="Eras Demi ITC" pitchFamily="34" charset="0"/>
                <a:ea typeface="+mj-ea"/>
                <a:cs typeface="+mj-cs"/>
              </a:rPr>
              <a:t>Assigned Department</a:t>
            </a:r>
            <a:endParaRPr lang="en-US" dirty="0"/>
          </a:p>
        </p:txBody>
      </p:sp>
    </p:spTree>
    <p:extLst>
      <p:ext uri="{BB962C8B-B14F-4D97-AF65-F5344CB8AC3E}">
        <p14:creationId xmlns:p14="http://schemas.microsoft.com/office/powerpoint/2010/main" val="4960274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style>
          <a:lnRef idx="0">
            <a:schemeClr val="accent1"/>
          </a:lnRef>
          <a:fillRef idx="3">
            <a:schemeClr val="accent1"/>
          </a:fillRef>
          <a:effectRef idx="3">
            <a:schemeClr val="accent1"/>
          </a:effectRef>
          <a:fontRef idx="minor">
            <a:schemeClr val="lt1"/>
          </a:fontRef>
        </p:style>
        <p:txBody>
          <a:bodyPr>
            <a:normAutofit/>
          </a:bodyPr>
          <a:lstStyle/>
          <a:p>
            <a:r>
              <a:rPr lang="en-US" sz="6000" dirty="0">
                <a:solidFill>
                  <a:schemeClr val="bg1"/>
                </a:solidFill>
                <a:latin typeface="Eras Bold ITC" pitchFamily="34" charset="0"/>
              </a:rPr>
              <a:t>In Summary</a:t>
            </a:r>
          </a:p>
        </p:txBody>
      </p:sp>
      <p:sp>
        <p:nvSpPr>
          <p:cNvPr id="3" name="TextBox 2"/>
          <p:cNvSpPr txBox="1"/>
          <p:nvPr/>
        </p:nvSpPr>
        <p:spPr>
          <a:xfrm>
            <a:off x="457200" y="1905000"/>
            <a:ext cx="8229600" cy="4801314"/>
          </a:xfrm>
          <a:prstGeom prst="rect">
            <a:avLst/>
          </a:prstGeom>
          <a:noFill/>
        </p:spPr>
        <p:txBody>
          <a:bodyPr wrap="square" rtlCol="0">
            <a:spAutoFit/>
          </a:bodyPr>
          <a:lstStyle/>
          <a:p>
            <a:r>
              <a:rPr lang="en-US" dirty="0">
                <a:solidFill>
                  <a:schemeClr val="bg1"/>
                </a:solidFill>
                <a:latin typeface="Eras Demi ITC" pitchFamily="34" charset="0"/>
                <a:ea typeface="+mj-ea"/>
                <a:cs typeface="+mj-cs"/>
              </a:rPr>
              <a:t>Throughout the slide show we’ve covered a lot of material.</a:t>
            </a:r>
          </a:p>
          <a:p>
            <a:pPr marL="285750" indent="-285750">
              <a:buFont typeface="Arial" panose="020B0604020202020204" pitchFamily="34" charset="0"/>
              <a:buChar char="•"/>
            </a:pPr>
            <a:r>
              <a:rPr lang="en-US" dirty="0">
                <a:solidFill>
                  <a:schemeClr val="bg1"/>
                </a:solidFill>
                <a:latin typeface="Eras Demi ITC" pitchFamily="34" charset="0"/>
                <a:ea typeface="+mj-ea"/>
                <a:cs typeface="+mj-cs"/>
              </a:rPr>
              <a:t>ENS capabilities</a:t>
            </a:r>
          </a:p>
          <a:p>
            <a:pPr marL="742950" lvl="1" indent="-285750">
              <a:buFont typeface="Arial" panose="020B0604020202020204" pitchFamily="34" charset="0"/>
              <a:buChar char="•"/>
            </a:pPr>
            <a:r>
              <a:rPr lang="en-US" dirty="0">
                <a:solidFill>
                  <a:schemeClr val="bg1"/>
                </a:solidFill>
                <a:latin typeface="Eras Demi ITC" pitchFamily="34" charset="0"/>
                <a:ea typeface="+mj-ea"/>
                <a:cs typeface="+mj-cs"/>
              </a:rPr>
              <a:t>ENS can send out mass notification for emergency situations via email, voice, and text.</a:t>
            </a:r>
          </a:p>
          <a:p>
            <a:pPr marL="285750" indent="-285750">
              <a:buFont typeface="Arial" panose="020B0604020202020204" pitchFamily="34" charset="0"/>
              <a:buChar char="•"/>
            </a:pPr>
            <a:r>
              <a:rPr lang="en-US" dirty="0">
                <a:solidFill>
                  <a:schemeClr val="bg1"/>
                </a:solidFill>
                <a:latin typeface="Eras Demi ITC" pitchFamily="34" charset="0"/>
                <a:ea typeface="+mj-ea"/>
                <a:cs typeface="+mj-cs"/>
              </a:rPr>
              <a:t>The POC role and responsibilities</a:t>
            </a:r>
          </a:p>
          <a:p>
            <a:pPr marL="742950" lvl="1" indent="-285750">
              <a:buFont typeface="Arial" panose="020B0604020202020204" pitchFamily="34" charset="0"/>
              <a:buChar char="•"/>
            </a:pPr>
            <a:r>
              <a:rPr lang="en-US" dirty="0">
                <a:solidFill>
                  <a:schemeClr val="bg1"/>
                </a:solidFill>
                <a:latin typeface="Eras Demi ITC" pitchFamily="34" charset="0"/>
                <a:ea typeface="+mj-ea"/>
                <a:cs typeface="+mj-cs"/>
              </a:rPr>
              <a:t>A POC manages contacts and groups in ENS, and maintaining roster lists for emergency notification.</a:t>
            </a:r>
          </a:p>
          <a:p>
            <a:pPr marL="742950" lvl="1" indent="-285750">
              <a:buFont typeface="Arial" panose="020B0604020202020204" pitchFamily="34" charset="0"/>
              <a:buChar char="•"/>
            </a:pPr>
            <a:r>
              <a:rPr lang="en-US" dirty="0">
                <a:solidFill>
                  <a:schemeClr val="bg1"/>
                </a:solidFill>
                <a:latin typeface="Eras Demi ITC" pitchFamily="34" charset="0"/>
                <a:ea typeface="+mj-ea"/>
                <a:cs typeface="+mj-cs"/>
              </a:rPr>
              <a:t>They are the first line of communication between the contacts and the ENS-Admin team.</a:t>
            </a:r>
          </a:p>
          <a:p>
            <a:pPr marL="285750" indent="-285750">
              <a:buFont typeface="Arial" panose="020B0604020202020204" pitchFamily="34" charset="0"/>
              <a:buChar char="•"/>
            </a:pPr>
            <a:r>
              <a:rPr lang="en-US" dirty="0">
                <a:solidFill>
                  <a:schemeClr val="bg1"/>
                </a:solidFill>
                <a:latin typeface="Eras Demi ITC" pitchFamily="34" charset="0"/>
                <a:ea typeface="+mj-ea"/>
                <a:cs typeface="+mj-cs"/>
              </a:rPr>
              <a:t>The Contacts Tab</a:t>
            </a:r>
          </a:p>
          <a:p>
            <a:pPr marL="742950" lvl="1" indent="-285750">
              <a:buFont typeface="Arial" panose="020B0604020202020204" pitchFamily="34" charset="0"/>
              <a:buChar char="•"/>
            </a:pPr>
            <a:r>
              <a:rPr lang="en-US" dirty="0">
                <a:solidFill>
                  <a:schemeClr val="bg1"/>
                </a:solidFill>
                <a:latin typeface="Eras Demi ITC" pitchFamily="34" charset="0"/>
                <a:ea typeface="+mj-ea"/>
                <a:cs typeface="+mj-cs"/>
              </a:rPr>
              <a:t>Searching for contacts, adding and removing contacts, and editing contact information.</a:t>
            </a:r>
          </a:p>
          <a:p>
            <a:pPr marL="285750" indent="-285750">
              <a:buFont typeface="Arial" panose="020B0604020202020204" pitchFamily="34" charset="0"/>
              <a:buChar char="•"/>
            </a:pPr>
            <a:r>
              <a:rPr lang="en-US" dirty="0">
                <a:solidFill>
                  <a:schemeClr val="bg1"/>
                </a:solidFill>
                <a:latin typeface="Eras Demi ITC" pitchFamily="34" charset="0"/>
                <a:ea typeface="+mj-ea"/>
                <a:cs typeface="+mj-cs"/>
              </a:rPr>
              <a:t>The Groups Tab</a:t>
            </a:r>
          </a:p>
          <a:p>
            <a:pPr marL="742950" lvl="1" indent="-285750">
              <a:buFont typeface="Arial" panose="020B0604020202020204" pitchFamily="34" charset="0"/>
              <a:buChar char="•"/>
            </a:pPr>
            <a:r>
              <a:rPr lang="en-US" dirty="0">
                <a:solidFill>
                  <a:schemeClr val="bg1"/>
                </a:solidFill>
                <a:latin typeface="Eras Demi ITC" pitchFamily="34" charset="0"/>
                <a:ea typeface="+mj-ea"/>
                <a:cs typeface="+mj-cs"/>
              </a:rPr>
              <a:t>How to add new groups and manage group membership for both static and dynamic groups.</a:t>
            </a:r>
          </a:p>
          <a:p>
            <a:pPr marL="742950" lvl="1" indent="-285750">
              <a:buFont typeface="Arial" panose="020B0604020202020204" pitchFamily="34" charset="0"/>
              <a:buChar char="•"/>
            </a:pPr>
            <a:r>
              <a:rPr lang="en-US" dirty="0">
                <a:solidFill>
                  <a:schemeClr val="bg1"/>
                </a:solidFill>
                <a:latin typeface="Eras Demi ITC" pitchFamily="34" charset="0"/>
                <a:ea typeface="+mj-ea"/>
                <a:cs typeface="+mj-cs"/>
              </a:rPr>
              <a:t>How to generate group reports to check on group membership.</a:t>
            </a:r>
          </a:p>
          <a:p>
            <a:pPr marL="285750" indent="-285750">
              <a:buFont typeface="Arial" panose="020B0604020202020204" pitchFamily="34" charset="0"/>
              <a:buChar char="•"/>
            </a:pPr>
            <a:endParaRPr lang="en-US" dirty="0">
              <a:solidFill>
                <a:schemeClr val="bg1"/>
              </a:solidFill>
              <a:latin typeface="Eras Demi ITC" pitchFamily="34" charset="0"/>
              <a:ea typeface="+mj-ea"/>
              <a:cs typeface="+mj-cs"/>
            </a:endParaRPr>
          </a:p>
        </p:txBody>
      </p:sp>
    </p:spTree>
    <p:extLst>
      <p:ext uri="{BB962C8B-B14F-4D97-AF65-F5344CB8AC3E}">
        <p14:creationId xmlns:p14="http://schemas.microsoft.com/office/powerpoint/2010/main" val="12959100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1143000"/>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sz="6000" dirty="0">
                <a:solidFill>
                  <a:schemeClr val="bg1"/>
                </a:solidFill>
                <a:latin typeface="Eras Bold ITC" pitchFamily="34" charset="0"/>
              </a:rPr>
              <a:t>Additional Resources</a:t>
            </a:r>
          </a:p>
        </p:txBody>
      </p:sp>
      <p:sp>
        <p:nvSpPr>
          <p:cNvPr id="7" name="TextBox 6"/>
          <p:cNvSpPr txBox="1"/>
          <p:nvPr/>
        </p:nvSpPr>
        <p:spPr>
          <a:xfrm>
            <a:off x="457200" y="1520745"/>
            <a:ext cx="8229600" cy="2308324"/>
          </a:xfrm>
          <a:prstGeom prst="rect">
            <a:avLst/>
          </a:prstGeom>
          <a:noFill/>
        </p:spPr>
        <p:txBody>
          <a:bodyPr wrap="square" rtlCol="0">
            <a:spAutoFit/>
          </a:bodyPr>
          <a:lstStyle/>
          <a:p>
            <a:r>
              <a:rPr lang="en-US" dirty="0">
                <a:solidFill>
                  <a:schemeClr val="bg1"/>
                </a:solidFill>
                <a:latin typeface="Eras Demi ITC" pitchFamily="34" charset="0"/>
                <a:ea typeface="+mj-ea"/>
                <a:cs typeface="+mj-cs"/>
              </a:rPr>
              <a:t>You can find additional resources on ENS at our collaboration site:</a:t>
            </a:r>
          </a:p>
          <a:p>
            <a:endParaRPr lang="en-US" dirty="0">
              <a:solidFill>
                <a:schemeClr val="bg1"/>
              </a:solidFill>
              <a:latin typeface="Eras Demi ITC" pitchFamily="34" charset="0"/>
              <a:ea typeface="+mj-ea"/>
              <a:cs typeface="+mj-cs"/>
            </a:endParaRPr>
          </a:p>
          <a:p>
            <a:endParaRPr lang="en-US" dirty="0">
              <a:solidFill>
                <a:schemeClr val="bg1"/>
              </a:solidFill>
              <a:latin typeface="Eras Demi ITC" pitchFamily="34" charset="0"/>
              <a:ea typeface="+mj-ea"/>
              <a:cs typeface="+mj-cs"/>
            </a:endParaRPr>
          </a:p>
          <a:p>
            <a:endParaRPr lang="en-US" dirty="0">
              <a:solidFill>
                <a:schemeClr val="bg1"/>
              </a:solidFill>
              <a:latin typeface="Eras Demi ITC" pitchFamily="34" charset="0"/>
              <a:ea typeface="+mj-ea"/>
              <a:cs typeface="+mj-cs"/>
            </a:endParaRPr>
          </a:p>
          <a:p>
            <a:endParaRPr lang="en-US" dirty="0">
              <a:solidFill>
                <a:schemeClr val="bg1"/>
              </a:solidFill>
              <a:latin typeface="Eras Demi ITC" pitchFamily="34" charset="0"/>
              <a:ea typeface="+mj-ea"/>
              <a:cs typeface="+mj-cs"/>
            </a:endParaRPr>
          </a:p>
          <a:p>
            <a:endParaRPr lang="en-US" dirty="0">
              <a:solidFill>
                <a:schemeClr val="bg1"/>
              </a:solidFill>
              <a:latin typeface="Eras Demi ITC" pitchFamily="34" charset="0"/>
              <a:ea typeface="+mj-ea"/>
              <a:cs typeface="+mj-cs"/>
            </a:endParaRPr>
          </a:p>
          <a:p>
            <a:r>
              <a:rPr lang="en-US" dirty="0">
                <a:solidFill>
                  <a:schemeClr val="bg1"/>
                </a:solidFill>
                <a:latin typeface="Eras Demi ITC" pitchFamily="34" charset="0"/>
                <a:ea typeface="+mj-ea"/>
                <a:cs typeface="+mj-cs"/>
              </a:rPr>
              <a:t>Please be sure to review the ENS standards and best practices document, as well as the other documentation we’ve provided there. </a:t>
            </a:r>
          </a:p>
        </p:txBody>
      </p:sp>
      <p:sp>
        <p:nvSpPr>
          <p:cNvPr id="8" name="Rounded Rectangle 7">
            <a:hlinkClick r:id="rId2"/>
          </p:cNvPr>
          <p:cNvSpPr/>
          <p:nvPr/>
        </p:nvSpPr>
        <p:spPr>
          <a:xfrm>
            <a:off x="2628900" y="2113706"/>
            <a:ext cx="3886200" cy="8382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ENS Collaboration site</a:t>
            </a:r>
          </a:p>
        </p:txBody>
      </p:sp>
      <p:sp>
        <p:nvSpPr>
          <p:cNvPr id="6" name="TextBox 5">
            <a:extLst>
              <a:ext uri="{FF2B5EF4-FFF2-40B4-BE49-F238E27FC236}">
                <a16:creationId xmlns:a16="http://schemas.microsoft.com/office/drawing/2014/main" id="{2718D154-AEB9-4A5F-8967-97CEE93DCF62}"/>
              </a:ext>
            </a:extLst>
          </p:cNvPr>
          <p:cNvSpPr txBox="1"/>
          <p:nvPr/>
        </p:nvSpPr>
        <p:spPr>
          <a:xfrm>
            <a:off x="443948" y="3757483"/>
            <a:ext cx="8242852" cy="2585323"/>
          </a:xfrm>
          <a:prstGeom prst="rect">
            <a:avLst/>
          </a:prstGeom>
          <a:noFill/>
        </p:spPr>
        <p:txBody>
          <a:bodyPr wrap="square" rtlCol="0">
            <a:spAutoFit/>
          </a:bodyPr>
          <a:lstStyle/>
          <a:p>
            <a:r>
              <a:rPr lang="en-US" dirty="0">
                <a:solidFill>
                  <a:schemeClr val="bg1"/>
                </a:solidFill>
                <a:latin typeface="Eras Demi ITC" pitchFamily="34" charset="0"/>
              </a:rPr>
              <a:t>Some additional resources are the ENS request for activation form, which can be found via the collaboration site or the link below:</a:t>
            </a:r>
          </a:p>
          <a:p>
            <a:endParaRPr lang="en-US" dirty="0">
              <a:solidFill>
                <a:schemeClr val="bg1"/>
              </a:solidFill>
              <a:latin typeface="Eras Demi ITC" pitchFamily="34" charset="0"/>
            </a:endParaRPr>
          </a:p>
          <a:p>
            <a:endParaRPr lang="en-US" dirty="0">
              <a:solidFill>
                <a:schemeClr val="bg1"/>
              </a:solidFill>
              <a:latin typeface="Eras Demi ITC" pitchFamily="34" charset="0"/>
            </a:endParaRPr>
          </a:p>
          <a:p>
            <a:endParaRPr lang="en-US" dirty="0">
              <a:solidFill>
                <a:schemeClr val="bg1"/>
              </a:solidFill>
              <a:latin typeface="Eras Demi ITC" pitchFamily="34" charset="0"/>
            </a:endParaRPr>
          </a:p>
          <a:p>
            <a:endParaRPr lang="en-US" dirty="0">
              <a:solidFill>
                <a:schemeClr val="bg1"/>
              </a:solidFill>
              <a:latin typeface="Eras Demi ITC" pitchFamily="34" charset="0"/>
            </a:endParaRPr>
          </a:p>
          <a:p>
            <a:r>
              <a:rPr lang="en-US" dirty="0">
                <a:solidFill>
                  <a:schemeClr val="bg1"/>
                </a:solidFill>
                <a:latin typeface="Eras Demi ITC" pitchFamily="34" charset="0"/>
              </a:rPr>
              <a:t>The ENS request for activation form is for the POC to fill out in the event they wish the FEMA Operations Center, Region, or MOC to activate a scenario for their group. Instructions are found in Tool Tips on the form.</a:t>
            </a:r>
          </a:p>
        </p:txBody>
      </p:sp>
      <p:sp>
        <p:nvSpPr>
          <p:cNvPr id="10" name="Rounded Rectangle 6">
            <a:hlinkClick r:id="rId3"/>
            <a:extLst>
              <a:ext uri="{FF2B5EF4-FFF2-40B4-BE49-F238E27FC236}">
                <a16:creationId xmlns:a16="http://schemas.microsoft.com/office/drawing/2014/main" id="{358ABC74-88EC-4022-9E1C-A4BCFABE8966}"/>
              </a:ext>
            </a:extLst>
          </p:cNvPr>
          <p:cNvSpPr/>
          <p:nvPr/>
        </p:nvSpPr>
        <p:spPr>
          <a:xfrm>
            <a:off x="2618961" y="4482490"/>
            <a:ext cx="3886200" cy="8382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ENS Request for Activation</a:t>
            </a:r>
          </a:p>
        </p:txBody>
      </p:sp>
    </p:spTree>
    <p:extLst>
      <p:ext uri="{BB962C8B-B14F-4D97-AF65-F5344CB8AC3E}">
        <p14:creationId xmlns:p14="http://schemas.microsoft.com/office/powerpoint/2010/main" val="2821712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F290A27-B155-4F63-9AD6-9497E2A65FB9}"/>
              </a:ext>
            </a:extLst>
          </p:cNvPr>
          <p:cNvPicPr>
            <a:picLocks noChangeAspect="1"/>
          </p:cNvPicPr>
          <p:nvPr/>
        </p:nvPicPr>
        <p:blipFill>
          <a:blip r:embed="rId3"/>
          <a:stretch>
            <a:fillRect/>
          </a:stretch>
        </p:blipFill>
        <p:spPr>
          <a:xfrm>
            <a:off x="453887" y="2493992"/>
            <a:ext cx="4953000" cy="3412155"/>
          </a:xfrm>
          <a:prstGeom prst="rect">
            <a:avLst/>
          </a:prstGeom>
        </p:spPr>
      </p:pic>
      <p:sp>
        <p:nvSpPr>
          <p:cNvPr id="5" name="Title 3"/>
          <p:cNvSpPr>
            <a:spLocks noGrp="1"/>
          </p:cNvSpPr>
          <p:nvPr>
            <p:ph type="title"/>
          </p:nvPr>
        </p:nvSpPr>
        <p:spPr>
          <a:xfrm>
            <a:off x="457200" y="274638"/>
            <a:ext cx="8229600" cy="1143000"/>
          </a:xfrm>
        </p:spPr>
        <p:style>
          <a:lnRef idx="0">
            <a:schemeClr val="accent1"/>
          </a:lnRef>
          <a:fillRef idx="3">
            <a:schemeClr val="accent1"/>
          </a:fillRef>
          <a:effectRef idx="3">
            <a:schemeClr val="accent1"/>
          </a:effectRef>
          <a:fontRef idx="minor">
            <a:schemeClr val="lt1"/>
          </a:fontRef>
        </p:style>
        <p:txBody>
          <a:bodyPr>
            <a:normAutofit/>
          </a:bodyPr>
          <a:lstStyle/>
          <a:p>
            <a:r>
              <a:rPr lang="en-US" sz="4800" dirty="0">
                <a:solidFill>
                  <a:schemeClr val="bg1"/>
                </a:solidFill>
                <a:latin typeface="Eras Bold ITC" pitchFamily="34" charset="0"/>
              </a:rPr>
              <a:t>Intro to the Training</a:t>
            </a:r>
          </a:p>
        </p:txBody>
      </p:sp>
      <p:sp>
        <p:nvSpPr>
          <p:cNvPr id="2" name="TextBox 1"/>
          <p:cNvSpPr txBox="1"/>
          <p:nvPr/>
        </p:nvSpPr>
        <p:spPr>
          <a:xfrm>
            <a:off x="457200" y="1600200"/>
            <a:ext cx="8229600" cy="923330"/>
          </a:xfrm>
          <a:prstGeom prst="rect">
            <a:avLst/>
          </a:prstGeom>
          <a:noFill/>
        </p:spPr>
        <p:txBody>
          <a:bodyPr wrap="square" rtlCol="0">
            <a:spAutoFit/>
          </a:bodyPr>
          <a:lstStyle/>
          <a:p>
            <a:r>
              <a:rPr lang="en-US" dirty="0">
                <a:solidFill>
                  <a:schemeClr val="bg1"/>
                </a:solidFill>
                <a:latin typeface="Eras Demi ITC" pitchFamily="34" charset="0"/>
                <a:ea typeface="+mj-ea"/>
                <a:cs typeface="+mj-cs"/>
              </a:rPr>
              <a:t>The format of this training will contain various animations, photos, and self assessment questions, such as the following. It’s important to view this training in the slideshow view.</a:t>
            </a:r>
          </a:p>
        </p:txBody>
      </p:sp>
      <p:sp>
        <p:nvSpPr>
          <p:cNvPr id="4" name="TextBox 3"/>
          <p:cNvSpPr txBox="1"/>
          <p:nvPr/>
        </p:nvSpPr>
        <p:spPr>
          <a:xfrm>
            <a:off x="5242791" y="5077673"/>
            <a:ext cx="3619500" cy="92333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dirty="0">
                <a:solidFill>
                  <a:schemeClr val="bg1"/>
                </a:solidFill>
                <a:latin typeface="Eras Demi ITC" pitchFamily="34" charset="0"/>
                <a:ea typeface="+mj-ea"/>
                <a:cs typeface="+mj-cs"/>
              </a:rPr>
              <a:t>True or False: A Roster User is able to edit their own information in ENS.</a:t>
            </a:r>
          </a:p>
        </p:txBody>
      </p:sp>
      <p:sp>
        <p:nvSpPr>
          <p:cNvPr id="7" name="TextBox 6">
            <a:hlinkClick r:id="rId4" action="ppaction://hlinksldjump"/>
          </p:cNvPr>
          <p:cNvSpPr txBox="1"/>
          <p:nvPr/>
        </p:nvSpPr>
        <p:spPr>
          <a:xfrm>
            <a:off x="5562600" y="6060996"/>
            <a:ext cx="685800"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dirty="0">
                <a:solidFill>
                  <a:schemeClr val="bg1"/>
                </a:solidFill>
                <a:latin typeface="Eras Demi ITC" pitchFamily="34" charset="0"/>
                <a:ea typeface="+mj-ea"/>
                <a:cs typeface="+mj-cs"/>
              </a:rPr>
              <a:t>True</a:t>
            </a:r>
          </a:p>
        </p:txBody>
      </p:sp>
      <p:sp>
        <p:nvSpPr>
          <p:cNvPr id="8" name="TextBox 7">
            <a:hlinkClick r:id="rId5" action="ppaction://hlinksldjump"/>
          </p:cNvPr>
          <p:cNvSpPr txBox="1"/>
          <p:nvPr/>
        </p:nvSpPr>
        <p:spPr>
          <a:xfrm>
            <a:off x="6671541" y="6048348"/>
            <a:ext cx="762000"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dirty="0">
                <a:solidFill>
                  <a:schemeClr val="bg1"/>
                </a:solidFill>
                <a:latin typeface="Eras Demi ITC" pitchFamily="34" charset="0"/>
                <a:ea typeface="+mj-ea"/>
                <a:cs typeface="+mj-cs"/>
              </a:rPr>
              <a:t>False</a:t>
            </a:r>
          </a:p>
        </p:txBody>
      </p:sp>
      <p:sp>
        <p:nvSpPr>
          <p:cNvPr id="6" name="TextBox 5"/>
          <p:cNvSpPr txBox="1"/>
          <p:nvPr/>
        </p:nvSpPr>
        <p:spPr>
          <a:xfrm>
            <a:off x="457200" y="5876330"/>
            <a:ext cx="4953000" cy="923330"/>
          </a:xfrm>
          <a:prstGeom prst="rect">
            <a:avLst/>
          </a:prstGeom>
          <a:noFill/>
        </p:spPr>
        <p:txBody>
          <a:bodyPr wrap="square" rtlCol="0">
            <a:spAutoFit/>
          </a:bodyPr>
          <a:lstStyle/>
          <a:p>
            <a:r>
              <a:rPr lang="en-US" dirty="0">
                <a:solidFill>
                  <a:schemeClr val="bg1"/>
                </a:solidFill>
                <a:latin typeface="Eras Demi ITC" pitchFamily="34" charset="0"/>
                <a:ea typeface="+mj-ea"/>
                <a:cs typeface="+mj-cs"/>
              </a:rPr>
              <a:t>Questions will appear in green. You can answer these by clicking the available responses.</a:t>
            </a:r>
          </a:p>
        </p:txBody>
      </p:sp>
      <p:pic>
        <p:nvPicPr>
          <p:cNvPr id="3" name="Picture 2">
            <a:extLst>
              <a:ext uri="{FF2B5EF4-FFF2-40B4-BE49-F238E27FC236}">
                <a16:creationId xmlns:a16="http://schemas.microsoft.com/office/drawing/2014/main" id="{5726D195-8E7A-431C-8631-BF2586DA7164}"/>
              </a:ext>
            </a:extLst>
          </p:cNvPr>
          <p:cNvPicPr>
            <a:picLocks noChangeAspect="1"/>
          </p:cNvPicPr>
          <p:nvPr/>
        </p:nvPicPr>
        <p:blipFill>
          <a:blip r:embed="rId6"/>
          <a:stretch>
            <a:fillRect/>
          </a:stretch>
        </p:blipFill>
        <p:spPr>
          <a:xfrm>
            <a:off x="4800600" y="2810268"/>
            <a:ext cx="3977985" cy="1775614"/>
          </a:xfrm>
          <a:prstGeom prst="rect">
            <a:avLst/>
          </a:prstGeom>
        </p:spPr>
      </p:pic>
    </p:spTree>
    <p:extLst>
      <p:ext uri="{BB962C8B-B14F-4D97-AF65-F5344CB8AC3E}">
        <p14:creationId xmlns:p14="http://schemas.microsoft.com/office/powerpoint/2010/main" val="264164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0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20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200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200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1818" y="4267200"/>
            <a:ext cx="8229600" cy="646331"/>
          </a:xfrm>
          <a:prstGeom prst="rect">
            <a:avLst/>
          </a:prstGeom>
        </p:spPr>
        <p:txBody>
          <a:bodyPr wrap="square">
            <a:spAutoFit/>
          </a:bodyPr>
          <a:lstStyle/>
          <a:p>
            <a:r>
              <a:rPr lang="en-US" dirty="0">
                <a:solidFill>
                  <a:schemeClr val="bg1"/>
                </a:solidFill>
                <a:latin typeface="Eras Demi ITC" pitchFamily="34" charset="0"/>
              </a:rPr>
              <a:t>If you have any questions or concerns on ENS please contact the ENS-Admin Team.</a:t>
            </a:r>
          </a:p>
        </p:txBody>
      </p:sp>
      <p:sp>
        <p:nvSpPr>
          <p:cNvPr id="6" name="TextBox 5"/>
          <p:cNvSpPr txBox="1"/>
          <p:nvPr/>
        </p:nvSpPr>
        <p:spPr>
          <a:xfrm>
            <a:off x="614218" y="1789331"/>
            <a:ext cx="7924799" cy="1200329"/>
          </a:xfrm>
          <a:prstGeom prst="rect">
            <a:avLst/>
          </a:prstGeom>
          <a:noFill/>
        </p:spPr>
        <p:txBody>
          <a:bodyPr wrap="square" rtlCol="0">
            <a:spAutoFit/>
          </a:bodyPr>
          <a:lstStyle/>
          <a:p>
            <a:r>
              <a:rPr lang="en-US" dirty="0">
                <a:solidFill>
                  <a:schemeClr val="bg1"/>
                </a:solidFill>
                <a:latin typeface="Eras Demi ITC" pitchFamily="34" charset="0"/>
              </a:rPr>
              <a:t>Also as a POC it is important to keep an updated POC listing. Check and update your contact information on the ENS Collaboration site using the link below. If you are not on the list add a new entry or provide your information to the ENS Admin team.</a:t>
            </a:r>
          </a:p>
        </p:txBody>
      </p:sp>
      <p:sp>
        <p:nvSpPr>
          <p:cNvPr id="8" name="Rounded Rectangle 7">
            <a:hlinkClick r:id="rId2"/>
          </p:cNvPr>
          <p:cNvSpPr/>
          <p:nvPr/>
        </p:nvSpPr>
        <p:spPr>
          <a:xfrm>
            <a:off x="2628900" y="3200400"/>
            <a:ext cx="3886200" cy="8382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ENS POC Roster</a:t>
            </a:r>
          </a:p>
        </p:txBody>
      </p:sp>
    </p:spTree>
    <p:extLst>
      <p:ext uri="{BB962C8B-B14F-4D97-AF65-F5344CB8AC3E}">
        <p14:creationId xmlns:p14="http://schemas.microsoft.com/office/powerpoint/2010/main" val="18252006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066800"/>
            <a:ext cx="8229600" cy="4800599"/>
          </a:xfrm>
          <a:noFill/>
          <a:ln>
            <a:noFill/>
          </a:ln>
        </p:spPr>
        <p:txBody>
          <a:bodyPr>
            <a:noAutofit/>
          </a:bodyPr>
          <a:lstStyle/>
          <a:p>
            <a:pPr marL="0" indent="0" algn="ctr">
              <a:lnSpc>
                <a:spcPct val="90000"/>
              </a:lnSpc>
              <a:buNone/>
            </a:pPr>
            <a:endParaRPr lang="en-US" sz="9600" dirty="0">
              <a:solidFill>
                <a:schemeClr val="bg1"/>
              </a:solidFill>
              <a:latin typeface="Eras Demi ITC" pitchFamily="34" charset="0"/>
              <a:ea typeface="+mj-ea"/>
              <a:cs typeface="+mj-cs"/>
            </a:endParaRPr>
          </a:p>
          <a:p>
            <a:pPr marL="0" indent="0" algn="ctr">
              <a:lnSpc>
                <a:spcPct val="90000"/>
              </a:lnSpc>
              <a:buNone/>
            </a:pPr>
            <a:r>
              <a:rPr lang="en-US" sz="9600" dirty="0">
                <a:solidFill>
                  <a:schemeClr val="bg1"/>
                </a:solidFill>
                <a:latin typeface="Eras Demi ITC" pitchFamily="34" charset="0"/>
                <a:ea typeface="+mj-ea"/>
                <a:cs typeface="+mj-cs"/>
              </a:rPr>
              <a:t>Questions?</a:t>
            </a:r>
          </a:p>
          <a:p>
            <a:pPr marL="0" indent="0">
              <a:lnSpc>
                <a:spcPct val="90000"/>
              </a:lnSpc>
              <a:buNone/>
            </a:pPr>
            <a:endParaRPr lang="en-US" sz="2000" dirty="0">
              <a:solidFill>
                <a:schemeClr val="bg1"/>
              </a:solidFill>
              <a:latin typeface="Eras Demi ITC" pitchFamily="34" charset="0"/>
              <a:ea typeface="+mj-ea"/>
              <a:cs typeface="+mj-cs"/>
            </a:endParaRPr>
          </a:p>
          <a:p>
            <a:pPr marL="0" indent="0">
              <a:lnSpc>
                <a:spcPct val="90000"/>
              </a:lnSpc>
              <a:buNone/>
            </a:pPr>
            <a:endParaRPr lang="en-US" sz="2000" dirty="0">
              <a:solidFill>
                <a:schemeClr val="bg1"/>
              </a:solidFill>
              <a:latin typeface="Eras Demi ITC" pitchFamily="34" charset="0"/>
              <a:ea typeface="+mj-ea"/>
              <a:cs typeface="+mj-cs"/>
            </a:endParaRPr>
          </a:p>
        </p:txBody>
      </p:sp>
      <p:sp>
        <p:nvSpPr>
          <p:cNvPr id="2" name="TextBox 1"/>
          <p:cNvSpPr txBox="1"/>
          <p:nvPr/>
        </p:nvSpPr>
        <p:spPr>
          <a:xfrm>
            <a:off x="914400" y="4343400"/>
            <a:ext cx="7315200" cy="707886"/>
          </a:xfrm>
          <a:prstGeom prst="rect">
            <a:avLst/>
          </a:prstGeom>
          <a:noFill/>
        </p:spPr>
        <p:txBody>
          <a:bodyPr wrap="square" rtlCol="0">
            <a:spAutoFit/>
          </a:bodyPr>
          <a:lstStyle/>
          <a:p>
            <a:pPr algn="ctr"/>
            <a:r>
              <a:rPr lang="en-US" sz="2000" dirty="0">
                <a:solidFill>
                  <a:schemeClr val="bg1"/>
                </a:solidFill>
                <a:latin typeface="Eras Demi ITC" pitchFamily="34" charset="0"/>
                <a:ea typeface="+mj-ea"/>
                <a:cs typeface="+mj-cs"/>
              </a:rPr>
              <a:t>Contact the ENS Admin team at ENS-Admin@fema.dhs.gov with any questions you may have. </a:t>
            </a:r>
          </a:p>
        </p:txBody>
      </p:sp>
    </p:spTree>
    <p:extLst>
      <p:ext uri="{BB962C8B-B14F-4D97-AF65-F5344CB8AC3E}">
        <p14:creationId xmlns:p14="http://schemas.microsoft.com/office/powerpoint/2010/main" val="32334137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a:hlinkClick r:id="" action="ppaction://hlinkshowjump?jump=lastslideviewed"/>
          </p:cNvPr>
          <p:cNvSpPr txBox="1"/>
          <p:nvPr/>
        </p:nvSpPr>
        <p:spPr>
          <a:xfrm>
            <a:off x="-152400" y="-228600"/>
            <a:ext cx="9372600" cy="7245906"/>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Content Placeholder 2"/>
          <p:cNvSpPr>
            <a:spLocks noGrp="1"/>
          </p:cNvSpPr>
          <p:nvPr>
            <p:ph idx="1"/>
          </p:nvPr>
        </p:nvSpPr>
        <p:spPr/>
        <p:txBody>
          <a:bodyPr>
            <a:normAutofit/>
          </a:bodyPr>
          <a:lstStyle/>
          <a:p>
            <a:pPr marL="0" indent="0" algn="ctr">
              <a:buNone/>
            </a:pPr>
            <a:r>
              <a:rPr lang="en-US" sz="2000" dirty="0">
                <a:solidFill>
                  <a:schemeClr val="bg1"/>
                </a:solidFill>
                <a:latin typeface="Eras Demi ITC" pitchFamily="34" charset="0"/>
                <a:ea typeface="+mj-ea"/>
                <a:cs typeface="+mj-cs"/>
              </a:rPr>
              <a:t>I’m sorry that answer is incorrect. Please return and try again.</a:t>
            </a:r>
          </a:p>
        </p:txBody>
      </p:sp>
      <p:sp>
        <p:nvSpPr>
          <p:cNvPr id="4" name="Title 1"/>
          <p:cNvSpPr>
            <a:spLocks noGrp="1"/>
          </p:cNvSpPr>
          <p:nvPr>
            <p:ph type="title"/>
          </p:nvPr>
        </p:nvSpPr>
        <p:spPr>
          <a:xfrm>
            <a:off x="457200" y="274638"/>
            <a:ext cx="8229600" cy="1143000"/>
          </a:xfrm>
        </p:spPr>
        <p:style>
          <a:lnRef idx="0">
            <a:schemeClr val="accent1"/>
          </a:lnRef>
          <a:fillRef idx="3">
            <a:schemeClr val="accent1"/>
          </a:fillRef>
          <a:effectRef idx="3">
            <a:schemeClr val="accent1"/>
          </a:effectRef>
          <a:fontRef idx="minor">
            <a:schemeClr val="lt1"/>
          </a:fontRef>
        </p:style>
        <p:txBody>
          <a:bodyPr>
            <a:normAutofit/>
          </a:bodyPr>
          <a:lstStyle/>
          <a:p>
            <a:r>
              <a:rPr lang="en-US" sz="6000" dirty="0">
                <a:solidFill>
                  <a:schemeClr val="bg1"/>
                </a:solidFill>
                <a:latin typeface="Eras Bold ITC" pitchFamily="34" charset="0"/>
              </a:rPr>
              <a:t>Incorrect</a:t>
            </a:r>
          </a:p>
        </p:txBody>
      </p:sp>
      <p:sp>
        <p:nvSpPr>
          <p:cNvPr id="5" name="TextBox 4">
            <a:hlinkClick r:id="" action="ppaction://hlinkshowjump?jump=lastslideviewed"/>
          </p:cNvPr>
          <p:cNvSpPr txBox="1"/>
          <p:nvPr/>
        </p:nvSpPr>
        <p:spPr>
          <a:xfrm>
            <a:off x="2400300" y="4345709"/>
            <a:ext cx="4343400"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dirty="0">
                <a:solidFill>
                  <a:schemeClr val="bg1"/>
                </a:solidFill>
                <a:latin typeface="Eras Demi ITC" pitchFamily="34" charset="0"/>
                <a:ea typeface="+mj-ea"/>
                <a:cs typeface="+mj-cs"/>
              </a:rPr>
              <a:t>Click here to return to the course.</a:t>
            </a:r>
          </a:p>
        </p:txBody>
      </p:sp>
    </p:spTree>
    <p:extLst>
      <p:ext uri="{BB962C8B-B14F-4D97-AF65-F5344CB8AC3E}">
        <p14:creationId xmlns:p14="http://schemas.microsoft.com/office/powerpoint/2010/main" val="13813151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a:hlinkClick r:id="rId3" action="ppaction://hlinksldjump"/>
          </p:cNvPr>
          <p:cNvSpPr txBox="1"/>
          <p:nvPr/>
        </p:nvSpPr>
        <p:spPr>
          <a:xfrm>
            <a:off x="-152400" y="-228600"/>
            <a:ext cx="9372600" cy="7245906"/>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Content Placeholder 2"/>
          <p:cNvSpPr>
            <a:spLocks noGrp="1"/>
          </p:cNvSpPr>
          <p:nvPr>
            <p:ph idx="1"/>
          </p:nvPr>
        </p:nvSpPr>
        <p:spPr/>
        <p:txBody>
          <a:bodyPr>
            <a:normAutofit/>
          </a:bodyPr>
          <a:lstStyle/>
          <a:p>
            <a:pPr marL="0" indent="0">
              <a:buNone/>
            </a:pPr>
            <a:r>
              <a:rPr lang="en-US" sz="2000" dirty="0">
                <a:solidFill>
                  <a:schemeClr val="bg1"/>
                </a:solidFill>
                <a:latin typeface="Eras Demi ITC" pitchFamily="34" charset="0"/>
                <a:ea typeface="+mj-ea"/>
                <a:cs typeface="+mj-cs"/>
              </a:rPr>
              <a:t>It is true that once a Roster User has their login credentials they can edit their information in ENS. The exception to this is their login name and user ID. Those will have to be changed by an administrator.</a:t>
            </a:r>
          </a:p>
        </p:txBody>
      </p:sp>
      <p:sp>
        <p:nvSpPr>
          <p:cNvPr id="4" name="Title 1"/>
          <p:cNvSpPr>
            <a:spLocks noGrp="1"/>
          </p:cNvSpPr>
          <p:nvPr>
            <p:ph type="title"/>
          </p:nvPr>
        </p:nvSpPr>
        <p:spPr>
          <a:xfrm>
            <a:off x="457200" y="274638"/>
            <a:ext cx="8229600" cy="1143000"/>
          </a:xfrm>
        </p:spPr>
        <p:style>
          <a:lnRef idx="0">
            <a:schemeClr val="accent1"/>
          </a:lnRef>
          <a:fillRef idx="3">
            <a:schemeClr val="accent1"/>
          </a:fillRef>
          <a:effectRef idx="3">
            <a:schemeClr val="accent1"/>
          </a:effectRef>
          <a:fontRef idx="minor">
            <a:schemeClr val="lt1"/>
          </a:fontRef>
        </p:style>
        <p:txBody>
          <a:bodyPr>
            <a:normAutofit/>
          </a:bodyPr>
          <a:lstStyle/>
          <a:p>
            <a:r>
              <a:rPr lang="en-US" sz="6000" dirty="0">
                <a:solidFill>
                  <a:schemeClr val="bg1"/>
                </a:solidFill>
                <a:latin typeface="Eras Bold ITC" pitchFamily="34" charset="0"/>
              </a:rPr>
              <a:t>Correct</a:t>
            </a:r>
          </a:p>
        </p:txBody>
      </p:sp>
      <p:sp>
        <p:nvSpPr>
          <p:cNvPr id="5" name="TextBox 4">
            <a:hlinkClick r:id="rId3" action="ppaction://hlinksldjump"/>
          </p:cNvPr>
          <p:cNvSpPr txBox="1"/>
          <p:nvPr/>
        </p:nvSpPr>
        <p:spPr>
          <a:xfrm>
            <a:off x="2400300" y="4345709"/>
            <a:ext cx="4343400"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dirty="0">
                <a:solidFill>
                  <a:schemeClr val="bg1"/>
                </a:solidFill>
                <a:latin typeface="Eras Demi ITC" pitchFamily="34" charset="0"/>
                <a:ea typeface="+mj-ea"/>
                <a:cs typeface="+mj-cs"/>
              </a:rPr>
              <a:t>Click here to return to the course.</a:t>
            </a:r>
          </a:p>
        </p:txBody>
      </p:sp>
    </p:spTree>
    <p:extLst>
      <p:ext uri="{BB962C8B-B14F-4D97-AF65-F5344CB8AC3E}">
        <p14:creationId xmlns:p14="http://schemas.microsoft.com/office/powerpoint/2010/main" val="35426546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a:hlinkClick r:id="rId3" action="ppaction://hlinksldjump"/>
          </p:cNvPr>
          <p:cNvSpPr txBox="1"/>
          <p:nvPr/>
        </p:nvSpPr>
        <p:spPr>
          <a:xfrm>
            <a:off x="-152400" y="-228600"/>
            <a:ext cx="9372600" cy="7245906"/>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Content Placeholder 2"/>
          <p:cNvSpPr>
            <a:spLocks noGrp="1"/>
          </p:cNvSpPr>
          <p:nvPr>
            <p:ph idx="1"/>
          </p:nvPr>
        </p:nvSpPr>
        <p:spPr/>
        <p:txBody>
          <a:bodyPr>
            <a:normAutofit/>
          </a:bodyPr>
          <a:lstStyle/>
          <a:p>
            <a:pPr marL="0" indent="0">
              <a:buNone/>
            </a:pPr>
            <a:r>
              <a:rPr lang="en-US" sz="2000" dirty="0">
                <a:solidFill>
                  <a:schemeClr val="bg1"/>
                </a:solidFill>
                <a:latin typeface="Eras Demi ITC" pitchFamily="34" charset="0"/>
                <a:ea typeface="+mj-ea"/>
                <a:cs typeface="+mj-cs"/>
              </a:rPr>
              <a:t>That is correct. On Wednesday and Thursday between 8:00 am and 3:00 pm Eastern time we have testing periods on ENS 2 and ENS 3. During that time ENS 1 may be down for maintenance so it’s important to remain off of ENS 1 during that time. Also remember that changes should not be made to contacts or groups on ENS 2 or ENS 3 as they will be over written after the testing period.</a:t>
            </a:r>
          </a:p>
        </p:txBody>
      </p:sp>
      <p:sp>
        <p:nvSpPr>
          <p:cNvPr id="4" name="Title 1"/>
          <p:cNvSpPr>
            <a:spLocks noGrp="1"/>
          </p:cNvSpPr>
          <p:nvPr>
            <p:ph type="title"/>
          </p:nvPr>
        </p:nvSpPr>
        <p:spPr>
          <a:xfrm>
            <a:off x="457200" y="274638"/>
            <a:ext cx="8229600" cy="1143000"/>
          </a:xfrm>
        </p:spPr>
        <p:style>
          <a:lnRef idx="0">
            <a:schemeClr val="accent1"/>
          </a:lnRef>
          <a:fillRef idx="3">
            <a:schemeClr val="accent1"/>
          </a:fillRef>
          <a:effectRef idx="3">
            <a:schemeClr val="accent1"/>
          </a:effectRef>
          <a:fontRef idx="minor">
            <a:schemeClr val="lt1"/>
          </a:fontRef>
        </p:style>
        <p:txBody>
          <a:bodyPr>
            <a:normAutofit/>
          </a:bodyPr>
          <a:lstStyle/>
          <a:p>
            <a:r>
              <a:rPr lang="en-US" sz="6000" dirty="0">
                <a:solidFill>
                  <a:schemeClr val="bg1"/>
                </a:solidFill>
                <a:latin typeface="Eras Bold ITC" pitchFamily="34" charset="0"/>
              </a:rPr>
              <a:t>Correct</a:t>
            </a:r>
          </a:p>
        </p:txBody>
      </p:sp>
      <p:sp>
        <p:nvSpPr>
          <p:cNvPr id="5" name="TextBox 4">
            <a:hlinkClick r:id="rId3" action="ppaction://hlinksldjump"/>
          </p:cNvPr>
          <p:cNvSpPr txBox="1"/>
          <p:nvPr/>
        </p:nvSpPr>
        <p:spPr>
          <a:xfrm>
            <a:off x="2400300" y="4345709"/>
            <a:ext cx="4343400"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dirty="0">
                <a:solidFill>
                  <a:schemeClr val="bg1"/>
                </a:solidFill>
                <a:latin typeface="Eras Demi ITC" pitchFamily="34" charset="0"/>
                <a:ea typeface="+mj-ea"/>
                <a:cs typeface="+mj-cs"/>
              </a:rPr>
              <a:t>Click here to return to the course.</a:t>
            </a:r>
          </a:p>
        </p:txBody>
      </p:sp>
    </p:spTree>
    <p:extLst>
      <p:ext uri="{BB962C8B-B14F-4D97-AF65-F5344CB8AC3E}">
        <p14:creationId xmlns:p14="http://schemas.microsoft.com/office/powerpoint/2010/main" val="12816513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a:hlinkClick r:id="rId3" action="ppaction://hlinksldjump"/>
          </p:cNvPr>
          <p:cNvSpPr txBox="1"/>
          <p:nvPr/>
        </p:nvSpPr>
        <p:spPr>
          <a:xfrm>
            <a:off x="-152400" y="-228600"/>
            <a:ext cx="9372600" cy="7245906"/>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Content Placeholder 2"/>
          <p:cNvSpPr>
            <a:spLocks noGrp="1"/>
          </p:cNvSpPr>
          <p:nvPr>
            <p:ph idx="1"/>
          </p:nvPr>
        </p:nvSpPr>
        <p:spPr/>
        <p:txBody>
          <a:bodyPr>
            <a:normAutofit/>
          </a:bodyPr>
          <a:lstStyle/>
          <a:p>
            <a:pPr marL="0" indent="0">
              <a:buNone/>
            </a:pPr>
            <a:r>
              <a:rPr lang="en-US" sz="2000" dirty="0">
                <a:solidFill>
                  <a:schemeClr val="bg1"/>
                </a:solidFill>
                <a:latin typeface="Eras Demi ITC" pitchFamily="34" charset="0"/>
                <a:ea typeface="+mj-ea"/>
                <a:cs typeface="+mj-cs"/>
              </a:rPr>
              <a:t>That is correct. Use the % at the beginning and end of your search and the system will search for anything similar to the value. For instance if you’re searching for contacts with phone numbers in the 540 area code, you can search with %(540% . This feature can be used in all search areas.</a:t>
            </a:r>
          </a:p>
        </p:txBody>
      </p:sp>
      <p:sp>
        <p:nvSpPr>
          <p:cNvPr id="4" name="Title 1"/>
          <p:cNvSpPr>
            <a:spLocks noGrp="1"/>
          </p:cNvSpPr>
          <p:nvPr>
            <p:ph type="title"/>
          </p:nvPr>
        </p:nvSpPr>
        <p:spPr>
          <a:xfrm>
            <a:off x="457200" y="274638"/>
            <a:ext cx="8229600" cy="1143000"/>
          </a:xfrm>
        </p:spPr>
        <p:style>
          <a:lnRef idx="0">
            <a:schemeClr val="accent1"/>
          </a:lnRef>
          <a:fillRef idx="3">
            <a:schemeClr val="accent1"/>
          </a:fillRef>
          <a:effectRef idx="3">
            <a:schemeClr val="accent1"/>
          </a:effectRef>
          <a:fontRef idx="minor">
            <a:schemeClr val="lt1"/>
          </a:fontRef>
        </p:style>
        <p:txBody>
          <a:bodyPr>
            <a:normAutofit/>
          </a:bodyPr>
          <a:lstStyle/>
          <a:p>
            <a:r>
              <a:rPr lang="en-US" sz="6000" dirty="0">
                <a:solidFill>
                  <a:schemeClr val="bg1"/>
                </a:solidFill>
                <a:latin typeface="Eras Bold ITC" pitchFamily="34" charset="0"/>
              </a:rPr>
              <a:t>Correct</a:t>
            </a:r>
          </a:p>
        </p:txBody>
      </p:sp>
      <p:sp>
        <p:nvSpPr>
          <p:cNvPr id="5" name="TextBox 4">
            <a:hlinkClick r:id="rId3" action="ppaction://hlinksldjump"/>
          </p:cNvPr>
          <p:cNvSpPr txBox="1"/>
          <p:nvPr/>
        </p:nvSpPr>
        <p:spPr>
          <a:xfrm>
            <a:off x="2400300" y="4345709"/>
            <a:ext cx="4343400"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dirty="0">
                <a:solidFill>
                  <a:schemeClr val="bg1"/>
                </a:solidFill>
                <a:latin typeface="Eras Demi ITC" pitchFamily="34" charset="0"/>
                <a:ea typeface="+mj-ea"/>
                <a:cs typeface="+mj-cs"/>
              </a:rPr>
              <a:t>Click here to return to the course.</a:t>
            </a:r>
          </a:p>
        </p:txBody>
      </p:sp>
    </p:spTree>
    <p:extLst>
      <p:ext uri="{BB962C8B-B14F-4D97-AF65-F5344CB8AC3E}">
        <p14:creationId xmlns:p14="http://schemas.microsoft.com/office/powerpoint/2010/main" val="39067239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a:hlinkClick r:id="rId3" action="ppaction://hlinksldjump"/>
          </p:cNvPr>
          <p:cNvSpPr txBox="1"/>
          <p:nvPr/>
        </p:nvSpPr>
        <p:spPr>
          <a:xfrm>
            <a:off x="-152400" y="-228600"/>
            <a:ext cx="9372600" cy="7245906"/>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Content Placeholder 2"/>
          <p:cNvSpPr>
            <a:spLocks noGrp="1"/>
          </p:cNvSpPr>
          <p:nvPr>
            <p:ph idx="1"/>
          </p:nvPr>
        </p:nvSpPr>
        <p:spPr/>
        <p:txBody>
          <a:bodyPr>
            <a:normAutofit/>
          </a:bodyPr>
          <a:lstStyle/>
          <a:p>
            <a:pPr marL="0" indent="0">
              <a:buNone/>
            </a:pPr>
            <a:r>
              <a:rPr lang="en-US" sz="2000" dirty="0">
                <a:solidFill>
                  <a:schemeClr val="bg1"/>
                </a:solidFill>
                <a:latin typeface="Eras Demi ITC" pitchFamily="34" charset="0"/>
                <a:ea typeface="+mj-ea"/>
                <a:cs typeface="+mj-cs"/>
              </a:rPr>
              <a:t>That is correct. A Work phone number is not needed to enter in a new contact in ENS. It is however useful to have this as the contact will need to be reached for notification.</a:t>
            </a:r>
          </a:p>
        </p:txBody>
      </p:sp>
      <p:sp>
        <p:nvSpPr>
          <p:cNvPr id="4" name="Title 1"/>
          <p:cNvSpPr>
            <a:spLocks noGrp="1"/>
          </p:cNvSpPr>
          <p:nvPr>
            <p:ph type="title"/>
          </p:nvPr>
        </p:nvSpPr>
        <p:spPr>
          <a:xfrm>
            <a:off x="457200" y="274638"/>
            <a:ext cx="8229600" cy="1143000"/>
          </a:xfrm>
        </p:spPr>
        <p:style>
          <a:lnRef idx="0">
            <a:schemeClr val="accent1"/>
          </a:lnRef>
          <a:fillRef idx="3">
            <a:schemeClr val="accent1"/>
          </a:fillRef>
          <a:effectRef idx="3">
            <a:schemeClr val="accent1"/>
          </a:effectRef>
          <a:fontRef idx="minor">
            <a:schemeClr val="lt1"/>
          </a:fontRef>
        </p:style>
        <p:txBody>
          <a:bodyPr>
            <a:normAutofit/>
          </a:bodyPr>
          <a:lstStyle/>
          <a:p>
            <a:r>
              <a:rPr lang="en-US" sz="6000" dirty="0">
                <a:solidFill>
                  <a:schemeClr val="bg1"/>
                </a:solidFill>
                <a:latin typeface="Eras Bold ITC" pitchFamily="34" charset="0"/>
              </a:rPr>
              <a:t>Correct</a:t>
            </a:r>
          </a:p>
        </p:txBody>
      </p:sp>
      <p:sp>
        <p:nvSpPr>
          <p:cNvPr id="5" name="TextBox 4">
            <a:hlinkClick r:id="rId3" action="ppaction://hlinksldjump"/>
          </p:cNvPr>
          <p:cNvSpPr txBox="1"/>
          <p:nvPr/>
        </p:nvSpPr>
        <p:spPr>
          <a:xfrm>
            <a:off x="2400300" y="4345709"/>
            <a:ext cx="4343400"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dirty="0">
                <a:solidFill>
                  <a:schemeClr val="bg1"/>
                </a:solidFill>
                <a:latin typeface="Eras Demi ITC" pitchFamily="34" charset="0"/>
                <a:ea typeface="+mj-ea"/>
                <a:cs typeface="+mj-cs"/>
              </a:rPr>
              <a:t>Click here to return to the course.</a:t>
            </a:r>
          </a:p>
        </p:txBody>
      </p:sp>
    </p:spTree>
    <p:extLst>
      <p:ext uri="{BB962C8B-B14F-4D97-AF65-F5344CB8AC3E}">
        <p14:creationId xmlns:p14="http://schemas.microsoft.com/office/powerpoint/2010/main" val="38654694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a:hlinkClick r:id="rId3" action="ppaction://hlinksldjump"/>
          </p:cNvPr>
          <p:cNvSpPr txBox="1"/>
          <p:nvPr/>
        </p:nvSpPr>
        <p:spPr>
          <a:xfrm>
            <a:off x="-152400" y="-228600"/>
            <a:ext cx="9372600" cy="7245906"/>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Content Placeholder 2"/>
          <p:cNvSpPr>
            <a:spLocks noGrp="1"/>
          </p:cNvSpPr>
          <p:nvPr>
            <p:ph idx="1"/>
          </p:nvPr>
        </p:nvSpPr>
        <p:spPr/>
        <p:txBody>
          <a:bodyPr>
            <a:normAutofit/>
          </a:bodyPr>
          <a:lstStyle/>
          <a:p>
            <a:pPr marL="0" indent="0">
              <a:buNone/>
            </a:pPr>
            <a:r>
              <a:rPr lang="en-US" sz="2000" dirty="0">
                <a:solidFill>
                  <a:schemeClr val="bg1"/>
                </a:solidFill>
                <a:latin typeface="Eras Demi ITC" pitchFamily="34" charset="0"/>
                <a:ea typeface="+mj-ea"/>
                <a:cs typeface="+mj-cs"/>
              </a:rPr>
              <a:t>That is correct. A Static group is best used as an on the fly group with only a few members. Large Static groups can become very hard to manage as there is no way to search for specific group members, and there is also no automatic organization to the group. </a:t>
            </a:r>
          </a:p>
        </p:txBody>
      </p:sp>
      <p:sp>
        <p:nvSpPr>
          <p:cNvPr id="4" name="Title 1"/>
          <p:cNvSpPr>
            <a:spLocks noGrp="1"/>
          </p:cNvSpPr>
          <p:nvPr>
            <p:ph type="title"/>
          </p:nvPr>
        </p:nvSpPr>
        <p:spPr>
          <a:xfrm>
            <a:off x="457200" y="274638"/>
            <a:ext cx="8229600" cy="1143000"/>
          </a:xfrm>
        </p:spPr>
        <p:style>
          <a:lnRef idx="0">
            <a:schemeClr val="accent1"/>
          </a:lnRef>
          <a:fillRef idx="3">
            <a:schemeClr val="accent1"/>
          </a:fillRef>
          <a:effectRef idx="3">
            <a:schemeClr val="accent1"/>
          </a:effectRef>
          <a:fontRef idx="minor">
            <a:schemeClr val="lt1"/>
          </a:fontRef>
        </p:style>
        <p:txBody>
          <a:bodyPr>
            <a:normAutofit/>
          </a:bodyPr>
          <a:lstStyle/>
          <a:p>
            <a:r>
              <a:rPr lang="en-US" sz="6000" dirty="0">
                <a:solidFill>
                  <a:schemeClr val="bg1"/>
                </a:solidFill>
                <a:latin typeface="Eras Bold ITC" pitchFamily="34" charset="0"/>
              </a:rPr>
              <a:t>Correct</a:t>
            </a:r>
          </a:p>
        </p:txBody>
      </p:sp>
      <p:sp>
        <p:nvSpPr>
          <p:cNvPr id="5" name="TextBox 4">
            <a:hlinkClick r:id="rId3" action="ppaction://hlinksldjump"/>
          </p:cNvPr>
          <p:cNvSpPr txBox="1"/>
          <p:nvPr/>
        </p:nvSpPr>
        <p:spPr>
          <a:xfrm>
            <a:off x="2400300" y="4345709"/>
            <a:ext cx="4343400"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dirty="0">
                <a:solidFill>
                  <a:schemeClr val="bg1"/>
                </a:solidFill>
                <a:latin typeface="Eras Demi ITC" pitchFamily="34" charset="0"/>
                <a:ea typeface="+mj-ea"/>
                <a:cs typeface="+mj-cs"/>
              </a:rPr>
              <a:t>Click here to return to the course.</a:t>
            </a:r>
          </a:p>
        </p:txBody>
      </p:sp>
    </p:spTree>
    <p:extLst>
      <p:ext uri="{BB962C8B-B14F-4D97-AF65-F5344CB8AC3E}">
        <p14:creationId xmlns:p14="http://schemas.microsoft.com/office/powerpoint/2010/main" val="9636249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a:hlinkClick r:id="rId3" action="ppaction://hlinksldjump"/>
          </p:cNvPr>
          <p:cNvSpPr txBox="1"/>
          <p:nvPr/>
        </p:nvSpPr>
        <p:spPr>
          <a:xfrm>
            <a:off x="-152400" y="-228600"/>
            <a:ext cx="9372600" cy="7245906"/>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Content Placeholder 2"/>
          <p:cNvSpPr>
            <a:spLocks noGrp="1"/>
          </p:cNvSpPr>
          <p:nvPr>
            <p:ph idx="1"/>
          </p:nvPr>
        </p:nvSpPr>
        <p:spPr/>
        <p:txBody>
          <a:bodyPr>
            <a:normAutofit/>
          </a:bodyPr>
          <a:lstStyle/>
          <a:p>
            <a:pPr marL="0" indent="0">
              <a:buNone/>
            </a:pPr>
            <a:r>
              <a:rPr lang="en-US" sz="2000" dirty="0">
                <a:solidFill>
                  <a:schemeClr val="bg1"/>
                </a:solidFill>
                <a:latin typeface="Eras Demi ITC" pitchFamily="34" charset="0"/>
                <a:ea typeface="+mj-ea"/>
                <a:cs typeface="+mj-cs"/>
              </a:rPr>
              <a:t>That is correct. When establishing a dynamic group it’s best to use location based attributes, such as the Zip/Postal code. </a:t>
            </a:r>
          </a:p>
        </p:txBody>
      </p:sp>
      <p:sp>
        <p:nvSpPr>
          <p:cNvPr id="4" name="Title 1"/>
          <p:cNvSpPr>
            <a:spLocks noGrp="1"/>
          </p:cNvSpPr>
          <p:nvPr>
            <p:ph type="title"/>
          </p:nvPr>
        </p:nvSpPr>
        <p:spPr>
          <a:xfrm>
            <a:off x="457200" y="274638"/>
            <a:ext cx="8229600" cy="1143000"/>
          </a:xfrm>
        </p:spPr>
        <p:style>
          <a:lnRef idx="0">
            <a:schemeClr val="accent1"/>
          </a:lnRef>
          <a:fillRef idx="3">
            <a:schemeClr val="accent1"/>
          </a:fillRef>
          <a:effectRef idx="3">
            <a:schemeClr val="accent1"/>
          </a:effectRef>
          <a:fontRef idx="minor">
            <a:schemeClr val="lt1"/>
          </a:fontRef>
        </p:style>
        <p:txBody>
          <a:bodyPr>
            <a:normAutofit/>
          </a:bodyPr>
          <a:lstStyle/>
          <a:p>
            <a:r>
              <a:rPr lang="en-US" sz="6000" dirty="0">
                <a:solidFill>
                  <a:schemeClr val="bg1"/>
                </a:solidFill>
                <a:latin typeface="Eras Bold ITC" pitchFamily="34" charset="0"/>
              </a:rPr>
              <a:t>Correct</a:t>
            </a:r>
          </a:p>
        </p:txBody>
      </p:sp>
      <p:sp>
        <p:nvSpPr>
          <p:cNvPr id="5" name="TextBox 4">
            <a:hlinkClick r:id="rId3" action="ppaction://hlinksldjump"/>
          </p:cNvPr>
          <p:cNvSpPr txBox="1"/>
          <p:nvPr/>
        </p:nvSpPr>
        <p:spPr>
          <a:xfrm>
            <a:off x="2400300" y="4345709"/>
            <a:ext cx="4343400"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dirty="0">
                <a:solidFill>
                  <a:schemeClr val="bg1"/>
                </a:solidFill>
                <a:latin typeface="Eras Demi ITC" pitchFamily="34" charset="0"/>
                <a:ea typeface="+mj-ea"/>
                <a:cs typeface="+mj-cs"/>
              </a:rPr>
              <a:t>Click here to return to the course.</a:t>
            </a:r>
          </a:p>
        </p:txBody>
      </p:sp>
    </p:spTree>
    <p:extLst>
      <p:ext uri="{BB962C8B-B14F-4D97-AF65-F5344CB8AC3E}">
        <p14:creationId xmlns:p14="http://schemas.microsoft.com/office/powerpoint/2010/main" val="2934854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143000"/>
          </a:xfrm>
        </p:spPr>
        <p:style>
          <a:lnRef idx="0">
            <a:schemeClr val="accent1"/>
          </a:lnRef>
          <a:fillRef idx="3">
            <a:schemeClr val="accent1"/>
          </a:fillRef>
          <a:effectRef idx="3">
            <a:schemeClr val="accent1"/>
          </a:effectRef>
          <a:fontRef idx="minor">
            <a:schemeClr val="lt1"/>
          </a:fontRef>
        </p:style>
        <p:txBody>
          <a:bodyPr>
            <a:normAutofit/>
          </a:bodyPr>
          <a:lstStyle/>
          <a:p>
            <a:r>
              <a:rPr lang="en-US" sz="4800" dirty="0">
                <a:solidFill>
                  <a:schemeClr val="bg1"/>
                </a:solidFill>
                <a:latin typeface="Eras Bold ITC" pitchFamily="34" charset="0"/>
              </a:rPr>
              <a:t>Topics and Expectations</a:t>
            </a:r>
          </a:p>
        </p:txBody>
      </p:sp>
      <p:sp>
        <p:nvSpPr>
          <p:cNvPr id="7" name="Rounded Rectangle 6"/>
          <p:cNvSpPr/>
          <p:nvPr/>
        </p:nvSpPr>
        <p:spPr>
          <a:xfrm>
            <a:off x="453788" y="2286000"/>
            <a:ext cx="5870812" cy="1974840"/>
          </a:xfrm>
          <a:prstGeom prst="roundRect">
            <a:avLst>
              <a:gd name="adj" fmla="val 8423"/>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460612" y="1571516"/>
            <a:ext cx="8229600" cy="5004447"/>
          </a:xfrm>
          <a:prstGeom prst="rect">
            <a:avLst/>
          </a:prstGeom>
        </p:spPr>
        <p:txBody>
          <a:bodyPr wrap="square">
            <a:spAutoFit/>
          </a:bodyPr>
          <a:lstStyle/>
          <a:p>
            <a:pPr>
              <a:buClr>
                <a:schemeClr val="tx1"/>
              </a:buClr>
            </a:pPr>
            <a:r>
              <a:rPr lang="en-US" sz="2400" dirty="0">
                <a:solidFill>
                  <a:schemeClr val="bg1"/>
                </a:solidFill>
                <a:latin typeface="Eras Demi ITC" pitchFamily="34" charset="0"/>
              </a:rPr>
              <a:t>These are the topics that will be covered:</a:t>
            </a:r>
          </a:p>
          <a:p>
            <a:pPr>
              <a:buClr>
                <a:schemeClr val="tx1"/>
              </a:buClr>
            </a:pPr>
            <a:endParaRPr lang="en-US" sz="2400" dirty="0">
              <a:solidFill>
                <a:schemeClr val="bg1"/>
              </a:solidFill>
              <a:latin typeface="Eras Demi ITC" pitchFamily="34" charset="0"/>
              <a:hlinkClick r:id="rId2" action="ppaction://hlinksldjump"/>
            </a:endParaRPr>
          </a:p>
          <a:p>
            <a:pPr marL="285750" indent="-285750">
              <a:buClr>
                <a:schemeClr val="tx1"/>
              </a:buClr>
              <a:buFont typeface="Arial" panose="020B0604020202020204" pitchFamily="34" charset="0"/>
              <a:buChar char="•"/>
            </a:pPr>
            <a:r>
              <a:rPr lang="en-US" sz="2400" dirty="0">
                <a:solidFill>
                  <a:schemeClr val="bg1"/>
                </a:solidFill>
                <a:latin typeface="Eras Demi ITC" pitchFamily="34" charset="0"/>
                <a:hlinkClick r:id="rId2" action="ppaction://hlinksldjump"/>
              </a:rPr>
              <a:t>ENS capabilities</a:t>
            </a:r>
            <a:endParaRPr lang="en-US" sz="2400" dirty="0">
              <a:solidFill>
                <a:schemeClr val="bg1"/>
              </a:solidFill>
              <a:latin typeface="Eras Demi ITC" pitchFamily="34" charset="0"/>
            </a:endParaRPr>
          </a:p>
          <a:p>
            <a:pPr marL="285750" indent="-285750">
              <a:buClr>
                <a:schemeClr val="tx1"/>
              </a:buClr>
              <a:buFont typeface="Arial" panose="020B0604020202020204" pitchFamily="34" charset="0"/>
              <a:buChar char="•"/>
            </a:pPr>
            <a:r>
              <a:rPr lang="en-US" sz="2400" dirty="0">
                <a:solidFill>
                  <a:schemeClr val="bg1"/>
                </a:solidFill>
                <a:latin typeface="Eras Demi ITC" pitchFamily="34" charset="0"/>
                <a:hlinkClick r:id="rId3" action="ppaction://hlinksldjump"/>
              </a:rPr>
              <a:t>The POC Role and Responsibilities</a:t>
            </a:r>
            <a:endParaRPr lang="en-US" sz="2400" dirty="0">
              <a:solidFill>
                <a:schemeClr val="bg1"/>
              </a:solidFill>
              <a:latin typeface="Eras Demi ITC" pitchFamily="34" charset="0"/>
            </a:endParaRPr>
          </a:p>
          <a:p>
            <a:pPr marL="285750" indent="-285750">
              <a:buClr>
                <a:schemeClr val="tx1"/>
              </a:buClr>
              <a:buFont typeface="Arial" panose="020B0604020202020204" pitchFamily="34" charset="0"/>
              <a:buChar char="•"/>
            </a:pPr>
            <a:r>
              <a:rPr lang="en-US" sz="2400" dirty="0">
                <a:solidFill>
                  <a:schemeClr val="bg1"/>
                </a:solidFill>
                <a:latin typeface="Eras Demi ITC" pitchFamily="34" charset="0"/>
                <a:hlinkClick r:id="rId4" action="ppaction://hlinksldjump"/>
              </a:rPr>
              <a:t>The Contacts tab</a:t>
            </a:r>
            <a:endParaRPr lang="en-US" sz="2400" dirty="0">
              <a:solidFill>
                <a:schemeClr val="bg1"/>
              </a:solidFill>
              <a:latin typeface="Eras Demi ITC" pitchFamily="34" charset="0"/>
            </a:endParaRPr>
          </a:p>
          <a:p>
            <a:pPr marL="285750" indent="-285750">
              <a:buClr>
                <a:schemeClr val="tx1"/>
              </a:buClr>
              <a:buFont typeface="Arial" panose="020B0604020202020204" pitchFamily="34" charset="0"/>
              <a:buChar char="•"/>
            </a:pPr>
            <a:r>
              <a:rPr lang="en-US" sz="2400" dirty="0">
                <a:solidFill>
                  <a:schemeClr val="bg1"/>
                </a:solidFill>
                <a:latin typeface="Eras Demi ITC" pitchFamily="34" charset="0"/>
                <a:hlinkClick r:id="rId5" action="ppaction://hlinksldjump"/>
              </a:rPr>
              <a:t>The Groups tab</a:t>
            </a:r>
            <a:endParaRPr lang="en-US" sz="2400" dirty="0">
              <a:solidFill>
                <a:schemeClr val="bg1"/>
              </a:solidFill>
              <a:latin typeface="Eras Demi ITC" pitchFamily="34" charset="0"/>
            </a:endParaRPr>
          </a:p>
          <a:p>
            <a:pPr marL="285750" indent="-285750">
              <a:buClr>
                <a:schemeClr val="tx1"/>
              </a:buClr>
              <a:buFont typeface="Arial" panose="020B0604020202020204" pitchFamily="34" charset="0"/>
              <a:buChar char="•"/>
            </a:pPr>
            <a:r>
              <a:rPr lang="en-US" sz="2400" dirty="0">
                <a:solidFill>
                  <a:schemeClr val="bg1"/>
                </a:solidFill>
                <a:latin typeface="Eras Demi ITC" pitchFamily="34" charset="0"/>
                <a:hlinkClick r:id="rId6" action="ppaction://hlinksldjump"/>
              </a:rPr>
              <a:t>Additional information and resources</a:t>
            </a:r>
            <a:endParaRPr lang="en-US" sz="2400" dirty="0">
              <a:solidFill>
                <a:schemeClr val="bg1"/>
              </a:solidFill>
              <a:latin typeface="Eras Demi ITC" pitchFamily="34" charset="0"/>
            </a:endParaRPr>
          </a:p>
          <a:p>
            <a:pPr>
              <a:lnSpc>
                <a:spcPct val="90000"/>
              </a:lnSpc>
            </a:pPr>
            <a:endParaRPr lang="en-US" sz="2400" dirty="0">
              <a:solidFill>
                <a:schemeClr val="bg1"/>
              </a:solidFill>
              <a:latin typeface="Eras Demi ITC" pitchFamily="34" charset="0"/>
            </a:endParaRPr>
          </a:p>
          <a:p>
            <a:pPr>
              <a:lnSpc>
                <a:spcPct val="90000"/>
              </a:lnSpc>
            </a:pPr>
            <a:r>
              <a:rPr lang="en-US" sz="2400" dirty="0">
                <a:solidFill>
                  <a:schemeClr val="bg1"/>
                </a:solidFill>
                <a:latin typeface="Eras Demi ITC" pitchFamily="34" charset="0"/>
              </a:rPr>
              <a:t>When this course is finished you should have good working knowledge of ENS and the role of a point of contact in the system. </a:t>
            </a:r>
          </a:p>
          <a:p>
            <a:pPr>
              <a:lnSpc>
                <a:spcPct val="90000"/>
              </a:lnSpc>
            </a:pPr>
            <a:endParaRPr lang="en-US" sz="2400" dirty="0">
              <a:solidFill>
                <a:schemeClr val="bg1"/>
              </a:solidFill>
              <a:latin typeface="Eras Demi ITC" pitchFamily="34" charset="0"/>
            </a:endParaRPr>
          </a:p>
          <a:p>
            <a:pPr>
              <a:lnSpc>
                <a:spcPct val="90000"/>
              </a:lnSpc>
            </a:pPr>
            <a:r>
              <a:rPr lang="en-US" sz="2400" dirty="0">
                <a:solidFill>
                  <a:schemeClr val="bg1"/>
                </a:solidFill>
                <a:latin typeface="Eras Demi ITC" pitchFamily="34" charset="0"/>
              </a:rPr>
              <a:t>Please click to continue to the next slide, or click a link above to skip to a specific section.</a:t>
            </a:r>
          </a:p>
        </p:txBody>
      </p:sp>
    </p:spTree>
    <p:extLst>
      <p:ext uri="{BB962C8B-B14F-4D97-AF65-F5344CB8AC3E}">
        <p14:creationId xmlns:p14="http://schemas.microsoft.com/office/powerpoint/2010/main" val="1965529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a:bodyPr>
          <a:lstStyle/>
          <a:p>
            <a:r>
              <a:rPr lang="en-US" sz="4800" dirty="0">
                <a:solidFill>
                  <a:schemeClr val="bg1"/>
                </a:solidFill>
                <a:latin typeface="Eras Bold ITC" pitchFamily="34" charset="0"/>
              </a:rPr>
              <a:t>ENS Capabilities</a:t>
            </a:r>
          </a:p>
        </p:txBody>
      </p:sp>
      <p:sp>
        <p:nvSpPr>
          <p:cNvPr id="3" name="Content Placeholder 2"/>
          <p:cNvSpPr>
            <a:spLocks noGrp="1"/>
          </p:cNvSpPr>
          <p:nvPr>
            <p:ph idx="1"/>
          </p:nvPr>
        </p:nvSpPr>
        <p:spPr>
          <a:xfrm>
            <a:off x="457200" y="1600200"/>
            <a:ext cx="6477000" cy="4495799"/>
          </a:xfrm>
        </p:spPr>
        <p:txBody>
          <a:bodyPr>
            <a:normAutofit fontScale="92500"/>
          </a:bodyPr>
          <a:lstStyle/>
          <a:p>
            <a:pPr marL="0" indent="0">
              <a:buNone/>
            </a:pPr>
            <a:r>
              <a:rPr lang="en-US" sz="2400" dirty="0">
                <a:solidFill>
                  <a:schemeClr val="bg1"/>
                </a:solidFill>
                <a:latin typeface="Eras Demi ITC" pitchFamily="34" charset="0"/>
                <a:ea typeface="+mj-ea"/>
                <a:cs typeface="+mj-cs"/>
              </a:rPr>
              <a:t>ENS has the capability of notifying people, and allowing them to qualify, via:</a:t>
            </a:r>
          </a:p>
          <a:p>
            <a:pPr>
              <a:lnSpc>
                <a:spcPct val="90000"/>
              </a:lnSpc>
            </a:pPr>
            <a:r>
              <a:rPr lang="en-US" sz="2000" dirty="0">
                <a:solidFill>
                  <a:schemeClr val="bg1"/>
                </a:solidFill>
                <a:latin typeface="Eras Demi ITC" pitchFamily="34" charset="0"/>
                <a:ea typeface="+mj-ea"/>
                <a:cs typeface="+mj-cs"/>
              </a:rPr>
              <a:t>Voice: Work, home, cell</a:t>
            </a:r>
          </a:p>
          <a:p>
            <a:pPr>
              <a:lnSpc>
                <a:spcPct val="90000"/>
              </a:lnSpc>
            </a:pPr>
            <a:r>
              <a:rPr lang="en-US" sz="2000" dirty="0">
                <a:solidFill>
                  <a:schemeClr val="bg1"/>
                </a:solidFill>
                <a:latin typeface="Eras Demi ITC" pitchFamily="34" charset="0"/>
                <a:ea typeface="+mj-ea"/>
                <a:cs typeface="+mj-cs"/>
              </a:rPr>
              <a:t>Email</a:t>
            </a:r>
          </a:p>
          <a:p>
            <a:pPr>
              <a:lnSpc>
                <a:spcPct val="90000"/>
              </a:lnSpc>
            </a:pPr>
            <a:r>
              <a:rPr lang="en-US" sz="2000" dirty="0">
                <a:solidFill>
                  <a:schemeClr val="bg1"/>
                </a:solidFill>
                <a:latin typeface="Eras Demi ITC" pitchFamily="34" charset="0"/>
                <a:ea typeface="+mj-ea"/>
                <a:cs typeface="+mj-cs"/>
              </a:rPr>
              <a:t>SMS</a:t>
            </a:r>
          </a:p>
          <a:p>
            <a:pPr marL="0">
              <a:lnSpc>
                <a:spcPct val="90000"/>
              </a:lnSpc>
              <a:buNone/>
            </a:pPr>
            <a:endParaRPr lang="en-US" sz="2400" dirty="0">
              <a:solidFill>
                <a:schemeClr val="bg1"/>
              </a:solidFill>
              <a:latin typeface="Eras Demi ITC" pitchFamily="34" charset="0"/>
              <a:ea typeface="+mj-ea"/>
              <a:cs typeface="+mj-cs"/>
            </a:endParaRPr>
          </a:p>
          <a:p>
            <a:pPr marL="0">
              <a:lnSpc>
                <a:spcPct val="90000"/>
              </a:lnSpc>
              <a:buNone/>
            </a:pPr>
            <a:r>
              <a:rPr lang="en-US" sz="2400" dirty="0">
                <a:solidFill>
                  <a:schemeClr val="bg1"/>
                </a:solidFill>
                <a:latin typeface="Eras Demi ITC" pitchFamily="34" charset="0"/>
                <a:ea typeface="+mj-ea"/>
                <a:cs typeface="+mj-cs"/>
              </a:rPr>
              <a:t>Automated Reports can be sent to contacts at intervals or at the completion of a scenario.</a:t>
            </a:r>
          </a:p>
          <a:p>
            <a:pPr marL="0">
              <a:lnSpc>
                <a:spcPct val="90000"/>
              </a:lnSpc>
              <a:buNone/>
            </a:pPr>
            <a:endParaRPr lang="en-US" sz="2400" dirty="0">
              <a:solidFill>
                <a:schemeClr val="bg1"/>
              </a:solidFill>
              <a:latin typeface="Eras Demi ITC" pitchFamily="34" charset="0"/>
              <a:ea typeface="+mj-ea"/>
              <a:cs typeface="+mj-cs"/>
            </a:endParaRPr>
          </a:p>
          <a:p>
            <a:pPr marL="0">
              <a:lnSpc>
                <a:spcPct val="90000"/>
              </a:lnSpc>
              <a:buNone/>
            </a:pPr>
            <a:r>
              <a:rPr lang="en-US" sz="2400" dirty="0">
                <a:solidFill>
                  <a:schemeClr val="bg1"/>
                </a:solidFill>
                <a:latin typeface="Eras Demi ITC" pitchFamily="34" charset="0"/>
                <a:ea typeface="+mj-ea"/>
                <a:cs typeface="+mj-cs"/>
              </a:rPr>
              <a:t>ENS has three sites, each of which functions the same. Your involvement with those will be focused entirely on the primary, ENS1, but you should be aware of ENS2 and ENS3.</a:t>
            </a:r>
          </a:p>
        </p:txBody>
      </p:sp>
      <p:sp>
        <p:nvSpPr>
          <p:cNvPr id="4" name="TextBox 3"/>
          <p:cNvSpPr txBox="1"/>
          <p:nvPr/>
        </p:nvSpPr>
        <p:spPr>
          <a:xfrm>
            <a:off x="6834909" y="2514600"/>
            <a:ext cx="1905001" cy="378565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1600" dirty="0">
                <a:solidFill>
                  <a:schemeClr val="bg1"/>
                </a:solidFill>
                <a:latin typeface="Eras Demi ITC" pitchFamily="34" charset="0"/>
                <a:ea typeface="+mj-ea"/>
                <a:cs typeface="+mj-cs"/>
              </a:rPr>
              <a:t>On Wednesday and Thursday we run a testing period on ENS2 and ENS3 (8am to 3pm Eastern). </a:t>
            </a:r>
          </a:p>
          <a:p>
            <a:endParaRPr lang="en-US" sz="1600" dirty="0">
              <a:solidFill>
                <a:schemeClr val="bg1"/>
              </a:solidFill>
              <a:latin typeface="Eras Demi ITC" pitchFamily="34" charset="0"/>
              <a:ea typeface="+mj-ea"/>
              <a:cs typeface="+mj-cs"/>
            </a:endParaRPr>
          </a:p>
          <a:p>
            <a:r>
              <a:rPr lang="en-US" sz="1600" dirty="0">
                <a:solidFill>
                  <a:schemeClr val="bg1"/>
                </a:solidFill>
                <a:latin typeface="Eras Demi ITC" pitchFamily="34" charset="0"/>
                <a:ea typeface="+mj-ea"/>
                <a:cs typeface="+mj-cs"/>
              </a:rPr>
              <a:t>NOTE:  Changes to data should not be made on ENS2 and ENS3 as they will be overwritten after the testing period is complete.</a:t>
            </a:r>
          </a:p>
        </p:txBody>
      </p:sp>
    </p:spTree>
    <p:extLst>
      <p:ext uri="{BB962C8B-B14F-4D97-AF65-F5344CB8AC3E}">
        <p14:creationId xmlns:p14="http://schemas.microsoft.com/office/powerpoint/2010/main" val="2439546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199"/>
            <a:ext cx="8153400" cy="1828801"/>
          </a:xfrm>
        </p:spPr>
        <p:txBody>
          <a:bodyPr>
            <a:normAutofit lnSpcReduction="10000"/>
          </a:bodyPr>
          <a:lstStyle/>
          <a:p>
            <a:pPr marL="0">
              <a:buNone/>
            </a:pPr>
            <a:r>
              <a:rPr lang="en-US" sz="1800" dirty="0">
                <a:solidFill>
                  <a:schemeClr val="bg1"/>
                </a:solidFill>
                <a:latin typeface="Eras Demi ITC" pitchFamily="34" charset="0"/>
                <a:ea typeface="+mj-ea"/>
                <a:cs typeface="+mj-cs"/>
              </a:rPr>
              <a:t>The role you will have in ENS is POC. A POC is able to work in the following tabs:</a:t>
            </a:r>
          </a:p>
          <a:p>
            <a:pPr marL="0"/>
            <a:r>
              <a:rPr lang="en-US" sz="1800" dirty="0">
                <a:solidFill>
                  <a:schemeClr val="bg1"/>
                </a:solidFill>
                <a:latin typeface="Eras Demi ITC" pitchFamily="34" charset="0"/>
                <a:ea typeface="+mj-ea"/>
                <a:cs typeface="+mj-cs"/>
              </a:rPr>
              <a:t>Contacts</a:t>
            </a:r>
          </a:p>
          <a:p>
            <a:pPr marL="0"/>
            <a:r>
              <a:rPr lang="en-US" sz="1800" dirty="0">
                <a:solidFill>
                  <a:schemeClr val="bg1"/>
                </a:solidFill>
                <a:latin typeface="Eras Demi ITC" pitchFamily="34" charset="0"/>
                <a:ea typeface="+mj-ea"/>
                <a:cs typeface="+mj-cs"/>
              </a:rPr>
              <a:t>Groups</a:t>
            </a:r>
          </a:p>
          <a:p>
            <a:pPr marL="0" indent="0">
              <a:buNone/>
            </a:pPr>
            <a:r>
              <a:rPr lang="en-US" sz="1800" dirty="0">
                <a:solidFill>
                  <a:schemeClr val="bg1"/>
                </a:solidFill>
                <a:latin typeface="Eras Demi ITC" pitchFamily="34" charset="0"/>
                <a:ea typeface="+mj-ea"/>
                <a:cs typeface="+mj-cs"/>
              </a:rPr>
              <a:t>These are where you will be working primarily as a POC, and what we will be covering in this material.</a:t>
            </a:r>
          </a:p>
        </p:txBody>
      </p:sp>
      <p:sp>
        <p:nvSpPr>
          <p:cNvPr id="6" name="Title 1"/>
          <p:cNvSpPr>
            <a:spLocks noGrp="1"/>
          </p:cNvSpPr>
          <p:nvPr>
            <p:ph type="title"/>
          </p:nvPr>
        </p:nvSpPr>
        <p:spPr>
          <a:xfrm>
            <a:off x="457200" y="274638"/>
            <a:ext cx="8229600" cy="1143000"/>
          </a:xfrm>
        </p:spPr>
        <p:style>
          <a:lnRef idx="0">
            <a:schemeClr val="accent1"/>
          </a:lnRef>
          <a:fillRef idx="3">
            <a:schemeClr val="accent1"/>
          </a:fillRef>
          <a:effectRef idx="3">
            <a:schemeClr val="accent1"/>
          </a:effectRef>
          <a:fontRef idx="minor">
            <a:schemeClr val="lt1"/>
          </a:fontRef>
        </p:style>
        <p:txBody>
          <a:bodyPr>
            <a:normAutofit/>
          </a:bodyPr>
          <a:lstStyle/>
          <a:p>
            <a:r>
              <a:rPr lang="en-US" sz="4000" dirty="0">
                <a:solidFill>
                  <a:schemeClr val="bg1"/>
                </a:solidFill>
                <a:latin typeface="Eras Bold ITC" pitchFamily="34" charset="0"/>
              </a:rPr>
              <a:t>POC Role and Responsibilities</a:t>
            </a:r>
          </a:p>
        </p:txBody>
      </p:sp>
      <p:pic>
        <p:nvPicPr>
          <p:cNvPr id="2" name="Picture 1">
            <a:extLst>
              <a:ext uri="{FF2B5EF4-FFF2-40B4-BE49-F238E27FC236}">
                <a16:creationId xmlns:a16="http://schemas.microsoft.com/office/drawing/2014/main" id="{997ADF0B-0F27-4BEE-B7E4-5D122FD256B1}"/>
              </a:ext>
            </a:extLst>
          </p:cNvPr>
          <p:cNvPicPr>
            <a:picLocks noChangeAspect="1"/>
          </p:cNvPicPr>
          <p:nvPr/>
        </p:nvPicPr>
        <p:blipFill>
          <a:blip r:embed="rId2"/>
          <a:stretch>
            <a:fillRect/>
          </a:stretch>
        </p:blipFill>
        <p:spPr>
          <a:xfrm>
            <a:off x="1257300" y="3611561"/>
            <a:ext cx="6629400" cy="2681628"/>
          </a:xfrm>
          <a:prstGeom prst="rect">
            <a:avLst/>
          </a:prstGeom>
        </p:spPr>
      </p:pic>
    </p:spTree>
    <p:extLst>
      <p:ext uri="{BB962C8B-B14F-4D97-AF65-F5344CB8AC3E}">
        <p14:creationId xmlns:p14="http://schemas.microsoft.com/office/powerpoint/2010/main" val="4268765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57200" y="305068"/>
            <a:ext cx="8229600" cy="6247864"/>
          </a:xfrm>
          <a:prstGeom prst="rect">
            <a:avLst/>
          </a:prstGeom>
          <a:noFill/>
        </p:spPr>
        <p:txBody>
          <a:bodyPr wrap="square" rtlCol="0">
            <a:spAutoFit/>
          </a:bodyPr>
          <a:lstStyle/>
          <a:p>
            <a:r>
              <a:rPr lang="en-US" sz="2000" u="sng" dirty="0">
                <a:solidFill>
                  <a:schemeClr val="bg1"/>
                </a:solidFill>
                <a:latin typeface="Eras Demi ITC" pitchFamily="34" charset="0"/>
                <a:ea typeface="+mj-ea"/>
                <a:cs typeface="+mj-cs"/>
              </a:rPr>
              <a:t>POC Responsibilities</a:t>
            </a:r>
            <a:endParaRPr lang="en-US" sz="2000" dirty="0">
              <a:solidFill>
                <a:schemeClr val="bg1"/>
              </a:solidFill>
              <a:latin typeface="Eras Demi ITC" pitchFamily="34" charset="0"/>
              <a:ea typeface="+mj-ea"/>
              <a:cs typeface="+mj-cs"/>
            </a:endParaRPr>
          </a:p>
          <a:p>
            <a:endParaRPr lang="en-US" sz="2000" dirty="0">
              <a:solidFill>
                <a:schemeClr val="bg1"/>
              </a:solidFill>
              <a:latin typeface="Eras Demi ITC" pitchFamily="34" charset="0"/>
              <a:ea typeface="+mj-ea"/>
              <a:cs typeface="+mj-cs"/>
            </a:endParaRPr>
          </a:p>
          <a:p>
            <a:r>
              <a:rPr lang="en-US" sz="2000" dirty="0">
                <a:solidFill>
                  <a:schemeClr val="bg1"/>
                </a:solidFill>
                <a:latin typeface="Eras Demi ITC" pitchFamily="34" charset="0"/>
                <a:ea typeface="+mj-ea"/>
                <a:cs typeface="+mj-cs"/>
              </a:rPr>
              <a:t>The primary responsibility of a POC is to manage their contacts and groups. To do this you must interact with your contacts at least quarterly and ensure that group membership is up to date. </a:t>
            </a:r>
          </a:p>
          <a:p>
            <a:endParaRPr lang="en-US" sz="2000" dirty="0">
              <a:solidFill>
                <a:schemeClr val="bg1"/>
              </a:solidFill>
              <a:latin typeface="Eras Demi ITC" pitchFamily="34" charset="0"/>
              <a:ea typeface="+mj-ea"/>
              <a:cs typeface="+mj-cs"/>
            </a:endParaRPr>
          </a:p>
          <a:p>
            <a:r>
              <a:rPr lang="en-US" sz="2000" dirty="0">
                <a:solidFill>
                  <a:schemeClr val="bg1"/>
                </a:solidFill>
                <a:latin typeface="Eras Demi ITC" pitchFamily="34" charset="0"/>
                <a:ea typeface="+mj-ea"/>
                <a:cs typeface="+mj-cs"/>
              </a:rPr>
              <a:t>This involves:</a:t>
            </a:r>
          </a:p>
          <a:p>
            <a:pPr marL="342900" indent="-342900">
              <a:buFont typeface="Arial" panose="020B0604020202020204" pitchFamily="34" charset="0"/>
              <a:buChar char="•"/>
            </a:pPr>
            <a:r>
              <a:rPr lang="en-US" sz="2000" dirty="0">
                <a:solidFill>
                  <a:schemeClr val="bg1"/>
                </a:solidFill>
                <a:latin typeface="Eras Demi ITC" pitchFamily="34" charset="0"/>
                <a:ea typeface="+mj-ea"/>
                <a:cs typeface="+mj-cs"/>
              </a:rPr>
              <a:t>Adding new contacts that need to be notified by ENS.</a:t>
            </a:r>
          </a:p>
          <a:p>
            <a:pPr marL="342900" indent="-342900">
              <a:buFont typeface="Arial" panose="020B0604020202020204" pitchFamily="34" charset="0"/>
              <a:buChar char="•"/>
            </a:pPr>
            <a:r>
              <a:rPr lang="en-US" sz="2000" dirty="0">
                <a:solidFill>
                  <a:schemeClr val="bg1"/>
                </a:solidFill>
                <a:latin typeface="Eras Demi ITC" pitchFamily="34" charset="0"/>
                <a:ea typeface="+mj-ea"/>
                <a:cs typeface="+mj-cs"/>
              </a:rPr>
              <a:t>Removing contacts when they depart FEMA. If they change sections within FEMA, contact the ENS-Admin team for assistance.</a:t>
            </a:r>
          </a:p>
          <a:p>
            <a:pPr marL="342900" indent="-342900">
              <a:buFont typeface="Arial" panose="020B0604020202020204" pitchFamily="34" charset="0"/>
              <a:buChar char="•"/>
            </a:pPr>
            <a:r>
              <a:rPr lang="en-US" sz="2000" dirty="0">
                <a:solidFill>
                  <a:schemeClr val="bg1"/>
                </a:solidFill>
                <a:latin typeface="Eras Demi ITC" pitchFamily="34" charset="0"/>
                <a:ea typeface="+mj-ea"/>
                <a:cs typeface="+mj-cs"/>
              </a:rPr>
              <a:t>Maintaining updated contact rosters and group membership.</a:t>
            </a:r>
          </a:p>
          <a:p>
            <a:pPr marL="342900" indent="-342900">
              <a:buFont typeface="Arial" panose="020B0604020202020204" pitchFamily="34" charset="0"/>
              <a:buChar char="•"/>
            </a:pPr>
            <a:r>
              <a:rPr lang="en-US" sz="2000" dirty="0">
                <a:solidFill>
                  <a:schemeClr val="bg1"/>
                </a:solidFill>
                <a:latin typeface="Eras Demi ITC" pitchFamily="34" charset="0"/>
                <a:ea typeface="+mj-ea"/>
                <a:cs typeface="+mj-cs"/>
              </a:rPr>
              <a:t>Assist contacts with any data changes they may need.</a:t>
            </a:r>
          </a:p>
          <a:p>
            <a:pPr marL="342900" indent="-342900">
              <a:buFont typeface="Arial" panose="020B0604020202020204" pitchFamily="34" charset="0"/>
              <a:buChar char="•"/>
            </a:pPr>
            <a:r>
              <a:rPr lang="en-US" sz="2000" dirty="0">
                <a:solidFill>
                  <a:schemeClr val="bg1"/>
                </a:solidFill>
                <a:latin typeface="Eras Demi ITC" pitchFamily="34" charset="0"/>
                <a:ea typeface="+mj-ea"/>
                <a:cs typeface="+mj-cs"/>
              </a:rPr>
              <a:t>Keep data up to date and cleaned. Ensure your contact and group membership is accurate and up to date to help improve notification effectiveness.</a:t>
            </a:r>
            <a:endParaRPr lang="en-US" sz="2000" u="sng" dirty="0">
              <a:solidFill>
                <a:schemeClr val="bg1"/>
              </a:solidFill>
              <a:latin typeface="Eras Demi ITC" pitchFamily="34" charset="0"/>
              <a:ea typeface="+mj-ea"/>
              <a:cs typeface="+mj-cs"/>
            </a:endParaRPr>
          </a:p>
          <a:p>
            <a:endParaRPr lang="en-US" sz="2000" dirty="0">
              <a:solidFill>
                <a:schemeClr val="bg1"/>
              </a:solidFill>
              <a:latin typeface="Eras Demi ITC" pitchFamily="34" charset="0"/>
              <a:ea typeface="+mj-ea"/>
              <a:cs typeface="+mj-cs"/>
            </a:endParaRPr>
          </a:p>
          <a:p>
            <a:r>
              <a:rPr lang="en-US" sz="2000" dirty="0">
                <a:solidFill>
                  <a:schemeClr val="bg1"/>
                </a:solidFill>
                <a:latin typeface="Eras Demi ITC" pitchFamily="34" charset="0"/>
                <a:ea typeface="+mj-ea"/>
                <a:cs typeface="+mj-cs"/>
              </a:rPr>
              <a:t>Other areas of ENS are open for you view, such as the messages and scenario tab, but you should not create or edit anything in these sections.</a:t>
            </a:r>
          </a:p>
        </p:txBody>
      </p:sp>
    </p:spTree>
    <p:extLst>
      <p:ext uri="{BB962C8B-B14F-4D97-AF65-F5344CB8AC3E}">
        <p14:creationId xmlns:p14="http://schemas.microsoft.com/office/powerpoint/2010/main" val="1840955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normAutofit/>
          </a:bodyPr>
          <a:lstStyle/>
          <a:p>
            <a:r>
              <a:rPr lang="en-US" sz="4800" dirty="0">
                <a:solidFill>
                  <a:schemeClr val="bg1"/>
                </a:solidFill>
                <a:latin typeface="Eras Bold ITC" pitchFamily="34" charset="0"/>
              </a:rPr>
              <a:t>Question</a:t>
            </a:r>
          </a:p>
        </p:txBody>
      </p:sp>
      <p:sp>
        <p:nvSpPr>
          <p:cNvPr id="5" name="TextBox 4"/>
          <p:cNvSpPr txBox="1"/>
          <p:nvPr/>
        </p:nvSpPr>
        <p:spPr>
          <a:xfrm>
            <a:off x="1066799" y="1752600"/>
            <a:ext cx="7010399" cy="70788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2000" dirty="0">
                <a:solidFill>
                  <a:schemeClr val="bg1"/>
                </a:solidFill>
                <a:latin typeface="Eras Demi ITC" pitchFamily="34" charset="0"/>
                <a:ea typeface="+mj-ea"/>
                <a:cs typeface="+mj-cs"/>
              </a:rPr>
              <a:t>On what days of the week should you not log into ENS 1 between 8:00 AM and 3:00 PM Eastern time?</a:t>
            </a:r>
            <a:endParaRPr lang="en-US" dirty="0"/>
          </a:p>
        </p:txBody>
      </p:sp>
      <p:sp>
        <p:nvSpPr>
          <p:cNvPr id="6" name="TextBox 5">
            <a:hlinkClick r:id="rId3" action="ppaction://hlinksldjump"/>
          </p:cNvPr>
          <p:cNvSpPr txBox="1"/>
          <p:nvPr/>
        </p:nvSpPr>
        <p:spPr>
          <a:xfrm>
            <a:off x="2171700" y="3119780"/>
            <a:ext cx="4800600" cy="40011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2000" dirty="0">
                <a:solidFill>
                  <a:schemeClr val="bg1"/>
                </a:solidFill>
                <a:latin typeface="Eras Demi ITC" pitchFamily="34" charset="0"/>
                <a:ea typeface="+mj-ea"/>
                <a:cs typeface="+mj-cs"/>
              </a:rPr>
              <a:t>Monday &amp; Tuesday</a:t>
            </a:r>
            <a:endParaRPr lang="en-US" dirty="0"/>
          </a:p>
        </p:txBody>
      </p:sp>
      <p:sp>
        <p:nvSpPr>
          <p:cNvPr id="7" name="TextBox 6">
            <a:hlinkClick r:id="rId3" action="ppaction://hlinksldjump"/>
          </p:cNvPr>
          <p:cNvSpPr txBox="1"/>
          <p:nvPr/>
        </p:nvSpPr>
        <p:spPr>
          <a:xfrm>
            <a:off x="2171700" y="3715525"/>
            <a:ext cx="4800600" cy="40011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2000" dirty="0">
                <a:solidFill>
                  <a:schemeClr val="bg1"/>
                </a:solidFill>
                <a:latin typeface="Eras Demi ITC" pitchFamily="34" charset="0"/>
                <a:ea typeface="+mj-ea"/>
                <a:cs typeface="+mj-cs"/>
              </a:rPr>
              <a:t>Tuesday &amp; Wednesday</a:t>
            </a:r>
            <a:endParaRPr lang="en-US" dirty="0"/>
          </a:p>
        </p:txBody>
      </p:sp>
      <p:sp>
        <p:nvSpPr>
          <p:cNvPr id="8" name="TextBox 7">
            <a:hlinkClick r:id="rId4" action="ppaction://hlinksldjump"/>
          </p:cNvPr>
          <p:cNvSpPr txBox="1"/>
          <p:nvPr/>
        </p:nvSpPr>
        <p:spPr>
          <a:xfrm>
            <a:off x="2171698" y="4345907"/>
            <a:ext cx="4800600" cy="40011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2000" dirty="0">
                <a:solidFill>
                  <a:schemeClr val="bg1"/>
                </a:solidFill>
                <a:latin typeface="Eras Demi ITC" pitchFamily="34" charset="0"/>
                <a:ea typeface="+mj-ea"/>
                <a:cs typeface="+mj-cs"/>
              </a:rPr>
              <a:t>Wednesday &amp; Thursday</a:t>
            </a:r>
            <a:endParaRPr lang="en-US" dirty="0"/>
          </a:p>
        </p:txBody>
      </p:sp>
      <p:sp>
        <p:nvSpPr>
          <p:cNvPr id="9" name="TextBox 8">
            <a:hlinkClick r:id="rId3" action="ppaction://hlinksldjump"/>
          </p:cNvPr>
          <p:cNvSpPr txBox="1"/>
          <p:nvPr/>
        </p:nvSpPr>
        <p:spPr>
          <a:xfrm>
            <a:off x="2171698" y="4981544"/>
            <a:ext cx="4800600" cy="40011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2000" dirty="0">
                <a:solidFill>
                  <a:schemeClr val="bg1"/>
                </a:solidFill>
                <a:latin typeface="Eras Demi ITC" pitchFamily="34" charset="0"/>
                <a:ea typeface="+mj-ea"/>
                <a:cs typeface="+mj-cs"/>
              </a:rPr>
              <a:t>Thursday &amp; Friday</a:t>
            </a:r>
            <a:endParaRPr lang="en-US" dirty="0"/>
          </a:p>
        </p:txBody>
      </p:sp>
    </p:spTree>
    <p:extLst>
      <p:ext uri="{BB962C8B-B14F-4D97-AF65-F5344CB8AC3E}">
        <p14:creationId xmlns:p14="http://schemas.microsoft.com/office/powerpoint/2010/main" val="21033614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6598</TotalTime>
  <Words>4776</Words>
  <Application>Microsoft Office PowerPoint</Application>
  <PresentationFormat>On-screen Show (4:3)</PresentationFormat>
  <Paragraphs>486</Paragraphs>
  <Slides>48</Slides>
  <Notes>18</Notes>
  <HiddenSlides>7</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Calibri</vt:lpstr>
      <vt:lpstr>Eras Bold ITC</vt:lpstr>
      <vt:lpstr>Eras Demi ITC</vt:lpstr>
      <vt:lpstr>Office Theme</vt:lpstr>
      <vt:lpstr>The FEMA Operations Center Presents:</vt:lpstr>
      <vt:lpstr>PowerPoint Presentation</vt:lpstr>
      <vt:lpstr>PowerPoint Presentation</vt:lpstr>
      <vt:lpstr>Intro to the Training</vt:lpstr>
      <vt:lpstr>Topics and Expectations</vt:lpstr>
      <vt:lpstr>ENS Capabilities</vt:lpstr>
      <vt:lpstr>POC Role and Responsibilities</vt:lpstr>
      <vt:lpstr>PowerPoint Presentation</vt:lpstr>
      <vt:lpstr>Question</vt:lpstr>
      <vt:lpstr>Login Page</vt:lpstr>
      <vt:lpstr>PowerPoint Presentation</vt:lpstr>
      <vt:lpstr>Contacts Tab</vt:lpstr>
      <vt:lpstr>PowerPoint Presentation</vt:lpstr>
      <vt:lpstr>Question</vt:lpstr>
      <vt:lpstr>Who needs to be added?</vt:lpstr>
      <vt:lpstr>Contact information</vt:lpstr>
      <vt:lpstr>PowerPoint Presentation</vt:lpstr>
      <vt:lpstr>Adding a new contact</vt:lpstr>
      <vt:lpstr>PowerPoint Presentation</vt:lpstr>
      <vt:lpstr>PowerPoint Presentation</vt:lpstr>
      <vt:lpstr>Removing a contact</vt:lpstr>
      <vt:lpstr>Question</vt:lpstr>
      <vt:lpstr>Groups tab</vt:lpstr>
      <vt:lpstr>PowerPoint Presentation</vt:lpstr>
      <vt:lpstr>Static Groups</vt:lpstr>
      <vt:lpstr>PowerPoint Presentation</vt:lpstr>
      <vt:lpstr>PowerPoint Presentation</vt:lpstr>
      <vt:lpstr>Question</vt:lpstr>
      <vt:lpstr>Dynamic Groups</vt:lpstr>
      <vt:lpstr>PowerPoint Presentation</vt:lpstr>
      <vt:lpstr>PowerPoint Presentation</vt:lpstr>
      <vt:lpstr>PowerPoint Presentation</vt:lpstr>
      <vt:lpstr>PowerPoint Presentation</vt:lpstr>
      <vt:lpstr>Group Security users</vt:lpstr>
      <vt:lpstr>Copying Groups</vt:lpstr>
      <vt:lpstr>Group Reports</vt:lpstr>
      <vt:lpstr>Question</vt:lpstr>
      <vt:lpstr>In Summary</vt:lpstr>
      <vt:lpstr>Additional Resources</vt:lpstr>
      <vt:lpstr>PowerPoint Presentation</vt:lpstr>
      <vt:lpstr>PowerPoint Presentation</vt:lpstr>
      <vt:lpstr>Incorrect</vt:lpstr>
      <vt:lpstr>Correct</vt:lpstr>
      <vt:lpstr>Correct</vt:lpstr>
      <vt:lpstr>Correct</vt:lpstr>
      <vt:lpstr>Correct</vt:lpstr>
      <vt:lpstr>Correct</vt:lpstr>
      <vt:lpstr>Correct</vt:lpstr>
    </vt:vector>
  </TitlesOfParts>
  <Company>FEMA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FEMA Operations Center Presents:</dc:title>
  <dc:creator>Dave Heyman</dc:creator>
  <cp:lastModifiedBy>Heyman III, David</cp:lastModifiedBy>
  <cp:revision>221</cp:revision>
  <dcterms:created xsi:type="dcterms:W3CDTF">2011-09-15T15:00:30Z</dcterms:created>
  <dcterms:modified xsi:type="dcterms:W3CDTF">2020-03-04T16:18:09Z</dcterms:modified>
</cp:coreProperties>
</file>