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9" r:id="rId3"/>
    <p:sldId id="257" r:id="rId4"/>
    <p:sldId id="260" r:id="rId5"/>
    <p:sldId id="310" r:id="rId6"/>
    <p:sldId id="321" r:id="rId7"/>
    <p:sldId id="323" r:id="rId8"/>
    <p:sldId id="309" r:id="rId9"/>
    <p:sldId id="264" r:id="rId10"/>
    <p:sldId id="265" r:id="rId11"/>
    <p:sldId id="306" r:id="rId12"/>
    <p:sldId id="311" r:id="rId13"/>
    <p:sldId id="312" r:id="rId14"/>
    <p:sldId id="318" r:id="rId15"/>
    <p:sldId id="313" r:id="rId16"/>
    <p:sldId id="320" r:id="rId17"/>
    <p:sldId id="31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6" autoAdjust="0"/>
  </p:normalViewPr>
  <p:slideViewPr>
    <p:cSldViewPr>
      <p:cViewPr varScale="1">
        <p:scale>
          <a:sx n="101" d="100"/>
          <a:sy n="101" d="100"/>
        </p:scale>
        <p:origin x="129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B6898-4281-4FC9-B7F1-4FDC0006BA6C}" type="datetimeFigureOut">
              <a:rPr lang="en-US" smtClean="0"/>
              <a:pPr/>
              <a:t>5/15/2019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A683FE-AF2E-4F30-B72D-AF630485B4B7}" type="slidenum">
              <a:rPr lang="en-US" smtClean="0"/>
              <a:pPr/>
              <a:t>‹#›</a:t>
            </a:fld>
            <a:endParaRPr lang="en-US"/>
          </a:p>
        </p:txBody>
      </p:sp>
    </p:spTree>
    <p:extLst>
      <p:ext uri="{BB962C8B-B14F-4D97-AF65-F5344CB8AC3E}">
        <p14:creationId xmlns:p14="http://schemas.microsoft.com/office/powerpoint/2010/main" val="183853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1</a:t>
            </a:fld>
            <a:endParaRPr lang="en-US" dirty="0"/>
          </a:p>
        </p:txBody>
      </p:sp>
    </p:spTree>
    <p:extLst>
      <p:ext uri="{BB962C8B-B14F-4D97-AF65-F5344CB8AC3E}">
        <p14:creationId xmlns:p14="http://schemas.microsoft.com/office/powerpoint/2010/main" val="25892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3</a:t>
            </a:fld>
            <a:endParaRPr lang="en-US" dirty="0"/>
          </a:p>
        </p:txBody>
      </p:sp>
    </p:spTree>
    <p:extLst>
      <p:ext uri="{BB962C8B-B14F-4D97-AF65-F5344CB8AC3E}">
        <p14:creationId xmlns:p14="http://schemas.microsoft.com/office/powerpoint/2010/main" val="4128501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4</a:t>
            </a:fld>
            <a:endParaRPr lang="en-US" dirty="0"/>
          </a:p>
        </p:txBody>
      </p:sp>
    </p:spTree>
    <p:extLst>
      <p:ext uri="{BB962C8B-B14F-4D97-AF65-F5344CB8AC3E}">
        <p14:creationId xmlns:p14="http://schemas.microsoft.com/office/powerpoint/2010/main" val="265227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6</a:t>
            </a:fld>
            <a:endParaRPr lang="en-US" dirty="0"/>
          </a:p>
        </p:txBody>
      </p:sp>
    </p:spTree>
    <p:extLst>
      <p:ext uri="{BB962C8B-B14F-4D97-AF65-F5344CB8AC3E}">
        <p14:creationId xmlns:p14="http://schemas.microsoft.com/office/powerpoint/2010/main" val="177175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7</a:t>
            </a:fld>
            <a:endParaRPr lang="en-US" dirty="0"/>
          </a:p>
        </p:txBody>
      </p:sp>
    </p:spTree>
    <p:extLst>
      <p:ext uri="{BB962C8B-B14F-4D97-AF65-F5344CB8AC3E}">
        <p14:creationId xmlns:p14="http://schemas.microsoft.com/office/powerpoint/2010/main" val="117679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A683FE-AF2E-4F30-B72D-AF630485B4B7}" type="slidenum">
              <a:rPr lang="en-US" smtClean="0"/>
              <a:pPr/>
              <a:t>10</a:t>
            </a:fld>
            <a:endParaRPr lang="en-US"/>
          </a:p>
        </p:txBody>
      </p:sp>
    </p:spTree>
    <p:extLst>
      <p:ext uri="{BB962C8B-B14F-4D97-AF65-F5344CB8AC3E}">
        <p14:creationId xmlns:p14="http://schemas.microsoft.com/office/powerpoint/2010/main" val="224115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683FE-AF2E-4F30-B72D-AF630485B4B7}" type="slidenum">
              <a:rPr lang="en-US" smtClean="0"/>
              <a:pPr/>
              <a:t>11</a:t>
            </a:fld>
            <a:endParaRPr lang="en-US" dirty="0"/>
          </a:p>
        </p:txBody>
      </p:sp>
    </p:spTree>
    <p:extLst>
      <p:ext uri="{BB962C8B-B14F-4D97-AF65-F5344CB8AC3E}">
        <p14:creationId xmlns:p14="http://schemas.microsoft.com/office/powerpoint/2010/main" val="181226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4AA695-FD31-47C1-85B2-43B8D6F575E9}" type="slidenum">
              <a:rPr lang="en-US" smtClean="0"/>
              <a:pPr/>
              <a:t>12</a:t>
            </a:fld>
            <a:endParaRPr lang="en-US" dirty="0"/>
          </a:p>
        </p:txBody>
      </p:sp>
    </p:spTree>
    <p:extLst>
      <p:ext uri="{BB962C8B-B14F-4D97-AF65-F5344CB8AC3E}">
        <p14:creationId xmlns:p14="http://schemas.microsoft.com/office/powerpoint/2010/main" val="2350262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FE73C7-448F-48CD-90FA-23839F3596D8}"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E73C7-448F-48CD-90FA-23839F3596D8}"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E73C7-448F-48CD-90FA-23839F3596D8}"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FE73C7-448F-48CD-90FA-23839F3596D8}"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E73C7-448F-48CD-90FA-23839F3596D8}" type="datetimeFigureOut">
              <a:rPr lang="en-US" smtClean="0"/>
              <a:pPr/>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FE73C7-448F-48CD-90FA-23839F3596D8}"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FE73C7-448F-48CD-90FA-23839F3596D8}" type="datetimeFigureOut">
              <a:rPr lang="en-US" smtClean="0"/>
              <a:pPr/>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FE73C7-448F-48CD-90FA-23839F3596D8}" type="datetimeFigureOut">
              <a:rPr lang="en-US" smtClean="0"/>
              <a:pPr/>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E73C7-448F-48CD-90FA-23839F3596D8}" type="datetimeFigureOut">
              <a:rPr lang="en-US" smtClean="0"/>
              <a:pPr/>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E73C7-448F-48CD-90FA-23839F3596D8}"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FE73C7-448F-48CD-90FA-23839F3596D8}" type="datetimeFigureOut">
              <a:rPr lang="en-US" smtClean="0"/>
              <a:pPr/>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3F69C-47AF-416F-94BF-024DFB7B59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E73C7-448F-48CD-90FA-23839F3596D8}" type="datetimeFigureOut">
              <a:rPr lang="en-US" smtClean="0"/>
              <a:pPr/>
              <a:t>5/15/2019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3F69C-47AF-416F-94BF-024DFB7B59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ntranet.fema.net/org/orr/collab/response/omd/RCB/FOC/ENS/Pages/default.aspx" TargetMode="External"/><Relationship Id="rId2" Type="http://schemas.openxmlformats.org/officeDocument/2006/relationships/hyperlink" Target="https://intranet.fema.net/org/orr/collab/Response/OMD/RCB/FOC/ENS/Lists/ENS%20POC%20update/Approval%20grouped.aspx"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intranet.fema.net/org/orr/collab/response/omd/RCB/FOC/ENS/Pages/default.aspx" TargetMode="External"/><Relationship Id="rId2" Type="http://schemas.openxmlformats.org/officeDocument/2006/relationships/hyperlink" Target="https://intranet.fema.net/org/orr/collab/Response/OMD/RCB/FOC/ENS/Pages/default.aspx"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s1auth.dh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6000" dirty="0">
                <a:solidFill>
                  <a:schemeClr val="bg1"/>
                </a:solidFill>
                <a:latin typeface="Eras Bold ITC" pitchFamily="34" charset="0"/>
                <a:ea typeface="+mn-ea"/>
                <a:cs typeface="+mn-cs"/>
              </a:rPr>
              <a:t>The FEMA Operations Center Presents:</a:t>
            </a:r>
          </a:p>
        </p:txBody>
      </p:sp>
      <p:sp>
        <p:nvSpPr>
          <p:cNvPr id="5" name="Rectangle 4"/>
          <p:cNvSpPr/>
          <p:nvPr/>
        </p:nvSpPr>
        <p:spPr>
          <a:xfrm>
            <a:off x="3200400" y="3886200"/>
            <a:ext cx="2694970" cy="1446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a:spAutoFit/>
          </a:bodyPr>
          <a:lstStyle/>
          <a:p>
            <a:pPr algn="ctr"/>
            <a:r>
              <a:rPr lang="en-US"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Eras Demi ITC" pitchFamily="34" charset="0"/>
              </a:rPr>
              <a:t>ENS!</a:t>
            </a:r>
          </a:p>
        </p:txBody>
      </p:sp>
      <p:sp>
        <p:nvSpPr>
          <p:cNvPr id="8" name="TextBox 7"/>
          <p:cNvSpPr txBox="1"/>
          <p:nvPr/>
        </p:nvSpPr>
        <p:spPr>
          <a:xfrm>
            <a:off x="3505200" y="5867400"/>
            <a:ext cx="2332690" cy="276999"/>
          </a:xfrm>
          <a:prstGeom prst="rect">
            <a:avLst/>
          </a:prstGeom>
          <a:noFill/>
        </p:spPr>
        <p:txBody>
          <a:bodyPr wrap="none" rtlCol="0">
            <a:spAutoFit/>
          </a:bodyPr>
          <a:lstStyle/>
          <a:p>
            <a:r>
              <a:rPr lang="en-US" sz="1200" dirty="0">
                <a:solidFill>
                  <a:schemeClr val="bg1"/>
                </a:solidFill>
                <a:latin typeface="Eras Bold ITC" pitchFamily="34" charset="0"/>
              </a:rPr>
              <a:t>Roster User training course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9801" y="381000"/>
            <a:ext cx="2743200" cy="349326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Contacts have a set of basic information that must be filled out to be in ENS. </a:t>
            </a:r>
          </a:p>
          <a:p>
            <a:pPr>
              <a:buFont typeface="Arial" pitchFamily="34" charset="0"/>
              <a:buChar char="•"/>
            </a:pPr>
            <a:r>
              <a:rPr lang="en-US" sz="1700" dirty="0">
                <a:solidFill>
                  <a:schemeClr val="bg1"/>
                </a:solidFill>
                <a:latin typeface="Eras Demi ITC" pitchFamily="34" charset="0"/>
                <a:ea typeface="+mj-ea"/>
                <a:cs typeface="+mj-cs"/>
              </a:rPr>
              <a:t>First Name</a:t>
            </a:r>
          </a:p>
          <a:p>
            <a:pPr>
              <a:buFont typeface="Arial" pitchFamily="34" charset="0"/>
              <a:buChar char="•"/>
            </a:pPr>
            <a:r>
              <a:rPr lang="en-US" sz="1700" dirty="0">
                <a:solidFill>
                  <a:schemeClr val="bg1"/>
                </a:solidFill>
                <a:latin typeface="Eras Demi ITC" pitchFamily="34" charset="0"/>
                <a:ea typeface="+mj-ea"/>
                <a:cs typeface="+mj-cs"/>
              </a:rPr>
              <a:t>Last Name</a:t>
            </a:r>
          </a:p>
          <a:p>
            <a:pPr>
              <a:buFont typeface="Arial" pitchFamily="34" charset="0"/>
              <a:buChar char="•"/>
            </a:pPr>
            <a:r>
              <a:rPr lang="en-US" sz="1700" dirty="0">
                <a:solidFill>
                  <a:schemeClr val="bg1"/>
                </a:solidFill>
                <a:latin typeface="Eras Demi ITC" pitchFamily="34" charset="0"/>
                <a:ea typeface="+mj-ea"/>
                <a:cs typeface="+mj-cs"/>
              </a:rPr>
              <a:t>User ID</a:t>
            </a:r>
          </a:p>
          <a:p>
            <a:pPr>
              <a:buFont typeface="Arial" pitchFamily="34" charset="0"/>
              <a:buChar char="•"/>
            </a:pPr>
            <a:r>
              <a:rPr lang="en-US" sz="1700" dirty="0">
                <a:solidFill>
                  <a:schemeClr val="bg1"/>
                </a:solidFill>
                <a:latin typeface="Eras Demi ITC" pitchFamily="34" charset="0"/>
                <a:ea typeface="+mj-ea"/>
                <a:cs typeface="+mj-cs"/>
              </a:rPr>
              <a:t>Login Name</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User ID is typically your  phone number (Home, Cell, or Work in that order). </a:t>
            </a:r>
          </a:p>
        </p:txBody>
      </p:sp>
      <p:sp>
        <p:nvSpPr>
          <p:cNvPr id="6" name="TextBox 5"/>
          <p:cNvSpPr txBox="1"/>
          <p:nvPr/>
        </p:nvSpPr>
        <p:spPr>
          <a:xfrm>
            <a:off x="304800" y="3830454"/>
            <a:ext cx="8336128" cy="2970044"/>
          </a:xfrm>
          <a:prstGeom prst="rect">
            <a:avLst/>
          </a:prstGeom>
          <a:noFill/>
        </p:spPr>
        <p:txBody>
          <a:bodyPr wrap="square" rtlCol="0">
            <a:spAutoFit/>
          </a:bodyPr>
          <a:lstStyle/>
          <a:p>
            <a:r>
              <a:rPr lang="en-US" sz="1700" dirty="0">
                <a:solidFill>
                  <a:schemeClr val="bg1"/>
                </a:solidFill>
                <a:latin typeface="Eras Demi ITC" pitchFamily="34" charset="0"/>
              </a:rPr>
              <a:t>The User ID is used when responding to a notification over the phone, so it is important to remember it.</a:t>
            </a:r>
            <a:endParaRPr lang="en-US" sz="1700" dirty="0">
              <a:solidFill>
                <a:schemeClr val="bg1"/>
              </a:solidFill>
              <a:latin typeface="Eras Demi ITC" pitchFamily="34" charset="0"/>
              <a:ea typeface="+mj-ea"/>
              <a:cs typeface="+mj-cs"/>
            </a:endParaRP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Login Name should be your FEMA email address. If this changes, contact your ENS POC or the ENS-Admin team.</a:t>
            </a:r>
          </a:p>
          <a:p>
            <a:endParaRPr lang="en-US" sz="1700" dirty="0">
              <a:solidFill>
                <a:schemeClr val="bg1"/>
              </a:solidFill>
              <a:latin typeface="Eras Demi ITC" pitchFamily="34" charset="0"/>
              <a:ea typeface="+mj-ea"/>
              <a:cs typeface="+mj-cs"/>
            </a:endParaRPr>
          </a:p>
          <a:p>
            <a:r>
              <a:rPr lang="en-US" sz="1700" dirty="0">
                <a:solidFill>
                  <a:schemeClr val="bg1"/>
                </a:solidFill>
                <a:latin typeface="Eras Demi ITC" pitchFamily="34" charset="0"/>
                <a:ea typeface="+mj-ea"/>
                <a:cs typeface="+mj-cs"/>
              </a:rPr>
              <a:t>Devices are the way in which you are contacted by ENS during a scenario. Typical devices include:</a:t>
            </a:r>
          </a:p>
          <a:p>
            <a:pPr>
              <a:buFont typeface="Arial" pitchFamily="34" charset="0"/>
              <a:buChar char="•"/>
            </a:pPr>
            <a:r>
              <a:rPr lang="en-US" sz="1700" dirty="0">
                <a:solidFill>
                  <a:schemeClr val="bg1"/>
                </a:solidFill>
                <a:latin typeface="Eras Demi ITC" pitchFamily="34" charset="0"/>
                <a:ea typeface="+mj-ea"/>
                <a:cs typeface="+mj-cs"/>
              </a:rPr>
              <a:t>Phones (Work, Cell, Home)</a:t>
            </a:r>
          </a:p>
          <a:p>
            <a:pPr>
              <a:buFont typeface="Arial" pitchFamily="34" charset="0"/>
              <a:buChar char="•"/>
            </a:pPr>
            <a:r>
              <a:rPr lang="en-US" sz="1700" dirty="0">
                <a:solidFill>
                  <a:schemeClr val="bg1"/>
                </a:solidFill>
                <a:latin typeface="Eras Demi ITC" pitchFamily="34" charset="0"/>
                <a:ea typeface="+mj-ea"/>
                <a:cs typeface="+mj-cs"/>
              </a:rPr>
              <a:t>Email</a:t>
            </a:r>
          </a:p>
          <a:p>
            <a:pPr>
              <a:buFont typeface="Arial" pitchFamily="34" charset="0"/>
              <a:buChar char="•"/>
            </a:pPr>
            <a:r>
              <a:rPr lang="en-US" sz="1700" dirty="0">
                <a:solidFill>
                  <a:schemeClr val="bg1"/>
                </a:solidFill>
                <a:latin typeface="Eras Demi ITC" pitchFamily="34" charset="0"/>
                <a:ea typeface="+mj-ea"/>
                <a:cs typeface="+mj-cs"/>
              </a:rPr>
              <a:t>Text</a:t>
            </a:r>
          </a:p>
        </p:txBody>
      </p:sp>
      <p:pic>
        <p:nvPicPr>
          <p:cNvPr id="8" name="Picture 7"/>
          <p:cNvPicPr>
            <a:picLocks noChangeAspect="1"/>
          </p:cNvPicPr>
          <p:nvPr/>
        </p:nvPicPr>
        <p:blipFill>
          <a:blip r:embed="rId3"/>
          <a:stretch>
            <a:fillRect/>
          </a:stretch>
        </p:blipFill>
        <p:spPr>
          <a:xfrm>
            <a:off x="369901" y="457768"/>
            <a:ext cx="5649900" cy="33840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1" y="381000"/>
            <a:ext cx="8229600" cy="87716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From the Devices section of the Contact Information page you will see tabs for each of the devices ENS can contact you. The animation below will show you how to add and edit different device information in ENS.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351" y="1600200"/>
            <a:ext cx="7353300" cy="2247900"/>
          </a:xfrm>
          <a:prstGeom prst="rect">
            <a:avLst/>
          </a:prstGeom>
        </p:spPr>
      </p:pic>
      <p:sp>
        <p:nvSpPr>
          <p:cNvPr id="3" name="Rectangle 2"/>
          <p:cNvSpPr/>
          <p:nvPr/>
        </p:nvSpPr>
        <p:spPr>
          <a:xfrm>
            <a:off x="904587" y="4588697"/>
            <a:ext cx="5200649" cy="1477328"/>
          </a:xfrm>
          <a:prstGeom prst="rect">
            <a:avLst/>
          </a:prstGeom>
        </p:spPr>
        <p:txBody>
          <a:bodyPr wrap="square">
            <a:spAutoFit/>
          </a:bodyPr>
          <a:lstStyle/>
          <a:p>
            <a:r>
              <a:rPr lang="en-US" dirty="0">
                <a:solidFill>
                  <a:schemeClr val="bg1"/>
                </a:solidFill>
                <a:latin typeface="Eras Demi ITC" pitchFamily="34" charset="0"/>
              </a:rPr>
              <a:t>To remove a device click the check box next to the device and click on the Remove device link on the quick actions menu. It will appear with an “Are you sure?” pop-up, where you can click yes to remove the device.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026" y="4098636"/>
            <a:ext cx="195262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How to respond</a:t>
            </a:r>
          </a:p>
        </p:txBody>
      </p:sp>
      <p:sp>
        <p:nvSpPr>
          <p:cNvPr id="3" name="Content Placeholder 2"/>
          <p:cNvSpPr>
            <a:spLocks noGrp="1"/>
          </p:cNvSpPr>
          <p:nvPr>
            <p:ph idx="1"/>
          </p:nvPr>
        </p:nvSpPr>
        <p:spPr>
          <a:xfrm>
            <a:off x="457200" y="1600200"/>
            <a:ext cx="8229600" cy="4800599"/>
          </a:xfrm>
        </p:spPr>
        <p:txBody>
          <a:bodyPr>
            <a:noAutofit/>
          </a:bodyPr>
          <a:lstStyle/>
          <a:p>
            <a:pPr marL="0" indent="0">
              <a:lnSpc>
                <a:spcPct val="90000"/>
              </a:lnSpc>
              <a:buNone/>
            </a:pPr>
            <a:r>
              <a:rPr lang="en-US" sz="2000" dirty="0">
                <a:solidFill>
                  <a:schemeClr val="bg1"/>
                </a:solidFill>
                <a:latin typeface="Eras Demi ITC" pitchFamily="34" charset="0"/>
                <a:ea typeface="+mj-ea"/>
                <a:cs typeface="+mj-cs"/>
              </a:rPr>
              <a:t>During all activations you will be expected to respond to the message, either through email, phone, or SMS. </a:t>
            </a: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r>
              <a:rPr lang="en-US" sz="2000" dirty="0">
                <a:solidFill>
                  <a:schemeClr val="bg1"/>
                </a:solidFill>
                <a:latin typeface="Eras Demi ITC" pitchFamily="34" charset="0"/>
                <a:ea typeface="+mj-ea"/>
                <a:cs typeface="+mj-cs"/>
              </a:rPr>
              <a:t>To respond to the email instructions are provided with every activation:</a:t>
            </a: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r>
              <a:rPr lang="en-US" sz="2000" dirty="0">
                <a:solidFill>
                  <a:schemeClr val="bg1"/>
                </a:solidFill>
                <a:latin typeface="Eras Demi ITC" pitchFamily="34" charset="0"/>
                <a:ea typeface="+mj-ea"/>
                <a:cs typeface="+mj-cs"/>
              </a:rPr>
              <a:t>As it states in the beginning of the email, “To respond to this notification, reply with YES in the top of this email.” </a:t>
            </a:r>
          </a:p>
          <a:p>
            <a:pPr marL="0" indent="0">
              <a:lnSpc>
                <a:spcPct val="90000"/>
              </a:lnSpc>
              <a:buNone/>
            </a:pPr>
            <a:r>
              <a:rPr lang="en-US" sz="2000" dirty="0">
                <a:solidFill>
                  <a:schemeClr val="bg1"/>
                </a:solidFill>
                <a:latin typeface="Eras Demi ITC" pitchFamily="34" charset="0"/>
                <a:ea typeface="+mj-ea"/>
                <a:cs typeface="+mj-cs"/>
              </a:rPr>
              <a:t>DO NOT change the subject line or anything below the first line of the email. Simply click reply, type YES, and hit send.</a:t>
            </a:r>
          </a:p>
          <a:p>
            <a:pPr marL="0" indent="0">
              <a:lnSpc>
                <a:spcPct val="90000"/>
              </a:lnSpc>
              <a:buNone/>
            </a:pPr>
            <a:endParaRPr lang="en-US" sz="2000" dirty="0">
              <a:solidFill>
                <a:schemeClr val="bg1"/>
              </a:solidFill>
              <a:latin typeface="Eras Demi ITC" pitchFamily="34" charset="0"/>
              <a:ea typeface="+mj-ea"/>
              <a:cs typeface="+mj-cs"/>
            </a:endParaRPr>
          </a:p>
        </p:txBody>
      </p:sp>
      <p:pic>
        <p:nvPicPr>
          <p:cNvPr id="2051" name="Picture 3"/>
          <p:cNvPicPr>
            <a:picLocks noChangeAspect="1" noChangeArrowheads="1"/>
          </p:cNvPicPr>
          <p:nvPr/>
        </p:nvPicPr>
        <p:blipFill>
          <a:blip r:embed="rId3" cstate="print"/>
          <a:srcRect/>
          <a:stretch>
            <a:fillRect/>
          </a:stretch>
        </p:blipFill>
        <p:spPr bwMode="auto">
          <a:xfrm>
            <a:off x="1371600" y="3124200"/>
            <a:ext cx="6448032" cy="1981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81000"/>
            <a:ext cx="8229600" cy="5940088"/>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To respond via phone you can either respond to the call coming to you, or you can call into the system.</a:t>
            </a:r>
          </a:p>
          <a:p>
            <a:endParaRPr lang="en-US" sz="2000" dirty="0">
              <a:solidFill>
                <a:schemeClr val="bg1"/>
              </a:solidFill>
              <a:latin typeface="Eras Demi ITC" pitchFamily="34" charset="0"/>
              <a:ea typeface="+mj-ea"/>
              <a:cs typeface="+mj-cs"/>
            </a:endParaRPr>
          </a:p>
          <a:p>
            <a:r>
              <a:rPr lang="en-US" sz="2000" dirty="0">
                <a:solidFill>
                  <a:schemeClr val="bg1"/>
                </a:solidFill>
                <a:latin typeface="Eras Demi ITC" pitchFamily="34" charset="0"/>
                <a:ea typeface="+mj-ea"/>
                <a:cs typeface="+mj-cs"/>
              </a:rPr>
              <a:t>When responding to an incoming phone call from ENS you must speak a clear greeting into the phone, such as Hello. This confirms that an individual is on the line rather than an answering machine or voicemail. Once the system recognizes a person is on the line it will follow through the call. Simply follow through the prompts, enter your user ID if necessary, acknowledge the receipt of the message and stay on the line. The system will hang up on you when the call is finished. If you hang up early it may contact you again.</a:t>
            </a:r>
          </a:p>
          <a:p>
            <a:endParaRPr lang="en-US" sz="2000" dirty="0">
              <a:solidFill>
                <a:schemeClr val="bg1"/>
              </a:solidFill>
              <a:latin typeface="Eras Demi ITC" pitchFamily="34" charset="0"/>
              <a:ea typeface="+mj-ea"/>
              <a:cs typeface="+mj-cs"/>
            </a:endParaRPr>
          </a:p>
          <a:p>
            <a:r>
              <a:rPr lang="en-US" sz="2000" dirty="0">
                <a:solidFill>
                  <a:schemeClr val="bg1"/>
                </a:solidFill>
                <a:latin typeface="Eras Demi ITC" pitchFamily="34" charset="0"/>
                <a:ea typeface="+mj-ea"/>
                <a:cs typeface="+mj-cs"/>
              </a:rPr>
              <a:t>When calling back into the system you will have to enter in your user ID and follow through the prompts. Much like the incoming call you must listen to the whole message and acknowledge receipt of the message, otherwise the system may not count you as qualified for the activation. The phone number to call into ENS is usually provided in the email.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766732"/>
            <a:ext cx="8229600" cy="5016758"/>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With your Text information in the system you can respond via Text to activations that take place as well. Once you receive the notification text message on your phone device you can reply to the notification with a “Yes” and it will qualify you for the scenario. If the information you receive in the text message is unclear or incomplete, we highly recommend you call back into the system to hear the whole message, or check for the email.</a:t>
            </a:r>
          </a:p>
          <a:p>
            <a:endParaRPr lang="en-US" sz="2000" dirty="0">
              <a:solidFill>
                <a:schemeClr val="bg1"/>
              </a:solidFill>
              <a:latin typeface="Eras Demi ITC" pitchFamily="34" charset="0"/>
              <a:ea typeface="+mj-ea"/>
              <a:cs typeface="+mj-cs"/>
            </a:endParaRPr>
          </a:p>
          <a:p>
            <a:r>
              <a:rPr lang="en-US" sz="2000" dirty="0">
                <a:solidFill>
                  <a:schemeClr val="bg1"/>
                </a:solidFill>
                <a:latin typeface="Eras Demi ITC" pitchFamily="34" charset="0"/>
                <a:ea typeface="+mj-ea"/>
                <a:cs typeface="+mj-cs"/>
              </a:rPr>
              <a:t>It is important to reply to notifications as they take place as it will qualify you for the scenario. Once you’ve qualified for a scenario the system will stop contacting you for that scenario. There are times when multiple scenarios are active and you have to qualify once for each, but be sure you’re reading and understanding the information in each notification. It’s also to your benefit to qualify as some supervisors review scenario reports to see who has qualified. </a:t>
            </a:r>
          </a:p>
        </p:txBody>
      </p:sp>
    </p:spTree>
    <p:extLst>
      <p:ext uri="{BB962C8B-B14F-4D97-AF65-F5344CB8AC3E}">
        <p14:creationId xmlns:p14="http://schemas.microsoft.com/office/powerpoint/2010/main" val="322979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E6F408-8DBF-4C55-8E84-596F2782948F}"/>
              </a:ext>
            </a:extLst>
          </p:cNvPr>
          <p:cNvSpPr/>
          <p:nvPr/>
        </p:nvSpPr>
        <p:spPr>
          <a:xfrm>
            <a:off x="457200" y="1676400"/>
            <a:ext cx="4572000"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Title 1"/>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Additional resources</a:t>
            </a:r>
          </a:p>
        </p:txBody>
      </p:sp>
      <p:sp>
        <p:nvSpPr>
          <p:cNvPr id="5" name="Content Placeholder 2"/>
          <p:cNvSpPr>
            <a:spLocks noGrp="1"/>
          </p:cNvSpPr>
          <p:nvPr>
            <p:ph idx="1"/>
          </p:nvPr>
        </p:nvSpPr>
        <p:spPr>
          <a:xfrm>
            <a:off x="457200" y="1782763"/>
            <a:ext cx="8229600" cy="4800599"/>
          </a:xfrm>
          <a:noFill/>
          <a:ln>
            <a:noFill/>
          </a:ln>
        </p:spPr>
        <p:txBody>
          <a:bodyPr>
            <a:noAutofit/>
          </a:bodyPr>
          <a:lstStyle/>
          <a:p>
            <a:pPr marL="0" indent="0">
              <a:lnSpc>
                <a:spcPct val="90000"/>
              </a:lnSpc>
              <a:buNone/>
            </a:pPr>
            <a:r>
              <a:rPr lang="en-US" sz="2000" dirty="0">
                <a:latin typeface="Eras Demi ITC" pitchFamily="34" charset="0"/>
                <a:ea typeface="+mj-ea"/>
                <a:cs typeface="+mj-cs"/>
              </a:rPr>
              <a:t>For ENS POC information </a:t>
            </a:r>
            <a:r>
              <a:rPr lang="en-US" sz="2000" dirty="0">
                <a:solidFill>
                  <a:schemeClr val="bg1"/>
                </a:solidFill>
                <a:latin typeface="Eras Demi ITC" pitchFamily="34" charset="0"/>
                <a:ea typeface="+mj-ea"/>
                <a:cs typeface="+mj-cs"/>
                <a:hlinkClick r:id="rId2"/>
              </a:rPr>
              <a:t>Click here</a:t>
            </a:r>
            <a:r>
              <a:rPr lang="en-US" sz="2000" dirty="0">
                <a:latin typeface="Eras Demi ITC" pitchFamily="34" charset="0"/>
                <a:ea typeface="+mj-ea"/>
                <a:cs typeface="+mj-cs"/>
              </a:rPr>
              <a:t>!</a:t>
            </a: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r>
              <a:rPr lang="en-US" sz="2000" dirty="0">
                <a:solidFill>
                  <a:schemeClr val="bg1"/>
                </a:solidFill>
                <a:latin typeface="Eras Demi ITC" pitchFamily="34" charset="0"/>
                <a:ea typeface="+mj-ea"/>
                <a:cs typeface="+mj-cs"/>
              </a:rPr>
              <a:t>Be sure to contact your POC for concerns or issues with your contact information or with the program. We also have documents on our page for how to respond to activations and how to change your contact information.</a:t>
            </a:r>
          </a:p>
          <a:p>
            <a:pPr marL="0" indent="0">
              <a:lnSpc>
                <a:spcPct val="90000"/>
              </a:lnSpc>
              <a:buNone/>
            </a:pPr>
            <a:endParaRPr lang="en-US" sz="2000" dirty="0">
              <a:solidFill>
                <a:schemeClr val="bg1"/>
              </a:solidFill>
              <a:latin typeface="Eras Demi ITC" pitchFamily="34" charset="0"/>
              <a:ea typeface="+mj-ea"/>
              <a:cs typeface="+mj-cs"/>
            </a:endParaRPr>
          </a:p>
        </p:txBody>
      </p:sp>
      <p:pic>
        <p:nvPicPr>
          <p:cNvPr id="2" name="Picture 1">
            <a:hlinkClick r:id="rId3"/>
            <a:extLst>
              <a:ext uri="{FF2B5EF4-FFF2-40B4-BE49-F238E27FC236}">
                <a16:creationId xmlns:a16="http://schemas.microsoft.com/office/drawing/2014/main" id="{39D3AE09-6CFC-420F-9259-94FA3EA2F0EC}"/>
              </a:ext>
            </a:extLst>
          </p:cNvPr>
          <p:cNvPicPr>
            <a:picLocks noChangeAspect="1"/>
          </p:cNvPicPr>
          <p:nvPr/>
        </p:nvPicPr>
        <p:blipFill>
          <a:blip r:embed="rId4"/>
          <a:stretch>
            <a:fillRect/>
          </a:stretch>
        </p:blipFill>
        <p:spPr>
          <a:xfrm>
            <a:off x="647700" y="2380869"/>
            <a:ext cx="7848600" cy="209626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828C0-0959-4A05-A4C8-58459543A519}"/>
              </a:ext>
            </a:extLst>
          </p:cNvPr>
          <p:cNvSpPr/>
          <p:nvPr/>
        </p:nvSpPr>
        <p:spPr>
          <a:xfrm>
            <a:off x="447674" y="618298"/>
            <a:ext cx="6715125"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7200" y="685800"/>
            <a:ext cx="8229600" cy="5440363"/>
          </a:xfrm>
        </p:spPr>
        <p:txBody>
          <a:bodyPr>
            <a:normAutofit lnSpcReduction="10000"/>
          </a:bodyPr>
          <a:lstStyle/>
          <a:p>
            <a:pPr marL="0" indent="0">
              <a:buNone/>
            </a:pPr>
            <a:r>
              <a:rPr lang="en-US" sz="2200" dirty="0">
                <a:latin typeface="Eras Demi ITC" pitchFamily="34" charset="0"/>
                <a:ea typeface="+mj-ea"/>
                <a:cs typeface="+mj-cs"/>
              </a:rPr>
              <a:t>You can also visit the ENS Collaboration site </a:t>
            </a:r>
            <a:r>
              <a:rPr lang="en-US" sz="2200" dirty="0">
                <a:solidFill>
                  <a:schemeClr val="bg1"/>
                </a:solidFill>
                <a:latin typeface="Eras Demi ITC" pitchFamily="34" charset="0"/>
                <a:ea typeface="+mj-ea"/>
                <a:cs typeface="+mj-cs"/>
                <a:hlinkClick r:id="rId2"/>
              </a:rPr>
              <a:t>here</a:t>
            </a:r>
            <a:r>
              <a:rPr lang="en-US" sz="2200" dirty="0">
                <a:latin typeface="Eras Demi ITC" pitchFamily="34" charset="0"/>
                <a:ea typeface="+mj-ea"/>
                <a:cs typeface="+mj-cs"/>
              </a:rPr>
              <a:t>!</a:t>
            </a:r>
          </a:p>
          <a:p>
            <a:pPr marL="0" indent="0">
              <a:buNone/>
            </a:pPr>
            <a:endParaRPr lang="en-US" sz="2200" dirty="0">
              <a:solidFill>
                <a:schemeClr val="bg1"/>
              </a:solidFill>
              <a:latin typeface="Eras Demi ITC" pitchFamily="34" charset="0"/>
              <a:ea typeface="+mj-ea"/>
              <a:cs typeface="+mj-cs"/>
            </a:endParaRPr>
          </a:p>
          <a:p>
            <a:pPr marL="0" indent="0">
              <a:buNone/>
            </a:pPr>
            <a:r>
              <a:rPr lang="en-US" sz="2200" dirty="0">
                <a:solidFill>
                  <a:schemeClr val="bg1"/>
                </a:solidFill>
                <a:latin typeface="Eras Demi ITC" pitchFamily="34" charset="0"/>
                <a:ea typeface="+mj-ea"/>
                <a:cs typeface="+mj-cs"/>
              </a:rPr>
              <a:t>Here you can find additional updated information on ENS, training information, and a training video for you as a roster user.</a:t>
            </a:r>
          </a:p>
          <a:p>
            <a:pPr marL="0" indent="0">
              <a:buNone/>
            </a:pPr>
            <a:endParaRPr lang="en-US" sz="2200" dirty="0">
              <a:solidFill>
                <a:schemeClr val="bg1"/>
              </a:solidFill>
              <a:latin typeface="Eras Demi ITC" pitchFamily="34" charset="0"/>
              <a:ea typeface="+mj-ea"/>
              <a:cs typeface="+mj-cs"/>
            </a:endParaRPr>
          </a:p>
          <a:p>
            <a:pPr marL="0" indent="0">
              <a:buNone/>
            </a:pPr>
            <a:endParaRPr lang="en-US" sz="2200" dirty="0">
              <a:solidFill>
                <a:schemeClr val="bg1"/>
              </a:solidFill>
              <a:latin typeface="Eras Demi ITC" pitchFamily="34" charset="0"/>
              <a:ea typeface="+mj-ea"/>
              <a:cs typeface="+mj-cs"/>
            </a:endParaRPr>
          </a:p>
          <a:p>
            <a:pPr marL="0" indent="0">
              <a:buNone/>
            </a:pPr>
            <a:endParaRPr lang="en-US" sz="2200" dirty="0">
              <a:solidFill>
                <a:schemeClr val="bg1"/>
              </a:solidFill>
              <a:latin typeface="Eras Demi ITC" pitchFamily="34" charset="0"/>
              <a:ea typeface="+mj-ea"/>
              <a:cs typeface="+mj-cs"/>
            </a:endParaRPr>
          </a:p>
          <a:p>
            <a:pPr marL="0" indent="0">
              <a:buNone/>
            </a:pPr>
            <a:endParaRPr lang="en-US" sz="2200" dirty="0">
              <a:solidFill>
                <a:schemeClr val="bg1"/>
              </a:solidFill>
              <a:latin typeface="Eras Demi ITC" pitchFamily="34" charset="0"/>
              <a:ea typeface="+mj-ea"/>
              <a:cs typeface="+mj-cs"/>
            </a:endParaRPr>
          </a:p>
          <a:p>
            <a:pPr marL="0" indent="0">
              <a:buNone/>
            </a:pPr>
            <a:endParaRPr lang="en-US" sz="2200" dirty="0">
              <a:solidFill>
                <a:schemeClr val="bg1"/>
              </a:solidFill>
              <a:latin typeface="Eras Demi ITC" pitchFamily="34" charset="0"/>
              <a:ea typeface="+mj-ea"/>
              <a:cs typeface="+mj-cs"/>
            </a:endParaRPr>
          </a:p>
          <a:p>
            <a:pPr marL="0" indent="0">
              <a:buNone/>
            </a:pPr>
            <a:endParaRPr lang="en-US" sz="2200" dirty="0">
              <a:solidFill>
                <a:schemeClr val="bg1"/>
              </a:solidFill>
              <a:latin typeface="Eras Demi ITC" pitchFamily="34" charset="0"/>
              <a:ea typeface="+mj-ea"/>
              <a:cs typeface="+mj-cs"/>
            </a:endParaRPr>
          </a:p>
          <a:p>
            <a:pPr marL="0" indent="0">
              <a:buNone/>
            </a:pPr>
            <a:endParaRPr lang="en-US" sz="2200" dirty="0">
              <a:solidFill>
                <a:schemeClr val="bg1"/>
              </a:solidFill>
              <a:latin typeface="Eras Demi ITC" pitchFamily="34" charset="0"/>
              <a:ea typeface="+mj-ea"/>
              <a:cs typeface="+mj-cs"/>
            </a:endParaRPr>
          </a:p>
          <a:p>
            <a:pPr marL="0" indent="0">
              <a:buNone/>
            </a:pPr>
            <a:r>
              <a:rPr lang="en-US" sz="2200" dirty="0">
                <a:solidFill>
                  <a:schemeClr val="bg1"/>
                </a:solidFill>
                <a:latin typeface="Eras Demi ITC" pitchFamily="34" charset="0"/>
                <a:ea typeface="+mj-ea"/>
                <a:cs typeface="+mj-cs"/>
              </a:rPr>
              <a:t>If you have any questions about the site you may contact the ENS-Admin group at ENS-Admin@fema.dhs.gov. </a:t>
            </a:r>
          </a:p>
          <a:p>
            <a:pPr marL="0" indent="0">
              <a:buNone/>
            </a:pPr>
            <a:endParaRPr lang="en-US" dirty="0"/>
          </a:p>
        </p:txBody>
      </p:sp>
      <p:pic>
        <p:nvPicPr>
          <p:cNvPr id="5" name="Picture 4">
            <a:hlinkClick r:id="rId3"/>
            <a:extLst>
              <a:ext uri="{FF2B5EF4-FFF2-40B4-BE49-F238E27FC236}">
                <a16:creationId xmlns:a16="http://schemas.microsoft.com/office/drawing/2014/main" id="{932F5AD3-240D-4C4B-9575-476EBBE44337}"/>
              </a:ext>
            </a:extLst>
          </p:cNvPr>
          <p:cNvPicPr>
            <a:picLocks noChangeAspect="1"/>
          </p:cNvPicPr>
          <p:nvPr/>
        </p:nvPicPr>
        <p:blipFill>
          <a:blip r:embed="rId4"/>
          <a:stretch>
            <a:fillRect/>
          </a:stretch>
        </p:blipFill>
        <p:spPr>
          <a:xfrm>
            <a:off x="647700" y="2590800"/>
            <a:ext cx="7848600" cy="2096261"/>
          </a:xfrm>
          <a:prstGeom prst="rect">
            <a:avLst/>
          </a:prstGeom>
        </p:spPr>
      </p:pic>
    </p:spTree>
    <p:extLst>
      <p:ext uri="{BB962C8B-B14F-4D97-AF65-F5344CB8AC3E}">
        <p14:creationId xmlns:p14="http://schemas.microsoft.com/office/powerpoint/2010/main" val="80349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066800"/>
            <a:ext cx="8229600" cy="4800599"/>
          </a:xfrm>
          <a:noFill/>
          <a:ln>
            <a:noFill/>
          </a:ln>
        </p:spPr>
        <p:txBody>
          <a:bodyPr>
            <a:noAutofit/>
          </a:bodyPr>
          <a:lstStyle/>
          <a:p>
            <a:pPr marL="0" indent="0" algn="ctr">
              <a:lnSpc>
                <a:spcPct val="90000"/>
              </a:lnSpc>
              <a:buNone/>
            </a:pPr>
            <a:endParaRPr lang="en-US" sz="9600" dirty="0">
              <a:solidFill>
                <a:schemeClr val="bg1"/>
              </a:solidFill>
              <a:latin typeface="Eras Demi ITC" pitchFamily="34" charset="0"/>
              <a:ea typeface="+mj-ea"/>
              <a:cs typeface="+mj-cs"/>
            </a:endParaRPr>
          </a:p>
          <a:p>
            <a:pPr marL="0" indent="0" algn="ctr">
              <a:lnSpc>
                <a:spcPct val="90000"/>
              </a:lnSpc>
              <a:buNone/>
            </a:pPr>
            <a:r>
              <a:rPr lang="en-US" sz="9600" dirty="0">
                <a:solidFill>
                  <a:schemeClr val="bg1"/>
                </a:solidFill>
                <a:latin typeface="Eras Demi ITC" pitchFamily="34" charset="0"/>
                <a:ea typeface="+mj-ea"/>
                <a:cs typeface="+mj-cs"/>
              </a:rPr>
              <a:t>Questions?</a:t>
            </a:r>
          </a:p>
          <a:p>
            <a:pPr marL="0" indent="0">
              <a:lnSpc>
                <a:spcPct val="90000"/>
              </a:lnSpc>
              <a:buNone/>
            </a:pPr>
            <a:endParaRPr lang="en-US" sz="2000" dirty="0">
              <a:solidFill>
                <a:schemeClr val="bg1"/>
              </a:solidFill>
              <a:latin typeface="Eras Demi ITC" pitchFamily="34" charset="0"/>
              <a:ea typeface="+mj-ea"/>
              <a:cs typeface="+mj-cs"/>
            </a:endParaRPr>
          </a:p>
          <a:p>
            <a:pPr marL="0" indent="0">
              <a:lnSpc>
                <a:spcPct val="90000"/>
              </a:lnSpc>
              <a:buNone/>
            </a:pPr>
            <a:endParaRPr lang="en-US" sz="2000" dirty="0">
              <a:solidFill>
                <a:schemeClr val="bg1"/>
              </a:solidFill>
              <a:latin typeface="Eras Demi ITC" pitchFamily="34" charset="0"/>
              <a:ea typeface="+mj-ea"/>
              <a:cs typeface="+mj-cs"/>
            </a:endParaRPr>
          </a:p>
        </p:txBody>
      </p:sp>
      <p:sp>
        <p:nvSpPr>
          <p:cNvPr id="2" name="TextBox 1"/>
          <p:cNvSpPr txBox="1"/>
          <p:nvPr/>
        </p:nvSpPr>
        <p:spPr>
          <a:xfrm>
            <a:off x="914400" y="4343400"/>
            <a:ext cx="7315200" cy="707886"/>
          </a:xfrm>
          <a:prstGeom prst="rect">
            <a:avLst/>
          </a:prstGeom>
          <a:noFill/>
        </p:spPr>
        <p:txBody>
          <a:bodyPr wrap="square" rtlCol="0">
            <a:spAutoFit/>
          </a:bodyPr>
          <a:lstStyle/>
          <a:p>
            <a:pPr algn="ctr"/>
            <a:r>
              <a:rPr lang="en-US" sz="2000" dirty="0">
                <a:solidFill>
                  <a:schemeClr val="bg1"/>
                </a:solidFill>
                <a:latin typeface="Eras Demi ITC" pitchFamily="34" charset="0"/>
                <a:ea typeface="+mj-ea"/>
                <a:cs typeface="+mj-cs"/>
              </a:rPr>
              <a:t>Contact your ENS POC, or the ENS Admin team at ENS-Admin@fema.dhs.gov with any questions you may have.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229600" cy="5909310"/>
          </a:xfrm>
          <a:prstGeom prst="rect">
            <a:avLst/>
          </a:prstGeom>
          <a:noFill/>
        </p:spPr>
        <p:txBody>
          <a:bodyPr wrap="square" rtlCol="0">
            <a:spAutoFit/>
          </a:bodyPr>
          <a:lstStyle/>
          <a:p>
            <a:r>
              <a:rPr lang="en-US" b="1" dirty="0">
                <a:solidFill>
                  <a:schemeClr val="bg1"/>
                </a:solidFill>
              </a:rPr>
              <a:t>PRIVACY ACT STATEMENT</a:t>
            </a:r>
            <a:endParaRPr lang="en-US" dirty="0">
              <a:solidFill>
                <a:schemeClr val="bg1"/>
              </a:solidFill>
            </a:endParaRPr>
          </a:p>
          <a:p>
            <a:r>
              <a:rPr lang="en-US" b="1" dirty="0">
                <a:solidFill>
                  <a:schemeClr val="bg1"/>
                </a:solidFill>
              </a:rPr>
              <a:t> </a:t>
            </a:r>
            <a:endParaRPr lang="en-US" dirty="0">
              <a:solidFill>
                <a:schemeClr val="bg1"/>
              </a:solidFill>
            </a:endParaRPr>
          </a:p>
          <a:p>
            <a:r>
              <a:rPr lang="en-US" b="1" dirty="0">
                <a:solidFill>
                  <a:schemeClr val="bg1"/>
                </a:solidFill>
              </a:rPr>
              <a:t>Authority: The Homeland Security Act of 2002, Pub. L. No. 109-295, §§ 501-521; the Robert T. Stafford Disaster Relief and Emergency Assistance Act as amended, 42 U.S.C. §§ 5121-5207; National Security Presidential Directive (NSPD)-51/Homeland Security Presidential Directive (HSPD)-20; Federal Continuity Directive (FCD)-1; and FEMA Directive 262-3 authorize the collection of this information. </a:t>
            </a:r>
          </a:p>
          <a:p>
            <a:endParaRPr lang="en-US" b="1" dirty="0">
              <a:solidFill>
                <a:schemeClr val="bg1"/>
              </a:solidFill>
            </a:endParaRPr>
          </a:p>
          <a:p>
            <a:r>
              <a:rPr lang="en-US" b="1" dirty="0">
                <a:solidFill>
                  <a:schemeClr val="bg1"/>
                </a:solidFill>
              </a:rPr>
              <a:t>Purpose: FEMA is collecting this information to ensure that the Emergency Notification System (ENS) has the most current personal contact information for emergency responders in the event of a man-made disaster, a natural disaster, or planned exercise. </a:t>
            </a:r>
          </a:p>
          <a:p>
            <a:endParaRPr lang="en-US" b="1" dirty="0">
              <a:solidFill>
                <a:schemeClr val="bg1"/>
              </a:solidFill>
            </a:endParaRPr>
          </a:p>
          <a:p>
            <a:r>
              <a:rPr lang="en-US" b="1" dirty="0">
                <a:solidFill>
                  <a:schemeClr val="bg1"/>
                </a:solidFill>
              </a:rPr>
              <a:t>Routine Uses: FEMA will use this information to send notifications, alerts, and/or activations and to relay critical updates and guidance to DHS personnel, other federal departments, and other agencies or non-governmental organizations in response to an emergency scenario or exercise. </a:t>
            </a:r>
          </a:p>
          <a:p>
            <a:endParaRPr lang="en-US" b="1" dirty="0">
              <a:solidFill>
                <a:schemeClr val="bg1"/>
              </a:solidFill>
            </a:endParaRPr>
          </a:p>
          <a:p>
            <a:r>
              <a:rPr lang="en-US" b="1" dirty="0">
                <a:solidFill>
                  <a:schemeClr val="bg1"/>
                </a:solidFill>
              </a:rPr>
              <a:t>Disclosure: Furnishing this information is voluntary; however, failure to provide accurate information may delay or prevent the individual from receiving notifications in the event of an emergency. </a:t>
            </a:r>
            <a:endParaRPr lang="en-US" dirty="0"/>
          </a:p>
        </p:txBody>
      </p:sp>
    </p:spTree>
    <p:extLst>
      <p:ext uri="{BB962C8B-B14F-4D97-AF65-F5344CB8AC3E}">
        <p14:creationId xmlns:p14="http://schemas.microsoft.com/office/powerpoint/2010/main" val="93867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Autofit/>
          </a:bodyPr>
          <a:lstStyle/>
          <a:p>
            <a:r>
              <a:rPr lang="en-US" sz="3200" dirty="0">
                <a:solidFill>
                  <a:schemeClr val="bg1"/>
                </a:solidFill>
                <a:latin typeface="Eras Bold ITC" pitchFamily="34" charset="0"/>
              </a:rPr>
              <a:t>Expectations from this presentation</a:t>
            </a:r>
          </a:p>
        </p:txBody>
      </p:sp>
      <p:sp>
        <p:nvSpPr>
          <p:cNvPr id="3" name="Content Placeholder 2"/>
          <p:cNvSpPr>
            <a:spLocks noGrp="1"/>
          </p:cNvSpPr>
          <p:nvPr>
            <p:ph idx="1"/>
          </p:nvPr>
        </p:nvSpPr>
        <p:spPr>
          <a:xfrm>
            <a:off x="457200" y="1828800"/>
            <a:ext cx="8229600" cy="4525963"/>
          </a:xfrm>
        </p:spPr>
        <p:txBody>
          <a:bodyPr/>
          <a:lstStyle/>
          <a:p>
            <a:pPr>
              <a:lnSpc>
                <a:spcPct val="90000"/>
              </a:lnSpc>
            </a:pPr>
            <a:r>
              <a:rPr lang="en-US" sz="2400" dirty="0">
                <a:solidFill>
                  <a:schemeClr val="bg1"/>
                </a:solidFill>
                <a:latin typeface="Eras Demi ITC" pitchFamily="34" charset="0"/>
                <a:ea typeface="+mj-ea"/>
                <a:cs typeface="+mj-cs"/>
              </a:rPr>
              <a:t>A general understanding of ENS</a:t>
            </a:r>
          </a:p>
          <a:p>
            <a:pPr>
              <a:lnSpc>
                <a:spcPct val="90000"/>
              </a:lnSpc>
            </a:pPr>
            <a:r>
              <a:rPr lang="en-US" sz="2400" dirty="0">
                <a:solidFill>
                  <a:schemeClr val="bg1"/>
                </a:solidFill>
                <a:latin typeface="Eras Demi ITC" pitchFamily="34" charset="0"/>
                <a:ea typeface="+mj-ea"/>
                <a:cs typeface="+mj-cs"/>
              </a:rPr>
              <a:t>The ability to edit your contact information</a:t>
            </a:r>
          </a:p>
          <a:p>
            <a:pPr>
              <a:lnSpc>
                <a:spcPct val="90000"/>
              </a:lnSpc>
            </a:pPr>
            <a:r>
              <a:rPr lang="en-US" sz="2400" dirty="0">
                <a:solidFill>
                  <a:schemeClr val="bg1"/>
                </a:solidFill>
                <a:latin typeface="Eras Demi ITC" pitchFamily="34" charset="0"/>
                <a:ea typeface="+mj-ea"/>
                <a:cs typeface="+mj-cs"/>
              </a:rPr>
              <a:t>How to respond to activations</a:t>
            </a:r>
          </a:p>
          <a:p>
            <a:pPr>
              <a:lnSpc>
                <a:spcPct val="90000"/>
              </a:lnSpc>
            </a:pPr>
            <a:r>
              <a:rPr lang="en-US" sz="2400" dirty="0">
                <a:solidFill>
                  <a:schemeClr val="bg1"/>
                </a:solidFill>
                <a:latin typeface="Eras Demi ITC" pitchFamily="34" charset="0"/>
                <a:ea typeface="+mj-ea"/>
                <a:cs typeface="+mj-cs"/>
              </a:rPr>
              <a:t>Where to find your Point of Contact for ENS</a:t>
            </a:r>
          </a:p>
          <a:p>
            <a:pPr>
              <a:lnSpc>
                <a:spcPct val="90000"/>
              </a:lnSpc>
              <a:buNone/>
            </a:pPr>
            <a:endParaRPr lang="en-US" sz="2400" dirty="0">
              <a:solidFill>
                <a:schemeClr val="bg1"/>
              </a:solidFill>
              <a:latin typeface="Eras Demi ITC" pitchFamily="34" charset="0"/>
              <a:ea typeface="+mj-ea"/>
              <a:cs typeface="+mj-cs"/>
            </a:endParaRPr>
          </a:p>
          <a:p>
            <a:pPr>
              <a:lnSpc>
                <a:spcPct val="90000"/>
              </a:lnSpc>
              <a:buNone/>
            </a:pPr>
            <a:endParaRPr lang="en-US" sz="2400" dirty="0">
              <a:solidFill>
                <a:schemeClr val="bg1"/>
              </a:solidFill>
              <a:latin typeface="Eras Demi ITC" pitchFamily="34" charset="0"/>
              <a:ea typeface="+mj-ea"/>
              <a:cs typeface="+mj-cs"/>
            </a:endParaRPr>
          </a:p>
          <a:p>
            <a:pPr marL="0">
              <a:lnSpc>
                <a:spcPct val="90000"/>
              </a:lnSpc>
              <a:buNone/>
            </a:pPr>
            <a:r>
              <a:rPr lang="en-US" sz="2400" dirty="0">
                <a:solidFill>
                  <a:schemeClr val="bg1"/>
                </a:solidFill>
                <a:latin typeface="Eras Demi ITC" pitchFamily="34" charset="0"/>
                <a:ea typeface="+mj-ea"/>
                <a:cs typeface="+mj-cs"/>
              </a:rPr>
              <a:t>When this course is finished you should have good working knowledge of ENS, be able to edit your contact information, and respond to scenarios when activated.</a:t>
            </a:r>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ENS Capabilities</a:t>
            </a:r>
          </a:p>
        </p:txBody>
      </p:sp>
      <p:sp>
        <p:nvSpPr>
          <p:cNvPr id="3" name="Content Placeholder 2"/>
          <p:cNvSpPr>
            <a:spLocks noGrp="1"/>
          </p:cNvSpPr>
          <p:nvPr>
            <p:ph idx="1"/>
          </p:nvPr>
        </p:nvSpPr>
        <p:spPr>
          <a:xfrm>
            <a:off x="457200" y="1600200"/>
            <a:ext cx="8229600" cy="4800599"/>
          </a:xfrm>
        </p:spPr>
        <p:txBody>
          <a:bodyPr/>
          <a:lstStyle/>
          <a:p>
            <a:pPr>
              <a:buNone/>
            </a:pPr>
            <a:r>
              <a:rPr lang="en-US" dirty="0">
                <a:solidFill>
                  <a:schemeClr val="bg1"/>
                </a:solidFill>
                <a:latin typeface="Eras Bold ITC" pitchFamily="34" charset="0"/>
                <a:ea typeface="+mj-ea"/>
                <a:cs typeface="+mj-cs"/>
              </a:rPr>
              <a:t>ENS is capable of notifying people via:</a:t>
            </a:r>
          </a:p>
          <a:p>
            <a:pPr>
              <a:lnSpc>
                <a:spcPct val="90000"/>
              </a:lnSpc>
            </a:pPr>
            <a:endParaRPr lang="en-US" sz="2000" dirty="0">
              <a:solidFill>
                <a:schemeClr val="bg1"/>
              </a:solidFill>
              <a:latin typeface="Eras Demi ITC" pitchFamily="34" charset="0"/>
              <a:ea typeface="+mj-ea"/>
              <a:cs typeface="+mj-cs"/>
            </a:endParaRPr>
          </a:p>
          <a:p>
            <a:pPr>
              <a:lnSpc>
                <a:spcPct val="90000"/>
              </a:lnSpc>
            </a:pPr>
            <a:r>
              <a:rPr lang="en-US" sz="2000" dirty="0">
                <a:solidFill>
                  <a:schemeClr val="bg1"/>
                </a:solidFill>
                <a:latin typeface="Eras Demi ITC" pitchFamily="34" charset="0"/>
                <a:ea typeface="+mj-ea"/>
                <a:cs typeface="+mj-cs"/>
              </a:rPr>
              <a:t>Telephone: Work, home, cell or other</a:t>
            </a:r>
          </a:p>
          <a:p>
            <a:pPr>
              <a:lnSpc>
                <a:spcPct val="90000"/>
              </a:lnSpc>
            </a:pPr>
            <a:r>
              <a:rPr lang="en-US" sz="2000" dirty="0">
                <a:solidFill>
                  <a:schemeClr val="bg1"/>
                </a:solidFill>
                <a:latin typeface="Eras Demi ITC" pitchFamily="34" charset="0"/>
                <a:ea typeface="+mj-ea"/>
                <a:cs typeface="+mj-cs"/>
              </a:rPr>
              <a:t>Email</a:t>
            </a:r>
          </a:p>
          <a:p>
            <a:pPr>
              <a:lnSpc>
                <a:spcPct val="90000"/>
              </a:lnSpc>
            </a:pPr>
            <a:r>
              <a:rPr lang="en-US" sz="2000" dirty="0">
                <a:solidFill>
                  <a:schemeClr val="bg1"/>
                </a:solidFill>
                <a:latin typeface="Eras Demi ITC" pitchFamily="34" charset="0"/>
                <a:ea typeface="+mj-ea"/>
                <a:cs typeface="+mj-cs"/>
              </a:rPr>
              <a:t>Text</a:t>
            </a:r>
          </a:p>
          <a:p>
            <a:pPr>
              <a:lnSpc>
                <a:spcPct val="90000"/>
              </a:lnSpc>
            </a:pPr>
            <a:endParaRPr lang="en-US" sz="2000" dirty="0">
              <a:solidFill>
                <a:schemeClr val="bg1"/>
              </a:solidFill>
              <a:latin typeface="Eras Demi ITC" pitchFamily="34" charset="0"/>
              <a:ea typeface="+mj-ea"/>
              <a:cs typeface="+mj-cs"/>
            </a:endParaRPr>
          </a:p>
          <a:p>
            <a:pPr>
              <a:lnSpc>
                <a:spcPct val="90000"/>
              </a:lnSpc>
            </a:pPr>
            <a:endParaRPr lang="en-US" sz="2000" dirty="0">
              <a:solidFill>
                <a:schemeClr val="bg1"/>
              </a:solidFill>
              <a:latin typeface="Eras Demi ITC" pitchFamily="34" charset="0"/>
              <a:ea typeface="+mj-ea"/>
              <a:cs typeface="+mj-cs"/>
            </a:endParaRPr>
          </a:p>
          <a:p>
            <a:pPr marL="0">
              <a:lnSpc>
                <a:spcPct val="90000"/>
              </a:lnSpc>
              <a:buNone/>
            </a:pPr>
            <a:r>
              <a:rPr lang="en-US" sz="2400" dirty="0">
                <a:solidFill>
                  <a:schemeClr val="bg1"/>
                </a:solidFill>
                <a:latin typeface="Eras Demi ITC" pitchFamily="34" charset="0"/>
                <a:ea typeface="+mj-ea"/>
                <a:cs typeface="+mj-cs"/>
              </a:rPr>
              <a:t>Qualification methods are available through Email, Telephone, and Text.</a:t>
            </a:r>
          </a:p>
          <a:p>
            <a:pPr marL="0">
              <a:lnSpc>
                <a:spcPct val="90000"/>
              </a:lnSpc>
              <a:buNone/>
            </a:pPr>
            <a:endParaRPr lang="en-US" sz="2400" dirty="0">
              <a:solidFill>
                <a:schemeClr val="bg1"/>
              </a:solidFill>
              <a:latin typeface="Eras Demi ITC" pitchFamily="34" charset="0"/>
              <a:ea typeface="+mj-ea"/>
              <a:cs typeface="+mj-cs"/>
            </a:endParaRPr>
          </a:p>
          <a:p>
            <a:pPr>
              <a:lnSpc>
                <a:spcPct val="90000"/>
              </a:lnSpc>
              <a:buNone/>
            </a:pPr>
            <a:endParaRPr lang="en-US" sz="2000" dirty="0">
              <a:solidFill>
                <a:schemeClr val="bg1"/>
              </a:solidFill>
              <a:latin typeface="Eras Demi ITC" pitchFamily="34" charset="0"/>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How to find ENS</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618415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141191"/>
            <a:ext cx="378904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3585344">
            <a:off x="4589639" y="5161148"/>
            <a:ext cx="978408" cy="25011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6" name="TextBox 5"/>
          <p:cNvSpPr txBox="1"/>
          <p:nvPr/>
        </p:nvSpPr>
        <p:spPr>
          <a:xfrm>
            <a:off x="662412" y="5638800"/>
            <a:ext cx="40386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solidFill>
                  <a:schemeClr val="bg1"/>
                </a:solidFill>
                <a:latin typeface="Eras Demi ITC" pitchFamily="34" charset="0"/>
                <a:ea typeface="+mj-ea"/>
                <a:cs typeface="+mj-cs"/>
                <a:hlinkClick r:id="rId4"/>
              </a:rPr>
              <a:t>https://ens1auth.dhs.gov/</a:t>
            </a:r>
            <a:endParaRPr lang="en-US" sz="2400" dirty="0">
              <a:solidFill>
                <a:schemeClr val="bg1"/>
              </a:solidFill>
              <a:latin typeface="Eras Demi ITC" pitchFamily="34"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Login Page</a:t>
            </a:r>
          </a:p>
        </p:txBody>
      </p:sp>
      <p:pic>
        <p:nvPicPr>
          <p:cNvPr id="8" name="Picture 7">
            <a:extLst>
              <a:ext uri="{FF2B5EF4-FFF2-40B4-BE49-F238E27FC236}">
                <a16:creationId xmlns:a16="http://schemas.microsoft.com/office/drawing/2014/main" id="{E5C7F758-B0A5-40F2-B03D-09940419C95D}"/>
              </a:ext>
            </a:extLst>
          </p:cNvPr>
          <p:cNvPicPr>
            <a:picLocks noChangeAspect="1"/>
          </p:cNvPicPr>
          <p:nvPr/>
        </p:nvPicPr>
        <p:blipFill>
          <a:blip r:embed="rId3"/>
          <a:stretch>
            <a:fillRect/>
          </a:stretch>
        </p:blipFill>
        <p:spPr>
          <a:xfrm>
            <a:off x="228600" y="1600200"/>
            <a:ext cx="5865776" cy="2763832"/>
          </a:xfrm>
          <a:prstGeom prst="rect">
            <a:avLst/>
          </a:prstGeom>
        </p:spPr>
      </p:pic>
      <p:pic>
        <p:nvPicPr>
          <p:cNvPr id="11" name="Picture 10">
            <a:extLst>
              <a:ext uri="{FF2B5EF4-FFF2-40B4-BE49-F238E27FC236}">
                <a16:creationId xmlns:a16="http://schemas.microsoft.com/office/drawing/2014/main" id="{513D4140-6645-4B90-99A3-0DACCF291BB3}"/>
              </a:ext>
            </a:extLst>
          </p:cNvPr>
          <p:cNvPicPr>
            <a:picLocks noChangeAspect="1"/>
          </p:cNvPicPr>
          <p:nvPr/>
        </p:nvPicPr>
        <p:blipFill>
          <a:blip r:embed="rId4"/>
          <a:stretch>
            <a:fillRect/>
          </a:stretch>
        </p:blipFill>
        <p:spPr>
          <a:xfrm>
            <a:off x="3390285" y="3429000"/>
            <a:ext cx="5544165" cy="3271516"/>
          </a:xfrm>
          <a:prstGeom prst="rect">
            <a:avLst/>
          </a:prstGeom>
        </p:spPr>
      </p:pic>
      <p:sp>
        <p:nvSpPr>
          <p:cNvPr id="10" name="Arrow: Down 9">
            <a:extLst>
              <a:ext uri="{FF2B5EF4-FFF2-40B4-BE49-F238E27FC236}">
                <a16:creationId xmlns:a16="http://schemas.microsoft.com/office/drawing/2014/main" id="{BBCFE8F1-C633-49D2-BF74-591622463E94}"/>
              </a:ext>
            </a:extLst>
          </p:cNvPr>
          <p:cNvSpPr/>
          <p:nvPr/>
        </p:nvSpPr>
        <p:spPr>
          <a:xfrm rot="18082782">
            <a:off x="2127004" y="3783341"/>
            <a:ext cx="838200" cy="2240214"/>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55E3E996-F029-4E74-B10A-4CACD01D8233}"/>
              </a:ext>
            </a:extLst>
          </p:cNvPr>
          <p:cNvSpPr txBox="1"/>
          <p:nvPr/>
        </p:nvSpPr>
        <p:spPr>
          <a:xfrm>
            <a:off x="6248400" y="1780649"/>
            <a:ext cx="2667000" cy="1323439"/>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The ENS Communicator link will take you to the following screen. </a:t>
            </a:r>
          </a:p>
        </p:txBody>
      </p:sp>
      <p:sp>
        <p:nvSpPr>
          <p:cNvPr id="13" name="TextBox 12">
            <a:extLst>
              <a:ext uri="{FF2B5EF4-FFF2-40B4-BE49-F238E27FC236}">
                <a16:creationId xmlns:a16="http://schemas.microsoft.com/office/drawing/2014/main" id="{583F20A8-DA12-4A3C-8041-49F47ECA9C83}"/>
              </a:ext>
            </a:extLst>
          </p:cNvPr>
          <p:cNvSpPr txBox="1"/>
          <p:nvPr/>
        </p:nvSpPr>
        <p:spPr>
          <a:xfrm>
            <a:off x="247650" y="5257800"/>
            <a:ext cx="2438400" cy="923330"/>
          </a:xfrm>
          <a:prstGeom prst="rect">
            <a:avLst/>
          </a:prstGeom>
          <a:noFill/>
        </p:spPr>
        <p:txBody>
          <a:bodyPr wrap="square" rtlCol="0">
            <a:spAutoFit/>
          </a:bodyPr>
          <a:lstStyle/>
          <a:p>
            <a:r>
              <a:rPr lang="en-US" dirty="0">
                <a:solidFill>
                  <a:schemeClr val="bg1"/>
                </a:solidFill>
                <a:latin typeface="Eras Demi ITC" pitchFamily="34" charset="0"/>
              </a:rPr>
              <a:t>Click the PIV badge to access the Login screen.</a:t>
            </a:r>
            <a:endParaRPr lang="en-US" dirty="0"/>
          </a:p>
        </p:txBody>
      </p:sp>
    </p:spTree>
    <p:extLst>
      <p:ext uri="{BB962C8B-B14F-4D97-AF65-F5344CB8AC3E}">
        <p14:creationId xmlns:p14="http://schemas.microsoft.com/office/powerpoint/2010/main" val="33517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90600" y="461943"/>
            <a:ext cx="1914286" cy="1704762"/>
          </a:xfrm>
          <a:prstGeom prst="rect">
            <a:avLst/>
          </a:prstGeom>
        </p:spPr>
      </p:pic>
      <p:sp>
        <p:nvSpPr>
          <p:cNvPr id="13" name="TextBox 12"/>
          <p:cNvSpPr txBox="1"/>
          <p:nvPr/>
        </p:nvSpPr>
        <p:spPr>
          <a:xfrm>
            <a:off x="342900" y="2360859"/>
            <a:ext cx="3886200" cy="3170099"/>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To login with PIV credentials you will need to do the following:</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Insert your PIV badge and give it a few seconds</a:t>
            </a:r>
          </a:p>
          <a:p>
            <a:pPr marL="342900" indent="-342900">
              <a:buFont typeface="Arial" panose="020B0604020202020204" pitchFamily="34" charset="0"/>
              <a:buChar char="•"/>
            </a:pPr>
            <a:r>
              <a:rPr lang="en-US" sz="2000" dirty="0">
                <a:solidFill>
                  <a:schemeClr val="bg1"/>
                </a:solidFill>
                <a:latin typeface="Eras Demi ITC" pitchFamily="34" charset="0"/>
                <a:ea typeface="+mj-ea"/>
                <a:cs typeface="+mj-cs"/>
              </a:rPr>
              <a:t>Click on the login button and follow the pop-up prompts (selecting your certificate and entering your PIN)</a:t>
            </a:r>
          </a:p>
        </p:txBody>
      </p:sp>
      <p:sp>
        <p:nvSpPr>
          <p:cNvPr id="14" name="TextBox 13"/>
          <p:cNvSpPr txBox="1"/>
          <p:nvPr/>
        </p:nvSpPr>
        <p:spPr>
          <a:xfrm>
            <a:off x="342900" y="5725112"/>
            <a:ext cx="8500514" cy="707886"/>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If you have issues logging in with your PIV badge please contact the ENS-Admin Team.</a:t>
            </a:r>
          </a:p>
        </p:txBody>
      </p:sp>
      <p:pic>
        <p:nvPicPr>
          <p:cNvPr id="2" name="Picture 1">
            <a:extLst>
              <a:ext uri="{FF2B5EF4-FFF2-40B4-BE49-F238E27FC236}">
                <a16:creationId xmlns:a16="http://schemas.microsoft.com/office/drawing/2014/main" id="{0CB5EEDC-0C5D-4579-861E-EBEE0BE33F4B}"/>
              </a:ext>
            </a:extLst>
          </p:cNvPr>
          <p:cNvPicPr>
            <a:picLocks noChangeAspect="1"/>
          </p:cNvPicPr>
          <p:nvPr/>
        </p:nvPicPr>
        <p:blipFill>
          <a:blip r:embed="rId4"/>
          <a:stretch>
            <a:fillRect/>
          </a:stretch>
        </p:blipFill>
        <p:spPr>
          <a:xfrm>
            <a:off x="4229100" y="400803"/>
            <a:ext cx="3542163" cy="2789845"/>
          </a:xfrm>
          <a:prstGeom prst="rect">
            <a:avLst/>
          </a:prstGeom>
        </p:spPr>
      </p:pic>
      <p:pic>
        <p:nvPicPr>
          <p:cNvPr id="3" name="Picture 2">
            <a:extLst>
              <a:ext uri="{FF2B5EF4-FFF2-40B4-BE49-F238E27FC236}">
                <a16:creationId xmlns:a16="http://schemas.microsoft.com/office/drawing/2014/main" id="{16198BEF-E2B4-4B53-8E40-765BA21EF94B}"/>
              </a:ext>
            </a:extLst>
          </p:cNvPr>
          <p:cNvPicPr>
            <a:picLocks noChangeAspect="1"/>
          </p:cNvPicPr>
          <p:nvPr/>
        </p:nvPicPr>
        <p:blipFill>
          <a:blip r:embed="rId5"/>
          <a:stretch>
            <a:fillRect/>
          </a:stretch>
        </p:blipFill>
        <p:spPr>
          <a:xfrm>
            <a:off x="5029200" y="3553473"/>
            <a:ext cx="3174959" cy="1869264"/>
          </a:xfrm>
          <a:prstGeom prst="rect">
            <a:avLst/>
          </a:prstGeom>
        </p:spPr>
      </p:pic>
      <p:sp>
        <p:nvSpPr>
          <p:cNvPr id="15" name="Right Arrow 14"/>
          <p:cNvSpPr/>
          <p:nvPr/>
        </p:nvSpPr>
        <p:spPr>
          <a:xfrm>
            <a:off x="2667000" y="1314324"/>
            <a:ext cx="1752600" cy="38558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Right Arrow 15"/>
          <p:cNvSpPr/>
          <p:nvPr/>
        </p:nvSpPr>
        <p:spPr>
          <a:xfrm rot="2796605">
            <a:off x="5471250" y="3356939"/>
            <a:ext cx="1240301" cy="385581"/>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948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761999"/>
          </a:xfrm>
        </p:spPr>
        <p:txBody>
          <a:bodyPr>
            <a:normAutofit/>
          </a:bodyPr>
          <a:lstStyle/>
          <a:p>
            <a:pPr marL="0">
              <a:buNone/>
            </a:pPr>
            <a:r>
              <a:rPr lang="en-US" sz="2000" dirty="0">
                <a:solidFill>
                  <a:schemeClr val="bg1"/>
                </a:solidFill>
                <a:latin typeface="Eras Demi ITC" pitchFamily="34" charset="0"/>
                <a:ea typeface="+mj-ea"/>
                <a:cs typeface="+mj-cs"/>
              </a:rPr>
              <a:t>As a roster user in the system you will have access to your own contact information. </a:t>
            </a:r>
          </a:p>
        </p:txBody>
      </p:sp>
      <p:sp>
        <p:nvSpPr>
          <p:cNvPr id="5" name="TextBox 4"/>
          <p:cNvSpPr txBox="1"/>
          <p:nvPr/>
        </p:nvSpPr>
        <p:spPr>
          <a:xfrm>
            <a:off x="6477000" y="1978223"/>
            <a:ext cx="2514600" cy="4401205"/>
          </a:xfrm>
          <a:prstGeom prst="rect">
            <a:avLst/>
          </a:prstGeom>
          <a:noFill/>
        </p:spPr>
        <p:txBody>
          <a:bodyPr wrap="square" rtlCol="0">
            <a:spAutoFit/>
          </a:bodyPr>
          <a:lstStyle/>
          <a:p>
            <a:r>
              <a:rPr lang="en-US" sz="2000" dirty="0">
                <a:solidFill>
                  <a:schemeClr val="bg1"/>
                </a:solidFill>
                <a:latin typeface="Eras Demi ITC" pitchFamily="34" charset="0"/>
                <a:ea typeface="+mj-ea"/>
                <a:cs typeface="+mj-cs"/>
              </a:rPr>
              <a:t>Once you log in to the system you should see your contact details, similar to the image here. You will have access to change your name, location, and devices. All other information is handled by the POCs or the ENS-Admin team.</a:t>
            </a:r>
          </a:p>
        </p:txBody>
      </p:sp>
      <p:sp>
        <p:nvSpPr>
          <p:cNvPr id="7" name="Title 3"/>
          <p:cNvSpPr>
            <a:spLocks noGrp="1"/>
          </p:cNvSpPr>
          <p:nvPr>
            <p:ph type="title"/>
          </p:nvPr>
        </p:nvSpPr>
        <p:spPr>
          <a:xfrm>
            <a:off x="457200" y="274638"/>
            <a:ext cx="8229600"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n-US" sz="6000" dirty="0">
                <a:solidFill>
                  <a:schemeClr val="bg1"/>
                </a:solidFill>
                <a:latin typeface="Eras Bold ITC" pitchFamily="34" charset="0"/>
              </a:rPr>
              <a:t>Roster Users</a:t>
            </a:r>
          </a:p>
        </p:txBody>
      </p:sp>
      <p:pic>
        <p:nvPicPr>
          <p:cNvPr id="8" name="Picture 7"/>
          <p:cNvPicPr>
            <a:picLocks noChangeAspect="1"/>
          </p:cNvPicPr>
          <p:nvPr/>
        </p:nvPicPr>
        <p:blipFill>
          <a:blip r:embed="rId2"/>
          <a:stretch>
            <a:fillRect/>
          </a:stretch>
        </p:blipFill>
        <p:spPr>
          <a:xfrm>
            <a:off x="720659" y="2362200"/>
            <a:ext cx="5649900" cy="338405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6000" dirty="0">
                <a:solidFill>
                  <a:schemeClr val="bg1"/>
                </a:solidFill>
                <a:latin typeface="Eras Bold ITC" pitchFamily="34" charset="0"/>
              </a:rPr>
              <a:t>Contact information</a:t>
            </a:r>
          </a:p>
        </p:txBody>
      </p:sp>
      <p:sp>
        <p:nvSpPr>
          <p:cNvPr id="6" name="TextBox 5"/>
          <p:cNvSpPr txBox="1"/>
          <p:nvPr/>
        </p:nvSpPr>
        <p:spPr>
          <a:xfrm>
            <a:off x="6096000" y="1371600"/>
            <a:ext cx="2590800" cy="4539704"/>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This is the basic layout for contact information. The top section is your general information. The middle section is where your devices are maintained. The bottom section is for custom fields, which are associated with  groups for notification. We ask that you do not modify custom field information as it affects your ability to be notified.</a:t>
            </a:r>
          </a:p>
        </p:txBody>
      </p:sp>
      <p:sp>
        <p:nvSpPr>
          <p:cNvPr id="8" name="TextBox 7"/>
          <p:cNvSpPr txBox="1"/>
          <p:nvPr/>
        </p:nvSpPr>
        <p:spPr>
          <a:xfrm>
            <a:off x="457200" y="5791200"/>
            <a:ext cx="8229600" cy="615553"/>
          </a:xfrm>
          <a:prstGeom prst="rect">
            <a:avLst/>
          </a:prstGeom>
          <a:noFill/>
        </p:spPr>
        <p:txBody>
          <a:bodyPr wrap="square" rtlCol="0">
            <a:spAutoFit/>
          </a:bodyPr>
          <a:lstStyle/>
          <a:p>
            <a:r>
              <a:rPr lang="en-US" sz="1700" dirty="0">
                <a:solidFill>
                  <a:schemeClr val="bg1"/>
                </a:solidFill>
                <a:latin typeface="Eras Demi ITC" pitchFamily="34" charset="0"/>
                <a:ea typeface="+mj-ea"/>
                <a:cs typeface="+mj-cs"/>
              </a:rPr>
              <a:t>In the following section we will be going over the contact information section in detail.</a:t>
            </a:r>
          </a:p>
        </p:txBody>
      </p:sp>
      <p:pic>
        <p:nvPicPr>
          <p:cNvPr id="7" name="Picture 6"/>
          <p:cNvPicPr>
            <a:picLocks noChangeAspect="1"/>
          </p:cNvPicPr>
          <p:nvPr/>
        </p:nvPicPr>
        <p:blipFill>
          <a:blip r:embed="rId2"/>
          <a:stretch>
            <a:fillRect/>
          </a:stretch>
        </p:blipFill>
        <p:spPr>
          <a:xfrm>
            <a:off x="457200" y="1339898"/>
            <a:ext cx="5638800" cy="44392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1346</TotalTime>
  <Words>1149</Words>
  <Application>Microsoft Office PowerPoint</Application>
  <PresentationFormat>On-screen Show (4:3)</PresentationFormat>
  <Paragraphs>114</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Eras Bold ITC</vt:lpstr>
      <vt:lpstr>Eras Demi ITC</vt:lpstr>
      <vt:lpstr>Office Theme</vt:lpstr>
      <vt:lpstr>The FEMA Operations Center Presents:</vt:lpstr>
      <vt:lpstr>PowerPoint Presentation</vt:lpstr>
      <vt:lpstr>Expectations from this presentation</vt:lpstr>
      <vt:lpstr>ENS Capabilities</vt:lpstr>
      <vt:lpstr>How to find ENS</vt:lpstr>
      <vt:lpstr>Login Page</vt:lpstr>
      <vt:lpstr>PowerPoint Presentation</vt:lpstr>
      <vt:lpstr>Roster Users</vt:lpstr>
      <vt:lpstr>Contact information</vt:lpstr>
      <vt:lpstr>PowerPoint Presentation</vt:lpstr>
      <vt:lpstr>PowerPoint Presentation</vt:lpstr>
      <vt:lpstr>How to respond</vt:lpstr>
      <vt:lpstr>PowerPoint Presentation</vt:lpstr>
      <vt:lpstr>PowerPoint Presentation</vt:lpstr>
      <vt:lpstr>Additional resources</vt:lpstr>
      <vt:lpstr>PowerPoint Presentation</vt:lpstr>
      <vt:lpstr>PowerPoint Presentation</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FEMA Operations Center Presents:</dc:title>
  <dc:creator>Dave Heyman</dc:creator>
  <cp:lastModifiedBy>Heyman III, David</cp:lastModifiedBy>
  <cp:revision>107</cp:revision>
  <dcterms:created xsi:type="dcterms:W3CDTF">2011-09-15T15:00:30Z</dcterms:created>
  <dcterms:modified xsi:type="dcterms:W3CDTF">2019-05-15T17:39:04Z</dcterms:modified>
</cp:coreProperties>
</file>