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8" r:id="rId3"/>
    <p:sldId id="257" r:id="rId4"/>
    <p:sldId id="315" r:id="rId5"/>
    <p:sldId id="314" r:id="rId6"/>
    <p:sldId id="313" r:id="rId7"/>
    <p:sldId id="260" r:id="rId8"/>
    <p:sldId id="300" r:id="rId9"/>
    <p:sldId id="261" r:id="rId10"/>
    <p:sldId id="262" r:id="rId11"/>
    <p:sldId id="263" r:id="rId12"/>
    <p:sldId id="264" r:id="rId13"/>
    <p:sldId id="265" r:id="rId14"/>
    <p:sldId id="28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316" r:id="rId25"/>
    <p:sldId id="275" r:id="rId26"/>
    <p:sldId id="318" r:id="rId27"/>
    <p:sldId id="276" r:id="rId28"/>
    <p:sldId id="277" r:id="rId29"/>
    <p:sldId id="302" r:id="rId30"/>
    <p:sldId id="303" r:id="rId31"/>
    <p:sldId id="317" r:id="rId32"/>
    <p:sldId id="278" r:id="rId33"/>
    <p:sldId id="319" r:id="rId34"/>
    <p:sldId id="280" r:id="rId35"/>
    <p:sldId id="279" r:id="rId36"/>
    <p:sldId id="281" r:id="rId37"/>
    <p:sldId id="282" r:id="rId38"/>
    <p:sldId id="284" r:id="rId39"/>
    <p:sldId id="283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09" r:id="rId54"/>
    <p:sldId id="312" r:id="rId55"/>
    <p:sldId id="304" r:id="rId56"/>
    <p:sldId id="305" r:id="rId57"/>
    <p:sldId id="306" r:id="rId58"/>
    <p:sldId id="307" r:id="rId59"/>
    <p:sldId id="308" r:id="rId60"/>
    <p:sldId id="31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5722-E78E-4774-B8BC-C913F88083F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5606E-1BB1-4993-819F-4CEB276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8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365B-5C21-4311-A5F0-CE885DF9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Exempt Chemical Preparations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 Data Entry Screen Mockups</a:t>
            </a:r>
          </a:p>
          <a:p>
            <a:r>
              <a:rPr lang="en-US" dirty="0" smtClean="0"/>
              <a:t>v1.10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Exempt Chemical Preparations associated with this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85887"/>
            <a:ext cx="7620000" cy="40862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60" y="2970510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Exempt Chemical Preparation For Semi-Annual Report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0228" y="4034919"/>
            <a:ext cx="1519362" cy="810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7578249" y="443060"/>
            <a:ext cx="317390" cy="2928294"/>
          </a:xfrm>
          <a:prstGeom prst="rightBrac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39047" y="1584041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97" y="160792"/>
            <a:ext cx="7354956" cy="65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Narcotic Exempt Chemical Preparations associated with this Company</a:t>
            </a:r>
          </a:p>
          <a:p>
            <a:r>
              <a:rPr lang="en-US" dirty="0" smtClean="0"/>
              <a:t>As each Narcotic Exempt Chemical Preparation is reported, it is removed from  the list of available Narcotic Exempt Chemical Preparations to select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995487"/>
            <a:ext cx="7696200" cy="2867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41" y="4656094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Exempt Chemical Preparation Semi-Annual Report Quantities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4472641"/>
            <a:ext cx="498071" cy="874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4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the selected Narcotic Exempt Chemical Preparation</a:t>
            </a:r>
          </a:p>
          <a:p>
            <a:r>
              <a:rPr lang="en-US" dirty="0" smtClean="0"/>
              <a:t>If the system already knows the Controlled Narcotic Substance </a:t>
            </a:r>
            <a:r>
              <a:rPr lang="en-US" i="1" dirty="0" smtClean="0"/>
              <a:t>Quantities Per Product</a:t>
            </a:r>
            <a:r>
              <a:rPr lang="en-US" dirty="0" smtClean="0"/>
              <a:t> for the Narcotic Exempt Chemical Preparation, then those values will be </a:t>
            </a:r>
            <a:r>
              <a:rPr lang="en-US" dirty="0"/>
              <a:t>prefilled. If not, it is stored for the next Semi-Annual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024062"/>
            <a:ext cx="5753100" cy="28098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 Chemical Preparation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Application for Liquid Preparation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09" y="69989"/>
            <a:ext cx="5653377" cy="67148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978" y="3265779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Product</a:t>
            </a:r>
            <a:r>
              <a:rPr lang="en-US" dirty="0" smtClean="0"/>
              <a:t>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12897" y="3586315"/>
            <a:ext cx="1455090" cy="421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7140179" y="278296"/>
            <a:ext cx="317390" cy="2631882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7569" y="132275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193" y="4321880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Upload Document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78943" y="4760528"/>
            <a:ext cx="1789044" cy="418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2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Allows a user to select a local document and upload it to the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428875"/>
            <a:ext cx="5753100" cy="20002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936" y="2887948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Preparation</a:t>
            </a:r>
            <a:r>
              <a:rPr lang="en-US" dirty="0" smtClean="0"/>
              <a:t>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62901" y="3272589"/>
            <a:ext cx="1375715" cy="345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21078" y="45330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Manufacturer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839027" y="776470"/>
            <a:ext cx="934451" cy="679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21078" y="107156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Supplier</a:t>
            </a:r>
            <a:r>
              <a:rPr lang="en-US" dirty="0" smtClean="0"/>
              <a:t> Dialog Box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21078" y="1689824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Importer </a:t>
            </a:r>
            <a:r>
              <a:rPr lang="en-US" dirty="0" smtClean="0"/>
              <a:t>Dialog Box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21078" y="2280012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Product Container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839027" y="1394729"/>
            <a:ext cx="934451" cy="342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831180" y="1970882"/>
            <a:ext cx="942298" cy="42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826996" y="2193462"/>
            <a:ext cx="946482" cy="409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70" y="162630"/>
            <a:ext cx="7080740" cy="65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Manufacturers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995487"/>
            <a:ext cx="7696200" cy="2867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725" y="145671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Manufacturer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438150"/>
            <a:ext cx="8886825" cy="5981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25" y="396729"/>
            <a:ext cx="10515600" cy="5959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Nomenclature</a:t>
            </a:r>
          </a:p>
          <a:p>
            <a:r>
              <a:rPr lang="en-US" dirty="0" smtClean="0"/>
              <a:t>Mandatory Data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Read Only Field </a:t>
            </a:r>
          </a:p>
          <a:p>
            <a:pPr marL="0" indent="0">
              <a:buNone/>
            </a:pPr>
            <a:r>
              <a:rPr lang="en-US" sz="3600" dirty="0" smtClean="0"/>
              <a:t>ECP Data Entry Forms</a:t>
            </a:r>
          </a:p>
          <a:p>
            <a:r>
              <a:rPr lang="en-US" dirty="0"/>
              <a:t>Web User Account </a:t>
            </a:r>
            <a:r>
              <a:rPr lang="en-US" dirty="0" smtClean="0"/>
              <a:t>Request</a:t>
            </a:r>
          </a:p>
          <a:p>
            <a:r>
              <a:rPr lang="en-US" dirty="0"/>
              <a:t>Company Information Change </a:t>
            </a:r>
            <a:r>
              <a:rPr lang="en-US" dirty="0" smtClean="0"/>
              <a:t>Notification</a:t>
            </a:r>
          </a:p>
          <a:p>
            <a:r>
              <a:rPr lang="en-US" dirty="0"/>
              <a:t>Letter of Exemptions </a:t>
            </a:r>
            <a:r>
              <a:rPr lang="en-US" dirty="0" smtClean="0"/>
              <a:t>Request</a:t>
            </a:r>
          </a:p>
          <a:p>
            <a:r>
              <a:rPr lang="en-US" dirty="0"/>
              <a:t>Online </a:t>
            </a:r>
            <a:r>
              <a:rPr lang="en-US" dirty="0" smtClean="0"/>
              <a:t>Question</a:t>
            </a:r>
          </a:p>
          <a:p>
            <a:r>
              <a:rPr lang="en-US" dirty="0" smtClean="0"/>
              <a:t>ECP Removal Request</a:t>
            </a:r>
          </a:p>
          <a:p>
            <a:r>
              <a:rPr lang="en-US" dirty="0" smtClean="0"/>
              <a:t>ECP Importer/Exporter </a:t>
            </a:r>
            <a:r>
              <a:rPr lang="en-US" dirty="0"/>
              <a:t>Semi Annual </a:t>
            </a:r>
            <a:r>
              <a:rPr lang="en-US" dirty="0" smtClean="0"/>
              <a:t>Report</a:t>
            </a:r>
          </a:p>
          <a:p>
            <a:r>
              <a:rPr lang="en-US" dirty="0"/>
              <a:t>ECP </a:t>
            </a:r>
            <a:r>
              <a:rPr lang="en-US" dirty="0" smtClean="0"/>
              <a:t>Application</a:t>
            </a:r>
          </a:p>
          <a:p>
            <a:r>
              <a:rPr lang="en-US" dirty="0"/>
              <a:t>Approved Solvent </a:t>
            </a:r>
            <a:r>
              <a:rPr lang="en-US" smtClean="0"/>
              <a:t>Modifications Request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4890" y="1614359"/>
            <a:ext cx="2480035" cy="32993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Importers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725" y="145671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Importer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995487"/>
            <a:ext cx="7696200" cy="2867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5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647700"/>
            <a:ext cx="8886825" cy="5562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Suppliers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725" y="145671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Supplier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995487"/>
            <a:ext cx="7696200" cy="28670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461962"/>
            <a:ext cx="8886825" cy="59340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8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Product Containers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725" y="1272089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Product Container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64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885825"/>
            <a:ext cx="8886825" cy="5086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4570" y="239494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Product Labels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454101" y="652007"/>
            <a:ext cx="1144988" cy="1566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4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Product Labels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725" y="1272089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Upload Label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6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347787"/>
            <a:ext cx="8886825" cy="41624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8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7436" y="197773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Preparation Container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00077" y="2369489"/>
            <a:ext cx="1550504" cy="78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7436" y="272031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Controlled Substances</a:t>
            </a:r>
            <a:r>
              <a:rPr lang="en-US" dirty="0" smtClean="0"/>
              <a:t> Dialog Box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7436" y="3462891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Non-Controlled Substances</a:t>
            </a:r>
            <a:r>
              <a:rPr lang="en-US" dirty="0" smtClean="0"/>
              <a:t> Dialog Box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7436" y="4342839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Matrices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11395" y="3091079"/>
            <a:ext cx="1510748" cy="162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11395" y="3766330"/>
            <a:ext cx="1439186" cy="276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11395" y="4736256"/>
            <a:ext cx="1439186" cy="1378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61892"/>
            <a:ext cx="4196239" cy="64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40731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the </a:t>
            </a:r>
            <a:r>
              <a:rPr lang="en-US" dirty="0"/>
              <a:t>Solid (Lyophilized) </a:t>
            </a:r>
            <a:r>
              <a:rPr lang="en-US" dirty="0" smtClean="0"/>
              <a:t>Preparation screen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61892"/>
            <a:ext cx="4196239" cy="64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99" y="156403"/>
            <a:ext cx="5518205" cy="65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5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40731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the Solid Preparation screen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416" y="240731"/>
            <a:ext cx="5716461" cy="64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62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Preparation Containers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725" y="1272089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Preparation Container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879945" cy="607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547687"/>
            <a:ext cx="8886825" cy="576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4101" y="17848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Preparation Labels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454101" y="547687"/>
            <a:ext cx="1899699" cy="2131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5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Preparation Labels associated with this Preparation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725" y="1272089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Upload Label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65690" y="1841354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64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Controlled Substances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783" y="1272089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Controlled Substance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8713" y="1870999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1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28587"/>
            <a:ext cx="8886825" cy="66008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2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Non-Controlled Substances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783" y="1272089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Non-Controlled Substance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8713" y="1870999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2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323850"/>
            <a:ext cx="8886825" cy="6210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4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Matrices associated with this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783" y="1272089"/>
            <a:ext cx="27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Matrix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8713" y="1870999"/>
            <a:ext cx="1078727" cy="66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7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004887"/>
            <a:ext cx="8886825" cy="4848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567" y="3922830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Point Of Contact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3830" y="4245995"/>
            <a:ext cx="1343770" cy="214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7" y="157587"/>
            <a:ext cx="6146357" cy="65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6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 Chemical Preparation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Application for Gel Plate Preparation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82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09" y="69989"/>
            <a:ext cx="5653377" cy="67148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978" y="3265779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Product</a:t>
            </a:r>
            <a:r>
              <a:rPr lang="en-US" dirty="0" smtClean="0"/>
              <a:t>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12897" y="3586315"/>
            <a:ext cx="1455090" cy="421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7140179" y="278296"/>
            <a:ext cx="317390" cy="2631882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7569" y="132275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193" y="4321880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Upload Document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78943" y="4760528"/>
            <a:ext cx="1789044" cy="418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2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23" y="158210"/>
            <a:ext cx="7044855" cy="65465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936" y="2887948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Preparation</a:t>
            </a:r>
            <a:r>
              <a:rPr lang="en-US" dirty="0" smtClean="0"/>
              <a:t>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62901" y="3272589"/>
            <a:ext cx="1423284" cy="369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21078" y="45330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Manufacturer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839027" y="776470"/>
            <a:ext cx="934451" cy="679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21078" y="107156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Supplier</a:t>
            </a:r>
            <a:r>
              <a:rPr lang="en-US" dirty="0" smtClean="0"/>
              <a:t> Dialog Box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21078" y="1689824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Importer </a:t>
            </a:r>
            <a:r>
              <a:rPr lang="en-US" dirty="0" smtClean="0"/>
              <a:t>Dialog Box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621078" y="2280012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Product Container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839027" y="1394729"/>
            <a:ext cx="934451" cy="342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831180" y="1970882"/>
            <a:ext cx="942298" cy="42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826996" y="2193462"/>
            <a:ext cx="946482" cy="409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5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086" y="397321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Gel Plates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58116" y="4434831"/>
            <a:ext cx="1610802" cy="487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7483"/>
            <a:ext cx="5076634" cy="65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3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828" y="111869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Gel Plate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39186" y="1510748"/>
            <a:ext cx="972668" cy="1001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Gel Plates associated with this Company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2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114535"/>
            <a:ext cx="8611263" cy="66268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68" y="1381251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Gel Mediums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57876" y="1924215"/>
            <a:ext cx="1073074" cy="779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7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732" y="1349156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Gel Medium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11965" y="1773141"/>
            <a:ext cx="1017767" cy="727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Gel Mediums associated with this Company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3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838200"/>
            <a:ext cx="8886825" cy="5181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52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 Chemical Preparation Reapplication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Reapplication </a:t>
            </a:r>
            <a:r>
              <a:rPr lang="en-US" dirty="0"/>
              <a:t>for previously approved Exempt Chemical Preparations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6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51" y="142253"/>
            <a:ext cx="4865134" cy="6579221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140179" y="270344"/>
            <a:ext cx="317390" cy="2305879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57569" y="1100117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2024062"/>
            <a:ext cx="65436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8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 Solvent Preparation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9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50" y="173874"/>
            <a:ext cx="5512546" cy="65476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978" y="3265779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Product</a:t>
            </a:r>
            <a:r>
              <a:rPr lang="en-US" dirty="0" smtClean="0"/>
              <a:t>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4115" y="3657600"/>
            <a:ext cx="1908313" cy="318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7243545" y="365760"/>
            <a:ext cx="317390" cy="2576222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86968" y="1330705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78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242" y="3003386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Preparations</a:t>
            </a:r>
            <a:r>
              <a:rPr lang="en-US" dirty="0" smtClean="0"/>
              <a:t>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7355" y="3429000"/>
            <a:ext cx="2018968" cy="2207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25" y="172988"/>
            <a:ext cx="7036905" cy="65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15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711" y="1588054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Solvents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98212" y="1917549"/>
            <a:ext cx="1908313" cy="318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90" y="158754"/>
            <a:ext cx="5645426" cy="65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5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2209800"/>
            <a:ext cx="7058025" cy="2438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Solvents associated with this Company</a:t>
            </a:r>
          </a:p>
        </p:txBody>
      </p:sp>
    </p:spTree>
    <p:extLst>
      <p:ext uri="{BB962C8B-B14F-4D97-AF65-F5344CB8AC3E}">
        <p14:creationId xmlns:p14="http://schemas.microsoft.com/office/powerpoint/2010/main" val="3586425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 Solvent Preparation Reapplication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Reapplication </a:t>
            </a:r>
            <a:r>
              <a:rPr lang="en-US" dirty="0"/>
              <a:t>for previously approved Exempt </a:t>
            </a:r>
            <a:r>
              <a:rPr lang="en-US" dirty="0" smtClean="0"/>
              <a:t>Solvent Preparations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4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308" y="148104"/>
            <a:ext cx="4789821" cy="65733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108373" y="275457"/>
            <a:ext cx="317390" cy="2276912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5763" y="1090747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4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Solvent Modifications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9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86" y="319158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Search Solvent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6651" y="3609892"/>
            <a:ext cx="1566406" cy="87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16" y="164743"/>
            <a:ext cx="6543923" cy="6557729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7505939" y="410628"/>
            <a:ext cx="317390" cy="3087945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44240" y="1631434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44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59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995487"/>
            <a:ext cx="8791575" cy="28670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Solvents associated with this Company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47" y="1243514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Add Solvent </a:t>
            </a:r>
            <a:r>
              <a:rPr lang="en-US" dirty="0" smtClean="0"/>
              <a:t>Dialog Box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7009" y="1647762"/>
            <a:ext cx="1476334" cy="899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783" y="5052188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Solvent Modification </a:t>
            </a:r>
            <a:r>
              <a:rPr lang="en-US" dirty="0" smtClean="0"/>
              <a:t>Page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00212" y="4556097"/>
            <a:ext cx="780595" cy="775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8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008" y="4357315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Exempt Chemical Preparations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05593" y="4826442"/>
            <a:ext cx="946205" cy="7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03" y="156690"/>
            <a:ext cx="4874149" cy="6584004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269357" y="540689"/>
            <a:ext cx="341243" cy="3180521"/>
          </a:xfrm>
          <a:prstGeom prst="rightBrac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10600" y="1807783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69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60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604837"/>
            <a:ext cx="88868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3123"/>
            <a:ext cx="11839492" cy="6578352"/>
          </a:xfrm>
        </p:spPr>
        <p:txBody>
          <a:bodyPr/>
          <a:lstStyle/>
          <a:p>
            <a:r>
              <a:rPr lang="en-US" dirty="0" smtClean="0"/>
              <a:t>Displays all of the Exempt Chemical Preparations associated with this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52625"/>
            <a:ext cx="7620000" cy="29527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8496"/>
            <a:ext cx="5150883" cy="64329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008" y="4357315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Exempt Chemical Preparations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05593" y="4826442"/>
            <a:ext cx="850790" cy="310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391040" y="556591"/>
            <a:ext cx="341243" cy="3387255"/>
          </a:xfrm>
          <a:prstGeom prst="rightBrac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51553" y="1927052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7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79" y="145763"/>
            <a:ext cx="8746436" cy="653479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5/27/2021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365B-5C21-4311-A5F0-CE885DF98544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60" y="2970510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Opens </a:t>
            </a:r>
            <a:r>
              <a:rPr lang="en-US" i="1" dirty="0" smtClean="0"/>
              <a:t>Select Exempt Chemical Preparations For Removal</a:t>
            </a:r>
            <a:r>
              <a:rPr lang="en-US" dirty="0" smtClean="0"/>
              <a:t> Dialog Box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09816" y="3808675"/>
            <a:ext cx="1049572" cy="54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83937" y="381662"/>
            <a:ext cx="317390" cy="3768918"/>
          </a:xfrm>
          <a:prstGeom prst="rightBrace">
            <a:avLst/>
          </a:prstGeom>
          <a:ln w="95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74321" y="1942956"/>
            <a:ext cx="262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Prefilled with Company’s account information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ECP Web Data Entry Screen Mockups v1.10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1214</Words>
  <Application>Microsoft Office PowerPoint</Application>
  <PresentationFormat>Widescreen</PresentationFormat>
  <Paragraphs>284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Exempt Chemical Preparations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Exempt Chemical Preparation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Exempt Chemical Preparation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Exempt Chemical Preparation Reapplication</vt:lpstr>
      <vt:lpstr>PowerPoint Presentation</vt:lpstr>
      <vt:lpstr>Exempt Solvent Preparation Application</vt:lpstr>
      <vt:lpstr>PowerPoint Presentation</vt:lpstr>
      <vt:lpstr>PowerPoint Presentation</vt:lpstr>
      <vt:lpstr>PowerPoint Presentation</vt:lpstr>
      <vt:lpstr>PowerPoint Presentation</vt:lpstr>
      <vt:lpstr>Exempt Solvent Preparation Reapplication</vt:lpstr>
      <vt:lpstr>PowerPoint Presentation</vt:lpstr>
      <vt:lpstr>Approved Solvent Modifications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ECP</dc:title>
  <dc:creator>Shawn Firth</dc:creator>
  <cp:lastModifiedBy>Amin, Trudy A.</cp:lastModifiedBy>
  <cp:revision>130</cp:revision>
  <dcterms:created xsi:type="dcterms:W3CDTF">2021-05-07T18:51:19Z</dcterms:created>
  <dcterms:modified xsi:type="dcterms:W3CDTF">2021-06-08T19:21:35Z</dcterms:modified>
</cp:coreProperties>
</file>