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Lst>
  <p:notesMasterIdLst>
    <p:notesMasterId r:id="rId8"/>
  </p:notesMasterIdLst>
  <p:sldIdLst>
    <p:sldId id="261" r:id="rId5"/>
    <p:sldId id="291" r:id="rId6"/>
    <p:sldId id="32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Grimm" initials="SG" lastIdx="19" clrIdx="0">
    <p:extLst>
      <p:ext uri="{19B8F6BF-5375-455C-9EA6-DF929625EA0E}">
        <p15:presenceInfo xmlns:p15="http://schemas.microsoft.com/office/powerpoint/2012/main" userId="Sarah Grimm" providerId="None"/>
      </p:ext>
    </p:extLst>
  </p:cmAuthor>
  <p:cmAuthor id="2" name="Walbridge, Anne" initials="WA" lastIdx="4" clrIdx="1">
    <p:extLst>
      <p:ext uri="{19B8F6BF-5375-455C-9EA6-DF929625EA0E}">
        <p15:presenceInfo xmlns:p15="http://schemas.microsoft.com/office/powerpoint/2012/main" userId="S-1-5-21-343818398-839522115-725345543-5016884" providerId="AD"/>
      </p:ext>
    </p:extLst>
  </p:cmAuthor>
  <p:cmAuthor id="3" name="Lombardo, Donald" initials="LD" lastIdx="4" clrIdx="2">
    <p:extLst>
      <p:ext uri="{19B8F6BF-5375-455C-9EA6-DF929625EA0E}">
        <p15:presenceInfo xmlns:p15="http://schemas.microsoft.com/office/powerpoint/2012/main" userId="S-1-5-21-343818398-839522115-725345543-4743224" providerId="AD"/>
      </p:ext>
    </p:extLst>
  </p:cmAuthor>
  <p:cmAuthor id="4" name="Askew, William" initials="AW" lastIdx="10" clrIdx="3">
    <p:extLst>
      <p:ext uri="{19B8F6BF-5375-455C-9EA6-DF929625EA0E}">
        <p15:presenceInfo xmlns:p15="http://schemas.microsoft.com/office/powerpoint/2012/main" userId="S-1-5-21-343818398-839522115-725345543-5349041" providerId="AD"/>
      </p:ext>
    </p:extLst>
  </p:cmAuthor>
  <p:cmAuthor id="5" name="Michael Gambone (TSA)" initials="MG" lastIdx="3" clrIdx="4">
    <p:extLst>
      <p:ext uri="{19B8F6BF-5375-455C-9EA6-DF929625EA0E}">
        <p15:presenceInfo xmlns:p15="http://schemas.microsoft.com/office/powerpoint/2012/main" userId="Michael Gambone (TSA)" providerId="None"/>
      </p:ext>
    </p:extLst>
  </p:cmAuthor>
  <p:cmAuthor id="6" name="Nathan Tsoi" initials="NT" lastIdx="1" clrIdx="5">
    <p:extLst>
      <p:ext uri="{19B8F6BF-5375-455C-9EA6-DF929625EA0E}">
        <p15:presenceInfo xmlns:p15="http://schemas.microsoft.com/office/powerpoint/2012/main" userId="Nathan Tso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35" autoAdjust="0"/>
    <p:restoredTop sz="94660"/>
  </p:normalViewPr>
  <p:slideViewPr>
    <p:cSldViewPr snapToGrid="0">
      <p:cViewPr varScale="1">
        <p:scale>
          <a:sx n="89" d="100"/>
          <a:sy n="89" d="100"/>
        </p:scale>
        <p:origin x="15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58796A-3A38-4487-96E0-969917D69BEA}" type="datetimeFigureOut">
              <a:rPr lang="en-US" smtClean="0"/>
              <a:t>7/31/2024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F2C0E-C536-42B8-B23B-3B3D92E10555}" type="slidenum">
              <a:rPr lang="en-US" smtClean="0"/>
              <a:t>‹#›</a:t>
            </a:fld>
            <a:endParaRPr lang="en-US" dirty="0"/>
          </a:p>
        </p:txBody>
      </p:sp>
    </p:spTree>
    <p:extLst>
      <p:ext uri="{BB962C8B-B14F-4D97-AF65-F5344CB8AC3E}">
        <p14:creationId xmlns:p14="http://schemas.microsoft.com/office/powerpoint/2010/main" val="370894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4381" indent="-290145">
              <a:defRPr>
                <a:solidFill>
                  <a:schemeClr val="tx1"/>
                </a:solidFill>
                <a:latin typeface="Calibri" pitchFamily="34" charset="0"/>
              </a:defRPr>
            </a:lvl2pPr>
            <a:lvl3pPr marL="1160587" indent="-232118">
              <a:defRPr>
                <a:solidFill>
                  <a:schemeClr val="tx1"/>
                </a:solidFill>
                <a:latin typeface="Calibri" pitchFamily="34" charset="0"/>
              </a:defRPr>
            </a:lvl3pPr>
            <a:lvl4pPr marL="1624821" indent="-232118">
              <a:defRPr>
                <a:solidFill>
                  <a:schemeClr val="tx1"/>
                </a:solidFill>
                <a:latin typeface="Calibri" pitchFamily="34" charset="0"/>
              </a:defRPr>
            </a:lvl4pPr>
            <a:lvl5pPr marL="2089054" indent="-232118">
              <a:defRPr>
                <a:solidFill>
                  <a:schemeClr val="tx1"/>
                </a:solidFill>
                <a:latin typeface="Calibri" pitchFamily="34" charset="0"/>
              </a:defRPr>
            </a:lvl5pPr>
            <a:lvl6pPr marL="2553288" indent="-232118" fontAlgn="base">
              <a:spcBef>
                <a:spcPct val="0"/>
              </a:spcBef>
              <a:spcAft>
                <a:spcPct val="0"/>
              </a:spcAft>
              <a:defRPr>
                <a:solidFill>
                  <a:schemeClr val="tx1"/>
                </a:solidFill>
                <a:latin typeface="Calibri" pitchFamily="34" charset="0"/>
              </a:defRPr>
            </a:lvl6pPr>
            <a:lvl7pPr marL="3017525" indent="-232118" fontAlgn="base">
              <a:spcBef>
                <a:spcPct val="0"/>
              </a:spcBef>
              <a:spcAft>
                <a:spcPct val="0"/>
              </a:spcAft>
              <a:defRPr>
                <a:solidFill>
                  <a:schemeClr val="tx1"/>
                </a:solidFill>
                <a:latin typeface="Calibri" pitchFamily="34" charset="0"/>
              </a:defRPr>
            </a:lvl7pPr>
            <a:lvl8pPr marL="3481759" indent="-232118" fontAlgn="base">
              <a:spcBef>
                <a:spcPct val="0"/>
              </a:spcBef>
              <a:spcAft>
                <a:spcPct val="0"/>
              </a:spcAft>
              <a:defRPr>
                <a:solidFill>
                  <a:schemeClr val="tx1"/>
                </a:solidFill>
                <a:latin typeface="Calibri" pitchFamily="34" charset="0"/>
              </a:defRPr>
            </a:lvl8pPr>
            <a:lvl9pPr marL="3945993" indent="-232118"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BB244D6-5FD0-4405-9333-B7AA67279500}" type="slidenum">
              <a:rPr lang="en-US">
                <a:solidFill>
                  <a:srgbClr val="000000"/>
                </a:solidFill>
              </a:rPr>
              <a:pPr fontAlgn="base">
                <a:spcBef>
                  <a:spcPct val="0"/>
                </a:spcBef>
                <a:spcAft>
                  <a:spcPct val="0"/>
                </a:spcAft>
              </a:pPr>
              <a:t>1</a:t>
            </a:fld>
            <a:endParaRPr lang="en-US" dirty="0">
              <a:solidFill>
                <a:srgbClr val="000000"/>
              </a:solidFill>
            </a:endParaRPr>
          </a:p>
        </p:txBody>
      </p:sp>
    </p:spTree>
    <p:extLst>
      <p:ext uri="{BB962C8B-B14F-4D97-AF65-F5344CB8AC3E}">
        <p14:creationId xmlns:p14="http://schemas.microsoft.com/office/powerpoint/2010/main" val="213890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38859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63420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00594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userDrawn="1"/>
        </p:nvSpPr>
        <p:spPr bwMode="auto">
          <a:xfrm>
            <a:off x="0" y="624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900" dirty="0">
                <a:solidFill>
                  <a:srgbClr val="FFFFFF"/>
                </a:solidFill>
                <a:latin typeface="Arial" charset="0"/>
              </a:rPr>
              <a:t>Derived from: Multiple Sources; Declassify on: 25x1-human; Date of Source: 20091007</a:t>
            </a:r>
          </a:p>
        </p:txBody>
      </p:sp>
      <p:sp>
        <p:nvSpPr>
          <p:cNvPr id="4" name="Rectangle 7"/>
          <p:cNvSpPr>
            <a:spLocks noChangeArrowheads="1"/>
          </p:cNvSpPr>
          <p:nvPr userDrawn="1"/>
        </p:nvSpPr>
        <p:spPr bwMode="auto">
          <a:xfrm>
            <a:off x="3896175" y="662940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5" name="Rectangle 8"/>
          <p:cNvSpPr>
            <a:spLocks noChangeArrowheads="1"/>
          </p:cNvSpPr>
          <p:nvPr userDrawn="1"/>
        </p:nvSpPr>
        <p:spPr bwMode="auto">
          <a:xfrm>
            <a:off x="3896175" y="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6" name="Rectangle 5"/>
          <p:cNvSpPr/>
          <p:nvPr userDrawn="1"/>
        </p:nvSpPr>
        <p:spPr>
          <a:xfrm>
            <a:off x="0" y="0"/>
            <a:ext cx="91440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7" name="Rectangle 6"/>
          <p:cNvSpPr/>
          <p:nvPr userDrawn="1"/>
        </p:nvSpPr>
        <p:spPr>
          <a:xfrm>
            <a:off x="0" y="6502400"/>
            <a:ext cx="9144000" cy="14128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8" name="Rectangle 7"/>
          <p:cNvSpPr/>
          <p:nvPr userDrawn="1"/>
        </p:nvSpPr>
        <p:spPr>
          <a:xfrm>
            <a:off x="0" y="6629400"/>
            <a:ext cx="9144000" cy="2286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9" name="TextBox 13"/>
          <p:cNvSpPr txBox="1">
            <a:spLocks noChangeArrowheads="1"/>
          </p:cNvSpPr>
          <p:nvPr userDrawn="1"/>
        </p:nvSpPr>
        <p:spPr bwMode="auto">
          <a:xfrm>
            <a:off x="0" y="379303"/>
            <a:ext cx="9144000"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595959"/>
                </a:solidFill>
                <a:latin typeface="Arial" charset="0"/>
              </a:rPr>
              <a:t>TRANSPORTATION SECURITY ADMINISTRATION</a:t>
            </a:r>
          </a:p>
          <a:p>
            <a:pPr algn="ctr"/>
            <a:endParaRPr lang="en-US" sz="300" b="1" dirty="0">
              <a:solidFill>
                <a:srgbClr val="595959"/>
              </a:solidFill>
              <a:latin typeface="Arial" charset="0"/>
            </a:endParaRPr>
          </a:p>
        </p:txBody>
      </p:sp>
      <p:grpSp>
        <p:nvGrpSpPr>
          <p:cNvPr id="10" name="Group 16"/>
          <p:cNvGrpSpPr>
            <a:grpSpLocks/>
          </p:cNvGrpSpPr>
          <p:nvPr userDrawn="1"/>
        </p:nvGrpSpPr>
        <p:grpSpPr bwMode="auto">
          <a:xfrm>
            <a:off x="3771900" y="4572000"/>
            <a:ext cx="1600200" cy="76200"/>
            <a:chOff x="3747370" y="5029200"/>
            <a:chExt cx="1600200" cy="76200"/>
          </a:xfrm>
        </p:grpSpPr>
        <p:sp>
          <p:nvSpPr>
            <p:cNvPr id="11" name="5-Point Star 10"/>
            <p:cNvSpPr/>
            <p:nvPr/>
          </p:nvSpPr>
          <p:spPr>
            <a:xfrm>
              <a:off x="3747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2" name="5-Point Star 11"/>
            <p:cNvSpPr/>
            <p:nvPr/>
          </p:nvSpPr>
          <p:spPr>
            <a:xfrm>
              <a:off x="40521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3" name="5-Point Star 12"/>
            <p:cNvSpPr/>
            <p:nvPr/>
          </p:nvSpPr>
          <p:spPr>
            <a:xfrm>
              <a:off x="43569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4" name="5-Point Star 13"/>
            <p:cNvSpPr/>
            <p:nvPr/>
          </p:nvSpPr>
          <p:spPr>
            <a:xfrm>
              <a:off x="46617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5" name="5-Point Star 14"/>
            <p:cNvSpPr/>
            <p:nvPr/>
          </p:nvSpPr>
          <p:spPr>
            <a:xfrm>
              <a:off x="49665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6" name="5-Point Star 15"/>
            <p:cNvSpPr/>
            <p:nvPr/>
          </p:nvSpPr>
          <p:spPr>
            <a:xfrm>
              <a:off x="5271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sp>
        <p:nvSpPr>
          <p:cNvPr id="17" name="Rectangle 16"/>
          <p:cNvSpPr/>
          <p:nvPr userDrawn="1"/>
        </p:nvSpPr>
        <p:spPr>
          <a:xfrm>
            <a:off x="0" y="203200"/>
            <a:ext cx="9144000" cy="4445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Tree>
    <p:extLst>
      <p:ext uri="{BB962C8B-B14F-4D97-AF65-F5344CB8AC3E}">
        <p14:creationId xmlns:p14="http://schemas.microsoft.com/office/powerpoint/2010/main" val="172568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3" name="Rectangle 2"/>
          <p:cNvSpPr/>
          <p:nvPr userDrawn="1"/>
        </p:nvSpPr>
        <p:spPr>
          <a:xfrm>
            <a:off x="0" y="0"/>
            <a:ext cx="9144000" cy="762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4" name="Rectangle 3"/>
          <p:cNvSpPr/>
          <p:nvPr userDrawn="1"/>
        </p:nvSpPr>
        <p:spPr>
          <a:xfrm flipV="1">
            <a:off x="0" y="6477000"/>
            <a:ext cx="9144000" cy="4603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cxnSp>
        <p:nvCxnSpPr>
          <p:cNvPr id="5" name="Straight Connector 4"/>
          <p:cNvCxnSpPr/>
          <p:nvPr userDrawn="1"/>
        </p:nvCxnSpPr>
        <p:spPr>
          <a:xfrm>
            <a:off x="0" y="762000"/>
            <a:ext cx="9144000" cy="1588"/>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10"/>
          <p:cNvSpPr txBox="1">
            <a:spLocks noChangeArrowheads="1"/>
          </p:cNvSpPr>
          <p:nvPr userDrawn="1"/>
        </p:nvSpPr>
        <p:spPr bwMode="auto">
          <a:xfrm>
            <a:off x="8445500" y="6534152"/>
            <a:ext cx="685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fld id="{57CDBD03-A37C-4B58-A83B-2F43E8837BAF}" type="slidenum">
              <a:rPr lang="en-US" sz="1200" b="1">
                <a:solidFill>
                  <a:schemeClr val="bg1">
                    <a:lumMod val="95000"/>
                  </a:schemeClr>
                </a:solidFill>
                <a:latin typeface="Arial" charset="0"/>
              </a:rPr>
              <a:pPr algn="r"/>
              <a:t>‹#›</a:t>
            </a:fld>
            <a:endParaRPr lang="en-US" sz="1200" b="1" dirty="0">
              <a:solidFill>
                <a:schemeClr val="bg1">
                  <a:lumMod val="95000"/>
                </a:schemeClr>
              </a:solidFill>
              <a:latin typeface="Arial" charset="0"/>
            </a:endParaRPr>
          </a:p>
        </p:txBody>
      </p:sp>
    </p:spTree>
    <p:extLst>
      <p:ext uri="{BB962C8B-B14F-4D97-AF65-F5344CB8AC3E}">
        <p14:creationId xmlns:p14="http://schemas.microsoft.com/office/powerpoint/2010/main" val="32500145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70933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0756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3086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27327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91281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61894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52347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7/31/2024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1738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59C106-1C00-4155-84FF-60E717F76500}" type="datetimeFigureOut">
              <a:rPr lang="en-US" smtClean="0"/>
              <a:t>7/31/2024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85CC-5279-49F6-B059-C43D3D756E23}" type="slidenum">
              <a:rPr lang="en-US" smtClean="0"/>
              <a:t>‹#›</a:t>
            </a:fld>
            <a:endParaRPr lang="en-US" dirty="0"/>
          </a:p>
        </p:txBody>
      </p:sp>
    </p:spTree>
    <p:extLst>
      <p:ext uri="{BB962C8B-B14F-4D97-AF65-F5344CB8AC3E}">
        <p14:creationId xmlns:p14="http://schemas.microsoft.com/office/powerpoint/2010/main" val="20686110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7"/>
          <p:cNvSpPr>
            <a:spLocks noChangeArrowheads="1"/>
          </p:cNvSpPr>
          <p:nvPr/>
        </p:nvSpPr>
        <p:spPr bwMode="auto">
          <a:xfrm>
            <a:off x="2588906" y="3581400"/>
            <a:ext cx="3979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2000" b="1" dirty="0">
                <a:solidFill>
                  <a:schemeClr val="tx1">
                    <a:lumMod val="75000"/>
                    <a:lumOff val="25000"/>
                  </a:schemeClr>
                </a:solidFill>
                <a:latin typeface="+mj-lt"/>
              </a:rPr>
              <a:t>TSA </a:t>
            </a:r>
            <a:r>
              <a:rPr lang="en-US" sz="2000" b="1" dirty="0" smtClean="0">
                <a:solidFill>
                  <a:schemeClr val="tx1">
                    <a:lumMod val="75000"/>
                    <a:lumOff val="25000"/>
                  </a:schemeClr>
                </a:solidFill>
                <a:latin typeface="+mj-lt"/>
              </a:rPr>
              <a:t>PreCheck</a:t>
            </a:r>
            <a:r>
              <a:rPr lang="en-US" sz="2000" baseline="30000" dirty="0"/>
              <a:t>TM</a:t>
            </a:r>
            <a:r>
              <a:rPr lang="en-US" sz="2000" b="1" baseline="30000" dirty="0" smtClean="0">
                <a:solidFill>
                  <a:schemeClr val="tx1">
                    <a:lumMod val="75000"/>
                    <a:lumOff val="25000"/>
                  </a:schemeClr>
                </a:solidFill>
                <a:latin typeface="+mj-lt"/>
              </a:rPr>
              <a:t> </a:t>
            </a:r>
            <a:r>
              <a:rPr lang="en-US" sz="2000" b="1" dirty="0">
                <a:solidFill>
                  <a:schemeClr val="tx1">
                    <a:lumMod val="75000"/>
                    <a:lumOff val="25000"/>
                  </a:schemeClr>
                </a:solidFill>
                <a:latin typeface="+mj-lt"/>
              </a:rPr>
              <a:t>Application </a:t>
            </a:r>
            <a:r>
              <a:rPr lang="en-US" sz="2000" b="1" dirty="0" smtClean="0">
                <a:solidFill>
                  <a:schemeClr val="tx1">
                    <a:lumMod val="75000"/>
                    <a:lumOff val="25000"/>
                  </a:schemeClr>
                </a:solidFill>
                <a:latin typeface="+mj-lt"/>
              </a:rPr>
              <a:t>Program</a:t>
            </a:r>
            <a:endParaRPr lang="en-US" sz="2000" b="1" dirty="0">
              <a:solidFill>
                <a:schemeClr val="tx1">
                  <a:lumMod val="75000"/>
                  <a:lumOff val="25000"/>
                </a:schemeClr>
              </a:solidFill>
              <a:latin typeface="+mj-lt"/>
            </a:endParaRPr>
          </a:p>
        </p:txBody>
      </p:sp>
      <p:sp>
        <p:nvSpPr>
          <p:cNvPr id="2" name="Rectangle 1"/>
          <p:cNvSpPr/>
          <p:nvPr/>
        </p:nvSpPr>
        <p:spPr>
          <a:xfrm>
            <a:off x="304800" y="4800602"/>
            <a:ext cx="8534400" cy="646331"/>
          </a:xfrm>
          <a:prstGeom prst="rect">
            <a:avLst/>
          </a:prstGeom>
        </p:spPr>
        <p:txBody>
          <a:bodyPr wrap="square">
            <a:spAutoFit/>
          </a:bodyPr>
          <a:lstStyle/>
          <a:p>
            <a:pPr algn="ctr"/>
            <a:r>
              <a:rPr lang="en-US" dirty="0" smtClean="0">
                <a:latin typeface="+mj-lt"/>
                <a:ea typeface="Verdana" panose="020B0604030504040204" pitchFamily="34" charset="0"/>
                <a:cs typeface="Verdana" panose="020B0604030504040204" pitchFamily="34" charset="0"/>
              </a:rPr>
              <a:t>PRA Mock Ups </a:t>
            </a:r>
            <a:r>
              <a:rPr lang="en-US" dirty="0" smtClean="0">
                <a:latin typeface="+mj-lt"/>
                <a:ea typeface="Verdana" panose="020B0604030504040204" pitchFamily="34" charset="0"/>
                <a:cs typeface="Verdana" panose="020B0604030504040204" pitchFamily="34" charset="0"/>
              </a:rPr>
              <a:t>(Non-Renewal)</a:t>
            </a:r>
            <a:endParaRPr lang="en-US" dirty="0">
              <a:latin typeface="+mj-lt"/>
              <a:ea typeface="Verdana" panose="020B0604030504040204" pitchFamily="34" charset="0"/>
              <a:cs typeface="Verdana" panose="020B0604030504040204" pitchFamily="34" charset="0"/>
            </a:endParaRPr>
          </a:p>
          <a:p>
            <a:pPr algn="ctr"/>
            <a:r>
              <a:rPr lang="en-US" dirty="0" smtClean="0">
                <a:latin typeface="+mj-lt"/>
              </a:rPr>
              <a:t>July 2024</a:t>
            </a:r>
            <a:endParaRPr lang="en-US" dirty="0">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58811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Non-Renewal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 name="Picture 5"/>
          <p:cNvPicPr/>
          <p:nvPr/>
        </p:nvPicPr>
        <p:blipFill>
          <a:blip r:embed="rId2"/>
          <a:stretch>
            <a:fillRect/>
          </a:stretch>
        </p:blipFill>
        <p:spPr>
          <a:xfrm>
            <a:off x="2962837" y="3071633"/>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8" name="Picture 7"/>
          <p:cNvPicPr/>
          <p:nvPr/>
        </p:nvPicPr>
        <p:blipFill>
          <a:blip r:embed="rId2"/>
          <a:stretch>
            <a:fillRect/>
          </a:stretch>
        </p:blipFill>
        <p:spPr>
          <a:xfrm>
            <a:off x="2962837" y="3071633"/>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11" name="TextBox 10"/>
          <p:cNvSpPr txBox="1"/>
          <p:nvPr/>
        </p:nvSpPr>
        <p:spPr>
          <a:xfrm>
            <a:off x="1757082"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Non-Renewal Survey</a:t>
            </a:r>
            <a:endParaRPr lang="en-US" dirty="0"/>
          </a:p>
        </p:txBody>
      </p:sp>
      <p:sp>
        <p:nvSpPr>
          <p:cNvPr id="12" name="Rounded Rectangle 11"/>
          <p:cNvSpPr/>
          <p:nvPr/>
        </p:nvSpPr>
        <p:spPr>
          <a:xfrm>
            <a:off x="1216653" y="1550222"/>
            <a:ext cx="6866965" cy="443958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AutoNum type="arabicPeriod"/>
            </a:pPr>
            <a:r>
              <a:rPr lang="en-US" sz="1600" dirty="0" smtClean="0"/>
              <a:t>What </a:t>
            </a:r>
            <a:r>
              <a:rPr lang="en-US" sz="1600" dirty="0"/>
              <a:t>is the primary reason you have not re-enrolled in TSA PreCheck</a:t>
            </a:r>
            <a:r>
              <a:rPr lang="en-US" sz="1600" dirty="0" smtClean="0"/>
              <a:t>?</a:t>
            </a:r>
          </a:p>
          <a:p>
            <a:pPr marL="342900" lvl="0" indent="-342900">
              <a:buAutoNum type="arabicPeriod"/>
            </a:pPr>
            <a:endParaRPr lang="en-US" sz="1600" dirty="0"/>
          </a:p>
          <a:p>
            <a:pPr marL="742950" lvl="1" indent="-285750">
              <a:buFont typeface="Courier New" panose="02070309020205020404" pitchFamily="49" charset="0"/>
              <a:buChar char="o"/>
            </a:pPr>
            <a:r>
              <a:rPr lang="en-US" sz="1600" dirty="0" smtClean="0"/>
              <a:t>I </a:t>
            </a:r>
            <a:r>
              <a:rPr lang="en-US" sz="1600" dirty="0"/>
              <a:t>did not fly often enough to make effective use of TSA </a:t>
            </a:r>
            <a:r>
              <a:rPr lang="en-US" sz="1600" dirty="0" smtClean="0"/>
              <a:t>PreCheck.</a:t>
            </a:r>
            <a:endParaRPr lang="en-US" sz="1600" dirty="0"/>
          </a:p>
          <a:p>
            <a:pPr marL="742950" lvl="1" indent="-285750">
              <a:buFont typeface="Courier New" panose="02070309020205020404" pitchFamily="49" charset="0"/>
              <a:buChar char="o"/>
            </a:pPr>
            <a:r>
              <a:rPr lang="en-US" sz="1600" dirty="0" smtClean="0"/>
              <a:t>I </a:t>
            </a:r>
            <a:r>
              <a:rPr lang="en-US" sz="1600" dirty="0"/>
              <a:t>switched to a different Trusted Traveler Program (e.g., Global Entry) and I am eligible for TSA </a:t>
            </a:r>
            <a:r>
              <a:rPr lang="en-US" sz="1600" dirty="0" smtClean="0"/>
              <a:t>PreCheck </a:t>
            </a:r>
            <a:r>
              <a:rPr lang="en-US" sz="1600" dirty="0"/>
              <a:t>through that program.</a:t>
            </a:r>
          </a:p>
          <a:p>
            <a:pPr marL="742950" lvl="1" indent="-285750">
              <a:buFont typeface="Courier New" panose="02070309020205020404" pitchFamily="49" charset="0"/>
              <a:buChar char="o"/>
            </a:pPr>
            <a:r>
              <a:rPr lang="en-US" sz="1600" dirty="0" smtClean="0"/>
              <a:t>I </a:t>
            </a:r>
            <a:r>
              <a:rPr lang="en-US" sz="1600" dirty="0"/>
              <a:t>use a premium lane (e.g., Clear, Airline Frequent Flier) and do not want TSA </a:t>
            </a:r>
            <a:r>
              <a:rPr lang="en-US" sz="1600" dirty="0" smtClean="0"/>
              <a:t>PreCheck.</a:t>
            </a:r>
            <a:endParaRPr lang="en-US" sz="1600" dirty="0"/>
          </a:p>
          <a:p>
            <a:pPr marL="742950" lvl="1" indent="-285750">
              <a:buFont typeface="Courier New" panose="02070309020205020404" pitchFamily="49" charset="0"/>
              <a:buChar char="o"/>
            </a:pPr>
            <a:r>
              <a:rPr lang="en-US" sz="1600" dirty="0" smtClean="0"/>
              <a:t>I </a:t>
            </a:r>
            <a:r>
              <a:rPr lang="en-US" sz="1600" dirty="0"/>
              <a:t>did not notice a significant difference in wait times between the standard lanes and TSA </a:t>
            </a:r>
            <a:r>
              <a:rPr lang="en-US" sz="1600" dirty="0" smtClean="0"/>
              <a:t>PreCheck </a:t>
            </a:r>
            <a:r>
              <a:rPr lang="en-US" sz="1600" dirty="0"/>
              <a:t>lanes.</a:t>
            </a:r>
          </a:p>
          <a:p>
            <a:pPr marL="742950" lvl="1" indent="-285750">
              <a:buFont typeface="Courier New" panose="02070309020205020404" pitchFamily="49" charset="0"/>
              <a:buChar char="o"/>
            </a:pPr>
            <a:r>
              <a:rPr lang="en-US" sz="1600" dirty="0" smtClean="0"/>
              <a:t>I </a:t>
            </a:r>
            <a:r>
              <a:rPr lang="en-US" sz="1600" dirty="0"/>
              <a:t>think TSA </a:t>
            </a:r>
            <a:r>
              <a:rPr lang="en-US" sz="1600" dirty="0" smtClean="0"/>
              <a:t>PreCheck </a:t>
            </a:r>
            <a:r>
              <a:rPr lang="en-US" sz="1600" dirty="0"/>
              <a:t>is too expensive.</a:t>
            </a:r>
          </a:p>
          <a:p>
            <a:pPr marL="742950" lvl="1" indent="-285750">
              <a:buFont typeface="Courier New" panose="02070309020205020404" pitchFamily="49" charset="0"/>
              <a:buChar char="o"/>
            </a:pPr>
            <a:r>
              <a:rPr lang="en-US" sz="1600" dirty="0" smtClean="0"/>
              <a:t>I </a:t>
            </a:r>
            <a:r>
              <a:rPr lang="en-US" sz="1600" dirty="0"/>
              <a:t>did not know how to renew TSA </a:t>
            </a:r>
            <a:r>
              <a:rPr lang="en-US" sz="1600" dirty="0" smtClean="0"/>
              <a:t>PreCheck.</a:t>
            </a:r>
            <a:endParaRPr lang="en-US" sz="1600" dirty="0"/>
          </a:p>
          <a:p>
            <a:pPr marL="742950" lvl="1" indent="-285750">
              <a:buFont typeface="Courier New" panose="02070309020205020404" pitchFamily="49" charset="0"/>
              <a:buChar char="o"/>
            </a:pPr>
            <a:r>
              <a:rPr lang="en-US" sz="1600" dirty="0" smtClean="0"/>
              <a:t>I </a:t>
            </a:r>
            <a:r>
              <a:rPr lang="en-US" sz="1600" dirty="0"/>
              <a:t>did not know my TSA </a:t>
            </a:r>
            <a:r>
              <a:rPr lang="en-US" sz="1600" dirty="0" smtClean="0"/>
              <a:t>PreCheck </a:t>
            </a:r>
            <a:r>
              <a:rPr lang="en-US" sz="1600" dirty="0"/>
              <a:t>status expired.</a:t>
            </a:r>
          </a:p>
          <a:p>
            <a:pPr marL="742950" lvl="1" indent="-285750">
              <a:buFont typeface="Courier New" panose="02070309020205020404" pitchFamily="49" charset="0"/>
              <a:buChar char="o"/>
            </a:pPr>
            <a:r>
              <a:rPr lang="en-US" sz="1600" dirty="0" smtClean="0"/>
              <a:t>TSA PreCheck </a:t>
            </a:r>
            <a:r>
              <a:rPr lang="en-US" sz="1600" dirty="0"/>
              <a:t>lanes are often closed or unavailable at my usual airport.</a:t>
            </a:r>
          </a:p>
          <a:p>
            <a:pPr marL="742950" lvl="1" indent="-285750">
              <a:buFont typeface="Courier New" panose="02070309020205020404" pitchFamily="49" charset="0"/>
              <a:buChar char="o"/>
            </a:pPr>
            <a:r>
              <a:rPr lang="en-US" sz="1600" dirty="0" smtClean="0"/>
              <a:t>Other </a:t>
            </a:r>
            <a:r>
              <a:rPr lang="en-US" sz="1600" dirty="0"/>
              <a:t>(please specify</a:t>
            </a:r>
            <a:r>
              <a:rPr lang="en-US" sz="1600" dirty="0" smtClean="0"/>
              <a:t>):</a:t>
            </a:r>
          </a:p>
          <a:p>
            <a:pPr marL="742950" lvl="1" indent="-285750">
              <a:buFont typeface="Courier New" panose="02070309020205020404" pitchFamily="49" charset="0"/>
              <a:buChar char="o"/>
            </a:pPr>
            <a:endParaRPr lang="en-US" sz="1600" dirty="0"/>
          </a:p>
        </p:txBody>
      </p:sp>
      <p:sp>
        <p:nvSpPr>
          <p:cNvPr id="14" name="Rounded Rectangle 13"/>
          <p:cNvSpPr/>
          <p:nvPr/>
        </p:nvSpPr>
        <p:spPr>
          <a:xfrm>
            <a:off x="4146583" y="5223116"/>
            <a:ext cx="3589958"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1887141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2" name="Rectangle 7"/>
          <p:cNvSpPr>
            <a:spLocks noChangeArrowheads="1"/>
          </p:cNvSpPr>
          <p:nvPr/>
        </p:nvSpPr>
        <p:spPr bwMode="auto">
          <a:xfrm>
            <a:off x="96059" y="77638"/>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Paperwork Reduction Act </a:t>
            </a:r>
          </a:p>
        </p:txBody>
      </p:sp>
      <p:sp>
        <p:nvSpPr>
          <p:cNvPr id="17" name="Rounded Rectangle 16"/>
          <p:cNvSpPr/>
          <p:nvPr/>
        </p:nvSpPr>
        <p:spPr>
          <a:xfrm>
            <a:off x="129063" y="1855695"/>
            <a:ext cx="8884022" cy="319768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600" b="1" u="sng" dirty="0">
              <a:ea typeface="Arial Unicode MS" panose="020B0604020202020204" pitchFamily="34" charset="-128"/>
              <a:cs typeface="Arial Unicode MS" panose="020B0604020202020204" pitchFamily="34" charset="-128"/>
            </a:endParaRPr>
          </a:p>
          <a:p>
            <a:r>
              <a:rPr lang="en-US" sz="1600" b="1" u="sng" dirty="0" smtClean="0">
                <a:ea typeface="Arial Unicode MS" panose="020B0604020202020204" pitchFamily="34" charset="-128"/>
                <a:cs typeface="Arial Unicode MS" panose="020B0604020202020204" pitchFamily="34" charset="-128"/>
              </a:rPr>
              <a:t>PAPERWORK </a:t>
            </a:r>
            <a:r>
              <a:rPr lang="en-US" sz="1600" b="1" u="sng" dirty="0">
                <a:ea typeface="Arial Unicode MS" panose="020B0604020202020204" pitchFamily="34" charset="-128"/>
                <a:cs typeface="Arial Unicode MS" panose="020B0604020202020204" pitchFamily="34" charset="-128"/>
              </a:rPr>
              <a:t>REDUCTION ACT STATEMENT:</a:t>
            </a:r>
          </a:p>
          <a:p>
            <a:endParaRPr lang="en-US" sz="1600" dirty="0">
              <a:ea typeface="Arial Unicode MS" panose="020B0604020202020204" pitchFamily="34" charset="-128"/>
              <a:cs typeface="Arial Unicode MS" panose="020B0604020202020204" pitchFamily="34" charset="-128"/>
            </a:endParaRPr>
          </a:p>
          <a:p>
            <a:r>
              <a:rPr lang="en-US" sz="1600" b="1" dirty="0">
                <a:ea typeface="Arial Unicode MS" panose="020B0604020202020204" pitchFamily="34" charset="-128"/>
                <a:cs typeface="Arial Unicode MS" panose="020B0604020202020204" pitchFamily="34" charset="-128"/>
              </a:rPr>
              <a:t>Statement of Public Burden: </a:t>
            </a:r>
            <a:r>
              <a:rPr lang="en-US" sz="1600" dirty="0">
                <a:ea typeface="Arial Unicode MS" panose="020B0604020202020204" pitchFamily="34" charset="-128"/>
                <a:cs typeface="Arial Unicode MS" panose="020B0604020202020204" pitchFamily="34" charset="-128"/>
              </a:rPr>
              <a:t>This is a voluntary collection of information, but failure to provide the information may result in an inability to approve your eligibility for the requested TSA program or benefit. TSA estimates that the total average burden per response associated with this collection for </a:t>
            </a:r>
            <a:r>
              <a:rPr lang="en-US" sz="1600" dirty="0" smtClean="0">
                <a:ea typeface="Arial Unicode MS" panose="020B0604020202020204" pitchFamily="34" charset="-128"/>
                <a:cs typeface="Arial Unicode MS" panose="020B0604020202020204" pitchFamily="34" charset="-128"/>
              </a:rPr>
              <a:t>surveys </a:t>
            </a:r>
            <a:r>
              <a:rPr lang="en-US" sz="1600" dirty="0">
                <a:ea typeface="Arial Unicode MS" panose="020B0604020202020204" pitchFamily="34" charset="-128"/>
                <a:cs typeface="Arial Unicode MS" panose="020B0604020202020204" pitchFamily="34" charset="-128"/>
              </a:rPr>
              <a:t>is approximately </a:t>
            </a:r>
            <a:r>
              <a:rPr lang="en-US" sz="1600" dirty="0" smtClean="0">
                <a:ea typeface="Arial Unicode MS" panose="020B0604020202020204" pitchFamily="34" charset="-128"/>
                <a:cs typeface="Arial Unicode MS" panose="020B0604020202020204" pitchFamily="34" charset="-128"/>
              </a:rPr>
              <a:t>5 </a:t>
            </a:r>
            <a:r>
              <a:rPr lang="en-US" sz="1600" dirty="0">
                <a:ea typeface="Arial Unicode MS" panose="020B0604020202020204" pitchFamily="34" charset="-128"/>
                <a:cs typeface="Arial Unicode MS" panose="020B0604020202020204" pitchFamily="34" charset="-128"/>
              </a:rPr>
              <a:t>minutes. An agency may not conduct or sponsor, and a person is not required to respond to, a collection of information unless it displays a valid OMB control number. The control number for this collection is OMB 1652-0059, which </a:t>
            </a:r>
            <a:r>
              <a:rPr lang="en-US" sz="1600" dirty="0" smtClean="0">
                <a:ea typeface="Arial Unicode MS" panose="020B0604020202020204" pitchFamily="34" charset="-128"/>
                <a:cs typeface="Arial Unicode MS" panose="020B0604020202020204" pitchFamily="34" charset="-128"/>
              </a:rPr>
              <a:t>expires Month XX, 20XX.</a:t>
            </a:r>
            <a:endParaRPr lang="en-US" sz="1600" b="1"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623338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4fa67b-39d9-443b-a254-975d052b0883" xsi:nil="true"/>
    <DocumentType xmlns="691df8af-7086-4421-8f52-c32338537775" xsi:nil="true"/>
    <lcf76f155ced4ddcb4097134ff3c332f xmlns="691df8af-7086-4421-8f52-c32338537775">
      <Terms xmlns="http://schemas.microsoft.com/office/infopath/2007/PartnerControls"/>
    </lcf76f155ced4ddcb4097134ff3c332f>
    <ReviewerComments xmlns="691df8af-7086-4421-8f52-c32338537775" xsi:nil="true"/>
    <Links xmlns="691df8af-7086-4421-8f52-c32338537775">
      <Url xsi:nil="true"/>
      <Description xsi:nil="true"/>
    </Link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211C6A5B15AC2419F344121471FFD1F" ma:contentTypeVersion="20" ma:contentTypeDescription="Create a new document." ma:contentTypeScope="" ma:versionID="01fd1657b644548ffd36be8be067f460">
  <xsd:schema xmlns:xsd="http://www.w3.org/2001/XMLSchema" xmlns:xs="http://www.w3.org/2001/XMLSchema" xmlns:p="http://schemas.microsoft.com/office/2006/metadata/properties" xmlns:ns2="691df8af-7086-4421-8f52-c32338537775" xmlns:ns3="1c4fa67b-39d9-443b-a254-975d052b0883" targetNamespace="http://schemas.microsoft.com/office/2006/metadata/properties" ma:root="true" ma:fieldsID="dc93cccef31ef993ab88f4c65d03f86f" ns2:_="" ns3:_="">
    <xsd:import namespace="691df8af-7086-4421-8f52-c32338537775"/>
    <xsd:import namespace="1c4fa67b-39d9-443b-a254-975d052b088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DocumentType" minOccurs="0"/>
                <xsd:element ref="ns2:ReviewerComments" minOccurs="0"/>
                <xsd:element ref="ns2:Link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1df8af-7086-4421-8f52-c323385377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6acea8e-d04a-430b-a9a7-7015c05d4b84"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DocumentType" ma:index="20" nillable="true" ma:displayName="Document Type" ma:format="Dropdown" ma:internalName="DocumentType">
      <xsd:simpleType>
        <xsd:restriction base="dms:Text">
          <xsd:maxLength value="255"/>
        </xsd:restriction>
      </xsd:simpleType>
    </xsd:element>
    <xsd:element name="ReviewerComments" ma:index="21" nillable="true" ma:displayName="Reviewer Comments" ma:format="Dropdown" ma:internalName="ReviewerComments">
      <xsd:simpleType>
        <xsd:restriction base="dms:Text">
          <xsd:maxLength value="255"/>
        </xsd:restriction>
      </xsd:simpleType>
    </xsd:element>
    <xsd:element name="Links" ma:index="22" nillable="true" ma:displayName="Links" ma:format="Hyperlink" ma:internalName="Links">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4fa67b-39d9-443b-a254-975d052b088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5a50e92-09c8-46da-ba98-30b03fbbcb33}" ma:internalName="TaxCatchAll" ma:showField="CatchAllData" ma:web="1c4fa67b-39d9-443b-a254-975d052b0883">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0D7260-E183-40B6-921D-B80572DEACEA}">
  <ds:schemaRefs>
    <ds:schemaRef ds:uri="http://purl.org/dc/elements/1.1/"/>
    <ds:schemaRef ds:uri="http://schemas.microsoft.com/office/2006/metadata/properties"/>
    <ds:schemaRef ds:uri="691df8af-7086-4421-8f52-c32338537775"/>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c4fa67b-39d9-443b-a254-975d052b0883"/>
    <ds:schemaRef ds:uri="http://www.w3.org/XML/1998/namespace"/>
    <ds:schemaRef ds:uri="http://purl.org/dc/dcmitype/"/>
  </ds:schemaRefs>
</ds:datastoreItem>
</file>

<file path=customXml/itemProps2.xml><?xml version="1.0" encoding="utf-8"?>
<ds:datastoreItem xmlns:ds="http://schemas.openxmlformats.org/officeDocument/2006/customXml" ds:itemID="{826B0B29-FA5D-4167-8BE4-F408B9B732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1df8af-7086-4421-8f52-c32338537775"/>
    <ds:schemaRef ds:uri="1c4fa67b-39d9-443b-a254-975d052b08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54E362-0571-4BDB-9F28-975ED9710A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31855</TotalTime>
  <Words>309</Words>
  <Application>Microsoft Office PowerPoint</Application>
  <PresentationFormat>On-screen Show (4:3)</PresentationFormat>
  <Paragraphs>24</Paragraphs>
  <Slides>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 Unicode MS</vt:lpstr>
      <vt:lpstr>Arial</vt:lpstr>
      <vt:lpstr>Arial Black</vt:lpstr>
      <vt:lpstr>Calibri</vt:lpstr>
      <vt:lpstr>Calibri Light</vt:lpstr>
      <vt:lpstr>Courier New</vt:lpstr>
      <vt:lpstr>Verdana</vt:lpstr>
      <vt:lpstr>Office Theme</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Eng</dc:creator>
  <cp:lastModifiedBy>Harrop-Williams, Cher</cp:lastModifiedBy>
  <cp:revision>289</cp:revision>
  <dcterms:created xsi:type="dcterms:W3CDTF">2019-03-06T17:14:26Z</dcterms:created>
  <dcterms:modified xsi:type="dcterms:W3CDTF">2024-07-31T14:04:31Z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0x0101004211C6A5B15AC2419F344121471FFD1F</vt:lpwstr>
  </property>
  <property fmtid="{D5CDD505-2E9C-101B-9397-08002B2CF9AE}" pid="3" name="_dlc_DocIdItemGuid">
    <vt:lpwstr>daf7e2dc-2508-427f-b635-3c11d4b9d0c1</vt:lpwstr>
  </property>
</Properties>
</file>