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69"/>
  </p:sldMasterIdLst>
  <p:notesMasterIdLst>
    <p:notesMasterId r:id="rId79"/>
  </p:notesMasterIdLst>
  <p:handoutMasterIdLst>
    <p:handoutMasterId r:id="rId80"/>
  </p:handoutMasterIdLst>
  <p:sldIdLst>
    <p:sldId id="305" r:id="rId70"/>
    <p:sldId id="1331" r:id="rId71"/>
    <p:sldId id="1333" r:id="rId72"/>
    <p:sldId id="1334" r:id="rId73"/>
    <p:sldId id="1335" r:id="rId74"/>
    <p:sldId id="1336" r:id="rId75"/>
    <p:sldId id="1337" r:id="rId76"/>
    <p:sldId id="1343" r:id="rId77"/>
    <p:sldId id="1345" r:id="rId7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" initials="M" lastIdx="1" clrIdx="0"/>
  <p:cmAuthor id="2" name="Warner, David" initials="WD" lastIdx="3" clrIdx="1">
    <p:extLst>
      <p:ext uri="{19B8F6BF-5375-455C-9EA6-DF929625EA0E}">
        <p15:presenceInfo xmlns:p15="http://schemas.microsoft.com/office/powerpoint/2012/main" userId="S::warner.david@epa.gov::0d69b217-a1c2-417a-b874-28c4a377c701" providerId="AD"/>
      </p:ext>
    </p:extLst>
  </p:cmAuthor>
  <p:cmAuthor id="3" name="Lee, Ron A." initials="LA" lastIdx="1" clrIdx="2">
    <p:extLst>
      <p:ext uri="{19B8F6BF-5375-455C-9EA6-DF929625EA0E}">
        <p15:presenceInfo xmlns:p15="http://schemas.microsoft.com/office/powerpoint/2012/main" userId="S::lee.ron@epa.gov::902170c3-0526-4a9b-b4d8-e838fa1ed020" providerId="AD"/>
      </p:ext>
    </p:extLst>
  </p:cmAuthor>
  <p:cmAuthor id="4" name="Brandon, Valerie" initials="BV" lastIdx="1" clrIdx="3">
    <p:extLst>
      <p:ext uri="{19B8F6BF-5375-455C-9EA6-DF929625EA0E}">
        <p15:presenceInfo xmlns:p15="http://schemas.microsoft.com/office/powerpoint/2012/main" userId="S::brandon.valerie@epa.gov::a04fadff-17cd-458b-9d0f-599d7c674502" providerId="AD"/>
      </p:ext>
    </p:extLst>
  </p:cmAuthor>
  <p:cmAuthor id="5" name="Hinds, Timothy" initials="HT" lastIdx="7" clrIdx="4">
    <p:extLst>
      <p:ext uri="{19B8F6BF-5375-455C-9EA6-DF929625EA0E}">
        <p15:presenceInfo xmlns:p15="http://schemas.microsoft.com/office/powerpoint/2012/main" userId="S::hinds.timothy@epa.gov::099fe9b0-d078-462a-a522-88eeafad844d" providerId="AD"/>
      </p:ext>
    </p:extLst>
  </p:cmAuthor>
  <p:cmAuthor id="6" name="Gastner, Kristen" initials="GK" lastIdx="6" clrIdx="5">
    <p:extLst>
      <p:ext uri="{19B8F6BF-5375-455C-9EA6-DF929625EA0E}">
        <p15:presenceInfo xmlns:p15="http://schemas.microsoft.com/office/powerpoint/2012/main" userId="S::gastner.kristen@epa.gov::f436f628-83c7-47af-8cf3-0c5b3001cb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A805C"/>
    <a:srgbClr val="447D4D"/>
    <a:srgbClr val="008080"/>
    <a:srgbClr val="446B4D"/>
    <a:srgbClr val="8BA999"/>
    <a:srgbClr val="59AAC8"/>
    <a:srgbClr val="FE0E5A"/>
    <a:srgbClr val="37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63D30-C3C5-4AD6-B5E9-850F26EC05C1}" v="14" dt="2024-06-03T19:53:51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theme" Target="theme/theme1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5.xml"/><Relationship Id="rId79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Master" Target="slideMasters/slideMaster1.xml"/><Relationship Id="rId77" Type="http://schemas.openxmlformats.org/officeDocument/2006/relationships/slide" Target="slides/slide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3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67" Type="http://schemas.openxmlformats.org/officeDocument/2006/relationships/customXml" Target="../customXml/item6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1.xml"/><Relationship Id="rId75" Type="http://schemas.openxmlformats.org/officeDocument/2006/relationships/slide" Target="slides/slide6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4.xml"/><Relationship Id="rId78" Type="http://schemas.openxmlformats.org/officeDocument/2006/relationships/slide" Target="slides/slide9.xml"/><Relationship Id="rId81" Type="http://schemas.openxmlformats.org/officeDocument/2006/relationships/commentAuthors" Target="commentAuthors.xml"/><Relationship Id="rId86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7.xml"/><Relationship Id="rId7" Type="http://schemas.openxmlformats.org/officeDocument/2006/relationships/customXml" Target="../customXml/item7.xml"/><Relationship Id="rId71" Type="http://schemas.openxmlformats.org/officeDocument/2006/relationships/slide" Target="slides/slide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61" Type="http://schemas.openxmlformats.org/officeDocument/2006/relationships/customXml" Target="../customXml/item61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375EF-7B22-A344-BA61-AE429710228D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58B6-40CA-DC4D-8F79-8776E22005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43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0E779-53B4-41A9-806E-EECC23358828}" type="datetimeFigureOut">
              <a:rPr lang="en-US" smtClean="0"/>
              <a:pPr/>
              <a:t>6/3/2024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B207-E7C2-46F4-AB4D-40CA50D0CE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72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3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8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7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3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6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0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3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0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B207-E7C2-46F4-AB4D-40CA50D0CE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42"/>
          <a:stretch/>
        </p:blipFill>
        <p:spPr>
          <a:xfrm>
            <a:off x="3810000" y="1370892"/>
            <a:ext cx="4572000" cy="137230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2667001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828800" y="4137021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9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5031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5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19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1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113" y="304801"/>
            <a:ext cx="11973775" cy="8159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5196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1" y="990601"/>
            <a:ext cx="10971719" cy="120337"/>
          </a:xfrm>
          <a:prstGeom prst="rect">
            <a:avLst/>
          </a:prstGeom>
        </p:spPr>
      </p:pic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11785601" y="-7938"/>
            <a:ext cx="427988" cy="236538"/>
          </a:xfrm>
          <a:prstGeom prst="rect">
            <a:avLst/>
          </a:prstGeom>
          <a:solidFill>
            <a:srgbClr val="59AAC8"/>
          </a:solidFill>
          <a:ln>
            <a:noFill/>
          </a:ln>
        </p:spPr>
        <p:txBody>
          <a:bodyPr wrap="none" anchor="ctr"/>
          <a:lstStyle/>
          <a:p>
            <a:pPr defTabSz="457189">
              <a:spcBef>
                <a:spcPct val="0"/>
              </a:spcBef>
            </a:pPr>
            <a:endParaRPr lang="en-US" sz="28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-1" y="-7938"/>
            <a:ext cx="11684001" cy="236538"/>
          </a:xfrm>
          <a:prstGeom prst="rect">
            <a:avLst/>
          </a:prstGeom>
          <a:solidFill>
            <a:srgbClr val="8BA999"/>
          </a:solidFill>
          <a:ln>
            <a:noFill/>
          </a:ln>
        </p:spPr>
        <p:txBody>
          <a:bodyPr wrap="none" anchor="ctr"/>
          <a:lstStyle/>
          <a:p>
            <a:pPr defTabSz="457189">
              <a:spcBef>
                <a:spcPct val="0"/>
              </a:spcBef>
            </a:pPr>
            <a:endParaRPr lang="en-US" sz="28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8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0266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5026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12317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79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5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85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0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10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7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185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185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19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9113" y="304801"/>
            <a:ext cx="11973775" cy="8159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519656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1" y="990601"/>
            <a:ext cx="10971719" cy="120337"/>
          </a:xfrm>
          <a:prstGeom prst="rect">
            <a:avLst/>
          </a:prstGeom>
        </p:spPr>
      </p:pic>
      <p:sp>
        <p:nvSpPr>
          <p:cNvPr id="27" name="Rectangle 32"/>
          <p:cNvSpPr>
            <a:spLocks noChangeArrowheads="1"/>
          </p:cNvSpPr>
          <p:nvPr userDrawn="1"/>
        </p:nvSpPr>
        <p:spPr bwMode="auto">
          <a:xfrm>
            <a:off x="11785601" y="-7938"/>
            <a:ext cx="427988" cy="236538"/>
          </a:xfrm>
          <a:prstGeom prst="rect">
            <a:avLst/>
          </a:prstGeom>
          <a:solidFill>
            <a:srgbClr val="59AAC8"/>
          </a:solidFill>
          <a:ln>
            <a:noFill/>
          </a:ln>
        </p:spPr>
        <p:txBody>
          <a:bodyPr wrap="none" anchor="ctr"/>
          <a:lstStyle/>
          <a:p>
            <a:pPr defTabSz="457189">
              <a:spcBef>
                <a:spcPct val="0"/>
              </a:spcBef>
            </a:pPr>
            <a:endParaRPr lang="en-US" sz="28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 userDrawn="1"/>
        </p:nvSpPr>
        <p:spPr bwMode="auto">
          <a:xfrm>
            <a:off x="-1" y="-7938"/>
            <a:ext cx="11684001" cy="236538"/>
          </a:xfrm>
          <a:prstGeom prst="rect">
            <a:avLst/>
          </a:prstGeom>
          <a:solidFill>
            <a:srgbClr val="8BA999"/>
          </a:solidFill>
          <a:ln>
            <a:noFill/>
          </a:ln>
        </p:spPr>
        <p:txBody>
          <a:bodyPr wrap="none" anchor="ctr"/>
          <a:lstStyle/>
          <a:p>
            <a:pPr defTabSz="457189">
              <a:spcBef>
                <a:spcPct val="0"/>
              </a:spcBef>
            </a:pPr>
            <a:endParaRPr lang="en-US" sz="28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830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34281"/>
              </p:ext>
            </p:extLst>
          </p:nvPr>
        </p:nvGraphicFramePr>
        <p:xfrm>
          <a:off x="2032000" y="161852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15934281"/>
              </p:ext>
            </p:extLst>
          </p:nvPr>
        </p:nvGraphicFramePr>
        <p:xfrm>
          <a:off x="2032000" y="161852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6" descr="Innovate! Tea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" y="6383845"/>
            <a:ext cx="2418863" cy="4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34281"/>
              </p:ext>
            </p:extLst>
          </p:nvPr>
        </p:nvGraphicFramePr>
        <p:xfrm>
          <a:off x="2032000" y="161852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15934281"/>
              </p:ext>
            </p:extLst>
          </p:nvPr>
        </p:nvGraphicFramePr>
        <p:xfrm>
          <a:off x="2032000" y="161852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6" descr="Innovate! Tea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" y="6383845"/>
            <a:ext cx="2418863" cy="4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8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34281"/>
              </p:ext>
            </p:extLst>
          </p:nvPr>
        </p:nvGraphicFramePr>
        <p:xfrm>
          <a:off x="2032000" y="161852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15934281"/>
              </p:ext>
            </p:extLst>
          </p:nvPr>
        </p:nvGraphicFramePr>
        <p:xfrm>
          <a:off x="2032000" y="161852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6" descr="Innovate! Tea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" y="6383845"/>
            <a:ext cx="2418863" cy="4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8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34281"/>
              </p:ext>
            </p:extLst>
          </p:nvPr>
        </p:nvGraphicFramePr>
        <p:xfrm>
          <a:off x="2032000" y="161852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15934281"/>
              </p:ext>
            </p:extLst>
          </p:nvPr>
        </p:nvGraphicFramePr>
        <p:xfrm>
          <a:off x="2032000" y="161852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6" descr="Innovate! Tea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" y="6383845"/>
            <a:ext cx="2418863" cy="4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8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s/Diagr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55874" y="2436622"/>
            <a:ext cx="2697301" cy="2022976"/>
          </a:xfrm>
          <a:prstGeom prst="ellipse">
            <a:avLst/>
          </a:prstGeom>
          <a:solidFill>
            <a:srgbClr val="37609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6979821" y="1698347"/>
            <a:ext cx="3726755" cy="753180"/>
          </a:xfrm>
          <a:prstGeom prst="rect">
            <a:avLst/>
          </a:prstGeom>
          <a:solidFill>
            <a:srgbClr val="37609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79821" y="4474503"/>
            <a:ext cx="3726755" cy="753180"/>
          </a:xfrm>
          <a:prstGeom prst="rect">
            <a:avLst/>
          </a:prstGeom>
          <a:solidFill>
            <a:srgbClr val="37609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6979821" y="3086425"/>
            <a:ext cx="3726755" cy="753180"/>
          </a:xfrm>
          <a:prstGeom prst="rect">
            <a:avLst/>
          </a:prstGeom>
          <a:solidFill>
            <a:srgbClr val="37609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3" name="Straight Arrow Connector 12"/>
          <p:cNvCxnSpPr>
            <a:stCxn id="7" idx="6"/>
            <a:endCxn id="9" idx="1"/>
          </p:cNvCxnSpPr>
          <p:nvPr/>
        </p:nvCxnSpPr>
        <p:spPr>
          <a:xfrm flipV="1">
            <a:off x="4853175" y="2074938"/>
            <a:ext cx="2126647" cy="137317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6"/>
            <a:endCxn id="11" idx="1"/>
          </p:cNvCxnSpPr>
          <p:nvPr/>
        </p:nvCxnSpPr>
        <p:spPr>
          <a:xfrm>
            <a:off x="4853175" y="3448111"/>
            <a:ext cx="2126647" cy="1490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10" idx="1"/>
          </p:cNvCxnSpPr>
          <p:nvPr/>
        </p:nvCxnSpPr>
        <p:spPr>
          <a:xfrm>
            <a:off x="4853175" y="3448111"/>
            <a:ext cx="2126647" cy="140298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2155874" y="2436622"/>
            <a:ext cx="2697301" cy="2022976"/>
          </a:xfrm>
          <a:prstGeom prst="ellipse">
            <a:avLst/>
          </a:prstGeom>
          <a:solidFill>
            <a:srgbClr val="37609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979821" y="1698347"/>
            <a:ext cx="3726755" cy="753180"/>
          </a:xfrm>
          <a:prstGeom prst="rect">
            <a:avLst/>
          </a:prstGeom>
          <a:solidFill>
            <a:srgbClr val="37609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979821" y="4474503"/>
            <a:ext cx="3726755" cy="753180"/>
          </a:xfrm>
          <a:prstGeom prst="rect">
            <a:avLst/>
          </a:prstGeom>
          <a:solidFill>
            <a:srgbClr val="37609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979821" y="3086425"/>
            <a:ext cx="3726755" cy="753180"/>
          </a:xfrm>
          <a:prstGeom prst="rect">
            <a:avLst/>
          </a:prstGeom>
          <a:solidFill>
            <a:srgbClr val="37609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0" name="Straight Arrow Connector 19"/>
          <p:cNvCxnSpPr>
            <a:stCxn id="7" idx="6"/>
            <a:endCxn id="9" idx="1"/>
          </p:cNvCxnSpPr>
          <p:nvPr userDrawn="1"/>
        </p:nvCxnSpPr>
        <p:spPr>
          <a:xfrm flipV="1">
            <a:off x="4853175" y="2074938"/>
            <a:ext cx="2126647" cy="137317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1" idx="1"/>
          </p:cNvCxnSpPr>
          <p:nvPr userDrawn="1"/>
        </p:nvCxnSpPr>
        <p:spPr>
          <a:xfrm>
            <a:off x="4853175" y="3448111"/>
            <a:ext cx="2126647" cy="1490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6"/>
            <a:endCxn id="10" idx="1"/>
          </p:cNvCxnSpPr>
          <p:nvPr userDrawn="1"/>
        </p:nvCxnSpPr>
        <p:spPr>
          <a:xfrm>
            <a:off x="4853175" y="3448111"/>
            <a:ext cx="2126647" cy="140298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Innovate! Tea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" y="6369888"/>
            <a:ext cx="2418863" cy="4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66111" y="64890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5031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9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142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74112" y="6491970"/>
            <a:ext cx="844377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6" descr="Innovate! Tea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" y="6369888"/>
            <a:ext cx="2418863" cy="4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5031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4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D305-E79B-480E-A99D-CB41C2185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0" r:id="rId3"/>
    <p:sldLayoutId id="2147483689" r:id="rId4"/>
    <p:sldLayoutId id="2147483688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7004050"/>
            <a:ext cx="21336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23463" y="1811334"/>
            <a:ext cx="8193710" cy="11244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CPRG Grants Progress Report</a:t>
            </a:r>
          </a:p>
          <a:p>
            <a:pPr marL="0" indent="0" algn="ctr">
              <a:buNone/>
            </a:pPr>
            <a:r>
              <a:rPr lang="en-US" dirty="0"/>
              <a:t>Template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72" y="418886"/>
            <a:ext cx="1282879" cy="11715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23463" y="3790346"/>
            <a:ext cx="8193711" cy="2685611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June 3, 2024</a:t>
            </a:r>
            <a:endParaRPr lang="en-US" sz="1600" dirty="0">
              <a:ea typeface="+mj-lt"/>
              <a:cs typeface="+mj-lt"/>
            </a:endParaRPr>
          </a:p>
          <a:p>
            <a:endParaRPr lang="en-US" sz="1600" dirty="0">
              <a:cs typeface="Calibri"/>
            </a:endParaRPr>
          </a:p>
          <a:p>
            <a:endParaRPr lang="en" sz="1600" dirty="0">
              <a:cs typeface="Calibri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992E8B4-B10B-4886-B99A-E2C94FE61F2F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5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CED081-6AC7-AA43-7B3D-A01348C7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" y="1203781"/>
            <a:ext cx="12071242" cy="4424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70" y="321276"/>
            <a:ext cx="8980331" cy="654908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/>
              <a:t>Progress Report View</a:t>
            </a:r>
            <a:br>
              <a:rPr lang="en-US" dirty="0"/>
            </a:br>
            <a:r>
              <a:rPr lang="en-US" sz="1200" dirty="0"/>
              <a:t>with Uploaded Emissions Reporting Template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28387" y="6997429"/>
            <a:ext cx="2743200" cy="365125"/>
          </a:xfrm>
        </p:spPr>
        <p:txBody>
          <a:bodyPr/>
          <a:lstStyle/>
          <a:p>
            <a:fld id="{9D51D305-E79B-480E-A99D-CB41C2185B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82BDC3-50D6-4A7D-9611-4B652368C79C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A7BDA-7CDD-E323-FAF9-D31D3C2FD529}"/>
              </a:ext>
            </a:extLst>
          </p:cNvPr>
          <p:cNvSpPr txBox="1"/>
          <p:nvPr/>
        </p:nvSpPr>
        <p:spPr>
          <a:xfrm>
            <a:off x="2215435" y="584013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Grantee will </a:t>
            </a:r>
            <a:r>
              <a:rPr lang="en-US" sz="1400" b="1" dirty="0"/>
              <a:t>Download</a:t>
            </a:r>
            <a:r>
              <a:rPr lang="en-US" sz="1400" dirty="0"/>
              <a:t> the Emissions Reporting Template, clicking the arrow in the upper right corner and clicking </a:t>
            </a:r>
            <a:r>
              <a:rPr lang="en-US" sz="1400" b="1" dirty="0"/>
              <a:t>Download</a:t>
            </a:r>
            <a:r>
              <a:rPr lang="en-US" sz="1400" dirty="0"/>
              <a:t>.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316BE4F-A3E1-9078-4C90-90BB53E76F38}"/>
              </a:ext>
            </a:extLst>
          </p:cNvPr>
          <p:cNvSpPr/>
          <p:nvPr/>
        </p:nvSpPr>
        <p:spPr>
          <a:xfrm>
            <a:off x="11579706" y="1609652"/>
            <a:ext cx="453093" cy="586705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CFFF0-BC9F-0868-F9ED-4377C7B84AE7}"/>
              </a:ext>
            </a:extLst>
          </p:cNvPr>
          <p:cNvSpPr/>
          <p:nvPr/>
        </p:nvSpPr>
        <p:spPr>
          <a:xfrm>
            <a:off x="10374017" y="2400705"/>
            <a:ext cx="1587062" cy="167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70" y="321276"/>
            <a:ext cx="8980331" cy="654908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/>
              <a:t>General Grant Information</a:t>
            </a:r>
            <a:br>
              <a:rPr lang="en-US" dirty="0"/>
            </a:br>
            <a:r>
              <a:rPr lang="en-US" sz="1200" dirty="0"/>
              <a:t>and Emissions Report document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28387" y="6997429"/>
            <a:ext cx="2743200" cy="365125"/>
          </a:xfrm>
        </p:spPr>
        <p:txBody>
          <a:bodyPr/>
          <a:lstStyle/>
          <a:p>
            <a:fld id="{9D51D305-E79B-480E-A99D-CB41C2185B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82BDC3-50D6-4A7D-9611-4B652368C79C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A7BDA-7CDD-E323-FAF9-D31D3C2FD529}"/>
              </a:ext>
            </a:extLst>
          </p:cNvPr>
          <p:cNvSpPr txBox="1"/>
          <p:nvPr/>
        </p:nvSpPr>
        <p:spPr>
          <a:xfrm>
            <a:off x="245278" y="6032206"/>
            <a:ext cx="11671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Information in the </a:t>
            </a:r>
            <a:r>
              <a:rPr lang="en-US" sz="1400" b="1" dirty="0"/>
              <a:t>Section 1: General Grant Information </a:t>
            </a:r>
            <a:r>
              <a:rPr lang="en-US" sz="1400" dirty="0"/>
              <a:t>section will be automatically added from the Project Details.</a:t>
            </a:r>
            <a:endParaRPr lang="en-US" sz="800" dirty="0"/>
          </a:p>
          <a:p>
            <a:pPr algn="ctr"/>
            <a:r>
              <a:rPr lang="en-US" sz="1400" dirty="0"/>
              <a:t>The Grantee can complete the attached Emissions Report template and click the </a:t>
            </a:r>
            <a:r>
              <a:rPr lang="en-US" sz="1400" b="1" dirty="0"/>
              <a:t>Add Files </a:t>
            </a:r>
            <a:r>
              <a:rPr lang="en-US" sz="1400" dirty="0"/>
              <a:t>button to upload the completed document to their Grants Progress Report. This is an attached file to provide further information for the Grants Progress report. 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02F2F9-91F6-E7F3-9292-6CD1241D3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07" y="1113030"/>
            <a:ext cx="11771587" cy="49381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2CFFF0-BC9F-0868-F9ED-4377C7B84AE7}"/>
              </a:ext>
            </a:extLst>
          </p:cNvPr>
          <p:cNvSpPr/>
          <p:nvPr/>
        </p:nvSpPr>
        <p:spPr>
          <a:xfrm>
            <a:off x="8429932" y="2933161"/>
            <a:ext cx="2963917" cy="662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316BE4F-A3E1-9078-4C90-90BB53E76F38}"/>
              </a:ext>
            </a:extLst>
          </p:cNvPr>
          <p:cNvSpPr/>
          <p:nvPr/>
        </p:nvSpPr>
        <p:spPr>
          <a:xfrm rot="5400000">
            <a:off x="11442049" y="2834259"/>
            <a:ext cx="662152" cy="716516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0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7C8DCB5-9AE4-2C5B-2AF2-00119045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848"/>
            <a:ext cx="12192000" cy="395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755" y="126643"/>
            <a:ext cx="8980331" cy="654908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/>
              <a:t>Progress Reporting Period</a:t>
            </a:r>
            <a:br>
              <a:rPr lang="en-US" dirty="0"/>
            </a:br>
            <a:r>
              <a:rPr lang="en-US" dirty="0"/>
              <a:t>and Reporting Period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28387" y="6997429"/>
            <a:ext cx="2743200" cy="365125"/>
          </a:xfrm>
        </p:spPr>
        <p:txBody>
          <a:bodyPr/>
          <a:lstStyle/>
          <a:p>
            <a:fld id="{9D51D305-E79B-480E-A99D-CB41C2185B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82BDC3-50D6-4A7D-9611-4B652368C79C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A7BDA-7CDD-E323-FAF9-D31D3C2FD529}"/>
              </a:ext>
            </a:extLst>
          </p:cNvPr>
          <p:cNvSpPr txBox="1"/>
          <p:nvPr/>
        </p:nvSpPr>
        <p:spPr>
          <a:xfrm>
            <a:off x="2291255" y="5707117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Progress Reporting Period automatically added from the </a:t>
            </a:r>
            <a:r>
              <a:rPr lang="en-US" sz="1400" b="1" dirty="0"/>
              <a:t>Project Details </a:t>
            </a:r>
            <a:r>
              <a:rPr lang="en-US" sz="1400" dirty="0"/>
              <a:t>section.</a:t>
            </a:r>
          </a:p>
          <a:p>
            <a:pPr algn="ctr"/>
            <a:r>
              <a:rPr lang="en-US" sz="1400" dirty="0"/>
              <a:t>Grantee will complete the </a:t>
            </a:r>
            <a:r>
              <a:rPr lang="en-US" sz="1400" b="1" dirty="0"/>
              <a:t>Reporting Period Summary </a:t>
            </a:r>
            <a:r>
              <a:rPr lang="en-US" sz="1400" dirty="0"/>
              <a:t>section.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C3ED2FA-2952-FCEC-6115-AFD7F4807EE8}"/>
              </a:ext>
            </a:extLst>
          </p:cNvPr>
          <p:cNvSpPr/>
          <p:nvPr/>
        </p:nvSpPr>
        <p:spPr>
          <a:xfrm rot="5243685">
            <a:off x="7866991" y="2003735"/>
            <a:ext cx="662152" cy="714704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B545F66-6380-45C2-0707-634D5644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317625"/>
            <a:ext cx="11823700" cy="422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70" y="321276"/>
            <a:ext cx="8980331" cy="654908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/>
              <a:t>CPRG Implementation Grant Costs</a:t>
            </a:r>
            <a:br>
              <a:rPr lang="en-US" dirty="0"/>
            </a:br>
            <a:r>
              <a:rPr lang="en-US" sz="2200" dirty="0"/>
              <a:t>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28387" y="6997429"/>
            <a:ext cx="2743200" cy="365125"/>
          </a:xfrm>
        </p:spPr>
        <p:txBody>
          <a:bodyPr/>
          <a:lstStyle/>
          <a:p>
            <a:fld id="{9D51D305-E79B-480E-A99D-CB41C2185B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82BDC3-50D6-4A7D-9611-4B652368C79C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A7BDA-7CDD-E323-FAF9-D31D3C2FD529}"/>
              </a:ext>
            </a:extLst>
          </p:cNvPr>
          <p:cNvSpPr txBox="1"/>
          <p:nvPr/>
        </p:nvSpPr>
        <p:spPr>
          <a:xfrm>
            <a:off x="2315109" y="5846544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Grantee will click the </a:t>
            </a:r>
            <a:r>
              <a:rPr lang="en-US" sz="1400" b="1" dirty="0"/>
              <a:t>Add Costs for Additional Measure </a:t>
            </a:r>
            <a:r>
              <a:rPr lang="en-US" sz="1400" dirty="0"/>
              <a:t>button to create additional </a:t>
            </a:r>
            <a:r>
              <a:rPr lang="en-US" sz="1400" b="1" dirty="0"/>
              <a:t>Measures </a:t>
            </a:r>
            <a:r>
              <a:rPr lang="en-US" sz="1400" dirty="0"/>
              <a:t>entries.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316BE4F-A3E1-9078-4C90-90BB53E76F38}"/>
              </a:ext>
            </a:extLst>
          </p:cNvPr>
          <p:cNvSpPr/>
          <p:nvPr/>
        </p:nvSpPr>
        <p:spPr>
          <a:xfrm rot="5400000">
            <a:off x="3051712" y="5018689"/>
            <a:ext cx="662152" cy="714704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CFFF0-BC9F-0868-F9ED-4377C7B84AE7}"/>
              </a:ext>
            </a:extLst>
          </p:cNvPr>
          <p:cNvSpPr/>
          <p:nvPr/>
        </p:nvSpPr>
        <p:spPr>
          <a:xfrm>
            <a:off x="51935" y="5098720"/>
            <a:ext cx="2963917" cy="5392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4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70" y="321276"/>
            <a:ext cx="8980331" cy="654908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/>
              <a:t>CPRG Implementation Grant Costs</a:t>
            </a:r>
            <a:br>
              <a:rPr lang="en-US" dirty="0"/>
            </a:br>
            <a:r>
              <a:rPr lang="en-US" sz="2200" dirty="0"/>
              <a:t>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28387" y="6997429"/>
            <a:ext cx="2743200" cy="365125"/>
          </a:xfrm>
        </p:spPr>
        <p:txBody>
          <a:bodyPr/>
          <a:lstStyle/>
          <a:p>
            <a:fld id="{9D51D305-E79B-480E-A99D-CB41C2185B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82BDC3-50D6-4A7D-9611-4B652368C79C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A7BDA-7CDD-E323-FAF9-D31D3C2FD529}"/>
              </a:ext>
            </a:extLst>
          </p:cNvPr>
          <p:cNvSpPr txBox="1"/>
          <p:nvPr/>
        </p:nvSpPr>
        <p:spPr>
          <a:xfrm>
            <a:off x="2023462" y="6443895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Additional </a:t>
            </a:r>
            <a:r>
              <a:rPr lang="en-US" sz="1400" b="1" dirty="0"/>
              <a:t>Measures</a:t>
            </a:r>
            <a:r>
              <a:rPr lang="en-US" sz="1400" dirty="0"/>
              <a:t> added by the Grantee.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BF56477-720A-ACC3-5952-09AF8FD8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0" y="1105522"/>
            <a:ext cx="8803111" cy="53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6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70" y="321276"/>
            <a:ext cx="8980331" cy="654908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/>
              <a:t>CPRG Implementation Grant Progress</a:t>
            </a:r>
            <a:br>
              <a:rPr lang="en-US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28387" y="6997429"/>
            <a:ext cx="2743200" cy="365125"/>
          </a:xfrm>
        </p:spPr>
        <p:txBody>
          <a:bodyPr/>
          <a:lstStyle/>
          <a:p>
            <a:fld id="{9D51D305-E79B-480E-A99D-CB41C2185B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82BDC3-50D6-4A7D-9611-4B652368C79C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4D8EDDD-6AA4-78AA-28AC-2183D7D8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45" y="1172592"/>
            <a:ext cx="8074424" cy="5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5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70" y="321276"/>
            <a:ext cx="8980331" cy="65490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Save or Submit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28387" y="6997429"/>
            <a:ext cx="2743200" cy="365125"/>
          </a:xfrm>
        </p:spPr>
        <p:txBody>
          <a:bodyPr/>
          <a:lstStyle/>
          <a:p>
            <a:fld id="{9D51D305-E79B-480E-A99D-CB41C2185B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82BDC3-50D6-4A7D-9611-4B652368C79C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A8DF4-7B27-4E97-428B-4F2FC46DA3D4}"/>
              </a:ext>
            </a:extLst>
          </p:cNvPr>
          <p:cNvSpPr txBox="1"/>
          <p:nvPr/>
        </p:nvSpPr>
        <p:spPr>
          <a:xfrm>
            <a:off x="825062" y="5341149"/>
            <a:ext cx="1054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Grant Progress Report can be Saved by clicking the</a:t>
            </a:r>
            <a:r>
              <a:rPr lang="en-US" b="1" dirty="0"/>
              <a:t> Save </a:t>
            </a:r>
            <a:r>
              <a:rPr lang="en-US" dirty="0"/>
              <a:t>button.</a:t>
            </a:r>
          </a:p>
          <a:p>
            <a:pPr algn="ctr"/>
            <a:r>
              <a:rPr lang="en-US" dirty="0"/>
              <a:t>Once complete, the Grants Progress Report can be Submitted by clicking the </a:t>
            </a:r>
            <a:r>
              <a:rPr lang="en-US" b="1" dirty="0"/>
              <a:t>Submit </a:t>
            </a:r>
            <a:r>
              <a:rPr lang="en-US" dirty="0"/>
              <a:t>button.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0E273AB-3478-721E-232B-4C401E058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7" y="2356708"/>
            <a:ext cx="11684000" cy="17272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11BD24C-91D2-06DC-8B9C-B55703CBF5B3}"/>
              </a:ext>
            </a:extLst>
          </p:cNvPr>
          <p:cNvSpPr/>
          <p:nvPr/>
        </p:nvSpPr>
        <p:spPr>
          <a:xfrm rot="16200000">
            <a:off x="9048060" y="3326323"/>
            <a:ext cx="670035" cy="709380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0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70" y="321276"/>
            <a:ext cx="8980331" cy="65490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Proposed Upload Required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28387" y="6997429"/>
            <a:ext cx="2743200" cy="365125"/>
          </a:xfrm>
        </p:spPr>
        <p:txBody>
          <a:bodyPr/>
          <a:lstStyle/>
          <a:p>
            <a:fld id="{9D51D305-E79B-480E-A99D-CB41C2185B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82BDC3-50D6-4A7D-9611-4B652368C79C}"/>
              </a:ext>
            </a:extLst>
          </p:cNvPr>
          <p:cNvSpPr txBox="1">
            <a:spLocks/>
          </p:cNvSpPr>
          <p:nvPr/>
        </p:nvSpPr>
        <p:spPr>
          <a:xfrm>
            <a:off x="1524000" y="6492875"/>
            <a:ext cx="49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A8DF4-7B27-4E97-428B-4F2FC46DA3D4}"/>
              </a:ext>
            </a:extLst>
          </p:cNvPr>
          <p:cNvSpPr txBox="1"/>
          <p:nvPr/>
        </p:nvSpPr>
        <p:spPr>
          <a:xfrm>
            <a:off x="725214" y="5633757"/>
            <a:ext cx="1054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There is proposed future functionality that would include adding a warning, if the Grantee has not </a:t>
            </a:r>
            <a:r>
              <a:rPr lang="en-US" sz="1600" b="1" dirty="0">
                <a:hlinkClick r:id="rId3" action="ppaction://hlinksldjump"/>
              </a:rPr>
              <a:t>uploaded the Emissions Report </a:t>
            </a:r>
            <a:r>
              <a:rPr lang="en-US" sz="1600" dirty="0"/>
              <a:t>prior to clicking Submit. It is also proposed that the Grantee would be blocked from Submitting the Grant Progress Report until the upload is complete.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9F00C5-85D5-057B-177A-07244E588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613025"/>
            <a:ext cx="8686800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1427"/>
      </p:ext>
    </p:extLst>
  </p:cSld>
  <p:clrMapOvr>
    <a:masterClrMapping/>
  </p:clrMapOvr>
</p:sld>
</file>

<file path=ppt/theme/theme1.xml><?xml version="1.0" encoding="utf-8"?>
<a:theme xmlns:a="http://schemas.openxmlformats.org/drawingml/2006/main" name="EP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76092"/>
        </a:solidFill>
        <a:ln>
          <a:solidFill>
            <a:schemeClr val="accent3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>
              <a:lumMod val="60000"/>
              <a:lumOff val="40000"/>
            </a:schemeClr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?mso-contentType ?>
<SharedContentType xmlns="Microsoft.SharePoint.Taxonomy.ContentTypeSync" SourceId="29f62856-1543-49d4-a736-4569d363f533" ContentTypeId="0x0101" PreviousValue="false"/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C01C762A29F642B0A2DE29FD14D574" ma:contentTypeVersion="6" ma:contentTypeDescription="Create a new document." ma:contentTypeScope="" ma:versionID="0eb38305b2f013371fc943e48d159ba5">
  <xsd:schema xmlns:xsd="http://www.w3.org/2001/XMLSchema" xmlns:xs="http://www.w3.org/2001/XMLSchema" xmlns:p="http://schemas.microsoft.com/office/2006/metadata/properties" xmlns:ns2="48c997b2-bfa1-4cba-9d8f-5ae98e3e8095" xmlns:ns3="255c236f-8477-42fd-bc9d-9a2c2f68d311" targetNamespace="http://schemas.microsoft.com/office/2006/metadata/properties" ma:root="true" ma:fieldsID="45a1e956aa6ce17803a15376bfb90e47" ns2:_="" ns3:_="">
    <xsd:import namespace="48c997b2-bfa1-4cba-9d8f-5ae98e3e8095"/>
    <xsd:import namespace="255c236f-8477-42fd-bc9d-9a2c2f68d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997b2-bfa1-4cba-9d8f-5ae98e3e8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c236f-8477-42fd-bc9d-9a2c2f68d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55c236f-8477-42fd-bc9d-9a2c2f68d311">
      <UserInfo>
        <DisplayName>Brachtl, Megan</DisplayName>
        <AccountId>34</AccountId>
        <AccountType/>
      </UserInfo>
      <UserInfo>
        <DisplayName>Damberg, Rich</DisplayName>
        <AccountId>39</AccountId>
        <AccountType/>
      </UserInfo>
      <UserInfo>
        <DisplayName>Denny, Andrea</DisplayName>
        <AccountId>57</AccountId>
        <AccountType/>
      </UserInfo>
      <UserInfo>
        <DisplayName>Hansel, Peter</DisplayName>
        <AccountId>16</AccountId>
        <AccountType/>
      </UserInfo>
      <UserInfo>
        <DisplayName>Koplitz, Shannon</DisplayName>
        <AccountId>6</AccountId>
        <AccountType/>
      </UserInfo>
      <UserInfo>
        <DisplayName>Long, Pam</DisplayName>
        <AccountId>74</AccountId>
        <AccountType/>
      </UserInfo>
    </SharedWithUsers>
  </documentManagement>
</p:properties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13E80B7-9411-4017-A766-15168D06DBE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7110E62-FC72-4AC8-86E1-CDDDD8B2A87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CADC615-5D2A-4FA1-B6A6-718C32ECA02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8079B7C-7119-425F-8188-8E217775527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8E44545-5054-43EA-BCED-1DA7CC99743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1528360-6DE2-4F41-A7E2-136B012EEE9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94D83B3-7835-4A00-8264-41AFCFFCF63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7B9EE58-BE23-4BD8-AF1C-57831598034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79826B5-CA5D-4905-A0EC-F218667388DA}">
  <ds:schemaRefs>
    <ds:schemaRef ds:uri="Microsoft.SharePoint.Taxonomy.ContentTypeSync"/>
  </ds:schemaRefs>
</ds:datastoreItem>
</file>

<file path=customXml/itemProps18.xml><?xml version="1.0" encoding="utf-8"?>
<ds:datastoreItem xmlns:ds="http://schemas.openxmlformats.org/officeDocument/2006/customXml" ds:itemID="{9BD089B0-AEDF-4463-A2E2-04EC495F6E3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1C8D8C7-0BD9-4E6C-9330-AAAFCF711DA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054551A-1B4E-4312-9360-FA37E2783ED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1EF898D-1AA2-44BC-81A1-54693F322CD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F635093-BAC3-4382-B72A-008971119C78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8536392-53A5-4F68-BDBB-CF0CCA1BB648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1540D96F-5C7F-43BE-8099-DB3AF0F3707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99D58B2-31D9-40BD-87F2-4F7E247C161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C3FD8A23-6057-4DF7-B703-8D2279C68B2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28438BD-3475-4421-B5E2-A3325DC54A8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0FDF6D1-B014-4463-8F95-DC23DE292B8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0AF2B54-3E58-4F68-B130-0E80D6E8D34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1A72C5F-6E57-4B30-85D9-9BE709DB7E4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02585C1-FE94-4A67-8A93-859B761053C9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A18E3CE-564A-4D2D-9481-1561E9C0FB11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7A592A1-6324-4225-9488-E4BDB71DE99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23D9128-2A54-4B69-A8D0-A45122E8050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966D3D2-415C-4A49-BB08-8780A8CC81D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420DC565-D14A-4E78-B88E-4113FCE0DF3D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5A62FD16-2AE8-4016-B8B4-3BAA968419B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5C9BEBE-CA46-42F2-92F3-76518A6C878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1C5DF65-FB34-4DF7-A29A-AC8068645688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CB2643B-E757-41BC-A08B-BFA50FDCE78E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B9BD4D7-9B4F-451D-AE41-6E81F4A1D21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CA8EE31-65F7-4015-B69B-FD126DCB7DD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FA90AE04-118B-4B92-B3FE-7A3783703B2C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DAD1430-4C86-4B3E-B080-D975D8403DD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2BF107C-F828-4D02-83E3-B44F4E4FD04A}"/>
</file>

<file path=customXml/itemProps43.xml><?xml version="1.0" encoding="utf-8"?>
<ds:datastoreItem xmlns:ds="http://schemas.openxmlformats.org/officeDocument/2006/customXml" ds:itemID="{04D3CF84-3D72-4FD5-ABE4-5895ED3AD84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84AEBA5-1138-4A7A-9DFD-9059A9B5CAD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AA292311-0F4D-4AC4-89D1-8AB5548F7FF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6F237AA-4F51-494E-899C-BD69ADE21499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2A1D138-374A-49F9-9FD3-F60BCBFCAAB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2D921A1-8AEC-42D9-BF5B-E6CA26E0883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CA458B6-3905-4592-AE5E-585052C0F47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896F1CE-A14A-4692-B9E4-F7D03E2B0FF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136417EB-79BE-4931-93E7-BE075B8D23B8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C8588661-F656-4728-8EFC-A65A0A8E339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94F2005-45C2-4DF2-998B-E1FE0A654DA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75996E77-B653-4E20-BEBF-FF7CA008C20D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D9A273AB-E4B3-44D8-8DE7-F68D716C8EAA}">
  <ds:schemaRefs>
    <ds:schemaRef ds:uri="http://schemas.microsoft.com/sharepoint/v3/contenttype/forms"/>
  </ds:schemaRefs>
</ds:datastoreItem>
</file>

<file path=customXml/itemProps55.xml><?xml version="1.0" encoding="utf-8"?>
<ds:datastoreItem xmlns:ds="http://schemas.openxmlformats.org/officeDocument/2006/customXml" ds:itemID="{2CF8E9BF-5F4C-45E2-A0AE-2757A79297EA}">
  <ds:schemaRefs>
    <ds:schemaRef ds:uri="http://schemas.microsoft.com/sharepoint.v3"/>
    <ds:schemaRef ds:uri="b3d2b684-c896-4509-bd85-3a4404b826ea"/>
    <ds:schemaRef ds:uri="4ffa91fb-a0ff-4ac5-b2db-65c790d184a4"/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http://purl.org/dc/dcmitype/"/>
    <ds:schemaRef ds:uri="http://schemas.openxmlformats.org/package/2006/metadata/core-properties"/>
    <ds:schemaRef ds:uri="http://purl.org/dc/terms/"/>
    <ds:schemaRef ds:uri="29473aad-bfda-49ab-a7c1-316e777a4181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56.xml><?xml version="1.0" encoding="utf-8"?>
<ds:datastoreItem xmlns:ds="http://schemas.openxmlformats.org/officeDocument/2006/customXml" ds:itemID="{F896A3FC-EFBF-4F0F-AFDB-FA2F7752DD4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F771A30-46A9-48B5-8901-5C07245E2D2E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E5E0ABC6-872C-4DE1-ACF6-DC0EE6F292C7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BCF8B8E-9E63-45A5-A169-98555E25C67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50DFF0E-5F0B-4115-8E66-81E2B5E7BAA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8672E8D3-4B67-4F14-983B-D9378A85196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5C293D76-7F8B-4BB5-AE82-013EE4B8A62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3114CB9-6B47-4A7D-B7B9-18EC9B8F7D92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F9C27828-219E-4D38-B522-5263E213D53E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31F8B40-C3A4-4CF9-B7B0-4FC7CA553339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501432DD-F28D-439A-BC95-C7D217F8252E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6A4AD1A4-9849-439D-A750-BB8152754026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C356A206-9136-4EF2-8095-14C7B9D3399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B303D1A2-EB12-4BB5-A537-57384F9DB0F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D9EEA19-DCEA-4655-9D6D-0453A01F301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A13E02B-F500-4956-8137-24580FCE21F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4A5A998-49A4-4E4B-9173-A0FE2EE97D1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15349</TotalTime>
  <Words>278</Words>
  <Application>Microsoft Office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Verdana</vt:lpstr>
      <vt:lpstr>EPA template</vt:lpstr>
      <vt:lpstr>PowerPoint Presentation</vt:lpstr>
      <vt:lpstr>Progress Report View with Uploaded Emissions Reporting Template document</vt:lpstr>
      <vt:lpstr>General Grant Information and Emissions Report document upload</vt:lpstr>
      <vt:lpstr>Progress Reporting Period and Reporting Period Summary</vt:lpstr>
      <vt:lpstr>CPRG Implementation Grant Costs Measures</vt:lpstr>
      <vt:lpstr>CPRG Implementation Grant Costs Measures</vt:lpstr>
      <vt:lpstr>CPRG Implementation Grant Progress </vt:lpstr>
      <vt:lpstr>Save or Submit</vt:lpstr>
      <vt:lpstr>Proposed Upload Required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keywords/>
  <cp:lastModifiedBy>Seltzer, Karl</cp:lastModifiedBy>
  <cp:revision>9</cp:revision>
  <cp:lastPrinted>2015-12-11T15:19:28Z</cp:lastPrinted>
  <dcterms:created xsi:type="dcterms:W3CDTF">2014-07-22T14:39:46Z</dcterms:created>
  <dcterms:modified xsi:type="dcterms:W3CDTF">2024-06-05T15:50:36Z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0x01010052C01C762A29F642B0A2DE29FD14D574</vt:lpwstr>
  </property>
  <property fmtid="{D5CDD505-2E9C-101B-9397-08002B2CF9AE}" pid="3" name="TaxKeyword">
    <vt:lpwstr/>
  </property>
  <property fmtid="{D5CDD505-2E9C-101B-9397-08002B2CF9AE}" pid="4" name="EPA Subject">
    <vt:lpwstr/>
  </property>
  <property fmtid="{D5CDD505-2E9C-101B-9397-08002B2CF9AE}" pid="5" name="Document Type">
    <vt:lpwstr/>
  </property>
  <property fmtid="{D5CDD505-2E9C-101B-9397-08002B2CF9AE}" pid="6" name="AuthorIds_UIVersion_3584">
    <vt:lpwstr>10200</vt:lpwstr>
  </property>
  <property fmtid="{D5CDD505-2E9C-101B-9397-08002B2CF9AE}" pid="7" name="AuthorIds_UIVersion_6144">
    <vt:lpwstr>10200</vt:lpwstr>
  </property>
  <property fmtid="{D5CDD505-2E9C-101B-9397-08002B2CF9AE}" pid="8" name="AuthorIds_UIVersion_5632">
    <vt:lpwstr>4745</vt:lpwstr>
  </property>
  <property fmtid="{D5CDD505-2E9C-101B-9397-08002B2CF9AE}" pid="9" name="AuthorIds_UIVersion_512">
    <vt:lpwstr>10200</vt:lpwstr>
  </property>
  <property fmtid="{D5CDD505-2E9C-101B-9397-08002B2CF9AE}" pid="10" name="Order">
    <vt:r8>53800</vt:r8>
  </property>
  <property fmtid="{D5CDD505-2E9C-101B-9397-08002B2CF9AE}" pid="11" name="xd_ProgID">
    <vt:lpwstr/>
  </property>
  <property fmtid="{D5CDD505-2E9C-101B-9397-08002B2CF9AE}" pid="12" name="TemplateUrl">
    <vt:lpwstr/>
  </property>
  <property fmtid="{D5CDD505-2E9C-101B-9397-08002B2CF9AE}" pid="13" name="_CopySource">
    <vt:lpwstr/>
  </property>
  <property fmtid="{D5CDD505-2E9C-101B-9397-08002B2CF9AE}" pid="14" name="MediaServiceImageTags">
    <vt:lpwstr/>
  </property>
</Properties>
</file>