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1" r:id="rId1"/>
  </p:sldMasterIdLst>
  <p:notesMasterIdLst>
    <p:notesMasterId r:id="rId14"/>
  </p:notesMasterIdLst>
  <p:handoutMasterIdLst>
    <p:handoutMasterId r:id="rId15"/>
  </p:handoutMasterIdLst>
  <p:sldIdLst>
    <p:sldId id="307" r:id="rId2"/>
    <p:sldId id="314" r:id="rId3"/>
    <p:sldId id="326" r:id="rId4"/>
    <p:sldId id="319" r:id="rId5"/>
    <p:sldId id="325" r:id="rId6"/>
    <p:sldId id="320" r:id="rId7"/>
    <p:sldId id="321" r:id="rId8"/>
    <p:sldId id="327" r:id="rId9"/>
    <p:sldId id="322" r:id="rId10"/>
    <p:sldId id="317" r:id="rId11"/>
    <p:sldId id="323" r:id="rId12"/>
    <p:sldId id="324" r:id="rId13"/>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2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FBB03B"/>
    <a:srgbClr val="4CAC87"/>
    <a:srgbClr val="3F9C74"/>
    <a:srgbClr val="A1A1A1"/>
    <a:srgbClr val="000000"/>
    <a:srgbClr val="999999"/>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1F957-3E12-4F83-A21F-5139BF2708BC}" v="1" dt="2022-09-26T16:58:21.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6" autoAdjust="0"/>
    <p:restoredTop sz="94522" autoAdjust="0"/>
  </p:normalViewPr>
  <p:slideViewPr>
    <p:cSldViewPr snapToObjects="1">
      <p:cViewPr varScale="1">
        <p:scale>
          <a:sx n="32" d="100"/>
          <a:sy n="32" d="100"/>
        </p:scale>
        <p:origin x="868" y="56"/>
      </p:cViewPr>
      <p:guideLst/>
    </p:cSldViewPr>
  </p:slideViewPr>
  <p:outlineViewPr>
    <p:cViewPr>
      <p:scale>
        <a:sx n="33" d="100"/>
        <a:sy n="33" d="100"/>
      </p:scale>
      <p:origin x="0" y="1410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19" d="100"/>
          <a:sy n="119" d="100"/>
        </p:scale>
        <p:origin x="-53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10/20/2023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dirty="0"/>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10/20/2023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dirty="0"/>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256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9139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2104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r>
              <a:rPr lang="en-US" dirty="0"/>
              <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3" name="Group 2">
            <a:extLst>
              <a:ext uri="{FF2B5EF4-FFF2-40B4-BE49-F238E27FC236}">
                <a16:creationId xmlns:a16="http://schemas.microsoft.com/office/drawing/2014/main" id="{2D1F3A04-0A41-4A3C-8341-FD4EB81279F4}"/>
              </a:ext>
            </a:extLst>
          </p:cNvPr>
          <p:cNvGrpSpPr/>
          <p:nvPr userDrawn="1"/>
        </p:nvGrpSpPr>
        <p:grpSpPr>
          <a:xfrm>
            <a:off x="769935" y="12332752"/>
            <a:ext cx="8680452" cy="1239644"/>
            <a:chOff x="769935" y="12332752"/>
            <a:chExt cx="8680452" cy="1239644"/>
          </a:xfrm>
        </p:grpSpPr>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2" name="Graphic 1">
              <a:extLst>
                <a:ext uri="{FF2B5EF4-FFF2-40B4-BE49-F238E27FC236}">
                  <a16:creationId xmlns:a16="http://schemas.microsoft.com/office/drawing/2014/main" id="{040F91AA-3E34-48C5-BD63-5935DE07CE3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dirty="0"/>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0" name="Group 9">
            <a:extLst>
              <a:ext uri="{FF2B5EF4-FFF2-40B4-BE49-F238E27FC236}">
                <a16:creationId xmlns:a16="http://schemas.microsoft.com/office/drawing/2014/main" id="{E0B7A8B3-1943-4E13-A9B5-FE58C055E01A}"/>
              </a:ext>
            </a:extLst>
          </p:cNvPr>
          <p:cNvGrpSpPr/>
          <p:nvPr userDrawn="1"/>
        </p:nvGrpSpPr>
        <p:grpSpPr>
          <a:xfrm>
            <a:off x="769935" y="12332752"/>
            <a:ext cx="8680452" cy="1239644"/>
            <a:chOff x="769935" y="12332752"/>
            <a:chExt cx="8680452" cy="1239644"/>
          </a:xfrm>
        </p:grpSpPr>
        <p:pic>
          <p:nvPicPr>
            <p:cNvPr id="11" name="Picture 10">
              <a:extLst>
                <a:ext uri="{FF2B5EF4-FFF2-40B4-BE49-F238E27FC236}">
                  <a16:creationId xmlns:a16="http://schemas.microsoft.com/office/drawing/2014/main" id="{E2D5ECF5-40C0-435D-B4FE-DF8C9C76C221}"/>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3" name="Graphic 12">
              <a:extLst>
                <a:ext uri="{FF2B5EF4-FFF2-40B4-BE49-F238E27FC236}">
                  <a16:creationId xmlns:a16="http://schemas.microsoft.com/office/drawing/2014/main" id="{CB5250F4-4DD2-4430-B673-72D9FD633A8D}"/>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dirty="0"/>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0" name="Group 9">
            <a:extLst>
              <a:ext uri="{FF2B5EF4-FFF2-40B4-BE49-F238E27FC236}">
                <a16:creationId xmlns:a16="http://schemas.microsoft.com/office/drawing/2014/main" id="{49E4AC96-6693-4949-82F0-A26BB3438633}"/>
              </a:ext>
            </a:extLst>
          </p:cNvPr>
          <p:cNvGrpSpPr/>
          <p:nvPr userDrawn="1"/>
        </p:nvGrpSpPr>
        <p:grpSpPr>
          <a:xfrm>
            <a:off x="769935" y="12332752"/>
            <a:ext cx="8680452" cy="1239644"/>
            <a:chOff x="769935" y="12332752"/>
            <a:chExt cx="8680452" cy="1239644"/>
          </a:xfrm>
        </p:grpSpPr>
        <p:pic>
          <p:nvPicPr>
            <p:cNvPr id="11" name="Picture 10">
              <a:extLst>
                <a:ext uri="{FF2B5EF4-FFF2-40B4-BE49-F238E27FC236}">
                  <a16:creationId xmlns:a16="http://schemas.microsoft.com/office/drawing/2014/main" id="{84D73F77-4B65-41F6-9660-D38AE9B8A3F0}"/>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3" name="Graphic 12">
              <a:extLst>
                <a:ext uri="{FF2B5EF4-FFF2-40B4-BE49-F238E27FC236}">
                  <a16:creationId xmlns:a16="http://schemas.microsoft.com/office/drawing/2014/main" id="{D961884E-860C-4138-91B4-57B8B37EA0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dirty="0"/>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dirty="0"/>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1" name="Group 10">
            <a:extLst>
              <a:ext uri="{FF2B5EF4-FFF2-40B4-BE49-F238E27FC236}">
                <a16:creationId xmlns:a16="http://schemas.microsoft.com/office/drawing/2014/main" id="{2EEAD236-5D08-4F6F-AFB5-96C859286B88}"/>
              </a:ext>
            </a:extLst>
          </p:cNvPr>
          <p:cNvGrpSpPr/>
          <p:nvPr userDrawn="1"/>
        </p:nvGrpSpPr>
        <p:grpSpPr>
          <a:xfrm>
            <a:off x="769935" y="12332752"/>
            <a:ext cx="8680452" cy="1239644"/>
            <a:chOff x="769935" y="12332752"/>
            <a:chExt cx="8680452" cy="1239644"/>
          </a:xfrm>
        </p:grpSpPr>
        <p:pic>
          <p:nvPicPr>
            <p:cNvPr id="13" name="Picture 12">
              <a:extLst>
                <a:ext uri="{FF2B5EF4-FFF2-40B4-BE49-F238E27FC236}">
                  <a16:creationId xmlns:a16="http://schemas.microsoft.com/office/drawing/2014/main" id="{DA9ACC56-4735-4B77-A48E-EF3A64BB805D}"/>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5" name="Graphic 14">
              <a:extLst>
                <a:ext uri="{FF2B5EF4-FFF2-40B4-BE49-F238E27FC236}">
                  <a16:creationId xmlns:a16="http://schemas.microsoft.com/office/drawing/2014/main" id="{F70BF730-7541-4A80-9540-254474C56560}"/>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dirty="0"/>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dirty="0"/>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3" name="Group 12">
            <a:extLst>
              <a:ext uri="{FF2B5EF4-FFF2-40B4-BE49-F238E27FC236}">
                <a16:creationId xmlns:a16="http://schemas.microsoft.com/office/drawing/2014/main" id="{A3705369-2D24-4AB8-B11B-3318EDC6987E}"/>
              </a:ext>
            </a:extLst>
          </p:cNvPr>
          <p:cNvGrpSpPr/>
          <p:nvPr userDrawn="1"/>
        </p:nvGrpSpPr>
        <p:grpSpPr>
          <a:xfrm>
            <a:off x="769935" y="12332752"/>
            <a:ext cx="8680452" cy="1239644"/>
            <a:chOff x="769935" y="12332752"/>
            <a:chExt cx="8680452" cy="1239644"/>
          </a:xfrm>
        </p:grpSpPr>
        <p:pic>
          <p:nvPicPr>
            <p:cNvPr id="15" name="Picture 14">
              <a:extLst>
                <a:ext uri="{FF2B5EF4-FFF2-40B4-BE49-F238E27FC236}">
                  <a16:creationId xmlns:a16="http://schemas.microsoft.com/office/drawing/2014/main" id="{D79E28CF-76EC-48FE-9C94-D5FA32139890}"/>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6" name="Graphic 15">
              <a:extLst>
                <a:ext uri="{FF2B5EF4-FFF2-40B4-BE49-F238E27FC236}">
                  <a16:creationId xmlns:a16="http://schemas.microsoft.com/office/drawing/2014/main" id="{E72DF6EA-9055-43A7-9D82-8A895A7A582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3" name="Group 12">
            <a:extLst>
              <a:ext uri="{FF2B5EF4-FFF2-40B4-BE49-F238E27FC236}">
                <a16:creationId xmlns:a16="http://schemas.microsoft.com/office/drawing/2014/main" id="{8CAC9AD8-9A29-4357-9E67-43928F59B39E}"/>
              </a:ext>
            </a:extLst>
          </p:cNvPr>
          <p:cNvGrpSpPr/>
          <p:nvPr userDrawn="1"/>
        </p:nvGrpSpPr>
        <p:grpSpPr>
          <a:xfrm>
            <a:off x="769935" y="12332752"/>
            <a:ext cx="8680452" cy="1239644"/>
            <a:chOff x="769935" y="12332752"/>
            <a:chExt cx="8680452" cy="1239644"/>
          </a:xfrm>
        </p:grpSpPr>
        <p:pic>
          <p:nvPicPr>
            <p:cNvPr id="15" name="Picture 14">
              <a:extLst>
                <a:ext uri="{FF2B5EF4-FFF2-40B4-BE49-F238E27FC236}">
                  <a16:creationId xmlns:a16="http://schemas.microsoft.com/office/drawing/2014/main" id="{274EDD57-3612-4A00-9B5B-6D1ACCBD2191}"/>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6" name="Graphic 15">
              <a:extLst>
                <a:ext uri="{FF2B5EF4-FFF2-40B4-BE49-F238E27FC236}">
                  <a16:creationId xmlns:a16="http://schemas.microsoft.com/office/drawing/2014/main" id="{DF0D1D20-4706-49AC-8A98-C02FACA8EDE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grpSp>
        <p:nvGrpSpPr>
          <p:cNvPr id="6" name="Group 5">
            <a:extLst>
              <a:ext uri="{FF2B5EF4-FFF2-40B4-BE49-F238E27FC236}">
                <a16:creationId xmlns:a16="http://schemas.microsoft.com/office/drawing/2014/main" id="{9B50AD93-E1C5-4ADD-8F6A-77AC50297D4A}"/>
              </a:ext>
            </a:extLst>
          </p:cNvPr>
          <p:cNvGrpSpPr/>
          <p:nvPr userDrawn="1"/>
        </p:nvGrpSpPr>
        <p:grpSpPr>
          <a:xfrm>
            <a:off x="769935" y="12332752"/>
            <a:ext cx="8680452" cy="1239644"/>
            <a:chOff x="769935" y="12332752"/>
            <a:chExt cx="8680452" cy="1239644"/>
          </a:xfrm>
        </p:grpSpPr>
        <p:pic>
          <p:nvPicPr>
            <p:cNvPr id="7" name="Picture 6">
              <a:extLst>
                <a:ext uri="{FF2B5EF4-FFF2-40B4-BE49-F238E27FC236}">
                  <a16:creationId xmlns:a16="http://schemas.microsoft.com/office/drawing/2014/main" id="{C24B63F7-F3A9-4B68-9BB5-1AEF5D97E2AD}"/>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8" name="Graphic 7">
              <a:extLst>
                <a:ext uri="{FF2B5EF4-FFF2-40B4-BE49-F238E27FC236}">
                  <a16:creationId xmlns:a16="http://schemas.microsoft.com/office/drawing/2014/main" id="{53E5B52A-8F34-4566-8605-B3D173F53E2C}"/>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r>
              <a:rPr lang="en-US" dirty="0"/>
              <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3" name="Group 12">
            <a:extLst>
              <a:ext uri="{FF2B5EF4-FFF2-40B4-BE49-F238E27FC236}">
                <a16:creationId xmlns:a16="http://schemas.microsoft.com/office/drawing/2014/main" id="{A78DF86D-002D-46A5-BFDA-FEA4FDD7BC06}"/>
              </a:ext>
            </a:extLst>
          </p:cNvPr>
          <p:cNvGrpSpPr/>
          <p:nvPr userDrawn="1"/>
        </p:nvGrpSpPr>
        <p:grpSpPr>
          <a:xfrm>
            <a:off x="769935" y="12332752"/>
            <a:ext cx="8680452" cy="1239644"/>
            <a:chOff x="769935" y="12332752"/>
            <a:chExt cx="8680452" cy="1239644"/>
          </a:xfrm>
        </p:grpSpPr>
        <p:pic>
          <p:nvPicPr>
            <p:cNvPr id="15" name="Picture 14">
              <a:extLst>
                <a:ext uri="{FF2B5EF4-FFF2-40B4-BE49-F238E27FC236}">
                  <a16:creationId xmlns:a16="http://schemas.microsoft.com/office/drawing/2014/main" id="{927E2A92-CC19-47E3-9F94-6E8E2330A537}"/>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6" name="Graphic 15">
              <a:extLst>
                <a:ext uri="{FF2B5EF4-FFF2-40B4-BE49-F238E27FC236}">
                  <a16:creationId xmlns:a16="http://schemas.microsoft.com/office/drawing/2014/main" id="{CDFA8E82-EA81-4BBA-A766-2C12EDEF20A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1362292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r>
              <a:rPr lang="en-US" dirty="0"/>
              <a:t/>
            </a:r>
            <a:br>
              <a:rPr lang="en-US" dirty="0"/>
            </a:br>
            <a:r>
              <a:rPr lang="en-US" dirty="0"/>
              <a:t>2nd line</a:t>
            </a:r>
          </a:p>
        </p:txBody>
      </p:sp>
      <p:grpSp>
        <p:nvGrpSpPr>
          <p:cNvPr id="7" name="Group 6">
            <a:extLst>
              <a:ext uri="{FF2B5EF4-FFF2-40B4-BE49-F238E27FC236}">
                <a16:creationId xmlns:a16="http://schemas.microsoft.com/office/drawing/2014/main" id="{F6C930A2-A644-4F98-80F8-C79CDDE4DA07}"/>
              </a:ext>
            </a:extLst>
          </p:cNvPr>
          <p:cNvGrpSpPr/>
          <p:nvPr userDrawn="1"/>
        </p:nvGrpSpPr>
        <p:grpSpPr>
          <a:xfrm>
            <a:off x="769935" y="12332752"/>
            <a:ext cx="8680452" cy="1239644"/>
            <a:chOff x="769935" y="12332752"/>
            <a:chExt cx="8680452" cy="1239644"/>
          </a:xfrm>
        </p:grpSpPr>
        <p:pic>
          <p:nvPicPr>
            <p:cNvPr id="8" name="Picture 7">
              <a:extLst>
                <a:ext uri="{FF2B5EF4-FFF2-40B4-BE49-F238E27FC236}">
                  <a16:creationId xmlns:a16="http://schemas.microsoft.com/office/drawing/2014/main" id="{97CFBBFA-838E-4740-90E6-E663F3D6400E}"/>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9" name="Graphic 8">
              <a:extLst>
                <a:ext uri="{FF2B5EF4-FFF2-40B4-BE49-F238E27FC236}">
                  <a16:creationId xmlns:a16="http://schemas.microsoft.com/office/drawing/2014/main" id="{CA1737BB-7A09-42F0-8D6A-26B775B2BB79}"/>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dirty="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r>
              <a:rPr lang="en-US" dirty="0"/>
              <a:t/>
            </a:r>
            <a:br>
              <a:rPr lang="en-US" dirty="0"/>
            </a:br>
            <a:r>
              <a:rPr lang="en-US" dirty="0"/>
              <a:t>2nd line</a:t>
            </a:r>
          </a:p>
        </p:txBody>
      </p:sp>
      <p:grpSp>
        <p:nvGrpSpPr>
          <p:cNvPr id="7" name="Group 6">
            <a:extLst>
              <a:ext uri="{FF2B5EF4-FFF2-40B4-BE49-F238E27FC236}">
                <a16:creationId xmlns:a16="http://schemas.microsoft.com/office/drawing/2014/main" id="{73094F82-BDD3-43C2-957D-81AC47E92FF8}"/>
              </a:ext>
            </a:extLst>
          </p:cNvPr>
          <p:cNvGrpSpPr/>
          <p:nvPr userDrawn="1"/>
        </p:nvGrpSpPr>
        <p:grpSpPr>
          <a:xfrm>
            <a:off x="769935" y="12332752"/>
            <a:ext cx="8680452" cy="1239644"/>
            <a:chOff x="769935" y="12332752"/>
            <a:chExt cx="8680452" cy="1239644"/>
          </a:xfrm>
        </p:grpSpPr>
        <p:pic>
          <p:nvPicPr>
            <p:cNvPr id="8" name="Picture 7">
              <a:extLst>
                <a:ext uri="{FF2B5EF4-FFF2-40B4-BE49-F238E27FC236}">
                  <a16:creationId xmlns:a16="http://schemas.microsoft.com/office/drawing/2014/main" id="{4FAB27CC-745D-4092-9857-01E871F21770}"/>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9" name="Graphic 8">
              <a:extLst>
                <a:ext uri="{FF2B5EF4-FFF2-40B4-BE49-F238E27FC236}">
                  <a16:creationId xmlns:a16="http://schemas.microsoft.com/office/drawing/2014/main" id="{6589E478-7381-46D6-B316-FD8F5E38F75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r>
              <a:rPr lang="en-US" dirty="0"/>
              <a:t/>
            </a:r>
            <a:br>
              <a:rPr lang="en-US" dirty="0"/>
            </a:br>
            <a:r>
              <a:rPr lang="en-US" dirty="0"/>
              <a:t>2nd line</a:t>
            </a:r>
          </a:p>
        </p:txBody>
      </p:sp>
      <p:grpSp>
        <p:nvGrpSpPr>
          <p:cNvPr id="8" name="Group 7">
            <a:extLst>
              <a:ext uri="{FF2B5EF4-FFF2-40B4-BE49-F238E27FC236}">
                <a16:creationId xmlns:a16="http://schemas.microsoft.com/office/drawing/2014/main" id="{4AA1B225-5EBA-478C-AC0D-184AFD996994}"/>
              </a:ext>
            </a:extLst>
          </p:cNvPr>
          <p:cNvGrpSpPr/>
          <p:nvPr userDrawn="1"/>
        </p:nvGrpSpPr>
        <p:grpSpPr>
          <a:xfrm>
            <a:off x="769935" y="12332752"/>
            <a:ext cx="8680452" cy="1239644"/>
            <a:chOff x="769935" y="12332752"/>
            <a:chExt cx="8680452" cy="1239644"/>
          </a:xfrm>
        </p:grpSpPr>
        <p:pic>
          <p:nvPicPr>
            <p:cNvPr id="9" name="Picture 8">
              <a:extLst>
                <a:ext uri="{FF2B5EF4-FFF2-40B4-BE49-F238E27FC236}">
                  <a16:creationId xmlns:a16="http://schemas.microsoft.com/office/drawing/2014/main" id="{9927BCCF-D457-4F25-8148-D8444FDF3D57}"/>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0" name="Graphic 9">
              <a:extLst>
                <a:ext uri="{FF2B5EF4-FFF2-40B4-BE49-F238E27FC236}">
                  <a16:creationId xmlns:a16="http://schemas.microsoft.com/office/drawing/2014/main" id="{E0AD3BB7-7F00-44E0-A393-15F801585D3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dirty="0"/>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grpSp>
        <p:nvGrpSpPr>
          <p:cNvPr id="6" name="Group 5">
            <a:extLst>
              <a:ext uri="{FF2B5EF4-FFF2-40B4-BE49-F238E27FC236}">
                <a16:creationId xmlns:a16="http://schemas.microsoft.com/office/drawing/2014/main" id="{D3F5E2BF-A5FA-4F37-9BC3-4BBAF4CF0C69}"/>
              </a:ext>
            </a:extLst>
          </p:cNvPr>
          <p:cNvGrpSpPr/>
          <p:nvPr userDrawn="1"/>
        </p:nvGrpSpPr>
        <p:grpSpPr>
          <a:xfrm>
            <a:off x="769935" y="12332752"/>
            <a:ext cx="8680452" cy="1239644"/>
            <a:chOff x="769935" y="12332752"/>
            <a:chExt cx="8680452" cy="1239644"/>
          </a:xfrm>
        </p:grpSpPr>
        <p:pic>
          <p:nvPicPr>
            <p:cNvPr id="7" name="Picture 6">
              <a:extLst>
                <a:ext uri="{FF2B5EF4-FFF2-40B4-BE49-F238E27FC236}">
                  <a16:creationId xmlns:a16="http://schemas.microsoft.com/office/drawing/2014/main" id="{E94706AB-8933-400E-BEFB-4CA23E986106}"/>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8" name="Graphic 7">
              <a:extLst>
                <a:ext uri="{FF2B5EF4-FFF2-40B4-BE49-F238E27FC236}">
                  <a16:creationId xmlns:a16="http://schemas.microsoft.com/office/drawing/2014/main" id="{856DED5E-FEDF-4EA4-A7C8-364E1BA0380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dirty="0"/>
          </a:p>
        </p:txBody>
      </p:sp>
      <p:grpSp>
        <p:nvGrpSpPr>
          <p:cNvPr id="8" name="Group 7">
            <a:extLst>
              <a:ext uri="{FF2B5EF4-FFF2-40B4-BE49-F238E27FC236}">
                <a16:creationId xmlns:a16="http://schemas.microsoft.com/office/drawing/2014/main" id="{20C48FB7-D7ED-4714-B260-F3B67AEE9A5F}"/>
              </a:ext>
            </a:extLst>
          </p:cNvPr>
          <p:cNvGrpSpPr/>
          <p:nvPr userDrawn="1"/>
        </p:nvGrpSpPr>
        <p:grpSpPr>
          <a:xfrm>
            <a:off x="769935" y="12332752"/>
            <a:ext cx="8680452" cy="1239644"/>
            <a:chOff x="769935" y="12332752"/>
            <a:chExt cx="8680452" cy="1239644"/>
          </a:xfrm>
        </p:grpSpPr>
        <p:pic>
          <p:nvPicPr>
            <p:cNvPr id="9" name="Picture 8">
              <a:extLst>
                <a:ext uri="{FF2B5EF4-FFF2-40B4-BE49-F238E27FC236}">
                  <a16:creationId xmlns:a16="http://schemas.microsoft.com/office/drawing/2014/main" id="{1D118BF0-9845-43D2-BD67-B4BAC2ABA1EC}"/>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0" name="Graphic 9">
              <a:extLst>
                <a:ext uri="{FF2B5EF4-FFF2-40B4-BE49-F238E27FC236}">
                  <a16:creationId xmlns:a16="http://schemas.microsoft.com/office/drawing/2014/main" id="{DC9FAD2C-4F94-4DEA-A3CF-5D20B9CE720C}"/>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8" name="Group 7">
            <a:extLst>
              <a:ext uri="{FF2B5EF4-FFF2-40B4-BE49-F238E27FC236}">
                <a16:creationId xmlns:a16="http://schemas.microsoft.com/office/drawing/2014/main" id="{BF883F42-287F-4F1E-8DA7-58F33737D5B1}"/>
              </a:ext>
            </a:extLst>
          </p:cNvPr>
          <p:cNvGrpSpPr/>
          <p:nvPr userDrawn="1"/>
        </p:nvGrpSpPr>
        <p:grpSpPr>
          <a:xfrm>
            <a:off x="769935" y="12332752"/>
            <a:ext cx="8680452" cy="1239644"/>
            <a:chOff x="769935" y="12332752"/>
            <a:chExt cx="8680452" cy="1239644"/>
          </a:xfrm>
        </p:grpSpPr>
        <p:pic>
          <p:nvPicPr>
            <p:cNvPr id="9" name="Picture 8">
              <a:extLst>
                <a:ext uri="{FF2B5EF4-FFF2-40B4-BE49-F238E27FC236}">
                  <a16:creationId xmlns:a16="http://schemas.microsoft.com/office/drawing/2014/main" id="{07B41246-0517-4D35-9F1B-A7E980A5AF4B}"/>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0" name="Graphic 9">
              <a:extLst>
                <a:ext uri="{FF2B5EF4-FFF2-40B4-BE49-F238E27FC236}">
                  <a16:creationId xmlns:a16="http://schemas.microsoft.com/office/drawing/2014/main" id="{24CC78EB-EFD2-4070-88AD-6D25C26E5BB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dirty="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grpSp>
        <p:nvGrpSpPr>
          <p:cNvPr id="10" name="Group 9">
            <a:extLst>
              <a:ext uri="{FF2B5EF4-FFF2-40B4-BE49-F238E27FC236}">
                <a16:creationId xmlns:a16="http://schemas.microsoft.com/office/drawing/2014/main" id="{5AD97F83-49F5-4786-AB26-84CDBE492486}"/>
              </a:ext>
            </a:extLst>
          </p:cNvPr>
          <p:cNvGrpSpPr/>
          <p:nvPr userDrawn="1"/>
        </p:nvGrpSpPr>
        <p:grpSpPr>
          <a:xfrm>
            <a:off x="769935" y="12332752"/>
            <a:ext cx="8680452" cy="1239644"/>
            <a:chOff x="769935" y="12332752"/>
            <a:chExt cx="8680452" cy="1239644"/>
          </a:xfrm>
        </p:grpSpPr>
        <p:pic>
          <p:nvPicPr>
            <p:cNvPr id="11" name="Picture 10">
              <a:extLst>
                <a:ext uri="{FF2B5EF4-FFF2-40B4-BE49-F238E27FC236}">
                  <a16:creationId xmlns:a16="http://schemas.microsoft.com/office/drawing/2014/main" id="{21C1FE60-D14D-4B02-98FC-5105AE72D7FF}"/>
                </a:ext>
              </a:extLst>
            </p:cNvPr>
            <p:cNvPicPr>
              <a:picLocks noChangeAspect="1"/>
            </p:cNvPicPr>
            <p:nvPr userDrawn="1"/>
          </p:nvPicPr>
          <p:blipFill>
            <a:blip r:embed="rId2"/>
            <a:stretch>
              <a:fillRect/>
            </a:stretch>
          </p:blipFill>
          <p:spPr>
            <a:xfrm>
              <a:off x="769935" y="12455705"/>
              <a:ext cx="3810000" cy="898122"/>
            </a:xfrm>
            <a:prstGeom prst="rect">
              <a:avLst/>
            </a:prstGeom>
          </p:spPr>
        </p:pic>
        <p:pic>
          <p:nvPicPr>
            <p:cNvPr id="13" name="Graphic 12">
              <a:extLst>
                <a:ext uri="{FF2B5EF4-FFF2-40B4-BE49-F238E27FC236}">
                  <a16:creationId xmlns:a16="http://schemas.microsoft.com/office/drawing/2014/main" id="{F62B4CA4-7306-4206-9B2A-E3D5C62D2B3C}"/>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30787" y="12332752"/>
              <a:ext cx="4419600" cy="1239644"/>
            </a:xfrm>
            <a:prstGeom prst="rect">
              <a:avLst/>
            </a:prstGeom>
          </p:spPr>
        </p:pic>
      </p:gr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285750" algn="l" defTabSz="457200" rtl="0" eaLnBrk="1" latinLnBrk="0" hangingPunct="1">
              <a:spcBef>
                <a:spcPct val="20000"/>
              </a:spcBef>
              <a:buFont typeface="Arial"/>
              <a:buChar char="–"/>
            </a:pPr>
            <a:r>
              <a:rPr lang="tr-TR" dirty="0"/>
              <a:t>Second </a:t>
            </a:r>
            <a:r>
              <a:rPr lang="tr-TR" dirty="0" err="1"/>
              <a:t>level</a:t>
            </a:r>
            <a:endParaRPr lang="tr-TR" dirty="0"/>
          </a:p>
          <a:p>
            <a:pPr marL="685800" lvl="1" indent="-171450" algn="l" defTabSz="457200"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5" r:id="rId2"/>
    <p:sldLayoutId id="2147483762" r:id="rId3"/>
    <p:sldLayoutId id="2147483763" r:id="rId4"/>
    <p:sldLayoutId id="2147483751" r:id="rId5"/>
    <p:sldLayoutId id="2147483755" r:id="rId6"/>
    <p:sldLayoutId id="2147483760" r:id="rId7"/>
    <p:sldLayoutId id="2147483753" r:id="rId8"/>
    <p:sldLayoutId id="2147483754" r:id="rId9"/>
    <p:sldLayoutId id="2147483759" r:id="rId10"/>
    <p:sldLayoutId id="2147483756" r:id="rId11"/>
    <p:sldLayoutId id="2147483757" r:id="rId12"/>
    <p:sldLayoutId id="2147483758" r:id="rId13"/>
    <p:sldLayoutId id="2147483761" r:id="rId14"/>
    <p:sldLayoutId id="2147483764" r:id="rId15"/>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nces.ed.gov/ecls" TargetMode="External"/><Relationship Id="rId2" Type="http://schemas.openxmlformats.org/officeDocument/2006/relationships/hyperlink" Target="https://myecls.ed.gov/" TargetMode="Externa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hyperlink" Target="mailto:ECLS@westa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p:txBody>
          <a:bodyPr>
            <a:normAutofit fontScale="90000"/>
          </a:bodyPr>
          <a:lstStyle/>
          <a:p>
            <a:r>
              <a:rPr lang="en-US" dirty="0"/>
              <a:t>The Early Childhood Longitudinal Study,</a:t>
            </a:r>
            <a:br>
              <a:rPr lang="en-US" dirty="0"/>
            </a:br>
            <a:r>
              <a:rPr lang="en-US" dirty="0"/>
              <a:t>Kindergarten Class of 2023-24 (ECLS-K:2024)</a:t>
            </a:r>
            <a:br>
              <a:rPr lang="en-US" dirty="0"/>
            </a:br>
            <a:r>
              <a:rPr lang="en-US" dirty="0"/>
              <a:t>Presentation for Teachers</a:t>
            </a:r>
          </a:p>
        </p:txBody>
      </p:sp>
    </p:spTree>
    <p:extLst>
      <p:ext uri="{BB962C8B-B14F-4D97-AF65-F5344CB8AC3E}">
        <p14:creationId xmlns:p14="http://schemas.microsoft.com/office/powerpoint/2010/main" val="408834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992187" y="838200"/>
            <a:ext cx="22936200" cy="1219177"/>
          </a:xfrm>
        </p:spPr>
        <p:txBody>
          <a:bodyPr>
            <a:normAutofit/>
          </a:bodyPr>
          <a:lstStyle/>
          <a:p>
            <a:r>
              <a:rPr lang="en-US" b="1" dirty="0"/>
              <a:t>How can the ECLS-K:2024 help my students and our school?</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10</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7" y="2362178"/>
            <a:ext cx="22098000" cy="9144022"/>
          </a:xfrm>
        </p:spPr>
        <p:txBody>
          <a:bodyPr>
            <a:noAutofit/>
          </a:bodyPr>
          <a:lstStyle/>
          <a:p>
            <a:r>
              <a:rPr lang="en-US" dirty="0"/>
              <a:t>The ECLS program explores how different factors—at home and at school—relate to children’s development and learning. Through reports from the U.S. Department of Education and others, you can learn about topics such as:</a:t>
            </a:r>
          </a:p>
          <a:p>
            <a:endParaRPr lang="en-US" dirty="0"/>
          </a:p>
          <a:p>
            <a:pPr marL="685800" indent="-685800">
              <a:buSzPct val="140000"/>
              <a:buBlip>
                <a:blip r:embed="rId2"/>
              </a:buBlip>
            </a:pPr>
            <a:r>
              <a:rPr lang="en-US" dirty="0"/>
              <a:t>How well do kindergarten programs prepare students for later grades?</a:t>
            </a:r>
          </a:p>
          <a:p>
            <a:pPr>
              <a:buSzPct val="140000"/>
            </a:pPr>
            <a:endParaRPr lang="en-US" dirty="0"/>
          </a:p>
          <a:p>
            <a:pPr marL="685800" indent="-685800">
              <a:buSzPct val="140000"/>
              <a:buBlip>
                <a:blip r:embed="rId2"/>
              </a:buBlip>
            </a:pPr>
            <a:r>
              <a:rPr lang="en-US" dirty="0"/>
              <a:t>What educational activities do students do at home and with their families?</a:t>
            </a:r>
          </a:p>
          <a:p>
            <a:pPr>
              <a:buSzPct val="140000"/>
            </a:pPr>
            <a:endParaRPr lang="en-US" dirty="0"/>
          </a:p>
          <a:p>
            <a:pPr marL="685800" indent="-685800">
              <a:buSzPct val="140000"/>
              <a:buBlip>
                <a:blip r:embed="rId2"/>
              </a:buBlip>
            </a:pPr>
            <a:r>
              <a:rPr lang="en-US" dirty="0"/>
              <a:t>What support do parents and families need to be more involved in their child’s education?</a:t>
            </a:r>
          </a:p>
        </p:txBody>
      </p:sp>
    </p:spTree>
    <p:extLst>
      <p:ext uri="{BB962C8B-B14F-4D97-AF65-F5344CB8AC3E}">
        <p14:creationId xmlns:p14="http://schemas.microsoft.com/office/powerpoint/2010/main" val="38921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534987" y="1143000"/>
            <a:ext cx="23469600" cy="1219177"/>
          </a:xfrm>
        </p:spPr>
        <p:txBody>
          <a:bodyPr>
            <a:normAutofit fontScale="90000"/>
          </a:bodyPr>
          <a:lstStyle/>
          <a:p>
            <a:r>
              <a:rPr lang="en-US" b="1" dirty="0"/>
              <a:t>How will privacy be protected for me, my students, and their families?</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11</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724693" y="2429295"/>
            <a:ext cx="23090188" cy="9838905"/>
          </a:xfrm>
        </p:spPr>
        <p:txBody>
          <a:bodyPr>
            <a:noAutofit/>
          </a:bodyPr>
          <a:lstStyle/>
          <a:p>
            <a:r>
              <a:rPr lang="en-US" dirty="0"/>
              <a:t>Teachers, schools, students, and families will </a:t>
            </a:r>
            <a:r>
              <a:rPr lang="en-US" b="1" dirty="0"/>
              <a:t>not</a:t>
            </a:r>
            <a:r>
              <a:rPr lang="en-US" dirty="0"/>
              <a:t> be identified in any ECLS-K:2024 reports. </a:t>
            </a:r>
            <a:r>
              <a:rPr lang="en-US" b="1" dirty="0"/>
              <a:t>Information will be combined from all participants to produce reports for the nation as a whole.</a:t>
            </a:r>
          </a:p>
          <a:p>
            <a:endParaRPr lang="en-US" dirty="0"/>
          </a:p>
          <a:p>
            <a:r>
              <a:rPr lang="en-US" sz="4000" dirty="0"/>
              <a:t>All of the information provided by children, families, teachers, and principals may be used only for statistical purposes and may not be disclosed, or used, in identifiable form for any other purpose except as required by law (20 U.S.C. §9573 and 6 U.S.C. §151). All staff working on the study have signed an affidavit of non-disclosure where they swear to abide by this law.</a:t>
            </a:r>
          </a:p>
          <a:p>
            <a:endParaRPr lang="en-US" dirty="0"/>
          </a:p>
          <a:p>
            <a:r>
              <a:rPr lang="en-US" dirty="0"/>
              <a:t>This means that—unless ordered by a court—</a:t>
            </a:r>
            <a:r>
              <a:rPr lang="en-US" b="1" dirty="0"/>
              <a:t>no information you provide that identifies you or your students and their families can be shared outside of the ECLS-K:2024 project</a:t>
            </a:r>
            <a:r>
              <a:rPr lang="en-US" dirty="0"/>
              <a:t>. All staff working on the study have signed an agreement where they swear to abide by this law and face serious penalties, including jail time, if they knowingly reveal information that identifies you or your family.</a:t>
            </a:r>
          </a:p>
          <a:p>
            <a:pPr algn="ctr"/>
            <a:endParaRPr lang="en-US" dirty="0"/>
          </a:p>
          <a:p>
            <a:r>
              <a:rPr lang="en-US" b="1" dirty="0"/>
              <a:t> </a:t>
            </a:r>
          </a:p>
          <a:p>
            <a:endParaRPr lang="en-US" b="1" dirty="0"/>
          </a:p>
          <a:p>
            <a:endParaRPr lang="en-US" b="1" dirty="0"/>
          </a:p>
          <a:p>
            <a:endParaRPr lang="en-US" dirty="0"/>
          </a:p>
          <a:p>
            <a:endParaRPr lang="en-US" dirty="0"/>
          </a:p>
          <a:p>
            <a:r>
              <a:rPr lang="en-US" dirty="0"/>
              <a:t>	</a:t>
            </a:r>
          </a:p>
          <a:p>
            <a:r>
              <a:rPr lang="en-US" dirty="0"/>
              <a:t>	</a:t>
            </a:r>
          </a:p>
        </p:txBody>
      </p:sp>
    </p:spTree>
    <p:extLst>
      <p:ext uri="{BB962C8B-B14F-4D97-AF65-F5344CB8AC3E}">
        <p14:creationId xmlns:p14="http://schemas.microsoft.com/office/powerpoint/2010/main" val="169156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normAutofit/>
          </a:bodyPr>
          <a:lstStyle/>
          <a:p>
            <a:r>
              <a:rPr lang="en-US" b="1" dirty="0"/>
              <a:t>Where can I find more information?</a:t>
            </a:r>
            <a:endParaRPr lang="en-US" dirty="0"/>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12</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7" y="3124200"/>
            <a:ext cx="22113442" cy="8492206"/>
          </a:xfrm>
        </p:spPr>
        <p:txBody>
          <a:bodyPr>
            <a:noAutofit/>
          </a:bodyPr>
          <a:lstStyle/>
          <a:p>
            <a:r>
              <a:rPr lang="en-US" dirty="0"/>
              <a:t>You can learn more about the ECLS-K:2024 study at </a:t>
            </a:r>
            <a:r>
              <a:rPr lang="en-US" b="1" u="sng" dirty="0">
                <a:hlinkClick r:id="rId2" tooltip="Early Childhood Longitudinal Study homepage"/>
              </a:rPr>
              <a:t>MyECLS.ed.gov</a:t>
            </a:r>
            <a:r>
              <a:rPr lang="en-US" dirty="0"/>
              <a:t>.</a:t>
            </a:r>
          </a:p>
          <a:p>
            <a:endParaRPr lang="en-US" dirty="0"/>
          </a:p>
          <a:p>
            <a:r>
              <a:rPr lang="en-US" dirty="0"/>
              <a:t>You can see examples of questions from previous ECLS studies, find study reports, and learn more about the ECLS program at </a:t>
            </a:r>
            <a:r>
              <a:rPr lang="en-US" b="1" u="sng" dirty="0">
                <a:hlinkClick r:id="rId3"/>
              </a:rPr>
              <a:t>nces.ed.gov/ecls/</a:t>
            </a:r>
            <a:r>
              <a:rPr lang="en-US" dirty="0"/>
              <a:t>.</a:t>
            </a:r>
          </a:p>
          <a:p>
            <a:endParaRPr lang="en-US" dirty="0"/>
          </a:p>
          <a:p>
            <a:r>
              <a:rPr lang="en-US" dirty="0"/>
              <a:t>You can call the ECLS information number, </a:t>
            </a:r>
            <a:r>
              <a:rPr lang="en-US" b="1" dirty="0"/>
              <a:t>1-855-898-2018</a:t>
            </a:r>
            <a:r>
              <a:rPr lang="en-US" dirty="0"/>
              <a:t>, or send an email to </a:t>
            </a:r>
            <a:r>
              <a:rPr lang="en-US" b="1" u="sng" dirty="0">
                <a:hlinkClick r:id="rId4"/>
              </a:rPr>
              <a:t>ECLS@westat.com</a:t>
            </a:r>
            <a:r>
              <a:rPr lang="en-US" dirty="0"/>
              <a:t>.</a:t>
            </a:r>
          </a:p>
          <a:p>
            <a:r>
              <a:rPr lang="en-US" b="1" dirty="0"/>
              <a:t> </a:t>
            </a:r>
          </a:p>
          <a:p>
            <a:endParaRPr lang="en-US" b="1" dirty="0"/>
          </a:p>
          <a:p>
            <a:endParaRPr lang="en-US" b="1" dirty="0"/>
          </a:p>
          <a:p>
            <a:endParaRPr lang="en-US" dirty="0"/>
          </a:p>
          <a:p>
            <a:endParaRPr lang="en-US" dirty="0"/>
          </a:p>
          <a:p>
            <a:r>
              <a:rPr lang="en-US" dirty="0"/>
              <a:t>	</a:t>
            </a:r>
          </a:p>
          <a:p>
            <a:r>
              <a:rPr lang="en-US" dirty="0"/>
              <a:t>	</a:t>
            </a:r>
          </a:p>
        </p:txBody>
      </p:sp>
      <p:sp>
        <p:nvSpPr>
          <p:cNvPr id="6"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6097587" y="9569796"/>
            <a:ext cx="15621000" cy="1739208"/>
          </a:xfrm>
        </p:spPr>
        <p:txBody>
          <a:bodyPr>
            <a:noAutofit/>
          </a:bodyPr>
          <a:lstStyle/>
          <a:p>
            <a:r>
              <a:rPr lang="en-US" b="1" dirty="0"/>
              <a:t>Thank you for your time and efforts in helping to make the ECLS-K:2024 a success!</a:t>
            </a:r>
          </a:p>
          <a:p>
            <a:r>
              <a:rPr lang="en-US" b="1" dirty="0"/>
              <a:t> </a:t>
            </a:r>
          </a:p>
          <a:p>
            <a:endParaRPr lang="en-US" b="1" dirty="0"/>
          </a:p>
          <a:p>
            <a:endParaRPr lang="en-US" b="1" dirty="0"/>
          </a:p>
          <a:p>
            <a:endParaRPr lang="en-US" dirty="0"/>
          </a:p>
          <a:p>
            <a:endParaRPr lang="en-US" dirty="0"/>
          </a:p>
          <a:p>
            <a:r>
              <a:rPr lang="en-US" dirty="0"/>
              <a:t>	</a:t>
            </a:r>
          </a:p>
          <a:p>
            <a:r>
              <a:rPr lang="en-US" dirty="0"/>
              <a:t>	</a:t>
            </a:r>
          </a:p>
        </p:txBody>
      </p:sp>
      <p:pic>
        <p:nvPicPr>
          <p:cNvPr id="5" name="Picture 4"/>
          <p:cNvPicPr>
            <a:picLocks noChangeAspect="1"/>
          </p:cNvPicPr>
          <p:nvPr/>
        </p:nvPicPr>
        <p:blipFill>
          <a:blip r:embed="rId5"/>
          <a:stretch>
            <a:fillRect/>
          </a:stretch>
        </p:blipFill>
        <p:spPr>
          <a:xfrm>
            <a:off x="1906587" y="8623011"/>
            <a:ext cx="2956816" cy="2993395"/>
          </a:xfrm>
          <a:prstGeom prst="rect">
            <a:avLst/>
          </a:prstGeom>
        </p:spPr>
      </p:pic>
    </p:spTree>
    <p:extLst>
      <p:ext uri="{BB962C8B-B14F-4D97-AF65-F5344CB8AC3E}">
        <p14:creationId xmlns:p14="http://schemas.microsoft.com/office/powerpoint/2010/main" val="296591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144586" y="801523"/>
            <a:ext cx="22097999" cy="1219177"/>
          </a:xfrm>
        </p:spPr>
        <p:txBody>
          <a:bodyPr>
            <a:normAutofit fontScale="90000"/>
          </a:bodyPr>
          <a:lstStyle/>
          <a:p>
            <a:r>
              <a:rPr lang="en-US" b="1" dirty="0"/>
              <a:t>What is the Early Childhood Longitudinal Study, Kindergarten Class of 2023-24 (ECLS-K:2024)?</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2</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74264" y="3733800"/>
            <a:ext cx="20181475" cy="5105400"/>
          </a:xfrm>
        </p:spPr>
        <p:txBody>
          <a:bodyPr>
            <a:noAutofit/>
          </a:bodyPr>
          <a:lstStyle/>
          <a:p>
            <a:r>
              <a:rPr lang="en-US" dirty="0"/>
              <a:t>The ECLS is a </a:t>
            </a:r>
            <a:r>
              <a:rPr lang="en-US" b="1" dirty="0"/>
              <a:t>national education program </a:t>
            </a:r>
            <a:r>
              <a:rPr lang="en-US" dirty="0"/>
              <a:t>that provides important information about children’s knowledge, skills, and development from birth through elementary school. </a:t>
            </a:r>
          </a:p>
          <a:p>
            <a:endParaRPr lang="en-US" dirty="0"/>
          </a:p>
          <a:p>
            <a:r>
              <a:rPr lang="en-US" dirty="0"/>
              <a:t>The ECLS-K:2024 is a new study in the program that will gather information from </a:t>
            </a:r>
            <a:r>
              <a:rPr lang="en-US" b="1" dirty="0"/>
              <a:t>children, parents/guardians, teachers, and school administrators</a:t>
            </a:r>
            <a:r>
              <a:rPr lang="en-US" dirty="0"/>
              <a:t> to provide a complete picture of children’s learning experiences.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6787" y="8839200"/>
            <a:ext cx="6807125" cy="2994062"/>
          </a:xfrm>
          <a:prstGeom prst="rect">
            <a:avLst/>
          </a:prstGeom>
        </p:spPr>
      </p:pic>
    </p:spTree>
    <p:extLst>
      <p:ext uri="{BB962C8B-B14F-4D97-AF65-F5344CB8AC3E}">
        <p14:creationId xmlns:p14="http://schemas.microsoft.com/office/powerpoint/2010/main" val="377788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144586" y="801523"/>
            <a:ext cx="22097999" cy="1219177"/>
          </a:xfrm>
        </p:spPr>
        <p:txBody>
          <a:bodyPr>
            <a:normAutofit/>
          </a:bodyPr>
          <a:lstStyle/>
          <a:p>
            <a:r>
              <a:rPr lang="en-US" b="1" dirty="0"/>
              <a:t>Who conducts the ECLS-K:2024?</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56112" y="3045134"/>
            <a:ext cx="22696075" cy="6556066"/>
          </a:xfrm>
        </p:spPr>
        <p:txBody>
          <a:bodyPr>
            <a:noAutofit/>
          </a:bodyPr>
          <a:lstStyle/>
          <a:p>
            <a:r>
              <a:rPr lang="en-US" dirty="0"/>
              <a:t>The ECLS-K:2024 is conducted by the National Center for Education Statistics (NCES), within the </a:t>
            </a:r>
            <a:r>
              <a:rPr lang="en-US" b="1" dirty="0"/>
              <a:t>U.S. Department of Education’s</a:t>
            </a:r>
            <a:r>
              <a:rPr lang="en-US" dirty="0"/>
              <a:t> Institute of Education Sciences (IES).</a:t>
            </a:r>
          </a:p>
          <a:p>
            <a:endParaRPr lang="en-US" dirty="0"/>
          </a:p>
          <a:p>
            <a:r>
              <a:rPr lang="en-US" dirty="0"/>
              <a:t>NCES is working with </a:t>
            </a:r>
            <a:r>
              <a:rPr lang="en-US" b="1" dirty="0"/>
              <a:t>Westat</a:t>
            </a:r>
            <a:r>
              <a:rPr lang="en-US" dirty="0"/>
              <a:t>, a U.S.-based research organization, to conduct the study across the country. You may be contacted by Westat study staff, who will provide you with additional details about the study.</a:t>
            </a:r>
          </a:p>
          <a:p>
            <a:endParaRPr lang="en-US" dirty="0"/>
          </a:p>
        </p:txBody>
      </p:sp>
    </p:spTree>
    <p:extLst>
      <p:ext uri="{BB962C8B-B14F-4D97-AF65-F5344CB8AC3E}">
        <p14:creationId xmlns:p14="http://schemas.microsoft.com/office/powerpoint/2010/main" val="44143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b="1" dirty="0"/>
              <a:t>Who will be asked to take part in the ECLS-K:2024? </a:t>
            </a:r>
            <a:endParaRPr lang="en-US" dirty="0"/>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4</a:t>
            </a:fld>
            <a:endParaRPr lang="uk-UA" dirty="0"/>
          </a:p>
        </p:txBody>
      </p:sp>
      <p:sp>
        <p:nvSpPr>
          <p:cNvPr id="10"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9760087" y="2895600"/>
            <a:ext cx="13869988" cy="9144000"/>
          </a:xfrm>
        </p:spPr>
        <p:txBody>
          <a:bodyPr>
            <a:noAutofit/>
          </a:bodyPr>
          <a:lstStyle/>
          <a:p>
            <a:r>
              <a:rPr lang="en-US" dirty="0"/>
              <a:t>The ECLS-K:2024 team sampled </a:t>
            </a:r>
            <a:r>
              <a:rPr lang="en-US"/>
              <a:t>approximately 25 </a:t>
            </a:r>
            <a:r>
              <a:rPr lang="en-US" b="1" dirty="0"/>
              <a:t>kindergarten students </a:t>
            </a:r>
            <a:r>
              <a:rPr lang="en-US" dirty="0"/>
              <a:t>(including transitional kindergarten and pre-first grade students) from our school to participate in the study. </a:t>
            </a:r>
          </a:p>
          <a:p>
            <a:endParaRPr lang="en-US" b="1" dirty="0"/>
          </a:p>
          <a:p>
            <a:r>
              <a:rPr lang="en-US" b="1" dirty="0"/>
              <a:t>School administrators, teachers, and parents/guardians </a:t>
            </a:r>
            <a:r>
              <a:rPr lang="en-US" dirty="0"/>
              <a:t>of these selected students will be asked to complete surveys as part of the study.</a:t>
            </a:r>
          </a:p>
          <a:p>
            <a:endParaRPr lang="en-US" dirty="0"/>
          </a:p>
          <a:p>
            <a:r>
              <a:rPr lang="en-US" dirty="0"/>
              <a:t>The study is longitudinal, so the ECLS-K:2024 team will return to our school at several points in the future as well.</a:t>
            </a:r>
          </a:p>
          <a:p>
            <a:endParaRPr lang="en-US" u="sng" dirty="0"/>
          </a:p>
          <a:p>
            <a:endParaRPr lang="en-US" dirty="0"/>
          </a:p>
        </p:txBody>
      </p:sp>
      <p:pic>
        <p:nvPicPr>
          <p:cNvPr id="8" name="Picture 7"/>
          <p:cNvPicPr>
            <a:picLocks noChangeAspect="1"/>
          </p:cNvPicPr>
          <p:nvPr/>
        </p:nvPicPr>
        <p:blipFill>
          <a:blip r:embed="rId2"/>
          <a:stretch>
            <a:fillRect/>
          </a:stretch>
        </p:blipFill>
        <p:spPr>
          <a:xfrm>
            <a:off x="1677987" y="3733800"/>
            <a:ext cx="5893988" cy="5746960"/>
          </a:xfrm>
          <a:prstGeom prst="rect">
            <a:avLst/>
          </a:prstGeom>
        </p:spPr>
      </p:pic>
    </p:spTree>
    <p:extLst>
      <p:ext uri="{BB962C8B-B14F-4D97-AF65-F5344CB8AC3E}">
        <p14:creationId xmlns:p14="http://schemas.microsoft.com/office/powerpoint/2010/main" val="13744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lstStyle/>
          <a:p>
            <a:r>
              <a:rPr lang="en-US" b="1" dirty="0"/>
              <a:t>When will the study be conducted?</a:t>
            </a:r>
            <a:endParaRPr lang="en-US" dirty="0"/>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5</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068387" y="2743200"/>
            <a:ext cx="15276804" cy="7772400"/>
          </a:xfrm>
        </p:spPr>
        <p:txBody>
          <a:bodyPr>
            <a:noAutofit/>
          </a:bodyPr>
          <a:lstStyle/>
          <a:p>
            <a:r>
              <a:rPr lang="en-US" dirty="0" smtClean="0"/>
              <a:t>For most schools, the </a:t>
            </a:r>
            <a:r>
              <a:rPr lang="en-US" dirty="0"/>
              <a:t>ECLS-K:2024 team </a:t>
            </a:r>
            <a:r>
              <a:rPr lang="en-US" dirty="0" smtClean="0"/>
              <a:t>conducted </a:t>
            </a:r>
            <a:r>
              <a:rPr lang="en-US" dirty="0"/>
              <a:t>the first phase of the study in </a:t>
            </a:r>
            <a:r>
              <a:rPr lang="en-US" dirty="0" smtClean="0"/>
              <a:t>schools </a:t>
            </a:r>
            <a:r>
              <a:rPr lang="en-US" dirty="0"/>
              <a:t>over the course of 2 to 3 days between </a:t>
            </a:r>
            <a:r>
              <a:rPr lang="en-US" b="1" dirty="0"/>
              <a:t>August and </a:t>
            </a:r>
            <a:r>
              <a:rPr lang="en-US" b="1" dirty="0" smtClean="0"/>
              <a:t>December </a:t>
            </a:r>
            <a:r>
              <a:rPr lang="en-US" b="1" dirty="0"/>
              <a:t>2023</a:t>
            </a:r>
            <a:r>
              <a:rPr lang="en-US" dirty="0"/>
              <a:t>, when the selected children </a:t>
            </a:r>
            <a:r>
              <a:rPr lang="en-US" dirty="0" smtClean="0"/>
              <a:t>were </a:t>
            </a:r>
            <a:r>
              <a:rPr lang="en-US" dirty="0"/>
              <a:t>in kindergarten.</a:t>
            </a:r>
          </a:p>
          <a:p>
            <a:endParaRPr lang="en-US" dirty="0"/>
          </a:p>
          <a:p>
            <a:r>
              <a:rPr lang="en-US" dirty="0"/>
              <a:t>The ECLS-K:2024 team will visit </a:t>
            </a:r>
            <a:r>
              <a:rPr lang="en-US" dirty="0" smtClean="0"/>
              <a:t>schools </a:t>
            </a:r>
            <a:r>
              <a:rPr lang="en-US" dirty="0"/>
              <a:t>again in the </a:t>
            </a:r>
            <a:r>
              <a:rPr lang="en-US" b="1" dirty="0"/>
              <a:t>spring of 2024, </a:t>
            </a:r>
            <a:r>
              <a:rPr lang="en-US" dirty="0"/>
              <a:t>and then in the </a:t>
            </a:r>
            <a:r>
              <a:rPr lang="en-US" b="1" dirty="0"/>
              <a:t>spring of 2025 </a:t>
            </a:r>
            <a:r>
              <a:rPr lang="en-US" dirty="0"/>
              <a:t>when most of the selected children will be in first grade. </a:t>
            </a:r>
          </a:p>
          <a:p>
            <a:endParaRPr lang="en-US" dirty="0"/>
          </a:p>
          <a:p>
            <a:r>
              <a:rPr lang="en-US" dirty="0"/>
              <a:t>The study will continue for the selected children during the </a:t>
            </a:r>
            <a:r>
              <a:rPr lang="en-US" b="1" dirty="0"/>
              <a:t>spring of 2027 </a:t>
            </a:r>
            <a:r>
              <a:rPr lang="en-US" dirty="0"/>
              <a:t>and </a:t>
            </a:r>
            <a:r>
              <a:rPr lang="en-US" b="1" dirty="0"/>
              <a:t>spring of 2029</a:t>
            </a:r>
            <a:r>
              <a:rPr lang="en-US" dirty="0"/>
              <a:t>. This will allow us to learn about changes for these children and their education over time.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0847" y="3657600"/>
            <a:ext cx="4650721" cy="5167471"/>
          </a:xfrm>
          <a:prstGeom prst="rect">
            <a:avLst/>
          </a:prstGeom>
        </p:spPr>
      </p:pic>
    </p:spTree>
    <p:extLst>
      <p:ext uri="{BB962C8B-B14F-4D97-AF65-F5344CB8AC3E}">
        <p14:creationId xmlns:p14="http://schemas.microsoft.com/office/powerpoint/2010/main" val="3149598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132921" y="533400"/>
            <a:ext cx="22097999" cy="1219177"/>
          </a:xfrm>
        </p:spPr>
        <p:txBody>
          <a:bodyPr/>
          <a:lstStyle/>
          <a:p>
            <a:r>
              <a:rPr lang="en-US" b="1" dirty="0"/>
              <a:t>What will my students do?</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6</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220787" y="1631661"/>
            <a:ext cx="22479000" cy="9144022"/>
          </a:xfrm>
        </p:spPr>
        <p:txBody>
          <a:bodyPr>
            <a:noAutofit/>
          </a:bodyPr>
          <a:lstStyle/>
          <a:p>
            <a:r>
              <a:rPr lang="en-US" dirty="0"/>
              <a:t>In each phase of the study, your students, with their parents’ or guardians’ consent, will answer engaging, age-appropriate </a:t>
            </a:r>
            <a:r>
              <a:rPr lang="en-US" b="1" dirty="0"/>
              <a:t>reading-, math-, and memory-related questions </a:t>
            </a:r>
            <a:r>
              <a:rPr lang="en-US" dirty="0"/>
              <a:t>in one-on-one sessions with a trained ECLS-K:2024 team member. </a:t>
            </a:r>
          </a:p>
          <a:p>
            <a:endParaRPr lang="en-US" sz="2000" dirty="0"/>
          </a:p>
          <a:p>
            <a:pPr marL="685800" indent="-685800">
              <a:buSzPct val="140000"/>
              <a:buBlip>
                <a:blip r:embed="rId2"/>
              </a:buBlip>
            </a:pPr>
            <a:r>
              <a:rPr lang="en-US" sz="4400" dirty="0"/>
              <a:t>The study team member will read and show illustrated tasks to the student, who can respond verbally or by pointing to their answer. Children have enjoyed answering these types of questions in previous ECLS studies. </a:t>
            </a:r>
          </a:p>
          <a:p>
            <a:pPr>
              <a:buSzPct val="140000"/>
            </a:pPr>
            <a:endParaRPr lang="en-US" sz="2000" dirty="0"/>
          </a:p>
          <a:p>
            <a:pPr marL="685800" indent="-685800">
              <a:buSzPct val="140000"/>
              <a:buBlip>
                <a:blip r:embed="rId2"/>
              </a:buBlip>
            </a:pPr>
            <a:r>
              <a:rPr lang="en-US" sz="4400" dirty="0"/>
              <a:t>The sessions will take place at school, during school hours, in a room such as the gym or library. School staff and parents are welcome to be in the room during </a:t>
            </a:r>
            <a:r>
              <a:rPr lang="en-US" sz="4400" dirty="0" smtClean="0"/>
              <a:t>their students’ </a:t>
            </a:r>
            <a:r>
              <a:rPr lang="en-US" sz="4400" dirty="0"/>
              <a:t>sessions.</a:t>
            </a:r>
          </a:p>
          <a:p>
            <a:pPr>
              <a:buSzPct val="140000"/>
            </a:pPr>
            <a:endParaRPr lang="en-US" sz="2000" dirty="0"/>
          </a:p>
          <a:p>
            <a:pPr marL="685800" indent="-685800">
              <a:buSzPct val="140000"/>
              <a:buBlip>
                <a:blip r:embed="rId2"/>
              </a:buBlip>
            </a:pPr>
            <a:r>
              <a:rPr lang="en-US" sz="4400" dirty="0"/>
              <a:t>The sessions are untimed but are expected to last </a:t>
            </a:r>
            <a:r>
              <a:rPr lang="en-US" sz="4400" b="1" dirty="0"/>
              <a:t>about 1 hour </a:t>
            </a:r>
            <a:r>
              <a:rPr lang="en-US" sz="4400" dirty="0"/>
              <a:t>for most children.</a:t>
            </a:r>
          </a:p>
          <a:p>
            <a:pPr>
              <a:buSzPct val="140000"/>
            </a:pPr>
            <a:endParaRPr lang="en-US" sz="2000" dirty="0"/>
          </a:p>
          <a:p>
            <a:pPr marL="685800" indent="-685800">
              <a:buSzPct val="140000"/>
              <a:buBlip>
                <a:blip r:embed="rId2"/>
              </a:buBlip>
            </a:pPr>
            <a:r>
              <a:rPr lang="en-US" sz="4400" dirty="0"/>
              <a:t>In some schools, all selected children will also have their height and weight measured to learn about their physical development.</a:t>
            </a:r>
          </a:p>
        </p:txBody>
      </p:sp>
      <p:sp>
        <p:nvSpPr>
          <p:cNvPr id="10"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5" y="10668000"/>
            <a:ext cx="22295707" cy="1828811"/>
          </a:xfrm>
        </p:spPr>
        <p:txBody>
          <a:bodyPr>
            <a:noAutofit/>
          </a:bodyPr>
          <a:lstStyle/>
          <a:p>
            <a:r>
              <a:rPr lang="en-US" dirty="0"/>
              <a:t>Children can skip any questions they do not want to answer. Any child who does not </a:t>
            </a:r>
          </a:p>
          <a:p>
            <a:r>
              <a:rPr lang="en-US" dirty="0"/>
              <a:t>want to work with the ECLS-K:2024 team member will not have to do so.</a:t>
            </a:r>
          </a:p>
        </p:txBody>
      </p:sp>
    </p:spTree>
    <p:extLst>
      <p:ext uri="{BB962C8B-B14F-4D97-AF65-F5344CB8AC3E}">
        <p14:creationId xmlns:p14="http://schemas.microsoft.com/office/powerpoint/2010/main" val="322542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018501" y="1051799"/>
            <a:ext cx="22097999" cy="1219177"/>
          </a:xfrm>
        </p:spPr>
        <p:txBody>
          <a:bodyPr>
            <a:normAutofit/>
          </a:bodyPr>
          <a:lstStyle/>
          <a:p>
            <a:r>
              <a:rPr lang="en-US" b="1" dirty="0"/>
              <a:t>As a teacher, what will I do? </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7</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018501" y="3686509"/>
            <a:ext cx="21259800" cy="4346757"/>
          </a:xfrm>
        </p:spPr>
        <p:txBody>
          <a:bodyPr>
            <a:noAutofit/>
          </a:bodyPr>
          <a:lstStyle/>
          <a:p>
            <a:r>
              <a:rPr lang="en-US" dirty="0"/>
              <a:t>The ECLS-K:2024 team is asking all kindergarten teachers </a:t>
            </a:r>
            <a:r>
              <a:rPr lang="en-US" dirty="0"/>
              <a:t>(</a:t>
            </a:r>
            <a:r>
              <a:rPr lang="en-US" dirty="0" smtClean="0"/>
              <a:t>including </a:t>
            </a:r>
            <a:r>
              <a:rPr lang="en-US" dirty="0"/>
              <a:t>transitional kindergarten and pre-first grade teachers</a:t>
            </a:r>
            <a:r>
              <a:rPr lang="en-US" dirty="0" smtClean="0"/>
              <a:t>) in </a:t>
            </a:r>
            <a:r>
              <a:rPr lang="en-US" dirty="0"/>
              <a:t>our school to participate. </a:t>
            </a:r>
            <a:endParaRPr lang="en-US" dirty="0" smtClean="0"/>
          </a:p>
          <a:p>
            <a:endParaRPr lang="en-US" dirty="0"/>
          </a:p>
          <a:p>
            <a:r>
              <a:rPr lang="en-US" dirty="0" smtClean="0"/>
              <a:t>This spring, </a:t>
            </a:r>
            <a:r>
              <a:rPr lang="en-US" dirty="0"/>
              <a:t>you will be asked to complete a web survey about </a:t>
            </a:r>
            <a:r>
              <a:rPr lang="en-US" b="1" dirty="0"/>
              <a:t>you</a:t>
            </a:r>
            <a:r>
              <a:rPr lang="en-US" dirty="0"/>
              <a:t> </a:t>
            </a:r>
            <a:r>
              <a:rPr lang="en-US" b="1" dirty="0"/>
              <a:t>and your classroom. </a:t>
            </a:r>
            <a:r>
              <a:rPr lang="en-US" dirty="0"/>
              <a:t>The survey will take about 20 minutes to complete. </a:t>
            </a:r>
          </a:p>
          <a:p>
            <a:endParaRPr lang="en-US" sz="4800" dirty="0"/>
          </a:p>
          <a:p>
            <a:pPr lvl="1" indent="0">
              <a:buNone/>
            </a:pPr>
            <a:endParaRPr lang="en-US" sz="4800" dirty="0"/>
          </a:p>
          <a:p>
            <a:endParaRPr lang="en-US" b="1" dirty="0"/>
          </a:p>
          <a:p>
            <a:endParaRPr lang="en-US" dirty="0"/>
          </a:p>
          <a:p>
            <a:r>
              <a:rPr lang="en-US" dirty="0"/>
              <a:t>	</a:t>
            </a:r>
          </a:p>
          <a:p>
            <a:r>
              <a:rPr lang="en-US" dirty="0"/>
              <a:t>	</a:t>
            </a:r>
          </a:p>
        </p:txBody>
      </p:sp>
      <p:sp>
        <p:nvSpPr>
          <p:cNvPr id="10"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4403387" y="8458200"/>
            <a:ext cx="6493513" cy="2497945"/>
          </a:xfrm>
          <a:ln>
            <a:solidFill>
              <a:schemeClr val="tx1"/>
            </a:solidFill>
          </a:ln>
        </p:spPr>
        <p:txBody>
          <a:bodyPr>
            <a:noAutofit/>
          </a:bodyPr>
          <a:lstStyle/>
          <a:p>
            <a:pPr algn="ctr"/>
            <a:r>
              <a:rPr lang="en-US" b="1" dirty="0"/>
              <a:t>You will not be asked to conduct the study activities with students.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387" y="8033265"/>
            <a:ext cx="3886200" cy="2866417"/>
          </a:xfrm>
          <a:prstGeom prst="rect">
            <a:avLst/>
          </a:prstGeom>
        </p:spPr>
      </p:pic>
    </p:spTree>
    <p:extLst>
      <p:ext uri="{BB962C8B-B14F-4D97-AF65-F5344CB8AC3E}">
        <p14:creationId xmlns:p14="http://schemas.microsoft.com/office/powerpoint/2010/main" val="347230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a:xfrm>
            <a:off x="1026853" y="626415"/>
            <a:ext cx="22097999" cy="1219177"/>
          </a:xfrm>
        </p:spPr>
        <p:txBody>
          <a:bodyPr>
            <a:normAutofit/>
          </a:bodyPr>
          <a:lstStyle/>
          <a:p>
            <a:r>
              <a:rPr lang="en-US" b="1" dirty="0"/>
              <a:t>As a teacher, what will I do? </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8</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7240587" y="2667000"/>
            <a:ext cx="16154400" cy="8156757"/>
          </a:xfrm>
        </p:spPr>
        <p:txBody>
          <a:bodyPr>
            <a:noAutofit/>
          </a:bodyPr>
          <a:lstStyle/>
          <a:p>
            <a:endParaRPr lang="en-US" b="1" dirty="0"/>
          </a:p>
          <a:p>
            <a:r>
              <a:rPr lang="en-US" dirty="0"/>
              <a:t>Teachers who teach the selected students will also be asked to complete a web survey about the </a:t>
            </a:r>
            <a:r>
              <a:rPr lang="en-US" b="1" dirty="0"/>
              <a:t>skills and knowledge of each of the students selected for the study</a:t>
            </a:r>
            <a:r>
              <a:rPr lang="en-US" dirty="0"/>
              <a:t> in each phase of the study. The survey is expected to take about 15 minutes to complete for each selected student. </a:t>
            </a:r>
          </a:p>
          <a:p>
            <a:endParaRPr lang="en-US" dirty="0"/>
          </a:p>
          <a:p>
            <a:r>
              <a:rPr lang="en-US" dirty="0"/>
              <a:t>In the springs of 2025, 2027, and 2029, when most of the students have progressed to first, third, and fifth grades, their teachers will be asked to complete similar surveys about their background, classroom, and selected students.</a:t>
            </a:r>
          </a:p>
          <a:p>
            <a:endParaRPr lang="en-US" dirty="0"/>
          </a:p>
          <a:p>
            <a:endParaRPr lang="en-US" dirty="0"/>
          </a:p>
          <a:p>
            <a:endParaRPr lang="en-US" dirty="0"/>
          </a:p>
          <a:p>
            <a:r>
              <a:rPr lang="en-US" dirty="0"/>
              <a:t>	</a:t>
            </a:r>
          </a:p>
          <a:p>
            <a:r>
              <a:rPr lang="en-US" dirty="0"/>
              <a:t>	</a:t>
            </a:r>
          </a:p>
        </p:txBody>
      </p:sp>
      <p:pic>
        <p:nvPicPr>
          <p:cNvPr id="6" name="Picture 5"/>
          <p:cNvPicPr>
            <a:picLocks noChangeAspect="1"/>
          </p:cNvPicPr>
          <p:nvPr/>
        </p:nvPicPr>
        <p:blipFill>
          <a:blip r:embed="rId2"/>
          <a:stretch>
            <a:fillRect/>
          </a:stretch>
        </p:blipFill>
        <p:spPr>
          <a:xfrm>
            <a:off x="763587" y="4464994"/>
            <a:ext cx="5669771" cy="3944454"/>
          </a:xfrm>
          <a:prstGeom prst="rect">
            <a:avLst/>
          </a:prstGeom>
        </p:spPr>
      </p:pic>
    </p:spTree>
    <p:extLst>
      <p:ext uri="{BB962C8B-B14F-4D97-AF65-F5344CB8AC3E}">
        <p14:creationId xmlns:p14="http://schemas.microsoft.com/office/powerpoint/2010/main" val="212653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9D05-EB08-084F-9A2B-3FCA645873B7}"/>
              </a:ext>
            </a:extLst>
          </p:cNvPr>
          <p:cNvSpPr>
            <a:spLocks noGrp="1"/>
          </p:cNvSpPr>
          <p:nvPr>
            <p:ph type="ctrTitle"/>
          </p:nvPr>
        </p:nvSpPr>
        <p:spPr/>
        <p:txBody>
          <a:bodyPr>
            <a:normAutofit/>
          </a:bodyPr>
          <a:lstStyle/>
          <a:p>
            <a:r>
              <a:rPr lang="en-US" b="1" dirty="0"/>
              <a:t>What will my students’ parents or guardians do? </a:t>
            </a:r>
          </a:p>
        </p:txBody>
      </p:sp>
      <p:sp>
        <p:nvSpPr>
          <p:cNvPr id="3" name="Slide Number Placeholder 2">
            <a:extLst>
              <a:ext uri="{FF2B5EF4-FFF2-40B4-BE49-F238E27FC236}">
                <a16:creationId xmlns:a16="http://schemas.microsoft.com/office/drawing/2014/main" id="{310DB903-BC43-4844-BB48-9736A90AF9AF}"/>
              </a:ext>
            </a:extLst>
          </p:cNvPr>
          <p:cNvSpPr>
            <a:spLocks noGrp="1"/>
          </p:cNvSpPr>
          <p:nvPr>
            <p:ph type="sldNum" sz="quarter" idx="12"/>
          </p:nvPr>
        </p:nvSpPr>
        <p:spPr/>
        <p:txBody>
          <a:bodyPr/>
          <a:lstStyle/>
          <a:p>
            <a:fld id="{BA8CF1B3-96A0-D24B-B5C9-B5B93FF4523E}" type="slidenum">
              <a:rPr lang="uk-UA" smtClean="0"/>
              <a:pPr/>
              <a:t>9</a:t>
            </a:fld>
            <a:endParaRPr lang="uk-UA" dirty="0"/>
          </a:p>
        </p:txBody>
      </p:sp>
      <p:sp>
        <p:nvSpPr>
          <p:cNvPr id="4" name="Text Placeholder 3">
            <a:extLst>
              <a:ext uri="{FF2B5EF4-FFF2-40B4-BE49-F238E27FC236}">
                <a16:creationId xmlns:a16="http://schemas.microsoft.com/office/drawing/2014/main" id="{A0EA16FB-9659-E04E-A457-EC1765E70154}"/>
              </a:ext>
            </a:extLst>
          </p:cNvPr>
          <p:cNvSpPr>
            <a:spLocks noGrp="1"/>
          </p:cNvSpPr>
          <p:nvPr>
            <p:ph type="body" sz="quarter" idx="15"/>
          </p:nvPr>
        </p:nvSpPr>
        <p:spPr>
          <a:xfrm>
            <a:off x="1144586" y="2895600"/>
            <a:ext cx="22098000" cy="4139955"/>
          </a:xfrm>
        </p:spPr>
        <p:txBody>
          <a:bodyPr>
            <a:noAutofit/>
          </a:bodyPr>
          <a:lstStyle/>
          <a:p>
            <a:r>
              <a:rPr lang="en-US" dirty="0"/>
              <a:t>Selected students’ parents or guardians will also complete web surveys in each phase of the study. Each survey will take </a:t>
            </a:r>
            <a:r>
              <a:rPr lang="en-US" dirty="0" smtClean="0"/>
              <a:t>about 45 </a:t>
            </a:r>
            <a:r>
              <a:rPr lang="en-US" dirty="0"/>
              <a:t>minutes to complete. </a:t>
            </a:r>
          </a:p>
          <a:p>
            <a:endParaRPr lang="en-US" dirty="0"/>
          </a:p>
          <a:p>
            <a:r>
              <a:rPr lang="en-US" dirty="0"/>
              <a:t>The survey will ask parents </a:t>
            </a:r>
            <a:r>
              <a:rPr lang="en-US" b="1" dirty="0"/>
              <a:t>questions about their families, their child’s experiences, and more to gain a better understanding of their child’s learning and development</a:t>
            </a:r>
            <a:r>
              <a:rPr lang="en-US" dirty="0"/>
              <a:t>.	</a:t>
            </a:r>
          </a:p>
          <a:p>
            <a:r>
              <a:rPr lang="en-US"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9029" y="6858000"/>
            <a:ext cx="3797264" cy="5306434"/>
          </a:xfrm>
          <a:prstGeom prst="rect">
            <a:avLst/>
          </a:prstGeom>
        </p:spPr>
      </p:pic>
    </p:spTree>
    <p:extLst>
      <p:ext uri="{BB962C8B-B14F-4D97-AF65-F5344CB8AC3E}">
        <p14:creationId xmlns:p14="http://schemas.microsoft.com/office/powerpoint/2010/main" val="1678574621"/>
      </p:ext>
    </p:extLst>
  </p:cSld>
  <p:clrMapOvr>
    <a:masterClrMapping/>
  </p:clrMapOvr>
</p:sld>
</file>

<file path=ppt/theme/theme1.xml><?xml version="1.0" encoding="utf-8"?>
<a:theme xmlns:a="http://schemas.openxmlformats.org/drawingml/2006/main" name="1_Custom Design">
  <a:themeElements>
    <a:clrScheme name="Custom 3">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B65B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1182</Words>
  <Application>Microsoft Office PowerPoint</Application>
  <PresentationFormat>Custom</PresentationFormat>
  <Paragraphs>113</Paragraphs>
  <Slides>12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1_Custom Design</vt:lpstr>
      <vt:lpstr>The Early Childhood Longitudinal Study, Kindergarten Class of 2023-24 (ECLS-K:2024) Presentation for Teachers</vt:lpstr>
      <vt:lpstr>What is the Early Childhood Longitudinal Study, Kindergarten Class of 2023-24 (ECLS-K:2024)?</vt:lpstr>
      <vt:lpstr>Who conducts the ECLS-K:2024?</vt:lpstr>
      <vt:lpstr>Who will be asked to take part in the ECLS-K:2024? </vt:lpstr>
      <vt:lpstr>When will the study be conducted?</vt:lpstr>
      <vt:lpstr>What will my students do?</vt:lpstr>
      <vt:lpstr>As a teacher, what will I do? </vt:lpstr>
      <vt:lpstr>As a teacher, what will I do? </vt:lpstr>
      <vt:lpstr>What will my students’ parents or guardians do? </vt:lpstr>
      <vt:lpstr>How can the ECLS-K:2024 help my students and our school?</vt:lpstr>
      <vt:lpstr>How will privacy be protected for me, my students, and their families?</vt:lpstr>
      <vt:lpstr>Where can I find more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2021-04-22T22:44:44Z</dcterms:created>
  <dcterms:modified xsi:type="dcterms:W3CDTF">2023-10-20T20:15:33Z</dcterms:modified>
  <cp:category/>
</cp:coreProperties>
</file>