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4" r:id="rId5"/>
    <p:sldMasterId id="2147483677" r:id="rId6"/>
    <p:sldMasterId id="2147483689" r:id="rId7"/>
  </p:sldMasterIdLst>
  <p:notesMasterIdLst>
    <p:notesMasterId r:id="rId149"/>
  </p:notesMasterIdLst>
  <p:handoutMasterIdLst>
    <p:handoutMasterId r:id="rId150"/>
  </p:handoutMasterIdLst>
  <p:sldIdLst>
    <p:sldId id="861" r:id="rId8"/>
    <p:sldId id="370" r:id="rId9"/>
    <p:sldId id="854" r:id="rId10"/>
    <p:sldId id="1921" r:id="rId11"/>
    <p:sldId id="856" r:id="rId12"/>
    <p:sldId id="374" r:id="rId13"/>
    <p:sldId id="1922" r:id="rId14"/>
    <p:sldId id="853" r:id="rId15"/>
    <p:sldId id="376" r:id="rId16"/>
    <p:sldId id="344" r:id="rId17"/>
    <p:sldId id="378" r:id="rId18"/>
    <p:sldId id="379" r:id="rId19"/>
    <p:sldId id="380" r:id="rId20"/>
    <p:sldId id="381" r:id="rId21"/>
    <p:sldId id="739" r:id="rId22"/>
    <p:sldId id="363" r:id="rId23"/>
    <p:sldId id="740" r:id="rId24"/>
    <p:sldId id="738" r:id="rId25"/>
    <p:sldId id="741" r:id="rId26"/>
    <p:sldId id="382" r:id="rId27"/>
    <p:sldId id="383" r:id="rId28"/>
    <p:sldId id="384" r:id="rId29"/>
    <p:sldId id="385" r:id="rId30"/>
    <p:sldId id="386" r:id="rId31"/>
    <p:sldId id="387" r:id="rId32"/>
    <p:sldId id="388" r:id="rId33"/>
    <p:sldId id="389" r:id="rId34"/>
    <p:sldId id="597" r:id="rId35"/>
    <p:sldId id="598" r:id="rId36"/>
    <p:sldId id="390" r:id="rId37"/>
    <p:sldId id="859" r:id="rId38"/>
    <p:sldId id="391" r:id="rId39"/>
    <p:sldId id="392" r:id="rId40"/>
    <p:sldId id="605" r:id="rId41"/>
    <p:sldId id="606" r:id="rId42"/>
    <p:sldId id="607" r:id="rId43"/>
    <p:sldId id="608" r:id="rId44"/>
    <p:sldId id="609" r:id="rId45"/>
    <p:sldId id="610" r:id="rId46"/>
    <p:sldId id="640" r:id="rId47"/>
    <p:sldId id="410" r:id="rId48"/>
    <p:sldId id="412" r:id="rId49"/>
    <p:sldId id="417" r:id="rId50"/>
    <p:sldId id="418" r:id="rId51"/>
    <p:sldId id="395" r:id="rId52"/>
    <p:sldId id="836" r:id="rId53"/>
    <p:sldId id="396" r:id="rId54"/>
    <p:sldId id="829" r:id="rId55"/>
    <p:sldId id="826" r:id="rId56"/>
    <p:sldId id="827" r:id="rId57"/>
    <p:sldId id="828" r:id="rId58"/>
    <p:sldId id="350" r:id="rId59"/>
    <p:sldId id="398" r:id="rId60"/>
    <p:sldId id="399" r:id="rId61"/>
    <p:sldId id="400" r:id="rId62"/>
    <p:sldId id="795" r:id="rId63"/>
    <p:sldId id="401" r:id="rId64"/>
    <p:sldId id="830" r:id="rId65"/>
    <p:sldId id="837" r:id="rId66"/>
    <p:sldId id="831" r:id="rId67"/>
    <p:sldId id="832" r:id="rId68"/>
    <p:sldId id="833" r:id="rId69"/>
    <p:sldId id="834" r:id="rId70"/>
    <p:sldId id="835" r:id="rId71"/>
    <p:sldId id="404" r:id="rId72"/>
    <p:sldId id="405" r:id="rId73"/>
    <p:sldId id="406" r:id="rId74"/>
    <p:sldId id="796" r:id="rId75"/>
    <p:sldId id="407" r:id="rId76"/>
    <p:sldId id="623" r:id="rId77"/>
    <p:sldId id="847" r:id="rId78"/>
    <p:sldId id="648" r:id="rId79"/>
    <p:sldId id="647" r:id="rId80"/>
    <p:sldId id="626" r:id="rId81"/>
    <p:sldId id="620" r:id="rId82"/>
    <p:sldId id="621" r:id="rId83"/>
    <p:sldId id="622" r:id="rId84"/>
    <p:sldId id="627" r:id="rId85"/>
    <p:sldId id="628" r:id="rId86"/>
    <p:sldId id="642" r:id="rId87"/>
    <p:sldId id="631" r:id="rId88"/>
    <p:sldId id="632" r:id="rId89"/>
    <p:sldId id="633" r:id="rId90"/>
    <p:sldId id="664" r:id="rId91"/>
    <p:sldId id="665" r:id="rId92"/>
    <p:sldId id="649" r:id="rId93"/>
    <p:sldId id="650" r:id="rId94"/>
    <p:sldId id="651" r:id="rId95"/>
    <p:sldId id="797" r:id="rId96"/>
    <p:sldId id="419" r:id="rId97"/>
    <p:sldId id="420" r:id="rId98"/>
    <p:sldId id="421" r:id="rId99"/>
    <p:sldId id="711" r:id="rId100"/>
    <p:sldId id="258" r:id="rId101"/>
    <p:sldId id="257" r:id="rId102"/>
    <p:sldId id="850" r:id="rId103"/>
    <p:sldId id="636" r:id="rId104"/>
    <p:sldId id="679" r:id="rId105"/>
    <p:sldId id="660" r:id="rId106"/>
    <p:sldId id="658" r:id="rId107"/>
    <p:sldId id="655" r:id="rId108"/>
    <p:sldId id="661" r:id="rId109"/>
    <p:sldId id="662" r:id="rId110"/>
    <p:sldId id="656" r:id="rId111"/>
    <p:sldId id="657" r:id="rId112"/>
    <p:sldId id="422" r:id="rId113"/>
    <p:sldId id="709" r:id="rId114"/>
    <p:sldId id="692" r:id="rId115"/>
    <p:sldId id="696" r:id="rId116"/>
    <p:sldId id="798" r:id="rId117"/>
    <p:sldId id="693" r:id="rId118"/>
    <p:sldId id="694" r:id="rId119"/>
    <p:sldId id="695" r:id="rId120"/>
    <p:sldId id="697" r:id="rId121"/>
    <p:sldId id="698" r:id="rId122"/>
    <p:sldId id="848" r:id="rId123"/>
    <p:sldId id="450" r:id="rId124"/>
    <p:sldId id="451" r:id="rId125"/>
    <p:sldId id="452" r:id="rId126"/>
    <p:sldId id="453" r:id="rId127"/>
    <p:sldId id="474" r:id="rId128"/>
    <p:sldId id="475" r:id="rId129"/>
    <p:sldId id="666" r:id="rId130"/>
    <p:sldId id="667" r:id="rId131"/>
    <p:sldId id="668" r:id="rId132"/>
    <p:sldId id="669" r:id="rId133"/>
    <p:sldId id="670" r:id="rId134"/>
    <p:sldId id="1931" r:id="rId135"/>
    <p:sldId id="1932" r:id="rId136"/>
    <p:sldId id="476" r:id="rId137"/>
    <p:sldId id="477" r:id="rId138"/>
    <p:sldId id="478" r:id="rId139"/>
    <p:sldId id="1923" r:id="rId140"/>
    <p:sldId id="1924" r:id="rId141"/>
    <p:sldId id="1925" r:id="rId142"/>
    <p:sldId id="1926" r:id="rId143"/>
    <p:sldId id="1927" r:id="rId144"/>
    <p:sldId id="1928" r:id="rId145"/>
    <p:sldId id="1929" r:id="rId146"/>
    <p:sldId id="1930" r:id="rId147"/>
    <p:sldId id="708" r:id="rId1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pos="1781">
          <p15:clr>
            <a:srgbClr val="A4A3A4"/>
          </p15:clr>
        </p15:guide>
        <p15:guide id="3" orient="horz" pos="2160" userDrawn="1">
          <p15:clr>
            <a:srgbClr val="A4A3A4"/>
          </p15:clr>
        </p15:guide>
        <p15:guide id="4" orient="horz" pos="1643" userDrawn="1">
          <p15:clr>
            <a:srgbClr val="A4A3A4"/>
          </p15:clr>
        </p15:guide>
        <p15:guide id="5" orient="horz"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Jennifer T. (Fed)" initials="RJT(" lastIdx="10" clrIdx="0">
    <p:extLst>
      <p:ext uri="{19B8F6BF-5375-455C-9EA6-DF929625EA0E}">
        <p15:presenceInfo xmlns:p15="http://schemas.microsoft.com/office/powerpoint/2012/main" userId="9d14d443-78c5-4950-9e8c-9aae75c66065" providerId="Windows Live"/>
      </p:ext>
    </p:extLst>
  </p:cmAuthor>
  <p:cmAuthor id="2" name="Voytek, Kenneth P. (Fed)" initials="VKP(" lastIdx="11" clrIdx="1">
    <p:extLst>
      <p:ext uri="{19B8F6BF-5375-455C-9EA6-DF929625EA0E}">
        <p15:presenceInfo xmlns:p15="http://schemas.microsoft.com/office/powerpoint/2012/main" userId="S::kvoytek@NIST.GOV::bfb4758e-f07e-46bf-a2c7-fd2108d18fea" providerId="AD"/>
      </p:ext>
    </p:extLst>
  </p:cmAuthor>
  <p:cmAuthor id="3" name="Coffman, Kimberly (Fed)" initials="CK(" lastIdx="2" clrIdx="2">
    <p:extLst>
      <p:ext uri="{19B8F6BF-5375-455C-9EA6-DF929625EA0E}">
        <p15:presenceInfo xmlns:p15="http://schemas.microsoft.com/office/powerpoint/2012/main" userId="S::khamrick@nist.gov::bd10e2d2-f281-4e0d-98a7-cccf25408af4" providerId="AD"/>
      </p:ext>
    </p:extLst>
  </p:cmAuthor>
  <p:cmAuthor id="4" name="Davis, Missy (Fed)" initials="DM(" lastIdx="35" clrIdx="3">
    <p:extLst>
      <p:ext uri="{19B8F6BF-5375-455C-9EA6-DF929625EA0E}">
        <p15:presenceInfo xmlns:p15="http://schemas.microsoft.com/office/powerpoint/2012/main" userId="S::mldavis@nist.gov::01a19b7b-9cff-4de2-ace3-d1b81046eaea" providerId="AD"/>
      </p:ext>
    </p:extLst>
  </p:cmAuthor>
  <p:cmAuthor id="5" name="Thomas, Nico D. (Fed)" initials="TND(" lastIdx="3" clrIdx="4">
    <p:extLst>
      <p:ext uri="{19B8F6BF-5375-455C-9EA6-DF929625EA0E}">
        <p15:presenceInfo xmlns:p15="http://schemas.microsoft.com/office/powerpoint/2012/main" userId="S::ndt@NIST.GOV::b28d7fb5-5d74-41c8-8177-227cc49c1a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699"/>
    <a:srgbClr val="A4A3A4"/>
    <a:srgbClr val="71A0C0"/>
    <a:srgbClr val="0D0D0D"/>
    <a:srgbClr val="AFB2B4"/>
    <a:srgbClr val="D4D4D4"/>
    <a:srgbClr val="C6C5C7"/>
    <a:srgbClr val="EAE9EB"/>
    <a:srgbClr val="EBEBEB"/>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1" autoAdjust="0"/>
    <p:restoredTop sz="64630" autoAdjust="0"/>
  </p:normalViewPr>
  <p:slideViewPr>
    <p:cSldViewPr snapToGrid="0" snapToObjects="1" showGuides="1">
      <p:cViewPr varScale="1">
        <p:scale>
          <a:sx n="73" d="100"/>
          <a:sy n="73" d="100"/>
        </p:scale>
        <p:origin x="2820" y="78"/>
      </p:cViewPr>
      <p:guideLst>
        <p:guide orient="horz" pos="2640"/>
        <p:guide pos="1781"/>
        <p:guide orient="horz" pos="2160"/>
        <p:guide orient="horz" pos="1643"/>
        <p:guide orient="horz" pos="285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Lst>
  </p:outlineViewPr>
  <p:notesTextViewPr>
    <p:cViewPr>
      <p:scale>
        <a:sx n="150" d="100"/>
        <a:sy n="150" d="100"/>
      </p:scale>
      <p:origin x="0" y="0"/>
    </p:cViewPr>
  </p:notesTextViewPr>
  <p:sorterViewPr>
    <p:cViewPr>
      <p:scale>
        <a:sx n="66" d="100"/>
        <a:sy n="66" d="100"/>
      </p:scale>
      <p:origin x="0" y="0"/>
    </p:cViewPr>
  </p:sorterViewPr>
  <p:notesViewPr>
    <p:cSldViewPr snapToGrid="0" snapToObjects="1" showGuides="1">
      <p:cViewPr>
        <p:scale>
          <a:sx n="150" d="100"/>
          <a:sy n="150" d="100"/>
        </p:scale>
        <p:origin x="2400" y="-322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theme" Target="theme/theme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26" Type="http://schemas.openxmlformats.org/officeDocument/2006/relationships/slide" Target="slides/slide32.xml"/><Relationship Id="rId117" Type="http://schemas.openxmlformats.org/officeDocument/2006/relationships/slide" Target="slides/slide134.xml"/><Relationship Id="rId21" Type="http://schemas.openxmlformats.org/officeDocument/2006/relationships/slide" Target="slides/slide27.xml"/><Relationship Id="rId42" Type="http://schemas.openxmlformats.org/officeDocument/2006/relationships/slide" Target="slides/slide48.xml"/><Relationship Id="rId47" Type="http://schemas.openxmlformats.org/officeDocument/2006/relationships/slide" Target="slides/slide54.xml"/><Relationship Id="rId63" Type="http://schemas.openxmlformats.org/officeDocument/2006/relationships/slide" Target="slides/slide70.xml"/><Relationship Id="rId68" Type="http://schemas.openxmlformats.org/officeDocument/2006/relationships/slide" Target="slides/slide76.xml"/><Relationship Id="rId84" Type="http://schemas.openxmlformats.org/officeDocument/2006/relationships/slide" Target="slides/slide98.xml"/><Relationship Id="rId89" Type="http://schemas.openxmlformats.org/officeDocument/2006/relationships/slide" Target="slides/slide103.xml"/><Relationship Id="rId112" Type="http://schemas.openxmlformats.org/officeDocument/2006/relationships/slide" Target="slides/slide127.xml"/><Relationship Id="rId16" Type="http://schemas.openxmlformats.org/officeDocument/2006/relationships/slide" Target="slides/slide22.xml"/><Relationship Id="rId107" Type="http://schemas.openxmlformats.org/officeDocument/2006/relationships/slide" Target="slides/slide122.xml"/><Relationship Id="rId11" Type="http://schemas.openxmlformats.org/officeDocument/2006/relationships/slide" Target="slides/slide17.xml"/><Relationship Id="rId24" Type="http://schemas.openxmlformats.org/officeDocument/2006/relationships/slide" Target="slides/slide30.xml"/><Relationship Id="rId32" Type="http://schemas.openxmlformats.org/officeDocument/2006/relationships/slide" Target="slides/slide38.xml"/><Relationship Id="rId37" Type="http://schemas.openxmlformats.org/officeDocument/2006/relationships/slide" Target="slides/slide43.xml"/><Relationship Id="rId40" Type="http://schemas.openxmlformats.org/officeDocument/2006/relationships/slide" Target="slides/slide46.xml"/><Relationship Id="rId45" Type="http://schemas.openxmlformats.org/officeDocument/2006/relationships/slide" Target="slides/slide51.xml"/><Relationship Id="rId53" Type="http://schemas.openxmlformats.org/officeDocument/2006/relationships/slide" Target="slides/slide60.xml"/><Relationship Id="rId58" Type="http://schemas.openxmlformats.org/officeDocument/2006/relationships/slide" Target="slides/slide65.xml"/><Relationship Id="rId66" Type="http://schemas.openxmlformats.org/officeDocument/2006/relationships/slide" Target="slides/slide74.xml"/><Relationship Id="rId74" Type="http://schemas.openxmlformats.org/officeDocument/2006/relationships/slide" Target="slides/slide82.xml"/><Relationship Id="rId79" Type="http://schemas.openxmlformats.org/officeDocument/2006/relationships/slide" Target="slides/slide87.xml"/><Relationship Id="rId87" Type="http://schemas.openxmlformats.org/officeDocument/2006/relationships/slide" Target="slides/slide101.xml"/><Relationship Id="rId102" Type="http://schemas.openxmlformats.org/officeDocument/2006/relationships/slide" Target="slides/slide117.xml"/><Relationship Id="rId110" Type="http://schemas.openxmlformats.org/officeDocument/2006/relationships/slide" Target="slides/slide125.xml"/><Relationship Id="rId115" Type="http://schemas.openxmlformats.org/officeDocument/2006/relationships/slide" Target="slides/slide132.xml"/><Relationship Id="rId5" Type="http://schemas.openxmlformats.org/officeDocument/2006/relationships/slide" Target="slides/slide11.xml"/><Relationship Id="rId61" Type="http://schemas.openxmlformats.org/officeDocument/2006/relationships/slide" Target="slides/slide68.xml"/><Relationship Id="rId82" Type="http://schemas.openxmlformats.org/officeDocument/2006/relationships/slide" Target="slides/slide96.xml"/><Relationship Id="rId90" Type="http://schemas.openxmlformats.org/officeDocument/2006/relationships/slide" Target="slides/slide104.xml"/><Relationship Id="rId95" Type="http://schemas.openxmlformats.org/officeDocument/2006/relationships/slide" Target="slides/slide109.xml"/><Relationship Id="rId19" Type="http://schemas.openxmlformats.org/officeDocument/2006/relationships/slide" Target="slides/slide25.xml"/><Relationship Id="rId14" Type="http://schemas.openxmlformats.org/officeDocument/2006/relationships/slide" Target="slides/slide20.xml"/><Relationship Id="rId22" Type="http://schemas.openxmlformats.org/officeDocument/2006/relationships/slide" Target="slides/slide28.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1.xml"/><Relationship Id="rId43" Type="http://schemas.openxmlformats.org/officeDocument/2006/relationships/slide" Target="slides/slide49.xml"/><Relationship Id="rId48" Type="http://schemas.openxmlformats.org/officeDocument/2006/relationships/slide" Target="slides/slide55.xml"/><Relationship Id="rId56" Type="http://schemas.openxmlformats.org/officeDocument/2006/relationships/slide" Target="slides/slide63.xml"/><Relationship Id="rId64" Type="http://schemas.openxmlformats.org/officeDocument/2006/relationships/slide" Target="slides/slide72.xml"/><Relationship Id="rId69" Type="http://schemas.openxmlformats.org/officeDocument/2006/relationships/slide" Target="slides/slide77.xml"/><Relationship Id="rId77" Type="http://schemas.openxmlformats.org/officeDocument/2006/relationships/slide" Target="slides/slide85.xml"/><Relationship Id="rId100" Type="http://schemas.openxmlformats.org/officeDocument/2006/relationships/slide" Target="slides/slide114.xml"/><Relationship Id="rId105" Type="http://schemas.openxmlformats.org/officeDocument/2006/relationships/slide" Target="slides/slide120.xml"/><Relationship Id="rId113" Type="http://schemas.openxmlformats.org/officeDocument/2006/relationships/slide" Target="slides/slide130.xml"/><Relationship Id="rId118" Type="http://schemas.openxmlformats.org/officeDocument/2006/relationships/slide" Target="slides/slide135.xml"/><Relationship Id="rId8" Type="http://schemas.openxmlformats.org/officeDocument/2006/relationships/slide" Target="slides/slide14.xml"/><Relationship Id="rId51" Type="http://schemas.openxmlformats.org/officeDocument/2006/relationships/slide" Target="slides/slide58.xml"/><Relationship Id="rId72" Type="http://schemas.openxmlformats.org/officeDocument/2006/relationships/slide" Target="slides/slide80.xml"/><Relationship Id="rId80" Type="http://schemas.openxmlformats.org/officeDocument/2006/relationships/slide" Target="slides/slide88.xml"/><Relationship Id="rId85" Type="http://schemas.openxmlformats.org/officeDocument/2006/relationships/slide" Target="slides/slide99.xml"/><Relationship Id="rId93" Type="http://schemas.openxmlformats.org/officeDocument/2006/relationships/slide" Target="slides/slide107.xml"/><Relationship Id="rId98" Type="http://schemas.openxmlformats.org/officeDocument/2006/relationships/slide" Target="slides/slide112.xml"/><Relationship Id="rId3" Type="http://schemas.openxmlformats.org/officeDocument/2006/relationships/slide" Target="slides/slide5.xml"/><Relationship Id="rId12" Type="http://schemas.openxmlformats.org/officeDocument/2006/relationships/slide" Target="slides/slide18.xml"/><Relationship Id="rId17" Type="http://schemas.openxmlformats.org/officeDocument/2006/relationships/slide" Target="slides/slide23.xml"/><Relationship Id="rId25" Type="http://schemas.openxmlformats.org/officeDocument/2006/relationships/slide" Target="slides/slide31.xml"/><Relationship Id="rId33" Type="http://schemas.openxmlformats.org/officeDocument/2006/relationships/slide" Target="slides/slide39.xml"/><Relationship Id="rId38" Type="http://schemas.openxmlformats.org/officeDocument/2006/relationships/slide" Target="slides/slide44.xml"/><Relationship Id="rId46" Type="http://schemas.openxmlformats.org/officeDocument/2006/relationships/slide" Target="slides/slide53.xml"/><Relationship Id="rId59" Type="http://schemas.openxmlformats.org/officeDocument/2006/relationships/slide" Target="slides/slide66.xml"/><Relationship Id="rId67" Type="http://schemas.openxmlformats.org/officeDocument/2006/relationships/slide" Target="slides/slide75.xml"/><Relationship Id="rId103" Type="http://schemas.openxmlformats.org/officeDocument/2006/relationships/slide" Target="slides/slide118.xml"/><Relationship Id="rId108" Type="http://schemas.openxmlformats.org/officeDocument/2006/relationships/slide" Target="slides/slide123.xml"/><Relationship Id="rId116" Type="http://schemas.openxmlformats.org/officeDocument/2006/relationships/slide" Target="slides/slide133.xml"/><Relationship Id="rId20" Type="http://schemas.openxmlformats.org/officeDocument/2006/relationships/slide" Target="slides/slide26.xml"/><Relationship Id="rId41" Type="http://schemas.openxmlformats.org/officeDocument/2006/relationships/slide" Target="slides/slide47.xml"/><Relationship Id="rId54" Type="http://schemas.openxmlformats.org/officeDocument/2006/relationships/slide" Target="slides/slide61.xml"/><Relationship Id="rId62" Type="http://schemas.openxmlformats.org/officeDocument/2006/relationships/slide" Target="slides/slide69.xml"/><Relationship Id="rId70" Type="http://schemas.openxmlformats.org/officeDocument/2006/relationships/slide" Target="slides/slide78.xml"/><Relationship Id="rId75" Type="http://schemas.openxmlformats.org/officeDocument/2006/relationships/slide" Target="slides/slide83.xml"/><Relationship Id="rId83" Type="http://schemas.openxmlformats.org/officeDocument/2006/relationships/slide" Target="slides/slide97.xml"/><Relationship Id="rId88" Type="http://schemas.openxmlformats.org/officeDocument/2006/relationships/slide" Target="slides/slide102.xml"/><Relationship Id="rId91" Type="http://schemas.openxmlformats.org/officeDocument/2006/relationships/slide" Target="slides/slide105.xml"/><Relationship Id="rId96" Type="http://schemas.openxmlformats.org/officeDocument/2006/relationships/slide" Target="slides/slide110.xml"/><Relationship Id="rId111" Type="http://schemas.openxmlformats.org/officeDocument/2006/relationships/slide" Target="slides/slide126.xml"/><Relationship Id="rId1" Type="http://schemas.openxmlformats.org/officeDocument/2006/relationships/slide" Target="slides/slide2.xml"/><Relationship Id="rId6" Type="http://schemas.openxmlformats.org/officeDocument/2006/relationships/slide" Target="slides/slide12.xml"/><Relationship Id="rId15" Type="http://schemas.openxmlformats.org/officeDocument/2006/relationships/slide" Target="slides/slide21.xml"/><Relationship Id="rId23" Type="http://schemas.openxmlformats.org/officeDocument/2006/relationships/slide" Target="slides/slide29.xml"/><Relationship Id="rId28" Type="http://schemas.openxmlformats.org/officeDocument/2006/relationships/slide" Target="slides/slide34.xml"/><Relationship Id="rId36" Type="http://schemas.openxmlformats.org/officeDocument/2006/relationships/slide" Target="slides/slide42.xml"/><Relationship Id="rId49" Type="http://schemas.openxmlformats.org/officeDocument/2006/relationships/slide" Target="slides/slide56.xml"/><Relationship Id="rId57" Type="http://schemas.openxmlformats.org/officeDocument/2006/relationships/slide" Target="slides/slide64.xml"/><Relationship Id="rId106" Type="http://schemas.openxmlformats.org/officeDocument/2006/relationships/slide" Target="slides/slide121.xml"/><Relationship Id="rId114" Type="http://schemas.openxmlformats.org/officeDocument/2006/relationships/slide" Target="slides/slide131.xml"/><Relationship Id="rId119" Type="http://schemas.openxmlformats.org/officeDocument/2006/relationships/slide" Target="slides/slide136.xml"/><Relationship Id="rId10" Type="http://schemas.openxmlformats.org/officeDocument/2006/relationships/slide" Target="slides/slide16.xml"/><Relationship Id="rId31" Type="http://schemas.openxmlformats.org/officeDocument/2006/relationships/slide" Target="slides/slide37.xml"/><Relationship Id="rId44" Type="http://schemas.openxmlformats.org/officeDocument/2006/relationships/slide" Target="slides/slide50.xml"/><Relationship Id="rId52" Type="http://schemas.openxmlformats.org/officeDocument/2006/relationships/slide" Target="slides/slide59.xml"/><Relationship Id="rId60" Type="http://schemas.openxmlformats.org/officeDocument/2006/relationships/slide" Target="slides/slide67.xml"/><Relationship Id="rId65" Type="http://schemas.openxmlformats.org/officeDocument/2006/relationships/slide" Target="slides/slide73.xml"/><Relationship Id="rId73" Type="http://schemas.openxmlformats.org/officeDocument/2006/relationships/slide" Target="slides/slide81.xml"/><Relationship Id="rId78" Type="http://schemas.openxmlformats.org/officeDocument/2006/relationships/slide" Target="slides/slide86.xml"/><Relationship Id="rId81" Type="http://schemas.openxmlformats.org/officeDocument/2006/relationships/slide" Target="slides/slide89.xml"/><Relationship Id="rId86" Type="http://schemas.openxmlformats.org/officeDocument/2006/relationships/slide" Target="slides/slide100.xml"/><Relationship Id="rId94" Type="http://schemas.openxmlformats.org/officeDocument/2006/relationships/slide" Target="slides/slide108.xml"/><Relationship Id="rId99" Type="http://schemas.openxmlformats.org/officeDocument/2006/relationships/slide" Target="slides/slide113.xml"/><Relationship Id="rId101" Type="http://schemas.openxmlformats.org/officeDocument/2006/relationships/slide" Target="slides/slide115.xml"/><Relationship Id="rId4" Type="http://schemas.openxmlformats.org/officeDocument/2006/relationships/slide" Target="slides/slide9.xml"/><Relationship Id="rId9" Type="http://schemas.openxmlformats.org/officeDocument/2006/relationships/slide" Target="slides/slide15.xml"/><Relationship Id="rId13" Type="http://schemas.openxmlformats.org/officeDocument/2006/relationships/slide" Target="slides/slide19.xml"/><Relationship Id="rId18" Type="http://schemas.openxmlformats.org/officeDocument/2006/relationships/slide" Target="slides/slide24.xml"/><Relationship Id="rId39" Type="http://schemas.openxmlformats.org/officeDocument/2006/relationships/slide" Target="slides/slide45.xml"/><Relationship Id="rId109" Type="http://schemas.openxmlformats.org/officeDocument/2006/relationships/slide" Target="slides/slide124.xml"/><Relationship Id="rId34" Type="http://schemas.openxmlformats.org/officeDocument/2006/relationships/slide" Target="slides/slide40.xml"/><Relationship Id="rId50" Type="http://schemas.openxmlformats.org/officeDocument/2006/relationships/slide" Target="slides/slide57.xml"/><Relationship Id="rId55" Type="http://schemas.openxmlformats.org/officeDocument/2006/relationships/slide" Target="slides/slide62.xml"/><Relationship Id="rId76" Type="http://schemas.openxmlformats.org/officeDocument/2006/relationships/slide" Target="slides/slide84.xml"/><Relationship Id="rId97" Type="http://schemas.openxmlformats.org/officeDocument/2006/relationships/slide" Target="slides/slide111.xml"/><Relationship Id="rId104" Type="http://schemas.openxmlformats.org/officeDocument/2006/relationships/slide" Target="slides/slide119.xml"/><Relationship Id="rId120" Type="http://schemas.openxmlformats.org/officeDocument/2006/relationships/slide" Target="slides/slide137.xml"/><Relationship Id="rId7" Type="http://schemas.openxmlformats.org/officeDocument/2006/relationships/slide" Target="slides/slide13.xml"/><Relationship Id="rId71" Type="http://schemas.openxmlformats.org/officeDocument/2006/relationships/slide" Target="slides/slide79.xml"/><Relationship Id="rId92" Type="http://schemas.openxmlformats.org/officeDocument/2006/relationships/slide" Target="slides/slide106.xml"/><Relationship Id="rId2" Type="http://schemas.openxmlformats.org/officeDocument/2006/relationships/slide" Target="slides/slide3.xml"/><Relationship Id="rId2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31F99-F53D-4C44-8EF3-13B639DF4FC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BA8FD3E-7101-40A4-AB5C-C946C8CB1D94}">
      <dgm:prSet phldrT="[Text]"/>
      <dgm:spPr>
        <a:solidFill>
          <a:schemeClr val="accent3"/>
        </a:solidFill>
      </dgm:spPr>
      <dgm:t>
        <a:bodyPr/>
        <a:lstStyle/>
        <a:p>
          <a:r>
            <a:rPr lang="en-US" dirty="0"/>
            <a:t>Reporting</a:t>
          </a:r>
        </a:p>
      </dgm:t>
    </dgm:pt>
    <dgm:pt modelId="{10C3D432-2925-4002-9C64-900F550FEC95}" type="parTrans" cxnId="{D8E3A390-725F-4C48-9A2D-23DA543A88A9}">
      <dgm:prSet/>
      <dgm:spPr/>
      <dgm:t>
        <a:bodyPr/>
        <a:lstStyle/>
        <a:p>
          <a:endParaRPr lang="en-US"/>
        </a:p>
      </dgm:t>
    </dgm:pt>
    <dgm:pt modelId="{19F90493-A45B-4357-8EF9-A430FD0B5F61}" type="sibTrans" cxnId="{D8E3A390-725F-4C48-9A2D-23DA543A88A9}">
      <dgm:prSet/>
      <dgm:spPr/>
      <dgm:t>
        <a:bodyPr/>
        <a:lstStyle/>
        <a:p>
          <a:endParaRPr lang="en-US" dirty="0"/>
        </a:p>
      </dgm:t>
    </dgm:pt>
    <dgm:pt modelId="{71190916-CF88-44E3-8000-8D39E139A486}">
      <dgm:prSet phldrT="[Text]"/>
      <dgm:spPr/>
      <dgm:t>
        <a:bodyPr/>
        <a:lstStyle/>
        <a:p>
          <a:r>
            <a:rPr lang="en-US" dirty="0"/>
            <a:t>Survey Confirmation</a:t>
          </a:r>
        </a:p>
      </dgm:t>
    </dgm:pt>
    <dgm:pt modelId="{3DCEB8A1-6DD2-4B5D-B52C-D06A87F12EEA}" type="parTrans" cxnId="{4BAF5501-B28D-42A6-A257-918B42399E44}">
      <dgm:prSet/>
      <dgm:spPr/>
      <dgm:t>
        <a:bodyPr/>
        <a:lstStyle/>
        <a:p>
          <a:endParaRPr lang="en-US"/>
        </a:p>
      </dgm:t>
    </dgm:pt>
    <dgm:pt modelId="{2AB2B724-F14A-4FE5-973D-300E07E219DF}" type="sibTrans" cxnId="{4BAF5501-B28D-42A6-A257-918B42399E44}">
      <dgm:prSet/>
      <dgm:spPr/>
      <dgm:t>
        <a:bodyPr/>
        <a:lstStyle/>
        <a:p>
          <a:endParaRPr lang="en-US" dirty="0"/>
        </a:p>
      </dgm:t>
    </dgm:pt>
    <dgm:pt modelId="{F0CD94E5-4A0C-410C-9B33-8BE76D9267C1}">
      <dgm:prSet phldrT="[Text]"/>
      <dgm:spPr/>
      <dgm:t>
        <a:bodyPr/>
        <a:lstStyle/>
        <a:p>
          <a:r>
            <a:rPr lang="en-US" dirty="0"/>
            <a:t>Survey</a:t>
          </a:r>
        </a:p>
      </dgm:t>
    </dgm:pt>
    <dgm:pt modelId="{F924948C-80BB-470A-BD63-8321589953EB}" type="parTrans" cxnId="{715202D2-98CD-49A7-BD56-86527915E5E4}">
      <dgm:prSet/>
      <dgm:spPr/>
      <dgm:t>
        <a:bodyPr/>
        <a:lstStyle/>
        <a:p>
          <a:endParaRPr lang="en-US"/>
        </a:p>
      </dgm:t>
    </dgm:pt>
    <dgm:pt modelId="{A8845FA5-0C7F-4E1C-B884-AAF1B17C4FCF}" type="sibTrans" cxnId="{715202D2-98CD-49A7-BD56-86527915E5E4}">
      <dgm:prSet/>
      <dgm:spPr/>
      <dgm:t>
        <a:bodyPr/>
        <a:lstStyle/>
        <a:p>
          <a:endParaRPr lang="en-US" dirty="0"/>
        </a:p>
      </dgm:t>
    </dgm:pt>
    <dgm:pt modelId="{CAF20A8B-37C4-482C-B436-3057BB240129}">
      <dgm:prSet phldrT="[Text]"/>
      <dgm:spPr/>
      <dgm:t>
        <a:bodyPr/>
        <a:lstStyle/>
        <a:p>
          <a:r>
            <a:rPr lang="en-US" dirty="0"/>
            <a:t>Outlier Verification</a:t>
          </a:r>
        </a:p>
      </dgm:t>
    </dgm:pt>
    <dgm:pt modelId="{BDD383F5-9857-4670-9578-617706F1318F}" type="parTrans" cxnId="{A2DC94C8-9466-4AA6-B7A7-C34FBB2D567C}">
      <dgm:prSet/>
      <dgm:spPr/>
      <dgm:t>
        <a:bodyPr/>
        <a:lstStyle/>
        <a:p>
          <a:endParaRPr lang="en-US"/>
        </a:p>
      </dgm:t>
    </dgm:pt>
    <dgm:pt modelId="{B8DED827-75C9-41CF-BA04-C8C40EA25091}" type="sibTrans" cxnId="{A2DC94C8-9466-4AA6-B7A7-C34FBB2D567C}">
      <dgm:prSet/>
      <dgm:spPr/>
      <dgm:t>
        <a:bodyPr/>
        <a:lstStyle/>
        <a:p>
          <a:endParaRPr lang="en-US" dirty="0"/>
        </a:p>
      </dgm:t>
    </dgm:pt>
    <dgm:pt modelId="{486793EE-7443-4100-9D5E-C7CE6FDFCC8C}">
      <dgm:prSet phldrT="[Text]"/>
      <dgm:spPr/>
      <dgm:t>
        <a:bodyPr/>
        <a:lstStyle/>
        <a:p>
          <a:r>
            <a:rPr lang="en-US" dirty="0"/>
            <a:t>Data Analysis Knowledge Sharing</a:t>
          </a:r>
        </a:p>
      </dgm:t>
    </dgm:pt>
    <dgm:pt modelId="{343E4B1B-C7F4-4574-A3C4-3B8FB9EC121C}" type="parTrans" cxnId="{40817A50-B78A-4BEA-94E0-2535A2293777}">
      <dgm:prSet/>
      <dgm:spPr/>
      <dgm:t>
        <a:bodyPr/>
        <a:lstStyle/>
        <a:p>
          <a:endParaRPr lang="en-US"/>
        </a:p>
      </dgm:t>
    </dgm:pt>
    <dgm:pt modelId="{57FD0AC0-7D21-4903-B43A-E5B2A33508A4}" type="sibTrans" cxnId="{40817A50-B78A-4BEA-94E0-2535A2293777}">
      <dgm:prSet/>
      <dgm:spPr/>
      <dgm:t>
        <a:bodyPr/>
        <a:lstStyle/>
        <a:p>
          <a:endParaRPr lang="en-US" dirty="0"/>
        </a:p>
      </dgm:t>
    </dgm:pt>
    <dgm:pt modelId="{B883F02B-94C7-4B35-B43F-1B836B7B0D3A}" type="pres">
      <dgm:prSet presAssocID="{9C331F99-F53D-4C44-8EF3-13B639DF4FC5}" presName="cycle" presStyleCnt="0">
        <dgm:presLayoutVars>
          <dgm:dir/>
          <dgm:resizeHandles val="exact"/>
        </dgm:presLayoutVars>
      </dgm:prSet>
      <dgm:spPr/>
    </dgm:pt>
    <dgm:pt modelId="{CF43841D-F954-4E7B-91ED-FB70FE1CCF79}" type="pres">
      <dgm:prSet presAssocID="{9BA8FD3E-7101-40A4-AB5C-C946C8CB1D94}" presName="node" presStyleLbl="node1" presStyleIdx="0" presStyleCnt="5">
        <dgm:presLayoutVars>
          <dgm:bulletEnabled val="1"/>
        </dgm:presLayoutVars>
      </dgm:prSet>
      <dgm:spPr/>
    </dgm:pt>
    <dgm:pt modelId="{AEF8D448-F668-4C73-A34F-007DF09E2A1C}" type="pres">
      <dgm:prSet presAssocID="{19F90493-A45B-4357-8EF9-A430FD0B5F61}" presName="sibTrans" presStyleLbl="sibTrans2D1" presStyleIdx="0" presStyleCnt="5"/>
      <dgm:spPr/>
    </dgm:pt>
    <dgm:pt modelId="{6BE66A63-8378-4D9D-8739-6D30E308F011}" type="pres">
      <dgm:prSet presAssocID="{19F90493-A45B-4357-8EF9-A430FD0B5F61}" presName="connectorText" presStyleLbl="sibTrans2D1" presStyleIdx="0" presStyleCnt="5"/>
      <dgm:spPr/>
    </dgm:pt>
    <dgm:pt modelId="{DC22B616-BF7E-432C-A0EB-FCD4A4BD5792}" type="pres">
      <dgm:prSet presAssocID="{71190916-CF88-44E3-8000-8D39E139A486}" presName="node" presStyleLbl="node1" presStyleIdx="1" presStyleCnt="5">
        <dgm:presLayoutVars>
          <dgm:bulletEnabled val="1"/>
        </dgm:presLayoutVars>
      </dgm:prSet>
      <dgm:spPr/>
    </dgm:pt>
    <dgm:pt modelId="{5DF91811-E635-4085-A3C3-92B5971641A3}" type="pres">
      <dgm:prSet presAssocID="{2AB2B724-F14A-4FE5-973D-300E07E219DF}" presName="sibTrans" presStyleLbl="sibTrans2D1" presStyleIdx="1" presStyleCnt="5"/>
      <dgm:spPr/>
    </dgm:pt>
    <dgm:pt modelId="{4874CA6F-35CA-4F88-8741-0D3EAE28591F}" type="pres">
      <dgm:prSet presAssocID="{2AB2B724-F14A-4FE5-973D-300E07E219DF}" presName="connectorText" presStyleLbl="sibTrans2D1" presStyleIdx="1" presStyleCnt="5"/>
      <dgm:spPr/>
    </dgm:pt>
    <dgm:pt modelId="{A57A740E-EF32-4E08-8D83-AE792B7C59CB}" type="pres">
      <dgm:prSet presAssocID="{F0CD94E5-4A0C-410C-9B33-8BE76D9267C1}" presName="node" presStyleLbl="node1" presStyleIdx="2" presStyleCnt="5">
        <dgm:presLayoutVars>
          <dgm:bulletEnabled val="1"/>
        </dgm:presLayoutVars>
      </dgm:prSet>
      <dgm:spPr/>
    </dgm:pt>
    <dgm:pt modelId="{FAFB05DC-F426-4CAF-B85C-6F002981A54D}" type="pres">
      <dgm:prSet presAssocID="{A8845FA5-0C7F-4E1C-B884-AAF1B17C4FCF}" presName="sibTrans" presStyleLbl="sibTrans2D1" presStyleIdx="2" presStyleCnt="5"/>
      <dgm:spPr/>
    </dgm:pt>
    <dgm:pt modelId="{F2DD71F8-6C54-428C-8386-550D9D66EF19}" type="pres">
      <dgm:prSet presAssocID="{A8845FA5-0C7F-4E1C-B884-AAF1B17C4FCF}" presName="connectorText" presStyleLbl="sibTrans2D1" presStyleIdx="2" presStyleCnt="5"/>
      <dgm:spPr/>
    </dgm:pt>
    <dgm:pt modelId="{16758FD4-B1B6-4CEF-BA13-1958AE30DF2B}" type="pres">
      <dgm:prSet presAssocID="{CAF20A8B-37C4-482C-B436-3057BB240129}" presName="node" presStyleLbl="node1" presStyleIdx="3" presStyleCnt="5">
        <dgm:presLayoutVars>
          <dgm:bulletEnabled val="1"/>
        </dgm:presLayoutVars>
      </dgm:prSet>
      <dgm:spPr/>
    </dgm:pt>
    <dgm:pt modelId="{473AD323-9BBD-4D62-B4E4-F72ADD392DD5}" type="pres">
      <dgm:prSet presAssocID="{B8DED827-75C9-41CF-BA04-C8C40EA25091}" presName="sibTrans" presStyleLbl="sibTrans2D1" presStyleIdx="3" presStyleCnt="5"/>
      <dgm:spPr/>
    </dgm:pt>
    <dgm:pt modelId="{32C71B7C-12C9-48EF-B1D7-316FB15E4C4C}" type="pres">
      <dgm:prSet presAssocID="{B8DED827-75C9-41CF-BA04-C8C40EA25091}" presName="connectorText" presStyleLbl="sibTrans2D1" presStyleIdx="3" presStyleCnt="5"/>
      <dgm:spPr/>
    </dgm:pt>
    <dgm:pt modelId="{1EB29224-CFC9-4A2B-8F83-915BC1505581}" type="pres">
      <dgm:prSet presAssocID="{486793EE-7443-4100-9D5E-C7CE6FDFCC8C}" presName="node" presStyleLbl="node1" presStyleIdx="4" presStyleCnt="5">
        <dgm:presLayoutVars>
          <dgm:bulletEnabled val="1"/>
        </dgm:presLayoutVars>
      </dgm:prSet>
      <dgm:spPr/>
    </dgm:pt>
    <dgm:pt modelId="{FDDF6552-916E-48B8-B421-D243D52158BE}" type="pres">
      <dgm:prSet presAssocID="{57FD0AC0-7D21-4903-B43A-E5B2A33508A4}" presName="sibTrans" presStyleLbl="sibTrans2D1" presStyleIdx="4" presStyleCnt="5"/>
      <dgm:spPr/>
    </dgm:pt>
    <dgm:pt modelId="{B580E9B8-3AA9-45FF-A1AE-961E7FCCBACA}" type="pres">
      <dgm:prSet presAssocID="{57FD0AC0-7D21-4903-B43A-E5B2A33508A4}" presName="connectorText" presStyleLbl="sibTrans2D1" presStyleIdx="4" presStyleCnt="5"/>
      <dgm:spPr/>
    </dgm:pt>
  </dgm:ptLst>
  <dgm:cxnLst>
    <dgm:cxn modelId="{4BAF5501-B28D-42A6-A257-918B42399E44}" srcId="{9C331F99-F53D-4C44-8EF3-13B639DF4FC5}" destId="{71190916-CF88-44E3-8000-8D39E139A486}" srcOrd="1" destOrd="0" parTransId="{3DCEB8A1-6DD2-4B5D-B52C-D06A87F12EEA}" sibTransId="{2AB2B724-F14A-4FE5-973D-300E07E219DF}"/>
    <dgm:cxn modelId="{AE43F201-206E-4B31-9D76-F49D093C6A77}" type="presOf" srcId="{B8DED827-75C9-41CF-BA04-C8C40EA25091}" destId="{32C71B7C-12C9-48EF-B1D7-316FB15E4C4C}" srcOrd="1" destOrd="0" presId="urn:microsoft.com/office/officeart/2005/8/layout/cycle2"/>
    <dgm:cxn modelId="{5D839605-BA74-469F-B239-BFA2CC1402C9}" type="presOf" srcId="{2AB2B724-F14A-4FE5-973D-300E07E219DF}" destId="{5DF91811-E635-4085-A3C3-92B5971641A3}" srcOrd="0" destOrd="0" presId="urn:microsoft.com/office/officeart/2005/8/layout/cycle2"/>
    <dgm:cxn modelId="{43E4D109-36B6-49D9-8A16-6548145C3C75}" type="presOf" srcId="{71190916-CF88-44E3-8000-8D39E139A486}" destId="{DC22B616-BF7E-432C-A0EB-FCD4A4BD5792}" srcOrd="0" destOrd="0" presId="urn:microsoft.com/office/officeart/2005/8/layout/cycle2"/>
    <dgm:cxn modelId="{1CFC2D26-C997-4B3B-B386-FE2D2647CF1F}" type="presOf" srcId="{A8845FA5-0C7F-4E1C-B884-AAF1B17C4FCF}" destId="{FAFB05DC-F426-4CAF-B85C-6F002981A54D}" srcOrd="0" destOrd="0" presId="urn:microsoft.com/office/officeart/2005/8/layout/cycle2"/>
    <dgm:cxn modelId="{8D8C1829-61B0-4A64-BCBB-1BC259FFFE23}" type="presOf" srcId="{19F90493-A45B-4357-8EF9-A430FD0B5F61}" destId="{6BE66A63-8378-4D9D-8739-6D30E308F011}" srcOrd="1" destOrd="0" presId="urn:microsoft.com/office/officeart/2005/8/layout/cycle2"/>
    <dgm:cxn modelId="{40021B2D-E6C1-4242-8D6A-FBC5036C78AE}" type="presOf" srcId="{57FD0AC0-7D21-4903-B43A-E5B2A33508A4}" destId="{FDDF6552-916E-48B8-B421-D243D52158BE}" srcOrd="0" destOrd="0" presId="urn:microsoft.com/office/officeart/2005/8/layout/cycle2"/>
    <dgm:cxn modelId="{1F34523D-D471-4B98-9A9A-99A0E96F41E8}" type="presOf" srcId="{A8845FA5-0C7F-4E1C-B884-AAF1B17C4FCF}" destId="{F2DD71F8-6C54-428C-8386-550D9D66EF19}" srcOrd="1" destOrd="0" presId="urn:microsoft.com/office/officeart/2005/8/layout/cycle2"/>
    <dgm:cxn modelId="{40817A50-B78A-4BEA-94E0-2535A2293777}" srcId="{9C331F99-F53D-4C44-8EF3-13B639DF4FC5}" destId="{486793EE-7443-4100-9D5E-C7CE6FDFCC8C}" srcOrd="4" destOrd="0" parTransId="{343E4B1B-C7F4-4574-A3C4-3B8FB9EC121C}" sibTransId="{57FD0AC0-7D21-4903-B43A-E5B2A33508A4}"/>
    <dgm:cxn modelId="{9B42E755-2876-407C-8811-7CC5FFAE10A8}" type="presOf" srcId="{57FD0AC0-7D21-4903-B43A-E5B2A33508A4}" destId="{B580E9B8-3AA9-45FF-A1AE-961E7FCCBACA}" srcOrd="1" destOrd="0" presId="urn:microsoft.com/office/officeart/2005/8/layout/cycle2"/>
    <dgm:cxn modelId="{6FA70958-8B3F-42A2-8142-BCAC98039441}" type="presOf" srcId="{9C331F99-F53D-4C44-8EF3-13B639DF4FC5}" destId="{B883F02B-94C7-4B35-B43F-1B836B7B0D3A}" srcOrd="0" destOrd="0" presId="urn:microsoft.com/office/officeart/2005/8/layout/cycle2"/>
    <dgm:cxn modelId="{2D475478-B2FC-46FC-B0B9-D0D04DC53473}" type="presOf" srcId="{F0CD94E5-4A0C-410C-9B33-8BE76D9267C1}" destId="{A57A740E-EF32-4E08-8D83-AE792B7C59CB}" srcOrd="0" destOrd="0" presId="urn:microsoft.com/office/officeart/2005/8/layout/cycle2"/>
    <dgm:cxn modelId="{D461888C-8E62-45E9-B70C-F74DE741AE4F}" type="presOf" srcId="{2AB2B724-F14A-4FE5-973D-300E07E219DF}" destId="{4874CA6F-35CA-4F88-8741-0D3EAE28591F}" srcOrd="1" destOrd="0" presId="urn:microsoft.com/office/officeart/2005/8/layout/cycle2"/>
    <dgm:cxn modelId="{D8E3A390-725F-4C48-9A2D-23DA543A88A9}" srcId="{9C331F99-F53D-4C44-8EF3-13B639DF4FC5}" destId="{9BA8FD3E-7101-40A4-AB5C-C946C8CB1D94}" srcOrd="0" destOrd="0" parTransId="{10C3D432-2925-4002-9C64-900F550FEC95}" sibTransId="{19F90493-A45B-4357-8EF9-A430FD0B5F61}"/>
    <dgm:cxn modelId="{8B3DBBBA-0669-4CFF-8A3B-1C2F9044E708}" type="presOf" srcId="{19F90493-A45B-4357-8EF9-A430FD0B5F61}" destId="{AEF8D448-F668-4C73-A34F-007DF09E2A1C}" srcOrd="0" destOrd="0" presId="urn:microsoft.com/office/officeart/2005/8/layout/cycle2"/>
    <dgm:cxn modelId="{9089B4C5-061A-4662-A384-C2D945112DD4}" type="presOf" srcId="{486793EE-7443-4100-9D5E-C7CE6FDFCC8C}" destId="{1EB29224-CFC9-4A2B-8F83-915BC1505581}" srcOrd="0" destOrd="0" presId="urn:microsoft.com/office/officeart/2005/8/layout/cycle2"/>
    <dgm:cxn modelId="{A2DC94C8-9466-4AA6-B7A7-C34FBB2D567C}" srcId="{9C331F99-F53D-4C44-8EF3-13B639DF4FC5}" destId="{CAF20A8B-37C4-482C-B436-3057BB240129}" srcOrd="3" destOrd="0" parTransId="{BDD383F5-9857-4670-9578-617706F1318F}" sibTransId="{B8DED827-75C9-41CF-BA04-C8C40EA25091}"/>
    <dgm:cxn modelId="{989D33CE-775C-48F8-BB51-714956A11253}" type="presOf" srcId="{B8DED827-75C9-41CF-BA04-C8C40EA25091}" destId="{473AD323-9BBD-4D62-B4E4-F72ADD392DD5}" srcOrd="0" destOrd="0" presId="urn:microsoft.com/office/officeart/2005/8/layout/cycle2"/>
    <dgm:cxn modelId="{715202D2-98CD-49A7-BD56-86527915E5E4}" srcId="{9C331F99-F53D-4C44-8EF3-13B639DF4FC5}" destId="{F0CD94E5-4A0C-410C-9B33-8BE76D9267C1}" srcOrd="2" destOrd="0" parTransId="{F924948C-80BB-470A-BD63-8321589953EB}" sibTransId="{A8845FA5-0C7F-4E1C-B884-AAF1B17C4FCF}"/>
    <dgm:cxn modelId="{771D02E9-4CB9-4F2B-BC48-48C5C3BC3C01}" type="presOf" srcId="{9BA8FD3E-7101-40A4-AB5C-C946C8CB1D94}" destId="{CF43841D-F954-4E7B-91ED-FB70FE1CCF79}" srcOrd="0" destOrd="0" presId="urn:microsoft.com/office/officeart/2005/8/layout/cycle2"/>
    <dgm:cxn modelId="{357C98FE-96EA-45AF-8036-A40BC321E569}" type="presOf" srcId="{CAF20A8B-37C4-482C-B436-3057BB240129}" destId="{16758FD4-B1B6-4CEF-BA13-1958AE30DF2B}" srcOrd="0" destOrd="0" presId="urn:microsoft.com/office/officeart/2005/8/layout/cycle2"/>
    <dgm:cxn modelId="{799E5F49-3FDF-4ECA-AD0D-832603A020BA}" type="presParOf" srcId="{B883F02B-94C7-4B35-B43F-1B836B7B0D3A}" destId="{CF43841D-F954-4E7B-91ED-FB70FE1CCF79}" srcOrd="0" destOrd="0" presId="urn:microsoft.com/office/officeart/2005/8/layout/cycle2"/>
    <dgm:cxn modelId="{8A7258BA-CBD3-458C-9C14-4ECC262BDA12}" type="presParOf" srcId="{B883F02B-94C7-4B35-B43F-1B836B7B0D3A}" destId="{AEF8D448-F668-4C73-A34F-007DF09E2A1C}" srcOrd="1" destOrd="0" presId="urn:microsoft.com/office/officeart/2005/8/layout/cycle2"/>
    <dgm:cxn modelId="{8F5EAE71-0698-471A-B40B-ADD1CECDD388}" type="presParOf" srcId="{AEF8D448-F668-4C73-A34F-007DF09E2A1C}" destId="{6BE66A63-8378-4D9D-8739-6D30E308F011}" srcOrd="0" destOrd="0" presId="urn:microsoft.com/office/officeart/2005/8/layout/cycle2"/>
    <dgm:cxn modelId="{EBF1B51B-C05F-47DC-B1DD-D9A9FE5609AC}" type="presParOf" srcId="{B883F02B-94C7-4B35-B43F-1B836B7B0D3A}" destId="{DC22B616-BF7E-432C-A0EB-FCD4A4BD5792}" srcOrd="2" destOrd="0" presId="urn:microsoft.com/office/officeart/2005/8/layout/cycle2"/>
    <dgm:cxn modelId="{A4AF0CB4-86BC-4FFF-9170-F9D76C244940}" type="presParOf" srcId="{B883F02B-94C7-4B35-B43F-1B836B7B0D3A}" destId="{5DF91811-E635-4085-A3C3-92B5971641A3}" srcOrd="3" destOrd="0" presId="urn:microsoft.com/office/officeart/2005/8/layout/cycle2"/>
    <dgm:cxn modelId="{2B2CE8BA-104E-4BF5-8A22-93E5FE7A5A8A}" type="presParOf" srcId="{5DF91811-E635-4085-A3C3-92B5971641A3}" destId="{4874CA6F-35CA-4F88-8741-0D3EAE28591F}" srcOrd="0" destOrd="0" presId="urn:microsoft.com/office/officeart/2005/8/layout/cycle2"/>
    <dgm:cxn modelId="{B1357394-6E6B-48EE-A793-A951A49D0D9B}" type="presParOf" srcId="{B883F02B-94C7-4B35-B43F-1B836B7B0D3A}" destId="{A57A740E-EF32-4E08-8D83-AE792B7C59CB}" srcOrd="4" destOrd="0" presId="urn:microsoft.com/office/officeart/2005/8/layout/cycle2"/>
    <dgm:cxn modelId="{76630511-6A83-426B-A3A7-4121AB4CFE40}" type="presParOf" srcId="{B883F02B-94C7-4B35-B43F-1B836B7B0D3A}" destId="{FAFB05DC-F426-4CAF-B85C-6F002981A54D}" srcOrd="5" destOrd="0" presId="urn:microsoft.com/office/officeart/2005/8/layout/cycle2"/>
    <dgm:cxn modelId="{BDFF9EF2-911F-4B18-A41E-7C8204FC5A30}" type="presParOf" srcId="{FAFB05DC-F426-4CAF-B85C-6F002981A54D}" destId="{F2DD71F8-6C54-428C-8386-550D9D66EF19}" srcOrd="0" destOrd="0" presId="urn:microsoft.com/office/officeart/2005/8/layout/cycle2"/>
    <dgm:cxn modelId="{B4282577-EF52-43EA-AF22-67D322C39D67}" type="presParOf" srcId="{B883F02B-94C7-4B35-B43F-1B836B7B0D3A}" destId="{16758FD4-B1B6-4CEF-BA13-1958AE30DF2B}" srcOrd="6" destOrd="0" presId="urn:microsoft.com/office/officeart/2005/8/layout/cycle2"/>
    <dgm:cxn modelId="{E453F369-DC6B-4790-A28F-2AF0663EAAAF}" type="presParOf" srcId="{B883F02B-94C7-4B35-B43F-1B836B7B0D3A}" destId="{473AD323-9BBD-4D62-B4E4-F72ADD392DD5}" srcOrd="7" destOrd="0" presId="urn:microsoft.com/office/officeart/2005/8/layout/cycle2"/>
    <dgm:cxn modelId="{B6B07193-99AC-45FD-A83E-8BCBAD3AE27D}" type="presParOf" srcId="{473AD323-9BBD-4D62-B4E4-F72ADD392DD5}" destId="{32C71B7C-12C9-48EF-B1D7-316FB15E4C4C}" srcOrd="0" destOrd="0" presId="urn:microsoft.com/office/officeart/2005/8/layout/cycle2"/>
    <dgm:cxn modelId="{3B02EA36-36DA-48A5-A895-BE90AA398F7E}" type="presParOf" srcId="{B883F02B-94C7-4B35-B43F-1B836B7B0D3A}" destId="{1EB29224-CFC9-4A2B-8F83-915BC1505581}" srcOrd="8" destOrd="0" presId="urn:microsoft.com/office/officeart/2005/8/layout/cycle2"/>
    <dgm:cxn modelId="{97A96245-C5DE-4F22-95D9-A79A5BC23976}" type="presParOf" srcId="{B883F02B-94C7-4B35-B43F-1B836B7B0D3A}" destId="{FDDF6552-916E-48B8-B421-D243D52158BE}" srcOrd="9" destOrd="0" presId="urn:microsoft.com/office/officeart/2005/8/layout/cycle2"/>
    <dgm:cxn modelId="{1051F8B6-D74A-46EF-8EA6-53ABCFC47C8A}" type="presParOf" srcId="{FDDF6552-916E-48B8-B421-D243D52158BE}" destId="{B580E9B8-3AA9-45FF-A1AE-961E7FCCBAC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97351-C5C2-47CA-A38B-D3DB59E9933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61DD7FF-905F-46C8-B091-4440CD43F946}">
      <dgm:prSet phldrT="[Text]" custT="1"/>
      <dgm:spPr/>
      <dgm:t>
        <a:bodyPr/>
        <a:lstStyle/>
        <a:p>
          <a:r>
            <a:rPr lang="en-US" sz="2800" dirty="0"/>
            <a:t>CPPR</a:t>
          </a:r>
        </a:p>
      </dgm:t>
    </dgm:pt>
    <dgm:pt modelId="{0188EA49-BB49-44BF-BAE3-5926009A9218}" type="parTrans" cxnId="{47F47589-74C1-427A-B114-89D3597DF5C9}">
      <dgm:prSet/>
      <dgm:spPr/>
      <dgm:t>
        <a:bodyPr/>
        <a:lstStyle/>
        <a:p>
          <a:endParaRPr lang="en-US"/>
        </a:p>
      </dgm:t>
    </dgm:pt>
    <dgm:pt modelId="{8DB32FA1-F1E6-4BEF-8253-553D4F31C85B}" type="sibTrans" cxnId="{47F47589-74C1-427A-B114-89D3597DF5C9}">
      <dgm:prSet/>
      <dgm:spPr/>
      <dgm:t>
        <a:bodyPr/>
        <a:lstStyle/>
        <a:p>
          <a:endParaRPr lang="en-US"/>
        </a:p>
      </dgm:t>
    </dgm:pt>
    <dgm:pt modelId="{4A403F28-A72F-42F6-A5DA-20C4BB57807D}" type="asst">
      <dgm:prSet phldrT="[Text]" custT="1"/>
      <dgm:spPr/>
      <dgm:t>
        <a:bodyPr/>
        <a:lstStyle/>
        <a:p>
          <a:r>
            <a:rPr lang="en-US" sz="2000" dirty="0"/>
            <a:t>Center Profile</a:t>
          </a:r>
        </a:p>
      </dgm:t>
    </dgm:pt>
    <dgm:pt modelId="{519F4374-5EEC-451D-8905-4A66B645038E}" type="parTrans" cxnId="{D25884C7-9707-41B4-A74E-3D6FE441149C}">
      <dgm:prSet/>
      <dgm:spPr/>
      <dgm:t>
        <a:bodyPr/>
        <a:lstStyle/>
        <a:p>
          <a:endParaRPr lang="en-US"/>
        </a:p>
      </dgm:t>
    </dgm:pt>
    <dgm:pt modelId="{2691E316-7915-45FB-A865-4A3BCCEE58C9}" type="sibTrans" cxnId="{D25884C7-9707-41B4-A74E-3D6FE441149C}">
      <dgm:prSet/>
      <dgm:spPr/>
      <dgm:t>
        <a:bodyPr/>
        <a:lstStyle/>
        <a:p>
          <a:endParaRPr lang="en-US"/>
        </a:p>
      </dgm:t>
    </dgm:pt>
    <dgm:pt modelId="{8BF10B01-670E-48D4-B36D-9534D12413D8}" type="asst">
      <dgm:prSet custT="1"/>
      <dgm:spPr/>
      <dgm:t>
        <a:bodyPr/>
        <a:lstStyle/>
        <a:p>
          <a:r>
            <a:rPr lang="en-US" sz="2000" dirty="0"/>
            <a:t>Market Understanding</a:t>
          </a:r>
        </a:p>
      </dgm:t>
    </dgm:pt>
    <dgm:pt modelId="{39CBA21A-47E2-4271-9465-F07F6F9821D5}" type="parTrans" cxnId="{9C9D7963-711E-4C28-B473-31E71A67E212}">
      <dgm:prSet/>
      <dgm:spPr/>
      <dgm:t>
        <a:bodyPr/>
        <a:lstStyle/>
        <a:p>
          <a:endParaRPr lang="en-US"/>
        </a:p>
      </dgm:t>
    </dgm:pt>
    <dgm:pt modelId="{20EDB025-5578-460E-B366-EECD5C526A9C}" type="sibTrans" cxnId="{9C9D7963-711E-4C28-B473-31E71A67E212}">
      <dgm:prSet/>
      <dgm:spPr/>
      <dgm:t>
        <a:bodyPr/>
        <a:lstStyle/>
        <a:p>
          <a:endParaRPr lang="en-US"/>
        </a:p>
      </dgm:t>
    </dgm:pt>
    <dgm:pt modelId="{4D94D514-836D-4546-B9CB-F2F18C8A8918}" type="asst">
      <dgm:prSet custT="1"/>
      <dgm:spPr/>
      <dgm:t>
        <a:bodyPr/>
        <a:lstStyle/>
        <a:p>
          <a:r>
            <a:rPr lang="en-US" sz="1800" dirty="0"/>
            <a:t>Performance Measurement and Management</a:t>
          </a:r>
        </a:p>
      </dgm:t>
    </dgm:pt>
    <dgm:pt modelId="{96EB070D-73DE-45E2-AF8B-D6ACC1F3A38F}" type="parTrans" cxnId="{28EFC07E-E1CF-4237-B236-FD86592630DF}">
      <dgm:prSet/>
      <dgm:spPr/>
      <dgm:t>
        <a:bodyPr/>
        <a:lstStyle/>
        <a:p>
          <a:endParaRPr lang="en-US"/>
        </a:p>
      </dgm:t>
    </dgm:pt>
    <dgm:pt modelId="{8C2CD2CF-D6F3-4FEF-9AEA-D6157BD52EAC}" type="sibTrans" cxnId="{28EFC07E-E1CF-4237-B236-FD86592630DF}">
      <dgm:prSet/>
      <dgm:spPr/>
      <dgm:t>
        <a:bodyPr/>
        <a:lstStyle/>
        <a:p>
          <a:endParaRPr lang="en-US"/>
        </a:p>
      </dgm:t>
    </dgm:pt>
    <dgm:pt modelId="{3BD07E1B-B9A7-428D-87A3-6A089AC1367F}" type="asst">
      <dgm:prSet custT="1"/>
      <dgm:spPr/>
      <dgm:t>
        <a:bodyPr/>
        <a:lstStyle/>
        <a:p>
          <a:r>
            <a:rPr lang="en-US" sz="2000" dirty="0"/>
            <a:t>Financial Viability</a:t>
          </a:r>
        </a:p>
      </dgm:t>
    </dgm:pt>
    <dgm:pt modelId="{0D322B52-56DD-4746-98BA-BE08054169FE}" type="parTrans" cxnId="{174C2F19-F504-420C-9363-BDD0DF9AB1B6}">
      <dgm:prSet/>
      <dgm:spPr/>
      <dgm:t>
        <a:bodyPr/>
        <a:lstStyle/>
        <a:p>
          <a:endParaRPr lang="en-US"/>
        </a:p>
      </dgm:t>
    </dgm:pt>
    <dgm:pt modelId="{7312AF65-6ED4-4D48-AC5F-12A1FD09269D}" type="sibTrans" cxnId="{174C2F19-F504-420C-9363-BDD0DF9AB1B6}">
      <dgm:prSet/>
      <dgm:spPr/>
      <dgm:t>
        <a:bodyPr/>
        <a:lstStyle/>
        <a:p>
          <a:endParaRPr lang="en-US"/>
        </a:p>
      </dgm:t>
    </dgm:pt>
    <dgm:pt modelId="{FA989419-9FA6-4E3F-A313-143C49202789}" type="asst">
      <dgm:prSet custT="1"/>
      <dgm:spPr/>
      <dgm:t>
        <a:bodyPr/>
        <a:lstStyle/>
        <a:p>
          <a:r>
            <a:rPr lang="en-US" sz="1800" dirty="0"/>
            <a:t>Business Model and Management</a:t>
          </a:r>
        </a:p>
      </dgm:t>
    </dgm:pt>
    <dgm:pt modelId="{850094AC-23E8-40BE-9DBE-B6864777F634}" type="parTrans" cxnId="{77EB2123-E622-4FE6-AE4F-BBF5172E75D3}">
      <dgm:prSet/>
      <dgm:spPr/>
      <dgm:t>
        <a:bodyPr/>
        <a:lstStyle/>
        <a:p>
          <a:endParaRPr lang="en-US"/>
        </a:p>
      </dgm:t>
    </dgm:pt>
    <dgm:pt modelId="{47F5379C-BFAC-4A08-A213-695812D04990}" type="sibTrans" cxnId="{77EB2123-E622-4FE6-AE4F-BBF5172E75D3}">
      <dgm:prSet/>
      <dgm:spPr/>
      <dgm:t>
        <a:bodyPr/>
        <a:lstStyle/>
        <a:p>
          <a:endParaRPr lang="en-US"/>
        </a:p>
      </dgm:t>
    </dgm:pt>
    <dgm:pt modelId="{1489D613-4B46-402C-AEBF-CF1DA652D778}" type="asst">
      <dgm:prSet custT="1"/>
      <dgm:spPr/>
      <dgm:t>
        <a:bodyPr/>
        <a:lstStyle/>
        <a:p>
          <a:r>
            <a:rPr lang="en-US" sz="1800" dirty="0"/>
            <a:t>National Network </a:t>
          </a:r>
        </a:p>
        <a:p>
          <a:r>
            <a:rPr lang="en-US" sz="1800" dirty="0"/>
            <a:t>Citizen</a:t>
          </a:r>
        </a:p>
      </dgm:t>
    </dgm:pt>
    <dgm:pt modelId="{034F47B4-2FA1-4DE0-BB25-739B1BB7B8E4}" type="parTrans" cxnId="{F2165604-D1FC-4515-8DE1-94387412314F}">
      <dgm:prSet/>
      <dgm:spPr/>
      <dgm:t>
        <a:bodyPr/>
        <a:lstStyle/>
        <a:p>
          <a:endParaRPr lang="en-US"/>
        </a:p>
      </dgm:t>
    </dgm:pt>
    <dgm:pt modelId="{99688FCB-4031-4D9C-84E0-3A74FE56B360}" type="sibTrans" cxnId="{F2165604-D1FC-4515-8DE1-94387412314F}">
      <dgm:prSet/>
      <dgm:spPr/>
      <dgm:t>
        <a:bodyPr/>
        <a:lstStyle/>
        <a:p>
          <a:endParaRPr lang="en-US"/>
        </a:p>
      </dgm:t>
    </dgm:pt>
    <dgm:pt modelId="{89775495-A210-480E-96EE-72BB66CB25F3}" type="pres">
      <dgm:prSet presAssocID="{5E097351-C5C2-47CA-A38B-D3DB59E9933A}" presName="hierChild1" presStyleCnt="0">
        <dgm:presLayoutVars>
          <dgm:orgChart val="1"/>
          <dgm:chPref val="1"/>
          <dgm:dir/>
          <dgm:animOne val="branch"/>
          <dgm:animLvl val="lvl"/>
          <dgm:resizeHandles/>
        </dgm:presLayoutVars>
      </dgm:prSet>
      <dgm:spPr/>
    </dgm:pt>
    <dgm:pt modelId="{043D3C92-A85A-4EB6-9600-ED60C51EA1EA}" type="pres">
      <dgm:prSet presAssocID="{961DD7FF-905F-46C8-B091-4440CD43F946}" presName="hierRoot1" presStyleCnt="0">
        <dgm:presLayoutVars>
          <dgm:hierBranch val="init"/>
        </dgm:presLayoutVars>
      </dgm:prSet>
      <dgm:spPr/>
    </dgm:pt>
    <dgm:pt modelId="{EA85E4F7-69A8-4720-A4DE-031A26F19DFD}" type="pres">
      <dgm:prSet presAssocID="{961DD7FF-905F-46C8-B091-4440CD43F946}" presName="rootComposite1" presStyleCnt="0"/>
      <dgm:spPr/>
    </dgm:pt>
    <dgm:pt modelId="{3FD16146-004B-4784-BFD3-8AC098A6C28C}" type="pres">
      <dgm:prSet presAssocID="{961DD7FF-905F-46C8-B091-4440CD43F946}" presName="rootText1" presStyleLbl="node0" presStyleIdx="0" presStyleCnt="1" custLinFactNeighborX="48246" custLinFactNeighborY="-73">
        <dgm:presLayoutVars>
          <dgm:chPref val="3"/>
        </dgm:presLayoutVars>
      </dgm:prSet>
      <dgm:spPr/>
    </dgm:pt>
    <dgm:pt modelId="{00408EA9-1FB9-499B-AF9C-59BA74FDC1AB}" type="pres">
      <dgm:prSet presAssocID="{961DD7FF-905F-46C8-B091-4440CD43F946}" presName="rootConnector1" presStyleLbl="node1" presStyleIdx="0" presStyleCnt="0"/>
      <dgm:spPr/>
    </dgm:pt>
    <dgm:pt modelId="{1EBF309C-3334-40F2-9185-192536EDDCB9}" type="pres">
      <dgm:prSet presAssocID="{961DD7FF-905F-46C8-B091-4440CD43F946}" presName="hierChild2" presStyleCnt="0"/>
      <dgm:spPr/>
    </dgm:pt>
    <dgm:pt modelId="{B31DF438-CF1E-4CDF-8A9D-24ADDFE3A8F3}" type="pres">
      <dgm:prSet presAssocID="{961DD7FF-905F-46C8-B091-4440CD43F946}" presName="hierChild3" presStyleCnt="0"/>
      <dgm:spPr/>
    </dgm:pt>
    <dgm:pt modelId="{AD8BC35B-247E-4345-83A8-51548E1AFDF8}" type="pres">
      <dgm:prSet presAssocID="{519F4374-5EEC-451D-8905-4A66B645038E}" presName="Name111" presStyleLbl="parChTrans1D2" presStyleIdx="0" presStyleCnt="6"/>
      <dgm:spPr/>
    </dgm:pt>
    <dgm:pt modelId="{E7F9A7F8-EE0C-406D-933D-4062D2067B94}" type="pres">
      <dgm:prSet presAssocID="{4A403F28-A72F-42F6-A5DA-20C4BB57807D}" presName="hierRoot3" presStyleCnt="0">
        <dgm:presLayoutVars>
          <dgm:hierBranch/>
        </dgm:presLayoutVars>
      </dgm:prSet>
      <dgm:spPr/>
    </dgm:pt>
    <dgm:pt modelId="{2574216C-3DC3-426E-B22F-009781AD1B37}" type="pres">
      <dgm:prSet presAssocID="{4A403F28-A72F-42F6-A5DA-20C4BB57807D}" presName="rootComposite3" presStyleCnt="0"/>
      <dgm:spPr/>
    </dgm:pt>
    <dgm:pt modelId="{D8E29538-ED60-4E2D-B3A8-813BC40A6BF9}" type="pres">
      <dgm:prSet presAssocID="{4A403F28-A72F-42F6-A5DA-20C4BB57807D}" presName="rootText3" presStyleLbl="asst1" presStyleIdx="0" presStyleCnt="6" custLinFactNeighborX="47090" custLinFactNeighborY="-4868">
        <dgm:presLayoutVars>
          <dgm:chPref val="3"/>
        </dgm:presLayoutVars>
      </dgm:prSet>
      <dgm:spPr/>
    </dgm:pt>
    <dgm:pt modelId="{8AEDDAAC-9A05-4910-9F71-E54AF0FDFCCC}" type="pres">
      <dgm:prSet presAssocID="{4A403F28-A72F-42F6-A5DA-20C4BB57807D}" presName="rootConnector3" presStyleLbl="asst1" presStyleIdx="0" presStyleCnt="6"/>
      <dgm:spPr/>
    </dgm:pt>
    <dgm:pt modelId="{F1C62E0A-5D04-43BC-96FC-482458FCFC08}" type="pres">
      <dgm:prSet presAssocID="{4A403F28-A72F-42F6-A5DA-20C4BB57807D}" presName="hierChild6" presStyleCnt="0"/>
      <dgm:spPr/>
    </dgm:pt>
    <dgm:pt modelId="{CA0A20AF-8A26-4C21-B48E-913619C3FAE8}" type="pres">
      <dgm:prSet presAssocID="{4A403F28-A72F-42F6-A5DA-20C4BB57807D}" presName="hierChild7" presStyleCnt="0"/>
      <dgm:spPr/>
    </dgm:pt>
    <dgm:pt modelId="{35C92D54-7693-44FA-827A-020D6411ED73}" type="pres">
      <dgm:prSet presAssocID="{96EB070D-73DE-45E2-AF8B-D6ACC1F3A38F}" presName="Name111" presStyleLbl="parChTrans1D2" presStyleIdx="1" presStyleCnt="6"/>
      <dgm:spPr/>
    </dgm:pt>
    <dgm:pt modelId="{B5BF4864-2B09-4C62-96C5-E5204F5D78A4}" type="pres">
      <dgm:prSet presAssocID="{4D94D514-836D-4546-B9CB-F2F18C8A8918}" presName="hierRoot3" presStyleCnt="0">
        <dgm:presLayoutVars>
          <dgm:hierBranch val="init"/>
        </dgm:presLayoutVars>
      </dgm:prSet>
      <dgm:spPr/>
    </dgm:pt>
    <dgm:pt modelId="{33C03A8E-4D6C-4099-A79D-7399BB307D7E}" type="pres">
      <dgm:prSet presAssocID="{4D94D514-836D-4546-B9CB-F2F18C8A8918}" presName="rootComposite3" presStyleCnt="0"/>
      <dgm:spPr/>
    </dgm:pt>
    <dgm:pt modelId="{BF83C971-2FDD-4361-B008-04756594F7DD}" type="pres">
      <dgm:prSet presAssocID="{4D94D514-836D-4546-B9CB-F2F18C8A8918}" presName="rootText3" presStyleLbl="asst1" presStyleIdx="1" presStyleCnt="6" custScaleX="174799" custScaleY="106974" custLinFactNeighborX="64165" custLinFactNeighborY="-32672">
        <dgm:presLayoutVars>
          <dgm:chPref val="3"/>
        </dgm:presLayoutVars>
      </dgm:prSet>
      <dgm:spPr/>
    </dgm:pt>
    <dgm:pt modelId="{26D251B8-2128-4152-BE30-DC379DCB3A58}" type="pres">
      <dgm:prSet presAssocID="{4D94D514-836D-4546-B9CB-F2F18C8A8918}" presName="rootConnector3" presStyleLbl="asst1" presStyleIdx="1" presStyleCnt="6"/>
      <dgm:spPr/>
    </dgm:pt>
    <dgm:pt modelId="{A03EB1D4-4290-4CEE-9F2B-C3FE02521984}" type="pres">
      <dgm:prSet presAssocID="{4D94D514-836D-4546-B9CB-F2F18C8A8918}" presName="hierChild6" presStyleCnt="0"/>
      <dgm:spPr/>
    </dgm:pt>
    <dgm:pt modelId="{D968EDC3-E242-4472-B141-F304987B3B98}" type="pres">
      <dgm:prSet presAssocID="{4D94D514-836D-4546-B9CB-F2F18C8A8918}" presName="hierChild7" presStyleCnt="0"/>
      <dgm:spPr/>
    </dgm:pt>
    <dgm:pt modelId="{F5C14616-A143-4EFA-BD6C-4A41EA27D4ED}" type="pres">
      <dgm:prSet presAssocID="{39CBA21A-47E2-4271-9465-F07F6F9821D5}" presName="Name111" presStyleLbl="parChTrans1D2" presStyleIdx="2" presStyleCnt="6"/>
      <dgm:spPr/>
    </dgm:pt>
    <dgm:pt modelId="{DBAD2243-672B-4227-979A-541DEECD9A91}" type="pres">
      <dgm:prSet presAssocID="{8BF10B01-670E-48D4-B36D-9534D12413D8}" presName="hierRoot3" presStyleCnt="0">
        <dgm:presLayoutVars>
          <dgm:hierBranch val="init"/>
        </dgm:presLayoutVars>
      </dgm:prSet>
      <dgm:spPr/>
    </dgm:pt>
    <dgm:pt modelId="{2EB68685-6B62-4D16-AC4F-AA40F70D4A1A}" type="pres">
      <dgm:prSet presAssocID="{8BF10B01-670E-48D4-B36D-9534D12413D8}" presName="rootComposite3" presStyleCnt="0"/>
      <dgm:spPr/>
    </dgm:pt>
    <dgm:pt modelId="{9354A887-8A54-45AF-A9DF-1A9D08813DF7}" type="pres">
      <dgm:prSet presAssocID="{8BF10B01-670E-48D4-B36D-9534D12413D8}" presName="rootText3" presStyleLbl="asst1" presStyleIdx="2" presStyleCnt="6" custLinFactNeighborX="47688" custLinFactNeighborY="-31257">
        <dgm:presLayoutVars>
          <dgm:chPref val="3"/>
        </dgm:presLayoutVars>
      </dgm:prSet>
      <dgm:spPr/>
    </dgm:pt>
    <dgm:pt modelId="{06266130-02EB-46C9-B567-619BAC8C1105}" type="pres">
      <dgm:prSet presAssocID="{8BF10B01-670E-48D4-B36D-9534D12413D8}" presName="rootConnector3" presStyleLbl="asst1" presStyleIdx="2" presStyleCnt="6"/>
      <dgm:spPr/>
    </dgm:pt>
    <dgm:pt modelId="{FDFD506B-6075-46D8-B6D7-722AE53F99DF}" type="pres">
      <dgm:prSet presAssocID="{8BF10B01-670E-48D4-B36D-9534D12413D8}" presName="hierChild6" presStyleCnt="0"/>
      <dgm:spPr/>
    </dgm:pt>
    <dgm:pt modelId="{D7C8F697-EC72-4B54-B1A0-FF37C6A66932}" type="pres">
      <dgm:prSet presAssocID="{8BF10B01-670E-48D4-B36D-9534D12413D8}" presName="hierChild7" presStyleCnt="0"/>
      <dgm:spPr/>
    </dgm:pt>
    <dgm:pt modelId="{FB1A5E47-C6EA-465F-BFB4-1B18F2F7C46D}" type="pres">
      <dgm:prSet presAssocID="{0D322B52-56DD-4746-98BA-BE08054169FE}" presName="Name111" presStyleLbl="parChTrans1D2" presStyleIdx="3" presStyleCnt="6"/>
      <dgm:spPr/>
    </dgm:pt>
    <dgm:pt modelId="{021B6C12-08C9-40E2-B8DA-87953EC4C7B7}" type="pres">
      <dgm:prSet presAssocID="{3BD07E1B-B9A7-428D-87A3-6A089AC1367F}" presName="hierRoot3" presStyleCnt="0">
        <dgm:presLayoutVars>
          <dgm:hierBranch val="init"/>
        </dgm:presLayoutVars>
      </dgm:prSet>
      <dgm:spPr/>
    </dgm:pt>
    <dgm:pt modelId="{8DA1BE10-665C-4565-8955-3B43DAF72C3B}" type="pres">
      <dgm:prSet presAssocID="{3BD07E1B-B9A7-428D-87A3-6A089AC1367F}" presName="rootComposite3" presStyleCnt="0"/>
      <dgm:spPr/>
    </dgm:pt>
    <dgm:pt modelId="{5A667CF6-D87D-4390-B1C8-F92635F17499}" type="pres">
      <dgm:prSet presAssocID="{3BD07E1B-B9A7-428D-87A3-6A089AC1367F}" presName="rootText3" presStyleLbl="asst1" presStyleIdx="3" presStyleCnt="6" custScaleX="142036" custScaleY="85965" custLinFactNeighborX="70923" custLinFactNeighborY="-56267">
        <dgm:presLayoutVars>
          <dgm:chPref val="3"/>
        </dgm:presLayoutVars>
      </dgm:prSet>
      <dgm:spPr/>
    </dgm:pt>
    <dgm:pt modelId="{7114ECC4-7226-4877-B71E-5C9FA9C337D0}" type="pres">
      <dgm:prSet presAssocID="{3BD07E1B-B9A7-428D-87A3-6A089AC1367F}" presName="rootConnector3" presStyleLbl="asst1" presStyleIdx="3" presStyleCnt="6"/>
      <dgm:spPr/>
    </dgm:pt>
    <dgm:pt modelId="{3A7E0A51-5CE4-4D89-B655-3C163ABD6BED}" type="pres">
      <dgm:prSet presAssocID="{3BD07E1B-B9A7-428D-87A3-6A089AC1367F}" presName="hierChild6" presStyleCnt="0"/>
      <dgm:spPr/>
    </dgm:pt>
    <dgm:pt modelId="{E287299F-5777-4526-8B8B-7C79FF879F1D}" type="pres">
      <dgm:prSet presAssocID="{3BD07E1B-B9A7-428D-87A3-6A089AC1367F}" presName="hierChild7" presStyleCnt="0"/>
      <dgm:spPr/>
    </dgm:pt>
    <dgm:pt modelId="{B3173EC8-E802-4DE4-AC22-E502D65B7BF8}" type="pres">
      <dgm:prSet presAssocID="{850094AC-23E8-40BE-9DBE-B6864777F634}" presName="Name111" presStyleLbl="parChTrans1D2" presStyleIdx="4" presStyleCnt="6"/>
      <dgm:spPr/>
    </dgm:pt>
    <dgm:pt modelId="{8C1062A5-DF81-49B4-96E6-4BE5ECF83F78}" type="pres">
      <dgm:prSet presAssocID="{FA989419-9FA6-4E3F-A313-143C49202789}" presName="hierRoot3" presStyleCnt="0">
        <dgm:presLayoutVars>
          <dgm:hierBranch val="init"/>
        </dgm:presLayoutVars>
      </dgm:prSet>
      <dgm:spPr/>
    </dgm:pt>
    <dgm:pt modelId="{E8FBD7D2-B895-4027-91D9-03C229E40197}" type="pres">
      <dgm:prSet presAssocID="{FA989419-9FA6-4E3F-A313-143C49202789}" presName="rootComposite3" presStyleCnt="0"/>
      <dgm:spPr/>
    </dgm:pt>
    <dgm:pt modelId="{78574E78-B2DB-47EE-A1D2-89FDC5E3548E}" type="pres">
      <dgm:prSet presAssocID="{FA989419-9FA6-4E3F-A313-143C49202789}" presName="rootText3" presStyleLbl="asst1" presStyleIdx="4" presStyleCnt="6" custLinFactNeighborX="46943" custLinFactNeighborY="-48121">
        <dgm:presLayoutVars>
          <dgm:chPref val="3"/>
        </dgm:presLayoutVars>
      </dgm:prSet>
      <dgm:spPr/>
    </dgm:pt>
    <dgm:pt modelId="{EA0682C3-198B-4FE3-92CF-216F5D792066}" type="pres">
      <dgm:prSet presAssocID="{FA989419-9FA6-4E3F-A313-143C49202789}" presName="rootConnector3" presStyleLbl="asst1" presStyleIdx="4" presStyleCnt="6"/>
      <dgm:spPr/>
    </dgm:pt>
    <dgm:pt modelId="{3490578F-B24C-4C36-BBEA-DBB46A27B6E2}" type="pres">
      <dgm:prSet presAssocID="{FA989419-9FA6-4E3F-A313-143C49202789}" presName="hierChild6" presStyleCnt="0"/>
      <dgm:spPr/>
    </dgm:pt>
    <dgm:pt modelId="{30824C97-720B-41FB-90C6-267E311616F2}" type="pres">
      <dgm:prSet presAssocID="{FA989419-9FA6-4E3F-A313-143C49202789}" presName="hierChild7" presStyleCnt="0"/>
      <dgm:spPr/>
    </dgm:pt>
    <dgm:pt modelId="{7DA4C64C-32F8-4A0C-9B01-4585AC10954B}" type="pres">
      <dgm:prSet presAssocID="{034F47B4-2FA1-4DE0-BB25-739B1BB7B8E4}" presName="Name111" presStyleLbl="parChTrans1D2" presStyleIdx="5" presStyleCnt="6"/>
      <dgm:spPr/>
    </dgm:pt>
    <dgm:pt modelId="{DB8FF456-F24C-42E0-8FDC-3A9B1540644D}" type="pres">
      <dgm:prSet presAssocID="{1489D613-4B46-402C-AEBF-CF1DA652D778}" presName="hierRoot3" presStyleCnt="0">
        <dgm:presLayoutVars>
          <dgm:hierBranch val="init"/>
        </dgm:presLayoutVars>
      </dgm:prSet>
      <dgm:spPr/>
    </dgm:pt>
    <dgm:pt modelId="{0BCD4D9F-DB21-4C79-A0B4-A1275DD02337}" type="pres">
      <dgm:prSet presAssocID="{1489D613-4B46-402C-AEBF-CF1DA652D778}" presName="rootComposite3" presStyleCnt="0"/>
      <dgm:spPr/>
    </dgm:pt>
    <dgm:pt modelId="{2614E920-3062-448D-909C-10896A9F1C22}" type="pres">
      <dgm:prSet presAssocID="{1489D613-4B46-402C-AEBF-CF1DA652D778}" presName="rootText3" presStyleLbl="asst1" presStyleIdx="5" presStyleCnt="6" custLinFactNeighborX="80789" custLinFactNeighborY="-76427">
        <dgm:presLayoutVars>
          <dgm:chPref val="3"/>
        </dgm:presLayoutVars>
      </dgm:prSet>
      <dgm:spPr/>
    </dgm:pt>
    <dgm:pt modelId="{F40A03E6-1365-41AA-86D5-9244536ECEAA}" type="pres">
      <dgm:prSet presAssocID="{1489D613-4B46-402C-AEBF-CF1DA652D778}" presName="rootConnector3" presStyleLbl="asst1" presStyleIdx="5" presStyleCnt="6"/>
      <dgm:spPr/>
    </dgm:pt>
    <dgm:pt modelId="{159E773F-B4A6-44CC-810E-0073B24086A1}" type="pres">
      <dgm:prSet presAssocID="{1489D613-4B46-402C-AEBF-CF1DA652D778}" presName="hierChild6" presStyleCnt="0"/>
      <dgm:spPr/>
    </dgm:pt>
    <dgm:pt modelId="{CB3ACF2E-DA96-4ED4-92B9-0B5AB0D86582}" type="pres">
      <dgm:prSet presAssocID="{1489D613-4B46-402C-AEBF-CF1DA652D778}" presName="hierChild7" presStyleCnt="0"/>
      <dgm:spPr/>
    </dgm:pt>
  </dgm:ptLst>
  <dgm:cxnLst>
    <dgm:cxn modelId="{F2165604-D1FC-4515-8DE1-94387412314F}" srcId="{961DD7FF-905F-46C8-B091-4440CD43F946}" destId="{1489D613-4B46-402C-AEBF-CF1DA652D778}" srcOrd="5" destOrd="0" parTransId="{034F47B4-2FA1-4DE0-BB25-739B1BB7B8E4}" sibTransId="{99688FCB-4031-4D9C-84E0-3A74FE56B360}"/>
    <dgm:cxn modelId="{A2651605-DD08-4B1D-8328-640F9003F0DD}" type="presOf" srcId="{FA989419-9FA6-4E3F-A313-143C49202789}" destId="{EA0682C3-198B-4FE3-92CF-216F5D792066}" srcOrd="1" destOrd="0" presId="urn:microsoft.com/office/officeart/2005/8/layout/orgChart1"/>
    <dgm:cxn modelId="{EFAB8514-7885-4D48-B876-9BE5762AEE21}" type="presOf" srcId="{39CBA21A-47E2-4271-9465-F07F6F9821D5}" destId="{F5C14616-A143-4EFA-BD6C-4A41EA27D4ED}" srcOrd="0" destOrd="0" presId="urn:microsoft.com/office/officeart/2005/8/layout/orgChart1"/>
    <dgm:cxn modelId="{4583F716-0A33-414F-9477-F0E0B95C8E49}" type="presOf" srcId="{8BF10B01-670E-48D4-B36D-9534D12413D8}" destId="{9354A887-8A54-45AF-A9DF-1A9D08813DF7}" srcOrd="0" destOrd="0" presId="urn:microsoft.com/office/officeart/2005/8/layout/orgChart1"/>
    <dgm:cxn modelId="{174C2F19-F504-420C-9363-BDD0DF9AB1B6}" srcId="{961DD7FF-905F-46C8-B091-4440CD43F946}" destId="{3BD07E1B-B9A7-428D-87A3-6A089AC1367F}" srcOrd="3" destOrd="0" parTransId="{0D322B52-56DD-4746-98BA-BE08054169FE}" sibTransId="{7312AF65-6ED4-4D48-AC5F-12A1FD09269D}"/>
    <dgm:cxn modelId="{77EB2123-E622-4FE6-AE4F-BBF5172E75D3}" srcId="{961DD7FF-905F-46C8-B091-4440CD43F946}" destId="{FA989419-9FA6-4E3F-A313-143C49202789}" srcOrd="4" destOrd="0" parTransId="{850094AC-23E8-40BE-9DBE-B6864777F634}" sibTransId="{47F5379C-BFAC-4A08-A213-695812D04990}"/>
    <dgm:cxn modelId="{33B9895C-36BC-4EBD-8D07-A789C15B9A28}" type="presOf" srcId="{1489D613-4B46-402C-AEBF-CF1DA652D778}" destId="{F40A03E6-1365-41AA-86D5-9244536ECEAA}" srcOrd="1" destOrd="0" presId="urn:microsoft.com/office/officeart/2005/8/layout/orgChart1"/>
    <dgm:cxn modelId="{9C9D7963-711E-4C28-B473-31E71A67E212}" srcId="{961DD7FF-905F-46C8-B091-4440CD43F946}" destId="{8BF10B01-670E-48D4-B36D-9534D12413D8}" srcOrd="2" destOrd="0" parTransId="{39CBA21A-47E2-4271-9465-F07F6F9821D5}" sibTransId="{20EDB025-5578-460E-B366-EECD5C526A9C}"/>
    <dgm:cxn modelId="{49017468-960F-40F5-978E-E2DF1DB1F312}" type="presOf" srcId="{961DD7FF-905F-46C8-B091-4440CD43F946}" destId="{00408EA9-1FB9-499B-AF9C-59BA74FDC1AB}" srcOrd="1" destOrd="0" presId="urn:microsoft.com/office/officeart/2005/8/layout/orgChart1"/>
    <dgm:cxn modelId="{35AB886D-5E90-42B8-B527-5FF5E8909AA8}" type="presOf" srcId="{1489D613-4B46-402C-AEBF-CF1DA652D778}" destId="{2614E920-3062-448D-909C-10896A9F1C22}" srcOrd="0" destOrd="0" presId="urn:microsoft.com/office/officeart/2005/8/layout/orgChart1"/>
    <dgm:cxn modelId="{5072954D-58B5-4381-A53E-64C716F16EBC}" type="presOf" srcId="{4D94D514-836D-4546-B9CB-F2F18C8A8918}" destId="{26D251B8-2128-4152-BE30-DC379DCB3A58}" srcOrd="1" destOrd="0" presId="urn:microsoft.com/office/officeart/2005/8/layout/orgChart1"/>
    <dgm:cxn modelId="{37491F51-8E2F-4756-8936-6BD8803F3B28}" type="presOf" srcId="{519F4374-5EEC-451D-8905-4A66B645038E}" destId="{AD8BC35B-247E-4345-83A8-51548E1AFDF8}" srcOrd="0" destOrd="0" presId="urn:microsoft.com/office/officeart/2005/8/layout/orgChart1"/>
    <dgm:cxn modelId="{6E0F9555-B4BC-46D5-A21B-D83A0BDB44A4}" type="presOf" srcId="{3BD07E1B-B9A7-428D-87A3-6A089AC1367F}" destId="{7114ECC4-7226-4877-B71E-5C9FA9C337D0}" srcOrd="1" destOrd="0" presId="urn:microsoft.com/office/officeart/2005/8/layout/orgChart1"/>
    <dgm:cxn modelId="{8A3F305A-39AD-4A84-8E91-9A67A1287628}" type="presOf" srcId="{0D322B52-56DD-4746-98BA-BE08054169FE}" destId="{FB1A5E47-C6EA-465F-BFB4-1B18F2F7C46D}" srcOrd="0" destOrd="0" presId="urn:microsoft.com/office/officeart/2005/8/layout/orgChart1"/>
    <dgm:cxn modelId="{28EFC07E-E1CF-4237-B236-FD86592630DF}" srcId="{961DD7FF-905F-46C8-B091-4440CD43F946}" destId="{4D94D514-836D-4546-B9CB-F2F18C8A8918}" srcOrd="1" destOrd="0" parTransId="{96EB070D-73DE-45E2-AF8B-D6ACC1F3A38F}" sibTransId="{8C2CD2CF-D6F3-4FEF-9AEA-D6157BD52EAC}"/>
    <dgm:cxn modelId="{83F3F97E-9E6A-45F4-9964-54202E78C207}" type="presOf" srcId="{4A403F28-A72F-42F6-A5DA-20C4BB57807D}" destId="{D8E29538-ED60-4E2D-B3A8-813BC40A6BF9}" srcOrd="0" destOrd="0" presId="urn:microsoft.com/office/officeart/2005/8/layout/orgChart1"/>
    <dgm:cxn modelId="{47F47589-74C1-427A-B114-89D3597DF5C9}" srcId="{5E097351-C5C2-47CA-A38B-D3DB59E9933A}" destId="{961DD7FF-905F-46C8-B091-4440CD43F946}" srcOrd="0" destOrd="0" parTransId="{0188EA49-BB49-44BF-BAE3-5926009A9218}" sibTransId="{8DB32FA1-F1E6-4BEF-8253-553D4F31C85B}"/>
    <dgm:cxn modelId="{A90A96A7-60C0-47CA-AF2B-C3FD07595E43}" type="presOf" srcId="{5E097351-C5C2-47CA-A38B-D3DB59E9933A}" destId="{89775495-A210-480E-96EE-72BB66CB25F3}" srcOrd="0" destOrd="0" presId="urn:microsoft.com/office/officeart/2005/8/layout/orgChart1"/>
    <dgm:cxn modelId="{24D0D8AF-3490-4B01-BDBB-1A9293632B41}" type="presOf" srcId="{034F47B4-2FA1-4DE0-BB25-739B1BB7B8E4}" destId="{7DA4C64C-32F8-4A0C-9B01-4585AC10954B}" srcOrd="0" destOrd="0" presId="urn:microsoft.com/office/officeart/2005/8/layout/orgChart1"/>
    <dgm:cxn modelId="{DBAF26B7-49A6-4C26-A948-B4140D59D7B3}" type="presOf" srcId="{4D94D514-836D-4546-B9CB-F2F18C8A8918}" destId="{BF83C971-2FDD-4361-B008-04756594F7DD}" srcOrd="0" destOrd="0" presId="urn:microsoft.com/office/officeart/2005/8/layout/orgChart1"/>
    <dgm:cxn modelId="{D25884C7-9707-41B4-A74E-3D6FE441149C}" srcId="{961DD7FF-905F-46C8-B091-4440CD43F946}" destId="{4A403F28-A72F-42F6-A5DA-20C4BB57807D}" srcOrd="0" destOrd="0" parTransId="{519F4374-5EEC-451D-8905-4A66B645038E}" sibTransId="{2691E316-7915-45FB-A865-4A3BCCEE58C9}"/>
    <dgm:cxn modelId="{A8DC0CCD-5E9B-4644-9DFF-890475F9FE3B}" type="presOf" srcId="{850094AC-23E8-40BE-9DBE-B6864777F634}" destId="{B3173EC8-E802-4DE4-AC22-E502D65B7BF8}" srcOrd="0" destOrd="0" presId="urn:microsoft.com/office/officeart/2005/8/layout/orgChart1"/>
    <dgm:cxn modelId="{7A9DEACD-6147-4B47-A24F-4B3A7B83ADD2}" type="presOf" srcId="{4A403F28-A72F-42F6-A5DA-20C4BB57807D}" destId="{8AEDDAAC-9A05-4910-9F71-E54AF0FDFCCC}" srcOrd="1" destOrd="0" presId="urn:microsoft.com/office/officeart/2005/8/layout/orgChart1"/>
    <dgm:cxn modelId="{23565FD9-11BB-4361-B7E3-481C52C38F24}" type="presOf" srcId="{96EB070D-73DE-45E2-AF8B-D6ACC1F3A38F}" destId="{35C92D54-7693-44FA-827A-020D6411ED73}" srcOrd="0" destOrd="0" presId="urn:microsoft.com/office/officeart/2005/8/layout/orgChart1"/>
    <dgm:cxn modelId="{883E7ED9-BBAA-4B15-BB8C-4EAC383F0AC6}" type="presOf" srcId="{FA989419-9FA6-4E3F-A313-143C49202789}" destId="{78574E78-B2DB-47EE-A1D2-89FDC5E3548E}" srcOrd="0" destOrd="0" presId="urn:microsoft.com/office/officeart/2005/8/layout/orgChart1"/>
    <dgm:cxn modelId="{8C796BE2-85E9-403B-9E71-21E9A4D02F6B}" type="presOf" srcId="{8BF10B01-670E-48D4-B36D-9534D12413D8}" destId="{06266130-02EB-46C9-B567-619BAC8C1105}" srcOrd="1" destOrd="0" presId="urn:microsoft.com/office/officeart/2005/8/layout/orgChart1"/>
    <dgm:cxn modelId="{DC9826F2-4C80-4EC2-9191-4F5841BBB553}" type="presOf" srcId="{961DD7FF-905F-46C8-B091-4440CD43F946}" destId="{3FD16146-004B-4784-BFD3-8AC098A6C28C}" srcOrd="0" destOrd="0" presId="urn:microsoft.com/office/officeart/2005/8/layout/orgChart1"/>
    <dgm:cxn modelId="{AD7584FB-1841-4051-B7A5-F5E6D4114534}" type="presOf" srcId="{3BD07E1B-B9A7-428D-87A3-6A089AC1367F}" destId="{5A667CF6-D87D-4390-B1C8-F92635F17499}" srcOrd="0" destOrd="0" presId="urn:microsoft.com/office/officeart/2005/8/layout/orgChart1"/>
    <dgm:cxn modelId="{A485AE7B-E3E3-46EC-B72A-C06D8E21FE99}" type="presParOf" srcId="{89775495-A210-480E-96EE-72BB66CB25F3}" destId="{043D3C92-A85A-4EB6-9600-ED60C51EA1EA}" srcOrd="0" destOrd="0" presId="urn:microsoft.com/office/officeart/2005/8/layout/orgChart1"/>
    <dgm:cxn modelId="{93420777-1DB7-448C-9831-2570A5F57452}" type="presParOf" srcId="{043D3C92-A85A-4EB6-9600-ED60C51EA1EA}" destId="{EA85E4F7-69A8-4720-A4DE-031A26F19DFD}" srcOrd="0" destOrd="0" presId="urn:microsoft.com/office/officeart/2005/8/layout/orgChart1"/>
    <dgm:cxn modelId="{A2007E46-4167-4DCB-B93A-5F407751FAF8}" type="presParOf" srcId="{EA85E4F7-69A8-4720-A4DE-031A26F19DFD}" destId="{3FD16146-004B-4784-BFD3-8AC098A6C28C}" srcOrd="0" destOrd="0" presId="urn:microsoft.com/office/officeart/2005/8/layout/orgChart1"/>
    <dgm:cxn modelId="{F86FF538-132F-44AC-AE2B-86571C265801}" type="presParOf" srcId="{EA85E4F7-69A8-4720-A4DE-031A26F19DFD}" destId="{00408EA9-1FB9-499B-AF9C-59BA74FDC1AB}" srcOrd="1" destOrd="0" presId="urn:microsoft.com/office/officeart/2005/8/layout/orgChart1"/>
    <dgm:cxn modelId="{32E93351-0073-4C9D-93BA-932F858165A2}" type="presParOf" srcId="{043D3C92-A85A-4EB6-9600-ED60C51EA1EA}" destId="{1EBF309C-3334-40F2-9185-192536EDDCB9}" srcOrd="1" destOrd="0" presId="urn:microsoft.com/office/officeart/2005/8/layout/orgChart1"/>
    <dgm:cxn modelId="{4E2FD91B-8893-4690-886C-22B7E07C8C8D}" type="presParOf" srcId="{043D3C92-A85A-4EB6-9600-ED60C51EA1EA}" destId="{B31DF438-CF1E-4CDF-8A9D-24ADDFE3A8F3}" srcOrd="2" destOrd="0" presId="urn:microsoft.com/office/officeart/2005/8/layout/orgChart1"/>
    <dgm:cxn modelId="{D94653D9-D8D8-4327-B30D-28C441DE5F70}" type="presParOf" srcId="{B31DF438-CF1E-4CDF-8A9D-24ADDFE3A8F3}" destId="{AD8BC35B-247E-4345-83A8-51548E1AFDF8}" srcOrd="0" destOrd="0" presId="urn:microsoft.com/office/officeart/2005/8/layout/orgChart1"/>
    <dgm:cxn modelId="{85A88288-3AE0-4882-A707-D0BA1AA94E4C}" type="presParOf" srcId="{B31DF438-CF1E-4CDF-8A9D-24ADDFE3A8F3}" destId="{E7F9A7F8-EE0C-406D-933D-4062D2067B94}" srcOrd="1" destOrd="0" presId="urn:microsoft.com/office/officeart/2005/8/layout/orgChart1"/>
    <dgm:cxn modelId="{2BF7190A-1518-49D7-8F9A-E1784DAC27DE}" type="presParOf" srcId="{E7F9A7F8-EE0C-406D-933D-4062D2067B94}" destId="{2574216C-3DC3-426E-B22F-009781AD1B37}" srcOrd="0" destOrd="0" presId="urn:microsoft.com/office/officeart/2005/8/layout/orgChart1"/>
    <dgm:cxn modelId="{53B3BF90-AA75-47EA-9158-6AEACEBA6227}" type="presParOf" srcId="{2574216C-3DC3-426E-B22F-009781AD1B37}" destId="{D8E29538-ED60-4E2D-B3A8-813BC40A6BF9}" srcOrd="0" destOrd="0" presId="urn:microsoft.com/office/officeart/2005/8/layout/orgChart1"/>
    <dgm:cxn modelId="{8097F187-9717-4C48-A425-33047625CC46}" type="presParOf" srcId="{2574216C-3DC3-426E-B22F-009781AD1B37}" destId="{8AEDDAAC-9A05-4910-9F71-E54AF0FDFCCC}" srcOrd="1" destOrd="0" presId="urn:microsoft.com/office/officeart/2005/8/layout/orgChart1"/>
    <dgm:cxn modelId="{619925D2-E0B5-4942-A250-67B19A0372A3}" type="presParOf" srcId="{E7F9A7F8-EE0C-406D-933D-4062D2067B94}" destId="{F1C62E0A-5D04-43BC-96FC-482458FCFC08}" srcOrd="1" destOrd="0" presId="urn:microsoft.com/office/officeart/2005/8/layout/orgChart1"/>
    <dgm:cxn modelId="{DE27CF98-8F57-46EB-BA8E-2BB22C0846E8}" type="presParOf" srcId="{E7F9A7F8-EE0C-406D-933D-4062D2067B94}" destId="{CA0A20AF-8A26-4C21-B48E-913619C3FAE8}" srcOrd="2" destOrd="0" presId="urn:microsoft.com/office/officeart/2005/8/layout/orgChart1"/>
    <dgm:cxn modelId="{3267EE0F-F840-49CE-9EE4-C80F372EE4A8}" type="presParOf" srcId="{B31DF438-CF1E-4CDF-8A9D-24ADDFE3A8F3}" destId="{35C92D54-7693-44FA-827A-020D6411ED73}" srcOrd="2" destOrd="0" presId="urn:microsoft.com/office/officeart/2005/8/layout/orgChart1"/>
    <dgm:cxn modelId="{A5FE3AC6-9193-4CE7-9515-E578693B0F8B}" type="presParOf" srcId="{B31DF438-CF1E-4CDF-8A9D-24ADDFE3A8F3}" destId="{B5BF4864-2B09-4C62-96C5-E5204F5D78A4}" srcOrd="3" destOrd="0" presId="urn:microsoft.com/office/officeart/2005/8/layout/orgChart1"/>
    <dgm:cxn modelId="{15F8E37F-0447-42A1-8565-E037B7AE66D3}" type="presParOf" srcId="{B5BF4864-2B09-4C62-96C5-E5204F5D78A4}" destId="{33C03A8E-4D6C-4099-A79D-7399BB307D7E}" srcOrd="0" destOrd="0" presId="urn:microsoft.com/office/officeart/2005/8/layout/orgChart1"/>
    <dgm:cxn modelId="{F69E61B2-4DFE-4DE3-A927-0842EB010467}" type="presParOf" srcId="{33C03A8E-4D6C-4099-A79D-7399BB307D7E}" destId="{BF83C971-2FDD-4361-B008-04756594F7DD}" srcOrd="0" destOrd="0" presId="urn:microsoft.com/office/officeart/2005/8/layout/orgChart1"/>
    <dgm:cxn modelId="{0F14AE34-17AB-48B5-846D-022FFD0A1481}" type="presParOf" srcId="{33C03A8E-4D6C-4099-A79D-7399BB307D7E}" destId="{26D251B8-2128-4152-BE30-DC379DCB3A58}" srcOrd="1" destOrd="0" presId="urn:microsoft.com/office/officeart/2005/8/layout/orgChart1"/>
    <dgm:cxn modelId="{E4FD955C-D348-4A3E-B282-B7E6498BD402}" type="presParOf" srcId="{B5BF4864-2B09-4C62-96C5-E5204F5D78A4}" destId="{A03EB1D4-4290-4CEE-9F2B-C3FE02521984}" srcOrd="1" destOrd="0" presId="urn:microsoft.com/office/officeart/2005/8/layout/orgChart1"/>
    <dgm:cxn modelId="{3FFB475E-FAB8-4334-99E2-430DEA8EA86A}" type="presParOf" srcId="{B5BF4864-2B09-4C62-96C5-E5204F5D78A4}" destId="{D968EDC3-E242-4472-B141-F304987B3B98}" srcOrd="2" destOrd="0" presId="urn:microsoft.com/office/officeart/2005/8/layout/orgChart1"/>
    <dgm:cxn modelId="{47B93D83-C35B-4115-8ABF-9391540CD37A}" type="presParOf" srcId="{B31DF438-CF1E-4CDF-8A9D-24ADDFE3A8F3}" destId="{F5C14616-A143-4EFA-BD6C-4A41EA27D4ED}" srcOrd="4" destOrd="0" presId="urn:microsoft.com/office/officeart/2005/8/layout/orgChart1"/>
    <dgm:cxn modelId="{AC6F92FD-BC31-4BAD-988B-AACD72DA1B3A}" type="presParOf" srcId="{B31DF438-CF1E-4CDF-8A9D-24ADDFE3A8F3}" destId="{DBAD2243-672B-4227-979A-541DEECD9A91}" srcOrd="5" destOrd="0" presId="urn:microsoft.com/office/officeart/2005/8/layout/orgChart1"/>
    <dgm:cxn modelId="{3EDEBC72-4ADA-4077-B054-5363590F8A8F}" type="presParOf" srcId="{DBAD2243-672B-4227-979A-541DEECD9A91}" destId="{2EB68685-6B62-4D16-AC4F-AA40F70D4A1A}" srcOrd="0" destOrd="0" presId="urn:microsoft.com/office/officeart/2005/8/layout/orgChart1"/>
    <dgm:cxn modelId="{D1F215F6-6CDB-4FA5-963C-A7923806AA1A}" type="presParOf" srcId="{2EB68685-6B62-4D16-AC4F-AA40F70D4A1A}" destId="{9354A887-8A54-45AF-A9DF-1A9D08813DF7}" srcOrd="0" destOrd="0" presId="urn:microsoft.com/office/officeart/2005/8/layout/orgChart1"/>
    <dgm:cxn modelId="{0A8F62A1-A006-4F81-BB90-40721FE6B535}" type="presParOf" srcId="{2EB68685-6B62-4D16-AC4F-AA40F70D4A1A}" destId="{06266130-02EB-46C9-B567-619BAC8C1105}" srcOrd="1" destOrd="0" presId="urn:microsoft.com/office/officeart/2005/8/layout/orgChart1"/>
    <dgm:cxn modelId="{4A74D1A0-72C5-4163-BE9C-2398EEF14416}" type="presParOf" srcId="{DBAD2243-672B-4227-979A-541DEECD9A91}" destId="{FDFD506B-6075-46D8-B6D7-722AE53F99DF}" srcOrd="1" destOrd="0" presId="urn:microsoft.com/office/officeart/2005/8/layout/orgChart1"/>
    <dgm:cxn modelId="{842968D6-B654-435D-B998-14EE2096F530}" type="presParOf" srcId="{DBAD2243-672B-4227-979A-541DEECD9A91}" destId="{D7C8F697-EC72-4B54-B1A0-FF37C6A66932}" srcOrd="2" destOrd="0" presId="urn:microsoft.com/office/officeart/2005/8/layout/orgChart1"/>
    <dgm:cxn modelId="{4E9CAB4A-CF4D-4E43-8251-9061076B1AC0}" type="presParOf" srcId="{B31DF438-CF1E-4CDF-8A9D-24ADDFE3A8F3}" destId="{FB1A5E47-C6EA-465F-BFB4-1B18F2F7C46D}" srcOrd="6" destOrd="0" presId="urn:microsoft.com/office/officeart/2005/8/layout/orgChart1"/>
    <dgm:cxn modelId="{683DCE80-0CDA-4C0C-BB04-BE5D386E5DA7}" type="presParOf" srcId="{B31DF438-CF1E-4CDF-8A9D-24ADDFE3A8F3}" destId="{021B6C12-08C9-40E2-B8DA-87953EC4C7B7}" srcOrd="7" destOrd="0" presId="urn:microsoft.com/office/officeart/2005/8/layout/orgChart1"/>
    <dgm:cxn modelId="{8A42C1CB-0656-4788-8672-1200249D575C}" type="presParOf" srcId="{021B6C12-08C9-40E2-B8DA-87953EC4C7B7}" destId="{8DA1BE10-665C-4565-8955-3B43DAF72C3B}" srcOrd="0" destOrd="0" presId="urn:microsoft.com/office/officeart/2005/8/layout/orgChart1"/>
    <dgm:cxn modelId="{23E47C15-0AEF-44C7-9AA7-435684E46651}" type="presParOf" srcId="{8DA1BE10-665C-4565-8955-3B43DAF72C3B}" destId="{5A667CF6-D87D-4390-B1C8-F92635F17499}" srcOrd="0" destOrd="0" presId="urn:microsoft.com/office/officeart/2005/8/layout/orgChart1"/>
    <dgm:cxn modelId="{B5C86E73-96D7-4389-939C-E5669C920A8A}" type="presParOf" srcId="{8DA1BE10-665C-4565-8955-3B43DAF72C3B}" destId="{7114ECC4-7226-4877-B71E-5C9FA9C337D0}" srcOrd="1" destOrd="0" presId="urn:microsoft.com/office/officeart/2005/8/layout/orgChart1"/>
    <dgm:cxn modelId="{93BFA6A1-2A69-40BF-BFFC-28F4CEE7E8CD}" type="presParOf" srcId="{021B6C12-08C9-40E2-B8DA-87953EC4C7B7}" destId="{3A7E0A51-5CE4-4D89-B655-3C163ABD6BED}" srcOrd="1" destOrd="0" presId="urn:microsoft.com/office/officeart/2005/8/layout/orgChart1"/>
    <dgm:cxn modelId="{592E2E8F-51F9-47F3-8054-41C2BC1AEB78}" type="presParOf" srcId="{021B6C12-08C9-40E2-B8DA-87953EC4C7B7}" destId="{E287299F-5777-4526-8B8B-7C79FF879F1D}" srcOrd="2" destOrd="0" presId="urn:microsoft.com/office/officeart/2005/8/layout/orgChart1"/>
    <dgm:cxn modelId="{0877B949-1A47-45B8-A46B-FDC733DBED3F}" type="presParOf" srcId="{B31DF438-CF1E-4CDF-8A9D-24ADDFE3A8F3}" destId="{B3173EC8-E802-4DE4-AC22-E502D65B7BF8}" srcOrd="8" destOrd="0" presId="urn:microsoft.com/office/officeart/2005/8/layout/orgChart1"/>
    <dgm:cxn modelId="{3575B10E-8D5D-4FDA-9160-987B3555DBF9}" type="presParOf" srcId="{B31DF438-CF1E-4CDF-8A9D-24ADDFE3A8F3}" destId="{8C1062A5-DF81-49B4-96E6-4BE5ECF83F78}" srcOrd="9" destOrd="0" presId="urn:microsoft.com/office/officeart/2005/8/layout/orgChart1"/>
    <dgm:cxn modelId="{B55AFBE2-C086-4C89-9FCD-CCA0E344A46E}" type="presParOf" srcId="{8C1062A5-DF81-49B4-96E6-4BE5ECF83F78}" destId="{E8FBD7D2-B895-4027-91D9-03C229E40197}" srcOrd="0" destOrd="0" presId="urn:microsoft.com/office/officeart/2005/8/layout/orgChart1"/>
    <dgm:cxn modelId="{99EE95EC-D346-47B8-836E-418D3BA85C4E}" type="presParOf" srcId="{E8FBD7D2-B895-4027-91D9-03C229E40197}" destId="{78574E78-B2DB-47EE-A1D2-89FDC5E3548E}" srcOrd="0" destOrd="0" presId="urn:microsoft.com/office/officeart/2005/8/layout/orgChart1"/>
    <dgm:cxn modelId="{7CC2FAE5-0FEA-4B76-837A-363A09E7E554}" type="presParOf" srcId="{E8FBD7D2-B895-4027-91D9-03C229E40197}" destId="{EA0682C3-198B-4FE3-92CF-216F5D792066}" srcOrd="1" destOrd="0" presId="urn:microsoft.com/office/officeart/2005/8/layout/orgChart1"/>
    <dgm:cxn modelId="{E79F5560-3513-4673-80CC-54575161E43A}" type="presParOf" srcId="{8C1062A5-DF81-49B4-96E6-4BE5ECF83F78}" destId="{3490578F-B24C-4C36-BBEA-DBB46A27B6E2}" srcOrd="1" destOrd="0" presId="urn:microsoft.com/office/officeart/2005/8/layout/orgChart1"/>
    <dgm:cxn modelId="{97A69FD2-FC3D-4E03-80D4-CEBC682BF217}" type="presParOf" srcId="{8C1062A5-DF81-49B4-96E6-4BE5ECF83F78}" destId="{30824C97-720B-41FB-90C6-267E311616F2}" srcOrd="2" destOrd="0" presId="urn:microsoft.com/office/officeart/2005/8/layout/orgChart1"/>
    <dgm:cxn modelId="{54BE8D3B-1C63-4F59-89C4-2C7A90686F22}" type="presParOf" srcId="{B31DF438-CF1E-4CDF-8A9D-24ADDFE3A8F3}" destId="{7DA4C64C-32F8-4A0C-9B01-4585AC10954B}" srcOrd="10" destOrd="0" presId="urn:microsoft.com/office/officeart/2005/8/layout/orgChart1"/>
    <dgm:cxn modelId="{361DA95E-8531-4577-BCD0-8A5A5F366969}" type="presParOf" srcId="{B31DF438-CF1E-4CDF-8A9D-24ADDFE3A8F3}" destId="{DB8FF456-F24C-42E0-8FDC-3A9B1540644D}" srcOrd="11" destOrd="0" presId="urn:microsoft.com/office/officeart/2005/8/layout/orgChart1"/>
    <dgm:cxn modelId="{2218D957-56EE-4CC0-9046-F66E5B77C432}" type="presParOf" srcId="{DB8FF456-F24C-42E0-8FDC-3A9B1540644D}" destId="{0BCD4D9F-DB21-4C79-A0B4-A1275DD02337}" srcOrd="0" destOrd="0" presId="urn:microsoft.com/office/officeart/2005/8/layout/orgChart1"/>
    <dgm:cxn modelId="{434DBC98-F8F5-4DDE-A2EE-1E51FD57A7FB}" type="presParOf" srcId="{0BCD4D9F-DB21-4C79-A0B4-A1275DD02337}" destId="{2614E920-3062-448D-909C-10896A9F1C22}" srcOrd="0" destOrd="0" presId="urn:microsoft.com/office/officeart/2005/8/layout/orgChart1"/>
    <dgm:cxn modelId="{791B07C1-3D15-4E58-BD78-2A4F972CFCB0}" type="presParOf" srcId="{0BCD4D9F-DB21-4C79-A0B4-A1275DD02337}" destId="{F40A03E6-1365-41AA-86D5-9244536ECEAA}" srcOrd="1" destOrd="0" presId="urn:microsoft.com/office/officeart/2005/8/layout/orgChart1"/>
    <dgm:cxn modelId="{94C17F33-EC79-4FB2-A36B-CA7AEB9EB0B3}" type="presParOf" srcId="{DB8FF456-F24C-42E0-8FDC-3A9B1540644D}" destId="{159E773F-B4A6-44CC-810E-0073B24086A1}" srcOrd="1" destOrd="0" presId="urn:microsoft.com/office/officeart/2005/8/layout/orgChart1"/>
    <dgm:cxn modelId="{ABC8B54D-1792-48D2-BC42-7C4684BF03F1}" type="presParOf" srcId="{DB8FF456-F24C-42E0-8FDC-3A9B1540644D}" destId="{CB3ACF2E-DA96-4ED4-92B9-0B5AB0D8658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26C7B2-ACAE-4F0E-9485-F5F3C84AF07E}" type="doc">
      <dgm:prSet loTypeId="urn:microsoft.com/office/officeart/2005/8/layout/process1" loCatId="process" qsTypeId="urn:microsoft.com/office/officeart/2005/8/quickstyle/simple1" qsCatId="simple" csTypeId="urn:microsoft.com/office/officeart/2005/8/colors/accent1_2" csCatId="accent1" phldr="1"/>
      <dgm:spPr/>
    </dgm:pt>
    <dgm:pt modelId="{5B5CC9D1-874E-465B-9AC9-548639F777B8}">
      <dgm:prSet phldrT="[Text]" custT="1"/>
      <dgm:spPr/>
      <dgm:t>
        <a:bodyPr/>
        <a:lstStyle/>
        <a:p>
          <a:r>
            <a:rPr lang="en-US" sz="1400" dirty="0"/>
            <a:t>Center Performance Panel Review Summary Report</a:t>
          </a:r>
        </a:p>
      </dgm:t>
    </dgm:pt>
    <dgm:pt modelId="{58B49DD2-AFF9-458B-B1B4-E59F0568393E}" type="parTrans" cxnId="{6BA3D49B-0362-46AF-8157-0E86CBFF44FC}">
      <dgm:prSet/>
      <dgm:spPr/>
      <dgm:t>
        <a:bodyPr/>
        <a:lstStyle/>
        <a:p>
          <a:endParaRPr lang="en-US"/>
        </a:p>
      </dgm:t>
    </dgm:pt>
    <dgm:pt modelId="{4739C07B-4278-40BB-AE6A-1D0B27228C62}" type="sibTrans" cxnId="{6BA3D49B-0362-46AF-8157-0E86CBFF44FC}">
      <dgm:prSet/>
      <dgm:spPr/>
      <dgm:t>
        <a:bodyPr/>
        <a:lstStyle/>
        <a:p>
          <a:endParaRPr lang="en-US"/>
        </a:p>
      </dgm:t>
    </dgm:pt>
    <dgm:pt modelId="{457D4982-6898-42DA-8A3D-FF402F48FE0B}">
      <dgm:prSet phldrT="[Text]" custT="1"/>
      <dgm:spPr/>
      <dgm:t>
        <a:bodyPr/>
        <a:lstStyle/>
        <a:p>
          <a:r>
            <a:rPr lang="en-US" sz="1400" dirty="0"/>
            <a:t>Distinctive Practices</a:t>
          </a:r>
        </a:p>
        <a:p>
          <a:r>
            <a:rPr lang="en-US" sz="1400" dirty="0"/>
            <a:t> Opportunities for Performance Improv.</a:t>
          </a:r>
        </a:p>
        <a:p>
          <a:r>
            <a:rPr lang="en-US" sz="1400" dirty="0"/>
            <a:t>Significant Performance Deficiencies</a:t>
          </a:r>
        </a:p>
      </dgm:t>
    </dgm:pt>
    <dgm:pt modelId="{CDF4785D-E889-456F-AAD6-6E74FE19868F}" type="parTrans" cxnId="{2A9E3F8C-133E-4A2F-998A-D4C65614BD18}">
      <dgm:prSet/>
      <dgm:spPr/>
      <dgm:t>
        <a:bodyPr/>
        <a:lstStyle/>
        <a:p>
          <a:endParaRPr lang="en-US"/>
        </a:p>
      </dgm:t>
    </dgm:pt>
    <dgm:pt modelId="{AE833ADD-64DC-4804-BBEB-7CCD36855C6A}" type="sibTrans" cxnId="{2A9E3F8C-133E-4A2F-998A-D4C65614BD18}">
      <dgm:prSet/>
      <dgm:spPr/>
      <dgm:t>
        <a:bodyPr/>
        <a:lstStyle/>
        <a:p>
          <a:endParaRPr lang="en-US"/>
        </a:p>
      </dgm:t>
    </dgm:pt>
    <dgm:pt modelId="{3966254B-74FF-4FC0-AB0F-DE274FC4EF0D}">
      <dgm:prSet phldrT="[Text]" custT="1"/>
      <dgm:spPr/>
      <dgm:t>
        <a:bodyPr/>
        <a:lstStyle/>
        <a:p>
          <a:r>
            <a:rPr lang="en-US" sz="1400" dirty="0"/>
            <a:t>Re-evaluation (within 12 months) (if applicable)</a:t>
          </a:r>
        </a:p>
      </dgm:t>
    </dgm:pt>
    <dgm:pt modelId="{40707AE9-EA33-4256-A308-E0859CAD1535}" type="parTrans" cxnId="{1F9AB2AA-1226-43F1-B492-13C5A970BD41}">
      <dgm:prSet/>
      <dgm:spPr/>
      <dgm:t>
        <a:bodyPr/>
        <a:lstStyle/>
        <a:p>
          <a:endParaRPr lang="en-US"/>
        </a:p>
      </dgm:t>
    </dgm:pt>
    <dgm:pt modelId="{142CEB0A-D590-4151-ADCC-6F647649BC05}" type="sibTrans" cxnId="{1F9AB2AA-1226-43F1-B492-13C5A970BD41}">
      <dgm:prSet/>
      <dgm:spPr/>
      <dgm:t>
        <a:bodyPr/>
        <a:lstStyle/>
        <a:p>
          <a:endParaRPr lang="en-US"/>
        </a:p>
      </dgm:t>
    </dgm:pt>
    <dgm:pt modelId="{F8E844ED-D463-419B-A1E1-3307DBC7D491}">
      <dgm:prSet custT="1"/>
      <dgm:spPr/>
      <dgm:t>
        <a:bodyPr/>
        <a:lstStyle/>
        <a:p>
          <a:r>
            <a:rPr lang="en-US" sz="1400" dirty="0"/>
            <a:t>Leverage NIST MEP &amp; National Network Resources to Assist Centers</a:t>
          </a:r>
        </a:p>
      </dgm:t>
    </dgm:pt>
    <dgm:pt modelId="{8E9602B0-CBAD-431F-824C-0E525E376AD2}" type="parTrans" cxnId="{DC112A22-6607-450B-8771-920A287B7E7E}">
      <dgm:prSet/>
      <dgm:spPr/>
      <dgm:t>
        <a:bodyPr/>
        <a:lstStyle/>
        <a:p>
          <a:endParaRPr lang="en-US"/>
        </a:p>
      </dgm:t>
    </dgm:pt>
    <dgm:pt modelId="{5BDC6135-768B-4123-B8D5-79138F980069}" type="sibTrans" cxnId="{DC112A22-6607-450B-8771-920A287B7E7E}">
      <dgm:prSet/>
      <dgm:spPr/>
      <dgm:t>
        <a:bodyPr/>
        <a:lstStyle/>
        <a:p>
          <a:endParaRPr lang="en-US"/>
        </a:p>
      </dgm:t>
    </dgm:pt>
    <dgm:pt modelId="{8E6F74D2-7968-44A4-877B-3E2E3AE07A31}">
      <dgm:prSet custT="1"/>
      <dgm:spPr/>
      <dgm:t>
        <a:bodyPr/>
        <a:lstStyle/>
        <a:p>
          <a:r>
            <a:rPr lang="en-US" sz="1400" dirty="0"/>
            <a:t>Center Success Plan (as appropriate</a:t>
          </a:r>
        </a:p>
      </dgm:t>
    </dgm:pt>
    <dgm:pt modelId="{16E18C63-1C37-4C86-A691-AF0B4D21E0A3}" type="parTrans" cxnId="{5878B092-42D8-4013-AFF6-D18AF5836697}">
      <dgm:prSet/>
      <dgm:spPr/>
      <dgm:t>
        <a:bodyPr/>
        <a:lstStyle/>
        <a:p>
          <a:endParaRPr lang="en-US"/>
        </a:p>
      </dgm:t>
    </dgm:pt>
    <dgm:pt modelId="{95A4BFE1-9E0C-4793-8E0E-A4EFDA8717B3}" type="sibTrans" cxnId="{5878B092-42D8-4013-AFF6-D18AF5836697}">
      <dgm:prSet/>
      <dgm:spPr/>
      <dgm:t>
        <a:bodyPr/>
        <a:lstStyle/>
        <a:p>
          <a:endParaRPr lang="en-US"/>
        </a:p>
      </dgm:t>
    </dgm:pt>
    <dgm:pt modelId="{90E7D982-5809-4FF5-AA58-747230D62C5D}">
      <dgm:prSet custT="1"/>
      <dgm:spPr/>
      <dgm:t>
        <a:bodyPr/>
        <a:lstStyle/>
        <a:p>
          <a:r>
            <a:rPr lang="en-US" sz="1400" dirty="0"/>
            <a:t>NIST MEP Determination of continued Coop. Agreement or State Re-Competition</a:t>
          </a:r>
        </a:p>
      </dgm:t>
    </dgm:pt>
    <dgm:pt modelId="{A41B1E68-6C1F-4480-98B4-173CE9A62315}" type="parTrans" cxnId="{AEA1367C-2FAE-4A4B-9AF2-D2096B88AEF1}">
      <dgm:prSet/>
      <dgm:spPr/>
      <dgm:t>
        <a:bodyPr/>
        <a:lstStyle/>
        <a:p>
          <a:endParaRPr lang="en-US"/>
        </a:p>
      </dgm:t>
    </dgm:pt>
    <dgm:pt modelId="{725CCF1D-586C-4CD2-8465-30D2C103EDFF}" type="sibTrans" cxnId="{AEA1367C-2FAE-4A4B-9AF2-D2096B88AEF1}">
      <dgm:prSet/>
      <dgm:spPr/>
      <dgm:t>
        <a:bodyPr/>
        <a:lstStyle/>
        <a:p>
          <a:endParaRPr lang="en-US"/>
        </a:p>
      </dgm:t>
    </dgm:pt>
    <dgm:pt modelId="{D7AB4D06-E3EE-40E2-807C-BCAEABE3C038}" type="pres">
      <dgm:prSet presAssocID="{4B26C7B2-ACAE-4F0E-9485-F5F3C84AF07E}" presName="Name0" presStyleCnt="0">
        <dgm:presLayoutVars>
          <dgm:dir/>
          <dgm:resizeHandles val="exact"/>
        </dgm:presLayoutVars>
      </dgm:prSet>
      <dgm:spPr/>
    </dgm:pt>
    <dgm:pt modelId="{AF194C81-1D84-4982-BC11-0943ED72F591}" type="pres">
      <dgm:prSet presAssocID="{5B5CC9D1-874E-465B-9AC9-548639F777B8}" presName="node" presStyleLbl="node1" presStyleIdx="0" presStyleCnt="6" custScaleX="122308">
        <dgm:presLayoutVars>
          <dgm:bulletEnabled val="1"/>
        </dgm:presLayoutVars>
      </dgm:prSet>
      <dgm:spPr/>
    </dgm:pt>
    <dgm:pt modelId="{A301B726-8D45-4CB0-A557-14BBB5B31B14}" type="pres">
      <dgm:prSet presAssocID="{4739C07B-4278-40BB-AE6A-1D0B27228C62}" presName="sibTrans" presStyleLbl="sibTrans2D1" presStyleIdx="0" presStyleCnt="5"/>
      <dgm:spPr/>
    </dgm:pt>
    <dgm:pt modelId="{B9352456-411E-4A24-915E-EC21709D4E0E}" type="pres">
      <dgm:prSet presAssocID="{4739C07B-4278-40BB-AE6A-1D0B27228C62}" presName="connectorText" presStyleLbl="sibTrans2D1" presStyleIdx="0" presStyleCnt="5"/>
      <dgm:spPr/>
    </dgm:pt>
    <dgm:pt modelId="{5032BE3F-DE77-4AA8-BBB6-873E8A8342BD}" type="pres">
      <dgm:prSet presAssocID="{457D4982-6898-42DA-8A3D-FF402F48FE0B}" presName="node" presStyleLbl="node1" presStyleIdx="1" presStyleCnt="6" custScaleX="129701">
        <dgm:presLayoutVars>
          <dgm:bulletEnabled val="1"/>
        </dgm:presLayoutVars>
      </dgm:prSet>
      <dgm:spPr/>
    </dgm:pt>
    <dgm:pt modelId="{C4B1355F-50CE-4BA7-8494-79731DA1FFCA}" type="pres">
      <dgm:prSet presAssocID="{AE833ADD-64DC-4804-BBEB-7CCD36855C6A}" presName="sibTrans" presStyleLbl="sibTrans2D1" presStyleIdx="1" presStyleCnt="5"/>
      <dgm:spPr/>
    </dgm:pt>
    <dgm:pt modelId="{8427CCC4-FCD2-41D8-8E04-C9C7F875A455}" type="pres">
      <dgm:prSet presAssocID="{AE833ADD-64DC-4804-BBEB-7CCD36855C6A}" presName="connectorText" presStyleLbl="sibTrans2D1" presStyleIdx="1" presStyleCnt="5"/>
      <dgm:spPr/>
    </dgm:pt>
    <dgm:pt modelId="{7D3E3AD4-6020-41FF-B1F0-A03599911054}" type="pres">
      <dgm:prSet presAssocID="{8E6F74D2-7968-44A4-877B-3E2E3AE07A31}" presName="node" presStyleLbl="node1" presStyleIdx="2" presStyleCnt="6" custScaleX="111572">
        <dgm:presLayoutVars>
          <dgm:bulletEnabled val="1"/>
        </dgm:presLayoutVars>
      </dgm:prSet>
      <dgm:spPr/>
    </dgm:pt>
    <dgm:pt modelId="{C6DCB2CC-71A1-4E42-96EC-D6C434284F5A}" type="pres">
      <dgm:prSet presAssocID="{95A4BFE1-9E0C-4793-8E0E-A4EFDA8717B3}" presName="sibTrans" presStyleLbl="sibTrans2D1" presStyleIdx="2" presStyleCnt="5"/>
      <dgm:spPr/>
    </dgm:pt>
    <dgm:pt modelId="{611A098A-C90F-4431-BD76-8507757ABE5B}" type="pres">
      <dgm:prSet presAssocID="{95A4BFE1-9E0C-4793-8E0E-A4EFDA8717B3}" presName="connectorText" presStyleLbl="sibTrans2D1" presStyleIdx="2" presStyleCnt="5"/>
      <dgm:spPr/>
    </dgm:pt>
    <dgm:pt modelId="{458965FE-D3BD-4870-8CDB-3AC51934A3B6}" type="pres">
      <dgm:prSet presAssocID="{F8E844ED-D463-419B-A1E1-3307DBC7D491}" presName="node" presStyleLbl="node1" presStyleIdx="3" presStyleCnt="6">
        <dgm:presLayoutVars>
          <dgm:bulletEnabled val="1"/>
        </dgm:presLayoutVars>
      </dgm:prSet>
      <dgm:spPr/>
    </dgm:pt>
    <dgm:pt modelId="{294EF1D3-A285-4354-8E31-A13BD8D27FBB}" type="pres">
      <dgm:prSet presAssocID="{5BDC6135-768B-4123-B8D5-79138F980069}" presName="sibTrans" presStyleLbl="sibTrans2D1" presStyleIdx="3" presStyleCnt="5"/>
      <dgm:spPr/>
    </dgm:pt>
    <dgm:pt modelId="{76788E06-793E-4396-897F-1D9EE2737487}" type="pres">
      <dgm:prSet presAssocID="{5BDC6135-768B-4123-B8D5-79138F980069}" presName="connectorText" presStyleLbl="sibTrans2D1" presStyleIdx="3" presStyleCnt="5"/>
      <dgm:spPr/>
    </dgm:pt>
    <dgm:pt modelId="{0E01FBC4-51AB-4CFE-A035-EDD7572D5CB3}" type="pres">
      <dgm:prSet presAssocID="{3966254B-74FF-4FC0-AB0F-DE274FC4EF0D}" presName="node" presStyleLbl="node1" presStyleIdx="4" presStyleCnt="6">
        <dgm:presLayoutVars>
          <dgm:bulletEnabled val="1"/>
        </dgm:presLayoutVars>
      </dgm:prSet>
      <dgm:spPr/>
    </dgm:pt>
    <dgm:pt modelId="{ECCBE2CD-A74E-4FA1-9419-0BF6BB36722D}" type="pres">
      <dgm:prSet presAssocID="{142CEB0A-D590-4151-ADCC-6F647649BC05}" presName="sibTrans" presStyleLbl="sibTrans2D1" presStyleIdx="4" presStyleCnt="5"/>
      <dgm:spPr/>
    </dgm:pt>
    <dgm:pt modelId="{EDC030B4-1881-4E83-951A-DD987BDB6815}" type="pres">
      <dgm:prSet presAssocID="{142CEB0A-D590-4151-ADCC-6F647649BC05}" presName="connectorText" presStyleLbl="sibTrans2D1" presStyleIdx="4" presStyleCnt="5"/>
      <dgm:spPr/>
    </dgm:pt>
    <dgm:pt modelId="{4667158A-E0E8-49FB-9575-49EC1EE9F4C3}" type="pres">
      <dgm:prSet presAssocID="{90E7D982-5809-4FF5-AA58-747230D62C5D}" presName="node" presStyleLbl="node1" presStyleIdx="5" presStyleCnt="6" custScaleX="112460">
        <dgm:presLayoutVars>
          <dgm:bulletEnabled val="1"/>
        </dgm:presLayoutVars>
      </dgm:prSet>
      <dgm:spPr/>
    </dgm:pt>
  </dgm:ptLst>
  <dgm:cxnLst>
    <dgm:cxn modelId="{4E45E00D-FD66-4E5C-B429-058D6A4AF6C7}" type="presOf" srcId="{5B5CC9D1-874E-465B-9AC9-548639F777B8}" destId="{AF194C81-1D84-4982-BC11-0943ED72F591}" srcOrd="0" destOrd="0" presId="urn:microsoft.com/office/officeart/2005/8/layout/process1"/>
    <dgm:cxn modelId="{E193B512-1259-484B-81EC-699E0BCD68B6}" type="presOf" srcId="{90E7D982-5809-4FF5-AA58-747230D62C5D}" destId="{4667158A-E0E8-49FB-9575-49EC1EE9F4C3}" srcOrd="0" destOrd="0" presId="urn:microsoft.com/office/officeart/2005/8/layout/process1"/>
    <dgm:cxn modelId="{DC112A22-6607-450B-8771-920A287B7E7E}" srcId="{4B26C7B2-ACAE-4F0E-9485-F5F3C84AF07E}" destId="{F8E844ED-D463-419B-A1E1-3307DBC7D491}" srcOrd="3" destOrd="0" parTransId="{8E9602B0-CBAD-431F-824C-0E525E376AD2}" sibTransId="{5BDC6135-768B-4123-B8D5-79138F980069}"/>
    <dgm:cxn modelId="{C61F5D6E-F420-4444-9B40-C8E875B20831}" type="presOf" srcId="{AE833ADD-64DC-4804-BBEB-7CCD36855C6A}" destId="{8427CCC4-FCD2-41D8-8E04-C9C7F875A455}" srcOrd="1" destOrd="0" presId="urn:microsoft.com/office/officeart/2005/8/layout/process1"/>
    <dgm:cxn modelId="{D4C7C24E-CA9C-40C4-999F-1FDCAA7D3899}" type="presOf" srcId="{142CEB0A-D590-4151-ADCC-6F647649BC05}" destId="{EDC030B4-1881-4E83-951A-DD987BDB6815}" srcOrd="1" destOrd="0" presId="urn:microsoft.com/office/officeart/2005/8/layout/process1"/>
    <dgm:cxn modelId="{A48F3F72-3675-4C1B-8922-7CF81ED1E5E3}" type="presOf" srcId="{4B26C7B2-ACAE-4F0E-9485-F5F3C84AF07E}" destId="{D7AB4D06-E3EE-40E2-807C-BCAEABE3C038}" srcOrd="0" destOrd="0" presId="urn:microsoft.com/office/officeart/2005/8/layout/process1"/>
    <dgm:cxn modelId="{AEA1367C-2FAE-4A4B-9AF2-D2096B88AEF1}" srcId="{4B26C7B2-ACAE-4F0E-9485-F5F3C84AF07E}" destId="{90E7D982-5809-4FF5-AA58-747230D62C5D}" srcOrd="5" destOrd="0" parTransId="{A41B1E68-6C1F-4480-98B4-173CE9A62315}" sibTransId="{725CCF1D-586C-4CD2-8465-30D2C103EDFF}"/>
    <dgm:cxn modelId="{2A9E3F8C-133E-4A2F-998A-D4C65614BD18}" srcId="{4B26C7B2-ACAE-4F0E-9485-F5F3C84AF07E}" destId="{457D4982-6898-42DA-8A3D-FF402F48FE0B}" srcOrd="1" destOrd="0" parTransId="{CDF4785D-E889-456F-AAD6-6E74FE19868F}" sibTransId="{AE833ADD-64DC-4804-BBEB-7CCD36855C6A}"/>
    <dgm:cxn modelId="{5878B092-42D8-4013-AFF6-D18AF5836697}" srcId="{4B26C7B2-ACAE-4F0E-9485-F5F3C84AF07E}" destId="{8E6F74D2-7968-44A4-877B-3E2E3AE07A31}" srcOrd="2" destOrd="0" parTransId="{16E18C63-1C37-4C86-A691-AF0B4D21E0A3}" sibTransId="{95A4BFE1-9E0C-4793-8E0E-A4EFDA8717B3}"/>
    <dgm:cxn modelId="{FCDCB598-7ECB-4A04-9686-6CC893ADA985}" type="presOf" srcId="{457D4982-6898-42DA-8A3D-FF402F48FE0B}" destId="{5032BE3F-DE77-4AA8-BBB6-873E8A8342BD}" srcOrd="0" destOrd="0" presId="urn:microsoft.com/office/officeart/2005/8/layout/process1"/>
    <dgm:cxn modelId="{6BA3D49B-0362-46AF-8157-0E86CBFF44FC}" srcId="{4B26C7B2-ACAE-4F0E-9485-F5F3C84AF07E}" destId="{5B5CC9D1-874E-465B-9AC9-548639F777B8}" srcOrd="0" destOrd="0" parTransId="{58B49DD2-AFF9-458B-B1B4-E59F0568393E}" sibTransId="{4739C07B-4278-40BB-AE6A-1D0B27228C62}"/>
    <dgm:cxn modelId="{1F9AB2AA-1226-43F1-B492-13C5A970BD41}" srcId="{4B26C7B2-ACAE-4F0E-9485-F5F3C84AF07E}" destId="{3966254B-74FF-4FC0-AB0F-DE274FC4EF0D}" srcOrd="4" destOrd="0" parTransId="{40707AE9-EA33-4256-A308-E0859CAD1535}" sibTransId="{142CEB0A-D590-4151-ADCC-6F647649BC05}"/>
    <dgm:cxn modelId="{5C79E0BB-0B65-4DE5-B000-44D1BA3B258E}" type="presOf" srcId="{8E6F74D2-7968-44A4-877B-3E2E3AE07A31}" destId="{7D3E3AD4-6020-41FF-B1F0-A03599911054}" srcOrd="0" destOrd="0" presId="urn:microsoft.com/office/officeart/2005/8/layout/process1"/>
    <dgm:cxn modelId="{7AF51EC4-E1BD-4F7C-A48F-243F3AA1713D}" type="presOf" srcId="{4739C07B-4278-40BB-AE6A-1D0B27228C62}" destId="{B9352456-411E-4A24-915E-EC21709D4E0E}" srcOrd="1" destOrd="0" presId="urn:microsoft.com/office/officeart/2005/8/layout/process1"/>
    <dgm:cxn modelId="{9D5881CA-31DB-4A92-9198-B01560EA35A4}" type="presOf" srcId="{3966254B-74FF-4FC0-AB0F-DE274FC4EF0D}" destId="{0E01FBC4-51AB-4CFE-A035-EDD7572D5CB3}" srcOrd="0" destOrd="0" presId="urn:microsoft.com/office/officeart/2005/8/layout/process1"/>
    <dgm:cxn modelId="{02A678CB-91F7-4998-B8EC-AF0FDFEEADF5}" type="presOf" srcId="{5BDC6135-768B-4123-B8D5-79138F980069}" destId="{294EF1D3-A285-4354-8E31-A13BD8D27FBB}" srcOrd="0" destOrd="0" presId="urn:microsoft.com/office/officeart/2005/8/layout/process1"/>
    <dgm:cxn modelId="{BFBF11CC-AE87-4A2F-A0BC-EF2DE37AE6B8}" type="presOf" srcId="{AE833ADD-64DC-4804-BBEB-7CCD36855C6A}" destId="{C4B1355F-50CE-4BA7-8494-79731DA1FFCA}" srcOrd="0" destOrd="0" presId="urn:microsoft.com/office/officeart/2005/8/layout/process1"/>
    <dgm:cxn modelId="{601E2FCD-3246-4E96-BE3C-E3160CBB0C67}" type="presOf" srcId="{F8E844ED-D463-419B-A1E1-3307DBC7D491}" destId="{458965FE-D3BD-4870-8CDB-3AC51934A3B6}" srcOrd="0" destOrd="0" presId="urn:microsoft.com/office/officeart/2005/8/layout/process1"/>
    <dgm:cxn modelId="{F6C005CE-6DCE-4734-9B1F-9287B8D0BC97}" type="presOf" srcId="{5BDC6135-768B-4123-B8D5-79138F980069}" destId="{76788E06-793E-4396-897F-1D9EE2737487}" srcOrd="1" destOrd="0" presId="urn:microsoft.com/office/officeart/2005/8/layout/process1"/>
    <dgm:cxn modelId="{AA0247D3-F6EF-41B2-A94F-A9AEABF37870}" type="presOf" srcId="{95A4BFE1-9E0C-4793-8E0E-A4EFDA8717B3}" destId="{C6DCB2CC-71A1-4E42-96EC-D6C434284F5A}" srcOrd="0" destOrd="0" presId="urn:microsoft.com/office/officeart/2005/8/layout/process1"/>
    <dgm:cxn modelId="{9A0BD3F5-C2FD-4757-B7FE-BFB4334A27DB}" type="presOf" srcId="{95A4BFE1-9E0C-4793-8E0E-A4EFDA8717B3}" destId="{611A098A-C90F-4431-BD76-8507757ABE5B}" srcOrd="1" destOrd="0" presId="urn:microsoft.com/office/officeart/2005/8/layout/process1"/>
    <dgm:cxn modelId="{7068AFF7-BAF1-4282-A247-F2DCD0982E83}" type="presOf" srcId="{4739C07B-4278-40BB-AE6A-1D0B27228C62}" destId="{A301B726-8D45-4CB0-A557-14BBB5B31B14}" srcOrd="0" destOrd="0" presId="urn:microsoft.com/office/officeart/2005/8/layout/process1"/>
    <dgm:cxn modelId="{28A6C5FA-44E1-4C64-8B7B-561C19574111}" type="presOf" srcId="{142CEB0A-D590-4151-ADCC-6F647649BC05}" destId="{ECCBE2CD-A74E-4FA1-9419-0BF6BB36722D}" srcOrd="0" destOrd="0" presId="urn:microsoft.com/office/officeart/2005/8/layout/process1"/>
    <dgm:cxn modelId="{36A23864-17E6-4952-85BE-2D66E597AAF6}" type="presParOf" srcId="{D7AB4D06-E3EE-40E2-807C-BCAEABE3C038}" destId="{AF194C81-1D84-4982-BC11-0943ED72F591}" srcOrd="0" destOrd="0" presId="urn:microsoft.com/office/officeart/2005/8/layout/process1"/>
    <dgm:cxn modelId="{D28922DA-059E-44C2-BEB0-498D6B06BEFA}" type="presParOf" srcId="{D7AB4D06-E3EE-40E2-807C-BCAEABE3C038}" destId="{A301B726-8D45-4CB0-A557-14BBB5B31B14}" srcOrd="1" destOrd="0" presId="urn:microsoft.com/office/officeart/2005/8/layout/process1"/>
    <dgm:cxn modelId="{57DE22AD-BCFE-4E26-92A7-A2D18F33ED1F}" type="presParOf" srcId="{A301B726-8D45-4CB0-A557-14BBB5B31B14}" destId="{B9352456-411E-4A24-915E-EC21709D4E0E}" srcOrd="0" destOrd="0" presId="urn:microsoft.com/office/officeart/2005/8/layout/process1"/>
    <dgm:cxn modelId="{587FB3EA-17B4-4719-A7DB-E32616625B25}" type="presParOf" srcId="{D7AB4D06-E3EE-40E2-807C-BCAEABE3C038}" destId="{5032BE3F-DE77-4AA8-BBB6-873E8A8342BD}" srcOrd="2" destOrd="0" presId="urn:microsoft.com/office/officeart/2005/8/layout/process1"/>
    <dgm:cxn modelId="{E2DB8E58-2FF5-457E-95F0-A5657274FA15}" type="presParOf" srcId="{D7AB4D06-E3EE-40E2-807C-BCAEABE3C038}" destId="{C4B1355F-50CE-4BA7-8494-79731DA1FFCA}" srcOrd="3" destOrd="0" presId="urn:microsoft.com/office/officeart/2005/8/layout/process1"/>
    <dgm:cxn modelId="{3CD9EC8C-25BC-4EF2-B026-680CA006C717}" type="presParOf" srcId="{C4B1355F-50CE-4BA7-8494-79731DA1FFCA}" destId="{8427CCC4-FCD2-41D8-8E04-C9C7F875A455}" srcOrd="0" destOrd="0" presId="urn:microsoft.com/office/officeart/2005/8/layout/process1"/>
    <dgm:cxn modelId="{3856DE0E-4337-4749-84AC-464377E2078C}" type="presParOf" srcId="{D7AB4D06-E3EE-40E2-807C-BCAEABE3C038}" destId="{7D3E3AD4-6020-41FF-B1F0-A03599911054}" srcOrd="4" destOrd="0" presId="urn:microsoft.com/office/officeart/2005/8/layout/process1"/>
    <dgm:cxn modelId="{E8741ED7-862B-43B5-BAC2-D6E59C32AC85}" type="presParOf" srcId="{D7AB4D06-E3EE-40E2-807C-BCAEABE3C038}" destId="{C6DCB2CC-71A1-4E42-96EC-D6C434284F5A}" srcOrd="5" destOrd="0" presId="urn:microsoft.com/office/officeart/2005/8/layout/process1"/>
    <dgm:cxn modelId="{B2EC37D1-E94A-41CE-8886-292691366412}" type="presParOf" srcId="{C6DCB2CC-71A1-4E42-96EC-D6C434284F5A}" destId="{611A098A-C90F-4431-BD76-8507757ABE5B}" srcOrd="0" destOrd="0" presId="urn:microsoft.com/office/officeart/2005/8/layout/process1"/>
    <dgm:cxn modelId="{47A44D65-1CEE-4DF9-8D37-8D4B23997902}" type="presParOf" srcId="{D7AB4D06-E3EE-40E2-807C-BCAEABE3C038}" destId="{458965FE-D3BD-4870-8CDB-3AC51934A3B6}" srcOrd="6" destOrd="0" presId="urn:microsoft.com/office/officeart/2005/8/layout/process1"/>
    <dgm:cxn modelId="{29A39788-650E-4570-B663-05CE02785F38}" type="presParOf" srcId="{D7AB4D06-E3EE-40E2-807C-BCAEABE3C038}" destId="{294EF1D3-A285-4354-8E31-A13BD8D27FBB}" srcOrd="7" destOrd="0" presId="urn:microsoft.com/office/officeart/2005/8/layout/process1"/>
    <dgm:cxn modelId="{C19C55DF-D6A5-43B1-996A-F6E3164BEC80}" type="presParOf" srcId="{294EF1D3-A285-4354-8E31-A13BD8D27FBB}" destId="{76788E06-793E-4396-897F-1D9EE2737487}" srcOrd="0" destOrd="0" presId="urn:microsoft.com/office/officeart/2005/8/layout/process1"/>
    <dgm:cxn modelId="{BCAD9ACB-3E9F-4525-86A6-069034452006}" type="presParOf" srcId="{D7AB4D06-E3EE-40E2-807C-BCAEABE3C038}" destId="{0E01FBC4-51AB-4CFE-A035-EDD7572D5CB3}" srcOrd="8" destOrd="0" presId="urn:microsoft.com/office/officeart/2005/8/layout/process1"/>
    <dgm:cxn modelId="{6F5DB526-9C8D-4A55-B4AB-CF827D6B697A}" type="presParOf" srcId="{D7AB4D06-E3EE-40E2-807C-BCAEABE3C038}" destId="{ECCBE2CD-A74E-4FA1-9419-0BF6BB36722D}" srcOrd="9" destOrd="0" presId="urn:microsoft.com/office/officeart/2005/8/layout/process1"/>
    <dgm:cxn modelId="{E53C4ABE-9EF0-4EC5-9A77-5179DD5771B7}" type="presParOf" srcId="{ECCBE2CD-A74E-4FA1-9419-0BF6BB36722D}" destId="{EDC030B4-1881-4E83-951A-DD987BDB6815}" srcOrd="0" destOrd="0" presId="urn:microsoft.com/office/officeart/2005/8/layout/process1"/>
    <dgm:cxn modelId="{300D7715-6A4D-4FAB-B1D8-DE76E2F59221}" type="presParOf" srcId="{D7AB4D06-E3EE-40E2-807C-BCAEABE3C038}" destId="{4667158A-E0E8-49FB-9575-49EC1EE9F4C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1FBCBA-2CB4-4B33-8875-F74F335F11D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E3991AF5-BA84-495B-BC69-8AB8839C16B5}">
      <dgm:prSet phldrT="[Text]"/>
      <dgm:spPr>
        <a:xfrm rot="17700000">
          <a:off x="382514" y="954025"/>
          <a:ext cx="1389817" cy="669784"/>
        </a:xfrm>
        <a:prstGeom prst="rect">
          <a:avLst/>
        </a:prstGeom>
      </dgm:spPr>
      <dgm:t>
        <a:bodyPr/>
        <a:lstStyle/>
        <a:p>
          <a:pPr algn="ctr">
            <a:buNone/>
          </a:pPr>
          <a:r>
            <a:rPr lang="en-US" b="1" dirty="0">
              <a:latin typeface="Calibri" panose="020F0502020204030204"/>
              <a:ea typeface="+mn-ea"/>
              <a:cs typeface="+mn-cs"/>
            </a:rPr>
            <a:t>Center Performance Panel Review  </a:t>
          </a:r>
        </a:p>
        <a:p>
          <a:pPr algn="ctr">
            <a:buNone/>
          </a:pPr>
          <a:r>
            <a:rPr lang="en-US" i="1" dirty="0">
              <a:latin typeface="Calibri" panose="020F0502020204030204"/>
              <a:ea typeface="+mn-ea"/>
              <a:cs typeface="+mn-cs"/>
            </a:rPr>
            <a:t>(Review to take place NLT 8 months into Year 3/8)</a:t>
          </a:r>
        </a:p>
      </dgm:t>
    </dgm:pt>
    <dgm:pt modelId="{7FBAEBA1-DFEF-4BD9-940F-E86A85D3D098}" type="parTrans" cxnId="{39A279B9-AB33-4E9F-AECF-F7D04BE05CC9}">
      <dgm:prSet/>
      <dgm:spPr/>
      <dgm:t>
        <a:bodyPr/>
        <a:lstStyle/>
        <a:p>
          <a:endParaRPr lang="en-US"/>
        </a:p>
      </dgm:t>
    </dgm:pt>
    <dgm:pt modelId="{E6C0F456-A710-471A-8FC9-DF5D93C69E52}" type="sibTrans" cxnId="{39A279B9-AB33-4E9F-AECF-F7D04BE05CC9}">
      <dgm:prSet/>
      <dgm:spPr/>
      <dgm:t>
        <a:bodyPr/>
        <a:lstStyle/>
        <a:p>
          <a:endParaRPr lang="en-US"/>
        </a:p>
      </dgm:t>
    </dgm:pt>
    <dgm:pt modelId="{2396A1A2-982C-40F2-B294-C7178499C03E}">
      <dgm:prSet phldrT="[Text]"/>
      <dgm:spPr>
        <a:xfrm rot="17700000">
          <a:off x="516202" y="2941998"/>
          <a:ext cx="1202257" cy="579683"/>
        </a:xfrm>
        <a:prstGeom prst="rect">
          <a:avLst/>
        </a:prstGeom>
      </dgm:spPr>
      <dgm:t>
        <a:bodyPr/>
        <a:lstStyle/>
        <a:p>
          <a:pPr algn="ctr">
            <a:buNone/>
          </a:pPr>
          <a:r>
            <a:rPr lang="en-US" b="1" dirty="0">
              <a:latin typeface="Calibri" panose="020F0502020204030204"/>
              <a:ea typeface="+mn-ea"/>
              <a:cs typeface="+mn-cs"/>
            </a:rPr>
            <a:t>Center Performance &amp; Profile Report (CPPR) Guidance issued to Center/Panel Review Guidance Provided to Panelists</a:t>
          </a:r>
        </a:p>
        <a:p>
          <a:pPr algn="ctr">
            <a:buNone/>
          </a:pPr>
          <a:r>
            <a:rPr lang="en-US" dirty="0">
              <a:latin typeface="Calibri" panose="020F0502020204030204"/>
              <a:ea typeface="+mn-ea"/>
              <a:cs typeface="+mn-cs"/>
            </a:rPr>
            <a:t>(Upon confirmation by Center &amp; Panelists) Typically NLT 3 months prior to Review Date)</a:t>
          </a:r>
        </a:p>
      </dgm:t>
    </dgm:pt>
    <dgm:pt modelId="{61DAB567-7EFA-4649-95A1-316E72B7D210}" type="parTrans" cxnId="{C44B0F5E-B37A-4368-9E5B-670BD84D7FA0}">
      <dgm:prSet/>
      <dgm:spPr/>
      <dgm:t>
        <a:bodyPr/>
        <a:lstStyle/>
        <a:p>
          <a:endParaRPr lang="en-US"/>
        </a:p>
      </dgm:t>
    </dgm:pt>
    <dgm:pt modelId="{59EC96BB-C8D2-4C74-8120-60899D7C6648}" type="sibTrans" cxnId="{C44B0F5E-B37A-4368-9E5B-670BD84D7FA0}">
      <dgm:prSet/>
      <dgm:spPr/>
      <dgm:t>
        <a:bodyPr/>
        <a:lstStyle/>
        <a:p>
          <a:endParaRPr lang="en-US"/>
        </a:p>
      </dgm:t>
    </dgm:pt>
    <dgm:pt modelId="{E2EBB209-6C0B-4D2A-9BBD-600364584D6C}">
      <dgm:prSet phldrT="[Text]"/>
      <dgm:spPr>
        <a:xfrm rot="17700000">
          <a:off x="2261985" y="954025"/>
          <a:ext cx="1389817" cy="669784"/>
        </a:xfrm>
        <a:prstGeom prst="rect">
          <a:avLst/>
        </a:prstGeom>
      </dgm:spPr>
      <dgm:t>
        <a:bodyPr/>
        <a:lstStyle/>
        <a:p>
          <a:pPr algn="ctr">
            <a:buNone/>
          </a:pPr>
          <a:r>
            <a:rPr lang="en-US" b="1" dirty="0">
              <a:latin typeface="Calibri" panose="020F0502020204030204"/>
              <a:ea typeface="+mn-ea"/>
              <a:cs typeface="+mn-cs"/>
            </a:rPr>
            <a:t>Completion of CPPR </a:t>
          </a:r>
          <a:r>
            <a:rPr lang="en-US" i="1" dirty="0">
              <a:latin typeface="Calibri" panose="020F0502020204030204"/>
              <a:ea typeface="+mn-ea"/>
              <a:cs typeface="+mn-cs"/>
            </a:rPr>
            <a:t>(NLT 37 days before Panel Review)</a:t>
          </a:r>
        </a:p>
      </dgm:t>
    </dgm:pt>
    <dgm:pt modelId="{33A7DB83-7CF0-4058-8851-266B587E8998}" type="parTrans" cxnId="{1764BA64-46DC-4DAE-BA39-105D91F97E70}">
      <dgm:prSet/>
      <dgm:spPr/>
      <dgm:t>
        <a:bodyPr/>
        <a:lstStyle/>
        <a:p>
          <a:endParaRPr lang="en-US"/>
        </a:p>
      </dgm:t>
    </dgm:pt>
    <dgm:pt modelId="{74EEDAB2-62F0-464F-8839-8E2C8CC9300A}" type="sibTrans" cxnId="{1764BA64-46DC-4DAE-BA39-105D91F97E70}">
      <dgm:prSet/>
      <dgm:spPr/>
      <dgm:t>
        <a:bodyPr/>
        <a:lstStyle/>
        <a:p>
          <a:endParaRPr lang="en-US"/>
        </a:p>
      </dgm:t>
    </dgm:pt>
    <dgm:pt modelId="{E426CB56-FA6E-4AC4-AA37-DF52221188F1}">
      <dgm:prSet phldrT="[Text]"/>
      <dgm:spPr>
        <a:xfrm rot="17700000">
          <a:off x="4781462" y="942301"/>
          <a:ext cx="1389817" cy="669784"/>
        </a:xfrm>
      </dgm:spPr>
      <dgm:t>
        <a:bodyPr/>
        <a:lstStyle/>
        <a:p>
          <a:pPr algn="ctr">
            <a:buNone/>
          </a:pPr>
          <a:r>
            <a:rPr lang="en-US" b="1" dirty="0">
              <a:latin typeface="Calibri" panose="020F0502020204030204"/>
              <a:ea typeface="+mn-ea"/>
              <a:cs typeface="+mn-cs"/>
            </a:rPr>
            <a:t>Panel Pre-Discussion </a:t>
          </a:r>
          <a:r>
            <a:rPr lang="en-US" i="1" dirty="0">
              <a:latin typeface="Calibri" panose="020F0502020204030204"/>
              <a:ea typeface="+mn-ea"/>
              <a:cs typeface="+mn-cs"/>
            </a:rPr>
            <a:t>(NLT 17 days before Panel Review)</a:t>
          </a:r>
        </a:p>
      </dgm:t>
    </dgm:pt>
    <dgm:pt modelId="{7CFE5E1E-A188-49D0-9012-6C6923CA2D17}" type="parTrans" cxnId="{40306EAB-9BE8-48DF-B160-2B9BC62B0A86}">
      <dgm:prSet/>
      <dgm:spPr/>
      <dgm:t>
        <a:bodyPr/>
        <a:lstStyle/>
        <a:p>
          <a:endParaRPr lang="en-US"/>
        </a:p>
      </dgm:t>
    </dgm:pt>
    <dgm:pt modelId="{C7D93B25-2967-4FDF-8BF1-BAC4517D616B}" type="sibTrans" cxnId="{40306EAB-9BE8-48DF-B160-2B9BC62B0A86}">
      <dgm:prSet/>
      <dgm:spPr/>
      <dgm:t>
        <a:bodyPr/>
        <a:lstStyle/>
        <a:p>
          <a:endParaRPr lang="en-US"/>
        </a:p>
      </dgm:t>
    </dgm:pt>
    <dgm:pt modelId="{282052C2-3F67-4C47-B996-9FC99B4E2348}">
      <dgm:prSet phldrT="[Text]"/>
      <dgm:spPr>
        <a:xfrm rot="17700000">
          <a:off x="4914170" y="2941998"/>
          <a:ext cx="1202257" cy="579683"/>
        </a:xfrm>
        <a:prstGeom prst="rect">
          <a:avLst/>
        </a:prstGeom>
      </dgm:spPr>
      <dgm:t>
        <a:bodyPr/>
        <a:lstStyle/>
        <a:p>
          <a:pPr algn="ctr">
            <a:buNone/>
          </a:pPr>
          <a:r>
            <a:rPr lang="en-US" b="1" dirty="0">
              <a:latin typeface="Calibri" panose="020F0502020204030204"/>
              <a:ea typeface="+mn-ea"/>
              <a:cs typeface="+mn-cs"/>
            </a:rPr>
            <a:t>Panel Questions Developed &amp; Provided to Center </a:t>
          </a:r>
          <a:r>
            <a:rPr lang="en-US" dirty="0">
              <a:latin typeface="Calibri" panose="020F0502020204030204"/>
              <a:ea typeface="+mn-ea"/>
              <a:cs typeface="+mn-cs"/>
            </a:rPr>
            <a:t> (NLT 9 days  before Panel Review)</a:t>
          </a:r>
        </a:p>
      </dgm:t>
    </dgm:pt>
    <dgm:pt modelId="{606CBB9C-8902-4D17-A2A3-A101A6F770A0}" type="parTrans" cxnId="{810F8024-B706-4633-B123-148F3418F100}">
      <dgm:prSet/>
      <dgm:spPr/>
      <dgm:t>
        <a:bodyPr/>
        <a:lstStyle/>
        <a:p>
          <a:endParaRPr lang="en-US"/>
        </a:p>
      </dgm:t>
    </dgm:pt>
    <dgm:pt modelId="{B3F64C94-DA32-44EC-A048-91380421E489}" type="sibTrans" cxnId="{810F8024-B706-4633-B123-148F3418F100}">
      <dgm:prSet/>
      <dgm:spPr/>
      <dgm:t>
        <a:bodyPr/>
        <a:lstStyle/>
        <a:p>
          <a:endParaRPr lang="en-US"/>
        </a:p>
      </dgm:t>
    </dgm:pt>
    <dgm:pt modelId="{642B522E-8C35-4A5E-B749-3F7075F9EF4A}">
      <dgm:prSet phldrT="[Text]"/>
      <dgm:spPr>
        <a:xfrm rot="17700000">
          <a:off x="2382964" y="2941998"/>
          <a:ext cx="1202257" cy="579683"/>
        </a:xfrm>
        <a:prstGeom prst="rect">
          <a:avLst/>
        </a:prstGeom>
      </dgm:spPr>
      <dgm:t>
        <a:bodyPr/>
        <a:lstStyle/>
        <a:p>
          <a:pPr algn="ctr">
            <a:buNone/>
          </a:pPr>
          <a:r>
            <a:rPr lang="en-US" b="1" dirty="0">
              <a:latin typeface="Calibri" panose="020F0502020204030204"/>
              <a:ea typeface="+mn-ea"/>
              <a:cs typeface="+mn-cs"/>
            </a:rPr>
            <a:t>Panelist Questions Prepared in advance of Pre-Panel Discussion</a:t>
          </a:r>
          <a:r>
            <a:rPr lang="en-US" dirty="0">
              <a:latin typeface="Calibri" panose="020F0502020204030204"/>
              <a:ea typeface="+mn-ea"/>
              <a:cs typeface="+mn-cs"/>
            </a:rPr>
            <a:t> (NLT 20 days before Panel Review)</a:t>
          </a:r>
        </a:p>
      </dgm:t>
    </dgm:pt>
    <dgm:pt modelId="{41FC0F68-BA22-493F-B3D4-9A8C3B29FCD5}" type="sibTrans" cxnId="{05FFDDF3-C01E-4475-B549-D881B32BB282}">
      <dgm:prSet/>
      <dgm:spPr/>
      <dgm:t>
        <a:bodyPr/>
        <a:lstStyle/>
        <a:p>
          <a:endParaRPr lang="en-US"/>
        </a:p>
      </dgm:t>
    </dgm:pt>
    <dgm:pt modelId="{5A2C59D9-1AF1-45C3-B802-C8212E129D58}" type="parTrans" cxnId="{05FFDDF3-C01E-4475-B549-D881B32BB282}">
      <dgm:prSet/>
      <dgm:spPr/>
      <dgm:t>
        <a:bodyPr/>
        <a:lstStyle/>
        <a:p>
          <a:endParaRPr lang="en-US"/>
        </a:p>
      </dgm:t>
    </dgm:pt>
    <dgm:pt modelId="{78FD1F7C-BDAF-48D6-BFC7-3B41C998BBB4}">
      <dgm:prSet/>
      <dgm:spPr/>
      <dgm:t>
        <a:bodyPr/>
        <a:lstStyle/>
        <a:p>
          <a:pPr algn="ctr"/>
          <a:r>
            <a:rPr lang="en-US" b="1" dirty="0"/>
            <a:t>Centers Response to Questions &amp; Presentation provided to Panel </a:t>
          </a:r>
          <a:r>
            <a:rPr lang="en-US" b="1" i="1" dirty="0"/>
            <a:t>(</a:t>
          </a:r>
          <a:r>
            <a:rPr lang="en-US" b="0" i="1" dirty="0"/>
            <a:t>NLT 3 days before Panel Review)</a:t>
          </a:r>
        </a:p>
      </dgm:t>
    </dgm:pt>
    <dgm:pt modelId="{2C60A611-43D6-454F-AAA0-10450523AC3B}" type="parTrans" cxnId="{26BBCDFE-44ED-48FD-ACDC-3F8D173CF13B}">
      <dgm:prSet/>
      <dgm:spPr/>
      <dgm:t>
        <a:bodyPr/>
        <a:lstStyle/>
        <a:p>
          <a:endParaRPr lang="en-US"/>
        </a:p>
      </dgm:t>
    </dgm:pt>
    <dgm:pt modelId="{6C76A55D-9A45-4D96-A30C-AA53B80F2C1D}" type="sibTrans" cxnId="{26BBCDFE-44ED-48FD-ACDC-3F8D173CF13B}">
      <dgm:prSet/>
      <dgm:spPr/>
      <dgm:t>
        <a:bodyPr/>
        <a:lstStyle/>
        <a:p>
          <a:endParaRPr lang="en-US"/>
        </a:p>
      </dgm:t>
    </dgm:pt>
    <dgm:pt modelId="{FD1BBCDD-BB1A-4E3F-95B9-7201CFB55152}">
      <dgm:prSet/>
      <dgm:spPr/>
      <dgm:t>
        <a:bodyPr/>
        <a:lstStyle/>
        <a:p>
          <a:pPr algn="ctr"/>
          <a:r>
            <a:rPr lang="en-US" b="1" dirty="0"/>
            <a:t>Center Performance Panel Review</a:t>
          </a:r>
        </a:p>
      </dgm:t>
    </dgm:pt>
    <dgm:pt modelId="{AA256CCF-B0D4-4471-9BF5-D5AF67EF488A}" type="parTrans" cxnId="{F3051A0C-93AF-4456-ACBB-64775A580F2B}">
      <dgm:prSet/>
      <dgm:spPr/>
      <dgm:t>
        <a:bodyPr/>
        <a:lstStyle/>
        <a:p>
          <a:endParaRPr lang="en-US"/>
        </a:p>
      </dgm:t>
    </dgm:pt>
    <dgm:pt modelId="{F2A3C0F2-C704-42DE-87CC-B59B4981D609}" type="sibTrans" cxnId="{F3051A0C-93AF-4456-ACBB-64775A580F2B}">
      <dgm:prSet/>
      <dgm:spPr/>
      <dgm:t>
        <a:bodyPr/>
        <a:lstStyle/>
        <a:p>
          <a:endParaRPr lang="en-US"/>
        </a:p>
      </dgm:t>
    </dgm:pt>
    <dgm:pt modelId="{2E8AFDC4-531A-4999-8425-0DAAA9A5B825}">
      <dgm:prSet/>
      <dgm:spPr/>
      <dgm:t>
        <a:bodyPr/>
        <a:lstStyle/>
        <a:p>
          <a:pPr algn="ctr"/>
          <a:r>
            <a:rPr lang="en-US" b="1" dirty="0"/>
            <a:t>Center Performance Summary Report Provided to Center </a:t>
          </a:r>
          <a:r>
            <a:rPr lang="en-US" i="1" dirty="0"/>
            <a:t>(</a:t>
          </a:r>
          <a:r>
            <a:rPr lang="en-US" i="0" dirty="0"/>
            <a:t>NLT 3 weeks post Panel Review)</a:t>
          </a:r>
          <a:endParaRPr lang="en-US" dirty="0"/>
        </a:p>
      </dgm:t>
    </dgm:pt>
    <dgm:pt modelId="{87A44394-4AF9-40A1-B3A4-1014DD55A7EC}" type="parTrans" cxnId="{36FA2D36-82EF-416A-9532-B5F657F7141B}">
      <dgm:prSet/>
      <dgm:spPr/>
      <dgm:t>
        <a:bodyPr/>
        <a:lstStyle/>
        <a:p>
          <a:endParaRPr lang="en-US"/>
        </a:p>
      </dgm:t>
    </dgm:pt>
    <dgm:pt modelId="{2DE36929-803D-4EDC-9744-AA4FD0D72175}" type="sibTrans" cxnId="{36FA2D36-82EF-416A-9532-B5F657F7141B}">
      <dgm:prSet/>
      <dgm:spPr/>
      <dgm:t>
        <a:bodyPr/>
        <a:lstStyle/>
        <a:p>
          <a:endParaRPr lang="en-US"/>
        </a:p>
      </dgm:t>
    </dgm:pt>
    <dgm:pt modelId="{3DB273D7-A1A6-498D-BA03-6F9BD4CF2E6E}">
      <dgm:prSet/>
      <dgm:spPr/>
      <dgm:t>
        <a:bodyPr/>
        <a:lstStyle/>
        <a:p>
          <a:pPr algn="ctr"/>
          <a:r>
            <a:rPr lang="en-US" b="1" dirty="0"/>
            <a:t>Centers Response to Center Performance Summary Report </a:t>
          </a:r>
          <a:r>
            <a:rPr lang="en-US" b="0" dirty="0"/>
            <a:t>(NLT 4 weeks upon receipt) </a:t>
          </a:r>
          <a:r>
            <a:rPr lang="en-US" b="1" dirty="0"/>
            <a:t>IF APPLICABLE</a:t>
          </a:r>
        </a:p>
      </dgm:t>
    </dgm:pt>
    <dgm:pt modelId="{65CC3942-CD62-4682-A152-4CE7839189E0}" type="parTrans" cxnId="{E9A7B841-086C-4FF2-8E43-F508898B37AB}">
      <dgm:prSet/>
      <dgm:spPr/>
      <dgm:t>
        <a:bodyPr/>
        <a:lstStyle/>
        <a:p>
          <a:endParaRPr lang="en-US"/>
        </a:p>
      </dgm:t>
    </dgm:pt>
    <dgm:pt modelId="{CC9C98EC-910E-4A88-AC8E-BDF36EAE16F1}" type="sibTrans" cxnId="{E9A7B841-086C-4FF2-8E43-F508898B37AB}">
      <dgm:prSet/>
      <dgm:spPr/>
      <dgm:t>
        <a:bodyPr/>
        <a:lstStyle/>
        <a:p>
          <a:endParaRPr lang="en-US"/>
        </a:p>
      </dgm:t>
    </dgm:pt>
    <dgm:pt modelId="{9448B64B-893B-4DC5-9F75-1460B6251163}">
      <dgm:prSet/>
      <dgm:spPr/>
      <dgm:t>
        <a:bodyPr/>
        <a:lstStyle/>
        <a:p>
          <a:pPr algn="ctr"/>
          <a:r>
            <a:rPr lang="en-US" b="1" dirty="0"/>
            <a:t>Development of Observations &amp; Recommendations and Post Review Teleconference </a:t>
          </a:r>
          <a:r>
            <a:rPr lang="en-US" dirty="0"/>
            <a:t>(NLT 4 days post Panel Review)</a:t>
          </a:r>
        </a:p>
      </dgm:t>
    </dgm:pt>
    <dgm:pt modelId="{0DBBB364-453E-48AE-80F9-3625930FB6FD}" type="parTrans" cxnId="{87BCE7D5-38A3-4386-B2F6-C6CA21ACCAF1}">
      <dgm:prSet/>
      <dgm:spPr/>
      <dgm:t>
        <a:bodyPr/>
        <a:lstStyle/>
        <a:p>
          <a:endParaRPr lang="en-US"/>
        </a:p>
      </dgm:t>
    </dgm:pt>
    <dgm:pt modelId="{99A18A0E-61BF-405E-984C-3CDA8ECF653C}" type="sibTrans" cxnId="{87BCE7D5-38A3-4386-B2F6-C6CA21ACCAF1}">
      <dgm:prSet/>
      <dgm:spPr/>
      <dgm:t>
        <a:bodyPr/>
        <a:lstStyle/>
        <a:p>
          <a:endParaRPr lang="en-US"/>
        </a:p>
      </dgm:t>
    </dgm:pt>
    <dgm:pt modelId="{75ECE439-36A9-4193-A38D-67A0F6898303}" type="pres">
      <dgm:prSet presAssocID="{A41FBCBA-2CB4-4B33-8875-F74F335F11DD}" presName="Name0" presStyleCnt="0">
        <dgm:presLayoutVars>
          <dgm:dir/>
        </dgm:presLayoutVars>
      </dgm:prSet>
      <dgm:spPr/>
    </dgm:pt>
    <dgm:pt modelId="{AC3D52EA-8625-49FE-88E3-5A5BFC9191BB}" type="pres">
      <dgm:prSet presAssocID="{E3991AF5-BA84-495B-BC69-8AB8839C16B5}" presName="parComposite" presStyleCnt="0"/>
      <dgm:spPr/>
    </dgm:pt>
    <dgm:pt modelId="{3A20744D-B543-412E-A502-8B314F583135}" type="pres">
      <dgm:prSet presAssocID="{E3991AF5-BA84-495B-BC69-8AB8839C16B5}" presName="parBigCircle" presStyleLbl="node0" presStyleIdx="0" presStyleCnt="5"/>
      <dgm:spPr>
        <a:xfrm>
          <a:off x="1285" y="1865436"/>
          <a:ext cx="1118015" cy="1118015"/>
        </a:xfrm>
        <a:prstGeom prst="donut">
          <a:avLst>
            <a:gd name="adj" fmla="val 20000"/>
          </a:avLst>
        </a:prstGeom>
      </dgm:spPr>
    </dgm:pt>
    <dgm:pt modelId="{AA0B25EF-35C4-49A1-8ACA-B99108E49B98}" type="pres">
      <dgm:prSet presAssocID="{E3991AF5-BA84-495B-BC69-8AB8839C16B5}" presName="parTx" presStyleLbl="revTx" presStyleIdx="0" presStyleCnt="17" custLinFactNeighborX="-1064"/>
      <dgm:spPr/>
    </dgm:pt>
    <dgm:pt modelId="{8B2A368E-6CD1-4CE4-8C3E-299573AA9395}" type="pres">
      <dgm:prSet presAssocID="{E3991AF5-BA84-495B-BC69-8AB8839C16B5}" presName="bSpace" presStyleCnt="0"/>
      <dgm:spPr/>
    </dgm:pt>
    <dgm:pt modelId="{6CE33B73-6372-4DEA-B842-D3F2F06122E9}" type="pres">
      <dgm:prSet presAssocID="{E3991AF5-BA84-495B-BC69-8AB8839C16B5}" presName="parBackupNorm" presStyleCnt="0"/>
      <dgm:spPr/>
    </dgm:pt>
    <dgm:pt modelId="{F6C5673D-2125-4D79-BCB1-CADB3A4607E4}" type="pres">
      <dgm:prSet presAssocID="{E6C0F456-A710-471A-8FC9-DF5D93C69E52}" presName="parSpace" presStyleCnt="0"/>
      <dgm:spPr/>
    </dgm:pt>
    <dgm:pt modelId="{FC02005F-0B01-45E4-ABA7-FBE1DB240B46}" type="pres">
      <dgm:prSet presAssocID="{2396A1A2-982C-40F2-B294-C7178499C03E}" presName="desBackupLeftNorm" presStyleCnt="0"/>
      <dgm:spPr/>
    </dgm:pt>
    <dgm:pt modelId="{BBE59771-2CEC-4A1B-9940-1C5C504DA128}" type="pres">
      <dgm:prSet presAssocID="{2396A1A2-982C-40F2-B294-C7178499C03E}" presName="desComposite" presStyleCnt="0"/>
      <dgm:spPr/>
    </dgm:pt>
    <dgm:pt modelId="{223B2366-0B3A-4B72-A8CC-96CBEAB33AC6}" type="pres">
      <dgm:prSet presAssocID="{2396A1A2-982C-40F2-B294-C7178499C03E}" presName="desCircle" presStyleLbl="node1" presStyleIdx="0" presStyleCnt="6"/>
      <dgm:spPr>
        <a:xfrm>
          <a:off x="1203513" y="2134283"/>
          <a:ext cx="580320" cy="580320"/>
        </a:xfrm>
        <a:prstGeom prst="ellipse">
          <a:avLst/>
        </a:prstGeom>
      </dgm:spPr>
    </dgm:pt>
    <dgm:pt modelId="{A06D370C-C8E0-4857-A01E-25310AB87834}" type="pres">
      <dgm:prSet presAssocID="{2396A1A2-982C-40F2-B294-C7178499C03E}" presName="chTx" presStyleLbl="revTx" presStyleIdx="1" presStyleCnt="17"/>
      <dgm:spPr/>
    </dgm:pt>
    <dgm:pt modelId="{B0261DCE-1A01-4767-807C-2E76B06BF3B4}" type="pres">
      <dgm:prSet presAssocID="{2396A1A2-982C-40F2-B294-C7178499C03E}" presName="desTx" presStyleLbl="revTx" presStyleIdx="2" presStyleCnt="17">
        <dgm:presLayoutVars>
          <dgm:bulletEnabled val="1"/>
        </dgm:presLayoutVars>
      </dgm:prSet>
      <dgm:spPr>
        <a:xfrm rot="17700000">
          <a:off x="1268887" y="1327205"/>
          <a:ext cx="1202257" cy="579683"/>
        </a:xfrm>
        <a:prstGeom prst="rect">
          <a:avLst/>
        </a:prstGeom>
      </dgm:spPr>
    </dgm:pt>
    <dgm:pt modelId="{EB3D397E-7143-48B1-BC0C-E11C6A78C952}" type="pres">
      <dgm:prSet presAssocID="{2396A1A2-982C-40F2-B294-C7178499C03E}" presName="desBackupRightNorm" presStyleCnt="0"/>
      <dgm:spPr/>
    </dgm:pt>
    <dgm:pt modelId="{4701EA0C-F493-414D-BB1D-A3F91DEA67B5}" type="pres">
      <dgm:prSet presAssocID="{59EC96BB-C8D2-4C74-8120-60899D7C6648}" presName="desSpace" presStyleCnt="0"/>
      <dgm:spPr/>
    </dgm:pt>
    <dgm:pt modelId="{1947457C-8410-4901-9C99-23BCD306DAAC}" type="pres">
      <dgm:prSet presAssocID="{E2EBB209-6C0B-4D2A-9BBD-600364584D6C}" presName="parComposite" presStyleCnt="0"/>
      <dgm:spPr/>
    </dgm:pt>
    <dgm:pt modelId="{753FA453-51B7-47C8-AE48-25C8B262C0AD}" type="pres">
      <dgm:prSet presAssocID="{E2EBB209-6C0B-4D2A-9BBD-600364584D6C}" presName="parBigCircle" presStyleLbl="node0" presStyleIdx="1" presStyleCnt="5"/>
      <dgm:spPr>
        <a:xfrm>
          <a:off x="1868047" y="1865436"/>
          <a:ext cx="1118015" cy="1118015"/>
        </a:xfrm>
        <a:prstGeom prst="donut">
          <a:avLst>
            <a:gd name="adj" fmla="val 20000"/>
          </a:avLst>
        </a:prstGeom>
      </dgm:spPr>
    </dgm:pt>
    <dgm:pt modelId="{8C612EE6-6C44-4D18-9968-E738E38DACCE}" type="pres">
      <dgm:prSet presAssocID="{E2EBB209-6C0B-4D2A-9BBD-600364584D6C}" presName="parTx" presStyleLbl="revTx" presStyleIdx="3" presStyleCnt="17"/>
      <dgm:spPr/>
    </dgm:pt>
    <dgm:pt modelId="{094AFB64-17E2-4FFB-A638-79BCAFDB62DE}" type="pres">
      <dgm:prSet presAssocID="{E2EBB209-6C0B-4D2A-9BBD-600364584D6C}" presName="bSpace" presStyleCnt="0"/>
      <dgm:spPr/>
    </dgm:pt>
    <dgm:pt modelId="{8F9BF17B-7970-450E-88F9-AFC4CAE6062C}" type="pres">
      <dgm:prSet presAssocID="{E2EBB209-6C0B-4D2A-9BBD-600364584D6C}" presName="parBackupNorm" presStyleCnt="0"/>
      <dgm:spPr/>
    </dgm:pt>
    <dgm:pt modelId="{CE31A4BE-1025-43EC-9D82-3F145D6924DB}" type="pres">
      <dgm:prSet presAssocID="{74EEDAB2-62F0-464F-8839-8E2C8CC9300A}" presName="parSpace" presStyleCnt="0"/>
      <dgm:spPr/>
    </dgm:pt>
    <dgm:pt modelId="{BA7A881D-6393-4C2D-81C6-982D8B765FB8}" type="pres">
      <dgm:prSet presAssocID="{642B522E-8C35-4A5E-B749-3F7075F9EF4A}" presName="desBackupLeftNorm" presStyleCnt="0"/>
      <dgm:spPr/>
    </dgm:pt>
    <dgm:pt modelId="{716EAAF1-05F0-489F-B97D-460749859AA7}" type="pres">
      <dgm:prSet presAssocID="{642B522E-8C35-4A5E-B749-3F7075F9EF4A}" presName="desComposite" presStyleCnt="0"/>
      <dgm:spPr/>
    </dgm:pt>
    <dgm:pt modelId="{9CE21009-9937-4B78-ABAC-9E231CFB76E6}" type="pres">
      <dgm:prSet presAssocID="{642B522E-8C35-4A5E-B749-3F7075F9EF4A}" presName="desCircle" presStyleLbl="node1" presStyleIdx="1" presStyleCnt="6"/>
      <dgm:spPr>
        <a:xfrm>
          <a:off x="3070275" y="2134283"/>
          <a:ext cx="580320" cy="580320"/>
        </a:xfrm>
        <a:prstGeom prst="ellipse">
          <a:avLst/>
        </a:prstGeom>
      </dgm:spPr>
    </dgm:pt>
    <dgm:pt modelId="{767F02F6-6DF8-4EC2-9915-2A6E8F9786AF}" type="pres">
      <dgm:prSet presAssocID="{642B522E-8C35-4A5E-B749-3F7075F9EF4A}" presName="chTx" presStyleLbl="revTx" presStyleIdx="4" presStyleCnt="17"/>
      <dgm:spPr/>
    </dgm:pt>
    <dgm:pt modelId="{239B7352-9232-489F-B83F-602BB64D1B6F}" type="pres">
      <dgm:prSet presAssocID="{642B522E-8C35-4A5E-B749-3F7075F9EF4A}" presName="desTx" presStyleLbl="revTx" presStyleIdx="5" presStyleCnt="17">
        <dgm:presLayoutVars>
          <dgm:bulletEnabled val="1"/>
        </dgm:presLayoutVars>
      </dgm:prSet>
      <dgm:spPr>
        <a:xfrm rot="17700000">
          <a:off x="3135649" y="1327205"/>
          <a:ext cx="1202257" cy="579683"/>
        </a:xfrm>
        <a:prstGeom prst="rect">
          <a:avLst/>
        </a:prstGeom>
      </dgm:spPr>
    </dgm:pt>
    <dgm:pt modelId="{2BC0401C-EFCA-4804-8392-FA4C3C344F51}" type="pres">
      <dgm:prSet presAssocID="{642B522E-8C35-4A5E-B749-3F7075F9EF4A}" presName="desBackupRightNorm" presStyleCnt="0"/>
      <dgm:spPr/>
    </dgm:pt>
    <dgm:pt modelId="{B2D34444-5AB6-4EE5-8059-E206FCB1E478}" type="pres">
      <dgm:prSet presAssocID="{41FC0F68-BA22-493F-B3D4-9A8C3B29FCD5}" presName="desSpace" presStyleCnt="0"/>
      <dgm:spPr/>
    </dgm:pt>
    <dgm:pt modelId="{65BD60C7-59BD-42DA-9F18-BB5CDC09C7B6}" type="pres">
      <dgm:prSet presAssocID="{E426CB56-FA6E-4AC4-AA37-DF52221188F1}" presName="desBackupLeftNorm" presStyleCnt="0"/>
      <dgm:spPr/>
    </dgm:pt>
    <dgm:pt modelId="{BF057EF7-3D80-4462-93D7-8567CF0DFF1D}" type="pres">
      <dgm:prSet presAssocID="{E426CB56-FA6E-4AC4-AA37-DF52221188F1}" presName="desComposite" presStyleCnt="0"/>
      <dgm:spPr/>
    </dgm:pt>
    <dgm:pt modelId="{D2CC3492-FF63-4606-818E-9AD20E719752}" type="pres">
      <dgm:prSet presAssocID="{E426CB56-FA6E-4AC4-AA37-DF52221188F1}" presName="desCircle" presStyleLbl="node1" presStyleIdx="2" presStyleCnt="6"/>
      <dgm:spPr/>
    </dgm:pt>
    <dgm:pt modelId="{D239627E-2C13-40DE-B8C9-35A93FEB0163}" type="pres">
      <dgm:prSet presAssocID="{E426CB56-FA6E-4AC4-AA37-DF52221188F1}" presName="chTx" presStyleLbl="revTx" presStyleIdx="6" presStyleCnt="17"/>
      <dgm:spPr>
        <a:prstGeom prst="rect">
          <a:avLst/>
        </a:prstGeom>
      </dgm:spPr>
    </dgm:pt>
    <dgm:pt modelId="{2A2511F8-1A45-4D4A-AAA3-81C36D303B9C}" type="pres">
      <dgm:prSet presAssocID="{E426CB56-FA6E-4AC4-AA37-DF52221188F1}" presName="desTx" presStyleLbl="revTx" presStyleIdx="7" presStyleCnt="17">
        <dgm:presLayoutVars>
          <dgm:bulletEnabled val="1"/>
        </dgm:presLayoutVars>
      </dgm:prSet>
      <dgm:spPr/>
    </dgm:pt>
    <dgm:pt modelId="{C33E603A-EC29-444C-891D-5653229E2B81}" type="pres">
      <dgm:prSet presAssocID="{E426CB56-FA6E-4AC4-AA37-DF52221188F1}" presName="desBackupRightNorm" presStyleCnt="0"/>
      <dgm:spPr/>
    </dgm:pt>
    <dgm:pt modelId="{1A069B87-AD4D-4207-8B48-091175732EE1}" type="pres">
      <dgm:prSet presAssocID="{C7D93B25-2967-4FDF-8BF1-BAC4517D616B}" presName="desSpace" presStyleCnt="0"/>
      <dgm:spPr/>
    </dgm:pt>
    <dgm:pt modelId="{1F005979-5193-465B-B8CA-B0A8C5FE23B2}" type="pres">
      <dgm:prSet presAssocID="{282052C2-3F67-4C47-B996-9FC99B4E2348}" presName="desBackupLeftNorm" presStyleCnt="0"/>
      <dgm:spPr/>
    </dgm:pt>
    <dgm:pt modelId="{89723DFE-34CA-4672-95C8-A8DD9BC78D4B}" type="pres">
      <dgm:prSet presAssocID="{282052C2-3F67-4C47-B996-9FC99B4E2348}" presName="desComposite" presStyleCnt="0"/>
      <dgm:spPr/>
    </dgm:pt>
    <dgm:pt modelId="{EECE2098-C8EB-46C9-91D6-4DEC782B8BE1}" type="pres">
      <dgm:prSet presAssocID="{282052C2-3F67-4C47-B996-9FC99B4E2348}" presName="desCircle" presStyleLbl="node1" presStyleIdx="3" presStyleCnt="6"/>
      <dgm:spPr>
        <a:xfrm>
          <a:off x="5601481" y="2134283"/>
          <a:ext cx="580320" cy="580320"/>
        </a:xfrm>
        <a:prstGeom prst="ellipse">
          <a:avLst/>
        </a:prstGeom>
      </dgm:spPr>
    </dgm:pt>
    <dgm:pt modelId="{8C1DF8C1-D16B-4E98-812F-60FCE5B152BE}" type="pres">
      <dgm:prSet presAssocID="{282052C2-3F67-4C47-B996-9FC99B4E2348}" presName="chTx" presStyleLbl="revTx" presStyleIdx="8" presStyleCnt="17"/>
      <dgm:spPr/>
    </dgm:pt>
    <dgm:pt modelId="{DC96B2A9-AD09-4A9D-A87F-97B478D029C4}" type="pres">
      <dgm:prSet presAssocID="{282052C2-3F67-4C47-B996-9FC99B4E2348}" presName="desTx" presStyleLbl="revTx" presStyleIdx="9" presStyleCnt="17">
        <dgm:presLayoutVars>
          <dgm:bulletEnabled val="1"/>
        </dgm:presLayoutVars>
      </dgm:prSet>
      <dgm:spPr>
        <a:xfrm rot="17700000">
          <a:off x="5666855" y="1327205"/>
          <a:ext cx="1202257" cy="579683"/>
        </a:xfrm>
        <a:prstGeom prst="rect">
          <a:avLst/>
        </a:prstGeom>
      </dgm:spPr>
    </dgm:pt>
    <dgm:pt modelId="{DD62A41D-6A94-4D6E-BCC9-68B83131D693}" type="pres">
      <dgm:prSet presAssocID="{282052C2-3F67-4C47-B996-9FC99B4E2348}" presName="desBackupRightNorm" presStyleCnt="0"/>
      <dgm:spPr/>
    </dgm:pt>
    <dgm:pt modelId="{81D87B11-BDAD-4805-9B47-344D9CB3DA19}" type="pres">
      <dgm:prSet presAssocID="{B3F64C94-DA32-44EC-A048-91380421E489}" presName="desSpace" presStyleCnt="0"/>
      <dgm:spPr/>
    </dgm:pt>
    <dgm:pt modelId="{217C9E98-AEDE-4D66-A13C-542831EEE1B2}" type="pres">
      <dgm:prSet presAssocID="{78FD1F7C-BDAF-48D6-BFC7-3B41C998BBB4}" presName="parComposite" presStyleCnt="0"/>
      <dgm:spPr/>
    </dgm:pt>
    <dgm:pt modelId="{1CE1EA64-8E38-4270-A72F-5513203711D6}" type="pres">
      <dgm:prSet presAssocID="{78FD1F7C-BDAF-48D6-BFC7-3B41C998BBB4}" presName="parBigCircle" presStyleLbl="node0" presStyleIdx="2" presStyleCnt="5"/>
      <dgm:spPr/>
    </dgm:pt>
    <dgm:pt modelId="{2AB46916-3903-431A-AFBC-A2C2113BB077}" type="pres">
      <dgm:prSet presAssocID="{78FD1F7C-BDAF-48D6-BFC7-3B41C998BBB4}" presName="parTx" presStyleLbl="revTx" presStyleIdx="10" presStyleCnt="17"/>
      <dgm:spPr/>
    </dgm:pt>
    <dgm:pt modelId="{1735F5BC-089B-417C-A383-A0159900654C}" type="pres">
      <dgm:prSet presAssocID="{78FD1F7C-BDAF-48D6-BFC7-3B41C998BBB4}" presName="bSpace" presStyleCnt="0"/>
      <dgm:spPr/>
    </dgm:pt>
    <dgm:pt modelId="{A429F6B3-65F7-4B53-A6A2-F7143C92D841}" type="pres">
      <dgm:prSet presAssocID="{78FD1F7C-BDAF-48D6-BFC7-3B41C998BBB4}" presName="parBackupNorm" presStyleCnt="0"/>
      <dgm:spPr/>
    </dgm:pt>
    <dgm:pt modelId="{5C27FC02-1970-4459-966E-7002660CD8F1}" type="pres">
      <dgm:prSet presAssocID="{6C76A55D-9A45-4D96-A30C-AA53B80F2C1D}" presName="parSpace" presStyleCnt="0"/>
      <dgm:spPr/>
    </dgm:pt>
    <dgm:pt modelId="{47246F25-4CCB-4199-B0DE-932BE40C5831}" type="pres">
      <dgm:prSet presAssocID="{FD1BBCDD-BB1A-4E3F-95B9-7201CFB55152}" presName="parComposite" presStyleCnt="0"/>
      <dgm:spPr/>
    </dgm:pt>
    <dgm:pt modelId="{16784544-5553-4856-93D2-39236ABAED02}" type="pres">
      <dgm:prSet presAssocID="{FD1BBCDD-BB1A-4E3F-95B9-7201CFB55152}" presName="parBigCircle" presStyleLbl="node0" presStyleIdx="3" presStyleCnt="5"/>
      <dgm:spPr/>
    </dgm:pt>
    <dgm:pt modelId="{CE93DD36-DCBF-44C4-8DB1-7595D1AD20D4}" type="pres">
      <dgm:prSet presAssocID="{FD1BBCDD-BB1A-4E3F-95B9-7201CFB55152}" presName="parTx" presStyleLbl="revTx" presStyleIdx="11" presStyleCnt="17"/>
      <dgm:spPr/>
    </dgm:pt>
    <dgm:pt modelId="{E284E4CF-EC3F-4ED0-B965-EBE367FAEA33}" type="pres">
      <dgm:prSet presAssocID="{FD1BBCDD-BB1A-4E3F-95B9-7201CFB55152}" presName="bSpace" presStyleCnt="0"/>
      <dgm:spPr/>
    </dgm:pt>
    <dgm:pt modelId="{3A25CA12-AF01-4B5E-ABA2-D4B7E00F1E77}" type="pres">
      <dgm:prSet presAssocID="{FD1BBCDD-BB1A-4E3F-95B9-7201CFB55152}" presName="parBackupNorm" presStyleCnt="0"/>
      <dgm:spPr/>
    </dgm:pt>
    <dgm:pt modelId="{A69A73A8-5F9E-4163-B2BE-9DA51EFE9D8C}" type="pres">
      <dgm:prSet presAssocID="{F2A3C0F2-C704-42DE-87CC-B59B4981D609}" presName="parSpace" presStyleCnt="0"/>
      <dgm:spPr/>
    </dgm:pt>
    <dgm:pt modelId="{FD2F857C-A511-4B96-9418-DB4A3AF7DE52}" type="pres">
      <dgm:prSet presAssocID="{9448B64B-893B-4DC5-9F75-1460B6251163}" presName="desBackupLeftNorm" presStyleCnt="0"/>
      <dgm:spPr/>
    </dgm:pt>
    <dgm:pt modelId="{8C749AAE-05C0-4D5F-81AE-D72296005EBE}" type="pres">
      <dgm:prSet presAssocID="{9448B64B-893B-4DC5-9F75-1460B6251163}" presName="desComposite" presStyleCnt="0"/>
      <dgm:spPr/>
    </dgm:pt>
    <dgm:pt modelId="{5158E8F3-B725-4193-91B5-51CB083C48CF}" type="pres">
      <dgm:prSet presAssocID="{9448B64B-893B-4DC5-9F75-1460B6251163}" presName="desCircle" presStyleLbl="node1" presStyleIdx="4" presStyleCnt="6"/>
      <dgm:spPr/>
    </dgm:pt>
    <dgm:pt modelId="{CC15706C-25A6-4D3E-85ED-CB66585C0224}" type="pres">
      <dgm:prSet presAssocID="{9448B64B-893B-4DC5-9F75-1460B6251163}" presName="chTx" presStyleLbl="revTx" presStyleIdx="12" presStyleCnt="17"/>
      <dgm:spPr/>
    </dgm:pt>
    <dgm:pt modelId="{10DD8D16-A22F-4F08-A356-9F0E211BBA62}" type="pres">
      <dgm:prSet presAssocID="{9448B64B-893B-4DC5-9F75-1460B6251163}" presName="desTx" presStyleLbl="revTx" presStyleIdx="13" presStyleCnt="17">
        <dgm:presLayoutVars>
          <dgm:bulletEnabled val="1"/>
        </dgm:presLayoutVars>
      </dgm:prSet>
      <dgm:spPr/>
    </dgm:pt>
    <dgm:pt modelId="{C2CB338E-C343-4AB8-B6BE-E15BA454C0D0}" type="pres">
      <dgm:prSet presAssocID="{9448B64B-893B-4DC5-9F75-1460B6251163}" presName="desBackupRightNorm" presStyleCnt="0"/>
      <dgm:spPr/>
    </dgm:pt>
    <dgm:pt modelId="{7B096959-B78D-4F28-8858-1D8717307476}" type="pres">
      <dgm:prSet presAssocID="{99A18A0E-61BF-405E-984C-3CDA8ECF653C}" presName="desSpace" presStyleCnt="0"/>
      <dgm:spPr/>
    </dgm:pt>
    <dgm:pt modelId="{355DE00E-C12B-4E3F-B5C9-A68A3B3941BB}" type="pres">
      <dgm:prSet presAssocID="{2E8AFDC4-531A-4999-8425-0DAAA9A5B825}" presName="desBackupLeftNorm" presStyleCnt="0"/>
      <dgm:spPr/>
    </dgm:pt>
    <dgm:pt modelId="{B8F8D5E4-1C55-4FAF-AFAD-830007EE5B57}" type="pres">
      <dgm:prSet presAssocID="{2E8AFDC4-531A-4999-8425-0DAAA9A5B825}" presName="desComposite" presStyleCnt="0"/>
      <dgm:spPr/>
    </dgm:pt>
    <dgm:pt modelId="{EE323C5D-C2F5-4D67-91C6-2EB39AB93B9F}" type="pres">
      <dgm:prSet presAssocID="{2E8AFDC4-531A-4999-8425-0DAAA9A5B825}" presName="desCircle" presStyleLbl="node1" presStyleIdx="5" presStyleCnt="6"/>
      <dgm:spPr/>
    </dgm:pt>
    <dgm:pt modelId="{DC6F2175-C44B-414E-B607-9D3D2314BC51}" type="pres">
      <dgm:prSet presAssocID="{2E8AFDC4-531A-4999-8425-0DAAA9A5B825}" presName="chTx" presStyleLbl="revTx" presStyleIdx="14" presStyleCnt="17"/>
      <dgm:spPr/>
    </dgm:pt>
    <dgm:pt modelId="{CC4F4121-0B77-4C23-80B8-CFA3E7AA4317}" type="pres">
      <dgm:prSet presAssocID="{2E8AFDC4-531A-4999-8425-0DAAA9A5B825}" presName="desTx" presStyleLbl="revTx" presStyleIdx="15" presStyleCnt="17">
        <dgm:presLayoutVars>
          <dgm:bulletEnabled val="1"/>
        </dgm:presLayoutVars>
      </dgm:prSet>
      <dgm:spPr/>
    </dgm:pt>
    <dgm:pt modelId="{AACF85FC-31C9-47B4-84A5-D64C724F324B}" type="pres">
      <dgm:prSet presAssocID="{2E8AFDC4-531A-4999-8425-0DAAA9A5B825}" presName="desBackupRightNorm" presStyleCnt="0"/>
      <dgm:spPr/>
    </dgm:pt>
    <dgm:pt modelId="{0320DBB2-7878-46B1-AF0B-35E656A0C477}" type="pres">
      <dgm:prSet presAssocID="{2DE36929-803D-4EDC-9744-AA4FD0D72175}" presName="desSpace" presStyleCnt="0"/>
      <dgm:spPr/>
    </dgm:pt>
    <dgm:pt modelId="{A7E82F46-1ADF-421A-AFE3-52CEDC0A15D7}" type="pres">
      <dgm:prSet presAssocID="{3DB273D7-A1A6-498D-BA03-6F9BD4CF2E6E}" presName="parComposite" presStyleCnt="0"/>
      <dgm:spPr/>
    </dgm:pt>
    <dgm:pt modelId="{447270AE-11B2-4249-9E7F-B568B85B2DDF}" type="pres">
      <dgm:prSet presAssocID="{3DB273D7-A1A6-498D-BA03-6F9BD4CF2E6E}" presName="parBigCircle" presStyleLbl="node0" presStyleIdx="4" presStyleCnt="5"/>
      <dgm:spPr/>
    </dgm:pt>
    <dgm:pt modelId="{61D0602F-5022-474F-9D60-3737888238AB}" type="pres">
      <dgm:prSet presAssocID="{3DB273D7-A1A6-498D-BA03-6F9BD4CF2E6E}" presName="parTx" presStyleLbl="revTx" presStyleIdx="16" presStyleCnt="17"/>
      <dgm:spPr/>
    </dgm:pt>
    <dgm:pt modelId="{62A0A7FD-7091-4D3C-85CA-E9CC7C3BB3A2}" type="pres">
      <dgm:prSet presAssocID="{3DB273D7-A1A6-498D-BA03-6F9BD4CF2E6E}" presName="bSpace" presStyleCnt="0"/>
      <dgm:spPr/>
    </dgm:pt>
    <dgm:pt modelId="{AFAA8DE1-9930-406D-89E5-78749180BF7E}" type="pres">
      <dgm:prSet presAssocID="{3DB273D7-A1A6-498D-BA03-6F9BD4CF2E6E}" presName="parBackupNorm" presStyleCnt="0"/>
      <dgm:spPr/>
    </dgm:pt>
    <dgm:pt modelId="{FD508BE5-EA76-45A1-B827-C9D90E9D95A0}" type="pres">
      <dgm:prSet presAssocID="{CC9C98EC-910E-4A88-AC8E-BDF36EAE16F1}" presName="parSpace" presStyleCnt="0"/>
      <dgm:spPr/>
    </dgm:pt>
  </dgm:ptLst>
  <dgm:cxnLst>
    <dgm:cxn modelId="{F3051A0C-93AF-4456-ACBB-64775A580F2B}" srcId="{A41FBCBA-2CB4-4B33-8875-F74F335F11DD}" destId="{FD1BBCDD-BB1A-4E3F-95B9-7201CFB55152}" srcOrd="3" destOrd="0" parTransId="{AA256CCF-B0D4-4471-9BF5-D5AF67EF488A}" sibTransId="{F2A3C0F2-C704-42DE-87CC-B59B4981D609}"/>
    <dgm:cxn modelId="{8A5B8C18-F21B-4D4A-82CA-563DB3260B83}" type="presOf" srcId="{FD1BBCDD-BB1A-4E3F-95B9-7201CFB55152}" destId="{CE93DD36-DCBF-44C4-8DB1-7595D1AD20D4}" srcOrd="0" destOrd="0" presId="urn:microsoft.com/office/officeart/2008/layout/CircleAccentTimeline"/>
    <dgm:cxn modelId="{810F8024-B706-4633-B123-148F3418F100}" srcId="{E2EBB209-6C0B-4D2A-9BBD-600364584D6C}" destId="{282052C2-3F67-4C47-B996-9FC99B4E2348}" srcOrd="2" destOrd="0" parTransId="{606CBB9C-8902-4D17-A2A3-A101A6F770A0}" sibTransId="{B3F64C94-DA32-44EC-A048-91380421E489}"/>
    <dgm:cxn modelId="{93558D24-0EB3-4245-B17B-2B0457703AEC}" type="presOf" srcId="{642B522E-8C35-4A5E-B749-3F7075F9EF4A}" destId="{767F02F6-6DF8-4EC2-9915-2A6E8F9786AF}" srcOrd="0" destOrd="0" presId="urn:microsoft.com/office/officeart/2008/layout/CircleAccentTimeline"/>
    <dgm:cxn modelId="{1360DA27-7FB5-4323-B7D2-89096B15CFDC}" type="presOf" srcId="{2396A1A2-982C-40F2-B294-C7178499C03E}" destId="{A06D370C-C8E0-4857-A01E-25310AB87834}" srcOrd="0" destOrd="0" presId="urn:microsoft.com/office/officeart/2008/layout/CircleAccentTimeline"/>
    <dgm:cxn modelId="{36FA2D36-82EF-416A-9532-B5F657F7141B}" srcId="{FD1BBCDD-BB1A-4E3F-95B9-7201CFB55152}" destId="{2E8AFDC4-531A-4999-8425-0DAAA9A5B825}" srcOrd="1" destOrd="0" parTransId="{87A44394-4AF9-40A1-B3A4-1014DD55A7EC}" sibTransId="{2DE36929-803D-4EDC-9744-AA4FD0D72175}"/>
    <dgm:cxn modelId="{C44B0F5E-B37A-4368-9E5B-670BD84D7FA0}" srcId="{E3991AF5-BA84-495B-BC69-8AB8839C16B5}" destId="{2396A1A2-982C-40F2-B294-C7178499C03E}" srcOrd="0" destOrd="0" parTransId="{61DAB567-7EFA-4649-95A1-316E72B7D210}" sibTransId="{59EC96BB-C8D2-4C74-8120-60899D7C6648}"/>
    <dgm:cxn modelId="{E9A7B841-086C-4FF2-8E43-F508898B37AB}" srcId="{A41FBCBA-2CB4-4B33-8875-F74F335F11DD}" destId="{3DB273D7-A1A6-498D-BA03-6F9BD4CF2E6E}" srcOrd="4" destOrd="0" parTransId="{65CC3942-CD62-4682-A152-4CE7839189E0}" sibTransId="{CC9C98EC-910E-4A88-AC8E-BDF36EAE16F1}"/>
    <dgm:cxn modelId="{1764BA64-46DC-4DAE-BA39-105D91F97E70}" srcId="{A41FBCBA-2CB4-4B33-8875-F74F335F11DD}" destId="{E2EBB209-6C0B-4D2A-9BBD-600364584D6C}" srcOrd="1" destOrd="0" parTransId="{33A7DB83-7CF0-4058-8851-266B587E8998}" sibTransId="{74EEDAB2-62F0-464F-8839-8E2C8CC9300A}"/>
    <dgm:cxn modelId="{4A5F0579-ADC1-4D9E-A2D3-C67FFE85D0A5}" type="presOf" srcId="{9448B64B-893B-4DC5-9F75-1460B6251163}" destId="{CC15706C-25A6-4D3E-85ED-CB66585C0224}" srcOrd="0" destOrd="0" presId="urn:microsoft.com/office/officeart/2008/layout/CircleAccentTimeline"/>
    <dgm:cxn modelId="{783FEE80-DA61-4625-A944-DB76D6AB1F5F}" type="presOf" srcId="{A41FBCBA-2CB4-4B33-8875-F74F335F11DD}" destId="{75ECE439-36A9-4193-A38D-67A0F6898303}" srcOrd="0" destOrd="0" presId="urn:microsoft.com/office/officeart/2008/layout/CircleAccentTimeline"/>
    <dgm:cxn modelId="{6B345EA1-CA7D-4B3C-98BF-ED3C8902A367}" type="presOf" srcId="{E3991AF5-BA84-495B-BC69-8AB8839C16B5}" destId="{AA0B25EF-35C4-49A1-8ACA-B99108E49B98}" srcOrd="0" destOrd="0" presId="urn:microsoft.com/office/officeart/2008/layout/CircleAccentTimeline"/>
    <dgm:cxn modelId="{1FB05BA5-3DEC-4860-BDB6-E20695DB8C72}" type="presOf" srcId="{E2EBB209-6C0B-4D2A-9BBD-600364584D6C}" destId="{8C612EE6-6C44-4D18-9968-E738E38DACCE}" srcOrd="0" destOrd="0" presId="urn:microsoft.com/office/officeart/2008/layout/CircleAccentTimeline"/>
    <dgm:cxn modelId="{46ED0BA9-0683-4BA4-8FDD-847848FE29C7}" type="presOf" srcId="{2E8AFDC4-531A-4999-8425-0DAAA9A5B825}" destId="{DC6F2175-C44B-414E-B607-9D3D2314BC51}" srcOrd="0" destOrd="0" presId="urn:microsoft.com/office/officeart/2008/layout/CircleAccentTimeline"/>
    <dgm:cxn modelId="{40306EAB-9BE8-48DF-B160-2B9BC62B0A86}" srcId="{E2EBB209-6C0B-4D2A-9BBD-600364584D6C}" destId="{E426CB56-FA6E-4AC4-AA37-DF52221188F1}" srcOrd="1" destOrd="0" parTransId="{7CFE5E1E-A188-49D0-9012-6C6923CA2D17}" sibTransId="{C7D93B25-2967-4FDF-8BF1-BAC4517D616B}"/>
    <dgm:cxn modelId="{39A279B9-AB33-4E9F-AECF-F7D04BE05CC9}" srcId="{A41FBCBA-2CB4-4B33-8875-F74F335F11DD}" destId="{E3991AF5-BA84-495B-BC69-8AB8839C16B5}" srcOrd="0" destOrd="0" parTransId="{7FBAEBA1-DFEF-4BD9-940F-E86A85D3D098}" sibTransId="{E6C0F456-A710-471A-8FC9-DF5D93C69E52}"/>
    <dgm:cxn modelId="{43A05DBB-6D38-4C70-A559-F9F4EF67E175}" type="presOf" srcId="{3DB273D7-A1A6-498D-BA03-6F9BD4CF2E6E}" destId="{61D0602F-5022-474F-9D60-3737888238AB}" srcOrd="0" destOrd="0" presId="urn:microsoft.com/office/officeart/2008/layout/CircleAccentTimeline"/>
    <dgm:cxn modelId="{92422DCA-1B91-4F95-B179-7775878D40F5}" type="presOf" srcId="{E426CB56-FA6E-4AC4-AA37-DF52221188F1}" destId="{D239627E-2C13-40DE-B8C9-35A93FEB0163}" srcOrd="0" destOrd="0" presId="urn:microsoft.com/office/officeart/2008/layout/CircleAccentTimeline"/>
    <dgm:cxn modelId="{2CA92FD1-0F04-4950-9393-04E561FF2AC9}" type="presOf" srcId="{282052C2-3F67-4C47-B996-9FC99B4E2348}" destId="{8C1DF8C1-D16B-4E98-812F-60FCE5B152BE}" srcOrd="0" destOrd="0" presId="urn:microsoft.com/office/officeart/2008/layout/CircleAccentTimeline"/>
    <dgm:cxn modelId="{87BCE7D5-38A3-4386-B2F6-C6CA21ACCAF1}" srcId="{FD1BBCDD-BB1A-4E3F-95B9-7201CFB55152}" destId="{9448B64B-893B-4DC5-9F75-1460B6251163}" srcOrd="0" destOrd="0" parTransId="{0DBBB364-453E-48AE-80F9-3625930FB6FD}" sibTransId="{99A18A0E-61BF-405E-984C-3CDA8ECF653C}"/>
    <dgm:cxn modelId="{05FFDDF3-C01E-4475-B549-D881B32BB282}" srcId="{E2EBB209-6C0B-4D2A-9BBD-600364584D6C}" destId="{642B522E-8C35-4A5E-B749-3F7075F9EF4A}" srcOrd="0" destOrd="0" parTransId="{5A2C59D9-1AF1-45C3-B802-C8212E129D58}" sibTransId="{41FC0F68-BA22-493F-B3D4-9A8C3B29FCD5}"/>
    <dgm:cxn modelId="{F877A1F5-12FE-4B98-B386-CFFB19219F5E}" type="presOf" srcId="{78FD1F7C-BDAF-48D6-BFC7-3B41C998BBB4}" destId="{2AB46916-3903-431A-AFBC-A2C2113BB077}" srcOrd="0" destOrd="0" presId="urn:microsoft.com/office/officeart/2008/layout/CircleAccentTimeline"/>
    <dgm:cxn modelId="{26BBCDFE-44ED-48FD-ACDC-3F8D173CF13B}" srcId="{A41FBCBA-2CB4-4B33-8875-F74F335F11DD}" destId="{78FD1F7C-BDAF-48D6-BFC7-3B41C998BBB4}" srcOrd="2" destOrd="0" parTransId="{2C60A611-43D6-454F-AAA0-10450523AC3B}" sibTransId="{6C76A55D-9A45-4D96-A30C-AA53B80F2C1D}"/>
    <dgm:cxn modelId="{21BAFB02-D6ED-454D-8B86-3D75D40C85AE}" type="presParOf" srcId="{75ECE439-36A9-4193-A38D-67A0F6898303}" destId="{AC3D52EA-8625-49FE-88E3-5A5BFC9191BB}" srcOrd="0" destOrd="0" presId="urn:microsoft.com/office/officeart/2008/layout/CircleAccentTimeline"/>
    <dgm:cxn modelId="{6CE64C4E-870A-421E-8F21-C4707EDDB1AE}" type="presParOf" srcId="{AC3D52EA-8625-49FE-88E3-5A5BFC9191BB}" destId="{3A20744D-B543-412E-A502-8B314F583135}" srcOrd="0" destOrd="0" presId="urn:microsoft.com/office/officeart/2008/layout/CircleAccentTimeline"/>
    <dgm:cxn modelId="{21E421B3-E745-4AFD-9FF1-9A6562816DB6}" type="presParOf" srcId="{AC3D52EA-8625-49FE-88E3-5A5BFC9191BB}" destId="{AA0B25EF-35C4-49A1-8ACA-B99108E49B98}" srcOrd="1" destOrd="0" presId="urn:microsoft.com/office/officeart/2008/layout/CircleAccentTimeline"/>
    <dgm:cxn modelId="{E2B50858-EF72-486A-89E4-5BD40F9B75CB}" type="presParOf" srcId="{AC3D52EA-8625-49FE-88E3-5A5BFC9191BB}" destId="{8B2A368E-6CD1-4CE4-8C3E-299573AA9395}" srcOrd="2" destOrd="0" presId="urn:microsoft.com/office/officeart/2008/layout/CircleAccentTimeline"/>
    <dgm:cxn modelId="{289E907E-57ED-4595-9013-F69BBE85071C}" type="presParOf" srcId="{75ECE439-36A9-4193-A38D-67A0F6898303}" destId="{6CE33B73-6372-4DEA-B842-D3F2F06122E9}" srcOrd="1" destOrd="0" presId="urn:microsoft.com/office/officeart/2008/layout/CircleAccentTimeline"/>
    <dgm:cxn modelId="{346BDEE6-61A2-44AD-8E14-BD3F9A493CE4}" type="presParOf" srcId="{75ECE439-36A9-4193-A38D-67A0F6898303}" destId="{F6C5673D-2125-4D79-BCB1-CADB3A4607E4}" srcOrd="2" destOrd="0" presId="urn:microsoft.com/office/officeart/2008/layout/CircleAccentTimeline"/>
    <dgm:cxn modelId="{553D3231-F1F2-40DD-A449-F8DF8B3019CB}" type="presParOf" srcId="{75ECE439-36A9-4193-A38D-67A0F6898303}" destId="{FC02005F-0B01-45E4-ABA7-FBE1DB240B46}" srcOrd="3" destOrd="0" presId="urn:microsoft.com/office/officeart/2008/layout/CircleAccentTimeline"/>
    <dgm:cxn modelId="{91666787-46BE-431E-8B82-E4BA3415F76B}" type="presParOf" srcId="{75ECE439-36A9-4193-A38D-67A0F6898303}" destId="{BBE59771-2CEC-4A1B-9940-1C5C504DA128}" srcOrd="4" destOrd="0" presId="urn:microsoft.com/office/officeart/2008/layout/CircleAccentTimeline"/>
    <dgm:cxn modelId="{F453DF6B-1F33-4E8A-9301-E999B10E619F}" type="presParOf" srcId="{BBE59771-2CEC-4A1B-9940-1C5C504DA128}" destId="{223B2366-0B3A-4B72-A8CC-96CBEAB33AC6}" srcOrd="0" destOrd="0" presId="urn:microsoft.com/office/officeart/2008/layout/CircleAccentTimeline"/>
    <dgm:cxn modelId="{698D1DAF-ABC1-4133-85BD-EB17DDC84E98}" type="presParOf" srcId="{BBE59771-2CEC-4A1B-9940-1C5C504DA128}" destId="{A06D370C-C8E0-4857-A01E-25310AB87834}" srcOrd="1" destOrd="0" presId="urn:microsoft.com/office/officeart/2008/layout/CircleAccentTimeline"/>
    <dgm:cxn modelId="{15115B57-7DFB-4A84-A52F-1F21E81C5D38}" type="presParOf" srcId="{BBE59771-2CEC-4A1B-9940-1C5C504DA128}" destId="{B0261DCE-1A01-4767-807C-2E76B06BF3B4}" srcOrd="2" destOrd="0" presId="urn:microsoft.com/office/officeart/2008/layout/CircleAccentTimeline"/>
    <dgm:cxn modelId="{4C603D45-2606-419F-801C-072CB640FCE2}" type="presParOf" srcId="{75ECE439-36A9-4193-A38D-67A0F6898303}" destId="{EB3D397E-7143-48B1-BC0C-E11C6A78C952}" srcOrd="5" destOrd="0" presId="urn:microsoft.com/office/officeart/2008/layout/CircleAccentTimeline"/>
    <dgm:cxn modelId="{6747F4ED-A481-49F6-AACD-30127011D6FF}" type="presParOf" srcId="{75ECE439-36A9-4193-A38D-67A0F6898303}" destId="{4701EA0C-F493-414D-BB1D-A3F91DEA67B5}" srcOrd="6" destOrd="0" presId="urn:microsoft.com/office/officeart/2008/layout/CircleAccentTimeline"/>
    <dgm:cxn modelId="{4FA29D25-FD19-402E-8348-952D8EEBFBF1}" type="presParOf" srcId="{75ECE439-36A9-4193-A38D-67A0F6898303}" destId="{1947457C-8410-4901-9C99-23BCD306DAAC}" srcOrd="7" destOrd="0" presId="urn:microsoft.com/office/officeart/2008/layout/CircleAccentTimeline"/>
    <dgm:cxn modelId="{1BF4AACA-2EDD-4BAF-90B8-646D2B87194E}" type="presParOf" srcId="{1947457C-8410-4901-9C99-23BCD306DAAC}" destId="{753FA453-51B7-47C8-AE48-25C8B262C0AD}" srcOrd="0" destOrd="0" presId="urn:microsoft.com/office/officeart/2008/layout/CircleAccentTimeline"/>
    <dgm:cxn modelId="{8AE4C856-9AB6-4FCA-9582-DCE2ADEE57C3}" type="presParOf" srcId="{1947457C-8410-4901-9C99-23BCD306DAAC}" destId="{8C612EE6-6C44-4D18-9968-E738E38DACCE}" srcOrd="1" destOrd="0" presId="urn:microsoft.com/office/officeart/2008/layout/CircleAccentTimeline"/>
    <dgm:cxn modelId="{7F170CD1-2454-4F12-B1B6-99FDE0C7A84F}" type="presParOf" srcId="{1947457C-8410-4901-9C99-23BCD306DAAC}" destId="{094AFB64-17E2-4FFB-A638-79BCAFDB62DE}" srcOrd="2" destOrd="0" presId="urn:microsoft.com/office/officeart/2008/layout/CircleAccentTimeline"/>
    <dgm:cxn modelId="{0ECBF6CD-7E10-4CEA-A8CD-8422F687051D}" type="presParOf" srcId="{75ECE439-36A9-4193-A38D-67A0F6898303}" destId="{8F9BF17B-7970-450E-88F9-AFC4CAE6062C}" srcOrd="8" destOrd="0" presId="urn:microsoft.com/office/officeart/2008/layout/CircleAccentTimeline"/>
    <dgm:cxn modelId="{3758B34D-AC51-44C2-B898-017FD893E452}" type="presParOf" srcId="{75ECE439-36A9-4193-A38D-67A0F6898303}" destId="{CE31A4BE-1025-43EC-9D82-3F145D6924DB}" srcOrd="9" destOrd="0" presId="urn:microsoft.com/office/officeart/2008/layout/CircleAccentTimeline"/>
    <dgm:cxn modelId="{002F8AC4-3C85-4466-B8B9-EBAB941602EE}" type="presParOf" srcId="{75ECE439-36A9-4193-A38D-67A0F6898303}" destId="{BA7A881D-6393-4C2D-81C6-982D8B765FB8}" srcOrd="10" destOrd="0" presId="urn:microsoft.com/office/officeart/2008/layout/CircleAccentTimeline"/>
    <dgm:cxn modelId="{CB53CD9D-7D6D-465E-9079-6569352D09F7}" type="presParOf" srcId="{75ECE439-36A9-4193-A38D-67A0F6898303}" destId="{716EAAF1-05F0-489F-B97D-460749859AA7}" srcOrd="11" destOrd="0" presId="urn:microsoft.com/office/officeart/2008/layout/CircleAccentTimeline"/>
    <dgm:cxn modelId="{7A5003BA-3512-43EB-B013-FA80864150E0}" type="presParOf" srcId="{716EAAF1-05F0-489F-B97D-460749859AA7}" destId="{9CE21009-9937-4B78-ABAC-9E231CFB76E6}" srcOrd="0" destOrd="0" presId="urn:microsoft.com/office/officeart/2008/layout/CircleAccentTimeline"/>
    <dgm:cxn modelId="{691A5044-14A1-4B38-9573-B4E375B4610E}" type="presParOf" srcId="{716EAAF1-05F0-489F-B97D-460749859AA7}" destId="{767F02F6-6DF8-4EC2-9915-2A6E8F9786AF}" srcOrd="1" destOrd="0" presId="urn:microsoft.com/office/officeart/2008/layout/CircleAccentTimeline"/>
    <dgm:cxn modelId="{B48614D1-F4A2-4F18-B414-4D1B557611BF}" type="presParOf" srcId="{716EAAF1-05F0-489F-B97D-460749859AA7}" destId="{239B7352-9232-489F-B83F-602BB64D1B6F}" srcOrd="2" destOrd="0" presId="urn:microsoft.com/office/officeart/2008/layout/CircleAccentTimeline"/>
    <dgm:cxn modelId="{064E187E-5C0D-4BB6-97BC-028FA4DACD66}" type="presParOf" srcId="{75ECE439-36A9-4193-A38D-67A0F6898303}" destId="{2BC0401C-EFCA-4804-8392-FA4C3C344F51}" srcOrd="12" destOrd="0" presId="urn:microsoft.com/office/officeart/2008/layout/CircleAccentTimeline"/>
    <dgm:cxn modelId="{64F13C75-8FDA-4B1A-88A5-BC40B8424DA2}" type="presParOf" srcId="{75ECE439-36A9-4193-A38D-67A0F6898303}" destId="{B2D34444-5AB6-4EE5-8059-E206FCB1E478}" srcOrd="13" destOrd="0" presId="urn:microsoft.com/office/officeart/2008/layout/CircleAccentTimeline"/>
    <dgm:cxn modelId="{1CD6102A-2CEB-4B10-8F2D-B9BE00E4BD39}" type="presParOf" srcId="{75ECE439-36A9-4193-A38D-67A0F6898303}" destId="{65BD60C7-59BD-42DA-9F18-BB5CDC09C7B6}" srcOrd="14" destOrd="0" presId="urn:microsoft.com/office/officeart/2008/layout/CircleAccentTimeline"/>
    <dgm:cxn modelId="{EBD1FBF3-6654-4E12-8914-E3B93417C325}" type="presParOf" srcId="{75ECE439-36A9-4193-A38D-67A0F6898303}" destId="{BF057EF7-3D80-4462-93D7-8567CF0DFF1D}" srcOrd="15" destOrd="0" presId="urn:microsoft.com/office/officeart/2008/layout/CircleAccentTimeline"/>
    <dgm:cxn modelId="{5E18A39F-25A1-4EA9-873B-E8876B59E3D4}" type="presParOf" srcId="{BF057EF7-3D80-4462-93D7-8567CF0DFF1D}" destId="{D2CC3492-FF63-4606-818E-9AD20E719752}" srcOrd="0" destOrd="0" presId="urn:microsoft.com/office/officeart/2008/layout/CircleAccentTimeline"/>
    <dgm:cxn modelId="{BEED8EED-7C5C-47D0-B860-8283DDFCA037}" type="presParOf" srcId="{BF057EF7-3D80-4462-93D7-8567CF0DFF1D}" destId="{D239627E-2C13-40DE-B8C9-35A93FEB0163}" srcOrd="1" destOrd="0" presId="urn:microsoft.com/office/officeart/2008/layout/CircleAccentTimeline"/>
    <dgm:cxn modelId="{3BC19FBB-6DB3-47F3-B202-C0C9BB75042D}" type="presParOf" srcId="{BF057EF7-3D80-4462-93D7-8567CF0DFF1D}" destId="{2A2511F8-1A45-4D4A-AAA3-81C36D303B9C}" srcOrd="2" destOrd="0" presId="urn:microsoft.com/office/officeart/2008/layout/CircleAccentTimeline"/>
    <dgm:cxn modelId="{CBB06B13-B7E8-4FBE-89C8-502BEFEBE1BC}" type="presParOf" srcId="{75ECE439-36A9-4193-A38D-67A0F6898303}" destId="{C33E603A-EC29-444C-891D-5653229E2B81}" srcOrd="16" destOrd="0" presId="urn:microsoft.com/office/officeart/2008/layout/CircleAccentTimeline"/>
    <dgm:cxn modelId="{F3E0606D-6C91-4062-9C84-EC565D46F523}" type="presParOf" srcId="{75ECE439-36A9-4193-A38D-67A0F6898303}" destId="{1A069B87-AD4D-4207-8B48-091175732EE1}" srcOrd="17" destOrd="0" presId="urn:microsoft.com/office/officeart/2008/layout/CircleAccentTimeline"/>
    <dgm:cxn modelId="{79555A43-13CB-48F6-975D-FF97C0602E7D}" type="presParOf" srcId="{75ECE439-36A9-4193-A38D-67A0F6898303}" destId="{1F005979-5193-465B-B8CA-B0A8C5FE23B2}" srcOrd="18" destOrd="0" presId="urn:microsoft.com/office/officeart/2008/layout/CircleAccentTimeline"/>
    <dgm:cxn modelId="{5CC0AD76-DC9B-426D-8C39-4B086090951B}" type="presParOf" srcId="{75ECE439-36A9-4193-A38D-67A0F6898303}" destId="{89723DFE-34CA-4672-95C8-A8DD9BC78D4B}" srcOrd="19" destOrd="0" presId="urn:microsoft.com/office/officeart/2008/layout/CircleAccentTimeline"/>
    <dgm:cxn modelId="{67C16A90-C887-4E99-9EEA-3BB57CE1BDCE}" type="presParOf" srcId="{89723DFE-34CA-4672-95C8-A8DD9BC78D4B}" destId="{EECE2098-C8EB-46C9-91D6-4DEC782B8BE1}" srcOrd="0" destOrd="0" presId="urn:microsoft.com/office/officeart/2008/layout/CircleAccentTimeline"/>
    <dgm:cxn modelId="{1CD356A4-F9C9-4DBA-8C67-A1AB62750FF4}" type="presParOf" srcId="{89723DFE-34CA-4672-95C8-A8DD9BC78D4B}" destId="{8C1DF8C1-D16B-4E98-812F-60FCE5B152BE}" srcOrd="1" destOrd="0" presId="urn:microsoft.com/office/officeart/2008/layout/CircleAccentTimeline"/>
    <dgm:cxn modelId="{63E37932-1092-4275-AAE8-F5E0FCA19805}" type="presParOf" srcId="{89723DFE-34CA-4672-95C8-A8DD9BC78D4B}" destId="{DC96B2A9-AD09-4A9D-A87F-97B478D029C4}" srcOrd="2" destOrd="0" presId="urn:microsoft.com/office/officeart/2008/layout/CircleAccentTimeline"/>
    <dgm:cxn modelId="{62B1DDF4-CAE1-4388-A7DF-6171A782E178}" type="presParOf" srcId="{75ECE439-36A9-4193-A38D-67A0F6898303}" destId="{DD62A41D-6A94-4D6E-BCC9-68B83131D693}" srcOrd="20" destOrd="0" presId="urn:microsoft.com/office/officeart/2008/layout/CircleAccentTimeline"/>
    <dgm:cxn modelId="{AE486DE4-4EE5-4608-A1FD-D0015329550E}" type="presParOf" srcId="{75ECE439-36A9-4193-A38D-67A0F6898303}" destId="{81D87B11-BDAD-4805-9B47-344D9CB3DA19}" srcOrd="21" destOrd="0" presId="urn:microsoft.com/office/officeart/2008/layout/CircleAccentTimeline"/>
    <dgm:cxn modelId="{F36FC302-2BD4-4B3E-B6AA-9DCEA802FA13}" type="presParOf" srcId="{75ECE439-36A9-4193-A38D-67A0F6898303}" destId="{217C9E98-AEDE-4D66-A13C-542831EEE1B2}" srcOrd="22" destOrd="0" presId="urn:microsoft.com/office/officeart/2008/layout/CircleAccentTimeline"/>
    <dgm:cxn modelId="{01F9F266-8030-4B76-8ADE-4173EF1CC059}" type="presParOf" srcId="{217C9E98-AEDE-4D66-A13C-542831EEE1B2}" destId="{1CE1EA64-8E38-4270-A72F-5513203711D6}" srcOrd="0" destOrd="0" presId="urn:microsoft.com/office/officeart/2008/layout/CircleAccentTimeline"/>
    <dgm:cxn modelId="{E1D1238F-3931-418C-B681-C99C8B8BAE16}" type="presParOf" srcId="{217C9E98-AEDE-4D66-A13C-542831EEE1B2}" destId="{2AB46916-3903-431A-AFBC-A2C2113BB077}" srcOrd="1" destOrd="0" presId="urn:microsoft.com/office/officeart/2008/layout/CircleAccentTimeline"/>
    <dgm:cxn modelId="{863285B5-0671-45FA-8CEC-0075D8268B1C}" type="presParOf" srcId="{217C9E98-AEDE-4D66-A13C-542831EEE1B2}" destId="{1735F5BC-089B-417C-A383-A0159900654C}" srcOrd="2" destOrd="0" presId="urn:microsoft.com/office/officeart/2008/layout/CircleAccentTimeline"/>
    <dgm:cxn modelId="{CD52F684-B101-4144-AA0D-84DF65872D2A}" type="presParOf" srcId="{75ECE439-36A9-4193-A38D-67A0F6898303}" destId="{A429F6B3-65F7-4B53-A6A2-F7143C92D841}" srcOrd="23" destOrd="0" presId="urn:microsoft.com/office/officeart/2008/layout/CircleAccentTimeline"/>
    <dgm:cxn modelId="{897F17C2-0939-4290-975F-4DE524D8A109}" type="presParOf" srcId="{75ECE439-36A9-4193-A38D-67A0F6898303}" destId="{5C27FC02-1970-4459-966E-7002660CD8F1}" srcOrd="24" destOrd="0" presId="urn:microsoft.com/office/officeart/2008/layout/CircleAccentTimeline"/>
    <dgm:cxn modelId="{0E728FEF-B355-48E1-A9C2-4316056B9009}" type="presParOf" srcId="{75ECE439-36A9-4193-A38D-67A0F6898303}" destId="{47246F25-4CCB-4199-B0DE-932BE40C5831}" srcOrd="25" destOrd="0" presId="urn:microsoft.com/office/officeart/2008/layout/CircleAccentTimeline"/>
    <dgm:cxn modelId="{D1D62ADA-96C6-436A-9C9A-2441C249831C}" type="presParOf" srcId="{47246F25-4CCB-4199-B0DE-932BE40C5831}" destId="{16784544-5553-4856-93D2-39236ABAED02}" srcOrd="0" destOrd="0" presId="urn:microsoft.com/office/officeart/2008/layout/CircleAccentTimeline"/>
    <dgm:cxn modelId="{0507CF27-40A5-4412-A6AD-97D23D0A8FB3}" type="presParOf" srcId="{47246F25-4CCB-4199-B0DE-932BE40C5831}" destId="{CE93DD36-DCBF-44C4-8DB1-7595D1AD20D4}" srcOrd="1" destOrd="0" presId="urn:microsoft.com/office/officeart/2008/layout/CircleAccentTimeline"/>
    <dgm:cxn modelId="{0EB10584-E028-4CC9-BA3F-6BA64955E402}" type="presParOf" srcId="{47246F25-4CCB-4199-B0DE-932BE40C5831}" destId="{E284E4CF-EC3F-4ED0-B965-EBE367FAEA33}" srcOrd="2" destOrd="0" presId="urn:microsoft.com/office/officeart/2008/layout/CircleAccentTimeline"/>
    <dgm:cxn modelId="{BC9F3C7A-3630-415E-A537-7983A8524E30}" type="presParOf" srcId="{75ECE439-36A9-4193-A38D-67A0F6898303}" destId="{3A25CA12-AF01-4B5E-ABA2-D4B7E00F1E77}" srcOrd="26" destOrd="0" presId="urn:microsoft.com/office/officeart/2008/layout/CircleAccentTimeline"/>
    <dgm:cxn modelId="{A0C2D408-50A1-431F-8144-1423EB527504}" type="presParOf" srcId="{75ECE439-36A9-4193-A38D-67A0F6898303}" destId="{A69A73A8-5F9E-4163-B2BE-9DA51EFE9D8C}" srcOrd="27" destOrd="0" presId="urn:microsoft.com/office/officeart/2008/layout/CircleAccentTimeline"/>
    <dgm:cxn modelId="{D5051892-E531-4D0D-9569-1ACC599F48F5}" type="presParOf" srcId="{75ECE439-36A9-4193-A38D-67A0F6898303}" destId="{FD2F857C-A511-4B96-9418-DB4A3AF7DE52}" srcOrd="28" destOrd="0" presId="urn:microsoft.com/office/officeart/2008/layout/CircleAccentTimeline"/>
    <dgm:cxn modelId="{4C413FDA-7D72-423C-A233-996CB7014138}" type="presParOf" srcId="{75ECE439-36A9-4193-A38D-67A0F6898303}" destId="{8C749AAE-05C0-4D5F-81AE-D72296005EBE}" srcOrd="29" destOrd="0" presId="urn:microsoft.com/office/officeart/2008/layout/CircleAccentTimeline"/>
    <dgm:cxn modelId="{2DCAE0D0-AB80-4533-8400-D97A9AB3ECF4}" type="presParOf" srcId="{8C749AAE-05C0-4D5F-81AE-D72296005EBE}" destId="{5158E8F3-B725-4193-91B5-51CB083C48CF}" srcOrd="0" destOrd="0" presId="urn:microsoft.com/office/officeart/2008/layout/CircleAccentTimeline"/>
    <dgm:cxn modelId="{B7E49643-52F2-496C-BD65-8D1CFA8FEA12}" type="presParOf" srcId="{8C749AAE-05C0-4D5F-81AE-D72296005EBE}" destId="{CC15706C-25A6-4D3E-85ED-CB66585C0224}" srcOrd="1" destOrd="0" presId="urn:microsoft.com/office/officeart/2008/layout/CircleAccentTimeline"/>
    <dgm:cxn modelId="{0569AD6F-C0CE-49C0-B962-6C6561A7DF7E}" type="presParOf" srcId="{8C749AAE-05C0-4D5F-81AE-D72296005EBE}" destId="{10DD8D16-A22F-4F08-A356-9F0E211BBA62}" srcOrd="2" destOrd="0" presId="urn:microsoft.com/office/officeart/2008/layout/CircleAccentTimeline"/>
    <dgm:cxn modelId="{A1235E21-7499-4666-A071-9E81C84ACA7E}" type="presParOf" srcId="{75ECE439-36A9-4193-A38D-67A0F6898303}" destId="{C2CB338E-C343-4AB8-B6BE-E15BA454C0D0}" srcOrd="30" destOrd="0" presId="urn:microsoft.com/office/officeart/2008/layout/CircleAccentTimeline"/>
    <dgm:cxn modelId="{150E46DE-5867-4E00-AA79-2C4BBECC0545}" type="presParOf" srcId="{75ECE439-36A9-4193-A38D-67A0F6898303}" destId="{7B096959-B78D-4F28-8858-1D8717307476}" srcOrd="31" destOrd="0" presId="urn:microsoft.com/office/officeart/2008/layout/CircleAccentTimeline"/>
    <dgm:cxn modelId="{865F828B-E6C4-494B-BD8A-434A39C393A4}" type="presParOf" srcId="{75ECE439-36A9-4193-A38D-67A0F6898303}" destId="{355DE00E-C12B-4E3F-B5C9-A68A3B3941BB}" srcOrd="32" destOrd="0" presId="urn:microsoft.com/office/officeart/2008/layout/CircleAccentTimeline"/>
    <dgm:cxn modelId="{02345DC9-7E2D-4301-A207-A408A7851811}" type="presParOf" srcId="{75ECE439-36A9-4193-A38D-67A0F6898303}" destId="{B8F8D5E4-1C55-4FAF-AFAD-830007EE5B57}" srcOrd="33" destOrd="0" presId="urn:microsoft.com/office/officeart/2008/layout/CircleAccentTimeline"/>
    <dgm:cxn modelId="{09937CD3-348A-4778-8B89-E63FF4A88EA8}" type="presParOf" srcId="{B8F8D5E4-1C55-4FAF-AFAD-830007EE5B57}" destId="{EE323C5D-C2F5-4D67-91C6-2EB39AB93B9F}" srcOrd="0" destOrd="0" presId="urn:microsoft.com/office/officeart/2008/layout/CircleAccentTimeline"/>
    <dgm:cxn modelId="{02043846-081A-4DBB-ABCD-8ED609107907}" type="presParOf" srcId="{B8F8D5E4-1C55-4FAF-AFAD-830007EE5B57}" destId="{DC6F2175-C44B-414E-B607-9D3D2314BC51}" srcOrd="1" destOrd="0" presId="urn:microsoft.com/office/officeart/2008/layout/CircleAccentTimeline"/>
    <dgm:cxn modelId="{3D38172F-2BBD-42CC-9B80-C2D199297EA2}" type="presParOf" srcId="{B8F8D5E4-1C55-4FAF-AFAD-830007EE5B57}" destId="{CC4F4121-0B77-4C23-80B8-CFA3E7AA4317}" srcOrd="2" destOrd="0" presId="urn:microsoft.com/office/officeart/2008/layout/CircleAccentTimeline"/>
    <dgm:cxn modelId="{2F8E7212-1FF6-4DD5-AE00-44664E250C9C}" type="presParOf" srcId="{75ECE439-36A9-4193-A38D-67A0F6898303}" destId="{AACF85FC-31C9-47B4-84A5-D64C724F324B}" srcOrd="34" destOrd="0" presId="urn:microsoft.com/office/officeart/2008/layout/CircleAccentTimeline"/>
    <dgm:cxn modelId="{19476B95-7878-4391-AE35-E05DE41A480A}" type="presParOf" srcId="{75ECE439-36A9-4193-A38D-67A0F6898303}" destId="{0320DBB2-7878-46B1-AF0B-35E656A0C477}" srcOrd="35" destOrd="0" presId="urn:microsoft.com/office/officeart/2008/layout/CircleAccentTimeline"/>
    <dgm:cxn modelId="{03B5892D-7910-431E-A0ED-86BF0E47BCEF}" type="presParOf" srcId="{75ECE439-36A9-4193-A38D-67A0F6898303}" destId="{A7E82F46-1ADF-421A-AFE3-52CEDC0A15D7}" srcOrd="36" destOrd="0" presId="urn:microsoft.com/office/officeart/2008/layout/CircleAccentTimeline"/>
    <dgm:cxn modelId="{C53D14CD-D71E-48C4-AF93-F02B911DCBBF}" type="presParOf" srcId="{A7E82F46-1ADF-421A-AFE3-52CEDC0A15D7}" destId="{447270AE-11B2-4249-9E7F-B568B85B2DDF}" srcOrd="0" destOrd="0" presId="urn:microsoft.com/office/officeart/2008/layout/CircleAccentTimeline"/>
    <dgm:cxn modelId="{95D747EF-4D85-4F23-93BE-820DA9BEC706}" type="presParOf" srcId="{A7E82F46-1ADF-421A-AFE3-52CEDC0A15D7}" destId="{61D0602F-5022-474F-9D60-3737888238AB}" srcOrd="1" destOrd="0" presId="urn:microsoft.com/office/officeart/2008/layout/CircleAccentTimeline"/>
    <dgm:cxn modelId="{DF6266CB-1542-43CC-AD9B-E13761E5ABA3}" type="presParOf" srcId="{A7E82F46-1ADF-421A-AFE3-52CEDC0A15D7}" destId="{62A0A7FD-7091-4D3C-85CA-E9CC7C3BB3A2}" srcOrd="2" destOrd="0" presId="urn:microsoft.com/office/officeart/2008/layout/CircleAccentTimeline"/>
    <dgm:cxn modelId="{503CE34B-309F-4EF0-8EFA-BCC42904112F}" type="presParOf" srcId="{75ECE439-36A9-4193-A38D-67A0F6898303}" destId="{AFAA8DE1-9930-406D-89E5-78749180BF7E}" srcOrd="37" destOrd="0" presId="urn:microsoft.com/office/officeart/2008/layout/CircleAccentTimeline"/>
    <dgm:cxn modelId="{A95A125F-5AD1-4964-BFE3-13CF4FDF5182}" type="presParOf" srcId="{75ECE439-36A9-4193-A38D-67A0F6898303}" destId="{FD508BE5-EA76-45A1-B827-C9D90E9D95A0}" srcOrd="38"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841D-F954-4E7B-91ED-FB70FE1CCF79}">
      <dsp:nvSpPr>
        <dsp:cNvPr id="0" name=""/>
        <dsp:cNvSpPr/>
      </dsp:nvSpPr>
      <dsp:spPr>
        <a:xfrm>
          <a:off x="3574330" y="47"/>
          <a:ext cx="1080938" cy="108093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Reporting</a:t>
          </a:r>
        </a:p>
      </dsp:txBody>
      <dsp:txXfrm>
        <a:off x="3732630" y="158347"/>
        <a:ext cx="764338" cy="764338"/>
      </dsp:txXfrm>
    </dsp:sp>
    <dsp:sp modelId="{AEF8D448-F668-4C73-A34F-007DF09E2A1C}">
      <dsp:nvSpPr>
        <dsp:cNvPr id="0" name=""/>
        <dsp:cNvSpPr/>
      </dsp:nvSpPr>
      <dsp:spPr>
        <a:xfrm rot="2160000">
          <a:off x="4621458" y="831134"/>
          <a:ext cx="288812" cy="36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4629732" y="878633"/>
        <a:ext cx="202168" cy="218890"/>
      </dsp:txXfrm>
    </dsp:sp>
    <dsp:sp modelId="{DC22B616-BF7E-432C-A0EB-FCD4A4BD5792}">
      <dsp:nvSpPr>
        <dsp:cNvPr id="0" name=""/>
        <dsp:cNvSpPr/>
      </dsp:nvSpPr>
      <dsp:spPr>
        <a:xfrm>
          <a:off x="4889686" y="955708"/>
          <a:ext cx="1080938" cy="1080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Survey Confirmation</a:t>
          </a:r>
        </a:p>
      </dsp:txBody>
      <dsp:txXfrm>
        <a:off x="5047986" y="1114008"/>
        <a:ext cx="764338" cy="764338"/>
      </dsp:txXfrm>
    </dsp:sp>
    <dsp:sp modelId="{5DF91811-E635-4085-A3C3-92B5971641A3}">
      <dsp:nvSpPr>
        <dsp:cNvPr id="0" name=""/>
        <dsp:cNvSpPr/>
      </dsp:nvSpPr>
      <dsp:spPr>
        <a:xfrm rot="6480000">
          <a:off x="5037064" y="2079142"/>
          <a:ext cx="288812" cy="36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5093773" y="2110903"/>
        <a:ext cx="202168" cy="218890"/>
      </dsp:txXfrm>
    </dsp:sp>
    <dsp:sp modelId="{A57A740E-EF32-4E08-8D83-AE792B7C59CB}">
      <dsp:nvSpPr>
        <dsp:cNvPr id="0" name=""/>
        <dsp:cNvSpPr/>
      </dsp:nvSpPr>
      <dsp:spPr>
        <a:xfrm>
          <a:off x="4387265" y="2502002"/>
          <a:ext cx="1080938" cy="1080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Survey</a:t>
          </a:r>
        </a:p>
      </dsp:txBody>
      <dsp:txXfrm>
        <a:off x="4545565" y="2660302"/>
        <a:ext cx="764338" cy="764338"/>
      </dsp:txXfrm>
    </dsp:sp>
    <dsp:sp modelId="{FAFB05DC-F426-4CAF-B85C-6F002981A54D}">
      <dsp:nvSpPr>
        <dsp:cNvPr id="0" name=""/>
        <dsp:cNvSpPr/>
      </dsp:nvSpPr>
      <dsp:spPr>
        <a:xfrm rot="10800000">
          <a:off x="3978567" y="2860062"/>
          <a:ext cx="288812" cy="36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4065211" y="2933025"/>
        <a:ext cx="202168" cy="218890"/>
      </dsp:txXfrm>
    </dsp:sp>
    <dsp:sp modelId="{16758FD4-B1B6-4CEF-BA13-1958AE30DF2B}">
      <dsp:nvSpPr>
        <dsp:cNvPr id="0" name=""/>
        <dsp:cNvSpPr/>
      </dsp:nvSpPr>
      <dsp:spPr>
        <a:xfrm>
          <a:off x="2761396" y="2502002"/>
          <a:ext cx="1080938" cy="1080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Outlier Verification</a:t>
          </a:r>
        </a:p>
      </dsp:txBody>
      <dsp:txXfrm>
        <a:off x="2919696" y="2660302"/>
        <a:ext cx="764338" cy="764338"/>
      </dsp:txXfrm>
    </dsp:sp>
    <dsp:sp modelId="{473AD323-9BBD-4D62-B4E4-F72ADD392DD5}">
      <dsp:nvSpPr>
        <dsp:cNvPr id="0" name=""/>
        <dsp:cNvSpPr/>
      </dsp:nvSpPr>
      <dsp:spPr>
        <a:xfrm rot="15120000">
          <a:off x="2908774" y="2094690"/>
          <a:ext cx="288812" cy="36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965483" y="2208855"/>
        <a:ext cx="202168" cy="218890"/>
      </dsp:txXfrm>
    </dsp:sp>
    <dsp:sp modelId="{1EB29224-CFC9-4A2B-8F83-915BC1505581}">
      <dsp:nvSpPr>
        <dsp:cNvPr id="0" name=""/>
        <dsp:cNvSpPr/>
      </dsp:nvSpPr>
      <dsp:spPr>
        <a:xfrm>
          <a:off x="2258975" y="955708"/>
          <a:ext cx="1080938" cy="1080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Analysis Knowledge Sharing</a:t>
          </a:r>
        </a:p>
      </dsp:txBody>
      <dsp:txXfrm>
        <a:off x="2417275" y="1114008"/>
        <a:ext cx="764338" cy="764338"/>
      </dsp:txXfrm>
    </dsp:sp>
    <dsp:sp modelId="{FDDF6552-916E-48B8-B421-D243D52158BE}">
      <dsp:nvSpPr>
        <dsp:cNvPr id="0" name=""/>
        <dsp:cNvSpPr/>
      </dsp:nvSpPr>
      <dsp:spPr>
        <a:xfrm rot="19440000">
          <a:off x="3306102" y="840743"/>
          <a:ext cx="288812" cy="36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314376" y="939170"/>
        <a:ext cx="202168" cy="218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4C64C-32F8-4A0C-9B01-4585AC10954B}">
      <dsp:nvSpPr>
        <dsp:cNvPr id="0" name=""/>
        <dsp:cNvSpPr/>
      </dsp:nvSpPr>
      <dsp:spPr>
        <a:xfrm>
          <a:off x="4315019" y="922969"/>
          <a:ext cx="794545" cy="2830001"/>
        </a:xfrm>
        <a:custGeom>
          <a:avLst/>
          <a:gdLst/>
          <a:ahLst/>
          <a:cxnLst/>
          <a:rect l="0" t="0" r="0" b="0"/>
          <a:pathLst>
            <a:path>
              <a:moveTo>
                <a:pt x="0" y="0"/>
              </a:moveTo>
              <a:lnTo>
                <a:pt x="0" y="2830001"/>
              </a:lnTo>
              <a:lnTo>
                <a:pt x="794545" y="2830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73EC8-E802-4DE4-AC22-E502D65B7BF8}">
      <dsp:nvSpPr>
        <dsp:cNvPr id="0" name=""/>
        <dsp:cNvSpPr/>
      </dsp:nvSpPr>
      <dsp:spPr>
        <a:xfrm>
          <a:off x="4097143" y="922969"/>
          <a:ext cx="217875" cy="3091256"/>
        </a:xfrm>
        <a:custGeom>
          <a:avLst/>
          <a:gdLst/>
          <a:ahLst/>
          <a:cxnLst/>
          <a:rect l="0" t="0" r="0" b="0"/>
          <a:pathLst>
            <a:path>
              <a:moveTo>
                <a:pt x="217875" y="0"/>
              </a:moveTo>
              <a:lnTo>
                <a:pt x="217875" y="3091256"/>
              </a:lnTo>
              <a:lnTo>
                <a:pt x="0" y="30912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A5E47-C6EA-465F-BFB4-1B18F2F7C46D}">
      <dsp:nvSpPr>
        <dsp:cNvPr id="0" name=""/>
        <dsp:cNvSpPr/>
      </dsp:nvSpPr>
      <dsp:spPr>
        <a:xfrm>
          <a:off x="4315019" y="922969"/>
          <a:ext cx="612425" cy="1705458"/>
        </a:xfrm>
        <a:custGeom>
          <a:avLst/>
          <a:gdLst/>
          <a:ahLst/>
          <a:cxnLst/>
          <a:rect l="0" t="0" r="0" b="0"/>
          <a:pathLst>
            <a:path>
              <a:moveTo>
                <a:pt x="0" y="0"/>
              </a:moveTo>
              <a:lnTo>
                <a:pt x="0" y="1705458"/>
              </a:lnTo>
              <a:lnTo>
                <a:pt x="612425" y="1705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C14616-A143-4EFA-BD6C-4A41EA27D4ED}">
      <dsp:nvSpPr>
        <dsp:cNvPr id="0" name=""/>
        <dsp:cNvSpPr/>
      </dsp:nvSpPr>
      <dsp:spPr>
        <a:xfrm>
          <a:off x="4110895" y="922969"/>
          <a:ext cx="204123" cy="1936292"/>
        </a:xfrm>
        <a:custGeom>
          <a:avLst/>
          <a:gdLst/>
          <a:ahLst/>
          <a:cxnLst/>
          <a:rect l="0" t="0" r="0" b="0"/>
          <a:pathLst>
            <a:path>
              <a:moveTo>
                <a:pt x="204123" y="0"/>
              </a:moveTo>
              <a:lnTo>
                <a:pt x="204123" y="1936292"/>
              </a:lnTo>
              <a:lnTo>
                <a:pt x="0" y="1936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92D54-7693-44FA-827A-020D6411ED73}">
      <dsp:nvSpPr>
        <dsp:cNvPr id="0" name=""/>
        <dsp:cNvSpPr/>
      </dsp:nvSpPr>
      <dsp:spPr>
        <a:xfrm>
          <a:off x="4315019" y="922969"/>
          <a:ext cx="487677" cy="580435"/>
        </a:xfrm>
        <a:custGeom>
          <a:avLst/>
          <a:gdLst/>
          <a:ahLst/>
          <a:cxnLst/>
          <a:rect l="0" t="0" r="0" b="0"/>
          <a:pathLst>
            <a:path>
              <a:moveTo>
                <a:pt x="0" y="0"/>
              </a:moveTo>
              <a:lnTo>
                <a:pt x="0" y="580435"/>
              </a:lnTo>
              <a:lnTo>
                <a:pt x="487677" y="5804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BC35B-247E-4345-83A8-51548E1AFDF8}">
      <dsp:nvSpPr>
        <dsp:cNvPr id="0" name=""/>
        <dsp:cNvSpPr/>
      </dsp:nvSpPr>
      <dsp:spPr>
        <a:xfrm>
          <a:off x="4099857" y="922969"/>
          <a:ext cx="215162" cy="804873"/>
        </a:xfrm>
        <a:custGeom>
          <a:avLst/>
          <a:gdLst/>
          <a:ahLst/>
          <a:cxnLst/>
          <a:rect l="0" t="0" r="0" b="0"/>
          <a:pathLst>
            <a:path>
              <a:moveTo>
                <a:pt x="215162" y="0"/>
              </a:moveTo>
              <a:lnTo>
                <a:pt x="215162" y="804873"/>
              </a:lnTo>
              <a:lnTo>
                <a:pt x="0" y="804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16146-004B-4784-BFD3-8AC098A6C28C}">
      <dsp:nvSpPr>
        <dsp:cNvPr id="0" name=""/>
        <dsp:cNvSpPr/>
      </dsp:nvSpPr>
      <dsp:spPr>
        <a:xfrm>
          <a:off x="3392052" y="2"/>
          <a:ext cx="1845933" cy="922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CPPR</a:t>
          </a:r>
        </a:p>
      </dsp:txBody>
      <dsp:txXfrm>
        <a:off x="3392052" y="2"/>
        <a:ext cx="1845933" cy="922966"/>
      </dsp:txXfrm>
    </dsp:sp>
    <dsp:sp modelId="{D8E29538-ED60-4E2D-B3A8-813BC40A6BF9}">
      <dsp:nvSpPr>
        <dsp:cNvPr id="0" name=""/>
        <dsp:cNvSpPr/>
      </dsp:nvSpPr>
      <dsp:spPr>
        <a:xfrm>
          <a:off x="2253923" y="1266359"/>
          <a:ext cx="1845933" cy="922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Center Profile</a:t>
          </a:r>
        </a:p>
      </dsp:txBody>
      <dsp:txXfrm>
        <a:off x="2253923" y="1266359"/>
        <a:ext cx="1845933" cy="922966"/>
      </dsp:txXfrm>
    </dsp:sp>
    <dsp:sp modelId="{BF83C971-2FDD-4361-B008-04756594F7DD}">
      <dsp:nvSpPr>
        <dsp:cNvPr id="0" name=""/>
        <dsp:cNvSpPr/>
      </dsp:nvSpPr>
      <dsp:spPr>
        <a:xfrm>
          <a:off x="4802696" y="1009737"/>
          <a:ext cx="3226673" cy="987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Performance Measurement and Management</a:t>
          </a:r>
        </a:p>
      </dsp:txBody>
      <dsp:txXfrm>
        <a:off x="4802696" y="1009737"/>
        <a:ext cx="3226673" cy="987334"/>
      </dsp:txXfrm>
    </dsp:sp>
    <dsp:sp modelId="{9354A887-8A54-45AF-A9DF-1A9D08813DF7}">
      <dsp:nvSpPr>
        <dsp:cNvPr id="0" name=""/>
        <dsp:cNvSpPr/>
      </dsp:nvSpPr>
      <dsp:spPr>
        <a:xfrm>
          <a:off x="2264962" y="2397778"/>
          <a:ext cx="1845933" cy="922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Market Understanding</a:t>
          </a:r>
        </a:p>
      </dsp:txBody>
      <dsp:txXfrm>
        <a:off x="2264962" y="2397778"/>
        <a:ext cx="1845933" cy="922966"/>
      </dsp:txXfrm>
    </dsp:sp>
    <dsp:sp modelId="{5A667CF6-D87D-4390-B1C8-F92635F17499}">
      <dsp:nvSpPr>
        <dsp:cNvPr id="0" name=""/>
        <dsp:cNvSpPr/>
      </dsp:nvSpPr>
      <dsp:spPr>
        <a:xfrm>
          <a:off x="4927444" y="2231713"/>
          <a:ext cx="2621890" cy="7934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Viability</a:t>
          </a:r>
        </a:p>
      </dsp:txBody>
      <dsp:txXfrm>
        <a:off x="4927444" y="2231713"/>
        <a:ext cx="2621890" cy="793428"/>
      </dsp:txXfrm>
    </dsp:sp>
    <dsp:sp modelId="{78574E78-B2DB-47EE-A1D2-89FDC5E3548E}">
      <dsp:nvSpPr>
        <dsp:cNvPr id="0" name=""/>
        <dsp:cNvSpPr/>
      </dsp:nvSpPr>
      <dsp:spPr>
        <a:xfrm>
          <a:off x="2251209" y="3552742"/>
          <a:ext cx="1845933" cy="922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Business Model and Management</a:t>
          </a:r>
        </a:p>
      </dsp:txBody>
      <dsp:txXfrm>
        <a:off x="2251209" y="3552742"/>
        <a:ext cx="1845933" cy="922966"/>
      </dsp:txXfrm>
    </dsp:sp>
    <dsp:sp modelId="{2614E920-3062-448D-909C-10896A9F1C22}">
      <dsp:nvSpPr>
        <dsp:cNvPr id="0" name=""/>
        <dsp:cNvSpPr/>
      </dsp:nvSpPr>
      <dsp:spPr>
        <a:xfrm>
          <a:off x="5109564" y="3291487"/>
          <a:ext cx="1845933" cy="922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National Network </a:t>
          </a:r>
        </a:p>
        <a:p>
          <a:pPr marL="0" lvl="0" indent="0" algn="ctr" defTabSz="800100">
            <a:lnSpc>
              <a:spcPct val="90000"/>
            </a:lnSpc>
            <a:spcBef>
              <a:spcPct val="0"/>
            </a:spcBef>
            <a:spcAft>
              <a:spcPct val="35000"/>
            </a:spcAft>
            <a:buNone/>
          </a:pPr>
          <a:r>
            <a:rPr lang="en-US" sz="1800" kern="1200" dirty="0"/>
            <a:t>Citizen</a:t>
          </a:r>
        </a:p>
      </dsp:txBody>
      <dsp:txXfrm>
        <a:off x="5109564" y="3291487"/>
        <a:ext cx="1845933" cy="922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94C81-1D84-4982-BC11-0943ED72F591}">
      <dsp:nvSpPr>
        <dsp:cNvPr id="0" name=""/>
        <dsp:cNvSpPr/>
      </dsp:nvSpPr>
      <dsp:spPr>
        <a:xfrm>
          <a:off x="4761" y="264388"/>
          <a:ext cx="1206802"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Center Performance Panel Review Summary Report</a:t>
          </a:r>
        </a:p>
      </dsp:txBody>
      <dsp:txXfrm>
        <a:off x="40107" y="299734"/>
        <a:ext cx="1136110" cy="1731135"/>
      </dsp:txXfrm>
    </dsp:sp>
    <dsp:sp modelId="{A301B726-8D45-4CB0-A557-14BBB5B31B14}">
      <dsp:nvSpPr>
        <dsp:cNvPr id="0" name=""/>
        <dsp:cNvSpPr/>
      </dsp:nvSpPr>
      <dsp:spPr>
        <a:xfrm>
          <a:off x="1310233"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10233" y="1091892"/>
        <a:ext cx="146425" cy="146819"/>
      </dsp:txXfrm>
    </dsp:sp>
    <dsp:sp modelId="{5032BE3F-DE77-4AA8-BBB6-873E8A8342BD}">
      <dsp:nvSpPr>
        <dsp:cNvPr id="0" name=""/>
        <dsp:cNvSpPr/>
      </dsp:nvSpPr>
      <dsp:spPr>
        <a:xfrm>
          <a:off x="1606241" y="264388"/>
          <a:ext cx="1279748"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Distinctive Practices</a:t>
          </a:r>
        </a:p>
        <a:p>
          <a:pPr marL="0" lvl="0" indent="0" algn="ctr" defTabSz="622300">
            <a:lnSpc>
              <a:spcPct val="90000"/>
            </a:lnSpc>
            <a:spcBef>
              <a:spcPct val="0"/>
            </a:spcBef>
            <a:spcAft>
              <a:spcPct val="35000"/>
            </a:spcAft>
            <a:buNone/>
          </a:pPr>
          <a:r>
            <a:rPr lang="en-US" sz="1400" kern="1200" dirty="0"/>
            <a:t> Opportunities for Performance Improv.</a:t>
          </a:r>
        </a:p>
        <a:p>
          <a:pPr marL="0" lvl="0" indent="0" algn="ctr" defTabSz="622300">
            <a:lnSpc>
              <a:spcPct val="90000"/>
            </a:lnSpc>
            <a:spcBef>
              <a:spcPct val="0"/>
            </a:spcBef>
            <a:spcAft>
              <a:spcPct val="35000"/>
            </a:spcAft>
            <a:buNone/>
          </a:pPr>
          <a:r>
            <a:rPr lang="en-US" sz="1400" kern="1200" dirty="0"/>
            <a:t>Significant Performance Deficiencies</a:t>
          </a:r>
        </a:p>
      </dsp:txBody>
      <dsp:txXfrm>
        <a:off x="1643724" y="301871"/>
        <a:ext cx="1204782" cy="1726861"/>
      </dsp:txXfrm>
    </dsp:sp>
    <dsp:sp modelId="{C4B1355F-50CE-4BA7-8494-79731DA1FFCA}">
      <dsp:nvSpPr>
        <dsp:cNvPr id="0" name=""/>
        <dsp:cNvSpPr/>
      </dsp:nvSpPr>
      <dsp:spPr>
        <a:xfrm>
          <a:off x="2984659"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84659" y="1091892"/>
        <a:ext cx="146425" cy="146819"/>
      </dsp:txXfrm>
    </dsp:sp>
    <dsp:sp modelId="{7D3E3AD4-6020-41FF-B1F0-A03599911054}">
      <dsp:nvSpPr>
        <dsp:cNvPr id="0" name=""/>
        <dsp:cNvSpPr/>
      </dsp:nvSpPr>
      <dsp:spPr>
        <a:xfrm>
          <a:off x="3280666" y="264388"/>
          <a:ext cx="110087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Center Success Plan (as appropriate</a:t>
          </a:r>
        </a:p>
      </dsp:txBody>
      <dsp:txXfrm>
        <a:off x="3312909" y="296631"/>
        <a:ext cx="1036385" cy="1737341"/>
      </dsp:txXfrm>
    </dsp:sp>
    <dsp:sp modelId="{C6DCB2CC-71A1-4E42-96EC-D6C434284F5A}">
      <dsp:nvSpPr>
        <dsp:cNvPr id="0" name=""/>
        <dsp:cNvSpPr/>
      </dsp:nvSpPr>
      <dsp:spPr>
        <a:xfrm>
          <a:off x="4480207"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80207" y="1091892"/>
        <a:ext cx="146425" cy="146819"/>
      </dsp:txXfrm>
    </dsp:sp>
    <dsp:sp modelId="{458965FE-D3BD-4870-8CDB-3AC51934A3B6}">
      <dsp:nvSpPr>
        <dsp:cNvPr id="0" name=""/>
        <dsp:cNvSpPr/>
      </dsp:nvSpPr>
      <dsp:spPr>
        <a:xfrm>
          <a:off x="4776214" y="264388"/>
          <a:ext cx="98669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Leverage NIST MEP &amp; National Network Resources to Assist Centers</a:t>
          </a:r>
        </a:p>
      </dsp:txBody>
      <dsp:txXfrm>
        <a:off x="4805113" y="293287"/>
        <a:ext cx="928893" cy="1744029"/>
      </dsp:txXfrm>
    </dsp:sp>
    <dsp:sp modelId="{294EF1D3-A285-4354-8E31-A13BD8D27FBB}">
      <dsp:nvSpPr>
        <dsp:cNvPr id="0" name=""/>
        <dsp:cNvSpPr/>
      </dsp:nvSpPr>
      <dsp:spPr>
        <a:xfrm>
          <a:off x="5861575"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61575" y="1091892"/>
        <a:ext cx="146425" cy="146819"/>
      </dsp:txXfrm>
    </dsp:sp>
    <dsp:sp modelId="{0E01FBC4-51AB-4CFE-A035-EDD7572D5CB3}">
      <dsp:nvSpPr>
        <dsp:cNvPr id="0" name=""/>
        <dsp:cNvSpPr/>
      </dsp:nvSpPr>
      <dsp:spPr>
        <a:xfrm>
          <a:off x="6157582" y="264388"/>
          <a:ext cx="98669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Re-evaluation (within 12 months) (if applicable)</a:t>
          </a:r>
        </a:p>
      </dsp:txBody>
      <dsp:txXfrm>
        <a:off x="6186481" y="293287"/>
        <a:ext cx="928893" cy="1744029"/>
      </dsp:txXfrm>
    </dsp:sp>
    <dsp:sp modelId="{ECCBE2CD-A74E-4FA1-9419-0BF6BB36722D}">
      <dsp:nvSpPr>
        <dsp:cNvPr id="0" name=""/>
        <dsp:cNvSpPr/>
      </dsp:nvSpPr>
      <dsp:spPr>
        <a:xfrm>
          <a:off x="7242943"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242943" y="1091892"/>
        <a:ext cx="146425" cy="146819"/>
      </dsp:txXfrm>
    </dsp:sp>
    <dsp:sp modelId="{4667158A-E0E8-49FB-9575-49EC1EE9F4C3}">
      <dsp:nvSpPr>
        <dsp:cNvPr id="0" name=""/>
        <dsp:cNvSpPr/>
      </dsp:nvSpPr>
      <dsp:spPr>
        <a:xfrm>
          <a:off x="7538950" y="264388"/>
          <a:ext cx="1109633"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NIST MEP Determination of continued Coop. Agreement or State Re-Competition</a:t>
          </a:r>
        </a:p>
      </dsp:txBody>
      <dsp:txXfrm>
        <a:off x="7571450" y="296888"/>
        <a:ext cx="1044633" cy="1736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0744D-B543-412E-A502-8B314F583135}">
      <dsp:nvSpPr>
        <dsp:cNvPr id="0" name=""/>
        <dsp:cNvSpPr/>
      </dsp:nvSpPr>
      <dsp:spPr>
        <a:xfrm>
          <a:off x="3985"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B25EF-35C4-49A1-8ACA-B99108E49B98}">
      <dsp:nvSpPr>
        <dsp:cNvPr id="0" name=""/>
        <dsp:cNvSpPr/>
      </dsp:nvSpPr>
      <dsp:spPr>
        <a:xfrm rot="17700000">
          <a:off x="320101"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anose="020F0502020204030204"/>
              <a:ea typeface="+mn-ea"/>
              <a:cs typeface="+mn-cs"/>
            </a:rPr>
            <a:t>Center Performance Panel Review  </a:t>
          </a:r>
        </a:p>
        <a:p>
          <a:pPr marL="0" lvl="0" indent="0" algn="ctr" defTabSz="355600">
            <a:lnSpc>
              <a:spcPct val="90000"/>
            </a:lnSpc>
            <a:spcBef>
              <a:spcPct val="0"/>
            </a:spcBef>
            <a:spcAft>
              <a:spcPct val="35000"/>
            </a:spcAft>
            <a:buNone/>
          </a:pPr>
          <a:r>
            <a:rPr lang="en-US" sz="800" i="1" kern="1200" dirty="0">
              <a:latin typeface="Calibri" panose="020F0502020204030204"/>
              <a:ea typeface="+mn-ea"/>
              <a:cs typeface="+mn-cs"/>
            </a:rPr>
            <a:t>(Review to take place NLT 8 months into Year 3/8)</a:t>
          </a:r>
        </a:p>
      </dsp:txBody>
      <dsp:txXfrm>
        <a:off x="320101" y="1487441"/>
        <a:ext cx="1152437" cy="555385"/>
      </dsp:txXfrm>
    </dsp:sp>
    <dsp:sp modelId="{223B2366-0B3A-4B72-A8CC-96CBEAB33AC6}">
      <dsp:nvSpPr>
        <dsp:cNvPr id="0" name=""/>
        <dsp:cNvSpPr/>
      </dsp:nvSpPr>
      <dsp:spPr>
        <a:xfrm>
          <a:off x="100087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D370C-C8E0-4857-A01E-25310AB87834}">
      <dsp:nvSpPr>
        <dsp:cNvPr id="0" name=""/>
        <dsp:cNvSpPr/>
      </dsp:nvSpPr>
      <dsp:spPr>
        <a:xfrm rot="17700000">
          <a:off x="430955"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Center Performance &amp; Profile Report (CPPR) Guidance issued to Center/Panel Review Guidance Provided to Panelists</a:t>
          </a:r>
        </a:p>
        <a:p>
          <a:pPr marL="0" lvl="0" indent="0" algn="ctr" defTabSz="222250">
            <a:lnSpc>
              <a:spcPct val="90000"/>
            </a:lnSpc>
            <a:spcBef>
              <a:spcPct val="0"/>
            </a:spcBef>
            <a:spcAft>
              <a:spcPct val="35000"/>
            </a:spcAft>
            <a:buNone/>
          </a:pPr>
          <a:r>
            <a:rPr lang="en-US" sz="500" kern="1200" dirty="0">
              <a:latin typeface="Calibri" panose="020F0502020204030204"/>
              <a:ea typeface="+mn-ea"/>
              <a:cs typeface="+mn-cs"/>
            </a:rPr>
            <a:t>(Upon confirmation by Center &amp; Panelists) Typically NLT 3 months prior to Review Date)</a:t>
          </a:r>
        </a:p>
      </dsp:txBody>
      <dsp:txXfrm>
        <a:off x="430955" y="3135870"/>
        <a:ext cx="996912" cy="480674"/>
      </dsp:txXfrm>
    </dsp:sp>
    <dsp:sp modelId="{B0261DCE-1A01-4767-807C-2E76B06BF3B4}">
      <dsp:nvSpPr>
        <dsp:cNvPr id="0" name=""/>
        <dsp:cNvSpPr/>
      </dsp:nvSpPr>
      <dsp:spPr>
        <a:xfrm rot="17700000">
          <a:off x="1055082"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753FA453-51B7-47C8-AE48-25C8B262C0AD}">
      <dsp:nvSpPr>
        <dsp:cNvPr id="0" name=""/>
        <dsp:cNvSpPr/>
      </dsp:nvSpPr>
      <dsp:spPr>
        <a:xfrm>
          <a:off x="1551906"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12EE6-6C44-4D18-9968-E738E38DACCE}">
      <dsp:nvSpPr>
        <dsp:cNvPr id="0" name=""/>
        <dsp:cNvSpPr/>
      </dsp:nvSpPr>
      <dsp:spPr>
        <a:xfrm rot="17700000">
          <a:off x="1878560"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anose="020F0502020204030204"/>
              <a:ea typeface="+mn-ea"/>
              <a:cs typeface="+mn-cs"/>
            </a:rPr>
            <a:t>Completion of CPPR </a:t>
          </a:r>
          <a:r>
            <a:rPr lang="en-US" sz="800" i="1" kern="1200" dirty="0">
              <a:latin typeface="Calibri" panose="020F0502020204030204"/>
              <a:ea typeface="+mn-ea"/>
              <a:cs typeface="+mn-cs"/>
            </a:rPr>
            <a:t>(NLT 37 days before Panel Review)</a:t>
          </a:r>
        </a:p>
      </dsp:txBody>
      <dsp:txXfrm>
        <a:off x="1878560" y="1487441"/>
        <a:ext cx="1152437" cy="555385"/>
      </dsp:txXfrm>
    </dsp:sp>
    <dsp:sp modelId="{9CE21009-9937-4B78-ABAC-9E231CFB76E6}">
      <dsp:nvSpPr>
        <dsp:cNvPr id="0" name=""/>
        <dsp:cNvSpPr/>
      </dsp:nvSpPr>
      <dsp:spPr>
        <a:xfrm>
          <a:off x="254879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F02F6-6DF8-4EC2-9915-2A6E8F9786AF}">
      <dsp:nvSpPr>
        <dsp:cNvPr id="0" name=""/>
        <dsp:cNvSpPr/>
      </dsp:nvSpPr>
      <dsp:spPr>
        <a:xfrm rot="17700000">
          <a:off x="1978876"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Panelist Questions Prepared in advance of Pre-Panel Discussion</a:t>
          </a:r>
          <a:r>
            <a:rPr lang="en-US" sz="500" kern="1200" dirty="0">
              <a:latin typeface="Calibri" panose="020F0502020204030204"/>
              <a:ea typeface="+mn-ea"/>
              <a:cs typeface="+mn-cs"/>
            </a:rPr>
            <a:t> (NLT 20 days before Panel Review)</a:t>
          </a:r>
        </a:p>
      </dsp:txBody>
      <dsp:txXfrm>
        <a:off x="1978876" y="3135870"/>
        <a:ext cx="996912" cy="480674"/>
      </dsp:txXfrm>
    </dsp:sp>
    <dsp:sp modelId="{239B7352-9232-489F-B83F-602BB64D1B6F}">
      <dsp:nvSpPr>
        <dsp:cNvPr id="0" name=""/>
        <dsp:cNvSpPr/>
      </dsp:nvSpPr>
      <dsp:spPr>
        <a:xfrm rot="17700000">
          <a:off x="2603003"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D2CC3492-FF63-4606-818E-9AD20E719752}">
      <dsp:nvSpPr>
        <dsp:cNvPr id="0" name=""/>
        <dsp:cNvSpPr/>
      </dsp:nvSpPr>
      <dsp:spPr>
        <a:xfrm>
          <a:off x="3099752"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9627E-2C13-40DE-B8C9-35A93FEB0163}">
      <dsp:nvSpPr>
        <dsp:cNvPr id="0" name=""/>
        <dsp:cNvSpPr/>
      </dsp:nvSpPr>
      <dsp:spPr>
        <a:xfrm rot="17700000">
          <a:off x="2529834"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 Pre-Discussion </a:t>
          </a:r>
          <a:r>
            <a:rPr lang="en-US" sz="500" i="1" kern="1200" dirty="0">
              <a:latin typeface="Calibri" panose="020F0502020204030204"/>
              <a:ea typeface="+mn-ea"/>
              <a:cs typeface="+mn-cs"/>
            </a:rPr>
            <a:t>(NLT 17 days before Panel Review)</a:t>
          </a:r>
        </a:p>
      </dsp:txBody>
      <dsp:txXfrm>
        <a:off x="2529834" y="3135870"/>
        <a:ext cx="996912" cy="480674"/>
      </dsp:txXfrm>
    </dsp:sp>
    <dsp:sp modelId="{2A2511F8-1A45-4D4A-AAA3-81C36D303B9C}">
      <dsp:nvSpPr>
        <dsp:cNvPr id="0" name=""/>
        <dsp:cNvSpPr/>
      </dsp:nvSpPr>
      <dsp:spPr>
        <a:xfrm rot="17700000">
          <a:off x="3153960"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EECE2098-C8EB-46C9-91D6-4DEC782B8BE1}">
      <dsp:nvSpPr>
        <dsp:cNvPr id="0" name=""/>
        <dsp:cNvSpPr/>
      </dsp:nvSpPr>
      <dsp:spPr>
        <a:xfrm>
          <a:off x="3650710"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DF8C1-D16B-4E98-812F-60FCE5B152BE}">
      <dsp:nvSpPr>
        <dsp:cNvPr id="0" name=""/>
        <dsp:cNvSpPr/>
      </dsp:nvSpPr>
      <dsp:spPr>
        <a:xfrm rot="17700000">
          <a:off x="3080792"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 Questions Developed &amp; Provided to Center </a:t>
          </a:r>
          <a:r>
            <a:rPr lang="en-US" sz="500" kern="1200" dirty="0">
              <a:latin typeface="Calibri" panose="020F0502020204030204"/>
              <a:ea typeface="+mn-ea"/>
              <a:cs typeface="+mn-cs"/>
            </a:rPr>
            <a:t> (NLT 9 days  before Panel Review)</a:t>
          </a:r>
        </a:p>
      </dsp:txBody>
      <dsp:txXfrm>
        <a:off x="3080792" y="3135870"/>
        <a:ext cx="996912" cy="480674"/>
      </dsp:txXfrm>
    </dsp:sp>
    <dsp:sp modelId="{DC96B2A9-AD09-4A9D-A87F-97B478D029C4}">
      <dsp:nvSpPr>
        <dsp:cNvPr id="0" name=""/>
        <dsp:cNvSpPr/>
      </dsp:nvSpPr>
      <dsp:spPr>
        <a:xfrm rot="17700000">
          <a:off x="3704918"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1CE1EA64-8E38-4270-A72F-5513203711D6}">
      <dsp:nvSpPr>
        <dsp:cNvPr id="0" name=""/>
        <dsp:cNvSpPr/>
      </dsp:nvSpPr>
      <dsp:spPr>
        <a:xfrm>
          <a:off x="4201742"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46916-3903-431A-AFBC-A2C2113BB077}">
      <dsp:nvSpPr>
        <dsp:cNvPr id="0" name=""/>
        <dsp:cNvSpPr/>
      </dsp:nvSpPr>
      <dsp:spPr>
        <a:xfrm rot="17700000">
          <a:off x="4528396"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Centers Response to Questions &amp; Presentation provided to Panel </a:t>
          </a:r>
          <a:r>
            <a:rPr lang="en-US" sz="800" b="1" i="1" kern="1200" dirty="0"/>
            <a:t>(</a:t>
          </a:r>
          <a:r>
            <a:rPr lang="en-US" sz="800" b="0" i="1" kern="1200" dirty="0"/>
            <a:t>NLT 3 days before Panel Review)</a:t>
          </a:r>
        </a:p>
      </dsp:txBody>
      <dsp:txXfrm>
        <a:off x="4528396" y="1487441"/>
        <a:ext cx="1152437" cy="555385"/>
      </dsp:txXfrm>
    </dsp:sp>
    <dsp:sp modelId="{16784544-5553-4856-93D2-39236ABAED02}">
      <dsp:nvSpPr>
        <dsp:cNvPr id="0" name=""/>
        <dsp:cNvSpPr/>
      </dsp:nvSpPr>
      <dsp:spPr>
        <a:xfrm>
          <a:off x="5198705"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3DD36-DCBF-44C4-8DB1-7595D1AD20D4}">
      <dsp:nvSpPr>
        <dsp:cNvPr id="0" name=""/>
        <dsp:cNvSpPr/>
      </dsp:nvSpPr>
      <dsp:spPr>
        <a:xfrm rot="17700000">
          <a:off x="5525359"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 Performance Panel Review</a:t>
          </a:r>
        </a:p>
      </dsp:txBody>
      <dsp:txXfrm>
        <a:off x="5525359" y="1487441"/>
        <a:ext cx="1152437" cy="555385"/>
      </dsp:txXfrm>
    </dsp:sp>
    <dsp:sp modelId="{5158E8F3-B725-4193-91B5-51CB083C48CF}">
      <dsp:nvSpPr>
        <dsp:cNvPr id="0" name=""/>
        <dsp:cNvSpPr/>
      </dsp:nvSpPr>
      <dsp:spPr>
        <a:xfrm>
          <a:off x="619559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706C-25A6-4D3E-85ED-CB66585C0224}">
      <dsp:nvSpPr>
        <dsp:cNvPr id="0" name=""/>
        <dsp:cNvSpPr/>
      </dsp:nvSpPr>
      <dsp:spPr>
        <a:xfrm rot="17700000">
          <a:off x="5625675"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t>Development of Observations &amp; Recommendations and Post Review Teleconference </a:t>
          </a:r>
          <a:r>
            <a:rPr lang="en-US" sz="500" kern="1200" dirty="0"/>
            <a:t>(NLT 4 days post Panel Review)</a:t>
          </a:r>
        </a:p>
      </dsp:txBody>
      <dsp:txXfrm>
        <a:off x="5625675" y="3135870"/>
        <a:ext cx="996912" cy="480674"/>
      </dsp:txXfrm>
    </dsp:sp>
    <dsp:sp modelId="{10DD8D16-A22F-4F08-A356-9F0E211BBA62}">
      <dsp:nvSpPr>
        <dsp:cNvPr id="0" name=""/>
        <dsp:cNvSpPr/>
      </dsp:nvSpPr>
      <dsp:spPr>
        <a:xfrm rot="17700000">
          <a:off x="6249802"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EE323C5D-C2F5-4D67-91C6-2EB39AB93B9F}">
      <dsp:nvSpPr>
        <dsp:cNvPr id="0" name=""/>
        <dsp:cNvSpPr/>
      </dsp:nvSpPr>
      <dsp:spPr>
        <a:xfrm>
          <a:off x="6746551"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F2175-C44B-414E-B607-9D3D2314BC51}">
      <dsp:nvSpPr>
        <dsp:cNvPr id="0" name=""/>
        <dsp:cNvSpPr/>
      </dsp:nvSpPr>
      <dsp:spPr>
        <a:xfrm rot="17700000">
          <a:off x="6176633"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t>Center Performance Summary Report Provided to Center </a:t>
          </a:r>
          <a:r>
            <a:rPr lang="en-US" sz="500" i="1" kern="1200" dirty="0"/>
            <a:t>(</a:t>
          </a:r>
          <a:r>
            <a:rPr lang="en-US" sz="500" i="0" kern="1200" dirty="0"/>
            <a:t>NLT 3 weeks post Panel Review)</a:t>
          </a:r>
          <a:endParaRPr lang="en-US" sz="500" kern="1200" dirty="0"/>
        </a:p>
      </dsp:txBody>
      <dsp:txXfrm>
        <a:off x="6176633" y="3135870"/>
        <a:ext cx="996912" cy="480674"/>
      </dsp:txXfrm>
    </dsp:sp>
    <dsp:sp modelId="{CC4F4121-0B77-4C23-80B8-CFA3E7AA4317}">
      <dsp:nvSpPr>
        <dsp:cNvPr id="0" name=""/>
        <dsp:cNvSpPr/>
      </dsp:nvSpPr>
      <dsp:spPr>
        <a:xfrm rot="17700000">
          <a:off x="6800760"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447270AE-11B2-4249-9E7F-B568B85B2DDF}">
      <dsp:nvSpPr>
        <dsp:cNvPr id="0" name=""/>
        <dsp:cNvSpPr/>
      </dsp:nvSpPr>
      <dsp:spPr>
        <a:xfrm>
          <a:off x="7297583"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0602F-5022-474F-9D60-3737888238AB}">
      <dsp:nvSpPr>
        <dsp:cNvPr id="0" name=""/>
        <dsp:cNvSpPr/>
      </dsp:nvSpPr>
      <dsp:spPr>
        <a:xfrm rot="17700000">
          <a:off x="7624237"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Centers Response to Center Performance Summary Report </a:t>
          </a:r>
          <a:r>
            <a:rPr lang="en-US" sz="800" b="0" kern="1200" dirty="0"/>
            <a:t>(NLT 4 weeks upon receipt) </a:t>
          </a:r>
          <a:r>
            <a:rPr lang="en-US" sz="800" b="1" kern="1200" dirty="0"/>
            <a:t>IF APPLICABLE</a:t>
          </a:r>
        </a:p>
      </dsp:txBody>
      <dsp:txXfrm>
        <a:off x="7624237" y="1487441"/>
        <a:ext cx="1152437" cy="5553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BECF48-DBC9-314E-96BF-7ECE06E63E0A}" type="slidenum">
              <a:rPr lang="en-US" smtClean="0"/>
              <a:t>‹#›</a:t>
            </a:fld>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50E4B87-247A-D94E-B1FD-076522E4B75D}" type="datetimeFigureOut">
              <a:rPr lang="en-US" smtClean="0"/>
              <a:t>12/13/2024</a:t>
            </a:fld>
            <a:endParaRPr lang="en-US"/>
          </a:p>
        </p:txBody>
      </p:sp>
    </p:spTree>
    <p:extLst>
      <p:ext uri="{BB962C8B-B14F-4D97-AF65-F5344CB8AC3E}">
        <p14:creationId xmlns:p14="http://schemas.microsoft.com/office/powerpoint/2010/main" val="96099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38399D-9797-104A-B9A3-A691203389B3}" type="datetimeFigureOut">
              <a:rPr lang="en-US" smtClean="0"/>
              <a:t>12/13/2024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6BA528-4CBB-5A4A-B16E-1F8B808DF828}" type="slidenum">
              <a:rPr lang="en-US" smtClean="0"/>
              <a:t>‹#›</a:t>
            </a:fld>
            <a:endParaRPr lang="en-US"/>
          </a:p>
        </p:txBody>
      </p:sp>
    </p:spTree>
    <p:extLst>
      <p:ext uri="{BB962C8B-B14F-4D97-AF65-F5344CB8AC3E}">
        <p14:creationId xmlns:p14="http://schemas.microsoft.com/office/powerpoint/2010/main" val="1797165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a:t>
            </a:fld>
            <a:endParaRPr lang="en-US"/>
          </a:p>
        </p:txBody>
      </p:sp>
    </p:spTree>
    <p:extLst>
      <p:ext uri="{BB962C8B-B14F-4D97-AF65-F5344CB8AC3E}">
        <p14:creationId xmlns:p14="http://schemas.microsoft.com/office/powerpoint/2010/main" val="288102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10</a:t>
            </a:fld>
            <a:endParaRPr lang="en-US"/>
          </a:p>
        </p:txBody>
      </p:sp>
    </p:spTree>
    <p:extLst>
      <p:ext uri="{BB962C8B-B14F-4D97-AF65-F5344CB8AC3E}">
        <p14:creationId xmlns:p14="http://schemas.microsoft.com/office/powerpoint/2010/main" val="18605745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Funding Program (Awards) list, Centers can drill down into the Periods of Performance (POPs) for each award.  Within each Period of Performance are any Sub-recipients who have a legal and financial responsibility to the Center on the Cooperative Agreement.</a:t>
            </a:r>
          </a:p>
          <a:p>
            <a:endParaRPr lang="en-US" dirty="0"/>
          </a:p>
          <a:p>
            <a:r>
              <a:rPr lang="en-US" dirty="0"/>
              <a:t>The Sub-recipients identified here are included on Center Locations maps within MEIS and the CPPR.</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100</a:t>
            </a:fld>
            <a:endParaRPr lang="en-US"/>
          </a:p>
        </p:txBody>
      </p:sp>
    </p:spTree>
    <p:extLst>
      <p:ext uri="{BB962C8B-B14F-4D97-AF65-F5344CB8AC3E}">
        <p14:creationId xmlns:p14="http://schemas.microsoft.com/office/powerpoint/2010/main" val="4756528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Contacts tab provides the Center with a list of all relevant NIST and NIST MEP staff on the award (example Federal Program Manager and Grants Specialist).</a:t>
            </a:r>
          </a:p>
        </p:txBody>
      </p:sp>
      <p:sp>
        <p:nvSpPr>
          <p:cNvPr id="4" name="Slide Number Placeholder 3"/>
          <p:cNvSpPr>
            <a:spLocks noGrp="1"/>
          </p:cNvSpPr>
          <p:nvPr>
            <p:ph type="sldNum" sz="quarter" idx="10"/>
          </p:nvPr>
        </p:nvSpPr>
        <p:spPr/>
        <p:txBody>
          <a:bodyPr/>
          <a:lstStyle/>
          <a:p>
            <a:fld id="{CB6BA528-4CBB-5A4A-B16E-1F8B808DF828}" type="slidenum">
              <a:rPr lang="en-US" smtClean="0"/>
              <a:t>101</a:t>
            </a:fld>
            <a:endParaRPr lang="en-US"/>
          </a:p>
        </p:txBody>
      </p:sp>
    </p:spTree>
    <p:extLst>
      <p:ext uri="{BB962C8B-B14F-4D97-AF65-F5344CB8AC3E}">
        <p14:creationId xmlns:p14="http://schemas.microsoft.com/office/powerpoint/2010/main" val="35543098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wondered how NIST MEP calculates your Federal Dollar allocation used in many indicators including IMPACT Metrics, the amounts are listed here.  The Federal Dollar allocation includes the SUM of NIST MEP Funds, Unexpended Federal  Funds Above Base and Unexpended Federal Funds Towards base.</a:t>
            </a:r>
          </a:p>
        </p:txBody>
      </p:sp>
      <p:sp>
        <p:nvSpPr>
          <p:cNvPr id="4" name="Slide Number Placeholder 3"/>
          <p:cNvSpPr>
            <a:spLocks noGrp="1"/>
          </p:cNvSpPr>
          <p:nvPr>
            <p:ph type="sldNum" sz="quarter" idx="10"/>
          </p:nvPr>
        </p:nvSpPr>
        <p:spPr/>
        <p:txBody>
          <a:bodyPr/>
          <a:lstStyle/>
          <a:p>
            <a:fld id="{CB6BA528-4CBB-5A4A-B16E-1F8B808DF828}" type="slidenum">
              <a:rPr lang="en-US" smtClean="0"/>
              <a:t>102</a:t>
            </a:fld>
            <a:endParaRPr lang="en-US"/>
          </a:p>
        </p:txBody>
      </p:sp>
    </p:spTree>
    <p:extLst>
      <p:ext uri="{BB962C8B-B14F-4D97-AF65-F5344CB8AC3E}">
        <p14:creationId xmlns:p14="http://schemas.microsoft.com/office/powerpoint/2010/main" val="5166793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wondered how NIST MEP calculates your Total Cash Quarterly Allocation displayed on IMPACT Metrics, the amounts are listed here.  The Total Cash Quarterly Allocation  Dollar includes the SUM of NIST MEP Funds, Unexpended Federal  Funds Above Base, Unexpended Federal Funds Towards base, </a:t>
            </a:r>
            <a:r>
              <a:rPr lang="en-US" sz="1200" kern="1200" dirty="0">
                <a:solidFill>
                  <a:schemeClr val="tx1"/>
                </a:solidFill>
                <a:effectLst/>
                <a:latin typeface="+mn-lt"/>
                <a:ea typeface="+mn-ea"/>
                <a:cs typeface="+mn-cs"/>
              </a:rPr>
              <a:t>Program Income, State/Local Cash and Other Cash</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103</a:t>
            </a:fld>
            <a:endParaRPr lang="en-US"/>
          </a:p>
        </p:txBody>
      </p:sp>
    </p:spTree>
    <p:extLst>
      <p:ext uri="{BB962C8B-B14F-4D97-AF65-F5344CB8AC3E}">
        <p14:creationId xmlns:p14="http://schemas.microsoft.com/office/powerpoint/2010/main" val="15306710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tab provides Centers with a READ ONLY view of their Estimated Budget.  The checkboxes can be used to display additional awards, show actuals and show the variance as needed.  This report is pulling a significant amount of data so the time to load the page is a bit greater than other pages within MEIS.  Scroll all the way to the right and the Total Budget for the entirely of the Award is displayed.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104</a:t>
            </a:fld>
            <a:endParaRPr lang="en-US"/>
          </a:p>
        </p:txBody>
      </p:sp>
    </p:spTree>
    <p:extLst>
      <p:ext uri="{BB962C8B-B14F-4D97-AF65-F5344CB8AC3E}">
        <p14:creationId xmlns:p14="http://schemas.microsoft.com/office/powerpoint/2010/main" val="38427885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Reporting Set is a construct in MEIS to allow NIST MEP to evaluate center performance based on the likely 10 year period between competitions 3-2, 3-2.  There is nothing the Center needs to do other than let your Federal Program Officer know if the Reporting Set contains the </a:t>
            </a:r>
            <a:r>
              <a:rPr lang="en-US"/>
              <a:t>incorrect Awards.</a:t>
            </a: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105</a:t>
            </a:fld>
            <a:endParaRPr lang="en-US"/>
          </a:p>
        </p:txBody>
      </p:sp>
    </p:spTree>
    <p:extLst>
      <p:ext uri="{BB962C8B-B14F-4D97-AF65-F5344CB8AC3E}">
        <p14:creationId xmlns:p14="http://schemas.microsoft.com/office/powerpoint/2010/main" val="23044214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BA528-4CBB-5A4A-B16E-1F8B808DF828}" type="slidenum">
              <a:rPr lang="en-US" smtClean="0"/>
              <a:t>106</a:t>
            </a:fld>
            <a:endParaRPr lang="en-US"/>
          </a:p>
        </p:txBody>
      </p:sp>
    </p:spTree>
    <p:extLst>
      <p:ext uri="{BB962C8B-B14F-4D97-AF65-F5344CB8AC3E}">
        <p14:creationId xmlns:p14="http://schemas.microsoft.com/office/powerpoint/2010/main" val="11888087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Special Project funding programs once active are added to your configuration in MEIS.  </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108</a:t>
            </a:fld>
            <a:endParaRPr lang="en-US"/>
          </a:p>
        </p:txBody>
      </p:sp>
    </p:spTree>
    <p:extLst>
      <p:ext uri="{BB962C8B-B14F-4D97-AF65-F5344CB8AC3E}">
        <p14:creationId xmlns:p14="http://schemas.microsoft.com/office/powerpoint/2010/main" val="1474101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Projects will be reported on your Center Operations base award.</a:t>
            </a:r>
          </a:p>
          <a:p>
            <a:endParaRPr lang="en-US" dirty="0"/>
          </a:p>
          <a:p>
            <a:r>
              <a:rPr lang="en-US" dirty="0"/>
              <a:t>The National Account field has been repurposed to include the new Special Project Name tags.  You will need to create this field in your CRM systems in order to report.  </a:t>
            </a:r>
          </a:p>
          <a:p>
            <a:endParaRPr lang="en-US" dirty="0"/>
          </a:p>
          <a:p>
            <a:r>
              <a:rPr lang="en-US" dirty="0"/>
              <a:t>Your National Network Partners will also be able to use these tags to submit projects they deliver.</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109</a:t>
            </a:fld>
            <a:endParaRPr lang="en-US"/>
          </a:p>
        </p:txBody>
      </p:sp>
    </p:spTree>
    <p:extLst>
      <p:ext uri="{BB962C8B-B14F-4D97-AF65-F5344CB8AC3E}">
        <p14:creationId xmlns:p14="http://schemas.microsoft.com/office/powerpoint/2010/main" val="26089291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complete list of National Accounts for “active” Special Projects as of today.</a:t>
            </a:r>
          </a:p>
        </p:txBody>
      </p:sp>
      <p:sp>
        <p:nvSpPr>
          <p:cNvPr id="4" name="Slide Number Placeholder 3"/>
          <p:cNvSpPr>
            <a:spLocks noGrp="1"/>
          </p:cNvSpPr>
          <p:nvPr>
            <p:ph type="sldNum" sz="quarter" idx="5"/>
          </p:nvPr>
        </p:nvSpPr>
        <p:spPr/>
        <p:txBody>
          <a:bodyPr/>
          <a:lstStyle/>
          <a:p>
            <a:fld id="{CB6BA528-4CBB-5A4A-B16E-1F8B808DF828}" type="slidenum">
              <a:rPr lang="en-US" smtClean="0"/>
              <a:t>110</a:t>
            </a:fld>
            <a:endParaRPr lang="en-US"/>
          </a:p>
        </p:txBody>
      </p:sp>
    </p:spTree>
    <p:extLst>
      <p:ext uri="{BB962C8B-B14F-4D97-AF65-F5344CB8AC3E}">
        <p14:creationId xmlns:p14="http://schemas.microsoft.com/office/powerpoint/2010/main" val="33852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Reporting Dashboard in MEIS and the status of each reporting element for the chosen reporting period.</a:t>
            </a:r>
          </a:p>
          <a:p>
            <a:endParaRPr lang="en-US" dirty="0"/>
          </a:p>
          <a:p>
            <a:r>
              <a:rPr lang="en-US" dirty="0"/>
              <a:t>There is a color-coded key at the bottom of the page for the meaning of each colored status icon.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a:t>
            </a:fld>
            <a:endParaRPr lang="en-US"/>
          </a:p>
        </p:txBody>
      </p:sp>
    </p:spTree>
    <p:extLst>
      <p:ext uri="{BB962C8B-B14F-4D97-AF65-F5344CB8AC3E}">
        <p14:creationId xmlns:p14="http://schemas.microsoft.com/office/powerpoint/2010/main" val="11817380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required elements will appear on your Reporting Dashboard.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111</a:t>
            </a:fld>
            <a:endParaRPr lang="en-US"/>
          </a:p>
        </p:txBody>
      </p:sp>
    </p:spTree>
    <p:extLst>
      <p:ext uri="{BB962C8B-B14F-4D97-AF65-F5344CB8AC3E}">
        <p14:creationId xmlns:p14="http://schemas.microsoft.com/office/powerpoint/2010/main" val="1776426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and Contacts reporting elements can and should be completed now and updated anytime there is a change.  </a:t>
            </a:r>
          </a:p>
          <a:p>
            <a:endParaRPr lang="en-US" dirty="0"/>
          </a:p>
          <a:p>
            <a:r>
              <a:rPr lang="en-US" dirty="0"/>
              <a:t>Contacts are added so staff associated with the new awards can be easily be contacted via phone or email.  </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112</a:t>
            </a:fld>
            <a:endParaRPr lang="en-US"/>
          </a:p>
        </p:txBody>
      </p:sp>
    </p:spTree>
    <p:extLst>
      <p:ext uri="{BB962C8B-B14F-4D97-AF65-F5344CB8AC3E}">
        <p14:creationId xmlns:p14="http://schemas.microsoft.com/office/powerpoint/2010/main" val="24240985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reporting on progress based on Program status and Status Outcomes.  In the Program Status field, you will provide specific details on the status of your program, project stages, partnerships development, challenges and next steps as detailed in the Progress Plan form.  Click on the question mark (HELP) icon for specific instructions and guidance.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113</a:t>
            </a:fld>
            <a:endParaRPr lang="en-US"/>
          </a:p>
        </p:txBody>
      </p:sp>
    </p:spTree>
    <p:extLst>
      <p:ext uri="{BB962C8B-B14F-4D97-AF65-F5344CB8AC3E}">
        <p14:creationId xmlns:p14="http://schemas.microsoft.com/office/powerpoint/2010/main" val="322925210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highlight>
                  <a:srgbClr val="FFFF00"/>
                </a:highlight>
              </a:rPr>
              <a:t>All parties get to share in the project success.  For example, GA MEP partners with Oregon MEP to deliver food safety services to a food manufacturer in Oregon.  Oregon delivers the services and submits the project for survey, tagging the project with the National Account </a:t>
            </a:r>
            <a:r>
              <a:rPr lang="en-US" sz="1050" dirty="0">
                <a:highlight>
                  <a:srgbClr val="FFFF00"/>
                </a:highlight>
              </a:rPr>
              <a:t>“</a:t>
            </a:r>
            <a:r>
              <a:rPr lang="en-US" dirty="0">
                <a:highlight>
                  <a:srgbClr val="FFFF00"/>
                </a:highlight>
              </a:rPr>
              <a:t>RCAP” – GAMEP – FSMA tag.  </a:t>
            </a:r>
          </a:p>
          <a:p>
            <a:pPr marL="0" indent="0">
              <a:buNone/>
            </a:pPr>
            <a:endParaRPr lang="en-US" dirty="0">
              <a:highlight>
                <a:srgbClr val="FFFF00"/>
              </a:highlight>
            </a:endParaRPr>
          </a:p>
          <a:p>
            <a:pPr marL="0" indent="0">
              <a:buNone/>
            </a:pPr>
            <a:r>
              <a:rPr lang="en-US" dirty="0">
                <a:highlight>
                  <a:srgbClr val="FFFF00"/>
                </a:highlight>
              </a:rPr>
              <a:t>The aggregate client and project counts along with the impacts rolled up to the RCAP – GAMEP FSMA and the Oregon MEP center is also credited with the client and project counts and impacts related to the RCAP projects that they deliver.  These impacts are reflected in the IMPACT metrics.</a:t>
            </a:r>
          </a:p>
          <a:p>
            <a:endParaRPr lang="en-US" dirty="0"/>
          </a:p>
          <a:p>
            <a:pPr marL="0" indent="0">
              <a:buNone/>
            </a:pPr>
            <a:endParaRPr lang="en-US" dirty="0">
              <a:highlight>
                <a:srgbClr val="FFFF00"/>
              </a:highlight>
            </a:endParaRPr>
          </a:p>
          <a:p>
            <a:pPr marL="0" indent="0">
              <a:buNone/>
            </a:pPr>
            <a:r>
              <a:rPr lang="en-US" dirty="0">
                <a:highlight>
                  <a:srgbClr val="FFFF00"/>
                </a:highlight>
              </a:rPr>
              <a:t>This only works if projects are properly tagged.</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114</a:t>
            </a:fld>
            <a:endParaRPr lang="en-US"/>
          </a:p>
        </p:txBody>
      </p:sp>
    </p:spTree>
    <p:extLst>
      <p:ext uri="{BB962C8B-B14F-4D97-AF65-F5344CB8AC3E}">
        <p14:creationId xmlns:p14="http://schemas.microsoft.com/office/powerpoint/2010/main" val="31626378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manager and reporting contact at the Lead MEP Center and the Project Manager at NIST MEP are responsible for making sure the projects are being properly tagged.  It is important for the Project Manger for the Lead Center to make sure the delivering center is properly educated in the way to report the project.  If projects are not tagged with the National Account Code, they will not be counted as an RCAP project</a:t>
            </a:r>
          </a:p>
        </p:txBody>
      </p:sp>
      <p:sp>
        <p:nvSpPr>
          <p:cNvPr id="4" name="Slide Number Placeholder 3"/>
          <p:cNvSpPr>
            <a:spLocks noGrp="1"/>
          </p:cNvSpPr>
          <p:nvPr>
            <p:ph type="sldNum" sz="quarter" idx="5"/>
          </p:nvPr>
        </p:nvSpPr>
        <p:spPr/>
        <p:txBody>
          <a:bodyPr/>
          <a:lstStyle/>
          <a:p>
            <a:fld id="{CB6BA528-4CBB-5A4A-B16E-1F8B808DF828}" type="slidenum">
              <a:rPr lang="en-US" smtClean="0"/>
              <a:t>115</a:t>
            </a:fld>
            <a:endParaRPr lang="en-US"/>
          </a:p>
        </p:txBody>
      </p:sp>
    </p:spTree>
    <p:extLst>
      <p:ext uri="{BB962C8B-B14F-4D97-AF65-F5344CB8AC3E}">
        <p14:creationId xmlns:p14="http://schemas.microsoft.com/office/powerpoint/2010/main" val="18901751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schedule for the Survey Confirmation process is shown in this slide.</a:t>
            </a:r>
          </a:p>
        </p:txBody>
      </p:sp>
      <p:sp>
        <p:nvSpPr>
          <p:cNvPr id="4" name="Slide Number Placeholder 3"/>
          <p:cNvSpPr>
            <a:spLocks noGrp="1"/>
          </p:cNvSpPr>
          <p:nvPr>
            <p:ph type="sldNum" sz="quarter" idx="10"/>
          </p:nvPr>
        </p:nvSpPr>
        <p:spPr/>
        <p:txBody>
          <a:bodyPr/>
          <a:lstStyle/>
          <a:p>
            <a:fld id="{CB6BA528-4CBB-5A4A-B16E-1F8B808DF828}" type="slidenum">
              <a:rPr lang="en-US" smtClean="0"/>
              <a:t>116</a:t>
            </a:fld>
            <a:endParaRPr lang="en-US"/>
          </a:p>
        </p:txBody>
      </p:sp>
    </p:spTree>
    <p:extLst>
      <p:ext uri="{BB962C8B-B14F-4D97-AF65-F5344CB8AC3E}">
        <p14:creationId xmlns:p14="http://schemas.microsoft.com/office/powerpoint/2010/main" val="27370376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survey confirmation reports available to assist you.</a:t>
            </a:r>
          </a:p>
          <a:p>
            <a:endParaRPr lang="en-US" dirty="0"/>
          </a:p>
          <a:p>
            <a:pPr marL="171450" indent="-171450">
              <a:buFontTx/>
              <a:buChar char="-"/>
            </a:pPr>
            <a:r>
              <a:rPr lang="en-US" dirty="0"/>
              <a:t>Survey Confirmation (All Clients &amp; Projects) – Lists clients and projects that went to survey in any given period of time, based on your selection criteria.</a:t>
            </a:r>
          </a:p>
          <a:p>
            <a:pPr marL="171450" indent="-171450">
              <a:buFontTx/>
              <a:buChar char="-"/>
            </a:pPr>
            <a:endParaRPr lang="en-US" dirty="0"/>
          </a:p>
          <a:p>
            <a:pPr marL="171450" indent="-171450">
              <a:buFontTx/>
              <a:buChar char="-"/>
            </a:pPr>
            <a:r>
              <a:rPr lang="en-US" dirty="0"/>
              <a:t>Survey Confirmation (Clients per Tab) – lists clients and projects for any given period of time, based on your selection criteria, on separate tab, if exported to Excel.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117</a:t>
            </a:fld>
            <a:endParaRPr lang="en-US"/>
          </a:p>
        </p:txBody>
      </p:sp>
    </p:spTree>
    <p:extLst>
      <p:ext uri="{BB962C8B-B14F-4D97-AF65-F5344CB8AC3E}">
        <p14:creationId xmlns:p14="http://schemas.microsoft.com/office/powerpoint/2010/main" val="36823763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quarter, NIST MEP will use the client and project information to select clients for survey. The client unique identifier will be used to identify the clients that will be surveyed as well as the associated Projects and Events that will appear on the project list.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clients and projects/events are selected, CARs will then be able to confirm and correct the data before the survey begins.  This process is called Survey Confirmation.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month prior to the survey occurring, CARS will review and confirm the information used in conducting the survey.  This is an opportunity for CARs to edit the following fields:</a:t>
            </a:r>
          </a:p>
          <a:p>
            <a:pPr marL="628650" lvl="1" indent="-171450">
              <a:buFontTx/>
              <a:buChar char="-"/>
            </a:pPr>
            <a:endParaRPr lang="en-US" sz="12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Client information such as: name, address, and phone number.</a:t>
            </a:r>
          </a:p>
          <a:p>
            <a:pPr marL="628650" lvl="1" indent="-171450">
              <a:buFontTx/>
              <a:buChar char="-"/>
            </a:pPr>
            <a:r>
              <a:rPr lang="en-US" sz="1200" kern="1200" dirty="0">
                <a:solidFill>
                  <a:schemeClr val="tx1"/>
                </a:solidFill>
                <a:effectLst/>
                <a:latin typeface="+mn-lt"/>
                <a:ea typeface="+mn-ea"/>
                <a:cs typeface="+mn-cs"/>
              </a:rPr>
              <a:t>Client primary and secondary contact information such as: salutation, first name, last name, position, phone, and email.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CARs should take advantage of the data confirmation process to ensure every piece of information that will be seen by the client is correct and presents a professional image.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many cases, CARs may want to involve field staff in reviewing the information and appropriate arrangements should be made to ensure that field staff understand the process and are able to complete it in the time allotted.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Client records with a valid manufacturing MEP DOM NAICS code will be sent to survey regardless of whether the CAR has completed the confirmation process. MEP refreshes the record with current D&amp;B information at the time Survey Confirmation is opened if the last updated date is &gt; 6 months aged.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118</a:t>
            </a:fld>
            <a:endParaRPr lang="en-US"/>
          </a:p>
        </p:txBody>
      </p:sp>
    </p:spTree>
    <p:extLst>
      <p:ext uri="{BB962C8B-B14F-4D97-AF65-F5344CB8AC3E}">
        <p14:creationId xmlns:p14="http://schemas.microsoft.com/office/powerpoint/2010/main" val="26453214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Suggestions for Survey Confirmation:</a:t>
            </a:r>
          </a:p>
          <a:p>
            <a:endParaRPr lang="en-US" dirty="0"/>
          </a:p>
          <a:p>
            <a:pPr marL="171450" indent="-171450">
              <a:buFontTx/>
              <a:buChar char="-"/>
            </a:pPr>
            <a:r>
              <a:rPr lang="en-US" dirty="0"/>
              <a:t>Use this one-month period as a time to reconnect with Clients.  Review projects up for survey to discuss expected impacts and investigate current needs and possible new opportunities with the customer.</a:t>
            </a:r>
          </a:p>
          <a:p>
            <a:pPr marL="0" indent="0">
              <a:buFontTx/>
              <a:buNone/>
            </a:pPr>
            <a:endParaRPr lang="en-US" dirty="0"/>
          </a:p>
          <a:p>
            <a:pPr marL="171450" indent="-171450">
              <a:buFontTx/>
              <a:buChar char="-"/>
            </a:pPr>
            <a:r>
              <a:rPr lang="en-US" dirty="0"/>
              <a:t>Use this period to initiate a D&amp;B investigation for any clients that do not have an acceptable NAICS code.  They are marked with a red exclamation point.</a:t>
            </a:r>
          </a:p>
          <a:p>
            <a:pPr marL="0" indent="0">
              <a:buFontTx/>
              <a:buNone/>
            </a:pPr>
            <a:endParaRPr lang="en-US" dirty="0"/>
          </a:p>
          <a:p>
            <a:pPr marL="171450" indent="-171450">
              <a:buFontTx/>
              <a:buChar char="-"/>
            </a:pPr>
            <a:r>
              <a:rPr lang="en-US" dirty="0"/>
              <a:t>Let clients know that you are trying to minimize the burden on them.  Provide clients with third-party survey vendor name, survey schedule, and describe the process in detail to set expectations.</a:t>
            </a:r>
          </a:p>
          <a:p>
            <a:pPr marL="171450" indent="-171450">
              <a:buFontTx/>
              <a:buChar char="-"/>
            </a:pPr>
            <a:endParaRPr lang="en-US" dirty="0"/>
          </a:p>
          <a:p>
            <a:pPr marL="171450" indent="-171450">
              <a:buFontTx/>
              <a:buChar char="-"/>
            </a:pPr>
            <a:r>
              <a:rPr lang="en-US" dirty="0"/>
              <a:t>Emphasize taking the web-based survey and that it should not take more than 15 minutes of their time if the field agent has already had a project close-out/feedback session with them.</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119</a:t>
            </a:fld>
            <a:endParaRPr lang="en-US"/>
          </a:p>
        </p:txBody>
      </p:sp>
    </p:spTree>
    <p:extLst>
      <p:ext uri="{BB962C8B-B14F-4D97-AF65-F5344CB8AC3E}">
        <p14:creationId xmlns:p14="http://schemas.microsoft.com/office/powerpoint/2010/main" val="37549721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Survey Confirmation, centers can update client contact information and manage the number of times a project is surveyed by updating Estimated Impact Span (EIS).  Use it to your advantage. </a:t>
            </a:r>
          </a:p>
          <a:p>
            <a:endParaRPr lang="en-US" dirty="0"/>
          </a:p>
          <a:p>
            <a:r>
              <a:rPr lang="en-US" dirty="0"/>
              <a:t>As client/project records are reviewed, the client moves from “Pending Review” to either “Reviewed” or :”EIS set to # times surveyed”.  A client can ONLY be moved to “Excluded” by contacting the NIST MEP Survey </a:t>
            </a:r>
            <a:br>
              <a:rPr lang="en-US" dirty="0"/>
            </a:br>
            <a:r>
              <a:rPr lang="en-US" dirty="0"/>
              <a:t>Administrator.</a:t>
            </a:r>
          </a:p>
          <a:p>
            <a:endParaRPr lang="en-US" dirty="0"/>
          </a:p>
          <a:p>
            <a:r>
              <a:rPr lang="en-US" dirty="0"/>
              <a:t>It is important to remember that projects trigger surveys, so a client may be surveyed on more than one project.  If you are a client where EIS was set too high, centers MUST make sure that the EIS is set to equal the number of times surveyed for every project identified to be surveyed.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120</a:t>
            </a:fld>
            <a:endParaRPr lang="en-US"/>
          </a:p>
        </p:txBody>
      </p:sp>
    </p:spTree>
    <p:extLst>
      <p:ext uri="{BB962C8B-B14F-4D97-AF65-F5344CB8AC3E}">
        <p14:creationId xmlns:p14="http://schemas.microsoft.com/office/powerpoint/2010/main" val="369543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 Information reporting element is intended to provide NIST MEP with general contact information such as address, telephone number, email address, etc.  </a:t>
            </a:r>
          </a:p>
          <a:p>
            <a:endParaRPr lang="en-US" dirty="0"/>
          </a:p>
          <a:p>
            <a:r>
              <a:rPr lang="en-US" dirty="0"/>
              <a:t>This information feeds into the MEP Public Site for the Center Near You Map, MEP Quick List and your State One Pagers so you want to make sure this information is current and accurate.</a:t>
            </a:r>
          </a:p>
          <a:p>
            <a:endParaRPr lang="en-US" dirty="0"/>
          </a:p>
          <a:p>
            <a:r>
              <a:rPr lang="en-US" dirty="0"/>
              <a:t>From the MEIS dashboard, click on CIP, hover over Information, then click Submit Quarterly Reports.  Make the necessary changes or updates, then click Actions, Submit for Reporting.  Given that MEIS follows a similar pattern for each reporting element, I will not go over the detailed instructions for submitting although the instructions are included for each element in this presentation.</a:t>
            </a:r>
          </a:p>
          <a:p>
            <a:endParaRPr lang="en-US" dirty="0"/>
          </a:p>
          <a:p>
            <a:r>
              <a:rPr lang="en-US" dirty="0"/>
              <a:t>You do not need to wait until a Reporting period is open to make these changes.</a:t>
            </a:r>
          </a:p>
        </p:txBody>
      </p:sp>
      <p:sp>
        <p:nvSpPr>
          <p:cNvPr id="4" name="Slide Number Placeholder 3"/>
          <p:cNvSpPr>
            <a:spLocks noGrp="1"/>
          </p:cNvSpPr>
          <p:nvPr>
            <p:ph type="sldNum" sz="quarter" idx="10"/>
          </p:nvPr>
        </p:nvSpPr>
        <p:spPr/>
        <p:txBody>
          <a:bodyPr/>
          <a:lstStyle/>
          <a:p>
            <a:fld id="{D1BE465C-86BC-48A0-9EF5-B19A495E71C2}" type="slidenum">
              <a:rPr lang="en-US" smtClean="0"/>
              <a:t>12</a:t>
            </a:fld>
            <a:endParaRPr lang="en-US" dirty="0"/>
          </a:p>
        </p:txBody>
      </p:sp>
    </p:spTree>
    <p:extLst>
      <p:ext uri="{BB962C8B-B14F-4D97-AF65-F5344CB8AC3E}">
        <p14:creationId xmlns:p14="http://schemas.microsoft.com/office/powerpoint/2010/main" val="404089102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Outlier Verifications.</a:t>
            </a:r>
          </a:p>
        </p:txBody>
      </p:sp>
      <p:sp>
        <p:nvSpPr>
          <p:cNvPr id="4" name="Slide Number Placeholder 3"/>
          <p:cNvSpPr>
            <a:spLocks noGrp="1"/>
          </p:cNvSpPr>
          <p:nvPr>
            <p:ph type="sldNum" sz="quarter" idx="10"/>
          </p:nvPr>
        </p:nvSpPr>
        <p:spPr/>
        <p:txBody>
          <a:bodyPr/>
          <a:lstStyle/>
          <a:p>
            <a:fld id="{CB6BA528-4CBB-5A4A-B16E-1F8B808DF828}" type="slidenum">
              <a:rPr lang="en-US" smtClean="0"/>
              <a:t>121</a:t>
            </a:fld>
            <a:endParaRPr lang="en-US"/>
          </a:p>
        </p:txBody>
      </p:sp>
    </p:spTree>
    <p:extLst>
      <p:ext uri="{BB962C8B-B14F-4D97-AF65-F5344CB8AC3E}">
        <p14:creationId xmlns:p14="http://schemas.microsoft.com/office/powerpoint/2010/main" val="23297310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Survey closes, the third party contractor exports data from their system.  Data are then imported into MEIS.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NIST MEP will examine the survey responses to identify survey results requiring verification, also known as outliers.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survey responses with a total quantified dollar impact amount of $5 million or more, and/or total job impact of 250 or more will require verification.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122</a:t>
            </a:fld>
            <a:endParaRPr lang="en-US"/>
          </a:p>
        </p:txBody>
      </p:sp>
    </p:spTree>
    <p:extLst>
      <p:ext uri="{BB962C8B-B14F-4D97-AF65-F5344CB8AC3E}">
        <p14:creationId xmlns:p14="http://schemas.microsoft.com/office/powerpoint/2010/main" val="392968318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3800" dirty="0"/>
              <a:t>Sometimes clients report significant impacts that NIST MEP requires be validated by the Center by communicating with the client to make sure what was reported is accurate.</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3800" dirty="0"/>
              <a:t>Outliers (&gt;$5M Total, &gt;250 Jobs) are flagged and confirmed by Centers by indicating the method for communication with the client and a short paragraph describing the work and why the large impact was realized as a result.</a:t>
            </a:r>
          </a:p>
          <a:p>
            <a:pPr lvl="1"/>
            <a:endParaRPr lang="en-US" sz="3800"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123</a:t>
            </a:fld>
            <a:endParaRPr lang="en-US"/>
          </a:p>
        </p:txBody>
      </p:sp>
    </p:spTree>
    <p:extLst>
      <p:ext uri="{BB962C8B-B14F-4D97-AF65-F5344CB8AC3E}">
        <p14:creationId xmlns:p14="http://schemas.microsoft.com/office/powerpoint/2010/main" val="342436396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time an Outlier Verification is identified  for review, there is a workflow that needs to be followed.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lvl="1"/>
            <a:r>
              <a:rPr lang="en-US" sz="1600" dirty="0"/>
              <a:t>Centers are notified via email when Outliers need to be verified including a date when verifications MUST be entered into MEIS&gt;</a:t>
            </a:r>
          </a:p>
          <a:p>
            <a:pPr lvl="1"/>
            <a:r>
              <a:rPr lang="en-US" sz="1600" dirty="0"/>
              <a:t>Centers edit the Outlier records in MEIS.  When complete, the record is saved and an email is generated and sent to the NIST MEP Survey Administrator, Center Survey Contact, Center Director and NIST MEP  Manager for Program Evaluation.</a:t>
            </a:r>
          </a:p>
          <a:p>
            <a:pPr lvl="1"/>
            <a:r>
              <a:rPr lang="en-US" sz="1600" dirty="0"/>
              <a:t>The NIST MEP Survey Administrator  reviews the information provided and adjusts the impacts if necessary.</a:t>
            </a:r>
          </a:p>
          <a:p>
            <a:pPr lvl="1"/>
            <a:r>
              <a:rPr lang="en-US" sz="1600" dirty="0"/>
              <a:t>Once all Outliers have been reviewed and adjusted, the IMPACT Metrics reports are run and distributed to Centers.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124</a:t>
            </a:fld>
            <a:endParaRPr lang="en-US"/>
          </a:p>
        </p:txBody>
      </p:sp>
    </p:spTree>
    <p:extLst>
      <p:ext uri="{BB962C8B-B14F-4D97-AF65-F5344CB8AC3E}">
        <p14:creationId xmlns:p14="http://schemas.microsoft.com/office/powerpoint/2010/main" val="35604803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shot indicates the Outliers to be verified.</a:t>
            </a:r>
          </a:p>
        </p:txBody>
      </p:sp>
      <p:sp>
        <p:nvSpPr>
          <p:cNvPr id="4" name="Slide Number Placeholder 3"/>
          <p:cNvSpPr>
            <a:spLocks noGrp="1"/>
          </p:cNvSpPr>
          <p:nvPr>
            <p:ph type="sldNum" sz="quarter" idx="10"/>
          </p:nvPr>
        </p:nvSpPr>
        <p:spPr/>
        <p:txBody>
          <a:bodyPr/>
          <a:lstStyle/>
          <a:p>
            <a:fld id="{CB6BA528-4CBB-5A4A-B16E-1F8B808DF828}" type="slidenum">
              <a:rPr lang="en-US" smtClean="0"/>
              <a:t>125</a:t>
            </a:fld>
            <a:endParaRPr lang="en-US"/>
          </a:p>
        </p:txBody>
      </p:sp>
    </p:spTree>
    <p:extLst>
      <p:ext uri="{BB962C8B-B14F-4D97-AF65-F5344CB8AC3E}">
        <p14:creationId xmlns:p14="http://schemas.microsoft.com/office/powerpoint/2010/main" val="7910151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two radio buttons that have to be clicked on to display the Verification Type and Status.   Impacts that are incorrectly reported can ONLY be changed downward.  Impacts cannot be increased.</a:t>
            </a:r>
          </a:p>
        </p:txBody>
      </p:sp>
      <p:sp>
        <p:nvSpPr>
          <p:cNvPr id="4" name="Slide Number Placeholder 3"/>
          <p:cNvSpPr>
            <a:spLocks noGrp="1"/>
          </p:cNvSpPr>
          <p:nvPr>
            <p:ph type="sldNum" sz="quarter" idx="10"/>
          </p:nvPr>
        </p:nvSpPr>
        <p:spPr/>
        <p:txBody>
          <a:bodyPr/>
          <a:lstStyle/>
          <a:p>
            <a:fld id="{CB6BA528-4CBB-5A4A-B16E-1F8B808DF828}" type="slidenum">
              <a:rPr lang="en-US" smtClean="0"/>
              <a:t>126</a:t>
            </a:fld>
            <a:endParaRPr lang="en-US"/>
          </a:p>
        </p:txBody>
      </p:sp>
    </p:spTree>
    <p:extLst>
      <p:ext uri="{BB962C8B-B14F-4D97-AF65-F5344CB8AC3E}">
        <p14:creationId xmlns:p14="http://schemas.microsoft.com/office/powerpoint/2010/main" val="4380608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inclusion of a narrative justifying the large impacts.  This has been recently changed to require 500 characters at a minimum.  </a:t>
            </a:r>
          </a:p>
          <a:p>
            <a:endParaRPr lang="en-US" dirty="0"/>
          </a:p>
          <a:p>
            <a:r>
              <a:rPr lang="en-US" dirty="0"/>
              <a:t>A justification is not needed if the impacts are reduced to &lt;$5M and &lt;250 Jobs.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127</a:t>
            </a:fld>
            <a:endParaRPr lang="en-US"/>
          </a:p>
        </p:txBody>
      </p:sp>
    </p:spTree>
    <p:extLst>
      <p:ext uri="{BB962C8B-B14F-4D97-AF65-F5344CB8AC3E}">
        <p14:creationId xmlns:p14="http://schemas.microsoft.com/office/powerpoint/2010/main" val="23423099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survey process is data analysis and sharing of knowledge with the National Network, our stakeholders and your clients.</a:t>
            </a:r>
          </a:p>
        </p:txBody>
      </p:sp>
      <p:sp>
        <p:nvSpPr>
          <p:cNvPr id="4" name="Slide Number Placeholder 3"/>
          <p:cNvSpPr>
            <a:spLocks noGrp="1"/>
          </p:cNvSpPr>
          <p:nvPr>
            <p:ph type="sldNum" sz="quarter" idx="10"/>
          </p:nvPr>
        </p:nvSpPr>
        <p:spPr/>
        <p:txBody>
          <a:bodyPr/>
          <a:lstStyle/>
          <a:p>
            <a:fld id="{CB6BA528-4CBB-5A4A-B16E-1F8B808DF828}" type="slidenum">
              <a:rPr lang="en-US" smtClean="0"/>
              <a:t>130</a:t>
            </a:fld>
            <a:endParaRPr lang="en-US"/>
          </a:p>
        </p:txBody>
      </p:sp>
    </p:spTree>
    <p:extLst>
      <p:ext uri="{BB962C8B-B14F-4D97-AF65-F5344CB8AC3E}">
        <p14:creationId xmlns:p14="http://schemas.microsoft.com/office/powerpoint/2010/main" val="20915400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required outlier verifications are complete, CAR’s survey results data files will be available for download from their CAR Browser.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making the raw data files available to CARs, NIST MEP will load the data files into a database for permanent storage. Output reports derived from this database will be available to CARs under the security of their CAR Browser on the MEIS Web Site.</a:t>
            </a: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131</a:t>
            </a:fld>
            <a:endParaRPr lang="en-US"/>
          </a:p>
        </p:txBody>
      </p:sp>
    </p:spTree>
    <p:extLst>
      <p:ext uri="{BB962C8B-B14F-4D97-AF65-F5344CB8AC3E}">
        <p14:creationId xmlns:p14="http://schemas.microsoft.com/office/powerpoint/2010/main" val="1034119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Post-Survey suggestions:</a:t>
            </a:r>
          </a:p>
          <a:p>
            <a:endParaRPr lang="en-US" dirty="0"/>
          </a:p>
          <a:p>
            <a:pPr marL="171450" indent="-171450">
              <a:buFontTx/>
              <a:buChar char="-"/>
            </a:pPr>
            <a:r>
              <a:rPr lang="en-US" dirty="0"/>
              <a:t>Take advantage of the Survey Results (Quarter) report by clicking Reports&gt;CAR Reports in MEIS.</a:t>
            </a:r>
          </a:p>
          <a:p>
            <a:pPr marL="171450" indent="-171450">
              <a:buFontTx/>
              <a:buChar char="-"/>
            </a:pPr>
            <a:endParaRPr lang="en-US" dirty="0"/>
          </a:p>
          <a:p>
            <a:pPr marL="171450" indent="-171450">
              <a:buFontTx/>
              <a:buChar char="-"/>
            </a:pPr>
            <a:r>
              <a:rPr lang="en-US" dirty="0"/>
              <a:t>Review the data received from the survey.</a:t>
            </a:r>
          </a:p>
          <a:p>
            <a:pPr marL="171450" indent="-171450">
              <a:buFontTx/>
              <a:buChar char="-"/>
            </a:pPr>
            <a:endParaRPr lang="en-US" dirty="0"/>
          </a:p>
          <a:p>
            <a:pPr marL="171450" indent="-171450">
              <a:buFontTx/>
              <a:buChar char="-"/>
            </a:pPr>
            <a:r>
              <a:rPr lang="en-US" dirty="0"/>
              <a:t>Analyze the impacts, your response rate, Net Promoter Score</a:t>
            </a:r>
            <a:r>
              <a:rPr lang="en-US" sz="1200" dirty="0">
                <a:solidFill>
                  <a:schemeClr val="tx1"/>
                </a:solidFill>
              </a:rPr>
              <a:t>™, clients comments and answers to challenge questions.</a:t>
            </a:r>
          </a:p>
          <a:p>
            <a:pPr marL="171450" indent="-171450">
              <a:buFontTx/>
              <a:buChar char="-"/>
            </a:pPr>
            <a:endParaRPr lang="en-US" sz="1200" dirty="0">
              <a:solidFill>
                <a:schemeClr val="tx1"/>
              </a:solidFill>
            </a:endParaRPr>
          </a:p>
          <a:p>
            <a:pPr marL="0" indent="0">
              <a:buFontTx/>
              <a:buNone/>
            </a:pPr>
            <a:r>
              <a:rPr lang="en-US" sz="1200" dirty="0">
                <a:solidFill>
                  <a:schemeClr val="tx1"/>
                </a:solidFill>
              </a:rPr>
              <a:t>The more you can learn from your clients, the more efficiently you can respond to their needs.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132</a:t>
            </a:fld>
            <a:endParaRPr lang="en-US"/>
          </a:p>
        </p:txBody>
      </p:sp>
    </p:spTree>
    <p:extLst>
      <p:ext uri="{BB962C8B-B14F-4D97-AF65-F5344CB8AC3E}">
        <p14:creationId xmlns:p14="http://schemas.microsoft.com/office/powerpoint/2010/main" val="331565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related reports  that include data from the CAR Information module.  Some reports are available under Reports, CAR Reports and others are clickable from the CAR Information page.</a:t>
            </a:r>
          </a:p>
        </p:txBody>
      </p:sp>
      <p:sp>
        <p:nvSpPr>
          <p:cNvPr id="4" name="Slide Number Placeholder 3"/>
          <p:cNvSpPr>
            <a:spLocks noGrp="1"/>
          </p:cNvSpPr>
          <p:nvPr>
            <p:ph type="sldNum" sz="quarter" idx="10"/>
          </p:nvPr>
        </p:nvSpPr>
        <p:spPr/>
        <p:txBody>
          <a:bodyPr/>
          <a:lstStyle/>
          <a:p>
            <a:fld id="{CB6BA528-4CBB-5A4A-B16E-1F8B808DF828}" type="slidenum">
              <a:rPr lang="en-US" smtClean="0"/>
              <a:t>13</a:t>
            </a:fld>
            <a:endParaRPr lang="en-US"/>
          </a:p>
        </p:txBody>
      </p:sp>
    </p:spTree>
    <p:extLst>
      <p:ext uri="{BB962C8B-B14F-4D97-AF65-F5344CB8AC3E}">
        <p14:creationId xmlns:p14="http://schemas.microsoft.com/office/powerpoint/2010/main" val="319532655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survey confirmation reports available to assist you.</a:t>
            </a:r>
          </a:p>
          <a:p>
            <a:endParaRPr lang="en-US" dirty="0"/>
          </a:p>
          <a:p>
            <a:pPr marL="171450" indent="-171450">
              <a:buFontTx/>
              <a:buChar char="-"/>
            </a:pPr>
            <a:r>
              <a:rPr lang="en-US" dirty="0"/>
              <a:t>Survey Confirmation (All Clients &amp; Projects) – Lists clients and projects that went to survey in any given period of time, based on your selection criteria.</a:t>
            </a:r>
          </a:p>
          <a:p>
            <a:pPr marL="171450" indent="-171450">
              <a:buFontTx/>
              <a:buChar char="-"/>
            </a:pPr>
            <a:endParaRPr lang="en-US" dirty="0"/>
          </a:p>
          <a:p>
            <a:pPr marL="171450" indent="-171450">
              <a:buFontTx/>
              <a:buChar char="-"/>
            </a:pPr>
            <a:r>
              <a:rPr lang="en-US" dirty="0"/>
              <a:t>Survey Confirmation (Clients per Tab) – lists clients and projects for any given period of time, based on your selection criteria, on separate tab, if exported to Excel.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133</a:t>
            </a:fld>
            <a:endParaRPr lang="en-US"/>
          </a:p>
        </p:txBody>
      </p:sp>
    </p:spTree>
    <p:extLst>
      <p:ext uri="{BB962C8B-B14F-4D97-AF65-F5344CB8AC3E}">
        <p14:creationId xmlns:p14="http://schemas.microsoft.com/office/powerpoint/2010/main" val="368237636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NIST MEP is required to measure the performance of the Center against the following which are identified in detail in the AICA language.</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8 Objectives: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 OBJECTIVE.—The objective of the Program shall be to enhance competitiveness, productivity, and technological performance in United States manufacturing through—</a:t>
            </a:r>
          </a:p>
          <a:p>
            <a:r>
              <a:rPr lang="en-US" sz="1200" b="0" i="0" u="none" strike="noStrike" kern="1200" baseline="0" dirty="0">
                <a:solidFill>
                  <a:schemeClr val="tx1"/>
                </a:solidFill>
                <a:latin typeface="+mn-lt"/>
                <a:ea typeface="+mn-ea"/>
                <a:cs typeface="+mn-cs"/>
              </a:rPr>
              <a:t>	1) the transfer of manufacturing technology and techniques developed at the Institute to Centers and, through them, to manufacturing companies throughout the United States;</a:t>
            </a:r>
          </a:p>
          <a:p>
            <a:r>
              <a:rPr lang="en-US" sz="1200" b="0" i="0" u="none" strike="noStrike" kern="1200" baseline="0" dirty="0">
                <a:solidFill>
                  <a:schemeClr val="tx1"/>
                </a:solidFill>
                <a:latin typeface="+mn-lt"/>
                <a:ea typeface="+mn-ea"/>
                <a:cs typeface="+mn-cs"/>
              </a:rPr>
              <a:t>	2) the participation of individuals from industry, institutions of higher education, State governments, other Federal agencies, and, when appropriate, the Institute in cooperative technology transfer activities;</a:t>
            </a:r>
          </a:p>
          <a:p>
            <a:r>
              <a:rPr lang="en-US" sz="1200" b="0" i="0" u="none" strike="noStrike" kern="1200" baseline="0" dirty="0">
                <a:solidFill>
                  <a:schemeClr val="tx1"/>
                </a:solidFill>
                <a:latin typeface="+mn-lt"/>
                <a:ea typeface="+mn-ea"/>
                <a:cs typeface="+mn-cs"/>
              </a:rPr>
              <a:t>	3) efforts to make new manufacturing technology and processes usable by United States-based small and medium-sized companies;</a:t>
            </a:r>
          </a:p>
          <a:p>
            <a:r>
              <a:rPr lang="en-US" sz="1200" b="0" i="0" u="none" strike="noStrike" kern="1200" baseline="0" dirty="0">
                <a:solidFill>
                  <a:schemeClr val="tx1"/>
                </a:solidFill>
                <a:latin typeface="+mn-lt"/>
                <a:ea typeface="+mn-ea"/>
                <a:cs typeface="+mn-cs"/>
              </a:rPr>
              <a:t>	4) the active dissemination of scientific, engineering, technical, and management information about manufacturing to industrial firms, including small and medium-sized manufacturing companies;</a:t>
            </a:r>
          </a:p>
          <a:p>
            <a:r>
              <a:rPr lang="en-US" sz="1200" b="0" i="0" u="none" strike="noStrike" kern="1200" baseline="0" dirty="0">
                <a:solidFill>
                  <a:schemeClr val="tx1"/>
                </a:solidFill>
                <a:latin typeface="+mn-lt"/>
                <a:ea typeface="+mn-ea"/>
                <a:cs typeface="+mn-cs"/>
              </a:rPr>
              <a:t>	5) the utilization, when appropriate, of the expertise and capability that exists in Federal agencies, other than the Institute, and federally-sponsored laboratories;</a:t>
            </a:r>
          </a:p>
          <a:p>
            <a:r>
              <a:rPr lang="en-US" sz="1200" b="0" i="0" u="none" strike="noStrike" kern="1200" baseline="0" dirty="0">
                <a:solidFill>
                  <a:schemeClr val="tx1"/>
                </a:solidFill>
                <a:latin typeface="+mn-lt"/>
                <a:ea typeface="+mn-ea"/>
                <a:cs typeface="+mn-cs"/>
              </a:rPr>
              <a:t>	6) the provision to community colleges and area career and technical education schools of information about the job skills needed in manufacturing companies, including small and medium-sized manufacturing 	businesses in the regions they serve;</a:t>
            </a:r>
          </a:p>
          <a:p>
            <a:r>
              <a:rPr lang="en-US" sz="1200" b="0" i="0" u="none" strike="noStrike" kern="1200" baseline="0" dirty="0">
                <a:solidFill>
                  <a:schemeClr val="tx1"/>
                </a:solidFill>
                <a:latin typeface="+mn-lt"/>
                <a:ea typeface="+mn-ea"/>
                <a:cs typeface="+mn-cs"/>
              </a:rPr>
              <a:t>	7) the promotion and expansion of certification systems offered through industry, associations, and local colleges when appropriate, including efforts such as facilitating training, supporting new or existing 	apprenticeships, and providing access to information and experts, to address workforce needs and skills gaps in order to assist small- and medium sized manufacturing businesses; and</a:t>
            </a:r>
          </a:p>
          <a:p>
            <a:r>
              <a:rPr lang="en-US" sz="1200" b="0" i="0" u="none" strike="noStrike" kern="1200" baseline="0" dirty="0">
                <a:solidFill>
                  <a:schemeClr val="tx1"/>
                </a:solidFill>
                <a:latin typeface="+mn-lt"/>
                <a:ea typeface="+mn-ea"/>
                <a:cs typeface="+mn-cs"/>
              </a:rPr>
              <a:t>	8) the growth in employment and wages at United States-based small and medium-sized companies.</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03064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0" dirty="0"/>
              <a:t>There are several key inputs to the Panel Review:</a:t>
            </a:r>
          </a:p>
          <a:p>
            <a:pPr marL="0" indent="0">
              <a:buNone/>
            </a:pPr>
            <a:endParaRPr lang="en-US" sz="1400" b="0" dirty="0"/>
          </a:p>
          <a:p>
            <a:pPr marL="171450" indent="-171450">
              <a:buFont typeface="Arial" panose="020B0604020202020204" pitchFamily="34" charset="0"/>
              <a:buChar char="•"/>
            </a:pPr>
            <a:r>
              <a:rPr lang="en-US" sz="1400" b="0" dirty="0"/>
              <a:t>CPPR/Strategic Plan</a:t>
            </a:r>
          </a:p>
          <a:p>
            <a:pPr marL="171450" indent="-171450">
              <a:buFont typeface="Arial" panose="020B0604020202020204" pitchFamily="34" charset="0"/>
              <a:buChar char="•"/>
            </a:pPr>
            <a:r>
              <a:rPr lang="en-US" sz="1400" b="0" dirty="0"/>
              <a:t>PY Annual/Panel Review Reports</a:t>
            </a:r>
          </a:p>
          <a:p>
            <a:pPr marL="171450" indent="-171450">
              <a:buFont typeface="Arial" panose="020B0604020202020204" pitchFamily="34" charset="0"/>
              <a:buChar char="•"/>
            </a:pPr>
            <a:r>
              <a:rPr lang="en-US" sz="1400" b="0" dirty="0"/>
              <a:t>Centers Response to Pre-Panel Questions</a:t>
            </a:r>
          </a:p>
          <a:p>
            <a:pPr marL="171450" indent="-171450">
              <a:buFont typeface="Arial" panose="020B0604020202020204" pitchFamily="34" charset="0"/>
              <a:buChar char="•"/>
            </a:pPr>
            <a:r>
              <a:rPr lang="en-US" sz="1400" b="0" dirty="0"/>
              <a:t>Centers Performance Management System Overview (Presentation)</a:t>
            </a:r>
          </a:p>
          <a:p>
            <a:pPr marL="0" indent="0">
              <a:buNone/>
            </a:pPr>
            <a:endParaRPr lang="en-US" sz="1400" b="0" dirty="0"/>
          </a:p>
          <a:p>
            <a:pPr marL="0" indent="0">
              <a:buNone/>
            </a:pPr>
            <a:r>
              <a:rPr lang="en-US" sz="1400" b="0" dirty="0"/>
              <a:t>The structure of the CPPR is intended to provide:</a:t>
            </a:r>
          </a:p>
          <a:p>
            <a:endParaRPr lang="en-US" sz="1400" dirty="0"/>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a consistent review structure across the National Network;</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an opportunity to assess a Center’s overall performance across three elements: 1.) market penetration 2.) effective and efficient use of Center capacity and financial resources, and. 3.) trends on Center generated economic impact and financial viability;</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trends and appropriate comparisons between the National Network, State and the Center’s performance to support diagnosis of potential causes for high or low performance; and</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brief, factual background information such as a brief history of the Center, location, governance, size, services, market, financial structure and partnerships.</a:t>
            </a:r>
            <a:endParaRPr lang="en-US" sz="1400" b="0" dirty="0">
              <a:effectLst/>
            </a:endParaRPr>
          </a:p>
          <a:p>
            <a:pPr lvl="1"/>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u="sng" dirty="0"/>
              <a:t>Data charts distributed throughout CPPR are intended to show potential indicators for the results seen in the 10 metrics on the IMPACT.</a:t>
            </a:r>
          </a:p>
          <a:p>
            <a:pPr lvl="1"/>
            <a:endParaRPr lang="en-US" sz="1400" b="0" dirty="0"/>
          </a:p>
          <a:p>
            <a:pPr marL="0" indent="0">
              <a:buNone/>
            </a:pPr>
            <a:r>
              <a:rPr lang="en-US" sz="1400" b="0" i="1" dirty="0"/>
              <a:t>Note: Information pre-populated in the CPPR has been leveraged from MEIS.  Focus is to ask for information we do not have readily available to extract from MEIS.</a:t>
            </a:r>
          </a:p>
          <a:p>
            <a:endParaRPr lang="en-US" sz="1400" dirty="0"/>
          </a:p>
          <a:p>
            <a:r>
              <a:rPr lang="en-US" sz="1400" b="0" dirty="0"/>
              <a:t>Annual Review Reports - The Annual Review focus on the Center’s strategic alignment to NIST MEP’s overall program objectives, the Center’s activities, progress and performance in implementing the NIST MEP award, lessons learned, monitoring of </a:t>
            </a:r>
            <a:r>
              <a:rPr lang="en-US" sz="1400" b="0" dirty="0" err="1"/>
              <a:t>subrecipients</a:t>
            </a:r>
            <a:r>
              <a:rPr lang="en-US" sz="1400" b="0" dirty="0"/>
              <a:t>, resource expenditures, activities planned for the next year, and any proposed changes to the project plan or budget.</a:t>
            </a:r>
          </a:p>
          <a:p>
            <a:endParaRPr lang="en-US" sz="1400" b="0" dirty="0"/>
          </a:p>
          <a:p>
            <a:r>
              <a:rPr lang="en-US" sz="1400" b="0" dirty="0"/>
              <a:t>Centers Response to Pre-Panel Questions – Through the pre-panel discussion a series of questions or clarifying points will be identified by the panel.  The center will be asked to provide a written response.  The additional information gathered through  this Q&amp;A will provide additional context for the Centers performance and profile to assist the panel in completing their evaluation of the Centers performance.  </a:t>
            </a:r>
          </a:p>
          <a:p>
            <a:endParaRPr lang="en-US" sz="1400" b="0" dirty="0"/>
          </a:p>
          <a:p>
            <a:r>
              <a:rPr lang="en-US" sz="1400" b="0" dirty="0"/>
              <a:t>Pre-Panel conference will take place approximately two weeks ahead of review.</a:t>
            </a:r>
          </a:p>
          <a:p>
            <a:r>
              <a:rPr lang="en-US" sz="1400" b="0" dirty="0"/>
              <a:t>Provides another layer of center structural and performance information to allow panel to effectively evaluate the Center’s performance.</a:t>
            </a:r>
          </a:p>
          <a:p>
            <a:endParaRPr lang="en-US" sz="1400" b="0" dirty="0"/>
          </a:p>
          <a:p>
            <a:pPr lvl="0"/>
            <a:r>
              <a:rPr lang="en-US" sz="1400" b="0" dirty="0"/>
              <a:t>Centers Performance &amp; Evaluation Management System Overview (Presentation during panel review) </a:t>
            </a:r>
          </a:p>
          <a:p>
            <a:pPr lvl="0"/>
            <a:endParaRPr lang="en-US" sz="1400" b="0" dirty="0"/>
          </a:p>
          <a:p>
            <a:r>
              <a:rPr lang="en-US" sz="1400" b="0" dirty="0"/>
              <a:t>In preparation for the Performance Panel Review, the Center will be asked to present on the following areas:</a:t>
            </a:r>
          </a:p>
          <a:p>
            <a:endParaRPr lang="en-US" sz="1400" b="0" dirty="0"/>
          </a:p>
          <a:p>
            <a:pPr lvl="1"/>
            <a:endParaRPr lang="en-US" sz="1400" b="0" dirty="0"/>
          </a:p>
          <a:p>
            <a:pPr lvl="1"/>
            <a:r>
              <a:rPr lang="en-US" sz="1400" b="0" dirty="0"/>
              <a:t>Center Strategy (2 Slides)</a:t>
            </a:r>
          </a:p>
          <a:p>
            <a:pPr lvl="1"/>
            <a:r>
              <a:rPr lang="en-US" sz="1400" b="0" dirty="0"/>
              <a:t>Performance Management System (Maximum 5 Slides)</a:t>
            </a:r>
          </a:p>
          <a:p>
            <a:pPr lvl="2"/>
            <a:r>
              <a:rPr lang="en-US" sz="1400" b="0" dirty="0"/>
              <a:t>Describe your Performance Management System</a:t>
            </a:r>
          </a:p>
          <a:p>
            <a:pPr lvl="2"/>
            <a:r>
              <a:rPr lang="en-US" sz="1400" b="0" dirty="0"/>
              <a:t>What do you collect/measure/monitor?  Why?</a:t>
            </a:r>
          </a:p>
          <a:p>
            <a:pPr lvl="2"/>
            <a:r>
              <a:rPr lang="en-US" sz="1400" b="0" dirty="0"/>
              <a:t>How does your Center analyze/use the data to evaluate your Center’s performance?</a:t>
            </a:r>
          </a:p>
          <a:p>
            <a:pPr lvl="2"/>
            <a:r>
              <a:rPr lang="en-US" sz="1400" b="0" dirty="0"/>
              <a:t>Based on the information above, what is your assessment of your Center’s performance to date?</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65690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The CPPR is composed of 7 distinct categories.  Within the Performance Measurement &amp; Mgmt., Org structure &amp; Mgmt., Market Understanding, Business Model and Financial Viability categories are support data graphs/charts to support the information represented within this category as it relates to performance.</a:t>
            </a:r>
          </a:p>
          <a:p>
            <a:pPr marL="0" indent="0">
              <a:buNone/>
            </a:pPr>
            <a:endParaRPr lang="en-US" sz="1600" b="0" dirty="0"/>
          </a:p>
          <a:p>
            <a:pPr marL="0" indent="0">
              <a:buNone/>
            </a:pPr>
            <a:endParaRPr lang="en-US" sz="1600" b="0" dirty="0"/>
          </a:p>
          <a:p>
            <a:pPr lvl="0"/>
            <a:r>
              <a:rPr lang="en-US" sz="1600" b="0" kern="1200" dirty="0">
                <a:solidFill>
                  <a:schemeClr val="tx1"/>
                </a:solidFill>
                <a:effectLst/>
                <a:latin typeface="+mn-lt"/>
                <a:ea typeface="+mn-ea"/>
                <a:cs typeface="+mn-cs"/>
              </a:rPr>
              <a:t>Performance Measurement &amp; Management</a:t>
            </a:r>
          </a:p>
          <a:p>
            <a:pPr lvl="1"/>
            <a:r>
              <a:rPr lang="en-US" sz="1600" b="0" kern="1200" dirty="0">
                <a:solidFill>
                  <a:schemeClr val="tx1"/>
                </a:solidFill>
                <a:effectLst/>
                <a:latin typeface="+mn-lt"/>
                <a:ea typeface="+mn-ea"/>
                <a:cs typeface="+mn-cs"/>
              </a:rPr>
              <a:t>Identifies trends and gaps across the 10 impact metrics and benchmark center performance </a:t>
            </a:r>
          </a:p>
          <a:p>
            <a:pPr lvl="0"/>
            <a:r>
              <a:rPr lang="en-US" sz="1600" b="0" kern="1200" dirty="0">
                <a:solidFill>
                  <a:schemeClr val="tx1"/>
                </a:solidFill>
                <a:effectLst/>
                <a:latin typeface="+mn-lt"/>
                <a:ea typeface="+mn-ea"/>
                <a:cs typeface="+mn-cs"/>
              </a:rPr>
              <a:t>Center Strengths and Challenges</a:t>
            </a:r>
          </a:p>
          <a:p>
            <a:pPr lvl="1"/>
            <a:r>
              <a:rPr lang="en-US" sz="1600" b="0" kern="1200" dirty="0">
                <a:solidFill>
                  <a:schemeClr val="tx1"/>
                </a:solidFill>
                <a:effectLst/>
                <a:latin typeface="+mn-lt"/>
                <a:ea typeface="+mn-ea"/>
                <a:cs typeface="+mn-cs"/>
              </a:rPr>
              <a:t>Identifies key Center attributes and challenges that may effect the Centers ability to be a high performing center</a:t>
            </a:r>
          </a:p>
          <a:p>
            <a:pPr lvl="0"/>
            <a:r>
              <a:rPr lang="en-US" sz="1600" b="0" kern="1200" dirty="0">
                <a:solidFill>
                  <a:schemeClr val="tx1"/>
                </a:solidFill>
                <a:effectLst/>
                <a:latin typeface="+mn-lt"/>
                <a:ea typeface="+mn-ea"/>
                <a:cs typeface="+mn-cs"/>
              </a:rPr>
              <a:t>Organizational Structure &amp; Management</a:t>
            </a:r>
          </a:p>
          <a:p>
            <a:pPr lvl="1"/>
            <a:r>
              <a:rPr lang="en-US" sz="1600" b="0" kern="1200" dirty="0">
                <a:solidFill>
                  <a:schemeClr val="tx1"/>
                </a:solidFill>
                <a:effectLst/>
                <a:latin typeface="+mn-lt"/>
                <a:ea typeface="+mn-ea"/>
                <a:cs typeface="+mn-cs"/>
              </a:rPr>
              <a:t>Provides a snapshot of the Center Structure including number/type of FTE’s (Delivery/</a:t>
            </a:r>
            <a:r>
              <a:rPr lang="en-US" sz="1600" b="0" kern="1200" dirty="0" err="1">
                <a:solidFill>
                  <a:schemeClr val="tx1"/>
                </a:solidFill>
                <a:effectLst/>
                <a:latin typeface="+mn-lt"/>
                <a:ea typeface="+mn-ea"/>
                <a:cs typeface="+mn-cs"/>
              </a:rPr>
              <a:t>Mgmt</a:t>
            </a:r>
            <a:r>
              <a:rPr lang="en-US" sz="1600" b="0" kern="1200" dirty="0">
                <a:solidFill>
                  <a:schemeClr val="tx1"/>
                </a:solidFill>
                <a:effectLst/>
                <a:latin typeface="+mn-lt"/>
                <a:ea typeface="+mn-ea"/>
                <a:cs typeface="+mn-cs"/>
              </a:rPr>
              <a:t>/Other), key partners (including SRA’s)  that influence the Center’s performance.</a:t>
            </a:r>
          </a:p>
          <a:p>
            <a:pPr lvl="0"/>
            <a:r>
              <a:rPr lang="en-US" sz="1600" b="0" kern="1200" dirty="0">
                <a:solidFill>
                  <a:schemeClr val="tx1"/>
                </a:solidFill>
                <a:effectLst/>
                <a:latin typeface="+mn-lt"/>
                <a:ea typeface="+mn-ea"/>
                <a:cs typeface="+mn-cs"/>
              </a:rPr>
              <a:t>Market Understanding</a:t>
            </a:r>
          </a:p>
          <a:p>
            <a:pPr lvl="1"/>
            <a:r>
              <a:rPr lang="en-US" sz="1600" b="0" kern="1200" dirty="0">
                <a:solidFill>
                  <a:schemeClr val="tx1"/>
                </a:solidFill>
                <a:effectLst/>
                <a:latin typeface="+mn-lt"/>
                <a:ea typeface="+mn-ea"/>
                <a:cs typeface="+mn-cs"/>
              </a:rPr>
              <a:t>Identifies the Center’s service territory, key stakeholder mandates; and the Center’s clients across three areas – company size, industry, and geography</a:t>
            </a:r>
          </a:p>
          <a:p>
            <a:pPr lvl="0"/>
            <a:r>
              <a:rPr lang="en-US" sz="1600" b="0" kern="1200" dirty="0">
                <a:solidFill>
                  <a:schemeClr val="tx1"/>
                </a:solidFill>
                <a:effectLst/>
                <a:latin typeface="+mn-lt"/>
                <a:ea typeface="+mn-ea"/>
                <a:cs typeface="+mn-cs"/>
              </a:rPr>
              <a:t>Business Model</a:t>
            </a:r>
          </a:p>
          <a:p>
            <a:pPr lvl="1"/>
            <a:r>
              <a:rPr lang="en-US" sz="1600" b="0" kern="1200" dirty="0">
                <a:solidFill>
                  <a:schemeClr val="tx1"/>
                </a:solidFill>
                <a:effectLst/>
                <a:latin typeface="+mn-lt"/>
                <a:ea typeface="+mn-ea"/>
                <a:cs typeface="+mn-cs"/>
              </a:rPr>
              <a:t>Identifies the service delivery model and the Center’s product/service mix, client mix and capacity utilization indicators.</a:t>
            </a:r>
          </a:p>
          <a:p>
            <a:pPr lvl="0"/>
            <a:r>
              <a:rPr lang="en-US" sz="1600" b="0" kern="1200" dirty="0">
                <a:solidFill>
                  <a:schemeClr val="tx1"/>
                </a:solidFill>
                <a:effectLst/>
                <a:latin typeface="+mn-lt"/>
                <a:ea typeface="+mn-ea"/>
                <a:cs typeface="+mn-cs"/>
              </a:rPr>
              <a:t>Financial Viability</a:t>
            </a:r>
          </a:p>
          <a:p>
            <a:pPr lvl="1"/>
            <a:r>
              <a:rPr lang="en-US" sz="1600" b="0" kern="1200" dirty="0">
                <a:solidFill>
                  <a:schemeClr val="tx1"/>
                </a:solidFill>
                <a:effectLst/>
                <a:latin typeface="+mn-lt"/>
                <a:ea typeface="+mn-ea"/>
                <a:cs typeface="+mn-cs"/>
              </a:rPr>
              <a:t>Provides a snapshot of the Centers Cost Share portfolio and utilization of the NIST MEP Federal Funding to support the overall operation of the Center.</a:t>
            </a:r>
          </a:p>
          <a:p>
            <a:pPr lvl="0"/>
            <a:r>
              <a:rPr lang="en-US" sz="1600" b="0" kern="1200" dirty="0">
                <a:solidFill>
                  <a:schemeClr val="tx1"/>
                </a:solidFill>
                <a:effectLst/>
                <a:latin typeface="+mn-lt"/>
                <a:ea typeface="+mn-ea"/>
                <a:cs typeface="+mn-cs"/>
              </a:rPr>
              <a:t>National Network Citizen</a:t>
            </a:r>
          </a:p>
          <a:p>
            <a:pPr lvl="1"/>
            <a:r>
              <a:rPr lang="en-US" sz="1600" b="0" kern="1200" dirty="0">
                <a:solidFill>
                  <a:schemeClr val="tx1"/>
                </a:solidFill>
                <a:effectLst/>
                <a:latin typeface="+mn-lt"/>
                <a:ea typeface="+mn-ea"/>
                <a:cs typeface="+mn-cs"/>
              </a:rPr>
              <a:t>Identifies how the Center is actively sharing knowledge and expertise both from a contributor and recipient perspective. </a:t>
            </a:r>
          </a:p>
          <a:p>
            <a:pPr lvl="1"/>
            <a:endParaRPr lang="en-US" sz="1600" b="0" kern="1200" dirty="0">
              <a:solidFill>
                <a:schemeClr val="tx1"/>
              </a:solidFill>
              <a:effectLst/>
              <a:latin typeface="+mn-lt"/>
              <a:ea typeface="+mn-ea"/>
              <a:cs typeface="+mn-cs"/>
            </a:endParaRPr>
          </a:p>
          <a:p>
            <a:pPr lvl="0"/>
            <a:r>
              <a:rPr lang="en-US" sz="1600" b="0" kern="1200" dirty="0">
                <a:solidFill>
                  <a:schemeClr val="tx1"/>
                </a:solidFill>
                <a:effectLst/>
                <a:latin typeface="+mn-lt"/>
                <a:ea typeface="+mn-ea"/>
                <a:cs typeface="+mn-cs"/>
              </a:rPr>
              <a:t>-----------------------------------------------------</a:t>
            </a:r>
          </a:p>
          <a:p>
            <a:r>
              <a:rPr lang="en-US" sz="1400" b="0" dirty="0"/>
              <a:t>The first category in the CPPR is Performance Measurement and Management.  The Centers IMPACT is presented in this category.  </a:t>
            </a:r>
          </a:p>
          <a:p>
            <a:pPr lvl="1"/>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Performance on The IMPACT is one of several inputs into the NIST MEP performance management approach: Annual reviews, Panel reviews, </a:t>
            </a:r>
            <a:r>
              <a:rPr lang="en-US" sz="1400" b="0" dirty="0" err="1"/>
              <a:t>etc</a:t>
            </a:r>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HIGHLIGHT HOW ALL THE DATA PRESENTED INTER-RELATES AND EXPLAINS HOW A CENTER GOT TO WHERE IT IS PERFORMANCE WISE.   THE ADDITIONAL DATA PROVIDES SOME INSIGHT AS POTENTIAL INDICATORS FOR THE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r>
              <a:rPr lang="en-US" sz="1400" b="0" dirty="0"/>
              <a:t>The IMPACT provides a high-level view of performance based on client and project work</a:t>
            </a:r>
          </a:p>
          <a:p>
            <a:pPr marL="800100" lvl="1" indent="-342900">
              <a:buFont typeface="Arial" panose="020B0604020202020204" pitchFamily="34" charset="0"/>
              <a:buChar char="•"/>
            </a:pPr>
            <a:r>
              <a:rPr lang="en-US" sz="1400" b="0" dirty="0"/>
              <a:t>Measures performance on 10 different indicators based on center submitted clients and projects plus third party surveys of those projects</a:t>
            </a:r>
          </a:p>
          <a:p>
            <a:pPr marL="800100" lvl="1" indent="-342900">
              <a:buFont typeface="Arial" panose="020B0604020202020204" pitchFamily="34" charset="0"/>
              <a:buChar char="•"/>
            </a:pPr>
            <a:r>
              <a:rPr lang="en-US" sz="1400" b="0" dirty="0"/>
              <a:t>Trend scores of the overall IMPACT score and individual indicators over time are included</a:t>
            </a:r>
          </a:p>
          <a:p>
            <a:pPr marL="800100" lvl="1" indent="-342900">
              <a:buFont typeface="Arial" panose="020B0604020202020204" pitchFamily="34" charset="0"/>
              <a:buChar char="•"/>
            </a:pPr>
            <a:r>
              <a:rPr lang="en-US" sz="1400" b="0" dirty="0"/>
              <a:t>Allows for benchmarking across the National Network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pPr lvl="0"/>
            <a:r>
              <a:rPr lang="en-US" sz="1400" b="0" dirty="0"/>
              <a:t>To re-emphasize, the data charts distributed throughout CPPR are intended to show potential indicators for the results seen in the 10 metrics on the IMPACT.</a:t>
            </a:r>
          </a:p>
          <a:p>
            <a:pPr lvl="1"/>
            <a:endParaRPr lang="en-US" sz="1400" b="0" dirty="0"/>
          </a:p>
          <a:p>
            <a:pPr lvl="0"/>
            <a:r>
              <a:rPr lang="en-US" sz="1400" b="0" dirty="0"/>
              <a:t>They also show how the center is addressing the 3 key elements (Market Penetration, Impact and Financial Viability).</a:t>
            </a:r>
          </a:p>
          <a:p>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The data itself is not being assessed, but used in assessing performance on The IMPACT as it relates to the three key elements previously mentioned.</a:t>
            </a:r>
          </a:p>
          <a:p>
            <a:endParaRPr lang="en-US" sz="1400" b="0" dirty="0"/>
          </a:p>
          <a:p>
            <a:r>
              <a:rPr lang="en-US" sz="1400" b="0" dirty="0"/>
              <a:t>Completing projects with clients is what drives success in the measures on The IMPACT</a:t>
            </a:r>
          </a:p>
          <a:p>
            <a:endParaRPr lang="en-US" sz="1400" b="0" dirty="0"/>
          </a:p>
          <a:p>
            <a:r>
              <a:rPr lang="en-US" sz="1400" b="0" dirty="0"/>
              <a:t>Decisions on how to approach completing these projects matter in performance - Aligning Structure, Business Model, Strategy, </a:t>
            </a:r>
            <a:r>
              <a:rPr lang="en-US" sz="1400" b="0" dirty="0" err="1"/>
              <a:t>etc</a:t>
            </a:r>
            <a:r>
              <a:rPr lang="en-US" sz="1400" b="0" dirty="0"/>
              <a:t> with the quantitative results</a:t>
            </a:r>
          </a:p>
          <a:p>
            <a:endParaRPr lang="en-US" sz="1400" b="0" dirty="0"/>
          </a:p>
          <a:p>
            <a:pPr marL="800100" lvl="1" indent="-342900">
              <a:buFont typeface="Arial" panose="020B0604020202020204" pitchFamily="34" charset="0"/>
              <a:buChar char="•"/>
            </a:pPr>
            <a:r>
              <a:rPr lang="en-US" sz="1400" b="0" dirty="0"/>
              <a:t>Which activities are amplifying impacts?</a:t>
            </a:r>
          </a:p>
          <a:p>
            <a:pPr marL="800100" lvl="1" indent="-342900">
              <a:buFont typeface="Arial" panose="020B0604020202020204" pitchFamily="34" charset="0"/>
              <a:buChar char="•"/>
            </a:pPr>
            <a:r>
              <a:rPr lang="en-US" sz="1400" b="0" dirty="0"/>
              <a:t>Which activities need changed or resourced differently?</a:t>
            </a:r>
          </a:p>
          <a:p>
            <a:endParaRPr lang="en-US" b="0" dirty="0"/>
          </a:p>
          <a:p>
            <a:r>
              <a:rPr lang="en-US" sz="1600" b="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u="sng" dirty="0"/>
              <a:t>The Business Model ties the Operating Environment/Financial Viability/Sustainability AND Market Understanding/Analysis together in an effort to drive the Center towards generating impacts.</a:t>
            </a:r>
          </a:p>
          <a:p>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The business model forms a way to move from your environment and market understanding/analysis to establishment of an effective business model which hopefully leads to actual performance impacts. </a:t>
            </a:r>
          </a:p>
          <a:p>
            <a:endParaRPr lang="en-US" sz="1600" b="0"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The information presented in the Business Model category is designed to assess the existing and changing needs of clients and services being requested.  This section is designed to have the Center consider/highlight how this information can assist in strategies moving forward to develop more clients and generate more projects as well as leveraging the associated impacts.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It highlights the Centers Service delivery model, types of project (by substance code and bottom vs top line).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What is the process the Center uses to identify new products/services?  How is the use of staff or use of contractors executed to implement new products/services.  How does the Center manage SRA’s so the brand of the Center and MEP National Network is present?  If the Center were to start operations today, what does their business model look like?  What factors does the Center use to determine the use of 3</a:t>
            </a:r>
            <a:r>
              <a:rPr lang="en-US" sz="1600" b="0" baseline="30000" dirty="0"/>
              <a:t>rd</a:t>
            </a:r>
            <a:r>
              <a:rPr lang="en-US" sz="1600" b="0" dirty="0"/>
              <a:t> Party Providers, why?  What is the Centers client engagement model?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Also provided in this category are data/graphics around capacity utilization indicators.  They provide different measures of capacity utilization over time and against the national network.  They are usage of delivery staff, clients/projects per delivery staff, hours per project, portfolio mix of the intensity of projects and revenue generation</a:t>
            </a:r>
          </a:p>
          <a:p>
            <a:endParaRPr lang="en-US" sz="1600" b="0" dirty="0"/>
          </a:p>
          <a:p>
            <a:r>
              <a:rPr lang="en-US" sz="1600" b="0" u="sng" dirty="0"/>
              <a:t>Data Elements:</a:t>
            </a:r>
          </a:p>
          <a:p>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Service Delivery: 3</a:t>
            </a:r>
            <a:r>
              <a:rPr kumimoji="0" lang="en-US" sz="1600" b="0" i="0" u="none" strike="noStrike" kern="1200" cap="none" spc="0" normalizeH="0" baseline="30000" noProof="0" dirty="0">
                <a:ln>
                  <a:noFill/>
                </a:ln>
                <a:solidFill>
                  <a:prstClr val="black"/>
                </a:solidFill>
                <a:effectLst/>
                <a:uLnTx/>
                <a:uFillTx/>
                <a:latin typeface="Arial Narrow"/>
                <a:ea typeface="+mn-ea"/>
                <a:cs typeface="+mn-cs"/>
              </a:rPr>
              <a:t>rd</a:t>
            </a:r>
            <a:r>
              <a:rPr kumimoji="0" lang="en-US" sz="1600" b="0" i="0" u="none" strike="noStrike" kern="1200" cap="none" spc="0" normalizeH="0" baseline="0" noProof="0" dirty="0">
                <a:ln>
                  <a:noFill/>
                </a:ln>
                <a:solidFill>
                  <a:prstClr val="black"/>
                </a:solidFill>
                <a:effectLst/>
                <a:uLnTx/>
                <a:uFillTx/>
                <a:latin typeface="Arial Narrow"/>
                <a:ea typeface="+mn-ea"/>
                <a:cs typeface="+mn-cs"/>
              </a:rPr>
              <a:t> Party vs In-House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 by Substance Code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by Bottom Line vs Top-Line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Capacity Utilization Indicators:</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Clients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 Per Client</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Per $M Fed</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Hours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Revenue Per Delivery FTE</a:t>
            </a:r>
          </a:p>
          <a:p>
            <a:endParaRPr lang="en-US" sz="1600" b="0" dirty="0"/>
          </a:p>
          <a:p>
            <a:r>
              <a:rPr lang="en-US" sz="1600" b="0" dirty="0"/>
              <a:t>-----------------------------------------------------------------------</a:t>
            </a:r>
          </a:p>
          <a:p>
            <a:endParaRPr lang="en-US" sz="1600" b="0" dirty="0"/>
          </a:p>
          <a:p>
            <a:r>
              <a:rPr lang="en-US" sz="1600" b="0" dirty="0"/>
              <a:t>Organizational Structure &amp; Management and Financial Viability:</a:t>
            </a:r>
          </a:p>
          <a:p>
            <a:endParaRPr lang="en-US" sz="1600" b="0" dirty="0"/>
          </a:p>
          <a:p>
            <a:r>
              <a:rPr lang="en-US" sz="2000" b="0" dirty="0"/>
              <a:t>We also want to highlight the importance of a strong foundation, environment and financial structure.  </a:t>
            </a:r>
          </a:p>
          <a:p>
            <a:endParaRPr lang="en-US" sz="2000" b="0" dirty="0"/>
          </a:p>
          <a:p>
            <a:r>
              <a:rPr lang="en-US" sz="2000" b="0" dirty="0"/>
              <a:t>Understanding the Centers current operating environment, strengths/challenges, financial portfolio, how they are leveraging the federal investment and the way in which the Center leverages peer resources and helps others puts into context how and why the center structured their business model the way they did.  </a:t>
            </a:r>
          </a:p>
          <a:p>
            <a:endParaRPr lang="en-US" sz="2000" b="0" dirty="0"/>
          </a:p>
          <a:p>
            <a:r>
              <a:rPr lang="en-US" sz="2000" b="0" dirty="0"/>
              <a:t>It also provides a picture of the overall Center Structure to better assess the center performance and possible indicators as to why they may be having the results they are.</a:t>
            </a:r>
          </a:p>
          <a:p>
            <a:endParaRPr lang="en-US" sz="2000" b="0" dirty="0"/>
          </a:p>
          <a:p>
            <a:r>
              <a:rPr lang="en-US" sz="1600" b="0" dirty="0"/>
              <a:t>We also ask the Center to identify potential challenges/barriers for meeting the programs cost share requirement.  Identify any state funding the center receives and how that affects the centers programming, market penetration or impact achievement.  Does your center anticipate building capacity for investing in new initiatives in the future, if so how?  How does the Center see their cost share portfolio going forward, steady? Fluctuating?  How will this impact the center?</a:t>
            </a:r>
          </a:p>
          <a:p>
            <a:endParaRPr lang="en-US" sz="1600" b="0" dirty="0"/>
          </a:p>
          <a:p>
            <a:r>
              <a:rPr lang="en-US" sz="1600" b="0" dirty="0"/>
              <a:t>Lastly, How is the Center leveraging the resources of their peers?  What are they doing to contribute to the national network to better the overall performance of the network.</a:t>
            </a:r>
          </a:p>
          <a:p>
            <a:br>
              <a:rPr lang="en-US" sz="1600" b="0" dirty="0"/>
            </a:br>
            <a:r>
              <a:rPr lang="en-US" sz="1600" b="0" u="sng" dirty="0"/>
              <a:t>Data Elements: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FTE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FTE Per $M Fed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Center Fed$ and Cost Share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Center Fed$ (Requested vs Expended)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Narrow"/>
                <a:ea typeface="+mn-ea"/>
                <a:cs typeface="+mn-cs"/>
              </a:rPr>
              <a:t>Market Understanding: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r>
              <a:rPr lang="en-US" sz="1200" b="0" dirty="0"/>
              <a:t>Understanding/Analyzing the Centers Market is critical.  We need to understand the geography, size, industries, client challenges while also provide a comparison to the State distribution.  </a:t>
            </a:r>
          </a:p>
          <a:p>
            <a:endParaRPr lang="en-US" sz="1200" b="0" dirty="0"/>
          </a:p>
          <a:p>
            <a:r>
              <a:rPr lang="en-US" sz="1200" b="0" dirty="0"/>
              <a:t>Within the Marketing Understanding section of the CPPR, we are highlighting the Center’s Service Territory by identifying regional offices, rural and number of </a:t>
            </a:r>
            <a:r>
              <a:rPr lang="en-US" sz="1200" b="0" dirty="0" err="1"/>
              <a:t>Mfg</a:t>
            </a:r>
            <a:r>
              <a:rPr lang="en-US" sz="1200" b="0" dirty="0"/>
              <a:t> Establishments.</a:t>
            </a:r>
          </a:p>
          <a:p>
            <a:endParaRPr lang="en-US" sz="1200" b="0" dirty="0"/>
          </a:p>
          <a:p>
            <a:r>
              <a:rPr lang="en-US" sz="1200" b="0" dirty="0"/>
              <a:t>We have also provided an opportunity for the Center to highlight key stakeholder mandates and/or requirements – such as having to focus on a specific industry or size of manufacturer.  This will help the reader understand why the Center may have choose to focus in a certain direction or type of project/client.  It will also help the panel understand whether the Center had specific requirements for the utilization of state funding, etc.</a:t>
            </a:r>
          </a:p>
          <a:p>
            <a:endParaRPr lang="en-US" sz="1200" b="0" dirty="0"/>
          </a:p>
          <a:p>
            <a:r>
              <a:rPr lang="en-US" sz="1200" b="0" dirty="0"/>
              <a:t>The information presented in the Marketing Understanding category is intended to highlight the centers ability to achieve impacts and market penetration.  It also identifies the types of businesses working with the Center.  These types are compared to the overall State distribution and examine market penetration across types.</a:t>
            </a:r>
          </a:p>
          <a:p>
            <a:endParaRPr lang="en-US" sz="1200" b="0" dirty="0"/>
          </a:p>
          <a:p>
            <a:r>
              <a:rPr lang="en-US" sz="1200" b="0" dirty="0"/>
              <a:t>The information in this particular section provides a comparison across employment size and NAICS codes.</a:t>
            </a:r>
          </a:p>
          <a:p>
            <a:endParaRPr lang="en-US" b="0" dirty="0"/>
          </a:p>
          <a:p>
            <a:r>
              <a:rPr lang="en-US" b="0" dirty="0"/>
              <a:t>Additionally, based on the Centers analysis of their current market, how does that impact and/or inform the centers approach for targeting certain types of clients.  </a:t>
            </a:r>
          </a:p>
          <a:p>
            <a:endParaRPr lang="en-US" b="0" dirty="0"/>
          </a:p>
          <a:p>
            <a:r>
              <a:rPr lang="en-US" b="0" dirty="0"/>
              <a:t>How has the center responded to the challenges identified by the clients.</a:t>
            </a:r>
          </a:p>
          <a:p>
            <a:endParaRPr lang="en-US" b="0" dirty="0"/>
          </a:p>
          <a:p>
            <a:r>
              <a:rPr lang="en-US" b="0" dirty="0"/>
              <a:t>How does this analysis inform and/or change the Centers Strategy.  When was the Centers last market analysis completed and how does the center regularly update this information.</a:t>
            </a:r>
          </a:p>
          <a:p>
            <a:endParaRPr lang="en-US" b="0" dirty="0"/>
          </a:p>
          <a:p>
            <a:r>
              <a:rPr kumimoji="0" lang="en-US" sz="1200" b="0" i="0" u="sng" strike="noStrike" kern="1200" cap="none" spc="0" normalizeH="0" baseline="0" noProof="0" dirty="0">
                <a:ln>
                  <a:noFill/>
                </a:ln>
                <a:solidFill>
                  <a:prstClr val="black"/>
                </a:solidFill>
                <a:effectLst/>
                <a:uLnTx/>
                <a:uFillTx/>
                <a:latin typeface="Arial Narrow"/>
                <a:ea typeface="+mn-ea"/>
                <a:cs typeface="+mn-cs"/>
              </a:rPr>
              <a:t>Data Elements:</a:t>
            </a:r>
          </a:p>
          <a:p>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Manufacturing Density &amp; Location Map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Size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Industry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Geography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Challenges</a:t>
            </a:r>
          </a:p>
          <a:p>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endParaRPr lang="en-US" b="0" dirty="0"/>
          </a:p>
          <a:p>
            <a:pPr lvl="1"/>
            <a:endParaRPr lang="en-US" sz="16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137</a:t>
            </a:fld>
            <a:endParaRPr lang="en-US"/>
          </a:p>
        </p:txBody>
      </p:sp>
    </p:spTree>
    <p:extLst>
      <p:ext uri="{BB962C8B-B14F-4D97-AF65-F5344CB8AC3E}">
        <p14:creationId xmlns:p14="http://schemas.microsoft.com/office/powerpoint/2010/main" val="1008389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Following each evaluation, a Center Performance Summary Report will be provided to the Center, noting the panel’s independent observations, deficiencies (if any), and recommendations for improvement and commendations on the Center’s performance.  Centers will have 30 days to provide comments in response to the report.  Following receipt and consideration of the comments from the Center, MEP will notify the Center in writing of the final recommendations stemming from the panel evaluation.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Center receives a positive performance evaluation from the Panel or Secretarial Evaluations, the Secretary may continue to provide financial assistance in accordance with 15 U.S.C. 278k(g)(4).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Center receives other than a positive performance evaluation, the Center shall be placed on probation and NIST will follow the provisions set forth in 15 U.S.C. 278k(g)(5).  This includes but is not limited to development and implementation of a success plan and quarterly reviews of progress against the plan.  A reevaluation of the Center shall take place no later than 12 months after the Center has been notified that it is on probation.  In the event a Center is unable to remedy any deficiencies or demonstrate significant improvement in performance before the end of the probation period, a competition for a new operator for that Center shall be initiated.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the Panel may identify distinctive practices that may be beneficial to share with the MEP network.  Any common weaknesses identified across multiple panel reviews will be leveraged as input to NIST MEP to identify internal and/or external resources to assist the networks overall performance.</a:t>
            </a:r>
            <a:endParaRPr lang="en-US" dirty="0"/>
          </a:p>
          <a:p>
            <a:endParaRPr lang="en-US" dirty="0"/>
          </a:p>
          <a:p>
            <a:r>
              <a:rPr lang="en-US" dirty="0"/>
              <a:t>If a Center receives an evaluation that is other than positive, the evaluation panel or Secretary, as applicable, shall— (i) notify the Center of the reason, including any deficiencies in the performance of the Center identified during the evaluation;</a:t>
            </a:r>
          </a:p>
          <a:p>
            <a:pPr marL="457200" lvl="1" indent="0">
              <a:buFont typeface="Arial" panose="020B0604020202020204" pitchFamily="34" charset="0"/>
              <a:buNone/>
            </a:pPr>
            <a:r>
              <a:rPr lang="en-US" dirty="0"/>
              <a:t>(ii) assist the Center in remedying the deficiencies by providing the Center, not less frequently than once every 3 months, an analysis of the Center, if considered appropriate by the panel or Secretary, as applicable; and</a:t>
            </a:r>
          </a:p>
          <a:p>
            <a:pPr marL="457200" lvl="1" indent="0">
              <a:buFont typeface="Arial" panose="020B0604020202020204" pitchFamily="34" charset="0"/>
              <a:buNone/>
            </a:pPr>
            <a:r>
              <a:rPr lang="en-US" dirty="0"/>
              <a:t>(iii) reevaluate the Center not later than 1 year after the date of the notice under clause (i).</a:t>
            </a:r>
          </a:p>
          <a:p>
            <a:pPr marL="457200" lvl="1" indent="0">
              <a:buFont typeface="Arial" panose="020B0604020202020204" pitchFamily="34" charset="0"/>
              <a:buNone/>
            </a:pPr>
            <a:r>
              <a:rPr lang="en-US" dirty="0"/>
              <a:t>(C) Continued support during period of probation (i) In general The Secretary may continue to provide financial assistance under subsection (e) for a Center during the probation period.</a:t>
            </a:r>
          </a:p>
          <a:p>
            <a:pPr marL="457200" lvl="1" indent="0">
              <a:buFont typeface="Arial" panose="020B0604020202020204" pitchFamily="34" charset="0"/>
              <a:buNone/>
            </a:pPr>
            <a:r>
              <a:rPr lang="en-US" dirty="0"/>
              <a:t>(ii) Post probation After the period of probation, the Secretary shall not provide any financial assistance unless the Center has received a positive evaluation under subparagraph (B)(iii).</a:t>
            </a:r>
          </a:p>
          <a:p>
            <a:pPr marL="457200" lvl="1" indent="0">
              <a:buFont typeface="Arial" panose="020B0604020202020204" pitchFamily="34" charset="0"/>
              <a:buNone/>
            </a:pPr>
            <a:endParaRPr lang="en-US" dirty="0"/>
          </a:p>
          <a:p>
            <a:r>
              <a:rPr lang="en-US" dirty="0"/>
              <a:t>(6) Failure to remedy may result in a </a:t>
            </a:r>
            <a:r>
              <a:rPr lang="en-US" dirty="0" err="1"/>
              <a:t>recompetition</a:t>
            </a: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138</a:t>
            </a:fld>
            <a:endParaRPr lang="en-US"/>
          </a:p>
        </p:txBody>
      </p:sp>
    </p:spTree>
    <p:extLst>
      <p:ext uri="{BB962C8B-B14F-4D97-AF65-F5344CB8AC3E}">
        <p14:creationId xmlns:p14="http://schemas.microsoft.com/office/powerpoint/2010/main" val="259766618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Center Performance Panel Review Process.</a:t>
            </a:r>
          </a:p>
          <a:p>
            <a:endParaRPr lang="en-US" dirty="0"/>
          </a:p>
          <a:p>
            <a:pPr marL="171450" indent="-171450">
              <a:buFontTx/>
              <a:buChar char="-"/>
            </a:pPr>
            <a:r>
              <a:rPr lang="en-US" dirty="0"/>
              <a:t>Larger circles identify key milestones for the Center undergoing the review.</a:t>
            </a:r>
          </a:p>
          <a:p>
            <a:pPr marL="171450" indent="-171450">
              <a:buFontTx/>
              <a:buChar char="-"/>
            </a:pPr>
            <a:r>
              <a:rPr lang="en-US" dirty="0"/>
              <a:t>Smaller circles identify the activities of the panel members and NIST MEP representatives.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93613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Panel Review detail page provides several pieces of information as it relates to the Panel Review.  It provides logistical information for key teleconferences, names of key participates in the review, training material for both the Center and Panel Members and lastly it provides access to all key review documentation.</a:t>
            </a:r>
          </a:p>
        </p:txBody>
      </p:sp>
      <p:sp>
        <p:nvSpPr>
          <p:cNvPr id="4" name="Slide Number Placeholder 3"/>
          <p:cNvSpPr>
            <a:spLocks noGrp="1"/>
          </p:cNvSpPr>
          <p:nvPr>
            <p:ph type="sldNum" sz="quarter" idx="10"/>
          </p:nvPr>
        </p:nvSpPr>
        <p:spPr/>
        <p:txBody>
          <a:bodyPr/>
          <a:lstStyle/>
          <a:p>
            <a:fld id="{CB6BA528-4CBB-5A4A-B16E-1F8B808DF828}" type="slidenum">
              <a:rPr lang="en-US" smtClean="0"/>
              <a:t>140</a:t>
            </a:fld>
            <a:endParaRPr lang="en-US"/>
          </a:p>
        </p:txBody>
      </p:sp>
    </p:spTree>
    <p:extLst>
      <p:ext uri="{BB962C8B-B14F-4D97-AF65-F5344CB8AC3E}">
        <p14:creationId xmlns:p14="http://schemas.microsoft.com/office/powerpoint/2010/main" val="34287120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Panel Review milestones.  You will be able to view all key due dates and the 3 key events taking place during the overall process.  This section assists the Center and Panel Members in keeping apprise of key events and deliverables.</a:t>
            </a:r>
          </a:p>
          <a:p>
            <a:endParaRPr lang="en-US" dirty="0"/>
          </a:p>
          <a:p>
            <a:r>
              <a:rPr lang="en-US" dirty="0"/>
              <a:t>You can add events to your calendar by selecting the calendar icon in the “Event” column.  Once you click on the icon, you will receive a pop-up at the bottom of your screen prompting you to open and save.  Select open and then save to your calendar.  All logistics will be included in the calendar event.</a:t>
            </a:r>
          </a:p>
        </p:txBody>
      </p:sp>
      <p:sp>
        <p:nvSpPr>
          <p:cNvPr id="4" name="Slide Number Placeholder 3"/>
          <p:cNvSpPr>
            <a:spLocks noGrp="1"/>
          </p:cNvSpPr>
          <p:nvPr>
            <p:ph type="sldNum" sz="quarter" idx="10"/>
          </p:nvPr>
        </p:nvSpPr>
        <p:spPr/>
        <p:txBody>
          <a:bodyPr/>
          <a:lstStyle/>
          <a:p>
            <a:fld id="{CB6BA528-4CBB-5A4A-B16E-1F8B808DF828}" type="slidenum">
              <a:rPr lang="en-US" smtClean="0"/>
              <a:t>141</a:t>
            </a:fld>
            <a:endParaRPr lang="en-US"/>
          </a:p>
        </p:txBody>
      </p:sp>
    </p:spTree>
    <p:extLst>
      <p:ext uri="{BB962C8B-B14F-4D97-AF65-F5344CB8AC3E}">
        <p14:creationId xmlns:p14="http://schemas.microsoft.com/office/powerpoint/2010/main" val="391044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You can view your D&amp;B BIR report from the Information page, by clicking on the document link.  And you can view your center’s cohort characteristics by clicking on the arrows.</a:t>
            </a:r>
          </a:p>
          <a:p>
            <a:endParaRPr lang="en-US" dirty="0"/>
          </a:p>
          <a:p>
            <a:r>
              <a:rPr lang="en-US" dirty="0"/>
              <a:t>The one-pager fact sheet, COVID-19 response and Distinctive Practice can be viewed from the Information page, one-pager tab.</a:t>
            </a:r>
          </a:p>
          <a:p>
            <a:r>
              <a:rPr lang="en-US" dirty="0"/>
              <a:t> </a:t>
            </a:r>
          </a:p>
          <a:p>
            <a:r>
              <a:rPr lang="en-US" dirty="0"/>
              <a:t>By clicking on the “Staff” tab, you can edit other user account records, if you have been assigned the reporting role.</a:t>
            </a:r>
          </a:p>
          <a:p>
            <a:endParaRPr lang="en-US" dirty="0"/>
          </a:p>
          <a:p>
            <a:r>
              <a:rPr lang="en-US" dirty="0"/>
              <a:t>On the Counties tab you can view and export Census County Business Pattern  data and rural continuum codes by county.  </a:t>
            </a:r>
          </a:p>
          <a:p>
            <a:endParaRPr lang="en-US" dirty="0"/>
          </a:p>
          <a:p>
            <a:r>
              <a:rPr lang="en-US" dirty="0"/>
              <a:t>You can also view your Center’s Dun &amp; Bradstreet record by clicking on the D&amp;B Tab.</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14</a:t>
            </a:fld>
            <a:endParaRPr lang="en-US"/>
          </a:p>
        </p:txBody>
      </p:sp>
    </p:spTree>
    <p:extLst>
      <p:ext uri="{BB962C8B-B14F-4D97-AF65-F5344CB8AC3E}">
        <p14:creationId xmlns:p14="http://schemas.microsoft.com/office/powerpoint/2010/main" val="2238223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General Information Tab.</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15</a:t>
            </a:fld>
            <a:endParaRPr lang="en-US" dirty="0"/>
          </a:p>
        </p:txBody>
      </p:sp>
    </p:spTree>
    <p:extLst>
      <p:ext uri="{BB962C8B-B14F-4D97-AF65-F5344CB8AC3E}">
        <p14:creationId xmlns:p14="http://schemas.microsoft.com/office/powerpoint/2010/main" val="413353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One Pager Tab defaulting to the Fact Sheet.</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16</a:t>
            </a:fld>
            <a:endParaRPr lang="en-US" dirty="0"/>
          </a:p>
        </p:txBody>
      </p:sp>
    </p:spTree>
    <p:extLst>
      <p:ext uri="{BB962C8B-B14F-4D97-AF65-F5344CB8AC3E}">
        <p14:creationId xmlns:p14="http://schemas.microsoft.com/office/powerpoint/2010/main" val="2855710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Staff Tab which lists all employees of the CAR.</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17</a:t>
            </a:fld>
            <a:endParaRPr lang="en-US" dirty="0"/>
          </a:p>
        </p:txBody>
      </p:sp>
    </p:spTree>
    <p:extLst>
      <p:ext uri="{BB962C8B-B14F-4D97-AF65-F5344CB8AC3E}">
        <p14:creationId xmlns:p14="http://schemas.microsoft.com/office/powerpoint/2010/main" val="412260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for your convenience in the CIP, Information section under the Counties Tab  is access to Census County Business Pattern data and the United States Department of Agriculture Rural Continuum Code.  The data from these resources is used in several reports including the Center Performance and Profile Report (CPPR), market penetration indicators, and Operating Outcome Client Engagement Goals.  This data can be exported into Excel from this page.</a:t>
            </a:r>
          </a:p>
          <a:p>
            <a:endParaRPr lang="en-US" dirty="0"/>
          </a:p>
          <a:p>
            <a:r>
              <a:rPr lang="en-US" dirty="0"/>
              <a:t>Note – the way census aggregates their data, any county that has </a:t>
            </a:r>
            <a:r>
              <a:rPr lang="en-US" u="none" dirty="0"/>
              <a:t>3 establishments or less </a:t>
            </a:r>
            <a:r>
              <a:rPr lang="en-US" dirty="0"/>
              <a:t>will show as blank – drill down by clicking the arrow to view those establishments.</a:t>
            </a:r>
          </a:p>
        </p:txBody>
      </p:sp>
      <p:sp>
        <p:nvSpPr>
          <p:cNvPr id="4" name="Slide Number Placeholder 3"/>
          <p:cNvSpPr>
            <a:spLocks noGrp="1"/>
          </p:cNvSpPr>
          <p:nvPr>
            <p:ph type="sldNum" sz="quarter" idx="10"/>
          </p:nvPr>
        </p:nvSpPr>
        <p:spPr/>
        <p:txBody>
          <a:bodyPr/>
          <a:lstStyle/>
          <a:p>
            <a:fld id="{CB6BA528-4CBB-5A4A-B16E-1F8B808DF828}" type="slidenum">
              <a:rPr lang="en-US" smtClean="0"/>
              <a:t>18</a:t>
            </a:fld>
            <a:endParaRPr lang="en-US" dirty="0"/>
          </a:p>
        </p:txBody>
      </p:sp>
    </p:spTree>
    <p:extLst>
      <p:ext uri="{BB962C8B-B14F-4D97-AF65-F5344CB8AC3E}">
        <p14:creationId xmlns:p14="http://schemas.microsoft.com/office/powerpoint/2010/main" val="30237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Dun &amp; Bradstreet Tab showing the D&amp;B record for your center.  If information needs to be updated, you can launch a D&amp;B investigation.</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19</a:t>
            </a:fld>
            <a:endParaRPr lang="en-US" dirty="0"/>
          </a:p>
        </p:txBody>
      </p:sp>
    </p:spTree>
    <p:extLst>
      <p:ext uri="{BB962C8B-B14F-4D97-AF65-F5344CB8AC3E}">
        <p14:creationId xmlns:p14="http://schemas.microsoft.com/office/powerpoint/2010/main" val="352955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MEP’s Enterprise Information System (MEIS) registration page, including OMB Control No. 0693-0032 with expiration date of 12/31/2024.</a:t>
            </a:r>
          </a:p>
        </p:txBody>
      </p:sp>
      <p:sp>
        <p:nvSpPr>
          <p:cNvPr id="4" name="Slide Number Placeholder 3"/>
          <p:cNvSpPr>
            <a:spLocks noGrp="1"/>
          </p:cNvSpPr>
          <p:nvPr>
            <p:ph type="sldNum" sz="quarter" idx="10"/>
          </p:nvPr>
        </p:nvSpPr>
        <p:spPr/>
        <p:txBody>
          <a:bodyPr/>
          <a:lstStyle/>
          <a:p>
            <a:fld id="{CB6BA528-4CBB-5A4A-B16E-1F8B808DF828}" type="slidenum">
              <a:rPr lang="en-US" smtClean="0"/>
              <a:t>2</a:t>
            </a:fld>
            <a:endParaRPr lang="en-US"/>
          </a:p>
        </p:txBody>
      </p:sp>
    </p:spTree>
    <p:extLst>
      <p:ext uri="{BB962C8B-B14F-4D97-AF65-F5344CB8AC3E}">
        <p14:creationId xmlns:p14="http://schemas.microsoft.com/office/powerpoint/2010/main" val="1055931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Locations are physical addresses where CAR, sub-recipients, field offices, CROs or partners that deliver services are located.  </a:t>
            </a:r>
          </a:p>
          <a:p>
            <a:endParaRPr lang="en-US" dirty="0"/>
          </a:p>
          <a:p>
            <a:r>
              <a:rPr lang="en-US" dirty="0"/>
              <a:t>It is important to keep this information updated as MEP will use this information to communicate our national coverage area with our various stakeholders.</a:t>
            </a:r>
          </a:p>
          <a:p>
            <a:endParaRPr lang="en-US" dirty="0"/>
          </a:p>
          <a:p>
            <a:r>
              <a:rPr lang="en-US" dirty="0"/>
              <a:t>Make sure that you have removed duplicates so locations are not double counted.  For example, you should not have sub-recipients also listed as Locations.</a:t>
            </a:r>
          </a:p>
          <a:p>
            <a:endParaRPr lang="en-US" dirty="0"/>
          </a:p>
          <a:p>
            <a:r>
              <a:rPr lang="en-US" dirty="0"/>
              <a:t>Note that only your Federal Program Officer can add/edit an SRA.</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20</a:t>
            </a:fld>
            <a:endParaRPr lang="en-US"/>
          </a:p>
        </p:txBody>
      </p:sp>
    </p:spTree>
    <p:extLst>
      <p:ext uri="{BB962C8B-B14F-4D97-AF65-F5344CB8AC3E}">
        <p14:creationId xmlns:p14="http://schemas.microsoft.com/office/powerpoint/2010/main" val="361260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a couple of related reports that include data from the CAR Information module.  These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Did you know…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order to update Partners as Service Delivery locations, you must do so from the Partners Page.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Adding or marking records inactive can be accomplished from either the List or Submit Quarterly Reporting Forms.</a:t>
            </a:r>
          </a:p>
        </p:txBody>
      </p:sp>
      <p:sp>
        <p:nvSpPr>
          <p:cNvPr id="4" name="Slide Number Placeholder 3"/>
          <p:cNvSpPr>
            <a:spLocks noGrp="1"/>
          </p:cNvSpPr>
          <p:nvPr>
            <p:ph type="sldNum" sz="quarter" idx="10"/>
          </p:nvPr>
        </p:nvSpPr>
        <p:spPr/>
        <p:txBody>
          <a:bodyPr/>
          <a:lstStyle/>
          <a:p>
            <a:fld id="{CB6BA528-4CBB-5A4A-B16E-1F8B808DF828}" type="slidenum">
              <a:rPr lang="en-US" smtClean="0"/>
              <a:t>21</a:t>
            </a:fld>
            <a:endParaRPr lang="en-US"/>
          </a:p>
        </p:txBody>
      </p:sp>
    </p:spTree>
    <p:extLst>
      <p:ext uri="{BB962C8B-B14F-4D97-AF65-F5344CB8AC3E}">
        <p14:creationId xmlns:p14="http://schemas.microsoft.com/office/powerpoint/2010/main" val="2624986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516595"/>
            <a:ext cx="5608320" cy="4183380"/>
          </a:xfrm>
        </p:spPr>
        <p:txBody>
          <a:bodyPr/>
          <a:lstStyle/>
          <a:p>
            <a:r>
              <a:rPr lang="en-US" dirty="0"/>
              <a:t>The Staff reporting element is intended to provide the CAR a mechanism for reporting on its current workforce.</a:t>
            </a:r>
          </a:p>
          <a:p>
            <a:endParaRPr lang="en-US" dirty="0"/>
          </a:p>
          <a:p>
            <a:r>
              <a:rPr lang="en-US" dirty="0"/>
              <a:t>Centers cannot add a Staff member in MEIS, new staff MUST first register at https://meis.nist.gov and click Register Here.  Center staff will register as Type = Center and choose the Center name from the dropdown.  </a:t>
            </a:r>
          </a:p>
          <a:p>
            <a:endParaRPr lang="en-US" dirty="0"/>
          </a:p>
          <a:p>
            <a:r>
              <a:rPr lang="en-US" dirty="0"/>
              <a:t>Don’t forget to archive staff who are no longer with your center immediately and not wait until the next reporting period.  We do not want staff no longer employed by the National Network to have access to data on MEIS or MEP Connect.</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22</a:t>
            </a:fld>
            <a:endParaRPr lang="en-US"/>
          </a:p>
        </p:txBody>
      </p:sp>
    </p:spTree>
    <p:extLst>
      <p:ext uri="{BB962C8B-B14F-4D97-AF65-F5344CB8AC3E}">
        <p14:creationId xmlns:p14="http://schemas.microsoft.com/office/powerpoint/2010/main" val="1474043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data from the Staff module.  Reports are available under Reports, CAR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23</a:t>
            </a:fld>
            <a:endParaRPr lang="en-US"/>
          </a:p>
        </p:txBody>
      </p:sp>
    </p:spTree>
    <p:extLst>
      <p:ext uri="{BB962C8B-B14F-4D97-AF65-F5344CB8AC3E}">
        <p14:creationId xmlns:p14="http://schemas.microsoft.com/office/powerpoint/2010/main" val="653991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Anyone devoted to a CAR, either as an employee or sub-recipient providing part of a partner’s cash or in-kind contributions, as delineated in the CARs current statement of work, is considered part of the CARs staff and should be reported.</a:t>
            </a:r>
          </a:p>
          <a:p>
            <a:endParaRPr lang="en-US" dirty="0"/>
          </a:p>
          <a:p>
            <a:r>
              <a:rPr lang="en-US" dirty="0"/>
              <a:t>It is the responsibility of the staff member to maintain their contact information (address, phone, email, etc.), however, person(s) at the Center with the reporting role  do have access to staff records and can also maintain that information.</a:t>
            </a:r>
          </a:p>
          <a:p>
            <a:endParaRPr lang="en-US" dirty="0"/>
          </a:p>
          <a:p>
            <a:r>
              <a:rPr lang="en-US" dirty="0"/>
              <a:t>You must first associate the staff member to a funding program before they will appear in the Staff Listing or can be listed as CAR Key Staff on a project.</a:t>
            </a:r>
          </a:p>
        </p:txBody>
      </p:sp>
      <p:sp>
        <p:nvSpPr>
          <p:cNvPr id="4" name="Slide Number Placeholder 3"/>
          <p:cNvSpPr>
            <a:spLocks noGrp="1"/>
          </p:cNvSpPr>
          <p:nvPr>
            <p:ph type="sldNum" sz="quarter" idx="10"/>
          </p:nvPr>
        </p:nvSpPr>
        <p:spPr/>
        <p:txBody>
          <a:bodyPr/>
          <a:lstStyle/>
          <a:p>
            <a:fld id="{CB6BA528-4CBB-5A4A-B16E-1F8B808DF828}" type="slidenum">
              <a:rPr lang="en-US" smtClean="0"/>
              <a:t>24</a:t>
            </a:fld>
            <a:endParaRPr lang="en-US"/>
          </a:p>
        </p:txBody>
      </p:sp>
    </p:spTree>
    <p:extLst>
      <p:ext uri="{BB962C8B-B14F-4D97-AF65-F5344CB8AC3E}">
        <p14:creationId xmlns:p14="http://schemas.microsoft.com/office/powerpoint/2010/main" val="3010647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assign staff to a funding program, they must first register for a MEIS account.</a:t>
            </a:r>
          </a:p>
          <a:p>
            <a:endParaRPr lang="en-US" dirty="0"/>
          </a:p>
          <a:p>
            <a:pPr lvl="0"/>
            <a:r>
              <a:rPr lang="en-US" dirty="0"/>
              <a:t>Once they have an approved account, a staff member with the Reporting role will need to associate the new staff member to one or more funding programs they are supporting.  Click on CIP, Staff, Submit Quarterly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25</a:t>
            </a:fld>
            <a:endParaRPr lang="en-US" dirty="0"/>
          </a:p>
        </p:txBody>
      </p:sp>
    </p:spTree>
    <p:extLst>
      <p:ext uri="{BB962C8B-B14F-4D97-AF65-F5344CB8AC3E}">
        <p14:creationId xmlns:p14="http://schemas.microsoft.com/office/powerpoint/2010/main" val="2405688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Find the staff member, click the appropriate radio button(s) for each Funding Program, click Actions, Submit for Reporting .  The new staff member will NOT show in the staff listing until this step is performed.</a:t>
            </a:r>
          </a:p>
          <a:p>
            <a:pPr lvl="0"/>
            <a:endParaRPr lang="en-US" dirty="0"/>
          </a:p>
          <a:p>
            <a:pPr lvl="0"/>
            <a:r>
              <a:rPr lang="en-US" dirty="0"/>
              <a:t>You can also click the “Archive” radio button to archive staff that are no longer a center staff.</a:t>
            </a:r>
          </a:p>
          <a:p>
            <a:pPr lvl="0"/>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26</a:t>
            </a:fld>
            <a:endParaRPr lang="en-US"/>
          </a:p>
        </p:txBody>
      </p:sp>
    </p:spTree>
    <p:extLst>
      <p:ext uri="{BB962C8B-B14F-4D97-AF65-F5344CB8AC3E}">
        <p14:creationId xmlns:p14="http://schemas.microsoft.com/office/powerpoint/2010/main" val="1884922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Contacts reporting element is used for CAR officials with specific responsibilities and to communicate with the correct CAR staff through email, postal mail and working groups.</a:t>
            </a:r>
          </a:p>
          <a:p>
            <a:pPr lvl="0"/>
            <a:endParaRPr lang="en-US" dirty="0"/>
          </a:p>
          <a:p>
            <a:pPr lvl="0"/>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27</a:t>
            </a:fld>
            <a:endParaRPr lang="en-US"/>
          </a:p>
        </p:txBody>
      </p:sp>
    </p:spTree>
    <p:extLst>
      <p:ext uri="{BB962C8B-B14F-4D97-AF65-F5344CB8AC3E}">
        <p14:creationId xmlns:p14="http://schemas.microsoft.com/office/powerpoint/2010/main" val="2706477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Contact to a Contact Type, click on CIP, click the View/Edit icon for the appropriate Contact Type.</a:t>
            </a:r>
          </a:p>
        </p:txBody>
      </p:sp>
      <p:sp>
        <p:nvSpPr>
          <p:cNvPr id="4" name="Slide Number Placeholder 3"/>
          <p:cNvSpPr>
            <a:spLocks noGrp="1"/>
          </p:cNvSpPr>
          <p:nvPr>
            <p:ph type="sldNum" sz="quarter" idx="10"/>
          </p:nvPr>
        </p:nvSpPr>
        <p:spPr/>
        <p:txBody>
          <a:bodyPr/>
          <a:lstStyle/>
          <a:p>
            <a:fld id="{CB6BA528-4CBB-5A4A-B16E-1F8B808DF828}" type="slidenum">
              <a:rPr lang="en-US" smtClean="0"/>
              <a:t>28</a:t>
            </a:fld>
            <a:endParaRPr lang="en-US"/>
          </a:p>
        </p:txBody>
      </p:sp>
    </p:spTree>
    <p:extLst>
      <p:ext uri="{BB962C8B-B14F-4D97-AF65-F5344CB8AC3E}">
        <p14:creationId xmlns:p14="http://schemas.microsoft.com/office/powerpoint/2010/main" val="2701224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contact type from the drop-down menu.  Search users by name through MEIS and click ADD to add the staff to the available list.  Or if the user is already showing in the available list, choose the name and move to the ‘selected’ list using the arrows.  Click OK.  </a:t>
            </a:r>
          </a:p>
        </p:txBody>
      </p:sp>
      <p:sp>
        <p:nvSpPr>
          <p:cNvPr id="4" name="Slide Number Placeholder 3"/>
          <p:cNvSpPr>
            <a:spLocks noGrp="1"/>
          </p:cNvSpPr>
          <p:nvPr>
            <p:ph type="sldNum" sz="quarter" idx="10"/>
          </p:nvPr>
        </p:nvSpPr>
        <p:spPr/>
        <p:txBody>
          <a:bodyPr/>
          <a:lstStyle/>
          <a:p>
            <a:fld id="{CB6BA528-4CBB-5A4A-B16E-1F8B808DF828}" type="slidenum">
              <a:rPr lang="en-US" smtClean="0"/>
              <a:t>29</a:t>
            </a:fld>
            <a:endParaRPr lang="en-US"/>
          </a:p>
        </p:txBody>
      </p:sp>
    </p:spTree>
    <p:extLst>
      <p:ext uri="{BB962C8B-B14F-4D97-AF65-F5344CB8AC3E}">
        <p14:creationId xmlns:p14="http://schemas.microsoft.com/office/powerpoint/2010/main" val="337487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9613"/>
            <a:ext cx="4648200" cy="3486150"/>
          </a:xfrm>
        </p:spPr>
      </p:sp>
      <p:sp>
        <p:nvSpPr>
          <p:cNvPr id="3" name="Notes Placeholder 2"/>
          <p:cNvSpPr>
            <a:spLocks noGrp="1"/>
          </p:cNvSpPr>
          <p:nvPr>
            <p:ph type="body" idx="1"/>
          </p:nvPr>
        </p:nvSpPr>
        <p:spPr>
          <a:xfrm>
            <a:off x="701040" y="4422114"/>
            <a:ext cx="5608320" cy="4183380"/>
          </a:xfrm>
        </p:spPr>
        <p:txBody>
          <a:bodyPr/>
          <a:lstStyle/>
          <a:p>
            <a:r>
              <a:rPr lang="en-US" sz="1200" b="0" dirty="0"/>
              <a:t>Reporting is necessary</a:t>
            </a:r>
          </a:p>
          <a:p>
            <a:endParaRPr lang="en-US" sz="1200" b="0" dirty="0"/>
          </a:p>
          <a:p>
            <a:pPr marL="171450" indent="-171450">
              <a:buFont typeface="Arial" panose="020B0604020202020204" pitchFamily="34" charset="0"/>
              <a:buChar char="•"/>
            </a:pPr>
            <a:r>
              <a:rPr lang="en-US" sz="1200" b="0" dirty="0"/>
              <a:t>Determine CAR performance management, annual/panel reviews and reporting the program’s performance to Congress</a:t>
            </a:r>
          </a:p>
          <a:p>
            <a:pPr marL="171450" indent="-171450">
              <a:buFont typeface="Arial" panose="020B0604020202020204" pitchFamily="34" charset="0"/>
              <a:buChar char="•"/>
            </a:pPr>
            <a:r>
              <a:rPr lang="en-US" sz="1200" b="0" dirty="0"/>
              <a:t>Generate standard sets of reports</a:t>
            </a:r>
          </a:p>
          <a:p>
            <a:pPr marL="171450" indent="-171450">
              <a:buFont typeface="Arial" panose="020B0604020202020204" pitchFamily="34" charset="0"/>
              <a:buChar char="•"/>
            </a:pPr>
            <a:r>
              <a:rPr lang="en-US" sz="1200" b="0" dirty="0"/>
              <a:t>Cooperative Agreement Requirement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a:t>
            </a:fld>
            <a:endParaRPr lang="en-US"/>
          </a:p>
        </p:txBody>
      </p:sp>
    </p:spTree>
    <p:extLst>
      <p:ext uri="{BB962C8B-B14F-4D97-AF65-F5344CB8AC3E}">
        <p14:creationId xmlns:p14="http://schemas.microsoft.com/office/powerpoint/2010/main" val="3367259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contact types.  </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dirty="0"/>
              <a:t>CAR Review Contact is used as a communication channel for panel reviews</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sz="1200" dirty="0"/>
              <a:t>D&amp;B Hoovers – Center representative holding D&amp;B license key</a:t>
            </a:r>
            <a:endParaRPr lang="en-US" dirty="0"/>
          </a:p>
          <a:p>
            <a:pPr marL="174708" indent="-174708">
              <a:buFontTx/>
              <a:buChar char="-"/>
            </a:pPr>
            <a:r>
              <a:rPr lang="en-US" dirty="0"/>
              <a:t>The Director contact type can only be assigned to the Center Director or the designated Acting Director.  This information feeds into the MEP Public Site and MEP Quick Lists. Directors are also notified via email of MEP Client Survey contact changes and approval is assumed if no further communication is made from the Center Director to NIST MEP.</a:t>
            </a:r>
          </a:p>
          <a:p>
            <a:pPr marL="174708" indent="-174708">
              <a:buFontTx/>
              <a:buChar char="-"/>
            </a:pPr>
            <a:r>
              <a:rPr lang="en-US" dirty="0"/>
              <a:t>Director Notification contact type – allows the center to designate staff to receive the same notifications as the center director without feeding the MEP Public Site or MEP Quick Lists.</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dirty="0"/>
              <a:t>New in 2024 – NIST MEP uses Director, Director Notification, or CRO Director Contacts in MEIS to allow access to certify survey outliers each quarter.</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dirty="0"/>
              <a:t>Financial/Operations Manager  is used to support CFO communications and leveraged by grants and your FPM to get updated information and documents out like new guidelines or terms and conditions. CFO and COO are also notified via email of MEP Client Survey contact changes and approval is assumed if no further communication is made from the Center CFO/COO to NIST MEP.</a:t>
            </a:r>
          </a:p>
          <a:p>
            <a:pPr marL="174708" indent="-174708">
              <a:buFontTx/>
              <a:buChar char="-"/>
            </a:pPr>
            <a:r>
              <a:rPr lang="en-US" dirty="0"/>
              <a:t>Marketing Manager – Provides a focused list of marketing managers and is used to support marketing manager communications</a:t>
            </a:r>
          </a:p>
          <a:p>
            <a:pPr marL="174708" indent="-174708">
              <a:buFontTx/>
              <a:buChar char="-"/>
            </a:pPr>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30</a:t>
            </a:fld>
            <a:endParaRPr lang="en-US"/>
          </a:p>
        </p:txBody>
      </p:sp>
    </p:spTree>
    <p:extLst>
      <p:ext uri="{BB962C8B-B14F-4D97-AF65-F5344CB8AC3E}">
        <p14:creationId xmlns:p14="http://schemas.microsoft.com/office/powerpoint/2010/main" val="3677263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contact types.  </a:t>
            </a:r>
          </a:p>
          <a:p>
            <a:pPr marL="174708" marR="0" lvl="0" indent="-174708" algn="l" defTabSz="457200" rtl="0" eaLnBrk="1" fontAlgn="auto" latinLnBrk="0" hangingPunct="1">
              <a:lnSpc>
                <a:spcPct val="100000"/>
              </a:lnSpc>
              <a:spcBef>
                <a:spcPts val="0"/>
              </a:spcBef>
              <a:spcAft>
                <a:spcPts val="0"/>
              </a:spcAft>
              <a:buClrTx/>
              <a:buSzTx/>
              <a:buFontTx/>
              <a:buChar char="-"/>
              <a:tabLst/>
              <a:defRPr/>
            </a:pPr>
            <a:endParaRPr lang="en-US" dirty="0"/>
          </a:p>
          <a:p>
            <a:pPr marL="174708" indent="-174708">
              <a:buFontTx/>
              <a:buChar char="-"/>
            </a:pPr>
            <a:r>
              <a:rPr lang="en-US" dirty="0"/>
              <a:t>MEP Scouts is used for the Supplier Scouting group on the MEP Connect site</a:t>
            </a:r>
          </a:p>
          <a:p>
            <a:pPr marL="174708" indent="-174708">
              <a:buFontTx/>
              <a:buChar char="-"/>
            </a:pPr>
            <a:r>
              <a:rPr lang="en-US" dirty="0"/>
              <a:t>Reporting Contact  is used to send out communications about the opening and closing of reporting cycles. Also used to communicate any updates to the reporting requirements, structure, guidelines, etc.</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sz="1200" dirty="0"/>
              <a:t>Salesforce Administrator – Center representative for Salesforce/MEIS configuration</a:t>
            </a:r>
            <a:endParaRPr lang="en-US" dirty="0"/>
          </a:p>
          <a:p>
            <a:pPr marL="174708" indent="-174708">
              <a:buFontTx/>
              <a:buChar char="-"/>
            </a:pPr>
            <a:r>
              <a:rPr lang="en-US" dirty="0"/>
              <a:t>Survey Contact is used to send out communications about Survey, Survey Confirmation, and outlier duties</a:t>
            </a:r>
          </a:p>
          <a:p>
            <a:pPr marL="174708" indent="-174708">
              <a:buFontTx/>
              <a:buChar char="-"/>
            </a:pPr>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31</a:t>
            </a:fld>
            <a:endParaRPr lang="en-US"/>
          </a:p>
        </p:txBody>
      </p:sp>
    </p:spTree>
    <p:extLst>
      <p:ext uri="{BB962C8B-B14F-4D97-AF65-F5344CB8AC3E}">
        <p14:creationId xmlns:p14="http://schemas.microsoft.com/office/powerpoint/2010/main" val="3471898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data from the Contacts module.  Reports are available under Reports, CAR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32</a:t>
            </a:fld>
            <a:endParaRPr lang="en-US"/>
          </a:p>
        </p:txBody>
      </p:sp>
    </p:spTree>
    <p:extLst>
      <p:ext uri="{BB962C8B-B14F-4D97-AF65-F5344CB8AC3E}">
        <p14:creationId xmlns:p14="http://schemas.microsoft.com/office/powerpoint/2010/main" val="1269134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MEP list server is available to be used by anyone with a MEIS account.  Messages are monitored.</a:t>
            </a:r>
          </a:p>
          <a:p>
            <a:endParaRPr lang="en-US" dirty="0"/>
          </a:p>
          <a:p>
            <a:r>
              <a:rPr lang="en-US" dirty="0"/>
              <a:t>Changes made to any Contact will be immediate and automatically updated in the corresponding MEP mailing list.</a:t>
            </a:r>
          </a:p>
        </p:txBody>
      </p:sp>
      <p:sp>
        <p:nvSpPr>
          <p:cNvPr id="4" name="Slide Number Placeholder 3"/>
          <p:cNvSpPr>
            <a:spLocks noGrp="1"/>
          </p:cNvSpPr>
          <p:nvPr>
            <p:ph type="sldNum" sz="quarter" idx="10"/>
          </p:nvPr>
        </p:nvSpPr>
        <p:spPr/>
        <p:txBody>
          <a:bodyPr/>
          <a:lstStyle/>
          <a:p>
            <a:fld id="{CB6BA528-4CBB-5A4A-B16E-1F8B808DF828}" type="slidenum">
              <a:rPr lang="en-US" smtClean="0"/>
              <a:t>33</a:t>
            </a:fld>
            <a:endParaRPr lang="en-US"/>
          </a:p>
        </p:txBody>
      </p:sp>
    </p:spTree>
    <p:extLst>
      <p:ext uri="{BB962C8B-B14F-4D97-AF65-F5344CB8AC3E}">
        <p14:creationId xmlns:p14="http://schemas.microsoft.com/office/powerpoint/2010/main" val="2436980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 Data reporting element is intended to provide the CAR a mechanism for reporting on its active full-time equivalents (FTEs) and clients served in the last 12 months. </a:t>
            </a:r>
          </a:p>
          <a:p>
            <a:endParaRPr lang="en-US" dirty="0"/>
          </a:p>
          <a:p>
            <a:r>
              <a:rPr lang="en-US" dirty="0"/>
              <a:t>NIST MEP uses the FTE counts in capacity utilization calculations found within your Center Performance and Profile Report.   This number MUST include both Center and SRA staff counts.   The CMEs served number is used to report to various stakeholders to show the breadth of the touches for the National Network.  This number is not the same as the number of clients attempted to be surveyed.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34</a:t>
            </a:fld>
            <a:endParaRPr lang="en-US"/>
          </a:p>
        </p:txBody>
      </p:sp>
    </p:spTree>
    <p:extLst>
      <p:ext uri="{BB962C8B-B14F-4D97-AF65-F5344CB8AC3E}">
        <p14:creationId xmlns:p14="http://schemas.microsoft.com/office/powerpoint/2010/main" val="4188259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Progress Data.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Cohort Comparison chart is a great way to compare your Center’s performance against other Centers that may or may not have similar characteristics such as (federal funding, region, service delivery model etc.</a:t>
            </a:r>
          </a:p>
          <a:p>
            <a:endParaRPr lang="en-US" dirty="0"/>
          </a:p>
          <a:p>
            <a:r>
              <a:rPr lang="en-US" dirty="0"/>
              <a:t>You choose your cohort.</a:t>
            </a:r>
          </a:p>
        </p:txBody>
      </p:sp>
      <p:sp>
        <p:nvSpPr>
          <p:cNvPr id="4" name="Slide Number Placeholder 3"/>
          <p:cNvSpPr>
            <a:spLocks noGrp="1"/>
          </p:cNvSpPr>
          <p:nvPr>
            <p:ph type="sldNum" sz="quarter" idx="10"/>
          </p:nvPr>
        </p:nvSpPr>
        <p:spPr/>
        <p:txBody>
          <a:bodyPr/>
          <a:lstStyle/>
          <a:p>
            <a:fld id="{CB6BA528-4CBB-5A4A-B16E-1F8B808DF828}" type="slidenum">
              <a:rPr lang="en-US" smtClean="0"/>
              <a:t>35</a:t>
            </a:fld>
            <a:endParaRPr lang="en-US"/>
          </a:p>
        </p:txBody>
      </p:sp>
    </p:spTree>
    <p:extLst>
      <p:ext uri="{BB962C8B-B14F-4D97-AF65-F5344CB8AC3E}">
        <p14:creationId xmlns:p14="http://schemas.microsoft.com/office/powerpoint/2010/main" val="3738344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Board of Directors reporting element is intended to provide the CAR a mechanism for reporting on its  active Board of Directors.  You can add one or more boards, this is especially useful if you have both a fiduciary and advisory board.  Or if you are a center with center regional offices.  Each one of your offices can have its own board or boards.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After you have created the board, do not forget to add members. You will be asked to indicate if the member is the board chair, their tenure and if their organization is a small manufacturer.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remove a board or board member record, mark the status as inactive.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36</a:t>
            </a:fld>
            <a:endParaRPr lang="en-US"/>
          </a:p>
        </p:txBody>
      </p:sp>
    </p:spTree>
    <p:extLst>
      <p:ext uri="{BB962C8B-B14F-4D97-AF65-F5344CB8AC3E}">
        <p14:creationId xmlns:p14="http://schemas.microsoft.com/office/powerpoint/2010/main" val="2104586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Board of Director information.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Did you know….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Boards have Board Members, do not forget to review and update this list periodically.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That the board chair contact information is used by MEP Management to send notifications about the program.  The Board Chair is designated by name during the Panel Review and is expected to be an active participant in the Panel Review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Centers can choose to request MEIS and MEP Connect accounts for any of their board members.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37</a:t>
            </a:fld>
            <a:endParaRPr lang="en-US"/>
          </a:p>
        </p:txBody>
      </p:sp>
    </p:spTree>
    <p:extLst>
      <p:ext uri="{BB962C8B-B14F-4D97-AF65-F5344CB8AC3E}">
        <p14:creationId xmlns:p14="http://schemas.microsoft.com/office/powerpoint/2010/main" val="1063513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Centers can create more than one type of Board records.  </a:t>
            </a:r>
          </a:p>
          <a:p>
            <a:endParaRPr lang="en-US" dirty="0"/>
          </a:p>
          <a:p>
            <a:r>
              <a:rPr lang="en-US" dirty="0"/>
              <a:t>Fiduciary boards are typical for non-profit organizations.</a:t>
            </a:r>
          </a:p>
          <a:p>
            <a:endParaRPr lang="en-US" dirty="0"/>
          </a:p>
          <a:p>
            <a:r>
              <a:rPr lang="en-US" dirty="0"/>
              <a:t>Advisory boards are less formal than fiduciary and provide oversight to centers.</a:t>
            </a:r>
          </a:p>
          <a:p>
            <a:endParaRPr lang="en-US" dirty="0"/>
          </a:p>
          <a:p>
            <a:r>
              <a:rPr lang="en-US" dirty="0"/>
              <a:t>Board Bylaws are a required document.</a:t>
            </a:r>
          </a:p>
        </p:txBody>
      </p:sp>
      <p:sp>
        <p:nvSpPr>
          <p:cNvPr id="4" name="Slide Number Placeholder 3"/>
          <p:cNvSpPr>
            <a:spLocks noGrp="1"/>
          </p:cNvSpPr>
          <p:nvPr>
            <p:ph type="sldNum" sz="quarter" idx="10"/>
          </p:nvPr>
        </p:nvSpPr>
        <p:spPr/>
        <p:txBody>
          <a:bodyPr/>
          <a:lstStyle/>
          <a:p>
            <a:fld id="{CB6BA528-4CBB-5A4A-B16E-1F8B808DF828}" type="slidenum">
              <a:rPr lang="en-US" smtClean="0"/>
              <a:t>38</a:t>
            </a:fld>
            <a:endParaRPr lang="en-US"/>
          </a:p>
        </p:txBody>
      </p:sp>
    </p:spTree>
    <p:extLst>
      <p:ext uri="{BB962C8B-B14F-4D97-AF65-F5344CB8AC3E}">
        <p14:creationId xmlns:p14="http://schemas.microsoft.com/office/powerpoint/2010/main" val="1313814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Create a User account for Board Members, from the MEIS dashboard, click on CIP, hover on Board of Directors, Submit Quarterly Reports, click the View/Edit icon for the Board,  under the Create MEIS Account column, click the link Create MEIS Login , you will be prompted to confirm that you want a MEIS/MEP Connect account created and that the board member will have access to some of your center data.  As soon as you click create account, the board member will receive an email indicating an account has been created for them.  Please make sure you notify the board member to expect to receive this email.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Center encourages Board Members to have MEIS access, how much transparency is provided as far as access to data?  Do they use the account?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39</a:t>
            </a:fld>
            <a:endParaRPr lang="en-US"/>
          </a:p>
        </p:txBody>
      </p:sp>
    </p:spTree>
    <p:extLst>
      <p:ext uri="{BB962C8B-B14F-4D97-AF65-F5344CB8AC3E}">
        <p14:creationId xmlns:p14="http://schemas.microsoft.com/office/powerpoint/2010/main" val="309366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NIST MEP Reporting, Survey and Data Analysis Process is a continual cycle starting with:</a:t>
            </a:r>
          </a:p>
          <a:p>
            <a:endParaRPr lang="en-US" sz="1000" b="1" dirty="0"/>
          </a:p>
          <a:p>
            <a:r>
              <a:rPr lang="en-US" sz="1000" b="0" dirty="0"/>
              <a:t>Reporting which is the submission of Client Information Files or (CIFs) and Project Information Files or (PIFs) into the MEIS system either manually, via CSV file submission or Salesforce.  Reporting also includes submitting the quarterly required elements (e.g., staff, locations, contacts, partners,) etc. at anytime.</a:t>
            </a:r>
          </a:p>
          <a:p>
            <a:endParaRPr lang="en-US" sz="1000" b="0" dirty="0"/>
          </a:p>
          <a:p>
            <a:r>
              <a:rPr lang="en-US" sz="1000" b="0" dirty="0"/>
              <a:t>Survey Confirmation occurs one month prior to the Survey being conducted,  When the Survey Confirmation period opens Centers will have the ability to review the clients that will be surveyed in the next month.  This will be your opportunity to:</a:t>
            </a:r>
          </a:p>
          <a:p>
            <a:endParaRPr lang="en-US" sz="1000" b="0" dirty="0"/>
          </a:p>
          <a:p>
            <a:r>
              <a:rPr lang="en-US" sz="1000" b="0" dirty="0"/>
              <a:t>1.  Change the Estimated Impact Span (EIS)</a:t>
            </a:r>
          </a:p>
          <a:p>
            <a:r>
              <a:rPr lang="en-US" sz="1000" b="0" dirty="0"/>
              <a:t>2.  Change CAR Key Personnel</a:t>
            </a:r>
          </a:p>
          <a:p>
            <a:pPr marL="0" indent="0">
              <a:buNone/>
            </a:pPr>
            <a:r>
              <a:rPr lang="en-US" sz="1000" b="0" dirty="0"/>
              <a:t>3.  Change Client Contact Information</a:t>
            </a:r>
          </a:p>
          <a:p>
            <a:pPr marL="0" indent="0">
              <a:buNone/>
            </a:pPr>
            <a:r>
              <a:rPr lang="en-US" sz="1000" b="0" dirty="0"/>
              <a:t>4.  Check to confirm projects are correctly assigned to client</a:t>
            </a:r>
          </a:p>
          <a:p>
            <a:pPr marL="0" indent="0">
              <a:buNone/>
            </a:pPr>
            <a:endParaRPr lang="en-US" sz="1000" b="0" dirty="0"/>
          </a:p>
          <a:p>
            <a:r>
              <a:rPr lang="en-US" sz="1000" b="0" dirty="0"/>
              <a:t>During the Survey period Clients will be surveyed by a third-party contractor.</a:t>
            </a:r>
          </a:p>
          <a:p>
            <a:endParaRPr lang="en-US" sz="1000" b="0" dirty="0"/>
          </a:p>
          <a:p>
            <a:r>
              <a:rPr lang="en-US" sz="1000" b="0" dirty="0"/>
              <a:t>After survey results are returned from the third-party contactor, the data is analyzed to identify very large impacts, this is known as Outlier Verification and Centers will be notified to confirm any outliers within MEIS.</a:t>
            </a:r>
          </a:p>
          <a:p>
            <a:endParaRPr lang="en-US" sz="1000" b="0" dirty="0"/>
          </a:p>
          <a:p>
            <a:r>
              <a:rPr lang="en-US" sz="1000" b="0" dirty="0"/>
              <a:t>Once all data has been validated, both NIST MEP and centers can perform Data Analysis and Knowledge Sharing.  Center IMPACT Metrics are published approximately two weeks after the MEP Client Survey results have been imported into MEIS.</a:t>
            </a:r>
          </a:p>
        </p:txBody>
      </p:sp>
      <p:sp>
        <p:nvSpPr>
          <p:cNvPr id="4" name="Slide Number Placeholder 3"/>
          <p:cNvSpPr>
            <a:spLocks noGrp="1"/>
          </p:cNvSpPr>
          <p:nvPr>
            <p:ph type="sldNum" sz="quarter" idx="10"/>
          </p:nvPr>
        </p:nvSpPr>
        <p:spPr/>
        <p:txBody>
          <a:bodyPr/>
          <a:lstStyle/>
          <a:p>
            <a:fld id="{CB6BA528-4CBB-5A4A-B16E-1F8B808DF828}" type="slidenum">
              <a:rPr lang="en-US" smtClean="0"/>
              <a:t>4</a:t>
            </a:fld>
            <a:endParaRPr lang="en-US"/>
          </a:p>
        </p:txBody>
      </p:sp>
    </p:spTree>
    <p:extLst>
      <p:ext uri="{BB962C8B-B14F-4D97-AF65-F5344CB8AC3E}">
        <p14:creationId xmlns:p14="http://schemas.microsoft.com/office/powerpoint/2010/main" val="657067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 reporting element is intended to provide the CAR a mechanism for reporting on its  formal and informal relationships with other organizations and to show the extend of a CARs reach beyond it’s own resources.</a:t>
            </a:r>
          </a:p>
          <a:p>
            <a:endParaRPr lang="en-US" dirty="0"/>
          </a:p>
          <a:p>
            <a:r>
              <a:rPr lang="en-US" dirty="0"/>
              <a:t>NIST MEP uses this information in Annual and Panel reviews to show that MEP CARs are working with partner organizations to deliver the best possible products and services to it’s clients.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40</a:t>
            </a:fld>
            <a:endParaRPr lang="en-US"/>
          </a:p>
        </p:txBody>
      </p:sp>
    </p:spTree>
    <p:extLst>
      <p:ext uri="{BB962C8B-B14F-4D97-AF65-F5344CB8AC3E}">
        <p14:creationId xmlns:p14="http://schemas.microsoft.com/office/powerpoint/2010/main" val="793548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Partners, Submit Quarterly Reports.  Review Partners, make necessary changes or updates, then click Actions, Submit for Reporting.  To add a new Partner, Click Actions, Add, enter the information for the new Partner, then click Actions, Submit for Reporting.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Given that MEIS follows a similar pattern for each reporting element, I will not go over the detailed instructions for submitting although the instructions are included for each element in this presentation.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41</a:t>
            </a:fld>
            <a:endParaRPr lang="en-US"/>
          </a:p>
        </p:txBody>
      </p:sp>
    </p:spTree>
    <p:extLst>
      <p:ext uri="{BB962C8B-B14F-4D97-AF65-F5344CB8AC3E}">
        <p14:creationId xmlns:p14="http://schemas.microsoft.com/office/powerpoint/2010/main" val="3015137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related to Partners reporting are listed on this slide.</a:t>
            </a:r>
          </a:p>
          <a:p>
            <a:endParaRPr lang="en-US" dirty="0"/>
          </a:p>
          <a:p>
            <a:r>
              <a:rPr lang="en-US" dirty="0"/>
              <a:t>Did you know… </a:t>
            </a:r>
          </a:p>
          <a:p>
            <a:endParaRPr lang="en-US" dirty="0"/>
          </a:p>
          <a:p>
            <a:pPr marL="171450" indent="-171450">
              <a:buFontTx/>
              <a:buChar char="-"/>
            </a:pPr>
            <a:r>
              <a:rPr lang="en-US" dirty="0"/>
              <a:t>You can remove a Partner by marking the organization inactive?</a:t>
            </a:r>
          </a:p>
          <a:p>
            <a:pPr marL="171450" indent="-171450">
              <a:buFontTx/>
              <a:buChar char="-"/>
            </a:pPr>
            <a:r>
              <a:rPr lang="en-US" dirty="0"/>
              <a:t>Adding and removing partner records can be accomplished either from the List or Submit Quarterly Reporting options</a:t>
            </a:r>
          </a:p>
          <a:p>
            <a:pPr marL="171450" indent="-171450">
              <a:buFontTx/>
              <a:buChar char="-"/>
            </a:pPr>
            <a:r>
              <a:rPr lang="en-US" dirty="0"/>
              <a:t>Centers MUST designate Partners as Key Partners (up to five).  Key Partners typically have a formal agreement and provide services such as delivery, marketing, developing products, etc.  </a:t>
            </a:r>
          </a:p>
          <a:p>
            <a:pPr marL="0" indent="0">
              <a:buFontTx/>
              <a:buNone/>
            </a:pPr>
            <a:endParaRPr lang="en-US" dirty="0"/>
          </a:p>
          <a:p>
            <a:pPr marL="0" indent="0">
              <a:buFontTx/>
              <a:buNone/>
            </a:pPr>
            <a:r>
              <a:rPr lang="en-US" dirty="0"/>
              <a:t>Only Partners that add value should be added to this list.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42</a:t>
            </a:fld>
            <a:endParaRPr lang="en-US"/>
          </a:p>
        </p:txBody>
      </p:sp>
    </p:spTree>
    <p:extLst>
      <p:ext uri="{BB962C8B-B14F-4D97-AF65-F5344CB8AC3E}">
        <p14:creationId xmlns:p14="http://schemas.microsoft.com/office/powerpoint/2010/main" val="968401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Funding Partner reporting element is intended to provide the CAR a mechanism for reporting on its relationships with State and Local Government Officials.  </a:t>
            </a:r>
          </a:p>
          <a:p>
            <a:endParaRPr lang="en-US" dirty="0"/>
          </a:p>
          <a:p>
            <a:r>
              <a:rPr lang="en-US" dirty="0"/>
              <a:t>State Funding Partners are the primary funding decision officials for the program within the state of local government for the CAR.</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State Funding Partners, Submit Quarterly Reports.  Review State Funding Partners, make necessary changes or updates, then click Actions, Submit for Reporting.  To add a new State Funding Partner, Click Actions, Add, enter the information for the new State Funding Partner, then click Actions, Submit for Reporting.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43</a:t>
            </a:fld>
            <a:endParaRPr lang="en-US"/>
          </a:p>
        </p:txBody>
      </p:sp>
    </p:spTree>
    <p:extLst>
      <p:ext uri="{BB962C8B-B14F-4D97-AF65-F5344CB8AC3E}">
        <p14:creationId xmlns:p14="http://schemas.microsoft.com/office/powerpoint/2010/main" val="1509386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related to State Funding Partner reporting are listed on this slide.</a:t>
            </a:r>
          </a:p>
          <a:p>
            <a:endParaRPr lang="en-US" dirty="0"/>
          </a:p>
          <a:p>
            <a:r>
              <a:rPr lang="en-US" dirty="0"/>
              <a:t>Did you know…</a:t>
            </a:r>
          </a:p>
          <a:p>
            <a:endParaRPr lang="en-US" dirty="0"/>
          </a:p>
          <a:p>
            <a:pPr marL="171450" indent="-171450">
              <a:buFontTx/>
              <a:buChar char="-"/>
            </a:pPr>
            <a:r>
              <a:rPr lang="en-US" dirty="0"/>
              <a:t>Centers are able to create MEIS accounts for State Funding Partners?  Access levels are determined by the center.</a:t>
            </a:r>
          </a:p>
          <a:p>
            <a:pPr marL="171450" indent="-171450">
              <a:buFontTx/>
              <a:buChar char="-"/>
            </a:pPr>
            <a:endParaRPr lang="en-US"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Create a User account for State Funding Partner, from the MEIS dashboard, click on CIP, hover over State Funding Partner, Submit Quarterly Reports, click Actions, Add.  Enter information for State Funding Partner,  under the Create MEIS Login Account row, check the checkbox to Create MEIS Login Account.  You will be prompted to confirm that you want a MEIS/MEP Connect account created and that the State Funding Partner will have access to some of your center data.  As soon as you click create account, the State Funding Partner will receive an email indicating an account has been created for them.  Please make sure you notify the State Funding Partner to expect to receive this email.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44</a:t>
            </a:fld>
            <a:endParaRPr lang="en-US"/>
          </a:p>
        </p:txBody>
      </p:sp>
    </p:spTree>
    <p:extLst>
      <p:ext uri="{BB962C8B-B14F-4D97-AF65-F5344CB8AC3E}">
        <p14:creationId xmlns:p14="http://schemas.microsoft.com/office/powerpoint/2010/main" val="2426327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reporting element is used by the centers to report clients to whom they have provided services.  NIST MEP uses the client records for the purpose of conducting an in-house project impact survey measuring the realized impacts of our services to clients. Client counts which are driven by projects submitted are used in the calculation of two of the Performance Impact Metrics – New and Unique Clients.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Clients, then click Submit Quarterly Reports.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currently four ways to report Clients in MEIS. </a:t>
            </a:r>
          </a:p>
          <a:p>
            <a:pPr lvl="2"/>
            <a:r>
              <a:rPr lang="en-US" dirty="0"/>
              <a:t>Add New (one at a time) click Add New </a:t>
            </a:r>
          </a:p>
          <a:p>
            <a:pPr lvl="2"/>
            <a:r>
              <a:rPr lang="en-US" dirty="0"/>
              <a:t>Click Select Files to upload a CIF XML  or CSV file (requires one time setup of field mapping to work)</a:t>
            </a:r>
          </a:p>
          <a:p>
            <a:pPr lvl="2"/>
            <a:r>
              <a:rPr lang="en-US" dirty="0"/>
              <a:t>Click </a:t>
            </a:r>
            <a:r>
              <a:rPr lang="en-US" dirty="0" err="1"/>
              <a:t>Goto</a:t>
            </a:r>
            <a:r>
              <a:rPr lang="en-US" dirty="0"/>
              <a:t> Spreadsheet to use the spreadsheet interface</a:t>
            </a:r>
          </a:p>
          <a:p>
            <a:pPr lvl="2"/>
            <a:r>
              <a:rPr lang="en-US" dirty="0"/>
              <a:t>Click Validate/Submit from Salesforce using the Salesforce/MEIS Utility (requires one time setup of field mapping to 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a new client is submitted, MEIS assigns a unique client ID.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remember that just because the client exists in MEIS does not mean you should not update the client record in MEIS.  Just last quarter we had a client record that could not be imported into </a:t>
            </a:r>
            <a:r>
              <a:rPr lang="en-US" dirty="0" err="1"/>
              <a:t>Fors</a:t>
            </a:r>
            <a:r>
              <a:rPr lang="en-US" dirty="0"/>
              <a:t> Marsh Portal because the record did not have primary and secondary contact emails.  The record was obviously not opened during Survey Confirmation and it had not be touched (last updated date in MEIS) since we made email a required field. That was over 8 years ago.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plan on retiring the XML option in 2019Q4.</a:t>
            </a:r>
          </a:p>
        </p:txBody>
      </p:sp>
      <p:sp>
        <p:nvSpPr>
          <p:cNvPr id="4" name="Slide Number Placeholder 3"/>
          <p:cNvSpPr>
            <a:spLocks noGrp="1"/>
          </p:cNvSpPr>
          <p:nvPr>
            <p:ph type="sldNum" sz="quarter" idx="10"/>
          </p:nvPr>
        </p:nvSpPr>
        <p:spPr/>
        <p:txBody>
          <a:bodyPr/>
          <a:lstStyle/>
          <a:p>
            <a:fld id="{CB6BA528-4CBB-5A4A-B16E-1F8B808DF828}" type="slidenum">
              <a:rPr lang="en-US" smtClean="0"/>
              <a:t>45</a:t>
            </a:fld>
            <a:endParaRPr lang="en-US"/>
          </a:p>
        </p:txBody>
      </p:sp>
    </p:spTree>
    <p:extLst>
      <p:ext uri="{BB962C8B-B14F-4D97-AF65-F5344CB8AC3E}">
        <p14:creationId xmlns:p14="http://schemas.microsoft.com/office/powerpoint/2010/main" val="1952751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mentioned in the previous slide, centers have four ways to report Clients in MEIS. </a:t>
            </a:r>
          </a:p>
          <a:p>
            <a:pPr lvl="0"/>
            <a:r>
              <a:rPr lang="en-US" dirty="0"/>
              <a:t>- Add New (one at a time) click Add New </a:t>
            </a:r>
          </a:p>
          <a:p>
            <a:pPr lvl="0"/>
            <a:r>
              <a:rPr lang="en-US" dirty="0"/>
              <a:t>- Click Select Files to upload a CIF XML  or CSV file (requires one time setup of field mapping to work)</a:t>
            </a:r>
          </a:p>
          <a:p>
            <a:pPr lvl="0"/>
            <a:r>
              <a:rPr lang="en-US" dirty="0"/>
              <a:t>- Click </a:t>
            </a:r>
            <a:r>
              <a:rPr lang="en-US" dirty="0" err="1"/>
              <a:t>Goto</a:t>
            </a:r>
            <a:r>
              <a:rPr lang="en-US" dirty="0"/>
              <a:t> Spreadsheet to use the spreadsheet interface</a:t>
            </a:r>
          </a:p>
          <a:p>
            <a:pPr lvl="0"/>
            <a:r>
              <a:rPr lang="en-US" dirty="0"/>
              <a:t>- Click Validate/Submit from Salesforce using the Salesforce/MEIS Utility (requires one time setup of field mapping to work)</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46</a:t>
            </a:fld>
            <a:endParaRPr lang="en-US"/>
          </a:p>
        </p:txBody>
      </p:sp>
    </p:spTree>
    <p:extLst>
      <p:ext uri="{BB962C8B-B14F-4D97-AF65-F5344CB8AC3E}">
        <p14:creationId xmlns:p14="http://schemas.microsoft.com/office/powerpoint/2010/main" val="1605886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is  a workflow if clients are submitted as a batch submission (CSV or XML), use the Spreadsheet Interface, or from Salesforce as opposed to manually entered. </a:t>
            </a:r>
          </a:p>
          <a:p>
            <a:pPr lvl="1"/>
            <a:endParaRPr lang="en-US" dirty="0"/>
          </a:p>
          <a:p>
            <a:pPr lvl="1"/>
            <a:r>
              <a:rPr lang="en-US" dirty="0"/>
              <a:t>When entering the hard way (One by One) click Add New</a:t>
            </a:r>
          </a:p>
          <a:p>
            <a:pPr marL="1085850" lvl="2" indent="-171450">
              <a:buFont typeface="Arial" panose="020B0604020202020204" pitchFamily="34" charset="0"/>
              <a:buChar char="•"/>
            </a:pPr>
            <a:r>
              <a:rPr lang="en-US" dirty="0"/>
              <a:t>Center is responsible for ensuring that a duplicate client record (same company two different CAR Client IDs) is NOT being created.</a:t>
            </a:r>
          </a:p>
          <a:p>
            <a:pPr marL="1085850" lvl="2" indent="-171450">
              <a:buFont typeface="Arial" panose="020B0604020202020204" pitchFamily="34" charset="0"/>
              <a:buChar char="•"/>
            </a:pPr>
            <a:r>
              <a:rPr lang="en-US" dirty="0"/>
              <a:t>MEIS will report an error if a duplicate CAR Client ID is used but will not give an error if the same company name is used with a different CAR Client ID</a:t>
            </a:r>
          </a:p>
          <a:p>
            <a:pPr marL="1085850" lvl="2" indent="-171450">
              <a:buFont typeface="Arial" panose="020B0604020202020204" pitchFamily="34" charset="0"/>
              <a:buChar char="•"/>
            </a:pPr>
            <a:r>
              <a:rPr lang="en-US" dirty="0"/>
              <a:t>Click OK to save</a:t>
            </a:r>
          </a:p>
          <a:p>
            <a:pPr lvl="1"/>
            <a:r>
              <a:rPr lang="en-US" dirty="0"/>
              <a:t>If you are using the Salesforce/MEIS Utility</a:t>
            </a:r>
          </a:p>
          <a:p>
            <a:pPr marL="1085850" lvl="2" indent="-171450">
              <a:buFont typeface="Arial" panose="020B0604020202020204" pitchFamily="34" charset="0"/>
              <a:buChar char="•"/>
            </a:pPr>
            <a:r>
              <a:rPr lang="en-US" dirty="0"/>
              <a:t>Click Validate from Salesforce.   Any errors are displayed. </a:t>
            </a:r>
          </a:p>
          <a:p>
            <a:pPr marL="1085850" lvl="2" indent="-171450">
              <a:buFont typeface="Arial" panose="020B0604020202020204" pitchFamily="34" charset="0"/>
              <a:buChar char="•"/>
            </a:pPr>
            <a:r>
              <a:rPr lang="en-US" dirty="0"/>
              <a:t>If the utility returns errors, the issues will need to be corrected in your Salesforce System. Repeat this process until the utility passes validation with no errors. You will then need to submit for reporting</a:t>
            </a:r>
          </a:p>
          <a:p>
            <a:pPr marL="1085850" lvl="2" indent="-171450">
              <a:buFont typeface="Arial" panose="020B0604020202020204" pitchFamily="34" charset="0"/>
              <a:buChar char="•"/>
            </a:pPr>
            <a:r>
              <a:rPr lang="en-US" dirty="0"/>
              <a:t>Click Submit from Salesforce.  The information in Salesforce is submitted to the MEIS database</a:t>
            </a:r>
          </a:p>
          <a:p>
            <a:pPr marL="1085850" lvl="2" indent="-171450">
              <a:buFont typeface="Arial" panose="020B0604020202020204" pitchFamily="34" charset="0"/>
              <a:buChar char="•"/>
            </a:pPr>
            <a:r>
              <a:rPr lang="en-US" dirty="0"/>
              <a:t>You are redirected to the CAR Dashboard. If you have successfully submitted Client information – the Status Icon will be half green/half yellow indicating the submission is “Passed Pending MEP Review” </a:t>
            </a:r>
          </a:p>
          <a:p>
            <a:pPr marL="1085850" lvl="2"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47</a:t>
            </a:fld>
            <a:endParaRPr lang="en-US"/>
          </a:p>
        </p:txBody>
      </p:sp>
    </p:spTree>
    <p:extLst>
      <p:ext uri="{BB962C8B-B14F-4D97-AF65-F5344CB8AC3E}">
        <p14:creationId xmlns:p14="http://schemas.microsoft.com/office/powerpoint/2010/main" val="3106206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using one of the two file upload format’s CSV or XML the instructions are similar just different file formats.  CSV is a new option that was created to eliminate the CIF Excel file with Macro that has become less stable on the various Microsoft Windows Operating System and Microsoft Office versions.</a:t>
            </a:r>
          </a:p>
          <a:p>
            <a:pPr lvl="1"/>
            <a:endParaRPr lang="en-US" dirty="0"/>
          </a:p>
          <a:p>
            <a:pPr lvl="1"/>
            <a:r>
              <a:rPr lang="en-US" dirty="0"/>
              <a:t>XML Upload (</a:t>
            </a:r>
            <a:r>
              <a:rPr lang="en-US" dirty="0">
                <a:highlight>
                  <a:srgbClr val="FFFF00"/>
                </a:highlight>
              </a:rPr>
              <a:t>The CIF Template with macro to convert to XML option was eliminated in 2019Q4 – you can still use </a:t>
            </a:r>
            <a:r>
              <a:rPr lang="en-US">
                <a:highlight>
                  <a:srgbClr val="FFFF00"/>
                </a:highlight>
              </a:rPr>
              <a:t>this option, </a:t>
            </a:r>
            <a:r>
              <a:rPr lang="en-US" dirty="0">
                <a:highlight>
                  <a:srgbClr val="FFFF00"/>
                </a:highlight>
              </a:rPr>
              <a:t>but the macro isn’t supported by NIST</a:t>
            </a:r>
            <a:r>
              <a:rPr lang="en-US" dirty="0"/>
              <a:t>)  But if you are going to use this time, CIF must be converted </a:t>
            </a:r>
            <a:r>
              <a:rPr lang="en-US"/>
              <a:t>to XML.</a:t>
            </a:r>
            <a:endParaRPr lang="en-US" dirty="0"/>
          </a:p>
          <a:p>
            <a:pPr marL="628650" lvl="1" indent="-171450">
              <a:buFont typeface="Arial" panose="020B0604020202020204" pitchFamily="34" charset="0"/>
              <a:buChar char="•"/>
            </a:pPr>
            <a:r>
              <a:rPr lang="en-US" dirty="0"/>
              <a:t>Click Select File, choose the proper XML file</a:t>
            </a:r>
          </a:p>
          <a:p>
            <a:pPr marL="628650" lvl="1" indent="-171450">
              <a:buFont typeface="Arial" panose="020B0604020202020204" pitchFamily="34" charset="0"/>
              <a:buChar char="•"/>
            </a:pPr>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marL="628650" lvl="1" indent="-171450">
              <a:buFont typeface="Arial" panose="020B0604020202020204" pitchFamily="34" charset="0"/>
              <a:buChar char="•"/>
            </a:pPr>
            <a:r>
              <a:rPr lang="en-US" dirty="0"/>
              <a:t>If the file fails with errors, the XML file will need to be corrected and re-uploaded using the same process. Repeat this process until the file passes with no errors. You will then need to submit for reporting	</a:t>
            </a:r>
          </a:p>
          <a:p>
            <a:pPr marL="628650" lvl="1" indent="-171450">
              <a:buFont typeface="Arial" panose="020B0604020202020204" pitchFamily="34" charset="0"/>
              <a:buChar char="•"/>
            </a:pPr>
            <a:r>
              <a:rPr lang="en-US" dirty="0"/>
              <a:t>Click Submit to System. The information in the file is submitted to the MEIS database</a:t>
            </a:r>
          </a:p>
          <a:p>
            <a:pPr marL="628650" lvl="1" indent="-171450">
              <a:buFont typeface="Arial" panose="020B0604020202020204" pitchFamily="34" charset="0"/>
              <a:buChar char="•"/>
            </a:pPr>
            <a:r>
              <a:rPr lang="en-US" dirty="0"/>
              <a:t>You are redirected to the CAR Dashboard. If you have successfully submitted Client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48</a:t>
            </a:fld>
            <a:endParaRPr lang="en-US"/>
          </a:p>
        </p:txBody>
      </p:sp>
    </p:spTree>
    <p:extLst>
      <p:ext uri="{BB962C8B-B14F-4D97-AF65-F5344CB8AC3E}">
        <p14:creationId xmlns:p14="http://schemas.microsoft.com/office/powerpoint/2010/main" val="1913481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CSV Upload </a:t>
            </a:r>
          </a:p>
          <a:p>
            <a:pPr marL="628650" lvl="1" indent="-171450">
              <a:buFont typeface="Arial" panose="020B0604020202020204" pitchFamily="34" charset="0"/>
              <a:buChar char="•"/>
            </a:pPr>
            <a:r>
              <a:rPr lang="en-US" dirty="0"/>
              <a:t>Click Select File, choose the proper CSV file</a:t>
            </a:r>
          </a:p>
          <a:p>
            <a:pPr marL="628650" lvl="1" indent="-171450">
              <a:buFont typeface="Arial" panose="020B0604020202020204" pitchFamily="34" charset="0"/>
              <a:buChar char="•"/>
            </a:pPr>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marL="628650" lvl="1" indent="-171450">
              <a:buFont typeface="Arial" panose="020B0604020202020204" pitchFamily="34" charset="0"/>
              <a:buChar char="•"/>
            </a:pPr>
            <a:r>
              <a:rPr lang="en-US" dirty="0"/>
              <a:t>If the file fails with errors, the CSV file will need to be corrected and re-uploaded using the same process. Repeat this process until the file passes with no errors. You will then need to submit for reporting	</a:t>
            </a:r>
          </a:p>
          <a:p>
            <a:pPr marL="628650" lvl="1" indent="-171450">
              <a:buFont typeface="Arial" panose="020B0604020202020204" pitchFamily="34" charset="0"/>
              <a:buChar char="•"/>
            </a:pPr>
            <a:r>
              <a:rPr lang="en-US" dirty="0"/>
              <a:t>Click Submit to System. The information in the file is submitted to the MEIS database</a:t>
            </a:r>
          </a:p>
          <a:p>
            <a:pPr marL="628650" lvl="1" indent="-171450">
              <a:buFont typeface="Arial" panose="020B0604020202020204" pitchFamily="34" charset="0"/>
              <a:buChar char="•"/>
            </a:pPr>
            <a:r>
              <a:rPr lang="en-US" dirty="0"/>
              <a:t>You are redirected to the CAR Dashboard. If you have successfully submitted Client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49</a:t>
            </a:fld>
            <a:endParaRPr lang="en-US"/>
          </a:p>
        </p:txBody>
      </p:sp>
    </p:spTree>
    <p:extLst>
      <p:ext uri="{BB962C8B-B14F-4D97-AF65-F5344CB8AC3E}">
        <p14:creationId xmlns:p14="http://schemas.microsoft.com/office/powerpoint/2010/main" val="203925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thinking of reporting as being open for one month each quarter when everything is due, centers need to think of reporting as being a reporting period that is a 3-month span.  For example: Reporting will be open from April 1 through April 30, however you can report at any time and as many times between April 1 through June 30 for any reporting element except for Progress Plans and Progress Data.</a:t>
            </a:r>
          </a:p>
          <a:p>
            <a:endParaRPr lang="en-US" dirty="0"/>
          </a:p>
          <a:p>
            <a:r>
              <a:rPr lang="en-US" dirty="0"/>
              <a:t>NIST MEP is expecting to see that all reporting </a:t>
            </a:r>
            <a:r>
              <a:rPr lang="en-US" sz="1200" kern="1200" dirty="0">
                <a:solidFill>
                  <a:schemeClr val="tx1"/>
                </a:solidFill>
                <a:latin typeface="+mn-lt"/>
                <a:ea typeface="+mn-ea"/>
                <a:cs typeface="+mn-cs"/>
              </a:rPr>
              <a:t>elements are reported on at least once during the reporting month but updated throughout the quarter as necessary</a:t>
            </a:r>
            <a:r>
              <a:rPr lang="en-US" dirty="0"/>
              <a:t>.  But there are nuances….</a:t>
            </a:r>
          </a:p>
          <a:p>
            <a:endParaRPr lang="en-US" dirty="0"/>
          </a:p>
          <a:p>
            <a:r>
              <a:rPr lang="en-US" dirty="0"/>
              <a:t>Progress Plans are due no later than 30 days after the end of the time period covered in the report.  The time period and date are determined by Grants and are detailed in your Special Award Conditions (SACs) in your cooperative agreement.  It is up to you to know when it is due; and the date may or may not fall nicely into the traditional “reporting month”.</a:t>
            </a:r>
          </a:p>
          <a:p>
            <a:endParaRPr lang="en-US" dirty="0"/>
          </a:p>
          <a:p>
            <a:r>
              <a:rPr lang="en-US" b="0" dirty="0">
                <a:highlight>
                  <a:srgbClr val="FFFF00"/>
                </a:highlight>
              </a:rPr>
              <a:t>Centers are expected to submit at least one Success Story submitted per quarter; however, centers can submit more than one to receive extra credit on their IMPACT Metrics.</a:t>
            </a:r>
          </a:p>
          <a:p>
            <a:endParaRPr lang="en-US" dirty="0"/>
          </a:p>
          <a:p>
            <a:r>
              <a:rPr lang="en-US" dirty="0"/>
              <a:t>Progress Data reports are all tied directly to a year/quarter and can only be submitted once per quarter.</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a:t>
            </a:fld>
            <a:endParaRPr lang="en-US"/>
          </a:p>
        </p:txBody>
      </p:sp>
    </p:spTree>
    <p:extLst>
      <p:ext uri="{BB962C8B-B14F-4D97-AF65-F5344CB8AC3E}">
        <p14:creationId xmlns:p14="http://schemas.microsoft.com/office/powerpoint/2010/main" val="581614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Finally, the Spreadsheet Interface</a:t>
            </a:r>
          </a:p>
          <a:p>
            <a:pPr marL="628650" lvl="1" indent="-171450">
              <a:buFont typeface="Arial" panose="020B0604020202020204" pitchFamily="34" charset="0"/>
              <a:buChar char="•"/>
            </a:pPr>
            <a:r>
              <a:rPr lang="en-US" dirty="0"/>
              <a:t>Click </a:t>
            </a:r>
            <a:r>
              <a:rPr lang="en-US" dirty="0" err="1"/>
              <a:t>Goto</a:t>
            </a:r>
            <a:r>
              <a:rPr lang="en-US" dirty="0"/>
              <a:t> Spreadsheet</a:t>
            </a:r>
          </a:p>
          <a:p>
            <a:pPr marL="628650" lvl="1" indent="-171450">
              <a:buFont typeface="Arial" panose="020B0604020202020204" pitchFamily="34" charset="0"/>
              <a:buChar char="•"/>
            </a:pPr>
            <a:r>
              <a:rPr lang="en-US" dirty="0"/>
              <a:t>Enter data (typing or cut/paste) into the appropriate fields.  </a:t>
            </a:r>
          </a:p>
          <a:p>
            <a:pPr marL="628650" lvl="1" indent="-171450">
              <a:buFont typeface="Arial" panose="020B0604020202020204" pitchFamily="34" charset="0"/>
              <a:buChar char="•"/>
            </a:pPr>
            <a:r>
              <a:rPr lang="en-US" dirty="0"/>
              <a:t>If adding multiple rows, select the number of rows to add</a:t>
            </a:r>
          </a:p>
          <a:p>
            <a:pPr marL="628650" lvl="1" indent="-171450">
              <a:buFont typeface="Arial" panose="020B0604020202020204" pitchFamily="34" charset="0"/>
              <a:buChar char="•"/>
            </a:pPr>
            <a:r>
              <a:rPr lang="en-US" dirty="0"/>
              <a:t>Simple data errors such as an 11 digit phone number, will result in a pop-up error message displayed.  Complex data errors such as an invalid D&amp;B number will be displayed after validation.</a:t>
            </a:r>
          </a:p>
          <a:p>
            <a:pPr marL="628650" lvl="1" indent="-171450">
              <a:buFont typeface="Arial" panose="020B0604020202020204" pitchFamily="34" charset="0"/>
              <a:buChar char="•"/>
            </a:pPr>
            <a:r>
              <a:rPr lang="en-US" dirty="0"/>
              <a:t>Click Submit for Validation. Any errors in the spreadsheet will be displayed.  When the spreadsheet is submitted for validation, the data is checked to ensure validity and consistency.  . </a:t>
            </a:r>
          </a:p>
          <a:p>
            <a:pPr marL="628650" lvl="1" indent="-171450">
              <a:buFont typeface="Arial" panose="020B0604020202020204" pitchFamily="34" charset="0"/>
              <a:buChar char="•"/>
            </a:pPr>
            <a:r>
              <a:rPr lang="en-US" dirty="0"/>
              <a:t>If the spreadsheet fails with errors, the issues will need to be corrected.  Repeat this process until the spreadsheet passes validation with no errors. You will then need to submit for reporting	</a:t>
            </a:r>
          </a:p>
          <a:p>
            <a:pPr marL="628650" lvl="1" indent="-171450">
              <a:buFont typeface="Arial" panose="020B0604020202020204" pitchFamily="34" charset="0"/>
              <a:buChar char="•"/>
            </a:pPr>
            <a:r>
              <a:rPr lang="en-US" dirty="0"/>
              <a:t>Click Submit to System. The information in the spreadsheet is submitted to the MEIS database</a:t>
            </a:r>
          </a:p>
          <a:p>
            <a:pPr marL="628650" lvl="1" indent="-171450">
              <a:buFont typeface="Arial" panose="020B0604020202020204" pitchFamily="34" charset="0"/>
              <a:buChar char="•"/>
            </a:pPr>
            <a:r>
              <a:rPr lang="en-US" dirty="0"/>
              <a:t>You are redirected to the CAR Dashboard. If you have successfully submitted Client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50</a:t>
            </a:fld>
            <a:endParaRPr lang="en-US"/>
          </a:p>
        </p:txBody>
      </p:sp>
    </p:spTree>
    <p:extLst>
      <p:ext uri="{BB962C8B-B14F-4D97-AF65-F5344CB8AC3E}">
        <p14:creationId xmlns:p14="http://schemas.microsoft.com/office/powerpoint/2010/main" val="2477737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reporting dashboard key.</a:t>
            </a:r>
          </a:p>
          <a:p>
            <a:endParaRPr lang="en-US" dirty="0"/>
          </a:p>
          <a:p>
            <a:pPr lvl="1"/>
            <a:r>
              <a:rPr lang="en-US" sz="2200" dirty="0"/>
              <a:t>Blue Circle – Started (In Process but not submitted by Center)</a:t>
            </a:r>
          </a:p>
          <a:p>
            <a:pPr lvl="1"/>
            <a:r>
              <a:rPr lang="en-US" sz="2200" dirty="0"/>
              <a:t>Green Circle – Passed (data is in MEIS)</a:t>
            </a:r>
          </a:p>
          <a:p>
            <a:pPr lvl="1"/>
            <a:r>
              <a:rPr lang="en-US" sz="2200" dirty="0"/>
              <a:t>Green/Yellow Circle with Exclamation Point  - Passed with Warnings (most likely Non-Manufacturing NAICS)</a:t>
            </a:r>
          </a:p>
          <a:p>
            <a:pPr lvl="1"/>
            <a:r>
              <a:rPr lang="en-US" sz="2200" dirty="0"/>
              <a:t>Green/Yellow Circle with Asterisk – Passed with Errors (Not used for Clients)</a:t>
            </a:r>
            <a:endParaRPr lang="en-US" sz="2200" dirty="0">
              <a:highlight>
                <a:srgbClr val="FFFF00"/>
              </a:highlight>
            </a:endParaRPr>
          </a:p>
          <a:p>
            <a:pPr lvl="1"/>
            <a:r>
              <a:rPr lang="en-US" sz="2200" dirty="0"/>
              <a:t>Green/Yellow Circle – Passed Pending MEP Review (waiting on NIST MEP review)</a:t>
            </a:r>
          </a:p>
          <a:p>
            <a:pPr lvl="1"/>
            <a:r>
              <a:rPr lang="en-US" sz="2200" dirty="0"/>
              <a:t>Red Circle – Failed (invalid file format)</a:t>
            </a:r>
            <a:endParaRPr lang="en-US" sz="2200" dirty="0">
              <a:highlight>
                <a:srgbClr val="FFFF00"/>
              </a:highlight>
            </a:endParaRPr>
          </a:p>
          <a:p>
            <a:pPr lvl="1"/>
            <a:r>
              <a:rPr lang="en-US" sz="2200" dirty="0"/>
              <a:t>Pink Circle – Cleaned (NIST MEP deleted a submission)</a:t>
            </a:r>
          </a:p>
          <a:p>
            <a:pPr lvl="1"/>
            <a:r>
              <a:rPr lang="en-US" sz="2200" dirty="0"/>
              <a:t>White Circle – No Submission (No activity as of yet)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51</a:t>
            </a:fld>
            <a:endParaRPr lang="en-US"/>
          </a:p>
        </p:txBody>
      </p:sp>
    </p:spTree>
    <p:extLst>
      <p:ext uri="{BB962C8B-B14F-4D97-AF65-F5344CB8AC3E}">
        <p14:creationId xmlns:p14="http://schemas.microsoft.com/office/powerpoint/2010/main" val="856940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52</a:t>
            </a:fld>
            <a:endParaRPr lang="en-US"/>
          </a:p>
        </p:txBody>
      </p:sp>
    </p:spTree>
    <p:extLst>
      <p:ext uri="{BB962C8B-B14F-4D97-AF65-F5344CB8AC3E}">
        <p14:creationId xmlns:p14="http://schemas.microsoft.com/office/powerpoint/2010/main" val="769064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reports listed are related to Client reporting.  You can access these reports by clicking CAR Reports from the top menu bar on your MEIS dashboard.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Reports highlighted in blue are either new or have new features that you might want to check 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CAR Summary – CPPR without the narratives, can be run at anytime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New/Repeat Clients – tool to determine new and repeat (single report pulled from IMPACT Metrics Detail) and data shown is not based on availability of Survey Results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Survey Continuity – Added the All tab to allow centers to chart survey management intensity by CAR Key Staff</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Survey Impact Allocation by Hours – ability for centers to allocate impact to CAR Key Staff or Third Parties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53</a:t>
            </a:fld>
            <a:endParaRPr lang="en-US"/>
          </a:p>
        </p:txBody>
      </p:sp>
    </p:spTree>
    <p:extLst>
      <p:ext uri="{BB962C8B-B14F-4D97-AF65-F5344CB8AC3E}">
        <p14:creationId xmlns:p14="http://schemas.microsoft.com/office/powerpoint/2010/main" val="4471875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Excel template for the CIF can be downloaded from the MEIS website from your Center Dashboard, in the MEP Documents widget?</a:t>
            </a:r>
          </a:p>
          <a:p>
            <a:endParaRPr lang="en-US" dirty="0"/>
          </a:p>
          <a:p>
            <a:r>
              <a:rPr lang="en-US" dirty="0"/>
              <a:t>The instructions for using the CIF template are included in the Excel file on the Help worksheet?</a:t>
            </a:r>
          </a:p>
          <a:p>
            <a:endParaRPr lang="en-US" dirty="0"/>
          </a:p>
          <a:p>
            <a:r>
              <a:rPr lang="en-US" dirty="0"/>
              <a:t>The CIF must be uploaded before the PIF can be uploaded?</a:t>
            </a:r>
          </a:p>
        </p:txBody>
      </p:sp>
      <p:sp>
        <p:nvSpPr>
          <p:cNvPr id="4" name="Slide Number Placeholder 3"/>
          <p:cNvSpPr>
            <a:spLocks noGrp="1"/>
          </p:cNvSpPr>
          <p:nvPr>
            <p:ph type="sldNum" sz="quarter" idx="10"/>
          </p:nvPr>
        </p:nvSpPr>
        <p:spPr/>
        <p:txBody>
          <a:bodyPr/>
          <a:lstStyle/>
          <a:p>
            <a:fld id="{CB6BA528-4CBB-5A4A-B16E-1F8B808DF828}" type="slidenum">
              <a:rPr lang="en-US" smtClean="0"/>
              <a:t>54</a:t>
            </a:fld>
            <a:endParaRPr lang="en-US"/>
          </a:p>
        </p:txBody>
      </p:sp>
    </p:spTree>
    <p:extLst>
      <p:ext uri="{BB962C8B-B14F-4D97-AF65-F5344CB8AC3E}">
        <p14:creationId xmlns:p14="http://schemas.microsoft.com/office/powerpoint/2010/main" val="1231867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client file has two tabs, one contains the information provided by the Cooperative Agreement recipient about the client and the second tab contains information that is pulled from the D&amp;B database.</a:t>
            </a:r>
          </a:p>
          <a:p>
            <a:endParaRPr lang="en-US" dirty="0"/>
          </a:p>
          <a:p>
            <a:pPr marL="171450" indent="-171450">
              <a:buFontTx/>
              <a:buChar char="-"/>
            </a:pPr>
            <a:r>
              <a:rPr lang="en-US" dirty="0"/>
              <a:t>A red exclamation point beside any field is an indication that the data you entered is different from D&amp;Bs data</a:t>
            </a:r>
          </a:p>
          <a:p>
            <a:pPr marL="171450" indent="-171450">
              <a:buFontTx/>
              <a:buChar char="-"/>
            </a:pPr>
            <a:r>
              <a:rPr lang="en-US" dirty="0"/>
              <a:t>Hover over the red exclamation point and right click to accept the data if you believe it to be accurate.</a:t>
            </a:r>
          </a:p>
          <a:p>
            <a:endParaRPr lang="en-US" dirty="0"/>
          </a:p>
          <a:p>
            <a:r>
              <a:rPr lang="en-US" dirty="0"/>
              <a:t>MEIS has a D&amp;B portal which helps with obtaining DUNS numbers and NAICS codes and with conducting research on potential clients.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55</a:t>
            </a:fld>
            <a:endParaRPr lang="en-US"/>
          </a:p>
        </p:txBody>
      </p:sp>
    </p:spTree>
    <p:extLst>
      <p:ext uri="{BB962C8B-B14F-4D97-AF65-F5344CB8AC3E}">
        <p14:creationId xmlns:p14="http://schemas.microsoft.com/office/powerpoint/2010/main" val="2775696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reporting element is used by the centers to report information on Clients.  Some data is provided by Centers while other is Calculated based on information within MEIS or designated by NIST MEP. </a:t>
            </a:r>
          </a:p>
          <a:p>
            <a:endParaRPr lang="en-US" dirty="0"/>
          </a:p>
          <a:p>
            <a:r>
              <a:rPr lang="en-US" dirty="0"/>
              <a:t>The Next Expected Survey Year/Quarter is a calculated field recently added to help centers determine when a client will be surveyed next.  Use this field to help determine why or why not a client is showing/not showing up in Survey Confirmation.</a:t>
            </a:r>
          </a:p>
          <a:p>
            <a:endParaRPr lang="en-US" dirty="0"/>
          </a:p>
          <a:p>
            <a:r>
              <a:rPr lang="en-US" dirty="0"/>
              <a:t>MEP has a waiver process.  If a client is a manufacturer but does not have a valid NAICS code for whatever reason, centers can complete a form requesting the company be waived from the DOM requirement.  We currently have about 200 waivers in process.  This is not our preference, but sometimes it has to happen.  We also have been  waiving companies if the new artificial intelligence gathering processes used by D&amp;B have resulted in a change to the record that resulted in the removal of an obviously correct NAICS code.  We are actively working with D&amp;B to resolve this issue and based on the relationship with NIST MEP and Centers they are “making their algorithms smarter”.  We expect these unexpected changes to NAICS to be reduced over the next year or two.</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56</a:t>
            </a:fld>
            <a:endParaRPr lang="en-US"/>
          </a:p>
        </p:txBody>
      </p:sp>
    </p:spTree>
    <p:extLst>
      <p:ext uri="{BB962C8B-B14F-4D97-AF65-F5344CB8AC3E}">
        <p14:creationId xmlns:p14="http://schemas.microsoft.com/office/powerpoint/2010/main" val="2631120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reporting element is used by the centers to report information on Clients.  And some data is provided by D&amp;B based on the D&amp;B number provided by Centers and pulled automatically from the D&amp;B Direct Service.  It is very important that the D&amp;B number be entered accurately and is correct for that organization. Typographical errors in the D&amp;B number can and do result in companies without an appropriate NAICS and not located where expected when displayed on maps.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57</a:t>
            </a:fld>
            <a:endParaRPr lang="en-US"/>
          </a:p>
        </p:txBody>
      </p:sp>
    </p:spTree>
    <p:extLst>
      <p:ext uri="{BB962C8B-B14F-4D97-AF65-F5344CB8AC3E}">
        <p14:creationId xmlns:p14="http://schemas.microsoft.com/office/powerpoint/2010/main" val="3612258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Projects and Events reporting element is used by the centers to report clients to whom they have provided services.  NIST MEP uses project records for the purpose of conducting an in-house project impact survey measuring the realized impacts of our services to clients.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Projects and Events, then click Submit Quarterly Reports.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currently four ways to report Projects and Events in MEIS. </a:t>
            </a:r>
          </a:p>
          <a:p>
            <a:pPr lvl="2"/>
            <a:r>
              <a:rPr lang="en-US" dirty="0"/>
              <a:t>Add New (one at a time) click Add New </a:t>
            </a:r>
          </a:p>
          <a:p>
            <a:pPr lvl="2"/>
            <a:r>
              <a:rPr lang="en-US" dirty="0"/>
              <a:t>Click Select Files to upload a PIF XML  or CSV file (requires one time setup of field mapping to work)</a:t>
            </a:r>
          </a:p>
          <a:p>
            <a:pPr lvl="2"/>
            <a:r>
              <a:rPr lang="en-US" dirty="0"/>
              <a:t>Click </a:t>
            </a:r>
            <a:r>
              <a:rPr lang="en-US" dirty="0" err="1"/>
              <a:t>Goto</a:t>
            </a:r>
            <a:r>
              <a:rPr lang="en-US" dirty="0"/>
              <a:t> Spreadsheet to use the spreadsheet interface</a:t>
            </a:r>
          </a:p>
          <a:p>
            <a:pPr lvl="2"/>
            <a:r>
              <a:rPr lang="en-US" dirty="0"/>
              <a:t>Click Validate/Submit from Salesforce using the Salesforce/MEIS Utility (requires one time setup of field mapping to 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a new Project or Event is submitted, MEIS assigns a unique client ID. Clients must be in the MEIS system before submitting projects.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project/event will be directly associated to one of the Funding Agreement IDs.  Projects are reported with a single Client ID; however, Events have multiple Client IDs per record.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plan on retiring the XML option in 2019Q4.</a:t>
            </a:r>
          </a:p>
        </p:txBody>
      </p:sp>
      <p:sp>
        <p:nvSpPr>
          <p:cNvPr id="4" name="Slide Number Placeholder 3"/>
          <p:cNvSpPr>
            <a:spLocks noGrp="1"/>
          </p:cNvSpPr>
          <p:nvPr>
            <p:ph type="sldNum" sz="quarter" idx="10"/>
          </p:nvPr>
        </p:nvSpPr>
        <p:spPr/>
        <p:txBody>
          <a:bodyPr/>
          <a:lstStyle/>
          <a:p>
            <a:fld id="{CB6BA528-4CBB-5A4A-B16E-1F8B808DF828}" type="slidenum">
              <a:rPr lang="en-US" smtClean="0"/>
              <a:t>58</a:t>
            </a:fld>
            <a:endParaRPr lang="en-US"/>
          </a:p>
        </p:txBody>
      </p:sp>
    </p:spTree>
    <p:extLst>
      <p:ext uri="{BB962C8B-B14F-4D97-AF65-F5344CB8AC3E}">
        <p14:creationId xmlns:p14="http://schemas.microsoft.com/office/powerpoint/2010/main" val="42000311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6BA528-4CBB-5A4A-B16E-1F8B808DF828}" type="slidenum">
              <a:rPr lang="en-US" smtClean="0"/>
              <a:t>59</a:t>
            </a:fld>
            <a:endParaRPr lang="en-US"/>
          </a:p>
        </p:txBody>
      </p:sp>
    </p:spTree>
    <p:extLst>
      <p:ext uri="{BB962C8B-B14F-4D97-AF65-F5344CB8AC3E}">
        <p14:creationId xmlns:p14="http://schemas.microsoft.com/office/powerpoint/2010/main" val="10023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Calendar showing the Reporting, Survey and Survey Confirmation, Outlier Verification and IMPACT Metrics periods. The reporting calendar can be found in MEIS on the MEP Dashboard, under the MEP Documents widget.</a:t>
            </a:r>
          </a:p>
          <a:p>
            <a:endParaRPr lang="en-US" dirty="0"/>
          </a:p>
          <a:p>
            <a:r>
              <a:rPr lang="en-US" dirty="0"/>
              <a:t>Note that reporting, survey confirmation or survey is happening with very little time where there is a lull in the process. </a:t>
            </a:r>
          </a:p>
          <a:p>
            <a:endParaRPr lang="en-US" dirty="0"/>
          </a:p>
          <a:p>
            <a:r>
              <a:rPr lang="en-US" dirty="0"/>
              <a:t>Federal Holidays have been added for 2025.</a:t>
            </a:r>
          </a:p>
        </p:txBody>
      </p:sp>
      <p:sp>
        <p:nvSpPr>
          <p:cNvPr id="4" name="Slide Number Placeholder 3"/>
          <p:cNvSpPr>
            <a:spLocks noGrp="1"/>
          </p:cNvSpPr>
          <p:nvPr>
            <p:ph type="sldNum" sz="quarter" idx="10"/>
          </p:nvPr>
        </p:nvSpPr>
        <p:spPr/>
        <p:txBody>
          <a:bodyPr/>
          <a:lstStyle/>
          <a:p>
            <a:fld id="{D1BE465C-86BC-48A0-9EF5-B19A495E71C2}" type="slidenum">
              <a:rPr lang="en-US" smtClean="0"/>
              <a:t>6</a:t>
            </a:fld>
            <a:endParaRPr lang="en-US" dirty="0"/>
          </a:p>
        </p:txBody>
      </p:sp>
    </p:spTree>
    <p:extLst>
      <p:ext uri="{BB962C8B-B14F-4D97-AF65-F5344CB8AC3E}">
        <p14:creationId xmlns:p14="http://schemas.microsoft.com/office/powerpoint/2010/main" val="42205404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is  a workflow if Projects and Events are submitted as a batch submission (CSV or XML), use the Spreadsheet Interface, or from Salesforce as opposed to manually entered. </a:t>
            </a:r>
          </a:p>
          <a:p>
            <a:pPr lvl="1"/>
            <a:endParaRPr lang="en-US" dirty="0"/>
          </a:p>
          <a:p>
            <a:pPr lvl="1"/>
            <a:r>
              <a:rPr lang="en-US" dirty="0"/>
              <a:t>When entering the hard way (One by One) click Add New</a:t>
            </a:r>
          </a:p>
          <a:p>
            <a:pPr marL="1085850" lvl="2" indent="-171450">
              <a:buFont typeface="Arial" panose="020B0604020202020204" pitchFamily="34" charset="0"/>
              <a:buChar char="•"/>
            </a:pPr>
            <a:r>
              <a:rPr lang="en-US" dirty="0"/>
              <a:t>Center is responsible for ensuring that a duplicate project record (same Project/Event two different CAR Project IDs) is NOT being created.</a:t>
            </a:r>
          </a:p>
          <a:p>
            <a:pPr marL="1085850" lvl="2" indent="-171450">
              <a:buFont typeface="Arial" panose="020B0604020202020204" pitchFamily="34" charset="0"/>
              <a:buChar char="•"/>
            </a:pPr>
            <a:r>
              <a:rPr lang="en-US" dirty="0"/>
              <a:t>MEIS will report an error if a duplicate CAR Project ID is used but will not give an error if the same Project/Event Title is used with a different CAR Project ID</a:t>
            </a:r>
          </a:p>
          <a:p>
            <a:pPr marL="1085850" lvl="2" indent="-171450">
              <a:buFont typeface="Arial" panose="020B0604020202020204" pitchFamily="34" charset="0"/>
              <a:buChar char="•"/>
            </a:pPr>
            <a:r>
              <a:rPr lang="en-US" dirty="0"/>
              <a:t>Click OK to save</a:t>
            </a:r>
          </a:p>
          <a:p>
            <a:pPr lvl="1"/>
            <a:r>
              <a:rPr lang="en-US" dirty="0"/>
              <a:t>If you are using the Salesforce/MEIS Utility</a:t>
            </a:r>
          </a:p>
          <a:p>
            <a:pPr marL="1085850" lvl="2" indent="-171450">
              <a:buFont typeface="Arial" panose="020B0604020202020204" pitchFamily="34" charset="0"/>
              <a:buChar char="•"/>
            </a:pPr>
            <a:r>
              <a:rPr lang="en-US" dirty="0"/>
              <a:t>Click Validate from Salesforce.   Any errors are displayed. </a:t>
            </a:r>
          </a:p>
          <a:p>
            <a:pPr marL="1085850" lvl="2" indent="-171450">
              <a:buFont typeface="Arial" panose="020B0604020202020204" pitchFamily="34" charset="0"/>
              <a:buChar char="•"/>
            </a:pPr>
            <a:r>
              <a:rPr lang="en-US" dirty="0"/>
              <a:t>If the utility returns errors, the issues will need to be corrected in your Salesforce System.  Repeat this process until the utility passes validation with no errors. You will then need to submit for reporting	</a:t>
            </a:r>
          </a:p>
          <a:p>
            <a:pPr marL="1085850" lvl="2" indent="-171450">
              <a:buFont typeface="Arial" panose="020B0604020202020204" pitchFamily="34" charset="0"/>
              <a:buChar char="•"/>
            </a:pPr>
            <a:r>
              <a:rPr lang="en-US" dirty="0"/>
              <a:t>Click Submit from Salesforce.  The information in Salesforce is submitted to the MEIS database</a:t>
            </a:r>
          </a:p>
          <a:p>
            <a:pPr marL="1085850" lvl="2" indent="-171450">
              <a:buFont typeface="Arial" panose="020B0604020202020204" pitchFamily="34" charset="0"/>
              <a:buChar char="•"/>
            </a:pPr>
            <a:r>
              <a:rPr lang="en-US" dirty="0"/>
              <a:t>You are redirected to the CAR Dashboard. If you have successfully submitted Project/Event information – the Status Icon will be half green/half yellow indicating the submission is “Passed Pending MEP Review” </a:t>
            </a:r>
          </a:p>
          <a:p>
            <a:pPr marL="1085850" lvl="2"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60</a:t>
            </a:fld>
            <a:endParaRPr lang="en-US"/>
          </a:p>
        </p:txBody>
      </p:sp>
    </p:spTree>
    <p:extLst>
      <p:ext uri="{BB962C8B-B14F-4D97-AF65-F5344CB8AC3E}">
        <p14:creationId xmlns:p14="http://schemas.microsoft.com/office/powerpoint/2010/main" val="1356541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using one of the two file upload format’s CSV or XML the instructions are similar just different file formats.  CSV is a new option that was created to eliminate the CIF Excel file with Macro that has become less stable on the various Microsoft Windows Operating System and Microsoft Office versions.</a:t>
            </a:r>
          </a:p>
          <a:p>
            <a:pPr lvl="1"/>
            <a:endParaRPr lang="en-US" dirty="0"/>
          </a:p>
          <a:p>
            <a:pPr lvl="1"/>
            <a:r>
              <a:rPr lang="en-US" dirty="0"/>
              <a:t>XML Upload (The PIF Template with macro to convert to XML  option WILL BE  eliminated in 2019Q4)  But if you are going to use this time, PIF must be converted to XML using the Excel Template</a:t>
            </a:r>
          </a:p>
          <a:p>
            <a:pPr lvl="4"/>
            <a:endParaRPr lang="en-US" dirty="0"/>
          </a:p>
          <a:p>
            <a:pPr marL="628650" lvl="1" indent="-171450">
              <a:buFont typeface="Arial" panose="020B0604020202020204" pitchFamily="34" charset="0"/>
              <a:buChar char="•"/>
            </a:pPr>
            <a:r>
              <a:rPr lang="en-US" dirty="0"/>
              <a:t>Click Select File, choose the proper XML file</a:t>
            </a:r>
          </a:p>
          <a:p>
            <a:pPr marL="628650" lvl="1" indent="-171450">
              <a:buFont typeface="Arial" panose="020B0604020202020204" pitchFamily="34" charset="0"/>
              <a:buChar char="•"/>
            </a:pPr>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Project and Event records already existing in the MEIS database. This is achieved through validation at the database level  </a:t>
            </a:r>
          </a:p>
          <a:p>
            <a:pPr marL="628650" lvl="1" indent="-171450">
              <a:buFont typeface="Arial" panose="020B0604020202020204" pitchFamily="34" charset="0"/>
              <a:buChar char="•"/>
            </a:pPr>
            <a:r>
              <a:rPr lang="en-US" dirty="0"/>
              <a:t>If the file fails with errors, the XML file will need to be corrected and re-uploaded using the same process. Repeat this process until the file passes with no errors. You will then need to submit for reporting	</a:t>
            </a:r>
          </a:p>
          <a:p>
            <a:pPr marL="628650" lvl="1" indent="-171450">
              <a:buFont typeface="Arial" panose="020B0604020202020204" pitchFamily="34" charset="0"/>
              <a:buChar char="•"/>
            </a:pPr>
            <a:r>
              <a:rPr lang="en-US" dirty="0"/>
              <a:t>Click Submit to System. The information in the file is submitted to the MEIS database</a:t>
            </a:r>
          </a:p>
          <a:p>
            <a:pPr marL="628650" lvl="1" indent="-171450">
              <a:buFont typeface="Arial" panose="020B0604020202020204" pitchFamily="34" charset="0"/>
              <a:buChar char="•"/>
            </a:pPr>
            <a:r>
              <a:rPr lang="en-US" dirty="0"/>
              <a:t>You are redirected to the CAR Dashboard. If you have successfully submitted Project and Event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61</a:t>
            </a:fld>
            <a:endParaRPr lang="en-US"/>
          </a:p>
        </p:txBody>
      </p:sp>
    </p:spTree>
    <p:extLst>
      <p:ext uri="{BB962C8B-B14F-4D97-AF65-F5344CB8AC3E}">
        <p14:creationId xmlns:p14="http://schemas.microsoft.com/office/powerpoint/2010/main" val="2680416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CSV Upload </a:t>
            </a:r>
          </a:p>
          <a:p>
            <a:pPr marL="628650" lvl="1" indent="-171450">
              <a:buFont typeface="Arial" panose="020B0604020202020204" pitchFamily="34" charset="0"/>
              <a:buChar char="•"/>
            </a:pPr>
            <a:r>
              <a:rPr lang="en-US" dirty="0"/>
              <a:t>Click Select File, choose the proper CSV file</a:t>
            </a:r>
          </a:p>
          <a:p>
            <a:pPr marL="628650" lvl="1" indent="-171450">
              <a:buFont typeface="Arial" panose="020B0604020202020204" pitchFamily="34" charset="0"/>
              <a:buChar char="•"/>
            </a:pPr>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Project and Event records already existing in the MEIS database. This is achieved through validation at the database level  </a:t>
            </a:r>
          </a:p>
          <a:p>
            <a:pPr marL="628650" lvl="1" indent="-171450">
              <a:buFont typeface="Arial" panose="020B0604020202020204" pitchFamily="34" charset="0"/>
              <a:buChar char="•"/>
            </a:pPr>
            <a:r>
              <a:rPr lang="en-US" dirty="0"/>
              <a:t>If the file fails with errors, the CSV file will need to be corrected and re-uploaded using the same process. Repeat this process until the file passes with no errors. You will then need to submit for reporting	</a:t>
            </a:r>
          </a:p>
          <a:p>
            <a:pPr marL="628650" lvl="1" indent="-171450">
              <a:buFont typeface="Arial" panose="020B0604020202020204" pitchFamily="34" charset="0"/>
              <a:buChar char="•"/>
            </a:pPr>
            <a:r>
              <a:rPr lang="en-US" dirty="0"/>
              <a:t>Click Submit to System. The information in the file is submitted to the MEIS database</a:t>
            </a:r>
          </a:p>
          <a:p>
            <a:pPr marL="628650" lvl="1" indent="-171450">
              <a:buFont typeface="Arial" panose="020B0604020202020204" pitchFamily="34" charset="0"/>
              <a:buChar char="•"/>
            </a:pPr>
            <a:r>
              <a:rPr lang="en-US" dirty="0"/>
              <a:t>You are redirected to the CAR Dashboard. If you have successfully submitted Project and Event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62</a:t>
            </a:fld>
            <a:endParaRPr lang="en-US"/>
          </a:p>
        </p:txBody>
      </p:sp>
    </p:spTree>
    <p:extLst>
      <p:ext uri="{BB962C8B-B14F-4D97-AF65-F5344CB8AC3E}">
        <p14:creationId xmlns:p14="http://schemas.microsoft.com/office/powerpoint/2010/main" val="2618142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And now we want to introduce our new Spreadsheet Interface</a:t>
            </a:r>
          </a:p>
          <a:p>
            <a:pPr marL="628650" lvl="1" indent="-171450">
              <a:buFont typeface="Arial" panose="020B0604020202020204" pitchFamily="34" charset="0"/>
              <a:buChar char="•"/>
            </a:pPr>
            <a:r>
              <a:rPr lang="en-US" dirty="0"/>
              <a:t>Click </a:t>
            </a:r>
            <a:r>
              <a:rPr lang="en-US" dirty="0" err="1"/>
              <a:t>Goto</a:t>
            </a:r>
            <a:r>
              <a:rPr lang="en-US" dirty="0"/>
              <a:t> Spreadsheet</a:t>
            </a:r>
          </a:p>
          <a:p>
            <a:pPr marL="628650" lvl="1" indent="-171450">
              <a:buFont typeface="Arial" panose="020B0604020202020204" pitchFamily="34" charset="0"/>
              <a:buChar char="•"/>
            </a:pPr>
            <a:r>
              <a:rPr lang="en-US" dirty="0"/>
              <a:t>Enter data (typing or cut/paste) into the appropriate fields.  </a:t>
            </a:r>
          </a:p>
          <a:p>
            <a:pPr marL="628650" lvl="1" indent="-171450">
              <a:buFont typeface="Arial" panose="020B0604020202020204" pitchFamily="34" charset="0"/>
              <a:buChar char="•"/>
            </a:pPr>
            <a:r>
              <a:rPr lang="en-US" dirty="0"/>
              <a:t>If adding multiple rows, select the number of rows to add</a:t>
            </a:r>
          </a:p>
          <a:p>
            <a:pPr marL="628650" lvl="1" indent="-171450">
              <a:buFont typeface="Arial" panose="020B0604020202020204" pitchFamily="34" charset="0"/>
              <a:buChar char="•"/>
            </a:pPr>
            <a:r>
              <a:rPr lang="en-US" dirty="0"/>
              <a:t>Simple data errors such as an  inactive National Account will result in a pop-up error message displayed.  Complex data errors such as a duplicate project will be displayed after validation.</a:t>
            </a:r>
          </a:p>
          <a:p>
            <a:pPr marL="628650" lvl="1" indent="-171450">
              <a:buFont typeface="Arial" panose="020B0604020202020204" pitchFamily="34" charset="0"/>
              <a:buChar char="•"/>
            </a:pPr>
            <a:r>
              <a:rPr lang="en-US" dirty="0"/>
              <a:t>Click Submit for Validation. Any errors in the spreadsheet will be displayed.  When the spreadsheet is submitted for validation, the data is checked to ensure validity and consistency.  . </a:t>
            </a:r>
          </a:p>
          <a:p>
            <a:pPr marL="628650" lvl="1" indent="-171450">
              <a:buFont typeface="Arial" panose="020B0604020202020204" pitchFamily="34" charset="0"/>
              <a:buChar char="•"/>
            </a:pPr>
            <a:r>
              <a:rPr lang="en-US" dirty="0"/>
              <a:t>If the spreadsheet fails with errors, the issues will need to be corrected.  Repeat this process until the spreadsheet passes validation with no errors. You will then need to submit for reporting	</a:t>
            </a:r>
          </a:p>
          <a:p>
            <a:pPr marL="628650" lvl="1" indent="-171450">
              <a:buFont typeface="Arial" panose="020B0604020202020204" pitchFamily="34" charset="0"/>
              <a:buChar char="•"/>
            </a:pPr>
            <a:r>
              <a:rPr lang="en-US" dirty="0"/>
              <a:t>Click Submit to System. The information in the spreadsheet is submitted to the MEIS database</a:t>
            </a:r>
          </a:p>
          <a:p>
            <a:pPr marL="628650" lvl="1" indent="-171450">
              <a:buFont typeface="Arial" panose="020B0604020202020204" pitchFamily="34" charset="0"/>
              <a:buChar char="•"/>
            </a:pPr>
            <a:r>
              <a:rPr lang="en-US" dirty="0"/>
              <a:t>You are redirected to the CAR Dashboard. If you have successfully submitted Project and Event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63</a:t>
            </a:fld>
            <a:endParaRPr lang="en-US"/>
          </a:p>
        </p:txBody>
      </p:sp>
    </p:spTree>
    <p:extLst>
      <p:ext uri="{BB962C8B-B14F-4D97-AF65-F5344CB8AC3E}">
        <p14:creationId xmlns:p14="http://schemas.microsoft.com/office/powerpoint/2010/main" val="17698903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64</a:t>
            </a:fld>
            <a:endParaRPr lang="en-US"/>
          </a:p>
        </p:txBody>
      </p:sp>
    </p:spTree>
    <p:extLst>
      <p:ext uri="{BB962C8B-B14F-4D97-AF65-F5344CB8AC3E}">
        <p14:creationId xmlns:p14="http://schemas.microsoft.com/office/powerpoint/2010/main" val="694668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reports listed are related to Project and Event reporting.  You can access these reports by clicking CAR Reports from the top menu bar on your MEIS dashboard.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65</a:t>
            </a:fld>
            <a:endParaRPr lang="en-US"/>
          </a:p>
        </p:txBody>
      </p:sp>
    </p:spTree>
    <p:extLst>
      <p:ext uri="{BB962C8B-B14F-4D97-AF65-F5344CB8AC3E}">
        <p14:creationId xmlns:p14="http://schemas.microsoft.com/office/powerpoint/2010/main" val="4040357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Listed on this slide are common errors received when submitting PIF for validation.</a:t>
            </a:r>
          </a:p>
          <a:p>
            <a:endParaRPr lang="en-US" dirty="0"/>
          </a:p>
          <a:p>
            <a:r>
              <a:rPr lang="en-US" dirty="0"/>
              <a:t>PIF files may be tested for validation as may times as needed by clicking “Submit for Validation” but in order for the submission to be finalized, the file must be submitted as final by clicking “Submit to System”.</a:t>
            </a:r>
          </a:p>
          <a:p>
            <a:endParaRPr lang="en-US" dirty="0"/>
          </a:p>
          <a:p>
            <a:r>
              <a:rPr lang="en-US" dirty="0"/>
              <a:t>How Centers report CAR Hours and Third Party Hours  is important and is reflected in several of the Capacity Utilization charts in the CAR Summary and CPPR Reports such as Hours per Project and In-House Vs Third Party Delivery.</a:t>
            </a:r>
          </a:p>
          <a:p>
            <a:r>
              <a:rPr lang="en-US" dirty="0"/>
              <a:t>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66</a:t>
            </a:fld>
            <a:endParaRPr lang="en-US"/>
          </a:p>
        </p:txBody>
      </p:sp>
    </p:spTree>
    <p:extLst>
      <p:ext uri="{BB962C8B-B14F-4D97-AF65-F5344CB8AC3E}">
        <p14:creationId xmlns:p14="http://schemas.microsoft.com/office/powerpoint/2010/main" val="1176910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Projects and Events Reporting element is used by the centers to report information on services delivered to clients in the form of Projects and Events.  Some data is provided by Centers.  We want to highlight the fields in blue.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Estimated Impact Span – the number of times the project will be surveyed.  Use this field strategically. This will be discussed in more detail in the Survey Confirmation module.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National Account – this field has become very important with the award of Special Projects.  We will discuss further when we go over reporting for Special Projects.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CAR Hours and Third Party Hours – used in capacity utilization charts – please report accurately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Third Party Organization – used for capacity utilization and also to show centers working together. If you contract with another center to deliver services for you please make sure the Center delivering the service is given credit for the work by entering their organizational name in this field.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Project Cost Share (Direct or Facilitated) – projects directly expensed to the cooperative agreement including matching funds vs projects that are made possible by virtue of the cooperative agreement and the power of the network brand with other government agencies.  This field will also be touched on in more detail later this afternoon when we present 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67</a:t>
            </a:fld>
            <a:endParaRPr lang="en-US"/>
          </a:p>
        </p:txBody>
      </p:sp>
    </p:spTree>
    <p:extLst>
      <p:ext uri="{BB962C8B-B14F-4D97-AF65-F5344CB8AC3E}">
        <p14:creationId xmlns:p14="http://schemas.microsoft.com/office/powerpoint/2010/main" val="29921607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some data is Calculated based on information within MEIS or designated by NIST MEP. We want to highlight the fields in blue.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68</a:t>
            </a:fld>
            <a:endParaRPr lang="en-US"/>
          </a:p>
        </p:txBody>
      </p:sp>
    </p:spTree>
    <p:extLst>
      <p:ext uri="{BB962C8B-B14F-4D97-AF65-F5344CB8AC3E}">
        <p14:creationId xmlns:p14="http://schemas.microsoft.com/office/powerpoint/2010/main" val="9593876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suggestions and reminders for submitting CIF and PIFs are:</a:t>
            </a:r>
          </a:p>
          <a:p>
            <a:endParaRPr lang="en-US" dirty="0"/>
          </a:p>
          <a:p>
            <a:r>
              <a:rPr lang="en-US" dirty="0"/>
              <a:t>- Survey’s are triggered of project completion date, not the reporting date</a:t>
            </a:r>
          </a:p>
          <a:p>
            <a:r>
              <a:rPr lang="en-US" dirty="0"/>
              <a:t>- If you report a project, it will be surveyed 6 months after the completion date of the project</a:t>
            </a:r>
          </a:p>
          <a:p>
            <a:pPr marL="171450" indent="-171450">
              <a:buFontTx/>
              <a:buChar char="-"/>
            </a:pPr>
            <a:r>
              <a:rPr lang="en-US" dirty="0"/>
              <a:t>Before reporting the project, try to determine impact for the activity and use the project Estimated Impact Span (EIS)                                                               to your advantage.	</a:t>
            </a:r>
          </a:p>
          <a:p>
            <a:pPr marL="171450" indent="-171450">
              <a:buFontTx/>
              <a:buChar char="-"/>
            </a:pPr>
            <a:r>
              <a:rPr lang="en-US" dirty="0"/>
              <a:t>Get “credit” for all the work your Center does.  Report facilitated projects to improve Unique and New/Repeat Client counts.  If the project is initiated based on a joint agreement with another agency, perhaps that agency could benefit from the NIST MEP robust client survey process.  Share the aggregate impact results for these projects with the other agencies.</a:t>
            </a:r>
          </a:p>
        </p:txBody>
      </p:sp>
      <p:sp>
        <p:nvSpPr>
          <p:cNvPr id="4" name="Slide Number Placeholder 3"/>
          <p:cNvSpPr>
            <a:spLocks noGrp="1"/>
          </p:cNvSpPr>
          <p:nvPr>
            <p:ph type="sldNum" sz="quarter" idx="10"/>
          </p:nvPr>
        </p:nvSpPr>
        <p:spPr/>
        <p:txBody>
          <a:bodyPr/>
          <a:lstStyle/>
          <a:p>
            <a:fld id="{CB6BA528-4CBB-5A4A-B16E-1F8B808DF828}" type="slidenum">
              <a:rPr lang="en-US" smtClean="0"/>
              <a:t>69</a:t>
            </a:fld>
            <a:endParaRPr lang="en-US"/>
          </a:p>
        </p:txBody>
      </p:sp>
    </p:spTree>
    <p:extLst>
      <p:ext uri="{BB962C8B-B14F-4D97-AF65-F5344CB8AC3E}">
        <p14:creationId xmlns:p14="http://schemas.microsoft.com/office/powerpoint/2010/main" val="205230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required reporting elements and their frequency.  Some are reported quarterly some semi-annually and others as needed.   </a:t>
            </a:r>
          </a:p>
          <a:p>
            <a:endParaRPr lang="en-US" dirty="0"/>
          </a:p>
          <a:p>
            <a:r>
              <a:rPr lang="en-US" dirty="0"/>
              <a:t>However, we encourage centers to update the information in MEIS whenever a change occurs.  For example, if you have a staff member that has left the center, you will want to archive their account so they will no longer have access to Center data.</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a:t>
            </a:fld>
            <a:endParaRPr lang="en-US"/>
          </a:p>
        </p:txBody>
      </p:sp>
    </p:spTree>
    <p:extLst>
      <p:ext uri="{BB962C8B-B14F-4D97-AF65-F5344CB8AC3E}">
        <p14:creationId xmlns:p14="http://schemas.microsoft.com/office/powerpoint/2010/main" val="28955331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interrelated Reporting Components within the MEP Partnership Model, the Operating Outcomes Statement, Progress Plan and Budget Actuals.</a:t>
            </a:r>
          </a:p>
          <a:p>
            <a:endParaRPr lang="en-US" dirty="0"/>
          </a:p>
          <a:p>
            <a:r>
              <a:rPr lang="en-US" dirty="0"/>
              <a:t>Operating Outcome Statements provide the Center’s plan related to several operational areas over the first three years of the cooperative agreement, prior to the first panel review or the last two years of the cooperative agreement.  Operating outcomes should be submitted anytime there is a change in narratives or the Client and Engagement goals need to be adjusted.  Typically changes are identified during the Annual Review process. </a:t>
            </a:r>
          </a:p>
          <a:p>
            <a:endParaRPr lang="en-US" dirty="0"/>
          </a:p>
          <a:p>
            <a:r>
              <a:rPr lang="en-US" dirty="0"/>
              <a:t>Progress plans are to be submitted bi-annually and will include any changes to the budget as part of the required upload of the SF426 Financial Form.</a:t>
            </a:r>
          </a:p>
          <a:p>
            <a:endParaRPr lang="en-US" dirty="0"/>
          </a:p>
          <a:p>
            <a:r>
              <a:rPr lang="en-US" dirty="0"/>
              <a:t>While the SF425 details the award cumulative budget, the Budget Actuals detail the revenues and expenses for the Period of Performance.</a:t>
            </a:r>
          </a:p>
        </p:txBody>
      </p:sp>
      <p:sp>
        <p:nvSpPr>
          <p:cNvPr id="4" name="Slide Number Placeholder 3"/>
          <p:cNvSpPr>
            <a:spLocks noGrp="1"/>
          </p:cNvSpPr>
          <p:nvPr>
            <p:ph type="sldNum" sz="quarter" idx="10"/>
          </p:nvPr>
        </p:nvSpPr>
        <p:spPr/>
        <p:txBody>
          <a:bodyPr/>
          <a:lstStyle/>
          <a:p>
            <a:fld id="{CB6BA528-4CBB-5A4A-B16E-1F8B808DF828}" type="slidenum">
              <a:rPr lang="en-US" smtClean="0"/>
              <a:t>70</a:t>
            </a:fld>
            <a:endParaRPr lang="en-US"/>
          </a:p>
        </p:txBody>
      </p:sp>
    </p:spTree>
    <p:extLst>
      <p:ext uri="{BB962C8B-B14F-4D97-AF65-F5344CB8AC3E}">
        <p14:creationId xmlns:p14="http://schemas.microsoft.com/office/powerpoint/2010/main" val="3500992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timeline above shows the major events that will likely occur for the Center during the 10 year cycle until guaranteed competition..</a:t>
            </a: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Confidential, Working Draft Only</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563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Operating Outcome Statements describe the Center strategy and goals mutually agreed upon by the Center and the NIST MEP Resource Manager.  The categories found within the Operating Outcome Statements are consistent with other documentation that a Center will need to provide throughout the life of the award including Federal Financial Opportunity, renewal documentation, Annual Reviews, Panel Review, Best Practices and Performance Measurement. </a:t>
            </a:r>
          </a:p>
          <a:p>
            <a:endParaRPr lang="en-US" dirty="0"/>
          </a:p>
          <a:p>
            <a:r>
              <a:rPr lang="en-US" dirty="0"/>
              <a:t>Centers MUST prepare an approved Operating Outcome Statement within 90 days of award approval.  Initially the Operating Outcome Statements are entered by your Federal Program Officer into MEIS.  Centers either on their own or due to a conversation with your FPM determine that the Operating Outcome Statements need to be updated.  </a:t>
            </a:r>
          </a:p>
          <a:p>
            <a:endParaRPr lang="en-US" dirty="0"/>
          </a:p>
          <a:p>
            <a:r>
              <a:rPr lang="en-US" dirty="0"/>
              <a:t>The Center updates the narratives and/or Client Engagement Goals within MEIS.  Centers will be required to enter an explanation as to what pieces of the Operating Outcome Statement were changed.  When finished, the FPM is notified that a change has been submitted.  It is the responsibility of the FPM to approve the changes.  Once approved, MEIS will send a notification to the Center that their updates have been approved.</a:t>
            </a:r>
          </a:p>
          <a:p>
            <a:endParaRPr lang="en-US" dirty="0"/>
          </a:p>
          <a:p>
            <a:r>
              <a:rPr lang="en-US" dirty="0"/>
              <a:t>If the changes are not accepted, the FPM may choose to CLEAN the submission which deletes any record that updates were made or the FPM can RESET the submission effectively sending it back to the Center for additional editing.  Regardless in any action taken, Centers will be notified of the status of their submission.</a:t>
            </a:r>
          </a:p>
        </p:txBody>
      </p:sp>
      <p:sp>
        <p:nvSpPr>
          <p:cNvPr id="4" name="Slide Number Placeholder 3"/>
          <p:cNvSpPr>
            <a:spLocks noGrp="1"/>
          </p:cNvSpPr>
          <p:nvPr>
            <p:ph type="sldNum" sz="quarter" idx="10"/>
          </p:nvPr>
        </p:nvSpPr>
        <p:spPr/>
        <p:txBody>
          <a:bodyPr/>
          <a:lstStyle/>
          <a:p>
            <a:fld id="{CB6BA528-4CBB-5A4A-B16E-1F8B808DF828}" type="slidenum">
              <a:rPr lang="en-US" smtClean="0"/>
              <a:t>72</a:t>
            </a:fld>
            <a:endParaRPr lang="en-US"/>
          </a:p>
        </p:txBody>
      </p:sp>
    </p:spTree>
    <p:extLst>
      <p:ext uri="{BB962C8B-B14F-4D97-AF65-F5344CB8AC3E}">
        <p14:creationId xmlns:p14="http://schemas.microsoft.com/office/powerpoint/2010/main" val="1198568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update your Operating Outcome Statements, click CIP, Operating Outcomes, Submit Updates, edit the information (either the narratives or the goal estimates), provide an explanation of changes, Click Actions, Submit to notify your Federal Program Manager that changes to the current Operating Outcome Statements have been made. </a:t>
            </a:r>
          </a:p>
          <a:p>
            <a:endParaRPr lang="en-US" dirty="0"/>
          </a:p>
          <a:p>
            <a:r>
              <a:rPr lang="en-US" dirty="0"/>
              <a:t>Centers CANNOT update the Proposal/Statement of Work (SOW) using this mechanism.  The Proposal/SOW is an official document and must go through an approval process that includes both NIST MEP and Grants.  If changes are required to this document, Centers MUST submit these changes through email to your Federal Program Officer.</a:t>
            </a:r>
          </a:p>
          <a:p>
            <a:endParaRPr lang="en-US" dirty="0"/>
          </a:p>
          <a:p>
            <a:r>
              <a:rPr lang="en-US" dirty="0"/>
              <a:t>To make it easier to update the Narratives, the current version for each category is displayed.  Centers and insert, delete and modify content as needed.  Do not enter “No Changes” as that will replace the existing content with the words “No Changes”.  If there are NO CHANGES needed, simply leave the existing content as is.</a:t>
            </a:r>
          </a:p>
          <a:p>
            <a:endParaRPr lang="en-US" dirty="0"/>
          </a:p>
          <a:p>
            <a:r>
              <a:rPr lang="en-US" dirty="0"/>
              <a:t>To adjust the estimated Client and Engagement Goals edit one or more of the categories in the table.  Make sure you are editing the applicable time period within the Reporting Set so that your changes are reflected as desired.</a:t>
            </a:r>
          </a:p>
          <a:p>
            <a:endParaRPr lang="en-US" dirty="0"/>
          </a:p>
          <a:p>
            <a:r>
              <a:rPr lang="en-US" dirty="0"/>
              <a:t>An email is sent to the FPM when Centers update these statements.  The changes will be Reviewed by your FPM and will either be accepted (aka FINISHED) or sent back to the center for additional work (RESET_  </a:t>
            </a:r>
          </a:p>
        </p:txBody>
      </p:sp>
      <p:sp>
        <p:nvSpPr>
          <p:cNvPr id="4" name="Slide Number Placeholder 3"/>
          <p:cNvSpPr>
            <a:spLocks noGrp="1"/>
          </p:cNvSpPr>
          <p:nvPr>
            <p:ph type="sldNum" sz="quarter" idx="10"/>
          </p:nvPr>
        </p:nvSpPr>
        <p:spPr/>
        <p:txBody>
          <a:bodyPr/>
          <a:lstStyle/>
          <a:p>
            <a:fld id="{CB6BA528-4CBB-5A4A-B16E-1F8B808DF828}" type="slidenum">
              <a:rPr lang="en-US" smtClean="0"/>
              <a:t>73</a:t>
            </a:fld>
            <a:endParaRPr lang="en-US"/>
          </a:p>
        </p:txBody>
      </p:sp>
    </p:spTree>
    <p:extLst>
      <p:ext uri="{BB962C8B-B14F-4D97-AF65-F5344CB8AC3E}">
        <p14:creationId xmlns:p14="http://schemas.microsoft.com/office/powerpoint/2010/main" val="33877004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MEIS does not provide a standard Operating Outcome Statements report.  Would this be helpful?  Lease let us know what you think.  We do output in the Clients/Projects Report, the status of each project as relates to the Client and Engagement Goals.  Run the report and scroll all the way to the right to see if a particular client/project submitted met one or more of these goals.</a:t>
            </a:r>
          </a:p>
          <a:p>
            <a:endParaRPr lang="en-US" dirty="0"/>
          </a:p>
          <a:p>
            <a:endParaRPr lang="en-US" dirty="0"/>
          </a:p>
          <a:p>
            <a:r>
              <a:rPr lang="en-US" dirty="0"/>
              <a:t>Did you Know….</a:t>
            </a:r>
          </a:p>
          <a:p>
            <a:endParaRPr lang="en-US" dirty="0"/>
          </a:p>
          <a:p>
            <a:r>
              <a:rPr lang="en-US" dirty="0"/>
              <a:t>That your current Operating Outcome Statements are visible within your Progress Plan  for reference as you complete the Progress Plan/Technical Report submission.  Click the link Show/Hide Operating Outcomes Statement above each category to see the current narratives on file.</a:t>
            </a:r>
          </a:p>
          <a:p>
            <a:endParaRPr lang="en-US" dirty="0"/>
          </a:p>
          <a:p>
            <a:r>
              <a:rPr lang="en-US" dirty="0"/>
              <a:t>Did you know that as a Center you are responsible for the accuracy of the Operating Outcome Statements.  Click on this element, read the content, review the Client and Engagement Goals, make sure the information entered is accurate..  If </a:t>
            </a:r>
            <a:r>
              <a:rPr lang="en-US" dirty="0" err="1"/>
              <a:t>ti</a:t>
            </a:r>
            <a:r>
              <a:rPr lang="en-US" dirty="0"/>
              <a:t> is not what was expected, make sure your Center Director is aware and initiates a conversation with your FPM to update.</a:t>
            </a:r>
          </a:p>
          <a:p>
            <a:endParaRPr lang="en-US" dirty="0"/>
          </a:p>
          <a:p>
            <a:r>
              <a:rPr lang="en-US" dirty="0"/>
              <a:t>Did you know that the categories in the Operating Outcome Statements mirror the categories Centers are required to respond to in their semi-annual Progress Plan submissions?</a:t>
            </a:r>
          </a:p>
          <a:p>
            <a:endParaRPr lang="en-US" dirty="0"/>
          </a:p>
          <a:p>
            <a:r>
              <a:rPr lang="en-US" dirty="0"/>
              <a:t>And finally, did you know these same categories will also be used in your Annual and Panel Reviews.</a:t>
            </a:r>
          </a:p>
          <a:p>
            <a:endParaRPr lang="en-US" dirty="0"/>
          </a:p>
          <a:p>
            <a:r>
              <a:rPr lang="en-US" dirty="0"/>
              <a:t>This is the goal of the MEP Partnership Model, alignment across proposal, reporting, review, and renewals with the MEP Strategy.</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74</a:t>
            </a:fld>
            <a:endParaRPr lang="en-US"/>
          </a:p>
        </p:txBody>
      </p:sp>
    </p:spTree>
    <p:extLst>
      <p:ext uri="{BB962C8B-B14F-4D97-AF65-F5344CB8AC3E}">
        <p14:creationId xmlns:p14="http://schemas.microsoft.com/office/powerpoint/2010/main" val="1010570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counts are triggered by project/event completion dates.  If there is no project, there can not be a client that meets a goal.  Progress to Very Small, Rural and Start-up goals will be validated based on Dun and Bradstreet (D&amp;B) data.  </a:t>
            </a:r>
          </a:p>
          <a:p>
            <a:pPr marL="171450" indent="-171450">
              <a:buFont typeface="Arial" panose="020B0604020202020204" pitchFamily="34" charset="0"/>
              <a:buChar char="•"/>
            </a:pPr>
            <a:r>
              <a:rPr lang="en-US" dirty="0"/>
              <a:t>Very small clients – establishment employment &lt;20 employees</a:t>
            </a:r>
          </a:p>
          <a:p>
            <a:pPr marL="171450" indent="-171450">
              <a:buFont typeface="Arial" panose="020B0604020202020204" pitchFamily="34" charset="0"/>
              <a:buChar char="•"/>
            </a:pPr>
            <a:r>
              <a:rPr lang="en-US" dirty="0"/>
              <a:t>Rural clients – located in counties designated as rural according to the United States Department of Agricultural Rural Continuum Code (RUCC).  County is determined by D&amp;B FIPS State and County Codes</a:t>
            </a:r>
          </a:p>
          <a:p>
            <a:pPr marL="171450" indent="-171450">
              <a:buFont typeface="Arial" panose="020B0604020202020204" pitchFamily="34" charset="0"/>
              <a:buChar char="•"/>
            </a:pPr>
            <a:r>
              <a:rPr lang="en-US" dirty="0"/>
              <a:t>Startup – company established (year founded) within the last 5 years</a:t>
            </a:r>
          </a:p>
          <a:p>
            <a:pPr marL="171450" indent="-171450">
              <a:buFont typeface="Arial" panose="020B0604020202020204" pitchFamily="34" charset="0"/>
              <a:buChar char="•"/>
            </a:pPr>
            <a:r>
              <a:rPr lang="en-US" dirty="0"/>
              <a:t>Other SMEs – if a client served does not meet one of the designations for Very Small, Rural, Startup as defined on this slide or Transformation as defined on the next slide, then it is an “Other SME”  As an example, a manufacturing client with employees = 232 or a client located in a county designated as urban</a:t>
            </a:r>
          </a:p>
          <a:p>
            <a:pPr marL="171450" indent="-171450">
              <a:buFont typeface="Arial" panose="020B0604020202020204" pitchFamily="34" charset="0"/>
              <a:buChar char="•"/>
            </a:pPr>
            <a:r>
              <a:rPr lang="en-US" dirty="0"/>
              <a:t>Total Unique Clients – distinct count of clients (Duns number)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 addition to the progress towards client engagement goals, Centers must address as part of their Progress Plan narrative a response to meeting these goals.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remember, as previously stated, without a project, a client alone does not count towards these goals and is validated based on D&amp;B data.  If D&amp;B data in MEIS is older than 6 months an automatic update from the D&amp;B servers is initiated.  As soon as a project is finalized by NIST MEP, the tracking of progress to goals occurs.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a center submits their Clients (CIF) and Projects/Events (PIF) prior to completing the Progress Narrative, progress for each Year/Quarter will be displayed on your Progress Plan.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note, these are not mutually exclusive categories, a client might count in several categories at one time (ex.  Very Small and Rural).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finally, Centers can run the Client/Project report, scroll to the far right, to see the counts of clients/projects that meet each of these definition</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75</a:t>
            </a:fld>
            <a:endParaRPr lang="en-US"/>
          </a:p>
        </p:txBody>
      </p:sp>
    </p:spTree>
    <p:extLst>
      <p:ext uri="{BB962C8B-B14F-4D97-AF65-F5344CB8AC3E}">
        <p14:creationId xmlns:p14="http://schemas.microsoft.com/office/powerpoint/2010/main" val="1242194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order for a client to be counted as transformation, the client record MUST be marked as Transformation prior to the submission of the Project/Event.  It is up to the Center along with your FPM to determine the appropriate definition of a transformation client.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Centers MUST also include a narrative in response to the Center’s strategy for serving transformational clients.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note, a client MUST be marked as Transformational prior to submission of the project/event.  Centers can run the Client/Project report, scroll to the far right, to see the counts of clients/projects that meet each of these definition.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76</a:t>
            </a:fld>
            <a:endParaRPr lang="en-US"/>
          </a:p>
        </p:txBody>
      </p:sp>
    </p:spTree>
    <p:extLst>
      <p:ext uri="{BB962C8B-B14F-4D97-AF65-F5344CB8AC3E}">
        <p14:creationId xmlns:p14="http://schemas.microsoft.com/office/powerpoint/2010/main" val="41731194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goals are based on the Substance Code assigned to the project by the Center.  The NIST MEP Substance Codes are assigned to either contribute to Top Line or Bottom Line Growth.  </a:t>
            </a:r>
          </a:p>
          <a:p>
            <a:endParaRPr lang="en-US" dirty="0"/>
          </a:p>
          <a:p>
            <a:r>
              <a:rPr lang="en-US" dirty="0"/>
              <a:t>In addition to the percent of total projects completed per Year/Quarter that are Top Line or Bottom Line can be viewed in the Center Progress Plan.</a:t>
            </a:r>
          </a:p>
          <a:p>
            <a:endParaRPr lang="en-US" dirty="0"/>
          </a:p>
          <a:p>
            <a:r>
              <a:rPr lang="en-US" dirty="0"/>
              <a:t>Centers can run the Client/Project report, scroll to the far right, to see the counts of clients/projects that meet each of this definition</a:t>
            </a:r>
          </a:p>
        </p:txBody>
      </p:sp>
      <p:sp>
        <p:nvSpPr>
          <p:cNvPr id="4" name="Slide Number Placeholder 3"/>
          <p:cNvSpPr>
            <a:spLocks noGrp="1"/>
          </p:cNvSpPr>
          <p:nvPr>
            <p:ph type="sldNum" sz="quarter" idx="10"/>
          </p:nvPr>
        </p:nvSpPr>
        <p:spPr/>
        <p:txBody>
          <a:bodyPr/>
          <a:lstStyle/>
          <a:p>
            <a:fld id="{CB6BA528-4CBB-5A4A-B16E-1F8B808DF828}" type="slidenum">
              <a:rPr lang="en-US" smtClean="0"/>
              <a:t>77</a:t>
            </a:fld>
            <a:endParaRPr lang="en-US"/>
          </a:p>
        </p:txBody>
      </p:sp>
    </p:spTree>
    <p:extLst>
      <p:ext uri="{BB962C8B-B14F-4D97-AF65-F5344CB8AC3E}">
        <p14:creationId xmlns:p14="http://schemas.microsoft.com/office/powerpoint/2010/main" val="8029746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Operating Outcome Statements update page.  Please note that Centers can click on Proposal/SOW documents  but cannot upload them.</a:t>
            </a:r>
          </a:p>
        </p:txBody>
      </p:sp>
      <p:sp>
        <p:nvSpPr>
          <p:cNvPr id="4" name="Slide Number Placeholder 3"/>
          <p:cNvSpPr>
            <a:spLocks noGrp="1"/>
          </p:cNvSpPr>
          <p:nvPr>
            <p:ph type="sldNum" sz="quarter" idx="10"/>
          </p:nvPr>
        </p:nvSpPr>
        <p:spPr/>
        <p:txBody>
          <a:bodyPr/>
          <a:lstStyle/>
          <a:p>
            <a:fld id="{CB6BA528-4CBB-5A4A-B16E-1F8B808DF828}" type="slidenum">
              <a:rPr lang="en-US" smtClean="0"/>
              <a:t>78</a:t>
            </a:fld>
            <a:endParaRPr lang="en-US"/>
          </a:p>
        </p:txBody>
      </p:sp>
    </p:spTree>
    <p:extLst>
      <p:ext uri="{BB962C8B-B14F-4D97-AF65-F5344CB8AC3E}">
        <p14:creationId xmlns:p14="http://schemas.microsoft.com/office/powerpoint/2010/main" val="14551868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table for the Client Goals that can be edited as needed.  Most Centers have been through a Panel Review.  Post Panel, has your Center updated the Center Operating Outcome Goals?</a:t>
            </a:r>
          </a:p>
        </p:txBody>
      </p:sp>
      <p:sp>
        <p:nvSpPr>
          <p:cNvPr id="4" name="Slide Number Placeholder 3"/>
          <p:cNvSpPr>
            <a:spLocks noGrp="1"/>
          </p:cNvSpPr>
          <p:nvPr>
            <p:ph type="sldNum" sz="quarter" idx="10"/>
          </p:nvPr>
        </p:nvSpPr>
        <p:spPr/>
        <p:txBody>
          <a:bodyPr/>
          <a:lstStyle/>
          <a:p>
            <a:fld id="{CB6BA528-4CBB-5A4A-B16E-1F8B808DF828}" type="slidenum">
              <a:rPr lang="en-US" smtClean="0"/>
              <a:t>79</a:t>
            </a:fld>
            <a:endParaRPr lang="en-US"/>
          </a:p>
        </p:txBody>
      </p:sp>
    </p:spTree>
    <p:extLst>
      <p:ext uri="{BB962C8B-B14F-4D97-AF65-F5344CB8AC3E}">
        <p14:creationId xmlns:p14="http://schemas.microsoft.com/office/powerpoint/2010/main" val="54646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NIST MEP client impact survey collects information on the impact of the program regarding sales, jobs, investments, and cost savings, which are keystones of the Program. This information is valuable to understand how the services delivered improve client performance and what services and methods should be used more extensively by the Program.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IMPACT metrics report consists of important quantitative measures of performance and provides a consistent approach to examining Center performance. The IMPACT metrics cover many of the key aspects of performance including impact and market penetration and provide for Center to Center comparisons as well as trend information.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new Panel Review process and report that focuses on performance trends of a Center. </a:t>
            </a:r>
          </a:p>
          <a:p>
            <a:endParaRPr lang="en-US" b="1" dirty="0"/>
          </a:p>
          <a:p>
            <a:r>
              <a:rPr lang="en-US" sz="1200" b="0" i="0" u="none" strike="noStrike" kern="1200" baseline="0" dirty="0">
                <a:solidFill>
                  <a:schemeClr val="tx1"/>
                </a:solidFill>
                <a:latin typeface="+mn-lt"/>
                <a:ea typeface="+mn-ea"/>
                <a:cs typeface="+mn-cs"/>
              </a:rPr>
              <a:t>The Program has also periodically undertaken formal impact evaluations that involve comparing the performance of MEP clients to non-clients and has used the results to inform program strategies and objectives. </a:t>
            </a:r>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580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 Plan/Technical Report is specifically called out in your cooperative agreement as a required submission that MUST be received by your Grants Specialist in the NIST Grants Office no later than 30 days after the end of the time period covered.  The specifics of this are detailed in your Special Award Conditions (SACs).  This report is a formal mechanism for communicating Center activities to NIST MEP Management and your Regional Team (Federal Program Manager and Grants Specialist).</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80</a:t>
            </a:fld>
            <a:endParaRPr lang="en-US"/>
          </a:p>
        </p:txBody>
      </p:sp>
    </p:spTree>
    <p:extLst>
      <p:ext uri="{BB962C8B-B14F-4D97-AF65-F5344CB8AC3E}">
        <p14:creationId xmlns:p14="http://schemas.microsoft.com/office/powerpoint/2010/main" val="41009331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Once submitted an email is sent to your Federal Program Manager and Grants Specialist notifying them that the report is ready for review.  </a:t>
            </a:r>
          </a:p>
          <a:p>
            <a:endParaRPr lang="en-US" dirty="0"/>
          </a:p>
          <a:p>
            <a:r>
              <a:rPr lang="en-US" dirty="0"/>
              <a:t>Your Federal Program Manager will review the document for compliance and will either:</a:t>
            </a:r>
          </a:p>
          <a:p>
            <a:endParaRPr lang="en-US" dirty="0"/>
          </a:p>
          <a:p>
            <a:pPr marL="171450" indent="-171450">
              <a:buFont typeface="Arial" panose="020B0604020202020204" pitchFamily="34" charset="0"/>
              <a:buChar char="•"/>
            </a:pPr>
            <a:r>
              <a:rPr lang="en-US" dirty="0"/>
              <a:t>Approve (FINISH) by the Federal Program Officer.  Once both approvals are logged, an email will be sent to the Center Director, Center Reporting Contact, Federal Program Manager and Grants Specialist indicating the report is final.</a:t>
            </a:r>
          </a:p>
          <a:p>
            <a:pPr marL="171450" indent="-171450">
              <a:buFont typeface="Arial" panose="020B0604020202020204" pitchFamily="34" charset="0"/>
              <a:buChar char="•"/>
            </a:pPr>
            <a:r>
              <a:rPr lang="en-US" dirty="0"/>
              <a:t>RESET the submission if it is incomplete or incorrect which then opens the report up for editing by the Center again.  Once the report has been remedied the Center will SUBMIT again starting the workflow over.</a:t>
            </a:r>
          </a:p>
          <a:p>
            <a:pPr marL="171450" indent="-171450">
              <a:buFont typeface="Arial" panose="020B0604020202020204" pitchFamily="34" charset="0"/>
              <a:buChar char="•"/>
            </a:pPr>
            <a:r>
              <a:rPr lang="en-US" dirty="0"/>
              <a:t>CLEAN – the submission is deleted as it was unnecessary and an email is sent to all parties with an explanation. </a:t>
            </a:r>
          </a:p>
          <a:p>
            <a:endParaRPr lang="en-US" dirty="0"/>
          </a:p>
          <a:p>
            <a:endParaRPr lang="en-US" dirty="0"/>
          </a:p>
          <a:p>
            <a:r>
              <a:rPr lang="en-US" dirty="0"/>
              <a:t>When all approvals have been received, the entire package including PDFs of the narratives, SF425, and supplemental documents are sent to Grants, Federal Program Manager and the Center for filing purposes.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same time that your Federal Program Manager is reviewing your Progress Plan submission, so is the Grants Specialist.  The Grants Specialist is primarily looking at he SF425 financial form for compliance with regulations.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While the Grants Specialist will not RESET your submission and return it to you directly, they might contact your Federal Program Officer and ask them to RESET so that you can fix and resubmit or they may contact you directly. Because of timing this could happen after you are already received an acceptance email.</a:t>
            </a:r>
          </a:p>
          <a:p>
            <a:endParaRPr lang="en-US" dirty="0"/>
          </a:p>
          <a:p>
            <a:endParaRPr lang="en-US" dirty="0"/>
          </a:p>
          <a:p>
            <a:r>
              <a:rPr lang="en-US" dirty="0"/>
              <a:t>A printable version of the Progress Plan can be generated from the Progress Plan list page.  Click Actions, Print and export to PDF.</a:t>
            </a:r>
          </a:p>
          <a:p>
            <a:endParaRPr lang="en-US" dirty="0"/>
          </a:p>
          <a:p>
            <a:r>
              <a:rPr lang="en-US" dirty="0"/>
              <a:t>Until the Budget Actuals are entered by the Center, this information in the View Budget link from the Progress Plan will not appear in the report.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81</a:t>
            </a:fld>
            <a:endParaRPr lang="en-US"/>
          </a:p>
        </p:txBody>
      </p:sp>
    </p:spTree>
    <p:extLst>
      <p:ext uri="{BB962C8B-B14F-4D97-AF65-F5344CB8AC3E}">
        <p14:creationId xmlns:p14="http://schemas.microsoft.com/office/powerpoint/2010/main" val="40937809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the Progress Plan has lots and lots of clickable links that display all kinds of useful information including:</a:t>
            </a:r>
          </a:p>
          <a:p>
            <a:pPr marL="171450" indent="-171450">
              <a:buFont typeface="Arial" panose="020B0604020202020204" pitchFamily="34" charset="0"/>
              <a:buChar char="•"/>
            </a:pPr>
            <a:r>
              <a:rPr lang="en-US" dirty="0"/>
              <a:t>Proposal/Statement of Work (SOW) history and clickable/downloadable links</a:t>
            </a:r>
          </a:p>
          <a:p>
            <a:pPr marL="171450" indent="-171450">
              <a:buFont typeface="Arial" panose="020B0604020202020204" pitchFamily="34" charset="0"/>
              <a:buChar char="•"/>
            </a:pPr>
            <a:r>
              <a:rPr lang="en-US" dirty="0"/>
              <a:t>Click the View/Hide Operating Outcome Statement for each category</a:t>
            </a:r>
          </a:p>
          <a:p>
            <a:pPr marL="171450" indent="-171450">
              <a:buFont typeface="Arial" panose="020B0604020202020204" pitchFamily="34" charset="0"/>
              <a:buChar char="•"/>
            </a:pPr>
            <a:r>
              <a:rPr lang="en-US" dirty="0"/>
              <a:t>Click the View/Hide Previous Progress Plan narratives</a:t>
            </a:r>
          </a:p>
          <a:p>
            <a:pPr marL="171450" indent="-171450">
              <a:buFont typeface="Arial" panose="020B0604020202020204" pitchFamily="34" charset="0"/>
              <a:buChar char="•"/>
            </a:pPr>
            <a:r>
              <a:rPr lang="en-US" dirty="0"/>
              <a:t>The View Budget link to display the Actual and Estimated budgets across all known awards and includes variance and total calculations.</a:t>
            </a:r>
          </a:p>
          <a:p>
            <a:pPr marL="171450" indent="-171450">
              <a:buFont typeface="Arial" panose="020B0604020202020204" pitchFamily="34" charset="0"/>
              <a:buChar char="•"/>
            </a:pPr>
            <a:r>
              <a:rPr lang="en-US" dirty="0"/>
              <a:t>Click the View/Hide link to display Client and Engagement Goals, when you click this link a table appears, click the Year/Quarter link to see which Clients and Projects are included in the counts for each.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if you have additional information you want to convey to NIST MEP that require supporting documentation, upload a variety of electronic file formats in the Related Document section.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82</a:t>
            </a:fld>
            <a:endParaRPr lang="en-US"/>
          </a:p>
        </p:txBody>
      </p:sp>
    </p:spTree>
    <p:extLst>
      <p:ext uri="{BB962C8B-B14F-4D97-AF65-F5344CB8AC3E}">
        <p14:creationId xmlns:p14="http://schemas.microsoft.com/office/powerpoint/2010/main" val="5182558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showing where to click to Show/Hide Operating Outcome Statement as well as a sample narrative response to the Car Client Activity Levels by type of Company.</a:t>
            </a:r>
          </a:p>
        </p:txBody>
      </p:sp>
      <p:sp>
        <p:nvSpPr>
          <p:cNvPr id="4" name="Slide Number Placeholder 3"/>
          <p:cNvSpPr>
            <a:spLocks noGrp="1"/>
          </p:cNvSpPr>
          <p:nvPr>
            <p:ph type="sldNum" sz="quarter" idx="10"/>
          </p:nvPr>
        </p:nvSpPr>
        <p:spPr/>
        <p:txBody>
          <a:bodyPr/>
          <a:lstStyle/>
          <a:p>
            <a:fld id="{CB6BA528-4CBB-5A4A-B16E-1F8B808DF828}" type="slidenum">
              <a:rPr lang="en-US" smtClean="0"/>
              <a:t>83</a:t>
            </a:fld>
            <a:endParaRPr lang="en-US"/>
          </a:p>
        </p:txBody>
      </p:sp>
    </p:spTree>
    <p:extLst>
      <p:ext uri="{BB962C8B-B14F-4D97-AF65-F5344CB8AC3E}">
        <p14:creationId xmlns:p14="http://schemas.microsoft.com/office/powerpoint/2010/main" val="8244749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screenshot shows where to click to View/Hide the Client Goals, drill down to Year/Quarter and then the details.  The number at the bottom is a unique count across the time period (3 or 2 years).</a:t>
            </a:r>
          </a:p>
        </p:txBody>
      </p:sp>
      <p:sp>
        <p:nvSpPr>
          <p:cNvPr id="4" name="Slide Number Placeholder 3"/>
          <p:cNvSpPr>
            <a:spLocks noGrp="1"/>
          </p:cNvSpPr>
          <p:nvPr>
            <p:ph type="sldNum" sz="quarter" idx="10"/>
          </p:nvPr>
        </p:nvSpPr>
        <p:spPr/>
        <p:txBody>
          <a:bodyPr/>
          <a:lstStyle/>
          <a:p>
            <a:fld id="{CB6BA528-4CBB-5A4A-B16E-1F8B808DF828}" type="slidenum">
              <a:rPr lang="en-US" smtClean="0"/>
              <a:t>84</a:t>
            </a:fld>
            <a:endParaRPr lang="en-US"/>
          </a:p>
        </p:txBody>
      </p:sp>
    </p:spTree>
    <p:extLst>
      <p:ext uri="{BB962C8B-B14F-4D97-AF65-F5344CB8AC3E}">
        <p14:creationId xmlns:p14="http://schemas.microsoft.com/office/powerpoint/2010/main" val="21444573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the Budget Tab  to view Actual Budget by Period of Performance (POP) and use the checkboxes to display Estimated Budgets and Variance for one or more awards. </a:t>
            </a:r>
          </a:p>
        </p:txBody>
      </p:sp>
      <p:sp>
        <p:nvSpPr>
          <p:cNvPr id="4" name="Slide Number Placeholder 3"/>
          <p:cNvSpPr>
            <a:spLocks noGrp="1"/>
          </p:cNvSpPr>
          <p:nvPr>
            <p:ph type="sldNum" sz="quarter" idx="10"/>
          </p:nvPr>
        </p:nvSpPr>
        <p:spPr/>
        <p:txBody>
          <a:bodyPr/>
          <a:lstStyle/>
          <a:p>
            <a:fld id="{CB6BA528-4CBB-5A4A-B16E-1F8B808DF828}" type="slidenum">
              <a:rPr lang="en-US" smtClean="0"/>
              <a:t>85</a:t>
            </a:fld>
            <a:endParaRPr lang="en-US" dirty="0"/>
          </a:p>
        </p:txBody>
      </p:sp>
    </p:spTree>
    <p:extLst>
      <p:ext uri="{BB962C8B-B14F-4D97-AF65-F5344CB8AC3E}">
        <p14:creationId xmlns:p14="http://schemas.microsoft.com/office/powerpoint/2010/main" val="32252051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Actuals entity is used to communicate detailed current Revenue and Expenses during the reported time period.</a:t>
            </a:r>
          </a:p>
          <a:p>
            <a:endParaRPr lang="en-US" dirty="0"/>
          </a:p>
          <a:p>
            <a:r>
              <a:rPr lang="en-US" dirty="0"/>
              <a:t>Centers enter Budget Actuals as frequently as needed for activities happening such as a Panel Review where current financials are imported to be stated and analyzed.</a:t>
            </a:r>
          </a:p>
          <a:p>
            <a:endParaRPr lang="en-US" dirty="0"/>
          </a:p>
          <a:p>
            <a:r>
              <a:rPr lang="en-US" dirty="0"/>
              <a:t>Due to the importance of having access to recent Budget Actual information, various notification are visible when updates are needed or changes have recently occurred.</a:t>
            </a:r>
          </a:p>
          <a:p>
            <a:endParaRPr lang="en-US" dirty="0"/>
          </a:p>
          <a:p>
            <a:r>
              <a:rPr lang="en-US" dirty="0"/>
              <a:t>Please note the Envelope icon at the top right of the MEIS dashboard, if notifications are pending, there will be a count shown in red. If:</a:t>
            </a:r>
          </a:p>
          <a:p>
            <a:endParaRPr lang="en-US" dirty="0"/>
          </a:p>
          <a:p>
            <a:pPr lvl="2"/>
            <a:r>
              <a:rPr lang="en-US" sz="4200" dirty="0"/>
              <a:t>Budget Actuals are &gt;180 days old</a:t>
            </a:r>
          </a:p>
          <a:p>
            <a:pPr lvl="2"/>
            <a:r>
              <a:rPr lang="en-US" sz="4200" dirty="0"/>
              <a:t>Budget Actuals have been recently changed</a:t>
            </a:r>
          </a:p>
          <a:p>
            <a:pPr lvl="2"/>
            <a:r>
              <a:rPr lang="en-US" sz="4200" dirty="0"/>
              <a:t>Budget Actual As of Date does not equal end date of the Period of Performance and it is greater than 30 days after the end of the Period of Performance</a:t>
            </a:r>
          </a:p>
          <a:p>
            <a:pPr lvl="2"/>
            <a:r>
              <a:rPr lang="en-US" sz="4200" dirty="0"/>
              <a:t>Budget Actuals As of Date does not equal end date of the Award and is greater than 90 days after the end of the Award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86</a:t>
            </a:fld>
            <a:endParaRPr lang="en-US"/>
          </a:p>
        </p:txBody>
      </p:sp>
    </p:spTree>
    <p:extLst>
      <p:ext uri="{BB962C8B-B14F-4D97-AF65-F5344CB8AC3E}">
        <p14:creationId xmlns:p14="http://schemas.microsoft.com/office/powerpoint/2010/main" val="8628009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Actuals are to be updated when and as often as needed though most like when submitting a Progress Plan due to complimentary nature and prior to an Annual or Panel Review.  </a:t>
            </a:r>
          </a:p>
          <a:p>
            <a:endParaRPr lang="en-US" dirty="0"/>
          </a:p>
          <a:p>
            <a:r>
              <a:rPr lang="en-US" dirty="0"/>
              <a:t>To update your Budget Actuals, click CIP, Budget Actuals, click on appropriate Reporting Set, enter the information for As of Date, Revenues and Expenses.  Changes are automatically saved on entry and clicking or </a:t>
            </a:r>
            <a:r>
              <a:rPr lang="en-US" dirty="0" err="1"/>
              <a:t>tabing</a:t>
            </a:r>
            <a:r>
              <a:rPr lang="en-US" dirty="0"/>
              <a:t> to next field.</a:t>
            </a:r>
          </a:p>
          <a:p>
            <a:endParaRPr lang="en-US" dirty="0"/>
          </a:p>
          <a:p>
            <a:r>
              <a:rPr lang="en-US" dirty="0"/>
              <a:t>This is a newish process so there is still significant confusion among NIST MEP and Centers as to when and how to enter this information.  As such there are no standard reports developed yet, though there will be some in the near future.</a:t>
            </a:r>
          </a:p>
          <a:p>
            <a:endParaRPr lang="en-US" dirty="0"/>
          </a:p>
          <a:p>
            <a:r>
              <a:rPr lang="en-US" dirty="0"/>
              <a:t>Did you know that Budget Actual information is visible within the Progress Plan and Funding Program elements.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87</a:t>
            </a:fld>
            <a:endParaRPr lang="en-US"/>
          </a:p>
        </p:txBody>
      </p:sp>
    </p:spTree>
    <p:extLst>
      <p:ext uri="{BB962C8B-B14F-4D97-AF65-F5344CB8AC3E}">
        <p14:creationId xmlns:p14="http://schemas.microsoft.com/office/powerpoint/2010/main" val="17015345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a:t>
            </a:r>
          </a:p>
        </p:txBody>
      </p:sp>
      <p:sp>
        <p:nvSpPr>
          <p:cNvPr id="4" name="Slide Number Placeholder 3"/>
          <p:cNvSpPr>
            <a:spLocks noGrp="1"/>
          </p:cNvSpPr>
          <p:nvPr>
            <p:ph type="sldNum" sz="quarter" idx="5"/>
          </p:nvPr>
        </p:nvSpPr>
        <p:spPr/>
        <p:txBody>
          <a:bodyPr/>
          <a:lstStyle/>
          <a:p>
            <a:fld id="{CB6BA528-4CBB-5A4A-B16E-1F8B808DF828}" type="slidenum">
              <a:rPr lang="en-US" smtClean="0"/>
              <a:t>88</a:t>
            </a:fld>
            <a:endParaRPr lang="en-US"/>
          </a:p>
        </p:txBody>
      </p:sp>
    </p:spTree>
    <p:extLst>
      <p:ext uri="{BB962C8B-B14F-4D97-AF65-F5344CB8AC3E}">
        <p14:creationId xmlns:p14="http://schemas.microsoft.com/office/powerpoint/2010/main" val="1017970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Budget Actuals are not a Reporting Element, there was no status assigned on the Reporting Dashboard.  Centers found this confusing and wanted to have a status displayed for consistency.  </a:t>
            </a:r>
          </a:p>
          <a:p>
            <a:endParaRPr lang="en-US" dirty="0"/>
          </a:p>
          <a:p>
            <a:r>
              <a:rPr lang="en-US" dirty="0"/>
              <a:t>The following key applies to ONLY Budget Actuals.</a:t>
            </a:r>
          </a:p>
          <a:p>
            <a:endParaRPr lang="en-US" dirty="0"/>
          </a:p>
          <a:p>
            <a:pPr lvl="1"/>
            <a:r>
              <a:rPr lang="en-US" dirty="0"/>
              <a:t>Green – Budget Actuals was submitted  &gt;= 1 &lt;= 90 days</a:t>
            </a:r>
          </a:p>
          <a:p>
            <a:pPr lvl="1"/>
            <a:r>
              <a:rPr lang="en-US" dirty="0"/>
              <a:t>Passed with Warnings – Budget Actuals was submitted between &gt;90 &lt;= 180 days</a:t>
            </a:r>
          </a:p>
          <a:p>
            <a:pPr lvl="1"/>
            <a:r>
              <a:rPr lang="en-US" dirty="0"/>
              <a:t>Red – Last Budget Actuals was submitted &gt; 180 days</a:t>
            </a:r>
          </a:p>
          <a:p>
            <a:pPr lvl="1"/>
            <a:r>
              <a:rPr lang="en-US" dirty="0"/>
              <a:t>Clear/White – No submission</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89</a:t>
            </a:fld>
            <a:endParaRPr lang="en-US"/>
          </a:p>
        </p:txBody>
      </p:sp>
    </p:spTree>
    <p:extLst>
      <p:ext uri="{BB962C8B-B14F-4D97-AF65-F5344CB8AC3E}">
        <p14:creationId xmlns:p14="http://schemas.microsoft.com/office/powerpoint/2010/main" val="249067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addition to the Center Operations (base award) NIST MEP has made available some additional funding.  </a:t>
            </a:r>
          </a:p>
          <a:p>
            <a:endParaRPr lang="en-US" sz="1000" dirty="0"/>
          </a:p>
          <a:p>
            <a:r>
              <a:rPr lang="en-US" sz="1000" dirty="0"/>
              <a:t>Manufacturing U.S.A. Embedding funding was awarded to several centers as a pilot project that embeds staff from MEP centers at fourteen institutes within The Manufacturing USA (f/k/a National Network for Manufacturing Innovation or NNMI) network.</a:t>
            </a:r>
          </a:p>
          <a:p>
            <a:endParaRPr lang="en-US" sz="1000" dirty="0"/>
          </a:p>
          <a:p>
            <a:r>
              <a:rPr lang="en-US" sz="1000" dirty="0"/>
              <a:t>Rolling Competitive Award Program (RCAP) is a performance-based rolling Notice of Funding Opportunity for pilot projects to allow MEP Centers to submit proposals on an on-going basis throughout a given fiscal year.</a:t>
            </a:r>
          </a:p>
          <a:p>
            <a:endParaRPr lang="en-US" sz="1000" dirty="0"/>
          </a:p>
          <a:p>
            <a:r>
              <a:rPr lang="en-US" sz="1000" dirty="0"/>
              <a:t>Manufacturing Disaster Assistance Program (MDAP) funding was awarded to a few centers after the devastation of Hurricanes Harvey, Irma and Maria.  </a:t>
            </a:r>
          </a:p>
          <a:p>
            <a:endParaRPr lang="en-US" sz="1000" dirty="0"/>
          </a:p>
          <a:p>
            <a:r>
              <a:rPr lang="en-US" sz="1000" dirty="0"/>
              <a:t>The Supplemental Competitive Award Program  (SCAP) funding was awarded to one center Oklahoma and was a unique funding opportunity based on some supplemental funds provided to MEP.</a:t>
            </a:r>
          </a:p>
          <a:p>
            <a:endParaRPr lang="en-US" sz="1000" dirty="0"/>
          </a:p>
          <a:p>
            <a:r>
              <a:rPr lang="en-US" sz="1000" dirty="0" err="1"/>
              <a:t>DefenseCyber</a:t>
            </a:r>
            <a:r>
              <a:rPr lang="en-US" sz="1000" dirty="0"/>
              <a:t> award went to the Michigan Manufacturing Technology Center to provide outreach, education, and technical assistance to U.S. manufacturers who supply products within DoD supply chains and who must implement adequate cybersecurity protections as required by DoD.</a:t>
            </a:r>
            <a:br>
              <a:rPr lang="en-US" sz="1000" dirty="0"/>
            </a:br>
            <a:endParaRPr lang="en-US" sz="1000" dirty="0"/>
          </a:p>
          <a:p>
            <a:r>
              <a:rPr lang="en-US" sz="1000" dirty="0"/>
              <a:t>Coronavirus, Aid, Relief and Economic Security Act (CARES) funding was awarded to all Centers to assist manufacturing during the COVID-19 pandemic.</a:t>
            </a:r>
          </a:p>
          <a:p>
            <a:endParaRPr lang="en-US" sz="1000" dirty="0"/>
          </a:p>
          <a:p>
            <a:r>
              <a:rPr lang="en-US" sz="1000" dirty="0"/>
              <a:t>Advanced Manufacturing Services (AMTS) funding was provided </a:t>
            </a:r>
          </a:p>
          <a:p>
            <a:endParaRPr lang="en-US" sz="1000" dirty="0"/>
          </a:p>
          <a:p>
            <a:r>
              <a:rPr lang="en-US" sz="1000" dirty="0"/>
              <a:t>Lastly, MEP’s Supply Chain Optimization Intelligence Network (SCOIN) provided funds to each center to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a:t>
            </a:fld>
            <a:endParaRPr lang="en-US"/>
          </a:p>
        </p:txBody>
      </p:sp>
    </p:spTree>
    <p:extLst>
      <p:ext uri="{BB962C8B-B14F-4D97-AF65-F5344CB8AC3E}">
        <p14:creationId xmlns:p14="http://schemas.microsoft.com/office/powerpoint/2010/main" val="15238499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Success Story reporting element is to reflect the variety and depth of impacts that companies realize and are one of the most effective tools to communicate the value of the MEP services to stakeholders and potential clients.   NIST and MEP use Success Stories in their promotional materials.  </a:t>
            </a:r>
          </a:p>
          <a:p>
            <a:endParaRPr lang="en-US" dirty="0"/>
          </a:p>
          <a:p>
            <a:r>
              <a:rPr lang="en-US" dirty="0"/>
              <a:t>Centers are required to submit at least one Success Story every reporting quarter.  The project cannot be over 3 years old and are posted on the NIST MEP Public Website.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Success Stories, Submit Quarterly Reports, review Success Stories, click Actions, Add to add a new Success Story.  Click Actions, Submit for Reporting.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7450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time as Success Story is submitted for reporting, there is a workflow that needs to be followed.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Once a Success Story is submitted, it is reviewed and accepted or rejected by a NIST MEP staff person.  A story will be rejected if it is missing required information, not written well, or does not include at least one required quantified 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If a story is rejected the CAR staff person that submitted the story, the Marketing contact and the CAR Director will be notified by email and given the reason for rejection.  The CAR will then edit the story online from the CAR Information Page and resubmit.  If the story is accepted, the CAR staff person assigned with the Reporting Role will be notified of the acceptance by email.</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There will be two separate versions of the Success Story.  Once will be submitted to the CAR Information Page, which will serve as a record that the CAR met it’s reporting requirements.  The second copy will become the working copy that will be edited by NIST MEP for Success Story publication.  After a story has been edited, the two copies will not match.  CARs will not be allowed to directly edit a story from the CAR Information Page after it has been accepted.</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Success Stories will be showcased after acceptance ad made available in MEIS and on the MEP Public Site.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7180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reports related to Success Stories are listed on this slide.</a:t>
            </a:r>
          </a:p>
          <a:p>
            <a:endParaRPr lang="en-US" dirty="0"/>
          </a:p>
          <a:p>
            <a:r>
              <a:rPr lang="en-US" dirty="0"/>
              <a:t>Did you know…</a:t>
            </a:r>
          </a:p>
          <a:p>
            <a:endParaRPr lang="en-US" dirty="0"/>
          </a:p>
          <a:p>
            <a:pPr marL="171450" indent="-171450">
              <a:buFontTx/>
              <a:buChar char="-"/>
            </a:pPr>
            <a:r>
              <a:rPr lang="en-US" dirty="0"/>
              <a:t>The project must be accepted by NIST MEP and in MEIS as “finished” before it is available to be written about in a Success Story?</a:t>
            </a:r>
          </a:p>
          <a:p>
            <a:pPr marL="171450" indent="-171450">
              <a:buFontTx/>
              <a:buChar char="-"/>
            </a:pPr>
            <a:r>
              <a:rPr lang="en-US" dirty="0"/>
              <a:t>Before submitting a Success Story for public use, the CAR must obtain the client’s written approval to release the information contained in the story?</a:t>
            </a:r>
          </a:p>
          <a:p>
            <a:pPr marL="171450" indent="-171450">
              <a:buFontTx/>
              <a:buChar char="-"/>
            </a:pPr>
            <a:r>
              <a:rPr lang="en-US" dirty="0"/>
              <a:t>NIST MEP encourages CARs to create the narrative portions of the Success Story report using a word processing program and then cut and paste the information into the online form?  This is to prevent Centers from composing long narratives on the web and then have a network problem cause you to lose the information.</a:t>
            </a:r>
          </a:p>
          <a:p>
            <a:pPr marL="171450" indent="-171450">
              <a:buFontTx/>
              <a:buChar char="-"/>
            </a:pPr>
            <a:r>
              <a:rPr lang="en-US" dirty="0"/>
              <a:t>All formatting is stripped when submitted so no need to make it “pretty”?</a:t>
            </a:r>
          </a:p>
          <a:p>
            <a:pPr marL="171450" indent="-171450">
              <a:buFontTx/>
              <a:buChar char="-"/>
            </a:pPr>
            <a:r>
              <a:rPr lang="en-US" dirty="0"/>
              <a:t>If corrections are needed after the Success Story has been submitted to NIST MEP, you must contact the NIST MEP Success Story Administrator?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8884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0C9C6-5C19-40F2-86AF-A0BB2E9873DB}" type="slidenum">
              <a:rPr lang="en-US" smtClean="0"/>
              <a:t>93</a:t>
            </a:fld>
            <a:endParaRPr lang="en-US"/>
          </a:p>
        </p:txBody>
      </p:sp>
    </p:spTree>
    <p:extLst>
      <p:ext uri="{BB962C8B-B14F-4D97-AF65-F5344CB8AC3E}">
        <p14:creationId xmlns:p14="http://schemas.microsoft.com/office/powerpoint/2010/main" val="202999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0C9C6-5C19-40F2-86AF-A0BB2E9873DB}" type="slidenum">
              <a:rPr lang="en-US" smtClean="0"/>
              <a:t>94</a:t>
            </a:fld>
            <a:endParaRPr lang="en-US"/>
          </a:p>
        </p:txBody>
      </p:sp>
    </p:spTree>
    <p:extLst>
      <p:ext uri="{BB962C8B-B14F-4D97-AF65-F5344CB8AC3E}">
        <p14:creationId xmlns:p14="http://schemas.microsoft.com/office/powerpoint/2010/main" val="33009792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0C9C6-5C19-40F2-86AF-A0BB2E9873DB}" type="slidenum">
              <a:rPr lang="en-US" smtClean="0"/>
              <a:t>95</a:t>
            </a:fld>
            <a:endParaRPr lang="en-US"/>
          </a:p>
        </p:txBody>
      </p:sp>
    </p:spTree>
    <p:extLst>
      <p:ext uri="{BB962C8B-B14F-4D97-AF65-F5344CB8AC3E}">
        <p14:creationId xmlns:p14="http://schemas.microsoft.com/office/powerpoint/2010/main" val="6958080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96</a:t>
            </a:fld>
            <a:endParaRPr lang="en-US"/>
          </a:p>
        </p:txBody>
      </p:sp>
    </p:spTree>
    <p:extLst>
      <p:ext uri="{BB962C8B-B14F-4D97-AF65-F5344CB8AC3E}">
        <p14:creationId xmlns:p14="http://schemas.microsoft.com/office/powerpoint/2010/main" val="34544086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Centers can only view data in the Funding Programs entity.  This module has a wealth of information about Center Cooperative Agreement Awards, Periods of Performance, NIST MEP Contacts and Sub-recipient Agreements.</a:t>
            </a:r>
          </a:p>
        </p:txBody>
      </p:sp>
      <p:sp>
        <p:nvSpPr>
          <p:cNvPr id="4" name="Slide Number Placeholder 3"/>
          <p:cNvSpPr>
            <a:spLocks noGrp="1"/>
          </p:cNvSpPr>
          <p:nvPr>
            <p:ph type="sldNum" sz="quarter" idx="10"/>
          </p:nvPr>
        </p:nvSpPr>
        <p:spPr/>
        <p:txBody>
          <a:bodyPr/>
          <a:lstStyle/>
          <a:p>
            <a:fld id="{CB6BA528-4CBB-5A4A-B16E-1F8B808DF828}" type="slidenum">
              <a:rPr lang="en-US" smtClean="0"/>
              <a:t>97</a:t>
            </a:fld>
            <a:endParaRPr lang="en-US"/>
          </a:p>
        </p:txBody>
      </p:sp>
    </p:spTree>
    <p:extLst>
      <p:ext uri="{BB962C8B-B14F-4D97-AF65-F5344CB8AC3E}">
        <p14:creationId xmlns:p14="http://schemas.microsoft.com/office/powerpoint/2010/main" val="34554445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Funding Agreements (also known as Awards) list showing reporting frequency for the Progress Plan/Technical Report.  Centers can drill down to see award information.</a:t>
            </a:r>
          </a:p>
        </p:txBody>
      </p:sp>
      <p:sp>
        <p:nvSpPr>
          <p:cNvPr id="4" name="Slide Number Placeholder 3"/>
          <p:cNvSpPr>
            <a:spLocks noGrp="1"/>
          </p:cNvSpPr>
          <p:nvPr>
            <p:ph type="sldNum" sz="quarter" idx="10"/>
          </p:nvPr>
        </p:nvSpPr>
        <p:spPr/>
        <p:txBody>
          <a:bodyPr/>
          <a:lstStyle/>
          <a:p>
            <a:fld id="{CB6BA528-4CBB-5A4A-B16E-1F8B808DF828}" type="slidenum">
              <a:rPr lang="en-US" smtClean="0"/>
              <a:t>98</a:t>
            </a:fld>
            <a:endParaRPr lang="en-US"/>
          </a:p>
        </p:txBody>
      </p:sp>
    </p:spTree>
    <p:extLst>
      <p:ext uri="{BB962C8B-B14F-4D97-AF65-F5344CB8AC3E}">
        <p14:creationId xmlns:p14="http://schemas.microsoft.com/office/powerpoint/2010/main" val="22495758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Funding Agreement (Awards) record displays the Agreement Number (necessary for Project reporting, recipient name, start and end date of the multi-year award, Periods of Performances and associated Proposals/Statements of work.  </a:t>
            </a:r>
          </a:p>
        </p:txBody>
      </p:sp>
      <p:sp>
        <p:nvSpPr>
          <p:cNvPr id="4" name="Slide Number Placeholder 3"/>
          <p:cNvSpPr>
            <a:spLocks noGrp="1"/>
          </p:cNvSpPr>
          <p:nvPr>
            <p:ph type="sldNum" sz="quarter" idx="10"/>
          </p:nvPr>
        </p:nvSpPr>
        <p:spPr/>
        <p:txBody>
          <a:bodyPr/>
          <a:lstStyle/>
          <a:p>
            <a:fld id="{CB6BA528-4CBB-5A4A-B16E-1F8B808DF828}" type="slidenum">
              <a:rPr lang="en-US" smtClean="0"/>
              <a:t>99</a:t>
            </a:fld>
            <a:endParaRPr lang="en-US"/>
          </a:p>
        </p:txBody>
      </p:sp>
    </p:spTree>
    <p:extLst>
      <p:ext uri="{BB962C8B-B14F-4D97-AF65-F5344CB8AC3E}">
        <p14:creationId xmlns:p14="http://schemas.microsoft.com/office/powerpoint/2010/main" val="168282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a:extLst>
              <a:ext uri="{FF2B5EF4-FFF2-40B4-BE49-F238E27FC236}">
                <a16:creationId xmlns:a16="http://schemas.microsoft.com/office/drawing/2014/main" id="{6B9CCB0F-DBD4-CC47-92A2-5CBB32CA8D4F}"/>
              </a:ext>
            </a:extLst>
          </p:cNvPr>
          <p:cNvSpPr>
            <a:spLocks noGrp="1"/>
          </p:cNvSpPr>
          <p:nvPr>
            <p:ph type="sldNum" sz="quarter" idx="4"/>
          </p:nvPr>
        </p:nvSpPr>
        <p:spPr>
          <a:xfrm>
            <a:off x="8485632" y="6395226"/>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24589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0"/>
            <a:ext cx="8229600" cy="96351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734D0DDF-8782-9141-BE11-3304801C7837}"/>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15643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2"/>
            <a:ext cx="2057400" cy="55981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20942"/>
            <a:ext cx="6019800" cy="55981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83C3FDFB-19DE-6240-88C5-32E7C9BA2C15}"/>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65669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C. Primary Bullet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99458AE-86D7-2B33-FA3B-E68749950909}"/>
              </a:ext>
            </a:extLst>
          </p:cNvPr>
          <p:cNvSpPr>
            <a:spLocks noGrp="1"/>
          </p:cNvSpPr>
          <p:nvPr>
            <p:ph type="title"/>
          </p:nvPr>
        </p:nvSpPr>
        <p:spPr>
          <a:xfrm>
            <a:off x="468651" y="681039"/>
            <a:ext cx="7074167" cy="1416972"/>
          </a:xfrm>
          <a:prstGeom prst="rect">
            <a:avLst/>
          </a:prstGeom>
        </p:spPr>
        <p:txBody>
          <a:bodyPr/>
          <a:lstStyle>
            <a:lvl1pPr>
              <a:defRPr b="1" i="0">
                <a:solidFill>
                  <a:srgbClr val="5B9CC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ABECEFC7-082D-ECDF-593D-1BAD11CCFC0B}"/>
              </a:ext>
            </a:extLst>
          </p:cNvPr>
          <p:cNvSpPr>
            <a:spLocks noGrp="1"/>
          </p:cNvSpPr>
          <p:nvPr>
            <p:ph idx="1"/>
          </p:nvPr>
        </p:nvSpPr>
        <p:spPr>
          <a:xfrm>
            <a:off x="462937" y="2119205"/>
            <a:ext cx="8211303" cy="4231503"/>
          </a:xfrm>
          <a:prstGeom prst="rect">
            <a:avLst/>
          </a:prstGeo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marL="804058" marR="0" lvl="2" indent="-160812" algn="l" defTabSz="643246" rtl="0" eaLnBrk="1" fontAlgn="auto" latinLnBrk="0" hangingPunct="1">
              <a:lnSpc>
                <a:spcPct val="90000"/>
              </a:lnSpc>
              <a:spcBef>
                <a:spcPts val="352"/>
              </a:spcBef>
              <a:spcAft>
                <a:spcPts val="0"/>
              </a:spcAft>
              <a:buClrTx/>
              <a:buSzTx/>
              <a:buFont typeface="Arial" panose="020B0604020202020204" pitchFamily="34" charset="0"/>
              <a:buChar char="•"/>
              <a:tabLst/>
              <a:defRPr/>
            </a:pPr>
            <a:r>
              <a:rPr lang="en-US" dirty="0"/>
              <a:t>Third Level</a:t>
            </a:r>
          </a:p>
          <a:p>
            <a:pPr lvl="1"/>
            <a:endParaRPr lang="en-US" dirty="0"/>
          </a:p>
        </p:txBody>
      </p:sp>
    </p:spTree>
    <p:extLst>
      <p:ext uri="{BB962C8B-B14F-4D97-AF65-F5344CB8AC3E}">
        <p14:creationId xmlns:p14="http://schemas.microsoft.com/office/powerpoint/2010/main" val="81614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Slide Number Placeholder 5">
            <a:extLst>
              <a:ext uri="{FF2B5EF4-FFF2-40B4-BE49-F238E27FC236}">
                <a16:creationId xmlns:a16="http://schemas.microsoft.com/office/drawing/2014/main" id="{B199AE83-A5B0-F348-ACAA-16EA77D54D71}"/>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bg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56219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C849538D-00C0-B54C-9AB6-5AB779FCCB68}"/>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bg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736502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Slide Number Placeholder 5">
            <a:extLst>
              <a:ext uri="{FF2B5EF4-FFF2-40B4-BE49-F238E27FC236}">
                <a16:creationId xmlns:a16="http://schemas.microsoft.com/office/drawing/2014/main" id="{6B9CCB0F-DBD4-CC47-92A2-5CBB32CA8D4F}"/>
              </a:ext>
            </a:extLst>
          </p:cNvPr>
          <p:cNvSpPr>
            <a:spLocks noGrp="1"/>
          </p:cNvSpPr>
          <p:nvPr>
            <p:ph type="sldNum" sz="quarter" idx="4"/>
          </p:nvPr>
        </p:nvSpPr>
        <p:spPr>
          <a:xfrm>
            <a:off x="8485632" y="6395228"/>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6913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683FE5-B667-1A42-9465-69642F528D02}"/>
              </a:ext>
            </a:extLst>
          </p:cNvPr>
          <p:cNvSpPr>
            <a:spLocks noGrp="1"/>
          </p:cNvSpPr>
          <p:nvPr>
            <p:ph type="sldNum" sz="quarter" idx="4"/>
          </p:nvPr>
        </p:nvSpPr>
        <p:spPr>
          <a:xfrm>
            <a:off x="8475707" y="6390674"/>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388177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87524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5">
            <a:extLst>
              <a:ext uri="{FF2B5EF4-FFF2-40B4-BE49-F238E27FC236}">
                <a16:creationId xmlns:a16="http://schemas.microsoft.com/office/drawing/2014/main" id="{CB3213CD-27F4-C046-8CC1-2794B1F50C84}"/>
              </a:ext>
            </a:extLst>
          </p:cNvPr>
          <p:cNvSpPr>
            <a:spLocks noGrp="1"/>
          </p:cNvSpPr>
          <p:nvPr>
            <p:ph type="sldNum" sz="quarter" idx="4"/>
          </p:nvPr>
        </p:nvSpPr>
        <p:spPr>
          <a:xfrm>
            <a:off x="8477015" y="6389369"/>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024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C4E3D750-010E-F446-AC36-FF3A1E747385}"/>
              </a:ext>
            </a:extLst>
          </p:cNvPr>
          <p:cNvSpPr>
            <a:spLocks noGrp="1"/>
          </p:cNvSpPr>
          <p:nvPr>
            <p:ph type="sldNum" sz="quarter" idx="10"/>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91719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683FE5-B667-1A42-9465-69642F528D02}"/>
              </a:ext>
            </a:extLst>
          </p:cNvPr>
          <p:cNvSpPr>
            <a:spLocks noGrp="1"/>
          </p:cNvSpPr>
          <p:nvPr>
            <p:ph type="sldNum" sz="quarter" idx="4"/>
          </p:nvPr>
        </p:nvSpPr>
        <p:spPr>
          <a:xfrm>
            <a:off x="8475706" y="6390672"/>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915348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0A3EFA04-B96D-7040-962A-E4BCEB244DD7}"/>
              </a:ext>
            </a:extLst>
          </p:cNvPr>
          <p:cNvSpPr>
            <a:spLocks noGrp="1"/>
          </p:cNvSpPr>
          <p:nvPr>
            <p:ph type="sldNum" sz="quarter" idx="4"/>
          </p:nvPr>
        </p:nvSpPr>
        <p:spPr>
          <a:xfrm>
            <a:off x="8481879" y="6389369"/>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613237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BB2C744D-033C-3343-AA0E-A2B8C82817E0}"/>
              </a:ext>
            </a:extLst>
          </p:cNvPr>
          <p:cNvSpPr>
            <a:spLocks noGrp="1"/>
          </p:cNvSpPr>
          <p:nvPr>
            <p:ph type="sldNum" sz="quarter" idx="4"/>
          </p:nvPr>
        </p:nvSpPr>
        <p:spPr>
          <a:xfrm>
            <a:off x="8490075" y="6389370"/>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47222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3" name="Slide Number Placeholder 5">
            <a:extLst>
              <a:ext uri="{FF2B5EF4-FFF2-40B4-BE49-F238E27FC236}">
                <a16:creationId xmlns:a16="http://schemas.microsoft.com/office/drawing/2014/main" id="{1E5DB385-D319-9E4D-A84C-7609F7364A3A}"/>
              </a:ext>
            </a:extLst>
          </p:cNvPr>
          <p:cNvSpPr>
            <a:spLocks noGrp="1"/>
          </p:cNvSpPr>
          <p:nvPr>
            <p:ph type="sldNum" sz="quarter" idx="4"/>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070169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3" name="Slide Number Placeholder 5">
            <a:extLst>
              <a:ext uri="{FF2B5EF4-FFF2-40B4-BE49-F238E27FC236}">
                <a16:creationId xmlns:a16="http://schemas.microsoft.com/office/drawing/2014/main" id="{CDB90C91-3EB6-3642-B1DE-89B4D5221015}"/>
              </a:ext>
            </a:extLst>
          </p:cNvPr>
          <p:cNvSpPr>
            <a:spLocks noGrp="1"/>
          </p:cNvSpPr>
          <p:nvPr>
            <p:ph type="sldNum" sz="quarter" idx="4"/>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03524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2"/>
            <a:ext cx="8229600" cy="96351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734D0DDF-8782-9141-BE11-3304801C7837}"/>
              </a:ext>
            </a:extLst>
          </p:cNvPr>
          <p:cNvSpPr>
            <a:spLocks noGrp="1"/>
          </p:cNvSpPr>
          <p:nvPr>
            <p:ph type="sldNum" sz="quarter" idx="4"/>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729188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4"/>
            <a:ext cx="2057400" cy="55981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20944"/>
            <a:ext cx="6019800" cy="55981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83C3FDFB-19DE-6240-88C5-32E7C9BA2C15}"/>
              </a:ext>
            </a:extLst>
          </p:cNvPr>
          <p:cNvSpPr>
            <a:spLocks noGrp="1"/>
          </p:cNvSpPr>
          <p:nvPr>
            <p:ph type="sldNum" sz="quarter" idx="4"/>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275570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61FA4B7D-2054-B942-B510-0C6B6A57FAD8}"/>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075555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B4486B7-CD53-1A44-ABC9-A078CA03FCEC}"/>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
        <p:nvSpPr>
          <p:cNvPr id="6" name="Title Placeholder 1">
            <a:extLst>
              <a:ext uri="{FF2B5EF4-FFF2-40B4-BE49-F238E27FC236}">
                <a16:creationId xmlns:a16="http://schemas.microsoft.com/office/drawing/2014/main" id="{CB20509B-5D9C-DE46-8963-8BF8695EA0C3}"/>
              </a:ext>
            </a:extLst>
          </p:cNvPr>
          <p:cNvSpPr>
            <a:spLocks noGrp="1"/>
          </p:cNvSpPr>
          <p:nvPr>
            <p:ph type="title"/>
          </p:nvPr>
        </p:nvSpPr>
        <p:spPr>
          <a:xfrm>
            <a:off x="457200" y="532064"/>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7" name="Text Placeholder 2">
            <a:extLst>
              <a:ext uri="{FF2B5EF4-FFF2-40B4-BE49-F238E27FC236}">
                <a16:creationId xmlns:a16="http://schemas.microsoft.com/office/drawing/2014/main" id="{D43BF86E-4A53-EA45-9F7C-EC8735258979}"/>
              </a:ext>
            </a:extLst>
          </p:cNvPr>
          <p:cNvSpPr>
            <a:spLocks noGrp="1"/>
          </p:cNvSpPr>
          <p:nvPr>
            <p:ph idx="1"/>
          </p:nvPr>
        </p:nvSpPr>
        <p:spPr>
          <a:xfrm>
            <a:off x="457200" y="1418157"/>
            <a:ext cx="8229600" cy="47780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538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791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A4B8602-6214-DE44-95E4-86649933378F}"/>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15769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123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001326CC-2065-284A-BF58-6671EB3C8D22}"/>
              </a:ext>
            </a:extLst>
          </p:cNvPr>
          <p:cNvSpPr>
            <a:spLocks noGrp="1"/>
          </p:cNvSpPr>
          <p:nvPr>
            <p:ph type="sldNum" sz="quarter" idx="10"/>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201389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0BE1D70A-1AB3-6E43-B791-942EDBA7DBA5}"/>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84489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766DA2-8A8C-144C-BE71-BC616E57CBEA}"/>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741646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5">
            <a:extLst>
              <a:ext uri="{FF2B5EF4-FFF2-40B4-BE49-F238E27FC236}">
                <a16:creationId xmlns:a16="http://schemas.microsoft.com/office/drawing/2014/main" id="{1F1C4BC2-24A8-5A46-A2E7-58621CEAE5BB}"/>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784095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5">
            <a:extLst>
              <a:ext uri="{FF2B5EF4-FFF2-40B4-BE49-F238E27FC236}">
                <a16:creationId xmlns:a16="http://schemas.microsoft.com/office/drawing/2014/main" id="{A5183FFD-6AF3-CC45-A32A-46E9671A89F2}"/>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201907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0"/>
            <a:ext cx="8229600" cy="96351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777658F-177E-6B4C-A97E-86CF2CA7D00A}"/>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14917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3"/>
            <a:ext cx="2057400" cy="55981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20943"/>
            <a:ext cx="6019800" cy="55981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852BFDA-1C2D-FD42-B848-90C59B8B5D4F}"/>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891493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Standard Title and Bod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377532"/>
            <a:ext cx="8229600" cy="841627"/>
          </a:xfrm>
          <a:prstGeom prst="rect">
            <a:avLst/>
          </a:prstGeom>
        </p:spPr>
        <p:txBody>
          <a:bodyPr>
            <a:normAutofit/>
          </a:bodyPr>
          <a:lstStyle>
            <a:lvl1pPr algn="l">
              <a:defRPr sz="2100" b="1">
                <a:solidFill>
                  <a:srgbClr val="FFFFFF"/>
                </a:solidFill>
              </a:defRPr>
            </a:lvl1pPr>
          </a:lstStyle>
          <a:p>
            <a:r>
              <a:rPr lang="en-US" dirty="0"/>
              <a:t>Click to edit master title style</a:t>
            </a:r>
          </a:p>
        </p:txBody>
      </p:sp>
      <p:sp>
        <p:nvSpPr>
          <p:cNvPr id="6" name="Content Placeholder 2"/>
          <p:cNvSpPr>
            <a:spLocks noGrp="1"/>
          </p:cNvSpPr>
          <p:nvPr>
            <p:ph idx="1"/>
          </p:nvPr>
        </p:nvSpPr>
        <p:spPr>
          <a:xfrm>
            <a:off x="457200" y="2419685"/>
            <a:ext cx="8229600" cy="3569369"/>
          </a:xfrm>
          <a:prstGeom prst="rect">
            <a:avLst/>
          </a:prstGeom>
        </p:spPr>
        <p:txBody>
          <a:bodyPr>
            <a:normAutofit/>
          </a:bodyPr>
          <a:lstStyle>
            <a:lvl1pPr marL="0" indent="0" algn="l">
              <a:buFontTx/>
              <a:buNone/>
              <a:defRPr sz="1350">
                <a:solidFill>
                  <a:srgbClr val="FFFFFF"/>
                </a:solidFill>
              </a:defRPr>
            </a:lvl1pPr>
            <a:lvl2pPr marL="342900" indent="0" algn="ctr">
              <a:buFontTx/>
              <a:buNone/>
              <a:defRPr sz="1350">
                <a:solidFill>
                  <a:schemeClr val="bg1">
                    <a:lumMod val="50000"/>
                  </a:schemeClr>
                </a:solidFill>
              </a:defRPr>
            </a:lvl2pPr>
            <a:lvl3pPr marL="685800" indent="0" algn="ctr">
              <a:buFontTx/>
              <a:buNone/>
              <a:defRPr sz="1350">
                <a:solidFill>
                  <a:schemeClr val="bg1">
                    <a:lumMod val="50000"/>
                  </a:schemeClr>
                </a:solidFill>
              </a:defRPr>
            </a:lvl3pPr>
            <a:lvl4pPr marL="1028700" indent="0" algn="ctr">
              <a:buFontTx/>
              <a:buNone/>
              <a:defRPr sz="1350">
                <a:solidFill>
                  <a:schemeClr val="bg1">
                    <a:lumMod val="50000"/>
                  </a:schemeClr>
                </a:solidFill>
              </a:defRPr>
            </a:lvl4pPr>
            <a:lvl5pPr marL="1371600" indent="0" algn="ctr">
              <a:buFontTx/>
              <a:buNone/>
              <a:defRPr sz="1350">
                <a:solidFill>
                  <a:schemeClr val="bg1">
                    <a:lumMod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2859325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C31B096-5C34-3047-B210-7CAAF20F1296}"/>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879976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Title and Bod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377532"/>
            <a:ext cx="8229600" cy="841627"/>
          </a:xfrm>
          <a:prstGeom prst="rect">
            <a:avLst/>
          </a:prstGeom>
        </p:spPr>
        <p:txBody>
          <a:bodyPr>
            <a:normAutofit/>
          </a:bodyPr>
          <a:lstStyle>
            <a:lvl1pPr algn="l">
              <a:defRPr sz="2100" b="1">
                <a:solidFill>
                  <a:schemeClr val="bg1">
                    <a:lumMod val="50000"/>
                  </a:schemeClr>
                </a:solidFill>
              </a:defRPr>
            </a:lvl1pPr>
          </a:lstStyle>
          <a:p>
            <a:r>
              <a:rPr lang="en-US" dirty="0"/>
              <a:t>Click to edit master title style</a:t>
            </a:r>
          </a:p>
        </p:txBody>
      </p:sp>
      <p:sp>
        <p:nvSpPr>
          <p:cNvPr id="8" name="Content Placeholder 2"/>
          <p:cNvSpPr>
            <a:spLocks noGrp="1"/>
          </p:cNvSpPr>
          <p:nvPr>
            <p:ph idx="1"/>
          </p:nvPr>
        </p:nvSpPr>
        <p:spPr>
          <a:xfrm>
            <a:off x="457200" y="2419685"/>
            <a:ext cx="8229600" cy="3569369"/>
          </a:xfrm>
          <a:prstGeom prst="rect">
            <a:avLst/>
          </a:prstGeom>
        </p:spPr>
        <p:txBody>
          <a:bodyPr>
            <a:normAutofit/>
          </a:bodyPr>
          <a:lstStyle>
            <a:lvl1pPr marL="0" indent="0" algn="l">
              <a:buFontTx/>
              <a:buNone/>
              <a:defRPr sz="1350">
                <a:solidFill>
                  <a:schemeClr val="bg1">
                    <a:lumMod val="50000"/>
                  </a:schemeClr>
                </a:solidFill>
              </a:defRPr>
            </a:lvl1pPr>
            <a:lvl2pPr marL="342900" indent="0" algn="ctr">
              <a:buFontTx/>
              <a:buNone/>
              <a:defRPr sz="1350">
                <a:solidFill>
                  <a:schemeClr val="bg1">
                    <a:lumMod val="50000"/>
                  </a:schemeClr>
                </a:solidFill>
              </a:defRPr>
            </a:lvl2pPr>
            <a:lvl3pPr marL="685800" indent="0" algn="ctr">
              <a:buFontTx/>
              <a:buNone/>
              <a:defRPr sz="1350">
                <a:solidFill>
                  <a:schemeClr val="bg1">
                    <a:lumMod val="50000"/>
                  </a:schemeClr>
                </a:solidFill>
              </a:defRPr>
            </a:lvl3pPr>
            <a:lvl4pPr marL="1028700" indent="0" algn="ctr">
              <a:buFontTx/>
              <a:buNone/>
              <a:defRPr sz="1350">
                <a:solidFill>
                  <a:schemeClr val="bg1">
                    <a:lumMod val="50000"/>
                  </a:schemeClr>
                </a:solidFill>
              </a:defRPr>
            </a:lvl4pPr>
            <a:lvl5pPr marL="1371600" indent="0" algn="ctr">
              <a:buFontTx/>
              <a:buNone/>
              <a:defRPr sz="1350">
                <a:solidFill>
                  <a:schemeClr val="bg1">
                    <a:lumMod val="50000"/>
                  </a:schemeClr>
                </a:solidFill>
              </a:defRPr>
            </a:lvl5pPr>
          </a:lstStyle>
          <a:p>
            <a:pPr lvl="0"/>
            <a:r>
              <a:rPr lang="en-US" dirty="0"/>
              <a:t>Click to edit Master text styles</a:t>
            </a:r>
          </a:p>
        </p:txBody>
      </p:sp>
      <p:sp>
        <p:nvSpPr>
          <p:cNvPr id="4" name="Slide Number Placeholder 5">
            <a:extLst>
              <a:ext uri="{FF2B5EF4-FFF2-40B4-BE49-F238E27FC236}">
                <a16:creationId xmlns:a16="http://schemas.microsoft.com/office/drawing/2014/main" id="{4C2C8766-D1DF-624E-BCBD-AB96268B29D6}"/>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49517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5">
            <a:extLst>
              <a:ext uri="{FF2B5EF4-FFF2-40B4-BE49-F238E27FC236}">
                <a16:creationId xmlns:a16="http://schemas.microsoft.com/office/drawing/2014/main" id="{CB3213CD-27F4-C046-8CC1-2794B1F50C84}"/>
              </a:ext>
            </a:extLst>
          </p:cNvPr>
          <p:cNvSpPr>
            <a:spLocks noGrp="1"/>
          </p:cNvSpPr>
          <p:nvPr>
            <p:ph type="sldNum" sz="quarter" idx="4"/>
          </p:nvPr>
        </p:nvSpPr>
        <p:spPr>
          <a:xfrm>
            <a:off x="8477014" y="6389367"/>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979067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64526" y="1377532"/>
            <a:ext cx="4422274" cy="841627"/>
          </a:xfrm>
          <a:prstGeom prst="rect">
            <a:avLst/>
          </a:prstGeom>
        </p:spPr>
        <p:txBody>
          <a:bodyPr>
            <a:normAutofit/>
          </a:bodyPr>
          <a:lstStyle>
            <a:lvl1pPr algn="l">
              <a:defRPr sz="2100" b="1">
                <a:solidFill>
                  <a:schemeClr val="bg1">
                    <a:lumMod val="50000"/>
                  </a:schemeClr>
                </a:solidFill>
              </a:defRPr>
            </a:lvl1pPr>
          </a:lstStyle>
          <a:p>
            <a:r>
              <a:rPr lang="en-US" dirty="0"/>
              <a:t>Click to edit master title style</a:t>
            </a:r>
          </a:p>
        </p:txBody>
      </p:sp>
      <p:sp>
        <p:nvSpPr>
          <p:cNvPr id="9" name="Content Placeholder 2"/>
          <p:cNvSpPr>
            <a:spLocks noGrp="1"/>
          </p:cNvSpPr>
          <p:nvPr>
            <p:ph idx="1"/>
          </p:nvPr>
        </p:nvSpPr>
        <p:spPr>
          <a:xfrm>
            <a:off x="4264526" y="2419685"/>
            <a:ext cx="4422274" cy="3569369"/>
          </a:xfrm>
          <a:prstGeom prst="rect">
            <a:avLst/>
          </a:prstGeom>
        </p:spPr>
        <p:txBody>
          <a:bodyPr>
            <a:normAutofit/>
          </a:bodyPr>
          <a:lstStyle>
            <a:lvl1pPr marL="0" indent="0" algn="l">
              <a:buFontTx/>
              <a:buNone/>
              <a:defRPr sz="1350">
                <a:solidFill>
                  <a:schemeClr val="bg1">
                    <a:lumMod val="50000"/>
                  </a:schemeClr>
                </a:solidFill>
              </a:defRPr>
            </a:lvl1pPr>
            <a:lvl2pPr marL="342900" indent="0" algn="ctr">
              <a:buFontTx/>
              <a:buNone/>
              <a:defRPr sz="1350">
                <a:solidFill>
                  <a:schemeClr val="bg1">
                    <a:lumMod val="50000"/>
                  </a:schemeClr>
                </a:solidFill>
              </a:defRPr>
            </a:lvl2pPr>
            <a:lvl3pPr marL="685800" indent="0" algn="ctr">
              <a:buFontTx/>
              <a:buNone/>
              <a:defRPr sz="1350">
                <a:solidFill>
                  <a:schemeClr val="bg1">
                    <a:lumMod val="50000"/>
                  </a:schemeClr>
                </a:solidFill>
              </a:defRPr>
            </a:lvl3pPr>
            <a:lvl4pPr marL="1028700" indent="0" algn="ctr">
              <a:buFontTx/>
              <a:buNone/>
              <a:defRPr sz="1350">
                <a:solidFill>
                  <a:schemeClr val="bg1">
                    <a:lumMod val="50000"/>
                  </a:schemeClr>
                </a:solidFill>
              </a:defRPr>
            </a:lvl4pPr>
            <a:lvl5pPr marL="1371600" indent="0" algn="ctr">
              <a:buFontTx/>
              <a:buNone/>
              <a:defRPr sz="1350">
                <a:solidFill>
                  <a:schemeClr val="bg1">
                    <a:lumMod val="50000"/>
                  </a:schemeClr>
                </a:solidFill>
              </a:defRPr>
            </a:lvl5pPr>
          </a:lstStyle>
          <a:p>
            <a:pPr lvl="0"/>
            <a:r>
              <a:rPr lang="en-US" dirty="0"/>
              <a:t>Click to edit Master text styles</a:t>
            </a:r>
          </a:p>
        </p:txBody>
      </p:sp>
      <p:sp>
        <p:nvSpPr>
          <p:cNvPr id="10" name="Picture Placeholder 9"/>
          <p:cNvSpPr>
            <a:spLocks noGrp="1"/>
          </p:cNvSpPr>
          <p:nvPr>
            <p:ph type="pic" sz="quarter" idx="11"/>
          </p:nvPr>
        </p:nvSpPr>
        <p:spPr>
          <a:xfrm>
            <a:off x="427040" y="1377951"/>
            <a:ext cx="3355975" cy="4611688"/>
          </a:xfrm>
          <a:prstGeom prst="rect">
            <a:avLst/>
          </a:prstGeom>
        </p:spPr>
        <p:txBody>
          <a:bodyPr vert="horz"/>
          <a:lstStyle/>
          <a:p>
            <a:endParaRPr lang="en-US"/>
          </a:p>
        </p:txBody>
      </p:sp>
    </p:spTree>
    <p:extLst>
      <p:ext uri="{BB962C8B-B14F-4D97-AF65-F5344CB8AC3E}">
        <p14:creationId xmlns:p14="http://schemas.microsoft.com/office/powerpoint/2010/main" val="1800344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0527"/>
            <a:ext cx="8229600" cy="4518527"/>
          </a:xfrm>
          <a:prstGeom prst="rect">
            <a:avLst/>
          </a:prstGeom>
        </p:spPr>
        <p:txBody>
          <a:bodyPr>
            <a:normAutofit/>
          </a:bodyPr>
          <a:lstStyle>
            <a:lvl1pPr marL="0" indent="0" algn="l">
              <a:buFontTx/>
              <a:buNone/>
              <a:defRPr sz="1350">
                <a:solidFill>
                  <a:schemeClr val="bg1">
                    <a:lumMod val="50000"/>
                  </a:schemeClr>
                </a:solidFill>
              </a:defRPr>
            </a:lvl1pPr>
            <a:lvl2pPr marL="342900" indent="0" algn="ctr">
              <a:buFontTx/>
              <a:buNone/>
              <a:defRPr sz="1350">
                <a:solidFill>
                  <a:schemeClr val="bg1">
                    <a:lumMod val="50000"/>
                  </a:schemeClr>
                </a:solidFill>
              </a:defRPr>
            </a:lvl2pPr>
            <a:lvl3pPr marL="685800" indent="0" algn="ctr">
              <a:buFontTx/>
              <a:buNone/>
              <a:defRPr sz="1350">
                <a:solidFill>
                  <a:schemeClr val="bg1">
                    <a:lumMod val="50000"/>
                  </a:schemeClr>
                </a:solidFill>
              </a:defRPr>
            </a:lvl3pPr>
            <a:lvl4pPr marL="1028700" indent="0" algn="ctr">
              <a:buFontTx/>
              <a:buNone/>
              <a:defRPr sz="1350">
                <a:solidFill>
                  <a:schemeClr val="bg1">
                    <a:lumMod val="50000"/>
                  </a:schemeClr>
                </a:solidFill>
              </a:defRPr>
            </a:lvl4pPr>
            <a:lvl5pPr marL="1371600" indent="0" algn="ctr">
              <a:buFontTx/>
              <a:buNone/>
              <a:defRPr sz="1350">
                <a:solidFill>
                  <a:schemeClr val="bg1">
                    <a:lumMod val="50000"/>
                  </a:schemeClr>
                </a:solidFill>
              </a:defRPr>
            </a:lvl5pPr>
          </a:lstStyle>
          <a:p>
            <a:pPr lvl="0"/>
            <a:r>
              <a:rPr lang="en-US" dirty="0"/>
              <a:t>Click to edit Master text styles</a:t>
            </a:r>
          </a:p>
        </p:txBody>
      </p:sp>
      <p:sp>
        <p:nvSpPr>
          <p:cNvPr id="4" name="Slide Number Placeholder 5">
            <a:extLst>
              <a:ext uri="{FF2B5EF4-FFF2-40B4-BE49-F238E27FC236}">
                <a16:creationId xmlns:a16="http://schemas.microsoft.com/office/drawing/2014/main" id="{5B48FEDF-A458-F240-BC8F-40A51E653F73}"/>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277979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mage Layout 18">
    <p:spTree>
      <p:nvGrpSpPr>
        <p:cNvPr id="1" name=""/>
        <p:cNvGrpSpPr/>
        <p:nvPr/>
      </p:nvGrpSpPr>
      <p:grpSpPr>
        <a:xfrm>
          <a:off x="0" y="0"/>
          <a:ext cx="0" cy="0"/>
          <a:chOff x="0" y="0"/>
          <a:chExt cx="0" cy="0"/>
        </a:xfrm>
      </p:grpSpPr>
      <p:sp>
        <p:nvSpPr>
          <p:cNvPr id="16" name="2 Marcador de posición de imagen"/>
          <p:cNvSpPr>
            <a:spLocks noGrp="1"/>
          </p:cNvSpPr>
          <p:nvPr>
            <p:ph type="pic" sz="quarter" idx="10"/>
          </p:nvPr>
        </p:nvSpPr>
        <p:spPr>
          <a:xfrm>
            <a:off x="0" y="3091501"/>
            <a:ext cx="9144000" cy="3766499"/>
          </a:xfrm>
          <a:prstGeom prst="rect">
            <a:avLst/>
          </a:prstGeom>
          <a:solidFill>
            <a:schemeClr val="bg1">
              <a:lumMod val="85000"/>
              <a:alpha val="50000"/>
            </a:schemeClr>
          </a:solidFill>
        </p:spPr>
        <p:txBody>
          <a:bodyPr lIns="91383" tIns="45688" rIns="91383" bIns="45688"/>
          <a:lstStyle>
            <a:lvl1pPr marL="0" indent="0">
              <a:buNone/>
              <a:defRPr sz="788"/>
            </a:lvl1pPr>
          </a:lstStyle>
          <a:p>
            <a:endParaRPr lang="es-SV" dirty="0"/>
          </a:p>
        </p:txBody>
      </p:sp>
    </p:spTree>
    <p:extLst>
      <p:ext uri="{BB962C8B-B14F-4D97-AF65-F5344CB8AC3E}">
        <p14:creationId xmlns:p14="http://schemas.microsoft.com/office/powerpoint/2010/main" val="3692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4/3*#ppt_w"/>
                                          </p:val>
                                        </p:tav>
                                        <p:tav tm="100000">
                                          <p:val>
                                            <p:strVal val="#ppt_w"/>
                                          </p:val>
                                        </p:tav>
                                      </p:tavLst>
                                    </p:anim>
                                    <p:anim calcmode="lin" valueType="num">
                                      <p:cBhvr>
                                        <p:cTn id="8" dur="50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C4E3D750-010E-F446-AC36-FF3A1E747385}"/>
              </a:ext>
            </a:extLst>
          </p:cNvPr>
          <p:cNvSpPr>
            <a:spLocks noGrp="1"/>
          </p:cNvSpPr>
          <p:nvPr>
            <p:ph type="sldNum" sz="quarter" idx="10"/>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5608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0A3EFA04-B96D-7040-962A-E4BCEB244DD7}"/>
              </a:ext>
            </a:extLst>
          </p:cNvPr>
          <p:cNvSpPr>
            <a:spLocks noGrp="1"/>
          </p:cNvSpPr>
          <p:nvPr>
            <p:ph type="sldNum" sz="quarter" idx="4"/>
          </p:nvPr>
        </p:nvSpPr>
        <p:spPr>
          <a:xfrm>
            <a:off x="8481879" y="6389367"/>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5608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BB2C744D-033C-3343-AA0E-A2B8C82817E0}"/>
              </a:ext>
            </a:extLst>
          </p:cNvPr>
          <p:cNvSpPr>
            <a:spLocks noGrp="1"/>
          </p:cNvSpPr>
          <p:nvPr>
            <p:ph type="sldNum" sz="quarter" idx="4"/>
          </p:nvPr>
        </p:nvSpPr>
        <p:spPr>
          <a:xfrm>
            <a:off x="8490075" y="6389368"/>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9945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1E5DB385-D319-9E4D-A84C-7609F7364A3A}"/>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34907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CDB90C91-3EB6-3642-B1DE-89B4D5221015}"/>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29099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E4195-EA65-5B44-984F-978CC98B1375}"/>
              </a:ext>
            </a:extLst>
          </p:cNvPr>
          <p:cNvPicPr>
            <a:picLocks noChangeAspect="1"/>
          </p:cNvPicPr>
          <p:nvPr userDrawn="1"/>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F26695BB-A2DE-6A45-8C7D-0E47EEAC5785}"/>
              </a:ext>
            </a:extLst>
          </p:cNvPr>
          <p:cNvSpPr txBox="1"/>
          <p:nvPr userDrawn="1"/>
        </p:nvSpPr>
        <p:spPr>
          <a:xfrm>
            <a:off x="771493" y="137461"/>
            <a:ext cx="7226300" cy="184666"/>
          </a:xfrm>
          <a:prstGeom prst="rect">
            <a:avLst/>
          </a:prstGeom>
          <a:noFill/>
        </p:spPr>
        <p:txBody>
          <a:bodyPr wrap="square" rtlCol="0">
            <a:spAutoFit/>
          </a:bodyPr>
          <a:lstStyle/>
          <a:p>
            <a:pPr marL="0" indent="0">
              <a:buFont typeface="Arial" panose="020B0604020202020204" pitchFamily="34" charset="0"/>
              <a:buNone/>
            </a:pPr>
            <a:r>
              <a:rPr lang="en-US" sz="600" b="1" i="0" spc="90" baseline="0" dirty="0">
                <a:solidFill>
                  <a:schemeClr val="bg1">
                    <a:lumMod val="65000"/>
                  </a:schemeClr>
                </a:solidFill>
                <a:latin typeface="Arial" panose="020B0604020202020204" pitchFamily="34" charset="0"/>
                <a:cs typeface="Arial" panose="020B0604020202020204" pitchFamily="34" charset="0"/>
              </a:rPr>
              <a:t>MANUFACTURING EXTENSION PARTNERSHIP   NATIONAL INSTITUTE OF STANDARDS AND TECHNOLOGY    U.S. DEPARTMENT OF COMMERCE</a:t>
            </a:r>
          </a:p>
        </p:txBody>
      </p:sp>
      <p:sp>
        <p:nvSpPr>
          <p:cNvPr id="13" name="Rectangle 12">
            <a:extLst>
              <a:ext uri="{FF2B5EF4-FFF2-40B4-BE49-F238E27FC236}">
                <a16:creationId xmlns:a16="http://schemas.microsoft.com/office/drawing/2014/main" id="{9D8AC789-7C61-8946-B43C-EB6D67B10E6A}"/>
              </a:ext>
            </a:extLst>
          </p:cNvPr>
          <p:cNvSpPr/>
          <p:nvPr userDrawn="1"/>
        </p:nvSpPr>
        <p:spPr>
          <a:xfrm>
            <a:off x="5718692" y="149621"/>
            <a:ext cx="223138" cy="153888"/>
          </a:xfrm>
          <a:prstGeom prst="rect">
            <a:avLst/>
          </a:prstGeom>
        </p:spPr>
        <p:txBody>
          <a:bodyPr wrap="none">
            <a:spAutoFit/>
          </a:bodyPr>
          <a:lstStyle/>
          <a:p>
            <a:r>
              <a:rPr lang="en-US" sz="400" dirty="0">
                <a:solidFill>
                  <a:schemeClr val="bg1">
                    <a:lumMod val="65000"/>
                  </a:schemeClr>
                </a:solidFill>
                <a:latin typeface="Wingdings" pitchFamily="2" charset="2"/>
              </a:rPr>
              <a:t>l</a:t>
            </a:r>
            <a:endParaRPr lang="en-US" dirty="0">
              <a:solidFill>
                <a:schemeClr val="bg1">
                  <a:lumMod val="65000"/>
                </a:schemeClr>
              </a:solidFill>
            </a:endParaRPr>
          </a:p>
        </p:txBody>
      </p:sp>
      <p:sp>
        <p:nvSpPr>
          <p:cNvPr id="14" name="Rectangle 13">
            <a:extLst>
              <a:ext uri="{FF2B5EF4-FFF2-40B4-BE49-F238E27FC236}">
                <a16:creationId xmlns:a16="http://schemas.microsoft.com/office/drawing/2014/main" id="{DA1A4D57-6E37-104E-A3FF-D837B01D5A32}"/>
              </a:ext>
            </a:extLst>
          </p:cNvPr>
          <p:cNvSpPr/>
          <p:nvPr userDrawn="1"/>
        </p:nvSpPr>
        <p:spPr>
          <a:xfrm>
            <a:off x="2901715" y="153362"/>
            <a:ext cx="223138" cy="153888"/>
          </a:xfrm>
          <a:prstGeom prst="rect">
            <a:avLst/>
          </a:prstGeom>
        </p:spPr>
        <p:txBody>
          <a:bodyPr wrap="none">
            <a:spAutoFit/>
          </a:bodyPr>
          <a:lstStyle/>
          <a:p>
            <a:r>
              <a:rPr lang="en-US" sz="400" dirty="0">
                <a:solidFill>
                  <a:schemeClr val="bg1">
                    <a:lumMod val="65000"/>
                  </a:schemeClr>
                </a:solidFill>
                <a:latin typeface="Wingdings" pitchFamily="2" charset="2"/>
              </a:rPr>
              <a:t>l</a:t>
            </a:r>
            <a:endParaRPr lang="en-US" dirty="0">
              <a:solidFill>
                <a:schemeClr val="bg1">
                  <a:lumMod val="65000"/>
                </a:schemeClr>
              </a:solidFill>
            </a:endParaRPr>
          </a:p>
        </p:txBody>
      </p:sp>
      <p:sp>
        <p:nvSpPr>
          <p:cNvPr id="16" name="Slide Number Placeholder 5">
            <a:extLst>
              <a:ext uri="{FF2B5EF4-FFF2-40B4-BE49-F238E27FC236}">
                <a16:creationId xmlns:a16="http://schemas.microsoft.com/office/drawing/2014/main" id="{8BD78B6D-6B42-564D-911B-D5CA6D55CEDF}"/>
              </a:ext>
            </a:extLst>
          </p:cNvPr>
          <p:cNvSpPr>
            <a:spLocks noGrp="1"/>
          </p:cNvSpPr>
          <p:nvPr>
            <p:ph type="sldNum" sz="quarter" idx="4"/>
          </p:nvPr>
        </p:nvSpPr>
        <p:spPr>
          <a:xfrm>
            <a:off x="8486572" y="6388661"/>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pic>
        <p:nvPicPr>
          <p:cNvPr id="9" name="Picture 8">
            <a:extLst>
              <a:ext uri="{FF2B5EF4-FFF2-40B4-BE49-F238E27FC236}">
                <a16:creationId xmlns:a16="http://schemas.microsoft.com/office/drawing/2014/main" id="{5FB78C93-112C-D149-9C8D-E45B03E03A32}"/>
              </a:ext>
            </a:extLst>
          </p:cNvPr>
          <p:cNvPicPr>
            <a:picLocks noChangeAspect="1"/>
          </p:cNvPicPr>
          <p:nvPr userDrawn="1"/>
        </p:nvPicPr>
        <p:blipFill rotWithShape="1">
          <a:blip r:embed="rId15"/>
          <a:srcRect r="58733"/>
          <a:stretch/>
        </p:blipFill>
        <p:spPr>
          <a:xfrm>
            <a:off x="418476" y="43326"/>
            <a:ext cx="353017" cy="380198"/>
          </a:xfrm>
          <a:prstGeom prst="rect">
            <a:avLst/>
          </a:prstGeom>
        </p:spPr>
      </p:pic>
    </p:spTree>
    <p:extLst>
      <p:ext uri="{BB962C8B-B14F-4D97-AF65-F5344CB8AC3E}">
        <p14:creationId xmlns:p14="http://schemas.microsoft.com/office/powerpoint/2010/main" val="2817654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7" r:id="rId12"/>
  </p:sldLayoutIdLst>
  <p:hf hdr="0" ftr="0" dt="0"/>
  <p:txStyles>
    <p:titleStyle>
      <a:lvl1pPr algn="ctr"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1C2062-5FCA-D04A-BB53-BABC3C0DC83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6BF94458-C173-8A48-A0C7-A5A5EB40868C}"/>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bg1"/>
                </a:solidFill>
              </a:defRPr>
            </a:lvl1pPr>
          </a:lstStyle>
          <a:p>
            <a:fld id="{54311E83-CD6C-2549-9EAD-3DC9C6DC4EB6}" type="slidenum">
              <a:rPr lang="en-US" smtClean="0"/>
              <a:pPr/>
              <a:t>‹#›</a:t>
            </a:fld>
            <a:endParaRPr lang="en-US" dirty="0"/>
          </a:p>
        </p:txBody>
      </p:sp>
      <p:sp>
        <p:nvSpPr>
          <p:cNvPr id="11" name="TextBox 10">
            <a:extLst>
              <a:ext uri="{FF2B5EF4-FFF2-40B4-BE49-F238E27FC236}">
                <a16:creationId xmlns:a16="http://schemas.microsoft.com/office/drawing/2014/main" id="{56BFFB08-58E7-1B4E-8C48-24912BFA4E5D}"/>
              </a:ext>
            </a:extLst>
          </p:cNvPr>
          <p:cNvSpPr txBox="1"/>
          <p:nvPr userDrawn="1"/>
        </p:nvSpPr>
        <p:spPr>
          <a:xfrm>
            <a:off x="771493" y="137461"/>
            <a:ext cx="7226300" cy="184666"/>
          </a:xfrm>
          <a:prstGeom prst="rect">
            <a:avLst/>
          </a:prstGeom>
          <a:noFill/>
        </p:spPr>
        <p:txBody>
          <a:bodyPr wrap="square" rtlCol="0">
            <a:spAutoFit/>
          </a:bodyPr>
          <a:lstStyle/>
          <a:p>
            <a:pPr marL="0" indent="0">
              <a:buFont typeface="Arial" panose="020B0604020202020204" pitchFamily="34" charset="0"/>
              <a:buNone/>
            </a:pPr>
            <a:r>
              <a:rPr lang="en-US" sz="600" b="1" i="0" spc="90" baseline="0" dirty="0">
                <a:solidFill>
                  <a:schemeClr val="bg1"/>
                </a:solidFill>
                <a:latin typeface="Arial" panose="020B0604020202020204" pitchFamily="34" charset="0"/>
                <a:cs typeface="Arial" panose="020B0604020202020204" pitchFamily="34" charset="0"/>
              </a:rPr>
              <a:t>MANUFACTURING EXTENSION PARTNERSHIP   NATIONAL INSTITUTE OF STANDARDS AND TECHNOLOGY    U.S. DEPARTMENT OF COMMERCE</a:t>
            </a:r>
          </a:p>
        </p:txBody>
      </p:sp>
      <p:sp>
        <p:nvSpPr>
          <p:cNvPr id="12" name="Rectangle 11">
            <a:extLst>
              <a:ext uri="{FF2B5EF4-FFF2-40B4-BE49-F238E27FC236}">
                <a16:creationId xmlns:a16="http://schemas.microsoft.com/office/drawing/2014/main" id="{B0E635C5-D61E-BA46-A3C1-AD125E69AECF}"/>
              </a:ext>
            </a:extLst>
          </p:cNvPr>
          <p:cNvSpPr/>
          <p:nvPr userDrawn="1"/>
        </p:nvSpPr>
        <p:spPr>
          <a:xfrm>
            <a:off x="5718692" y="149621"/>
            <a:ext cx="223138" cy="153888"/>
          </a:xfrm>
          <a:prstGeom prst="rect">
            <a:avLst/>
          </a:prstGeom>
        </p:spPr>
        <p:txBody>
          <a:bodyPr wrap="none">
            <a:spAutoFit/>
          </a:bodyPr>
          <a:lstStyle/>
          <a:p>
            <a:r>
              <a:rPr lang="en-US" sz="400" dirty="0">
                <a:solidFill>
                  <a:schemeClr val="bg1"/>
                </a:solidFill>
                <a:latin typeface="Wingdings" pitchFamily="2" charset="2"/>
              </a:rPr>
              <a:t>l</a:t>
            </a:r>
            <a:endParaRPr lang="en-US" dirty="0">
              <a:solidFill>
                <a:schemeClr val="bg1"/>
              </a:solidFill>
            </a:endParaRPr>
          </a:p>
        </p:txBody>
      </p:sp>
      <p:sp>
        <p:nvSpPr>
          <p:cNvPr id="13" name="Rectangle 12">
            <a:extLst>
              <a:ext uri="{FF2B5EF4-FFF2-40B4-BE49-F238E27FC236}">
                <a16:creationId xmlns:a16="http://schemas.microsoft.com/office/drawing/2014/main" id="{9ADB7341-EBD5-F54E-8FFB-FEED1E9B4C11}"/>
              </a:ext>
            </a:extLst>
          </p:cNvPr>
          <p:cNvSpPr/>
          <p:nvPr userDrawn="1"/>
        </p:nvSpPr>
        <p:spPr>
          <a:xfrm>
            <a:off x="2901715" y="153362"/>
            <a:ext cx="223138" cy="153888"/>
          </a:xfrm>
          <a:prstGeom prst="rect">
            <a:avLst/>
          </a:prstGeom>
        </p:spPr>
        <p:txBody>
          <a:bodyPr wrap="none">
            <a:spAutoFit/>
          </a:bodyPr>
          <a:lstStyle/>
          <a:p>
            <a:r>
              <a:rPr lang="en-US" sz="400" dirty="0">
                <a:solidFill>
                  <a:schemeClr val="bg1"/>
                </a:solidFill>
                <a:latin typeface="Wingdings" pitchFamily="2" charset="2"/>
              </a:rPr>
              <a:t>l</a:t>
            </a:r>
            <a:endParaRPr lang="en-US" dirty="0">
              <a:solidFill>
                <a:schemeClr val="bg1"/>
              </a:solidFill>
            </a:endParaRPr>
          </a:p>
        </p:txBody>
      </p:sp>
      <p:pic>
        <p:nvPicPr>
          <p:cNvPr id="5" name="Picture 4">
            <a:extLst>
              <a:ext uri="{FF2B5EF4-FFF2-40B4-BE49-F238E27FC236}">
                <a16:creationId xmlns:a16="http://schemas.microsoft.com/office/drawing/2014/main" id="{1524896C-9103-C14B-9EEE-942BB1E39AF5}"/>
              </a:ext>
            </a:extLst>
          </p:cNvPr>
          <p:cNvPicPr>
            <a:picLocks noChangeAspect="1"/>
          </p:cNvPicPr>
          <p:nvPr userDrawn="1"/>
        </p:nvPicPr>
        <p:blipFill rotWithShape="1">
          <a:blip r:embed="rId5"/>
          <a:srcRect r="58957"/>
          <a:stretch/>
        </p:blipFill>
        <p:spPr>
          <a:xfrm>
            <a:off x="457200" y="94315"/>
            <a:ext cx="336444" cy="299627"/>
          </a:xfrm>
          <a:prstGeom prst="rect">
            <a:avLst/>
          </a:prstGeom>
        </p:spPr>
      </p:pic>
    </p:spTree>
    <p:extLst>
      <p:ext uri="{BB962C8B-B14F-4D97-AF65-F5344CB8AC3E}">
        <p14:creationId xmlns:p14="http://schemas.microsoft.com/office/powerpoint/2010/main" val="3951893287"/>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ctr" defTabSz="4572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E4195-EA65-5B44-984F-978CC98B1375}"/>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05550"/>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31638"/>
            <a:ext cx="8229600" cy="4694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F26695BB-A2DE-6A45-8C7D-0E47EEAC5785}"/>
              </a:ext>
            </a:extLst>
          </p:cNvPr>
          <p:cNvSpPr txBox="1"/>
          <p:nvPr userDrawn="1"/>
        </p:nvSpPr>
        <p:spPr>
          <a:xfrm>
            <a:off x="771493" y="137462"/>
            <a:ext cx="7226300" cy="161583"/>
          </a:xfrm>
          <a:prstGeom prst="rect">
            <a:avLst/>
          </a:prstGeom>
          <a:noFill/>
        </p:spPr>
        <p:txBody>
          <a:bodyPr wrap="square" rtlCol="0">
            <a:spAutoFit/>
          </a:bodyPr>
          <a:lstStyle/>
          <a:p>
            <a:pPr marL="0" indent="0">
              <a:buFont typeface="Arial" panose="020B0604020202020204" pitchFamily="34" charset="0"/>
              <a:buNone/>
            </a:pPr>
            <a:r>
              <a:rPr lang="en-US" sz="450" b="1" i="0" spc="68" baseline="0" dirty="0">
                <a:solidFill>
                  <a:schemeClr val="bg1">
                    <a:lumMod val="65000"/>
                  </a:schemeClr>
                </a:solidFill>
                <a:latin typeface="Arial" panose="020B0604020202020204" pitchFamily="34" charset="0"/>
                <a:cs typeface="Arial" panose="020B0604020202020204" pitchFamily="34" charset="0"/>
              </a:rPr>
              <a:t>MANUFACTURING EXTENSION PARTNERSHIP   NATIONAL INSTITUTE OF STANDARDS AND TECHNOLOGY    U.S. DEPARTMENT OF COMMERCE</a:t>
            </a:r>
          </a:p>
        </p:txBody>
      </p:sp>
      <p:sp>
        <p:nvSpPr>
          <p:cNvPr id="13" name="Rectangle 12">
            <a:extLst>
              <a:ext uri="{FF2B5EF4-FFF2-40B4-BE49-F238E27FC236}">
                <a16:creationId xmlns:a16="http://schemas.microsoft.com/office/drawing/2014/main" id="{9D8AC789-7C61-8946-B43C-EB6D67B10E6A}"/>
              </a:ext>
            </a:extLst>
          </p:cNvPr>
          <p:cNvSpPr/>
          <p:nvPr userDrawn="1"/>
        </p:nvSpPr>
        <p:spPr>
          <a:xfrm>
            <a:off x="5718692" y="149622"/>
            <a:ext cx="213520" cy="138499"/>
          </a:xfrm>
          <a:prstGeom prst="rect">
            <a:avLst/>
          </a:prstGeom>
        </p:spPr>
        <p:txBody>
          <a:bodyPr wrap="none">
            <a:spAutoFit/>
          </a:bodyPr>
          <a:lstStyle/>
          <a:p>
            <a:r>
              <a:rPr lang="en-US" sz="300" dirty="0">
                <a:solidFill>
                  <a:schemeClr val="bg1">
                    <a:lumMod val="65000"/>
                  </a:schemeClr>
                </a:solidFill>
                <a:latin typeface="Wingdings" pitchFamily="2" charset="2"/>
              </a:rPr>
              <a:t>l</a:t>
            </a:r>
            <a:endParaRPr lang="en-US" sz="1350" dirty="0">
              <a:solidFill>
                <a:schemeClr val="bg1">
                  <a:lumMod val="65000"/>
                </a:schemeClr>
              </a:solidFill>
            </a:endParaRPr>
          </a:p>
        </p:txBody>
      </p:sp>
      <p:sp>
        <p:nvSpPr>
          <p:cNvPr id="14" name="Rectangle 13">
            <a:extLst>
              <a:ext uri="{FF2B5EF4-FFF2-40B4-BE49-F238E27FC236}">
                <a16:creationId xmlns:a16="http://schemas.microsoft.com/office/drawing/2014/main" id="{DA1A4D57-6E37-104E-A3FF-D837B01D5A32}"/>
              </a:ext>
            </a:extLst>
          </p:cNvPr>
          <p:cNvSpPr/>
          <p:nvPr userDrawn="1"/>
        </p:nvSpPr>
        <p:spPr>
          <a:xfrm>
            <a:off x="2901716" y="153363"/>
            <a:ext cx="213520" cy="138499"/>
          </a:xfrm>
          <a:prstGeom prst="rect">
            <a:avLst/>
          </a:prstGeom>
        </p:spPr>
        <p:txBody>
          <a:bodyPr wrap="none">
            <a:spAutoFit/>
          </a:bodyPr>
          <a:lstStyle/>
          <a:p>
            <a:r>
              <a:rPr lang="en-US" sz="300" dirty="0">
                <a:solidFill>
                  <a:schemeClr val="bg1">
                    <a:lumMod val="65000"/>
                  </a:schemeClr>
                </a:solidFill>
                <a:latin typeface="Wingdings" pitchFamily="2" charset="2"/>
              </a:rPr>
              <a:t>l</a:t>
            </a:r>
            <a:endParaRPr lang="en-US" sz="1350" dirty="0">
              <a:solidFill>
                <a:schemeClr val="bg1">
                  <a:lumMod val="65000"/>
                </a:schemeClr>
              </a:solidFill>
            </a:endParaRPr>
          </a:p>
        </p:txBody>
      </p:sp>
      <p:sp>
        <p:nvSpPr>
          <p:cNvPr id="16" name="Slide Number Placeholder 5">
            <a:extLst>
              <a:ext uri="{FF2B5EF4-FFF2-40B4-BE49-F238E27FC236}">
                <a16:creationId xmlns:a16="http://schemas.microsoft.com/office/drawing/2014/main" id="{8BD78B6D-6B42-564D-911B-D5CA6D55CEDF}"/>
              </a:ext>
            </a:extLst>
          </p:cNvPr>
          <p:cNvSpPr>
            <a:spLocks noGrp="1"/>
          </p:cNvSpPr>
          <p:nvPr>
            <p:ph type="sldNum" sz="quarter" idx="4"/>
          </p:nvPr>
        </p:nvSpPr>
        <p:spPr>
          <a:xfrm>
            <a:off x="8486573" y="6388663"/>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pic>
        <p:nvPicPr>
          <p:cNvPr id="9" name="Picture 8">
            <a:extLst>
              <a:ext uri="{FF2B5EF4-FFF2-40B4-BE49-F238E27FC236}">
                <a16:creationId xmlns:a16="http://schemas.microsoft.com/office/drawing/2014/main" id="{5FB78C93-112C-D149-9C8D-E45B03E03A32}"/>
              </a:ext>
            </a:extLst>
          </p:cNvPr>
          <p:cNvPicPr>
            <a:picLocks noChangeAspect="1"/>
          </p:cNvPicPr>
          <p:nvPr userDrawn="1"/>
        </p:nvPicPr>
        <p:blipFill rotWithShape="1">
          <a:blip r:embed="rId14"/>
          <a:srcRect r="58733"/>
          <a:stretch/>
        </p:blipFill>
        <p:spPr>
          <a:xfrm>
            <a:off x="418477" y="43326"/>
            <a:ext cx="353017" cy="507492"/>
          </a:xfrm>
          <a:prstGeom prst="rect">
            <a:avLst/>
          </a:prstGeom>
        </p:spPr>
      </p:pic>
    </p:spTree>
    <p:extLst>
      <p:ext uri="{BB962C8B-B14F-4D97-AF65-F5344CB8AC3E}">
        <p14:creationId xmlns:p14="http://schemas.microsoft.com/office/powerpoint/2010/main" val="31064154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342900" rtl="0" eaLnBrk="1" latinLnBrk="0" hangingPunct="1">
        <a:spcBef>
          <a:spcPct val="0"/>
        </a:spcBef>
        <a:buNone/>
        <a:defRPr sz="2700" b="1"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E4195-EA65-5B44-984F-978CC98B1375}"/>
              </a:ext>
            </a:extLst>
          </p:cNvPr>
          <p:cNvPicPr>
            <a:picLocks noChangeAspect="1"/>
          </p:cNvPicPr>
          <p:nvPr userDrawn="1"/>
        </p:nvPicPr>
        <p:blipFill rotWithShape="1">
          <a:blip r:embed="rId19"/>
          <a:srcRect b="15701"/>
          <a:stretch/>
        </p:blipFill>
        <p:spPr>
          <a:xfrm>
            <a:off x="0" y="0"/>
            <a:ext cx="9144000" cy="6858000"/>
          </a:xfrm>
          <a:prstGeom prst="rect">
            <a:avLst/>
          </a:prstGeom>
        </p:spPr>
      </p:pic>
      <p:sp>
        <p:nvSpPr>
          <p:cNvPr id="2" name="Title Placeholder 1"/>
          <p:cNvSpPr>
            <a:spLocks noGrp="1"/>
          </p:cNvSpPr>
          <p:nvPr>
            <p:ph type="title"/>
          </p:nvPr>
        </p:nvSpPr>
        <p:spPr>
          <a:xfrm>
            <a:off x="457200" y="532064"/>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18157"/>
            <a:ext cx="8229600" cy="47780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DA1A4D57-6E37-104E-A3FF-D837B01D5A32}"/>
              </a:ext>
            </a:extLst>
          </p:cNvPr>
          <p:cNvSpPr/>
          <p:nvPr userDrawn="1"/>
        </p:nvSpPr>
        <p:spPr>
          <a:xfrm>
            <a:off x="2401514" y="173052"/>
            <a:ext cx="213520" cy="138499"/>
          </a:xfrm>
          <a:prstGeom prst="rect">
            <a:avLst/>
          </a:prstGeom>
        </p:spPr>
        <p:txBody>
          <a:bodyPr wrap="none">
            <a:spAutoFit/>
          </a:bodyPr>
          <a:lstStyle/>
          <a:p>
            <a:r>
              <a:rPr lang="en-US" sz="300" dirty="0">
                <a:solidFill>
                  <a:schemeClr val="bg1">
                    <a:lumMod val="65000"/>
                  </a:schemeClr>
                </a:solidFill>
                <a:latin typeface="Wingdings" pitchFamily="2" charset="2"/>
              </a:rPr>
              <a:t>l</a:t>
            </a:r>
            <a:endParaRPr lang="en-US" sz="1350" dirty="0">
              <a:solidFill>
                <a:schemeClr val="bg1">
                  <a:lumMod val="65000"/>
                </a:schemeClr>
              </a:solidFill>
            </a:endParaRPr>
          </a:p>
        </p:txBody>
      </p:sp>
      <p:sp>
        <p:nvSpPr>
          <p:cNvPr id="16" name="Slide Number Placeholder 5">
            <a:extLst>
              <a:ext uri="{FF2B5EF4-FFF2-40B4-BE49-F238E27FC236}">
                <a16:creationId xmlns:a16="http://schemas.microsoft.com/office/drawing/2014/main" id="{8BD78B6D-6B42-564D-911B-D5CA6D55CEDF}"/>
              </a:ext>
            </a:extLst>
          </p:cNvPr>
          <p:cNvSpPr>
            <a:spLocks noGrp="1"/>
          </p:cNvSpPr>
          <p:nvPr>
            <p:ph type="sldNum" sz="quarter" idx="4"/>
          </p:nvPr>
        </p:nvSpPr>
        <p:spPr>
          <a:xfrm>
            <a:off x="8486572" y="6388662"/>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
        <p:nvSpPr>
          <p:cNvPr id="8" name="TextBox 7">
            <a:extLst>
              <a:ext uri="{FF2B5EF4-FFF2-40B4-BE49-F238E27FC236}">
                <a16:creationId xmlns:a16="http://schemas.microsoft.com/office/drawing/2014/main" id="{C35BC8ED-E6E9-824D-AEFD-04840AE16637}"/>
              </a:ext>
            </a:extLst>
          </p:cNvPr>
          <p:cNvSpPr txBox="1"/>
          <p:nvPr userDrawn="1"/>
        </p:nvSpPr>
        <p:spPr>
          <a:xfrm>
            <a:off x="771493" y="183282"/>
            <a:ext cx="7226300" cy="184666"/>
          </a:xfrm>
          <a:prstGeom prst="rect">
            <a:avLst/>
          </a:prstGeom>
          <a:noFill/>
        </p:spPr>
        <p:txBody>
          <a:bodyPr wrap="square" rtlCol="0">
            <a:spAutoFit/>
          </a:bodyPr>
          <a:lstStyle/>
          <a:p>
            <a:pPr marL="0" indent="0">
              <a:buFont typeface="Arial" panose="020B0604020202020204" pitchFamily="34" charset="0"/>
              <a:buNone/>
            </a:pPr>
            <a:r>
              <a:rPr lang="en-US" sz="600" b="1" i="0" spc="90" baseline="0" dirty="0">
                <a:solidFill>
                  <a:schemeClr val="bg1">
                    <a:lumMod val="65000"/>
                  </a:schemeClr>
                </a:solidFill>
                <a:latin typeface="Arial" panose="020B0604020202020204" pitchFamily="34" charset="0"/>
                <a:cs typeface="Arial" panose="020B0604020202020204" pitchFamily="34" charset="0"/>
              </a:rPr>
              <a:t>MANUFACTURING EXTENSION PARTNERSHIP   NATIONAL INSTITUTE OF STANDARDS AND TECHNOLOGY    U.S. DEPARTMENT OF COMMERCE</a:t>
            </a:r>
          </a:p>
        </p:txBody>
      </p:sp>
      <p:sp>
        <p:nvSpPr>
          <p:cNvPr id="9" name="Rectangle 8">
            <a:extLst>
              <a:ext uri="{FF2B5EF4-FFF2-40B4-BE49-F238E27FC236}">
                <a16:creationId xmlns:a16="http://schemas.microsoft.com/office/drawing/2014/main" id="{E326CA9A-AC36-A64A-B17C-9FAFC9108EEE}"/>
              </a:ext>
            </a:extLst>
          </p:cNvPr>
          <p:cNvSpPr/>
          <p:nvPr userDrawn="1"/>
        </p:nvSpPr>
        <p:spPr>
          <a:xfrm>
            <a:off x="5718692" y="199495"/>
            <a:ext cx="223138" cy="153888"/>
          </a:xfrm>
          <a:prstGeom prst="rect">
            <a:avLst/>
          </a:prstGeom>
        </p:spPr>
        <p:txBody>
          <a:bodyPr wrap="none">
            <a:spAutoFit/>
          </a:bodyPr>
          <a:lstStyle/>
          <a:p>
            <a:r>
              <a:rPr lang="en-US" sz="400" dirty="0">
                <a:solidFill>
                  <a:schemeClr val="bg1">
                    <a:lumMod val="65000"/>
                  </a:schemeClr>
                </a:solidFill>
                <a:latin typeface="Wingdings" pitchFamily="2" charset="2"/>
              </a:rPr>
              <a:t>l</a:t>
            </a:r>
            <a:endParaRPr lang="en-US" sz="1800" dirty="0">
              <a:solidFill>
                <a:schemeClr val="bg1">
                  <a:lumMod val="65000"/>
                </a:schemeClr>
              </a:solidFill>
            </a:endParaRPr>
          </a:p>
        </p:txBody>
      </p:sp>
      <p:sp>
        <p:nvSpPr>
          <p:cNvPr id="11" name="Rectangle 10">
            <a:extLst>
              <a:ext uri="{FF2B5EF4-FFF2-40B4-BE49-F238E27FC236}">
                <a16:creationId xmlns:a16="http://schemas.microsoft.com/office/drawing/2014/main" id="{B21EB6E6-3C03-D444-A9B5-D3591F4B6FF0}"/>
              </a:ext>
            </a:extLst>
          </p:cNvPr>
          <p:cNvSpPr/>
          <p:nvPr userDrawn="1"/>
        </p:nvSpPr>
        <p:spPr>
          <a:xfrm>
            <a:off x="2901715" y="204483"/>
            <a:ext cx="223138" cy="153888"/>
          </a:xfrm>
          <a:prstGeom prst="rect">
            <a:avLst/>
          </a:prstGeom>
        </p:spPr>
        <p:txBody>
          <a:bodyPr wrap="none">
            <a:spAutoFit/>
          </a:bodyPr>
          <a:lstStyle/>
          <a:p>
            <a:r>
              <a:rPr lang="en-US" sz="400" dirty="0">
                <a:solidFill>
                  <a:schemeClr val="bg1">
                    <a:lumMod val="65000"/>
                  </a:schemeClr>
                </a:solidFill>
                <a:latin typeface="Wingdings" pitchFamily="2" charset="2"/>
              </a:rPr>
              <a:t>l</a:t>
            </a:r>
            <a:endParaRPr lang="en-US" sz="1800" dirty="0">
              <a:solidFill>
                <a:schemeClr val="bg1">
                  <a:lumMod val="65000"/>
                </a:schemeClr>
              </a:solidFill>
            </a:endParaRPr>
          </a:p>
        </p:txBody>
      </p:sp>
      <p:pic>
        <p:nvPicPr>
          <p:cNvPr id="12" name="Picture 11">
            <a:extLst>
              <a:ext uri="{FF2B5EF4-FFF2-40B4-BE49-F238E27FC236}">
                <a16:creationId xmlns:a16="http://schemas.microsoft.com/office/drawing/2014/main" id="{4A0FD858-79F2-B548-970A-6458B89A60B6}"/>
              </a:ext>
            </a:extLst>
          </p:cNvPr>
          <p:cNvPicPr>
            <a:picLocks noChangeAspect="1"/>
          </p:cNvPicPr>
          <p:nvPr userDrawn="1"/>
        </p:nvPicPr>
        <p:blipFill rotWithShape="1">
          <a:blip r:embed="rId20"/>
          <a:srcRect r="58733"/>
          <a:stretch/>
        </p:blipFill>
        <p:spPr>
          <a:xfrm>
            <a:off x="418477" y="57768"/>
            <a:ext cx="353017" cy="506931"/>
          </a:xfrm>
          <a:prstGeom prst="rect">
            <a:avLst/>
          </a:prstGeom>
        </p:spPr>
      </p:pic>
    </p:spTree>
    <p:extLst>
      <p:ext uri="{BB962C8B-B14F-4D97-AF65-F5344CB8AC3E}">
        <p14:creationId xmlns:p14="http://schemas.microsoft.com/office/powerpoint/2010/main" val="42125773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ctr" defTabSz="342900" rtl="0" eaLnBrk="1" latinLnBrk="0" hangingPunct="1">
        <a:spcBef>
          <a:spcPct val="0"/>
        </a:spcBef>
        <a:buNone/>
        <a:defRPr sz="2700" b="1"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is.nist.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meis.nist.gov/"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http://nist.gov/mep"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4EEC-4966-4745-8A49-276035CE3EF9}"/>
              </a:ext>
            </a:extLst>
          </p:cNvPr>
          <p:cNvSpPr>
            <a:spLocks noGrp="1"/>
          </p:cNvSpPr>
          <p:nvPr>
            <p:ph type="title"/>
          </p:nvPr>
        </p:nvSpPr>
        <p:spPr>
          <a:xfrm>
            <a:off x="457200" y="505548"/>
            <a:ext cx="8229600" cy="1323252"/>
          </a:xfrm>
        </p:spPr>
        <p:txBody>
          <a:bodyPr>
            <a:normAutofit fontScale="90000"/>
          </a:bodyPr>
          <a:lstStyle/>
          <a:p>
            <a:pPr marL="0" marR="51800" indent="0"/>
            <a:r>
              <a:rPr lang="en-US" sz="3600" b="0" i="0" u="none" strike="noStrike" baseline="0" dirty="0">
                <a:latin typeface="Arial Narrow" panose="020B0606020202030204" pitchFamily="34" charset="0"/>
              </a:rPr>
              <a:t> </a:t>
            </a:r>
            <a:r>
              <a:rPr lang="en-US" sz="3600" b="1" i="0" u="none" strike="noStrike" baseline="0" dirty="0">
                <a:latin typeface="Arial Narrow" panose="020B0606020202030204" pitchFamily="34" charset="0"/>
              </a:rPr>
              <a:t>OMB Control No. 0693-0032</a:t>
            </a:r>
            <a:br>
              <a:rPr lang="en-US" sz="3600" b="1" i="0" u="none" strike="noStrike" baseline="0" dirty="0">
                <a:latin typeface="Arial Narrow" panose="020B0606020202030204" pitchFamily="34" charset="0"/>
              </a:rPr>
            </a:br>
            <a:r>
              <a:rPr lang="en-US" sz="3600" b="0" i="0" u="none" strike="noStrike" baseline="0" dirty="0">
                <a:latin typeface="Arial Narrow" panose="020B0606020202030204" pitchFamily="34" charset="0"/>
              </a:rPr>
              <a:t>Expiration Date – December 31, 2024</a:t>
            </a:r>
            <a:br>
              <a:rPr lang="en-US" sz="3600" b="0" i="0" u="none" strike="noStrike" baseline="0" dirty="0">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id="{B081DC19-A2F8-427B-9B6B-D679A3D4071E}"/>
              </a:ext>
            </a:extLst>
          </p:cNvPr>
          <p:cNvSpPr>
            <a:spLocks noGrp="1"/>
          </p:cNvSpPr>
          <p:nvPr>
            <p:ph idx="1"/>
          </p:nvPr>
        </p:nvSpPr>
        <p:spPr/>
        <p:txBody>
          <a:bodyPr vert="horz" lIns="91440" tIns="45720" rIns="91440" bIns="45720" rtlCol="0" anchor="t">
            <a:normAutofit fontScale="92500" lnSpcReduction="10000"/>
          </a:bodyPr>
          <a:lstStyle/>
          <a:p>
            <a:pPr algn="l"/>
            <a:endParaRPr lang="en-US" sz="1800" b="0" i="0" u="none" strike="noStrike" baseline="0" dirty="0">
              <a:solidFill>
                <a:srgbClr val="000000"/>
              </a:solidFill>
              <a:latin typeface="Arial Narrow" panose="020B0606020202030204" pitchFamily="34" charset="0"/>
            </a:endParaRPr>
          </a:p>
          <a:p>
            <a:endParaRPr lang="en-US" sz="1800" b="0" i="0" u="none" strike="noStrike" baseline="0" dirty="0">
              <a:latin typeface="Arial Narrow" panose="020B0606020202030204" pitchFamily="34" charset="0"/>
            </a:endParaRPr>
          </a:p>
          <a:p>
            <a:pPr marL="0" marR="51435" indent="0" algn="ctr">
              <a:buNone/>
            </a:pPr>
            <a:endParaRPr lang="en-US" sz="1800" b="0" i="0" u="none" strike="noStrike" baseline="0" dirty="0">
              <a:latin typeface="Arial Narrow" panose="020B0606020202030204" pitchFamily="34" charset="0"/>
            </a:endParaRPr>
          </a:p>
          <a:p>
            <a:pPr marL="0" marR="22225" indent="0" algn="ctr">
              <a:buNone/>
            </a:pPr>
            <a:r>
              <a:rPr lang="en-US" sz="1800" b="0" i="0" u="none" strike="noStrike" baseline="0" dirty="0">
                <a:latin typeface="Segoe UI"/>
                <a:cs typeface="Segoe UI"/>
              </a:rPr>
              <a:t>A Federal agency may not conduct or sponsor, and a person is not required to respond to, nor shall a person be subject to a penalty for failure to comply with an information collection subject to the requirements of the Paperwork Reduction Act of 1995 unless the information collection has a currently valid OMB Control Number. The approved OMB Control Number for this information collection is 0693-0032. Without this approval, we could not conduct this survey/information collection. Public reporting for this information collection is estimated to be approximately 22 hours for the Quarterly Review, 6 hours for the Semi-Annual Review, 30 hours for the Annual Review and 80 hours for the Panel Review, including the time for reviewing instructions, searching existing data sources, gathering and maintaining the data needed, and completing and reviewing the information collection. All responses to this information collection are required to obtain benefits. Send comments regarding this burden estimate or any other aspect of this information collection, including suggestions for reducing this burden to NIST MEP, attention mepinfo@nist.gov</a:t>
            </a:r>
            <a:endParaRPr lang="en-US" dirty="0">
              <a:latin typeface="Segoe UI"/>
              <a:cs typeface="Segoe UI"/>
            </a:endParaRPr>
          </a:p>
        </p:txBody>
      </p:sp>
      <p:sp>
        <p:nvSpPr>
          <p:cNvPr id="4" name="Slide Number Placeholder 3">
            <a:extLst>
              <a:ext uri="{FF2B5EF4-FFF2-40B4-BE49-F238E27FC236}">
                <a16:creationId xmlns:a16="http://schemas.microsoft.com/office/drawing/2014/main" id="{96EB2B85-217B-4628-8852-BF341CD3860D}"/>
              </a:ext>
            </a:extLst>
          </p:cNvPr>
          <p:cNvSpPr>
            <a:spLocks noGrp="1"/>
          </p:cNvSpPr>
          <p:nvPr>
            <p:ph type="sldNum" sz="quarter" idx="4"/>
          </p:nvPr>
        </p:nvSpPr>
        <p:spPr/>
        <p:txBody>
          <a:bodyPr/>
          <a:lstStyle/>
          <a:p>
            <a:fld id="{54311E83-CD6C-2549-9EAD-3DC9C6DC4EB6}" type="slidenum">
              <a:rPr lang="en-US" smtClean="0"/>
              <a:pPr/>
              <a:t>1</a:t>
            </a:fld>
            <a:endParaRPr lang="en-US" dirty="0"/>
          </a:p>
        </p:txBody>
      </p:sp>
    </p:spTree>
    <p:extLst>
      <p:ext uri="{BB962C8B-B14F-4D97-AF65-F5344CB8AC3E}">
        <p14:creationId xmlns:p14="http://schemas.microsoft.com/office/powerpoint/2010/main" val="109710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DE65-0940-F61A-F2B3-0ED8E7E2D81D}"/>
              </a:ext>
            </a:extLst>
          </p:cNvPr>
          <p:cNvSpPr>
            <a:spLocks noGrp="1"/>
          </p:cNvSpPr>
          <p:nvPr>
            <p:ph type="title"/>
          </p:nvPr>
        </p:nvSpPr>
        <p:spPr>
          <a:xfrm>
            <a:off x="1210773" y="451276"/>
            <a:ext cx="7074167" cy="483603"/>
          </a:xfrm>
        </p:spPr>
        <p:txBody>
          <a:bodyPr>
            <a:normAutofit fontScale="90000"/>
          </a:bodyPr>
          <a:lstStyle/>
          <a:p>
            <a:r>
              <a:rPr lang="en-US" sz="2700" dirty="0">
                <a:solidFill>
                  <a:schemeClr val="tx1"/>
                </a:solidFill>
                <a:latin typeface="+mj-lt"/>
              </a:rPr>
              <a:t>Reporting Elements by Award Type</a:t>
            </a:r>
          </a:p>
        </p:txBody>
      </p:sp>
      <p:sp>
        <p:nvSpPr>
          <p:cNvPr id="3" name="Content Placeholder 2">
            <a:extLst>
              <a:ext uri="{FF2B5EF4-FFF2-40B4-BE49-F238E27FC236}">
                <a16:creationId xmlns:a16="http://schemas.microsoft.com/office/drawing/2014/main" id="{7142E395-6697-5C91-341B-B162D133290A}"/>
              </a:ext>
            </a:extLst>
          </p:cNvPr>
          <p:cNvSpPr>
            <a:spLocks noGrp="1"/>
          </p:cNvSpPr>
          <p:nvPr>
            <p:ph idx="1"/>
          </p:nvPr>
        </p:nvSpPr>
        <p:spPr>
          <a:xfrm>
            <a:off x="1478011" y="4404434"/>
            <a:ext cx="6665863" cy="2339266"/>
          </a:xfrm>
        </p:spPr>
        <p:txBody>
          <a:bodyPr>
            <a:normAutofit fontScale="70000" lnSpcReduction="20000"/>
          </a:bodyPr>
          <a:lstStyle/>
          <a:p>
            <a:pPr marL="171450" indent="-171450">
              <a:buFont typeface="Arial" panose="020B0604020202020204" pitchFamily="34" charset="0"/>
              <a:buChar char="•"/>
            </a:pPr>
            <a:r>
              <a:rPr lang="en-US" sz="1500" dirty="0"/>
              <a:t>Center Operations (Base Award)</a:t>
            </a:r>
          </a:p>
          <a:p>
            <a:pPr marL="171450" indent="-171450">
              <a:buFont typeface="Arial" panose="020B0604020202020204" pitchFamily="34" charset="0"/>
              <a:buChar char="•"/>
            </a:pPr>
            <a:r>
              <a:rPr lang="en-US" sz="1500" dirty="0"/>
              <a:t>Manufacturing USA Institutes - Embedding </a:t>
            </a:r>
          </a:p>
          <a:p>
            <a:pPr marL="171450" indent="-171450">
              <a:buFont typeface="Arial" panose="020B0604020202020204" pitchFamily="34" charset="0"/>
              <a:buChar char="•"/>
            </a:pPr>
            <a:r>
              <a:rPr lang="en-US" sz="1500" dirty="0"/>
              <a:t>Rolling Competitive Award Program (RCAP)</a:t>
            </a:r>
          </a:p>
          <a:p>
            <a:pPr marL="171450" indent="-171450">
              <a:buFont typeface="Arial" panose="020B0604020202020204" pitchFamily="34" charset="0"/>
              <a:buChar char="•"/>
            </a:pPr>
            <a:r>
              <a:rPr lang="en-US" sz="1500" dirty="0"/>
              <a:t>Manufacturing Disaster Assistance Program (MDAP)</a:t>
            </a:r>
          </a:p>
          <a:p>
            <a:pPr marL="171450" indent="-171450">
              <a:buFont typeface="Arial" panose="020B0604020202020204" pitchFamily="34" charset="0"/>
              <a:buChar char="•"/>
            </a:pPr>
            <a:r>
              <a:rPr lang="en-US" sz="1500" dirty="0"/>
              <a:t>Supplemental Competitive Award Program (SCAP)</a:t>
            </a:r>
          </a:p>
          <a:p>
            <a:pPr marL="171450" indent="-171450">
              <a:buFont typeface="Arial" panose="020B0604020202020204" pitchFamily="34" charset="0"/>
              <a:buChar char="•"/>
            </a:pPr>
            <a:r>
              <a:rPr lang="en-US" sz="1500" dirty="0" err="1"/>
              <a:t>DefenseCyber</a:t>
            </a:r>
            <a:endParaRPr lang="en-US" sz="1500" dirty="0"/>
          </a:p>
          <a:p>
            <a:pPr marL="171450" indent="-171450">
              <a:buFont typeface="Arial" panose="020B0604020202020204" pitchFamily="34" charset="0"/>
              <a:buChar char="•"/>
            </a:pPr>
            <a:r>
              <a:rPr lang="en-US" sz="1500" dirty="0"/>
              <a:t>Coronavirus, Aid, Relief, and Economic Security Act (CARES)</a:t>
            </a:r>
          </a:p>
          <a:p>
            <a:pPr marL="171450" indent="-171450">
              <a:buFont typeface="Arial" panose="020B0604020202020204" pitchFamily="34" charset="0"/>
              <a:buChar char="•"/>
            </a:pPr>
            <a:r>
              <a:rPr lang="en-US" sz="1500" dirty="0"/>
              <a:t>Advanced Manufacturing Technical Services (AMTS)</a:t>
            </a:r>
          </a:p>
          <a:p>
            <a:pPr marL="171450" indent="-171450">
              <a:buFont typeface="Arial" panose="020B0604020202020204" pitchFamily="34" charset="0"/>
              <a:buChar char="•"/>
            </a:pPr>
            <a:r>
              <a:rPr lang="en-US" sz="1500" dirty="0"/>
              <a:t>Each award has its own requirements</a:t>
            </a:r>
          </a:p>
          <a:p>
            <a:pPr marL="171450" indent="-171450">
              <a:buFont typeface="Arial" panose="020B0604020202020204" pitchFamily="34" charset="0"/>
              <a:buChar char="•"/>
            </a:pPr>
            <a:r>
              <a:rPr lang="en-US" sz="1500" dirty="0"/>
              <a:t>Center Operations typically has the most extensive requirements</a:t>
            </a:r>
          </a:p>
          <a:p>
            <a:pPr marL="171450" indent="-171450">
              <a:buFont typeface="Arial" panose="020B0604020202020204" pitchFamily="34" charset="0"/>
              <a:buChar char="•"/>
            </a:pPr>
            <a:r>
              <a:rPr lang="en-US" sz="1500" dirty="0"/>
              <a:t>Supply Chain Optimization and Intelligence Network (SCOIN)</a:t>
            </a:r>
          </a:p>
          <a:p>
            <a:pPr algn="ctr"/>
            <a:endParaRPr lang="en-US" sz="1500" dirty="0"/>
          </a:p>
          <a:p>
            <a:pPr algn="ctr"/>
            <a:r>
              <a:rPr lang="en-US" sz="1500" dirty="0">
                <a:solidFill>
                  <a:srgbClr val="FF0000"/>
                </a:solidFill>
              </a:rPr>
              <a:t>*</a:t>
            </a:r>
            <a:r>
              <a:rPr lang="en-US" sz="1500" dirty="0"/>
              <a:t>Special Funding Program reporting is separate. </a:t>
            </a:r>
          </a:p>
          <a:p>
            <a:endParaRPr lang="en-US" sz="800" dirty="0"/>
          </a:p>
          <a:p>
            <a:pPr marL="257175" indent="-257175">
              <a:buFont typeface="Arial" panose="020B0604020202020204" pitchFamily="34" charset="0"/>
              <a:buChar char="•"/>
            </a:pPr>
            <a:endParaRPr lang="en-US" sz="1200" dirty="0"/>
          </a:p>
        </p:txBody>
      </p:sp>
      <p:sp>
        <p:nvSpPr>
          <p:cNvPr id="4" name="Content Placeholder 2">
            <a:extLst>
              <a:ext uri="{FF2B5EF4-FFF2-40B4-BE49-F238E27FC236}">
                <a16:creationId xmlns:a16="http://schemas.microsoft.com/office/drawing/2014/main" id="{B4A652E2-B6D1-F6D6-602A-B2C615C90726}"/>
              </a:ext>
            </a:extLst>
          </p:cNvPr>
          <p:cNvSpPr txBox="1">
            <a:spLocks/>
          </p:cNvSpPr>
          <p:nvPr/>
        </p:nvSpPr>
        <p:spPr>
          <a:xfrm>
            <a:off x="3889293" y="2506023"/>
            <a:ext cx="2926056" cy="2976358"/>
          </a:xfrm>
          <a:prstGeom prst="rect">
            <a:avLst/>
          </a:prstGeom>
        </p:spPr>
        <p:txBody>
          <a:bodyPr/>
          <a:lstStyle>
            <a:lvl1pPr marL="0" indent="0" algn="l" defTabSz="1715323" rtl="0" eaLnBrk="1" latinLnBrk="0" hangingPunct="1">
              <a:lnSpc>
                <a:spcPct val="90000"/>
              </a:lnSpc>
              <a:spcBef>
                <a:spcPts val="1876"/>
              </a:spcBef>
              <a:buFont typeface="Arial" panose="020B0604020202020204" pitchFamily="34" charset="0"/>
              <a:buNone/>
              <a:defRPr sz="5253" kern="1200">
                <a:solidFill>
                  <a:schemeClr val="tx1"/>
                </a:solidFill>
                <a:latin typeface="+mn-lt"/>
                <a:ea typeface="+mn-ea"/>
                <a:cs typeface="+mn-cs"/>
              </a:defRPr>
            </a:lvl1pPr>
            <a:lvl2pPr marL="1286492" indent="-428831" algn="l" defTabSz="1715323" rtl="0" eaLnBrk="1" latinLnBrk="0" hangingPunct="1">
              <a:lnSpc>
                <a:spcPct val="90000"/>
              </a:lnSpc>
              <a:spcBef>
                <a:spcPts val="938"/>
              </a:spcBef>
              <a:buFont typeface="Arial" panose="020B0604020202020204" pitchFamily="34" charset="0"/>
              <a:buChar char="•"/>
              <a:defRPr sz="4502" kern="1200">
                <a:solidFill>
                  <a:schemeClr val="tx1"/>
                </a:solidFill>
                <a:latin typeface="+mn-lt"/>
                <a:ea typeface="+mn-ea"/>
                <a:cs typeface="+mn-cs"/>
              </a:defRPr>
            </a:lvl2pPr>
            <a:lvl3pPr marL="2144154" indent="-428831" algn="l" defTabSz="1715323" rtl="0" eaLnBrk="1" latinLnBrk="0" hangingPunct="1">
              <a:lnSpc>
                <a:spcPct val="90000"/>
              </a:lnSpc>
              <a:spcBef>
                <a:spcPts val="938"/>
              </a:spcBef>
              <a:buFont typeface="Arial" panose="020B0604020202020204" pitchFamily="34" charset="0"/>
              <a:buChar char="•"/>
              <a:defRPr sz="3752" kern="1200">
                <a:solidFill>
                  <a:schemeClr val="tx1"/>
                </a:solidFill>
                <a:latin typeface="+mn-lt"/>
                <a:ea typeface="+mn-ea"/>
                <a:cs typeface="+mn-cs"/>
              </a:defRPr>
            </a:lvl3pPr>
            <a:lvl4pPr marL="3001815"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4pPr>
            <a:lvl5pPr marL="3859477"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5pPr>
            <a:lvl6pPr marL="4717138"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6pPr>
            <a:lvl7pPr marL="5574800"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7pPr>
            <a:lvl8pPr marL="6432461"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8pPr>
            <a:lvl9pPr marL="7290123"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9pPr>
          </a:lstStyle>
          <a:p>
            <a:endParaRPr lang="en-US" sz="750" dirty="0"/>
          </a:p>
          <a:p>
            <a:endParaRPr lang="en-US" sz="750" dirty="0"/>
          </a:p>
          <a:p>
            <a:pPr marL="257175" indent="-257175">
              <a:buFont typeface="Arial" panose="020B0604020202020204" pitchFamily="34" charset="0"/>
              <a:buChar char="•"/>
            </a:pPr>
            <a:endParaRPr lang="en-US" sz="1970" dirty="0"/>
          </a:p>
        </p:txBody>
      </p:sp>
      <p:graphicFrame>
        <p:nvGraphicFramePr>
          <p:cNvPr id="5" name="Table 4">
            <a:extLst>
              <a:ext uri="{FF2B5EF4-FFF2-40B4-BE49-F238E27FC236}">
                <a16:creationId xmlns:a16="http://schemas.microsoft.com/office/drawing/2014/main" id="{EBDC62C5-C68B-F39D-417C-854B7A6759C6}"/>
              </a:ext>
            </a:extLst>
          </p:cNvPr>
          <p:cNvGraphicFramePr>
            <a:graphicFrameLocks noGrp="1"/>
          </p:cNvGraphicFramePr>
          <p:nvPr>
            <p:extLst>
              <p:ext uri="{D42A27DB-BD31-4B8C-83A1-F6EECF244321}">
                <p14:modId xmlns:p14="http://schemas.microsoft.com/office/powerpoint/2010/main" val="4012502653"/>
              </p:ext>
            </p:extLst>
          </p:nvPr>
        </p:nvGraphicFramePr>
        <p:xfrm>
          <a:off x="1478012" y="995606"/>
          <a:ext cx="6187975" cy="3348101"/>
        </p:xfrm>
        <a:graphic>
          <a:graphicData uri="http://schemas.openxmlformats.org/drawingml/2006/table">
            <a:tbl>
              <a:tblPr firstRow="1" firstCol="1" bandRow="1">
                <a:tableStyleId>{5C22544A-7EE6-4342-B048-85BDC9FD1C3A}</a:tableStyleId>
              </a:tblPr>
              <a:tblGrid>
                <a:gridCol w="1211580">
                  <a:extLst>
                    <a:ext uri="{9D8B030D-6E8A-4147-A177-3AD203B41FA5}">
                      <a16:colId xmlns:a16="http://schemas.microsoft.com/office/drawing/2014/main" val="3164856215"/>
                    </a:ext>
                  </a:extLst>
                </a:gridCol>
                <a:gridCol w="685800">
                  <a:extLst>
                    <a:ext uri="{9D8B030D-6E8A-4147-A177-3AD203B41FA5}">
                      <a16:colId xmlns:a16="http://schemas.microsoft.com/office/drawing/2014/main" val="3939678029"/>
                    </a:ext>
                  </a:extLst>
                </a:gridCol>
                <a:gridCol w="709295">
                  <a:extLst>
                    <a:ext uri="{9D8B030D-6E8A-4147-A177-3AD203B41FA5}">
                      <a16:colId xmlns:a16="http://schemas.microsoft.com/office/drawing/2014/main" val="312465034"/>
                    </a:ext>
                  </a:extLst>
                </a:gridCol>
                <a:gridCol w="525145">
                  <a:extLst>
                    <a:ext uri="{9D8B030D-6E8A-4147-A177-3AD203B41FA5}">
                      <a16:colId xmlns:a16="http://schemas.microsoft.com/office/drawing/2014/main" val="619337295"/>
                    </a:ext>
                  </a:extLst>
                </a:gridCol>
                <a:gridCol w="487680">
                  <a:extLst>
                    <a:ext uri="{9D8B030D-6E8A-4147-A177-3AD203B41FA5}">
                      <a16:colId xmlns:a16="http://schemas.microsoft.com/office/drawing/2014/main" val="4166101567"/>
                    </a:ext>
                  </a:extLst>
                </a:gridCol>
                <a:gridCol w="449580">
                  <a:extLst>
                    <a:ext uri="{9D8B030D-6E8A-4147-A177-3AD203B41FA5}">
                      <a16:colId xmlns:a16="http://schemas.microsoft.com/office/drawing/2014/main" val="3450577084"/>
                    </a:ext>
                  </a:extLst>
                </a:gridCol>
                <a:gridCol w="564515">
                  <a:extLst>
                    <a:ext uri="{9D8B030D-6E8A-4147-A177-3AD203B41FA5}">
                      <a16:colId xmlns:a16="http://schemas.microsoft.com/office/drawing/2014/main" val="1277325693"/>
                    </a:ext>
                  </a:extLst>
                </a:gridCol>
                <a:gridCol w="521335">
                  <a:extLst>
                    <a:ext uri="{9D8B030D-6E8A-4147-A177-3AD203B41FA5}">
                      <a16:colId xmlns:a16="http://schemas.microsoft.com/office/drawing/2014/main" val="3637929112"/>
                    </a:ext>
                  </a:extLst>
                </a:gridCol>
                <a:gridCol w="438785">
                  <a:extLst>
                    <a:ext uri="{9D8B030D-6E8A-4147-A177-3AD203B41FA5}">
                      <a16:colId xmlns:a16="http://schemas.microsoft.com/office/drawing/2014/main" val="2890641859"/>
                    </a:ext>
                  </a:extLst>
                </a:gridCol>
                <a:gridCol w="125630">
                  <a:extLst>
                    <a:ext uri="{9D8B030D-6E8A-4147-A177-3AD203B41FA5}">
                      <a16:colId xmlns:a16="http://schemas.microsoft.com/office/drawing/2014/main" val="2439653063"/>
                    </a:ext>
                  </a:extLst>
                </a:gridCol>
                <a:gridCol w="468630">
                  <a:extLst>
                    <a:ext uri="{9D8B030D-6E8A-4147-A177-3AD203B41FA5}">
                      <a16:colId xmlns:a16="http://schemas.microsoft.com/office/drawing/2014/main" val="3112465001"/>
                    </a:ext>
                  </a:extLst>
                </a:gridCol>
              </a:tblGrid>
              <a:tr h="502090">
                <a:tc>
                  <a:txBody>
                    <a:bodyPr/>
                    <a:lstStyle/>
                    <a:p>
                      <a:pPr marL="0" marR="0">
                        <a:lnSpc>
                          <a:spcPct val="107000"/>
                        </a:lnSpc>
                        <a:spcBef>
                          <a:spcPts val="0"/>
                        </a:spcBef>
                        <a:spcAft>
                          <a:spcPts val="0"/>
                        </a:spcAft>
                      </a:pPr>
                      <a:r>
                        <a:rPr lang="en-US" sz="900" kern="100">
                          <a:effectLst/>
                        </a:rPr>
                        <a:t> </a:t>
                      </a:r>
                      <a:endParaRPr lang="en-US" sz="1100" kern="100">
                        <a:effectLst/>
                      </a:endParaRPr>
                    </a:p>
                    <a:p>
                      <a:pPr marL="0" marR="0">
                        <a:lnSpc>
                          <a:spcPct val="107000"/>
                        </a:lnSpc>
                        <a:spcBef>
                          <a:spcPts val="0"/>
                        </a:spcBef>
                        <a:spcAft>
                          <a:spcPts val="0"/>
                        </a:spcAft>
                      </a:pPr>
                      <a:r>
                        <a:rPr lang="en-US" sz="900" kern="100">
                          <a:effectLst/>
                        </a:rPr>
                        <a:t>Reporting Element</a:t>
                      </a:r>
                      <a:endParaRPr lang="en-US" sz="1100" kern="100">
                        <a:effectLst/>
                      </a:endParaRPr>
                    </a:p>
                    <a:p>
                      <a:pPr marL="0" marR="0">
                        <a:lnSpc>
                          <a:spcPct val="107000"/>
                        </a:lnSpc>
                        <a:spcBef>
                          <a:spcPts val="0"/>
                        </a:spcBef>
                        <a:spcAft>
                          <a:spcPts val="0"/>
                        </a:spcAft>
                      </a:pPr>
                      <a:r>
                        <a:rPr lang="en-US" sz="900" kern="100">
                          <a:effectLst/>
                        </a:rPr>
                        <a:t> </a:t>
                      </a:r>
                      <a:endParaRPr lang="en-US" sz="1100" kern="100">
                        <a:effectLst/>
                      </a:endParaRPr>
                    </a:p>
                    <a:p>
                      <a:pPr marL="0" marR="0">
                        <a:lnSpc>
                          <a:spcPct val="107000"/>
                        </a:lnSpc>
                        <a:spcBef>
                          <a:spcPts val="0"/>
                        </a:spcBef>
                        <a:spcAft>
                          <a:spcPts val="0"/>
                        </a:spcAft>
                      </a:pPr>
                      <a:r>
                        <a:rPr lang="en-US" sz="900" kern="100">
                          <a:effectLst/>
                        </a:rPr>
                        <a:t> </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Center Operations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Embedding</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RCAP</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MDAP</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SCAP</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Defense Cyber</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CARES Act</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900" kern="100">
                          <a:effectLst/>
                        </a:rPr>
                        <a:t>AMTS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900" kern="100">
                          <a:effectLst/>
                        </a:rPr>
                        <a:t>SCOIN</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6616617"/>
                  </a:ext>
                </a:extLst>
              </a:tr>
              <a:tr h="260985">
                <a:tc>
                  <a:txBody>
                    <a:bodyPr/>
                    <a:lstStyle/>
                    <a:p>
                      <a:pPr marL="0" marR="0">
                        <a:lnSpc>
                          <a:spcPct val="107000"/>
                        </a:lnSpc>
                        <a:spcBef>
                          <a:spcPts val="0"/>
                        </a:spcBef>
                        <a:spcAft>
                          <a:spcPts val="0"/>
                        </a:spcAft>
                      </a:pPr>
                      <a:r>
                        <a:rPr lang="en-US" sz="900" kern="100">
                          <a:effectLst/>
                        </a:rPr>
                        <a:t>Board of Directors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10">
                  <a:txBody>
                    <a:bodyPr/>
                    <a:lstStyle/>
                    <a:p>
                      <a:pPr marL="0" marR="0" algn="ctr">
                        <a:lnSpc>
                          <a:spcPct val="107000"/>
                        </a:lnSpc>
                        <a:spcBef>
                          <a:spcPts val="0"/>
                        </a:spcBef>
                        <a:spcAft>
                          <a:spcPts val="0"/>
                        </a:spcAft>
                      </a:pPr>
                      <a:r>
                        <a:rPr lang="en-US" sz="900" kern="100" dirty="0">
                          <a:effectLst/>
                        </a:rPr>
                        <a:t>Shared Across All Awards</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3738"/>
                  </a:ext>
                </a:extLst>
              </a:tr>
              <a:tr h="227965">
                <a:tc>
                  <a:txBody>
                    <a:bodyPr/>
                    <a:lstStyle/>
                    <a:p>
                      <a:pPr marL="0" marR="0">
                        <a:lnSpc>
                          <a:spcPct val="107000"/>
                        </a:lnSpc>
                        <a:spcBef>
                          <a:spcPts val="0"/>
                        </a:spcBef>
                        <a:spcAft>
                          <a:spcPts val="0"/>
                        </a:spcAft>
                      </a:pPr>
                      <a:r>
                        <a:rPr lang="en-US" sz="900" kern="100">
                          <a:effectLst/>
                        </a:rPr>
                        <a:t>CAR Information</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10">
                  <a:txBody>
                    <a:bodyPr/>
                    <a:lstStyle/>
                    <a:p>
                      <a:pPr marL="0" marR="0" algn="ctr">
                        <a:lnSpc>
                          <a:spcPct val="107000"/>
                        </a:lnSpc>
                        <a:spcBef>
                          <a:spcPts val="0"/>
                        </a:spcBef>
                        <a:spcAft>
                          <a:spcPts val="0"/>
                        </a:spcAft>
                      </a:pPr>
                      <a:r>
                        <a:rPr lang="en-US" sz="900" kern="100">
                          <a:effectLst/>
                        </a:rPr>
                        <a:t>Shared Across All Awards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06601"/>
                  </a:ext>
                </a:extLst>
              </a:tr>
              <a:tr h="216535">
                <a:tc>
                  <a:txBody>
                    <a:bodyPr/>
                    <a:lstStyle/>
                    <a:p>
                      <a:pPr marL="0" marR="0">
                        <a:lnSpc>
                          <a:spcPct val="107000"/>
                        </a:lnSpc>
                        <a:spcBef>
                          <a:spcPts val="0"/>
                        </a:spcBef>
                        <a:spcAft>
                          <a:spcPts val="0"/>
                        </a:spcAft>
                      </a:pPr>
                      <a:r>
                        <a:rPr lang="en-US" sz="900" kern="100">
                          <a:effectLst/>
                        </a:rPr>
                        <a:t>Clients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dirty="0">
                          <a:effectLst/>
                        </a:rPr>
                        <a:t>Yes</a:t>
                      </a:r>
                      <a:endParaRPr lang="en-US" sz="9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dirty="0">
                          <a:effectLst/>
                        </a:rPr>
                        <a:t>Yes</a:t>
                      </a:r>
                      <a:r>
                        <a:rPr lang="en-US" sz="900" kern="100" dirty="0">
                          <a:solidFill>
                            <a:srgbClr val="FF0000"/>
                          </a:solidFill>
                          <a:effectLst/>
                        </a:rPr>
                        <a:t>*</a:t>
                      </a:r>
                      <a:endParaRPr lang="en-US" sz="9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Arial Narrow"/>
                          <a:ea typeface="+mn-ea"/>
                          <a:cs typeface="+mn-cs"/>
                        </a:rPr>
                        <a:t>Yes</a:t>
                      </a:r>
                      <a:r>
                        <a:rPr kumimoji="0" lang="en-US" sz="900" b="0" i="0" u="none" strike="noStrike" kern="100" cap="none" spc="0" normalizeH="0" baseline="0" noProof="0" dirty="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41865701"/>
                  </a:ext>
                </a:extLst>
              </a:tr>
              <a:tr h="222250">
                <a:tc>
                  <a:txBody>
                    <a:bodyPr/>
                    <a:lstStyle/>
                    <a:p>
                      <a:pPr marL="0" marR="0">
                        <a:lnSpc>
                          <a:spcPct val="107000"/>
                        </a:lnSpc>
                        <a:spcBef>
                          <a:spcPts val="0"/>
                        </a:spcBef>
                        <a:spcAft>
                          <a:spcPts val="0"/>
                        </a:spcAft>
                      </a:pPr>
                      <a:r>
                        <a:rPr lang="en-US" sz="900" kern="100">
                          <a:effectLst/>
                        </a:rPr>
                        <a:t>Contacts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9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9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9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dirty="0">
                          <a:effectLst/>
                        </a:rPr>
                        <a:t>Yes</a:t>
                      </a:r>
                      <a:endParaRPr lang="en-US" sz="9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9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9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9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9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900" kern="100" dirty="0">
                          <a:effectLst/>
                        </a:rPr>
                        <a:t>Yes</a:t>
                      </a:r>
                      <a:endParaRPr lang="en-US" sz="9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39657291"/>
                  </a:ext>
                </a:extLst>
              </a:tr>
              <a:tr h="222250">
                <a:tc>
                  <a:txBody>
                    <a:bodyPr/>
                    <a:lstStyle/>
                    <a:p>
                      <a:pPr marL="0" marR="0">
                        <a:lnSpc>
                          <a:spcPct val="107000"/>
                        </a:lnSpc>
                        <a:spcBef>
                          <a:spcPts val="0"/>
                        </a:spcBef>
                        <a:spcAft>
                          <a:spcPts val="0"/>
                        </a:spcAft>
                      </a:pPr>
                      <a:r>
                        <a:rPr lang="en-US" sz="900" kern="100">
                          <a:effectLst/>
                        </a:rPr>
                        <a:t>Locations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10">
                  <a:txBody>
                    <a:bodyPr/>
                    <a:lstStyle/>
                    <a:p>
                      <a:pPr marL="0" marR="0" algn="ctr">
                        <a:lnSpc>
                          <a:spcPct val="107000"/>
                        </a:lnSpc>
                        <a:spcBef>
                          <a:spcPts val="0"/>
                        </a:spcBef>
                        <a:spcAft>
                          <a:spcPts val="0"/>
                        </a:spcAft>
                      </a:pPr>
                      <a:r>
                        <a:rPr lang="en-US" sz="900" kern="100" dirty="0">
                          <a:effectLst/>
                        </a:rPr>
                        <a:t>Shared Across All Awards</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1443171"/>
                  </a:ext>
                </a:extLst>
              </a:tr>
              <a:tr h="222250">
                <a:tc>
                  <a:txBody>
                    <a:bodyPr/>
                    <a:lstStyle/>
                    <a:p>
                      <a:pPr marL="0" marR="0">
                        <a:lnSpc>
                          <a:spcPct val="107000"/>
                        </a:lnSpc>
                        <a:spcBef>
                          <a:spcPts val="0"/>
                        </a:spcBef>
                        <a:spcAft>
                          <a:spcPts val="0"/>
                        </a:spcAft>
                      </a:pPr>
                      <a:r>
                        <a:rPr lang="en-US" sz="900" kern="100">
                          <a:effectLst/>
                        </a:rPr>
                        <a:t>Partners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10">
                  <a:txBody>
                    <a:bodyPr/>
                    <a:lstStyle/>
                    <a:p>
                      <a:pPr marL="0" marR="0" algn="ctr">
                        <a:lnSpc>
                          <a:spcPct val="107000"/>
                        </a:lnSpc>
                        <a:spcBef>
                          <a:spcPts val="0"/>
                        </a:spcBef>
                        <a:spcAft>
                          <a:spcPts val="0"/>
                        </a:spcAft>
                      </a:pPr>
                      <a:r>
                        <a:rPr lang="en-US" sz="900" kern="100" dirty="0">
                          <a:effectLst/>
                        </a:rPr>
                        <a:t>Shared Across All Awards</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8176907"/>
                  </a:ext>
                </a:extLst>
              </a:tr>
              <a:tr h="222250">
                <a:tc>
                  <a:txBody>
                    <a:bodyPr/>
                    <a:lstStyle/>
                    <a:p>
                      <a:pPr marL="0" marR="0">
                        <a:lnSpc>
                          <a:spcPct val="107000"/>
                        </a:lnSpc>
                        <a:spcBef>
                          <a:spcPts val="0"/>
                        </a:spcBef>
                        <a:spcAft>
                          <a:spcPts val="0"/>
                        </a:spcAft>
                      </a:pPr>
                      <a:r>
                        <a:rPr lang="en-US" sz="900" kern="100">
                          <a:effectLst/>
                        </a:rPr>
                        <a:t>Progress Plan</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900" kern="100" dirty="0">
                          <a:effectLst/>
                        </a:rPr>
                        <a:t>Yes</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06682242"/>
                  </a:ext>
                </a:extLst>
              </a:tr>
              <a:tr h="222250">
                <a:tc>
                  <a:txBody>
                    <a:bodyPr/>
                    <a:lstStyle/>
                    <a:p>
                      <a:pPr marL="0" marR="0">
                        <a:lnSpc>
                          <a:spcPct val="107000"/>
                        </a:lnSpc>
                        <a:spcBef>
                          <a:spcPts val="0"/>
                        </a:spcBef>
                        <a:spcAft>
                          <a:spcPts val="0"/>
                        </a:spcAft>
                      </a:pPr>
                      <a:r>
                        <a:rPr lang="en-US" sz="900" kern="100">
                          <a:effectLst/>
                        </a:rPr>
                        <a:t>Projects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prstClr val="black"/>
                          </a:solidFill>
                          <a:effectLst/>
                          <a:uLnTx/>
                          <a:uFillTx/>
                          <a:latin typeface="Arial Narrow"/>
                          <a:ea typeface="+mn-ea"/>
                          <a:cs typeface="+mn-cs"/>
                        </a:rPr>
                        <a:t>Yes</a:t>
                      </a:r>
                      <a:r>
                        <a:rPr kumimoji="0" lang="en-US" sz="900" b="0" i="0" u="none" strike="noStrike" kern="100" cap="none" spc="0" normalizeH="0" baseline="0" noProof="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Arial Narrow"/>
                          <a:ea typeface="+mn-ea"/>
                          <a:cs typeface="+mn-cs"/>
                        </a:rPr>
                        <a:t>Yes</a:t>
                      </a:r>
                      <a:r>
                        <a:rPr kumimoji="0" lang="en-US" sz="900" b="0" i="0" u="none" strike="noStrike" kern="100" cap="none" spc="0" normalizeH="0" baseline="0" noProof="0" dirty="0">
                          <a:ln>
                            <a:noFill/>
                          </a:ln>
                          <a:solidFill>
                            <a:srgbClr val="FF0000"/>
                          </a:solidFill>
                          <a:effectLst/>
                          <a:uLnTx/>
                          <a:uFillTx/>
                          <a:latin typeface="Arial Narrow"/>
                          <a:ea typeface="+mn-ea"/>
                          <a:cs typeface="+mn-cs"/>
                        </a:rPr>
                        <a:t>*</a:t>
                      </a:r>
                      <a:endParaRPr kumimoji="0" lang="en-US" sz="9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90010180"/>
                  </a:ext>
                </a:extLst>
              </a:tr>
              <a:tr h="279400">
                <a:tc>
                  <a:txBody>
                    <a:bodyPr/>
                    <a:lstStyle/>
                    <a:p>
                      <a:pPr marL="0" marR="0">
                        <a:lnSpc>
                          <a:spcPct val="107000"/>
                        </a:lnSpc>
                        <a:spcBef>
                          <a:spcPts val="0"/>
                        </a:spcBef>
                        <a:spcAft>
                          <a:spcPts val="0"/>
                        </a:spcAft>
                      </a:pPr>
                      <a:r>
                        <a:rPr lang="en-US" sz="900" kern="100">
                          <a:effectLst/>
                        </a:rPr>
                        <a:t>State Funding Partners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10">
                  <a:txBody>
                    <a:bodyPr/>
                    <a:lstStyle/>
                    <a:p>
                      <a:pPr marL="0" marR="0" algn="ctr">
                        <a:lnSpc>
                          <a:spcPct val="107000"/>
                        </a:lnSpc>
                        <a:spcBef>
                          <a:spcPts val="0"/>
                        </a:spcBef>
                        <a:spcAft>
                          <a:spcPts val="0"/>
                        </a:spcAft>
                      </a:pPr>
                      <a:r>
                        <a:rPr lang="en-US" sz="900" kern="100" dirty="0">
                          <a:effectLst/>
                        </a:rPr>
                        <a:t>Shared Across All Awards</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4962448"/>
                  </a:ext>
                </a:extLst>
              </a:tr>
              <a:tr h="227965">
                <a:tc>
                  <a:txBody>
                    <a:bodyPr/>
                    <a:lstStyle/>
                    <a:p>
                      <a:pPr marL="0" marR="0">
                        <a:lnSpc>
                          <a:spcPct val="107000"/>
                        </a:lnSpc>
                        <a:spcBef>
                          <a:spcPts val="0"/>
                        </a:spcBef>
                        <a:spcAft>
                          <a:spcPts val="0"/>
                        </a:spcAft>
                      </a:pPr>
                      <a:r>
                        <a:rPr lang="en-US" sz="900" kern="100">
                          <a:effectLst/>
                        </a:rPr>
                        <a:t>Staff</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900" kern="100" dirty="0">
                          <a:effectLst/>
                        </a:rPr>
                        <a:t>Yes</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489992668"/>
                  </a:ext>
                </a:extLst>
              </a:tr>
              <a:tr h="216535">
                <a:tc>
                  <a:txBody>
                    <a:bodyPr/>
                    <a:lstStyle/>
                    <a:p>
                      <a:pPr marL="0" marR="0">
                        <a:lnSpc>
                          <a:spcPct val="107000"/>
                        </a:lnSpc>
                        <a:spcBef>
                          <a:spcPts val="0"/>
                        </a:spcBef>
                        <a:spcAft>
                          <a:spcPts val="0"/>
                        </a:spcAft>
                      </a:pPr>
                      <a:r>
                        <a:rPr lang="en-US" sz="900" kern="100">
                          <a:effectLst/>
                        </a:rPr>
                        <a:t>Sub-Recipients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900" kern="100" dirty="0">
                          <a:effectLst/>
                        </a:rPr>
                        <a:t>No</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2023844"/>
                  </a:ext>
                </a:extLst>
              </a:tr>
              <a:tr h="227965">
                <a:tc>
                  <a:txBody>
                    <a:bodyPr/>
                    <a:lstStyle/>
                    <a:p>
                      <a:pPr marL="0" marR="0">
                        <a:lnSpc>
                          <a:spcPct val="107000"/>
                        </a:lnSpc>
                        <a:spcBef>
                          <a:spcPts val="0"/>
                        </a:spcBef>
                        <a:spcAft>
                          <a:spcPts val="0"/>
                        </a:spcAft>
                      </a:pPr>
                      <a:r>
                        <a:rPr lang="en-US" sz="900" kern="100" dirty="0">
                          <a:effectLst/>
                        </a:rPr>
                        <a:t>Success Stories</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Yes</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kern="100">
                          <a:effectLst/>
                        </a:rPr>
                        <a:t>No</a:t>
                      </a:r>
                      <a:endParaRPr lang="en-US" sz="1100" kern="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900" kern="100" dirty="0">
                          <a:effectLst/>
                        </a:rPr>
                        <a:t>No</a:t>
                      </a:r>
                      <a:endParaRPr lang="en-US" sz="1100"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43309035"/>
                  </a:ext>
                </a:extLst>
              </a:tr>
            </a:tbl>
          </a:graphicData>
        </a:graphic>
      </p:graphicFrame>
    </p:spTree>
    <p:extLst>
      <p:ext uri="{BB962C8B-B14F-4D97-AF65-F5344CB8AC3E}">
        <p14:creationId xmlns:p14="http://schemas.microsoft.com/office/powerpoint/2010/main" val="33012574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520E9D0-9B02-8974-DFE1-3E1B50654FF3}"/>
              </a:ext>
            </a:extLst>
          </p:cNvPr>
          <p:cNvPicPr>
            <a:picLocks noGrp="1" noChangeAspect="1"/>
          </p:cNvPicPr>
          <p:nvPr>
            <p:ph idx="1"/>
          </p:nvPr>
        </p:nvPicPr>
        <p:blipFill>
          <a:blip r:embed="rId3"/>
          <a:stretch>
            <a:fillRect/>
          </a:stretch>
        </p:blipFill>
        <p:spPr>
          <a:xfrm>
            <a:off x="457200" y="2033371"/>
            <a:ext cx="8229600" cy="3491345"/>
          </a:xfrm>
        </p:spPr>
      </p:pic>
      <p:sp>
        <p:nvSpPr>
          <p:cNvPr id="2" name="Title 1"/>
          <p:cNvSpPr>
            <a:spLocks noGrp="1"/>
          </p:cNvSpPr>
          <p:nvPr>
            <p:ph type="title"/>
          </p:nvPr>
        </p:nvSpPr>
        <p:spPr/>
        <p:txBody>
          <a:bodyPr>
            <a:noAutofit/>
          </a:bodyPr>
          <a:lstStyle/>
          <a:p>
            <a:r>
              <a:rPr lang="en-US" sz="3200" dirty="0"/>
              <a:t>Funding Programs – General Information - Period of Performance</a:t>
            </a:r>
          </a:p>
        </p:txBody>
      </p:sp>
      <p:sp>
        <p:nvSpPr>
          <p:cNvPr id="4" name="Slide Number Placeholder 3">
            <a:extLst>
              <a:ext uri="{FF2B5EF4-FFF2-40B4-BE49-F238E27FC236}">
                <a16:creationId xmlns:a16="http://schemas.microsoft.com/office/drawing/2014/main" id="{B4C83C6E-8C6F-42D4-9D37-AAAAEA4F5584}"/>
              </a:ext>
            </a:extLst>
          </p:cNvPr>
          <p:cNvSpPr>
            <a:spLocks noGrp="1"/>
          </p:cNvSpPr>
          <p:nvPr>
            <p:ph type="sldNum" sz="quarter" idx="4"/>
          </p:nvPr>
        </p:nvSpPr>
        <p:spPr/>
        <p:txBody>
          <a:bodyPr/>
          <a:lstStyle/>
          <a:p>
            <a:fld id="{54311E83-CD6C-2549-9EAD-3DC9C6DC4EB6}" type="slidenum">
              <a:rPr lang="en-US" smtClean="0"/>
              <a:pPr/>
              <a:t>100</a:t>
            </a:fld>
            <a:endParaRPr lang="en-US" dirty="0"/>
          </a:p>
        </p:txBody>
      </p:sp>
      <p:sp>
        <p:nvSpPr>
          <p:cNvPr id="8" name="Speech Bubble: Rectangle 7">
            <a:extLst>
              <a:ext uri="{FF2B5EF4-FFF2-40B4-BE49-F238E27FC236}">
                <a16:creationId xmlns:a16="http://schemas.microsoft.com/office/drawing/2014/main" id="{27578309-FEC9-496C-86B8-5FB250EC8FF2}"/>
              </a:ext>
            </a:extLst>
          </p:cNvPr>
          <p:cNvSpPr/>
          <p:nvPr/>
        </p:nvSpPr>
        <p:spPr>
          <a:xfrm>
            <a:off x="3374690" y="2278225"/>
            <a:ext cx="1438275" cy="828675"/>
          </a:xfrm>
          <a:prstGeom prst="wedgeRectCallout">
            <a:avLst>
              <a:gd name="adj1" fmla="val -140545"/>
              <a:gd name="adj2" fmla="val 108945"/>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Listing of sub-recipients for this funding agreement</a:t>
            </a:r>
          </a:p>
        </p:txBody>
      </p:sp>
    </p:spTree>
    <p:extLst>
      <p:ext uri="{BB962C8B-B14F-4D97-AF65-F5344CB8AC3E}">
        <p14:creationId xmlns:p14="http://schemas.microsoft.com/office/powerpoint/2010/main" val="37955828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Contacts</a:t>
            </a:r>
          </a:p>
        </p:txBody>
      </p:sp>
      <p:pic>
        <p:nvPicPr>
          <p:cNvPr id="10" name="Content Placeholder 9">
            <a:extLst>
              <a:ext uri="{FF2B5EF4-FFF2-40B4-BE49-F238E27FC236}">
                <a16:creationId xmlns:a16="http://schemas.microsoft.com/office/drawing/2014/main" id="{5CFC5A8E-A6C7-4536-A3C0-43E167A00104}"/>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cxnSp>
        <p:nvCxnSpPr>
          <p:cNvPr id="7" name="Straight Arrow Connector 6">
            <a:extLst>
              <a:ext uri="{FF2B5EF4-FFF2-40B4-BE49-F238E27FC236}">
                <a16:creationId xmlns:a16="http://schemas.microsoft.com/office/drawing/2014/main" id="{EB32F556-B77C-40DA-8CA0-7DDEB3EE89E7}"/>
              </a:ext>
            </a:extLst>
          </p:cNvPr>
          <p:cNvCxnSpPr>
            <a:cxnSpLocks/>
          </p:cNvCxnSpPr>
          <p:nvPr/>
        </p:nvCxnSpPr>
        <p:spPr>
          <a:xfrm flipH="1">
            <a:off x="1499191" y="1217950"/>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3B6983D-E0EC-4FF0-9AE6-23F048ADD487}"/>
              </a:ext>
            </a:extLst>
          </p:cNvPr>
          <p:cNvSpPr>
            <a:spLocks noGrp="1"/>
          </p:cNvSpPr>
          <p:nvPr>
            <p:ph type="sldNum" sz="quarter" idx="4"/>
          </p:nvPr>
        </p:nvSpPr>
        <p:spPr/>
        <p:txBody>
          <a:bodyPr/>
          <a:lstStyle/>
          <a:p>
            <a:fld id="{54311E83-CD6C-2549-9EAD-3DC9C6DC4EB6}" type="slidenum">
              <a:rPr lang="en-US" smtClean="0"/>
              <a:pPr/>
              <a:t>101</a:t>
            </a:fld>
            <a:endParaRPr lang="en-US" dirty="0"/>
          </a:p>
        </p:txBody>
      </p:sp>
    </p:spTree>
    <p:extLst>
      <p:ext uri="{BB962C8B-B14F-4D97-AF65-F5344CB8AC3E}">
        <p14:creationId xmlns:p14="http://schemas.microsoft.com/office/powerpoint/2010/main" val="26457681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Federal Quarterly Allocation</a:t>
            </a:r>
          </a:p>
        </p:txBody>
      </p:sp>
      <p:pic>
        <p:nvPicPr>
          <p:cNvPr id="7" name="Content Placeholder 6">
            <a:extLst>
              <a:ext uri="{FF2B5EF4-FFF2-40B4-BE49-F238E27FC236}">
                <a16:creationId xmlns:a16="http://schemas.microsoft.com/office/drawing/2014/main" id="{B9E507EE-6E0F-4810-91CD-308E667EFF86}"/>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cxnSp>
        <p:nvCxnSpPr>
          <p:cNvPr id="8" name="Straight Arrow Connector 7">
            <a:extLst>
              <a:ext uri="{FF2B5EF4-FFF2-40B4-BE49-F238E27FC236}">
                <a16:creationId xmlns:a16="http://schemas.microsoft.com/office/drawing/2014/main" id="{67E79C12-4D41-426C-908D-5CAC293C1BDB}"/>
              </a:ext>
            </a:extLst>
          </p:cNvPr>
          <p:cNvCxnSpPr>
            <a:cxnSpLocks/>
          </p:cNvCxnSpPr>
          <p:nvPr/>
        </p:nvCxnSpPr>
        <p:spPr>
          <a:xfrm flipH="1">
            <a:off x="1998921" y="1208425"/>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E5CFA3F-0044-40C4-A83C-D965DDC1B185}"/>
              </a:ext>
            </a:extLst>
          </p:cNvPr>
          <p:cNvSpPr>
            <a:spLocks noGrp="1"/>
          </p:cNvSpPr>
          <p:nvPr>
            <p:ph type="sldNum" sz="quarter" idx="4"/>
          </p:nvPr>
        </p:nvSpPr>
        <p:spPr/>
        <p:txBody>
          <a:bodyPr/>
          <a:lstStyle/>
          <a:p>
            <a:fld id="{54311E83-CD6C-2549-9EAD-3DC9C6DC4EB6}" type="slidenum">
              <a:rPr lang="en-US" smtClean="0"/>
              <a:pPr/>
              <a:t>102</a:t>
            </a:fld>
            <a:endParaRPr lang="en-US" dirty="0"/>
          </a:p>
        </p:txBody>
      </p:sp>
    </p:spTree>
    <p:extLst>
      <p:ext uri="{BB962C8B-B14F-4D97-AF65-F5344CB8AC3E}">
        <p14:creationId xmlns:p14="http://schemas.microsoft.com/office/powerpoint/2010/main" val="25846606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702877"/>
          </a:xfrm>
        </p:spPr>
        <p:txBody>
          <a:bodyPr>
            <a:noAutofit/>
          </a:bodyPr>
          <a:lstStyle/>
          <a:p>
            <a:r>
              <a:rPr lang="en-US" sz="3200" dirty="0"/>
              <a:t>Funding Programs – Total Cash Quarterly Allocation</a:t>
            </a:r>
          </a:p>
        </p:txBody>
      </p:sp>
      <p:pic>
        <p:nvPicPr>
          <p:cNvPr id="3" name="Content Placeholder 2">
            <a:extLst>
              <a:ext uri="{FF2B5EF4-FFF2-40B4-BE49-F238E27FC236}">
                <a16:creationId xmlns:a16="http://schemas.microsoft.com/office/drawing/2014/main" id="{BEC5BED2-CBEC-47EB-AEA6-1C7ABFEF97F2}"/>
              </a:ext>
            </a:extLst>
          </p:cNvPr>
          <p:cNvPicPr>
            <a:picLocks noGrp="1" noChangeAspect="1"/>
          </p:cNvPicPr>
          <p:nvPr>
            <p:ph idx="1"/>
          </p:nvPr>
        </p:nvPicPr>
        <p:blipFill>
          <a:blip r:embed="rId3"/>
          <a:stretch>
            <a:fillRect/>
          </a:stretch>
        </p:blipFill>
        <p:spPr>
          <a:xfrm>
            <a:off x="457200" y="1741923"/>
            <a:ext cx="8229600" cy="4457700"/>
          </a:xfrm>
          <a:prstGeom prst="rect">
            <a:avLst/>
          </a:prstGeom>
        </p:spPr>
      </p:pic>
      <p:cxnSp>
        <p:nvCxnSpPr>
          <p:cNvPr id="8" name="Straight Arrow Connector 7">
            <a:extLst>
              <a:ext uri="{FF2B5EF4-FFF2-40B4-BE49-F238E27FC236}">
                <a16:creationId xmlns:a16="http://schemas.microsoft.com/office/drawing/2014/main" id="{68812796-5B54-4271-B5D2-CAB9A8A3668B}"/>
              </a:ext>
            </a:extLst>
          </p:cNvPr>
          <p:cNvCxnSpPr>
            <a:cxnSpLocks/>
          </p:cNvCxnSpPr>
          <p:nvPr/>
        </p:nvCxnSpPr>
        <p:spPr>
          <a:xfrm flipH="1">
            <a:off x="2881423" y="1355909"/>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344D781E-0103-4531-B4DE-D87A12B81A58}"/>
              </a:ext>
            </a:extLst>
          </p:cNvPr>
          <p:cNvSpPr>
            <a:spLocks noGrp="1"/>
          </p:cNvSpPr>
          <p:nvPr>
            <p:ph type="sldNum" sz="quarter" idx="4"/>
          </p:nvPr>
        </p:nvSpPr>
        <p:spPr/>
        <p:txBody>
          <a:bodyPr/>
          <a:lstStyle/>
          <a:p>
            <a:fld id="{54311E83-CD6C-2549-9EAD-3DC9C6DC4EB6}" type="slidenum">
              <a:rPr lang="en-US" smtClean="0"/>
              <a:pPr/>
              <a:t>103</a:t>
            </a:fld>
            <a:endParaRPr lang="en-US" dirty="0"/>
          </a:p>
        </p:txBody>
      </p:sp>
    </p:spTree>
    <p:extLst>
      <p:ext uri="{BB962C8B-B14F-4D97-AF65-F5344CB8AC3E}">
        <p14:creationId xmlns:p14="http://schemas.microsoft.com/office/powerpoint/2010/main" val="4073319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Budget</a:t>
            </a:r>
          </a:p>
        </p:txBody>
      </p:sp>
      <p:pic>
        <p:nvPicPr>
          <p:cNvPr id="3" name="Content Placeholder 2">
            <a:extLst>
              <a:ext uri="{FF2B5EF4-FFF2-40B4-BE49-F238E27FC236}">
                <a16:creationId xmlns:a16="http://schemas.microsoft.com/office/drawing/2014/main" id="{044C8BCD-3415-47BE-88D5-BC5DD3F04595}"/>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cxnSp>
        <p:nvCxnSpPr>
          <p:cNvPr id="7" name="Straight Arrow Connector 6">
            <a:extLst>
              <a:ext uri="{FF2B5EF4-FFF2-40B4-BE49-F238E27FC236}">
                <a16:creationId xmlns:a16="http://schemas.microsoft.com/office/drawing/2014/main" id="{C8BA399C-3FD9-4D2C-AAF1-EA3D3356698F}"/>
              </a:ext>
            </a:extLst>
          </p:cNvPr>
          <p:cNvCxnSpPr>
            <a:cxnSpLocks/>
          </p:cNvCxnSpPr>
          <p:nvPr/>
        </p:nvCxnSpPr>
        <p:spPr>
          <a:xfrm flipH="1">
            <a:off x="3553932" y="1208425"/>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4C772D0B-7572-4DF4-8A7C-D934B7FED2BC}"/>
              </a:ext>
            </a:extLst>
          </p:cNvPr>
          <p:cNvSpPr>
            <a:spLocks noGrp="1"/>
          </p:cNvSpPr>
          <p:nvPr>
            <p:ph type="sldNum" sz="quarter" idx="4"/>
          </p:nvPr>
        </p:nvSpPr>
        <p:spPr/>
        <p:txBody>
          <a:bodyPr/>
          <a:lstStyle/>
          <a:p>
            <a:fld id="{54311E83-CD6C-2549-9EAD-3DC9C6DC4EB6}" type="slidenum">
              <a:rPr lang="en-US" smtClean="0"/>
              <a:pPr/>
              <a:t>104</a:t>
            </a:fld>
            <a:endParaRPr lang="en-US" dirty="0"/>
          </a:p>
        </p:txBody>
      </p:sp>
    </p:spTree>
    <p:extLst>
      <p:ext uri="{BB962C8B-B14F-4D97-AF65-F5344CB8AC3E}">
        <p14:creationId xmlns:p14="http://schemas.microsoft.com/office/powerpoint/2010/main" val="38977700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Reporting Set</a:t>
            </a:r>
          </a:p>
        </p:txBody>
      </p:sp>
      <p:pic>
        <p:nvPicPr>
          <p:cNvPr id="3" name="Content Placeholder 2">
            <a:extLst>
              <a:ext uri="{FF2B5EF4-FFF2-40B4-BE49-F238E27FC236}">
                <a16:creationId xmlns:a16="http://schemas.microsoft.com/office/drawing/2014/main" id="{E37ECAE9-FE1B-47E4-9CCE-CE38F93CC8D2}"/>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cxnSp>
        <p:nvCxnSpPr>
          <p:cNvPr id="7" name="Straight Arrow Connector 6">
            <a:extLst>
              <a:ext uri="{FF2B5EF4-FFF2-40B4-BE49-F238E27FC236}">
                <a16:creationId xmlns:a16="http://schemas.microsoft.com/office/drawing/2014/main" id="{6E9AE58C-CF07-40E4-BD7D-C7C04996DCD3}"/>
              </a:ext>
            </a:extLst>
          </p:cNvPr>
          <p:cNvCxnSpPr>
            <a:cxnSpLocks/>
          </p:cNvCxnSpPr>
          <p:nvPr/>
        </p:nvCxnSpPr>
        <p:spPr>
          <a:xfrm flipH="1">
            <a:off x="3899491" y="1217950"/>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9C59688D-6444-4889-BA79-9FBE388DDD0F}"/>
              </a:ext>
            </a:extLst>
          </p:cNvPr>
          <p:cNvSpPr>
            <a:spLocks noGrp="1"/>
          </p:cNvSpPr>
          <p:nvPr>
            <p:ph type="sldNum" sz="quarter" idx="4"/>
          </p:nvPr>
        </p:nvSpPr>
        <p:spPr/>
        <p:txBody>
          <a:bodyPr/>
          <a:lstStyle/>
          <a:p>
            <a:fld id="{54311E83-CD6C-2549-9EAD-3DC9C6DC4EB6}" type="slidenum">
              <a:rPr lang="en-US" smtClean="0"/>
              <a:pPr/>
              <a:t>105</a:t>
            </a:fld>
            <a:endParaRPr lang="en-US" dirty="0"/>
          </a:p>
        </p:txBody>
      </p:sp>
    </p:spTree>
    <p:extLst>
      <p:ext uri="{BB962C8B-B14F-4D97-AF65-F5344CB8AC3E}">
        <p14:creationId xmlns:p14="http://schemas.microsoft.com/office/powerpoint/2010/main" val="21984112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039167"/>
          </a:xfrm>
        </p:spPr>
        <p:txBody>
          <a:bodyPr>
            <a:noAutofit/>
          </a:bodyPr>
          <a:lstStyle/>
          <a:p>
            <a:r>
              <a:rPr lang="en-US" sz="3200" dirty="0"/>
              <a:t> Documents &amp; Communications</a:t>
            </a:r>
            <a:br>
              <a:rPr lang="en-US" sz="3200" dirty="0"/>
            </a:br>
            <a:r>
              <a:rPr lang="en-US" sz="3200" dirty="0"/>
              <a:t>(Non-Reporting Element)</a:t>
            </a:r>
          </a:p>
        </p:txBody>
      </p:sp>
      <p:sp>
        <p:nvSpPr>
          <p:cNvPr id="3" name="Content Placeholder 2"/>
          <p:cNvSpPr>
            <a:spLocks noGrp="1"/>
          </p:cNvSpPr>
          <p:nvPr>
            <p:ph idx="1"/>
          </p:nvPr>
        </p:nvSpPr>
        <p:spPr>
          <a:xfrm>
            <a:off x="457200" y="1786742"/>
            <a:ext cx="8229600" cy="4694527"/>
          </a:xfrm>
        </p:spPr>
        <p:txBody>
          <a:bodyPr>
            <a:normAutofit/>
          </a:bodyPr>
          <a:lstStyle/>
          <a:p>
            <a:r>
              <a:rPr lang="en-US" sz="2800" dirty="0"/>
              <a:t>The Documents &amp; Communications section of MEIS is a repository of information directly relating to your center</a:t>
            </a:r>
          </a:p>
          <a:p>
            <a:r>
              <a:rPr lang="en-US" sz="2800" dirty="0"/>
              <a:t>Documents found in this section include:</a:t>
            </a:r>
          </a:p>
          <a:p>
            <a:pPr lvl="1"/>
            <a:r>
              <a:rPr lang="en-US" sz="2400" dirty="0"/>
              <a:t>IMPACT Metrics – Published Versions</a:t>
            </a:r>
          </a:p>
          <a:p>
            <a:pPr lvl="1"/>
            <a:r>
              <a:rPr lang="en-US" sz="2400" dirty="0"/>
              <a:t>Operating Plan</a:t>
            </a:r>
          </a:p>
          <a:p>
            <a:pPr lvl="1"/>
            <a:r>
              <a:rPr lang="en-US" sz="2400" dirty="0"/>
              <a:t>State Fact Sheets</a:t>
            </a:r>
          </a:p>
          <a:p>
            <a:pPr lvl="1"/>
            <a:r>
              <a:rPr lang="en-US" sz="2400" dirty="0"/>
              <a:t>Review Documents </a:t>
            </a:r>
          </a:p>
        </p:txBody>
      </p:sp>
      <p:sp>
        <p:nvSpPr>
          <p:cNvPr id="5" name="Slide Number Placeholder 4">
            <a:extLst>
              <a:ext uri="{FF2B5EF4-FFF2-40B4-BE49-F238E27FC236}">
                <a16:creationId xmlns:a16="http://schemas.microsoft.com/office/drawing/2014/main" id="{BA3FCBAB-1AA5-4389-91A4-7685F149442D}"/>
              </a:ext>
            </a:extLst>
          </p:cNvPr>
          <p:cNvSpPr>
            <a:spLocks noGrp="1"/>
          </p:cNvSpPr>
          <p:nvPr>
            <p:ph type="sldNum" sz="quarter" idx="4"/>
          </p:nvPr>
        </p:nvSpPr>
        <p:spPr/>
        <p:txBody>
          <a:bodyPr/>
          <a:lstStyle/>
          <a:p>
            <a:fld id="{54311E83-CD6C-2549-9EAD-3DC9C6DC4EB6}" type="slidenum">
              <a:rPr lang="en-US" smtClean="0"/>
              <a:pPr/>
              <a:t>106</a:t>
            </a:fld>
            <a:endParaRPr lang="en-US" dirty="0"/>
          </a:p>
        </p:txBody>
      </p:sp>
    </p:spTree>
    <p:extLst>
      <p:ext uri="{BB962C8B-B14F-4D97-AF65-F5344CB8AC3E}">
        <p14:creationId xmlns:p14="http://schemas.microsoft.com/office/powerpoint/2010/main" val="16006114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5CCE0D-CC49-4FD5-A072-5D37598E523C}"/>
              </a:ext>
            </a:extLst>
          </p:cNvPr>
          <p:cNvSpPr>
            <a:spLocks noGrp="1"/>
          </p:cNvSpPr>
          <p:nvPr>
            <p:ph type="ctrTitle"/>
          </p:nvPr>
        </p:nvSpPr>
        <p:spPr/>
        <p:txBody>
          <a:bodyPr/>
          <a:lstStyle/>
          <a:p>
            <a:r>
              <a:rPr lang="en-US" dirty="0"/>
              <a:t>Special Projects</a:t>
            </a:r>
            <a:br>
              <a:rPr lang="en-US" dirty="0"/>
            </a:br>
            <a:endParaRPr lang="en-US" dirty="0"/>
          </a:p>
        </p:txBody>
      </p:sp>
      <p:sp>
        <p:nvSpPr>
          <p:cNvPr id="6" name="Subtitle 5">
            <a:extLst>
              <a:ext uri="{FF2B5EF4-FFF2-40B4-BE49-F238E27FC236}">
                <a16:creationId xmlns:a16="http://schemas.microsoft.com/office/drawing/2014/main" id="{732FA386-F2E5-41B5-B4F4-88111DB3E4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038804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5E0-849B-47BD-B33D-D83EB2CC6113}"/>
              </a:ext>
            </a:extLst>
          </p:cNvPr>
          <p:cNvSpPr>
            <a:spLocks noGrp="1"/>
          </p:cNvSpPr>
          <p:nvPr>
            <p:ph type="title"/>
          </p:nvPr>
        </p:nvSpPr>
        <p:spPr/>
        <p:txBody>
          <a:bodyPr>
            <a:normAutofit fontScale="90000"/>
          </a:bodyPr>
          <a:lstStyle/>
          <a:p>
            <a:r>
              <a:rPr lang="en-US" dirty="0">
                <a:latin typeface="Arial Narrow" pitchFamily="34" charset="0"/>
              </a:rPr>
              <a:t>Special Award Programs (RCAPs, MDAPs, </a:t>
            </a:r>
            <a:r>
              <a:rPr lang="en-US" dirty="0" err="1">
                <a:latin typeface="Arial Narrow" pitchFamily="34" charset="0"/>
              </a:rPr>
              <a:t>DefenseCyber</a:t>
            </a:r>
            <a:r>
              <a:rPr lang="en-US" dirty="0">
                <a:latin typeface="Arial Narrow" pitchFamily="34" charset="0"/>
              </a:rPr>
              <a:t>, CARES, MFG USA Embedding)</a:t>
            </a:r>
            <a:br>
              <a:rPr lang="en-US" dirty="0">
                <a:latin typeface="Arial Narrow" pitchFamily="34" charset="0"/>
              </a:rPr>
            </a:br>
            <a:endParaRPr lang="en-US" dirty="0"/>
          </a:p>
        </p:txBody>
      </p:sp>
      <p:sp>
        <p:nvSpPr>
          <p:cNvPr id="4" name="Slide Number Placeholder 3">
            <a:extLst>
              <a:ext uri="{FF2B5EF4-FFF2-40B4-BE49-F238E27FC236}">
                <a16:creationId xmlns:a16="http://schemas.microsoft.com/office/drawing/2014/main" id="{FFC2EF6A-9F4F-4FFF-87B0-1772E569AB1F}"/>
              </a:ext>
            </a:extLst>
          </p:cNvPr>
          <p:cNvSpPr>
            <a:spLocks noGrp="1"/>
          </p:cNvSpPr>
          <p:nvPr>
            <p:ph type="sldNum" sz="quarter" idx="4"/>
          </p:nvPr>
        </p:nvSpPr>
        <p:spPr/>
        <p:txBody>
          <a:bodyPr/>
          <a:lstStyle/>
          <a:p>
            <a:fld id="{30A02D7B-7C10-D548-8D23-D0A29A0599FA}" type="slidenum">
              <a:rPr lang="en-US" smtClean="0"/>
              <a:pPr/>
              <a:t>108</a:t>
            </a:fld>
            <a:endParaRPr lang="en-US" dirty="0"/>
          </a:p>
        </p:txBody>
      </p:sp>
      <p:pic>
        <p:nvPicPr>
          <p:cNvPr id="7" name="Content Placeholder 6">
            <a:extLst>
              <a:ext uri="{FF2B5EF4-FFF2-40B4-BE49-F238E27FC236}">
                <a16:creationId xmlns:a16="http://schemas.microsoft.com/office/drawing/2014/main" id="{7F4A82BF-F609-4CBC-A59F-330DF2C2BC20}"/>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Tree>
    <p:extLst>
      <p:ext uri="{BB962C8B-B14F-4D97-AF65-F5344CB8AC3E}">
        <p14:creationId xmlns:p14="http://schemas.microsoft.com/office/powerpoint/2010/main" val="17418619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2F0D-91FD-46ED-B29F-4E956C41DAF9}"/>
              </a:ext>
            </a:extLst>
          </p:cNvPr>
          <p:cNvSpPr>
            <a:spLocks noGrp="1"/>
          </p:cNvSpPr>
          <p:nvPr>
            <p:ph type="title"/>
          </p:nvPr>
        </p:nvSpPr>
        <p:spPr/>
        <p:txBody>
          <a:bodyPr>
            <a:normAutofit/>
          </a:bodyPr>
          <a:lstStyle/>
          <a:p>
            <a:r>
              <a:rPr lang="en-US" sz="3200" dirty="0"/>
              <a:t>Special Projects – National Account Field</a:t>
            </a:r>
          </a:p>
        </p:txBody>
      </p:sp>
      <p:sp>
        <p:nvSpPr>
          <p:cNvPr id="3" name="Content Placeholder 2">
            <a:extLst>
              <a:ext uri="{FF2B5EF4-FFF2-40B4-BE49-F238E27FC236}">
                <a16:creationId xmlns:a16="http://schemas.microsoft.com/office/drawing/2014/main" id="{F2ECC8E7-2767-4156-A35C-A3B6DBEA7D76}"/>
              </a:ext>
            </a:extLst>
          </p:cNvPr>
          <p:cNvSpPr>
            <a:spLocks noGrp="1"/>
          </p:cNvSpPr>
          <p:nvPr>
            <p:ph idx="1"/>
          </p:nvPr>
        </p:nvSpPr>
        <p:spPr/>
        <p:txBody>
          <a:bodyPr>
            <a:normAutofit lnSpcReduction="10000"/>
          </a:bodyPr>
          <a:lstStyle/>
          <a:p>
            <a:r>
              <a:rPr lang="en-US" dirty="0"/>
              <a:t>Projects will be reported on your Center Operations base award.</a:t>
            </a:r>
          </a:p>
          <a:p>
            <a:r>
              <a:rPr lang="en-US" dirty="0"/>
              <a:t>Repurpose the National Account field.  If you do not already have this field in your CRM – Project entity you will need to create.</a:t>
            </a:r>
            <a:endParaRPr lang="en-US" sz="2100" dirty="0">
              <a:highlight>
                <a:srgbClr val="FFFF00"/>
              </a:highlight>
            </a:endParaRPr>
          </a:p>
          <a:p>
            <a:r>
              <a:rPr lang="en-US" dirty="0"/>
              <a:t>Your National Network Partners will also be able to use these tags to submit projects they deliver.  A center working with many Special Project  awardees can submit projects for each and every award. </a:t>
            </a:r>
          </a:p>
          <a:p>
            <a:endParaRPr lang="en-US" dirty="0"/>
          </a:p>
        </p:txBody>
      </p:sp>
      <p:sp>
        <p:nvSpPr>
          <p:cNvPr id="4" name="Slide Number Placeholder 3">
            <a:extLst>
              <a:ext uri="{FF2B5EF4-FFF2-40B4-BE49-F238E27FC236}">
                <a16:creationId xmlns:a16="http://schemas.microsoft.com/office/drawing/2014/main" id="{4CF6E339-CCC1-4139-AD78-850E00595A2F}"/>
              </a:ext>
            </a:extLst>
          </p:cNvPr>
          <p:cNvSpPr>
            <a:spLocks noGrp="1"/>
          </p:cNvSpPr>
          <p:nvPr>
            <p:ph type="sldNum" sz="quarter" idx="4"/>
          </p:nvPr>
        </p:nvSpPr>
        <p:spPr/>
        <p:txBody>
          <a:bodyPr/>
          <a:lstStyle/>
          <a:p>
            <a:fld id="{30A02D7B-7C10-D548-8D23-D0A29A0599FA}" type="slidenum">
              <a:rPr lang="en-US" smtClean="0"/>
              <a:pPr/>
              <a:t>109</a:t>
            </a:fld>
            <a:endParaRPr lang="en-US" dirty="0"/>
          </a:p>
        </p:txBody>
      </p:sp>
    </p:spTree>
    <p:extLst>
      <p:ext uri="{BB962C8B-B14F-4D97-AF65-F5344CB8AC3E}">
        <p14:creationId xmlns:p14="http://schemas.microsoft.com/office/powerpoint/2010/main" val="371737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Reporting Dashboard</a:t>
            </a:r>
          </a:p>
        </p:txBody>
      </p:sp>
      <p:sp>
        <p:nvSpPr>
          <p:cNvPr id="5" name="Slide Number Placeholder 4">
            <a:extLst>
              <a:ext uri="{FF2B5EF4-FFF2-40B4-BE49-F238E27FC236}">
                <a16:creationId xmlns:a16="http://schemas.microsoft.com/office/drawing/2014/main" id="{A066675F-4432-4BD0-81DF-0BD71174FD8C}"/>
              </a:ext>
            </a:extLst>
          </p:cNvPr>
          <p:cNvSpPr>
            <a:spLocks noGrp="1"/>
          </p:cNvSpPr>
          <p:nvPr>
            <p:ph type="sldNum" sz="quarter" idx="4"/>
          </p:nvPr>
        </p:nvSpPr>
        <p:spPr/>
        <p:txBody>
          <a:bodyPr/>
          <a:lstStyle/>
          <a:p>
            <a:fld id="{54311E83-CD6C-2549-9EAD-3DC9C6DC4EB6}" type="slidenum">
              <a:rPr lang="en-US" smtClean="0"/>
              <a:pPr/>
              <a:t>11</a:t>
            </a:fld>
            <a:endParaRPr lang="en-US" dirty="0"/>
          </a:p>
        </p:txBody>
      </p:sp>
      <p:pic>
        <p:nvPicPr>
          <p:cNvPr id="7" name="Content Placeholder 6">
            <a:extLst>
              <a:ext uri="{FF2B5EF4-FFF2-40B4-BE49-F238E27FC236}">
                <a16:creationId xmlns:a16="http://schemas.microsoft.com/office/drawing/2014/main" id="{A0D08915-06A4-5722-5CBA-D38B11B179E4}"/>
              </a:ext>
            </a:extLst>
          </p:cNvPr>
          <p:cNvPicPr>
            <a:picLocks noGrp="1" noChangeAspect="1"/>
          </p:cNvPicPr>
          <p:nvPr>
            <p:ph idx="1"/>
          </p:nvPr>
        </p:nvPicPr>
        <p:blipFill>
          <a:blip r:embed="rId3"/>
          <a:stretch>
            <a:fillRect/>
          </a:stretch>
        </p:blipFill>
        <p:spPr>
          <a:xfrm>
            <a:off x="457200" y="1421941"/>
            <a:ext cx="8229600" cy="4014118"/>
          </a:xfrm>
        </p:spPr>
      </p:pic>
    </p:spTree>
    <p:extLst>
      <p:ext uri="{BB962C8B-B14F-4D97-AF65-F5344CB8AC3E}">
        <p14:creationId xmlns:p14="http://schemas.microsoft.com/office/powerpoint/2010/main" val="304583857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9BF0-DC6F-45DB-8BC6-9B15134C1F0C}"/>
              </a:ext>
            </a:extLst>
          </p:cNvPr>
          <p:cNvSpPr>
            <a:spLocks noGrp="1"/>
          </p:cNvSpPr>
          <p:nvPr>
            <p:ph type="title"/>
          </p:nvPr>
        </p:nvSpPr>
        <p:spPr>
          <a:xfrm>
            <a:off x="457200" y="240633"/>
            <a:ext cx="8229600" cy="596766"/>
          </a:xfrm>
        </p:spPr>
        <p:txBody>
          <a:bodyPr>
            <a:normAutofit fontScale="90000"/>
          </a:bodyPr>
          <a:lstStyle/>
          <a:p>
            <a:r>
              <a:rPr lang="en-US" dirty="0"/>
              <a:t>Special Projects – List of National Account Codes</a:t>
            </a:r>
          </a:p>
        </p:txBody>
      </p:sp>
      <p:sp>
        <p:nvSpPr>
          <p:cNvPr id="3" name="Slide Number Placeholder 2">
            <a:extLst>
              <a:ext uri="{FF2B5EF4-FFF2-40B4-BE49-F238E27FC236}">
                <a16:creationId xmlns:a16="http://schemas.microsoft.com/office/drawing/2014/main" id="{E166781F-6DDD-4A47-A7D4-F9A93B8A2CC6}"/>
              </a:ext>
            </a:extLst>
          </p:cNvPr>
          <p:cNvSpPr>
            <a:spLocks noGrp="1"/>
          </p:cNvSpPr>
          <p:nvPr>
            <p:ph type="sldNum" sz="quarter" idx="4"/>
          </p:nvPr>
        </p:nvSpPr>
        <p:spPr/>
        <p:txBody>
          <a:bodyPr/>
          <a:lstStyle/>
          <a:p>
            <a:fld id="{54311E83-CD6C-2549-9EAD-3DC9C6DC4EB6}" type="slidenum">
              <a:rPr lang="en-US" smtClean="0"/>
              <a:pPr/>
              <a:t>110</a:t>
            </a:fld>
            <a:endParaRPr lang="en-US" dirty="0"/>
          </a:p>
        </p:txBody>
      </p:sp>
      <p:graphicFrame>
        <p:nvGraphicFramePr>
          <p:cNvPr id="4" name="Table 3">
            <a:extLst>
              <a:ext uri="{FF2B5EF4-FFF2-40B4-BE49-F238E27FC236}">
                <a16:creationId xmlns:a16="http://schemas.microsoft.com/office/drawing/2014/main" id="{61013F62-E991-44E4-AD1D-709B080035B7}"/>
              </a:ext>
            </a:extLst>
          </p:cNvPr>
          <p:cNvGraphicFramePr>
            <a:graphicFrameLocks noGrp="1"/>
          </p:cNvGraphicFramePr>
          <p:nvPr>
            <p:extLst>
              <p:ext uri="{D42A27DB-BD31-4B8C-83A1-F6EECF244321}">
                <p14:modId xmlns:p14="http://schemas.microsoft.com/office/powerpoint/2010/main" val="3047816404"/>
              </p:ext>
            </p:extLst>
          </p:nvPr>
        </p:nvGraphicFramePr>
        <p:xfrm>
          <a:off x="200028" y="932171"/>
          <a:ext cx="8743946" cy="5712167"/>
        </p:xfrm>
        <a:graphic>
          <a:graphicData uri="http://schemas.openxmlformats.org/drawingml/2006/table">
            <a:tbl>
              <a:tblPr firstRow="1" bandRow="1">
                <a:tableStyleId>{3B4B98B0-60AC-42C2-AFA5-B58CD77FA1E5}</a:tableStyleId>
              </a:tblPr>
              <a:tblGrid>
                <a:gridCol w="2896098">
                  <a:extLst>
                    <a:ext uri="{9D8B030D-6E8A-4147-A177-3AD203B41FA5}">
                      <a16:colId xmlns:a16="http://schemas.microsoft.com/office/drawing/2014/main" val="97675040"/>
                    </a:ext>
                  </a:extLst>
                </a:gridCol>
                <a:gridCol w="3112169">
                  <a:extLst>
                    <a:ext uri="{9D8B030D-6E8A-4147-A177-3AD203B41FA5}">
                      <a16:colId xmlns:a16="http://schemas.microsoft.com/office/drawing/2014/main" val="2011529697"/>
                    </a:ext>
                  </a:extLst>
                </a:gridCol>
                <a:gridCol w="2735679">
                  <a:extLst>
                    <a:ext uri="{9D8B030D-6E8A-4147-A177-3AD203B41FA5}">
                      <a16:colId xmlns:a16="http://schemas.microsoft.com/office/drawing/2014/main" val="1000416532"/>
                    </a:ext>
                  </a:extLst>
                </a:gridCol>
              </a:tblGrid>
              <a:tr h="2100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CARES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"RCAP" - GAMEP - FSMA</a:t>
                      </a:r>
                      <a:endParaRPr lang="en-US" sz="14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"RCAP" - NIE - Trusted Advisors</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1040582816"/>
                  </a:ext>
                </a:extLst>
              </a:tr>
              <a:tr h="340159">
                <a:tc>
                  <a:txBody>
                    <a:bodyPr/>
                    <a:lstStyle/>
                    <a:p>
                      <a:r>
                        <a:rPr lang="en-US" sz="1400" dirty="0"/>
                        <a:t>MEAPP - SCOIN</a:t>
                      </a:r>
                    </a:p>
                  </a:txBody>
                  <a:tcPr/>
                </a:tc>
                <a:tc>
                  <a:txBody>
                    <a:bodyPr/>
                    <a:lstStyle/>
                    <a:p>
                      <a:r>
                        <a:rPr lang="en-US" sz="1400" dirty="0"/>
                        <a:t>“</a:t>
                      </a:r>
                      <a:r>
                        <a:rPr lang="en-US" sz="1400" b="0" dirty="0"/>
                        <a:t>RCAP” – GAMEP – FTA Supplier Forum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"RCAP" - NJMEP - FSMA</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3696880987"/>
                  </a:ext>
                </a:extLst>
              </a:tr>
              <a:tr h="392460">
                <a:tc>
                  <a:txBody>
                    <a:bodyPr/>
                    <a:lstStyle/>
                    <a:p>
                      <a:r>
                        <a:rPr lang="en-US" sz="1400" dirty="0"/>
                        <a:t>“AMTS” – CMTC – Industry 4.0</a:t>
                      </a:r>
                    </a:p>
                  </a:txBody>
                  <a:tcPr/>
                </a:tc>
                <a:tc>
                  <a:txBody>
                    <a:bodyPr/>
                    <a:lstStyle/>
                    <a:p>
                      <a:r>
                        <a:rPr lang="en-US" sz="1400" dirty="0"/>
                        <a:t>“RCAP” – GAMEP – Machine Shop</a:t>
                      </a:r>
                    </a:p>
                  </a:txBody>
                  <a:tcPr/>
                </a:tc>
                <a:tc>
                  <a:txBody>
                    <a:bodyPr/>
                    <a:lstStyle/>
                    <a:p>
                      <a:r>
                        <a:rPr lang="en-US" sz="1400" b="0" i="0" kern="1200" dirty="0">
                          <a:solidFill>
                            <a:schemeClr val="tx1"/>
                          </a:solidFill>
                          <a:effectLst/>
                          <a:latin typeface="+mn-lt"/>
                          <a:ea typeface="+mn-ea"/>
                          <a:cs typeface="+mn-cs"/>
                        </a:rPr>
                        <a:t>"RCAP" - NJMEP - QSENN</a:t>
                      </a:r>
                      <a:endParaRPr lang="en-US" sz="1400" b="0" dirty="0"/>
                    </a:p>
                  </a:txBody>
                  <a:tcPr/>
                </a:tc>
                <a:extLst>
                  <a:ext uri="{0D108BD9-81ED-4DB2-BD59-A6C34878D82A}">
                    <a16:rowId xmlns:a16="http://schemas.microsoft.com/office/drawing/2014/main" val="1035859127"/>
                  </a:ext>
                </a:extLst>
              </a:tr>
              <a:tr h="374347">
                <a:tc>
                  <a:txBody>
                    <a:bodyPr/>
                    <a:lstStyle/>
                    <a:p>
                      <a:r>
                        <a:rPr lang="en-US" sz="1400" dirty="0"/>
                        <a:t>“AMTS” – MMTC – AMTS D3+</a:t>
                      </a:r>
                    </a:p>
                  </a:txBody>
                  <a:tcPr/>
                </a:tc>
                <a:tc>
                  <a:txBody>
                    <a:bodyPr/>
                    <a:lstStyle/>
                    <a:p>
                      <a:r>
                        <a:rPr lang="en-US" sz="1400" dirty="0"/>
                        <a:t>“RCAP” – GENEDGE – </a:t>
                      </a:r>
                      <a:r>
                        <a:rPr lang="en-US" sz="1400" dirty="0" err="1"/>
                        <a:t>MedAccred</a:t>
                      </a:r>
                      <a:endParaRPr lang="en-US" sz="1400" dirty="0"/>
                    </a:p>
                  </a:txBody>
                  <a:tcPr/>
                </a:tc>
                <a:tc>
                  <a:txBody>
                    <a:bodyPr/>
                    <a:lstStyle/>
                    <a:p>
                      <a:r>
                        <a:rPr lang="en-US" sz="1400" b="0" i="0" kern="1200" dirty="0">
                          <a:solidFill>
                            <a:schemeClr val="tx1"/>
                          </a:solidFill>
                          <a:effectLst/>
                          <a:latin typeface="+mn-lt"/>
                          <a:ea typeface="+mn-ea"/>
                          <a:cs typeface="+mn-cs"/>
                        </a:rPr>
                        <a:t>"RCAP" - NVIE - STAT-P</a:t>
                      </a:r>
                      <a:endParaRPr lang="en-US" sz="1400" dirty="0"/>
                    </a:p>
                  </a:txBody>
                  <a:tcPr/>
                </a:tc>
                <a:extLst>
                  <a:ext uri="{0D108BD9-81ED-4DB2-BD59-A6C34878D82A}">
                    <a16:rowId xmlns:a16="http://schemas.microsoft.com/office/drawing/2014/main" val="3106578462"/>
                  </a:ext>
                </a:extLst>
              </a:tr>
              <a:tr h="347176">
                <a:tc>
                  <a:txBody>
                    <a:bodyPr/>
                    <a:lstStyle/>
                    <a:p>
                      <a:r>
                        <a:rPr lang="en-US" sz="1400" dirty="0"/>
                        <a:t>“AMTS” – </a:t>
                      </a:r>
                      <a:r>
                        <a:rPr lang="en-US" sz="1400" dirty="0" err="1"/>
                        <a:t>PurdueMEP</a:t>
                      </a:r>
                      <a:r>
                        <a:rPr lang="en-US" sz="1400" dirty="0"/>
                        <a:t> – ISMART</a:t>
                      </a:r>
                    </a:p>
                  </a:txBody>
                  <a:tcPr/>
                </a:tc>
                <a:tc>
                  <a:txBody>
                    <a:bodyPr/>
                    <a:lstStyle/>
                    <a:p>
                      <a:r>
                        <a:rPr lang="en-US" sz="1400" b="0" i="0" kern="1200" dirty="0">
                          <a:solidFill>
                            <a:schemeClr val="tx1"/>
                          </a:solidFill>
                          <a:effectLst/>
                          <a:latin typeface="+mn-lt"/>
                          <a:ea typeface="+mn-ea"/>
                          <a:cs typeface="+mn-cs"/>
                        </a:rPr>
                        <a:t>"RCAP" - GENEDGE - MEDMMAP-2</a:t>
                      </a:r>
                      <a:endParaRPr lang="en-US" sz="1400" dirty="0"/>
                    </a:p>
                  </a:txBody>
                  <a:tcPr/>
                </a:tc>
                <a:tc>
                  <a:txBody>
                    <a:bodyPr/>
                    <a:lstStyle/>
                    <a:p>
                      <a:r>
                        <a:rPr lang="en-US" sz="1400" b="0" i="0" kern="1200" dirty="0">
                          <a:solidFill>
                            <a:schemeClr val="tx1"/>
                          </a:solidFill>
                          <a:effectLst/>
                          <a:latin typeface="+mn-lt"/>
                          <a:ea typeface="+mn-ea"/>
                          <a:cs typeface="+mn-cs"/>
                        </a:rPr>
                        <a:t>"RCAP" - NYMEP - MFG Readiness</a:t>
                      </a:r>
                      <a:endParaRPr lang="en-US" sz="1400" dirty="0"/>
                    </a:p>
                  </a:txBody>
                  <a:tcPr/>
                </a:tc>
                <a:extLst>
                  <a:ext uri="{0D108BD9-81ED-4DB2-BD59-A6C34878D82A}">
                    <a16:rowId xmlns:a16="http://schemas.microsoft.com/office/drawing/2014/main" val="2970944955"/>
                  </a:ext>
                </a:extLst>
              </a:tr>
              <a:tr h="407555">
                <a:tc>
                  <a:txBody>
                    <a:bodyPr/>
                    <a:lstStyle/>
                    <a:p>
                      <a:r>
                        <a:rPr lang="en-US" sz="1400" b="0" i="0" kern="1200" dirty="0">
                          <a:solidFill>
                            <a:schemeClr val="tx1"/>
                          </a:solidFill>
                          <a:effectLst/>
                          <a:latin typeface="+mn-lt"/>
                          <a:ea typeface="+mn-ea"/>
                          <a:cs typeface="+mn-cs"/>
                        </a:rPr>
                        <a:t>"AMTS" - TMAC - AAMT</a:t>
                      </a:r>
                      <a:endParaRPr lang="en-US" sz="1400" dirty="0"/>
                    </a:p>
                  </a:txBody>
                  <a:tcPr/>
                </a:tc>
                <a:tc>
                  <a:txBody>
                    <a:bodyPr/>
                    <a:lstStyle/>
                    <a:p>
                      <a:r>
                        <a:rPr lang="en-US" sz="1400" b="0" i="0" kern="1200" dirty="0">
                          <a:solidFill>
                            <a:schemeClr val="tx1"/>
                          </a:solidFill>
                          <a:effectLst/>
                          <a:latin typeface="+mn-lt"/>
                          <a:ea typeface="+mn-ea"/>
                          <a:cs typeface="+mn-cs"/>
                        </a:rPr>
                        <a:t>"RCAP" - GENEDGE - NN Cyber VA</a:t>
                      </a:r>
                      <a:endParaRPr lang="en-US" sz="1400" dirty="0"/>
                    </a:p>
                  </a:txBody>
                  <a:tcPr/>
                </a:tc>
                <a:tc>
                  <a:txBody>
                    <a:bodyPr/>
                    <a:lstStyle/>
                    <a:p>
                      <a:r>
                        <a:rPr lang="en-US" sz="1400" b="0" i="0" kern="1200" dirty="0">
                          <a:solidFill>
                            <a:schemeClr val="tx1"/>
                          </a:solidFill>
                          <a:effectLst/>
                          <a:latin typeface="+mn-lt"/>
                          <a:ea typeface="+mn-ea"/>
                          <a:cs typeface="+mn-cs"/>
                        </a:rPr>
                        <a:t>"RCAP" - OHMEP - Digi Maturity</a:t>
                      </a:r>
                      <a:endParaRPr lang="en-US" sz="1400" dirty="0"/>
                    </a:p>
                  </a:txBody>
                  <a:tcPr/>
                </a:tc>
                <a:extLst>
                  <a:ext uri="{0D108BD9-81ED-4DB2-BD59-A6C34878D82A}">
                    <a16:rowId xmlns:a16="http://schemas.microsoft.com/office/drawing/2014/main" val="327055605"/>
                  </a:ext>
                </a:extLst>
              </a:tr>
              <a:tr h="362271">
                <a:tc>
                  <a:txBody>
                    <a:bodyPr/>
                    <a:lstStyle/>
                    <a:p>
                      <a:r>
                        <a:rPr lang="en-US" sz="1400" b="0" i="0" kern="1200" dirty="0">
                          <a:solidFill>
                            <a:schemeClr val="tx1"/>
                          </a:solidFill>
                          <a:effectLst/>
                          <a:latin typeface="+mn-lt"/>
                          <a:ea typeface="+mn-ea"/>
                          <a:cs typeface="+mn-cs"/>
                        </a:rPr>
                        <a:t>"AMTS" – NJMEP – </a:t>
                      </a:r>
                      <a:r>
                        <a:rPr lang="en-US" sz="1400" b="0" i="0" kern="1200" dirty="0" err="1">
                          <a:solidFill>
                            <a:schemeClr val="tx1"/>
                          </a:solidFill>
                          <a:effectLst/>
                          <a:latin typeface="+mn-lt"/>
                          <a:ea typeface="+mn-ea"/>
                          <a:cs typeface="+mn-cs"/>
                        </a:rPr>
                        <a:t>SupplyChain</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“RCAP” – HTDC – Smart Talent</a:t>
                      </a:r>
                    </a:p>
                  </a:txBody>
                  <a:tcPr/>
                </a:tc>
                <a:tc>
                  <a:txBody>
                    <a:bodyPr/>
                    <a:lstStyle/>
                    <a:p>
                      <a:r>
                        <a:rPr lang="en-US" sz="1400" b="0" i="0" kern="1200" dirty="0">
                          <a:solidFill>
                            <a:schemeClr val="tx1"/>
                          </a:solidFill>
                          <a:effectLst/>
                          <a:latin typeface="+mn-lt"/>
                          <a:ea typeface="+mn-ea"/>
                          <a:cs typeface="+mn-cs"/>
                        </a:rPr>
                        <a:t>"RCAP" - OMEP - ITAP</a:t>
                      </a:r>
                      <a:endParaRPr lang="en-US" sz="1400" dirty="0"/>
                    </a:p>
                  </a:txBody>
                  <a:tcPr/>
                </a:tc>
                <a:extLst>
                  <a:ext uri="{0D108BD9-81ED-4DB2-BD59-A6C34878D82A}">
                    <a16:rowId xmlns:a16="http://schemas.microsoft.com/office/drawing/2014/main" val="2194466804"/>
                  </a:ext>
                </a:extLst>
              </a:tr>
              <a:tr h="392461">
                <a:tc>
                  <a:txBody>
                    <a:bodyPr/>
                    <a:lstStyle/>
                    <a:p>
                      <a:r>
                        <a:rPr lang="en-US" sz="1400" b="0" i="0" kern="1200" dirty="0">
                          <a:solidFill>
                            <a:schemeClr val="tx1"/>
                          </a:solidFill>
                          <a:effectLst/>
                          <a:latin typeface="+mn-lt"/>
                          <a:ea typeface="+mn-ea"/>
                          <a:cs typeface="+mn-cs"/>
                        </a:rPr>
                        <a:t>"</a:t>
                      </a:r>
                      <a:r>
                        <a:rPr lang="en-US" sz="1400" b="0" i="0" kern="1200" dirty="0" err="1">
                          <a:solidFill>
                            <a:schemeClr val="tx1"/>
                          </a:solidFill>
                          <a:effectLst/>
                          <a:latin typeface="+mn-lt"/>
                          <a:ea typeface="+mn-ea"/>
                          <a:cs typeface="+mn-cs"/>
                        </a:rPr>
                        <a:t>DefenseCyber</a:t>
                      </a:r>
                      <a:r>
                        <a:rPr lang="en-US" sz="1400" b="0" i="0" kern="1200" dirty="0">
                          <a:solidFill>
                            <a:schemeClr val="tx1"/>
                          </a:solidFill>
                          <a:effectLst/>
                          <a:latin typeface="+mn-lt"/>
                          <a:ea typeface="+mn-ea"/>
                          <a:cs typeface="+mn-cs"/>
                        </a:rPr>
                        <a:t>"</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"RCAP" - </a:t>
                      </a:r>
                      <a:r>
                        <a:rPr lang="en-US" sz="1400" kern="1200" dirty="0" err="1">
                          <a:solidFill>
                            <a:schemeClr val="tx1"/>
                          </a:solidFill>
                          <a:latin typeface="+mn-lt"/>
                          <a:ea typeface="+mn-ea"/>
                          <a:cs typeface="+mn-cs"/>
                        </a:rPr>
                        <a:t>MassMEP</a:t>
                      </a:r>
                      <a:r>
                        <a:rPr lang="en-US" sz="1400" kern="1200" dirty="0">
                          <a:solidFill>
                            <a:schemeClr val="tx1"/>
                          </a:solidFill>
                          <a:latin typeface="+mn-lt"/>
                          <a:ea typeface="+mn-ea"/>
                          <a:cs typeface="+mn-cs"/>
                        </a:rPr>
                        <a:t> - </a:t>
                      </a:r>
                      <a:r>
                        <a:rPr lang="en-US" sz="1400" kern="1200" dirty="0" err="1">
                          <a:solidFill>
                            <a:schemeClr val="tx1"/>
                          </a:solidFill>
                          <a:latin typeface="+mn-lt"/>
                          <a:ea typeface="+mn-ea"/>
                          <a:cs typeface="+mn-cs"/>
                        </a:rPr>
                        <a:t>Barometrics</a:t>
                      </a:r>
                      <a:endParaRPr lang="en-US" sz="1400" kern="1200" dirty="0">
                        <a:solidFill>
                          <a:schemeClr val="tx1"/>
                        </a:solidFill>
                        <a:latin typeface="+mn-lt"/>
                        <a:ea typeface="+mn-ea"/>
                        <a:cs typeface="+mn-cs"/>
                      </a:endParaRPr>
                    </a:p>
                  </a:txBody>
                  <a:tcPr/>
                </a:tc>
                <a:tc>
                  <a:txBody>
                    <a:bodyPr/>
                    <a:lstStyle/>
                    <a:p>
                      <a:r>
                        <a:rPr lang="en-US" sz="1400" b="0" i="0" kern="1200" dirty="0">
                          <a:solidFill>
                            <a:schemeClr val="tx1"/>
                          </a:solidFill>
                          <a:effectLst/>
                          <a:latin typeface="+mn-lt"/>
                          <a:ea typeface="+mn-ea"/>
                          <a:cs typeface="+mn-cs"/>
                        </a:rPr>
                        <a:t>"RCAP" - OMEP - ITAP Phase2</a:t>
                      </a:r>
                      <a:endParaRPr lang="en-US" sz="1400" dirty="0"/>
                    </a:p>
                  </a:txBody>
                  <a:tcPr/>
                </a:tc>
                <a:extLst>
                  <a:ext uri="{0D108BD9-81ED-4DB2-BD59-A6C34878D82A}">
                    <a16:rowId xmlns:a16="http://schemas.microsoft.com/office/drawing/2014/main" val="2822733041"/>
                  </a:ext>
                </a:extLst>
              </a:tr>
              <a:tr h="422650">
                <a:tc>
                  <a:txBody>
                    <a:bodyPr/>
                    <a:lstStyle/>
                    <a:p>
                      <a:r>
                        <a:rPr lang="en-US" sz="1400" b="0" i="0" kern="1200" dirty="0">
                          <a:solidFill>
                            <a:schemeClr val="tx1"/>
                          </a:solidFill>
                          <a:effectLst/>
                          <a:latin typeface="+mn-lt"/>
                          <a:ea typeface="+mn-ea"/>
                          <a:cs typeface="+mn-cs"/>
                        </a:rPr>
                        <a:t>"MDAP" – PRIMEX-EARTHQUAKE</a:t>
                      </a:r>
                      <a:endParaRPr lang="en-US" sz="1400" dirty="0"/>
                    </a:p>
                  </a:txBody>
                  <a:tcPr/>
                </a:tc>
                <a:tc>
                  <a:txBody>
                    <a:bodyPr/>
                    <a:lstStyle/>
                    <a:p>
                      <a:r>
                        <a:rPr lang="en-US" sz="1400" b="0" i="0" kern="1200" dirty="0">
                          <a:solidFill>
                            <a:schemeClr val="tx1"/>
                          </a:solidFill>
                          <a:effectLst/>
                          <a:latin typeface="+mn-lt"/>
                          <a:ea typeface="+mn-ea"/>
                          <a:cs typeface="+mn-cs"/>
                        </a:rPr>
                        <a:t>"RCAP" - MMEC - FSMA</a:t>
                      </a:r>
                      <a:endParaRPr lang="en-US" sz="1400" dirty="0"/>
                    </a:p>
                  </a:txBody>
                  <a:tcPr/>
                </a:tc>
                <a:tc>
                  <a:txBody>
                    <a:bodyPr/>
                    <a:lstStyle/>
                    <a:p>
                      <a:r>
                        <a:rPr lang="it-IT" sz="1400" b="0" i="0" kern="1200" dirty="0">
                          <a:solidFill>
                            <a:schemeClr val="tx1"/>
                          </a:solidFill>
                          <a:effectLst/>
                          <a:latin typeface="+mn-lt"/>
                          <a:ea typeface="+mn-ea"/>
                          <a:cs typeface="+mn-cs"/>
                        </a:rPr>
                        <a:t>"RCAP" - PAMEP - Kata in a Box</a:t>
                      </a:r>
                      <a:endParaRPr lang="en-US" sz="1400" dirty="0"/>
                    </a:p>
                  </a:txBody>
                  <a:tcPr/>
                </a:tc>
                <a:extLst>
                  <a:ext uri="{0D108BD9-81ED-4DB2-BD59-A6C34878D82A}">
                    <a16:rowId xmlns:a16="http://schemas.microsoft.com/office/drawing/2014/main" val="2604011980"/>
                  </a:ext>
                </a:extLst>
              </a:tr>
              <a:tr h="392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“MDAP” – TMAC – Hurricane Laura</a:t>
                      </a:r>
                    </a:p>
                  </a:txBody>
                  <a:tcPr/>
                </a:tc>
                <a:tc>
                  <a:txBody>
                    <a:bodyPr/>
                    <a:lstStyle/>
                    <a:p>
                      <a:r>
                        <a:rPr lang="en-US" sz="1400" b="0" i="0" kern="1200" dirty="0">
                          <a:solidFill>
                            <a:schemeClr val="tx1"/>
                          </a:solidFill>
                          <a:effectLst/>
                          <a:latin typeface="+mn-lt"/>
                          <a:ea typeface="+mn-ea"/>
                          <a:cs typeface="+mn-cs"/>
                        </a:rPr>
                        <a:t>"RCAP" - MMEP - </a:t>
                      </a:r>
                      <a:r>
                        <a:rPr lang="en-US" sz="1400" b="0" i="0" kern="1200" dirty="0" err="1">
                          <a:solidFill>
                            <a:schemeClr val="tx1"/>
                          </a:solidFill>
                          <a:effectLst/>
                          <a:latin typeface="+mn-lt"/>
                          <a:ea typeface="+mn-ea"/>
                          <a:cs typeface="+mn-cs"/>
                        </a:rPr>
                        <a:t>AddMfg</a:t>
                      </a:r>
                      <a:endParaRPr lang="en-US" sz="1400" dirty="0"/>
                    </a:p>
                  </a:txBody>
                  <a:tcPr/>
                </a:tc>
                <a:tc>
                  <a:txBody>
                    <a:bodyPr/>
                    <a:lstStyle/>
                    <a:p>
                      <a:r>
                        <a:rPr lang="en-US" sz="1400" b="0" i="0" kern="1200" dirty="0">
                          <a:solidFill>
                            <a:schemeClr val="tx1"/>
                          </a:solidFill>
                          <a:effectLst/>
                          <a:latin typeface="+mn-lt"/>
                          <a:ea typeface="+mn-ea"/>
                          <a:cs typeface="+mn-cs"/>
                        </a:rPr>
                        <a:t>"RCAP" - PRIMEX - Industry 4.0</a:t>
                      </a:r>
                      <a:endParaRPr lang="en-US" sz="1400" dirty="0"/>
                    </a:p>
                  </a:txBody>
                  <a:tcPr/>
                </a:tc>
                <a:extLst>
                  <a:ext uri="{0D108BD9-81ED-4DB2-BD59-A6C34878D82A}">
                    <a16:rowId xmlns:a16="http://schemas.microsoft.com/office/drawing/2014/main" val="1972099548"/>
                  </a:ext>
                </a:extLst>
              </a:tr>
              <a:tr h="376787">
                <a:tc>
                  <a:txBody>
                    <a:bodyPr/>
                    <a:lstStyle/>
                    <a:p>
                      <a:r>
                        <a:rPr lang="en-US" sz="1400" b="0" i="0" kern="1200" dirty="0">
                          <a:solidFill>
                            <a:schemeClr val="tx1"/>
                          </a:solidFill>
                          <a:effectLst/>
                          <a:latin typeface="+mn-lt"/>
                          <a:ea typeface="+mn-ea"/>
                          <a:cs typeface="+mn-cs"/>
                        </a:rPr>
                        <a:t>"RCAP" - CMTC - NN Cyber CA</a:t>
                      </a:r>
                      <a:endParaRPr lang="en-US" sz="1400" dirty="0"/>
                    </a:p>
                  </a:txBody>
                  <a:tcPr/>
                </a:tc>
                <a:tc>
                  <a:txBody>
                    <a:bodyPr/>
                    <a:lstStyle/>
                    <a:p>
                      <a:r>
                        <a:rPr lang="en-US" sz="1400" b="0" i="0" kern="1200" dirty="0">
                          <a:solidFill>
                            <a:schemeClr val="tx1"/>
                          </a:solidFill>
                          <a:effectLst/>
                          <a:latin typeface="+mn-lt"/>
                          <a:ea typeface="+mn-ea"/>
                          <a:cs typeface="+mn-cs"/>
                        </a:rPr>
                        <a:t>"RCAP" - MMTC - Cybersecurity</a:t>
                      </a:r>
                      <a:endParaRPr lang="en-US" sz="1400" dirty="0"/>
                    </a:p>
                  </a:txBody>
                  <a:tcPr/>
                </a:tc>
                <a:tc>
                  <a:txBody>
                    <a:bodyPr/>
                    <a:lstStyle/>
                    <a:p>
                      <a:r>
                        <a:rPr lang="en-US" sz="1400" b="0" i="0" kern="1200" dirty="0">
                          <a:solidFill>
                            <a:schemeClr val="tx1"/>
                          </a:solidFill>
                          <a:effectLst/>
                          <a:latin typeface="+mn-lt"/>
                          <a:ea typeface="+mn-ea"/>
                          <a:cs typeface="+mn-cs"/>
                        </a:rPr>
                        <a:t>"RCAP" - SD MEP - Technology Adoption</a:t>
                      </a:r>
                      <a:endParaRPr lang="en-US" sz="1400" dirty="0"/>
                    </a:p>
                  </a:txBody>
                  <a:tcPr/>
                </a:tc>
                <a:extLst>
                  <a:ext uri="{0D108BD9-81ED-4DB2-BD59-A6C34878D82A}">
                    <a16:rowId xmlns:a16="http://schemas.microsoft.com/office/drawing/2014/main" val="649486311"/>
                  </a:ext>
                </a:extLst>
              </a:tr>
              <a:tr h="3689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"RCAP" - CONNSTEP - </a:t>
                      </a:r>
                      <a:r>
                        <a:rPr lang="en-US" sz="1400" b="0" kern="1200" dirty="0" err="1">
                          <a:solidFill>
                            <a:schemeClr val="tx1"/>
                          </a:solidFill>
                          <a:latin typeface="+mn-lt"/>
                          <a:ea typeface="+mn-ea"/>
                          <a:cs typeface="+mn-cs"/>
                        </a:rPr>
                        <a:t>Mfg</a:t>
                      </a:r>
                      <a:r>
                        <a:rPr lang="en-US" sz="1400" b="0" kern="1200" dirty="0">
                          <a:solidFill>
                            <a:schemeClr val="tx1"/>
                          </a:solidFill>
                          <a:latin typeface="+mn-lt"/>
                          <a:ea typeface="+mn-ea"/>
                          <a:cs typeface="+mn-cs"/>
                        </a:rPr>
                        <a:t> Skills for CT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"RCAP" - MMTC - NN Cyber MI</a:t>
                      </a:r>
                      <a:endParaRPr lang="en-US" sz="1400" dirty="0"/>
                    </a:p>
                  </a:txBody>
                  <a:tcPr/>
                </a:tc>
                <a:tc>
                  <a:txBody>
                    <a:bodyPr/>
                    <a:lstStyle/>
                    <a:p>
                      <a:r>
                        <a:rPr lang="en-US" sz="1400" b="0" i="0" kern="1200" dirty="0">
                          <a:solidFill>
                            <a:schemeClr val="tx1"/>
                          </a:solidFill>
                          <a:effectLst/>
                          <a:latin typeface="+mn-lt"/>
                          <a:ea typeface="+mn-ea"/>
                          <a:cs typeface="+mn-cs"/>
                        </a:rPr>
                        <a:t>"RCAP" - TNMEP - Adv Tech Team</a:t>
                      </a:r>
                      <a:endParaRPr lang="en-US" sz="1400" dirty="0"/>
                    </a:p>
                  </a:txBody>
                  <a:tcPr/>
                </a:tc>
                <a:extLst>
                  <a:ext uri="{0D108BD9-81ED-4DB2-BD59-A6C34878D82A}">
                    <a16:rowId xmlns:a16="http://schemas.microsoft.com/office/drawing/2014/main" val="2614069092"/>
                  </a:ext>
                </a:extLst>
              </a:tr>
              <a:tr h="366799">
                <a:tc>
                  <a:txBody>
                    <a:bodyPr/>
                    <a:lstStyle/>
                    <a:p>
                      <a:r>
                        <a:rPr lang="en-US" sz="1400" b="0" i="0" kern="1200" dirty="0">
                          <a:solidFill>
                            <a:schemeClr val="tx1"/>
                          </a:solidFill>
                          <a:effectLst/>
                          <a:latin typeface="+mn-lt"/>
                          <a:ea typeface="+mn-ea"/>
                          <a:cs typeface="+mn-cs"/>
                        </a:rPr>
                        <a:t>"RCAP" - </a:t>
                      </a:r>
                      <a:r>
                        <a:rPr lang="en-US" sz="1400" b="0" i="0" kern="1200" dirty="0" err="1">
                          <a:solidFill>
                            <a:schemeClr val="tx1"/>
                          </a:solidFill>
                          <a:effectLst/>
                          <a:latin typeface="+mn-lt"/>
                          <a:ea typeface="+mn-ea"/>
                          <a:cs typeface="+mn-cs"/>
                        </a:rPr>
                        <a:t>FloricaMakes</a:t>
                      </a:r>
                      <a:r>
                        <a:rPr lang="en-US" sz="1400" b="0" i="0" kern="1200" dirty="0">
                          <a:solidFill>
                            <a:schemeClr val="tx1"/>
                          </a:solidFill>
                          <a:effectLst/>
                          <a:latin typeface="+mn-lt"/>
                          <a:ea typeface="+mn-ea"/>
                          <a:cs typeface="+mn-cs"/>
                        </a:rPr>
                        <a:t> - I4.0 Baldrige</a:t>
                      </a:r>
                      <a:endParaRPr lang="en-US" sz="1400" dirty="0"/>
                    </a:p>
                  </a:txBody>
                  <a:tcPr/>
                </a:tc>
                <a:tc>
                  <a:txBody>
                    <a:bodyPr/>
                    <a:lstStyle/>
                    <a:p>
                      <a:r>
                        <a:rPr lang="en-US" sz="1400" b="0" i="0" kern="1200" dirty="0">
                          <a:solidFill>
                            <a:schemeClr val="tx1"/>
                          </a:solidFill>
                          <a:effectLst/>
                          <a:latin typeface="+mn-lt"/>
                          <a:ea typeface="+mn-ea"/>
                          <a:cs typeface="+mn-cs"/>
                        </a:rPr>
                        <a:t>"RCAP" - MO MEP - America Works</a:t>
                      </a:r>
                      <a:endParaRPr lang="en-US" sz="1400" dirty="0"/>
                    </a:p>
                  </a:txBody>
                  <a:tcPr/>
                </a:tc>
                <a:tc>
                  <a:txBody>
                    <a:bodyPr/>
                    <a:lstStyle/>
                    <a:p>
                      <a:r>
                        <a:rPr lang="en-US" sz="1400" b="0" i="0" kern="1200" dirty="0">
                          <a:solidFill>
                            <a:schemeClr val="tx1"/>
                          </a:solidFill>
                          <a:effectLst/>
                          <a:latin typeface="+mn-lt"/>
                          <a:ea typeface="+mn-ea"/>
                          <a:cs typeface="+mn-cs"/>
                        </a:rPr>
                        <a:t>"RCAP" - URIRF - ICDM</a:t>
                      </a:r>
                      <a:endParaRPr lang="en-US" sz="1400" dirty="0"/>
                    </a:p>
                  </a:txBody>
                  <a:tcPr/>
                </a:tc>
                <a:extLst>
                  <a:ext uri="{0D108BD9-81ED-4DB2-BD59-A6C34878D82A}">
                    <a16:rowId xmlns:a16="http://schemas.microsoft.com/office/drawing/2014/main" val="948639187"/>
                  </a:ext>
                </a:extLst>
              </a:tr>
              <a:tr h="389818">
                <a:tc>
                  <a:txBody>
                    <a:bodyPr/>
                    <a:lstStyle/>
                    <a:p>
                      <a:r>
                        <a:rPr lang="en-US" sz="1400" b="0" i="0" kern="1200" dirty="0">
                          <a:solidFill>
                            <a:schemeClr val="tx1"/>
                          </a:solidFill>
                          <a:effectLst/>
                          <a:latin typeface="+mn-lt"/>
                          <a:ea typeface="+mn-ea"/>
                          <a:cs typeface="+mn-cs"/>
                        </a:rPr>
                        <a:t>"RCAP" - FloridaMakes - </a:t>
                      </a:r>
                      <a:r>
                        <a:rPr lang="en-US" sz="1400" b="0" i="0" kern="1200" dirty="0" err="1">
                          <a:solidFill>
                            <a:schemeClr val="tx1"/>
                          </a:solidFill>
                          <a:effectLst/>
                          <a:latin typeface="+mn-lt"/>
                          <a:ea typeface="+mn-ea"/>
                          <a:cs typeface="+mn-cs"/>
                        </a:rPr>
                        <a:t>Aeroflex</a:t>
                      </a:r>
                      <a:endParaRPr lang="en-US" sz="1400" dirty="0"/>
                    </a:p>
                  </a:txBody>
                  <a:tcPr/>
                </a:tc>
                <a:tc>
                  <a:txBody>
                    <a:bodyPr/>
                    <a:lstStyle/>
                    <a:p>
                      <a:r>
                        <a:rPr lang="en-US" sz="1400" b="0" i="0" kern="1200" dirty="0">
                          <a:solidFill>
                            <a:schemeClr val="tx1"/>
                          </a:solidFill>
                          <a:effectLst/>
                          <a:latin typeface="+mn-lt"/>
                          <a:ea typeface="+mn-ea"/>
                          <a:cs typeface="+mn-cs"/>
                        </a:rPr>
                        <a:t>"RCAP" - MO MEP - FSMA</a:t>
                      </a:r>
                      <a:endParaRPr lang="en-US" sz="1400" dirty="0"/>
                    </a:p>
                  </a:txBody>
                  <a:tcPr/>
                </a:tc>
                <a:tc>
                  <a:txBody>
                    <a:bodyPr/>
                    <a:lstStyle/>
                    <a:p>
                      <a:r>
                        <a:rPr lang="en-US" sz="1400" b="0" i="0" kern="1200" dirty="0">
                          <a:solidFill>
                            <a:schemeClr val="tx1"/>
                          </a:solidFill>
                          <a:effectLst/>
                          <a:latin typeface="+mn-lt"/>
                          <a:ea typeface="+mn-ea"/>
                          <a:cs typeface="+mn-cs"/>
                        </a:rPr>
                        <a:t>"RCAP"- NYMEP - CRIRC</a:t>
                      </a:r>
                      <a:endParaRPr lang="en-US" sz="1400" dirty="0"/>
                    </a:p>
                  </a:txBody>
                  <a:tcPr/>
                </a:tc>
                <a:extLst>
                  <a:ext uri="{0D108BD9-81ED-4DB2-BD59-A6C34878D82A}">
                    <a16:rowId xmlns:a16="http://schemas.microsoft.com/office/drawing/2014/main" val="1520383462"/>
                  </a:ext>
                </a:extLst>
              </a:tr>
              <a:tr h="332082">
                <a:tc>
                  <a:txBody>
                    <a:bodyPr/>
                    <a:lstStyle/>
                    <a:p>
                      <a:r>
                        <a:rPr lang="en-US" sz="1400" b="0" i="0" kern="1200" dirty="0">
                          <a:solidFill>
                            <a:schemeClr val="tx1"/>
                          </a:solidFill>
                          <a:effectLst/>
                          <a:latin typeface="+mn-lt"/>
                          <a:ea typeface="+mn-ea"/>
                          <a:cs typeface="+mn-cs"/>
                        </a:rPr>
                        <a:t>"RCAP" - GAMEP - CMMC Training</a:t>
                      </a:r>
                      <a:endParaRPr lang="en-US" sz="1400" dirty="0"/>
                    </a:p>
                  </a:txBody>
                  <a:tcPr/>
                </a:tc>
                <a:tc>
                  <a:txBody>
                    <a:bodyPr/>
                    <a:lstStyle/>
                    <a:p>
                      <a:r>
                        <a:rPr lang="en-US" sz="1400" b="0" i="0" kern="1200" dirty="0">
                          <a:solidFill>
                            <a:schemeClr val="tx1"/>
                          </a:solidFill>
                          <a:effectLst/>
                          <a:latin typeface="+mn-lt"/>
                          <a:ea typeface="+mn-ea"/>
                          <a:cs typeface="+mn-cs"/>
                        </a:rPr>
                        <a:t>"RCAP" - NCMEP - Digital Supply Chain</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"RCAP" - NJMEP - FSMA</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1061100199"/>
                  </a:ext>
                </a:extLst>
              </a:tr>
            </a:tbl>
          </a:graphicData>
        </a:graphic>
      </p:graphicFrame>
    </p:spTree>
    <p:extLst>
      <p:ext uri="{BB962C8B-B14F-4D97-AF65-F5344CB8AC3E}">
        <p14:creationId xmlns:p14="http://schemas.microsoft.com/office/powerpoint/2010/main" val="22811258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371939-C923-F2A6-506B-9F0108B30D89}"/>
              </a:ext>
            </a:extLst>
          </p:cNvPr>
          <p:cNvPicPr>
            <a:picLocks noGrp="1" noChangeAspect="1"/>
          </p:cNvPicPr>
          <p:nvPr>
            <p:ph idx="1"/>
          </p:nvPr>
        </p:nvPicPr>
        <p:blipFill>
          <a:blip r:embed="rId3"/>
          <a:stretch>
            <a:fillRect/>
          </a:stretch>
        </p:blipFill>
        <p:spPr>
          <a:xfrm>
            <a:off x="457200" y="1812524"/>
            <a:ext cx="8229600" cy="3933039"/>
          </a:xfrm>
        </p:spPr>
      </p:pic>
      <p:sp>
        <p:nvSpPr>
          <p:cNvPr id="2" name="Title 1">
            <a:extLst>
              <a:ext uri="{FF2B5EF4-FFF2-40B4-BE49-F238E27FC236}">
                <a16:creationId xmlns:a16="http://schemas.microsoft.com/office/drawing/2014/main" id="{40A11D47-0B2F-4231-B1D8-9CEB2EE6BCCE}"/>
              </a:ext>
            </a:extLst>
          </p:cNvPr>
          <p:cNvSpPr>
            <a:spLocks noGrp="1"/>
          </p:cNvSpPr>
          <p:nvPr>
            <p:ph type="title"/>
          </p:nvPr>
        </p:nvSpPr>
        <p:spPr>
          <a:xfrm>
            <a:off x="457200" y="328246"/>
            <a:ext cx="8229600" cy="1221948"/>
          </a:xfrm>
        </p:spPr>
        <p:txBody>
          <a:bodyPr>
            <a:noAutofit/>
          </a:bodyPr>
          <a:lstStyle/>
          <a:p>
            <a:r>
              <a:rPr lang="en-US" sz="3200" dirty="0"/>
              <a:t>All Special Project required elements will appear on your Reporting Dashboard </a:t>
            </a:r>
          </a:p>
        </p:txBody>
      </p:sp>
      <p:sp>
        <p:nvSpPr>
          <p:cNvPr id="4" name="Slide Number Placeholder 3">
            <a:extLst>
              <a:ext uri="{FF2B5EF4-FFF2-40B4-BE49-F238E27FC236}">
                <a16:creationId xmlns:a16="http://schemas.microsoft.com/office/drawing/2014/main" id="{B4C64452-1610-4D19-98CB-8D6B5D862250}"/>
              </a:ext>
            </a:extLst>
          </p:cNvPr>
          <p:cNvSpPr>
            <a:spLocks noGrp="1"/>
          </p:cNvSpPr>
          <p:nvPr>
            <p:ph type="sldNum" sz="quarter" idx="4"/>
          </p:nvPr>
        </p:nvSpPr>
        <p:spPr/>
        <p:txBody>
          <a:bodyPr/>
          <a:lstStyle/>
          <a:p>
            <a:fld id="{30A02D7B-7C10-D548-8D23-D0A29A0599FA}" type="slidenum">
              <a:rPr lang="en-US" smtClean="0"/>
              <a:pPr/>
              <a:t>111</a:t>
            </a:fld>
            <a:endParaRPr lang="en-US" dirty="0"/>
          </a:p>
        </p:txBody>
      </p:sp>
      <p:sp>
        <p:nvSpPr>
          <p:cNvPr id="8" name="Rectangular Callout 4">
            <a:extLst>
              <a:ext uri="{FF2B5EF4-FFF2-40B4-BE49-F238E27FC236}">
                <a16:creationId xmlns:a16="http://schemas.microsoft.com/office/drawing/2014/main" id="{E501E9BA-FC88-4795-8A51-B9D704D71331}"/>
              </a:ext>
            </a:extLst>
          </p:cNvPr>
          <p:cNvSpPr/>
          <p:nvPr/>
        </p:nvSpPr>
        <p:spPr>
          <a:xfrm>
            <a:off x="2749626" y="4760249"/>
            <a:ext cx="1042198" cy="635207"/>
          </a:xfrm>
          <a:prstGeom prst="wedgeRectCallout">
            <a:avLst>
              <a:gd name="adj1" fmla="val -147565"/>
              <a:gd name="adj2" fmla="val -26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First Progress Plan Due Date</a:t>
            </a:r>
          </a:p>
        </p:txBody>
      </p:sp>
      <p:sp>
        <p:nvSpPr>
          <p:cNvPr id="11" name="Rectangular Callout 4">
            <a:extLst>
              <a:ext uri="{FF2B5EF4-FFF2-40B4-BE49-F238E27FC236}">
                <a16:creationId xmlns:a16="http://schemas.microsoft.com/office/drawing/2014/main" id="{68370EF4-DCDE-4304-A569-6C3B0032F30A}"/>
              </a:ext>
            </a:extLst>
          </p:cNvPr>
          <p:cNvSpPr/>
          <p:nvPr/>
        </p:nvSpPr>
        <p:spPr>
          <a:xfrm>
            <a:off x="2664311" y="2879261"/>
            <a:ext cx="1907689" cy="814251"/>
          </a:xfrm>
          <a:prstGeom prst="wedgeRectCallout">
            <a:avLst>
              <a:gd name="adj1" fmla="val -90888"/>
              <a:gd name="adj2" fmla="val 172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Staff and Contacts are funding program specific and must be reported quarterly</a:t>
            </a:r>
          </a:p>
        </p:txBody>
      </p:sp>
    </p:spTree>
    <p:extLst>
      <p:ext uri="{BB962C8B-B14F-4D97-AF65-F5344CB8AC3E}">
        <p14:creationId xmlns:p14="http://schemas.microsoft.com/office/powerpoint/2010/main" val="14701223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76CA-C1B5-4269-8741-0AFD60B587EA}"/>
              </a:ext>
            </a:extLst>
          </p:cNvPr>
          <p:cNvSpPr>
            <a:spLocks noGrp="1"/>
          </p:cNvSpPr>
          <p:nvPr>
            <p:ph type="title"/>
          </p:nvPr>
        </p:nvSpPr>
        <p:spPr/>
        <p:txBody>
          <a:bodyPr>
            <a:normAutofit/>
          </a:bodyPr>
          <a:lstStyle/>
          <a:p>
            <a:r>
              <a:rPr lang="en-US" sz="3200" dirty="0"/>
              <a:t>Immediate quarterly reporting requirements</a:t>
            </a:r>
          </a:p>
        </p:txBody>
      </p:sp>
      <p:sp>
        <p:nvSpPr>
          <p:cNvPr id="3" name="Content Placeholder 2">
            <a:extLst>
              <a:ext uri="{FF2B5EF4-FFF2-40B4-BE49-F238E27FC236}">
                <a16:creationId xmlns:a16="http://schemas.microsoft.com/office/drawing/2014/main" id="{10D91294-B2D4-4913-A81D-C5ACFCAD2BD7}"/>
              </a:ext>
            </a:extLst>
          </p:cNvPr>
          <p:cNvSpPr>
            <a:spLocks noGrp="1"/>
          </p:cNvSpPr>
          <p:nvPr>
            <p:ph idx="1"/>
          </p:nvPr>
        </p:nvSpPr>
        <p:spPr/>
        <p:txBody>
          <a:bodyPr>
            <a:normAutofit fontScale="85000" lnSpcReduction="20000"/>
          </a:bodyPr>
          <a:lstStyle/>
          <a:p>
            <a:r>
              <a:rPr lang="en-US" b="1" dirty="0"/>
              <a:t>Staff </a:t>
            </a:r>
            <a:r>
              <a:rPr lang="en-US" dirty="0"/>
              <a:t>– assign staff to work on the new awards</a:t>
            </a:r>
          </a:p>
          <a:p>
            <a:pPr lvl="1"/>
            <a:r>
              <a:rPr lang="en-US" dirty="0"/>
              <a:t>Click CIP, Staff, Submit Quarterly Reports, check the box for staff/award, click Actions – Submit for Reporting </a:t>
            </a:r>
          </a:p>
          <a:p>
            <a:pPr marL="457200" lvl="1" indent="0">
              <a:buNone/>
            </a:pPr>
            <a:endParaRPr lang="en-US" dirty="0"/>
          </a:p>
          <a:p>
            <a:r>
              <a:rPr lang="en-US" b="1" dirty="0"/>
              <a:t>Contacts </a:t>
            </a:r>
            <a:r>
              <a:rPr lang="en-US" dirty="0"/>
              <a:t>– associate staff to be responsible for certain tasks like project management, reporting, survey so that they can be easily contacted via phone or email</a:t>
            </a:r>
          </a:p>
          <a:p>
            <a:pPr lvl="1"/>
            <a:r>
              <a:rPr lang="en-US" dirty="0"/>
              <a:t>Click CIP, Contacts, Submit Quarterly Reports, Select the Program Name from the dropdown, click the View/Edit icon for the Contact Type, use the Available/Selected Box to designate staff to the Contact Type, Click Add, click OK to save</a:t>
            </a:r>
          </a:p>
          <a:p>
            <a:pPr lvl="2"/>
            <a:r>
              <a:rPr lang="en-US" dirty="0"/>
              <a:t>Project Manager</a:t>
            </a:r>
          </a:p>
          <a:p>
            <a:pPr lvl="2"/>
            <a:r>
              <a:rPr lang="en-US" dirty="0"/>
              <a:t>Reporting Contact</a:t>
            </a:r>
          </a:p>
          <a:p>
            <a:pPr lvl="2"/>
            <a:r>
              <a:rPr lang="en-US" dirty="0"/>
              <a:t>Survey Contact</a:t>
            </a:r>
          </a:p>
          <a:p>
            <a:endParaRPr lang="en-US" dirty="0"/>
          </a:p>
        </p:txBody>
      </p:sp>
      <p:sp>
        <p:nvSpPr>
          <p:cNvPr id="4" name="Slide Number Placeholder 3">
            <a:extLst>
              <a:ext uri="{FF2B5EF4-FFF2-40B4-BE49-F238E27FC236}">
                <a16:creationId xmlns:a16="http://schemas.microsoft.com/office/drawing/2014/main" id="{45A38A4D-063B-4D94-9F15-39BB87665B8A}"/>
              </a:ext>
            </a:extLst>
          </p:cNvPr>
          <p:cNvSpPr>
            <a:spLocks noGrp="1"/>
          </p:cNvSpPr>
          <p:nvPr>
            <p:ph type="sldNum" sz="quarter" idx="4"/>
          </p:nvPr>
        </p:nvSpPr>
        <p:spPr/>
        <p:txBody>
          <a:bodyPr/>
          <a:lstStyle/>
          <a:p>
            <a:fld id="{30A02D7B-7C10-D548-8D23-D0A29A0599FA}" type="slidenum">
              <a:rPr lang="en-US" smtClean="0"/>
              <a:pPr/>
              <a:t>112</a:t>
            </a:fld>
            <a:endParaRPr lang="en-US" dirty="0"/>
          </a:p>
        </p:txBody>
      </p:sp>
    </p:spTree>
    <p:extLst>
      <p:ext uri="{BB962C8B-B14F-4D97-AF65-F5344CB8AC3E}">
        <p14:creationId xmlns:p14="http://schemas.microsoft.com/office/powerpoint/2010/main" val="40124365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9C60-6122-48E5-A135-868BE3B88F03}"/>
              </a:ext>
            </a:extLst>
          </p:cNvPr>
          <p:cNvSpPr>
            <a:spLocks noGrp="1"/>
          </p:cNvSpPr>
          <p:nvPr>
            <p:ph type="title"/>
          </p:nvPr>
        </p:nvSpPr>
        <p:spPr/>
        <p:txBody>
          <a:bodyPr>
            <a:noAutofit/>
          </a:bodyPr>
          <a:lstStyle/>
          <a:p>
            <a:r>
              <a:rPr lang="en-US" sz="3200" dirty="0"/>
              <a:t>Special Projects will be reporting on project progress based on the requirements of the award.</a:t>
            </a:r>
            <a:br>
              <a:rPr lang="en-US" sz="3200" dirty="0"/>
            </a:br>
            <a:endParaRPr lang="en-US" sz="3200" dirty="0"/>
          </a:p>
        </p:txBody>
      </p:sp>
      <p:sp>
        <p:nvSpPr>
          <p:cNvPr id="3" name="Content Placeholder 2">
            <a:extLst>
              <a:ext uri="{FF2B5EF4-FFF2-40B4-BE49-F238E27FC236}">
                <a16:creationId xmlns:a16="http://schemas.microsoft.com/office/drawing/2014/main" id="{7955ABE6-1E2F-44EB-BFB1-AE506EB757C3}"/>
              </a:ext>
            </a:extLst>
          </p:cNvPr>
          <p:cNvSpPr>
            <a:spLocks noGrp="1"/>
          </p:cNvSpPr>
          <p:nvPr>
            <p:ph idx="1"/>
          </p:nvPr>
        </p:nvSpPr>
        <p:spPr>
          <a:xfrm>
            <a:off x="457200" y="1636295"/>
            <a:ext cx="8229600" cy="4489868"/>
          </a:xfrm>
        </p:spPr>
        <p:txBody>
          <a:bodyPr>
            <a:normAutofit fontScale="85000" lnSpcReduction="20000"/>
          </a:bodyPr>
          <a:lstStyle/>
          <a:p>
            <a:pPr marL="0" indent="0">
              <a:buNone/>
            </a:pPr>
            <a:r>
              <a:rPr lang="en-US" dirty="0"/>
              <a:t>Examples include:</a:t>
            </a:r>
          </a:p>
          <a:p>
            <a:r>
              <a:rPr lang="en-US" dirty="0"/>
              <a:t>Program Status:  (Provide narrative that details the status of your program.  Specific details that discuss project specific stages (Define, Design, Develop, Deploy), partnerships developed, coordination made, challenges and next steps) </a:t>
            </a:r>
          </a:p>
          <a:p>
            <a:pPr marL="0" indent="0">
              <a:buNone/>
            </a:pPr>
            <a:r>
              <a:rPr lang="en-US" dirty="0"/>
              <a:t> </a:t>
            </a:r>
          </a:p>
          <a:p>
            <a:r>
              <a:rPr lang="en-US" dirty="0"/>
              <a:t>Status Outcomes:  (includes Results/ Accomplishments, Lessons learned and best practices)</a:t>
            </a:r>
          </a:p>
          <a:p>
            <a:pPr marL="0" indent="0">
              <a:buNone/>
            </a:pPr>
            <a:endParaRPr lang="en-US" dirty="0"/>
          </a:p>
          <a:p>
            <a:pPr marL="0" indent="0">
              <a:buNone/>
            </a:pPr>
            <a:r>
              <a:rPr lang="en-US" dirty="0"/>
              <a:t>Progress Plans will be reviewed by the NIST MEP Project Manager and the FPM and sent to Grants once finalized.</a:t>
            </a:r>
          </a:p>
          <a:p>
            <a:endParaRPr lang="en-US" dirty="0"/>
          </a:p>
        </p:txBody>
      </p:sp>
      <p:sp>
        <p:nvSpPr>
          <p:cNvPr id="4" name="Slide Number Placeholder 3">
            <a:extLst>
              <a:ext uri="{FF2B5EF4-FFF2-40B4-BE49-F238E27FC236}">
                <a16:creationId xmlns:a16="http://schemas.microsoft.com/office/drawing/2014/main" id="{7F0180EC-52CB-48A1-BCD1-86ADE403F16E}"/>
              </a:ext>
            </a:extLst>
          </p:cNvPr>
          <p:cNvSpPr>
            <a:spLocks noGrp="1"/>
          </p:cNvSpPr>
          <p:nvPr>
            <p:ph type="sldNum" sz="quarter" idx="4"/>
          </p:nvPr>
        </p:nvSpPr>
        <p:spPr/>
        <p:txBody>
          <a:bodyPr/>
          <a:lstStyle/>
          <a:p>
            <a:fld id="{30A02D7B-7C10-D548-8D23-D0A29A0599FA}" type="slidenum">
              <a:rPr lang="en-US" smtClean="0"/>
              <a:pPr/>
              <a:t>113</a:t>
            </a:fld>
            <a:endParaRPr lang="en-US" dirty="0"/>
          </a:p>
        </p:txBody>
      </p:sp>
    </p:spTree>
    <p:extLst>
      <p:ext uri="{BB962C8B-B14F-4D97-AF65-F5344CB8AC3E}">
        <p14:creationId xmlns:p14="http://schemas.microsoft.com/office/powerpoint/2010/main" val="3942129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23F6-CD8A-42E7-813F-6CB41F51825A}"/>
              </a:ext>
            </a:extLst>
          </p:cNvPr>
          <p:cNvSpPr>
            <a:spLocks noGrp="1"/>
          </p:cNvSpPr>
          <p:nvPr>
            <p:ph type="title"/>
          </p:nvPr>
        </p:nvSpPr>
        <p:spPr>
          <a:xfrm>
            <a:off x="457200" y="505548"/>
            <a:ext cx="8229600" cy="1370144"/>
          </a:xfrm>
        </p:spPr>
        <p:txBody>
          <a:bodyPr>
            <a:normAutofit/>
          </a:bodyPr>
          <a:lstStyle/>
          <a:p>
            <a:r>
              <a:rPr lang="en-US" sz="3200" dirty="0"/>
              <a:t>All parties get to share in the success of these projects.</a:t>
            </a:r>
          </a:p>
        </p:txBody>
      </p:sp>
      <p:sp>
        <p:nvSpPr>
          <p:cNvPr id="3" name="Content Placeholder 2">
            <a:extLst>
              <a:ext uri="{FF2B5EF4-FFF2-40B4-BE49-F238E27FC236}">
                <a16:creationId xmlns:a16="http://schemas.microsoft.com/office/drawing/2014/main" id="{D6A789A5-9E39-400B-B655-D169FE0C789A}"/>
              </a:ext>
            </a:extLst>
          </p:cNvPr>
          <p:cNvSpPr>
            <a:spLocks noGrp="1"/>
          </p:cNvSpPr>
          <p:nvPr>
            <p:ph idx="1"/>
          </p:nvPr>
        </p:nvSpPr>
        <p:spPr>
          <a:xfrm>
            <a:off x="457200" y="1664677"/>
            <a:ext cx="8229600" cy="4461486"/>
          </a:xfrm>
        </p:spPr>
        <p:txBody>
          <a:bodyPr>
            <a:normAutofit fontScale="85000" lnSpcReduction="20000"/>
          </a:bodyPr>
          <a:lstStyle/>
          <a:p>
            <a:pPr marL="0" indent="0">
              <a:buNone/>
            </a:pPr>
            <a:r>
              <a:rPr lang="en-US" b="1" dirty="0"/>
              <a:t>Scenario </a:t>
            </a:r>
            <a:r>
              <a:rPr lang="en-US" dirty="0"/>
              <a:t>– GA MEP partners with Oregon MEP to deliver food safety services to a food manufacturer in Oregon.  Oregon delivers the services and submits the project for survey, tagging the project with National Account “RCAP” – GAMEP – FSMA.</a:t>
            </a:r>
          </a:p>
          <a:p>
            <a:pPr marL="0" indent="0">
              <a:buNone/>
            </a:pPr>
            <a:endParaRPr lang="en-US" dirty="0"/>
          </a:p>
          <a:p>
            <a:pPr lvl="1"/>
            <a:r>
              <a:rPr lang="en-US" dirty="0"/>
              <a:t>Aggregate client and project counts along with impacts rolled up to the “RCAP” – GAMEP – FSMA.</a:t>
            </a:r>
          </a:p>
          <a:p>
            <a:pPr lvl="1"/>
            <a:r>
              <a:rPr lang="en-US" dirty="0"/>
              <a:t>Oregon MEP is also credited with the client and project counts and impacts related to the RCAP.  Reflected in The IMPACT metrics.</a:t>
            </a:r>
          </a:p>
          <a:p>
            <a:pPr marL="342900" lvl="1" indent="0">
              <a:buNone/>
            </a:pPr>
            <a:endParaRPr lang="en-US" dirty="0"/>
          </a:p>
          <a:p>
            <a:pPr marL="342900" lvl="1" indent="0">
              <a:buNone/>
            </a:pPr>
            <a:r>
              <a:rPr lang="en-US" sz="2700" b="1" dirty="0"/>
              <a:t>This ONLY works if projects are properly tagged.</a:t>
            </a:r>
          </a:p>
          <a:p>
            <a:pPr marL="0" indent="0">
              <a:buNone/>
            </a:pPr>
            <a:endParaRPr lang="en-US" dirty="0"/>
          </a:p>
        </p:txBody>
      </p:sp>
      <p:sp>
        <p:nvSpPr>
          <p:cNvPr id="4" name="Slide Number Placeholder 3">
            <a:extLst>
              <a:ext uri="{FF2B5EF4-FFF2-40B4-BE49-F238E27FC236}">
                <a16:creationId xmlns:a16="http://schemas.microsoft.com/office/drawing/2014/main" id="{C8C1B950-C3DD-4468-A1FB-9EB0957F9B91}"/>
              </a:ext>
            </a:extLst>
          </p:cNvPr>
          <p:cNvSpPr>
            <a:spLocks noGrp="1"/>
          </p:cNvSpPr>
          <p:nvPr>
            <p:ph type="sldNum" sz="quarter" idx="4"/>
          </p:nvPr>
        </p:nvSpPr>
        <p:spPr/>
        <p:txBody>
          <a:bodyPr/>
          <a:lstStyle/>
          <a:p>
            <a:fld id="{30A02D7B-7C10-D548-8D23-D0A29A0599FA}" type="slidenum">
              <a:rPr lang="en-US" smtClean="0"/>
              <a:pPr/>
              <a:t>114</a:t>
            </a:fld>
            <a:endParaRPr lang="en-US" dirty="0"/>
          </a:p>
        </p:txBody>
      </p:sp>
    </p:spTree>
    <p:extLst>
      <p:ext uri="{BB962C8B-B14F-4D97-AF65-F5344CB8AC3E}">
        <p14:creationId xmlns:p14="http://schemas.microsoft.com/office/powerpoint/2010/main" val="20296792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C2C1-74BF-424B-86E4-280D81A3A05D}"/>
              </a:ext>
            </a:extLst>
          </p:cNvPr>
          <p:cNvSpPr>
            <a:spLocks noGrp="1"/>
          </p:cNvSpPr>
          <p:nvPr>
            <p:ph type="title"/>
          </p:nvPr>
        </p:nvSpPr>
        <p:spPr/>
        <p:txBody>
          <a:bodyPr>
            <a:normAutofit fontScale="90000"/>
          </a:bodyPr>
          <a:lstStyle/>
          <a:p>
            <a:r>
              <a:rPr lang="en-US" dirty="0"/>
              <a:t>Who is responsible to ensure Special projects are being tagged? </a:t>
            </a:r>
          </a:p>
        </p:txBody>
      </p:sp>
      <p:sp>
        <p:nvSpPr>
          <p:cNvPr id="3" name="Content Placeholder 2">
            <a:extLst>
              <a:ext uri="{FF2B5EF4-FFF2-40B4-BE49-F238E27FC236}">
                <a16:creationId xmlns:a16="http://schemas.microsoft.com/office/drawing/2014/main" id="{84595EFD-2F40-42F9-A160-E1D2C316A4F8}"/>
              </a:ext>
            </a:extLst>
          </p:cNvPr>
          <p:cNvSpPr>
            <a:spLocks noGrp="1"/>
          </p:cNvSpPr>
          <p:nvPr>
            <p:ph idx="1"/>
          </p:nvPr>
        </p:nvSpPr>
        <p:spPr>
          <a:xfrm>
            <a:off x="457200" y="2157046"/>
            <a:ext cx="8229600" cy="3969117"/>
          </a:xfrm>
        </p:spPr>
        <p:txBody>
          <a:bodyPr>
            <a:normAutofit fontScale="77500" lnSpcReduction="20000"/>
          </a:bodyPr>
          <a:lstStyle/>
          <a:p>
            <a:r>
              <a:rPr lang="en-US" b="1" dirty="0"/>
              <a:t>Project Manager at the Lead MEP Center</a:t>
            </a:r>
          </a:p>
          <a:p>
            <a:r>
              <a:rPr lang="en-US" b="1" dirty="0"/>
              <a:t>Reporting Contact at the Lead MEP Center</a:t>
            </a:r>
          </a:p>
          <a:p>
            <a:pPr marL="0" indent="0">
              <a:buNone/>
            </a:pPr>
            <a:endParaRPr lang="en-US" b="1" dirty="0"/>
          </a:p>
          <a:p>
            <a:r>
              <a:rPr lang="en-US" b="1" dirty="0"/>
              <a:t>Project Manager at NIST MEP</a:t>
            </a:r>
          </a:p>
          <a:p>
            <a:pPr marL="0" indent="0">
              <a:buNone/>
            </a:pPr>
            <a:endParaRPr lang="en-US" b="1" dirty="0"/>
          </a:p>
          <a:p>
            <a:pPr marL="0" indent="0">
              <a:buNone/>
            </a:pPr>
            <a:r>
              <a:rPr lang="en-US" b="1" dirty="0">
                <a:solidFill>
                  <a:schemeClr val="accent1">
                    <a:lumMod val="75000"/>
                  </a:schemeClr>
                </a:solidFill>
              </a:rPr>
              <a:t>Communication will be key.  It is important that the PM for the Lead Center make sure the delivering Center is properly educated (CD, sales, delivery, and reporting staff) in the way to report the project.  And that the Lead Center PM follows-up to make sure projects are reported properly.  If it is not marked it is not counted.</a:t>
            </a:r>
          </a:p>
          <a:p>
            <a:endParaRPr lang="en-US" dirty="0"/>
          </a:p>
        </p:txBody>
      </p:sp>
      <p:sp>
        <p:nvSpPr>
          <p:cNvPr id="4" name="Slide Number Placeholder 3">
            <a:extLst>
              <a:ext uri="{FF2B5EF4-FFF2-40B4-BE49-F238E27FC236}">
                <a16:creationId xmlns:a16="http://schemas.microsoft.com/office/drawing/2014/main" id="{1D47CE78-AC88-46F8-97E5-BF6085103403}"/>
              </a:ext>
            </a:extLst>
          </p:cNvPr>
          <p:cNvSpPr>
            <a:spLocks noGrp="1"/>
          </p:cNvSpPr>
          <p:nvPr>
            <p:ph type="sldNum" sz="quarter" idx="4"/>
          </p:nvPr>
        </p:nvSpPr>
        <p:spPr/>
        <p:txBody>
          <a:bodyPr/>
          <a:lstStyle/>
          <a:p>
            <a:fld id="{30A02D7B-7C10-D548-8D23-D0A29A0599FA}" type="slidenum">
              <a:rPr lang="en-US" smtClean="0"/>
              <a:pPr/>
              <a:t>115</a:t>
            </a:fld>
            <a:endParaRPr lang="en-US" dirty="0"/>
          </a:p>
        </p:txBody>
      </p:sp>
    </p:spTree>
    <p:extLst>
      <p:ext uri="{BB962C8B-B14F-4D97-AF65-F5344CB8AC3E}">
        <p14:creationId xmlns:p14="http://schemas.microsoft.com/office/powerpoint/2010/main" val="27329003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53" y="641015"/>
            <a:ext cx="8229600" cy="702877"/>
          </a:xfrm>
        </p:spPr>
        <p:txBody>
          <a:bodyPr>
            <a:normAutofit/>
          </a:bodyPr>
          <a:lstStyle/>
          <a:p>
            <a:r>
              <a:rPr lang="en-US" dirty="0"/>
              <a:t>Survey Confirmation Schedule</a:t>
            </a:r>
          </a:p>
        </p:txBody>
      </p:sp>
      <p:sp>
        <p:nvSpPr>
          <p:cNvPr id="5" name="Slide Number Placeholder 4">
            <a:extLst>
              <a:ext uri="{FF2B5EF4-FFF2-40B4-BE49-F238E27FC236}">
                <a16:creationId xmlns:a16="http://schemas.microsoft.com/office/drawing/2014/main" id="{B057434D-DE9B-4E10-9715-96E8E0D0FDBD}"/>
              </a:ext>
            </a:extLst>
          </p:cNvPr>
          <p:cNvSpPr>
            <a:spLocks noGrp="1"/>
          </p:cNvSpPr>
          <p:nvPr>
            <p:ph type="sldNum" sz="quarter" idx="4"/>
          </p:nvPr>
        </p:nvSpPr>
        <p:spPr/>
        <p:txBody>
          <a:bodyPr/>
          <a:lstStyle/>
          <a:p>
            <a:fld id="{54311E83-CD6C-2549-9EAD-3DC9C6DC4EB6}" type="slidenum">
              <a:rPr lang="en-US" smtClean="0"/>
              <a:pPr/>
              <a:t>116</a:t>
            </a:fld>
            <a:endParaRPr lang="en-US" dirty="0"/>
          </a:p>
        </p:txBody>
      </p:sp>
      <p:graphicFrame>
        <p:nvGraphicFramePr>
          <p:cNvPr id="6" name="Table 5">
            <a:extLst>
              <a:ext uri="{FF2B5EF4-FFF2-40B4-BE49-F238E27FC236}">
                <a16:creationId xmlns:a16="http://schemas.microsoft.com/office/drawing/2014/main" id="{B0CA60CC-0BB7-412C-8C77-298C1CD96DF8}"/>
              </a:ext>
            </a:extLst>
          </p:cNvPr>
          <p:cNvGraphicFramePr>
            <a:graphicFrameLocks noGrp="1"/>
          </p:cNvGraphicFramePr>
          <p:nvPr/>
        </p:nvGraphicFramePr>
        <p:xfrm>
          <a:off x="1804738" y="2208788"/>
          <a:ext cx="5414211" cy="2440425"/>
        </p:xfrm>
        <a:graphic>
          <a:graphicData uri="http://schemas.openxmlformats.org/drawingml/2006/table">
            <a:tbl>
              <a:tblPr firstRow="1" bandRow="1">
                <a:tableStyleId>{5C22544A-7EE6-4342-B048-85BDC9FD1C3A}</a:tableStyleId>
              </a:tblPr>
              <a:tblGrid>
                <a:gridCol w="1523198">
                  <a:extLst>
                    <a:ext uri="{9D8B030D-6E8A-4147-A177-3AD203B41FA5}">
                      <a16:colId xmlns:a16="http://schemas.microsoft.com/office/drawing/2014/main" val="942520479"/>
                    </a:ext>
                  </a:extLst>
                </a:gridCol>
                <a:gridCol w="3891013">
                  <a:extLst>
                    <a:ext uri="{9D8B030D-6E8A-4147-A177-3AD203B41FA5}">
                      <a16:colId xmlns:a16="http://schemas.microsoft.com/office/drawing/2014/main" val="1265643339"/>
                    </a:ext>
                  </a:extLst>
                </a:gridCol>
              </a:tblGrid>
              <a:tr h="737273">
                <a:tc>
                  <a:txBody>
                    <a:bodyPr/>
                    <a:lstStyle/>
                    <a:p>
                      <a:pPr algn="ctr"/>
                      <a:endParaRPr lang="en-US" sz="1400" dirty="0"/>
                    </a:p>
                    <a:p>
                      <a:pPr algn="ctr"/>
                      <a:r>
                        <a:rPr lang="en-US" sz="1400" dirty="0"/>
                        <a:t>Quarter</a:t>
                      </a:r>
                    </a:p>
                  </a:txBody>
                  <a:tcPr marL="68580" marR="68580" marT="34290" marB="34290"/>
                </a:tc>
                <a:tc>
                  <a:txBody>
                    <a:bodyPr/>
                    <a:lstStyle/>
                    <a:p>
                      <a:pPr algn="ctr"/>
                      <a:endParaRPr lang="en-US" sz="1200" dirty="0"/>
                    </a:p>
                    <a:p>
                      <a:pPr marL="0" algn="ctr" defTabSz="457189" rtl="0" eaLnBrk="1" latinLnBrk="0" hangingPunct="1"/>
                      <a:r>
                        <a:rPr lang="en-US" sz="1400" b="1" kern="1200" dirty="0">
                          <a:solidFill>
                            <a:schemeClr val="lt1"/>
                          </a:solidFill>
                          <a:latin typeface="+mn-lt"/>
                          <a:ea typeface="+mn-ea"/>
                          <a:cs typeface="+mn-cs"/>
                        </a:rPr>
                        <a:t>Survey Confirmation Dates Open in MEIS</a:t>
                      </a:r>
                    </a:p>
                  </a:txBody>
                  <a:tcPr marL="68580" marR="68580" marT="34290" marB="34290"/>
                </a:tc>
                <a:extLst>
                  <a:ext uri="{0D108BD9-81ED-4DB2-BD59-A6C34878D82A}">
                    <a16:rowId xmlns:a16="http://schemas.microsoft.com/office/drawing/2014/main" val="1690890771"/>
                  </a:ext>
                </a:extLst>
              </a:tr>
              <a:tr h="425788">
                <a:tc>
                  <a:txBody>
                    <a:bodyPr/>
                    <a:lstStyle/>
                    <a:p>
                      <a:pPr algn="ctr"/>
                      <a:r>
                        <a:rPr lang="en-US" sz="1400" dirty="0"/>
                        <a:t>Quarter 1</a:t>
                      </a:r>
                    </a:p>
                  </a:txBody>
                  <a:tcPr marL="68580" marR="68580" marT="34290" marB="34290"/>
                </a:tc>
                <a:tc>
                  <a:txBody>
                    <a:bodyPr/>
                    <a:lstStyle/>
                    <a:p>
                      <a:pPr algn="ctr"/>
                      <a:r>
                        <a:rPr lang="en-US" sz="1400" dirty="0"/>
                        <a:t>March 1 – March 31</a:t>
                      </a:r>
                    </a:p>
                  </a:txBody>
                  <a:tcPr marL="68580" marR="68580" marT="34290" marB="34290"/>
                </a:tc>
                <a:extLst>
                  <a:ext uri="{0D108BD9-81ED-4DB2-BD59-A6C34878D82A}">
                    <a16:rowId xmlns:a16="http://schemas.microsoft.com/office/drawing/2014/main" val="2892707111"/>
                  </a:ext>
                </a:extLst>
              </a:tr>
              <a:tr h="425788">
                <a:tc>
                  <a:txBody>
                    <a:bodyPr/>
                    <a:lstStyle/>
                    <a:p>
                      <a:pPr algn="ctr"/>
                      <a:r>
                        <a:rPr lang="en-US" sz="1400" dirty="0"/>
                        <a:t>Quarter 2</a:t>
                      </a:r>
                    </a:p>
                  </a:txBody>
                  <a:tcPr marL="68580" marR="68580" marT="34290" marB="34290"/>
                </a:tc>
                <a:tc>
                  <a:txBody>
                    <a:bodyPr/>
                    <a:lstStyle/>
                    <a:p>
                      <a:pPr algn="ctr"/>
                      <a:r>
                        <a:rPr lang="en-US" sz="1400" dirty="0"/>
                        <a:t>June 1 – June 30</a:t>
                      </a:r>
                    </a:p>
                  </a:txBody>
                  <a:tcPr marL="68580" marR="68580" marT="34290" marB="34290"/>
                </a:tc>
                <a:extLst>
                  <a:ext uri="{0D108BD9-81ED-4DB2-BD59-A6C34878D82A}">
                    <a16:rowId xmlns:a16="http://schemas.microsoft.com/office/drawing/2014/main" val="1058597722"/>
                  </a:ext>
                </a:extLst>
              </a:tr>
              <a:tr h="425788">
                <a:tc>
                  <a:txBody>
                    <a:bodyPr/>
                    <a:lstStyle/>
                    <a:p>
                      <a:pPr algn="ctr"/>
                      <a:r>
                        <a:rPr lang="en-US" sz="1400" dirty="0"/>
                        <a:t>Quarter 3</a:t>
                      </a:r>
                    </a:p>
                  </a:txBody>
                  <a:tcPr marL="68580" marR="68580" marT="34290" marB="34290"/>
                </a:tc>
                <a:tc>
                  <a:txBody>
                    <a:bodyPr/>
                    <a:lstStyle/>
                    <a:p>
                      <a:pPr algn="ctr"/>
                      <a:r>
                        <a:rPr lang="en-US" sz="1400" dirty="0"/>
                        <a:t>September 1 – September 30</a:t>
                      </a:r>
                    </a:p>
                  </a:txBody>
                  <a:tcPr marL="68580" marR="68580" marT="34290" marB="34290"/>
                </a:tc>
                <a:extLst>
                  <a:ext uri="{0D108BD9-81ED-4DB2-BD59-A6C34878D82A}">
                    <a16:rowId xmlns:a16="http://schemas.microsoft.com/office/drawing/2014/main" val="1709742051"/>
                  </a:ext>
                </a:extLst>
              </a:tr>
              <a:tr h="425788">
                <a:tc>
                  <a:txBody>
                    <a:bodyPr/>
                    <a:lstStyle/>
                    <a:p>
                      <a:pPr algn="ctr"/>
                      <a:r>
                        <a:rPr lang="en-US" sz="1400" dirty="0"/>
                        <a:t>Quarter 4</a:t>
                      </a:r>
                    </a:p>
                  </a:txBody>
                  <a:tcPr marL="68580" marR="68580" marT="34290" marB="34290"/>
                </a:tc>
                <a:tc>
                  <a:txBody>
                    <a:bodyPr/>
                    <a:lstStyle/>
                    <a:p>
                      <a:pPr algn="ctr"/>
                      <a:r>
                        <a:rPr lang="en-US" sz="1400" dirty="0"/>
                        <a:t>December 1 –  December 31</a:t>
                      </a:r>
                    </a:p>
                  </a:txBody>
                  <a:tcPr marL="68580" marR="68580" marT="34290" marB="34290"/>
                </a:tc>
                <a:extLst>
                  <a:ext uri="{0D108BD9-81ED-4DB2-BD59-A6C34878D82A}">
                    <a16:rowId xmlns:a16="http://schemas.microsoft.com/office/drawing/2014/main" val="409135058"/>
                  </a:ext>
                </a:extLst>
              </a:tr>
            </a:tbl>
          </a:graphicData>
        </a:graphic>
      </p:graphicFrame>
    </p:spTree>
    <p:extLst>
      <p:ext uri="{BB962C8B-B14F-4D97-AF65-F5344CB8AC3E}">
        <p14:creationId xmlns:p14="http://schemas.microsoft.com/office/powerpoint/2010/main" val="392317851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646" y="609601"/>
            <a:ext cx="7634707" cy="1032768"/>
          </a:xfrm>
        </p:spPr>
        <p:txBody>
          <a:bodyPr>
            <a:normAutofit fontScale="90000"/>
          </a:bodyPr>
          <a:lstStyle/>
          <a:p>
            <a:r>
              <a:rPr lang="en-US" sz="3600" dirty="0"/>
              <a:t>Take Advantage of the Many MEIS Reports</a:t>
            </a:r>
            <a:br>
              <a:rPr lang="en-US" sz="3600" dirty="0"/>
            </a:br>
            <a:r>
              <a:rPr lang="en-US" sz="3200" dirty="0"/>
              <a:t>Survey Confirmation – 2 Reports</a:t>
            </a:r>
          </a:p>
        </p:txBody>
      </p:sp>
      <p:pic>
        <p:nvPicPr>
          <p:cNvPr id="4" name="Picture 3">
            <a:extLst>
              <a:ext uri="{FF2B5EF4-FFF2-40B4-BE49-F238E27FC236}">
                <a16:creationId xmlns:a16="http://schemas.microsoft.com/office/drawing/2014/main" id="{8EE96BB2-B1A8-6BD0-F993-6AE6D8771601}"/>
              </a:ext>
            </a:extLst>
          </p:cNvPr>
          <p:cNvPicPr>
            <a:picLocks noChangeAspect="1"/>
          </p:cNvPicPr>
          <p:nvPr/>
        </p:nvPicPr>
        <p:blipFill>
          <a:blip r:embed="rId3"/>
          <a:stretch>
            <a:fillRect/>
          </a:stretch>
        </p:blipFill>
        <p:spPr>
          <a:xfrm>
            <a:off x="938841" y="1670390"/>
            <a:ext cx="7108986" cy="4578009"/>
          </a:xfrm>
          <a:prstGeom prst="rect">
            <a:avLst/>
          </a:prstGeom>
        </p:spPr>
      </p:pic>
    </p:spTree>
    <p:extLst>
      <p:ext uri="{BB962C8B-B14F-4D97-AF65-F5344CB8AC3E}">
        <p14:creationId xmlns:p14="http://schemas.microsoft.com/office/powerpoint/2010/main" val="185310833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9878"/>
            <a:ext cx="7848600" cy="624697"/>
          </a:xfrm>
        </p:spPr>
        <p:txBody>
          <a:bodyPr>
            <a:normAutofit/>
          </a:bodyPr>
          <a:lstStyle/>
          <a:p>
            <a:r>
              <a:rPr lang="en-US" sz="3200" dirty="0">
                <a:cs typeface="Arial Narrow"/>
              </a:rPr>
              <a:t>Survey Confirmation</a:t>
            </a:r>
          </a:p>
        </p:txBody>
      </p:sp>
      <p:sp>
        <p:nvSpPr>
          <p:cNvPr id="3" name="Subtitle 2"/>
          <p:cNvSpPr>
            <a:spLocks noGrp="1"/>
          </p:cNvSpPr>
          <p:nvPr>
            <p:ph type="subTitle" idx="1"/>
          </p:nvPr>
        </p:nvSpPr>
        <p:spPr>
          <a:xfrm>
            <a:off x="838200" y="1219200"/>
            <a:ext cx="8001000" cy="5105400"/>
          </a:xfrm>
        </p:spPr>
        <p:txBody>
          <a:bodyPr>
            <a:normAutofit lnSpcReduction="10000"/>
          </a:bodyPr>
          <a:lstStyle/>
          <a:p>
            <a:pPr marL="342900" indent="-342900" algn="l">
              <a:buFont typeface="Arial" pitchFamily="34" charset="0"/>
              <a:buChar char="•"/>
            </a:pPr>
            <a:r>
              <a:rPr lang="en-US" sz="2400" dirty="0">
                <a:solidFill>
                  <a:schemeClr val="tx1"/>
                </a:solidFill>
                <a:cs typeface="Arial Narrow"/>
              </a:rPr>
              <a:t>Clients and Project data is submitted well before the survey occurs.</a:t>
            </a:r>
          </a:p>
          <a:p>
            <a:pPr marL="342900" indent="-342900" algn="l">
              <a:buFont typeface="Arial" pitchFamily="34" charset="0"/>
              <a:buChar char="•"/>
            </a:pPr>
            <a:r>
              <a:rPr lang="en-US" sz="2400" dirty="0">
                <a:solidFill>
                  <a:schemeClr val="tx1"/>
                </a:solidFill>
                <a:cs typeface="Arial Narrow"/>
              </a:rPr>
              <a:t>CARs are given one month immediately prior to the survey to </a:t>
            </a:r>
            <a:r>
              <a:rPr lang="en-US" sz="2400" dirty="0">
                <a:solidFill>
                  <a:schemeClr val="tx1"/>
                </a:solidFill>
              </a:rPr>
              <a:t>review client contact information and make changes.</a:t>
            </a:r>
          </a:p>
          <a:p>
            <a:pPr marL="342900" indent="-342900" algn="l">
              <a:buFont typeface="Arial" pitchFamily="34" charset="0"/>
              <a:buChar char="•"/>
            </a:pPr>
            <a:r>
              <a:rPr lang="en-US" sz="2400" dirty="0">
                <a:solidFill>
                  <a:schemeClr val="tx1"/>
                </a:solidFill>
              </a:rPr>
              <a:t>Opportunity to update information needed </a:t>
            </a:r>
            <a:r>
              <a:rPr lang="en-US" sz="2400" dirty="0">
                <a:solidFill>
                  <a:schemeClr val="tx1"/>
                </a:solidFill>
                <a:cs typeface="Arial Narrow"/>
              </a:rPr>
              <a:t>to conduct the survey and ensure that the materials sent to the client appear as professional as possible.</a:t>
            </a:r>
          </a:p>
          <a:p>
            <a:pPr marL="342900" indent="-342900" algn="l">
              <a:buFont typeface="Arial" pitchFamily="34" charset="0"/>
              <a:buChar char="•"/>
            </a:pPr>
            <a:r>
              <a:rPr lang="en-US" sz="2400" dirty="0">
                <a:solidFill>
                  <a:schemeClr val="tx1"/>
                </a:solidFill>
                <a:cs typeface="Arial Narrow"/>
              </a:rPr>
              <a:t>Most CARS involve their field staff in the review process since it is the field staff that are most aware of changes.</a:t>
            </a:r>
          </a:p>
          <a:p>
            <a:pPr marL="342900" indent="-342900" algn="l">
              <a:buFont typeface="Arial" pitchFamily="34" charset="0"/>
              <a:buChar char="•"/>
            </a:pPr>
            <a:r>
              <a:rPr lang="en-US" sz="2400" dirty="0">
                <a:solidFill>
                  <a:schemeClr val="tx1"/>
                </a:solidFill>
                <a:cs typeface="Arial Narrow"/>
              </a:rPr>
              <a:t>All client records with valid manufacturing MEP DOM NAICS Codes will be sent to survey regardless of whether the CAR has completed the confirmation process.  MEP refreshes the record with current D&amp;B information if &gt;6 months aged at the time Survey Confirmation is opened.</a:t>
            </a:r>
          </a:p>
        </p:txBody>
      </p:sp>
    </p:spTree>
    <p:extLst>
      <p:ext uri="{BB962C8B-B14F-4D97-AF65-F5344CB8AC3E}">
        <p14:creationId xmlns:p14="http://schemas.microsoft.com/office/powerpoint/2010/main" val="246611234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457200"/>
            <a:ext cx="7634707" cy="688019"/>
          </a:xfrm>
        </p:spPr>
        <p:txBody>
          <a:bodyPr>
            <a:normAutofit/>
          </a:bodyPr>
          <a:lstStyle/>
          <a:p>
            <a:r>
              <a:rPr lang="en-US" sz="3200" dirty="0"/>
              <a:t>Survey Confirmation Suggestions</a:t>
            </a:r>
          </a:p>
        </p:txBody>
      </p:sp>
      <p:sp>
        <p:nvSpPr>
          <p:cNvPr id="3" name="Subtitle 2"/>
          <p:cNvSpPr>
            <a:spLocks noGrp="1"/>
          </p:cNvSpPr>
          <p:nvPr>
            <p:ph type="subTitle" idx="1"/>
          </p:nvPr>
        </p:nvSpPr>
        <p:spPr>
          <a:xfrm>
            <a:off x="762000" y="1380931"/>
            <a:ext cx="7467600" cy="4316483"/>
          </a:xfrm>
        </p:spPr>
        <p:txBody>
          <a:bodyPr>
            <a:normAutofit fontScale="92500" lnSpcReduction="20000"/>
          </a:bodyPr>
          <a:lstStyle/>
          <a:p>
            <a:pPr marL="457200" indent="-457200" algn="l">
              <a:buFont typeface="Arial" panose="020B0604020202020204" pitchFamily="34" charset="0"/>
              <a:buChar char="•"/>
            </a:pPr>
            <a:r>
              <a:rPr lang="en-US" sz="2400" dirty="0">
                <a:solidFill>
                  <a:schemeClr val="tx1"/>
                </a:solidFill>
              </a:rPr>
              <a:t>Use this one-month period as a time to reconnect with clients. Go over project(s) up for survey to discuss expected impacts and investigate current needs and look for new opportunities with the customer. </a:t>
            </a:r>
          </a:p>
          <a:p>
            <a:pPr marL="457200" indent="-457200" algn="l">
              <a:buFont typeface="Arial" panose="020B0604020202020204" pitchFamily="34" charset="0"/>
              <a:buChar char="•"/>
            </a:pPr>
            <a:r>
              <a:rPr lang="en-US" sz="2400" dirty="0">
                <a:solidFill>
                  <a:schemeClr val="tx1"/>
                </a:solidFill>
              </a:rPr>
              <a:t>Use this period to initiate a D&amp;B Investigation for any clients that do not have an acceptable NAICS Code. They are marked with a </a:t>
            </a:r>
            <a:r>
              <a:rPr lang="en-US" sz="2400" dirty="0">
                <a:solidFill>
                  <a:srgbClr val="FF0000"/>
                </a:solidFill>
              </a:rPr>
              <a:t>red</a:t>
            </a:r>
            <a:r>
              <a:rPr lang="en-US" sz="2400" dirty="0">
                <a:solidFill>
                  <a:schemeClr val="tx1"/>
                </a:solidFill>
              </a:rPr>
              <a:t> exclamation point </a:t>
            </a:r>
            <a:r>
              <a:rPr lang="en-US" sz="2400" dirty="0">
                <a:solidFill>
                  <a:srgbClr val="FF0000"/>
                </a:solidFill>
              </a:rPr>
              <a:t>! </a:t>
            </a:r>
          </a:p>
          <a:p>
            <a:pPr marL="457200" indent="-457200" algn="l">
              <a:buFont typeface="Arial" panose="020B0604020202020204" pitchFamily="34" charset="0"/>
              <a:buChar char="•"/>
            </a:pPr>
            <a:r>
              <a:rPr lang="en-US" sz="2400" dirty="0">
                <a:solidFill>
                  <a:schemeClr val="tx1"/>
                </a:solidFill>
              </a:rPr>
              <a:t>Let clients know that you are trying to minimize the burden on them. Provide clients with third-party survey vendor name, survey schedule, and describe the process in detail to set expectations.</a:t>
            </a:r>
          </a:p>
          <a:p>
            <a:pPr marL="457200" indent="-457200" algn="l">
              <a:buFont typeface="Arial" panose="020B0604020202020204" pitchFamily="34" charset="0"/>
              <a:buChar char="•"/>
            </a:pPr>
            <a:r>
              <a:rPr lang="en-US" sz="2400" dirty="0">
                <a:solidFill>
                  <a:schemeClr val="tx1"/>
                </a:solidFill>
              </a:rPr>
              <a:t>Emphasize taking the web-based survey and that it should not take more than 15 minutes of their time if the field agent has already had a project close-out/feedback session where it was determined the success of the project.</a:t>
            </a:r>
          </a:p>
        </p:txBody>
      </p:sp>
    </p:spTree>
    <p:extLst>
      <p:ext uri="{BB962C8B-B14F-4D97-AF65-F5344CB8AC3E}">
        <p14:creationId xmlns:p14="http://schemas.microsoft.com/office/powerpoint/2010/main" val="153058648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6884"/>
            <a:ext cx="8229600" cy="871541"/>
          </a:xfrm>
        </p:spPr>
        <p:txBody>
          <a:bodyPr>
            <a:noAutofit/>
          </a:bodyPr>
          <a:lstStyle/>
          <a:p>
            <a:r>
              <a:rPr lang="en-US" sz="2800" dirty="0">
                <a:cs typeface="Arial Narrow"/>
              </a:rPr>
              <a:t>Reporting Elements – Information</a:t>
            </a:r>
            <a:br>
              <a:rPr lang="en-US" sz="2800" dirty="0">
                <a:cs typeface="Arial Narrow"/>
              </a:rPr>
            </a:br>
            <a:r>
              <a:rPr lang="en-US" sz="2000" dirty="0">
                <a:cs typeface="Arial Narrow"/>
              </a:rPr>
              <a:t>(Quarterly and When Changes Occur)</a:t>
            </a:r>
          </a:p>
        </p:txBody>
      </p:sp>
      <p:sp>
        <p:nvSpPr>
          <p:cNvPr id="3" name="Subtitle 2"/>
          <p:cNvSpPr>
            <a:spLocks noGrp="1"/>
          </p:cNvSpPr>
          <p:nvPr>
            <p:ph idx="1"/>
          </p:nvPr>
        </p:nvSpPr>
        <p:spPr>
          <a:xfrm>
            <a:off x="628650" y="1341081"/>
            <a:ext cx="7886700" cy="4712057"/>
          </a:xfrm>
        </p:spPr>
        <p:txBody>
          <a:bodyPr>
            <a:normAutofit fontScale="92500" lnSpcReduction="20000"/>
          </a:bodyPr>
          <a:lstStyle/>
          <a:p>
            <a:pPr marL="0" indent="0">
              <a:buNone/>
            </a:pPr>
            <a:r>
              <a:rPr lang="en-US" sz="2400" b="1" dirty="0">
                <a:cs typeface="Arial Narrow"/>
              </a:rPr>
              <a:t>Purpose:</a:t>
            </a:r>
          </a:p>
          <a:p>
            <a:pPr lvl="1"/>
            <a:r>
              <a:rPr lang="en-US" sz="2400" dirty="0">
                <a:cs typeface="Arial Narrow"/>
              </a:rPr>
              <a:t>Intended to provide NIST MEP with general CAR contact information such as address, telephone, fax number, and email address</a:t>
            </a:r>
          </a:p>
          <a:p>
            <a:pPr lvl="1"/>
            <a:r>
              <a:rPr lang="en-US" sz="2400" dirty="0">
                <a:cs typeface="Arial Narrow"/>
              </a:rPr>
              <a:t>MEP will use this information in communications with stakeholders and for publishing CAR information in marketing materials and web sites, Center Performance Management and Reviews. </a:t>
            </a:r>
          </a:p>
          <a:p>
            <a:pPr lvl="1"/>
            <a:r>
              <a:rPr lang="en-US" sz="2400" dirty="0">
                <a:cs typeface="Arial Narrow"/>
              </a:rPr>
              <a:t>Feeds MEP Public Site – Center Near You , MEP Quick List, State One Pager</a:t>
            </a:r>
          </a:p>
          <a:p>
            <a:pPr marL="0" indent="0">
              <a:buNone/>
            </a:pPr>
            <a:r>
              <a:rPr lang="en-US" sz="2400" b="1" dirty="0">
                <a:cs typeface="Arial Narrow"/>
              </a:rPr>
              <a:t>How to Report:</a:t>
            </a:r>
          </a:p>
          <a:p>
            <a:pPr lvl="1"/>
            <a:r>
              <a:rPr lang="en-US" sz="2400" dirty="0">
                <a:cs typeface="Arial Narrow"/>
              </a:rPr>
              <a:t>Click CIP, hover over Information, Submit Quarterly Reports, review data on the various tabs, click Actions Submit for Reporting to submit your changes to NIST MEP.</a:t>
            </a:r>
          </a:p>
          <a:p>
            <a:pPr lvl="2"/>
            <a:r>
              <a:rPr lang="en-US" dirty="0">
                <a:cs typeface="Arial Narrow"/>
              </a:rPr>
              <a:t>Highly recommend that you update this information as soon as something changes, no need to wait for a reporting month.</a:t>
            </a:r>
          </a:p>
          <a:p>
            <a:pPr lvl="2"/>
            <a:r>
              <a:rPr lang="en-US" dirty="0">
                <a:cs typeface="Arial Narrow"/>
              </a:rPr>
              <a:t>Centers cannot change CAR Name or Organization Type</a:t>
            </a:r>
          </a:p>
          <a:p>
            <a:endParaRPr lang="en-US" sz="2800" dirty="0">
              <a:cs typeface="Arial Narrow"/>
            </a:endParaRPr>
          </a:p>
          <a:p>
            <a:endParaRPr lang="en-US" sz="2800" dirty="0">
              <a:latin typeface="Arial Narrow"/>
              <a:cs typeface="Arial Narrow"/>
            </a:endParaRPr>
          </a:p>
        </p:txBody>
      </p:sp>
      <p:sp>
        <p:nvSpPr>
          <p:cNvPr id="5" name="Slide Number Placeholder 4">
            <a:extLst>
              <a:ext uri="{FF2B5EF4-FFF2-40B4-BE49-F238E27FC236}">
                <a16:creationId xmlns:a16="http://schemas.microsoft.com/office/drawing/2014/main" id="{4C0686EB-91A8-48E0-B195-824891119CC1}"/>
              </a:ext>
            </a:extLst>
          </p:cNvPr>
          <p:cNvSpPr>
            <a:spLocks noGrp="1"/>
          </p:cNvSpPr>
          <p:nvPr>
            <p:ph type="sldNum" sz="quarter" idx="4"/>
          </p:nvPr>
        </p:nvSpPr>
        <p:spPr/>
        <p:txBody>
          <a:bodyPr/>
          <a:lstStyle/>
          <a:p>
            <a:fld id="{54311E83-CD6C-2549-9EAD-3DC9C6DC4EB6}" type="slidenum">
              <a:rPr lang="en-US" smtClean="0"/>
              <a:pPr/>
              <a:t>12</a:t>
            </a:fld>
            <a:endParaRPr lang="en-US" dirty="0"/>
          </a:p>
        </p:txBody>
      </p:sp>
    </p:spTree>
    <p:extLst>
      <p:ext uri="{BB962C8B-B14F-4D97-AF65-F5344CB8AC3E}">
        <p14:creationId xmlns:p14="http://schemas.microsoft.com/office/powerpoint/2010/main" val="424348984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52762B-2EE9-5704-9E74-DE43E2ED940D}"/>
              </a:ext>
            </a:extLst>
          </p:cNvPr>
          <p:cNvPicPr>
            <a:picLocks noChangeAspect="1"/>
          </p:cNvPicPr>
          <p:nvPr/>
        </p:nvPicPr>
        <p:blipFill>
          <a:blip r:embed="rId3"/>
          <a:stretch>
            <a:fillRect/>
          </a:stretch>
        </p:blipFill>
        <p:spPr>
          <a:xfrm>
            <a:off x="484539" y="2072490"/>
            <a:ext cx="8222214" cy="3774564"/>
          </a:xfrm>
          <a:prstGeom prst="rect">
            <a:avLst/>
          </a:prstGeom>
        </p:spPr>
      </p:pic>
      <p:sp>
        <p:nvSpPr>
          <p:cNvPr id="2" name="Title 1"/>
          <p:cNvSpPr>
            <a:spLocks noGrp="1"/>
          </p:cNvSpPr>
          <p:nvPr>
            <p:ph type="title"/>
          </p:nvPr>
        </p:nvSpPr>
        <p:spPr>
          <a:xfrm>
            <a:off x="457200" y="505548"/>
            <a:ext cx="8229600" cy="1394273"/>
          </a:xfrm>
        </p:spPr>
        <p:txBody>
          <a:bodyPr>
            <a:normAutofit fontScale="90000"/>
          </a:bodyPr>
          <a:lstStyle/>
          <a:p>
            <a:r>
              <a:rPr lang="en-US" sz="3100" dirty="0"/>
              <a:t>During Survey Confirmation, centers can update client contact information and manage the number of times a project is surveyed (EIS)</a:t>
            </a:r>
            <a:br>
              <a:rPr lang="en-US" sz="3100" dirty="0"/>
            </a:br>
            <a:endParaRPr lang="en-US" sz="3100" dirty="0"/>
          </a:p>
        </p:txBody>
      </p:sp>
      <p:sp>
        <p:nvSpPr>
          <p:cNvPr id="6" name="Speech Bubble: Rectangle 5"/>
          <p:cNvSpPr/>
          <p:nvPr/>
        </p:nvSpPr>
        <p:spPr>
          <a:xfrm>
            <a:off x="4223264" y="2324129"/>
            <a:ext cx="3150658" cy="947577"/>
          </a:xfrm>
          <a:prstGeom prst="wedgeRectCallout">
            <a:avLst>
              <a:gd name="adj1" fmla="val -118710"/>
              <a:gd name="adj2" fmla="val 38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As client/project records are reviewed, the client moves from Pending Review to either Reviewed, Excluded or EIS set to # times surveyed.</a:t>
            </a:r>
          </a:p>
        </p:txBody>
      </p:sp>
      <p:sp>
        <p:nvSpPr>
          <p:cNvPr id="4" name="Slide Number Placeholder 3">
            <a:extLst>
              <a:ext uri="{FF2B5EF4-FFF2-40B4-BE49-F238E27FC236}">
                <a16:creationId xmlns:a16="http://schemas.microsoft.com/office/drawing/2014/main" id="{64F12533-98B1-4779-A77E-D6EF5F1443A7}"/>
              </a:ext>
            </a:extLst>
          </p:cNvPr>
          <p:cNvSpPr>
            <a:spLocks noGrp="1"/>
          </p:cNvSpPr>
          <p:nvPr>
            <p:ph type="sldNum" sz="quarter" idx="4"/>
          </p:nvPr>
        </p:nvSpPr>
        <p:spPr/>
        <p:txBody>
          <a:bodyPr/>
          <a:lstStyle/>
          <a:p>
            <a:fld id="{54311E83-CD6C-2549-9EAD-3DC9C6DC4EB6}" type="slidenum">
              <a:rPr lang="en-US" smtClean="0"/>
              <a:pPr/>
              <a:t>120</a:t>
            </a:fld>
            <a:endParaRPr lang="en-US" dirty="0"/>
          </a:p>
        </p:txBody>
      </p:sp>
    </p:spTree>
    <p:extLst>
      <p:ext uri="{BB962C8B-B14F-4D97-AF65-F5344CB8AC3E}">
        <p14:creationId xmlns:p14="http://schemas.microsoft.com/office/powerpoint/2010/main" val="166759378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Outlier Verification</a:t>
            </a:r>
          </a:p>
        </p:txBody>
      </p:sp>
      <p:sp>
        <p:nvSpPr>
          <p:cNvPr id="4" name="Subtitle 3">
            <a:extLst>
              <a:ext uri="{FF2B5EF4-FFF2-40B4-BE49-F238E27FC236}">
                <a16:creationId xmlns:a16="http://schemas.microsoft.com/office/drawing/2014/main" id="{7FD6688E-EFE0-48EC-AF39-268E20ECB14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8157560"/>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E7B263-D8B8-4242-BA2A-8486CCA1365F}"/>
              </a:ext>
            </a:extLst>
          </p:cNvPr>
          <p:cNvSpPr>
            <a:spLocks noGrp="1"/>
          </p:cNvSpPr>
          <p:nvPr>
            <p:ph type="title"/>
          </p:nvPr>
        </p:nvSpPr>
        <p:spPr/>
        <p:txBody>
          <a:bodyPr>
            <a:normAutofit/>
          </a:bodyPr>
          <a:lstStyle/>
          <a:p>
            <a:r>
              <a:rPr lang="en-US" sz="3200" dirty="0"/>
              <a:t>Outlier Verification Process</a:t>
            </a:r>
          </a:p>
        </p:txBody>
      </p:sp>
      <p:sp>
        <p:nvSpPr>
          <p:cNvPr id="3" name="Subtitle 2"/>
          <p:cNvSpPr>
            <a:spLocks noGrp="1"/>
          </p:cNvSpPr>
          <p:nvPr>
            <p:ph idx="1"/>
          </p:nvPr>
        </p:nvSpPr>
        <p:spPr/>
        <p:txBody>
          <a:bodyPr>
            <a:normAutofit/>
          </a:bodyPr>
          <a:lstStyle/>
          <a:p>
            <a:pPr marL="342900" indent="-342900" algn="l">
              <a:lnSpc>
                <a:spcPct val="100000"/>
              </a:lnSpc>
              <a:buFont typeface="Arial" pitchFamily="34" charset="0"/>
              <a:buChar char="•"/>
            </a:pPr>
            <a:r>
              <a:rPr lang="en-US" sz="2800" dirty="0">
                <a:solidFill>
                  <a:schemeClr val="tx1"/>
                </a:solidFill>
              </a:rPr>
              <a:t>After survey closes, third-party contractor exports data from their system</a:t>
            </a:r>
          </a:p>
          <a:p>
            <a:pPr marL="342900" indent="-342900" algn="l">
              <a:lnSpc>
                <a:spcPct val="100000"/>
              </a:lnSpc>
              <a:buFont typeface="Arial" pitchFamily="34" charset="0"/>
              <a:buChar char="•"/>
            </a:pPr>
            <a:r>
              <a:rPr lang="en-US" sz="2800" dirty="0">
                <a:solidFill>
                  <a:schemeClr val="tx1"/>
                </a:solidFill>
              </a:rPr>
              <a:t>Data are imported into MEIS.</a:t>
            </a:r>
          </a:p>
          <a:p>
            <a:pPr marL="342900" indent="-342900" algn="l">
              <a:lnSpc>
                <a:spcPct val="100000"/>
              </a:lnSpc>
              <a:buFont typeface="Arial" pitchFamily="34" charset="0"/>
              <a:buChar char="•"/>
            </a:pPr>
            <a:r>
              <a:rPr lang="en-US" sz="2800" dirty="0">
                <a:solidFill>
                  <a:schemeClr val="tx1"/>
                </a:solidFill>
              </a:rPr>
              <a:t>Outliers flagged and confirmed by centers:</a:t>
            </a:r>
          </a:p>
          <a:p>
            <a:pPr lvl="1" algn="l">
              <a:lnSpc>
                <a:spcPct val="100000"/>
              </a:lnSpc>
            </a:pPr>
            <a:r>
              <a:rPr lang="en-US" sz="2400" dirty="0">
                <a:solidFill>
                  <a:schemeClr val="tx1"/>
                </a:solidFill>
              </a:rPr>
              <a:t>&gt;5M Total$</a:t>
            </a:r>
          </a:p>
          <a:p>
            <a:pPr lvl="1" algn="l">
              <a:lnSpc>
                <a:spcPct val="100000"/>
              </a:lnSpc>
            </a:pPr>
            <a:r>
              <a:rPr lang="en-US" sz="2400" dirty="0">
                <a:solidFill>
                  <a:schemeClr val="tx1"/>
                </a:solidFill>
              </a:rPr>
              <a:t>&gt;250 Total Job Impacts</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072" y="4518430"/>
            <a:ext cx="2722256" cy="1662521"/>
          </a:xfrm>
          <a:prstGeom prst="rect">
            <a:avLst/>
          </a:prstGeom>
        </p:spPr>
      </p:pic>
      <p:sp>
        <p:nvSpPr>
          <p:cNvPr id="5" name="Slide Number Placeholder 4">
            <a:extLst>
              <a:ext uri="{FF2B5EF4-FFF2-40B4-BE49-F238E27FC236}">
                <a16:creationId xmlns:a16="http://schemas.microsoft.com/office/drawing/2014/main" id="{E5CDBEA7-B1B2-4113-BA88-A8C552CF2472}"/>
              </a:ext>
            </a:extLst>
          </p:cNvPr>
          <p:cNvSpPr>
            <a:spLocks noGrp="1"/>
          </p:cNvSpPr>
          <p:nvPr>
            <p:ph type="sldNum" sz="quarter" idx="4"/>
          </p:nvPr>
        </p:nvSpPr>
        <p:spPr/>
        <p:txBody>
          <a:bodyPr/>
          <a:lstStyle/>
          <a:p>
            <a:fld id="{54311E83-CD6C-2549-9EAD-3DC9C6DC4EB6}" type="slidenum">
              <a:rPr lang="en-US" smtClean="0"/>
              <a:pPr/>
              <a:t>122</a:t>
            </a:fld>
            <a:endParaRPr lang="en-US" dirty="0"/>
          </a:p>
        </p:txBody>
      </p:sp>
    </p:spTree>
    <p:extLst>
      <p:ext uri="{BB962C8B-B14F-4D97-AF65-F5344CB8AC3E}">
        <p14:creationId xmlns:p14="http://schemas.microsoft.com/office/powerpoint/2010/main" val="177176255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25D2-1F0E-4AF7-AA3F-31A312FBF6E0}"/>
              </a:ext>
            </a:extLst>
          </p:cNvPr>
          <p:cNvSpPr>
            <a:spLocks noGrp="1"/>
          </p:cNvSpPr>
          <p:nvPr>
            <p:ph type="title"/>
          </p:nvPr>
        </p:nvSpPr>
        <p:spPr/>
        <p:txBody>
          <a:bodyPr>
            <a:normAutofit/>
          </a:bodyPr>
          <a:lstStyle/>
          <a:p>
            <a:r>
              <a:rPr lang="en-US" sz="3200" dirty="0"/>
              <a:t>Reporting Elements – Outlier Verification</a:t>
            </a:r>
          </a:p>
        </p:txBody>
      </p:sp>
      <p:sp>
        <p:nvSpPr>
          <p:cNvPr id="3" name="Content Placeholder 2">
            <a:extLst>
              <a:ext uri="{FF2B5EF4-FFF2-40B4-BE49-F238E27FC236}">
                <a16:creationId xmlns:a16="http://schemas.microsoft.com/office/drawing/2014/main" id="{1C1B291D-9BC9-4DD8-97D9-6D87A4366BB8}"/>
              </a:ext>
            </a:extLst>
          </p:cNvPr>
          <p:cNvSpPr>
            <a:spLocks noGrp="1"/>
          </p:cNvSpPr>
          <p:nvPr>
            <p:ph idx="1"/>
          </p:nvPr>
        </p:nvSpPr>
        <p:spPr/>
        <p:txBody>
          <a:bodyPr>
            <a:normAutofit fontScale="47500" lnSpcReduction="20000"/>
          </a:bodyPr>
          <a:lstStyle/>
          <a:p>
            <a:pPr marL="0" indent="0">
              <a:buNone/>
            </a:pPr>
            <a:r>
              <a:rPr lang="en-US" sz="3800" b="1" dirty="0"/>
              <a:t>Purpose:</a:t>
            </a:r>
          </a:p>
          <a:p>
            <a:pPr>
              <a:buFont typeface="Arial" pitchFamily="34" charset="0"/>
              <a:buChar char="•"/>
            </a:pPr>
            <a:r>
              <a:rPr lang="en-US" sz="3800" dirty="0"/>
              <a:t>Sometimes clients report significant impacts that NIST MEP requires be validated by the Center by communicating with the client to make sure what was reported is accurate.</a:t>
            </a:r>
          </a:p>
          <a:p>
            <a:pPr>
              <a:buFont typeface="Arial" pitchFamily="34" charset="0"/>
              <a:buChar char="•"/>
            </a:pPr>
            <a:r>
              <a:rPr lang="en-US" sz="3800" dirty="0"/>
              <a:t>Outliers are flagged and confirmed by Centers by indicating the method for communication with the client and a short paragraph describing the work and why the large impact was realized as a result.</a:t>
            </a:r>
          </a:p>
          <a:p>
            <a:pPr lvl="1"/>
            <a:r>
              <a:rPr lang="en-US" sz="3800" dirty="0"/>
              <a:t>&gt;5M Total$</a:t>
            </a:r>
          </a:p>
          <a:p>
            <a:pPr lvl="1"/>
            <a:r>
              <a:rPr lang="en-US" sz="3800" dirty="0"/>
              <a:t>&gt;250 Jobs</a:t>
            </a:r>
          </a:p>
          <a:p>
            <a:pPr marL="457200" lvl="1" indent="0">
              <a:buNone/>
            </a:pPr>
            <a:endParaRPr lang="en-US" sz="3800" dirty="0"/>
          </a:p>
          <a:p>
            <a:pPr marL="0" indent="0">
              <a:buNone/>
            </a:pPr>
            <a:r>
              <a:rPr lang="en-US" sz="3800" b="1" dirty="0"/>
              <a:t>How to report:</a:t>
            </a:r>
          </a:p>
          <a:p>
            <a:pPr lvl="1"/>
            <a:r>
              <a:rPr lang="en-US" sz="3800" dirty="0"/>
              <a:t>Click CIP, hover over Survey, Survey Outliers</a:t>
            </a:r>
          </a:p>
          <a:p>
            <a:pPr lvl="2"/>
            <a:r>
              <a:rPr lang="en-US" sz="3800" dirty="0"/>
              <a:t>Click on the View edit icon for the appropriate impact verification record.</a:t>
            </a:r>
          </a:p>
          <a:p>
            <a:pPr lvl="2"/>
            <a:r>
              <a:rPr lang="en-US" sz="3800" dirty="0"/>
              <a:t>Click the radio button to indicate the Verification Type</a:t>
            </a:r>
          </a:p>
          <a:p>
            <a:pPr lvl="2"/>
            <a:r>
              <a:rPr lang="en-US" sz="3800" dirty="0"/>
              <a:t>Click the radio button to indicate the Verification Status</a:t>
            </a:r>
          </a:p>
          <a:p>
            <a:pPr lvl="2"/>
            <a:r>
              <a:rPr lang="en-US" sz="3800" dirty="0"/>
              <a:t>Make any changes necessary to the quantified amounts.</a:t>
            </a:r>
          </a:p>
          <a:p>
            <a:pPr lvl="2"/>
            <a:r>
              <a:rPr lang="en-US" sz="3800" dirty="0"/>
              <a:t>Enter the narrative justification (minimum 500 characters)</a:t>
            </a:r>
          </a:p>
          <a:p>
            <a:pPr lvl="1"/>
            <a:r>
              <a:rPr lang="en-US" sz="3800" dirty="0"/>
              <a:t>Click Save Outlier</a:t>
            </a:r>
          </a:p>
          <a:p>
            <a:endParaRPr lang="en-US" dirty="0"/>
          </a:p>
        </p:txBody>
      </p:sp>
      <p:sp>
        <p:nvSpPr>
          <p:cNvPr id="4" name="Slide Number Placeholder 3">
            <a:extLst>
              <a:ext uri="{FF2B5EF4-FFF2-40B4-BE49-F238E27FC236}">
                <a16:creationId xmlns:a16="http://schemas.microsoft.com/office/drawing/2014/main" id="{46004F7F-AC22-4680-B58E-CA40BA8C1FD8}"/>
              </a:ext>
            </a:extLst>
          </p:cNvPr>
          <p:cNvSpPr>
            <a:spLocks noGrp="1"/>
          </p:cNvSpPr>
          <p:nvPr>
            <p:ph type="sldNum" sz="quarter" idx="4"/>
          </p:nvPr>
        </p:nvSpPr>
        <p:spPr/>
        <p:txBody>
          <a:bodyPr/>
          <a:lstStyle/>
          <a:p>
            <a:fld id="{30A02D7B-7C10-D548-8D23-D0A29A0599FA}" type="slidenum">
              <a:rPr lang="en-US" smtClean="0"/>
              <a:pPr/>
              <a:t>123</a:t>
            </a:fld>
            <a:endParaRPr lang="en-US" dirty="0"/>
          </a:p>
        </p:txBody>
      </p:sp>
    </p:spTree>
    <p:extLst>
      <p:ext uri="{BB962C8B-B14F-4D97-AF65-F5344CB8AC3E}">
        <p14:creationId xmlns:p14="http://schemas.microsoft.com/office/powerpoint/2010/main" val="38148564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Reporting Elements – Outlier Verification</a:t>
            </a:r>
          </a:p>
        </p:txBody>
      </p:sp>
      <p:sp>
        <p:nvSpPr>
          <p:cNvPr id="3" name="Content Placeholder 2"/>
          <p:cNvSpPr>
            <a:spLocks noGrp="1"/>
          </p:cNvSpPr>
          <p:nvPr>
            <p:ph idx="1"/>
          </p:nvPr>
        </p:nvSpPr>
        <p:spPr/>
        <p:txBody>
          <a:bodyPr>
            <a:noAutofit/>
          </a:bodyPr>
          <a:lstStyle/>
          <a:p>
            <a:pPr marL="0" lvl="0" indent="0">
              <a:buNone/>
            </a:pPr>
            <a:r>
              <a:rPr lang="en-US" sz="2400" b="1" dirty="0"/>
              <a:t>Workflow:</a:t>
            </a:r>
          </a:p>
          <a:p>
            <a:pPr lvl="1"/>
            <a:r>
              <a:rPr lang="en-US" sz="2400" dirty="0"/>
              <a:t>Centers are notified via email when Outliers need to be verified including a deadline for verification</a:t>
            </a:r>
          </a:p>
          <a:p>
            <a:pPr lvl="1"/>
            <a:r>
              <a:rPr lang="en-US" sz="2400" dirty="0"/>
              <a:t>Centers edit the Outlier records in MEIS.  When complete, the record is saved and an email is generated and sent to the NIST MEP Survey Administrator, Center Survey Contact, Center Director and NIST MEP Manager for Program Evaluation.</a:t>
            </a:r>
          </a:p>
          <a:p>
            <a:pPr lvl="1"/>
            <a:r>
              <a:rPr lang="en-US" sz="2400" dirty="0"/>
              <a:t>The NIST MEP Survey Administrator reviews the information provided and adjusts the impacts if necessary.</a:t>
            </a:r>
          </a:p>
          <a:p>
            <a:pPr lvl="1"/>
            <a:r>
              <a:rPr lang="en-US" sz="2400" dirty="0"/>
              <a:t>Once all Outliers have been reviewed and adjusted, the IMPACT Metrics reports are run and distributed to Centers.</a:t>
            </a:r>
          </a:p>
          <a:p>
            <a:endParaRPr lang="en-US" sz="1100" dirty="0"/>
          </a:p>
        </p:txBody>
      </p:sp>
      <p:sp>
        <p:nvSpPr>
          <p:cNvPr id="5" name="Slide Number Placeholder 4">
            <a:extLst>
              <a:ext uri="{FF2B5EF4-FFF2-40B4-BE49-F238E27FC236}">
                <a16:creationId xmlns:a16="http://schemas.microsoft.com/office/drawing/2014/main" id="{297D2EAB-B60D-4DFD-835A-0C737CFED8DC}"/>
              </a:ext>
            </a:extLst>
          </p:cNvPr>
          <p:cNvSpPr>
            <a:spLocks noGrp="1"/>
          </p:cNvSpPr>
          <p:nvPr>
            <p:ph type="sldNum" sz="quarter" idx="4"/>
          </p:nvPr>
        </p:nvSpPr>
        <p:spPr/>
        <p:txBody>
          <a:bodyPr/>
          <a:lstStyle/>
          <a:p>
            <a:fld id="{54311E83-CD6C-2549-9EAD-3DC9C6DC4EB6}" type="slidenum">
              <a:rPr lang="en-US" smtClean="0"/>
              <a:pPr/>
              <a:t>124</a:t>
            </a:fld>
            <a:endParaRPr lang="en-US" dirty="0"/>
          </a:p>
        </p:txBody>
      </p:sp>
    </p:spTree>
    <p:extLst>
      <p:ext uri="{BB962C8B-B14F-4D97-AF65-F5344CB8AC3E}">
        <p14:creationId xmlns:p14="http://schemas.microsoft.com/office/powerpoint/2010/main" val="42726689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6A4C320-4BF8-1904-5C30-3B6D8980DF43}"/>
              </a:ext>
            </a:extLst>
          </p:cNvPr>
          <p:cNvPicPr>
            <a:picLocks noGrp="1" noChangeAspect="1"/>
          </p:cNvPicPr>
          <p:nvPr>
            <p:ph idx="1"/>
          </p:nvPr>
        </p:nvPicPr>
        <p:blipFill>
          <a:blip r:embed="rId3"/>
          <a:stretch>
            <a:fillRect/>
          </a:stretch>
        </p:blipFill>
        <p:spPr>
          <a:xfrm>
            <a:off x="457200" y="2238173"/>
            <a:ext cx="8229600" cy="3081741"/>
          </a:xfrm>
        </p:spPr>
      </p:pic>
      <p:sp>
        <p:nvSpPr>
          <p:cNvPr id="2" name="Title 1">
            <a:extLst>
              <a:ext uri="{FF2B5EF4-FFF2-40B4-BE49-F238E27FC236}">
                <a16:creationId xmlns:a16="http://schemas.microsoft.com/office/drawing/2014/main" id="{33D0A2F2-0A8D-477B-A1FE-4D2432F8C0C3}"/>
              </a:ext>
            </a:extLst>
          </p:cNvPr>
          <p:cNvSpPr>
            <a:spLocks noGrp="1"/>
          </p:cNvSpPr>
          <p:nvPr>
            <p:ph type="title"/>
          </p:nvPr>
        </p:nvSpPr>
        <p:spPr/>
        <p:txBody>
          <a:bodyPr>
            <a:normAutofit/>
          </a:bodyPr>
          <a:lstStyle/>
          <a:p>
            <a:r>
              <a:rPr lang="en-US" sz="3200" dirty="0"/>
              <a:t>Outlier Verification </a:t>
            </a:r>
          </a:p>
        </p:txBody>
      </p:sp>
      <p:sp>
        <p:nvSpPr>
          <p:cNvPr id="4" name="Slide Number Placeholder 3">
            <a:extLst>
              <a:ext uri="{FF2B5EF4-FFF2-40B4-BE49-F238E27FC236}">
                <a16:creationId xmlns:a16="http://schemas.microsoft.com/office/drawing/2014/main" id="{CB15AA4A-C9ED-4752-B935-A0CF4FE5F96D}"/>
              </a:ext>
            </a:extLst>
          </p:cNvPr>
          <p:cNvSpPr>
            <a:spLocks noGrp="1"/>
          </p:cNvSpPr>
          <p:nvPr>
            <p:ph type="sldNum" sz="quarter" idx="4"/>
          </p:nvPr>
        </p:nvSpPr>
        <p:spPr/>
        <p:txBody>
          <a:bodyPr/>
          <a:lstStyle/>
          <a:p>
            <a:fld id="{30A02D7B-7C10-D548-8D23-D0A29A0599FA}" type="slidenum">
              <a:rPr lang="en-US" smtClean="0"/>
              <a:pPr/>
              <a:t>125</a:t>
            </a:fld>
            <a:endParaRPr lang="en-US" dirty="0"/>
          </a:p>
        </p:txBody>
      </p:sp>
      <p:sp>
        <p:nvSpPr>
          <p:cNvPr id="6" name="Speech Bubble: Rectangle 5">
            <a:extLst>
              <a:ext uri="{FF2B5EF4-FFF2-40B4-BE49-F238E27FC236}">
                <a16:creationId xmlns:a16="http://schemas.microsoft.com/office/drawing/2014/main" id="{9AF4F2DA-E81E-47A8-87BF-84B0D6FDAEB4}"/>
              </a:ext>
            </a:extLst>
          </p:cNvPr>
          <p:cNvSpPr/>
          <p:nvPr/>
        </p:nvSpPr>
        <p:spPr>
          <a:xfrm>
            <a:off x="552891" y="1688123"/>
            <a:ext cx="2018823" cy="672305"/>
          </a:xfrm>
          <a:prstGeom prst="wedgeRectCallout">
            <a:avLst>
              <a:gd name="adj1" fmla="val 37490"/>
              <a:gd name="adj2" fmla="val 113784"/>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List of Outliers to be reviewed.</a:t>
            </a:r>
          </a:p>
        </p:txBody>
      </p:sp>
      <p:sp>
        <p:nvSpPr>
          <p:cNvPr id="7" name="Speech Bubble: Rectangle 6">
            <a:extLst>
              <a:ext uri="{FF2B5EF4-FFF2-40B4-BE49-F238E27FC236}">
                <a16:creationId xmlns:a16="http://schemas.microsoft.com/office/drawing/2014/main" id="{F757BEBD-4452-41C0-A8C7-A7F4BEEB1A27}"/>
              </a:ext>
            </a:extLst>
          </p:cNvPr>
          <p:cNvSpPr/>
          <p:nvPr/>
        </p:nvSpPr>
        <p:spPr>
          <a:xfrm>
            <a:off x="6612964" y="4057647"/>
            <a:ext cx="1953118" cy="866689"/>
          </a:xfrm>
          <a:prstGeom prst="wedgeRectCallout">
            <a:avLst>
              <a:gd name="adj1" fmla="val -76071"/>
              <a:gd name="adj2" fmla="val -62801"/>
            </a:avLst>
          </a:prstGeom>
          <a:gradFill>
            <a:gsLst>
              <a:gs pos="97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IMPACT based on $ or Jobs</a:t>
            </a:r>
          </a:p>
        </p:txBody>
      </p:sp>
    </p:spTree>
    <p:extLst>
      <p:ext uri="{BB962C8B-B14F-4D97-AF65-F5344CB8AC3E}">
        <p14:creationId xmlns:p14="http://schemas.microsoft.com/office/powerpoint/2010/main" val="11444113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101B6928-8347-CB71-3FA4-37F3A0883556}"/>
              </a:ext>
            </a:extLst>
          </p:cNvPr>
          <p:cNvPicPr>
            <a:picLocks noGrp="1" noChangeAspect="1"/>
          </p:cNvPicPr>
          <p:nvPr>
            <p:ph idx="1"/>
          </p:nvPr>
        </p:nvPicPr>
        <p:blipFill>
          <a:blip r:embed="rId3"/>
          <a:stretch>
            <a:fillRect/>
          </a:stretch>
        </p:blipFill>
        <p:spPr>
          <a:xfrm>
            <a:off x="457200" y="1800166"/>
            <a:ext cx="8229600" cy="3062796"/>
          </a:xfrm>
        </p:spPr>
      </p:pic>
      <p:sp>
        <p:nvSpPr>
          <p:cNvPr id="2" name="Title 1">
            <a:extLst>
              <a:ext uri="{FF2B5EF4-FFF2-40B4-BE49-F238E27FC236}">
                <a16:creationId xmlns:a16="http://schemas.microsoft.com/office/drawing/2014/main" id="{34741B4F-591A-460F-8D88-D8885D83ADFC}"/>
              </a:ext>
            </a:extLst>
          </p:cNvPr>
          <p:cNvSpPr>
            <a:spLocks noGrp="1"/>
          </p:cNvSpPr>
          <p:nvPr>
            <p:ph type="title"/>
          </p:nvPr>
        </p:nvSpPr>
        <p:spPr/>
        <p:txBody>
          <a:bodyPr>
            <a:normAutofit/>
          </a:bodyPr>
          <a:lstStyle/>
          <a:p>
            <a:r>
              <a:rPr lang="en-US" sz="3200" dirty="0"/>
              <a:t>Outlier Verification</a:t>
            </a:r>
          </a:p>
        </p:txBody>
      </p:sp>
      <p:sp>
        <p:nvSpPr>
          <p:cNvPr id="4" name="Slide Number Placeholder 3">
            <a:extLst>
              <a:ext uri="{FF2B5EF4-FFF2-40B4-BE49-F238E27FC236}">
                <a16:creationId xmlns:a16="http://schemas.microsoft.com/office/drawing/2014/main" id="{F35E7A33-E96D-416F-9CE4-6F1AE2AD5142}"/>
              </a:ext>
            </a:extLst>
          </p:cNvPr>
          <p:cNvSpPr>
            <a:spLocks noGrp="1"/>
          </p:cNvSpPr>
          <p:nvPr>
            <p:ph type="sldNum" sz="quarter" idx="4"/>
          </p:nvPr>
        </p:nvSpPr>
        <p:spPr/>
        <p:txBody>
          <a:bodyPr/>
          <a:lstStyle/>
          <a:p>
            <a:fld id="{30A02D7B-7C10-D548-8D23-D0A29A0599FA}" type="slidenum">
              <a:rPr lang="en-US" smtClean="0"/>
              <a:pPr/>
              <a:t>126</a:t>
            </a:fld>
            <a:endParaRPr lang="en-US" dirty="0"/>
          </a:p>
        </p:txBody>
      </p:sp>
      <p:sp>
        <p:nvSpPr>
          <p:cNvPr id="6" name="Speech Bubble: Rectangle 5">
            <a:extLst>
              <a:ext uri="{FF2B5EF4-FFF2-40B4-BE49-F238E27FC236}">
                <a16:creationId xmlns:a16="http://schemas.microsoft.com/office/drawing/2014/main" id="{F77BB55E-5B9F-4AFC-89B1-45AA1FC10D22}"/>
              </a:ext>
            </a:extLst>
          </p:cNvPr>
          <p:cNvSpPr/>
          <p:nvPr/>
        </p:nvSpPr>
        <p:spPr>
          <a:xfrm>
            <a:off x="3401737" y="2533936"/>
            <a:ext cx="1287710" cy="804151"/>
          </a:xfrm>
          <a:prstGeom prst="wedgeRectCallout">
            <a:avLst>
              <a:gd name="adj1" fmla="val -95894"/>
              <a:gd name="adj2" fmla="val 114257"/>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Radio buttons to indicate Verification Type and Status.</a:t>
            </a:r>
          </a:p>
        </p:txBody>
      </p:sp>
      <p:sp>
        <p:nvSpPr>
          <p:cNvPr id="17" name="Speech Bubble: Rectangle 16">
            <a:extLst>
              <a:ext uri="{FF2B5EF4-FFF2-40B4-BE49-F238E27FC236}">
                <a16:creationId xmlns:a16="http://schemas.microsoft.com/office/drawing/2014/main" id="{8AFBE56F-0696-84A3-93DD-7EBA96401406}"/>
              </a:ext>
            </a:extLst>
          </p:cNvPr>
          <p:cNvSpPr/>
          <p:nvPr/>
        </p:nvSpPr>
        <p:spPr>
          <a:xfrm>
            <a:off x="5608040" y="3026924"/>
            <a:ext cx="1208310" cy="804151"/>
          </a:xfrm>
          <a:prstGeom prst="wedgeRectCallout">
            <a:avLst>
              <a:gd name="adj1" fmla="val -95894"/>
              <a:gd name="adj2" fmla="val 114257"/>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This section shows verification history</a:t>
            </a:r>
          </a:p>
        </p:txBody>
      </p:sp>
      <p:sp>
        <p:nvSpPr>
          <p:cNvPr id="18" name="Speech Bubble: Rectangle 17">
            <a:extLst>
              <a:ext uri="{FF2B5EF4-FFF2-40B4-BE49-F238E27FC236}">
                <a16:creationId xmlns:a16="http://schemas.microsoft.com/office/drawing/2014/main" id="{66B162D6-AA56-E124-8418-7C04551EA8F1}"/>
              </a:ext>
            </a:extLst>
          </p:cNvPr>
          <p:cNvSpPr/>
          <p:nvPr/>
        </p:nvSpPr>
        <p:spPr>
          <a:xfrm>
            <a:off x="1263942" y="483095"/>
            <a:ext cx="1287710" cy="1317071"/>
          </a:xfrm>
          <a:prstGeom prst="wedgeRectCallout">
            <a:avLst>
              <a:gd name="adj1" fmla="val 22021"/>
              <a:gd name="adj2" fmla="val 121900"/>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Outlier certifier must be assigned to Director, Director Notification or CRO Director Contacts in MEIS</a:t>
            </a:r>
          </a:p>
        </p:txBody>
      </p:sp>
    </p:spTree>
    <p:extLst>
      <p:ext uri="{BB962C8B-B14F-4D97-AF65-F5344CB8AC3E}">
        <p14:creationId xmlns:p14="http://schemas.microsoft.com/office/powerpoint/2010/main" val="16400033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4D7DC36-03AF-7E72-EB2D-86E6C4573C82}"/>
              </a:ext>
            </a:extLst>
          </p:cNvPr>
          <p:cNvPicPr>
            <a:picLocks noGrp="1" noChangeAspect="1"/>
          </p:cNvPicPr>
          <p:nvPr>
            <p:ph idx="1"/>
          </p:nvPr>
        </p:nvPicPr>
        <p:blipFill>
          <a:blip r:embed="rId3"/>
          <a:stretch>
            <a:fillRect/>
          </a:stretch>
        </p:blipFill>
        <p:spPr>
          <a:xfrm>
            <a:off x="457200" y="2294119"/>
            <a:ext cx="8229600" cy="2969850"/>
          </a:xfrm>
        </p:spPr>
      </p:pic>
      <p:sp>
        <p:nvSpPr>
          <p:cNvPr id="2" name="Title 1">
            <a:extLst>
              <a:ext uri="{FF2B5EF4-FFF2-40B4-BE49-F238E27FC236}">
                <a16:creationId xmlns:a16="http://schemas.microsoft.com/office/drawing/2014/main" id="{34741B4F-591A-460F-8D88-D8885D83ADFC}"/>
              </a:ext>
            </a:extLst>
          </p:cNvPr>
          <p:cNvSpPr>
            <a:spLocks noGrp="1"/>
          </p:cNvSpPr>
          <p:nvPr>
            <p:ph type="title"/>
          </p:nvPr>
        </p:nvSpPr>
        <p:spPr/>
        <p:txBody>
          <a:bodyPr>
            <a:normAutofit/>
          </a:bodyPr>
          <a:lstStyle/>
          <a:p>
            <a:r>
              <a:rPr lang="en-US" sz="3200" dirty="0"/>
              <a:t>Outlier Verification</a:t>
            </a:r>
          </a:p>
        </p:txBody>
      </p:sp>
      <p:sp>
        <p:nvSpPr>
          <p:cNvPr id="4" name="Slide Number Placeholder 3">
            <a:extLst>
              <a:ext uri="{FF2B5EF4-FFF2-40B4-BE49-F238E27FC236}">
                <a16:creationId xmlns:a16="http://schemas.microsoft.com/office/drawing/2014/main" id="{F35E7A33-E96D-416F-9CE4-6F1AE2AD5142}"/>
              </a:ext>
            </a:extLst>
          </p:cNvPr>
          <p:cNvSpPr>
            <a:spLocks noGrp="1"/>
          </p:cNvSpPr>
          <p:nvPr>
            <p:ph type="sldNum" sz="quarter" idx="4"/>
          </p:nvPr>
        </p:nvSpPr>
        <p:spPr/>
        <p:txBody>
          <a:bodyPr/>
          <a:lstStyle/>
          <a:p>
            <a:fld id="{30A02D7B-7C10-D548-8D23-D0A29A0599FA}" type="slidenum">
              <a:rPr lang="en-US" smtClean="0"/>
              <a:pPr/>
              <a:t>127</a:t>
            </a:fld>
            <a:endParaRPr lang="en-US" dirty="0"/>
          </a:p>
        </p:txBody>
      </p:sp>
      <p:sp>
        <p:nvSpPr>
          <p:cNvPr id="16" name="Speech Bubble: Rectangle 15">
            <a:extLst>
              <a:ext uri="{FF2B5EF4-FFF2-40B4-BE49-F238E27FC236}">
                <a16:creationId xmlns:a16="http://schemas.microsoft.com/office/drawing/2014/main" id="{F3DF6A0E-59E8-6E85-C8E3-B0C1EDA58FAA}"/>
              </a:ext>
            </a:extLst>
          </p:cNvPr>
          <p:cNvSpPr/>
          <p:nvPr/>
        </p:nvSpPr>
        <p:spPr>
          <a:xfrm>
            <a:off x="7087382" y="1718241"/>
            <a:ext cx="1208310" cy="1016570"/>
          </a:xfrm>
          <a:prstGeom prst="wedgeRectCallout">
            <a:avLst>
              <a:gd name="adj1" fmla="val 49904"/>
              <a:gd name="adj2" fmla="val 113432"/>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This column shows the impacts that were reported by the client</a:t>
            </a:r>
          </a:p>
        </p:txBody>
      </p:sp>
      <p:sp>
        <p:nvSpPr>
          <p:cNvPr id="17" name="Speech Bubble: Rectangle 16">
            <a:extLst>
              <a:ext uri="{FF2B5EF4-FFF2-40B4-BE49-F238E27FC236}">
                <a16:creationId xmlns:a16="http://schemas.microsoft.com/office/drawing/2014/main" id="{92CA5F7E-0AC9-704C-7E9C-4208C145CADA}"/>
              </a:ext>
            </a:extLst>
          </p:cNvPr>
          <p:cNvSpPr/>
          <p:nvPr/>
        </p:nvSpPr>
        <p:spPr>
          <a:xfrm>
            <a:off x="3473042" y="1337054"/>
            <a:ext cx="1791345" cy="957065"/>
          </a:xfrm>
          <a:prstGeom prst="wedgeRectCallout">
            <a:avLst>
              <a:gd name="adj1" fmla="val 86805"/>
              <a:gd name="adj2" fmla="val 173375"/>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Center staff verify that the impacts were entered correctly. If not, outlier amounts can be decreased.</a:t>
            </a:r>
          </a:p>
        </p:txBody>
      </p:sp>
    </p:spTree>
    <p:extLst>
      <p:ext uri="{BB962C8B-B14F-4D97-AF65-F5344CB8AC3E}">
        <p14:creationId xmlns:p14="http://schemas.microsoft.com/office/powerpoint/2010/main" val="13201852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9B7E-7EA1-F6E3-2454-B8849DC337D1}"/>
              </a:ext>
            </a:extLst>
          </p:cNvPr>
          <p:cNvSpPr>
            <a:spLocks noGrp="1"/>
          </p:cNvSpPr>
          <p:nvPr>
            <p:ph type="title"/>
          </p:nvPr>
        </p:nvSpPr>
        <p:spPr/>
        <p:txBody>
          <a:bodyPr/>
          <a:lstStyle/>
          <a:p>
            <a:r>
              <a:rPr lang="en-US" sz="3600" dirty="0"/>
              <a:t>Outlier Verification </a:t>
            </a:r>
            <a:r>
              <a:rPr lang="en-US" sz="2400" dirty="0"/>
              <a:t>(continued)</a:t>
            </a:r>
          </a:p>
        </p:txBody>
      </p:sp>
      <p:pic>
        <p:nvPicPr>
          <p:cNvPr id="6" name="Content Placeholder 5">
            <a:extLst>
              <a:ext uri="{FF2B5EF4-FFF2-40B4-BE49-F238E27FC236}">
                <a16:creationId xmlns:a16="http://schemas.microsoft.com/office/drawing/2014/main" id="{D4870E9C-15EC-6A86-22D2-DBEB6C2F77E5}"/>
              </a:ext>
            </a:extLst>
          </p:cNvPr>
          <p:cNvPicPr>
            <a:picLocks noGrp="1" noChangeAspect="1"/>
          </p:cNvPicPr>
          <p:nvPr>
            <p:ph idx="1"/>
          </p:nvPr>
        </p:nvPicPr>
        <p:blipFill>
          <a:blip r:embed="rId2"/>
          <a:stretch>
            <a:fillRect/>
          </a:stretch>
        </p:blipFill>
        <p:spPr>
          <a:xfrm>
            <a:off x="457200" y="1977622"/>
            <a:ext cx="8229600" cy="2902756"/>
          </a:xfrm>
        </p:spPr>
      </p:pic>
      <p:sp>
        <p:nvSpPr>
          <p:cNvPr id="4" name="Slide Number Placeholder 3">
            <a:extLst>
              <a:ext uri="{FF2B5EF4-FFF2-40B4-BE49-F238E27FC236}">
                <a16:creationId xmlns:a16="http://schemas.microsoft.com/office/drawing/2014/main" id="{400433AB-3851-4858-74B8-451DDB65E72D}"/>
              </a:ext>
            </a:extLst>
          </p:cNvPr>
          <p:cNvSpPr>
            <a:spLocks noGrp="1"/>
          </p:cNvSpPr>
          <p:nvPr>
            <p:ph type="sldNum" sz="quarter" idx="4"/>
          </p:nvPr>
        </p:nvSpPr>
        <p:spPr/>
        <p:txBody>
          <a:bodyPr/>
          <a:lstStyle/>
          <a:p>
            <a:fld id="{54311E83-CD6C-2549-9EAD-3DC9C6DC4EB6}" type="slidenum">
              <a:rPr lang="en-US" smtClean="0"/>
              <a:pPr/>
              <a:t>128</a:t>
            </a:fld>
            <a:endParaRPr lang="en-US" dirty="0"/>
          </a:p>
        </p:txBody>
      </p:sp>
      <p:sp>
        <p:nvSpPr>
          <p:cNvPr id="7" name="Speech Bubble: Rectangle 6">
            <a:extLst>
              <a:ext uri="{FF2B5EF4-FFF2-40B4-BE49-F238E27FC236}">
                <a16:creationId xmlns:a16="http://schemas.microsoft.com/office/drawing/2014/main" id="{7C29A62B-47D5-1DE8-B383-24A91DEBCCE7}"/>
              </a:ext>
            </a:extLst>
          </p:cNvPr>
          <p:cNvSpPr/>
          <p:nvPr/>
        </p:nvSpPr>
        <p:spPr>
          <a:xfrm>
            <a:off x="3070370" y="1758410"/>
            <a:ext cx="955325" cy="702878"/>
          </a:xfrm>
          <a:prstGeom prst="wedgeRectCallout">
            <a:avLst>
              <a:gd name="adj1" fmla="val -115745"/>
              <a:gd name="adj2" fmla="val 119236"/>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Link to Dun &amp; Bradstreet record</a:t>
            </a:r>
          </a:p>
        </p:txBody>
      </p:sp>
      <p:sp>
        <p:nvSpPr>
          <p:cNvPr id="8" name="Speech Bubble: Rectangle 7">
            <a:extLst>
              <a:ext uri="{FF2B5EF4-FFF2-40B4-BE49-F238E27FC236}">
                <a16:creationId xmlns:a16="http://schemas.microsoft.com/office/drawing/2014/main" id="{A85DE876-1327-70F6-7911-574094984B5D}"/>
              </a:ext>
            </a:extLst>
          </p:cNvPr>
          <p:cNvSpPr/>
          <p:nvPr/>
        </p:nvSpPr>
        <p:spPr>
          <a:xfrm>
            <a:off x="4654575" y="3070371"/>
            <a:ext cx="1091884" cy="725664"/>
          </a:xfrm>
          <a:prstGeom prst="wedgeRectCallout">
            <a:avLst>
              <a:gd name="adj1" fmla="val -223640"/>
              <a:gd name="adj2" fmla="val 70520"/>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Lists projects in survey this quarter</a:t>
            </a:r>
          </a:p>
        </p:txBody>
      </p:sp>
      <p:sp>
        <p:nvSpPr>
          <p:cNvPr id="9" name="Speech Bubble: Rectangle 8">
            <a:extLst>
              <a:ext uri="{FF2B5EF4-FFF2-40B4-BE49-F238E27FC236}">
                <a16:creationId xmlns:a16="http://schemas.microsoft.com/office/drawing/2014/main" id="{E3EE1251-1488-044D-FC4A-065808E289AD}"/>
              </a:ext>
            </a:extLst>
          </p:cNvPr>
          <p:cNvSpPr/>
          <p:nvPr/>
        </p:nvSpPr>
        <p:spPr>
          <a:xfrm>
            <a:off x="753694" y="4880378"/>
            <a:ext cx="1208310" cy="1016570"/>
          </a:xfrm>
          <a:prstGeom prst="wedgeRectCallout">
            <a:avLst>
              <a:gd name="adj1" fmla="val 85312"/>
              <a:gd name="adj2" fmla="val -75545"/>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Impact Justification required for all outliers.</a:t>
            </a:r>
          </a:p>
        </p:txBody>
      </p:sp>
    </p:spTree>
    <p:extLst>
      <p:ext uri="{BB962C8B-B14F-4D97-AF65-F5344CB8AC3E}">
        <p14:creationId xmlns:p14="http://schemas.microsoft.com/office/powerpoint/2010/main" val="2755660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BBC5-9397-3A9B-C50D-ACB677F8809E}"/>
              </a:ext>
            </a:extLst>
          </p:cNvPr>
          <p:cNvSpPr>
            <a:spLocks noGrp="1"/>
          </p:cNvSpPr>
          <p:nvPr>
            <p:ph type="title"/>
          </p:nvPr>
        </p:nvSpPr>
        <p:spPr/>
        <p:txBody>
          <a:bodyPr/>
          <a:lstStyle/>
          <a:p>
            <a:r>
              <a:rPr lang="en-US" sz="3600" dirty="0"/>
              <a:t>Outlier Verification </a:t>
            </a:r>
            <a:r>
              <a:rPr lang="en-US" sz="2400" dirty="0"/>
              <a:t>(continued)</a:t>
            </a:r>
            <a:endParaRPr lang="en-US" dirty="0"/>
          </a:p>
        </p:txBody>
      </p:sp>
      <p:pic>
        <p:nvPicPr>
          <p:cNvPr id="6" name="Content Placeholder 5">
            <a:extLst>
              <a:ext uri="{FF2B5EF4-FFF2-40B4-BE49-F238E27FC236}">
                <a16:creationId xmlns:a16="http://schemas.microsoft.com/office/drawing/2014/main" id="{41695CD3-6826-767A-0931-DF320F05799B}"/>
              </a:ext>
            </a:extLst>
          </p:cNvPr>
          <p:cNvPicPr>
            <a:picLocks noGrp="1" noChangeAspect="1"/>
          </p:cNvPicPr>
          <p:nvPr>
            <p:ph idx="1"/>
          </p:nvPr>
        </p:nvPicPr>
        <p:blipFill>
          <a:blip r:embed="rId2"/>
          <a:stretch>
            <a:fillRect/>
          </a:stretch>
        </p:blipFill>
        <p:spPr>
          <a:xfrm>
            <a:off x="457200" y="2362041"/>
            <a:ext cx="8229600" cy="2834005"/>
          </a:xfrm>
        </p:spPr>
      </p:pic>
      <p:sp>
        <p:nvSpPr>
          <p:cNvPr id="4" name="Slide Number Placeholder 3">
            <a:extLst>
              <a:ext uri="{FF2B5EF4-FFF2-40B4-BE49-F238E27FC236}">
                <a16:creationId xmlns:a16="http://schemas.microsoft.com/office/drawing/2014/main" id="{1CAFFB87-425B-5FB2-0EA2-4AC5D5DE2B36}"/>
              </a:ext>
            </a:extLst>
          </p:cNvPr>
          <p:cNvSpPr>
            <a:spLocks noGrp="1"/>
          </p:cNvSpPr>
          <p:nvPr>
            <p:ph type="sldNum" sz="quarter" idx="4"/>
          </p:nvPr>
        </p:nvSpPr>
        <p:spPr/>
        <p:txBody>
          <a:bodyPr/>
          <a:lstStyle/>
          <a:p>
            <a:fld id="{54311E83-CD6C-2549-9EAD-3DC9C6DC4EB6}" type="slidenum">
              <a:rPr lang="en-US" smtClean="0"/>
              <a:pPr/>
              <a:t>129</a:t>
            </a:fld>
            <a:endParaRPr lang="en-US" dirty="0"/>
          </a:p>
        </p:txBody>
      </p:sp>
      <p:sp>
        <p:nvSpPr>
          <p:cNvPr id="11" name="Speech Bubble: Rectangle 10">
            <a:extLst>
              <a:ext uri="{FF2B5EF4-FFF2-40B4-BE49-F238E27FC236}">
                <a16:creationId xmlns:a16="http://schemas.microsoft.com/office/drawing/2014/main" id="{685136E1-B203-8603-150F-55CCEC57C2C0}"/>
              </a:ext>
            </a:extLst>
          </p:cNvPr>
          <p:cNvSpPr/>
          <p:nvPr/>
        </p:nvSpPr>
        <p:spPr>
          <a:xfrm>
            <a:off x="5074025" y="2600587"/>
            <a:ext cx="1091884" cy="725664"/>
          </a:xfrm>
          <a:prstGeom prst="wedgeRectCallout">
            <a:avLst>
              <a:gd name="adj1" fmla="val -223640"/>
              <a:gd name="adj2" fmla="val 70520"/>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Upload supporting documentation</a:t>
            </a:r>
          </a:p>
        </p:txBody>
      </p:sp>
      <p:sp>
        <p:nvSpPr>
          <p:cNvPr id="12" name="Speech Bubble: Rectangle 11">
            <a:extLst>
              <a:ext uri="{FF2B5EF4-FFF2-40B4-BE49-F238E27FC236}">
                <a16:creationId xmlns:a16="http://schemas.microsoft.com/office/drawing/2014/main" id="{B9364CB3-5D18-5C56-64EE-9625277C100C}"/>
              </a:ext>
            </a:extLst>
          </p:cNvPr>
          <p:cNvSpPr/>
          <p:nvPr/>
        </p:nvSpPr>
        <p:spPr>
          <a:xfrm>
            <a:off x="1065403" y="3527571"/>
            <a:ext cx="1023456" cy="828414"/>
          </a:xfrm>
          <a:prstGeom prst="wedgeRectCallout">
            <a:avLst>
              <a:gd name="adj1" fmla="val 207812"/>
              <a:gd name="adj2" fmla="val 47525"/>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There will be two NIST MEP approvers for each outlier.</a:t>
            </a:r>
          </a:p>
        </p:txBody>
      </p:sp>
    </p:spTree>
    <p:extLst>
      <p:ext uri="{BB962C8B-B14F-4D97-AF65-F5344CB8AC3E}">
        <p14:creationId xmlns:p14="http://schemas.microsoft.com/office/powerpoint/2010/main" val="91823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7" y="380398"/>
            <a:ext cx="8229600" cy="702877"/>
          </a:xfrm>
        </p:spPr>
        <p:txBody>
          <a:bodyPr>
            <a:normAutofit fontScale="90000"/>
          </a:bodyPr>
          <a:lstStyle/>
          <a:p>
            <a:r>
              <a:rPr lang="en-US" dirty="0">
                <a:cs typeface="Arial Narrow"/>
              </a:rPr>
              <a:t>Reporting Elements – Information</a:t>
            </a:r>
            <a:br>
              <a:rPr lang="en-US" dirty="0">
                <a:cs typeface="Arial Narrow"/>
              </a:rPr>
            </a:br>
            <a:r>
              <a:rPr lang="en-US" sz="2200" dirty="0">
                <a:cs typeface="Arial Narrow"/>
              </a:rPr>
              <a:t>(Quarterly and When Changes Occur)</a:t>
            </a:r>
            <a:endParaRPr lang="en-US" sz="2200" dirty="0"/>
          </a:p>
        </p:txBody>
      </p:sp>
      <p:sp>
        <p:nvSpPr>
          <p:cNvPr id="3" name="Content Placeholder 2"/>
          <p:cNvSpPr>
            <a:spLocks noGrp="1"/>
          </p:cNvSpPr>
          <p:nvPr>
            <p:ph idx="1"/>
          </p:nvPr>
        </p:nvSpPr>
        <p:spPr>
          <a:xfrm>
            <a:off x="457200" y="1638224"/>
            <a:ext cx="8229600" cy="3617655"/>
          </a:xfrm>
        </p:spPr>
        <p:txBody>
          <a:bodyPr>
            <a:normAutofit/>
          </a:bodyPr>
          <a:lstStyle/>
          <a:p>
            <a:pPr marL="0" indent="0">
              <a:buNone/>
            </a:pPr>
            <a:r>
              <a:rPr lang="en-US" sz="2000" b="1" dirty="0"/>
              <a:t>Related Reports: </a:t>
            </a:r>
            <a:r>
              <a:rPr lang="en-US" sz="2000" dirty="0"/>
              <a:t>Either data used in report or clickable from page</a:t>
            </a:r>
          </a:p>
          <a:p>
            <a:pPr lvl="1"/>
            <a:r>
              <a:rPr lang="en-US" sz="2000" dirty="0"/>
              <a:t>CAR Information</a:t>
            </a:r>
          </a:p>
          <a:p>
            <a:pPr lvl="1"/>
            <a:r>
              <a:rPr lang="en-US" sz="2000" dirty="0"/>
              <a:t>CAR List</a:t>
            </a:r>
          </a:p>
          <a:p>
            <a:pPr lvl="1"/>
            <a:r>
              <a:rPr lang="en-US" sz="2000" dirty="0"/>
              <a:t>BIR Report (clickable from Information Tab)</a:t>
            </a:r>
          </a:p>
          <a:p>
            <a:pPr lvl="1"/>
            <a:r>
              <a:rPr lang="en-US" sz="2000" dirty="0"/>
              <a:t>One Pager Fact Sheet, Covid-19 Response and Distinctive Practice (clickable from One Pager Tab)</a:t>
            </a:r>
          </a:p>
          <a:p>
            <a:pPr lvl="1"/>
            <a:r>
              <a:rPr lang="en-US" sz="2000" dirty="0"/>
              <a:t>County Business Pattern Data (Export from Counties Tab)</a:t>
            </a:r>
          </a:p>
          <a:p>
            <a:pPr lvl="1"/>
            <a:r>
              <a:rPr lang="en-US" sz="2000" dirty="0"/>
              <a:t>CBP Information</a:t>
            </a:r>
          </a:p>
          <a:p>
            <a:pPr lvl="1"/>
            <a:r>
              <a:rPr lang="en-US" sz="2000" dirty="0"/>
              <a:t>MEP Quick List (Center contact information)</a:t>
            </a:r>
          </a:p>
          <a:p>
            <a:pPr marL="457200" lvl="1" indent="0">
              <a:buNone/>
            </a:pPr>
            <a:endParaRPr lang="en-US" sz="2000" dirty="0"/>
          </a:p>
          <a:p>
            <a:pPr lvl="1"/>
            <a:endParaRPr lang="en-US" sz="2000" dirty="0"/>
          </a:p>
        </p:txBody>
      </p:sp>
      <p:sp>
        <p:nvSpPr>
          <p:cNvPr id="5" name="Slide Number Placeholder 4">
            <a:extLst>
              <a:ext uri="{FF2B5EF4-FFF2-40B4-BE49-F238E27FC236}">
                <a16:creationId xmlns:a16="http://schemas.microsoft.com/office/drawing/2014/main" id="{7F40CCF4-D62C-4349-8AD4-9B0A436B5106}"/>
              </a:ext>
            </a:extLst>
          </p:cNvPr>
          <p:cNvSpPr>
            <a:spLocks noGrp="1"/>
          </p:cNvSpPr>
          <p:nvPr>
            <p:ph type="sldNum" sz="quarter" idx="4"/>
          </p:nvPr>
        </p:nvSpPr>
        <p:spPr/>
        <p:txBody>
          <a:bodyPr/>
          <a:lstStyle/>
          <a:p>
            <a:fld id="{54311E83-CD6C-2549-9EAD-3DC9C6DC4EB6}" type="slidenum">
              <a:rPr lang="en-US" smtClean="0"/>
              <a:pPr/>
              <a:t>13</a:t>
            </a:fld>
            <a:endParaRPr lang="en-US" dirty="0"/>
          </a:p>
        </p:txBody>
      </p:sp>
    </p:spTree>
    <p:extLst>
      <p:ext uri="{BB962C8B-B14F-4D97-AF65-F5344CB8AC3E}">
        <p14:creationId xmlns:p14="http://schemas.microsoft.com/office/powerpoint/2010/main" val="826559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416175"/>
            <a:ext cx="6096000" cy="1470025"/>
          </a:xfrm>
        </p:spPr>
        <p:txBody>
          <a:bodyPr/>
          <a:lstStyle/>
          <a:p>
            <a:pPr algn="ctr"/>
            <a:r>
              <a:rPr lang="en-US" dirty="0"/>
              <a:t>Post-Survey Data Analysis - Knowledge Sharing</a:t>
            </a:r>
          </a:p>
        </p:txBody>
      </p:sp>
    </p:spTree>
    <p:extLst>
      <p:ext uri="{BB962C8B-B14F-4D97-AF65-F5344CB8AC3E}">
        <p14:creationId xmlns:p14="http://schemas.microsoft.com/office/powerpoint/2010/main" val="28193079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dirty="0"/>
              <a:t>Post-Survey Data Analysis - Knowledge Sharing</a:t>
            </a:r>
          </a:p>
        </p:txBody>
      </p:sp>
      <p:sp>
        <p:nvSpPr>
          <p:cNvPr id="3" name="Subtitle 2"/>
          <p:cNvSpPr>
            <a:spLocks noGrp="1"/>
          </p:cNvSpPr>
          <p:nvPr>
            <p:ph idx="1"/>
          </p:nvPr>
        </p:nvSpPr>
        <p:spPr/>
        <p:txBody>
          <a:bodyPr/>
          <a:lstStyle/>
          <a:p>
            <a:pPr marL="457200" indent="-457200" algn="l">
              <a:buFont typeface="Arial" pitchFamily="34" charset="0"/>
              <a:buChar char="•"/>
            </a:pPr>
            <a:r>
              <a:rPr lang="en-US" sz="2800" dirty="0">
                <a:solidFill>
                  <a:schemeClr val="tx1"/>
                </a:solidFill>
              </a:rPr>
              <a:t>After all survey outliers have been verified, the data is ready to be analyzed</a:t>
            </a:r>
          </a:p>
          <a:p>
            <a:pPr marL="457200" indent="-457200" algn="l">
              <a:buFont typeface="Arial" pitchFamily="34" charset="0"/>
              <a:buChar char="•"/>
            </a:pPr>
            <a:r>
              <a:rPr lang="en-US" sz="2800" dirty="0">
                <a:solidFill>
                  <a:schemeClr val="tx1"/>
                </a:solidFill>
              </a:rPr>
              <a:t>Centers’ survey results are made available</a:t>
            </a:r>
          </a:p>
          <a:p>
            <a:pPr marL="457200" indent="-457200" algn="l">
              <a:buFont typeface="Arial" pitchFamily="34" charset="0"/>
              <a:buChar char="•"/>
            </a:pPr>
            <a:r>
              <a:rPr lang="en-US" sz="2800" dirty="0">
                <a:solidFill>
                  <a:schemeClr val="tx1"/>
                </a:solidFill>
              </a:rPr>
              <a:t>Analysis</a:t>
            </a:r>
          </a:p>
        </p:txBody>
      </p:sp>
      <p:pic>
        <p:nvPicPr>
          <p:cNvPr id="1026" name="Picture 2" descr="http://www.retaildynamics.net/images/dataanaly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59" y="3810000"/>
            <a:ext cx="3810000" cy="22955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741C3AD-2096-460F-AF66-00BE8D50CA2B}"/>
              </a:ext>
            </a:extLst>
          </p:cNvPr>
          <p:cNvSpPr>
            <a:spLocks noGrp="1"/>
          </p:cNvSpPr>
          <p:nvPr>
            <p:ph type="sldNum" sz="quarter" idx="4"/>
          </p:nvPr>
        </p:nvSpPr>
        <p:spPr/>
        <p:txBody>
          <a:bodyPr/>
          <a:lstStyle/>
          <a:p>
            <a:fld id="{54311E83-CD6C-2549-9EAD-3DC9C6DC4EB6}" type="slidenum">
              <a:rPr lang="en-US" smtClean="0"/>
              <a:pPr/>
              <a:t>131</a:t>
            </a:fld>
            <a:endParaRPr lang="en-US" dirty="0"/>
          </a:p>
        </p:txBody>
      </p:sp>
    </p:spTree>
    <p:extLst>
      <p:ext uri="{BB962C8B-B14F-4D97-AF65-F5344CB8AC3E}">
        <p14:creationId xmlns:p14="http://schemas.microsoft.com/office/powerpoint/2010/main" val="345388724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Post-Survey Data Analysis Suggestions</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r>
              <a:rPr lang="en-US" sz="2800" dirty="0">
                <a:solidFill>
                  <a:schemeClr val="tx1"/>
                </a:solidFill>
              </a:rPr>
              <a:t>Take advantage of the survey results reports in MEIS.</a:t>
            </a:r>
          </a:p>
          <a:p>
            <a:pPr marL="457200" indent="-457200" algn="l">
              <a:buFont typeface="Arial" panose="020B0604020202020204" pitchFamily="34" charset="0"/>
              <a:buChar char="•"/>
            </a:pPr>
            <a:r>
              <a:rPr lang="en-US" sz="2800" dirty="0">
                <a:solidFill>
                  <a:schemeClr val="tx1"/>
                </a:solidFill>
              </a:rPr>
              <a:t>Review the data you receive from the survey.</a:t>
            </a:r>
          </a:p>
          <a:p>
            <a:pPr marL="457200" indent="-457200" algn="l">
              <a:buFont typeface="Arial" panose="020B0604020202020204" pitchFamily="34" charset="0"/>
              <a:buChar char="•"/>
            </a:pPr>
            <a:r>
              <a:rPr lang="en-US" sz="2800" dirty="0">
                <a:solidFill>
                  <a:schemeClr val="tx1"/>
                </a:solidFill>
              </a:rPr>
              <a:t>Analyze the impacts, your response rate, Net Promoter Score™, client comments, answers to challenges question, etc.</a:t>
            </a:r>
          </a:p>
          <a:p>
            <a:pPr marL="457200" indent="-457200" algn="l">
              <a:buFont typeface="Arial" panose="020B0604020202020204" pitchFamily="34" charset="0"/>
              <a:buChar char="•"/>
            </a:pPr>
            <a:r>
              <a:rPr lang="en-US" sz="2800" dirty="0">
                <a:solidFill>
                  <a:schemeClr val="tx1"/>
                </a:solidFill>
              </a:rPr>
              <a:t>The more you can learn from your clients the more efficiently you can respond to their needs.</a:t>
            </a:r>
          </a:p>
        </p:txBody>
      </p:sp>
      <p:sp>
        <p:nvSpPr>
          <p:cNvPr id="4" name="Slide Number Placeholder 3">
            <a:extLst>
              <a:ext uri="{FF2B5EF4-FFF2-40B4-BE49-F238E27FC236}">
                <a16:creationId xmlns:a16="http://schemas.microsoft.com/office/drawing/2014/main" id="{1B132D69-37A5-44AD-A3C6-B8BC7F9FBDF3}"/>
              </a:ext>
            </a:extLst>
          </p:cNvPr>
          <p:cNvSpPr>
            <a:spLocks noGrp="1"/>
          </p:cNvSpPr>
          <p:nvPr>
            <p:ph type="sldNum" sz="quarter" idx="4"/>
          </p:nvPr>
        </p:nvSpPr>
        <p:spPr/>
        <p:txBody>
          <a:bodyPr/>
          <a:lstStyle/>
          <a:p>
            <a:fld id="{54311E83-CD6C-2549-9EAD-3DC9C6DC4EB6}" type="slidenum">
              <a:rPr lang="en-US" smtClean="0"/>
              <a:pPr/>
              <a:t>132</a:t>
            </a:fld>
            <a:endParaRPr lang="en-US" dirty="0"/>
          </a:p>
        </p:txBody>
      </p:sp>
    </p:spTree>
    <p:extLst>
      <p:ext uri="{BB962C8B-B14F-4D97-AF65-F5344CB8AC3E}">
        <p14:creationId xmlns:p14="http://schemas.microsoft.com/office/powerpoint/2010/main" val="218243755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646" y="609601"/>
            <a:ext cx="7634707" cy="1032768"/>
          </a:xfrm>
        </p:spPr>
        <p:txBody>
          <a:bodyPr>
            <a:normAutofit fontScale="90000"/>
          </a:bodyPr>
          <a:lstStyle/>
          <a:p>
            <a:r>
              <a:rPr lang="en-US" sz="3600" dirty="0"/>
              <a:t>Take Advantage of the Many MEIS Reports</a:t>
            </a:r>
            <a:br>
              <a:rPr lang="en-US" sz="3600" dirty="0"/>
            </a:br>
            <a:r>
              <a:rPr lang="en-US" sz="3200" dirty="0"/>
              <a:t>Survey Confirmation – 2 Reports</a:t>
            </a:r>
          </a:p>
        </p:txBody>
      </p:sp>
      <p:pic>
        <p:nvPicPr>
          <p:cNvPr id="5" name="Picture 4"/>
          <p:cNvPicPr/>
          <p:nvPr/>
        </p:nvPicPr>
        <p:blipFill rotWithShape="1">
          <a:blip r:embed="rId3"/>
          <a:srcRect t="17664" r="27084" b="12535"/>
          <a:stretch/>
        </p:blipFill>
        <p:spPr bwMode="auto">
          <a:xfrm>
            <a:off x="1866900" y="1840486"/>
            <a:ext cx="54102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359772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AC06BD-E281-47A6-B83C-94A0FEB97B53}"/>
              </a:ext>
            </a:extLst>
          </p:cNvPr>
          <p:cNvSpPr>
            <a:spLocks noGrp="1"/>
          </p:cNvSpPr>
          <p:nvPr>
            <p:ph type="ctrTitle"/>
          </p:nvPr>
        </p:nvSpPr>
        <p:spPr/>
        <p:txBody>
          <a:bodyPr/>
          <a:lstStyle/>
          <a:p>
            <a:r>
              <a:rPr lang="en-US" dirty="0"/>
              <a:t>Panel Reviews (A Data Perspective)</a:t>
            </a:r>
            <a:br>
              <a:rPr lang="en-US" dirty="0"/>
            </a:br>
            <a:endParaRPr lang="en-US" dirty="0"/>
          </a:p>
        </p:txBody>
      </p:sp>
      <p:sp>
        <p:nvSpPr>
          <p:cNvPr id="6" name="Subtitle 5">
            <a:extLst>
              <a:ext uri="{FF2B5EF4-FFF2-40B4-BE49-F238E27FC236}">
                <a16:creationId xmlns:a16="http://schemas.microsoft.com/office/drawing/2014/main" id="{61AAEB56-400D-4882-94E9-D12D53C8212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048830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Purpose of the Performance Panel Reviews</a:t>
            </a:r>
          </a:p>
        </p:txBody>
      </p:sp>
      <p:sp>
        <p:nvSpPr>
          <p:cNvPr id="3" name="Content Placeholder 2"/>
          <p:cNvSpPr>
            <a:spLocks noGrp="1"/>
          </p:cNvSpPr>
          <p:nvPr>
            <p:ph idx="1"/>
          </p:nvPr>
        </p:nvSpPr>
        <p:spPr/>
        <p:txBody>
          <a:bodyPr>
            <a:noAutofit/>
          </a:bodyPr>
          <a:lstStyle/>
          <a:p>
            <a:pPr marL="0" indent="0">
              <a:buNone/>
            </a:pPr>
            <a:r>
              <a:rPr lang="en-US" sz="1600" b="1" dirty="0">
                <a:solidFill>
                  <a:prstClr val="black"/>
                </a:solidFill>
              </a:rPr>
              <a:t>The intent of the Performance Panel Reviews:</a:t>
            </a:r>
          </a:p>
          <a:p>
            <a:pPr marL="0" indent="0">
              <a:buNone/>
            </a:pPr>
            <a:endParaRPr lang="en-US" sz="1600" b="1" dirty="0">
              <a:solidFill>
                <a:prstClr val="black"/>
              </a:solidFill>
            </a:endParaRPr>
          </a:p>
          <a:p>
            <a:pPr lvl="1"/>
            <a:r>
              <a:rPr lang="en-US" sz="1600" dirty="0">
                <a:solidFill>
                  <a:prstClr val="black"/>
                </a:solidFill>
              </a:rPr>
              <a:t>Satisfy Statutory Requirement (American Innovation &amp; Competitiveness Act);</a:t>
            </a:r>
          </a:p>
          <a:p>
            <a:pPr lvl="1"/>
            <a:r>
              <a:rPr lang="en-US" sz="1600" dirty="0"/>
              <a:t>Assess their overall performance as it relates to market penetration, economic impact, and financially sustainability to improve the productivity and performance of the U.S. manufacturing;</a:t>
            </a:r>
          </a:p>
          <a:p>
            <a:pPr lvl="1"/>
            <a:r>
              <a:rPr lang="en-US" sz="1600" dirty="0"/>
              <a:t>Focusing on trends and patterns to diagnose the causes for strong and weak performances;</a:t>
            </a:r>
          </a:p>
          <a:p>
            <a:pPr lvl="1"/>
            <a:r>
              <a:rPr lang="en-US" sz="1600" dirty="0"/>
              <a:t>Include evaluation of a Center’s own Performance Management System effectiveness and use, including self-assessment;</a:t>
            </a:r>
          </a:p>
          <a:p>
            <a:pPr lvl="1"/>
            <a:r>
              <a:rPr lang="en-US" sz="1600" dirty="0"/>
              <a:t>Provide feedback on Center strengths and opportunities for performance improvement, including deficiency areas, if any, as defined in the Performance Policy;</a:t>
            </a:r>
          </a:p>
          <a:p>
            <a:pPr lvl="1"/>
            <a:r>
              <a:rPr lang="en-US" sz="1600" dirty="0"/>
              <a:t>Promotes the sharing of information across the National Network; and</a:t>
            </a:r>
          </a:p>
          <a:p>
            <a:pPr lvl="1"/>
            <a:r>
              <a:rPr lang="en-US" sz="1600" dirty="0"/>
              <a:t>Identify common Center performance gaps so the program can leverage internal and/or external resources to assist the National Network in improving performance.</a:t>
            </a:r>
          </a:p>
          <a:p>
            <a:pPr lvl="1"/>
            <a:r>
              <a:rPr lang="en-US" sz="1600" dirty="0"/>
              <a:t>Conducted during the 3</a:t>
            </a:r>
            <a:r>
              <a:rPr lang="en-US" sz="1600" baseline="30000" dirty="0"/>
              <a:t>rd</a:t>
            </a:r>
            <a:r>
              <a:rPr lang="en-US" sz="1600" dirty="0"/>
              <a:t> &amp; 8</a:t>
            </a:r>
            <a:r>
              <a:rPr lang="en-US" sz="1600" baseline="30000" dirty="0"/>
              <a:t>th</a:t>
            </a:r>
            <a:r>
              <a:rPr lang="en-US" sz="1600" dirty="0"/>
              <a:t> Year of Center Operation</a:t>
            </a:r>
          </a:p>
          <a:p>
            <a:pPr lvl="1"/>
            <a:endParaRPr lang="en-US" sz="1600" dirty="0"/>
          </a:p>
          <a:p>
            <a:pPr lvl="1"/>
            <a:endParaRPr lang="en-US" sz="1600" dirty="0"/>
          </a:p>
          <a:p>
            <a:pPr marL="342900" lvl="1" indent="0">
              <a:buNone/>
            </a:pPr>
            <a:endParaRPr lang="en-US" sz="1600" dirty="0">
              <a:solidFill>
                <a:prstClr val="black"/>
              </a:solidFill>
            </a:endParaRPr>
          </a:p>
          <a:p>
            <a:pPr lvl="0"/>
            <a:endParaRPr lang="en-US" sz="1600" dirty="0"/>
          </a:p>
          <a:p>
            <a:pPr lvl="0"/>
            <a:endParaRPr lang="en-US" sz="1600" dirty="0"/>
          </a:p>
          <a:p>
            <a:pPr lvl="1"/>
            <a:endParaRPr lang="en-US" sz="1600" dirty="0"/>
          </a:p>
          <a:p>
            <a:pPr marL="342900" lvl="1" indent="0">
              <a:buNone/>
            </a:pPr>
            <a:endParaRPr lang="en-US" sz="1600" dirty="0"/>
          </a:p>
        </p:txBody>
      </p:sp>
      <p:sp>
        <p:nvSpPr>
          <p:cNvPr id="4" name="Slide Number Placeholder 3"/>
          <p:cNvSpPr>
            <a:spLocks noGrp="1"/>
          </p:cNvSpPr>
          <p:nvPr>
            <p:ph type="sldNum" sz="quarter" idx="4294967295"/>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900" b="0" i="0" u="none" strike="noStrike" kern="1200" cap="none" spc="0" normalizeH="0" baseline="0" noProof="0">
                <a:ln>
                  <a:noFill/>
                </a:ln>
                <a:solidFill>
                  <a:prstClr val="black"/>
                </a:solidFill>
                <a:effectLst/>
                <a:uLnTx/>
                <a:uFillTx/>
                <a:latin typeface="Arial Narrow"/>
                <a:ea typeface="+mn-ea"/>
              </a:rPr>
              <a:pPr marL="0" marR="0" lvl="0" indent="0" algn="l" defTabSz="342900" rtl="0" eaLnBrk="1" fontAlgn="auto" latinLnBrk="0" hangingPunct="1">
                <a:lnSpc>
                  <a:spcPct val="100000"/>
                </a:lnSpc>
                <a:spcBef>
                  <a:spcPts val="0"/>
                </a:spcBef>
                <a:spcAft>
                  <a:spcPts val="0"/>
                </a:spcAft>
                <a:buClrTx/>
                <a:buSzTx/>
                <a:buFontTx/>
                <a:buNone/>
                <a:tabLst/>
                <a:defRPr/>
              </a:pPr>
              <a:t>135</a:t>
            </a:fld>
            <a:endParaRPr kumimoji="0" lang="en-US" sz="900" b="0" i="0" u="none" strike="noStrike" kern="1200" cap="none" spc="0" normalizeH="0" baseline="0" noProof="0" dirty="0">
              <a:ln>
                <a:noFill/>
              </a:ln>
              <a:solidFill>
                <a:prstClr val="black"/>
              </a:solidFill>
              <a:effectLst/>
              <a:uLnTx/>
              <a:uFillTx/>
              <a:latin typeface="Arial Narrow"/>
              <a:ea typeface="+mn-ea"/>
            </a:endParaRPr>
          </a:p>
        </p:txBody>
      </p:sp>
    </p:spTree>
    <p:extLst>
      <p:ext uri="{BB962C8B-B14F-4D97-AF65-F5344CB8AC3E}">
        <p14:creationId xmlns:p14="http://schemas.microsoft.com/office/powerpoint/2010/main" val="27089085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1F42-2775-490A-B3D6-E8807C6B4C7E}"/>
              </a:ext>
            </a:extLst>
          </p:cNvPr>
          <p:cNvSpPr>
            <a:spLocks noGrp="1"/>
          </p:cNvSpPr>
          <p:nvPr>
            <p:ph type="title"/>
          </p:nvPr>
        </p:nvSpPr>
        <p:spPr/>
        <p:txBody>
          <a:bodyPr>
            <a:normAutofit/>
          </a:bodyPr>
          <a:lstStyle/>
          <a:p>
            <a:r>
              <a:rPr lang="en-US" sz="3200" dirty="0"/>
              <a:t>Center Performance Panel Review Inputs</a:t>
            </a:r>
          </a:p>
        </p:txBody>
      </p:sp>
      <p:sp>
        <p:nvSpPr>
          <p:cNvPr id="4" name="Slide Number Placeholder 3">
            <a:extLst>
              <a:ext uri="{FF2B5EF4-FFF2-40B4-BE49-F238E27FC236}">
                <a16:creationId xmlns:a16="http://schemas.microsoft.com/office/drawing/2014/main" id="{1E076AC8-E941-4243-9D2D-C01B8A22916A}"/>
              </a:ext>
            </a:extLst>
          </p:cNvPr>
          <p:cNvSpPr>
            <a:spLocks noGrp="1"/>
          </p:cNvSpPr>
          <p:nvPr>
            <p:ph type="sldNum" sz="quarter" idx="429496729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1200" b="0" i="0" u="none" strike="noStrike" kern="1200" cap="none" spc="0" normalizeH="0" baseline="0" noProof="0" smtClean="0">
                <a:ln>
                  <a:noFill/>
                </a:ln>
                <a:solidFill>
                  <a:prstClr val="black"/>
                </a:solidFill>
                <a:effectLst/>
                <a:uLnTx/>
                <a:uFillTx/>
                <a:latin typeface="Arial Narrow"/>
                <a:ea typeface="+mn-ea"/>
              </a:rPr>
              <a:pPr marL="0" marR="0" lvl="0" indent="0" algn="l" defTabSz="4572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solidFill>
              <a:effectLst/>
              <a:uLnTx/>
              <a:uFillTx/>
              <a:latin typeface="Arial Narrow"/>
              <a:ea typeface="+mn-ea"/>
            </a:endParaRPr>
          </a:p>
        </p:txBody>
      </p:sp>
      <p:sp>
        <p:nvSpPr>
          <p:cNvPr id="5" name="Oval 4">
            <a:extLst>
              <a:ext uri="{FF2B5EF4-FFF2-40B4-BE49-F238E27FC236}">
                <a16:creationId xmlns:a16="http://schemas.microsoft.com/office/drawing/2014/main" id="{08B625CB-CD2A-4EE3-8B1D-91FF1BD0B391}"/>
              </a:ext>
            </a:extLst>
          </p:cNvPr>
          <p:cNvSpPr/>
          <p:nvPr/>
        </p:nvSpPr>
        <p:spPr>
          <a:xfrm>
            <a:off x="3619499" y="2628900"/>
            <a:ext cx="1838325" cy="16954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 Performance Panel Reviews</a:t>
            </a:r>
          </a:p>
        </p:txBody>
      </p:sp>
      <p:sp>
        <p:nvSpPr>
          <p:cNvPr id="6" name="Oval 5">
            <a:extLst>
              <a:ext uri="{FF2B5EF4-FFF2-40B4-BE49-F238E27FC236}">
                <a16:creationId xmlns:a16="http://schemas.microsoft.com/office/drawing/2014/main" id="{C253858F-FD3B-4A2F-B024-DA247406DC58}"/>
              </a:ext>
            </a:extLst>
          </p:cNvPr>
          <p:cNvSpPr/>
          <p:nvPr/>
        </p:nvSpPr>
        <p:spPr>
          <a:xfrm>
            <a:off x="1447800" y="4233068"/>
            <a:ext cx="1733550"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Response to Pre-Panel Questions</a:t>
            </a:r>
          </a:p>
        </p:txBody>
      </p:sp>
      <p:sp>
        <p:nvSpPr>
          <p:cNvPr id="7" name="Oval 6">
            <a:extLst>
              <a:ext uri="{FF2B5EF4-FFF2-40B4-BE49-F238E27FC236}">
                <a16:creationId xmlns:a16="http://schemas.microsoft.com/office/drawing/2014/main" id="{83327099-D947-4E84-B6F7-523C1B4E4DED}"/>
              </a:ext>
            </a:extLst>
          </p:cNvPr>
          <p:cNvSpPr/>
          <p:nvPr/>
        </p:nvSpPr>
        <p:spPr>
          <a:xfrm>
            <a:off x="1476375" y="1419588"/>
            <a:ext cx="1724025" cy="16561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Panel Presentation</a:t>
            </a:r>
          </a:p>
        </p:txBody>
      </p:sp>
      <p:sp>
        <p:nvSpPr>
          <p:cNvPr id="8" name="Oval 7">
            <a:extLst>
              <a:ext uri="{FF2B5EF4-FFF2-40B4-BE49-F238E27FC236}">
                <a16:creationId xmlns:a16="http://schemas.microsoft.com/office/drawing/2014/main" id="{526F38A5-E76E-478A-A12E-1EEF35FBDBBF}"/>
              </a:ext>
            </a:extLst>
          </p:cNvPr>
          <p:cNvSpPr/>
          <p:nvPr/>
        </p:nvSpPr>
        <p:spPr>
          <a:xfrm>
            <a:off x="5905500" y="1502558"/>
            <a:ext cx="1743075"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CPPR &amp; Strategic Plan</a:t>
            </a:r>
          </a:p>
        </p:txBody>
      </p:sp>
      <p:sp>
        <p:nvSpPr>
          <p:cNvPr id="9" name="Oval 8">
            <a:extLst>
              <a:ext uri="{FF2B5EF4-FFF2-40B4-BE49-F238E27FC236}">
                <a16:creationId xmlns:a16="http://schemas.microsoft.com/office/drawing/2014/main" id="{21E36103-EEAA-4766-8FE9-CC4D8BEC56B4}"/>
              </a:ext>
            </a:extLst>
          </p:cNvPr>
          <p:cNvSpPr/>
          <p:nvPr/>
        </p:nvSpPr>
        <p:spPr>
          <a:xfrm>
            <a:off x="5867400" y="4242593"/>
            <a:ext cx="1714500"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PY Annual/Panel Review Reports</a:t>
            </a:r>
          </a:p>
        </p:txBody>
      </p:sp>
      <p:sp>
        <p:nvSpPr>
          <p:cNvPr id="10" name="Arrow: Up 9">
            <a:extLst>
              <a:ext uri="{FF2B5EF4-FFF2-40B4-BE49-F238E27FC236}">
                <a16:creationId xmlns:a16="http://schemas.microsoft.com/office/drawing/2014/main" id="{99690CA9-9551-428B-A949-E4718AA3BBB1}"/>
              </a:ext>
            </a:extLst>
          </p:cNvPr>
          <p:cNvSpPr/>
          <p:nvPr/>
        </p:nvSpPr>
        <p:spPr>
          <a:xfrm rot="3206297">
            <a:off x="3279012" y="3921477"/>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1" name="Arrow: Up 10">
            <a:extLst>
              <a:ext uri="{FF2B5EF4-FFF2-40B4-BE49-F238E27FC236}">
                <a16:creationId xmlns:a16="http://schemas.microsoft.com/office/drawing/2014/main" id="{B449C60C-BBB1-4A70-B168-3C7162B654F9}"/>
              </a:ext>
            </a:extLst>
          </p:cNvPr>
          <p:cNvSpPr/>
          <p:nvPr/>
        </p:nvSpPr>
        <p:spPr>
          <a:xfrm rot="7700479">
            <a:off x="3274251" y="2568183"/>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2" name="Arrow: Up 11">
            <a:extLst>
              <a:ext uri="{FF2B5EF4-FFF2-40B4-BE49-F238E27FC236}">
                <a16:creationId xmlns:a16="http://schemas.microsoft.com/office/drawing/2014/main" id="{8368DE84-6946-4F22-90DB-F40831AD5080}"/>
              </a:ext>
            </a:extLst>
          </p:cNvPr>
          <p:cNvSpPr/>
          <p:nvPr/>
        </p:nvSpPr>
        <p:spPr>
          <a:xfrm rot="13780422">
            <a:off x="5549538" y="2524113"/>
            <a:ext cx="300399" cy="62951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3" name="Arrow: Up 12">
            <a:extLst>
              <a:ext uri="{FF2B5EF4-FFF2-40B4-BE49-F238E27FC236}">
                <a16:creationId xmlns:a16="http://schemas.microsoft.com/office/drawing/2014/main" id="{17F77105-B581-4BA2-9410-860A1946F078}"/>
              </a:ext>
            </a:extLst>
          </p:cNvPr>
          <p:cNvSpPr/>
          <p:nvPr/>
        </p:nvSpPr>
        <p:spPr>
          <a:xfrm rot="18706324">
            <a:off x="5479721" y="3845706"/>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Tree>
    <p:extLst>
      <p:ext uri="{BB962C8B-B14F-4D97-AF65-F5344CB8AC3E}">
        <p14:creationId xmlns:p14="http://schemas.microsoft.com/office/powerpoint/2010/main" val="15944097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E2B8-559A-4570-B620-B0D06B0C1F5D}"/>
              </a:ext>
            </a:extLst>
          </p:cNvPr>
          <p:cNvSpPr>
            <a:spLocks noGrp="1"/>
          </p:cNvSpPr>
          <p:nvPr>
            <p:ph type="title"/>
          </p:nvPr>
        </p:nvSpPr>
        <p:spPr/>
        <p:txBody>
          <a:bodyPr>
            <a:normAutofit/>
          </a:bodyPr>
          <a:lstStyle/>
          <a:p>
            <a:r>
              <a:rPr lang="en-US" sz="3200" dirty="0"/>
              <a:t>Center Performance &amp; Profile Report</a:t>
            </a:r>
          </a:p>
        </p:txBody>
      </p:sp>
      <p:graphicFrame>
        <p:nvGraphicFramePr>
          <p:cNvPr id="5" name="Content Placeholder 4">
            <a:extLst>
              <a:ext uri="{FF2B5EF4-FFF2-40B4-BE49-F238E27FC236}">
                <a16:creationId xmlns:a16="http://schemas.microsoft.com/office/drawing/2014/main" id="{D0074E19-E3B9-421C-AEEC-6890CC9E3EE2}"/>
              </a:ext>
            </a:extLst>
          </p:cNvPr>
          <p:cNvGraphicFramePr>
            <a:graphicFrameLocks noGrp="1"/>
          </p:cNvGraphicFramePr>
          <p:nvPr>
            <p:ph idx="1"/>
            <p:extLst>
              <p:ext uri="{D42A27DB-BD31-4B8C-83A1-F6EECF244321}">
                <p14:modId xmlns:p14="http://schemas.microsoft.com/office/powerpoint/2010/main" val="3909680489"/>
              </p:ext>
            </p:extLst>
          </p:nvPr>
        </p:nvGraphicFramePr>
        <p:xfrm>
          <a:off x="256972" y="1338279"/>
          <a:ext cx="8229600" cy="4920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E1B372E-0F06-4C6F-BB92-1DAC8F9107F6}"/>
              </a:ext>
            </a:extLst>
          </p:cNvPr>
          <p:cNvSpPr>
            <a:spLocks noGrp="1"/>
          </p:cNvSpPr>
          <p:nvPr>
            <p:ph type="sldNum" sz="quarter" idx="4294967295"/>
          </p:nvPr>
        </p:nvSpPr>
        <p:spPr/>
        <p:txBody>
          <a:bodyPr/>
          <a:lstStyle/>
          <a:p>
            <a:fld id="{54311E83-CD6C-2549-9EAD-3DC9C6DC4EB6}" type="slidenum">
              <a:rPr lang="en-US" smtClean="0"/>
              <a:t>137</a:t>
            </a:fld>
            <a:endParaRPr lang="en-US" dirty="0"/>
          </a:p>
        </p:txBody>
      </p:sp>
      <p:sp>
        <p:nvSpPr>
          <p:cNvPr id="3" name="Left Brace 2">
            <a:extLst>
              <a:ext uri="{FF2B5EF4-FFF2-40B4-BE49-F238E27FC236}">
                <a16:creationId xmlns:a16="http://schemas.microsoft.com/office/drawing/2014/main" id="{D1461A13-004B-4C51-A7B4-F506DB2B672C}"/>
              </a:ext>
            </a:extLst>
          </p:cNvPr>
          <p:cNvSpPr/>
          <p:nvPr/>
        </p:nvSpPr>
        <p:spPr>
          <a:xfrm>
            <a:off x="1923385" y="1911299"/>
            <a:ext cx="480291" cy="4110807"/>
          </a:xfrm>
          <a:prstGeom prst="leftBrace">
            <a:avLst>
              <a:gd name="adj1" fmla="val 2371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ACB414D-C2BA-4014-A848-E2EEF7B3DCEA}"/>
              </a:ext>
            </a:extLst>
          </p:cNvPr>
          <p:cNvSpPr txBox="1"/>
          <p:nvPr/>
        </p:nvSpPr>
        <p:spPr>
          <a:xfrm>
            <a:off x="364507" y="3735871"/>
            <a:ext cx="1516762" cy="461665"/>
          </a:xfrm>
          <a:prstGeom prst="rect">
            <a:avLst/>
          </a:prstGeom>
          <a:noFill/>
        </p:spPr>
        <p:txBody>
          <a:bodyPr wrap="none" rtlCol="0">
            <a:spAutoFit/>
          </a:bodyPr>
          <a:lstStyle/>
          <a:p>
            <a:r>
              <a:rPr lang="en-US" sz="2400" dirty="0"/>
              <a:t> </a:t>
            </a:r>
            <a:r>
              <a:rPr lang="en-US" sz="2000" b="1" dirty="0"/>
              <a:t>6 Categories</a:t>
            </a:r>
          </a:p>
        </p:txBody>
      </p:sp>
    </p:spTree>
    <p:extLst>
      <p:ext uri="{BB962C8B-B14F-4D97-AF65-F5344CB8AC3E}">
        <p14:creationId xmlns:p14="http://schemas.microsoft.com/office/powerpoint/2010/main" val="950968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042"/>
            <a:ext cx="8616462" cy="702877"/>
          </a:xfrm>
        </p:spPr>
        <p:txBody>
          <a:bodyPr>
            <a:noAutofit/>
          </a:bodyPr>
          <a:lstStyle/>
          <a:p>
            <a:r>
              <a:rPr lang="en-US" sz="3200" dirty="0"/>
              <a:t>Center Performance Panel Review – Output </a:t>
            </a:r>
            <a:br>
              <a:rPr lang="en-US" sz="3200" dirty="0"/>
            </a:br>
            <a:endParaRPr lang="en-US" sz="3200" dirty="0"/>
          </a:p>
        </p:txBody>
      </p:sp>
      <p:graphicFrame>
        <p:nvGraphicFramePr>
          <p:cNvPr id="5" name="Content Placeholder 4"/>
          <p:cNvGraphicFramePr>
            <a:graphicFrameLocks noGrp="1"/>
          </p:cNvGraphicFramePr>
          <p:nvPr>
            <p:ph idx="1"/>
          </p:nvPr>
        </p:nvGraphicFramePr>
        <p:xfrm>
          <a:off x="289932" y="2174488"/>
          <a:ext cx="8653346" cy="2330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4311E83-CD6C-2549-9EAD-3DC9C6DC4EB6}" type="slidenum">
              <a:rPr lang="en-US" smtClean="0"/>
              <a:t>138</a:t>
            </a:fld>
            <a:endParaRPr lang="en-US" dirty="0"/>
          </a:p>
        </p:txBody>
      </p:sp>
    </p:spTree>
    <p:extLst>
      <p:ext uri="{BB962C8B-B14F-4D97-AF65-F5344CB8AC3E}">
        <p14:creationId xmlns:p14="http://schemas.microsoft.com/office/powerpoint/2010/main" val="4910572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Center Performance Panel Review Process</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1200" b="0" i="0" u="none" strike="noStrike" kern="1200" cap="none" spc="0" normalizeH="0" baseline="0" noProof="0" smtClean="0">
                <a:ln>
                  <a:noFill/>
                </a:ln>
                <a:solidFill>
                  <a:prstClr val="black"/>
                </a:solidFill>
                <a:effectLst/>
                <a:uLnTx/>
                <a:uFillTx/>
                <a:latin typeface="Arial Narrow"/>
                <a:ea typeface="+mn-ea"/>
              </a:rPr>
              <a:pPr marL="0" marR="0" lvl="0" indent="0" algn="l" defTabSz="4572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solidFill>
              <a:effectLst/>
              <a:uLnTx/>
              <a:uFillTx/>
              <a:latin typeface="Arial Narrow"/>
              <a:ea typeface="+mn-ea"/>
            </a:endParaRPr>
          </a:p>
        </p:txBody>
      </p:sp>
      <p:graphicFrame>
        <p:nvGraphicFramePr>
          <p:cNvPr id="5" name="Diagram 4">
            <a:extLst>
              <a:ext uri="{FF2B5EF4-FFF2-40B4-BE49-F238E27FC236}">
                <a16:creationId xmlns:a16="http://schemas.microsoft.com/office/drawing/2014/main" id="{942A7EE5-0A5C-4217-B26B-4B4CFAAAE4A9}"/>
              </a:ext>
            </a:extLst>
          </p:cNvPr>
          <p:cNvGraphicFramePr/>
          <p:nvPr/>
        </p:nvGraphicFramePr>
        <p:xfrm>
          <a:off x="263207" y="1112809"/>
          <a:ext cx="8699638" cy="505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78D8147-4FEE-4116-A6BE-3054D44AC59F}"/>
              </a:ext>
            </a:extLst>
          </p:cNvPr>
          <p:cNvSpPr txBox="1"/>
          <p:nvPr/>
        </p:nvSpPr>
        <p:spPr>
          <a:xfrm>
            <a:off x="609600" y="5514108"/>
            <a:ext cx="800649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Narrow"/>
                <a:ea typeface="+mn-ea"/>
                <a:cs typeface="+mn-cs"/>
              </a:rPr>
              <a:t>Note: </a:t>
            </a:r>
            <a:r>
              <a:rPr kumimoji="0" lang="en-US" sz="1600" b="0" i="1" u="none" strike="noStrike" kern="1200" cap="none" spc="0" normalizeH="0" baseline="0" noProof="0" dirty="0">
                <a:ln>
                  <a:noFill/>
                </a:ln>
                <a:solidFill>
                  <a:prstClr val="black"/>
                </a:solidFill>
                <a:effectLst/>
                <a:uLnTx/>
                <a:uFillTx/>
                <a:latin typeface="Arial Narrow"/>
                <a:ea typeface="+mn-ea"/>
                <a:cs typeface="+mn-cs"/>
              </a:rPr>
              <a:t>The larger circles identify the key milestones for the Center undergoing the review.  The smaller circles identify the activities of the panel members and NIST MEP representatives.</a:t>
            </a:r>
          </a:p>
        </p:txBody>
      </p:sp>
    </p:spTree>
    <p:extLst>
      <p:ext uri="{BB962C8B-B14F-4D97-AF65-F5344CB8AC3E}">
        <p14:creationId xmlns:p14="http://schemas.microsoft.com/office/powerpoint/2010/main" val="180646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386"/>
            <a:ext cx="8229600" cy="833040"/>
          </a:xfrm>
        </p:spPr>
        <p:txBody>
          <a:bodyPr>
            <a:normAutofit fontScale="90000"/>
          </a:bodyPr>
          <a:lstStyle/>
          <a:p>
            <a:r>
              <a:rPr lang="en-US" sz="3100" dirty="0">
                <a:cs typeface="Arial Narrow"/>
              </a:rPr>
              <a:t>Reporting Elements – Information</a:t>
            </a:r>
            <a:br>
              <a:rPr lang="en-US" sz="3100" dirty="0">
                <a:cs typeface="Arial Narrow"/>
              </a:rPr>
            </a:br>
            <a:r>
              <a:rPr lang="en-US" sz="2200" dirty="0">
                <a:cs typeface="Arial Narrow"/>
              </a:rPr>
              <a:t>(Quarterly and When Changes Occur)</a:t>
            </a:r>
            <a:r>
              <a:rPr lang="en-US" dirty="0"/>
              <a:t>	</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Did you know:</a:t>
            </a:r>
          </a:p>
          <a:p>
            <a:pPr lvl="1"/>
            <a:r>
              <a:rPr lang="en-US" dirty="0"/>
              <a:t>Information Tab – you can view your D&amp;B BIR if already created by your Federal Program Manager (FPM) as well as cohort characteristics</a:t>
            </a:r>
          </a:p>
          <a:p>
            <a:pPr lvl="1"/>
            <a:r>
              <a:rPr lang="en-US" dirty="0"/>
              <a:t>One Pager Tab – each one-pager can have a Success Story – centers can choose the Success Story that show in the Success Story module</a:t>
            </a:r>
          </a:p>
          <a:p>
            <a:pPr lvl="2"/>
            <a:r>
              <a:rPr lang="en-US" dirty="0"/>
              <a:t>Fact Sheet</a:t>
            </a:r>
          </a:p>
          <a:p>
            <a:pPr lvl="2"/>
            <a:r>
              <a:rPr lang="en-US" dirty="0"/>
              <a:t>Covid-19 MEP Response </a:t>
            </a:r>
          </a:p>
          <a:p>
            <a:pPr lvl="2"/>
            <a:r>
              <a:rPr lang="en-US" dirty="0"/>
              <a:t>Distinctive Practice  </a:t>
            </a:r>
          </a:p>
          <a:p>
            <a:pPr lvl="1"/>
            <a:r>
              <a:rPr lang="en-US" dirty="0"/>
              <a:t>Staff Tab – edit other user account records with the Reporting Role.  Useful when - new center email addresses, center moved.</a:t>
            </a:r>
          </a:p>
          <a:p>
            <a:pPr lvl="1"/>
            <a:r>
              <a:rPr lang="en-US" dirty="0"/>
              <a:t>Counties Tab – CBP data and rural export</a:t>
            </a:r>
          </a:p>
          <a:p>
            <a:pPr lvl="1"/>
            <a:r>
              <a:rPr lang="en-US" dirty="0"/>
              <a:t>Dun &amp; Bradstreet Tab – your center record is there; we use this information for renewal packages.  Have you ever looked at this record?  </a:t>
            </a:r>
          </a:p>
          <a:p>
            <a:endParaRPr lang="en-US" dirty="0"/>
          </a:p>
        </p:txBody>
      </p:sp>
      <p:sp>
        <p:nvSpPr>
          <p:cNvPr id="5" name="Slide Number Placeholder 4">
            <a:extLst>
              <a:ext uri="{FF2B5EF4-FFF2-40B4-BE49-F238E27FC236}">
                <a16:creationId xmlns:a16="http://schemas.microsoft.com/office/drawing/2014/main" id="{8F32095D-AB12-41F3-8ED1-E0C632B3F3AE}"/>
              </a:ext>
            </a:extLst>
          </p:cNvPr>
          <p:cNvSpPr>
            <a:spLocks noGrp="1"/>
          </p:cNvSpPr>
          <p:nvPr>
            <p:ph type="sldNum" sz="quarter" idx="4"/>
          </p:nvPr>
        </p:nvSpPr>
        <p:spPr/>
        <p:txBody>
          <a:bodyPr/>
          <a:lstStyle/>
          <a:p>
            <a:fld id="{54311E83-CD6C-2549-9EAD-3DC9C6DC4EB6}" type="slidenum">
              <a:rPr lang="en-US" smtClean="0"/>
              <a:pPr/>
              <a:t>14</a:t>
            </a:fld>
            <a:endParaRPr lang="en-US" dirty="0"/>
          </a:p>
        </p:txBody>
      </p:sp>
    </p:spTree>
    <p:extLst>
      <p:ext uri="{BB962C8B-B14F-4D97-AF65-F5344CB8AC3E}">
        <p14:creationId xmlns:p14="http://schemas.microsoft.com/office/powerpoint/2010/main" val="31203040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54D9A-5412-4916-DBA5-F574267E6AED}"/>
              </a:ext>
            </a:extLst>
          </p:cNvPr>
          <p:cNvPicPr>
            <a:picLocks noChangeAspect="1"/>
          </p:cNvPicPr>
          <p:nvPr/>
        </p:nvPicPr>
        <p:blipFill>
          <a:blip r:embed="rId3"/>
          <a:stretch>
            <a:fillRect/>
          </a:stretch>
        </p:blipFill>
        <p:spPr>
          <a:xfrm>
            <a:off x="446719" y="1644242"/>
            <a:ext cx="8359070" cy="3939434"/>
          </a:xfrm>
          <a:prstGeom prst="rect">
            <a:avLst/>
          </a:prstGeom>
        </p:spPr>
      </p:pic>
      <p:sp>
        <p:nvSpPr>
          <p:cNvPr id="2" name="Title 1">
            <a:extLst>
              <a:ext uri="{FF2B5EF4-FFF2-40B4-BE49-F238E27FC236}">
                <a16:creationId xmlns:a16="http://schemas.microsoft.com/office/drawing/2014/main" id="{8A9AA47E-6541-47D6-9308-38ECAEBB2305}"/>
              </a:ext>
            </a:extLst>
          </p:cNvPr>
          <p:cNvSpPr>
            <a:spLocks noGrp="1"/>
          </p:cNvSpPr>
          <p:nvPr>
            <p:ph type="title"/>
          </p:nvPr>
        </p:nvSpPr>
        <p:spPr/>
        <p:txBody>
          <a:bodyPr>
            <a:normAutofit/>
          </a:bodyPr>
          <a:lstStyle/>
          <a:p>
            <a:r>
              <a:rPr lang="en-US" sz="3200" dirty="0"/>
              <a:t>MEIS – Review Module</a:t>
            </a:r>
          </a:p>
        </p:txBody>
      </p:sp>
      <p:sp>
        <p:nvSpPr>
          <p:cNvPr id="4" name="Slide Number Placeholder 3">
            <a:extLst>
              <a:ext uri="{FF2B5EF4-FFF2-40B4-BE49-F238E27FC236}">
                <a16:creationId xmlns:a16="http://schemas.microsoft.com/office/drawing/2014/main" id="{1CE64AAC-B8DD-402E-937F-CF9E6615B1B1}"/>
              </a:ext>
            </a:extLst>
          </p:cNvPr>
          <p:cNvSpPr>
            <a:spLocks noGrp="1"/>
          </p:cNvSpPr>
          <p:nvPr>
            <p:ph type="sldNum" sz="quarter" idx="12"/>
          </p:nvPr>
        </p:nvSpPr>
        <p:spPr/>
        <p:txBody>
          <a:bodyPr/>
          <a:lstStyle/>
          <a:p>
            <a:fld id="{54311E83-CD6C-2549-9EAD-3DC9C6DC4EB6}" type="slidenum">
              <a:rPr lang="en-US" smtClean="0"/>
              <a:t>140</a:t>
            </a:fld>
            <a:endParaRPr lang="en-US" dirty="0"/>
          </a:p>
        </p:txBody>
      </p:sp>
      <p:sp>
        <p:nvSpPr>
          <p:cNvPr id="3" name="Speech Bubble: Rectangle 2">
            <a:extLst>
              <a:ext uri="{FF2B5EF4-FFF2-40B4-BE49-F238E27FC236}">
                <a16:creationId xmlns:a16="http://schemas.microsoft.com/office/drawing/2014/main" id="{67DE2776-2A4E-4077-B0EC-360335EFA883}"/>
              </a:ext>
            </a:extLst>
          </p:cNvPr>
          <p:cNvSpPr/>
          <p:nvPr/>
        </p:nvSpPr>
        <p:spPr>
          <a:xfrm>
            <a:off x="1480919" y="4413725"/>
            <a:ext cx="1504950" cy="723900"/>
          </a:xfrm>
          <a:prstGeom prst="wedgeRectCallout">
            <a:avLst>
              <a:gd name="adj1" fmla="val 111287"/>
              <a:gd name="adj2" fmla="val 7778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All Documents are clickable links</a:t>
            </a:r>
          </a:p>
        </p:txBody>
      </p:sp>
      <p:sp>
        <p:nvSpPr>
          <p:cNvPr id="8" name="Speech Bubble: Rectangle 7">
            <a:extLst>
              <a:ext uri="{FF2B5EF4-FFF2-40B4-BE49-F238E27FC236}">
                <a16:creationId xmlns:a16="http://schemas.microsoft.com/office/drawing/2014/main" id="{AAEC5005-A771-698A-460D-6E66757F29A2}"/>
              </a:ext>
            </a:extLst>
          </p:cNvPr>
          <p:cNvSpPr/>
          <p:nvPr/>
        </p:nvSpPr>
        <p:spPr>
          <a:xfrm>
            <a:off x="5851583" y="1138456"/>
            <a:ext cx="1504950" cy="723900"/>
          </a:xfrm>
          <a:prstGeom prst="wedgeRectCallout">
            <a:avLst>
              <a:gd name="adj1" fmla="val 75612"/>
              <a:gd name="adj2" fmla="val 22843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Status of Review Milestone</a:t>
            </a:r>
          </a:p>
        </p:txBody>
      </p:sp>
      <p:sp>
        <p:nvSpPr>
          <p:cNvPr id="9" name="Speech Bubble: Rectangle 8">
            <a:extLst>
              <a:ext uri="{FF2B5EF4-FFF2-40B4-BE49-F238E27FC236}">
                <a16:creationId xmlns:a16="http://schemas.microsoft.com/office/drawing/2014/main" id="{EA5F3831-6339-1129-9762-986B08CA0F09}"/>
              </a:ext>
            </a:extLst>
          </p:cNvPr>
          <p:cNvSpPr/>
          <p:nvPr/>
        </p:nvSpPr>
        <p:spPr>
          <a:xfrm>
            <a:off x="5851583" y="5007597"/>
            <a:ext cx="1809749" cy="914399"/>
          </a:xfrm>
          <a:prstGeom prst="wedgeRectCallout">
            <a:avLst>
              <a:gd name="adj1" fmla="val 97246"/>
              <a:gd name="adj2" fmla="val -18695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Add events to your calendar by clicking the calendar icon in the “Event” column.  </a:t>
            </a:r>
            <a:endParaRPr lang="en-US" dirty="0"/>
          </a:p>
        </p:txBody>
      </p:sp>
    </p:spTree>
    <p:extLst>
      <p:ext uri="{BB962C8B-B14F-4D97-AF65-F5344CB8AC3E}">
        <p14:creationId xmlns:p14="http://schemas.microsoft.com/office/powerpoint/2010/main" val="1045898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A47E-6541-47D6-9308-38ECAEBB2305}"/>
              </a:ext>
            </a:extLst>
          </p:cNvPr>
          <p:cNvSpPr>
            <a:spLocks noGrp="1"/>
          </p:cNvSpPr>
          <p:nvPr>
            <p:ph type="title"/>
          </p:nvPr>
        </p:nvSpPr>
        <p:spPr/>
        <p:txBody>
          <a:bodyPr>
            <a:normAutofit/>
          </a:bodyPr>
          <a:lstStyle/>
          <a:p>
            <a:r>
              <a:rPr lang="en-US" sz="3200" dirty="0"/>
              <a:t>MEIS – Review Module</a:t>
            </a:r>
          </a:p>
        </p:txBody>
      </p:sp>
      <p:sp>
        <p:nvSpPr>
          <p:cNvPr id="4" name="Slide Number Placeholder 3">
            <a:extLst>
              <a:ext uri="{FF2B5EF4-FFF2-40B4-BE49-F238E27FC236}">
                <a16:creationId xmlns:a16="http://schemas.microsoft.com/office/drawing/2014/main" id="{1CE64AAC-B8DD-402E-937F-CF9E6615B1B1}"/>
              </a:ext>
            </a:extLst>
          </p:cNvPr>
          <p:cNvSpPr>
            <a:spLocks noGrp="1"/>
          </p:cNvSpPr>
          <p:nvPr>
            <p:ph type="sldNum" sz="quarter" idx="12"/>
          </p:nvPr>
        </p:nvSpPr>
        <p:spPr/>
        <p:txBody>
          <a:bodyPr/>
          <a:lstStyle/>
          <a:p>
            <a:fld id="{54311E83-CD6C-2549-9EAD-3DC9C6DC4EB6}" type="slidenum">
              <a:rPr lang="en-US" smtClean="0"/>
              <a:t>141</a:t>
            </a:fld>
            <a:endParaRPr lang="en-US" dirty="0"/>
          </a:p>
        </p:txBody>
      </p:sp>
      <p:pic>
        <p:nvPicPr>
          <p:cNvPr id="7" name="Picture 6">
            <a:extLst>
              <a:ext uri="{FF2B5EF4-FFF2-40B4-BE49-F238E27FC236}">
                <a16:creationId xmlns:a16="http://schemas.microsoft.com/office/drawing/2014/main" id="{7170740F-E533-79DC-E34C-4DCD9AA990EA}"/>
              </a:ext>
            </a:extLst>
          </p:cNvPr>
          <p:cNvPicPr>
            <a:picLocks noChangeAspect="1"/>
          </p:cNvPicPr>
          <p:nvPr/>
        </p:nvPicPr>
        <p:blipFill>
          <a:blip r:embed="rId3"/>
          <a:stretch>
            <a:fillRect/>
          </a:stretch>
        </p:blipFill>
        <p:spPr>
          <a:xfrm>
            <a:off x="597349" y="1384182"/>
            <a:ext cx="7853862" cy="3709001"/>
          </a:xfrm>
          <a:prstGeom prst="rect">
            <a:avLst/>
          </a:prstGeom>
        </p:spPr>
      </p:pic>
      <p:sp>
        <p:nvSpPr>
          <p:cNvPr id="5" name="Speech Bubble: Rectangle 4">
            <a:extLst>
              <a:ext uri="{FF2B5EF4-FFF2-40B4-BE49-F238E27FC236}">
                <a16:creationId xmlns:a16="http://schemas.microsoft.com/office/drawing/2014/main" id="{C2000112-5D38-4964-A014-E5E5506A607F}"/>
              </a:ext>
            </a:extLst>
          </p:cNvPr>
          <p:cNvSpPr/>
          <p:nvPr/>
        </p:nvSpPr>
        <p:spPr>
          <a:xfrm>
            <a:off x="5010150" y="4486362"/>
            <a:ext cx="1809749" cy="914399"/>
          </a:xfrm>
          <a:prstGeom prst="wedgeRectCallout">
            <a:avLst>
              <a:gd name="adj1" fmla="val 123668"/>
              <a:gd name="adj2" fmla="val -3374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Add events to your calendar by clicking the calendar icon in the “Event” column.  </a:t>
            </a:r>
            <a:endParaRPr lang="en-US" dirty="0"/>
          </a:p>
        </p:txBody>
      </p:sp>
    </p:spTree>
    <p:extLst>
      <p:ext uri="{BB962C8B-B14F-4D97-AF65-F5344CB8AC3E}">
        <p14:creationId xmlns:p14="http://schemas.microsoft.com/office/powerpoint/2010/main" val="36130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0D9D0CB-260F-0B90-1C23-770EBCDC814A}"/>
              </a:ext>
            </a:extLst>
          </p:cNvPr>
          <p:cNvPicPr>
            <a:picLocks noGrp="1" noChangeAspect="1"/>
          </p:cNvPicPr>
          <p:nvPr>
            <p:ph idx="1"/>
          </p:nvPr>
        </p:nvPicPr>
        <p:blipFill>
          <a:blip r:embed="rId3"/>
          <a:stretch>
            <a:fillRect/>
          </a:stretch>
        </p:blipFill>
        <p:spPr>
          <a:xfrm>
            <a:off x="477153" y="1431096"/>
            <a:ext cx="8229600" cy="3892260"/>
          </a:xfrm>
        </p:spPr>
      </p:pic>
      <p:sp>
        <p:nvSpPr>
          <p:cNvPr id="2" name="Title 1"/>
          <p:cNvSpPr>
            <a:spLocks noGrp="1"/>
          </p:cNvSpPr>
          <p:nvPr>
            <p:ph type="title"/>
          </p:nvPr>
        </p:nvSpPr>
        <p:spPr/>
        <p:txBody>
          <a:bodyPr>
            <a:noAutofit/>
          </a:bodyPr>
          <a:lstStyle/>
          <a:p>
            <a:r>
              <a:rPr lang="en-US" sz="3200" dirty="0"/>
              <a:t>CAR Information Resources – Information Tab</a:t>
            </a:r>
            <a:br>
              <a:rPr lang="en-US" sz="3200" dirty="0"/>
            </a:br>
            <a:endParaRPr lang="en-US" sz="3200" dirty="0"/>
          </a:p>
        </p:txBody>
      </p:sp>
      <p:sp>
        <p:nvSpPr>
          <p:cNvPr id="13" name="Rectangular Callout 7">
            <a:extLst>
              <a:ext uri="{FF2B5EF4-FFF2-40B4-BE49-F238E27FC236}">
                <a16:creationId xmlns:a16="http://schemas.microsoft.com/office/drawing/2014/main" id="{706FC213-1FC5-4EBB-B918-C936FC1BE951}"/>
              </a:ext>
            </a:extLst>
          </p:cNvPr>
          <p:cNvSpPr/>
          <p:nvPr/>
        </p:nvSpPr>
        <p:spPr>
          <a:xfrm>
            <a:off x="4743199" y="1862563"/>
            <a:ext cx="1424746" cy="859774"/>
          </a:xfrm>
          <a:prstGeom prst="wedgeRectCallout">
            <a:avLst>
              <a:gd name="adj1" fmla="val -86354"/>
              <a:gd name="adj2" fmla="val 40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Edit CAR Description </a:t>
            </a:r>
          </a:p>
        </p:txBody>
      </p:sp>
      <p:sp>
        <p:nvSpPr>
          <p:cNvPr id="14" name="Rectangular Callout 7">
            <a:extLst>
              <a:ext uri="{FF2B5EF4-FFF2-40B4-BE49-F238E27FC236}">
                <a16:creationId xmlns:a16="http://schemas.microsoft.com/office/drawing/2014/main" id="{992324C9-D4E9-45C5-A695-3A67D73115A6}"/>
              </a:ext>
            </a:extLst>
          </p:cNvPr>
          <p:cNvSpPr/>
          <p:nvPr/>
        </p:nvSpPr>
        <p:spPr>
          <a:xfrm>
            <a:off x="5295059" y="4232134"/>
            <a:ext cx="960084" cy="735089"/>
          </a:xfrm>
          <a:prstGeom prst="wedgeRectCallout">
            <a:avLst>
              <a:gd name="adj1" fmla="val -264020"/>
              <a:gd name="adj2" fmla="val 58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Upload CAR Logos</a:t>
            </a:r>
          </a:p>
        </p:txBody>
      </p:sp>
      <p:sp>
        <p:nvSpPr>
          <p:cNvPr id="4" name="Slide Number Placeholder 3">
            <a:extLst>
              <a:ext uri="{FF2B5EF4-FFF2-40B4-BE49-F238E27FC236}">
                <a16:creationId xmlns:a16="http://schemas.microsoft.com/office/drawing/2014/main" id="{F2F83840-4849-439F-B552-018B395CBB25}"/>
              </a:ext>
            </a:extLst>
          </p:cNvPr>
          <p:cNvSpPr>
            <a:spLocks noGrp="1"/>
          </p:cNvSpPr>
          <p:nvPr>
            <p:ph type="sldNum" sz="quarter" idx="4"/>
          </p:nvPr>
        </p:nvSpPr>
        <p:spPr/>
        <p:txBody>
          <a:bodyPr/>
          <a:lstStyle/>
          <a:p>
            <a:fld id="{54311E83-CD6C-2549-9EAD-3DC9C6DC4EB6}" type="slidenum">
              <a:rPr lang="en-US" smtClean="0"/>
              <a:pPr/>
              <a:t>15</a:t>
            </a:fld>
            <a:endParaRPr lang="en-US" dirty="0"/>
          </a:p>
        </p:txBody>
      </p:sp>
      <p:sp>
        <p:nvSpPr>
          <p:cNvPr id="7" name="Rectangular Callout 7">
            <a:extLst>
              <a:ext uri="{FF2B5EF4-FFF2-40B4-BE49-F238E27FC236}">
                <a16:creationId xmlns:a16="http://schemas.microsoft.com/office/drawing/2014/main" id="{73004481-381F-4147-A4EF-B21CCFC92EEC}"/>
              </a:ext>
            </a:extLst>
          </p:cNvPr>
          <p:cNvSpPr/>
          <p:nvPr/>
        </p:nvSpPr>
        <p:spPr>
          <a:xfrm>
            <a:off x="457200" y="5323356"/>
            <a:ext cx="1424746" cy="859774"/>
          </a:xfrm>
          <a:prstGeom prst="wedgeRectCallout">
            <a:avLst>
              <a:gd name="adj1" fmla="val 71421"/>
              <a:gd name="adj2" fmla="val -167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View Cohort Characteristics </a:t>
            </a:r>
          </a:p>
        </p:txBody>
      </p:sp>
      <p:sp>
        <p:nvSpPr>
          <p:cNvPr id="10" name="Rectangular Callout 7">
            <a:extLst>
              <a:ext uri="{FF2B5EF4-FFF2-40B4-BE49-F238E27FC236}">
                <a16:creationId xmlns:a16="http://schemas.microsoft.com/office/drawing/2014/main" id="{1BD9EEE8-08DA-01CA-9D72-3CC40F50C738}"/>
              </a:ext>
            </a:extLst>
          </p:cNvPr>
          <p:cNvSpPr/>
          <p:nvPr/>
        </p:nvSpPr>
        <p:spPr>
          <a:xfrm>
            <a:off x="1650092" y="1207551"/>
            <a:ext cx="960084" cy="735089"/>
          </a:xfrm>
          <a:prstGeom prst="wedgeRectCallout">
            <a:avLst>
              <a:gd name="adj1" fmla="val -124759"/>
              <a:gd name="adj2" fmla="val 56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General Information Tab</a:t>
            </a:r>
          </a:p>
        </p:txBody>
      </p:sp>
    </p:spTree>
    <p:extLst>
      <p:ext uri="{BB962C8B-B14F-4D97-AF65-F5344CB8AC3E}">
        <p14:creationId xmlns:p14="http://schemas.microsoft.com/office/powerpoint/2010/main" val="105587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9DB991F0-E497-C4C7-D773-F9660726803B}"/>
              </a:ext>
            </a:extLst>
          </p:cNvPr>
          <p:cNvPicPr>
            <a:picLocks noGrp="1" noChangeAspect="1"/>
          </p:cNvPicPr>
          <p:nvPr>
            <p:ph idx="1"/>
          </p:nvPr>
        </p:nvPicPr>
        <p:blipFill>
          <a:blip r:embed="rId3"/>
          <a:stretch>
            <a:fillRect/>
          </a:stretch>
        </p:blipFill>
        <p:spPr>
          <a:xfrm>
            <a:off x="457200" y="1844979"/>
            <a:ext cx="8229600" cy="3868130"/>
          </a:xfrm>
        </p:spPr>
      </p:pic>
      <p:sp>
        <p:nvSpPr>
          <p:cNvPr id="2" name="Title 1"/>
          <p:cNvSpPr>
            <a:spLocks noGrp="1"/>
          </p:cNvSpPr>
          <p:nvPr>
            <p:ph type="title"/>
          </p:nvPr>
        </p:nvSpPr>
        <p:spPr>
          <a:xfrm>
            <a:off x="457200" y="555006"/>
            <a:ext cx="8229600" cy="702877"/>
          </a:xfrm>
        </p:spPr>
        <p:txBody>
          <a:bodyPr>
            <a:noAutofit/>
          </a:bodyPr>
          <a:lstStyle/>
          <a:p>
            <a:r>
              <a:rPr lang="en-US" sz="3200" dirty="0"/>
              <a:t>One Pager Tab</a:t>
            </a:r>
            <a:br>
              <a:rPr lang="en-US" sz="3200" dirty="0"/>
            </a:br>
            <a:r>
              <a:rPr lang="en-US" sz="3200" dirty="0"/>
              <a:t>Fact Sheet</a:t>
            </a:r>
            <a:br>
              <a:rPr lang="en-US" sz="3200" dirty="0"/>
            </a:br>
            <a:endParaRPr lang="en-US" sz="3200" dirty="0"/>
          </a:p>
        </p:txBody>
      </p:sp>
      <p:sp>
        <p:nvSpPr>
          <p:cNvPr id="7" name="Rectangular Callout 6"/>
          <p:cNvSpPr/>
          <p:nvPr/>
        </p:nvSpPr>
        <p:spPr>
          <a:xfrm>
            <a:off x="4731438" y="3779044"/>
            <a:ext cx="1424746" cy="643749"/>
          </a:xfrm>
          <a:prstGeom prst="wedgeRectCallout">
            <a:avLst>
              <a:gd name="adj1" fmla="val -217512"/>
              <a:gd name="adj2" fmla="val 166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r>
              <a:rPr lang="en-US" sz="1050" dirty="0"/>
              <a:t>View Success Story</a:t>
            </a:r>
          </a:p>
          <a:p>
            <a:pPr algn="ctr"/>
            <a:endParaRPr lang="en-US" sz="1350" dirty="0"/>
          </a:p>
        </p:txBody>
      </p:sp>
      <p:sp>
        <p:nvSpPr>
          <p:cNvPr id="10" name="Rectangular Callout 9"/>
          <p:cNvSpPr/>
          <p:nvPr/>
        </p:nvSpPr>
        <p:spPr>
          <a:xfrm>
            <a:off x="4996621" y="4536986"/>
            <a:ext cx="1424746" cy="702877"/>
          </a:xfrm>
          <a:prstGeom prst="wedgeRectCallout">
            <a:avLst>
              <a:gd name="adj1" fmla="val -217287"/>
              <a:gd name="adj2" fmla="val 53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View </a:t>
            </a:r>
            <a:r>
              <a:rPr lang="en-US" sz="1100" dirty="0"/>
              <a:t>and Print One Pager</a:t>
            </a:r>
            <a:endParaRPr lang="en-US" sz="1350" dirty="0"/>
          </a:p>
        </p:txBody>
      </p:sp>
      <p:sp>
        <p:nvSpPr>
          <p:cNvPr id="4" name="Slide Number Placeholder 3">
            <a:extLst>
              <a:ext uri="{FF2B5EF4-FFF2-40B4-BE49-F238E27FC236}">
                <a16:creationId xmlns:a16="http://schemas.microsoft.com/office/drawing/2014/main" id="{C66D0392-C9A1-493B-BBEB-88C097C47ECC}"/>
              </a:ext>
            </a:extLst>
          </p:cNvPr>
          <p:cNvSpPr>
            <a:spLocks noGrp="1"/>
          </p:cNvSpPr>
          <p:nvPr>
            <p:ph type="sldNum" sz="quarter" idx="4"/>
          </p:nvPr>
        </p:nvSpPr>
        <p:spPr/>
        <p:txBody>
          <a:bodyPr/>
          <a:lstStyle/>
          <a:p>
            <a:fld id="{54311E83-CD6C-2549-9EAD-3DC9C6DC4EB6}" type="slidenum">
              <a:rPr lang="en-US" smtClean="0"/>
              <a:pPr/>
              <a:t>16</a:t>
            </a:fld>
            <a:endParaRPr lang="en-US" dirty="0"/>
          </a:p>
        </p:txBody>
      </p:sp>
      <p:sp>
        <p:nvSpPr>
          <p:cNvPr id="13" name="Rectangular Callout 7">
            <a:extLst>
              <a:ext uri="{FF2B5EF4-FFF2-40B4-BE49-F238E27FC236}">
                <a16:creationId xmlns:a16="http://schemas.microsoft.com/office/drawing/2014/main" id="{50CD63F9-38A2-45C2-8DA8-F3A29C4BF5AB}"/>
              </a:ext>
            </a:extLst>
          </p:cNvPr>
          <p:cNvSpPr/>
          <p:nvPr/>
        </p:nvSpPr>
        <p:spPr>
          <a:xfrm>
            <a:off x="1080674" y="1592831"/>
            <a:ext cx="1424746" cy="504295"/>
          </a:xfrm>
          <a:prstGeom prst="wedgeRectCallout">
            <a:avLst>
              <a:gd name="adj1" fmla="val -49689"/>
              <a:gd name="adj2" fmla="val 111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One-Pager Tab</a:t>
            </a:r>
          </a:p>
          <a:p>
            <a:pPr algn="ctr"/>
            <a:endParaRPr lang="en-US" sz="1100" dirty="0"/>
          </a:p>
        </p:txBody>
      </p:sp>
    </p:spTree>
    <p:extLst>
      <p:ext uri="{BB962C8B-B14F-4D97-AF65-F5344CB8AC3E}">
        <p14:creationId xmlns:p14="http://schemas.microsoft.com/office/powerpoint/2010/main" val="205554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FDBF04F-C9BF-B308-B378-F163296E70E7}"/>
              </a:ext>
            </a:extLst>
          </p:cNvPr>
          <p:cNvPicPr>
            <a:picLocks noGrp="1" noChangeAspect="1"/>
          </p:cNvPicPr>
          <p:nvPr>
            <p:ph idx="1"/>
          </p:nvPr>
        </p:nvPicPr>
        <p:blipFill>
          <a:blip r:embed="rId3"/>
          <a:stretch>
            <a:fillRect/>
          </a:stretch>
        </p:blipFill>
        <p:spPr>
          <a:xfrm>
            <a:off x="457200" y="1832116"/>
            <a:ext cx="8229600" cy="3893856"/>
          </a:xfrm>
        </p:spPr>
      </p:pic>
      <p:sp>
        <p:nvSpPr>
          <p:cNvPr id="2" name="Title 1"/>
          <p:cNvSpPr>
            <a:spLocks noGrp="1"/>
          </p:cNvSpPr>
          <p:nvPr>
            <p:ph type="title"/>
          </p:nvPr>
        </p:nvSpPr>
        <p:spPr/>
        <p:txBody>
          <a:bodyPr>
            <a:noAutofit/>
          </a:bodyPr>
          <a:lstStyle/>
          <a:p>
            <a:r>
              <a:rPr lang="en-US" sz="3200" dirty="0"/>
              <a:t>CAR Information Resources – Staff Tab</a:t>
            </a:r>
            <a:br>
              <a:rPr lang="en-US" sz="3200" dirty="0"/>
            </a:br>
            <a:endParaRPr lang="en-US" sz="3200" dirty="0"/>
          </a:p>
        </p:txBody>
      </p:sp>
      <p:sp>
        <p:nvSpPr>
          <p:cNvPr id="13" name="Rectangular Callout 7">
            <a:extLst>
              <a:ext uri="{FF2B5EF4-FFF2-40B4-BE49-F238E27FC236}">
                <a16:creationId xmlns:a16="http://schemas.microsoft.com/office/drawing/2014/main" id="{C7138FC6-D73A-4A50-B879-905BBFD21064}"/>
              </a:ext>
            </a:extLst>
          </p:cNvPr>
          <p:cNvSpPr/>
          <p:nvPr/>
        </p:nvSpPr>
        <p:spPr>
          <a:xfrm>
            <a:off x="1634591" y="3779044"/>
            <a:ext cx="1242846" cy="719178"/>
          </a:xfrm>
          <a:prstGeom prst="wedgeRectCallout">
            <a:avLst>
              <a:gd name="adj1" fmla="val -120613"/>
              <a:gd name="adj2" fmla="val -141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Edit icon to open user profile</a:t>
            </a:r>
          </a:p>
        </p:txBody>
      </p:sp>
      <p:sp>
        <p:nvSpPr>
          <p:cNvPr id="17" name="Rectangular Callout 7">
            <a:extLst>
              <a:ext uri="{FF2B5EF4-FFF2-40B4-BE49-F238E27FC236}">
                <a16:creationId xmlns:a16="http://schemas.microsoft.com/office/drawing/2014/main" id="{581069B9-AE36-4215-85FB-0204ACE44DF4}"/>
              </a:ext>
            </a:extLst>
          </p:cNvPr>
          <p:cNvSpPr/>
          <p:nvPr/>
        </p:nvSpPr>
        <p:spPr>
          <a:xfrm>
            <a:off x="1960739" y="1449447"/>
            <a:ext cx="1424746" cy="504295"/>
          </a:xfrm>
          <a:prstGeom prst="wedgeRectCallout">
            <a:avLst>
              <a:gd name="adj1" fmla="val -90147"/>
              <a:gd name="adj2" fmla="val 143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Staff Tab</a:t>
            </a:r>
          </a:p>
          <a:p>
            <a:pPr algn="ctr"/>
            <a:endParaRPr lang="en-US" sz="1100" dirty="0"/>
          </a:p>
        </p:txBody>
      </p:sp>
      <p:sp>
        <p:nvSpPr>
          <p:cNvPr id="4" name="Slide Number Placeholder 3">
            <a:extLst>
              <a:ext uri="{FF2B5EF4-FFF2-40B4-BE49-F238E27FC236}">
                <a16:creationId xmlns:a16="http://schemas.microsoft.com/office/drawing/2014/main" id="{3E8143EA-B6D7-4DF8-A4A1-6F7488CAA201}"/>
              </a:ext>
            </a:extLst>
          </p:cNvPr>
          <p:cNvSpPr>
            <a:spLocks noGrp="1"/>
          </p:cNvSpPr>
          <p:nvPr>
            <p:ph type="sldNum" sz="quarter" idx="4"/>
          </p:nvPr>
        </p:nvSpPr>
        <p:spPr/>
        <p:txBody>
          <a:bodyPr/>
          <a:lstStyle/>
          <a:p>
            <a:fld id="{54311E83-CD6C-2549-9EAD-3DC9C6DC4EB6}" type="slidenum">
              <a:rPr lang="en-US" smtClean="0"/>
              <a:pPr/>
              <a:t>17</a:t>
            </a:fld>
            <a:endParaRPr lang="en-US" dirty="0"/>
          </a:p>
        </p:txBody>
      </p:sp>
    </p:spTree>
    <p:extLst>
      <p:ext uri="{BB962C8B-B14F-4D97-AF65-F5344CB8AC3E}">
        <p14:creationId xmlns:p14="http://schemas.microsoft.com/office/powerpoint/2010/main" val="294429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0CBEA91B-7EE3-A893-9F3B-52D39E2A90A5}"/>
              </a:ext>
            </a:extLst>
          </p:cNvPr>
          <p:cNvPicPr>
            <a:picLocks noGrp="1" noChangeAspect="1"/>
          </p:cNvPicPr>
          <p:nvPr>
            <p:ph idx="1"/>
          </p:nvPr>
        </p:nvPicPr>
        <p:blipFill>
          <a:blip r:embed="rId3"/>
          <a:stretch>
            <a:fillRect/>
          </a:stretch>
        </p:blipFill>
        <p:spPr>
          <a:xfrm>
            <a:off x="342900" y="1481040"/>
            <a:ext cx="8018506" cy="3713211"/>
          </a:xfrm>
        </p:spPr>
      </p:pic>
      <p:sp>
        <p:nvSpPr>
          <p:cNvPr id="2" name="Title 1"/>
          <p:cNvSpPr>
            <a:spLocks noGrp="1"/>
          </p:cNvSpPr>
          <p:nvPr>
            <p:ph type="title"/>
          </p:nvPr>
        </p:nvSpPr>
        <p:spPr/>
        <p:txBody>
          <a:bodyPr>
            <a:noAutofit/>
          </a:bodyPr>
          <a:lstStyle/>
          <a:p>
            <a:r>
              <a:rPr lang="en-US" sz="3200" dirty="0"/>
              <a:t>CAR Information Resources – Counties Tab </a:t>
            </a:r>
            <a:br>
              <a:rPr lang="en-US" sz="3200" dirty="0"/>
            </a:br>
            <a:br>
              <a:rPr lang="en-US" sz="3200" dirty="0"/>
            </a:br>
            <a:br>
              <a:rPr lang="en-US" sz="3200" dirty="0"/>
            </a:br>
            <a:endParaRPr lang="en-US" sz="3200" dirty="0"/>
          </a:p>
        </p:txBody>
      </p:sp>
      <p:sp>
        <p:nvSpPr>
          <p:cNvPr id="8" name="Rectangular Callout 7"/>
          <p:cNvSpPr/>
          <p:nvPr/>
        </p:nvSpPr>
        <p:spPr>
          <a:xfrm>
            <a:off x="209128" y="1172097"/>
            <a:ext cx="1424746" cy="504295"/>
          </a:xfrm>
          <a:prstGeom prst="wedgeRectCallout">
            <a:avLst>
              <a:gd name="adj1" fmla="val 39903"/>
              <a:gd name="adj2" fmla="val 108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Counties Tab</a:t>
            </a:r>
          </a:p>
          <a:p>
            <a:pPr algn="ctr"/>
            <a:endParaRPr lang="en-US" sz="1100" dirty="0"/>
          </a:p>
        </p:txBody>
      </p:sp>
      <p:sp>
        <p:nvSpPr>
          <p:cNvPr id="11" name="Rectangular Callout 10"/>
          <p:cNvSpPr/>
          <p:nvPr/>
        </p:nvSpPr>
        <p:spPr>
          <a:xfrm>
            <a:off x="1014784" y="3186157"/>
            <a:ext cx="1424746" cy="504295"/>
          </a:xfrm>
          <a:prstGeom prst="wedgeRectCallout">
            <a:avLst>
              <a:gd name="adj1" fmla="val -63172"/>
              <a:gd name="adj2" fmla="val -207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r>
              <a:rPr lang="en-US" sz="1100" dirty="0"/>
              <a:t>Export data to Excel</a:t>
            </a:r>
          </a:p>
          <a:p>
            <a:pPr algn="ctr"/>
            <a:endParaRPr lang="en-US" sz="1100" dirty="0"/>
          </a:p>
        </p:txBody>
      </p:sp>
      <p:sp>
        <p:nvSpPr>
          <p:cNvPr id="9" name="Rectangular Callout 8"/>
          <p:cNvSpPr/>
          <p:nvPr/>
        </p:nvSpPr>
        <p:spPr>
          <a:xfrm>
            <a:off x="2985318" y="4428644"/>
            <a:ext cx="1424746" cy="504295"/>
          </a:xfrm>
          <a:prstGeom prst="wedgeRectCallout">
            <a:avLst>
              <a:gd name="adj1" fmla="val -96637"/>
              <a:gd name="adj2" fmla="val -124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SME count by size</a:t>
            </a:r>
          </a:p>
          <a:p>
            <a:pPr algn="ctr"/>
            <a:endParaRPr lang="en-US" sz="1100" dirty="0"/>
          </a:p>
        </p:txBody>
      </p:sp>
      <p:sp>
        <p:nvSpPr>
          <p:cNvPr id="10" name="Rectangular Callout 9"/>
          <p:cNvSpPr/>
          <p:nvPr/>
        </p:nvSpPr>
        <p:spPr>
          <a:xfrm>
            <a:off x="5522361" y="4680792"/>
            <a:ext cx="1424746" cy="504295"/>
          </a:xfrm>
          <a:prstGeom prst="wedgeRectCallout">
            <a:avLst>
              <a:gd name="adj1" fmla="val -100075"/>
              <a:gd name="adj2" fmla="val -210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r>
              <a:rPr lang="en-US" sz="1100" dirty="0"/>
              <a:t>Rural Continuum description</a:t>
            </a:r>
          </a:p>
          <a:p>
            <a:pPr algn="ctr"/>
            <a:endParaRPr lang="en-US" sz="1350" dirty="0"/>
          </a:p>
        </p:txBody>
      </p:sp>
      <p:sp>
        <p:nvSpPr>
          <p:cNvPr id="4" name="Slide Number Placeholder 3">
            <a:extLst>
              <a:ext uri="{FF2B5EF4-FFF2-40B4-BE49-F238E27FC236}">
                <a16:creationId xmlns:a16="http://schemas.microsoft.com/office/drawing/2014/main" id="{F319ED4F-7346-4A44-AE1D-3E351FAF267E}"/>
              </a:ext>
            </a:extLst>
          </p:cNvPr>
          <p:cNvSpPr>
            <a:spLocks noGrp="1"/>
          </p:cNvSpPr>
          <p:nvPr>
            <p:ph type="sldNum" sz="quarter" idx="4"/>
          </p:nvPr>
        </p:nvSpPr>
        <p:spPr/>
        <p:txBody>
          <a:bodyPr/>
          <a:lstStyle/>
          <a:p>
            <a:fld id="{54311E83-CD6C-2549-9EAD-3DC9C6DC4EB6}" type="slidenum">
              <a:rPr lang="en-US" smtClean="0"/>
              <a:pPr/>
              <a:t>18</a:t>
            </a:fld>
            <a:endParaRPr lang="en-US" dirty="0"/>
          </a:p>
        </p:txBody>
      </p:sp>
    </p:spTree>
    <p:extLst>
      <p:ext uri="{BB962C8B-B14F-4D97-AF65-F5344CB8AC3E}">
        <p14:creationId xmlns:p14="http://schemas.microsoft.com/office/powerpoint/2010/main" val="420948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2EFD07-7A49-496A-B156-43DF24A51513}"/>
              </a:ext>
            </a:extLst>
          </p:cNvPr>
          <p:cNvPicPr>
            <a:picLocks noGrp="1" noChangeAspect="1"/>
          </p:cNvPicPr>
          <p:nvPr>
            <p:ph idx="1"/>
          </p:nvPr>
        </p:nvPicPr>
        <p:blipFill>
          <a:blip r:embed="rId3"/>
          <a:stretch>
            <a:fillRect/>
          </a:stretch>
        </p:blipFill>
        <p:spPr>
          <a:xfrm>
            <a:off x="457200" y="1645887"/>
            <a:ext cx="8229600" cy="4457700"/>
          </a:xfrm>
          <a:prstGeom prst="rect">
            <a:avLst/>
          </a:prstGeom>
        </p:spPr>
      </p:pic>
      <p:sp>
        <p:nvSpPr>
          <p:cNvPr id="2" name="Title 1"/>
          <p:cNvSpPr>
            <a:spLocks noGrp="1"/>
          </p:cNvSpPr>
          <p:nvPr>
            <p:ph type="title"/>
          </p:nvPr>
        </p:nvSpPr>
        <p:spPr/>
        <p:txBody>
          <a:bodyPr>
            <a:noAutofit/>
          </a:bodyPr>
          <a:lstStyle/>
          <a:p>
            <a:r>
              <a:rPr lang="en-US" sz="3200" dirty="0"/>
              <a:t>CAR Information Resources – Dun &amp; Bradstreet Tab</a:t>
            </a:r>
            <a:br>
              <a:rPr lang="en-US" sz="3200" dirty="0"/>
            </a:br>
            <a:endParaRPr lang="en-US" sz="3200" dirty="0"/>
          </a:p>
        </p:txBody>
      </p:sp>
      <p:sp>
        <p:nvSpPr>
          <p:cNvPr id="13" name="Rectangular Callout 7">
            <a:extLst>
              <a:ext uri="{FF2B5EF4-FFF2-40B4-BE49-F238E27FC236}">
                <a16:creationId xmlns:a16="http://schemas.microsoft.com/office/drawing/2014/main" id="{46A22FCF-B129-4212-B05B-32FB82F71DDD}"/>
              </a:ext>
            </a:extLst>
          </p:cNvPr>
          <p:cNvSpPr/>
          <p:nvPr/>
        </p:nvSpPr>
        <p:spPr>
          <a:xfrm>
            <a:off x="1029301" y="1767589"/>
            <a:ext cx="1424746" cy="504295"/>
          </a:xfrm>
          <a:prstGeom prst="wedgeRectCallout">
            <a:avLst>
              <a:gd name="adj1" fmla="val 41396"/>
              <a:gd name="adj2" fmla="val 106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Dun &amp; Bradstreet Tab</a:t>
            </a:r>
          </a:p>
          <a:p>
            <a:pPr algn="ctr"/>
            <a:endParaRPr lang="en-US" sz="1100" dirty="0"/>
          </a:p>
        </p:txBody>
      </p:sp>
      <p:sp>
        <p:nvSpPr>
          <p:cNvPr id="14" name="Rectangular Callout 7">
            <a:extLst>
              <a:ext uri="{FF2B5EF4-FFF2-40B4-BE49-F238E27FC236}">
                <a16:creationId xmlns:a16="http://schemas.microsoft.com/office/drawing/2014/main" id="{37504769-08FB-43A2-8DF2-45164E346F6C}"/>
              </a:ext>
            </a:extLst>
          </p:cNvPr>
          <p:cNvSpPr/>
          <p:nvPr/>
        </p:nvSpPr>
        <p:spPr>
          <a:xfrm>
            <a:off x="4734520" y="2271884"/>
            <a:ext cx="1424746" cy="504295"/>
          </a:xfrm>
          <a:prstGeom prst="wedgeRectCallout">
            <a:avLst>
              <a:gd name="adj1" fmla="val 165721"/>
              <a:gd name="adj2" fmla="val 64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to launch D&amp;B investigation</a:t>
            </a:r>
          </a:p>
        </p:txBody>
      </p:sp>
      <p:sp>
        <p:nvSpPr>
          <p:cNvPr id="4" name="Slide Number Placeholder 3">
            <a:extLst>
              <a:ext uri="{FF2B5EF4-FFF2-40B4-BE49-F238E27FC236}">
                <a16:creationId xmlns:a16="http://schemas.microsoft.com/office/drawing/2014/main" id="{56994778-2C55-434D-8C78-6297715071BC}"/>
              </a:ext>
            </a:extLst>
          </p:cNvPr>
          <p:cNvSpPr>
            <a:spLocks noGrp="1"/>
          </p:cNvSpPr>
          <p:nvPr>
            <p:ph type="sldNum" sz="quarter" idx="4"/>
          </p:nvPr>
        </p:nvSpPr>
        <p:spPr/>
        <p:txBody>
          <a:bodyPr/>
          <a:lstStyle/>
          <a:p>
            <a:fld id="{54311E83-CD6C-2549-9EAD-3DC9C6DC4EB6}" type="slidenum">
              <a:rPr lang="en-US" smtClean="0"/>
              <a:pPr/>
              <a:t>19</a:t>
            </a:fld>
            <a:endParaRPr lang="en-US" dirty="0"/>
          </a:p>
        </p:txBody>
      </p:sp>
    </p:spTree>
    <p:extLst>
      <p:ext uri="{BB962C8B-B14F-4D97-AF65-F5344CB8AC3E}">
        <p14:creationId xmlns:p14="http://schemas.microsoft.com/office/powerpoint/2010/main" val="319002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endParaRPr lang="en-US" dirty="0"/>
          </a:p>
        </p:txBody>
      </p:sp>
      <p:pic>
        <p:nvPicPr>
          <p:cNvPr id="3" name="Picture 2">
            <a:extLst>
              <a:ext uri="{FF2B5EF4-FFF2-40B4-BE49-F238E27FC236}">
                <a16:creationId xmlns:a16="http://schemas.microsoft.com/office/drawing/2014/main" id="{F40F9AA1-F96E-0E1D-4D3C-D9061951D451}"/>
              </a:ext>
            </a:extLst>
          </p:cNvPr>
          <p:cNvPicPr>
            <a:picLocks noChangeAspect="1"/>
          </p:cNvPicPr>
          <p:nvPr/>
        </p:nvPicPr>
        <p:blipFill>
          <a:blip r:embed="rId3"/>
          <a:stretch>
            <a:fillRect/>
          </a:stretch>
        </p:blipFill>
        <p:spPr>
          <a:xfrm>
            <a:off x="500331" y="1954854"/>
            <a:ext cx="8350371" cy="3257927"/>
          </a:xfrm>
          <a:prstGeom prst="rect">
            <a:avLst/>
          </a:prstGeom>
        </p:spPr>
      </p:pic>
      <p:sp>
        <p:nvSpPr>
          <p:cNvPr id="4" name="TextBox 3">
            <a:extLst>
              <a:ext uri="{FF2B5EF4-FFF2-40B4-BE49-F238E27FC236}">
                <a16:creationId xmlns:a16="http://schemas.microsoft.com/office/drawing/2014/main" id="{48655A94-F9BC-9983-6D06-77B615292125}"/>
              </a:ext>
            </a:extLst>
          </p:cNvPr>
          <p:cNvSpPr txBox="1"/>
          <p:nvPr/>
        </p:nvSpPr>
        <p:spPr>
          <a:xfrm>
            <a:off x="1535502" y="672860"/>
            <a:ext cx="6072996" cy="646331"/>
          </a:xfrm>
          <a:prstGeom prst="rect">
            <a:avLst/>
          </a:prstGeom>
          <a:noFill/>
        </p:spPr>
        <p:txBody>
          <a:bodyPr wrap="square" rtlCol="0">
            <a:spAutoFit/>
          </a:bodyPr>
          <a:lstStyle/>
          <a:p>
            <a:pPr algn="ctr"/>
            <a:r>
              <a:rPr lang="en-US" sz="3600" b="1" dirty="0"/>
              <a:t>MEIS Registration Page</a:t>
            </a:r>
          </a:p>
        </p:txBody>
      </p:sp>
    </p:spTree>
    <p:extLst>
      <p:ext uri="{BB962C8B-B14F-4D97-AF65-F5344CB8AC3E}">
        <p14:creationId xmlns:p14="http://schemas.microsoft.com/office/powerpoint/2010/main" val="81478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250"/>
            <a:ext cx="8229600" cy="702877"/>
          </a:xfrm>
        </p:spPr>
        <p:txBody>
          <a:bodyPr>
            <a:normAutofit fontScale="90000"/>
          </a:bodyPr>
          <a:lstStyle/>
          <a:p>
            <a:r>
              <a:rPr lang="en-US" sz="3200" dirty="0"/>
              <a:t>Reporting Elements – Locations</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600" b="1" dirty="0"/>
              <a:t>Purpose:</a:t>
            </a:r>
          </a:p>
          <a:p>
            <a:pPr lvl="1"/>
            <a:r>
              <a:rPr lang="en-US" sz="2400" dirty="0">
                <a:cs typeface="Arial Narrow"/>
              </a:rPr>
              <a:t>Locations are physical addresses where CAR, sub-recipient, or partner staff are based or deliver services</a:t>
            </a:r>
          </a:p>
          <a:p>
            <a:pPr lvl="1"/>
            <a:r>
              <a:rPr lang="en-US" sz="2400" dirty="0">
                <a:cs typeface="Arial Narrow"/>
              </a:rPr>
              <a:t>The locations are intended to provide NIST MEP with general contact information such as address and phone information</a:t>
            </a:r>
          </a:p>
          <a:p>
            <a:pPr lvl="1"/>
            <a:r>
              <a:rPr lang="en-US" sz="2400" dirty="0">
                <a:cs typeface="Arial Narrow"/>
              </a:rPr>
              <a:t>MEP uses this information to communicate our national coverage area with our various stakeholders, Center Performance Management and Reviews.</a:t>
            </a:r>
            <a:endParaRPr lang="en-US" sz="2600" b="1" dirty="0"/>
          </a:p>
          <a:p>
            <a:pPr marL="0" indent="0">
              <a:buNone/>
            </a:pPr>
            <a:r>
              <a:rPr lang="en-US" sz="2600" b="1" dirty="0"/>
              <a:t>How to Report:</a:t>
            </a:r>
          </a:p>
          <a:p>
            <a:pPr lvl="1"/>
            <a:r>
              <a:rPr lang="en-US" sz="2400" dirty="0"/>
              <a:t>Click CIP, hover over Locations, Submit Quarterly Reports, review Sub-recipient Agreements, Field Offices, and partners as service delivery locations, </a:t>
            </a:r>
          </a:p>
          <a:p>
            <a:pPr lvl="1"/>
            <a:r>
              <a:rPr lang="en-US" sz="2400" dirty="0"/>
              <a:t>Click Actions, Add to add a new location.  Complete the form.  Click OK to Save.</a:t>
            </a:r>
          </a:p>
          <a:p>
            <a:pPr lvl="1"/>
            <a:r>
              <a:rPr lang="en-US" sz="2400" dirty="0"/>
              <a:t>Click Actions Submit for Reporting to submit your changes to NIST MEP</a:t>
            </a:r>
          </a:p>
          <a:p>
            <a:pPr marL="457200" lvl="1" indent="0">
              <a:buNone/>
            </a:pPr>
            <a:endParaRPr lang="en-US" sz="2400" dirty="0">
              <a:cs typeface="Arial Narrow"/>
            </a:endParaRPr>
          </a:p>
          <a:p>
            <a:pPr marL="342900" lvl="1" indent="0">
              <a:buNone/>
            </a:pPr>
            <a:r>
              <a:rPr lang="en-US" sz="2400" b="1" dirty="0">
                <a:cs typeface="Arial Narrow"/>
              </a:rPr>
              <a:t>NOTE:</a:t>
            </a:r>
            <a:r>
              <a:rPr lang="en-US" sz="2400" dirty="0">
                <a:cs typeface="Arial Narrow"/>
              </a:rPr>
              <a:t>  We need centers to look at Locations closely, remove duplicates. Some centers have a location as a field office, SRA, and partner.  These locations are being double, and triple counted. Only your FPM can add/edit an SRA.</a:t>
            </a:r>
          </a:p>
          <a:p>
            <a:pPr lvl="1"/>
            <a:endParaRPr lang="en-US" sz="2400" dirty="0">
              <a:cs typeface="Arial Narrow"/>
            </a:endParaRPr>
          </a:p>
          <a:p>
            <a:pPr lvl="1"/>
            <a:endParaRPr lang="en-US" sz="2400" dirty="0">
              <a:cs typeface="Arial Narrow"/>
            </a:endParaRPr>
          </a:p>
          <a:p>
            <a:pPr lvl="1"/>
            <a:endParaRPr lang="en-US" b="1" dirty="0"/>
          </a:p>
          <a:p>
            <a:endParaRPr lang="en-US" b="1" dirty="0"/>
          </a:p>
          <a:p>
            <a:endParaRPr lang="en-US" b="1" dirty="0"/>
          </a:p>
        </p:txBody>
      </p:sp>
      <p:sp>
        <p:nvSpPr>
          <p:cNvPr id="5" name="Slide Number Placeholder 4">
            <a:extLst>
              <a:ext uri="{FF2B5EF4-FFF2-40B4-BE49-F238E27FC236}">
                <a16:creationId xmlns:a16="http://schemas.microsoft.com/office/drawing/2014/main" id="{C68678CD-F101-4BCB-A254-CF41A55E5A4F}"/>
              </a:ext>
            </a:extLst>
          </p:cNvPr>
          <p:cNvSpPr>
            <a:spLocks noGrp="1"/>
          </p:cNvSpPr>
          <p:nvPr>
            <p:ph type="sldNum" sz="quarter" idx="4"/>
          </p:nvPr>
        </p:nvSpPr>
        <p:spPr/>
        <p:txBody>
          <a:bodyPr/>
          <a:lstStyle/>
          <a:p>
            <a:fld id="{54311E83-CD6C-2549-9EAD-3DC9C6DC4EB6}" type="slidenum">
              <a:rPr lang="en-US" smtClean="0"/>
              <a:pPr/>
              <a:t>20</a:t>
            </a:fld>
            <a:endParaRPr lang="en-US" dirty="0"/>
          </a:p>
        </p:txBody>
      </p:sp>
    </p:spTree>
    <p:extLst>
      <p:ext uri="{BB962C8B-B14F-4D97-AF65-F5344CB8AC3E}">
        <p14:creationId xmlns:p14="http://schemas.microsoft.com/office/powerpoint/2010/main" val="31272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702877"/>
          </a:xfrm>
        </p:spPr>
        <p:txBody>
          <a:bodyPr>
            <a:normAutofit fontScale="90000"/>
          </a:bodyPr>
          <a:lstStyle/>
          <a:p>
            <a:r>
              <a:rPr lang="en-US" sz="3200" dirty="0"/>
              <a:t>Reporting Elements – Locations</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a:xfrm>
            <a:off x="628650" y="1664545"/>
            <a:ext cx="7886700" cy="4351338"/>
          </a:xfrm>
        </p:spPr>
        <p:txBody>
          <a:bodyPr>
            <a:normAutofit fontScale="92500" lnSpcReduction="10000"/>
          </a:bodyPr>
          <a:lstStyle/>
          <a:p>
            <a:pPr marL="0" indent="0">
              <a:buNone/>
            </a:pPr>
            <a:r>
              <a:rPr lang="en-US" b="1" dirty="0"/>
              <a:t>Related Reports: </a:t>
            </a:r>
            <a:r>
              <a:rPr lang="en-US" dirty="0"/>
              <a:t>Either data used or clickable from page</a:t>
            </a:r>
          </a:p>
          <a:p>
            <a:pPr lvl="1"/>
            <a:r>
              <a:rPr lang="en-US" dirty="0"/>
              <a:t>CAR Information </a:t>
            </a:r>
          </a:p>
          <a:p>
            <a:pPr lvl="1"/>
            <a:r>
              <a:rPr lang="en-US" dirty="0"/>
              <a:t>CAR Locations</a:t>
            </a:r>
          </a:p>
          <a:p>
            <a:pPr lvl="1"/>
            <a:r>
              <a:rPr lang="en-US" dirty="0"/>
              <a:t>CAR Summary (CAR Locations Map)</a:t>
            </a:r>
          </a:p>
          <a:p>
            <a:pPr marL="0" indent="0">
              <a:buNone/>
            </a:pPr>
            <a:r>
              <a:rPr lang="en-US" b="1" dirty="0"/>
              <a:t>Did you Know:</a:t>
            </a:r>
          </a:p>
          <a:p>
            <a:pPr lvl="1"/>
            <a:r>
              <a:rPr lang="en-US" dirty="0"/>
              <a:t>In order to update Partners as Service Delivery Location, you must do so from the Partners page</a:t>
            </a:r>
          </a:p>
          <a:p>
            <a:pPr lvl="1"/>
            <a:r>
              <a:rPr lang="en-US" dirty="0"/>
              <a:t>Adding or marking records inactive can be done either from the List or Submit Quarterly Reporting Forms</a:t>
            </a:r>
          </a:p>
          <a:p>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A2297C00-DCCE-4E10-8DE6-870D0E311987}"/>
              </a:ext>
            </a:extLst>
          </p:cNvPr>
          <p:cNvSpPr>
            <a:spLocks noGrp="1"/>
          </p:cNvSpPr>
          <p:nvPr>
            <p:ph type="sldNum" sz="quarter" idx="4"/>
          </p:nvPr>
        </p:nvSpPr>
        <p:spPr/>
        <p:txBody>
          <a:bodyPr/>
          <a:lstStyle/>
          <a:p>
            <a:fld id="{54311E83-CD6C-2549-9EAD-3DC9C6DC4EB6}" type="slidenum">
              <a:rPr lang="en-US" smtClean="0"/>
              <a:pPr/>
              <a:t>21</a:t>
            </a:fld>
            <a:endParaRPr lang="en-US" dirty="0"/>
          </a:p>
        </p:txBody>
      </p:sp>
    </p:spTree>
    <p:extLst>
      <p:ext uri="{BB962C8B-B14F-4D97-AF65-F5344CB8AC3E}">
        <p14:creationId xmlns:p14="http://schemas.microsoft.com/office/powerpoint/2010/main" val="2217350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Staff</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b="1" dirty="0"/>
              <a:t>Purpose:</a:t>
            </a:r>
          </a:p>
          <a:p>
            <a:pPr lvl="1"/>
            <a:r>
              <a:rPr lang="en-US" sz="2400" dirty="0"/>
              <a:t>The staff element provides the CAR a mechanism for reporting on its labor resources</a:t>
            </a:r>
          </a:p>
          <a:p>
            <a:pPr lvl="1"/>
            <a:r>
              <a:rPr lang="en-US" sz="2400" dirty="0"/>
              <a:t>The staff listing is a compilation of registered users associated with the CAR</a:t>
            </a:r>
          </a:p>
          <a:p>
            <a:pPr lvl="1"/>
            <a:r>
              <a:rPr lang="en-US" sz="2400" dirty="0">
                <a:cs typeface="Arial Narrow"/>
              </a:rPr>
              <a:t>Used for Center Performance Management and Reviews.</a:t>
            </a:r>
            <a:endParaRPr lang="en-US" sz="2400" dirty="0"/>
          </a:p>
          <a:p>
            <a:pPr marL="0" indent="0">
              <a:buNone/>
            </a:pPr>
            <a:r>
              <a:rPr lang="en-US" sz="2800" b="1" dirty="0"/>
              <a:t>How to report:</a:t>
            </a:r>
          </a:p>
          <a:p>
            <a:pPr lvl="1"/>
            <a:r>
              <a:rPr lang="en-US" sz="2400" dirty="0"/>
              <a:t>Click CIP, hover over Staff, Submit Quarterly Reports, review data, click Actions Submit for Reporting </a:t>
            </a:r>
          </a:p>
          <a:p>
            <a:pPr lvl="2"/>
            <a:r>
              <a:rPr lang="en-US" dirty="0"/>
              <a:t>Verify that the Staff list is current and complete and that all staff are assigned to the appropriate funding agreements</a:t>
            </a:r>
          </a:p>
          <a:p>
            <a:pPr lvl="2"/>
            <a:r>
              <a:rPr lang="en-US" dirty="0"/>
              <a:t>To the right on the Staff grid, columns of checkboxes are visible for each Funding Agreement, click the checkbox for each Funding Agreement a staff member is working</a:t>
            </a:r>
          </a:p>
          <a:p>
            <a:pPr lvl="2"/>
            <a:r>
              <a:rPr lang="en-US" dirty="0"/>
              <a:t>To add a staff member, staff self-register at </a:t>
            </a:r>
            <a:r>
              <a:rPr lang="en-US" dirty="0">
                <a:hlinkClick r:id="rId3"/>
              </a:rPr>
              <a:t>https://meis.nist.gov</a:t>
            </a:r>
            <a:r>
              <a:rPr lang="en-US" dirty="0"/>
              <a:t>.  Click Register Here</a:t>
            </a:r>
          </a:p>
          <a:p>
            <a:pPr lvl="2"/>
            <a:r>
              <a:rPr lang="en-US" dirty="0"/>
              <a:t>To remove a staff member, click the archive checkbox to the right on the Staff grid</a:t>
            </a:r>
            <a:endParaRPr lang="en-US" sz="2000" dirty="0"/>
          </a:p>
          <a:p>
            <a:pPr lvl="1"/>
            <a:endParaRPr lang="en-US" sz="2400" dirty="0"/>
          </a:p>
          <a:p>
            <a:endParaRPr lang="en-US" dirty="0"/>
          </a:p>
        </p:txBody>
      </p:sp>
      <p:sp>
        <p:nvSpPr>
          <p:cNvPr id="5" name="Slide Number Placeholder 4">
            <a:extLst>
              <a:ext uri="{FF2B5EF4-FFF2-40B4-BE49-F238E27FC236}">
                <a16:creationId xmlns:a16="http://schemas.microsoft.com/office/drawing/2014/main" id="{E05E5A90-DBAF-4128-B8E4-C44EBA73081E}"/>
              </a:ext>
            </a:extLst>
          </p:cNvPr>
          <p:cNvSpPr>
            <a:spLocks noGrp="1"/>
          </p:cNvSpPr>
          <p:nvPr>
            <p:ph type="sldNum" sz="quarter" idx="4"/>
          </p:nvPr>
        </p:nvSpPr>
        <p:spPr/>
        <p:txBody>
          <a:bodyPr/>
          <a:lstStyle/>
          <a:p>
            <a:fld id="{54311E83-CD6C-2549-9EAD-3DC9C6DC4EB6}" type="slidenum">
              <a:rPr lang="en-US" smtClean="0"/>
              <a:pPr/>
              <a:t>22</a:t>
            </a:fld>
            <a:endParaRPr lang="en-US" dirty="0"/>
          </a:p>
        </p:txBody>
      </p:sp>
    </p:spTree>
    <p:extLst>
      <p:ext uri="{BB962C8B-B14F-4D97-AF65-F5344CB8AC3E}">
        <p14:creationId xmlns:p14="http://schemas.microsoft.com/office/powerpoint/2010/main" val="137420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Staff</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lstStyle/>
          <a:p>
            <a:pPr marL="0" indent="0">
              <a:buNone/>
            </a:pPr>
            <a:r>
              <a:rPr lang="en-US" b="1" dirty="0"/>
              <a:t>Related Reports: </a:t>
            </a:r>
            <a:r>
              <a:rPr lang="en-US" dirty="0"/>
              <a:t>Either data is used in report or clickable from page</a:t>
            </a:r>
          </a:p>
          <a:p>
            <a:pPr lvl="1"/>
            <a:r>
              <a:rPr lang="en-US" dirty="0"/>
              <a:t>CAR Contacts Detail</a:t>
            </a:r>
          </a:p>
          <a:p>
            <a:pPr lvl="1"/>
            <a:r>
              <a:rPr lang="en-US" dirty="0"/>
              <a:t>CAR List </a:t>
            </a:r>
          </a:p>
          <a:p>
            <a:pPr lvl="1"/>
            <a:r>
              <a:rPr lang="en-US" dirty="0"/>
              <a:t>Clients and Projects</a:t>
            </a:r>
          </a:p>
          <a:p>
            <a:pPr lvl="1"/>
            <a:r>
              <a:rPr lang="en-US" dirty="0"/>
              <a:t>Clients/Projects/Impacts</a:t>
            </a:r>
          </a:p>
          <a:p>
            <a:pPr lvl="1"/>
            <a:r>
              <a:rPr lang="en-US" dirty="0"/>
              <a:t>MEP Quick List (Center Director)</a:t>
            </a:r>
          </a:p>
          <a:p>
            <a:pPr lvl="1"/>
            <a:r>
              <a:rPr lang="en-US" dirty="0"/>
              <a:t>Users</a:t>
            </a:r>
          </a:p>
          <a:p>
            <a:pPr lvl="1"/>
            <a:r>
              <a:rPr lang="en-US" dirty="0"/>
              <a:t>Survey Confirmation (All Tab)</a:t>
            </a:r>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7BB3EF52-1C47-4435-AF68-D40B95687A27}"/>
              </a:ext>
            </a:extLst>
          </p:cNvPr>
          <p:cNvSpPr>
            <a:spLocks noGrp="1"/>
          </p:cNvSpPr>
          <p:nvPr>
            <p:ph type="sldNum" sz="quarter" idx="4"/>
          </p:nvPr>
        </p:nvSpPr>
        <p:spPr/>
        <p:txBody>
          <a:bodyPr/>
          <a:lstStyle/>
          <a:p>
            <a:fld id="{54311E83-CD6C-2549-9EAD-3DC9C6DC4EB6}" type="slidenum">
              <a:rPr lang="en-US" smtClean="0"/>
              <a:pPr/>
              <a:t>23</a:t>
            </a:fld>
            <a:endParaRPr lang="en-US" dirty="0"/>
          </a:p>
        </p:txBody>
      </p:sp>
    </p:spTree>
    <p:extLst>
      <p:ext uri="{BB962C8B-B14F-4D97-AF65-F5344CB8AC3E}">
        <p14:creationId xmlns:p14="http://schemas.microsoft.com/office/powerpoint/2010/main" val="2234403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0398"/>
            <a:ext cx="8229600" cy="702877"/>
          </a:xfrm>
        </p:spPr>
        <p:txBody>
          <a:bodyPr>
            <a:normAutofit fontScale="90000"/>
          </a:bodyPr>
          <a:lstStyle/>
          <a:p>
            <a:r>
              <a:rPr lang="en-US" sz="3200" dirty="0"/>
              <a:t>Reporting Elements – Staff</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Did you know:</a:t>
            </a:r>
          </a:p>
          <a:p>
            <a:pPr lvl="1"/>
            <a:r>
              <a:rPr lang="en-US" dirty="0"/>
              <a:t>Anyone associated to the CAR, either as an employee or sub-recipient providing part of a partner’s cash or in-kind is considered part of the CARs staff and should be reported</a:t>
            </a:r>
          </a:p>
          <a:p>
            <a:pPr lvl="1"/>
            <a:r>
              <a:rPr lang="en-US" dirty="0"/>
              <a:t>Each CAR staff member is responsible for maintaining his or her own record</a:t>
            </a:r>
          </a:p>
          <a:p>
            <a:pPr lvl="2"/>
            <a:r>
              <a:rPr lang="en-US" dirty="0"/>
              <a:t>Contact information</a:t>
            </a:r>
          </a:p>
          <a:p>
            <a:pPr lvl="2"/>
            <a:r>
              <a:rPr lang="en-US" dirty="0"/>
              <a:t>Skills profile</a:t>
            </a:r>
          </a:p>
          <a:p>
            <a:pPr lvl="1"/>
            <a:r>
              <a:rPr lang="en-US" dirty="0"/>
              <a:t>CAR Staff members are automatically associated to a center when they register for access to the MEP MEIS </a:t>
            </a:r>
            <a:r>
              <a:rPr lang="en-US" b="1" u="sng" dirty="0">
                <a:solidFill>
                  <a:srgbClr val="004080"/>
                </a:solidFill>
              </a:rPr>
              <a:t>but they are not automatically assigned to a funding program and will not appear in the Staff Listing until a funding program is assigned</a:t>
            </a:r>
          </a:p>
          <a:p>
            <a:pPr lvl="1"/>
            <a:r>
              <a:rPr lang="en-US" dirty="0"/>
              <a:t>Staff cannot be associated with a project unless they are tied to the appropriate funding agreement</a:t>
            </a:r>
          </a:p>
          <a:p>
            <a:endParaRPr lang="en-US" dirty="0"/>
          </a:p>
        </p:txBody>
      </p:sp>
      <p:sp>
        <p:nvSpPr>
          <p:cNvPr id="5" name="Slide Number Placeholder 4">
            <a:extLst>
              <a:ext uri="{FF2B5EF4-FFF2-40B4-BE49-F238E27FC236}">
                <a16:creationId xmlns:a16="http://schemas.microsoft.com/office/drawing/2014/main" id="{D5E994DD-151A-4EA6-9063-F099659E5CEB}"/>
              </a:ext>
            </a:extLst>
          </p:cNvPr>
          <p:cNvSpPr>
            <a:spLocks noGrp="1"/>
          </p:cNvSpPr>
          <p:nvPr>
            <p:ph type="sldNum" sz="quarter" idx="4"/>
          </p:nvPr>
        </p:nvSpPr>
        <p:spPr/>
        <p:txBody>
          <a:bodyPr/>
          <a:lstStyle/>
          <a:p>
            <a:fld id="{54311E83-CD6C-2549-9EAD-3DC9C6DC4EB6}" type="slidenum">
              <a:rPr lang="en-US" smtClean="0"/>
              <a:pPr/>
              <a:t>24</a:t>
            </a:fld>
            <a:endParaRPr lang="en-US" dirty="0"/>
          </a:p>
        </p:txBody>
      </p:sp>
    </p:spTree>
    <p:extLst>
      <p:ext uri="{BB962C8B-B14F-4D97-AF65-F5344CB8AC3E}">
        <p14:creationId xmlns:p14="http://schemas.microsoft.com/office/powerpoint/2010/main" val="172435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4F8A24-444F-4F9C-B873-5166BFFB7419}"/>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lstStyle/>
          <a:p>
            <a:r>
              <a:rPr lang="en-US" sz="3200" dirty="0"/>
              <a:t>Assign Staff to Funding Program</a:t>
            </a:r>
          </a:p>
        </p:txBody>
      </p:sp>
      <p:sp>
        <p:nvSpPr>
          <p:cNvPr id="6" name="Rectangular Callout 7"/>
          <p:cNvSpPr/>
          <p:nvPr/>
        </p:nvSpPr>
        <p:spPr>
          <a:xfrm>
            <a:off x="2489188" y="3166199"/>
            <a:ext cx="1948376" cy="575260"/>
          </a:xfrm>
          <a:prstGeom prst="wedgeRectCallout">
            <a:avLst>
              <a:gd name="adj1" fmla="val -68028"/>
              <a:gd name="adj2" fmla="val -145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Click CIP, Staff, Submit Quarterly Reports</a:t>
            </a:r>
          </a:p>
        </p:txBody>
      </p:sp>
      <p:sp>
        <p:nvSpPr>
          <p:cNvPr id="4" name="Slide Number Placeholder 3">
            <a:extLst>
              <a:ext uri="{FF2B5EF4-FFF2-40B4-BE49-F238E27FC236}">
                <a16:creationId xmlns:a16="http://schemas.microsoft.com/office/drawing/2014/main" id="{FA5B6E12-39BE-4783-9621-BF98BEDDE075}"/>
              </a:ext>
            </a:extLst>
          </p:cNvPr>
          <p:cNvSpPr>
            <a:spLocks noGrp="1"/>
          </p:cNvSpPr>
          <p:nvPr>
            <p:ph type="sldNum" sz="quarter" idx="4"/>
          </p:nvPr>
        </p:nvSpPr>
        <p:spPr/>
        <p:txBody>
          <a:bodyPr/>
          <a:lstStyle/>
          <a:p>
            <a:fld id="{54311E83-CD6C-2549-9EAD-3DC9C6DC4EB6}" type="slidenum">
              <a:rPr lang="en-US" smtClean="0"/>
              <a:pPr/>
              <a:t>25</a:t>
            </a:fld>
            <a:endParaRPr lang="en-US" dirty="0"/>
          </a:p>
        </p:txBody>
      </p:sp>
    </p:spTree>
    <p:extLst>
      <p:ext uri="{BB962C8B-B14F-4D97-AF65-F5344CB8AC3E}">
        <p14:creationId xmlns:p14="http://schemas.microsoft.com/office/powerpoint/2010/main" val="36628616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59D6311-47AB-4515-AD7D-29608E5C5A1C}"/>
              </a:ext>
            </a:extLst>
          </p:cNvPr>
          <p:cNvPicPr>
            <a:picLocks noGrp="1" noChangeAspect="1"/>
          </p:cNvPicPr>
          <p:nvPr>
            <p:ph idx="1"/>
          </p:nvPr>
        </p:nvPicPr>
        <p:blipFill>
          <a:blip r:embed="rId3"/>
          <a:stretch>
            <a:fillRect/>
          </a:stretch>
        </p:blipFill>
        <p:spPr>
          <a:xfrm>
            <a:off x="457200" y="1443869"/>
            <a:ext cx="8229600" cy="4457700"/>
          </a:xfrm>
          <a:prstGeom prst="rect">
            <a:avLst/>
          </a:prstGeom>
        </p:spPr>
      </p:pic>
      <p:sp>
        <p:nvSpPr>
          <p:cNvPr id="2" name="Title 1"/>
          <p:cNvSpPr>
            <a:spLocks noGrp="1"/>
          </p:cNvSpPr>
          <p:nvPr>
            <p:ph type="title"/>
          </p:nvPr>
        </p:nvSpPr>
        <p:spPr/>
        <p:txBody>
          <a:bodyPr>
            <a:normAutofit fontScale="90000"/>
          </a:bodyPr>
          <a:lstStyle/>
          <a:p>
            <a:r>
              <a:rPr lang="en-US" sz="3600" dirty="0"/>
              <a:t>Assign Staff to Funding Program / Archive Staff</a:t>
            </a:r>
          </a:p>
        </p:txBody>
      </p:sp>
      <p:sp>
        <p:nvSpPr>
          <p:cNvPr id="6" name="Rectangular Callout 7"/>
          <p:cNvSpPr/>
          <p:nvPr/>
        </p:nvSpPr>
        <p:spPr>
          <a:xfrm>
            <a:off x="4725378" y="2660150"/>
            <a:ext cx="1948376" cy="563128"/>
          </a:xfrm>
          <a:prstGeom prst="wedgeRectCallout">
            <a:avLst>
              <a:gd name="adj1" fmla="val -67465"/>
              <a:gd name="adj2" fmla="val 21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Click checkbox to associate staff with funding agreement </a:t>
            </a:r>
          </a:p>
        </p:txBody>
      </p:sp>
      <p:sp>
        <p:nvSpPr>
          <p:cNvPr id="7" name="Rectangular Callout 7"/>
          <p:cNvSpPr/>
          <p:nvPr/>
        </p:nvSpPr>
        <p:spPr>
          <a:xfrm>
            <a:off x="5409869" y="5126501"/>
            <a:ext cx="1948376" cy="575260"/>
          </a:xfrm>
          <a:prstGeom prst="wedgeRectCallout">
            <a:avLst>
              <a:gd name="adj1" fmla="val -115790"/>
              <a:gd name="adj2" fmla="val -16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checkbox to archive staff</a:t>
            </a:r>
          </a:p>
        </p:txBody>
      </p:sp>
      <p:sp>
        <p:nvSpPr>
          <p:cNvPr id="4" name="Slide Number Placeholder 3">
            <a:extLst>
              <a:ext uri="{FF2B5EF4-FFF2-40B4-BE49-F238E27FC236}">
                <a16:creationId xmlns:a16="http://schemas.microsoft.com/office/drawing/2014/main" id="{927E3C41-BDFE-40E2-A617-2A5196107455}"/>
              </a:ext>
            </a:extLst>
          </p:cNvPr>
          <p:cNvSpPr>
            <a:spLocks noGrp="1"/>
          </p:cNvSpPr>
          <p:nvPr>
            <p:ph type="sldNum" sz="quarter" idx="4"/>
          </p:nvPr>
        </p:nvSpPr>
        <p:spPr/>
        <p:txBody>
          <a:bodyPr/>
          <a:lstStyle/>
          <a:p>
            <a:fld id="{54311E83-CD6C-2549-9EAD-3DC9C6DC4EB6}" type="slidenum">
              <a:rPr lang="en-US" smtClean="0"/>
              <a:pPr/>
              <a:t>26</a:t>
            </a:fld>
            <a:endParaRPr lang="en-US" dirty="0"/>
          </a:p>
        </p:txBody>
      </p:sp>
    </p:spTree>
    <p:extLst>
      <p:ext uri="{BB962C8B-B14F-4D97-AF65-F5344CB8AC3E}">
        <p14:creationId xmlns:p14="http://schemas.microsoft.com/office/powerpoint/2010/main" val="422790914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78" y="380398"/>
            <a:ext cx="8229600" cy="702877"/>
          </a:xfrm>
        </p:spPr>
        <p:txBody>
          <a:bodyPr>
            <a:normAutofit fontScale="90000"/>
          </a:bodyPr>
          <a:lstStyle/>
          <a:p>
            <a:r>
              <a:rPr lang="en-US" sz="3600" dirty="0"/>
              <a:t>Reporting Elements – Contacts</a:t>
            </a:r>
            <a:br>
              <a:rPr lang="en-US" sz="2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a:xfrm>
            <a:off x="457200" y="1431636"/>
            <a:ext cx="8229600" cy="4694527"/>
          </a:xfrm>
        </p:spPr>
        <p:txBody>
          <a:bodyPr>
            <a:normAutofit fontScale="92500" lnSpcReduction="10000"/>
          </a:bodyPr>
          <a:lstStyle/>
          <a:p>
            <a:pPr marL="0" indent="0">
              <a:buNone/>
            </a:pPr>
            <a:r>
              <a:rPr lang="en-US" b="1" dirty="0"/>
              <a:t>Purpose:</a:t>
            </a:r>
          </a:p>
          <a:p>
            <a:pPr lvl="1"/>
            <a:r>
              <a:rPr lang="en-US" dirty="0"/>
              <a:t>Contacts are CAR officials with specific responsibilities for which there is the opportunity to communicate as a group</a:t>
            </a:r>
          </a:p>
          <a:p>
            <a:pPr lvl="1"/>
            <a:r>
              <a:rPr lang="en-US" dirty="0"/>
              <a:t>Contacts are used to communicate with the correct CAR staff through mailing lists and working group membership</a:t>
            </a:r>
          </a:p>
          <a:p>
            <a:pPr lvl="1"/>
            <a:r>
              <a:rPr lang="en-US" dirty="0"/>
              <a:t>Centers report on Contacts as part of Center Performance Management.</a:t>
            </a:r>
          </a:p>
          <a:p>
            <a:pPr marL="0" indent="0">
              <a:buNone/>
            </a:pPr>
            <a:r>
              <a:rPr lang="en-US" b="1" dirty="0"/>
              <a:t>How to report:</a:t>
            </a:r>
          </a:p>
          <a:p>
            <a:pPr lvl="1"/>
            <a:r>
              <a:rPr lang="en-US" dirty="0"/>
              <a:t>Click CIP, hover over Contacts, Submit Quarterly Reports, review different contact types, edit/add contacts, click Actions Submit for Reporting</a:t>
            </a:r>
          </a:p>
          <a:p>
            <a:endParaRPr lang="en-US" dirty="0"/>
          </a:p>
          <a:p>
            <a:pPr lvl="2"/>
            <a:endParaRPr lang="en-US" dirty="0"/>
          </a:p>
          <a:p>
            <a:pPr lvl="2"/>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A6D9CA4-B20F-45EC-AC48-719656AAE476}"/>
              </a:ext>
            </a:extLst>
          </p:cNvPr>
          <p:cNvSpPr>
            <a:spLocks noGrp="1"/>
          </p:cNvSpPr>
          <p:nvPr>
            <p:ph type="sldNum" sz="quarter" idx="4"/>
          </p:nvPr>
        </p:nvSpPr>
        <p:spPr/>
        <p:txBody>
          <a:bodyPr/>
          <a:lstStyle/>
          <a:p>
            <a:fld id="{54311E83-CD6C-2549-9EAD-3DC9C6DC4EB6}" type="slidenum">
              <a:rPr lang="en-US" smtClean="0"/>
              <a:pPr/>
              <a:t>27</a:t>
            </a:fld>
            <a:endParaRPr lang="en-US" dirty="0"/>
          </a:p>
        </p:txBody>
      </p:sp>
    </p:spTree>
    <p:extLst>
      <p:ext uri="{BB962C8B-B14F-4D97-AF65-F5344CB8AC3E}">
        <p14:creationId xmlns:p14="http://schemas.microsoft.com/office/powerpoint/2010/main" val="115506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5F11D5D-CE69-4E6F-A0C1-F549BB940E6E}"/>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rmAutofit/>
          </a:bodyPr>
          <a:lstStyle/>
          <a:p>
            <a:r>
              <a:rPr lang="en-US" sz="3600" dirty="0"/>
              <a:t>Adding Contacts</a:t>
            </a:r>
          </a:p>
        </p:txBody>
      </p:sp>
      <p:sp>
        <p:nvSpPr>
          <p:cNvPr id="6" name="Rectangular Callout 7"/>
          <p:cNvSpPr/>
          <p:nvPr/>
        </p:nvSpPr>
        <p:spPr>
          <a:xfrm>
            <a:off x="2338994" y="3779044"/>
            <a:ext cx="1948376" cy="575260"/>
          </a:xfrm>
          <a:prstGeom prst="wedgeRectCallout">
            <a:avLst>
              <a:gd name="adj1" fmla="val -126471"/>
              <a:gd name="adj2" fmla="val -8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view/edit icon to add contact to contact type</a:t>
            </a:r>
          </a:p>
        </p:txBody>
      </p:sp>
      <p:sp>
        <p:nvSpPr>
          <p:cNvPr id="4" name="Slide Number Placeholder 3">
            <a:extLst>
              <a:ext uri="{FF2B5EF4-FFF2-40B4-BE49-F238E27FC236}">
                <a16:creationId xmlns:a16="http://schemas.microsoft.com/office/drawing/2014/main" id="{8C52B40C-93D6-47C0-866F-273DEECA179C}"/>
              </a:ext>
            </a:extLst>
          </p:cNvPr>
          <p:cNvSpPr>
            <a:spLocks noGrp="1"/>
          </p:cNvSpPr>
          <p:nvPr>
            <p:ph type="sldNum" sz="quarter" idx="4"/>
          </p:nvPr>
        </p:nvSpPr>
        <p:spPr/>
        <p:txBody>
          <a:bodyPr/>
          <a:lstStyle/>
          <a:p>
            <a:fld id="{54311E83-CD6C-2549-9EAD-3DC9C6DC4EB6}" type="slidenum">
              <a:rPr lang="en-US" smtClean="0"/>
              <a:pPr/>
              <a:t>28</a:t>
            </a:fld>
            <a:endParaRPr lang="en-US" dirty="0"/>
          </a:p>
        </p:txBody>
      </p:sp>
    </p:spTree>
    <p:extLst>
      <p:ext uri="{BB962C8B-B14F-4D97-AF65-F5344CB8AC3E}">
        <p14:creationId xmlns:p14="http://schemas.microsoft.com/office/powerpoint/2010/main" val="350708439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0D7C21-67DF-43A6-AC61-9065EBEC7835}"/>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rmAutofit/>
          </a:bodyPr>
          <a:lstStyle/>
          <a:p>
            <a:r>
              <a:rPr lang="en-US" sz="3600" dirty="0"/>
              <a:t>Adding Contacts</a:t>
            </a:r>
          </a:p>
        </p:txBody>
      </p:sp>
      <p:sp>
        <p:nvSpPr>
          <p:cNvPr id="6" name="Rectangular Callout 7"/>
          <p:cNvSpPr/>
          <p:nvPr/>
        </p:nvSpPr>
        <p:spPr>
          <a:xfrm>
            <a:off x="4726812" y="2063912"/>
            <a:ext cx="2532403" cy="746449"/>
          </a:xfrm>
          <a:prstGeom prst="wedgeRectCallout">
            <a:avLst>
              <a:gd name="adj1" fmla="val -67375"/>
              <a:gd name="adj2" fmla="val 112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Can search users through MEIS or select from a list. Must use “Add” button</a:t>
            </a:r>
          </a:p>
        </p:txBody>
      </p:sp>
      <p:sp>
        <p:nvSpPr>
          <p:cNvPr id="8" name="Rectangular Callout 7"/>
          <p:cNvSpPr/>
          <p:nvPr/>
        </p:nvSpPr>
        <p:spPr>
          <a:xfrm>
            <a:off x="234917" y="3599925"/>
            <a:ext cx="1629784" cy="575260"/>
          </a:xfrm>
          <a:prstGeom prst="wedgeRectCallout">
            <a:avLst>
              <a:gd name="adj1" fmla="val 61250"/>
              <a:gd name="adj2" fmla="val -202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Can change contact type using dropdown</a:t>
            </a:r>
          </a:p>
        </p:txBody>
      </p:sp>
      <p:sp>
        <p:nvSpPr>
          <p:cNvPr id="4" name="Slide Number Placeholder 3">
            <a:extLst>
              <a:ext uri="{FF2B5EF4-FFF2-40B4-BE49-F238E27FC236}">
                <a16:creationId xmlns:a16="http://schemas.microsoft.com/office/drawing/2014/main" id="{968485C4-9869-4C5B-9441-9DF25D429FB9}"/>
              </a:ext>
            </a:extLst>
          </p:cNvPr>
          <p:cNvSpPr>
            <a:spLocks noGrp="1"/>
          </p:cNvSpPr>
          <p:nvPr>
            <p:ph type="sldNum" sz="quarter" idx="4"/>
          </p:nvPr>
        </p:nvSpPr>
        <p:spPr/>
        <p:txBody>
          <a:bodyPr/>
          <a:lstStyle/>
          <a:p>
            <a:fld id="{54311E83-CD6C-2549-9EAD-3DC9C6DC4EB6}" type="slidenum">
              <a:rPr lang="en-US" smtClean="0"/>
              <a:pPr/>
              <a:t>29</a:t>
            </a:fld>
            <a:endParaRPr lang="en-US" dirty="0"/>
          </a:p>
        </p:txBody>
      </p:sp>
    </p:spTree>
    <p:extLst>
      <p:ext uri="{BB962C8B-B14F-4D97-AF65-F5344CB8AC3E}">
        <p14:creationId xmlns:p14="http://schemas.microsoft.com/office/powerpoint/2010/main" val="25722047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Reporting Necessary?</a:t>
            </a:r>
          </a:p>
        </p:txBody>
      </p:sp>
      <p:sp>
        <p:nvSpPr>
          <p:cNvPr id="5" name="Content Placeholder 4">
            <a:extLst>
              <a:ext uri="{FF2B5EF4-FFF2-40B4-BE49-F238E27FC236}">
                <a16:creationId xmlns:a16="http://schemas.microsoft.com/office/drawing/2014/main" id="{69047AD1-724D-4B1A-A2F8-8896B554A277}"/>
              </a:ext>
            </a:extLst>
          </p:cNvPr>
          <p:cNvSpPr>
            <a:spLocks noGrp="1"/>
          </p:cNvSpPr>
          <p:nvPr>
            <p:ph idx="1"/>
          </p:nvPr>
        </p:nvSpPr>
        <p:spPr/>
        <p:txBody>
          <a:bodyPr/>
          <a:lstStyle/>
          <a:p>
            <a:r>
              <a:rPr lang="en-US" dirty="0"/>
              <a:t>Used for CAR performance management, annual/panel reviews and reporting the program’s performance to Congress</a:t>
            </a:r>
          </a:p>
          <a:p>
            <a:pPr marL="0" indent="0">
              <a:buNone/>
            </a:pPr>
            <a:endParaRPr lang="en-US" dirty="0"/>
          </a:p>
          <a:p>
            <a:r>
              <a:rPr lang="en-US" dirty="0"/>
              <a:t>Generate standard sets of reports</a:t>
            </a:r>
          </a:p>
          <a:p>
            <a:pPr marL="0" indent="0">
              <a:buNone/>
            </a:pPr>
            <a:endParaRPr lang="en-US" dirty="0"/>
          </a:p>
          <a:p>
            <a:r>
              <a:rPr lang="en-US" dirty="0"/>
              <a:t>Cooperative Agreement Requirement</a:t>
            </a:r>
          </a:p>
        </p:txBody>
      </p:sp>
      <p:sp>
        <p:nvSpPr>
          <p:cNvPr id="4" name="Slide Number Placeholder 3">
            <a:extLst>
              <a:ext uri="{FF2B5EF4-FFF2-40B4-BE49-F238E27FC236}">
                <a16:creationId xmlns:a16="http://schemas.microsoft.com/office/drawing/2014/main" id="{7B089CAE-58FF-4863-9054-4945E1BFAB06}"/>
              </a:ext>
            </a:extLst>
          </p:cNvPr>
          <p:cNvSpPr>
            <a:spLocks noGrp="1"/>
          </p:cNvSpPr>
          <p:nvPr>
            <p:ph type="sldNum" sz="quarter" idx="4"/>
          </p:nvPr>
        </p:nvSpPr>
        <p:spPr/>
        <p:txBody>
          <a:bodyPr/>
          <a:lstStyle/>
          <a:p>
            <a:fld id="{54311E83-CD6C-2549-9EAD-3DC9C6DC4EB6}" type="slidenum">
              <a:rPr lang="en-US" smtClean="0"/>
              <a:pPr/>
              <a:t>3</a:t>
            </a:fld>
            <a:endParaRPr lang="en-US" dirty="0"/>
          </a:p>
        </p:txBody>
      </p:sp>
    </p:spTree>
    <p:extLst>
      <p:ext uri="{BB962C8B-B14F-4D97-AF65-F5344CB8AC3E}">
        <p14:creationId xmlns:p14="http://schemas.microsoft.com/office/powerpoint/2010/main" val="290994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Reporting Elements – Contact Types Explained</a:t>
            </a:r>
          </a:p>
        </p:txBody>
      </p:sp>
      <p:sp>
        <p:nvSpPr>
          <p:cNvPr id="3" name="Content Placeholder 2"/>
          <p:cNvSpPr>
            <a:spLocks noGrp="1"/>
          </p:cNvSpPr>
          <p:nvPr>
            <p:ph idx="1"/>
          </p:nvPr>
        </p:nvSpPr>
        <p:spPr>
          <a:xfrm>
            <a:off x="724619" y="1208424"/>
            <a:ext cx="7751088" cy="5649575"/>
          </a:xfrm>
        </p:spPr>
        <p:txBody>
          <a:bodyPr>
            <a:noAutofit/>
          </a:bodyPr>
          <a:lstStyle/>
          <a:p>
            <a:r>
              <a:rPr lang="en-US" sz="1800" b="1" i="0" u="none" strike="noStrike" baseline="0" dirty="0">
                <a:solidFill>
                  <a:srgbClr val="000000"/>
                </a:solidFill>
                <a:latin typeface="Arial" panose="020B0604020202020204" pitchFamily="34" charset="0"/>
              </a:rPr>
              <a:t>CAR Review Contact </a:t>
            </a:r>
            <a:r>
              <a:rPr lang="en-US" sz="1800" b="0" i="0" u="none" strike="noStrike" baseline="0" dirty="0">
                <a:solidFill>
                  <a:srgbClr val="000000"/>
                </a:solidFill>
                <a:latin typeface="Arial" panose="020B0604020202020204" pitchFamily="34" charset="0"/>
              </a:rPr>
              <a:t>– user will receive email related to center annual and panel reviews. </a:t>
            </a:r>
          </a:p>
          <a:p>
            <a:r>
              <a:rPr lang="en-US" sz="1800" b="1" i="0" u="none" strike="noStrike" baseline="0" dirty="0" err="1">
                <a:solidFill>
                  <a:srgbClr val="000000"/>
                </a:solidFill>
                <a:latin typeface="Arial" panose="020B0604020202020204" pitchFamily="34" charset="0"/>
              </a:rPr>
              <a:t>Chumura</a:t>
            </a:r>
            <a:r>
              <a:rPr lang="en-US" sz="1800" b="1" i="0" u="none" strike="noStrike" baseline="0" dirty="0">
                <a:solidFill>
                  <a:srgbClr val="000000"/>
                </a:solidFill>
                <a:latin typeface="Arial" panose="020B0604020202020204" pitchFamily="34" charset="0"/>
              </a:rPr>
              <a:t> </a:t>
            </a:r>
            <a:r>
              <a:rPr lang="en-US" sz="1800" b="1" i="0" u="none" strike="noStrike" baseline="0" dirty="0" err="1">
                <a:solidFill>
                  <a:srgbClr val="000000"/>
                </a:solidFill>
                <a:latin typeface="Arial" panose="020B0604020202020204" pitchFamily="34" charset="0"/>
              </a:rPr>
              <a:t>JobsEQ</a:t>
            </a:r>
            <a:r>
              <a:rPr lang="en-US" sz="1800" b="1" i="0" u="none" strike="noStrike" baseline="0" dirty="0">
                <a:solidFill>
                  <a:srgbClr val="000000"/>
                </a:solidFill>
                <a:latin typeface="Arial" panose="020B0604020202020204" pitchFamily="34" charset="0"/>
              </a:rPr>
              <a:t> Administrator </a:t>
            </a:r>
            <a:r>
              <a:rPr lang="en-US" sz="1800" b="0" i="0" u="none" strike="noStrike" baseline="0" dirty="0">
                <a:solidFill>
                  <a:srgbClr val="000000"/>
                </a:solidFill>
                <a:latin typeface="Arial" panose="020B0604020202020204" pitchFamily="34" charset="0"/>
              </a:rPr>
              <a:t>– staff person with </a:t>
            </a:r>
            <a:r>
              <a:rPr lang="en-US" sz="1800" b="0" i="0" u="none" strike="noStrike" baseline="0" dirty="0" err="1">
                <a:solidFill>
                  <a:srgbClr val="000000"/>
                </a:solidFill>
                <a:latin typeface="Arial" panose="020B0604020202020204" pitchFamily="34" charset="0"/>
              </a:rPr>
              <a:t>Chumura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JobsEQ</a:t>
            </a:r>
            <a:r>
              <a:rPr lang="en-US" sz="1800" b="0" i="0" u="none" strike="noStrike" baseline="0" dirty="0">
                <a:solidFill>
                  <a:srgbClr val="000000"/>
                </a:solidFill>
                <a:latin typeface="Arial" panose="020B0604020202020204" pitchFamily="34" charset="0"/>
              </a:rPr>
              <a:t> login credentials; will receive emails related to </a:t>
            </a:r>
            <a:r>
              <a:rPr lang="en-US" sz="1800" b="0" i="0" u="none" strike="noStrike" baseline="0" dirty="0" err="1">
                <a:solidFill>
                  <a:srgbClr val="000000"/>
                </a:solidFill>
                <a:latin typeface="Arial" panose="020B0604020202020204" pitchFamily="34" charset="0"/>
              </a:rPr>
              <a:t>Churura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JobsEQ</a:t>
            </a:r>
            <a:r>
              <a:rPr lang="en-US" sz="1800" b="0" i="0" u="none" strike="noStrike" baseline="0" dirty="0">
                <a:solidFill>
                  <a:srgbClr val="000000"/>
                </a:solidFill>
                <a:latin typeface="Arial" panose="020B0604020202020204" pitchFamily="34" charset="0"/>
              </a:rPr>
              <a:t> (Limit 1 person) </a:t>
            </a:r>
          </a:p>
          <a:p>
            <a:r>
              <a:rPr lang="en-US" sz="1800" b="1" i="0" u="none" strike="noStrike" baseline="0" dirty="0">
                <a:solidFill>
                  <a:srgbClr val="000000"/>
                </a:solidFill>
                <a:latin typeface="Arial" panose="020B0604020202020204" pitchFamily="34" charset="0"/>
              </a:rPr>
              <a:t>D&amp;B Hoovers List Administrator </a:t>
            </a:r>
            <a:r>
              <a:rPr lang="en-US" sz="1800" b="0" i="0" u="none" strike="noStrike" baseline="0" dirty="0">
                <a:solidFill>
                  <a:srgbClr val="000000"/>
                </a:solidFill>
                <a:latin typeface="Arial" panose="020B0604020202020204" pitchFamily="34" charset="0"/>
              </a:rPr>
              <a:t>– staff person with Hoovers login credentials; will receive emails related to D&amp;B Hoovers (Limit 1 person) </a:t>
            </a:r>
          </a:p>
          <a:p>
            <a:r>
              <a:rPr lang="en-US" sz="1800" dirty="0">
                <a:solidFill>
                  <a:srgbClr val="000000"/>
                </a:solidFill>
                <a:latin typeface="Arial" panose="020B0604020202020204" pitchFamily="34" charset="0"/>
              </a:rPr>
              <a:t>D</a:t>
            </a:r>
            <a:r>
              <a:rPr lang="en-US" sz="1800" b="1" i="0" u="none" strike="noStrike" baseline="0" dirty="0">
                <a:solidFill>
                  <a:srgbClr val="000000"/>
                </a:solidFill>
                <a:latin typeface="Arial" panose="020B0604020202020204" pitchFamily="34" charset="0"/>
              </a:rPr>
              <a:t>irector </a:t>
            </a:r>
            <a:r>
              <a:rPr lang="en-US" sz="1800" b="0" i="0" u="none" strike="noStrike" baseline="0" dirty="0">
                <a:solidFill>
                  <a:srgbClr val="000000"/>
                </a:solidFill>
                <a:latin typeface="Arial" panose="020B0604020202020204" pitchFamily="34" charset="0"/>
              </a:rPr>
              <a:t>– center director should be assigned to this contact to ensure emails sent to all center directors are received. (Limit 1 person) </a:t>
            </a:r>
          </a:p>
          <a:p>
            <a:r>
              <a:rPr lang="en-US" sz="1800" b="1" i="0" u="none" strike="noStrike" baseline="0" dirty="0">
                <a:solidFill>
                  <a:srgbClr val="000000"/>
                </a:solidFill>
                <a:latin typeface="Arial" panose="020B0604020202020204" pitchFamily="34" charset="0"/>
              </a:rPr>
              <a:t>Director Notification </a:t>
            </a:r>
            <a:r>
              <a:rPr lang="en-US" sz="1800" b="0" i="0" u="none" strike="noStrike" baseline="0" dirty="0">
                <a:solidFill>
                  <a:srgbClr val="000000"/>
                </a:solidFill>
                <a:latin typeface="Arial" panose="020B0604020202020204" pitchFamily="34" charset="0"/>
              </a:rPr>
              <a:t>– user will receive all emails sent to Director Contact </a:t>
            </a:r>
          </a:p>
          <a:p>
            <a:r>
              <a:rPr lang="en-US" sz="1800" b="1" dirty="0">
                <a:solidFill>
                  <a:srgbClr val="000000"/>
                </a:solidFill>
                <a:latin typeface="Arial" panose="020B0604020202020204" pitchFamily="34" charset="0"/>
              </a:rPr>
              <a:t>Director, Director Notification and CRO Director Contacts</a:t>
            </a:r>
            <a:r>
              <a:rPr lang="en-US" sz="1800" dirty="0">
                <a:solidFill>
                  <a:srgbClr val="000000"/>
                </a:solidFill>
                <a:latin typeface="Arial" panose="020B0604020202020204" pitchFamily="34" charset="0"/>
              </a:rPr>
              <a:t> will also be used to allow access to certify survey outliers each quarter</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Financial/Operations Manager </a:t>
            </a:r>
            <a:r>
              <a:rPr lang="en-US" sz="1800" b="0" i="0" u="none" strike="noStrike" baseline="0" dirty="0">
                <a:solidFill>
                  <a:srgbClr val="000000"/>
                </a:solidFill>
                <a:latin typeface="Arial" panose="020B0604020202020204" pitchFamily="34" charset="0"/>
              </a:rPr>
              <a:t>– user will receive emails related to financial, budget, etc. </a:t>
            </a:r>
          </a:p>
          <a:p>
            <a:r>
              <a:rPr lang="en-US" sz="1800" b="1" i="0" u="none" strike="noStrike" baseline="0" dirty="0">
                <a:solidFill>
                  <a:srgbClr val="000000"/>
                </a:solidFill>
                <a:latin typeface="Arial" panose="020B0604020202020204" pitchFamily="34" charset="0"/>
              </a:rPr>
              <a:t>Marketing Manager </a:t>
            </a:r>
            <a:r>
              <a:rPr lang="en-US" sz="1800" b="0" i="0" u="none" strike="noStrike" baseline="0" dirty="0">
                <a:solidFill>
                  <a:srgbClr val="000000"/>
                </a:solidFill>
                <a:latin typeface="Arial" panose="020B0604020202020204" pitchFamily="34" charset="0"/>
              </a:rPr>
              <a:t>– user will receive emails related to all marketing correspondence. </a:t>
            </a:r>
          </a:p>
        </p:txBody>
      </p:sp>
      <p:sp>
        <p:nvSpPr>
          <p:cNvPr id="5" name="Slide Number Placeholder 4">
            <a:extLst>
              <a:ext uri="{FF2B5EF4-FFF2-40B4-BE49-F238E27FC236}">
                <a16:creationId xmlns:a16="http://schemas.microsoft.com/office/drawing/2014/main" id="{3661D818-800D-4413-A326-1CCEE045423B}"/>
              </a:ext>
            </a:extLst>
          </p:cNvPr>
          <p:cNvSpPr>
            <a:spLocks noGrp="1"/>
          </p:cNvSpPr>
          <p:nvPr>
            <p:ph type="sldNum" sz="quarter" idx="4"/>
          </p:nvPr>
        </p:nvSpPr>
        <p:spPr/>
        <p:txBody>
          <a:bodyPr/>
          <a:lstStyle/>
          <a:p>
            <a:fld id="{54311E83-CD6C-2549-9EAD-3DC9C6DC4EB6}" type="slidenum">
              <a:rPr lang="en-US" smtClean="0"/>
              <a:pPr/>
              <a:t>30</a:t>
            </a:fld>
            <a:endParaRPr lang="en-US" dirty="0"/>
          </a:p>
        </p:txBody>
      </p:sp>
    </p:spTree>
    <p:extLst>
      <p:ext uri="{BB962C8B-B14F-4D97-AF65-F5344CB8AC3E}">
        <p14:creationId xmlns:p14="http://schemas.microsoft.com/office/powerpoint/2010/main" val="1262240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Reporting Elements – Contact Types Continued</a:t>
            </a:r>
          </a:p>
        </p:txBody>
      </p:sp>
      <p:sp>
        <p:nvSpPr>
          <p:cNvPr id="3" name="Content Placeholder 2"/>
          <p:cNvSpPr>
            <a:spLocks noGrp="1"/>
          </p:cNvSpPr>
          <p:nvPr>
            <p:ph idx="1"/>
          </p:nvPr>
        </p:nvSpPr>
        <p:spPr/>
        <p:txBody>
          <a:bodyPr>
            <a:noAutofit/>
          </a:bodyPr>
          <a:lstStyle/>
          <a:p>
            <a:endParaRPr lang="en-US" sz="2200" dirty="0"/>
          </a:p>
          <a:p>
            <a:r>
              <a:rPr lang="en-US" sz="1800" b="1" i="0" u="none" strike="noStrike" baseline="0" dirty="0">
                <a:solidFill>
                  <a:srgbClr val="000000"/>
                </a:solidFill>
                <a:latin typeface="Arial" panose="020B0604020202020204" pitchFamily="34" charset="0"/>
              </a:rPr>
              <a:t>MEP Scouts </a:t>
            </a:r>
            <a:r>
              <a:rPr lang="en-US" sz="1800" b="0" i="0" u="none" strike="noStrike" baseline="0" dirty="0">
                <a:solidFill>
                  <a:srgbClr val="000000"/>
                </a:solidFill>
                <a:latin typeface="Arial" panose="020B0604020202020204" pitchFamily="34" charset="0"/>
              </a:rPr>
              <a:t>– user will receive emails on all Supplier Scouting Opportunities and Supplier Scouting correspondence. </a:t>
            </a:r>
          </a:p>
          <a:p>
            <a:r>
              <a:rPr lang="en-US" sz="1800" b="1" i="0" u="none" strike="noStrike" baseline="0" dirty="0">
                <a:solidFill>
                  <a:srgbClr val="000000"/>
                </a:solidFill>
                <a:latin typeface="Arial" panose="020B0604020202020204" pitchFamily="34" charset="0"/>
              </a:rPr>
              <a:t>Reporting Contact </a:t>
            </a:r>
            <a:r>
              <a:rPr lang="en-US" sz="1800" b="0" i="0" u="none" strike="noStrike" baseline="0" dirty="0">
                <a:solidFill>
                  <a:srgbClr val="000000"/>
                </a:solidFill>
                <a:latin typeface="Arial" panose="020B0604020202020204" pitchFamily="34" charset="0"/>
              </a:rPr>
              <a:t>– user will receive any emails related to Reporting activities in MEIS. </a:t>
            </a:r>
          </a:p>
          <a:p>
            <a:r>
              <a:rPr lang="en-US" sz="1800" b="1" i="0" u="none" strike="noStrike" baseline="0" dirty="0">
                <a:solidFill>
                  <a:srgbClr val="000000"/>
                </a:solidFill>
                <a:latin typeface="Arial" panose="020B0604020202020204" pitchFamily="34" charset="0"/>
              </a:rPr>
              <a:t>Salesforce Administrator </a:t>
            </a:r>
            <a:r>
              <a:rPr lang="en-US" sz="1800" b="0" i="0" u="none" strike="noStrike" baseline="0" dirty="0">
                <a:solidFill>
                  <a:srgbClr val="000000"/>
                </a:solidFill>
                <a:latin typeface="Arial" panose="020B0604020202020204" pitchFamily="34" charset="0"/>
              </a:rPr>
              <a:t>– user will receive emails related to Salesforce; also used as POC in the event there are problems with the Salesforce mapping from center CRM to MEIS. </a:t>
            </a:r>
          </a:p>
          <a:p>
            <a:r>
              <a:rPr lang="en-US" sz="1800" b="1" dirty="0">
                <a:solidFill>
                  <a:srgbClr val="000000"/>
                </a:solidFill>
                <a:latin typeface="Arial" panose="020B0604020202020204" pitchFamily="34" charset="0"/>
              </a:rPr>
              <a:t>S</a:t>
            </a:r>
            <a:r>
              <a:rPr lang="en-US" sz="1800" b="1" i="0" u="none" strike="noStrike" baseline="0" dirty="0">
                <a:solidFill>
                  <a:srgbClr val="000000"/>
                </a:solidFill>
                <a:latin typeface="Arial" panose="020B0604020202020204" pitchFamily="34" charset="0"/>
              </a:rPr>
              <a:t>urvey Contact </a:t>
            </a:r>
            <a:r>
              <a:rPr lang="en-US" sz="1800" b="0" i="0" u="none" strike="noStrike" baseline="0" dirty="0">
                <a:solidFill>
                  <a:srgbClr val="000000"/>
                </a:solidFill>
                <a:latin typeface="Arial" panose="020B0604020202020204" pitchFamily="34" charset="0"/>
              </a:rPr>
              <a:t>– user will receive any emails related to client survey. </a:t>
            </a:r>
          </a:p>
          <a:p>
            <a:endParaRPr lang="en-US" sz="3200" dirty="0"/>
          </a:p>
          <a:p>
            <a:pPr marL="0" indent="0">
              <a:buNone/>
            </a:pPr>
            <a:endParaRPr lang="en-US" sz="2200" dirty="0"/>
          </a:p>
          <a:p>
            <a:pPr marL="0" indent="0">
              <a:buNone/>
            </a:pPr>
            <a:endParaRPr lang="en-US" sz="2200" dirty="0"/>
          </a:p>
          <a:p>
            <a:pPr marL="0" indent="0">
              <a:buNone/>
            </a:pPr>
            <a:r>
              <a:rPr lang="en-US" sz="2200" dirty="0"/>
              <a:t>Note: Special Awards have an identified subset of the Contacts listed above</a:t>
            </a:r>
          </a:p>
        </p:txBody>
      </p:sp>
      <p:sp>
        <p:nvSpPr>
          <p:cNvPr id="5" name="Slide Number Placeholder 4">
            <a:extLst>
              <a:ext uri="{FF2B5EF4-FFF2-40B4-BE49-F238E27FC236}">
                <a16:creationId xmlns:a16="http://schemas.microsoft.com/office/drawing/2014/main" id="{3661D818-800D-4413-A326-1CCEE045423B}"/>
              </a:ext>
            </a:extLst>
          </p:cNvPr>
          <p:cNvSpPr>
            <a:spLocks noGrp="1"/>
          </p:cNvSpPr>
          <p:nvPr>
            <p:ph type="sldNum" sz="quarter" idx="4"/>
          </p:nvPr>
        </p:nvSpPr>
        <p:spPr/>
        <p:txBody>
          <a:bodyPr/>
          <a:lstStyle/>
          <a:p>
            <a:fld id="{54311E83-CD6C-2549-9EAD-3DC9C6DC4EB6}" type="slidenum">
              <a:rPr lang="en-US" smtClean="0"/>
              <a:pPr/>
              <a:t>31</a:t>
            </a:fld>
            <a:endParaRPr lang="en-US" dirty="0"/>
          </a:p>
        </p:txBody>
      </p:sp>
    </p:spTree>
    <p:extLst>
      <p:ext uri="{BB962C8B-B14F-4D97-AF65-F5344CB8AC3E}">
        <p14:creationId xmlns:p14="http://schemas.microsoft.com/office/powerpoint/2010/main" val="672094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Contacts</a:t>
            </a:r>
            <a:br>
              <a:rPr lang="en-US" sz="3200" dirty="0"/>
            </a:br>
            <a:r>
              <a:rPr lang="en-US" sz="2200" dirty="0"/>
              <a:t>(Quarterly and When Changes Occur)</a:t>
            </a:r>
          </a:p>
        </p:txBody>
      </p:sp>
      <p:sp>
        <p:nvSpPr>
          <p:cNvPr id="3" name="Content Placeholder 2"/>
          <p:cNvSpPr>
            <a:spLocks noGrp="1"/>
          </p:cNvSpPr>
          <p:nvPr>
            <p:ph idx="1"/>
          </p:nvPr>
        </p:nvSpPr>
        <p:spPr/>
        <p:txBody>
          <a:bodyPr>
            <a:normAutofit/>
          </a:bodyPr>
          <a:lstStyle/>
          <a:p>
            <a:pPr marL="0" indent="0">
              <a:buNone/>
            </a:pPr>
            <a:r>
              <a:rPr lang="en-US" b="1" dirty="0"/>
              <a:t>Related Reports: </a:t>
            </a:r>
            <a:r>
              <a:rPr lang="en-US" dirty="0"/>
              <a:t>Either data is used in report or clickable from page</a:t>
            </a:r>
          </a:p>
          <a:p>
            <a:pPr lvl="1"/>
            <a:r>
              <a:rPr lang="en-US" dirty="0"/>
              <a:t>CAR Contacts Detail</a:t>
            </a:r>
          </a:p>
          <a:p>
            <a:pPr lvl="1"/>
            <a:r>
              <a:rPr lang="en-US" dirty="0"/>
              <a:t>CAR List</a:t>
            </a:r>
          </a:p>
          <a:p>
            <a:pPr lvl="1"/>
            <a:r>
              <a:rPr lang="en-US" dirty="0"/>
              <a:t>MEP Quick List (Center Director)</a:t>
            </a:r>
          </a:p>
          <a:p>
            <a:pPr marL="457200" lvl="1" indent="0">
              <a:buNone/>
            </a:pPr>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9F1018F3-1280-4F44-AC87-1EED1385FAA0}"/>
              </a:ext>
            </a:extLst>
          </p:cNvPr>
          <p:cNvSpPr>
            <a:spLocks noGrp="1"/>
          </p:cNvSpPr>
          <p:nvPr>
            <p:ph type="sldNum" sz="quarter" idx="4"/>
          </p:nvPr>
        </p:nvSpPr>
        <p:spPr/>
        <p:txBody>
          <a:bodyPr/>
          <a:lstStyle/>
          <a:p>
            <a:fld id="{54311E83-CD6C-2549-9EAD-3DC9C6DC4EB6}" type="slidenum">
              <a:rPr lang="en-US" smtClean="0"/>
              <a:pPr/>
              <a:t>32</a:t>
            </a:fld>
            <a:endParaRPr lang="en-US" dirty="0"/>
          </a:p>
        </p:txBody>
      </p:sp>
    </p:spTree>
    <p:extLst>
      <p:ext uri="{BB962C8B-B14F-4D97-AF65-F5344CB8AC3E}">
        <p14:creationId xmlns:p14="http://schemas.microsoft.com/office/powerpoint/2010/main" val="3423997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66" y="380398"/>
            <a:ext cx="8229600" cy="702877"/>
          </a:xfrm>
        </p:spPr>
        <p:txBody>
          <a:bodyPr>
            <a:normAutofit fontScale="90000"/>
          </a:bodyPr>
          <a:lstStyle/>
          <a:p>
            <a:r>
              <a:rPr lang="en-US" sz="3200" dirty="0"/>
              <a:t>Reporting Elements – Contacts</a:t>
            </a:r>
            <a:br>
              <a:rPr lang="en-US" sz="3200" dirty="0"/>
            </a:br>
            <a:r>
              <a:rPr lang="en-US" sz="2200" dirty="0"/>
              <a:t>(Quarterly and When Changes Occur)</a:t>
            </a:r>
          </a:p>
        </p:txBody>
      </p:sp>
      <p:sp>
        <p:nvSpPr>
          <p:cNvPr id="3" name="Content Placeholder 2"/>
          <p:cNvSpPr>
            <a:spLocks noGrp="1"/>
          </p:cNvSpPr>
          <p:nvPr>
            <p:ph idx="1"/>
          </p:nvPr>
        </p:nvSpPr>
        <p:spPr/>
        <p:txBody>
          <a:bodyPr>
            <a:normAutofit/>
          </a:bodyPr>
          <a:lstStyle/>
          <a:p>
            <a:pPr marL="0" indent="0">
              <a:buNone/>
            </a:pPr>
            <a:r>
              <a:rPr lang="en-US" b="1" dirty="0"/>
              <a:t>Did you know:</a:t>
            </a:r>
          </a:p>
          <a:p>
            <a:pPr lvl="1"/>
            <a:r>
              <a:rPr lang="en-US" dirty="0"/>
              <a:t>MEP list server distribution lists - available to be used by anyone with a MEIS account, messages are monitored (see PEEI Group for list server email address)</a:t>
            </a:r>
          </a:p>
          <a:p>
            <a:pPr lvl="1"/>
            <a:r>
              <a:rPr lang="en-US" dirty="0"/>
              <a:t>Changes made to contacts will be immediate and automatically transferred to the appropriate MEP mailing lists that correspond to those positions</a:t>
            </a:r>
          </a:p>
        </p:txBody>
      </p:sp>
      <p:sp>
        <p:nvSpPr>
          <p:cNvPr id="5" name="Slide Number Placeholder 4">
            <a:extLst>
              <a:ext uri="{FF2B5EF4-FFF2-40B4-BE49-F238E27FC236}">
                <a16:creationId xmlns:a16="http://schemas.microsoft.com/office/drawing/2014/main" id="{ECBCA5D5-4F72-47D6-82CC-2C3E55B2C2A1}"/>
              </a:ext>
            </a:extLst>
          </p:cNvPr>
          <p:cNvSpPr>
            <a:spLocks noGrp="1"/>
          </p:cNvSpPr>
          <p:nvPr>
            <p:ph type="sldNum" sz="quarter" idx="4"/>
          </p:nvPr>
        </p:nvSpPr>
        <p:spPr/>
        <p:txBody>
          <a:bodyPr/>
          <a:lstStyle/>
          <a:p>
            <a:fld id="{54311E83-CD6C-2549-9EAD-3DC9C6DC4EB6}" type="slidenum">
              <a:rPr lang="en-US" smtClean="0"/>
              <a:pPr/>
              <a:t>33</a:t>
            </a:fld>
            <a:endParaRPr lang="en-US" dirty="0"/>
          </a:p>
        </p:txBody>
      </p:sp>
    </p:spTree>
    <p:extLst>
      <p:ext uri="{BB962C8B-B14F-4D97-AF65-F5344CB8AC3E}">
        <p14:creationId xmlns:p14="http://schemas.microsoft.com/office/powerpoint/2010/main" val="3204555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Progress Data</a:t>
            </a:r>
            <a:br>
              <a:rPr lang="en-US" sz="3200" dirty="0"/>
            </a:br>
            <a:r>
              <a:rPr lang="en-US" sz="2200" dirty="0"/>
              <a:t>(Quarterly – One per Quarter)</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Purpose:</a:t>
            </a:r>
          </a:p>
          <a:p>
            <a:pPr lvl="1"/>
            <a:r>
              <a:rPr lang="en-US" dirty="0"/>
              <a:t>This reporting element is intended to collect quantifiable data for the award</a:t>
            </a:r>
          </a:p>
          <a:p>
            <a:pPr lvl="1"/>
            <a:r>
              <a:rPr lang="en-US" dirty="0"/>
              <a:t>This information is used to respond to stakeholders and may be used for Center Performance Management, Reviews, and research purposes </a:t>
            </a:r>
          </a:p>
          <a:p>
            <a:pPr marL="0" indent="0">
              <a:buNone/>
            </a:pPr>
            <a:r>
              <a:rPr lang="en-US" b="1" dirty="0"/>
              <a:t>How to report :</a:t>
            </a:r>
          </a:p>
          <a:p>
            <a:pPr lvl="1"/>
            <a:r>
              <a:rPr lang="en-US" dirty="0"/>
              <a:t>Click CIP, hover over Progress Data, Submit Quarterly Reports, enter FTE and CME counts, click Actions Submit for Reporting</a:t>
            </a:r>
          </a:p>
          <a:p>
            <a:pPr lvl="2"/>
            <a:r>
              <a:rPr lang="en-US" dirty="0"/>
              <a:t>An FTE is full-time equivalent (Includes Center and SRAs)</a:t>
            </a:r>
          </a:p>
          <a:p>
            <a:pPr lvl="2"/>
            <a:r>
              <a:rPr lang="en-US" dirty="0"/>
              <a:t>CME is client manufacturing establishment </a:t>
            </a:r>
          </a:p>
          <a:p>
            <a:pPr lvl="2"/>
            <a:endParaRPr lang="en-US" dirty="0"/>
          </a:p>
          <a:p>
            <a:pPr lvl="2"/>
            <a:endParaRPr lang="en-US" dirty="0"/>
          </a:p>
          <a:p>
            <a:pPr lvl="1"/>
            <a:endParaRPr lang="en-US" b="1" dirty="0"/>
          </a:p>
        </p:txBody>
      </p:sp>
      <p:sp>
        <p:nvSpPr>
          <p:cNvPr id="5" name="Slide Number Placeholder 4">
            <a:extLst>
              <a:ext uri="{FF2B5EF4-FFF2-40B4-BE49-F238E27FC236}">
                <a16:creationId xmlns:a16="http://schemas.microsoft.com/office/drawing/2014/main" id="{385188D2-585C-4B6C-9BD9-794A7387F48A}"/>
              </a:ext>
            </a:extLst>
          </p:cNvPr>
          <p:cNvSpPr>
            <a:spLocks noGrp="1"/>
          </p:cNvSpPr>
          <p:nvPr>
            <p:ph type="sldNum" sz="quarter" idx="4"/>
          </p:nvPr>
        </p:nvSpPr>
        <p:spPr/>
        <p:txBody>
          <a:bodyPr/>
          <a:lstStyle/>
          <a:p>
            <a:fld id="{54311E83-CD6C-2549-9EAD-3DC9C6DC4EB6}" type="slidenum">
              <a:rPr lang="en-US" smtClean="0"/>
              <a:pPr/>
              <a:t>34</a:t>
            </a:fld>
            <a:endParaRPr lang="en-US" dirty="0"/>
          </a:p>
        </p:txBody>
      </p:sp>
    </p:spTree>
    <p:extLst>
      <p:ext uri="{BB962C8B-B14F-4D97-AF65-F5344CB8AC3E}">
        <p14:creationId xmlns:p14="http://schemas.microsoft.com/office/powerpoint/2010/main" val="3313439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Progress Data</a:t>
            </a:r>
            <a:br>
              <a:rPr lang="en-US" sz="3200" dirty="0"/>
            </a:br>
            <a:r>
              <a:rPr lang="en-US" sz="2200" dirty="0"/>
              <a:t>(Quarterly – One per Quarter) </a:t>
            </a:r>
          </a:p>
        </p:txBody>
      </p:sp>
      <p:sp>
        <p:nvSpPr>
          <p:cNvPr id="3" name="Content Placeholder 2"/>
          <p:cNvSpPr>
            <a:spLocks noGrp="1"/>
          </p:cNvSpPr>
          <p:nvPr>
            <p:ph idx="1"/>
          </p:nvPr>
        </p:nvSpPr>
        <p:spPr/>
        <p:txBody>
          <a:bodyPr/>
          <a:lstStyle/>
          <a:p>
            <a:pPr marL="0" indent="0">
              <a:buNone/>
            </a:pPr>
            <a:r>
              <a:rPr lang="en-US" b="1" dirty="0"/>
              <a:t>Related Reports: </a:t>
            </a:r>
            <a:r>
              <a:rPr lang="en-US" dirty="0"/>
              <a:t>Either data used in report or clickable from page</a:t>
            </a:r>
          </a:p>
          <a:p>
            <a:pPr lvl="1"/>
            <a:r>
              <a:rPr lang="en-US" dirty="0"/>
              <a:t>CAR Summary (capacity utilization charts)</a:t>
            </a:r>
          </a:p>
          <a:p>
            <a:pPr marL="0" indent="0">
              <a:buNone/>
            </a:pPr>
            <a:r>
              <a:rPr lang="en-US" b="1" dirty="0"/>
              <a:t>Did you know:</a:t>
            </a:r>
          </a:p>
          <a:p>
            <a:pPr lvl="1"/>
            <a:r>
              <a:rPr lang="en-US" dirty="0"/>
              <a:t>The CME count found in this section is used in many different NIST MEP publications </a:t>
            </a:r>
          </a:p>
          <a:p>
            <a:pPr lvl="1"/>
            <a:r>
              <a:rPr lang="en-US" dirty="0"/>
              <a:t>Official source of all FTE counts </a:t>
            </a:r>
          </a:p>
        </p:txBody>
      </p:sp>
      <p:sp>
        <p:nvSpPr>
          <p:cNvPr id="5" name="Slide Number Placeholder 4">
            <a:extLst>
              <a:ext uri="{FF2B5EF4-FFF2-40B4-BE49-F238E27FC236}">
                <a16:creationId xmlns:a16="http://schemas.microsoft.com/office/drawing/2014/main" id="{58CFAF59-0709-464F-96C1-73BE922F6AD6}"/>
              </a:ext>
            </a:extLst>
          </p:cNvPr>
          <p:cNvSpPr>
            <a:spLocks noGrp="1"/>
          </p:cNvSpPr>
          <p:nvPr>
            <p:ph type="sldNum" sz="quarter" idx="4"/>
          </p:nvPr>
        </p:nvSpPr>
        <p:spPr/>
        <p:txBody>
          <a:bodyPr/>
          <a:lstStyle/>
          <a:p>
            <a:fld id="{54311E83-CD6C-2549-9EAD-3DC9C6DC4EB6}" type="slidenum">
              <a:rPr lang="en-US" smtClean="0"/>
              <a:pPr/>
              <a:t>35</a:t>
            </a:fld>
            <a:endParaRPr lang="en-US" dirty="0"/>
          </a:p>
        </p:txBody>
      </p:sp>
    </p:spTree>
    <p:extLst>
      <p:ext uri="{BB962C8B-B14F-4D97-AF65-F5344CB8AC3E}">
        <p14:creationId xmlns:p14="http://schemas.microsoft.com/office/powerpoint/2010/main" val="1997533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Board of Directors</a:t>
            </a:r>
            <a:br>
              <a:rPr lang="en-US" sz="3200" dirty="0"/>
            </a:br>
            <a:r>
              <a:rPr lang="en-US" sz="2200" dirty="0"/>
              <a:t>(Quarterly and When Changes Occur)</a:t>
            </a:r>
          </a:p>
        </p:txBody>
      </p:sp>
      <p:sp>
        <p:nvSpPr>
          <p:cNvPr id="3" name="Content Placeholder 2"/>
          <p:cNvSpPr>
            <a:spLocks noGrp="1"/>
          </p:cNvSpPr>
          <p:nvPr>
            <p:ph idx="1"/>
          </p:nvPr>
        </p:nvSpPr>
        <p:spPr>
          <a:xfrm>
            <a:off x="457200" y="1431636"/>
            <a:ext cx="8229600" cy="4723837"/>
          </a:xfrm>
        </p:spPr>
        <p:txBody>
          <a:bodyPr>
            <a:normAutofit fontScale="70000" lnSpcReduction="20000"/>
          </a:bodyPr>
          <a:lstStyle/>
          <a:p>
            <a:pPr marL="0" indent="0">
              <a:buNone/>
            </a:pPr>
            <a:r>
              <a:rPr lang="en-US" b="1" dirty="0"/>
              <a:t>Purpose:</a:t>
            </a:r>
          </a:p>
          <a:p>
            <a:pPr lvl="1"/>
            <a:r>
              <a:rPr lang="en-US" dirty="0"/>
              <a:t>The information contained in the Board of Directors section is intended to provide NIST MEP with general information about the Board and Board members</a:t>
            </a:r>
          </a:p>
          <a:p>
            <a:pPr lvl="1"/>
            <a:r>
              <a:rPr lang="en-US" dirty="0"/>
              <a:t>NIST MEP will use this information in the day-to-day role as a consultant to the CAR</a:t>
            </a:r>
          </a:p>
          <a:p>
            <a:pPr lvl="1"/>
            <a:r>
              <a:rPr lang="en-US" dirty="0"/>
              <a:t>Used for Center Performance Management and  Annual and Panel Reviews </a:t>
            </a:r>
          </a:p>
          <a:p>
            <a:pPr marL="457200" lvl="1" indent="0">
              <a:buNone/>
            </a:pPr>
            <a:endParaRPr lang="en-US" dirty="0"/>
          </a:p>
          <a:p>
            <a:r>
              <a:rPr lang="en-US" b="1" dirty="0"/>
              <a:t>How to report</a:t>
            </a:r>
          </a:p>
          <a:p>
            <a:pPr lvl="1"/>
            <a:r>
              <a:rPr lang="en-US" dirty="0"/>
              <a:t>Click CIP, hover on Board of Directors, Submit Quarterly Reports, review Board and Board Members, click Actions Add to add new Board, click Actions Submit for Reporting</a:t>
            </a:r>
          </a:p>
          <a:p>
            <a:pPr lvl="2"/>
            <a:r>
              <a:rPr lang="en-US" dirty="0"/>
              <a:t>Centers are responsible for updating both the Board and Board Member record</a:t>
            </a:r>
          </a:p>
          <a:p>
            <a:pPr lvl="2"/>
            <a:r>
              <a:rPr lang="en-US" dirty="0"/>
              <a:t>Remove Board by marking it inactive</a:t>
            </a:r>
          </a:p>
          <a:p>
            <a:pPr lvl="2"/>
            <a:r>
              <a:rPr lang="en-US" dirty="0"/>
              <a:t>Remove Board Member by selecting the X under the Remove from Board column </a:t>
            </a:r>
          </a:p>
          <a:p>
            <a:pPr lvl="3"/>
            <a:r>
              <a:rPr lang="en-US" dirty="0"/>
              <a:t>Can also mark inactive in the Member profile</a:t>
            </a:r>
          </a:p>
          <a:p>
            <a:pPr marL="0" indent="0">
              <a:buNone/>
            </a:pPr>
            <a:endParaRPr lang="en-US" dirty="0"/>
          </a:p>
        </p:txBody>
      </p:sp>
      <p:sp>
        <p:nvSpPr>
          <p:cNvPr id="5" name="Slide Number Placeholder 4">
            <a:extLst>
              <a:ext uri="{FF2B5EF4-FFF2-40B4-BE49-F238E27FC236}">
                <a16:creationId xmlns:a16="http://schemas.microsoft.com/office/drawing/2014/main" id="{68B15DEF-0BDC-4E9F-813C-CFAA21DF70BB}"/>
              </a:ext>
            </a:extLst>
          </p:cNvPr>
          <p:cNvSpPr>
            <a:spLocks noGrp="1"/>
          </p:cNvSpPr>
          <p:nvPr>
            <p:ph type="sldNum" sz="quarter" idx="4"/>
          </p:nvPr>
        </p:nvSpPr>
        <p:spPr/>
        <p:txBody>
          <a:bodyPr/>
          <a:lstStyle/>
          <a:p>
            <a:fld id="{54311E83-CD6C-2549-9EAD-3DC9C6DC4EB6}" type="slidenum">
              <a:rPr lang="en-US" smtClean="0"/>
              <a:pPr/>
              <a:t>36</a:t>
            </a:fld>
            <a:endParaRPr lang="en-US" dirty="0"/>
          </a:p>
        </p:txBody>
      </p:sp>
    </p:spTree>
    <p:extLst>
      <p:ext uri="{BB962C8B-B14F-4D97-AF65-F5344CB8AC3E}">
        <p14:creationId xmlns:p14="http://schemas.microsoft.com/office/powerpoint/2010/main" val="748798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Board of Directors</a:t>
            </a:r>
            <a:br>
              <a:rPr lang="en-US" sz="3200" dirty="0"/>
            </a:br>
            <a:r>
              <a:rPr lang="en-US" sz="2200" dirty="0"/>
              <a:t>(Quarterly and When Changes Occur)</a:t>
            </a:r>
          </a:p>
        </p:txBody>
      </p:sp>
      <p:sp>
        <p:nvSpPr>
          <p:cNvPr id="3" name="Content Placeholder 2"/>
          <p:cNvSpPr>
            <a:spLocks noGrp="1"/>
          </p:cNvSpPr>
          <p:nvPr>
            <p:ph idx="1"/>
          </p:nvPr>
        </p:nvSpPr>
        <p:spPr>
          <a:xfrm>
            <a:off x="457200" y="1431636"/>
            <a:ext cx="8229600" cy="4859982"/>
          </a:xfrm>
        </p:spPr>
        <p:txBody>
          <a:bodyPr>
            <a:normAutofit fontScale="77500" lnSpcReduction="20000"/>
          </a:bodyPr>
          <a:lstStyle/>
          <a:p>
            <a:pPr marL="0" indent="0">
              <a:buNone/>
            </a:pPr>
            <a:r>
              <a:rPr lang="en-US" b="1" dirty="0"/>
              <a:t>Related Reports: </a:t>
            </a:r>
            <a:r>
              <a:rPr lang="en-US" dirty="0"/>
              <a:t>Either data used in report or clickable from page</a:t>
            </a:r>
          </a:p>
          <a:p>
            <a:pPr lvl="1"/>
            <a:r>
              <a:rPr lang="en-US" dirty="0"/>
              <a:t>Board of Directors</a:t>
            </a:r>
          </a:p>
          <a:p>
            <a:pPr lvl="1"/>
            <a:r>
              <a:rPr lang="en-US" dirty="0"/>
              <a:t>CAR List</a:t>
            </a:r>
          </a:p>
          <a:p>
            <a:pPr marL="0" indent="0">
              <a:buNone/>
            </a:pPr>
            <a:r>
              <a:rPr lang="en-US" b="1" dirty="0"/>
              <a:t>Did you know:</a:t>
            </a:r>
          </a:p>
          <a:p>
            <a:pPr lvl="1"/>
            <a:r>
              <a:rPr lang="en-US" dirty="0">
                <a:solidFill>
                  <a:srgbClr val="0B6699"/>
                </a:solidFill>
              </a:rPr>
              <a:t>The Board Chair contact information is used in the Review Module for Annual and Panel Reviews as well as communications from the Director and other working groups, so it is important to keep this information up to date.</a:t>
            </a:r>
          </a:p>
          <a:p>
            <a:pPr lvl="2"/>
            <a:r>
              <a:rPr lang="en-US" dirty="0"/>
              <a:t>This is done by checking Chairperson in the Board Member record</a:t>
            </a:r>
          </a:p>
          <a:p>
            <a:pPr lvl="2"/>
            <a:r>
              <a:rPr lang="en-US" dirty="0"/>
              <a:t>Board Chair is an active participant in a Panel Review </a:t>
            </a:r>
          </a:p>
          <a:p>
            <a:pPr lvl="2"/>
            <a:r>
              <a:rPr lang="en-US" dirty="0"/>
              <a:t>Board tenure and Small manufacturer background information up to date in the Board Member record</a:t>
            </a:r>
          </a:p>
          <a:p>
            <a:pPr lvl="1"/>
            <a:r>
              <a:rPr lang="en-US" dirty="0"/>
              <a:t>Boards have Board Member records that need to be maintained</a:t>
            </a:r>
          </a:p>
          <a:p>
            <a:pPr lvl="1"/>
            <a:r>
              <a:rPr lang="en-US" dirty="0"/>
              <a:t>Centers can create MEIS accounts for Board Members</a:t>
            </a:r>
          </a:p>
          <a:p>
            <a:pPr lvl="2"/>
            <a:r>
              <a:rPr lang="en-US" dirty="0"/>
              <a:t>Access levels are determined by the center</a:t>
            </a:r>
          </a:p>
          <a:p>
            <a:endParaRPr lang="en-US" dirty="0"/>
          </a:p>
          <a:p>
            <a:endParaRPr lang="en-US" dirty="0"/>
          </a:p>
          <a:p>
            <a:pPr lvl="1"/>
            <a:endParaRPr lang="en-US" dirty="0"/>
          </a:p>
        </p:txBody>
      </p:sp>
      <p:sp>
        <p:nvSpPr>
          <p:cNvPr id="5" name="Slide Number Placeholder 4">
            <a:extLst>
              <a:ext uri="{FF2B5EF4-FFF2-40B4-BE49-F238E27FC236}">
                <a16:creationId xmlns:a16="http://schemas.microsoft.com/office/drawing/2014/main" id="{245E2CED-880B-4222-A918-278BA13189A5}"/>
              </a:ext>
            </a:extLst>
          </p:cNvPr>
          <p:cNvSpPr>
            <a:spLocks noGrp="1"/>
          </p:cNvSpPr>
          <p:nvPr>
            <p:ph type="sldNum" sz="quarter" idx="4"/>
          </p:nvPr>
        </p:nvSpPr>
        <p:spPr/>
        <p:txBody>
          <a:bodyPr/>
          <a:lstStyle/>
          <a:p>
            <a:fld id="{54311E83-CD6C-2549-9EAD-3DC9C6DC4EB6}" type="slidenum">
              <a:rPr lang="en-US" smtClean="0"/>
              <a:pPr/>
              <a:t>37</a:t>
            </a:fld>
            <a:endParaRPr lang="en-US" dirty="0"/>
          </a:p>
        </p:txBody>
      </p:sp>
    </p:spTree>
    <p:extLst>
      <p:ext uri="{BB962C8B-B14F-4D97-AF65-F5344CB8AC3E}">
        <p14:creationId xmlns:p14="http://schemas.microsoft.com/office/powerpoint/2010/main" val="3223500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53" y="380398"/>
            <a:ext cx="8229600" cy="702877"/>
          </a:xfrm>
        </p:spPr>
        <p:txBody>
          <a:bodyPr>
            <a:normAutofit fontScale="90000"/>
          </a:bodyPr>
          <a:lstStyle/>
          <a:p>
            <a:r>
              <a:rPr lang="en-US" sz="3200" dirty="0"/>
              <a:t>Reporting Elements – Board of Directors</a:t>
            </a:r>
            <a:br>
              <a:rPr lang="en-US" sz="3200" dirty="0"/>
            </a:br>
            <a:r>
              <a:rPr lang="en-US" sz="2200" dirty="0"/>
              <a:t>(Quarterly and When Changes Occur)</a:t>
            </a:r>
          </a:p>
        </p:txBody>
      </p:sp>
      <p:sp>
        <p:nvSpPr>
          <p:cNvPr id="3" name="Content Placeholder 2"/>
          <p:cNvSpPr>
            <a:spLocks noGrp="1"/>
          </p:cNvSpPr>
          <p:nvPr>
            <p:ph idx="1"/>
          </p:nvPr>
        </p:nvSpPr>
        <p:spPr/>
        <p:txBody>
          <a:bodyPr>
            <a:normAutofit lnSpcReduction="10000"/>
          </a:bodyPr>
          <a:lstStyle/>
          <a:p>
            <a:pPr marL="0" indent="0">
              <a:buNone/>
            </a:pPr>
            <a:r>
              <a:rPr lang="en-US" b="1" dirty="0"/>
              <a:t>Did you know:</a:t>
            </a:r>
          </a:p>
          <a:p>
            <a:pPr lvl="1"/>
            <a:r>
              <a:rPr lang="en-US" dirty="0"/>
              <a:t>A CAR may have two types of Boards – a fiduciary board and/or an advisory board</a:t>
            </a:r>
          </a:p>
          <a:p>
            <a:pPr lvl="2"/>
            <a:r>
              <a:rPr lang="en-US" dirty="0"/>
              <a:t>A fiduciary board exists for all freestanding non-profit organizations </a:t>
            </a:r>
          </a:p>
          <a:p>
            <a:pPr lvl="3"/>
            <a:r>
              <a:rPr lang="en-US" dirty="0"/>
              <a:t>A fiduciary board will have a charter document and/or bylaws describing the duties and terms of the board members</a:t>
            </a:r>
          </a:p>
          <a:p>
            <a:pPr lvl="2"/>
            <a:r>
              <a:rPr lang="en-US" dirty="0"/>
              <a:t>An advisory board is usually a less formal body, and can be affiliated with any type of organization </a:t>
            </a:r>
          </a:p>
          <a:p>
            <a:pPr lvl="3"/>
            <a:r>
              <a:rPr lang="en-US" dirty="0"/>
              <a:t>The roles and responsibilities of advisory boards may be like fiduciary boards, or they may be more focused on areas such as client needs</a:t>
            </a:r>
          </a:p>
          <a:p>
            <a:pPr lvl="1"/>
            <a:r>
              <a:rPr lang="en-US" dirty="0"/>
              <a:t>Board Bylaws are a required document upload.</a:t>
            </a:r>
          </a:p>
        </p:txBody>
      </p:sp>
      <p:sp>
        <p:nvSpPr>
          <p:cNvPr id="5" name="Slide Number Placeholder 4">
            <a:extLst>
              <a:ext uri="{FF2B5EF4-FFF2-40B4-BE49-F238E27FC236}">
                <a16:creationId xmlns:a16="http://schemas.microsoft.com/office/drawing/2014/main" id="{EF224A9E-ED53-4B85-A14F-A74F64634B8F}"/>
              </a:ext>
            </a:extLst>
          </p:cNvPr>
          <p:cNvSpPr>
            <a:spLocks noGrp="1"/>
          </p:cNvSpPr>
          <p:nvPr>
            <p:ph type="sldNum" sz="quarter" idx="4"/>
          </p:nvPr>
        </p:nvSpPr>
        <p:spPr/>
        <p:txBody>
          <a:bodyPr/>
          <a:lstStyle/>
          <a:p>
            <a:fld id="{54311E83-CD6C-2549-9EAD-3DC9C6DC4EB6}" type="slidenum">
              <a:rPr lang="en-US" smtClean="0"/>
              <a:pPr/>
              <a:t>38</a:t>
            </a:fld>
            <a:endParaRPr lang="en-US" dirty="0"/>
          </a:p>
        </p:txBody>
      </p:sp>
    </p:spTree>
    <p:extLst>
      <p:ext uri="{BB962C8B-B14F-4D97-AF65-F5344CB8AC3E}">
        <p14:creationId xmlns:p14="http://schemas.microsoft.com/office/powerpoint/2010/main" val="1455767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Creating a User Account for Board Members</a:t>
            </a:r>
          </a:p>
        </p:txBody>
      </p:sp>
      <p:sp>
        <p:nvSpPr>
          <p:cNvPr id="6" name="Rectangular Callout 7"/>
          <p:cNvSpPr/>
          <p:nvPr/>
        </p:nvSpPr>
        <p:spPr>
          <a:xfrm>
            <a:off x="2935356" y="3240157"/>
            <a:ext cx="1795973" cy="755174"/>
          </a:xfrm>
          <a:prstGeom prst="wedgeRectCallout">
            <a:avLst>
              <a:gd name="adj1" fmla="val -110493"/>
              <a:gd name="adj2" fmla="val 142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checkbox to create MEIS account for Board Member</a:t>
            </a:r>
          </a:p>
        </p:txBody>
      </p:sp>
      <p:sp>
        <p:nvSpPr>
          <p:cNvPr id="4" name="Slide Number Placeholder 3">
            <a:extLst>
              <a:ext uri="{FF2B5EF4-FFF2-40B4-BE49-F238E27FC236}">
                <a16:creationId xmlns:a16="http://schemas.microsoft.com/office/drawing/2014/main" id="{60CDC00C-451B-4B2B-A45F-142B5F99B5AC}"/>
              </a:ext>
            </a:extLst>
          </p:cNvPr>
          <p:cNvSpPr>
            <a:spLocks noGrp="1"/>
          </p:cNvSpPr>
          <p:nvPr>
            <p:ph type="sldNum" sz="quarter" idx="4"/>
          </p:nvPr>
        </p:nvSpPr>
        <p:spPr/>
        <p:txBody>
          <a:bodyPr/>
          <a:lstStyle/>
          <a:p>
            <a:fld id="{54311E83-CD6C-2549-9EAD-3DC9C6DC4EB6}" type="slidenum">
              <a:rPr lang="en-US" smtClean="0"/>
              <a:pPr/>
              <a:t>39</a:t>
            </a:fld>
            <a:endParaRPr lang="en-US" dirty="0"/>
          </a:p>
        </p:txBody>
      </p:sp>
      <p:pic>
        <p:nvPicPr>
          <p:cNvPr id="13" name="Content Placeholder 12">
            <a:extLst>
              <a:ext uri="{FF2B5EF4-FFF2-40B4-BE49-F238E27FC236}">
                <a16:creationId xmlns:a16="http://schemas.microsoft.com/office/drawing/2014/main" id="{E194A65A-FD31-FA8D-89BC-47AFF887186E}"/>
              </a:ext>
            </a:extLst>
          </p:cNvPr>
          <p:cNvPicPr>
            <a:picLocks noGrp="1" noChangeAspect="1"/>
          </p:cNvPicPr>
          <p:nvPr>
            <p:ph idx="1"/>
          </p:nvPr>
        </p:nvPicPr>
        <p:blipFill>
          <a:blip r:embed="rId3"/>
          <a:stretch>
            <a:fillRect/>
          </a:stretch>
        </p:blipFill>
        <p:spPr>
          <a:xfrm>
            <a:off x="306446" y="1386532"/>
            <a:ext cx="8379563" cy="3828829"/>
          </a:xfrm>
        </p:spPr>
      </p:pic>
      <p:sp>
        <p:nvSpPr>
          <p:cNvPr id="14" name="Rectangular Callout 7">
            <a:extLst>
              <a:ext uri="{FF2B5EF4-FFF2-40B4-BE49-F238E27FC236}">
                <a16:creationId xmlns:a16="http://schemas.microsoft.com/office/drawing/2014/main" id="{47F6DA81-39C9-D80F-3245-941D4354AD09}"/>
              </a:ext>
            </a:extLst>
          </p:cNvPr>
          <p:cNvSpPr/>
          <p:nvPr/>
        </p:nvSpPr>
        <p:spPr>
          <a:xfrm>
            <a:off x="5196595" y="1627016"/>
            <a:ext cx="1321651" cy="705124"/>
          </a:xfrm>
          <a:prstGeom prst="wedgeRectCallout">
            <a:avLst>
              <a:gd name="adj1" fmla="val -90226"/>
              <a:gd name="adj2" fmla="val 122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Board Bi-Laws are a required document.</a:t>
            </a:r>
          </a:p>
        </p:txBody>
      </p:sp>
      <p:sp>
        <p:nvSpPr>
          <p:cNvPr id="15" name="Rectangular Callout 7">
            <a:extLst>
              <a:ext uri="{FF2B5EF4-FFF2-40B4-BE49-F238E27FC236}">
                <a16:creationId xmlns:a16="http://schemas.microsoft.com/office/drawing/2014/main" id="{9146D9BE-C9FB-B62D-30B9-84949A6606FA}"/>
              </a:ext>
            </a:extLst>
          </p:cNvPr>
          <p:cNvSpPr/>
          <p:nvPr/>
        </p:nvSpPr>
        <p:spPr>
          <a:xfrm>
            <a:off x="557223" y="2332139"/>
            <a:ext cx="1462865" cy="630622"/>
          </a:xfrm>
          <a:prstGeom prst="wedgeRectCallout">
            <a:avLst>
              <a:gd name="adj1" fmla="val -24939"/>
              <a:gd name="adj2" fmla="val 163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Actions, Add New to add a new board member.</a:t>
            </a:r>
          </a:p>
        </p:txBody>
      </p:sp>
    </p:spTree>
    <p:extLst>
      <p:ext uri="{BB962C8B-B14F-4D97-AF65-F5344CB8AC3E}">
        <p14:creationId xmlns:p14="http://schemas.microsoft.com/office/powerpoint/2010/main" val="384391011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8F060B-D188-4AFF-8B2D-7CF03BD6F682}"/>
              </a:ext>
            </a:extLst>
          </p:cNvPr>
          <p:cNvSpPr>
            <a:spLocks noGrp="1"/>
          </p:cNvSpPr>
          <p:nvPr>
            <p:ph type="sldNum" sz="quarter" idx="4"/>
          </p:nvPr>
        </p:nvSpPr>
        <p:spPr/>
        <p:txBody>
          <a:bodyPr/>
          <a:lstStyle/>
          <a:p>
            <a:fld id="{54311E83-CD6C-2549-9EAD-3DC9C6DC4EB6}" type="slidenum">
              <a:rPr lang="en-US" smtClean="0"/>
              <a:pPr/>
              <a:t>4</a:t>
            </a:fld>
            <a:endParaRPr lang="en-US" dirty="0"/>
          </a:p>
        </p:txBody>
      </p:sp>
      <p:sp>
        <p:nvSpPr>
          <p:cNvPr id="7" name="Title 1"/>
          <p:cNvSpPr>
            <a:spLocks noGrp="1"/>
          </p:cNvSpPr>
          <p:nvPr>
            <p:ph type="title"/>
          </p:nvPr>
        </p:nvSpPr>
        <p:spPr>
          <a:xfrm>
            <a:off x="477153" y="380486"/>
            <a:ext cx="8229600" cy="1217190"/>
          </a:xfrm>
        </p:spPr>
        <p:txBody>
          <a:bodyPr>
            <a:noAutofit/>
          </a:bodyPr>
          <a:lstStyle/>
          <a:p>
            <a:r>
              <a:rPr lang="en-US" dirty="0"/>
              <a:t>NIST MEP Reporting, Survey Confirmation and Survey process is a continuous cycle.</a:t>
            </a:r>
          </a:p>
        </p:txBody>
      </p:sp>
      <p:graphicFrame>
        <p:nvGraphicFramePr>
          <p:cNvPr id="8" name="Content Placeholder 7"/>
          <p:cNvGraphicFramePr>
            <a:graphicFrameLocks noGrp="1"/>
          </p:cNvGraphicFramePr>
          <p:nvPr>
            <p:ph idx="1"/>
          </p:nvPr>
        </p:nvGraphicFramePr>
        <p:xfrm>
          <a:off x="457200" y="2202680"/>
          <a:ext cx="8229600" cy="358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97704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7128"/>
            <a:ext cx="8229600" cy="1065101"/>
          </a:xfrm>
        </p:spPr>
        <p:txBody>
          <a:bodyPr>
            <a:normAutofit/>
          </a:bodyPr>
          <a:lstStyle/>
          <a:p>
            <a:r>
              <a:rPr lang="en-US" sz="3200" dirty="0"/>
              <a:t>Reporting Elements – Partners</a:t>
            </a:r>
            <a:br>
              <a:rPr lang="en-US" sz="3200" dirty="0"/>
            </a:br>
            <a:r>
              <a:rPr lang="en-US" sz="2200" dirty="0"/>
              <a:t>(Quarterly and As Changes Occur)</a:t>
            </a:r>
          </a:p>
        </p:txBody>
      </p:sp>
      <p:sp>
        <p:nvSpPr>
          <p:cNvPr id="3" name="Content Placeholder 2"/>
          <p:cNvSpPr>
            <a:spLocks noGrp="1"/>
          </p:cNvSpPr>
          <p:nvPr>
            <p:ph idx="1"/>
          </p:nvPr>
        </p:nvSpPr>
        <p:spPr>
          <a:xfrm>
            <a:off x="628650" y="1502229"/>
            <a:ext cx="7886700" cy="4674734"/>
          </a:xfrm>
        </p:spPr>
        <p:txBody>
          <a:bodyPr>
            <a:noAutofit/>
          </a:bodyPr>
          <a:lstStyle/>
          <a:p>
            <a:pPr marL="0" indent="0">
              <a:buNone/>
            </a:pPr>
            <a:r>
              <a:rPr lang="en-US" sz="2400" b="1" dirty="0"/>
              <a:t>Purpose:</a:t>
            </a:r>
            <a:endParaRPr lang="en-US" sz="2800" b="1" dirty="0"/>
          </a:p>
          <a:p>
            <a:pPr lvl="1"/>
            <a:r>
              <a:rPr lang="en-US" sz="2000" dirty="0"/>
              <a:t>The Partner submission provides the CAR a readily available mechanism for reporting on its formal and informal relationships with other organizations</a:t>
            </a:r>
          </a:p>
          <a:p>
            <a:pPr lvl="1"/>
            <a:r>
              <a:rPr lang="en-US" sz="2000" dirty="0"/>
              <a:t>Partners show the extent of a CAR’s reach beyond its own resources</a:t>
            </a:r>
          </a:p>
          <a:p>
            <a:pPr lvl="1"/>
            <a:r>
              <a:rPr lang="en-US" sz="2000" dirty="0"/>
              <a:t>This information is used to show that MEP CARs are working with partner organizations to deliver the best possible services and products to its clients through formal and informal agreements</a:t>
            </a:r>
          </a:p>
          <a:p>
            <a:pPr lvl="1"/>
            <a:r>
              <a:rPr lang="en-US" sz="2000" dirty="0"/>
              <a:t>CARs are expected to have a documented performance management process for its partners.  </a:t>
            </a:r>
          </a:p>
          <a:p>
            <a:pPr lvl="1"/>
            <a:r>
              <a:rPr lang="en-US" sz="2000" dirty="0"/>
              <a:t>Used in Annual and Panel Reviews (top 5 Key Partners) as well as for Center Performance Management.</a:t>
            </a:r>
          </a:p>
          <a:p>
            <a:endParaRPr lang="en-US" sz="2800" dirty="0"/>
          </a:p>
        </p:txBody>
      </p:sp>
      <p:sp>
        <p:nvSpPr>
          <p:cNvPr id="5" name="Slide Number Placeholder 4">
            <a:extLst>
              <a:ext uri="{FF2B5EF4-FFF2-40B4-BE49-F238E27FC236}">
                <a16:creationId xmlns:a16="http://schemas.microsoft.com/office/drawing/2014/main" id="{8CE53A9C-0369-49B2-B9D0-5CA6C12C7E03}"/>
              </a:ext>
            </a:extLst>
          </p:cNvPr>
          <p:cNvSpPr>
            <a:spLocks noGrp="1"/>
          </p:cNvSpPr>
          <p:nvPr>
            <p:ph type="sldNum" sz="quarter" idx="4"/>
          </p:nvPr>
        </p:nvSpPr>
        <p:spPr/>
        <p:txBody>
          <a:bodyPr/>
          <a:lstStyle/>
          <a:p>
            <a:fld id="{54311E83-CD6C-2549-9EAD-3DC9C6DC4EB6}" type="slidenum">
              <a:rPr lang="en-US" smtClean="0"/>
              <a:pPr/>
              <a:t>40</a:t>
            </a:fld>
            <a:endParaRPr lang="en-US" dirty="0"/>
          </a:p>
        </p:txBody>
      </p:sp>
    </p:spTree>
    <p:extLst>
      <p:ext uri="{BB962C8B-B14F-4D97-AF65-F5344CB8AC3E}">
        <p14:creationId xmlns:p14="http://schemas.microsoft.com/office/powerpoint/2010/main" val="317460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Partners</a:t>
            </a:r>
            <a:br>
              <a:rPr lang="en-US" sz="3200" dirty="0"/>
            </a:br>
            <a:r>
              <a:rPr lang="en-US" sz="2200" dirty="0"/>
              <a:t>(Quarterly and As Changes Occur)</a:t>
            </a:r>
          </a:p>
        </p:txBody>
      </p:sp>
      <p:sp>
        <p:nvSpPr>
          <p:cNvPr id="4" name="Content Placeholder 2">
            <a:extLst>
              <a:ext uri="{FF2B5EF4-FFF2-40B4-BE49-F238E27FC236}">
                <a16:creationId xmlns:a16="http://schemas.microsoft.com/office/drawing/2014/main" id="{4019349D-DE69-4F3E-9F9A-E39E05365BAA}"/>
              </a:ext>
            </a:extLst>
          </p:cNvPr>
          <p:cNvSpPr>
            <a:spLocks noGrp="1"/>
          </p:cNvSpPr>
          <p:nvPr>
            <p:ph idx="1"/>
          </p:nvPr>
        </p:nvSpPr>
        <p:spPr/>
        <p:txBody>
          <a:bodyPr>
            <a:noAutofit/>
          </a:bodyPr>
          <a:lstStyle/>
          <a:p>
            <a:pPr marL="0" indent="0">
              <a:buNone/>
            </a:pPr>
            <a:r>
              <a:rPr lang="en-US" sz="2400" b="1" dirty="0"/>
              <a:t>How to report:</a:t>
            </a:r>
          </a:p>
          <a:p>
            <a:pPr lvl="1"/>
            <a:r>
              <a:rPr lang="en-US" sz="2400" dirty="0"/>
              <a:t>Click CIP, hover over Partners, Submit Quarterly Reports, review Partners, click Actions Add to add new partner, click Actions Submit for Reporting</a:t>
            </a:r>
          </a:p>
          <a:p>
            <a:pPr lvl="2"/>
            <a:r>
              <a:rPr lang="en-US" sz="2000" b="1" dirty="0"/>
              <a:t>Partners</a:t>
            </a:r>
            <a:r>
              <a:rPr lang="en-US" sz="2000" dirty="0"/>
              <a:t> – Defined as an organization that contributes or aligns resources (human, monetary, office space, incubators, etc.) through a long-term formal or informal agreement. </a:t>
            </a:r>
          </a:p>
          <a:p>
            <a:pPr lvl="3"/>
            <a:r>
              <a:rPr lang="en-US" sz="1600" b="1" dirty="0"/>
              <a:t>Sub-recipient</a:t>
            </a:r>
            <a:r>
              <a:rPr lang="en-US" sz="1600" dirty="0"/>
              <a:t> – explicitly identified in a CARs Cooperative Agreement and maintained by your FPM in CIP, Funding Programs, Awards, Period of Performance.  SRAs are displayed but Centers cannot update this information.</a:t>
            </a:r>
          </a:p>
          <a:p>
            <a:pPr lvl="3"/>
            <a:r>
              <a:rPr lang="en-US" sz="1600" b="1" dirty="0"/>
              <a:t>Third-party Contributors </a:t>
            </a:r>
            <a:r>
              <a:rPr lang="en-US" sz="1600" dirty="0"/>
              <a:t>– there is a formal agreement</a:t>
            </a:r>
          </a:p>
          <a:p>
            <a:pPr lvl="3"/>
            <a:r>
              <a:rPr lang="en-US" sz="1600" b="1" dirty="0"/>
              <a:t>Other Partners </a:t>
            </a:r>
            <a:r>
              <a:rPr lang="en-US" sz="1600" dirty="0"/>
              <a:t>– no formal agreement – CAR wants to list the Partner as a resource</a:t>
            </a:r>
          </a:p>
        </p:txBody>
      </p:sp>
      <p:sp>
        <p:nvSpPr>
          <p:cNvPr id="5" name="Slide Number Placeholder 4">
            <a:extLst>
              <a:ext uri="{FF2B5EF4-FFF2-40B4-BE49-F238E27FC236}">
                <a16:creationId xmlns:a16="http://schemas.microsoft.com/office/drawing/2014/main" id="{DF441D3A-392E-47A3-8D58-CFAB7B1017FB}"/>
              </a:ext>
            </a:extLst>
          </p:cNvPr>
          <p:cNvSpPr>
            <a:spLocks noGrp="1"/>
          </p:cNvSpPr>
          <p:nvPr>
            <p:ph type="sldNum" sz="quarter" idx="4"/>
          </p:nvPr>
        </p:nvSpPr>
        <p:spPr/>
        <p:txBody>
          <a:bodyPr/>
          <a:lstStyle/>
          <a:p>
            <a:fld id="{54311E83-CD6C-2549-9EAD-3DC9C6DC4EB6}" type="slidenum">
              <a:rPr lang="en-US" smtClean="0"/>
              <a:pPr/>
              <a:t>41</a:t>
            </a:fld>
            <a:endParaRPr lang="en-US" dirty="0"/>
          </a:p>
        </p:txBody>
      </p:sp>
    </p:spTree>
    <p:extLst>
      <p:ext uri="{BB962C8B-B14F-4D97-AF65-F5344CB8AC3E}">
        <p14:creationId xmlns:p14="http://schemas.microsoft.com/office/powerpoint/2010/main" val="1505611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7854"/>
          </a:xfrm>
        </p:spPr>
        <p:txBody>
          <a:bodyPr>
            <a:normAutofit fontScale="90000"/>
          </a:bodyPr>
          <a:lstStyle/>
          <a:p>
            <a:r>
              <a:rPr lang="en-US" sz="3200" dirty="0"/>
              <a:t>Reporting Elements – Partners</a:t>
            </a:r>
            <a:br>
              <a:rPr lang="en-US" sz="3200" dirty="0"/>
            </a:br>
            <a:r>
              <a:rPr lang="en-US" sz="2200" dirty="0"/>
              <a:t>(Quarterly and As Changes Occur)</a:t>
            </a:r>
          </a:p>
        </p:txBody>
      </p:sp>
      <p:sp>
        <p:nvSpPr>
          <p:cNvPr id="7" name="Content Placeholder 2">
            <a:extLst>
              <a:ext uri="{FF2B5EF4-FFF2-40B4-BE49-F238E27FC236}">
                <a16:creationId xmlns:a16="http://schemas.microsoft.com/office/drawing/2014/main" id="{8B3E10E1-DEB4-4480-AA69-F79BB56FCC29}"/>
              </a:ext>
            </a:extLst>
          </p:cNvPr>
          <p:cNvSpPr>
            <a:spLocks noGrp="1"/>
          </p:cNvSpPr>
          <p:nvPr>
            <p:ph idx="1"/>
          </p:nvPr>
        </p:nvSpPr>
        <p:spPr>
          <a:xfrm>
            <a:off x="628650" y="1359568"/>
            <a:ext cx="8058150" cy="4766595"/>
          </a:xfrm>
        </p:spPr>
        <p:txBody>
          <a:bodyPr>
            <a:normAutofit fontScale="62500" lnSpcReduction="20000"/>
          </a:bodyPr>
          <a:lstStyle/>
          <a:p>
            <a:pPr marL="0" indent="0">
              <a:buNone/>
            </a:pPr>
            <a:r>
              <a:rPr lang="en-US" b="1" dirty="0"/>
              <a:t>Related Reports: </a:t>
            </a:r>
            <a:r>
              <a:rPr lang="en-US" dirty="0"/>
              <a:t>Either data used in report or clickable from page</a:t>
            </a:r>
          </a:p>
          <a:p>
            <a:pPr lvl="1"/>
            <a:r>
              <a:rPr lang="en-US" dirty="0"/>
              <a:t>CAR Information</a:t>
            </a:r>
          </a:p>
          <a:p>
            <a:pPr lvl="1"/>
            <a:r>
              <a:rPr lang="en-US" dirty="0"/>
              <a:t>CAR Summary</a:t>
            </a:r>
          </a:p>
          <a:p>
            <a:pPr lvl="1"/>
            <a:r>
              <a:rPr lang="en-US" dirty="0"/>
              <a:t>CPPR </a:t>
            </a:r>
          </a:p>
          <a:p>
            <a:pPr lvl="1"/>
            <a:r>
              <a:rPr lang="en-US" dirty="0"/>
              <a:t>Partners </a:t>
            </a:r>
          </a:p>
          <a:p>
            <a:pPr marL="0" indent="0">
              <a:buNone/>
            </a:pPr>
            <a:r>
              <a:rPr lang="en-US" b="1" dirty="0"/>
              <a:t>Did you know:</a:t>
            </a:r>
          </a:p>
          <a:p>
            <a:pPr lvl="1"/>
            <a:r>
              <a:rPr lang="en-US" dirty="0"/>
              <a:t>Remove a Partner by marking the organization inactive </a:t>
            </a:r>
          </a:p>
          <a:p>
            <a:pPr lvl="1"/>
            <a:r>
              <a:rPr lang="en-US" dirty="0"/>
              <a:t>Adding/removing records can be done either from the List or Submit Quarterly Reporting options</a:t>
            </a:r>
          </a:p>
          <a:p>
            <a:pPr lvl="1"/>
            <a:r>
              <a:rPr lang="en-US" dirty="0"/>
              <a:t>Centers MUST designate Partners as Key Partners (up to five) that are listed in the CPPR.  Key Partners typically have a formal agreement and provide services such as delivery, marketing, developing products, etc.  </a:t>
            </a:r>
          </a:p>
          <a:p>
            <a:pPr lvl="1"/>
            <a:r>
              <a:rPr lang="en-US" dirty="0"/>
              <a:t>State Funding Partners (SFP)  are people associated to Partner organizations.  To deactivate a Partner with a State Funding Partner association, you must disassociate the SFP before the Partner can be deactivated.</a:t>
            </a:r>
            <a:endParaRPr lang="en-US" b="1" dirty="0"/>
          </a:p>
          <a:p>
            <a:pPr marL="0" indent="0">
              <a:buNone/>
            </a:pPr>
            <a:r>
              <a:rPr lang="en-US" b="1" dirty="0"/>
              <a:t>NOTE:  </a:t>
            </a:r>
            <a:r>
              <a:rPr lang="en-US" dirty="0"/>
              <a:t>Please review this list and ONLY include Partners that add value.  More is not always better; we need quality as this is a common data pull.</a:t>
            </a: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59777ED-99CF-4625-9C53-F174DA501FF3}"/>
              </a:ext>
            </a:extLst>
          </p:cNvPr>
          <p:cNvSpPr>
            <a:spLocks noGrp="1"/>
          </p:cNvSpPr>
          <p:nvPr>
            <p:ph type="sldNum" sz="quarter" idx="4"/>
          </p:nvPr>
        </p:nvSpPr>
        <p:spPr/>
        <p:txBody>
          <a:bodyPr/>
          <a:lstStyle/>
          <a:p>
            <a:fld id="{54311E83-CD6C-2549-9EAD-3DC9C6DC4EB6}" type="slidenum">
              <a:rPr lang="en-US" smtClean="0"/>
              <a:pPr/>
              <a:t>42</a:t>
            </a:fld>
            <a:endParaRPr lang="en-US" dirty="0"/>
          </a:p>
        </p:txBody>
      </p:sp>
    </p:spTree>
    <p:extLst>
      <p:ext uri="{BB962C8B-B14F-4D97-AF65-F5344CB8AC3E}">
        <p14:creationId xmlns:p14="http://schemas.microsoft.com/office/powerpoint/2010/main" val="3948262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State Funding Partner</a:t>
            </a:r>
            <a:br>
              <a:rPr lang="en-US" sz="3200" dirty="0"/>
            </a:br>
            <a:r>
              <a:rPr lang="en-US" sz="2200" dirty="0"/>
              <a:t>(Quarterly and As Changes Occur)</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Purpose:</a:t>
            </a:r>
          </a:p>
          <a:p>
            <a:pPr lvl="1"/>
            <a:r>
              <a:rPr lang="en-US" dirty="0"/>
              <a:t>Intended to provide the CAR a readily available mechanism for reporting on its relationships with State and Local Government Officials that provide funding and are interested in Center Performance.</a:t>
            </a:r>
          </a:p>
          <a:p>
            <a:pPr lvl="1"/>
            <a:r>
              <a:rPr lang="en-US" dirty="0"/>
              <a:t>State Funding Partners are the primary funding decision officials for the program within the state or local government for the CAR </a:t>
            </a:r>
          </a:p>
          <a:p>
            <a:pPr lvl="1"/>
            <a:r>
              <a:rPr lang="en-US" dirty="0"/>
              <a:t>Used in Annual and Panel Reviews as well as for Center Performance Management.</a:t>
            </a:r>
          </a:p>
          <a:p>
            <a:pPr marL="0" indent="0">
              <a:buNone/>
            </a:pPr>
            <a:endParaRPr lang="en-US" b="1" dirty="0"/>
          </a:p>
          <a:p>
            <a:pPr marL="0" indent="0">
              <a:buNone/>
            </a:pPr>
            <a:r>
              <a:rPr lang="en-US" b="1" dirty="0"/>
              <a:t>How to report:</a:t>
            </a:r>
          </a:p>
          <a:p>
            <a:pPr lvl="1"/>
            <a:r>
              <a:rPr lang="en-US" dirty="0"/>
              <a:t>Click CIP, hover over State Funding Partner, Submit Quarterly Reports, review State Funding Partners, click Actions Add to add new State Funding Partner, click Actions Submit for Reporting</a:t>
            </a:r>
          </a:p>
          <a:p>
            <a:pPr lvl="2"/>
            <a:r>
              <a:rPr lang="en-US" dirty="0"/>
              <a:t>All State Funding Partners must relate back to a Partner organization that is reported in the Partners element</a:t>
            </a:r>
          </a:p>
          <a:p>
            <a:pPr lvl="2"/>
            <a:r>
              <a:rPr lang="en-US" dirty="0"/>
              <a:t>Remove State Funding Partners by marking them inactive</a:t>
            </a:r>
          </a:p>
          <a:p>
            <a:pPr lvl="1"/>
            <a:endParaRPr lang="en-US" dirty="0"/>
          </a:p>
          <a:p>
            <a:pPr lvl="1"/>
            <a:endParaRPr lang="en-US" dirty="0"/>
          </a:p>
          <a:p>
            <a:pPr lvl="1"/>
            <a:endParaRPr lang="en-US" b="1" dirty="0"/>
          </a:p>
        </p:txBody>
      </p:sp>
      <p:sp>
        <p:nvSpPr>
          <p:cNvPr id="5" name="Slide Number Placeholder 4">
            <a:extLst>
              <a:ext uri="{FF2B5EF4-FFF2-40B4-BE49-F238E27FC236}">
                <a16:creationId xmlns:a16="http://schemas.microsoft.com/office/drawing/2014/main" id="{FF054247-7506-4F4D-8909-EDB2292F6DE0}"/>
              </a:ext>
            </a:extLst>
          </p:cNvPr>
          <p:cNvSpPr>
            <a:spLocks noGrp="1"/>
          </p:cNvSpPr>
          <p:nvPr>
            <p:ph type="sldNum" sz="quarter" idx="4"/>
          </p:nvPr>
        </p:nvSpPr>
        <p:spPr/>
        <p:txBody>
          <a:bodyPr/>
          <a:lstStyle/>
          <a:p>
            <a:fld id="{54311E83-CD6C-2549-9EAD-3DC9C6DC4EB6}" type="slidenum">
              <a:rPr lang="en-US" smtClean="0"/>
              <a:pPr/>
              <a:t>43</a:t>
            </a:fld>
            <a:endParaRPr lang="en-US" dirty="0"/>
          </a:p>
        </p:txBody>
      </p:sp>
    </p:spTree>
    <p:extLst>
      <p:ext uri="{BB962C8B-B14F-4D97-AF65-F5344CB8AC3E}">
        <p14:creationId xmlns:p14="http://schemas.microsoft.com/office/powerpoint/2010/main" val="3469655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State Funding Partner</a:t>
            </a:r>
            <a:br>
              <a:rPr lang="en-US" sz="3200" dirty="0"/>
            </a:br>
            <a:r>
              <a:rPr lang="en-US" sz="2200" dirty="0"/>
              <a:t>(Quarterly and As Changes Occur)</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Related Reports: </a:t>
            </a:r>
            <a:r>
              <a:rPr lang="en-US" dirty="0"/>
              <a:t>Either data used in report or clickable from page</a:t>
            </a:r>
          </a:p>
          <a:p>
            <a:pPr lvl="1"/>
            <a:r>
              <a:rPr lang="en-US" dirty="0"/>
              <a:t>CAR Information</a:t>
            </a:r>
          </a:p>
          <a:p>
            <a:pPr lvl="1"/>
            <a:r>
              <a:rPr lang="en-US" dirty="0"/>
              <a:t>State Funding Partners</a:t>
            </a:r>
          </a:p>
          <a:p>
            <a:pPr marL="0" indent="0">
              <a:buNone/>
            </a:pPr>
            <a:r>
              <a:rPr lang="en-US" b="1" dirty="0"/>
              <a:t>Did you know:</a:t>
            </a:r>
          </a:p>
          <a:p>
            <a:pPr lvl="1"/>
            <a:r>
              <a:rPr lang="en-US" dirty="0"/>
              <a:t>Centers can create MEIS accounts for State Funding Partners</a:t>
            </a:r>
          </a:p>
          <a:p>
            <a:pPr lvl="2"/>
            <a:r>
              <a:rPr lang="en-US" dirty="0"/>
              <a:t>Access levels are determined by the center</a:t>
            </a:r>
          </a:p>
          <a:p>
            <a:pPr marL="0" indent="0">
              <a:buNone/>
            </a:pPr>
            <a:r>
              <a:rPr lang="en-US" b="1" dirty="0"/>
              <a:t>Question:  </a:t>
            </a:r>
            <a:r>
              <a:rPr lang="en-US" dirty="0"/>
              <a:t>Why is this element not used by centers often?  Is it misunderstood or there just are not that many State Government Organizations/People that your center partners with?</a:t>
            </a:r>
          </a:p>
          <a:p>
            <a:pPr lvl="1"/>
            <a:endParaRPr lang="en-US" b="1" dirty="0"/>
          </a:p>
        </p:txBody>
      </p:sp>
      <p:sp>
        <p:nvSpPr>
          <p:cNvPr id="5" name="Slide Number Placeholder 4">
            <a:extLst>
              <a:ext uri="{FF2B5EF4-FFF2-40B4-BE49-F238E27FC236}">
                <a16:creationId xmlns:a16="http://schemas.microsoft.com/office/drawing/2014/main" id="{1BBE0D37-C9F0-4295-8CFA-E84BB2B27685}"/>
              </a:ext>
            </a:extLst>
          </p:cNvPr>
          <p:cNvSpPr>
            <a:spLocks noGrp="1"/>
          </p:cNvSpPr>
          <p:nvPr>
            <p:ph type="sldNum" sz="quarter" idx="4"/>
          </p:nvPr>
        </p:nvSpPr>
        <p:spPr/>
        <p:txBody>
          <a:bodyPr/>
          <a:lstStyle/>
          <a:p>
            <a:fld id="{54311E83-CD6C-2549-9EAD-3DC9C6DC4EB6}" type="slidenum">
              <a:rPr lang="en-US" smtClean="0"/>
              <a:pPr/>
              <a:t>44</a:t>
            </a:fld>
            <a:endParaRPr lang="en-US" dirty="0"/>
          </a:p>
        </p:txBody>
      </p:sp>
    </p:spTree>
    <p:extLst>
      <p:ext uri="{BB962C8B-B14F-4D97-AF65-F5344CB8AC3E}">
        <p14:creationId xmlns:p14="http://schemas.microsoft.com/office/powerpoint/2010/main" val="2061374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Clients</a:t>
            </a:r>
            <a:br>
              <a:rPr lang="en-US" sz="3200" dirty="0"/>
            </a:br>
            <a:r>
              <a:rPr lang="en-US" sz="3200" dirty="0"/>
              <a:t>(As Needed)</a:t>
            </a:r>
          </a:p>
        </p:txBody>
      </p:sp>
      <p:sp>
        <p:nvSpPr>
          <p:cNvPr id="3" name="Content Placeholder 2"/>
          <p:cNvSpPr>
            <a:spLocks noGrp="1"/>
          </p:cNvSpPr>
          <p:nvPr>
            <p:ph idx="1"/>
          </p:nvPr>
        </p:nvSpPr>
        <p:spPr>
          <a:xfrm>
            <a:off x="457200" y="1431636"/>
            <a:ext cx="8229600" cy="4959036"/>
          </a:xfrm>
        </p:spPr>
        <p:txBody>
          <a:bodyPr>
            <a:normAutofit fontScale="40000" lnSpcReduction="20000"/>
          </a:bodyPr>
          <a:lstStyle/>
          <a:p>
            <a:pPr marL="0" indent="0">
              <a:buNone/>
            </a:pPr>
            <a:r>
              <a:rPr lang="en-US" sz="3500" b="1" dirty="0"/>
              <a:t>Purpose:</a:t>
            </a:r>
          </a:p>
          <a:p>
            <a:pPr lvl="1"/>
            <a:r>
              <a:rPr lang="en-US" sz="3500" dirty="0"/>
              <a:t>NIST MEP uses client records for the purpose of conducting an in-house project impact survey measuring the realized impacts (sales, investment, employment, cost of goods sold, etc.) of our services to our clients</a:t>
            </a:r>
          </a:p>
          <a:p>
            <a:pPr lvl="1"/>
            <a:r>
              <a:rPr lang="en-US" sz="3500" dirty="0"/>
              <a:t>Client information may also be used for other purposes such as market and industry research</a:t>
            </a:r>
          </a:p>
          <a:p>
            <a:pPr lvl="1"/>
            <a:r>
              <a:rPr lang="en-US" sz="3500" dirty="0"/>
              <a:t>Used in the calculation of New and Unique Clients Served metrics.</a:t>
            </a:r>
          </a:p>
          <a:p>
            <a:pPr lvl="1"/>
            <a:r>
              <a:rPr lang="en-US" sz="3500" dirty="0"/>
              <a:t>Used in Center Performance Management and Center Annual and Panel Reviews.</a:t>
            </a:r>
          </a:p>
          <a:p>
            <a:pPr marL="0" indent="0">
              <a:buNone/>
            </a:pPr>
            <a:r>
              <a:rPr lang="en-US" sz="3500" b="1" dirty="0"/>
              <a:t>How to report:</a:t>
            </a:r>
          </a:p>
          <a:p>
            <a:pPr lvl="1"/>
            <a:r>
              <a:rPr lang="en-US" sz="3500" dirty="0"/>
              <a:t>Click CIP, hover over Clients, click Submit Quarterly Reports.  Centers now have four options for submitting client information.</a:t>
            </a:r>
          </a:p>
          <a:p>
            <a:pPr lvl="2"/>
            <a:r>
              <a:rPr lang="en-US" sz="3500" dirty="0"/>
              <a:t>Add New (one at a time) click Add New </a:t>
            </a:r>
          </a:p>
          <a:p>
            <a:pPr lvl="2"/>
            <a:r>
              <a:rPr lang="en-US" sz="3500" dirty="0"/>
              <a:t>Click Select Files to upload a Client Information File (CIF) XML  or CSV file (requires one time setup of field mapping to work)</a:t>
            </a:r>
          </a:p>
          <a:p>
            <a:pPr lvl="2"/>
            <a:r>
              <a:rPr lang="en-US" sz="3500" dirty="0"/>
              <a:t>Click </a:t>
            </a:r>
            <a:r>
              <a:rPr lang="en-US" sz="3500" dirty="0" err="1"/>
              <a:t>Goto</a:t>
            </a:r>
            <a:r>
              <a:rPr lang="en-US" sz="3500" dirty="0"/>
              <a:t> Spreadsheet to use the spreadsheet interface</a:t>
            </a:r>
          </a:p>
          <a:p>
            <a:pPr lvl="2"/>
            <a:r>
              <a:rPr lang="en-US" sz="3500" dirty="0"/>
              <a:t>Click Validate/Submit from Salesforce using the Salesforce/MEIS Utility (requires one time setup of field mapping to work)</a:t>
            </a:r>
          </a:p>
          <a:p>
            <a:pPr marL="971550" lvl="1" indent="-457200"/>
            <a:r>
              <a:rPr lang="en-US" sz="3500" dirty="0"/>
              <a:t>A unique client ID is assigned to each client. The CIF is the Client Information File Template and is found on MEIS</a:t>
            </a:r>
          </a:p>
          <a:p>
            <a:pPr marL="971550" lvl="1" indent="-457200"/>
            <a:r>
              <a:rPr lang="en-US" sz="3500" dirty="0"/>
              <a:t>For Center Operations, the client must have a manufacturing (31-33) or R&amp;D NAICS Code (541711 or 541712) and a valid DUNS Number (unless included in NIST MEP Definition of Manufacturing – DOM)</a:t>
            </a:r>
          </a:p>
          <a:p>
            <a:pPr lvl="2"/>
            <a:r>
              <a:rPr lang="en-US" sz="3500" dirty="0"/>
              <a:t>MEP uses Dun and Bradstreet for NAICS Code verification</a:t>
            </a:r>
          </a:p>
          <a:p>
            <a:pPr lvl="2"/>
            <a:r>
              <a:rPr lang="en-US" sz="3500" dirty="0"/>
              <a:t>Just because the client previously existed in MEIS does not mean you should not update the record in MEIS on a regular basis</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969C8262-1CBD-4D92-8E12-05661CEB3271}"/>
              </a:ext>
            </a:extLst>
          </p:cNvPr>
          <p:cNvSpPr>
            <a:spLocks noGrp="1"/>
          </p:cNvSpPr>
          <p:nvPr>
            <p:ph type="sldNum" sz="quarter" idx="4"/>
          </p:nvPr>
        </p:nvSpPr>
        <p:spPr/>
        <p:txBody>
          <a:bodyPr/>
          <a:lstStyle/>
          <a:p>
            <a:fld id="{54311E83-CD6C-2549-9EAD-3DC9C6DC4EB6}" type="slidenum">
              <a:rPr lang="en-US" smtClean="0"/>
              <a:pPr/>
              <a:t>45</a:t>
            </a:fld>
            <a:endParaRPr lang="en-US" dirty="0"/>
          </a:p>
        </p:txBody>
      </p:sp>
    </p:spTree>
    <p:extLst>
      <p:ext uri="{BB962C8B-B14F-4D97-AF65-F5344CB8AC3E}">
        <p14:creationId xmlns:p14="http://schemas.microsoft.com/office/powerpoint/2010/main" val="1285951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6957-87C8-49E7-A041-1EAEBB0FCFC2}"/>
              </a:ext>
            </a:extLst>
          </p:cNvPr>
          <p:cNvSpPr>
            <a:spLocks noGrp="1"/>
          </p:cNvSpPr>
          <p:nvPr>
            <p:ph type="title"/>
          </p:nvPr>
        </p:nvSpPr>
        <p:spPr/>
        <p:txBody>
          <a:bodyPr>
            <a:normAutofit fontScale="90000"/>
          </a:bodyPr>
          <a:lstStyle/>
          <a:p>
            <a:r>
              <a:rPr lang="en-US" dirty="0"/>
              <a:t>Reporting Elements – Clients</a:t>
            </a:r>
            <a:br>
              <a:rPr lang="en-US" dirty="0"/>
            </a:br>
            <a:r>
              <a:rPr lang="en-US" sz="1650" dirty="0"/>
              <a:t>(As Needed)</a:t>
            </a:r>
            <a:endParaRPr lang="en-US" dirty="0"/>
          </a:p>
        </p:txBody>
      </p:sp>
      <p:pic>
        <p:nvPicPr>
          <p:cNvPr id="7" name="Content Placeholder 6">
            <a:extLst>
              <a:ext uri="{FF2B5EF4-FFF2-40B4-BE49-F238E27FC236}">
                <a16:creationId xmlns:a16="http://schemas.microsoft.com/office/drawing/2014/main" id="{4761876E-FB57-4E1C-A7F4-B34FA031199C}"/>
              </a:ext>
            </a:extLst>
          </p:cNvPr>
          <p:cNvPicPr>
            <a:picLocks noGrp="1" noChangeAspect="1"/>
          </p:cNvPicPr>
          <p:nvPr>
            <p:ph idx="1"/>
          </p:nvPr>
        </p:nvPicPr>
        <p:blipFill>
          <a:blip r:embed="rId3"/>
          <a:stretch>
            <a:fillRect/>
          </a:stretch>
        </p:blipFill>
        <p:spPr>
          <a:xfrm>
            <a:off x="477153" y="1484973"/>
            <a:ext cx="8229600" cy="4629150"/>
          </a:xfrm>
          <a:prstGeom prst="rect">
            <a:avLst/>
          </a:prstGeom>
        </p:spPr>
      </p:pic>
      <p:sp>
        <p:nvSpPr>
          <p:cNvPr id="4" name="Slide Number Placeholder 3">
            <a:extLst>
              <a:ext uri="{FF2B5EF4-FFF2-40B4-BE49-F238E27FC236}">
                <a16:creationId xmlns:a16="http://schemas.microsoft.com/office/drawing/2014/main" id="{74A3DC24-13C0-413C-8D28-684E7E245BD8}"/>
              </a:ext>
            </a:extLst>
          </p:cNvPr>
          <p:cNvSpPr>
            <a:spLocks noGrp="1"/>
          </p:cNvSpPr>
          <p:nvPr>
            <p:ph type="sldNum" sz="quarter" idx="4"/>
          </p:nvPr>
        </p:nvSpPr>
        <p:spPr/>
        <p:txBody>
          <a:bodyPr/>
          <a:lstStyle/>
          <a:p>
            <a:fld id="{54311E83-CD6C-2549-9EAD-3DC9C6DC4EB6}" type="slidenum">
              <a:rPr lang="en-US" smtClean="0"/>
              <a:pPr/>
              <a:t>46</a:t>
            </a:fld>
            <a:endParaRPr lang="en-US" dirty="0"/>
          </a:p>
        </p:txBody>
      </p:sp>
    </p:spTree>
    <p:extLst>
      <p:ext uri="{BB962C8B-B14F-4D97-AF65-F5344CB8AC3E}">
        <p14:creationId xmlns:p14="http://schemas.microsoft.com/office/powerpoint/2010/main" val="3749990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47665"/>
            <a:ext cx="7886700" cy="5029298"/>
          </a:xfrm>
        </p:spPr>
        <p:txBody>
          <a:bodyPr>
            <a:normAutofit fontScale="62500" lnSpcReduction="20000"/>
          </a:bodyPr>
          <a:lstStyle/>
          <a:p>
            <a:pPr marL="0" indent="0">
              <a:buNone/>
            </a:pPr>
            <a:r>
              <a:rPr lang="en-US" b="1" dirty="0"/>
              <a:t>Workflow:</a:t>
            </a:r>
          </a:p>
          <a:p>
            <a:pPr lvl="1"/>
            <a:r>
              <a:rPr lang="en-US" dirty="0"/>
              <a:t>There is  a workflow if clients are submitted as a batch submission (CSV or XML), use the Spreadsheet Interface, or from Salesforce as opposed to manually entered. </a:t>
            </a:r>
          </a:p>
          <a:p>
            <a:pPr lvl="1"/>
            <a:r>
              <a:rPr lang="en-US" dirty="0"/>
              <a:t>Add New (One by One)</a:t>
            </a:r>
          </a:p>
          <a:p>
            <a:pPr lvl="2"/>
            <a:r>
              <a:rPr lang="en-US" dirty="0"/>
              <a:t>Center is responsible for ensuring that a duplicate client record (same company two different CAR Client IDs) is NOT being created.</a:t>
            </a:r>
          </a:p>
          <a:p>
            <a:pPr lvl="2"/>
            <a:r>
              <a:rPr lang="en-US" dirty="0"/>
              <a:t>MEIS will report an error if a duplicate CAR Client ID is used but will not give an error if the same company name is used with a different CAR Client ID</a:t>
            </a:r>
          </a:p>
          <a:p>
            <a:pPr lvl="2"/>
            <a:r>
              <a:rPr lang="en-US" dirty="0"/>
              <a:t>Click OK to save</a:t>
            </a:r>
          </a:p>
          <a:p>
            <a:pPr lvl="1"/>
            <a:r>
              <a:rPr lang="en-US" dirty="0"/>
              <a:t>Salesforce/MEIS Utility</a:t>
            </a:r>
          </a:p>
          <a:p>
            <a:pPr lvl="2"/>
            <a:r>
              <a:rPr lang="en-US" dirty="0"/>
              <a:t>Click Validate from Salesforce.   Any errors are displayed. </a:t>
            </a:r>
          </a:p>
          <a:p>
            <a:pPr lvl="2"/>
            <a:r>
              <a:rPr lang="en-US" dirty="0"/>
              <a:t>If the utility returns errors, the issues will need to be corrected in your Salesforce System.  Repeat this process until the utility passes validation with no errors. You will then need to submit for reporting	</a:t>
            </a:r>
          </a:p>
          <a:p>
            <a:pPr lvl="2"/>
            <a:r>
              <a:rPr lang="en-US" dirty="0"/>
              <a:t>Click Submit from Salesforce.  The information in Salesforce is submitted to the MEIS database</a:t>
            </a:r>
          </a:p>
          <a:p>
            <a:pPr lvl="2"/>
            <a:r>
              <a:rPr lang="en-US" dirty="0"/>
              <a:t>You are redirected to the CAR Dashboard. If you have successfully submitted Client information – the Status Icon will be half green/half yellow indicating the submission is “Passed Pending MEP Review” </a:t>
            </a:r>
          </a:p>
          <a:p>
            <a:pPr lvl="2"/>
            <a:r>
              <a:rPr lang="en-US" dirty="0"/>
              <a:t>A MEP staff member reviews and finalizes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47</a:t>
            </a:fld>
            <a:endParaRPr lang="en-US" dirty="0"/>
          </a:p>
        </p:txBody>
      </p:sp>
    </p:spTree>
    <p:extLst>
      <p:ext uri="{BB962C8B-B14F-4D97-AF65-F5344CB8AC3E}">
        <p14:creationId xmlns:p14="http://schemas.microsoft.com/office/powerpoint/2010/main" val="409376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47665"/>
            <a:ext cx="7886700" cy="5029298"/>
          </a:xfrm>
        </p:spPr>
        <p:txBody>
          <a:bodyPr>
            <a:normAutofit fontScale="62500" lnSpcReduction="20000"/>
          </a:bodyPr>
          <a:lstStyle/>
          <a:p>
            <a:pPr marL="0" indent="0">
              <a:buNone/>
            </a:pPr>
            <a:r>
              <a:rPr lang="en-US" b="1" dirty="0"/>
              <a:t>Workflow:</a:t>
            </a:r>
            <a:endParaRPr lang="en-US" dirty="0"/>
          </a:p>
          <a:p>
            <a:pPr lvl="1"/>
            <a:r>
              <a:rPr lang="en-US" dirty="0"/>
              <a:t>CSV or XML Upload</a:t>
            </a:r>
          </a:p>
          <a:p>
            <a:pPr lvl="2"/>
            <a:r>
              <a:rPr lang="en-US" dirty="0"/>
              <a:t>XML Upload</a:t>
            </a:r>
          </a:p>
          <a:p>
            <a:pPr lvl="3"/>
            <a:r>
              <a:rPr lang="en-US" dirty="0"/>
              <a:t>CIF Template with macro to convert to XML option – </a:t>
            </a:r>
            <a:r>
              <a:rPr lang="en-US" dirty="0">
                <a:solidFill>
                  <a:srgbClr val="FF0000"/>
                </a:solidFill>
              </a:rPr>
              <a:t>MACRO is no longer supported by NIST MEP</a:t>
            </a:r>
          </a:p>
          <a:p>
            <a:pPr lvl="3"/>
            <a:r>
              <a:rPr lang="en-US" dirty="0"/>
              <a:t>But if you are going to use this time, CIF must be converted to XML</a:t>
            </a:r>
          </a:p>
          <a:p>
            <a:pPr lvl="4"/>
            <a:r>
              <a:rPr lang="en-US" dirty="0"/>
              <a:t>XML is an open standard for describing data and is an ideal solution for transferring structured data from server-to-client, server-to-server or application-to-application on any platform</a:t>
            </a:r>
          </a:p>
          <a:p>
            <a:pPr lvl="4"/>
            <a:r>
              <a:rPr lang="en-US" dirty="0"/>
              <a:t>NIST MEP provides a  CIF Template with an easy add-in to convert to XML</a:t>
            </a:r>
          </a:p>
          <a:p>
            <a:pPr lvl="3"/>
            <a:r>
              <a:rPr lang="en-US" dirty="0"/>
              <a:t>Click Select File, choose the proper XML file</a:t>
            </a:r>
          </a:p>
          <a:p>
            <a:pPr lvl="3"/>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lvl="3"/>
            <a:r>
              <a:rPr lang="en-US" dirty="0"/>
              <a:t>If the file fails with errors, the XML file will need to be corrected and re-uploaded using the same process. Repeat this process until the file passes with no errors. You will then need to submit for reporting	</a:t>
            </a:r>
          </a:p>
          <a:p>
            <a:pPr lvl="3"/>
            <a:r>
              <a:rPr lang="en-US" dirty="0"/>
              <a:t>Click Submit to System. The information in the file is submitted to the MEIS database</a:t>
            </a:r>
          </a:p>
          <a:p>
            <a:pPr lvl="3"/>
            <a:r>
              <a:rPr lang="en-US" dirty="0"/>
              <a:t>You are redirected to the CAR Dashboard. If you have successfully submitted Client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48</a:t>
            </a:fld>
            <a:endParaRPr lang="en-US" dirty="0"/>
          </a:p>
        </p:txBody>
      </p:sp>
    </p:spTree>
    <p:extLst>
      <p:ext uri="{BB962C8B-B14F-4D97-AF65-F5344CB8AC3E}">
        <p14:creationId xmlns:p14="http://schemas.microsoft.com/office/powerpoint/2010/main" val="2763468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47665"/>
            <a:ext cx="7886700" cy="5029298"/>
          </a:xfrm>
        </p:spPr>
        <p:txBody>
          <a:bodyPr>
            <a:normAutofit fontScale="85000" lnSpcReduction="10000"/>
          </a:bodyPr>
          <a:lstStyle/>
          <a:p>
            <a:pPr lvl="2"/>
            <a:r>
              <a:rPr lang="en-US" dirty="0"/>
              <a:t>CSV Upload</a:t>
            </a:r>
          </a:p>
          <a:p>
            <a:pPr lvl="3"/>
            <a:r>
              <a:rPr lang="en-US" dirty="0"/>
              <a:t>Create CSV file (Microsoft Comma Delimited) </a:t>
            </a:r>
          </a:p>
          <a:p>
            <a:pPr lvl="3"/>
            <a:r>
              <a:rPr lang="en-US" dirty="0"/>
              <a:t>Click Select File, choose the proper CSV file</a:t>
            </a:r>
          </a:p>
          <a:p>
            <a:pPr lvl="3"/>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lvl="3"/>
            <a:r>
              <a:rPr lang="en-US" dirty="0"/>
              <a:t>If the file fails with errors, the CSV file will need to be corrected and re-uploaded using the same process. Repeat this process until the file passes with no errors. You will then need to submit for reporting	</a:t>
            </a:r>
          </a:p>
          <a:p>
            <a:pPr lvl="3"/>
            <a:r>
              <a:rPr lang="en-US" dirty="0"/>
              <a:t>Click Submit to System. The information in the file is submitted to the MEIS database</a:t>
            </a:r>
          </a:p>
          <a:p>
            <a:pPr lvl="3"/>
            <a:r>
              <a:rPr lang="en-US" dirty="0"/>
              <a:t>You are redirected to the CAR Dashboard. If you have successfully submitted Client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49</a:t>
            </a:fld>
            <a:endParaRPr lang="en-US" dirty="0"/>
          </a:p>
        </p:txBody>
      </p:sp>
    </p:spTree>
    <p:extLst>
      <p:ext uri="{BB962C8B-B14F-4D97-AF65-F5344CB8AC3E}">
        <p14:creationId xmlns:p14="http://schemas.microsoft.com/office/powerpoint/2010/main" val="13333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Schedule</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r>
              <a:rPr lang="en-US" dirty="0"/>
              <a:t>				</a:t>
            </a:r>
          </a:p>
        </p:txBody>
      </p:sp>
      <p:graphicFrame>
        <p:nvGraphicFramePr>
          <p:cNvPr id="9" name="Table 8">
            <a:extLst>
              <a:ext uri="{FF2B5EF4-FFF2-40B4-BE49-F238E27FC236}">
                <a16:creationId xmlns:a16="http://schemas.microsoft.com/office/drawing/2014/main" id="{75B0A4C7-3716-4DDC-8AE3-01F10957C85B}"/>
              </a:ext>
            </a:extLst>
          </p:cNvPr>
          <p:cNvGraphicFramePr>
            <a:graphicFrameLocks noGrp="1"/>
          </p:cNvGraphicFramePr>
          <p:nvPr/>
        </p:nvGraphicFramePr>
        <p:xfrm>
          <a:off x="829340" y="1431636"/>
          <a:ext cx="7442790" cy="3840480"/>
        </p:xfrm>
        <a:graphic>
          <a:graphicData uri="http://schemas.openxmlformats.org/drawingml/2006/table">
            <a:tbl>
              <a:tblPr firstRow="1" bandRow="1">
                <a:tableStyleId>{5C22544A-7EE6-4342-B048-85BDC9FD1C3A}</a:tableStyleId>
              </a:tblPr>
              <a:tblGrid>
                <a:gridCol w="1488558">
                  <a:extLst>
                    <a:ext uri="{9D8B030D-6E8A-4147-A177-3AD203B41FA5}">
                      <a16:colId xmlns:a16="http://schemas.microsoft.com/office/drawing/2014/main" val="485036250"/>
                    </a:ext>
                  </a:extLst>
                </a:gridCol>
                <a:gridCol w="1488558">
                  <a:extLst>
                    <a:ext uri="{9D8B030D-6E8A-4147-A177-3AD203B41FA5}">
                      <a16:colId xmlns:a16="http://schemas.microsoft.com/office/drawing/2014/main" val="899746954"/>
                    </a:ext>
                  </a:extLst>
                </a:gridCol>
                <a:gridCol w="1488558">
                  <a:extLst>
                    <a:ext uri="{9D8B030D-6E8A-4147-A177-3AD203B41FA5}">
                      <a16:colId xmlns:a16="http://schemas.microsoft.com/office/drawing/2014/main" val="3498152268"/>
                    </a:ext>
                  </a:extLst>
                </a:gridCol>
                <a:gridCol w="1488558">
                  <a:extLst>
                    <a:ext uri="{9D8B030D-6E8A-4147-A177-3AD203B41FA5}">
                      <a16:colId xmlns:a16="http://schemas.microsoft.com/office/drawing/2014/main" val="1643803882"/>
                    </a:ext>
                  </a:extLst>
                </a:gridCol>
                <a:gridCol w="1488558">
                  <a:extLst>
                    <a:ext uri="{9D8B030D-6E8A-4147-A177-3AD203B41FA5}">
                      <a16:colId xmlns:a16="http://schemas.microsoft.com/office/drawing/2014/main" val="2273184663"/>
                    </a:ext>
                  </a:extLst>
                </a:gridCol>
              </a:tblGrid>
              <a:tr h="370840">
                <a:tc>
                  <a:txBody>
                    <a:bodyPr/>
                    <a:lstStyle/>
                    <a:p>
                      <a:endParaRPr lang="en-US" sz="1800" kern="1200" dirty="0">
                        <a:solidFill>
                          <a:schemeClr val="dk1"/>
                        </a:solidFill>
                        <a:latin typeface="+mn-lt"/>
                        <a:ea typeface="+mn-ea"/>
                        <a:cs typeface="+mn-cs"/>
                      </a:endParaRPr>
                    </a:p>
                  </a:txBody>
                  <a:tcPr>
                    <a:solidFill>
                      <a:schemeClr val="accent1"/>
                    </a:solidFill>
                  </a:tcPr>
                </a:tc>
                <a:tc>
                  <a:txBody>
                    <a:bodyPr/>
                    <a:lstStyle/>
                    <a:p>
                      <a:pPr algn="ctr"/>
                      <a:endParaRPr lang="en-US" dirty="0"/>
                    </a:p>
                    <a:p>
                      <a:pPr algn="ctr"/>
                      <a:r>
                        <a:rPr lang="en-US" dirty="0"/>
                        <a:t>Quarter 1</a:t>
                      </a:r>
                    </a:p>
                    <a:p>
                      <a:pPr algn="ctr"/>
                      <a:endParaRPr lang="en-US" dirty="0"/>
                    </a:p>
                  </a:txBody>
                  <a:tcPr/>
                </a:tc>
                <a:tc>
                  <a:txBody>
                    <a:bodyPr/>
                    <a:lstStyle/>
                    <a:p>
                      <a:pPr algn="ctr"/>
                      <a:endParaRPr lang="en-US" dirty="0"/>
                    </a:p>
                    <a:p>
                      <a:pPr algn="ctr"/>
                      <a:r>
                        <a:rPr lang="en-US" dirty="0"/>
                        <a:t>Quarter 2</a:t>
                      </a:r>
                    </a:p>
                  </a:txBody>
                  <a:tcPr/>
                </a:tc>
                <a:tc>
                  <a:txBody>
                    <a:bodyPr/>
                    <a:lstStyle/>
                    <a:p>
                      <a:pPr algn="ctr"/>
                      <a:endParaRPr lang="en-US" dirty="0"/>
                    </a:p>
                    <a:p>
                      <a:pPr algn="ctr"/>
                      <a:r>
                        <a:rPr lang="en-US" dirty="0"/>
                        <a:t>Quarter 3</a:t>
                      </a:r>
                    </a:p>
                  </a:txBody>
                  <a:tcPr/>
                </a:tc>
                <a:tc>
                  <a:txBody>
                    <a:bodyPr/>
                    <a:lstStyle/>
                    <a:p>
                      <a:pPr algn="ctr"/>
                      <a:endParaRPr lang="en-US" dirty="0"/>
                    </a:p>
                    <a:p>
                      <a:pPr algn="ctr"/>
                      <a:r>
                        <a:rPr lang="en-US" dirty="0"/>
                        <a:t>Quarter 4</a:t>
                      </a:r>
                    </a:p>
                  </a:txBody>
                  <a:tcPr/>
                </a:tc>
                <a:extLst>
                  <a:ext uri="{0D108BD9-81ED-4DB2-BD59-A6C34878D82A}">
                    <a16:rowId xmlns:a16="http://schemas.microsoft.com/office/drawing/2014/main" val="201842349"/>
                  </a:ext>
                </a:extLst>
              </a:tr>
              <a:tr h="370840">
                <a:tc>
                  <a:txBody>
                    <a:bodyPr/>
                    <a:lstStyle/>
                    <a:p>
                      <a:pPr algn="ctr"/>
                      <a:endParaRPr lang="en-US" dirty="0"/>
                    </a:p>
                    <a:p>
                      <a:pPr algn="ctr"/>
                      <a:endParaRPr lang="en-US" b="1" dirty="0"/>
                    </a:p>
                    <a:p>
                      <a:pPr algn="ctr"/>
                      <a:r>
                        <a:rPr lang="en-US" b="1" dirty="0"/>
                        <a:t>Period</a:t>
                      </a:r>
                    </a:p>
                    <a:p>
                      <a:endParaRPr lang="en-US" dirty="0"/>
                    </a:p>
                    <a:p>
                      <a:endParaRPr lang="en-US" dirty="0"/>
                    </a:p>
                  </a:txBody>
                  <a:tcPr/>
                </a:tc>
                <a:tc>
                  <a:txBody>
                    <a:bodyPr/>
                    <a:lstStyle/>
                    <a:p>
                      <a:pPr algn="ctr"/>
                      <a:endParaRPr lang="en-US" dirty="0"/>
                    </a:p>
                    <a:p>
                      <a:pPr algn="ctr"/>
                      <a:r>
                        <a:rPr lang="en-US" dirty="0"/>
                        <a:t>January 1 – March 31</a:t>
                      </a:r>
                    </a:p>
                  </a:txBody>
                  <a:tcPr/>
                </a:tc>
                <a:tc>
                  <a:txBody>
                    <a:bodyPr/>
                    <a:lstStyle/>
                    <a:p>
                      <a:pPr algn="ctr"/>
                      <a:endParaRPr lang="en-US" dirty="0"/>
                    </a:p>
                    <a:p>
                      <a:pPr algn="ctr"/>
                      <a:r>
                        <a:rPr lang="en-US" dirty="0"/>
                        <a:t>April 1 – </a:t>
                      </a:r>
                    </a:p>
                    <a:p>
                      <a:pPr algn="ctr"/>
                      <a:r>
                        <a:rPr lang="en-US" dirty="0"/>
                        <a:t>June 30</a:t>
                      </a:r>
                    </a:p>
                  </a:txBody>
                  <a:tcPr/>
                </a:tc>
                <a:tc>
                  <a:txBody>
                    <a:bodyPr/>
                    <a:lstStyle/>
                    <a:p>
                      <a:pPr algn="ctr"/>
                      <a:endParaRPr lang="en-US" dirty="0"/>
                    </a:p>
                    <a:p>
                      <a:pPr algn="ctr"/>
                      <a:r>
                        <a:rPr lang="en-US" dirty="0"/>
                        <a:t>July 1 – September 30</a:t>
                      </a:r>
                    </a:p>
                  </a:txBody>
                  <a:tcPr/>
                </a:tc>
                <a:tc>
                  <a:txBody>
                    <a:bodyPr/>
                    <a:lstStyle/>
                    <a:p>
                      <a:pPr algn="ctr"/>
                      <a:endParaRPr lang="en-US" dirty="0"/>
                    </a:p>
                    <a:p>
                      <a:pPr algn="ctr"/>
                      <a:r>
                        <a:rPr lang="en-US" dirty="0"/>
                        <a:t>October 1 – December 31</a:t>
                      </a:r>
                    </a:p>
                  </a:txBody>
                  <a:tcPr/>
                </a:tc>
                <a:extLst>
                  <a:ext uri="{0D108BD9-81ED-4DB2-BD59-A6C34878D82A}">
                    <a16:rowId xmlns:a16="http://schemas.microsoft.com/office/drawing/2014/main" val="1604779456"/>
                  </a:ext>
                </a:extLst>
              </a:tr>
              <a:tr h="370840">
                <a:tc>
                  <a:txBody>
                    <a:bodyPr/>
                    <a:lstStyle/>
                    <a:p>
                      <a:pPr algn="ctr"/>
                      <a:endParaRPr lang="en-US" dirty="0"/>
                    </a:p>
                    <a:p>
                      <a:pPr algn="ctr"/>
                      <a:endParaRPr lang="en-US" b="1" dirty="0"/>
                    </a:p>
                    <a:p>
                      <a:pPr algn="ctr"/>
                      <a:r>
                        <a:rPr lang="en-US" b="1" dirty="0"/>
                        <a:t>Deadline</a:t>
                      </a:r>
                    </a:p>
                    <a:p>
                      <a:endParaRPr lang="en-US" dirty="0"/>
                    </a:p>
                    <a:p>
                      <a:endParaRPr lang="en-US" dirty="0"/>
                    </a:p>
                  </a:txBody>
                  <a:tcPr/>
                </a:tc>
                <a:tc>
                  <a:txBody>
                    <a:bodyPr/>
                    <a:lstStyle/>
                    <a:p>
                      <a:pPr algn="ctr"/>
                      <a:endParaRPr lang="en-US" dirty="0"/>
                    </a:p>
                    <a:p>
                      <a:pPr algn="ctr"/>
                      <a:endParaRPr lang="en-US" dirty="0"/>
                    </a:p>
                    <a:p>
                      <a:pPr algn="ctr"/>
                      <a:r>
                        <a:rPr lang="en-US" dirty="0"/>
                        <a:t>January 31</a:t>
                      </a:r>
                    </a:p>
                  </a:txBody>
                  <a:tcPr/>
                </a:tc>
                <a:tc>
                  <a:txBody>
                    <a:bodyPr/>
                    <a:lstStyle/>
                    <a:p>
                      <a:pPr algn="ctr"/>
                      <a:endParaRPr lang="en-US" dirty="0"/>
                    </a:p>
                    <a:p>
                      <a:pPr algn="ctr"/>
                      <a:endParaRPr lang="en-US" dirty="0"/>
                    </a:p>
                    <a:p>
                      <a:pPr algn="ctr"/>
                      <a:r>
                        <a:rPr lang="en-US" dirty="0"/>
                        <a:t>April 30</a:t>
                      </a:r>
                    </a:p>
                  </a:txBody>
                  <a:tcPr/>
                </a:tc>
                <a:tc>
                  <a:txBody>
                    <a:bodyPr/>
                    <a:lstStyle/>
                    <a:p>
                      <a:pPr algn="ctr"/>
                      <a:endParaRPr lang="en-US" dirty="0"/>
                    </a:p>
                    <a:p>
                      <a:pPr algn="ctr"/>
                      <a:endParaRPr lang="en-US" dirty="0"/>
                    </a:p>
                    <a:p>
                      <a:pPr algn="ctr"/>
                      <a:r>
                        <a:rPr lang="en-US" dirty="0"/>
                        <a:t>July 31</a:t>
                      </a:r>
                    </a:p>
                  </a:txBody>
                  <a:tcPr/>
                </a:tc>
                <a:tc>
                  <a:txBody>
                    <a:bodyPr/>
                    <a:lstStyle/>
                    <a:p>
                      <a:pPr algn="ctr"/>
                      <a:endParaRPr lang="en-US" dirty="0"/>
                    </a:p>
                    <a:p>
                      <a:pPr algn="ctr"/>
                      <a:endParaRPr lang="en-US" dirty="0"/>
                    </a:p>
                    <a:p>
                      <a:pPr algn="ctr"/>
                      <a:r>
                        <a:rPr lang="en-US" dirty="0"/>
                        <a:t>October 31</a:t>
                      </a:r>
                    </a:p>
                  </a:txBody>
                  <a:tcPr/>
                </a:tc>
                <a:extLst>
                  <a:ext uri="{0D108BD9-81ED-4DB2-BD59-A6C34878D82A}">
                    <a16:rowId xmlns:a16="http://schemas.microsoft.com/office/drawing/2014/main" val="2742787353"/>
                  </a:ext>
                </a:extLst>
              </a:tr>
            </a:tbl>
          </a:graphicData>
        </a:graphic>
      </p:graphicFrame>
      <p:sp>
        <p:nvSpPr>
          <p:cNvPr id="10" name="TextBox 9">
            <a:extLst>
              <a:ext uri="{FF2B5EF4-FFF2-40B4-BE49-F238E27FC236}">
                <a16:creationId xmlns:a16="http://schemas.microsoft.com/office/drawing/2014/main" id="{0A4970A6-DD0B-4E44-95CA-E4130B5B81F5}"/>
              </a:ext>
            </a:extLst>
          </p:cNvPr>
          <p:cNvSpPr txBox="1"/>
          <p:nvPr/>
        </p:nvSpPr>
        <p:spPr>
          <a:xfrm>
            <a:off x="1658680" y="5624623"/>
            <a:ext cx="5691412" cy="523220"/>
          </a:xfrm>
          <a:prstGeom prst="rect">
            <a:avLst/>
          </a:prstGeom>
          <a:noFill/>
        </p:spPr>
        <p:txBody>
          <a:bodyPr wrap="square" rtlCol="0">
            <a:spAutoFit/>
          </a:bodyPr>
          <a:lstStyle/>
          <a:p>
            <a:pPr algn="ctr"/>
            <a:r>
              <a:rPr lang="en-US" sz="2800" b="1" dirty="0">
                <a:solidFill>
                  <a:srgbClr val="0B6699"/>
                </a:solidFill>
              </a:rPr>
              <a:t>BUT… You can report anytime!</a:t>
            </a:r>
          </a:p>
        </p:txBody>
      </p:sp>
      <p:sp>
        <p:nvSpPr>
          <p:cNvPr id="5" name="Slide Number Placeholder 4">
            <a:extLst>
              <a:ext uri="{FF2B5EF4-FFF2-40B4-BE49-F238E27FC236}">
                <a16:creationId xmlns:a16="http://schemas.microsoft.com/office/drawing/2014/main" id="{9C40DB9C-CD13-4BAD-83AA-50E39E992A76}"/>
              </a:ext>
            </a:extLst>
          </p:cNvPr>
          <p:cNvSpPr>
            <a:spLocks noGrp="1"/>
          </p:cNvSpPr>
          <p:nvPr>
            <p:ph type="sldNum" sz="quarter" idx="4"/>
          </p:nvPr>
        </p:nvSpPr>
        <p:spPr/>
        <p:txBody>
          <a:bodyPr/>
          <a:lstStyle/>
          <a:p>
            <a:fld id="{54311E83-CD6C-2549-9EAD-3DC9C6DC4EB6}" type="slidenum">
              <a:rPr lang="en-US" smtClean="0"/>
              <a:pPr/>
              <a:t>5</a:t>
            </a:fld>
            <a:endParaRPr lang="en-US" dirty="0"/>
          </a:p>
        </p:txBody>
      </p:sp>
    </p:spTree>
    <p:extLst>
      <p:ext uri="{BB962C8B-B14F-4D97-AF65-F5344CB8AC3E}">
        <p14:creationId xmlns:p14="http://schemas.microsoft.com/office/powerpoint/2010/main" val="181102595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28615"/>
            <a:ext cx="7886700" cy="5029298"/>
          </a:xfrm>
        </p:spPr>
        <p:txBody>
          <a:bodyPr>
            <a:normAutofit fontScale="85000" lnSpcReduction="20000"/>
          </a:bodyPr>
          <a:lstStyle/>
          <a:p>
            <a:pPr lvl="2"/>
            <a:r>
              <a:rPr lang="en-US" dirty="0"/>
              <a:t>Spreadsheet Interface</a:t>
            </a:r>
          </a:p>
          <a:p>
            <a:pPr lvl="3"/>
            <a:r>
              <a:rPr lang="en-US" dirty="0"/>
              <a:t>Click </a:t>
            </a:r>
            <a:r>
              <a:rPr lang="en-US" dirty="0" err="1"/>
              <a:t>Goto</a:t>
            </a:r>
            <a:r>
              <a:rPr lang="en-US" dirty="0"/>
              <a:t> Spreadsheet</a:t>
            </a:r>
          </a:p>
          <a:p>
            <a:pPr lvl="3"/>
            <a:r>
              <a:rPr lang="en-US" dirty="0"/>
              <a:t>Enter data (typing or cut/paste) into the appropriate fields. </a:t>
            </a:r>
          </a:p>
          <a:p>
            <a:pPr lvl="3"/>
            <a:r>
              <a:rPr lang="en-US" dirty="0"/>
              <a:t>Simple data errors such as an 11 digit phone number, will result in a pop-up error message displayed.  Complex data errors such as an invalid D&amp;B number will be displayed after validation. </a:t>
            </a:r>
          </a:p>
          <a:p>
            <a:pPr lvl="3"/>
            <a:r>
              <a:rPr lang="en-US" dirty="0"/>
              <a:t>If adding multiple rows, select the number of rows to add</a:t>
            </a:r>
          </a:p>
          <a:p>
            <a:pPr lvl="3"/>
            <a:r>
              <a:rPr lang="en-US" dirty="0"/>
              <a:t>Click Submit for Validation. Any errors in the spreadsheet will be displayed.  When the spreadsheet is submitted for validation, the data is checked to ensure validity and consistency.  . </a:t>
            </a:r>
          </a:p>
          <a:p>
            <a:pPr lvl="3"/>
            <a:r>
              <a:rPr lang="en-US" dirty="0"/>
              <a:t>If the spreadsheet fails with errors, the issues will need to be corrected.  Repeat this process until the spreadsheet passes validation with no errors. You will then need to submit for reporting	</a:t>
            </a:r>
          </a:p>
          <a:p>
            <a:pPr lvl="3"/>
            <a:r>
              <a:rPr lang="en-US" dirty="0"/>
              <a:t>Click Submit to System. The information in the spreadsheet is submitted to the MEIS database</a:t>
            </a:r>
          </a:p>
          <a:p>
            <a:pPr lvl="3"/>
            <a:r>
              <a:rPr lang="en-US" dirty="0"/>
              <a:t>You are redirected to the CAR Dashboard. If you have successfully submitted Client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50</a:t>
            </a:fld>
            <a:endParaRPr lang="en-US" dirty="0"/>
          </a:p>
        </p:txBody>
      </p:sp>
    </p:spTree>
    <p:extLst>
      <p:ext uri="{BB962C8B-B14F-4D97-AF65-F5344CB8AC3E}">
        <p14:creationId xmlns:p14="http://schemas.microsoft.com/office/powerpoint/2010/main" val="2861843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47664"/>
            <a:ext cx="7886700" cy="5243007"/>
          </a:xfrm>
        </p:spPr>
        <p:txBody>
          <a:bodyPr>
            <a:normAutofit/>
          </a:bodyPr>
          <a:lstStyle/>
          <a:p>
            <a:pPr marL="114300" indent="0">
              <a:buNone/>
            </a:pPr>
            <a:r>
              <a:rPr lang="en-US" sz="2600" dirty="0"/>
              <a:t>Explanation of Key</a:t>
            </a:r>
          </a:p>
          <a:p>
            <a:pPr lvl="1"/>
            <a:r>
              <a:rPr lang="en-US" sz="2200" dirty="0"/>
              <a:t>Blue Circle – Started (In Process but not submitted by Center)</a:t>
            </a:r>
          </a:p>
          <a:p>
            <a:pPr lvl="1"/>
            <a:r>
              <a:rPr lang="en-US" sz="2200" dirty="0"/>
              <a:t>Green Circle – Passed (data is in MEIS)</a:t>
            </a:r>
          </a:p>
          <a:p>
            <a:pPr lvl="1"/>
            <a:r>
              <a:rPr lang="en-US" sz="2200" dirty="0"/>
              <a:t>Green/Yellow Circle with Exclamation Point  - Passed with Warnings (most likely Non-Manufacturing NAICS)</a:t>
            </a:r>
          </a:p>
          <a:p>
            <a:pPr lvl="1"/>
            <a:r>
              <a:rPr lang="en-US" sz="2200" dirty="0"/>
              <a:t>Green/Yellow Circle with Asterisk – Passed with Errors (Not used for Clients)</a:t>
            </a:r>
            <a:endParaRPr lang="en-US" sz="2200" dirty="0">
              <a:highlight>
                <a:srgbClr val="FFFF00"/>
              </a:highlight>
            </a:endParaRPr>
          </a:p>
          <a:p>
            <a:pPr lvl="1"/>
            <a:r>
              <a:rPr lang="en-US" sz="2200" dirty="0"/>
              <a:t>Green/Yellow Circle – Passed Pending MEP Review (waiting on NIST MEP review)</a:t>
            </a:r>
          </a:p>
          <a:p>
            <a:pPr lvl="1"/>
            <a:r>
              <a:rPr lang="en-US" sz="2200" dirty="0"/>
              <a:t>Red Circle – Failed (invalid file format)</a:t>
            </a:r>
            <a:endParaRPr lang="en-US" sz="2200" dirty="0">
              <a:highlight>
                <a:srgbClr val="FFFF00"/>
              </a:highlight>
            </a:endParaRPr>
          </a:p>
          <a:p>
            <a:pPr lvl="1"/>
            <a:r>
              <a:rPr lang="en-US" sz="2200" dirty="0"/>
              <a:t>Pink Circle – Cleaned (NIST MEP deleted a submission)</a:t>
            </a:r>
          </a:p>
          <a:p>
            <a:pPr lvl="1"/>
            <a:r>
              <a:rPr lang="en-US" sz="2200" dirty="0"/>
              <a:t>White Circle – No Submission (No activity as of yet)</a:t>
            </a:r>
          </a:p>
        </p:txBody>
      </p:sp>
      <p:pic>
        <p:nvPicPr>
          <p:cNvPr id="8" name="Picture 7"/>
          <p:cNvPicPr>
            <a:picLocks noChangeAspect="1"/>
          </p:cNvPicPr>
          <p:nvPr/>
        </p:nvPicPr>
        <p:blipFill>
          <a:blip r:embed="rId3"/>
          <a:stretch>
            <a:fillRect/>
          </a:stretch>
        </p:blipFill>
        <p:spPr>
          <a:xfrm>
            <a:off x="603425" y="5861433"/>
            <a:ext cx="8334375" cy="466627"/>
          </a:xfrm>
          <a:prstGeom prst="rect">
            <a:avLst/>
          </a:prstGeom>
        </p:spPr>
      </p:pic>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51</a:t>
            </a:fld>
            <a:endParaRPr lang="en-US" dirty="0"/>
          </a:p>
        </p:txBody>
      </p:sp>
    </p:spTree>
    <p:extLst>
      <p:ext uri="{BB962C8B-B14F-4D97-AF65-F5344CB8AC3E}">
        <p14:creationId xmlns:p14="http://schemas.microsoft.com/office/powerpoint/2010/main" val="1396626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DF86-3BA5-8168-2E39-C3D692D32B80}"/>
              </a:ext>
            </a:extLst>
          </p:cNvPr>
          <p:cNvSpPr>
            <a:spLocks noGrp="1"/>
          </p:cNvSpPr>
          <p:nvPr>
            <p:ph type="title"/>
          </p:nvPr>
        </p:nvSpPr>
        <p:spPr/>
        <p:txBody>
          <a:bodyPr/>
          <a:lstStyle/>
          <a:p>
            <a:r>
              <a:rPr lang="en-US" sz="2700" dirty="0">
                <a:solidFill>
                  <a:schemeClr val="tx1"/>
                </a:solidFill>
                <a:latin typeface="+mj-lt"/>
              </a:rPr>
              <a:t>NIST MEP Definition of Manufacturing </a:t>
            </a:r>
            <a:br>
              <a:rPr lang="en-US" sz="2700" dirty="0">
                <a:solidFill>
                  <a:schemeClr val="tx1"/>
                </a:solidFill>
                <a:latin typeface="+mj-lt"/>
              </a:rPr>
            </a:br>
            <a:r>
              <a:rPr lang="en-US" sz="1650" dirty="0">
                <a:solidFill>
                  <a:schemeClr val="tx1"/>
                </a:solidFill>
                <a:latin typeface="+mj-lt"/>
              </a:rPr>
              <a:t>(Expanded NAICS Codes)</a:t>
            </a:r>
          </a:p>
        </p:txBody>
      </p:sp>
      <p:sp>
        <p:nvSpPr>
          <p:cNvPr id="3" name="Content Placeholder 2">
            <a:extLst>
              <a:ext uri="{FF2B5EF4-FFF2-40B4-BE49-F238E27FC236}">
                <a16:creationId xmlns:a16="http://schemas.microsoft.com/office/drawing/2014/main" id="{7FDF9A8E-6BB8-8F3E-42A9-CB4186BDC700}"/>
              </a:ext>
            </a:extLst>
          </p:cNvPr>
          <p:cNvSpPr>
            <a:spLocks noGrp="1"/>
          </p:cNvSpPr>
          <p:nvPr>
            <p:ph idx="1"/>
          </p:nvPr>
        </p:nvSpPr>
        <p:spPr>
          <a:xfrm>
            <a:off x="462937" y="1891430"/>
            <a:ext cx="4359357" cy="3870543"/>
          </a:xfrm>
        </p:spPr>
        <p:txBody>
          <a:bodyPr/>
          <a:lstStyle/>
          <a:p>
            <a:r>
              <a:rPr lang="en-US" sz="1500" b="1" dirty="0"/>
              <a:t>Current NAICS Codes</a:t>
            </a:r>
          </a:p>
          <a:p>
            <a:endParaRPr lang="en-US" sz="1500" dirty="0"/>
          </a:p>
          <a:p>
            <a:pPr marL="257175" indent="-257175">
              <a:buFont typeface="Arial" panose="020B0604020202020204" pitchFamily="34" charset="0"/>
              <a:buChar char="•"/>
            </a:pPr>
            <a:r>
              <a:rPr lang="en-US" sz="1600" dirty="0"/>
              <a:t>31-33 - Manufacturing</a:t>
            </a:r>
          </a:p>
          <a:p>
            <a:pPr marL="257175" indent="-257175">
              <a:buFont typeface="Arial" panose="020B0604020202020204" pitchFamily="34" charset="0"/>
              <a:buChar char="•"/>
            </a:pPr>
            <a:r>
              <a:rPr lang="en-US" sz="1600" dirty="0"/>
              <a:t>423510 - Metal Service Centers and Other Metal Merchant Wholesalers</a:t>
            </a:r>
          </a:p>
          <a:p>
            <a:pPr marL="257175" indent="-257175">
              <a:buFont typeface="Arial" panose="020B0604020202020204" pitchFamily="34" charset="0"/>
              <a:buChar char="•"/>
            </a:pPr>
            <a:r>
              <a:rPr lang="en-US" sz="1600" dirty="0"/>
              <a:t>488991 - Packing and Crating</a:t>
            </a:r>
          </a:p>
          <a:p>
            <a:pPr marL="257175" indent="-257175">
              <a:buFont typeface="Arial" panose="020B0604020202020204" pitchFamily="34" charset="0"/>
              <a:buChar char="•"/>
            </a:pPr>
            <a:r>
              <a:rPr lang="en-US" sz="1600" dirty="0"/>
              <a:t>541330 - Engineering Services</a:t>
            </a:r>
          </a:p>
          <a:p>
            <a:pPr marL="257175" indent="-257175">
              <a:buFont typeface="Arial" panose="020B0604020202020204" pitchFamily="34" charset="0"/>
              <a:buChar char="•"/>
            </a:pPr>
            <a:r>
              <a:rPr lang="en-US" sz="1600" dirty="0"/>
              <a:t>541380 - Testing Laboratories</a:t>
            </a:r>
          </a:p>
          <a:p>
            <a:pPr marL="257175" indent="-257175">
              <a:buFont typeface="Arial" panose="020B0604020202020204" pitchFamily="34" charset="0"/>
              <a:buChar char="•"/>
            </a:pPr>
            <a:r>
              <a:rPr lang="en-US" sz="1600" dirty="0"/>
              <a:t>54171X – Research and Development</a:t>
            </a:r>
          </a:p>
          <a:p>
            <a:pPr marL="257175" indent="-257175">
              <a:buFont typeface="Arial" panose="020B0604020202020204" pitchFamily="34" charset="0"/>
              <a:buChar char="•"/>
            </a:pPr>
            <a:r>
              <a:rPr lang="en-US" sz="1600" dirty="0"/>
              <a:t>561910 - Packaging and Labeling Services</a:t>
            </a:r>
          </a:p>
          <a:p>
            <a:pPr marL="257175" indent="-257175">
              <a:buFont typeface="Arial" panose="020B0604020202020204" pitchFamily="34" charset="0"/>
              <a:buChar char="•"/>
            </a:pPr>
            <a:r>
              <a:rPr lang="en-US" sz="1600" dirty="0"/>
              <a:t>811310 - Commercial and Industrial Machinery &amp; Equipment (except Automotive &amp; Electronic) Repair &amp; Maintenance</a:t>
            </a:r>
          </a:p>
          <a:p>
            <a:pPr marL="257175" indent="-257175">
              <a:buFont typeface="Arial" panose="020B0604020202020204" pitchFamily="34" charset="0"/>
              <a:buChar char="•"/>
            </a:pPr>
            <a:endParaRPr lang="en-US" sz="1650" dirty="0"/>
          </a:p>
        </p:txBody>
      </p:sp>
      <p:sp>
        <p:nvSpPr>
          <p:cNvPr id="4" name="Content Placeholder 2">
            <a:extLst>
              <a:ext uri="{FF2B5EF4-FFF2-40B4-BE49-F238E27FC236}">
                <a16:creationId xmlns:a16="http://schemas.microsoft.com/office/drawing/2014/main" id="{5328BF8C-600C-BD3A-6888-B00844E15CC0}"/>
              </a:ext>
            </a:extLst>
          </p:cNvPr>
          <p:cNvSpPr txBox="1">
            <a:spLocks/>
          </p:cNvSpPr>
          <p:nvPr/>
        </p:nvSpPr>
        <p:spPr>
          <a:xfrm>
            <a:off x="4684435" y="1891429"/>
            <a:ext cx="4359357" cy="3870543"/>
          </a:xfrm>
          <a:prstGeom prst="rect">
            <a:avLst/>
          </a:prstGeom>
        </p:spPr>
        <p:txBody>
          <a:bodyPr/>
          <a:lstStyle>
            <a:lvl1pPr marL="0" indent="0" algn="l" defTabSz="1715323" rtl="0" eaLnBrk="1" latinLnBrk="0" hangingPunct="1">
              <a:lnSpc>
                <a:spcPct val="90000"/>
              </a:lnSpc>
              <a:spcBef>
                <a:spcPts val="1876"/>
              </a:spcBef>
              <a:buFont typeface="Arial" panose="020B0604020202020204" pitchFamily="34" charset="0"/>
              <a:buNone/>
              <a:defRPr sz="5253" kern="1200">
                <a:solidFill>
                  <a:schemeClr val="tx1"/>
                </a:solidFill>
                <a:latin typeface="+mn-lt"/>
                <a:ea typeface="+mn-ea"/>
                <a:cs typeface="+mn-cs"/>
              </a:defRPr>
            </a:lvl1pPr>
            <a:lvl2pPr marL="1286492" indent="-428831" algn="l" defTabSz="1715323" rtl="0" eaLnBrk="1" latinLnBrk="0" hangingPunct="1">
              <a:lnSpc>
                <a:spcPct val="90000"/>
              </a:lnSpc>
              <a:spcBef>
                <a:spcPts val="938"/>
              </a:spcBef>
              <a:buFont typeface="Arial" panose="020B0604020202020204" pitchFamily="34" charset="0"/>
              <a:buChar char="•"/>
              <a:defRPr sz="4502" kern="1200">
                <a:solidFill>
                  <a:schemeClr val="tx1"/>
                </a:solidFill>
                <a:latin typeface="+mn-lt"/>
                <a:ea typeface="+mn-ea"/>
                <a:cs typeface="+mn-cs"/>
              </a:defRPr>
            </a:lvl2pPr>
            <a:lvl3pPr marL="2144154" indent="-428831" algn="l" defTabSz="1715323" rtl="0" eaLnBrk="1" latinLnBrk="0" hangingPunct="1">
              <a:lnSpc>
                <a:spcPct val="90000"/>
              </a:lnSpc>
              <a:spcBef>
                <a:spcPts val="938"/>
              </a:spcBef>
              <a:buFont typeface="Arial" panose="020B0604020202020204" pitchFamily="34" charset="0"/>
              <a:buChar char="•"/>
              <a:defRPr sz="3752" kern="1200">
                <a:solidFill>
                  <a:schemeClr val="tx1"/>
                </a:solidFill>
                <a:latin typeface="+mn-lt"/>
                <a:ea typeface="+mn-ea"/>
                <a:cs typeface="+mn-cs"/>
              </a:defRPr>
            </a:lvl3pPr>
            <a:lvl4pPr marL="3001815"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4pPr>
            <a:lvl5pPr marL="3859477"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5pPr>
            <a:lvl6pPr marL="4717138"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6pPr>
            <a:lvl7pPr marL="5574800"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7pPr>
            <a:lvl8pPr marL="6432461"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8pPr>
            <a:lvl9pPr marL="7290123" indent="-428831" algn="l" defTabSz="1715323" rtl="0" eaLnBrk="1" latinLnBrk="0" hangingPunct="1">
              <a:lnSpc>
                <a:spcPct val="90000"/>
              </a:lnSpc>
              <a:spcBef>
                <a:spcPts val="938"/>
              </a:spcBef>
              <a:buFont typeface="Arial" panose="020B0604020202020204" pitchFamily="34" charset="0"/>
              <a:buChar char="•"/>
              <a:defRPr sz="3377" kern="1200">
                <a:solidFill>
                  <a:schemeClr val="tx1"/>
                </a:solidFill>
                <a:latin typeface="+mn-lt"/>
                <a:ea typeface="+mn-ea"/>
                <a:cs typeface="+mn-cs"/>
              </a:defRPr>
            </a:lvl9pPr>
          </a:lstStyle>
          <a:p>
            <a:r>
              <a:rPr lang="en-US" sz="1500" b="1" dirty="0"/>
              <a:t>NAICS Codes in Next Expansion</a:t>
            </a:r>
          </a:p>
          <a:p>
            <a:pPr marL="257175" indent="-257175">
              <a:buFont typeface="Arial" panose="020B0604020202020204" pitchFamily="34" charset="0"/>
              <a:buChar char="•"/>
            </a:pPr>
            <a:r>
              <a:rPr lang="en-US" sz="1600" dirty="0"/>
              <a:t>Supply chain related</a:t>
            </a:r>
          </a:p>
          <a:p>
            <a:pPr marL="739610" lvl="1" indent="-257175"/>
            <a:r>
              <a:rPr lang="en-US" sz="1400" dirty="0"/>
              <a:t>4841 – General Freight Trucking</a:t>
            </a:r>
          </a:p>
          <a:p>
            <a:pPr marL="739610" lvl="1" indent="-257175"/>
            <a:r>
              <a:rPr lang="en-US" sz="1400" dirty="0"/>
              <a:t>4842 – Specialized Freight Trucking</a:t>
            </a:r>
          </a:p>
          <a:p>
            <a:pPr marL="739610" lvl="1" indent="-257175"/>
            <a:r>
              <a:rPr lang="en-US" sz="1400" dirty="0"/>
              <a:t>488510 – Freight Transportation Arrangement</a:t>
            </a:r>
          </a:p>
          <a:p>
            <a:pPr marL="739610" lvl="1" indent="-257175"/>
            <a:r>
              <a:rPr lang="en-US" sz="1400" dirty="0"/>
              <a:t>4931xx – Warehousing and Storage</a:t>
            </a:r>
          </a:p>
          <a:p>
            <a:pPr marL="257175" indent="-257175">
              <a:buFont typeface="Arial" panose="020B0604020202020204" pitchFamily="34" charset="0"/>
              <a:buChar char="•"/>
            </a:pPr>
            <a:r>
              <a:rPr lang="en-US" sz="1600" dirty="0"/>
              <a:t>Technology services related</a:t>
            </a:r>
          </a:p>
          <a:p>
            <a:pPr marL="739610" lvl="1" indent="-257175"/>
            <a:r>
              <a:rPr lang="en-US" sz="1400" dirty="0"/>
              <a:t>541420 – Industrial Design Services</a:t>
            </a:r>
          </a:p>
          <a:p>
            <a:pPr marL="739610" lvl="1" indent="-257175"/>
            <a:r>
              <a:rPr lang="en-US" sz="1400" dirty="0"/>
              <a:t>541511 – Custom Computer Programming Services</a:t>
            </a:r>
          </a:p>
          <a:p>
            <a:pPr marL="739610" lvl="1" indent="-257175"/>
            <a:r>
              <a:rPr lang="en-US" sz="1400" dirty="0"/>
              <a:t>541512 – Computer Systems Design Services</a:t>
            </a:r>
          </a:p>
          <a:p>
            <a:pPr marL="257175" indent="-257175">
              <a:buFont typeface="Arial" panose="020B0604020202020204" pitchFamily="34" charset="0"/>
              <a:buChar char="•"/>
            </a:pPr>
            <a:endParaRPr lang="en-US" sz="1650" dirty="0"/>
          </a:p>
        </p:txBody>
      </p:sp>
    </p:spTree>
    <p:extLst>
      <p:ext uri="{BB962C8B-B14F-4D97-AF65-F5344CB8AC3E}">
        <p14:creationId xmlns:p14="http://schemas.microsoft.com/office/powerpoint/2010/main" val="3289533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Clients</a:t>
            </a:r>
            <a:br>
              <a:rPr lang="en-US" sz="3200" dirty="0"/>
            </a:br>
            <a:r>
              <a:rPr lang="en-US" sz="2200" dirty="0"/>
              <a:t>(As Needed)</a:t>
            </a:r>
          </a:p>
        </p:txBody>
      </p:sp>
      <p:sp>
        <p:nvSpPr>
          <p:cNvPr id="3" name="Content Placeholder 2"/>
          <p:cNvSpPr>
            <a:spLocks noGrp="1"/>
          </p:cNvSpPr>
          <p:nvPr>
            <p:ph sz="half" idx="2"/>
          </p:nvPr>
        </p:nvSpPr>
        <p:spPr/>
        <p:txBody>
          <a:bodyPr>
            <a:normAutofit fontScale="92500" lnSpcReduction="10000"/>
          </a:bodyPr>
          <a:lstStyle/>
          <a:p>
            <a:pPr>
              <a:lnSpc>
                <a:spcPct val="110000"/>
              </a:lnSpc>
            </a:pPr>
            <a:r>
              <a:rPr lang="en-US" sz="2200" b="1" dirty="0">
                <a:solidFill>
                  <a:srgbClr val="0B6699"/>
                </a:solidFill>
              </a:rPr>
              <a:t>CAR Summary</a:t>
            </a:r>
          </a:p>
          <a:p>
            <a:pPr>
              <a:lnSpc>
                <a:spcPct val="110000"/>
              </a:lnSpc>
            </a:pPr>
            <a:r>
              <a:rPr lang="en-US" sz="2200" dirty="0"/>
              <a:t>CAR Survey Results</a:t>
            </a:r>
          </a:p>
          <a:p>
            <a:pPr>
              <a:lnSpc>
                <a:spcPct val="110000"/>
              </a:lnSpc>
            </a:pPr>
            <a:r>
              <a:rPr lang="en-US" sz="2200" dirty="0"/>
              <a:t>Client Counts</a:t>
            </a:r>
          </a:p>
          <a:p>
            <a:pPr>
              <a:lnSpc>
                <a:spcPct val="110000"/>
              </a:lnSpc>
            </a:pPr>
            <a:r>
              <a:rPr lang="en-US" sz="2200" dirty="0"/>
              <a:t>Clients and Projects</a:t>
            </a:r>
          </a:p>
          <a:p>
            <a:pPr>
              <a:lnSpc>
                <a:spcPct val="110000"/>
              </a:lnSpc>
            </a:pPr>
            <a:r>
              <a:rPr lang="en-US" sz="2200" dirty="0"/>
              <a:t>Clients/Projects/Impacts</a:t>
            </a:r>
          </a:p>
          <a:p>
            <a:pPr>
              <a:lnSpc>
                <a:spcPct val="110000"/>
              </a:lnSpc>
            </a:pPr>
            <a:r>
              <a:rPr lang="en-US" sz="2200" dirty="0"/>
              <a:t>Cohort Comparison</a:t>
            </a:r>
          </a:p>
          <a:p>
            <a:pPr>
              <a:lnSpc>
                <a:spcPct val="110000"/>
              </a:lnSpc>
            </a:pPr>
            <a:r>
              <a:rPr lang="en-US" sz="2200" dirty="0"/>
              <a:t>Impact Analysis </a:t>
            </a:r>
          </a:p>
          <a:p>
            <a:pPr>
              <a:lnSpc>
                <a:spcPct val="110000"/>
              </a:lnSpc>
            </a:pPr>
            <a:r>
              <a:rPr lang="en-US" sz="2200" dirty="0"/>
              <a:t>IMPACT Metrics</a:t>
            </a:r>
          </a:p>
          <a:p>
            <a:pPr>
              <a:lnSpc>
                <a:spcPct val="110000"/>
              </a:lnSpc>
            </a:pPr>
            <a:r>
              <a:rPr lang="en-US" sz="2200" dirty="0"/>
              <a:t>IMPACT Metrics Detail</a:t>
            </a:r>
          </a:p>
          <a:p>
            <a:pPr>
              <a:lnSpc>
                <a:spcPct val="110000"/>
              </a:lnSpc>
            </a:pPr>
            <a:r>
              <a:rPr lang="en-US" sz="2200" dirty="0"/>
              <a:t>IMPACT Metrics Summary</a:t>
            </a:r>
          </a:p>
          <a:p>
            <a:endParaRPr lang="en-US" sz="2200" dirty="0"/>
          </a:p>
          <a:p>
            <a:pPr lvl="1"/>
            <a:endParaRPr lang="en-US" sz="2200" dirty="0"/>
          </a:p>
        </p:txBody>
      </p:sp>
      <p:sp>
        <p:nvSpPr>
          <p:cNvPr id="7" name="Text Placeholder 6"/>
          <p:cNvSpPr>
            <a:spLocks noGrp="1"/>
          </p:cNvSpPr>
          <p:nvPr>
            <p:ph type="body" sz="quarter" idx="3"/>
          </p:nvPr>
        </p:nvSpPr>
        <p:spPr>
          <a:xfrm>
            <a:off x="457201" y="1535113"/>
            <a:ext cx="8229600" cy="639762"/>
          </a:xfrm>
        </p:spPr>
        <p:txBody>
          <a:bodyPr anchor="ctr"/>
          <a:lstStyle/>
          <a:p>
            <a:r>
              <a:rPr lang="en-US" dirty="0"/>
              <a:t>Related Reports: </a:t>
            </a:r>
            <a:r>
              <a:rPr lang="en-US" b="0" dirty="0"/>
              <a:t>Either data used in report or clickable from page</a:t>
            </a:r>
          </a:p>
        </p:txBody>
      </p:sp>
      <p:sp>
        <p:nvSpPr>
          <p:cNvPr id="8" name="Content Placeholder 7"/>
          <p:cNvSpPr>
            <a:spLocks noGrp="1"/>
          </p:cNvSpPr>
          <p:nvPr>
            <p:ph sz="quarter" idx="4"/>
          </p:nvPr>
        </p:nvSpPr>
        <p:spPr/>
        <p:txBody>
          <a:bodyPr>
            <a:normAutofit fontScale="92500" lnSpcReduction="10000"/>
          </a:bodyPr>
          <a:lstStyle/>
          <a:p>
            <a:r>
              <a:rPr lang="en-US" sz="2200" dirty="0"/>
              <a:t>Industry Profile </a:t>
            </a:r>
          </a:p>
          <a:p>
            <a:r>
              <a:rPr lang="en-US" sz="2200" b="1" dirty="0">
                <a:solidFill>
                  <a:srgbClr val="0B6699"/>
                </a:solidFill>
              </a:rPr>
              <a:t>New/Repeat Clients</a:t>
            </a:r>
          </a:p>
          <a:p>
            <a:r>
              <a:rPr lang="en-US" sz="2200" dirty="0"/>
              <a:t>Success Story Details</a:t>
            </a:r>
          </a:p>
          <a:p>
            <a:r>
              <a:rPr lang="en-US" sz="2200" dirty="0"/>
              <a:t>Success Story Marketing</a:t>
            </a:r>
          </a:p>
          <a:p>
            <a:r>
              <a:rPr lang="en-US" sz="2200" dirty="0"/>
              <a:t>Survey Confirmation</a:t>
            </a:r>
          </a:p>
          <a:p>
            <a:r>
              <a:rPr lang="en-US" sz="2200" b="1" dirty="0">
                <a:solidFill>
                  <a:srgbClr val="0B6699"/>
                </a:solidFill>
              </a:rPr>
              <a:t>Survey Continuity (Clients and Projects) </a:t>
            </a:r>
          </a:p>
          <a:p>
            <a:r>
              <a:rPr lang="en-US" sz="2200" b="1" dirty="0">
                <a:solidFill>
                  <a:srgbClr val="0B6699"/>
                </a:solidFill>
              </a:rPr>
              <a:t>Survey Impact Allocation by Hours</a:t>
            </a:r>
            <a:r>
              <a:rPr lang="en-US" sz="2200" dirty="0">
                <a:solidFill>
                  <a:srgbClr val="0B6699"/>
                </a:solidFill>
              </a:rPr>
              <a:t> </a:t>
            </a:r>
          </a:p>
          <a:p>
            <a:r>
              <a:rPr lang="en-US" sz="2200" dirty="0"/>
              <a:t>Survey Outliers</a:t>
            </a:r>
          </a:p>
          <a:p>
            <a:r>
              <a:rPr lang="en-US" sz="2200" dirty="0"/>
              <a:t>Survey Results </a:t>
            </a:r>
          </a:p>
          <a:p>
            <a:r>
              <a:rPr lang="en-US" sz="2200" dirty="0"/>
              <a:t>Survey Summary </a:t>
            </a:r>
            <a:br>
              <a:rPr lang="en-US" sz="2200" dirty="0"/>
            </a:br>
            <a:endParaRPr lang="en-US" sz="2200" dirty="0"/>
          </a:p>
        </p:txBody>
      </p:sp>
      <p:sp>
        <p:nvSpPr>
          <p:cNvPr id="5" name="Slide Number Placeholder 4">
            <a:extLst>
              <a:ext uri="{FF2B5EF4-FFF2-40B4-BE49-F238E27FC236}">
                <a16:creationId xmlns:a16="http://schemas.microsoft.com/office/drawing/2014/main" id="{DD18A9F0-28ED-40C9-9311-4580FC1A4D35}"/>
              </a:ext>
            </a:extLst>
          </p:cNvPr>
          <p:cNvSpPr>
            <a:spLocks noGrp="1"/>
          </p:cNvSpPr>
          <p:nvPr>
            <p:ph type="sldNum" sz="quarter" idx="10"/>
          </p:nvPr>
        </p:nvSpPr>
        <p:spPr/>
        <p:txBody>
          <a:bodyPr/>
          <a:lstStyle/>
          <a:p>
            <a:fld id="{54311E83-CD6C-2549-9EAD-3DC9C6DC4EB6}" type="slidenum">
              <a:rPr lang="en-US" smtClean="0"/>
              <a:pPr/>
              <a:t>53</a:t>
            </a:fld>
            <a:endParaRPr lang="en-US" dirty="0"/>
          </a:p>
        </p:txBody>
      </p:sp>
    </p:spTree>
    <p:extLst>
      <p:ext uri="{BB962C8B-B14F-4D97-AF65-F5344CB8AC3E}">
        <p14:creationId xmlns:p14="http://schemas.microsoft.com/office/powerpoint/2010/main" val="2886799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815"/>
            <a:ext cx="8229600" cy="702877"/>
          </a:xfrm>
        </p:spPr>
        <p:txBody>
          <a:bodyPr>
            <a:normAutofit fontScale="90000"/>
          </a:bodyPr>
          <a:lstStyle/>
          <a:p>
            <a:r>
              <a:rPr lang="en-US" sz="3200" dirty="0"/>
              <a:t>Reporting Elements – Clients</a:t>
            </a:r>
            <a:br>
              <a:rPr lang="en-US" sz="3200" dirty="0"/>
            </a:br>
            <a:r>
              <a:rPr lang="en-US" sz="2200" dirty="0"/>
              <a:t>(As Needed)</a:t>
            </a:r>
          </a:p>
        </p:txBody>
      </p:sp>
      <p:sp>
        <p:nvSpPr>
          <p:cNvPr id="3" name="Content Placeholder 2"/>
          <p:cNvSpPr>
            <a:spLocks noGrp="1"/>
          </p:cNvSpPr>
          <p:nvPr>
            <p:ph idx="1"/>
          </p:nvPr>
        </p:nvSpPr>
        <p:spPr/>
        <p:txBody>
          <a:bodyPr>
            <a:normAutofit fontScale="92500"/>
          </a:bodyPr>
          <a:lstStyle/>
          <a:p>
            <a:pPr marL="0" indent="0">
              <a:buNone/>
            </a:pPr>
            <a:r>
              <a:rPr lang="en-US" b="1" dirty="0"/>
              <a:t>Did you know:</a:t>
            </a:r>
          </a:p>
          <a:p>
            <a:pPr lvl="1"/>
            <a:r>
              <a:rPr lang="en-US" dirty="0"/>
              <a:t>Common errors on the CIF include:</a:t>
            </a:r>
          </a:p>
          <a:p>
            <a:pPr lvl="2"/>
            <a:r>
              <a:rPr lang="en-US" dirty="0"/>
              <a:t>Potential duplicates that require reconciliation prior to FINISH by NIST MEP</a:t>
            </a:r>
          </a:p>
          <a:p>
            <a:pPr lvl="3"/>
            <a:r>
              <a:rPr lang="en-US" dirty="0"/>
              <a:t>Typos</a:t>
            </a:r>
          </a:p>
          <a:p>
            <a:pPr lvl="3"/>
            <a:r>
              <a:rPr lang="en-US" dirty="0"/>
              <a:t>Change in naming conventions but do not update MEIS and instead create duplicates</a:t>
            </a:r>
          </a:p>
          <a:p>
            <a:pPr lvl="2"/>
            <a:r>
              <a:rPr lang="en-US" dirty="0"/>
              <a:t>Clients that do not meet the MEP DOM</a:t>
            </a:r>
          </a:p>
          <a:p>
            <a:pPr lvl="2"/>
            <a:r>
              <a:rPr lang="en-US" dirty="0"/>
              <a:t>Typos in D&amp;B number</a:t>
            </a:r>
          </a:p>
          <a:p>
            <a:pPr lvl="1"/>
            <a:r>
              <a:rPr lang="en-US" dirty="0"/>
              <a:t>The clients (or CIF) must be uploaded before the projects or Project Information File (PIF) can be uploaded</a:t>
            </a:r>
          </a:p>
        </p:txBody>
      </p:sp>
      <p:sp>
        <p:nvSpPr>
          <p:cNvPr id="5" name="Slide Number Placeholder 4">
            <a:extLst>
              <a:ext uri="{FF2B5EF4-FFF2-40B4-BE49-F238E27FC236}">
                <a16:creationId xmlns:a16="http://schemas.microsoft.com/office/drawing/2014/main" id="{144AF941-B1F3-4554-98B5-DEC98E0CE998}"/>
              </a:ext>
            </a:extLst>
          </p:cNvPr>
          <p:cNvSpPr>
            <a:spLocks noGrp="1"/>
          </p:cNvSpPr>
          <p:nvPr>
            <p:ph type="sldNum" sz="quarter" idx="4"/>
          </p:nvPr>
        </p:nvSpPr>
        <p:spPr/>
        <p:txBody>
          <a:bodyPr/>
          <a:lstStyle/>
          <a:p>
            <a:fld id="{54311E83-CD6C-2549-9EAD-3DC9C6DC4EB6}" type="slidenum">
              <a:rPr lang="en-US" smtClean="0"/>
              <a:pPr/>
              <a:t>54</a:t>
            </a:fld>
            <a:endParaRPr lang="en-US" dirty="0"/>
          </a:p>
        </p:txBody>
      </p:sp>
    </p:spTree>
    <p:extLst>
      <p:ext uri="{BB962C8B-B14F-4D97-AF65-F5344CB8AC3E}">
        <p14:creationId xmlns:p14="http://schemas.microsoft.com/office/powerpoint/2010/main" val="1002835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Clients</a:t>
            </a:r>
            <a:br>
              <a:rPr lang="en-US" sz="3200" dirty="0"/>
            </a:br>
            <a:r>
              <a:rPr lang="en-US" sz="2200" dirty="0"/>
              <a:t>(As Needed)</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Did you know:</a:t>
            </a:r>
          </a:p>
          <a:p>
            <a:pPr lvl="1"/>
            <a:r>
              <a:rPr lang="en-US" dirty="0"/>
              <a:t>The client file has two tabs – one contains the information that the CAR has provided about the client and the other contains information that is pulled from the mydnb.com database</a:t>
            </a:r>
          </a:p>
          <a:p>
            <a:pPr lvl="2"/>
            <a:r>
              <a:rPr lang="en-US" dirty="0"/>
              <a:t>A </a:t>
            </a:r>
            <a:r>
              <a:rPr lang="en-US" dirty="0">
                <a:solidFill>
                  <a:srgbClr val="FF0000"/>
                </a:solidFill>
              </a:rPr>
              <a:t>!</a:t>
            </a:r>
            <a:r>
              <a:rPr lang="en-US" dirty="0"/>
              <a:t> beside any field, means that the data that you entered differs from D&amp;Bs data</a:t>
            </a:r>
          </a:p>
          <a:p>
            <a:pPr lvl="2"/>
            <a:r>
              <a:rPr lang="en-US" dirty="0"/>
              <a:t>You can hover over the </a:t>
            </a:r>
            <a:r>
              <a:rPr lang="en-US" dirty="0">
                <a:solidFill>
                  <a:srgbClr val="FF0000"/>
                </a:solidFill>
              </a:rPr>
              <a:t>!</a:t>
            </a:r>
            <a:r>
              <a:rPr lang="en-US" dirty="0"/>
              <a:t> and right click to accept the data if you believe it to be accurate. </a:t>
            </a:r>
          </a:p>
          <a:p>
            <a:pPr lvl="1"/>
            <a:endParaRPr lang="en-US" dirty="0"/>
          </a:p>
          <a:p>
            <a:pPr lvl="1"/>
            <a:r>
              <a:rPr lang="en-US" dirty="0"/>
              <a:t>MEIS has a D&amp;B portal which helps with obtaining DUNS Numbers and NAICS Codes and researching your clients</a:t>
            </a:r>
          </a:p>
          <a:p>
            <a:pPr lvl="1"/>
            <a:endParaRPr lang="en-US" dirty="0"/>
          </a:p>
          <a:p>
            <a:endParaRPr lang="en-US" dirty="0"/>
          </a:p>
        </p:txBody>
      </p:sp>
      <p:sp>
        <p:nvSpPr>
          <p:cNvPr id="5" name="Slide Number Placeholder 4">
            <a:extLst>
              <a:ext uri="{FF2B5EF4-FFF2-40B4-BE49-F238E27FC236}">
                <a16:creationId xmlns:a16="http://schemas.microsoft.com/office/drawing/2014/main" id="{549A253E-C9DD-4926-843F-9051185EC0EE}"/>
              </a:ext>
            </a:extLst>
          </p:cNvPr>
          <p:cNvSpPr>
            <a:spLocks noGrp="1"/>
          </p:cNvSpPr>
          <p:nvPr>
            <p:ph type="sldNum" sz="quarter" idx="4"/>
          </p:nvPr>
        </p:nvSpPr>
        <p:spPr/>
        <p:txBody>
          <a:bodyPr/>
          <a:lstStyle/>
          <a:p>
            <a:fld id="{54311E83-CD6C-2549-9EAD-3DC9C6DC4EB6}" type="slidenum">
              <a:rPr lang="en-US" smtClean="0"/>
              <a:pPr/>
              <a:t>55</a:t>
            </a:fld>
            <a:endParaRPr lang="en-US" dirty="0"/>
          </a:p>
        </p:txBody>
      </p:sp>
    </p:spTree>
    <p:extLst>
      <p:ext uri="{BB962C8B-B14F-4D97-AF65-F5344CB8AC3E}">
        <p14:creationId xmlns:p14="http://schemas.microsoft.com/office/powerpoint/2010/main" val="896236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Client Information Collected from Center or Calculated/Designated in MEIS</a:t>
            </a:r>
          </a:p>
        </p:txBody>
      </p:sp>
      <p:sp>
        <p:nvSpPr>
          <p:cNvPr id="3" name="Content Placeholder 2"/>
          <p:cNvSpPr>
            <a:spLocks noGrp="1"/>
          </p:cNvSpPr>
          <p:nvPr>
            <p:ph idx="1"/>
          </p:nvPr>
        </p:nvSpPr>
        <p:spPr>
          <a:xfrm>
            <a:off x="457200" y="1588168"/>
            <a:ext cx="8229600" cy="4802504"/>
          </a:xfrm>
        </p:spPr>
        <p:txBody>
          <a:bodyPr>
            <a:normAutofit fontScale="47500" lnSpcReduction="20000"/>
          </a:bodyPr>
          <a:lstStyle/>
          <a:p>
            <a:r>
              <a:rPr lang="en-US" sz="3300" dirty="0"/>
              <a:t>Client data based on what is provided by Center</a:t>
            </a:r>
          </a:p>
          <a:p>
            <a:pPr lvl="1"/>
            <a:r>
              <a:rPr lang="en-US" sz="3300" dirty="0"/>
              <a:t>CAR Client ID</a:t>
            </a:r>
            <a:endParaRPr lang="en-US" sz="3300" b="1" dirty="0"/>
          </a:p>
          <a:p>
            <a:pPr lvl="1"/>
            <a:r>
              <a:rPr lang="en-US" sz="3300" b="1" dirty="0">
                <a:solidFill>
                  <a:srgbClr val="0B6699"/>
                </a:solidFill>
              </a:rPr>
              <a:t>D&amp;B Number (extremely important for data integrity)</a:t>
            </a:r>
          </a:p>
          <a:p>
            <a:pPr lvl="1"/>
            <a:r>
              <a:rPr lang="en-US" sz="3300" dirty="0"/>
              <a:t>Participates in DOD Supply Chain (regular data request from DOC and DOD)</a:t>
            </a:r>
          </a:p>
          <a:p>
            <a:pPr lvl="1"/>
            <a:r>
              <a:rPr lang="en-US" sz="3300" dirty="0"/>
              <a:t>C – Level Engagement (conversations with Federal Program Manager)</a:t>
            </a:r>
          </a:p>
          <a:p>
            <a:pPr lvl="1"/>
            <a:r>
              <a:rPr lang="en-US" sz="3300" b="1" dirty="0">
                <a:solidFill>
                  <a:srgbClr val="0B6699"/>
                </a:solidFill>
              </a:rPr>
              <a:t>Transformation and Coaching (progress towards Operating Outcome Transformational Goal)</a:t>
            </a:r>
          </a:p>
          <a:p>
            <a:pPr lvl="1"/>
            <a:r>
              <a:rPr lang="en-US" sz="3300" dirty="0"/>
              <a:t>Primary Contact Information for MEP Client  Survey</a:t>
            </a:r>
          </a:p>
          <a:p>
            <a:pPr lvl="1"/>
            <a:r>
              <a:rPr lang="en-US" sz="3300" dirty="0"/>
              <a:t>Secondary Contact Information for MEP Client Survey</a:t>
            </a:r>
          </a:p>
          <a:p>
            <a:pPr lvl="1"/>
            <a:endParaRPr lang="en-US" sz="3300" dirty="0"/>
          </a:p>
          <a:p>
            <a:r>
              <a:rPr lang="en-US" sz="3300" dirty="0"/>
              <a:t>Calculated in MEIS or Designated by NIST MEP</a:t>
            </a:r>
          </a:p>
          <a:p>
            <a:pPr lvl="1"/>
            <a:r>
              <a:rPr lang="en-US" sz="2900" dirty="0"/>
              <a:t>MEIS Client ID</a:t>
            </a:r>
          </a:p>
          <a:p>
            <a:pPr lvl="1"/>
            <a:r>
              <a:rPr lang="en-US" sz="3300" dirty="0"/>
              <a:t>Client Since (based on completion year/quarter of first project)</a:t>
            </a:r>
          </a:p>
          <a:p>
            <a:pPr lvl="1"/>
            <a:r>
              <a:rPr lang="en-US" sz="3300" b="1" dirty="0">
                <a:solidFill>
                  <a:srgbClr val="0B6699"/>
                </a:solidFill>
              </a:rPr>
              <a:t>Next Expected Survey Year/Quarter </a:t>
            </a:r>
          </a:p>
          <a:p>
            <a:pPr lvl="1"/>
            <a:r>
              <a:rPr lang="en-US" sz="3300" dirty="0"/>
              <a:t>NAICS Impact Driver (first MEP DOM NAICS from D&amp;B, used in Industry reports and charts)</a:t>
            </a:r>
          </a:p>
          <a:p>
            <a:pPr lvl="1"/>
            <a:r>
              <a:rPr lang="en-US" sz="3300" b="1" dirty="0">
                <a:solidFill>
                  <a:srgbClr val="0B6699"/>
                </a:solidFill>
              </a:rPr>
              <a:t>MEP Waived (approved Center request to waive meeting D&amp;B NAICS requirement)</a:t>
            </a:r>
          </a:p>
          <a:p>
            <a:pPr lvl="1"/>
            <a:r>
              <a:rPr lang="en-US" sz="3300" dirty="0"/>
              <a:t>MEP Special Client (SBIR – designated by NIST MEP based on SBIR data resource)</a:t>
            </a:r>
          </a:p>
          <a:p>
            <a:pPr lvl="1"/>
            <a:r>
              <a:rPr lang="en-US" sz="3300" dirty="0"/>
              <a:t>Out of Business (verified by NIST MEP after Center indicates company is no longer active)</a:t>
            </a:r>
          </a:p>
          <a:p>
            <a:pPr lvl="1"/>
            <a:endParaRPr lang="en-US" dirty="0"/>
          </a:p>
          <a:p>
            <a:pPr lvl="1"/>
            <a:endParaRPr lang="en-US" dirty="0"/>
          </a:p>
          <a:p>
            <a:pPr lvl="1"/>
            <a:endParaRPr lang="en-US" dirty="0"/>
          </a:p>
          <a:p>
            <a:pPr lvl="1"/>
            <a:endParaRPr lang="en-US" dirty="0" err="1"/>
          </a:p>
        </p:txBody>
      </p:sp>
      <p:sp>
        <p:nvSpPr>
          <p:cNvPr id="5" name="Slide Number Placeholder 4">
            <a:extLst>
              <a:ext uri="{FF2B5EF4-FFF2-40B4-BE49-F238E27FC236}">
                <a16:creationId xmlns:a16="http://schemas.microsoft.com/office/drawing/2014/main" id="{4251065C-3D15-4A89-A8ED-6422DFD87DE8}"/>
              </a:ext>
            </a:extLst>
          </p:cNvPr>
          <p:cNvSpPr>
            <a:spLocks noGrp="1"/>
          </p:cNvSpPr>
          <p:nvPr>
            <p:ph type="sldNum" sz="quarter" idx="4"/>
          </p:nvPr>
        </p:nvSpPr>
        <p:spPr/>
        <p:txBody>
          <a:bodyPr/>
          <a:lstStyle/>
          <a:p>
            <a:fld id="{54311E83-CD6C-2549-9EAD-3DC9C6DC4EB6}" type="slidenum">
              <a:rPr lang="en-US" smtClean="0"/>
              <a:pPr/>
              <a:t>56</a:t>
            </a:fld>
            <a:endParaRPr lang="en-US" dirty="0"/>
          </a:p>
        </p:txBody>
      </p:sp>
    </p:spTree>
    <p:extLst>
      <p:ext uri="{BB962C8B-B14F-4D97-AF65-F5344CB8AC3E}">
        <p14:creationId xmlns:p14="http://schemas.microsoft.com/office/powerpoint/2010/main" val="4034415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Client Information Collected using D&amp;B</a:t>
            </a:r>
          </a:p>
        </p:txBody>
      </p:sp>
      <p:sp>
        <p:nvSpPr>
          <p:cNvPr id="3" name="Content Placeholder 2"/>
          <p:cNvSpPr>
            <a:spLocks noGrp="1"/>
          </p:cNvSpPr>
          <p:nvPr>
            <p:ph idx="1"/>
          </p:nvPr>
        </p:nvSpPr>
        <p:spPr/>
        <p:txBody>
          <a:bodyPr>
            <a:normAutofit fontScale="77500" lnSpcReduction="20000"/>
          </a:bodyPr>
          <a:lstStyle/>
          <a:p>
            <a:r>
              <a:rPr lang="en-US" dirty="0"/>
              <a:t>NIST MEP relies on D&amp;B for client background information </a:t>
            </a:r>
          </a:p>
          <a:p>
            <a:pPr lvl="1"/>
            <a:r>
              <a:rPr lang="en-US" dirty="0"/>
              <a:t>Address 1 and 2</a:t>
            </a:r>
          </a:p>
          <a:p>
            <a:pPr lvl="1"/>
            <a:r>
              <a:rPr lang="en-US" dirty="0"/>
              <a:t>City</a:t>
            </a:r>
          </a:p>
          <a:p>
            <a:pPr lvl="1"/>
            <a:r>
              <a:rPr lang="en-US" dirty="0"/>
              <a:t>State</a:t>
            </a:r>
          </a:p>
          <a:p>
            <a:pPr lvl="1"/>
            <a:r>
              <a:rPr lang="en-US" dirty="0"/>
              <a:t>County</a:t>
            </a:r>
          </a:p>
          <a:p>
            <a:pPr lvl="1"/>
            <a:r>
              <a:rPr lang="en-US" dirty="0"/>
              <a:t>Zip</a:t>
            </a:r>
          </a:p>
          <a:p>
            <a:pPr lvl="1"/>
            <a:r>
              <a:rPr lang="en-US" dirty="0"/>
              <a:t>NAICS  (determines if project can be submitted for client)</a:t>
            </a:r>
          </a:p>
          <a:p>
            <a:pPr lvl="1"/>
            <a:r>
              <a:rPr lang="en-US" b="1" dirty="0">
                <a:solidFill>
                  <a:srgbClr val="0B6699"/>
                </a:solidFill>
              </a:rPr>
              <a:t>Number of Employees (progress towards Operating Outcomes Very Small Goal)</a:t>
            </a:r>
          </a:p>
          <a:p>
            <a:pPr lvl="1"/>
            <a:r>
              <a:rPr lang="en-US" b="1" dirty="0">
                <a:solidFill>
                  <a:srgbClr val="0B6699"/>
                </a:solidFill>
              </a:rPr>
              <a:t>FIPS State/County (for rural mapping to USDA RUCC)</a:t>
            </a:r>
          </a:p>
          <a:p>
            <a:pPr lvl="1"/>
            <a:r>
              <a:rPr lang="en-US" b="1" dirty="0">
                <a:solidFill>
                  <a:srgbClr val="0B6699"/>
                </a:solidFill>
              </a:rPr>
              <a:t>Year Founded (progress towards Operating Outcome Startup Goal)</a:t>
            </a:r>
          </a:p>
          <a:p>
            <a:pPr lvl="1"/>
            <a:r>
              <a:rPr lang="en-US" b="1" dirty="0">
                <a:solidFill>
                  <a:srgbClr val="0B6699"/>
                </a:solidFill>
              </a:rPr>
              <a:t>Prescreen Score (D&amp;B proprietary algorithm to provide simple indicator of credit worthiness)</a:t>
            </a:r>
          </a:p>
          <a:p>
            <a:pPr lvl="1"/>
            <a:r>
              <a:rPr lang="en-US" b="1" dirty="0">
                <a:solidFill>
                  <a:srgbClr val="0B6699"/>
                </a:solidFill>
              </a:rPr>
              <a:t>Corporate Hierarchy</a:t>
            </a:r>
          </a:p>
        </p:txBody>
      </p:sp>
      <p:sp>
        <p:nvSpPr>
          <p:cNvPr id="5" name="Slide Number Placeholder 4">
            <a:extLst>
              <a:ext uri="{FF2B5EF4-FFF2-40B4-BE49-F238E27FC236}">
                <a16:creationId xmlns:a16="http://schemas.microsoft.com/office/drawing/2014/main" id="{4251065C-3D15-4A89-A8ED-6422DFD87DE8}"/>
              </a:ext>
            </a:extLst>
          </p:cNvPr>
          <p:cNvSpPr>
            <a:spLocks noGrp="1"/>
          </p:cNvSpPr>
          <p:nvPr>
            <p:ph type="sldNum" sz="quarter" idx="4"/>
          </p:nvPr>
        </p:nvSpPr>
        <p:spPr/>
        <p:txBody>
          <a:bodyPr/>
          <a:lstStyle/>
          <a:p>
            <a:fld id="{54311E83-CD6C-2549-9EAD-3DC9C6DC4EB6}" type="slidenum">
              <a:rPr lang="en-US" smtClean="0"/>
              <a:pPr/>
              <a:t>57</a:t>
            </a:fld>
            <a:endParaRPr lang="en-US" dirty="0"/>
          </a:p>
        </p:txBody>
      </p:sp>
    </p:spTree>
    <p:extLst>
      <p:ext uri="{BB962C8B-B14F-4D97-AF65-F5344CB8AC3E}">
        <p14:creationId xmlns:p14="http://schemas.microsoft.com/office/powerpoint/2010/main" val="842797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Projects and Events</a:t>
            </a:r>
            <a:br>
              <a:rPr lang="en-US" sz="3200" dirty="0"/>
            </a:br>
            <a:r>
              <a:rPr lang="en-US" sz="2200" dirty="0"/>
              <a:t>(Quarterly and As Changes Occur)</a:t>
            </a:r>
            <a:endParaRPr lang="en-US" sz="3200"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Purpose:</a:t>
            </a:r>
          </a:p>
          <a:p>
            <a:pPr lvl="1"/>
            <a:r>
              <a:rPr lang="en-US" dirty="0"/>
              <a:t>Project/Event information is collected for the purpose of conducting an in-house project impact survey measuring the realized impacts (sales, investment, employment, cost of goods sold, etc.) of services to our clients</a:t>
            </a:r>
          </a:p>
          <a:p>
            <a:pPr lvl="1"/>
            <a:r>
              <a:rPr lang="en-US" dirty="0"/>
              <a:t>Surveys are conducted six months after the completion of the project for new clients.  The survey period could vary for repeat clients</a:t>
            </a:r>
          </a:p>
          <a:p>
            <a:pPr lvl="1"/>
            <a:r>
              <a:rPr lang="en-US" dirty="0"/>
              <a:t>All projects and events reported to NIST MEP will be surveyed</a:t>
            </a:r>
          </a:p>
          <a:p>
            <a:pPr lvl="1"/>
            <a:r>
              <a:rPr lang="en-US" dirty="0"/>
              <a:t>Used in Center Performance Management and Center Annual and Panel Reviews.</a:t>
            </a:r>
          </a:p>
          <a:p>
            <a:pPr marL="0" indent="0">
              <a:buNone/>
            </a:pPr>
            <a:r>
              <a:rPr lang="en-US" b="1" dirty="0"/>
              <a:t>How to report:</a:t>
            </a:r>
          </a:p>
          <a:p>
            <a:pPr lvl="1"/>
            <a:r>
              <a:rPr lang="en-US" dirty="0"/>
              <a:t>Click CIP, hover over Projects and Events, click Submit Quarterly Reports.  Centers now have four options for submitting client information.</a:t>
            </a:r>
          </a:p>
          <a:p>
            <a:pPr lvl="2"/>
            <a:r>
              <a:rPr lang="en-US" dirty="0"/>
              <a:t>Add New (one at a time) click Add New </a:t>
            </a:r>
          </a:p>
          <a:p>
            <a:pPr lvl="2"/>
            <a:r>
              <a:rPr lang="en-US" dirty="0"/>
              <a:t>Click Select Files to upload a Project Information File (PIF) XML  or CSV file (requires one time setup of field mapping to work)</a:t>
            </a:r>
          </a:p>
          <a:p>
            <a:pPr lvl="2"/>
            <a:r>
              <a:rPr lang="en-US" dirty="0"/>
              <a:t>Click </a:t>
            </a:r>
            <a:r>
              <a:rPr lang="en-US" dirty="0" err="1"/>
              <a:t>Goto</a:t>
            </a:r>
            <a:r>
              <a:rPr lang="en-US" dirty="0"/>
              <a:t> Spreadsheet to use the spreadsheet interface</a:t>
            </a:r>
          </a:p>
          <a:p>
            <a:pPr lvl="2"/>
            <a:r>
              <a:rPr lang="en-US" dirty="0"/>
              <a:t>Click Validate/Submit from Salesforce using the Salesforce/MEIS Utility (requires one time setup of field mapping to work)</a:t>
            </a:r>
          </a:p>
          <a:p>
            <a:pPr lvl="2"/>
            <a:r>
              <a:rPr lang="en-US" dirty="0"/>
              <a:t>Clients must be in the system before submitting projects</a:t>
            </a:r>
          </a:p>
          <a:p>
            <a:pPr lvl="2"/>
            <a:r>
              <a:rPr lang="en-US" dirty="0"/>
              <a:t>Each individual project/event reported on the PIF must be assigned a unique project/event identifier.  This unique id will identify each interaction</a:t>
            </a:r>
          </a:p>
          <a:p>
            <a:pPr lvl="2"/>
            <a:r>
              <a:rPr lang="en-US" dirty="0"/>
              <a:t>Each Project/Event will be directly associated to one of the Funding Agreement Ids</a:t>
            </a:r>
          </a:p>
          <a:p>
            <a:pPr lvl="2"/>
            <a:r>
              <a:rPr lang="en-US" dirty="0"/>
              <a:t>Projects are reported with a single Client ID and Events have multiple Client IDs per record</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969C8262-1CBD-4D92-8E12-05661CEB3271}"/>
              </a:ext>
            </a:extLst>
          </p:cNvPr>
          <p:cNvSpPr>
            <a:spLocks noGrp="1"/>
          </p:cNvSpPr>
          <p:nvPr>
            <p:ph type="sldNum" sz="quarter" idx="4"/>
          </p:nvPr>
        </p:nvSpPr>
        <p:spPr/>
        <p:txBody>
          <a:bodyPr/>
          <a:lstStyle/>
          <a:p>
            <a:fld id="{54311E83-CD6C-2549-9EAD-3DC9C6DC4EB6}" type="slidenum">
              <a:rPr lang="en-US" smtClean="0"/>
              <a:pPr/>
              <a:t>58</a:t>
            </a:fld>
            <a:endParaRPr lang="en-US" dirty="0"/>
          </a:p>
        </p:txBody>
      </p:sp>
    </p:spTree>
    <p:extLst>
      <p:ext uri="{BB962C8B-B14F-4D97-AF65-F5344CB8AC3E}">
        <p14:creationId xmlns:p14="http://schemas.microsoft.com/office/powerpoint/2010/main" val="2963026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6957-87C8-49E7-A041-1EAEBB0FCFC2}"/>
              </a:ext>
            </a:extLst>
          </p:cNvPr>
          <p:cNvSpPr>
            <a:spLocks noGrp="1"/>
          </p:cNvSpPr>
          <p:nvPr>
            <p:ph type="title"/>
          </p:nvPr>
        </p:nvSpPr>
        <p:spPr/>
        <p:txBody>
          <a:bodyPr>
            <a:normAutofit fontScale="90000"/>
          </a:bodyPr>
          <a:lstStyle/>
          <a:p>
            <a:r>
              <a:rPr lang="en-US" dirty="0"/>
              <a:t>Reporting Elements – Projects and Events</a:t>
            </a:r>
            <a:br>
              <a:rPr lang="en-US" dirty="0"/>
            </a:br>
            <a:r>
              <a:rPr lang="en-US" sz="2800" dirty="0"/>
              <a:t>(Quarterly and As Changes Occur)</a:t>
            </a:r>
            <a:endParaRPr lang="en-US" dirty="0"/>
          </a:p>
        </p:txBody>
      </p:sp>
      <p:sp>
        <p:nvSpPr>
          <p:cNvPr id="4" name="Slide Number Placeholder 3">
            <a:extLst>
              <a:ext uri="{FF2B5EF4-FFF2-40B4-BE49-F238E27FC236}">
                <a16:creationId xmlns:a16="http://schemas.microsoft.com/office/drawing/2014/main" id="{74A3DC24-13C0-413C-8D28-684E7E245BD8}"/>
              </a:ext>
            </a:extLst>
          </p:cNvPr>
          <p:cNvSpPr>
            <a:spLocks noGrp="1"/>
          </p:cNvSpPr>
          <p:nvPr>
            <p:ph type="sldNum" sz="quarter" idx="4"/>
          </p:nvPr>
        </p:nvSpPr>
        <p:spPr/>
        <p:txBody>
          <a:bodyPr/>
          <a:lstStyle/>
          <a:p>
            <a:fld id="{54311E83-CD6C-2549-9EAD-3DC9C6DC4EB6}" type="slidenum">
              <a:rPr lang="en-US" smtClean="0"/>
              <a:pPr/>
              <a:t>59</a:t>
            </a:fld>
            <a:endParaRPr lang="en-US" dirty="0"/>
          </a:p>
        </p:txBody>
      </p:sp>
      <p:pic>
        <p:nvPicPr>
          <p:cNvPr id="12" name="Content Placeholder 11">
            <a:extLst>
              <a:ext uri="{FF2B5EF4-FFF2-40B4-BE49-F238E27FC236}">
                <a16:creationId xmlns:a16="http://schemas.microsoft.com/office/drawing/2014/main" id="{7FEF61F6-670C-849E-0EB5-076A4B091869}"/>
              </a:ext>
            </a:extLst>
          </p:cNvPr>
          <p:cNvPicPr>
            <a:picLocks noGrp="1" noChangeAspect="1"/>
          </p:cNvPicPr>
          <p:nvPr>
            <p:ph idx="1"/>
          </p:nvPr>
        </p:nvPicPr>
        <p:blipFill>
          <a:blip r:embed="rId3"/>
          <a:stretch>
            <a:fillRect/>
          </a:stretch>
        </p:blipFill>
        <p:spPr>
          <a:xfrm>
            <a:off x="477153" y="1846599"/>
            <a:ext cx="8229600" cy="3294437"/>
          </a:xfrm>
        </p:spPr>
      </p:pic>
    </p:spTree>
    <p:extLst>
      <p:ext uri="{BB962C8B-B14F-4D97-AF65-F5344CB8AC3E}">
        <p14:creationId xmlns:p14="http://schemas.microsoft.com/office/powerpoint/2010/main" val="12024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C4CE0-96CF-4720-9EDB-37D8AFF42FB1}"/>
              </a:ext>
            </a:extLst>
          </p:cNvPr>
          <p:cNvSpPr>
            <a:spLocks noGrp="1"/>
          </p:cNvSpPr>
          <p:nvPr>
            <p:ph type="sldNum" sz="quarter" idx="4"/>
          </p:nvPr>
        </p:nvSpPr>
        <p:spPr/>
        <p:txBody>
          <a:bodyPr/>
          <a:lstStyle/>
          <a:p>
            <a:fld id="{54311E83-CD6C-2549-9EAD-3DC9C6DC4EB6}" type="slidenum">
              <a:rPr lang="en-US" smtClean="0"/>
              <a:pPr/>
              <a:t>6</a:t>
            </a:fld>
            <a:endParaRPr lang="en-US" dirty="0"/>
          </a:p>
        </p:txBody>
      </p:sp>
      <p:sp>
        <p:nvSpPr>
          <p:cNvPr id="3" name="Title 2"/>
          <p:cNvSpPr>
            <a:spLocks noGrp="1"/>
          </p:cNvSpPr>
          <p:nvPr>
            <p:ph type="title"/>
          </p:nvPr>
        </p:nvSpPr>
        <p:spPr>
          <a:xfrm>
            <a:off x="323850" y="383501"/>
            <a:ext cx="8229600" cy="527158"/>
          </a:xfrm>
        </p:spPr>
        <p:txBody>
          <a:bodyPr>
            <a:normAutofit/>
          </a:bodyPr>
          <a:lstStyle/>
          <a:p>
            <a:r>
              <a:rPr lang="en-US" sz="2400" dirty="0"/>
              <a:t>Reporting/Survey Calendar</a:t>
            </a:r>
          </a:p>
        </p:txBody>
      </p:sp>
      <p:pic>
        <p:nvPicPr>
          <p:cNvPr id="14" name="Picture 13">
            <a:extLst>
              <a:ext uri="{FF2B5EF4-FFF2-40B4-BE49-F238E27FC236}">
                <a16:creationId xmlns:a16="http://schemas.microsoft.com/office/drawing/2014/main" id="{5854448A-4CF5-FCC4-FAF5-5EA8149BF546}"/>
              </a:ext>
            </a:extLst>
          </p:cNvPr>
          <p:cNvPicPr>
            <a:picLocks noChangeAspect="1"/>
          </p:cNvPicPr>
          <p:nvPr/>
        </p:nvPicPr>
        <p:blipFill>
          <a:blip r:embed="rId3"/>
          <a:stretch>
            <a:fillRect/>
          </a:stretch>
        </p:blipFill>
        <p:spPr>
          <a:xfrm>
            <a:off x="142875" y="1257300"/>
            <a:ext cx="4301505" cy="5048250"/>
          </a:xfrm>
          <a:prstGeom prst="rect">
            <a:avLst/>
          </a:prstGeom>
        </p:spPr>
      </p:pic>
      <p:pic>
        <p:nvPicPr>
          <p:cNvPr id="7" name="Content Placeholder 6">
            <a:extLst>
              <a:ext uri="{FF2B5EF4-FFF2-40B4-BE49-F238E27FC236}">
                <a16:creationId xmlns:a16="http://schemas.microsoft.com/office/drawing/2014/main" id="{8DC1EB89-D8C4-149B-234D-72C97B3FE315}"/>
              </a:ext>
            </a:extLst>
          </p:cNvPr>
          <p:cNvPicPr>
            <a:picLocks noGrp="1" noChangeAspect="1"/>
          </p:cNvPicPr>
          <p:nvPr>
            <p:ph idx="1"/>
          </p:nvPr>
        </p:nvPicPr>
        <p:blipFill>
          <a:blip r:embed="rId4"/>
          <a:stretch>
            <a:fillRect/>
          </a:stretch>
        </p:blipFill>
        <p:spPr>
          <a:xfrm>
            <a:off x="4552093" y="1257300"/>
            <a:ext cx="4523988" cy="5036139"/>
          </a:xfrm>
        </p:spPr>
      </p:pic>
    </p:spTree>
    <p:extLst>
      <p:ext uri="{BB962C8B-B14F-4D97-AF65-F5344CB8AC3E}">
        <p14:creationId xmlns:p14="http://schemas.microsoft.com/office/powerpoint/2010/main" val="366674329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endParaRPr lang="en-US" sz="2200" dirty="0"/>
          </a:p>
        </p:txBody>
      </p:sp>
      <p:sp>
        <p:nvSpPr>
          <p:cNvPr id="3" name="Content Placeholder 2"/>
          <p:cNvSpPr>
            <a:spLocks noGrp="1"/>
          </p:cNvSpPr>
          <p:nvPr>
            <p:ph idx="1"/>
          </p:nvPr>
        </p:nvSpPr>
        <p:spPr>
          <a:xfrm>
            <a:off x="628650" y="1383957"/>
            <a:ext cx="7886700" cy="4793006"/>
          </a:xfrm>
        </p:spPr>
        <p:txBody>
          <a:bodyPr>
            <a:normAutofit fontScale="62500" lnSpcReduction="20000"/>
          </a:bodyPr>
          <a:lstStyle/>
          <a:p>
            <a:pPr marL="0" indent="0">
              <a:buNone/>
            </a:pPr>
            <a:r>
              <a:rPr lang="en-US" b="1" dirty="0"/>
              <a:t>Workflow:</a:t>
            </a:r>
          </a:p>
          <a:p>
            <a:pPr lvl="1"/>
            <a:r>
              <a:rPr lang="en-US" dirty="0"/>
              <a:t>There is  a workflow if clients are submitted as a batch submission (CSV or XML), use the Spreadsheet Interface, or from Salesforce as opposed to manually entered. </a:t>
            </a:r>
          </a:p>
          <a:p>
            <a:pPr lvl="1"/>
            <a:r>
              <a:rPr lang="en-US" dirty="0"/>
              <a:t>Add New (One by One)</a:t>
            </a:r>
          </a:p>
          <a:p>
            <a:pPr lvl="2"/>
            <a:r>
              <a:rPr lang="en-US" dirty="0"/>
              <a:t>Center is responsible for ensuring that a duplicate Project/Event record (same Project,  two different CAR Project Ids on a client) is NOT being created.</a:t>
            </a:r>
          </a:p>
          <a:p>
            <a:pPr lvl="2"/>
            <a:r>
              <a:rPr lang="en-US" dirty="0"/>
              <a:t>MEIS will report an error if a duplicate CAR Project ID is used but will not give an error if the same Project/Event Title is used with a different CAR Project ID</a:t>
            </a:r>
          </a:p>
          <a:p>
            <a:pPr lvl="2"/>
            <a:r>
              <a:rPr lang="en-US" dirty="0"/>
              <a:t>Click OK to save</a:t>
            </a:r>
          </a:p>
          <a:p>
            <a:pPr lvl="1"/>
            <a:r>
              <a:rPr lang="en-US" dirty="0"/>
              <a:t>Salesforce/MEIS Utility</a:t>
            </a:r>
          </a:p>
          <a:p>
            <a:pPr lvl="2"/>
            <a:r>
              <a:rPr lang="en-US" dirty="0"/>
              <a:t>Click Validate from Salesforce.   Any errors are displayed. </a:t>
            </a:r>
          </a:p>
          <a:p>
            <a:pPr lvl="2"/>
            <a:r>
              <a:rPr lang="en-US" dirty="0"/>
              <a:t>If the utility returns errors, the issues will need to be corrected in your Salesforce System.  Repeat this process until the utility passes validation with no errors. You will then need to submit for reporting	</a:t>
            </a:r>
          </a:p>
          <a:p>
            <a:pPr lvl="2"/>
            <a:r>
              <a:rPr lang="en-US" dirty="0"/>
              <a:t>Click Submit from Salesforce.  The information in Salesforce is submitted to the MEIS database</a:t>
            </a:r>
          </a:p>
          <a:p>
            <a:pPr lvl="2"/>
            <a:r>
              <a:rPr lang="en-US" dirty="0"/>
              <a:t>You are redirected to the CAR Dashboard. If you have successfully submitted Project and Event information – the Status Icon will be half green/half yellow indicating the submission is “Passed Pending MEP Review” </a:t>
            </a:r>
          </a:p>
          <a:p>
            <a:pPr lvl="2"/>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60</a:t>
            </a:fld>
            <a:endParaRPr lang="en-US" dirty="0"/>
          </a:p>
        </p:txBody>
      </p:sp>
    </p:spTree>
    <p:extLst>
      <p:ext uri="{BB962C8B-B14F-4D97-AF65-F5344CB8AC3E}">
        <p14:creationId xmlns:p14="http://schemas.microsoft.com/office/powerpoint/2010/main" val="2697085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endParaRPr lang="en-US" sz="2200" dirty="0"/>
          </a:p>
        </p:txBody>
      </p:sp>
      <p:sp>
        <p:nvSpPr>
          <p:cNvPr id="3" name="Content Placeholder 2"/>
          <p:cNvSpPr>
            <a:spLocks noGrp="1"/>
          </p:cNvSpPr>
          <p:nvPr>
            <p:ph idx="1"/>
          </p:nvPr>
        </p:nvSpPr>
        <p:spPr>
          <a:xfrm>
            <a:off x="628650" y="1445741"/>
            <a:ext cx="7886700" cy="4731222"/>
          </a:xfrm>
        </p:spPr>
        <p:txBody>
          <a:bodyPr>
            <a:normAutofit fontScale="62500" lnSpcReduction="20000"/>
          </a:bodyPr>
          <a:lstStyle/>
          <a:p>
            <a:pPr marL="0" indent="0">
              <a:buNone/>
            </a:pPr>
            <a:r>
              <a:rPr lang="en-US" b="1" dirty="0"/>
              <a:t>Workflow:</a:t>
            </a:r>
            <a:endParaRPr lang="en-US" dirty="0"/>
          </a:p>
          <a:p>
            <a:pPr lvl="1"/>
            <a:r>
              <a:rPr lang="en-US" dirty="0"/>
              <a:t>CSV or XML Upload</a:t>
            </a:r>
          </a:p>
          <a:p>
            <a:pPr lvl="2"/>
            <a:r>
              <a:rPr lang="en-US" dirty="0"/>
              <a:t>XML Upload</a:t>
            </a:r>
          </a:p>
          <a:p>
            <a:pPr lvl="3"/>
            <a:r>
              <a:rPr lang="en-US" dirty="0"/>
              <a:t>PIF Template with macro to convert to XML  option WILL BE  eliminated in 2019Q4</a:t>
            </a:r>
          </a:p>
          <a:p>
            <a:pPr lvl="3"/>
            <a:r>
              <a:rPr lang="en-US" dirty="0"/>
              <a:t>But if you are going to use this time, PIF must be converted to XML using the Excel Template</a:t>
            </a:r>
          </a:p>
          <a:p>
            <a:pPr lvl="4"/>
            <a:r>
              <a:rPr lang="en-US" dirty="0"/>
              <a:t>XML is an open standard for describing data and is an ideal solution for transferring structured data from server-to-client, server-to-server or application-to-application on any platform</a:t>
            </a:r>
          </a:p>
          <a:p>
            <a:pPr lvl="4"/>
            <a:r>
              <a:rPr lang="en-US" dirty="0"/>
              <a:t>NIST MEP provides a  PIF Template with an easy add-in to convert to XML</a:t>
            </a:r>
          </a:p>
          <a:p>
            <a:pPr lvl="3"/>
            <a:r>
              <a:rPr lang="en-US" dirty="0"/>
              <a:t>Click Select File, choose the proper XML file</a:t>
            </a:r>
          </a:p>
          <a:p>
            <a:pPr lvl="3"/>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Project and Event records already existing in the MEIS database. This is achieved through validation at the database level  </a:t>
            </a:r>
          </a:p>
          <a:p>
            <a:pPr lvl="3"/>
            <a:r>
              <a:rPr lang="en-US" dirty="0"/>
              <a:t>If the file fails with errors, the XML file will need to be corrected and re-uploaded using the same process. Repeat this process until the file passes with no errors. You will then need to submit for reporting	</a:t>
            </a:r>
          </a:p>
          <a:p>
            <a:pPr lvl="3"/>
            <a:r>
              <a:rPr lang="en-US" dirty="0"/>
              <a:t>Click Submit to System. The information in the file is submitted to the MEIS database</a:t>
            </a:r>
          </a:p>
          <a:p>
            <a:pPr lvl="3"/>
            <a:r>
              <a:rPr lang="en-US" dirty="0"/>
              <a:t>You are redirected to the CAR Dashboard. If you have successfully submitted Project and Event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61</a:t>
            </a:fld>
            <a:endParaRPr lang="en-US" dirty="0"/>
          </a:p>
        </p:txBody>
      </p:sp>
    </p:spTree>
    <p:extLst>
      <p:ext uri="{BB962C8B-B14F-4D97-AF65-F5344CB8AC3E}">
        <p14:creationId xmlns:p14="http://schemas.microsoft.com/office/powerpoint/2010/main" val="1302359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endParaRPr lang="en-US" sz="2200" dirty="0"/>
          </a:p>
        </p:txBody>
      </p:sp>
      <p:sp>
        <p:nvSpPr>
          <p:cNvPr id="3" name="Content Placeholder 2"/>
          <p:cNvSpPr>
            <a:spLocks noGrp="1"/>
          </p:cNvSpPr>
          <p:nvPr>
            <p:ph idx="1"/>
          </p:nvPr>
        </p:nvSpPr>
        <p:spPr>
          <a:xfrm>
            <a:off x="628650" y="1606378"/>
            <a:ext cx="7886700" cy="4570584"/>
          </a:xfrm>
        </p:spPr>
        <p:txBody>
          <a:bodyPr>
            <a:normAutofit fontScale="85000" lnSpcReduction="20000"/>
          </a:bodyPr>
          <a:lstStyle/>
          <a:p>
            <a:pPr lvl="2"/>
            <a:r>
              <a:rPr lang="en-US" dirty="0"/>
              <a:t>CSV Upload</a:t>
            </a:r>
          </a:p>
          <a:p>
            <a:pPr lvl="3"/>
            <a:r>
              <a:rPr lang="en-US" dirty="0"/>
              <a:t>Create CSV file (Microsoft Comma Delimited) </a:t>
            </a:r>
          </a:p>
          <a:p>
            <a:pPr lvl="3"/>
            <a:r>
              <a:rPr lang="en-US" dirty="0"/>
              <a:t>Click Select File, choose the proper CSV file</a:t>
            </a:r>
          </a:p>
          <a:p>
            <a:pPr lvl="3"/>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Project and Event records already existing in the MEIS database. This is achieved through validation at the database level  </a:t>
            </a:r>
          </a:p>
          <a:p>
            <a:pPr lvl="3"/>
            <a:r>
              <a:rPr lang="en-US" dirty="0"/>
              <a:t>If the file fails with errors, the CSV file will need to be corrected and re-uploaded using the same process. Repeat this process until the file passes with no errors. You will then need to submit for reporting	</a:t>
            </a:r>
          </a:p>
          <a:p>
            <a:pPr lvl="3"/>
            <a:r>
              <a:rPr lang="en-US" dirty="0"/>
              <a:t>Click Submit to System. The information in the file is submitted to the MEIS database</a:t>
            </a:r>
          </a:p>
          <a:p>
            <a:pPr lvl="3"/>
            <a:r>
              <a:rPr lang="en-US" dirty="0"/>
              <a:t>You are redirected to the CAR Dashboard. If you have successfully submitted Project and Event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62</a:t>
            </a:fld>
            <a:endParaRPr lang="en-US" dirty="0"/>
          </a:p>
        </p:txBody>
      </p:sp>
    </p:spTree>
    <p:extLst>
      <p:ext uri="{BB962C8B-B14F-4D97-AF65-F5344CB8AC3E}">
        <p14:creationId xmlns:p14="http://schemas.microsoft.com/office/powerpoint/2010/main" val="2817290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06"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r>
              <a:rPr lang="en-US" sz="2200" dirty="0"/>
              <a:t>)</a:t>
            </a:r>
          </a:p>
        </p:txBody>
      </p:sp>
      <p:sp>
        <p:nvSpPr>
          <p:cNvPr id="3" name="Content Placeholder 2"/>
          <p:cNvSpPr>
            <a:spLocks noGrp="1"/>
          </p:cNvSpPr>
          <p:nvPr>
            <p:ph idx="1"/>
          </p:nvPr>
        </p:nvSpPr>
        <p:spPr>
          <a:xfrm>
            <a:off x="628650" y="1383957"/>
            <a:ext cx="7886700" cy="4773956"/>
          </a:xfrm>
        </p:spPr>
        <p:txBody>
          <a:bodyPr>
            <a:normAutofit fontScale="85000" lnSpcReduction="20000"/>
          </a:bodyPr>
          <a:lstStyle/>
          <a:p>
            <a:pPr lvl="2"/>
            <a:r>
              <a:rPr lang="en-US" dirty="0"/>
              <a:t>Spreadsheet Interface</a:t>
            </a:r>
          </a:p>
          <a:p>
            <a:pPr lvl="3"/>
            <a:r>
              <a:rPr lang="en-US" dirty="0"/>
              <a:t>Click </a:t>
            </a:r>
            <a:r>
              <a:rPr lang="en-US" dirty="0" err="1"/>
              <a:t>Goto</a:t>
            </a:r>
            <a:r>
              <a:rPr lang="en-US" dirty="0"/>
              <a:t> Spreadsheet</a:t>
            </a:r>
          </a:p>
          <a:p>
            <a:pPr lvl="3"/>
            <a:r>
              <a:rPr lang="en-US" dirty="0"/>
              <a:t>Enter data (typing or cut/paste) into the appropriate fields.  </a:t>
            </a:r>
          </a:p>
          <a:p>
            <a:pPr lvl="3"/>
            <a:r>
              <a:rPr lang="en-US" dirty="0"/>
              <a:t>Simple data errors such as an inactive National Account, will result in a pop-up error message displayed.  Complex data errors such as a duplicate Project will be displayed after validation</a:t>
            </a:r>
          </a:p>
          <a:p>
            <a:pPr lvl="3"/>
            <a:r>
              <a:rPr lang="en-US" dirty="0"/>
              <a:t>If adding multiple rows, select the number of rows to add</a:t>
            </a:r>
          </a:p>
          <a:p>
            <a:pPr lvl="3"/>
            <a:r>
              <a:rPr lang="en-US" dirty="0"/>
              <a:t>Click Submit for Validation. Any errors in the spreadsheet will be displayed.  When the spreadsheet is submitted for validation, the data is checked to ensure validity and consistency.  . </a:t>
            </a:r>
          </a:p>
          <a:p>
            <a:pPr lvl="3"/>
            <a:r>
              <a:rPr lang="en-US" dirty="0"/>
              <a:t>If the spreadsheet fails with errors, the issues will need to be corrected.  Repeat this process until the spreadsheet passes validation with no errors. You will then need to submit for reporting	</a:t>
            </a:r>
          </a:p>
          <a:p>
            <a:pPr lvl="3"/>
            <a:r>
              <a:rPr lang="en-US" dirty="0"/>
              <a:t>Click Submit to System. The information in the spreadsheet is submitted to the MEIS database</a:t>
            </a:r>
          </a:p>
          <a:p>
            <a:pPr lvl="3"/>
            <a:r>
              <a:rPr lang="en-US" dirty="0"/>
              <a:t>You are redirected to the CAR Dashboard. If you have successfully submitted Project and Event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63</a:t>
            </a:fld>
            <a:endParaRPr lang="en-US" dirty="0"/>
          </a:p>
        </p:txBody>
      </p:sp>
    </p:spTree>
    <p:extLst>
      <p:ext uri="{BB962C8B-B14F-4D97-AF65-F5344CB8AC3E}">
        <p14:creationId xmlns:p14="http://schemas.microsoft.com/office/powerpoint/2010/main" val="37999075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endParaRPr lang="en-US" sz="2200" dirty="0"/>
          </a:p>
        </p:txBody>
      </p:sp>
      <p:sp>
        <p:nvSpPr>
          <p:cNvPr id="3" name="Content Placeholder 2"/>
          <p:cNvSpPr>
            <a:spLocks noGrp="1"/>
          </p:cNvSpPr>
          <p:nvPr>
            <p:ph idx="1"/>
          </p:nvPr>
        </p:nvSpPr>
        <p:spPr>
          <a:xfrm>
            <a:off x="628650" y="1338544"/>
            <a:ext cx="7886700" cy="5272321"/>
          </a:xfrm>
        </p:spPr>
        <p:txBody>
          <a:bodyPr>
            <a:normAutofit/>
          </a:bodyPr>
          <a:lstStyle/>
          <a:p>
            <a:pPr marL="114300" indent="0">
              <a:buNone/>
            </a:pPr>
            <a:r>
              <a:rPr lang="en-US" sz="2600" dirty="0"/>
              <a:t>Explanation of Key</a:t>
            </a:r>
          </a:p>
          <a:p>
            <a:pPr lvl="1"/>
            <a:r>
              <a:rPr lang="en-US" sz="2200" dirty="0"/>
              <a:t>Blue Circle – Started (In Process but not submitted by Center)</a:t>
            </a:r>
          </a:p>
          <a:p>
            <a:pPr lvl="1"/>
            <a:r>
              <a:rPr lang="en-US" sz="2200" dirty="0"/>
              <a:t>Green Circle – Passed (data is in MEIS)</a:t>
            </a:r>
          </a:p>
          <a:p>
            <a:pPr lvl="1"/>
            <a:r>
              <a:rPr lang="en-US" sz="2200" dirty="0"/>
              <a:t>Green/Yellow Circle with Exclamation Point  - Passed with Warnings (not likely to appear with Projects and Events)</a:t>
            </a:r>
          </a:p>
          <a:p>
            <a:pPr lvl="1"/>
            <a:r>
              <a:rPr lang="en-US" sz="2200" dirty="0"/>
              <a:t>Green/Yellow Circle with Asterisk – Passed with Errors (Not Used for Projects/Events)</a:t>
            </a:r>
            <a:endParaRPr lang="en-US" sz="2200" dirty="0">
              <a:highlight>
                <a:srgbClr val="FFFF00"/>
              </a:highlight>
            </a:endParaRPr>
          </a:p>
          <a:p>
            <a:pPr lvl="1"/>
            <a:r>
              <a:rPr lang="en-US" sz="2200" dirty="0"/>
              <a:t>Green/Yellow Circle – Passed Pending MEP Review (waiting on NIST MEP review)</a:t>
            </a:r>
          </a:p>
          <a:p>
            <a:pPr lvl="1"/>
            <a:r>
              <a:rPr lang="en-US" sz="2200" dirty="0"/>
              <a:t>Red Circle – Failed (invalid file format)</a:t>
            </a:r>
            <a:endParaRPr lang="en-US" sz="2200" dirty="0">
              <a:highlight>
                <a:srgbClr val="FFFF00"/>
              </a:highlight>
            </a:endParaRPr>
          </a:p>
          <a:p>
            <a:pPr lvl="1"/>
            <a:r>
              <a:rPr lang="en-US" sz="2200" dirty="0"/>
              <a:t>Pink Circle – Cleaned (NIST MEP deleted a submission)</a:t>
            </a:r>
          </a:p>
          <a:p>
            <a:pPr lvl="1"/>
            <a:r>
              <a:rPr lang="en-US" sz="2200" dirty="0"/>
              <a:t>White Circle – No Submission (No activity as of yet)</a:t>
            </a:r>
          </a:p>
        </p:txBody>
      </p:sp>
      <p:pic>
        <p:nvPicPr>
          <p:cNvPr id="8" name="Picture 7"/>
          <p:cNvPicPr>
            <a:picLocks noChangeAspect="1"/>
          </p:cNvPicPr>
          <p:nvPr/>
        </p:nvPicPr>
        <p:blipFill>
          <a:blip r:embed="rId3"/>
          <a:stretch>
            <a:fillRect/>
          </a:stretch>
        </p:blipFill>
        <p:spPr>
          <a:xfrm>
            <a:off x="628650" y="6106607"/>
            <a:ext cx="8334375" cy="466627"/>
          </a:xfrm>
          <a:prstGeom prst="rect">
            <a:avLst/>
          </a:prstGeom>
        </p:spPr>
      </p:pic>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64</a:t>
            </a:fld>
            <a:endParaRPr lang="en-US" dirty="0"/>
          </a:p>
        </p:txBody>
      </p:sp>
    </p:spTree>
    <p:extLst>
      <p:ext uri="{BB962C8B-B14F-4D97-AF65-F5344CB8AC3E}">
        <p14:creationId xmlns:p14="http://schemas.microsoft.com/office/powerpoint/2010/main" val="2996282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Projects and Events</a:t>
            </a:r>
            <a:br>
              <a:rPr lang="en-US" sz="3200" dirty="0"/>
            </a:br>
            <a:r>
              <a:rPr lang="en-US" sz="2200" dirty="0"/>
              <a:t>(Quarterly and As Changes Occur)</a:t>
            </a:r>
          </a:p>
        </p:txBody>
      </p:sp>
      <p:sp>
        <p:nvSpPr>
          <p:cNvPr id="3" name="Content Placeholder 2"/>
          <p:cNvSpPr>
            <a:spLocks noGrp="1"/>
          </p:cNvSpPr>
          <p:nvPr>
            <p:ph sz="half" idx="2"/>
          </p:nvPr>
        </p:nvSpPr>
        <p:spPr/>
        <p:txBody>
          <a:bodyPr>
            <a:normAutofit fontScale="92500" lnSpcReduction="10000"/>
          </a:bodyPr>
          <a:lstStyle/>
          <a:p>
            <a:pPr>
              <a:lnSpc>
                <a:spcPct val="110000"/>
              </a:lnSpc>
            </a:pPr>
            <a:r>
              <a:rPr lang="en-US" dirty="0"/>
              <a:t>CAR List</a:t>
            </a:r>
          </a:p>
          <a:p>
            <a:pPr>
              <a:lnSpc>
                <a:spcPct val="110000"/>
              </a:lnSpc>
            </a:pPr>
            <a:r>
              <a:rPr lang="en-US" dirty="0"/>
              <a:t>CAR Survey Results - detailed</a:t>
            </a:r>
          </a:p>
          <a:p>
            <a:pPr>
              <a:lnSpc>
                <a:spcPct val="110000"/>
              </a:lnSpc>
            </a:pPr>
            <a:r>
              <a:rPr lang="en-US" dirty="0"/>
              <a:t>Clients and Projects</a:t>
            </a:r>
          </a:p>
          <a:p>
            <a:pPr>
              <a:lnSpc>
                <a:spcPct val="110000"/>
              </a:lnSpc>
            </a:pPr>
            <a:r>
              <a:rPr lang="en-US" dirty="0"/>
              <a:t>Clients/Projects/Impacts</a:t>
            </a:r>
          </a:p>
          <a:p>
            <a:pPr>
              <a:lnSpc>
                <a:spcPct val="110000"/>
              </a:lnSpc>
            </a:pPr>
            <a:r>
              <a:rPr lang="en-US" dirty="0"/>
              <a:t>Cohort Comparison</a:t>
            </a:r>
          </a:p>
          <a:p>
            <a:pPr>
              <a:lnSpc>
                <a:spcPct val="110000"/>
              </a:lnSpc>
            </a:pPr>
            <a:r>
              <a:rPr lang="en-US" dirty="0"/>
              <a:t>Impact Analysis </a:t>
            </a:r>
          </a:p>
          <a:p>
            <a:pPr>
              <a:lnSpc>
                <a:spcPct val="110000"/>
              </a:lnSpc>
            </a:pPr>
            <a:r>
              <a:rPr lang="en-US" dirty="0"/>
              <a:t>IMPACT Metrics</a:t>
            </a:r>
          </a:p>
          <a:p>
            <a:pPr>
              <a:lnSpc>
                <a:spcPct val="110000"/>
              </a:lnSpc>
            </a:pPr>
            <a:r>
              <a:rPr lang="en-US" dirty="0"/>
              <a:t>IMPACT Metrics Detail</a:t>
            </a:r>
          </a:p>
          <a:p>
            <a:pPr>
              <a:lnSpc>
                <a:spcPct val="110000"/>
              </a:lnSpc>
            </a:pPr>
            <a:r>
              <a:rPr lang="en-US" dirty="0"/>
              <a:t>IMPACT Metrics Summary</a:t>
            </a:r>
          </a:p>
          <a:p>
            <a:endParaRPr lang="en-US" dirty="0"/>
          </a:p>
          <a:p>
            <a:pPr lvl="1"/>
            <a:endParaRPr lang="en-US" dirty="0"/>
          </a:p>
        </p:txBody>
      </p:sp>
      <p:sp>
        <p:nvSpPr>
          <p:cNvPr id="7" name="Text Placeholder 6"/>
          <p:cNvSpPr>
            <a:spLocks noGrp="1"/>
          </p:cNvSpPr>
          <p:nvPr>
            <p:ph type="body" sz="quarter" idx="3"/>
          </p:nvPr>
        </p:nvSpPr>
        <p:spPr>
          <a:xfrm>
            <a:off x="457201" y="1535113"/>
            <a:ext cx="8229600" cy="639762"/>
          </a:xfrm>
        </p:spPr>
        <p:txBody>
          <a:bodyPr anchor="ctr"/>
          <a:lstStyle/>
          <a:p>
            <a:r>
              <a:rPr lang="en-US" dirty="0"/>
              <a:t>Related Reports: </a:t>
            </a:r>
            <a:r>
              <a:rPr lang="en-US" b="0" dirty="0"/>
              <a:t>Either data used in report or clickable from page</a:t>
            </a:r>
          </a:p>
        </p:txBody>
      </p:sp>
      <p:sp>
        <p:nvSpPr>
          <p:cNvPr id="8" name="Content Placeholder 7"/>
          <p:cNvSpPr>
            <a:spLocks noGrp="1"/>
          </p:cNvSpPr>
          <p:nvPr>
            <p:ph sz="quarter" idx="4"/>
          </p:nvPr>
        </p:nvSpPr>
        <p:spPr/>
        <p:txBody>
          <a:bodyPr>
            <a:normAutofit fontScale="92500" lnSpcReduction="10000"/>
          </a:bodyPr>
          <a:lstStyle/>
          <a:p>
            <a:r>
              <a:rPr lang="en-US" sz="2200" dirty="0"/>
              <a:t>Industry Profile </a:t>
            </a:r>
          </a:p>
          <a:p>
            <a:r>
              <a:rPr lang="en-US" sz="2200" dirty="0"/>
              <a:t>New/Repeat Clients</a:t>
            </a:r>
          </a:p>
          <a:p>
            <a:r>
              <a:rPr lang="en-US" sz="2200" dirty="0"/>
              <a:t>Success Story Details</a:t>
            </a:r>
          </a:p>
          <a:p>
            <a:r>
              <a:rPr lang="en-US" sz="2200" dirty="0"/>
              <a:t>Success Story Marketing</a:t>
            </a:r>
          </a:p>
          <a:p>
            <a:r>
              <a:rPr lang="en-US" sz="2200" dirty="0"/>
              <a:t>Survey Confirmation</a:t>
            </a:r>
          </a:p>
          <a:p>
            <a:r>
              <a:rPr lang="en-US" sz="2200" dirty="0"/>
              <a:t>Survey Continuity (Clients and Projects) </a:t>
            </a:r>
          </a:p>
          <a:p>
            <a:r>
              <a:rPr lang="en-US" sz="2200" dirty="0"/>
              <a:t>Survey Impact Allocation by Hours </a:t>
            </a:r>
          </a:p>
          <a:p>
            <a:r>
              <a:rPr lang="en-US" sz="2200" dirty="0"/>
              <a:t>Survey Outliers</a:t>
            </a:r>
          </a:p>
          <a:p>
            <a:r>
              <a:rPr lang="en-US" sz="2200" dirty="0"/>
              <a:t>Survey Results </a:t>
            </a:r>
          </a:p>
          <a:p>
            <a:r>
              <a:rPr lang="en-US" sz="2200" dirty="0"/>
              <a:t>Survey Summary</a:t>
            </a:r>
          </a:p>
        </p:txBody>
      </p:sp>
      <p:sp>
        <p:nvSpPr>
          <p:cNvPr id="5" name="Slide Number Placeholder 4">
            <a:extLst>
              <a:ext uri="{FF2B5EF4-FFF2-40B4-BE49-F238E27FC236}">
                <a16:creationId xmlns:a16="http://schemas.microsoft.com/office/drawing/2014/main" id="{03457A69-680B-4DCF-A70B-1DB8C73E07B2}"/>
              </a:ext>
            </a:extLst>
          </p:cNvPr>
          <p:cNvSpPr>
            <a:spLocks noGrp="1"/>
          </p:cNvSpPr>
          <p:nvPr>
            <p:ph type="sldNum" sz="quarter" idx="10"/>
          </p:nvPr>
        </p:nvSpPr>
        <p:spPr/>
        <p:txBody>
          <a:bodyPr/>
          <a:lstStyle/>
          <a:p>
            <a:fld id="{54311E83-CD6C-2549-9EAD-3DC9C6DC4EB6}" type="slidenum">
              <a:rPr lang="en-US" smtClean="0"/>
              <a:pPr/>
              <a:t>65</a:t>
            </a:fld>
            <a:endParaRPr lang="en-US" dirty="0"/>
          </a:p>
        </p:txBody>
      </p:sp>
    </p:spTree>
    <p:extLst>
      <p:ext uri="{BB962C8B-B14F-4D97-AF65-F5344CB8AC3E}">
        <p14:creationId xmlns:p14="http://schemas.microsoft.com/office/powerpoint/2010/main" val="922598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Projects and Events</a:t>
            </a:r>
            <a:br>
              <a:rPr lang="en-US" sz="3200" dirty="0"/>
            </a:br>
            <a:r>
              <a:rPr lang="en-US" sz="2200" dirty="0"/>
              <a:t>(Quarterly and As Changes Occur)</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Did you know:</a:t>
            </a:r>
            <a:endParaRPr lang="en-US" dirty="0"/>
          </a:p>
          <a:p>
            <a:pPr lvl="1"/>
            <a:r>
              <a:rPr lang="en-US" dirty="0"/>
              <a:t>Common errors when reporting Projects and Events include:</a:t>
            </a:r>
          </a:p>
          <a:p>
            <a:pPr lvl="2"/>
            <a:r>
              <a:rPr lang="en-US" dirty="0"/>
              <a:t>Date format</a:t>
            </a:r>
          </a:p>
          <a:p>
            <a:pPr lvl="2"/>
            <a:r>
              <a:rPr lang="en-US" dirty="0"/>
              <a:t>Cutting and pasting into project description – strange characters</a:t>
            </a:r>
          </a:p>
          <a:p>
            <a:pPr lvl="3"/>
            <a:r>
              <a:rPr lang="en-US" dirty="0"/>
              <a:t>Textpad can be a useful tool to avoid this. Download TextPad at www.textpad.com</a:t>
            </a:r>
          </a:p>
          <a:p>
            <a:pPr lvl="2"/>
            <a:r>
              <a:rPr lang="en-US" dirty="0"/>
              <a:t>Total Project Value field only accepts whole values – no decimals</a:t>
            </a:r>
          </a:p>
          <a:p>
            <a:pPr lvl="2"/>
            <a:r>
              <a:rPr lang="en-US" dirty="0"/>
              <a:t>Staff name in CAR Key Staff MUST  be their MEIS User ID number</a:t>
            </a:r>
          </a:p>
          <a:p>
            <a:pPr lvl="2"/>
            <a:r>
              <a:rPr lang="en-US" dirty="0"/>
              <a:t>Incorrect email format</a:t>
            </a:r>
          </a:p>
          <a:p>
            <a:pPr lvl="2"/>
            <a:r>
              <a:rPr lang="en-US" dirty="0"/>
              <a:t>Using incorrect Funding Agreement Number</a:t>
            </a:r>
          </a:p>
          <a:p>
            <a:pPr lvl="1"/>
            <a:r>
              <a:rPr lang="en-US" dirty="0"/>
              <a:t>PIF files may be tested for validation as many times as needed by clicking Submit for Validation, but in order for the submission to be finalized the file MUST be submitted as final by clicking Submit to System</a:t>
            </a:r>
          </a:p>
          <a:p>
            <a:pPr lvl="2"/>
            <a:endParaRPr lang="en-US" dirty="0"/>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b="1" dirty="0"/>
          </a:p>
        </p:txBody>
      </p:sp>
      <p:sp>
        <p:nvSpPr>
          <p:cNvPr id="5" name="Slide Number Placeholder 4">
            <a:extLst>
              <a:ext uri="{FF2B5EF4-FFF2-40B4-BE49-F238E27FC236}">
                <a16:creationId xmlns:a16="http://schemas.microsoft.com/office/drawing/2014/main" id="{7480B587-6DCA-45F4-A74C-2ED471725C80}"/>
              </a:ext>
            </a:extLst>
          </p:cNvPr>
          <p:cNvSpPr>
            <a:spLocks noGrp="1"/>
          </p:cNvSpPr>
          <p:nvPr>
            <p:ph type="sldNum" sz="quarter" idx="4"/>
          </p:nvPr>
        </p:nvSpPr>
        <p:spPr/>
        <p:txBody>
          <a:bodyPr/>
          <a:lstStyle/>
          <a:p>
            <a:fld id="{54311E83-CD6C-2549-9EAD-3DC9C6DC4EB6}" type="slidenum">
              <a:rPr lang="en-US" smtClean="0"/>
              <a:pPr/>
              <a:t>66</a:t>
            </a:fld>
            <a:endParaRPr lang="en-US" dirty="0"/>
          </a:p>
        </p:txBody>
      </p:sp>
    </p:spTree>
    <p:extLst>
      <p:ext uri="{BB962C8B-B14F-4D97-AF65-F5344CB8AC3E}">
        <p14:creationId xmlns:p14="http://schemas.microsoft.com/office/powerpoint/2010/main" val="2671745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Projects and Events Information Collected From Center </a:t>
            </a:r>
          </a:p>
        </p:txBody>
      </p:sp>
      <p:sp>
        <p:nvSpPr>
          <p:cNvPr id="3" name="Content Placeholder 2"/>
          <p:cNvSpPr>
            <a:spLocks noGrp="1"/>
          </p:cNvSpPr>
          <p:nvPr>
            <p:ph sz="half" idx="1"/>
          </p:nvPr>
        </p:nvSpPr>
        <p:spPr/>
        <p:txBody>
          <a:bodyPr>
            <a:normAutofit lnSpcReduction="10000"/>
          </a:bodyPr>
          <a:lstStyle/>
          <a:p>
            <a:r>
              <a:rPr lang="en-US" sz="2400" dirty="0"/>
              <a:t>Client ID/Name Association</a:t>
            </a:r>
          </a:p>
          <a:p>
            <a:r>
              <a:rPr lang="en-US" sz="2400" dirty="0"/>
              <a:t>CAR Project ID</a:t>
            </a:r>
          </a:p>
          <a:p>
            <a:r>
              <a:rPr lang="en-US" sz="2400" dirty="0"/>
              <a:t>Funding Agreement Number</a:t>
            </a:r>
          </a:p>
          <a:p>
            <a:r>
              <a:rPr lang="en-US" sz="2400" dirty="0"/>
              <a:t>Substance (14 choices)</a:t>
            </a:r>
          </a:p>
          <a:p>
            <a:r>
              <a:rPr lang="en-US" sz="2400" dirty="0"/>
              <a:t>Delivery Mode (Project or Event)</a:t>
            </a:r>
          </a:p>
          <a:p>
            <a:r>
              <a:rPr lang="en-US" sz="2400" dirty="0"/>
              <a:t>Project Mode (Assessment, Training, Implementation, or Light Interaction)</a:t>
            </a:r>
          </a:p>
          <a:p>
            <a:r>
              <a:rPr lang="en-US" sz="2400" dirty="0"/>
              <a:t>Project Title</a:t>
            </a:r>
          </a:p>
          <a:p>
            <a:r>
              <a:rPr lang="en-US" sz="2400" dirty="0"/>
              <a:t>Project Description</a:t>
            </a:r>
          </a:p>
          <a:p>
            <a:endParaRPr lang="en-US" sz="1800" dirty="0"/>
          </a:p>
        </p:txBody>
      </p:sp>
      <p:sp>
        <p:nvSpPr>
          <p:cNvPr id="4" name="Content Placeholder 3">
            <a:extLst>
              <a:ext uri="{FF2B5EF4-FFF2-40B4-BE49-F238E27FC236}">
                <a16:creationId xmlns:a16="http://schemas.microsoft.com/office/drawing/2014/main" id="{E678EB2C-A8D0-48DD-A3AD-5EC20CE1B09B}"/>
              </a:ext>
            </a:extLst>
          </p:cNvPr>
          <p:cNvSpPr>
            <a:spLocks noGrp="1"/>
          </p:cNvSpPr>
          <p:nvPr>
            <p:ph sz="half" idx="2"/>
          </p:nvPr>
        </p:nvSpPr>
        <p:spPr/>
        <p:txBody>
          <a:bodyPr>
            <a:normAutofit lnSpcReduction="10000"/>
          </a:bodyPr>
          <a:lstStyle/>
          <a:p>
            <a:r>
              <a:rPr lang="en-US" sz="2400" dirty="0"/>
              <a:t>Initiated Date</a:t>
            </a:r>
          </a:p>
          <a:p>
            <a:r>
              <a:rPr lang="en-US" sz="2400" dirty="0"/>
              <a:t>Completed Date</a:t>
            </a:r>
          </a:p>
          <a:p>
            <a:r>
              <a:rPr lang="en-US" sz="2400" dirty="0"/>
              <a:t>Estimated Impact Span (EIS)</a:t>
            </a:r>
          </a:p>
          <a:p>
            <a:r>
              <a:rPr lang="en-US" sz="2400" dirty="0"/>
              <a:t>National Account</a:t>
            </a:r>
          </a:p>
          <a:p>
            <a:r>
              <a:rPr lang="en-US" sz="2400" dirty="0"/>
              <a:t>CAR Key Staff</a:t>
            </a:r>
          </a:p>
          <a:p>
            <a:r>
              <a:rPr lang="en-US" sz="2400" dirty="0"/>
              <a:t>CAR Hours</a:t>
            </a:r>
          </a:p>
          <a:p>
            <a:r>
              <a:rPr lang="en-US" sz="2400" dirty="0"/>
              <a:t>Third Party Organization</a:t>
            </a:r>
          </a:p>
          <a:p>
            <a:r>
              <a:rPr lang="en-US" sz="2400" dirty="0"/>
              <a:t>Third Party  Hours</a:t>
            </a:r>
          </a:p>
          <a:p>
            <a:r>
              <a:rPr lang="en-US" sz="2400" dirty="0"/>
              <a:t>Total Project Value </a:t>
            </a:r>
          </a:p>
          <a:p>
            <a:r>
              <a:rPr lang="en-US" sz="2400" dirty="0"/>
              <a:t>Project Cost Share (Direct or Facilitated)</a:t>
            </a:r>
          </a:p>
          <a:p>
            <a:endParaRPr lang="en-US" dirty="0"/>
          </a:p>
        </p:txBody>
      </p:sp>
      <p:sp>
        <p:nvSpPr>
          <p:cNvPr id="8" name="Slide Number Placeholder 7">
            <a:extLst>
              <a:ext uri="{FF2B5EF4-FFF2-40B4-BE49-F238E27FC236}">
                <a16:creationId xmlns:a16="http://schemas.microsoft.com/office/drawing/2014/main" id="{A90D7755-0009-4671-AD77-CAEDFCD635C4}"/>
              </a:ext>
            </a:extLst>
          </p:cNvPr>
          <p:cNvSpPr>
            <a:spLocks noGrp="1"/>
          </p:cNvSpPr>
          <p:nvPr>
            <p:ph type="sldNum" sz="quarter" idx="4"/>
          </p:nvPr>
        </p:nvSpPr>
        <p:spPr/>
        <p:txBody>
          <a:bodyPr/>
          <a:lstStyle/>
          <a:p>
            <a:fld id="{54311E83-CD6C-2549-9EAD-3DC9C6DC4EB6}" type="slidenum">
              <a:rPr lang="en-US" smtClean="0"/>
              <a:pPr/>
              <a:t>67</a:t>
            </a:fld>
            <a:endParaRPr lang="en-US" dirty="0"/>
          </a:p>
        </p:txBody>
      </p:sp>
    </p:spTree>
    <p:extLst>
      <p:ext uri="{BB962C8B-B14F-4D97-AF65-F5344CB8AC3E}">
        <p14:creationId xmlns:p14="http://schemas.microsoft.com/office/powerpoint/2010/main" val="1343345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Projects and Events Information Calculated/Designated by NIST MEP </a:t>
            </a:r>
          </a:p>
        </p:txBody>
      </p:sp>
      <p:sp>
        <p:nvSpPr>
          <p:cNvPr id="3" name="Content Placeholder 2"/>
          <p:cNvSpPr>
            <a:spLocks noGrp="1"/>
          </p:cNvSpPr>
          <p:nvPr>
            <p:ph idx="1"/>
          </p:nvPr>
        </p:nvSpPr>
        <p:spPr>
          <a:xfrm>
            <a:off x="565485" y="1452285"/>
            <a:ext cx="8229600" cy="4694527"/>
          </a:xfrm>
        </p:spPr>
        <p:txBody>
          <a:bodyPr>
            <a:normAutofit/>
          </a:bodyPr>
          <a:lstStyle/>
          <a:p>
            <a:r>
              <a:rPr lang="en-US" sz="1800" dirty="0"/>
              <a:t>MEIS Project ID</a:t>
            </a:r>
          </a:p>
          <a:p>
            <a:r>
              <a:rPr lang="en-US" sz="1800" dirty="0"/>
              <a:t>MEP Special Project (Supply Chain Optimization, </a:t>
            </a:r>
            <a:r>
              <a:rPr lang="en-US" sz="1800" dirty="0" err="1"/>
              <a:t>ExportTech</a:t>
            </a:r>
            <a:r>
              <a:rPr lang="en-US" sz="1800" dirty="0"/>
              <a:t>)</a:t>
            </a:r>
          </a:p>
          <a:p>
            <a:r>
              <a:rPr lang="en-US" sz="1800" dirty="0"/>
              <a:t>Reported Date – (Year/Quarter project reported – primarily used for troubleshooting purposes)</a:t>
            </a:r>
          </a:p>
          <a:p>
            <a:r>
              <a:rPr lang="en-US" sz="1800" dirty="0"/>
              <a:t>Completed Period – (Year/Quarter project completed-  determines when client counts as unique and new or repeat and when selected for survey)</a:t>
            </a:r>
          </a:p>
          <a:p>
            <a:r>
              <a:rPr lang="en-US" sz="1800" dirty="0"/>
              <a:t>Total Hours (calculated sum of CAR and Third Party Hours) </a:t>
            </a:r>
          </a:p>
          <a:p>
            <a:pPr marL="0" indent="0">
              <a:buNone/>
            </a:pPr>
            <a:endParaRPr lang="en-US" sz="1800" dirty="0"/>
          </a:p>
        </p:txBody>
      </p:sp>
      <p:sp>
        <p:nvSpPr>
          <p:cNvPr id="8" name="Slide Number Placeholder 7">
            <a:extLst>
              <a:ext uri="{FF2B5EF4-FFF2-40B4-BE49-F238E27FC236}">
                <a16:creationId xmlns:a16="http://schemas.microsoft.com/office/drawing/2014/main" id="{A90D7755-0009-4671-AD77-CAEDFCD635C4}"/>
              </a:ext>
            </a:extLst>
          </p:cNvPr>
          <p:cNvSpPr>
            <a:spLocks noGrp="1"/>
          </p:cNvSpPr>
          <p:nvPr>
            <p:ph type="sldNum" sz="quarter" idx="4"/>
          </p:nvPr>
        </p:nvSpPr>
        <p:spPr/>
        <p:txBody>
          <a:bodyPr/>
          <a:lstStyle/>
          <a:p>
            <a:fld id="{54311E83-CD6C-2549-9EAD-3DC9C6DC4EB6}" type="slidenum">
              <a:rPr lang="en-US" smtClean="0"/>
              <a:pPr/>
              <a:t>68</a:t>
            </a:fld>
            <a:endParaRPr lang="en-US" dirty="0"/>
          </a:p>
        </p:txBody>
      </p:sp>
    </p:spTree>
    <p:extLst>
      <p:ext uri="{BB962C8B-B14F-4D97-AF65-F5344CB8AC3E}">
        <p14:creationId xmlns:p14="http://schemas.microsoft.com/office/powerpoint/2010/main" val="3493925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CIF and PIF Reporting Suggestions</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r>
              <a:rPr lang="en-US" sz="2400" dirty="0"/>
              <a:t>Surveys are triggered off the project completion date, not the reporting period</a:t>
            </a:r>
          </a:p>
          <a:p>
            <a:pPr marL="457200" indent="-457200" algn="l">
              <a:buFont typeface="Arial" panose="020B0604020202020204" pitchFamily="34" charset="0"/>
              <a:buChar char="•"/>
            </a:pPr>
            <a:r>
              <a:rPr lang="en-US" sz="2400" dirty="0">
                <a:solidFill>
                  <a:schemeClr val="tx1"/>
                </a:solidFill>
              </a:rPr>
              <a:t>If you report a project, it will be surveyed, with the exception of Light Interactions which are captured for market penetration analyses</a:t>
            </a:r>
          </a:p>
          <a:p>
            <a:pPr marL="457200" indent="-457200" algn="l">
              <a:buFont typeface="Arial" panose="020B0604020202020204" pitchFamily="34" charset="0"/>
              <a:buChar char="•"/>
            </a:pPr>
            <a:r>
              <a:rPr lang="en-US" sz="2400" dirty="0">
                <a:solidFill>
                  <a:schemeClr val="tx1"/>
                </a:solidFill>
              </a:rPr>
              <a:t>Minimize the burden on clients – before reporting the project, try to decide if you can determine impact for the activity. If you cannot, then do not expect clients to be able to either</a:t>
            </a:r>
          </a:p>
          <a:p>
            <a:pPr marL="457200" indent="-457200" algn="l">
              <a:buFont typeface="Arial" panose="020B0604020202020204" pitchFamily="34" charset="0"/>
              <a:buChar char="•"/>
            </a:pPr>
            <a:r>
              <a:rPr lang="en-US" sz="2400" dirty="0">
                <a:solidFill>
                  <a:schemeClr val="tx1"/>
                </a:solidFill>
              </a:rPr>
              <a:t>Use Project EIS field to your advantage</a:t>
            </a:r>
          </a:p>
          <a:p>
            <a:pPr marL="457200" indent="-457200" algn="l">
              <a:buFont typeface="Arial" panose="020B0604020202020204" pitchFamily="34" charset="0"/>
              <a:buChar char="•"/>
            </a:pPr>
            <a:r>
              <a:rPr lang="en-US" sz="2400" dirty="0"/>
              <a:t>Use Project Cost Share (Direct or Facilitated) to your advantage</a:t>
            </a:r>
            <a:endParaRPr lang="en-US" sz="2400" dirty="0">
              <a:solidFill>
                <a:schemeClr val="tx1"/>
              </a:solidFill>
            </a:endParaRPr>
          </a:p>
          <a:p>
            <a:pPr marL="457200" indent="-457200" algn="l">
              <a:buFont typeface="Arial" panose="020B0604020202020204" pitchFamily="34" charset="0"/>
              <a:buChar char="•"/>
            </a:pPr>
            <a:endParaRPr lang="en-US" sz="2400" dirty="0">
              <a:solidFill>
                <a:schemeClr val="tx1"/>
              </a:solidFill>
            </a:endParaRPr>
          </a:p>
          <a:p>
            <a:pPr algn="l"/>
            <a:endParaRPr lang="en-US" sz="2400" dirty="0">
              <a:solidFill>
                <a:schemeClr val="tx1"/>
              </a:solidFill>
            </a:endParaRPr>
          </a:p>
        </p:txBody>
      </p:sp>
      <p:sp>
        <p:nvSpPr>
          <p:cNvPr id="5" name="Slide Number Placeholder 4">
            <a:extLst>
              <a:ext uri="{FF2B5EF4-FFF2-40B4-BE49-F238E27FC236}">
                <a16:creationId xmlns:a16="http://schemas.microsoft.com/office/drawing/2014/main" id="{1D19FC21-5539-4193-B15C-1104230A491A}"/>
              </a:ext>
            </a:extLst>
          </p:cNvPr>
          <p:cNvSpPr>
            <a:spLocks noGrp="1"/>
          </p:cNvSpPr>
          <p:nvPr>
            <p:ph type="sldNum" sz="quarter" idx="4"/>
          </p:nvPr>
        </p:nvSpPr>
        <p:spPr/>
        <p:txBody>
          <a:bodyPr/>
          <a:lstStyle/>
          <a:p>
            <a:fld id="{54311E83-CD6C-2549-9EAD-3DC9C6DC4EB6}" type="slidenum">
              <a:rPr lang="en-US" smtClean="0"/>
              <a:pPr/>
              <a:t>69</a:t>
            </a:fld>
            <a:endParaRPr lang="en-US" dirty="0"/>
          </a:p>
        </p:txBody>
      </p:sp>
    </p:spTree>
    <p:extLst>
      <p:ext uri="{BB962C8B-B14F-4D97-AF65-F5344CB8AC3E}">
        <p14:creationId xmlns:p14="http://schemas.microsoft.com/office/powerpoint/2010/main" val="42088018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0398"/>
            <a:ext cx="8229600" cy="1236367"/>
          </a:xfrm>
        </p:spPr>
        <p:txBody>
          <a:bodyPr>
            <a:noAutofit/>
          </a:bodyPr>
          <a:lstStyle/>
          <a:p>
            <a:r>
              <a:rPr lang="en-US" sz="3200" dirty="0"/>
              <a:t>Reporting Elements</a:t>
            </a:r>
            <a:br>
              <a:rPr lang="en-US" sz="3200" dirty="0"/>
            </a:br>
            <a:r>
              <a:rPr lang="en-US" sz="3200" dirty="0"/>
              <a:t>Minimal Required Reporting Frequency</a:t>
            </a:r>
          </a:p>
        </p:txBody>
      </p:sp>
      <p:sp>
        <p:nvSpPr>
          <p:cNvPr id="9" name="Content Placeholder 8"/>
          <p:cNvSpPr>
            <a:spLocks noGrp="1"/>
          </p:cNvSpPr>
          <p:nvPr>
            <p:ph sz="half" idx="1"/>
          </p:nvPr>
        </p:nvSpPr>
        <p:spPr>
          <a:xfrm>
            <a:off x="902885" y="1863402"/>
            <a:ext cx="3493007" cy="4525963"/>
          </a:xfrm>
        </p:spPr>
        <p:txBody>
          <a:bodyPr>
            <a:normAutofit fontScale="55000" lnSpcReduction="20000"/>
          </a:bodyPr>
          <a:lstStyle/>
          <a:p>
            <a:pPr marL="0" indent="0">
              <a:lnSpc>
                <a:spcPct val="120000"/>
              </a:lnSpc>
              <a:buNone/>
            </a:pPr>
            <a:r>
              <a:rPr lang="en-US" u="sng" dirty="0"/>
              <a:t>Quarterly and When Changes Occur</a:t>
            </a:r>
          </a:p>
          <a:p>
            <a:pPr marL="360045">
              <a:lnSpc>
                <a:spcPct val="120000"/>
              </a:lnSpc>
            </a:pPr>
            <a:r>
              <a:rPr lang="en-US" dirty="0"/>
              <a:t>Center Information</a:t>
            </a:r>
          </a:p>
          <a:p>
            <a:pPr marL="360045">
              <a:lnSpc>
                <a:spcPct val="120000"/>
              </a:lnSpc>
            </a:pPr>
            <a:r>
              <a:rPr lang="en-US" dirty="0"/>
              <a:t>Center Locations</a:t>
            </a:r>
          </a:p>
          <a:p>
            <a:pPr marL="360045">
              <a:lnSpc>
                <a:spcPct val="120000"/>
              </a:lnSpc>
            </a:pPr>
            <a:r>
              <a:rPr lang="en-US" dirty="0"/>
              <a:t>Center Staff</a:t>
            </a:r>
            <a:endParaRPr lang="en-US" dirty="0">
              <a:solidFill>
                <a:srgbClr val="92D050"/>
              </a:solidFill>
            </a:endParaRPr>
          </a:p>
          <a:p>
            <a:pPr marL="360045">
              <a:lnSpc>
                <a:spcPct val="120000"/>
              </a:lnSpc>
            </a:pPr>
            <a:r>
              <a:rPr lang="en-US" dirty="0"/>
              <a:t>Center Contacts</a:t>
            </a:r>
            <a:endParaRPr lang="en-US" dirty="0">
              <a:solidFill>
                <a:srgbClr val="92D050"/>
              </a:solidFill>
            </a:endParaRPr>
          </a:p>
          <a:p>
            <a:pPr marL="360045">
              <a:lnSpc>
                <a:spcPct val="120000"/>
              </a:lnSpc>
            </a:pPr>
            <a:r>
              <a:rPr lang="en-US" dirty="0"/>
              <a:t>Center Partners</a:t>
            </a:r>
          </a:p>
          <a:p>
            <a:pPr marL="360045">
              <a:lnSpc>
                <a:spcPct val="120000"/>
              </a:lnSpc>
            </a:pPr>
            <a:r>
              <a:rPr lang="en-US" dirty="0"/>
              <a:t>Center Board of Directors</a:t>
            </a:r>
          </a:p>
          <a:p>
            <a:pPr marL="360045">
              <a:lnSpc>
                <a:spcPct val="120000"/>
              </a:lnSpc>
            </a:pPr>
            <a:r>
              <a:rPr lang="en-US" dirty="0"/>
              <a:t>Center State Funding Partners</a:t>
            </a:r>
          </a:p>
          <a:p>
            <a:pPr marL="360045">
              <a:lnSpc>
                <a:spcPct val="120000"/>
              </a:lnSpc>
            </a:pPr>
            <a:r>
              <a:rPr lang="en-US" dirty="0"/>
              <a:t>Projects and Events</a:t>
            </a:r>
          </a:p>
          <a:p>
            <a:pPr marL="585074" lvl="1">
              <a:lnSpc>
                <a:spcPct val="120000"/>
              </a:lnSpc>
            </a:pPr>
            <a:r>
              <a:rPr lang="en-US" sz="1575" dirty="0"/>
              <a:t>Title</a:t>
            </a:r>
          </a:p>
          <a:p>
            <a:pPr marL="585074" lvl="1">
              <a:lnSpc>
                <a:spcPct val="120000"/>
              </a:lnSpc>
            </a:pPr>
            <a:r>
              <a:rPr lang="en-US" sz="1575" dirty="0"/>
              <a:t>Description</a:t>
            </a:r>
          </a:p>
          <a:p>
            <a:pPr marL="585074" lvl="1">
              <a:lnSpc>
                <a:spcPct val="120000"/>
              </a:lnSpc>
            </a:pPr>
            <a:r>
              <a:rPr lang="en-US" sz="1575" dirty="0"/>
              <a:t>Project type and delivery mode</a:t>
            </a:r>
          </a:p>
          <a:p>
            <a:pPr marL="585074" lvl="1">
              <a:lnSpc>
                <a:spcPct val="120000"/>
              </a:lnSpc>
            </a:pPr>
            <a:r>
              <a:rPr lang="en-US" sz="1575" dirty="0"/>
              <a:t>Intensity (hours)</a:t>
            </a:r>
          </a:p>
          <a:p>
            <a:pPr marL="585074" lvl="1">
              <a:lnSpc>
                <a:spcPct val="120000"/>
              </a:lnSpc>
            </a:pPr>
            <a:r>
              <a:rPr lang="en-US" sz="1575" dirty="0"/>
              <a:t>Center vs. Third party delivery distribution (hours)</a:t>
            </a:r>
          </a:p>
          <a:p>
            <a:pPr marL="585074" lvl="1">
              <a:lnSpc>
                <a:spcPct val="120000"/>
              </a:lnSpc>
            </a:pPr>
            <a:r>
              <a:rPr lang="en-US" sz="1575" dirty="0"/>
              <a:t>Total project value</a:t>
            </a:r>
          </a:p>
          <a:p>
            <a:pPr marL="0" indent="0">
              <a:lnSpc>
                <a:spcPct val="120000"/>
              </a:lnSpc>
              <a:buNone/>
            </a:pPr>
            <a:r>
              <a:rPr lang="en-US" sz="2700" u="sng" dirty="0"/>
              <a:t>Semi Annually</a:t>
            </a:r>
          </a:p>
          <a:p>
            <a:pPr marL="360045">
              <a:lnSpc>
                <a:spcPct val="120000"/>
              </a:lnSpc>
            </a:pPr>
            <a:r>
              <a:rPr lang="en-US" dirty="0"/>
              <a:t>Progress Plan/Technical Report</a:t>
            </a:r>
          </a:p>
          <a:p>
            <a:pPr marL="585074" lvl="1">
              <a:lnSpc>
                <a:spcPct val="120000"/>
              </a:lnSpc>
            </a:pPr>
            <a:r>
              <a:rPr lang="en-US" sz="1575" dirty="0"/>
              <a:t>Narrative update on progress under awards</a:t>
            </a:r>
          </a:p>
          <a:p>
            <a:pPr marL="360045">
              <a:lnSpc>
                <a:spcPct val="120000"/>
              </a:lnSpc>
            </a:pPr>
            <a:r>
              <a:rPr lang="en-US" dirty="0"/>
              <a:t>Budget Actuals</a:t>
            </a:r>
          </a:p>
          <a:p>
            <a:pPr marL="360045">
              <a:lnSpc>
                <a:spcPct val="120000"/>
              </a:lnSpc>
            </a:pPr>
            <a:endParaRPr lang="en-US" sz="1800" dirty="0"/>
          </a:p>
        </p:txBody>
      </p:sp>
      <p:sp>
        <p:nvSpPr>
          <p:cNvPr id="2" name="Content Placeholder 1"/>
          <p:cNvSpPr>
            <a:spLocks noGrp="1"/>
          </p:cNvSpPr>
          <p:nvPr>
            <p:ph sz="half" idx="2"/>
          </p:nvPr>
        </p:nvSpPr>
        <p:spPr>
          <a:xfrm>
            <a:off x="4763350" y="1863401"/>
            <a:ext cx="4038600" cy="4525963"/>
          </a:xfrm>
        </p:spPr>
        <p:txBody>
          <a:bodyPr>
            <a:normAutofit fontScale="55000" lnSpcReduction="20000"/>
          </a:bodyPr>
          <a:lstStyle/>
          <a:p>
            <a:pPr marL="0" indent="0">
              <a:lnSpc>
                <a:spcPct val="120000"/>
              </a:lnSpc>
              <a:buNone/>
            </a:pPr>
            <a:r>
              <a:rPr lang="en-US" u="sng" dirty="0"/>
              <a:t>Quarterly </a:t>
            </a:r>
          </a:p>
          <a:p>
            <a:pPr>
              <a:lnSpc>
                <a:spcPct val="120000"/>
              </a:lnSpc>
            </a:pPr>
            <a:r>
              <a:rPr lang="en-US" dirty="0"/>
              <a:t>Client Success Stories (Min One)</a:t>
            </a:r>
          </a:p>
          <a:p>
            <a:pPr>
              <a:lnSpc>
                <a:spcPct val="120000"/>
              </a:lnSpc>
            </a:pPr>
            <a:r>
              <a:rPr lang="en-US" dirty="0"/>
              <a:t>Progress Data</a:t>
            </a:r>
          </a:p>
          <a:p>
            <a:pPr lvl="1">
              <a:lnSpc>
                <a:spcPct val="120000"/>
              </a:lnSpc>
            </a:pPr>
            <a:r>
              <a:rPr lang="en-US" sz="1575" dirty="0"/>
              <a:t>FTE Count</a:t>
            </a:r>
          </a:p>
          <a:p>
            <a:pPr lvl="1">
              <a:lnSpc>
                <a:spcPct val="120000"/>
              </a:lnSpc>
            </a:pPr>
            <a:r>
              <a:rPr lang="en-US" sz="1575" dirty="0"/>
              <a:t>Manufacturers Interacted with</a:t>
            </a:r>
          </a:p>
          <a:p>
            <a:pPr>
              <a:lnSpc>
                <a:spcPct val="120000"/>
              </a:lnSpc>
            </a:pPr>
            <a:r>
              <a:rPr lang="en-US" dirty="0"/>
              <a:t>Third Party Client Survey</a:t>
            </a:r>
          </a:p>
          <a:p>
            <a:pPr lvl="1">
              <a:lnSpc>
                <a:spcPct val="120000"/>
              </a:lnSpc>
            </a:pPr>
            <a:r>
              <a:rPr lang="en-US" sz="1575" dirty="0"/>
              <a:t>New Sales &amp; Retained Sales</a:t>
            </a:r>
          </a:p>
          <a:p>
            <a:pPr lvl="1">
              <a:lnSpc>
                <a:spcPct val="120000"/>
              </a:lnSpc>
            </a:pPr>
            <a:r>
              <a:rPr lang="en-US" sz="1575" dirty="0"/>
              <a:t>Jobs Created and Retained</a:t>
            </a:r>
          </a:p>
          <a:p>
            <a:pPr lvl="1">
              <a:lnSpc>
                <a:spcPct val="120000"/>
              </a:lnSpc>
            </a:pPr>
            <a:r>
              <a:rPr lang="en-US" sz="1575" dirty="0"/>
              <a:t>New Investment</a:t>
            </a:r>
          </a:p>
          <a:p>
            <a:pPr lvl="1">
              <a:lnSpc>
                <a:spcPct val="120000"/>
              </a:lnSpc>
            </a:pPr>
            <a:r>
              <a:rPr lang="en-US" sz="1575" dirty="0"/>
              <a:t>Cost Savings</a:t>
            </a:r>
          </a:p>
          <a:p>
            <a:pPr lvl="1">
              <a:lnSpc>
                <a:spcPct val="120000"/>
              </a:lnSpc>
            </a:pPr>
            <a:r>
              <a:rPr lang="en-US" sz="1575" dirty="0"/>
              <a:t>Client Challenges</a:t>
            </a:r>
          </a:p>
          <a:p>
            <a:pPr lvl="1">
              <a:lnSpc>
                <a:spcPct val="120000"/>
              </a:lnSpc>
            </a:pPr>
            <a:r>
              <a:rPr lang="en-US" sz="1575" dirty="0"/>
              <a:t>Reasons for engaging with MEP Center</a:t>
            </a:r>
          </a:p>
          <a:p>
            <a:pPr marL="0" indent="0">
              <a:lnSpc>
                <a:spcPct val="120000"/>
              </a:lnSpc>
              <a:buNone/>
            </a:pPr>
            <a:r>
              <a:rPr lang="en-US" u="sng" dirty="0"/>
              <a:t>As Needed</a:t>
            </a:r>
          </a:p>
          <a:p>
            <a:pPr>
              <a:lnSpc>
                <a:spcPct val="120000"/>
              </a:lnSpc>
            </a:pPr>
            <a:r>
              <a:rPr lang="en-US" dirty="0"/>
              <a:t>Operating Outcomes</a:t>
            </a:r>
          </a:p>
          <a:p>
            <a:pPr lvl="1">
              <a:lnSpc>
                <a:spcPct val="120000"/>
              </a:lnSpc>
            </a:pPr>
            <a:r>
              <a:rPr lang="en-US" sz="1519" dirty="0"/>
              <a:t>Interactions with very small, rural, start-up manufacturers</a:t>
            </a:r>
          </a:p>
          <a:p>
            <a:pPr>
              <a:lnSpc>
                <a:spcPct val="120000"/>
              </a:lnSpc>
            </a:pPr>
            <a:r>
              <a:rPr lang="en-US" dirty="0"/>
              <a:t>Clients</a:t>
            </a:r>
          </a:p>
          <a:p>
            <a:pPr lvl="1">
              <a:lnSpc>
                <a:spcPct val="120000"/>
              </a:lnSpc>
            </a:pPr>
            <a:r>
              <a:rPr lang="en-US" sz="1600" dirty="0"/>
              <a:t>Client Name &amp; Location</a:t>
            </a:r>
          </a:p>
          <a:p>
            <a:pPr lvl="1">
              <a:lnSpc>
                <a:spcPct val="120000"/>
              </a:lnSpc>
            </a:pPr>
            <a:r>
              <a:rPr lang="en-US" sz="1600" dirty="0"/>
              <a:t>Client Size &amp; Industry</a:t>
            </a:r>
          </a:p>
          <a:p>
            <a:pPr lvl="1">
              <a:lnSpc>
                <a:spcPct val="120000"/>
              </a:lnSpc>
            </a:pPr>
            <a:r>
              <a:rPr lang="en-US" sz="1600" dirty="0"/>
              <a:t>Client Contacts (including phone &amp; e-mail)</a:t>
            </a:r>
          </a:p>
          <a:p>
            <a:pPr lvl="1">
              <a:lnSpc>
                <a:spcPct val="120000"/>
              </a:lnSpc>
            </a:pPr>
            <a:r>
              <a:rPr lang="en-US" sz="1600" dirty="0"/>
              <a:t>C-Level Engagement</a:t>
            </a:r>
          </a:p>
          <a:p>
            <a:pPr lvl="1">
              <a:lnSpc>
                <a:spcPct val="120000"/>
              </a:lnSpc>
            </a:pPr>
            <a:r>
              <a:rPr lang="en-US" sz="1600" dirty="0"/>
              <a:t>Transformational Engagement</a:t>
            </a:r>
          </a:p>
          <a:p>
            <a:pPr lvl="1">
              <a:lnSpc>
                <a:spcPct val="120000"/>
              </a:lnSpc>
            </a:pPr>
            <a:r>
              <a:rPr lang="en-US" sz="1600" dirty="0"/>
              <a:t>Participates in DOD</a:t>
            </a:r>
          </a:p>
        </p:txBody>
      </p:sp>
      <p:sp>
        <p:nvSpPr>
          <p:cNvPr id="4" name="Slide Number Placeholder 3">
            <a:extLst>
              <a:ext uri="{FF2B5EF4-FFF2-40B4-BE49-F238E27FC236}">
                <a16:creationId xmlns:a16="http://schemas.microsoft.com/office/drawing/2014/main" id="{F8FFEF53-4568-4D9D-B2AA-D29292918C99}"/>
              </a:ext>
            </a:extLst>
          </p:cNvPr>
          <p:cNvSpPr>
            <a:spLocks noGrp="1"/>
          </p:cNvSpPr>
          <p:nvPr>
            <p:ph type="sldNum" sz="quarter" idx="4"/>
          </p:nvPr>
        </p:nvSpPr>
        <p:spPr/>
        <p:txBody>
          <a:bodyPr/>
          <a:lstStyle/>
          <a:p>
            <a:fld id="{54311E83-CD6C-2549-9EAD-3DC9C6DC4EB6}" type="slidenum">
              <a:rPr lang="en-US" smtClean="0"/>
              <a:pPr/>
              <a:t>7</a:t>
            </a:fld>
            <a:endParaRPr lang="en-US" dirty="0"/>
          </a:p>
        </p:txBody>
      </p:sp>
    </p:spTree>
    <p:extLst>
      <p:ext uri="{BB962C8B-B14F-4D97-AF65-F5344CB8AC3E}">
        <p14:creationId xmlns:p14="http://schemas.microsoft.com/office/powerpoint/2010/main" val="1103513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36821"/>
          </a:xfrm>
        </p:spPr>
        <p:txBody>
          <a:bodyPr>
            <a:normAutofit fontScale="90000"/>
          </a:bodyPr>
          <a:lstStyle/>
          <a:p>
            <a:r>
              <a:rPr lang="en-US" dirty="0"/>
              <a:t>Operating Outcomes, Progress Plan and Budget Actuals are Intertwined</a:t>
            </a:r>
            <a:br>
              <a:rPr lang="en-US" dirty="0"/>
            </a:br>
            <a:endParaRPr lang="en-US" dirty="0"/>
          </a:p>
        </p:txBody>
      </p:sp>
      <p:sp>
        <p:nvSpPr>
          <p:cNvPr id="3" name="Content Placeholder 2"/>
          <p:cNvSpPr>
            <a:spLocks noGrp="1"/>
          </p:cNvSpPr>
          <p:nvPr>
            <p:ph idx="1"/>
          </p:nvPr>
        </p:nvSpPr>
        <p:spPr>
          <a:xfrm>
            <a:off x="457200" y="2070828"/>
            <a:ext cx="8229600" cy="4205685"/>
          </a:xfrm>
        </p:spPr>
        <p:txBody>
          <a:bodyPr>
            <a:normAutofit fontScale="62500" lnSpcReduction="20000"/>
          </a:bodyPr>
          <a:lstStyle/>
          <a:p>
            <a:pPr marL="0" indent="0">
              <a:buNone/>
            </a:pPr>
            <a:r>
              <a:rPr lang="en-US" dirty="0"/>
              <a:t>Feed Performance Metrics and Annual, Panel, and Secretarial Reviews</a:t>
            </a:r>
          </a:p>
          <a:p>
            <a:pPr marL="0" indent="0">
              <a:buNone/>
            </a:pPr>
            <a:endParaRPr lang="en-US" dirty="0"/>
          </a:p>
          <a:p>
            <a:r>
              <a:rPr lang="en-US" b="1" dirty="0"/>
              <a:t>Operating Outcome Statements</a:t>
            </a:r>
          </a:p>
          <a:p>
            <a:pPr lvl="1"/>
            <a:r>
              <a:rPr lang="en-US" dirty="0"/>
              <a:t>Proposal/Statement of Work (SOW)</a:t>
            </a:r>
          </a:p>
          <a:p>
            <a:pPr lvl="1"/>
            <a:r>
              <a:rPr lang="en-US" dirty="0"/>
              <a:t>Narratives (3000 character limit)</a:t>
            </a:r>
          </a:p>
          <a:p>
            <a:pPr lvl="1"/>
            <a:r>
              <a:rPr lang="en-US" dirty="0"/>
              <a:t>Goals ( Client and Engagement)</a:t>
            </a:r>
          </a:p>
          <a:p>
            <a:r>
              <a:rPr lang="en-US" b="1" dirty="0"/>
              <a:t>Progress Plan (aka Technical Report)</a:t>
            </a:r>
          </a:p>
          <a:p>
            <a:pPr lvl="1"/>
            <a:r>
              <a:rPr lang="en-US" dirty="0"/>
              <a:t>Narrative response to Operating Outcome Statement (3000 character limit)</a:t>
            </a:r>
          </a:p>
          <a:p>
            <a:pPr lvl="1"/>
            <a:r>
              <a:rPr lang="en-US" dirty="0"/>
              <a:t>SF425</a:t>
            </a:r>
          </a:p>
          <a:p>
            <a:pPr lvl="1"/>
            <a:r>
              <a:rPr lang="en-US" dirty="0"/>
              <a:t>Other Resources</a:t>
            </a:r>
          </a:p>
          <a:p>
            <a:r>
              <a:rPr lang="en-US" b="1" dirty="0"/>
              <a:t>Budget Actuals</a:t>
            </a:r>
            <a:endParaRPr lang="en-US" dirty="0"/>
          </a:p>
          <a:p>
            <a:pPr lvl="1"/>
            <a:r>
              <a:rPr lang="en-US" dirty="0"/>
              <a:t>Revenue and expenses based on an as of date</a:t>
            </a:r>
          </a:p>
          <a:p>
            <a:pPr lvl="1"/>
            <a:r>
              <a:rPr lang="en-US" dirty="0"/>
              <a:t>Reporting Set (construct in MEIS to allow NIST MEP to evaluate center performance based on the likely 10-year period between competitions 3-2, 3-2)</a:t>
            </a:r>
          </a:p>
        </p:txBody>
      </p:sp>
      <p:sp>
        <p:nvSpPr>
          <p:cNvPr id="5" name="Slide Number Placeholder 4">
            <a:extLst>
              <a:ext uri="{FF2B5EF4-FFF2-40B4-BE49-F238E27FC236}">
                <a16:creationId xmlns:a16="http://schemas.microsoft.com/office/drawing/2014/main" id="{4CD8F1CC-8C82-4C6C-A1B0-2A9C2DB4B80B}"/>
              </a:ext>
            </a:extLst>
          </p:cNvPr>
          <p:cNvSpPr>
            <a:spLocks noGrp="1"/>
          </p:cNvSpPr>
          <p:nvPr>
            <p:ph type="sldNum" sz="quarter" idx="4"/>
          </p:nvPr>
        </p:nvSpPr>
        <p:spPr/>
        <p:txBody>
          <a:bodyPr/>
          <a:lstStyle/>
          <a:p>
            <a:fld id="{54311E83-CD6C-2549-9EAD-3DC9C6DC4EB6}" type="slidenum">
              <a:rPr lang="en-US" smtClean="0"/>
              <a:pPr/>
              <a:t>70</a:t>
            </a:fld>
            <a:endParaRPr lang="en-US" dirty="0"/>
          </a:p>
        </p:txBody>
      </p:sp>
    </p:spTree>
    <p:extLst>
      <p:ext uri="{BB962C8B-B14F-4D97-AF65-F5344CB8AC3E}">
        <p14:creationId xmlns:p14="http://schemas.microsoft.com/office/powerpoint/2010/main" val="1839192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NIST MEP Partnership Model Timeline</a:t>
            </a:r>
          </a:p>
        </p:txBody>
      </p:sp>
      <p:cxnSp>
        <p:nvCxnSpPr>
          <p:cNvPr id="6" name="Straight Connector 5"/>
          <p:cNvCxnSpPr/>
          <p:nvPr/>
        </p:nvCxnSpPr>
        <p:spPr>
          <a:xfrm flipV="1">
            <a:off x="1490730" y="3424846"/>
            <a:ext cx="6121490" cy="144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54119" y="3638946"/>
            <a:ext cx="774571" cy="248209"/>
          </a:xfrm>
          <a:prstGeom prst="rect">
            <a:avLst/>
          </a:prstGeom>
          <a:noFill/>
        </p:spPr>
        <p:txBody>
          <a:bodyPr wrap="none" rtlCol="0">
            <a:spAutoFit/>
          </a:bodyPr>
          <a:lstStyle/>
          <a:p>
            <a:pPr defTabSz="342900"/>
            <a:r>
              <a:rPr lang="en-US" sz="1013" dirty="0">
                <a:solidFill>
                  <a:prstClr val="black"/>
                </a:solidFill>
                <a:latin typeface="Arial Narrow"/>
              </a:rPr>
              <a:t>End Year 10</a:t>
            </a:r>
          </a:p>
        </p:txBody>
      </p:sp>
      <p:cxnSp>
        <p:nvCxnSpPr>
          <p:cNvPr id="9" name="Straight Connector 8"/>
          <p:cNvCxnSpPr/>
          <p:nvPr/>
        </p:nvCxnSpPr>
        <p:spPr>
          <a:xfrm>
            <a:off x="7612220" y="3422001"/>
            <a:ext cx="0" cy="18110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51135" y="3634932"/>
            <a:ext cx="715260" cy="248209"/>
          </a:xfrm>
          <a:prstGeom prst="rect">
            <a:avLst/>
          </a:prstGeom>
          <a:noFill/>
        </p:spPr>
        <p:txBody>
          <a:bodyPr wrap="none" rtlCol="0">
            <a:spAutoFit/>
          </a:bodyPr>
          <a:lstStyle/>
          <a:p>
            <a:pPr defTabSz="342900"/>
            <a:r>
              <a:rPr lang="en-US" sz="1013" dirty="0">
                <a:solidFill>
                  <a:prstClr val="black"/>
                </a:solidFill>
                <a:latin typeface="Arial Narrow"/>
              </a:rPr>
              <a:t>End Year 5</a:t>
            </a:r>
          </a:p>
        </p:txBody>
      </p:sp>
      <p:cxnSp>
        <p:nvCxnSpPr>
          <p:cNvPr id="11" name="Straight Connector 10"/>
          <p:cNvCxnSpPr/>
          <p:nvPr/>
        </p:nvCxnSpPr>
        <p:spPr>
          <a:xfrm>
            <a:off x="4572000" y="3439334"/>
            <a:ext cx="0" cy="18110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50047" y="2338741"/>
            <a:ext cx="1241045"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3</a:t>
            </a:r>
            <a:r>
              <a:rPr lang="en-US" sz="1013" baseline="30000" dirty="0">
                <a:solidFill>
                  <a:prstClr val="black"/>
                </a:solidFill>
                <a:latin typeface="Arial Narrow"/>
              </a:rPr>
              <a:t>rd</a:t>
            </a:r>
            <a:r>
              <a:rPr lang="en-US" sz="1013" dirty="0">
                <a:solidFill>
                  <a:prstClr val="black"/>
                </a:solidFill>
                <a:latin typeface="Arial Narrow"/>
              </a:rPr>
              <a:t> Year Panel Review</a:t>
            </a:r>
          </a:p>
        </p:txBody>
      </p:sp>
      <p:cxnSp>
        <p:nvCxnSpPr>
          <p:cNvPr id="13" name="Straight Connector 12"/>
          <p:cNvCxnSpPr>
            <a:cxnSpLocks/>
          </p:cNvCxnSpPr>
          <p:nvPr/>
        </p:nvCxnSpPr>
        <p:spPr>
          <a:xfrm>
            <a:off x="3040351" y="2658068"/>
            <a:ext cx="6176" cy="7553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28305" y="2669815"/>
            <a:ext cx="1071127" cy="404085"/>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Secretarial Review</a:t>
            </a:r>
          </a:p>
          <a:p>
            <a:pPr defTabSz="342900"/>
            <a:r>
              <a:rPr lang="en-US" sz="1013" dirty="0">
                <a:solidFill>
                  <a:prstClr val="black"/>
                </a:solidFill>
                <a:latin typeface="Arial Narrow"/>
              </a:rPr>
              <a:t>Decision to Renew</a:t>
            </a:r>
          </a:p>
        </p:txBody>
      </p:sp>
      <p:cxnSp>
        <p:nvCxnSpPr>
          <p:cNvPr id="15" name="Straight Connector 14"/>
          <p:cNvCxnSpPr>
            <a:cxnSpLocks/>
            <a:stCxn id="14" idx="2"/>
          </p:cNvCxnSpPr>
          <p:nvPr/>
        </p:nvCxnSpPr>
        <p:spPr>
          <a:xfrm flipH="1">
            <a:off x="4242438" y="3073900"/>
            <a:ext cx="21431" cy="3394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12882" y="3237661"/>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2728821" y="3237660"/>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3338084" y="3237659"/>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3951996" y="3229832"/>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4566758" y="3237659"/>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5184828" y="3229832"/>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5814573" y="3252150"/>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6424840" y="3237659"/>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7018531" y="3233454"/>
            <a:ext cx="7244" cy="382783"/>
          </a:xfrm>
          <a:prstGeom prst="line">
            <a:avLst/>
          </a:prstGeom>
          <a:ln/>
        </p:spPr>
        <p:style>
          <a:lnRef idx="3">
            <a:schemeClr val="dk1"/>
          </a:lnRef>
          <a:fillRef idx="0">
            <a:schemeClr val="dk1"/>
          </a:fillRef>
          <a:effectRef idx="2">
            <a:schemeClr val="dk1"/>
          </a:effectRef>
          <a:fontRef idx="minor">
            <a:schemeClr val="tx1"/>
          </a:fontRef>
        </p:style>
      </p:cxnSp>
      <p:sp>
        <p:nvSpPr>
          <p:cNvPr id="40" name="Rectangle 39"/>
          <p:cNvSpPr/>
          <p:nvPr/>
        </p:nvSpPr>
        <p:spPr>
          <a:xfrm>
            <a:off x="2035326" y="2967226"/>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1</a:t>
            </a:r>
          </a:p>
        </p:txBody>
      </p:sp>
      <p:sp>
        <p:nvSpPr>
          <p:cNvPr id="43" name="Rectangle 42"/>
          <p:cNvSpPr/>
          <p:nvPr/>
        </p:nvSpPr>
        <p:spPr>
          <a:xfrm>
            <a:off x="2644683" y="2973315"/>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2</a:t>
            </a:r>
          </a:p>
        </p:txBody>
      </p:sp>
      <p:sp>
        <p:nvSpPr>
          <p:cNvPr id="44" name="Rectangle 43"/>
          <p:cNvSpPr/>
          <p:nvPr/>
        </p:nvSpPr>
        <p:spPr>
          <a:xfrm>
            <a:off x="3269167" y="2964017"/>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3</a:t>
            </a:r>
          </a:p>
        </p:txBody>
      </p:sp>
      <p:sp>
        <p:nvSpPr>
          <p:cNvPr id="45" name="Rectangle 44"/>
          <p:cNvSpPr/>
          <p:nvPr/>
        </p:nvSpPr>
        <p:spPr>
          <a:xfrm>
            <a:off x="3874440" y="2968660"/>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4</a:t>
            </a:r>
          </a:p>
        </p:txBody>
      </p:sp>
      <p:sp>
        <p:nvSpPr>
          <p:cNvPr id="46" name="Rectangle 45"/>
          <p:cNvSpPr/>
          <p:nvPr/>
        </p:nvSpPr>
        <p:spPr>
          <a:xfrm>
            <a:off x="4484919" y="2969813"/>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5</a:t>
            </a:r>
          </a:p>
        </p:txBody>
      </p:sp>
      <p:sp>
        <p:nvSpPr>
          <p:cNvPr id="47" name="Rectangle 46"/>
          <p:cNvSpPr/>
          <p:nvPr/>
        </p:nvSpPr>
        <p:spPr>
          <a:xfrm>
            <a:off x="5107273" y="2967226"/>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6</a:t>
            </a:r>
          </a:p>
        </p:txBody>
      </p:sp>
      <p:sp>
        <p:nvSpPr>
          <p:cNvPr id="48" name="Rectangle 47"/>
          <p:cNvSpPr/>
          <p:nvPr/>
        </p:nvSpPr>
        <p:spPr>
          <a:xfrm>
            <a:off x="5718660" y="2973315"/>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7</a:t>
            </a:r>
          </a:p>
        </p:txBody>
      </p:sp>
      <p:sp>
        <p:nvSpPr>
          <p:cNvPr id="49" name="Rectangle 48"/>
          <p:cNvSpPr/>
          <p:nvPr/>
        </p:nvSpPr>
        <p:spPr>
          <a:xfrm>
            <a:off x="6352631" y="2973315"/>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8</a:t>
            </a:r>
          </a:p>
        </p:txBody>
      </p:sp>
      <p:sp>
        <p:nvSpPr>
          <p:cNvPr id="50" name="Rectangle 49"/>
          <p:cNvSpPr/>
          <p:nvPr/>
        </p:nvSpPr>
        <p:spPr>
          <a:xfrm>
            <a:off x="6937353" y="2986988"/>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9</a:t>
            </a:r>
          </a:p>
        </p:txBody>
      </p:sp>
      <p:cxnSp>
        <p:nvCxnSpPr>
          <p:cNvPr id="51" name="Straight Connector 50"/>
          <p:cNvCxnSpPr>
            <a:stCxn id="52" idx="2"/>
          </p:cNvCxnSpPr>
          <p:nvPr/>
        </p:nvCxnSpPr>
        <p:spPr>
          <a:xfrm flipH="1">
            <a:off x="7198335" y="3103867"/>
            <a:ext cx="20876" cy="318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642771" y="2699782"/>
            <a:ext cx="1152880" cy="404085"/>
          </a:xfrm>
          <a:prstGeom prst="rect">
            <a:avLst/>
          </a:prstGeom>
          <a:solidFill>
            <a:schemeClr val="accent1">
              <a:lumMod val="20000"/>
              <a:lumOff val="80000"/>
            </a:schemeClr>
          </a:solidFill>
        </p:spPr>
        <p:txBody>
          <a:bodyPr wrap="none" rtlCol="0">
            <a:spAutoFit/>
          </a:bodyPr>
          <a:lstStyle/>
          <a:p>
            <a:pPr defTabSz="342900"/>
            <a:r>
              <a:rPr lang="en-US" sz="1013" dirty="0">
                <a:solidFill>
                  <a:prstClr val="black"/>
                </a:solidFill>
                <a:latin typeface="Arial Narrow"/>
              </a:rPr>
              <a:t>Secretarial Review</a:t>
            </a:r>
          </a:p>
          <a:p>
            <a:pPr defTabSz="342900"/>
            <a:r>
              <a:rPr lang="en-US" sz="1013" dirty="0">
                <a:solidFill>
                  <a:prstClr val="black"/>
                </a:solidFill>
                <a:latin typeface="Arial Narrow"/>
              </a:rPr>
              <a:t>Competition Initiated</a:t>
            </a:r>
          </a:p>
        </p:txBody>
      </p:sp>
      <p:cxnSp>
        <p:nvCxnSpPr>
          <p:cNvPr id="39" name="Straight Connector 38"/>
          <p:cNvCxnSpPr/>
          <p:nvPr/>
        </p:nvCxnSpPr>
        <p:spPr>
          <a:xfrm>
            <a:off x="1948837" y="3324084"/>
            <a:ext cx="11369" cy="17260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18028" y="5264226"/>
            <a:ext cx="1385316"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Annual Reviews in Green</a:t>
            </a:r>
          </a:p>
        </p:txBody>
      </p:sp>
      <p:sp>
        <p:nvSpPr>
          <p:cNvPr id="2" name="TextBox 1"/>
          <p:cNvSpPr txBox="1"/>
          <p:nvPr/>
        </p:nvSpPr>
        <p:spPr>
          <a:xfrm>
            <a:off x="3497686" y="4848712"/>
            <a:ext cx="1309241" cy="404085"/>
          </a:xfrm>
          <a:prstGeom prst="rect">
            <a:avLst/>
          </a:prstGeom>
          <a:solidFill>
            <a:schemeClr val="accent5">
              <a:lumMod val="20000"/>
              <a:lumOff val="80000"/>
            </a:schemeClr>
          </a:solidFill>
        </p:spPr>
        <p:txBody>
          <a:bodyPr wrap="square" rtlCol="0">
            <a:spAutoFit/>
          </a:bodyPr>
          <a:lstStyle/>
          <a:p>
            <a:pPr defTabSz="342900"/>
            <a:r>
              <a:rPr lang="en-US" sz="1013" dirty="0">
                <a:solidFill>
                  <a:prstClr val="black"/>
                </a:solidFill>
                <a:latin typeface="Arial Narrow"/>
              </a:rPr>
              <a:t>2 Year Operating Plan &amp; Budget</a:t>
            </a:r>
          </a:p>
        </p:txBody>
      </p:sp>
      <p:cxnSp>
        <p:nvCxnSpPr>
          <p:cNvPr id="8" name="Straight Arrow Connector 7"/>
          <p:cNvCxnSpPr>
            <a:cxnSpLocks/>
          </p:cNvCxnSpPr>
          <p:nvPr/>
        </p:nvCxnSpPr>
        <p:spPr>
          <a:xfrm>
            <a:off x="1490730" y="4564369"/>
            <a:ext cx="1892442" cy="36080"/>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V="1">
            <a:off x="3523954" y="4738128"/>
            <a:ext cx="1147488" cy="1"/>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57504" y="3324084"/>
            <a:ext cx="11369" cy="17260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19631" y="3337565"/>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98185" y="3363646"/>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23966" y="2338741"/>
            <a:ext cx="1236236"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8</a:t>
            </a:r>
            <a:r>
              <a:rPr lang="en-US" sz="1013" baseline="30000" dirty="0">
                <a:solidFill>
                  <a:prstClr val="black"/>
                </a:solidFill>
                <a:latin typeface="Arial Narrow"/>
              </a:rPr>
              <a:t>th</a:t>
            </a:r>
            <a:r>
              <a:rPr lang="en-US" sz="1013" dirty="0">
                <a:solidFill>
                  <a:prstClr val="black"/>
                </a:solidFill>
                <a:latin typeface="Arial Narrow"/>
              </a:rPr>
              <a:t> Year Panel Review</a:t>
            </a:r>
          </a:p>
        </p:txBody>
      </p:sp>
      <p:cxnSp>
        <p:nvCxnSpPr>
          <p:cNvPr id="59" name="Straight Connector 58"/>
          <p:cNvCxnSpPr>
            <a:cxnSpLocks/>
          </p:cNvCxnSpPr>
          <p:nvPr/>
        </p:nvCxnSpPr>
        <p:spPr>
          <a:xfrm flipH="1">
            <a:off x="6100345" y="2581018"/>
            <a:ext cx="34319" cy="820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25824" y="3324082"/>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80847" y="3324082"/>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629865" y="3324082"/>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64125" y="3324082"/>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829285" y="3351047"/>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4864706" y="4654458"/>
            <a:ext cx="1551114" cy="0"/>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893298" y="4757812"/>
            <a:ext cx="1701107"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3 Year Operating Plan &amp; Budget</a:t>
            </a:r>
          </a:p>
        </p:txBody>
      </p:sp>
      <p:sp>
        <p:nvSpPr>
          <p:cNvPr id="53" name="TextBox 52">
            <a:extLst>
              <a:ext uri="{FF2B5EF4-FFF2-40B4-BE49-F238E27FC236}">
                <a16:creationId xmlns:a16="http://schemas.microsoft.com/office/drawing/2014/main" id="{0C869F8D-B3E9-458E-B2A9-7E4277765B63}"/>
              </a:ext>
            </a:extLst>
          </p:cNvPr>
          <p:cNvSpPr txBox="1"/>
          <p:nvPr/>
        </p:nvSpPr>
        <p:spPr>
          <a:xfrm>
            <a:off x="6573959" y="4960448"/>
            <a:ext cx="1191445" cy="404085"/>
          </a:xfrm>
          <a:prstGeom prst="rect">
            <a:avLst/>
          </a:prstGeom>
          <a:solidFill>
            <a:schemeClr val="accent5">
              <a:lumMod val="20000"/>
              <a:lumOff val="80000"/>
            </a:schemeClr>
          </a:solidFill>
        </p:spPr>
        <p:txBody>
          <a:bodyPr wrap="square" rtlCol="0">
            <a:spAutoFit/>
          </a:bodyPr>
          <a:lstStyle/>
          <a:p>
            <a:pPr defTabSz="342900"/>
            <a:r>
              <a:rPr lang="en-US" sz="1013" dirty="0">
                <a:solidFill>
                  <a:prstClr val="black"/>
                </a:solidFill>
                <a:latin typeface="Arial Narrow"/>
              </a:rPr>
              <a:t>2 Year Operating Plan &amp; Budget</a:t>
            </a:r>
          </a:p>
        </p:txBody>
      </p:sp>
      <p:sp>
        <p:nvSpPr>
          <p:cNvPr id="54" name="TextBox 53">
            <a:extLst>
              <a:ext uri="{FF2B5EF4-FFF2-40B4-BE49-F238E27FC236}">
                <a16:creationId xmlns:a16="http://schemas.microsoft.com/office/drawing/2014/main" id="{5D3D6E25-0AC0-4E75-81FB-CA7A5CA5D41E}"/>
              </a:ext>
            </a:extLst>
          </p:cNvPr>
          <p:cNvSpPr txBox="1"/>
          <p:nvPr/>
        </p:nvSpPr>
        <p:spPr>
          <a:xfrm>
            <a:off x="1594750" y="4694715"/>
            <a:ext cx="1701107"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3 Year Operating Plan &amp; Budget</a:t>
            </a:r>
          </a:p>
        </p:txBody>
      </p:sp>
      <p:cxnSp>
        <p:nvCxnSpPr>
          <p:cNvPr id="70" name="Straight Arrow Connector 69">
            <a:extLst>
              <a:ext uri="{FF2B5EF4-FFF2-40B4-BE49-F238E27FC236}">
                <a16:creationId xmlns:a16="http://schemas.microsoft.com/office/drawing/2014/main" id="{46151F79-D427-4C5C-A6F6-6E53F44C8A9F}"/>
              </a:ext>
            </a:extLst>
          </p:cNvPr>
          <p:cNvCxnSpPr>
            <a:cxnSpLocks/>
          </p:cNvCxnSpPr>
          <p:nvPr/>
        </p:nvCxnSpPr>
        <p:spPr>
          <a:xfrm>
            <a:off x="6437430" y="4764808"/>
            <a:ext cx="1174790" cy="7827"/>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7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6" grpId="0" animBg="1"/>
      <p:bldP spid="53" grpId="0" animBg="1"/>
      <p:bldP spid="5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00" y="505549"/>
            <a:ext cx="8229600" cy="962304"/>
          </a:xfrm>
        </p:spPr>
        <p:txBody>
          <a:bodyPr>
            <a:normAutofit fontScale="90000"/>
          </a:bodyPr>
          <a:lstStyle/>
          <a:p>
            <a:r>
              <a:rPr lang="en-US" sz="3600" dirty="0"/>
              <a:t>Operating Outcome Statements</a:t>
            </a:r>
            <a:br>
              <a:rPr lang="en-US" sz="3600" dirty="0"/>
            </a:br>
            <a:r>
              <a:rPr lang="en-US" sz="2200" dirty="0"/>
              <a:t>(As Needed)</a:t>
            </a:r>
          </a:p>
        </p:txBody>
      </p:sp>
      <p:sp>
        <p:nvSpPr>
          <p:cNvPr id="3" name="Content Placeholder 2"/>
          <p:cNvSpPr>
            <a:spLocks noGrp="1"/>
          </p:cNvSpPr>
          <p:nvPr>
            <p:ph idx="1"/>
          </p:nvPr>
        </p:nvSpPr>
        <p:spPr>
          <a:xfrm>
            <a:off x="628650" y="1552074"/>
            <a:ext cx="7886700" cy="4848726"/>
          </a:xfrm>
        </p:spPr>
        <p:txBody>
          <a:bodyPr>
            <a:normAutofit fontScale="40000" lnSpcReduction="20000"/>
          </a:bodyPr>
          <a:lstStyle/>
          <a:p>
            <a:pPr marL="0" indent="0">
              <a:buNone/>
            </a:pPr>
            <a:r>
              <a:rPr lang="en-US" sz="4500" b="1" dirty="0"/>
              <a:t>Purpose:</a:t>
            </a:r>
          </a:p>
          <a:p>
            <a:r>
              <a:rPr lang="en-US" sz="4500" dirty="0"/>
              <a:t>Creation of mutually agreed upon strategy and goals between NIST MEP (Federal Program Manager (FPM)) and the Center</a:t>
            </a:r>
          </a:p>
          <a:p>
            <a:r>
              <a:rPr lang="en-US" sz="4500" dirty="0"/>
              <a:t>Streamline documentation for CAR Response to Federal Funding Opportunity (FFO), renewals, annual reviews, panel reviews, best practices, performance measurement.</a:t>
            </a:r>
          </a:p>
          <a:p>
            <a:pPr marL="0" indent="0">
              <a:buNone/>
            </a:pPr>
            <a:endParaRPr lang="en-US" sz="4500" b="1" dirty="0"/>
          </a:p>
          <a:p>
            <a:pPr marL="0" indent="0">
              <a:buNone/>
            </a:pPr>
            <a:r>
              <a:rPr lang="en-US" sz="4500" b="1" dirty="0"/>
              <a:t>Workflow:</a:t>
            </a:r>
          </a:p>
          <a:p>
            <a:pPr lvl="1"/>
            <a:r>
              <a:rPr lang="en-US" sz="4500" dirty="0"/>
              <a:t>Initially your FPM enters the information at the time your award is finalized into MEIS</a:t>
            </a:r>
          </a:p>
          <a:p>
            <a:pPr lvl="1"/>
            <a:r>
              <a:rPr lang="en-US" sz="4500" dirty="0"/>
              <a:t>Center either on their own or due to a conversation with their FPM determines that an update to the existing Operating Outcomes is needed.</a:t>
            </a:r>
          </a:p>
          <a:p>
            <a:pPr lvl="1"/>
            <a:r>
              <a:rPr lang="en-US" sz="4500" dirty="0"/>
              <a:t>Upon submittal the FPM is notified that a modification has occurred.</a:t>
            </a:r>
          </a:p>
          <a:p>
            <a:pPr lvl="1"/>
            <a:r>
              <a:rPr lang="en-US" sz="4500" dirty="0"/>
              <a:t>FPM reviews the changes</a:t>
            </a:r>
          </a:p>
          <a:p>
            <a:pPr lvl="2"/>
            <a:r>
              <a:rPr lang="en-US" sz="4500" dirty="0"/>
              <a:t>CLEAN – deletes the submission due to unnecessary submission</a:t>
            </a:r>
          </a:p>
          <a:p>
            <a:pPr lvl="2"/>
            <a:r>
              <a:rPr lang="en-US" sz="4500" dirty="0"/>
              <a:t>RESET– FPM sends the Operating Outcome back to Center for changes.  Notification includes reason for RESET.</a:t>
            </a:r>
          </a:p>
          <a:p>
            <a:pPr lvl="2"/>
            <a:r>
              <a:rPr lang="en-US" sz="4500" dirty="0"/>
              <a:t>FINISH – FPM approves the changes.  A notification goes out to the Center, FPM and sometimes Grants </a:t>
            </a:r>
          </a:p>
          <a:p>
            <a:pPr lvl="1"/>
            <a:endParaRPr lang="en-US" dirty="0"/>
          </a:p>
        </p:txBody>
      </p:sp>
      <p:sp>
        <p:nvSpPr>
          <p:cNvPr id="5" name="Slide Number Placeholder 4">
            <a:extLst>
              <a:ext uri="{FF2B5EF4-FFF2-40B4-BE49-F238E27FC236}">
                <a16:creationId xmlns:a16="http://schemas.microsoft.com/office/drawing/2014/main" id="{134A2EF3-A76C-4FFE-AA77-6C56EA4F3203}"/>
              </a:ext>
            </a:extLst>
          </p:cNvPr>
          <p:cNvSpPr>
            <a:spLocks noGrp="1"/>
          </p:cNvSpPr>
          <p:nvPr>
            <p:ph type="sldNum" sz="quarter" idx="4"/>
          </p:nvPr>
        </p:nvSpPr>
        <p:spPr/>
        <p:txBody>
          <a:bodyPr/>
          <a:lstStyle/>
          <a:p>
            <a:fld id="{54311E83-CD6C-2549-9EAD-3DC9C6DC4EB6}" type="slidenum">
              <a:rPr lang="en-US" smtClean="0"/>
              <a:pPr/>
              <a:t>72</a:t>
            </a:fld>
            <a:endParaRPr lang="en-US" dirty="0"/>
          </a:p>
        </p:txBody>
      </p:sp>
    </p:spTree>
    <p:extLst>
      <p:ext uri="{BB962C8B-B14F-4D97-AF65-F5344CB8AC3E}">
        <p14:creationId xmlns:p14="http://schemas.microsoft.com/office/powerpoint/2010/main" val="958697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219"/>
            <a:ext cx="8229600" cy="1260763"/>
          </a:xfrm>
        </p:spPr>
        <p:txBody>
          <a:bodyPr>
            <a:normAutofit/>
          </a:bodyPr>
          <a:lstStyle/>
          <a:p>
            <a:r>
              <a:rPr lang="en-US" sz="3200" dirty="0"/>
              <a:t>Operating Outcomes are to be updated as needed. - most likely prior to an annual/panel review.</a:t>
            </a:r>
          </a:p>
        </p:txBody>
      </p:sp>
      <p:sp>
        <p:nvSpPr>
          <p:cNvPr id="3" name="Content Placeholder 2"/>
          <p:cNvSpPr>
            <a:spLocks noGrp="1"/>
          </p:cNvSpPr>
          <p:nvPr>
            <p:ph idx="1"/>
          </p:nvPr>
        </p:nvSpPr>
        <p:spPr>
          <a:xfrm>
            <a:off x="457200" y="1884218"/>
            <a:ext cx="8229600" cy="4241945"/>
          </a:xfrm>
        </p:spPr>
        <p:txBody>
          <a:bodyPr>
            <a:normAutofit fontScale="77500" lnSpcReduction="20000"/>
          </a:bodyPr>
          <a:lstStyle/>
          <a:p>
            <a:pPr marL="0" indent="0">
              <a:buNone/>
            </a:pPr>
            <a:r>
              <a:rPr lang="en-US" b="1" dirty="0"/>
              <a:t>How to update:</a:t>
            </a:r>
          </a:p>
          <a:p>
            <a:r>
              <a:rPr lang="en-US" dirty="0"/>
              <a:t>Click CIP Operating Outcomes, Submit Updates, edit the information, click Actions Submit </a:t>
            </a:r>
          </a:p>
          <a:p>
            <a:pPr lvl="1"/>
            <a:r>
              <a:rPr lang="en-US" dirty="0"/>
              <a:t>Update the Proposal/SOW (previous versions are maintained)</a:t>
            </a:r>
          </a:p>
          <a:p>
            <a:pPr lvl="1"/>
            <a:r>
              <a:rPr lang="en-US" dirty="0"/>
              <a:t>Update the Narrative – only enter information for the sections you wish to change.  If you enter “No Changes” then the words “No Changes” are going to overwrite what is currently stored in MEIS</a:t>
            </a:r>
          </a:p>
          <a:p>
            <a:pPr lvl="1"/>
            <a:r>
              <a:rPr lang="en-US" dirty="0"/>
              <a:t>Modify the Client or Engagement Goals – adjust the estimated goals as needed and circumstances change</a:t>
            </a:r>
          </a:p>
          <a:p>
            <a:pPr lvl="1"/>
            <a:r>
              <a:rPr lang="en-US" dirty="0"/>
              <a:t>Reviewed by your FPM and will either be accepted or reset (sent back for additional clarification).  Once approved a notification is made to the FPM and Grants acknowledging that the changes have been excepted.</a:t>
            </a:r>
          </a:p>
          <a:p>
            <a:pPr lvl="2"/>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50188F9D-3E81-4271-89C4-84E333958217}"/>
              </a:ext>
            </a:extLst>
          </p:cNvPr>
          <p:cNvSpPr>
            <a:spLocks noGrp="1"/>
          </p:cNvSpPr>
          <p:nvPr>
            <p:ph type="sldNum" sz="quarter" idx="4"/>
          </p:nvPr>
        </p:nvSpPr>
        <p:spPr/>
        <p:txBody>
          <a:bodyPr/>
          <a:lstStyle/>
          <a:p>
            <a:fld id="{54311E83-CD6C-2549-9EAD-3DC9C6DC4EB6}" type="slidenum">
              <a:rPr lang="en-US" smtClean="0"/>
              <a:pPr/>
              <a:t>73</a:t>
            </a:fld>
            <a:endParaRPr lang="en-US" dirty="0"/>
          </a:p>
        </p:txBody>
      </p:sp>
    </p:spTree>
    <p:extLst>
      <p:ext uri="{BB962C8B-B14F-4D97-AF65-F5344CB8AC3E}">
        <p14:creationId xmlns:p14="http://schemas.microsoft.com/office/powerpoint/2010/main" val="3560271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Operating Outcomes </a:t>
            </a:r>
            <a:br>
              <a:rPr lang="en-US" dirty="0"/>
            </a:br>
            <a:r>
              <a:rPr lang="en-US" sz="2200" dirty="0"/>
              <a:t>(As Needed)</a:t>
            </a:r>
          </a:p>
        </p:txBody>
      </p:sp>
      <p:sp>
        <p:nvSpPr>
          <p:cNvPr id="3" name="Content Placeholder 2"/>
          <p:cNvSpPr>
            <a:spLocks noGrp="1"/>
          </p:cNvSpPr>
          <p:nvPr>
            <p:ph idx="1"/>
          </p:nvPr>
        </p:nvSpPr>
        <p:spPr>
          <a:xfrm>
            <a:off x="628650" y="1483567"/>
            <a:ext cx="7886700" cy="4693396"/>
          </a:xfrm>
        </p:spPr>
        <p:txBody>
          <a:bodyPr>
            <a:normAutofit fontScale="77500" lnSpcReduction="20000"/>
          </a:bodyPr>
          <a:lstStyle/>
          <a:p>
            <a:pPr marL="0" indent="0">
              <a:buNone/>
            </a:pPr>
            <a:r>
              <a:rPr lang="en-US" b="1" dirty="0"/>
              <a:t>Related Reports:</a:t>
            </a:r>
          </a:p>
          <a:p>
            <a:pPr lvl="1"/>
            <a:r>
              <a:rPr lang="en-US" b="1" dirty="0"/>
              <a:t>To be determined – are they necessary? What would be useful?</a:t>
            </a:r>
          </a:p>
          <a:p>
            <a:pPr marL="0" indent="0">
              <a:buNone/>
            </a:pPr>
            <a:endParaRPr lang="en-US" b="1" dirty="0"/>
          </a:p>
          <a:p>
            <a:pPr marL="0" indent="0">
              <a:buNone/>
            </a:pPr>
            <a:r>
              <a:rPr lang="en-US" b="1" dirty="0"/>
              <a:t>Did you know…</a:t>
            </a:r>
          </a:p>
          <a:p>
            <a:pPr lvl="1"/>
            <a:r>
              <a:rPr lang="en-US" dirty="0"/>
              <a:t>Visible within your Progress Plan</a:t>
            </a:r>
          </a:p>
          <a:p>
            <a:pPr lvl="1"/>
            <a:r>
              <a:rPr lang="en-US" dirty="0"/>
              <a:t>Center is also responsible for information in the Operating Outcomes. Click on this element, read it, make sure the information entered is accurate..  If not you, make sure your Center Director and/or others on your management team know about this section.</a:t>
            </a:r>
          </a:p>
          <a:p>
            <a:pPr lvl="1"/>
            <a:r>
              <a:rPr lang="en-US" dirty="0"/>
              <a:t>Operating Outcomes mirror the narratives that you will respond to in your semi-annual Progress Plan.</a:t>
            </a:r>
          </a:p>
          <a:p>
            <a:pPr lvl="1"/>
            <a:r>
              <a:rPr lang="en-US" dirty="0"/>
              <a:t>Operating Outcomes will be used in your Annual/Panel reviews.</a:t>
            </a:r>
          </a:p>
          <a:p>
            <a:pPr lvl="1"/>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EA47CA43-8ACE-472B-8DB7-D628D2F6A062}"/>
              </a:ext>
            </a:extLst>
          </p:cNvPr>
          <p:cNvSpPr>
            <a:spLocks noGrp="1"/>
          </p:cNvSpPr>
          <p:nvPr>
            <p:ph type="sldNum" sz="quarter" idx="4"/>
          </p:nvPr>
        </p:nvSpPr>
        <p:spPr/>
        <p:txBody>
          <a:bodyPr/>
          <a:lstStyle/>
          <a:p>
            <a:fld id="{54311E83-CD6C-2549-9EAD-3DC9C6DC4EB6}" type="slidenum">
              <a:rPr lang="en-US" smtClean="0"/>
              <a:pPr/>
              <a:t>74</a:t>
            </a:fld>
            <a:endParaRPr lang="en-US" dirty="0"/>
          </a:p>
        </p:txBody>
      </p:sp>
    </p:spTree>
    <p:extLst>
      <p:ext uri="{BB962C8B-B14F-4D97-AF65-F5344CB8AC3E}">
        <p14:creationId xmlns:p14="http://schemas.microsoft.com/office/powerpoint/2010/main" val="4898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094652"/>
          </a:xfrm>
        </p:spPr>
        <p:txBody>
          <a:bodyPr>
            <a:normAutofit fontScale="90000"/>
          </a:bodyPr>
          <a:lstStyle/>
          <a:p>
            <a:r>
              <a:rPr lang="en-US" dirty="0"/>
              <a:t>Client Goals - Very Small, Rural, Start-up and SMEs Served – All D&amp;B Based</a:t>
            </a:r>
          </a:p>
        </p:txBody>
      </p:sp>
      <p:sp>
        <p:nvSpPr>
          <p:cNvPr id="3" name="Content Placeholder 2"/>
          <p:cNvSpPr>
            <a:spLocks noGrp="1"/>
          </p:cNvSpPr>
          <p:nvPr>
            <p:ph sz="half" idx="1"/>
          </p:nvPr>
        </p:nvSpPr>
        <p:spPr>
          <a:xfrm>
            <a:off x="457200" y="1964184"/>
            <a:ext cx="4038600" cy="4525963"/>
          </a:xfrm>
          <a:ln>
            <a:noFill/>
          </a:ln>
        </p:spPr>
        <p:txBody>
          <a:bodyPr>
            <a:normAutofit fontScale="62500" lnSpcReduction="20000"/>
          </a:bodyPr>
          <a:lstStyle/>
          <a:p>
            <a:r>
              <a:rPr lang="en-US" dirty="0"/>
              <a:t>Definitions provided in Operating Outcome documents </a:t>
            </a:r>
          </a:p>
          <a:p>
            <a:pPr lvl="1"/>
            <a:r>
              <a:rPr lang="en-US" dirty="0"/>
              <a:t>Very Small = &lt;20 employees</a:t>
            </a:r>
          </a:p>
          <a:p>
            <a:pPr lvl="1"/>
            <a:r>
              <a:rPr lang="en-US" dirty="0"/>
              <a:t>Rural = Using USDA Rural Continuum Code </a:t>
            </a:r>
          </a:p>
          <a:p>
            <a:pPr lvl="1"/>
            <a:r>
              <a:rPr lang="en-US" dirty="0"/>
              <a:t>Start-up = established within last 5 years</a:t>
            </a:r>
          </a:p>
          <a:p>
            <a:pPr lvl="1"/>
            <a:r>
              <a:rPr lang="en-US" dirty="0"/>
              <a:t>Other SME’s not captured in one of the specific groupings above</a:t>
            </a:r>
          </a:p>
          <a:p>
            <a:pPr lvl="1"/>
            <a:r>
              <a:rPr lang="en-US" dirty="0"/>
              <a:t>Total unique clients </a:t>
            </a:r>
          </a:p>
          <a:p>
            <a:r>
              <a:rPr lang="en-US" dirty="0"/>
              <a:t>Within the Progress Plan narratives, describe the overall program progress describing center strategy for serving these clients.  NIST MEP does not want just a list of company names.</a:t>
            </a:r>
          </a:p>
          <a:p>
            <a:r>
              <a:rPr lang="en-US" dirty="0"/>
              <a:t>Data in table is calculated based on what was submitted in your Projects. </a:t>
            </a:r>
          </a:p>
          <a:p>
            <a:r>
              <a:rPr lang="en-US" dirty="0"/>
              <a:t>Without a project, a client alone does not count towards these goals.</a:t>
            </a:r>
          </a:p>
          <a:p>
            <a:pPr lvl="1"/>
            <a:endParaRPr lang="en-US" i="1" dirty="0"/>
          </a:p>
          <a:p>
            <a:pPr marL="342900" lvl="1" indent="0">
              <a:buNone/>
            </a:pPr>
            <a:endParaRPr lang="en-US" i="1" dirty="0"/>
          </a:p>
        </p:txBody>
      </p:sp>
      <p:sp>
        <p:nvSpPr>
          <p:cNvPr id="4" name="Content Placeholder 3"/>
          <p:cNvSpPr>
            <a:spLocks noGrp="1"/>
          </p:cNvSpPr>
          <p:nvPr>
            <p:ph sz="half" idx="2"/>
          </p:nvPr>
        </p:nvSpPr>
        <p:spPr>
          <a:xfrm>
            <a:off x="4648200" y="1964184"/>
            <a:ext cx="4038600" cy="4525963"/>
          </a:xfrm>
        </p:spPr>
        <p:txBody>
          <a:bodyPr>
            <a:normAutofit fontScale="62500" lnSpcReduction="20000"/>
          </a:bodyPr>
          <a:lstStyle/>
          <a:p>
            <a:r>
              <a:rPr lang="en-US" b="1" i="1" dirty="0"/>
              <a:t>NOTE</a:t>
            </a:r>
            <a:r>
              <a:rPr lang="en-US" i="1" dirty="0"/>
              <a:t>:  Client goals are based on what the current D&amp;B record in MEIS states.  Records are updated automatically if the last update date is older than 6 months. As soon as a project is Finalized by NIST MEP the tracking of progress to goal occurs.  </a:t>
            </a:r>
          </a:p>
          <a:p>
            <a:endParaRPr lang="en-US" dirty="0"/>
          </a:p>
        </p:txBody>
      </p:sp>
      <p:sp>
        <p:nvSpPr>
          <p:cNvPr id="6" name="Rounded Rectangle 5"/>
          <p:cNvSpPr/>
          <p:nvPr/>
        </p:nvSpPr>
        <p:spPr>
          <a:xfrm>
            <a:off x="5536737" y="3719675"/>
            <a:ext cx="2222648" cy="25302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These are not mutually exclusive categories, in other words a client might count in several of these at one time</a:t>
            </a:r>
          </a:p>
        </p:txBody>
      </p:sp>
      <p:sp>
        <p:nvSpPr>
          <p:cNvPr id="7" name="Slide Number Placeholder 6">
            <a:extLst>
              <a:ext uri="{FF2B5EF4-FFF2-40B4-BE49-F238E27FC236}">
                <a16:creationId xmlns:a16="http://schemas.microsoft.com/office/drawing/2014/main" id="{BE8D6ED0-BBB2-46A8-B40D-5BA9C2520B07}"/>
              </a:ext>
            </a:extLst>
          </p:cNvPr>
          <p:cNvSpPr>
            <a:spLocks noGrp="1"/>
          </p:cNvSpPr>
          <p:nvPr>
            <p:ph type="sldNum" sz="quarter" idx="4"/>
          </p:nvPr>
        </p:nvSpPr>
        <p:spPr/>
        <p:txBody>
          <a:bodyPr/>
          <a:lstStyle/>
          <a:p>
            <a:fld id="{54311E83-CD6C-2549-9EAD-3DC9C6DC4EB6}" type="slidenum">
              <a:rPr lang="en-US" smtClean="0"/>
              <a:pPr/>
              <a:t>75</a:t>
            </a:fld>
            <a:endParaRPr lang="en-US" dirty="0"/>
          </a:p>
        </p:txBody>
      </p:sp>
    </p:spTree>
    <p:extLst>
      <p:ext uri="{BB962C8B-B14F-4D97-AF65-F5344CB8AC3E}">
        <p14:creationId xmlns:p14="http://schemas.microsoft.com/office/powerpoint/2010/main" val="1933789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27943"/>
          </a:xfrm>
        </p:spPr>
        <p:txBody>
          <a:bodyPr>
            <a:normAutofit fontScale="90000"/>
          </a:bodyPr>
          <a:lstStyle/>
          <a:p>
            <a:r>
              <a:rPr lang="en-US" dirty="0"/>
              <a:t>Client Goals – What is a transformational client?</a:t>
            </a:r>
          </a:p>
        </p:txBody>
      </p:sp>
      <p:sp>
        <p:nvSpPr>
          <p:cNvPr id="3" name="Content Placeholder 2"/>
          <p:cNvSpPr>
            <a:spLocks noGrp="1"/>
          </p:cNvSpPr>
          <p:nvPr>
            <p:ph idx="1"/>
          </p:nvPr>
        </p:nvSpPr>
        <p:spPr>
          <a:xfrm>
            <a:off x="648042" y="1479647"/>
            <a:ext cx="8229600" cy="4534158"/>
          </a:xfrm>
        </p:spPr>
        <p:txBody>
          <a:bodyPr>
            <a:normAutofit fontScale="70000" lnSpcReduction="20000"/>
          </a:bodyPr>
          <a:lstStyle/>
          <a:p>
            <a:r>
              <a:rPr lang="en-US" dirty="0"/>
              <a:t>Definition used by NIST MEP</a:t>
            </a:r>
          </a:p>
          <a:p>
            <a:pPr lvl="1"/>
            <a:r>
              <a:rPr lang="en-US" i="1" dirty="0"/>
              <a:t>“In Client record Centers select “Yes” or “No” to indicate if a client is considered to be in an ongoing transformative relationship with the center…</a:t>
            </a:r>
            <a:r>
              <a:rPr lang="en-US" b="1" i="1" dirty="0"/>
              <a:t>Yes: </a:t>
            </a:r>
            <a:r>
              <a:rPr lang="en-US" i="1" dirty="0"/>
              <a:t>Indicates the center has established a long-term, coaching relationship with the client and is helping the client transform.”</a:t>
            </a:r>
            <a:endParaRPr lang="en-US" i="1" dirty="0">
              <a:solidFill>
                <a:srgbClr val="FF0000"/>
              </a:solidFill>
            </a:endParaRPr>
          </a:p>
          <a:p>
            <a:r>
              <a:rPr lang="en-US" dirty="0"/>
              <a:t>Your center decides which Clients/Projects fit this definition</a:t>
            </a:r>
          </a:p>
          <a:p>
            <a:r>
              <a:rPr lang="en-US" dirty="0"/>
              <a:t>Within the Progress Plan narratives describe your center’s overall program progress describing the center’s strategy for serving transformational clients.  This is  to be detailed description as to how your center is transforming clients.  This MUST not be just a list of company names</a:t>
            </a:r>
          </a:p>
          <a:p>
            <a:r>
              <a:rPr lang="en-US" dirty="0"/>
              <a:t>Data in table is calculated based on what was submitted in your Projects.</a:t>
            </a:r>
          </a:p>
          <a:p>
            <a:pPr marL="0" indent="0">
              <a:buNone/>
            </a:pPr>
            <a:endParaRPr lang="en-US" i="1" dirty="0"/>
          </a:p>
          <a:p>
            <a:pPr marL="0" indent="0">
              <a:buNone/>
            </a:pPr>
            <a:r>
              <a:rPr lang="en-US" b="1" i="1" dirty="0">
                <a:solidFill>
                  <a:srgbClr val="0B6699"/>
                </a:solidFill>
              </a:rPr>
              <a:t>NOTE:  </a:t>
            </a:r>
            <a:r>
              <a:rPr lang="en-US" i="1" dirty="0">
                <a:solidFill>
                  <a:srgbClr val="0B6699"/>
                </a:solidFill>
              </a:rPr>
              <a:t>A client MUST be marked as transformational before you submit a project.  As soon as a project is Finalized by NIST MEP the tracking of progress to goal occurs</a:t>
            </a:r>
            <a:r>
              <a:rPr lang="en-US" i="1" dirty="0"/>
              <a:t>.  </a:t>
            </a:r>
          </a:p>
          <a:p>
            <a:endParaRPr lang="en-US" i="1" dirty="0"/>
          </a:p>
          <a:p>
            <a:endParaRPr lang="en-US" dirty="0"/>
          </a:p>
        </p:txBody>
      </p:sp>
      <p:sp>
        <p:nvSpPr>
          <p:cNvPr id="5" name="Slide Number Placeholder 4">
            <a:extLst>
              <a:ext uri="{FF2B5EF4-FFF2-40B4-BE49-F238E27FC236}">
                <a16:creationId xmlns:a16="http://schemas.microsoft.com/office/drawing/2014/main" id="{8C96FD8D-4261-4448-8957-5ACC53ACD483}"/>
              </a:ext>
            </a:extLst>
          </p:cNvPr>
          <p:cNvSpPr>
            <a:spLocks noGrp="1"/>
          </p:cNvSpPr>
          <p:nvPr>
            <p:ph type="sldNum" sz="quarter" idx="4"/>
          </p:nvPr>
        </p:nvSpPr>
        <p:spPr/>
        <p:txBody>
          <a:bodyPr/>
          <a:lstStyle/>
          <a:p>
            <a:fld id="{54311E83-CD6C-2549-9EAD-3DC9C6DC4EB6}" type="slidenum">
              <a:rPr lang="en-US" smtClean="0"/>
              <a:pPr/>
              <a:t>76</a:t>
            </a:fld>
            <a:endParaRPr lang="en-US" dirty="0"/>
          </a:p>
        </p:txBody>
      </p:sp>
    </p:spTree>
    <p:extLst>
      <p:ext uri="{BB962C8B-B14F-4D97-AF65-F5344CB8AC3E}">
        <p14:creationId xmlns:p14="http://schemas.microsoft.com/office/powerpoint/2010/main" val="7598155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6433"/>
          </a:xfrm>
        </p:spPr>
        <p:txBody>
          <a:bodyPr>
            <a:normAutofit fontScale="90000"/>
          </a:bodyPr>
          <a:lstStyle/>
          <a:p>
            <a:r>
              <a:rPr lang="en-US" dirty="0"/>
              <a:t>Engagement Goals - Top Line/Bottom Line Growth </a:t>
            </a:r>
          </a:p>
        </p:txBody>
      </p:sp>
      <p:sp>
        <p:nvSpPr>
          <p:cNvPr id="3" name="Content Placeholder 2"/>
          <p:cNvSpPr>
            <a:spLocks noGrp="1"/>
          </p:cNvSpPr>
          <p:nvPr>
            <p:ph idx="1"/>
          </p:nvPr>
        </p:nvSpPr>
        <p:spPr>
          <a:xfrm>
            <a:off x="628650" y="1511559"/>
            <a:ext cx="7886700" cy="4880363"/>
          </a:xfrm>
        </p:spPr>
        <p:txBody>
          <a:bodyPr>
            <a:normAutofit fontScale="62500" lnSpcReduction="20000"/>
          </a:bodyPr>
          <a:lstStyle/>
          <a:p>
            <a:r>
              <a:rPr lang="en-US" sz="2600" dirty="0"/>
              <a:t>The Progress Plan includes two separate narrative sections related to engagement goals.  The determination of a project falling under Top Line or Bottom Line Growth is aligned with the NIST MEP substance codes.  Centers determine which projects fit where in the mix.</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lvl="1"/>
            <a:endParaRPr lang="en-US" i="1" dirty="0"/>
          </a:p>
          <a:p>
            <a:pPr marL="457200" lvl="1" indent="0">
              <a:buNone/>
            </a:pPr>
            <a:endParaRPr lang="en-US" i="1" dirty="0"/>
          </a:p>
          <a:p>
            <a:pPr marL="457200" lvl="1" indent="0">
              <a:buNone/>
            </a:pPr>
            <a:endParaRPr lang="en-US" i="1" dirty="0"/>
          </a:p>
          <a:p>
            <a:pPr lvl="1"/>
            <a:r>
              <a:rPr lang="en-US" sz="1900" dirty="0"/>
              <a:t>Progress Narrative, overall program progress, not just a list of services</a:t>
            </a:r>
          </a:p>
          <a:p>
            <a:pPr lvl="1"/>
            <a:r>
              <a:rPr lang="en-US" sz="1900" dirty="0"/>
              <a:t>Data in table is calculated based on what was submitted in your Projects.</a:t>
            </a:r>
          </a:p>
          <a:p>
            <a:pPr lvl="1"/>
            <a:r>
              <a:rPr lang="en-US" sz="1900" dirty="0"/>
              <a:t>Percentage of all projects submitted in the quarter/time period</a:t>
            </a:r>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02551713"/>
              </p:ext>
            </p:extLst>
          </p:nvPr>
        </p:nvGraphicFramePr>
        <p:xfrm>
          <a:off x="1216404" y="2372543"/>
          <a:ext cx="6711192" cy="2853016"/>
        </p:xfrm>
        <a:graphic>
          <a:graphicData uri="http://schemas.openxmlformats.org/drawingml/2006/table">
            <a:tbl>
              <a:tblPr firstRow="1" bandRow="1">
                <a:tableStyleId>{5C22544A-7EE6-4342-B048-85BDC9FD1C3A}</a:tableStyleId>
              </a:tblPr>
              <a:tblGrid>
                <a:gridCol w="3344569">
                  <a:extLst>
                    <a:ext uri="{9D8B030D-6E8A-4147-A177-3AD203B41FA5}">
                      <a16:colId xmlns:a16="http://schemas.microsoft.com/office/drawing/2014/main" val="20000"/>
                    </a:ext>
                  </a:extLst>
                </a:gridCol>
                <a:gridCol w="3366623">
                  <a:extLst>
                    <a:ext uri="{9D8B030D-6E8A-4147-A177-3AD203B41FA5}">
                      <a16:colId xmlns:a16="http://schemas.microsoft.com/office/drawing/2014/main" val="20001"/>
                    </a:ext>
                  </a:extLst>
                </a:gridCol>
              </a:tblGrid>
              <a:tr h="271644">
                <a:tc>
                  <a:txBody>
                    <a:bodyPr/>
                    <a:lstStyle/>
                    <a:p>
                      <a:r>
                        <a:rPr lang="en-US" sz="1200" dirty="0"/>
                        <a:t>Top Line Growth</a:t>
                      </a:r>
                    </a:p>
                  </a:txBody>
                  <a:tcPr/>
                </a:tc>
                <a:tc>
                  <a:txBody>
                    <a:bodyPr/>
                    <a:lstStyle/>
                    <a:p>
                      <a:r>
                        <a:rPr lang="en-US" sz="1200" dirty="0"/>
                        <a:t>Bottom</a:t>
                      </a:r>
                      <a:r>
                        <a:rPr lang="en-US" sz="1200" baseline="0" dirty="0"/>
                        <a:t> Line Growth</a:t>
                      </a:r>
                      <a:endParaRPr lang="en-US" sz="1200" dirty="0"/>
                    </a:p>
                  </a:txBody>
                  <a:tcPr/>
                </a:tc>
                <a:extLst>
                  <a:ext uri="{0D108BD9-81ED-4DB2-BD59-A6C34878D82A}">
                    <a16:rowId xmlns:a16="http://schemas.microsoft.com/office/drawing/2014/main" val="10000"/>
                  </a:ext>
                </a:extLst>
              </a:tr>
              <a:tr h="461794">
                <a:tc>
                  <a:txBody>
                    <a:bodyPr/>
                    <a:lstStyle/>
                    <a:p>
                      <a:r>
                        <a:rPr lang="en-US" sz="1200" b="1" dirty="0"/>
                        <a:t>25 - Growth Services/Product Development </a:t>
                      </a:r>
                    </a:p>
                    <a:p>
                      <a:r>
                        <a:rPr lang="en-US" sz="1200" b="1" dirty="0"/>
                        <a:t>Services</a:t>
                      </a:r>
                    </a:p>
                  </a:txBody>
                  <a:tcPr/>
                </a:tc>
                <a:tc>
                  <a:txBody>
                    <a:bodyPr/>
                    <a:lstStyle/>
                    <a:p>
                      <a:r>
                        <a:rPr lang="en-US" sz="1200" b="1" dirty="0"/>
                        <a:t>23 – Lean Product Suite</a:t>
                      </a:r>
                    </a:p>
                  </a:txBody>
                  <a:tcPr/>
                </a:tc>
                <a:extLst>
                  <a:ext uri="{0D108BD9-81ED-4DB2-BD59-A6C34878D82A}">
                    <a16:rowId xmlns:a16="http://schemas.microsoft.com/office/drawing/2014/main" val="10001"/>
                  </a:ext>
                </a:extLst>
              </a:tr>
              <a:tr h="271644">
                <a:tc>
                  <a:txBody>
                    <a:bodyPr/>
                    <a:lstStyle/>
                    <a:p>
                      <a:r>
                        <a:rPr lang="en-US" sz="1200" b="1" dirty="0"/>
                        <a:t>26 - Sustainability Services Suite</a:t>
                      </a:r>
                    </a:p>
                  </a:txBody>
                  <a:tcPr/>
                </a:tc>
                <a:tc>
                  <a:txBody>
                    <a:bodyPr/>
                    <a:lstStyle/>
                    <a:p>
                      <a:r>
                        <a:rPr lang="en-US" sz="1200" b="1"/>
                        <a:t>24 – Quality Product Suite</a:t>
                      </a:r>
                      <a:endParaRPr lang="en-US" sz="1200" b="1" dirty="0"/>
                    </a:p>
                  </a:txBody>
                  <a:tcPr/>
                </a:tc>
                <a:extLst>
                  <a:ext uri="{0D108BD9-81ED-4DB2-BD59-A6C34878D82A}">
                    <a16:rowId xmlns:a16="http://schemas.microsoft.com/office/drawing/2014/main" val="10002"/>
                  </a:ext>
                </a:extLst>
              </a:tr>
              <a:tr h="461794">
                <a:tc>
                  <a:txBody>
                    <a:bodyPr/>
                    <a:lstStyle/>
                    <a:p>
                      <a:r>
                        <a:rPr lang="en-US" sz="1200" b="1" dirty="0"/>
                        <a:t>27 - Strategic/Business, Mgmt./Planning Services Suite</a:t>
                      </a:r>
                    </a:p>
                  </a:txBody>
                  <a:tcPr/>
                </a:tc>
                <a:tc>
                  <a:txBody>
                    <a:bodyPr/>
                    <a:lstStyle/>
                    <a:p>
                      <a:r>
                        <a:rPr lang="en-US" sz="1200" b="1" dirty="0"/>
                        <a:t>31 - Engineering Services/Plant Layout</a:t>
                      </a:r>
                    </a:p>
                  </a:txBody>
                  <a:tcPr/>
                </a:tc>
                <a:extLst>
                  <a:ext uri="{0D108BD9-81ED-4DB2-BD59-A6C34878D82A}">
                    <a16:rowId xmlns:a16="http://schemas.microsoft.com/office/drawing/2014/main" val="10003"/>
                  </a:ext>
                </a:extLst>
              </a:tr>
              <a:tr h="349382">
                <a:tc>
                  <a:txBody>
                    <a:bodyPr/>
                    <a:lstStyle/>
                    <a:p>
                      <a:r>
                        <a:rPr lang="en-US" sz="1200" b="1" dirty="0"/>
                        <a:t>28 - Technology/Advanced Manufacturing Services</a:t>
                      </a:r>
                    </a:p>
                  </a:txBody>
                  <a:tcPr/>
                </a:tc>
                <a:tc>
                  <a:txBody>
                    <a:bodyPr/>
                    <a:lstStyle/>
                    <a:p>
                      <a:r>
                        <a:rPr lang="en-US" sz="1200" b="1" dirty="0"/>
                        <a:t>32 - Information Technology (IT)/Cybersecurity Services</a:t>
                      </a:r>
                    </a:p>
                  </a:txBody>
                  <a:tcPr/>
                </a:tc>
                <a:extLst>
                  <a:ext uri="{0D108BD9-81ED-4DB2-BD59-A6C34878D82A}">
                    <a16:rowId xmlns:a16="http://schemas.microsoft.com/office/drawing/2014/main" val="10004"/>
                  </a:ext>
                </a:extLst>
              </a:tr>
              <a:tr h="461794">
                <a:tc>
                  <a:txBody>
                    <a:bodyPr/>
                    <a:lstStyle/>
                    <a:p>
                      <a:r>
                        <a:rPr lang="fr-FR" sz="1200" b="1" dirty="0"/>
                        <a:t>29 - Financial </a:t>
                      </a:r>
                      <a:r>
                        <a:rPr lang="fr-FR" sz="1200" b="1" dirty="0" err="1"/>
                        <a:t>Analysis</a:t>
                      </a:r>
                      <a:r>
                        <a:rPr lang="fr-FR" sz="1200" b="1" dirty="0"/>
                        <a:t>/Assistance Services Suite </a:t>
                      </a:r>
                      <a:endParaRPr lang="en-US" sz="12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33 - Workforce Services</a:t>
                      </a:r>
                    </a:p>
                  </a:txBody>
                  <a:tcPr/>
                </a:tc>
                <a:extLst>
                  <a:ext uri="{0D108BD9-81ED-4DB2-BD59-A6C34878D82A}">
                    <a16:rowId xmlns:a16="http://schemas.microsoft.com/office/drawing/2014/main" val="10005"/>
                  </a:ext>
                </a:extLst>
              </a:tr>
              <a:tr h="4617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30 - Sales/Marketing/Business Development Services Suite</a:t>
                      </a:r>
                    </a:p>
                  </a:txBody>
                  <a:tcPr/>
                </a:tc>
                <a:tc>
                  <a:txBody>
                    <a:bodyPr/>
                    <a:lstStyle/>
                    <a:p>
                      <a:r>
                        <a:rPr lang="en-US" sz="1200" b="1" dirty="0"/>
                        <a:t>34 – Supply Chain Services</a:t>
                      </a:r>
                    </a:p>
                  </a:txBody>
                  <a:tcPr/>
                </a:tc>
                <a:extLst>
                  <a:ext uri="{0D108BD9-81ED-4DB2-BD59-A6C34878D82A}">
                    <a16:rowId xmlns:a16="http://schemas.microsoft.com/office/drawing/2014/main" val="10006"/>
                  </a:ext>
                </a:extLst>
              </a:tr>
            </a:tbl>
          </a:graphicData>
        </a:graphic>
      </p:graphicFrame>
      <p:sp>
        <p:nvSpPr>
          <p:cNvPr id="5" name="Slide Number Placeholder 4">
            <a:extLst>
              <a:ext uri="{FF2B5EF4-FFF2-40B4-BE49-F238E27FC236}">
                <a16:creationId xmlns:a16="http://schemas.microsoft.com/office/drawing/2014/main" id="{7D1331FD-F465-482C-BD0E-5564A5D84F3A}"/>
              </a:ext>
            </a:extLst>
          </p:cNvPr>
          <p:cNvSpPr>
            <a:spLocks noGrp="1"/>
          </p:cNvSpPr>
          <p:nvPr>
            <p:ph type="sldNum" sz="quarter" idx="4"/>
          </p:nvPr>
        </p:nvSpPr>
        <p:spPr/>
        <p:txBody>
          <a:bodyPr/>
          <a:lstStyle/>
          <a:p>
            <a:fld id="{54311E83-CD6C-2549-9EAD-3DC9C6DC4EB6}" type="slidenum">
              <a:rPr lang="en-US" smtClean="0"/>
              <a:pPr/>
              <a:t>77</a:t>
            </a:fld>
            <a:endParaRPr lang="en-US" dirty="0"/>
          </a:p>
        </p:txBody>
      </p:sp>
    </p:spTree>
    <p:extLst>
      <p:ext uri="{BB962C8B-B14F-4D97-AF65-F5344CB8AC3E}">
        <p14:creationId xmlns:p14="http://schemas.microsoft.com/office/powerpoint/2010/main" val="1618009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5D7711E-3BB3-4A6C-90A0-F76FEFFC3D45}"/>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rmAutofit/>
          </a:bodyPr>
          <a:lstStyle/>
          <a:p>
            <a:r>
              <a:rPr lang="en-US" dirty="0"/>
              <a:t>Operating Outcome Statements </a:t>
            </a:r>
          </a:p>
        </p:txBody>
      </p:sp>
      <p:sp>
        <p:nvSpPr>
          <p:cNvPr id="7" name="Rectangular Callout 6"/>
          <p:cNvSpPr/>
          <p:nvPr/>
        </p:nvSpPr>
        <p:spPr>
          <a:xfrm>
            <a:off x="6099644" y="3796748"/>
            <a:ext cx="1301696" cy="523549"/>
          </a:xfrm>
          <a:prstGeom prst="wedgeRectCallout">
            <a:avLst>
              <a:gd name="adj1" fmla="val -130951"/>
              <a:gd name="adj2" fmla="val 86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Narrative</a:t>
            </a:r>
          </a:p>
        </p:txBody>
      </p:sp>
      <p:sp>
        <p:nvSpPr>
          <p:cNvPr id="8" name="Rectangular Callout 7"/>
          <p:cNvSpPr/>
          <p:nvPr/>
        </p:nvSpPr>
        <p:spPr>
          <a:xfrm>
            <a:off x="801757" y="2226365"/>
            <a:ext cx="1581692" cy="449135"/>
          </a:xfrm>
          <a:prstGeom prst="wedgeRectCallout">
            <a:avLst>
              <a:gd name="adj1" fmla="val 65076"/>
              <a:gd name="adj2" fmla="val 180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Proposal/SOW</a:t>
            </a:r>
          </a:p>
        </p:txBody>
      </p:sp>
      <p:sp>
        <p:nvSpPr>
          <p:cNvPr id="4" name="Slide Number Placeholder 3">
            <a:extLst>
              <a:ext uri="{FF2B5EF4-FFF2-40B4-BE49-F238E27FC236}">
                <a16:creationId xmlns:a16="http://schemas.microsoft.com/office/drawing/2014/main" id="{D0FBDB82-BFB3-41A2-A34F-2A671B6D441C}"/>
              </a:ext>
            </a:extLst>
          </p:cNvPr>
          <p:cNvSpPr>
            <a:spLocks noGrp="1"/>
          </p:cNvSpPr>
          <p:nvPr>
            <p:ph type="sldNum" sz="quarter" idx="4"/>
          </p:nvPr>
        </p:nvSpPr>
        <p:spPr/>
        <p:txBody>
          <a:bodyPr/>
          <a:lstStyle/>
          <a:p>
            <a:fld id="{54311E83-CD6C-2549-9EAD-3DC9C6DC4EB6}" type="slidenum">
              <a:rPr lang="en-US" smtClean="0"/>
              <a:pPr/>
              <a:t>78</a:t>
            </a:fld>
            <a:endParaRPr lang="en-US" dirty="0"/>
          </a:p>
        </p:txBody>
      </p:sp>
    </p:spTree>
    <p:extLst>
      <p:ext uri="{BB962C8B-B14F-4D97-AF65-F5344CB8AC3E}">
        <p14:creationId xmlns:p14="http://schemas.microsoft.com/office/powerpoint/2010/main" val="35932903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1F5C7A0-F215-4151-A8FB-5E5B2614A788}"/>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rmAutofit fontScale="90000"/>
          </a:bodyPr>
          <a:lstStyle/>
          <a:p>
            <a:r>
              <a:rPr lang="en-US" sz="3600" dirty="0"/>
              <a:t>Operating Outcomes</a:t>
            </a:r>
            <a:br>
              <a:rPr lang="en-US" sz="3600" dirty="0"/>
            </a:br>
            <a:endParaRPr lang="en-US" sz="3600" dirty="0"/>
          </a:p>
        </p:txBody>
      </p:sp>
      <p:sp>
        <p:nvSpPr>
          <p:cNvPr id="8" name="Rectangular Callout 7"/>
          <p:cNvSpPr/>
          <p:nvPr/>
        </p:nvSpPr>
        <p:spPr>
          <a:xfrm>
            <a:off x="4725126" y="4017128"/>
            <a:ext cx="1443761" cy="501864"/>
          </a:xfrm>
          <a:prstGeom prst="wedgeRectCallout">
            <a:avLst>
              <a:gd name="adj1" fmla="val -95790"/>
              <a:gd name="adj2" fmla="val -86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Client Goals</a:t>
            </a:r>
          </a:p>
        </p:txBody>
      </p:sp>
      <p:sp>
        <p:nvSpPr>
          <p:cNvPr id="4" name="Slide Number Placeholder 3">
            <a:extLst>
              <a:ext uri="{FF2B5EF4-FFF2-40B4-BE49-F238E27FC236}">
                <a16:creationId xmlns:a16="http://schemas.microsoft.com/office/drawing/2014/main" id="{B6E8CCAA-FF17-4A42-A37B-93916F658DA2}"/>
              </a:ext>
            </a:extLst>
          </p:cNvPr>
          <p:cNvSpPr>
            <a:spLocks noGrp="1"/>
          </p:cNvSpPr>
          <p:nvPr>
            <p:ph type="sldNum" sz="quarter" idx="4"/>
          </p:nvPr>
        </p:nvSpPr>
        <p:spPr/>
        <p:txBody>
          <a:bodyPr/>
          <a:lstStyle/>
          <a:p>
            <a:fld id="{54311E83-CD6C-2549-9EAD-3DC9C6DC4EB6}" type="slidenum">
              <a:rPr lang="en-US" smtClean="0"/>
              <a:pPr/>
              <a:t>79</a:t>
            </a:fld>
            <a:endParaRPr lang="en-US" dirty="0"/>
          </a:p>
        </p:txBody>
      </p:sp>
    </p:spTree>
    <p:extLst>
      <p:ext uri="{BB962C8B-B14F-4D97-AF65-F5344CB8AC3E}">
        <p14:creationId xmlns:p14="http://schemas.microsoft.com/office/powerpoint/2010/main" val="108157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CD02FC-963B-4A0C-A5B9-A4F3907DBDBA}"/>
              </a:ext>
            </a:extLst>
          </p:cNvPr>
          <p:cNvSpPr>
            <a:spLocks noGrp="1"/>
          </p:cNvSpPr>
          <p:nvPr>
            <p:ph type="sldNum" sz="quarter" idx="4"/>
          </p:nvPr>
        </p:nvSpPr>
        <p:spPr/>
        <p:txBody>
          <a:bodyPr/>
          <a:lstStyle/>
          <a:p>
            <a:fld id="{54311E83-CD6C-2549-9EAD-3DC9C6DC4EB6}" type="slidenum">
              <a:rPr lang="en-US" smtClean="0"/>
              <a:pPr/>
              <a:t>8</a:t>
            </a:fld>
            <a:endParaRPr lang="en-US" dirty="0"/>
          </a:p>
        </p:txBody>
      </p:sp>
      <p:sp>
        <p:nvSpPr>
          <p:cNvPr id="2" name="Title 1"/>
          <p:cNvSpPr>
            <a:spLocks noGrp="1"/>
          </p:cNvSpPr>
          <p:nvPr>
            <p:ph type="title"/>
          </p:nvPr>
        </p:nvSpPr>
        <p:spPr/>
        <p:txBody>
          <a:bodyPr>
            <a:normAutofit/>
          </a:bodyPr>
          <a:lstStyle/>
          <a:p>
            <a:r>
              <a:rPr lang="en-US" dirty="0"/>
              <a:t>Performance Overview</a:t>
            </a:r>
          </a:p>
        </p:txBody>
      </p:sp>
      <p:sp>
        <p:nvSpPr>
          <p:cNvPr id="3" name="Content Placeholder 2"/>
          <p:cNvSpPr>
            <a:spLocks noGrp="1"/>
          </p:cNvSpPr>
          <p:nvPr>
            <p:ph idx="1"/>
          </p:nvPr>
        </p:nvSpPr>
        <p:spPr/>
        <p:txBody>
          <a:bodyPr>
            <a:normAutofit/>
          </a:bodyPr>
          <a:lstStyle/>
          <a:p>
            <a:r>
              <a:rPr lang="en-US" sz="2000" dirty="0"/>
              <a:t>Performance on the IMPACT Metrics is one of several inputs into the performance measurement, management and evaluation approach of MEP. Other inputs include</a:t>
            </a:r>
          </a:p>
          <a:p>
            <a:pPr lvl="1"/>
            <a:r>
              <a:rPr lang="en-US" sz="1400" dirty="0"/>
              <a:t>Annual Reviews</a:t>
            </a:r>
          </a:p>
          <a:p>
            <a:pPr lvl="1"/>
            <a:r>
              <a:rPr lang="en-US" sz="1400" dirty="0"/>
              <a:t>Panel Reviews</a:t>
            </a:r>
          </a:p>
          <a:p>
            <a:pPr lvl="1"/>
            <a:r>
              <a:rPr lang="en-US" sz="1400" dirty="0"/>
              <a:t>Secretarial Reviews</a:t>
            </a:r>
          </a:p>
          <a:p>
            <a:r>
              <a:rPr lang="en-US" sz="2000" dirty="0"/>
              <a:t>The rationale behind the IMPACT Metrics is to include a mix of leading, trailing, and client satisfaction measures</a:t>
            </a:r>
          </a:p>
          <a:p>
            <a:pPr lvl="1"/>
            <a:r>
              <a:rPr lang="en-US" sz="1400" dirty="0"/>
              <a:t>Leading – Clients</a:t>
            </a:r>
          </a:p>
          <a:p>
            <a:pPr lvl="1"/>
            <a:r>
              <a:rPr lang="en-US" sz="1400" dirty="0"/>
              <a:t>Trailing – Impacts</a:t>
            </a:r>
          </a:p>
          <a:p>
            <a:pPr lvl="1"/>
            <a:r>
              <a:rPr lang="en-US" sz="1400" dirty="0"/>
              <a:t>Customer Satisfaction – Net Promoter Score (NPS), Percent Improving Competitiveness</a:t>
            </a:r>
          </a:p>
          <a:p>
            <a:pPr lvl="1"/>
            <a:r>
              <a:rPr lang="en-US" sz="1400" dirty="0"/>
              <a:t>Normalized by federal funding to allow for comparison across Centers of varying sizes</a:t>
            </a:r>
          </a:p>
          <a:p>
            <a:r>
              <a:rPr lang="en-US" sz="2000" dirty="0"/>
              <a:t>The rationale behind the Panel Reviews is to focus on trends and patterns to diagnose the causes for strong and weak performances</a:t>
            </a:r>
          </a:p>
          <a:p>
            <a:pPr lvl="1"/>
            <a:r>
              <a:rPr lang="en-US" sz="1400" dirty="0"/>
              <a:t>Evaluates performance as it relates to market penetration, economic impact and financial sustainability</a:t>
            </a:r>
          </a:p>
          <a:p>
            <a:pPr lvl="1"/>
            <a:r>
              <a:rPr lang="en-US" sz="1400" dirty="0"/>
              <a:t>Evaluates Center’s Performance &amp; Evaluation Management System</a:t>
            </a:r>
          </a:p>
          <a:p>
            <a:pPr lvl="1"/>
            <a:r>
              <a:rPr lang="en-US" sz="1400" dirty="0"/>
              <a:t>Promotes the sharing of distinctive practices across National Network</a:t>
            </a:r>
          </a:p>
        </p:txBody>
      </p:sp>
    </p:spTree>
    <p:extLst>
      <p:ext uri="{BB962C8B-B14F-4D97-AF65-F5344CB8AC3E}">
        <p14:creationId xmlns:p14="http://schemas.microsoft.com/office/powerpoint/2010/main" val="33460442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63454"/>
          </a:xfrm>
        </p:spPr>
        <p:txBody>
          <a:bodyPr>
            <a:normAutofit/>
          </a:bodyPr>
          <a:lstStyle/>
          <a:p>
            <a:r>
              <a:rPr lang="en-US" dirty="0"/>
              <a:t>Reporting Elements – Progress Plan</a:t>
            </a:r>
            <a:br>
              <a:rPr lang="en-US" dirty="0"/>
            </a:br>
            <a:r>
              <a:rPr lang="en-US" sz="2200" dirty="0"/>
              <a:t>(Semi-annually)</a:t>
            </a:r>
          </a:p>
        </p:txBody>
      </p:sp>
      <p:sp>
        <p:nvSpPr>
          <p:cNvPr id="3" name="Content Placeholder 2"/>
          <p:cNvSpPr>
            <a:spLocks noGrp="1"/>
          </p:cNvSpPr>
          <p:nvPr>
            <p:ph idx="1"/>
          </p:nvPr>
        </p:nvSpPr>
        <p:spPr>
          <a:xfrm>
            <a:off x="565484" y="1669002"/>
            <a:ext cx="8229600" cy="4904232"/>
          </a:xfrm>
        </p:spPr>
        <p:txBody>
          <a:bodyPr>
            <a:normAutofit fontScale="62500" lnSpcReduction="20000"/>
          </a:bodyPr>
          <a:lstStyle/>
          <a:p>
            <a:pPr marL="0" indent="0">
              <a:buNone/>
            </a:pPr>
            <a:r>
              <a:rPr lang="en-US" b="1" dirty="0"/>
              <a:t>Purpose:</a:t>
            </a:r>
          </a:p>
          <a:p>
            <a:pPr lvl="1"/>
            <a:r>
              <a:rPr lang="en-US" dirty="0"/>
              <a:t>Technical Report – </a:t>
            </a:r>
            <a:r>
              <a:rPr lang="en-US" b="1" dirty="0">
                <a:solidFill>
                  <a:srgbClr val="0B6699"/>
                </a:solidFill>
              </a:rPr>
              <a:t>cooperative agreement requirement </a:t>
            </a:r>
            <a:r>
              <a:rPr lang="en-US" dirty="0"/>
              <a:t>including the SF425</a:t>
            </a:r>
          </a:p>
          <a:p>
            <a:pPr lvl="1"/>
            <a:r>
              <a:rPr lang="en-US" dirty="0"/>
              <a:t>Narrative for NIST MEP staff outside of your FPM to be familiar with your Center activities</a:t>
            </a:r>
          </a:p>
          <a:p>
            <a:pPr lvl="1"/>
            <a:r>
              <a:rPr lang="en-US" dirty="0"/>
              <a:t>Used in Center Performance Management and Feeds Annual/Panel Reviews</a:t>
            </a:r>
          </a:p>
          <a:p>
            <a:pPr marL="0" indent="0">
              <a:buNone/>
            </a:pPr>
            <a:r>
              <a:rPr lang="en-US" b="1" dirty="0"/>
              <a:t>How to Report:</a:t>
            </a:r>
          </a:p>
          <a:p>
            <a:r>
              <a:rPr lang="en-US" dirty="0"/>
              <a:t>Click CIP, Progress Plan, Submit Quarterly Reports, enter information (oh if only it were that easy), Click Actions Submit for Reporting</a:t>
            </a:r>
          </a:p>
          <a:p>
            <a:pPr lvl="1"/>
            <a:r>
              <a:rPr lang="en-US" dirty="0"/>
              <a:t>Enter your narrative response for each major section.  If there is nothing new to report for the period, let your FPM know that you did not just skip the section. (3000 characters)</a:t>
            </a:r>
          </a:p>
          <a:p>
            <a:pPr lvl="1"/>
            <a:r>
              <a:rPr lang="en-US" dirty="0"/>
              <a:t>Attach your SF 425</a:t>
            </a:r>
          </a:p>
          <a:p>
            <a:pPr lvl="1"/>
            <a:r>
              <a:rPr lang="en-US" dirty="0"/>
              <a:t>Make sure you check all of the acknowledgements (official of CAR, change budget with Grants, change OO with NIST MEP), otherwise MEIS will not allow you to submit.</a:t>
            </a:r>
          </a:p>
          <a:p>
            <a:pPr lvl="1"/>
            <a:r>
              <a:rPr lang="en-US" dirty="0"/>
              <a:t>If there is additional information to be included, attach document(s) in Related Documents. </a:t>
            </a:r>
          </a:p>
          <a:p>
            <a:r>
              <a:rPr lang="en-US" dirty="0"/>
              <a:t>Most complex and time-consuming reporting element. </a:t>
            </a:r>
          </a:p>
          <a:p>
            <a:pPr marL="457200" lvl="1" indent="0">
              <a:buNone/>
            </a:pPr>
            <a:endParaRPr lang="en-US" dirty="0"/>
          </a:p>
          <a:p>
            <a:pPr marL="0" indent="0">
              <a:buNone/>
            </a:pPr>
            <a:endParaRPr lang="en-US" b="1" dirty="0"/>
          </a:p>
          <a:p>
            <a:endParaRPr lang="en-US" dirty="0"/>
          </a:p>
        </p:txBody>
      </p:sp>
      <p:sp>
        <p:nvSpPr>
          <p:cNvPr id="5" name="Slide Number Placeholder 4">
            <a:extLst>
              <a:ext uri="{FF2B5EF4-FFF2-40B4-BE49-F238E27FC236}">
                <a16:creationId xmlns:a16="http://schemas.microsoft.com/office/drawing/2014/main" id="{A815BACE-E80F-42AE-838C-CC758DB882C4}"/>
              </a:ext>
            </a:extLst>
          </p:cNvPr>
          <p:cNvSpPr>
            <a:spLocks noGrp="1"/>
          </p:cNvSpPr>
          <p:nvPr>
            <p:ph type="sldNum" sz="quarter" idx="4"/>
          </p:nvPr>
        </p:nvSpPr>
        <p:spPr/>
        <p:txBody>
          <a:bodyPr/>
          <a:lstStyle/>
          <a:p>
            <a:fld id="{54311E83-CD6C-2549-9EAD-3DC9C6DC4EB6}" type="slidenum">
              <a:rPr lang="en-US" smtClean="0"/>
              <a:pPr/>
              <a:t>80</a:t>
            </a:fld>
            <a:endParaRPr lang="en-US" dirty="0"/>
          </a:p>
        </p:txBody>
      </p:sp>
    </p:spTree>
    <p:extLst>
      <p:ext uri="{BB962C8B-B14F-4D97-AF65-F5344CB8AC3E}">
        <p14:creationId xmlns:p14="http://schemas.microsoft.com/office/powerpoint/2010/main" val="38398025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63454"/>
          </a:xfrm>
        </p:spPr>
        <p:txBody>
          <a:bodyPr>
            <a:normAutofit/>
          </a:bodyPr>
          <a:lstStyle/>
          <a:p>
            <a:r>
              <a:rPr lang="en-US" dirty="0"/>
              <a:t>Reporting Elements – Progress Plan</a:t>
            </a:r>
            <a:br>
              <a:rPr lang="en-US" dirty="0"/>
            </a:br>
            <a:r>
              <a:rPr lang="en-US" sz="2200" dirty="0"/>
              <a:t>(Semi-annually)</a:t>
            </a:r>
          </a:p>
        </p:txBody>
      </p:sp>
      <p:sp>
        <p:nvSpPr>
          <p:cNvPr id="3" name="Content Placeholder 2"/>
          <p:cNvSpPr>
            <a:spLocks noGrp="1"/>
          </p:cNvSpPr>
          <p:nvPr>
            <p:ph idx="1"/>
          </p:nvPr>
        </p:nvSpPr>
        <p:spPr>
          <a:xfrm>
            <a:off x="457200" y="1919908"/>
            <a:ext cx="8229600" cy="4409871"/>
          </a:xfrm>
        </p:spPr>
        <p:txBody>
          <a:bodyPr>
            <a:normAutofit fontScale="55000" lnSpcReduction="20000"/>
          </a:bodyPr>
          <a:lstStyle/>
          <a:p>
            <a:pPr marL="0" indent="0">
              <a:buNone/>
            </a:pPr>
            <a:r>
              <a:rPr lang="en-US" b="1" dirty="0"/>
              <a:t>Workflow:</a:t>
            </a:r>
          </a:p>
          <a:p>
            <a:r>
              <a:rPr lang="en-US" dirty="0"/>
              <a:t>Once submitted, an email is sent to your FPM and Grants Specialist to notify them that the report is ready for review.</a:t>
            </a:r>
          </a:p>
          <a:p>
            <a:r>
              <a:rPr lang="en-US" dirty="0"/>
              <a:t>FPM has initial review and will either:</a:t>
            </a:r>
          </a:p>
          <a:p>
            <a:pPr lvl="1"/>
            <a:r>
              <a:rPr lang="en-US" b="1" dirty="0"/>
              <a:t>FINISH</a:t>
            </a:r>
            <a:r>
              <a:rPr lang="en-US" dirty="0"/>
              <a:t> – accept submission, no longer editable by the center (email is sent to Center, FPM and Grants)</a:t>
            </a:r>
          </a:p>
          <a:p>
            <a:pPr lvl="1"/>
            <a:r>
              <a:rPr lang="en-US" b="1" dirty="0"/>
              <a:t>RESET</a:t>
            </a:r>
            <a:r>
              <a:rPr lang="en-US" dirty="0"/>
              <a:t> – Center is able to edit again to make revisions, an email is sent to all parties indicating the submission has been </a:t>
            </a:r>
            <a:r>
              <a:rPr lang="en-US" b="1" dirty="0"/>
              <a:t>RESET</a:t>
            </a:r>
            <a:r>
              <a:rPr lang="en-US" dirty="0"/>
              <a:t>, process begins again</a:t>
            </a:r>
          </a:p>
          <a:p>
            <a:pPr lvl="1"/>
            <a:r>
              <a:rPr lang="en-US" b="1" dirty="0"/>
              <a:t>CLEAN</a:t>
            </a:r>
            <a:r>
              <a:rPr lang="en-US" dirty="0"/>
              <a:t> – Submission is deleted, an email is sent to all parties</a:t>
            </a:r>
            <a:endParaRPr lang="en-US" b="1" dirty="0"/>
          </a:p>
          <a:p>
            <a:pPr lvl="1"/>
            <a:r>
              <a:rPr lang="en-US" dirty="0"/>
              <a:t>Grants has a reconciliation review which may/may not be going on simultaneously Typically look at SF425 and will </a:t>
            </a:r>
            <a:r>
              <a:rPr lang="en-US" b="1" dirty="0"/>
              <a:t>RESET</a:t>
            </a:r>
            <a:r>
              <a:rPr lang="en-US" dirty="0"/>
              <a:t> if the form submitted is not correct/reasonable</a:t>
            </a:r>
          </a:p>
          <a:p>
            <a:pPr lvl="1"/>
            <a:r>
              <a:rPr lang="en-US" dirty="0"/>
              <a:t>When Finished (approved by the FPM) the entire package including PDFs of the narrative, SF425 and supplemental documents are sent to Grants, FPM and Center.</a:t>
            </a:r>
          </a:p>
          <a:p>
            <a:endParaRPr lang="en-US" dirty="0"/>
          </a:p>
          <a:p>
            <a:pPr marL="0" indent="0">
              <a:buNone/>
            </a:pPr>
            <a:r>
              <a:rPr lang="en-US" b="1" dirty="0"/>
              <a:t>Related Reports: </a:t>
            </a:r>
            <a:r>
              <a:rPr lang="en-US" dirty="0"/>
              <a:t>Either data used in report or clickable from page</a:t>
            </a:r>
            <a:endParaRPr lang="en-US" b="1" dirty="0"/>
          </a:p>
          <a:p>
            <a:pPr lvl="1"/>
            <a:r>
              <a:rPr lang="en-US" dirty="0"/>
              <a:t>Progress Plan – from the Progress Plan List – Click Actions, Print</a:t>
            </a:r>
          </a:p>
          <a:p>
            <a:pPr lvl="1"/>
            <a:r>
              <a:rPr lang="en-US" dirty="0"/>
              <a:t>MEIS Dashboard – CAR Documents Widget – link to most recent report</a:t>
            </a:r>
          </a:p>
          <a:p>
            <a:pPr lvl="1"/>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5420A214-A1A8-4B02-9160-509F26FE83EC}"/>
              </a:ext>
            </a:extLst>
          </p:cNvPr>
          <p:cNvSpPr>
            <a:spLocks noGrp="1"/>
          </p:cNvSpPr>
          <p:nvPr>
            <p:ph type="sldNum" sz="quarter" idx="4"/>
          </p:nvPr>
        </p:nvSpPr>
        <p:spPr/>
        <p:txBody>
          <a:bodyPr/>
          <a:lstStyle/>
          <a:p>
            <a:fld id="{54311E83-CD6C-2549-9EAD-3DC9C6DC4EB6}" type="slidenum">
              <a:rPr lang="en-US" smtClean="0"/>
              <a:pPr/>
              <a:t>81</a:t>
            </a:fld>
            <a:endParaRPr lang="en-US" dirty="0"/>
          </a:p>
        </p:txBody>
      </p:sp>
    </p:spTree>
    <p:extLst>
      <p:ext uri="{BB962C8B-B14F-4D97-AF65-F5344CB8AC3E}">
        <p14:creationId xmlns:p14="http://schemas.microsoft.com/office/powerpoint/2010/main" val="1628607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207842"/>
          </a:xfrm>
        </p:spPr>
        <p:txBody>
          <a:bodyPr>
            <a:normAutofit/>
          </a:bodyPr>
          <a:lstStyle/>
          <a:p>
            <a:r>
              <a:rPr lang="en-US" dirty="0"/>
              <a:t>Reporting Elements – Progress Plan</a:t>
            </a:r>
            <a:br>
              <a:rPr lang="en-US" dirty="0"/>
            </a:br>
            <a:r>
              <a:rPr lang="en-US" sz="2000" dirty="0"/>
              <a:t>(Semi-annually)</a:t>
            </a:r>
          </a:p>
        </p:txBody>
      </p:sp>
      <p:sp>
        <p:nvSpPr>
          <p:cNvPr id="3" name="Content Placeholder 2"/>
          <p:cNvSpPr>
            <a:spLocks noGrp="1"/>
          </p:cNvSpPr>
          <p:nvPr>
            <p:ph idx="1"/>
          </p:nvPr>
        </p:nvSpPr>
        <p:spPr>
          <a:xfrm>
            <a:off x="457200" y="1857765"/>
            <a:ext cx="8229600" cy="4498648"/>
          </a:xfrm>
        </p:spPr>
        <p:txBody>
          <a:bodyPr>
            <a:normAutofit fontScale="85000" lnSpcReduction="20000"/>
          </a:bodyPr>
          <a:lstStyle/>
          <a:p>
            <a:pPr marL="0" indent="0">
              <a:buNone/>
            </a:pPr>
            <a:r>
              <a:rPr lang="en-US" b="1" dirty="0"/>
              <a:t>Did you know:</a:t>
            </a:r>
          </a:p>
          <a:p>
            <a:pPr lvl="1"/>
            <a:r>
              <a:rPr lang="en-US" dirty="0"/>
              <a:t>You can read your Proposal/Statement of Work from within your Progress Plan.</a:t>
            </a:r>
          </a:p>
          <a:p>
            <a:pPr lvl="1"/>
            <a:r>
              <a:rPr lang="en-US" dirty="0"/>
              <a:t>Click to view/hide Operating Outcome Statements</a:t>
            </a:r>
          </a:p>
          <a:p>
            <a:pPr lvl="1"/>
            <a:r>
              <a:rPr lang="en-US" dirty="0"/>
              <a:t>Click to view/hide Previous Progress Plan narratives</a:t>
            </a:r>
          </a:p>
          <a:p>
            <a:pPr lvl="1"/>
            <a:r>
              <a:rPr lang="en-US" b="1" dirty="0">
                <a:solidFill>
                  <a:srgbClr val="0B6699"/>
                </a:solidFill>
              </a:rPr>
              <a:t>Click to view but not edit your Budget Table </a:t>
            </a:r>
          </a:p>
          <a:p>
            <a:pPr lvl="1"/>
            <a:r>
              <a:rPr lang="en-US" dirty="0"/>
              <a:t>Click to view/hide Client and Engagement Goals</a:t>
            </a:r>
          </a:p>
          <a:p>
            <a:pPr lvl="1"/>
            <a:r>
              <a:rPr lang="en-US" dirty="0"/>
              <a:t>Click on the Year/Qtr links to see clients identified by name that meet each goal</a:t>
            </a:r>
          </a:p>
          <a:p>
            <a:pPr lvl="1"/>
            <a:r>
              <a:rPr lang="en-US" dirty="0"/>
              <a:t>You can attach additional documents to provide more information to NIST MEP about the project (Schedules, Gantt Charts, Graphs, Images, Narratives)</a:t>
            </a:r>
          </a:p>
          <a:p>
            <a:pPr marL="342900" lvl="1" indent="0">
              <a:buNone/>
            </a:pPr>
            <a:endParaRPr lang="en-US" dirty="0"/>
          </a:p>
          <a:p>
            <a:endParaRPr lang="en-US" dirty="0"/>
          </a:p>
        </p:txBody>
      </p:sp>
      <p:sp>
        <p:nvSpPr>
          <p:cNvPr id="5" name="Slide Number Placeholder 4">
            <a:extLst>
              <a:ext uri="{FF2B5EF4-FFF2-40B4-BE49-F238E27FC236}">
                <a16:creationId xmlns:a16="http://schemas.microsoft.com/office/drawing/2014/main" id="{E0750C70-1731-4B26-9FA0-D2EE2239AC92}"/>
              </a:ext>
            </a:extLst>
          </p:cNvPr>
          <p:cNvSpPr>
            <a:spLocks noGrp="1"/>
          </p:cNvSpPr>
          <p:nvPr>
            <p:ph type="sldNum" sz="quarter" idx="4"/>
          </p:nvPr>
        </p:nvSpPr>
        <p:spPr/>
        <p:txBody>
          <a:bodyPr/>
          <a:lstStyle/>
          <a:p>
            <a:fld id="{54311E83-CD6C-2549-9EAD-3DC9C6DC4EB6}" type="slidenum">
              <a:rPr lang="en-US" smtClean="0"/>
              <a:pPr/>
              <a:t>82</a:t>
            </a:fld>
            <a:endParaRPr lang="en-US" dirty="0"/>
          </a:p>
        </p:txBody>
      </p:sp>
    </p:spTree>
    <p:extLst>
      <p:ext uri="{BB962C8B-B14F-4D97-AF65-F5344CB8AC3E}">
        <p14:creationId xmlns:p14="http://schemas.microsoft.com/office/powerpoint/2010/main" val="12331256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B03978F-6A3A-4C57-9D12-AA1EF9C35F37}"/>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a:xfrm>
            <a:off x="628650" y="355002"/>
            <a:ext cx="7886700" cy="1335687"/>
          </a:xfrm>
        </p:spPr>
        <p:txBody>
          <a:bodyPr>
            <a:normAutofit fontScale="90000"/>
          </a:bodyPr>
          <a:lstStyle/>
          <a:p>
            <a:r>
              <a:rPr lang="en-US" dirty="0"/>
              <a:t>Progress Plan – Semi-annual response to Operating Outcomes </a:t>
            </a:r>
            <a:br>
              <a:rPr lang="en-US" dirty="0"/>
            </a:br>
            <a:br>
              <a:rPr lang="en-US" dirty="0"/>
            </a:br>
            <a:endParaRPr lang="en-US" dirty="0"/>
          </a:p>
        </p:txBody>
      </p:sp>
      <p:sp>
        <p:nvSpPr>
          <p:cNvPr id="9" name="Rectangular Callout 8"/>
          <p:cNvSpPr/>
          <p:nvPr/>
        </p:nvSpPr>
        <p:spPr>
          <a:xfrm>
            <a:off x="6451397" y="3999388"/>
            <a:ext cx="1819923" cy="383461"/>
          </a:xfrm>
          <a:prstGeom prst="wedgeRectCallout">
            <a:avLst>
              <a:gd name="adj1" fmla="val -115115"/>
              <a:gd name="adj2" fmla="val 42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Narrative Response</a:t>
            </a:r>
          </a:p>
        </p:txBody>
      </p:sp>
      <p:sp>
        <p:nvSpPr>
          <p:cNvPr id="10" name="Rectangular Callout 9"/>
          <p:cNvSpPr/>
          <p:nvPr/>
        </p:nvSpPr>
        <p:spPr>
          <a:xfrm>
            <a:off x="390082" y="2752531"/>
            <a:ext cx="2582457" cy="809759"/>
          </a:xfrm>
          <a:prstGeom prst="wedgeRectCallout">
            <a:avLst>
              <a:gd name="adj1" fmla="val 50414"/>
              <a:gd name="adj2" fmla="val 168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View OO statement and if available previous PP submission</a:t>
            </a:r>
            <a:r>
              <a:rPr lang="en-US" sz="1400" dirty="0"/>
              <a:t>.</a:t>
            </a:r>
          </a:p>
        </p:txBody>
      </p:sp>
      <p:sp>
        <p:nvSpPr>
          <p:cNvPr id="4" name="Slide Number Placeholder 3">
            <a:extLst>
              <a:ext uri="{FF2B5EF4-FFF2-40B4-BE49-F238E27FC236}">
                <a16:creationId xmlns:a16="http://schemas.microsoft.com/office/drawing/2014/main" id="{F5DC9D5D-64C7-44D0-9F77-55E20DA5B237}"/>
              </a:ext>
            </a:extLst>
          </p:cNvPr>
          <p:cNvSpPr>
            <a:spLocks noGrp="1"/>
          </p:cNvSpPr>
          <p:nvPr>
            <p:ph type="sldNum" sz="quarter" idx="4"/>
          </p:nvPr>
        </p:nvSpPr>
        <p:spPr/>
        <p:txBody>
          <a:bodyPr/>
          <a:lstStyle/>
          <a:p>
            <a:fld id="{54311E83-CD6C-2549-9EAD-3DC9C6DC4EB6}" type="slidenum">
              <a:rPr lang="en-US" smtClean="0"/>
              <a:pPr/>
              <a:t>83</a:t>
            </a:fld>
            <a:endParaRPr lang="en-US" dirty="0"/>
          </a:p>
        </p:txBody>
      </p:sp>
    </p:spTree>
    <p:extLst>
      <p:ext uri="{BB962C8B-B14F-4D97-AF65-F5344CB8AC3E}">
        <p14:creationId xmlns:p14="http://schemas.microsoft.com/office/powerpoint/2010/main" val="3835011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A46D0509-9506-4F50-9AE3-67979BB468AA}"/>
              </a:ext>
            </a:extLst>
          </p:cNvPr>
          <p:cNvPicPr>
            <a:picLocks noGrp="1" noChangeAspect="1"/>
          </p:cNvPicPr>
          <p:nvPr>
            <p:ph idx="1"/>
          </p:nvPr>
        </p:nvPicPr>
        <p:blipFill>
          <a:blip r:embed="rId3"/>
          <a:stretch>
            <a:fillRect/>
          </a:stretch>
        </p:blipFill>
        <p:spPr>
          <a:xfrm>
            <a:off x="457200" y="1701208"/>
            <a:ext cx="8229600" cy="4306685"/>
          </a:xfrm>
          <a:prstGeom prst="rect">
            <a:avLst/>
          </a:prstGeom>
        </p:spPr>
      </p:pic>
      <p:sp>
        <p:nvSpPr>
          <p:cNvPr id="2" name="Title 1"/>
          <p:cNvSpPr>
            <a:spLocks noGrp="1"/>
          </p:cNvSpPr>
          <p:nvPr>
            <p:ph type="title"/>
          </p:nvPr>
        </p:nvSpPr>
        <p:spPr>
          <a:xfrm>
            <a:off x="457200" y="377957"/>
            <a:ext cx="8229600" cy="702877"/>
          </a:xfrm>
        </p:spPr>
        <p:txBody>
          <a:bodyPr>
            <a:normAutofit fontScale="90000"/>
          </a:bodyPr>
          <a:lstStyle/>
          <a:p>
            <a:r>
              <a:rPr lang="en-US" dirty="0"/>
              <a:t>Progress Plan – Semi-annual response to Operating Outcomes (Continued)</a:t>
            </a:r>
            <a:br>
              <a:rPr lang="en-US" dirty="0"/>
            </a:br>
            <a:endParaRPr lang="en-US" dirty="0"/>
          </a:p>
        </p:txBody>
      </p:sp>
      <p:sp>
        <p:nvSpPr>
          <p:cNvPr id="10" name="Rectangular Callout 9"/>
          <p:cNvSpPr/>
          <p:nvPr/>
        </p:nvSpPr>
        <p:spPr>
          <a:xfrm>
            <a:off x="457200" y="2544307"/>
            <a:ext cx="1512329" cy="498930"/>
          </a:xfrm>
          <a:prstGeom prst="wedgeRectCallout">
            <a:avLst>
              <a:gd name="adj1" fmla="val 118031"/>
              <a:gd name="adj2" fmla="val 2803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Show/Hide Table</a:t>
            </a:r>
          </a:p>
        </p:txBody>
      </p:sp>
      <p:sp>
        <p:nvSpPr>
          <p:cNvPr id="11" name="Rectangular Callout 10"/>
          <p:cNvSpPr/>
          <p:nvPr/>
        </p:nvSpPr>
        <p:spPr>
          <a:xfrm>
            <a:off x="1188337" y="4827794"/>
            <a:ext cx="1562384" cy="457664"/>
          </a:xfrm>
          <a:prstGeom prst="wedgeRectCallout">
            <a:avLst>
              <a:gd name="adj1" fmla="val 73116"/>
              <a:gd name="adj2" fmla="val 97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100" dirty="0"/>
              <a:t>Link to client details</a:t>
            </a:r>
          </a:p>
          <a:p>
            <a:pPr algn="ctr"/>
            <a:endParaRPr lang="en-US" sz="2000" dirty="0"/>
          </a:p>
        </p:txBody>
      </p:sp>
      <p:pic>
        <p:nvPicPr>
          <p:cNvPr id="7" name="Picture 6">
            <a:extLst>
              <a:ext uri="{FF2B5EF4-FFF2-40B4-BE49-F238E27FC236}">
                <a16:creationId xmlns:a16="http://schemas.microsoft.com/office/drawing/2014/main" id="{0A6DB1A8-724D-43F9-9CA0-2FCE69BC7622}"/>
              </a:ext>
            </a:extLst>
          </p:cNvPr>
          <p:cNvPicPr>
            <a:picLocks noChangeAspect="1"/>
          </p:cNvPicPr>
          <p:nvPr/>
        </p:nvPicPr>
        <p:blipFill>
          <a:blip r:embed="rId4"/>
          <a:stretch>
            <a:fillRect/>
          </a:stretch>
        </p:blipFill>
        <p:spPr>
          <a:xfrm>
            <a:off x="5148840" y="2918712"/>
            <a:ext cx="3201338" cy="2593489"/>
          </a:xfrm>
          <a:prstGeom prst="rect">
            <a:avLst/>
          </a:prstGeom>
        </p:spPr>
      </p:pic>
      <p:sp>
        <p:nvSpPr>
          <p:cNvPr id="9" name="Rectangular Callout 8"/>
          <p:cNvSpPr/>
          <p:nvPr/>
        </p:nvSpPr>
        <p:spPr>
          <a:xfrm>
            <a:off x="6749509" y="4605691"/>
            <a:ext cx="1488048" cy="424213"/>
          </a:xfrm>
          <a:prstGeom prst="wedgeRectCallout">
            <a:avLst>
              <a:gd name="adj1" fmla="val -79669"/>
              <a:gd name="adj2" fmla="val -180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Client Goals - details</a:t>
            </a:r>
          </a:p>
        </p:txBody>
      </p:sp>
      <p:sp>
        <p:nvSpPr>
          <p:cNvPr id="18" name="Rectangular Callout 10">
            <a:extLst>
              <a:ext uri="{FF2B5EF4-FFF2-40B4-BE49-F238E27FC236}">
                <a16:creationId xmlns:a16="http://schemas.microsoft.com/office/drawing/2014/main" id="{000B479A-55F4-400C-8BAD-BAEE9F1519DC}"/>
              </a:ext>
            </a:extLst>
          </p:cNvPr>
          <p:cNvSpPr/>
          <p:nvPr/>
        </p:nvSpPr>
        <p:spPr>
          <a:xfrm>
            <a:off x="4774177" y="2069506"/>
            <a:ext cx="1562384" cy="457664"/>
          </a:xfrm>
          <a:prstGeom prst="wedgeRectCallout">
            <a:avLst>
              <a:gd name="adj1" fmla="val 34326"/>
              <a:gd name="adj2" fmla="val 1860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100" dirty="0"/>
              <a:t>Change year/quarter</a:t>
            </a:r>
          </a:p>
          <a:p>
            <a:pPr algn="ctr"/>
            <a:endParaRPr lang="en-US" sz="2000" dirty="0"/>
          </a:p>
        </p:txBody>
      </p:sp>
      <p:sp>
        <p:nvSpPr>
          <p:cNvPr id="4" name="Slide Number Placeholder 3">
            <a:extLst>
              <a:ext uri="{FF2B5EF4-FFF2-40B4-BE49-F238E27FC236}">
                <a16:creationId xmlns:a16="http://schemas.microsoft.com/office/drawing/2014/main" id="{88164A5F-88D9-470C-BB7E-A7E1DE2F1325}"/>
              </a:ext>
            </a:extLst>
          </p:cNvPr>
          <p:cNvSpPr>
            <a:spLocks noGrp="1"/>
          </p:cNvSpPr>
          <p:nvPr>
            <p:ph type="sldNum" sz="quarter" idx="4"/>
          </p:nvPr>
        </p:nvSpPr>
        <p:spPr/>
        <p:txBody>
          <a:bodyPr/>
          <a:lstStyle/>
          <a:p>
            <a:fld id="{54311E83-CD6C-2549-9EAD-3DC9C6DC4EB6}" type="slidenum">
              <a:rPr lang="en-US" smtClean="0"/>
              <a:pPr/>
              <a:t>84</a:t>
            </a:fld>
            <a:endParaRPr lang="en-US" dirty="0"/>
          </a:p>
        </p:txBody>
      </p:sp>
    </p:spTree>
    <p:extLst>
      <p:ext uri="{BB962C8B-B14F-4D97-AF65-F5344CB8AC3E}">
        <p14:creationId xmlns:p14="http://schemas.microsoft.com/office/powerpoint/2010/main" val="40475925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982CB50B-07D7-4D13-9222-B6207D61C7FA}"/>
              </a:ext>
            </a:extLst>
          </p:cNvPr>
          <p:cNvPicPr>
            <a:picLocks noGrp="1" noChangeAspect="1"/>
          </p:cNvPicPr>
          <p:nvPr>
            <p:ph idx="1"/>
          </p:nvPr>
        </p:nvPicPr>
        <p:blipFill>
          <a:blip r:embed="rId3"/>
          <a:stretch>
            <a:fillRect/>
          </a:stretch>
        </p:blipFill>
        <p:spPr>
          <a:xfrm>
            <a:off x="457200" y="1648381"/>
            <a:ext cx="8229600" cy="4457700"/>
          </a:xfrm>
          <a:prstGeom prst="rect">
            <a:avLst/>
          </a:prstGeom>
        </p:spPr>
      </p:pic>
      <p:sp>
        <p:nvSpPr>
          <p:cNvPr id="2" name="Title 1"/>
          <p:cNvSpPr>
            <a:spLocks noGrp="1"/>
          </p:cNvSpPr>
          <p:nvPr>
            <p:ph type="title"/>
          </p:nvPr>
        </p:nvSpPr>
        <p:spPr>
          <a:xfrm>
            <a:off x="457200" y="515073"/>
            <a:ext cx="8229600" cy="1302725"/>
          </a:xfrm>
        </p:spPr>
        <p:txBody>
          <a:bodyPr>
            <a:normAutofit/>
          </a:bodyPr>
          <a:lstStyle/>
          <a:p>
            <a:r>
              <a:rPr lang="en-US" dirty="0"/>
              <a:t>Progress Plan – Semi-annual response to Operating Outcomes (Continued)</a:t>
            </a:r>
          </a:p>
        </p:txBody>
      </p:sp>
      <p:sp>
        <p:nvSpPr>
          <p:cNvPr id="7" name="Rectangular Callout 6"/>
          <p:cNvSpPr/>
          <p:nvPr/>
        </p:nvSpPr>
        <p:spPr>
          <a:xfrm>
            <a:off x="317350" y="1817798"/>
            <a:ext cx="1472381" cy="570290"/>
          </a:xfrm>
          <a:prstGeom prst="wedgeRectCallout">
            <a:avLst>
              <a:gd name="adj1" fmla="val 28181"/>
              <a:gd name="adj2" fmla="val 100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Budget Table</a:t>
            </a:r>
          </a:p>
          <a:p>
            <a:pPr algn="ctr"/>
            <a:endParaRPr lang="en-US" sz="2000" dirty="0"/>
          </a:p>
        </p:txBody>
      </p:sp>
      <p:sp>
        <p:nvSpPr>
          <p:cNvPr id="8" name="Rectangular Callout 7"/>
          <p:cNvSpPr/>
          <p:nvPr/>
        </p:nvSpPr>
        <p:spPr>
          <a:xfrm>
            <a:off x="2234381" y="5331071"/>
            <a:ext cx="2144109" cy="577733"/>
          </a:xfrm>
          <a:prstGeom prst="wedgeRectCallout">
            <a:avLst>
              <a:gd name="adj1" fmla="val 53937"/>
              <a:gd name="adj2" fmla="val -166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Center enters actuals for reporting period</a:t>
            </a:r>
          </a:p>
          <a:p>
            <a:pPr algn="ctr"/>
            <a:endParaRPr lang="en-US" sz="2000" dirty="0"/>
          </a:p>
        </p:txBody>
      </p:sp>
      <p:sp>
        <p:nvSpPr>
          <p:cNvPr id="9" name="Rectangular Callout 8"/>
          <p:cNvSpPr/>
          <p:nvPr/>
        </p:nvSpPr>
        <p:spPr>
          <a:xfrm>
            <a:off x="6517614" y="2831045"/>
            <a:ext cx="1904999" cy="716550"/>
          </a:xfrm>
          <a:prstGeom prst="wedgeRectCallout">
            <a:avLst>
              <a:gd name="adj1" fmla="val -119896"/>
              <a:gd name="adj2" fmla="val 95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Display of POP Actuals and POP Budget</a:t>
            </a:r>
          </a:p>
          <a:p>
            <a:pPr algn="ctr"/>
            <a:endParaRPr lang="en-US" sz="1200" dirty="0"/>
          </a:p>
          <a:p>
            <a:pPr algn="ctr"/>
            <a:endParaRPr lang="en-US" sz="2000" dirty="0"/>
          </a:p>
        </p:txBody>
      </p:sp>
      <p:sp>
        <p:nvSpPr>
          <p:cNvPr id="14" name="Rectangular Callout 6">
            <a:extLst>
              <a:ext uri="{FF2B5EF4-FFF2-40B4-BE49-F238E27FC236}">
                <a16:creationId xmlns:a16="http://schemas.microsoft.com/office/drawing/2014/main" id="{343A8F99-F439-43CD-BDD8-71EA2E1AACD7}"/>
              </a:ext>
            </a:extLst>
          </p:cNvPr>
          <p:cNvSpPr/>
          <p:nvPr/>
        </p:nvSpPr>
        <p:spPr>
          <a:xfrm>
            <a:off x="4517357" y="1767488"/>
            <a:ext cx="2404294" cy="944450"/>
          </a:xfrm>
          <a:prstGeom prst="wedgeRectCallout">
            <a:avLst>
              <a:gd name="adj1" fmla="val -102216"/>
              <a:gd name="adj2" fmla="val 68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Use checkboxes to display Estimated Budgets and Variance for one of more awards</a:t>
            </a:r>
          </a:p>
          <a:p>
            <a:pPr algn="ctr"/>
            <a:endParaRPr lang="en-US" sz="1200" dirty="0"/>
          </a:p>
        </p:txBody>
      </p:sp>
      <p:sp>
        <p:nvSpPr>
          <p:cNvPr id="4" name="Slide Number Placeholder 3">
            <a:extLst>
              <a:ext uri="{FF2B5EF4-FFF2-40B4-BE49-F238E27FC236}">
                <a16:creationId xmlns:a16="http://schemas.microsoft.com/office/drawing/2014/main" id="{92FCEB32-71BB-4DE7-9812-EE013C8EB0FE}"/>
              </a:ext>
            </a:extLst>
          </p:cNvPr>
          <p:cNvSpPr>
            <a:spLocks noGrp="1"/>
          </p:cNvSpPr>
          <p:nvPr>
            <p:ph type="sldNum" sz="quarter" idx="4"/>
          </p:nvPr>
        </p:nvSpPr>
        <p:spPr/>
        <p:txBody>
          <a:bodyPr/>
          <a:lstStyle/>
          <a:p>
            <a:fld id="{54311E83-CD6C-2549-9EAD-3DC9C6DC4EB6}" type="slidenum">
              <a:rPr lang="en-US" smtClean="0"/>
              <a:pPr/>
              <a:t>85</a:t>
            </a:fld>
            <a:endParaRPr lang="en-US" dirty="0"/>
          </a:p>
        </p:txBody>
      </p:sp>
    </p:spTree>
    <p:extLst>
      <p:ext uri="{BB962C8B-B14F-4D97-AF65-F5344CB8AC3E}">
        <p14:creationId xmlns:p14="http://schemas.microsoft.com/office/powerpoint/2010/main" val="2612493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772919"/>
          </a:xfrm>
        </p:spPr>
        <p:txBody>
          <a:bodyPr>
            <a:normAutofit fontScale="90000"/>
          </a:bodyPr>
          <a:lstStyle/>
          <a:p>
            <a:r>
              <a:rPr lang="en-US" dirty="0"/>
              <a:t>Budget Actuals</a:t>
            </a:r>
            <a:br>
              <a:rPr lang="en-US" dirty="0"/>
            </a:br>
            <a:r>
              <a:rPr lang="en-US" sz="2200" dirty="0"/>
              <a:t>(Semi-annually and Prior to Panel Review)</a:t>
            </a:r>
          </a:p>
        </p:txBody>
      </p:sp>
      <p:sp>
        <p:nvSpPr>
          <p:cNvPr id="3" name="Content Placeholder 2"/>
          <p:cNvSpPr>
            <a:spLocks noGrp="1"/>
          </p:cNvSpPr>
          <p:nvPr>
            <p:ph idx="1"/>
          </p:nvPr>
        </p:nvSpPr>
        <p:spPr>
          <a:xfrm>
            <a:off x="800100" y="1623526"/>
            <a:ext cx="7886700" cy="4949707"/>
          </a:xfrm>
        </p:spPr>
        <p:txBody>
          <a:bodyPr>
            <a:normAutofit fontScale="32500" lnSpcReduction="20000"/>
          </a:bodyPr>
          <a:lstStyle/>
          <a:p>
            <a:pPr marL="0" indent="0">
              <a:buNone/>
            </a:pPr>
            <a:r>
              <a:rPr lang="en-US" sz="5500" b="1" dirty="0"/>
              <a:t>Purpose:</a:t>
            </a:r>
          </a:p>
          <a:p>
            <a:r>
              <a:rPr lang="en-US" sz="5500" dirty="0"/>
              <a:t>Communication of detailed Revenue and Expenses during the reported time period.</a:t>
            </a:r>
          </a:p>
          <a:p>
            <a:r>
              <a:rPr lang="en-US" sz="5500" dirty="0"/>
              <a:t>Used in Center Performance Management and Center Annual and Panel Reviews.</a:t>
            </a:r>
            <a:endParaRPr lang="en-US" sz="5500" b="1" dirty="0"/>
          </a:p>
          <a:p>
            <a:pPr marL="0" indent="0">
              <a:buNone/>
            </a:pPr>
            <a:r>
              <a:rPr lang="en-US" sz="5500" b="1" dirty="0"/>
              <a:t>Workflow:</a:t>
            </a:r>
          </a:p>
          <a:p>
            <a:pPr lvl="1"/>
            <a:r>
              <a:rPr lang="en-US" sz="5500" dirty="0"/>
              <a:t>Centers enter Budget Actuals as frequently as needed for activities happening such as a Panel Review where current financials are important to be stated</a:t>
            </a:r>
          </a:p>
          <a:p>
            <a:pPr lvl="1"/>
            <a:r>
              <a:rPr lang="en-US" sz="5500" dirty="0"/>
              <a:t>Notifications are sent to Centers, Federal Program Manager.  Please note Mailbox icon at top right of MEIS dashboard, if notifications are pending there will be a count shown in red if:</a:t>
            </a:r>
          </a:p>
          <a:p>
            <a:pPr lvl="2"/>
            <a:r>
              <a:rPr lang="en-US" sz="5500" dirty="0"/>
              <a:t>Budget Actuals are &gt;180 days old</a:t>
            </a:r>
          </a:p>
          <a:p>
            <a:pPr lvl="2"/>
            <a:r>
              <a:rPr lang="en-US" sz="5500" dirty="0"/>
              <a:t>Budget Actuals have been recently changed</a:t>
            </a:r>
          </a:p>
          <a:p>
            <a:pPr lvl="2"/>
            <a:r>
              <a:rPr lang="en-US" sz="5500" dirty="0"/>
              <a:t>Budget Actual As of Date does not equal end date of the Period of Performance and it is greater than 30 days after the end of the Period of Performance</a:t>
            </a:r>
          </a:p>
          <a:p>
            <a:pPr lvl="2"/>
            <a:r>
              <a:rPr lang="en-US" sz="5500" dirty="0"/>
              <a:t>Budget Actuals As of Date does not equal end date of the Award and is greater than 90 days after the end of the Award</a:t>
            </a:r>
          </a:p>
          <a:p>
            <a:pPr lvl="2"/>
            <a:endParaRPr lang="en-US" dirty="0"/>
          </a:p>
        </p:txBody>
      </p:sp>
      <p:sp>
        <p:nvSpPr>
          <p:cNvPr id="5" name="Slide Number Placeholder 4">
            <a:extLst>
              <a:ext uri="{FF2B5EF4-FFF2-40B4-BE49-F238E27FC236}">
                <a16:creationId xmlns:a16="http://schemas.microsoft.com/office/drawing/2014/main" id="{07D1C2C7-10F5-4B8E-AEE6-933A948CC672}"/>
              </a:ext>
            </a:extLst>
          </p:cNvPr>
          <p:cNvSpPr>
            <a:spLocks noGrp="1"/>
          </p:cNvSpPr>
          <p:nvPr>
            <p:ph type="sldNum" sz="quarter" idx="4"/>
          </p:nvPr>
        </p:nvSpPr>
        <p:spPr/>
        <p:txBody>
          <a:bodyPr/>
          <a:lstStyle/>
          <a:p>
            <a:fld id="{54311E83-CD6C-2549-9EAD-3DC9C6DC4EB6}" type="slidenum">
              <a:rPr lang="en-US" smtClean="0"/>
              <a:pPr/>
              <a:t>86</a:t>
            </a:fld>
            <a:endParaRPr lang="en-US" dirty="0"/>
          </a:p>
        </p:txBody>
      </p:sp>
    </p:spTree>
    <p:extLst>
      <p:ext uri="{BB962C8B-B14F-4D97-AF65-F5344CB8AC3E}">
        <p14:creationId xmlns:p14="http://schemas.microsoft.com/office/powerpoint/2010/main" val="41592776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713869"/>
          </a:xfrm>
        </p:spPr>
        <p:txBody>
          <a:bodyPr>
            <a:normAutofit fontScale="90000"/>
          </a:bodyPr>
          <a:lstStyle/>
          <a:p>
            <a:r>
              <a:rPr lang="en-US" sz="3200" dirty="0"/>
              <a:t>Budget Actuals are to be updated when and as often as needed.  Though most likely when submitting a Progress Plan and prior to an annual/panel review.</a:t>
            </a:r>
          </a:p>
        </p:txBody>
      </p:sp>
      <p:sp>
        <p:nvSpPr>
          <p:cNvPr id="3" name="Content Placeholder 2"/>
          <p:cNvSpPr>
            <a:spLocks noGrp="1"/>
          </p:cNvSpPr>
          <p:nvPr>
            <p:ph idx="1"/>
          </p:nvPr>
        </p:nvSpPr>
        <p:spPr>
          <a:xfrm>
            <a:off x="457200" y="2219417"/>
            <a:ext cx="8229600" cy="3906746"/>
          </a:xfrm>
        </p:spPr>
        <p:txBody>
          <a:bodyPr>
            <a:normAutofit fontScale="70000" lnSpcReduction="20000"/>
          </a:bodyPr>
          <a:lstStyle/>
          <a:p>
            <a:pPr marL="0" indent="0">
              <a:buNone/>
            </a:pPr>
            <a:r>
              <a:rPr lang="en-US" b="1" dirty="0"/>
              <a:t>How to report:</a:t>
            </a:r>
          </a:p>
          <a:p>
            <a:r>
              <a:rPr lang="en-US" dirty="0"/>
              <a:t>Click CIP, Management, Budget Actuals, click on appropriate Reporting Set, enter the information for As of Date, Revenues and Expenses, automatically saved on entry </a:t>
            </a:r>
          </a:p>
          <a:p>
            <a:pPr marL="0" indent="0">
              <a:buNone/>
            </a:pPr>
            <a:endParaRPr lang="en-US" b="1" dirty="0"/>
          </a:p>
          <a:p>
            <a:pPr marL="0" indent="0">
              <a:buNone/>
            </a:pPr>
            <a:r>
              <a:rPr lang="en-US" b="1" dirty="0"/>
              <a:t>Related Reports:</a:t>
            </a:r>
          </a:p>
          <a:p>
            <a:pPr lvl="1"/>
            <a:r>
              <a:rPr lang="en-US" b="1" dirty="0"/>
              <a:t>To be determined – are they necessary? What would be useful?</a:t>
            </a:r>
          </a:p>
          <a:p>
            <a:pPr marL="0" indent="0">
              <a:buNone/>
            </a:pPr>
            <a:endParaRPr lang="en-US" b="1" dirty="0"/>
          </a:p>
          <a:p>
            <a:pPr marL="0" indent="0">
              <a:buNone/>
            </a:pPr>
            <a:r>
              <a:rPr lang="en-US" b="1" dirty="0"/>
              <a:t>Did you know…</a:t>
            </a:r>
          </a:p>
          <a:p>
            <a:pPr lvl="1"/>
            <a:r>
              <a:rPr lang="en-US" dirty="0"/>
              <a:t>Visible within CIP, Progress Plan</a:t>
            </a:r>
          </a:p>
          <a:p>
            <a:pPr lvl="1"/>
            <a:r>
              <a:rPr lang="en-US" dirty="0"/>
              <a:t>Visible within CIP, Funding Program, Budget Tab</a:t>
            </a:r>
          </a:p>
          <a:p>
            <a:pPr lvl="1"/>
            <a:r>
              <a:rPr lang="en-US" dirty="0"/>
              <a:t>Used within your Center Profile and Performance Report (CPPR)</a:t>
            </a:r>
          </a:p>
          <a:p>
            <a:pPr marL="457200" lvl="1" indent="0">
              <a:buNone/>
            </a:pPr>
            <a:endParaRPr lang="en-US" dirty="0"/>
          </a:p>
          <a:p>
            <a:pPr lvl="1"/>
            <a:endParaRPr lang="en-US" dirty="0"/>
          </a:p>
          <a:p>
            <a:pPr lvl="1"/>
            <a:endParaRPr lang="en-US" dirty="0"/>
          </a:p>
          <a:p>
            <a:pPr lvl="2"/>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197C631-444A-43BD-A128-4104E06C6F04}"/>
              </a:ext>
            </a:extLst>
          </p:cNvPr>
          <p:cNvSpPr>
            <a:spLocks noGrp="1"/>
          </p:cNvSpPr>
          <p:nvPr>
            <p:ph type="sldNum" sz="quarter" idx="4"/>
          </p:nvPr>
        </p:nvSpPr>
        <p:spPr/>
        <p:txBody>
          <a:bodyPr/>
          <a:lstStyle/>
          <a:p>
            <a:fld id="{54311E83-CD6C-2549-9EAD-3DC9C6DC4EB6}" type="slidenum">
              <a:rPr lang="en-US" smtClean="0"/>
              <a:pPr/>
              <a:t>87</a:t>
            </a:fld>
            <a:endParaRPr lang="en-US" dirty="0"/>
          </a:p>
        </p:txBody>
      </p:sp>
    </p:spTree>
    <p:extLst>
      <p:ext uri="{BB962C8B-B14F-4D97-AF65-F5344CB8AC3E}">
        <p14:creationId xmlns:p14="http://schemas.microsoft.com/office/powerpoint/2010/main" val="28053305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543E3671-2FD9-418D-9A98-B1004084BE74}"/>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a:extLst>
              <a:ext uri="{FF2B5EF4-FFF2-40B4-BE49-F238E27FC236}">
                <a16:creationId xmlns:a16="http://schemas.microsoft.com/office/drawing/2014/main" id="{BE4CAA4E-917D-4B24-9C2A-83D84A224042}"/>
              </a:ext>
            </a:extLst>
          </p:cNvPr>
          <p:cNvSpPr>
            <a:spLocks noGrp="1"/>
          </p:cNvSpPr>
          <p:nvPr>
            <p:ph type="title"/>
          </p:nvPr>
        </p:nvSpPr>
        <p:spPr/>
        <p:txBody>
          <a:bodyPr/>
          <a:lstStyle/>
          <a:p>
            <a:r>
              <a:rPr lang="en-US" dirty="0"/>
              <a:t>Budget Actuals</a:t>
            </a:r>
          </a:p>
        </p:txBody>
      </p:sp>
      <p:sp>
        <p:nvSpPr>
          <p:cNvPr id="4" name="Slide Number Placeholder 3">
            <a:extLst>
              <a:ext uri="{FF2B5EF4-FFF2-40B4-BE49-F238E27FC236}">
                <a16:creationId xmlns:a16="http://schemas.microsoft.com/office/drawing/2014/main" id="{88544C74-BCFB-4E69-B70D-7996F371E336}"/>
              </a:ext>
            </a:extLst>
          </p:cNvPr>
          <p:cNvSpPr>
            <a:spLocks noGrp="1"/>
          </p:cNvSpPr>
          <p:nvPr>
            <p:ph type="sldNum" sz="quarter" idx="4"/>
          </p:nvPr>
        </p:nvSpPr>
        <p:spPr/>
        <p:txBody>
          <a:bodyPr/>
          <a:lstStyle/>
          <a:p>
            <a:fld id="{30A02D7B-7C10-D548-8D23-D0A29A0599FA}" type="slidenum">
              <a:rPr lang="en-US" smtClean="0"/>
              <a:pPr/>
              <a:t>88</a:t>
            </a:fld>
            <a:endParaRPr lang="en-US" dirty="0"/>
          </a:p>
        </p:txBody>
      </p:sp>
    </p:spTree>
    <p:extLst>
      <p:ext uri="{BB962C8B-B14F-4D97-AF65-F5344CB8AC3E}">
        <p14:creationId xmlns:p14="http://schemas.microsoft.com/office/powerpoint/2010/main" val="1009107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6C7E-9883-4ADA-9C4E-2BE1C01997DB}"/>
              </a:ext>
            </a:extLst>
          </p:cNvPr>
          <p:cNvSpPr>
            <a:spLocks noGrp="1"/>
          </p:cNvSpPr>
          <p:nvPr>
            <p:ph type="title"/>
          </p:nvPr>
        </p:nvSpPr>
        <p:spPr/>
        <p:txBody>
          <a:bodyPr/>
          <a:lstStyle/>
          <a:p>
            <a:r>
              <a:rPr lang="en-US" dirty="0"/>
              <a:t>Budget Actuals Key - Explained</a:t>
            </a:r>
          </a:p>
        </p:txBody>
      </p:sp>
      <p:sp>
        <p:nvSpPr>
          <p:cNvPr id="3" name="Content Placeholder 2">
            <a:extLst>
              <a:ext uri="{FF2B5EF4-FFF2-40B4-BE49-F238E27FC236}">
                <a16:creationId xmlns:a16="http://schemas.microsoft.com/office/drawing/2014/main" id="{E0EE6C31-B1F0-4E05-B73E-E7D2B27C9BE7}"/>
              </a:ext>
            </a:extLst>
          </p:cNvPr>
          <p:cNvSpPr>
            <a:spLocks noGrp="1"/>
          </p:cNvSpPr>
          <p:nvPr>
            <p:ph idx="1"/>
          </p:nvPr>
        </p:nvSpPr>
        <p:spPr/>
        <p:txBody>
          <a:bodyPr>
            <a:normAutofit/>
          </a:bodyPr>
          <a:lstStyle/>
          <a:p>
            <a:r>
              <a:rPr lang="en-US" b="1" dirty="0"/>
              <a:t>C</a:t>
            </a:r>
            <a:r>
              <a:rPr lang="en-US" dirty="0"/>
              <a:t>enters have asked that there be a visual on their Reporting Dashboard. </a:t>
            </a:r>
          </a:p>
          <a:p>
            <a:r>
              <a:rPr lang="en-US" dirty="0"/>
              <a:t> The following key applies:</a:t>
            </a:r>
          </a:p>
          <a:p>
            <a:pPr lvl="1"/>
            <a:r>
              <a:rPr lang="en-US" dirty="0"/>
              <a:t>Green – Budget Actuals was submitted  &gt;= 1 &lt;= 90 days</a:t>
            </a:r>
          </a:p>
          <a:p>
            <a:pPr lvl="1"/>
            <a:r>
              <a:rPr lang="en-US" dirty="0"/>
              <a:t>Passed with Warnings – Budget Actuals was submitted between &gt;90 &lt;= 180 days</a:t>
            </a:r>
          </a:p>
          <a:p>
            <a:pPr lvl="1"/>
            <a:r>
              <a:rPr lang="en-US" dirty="0"/>
              <a:t>Red – Last Budget Actuals was submitted &gt; 180 days</a:t>
            </a:r>
          </a:p>
          <a:p>
            <a:pPr lvl="1"/>
            <a:r>
              <a:rPr lang="en-US" dirty="0"/>
              <a:t>Clear/White – No submission</a:t>
            </a:r>
          </a:p>
          <a:p>
            <a:endParaRPr lang="en-US" dirty="0"/>
          </a:p>
        </p:txBody>
      </p:sp>
      <p:sp>
        <p:nvSpPr>
          <p:cNvPr id="4" name="Slide Number Placeholder 3">
            <a:extLst>
              <a:ext uri="{FF2B5EF4-FFF2-40B4-BE49-F238E27FC236}">
                <a16:creationId xmlns:a16="http://schemas.microsoft.com/office/drawing/2014/main" id="{FAB6EF9F-3277-4B15-93BC-196A92B971C4}"/>
              </a:ext>
            </a:extLst>
          </p:cNvPr>
          <p:cNvSpPr>
            <a:spLocks noGrp="1"/>
          </p:cNvSpPr>
          <p:nvPr>
            <p:ph type="sldNum" sz="quarter" idx="4"/>
          </p:nvPr>
        </p:nvSpPr>
        <p:spPr/>
        <p:txBody>
          <a:bodyPr/>
          <a:lstStyle/>
          <a:p>
            <a:fld id="{54311E83-CD6C-2549-9EAD-3DC9C6DC4EB6}" type="slidenum">
              <a:rPr lang="en-US" smtClean="0"/>
              <a:pPr/>
              <a:t>89</a:t>
            </a:fld>
            <a:endParaRPr lang="en-US" dirty="0"/>
          </a:p>
        </p:txBody>
      </p:sp>
      <p:pic>
        <p:nvPicPr>
          <p:cNvPr id="5" name="Picture 4">
            <a:extLst>
              <a:ext uri="{FF2B5EF4-FFF2-40B4-BE49-F238E27FC236}">
                <a16:creationId xmlns:a16="http://schemas.microsoft.com/office/drawing/2014/main" id="{39253795-E137-483B-BC91-132C6D78EDEF}"/>
              </a:ext>
            </a:extLst>
          </p:cNvPr>
          <p:cNvPicPr>
            <a:picLocks noChangeAspect="1"/>
          </p:cNvPicPr>
          <p:nvPr/>
        </p:nvPicPr>
        <p:blipFill>
          <a:blip r:embed="rId3"/>
          <a:stretch>
            <a:fillRect/>
          </a:stretch>
        </p:blipFill>
        <p:spPr>
          <a:xfrm>
            <a:off x="404813" y="5808215"/>
            <a:ext cx="8334375" cy="381000"/>
          </a:xfrm>
          <a:prstGeom prst="rect">
            <a:avLst/>
          </a:prstGeom>
        </p:spPr>
      </p:pic>
    </p:spTree>
    <p:extLst>
      <p:ext uri="{BB962C8B-B14F-4D97-AF65-F5344CB8AC3E}">
        <p14:creationId xmlns:p14="http://schemas.microsoft.com/office/powerpoint/2010/main" val="304432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a:t>
            </a:r>
            <a:endParaRPr lang="en-US" sz="3200" dirty="0">
              <a:solidFill>
                <a:srgbClr val="FF0000"/>
              </a:solidFill>
            </a:endParaRPr>
          </a:p>
        </p:txBody>
      </p:sp>
      <p:sp>
        <p:nvSpPr>
          <p:cNvPr id="3" name="Subtitle 2"/>
          <p:cNvSpPr>
            <a:spLocks noGrp="1"/>
          </p:cNvSpPr>
          <p:nvPr>
            <p:ph sz="half" idx="1"/>
          </p:nvPr>
        </p:nvSpPr>
        <p:spPr>
          <a:xfrm>
            <a:off x="533401" y="1208425"/>
            <a:ext cx="4038600" cy="5003463"/>
          </a:xfrm>
        </p:spPr>
        <p:txBody>
          <a:bodyPr>
            <a:normAutofit fontScale="25000" lnSpcReduction="20000"/>
          </a:bodyPr>
          <a:lstStyle/>
          <a:p>
            <a:pPr marL="457200" indent="-457200" algn="l">
              <a:buFont typeface="Arial" pitchFamily="34" charset="0"/>
              <a:buChar char="•"/>
            </a:pPr>
            <a:r>
              <a:rPr lang="en-US" sz="8000" dirty="0">
                <a:solidFill>
                  <a:schemeClr val="tx1"/>
                </a:solidFill>
              </a:rPr>
              <a:t>Center Operations (Base Award)</a:t>
            </a:r>
          </a:p>
          <a:p>
            <a:pPr marL="457200" indent="-457200" algn="l">
              <a:buFont typeface="Arial" pitchFamily="34" charset="0"/>
              <a:buChar char="•"/>
            </a:pPr>
            <a:r>
              <a:rPr lang="en-US" sz="8000" dirty="0"/>
              <a:t>Manufacturing USA Institutes - Embedding </a:t>
            </a:r>
          </a:p>
          <a:p>
            <a:pPr marL="457200" indent="-457200">
              <a:buFont typeface="Arial" pitchFamily="34" charset="0"/>
              <a:buChar char="•"/>
            </a:pPr>
            <a:r>
              <a:rPr lang="en-US" sz="8000" dirty="0"/>
              <a:t>MEP Expansion Award Pilot – MEAPP – Supply Chain Optimization and Intelligence Network (SCOIN)</a:t>
            </a:r>
            <a:endParaRPr lang="en-US" sz="8000" dirty="0">
              <a:solidFill>
                <a:schemeClr val="tx1"/>
              </a:solidFill>
            </a:endParaRPr>
          </a:p>
          <a:p>
            <a:pPr marL="457200" indent="-457200">
              <a:buFont typeface="Arial" pitchFamily="34" charset="0"/>
              <a:buChar char="•"/>
            </a:pPr>
            <a:r>
              <a:rPr lang="en-US" sz="8000" dirty="0"/>
              <a:t>Rolling Competitive Award Program (RCAP)</a:t>
            </a:r>
          </a:p>
          <a:p>
            <a:pPr marL="457200" indent="-457200">
              <a:buFont typeface="Arial" pitchFamily="34" charset="0"/>
              <a:buChar char="•"/>
            </a:pPr>
            <a:r>
              <a:rPr lang="en-US" sz="8000" dirty="0"/>
              <a:t>Manufacturing Disaster Assistance Program (MDAP)</a:t>
            </a:r>
          </a:p>
          <a:p>
            <a:pPr marL="457200" indent="-457200">
              <a:buFont typeface="Arial" pitchFamily="34" charset="0"/>
              <a:buChar char="•"/>
            </a:pPr>
            <a:r>
              <a:rPr lang="en-US" sz="8000" dirty="0"/>
              <a:t>Supplemental Competitive Award Program (SCAP)</a:t>
            </a:r>
          </a:p>
          <a:p>
            <a:pPr marL="457200" indent="-457200">
              <a:buFont typeface="Arial" pitchFamily="34" charset="0"/>
              <a:buChar char="•"/>
            </a:pPr>
            <a:r>
              <a:rPr lang="en-US" sz="8000" dirty="0" err="1"/>
              <a:t>DefenseCyber</a:t>
            </a:r>
            <a:endParaRPr lang="en-US" sz="8000" dirty="0"/>
          </a:p>
          <a:p>
            <a:pPr marL="457200" indent="-457200">
              <a:buFont typeface="Arial" pitchFamily="34" charset="0"/>
              <a:buChar char="•"/>
            </a:pPr>
            <a:r>
              <a:rPr lang="en-US" sz="8000" dirty="0"/>
              <a:t>Coronavirus, Aid, Relief, and Economic Security Act (CARES)</a:t>
            </a:r>
          </a:p>
          <a:p>
            <a:pPr marL="0" indent="0">
              <a:buNone/>
            </a:pPr>
            <a:endParaRPr lang="en-US" sz="4000" dirty="0"/>
          </a:p>
        </p:txBody>
      </p:sp>
      <p:sp>
        <p:nvSpPr>
          <p:cNvPr id="4" name="Content Placeholder 3"/>
          <p:cNvSpPr>
            <a:spLocks noGrp="1"/>
          </p:cNvSpPr>
          <p:nvPr>
            <p:ph sz="half" idx="2"/>
          </p:nvPr>
        </p:nvSpPr>
        <p:spPr>
          <a:xfrm>
            <a:off x="4648200" y="1208425"/>
            <a:ext cx="4038600" cy="5003463"/>
          </a:xfrm>
        </p:spPr>
        <p:txBody>
          <a:bodyPr>
            <a:noAutofit/>
          </a:bodyPr>
          <a:lstStyle/>
          <a:p>
            <a:r>
              <a:rPr lang="en-US" sz="2000" dirty="0"/>
              <a:t>Advanced Manufacturing Technical Services (AMTS)</a:t>
            </a:r>
          </a:p>
          <a:p>
            <a:endParaRPr lang="en-US" sz="2000" dirty="0"/>
          </a:p>
          <a:p>
            <a:r>
              <a:rPr lang="en-US" sz="2000" dirty="0"/>
              <a:t>Coronavirus, Adi, Relief, and Economic Security Act (CARES)</a:t>
            </a:r>
          </a:p>
          <a:p>
            <a:endParaRPr lang="en-US" sz="2000" dirty="0"/>
          </a:p>
          <a:p>
            <a:r>
              <a:rPr lang="en-US" sz="2000" dirty="0"/>
              <a:t>Each award has its own requirements</a:t>
            </a:r>
          </a:p>
          <a:p>
            <a:pPr lvl="1"/>
            <a:r>
              <a:rPr lang="en-US" sz="2000" dirty="0"/>
              <a:t>Center Operations typically has the most extensive requirements</a:t>
            </a:r>
          </a:p>
          <a:p>
            <a:pPr lvl="1"/>
            <a:r>
              <a:rPr lang="en-US" sz="2000" dirty="0"/>
              <a:t>Special Funding Program reporting is separate.</a:t>
            </a:r>
          </a:p>
        </p:txBody>
      </p:sp>
      <p:sp>
        <p:nvSpPr>
          <p:cNvPr id="6" name="Slide Number Placeholder 5">
            <a:extLst>
              <a:ext uri="{FF2B5EF4-FFF2-40B4-BE49-F238E27FC236}">
                <a16:creationId xmlns:a16="http://schemas.microsoft.com/office/drawing/2014/main" id="{C2602033-C3B7-4E18-8F7E-A3448A1E9DA0}"/>
              </a:ext>
            </a:extLst>
          </p:cNvPr>
          <p:cNvSpPr>
            <a:spLocks noGrp="1"/>
          </p:cNvSpPr>
          <p:nvPr>
            <p:ph type="sldNum" sz="quarter" idx="4"/>
          </p:nvPr>
        </p:nvSpPr>
        <p:spPr/>
        <p:txBody>
          <a:bodyPr/>
          <a:lstStyle/>
          <a:p>
            <a:fld id="{54311E83-CD6C-2549-9EAD-3DC9C6DC4EB6}" type="slidenum">
              <a:rPr lang="en-US" smtClean="0"/>
              <a:pPr/>
              <a:t>9</a:t>
            </a:fld>
            <a:endParaRPr lang="en-US" dirty="0"/>
          </a:p>
        </p:txBody>
      </p:sp>
    </p:spTree>
    <p:extLst>
      <p:ext uri="{BB962C8B-B14F-4D97-AF65-F5344CB8AC3E}">
        <p14:creationId xmlns:p14="http://schemas.microsoft.com/office/powerpoint/2010/main" val="419192048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Success Story</a:t>
            </a:r>
            <a:br>
              <a:rPr lang="en-US" dirty="0"/>
            </a:br>
            <a:r>
              <a:rPr lang="en-US" sz="1650" dirty="0"/>
              <a:t>(Quarterly)</a:t>
            </a:r>
          </a:p>
        </p:txBody>
      </p:sp>
      <p:sp>
        <p:nvSpPr>
          <p:cNvPr id="3" name="Content Placeholder 2"/>
          <p:cNvSpPr>
            <a:spLocks noGrp="1"/>
          </p:cNvSpPr>
          <p:nvPr>
            <p:ph idx="1"/>
          </p:nvPr>
        </p:nvSpPr>
        <p:spPr>
          <a:xfrm>
            <a:off x="929147" y="1489587"/>
            <a:ext cx="7329949" cy="4748981"/>
          </a:xfrm>
        </p:spPr>
        <p:txBody>
          <a:bodyPr>
            <a:normAutofit fontScale="62500" lnSpcReduction="20000"/>
          </a:bodyPr>
          <a:lstStyle/>
          <a:p>
            <a:pPr marL="0" indent="0">
              <a:buNone/>
            </a:pPr>
            <a:r>
              <a:rPr lang="en-US" sz="3300" b="1" dirty="0"/>
              <a:t>Purpose:</a:t>
            </a:r>
          </a:p>
          <a:p>
            <a:pPr lvl="1"/>
            <a:r>
              <a:rPr lang="en-US" sz="2625" dirty="0"/>
              <a:t>Success Stories reflect the variety and depth of impacts companies realize and are one of the most effective tools to communicate the value of MEP services</a:t>
            </a:r>
          </a:p>
          <a:p>
            <a:pPr lvl="1"/>
            <a:r>
              <a:rPr lang="en-US" sz="2625" dirty="0"/>
              <a:t>Success Stories share experiences and communicate the value of MEP’s services to stakeholders and potential clients, and are often used as part of presentations for the budgeting process to demonstrate the effectiveness of the system and how it operates </a:t>
            </a:r>
          </a:p>
          <a:p>
            <a:pPr lvl="1"/>
            <a:r>
              <a:rPr lang="en-US" sz="2625" dirty="0"/>
              <a:t>NIST and MEP create promotional materials using Success Stories that best describe the value and quality of their services to potential clients</a:t>
            </a:r>
          </a:p>
          <a:p>
            <a:pPr lvl="1"/>
            <a:r>
              <a:rPr lang="en-US" sz="2625" dirty="0"/>
              <a:t>Posted on NIST MEP public website (last 5 years)</a:t>
            </a:r>
          </a:p>
          <a:p>
            <a:pPr marL="342900" lvl="1" indent="0">
              <a:buNone/>
            </a:pPr>
            <a:endParaRPr lang="en-US" dirty="0"/>
          </a:p>
          <a:p>
            <a:pPr marL="0" indent="0">
              <a:buNone/>
            </a:pPr>
            <a:r>
              <a:rPr lang="en-US" sz="3300" b="1" dirty="0"/>
              <a:t>How to report:</a:t>
            </a:r>
          </a:p>
          <a:p>
            <a:pPr lvl="1"/>
            <a:r>
              <a:rPr lang="en-US" sz="2625" dirty="0"/>
              <a:t>Click CIP, hover over Success Stories, Submit Quarterly Reports, review Success Stories, click Actions Add to add new Success Story, click Actions Submit for Reporting</a:t>
            </a:r>
          </a:p>
          <a:p>
            <a:pPr lvl="2"/>
            <a:r>
              <a:rPr lang="en-US" sz="2475" dirty="0"/>
              <a:t>At least one Success Story is required every quarter</a:t>
            </a:r>
          </a:p>
          <a:p>
            <a:pPr lvl="2"/>
            <a:r>
              <a:rPr lang="en-US" sz="2475" dirty="0"/>
              <a:t>Success Stories should be based on projects or events that were completed with small manufacturing establishments</a:t>
            </a:r>
          </a:p>
          <a:p>
            <a:pPr lvl="2"/>
            <a:r>
              <a:rPr lang="en-US" sz="2475" dirty="0"/>
              <a:t>The project cannot be over 3 years old</a:t>
            </a:r>
          </a:p>
          <a:p>
            <a:pPr lvl="2"/>
            <a:r>
              <a:rPr lang="en-US" sz="2475" dirty="0"/>
              <a:t>The primary NAICS codes of the SMEs must meet the MEP DOM.</a:t>
            </a:r>
          </a:p>
          <a:p>
            <a:pPr lvl="1"/>
            <a:endParaRPr lang="en-US" b="1" dirty="0"/>
          </a:p>
        </p:txBody>
      </p:sp>
      <p:sp>
        <p:nvSpPr>
          <p:cNvPr id="5" name="Slide Number Placeholder 4">
            <a:extLst>
              <a:ext uri="{FF2B5EF4-FFF2-40B4-BE49-F238E27FC236}">
                <a16:creationId xmlns:a16="http://schemas.microsoft.com/office/drawing/2014/main" id="{2670F551-C2B8-483A-8A35-B37E1A95C722}"/>
              </a:ext>
            </a:extLst>
          </p:cNvPr>
          <p:cNvSpPr>
            <a:spLocks noGrp="1"/>
          </p:cNvSpPr>
          <p:nvPr>
            <p:ph type="sldNum" sz="quarter" idx="4"/>
          </p:nvPr>
        </p:nvSpPr>
        <p:spPr/>
        <p:txBody>
          <a:bodyPr/>
          <a:lstStyle/>
          <a:p>
            <a:pPr defTabSz="342900"/>
            <a:fld id="{54311E83-CD6C-2549-9EAD-3DC9C6DC4EB6}" type="slidenum">
              <a:rPr lang="en-US">
                <a:solidFill>
                  <a:prstClr val="black"/>
                </a:solidFill>
                <a:latin typeface="Arial Narrow"/>
              </a:rPr>
              <a:pPr defTabSz="342900"/>
              <a:t>90</a:t>
            </a:fld>
            <a:endParaRPr lang="en-US" dirty="0">
              <a:solidFill>
                <a:prstClr val="black"/>
              </a:solidFill>
              <a:latin typeface="Arial Narrow"/>
            </a:endParaRPr>
          </a:p>
        </p:txBody>
      </p:sp>
    </p:spTree>
    <p:extLst>
      <p:ext uri="{BB962C8B-B14F-4D97-AF65-F5344CB8AC3E}">
        <p14:creationId xmlns:p14="http://schemas.microsoft.com/office/powerpoint/2010/main" val="37605969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Success Story</a:t>
            </a:r>
            <a:br>
              <a:rPr lang="en-US" dirty="0"/>
            </a:br>
            <a:r>
              <a:rPr lang="en-US" sz="1650" dirty="0"/>
              <a:t>(Quarterly)</a:t>
            </a:r>
          </a:p>
        </p:txBody>
      </p:sp>
      <p:sp>
        <p:nvSpPr>
          <p:cNvPr id="3" name="Content Placeholder 2"/>
          <p:cNvSpPr>
            <a:spLocks noGrp="1"/>
          </p:cNvSpPr>
          <p:nvPr>
            <p:ph idx="1"/>
          </p:nvPr>
        </p:nvSpPr>
        <p:spPr/>
        <p:txBody>
          <a:bodyPr>
            <a:noAutofit/>
          </a:bodyPr>
          <a:lstStyle/>
          <a:p>
            <a:pPr marL="0" indent="0">
              <a:buNone/>
            </a:pPr>
            <a:r>
              <a:rPr lang="en-US" sz="2000" b="1" dirty="0"/>
              <a:t>Workflow:</a:t>
            </a:r>
          </a:p>
          <a:p>
            <a:pPr lvl="1"/>
            <a:r>
              <a:rPr lang="en-US" sz="1200" dirty="0"/>
              <a:t>Each time the CAR submits a Success Story a NIST MEP staff person will review the material. A story may be accepted or rejected</a:t>
            </a:r>
            <a:r>
              <a:rPr lang="en-US" sz="1600" dirty="0"/>
              <a:t>.  A story is accepted if it meets all requirements and if it is well written. A story will be rejected if it is missing required information or if it is not well written. At least two quantified impacts are required.</a:t>
            </a:r>
          </a:p>
          <a:p>
            <a:pPr lvl="1"/>
            <a:r>
              <a:rPr lang="en-US" sz="1600" dirty="0"/>
              <a:t>If the story is rejected, the CAR staff person that submitted the story, the Marketing Contact and the CAR Director will be notified by e-mail  and given the reason(s) for rejection. The CAR will then edit the story online from the CAR Information Page and submit it again. If the story is accepted, the CAR staff person assigned the CAR Reporting Role will be notified of the acceptance by e-mail.</a:t>
            </a:r>
          </a:p>
          <a:p>
            <a:pPr lvl="1"/>
            <a:r>
              <a:rPr lang="en-US" sz="1600" dirty="0"/>
              <a:t>There will be two separate versions of a Success Story. One will be submitted to the CAR Information Page, which will serve as a record that the CAR met its reporting requirements. The second copy will become the working copy edited by NIST MEP for publication. After a story has been edited the two copies will not match. CARs will not be allowed to directly edit a story after it has been accepted</a:t>
            </a:r>
          </a:p>
          <a:p>
            <a:pPr lvl="1"/>
            <a:r>
              <a:rPr lang="en-US" sz="1600" dirty="0"/>
              <a:t>NIST MEP will review and, if necessary, edit the story. The story will be showcased after completion and made available in MEIS (</a:t>
            </a:r>
            <a:r>
              <a:rPr lang="en-US" sz="1600" u="sng" dirty="0">
                <a:hlinkClick r:id="rId3"/>
              </a:rPr>
              <a:t>https://meis.nist.gov</a:t>
            </a:r>
            <a:r>
              <a:rPr lang="en-US" sz="1600" dirty="0"/>
              <a:t>) and on the MEP Public Site (</a:t>
            </a:r>
            <a:r>
              <a:rPr lang="en-US" sz="1600" u="sng" dirty="0">
                <a:hlinkClick r:id="rId4"/>
              </a:rPr>
              <a:t>http://nist.gov/mep</a:t>
            </a:r>
            <a:r>
              <a:rPr lang="en-US" sz="1600" dirty="0"/>
              <a:t>)</a:t>
            </a:r>
          </a:p>
          <a:p>
            <a:endParaRPr lang="en-US" sz="825" dirty="0"/>
          </a:p>
        </p:txBody>
      </p:sp>
      <p:sp>
        <p:nvSpPr>
          <p:cNvPr id="5" name="Slide Number Placeholder 4">
            <a:extLst>
              <a:ext uri="{FF2B5EF4-FFF2-40B4-BE49-F238E27FC236}">
                <a16:creationId xmlns:a16="http://schemas.microsoft.com/office/drawing/2014/main" id="{2DFFD7F1-18C7-4E2C-B5A8-E260E7CC6C4B}"/>
              </a:ext>
            </a:extLst>
          </p:cNvPr>
          <p:cNvSpPr>
            <a:spLocks noGrp="1"/>
          </p:cNvSpPr>
          <p:nvPr>
            <p:ph type="sldNum" sz="quarter" idx="4"/>
          </p:nvPr>
        </p:nvSpPr>
        <p:spPr/>
        <p:txBody>
          <a:bodyPr/>
          <a:lstStyle/>
          <a:p>
            <a:pPr defTabSz="342900"/>
            <a:fld id="{54311E83-CD6C-2549-9EAD-3DC9C6DC4EB6}" type="slidenum">
              <a:rPr lang="en-US">
                <a:solidFill>
                  <a:prstClr val="black"/>
                </a:solidFill>
                <a:latin typeface="Arial Narrow"/>
              </a:rPr>
              <a:pPr defTabSz="342900"/>
              <a:t>91</a:t>
            </a:fld>
            <a:endParaRPr lang="en-US" dirty="0">
              <a:solidFill>
                <a:prstClr val="black"/>
              </a:solidFill>
              <a:latin typeface="Arial Narrow"/>
            </a:endParaRPr>
          </a:p>
        </p:txBody>
      </p:sp>
    </p:spTree>
    <p:extLst>
      <p:ext uri="{BB962C8B-B14F-4D97-AF65-F5344CB8AC3E}">
        <p14:creationId xmlns:p14="http://schemas.microsoft.com/office/powerpoint/2010/main" val="18195212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Success Story</a:t>
            </a:r>
            <a:br>
              <a:rPr lang="en-US" dirty="0"/>
            </a:br>
            <a:r>
              <a:rPr lang="en-US" sz="1650" dirty="0"/>
              <a:t>(Quarterly)</a:t>
            </a:r>
          </a:p>
        </p:txBody>
      </p:sp>
      <p:sp>
        <p:nvSpPr>
          <p:cNvPr id="3" name="Content Placeholder 2"/>
          <p:cNvSpPr>
            <a:spLocks noGrp="1"/>
          </p:cNvSpPr>
          <p:nvPr>
            <p:ph idx="1"/>
          </p:nvPr>
        </p:nvSpPr>
        <p:spPr>
          <a:xfrm>
            <a:off x="766916" y="1429207"/>
            <a:ext cx="7610167" cy="5144027"/>
          </a:xfrm>
        </p:spPr>
        <p:txBody>
          <a:bodyPr>
            <a:normAutofit/>
          </a:bodyPr>
          <a:lstStyle/>
          <a:p>
            <a:pPr marL="0" indent="0">
              <a:buNone/>
            </a:pPr>
            <a:r>
              <a:rPr lang="en-US" sz="1650" b="1" dirty="0"/>
              <a:t>Related Reports: </a:t>
            </a:r>
            <a:r>
              <a:rPr lang="en-US" sz="1650" dirty="0"/>
              <a:t>Either data used or clickable from page</a:t>
            </a:r>
          </a:p>
          <a:p>
            <a:pPr lvl="1"/>
            <a:r>
              <a:rPr lang="en-US" sz="1425" dirty="0"/>
              <a:t>Clients/Projects/Impacts</a:t>
            </a:r>
          </a:p>
          <a:p>
            <a:pPr lvl="1"/>
            <a:r>
              <a:rPr lang="en-US" sz="1425" dirty="0"/>
              <a:t>Success Story Details</a:t>
            </a:r>
          </a:p>
          <a:p>
            <a:pPr lvl="1"/>
            <a:r>
              <a:rPr lang="en-US" sz="1425" dirty="0"/>
              <a:t>One Pager (Documents/Communications)</a:t>
            </a:r>
          </a:p>
          <a:p>
            <a:pPr lvl="1"/>
            <a:r>
              <a:rPr lang="en-US" sz="1425" dirty="0"/>
              <a:t>MEP Public Site</a:t>
            </a:r>
          </a:p>
          <a:p>
            <a:pPr lvl="1"/>
            <a:r>
              <a:rPr lang="en-US" sz="1425" dirty="0"/>
              <a:t>Success Story – Marketing </a:t>
            </a:r>
          </a:p>
          <a:p>
            <a:pPr lvl="1"/>
            <a:r>
              <a:rPr lang="en-US" sz="1425" dirty="0"/>
              <a:t>Success Story - Original</a:t>
            </a:r>
          </a:p>
          <a:p>
            <a:pPr marL="0" indent="0">
              <a:buNone/>
            </a:pPr>
            <a:r>
              <a:rPr lang="en-US" sz="1650" b="1" dirty="0"/>
              <a:t>Did you know:</a:t>
            </a:r>
          </a:p>
          <a:p>
            <a:pPr lvl="1"/>
            <a:r>
              <a:rPr lang="en-US" sz="1425" dirty="0"/>
              <a:t>The project must be accepted by NIST MEP and in MEIS as “finished” before it is available to be written about in a Success Story.</a:t>
            </a:r>
          </a:p>
          <a:p>
            <a:pPr lvl="1"/>
            <a:r>
              <a:rPr lang="en-US" sz="1425" dirty="0"/>
              <a:t>Before submitting a Success Story for public use, the CAR must obtain the client’s written approval to release the information contained in the story</a:t>
            </a:r>
          </a:p>
          <a:p>
            <a:pPr lvl="1"/>
            <a:r>
              <a:rPr lang="en-US" sz="1425" dirty="0"/>
              <a:t>NIST MEP encourages CARs to create the narrative portions of the Success Story report using a word processing program and then cut and paste the information into the online form. You would not want to compose long narratives on the web and then have a network problem cause you to lose the information.  </a:t>
            </a:r>
          </a:p>
          <a:p>
            <a:pPr lvl="1"/>
            <a:r>
              <a:rPr lang="en-US" sz="1425" dirty="0"/>
              <a:t>All formatting is stripped when submitted so no need to make it “pretty”. Bullets etc. cannot be supported.</a:t>
            </a:r>
          </a:p>
          <a:p>
            <a:pPr lvl="1"/>
            <a:r>
              <a:rPr lang="en-US" sz="1425" dirty="0"/>
              <a:t>If corrections are needed after the Success Story has been submitted to NIST MEP, contact the NIST MEP Success Story Administrator</a:t>
            </a:r>
          </a:p>
          <a:p>
            <a:pPr lvl="1"/>
            <a:endParaRPr lang="en-US" sz="1650" dirty="0"/>
          </a:p>
          <a:p>
            <a:endParaRPr lang="en-US" sz="1800" dirty="0"/>
          </a:p>
          <a:p>
            <a:pPr lvl="1"/>
            <a:endParaRPr lang="en-US" sz="1500" dirty="0"/>
          </a:p>
          <a:p>
            <a:pPr lvl="1"/>
            <a:endParaRPr lang="en-US" sz="1500" dirty="0"/>
          </a:p>
          <a:p>
            <a:pPr lvl="1"/>
            <a:endParaRPr lang="en-US" sz="1500" dirty="0"/>
          </a:p>
        </p:txBody>
      </p:sp>
      <p:sp>
        <p:nvSpPr>
          <p:cNvPr id="5" name="Slide Number Placeholder 4">
            <a:extLst>
              <a:ext uri="{FF2B5EF4-FFF2-40B4-BE49-F238E27FC236}">
                <a16:creationId xmlns:a16="http://schemas.microsoft.com/office/drawing/2014/main" id="{E63D5406-8169-4C42-8C22-37D559FF8922}"/>
              </a:ext>
            </a:extLst>
          </p:cNvPr>
          <p:cNvSpPr>
            <a:spLocks noGrp="1"/>
          </p:cNvSpPr>
          <p:nvPr>
            <p:ph type="sldNum" sz="quarter" idx="4"/>
          </p:nvPr>
        </p:nvSpPr>
        <p:spPr/>
        <p:txBody>
          <a:bodyPr/>
          <a:lstStyle/>
          <a:p>
            <a:pPr defTabSz="342900"/>
            <a:fld id="{54311E83-CD6C-2549-9EAD-3DC9C6DC4EB6}" type="slidenum">
              <a:rPr lang="en-US">
                <a:solidFill>
                  <a:prstClr val="black"/>
                </a:solidFill>
                <a:latin typeface="Arial Narrow"/>
              </a:rPr>
              <a:pPr defTabSz="342900"/>
              <a:t>92</a:t>
            </a:fld>
            <a:endParaRPr lang="en-US" dirty="0">
              <a:solidFill>
                <a:prstClr val="black"/>
              </a:solidFill>
              <a:latin typeface="Arial Narrow"/>
            </a:endParaRPr>
          </a:p>
        </p:txBody>
      </p:sp>
    </p:spTree>
    <p:extLst>
      <p:ext uri="{BB962C8B-B14F-4D97-AF65-F5344CB8AC3E}">
        <p14:creationId xmlns:p14="http://schemas.microsoft.com/office/powerpoint/2010/main" val="34196074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7E87AF-94FB-4321-962A-171CD5FE218B}"/>
              </a:ext>
            </a:extLst>
          </p:cNvPr>
          <p:cNvSpPr>
            <a:spLocks noGrp="1"/>
          </p:cNvSpPr>
          <p:nvPr>
            <p:ph type="title"/>
          </p:nvPr>
        </p:nvSpPr>
        <p:spPr/>
        <p:txBody>
          <a:bodyPr>
            <a:normAutofit fontScale="90000"/>
          </a:bodyPr>
          <a:lstStyle/>
          <a:p>
            <a:r>
              <a:rPr lang="en-US" dirty="0"/>
              <a:t>Center Can Choose a Success Story for your One Pager</a:t>
            </a:r>
          </a:p>
        </p:txBody>
      </p:sp>
      <p:sp>
        <p:nvSpPr>
          <p:cNvPr id="6" name="Content Placeholder 5">
            <a:extLst>
              <a:ext uri="{FF2B5EF4-FFF2-40B4-BE49-F238E27FC236}">
                <a16:creationId xmlns:a16="http://schemas.microsoft.com/office/drawing/2014/main" id="{CD4267CD-57F7-4084-82EC-1820378D2EB3}"/>
              </a:ext>
            </a:extLst>
          </p:cNvPr>
          <p:cNvSpPr>
            <a:spLocks noGrp="1"/>
          </p:cNvSpPr>
          <p:nvPr>
            <p:ph idx="1"/>
          </p:nvPr>
        </p:nvSpPr>
        <p:spPr/>
        <p:txBody>
          <a:bodyPr>
            <a:normAutofit/>
          </a:bodyPr>
          <a:lstStyle/>
          <a:p>
            <a:endParaRPr lang="en-US" sz="2100" dirty="0"/>
          </a:p>
          <a:p>
            <a:r>
              <a:rPr lang="en-US" sz="2100" dirty="0"/>
              <a:t>The Center One Page fact sheet provides a brief overview of the Center plus highlights a Success Story</a:t>
            </a:r>
          </a:p>
          <a:p>
            <a:r>
              <a:rPr lang="en-US" sz="2100" dirty="0"/>
              <a:t>To choose which story is highlighted in the Success Story, the user must go to MEIS</a:t>
            </a:r>
            <a:r>
              <a:rPr lang="en-US" sz="2100" dirty="0">
                <a:sym typeface="Wingdings" panose="05000000000000000000" pitchFamily="2" charset="2"/>
              </a:rPr>
              <a:t> CIP Click Success Stories</a:t>
            </a:r>
          </a:p>
          <a:p>
            <a:r>
              <a:rPr lang="en-US" sz="2100" dirty="0">
                <a:sym typeface="Wingdings" panose="05000000000000000000" pitchFamily="2" charset="2"/>
              </a:rPr>
              <a:t>From the Success Story list page click the radio button of the story you are interested in </a:t>
            </a:r>
          </a:p>
          <a:p>
            <a:r>
              <a:rPr lang="en-US" sz="2100" dirty="0">
                <a:sym typeface="Wingdings" panose="05000000000000000000" pitchFamily="2" charset="2"/>
              </a:rPr>
              <a:t>Click </a:t>
            </a:r>
            <a:r>
              <a:rPr lang="en-US" sz="2100" i="1" dirty="0">
                <a:sym typeface="Wingdings" panose="05000000000000000000" pitchFamily="2" charset="2"/>
              </a:rPr>
              <a:t>Success Story Highlighted in One Pager </a:t>
            </a:r>
            <a:r>
              <a:rPr lang="en-US" sz="2100" dirty="0">
                <a:sym typeface="Wingdings" panose="05000000000000000000" pitchFamily="2" charset="2"/>
              </a:rPr>
              <a:t>Actions  Save</a:t>
            </a:r>
            <a:endParaRPr lang="en-US" sz="2100" i="1" dirty="0">
              <a:sym typeface="Wingdings" panose="05000000000000000000" pitchFamily="2" charset="2"/>
            </a:endParaRPr>
          </a:p>
        </p:txBody>
      </p:sp>
      <p:sp>
        <p:nvSpPr>
          <p:cNvPr id="4" name="Slide Number Placeholder 3">
            <a:extLst>
              <a:ext uri="{FF2B5EF4-FFF2-40B4-BE49-F238E27FC236}">
                <a16:creationId xmlns:a16="http://schemas.microsoft.com/office/drawing/2014/main" id="{69EBC943-6BB2-4B06-8F9B-2F7BA525100A}"/>
              </a:ext>
            </a:extLst>
          </p:cNvPr>
          <p:cNvSpPr>
            <a:spLocks noGrp="1"/>
          </p:cNvSpPr>
          <p:nvPr>
            <p:ph type="sldNum" sz="quarter" idx="4"/>
          </p:nvPr>
        </p:nvSpPr>
        <p:spPr/>
        <p:txBody>
          <a:bodyPr/>
          <a:lstStyle/>
          <a:p>
            <a:pPr defTabSz="342900"/>
            <a:fld id="{30A02D7B-7C10-D548-8D23-D0A29A0599FA}" type="slidenum">
              <a:rPr lang="en-US">
                <a:solidFill>
                  <a:prstClr val="black"/>
                </a:solidFill>
                <a:latin typeface="Arial Narrow"/>
              </a:rPr>
              <a:pPr defTabSz="342900"/>
              <a:t>93</a:t>
            </a:fld>
            <a:endParaRPr lang="en-US" dirty="0">
              <a:solidFill>
                <a:prstClr val="black"/>
              </a:solidFill>
              <a:latin typeface="Arial Narrow"/>
            </a:endParaRPr>
          </a:p>
        </p:txBody>
      </p:sp>
    </p:spTree>
    <p:extLst>
      <p:ext uri="{BB962C8B-B14F-4D97-AF65-F5344CB8AC3E}">
        <p14:creationId xmlns:p14="http://schemas.microsoft.com/office/powerpoint/2010/main" val="41569576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15BE-2CAE-4852-A8DB-980D4A0E236D}"/>
              </a:ext>
            </a:extLst>
          </p:cNvPr>
          <p:cNvSpPr>
            <a:spLocks noGrp="1"/>
          </p:cNvSpPr>
          <p:nvPr>
            <p:ph type="title"/>
          </p:nvPr>
        </p:nvSpPr>
        <p:spPr/>
        <p:txBody>
          <a:bodyPr>
            <a:normAutofit fontScale="90000"/>
          </a:bodyPr>
          <a:lstStyle/>
          <a:p>
            <a:r>
              <a:rPr lang="en-US" dirty="0"/>
              <a:t>Success Stories: A Few More Things to Remember</a:t>
            </a:r>
          </a:p>
        </p:txBody>
      </p:sp>
      <p:sp>
        <p:nvSpPr>
          <p:cNvPr id="3" name="Content Placeholder 2">
            <a:extLst>
              <a:ext uri="{FF2B5EF4-FFF2-40B4-BE49-F238E27FC236}">
                <a16:creationId xmlns:a16="http://schemas.microsoft.com/office/drawing/2014/main" id="{B0D47820-5C4B-4330-A754-029D1FE73330}"/>
              </a:ext>
            </a:extLst>
          </p:cNvPr>
          <p:cNvSpPr>
            <a:spLocks noGrp="1"/>
          </p:cNvSpPr>
          <p:nvPr>
            <p:ph idx="1"/>
          </p:nvPr>
        </p:nvSpPr>
        <p:spPr/>
        <p:txBody>
          <a:bodyPr/>
          <a:lstStyle/>
          <a:p>
            <a:r>
              <a:rPr lang="en-US" dirty="0"/>
              <a:t>Clients cannot be the subject of repeated success stories within a two-year span. </a:t>
            </a:r>
          </a:p>
          <a:p>
            <a:r>
              <a:rPr lang="en-US" dirty="0"/>
              <a:t>Stories will be edited to fit to one marketing page. </a:t>
            </a:r>
          </a:p>
          <a:p>
            <a:r>
              <a:rPr lang="en-US" dirty="0"/>
              <a:t>Success stories must follow the guidelines in the next slide and include information for each element. Each section is represented in MEIS. </a:t>
            </a:r>
          </a:p>
        </p:txBody>
      </p:sp>
    </p:spTree>
    <p:extLst>
      <p:ext uri="{BB962C8B-B14F-4D97-AF65-F5344CB8AC3E}">
        <p14:creationId xmlns:p14="http://schemas.microsoft.com/office/powerpoint/2010/main" val="2380244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A5F6-0517-4FAD-AB37-7496A13903A5}"/>
              </a:ext>
            </a:extLst>
          </p:cNvPr>
          <p:cNvSpPr>
            <a:spLocks noGrp="1"/>
          </p:cNvSpPr>
          <p:nvPr>
            <p:ph type="title"/>
          </p:nvPr>
        </p:nvSpPr>
        <p:spPr/>
        <p:txBody>
          <a:bodyPr/>
          <a:lstStyle/>
          <a:p>
            <a:r>
              <a:rPr lang="en-US" dirty="0"/>
              <a:t>Success Story Required Elements</a:t>
            </a:r>
          </a:p>
        </p:txBody>
      </p:sp>
      <p:sp>
        <p:nvSpPr>
          <p:cNvPr id="3" name="Content Placeholder 2">
            <a:extLst>
              <a:ext uri="{FF2B5EF4-FFF2-40B4-BE49-F238E27FC236}">
                <a16:creationId xmlns:a16="http://schemas.microsoft.com/office/drawing/2014/main" id="{EF2BAEE2-AE67-4943-8476-DA2F7C9DC2FF}"/>
              </a:ext>
            </a:extLst>
          </p:cNvPr>
          <p:cNvSpPr>
            <a:spLocks noGrp="1"/>
          </p:cNvSpPr>
          <p:nvPr>
            <p:ph idx="1"/>
          </p:nvPr>
        </p:nvSpPr>
        <p:spPr/>
        <p:txBody>
          <a:bodyPr>
            <a:normAutofit fontScale="55000" lnSpcReduction="20000"/>
          </a:bodyPr>
          <a:lstStyle/>
          <a:p>
            <a:r>
              <a:rPr lang="en-US" u="sng" dirty="0"/>
              <a:t>Company Description</a:t>
            </a:r>
            <a:r>
              <a:rPr lang="en-US" dirty="0"/>
              <a:t>:  The description should be a concise, substantive description of the company including name, city/state, number of employees, branches/other facilities, key products and markets, and indicate if it’s family/woman-owed, etc.</a:t>
            </a:r>
          </a:p>
          <a:p>
            <a:r>
              <a:rPr lang="en-US" u="sng" dirty="0"/>
              <a:t>Situation</a:t>
            </a:r>
            <a:r>
              <a:rPr lang="en-US" dirty="0"/>
              <a:t>: Provide a brief explanation of the company’s challenge, whether high-level decision makers were involved, and why the company needed your assistance.</a:t>
            </a:r>
          </a:p>
          <a:p>
            <a:r>
              <a:rPr lang="en-US" u="sng" dirty="0"/>
              <a:t>Solution</a:t>
            </a:r>
            <a:r>
              <a:rPr lang="en-US" dirty="0"/>
              <a:t>: Briefly describe how you helped resolve the company’s challenge, including services provided and an overview of the process used to implement them, whether you brought in other resources, etc. Summarize actions taken.</a:t>
            </a:r>
          </a:p>
          <a:p>
            <a:r>
              <a:rPr lang="en-US" u="sng" dirty="0"/>
              <a:t>Results</a:t>
            </a:r>
            <a:r>
              <a:rPr lang="en-US" dirty="0"/>
              <a:t>: This section should feature 2-5 high-level impacts, with the most significant impact reported first. At least two should be a quantifiable increase in sales, jobs, or investment, or commercialization of new products and/or expansion into new markets. Centers can include data on cost savings or other changes in company performance metrics. Qualitative results could include such results as: the introduction of new technology, entering new markets, launching a new product, improving safety, etc.</a:t>
            </a:r>
          </a:p>
          <a:p>
            <a:r>
              <a:rPr lang="en-US" u="sng" dirty="0"/>
              <a:t>Testimonial</a:t>
            </a:r>
            <a:r>
              <a:rPr lang="en-US" dirty="0"/>
              <a:t>: Provide a short testimonial about the client’s experience working with your center and/or the impacts they have achieved as a result. A C-suite executive provides the most credibility. </a:t>
            </a:r>
          </a:p>
        </p:txBody>
      </p:sp>
    </p:spTree>
    <p:extLst>
      <p:ext uri="{BB962C8B-B14F-4D97-AF65-F5344CB8AC3E}">
        <p14:creationId xmlns:p14="http://schemas.microsoft.com/office/powerpoint/2010/main" val="28249002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787A-69D0-43E3-BBD0-D4D578E9819F}"/>
              </a:ext>
            </a:extLst>
          </p:cNvPr>
          <p:cNvSpPr>
            <a:spLocks noGrp="1"/>
          </p:cNvSpPr>
          <p:nvPr>
            <p:ph type="ctrTitle"/>
          </p:nvPr>
        </p:nvSpPr>
        <p:spPr/>
        <p:txBody>
          <a:bodyPr/>
          <a:lstStyle/>
          <a:p>
            <a:r>
              <a:rPr lang="en-US" dirty="0"/>
              <a:t>Funding Programs</a:t>
            </a:r>
          </a:p>
        </p:txBody>
      </p:sp>
      <p:sp>
        <p:nvSpPr>
          <p:cNvPr id="3" name="Subtitle 2">
            <a:extLst>
              <a:ext uri="{FF2B5EF4-FFF2-40B4-BE49-F238E27FC236}">
                <a16:creationId xmlns:a16="http://schemas.microsoft.com/office/drawing/2014/main" id="{BA7CB43B-6B56-416F-94C9-EE34F637F6B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249648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598460"/>
          </a:xfrm>
        </p:spPr>
        <p:txBody>
          <a:bodyPr>
            <a:normAutofit/>
          </a:bodyPr>
          <a:lstStyle/>
          <a:p>
            <a:r>
              <a:rPr lang="en-US" sz="3200" dirty="0"/>
              <a:t>Centers can only view data in Funding Programs. It is a great place to look at budget, reporting sets, and quarterly allocations for IMPACT Metrics</a:t>
            </a:r>
          </a:p>
        </p:txBody>
      </p:sp>
      <p:sp>
        <p:nvSpPr>
          <p:cNvPr id="3" name="Content Placeholder 2"/>
          <p:cNvSpPr>
            <a:spLocks noGrp="1"/>
          </p:cNvSpPr>
          <p:nvPr>
            <p:ph idx="1"/>
          </p:nvPr>
        </p:nvSpPr>
        <p:spPr>
          <a:xfrm>
            <a:off x="457200" y="2237173"/>
            <a:ext cx="8229600" cy="4022155"/>
          </a:xfrm>
        </p:spPr>
        <p:txBody>
          <a:bodyPr>
            <a:normAutofit fontScale="70000" lnSpcReduction="20000"/>
          </a:bodyPr>
          <a:lstStyle/>
          <a:p>
            <a:pPr marL="0" indent="0">
              <a:buNone/>
            </a:pPr>
            <a:r>
              <a:rPr lang="en-US" b="1" dirty="0"/>
              <a:t>Purpose:</a:t>
            </a:r>
          </a:p>
          <a:p>
            <a:pPr lvl="1"/>
            <a:r>
              <a:rPr lang="en-US" dirty="0"/>
              <a:t>Centers need to be familiar with the information in this module as it is affects your ability to report and how your center’s performance is measured</a:t>
            </a:r>
          </a:p>
          <a:p>
            <a:pPr lvl="2"/>
            <a:r>
              <a:rPr lang="en-US" dirty="0"/>
              <a:t>General Information about the award</a:t>
            </a:r>
          </a:p>
          <a:p>
            <a:pPr lvl="2"/>
            <a:r>
              <a:rPr lang="en-US" dirty="0"/>
              <a:t>Contacts – who is who at NIST MEP and Grants on your Cooperative Agreement</a:t>
            </a:r>
          </a:p>
          <a:p>
            <a:pPr lvl="2"/>
            <a:r>
              <a:rPr lang="en-US" dirty="0"/>
              <a:t>Federal Quarterly Allocation – Used in metric calculations.</a:t>
            </a:r>
          </a:p>
          <a:p>
            <a:pPr lvl="2"/>
            <a:r>
              <a:rPr lang="en-US" dirty="0"/>
              <a:t>Total Cash Quarterly Allocation – Displayed on The CARD.</a:t>
            </a:r>
          </a:p>
          <a:p>
            <a:pPr lvl="2"/>
            <a:r>
              <a:rPr lang="en-US" dirty="0"/>
              <a:t>Budget – read only view of all budget information</a:t>
            </a:r>
          </a:p>
          <a:p>
            <a:pPr lvl="2"/>
            <a:r>
              <a:rPr lang="en-US" dirty="0"/>
              <a:t>Reporting Set – construct necessary for reporting and to look at center performance over 10 year period prior to competition</a:t>
            </a:r>
          </a:p>
          <a:p>
            <a:pPr marL="0" indent="0">
              <a:buNone/>
            </a:pPr>
            <a:r>
              <a:rPr lang="en-US" b="1" dirty="0"/>
              <a:t>How to report:</a:t>
            </a:r>
          </a:p>
          <a:p>
            <a:pPr lvl="1"/>
            <a:r>
              <a:rPr lang="en-US" dirty="0"/>
              <a:t>Not a direct submission by Centers though Budget Table Actuals are updated by Progress Plan submission</a:t>
            </a:r>
          </a:p>
          <a:p>
            <a:pPr marL="0" indent="0">
              <a:buNone/>
            </a:pPr>
            <a:endParaRPr lang="en-US" b="1" dirty="0"/>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60B4A975-B395-4AF3-B1A4-35572CEB21A8}"/>
              </a:ext>
            </a:extLst>
          </p:cNvPr>
          <p:cNvSpPr>
            <a:spLocks noGrp="1"/>
          </p:cNvSpPr>
          <p:nvPr>
            <p:ph type="sldNum" sz="quarter" idx="4"/>
          </p:nvPr>
        </p:nvSpPr>
        <p:spPr/>
        <p:txBody>
          <a:bodyPr/>
          <a:lstStyle/>
          <a:p>
            <a:fld id="{54311E83-CD6C-2549-9EAD-3DC9C6DC4EB6}" type="slidenum">
              <a:rPr lang="en-US" smtClean="0"/>
              <a:pPr/>
              <a:t>97</a:t>
            </a:fld>
            <a:endParaRPr lang="en-US" dirty="0"/>
          </a:p>
        </p:txBody>
      </p:sp>
    </p:spTree>
    <p:extLst>
      <p:ext uri="{BB962C8B-B14F-4D97-AF65-F5344CB8AC3E}">
        <p14:creationId xmlns:p14="http://schemas.microsoft.com/office/powerpoint/2010/main" val="39080163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55448194-DCE1-D3CE-8CB1-AB5D37391C22}"/>
              </a:ext>
            </a:extLst>
          </p:cNvPr>
          <p:cNvPicPr>
            <a:picLocks noGrp="1" noChangeAspect="1"/>
          </p:cNvPicPr>
          <p:nvPr>
            <p:ph idx="1"/>
          </p:nvPr>
        </p:nvPicPr>
        <p:blipFill>
          <a:blip r:embed="rId3"/>
          <a:stretch>
            <a:fillRect/>
          </a:stretch>
        </p:blipFill>
        <p:spPr>
          <a:xfrm>
            <a:off x="457200" y="1912469"/>
            <a:ext cx="8229600" cy="3733150"/>
          </a:xfrm>
        </p:spPr>
      </p:pic>
      <p:sp>
        <p:nvSpPr>
          <p:cNvPr id="2" name="Title 1"/>
          <p:cNvSpPr>
            <a:spLocks noGrp="1"/>
          </p:cNvSpPr>
          <p:nvPr>
            <p:ph type="title"/>
          </p:nvPr>
        </p:nvSpPr>
        <p:spPr/>
        <p:txBody>
          <a:bodyPr>
            <a:noAutofit/>
          </a:bodyPr>
          <a:lstStyle/>
          <a:p>
            <a:r>
              <a:rPr lang="en-US" sz="3200" dirty="0"/>
              <a:t>Funding Programs – General Information – Funding Agreement (Awards)</a:t>
            </a:r>
          </a:p>
        </p:txBody>
      </p:sp>
      <p:sp>
        <p:nvSpPr>
          <p:cNvPr id="4" name="Slide Number Placeholder 3">
            <a:extLst>
              <a:ext uri="{FF2B5EF4-FFF2-40B4-BE49-F238E27FC236}">
                <a16:creationId xmlns:a16="http://schemas.microsoft.com/office/drawing/2014/main" id="{1AF4FA6C-77DF-445F-9737-C9694A77B1F9}"/>
              </a:ext>
            </a:extLst>
          </p:cNvPr>
          <p:cNvSpPr>
            <a:spLocks noGrp="1"/>
          </p:cNvSpPr>
          <p:nvPr>
            <p:ph type="sldNum" sz="quarter" idx="4"/>
          </p:nvPr>
        </p:nvSpPr>
        <p:spPr/>
        <p:txBody>
          <a:bodyPr/>
          <a:lstStyle/>
          <a:p>
            <a:fld id="{54311E83-CD6C-2549-9EAD-3DC9C6DC4EB6}" type="slidenum">
              <a:rPr lang="en-US" smtClean="0"/>
              <a:pPr/>
              <a:t>98</a:t>
            </a:fld>
            <a:endParaRPr lang="en-US" dirty="0"/>
          </a:p>
        </p:txBody>
      </p:sp>
      <p:sp>
        <p:nvSpPr>
          <p:cNvPr id="5" name="Speech Bubble: Rectangle 4">
            <a:extLst>
              <a:ext uri="{FF2B5EF4-FFF2-40B4-BE49-F238E27FC236}">
                <a16:creationId xmlns:a16="http://schemas.microsoft.com/office/drawing/2014/main" id="{417A9CC6-D3BA-47CE-B372-4DFDE683AEAE}"/>
              </a:ext>
            </a:extLst>
          </p:cNvPr>
          <p:cNvSpPr/>
          <p:nvPr/>
        </p:nvSpPr>
        <p:spPr>
          <a:xfrm>
            <a:off x="4489857" y="3719267"/>
            <a:ext cx="1438275" cy="828675"/>
          </a:xfrm>
          <a:prstGeom prst="wedgeRectCallout">
            <a:avLst>
              <a:gd name="adj1" fmla="val -191620"/>
              <a:gd name="adj2" fmla="val 11170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Click view/edit icon to see funding agreement award information</a:t>
            </a:r>
          </a:p>
        </p:txBody>
      </p:sp>
      <p:cxnSp>
        <p:nvCxnSpPr>
          <p:cNvPr id="10" name="Straight Arrow Connector 9">
            <a:extLst>
              <a:ext uri="{FF2B5EF4-FFF2-40B4-BE49-F238E27FC236}">
                <a16:creationId xmlns:a16="http://schemas.microsoft.com/office/drawing/2014/main" id="{8CCC2BAA-7B16-4F4F-BE47-192CED3A1DB6}"/>
              </a:ext>
            </a:extLst>
          </p:cNvPr>
          <p:cNvCxnSpPr>
            <a:cxnSpLocks/>
          </p:cNvCxnSpPr>
          <p:nvPr/>
        </p:nvCxnSpPr>
        <p:spPr>
          <a:xfrm flipH="1">
            <a:off x="1001634" y="1167416"/>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83265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CE66EB1-8037-4191-6348-425B3410C750}"/>
              </a:ext>
            </a:extLst>
          </p:cNvPr>
          <p:cNvPicPr>
            <a:picLocks noGrp="1" noChangeAspect="1"/>
          </p:cNvPicPr>
          <p:nvPr>
            <p:ph idx="1"/>
          </p:nvPr>
        </p:nvPicPr>
        <p:blipFill>
          <a:blip r:embed="rId3"/>
          <a:stretch>
            <a:fillRect/>
          </a:stretch>
        </p:blipFill>
        <p:spPr>
          <a:xfrm>
            <a:off x="457200" y="1842538"/>
            <a:ext cx="8229600" cy="3873011"/>
          </a:xfrm>
        </p:spPr>
      </p:pic>
      <p:sp>
        <p:nvSpPr>
          <p:cNvPr id="2" name="Title 1"/>
          <p:cNvSpPr>
            <a:spLocks noGrp="1"/>
          </p:cNvSpPr>
          <p:nvPr>
            <p:ph type="title"/>
          </p:nvPr>
        </p:nvSpPr>
        <p:spPr/>
        <p:txBody>
          <a:bodyPr>
            <a:noAutofit/>
          </a:bodyPr>
          <a:lstStyle/>
          <a:p>
            <a:r>
              <a:rPr lang="en-US" sz="3200" dirty="0"/>
              <a:t>Funding Programs – General Information – Funding Agreement (Awards)</a:t>
            </a:r>
          </a:p>
        </p:txBody>
      </p:sp>
      <p:sp>
        <p:nvSpPr>
          <p:cNvPr id="8" name="Speech Bubble: Rectangle 7">
            <a:extLst>
              <a:ext uri="{FF2B5EF4-FFF2-40B4-BE49-F238E27FC236}">
                <a16:creationId xmlns:a16="http://schemas.microsoft.com/office/drawing/2014/main" id="{D2A4A81C-69D6-4A7E-BE38-EAE296B16AF4}"/>
              </a:ext>
            </a:extLst>
          </p:cNvPr>
          <p:cNvSpPr/>
          <p:nvPr/>
        </p:nvSpPr>
        <p:spPr>
          <a:xfrm>
            <a:off x="4150365" y="2048829"/>
            <a:ext cx="1438275" cy="828675"/>
          </a:xfrm>
          <a:prstGeom prst="wedgeRectCallout">
            <a:avLst>
              <a:gd name="adj1" fmla="val -207075"/>
              <a:gd name="adj2" fmla="val 167008"/>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Period of Performances – click view/edit icon to drill down</a:t>
            </a:r>
          </a:p>
        </p:txBody>
      </p:sp>
      <p:sp>
        <p:nvSpPr>
          <p:cNvPr id="9" name="Speech Bubble: Rectangle 8">
            <a:extLst>
              <a:ext uri="{FF2B5EF4-FFF2-40B4-BE49-F238E27FC236}">
                <a16:creationId xmlns:a16="http://schemas.microsoft.com/office/drawing/2014/main" id="{E6C7CB9E-288E-4A66-8ECC-55F66F2562F3}"/>
              </a:ext>
            </a:extLst>
          </p:cNvPr>
          <p:cNvSpPr/>
          <p:nvPr/>
        </p:nvSpPr>
        <p:spPr>
          <a:xfrm>
            <a:off x="4572000" y="5107062"/>
            <a:ext cx="1352328" cy="630699"/>
          </a:xfrm>
          <a:prstGeom prst="wedgeRectCallout">
            <a:avLst>
              <a:gd name="adj1" fmla="val -189284"/>
              <a:gd name="adj2" fmla="val -57811"/>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Link to Proposal</a:t>
            </a:r>
          </a:p>
        </p:txBody>
      </p:sp>
      <p:sp>
        <p:nvSpPr>
          <p:cNvPr id="4" name="Slide Number Placeholder 3">
            <a:extLst>
              <a:ext uri="{FF2B5EF4-FFF2-40B4-BE49-F238E27FC236}">
                <a16:creationId xmlns:a16="http://schemas.microsoft.com/office/drawing/2014/main" id="{C7F22C65-84A4-47D0-B27D-FA5036D942C4}"/>
              </a:ext>
            </a:extLst>
          </p:cNvPr>
          <p:cNvSpPr>
            <a:spLocks noGrp="1"/>
          </p:cNvSpPr>
          <p:nvPr>
            <p:ph type="sldNum" sz="quarter" idx="4"/>
          </p:nvPr>
        </p:nvSpPr>
        <p:spPr/>
        <p:txBody>
          <a:bodyPr/>
          <a:lstStyle/>
          <a:p>
            <a:fld id="{54311E83-CD6C-2549-9EAD-3DC9C6DC4EB6}" type="slidenum">
              <a:rPr lang="en-US" smtClean="0"/>
              <a:pPr/>
              <a:t>99</a:t>
            </a:fld>
            <a:endParaRPr lang="en-US" dirty="0"/>
          </a:p>
        </p:txBody>
      </p:sp>
    </p:spTree>
    <p:extLst>
      <p:ext uri="{BB962C8B-B14F-4D97-AF65-F5344CB8AC3E}">
        <p14:creationId xmlns:p14="http://schemas.microsoft.com/office/powerpoint/2010/main" val="885111547"/>
      </p:ext>
    </p:extLst>
  </p:cSld>
  <p:clrMapOvr>
    <a:masterClrMapping/>
  </p:clrMapOvr>
</p:sld>
</file>

<file path=ppt/theme/theme1.xml><?xml version="1.0" encoding="utf-8"?>
<a:theme xmlns:a="http://schemas.openxmlformats.org/drawingml/2006/main" name="Primary theme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background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rimary theme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econdary theme with whtie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eccc11f7-4935-44e9-acd3-787983d03f89">Make sure to add the video slide if you want to include it in your presentations.</Description0>
    <folderDesc xmlns="ac258a54-df5b-4dff-ba69-cbe05d47b18a">Make sure to add the video slide if you want to include it in your presentations.</folderDes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09CBD15D2A2D459EB87F0888BEA3D0" ma:contentTypeVersion="1" ma:contentTypeDescription="Create a new document." ma:contentTypeScope="" ma:versionID="2806e1ff90f675cc7bcfddf766856d9c">
  <xsd:schema xmlns:xsd="http://www.w3.org/2001/XMLSchema" xmlns:xs="http://www.w3.org/2001/XMLSchema" xmlns:p="http://schemas.microsoft.com/office/2006/metadata/properties" xmlns:ns2="eccc11f7-4935-44e9-acd3-787983d03f89" xmlns:ns3="ac258a54-df5b-4dff-ba69-cbe05d47b18a" targetNamespace="http://schemas.microsoft.com/office/2006/metadata/properties" ma:root="true" ma:fieldsID="10311a0ec8784772a883b43d03990c7f" ns2:_="" ns3:_="">
    <xsd:import namespace="eccc11f7-4935-44e9-acd3-787983d03f89"/>
    <xsd:import namespace="ac258a54-df5b-4dff-ba69-cbe05d47b18a"/>
    <xsd:element name="properties">
      <xsd:complexType>
        <xsd:sequence>
          <xsd:element name="documentManagement">
            <xsd:complexType>
              <xsd:all>
                <xsd:element ref="ns2:Description0" minOccurs="0"/>
                <xsd:element ref="ns3:folderDes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c11f7-4935-44e9-acd3-787983d03f89"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258a54-df5b-4dff-ba69-cbe05d47b18a" elementFormDefault="qualified">
    <xsd:import namespace="http://schemas.microsoft.com/office/2006/documentManagement/types"/>
    <xsd:import namespace="http://schemas.microsoft.com/office/infopath/2007/PartnerControls"/>
    <xsd:element name="folderDesc" ma:index="9" nillable="true" ma:displayName="Folder Description" ma:internalName="folderDes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23B2DC-1050-4968-8B99-CB6F72A97BBA}">
  <ds:schemaRefs>
    <ds:schemaRef ds:uri="eccc11f7-4935-44e9-acd3-787983d03f89"/>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ac258a54-df5b-4dff-ba69-cbe05d47b18a"/>
    <ds:schemaRef ds:uri="http://www.w3.org/XML/1998/namespace"/>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6E2B157D-4944-40DE-B748-54E3993B8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c11f7-4935-44e9-acd3-787983d03f89"/>
    <ds:schemaRef ds:uri="ac258a54-df5b-4dff-ba69-cbe05d47b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9FAF2C-AD1D-4DF3-977F-1625F79622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154993</TotalTime>
  <Words>29220</Words>
  <Application>Microsoft Office PowerPoint</Application>
  <PresentationFormat>On-screen Show (4:3)</PresentationFormat>
  <Paragraphs>2446</Paragraphs>
  <Slides>141</Slides>
  <Notes>137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141</vt:i4>
      </vt:variant>
    </vt:vector>
  </HeadingPairs>
  <TitlesOfParts>
    <vt:vector size="150" baseType="lpstr">
      <vt:lpstr>Arial</vt:lpstr>
      <vt:lpstr>Arial Narrow</vt:lpstr>
      <vt:lpstr>Calibri</vt:lpstr>
      <vt:lpstr>Segoe UI</vt:lpstr>
      <vt:lpstr>Wingdings</vt:lpstr>
      <vt:lpstr>Primary theme (grey)</vt:lpstr>
      <vt:lpstr>Secondary background (blue)</vt:lpstr>
      <vt:lpstr>1_Primary theme (grey)</vt:lpstr>
      <vt:lpstr>Secondary theme with whtie bar</vt:lpstr>
      <vt:lpstr> OMB Control No. 0693-0032 Expiration Date – December 31, 2024 </vt:lpstr>
      <vt:lpstr>PowerPoint Presentation</vt:lpstr>
      <vt:lpstr>Why is Reporting Necessary?</vt:lpstr>
      <vt:lpstr>NIST MEP Reporting, Survey Confirmation and Survey process is a continuous cycle.</vt:lpstr>
      <vt:lpstr>Reporting Schedule </vt:lpstr>
      <vt:lpstr>Reporting/Survey Calendar</vt:lpstr>
      <vt:lpstr>Reporting Elements Minimal Required Reporting Frequency</vt:lpstr>
      <vt:lpstr>Performance Overview</vt:lpstr>
      <vt:lpstr>Funding Programs</vt:lpstr>
      <vt:lpstr>Reporting Elements by Award Type</vt:lpstr>
      <vt:lpstr>Reporting Dashboard</vt:lpstr>
      <vt:lpstr>Reporting Elements – Information (Quarterly and When Changes Occur)</vt:lpstr>
      <vt:lpstr>Reporting Elements – Information (Quarterly and When Changes Occur)</vt:lpstr>
      <vt:lpstr>Reporting Elements – Information (Quarterly and When Changes Occur) </vt:lpstr>
      <vt:lpstr>CAR Information Resources – Information Tab </vt:lpstr>
      <vt:lpstr>One Pager Tab Fact Sheet </vt:lpstr>
      <vt:lpstr>CAR Information Resources – Staff Tab </vt:lpstr>
      <vt:lpstr>CAR Information Resources – Counties Tab    </vt:lpstr>
      <vt:lpstr>CAR Information Resources – Dun &amp; Bradstreet Tab </vt:lpstr>
      <vt:lpstr>Reporting Elements – Locations (Quarterly and When Changes Occur)</vt:lpstr>
      <vt:lpstr>Reporting Elements – Locations (Quarterly and When Changes Occur)</vt:lpstr>
      <vt:lpstr>Reporting Elements – Staff (Quarterly and When Changes Occur)</vt:lpstr>
      <vt:lpstr>Reporting Elements – Staff (Quarterly and When Changes Occur)</vt:lpstr>
      <vt:lpstr>Reporting Elements – Staff (Quarterly and When Changes Occur)</vt:lpstr>
      <vt:lpstr>Assign Staff to Funding Program</vt:lpstr>
      <vt:lpstr>Assign Staff to Funding Program / Archive Staff</vt:lpstr>
      <vt:lpstr>Reporting Elements – Contacts (Quarterly and When Changes Occur)</vt:lpstr>
      <vt:lpstr>Adding Contacts</vt:lpstr>
      <vt:lpstr>Adding Contacts</vt:lpstr>
      <vt:lpstr>Reporting Elements – Contact Types Explained</vt:lpstr>
      <vt:lpstr>Reporting Elements – Contact Types Continued</vt:lpstr>
      <vt:lpstr>Reporting Elements – Contacts (Quarterly and When Changes Occur)</vt:lpstr>
      <vt:lpstr>Reporting Elements – Contacts (Quarterly and When Changes Occur)</vt:lpstr>
      <vt:lpstr>Reporting Elements – Progress Data (Quarterly – One per Quarter)</vt:lpstr>
      <vt:lpstr>Reporting Elements – Progress Data (Quarterly – One per Quarter) </vt:lpstr>
      <vt:lpstr>Reporting Elements – Board of Directors (Quarterly and When Changes Occur)</vt:lpstr>
      <vt:lpstr>Reporting Elements – Board of Directors (Quarterly and When Changes Occur)</vt:lpstr>
      <vt:lpstr>Reporting Elements – Board of Directors (Quarterly and When Changes Occur)</vt:lpstr>
      <vt:lpstr>Creating a User Account for Board Members</vt:lpstr>
      <vt:lpstr>Reporting Elements – Partners (Quarterly and As Changes Occur)</vt:lpstr>
      <vt:lpstr>Reporting Elements – Partners (Quarterly and As Changes Occur)</vt:lpstr>
      <vt:lpstr>Reporting Elements – Partners (Quarterly and As Changes Occur)</vt:lpstr>
      <vt:lpstr>Reporting Elements – State Funding Partner (Quarterly and As Changes Occur)</vt:lpstr>
      <vt:lpstr>Reporting Elements – State Funding Partner (Quarterly and As Changes Occur)</vt:lpstr>
      <vt:lpstr>Reporting Elements – Clients (As Needed)</vt:lpstr>
      <vt:lpstr>Reporting Elements – Clients (As Needed)</vt:lpstr>
      <vt:lpstr>Reporting Elements – Clients (As Needed)</vt:lpstr>
      <vt:lpstr>Reporting Elements – Clients (As Needed)</vt:lpstr>
      <vt:lpstr>Reporting Elements – Clients (As Needed)</vt:lpstr>
      <vt:lpstr>Reporting Elements – Clients (As Needed)</vt:lpstr>
      <vt:lpstr>Reporting Elements – Clients (As Needed)</vt:lpstr>
      <vt:lpstr>NIST MEP Definition of Manufacturing  (Expanded NAICS Codes)</vt:lpstr>
      <vt:lpstr>Reporting Elements – Clients (As Needed)</vt:lpstr>
      <vt:lpstr>Reporting Elements – Clients (As Needed)</vt:lpstr>
      <vt:lpstr>Reporting Elements – Clients (As Needed)</vt:lpstr>
      <vt:lpstr>Client Information Collected from Center or Calculated/Designated in MEIS</vt:lpstr>
      <vt:lpstr>Client Information Collected using D&amp;B</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Projects and Events Information Collected From Center </vt:lpstr>
      <vt:lpstr>Projects and Events Information Calculated/Designated by NIST MEP </vt:lpstr>
      <vt:lpstr>CIF and PIF Reporting Suggestions</vt:lpstr>
      <vt:lpstr>Operating Outcomes, Progress Plan and Budget Actuals are Intertwined </vt:lpstr>
      <vt:lpstr>NIST MEP Partnership Model Timeline</vt:lpstr>
      <vt:lpstr>Operating Outcome Statements (As Needed)</vt:lpstr>
      <vt:lpstr>Operating Outcomes are to be updated as needed. - most likely prior to an annual/panel review.</vt:lpstr>
      <vt:lpstr>Operating Outcomes  (As Needed)</vt:lpstr>
      <vt:lpstr>Client Goals - Very Small, Rural, Start-up and SMEs Served – All D&amp;B Based</vt:lpstr>
      <vt:lpstr>Client Goals – What is a transformational client?</vt:lpstr>
      <vt:lpstr>Engagement Goals - Top Line/Bottom Line Growth </vt:lpstr>
      <vt:lpstr>Operating Outcome Statements </vt:lpstr>
      <vt:lpstr>Operating Outcomes </vt:lpstr>
      <vt:lpstr>Reporting Elements – Progress Plan (Semi-annually)</vt:lpstr>
      <vt:lpstr>Reporting Elements – Progress Plan (Semi-annually)</vt:lpstr>
      <vt:lpstr>Reporting Elements – Progress Plan (Semi-annually)</vt:lpstr>
      <vt:lpstr>Progress Plan – Semi-annual response to Operating Outcomes   </vt:lpstr>
      <vt:lpstr>Progress Plan – Semi-annual response to Operating Outcomes (Continued) </vt:lpstr>
      <vt:lpstr>Progress Plan – Semi-annual response to Operating Outcomes (Continued)</vt:lpstr>
      <vt:lpstr>Budget Actuals (Semi-annually and Prior to Panel Review)</vt:lpstr>
      <vt:lpstr>Budget Actuals are to be updated when and as often as needed.  Though most likely when submitting a Progress Plan and prior to an annual/panel review.</vt:lpstr>
      <vt:lpstr>Budget Actuals</vt:lpstr>
      <vt:lpstr>Budget Actuals Key - Explained</vt:lpstr>
      <vt:lpstr>Reporting Elements – Success Story (Quarterly)</vt:lpstr>
      <vt:lpstr>Reporting Elements – Success Story (Quarterly)</vt:lpstr>
      <vt:lpstr>Reporting Elements – Success Story (Quarterly)</vt:lpstr>
      <vt:lpstr>Center Can Choose a Success Story for your One Pager</vt:lpstr>
      <vt:lpstr>Success Stories: A Few More Things to Remember</vt:lpstr>
      <vt:lpstr>Success Story Required Elements</vt:lpstr>
      <vt:lpstr>Funding Programs</vt:lpstr>
      <vt:lpstr>Centers can only view data in Funding Programs. It is a great place to look at budget, reporting sets, and quarterly allocations for IMPACT Metrics</vt:lpstr>
      <vt:lpstr>Funding Programs – General Information – Funding Agreement (Awards)</vt:lpstr>
      <vt:lpstr>Funding Programs – General Information – Funding Agreement (Awards)</vt:lpstr>
      <vt:lpstr>Funding Programs – General Information - Period of Performance</vt:lpstr>
      <vt:lpstr>Funding Programs – Contacts</vt:lpstr>
      <vt:lpstr>Funding Programs – Federal Quarterly Allocation</vt:lpstr>
      <vt:lpstr>Funding Programs – Total Cash Quarterly Allocation</vt:lpstr>
      <vt:lpstr>Funding Programs – Budget</vt:lpstr>
      <vt:lpstr>Funding Programs – Reporting Set</vt:lpstr>
      <vt:lpstr> Documents &amp; Communications (Non-Reporting Element)</vt:lpstr>
      <vt:lpstr>Special Projects </vt:lpstr>
      <vt:lpstr>Special Award Programs (RCAPs, MDAPs, DefenseCyber, CARES, MFG USA Embedding) </vt:lpstr>
      <vt:lpstr>Special Projects – National Account Field</vt:lpstr>
      <vt:lpstr>Special Projects – List of National Account Codes</vt:lpstr>
      <vt:lpstr>All Special Project required elements will appear on your Reporting Dashboard </vt:lpstr>
      <vt:lpstr>Immediate quarterly reporting requirements</vt:lpstr>
      <vt:lpstr>Special Projects will be reporting on project progress based on the requirements of the award. </vt:lpstr>
      <vt:lpstr>All parties get to share in the success of these projects.</vt:lpstr>
      <vt:lpstr>Who is responsible to ensure Special projects are being tagged? </vt:lpstr>
      <vt:lpstr>Survey Confirmation Schedule</vt:lpstr>
      <vt:lpstr>Take Advantage of the Many MEIS Reports Survey Confirmation – 2 Reports</vt:lpstr>
      <vt:lpstr>Survey Confirmation</vt:lpstr>
      <vt:lpstr>Survey Confirmation Suggestions</vt:lpstr>
      <vt:lpstr>During Survey Confirmation, centers can update client contact information and manage the number of times a project is surveyed (EIS) </vt:lpstr>
      <vt:lpstr>Outlier Verification</vt:lpstr>
      <vt:lpstr>Outlier Verification Process</vt:lpstr>
      <vt:lpstr>Reporting Elements – Outlier Verification</vt:lpstr>
      <vt:lpstr>Reporting Elements – Outlier Verification</vt:lpstr>
      <vt:lpstr>Outlier Verification </vt:lpstr>
      <vt:lpstr>Outlier Verification</vt:lpstr>
      <vt:lpstr>Outlier Verification</vt:lpstr>
      <vt:lpstr>Outlier Verification (continued)</vt:lpstr>
      <vt:lpstr>Outlier Verification (continued)</vt:lpstr>
      <vt:lpstr>Post-Survey Data Analysis - Knowledge Sharing</vt:lpstr>
      <vt:lpstr>Post-Survey Data Analysis - Knowledge Sharing</vt:lpstr>
      <vt:lpstr>Post-Survey Data Analysis Suggestions</vt:lpstr>
      <vt:lpstr>Take Advantage of the Many MEIS Reports Survey Confirmation – 2 Reports</vt:lpstr>
      <vt:lpstr>Panel Reviews (A Data Perspective) </vt:lpstr>
      <vt:lpstr>Purpose of the Performance Panel Reviews</vt:lpstr>
      <vt:lpstr>Center Performance Panel Review Inputs</vt:lpstr>
      <vt:lpstr>Center Performance &amp; Profile Report</vt:lpstr>
      <vt:lpstr>Center Performance Panel Review – Output  </vt:lpstr>
      <vt:lpstr>Center Performance Panel Review Process</vt:lpstr>
      <vt:lpstr>MEIS – Review Module</vt:lpstr>
      <vt:lpstr>MEIS – Review Module</vt:lpstr>
    </vt:vector>
  </TitlesOfParts>
  <Manager/>
  <Company>NIST MEP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Overview - the video is not included</dc:title>
  <dc:subject/>
  <dc:creator>Jennifer Rosa</dc:creator>
  <cp:keywords/>
  <dc:description/>
  <cp:lastModifiedBy>Davis, Missy (Fed)</cp:lastModifiedBy>
  <cp:revision>934</cp:revision>
  <cp:lastPrinted>2018-07-24T14:49:00Z</cp:lastPrinted>
  <dcterms:created xsi:type="dcterms:W3CDTF">2014-05-07T18:22:44Z</dcterms:created>
  <dcterms:modified xsi:type="dcterms:W3CDTF">2024-12-13T19:50:53Z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0x010100F809CBD15D2A2D459EB87F0888BEA3D0</vt:lpwstr>
  </property>
  <property fmtid="{D5CDD505-2E9C-101B-9397-08002B2CF9AE}" pid="3" name="URL">
    <vt:lpwstr/>
  </property>
  <property fmtid="{D5CDD505-2E9C-101B-9397-08002B2CF9AE}" pid="4" name="xd_Signature">
    <vt:bool>true</vt:bool>
  </property>
  <property fmtid="{D5CDD505-2E9C-101B-9397-08002B2CF9AE}" pid="5" name="xd_ProgID">
    <vt:lpwstr/>
  </property>
  <property fmtid="{D5CDD505-2E9C-101B-9397-08002B2CF9AE}" pid="6" name="TemplateUrl">
    <vt:lpwstr/>
  </property>
  <property fmtid="{D5CDD505-2E9C-101B-9397-08002B2CF9AE}" pid="7" name="Order">
    <vt:r8>46800</vt:r8>
  </property>
  <property fmtid="{D5CDD505-2E9C-101B-9397-08002B2CF9AE}" pid="8" name="Description00">
    <vt:lpwstr/>
  </property>
  <property fmtid="{D5CDD505-2E9C-101B-9397-08002B2CF9AE}" pid="9" name="Description0">
    <vt:lpwstr>Make sure to add the video slide if you want to include it in your presentations.</vt:lpwstr>
  </property>
</Properties>
</file>