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Lst>
  <p:notesMasterIdLst>
    <p:notesMasterId r:id="rId46"/>
  </p:notesMasterIdLst>
  <p:handoutMasterIdLst>
    <p:handoutMasterId r:id="rId47"/>
  </p:handoutMasterIdLst>
  <p:sldIdLst>
    <p:sldId id="346" r:id="rId5"/>
    <p:sldId id="334" r:id="rId6"/>
    <p:sldId id="389" r:id="rId7"/>
    <p:sldId id="395" r:id="rId8"/>
    <p:sldId id="400" r:id="rId9"/>
    <p:sldId id="309"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372" r:id="rId35"/>
    <p:sldId id="373" r:id="rId36"/>
    <p:sldId id="425" r:id="rId37"/>
    <p:sldId id="362" r:id="rId38"/>
    <p:sldId id="427" r:id="rId39"/>
    <p:sldId id="428" r:id="rId40"/>
    <p:sldId id="429" r:id="rId41"/>
    <p:sldId id="430" r:id="rId42"/>
    <p:sldId id="431" r:id="rId43"/>
    <p:sldId id="432" r:id="rId44"/>
    <p:sldId id="43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F26B43"/>
          </p15:clr>
        </p15:guide>
        <p15:guide id="2" pos="384" userDrawn="1">
          <p15:clr>
            <a:srgbClr val="F26B43"/>
          </p15:clr>
        </p15:guide>
        <p15:guide id="3" pos="5376" userDrawn="1">
          <p15:clr>
            <a:srgbClr val="F26B43"/>
          </p15:clr>
        </p15:guide>
        <p15:guide id="4" orient="horz" pos="360" userDrawn="1">
          <p15:clr>
            <a:srgbClr val="A4A3A4"/>
          </p15:clr>
        </p15:guide>
        <p15:guide id="5" orient="horz" pos="3624" userDrawn="1">
          <p15:clr>
            <a:srgbClr val="A4A3A4"/>
          </p15:clr>
        </p15:guide>
        <p15:guide id="6" pos="936" userDrawn="1">
          <p15:clr>
            <a:srgbClr val="F26B43"/>
          </p15:clr>
        </p15:guide>
        <p15:guide id="7" pos="2232" userDrawn="1">
          <p15:clr>
            <a:srgbClr val="F26B43"/>
          </p15:clr>
        </p15:guide>
        <p15:guide id="8" pos="3552" userDrawn="1">
          <p15:clr>
            <a:srgbClr val="F26B43"/>
          </p15:clr>
        </p15:guide>
        <p15:guide id="9" pos="4872" userDrawn="1">
          <p15:clr>
            <a:srgbClr val="F26B43"/>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911D-3DF1-C513-0F90-68F1463557E9}" name="Taylor Grandinetti (Ketchum)" initials="TG(" userId="S::taylor.grandinetti@ketchum.com::bfee864b-2cfd-4d24-941f-03e64a6887d5" providerId="AD"/>
  <p188:author id="{F27A6128-3811-3ACA-516D-FF063BAEDABD}" name="Olivia Denn (Ketchum)" initials="OD(" userId="S::olivia.denn@ketchum.com::34b97ac7-7a8c-4a06-be4e-62a1fb57ddcf" providerId="AD"/>
  <p188:author id="{D85CC866-0762-E3B5-6971-AE4939745818}" name="Shannon Benson (Ketchum)" initials="SB(" userId="S::shannon.benson@ketchum.com::50d0f860-ea42-4eb5-bb84-afc47ac9f816" providerId="AD"/>
  <p188:author id="{7AA1FC80-D288-3A95-185C-8A24F433CA2E}" name="Olivia Denn (Ketchum)" initials="OD" userId="S::olivia.denn@Ketchum.com::34b97ac7-7a8c-4a06-be4e-62a1fb57ddcf" providerId="AD"/>
  <p188:author id="{4DA708AC-A8DB-E747-3BA8-C00A5610D103}" name="Salifou, Ulrike" initials="US" userId="S::usalifou@air.org::86b10cc3-f82f-4004-bbe1-3ad7c6868bf2" providerId="AD"/>
  <p188:author id="{3C3CA4DF-8C92-FD24-E2B3-9B630C3954AF}" name="Smiddy, Renee" initials="RS" userId="S::rsmiddy@air.org::01b6f1b3-644e-4d0a-a336-cd8ecd5195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4"/>
    <a:srgbClr val="0E7C84"/>
    <a:srgbClr val="485C74"/>
    <a:srgbClr val="0B777D"/>
    <a:srgbClr val="175B9E"/>
    <a:srgbClr val="009090"/>
    <a:srgbClr val="8DB961"/>
    <a:srgbClr val="556C89"/>
    <a:srgbClr val="028385"/>
    <a:srgbClr val="11A0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0" autoAdjust="0"/>
    <p:restoredTop sz="94694"/>
  </p:normalViewPr>
  <p:slideViewPr>
    <p:cSldViewPr snapToGrid="0">
      <p:cViewPr varScale="1">
        <p:scale>
          <a:sx n="105" d="100"/>
          <a:sy n="105" d="100"/>
        </p:scale>
        <p:origin x="1950" y="96"/>
      </p:cViewPr>
      <p:guideLst>
        <p:guide orient="horz" pos="4008"/>
        <p:guide pos="384"/>
        <p:guide pos="5376"/>
        <p:guide orient="horz" pos="360"/>
        <p:guide orient="horz" pos="3624"/>
        <p:guide pos="936"/>
        <p:guide pos="2232"/>
        <p:guide pos="3552"/>
        <p:guide pos="48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30436-C6D1-FAEA-E969-915B00D26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908463-ECBB-64EA-CD32-21CCB59B7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7897AD-CD05-2645-8A0B-49320E4ECB4D}" type="datetimeFigureOut">
              <a:rPr lang="en-US" smtClean="0"/>
              <a:t>8/28/2024</a:t>
            </a:fld>
            <a:endParaRPr lang="en-US"/>
          </a:p>
        </p:txBody>
      </p:sp>
      <p:sp>
        <p:nvSpPr>
          <p:cNvPr id="4" name="Footer Placeholder 3">
            <a:extLst>
              <a:ext uri="{FF2B5EF4-FFF2-40B4-BE49-F238E27FC236}">
                <a16:creationId xmlns:a16="http://schemas.microsoft.com/office/drawing/2014/main" id="{00F5ABE2-B05C-B670-470D-942683BD7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FF3D94-D00C-1629-9BAA-4A93768E32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DF2FE-6D17-EC46-A954-865E760358AF}" type="slidenum">
              <a:rPr lang="en-US" smtClean="0"/>
              <a:t>‹#›</a:t>
            </a:fld>
            <a:endParaRPr lang="en-US"/>
          </a:p>
        </p:txBody>
      </p:sp>
    </p:spTree>
    <p:extLst>
      <p:ext uri="{BB962C8B-B14F-4D97-AF65-F5344CB8AC3E}">
        <p14:creationId xmlns:p14="http://schemas.microsoft.com/office/powerpoint/2010/main" val="4222426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6530-52DC-47B7-B2C2-34F4F315C398}" type="datetimeFigureOut">
              <a:rPr lang="en-ID" smtClean="0"/>
              <a:t>28/08/2024</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3BE3B-35B3-4281-B588-65AE4ABEF67B}" type="slidenum">
              <a:rPr lang="en-ID" smtClean="0"/>
              <a:t>‹#›</a:t>
            </a:fld>
            <a:endParaRPr lang="en-ID"/>
          </a:p>
        </p:txBody>
      </p:sp>
    </p:spTree>
    <p:extLst>
      <p:ext uri="{BB962C8B-B14F-4D97-AF65-F5344CB8AC3E}">
        <p14:creationId xmlns:p14="http://schemas.microsoft.com/office/powerpoint/2010/main" val="6133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person waving in a hospital gown&#10;&#10;Description automatically generated with medium confidence">
            <a:extLst>
              <a:ext uri="{FF2B5EF4-FFF2-40B4-BE49-F238E27FC236}">
                <a16:creationId xmlns:a16="http://schemas.microsoft.com/office/drawing/2014/main" id="{44520DED-DC6A-ED22-D287-08CBC7745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Graphic 3">
            <a:extLst>
              <a:ext uri="{FF2B5EF4-FFF2-40B4-BE49-F238E27FC236}">
                <a16:creationId xmlns:a16="http://schemas.microsoft.com/office/drawing/2014/main" id="{CBBA0C20-EB53-29B0-A3F8-D1C685C212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6" name="Graphic 5">
            <a:extLst>
              <a:ext uri="{FF2B5EF4-FFF2-40B4-BE49-F238E27FC236}">
                <a16:creationId xmlns:a16="http://schemas.microsoft.com/office/drawing/2014/main" id="{58E411D1-BC52-3029-0BF9-6AABD58918B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397381735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white and blue background&#10;&#10;Description automatically generated">
            <a:extLst>
              <a:ext uri="{FF2B5EF4-FFF2-40B4-BE49-F238E27FC236}">
                <a16:creationId xmlns:a16="http://schemas.microsoft.com/office/drawing/2014/main" id="{D98777CF-9C0C-632B-12CB-C27B7DADF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6857999"/>
          </a:xfrm>
          <a:prstGeom prst="rect">
            <a:avLst/>
          </a:prstGeom>
        </p:spPr>
      </p:pic>
      <p:sp>
        <p:nvSpPr>
          <p:cNvPr id="10" name="Rectangle 9">
            <a:extLst>
              <a:ext uri="{FF2B5EF4-FFF2-40B4-BE49-F238E27FC236}">
                <a16:creationId xmlns:a16="http://schemas.microsoft.com/office/drawing/2014/main" id="{EAC52C1A-8DB3-DB32-8194-5722B7575468}"/>
              </a:ext>
            </a:extLst>
          </p:cNvPr>
          <p:cNvSpPr/>
          <p:nvPr userDrawn="1"/>
        </p:nvSpPr>
        <p:spPr>
          <a:xfrm>
            <a:off x="6439855" y="0"/>
            <a:ext cx="2704144" cy="6219825"/>
          </a:xfrm>
          <a:prstGeom prst="rect">
            <a:avLst/>
          </a:prstGeom>
          <a:gradFill flip="none" rotWithShape="1">
            <a:gsLst>
              <a:gs pos="15000">
                <a:srgbClr val="1F3888"/>
              </a:gs>
              <a:gs pos="99000">
                <a:srgbClr val="2850A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a:extLst>
              <a:ext uri="{FF2B5EF4-FFF2-40B4-BE49-F238E27FC236}">
                <a16:creationId xmlns:a16="http://schemas.microsoft.com/office/drawing/2014/main" id="{28B43E97-BCAA-F4AC-84C5-5EAB6A05391B}"/>
              </a:ext>
            </a:extLst>
          </p:cNvPr>
          <p:cNvSpPr txBox="1">
            <a:spLocks/>
          </p:cNvSpPr>
          <p:nvPr userDrawn="1"/>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a:t>
            </a:fld>
            <a:endParaRPr lang="en-US" dirty="0"/>
          </a:p>
        </p:txBody>
      </p:sp>
      <p:pic>
        <p:nvPicPr>
          <p:cNvPr id="14" name="Picture 13" descr="A white and blue hexagon with a black background&#10;&#10;Description automatically generated">
            <a:extLst>
              <a:ext uri="{FF2B5EF4-FFF2-40B4-BE49-F238E27FC236}">
                <a16:creationId xmlns:a16="http://schemas.microsoft.com/office/drawing/2014/main" id="{CFEBB487-70DF-E164-BB12-394EAE72F4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5" name="Rectangle 14">
            <a:extLst>
              <a:ext uri="{FF2B5EF4-FFF2-40B4-BE49-F238E27FC236}">
                <a16:creationId xmlns:a16="http://schemas.microsoft.com/office/drawing/2014/main" id="{A67AFB6C-914A-3C1D-E29C-9A3A56FCC68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37BD8615-50A5-007D-4075-4D755F838366}"/>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11" name="Title 1">
            <a:extLst>
              <a:ext uri="{FF2B5EF4-FFF2-40B4-BE49-F238E27FC236}">
                <a16:creationId xmlns:a16="http://schemas.microsoft.com/office/drawing/2014/main" id="{E275532C-8B57-B85C-459F-054AD11CE8E6}"/>
              </a:ext>
            </a:extLst>
          </p:cNvPr>
          <p:cNvSpPr>
            <a:spLocks noGrp="1"/>
          </p:cNvSpPr>
          <p:nvPr>
            <p:ph type="title"/>
          </p:nvPr>
        </p:nvSpPr>
        <p:spPr>
          <a:xfrm>
            <a:off x="490864" y="603849"/>
            <a:ext cx="8108254" cy="785004"/>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194607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descr="A white and blue background&#10;&#10;Description automatically generated">
            <a:extLst>
              <a:ext uri="{FF2B5EF4-FFF2-40B4-BE49-F238E27FC236}">
                <a16:creationId xmlns:a16="http://schemas.microsoft.com/office/drawing/2014/main" id="{D98777CF-9C0C-632B-12CB-C27B7DADF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6857999"/>
          </a:xfrm>
          <a:prstGeom prst="rect">
            <a:avLst/>
          </a:prstGeom>
        </p:spPr>
      </p:pic>
      <p:sp>
        <p:nvSpPr>
          <p:cNvPr id="10" name="Rectangle 9">
            <a:extLst>
              <a:ext uri="{FF2B5EF4-FFF2-40B4-BE49-F238E27FC236}">
                <a16:creationId xmlns:a16="http://schemas.microsoft.com/office/drawing/2014/main" id="{EAC52C1A-8DB3-DB32-8194-5722B7575468}"/>
              </a:ext>
            </a:extLst>
          </p:cNvPr>
          <p:cNvSpPr/>
          <p:nvPr userDrawn="1"/>
        </p:nvSpPr>
        <p:spPr>
          <a:xfrm>
            <a:off x="6439855" y="0"/>
            <a:ext cx="2704144" cy="6219825"/>
          </a:xfrm>
          <a:prstGeom prst="rect">
            <a:avLst/>
          </a:prstGeom>
          <a:gradFill flip="none" rotWithShape="1">
            <a:gsLst>
              <a:gs pos="12000">
                <a:srgbClr val="0B777D"/>
              </a:gs>
              <a:gs pos="98000">
                <a:srgbClr val="11A0A6"/>
              </a:gs>
              <a:gs pos="61000">
                <a:srgbClr val="02838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a:extLst>
              <a:ext uri="{FF2B5EF4-FFF2-40B4-BE49-F238E27FC236}">
                <a16:creationId xmlns:a16="http://schemas.microsoft.com/office/drawing/2014/main" id="{28B43E97-BCAA-F4AC-84C5-5EAB6A05391B}"/>
              </a:ext>
            </a:extLst>
          </p:cNvPr>
          <p:cNvSpPr txBox="1">
            <a:spLocks/>
          </p:cNvSpPr>
          <p:nvPr userDrawn="1"/>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a:t>
            </a:fld>
            <a:endParaRPr lang="en-US" dirty="0"/>
          </a:p>
        </p:txBody>
      </p:sp>
      <p:pic>
        <p:nvPicPr>
          <p:cNvPr id="14" name="Picture 13" descr="A white and blue hexagon with a black background&#10;&#10;Description automatically generated">
            <a:extLst>
              <a:ext uri="{FF2B5EF4-FFF2-40B4-BE49-F238E27FC236}">
                <a16:creationId xmlns:a16="http://schemas.microsoft.com/office/drawing/2014/main" id="{CFEBB487-70DF-E164-BB12-394EAE72F4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5" name="Rectangle 14">
            <a:extLst>
              <a:ext uri="{FF2B5EF4-FFF2-40B4-BE49-F238E27FC236}">
                <a16:creationId xmlns:a16="http://schemas.microsoft.com/office/drawing/2014/main" id="{A67AFB6C-914A-3C1D-E29C-9A3A56FCC68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D5C5810E-2310-F5B2-6112-8F4DB85E80D0}"/>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11" name="Title 1">
            <a:extLst>
              <a:ext uri="{FF2B5EF4-FFF2-40B4-BE49-F238E27FC236}">
                <a16:creationId xmlns:a16="http://schemas.microsoft.com/office/drawing/2014/main" id="{873B248A-FCE1-24EF-60CA-390F2A14744E}"/>
              </a:ext>
            </a:extLst>
          </p:cNvPr>
          <p:cNvSpPr>
            <a:spLocks noGrp="1"/>
          </p:cNvSpPr>
          <p:nvPr>
            <p:ph type="title"/>
          </p:nvPr>
        </p:nvSpPr>
        <p:spPr>
          <a:xfrm>
            <a:off x="490864" y="603849"/>
            <a:ext cx="8108254" cy="785004"/>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5885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1C31C-F60B-6E9D-CADB-7B74895E1A7B}"/>
              </a:ext>
            </a:extLst>
          </p:cNvPr>
          <p:cNvSpPr>
            <a:spLocks noGrp="1"/>
          </p:cNvSpPr>
          <p:nvPr>
            <p:ph idx="1"/>
          </p:nvPr>
        </p:nvSpPr>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a:buClr>
                <a:srgbClr val="11A0A6"/>
              </a:buCl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80DA330-774B-EBE3-8B29-B736273A9964}"/>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7" name="Content Placeholder 4">
            <a:extLst>
              <a:ext uri="{FF2B5EF4-FFF2-40B4-BE49-F238E27FC236}">
                <a16:creationId xmlns:a16="http://schemas.microsoft.com/office/drawing/2014/main" id="{DF687D64-ECF7-EB2B-D7A9-0E0E346FEAD4}"/>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8" name="Title 1">
            <a:extLst>
              <a:ext uri="{FF2B5EF4-FFF2-40B4-BE49-F238E27FC236}">
                <a16:creationId xmlns:a16="http://schemas.microsoft.com/office/drawing/2014/main" id="{B4342FC2-4D23-2619-F328-495DA63CA5D6}"/>
              </a:ext>
            </a:extLst>
          </p:cNvPr>
          <p:cNvSpPr>
            <a:spLocks noGrp="1"/>
          </p:cNvSpPr>
          <p:nvPr>
            <p:ph type="title"/>
          </p:nvPr>
        </p:nvSpPr>
        <p:spPr>
          <a:xfrm>
            <a:off x="490864" y="603849"/>
            <a:ext cx="8108254" cy="785004"/>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379878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9A8987-52A0-B0B5-65CD-7975D1FB03C8}"/>
              </a:ext>
            </a:extLst>
          </p:cNvPr>
          <p:cNvSpPr>
            <a:spLocks noGrp="1"/>
          </p:cNvSpPr>
          <p:nvPr>
            <p:ph sz="half" idx="2"/>
          </p:nvPr>
        </p:nvSpPr>
        <p:spPr>
          <a:xfrm>
            <a:off x="5950526" y="1635272"/>
            <a:ext cx="2564823" cy="4351338"/>
          </a:xfrm>
        </p:spPr>
        <p:txBody>
          <a:bodyPr/>
          <a:lstStyle>
            <a:lvl1pPr>
              <a:lnSpc>
                <a:spcPct val="100000"/>
              </a:lnSpc>
              <a:defRPr b="1">
                <a:solidFill>
                  <a:srgbClr val="0C777D"/>
                </a:solidFill>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7B358303-53BB-B204-1DF4-19990811F03D}"/>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8" name="Content Placeholder 2">
            <a:extLst>
              <a:ext uri="{FF2B5EF4-FFF2-40B4-BE49-F238E27FC236}">
                <a16:creationId xmlns:a16="http://schemas.microsoft.com/office/drawing/2014/main" id="{C2FE8C63-6837-1639-5513-22DFD5EADF1A}"/>
              </a:ext>
            </a:extLst>
          </p:cNvPr>
          <p:cNvSpPr>
            <a:spLocks noGrp="1"/>
          </p:cNvSpPr>
          <p:nvPr>
            <p:ph idx="1"/>
          </p:nvPr>
        </p:nvSpPr>
        <p:spPr>
          <a:xfrm>
            <a:off x="490864" y="1640910"/>
            <a:ext cx="5375893" cy="4536053"/>
          </a:xfrm>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a:buClr>
                <a:srgbClr val="11A0A6"/>
              </a:buClr>
              <a:defRPr sz="12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4">
            <a:extLst>
              <a:ext uri="{FF2B5EF4-FFF2-40B4-BE49-F238E27FC236}">
                <a16:creationId xmlns:a16="http://schemas.microsoft.com/office/drawing/2014/main" id="{4A72C89F-A876-E901-BE89-2C7CB7B4B684}"/>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10" name="Title 1">
            <a:extLst>
              <a:ext uri="{FF2B5EF4-FFF2-40B4-BE49-F238E27FC236}">
                <a16:creationId xmlns:a16="http://schemas.microsoft.com/office/drawing/2014/main" id="{825960B7-221B-8DAB-8C80-12EAFB1F6351}"/>
              </a:ext>
            </a:extLst>
          </p:cNvPr>
          <p:cNvSpPr>
            <a:spLocks noGrp="1"/>
          </p:cNvSpPr>
          <p:nvPr>
            <p:ph type="title"/>
          </p:nvPr>
        </p:nvSpPr>
        <p:spPr>
          <a:xfrm>
            <a:off x="490864" y="603849"/>
            <a:ext cx="8108254" cy="785004"/>
          </a:xfrm>
        </p:spPr>
        <p:txBody>
          <a:bodyPr/>
          <a:lstStyle/>
          <a:p>
            <a:r>
              <a:rPr lang="en-US" dirty="0"/>
              <a:t>Click to edit Master title style</a:t>
            </a:r>
          </a:p>
        </p:txBody>
      </p:sp>
    </p:spTree>
    <p:extLst>
      <p:ext uri="{BB962C8B-B14F-4D97-AF65-F5344CB8AC3E}">
        <p14:creationId xmlns:p14="http://schemas.microsoft.com/office/powerpoint/2010/main" val="116944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F311C6D-0740-41A8-3B0A-5A9A94C181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a:extLst>
              <a:ext uri="{FF2B5EF4-FFF2-40B4-BE49-F238E27FC236}">
                <a16:creationId xmlns:a16="http://schemas.microsoft.com/office/drawing/2014/main" id="{180DA330-774B-EBE3-8B29-B736273A9964}"/>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4" name="Content Placeholder 4">
            <a:extLst>
              <a:ext uri="{FF2B5EF4-FFF2-40B4-BE49-F238E27FC236}">
                <a16:creationId xmlns:a16="http://schemas.microsoft.com/office/drawing/2014/main" id="{B0F94C50-A372-D624-72DC-052B3E68E1C3}"/>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5" name="Title 1">
            <a:extLst>
              <a:ext uri="{FF2B5EF4-FFF2-40B4-BE49-F238E27FC236}">
                <a16:creationId xmlns:a16="http://schemas.microsoft.com/office/drawing/2014/main" id="{B171157C-A0D7-B14A-4423-9DE31431AE41}"/>
              </a:ext>
            </a:extLst>
          </p:cNvPr>
          <p:cNvSpPr>
            <a:spLocks noGrp="1"/>
          </p:cNvSpPr>
          <p:nvPr>
            <p:ph type="title"/>
          </p:nvPr>
        </p:nvSpPr>
        <p:spPr>
          <a:xfrm>
            <a:off x="490864" y="603849"/>
            <a:ext cx="8108254" cy="785004"/>
          </a:xfrm>
        </p:spPr>
        <p:txBody>
          <a:bodyPr/>
          <a:lstStyle>
            <a:lvl1pPr>
              <a:defRPr b="1"/>
            </a:lvl1pPr>
          </a:lstStyle>
          <a:p>
            <a:r>
              <a:rPr lang="en-US" dirty="0"/>
              <a:t>Click to edit Master title style</a:t>
            </a:r>
          </a:p>
        </p:txBody>
      </p:sp>
      <p:sp>
        <p:nvSpPr>
          <p:cNvPr id="7" name="Content Placeholder 2">
            <a:extLst>
              <a:ext uri="{FF2B5EF4-FFF2-40B4-BE49-F238E27FC236}">
                <a16:creationId xmlns:a16="http://schemas.microsoft.com/office/drawing/2014/main" id="{0115D516-2464-2BA5-C6BE-DDA598340C18}"/>
              </a:ext>
            </a:extLst>
          </p:cNvPr>
          <p:cNvSpPr>
            <a:spLocks noGrp="1"/>
          </p:cNvSpPr>
          <p:nvPr>
            <p:ph idx="1"/>
          </p:nvPr>
        </p:nvSpPr>
        <p:spPr>
          <a:xfrm>
            <a:off x="490864" y="1640910"/>
            <a:ext cx="8108254" cy="4536053"/>
          </a:xfrm>
        </p:spPr>
        <p:txBody>
          <a:bodyPr>
            <a:normAutofit/>
          </a:bodyPr>
          <a:lstStyle>
            <a:lvl1pPr>
              <a:lnSpc>
                <a:spcPct val="100000"/>
              </a:lnSpc>
              <a:defRPr sz="1200">
                <a:solidFill>
                  <a:schemeClr val="tx1"/>
                </a:solidFill>
              </a:defRPr>
            </a:lvl1pPr>
            <a:lvl2pPr marL="457200">
              <a:lnSpc>
                <a:spcPct val="100000"/>
              </a:lnSpc>
              <a:buSzPct val="100000"/>
              <a:defRPr sz="1200">
                <a:solidFill>
                  <a:schemeClr val="tx1"/>
                </a:solidFill>
              </a:defRPr>
            </a:lvl2pPr>
            <a:lvl3pPr marL="685800">
              <a:lnSpc>
                <a:spcPct val="100000"/>
              </a:lnSpc>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4595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25D1-AC0A-E4B5-AC10-88C18FEFA4B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5DDF49-ED2D-2C9E-6C07-4FC0D831ADB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D6A4D65-ED1D-85C6-4C3E-2A2E6A41D5CF}"/>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278832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AE6B7B-68C2-9F8C-8E95-1A5191C71B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DAE6-BEDD-901E-0185-069AB0919C7F}"/>
              </a:ext>
            </a:extLst>
          </p:cNvPr>
          <p:cNvSpPr>
            <a:spLocks noGrp="1"/>
          </p:cNvSpPr>
          <p:nvPr>
            <p:ph sz="half" idx="2"/>
          </p:nvPr>
        </p:nvSpPr>
        <p:spPr>
          <a:xfrm>
            <a:off x="630238" y="2505075"/>
            <a:ext cx="3868737" cy="3684588"/>
          </a:xfrm>
        </p:spPr>
        <p:txBody>
          <a:bodyPr/>
          <a:lstStyle>
            <a:lvl1pPr>
              <a:defRPr sz="1200">
                <a:solidFill>
                  <a:schemeClr val="tx1"/>
                </a:solidFill>
              </a:defRPr>
            </a:lvl1pPr>
            <a:lvl2pPr marL="457200">
              <a:buSzPct val="100000"/>
              <a:defRPr sz="1200">
                <a:solidFill>
                  <a:schemeClr val="tx1"/>
                </a:solidFill>
              </a:defRPr>
            </a:lvl2pPr>
            <a:lvl3pPr marL="685800">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9576770A-662D-9BDF-CA88-4D1AF1A8ABD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337D3-F5A6-27BC-F4AE-9A962F82C23B}"/>
              </a:ext>
            </a:extLst>
          </p:cNvPr>
          <p:cNvSpPr>
            <a:spLocks noGrp="1"/>
          </p:cNvSpPr>
          <p:nvPr>
            <p:ph sz="quarter" idx="4"/>
          </p:nvPr>
        </p:nvSpPr>
        <p:spPr>
          <a:xfrm>
            <a:off x="4629150" y="2505075"/>
            <a:ext cx="3887788" cy="3684588"/>
          </a:xfrm>
        </p:spPr>
        <p:txBody>
          <a:bodyPr/>
          <a:lstStyle>
            <a:lvl1pPr>
              <a:defRPr sz="1200">
                <a:solidFill>
                  <a:schemeClr val="tx1"/>
                </a:solidFill>
              </a:defRPr>
            </a:lvl1pPr>
            <a:lvl2pPr marL="457200">
              <a:buSzPct val="100000"/>
              <a:defRPr sz="1200">
                <a:solidFill>
                  <a:schemeClr val="tx1"/>
                </a:solidFill>
              </a:defRPr>
            </a:lvl2pPr>
            <a:lvl3pPr marL="685800">
              <a:defRPr sz="1200">
                <a:solidFill>
                  <a:schemeClr val="tx1"/>
                </a:solidFill>
              </a:defRPr>
            </a:lvl3pPr>
            <a:lvl4pPr marL="1143000" indent="-228600">
              <a:buClr>
                <a:srgbClr val="11A0A6"/>
              </a:buClr>
              <a:buFont typeface="Wingdings" panose="05000000000000000000" pitchFamily="2" charset="2"/>
              <a:buChar cha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a:extLst>
              <a:ext uri="{FF2B5EF4-FFF2-40B4-BE49-F238E27FC236}">
                <a16:creationId xmlns:a16="http://schemas.microsoft.com/office/drawing/2014/main" id="{C07FD6E5-2378-DC5D-A156-E785997994C6}"/>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8" name="Footer Placeholder 7">
            <a:extLst>
              <a:ext uri="{FF2B5EF4-FFF2-40B4-BE49-F238E27FC236}">
                <a16:creationId xmlns:a16="http://schemas.microsoft.com/office/drawing/2014/main" id="{105CB152-0FA5-8ADB-4B6B-77EFCDB205B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948E811-4439-EA04-0573-987302090D21}"/>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11" name="Content Placeholder 4">
            <a:extLst>
              <a:ext uri="{FF2B5EF4-FFF2-40B4-BE49-F238E27FC236}">
                <a16:creationId xmlns:a16="http://schemas.microsoft.com/office/drawing/2014/main" id="{EE6C3762-8B09-0906-6223-599E850E66C6}"/>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12" name="Title 1">
            <a:extLst>
              <a:ext uri="{FF2B5EF4-FFF2-40B4-BE49-F238E27FC236}">
                <a16:creationId xmlns:a16="http://schemas.microsoft.com/office/drawing/2014/main" id="{6A1E66A4-C5FE-A0F5-D5DE-C1CA1D1BEA75}"/>
              </a:ext>
            </a:extLst>
          </p:cNvPr>
          <p:cNvSpPr>
            <a:spLocks noGrp="1"/>
          </p:cNvSpPr>
          <p:nvPr>
            <p:ph type="title"/>
          </p:nvPr>
        </p:nvSpPr>
        <p:spPr>
          <a:xfrm>
            <a:off x="490864" y="603849"/>
            <a:ext cx="8108254" cy="1076900"/>
          </a:xfrm>
        </p:spPr>
        <p:txBody>
          <a:bodyPr/>
          <a:lstStyle/>
          <a:p>
            <a:r>
              <a:rPr lang="en-US" dirty="0"/>
              <a:t>Click to edit Master title style</a:t>
            </a:r>
          </a:p>
        </p:txBody>
      </p:sp>
    </p:spTree>
    <p:extLst>
      <p:ext uri="{BB962C8B-B14F-4D97-AF65-F5344CB8AC3E}">
        <p14:creationId xmlns:p14="http://schemas.microsoft.com/office/powerpoint/2010/main" val="229788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D8E6A3-6892-D863-D1F9-3AF4C7401EE5}"/>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4" name="Footer Placeholder 3">
            <a:extLst>
              <a:ext uri="{FF2B5EF4-FFF2-40B4-BE49-F238E27FC236}">
                <a16:creationId xmlns:a16="http://schemas.microsoft.com/office/drawing/2014/main" id="{33279961-E1A4-14AA-6754-4584105350C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95B93E-12EC-9791-6A6B-09E0995F1CEA}"/>
              </a:ext>
            </a:extLst>
          </p:cNvPr>
          <p:cNvSpPr>
            <a:spLocks noGrp="1"/>
          </p:cNvSpPr>
          <p:nvPr>
            <p:ph type="sldNum" sz="quarter" idx="12"/>
          </p:nvPr>
        </p:nvSpPr>
        <p:spPr/>
        <p:txBody>
          <a:bodyPr/>
          <a:lstStyle/>
          <a:p>
            <a:fld id="{7CDB60F0-AC09-BD4B-A1B3-643EDDF3EAAF}" type="slidenum">
              <a:rPr lang="en-US" smtClean="0"/>
              <a:t>‹#›</a:t>
            </a:fld>
            <a:endParaRPr lang="en-US"/>
          </a:p>
        </p:txBody>
      </p:sp>
      <p:sp>
        <p:nvSpPr>
          <p:cNvPr id="7" name="Content Placeholder 4">
            <a:extLst>
              <a:ext uri="{FF2B5EF4-FFF2-40B4-BE49-F238E27FC236}">
                <a16:creationId xmlns:a16="http://schemas.microsoft.com/office/drawing/2014/main" id="{603F5119-5581-1CE1-7F2B-40AA3CAECD60}"/>
              </a:ext>
            </a:extLst>
          </p:cNvPr>
          <p:cNvSpPr>
            <a:spLocks noGrp="1"/>
          </p:cNvSpPr>
          <p:nvPr>
            <p:ph sz="quarter" idx="13"/>
          </p:nvPr>
        </p:nvSpPr>
        <p:spPr>
          <a:xfrm>
            <a:off x="490864" y="355186"/>
            <a:ext cx="6488231" cy="248663"/>
          </a:xfrm>
        </p:spPr>
        <p:txBody>
          <a:bodyPr>
            <a:normAutofit/>
          </a:bodyPr>
          <a:lstStyle>
            <a:lvl1pPr>
              <a:defRPr sz="1100" b="1" cap="all" spc="300" baseline="0">
                <a:latin typeface="+mn-lt"/>
              </a:defRPr>
            </a:lvl1pPr>
          </a:lstStyle>
          <a:p>
            <a:pPr lvl="0"/>
            <a:r>
              <a:rPr lang="en-US" dirty="0"/>
              <a:t>Click to edit Master text</a:t>
            </a:r>
          </a:p>
        </p:txBody>
      </p:sp>
      <p:sp>
        <p:nvSpPr>
          <p:cNvPr id="8" name="Title 1">
            <a:extLst>
              <a:ext uri="{FF2B5EF4-FFF2-40B4-BE49-F238E27FC236}">
                <a16:creationId xmlns:a16="http://schemas.microsoft.com/office/drawing/2014/main" id="{5D4B3751-48A5-71B8-2404-1B0E7052A400}"/>
              </a:ext>
            </a:extLst>
          </p:cNvPr>
          <p:cNvSpPr>
            <a:spLocks noGrp="1"/>
          </p:cNvSpPr>
          <p:nvPr>
            <p:ph type="title"/>
          </p:nvPr>
        </p:nvSpPr>
        <p:spPr>
          <a:xfrm>
            <a:off x="490864" y="603849"/>
            <a:ext cx="8108254" cy="1076900"/>
          </a:xfrm>
        </p:spPr>
        <p:txBody>
          <a:bodyPr/>
          <a:lstStyle/>
          <a:p>
            <a:r>
              <a:rPr lang="en-US" dirty="0"/>
              <a:t>Click to edit Master title style</a:t>
            </a:r>
          </a:p>
        </p:txBody>
      </p:sp>
    </p:spTree>
    <p:extLst>
      <p:ext uri="{BB962C8B-B14F-4D97-AF65-F5344CB8AC3E}">
        <p14:creationId xmlns:p14="http://schemas.microsoft.com/office/powerpoint/2010/main" val="62396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7A7D7-40A8-A297-C2C6-4F4FD06F687C}"/>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3" name="Footer Placeholder 2">
            <a:extLst>
              <a:ext uri="{FF2B5EF4-FFF2-40B4-BE49-F238E27FC236}">
                <a16:creationId xmlns:a16="http://schemas.microsoft.com/office/drawing/2014/main" id="{A21D0FC4-609D-4748-FD48-06A21DB65B9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950E03-3BDA-8644-A45E-92F34918C02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2708848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7956-FB47-5D94-F90D-B5ACC5931A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45D9C-8140-47D6-DA37-A8169F8911C0}"/>
              </a:ext>
            </a:extLst>
          </p:cNvPr>
          <p:cNvSpPr>
            <a:spLocks noGrp="1"/>
          </p:cNvSpPr>
          <p:nvPr>
            <p:ph idx="1"/>
          </p:nvPr>
        </p:nvSpPr>
        <p:spPr>
          <a:xfrm>
            <a:off x="3887788" y="987425"/>
            <a:ext cx="4629150" cy="4873625"/>
          </a:xfrm>
        </p:spPr>
        <p:txBody>
          <a:bodyPr/>
          <a:lstStyle>
            <a:lvl1pPr>
              <a:defRPr sz="3200"/>
            </a:lvl1pPr>
            <a:lvl2pPr marL="457200">
              <a:defRPr sz="2800">
                <a:solidFill>
                  <a:schemeClr val="tx1"/>
                </a:solidFill>
              </a:defRPr>
            </a:lvl2pPr>
            <a:lvl3pPr marL="685800">
              <a:defRPr sz="2400">
                <a:solidFill>
                  <a:schemeClr val="tx1"/>
                </a:solidFill>
              </a:defRPr>
            </a:lvl3pPr>
            <a:lvl4pPr marL="1143000" indent="-228600">
              <a:buClr>
                <a:srgbClr val="11A0A6"/>
              </a:buClr>
              <a:buFont typeface="Wingdings" panose="05000000000000000000" pitchFamily="2" charset="2"/>
              <a:buChar cha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D434EE38-D775-9EDF-498C-284A4553757A}"/>
              </a:ext>
            </a:extLst>
          </p:cNvPr>
          <p:cNvSpPr>
            <a:spLocks noGrp="1"/>
          </p:cNvSpPr>
          <p:nvPr>
            <p:ph type="body" sz="half" idx="2"/>
          </p:nvPr>
        </p:nvSpPr>
        <p:spPr>
          <a:xfrm>
            <a:off x="630238" y="2057400"/>
            <a:ext cx="2949575" cy="3811588"/>
          </a:xfrm>
        </p:spPr>
        <p:txBody>
          <a:bodyPr>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08AD2AF-B43E-2E93-C1F7-1CA014684493}"/>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6" name="Footer Placeholder 5">
            <a:extLst>
              <a:ext uri="{FF2B5EF4-FFF2-40B4-BE49-F238E27FC236}">
                <a16:creationId xmlns:a16="http://schemas.microsoft.com/office/drawing/2014/main" id="{F02930A3-DDE7-B9DA-758F-DE9120FE974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2D6395-FF95-9C5B-3B51-4E2B97AFDB6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328193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descr="Several doctors in a room&#10;&#10;Description automatically generated with medium confidence">
            <a:extLst>
              <a:ext uri="{FF2B5EF4-FFF2-40B4-BE49-F238E27FC236}">
                <a16:creationId xmlns:a16="http://schemas.microsoft.com/office/drawing/2014/main" id="{6FA66377-752E-9437-8967-DE4953620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Graphic 5">
            <a:extLst>
              <a:ext uri="{FF2B5EF4-FFF2-40B4-BE49-F238E27FC236}">
                <a16:creationId xmlns:a16="http://schemas.microsoft.com/office/drawing/2014/main" id="{37537819-24F6-00F5-5523-831E9D03947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35967962-223B-3ECA-338A-DB543701253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351591535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3EC0-AD12-64E2-9659-6473C10920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F8553-7896-A629-32A4-A6615DA36D4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5CB70-B3A3-885D-6958-DD844A09DC3F}"/>
              </a:ext>
            </a:extLst>
          </p:cNvPr>
          <p:cNvSpPr>
            <a:spLocks noGrp="1"/>
          </p:cNvSpPr>
          <p:nvPr>
            <p:ph type="body" sz="half" idx="2"/>
          </p:nvPr>
        </p:nvSpPr>
        <p:spPr>
          <a:xfrm>
            <a:off x="630238" y="2057400"/>
            <a:ext cx="2949575"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CD997D-8C07-47DA-F33F-063FB7CA810E}"/>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6" name="Footer Placeholder 5">
            <a:extLst>
              <a:ext uri="{FF2B5EF4-FFF2-40B4-BE49-F238E27FC236}">
                <a16:creationId xmlns:a16="http://schemas.microsoft.com/office/drawing/2014/main" id="{A76F8D97-DA0B-989C-BBF4-04020B3EAFC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3906EB-79D5-BF8A-C8C5-4D3A4A7A3B9C}"/>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164886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9A02-367B-40B0-3E71-1E0A14536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AE2DF-ED63-7C14-D3F0-F4F8D68BF5BD}"/>
              </a:ext>
            </a:extLst>
          </p:cNvPr>
          <p:cNvSpPr>
            <a:spLocks noGrp="1"/>
          </p:cNvSpPr>
          <p:nvPr>
            <p:ph type="body" orient="vert" idx="1"/>
          </p:nvPr>
        </p:nvSpPr>
        <p:spPr/>
        <p:txBody>
          <a:bodyPr vert="eaVert"/>
          <a:lstStyle>
            <a:lvl1pPr>
              <a:defRPr>
                <a:solidFill>
                  <a:schemeClr val="tx1"/>
                </a:solidFill>
              </a:defRPr>
            </a:lvl1pPr>
            <a:lvl2pPr marL="457200">
              <a:buSzPct val="100000"/>
              <a:defRPr>
                <a:solidFill>
                  <a:schemeClr val="tx1"/>
                </a:solidFill>
              </a:defRPr>
            </a:lvl2pPr>
            <a:lvl3pPr marL="685800">
              <a:defRPr>
                <a:solidFill>
                  <a:schemeClr val="tx1"/>
                </a:solidFill>
              </a:defRPr>
            </a:lvl3pPr>
            <a:lvl4pPr marL="1143000" indent="-228600">
              <a:buClr>
                <a:srgbClr val="11A0A6"/>
              </a:buClr>
              <a:buFont typeface="Wingdings" panose="05000000000000000000" pitchFamily="2" charset="2"/>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B648AA5C-2D9B-22B1-3897-337C6E3790BE}"/>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5" name="Footer Placeholder 4">
            <a:extLst>
              <a:ext uri="{FF2B5EF4-FFF2-40B4-BE49-F238E27FC236}">
                <a16:creationId xmlns:a16="http://schemas.microsoft.com/office/drawing/2014/main" id="{EADC78E8-57AD-2E0D-70BC-D091E63DBAC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687A5E-5B2A-3651-6018-60A0BC7D571D}"/>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426217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DC74F-4DC6-7548-60EC-2BCADC414E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845FB-AF58-43C9-F085-849036AC16DD}"/>
              </a:ext>
            </a:extLst>
          </p:cNvPr>
          <p:cNvSpPr>
            <a:spLocks noGrp="1"/>
          </p:cNvSpPr>
          <p:nvPr>
            <p:ph type="body" orient="vert" idx="1"/>
          </p:nvPr>
        </p:nvSpPr>
        <p:spPr>
          <a:xfrm>
            <a:off x="628650" y="365125"/>
            <a:ext cx="5762625" cy="5811838"/>
          </a:xfrm>
        </p:spPr>
        <p:txBody>
          <a:bodyPr vert="eaVert"/>
          <a:lstStyle>
            <a:lvl1pPr>
              <a:defRPr>
                <a:solidFill>
                  <a:schemeClr val="tx1"/>
                </a:solidFill>
              </a:defRPr>
            </a:lvl1pPr>
            <a:lvl2pPr marL="457200">
              <a:buSzPct val="100000"/>
              <a:defRPr>
                <a:solidFill>
                  <a:schemeClr val="tx1"/>
                </a:solidFill>
              </a:defRPr>
            </a:lvl2pPr>
            <a:lvl3pPr marL="685800">
              <a:defRPr>
                <a:solidFill>
                  <a:schemeClr val="tx1"/>
                </a:solidFill>
              </a:defRPr>
            </a:lvl3pPr>
            <a:lvl4pPr marL="1143000" indent="-228600">
              <a:buClr>
                <a:srgbClr val="11A0A6"/>
              </a:buClr>
              <a:buFont typeface="Wingdings" panose="05000000000000000000" pitchFamily="2" charset="2"/>
              <a:buChar char="§"/>
              <a:defRPr>
                <a:solidFill>
                  <a:schemeClr val="tx1"/>
                </a:solidFill>
              </a:defRPr>
            </a:lvl4pPr>
            <a:lvl5pPr marL="18288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4" name="Date Placeholder 3">
            <a:extLst>
              <a:ext uri="{FF2B5EF4-FFF2-40B4-BE49-F238E27FC236}">
                <a16:creationId xmlns:a16="http://schemas.microsoft.com/office/drawing/2014/main" id="{C32A0533-5D53-AF64-2B92-FBA0550F8752}"/>
              </a:ext>
            </a:extLst>
          </p:cNvPr>
          <p:cNvSpPr>
            <a:spLocks noGrp="1"/>
          </p:cNvSpPr>
          <p:nvPr>
            <p:ph type="dt" sz="half" idx="10"/>
          </p:nvPr>
        </p:nvSpPr>
        <p:spPr>
          <a:xfrm>
            <a:off x="628650" y="6356350"/>
            <a:ext cx="2057400" cy="365125"/>
          </a:xfrm>
          <a:prstGeom prst="rect">
            <a:avLst/>
          </a:prstGeom>
        </p:spPr>
        <p:txBody>
          <a:bodyPr/>
          <a:lstStyle/>
          <a:p>
            <a:fld id="{5A4CB6CC-E9C2-DD4F-9DD5-9809CF3611D8}" type="datetimeFigureOut">
              <a:rPr lang="en-US" smtClean="0"/>
              <a:t>8/28/2024</a:t>
            </a:fld>
            <a:endParaRPr lang="en-US"/>
          </a:p>
        </p:txBody>
      </p:sp>
      <p:sp>
        <p:nvSpPr>
          <p:cNvPr id="5" name="Footer Placeholder 4">
            <a:extLst>
              <a:ext uri="{FF2B5EF4-FFF2-40B4-BE49-F238E27FC236}">
                <a16:creationId xmlns:a16="http://schemas.microsoft.com/office/drawing/2014/main" id="{5F76E2BC-95D6-8295-0616-FC139F540CC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C54928-BEAE-01EA-3516-0C4840C45F10}"/>
              </a:ext>
            </a:extLst>
          </p:cNvPr>
          <p:cNvSpPr>
            <a:spLocks noGrp="1"/>
          </p:cNvSpPr>
          <p:nvPr>
            <p:ph type="sldNum" sz="quarter" idx="12"/>
          </p:nvPr>
        </p:nvSpPr>
        <p:spPr/>
        <p:txBody>
          <a:bodyPr/>
          <a:lstStyle/>
          <a:p>
            <a:fld id="{7CDB60F0-AC09-BD4B-A1B3-643EDDF3EAAF}" type="slidenum">
              <a:rPr lang="en-US" smtClean="0"/>
              <a:t>‹#›</a:t>
            </a:fld>
            <a:endParaRPr lang="en-US"/>
          </a:p>
        </p:txBody>
      </p:sp>
    </p:spTree>
    <p:extLst>
      <p:ext uri="{BB962C8B-B14F-4D97-AF65-F5344CB8AC3E}">
        <p14:creationId xmlns:p14="http://schemas.microsoft.com/office/powerpoint/2010/main" val="420245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5" name="Picture 4" descr="A person wearing a white lab coat&#10;&#10;Description automatically generated">
            <a:extLst>
              <a:ext uri="{FF2B5EF4-FFF2-40B4-BE49-F238E27FC236}">
                <a16:creationId xmlns:a16="http://schemas.microsoft.com/office/drawing/2014/main" id="{7EDED268-7CFC-F054-B907-B8390BDF59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444218077"/>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descr="A close-up of a few medical professionals&#10;&#10;Description automatically generated">
            <a:extLst>
              <a:ext uri="{FF2B5EF4-FFF2-40B4-BE49-F238E27FC236}">
                <a16:creationId xmlns:a16="http://schemas.microsoft.com/office/drawing/2014/main" id="{A57112AC-7FE0-5609-D0DE-813E1D35AC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87066807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5" name="Picture 4" descr="A medical personnel and a patient&#10;&#10;Description automatically generated with medium confidence">
            <a:extLst>
              <a:ext uri="{FF2B5EF4-FFF2-40B4-BE49-F238E27FC236}">
                <a16:creationId xmlns:a16="http://schemas.microsoft.com/office/drawing/2014/main" id="{21B46BD3-4877-882C-68EB-8AE29E8EB9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51326262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6" name="Picture 5" descr="A group of people studying&#10;&#10;Description automatically generated">
            <a:extLst>
              <a:ext uri="{FF2B5EF4-FFF2-40B4-BE49-F238E27FC236}">
                <a16:creationId xmlns:a16="http://schemas.microsoft.com/office/drawing/2014/main" id="{D923CEFF-678A-E969-36BF-5A73DAB638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hasCustomPrompt="1"/>
          </p:nvPr>
        </p:nvSpPr>
        <p:spPr>
          <a:xfrm>
            <a:off x="438411" y="1997901"/>
            <a:ext cx="3875035" cy="2473200"/>
          </a:xfrm>
        </p:spPr>
        <p:txBody>
          <a:bodyPr anchor="b">
            <a:normAutofit/>
          </a:bodyPr>
          <a:lstStyle>
            <a:lvl1pPr algn="l">
              <a:lnSpc>
                <a:spcPts val="3600"/>
              </a:lnSpc>
              <a:defRPr sz="3200">
                <a:solidFill>
                  <a:srgbClr val="0C777D"/>
                </a:solidFill>
              </a:defRPr>
            </a:lvl1pPr>
          </a:lstStyle>
          <a:p>
            <a:r>
              <a:rPr lang="en-US" dirty="0"/>
              <a:t>Click to edit Master title style Click to edit Master title style</a:t>
            </a:r>
          </a:p>
        </p:txBody>
      </p:sp>
      <p:sp>
        <p:nvSpPr>
          <p:cNvPr id="3" name="Subtitle 2">
            <a:extLst>
              <a:ext uri="{FF2B5EF4-FFF2-40B4-BE49-F238E27FC236}">
                <a16:creationId xmlns:a16="http://schemas.microsoft.com/office/drawing/2014/main" id="{BC029B2C-D7A3-1461-F003-DF82E57BC8F3}"/>
              </a:ext>
            </a:extLst>
          </p:cNvPr>
          <p:cNvSpPr>
            <a:spLocks noGrp="1"/>
          </p:cNvSpPr>
          <p:nvPr>
            <p:ph type="subTitle" idx="1"/>
          </p:nvPr>
        </p:nvSpPr>
        <p:spPr>
          <a:xfrm>
            <a:off x="438411" y="4660487"/>
            <a:ext cx="3801649" cy="1655762"/>
          </a:xfrm>
        </p:spPr>
        <p:txBody>
          <a:bodyPr>
            <a:normAutofit/>
          </a:bodyPr>
          <a:lstStyle>
            <a:lvl1pPr marL="0" indent="0" algn="l">
              <a:buNone/>
              <a:defRPr sz="1800" b="1">
                <a:solidFill>
                  <a:srgbClr val="0036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218356BA-9523-1A43-4254-2AEC99C8293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411" y="5772509"/>
            <a:ext cx="1609344" cy="626797"/>
          </a:xfrm>
          <a:prstGeom prst="rect">
            <a:avLst/>
          </a:prstGeom>
        </p:spPr>
      </p:pic>
      <p:pic>
        <p:nvPicPr>
          <p:cNvPr id="9" name="Graphic 8">
            <a:extLst>
              <a:ext uri="{FF2B5EF4-FFF2-40B4-BE49-F238E27FC236}">
                <a16:creationId xmlns:a16="http://schemas.microsoft.com/office/drawing/2014/main" id="{1E3FD6D0-A4DB-AE3C-DBB4-42A01B4CE2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122" y="948474"/>
            <a:ext cx="2073380" cy="411249"/>
          </a:xfrm>
          <a:prstGeom prst="rect">
            <a:avLst/>
          </a:prstGeom>
        </p:spPr>
      </p:pic>
    </p:spTree>
    <p:extLst>
      <p:ext uri="{BB962C8B-B14F-4D97-AF65-F5344CB8AC3E}">
        <p14:creationId xmlns:p14="http://schemas.microsoft.com/office/powerpoint/2010/main" val="2868649779"/>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close-up of a hexagon&#10;&#10;Description automatically generated">
            <a:extLst>
              <a:ext uri="{FF2B5EF4-FFF2-40B4-BE49-F238E27FC236}">
                <a16:creationId xmlns:a16="http://schemas.microsoft.com/office/drawing/2014/main" id="{0EE4C21E-A7FB-3C48-0478-C85EBA7864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4"/>
            <a:ext cx="3875035" cy="1283401"/>
          </a:xfrm>
        </p:spPr>
        <p:txBody>
          <a:bodyPr anchor="t">
            <a:normAutofit/>
          </a:bodyPr>
          <a:lstStyle>
            <a:lvl1pPr algn="l">
              <a:lnSpc>
                <a:spcPts val="3600"/>
              </a:lnSpc>
              <a:defRPr sz="3200">
                <a:solidFill>
                  <a:srgbClr val="0C777D"/>
                </a:solidFill>
              </a:defRPr>
            </a:lvl1pPr>
          </a:lstStyle>
          <a:p>
            <a:r>
              <a:rPr lang="en-US" dirty="0"/>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696816423"/>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5" name="Picture 4" descr="A close-up of a hexagon&#10;&#10;Description automatically generated">
            <a:extLst>
              <a:ext uri="{FF2B5EF4-FFF2-40B4-BE49-F238E27FC236}">
                <a16:creationId xmlns:a16="http://schemas.microsoft.com/office/drawing/2014/main" id="{71F71316-2DC4-7FBC-7355-755678DC53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4"/>
            <a:ext cx="3875035" cy="1283401"/>
          </a:xfrm>
        </p:spPr>
        <p:txBody>
          <a:bodyPr anchor="t">
            <a:normAutofit/>
          </a:bodyPr>
          <a:lstStyle>
            <a:lvl1pPr algn="l">
              <a:lnSpc>
                <a:spcPts val="3600"/>
              </a:lnSpc>
              <a:defRPr sz="3200">
                <a:solidFill>
                  <a:srgbClr val="0C777D"/>
                </a:solidFill>
              </a:defRPr>
            </a:lvl1pPr>
          </a:lstStyle>
          <a:p>
            <a:r>
              <a:rPr lang="en-US" dirty="0"/>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1195993468"/>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5" name="Picture 4" descr="A colorful hexagons on a white background&#10;&#10;Description automatically generated">
            <a:extLst>
              <a:ext uri="{FF2B5EF4-FFF2-40B4-BE49-F238E27FC236}">
                <a16:creationId xmlns:a16="http://schemas.microsoft.com/office/drawing/2014/main" id="{0B9F5333-5967-2C08-DCB4-82FD3F1279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C506AA7-620D-0482-5D5E-C45A9CADC796}"/>
              </a:ext>
            </a:extLst>
          </p:cNvPr>
          <p:cNvSpPr>
            <a:spLocks noGrp="1"/>
          </p:cNvSpPr>
          <p:nvPr>
            <p:ph type="ctrTitle"/>
          </p:nvPr>
        </p:nvSpPr>
        <p:spPr>
          <a:xfrm>
            <a:off x="5080261" y="4272395"/>
            <a:ext cx="3875035" cy="1283401"/>
          </a:xfrm>
        </p:spPr>
        <p:txBody>
          <a:bodyPr anchor="t">
            <a:normAutofit/>
          </a:bodyPr>
          <a:lstStyle>
            <a:lvl1pPr algn="l">
              <a:lnSpc>
                <a:spcPts val="3600"/>
              </a:lnSpc>
              <a:defRPr sz="3200">
                <a:solidFill>
                  <a:srgbClr val="0C777D"/>
                </a:solidFill>
              </a:defRPr>
            </a:lvl1pPr>
          </a:lstStyle>
          <a:p>
            <a:r>
              <a:rPr lang="en-US" dirty="0"/>
              <a:t>Click to edit Master title style</a:t>
            </a:r>
          </a:p>
        </p:txBody>
      </p:sp>
      <p:pic>
        <p:nvPicPr>
          <p:cNvPr id="7" name="Picture 6">
            <a:extLst>
              <a:ext uri="{FF2B5EF4-FFF2-40B4-BE49-F238E27FC236}">
                <a16:creationId xmlns:a16="http://schemas.microsoft.com/office/drawing/2014/main" id="{91AC452F-E0E0-86C7-2E61-E80421AD164E}"/>
              </a:ext>
            </a:extLst>
          </p:cNvPr>
          <p:cNvPicPr>
            <a:picLocks noChangeAspect="1"/>
          </p:cNvPicPr>
          <p:nvPr userDrawn="1"/>
        </p:nvPicPr>
        <p:blipFill>
          <a:blip r:embed="rId3"/>
          <a:stretch>
            <a:fillRect/>
          </a:stretch>
        </p:blipFill>
        <p:spPr>
          <a:xfrm>
            <a:off x="7202118" y="438150"/>
            <a:ext cx="1371600" cy="266700"/>
          </a:xfrm>
          <a:prstGeom prst="rect">
            <a:avLst/>
          </a:prstGeom>
        </p:spPr>
      </p:pic>
    </p:spTree>
    <p:extLst>
      <p:ext uri="{BB962C8B-B14F-4D97-AF65-F5344CB8AC3E}">
        <p14:creationId xmlns:p14="http://schemas.microsoft.com/office/powerpoint/2010/main" val="3684245682"/>
      </p:ext>
    </p:extLst>
  </p:cSld>
  <p:clrMapOvr>
    <a:masterClrMapping/>
  </p:clrMapOvr>
  <p:extLst>
    <p:ext uri="{DCECCB84-F9BA-43D5-87BE-67443E8EF086}">
      <p15:sldGuideLst xmlns:p15="http://schemas.microsoft.com/office/powerpoint/2012/main">
        <p15:guide id="1" orient="horz" pos="336">
          <p15:clr>
            <a:srgbClr val="FBAE40"/>
          </p15:clr>
        </p15:guide>
        <p15:guide id="2" pos="360">
          <p15:clr>
            <a:srgbClr val="FBAE40"/>
          </p15:clr>
        </p15:guide>
        <p15:guide id="3" pos="5400">
          <p15:clr>
            <a:srgbClr val="FBAE40"/>
          </p15:clr>
        </p15:guide>
        <p15:guide id="4" orient="horz" pos="3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white background with hexagons&#10;&#10;Description automatically generated">
            <a:extLst>
              <a:ext uri="{FF2B5EF4-FFF2-40B4-BE49-F238E27FC236}">
                <a16:creationId xmlns:a16="http://schemas.microsoft.com/office/drawing/2014/main" id="{F25E5252-71D7-1191-E848-BCEC68E1F022}"/>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55BF27CD-1269-5293-D47A-2652A821C82F}"/>
              </a:ext>
            </a:extLst>
          </p:cNvPr>
          <p:cNvSpPr/>
          <p:nvPr userDrawn="1"/>
        </p:nvSpPr>
        <p:spPr>
          <a:xfrm>
            <a:off x="0" y="-19878"/>
            <a:ext cx="9144000" cy="6206836"/>
          </a:xfrm>
          <a:prstGeom prst="rect">
            <a:avLst/>
          </a:prstGeom>
          <a:gradFill flip="none" rotWithShape="1">
            <a:gsLst>
              <a:gs pos="16000">
                <a:schemeClr val="bg1">
                  <a:alpha val="70950"/>
                </a:schemeClr>
              </a:gs>
              <a:gs pos="10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FD907C-3598-4DDB-A1A1-55C0C10F038F}"/>
              </a:ext>
            </a:extLst>
          </p:cNvPr>
          <p:cNvSpPr/>
          <p:nvPr userDrawn="1"/>
        </p:nvSpPr>
        <p:spPr>
          <a:xfrm>
            <a:off x="6837218" y="0"/>
            <a:ext cx="2306782" cy="9201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416452-DA59-CDAE-34C3-78FD93AC040D}"/>
              </a:ext>
            </a:extLst>
          </p:cNvPr>
          <p:cNvPicPr>
            <a:picLocks noChangeAspect="1"/>
          </p:cNvPicPr>
          <p:nvPr userDrawn="1"/>
        </p:nvPicPr>
        <p:blipFill>
          <a:blip r:embed="rId25"/>
          <a:stretch>
            <a:fillRect/>
          </a:stretch>
        </p:blipFill>
        <p:spPr>
          <a:xfrm>
            <a:off x="7202118" y="438150"/>
            <a:ext cx="1371600" cy="266700"/>
          </a:xfrm>
          <a:prstGeom prst="rect">
            <a:avLst/>
          </a:prstGeom>
        </p:spPr>
      </p:pic>
      <p:sp>
        <p:nvSpPr>
          <p:cNvPr id="2" name="Title Placeholder 1">
            <a:extLst>
              <a:ext uri="{FF2B5EF4-FFF2-40B4-BE49-F238E27FC236}">
                <a16:creationId xmlns:a16="http://schemas.microsoft.com/office/drawing/2014/main" id="{3FD12883-D7A0-3BD1-876B-DDA87B909E50}"/>
              </a:ext>
            </a:extLst>
          </p:cNvPr>
          <p:cNvSpPr>
            <a:spLocks noGrp="1"/>
          </p:cNvSpPr>
          <p:nvPr>
            <p:ph type="title"/>
          </p:nvPr>
        </p:nvSpPr>
        <p:spPr>
          <a:xfrm>
            <a:off x="490864" y="365125"/>
            <a:ext cx="810825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FE2F83-0BCC-6FCA-030B-45755092A0E7}"/>
              </a:ext>
            </a:extLst>
          </p:cNvPr>
          <p:cNvSpPr>
            <a:spLocks noGrp="1"/>
          </p:cNvSpPr>
          <p:nvPr>
            <p:ph type="body" idx="1"/>
          </p:nvPr>
        </p:nvSpPr>
        <p:spPr>
          <a:xfrm>
            <a:off x="490864" y="1640910"/>
            <a:ext cx="8108254" cy="45360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CFB595CD-D075-AC14-A0E0-ED9C88D87443}"/>
              </a:ext>
            </a:extLst>
          </p:cNvPr>
          <p:cNvSpPr>
            <a:spLocks noGrp="1"/>
          </p:cNvSpPr>
          <p:nvPr>
            <p:ph type="sldNum" sz="quarter" idx="4"/>
          </p:nvPr>
        </p:nvSpPr>
        <p:spPr>
          <a:xfrm>
            <a:off x="8599118" y="6356350"/>
            <a:ext cx="544882" cy="365125"/>
          </a:xfrm>
          <a:prstGeom prst="rect">
            <a:avLst/>
          </a:prstGeom>
        </p:spPr>
        <p:txBody>
          <a:bodyPr vert="horz" lIns="91440" tIns="45720" rIns="91440" bIns="45720" rtlCol="0" anchor="ctr"/>
          <a:lstStyle>
            <a:lvl1pPr algn="ctr">
              <a:defRPr sz="1000">
                <a:solidFill>
                  <a:srgbClr val="003664"/>
                </a:solidFill>
                <a:latin typeface="+mj-lt"/>
              </a:defRPr>
            </a:lvl1pPr>
          </a:lstStyle>
          <a:p>
            <a:pPr algn="l"/>
            <a:fld id="{7CDB60F0-AC09-BD4B-A1B3-643EDDF3EAAF}" type="slidenum">
              <a:rPr lang="en-US" smtClean="0"/>
              <a:pPr algn="l"/>
              <a:t>‹#›</a:t>
            </a:fld>
            <a:endParaRPr lang="en-US" dirty="0"/>
          </a:p>
        </p:txBody>
      </p:sp>
      <p:pic>
        <p:nvPicPr>
          <p:cNvPr id="11" name="Picture 10" descr="A white and blue hexagon with a black background&#10;&#10;Description automatically generated">
            <a:extLst>
              <a:ext uri="{FF2B5EF4-FFF2-40B4-BE49-F238E27FC236}">
                <a16:creationId xmlns:a16="http://schemas.microsoft.com/office/drawing/2014/main" id="{53E5E64A-1FB2-6CEA-D7BF-CA85C8A238DE}"/>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4" name="Rectangle 3">
            <a:extLst>
              <a:ext uri="{FF2B5EF4-FFF2-40B4-BE49-F238E27FC236}">
                <a16:creationId xmlns:a16="http://schemas.microsoft.com/office/drawing/2014/main" id="{A9E8988D-B63B-93BE-661F-9CBBA8F2A165}"/>
              </a:ext>
            </a:extLst>
          </p:cNvPr>
          <p:cNvSpPr/>
          <p:nvPr userDrawn="1"/>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246136"/>
      </p:ext>
    </p:extLst>
  </p:cSld>
  <p:clrMap bg1="lt1" tx1="dk1" bg2="lt2" tx2="dk2" accent1="accent1" accent2="accent2" accent3="accent3" accent4="accent4" accent5="accent5" accent6="accent6" hlink="hlink" folHlink="folHlink"/>
  <p:sldLayoutIdLst>
    <p:sldLayoutId id="2147483750" r:id="rId1"/>
    <p:sldLayoutId id="2147483756" r:id="rId2"/>
    <p:sldLayoutId id="2147483758" r:id="rId3"/>
    <p:sldLayoutId id="2147483757" r:id="rId4"/>
    <p:sldLayoutId id="2147483759" r:id="rId5"/>
    <p:sldLayoutId id="2147483760" r:id="rId6"/>
    <p:sldLayoutId id="2147483761" r:id="rId7"/>
    <p:sldLayoutId id="2147483762" r:id="rId8"/>
    <p:sldLayoutId id="2147483763" r:id="rId9"/>
    <p:sldLayoutId id="2147483739" r:id="rId10"/>
    <p:sldLayoutId id="2147483754" r:id="rId11"/>
    <p:sldLayoutId id="2147483753" r:id="rId12"/>
    <p:sldLayoutId id="2147483741" r:id="rId13"/>
    <p:sldLayoutId id="2147483749" r:id="rId14"/>
    <p:sldLayoutId id="2147483740" r:id="rId15"/>
    <p:sldLayoutId id="2147483742" r:id="rId16"/>
    <p:sldLayoutId id="2147483743" r:id="rId17"/>
    <p:sldLayoutId id="2147483744" r:id="rId18"/>
    <p:sldLayoutId id="2147483745" r:id="rId19"/>
    <p:sldLayoutId id="2147483746" r:id="rId20"/>
    <p:sldLayoutId id="2147483747" r:id="rId21"/>
    <p:sldLayoutId id="2147483748" r:id="rId22"/>
  </p:sldLayoutIdLst>
  <p:txStyles>
    <p:titleStyle>
      <a:lvl1pPr algn="l" defTabSz="914400" rtl="0" eaLnBrk="1" latinLnBrk="0" hangingPunct="1">
        <a:lnSpc>
          <a:spcPct val="90000"/>
        </a:lnSpc>
        <a:spcBef>
          <a:spcPct val="0"/>
        </a:spcBef>
        <a:buNone/>
        <a:defRPr sz="2400" b="0" kern="1200">
          <a:solidFill>
            <a:srgbClr val="0C777D"/>
          </a:solidFill>
          <a:latin typeface="+mj-lt"/>
          <a:ea typeface="+mj-ea"/>
          <a:cs typeface="+mj-cs"/>
        </a:defRPr>
      </a:lvl1pPr>
    </p:titleStyle>
    <p:bodyStyle>
      <a:lvl1pPr marL="0" indent="0" algn="l" defTabSz="914400" rtl="0" eaLnBrk="1" latinLnBrk="0" hangingPunct="1">
        <a:lnSpc>
          <a:spcPct val="95000"/>
        </a:lnSpc>
        <a:spcBef>
          <a:spcPts val="1000"/>
        </a:spcBef>
        <a:spcAft>
          <a:spcPts val="0"/>
        </a:spcAft>
        <a:buFont typeface="Arial" panose="020B0604020202020204" pitchFamily="34" charset="0"/>
        <a:buNone/>
        <a:defRPr sz="1200" kern="1200">
          <a:solidFill>
            <a:schemeClr val="tx1"/>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200" kern="1200">
          <a:solidFill>
            <a:schemeClr val="tx1"/>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2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QPP@cms.hhs.gov" TargetMode="External"/><Relationship Id="rId2" Type="http://schemas.openxmlformats.org/officeDocument/2006/relationships/hyperlink" Target="https://qpp.cms.gov/" TargetMode="Externa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hyperlink" Target="https://cmsqualitysupport.servicenowservices.com/ccsq_support_central" TargetMode="Externa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qpp.cms.gov/"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qpp-cm-prod-content.s3.amazonaws.com/uploads/2955/QPP-Access-User-Guide.zip"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qpp.cm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5.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qpp.cms.gov/" TargetMode="Externa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hyperlink" Target="https://qpp-cm-prod-content.s3.amazonaws.com/uploads/2666/2024MIPSDataValidationCriteria.zip" TargetMode="External"/><Relationship Id="rId5" Type="http://schemas.openxmlformats.org/officeDocument/2006/relationships/image" Target="../media/image1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5.xml"/><Relationship Id="rId7" Type="http://schemas.openxmlformats.org/officeDocument/2006/relationships/hyperlink" Target="https://qpp.cms.gov/" TargetMode="External"/><Relationship Id="rId2" Type="http://schemas.openxmlformats.org/officeDocument/2006/relationships/slide" Target="slide24.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https://qpp.cms.gov/"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40.xml"/><Relationship Id="rId5" Type="http://schemas.openxmlformats.org/officeDocument/2006/relationships/image" Target="../media/image19.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qpp.cms.gov/about/resource-library" TargetMode="External"/><Relationship Id="rId3" Type="http://schemas.openxmlformats.org/officeDocument/2006/relationships/hyperlink" Target="mailto:QPP@cms.hhs.gov" TargetMode="External"/><Relationship Id="rId7" Type="http://schemas.openxmlformats.org/officeDocument/2006/relationships/hyperlink" Target="https://qpp.cms.gov/mips/overview" TargetMode="Externa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hyperlink" Target="https://qpp.cms.gov/about/help-and-support" TargetMode="External"/><Relationship Id="rId5" Type="http://schemas.openxmlformats.org/officeDocument/2006/relationships/hyperlink" Target="https://qpp.cms.gov/" TargetMode="External"/><Relationship Id="rId4" Type="http://schemas.openxmlformats.org/officeDocument/2006/relationships/hyperlink" Target="https://cmsqualitysupport.servicenowservices.com/ccsq_support_centra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qpp@cms.hhs.gov" TargetMode="External"/><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40.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hyperlink" Target="http://qpp.cms.gov/" TargetMode="Externa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7.png"/><Relationship Id="rId4" Type="http://schemas.microsoft.com/office/2007/relationships/hdphoto" Target="../media/hdphoto3.wdp"/><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qpp.cms.gov/login?page=register" TargetMode="External"/><Relationship Id="rId3" Type="http://schemas.openxmlformats.org/officeDocument/2006/relationships/slide" Target="slide34.xml"/><Relationship Id="rId7" Type="http://schemas.openxmlformats.org/officeDocument/2006/relationships/hyperlink" Target="https://qpp-cm-prod-content.s3.amazonaws.com/uploads/2955/QPP-Access-User-Guide.zip" TargetMode="External"/><Relationship Id="rId12"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hyperlink" Target="https://qpp.cms.gov/" TargetMode="External"/><Relationship Id="rId11" Type="http://schemas.openxmlformats.org/officeDocument/2006/relationships/slide" Target="slide35.xml"/><Relationship Id="rId5" Type="http://schemas.openxmlformats.org/officeDocument/2006/relationships/hyperlink" Target="https://qpp.cms.gov/mips/exception-applications?py=2024" TargetMode="External"/><Relationship Id="rId10" Type="http://schemas.openxmlformats.org/officeDocument/2006/relationships/slide" Target="slide8.xml"/><Relationship Id="rId4" Type="http://schemas.openxmlformats.org/officeDocument/2006/relationships/hyperlink" Target="https://www.ecfr.gov/current/title-45/subtitle-A/subchapter-D/part-170/subpart-C/section-170.315" TargetMode="Externa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s://qpp.cms.gov/mips/exception-applications" TargetMode="External"/><Relationship Id="rId2" Type="http://schemas.openxmlformats.org/officeDocument/2006/relationships/hyperlink" Target="https://qpp-cm-prod-content.s3.amazonaws.com/uploads/2666/2024MIPSDataValidationCriteria.zip" TargetMode="External"/><Relationship Id="rId1" Type="http://schemas.openxmlformats.org/officeDocument/2006/relationships/slideLayout" Target="../slideLayouts/slideLayout1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8F7CC3-7B68-8424-2FC8-4D0C035967F9}"/>
              </a:ext>
            </a:extLst>
          </p:cNvPr>
          <p:cNvSpPr>
            <a:spLocks noGrp="1"/>
          </p:cNvSpPr>
          <p:nvPr>
            <p:ph type="ctrTitle"/>
          </p:nvPr>
        </p:nvSpPr>
        <p:spPr/>
        <p:txBody>
          <a:bodyPr>
            <a:normAutofit/>
          </a:bodyPr>
          <a:lstStyle/>
          <a:p>
            <a:pPr algn="l">
              <a:lnSpc>
                <a:spcPts val="4000"/>
              </a:lnSpc>
            </a:pPr>
            <a:r>
              <a:rPr lang="en-US" sz="4000" dirty="0"/>
              <a:t>Merit-based Incentive Payment System (</a:t>
            </a:r>
            <a:r>
              <a:rPr lang="en-US" sz="4000"/>
              <a:t>MIPS) </a:t>
            </a:r>
            <a:endParaRPr lang="en-US" sz="4000" dirty="0"/>
          </a:p>
        </p:txBody>
      </p:sp>
      <p:sp>
        <p:nvSpPr>
          <p:cNvPr id="2" name="Subtitle 1">
            <a:extLst>
              <a:ext uri="{FF2B5EF4-FFF2-40B4-BE49-F238E27FC236}">
                <a16:creationId xmlns:a16="http://schemas.microsoft.com/office/drawing/2014/main" id="{A271BE2C-05BB-2E1D-7FEA-B5140671C62B}"/>
              </a:ext>
            </a:extLst>
          </p:cNvPr>
          <p:cNvSpPr>
            <a:spLocks noGrp="1"/>
          </p:cNvSpPr>
          <p:nvPr>
            <p:ph type="subTitle" idx="1"/>
          </p:nvPr>
        </p:nvSpPr>
        <p:spPr/>
        <p:txBody>
          <a:bodyPr/>
          <a:lstStyle/>
          <a:p>
            <a:r>
              <a:rPr lang="en-US" dirty="0"/>
              <a:t>2024 MIPS Promoting Interoperability Performance Category Hardship Exception Application Guide</a:t>
            </a:r>
          </a:p>
        </p:txBody>
      </p:sp>
      <p:sp>
        <p:nvSpPr>
          <p:cNvPr id="5" name="TextBox 4">
            <a:extLst>
              <a:ext uri="{FF2B5EF4-FFF2-40B4-BE49-F238E27FC236}">
                <a16:creationId xmlns:a16="http://schemas.microsoft.com/office/drawing/2014/main" id="{4E7AFCE1-131F-180D-E36B-B05B994D727D}"/>
              </a:ext>
            </a:extLst>
          </p:cNvPr>
          <p:cNvSpPr txBox="1"/>
          <p:nvPr/>
        </p:nvSpPr>
        <p:spPr>
          <a:xfrm>
            <a:off x="4873752" y="97459"/>
            <a:ext cx="2944368" cy="584775"/>
          </a:xfrm>
          <a:prstGeom prst="rect">
            <a:avLst/>
          </a:prstGeom>
          <a:noFill/>
        </p:spPr>
        <p:txBody>
          <a:bodyPr wrap="square">
            <a:spAutoFit/>
          </a:bodyPr>
          <a:lstStyle/>
          <a:p>
            <a:r>
              <a:rPr lang="en-US" sz="1600" dirty="0"/>
              <a:t>OMB control number: 0938-134</a:t>
            </a:r>
          </a:p>
          <a:p>
            <a:r>
              <a:rPr lang="en-US" sz="1600" dirty="0"/>
              <a:t>Expiration Date: 02/28/2027</a:t>
            </a:r>
          </a:p>
        </p:txBody>
      </p:sp>
    </p:spTree>
    <p:extLst>
      <p:ext uri="{BB962C8B-B14F-4D97-AF65-F5344CB8AC3E}">
        <p14:creationId xmlns:p14="http://schemas.microsoft.com/office/powerpoint/2010/main" val="313397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Groups and Virtual Groups</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8108254" cy="4965883"/>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To submit an application on behalf of a group, every office location/practice site within the taxpayer identification number (TIN) must experience the hardship for the group to qualify for the Promoting Interoperability performance category hardship exception.</a:t>
            </a:r>
          </a:p>
          <a:p>
            <a:pPr marL="173736" marR="0" lvl="0" indent="-17145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For example, if one office location is within a broadband availability area but the other office(s) for the practice is not, the office with broadband availability would not qualify for the MIPS Promoting Interoperability performance category hardship exception and must report for those clinicians for whom they have data.</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To submit an application on behalf of a virtual group, every office location/practice site for each TIN within the virtual group must experience the hardship for the virtual group to qualify for the Promoting Interoperability performance category hardship exception.</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For example, if one TIN is within a broadband availability area but the other TIN(s) in the virtual group is not, the TIN with broadband availability would not qualify for the MIPS Promoting Interoperability performance category hardship exception and must report for those clinicians for whom they have data.</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10</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INFORMATION</a:t>
            </a:r>
          </a:p>
        </p:txBody>
      </p:sp>
    </p:spTree>
    <p:extLst>
      <p:ext uri="{BB962C8B-B14F-4D97-AF65-F5344CB8AC3E}">
        <p14:creationId xmlns:p14="http://schemas.microsoft.com/office/powerpoint/2010/main" val="90118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MIPS APM Participants</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8108254" cy="4965883"/>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MIPS eligible clinicians and groups participating in a MIPS APM can apply for hardship exceptions and qualify for automatic reweighting.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If you’re participating in MIPS at the APM Entity level (either reporting traditional MIPS or the APP), you can complete the application as an individual or group. </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If approved, the MIPS eligible clinician will receive the APM Entity’s score, but will be excluded from the calculation when we create an average Promoting Interoperability score for the APM Entity.</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APM Entities reporting the APP or traditional MIPS can’t submit a Promoting Interoperability Hardship Exception application on behalf of the entire APM Entity. </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MIPS eligible clinicians in the APM Entity would need to submit the MIPS Promoting Interoperability Performance Category Hardship Exception application at the individual or group level, as appropriate to their circumstances.</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A MIPS Promoting Interoperability performance category hardship exception doesn’t exempt you from reporting on any CEHRT activities as may be required by your APM.</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11</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INFORMATION</a:t>
            </a:r>
          </a:p>
        </p:txBody>
      </p:sp>
      <p:pic>
        <p:nvPicPr>
          <p:cNvPr id="6" name="Picture 5" descr="A blue and green gradient&#10;&#10;Description automatically generated">
            <a:extLst>
              <a:ext uri="{FF2B5EF4-FFF2-40B4-BE49-F238E27FC236}">
                <a16:creationId xmlns:a16="http://schemas.microsoft.com/office/drawing/2014/main" id="{152987CE-6223-AE39-7020-8E9AF92BF5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9866" y="4787193"/>
            <a:ext cx="7044267" cy="597606"/>
          </a:xfrm>
          <a:prstGeom prst="rect">
            <a:avLst/>
          </a:prstGeom>
        </p:spPr>
      </p:pic>
      <p:sp>
        <p:nvSpPr>
          <p:cNvPr id="7" name="Content Placeholder 4">
            <a:extLst>
              <a:ext uri="{FF2B5EF4-FFF2-40B4-BE49-F238E27FC236}">
                <a16:creationId xmlns:a16="http://schemas.microsoft.com/office/drawing/2014/main" id="{15F936F3-F446-DD76-BB8C-F8A31DD5FB09}"/>
              </a:ext>
            </a:extLst>
          </p:cNvPr>
          <p:cNvSpPr txBox="1">
            <a:spLocks/>
          </p:cNvSpPr>
          <p:nvPr/>
        </p:nvSpPr>
        <p:spPr>
          <a:xfrm>
            <a:off x="1049866" y="4787193"/>
            <a:ext cx="7044267" cy="50729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200" b="1" i="0" strike="noStrike" kern="1200" cap="none" spc="0" normalizeH="0" baseline="0" noProof="0" dirty="0">
                <a:ln>
                  <a:noFill/>
                </a:ln>
                <a:solidFill>
                  <a:schemeClr val="bg1"/>
                </a:solidFill>
                <a:effectLst/>
                <a:uLnTx/>
                <a:uFillTx/>
                <a:ea typeface="+mn-ea"/>
                <a:cs typeface="Segoe UI" panose="020B0502040204020203" pitchFamily="34" charset="0"/>
              </a:rPr>
              <a:t>Reminder: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The Promoting Interoperability Performance Category Hardship Exception application isn’t available to APM Entities. </a:t>
            </a:r>
          </a:p>
        </p:txBody>
      </p:sp>
    </p:spTree>
    <p:extLst>
      <p:ext uri="{BB962C8B-B14F-4D97-AF65-F5344CB8AC3E}">
        <p14:creationId xmlns:p14="http://schemas.microsoft.com/office/powerpoint/2010/main" val="48886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3182112"/>
            <a:ext cx="3875035" cy="2373683"/>
          </a:xfrm>
        </p:spPr>
        <p:txBody>
          <a:bodyPr>
            <a:normAutofit fontScale="90000"/>
          </a:bodyPr>
          <a:lstStyle/>
          <a:p>
            <a:r>
              <a:rPr lang="en-US" dirty="0"/>
              <a:t>MIPS Promoting Interoperability Performance Category Hardship Exception: Frequently Asked Questions </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12</a:t>
            </a:fld>
            <a:endParaRPr lang="en-US" dirty="0"/>
          </a:p>
        </p:txBody>
      </p:sp>
    </p:spTree>
    <p:extLst>
      <p:ext uri="{BB962C8B-B14F-4D97-AF65-F5344CB8AC3E}">
        <p14:creationId xmlns:p14="http://schemas.microsoft.com/office/powerpoint/2010/main" val="246296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1690689"/>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1736748540"/>
              </p:ext>
            </p:extLst>
          </p:nvPr>
        </p:nvGraphicFramePr>
        <p:xfrm>
          <a:off x="489475" y="1692141"/>
          <a:ext cx="8138158" cy="4108583"/>
        </p:xfrm>
        <a:graphic>
          <a:graphicData uri="http://schemas.openxmlformats.org/drawingml/2006/table">
            <a:tbl>
              <a:tblPr firstRow="1" bandRow="1">
                <a:tableStyleId>{073A0DAA-6AF3-43AB-8588-CEC1D06C72B9}</a:tableStyleId>
              </a:tblPr>
              <a:tblGrid>
                <a:gridCol w="4069079">
                  <a:extLst>
                    <a:ext uri="{9D8B030D-6E8A-4147-A177-3AD203B41FA5}">
                      <a16:colId xmlns:a16="http://schemas.microsoft.com/office/drawing/2014/main" val="721764514"/>
                    </a:ext>
                  </a:extLst>
                </a:gridCol>
                <a:gridCol w="4069079">
                  <a:extLst>
                    <a:ext uri="{9D8B030D-6E8A-4147-A177-3AD203B41FA5}">
                      <a16:colId xmlns:a16="http://schemas.microsoft.com/office/drawing/2014/main" val="2475069883"/>
                    </a:ext>
                  </a:extLst>
                </a:gridCol>
              </a:tblGrid>
              <a:tr h="396562">
                <a:tc>
                  <a:txBody>
                    <a:bodyPr/>
                    <a:lstStyle/>
                    <a:p>
                      <a:pPr algn="ctr">
                        <a:lnSpc>
                          <a:spcPct val="110000"/>
                        </a:lnSpc>
                      </a:pPr>
                      <a:r>
                        <a:rPr lang="en-GB" altLang="en-US" sz="1200" b="1" spc="0" baseline="0" dirty="0">
                          <a:solidFill>
                            <a:schemeClr val="bg1"/>
                          </a:solidFill>
                          <a:latin typeface="+mj-lt"/>
                          <a:cs typeface="Segoe UI" panose="020B0502040204020203" pitchFamily="34" charset="0"/>
                        </a:rPr>
                        <a:t>Question</a:t>
                      </a:r>
                      <a:endParaRPr lang="en-US" sz="1200" spc="0" baseline="0" dirty="0">
                        <a:solidFill>
                          <a:schemeClr val="bg1"/>
                        </a:solidFill>
                        <a:latin typeface="+mj-lt"/>
                        <a:cs typeface="Segoe UI" panose="020B0502040204020203" pitchFamily="34" charset="0"/>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pPr>
                      <a:r>
                        <a:rPr lang="en-GB" altLang="en-US" sz="1200" b="1" spc="0" baseline="0" dirty="0">
                          <a:solidFill>
                            <a:schemeClr val="bg1"/>
                          </a:solidFill>
                          <a:latin typeface="+mj-lt"/>
                          <a:cs typeface="Segoe UI" panose="020B0502040204020203" pitchFamily="34" charset="0"/>
                        </a:rPr>
                        <a:t>Answer</a:t>
                      </a:r>
                      <a:endParaRPr lang="en-US" sz="1200" spc="0" baseline="0" dirty="0">
                        <a:solidFill>
                          <a:schemeClr val="bg1"/>
                        </a:solidFill>
                        <a:latin typeface="+mj-lt"/>
                        <a:cs typeface="Segoe UI" panose="020B0502040204020203" pitchFamily="34" charset="0"/>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rgbClr val="1F3888"/>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933255">
                <a:tc>
                  <a:txBody>
                    <a:bodyPr/>
                    <a:lstStyle/>
                    <a:p>
                      <a:pPr marL="0" marR="0" algn="l">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Segoe UI" panose="020B0502040204020203" pitchFamily="34" charset="0"/>
                        </a:rPr>
                        <a:t>Where Can I Look for a Status </a:t>
                      </a:r>
                      <a:r>
                        <a:rPr lang="en-US" sz="1200" b="1" dirty="0">
                          <a:solidFill>
                            <a:schemeClr val="tx1"/>
                          </a:solidFill>
                          <a:effectLst/>
                          <a:latin typeface="+mj-lt"/>
                          <a:ea typeface="Calibri" panose="020F0502020204030204" pitchFamily="34" charset="0"/>
                          <a:cs typeface="Segoe UI" panose="020B0502040204020203" pitchFamily="34" charset="0"/>
                        </a:rPr>
                        <a:t>Update on My MIPS </a:t>
                      </a:r>
                      <a:r>
                        <a:rPr lang="en-US" sz="1200" b="1" dirty="0">
                          <a:solidFill>
                            <a:srgbClr val="000000"/>
                          </a:solidFill>
                          <a:effectLst/>
                          <a:latin typeface="+mj-lt"/>
                          <a:ea typeface="Calibri" panose="020F0502020204030204" pitchFamily="34" charset="0"/>
                          <a:cs typeface="Segoe UI" panose="020B0502040204020203" pitchFamily="34" charset="0"/>
                        </a:rPr>
                        <a:t>Promoting Interoperability Performance Category Hardship Exception Application?</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000000"/>
                          </a:solidFill>
                          <a:latin typeface="+mj-lt"/>
                          <a:cs typeface="Segoe UI" panose="020B0502040204020203" pitchFamily="34" charset="0"/>
                        </a:rPr>
                        <a:t>You can monitor your application status in your QPP Account on </a:t>
                      </a:r>
                      <a:r>
                        <a:rPr lang="en-US" sz="1200" i="0" dirty="0">
                          <a:solidFill>
                            <a:srgbClr val="000000"/>
                          </a:solidFill>
                          <a:effectLst/>
                          <a:latin typeface="+mj-lt"/>
                          <a:ea typeface="Calibri" panose="020F0502020204030204" pitchFamily="34" charset="0"/>
                          <a:cs typeface="Segoe UI" panose="020B0502040204020203" pitchFamily="34" charset="0"/>
                        </a:rPr>
                        <a:t>the </a:t>
                      </a:r>
                      <a:r>
                        <a:rPr lang="en-US" sz="1200" i="0" dirty="0">
                          <a:solidFill>
                            <a:srgbClr val="FF0000"/>
                          </a:solidFill>
                          <a:effectLst/>
                          <a:latin typeface="+mj-lt"/>
                          <a:ea typeface="Calibri" panose="020F0502020204030204" pitchFamily="34" charset="0"/>
                          <a:cs typeface="Segoe UI" panose="020B0502040204020203" pitchFamily="34" charset="0"/>
                          <a:hlinkClick r:id="rId2"/>
                        </a:rPr>
                        <a:t>QPP website</a:t>
                      </a:r>
                      <a:r>
                        <a:rPr lang="en-US" sz="1200" u="none" dirty="0">
                          <a:solidFill>
                            <a:srgbClr val="000000"/>
                          </a:solidFill>
                          <a:latin typeface="+mj-lt"/>
                          <a:cs typeface="Segoe UI" panose="020B0502040204020203" pitchFamily="34" charset="0"/>
                          <a:hlinkClick r:id="rId2"/>
                        </a:rPr>
                        <a:t>.</a:t>
                      </a:r>
                      <a:endParaRPr lang="en-US" sz="1200" u="none" dirty="0">
                        <a:solidFill>
                          <a:srgbClr val="000000"/>
                        </a:solidFill>
                        <a:latin typeface="+mj-lt"/>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1788868">
                <a:tc>
                  <a:txBody>
                    <a:bodyPr/>
                    <a:lstStyle/>
                    <a:p>
                      <a:pPr marL="0" marR="0" algn="l">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Segoe UI" panose="020B0502040204020203" pitchFamily="34" charset="0"/>
                        </a:rPr>
                        <a:t>Can Additional Staff Members Access/Receive Notifications About the Status of the MIPS Promoting Interoperability Performance Category Hardship Exception Application?</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nSpc>
                          <a:spcPct val="107000"/>
                        </a:lnSpc>
                        <a:spcBef>
                          <a:spcPts val="0"/>
                        </a:spcBef>
                        <a:spcAft>
                          <a:spcPts val="0"/>
                        </a:spcAft>
                        <a:buFont typeface="Symbol" panose="05050102010706020507" pitchFamily="18" charset="2"/>
                        <a:buNone/>
                      </a:pPr>
                      <a:r>
                        <a:rPr lang="en-US" sz="1200" dirty="0">
                          <a:solidFill>
                            <a:srgbClr val="000000"/>
                          </a:solidFill>
                          <a:effectLst/>
                          <a:latin typeface="+mj-lt"/>
                          <a:ea typeface="Calibri" panose="020F0502020204030204" pitchFamily="34" charset="0"/>
                          <a:cs typeface="Segoe UI" panose="020B0502040204020203" pitchFamily="34" charset="0"/>
                        </a:rPr>
                        <a:t>Yes, you can add additional staff or representatives who should receive notifications about the status of the application. </a:t>
                      </a:r>
                    </a:p>
                    <a:p>
                      <a:pPr marL="0" marR="0" lvl="0" indent="0">
                        <a:lnSpc>
                          <a:spcPct val="107000"/>
                        </a:lnSpc>
                        <a:spcBef>
                          <a:spcPts val="0"/>
                        </a:spcBef>
                        <a:spcAft>
                          <a:spcPts val="0"/>
                        </a:spcAft>
                        <a:buFont typeface="Symbol" panose="05050102010706020507" pitchFamily="18" charset="2"/>
                        <a:buNone/>
                      </a:pPr>
                      <a:endParaRPr lang="en-US" sz="1200" dirty="0">
                        <a:solidFill>
                          <a:srgbClr val="000000"/>
                        </a:solidFill>
                        <a:effectLst/>
                        <a:latin typeface="+mj-lt"/>
                        <a:ea typeface="Calibri" panose="020F0502020204030204" pitchFamily="34" charset="0"/>
                        <a:cs typeface="Segoe UI" panose="020B0502040204020203" pitchFamily="34" charset="0"/>
                      </a:endParaRPr>
                    </a:p>
                    <a:p>
                      <a:pPr marL="0" marR="0" lvl="0" indent="0">
                        <a:lnSpc>
                          <a:spcPct val="107000"/>
                        </a:lnSpc>
                        <a:spcBef>
                          <a:spcPts val="0"/>
                        </a:spcBef>
                        <a:spcAft>
                          <a:spcPts val="0"/>
                        </a:spcAft>
                        <a:buFont typeface="Symbol" panose="05050102010706020507" pitchFamily="18" charset="2"/>
                        <a:buNone/>
                      </a:pPr>
                      <a:r>
                        <a:rPr lang="en-US" sz="1200" dirty="0">
                          <a:solidFill>
                            <a:srgbClr val="000000"/>
                          </a:solidFill>
                          <a:effectLst/>
                          <a:latin typeface="+mj-lt"/>
                          <a:ea typeface="Calibri" panose="020F0502020204030204" pitchFamily="34" charset="0"/>
                          <a:cs typeface="Segoe UI" panose="020B0502040204020203" pitchFamily="34" charset="0"/>
                        </a:rPr>
                        <a:t>In the Additional Access section of the application, provide the email address(es) of additional staff or representatives </a:t>
                      </a:r>
                      <a:r>
                        <a:rPr lang="en-US" sz="1200" dirty="0">
                          <a:solidFill>
                            <a:schemeClr val="tx1"/>
                          </a:solidFill>
                          <a:effectLst/>
                          <a:latin typeface="+mj-lt"/>
                          <a:ea typeface="Calibri" panose="020F0502020204030204" pitchFamily="34" charset="0"/>
                          <a:cs typeface="Segoe UI" panose="020B0502040204020203" pitchFamily="34" charset="0"/>
                        </a:rPr>
                        <a:t>who you </a:t>
                      </a:r>
                      <a:r>
                        <a:rPr lang="en-US" sz="1200" dirty="0">
                          <a:solidFill>
                            <a:srgbClr val="000000"/>
                          </a:solidFill>
                          <a:effectLst/>
                          <a:latin typeface="+mj-lt"/>
                          <a:ea typeface="Calibri" panose="020F0502020204030204" pitchFamily="34" charset="0"/>
                          <a:cs typeface="Segoe UI" panose="020B0502040204020203" pitchFamily="34" charset="0"/>
                        </a:rPr>
                        <a:t>would like to receive email notifications. </a:t>
                      </a:r>
                    </a:p>
                    <a:p>
                      <a:pPr marL="0" marR="0" lvl="0" indent="0">
                        <a:lnSpc>
                          <a:spcPct val="107000"/>
                        </a:lnSpc>
                        <a:spcBef>
                          <a:spcPts val="0"/>
                        </a:spcBef>
                        <a:spcAft>
                          <a:spcPts val="0"/>
                        </a:spcAft>
                        <a:buFont typeface="Symbol" panose="05050102010706020507" pitchFamily="18" charset="2"/>
                        <a:buNone/>
                      </a:pPr>
                      <a:endParaRPr lang="en-US" sz="1200" dirty="0">
                        <a:solidFill>
                          <a:srgbClr val="000000"/>
                        </a:solidFill>
                        <a:effectLst/>
                        <a:latin typeface="+mj-lt"/>
                        <a:ea typeface="Calibri" panose="020F0502020204030204" pitchFamily="34" charset="0"/>
                        <a:cs typeface="Segoe UI" panose="020B0502040204020203" pitchFamily="34" charset="0"/>
                      </a:endParaRPr>
                    </a:p>
                    <a:p>
                      <a:pPr marL="0" marR="0" lvl="0" indent="0">
                        <a:lnSpc>
                          <a:spcPct val="107000"/>
                        </a:lnSpc>
                        <a:spcBef>
                          <a:spcPts val="0"/>
                        </a:spcBef>
                        <a:spcAft>
                          <a:spcPts val="0"/>
                        </a:spcAft>
                        <a:buFont typeface="Symbol" panose="05050102010706020507" pitchFamily="18" charset="2"/>
                        <a:buNone/>
                      </a:pPr>
                      <a:r>
                        <a:rPr lang="en-US" sz="1200" b="1" dirty="0">
                          <a:solidFill>
                            <a:srgbClr val="000000"/>
                          </a:solidFill>
                          <a:effectLst/>
                          <a:latin typeface="+mj-lt"/>
                          <a:ea typeface="Calibri" panose="020F0502020204030204" pitchFamily="34" charset="0"/>
                          <a:cs typeface="Segoe UI" panose="020B0502040204020203" pitchFamily="34" charset="0"/>
                        </a:rPr>
                        <a:t>Please note: </a:t>
                      </a:r>
                      <a:r>
                        <a:rPr lang="en-US" sz="1200" dirty="0">
                          <a:solidFill>
                            <a:srgbClr val="000000"/>
                          </a:solidFill>
                          <a:effectLst/>
                          <a:latin typeface="+mj-lt"/>
                          <a:ea typeface="Calibri" panose="020F0502020204030204" pitchFamily="34" charset="0"/>
                          <a:cs typeface="Segoe UI" panose="020B0502040204020203" pitchFamily="34" charset="0"/>
                        </a:rPr>
                        <a:t>the additional staff or representatives must have HARP credentials to see the application on </a:t>
                      </a:r>
                      <a:r>
                        <a:rPr lang="en-US" sz="1200" i="0" dirty="0">
                          <a:solidFill>
                            <a:srgbClr val="000000"/>
                          </a:solidFill>
                          <a:effectLst/>
                          <a:latin typeface="+mj-lt"/>
                          <a:ea typeface="Calibri" panose="020F0502020204030204" pitchFamily="34" charset="0"/>
                          <a:cs typeface="Segoe UI" panose="020B0502040204020203" pitchFamily="34" charset="0"/>
                        </a:rPr>
                        <a:t>the </a:t>
                      </a:r>
                      <a:r>
                        <a:rPr lang="en-US" sz="1200" i="0" dirty="0">
                          <a:solidFill>
                            <a:srgbClr val="FF0000"/>
                          </a:solidFill>
                          <a:effectLst/>
                          <a:latin typeface="+mj-lt"/>
                          <a:ea typeface="Calibri" panose="020F0502020204030204" pitchFamily="34" charset="0"/>
                          <a:cs typeface="Segoe UI" panose="020B0502040204020203" pitchFamily="34" charset="0"/>
                          <a:hlinkClick r:id="rId2"/>
                        </a:rPr>
                        <a:t>QPP website</a:t>
                      </a:r>
                      <a:r>
                        <a:rPr lang="en-US" sz="1200" dirty="0">
                          <a:solidFill>
                            <a:srgbClr val="000000"/>
                          </a:solidFill>
                          <a:effectLst/>
                          <a:latin typeface="+mj-lt"/>
                          <a:ea typeface="Calibri" panose="020F0502020204030204" pitchFamily="34" charset="0"/>
                          <a:cs typeface="Segoe UI" panose="020B0502040204020203" pitchFamily="34" charset="0"/>
                        </a:rPr>
                        <a:t>. </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989898">
                <a:tc>
                  <a:txBody>
                    <a:bodyPr/>
                    <a:lstStyle/>
                    <a:p>
                      <a:pPr marL="0" marR="0" algn="l">
                        <a:lnSpc>
                          <a:spcPct val="107000"/>
                        </a:lnSpc>
                        <a:spcBef>
                          <a:spcPts val="0"/>
                        </a:spcBef>
                        <a:spcAft>
                          <a:spcPts val="0"/>
                        </a:spcAft>
                      </a:pPr>
                      <a:r>
                        <a:rPr lang="en-US" sz="1200" b="1">
                          <a:solidFill>
                            <a:srgbClr val="000000"/>
                          </a:solidFill>
                          <a:effectLst/>
                          <a:latin typeface="+mj-lt"/>
                          <a:ea typeface="Calibri" panose="020F0502020204030204" pitchFamily="34" charset="0"/>
                          <a:cs typeface="Segoe UI" panose="020B0502040204020203" pitchFamily="34" charset="0"/>
                        </a:rPr>
                        <a:t>How Can I Correct a Mistake Made on Our MIPS Promoting Interoperability Performance Category Hardship Exception Application?</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nSpc>
                          <a:spcPct val="107000"/>
                        </a:lnSpc>
                        <a:spcBef>
                          <a:spcPts val="0"/>
                        </a:spcBef>
                        <a:spcAft>
                          <a:spcPts val="0"/>
                        </a:spcAft>
                        <a:buFont typeface="Symbol" panose="05050102010706020507" pitchFamily="18" charset="2"/>
                        <a:buNone/>
                      </a:pPr>
                      <a:r>
                        <a:rPr lang="en-US" sz="1200" dirty="0">
                          <a:solidFill>
                            <a:srgbClr val="000000"/>
                          </a:solidFill>
                          <a:effectLst/>
                          <a:latin typeface="+mj-lt"/>
                          <a:ea typeface="Calibri" panose="020F0502020204030204" pitchFamily="34" charset="0"/>
                          <a:cs typeface="Segoe UI" panose="020B0502040204020203" pitchFamily="34" charset="0"/>
                        </a:rPr>
                        <a:t>If you </a:t>
                      </a:r>
                      <a:r>
                        <a:rPr lang="en-US" sz="1200" dirty="0">
                          <a:solidFill>
                            <a:schemeClr val="tx1"/>
                          </a:solidFill>
                          <a:effectLst/>
                          <a:latin typeface="+mj-lt"/>
                          <a:ea typeface="Calibri" panose="020F0502020204030204" pitchFamily="34" charset="0"/>
                          <a:cs typeface="Segoe UI" panose="020B0502040204020203" pitchFamily="34" charset="0"/>
                        </a:rPr>
                        <a:t>identify an </a:t>
                      </a:r>
                      <a:r>
                        <a:rPr lang="en-US" sz="1200" dirty="0">
                          <a:solidFill>
                            <a:srgbClr val="000000"/>
                          </a:solidFill>
                          <a:effectLst/>
                          <a:latin typeface="+mj-lt"/>
                          <a:ea typeface="Calibri" panose="020F0502020204030204" pitchFamily="34" charset="0"/>
                          <a:cs typeface="Segoe UI" panose="020B0502040204020203" pitchFamily="34" charset="0"/>
                        </a:rPr>
                        <a:t>error with your application, please contact the Quality Payment Program </a:t>
                      </a:r>
                      <a:r>
                        <a:rPr lang="en-US" sz="1200" b="0" dirty="0">
                          <a:solidFill>
                            <a:srgbClr val="000000"/>
                          </a:solidFill>
                          <a:latin typeface="+mj-lt"/>
                          <a:cs typeface="Segoe UI" panose="020B0502040204020203" pitchFamily="34" charset="0"/>
                        </a:rPr>
                        <a:t>Service Center by email at </a:t>
                      </a:r>
                      <a:r>
                        <a:rPr lang="en-US" sz="1200" b="0" kern="1200" dirty="0">
                          <a:solidFill>
                            <a:schemeClr val="accent3">
                              <a:lumMod val="40000"/>
                              <a:lumOff val="60000"/>
                            </a:schemeClr>
                          </a:solidFill>
                          <a:latin typeface="+mj-lt"/>
                          <a:ea typeface="+mn-ea"/>
                          <a:cs typeface="Segoe UI" panose="020B0502040204020203" pitchFamily="34" charset="0"/>
                          <a:hlinkClick r:id="rId3"/>
                        </a:rPr>
                        <a:t>QPP@cms.hhs.gov</a:t>
                      </a:r>
                      <a:r>
                        <a:rPr lang="en-US" sz="1200" b="0" dirty="0">
                          <a:solidFill>
                            <a:srgbClr val="000000"/>
                          </a:solidFill>
                          <a:latin typeface="+mj-lt"/>
                          <a:cs typeface="Segoe UI" panose="020B0502040204020203" pitchFamily="34" charset="0"/>
                        </a:rPr>
                        <a:t>, </a:t>
                      </a:r>
                      <a:r>
                        <a:rPr lang="en-US" sz="1200" b="0" dirty="0">
                          <a:solidFill>
                            <a:schemeClr val="tx1"/>
                          </a:solidFill>
                          <a:latin typeface="+mj-lt"/>
                          <a:cs typeface="Segoe UI" panose="020B0502040204020203" pitchFamily="34" charset="0"/>
                        </a:rPr>
                        <a:t>by creating </a:t>
                      </a:r>
                      <a:r>
                        <a:rPr lang="en-US" sz="1200" b="0" dirty="0">
                          <a:solidFill>
                            <a:srgbClr val="000000"/>
                          </a:solidFill>
                          <a:latin typeface="+mj-lt"/>
                          <a:cs typeface="Segoe UI" panose="020B0502040204020203" pitchFamily="34" charset="0"/>
                        </a:rPr>
                        <a:t>a </a:t>
                      </a:r>
                      <a:r>
                        <a:rPr lang="en-US" sz="1200" b="0" dirty="0">
                          <a:solidFill>
                            <a:srgbClr val="FF0000"/>
                          </a:solidFill>
                          <a:latin typeface="+mj-lt"/>
                          <a:cs typeface="Segoe UI" panose="020B0502040204020203" pitchFamily="34" charset="0"/>
                          <a:hlinkClick r:id="rId4"/>
                        </a:rPr>
                        <a:t>QPP Service Center ticket</a:t>
                      </a:r>
                      <a:r>
                        <a:rPr lang="en-US" sz="1200" b="0" dirty="0">
                          <a:solidFill>
                            <a:srgbClr val="000000"/>
                          </a:solidFill>
                          <a:latin typeface="+mj-lt"/>
                          <a:cs typeface="Segoe UI" panose="020B0502040204020203" pitchFamily="34" charset="0"/>
                        </a:rPr>
                        <a:t>, or by phone at 1-866-288-8292 (Monday-Friday, </a:t>
                      </a:r>
                      <a:br>
                        <a:rPr lang="en-US" sz="1200" b="0" dirty="0">
                          <a:solidFill>
                            <a:srgbClr val="000000"/>
                          </a:solidFill>
                          <a:latin typeface="+mj-lt"/>
                          <a:cs typeface="Segoe UI" panose="020B0502040204020203" pitchFamily="34" charset="0"/>
                        </a:rPr>
                      </a:br>
                      <a:r>
                        <a:rPr lang="en-US" sz="1200" b="0" dirty="0">
                          <a:solidFill>
                            <a:srgbClr val="000000"/>
                          </a:solidFill>
                          <a:latin typeface="+mj-lt"/>
                          <a:cs typeface="Segoe UI" panose="020B0502040204020203" pitchFamily="34" charset="0"/>
                        </a:rPr>
                        <a:t>8 a.m. - 8 p.m. ET).</a:t>
                      </a:r>
                      <a:endParaRPr lang="en-US" sz="120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13</a:t>
            </a:fld>
            <a:endParaRPr lang="en-US" dirty="0"/>
          </a:p>
        </p:txBody>
      </p:sp>
      <p:sp>
        <p:nvSpPr>
          <p:cNvPr id="6" name="Action Button: Home 3">
            <a:hlinkClick r:id="rId5"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6497478"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FREQUENTLY ASKED QUESTIONS </a:t>
            </a:r>
          </a:p>
        </p:txBody>
      </p:sp>
    </p:spTree>
    <p:extLst>
      <p:ext uri="{BB962C8B-B14F-4D97-AF65-F5344CB8AC3E}">
        <p14:creationId xmlns:p14="http://schemas.microsoft.com/office/powerpoint/2010/main" val="417797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3182112"/>
            <a:ext cx="3875035" cy="2373683"/>
          </a:xfrm>
        </p:spPr>
        <p:txBody>
          <a:bodyPr>
            <a:normAutofit fontScale="90000"/>
          </a:bodyPr>
          <a:lstStyle/>
          <a:p>
            <a:r>
              <a:rPr lang="en-US" dirty="0"/>
              <a:t>MIPS Promoting Interoperability Performance Category Hardship Exception: Application Steps</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14</a:t>
            </a:fld>
            <a:endParaRPr lang="en-US" dirty="0"/>
          </a:p>
        </p:txBody>
      </p:sp>
    </p:spTree>
    <p:extLst>
      <p:ext uri="{BB962C8B-B14F-4D97-AF65-F5344CB8AC3E}">
        <p14:creationId xmlns:p14="http://schemas.microsoft.com/office/powerpoint/2010/main" val="111463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1: Sign in to Your QPP Account</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4784521" cy="4965883"/>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With your HARP credentials, sign in to your QPP Account on the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2"/>
              </a:rPr>
              <a:t>QPP website</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15</a:t>
            </a:fld>
            <a:endParaRPr lang="en-US"/>
          </a:p>
        </p:txBody>
      </p:sp>
      <p:sp>
        <p:nvSpPr>
          <p:cNvPr id="9" name="Action Button: Home 3">
            <a:hlinkClick r:id="rId3"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pic>
        <p:nvPicPr>
          <p:cNvPr id="6" name="Picture 5" descr="A blue and green gradient&#10;&#10;Description automatically generated">
            <a:extLst>
              <a:ext uri="{FF2B5EF4-FFF2-40B4-BE49-F238E27FC236}">
                <a16:creationId xmlns:a16="http://schemas.microsoft.com/office/drawing/2014/main" id="{152987CE-6223-AE39-7020-8E9AF92BF5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0864" y="2373413"/>
            <a:ext cx="4401176" cy="982435"/>
          </a:xfrm>
          <a:prstGeom prst="rect">
            <a:avLst/>
          </a:prstGeom>
        </p:spPr>
      </p:pic>
      <p:sp>
        <p:nvSpPr>
          <p:cNvPr id="7" name="Content Placeholder 4">
            <a:extLst>
              <a:ext uri="{FF2B5EF4-FFF2-40B4-BE49-F238E27FC236}">
                <a16:creationId xmlns:a16="http://schemas.microsoft.com/office/drawing/2014/main" id="{15F936F3-F446-DD76-BB8C-F8A31DD5FB09}"/>
              </a:ext>
            </a:extLst>
          </p:cNvPr>
          <p:cNvSpPr txBox="1">
            <a:spLocks/>
          </p:cNvSpPr>
          <p:nvPr/>
        </p:nvSpPr>
        <p:spPr>
          <a:xfrm>
            <a:off x="490864" y="2373413"/>
            <a:ext cx="4401176" cy="50729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0" lang="en-US" sz="1200" b="1" i="0" strike="noStrike" kern="1200" cap="none" spc="0" normalizeH="0" baseline="0" noProof="0" dirty="0">
                <a:ln>
                  <a:noFill/>
                </a:ln>
                <a:solidFill>
                  <a:schemeClr val="bg1"/>
                </a:solidFill>
                <a:effectLst/>
                <a:uLnTx/>
                <a:uFillTx/>
                <a:ea typeface="+mn-ea"/>
                <a:cs typeface="Segoe UI" panose="020B0502040204020203" pitchFamily="34" charset="0"/>
              </a:rPr>
              <a:t>Note:</a:t>
            </a:r>
            <a:r>
              <a:rPr kumimoji="0" lang="en-US" sz="1200" b="0" i="0" strike="noStrike" kern="1200" cap="none" spc="0" normalizeH="0" baseline="0" noProof="0" dirty="0">
                <a:ln>
                  <a:noFill/>
                </a:ln>
                <a:solidFill>
                  <a:schemeClr val="bg1"/>
                </a:solidFill>
                <a:effectLst/>
                <a:uLnTx/>
                <a:uFillTx/>
                <a:ea typeface="+mn-ea"/>
                <a:cs typeface="Segoe UI" panose="020B0502040204020203" pitchFamily="34" charset="0"/>
              </a:rPr>
              <a:t>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If you haven’t signed in on </a:t>
            </a:r>
            <a:r>
              <a:rPr kumimoji="0" lang="en-US" sz="1200" b="0" i="0" u="none" strike="noStrike" kern="1200" cap="none" spc="0" normalizeH="0" baseline="0" noProof="0" dirty="0">
                <a:ln>
                  <a:noFill/>
                </a:ln>
                <a:solidFill>
                  <a:schemeClr val="bg1"/>
                </a:solidFill>
                <a:effectLst/>
                <a:uLnTx/>
                <a:uFillTx/>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chemeClr val="bg1"/>
                </a:solidFill>
                <a:effectLst/>
                <a:uLnTx/>
                <a:uFillTx/>
                <a:ea typeface="Calibri" panose="020F0502020204030204" pitchFamily="34" charset="0"/>
                <a:cs typeface="Segoe UI" panose="020B0502040204020203" pitchFamily="34" charset="0"/>
                <a:hlinkClick r:id="rId2">
                  <a:extLst>
                    <a:ext uri="{A12FA001-AC4F-418D-AE19-62706E023703}">
                      <ahyp:hlinkClr xmlns:ahyp="http://schemas.microsoft.com/office/drawing/2018/hyperlinkcolor" val="tx"/>
                    </a:ext>
                  </a:extLst>
                </a:hlinkClick>
              </a:rPr>
              <a:t>QPP website</a:t>
            </a:r>
            <a:r>
              <a:rPr kumimoji="0" lang="en-US" sz="1200" b="0" i="0" u="none" strike="noStrike" kern="1200" cap="none" spc="0" normalizeH="0" baseline="0" noProof="0" dirty="0">
                <a:ln>
                  <a:noFill/>
                </a:ln>
                <a:solidFill>
                  <a:schemeClr val="bg1"/>
                </a:solidFill>
                <a:effectLst/>
                <a:uLnTx/>
                <a:uFillTx/>
                <a:ea typeface="Calibri" panose="020F0502020204030204" pitchFamily="34" charset="0"/>
                <a:cs typeface="Segoe UI" panose="020B0502040204020203" pitchFamily="34" charset="0"/>
              </a:rPr>
              <a:t>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before, you must register for an account to obtain your HARP credentials. See our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hlinkClick r:id="rId5">
                  <a:extLst>
                    <a:ext uri="{A12FA001-AC4F-418D-AE19-62706E023703}">
                      <ahyp:hlinkClr xmlns:ahyp="http://schemas.microsoft.com/office/drawing/2018/hyperlinkcolor" val="tx"/>
                    </a:ext>
                  </a:extLst>
                </a:hlinkClick>
              </a:rPr>
              <a:t>QPP Account Access Guide (ZIP, 3MB)</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 for information on creating an account.  </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4" y="5079152"/>
            <a:ext cx="440117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2"/>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11" name="Picture 10" descr="Graphical user interface, text, application, email&#10;&#10;Description automatically generated">
            <a:extLst>
              <a:ext uri="{FF2B5EF4-FFF2-40B4-BE49-F238E27FC236}">
                <a16:creationId xmlns:a16="http://schemas.microsoft.com/office/drawing/2014/main" id="{C32CC4E0-425D-1715-0239-8BF0D2ED93CF}"/>
              </a:ext>
            </a:extLst>
          </p:cNvPr>
          <p:cNvPicPr>
            <a:picLocks noChangeAspect="1"/>
          </p:cNvPicPr>
          <p:nvPr/>
        </p:nvPicPr>
        <p:blipFill>
          <a:blip r:embed="rId6"/>
          <a:stretch>
            <a:fillRect/>
          </a:stretch>
        </p:blipFill>
        <p:spPr>
          <a:xfrm>
            <a:off x="5275385" y="786073"/>
            <a:ext cx="3411546" cy="53408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779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2: Navigate to Your Exception Applications </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4784521" cy="4965883"/>
          </a:xfrm>
        </p:spPr>
        <p:txBody>
          <a:bodyPr>
            <a:norm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Once you’re signed into your account, select:</a:t>
            </a:r>
          </a:p>
          <a:p>
            <a:pPr marL="45720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The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Exception Application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tab in the left-hand navigation menu, then click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Add New QPP Exception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OR</a:t>
            </a:r>
          </a:p>
          <a:p>
            <a:pPr marL="457200" marR="0" lvl="0" indent="-1714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The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Start an Application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quick link on the home page.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16</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pic>
        <p:nvPicPr>
          <p:cNvPr id="6" name="Picture 5" descr="A blue and green gradient&#10;&#10;Description automatically generated">
            <a:extLst>
              <a:ext uri="{FF2B5EF4-FFF2-40B4-BE49-F238E27FC236}">
                <a16:creationId xmlns:a16="http://schemas.microsoft.com/office/drawing/2014/main" id="{152987CE-6223-AE39-7020-8E9AF92BF5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87661" y="2055938"/>
            <a:ext cx="1811457" cy="995435"/>
          </a:xfrm>
          <a:prstGeom prst="rect">
            <a:avLst/>
          </a:prstGeom>
        </p:spPr>
      </p:pic>
      <p:sp>
        <p:nvSpPr>
          <p:cNvPr id="7" name="Content Placeholder 4">
            <a:extLst>
              <a:ext uri="{FF2B5EF4-FFF2-40B4-BE49-F238E27FC236}">
                <a16:creationId xmlns:a16="http://schemas.microsoft.com/office/drawing/2014/main" id="{15F936F3-F446-DD76-BB8C-F8A31DD5FB09}"/>
              </a:ext>
            </a:extLst>
          </p:cNvPr>
          <p:cNvSpPr txBox="1">
            <a:spLocks/>
          </p:cNvSpPr>
          <p:nvPr/>
        </p:nvSpPr>
        <p:spPr>
          <a:xfrm>
            <a:off x="6787661" y="2055939"/>
            <a:ext cx="1811457" cy="4160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a:rPr>
              <a:t>You can create and submit a new exception request until </a:t>
            </a:r>
            <a:r>
              <a:rPr kumimoji="0" lang="en-US" sz="1200" i="0" u="none" strike="noStrike" kern="1200" cap="none" spc="0" normalizeH="0" baseline="0" noProof="0" dirty="0">
                <a:ln>
                  <a:noFill/>
                </a:ln>
                <a:solidFill>
                  <a:schemeClr val="bg1"/>
                </a:solidFill>
                <a:effectLst/>
                <a:uLnTx/>
                <a:uFillTx/>
                <a:ea typeface="+mn-ea"/>
                <a:cs typeface="Segoe UI"/>
              </a:rPr>
              <a:t>8 p.m. ET on December 31, 2024</a:t>
            </a:r>
            <a:r>
              <a:rPr kumimoji="0" lang="en-US" sz="1200" b="0" i="0" u="none" strike="noStrike" kern="1200" cap="none" spc="0" normalizeH="0" baseline="0" noProof="0" dirty="0">
                <a:ln>
                  <a:noFill/>
                </a:ln>
                <a:solidFill>
                  <a:srgbClr val="FFFFFF"/>
                </a:solidFill>
                <a:effectLst/>
                <a:uLnTx/>
                <a:uFillTx/>
                <a:ea typeface="+mn-ea"/>
                <a:cs typeface="Segoe UI"/>
              </a:rPr>
              <a:t>.</a:t>
            </a:r>
          </a:p>
        </p:txBody>
      </p:sp>
      <p:sp>
        <p:nvSpPr>
          <p:cNvPr id="10" name="TextBox 9">
            <a:extLst>
              <a:ext uri="{FF2B5EF4-FFF2-40B4-BE49-F238E27FC236}">
                <a16:creationId xmlns:a16="http://schemas.microsoft.com/office/drawing/2014/main" id="{FB81E6CF-A13E-BCA5-6C22-B905AA615C8E}"/>
              </a:ext>
            </a:extLst>
          </p:cNvPr>
          <p:cNvSpPr txBox="1"/>
          <p:nvPr/>
        </p:nvSpPr>
        <p:spPr>
          <a:xfrm>
            <a:off x="6787661" y="3644726"/>
            <a:ext cx="1811457" cy="21236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4"/>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grpSp>
        <p:nvGrpSpPr>
          <p:cNvPr id="8" name="Group 7">
            <a:extLst>
              <a:ext uri="{FF2B5EF4-FFF2-40B4-BE49-F238E27FC236}">
                <a16:creationId xmlns:a16="http://schemas.microsoft.com/office/drawing/2014/main" id="{9E614FC4-BD48-6A3F-5F71-00D581B8E5D1}"/>
              </a:ext>
            </a:extLst>
          </p:cNvPr>
          <p:cNvGrpSpPr/>
          <p:nvPr/>
        </p:nvGrpSpPr>
        <p:grpSpPr>
          <a:xfrm>
            <a:off x="490864" y="2662879"/>
            <a:ext cx="5879268" cy="3373508"/>
            <a:chOff x="3060556" y="1311852"/>
            <a:chExt cx="7602484" cy="4234295"/>
          </a:xfrm>
        </p:grpSpPr>
        <p:pic>
          <p:nvPicPr>
            <p:cNvPr id="12" name="Picture 11">
              <a:extLst>
                <a:ext uri="{FF2B5EF4-FFF2-40B4-BE49-F238E27FC236}">
                  <a16:creationId xmlns:a16="http://schemas.microsoft.com/office/drawing/2014/main" id="{FE923401-EEB8-EC5A-95EB-10656C064162}"/>
                </a:ext>
              </a:extLst>
            </p:cNvPr>
            <p:cNvPicPr>
              <a:picLocks noChangeAspect="1"/>
            </p:cNvPicPr>
            <p:nvPr/>
          </p:nvPicPr>
          <p:blipFill>
            <a:blip r:embed="rId5"/>
            <a:stretch>
              <a:fillRect/>
            </a:stretch>
          </p:blipFill>
          <p:spPr>
            <a:xfrm>
              <a:off x="3060556" y="1311852"/>
              <a:ext cx="7602484" cy="4234295"/>
            </a:xfrm>
            <a:prstGeom prst="rect">
              <a:avLst/>
            </a:prstGeom>
            <a:ln>
              <a:noFill/>
            </a:ln>
            <a:effectLst>
              <a:outerShdw blurRad="292100" dist="139700" dir="2700000" algn="tl" rotWithShape="0">
                <a:srgbClr val="333333">
                  <a:alpha val="65000"/>
                </a:srgbClr>
              </a:outerShdw>
            </a:effectLst>
          </p:spPr>
        </p:pic>
        <p:sp>
          <p:nvSpPr>
            <p:cNvPr id="13" name="Rectangle: Rounded Corners 12">
              <a:extLst>
                <a:ext uri="{FF2B5EF4-FFF2-40B4-BE49-F238E27FC236}">
                  <a16:creationId xmlns:a16="http://schemas.microsoft.com/office/drawing/2014/main" id="{CD5D1F60-28A3-F414-EC56-DBE3EC0715C2}"/>
                </a:ext>
              </a:extLst>
            </p:cNvPr>
            <p:cNvSpPr/>
            <p:nvPr/>
          </p:nvSpPr>
          <p:spPr>
            <a:xfrm>
              <a:off x="3149905" y="3307762"/>
              <a:ext cx="1678404" cy="32560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Rounded Corners 13">
              <a:extLst>
                <a:ext uri="{FF2B5EF4-FFF2-40B4-BE49-F238E27FC236}">
                  <a16:creationId xmlns:a16="http://schemas.microsoft.com/office/drawing/2014/main" id="{2AB3D2B0-AF8A-D41D-8333-363B324E7EAB}"/>
                </a:ext>
              </a:extLst>
            </p:cNvPr>
            <p:cNvSpPr/>
            <p:nvPr/>
          </p:nvSpPr>
          <p:spPr>
            <a:xfrm>
              <a:off x="8581889" y="5070764"/>
              <a:ext cx="1840194" cy="39832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32470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3: Select the Exception Application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4784521" cy="850861"/>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Select the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MIPS Promoting Interoperability Performance </a:t>
            </a:r>
            <a:b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b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Category Hardship Exception</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then click </a:t>
            </a: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Continue</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17</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4" y="5079152"/>
            <a:ext cx="443681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11" name="Picture 10">
            <a:extLst>
              <a:ext uri="{FF2B5EF4-FFF2-40B4-BE49-F238E27FC236}">
                <a16:creationId xmlns:a16="http://schemas.microsoft.com/office/drawing/2014/main" id="{0947EEA6-CB55-7A4F-8F5A-3DA6FF908EDF}"/>
              </a:ext>
            </a:extLst>
          </p:cNvPr>
          <p:cNvPicPr>
            <a:picLocks noChangeAspect="1"/>
          </p:cNvPicPr>
          <p:nvPr/>
        </p:nvPicPr>
        <p:blipFill>
          <a:blip r:embed="rId4"/>
          <a:stretch>
            <a:fillRect/>
          </a:stretch>
        </p:blipFill>
        <p:spPr>
          <a:xfrm>
            <a:off x="5449236" y="1288666"/>
            <a:ext cx="2976030" cy="4806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323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4: Select Application Type</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4784521" cy="850861"/>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Select the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participation level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at which you intend </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(or intended) to participate in MIPS, then select </a:t>
            </a: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Save</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 </a:t>
            </a: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&amp;</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 </a:t>
            </a:r>
            <a:r>
              <a:rPr kumimoji="0" lang="en-US" sz="12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Continue</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18</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4" y="5079152"/>
            <a:ext cx="443681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F96DE669-069A-3DE2-6A24-E638173955DC}"/>
              </a:ext>
            </a:extLst>
          </p:cNvPr>
          <p:cNvPicPr>
            <a:picLocks noChangeAspect="1"/>
          </p:cNvPicPr>
          <p:nvPr/>
        </p:nvPicPr>
        <p:blipFill>
          <a:blip r:embed="rId4"/>
          <a:stretch>
            <a:fillRect/>
          </a:stretch>
        </p:blipFill>
        <p:spPr>
          <a:xfrm>
            <a:off x="5275385" y="1657102"/>
            <a:ext cx="3515216" cy="3543795"/>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CC60C939-367A-C742-90B7-85768C23F5A2}"/>
              </a:ext>
            </a:extLst>
          </p:cNvPr>
          <p:cNvSpPr/>
          <p:nvPr/>
        </p:nvSpPr>
        <p:spPr>
          <a:xfrm>
            <a:off x="5386548" y="5309984"/>
            <a:ext cx="3292889" cy="276999"/>
          </a:xfrm>
          <a:prstGeom prst="rect">
            <a:avLst/>
          </a:prstGeom>
        </p:spPr>
        <p:txBody>
          <a:bodyPr wrap="none">
            <a:spAutoFit/>
          </a:bodyPr>
          <a:lstStyle/>
          <a:p>
            <a:r>
              <a:rPr lang="en-US" sz="1200" dirty="0">
                <a:solidFill>
                  <a:srgbClr val="000000"/>
                </a:solidFill>
                <a:latin typeface="+mj-lt"/>
                <a:ea typeface="Calibri" panose="020F0502020204030204" pitchFamily="34" charset="0"/>
                <a:cs typeface="Segoe UI" panose="020B0502040204020203" pitchFamily="34" charset="0"/>
              </a:rPr>
              <a:t> (Image features application at the individual level)</a:t>
            </a:r>
            <a:endParaRPr lang="en-US" sz="1200" dirty="0">
              <a:solidFill>
                <a:srgbClr val="000000"/>
              </a:solidFill>
              <a:latin typeface="+mj-lt"/>
              <a:cs typeface="Segoe UI" panose="020B0502040204020203" pitchFamily="34" charset="0"/>
            </a:endParaRPr>
          </a:p>
        </p:txBody>
      </p:sp>
    </p:spTree>
    <p:extLst>
      <p:ext uri="{BB962C8B-B14F-4D97-AF65-F5344CB8AC3E}">
        <p14:creationId xmlns:p14="http://schemas.microsoft.com/office/powerpoint/2010/main" val="158094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5: Enter Participation Level Information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3342580" cy="1694922"/>
          </a:xfrm>
        </p:spPr>
        <p:txBody>
          <a:bodyPr>
            <a:norm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Enter the required participation level information. </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The required information for each participation level is as follows: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19</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4706180"/>
            <a:ext cx="334258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sp>
        <p:nvSpPr>
          <p:cNvPr id="7" name="Rectangle 6">
            <a:extLst>
              <a:ext uri="{FF2B5EF4-FFF2-40B4-BE49-F238E27FC236}">
                <a16:creationId xmlns:a16="http://schemas.microsoft.com/office/drawing/2014/main" id="{CC60C939-367A-C742-90B7-85768C23F5A2}"/>
              </a:ext>
            </a:extLst>
          </p:cNvPr>
          <p:cNvSpPr/>
          <p:nvPr/>
        </p:nvSpPr>
        <p:spPr>
          <a:xfrm>
            <a:off x="4763569" y="4679117"/>
            <a:ext cx="3292889" cy="276999"/>
          </a:xfrm>
          <a:prstGeom prst="rect">
            <a:avLst/>
          </a:prstGeom>
        </p:spPr>
        <p:txBody>
          <a:bodyPr wrap="none">
            <a:spAutoFit/>
          </a:bodyPr>
          <a:lstStyle/>
          <a:p>
            <a:r>
              <a:rPr lang="en-US" sz="1200" dirty="0">
                <a:solidFill>
                  <a:srgbClr val="000000"/>
                </a:solidFill>
                <a:latin typeface="+mj-lt"/>
                <a:ea typeface="Calibri" panose="020F0502020204030204" pitchFamily="34" charset="0"/>
                <a:cs typeface="Segoe UI" panose="020B0502040204020203" pitchFamily="34" charset="0"/>
              </a:rPr>
              <a:t> (Image features application at the individual level)</a:t>
            </a:r>
            <a:endParaRPr lang="en-US" sz="1200" dirty="0">
              <a:solidFill>
                <a:srgbClr val="000000"/>
              </a:solidFill>
              <a:latin typeface="+mj-lt"/>
              <a:cs typeface="Segoe UI" panose="020B0502040204020203" pitchFamily="34" charset="0"/>
            </a:endParaRPr>
          </a:p>
        </p:txBody>
      </p:sp>
      <p:grpSp>
        <p:nvGrpSpPr>
          <p:cNvPr id="8" name="Group 7">
            <a:extLst>
              <a:ext uri="{FF2B5EF4-FFF2-40B4-BE49-F238E27FC236}">
                <a16:creationId xmlns:a16="http://schemas.microsoft.com/office/drawing/2014/main" id="{3C7106AE-7A23-718E-87E5-EAAD0E4A88DC}"/>
              </a:ext>
            </a:extLst>
          </p:cNvPr>
          <p:cNvGrpSpPr/>
          <p:nvPr/>
        </p:nvGrpSpPr>
        <p:grpSpPr>
          <a:xfrm>
            <a:off x="4140592" y="1388852"/>
            <a:ext cx="4538845" cy="3288890"/>
            <a:chOff x="4287337" y="2060516"/>
            <a:chExt cx="4538845" cy="3288890"/>
          </a:xfrm>
        </p:grpSpPr>
        <p:pic>
          <p:nvPicPr>
            <p:cNvPr id="11" name="Picture 10">
              <a:extLst>
                <a:ext uri="{FF2B5EF4-FFF2-40B4-BE49-F238E27FC236}">
                  <a16:creationId xmlns:a16="http://schemas.microsoft.com/office/drawing/2014/main" id="{EBF12CB9-DCF0-D16F-AE23-0B4B5C73084A}"/>
                </a:ext>
              </a:extLst>
            </p:cNvPr>
            <p:cNvPicPr>
              <a:picLocks noChangeAspect="1"/>
            </p:cNvPicPr>
            <p:nvPr/>
          </p:nvPicPr>
          <p:blipFill>
            <a:blip r:embed="rId4"/>
            <a:stretch>
              <a:fillRect/>
            </a:stretch>
          </p:blipFill>
          <p:spPr>
            <a:xfrm>
              <a:off x="4287337" y="2060516"/>
              <a:ext cx="4538845" cy="3288890"/>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F67D2A7-470A-27BD-EC8B-4E3EBAD41059}"/>
                </a:ext>
              </a:extLst>
            </p:cNvPr>
            <p:cNvSpPr/>
            <p:nvPr/>
          </p:nvSpPr>
          <p:spPr>
            <a:xfrm>
              <a:off x="4369842" y="2065014"/>
              <a:ext cx="1083878" cy="12809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F447E5D-8A7F-2D53-7A67-4CBF3235DEA7}"/>
              </a:ext>
            </a:extLst>
          </p:cNvPr>
          <p:cNvSpPr/>
          <p:nvPr/>
        </p:nvSpPr>
        <p:spPr>
          <a:xfrm>
            <a:off x="492248" y="2424230"/>
            <a:ext cx="3342583"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a:extLst>
              <a:ext uri="{FF2B5EF4-FFF2-40B4-BE49-F238E27FC236}">
                <a16:creationId xmlns:a16="http://schemas.microsoft.com/office/drawing/2014/main" id="{27CF7EE8-F84B-9ABB-63BF-4347B0BCBEE9}"/>
              </a:ext>
            </a:extLst>
          </p:cNvPr>
          <p:cNvGraphicFramePr>
            <a:graphicFrameLocks noGrp="1"/>
          </p:cNvGraphicFramePr>
          <p:nvPr>
            <p:extLst>
              <p:ext uri="{D42A27DB-BD31-4B8C-83A1-F6EECF244321}">
                <p14:modId xmlns:p14="http://schemas.microsoft.com/office/powerpoint/2010/main" val="85501411"/>
              </p:ext>
            </p:extLst>
          </p:nvPr>
        </p:nvGraphicFramePr>
        <p:xfrm>
          <a:off x="490864" y="2425684"/>
          <a:ext cx="3342582" cy="1552208"/>
        </p:xfrm>
        <a:graphic>
          <a:graphicData uri="http://schemas.openxmlformats.org/drawingml/2006/table">
            <a:tbl>
              <a:tblPr firstRow="1" bandRow="1">
                <a:tableStyleId>{073A0DAA-6AF3-43AB-8588-CEC1D06C72B9}</a:tableStyleId>
              </a:tblPr>
              <a:tblGrid>
                <a:gridCol w="1356224">
                  <a:extLst>
                    <a:ext uri="{9D8B030D-6E8A-4147-A177-3AD203B41FA5}">
                      <a16:colId xmlns:a16="http://schemas.microsoft.com/office/drawing/2014/main" val="2706683742"/>
                    </a:ext>
                  </a:extLst>
                </a:gridCol>
                <a:gridCol w="1986358">
                  <a:extLst>
                    <a:ext uri="{9D8B030D-6E8A-4147-A177-3AD203B41FA5}">
                      <a16:colId xmlns:a16="http://schemas.microsoft.com/office/drawing/2014/main" val="721764514"/>
                    </a:ext>
                  </a:extLst>
                </a:gridCol>
              </a:tblGrid>
              <a:tr h="396155">
                <a:tc>
                  <a:txBody>
                    <a:bodyPr/>
                    <a:lstStyle/>
                    <a:p>
                      <a:pPr algn="ctr">
                        <a:lnSpc>
                          <a:spcPct val="110000"/>
                        </a:lnSpc>
                      </a:pPr>
                      <a:r>
                        <a:rPr lang="en-US" sz="1200" spc="0" baseline="0" dirty="0">
                          <a:solidFill>
                            <a:schemeClr val="bg1"/>
                          </a:solidFill>
                          <a:latin typeface="+mj-lt"/>
                          <a:cs typeface="Segoe UI" panose="020B0502040204020203" pitchFamily="34" charset="0"/>
                        </a:rPr>
                        <a:t>Participation Level</a:t>
                      </a:r>
                    </a:p>
                  </a:txBody>
                  <a:tcPr marL="85858" marR="85858" marT="57239" marB="57239" anchor="ctr">
                    <a:lnL w="6350" cap="flat" cmpd="sng" algn="ctr">
                      <a:solidFill>
                        <a:srgbClr val="1F388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pPr>
                      <a:r>
                        <a:rPr lang="en-US" sz="1200" spc="0" baseline="0" dirty="0">
                          <a:solidFill>
                            <a:schemeClr val="bg1"/>
                          </a:solidFill>
                          <a:latin typeface="+mj-lt"/>
                          <a:cs typeface="Segoe UI" panose="020B0502040204020203" pitchFamily="34" charset="0"/>
                        </a:rPr>
                        <a:t>Required Information</a:t>
                      </a:r>
                    </a:p>
                  </a:txBody>
                  <a:tcPr marL="85858" marR="85858" marT="57239" marB="572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571399">
                <a:tc>
                  <a:txBody>
                    <a:bodyPr/>
                    <a:lstStyle/>
                    <a:p>
                      <a:pPr marL="0" marR="0">
                        <a:lnSpc>
                          <a:spcPct val="107000"/>
                        </a:lnSpc>
                        <a:spcBef>
                          <a:spcPts val="0"/>
                        </a:spcBef>
                        <a:spcAft>
                          <a:spcPts val="0"/>
                        </a:spcAft>
                      </a:pPr>
                      <a:r>
                        <a:rPr lang="en-US" sz="1200">
                          <a:solidFill>
                            <a:srgbClr val="000000"/>
                          </a:solidFill>
                          <a:effectLst/>
                          <a:latin typeface="+mj-lt"/>
                          <a:ea typeface="Calibri" panose="020F0502020204030204" pitchFamily="34" charset="0"/>
                          <a:cs typeface="Segoe UI" panose="020B0502040204020203" pitchFamily="34" charset="0"/>
                        </a:rPr>
                        <a:t>Individual Clinician</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mj-lt"/>
                          <a:ea typeface="Calibri" panose="020F0502020204030204" pitchFamily="34" charset="0"/>
                          <a:cs typeface="Segoe UI" panose="020B0502040204020203" pitchFamily="34" charset="0"/>
                        </a:rPr>
                        <a:t>National Provider Identifier (NPI)</a:t>
                      </a:r>
                    </a:p>
                    <a:p>
                      <a:pPr marL="171450" marR="0" lvl="0" indent="-1714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mj-lt"/>
                          <a:ea typeface="Calibri" panose="020F0502020204030204" pitchFamily="34" charset="0"/>
                          <a:cs typeface="Segoe UI" panose="020B0502040204020203" pitchFamily="34" charset="0"/>
                        </a:rPr>
                        <a:t>Practice Affiliation</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390497">
                <a:tc>
                  <a:txBody>
                    <a:bodyPr/>
                    <a:lstStyle/>
                    <a:p>
                      <a:pPr marL="0" marR="0">
                        <a:lnSpc>
                          <a:spcPct val="107000"/>
                        </a:lnSpc>
                        <a:spcBef>
                          <a:spcPts val="0"/>
                        </a:spcBef>
                        <a:spcAft>
                          <a:spcPts val="0"/>
                        </a:spcAft>
                      </a:pPr>
                      <a:r>
                        <a:rPr lang="en-US" sz="1200" dirty="0">
                          <a:solidFill>
                            <a:srgbClr val="000000"/>
                          </a:solidFill>
                          <a:effectLst/>
                          <a:latin typeface="+mj-lt"/>
                          <a:ea typeface="Calibri" panose="020F0502020204030204" pitchFamily="34" charset="0"/>
                          <a:cs typeface="Segoe UI" panose="020B0502040204020203" pitchFamily="34" charset="0"/>
                        </a:rPr>
                        <a:t>Group</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mj-lt"/>
                          <a:ea typeface="Calibri" panose="020F0502020204030204" pitchFamily="34" charset="0"/>
                          <a:cs typeface="Segoe UI" panose="020B0502040204020203" pitchFamily="34" charset="0"/>
                        </a:rPr>
                        <a:t>Taxpayer Identification Number (TIN)</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159856">
                <a:tc>
                  <a:txBody>
                    <a:bodyPr/>
                    <a:lstStyle/>
                    <a:p>
                      <a:pPr marL="0" marR="0">
                        <a:lnSpc>
                          <a:spcPct val="107000"/>
                        </a:lnSpc>
                        <a:spcBef>
                          <a:spcPts val="0"/>
                        </a:spcBef>
                        <a:spcAft>
                          <a:spcPts val="0"/>
                        </a:spcAft>
                      </a:pPr>
                      <a:r>
                        <a:rPr lang="en-US" sz="1200" dirty="0">
                          <a:solidFill>
                            <a:srgbClr val="000000"/>
                          </a:solidFill>
                          <a:effectLst/>
                          <a:latin typeface="+mj-lt"/>
                          <a:ea typeface="Calibri" panose="020F0502020204030204" pitchFamily="34" charset="0"/>
                          <a:cs typeface="Segoe UI" panose="020B0502040204020203" pitchFamily="34" charset="0"/>
                        </a:rPr>
                        <a:t>Virtual Group</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mj-lt"/>
                          <a:ea typeface="Calibri" panose="020F0502020204030204" pitchFamily="34" charset="0"/>
                          <a:cs typeface="Segoe UI" panose="020B0502040204020203" pitchFamily="34" charset="0"/>
                        </a:rPr>
                        <a:t>Virtual Group Identifier</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bl>
          </a:graphicData>
        </a:graphic>
      </p:graphicFrame>
    </p:spTree>
    <p:extLst>
      <p:ext uri="{BB962C8B-B14F-4D97-AF65-F5344CB8AC3E}">
        <p14:creationId xmlns:p14="http://schemas.microsoft.com/office/powerpoint/2010/main" val="359816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green gradient&#10;&#10;Description automatically generated">
            <a:extLst>
              <a:ext uri="{FF2B5EF4-FFF2-40B4-BE49-F238E27FC236}">
                <a16:creationId xmlns:a16="http://schemas.microsoft.com/office/drawing/2014/main" id="{1C9FF1A3-6C74-087A-F691-A5C0E6C59A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57002" y="1697807"/>
            <a:ext cx="2712328" cy="2416994"/>
          </a:xfrm>
          <a:prstGeom prst="rect">
            <a:avLst/>
          </a:prstGeom>
        </p:spPr>
      </p:pic>
      <p:sp>
        <p:nvSpPr>
          <p:cNvPr id="2" name="Title 1">
            <a:extLst>
              <a:ext uri="{FF2B5EF4-FFF2-40B4-BE49-F238E27FC236}">
                <a16:creationId xmlns:a16="http://schemas.microsoft.com/office/drawing/2014/main" id="{767EE853-70FF-7CB8-3DC5-6E1F4AC3C598}"/>
              </a:ext>
            </a:extLst>
          </p:cNvPr>
          <p:cNvSpPr>
            <a:spLocks noGrp="1"/>
          </p:cNvSpPr>
          <p:nvPr>
            <p:ph type="title"/>
          </p:nvPr>
        </p:nvSpPr>
        <p:spPr>
          <a:xfrm>
            <a:off x="490864" y="365125"/>
            <a:ext cx="8108254" cy="1325563"/>
          </a:xfrm>
        </p:spPr>
        <p:txBody>
          <a:bodyPr>
            <a:noAutofit/>
          </a:bodyPr>
          <a:lstStyle/>
          <a:p>
            <a:r>
              <a:rPr lang="en-US" b="1" dirty="0">
                <a:cs typeface="Segoe UI" panose="020B0502040204020203" pitchFamily="34" charset="0"/>
              </a:rPr>
              <a:t>Table of Contents</a:t>
            </a:r>
          </a:p>
        </p:txBody>
      </p:sp>
      <p:sp>
        <p:nvSpPr>
          <p:cNvPr id="3" name="Content Placeholder 2">
            <a:extLst>
              <a:ext uri="{FF2B5EF4-FFF2-40B4-BE49-F238E27FC236}">
                <a16:creationId xmlns:a16="http://schemas.microsoft.com/office/drawing/2014/main" id="{98992FE4-9809-A4F2-B0FB-96C0D73FF72C}"/>
              </a:ext>
            </a:extLst>
          </p:cNvPr>
          <p:cNvSpPr>
            <a:spLocks noGrp="1"/>
          </p:cNvSpPr>
          <p:nvPr>
            <p:ph sz="half" idx="4294967295"/>
          </p:nvPr>
        </p:nvSpPr>
        <p:spPr>
          <a:xfrm>
            <a:off x="490863" y="1680748"/>
            <a:ext cx="5175645" cy="4305861"/>
          </a:xfrm>
        </p:spPr>
        <p:txBody>
          <a:bodyPr anchor="t">
            <a:normAutofit/>
          </a:bodyPr>
          <a:lstStyle/>
          <a:p>
            <a:pPr>
              <a:lnSpc>
                <a:spcPct val="100000"/>
              </a:lnSpc>
              <a:spcBef>
                <a:spcPts val="600"/>
              </a:spcBef>
              <a:spcAft>
                <a:spcPts val="1200"/>
              </a:spcAft>
              <a:buNone/>
              <a:tabLst>
                <a:tab pos="4513263" algn="l"/>
              </a:tabLst>
            </a:pPr>
            <a:r>
              <a:rPr lang="en-US" sz="1200" b="1" dirty="0">
                <a:solidFill>
                  <a:srgbClr val="003664"/>
                </a:solidFill>
                <a:latin typeface="+mn-lt"/>
                <a:hlinkClick r:id="rId3" action="ppaction://hlinksldjump">
                  <a:extLst>
                    <a:ext uri="{A12FA001-AC4F-418D-AE19-62706E023703}">
                      <ahyp:hlinkClr xmlns:ahyp="http://schemas.microsoft.com/office/drawing/2018/hyperlinkcolor" val="tx"/>
                    </a:ext>
                  </a:extLst>
                </a:hlinkClick>
              </a:rPr>
              <a:t>How To Use This Guide</a:t>
            </a:r>
            <a:r>
              <a:rPr lang="en-US" sz="1200" b="1" dirty="0">
                <a:solidFill>
                  <a:srgbClr val="003664"/>
                </a:solidFill>
                <a:latin typeface="+mn-lt"/>
              </a:rPr>
              <a:t>	</a:t>
            </a:r>
            <a:r>
              <a:rPr lang="en-US" sz="1200" b="1" dirty="0">
                <a:solidFill>
                  <a:srgbClr val="003664"/>
                </a:solidFill>
                <a:latin typeface="+mn-lt"/>
                <a:hlinkClick r:id="rId3" action="ppaction://hlinksldjump">
                  <a:extLst>
                    <a:ext uri="{A12FA001-AC4F-418D-AE19-62706E023703}">
                      <ahyp:hlinkClr xmlns:ahyp="http://schemas.microsoft.com/office/drawing/2018/hyperlinkcolor" val="tx"/>
                    </a:ext>
                  </a:extLst>
                </a:hlinkClick>
              </a:rPr>
              <a:t>3</a:t>
            </a:r>
            <a:endParaRPr lang="en-US" sz="1200" b="1" dirty="0">
              <a:solidFill>
                <a:srgbClr val="003664"/>
              </a:solidFill>
              <a:latin typeface="+mn-lt"/>
            </a:endParaRPr>
          </a:p>
          <a:p>
            <a:pPr>
              <a:lnSpc>
                <a:spcPct val="100000"/>
              </a:lnSpc>
              <a:spcBef>
                <a:spcPts val="600"/>
              </a:spcBef>
              <a:buNone/>
              <a:tabLst>
                <a:tab pos="4513263" algn="l"/>
              </a:tabLst>
            </a:pPr>
            <a:r>
              <a:rPr lang="en-US" sz="1200" b="1" dirty="0">
                <a:solidFill>
                  <a:srgbClr val="003664"/>
                </a:solidFill>
                <a:latin typeface="+mn-lt"/>
                <a:hlinkClick r:id="rId4" action="ppaction://hlinksldjump">
                  <a:extLst>
                    <a:ext uri="{A12FA001-AC4F-418D-AE19-62706E023703}">
                      <ahyp:hlinkClr xmlns:ahyp="http://schemas.microsoft.com/office/drawing/2018/hyperlinkcolor" val="tx"/>
                    </a:ext>
                  </a:extLst>
                </a:hlinkClick>
              </a:rPr>
              <a:t>MIPS Promoting Interoperability Performance Category Hardship </a:t>
            </a:r>
          </a:p>
          <a:p>
            <a:pPr>
              <a:lnSpc>
                <a:spcPct val="100000"/>
              </a:lnSpc>
              <a:spcBef>
                <a:spcPts val="0"/>
              </a:spcBef>
              <a:spcAft>
                <a:spcPts val="1200"/>
              </a:spcAft>
              <a:buNone/>
              <a:tabLst>
                <a:tab pos="4513263" algn="l"/>
              </a:tabLst>
            </a:pPr>
            <a:r>
              <a:rPr lang="en-US" sz="1200" b="1" dirty="0">
                <a:solidFill>
                  <a:srgbClr val="003664"/>
                </a:solidFill>
                <a:latin typeface="+mn-lt"/>
                <a:hlinkClick r:id="rId4" action="ppaction://hlinksldjump">
                  <a:extLst>
                    <a:ext uri="{A12FA001-AC4F-418D-AE19-62706E023703}">
                      <ahyp:hlinkClr xmlns:ahyp="http://schemas.microsoft.com/office/drawing/2018/hyperlinkcolor" val="tx"/>
                    </a:ext>
                  </a:extLst>
                </a:hlinkClick>
              </a:rPr>
              <a:t>Exception Application Overview</a:t>
            </a:r>
            <a:r>
              <a:rPr lang="en-US" sz="1200" b="1" dirty="0">
                <a:solidFill>
                  <a:srgbClr val="003664"/>
                </a:solidFill>
                <a:latin typeface="+mn-lt"/>
              </a:rPr>
              <a:t> 	</a:t>
            </a:r>
            <a:r>
              <a:rPr lang="en-US" sz="1200" b="1" dirty="0">
                <a:solidFill>
                  <a:srgbClr val="003664"/>
                </a:solidFill>
                <a:latin typeface="+mn-lt"/>
                <a:hlinkClick r:id="rId4" action="ppaction://hlinksldjump">
                  <a:extLst>
                    <a:ext uri="{A12FA001-AC4F-418D-AE19-62706E023703}">
                      <ahyp:hlinkClr xmlns:ahyp="http://schemas.microsoft.com/office/drawing/2018/hyperlinkcolor" val="tx"/>
                    </a:ext>
                  </a:extLst>
                </a:hlinkClick>
              </a:rPr>
              <a:t>5</a:t>
            </a:r>
            <a:endParaRPr lang="en-US" sz="1200" b="1" dirty="0">
              <a:solidFill>
                <a:srgbClr val="003664"/>
              </a:solidFill>
              <a:latin typeface="+mn-lt"/>
            </a:endParaRPr>
          </a:p>
          <a:p>
            <a:pPr>
              <a:lnSpc>
                <a:spcPct val="100000"/>
              </a:lnSpc>
              <a:spcBef>
                <a:spcPts val="600"/>
              </a:spcBef>
              <a:buNone/>
              <a:tabLst>
                <a:tab pos="4513263" algn="l"/>
              </a:tabLst>
            </a:pPr>
            <a:r>
              <a:rPr lang="en-US" sz="1200" b="1" dirty="0">
                <a:solidFill>
                  <a:srgbClr val="003664"/>
                </a:solidFill>
                <a:latin typeface="+mn-lt"/>
                <a:hlinkClick r:id="rId5" action="ppaction://hlinksldjump">
                  <a:extLst>
                    <a:ext uri="{A12FA001-AC4F-418D-AE19-62706E023703}">
                      <ahyp:hlinkClr xmlns:ahyp="http://schemas.microsoft.com/office/drawing/2018/hyperlinkcolor" val="tx"/>
                    </a:ext>
                  </a:extLst>
                </a:hlinkClick>
              </a:rPr>
              <a:t>MIPS Promoting Interoperability Performance Category Hardship </a:t>
            </a:r>
          </a:p>
          <a:p>
            <a:pPr>
              <a:lnSpc>
                <a:spcPct val="100000"/>
              </a:lnSpc>
              <a:spcBef>
                <a:spcPts val="0"/>
              </a:spcBef>
              <a:spcAft>
                <a:spcPts val="1200"/>
              </a:spcAft>
              <a:buNone/>
              <a:tabLst>
                <a:tab pos="4513263" algn="l"/>
              </a:tabLst>
            </a:pPr>
            <a:r>
              <a:rPr lang="en-US" sz="1200" b="1" dirty="0">
                <a:solidFill>
                  <a:srgbClr val="003664"/>
                </a:solidFill>
                <a:latin typeface="+mn-lt"/>
                <a:hlinkClick r:id="rId5" action="ppaction://hlinksldjump">
                  <a:extLst>
                    <a:ext uri="{A12FA001-AC4F-418D-AE19-62706E023703}">
                      <ahyp:hlinkClr xmlns:ahyp="http://schemas.microsoft.com/office/drawing/2018/hyperlinkcolor" val="tx"/>
                    </a:ext>
                  </a:extLst>
                </a:hlinkClick>
              </a:rPr>
              <a:t>Exception Information</a:t>
            </a:r>
            <a:r>
              <a:rPr lang="en-US" sz="1200" b="1" dirty="0">
                <a:solidFill>
                  <a:srgbClr val="003664"/>
                </a:solidFill>
                <a:latin typeface="+mn-lt"/>
              </a:rPr>
              <a:t> 	</a:t>
            </a:r>
            <a:r>
              <a:rPr lang="en-US" sz="1200" b="1" dirty="0">
                <a:solidFill>
                  <a:srgbClr val="003664"/>
                </a:solidFill>
                <a:latin typeface="+mn-lt"/>
                <a:hlinkClick r:id="rId5" action="ppaction://hlinksldjump">
                  <a:extLst>
                    <a:ext uri="{A12FA001-AC4F-418D-AE19-62706E023703}">
                      <ahyp:hlinkClr xmlns:ahyp="http://schemas.microsoft.com/office/drawing/2018/hyperlinkcolor" val="tx"/>
                    </a:ext>
                  </a:extLst>
                </a:hlinkClick>
              </a:rPr>
              <a:t>7</a:t>
            </a:r>
            <a:endParaRPr lang="en-US" sz="1200" b="1" dirty="0">
              <a:solidFill>
                <a:srgbClr val="003664"/>
              </a:solidFill>
              <a:latin typeface="+mn-lt"/>
            </a:endParaRPr>
          </a:p>
          <a:p>
            <a:pPr>
              <a:lnSpc>
                <a:spcPct val="100000"/>
              </a:lnSpc>
              <a:spcBef>
                <a:spcPts val="600"/>
              </a:spcBef>
              <a:buClr>
                <a:schemeClr val="bg1"/>
              </a:buClr>
              <a:buNone/>
              <a:tabLst>
                <a:tab pos="4513263" algn="l"/>
              </a:tabLst>
            </a:pPr>
            <a:r>
              <a:rPr lang="en-US" sz="1200" b="1" dirty="0">
                <a:solidFill>
                  <a:srgbClr val="003664"/>
                </a:solidFill>
                <a:latin typeface="+mn-lt"/>
                <a:hlinkClick r:id="rId6" action="ppaction://hlinksldjump">
                  <a:extLst>
                    <a:ext uri="{A12FA001-AC4F-418D-AE19-62706E023703}">
                      <ahyp:hlinkClr xmlns:ahyp="http://schemas.microsoft.com/office/drawing/2018/hyperlinkcolor" val="tx"/>
                    </a:ext>
                  </a:extLst>
                </a:hlinkClick>
              </a:rPr>
              <a:t>MIPS Promoting Interoperability Performance Category Hardship </a:t>
            </a:r>
          </a:p>
          <a:p>
            <a:pPr>
              <a:lnSpc>
                <a:spcPct val="100000"/>
              </a:lnSpc>
              <a:spcBef>
                <a:spcPts val="0"/>
              </a:spcBef>
              <a:spcAft>
                <a:spcPts val="1200"/>
              </a:spcAft>
              <a:buClr>
                <a:schemeClr val="bg1"/>
              </a:buClr>
              <a:buNone/>
              <a:tabLst>
                <a:tab pos="4513263" algn="l"/>
              </a:tabLst>
            </a:pPr>
            <a:r>
              <a:rPr lang="en-US" sz="1200" b="1" dirty="0">
                <a:solidFill>
                  <a:srgbClr val="003664"/>
                </a:solidFill>
                <a:latin typeface="+mn-lt"/>
                <a:hlinkClick r:id="rId6" action="ppaction://hlinksldjump">
                  <a:extLst>
                    <a:ext uri="{A12FA001-AC4F-418D-AE19-62706E023703}">
                      <ahyp:hlinkClr xmlns:ahyp="http://schemas.microsoft.com/office/drawing/2018/hyperlinkcolor" val="tx"/>
                    </a:ext>
                  </a:extLst>
                </a:hlinkClick>
              </a:rPr>
              <a:t>Exception: Frequently Asked Questions</a:t>
            </a:r>
            <a:r>
              <a:rPr lang="en-US" sz="1200" b="1" dirty="0">
                <a:solidFill>
                  <a:srgbClr val="003664"/>
                </a:solidFill>
                <a:latin typeface="+mn-lt"/>
              </a:rPr>
              <a:t>	</a:t>
            </a:r>
            <a:r>
              <a:rPr lang="en-US" sz="1200" b="1" dirty="0">
                <a:solidFill>
                  <a:srgbClr val="003664"/>
                </a:solidFill>
                <a:latin typeface="+mn-lt"/>
                <a:hlinkClick r:id="rId6" action="ppaction://hlinksldjump">
                  <a:extLst>
                    <a:ext uri="{A12FA001-AC4F-418D-AE19-62706E023703}">
                      <ahyp:hlinkClr xmlns:ahyp="http://schemas.microsoft.com/office/drawing/2018/hyperlinkcolor" val="tx"/>
                    </a:ext>
                  </a:extLst>
                </a:hlinkClick>
              </a:rPr>
              <a:t>12</a:t>
            </a:r>
            <a:endParaRPr lang="en-US" sz="1200" b="1" dirty="0">
              <a:solidFill>
                <a:srgbClr val="003664"/>
              </a:solidFill>
              <a:latin typeface="+mn-lt"/>
            </a:endParaRPr>
          </a:p>
          <a:p>
            <a:pPr>
              <a:lnSpc>
                <a:spcPct val="100000"/>
              </a:lnSpc>
              <a:spcBef>
                <a:spcPts val="600"/>
              </a:spcBef>
              <a:buClr>
                <a:schemeClr val="bg1"/>
              </a:buClr>
              <a:buNone/>
              <a:tabLst>
                <a:tab pos="4513263" algn="l"/>
              </a:tabLst>
            </a:pPr>
            <a:r>
              <a:rPr lang="en-US" sz="1200" b="1" dirty="0">
                <a:solidFill>
                  <a:srgbClr val="003664"/>
                </a:solidFill>
                <a:latin typeface="+mn-lt"/>
                <a:hlinkClick r:id="rId7" action="ppaction://hlinksldjump">
                  <a:extLst>
                    <a:ext uri="{A12FA001-AC4F-418D-AE19-62706E023703}">
                      <ahyp:hlinkClr xmlns:ahyp="http://schemas.microsoft.com/office/drawing/2018/hyperlinkcolor" val="tx"/>
                    </a:ext>
                  </a:extLst>
                </a:hlinkClick>
              </a:rPr>
              <a:t>MIPS Promoting Interoperability Performance Category Hardship </a:t>
            </a:r>
          </a:p>
          <a:p>
            <a:pPr>
              <a:lnSpc>
                <a:spcPct val="100000"/>
              </a:lnSpc>
              <a:spcBef>
                <a:spcPts val="0"/>
              </a:spcBef>
              <a:spcAft>
                <a:spcPts val="1200"/>
              </a:spcAft>
              <a:buClr>
                <a:schemeClr val="bg1"/>
              </a:buClr>
              <a:buNone/>
              <a:tabLst>
                <a:tab pos="4513263" algn="l"/>
              </a:tabLst>
            </a:pPr>
            <a:r>
              <a:rPr lang="en-US" sz="1200" b="1" dirty="0">
                <a:solidFill>
                  <a:srgbClr val="003664"/>
                </a:solidFill>
                <a:latin typeface="+mn-lt"/>
                <a:hlinkClick r:id="rId7" action="ppaction://hlinksldjump">
                  <a:extLst>
                    <a:ext uri="{A12FA001-AC4F-418D-AE19-62706E023703}">
                      <ahyp:hlinkClr xmlns:ahyp="http://schemas.microsoft.com/office/drawing/2018/hyperlinkcolor" val="tx"/>
                    </a:ext>
                  </a:extLst>
                </a:hlinkClick>
              </a:rPr>
              <a:t>Exception: Application Steps</a:t>
            </a:r>
            <a:r>
              <a:rPr lang="en-US" sz="1200" b="1" dirty="0">
                <a:solidFill>
                  <a:srgbClr val="003664"/>
                </a:solidFill>
                <a:latin typeface="+mn-lt"/>
              </a:rPr>
              <a:t> 	</a:t>
            </a:r>
            <a:r>
              <a:rPr lang="en-US" sz="1200" b="1" dirty="0">
                <a:solidFill>
                  <a:srgbClr val="003664"/>
                </a:solidFill>
                <a:latin typeface="+mn-lt"/>
                <a:hlinkClick r:id="rId7" action="ppaction://hlinksldjump">
                  <a:extLst>
                    <a:ext uri="{A12FA001-AC4F-418D-AE19-62706E023703}">
                      <ahyp:hlinkClr xmlns:ahyp="http://schemas.microsoft.com/office/drawing/2018/hyperlinkcolor" val="tx"/>
                    </a:ext>
                  </a:extLst>
                </a:hlinkClick>
              </a:rPr>
              <a:t>14</a:t>
            </a:r>
            <a:endParaRPr lang="en-US" sz="1200" b="1" dirty="0">
              <a:solidFill>
                <a:srgbClr val="003664"/>
              </a:solidFill>
              <a:latin typeface="+mn-lt"/>
            </a:endParaRPr>
          </a:p>
          <a:p>
            <a:pPr>
              <a:lnSpc>
                <a:spcPct val="100000"/>
              </a:lnSpc>
              <a:spcBef>
                <a:spcPts val="600"/>
              </a:spcBef>
              <a:spcAft>
                <a:spcPts val="1200"/>
              </a:spcAft>
              <a:buClr>
                <a:schemeClr val="bg1"/>
              </a:buClr>
              <a:buNone/>
              <a:tabLst>
                <a:tab pos="4513263" algn="l"/>
              </a:tabLst>
            </a:pPr>
            <a:r>
              <a:rPr lang="en-US" sz="1200" b="1" dirty="0">
                <a:solidFill>
                  <a:srgbClr val="003664"/>
                </a:solidFill>
                <a:latin typeface="+mn-lt"/>
                <a:hlinkClick r:id="rId8" action="ppaction://hlinksldjump">
                  <a:extLst>
                    <a:ext uri="{A12FA001-AC4F-418D-AE19-62706E023703}">
                      <ahyp:hlinkClr xmlns:ahyp="http://schemas.microsoft.com/office/drawing/2018/hyperlinkcolor" val="tx"/>
                    </a:ext>
                  </a:extLst>
                </a:hlinkClick>
              </a:rPr>
              <a:t>Help and Version History</a:t>
            </a:r>
            <a:r>
              <a:rPr lang="en-US" sz="1200" b="1" dirty="0">
                <a:solidFill>
                  <a:srgbClr val="003664"/>
                </a:solidFill>
                <a:latin typeface="+mn-lt"/>
              </a:rPr>
              <a:t>	</a:t>
            </a:r>
            <a:r>
              <a:rPr lang="en-US" sz="1200" b="1" dirty="0">
                <a:solidFill>
                  <a:srgbClr val="003664"/>
                </a:solidFill>
                <a:latin typeface="+mn-lt"/>
                <a:hlinkClick r:id="rId8" action="ppaction://hlinksldjump">
                  <a:extLst>
                    <a:ext uri="{A12FA001-AC4F-418D-AE19-62706E023703}">
                      <ahyp:hlinkClr xmlns:ahyp="http://schemas.microsoft.com/office/drawing/2018/hyperlinkcolor" val="tx"/>
                    </a:ext>
                  </a:extLst>
                </a:hlinkClick>
              </a:rPr>
              <a:t>30</a:t>
            </a:r>
            <a:endParaRPr lang="en-US" sz="1200" b="1" dirty="0">
              <a:solidFill>
                <a:srgbClr val="003664"/>
              </a:solidFill>
              <a:latin typeface="+mn-lt"/>
            </a:endParaRPr>
          </a:p>
          <a:p>
            <a:pPr>
              <a:lnSpc>
                <a:spcPct val="100000"/>
              </a:lnSpc>
              <a:spcBef>
                <a:spcPts val="600"/>
              </a:spcBef>
              <a:spcAft>
                <a:spcPts val="1200"/>
              </a:spcAft>
              <a:buClr>
                <a:schemeClr val="bg1"/>
              </a:buClr>
              <a:buNone/>
              <a:tabLst>
                <a:tab pos="4513263" algn="l"/>
              </a:tabLst>
            </a:pPr>
            <a:r>
              <a:rPr lang="en-US" sz="1200" b="1" dirty="0">
                <a:solidFill>
                  <a:srgbClr val="003664"/>
                </a:solidFill>
                <a:latin typeface="+mn-lt"/>
                <a:hlinkClick r:id="rId9" action="ppaction://hlinksldjump">
                  <a:extLst>
                    <a:ext uri="{A12FA001-AC4F-418D-AE19-62706E023703}">
                      <ahyp:hlinkClr xmlns:ahyp="http://schemas.microsoft.com/office/drawing/2018/hyperlinkcolor" val="tx"/>
                    </a:ext>
                  </a:extLst>
                </a:hlinkClick>
              </a:rPr>
              <a:t>Appendices</a:t>
            </a:r>
            <a:r>
              <a:rPr lang="en-US" sz="1200" b="1" dirty="0">
                <a:solidFill>
                  <a:srgbClr val="003664"/>
                </a:solidFill>
                <a:latin typeface="+mn-lt"/>
              </a:rPr>
              <a:t> 	</a:t>
            </a:r>
            <a:r>
              <a:rPr lang="en-US" sz="1200" b="1" dirty="0">
                <a:solidFill>
                  <a:srgbClr val="003664"/>
                </a:solidFill>
                <a:latin typeface="+mn-lt"/>
                <a:hlinkClick r:id="rId9" action="ppaction://hlinksldjump">
                  <a:extLst>
                    <a:ext uri="{A12FA001-AC4F-418D-AE19-62706E023703}">
                      <ahyp:hlinkClr xmlns:ahyp="http://schemas.microsoft.com/office/drawing/2018/hyperlinkcolor" val="tx"/>
                    </a:ext>
                  </a:extLst>
                </a:hlinkClick>
              </a:rPr>
              <a:t>33</a:t>
            </a:r>
            <a:endParaRPr lang="en-US" sz="1200" b="1" dirty="0">
              <a:solidFill>
                <a:srgbClr val="003664"/>
              </a:solidFill>
            </a:endParaRPr>
          </a:p>
          <a:p>
            <a:pPr>
              <a:lnSpc>
                <a:spcPct val="100000"/>
              </a:lnSpc>
              <a:spcBef>
                <a:spcPts val="600"/>
              </a:spcBef>
              <a:spcAft>
                <a:spcPts val="1200"/>
              </a:spcAft>
              <a:buClr>
                <a:schemeClr val="bg1"/>
              </a:buClr>
              <a:buNone/>
              <a:tabLst>
                <a:tab pos="4513263" algn="l"/>
              </a:tabLst>
            </a:pPr>
            <a:br>
              <a:rPr lang="en-US" sz="1200" b="1" dirty="0">
                <a:solidFill>
                  <a:srgbClr val="003664"/>
                </a:solidFill>
              </a:rPr>
            </a:br>
            <a:endParaRPr lang="en-US" sz="1200" b="1" dirty="0">
              <a:solidFill>
                <a:srgbClr val="003664"/>
              </a:solidFill>
            </a:endParaRPr>
          </a:p>
          <a:p>
            <a:pPr>
              <a:lnSpc>
                <a:spcPct val="100000"/>
              </a:lnSpc>
              <a:spcBef>
                <a:spcPts val="0"/>
              </a:spcBef>
              <a:buNone/>
              <a:tabLst>
                <a:tab pos="4513263" algn="l"/>
              </a:tabLst>
            </a:pPr>
            <a:endParaRPr lang="en-US" sz="1200" dirty="0">
              <a:solidFill>
                <a:srgbClr val="003664"/>
              </a:solidFill>
            </a:endParaRPr>
          </a:p>
          <a:p>
            <a:pPr>
              <a:lnSpc>
                <a:spcPct val="100000"/>
              </a:lnSpc>
              <a:spcBef>
                <a:spcPts val="0"/>
              </a:spcBef>
              <a:buNone/>
              <a:tabLst>
                <a:tab pos="4513263" algn="l"/>
              </a:tabLst>
            </a:pPr>
            <a:endParaRPr lang="en-US" sz="1200" dirty="0">
              <a:solidFill>
                <a:srgbClr val="003664"/>
              </a:solidFill>
            </a:endParaRPr>
          </a:p>
        </p:txBody>
      </p:sp>
      <p:sp>
        <p:nvSpPr>
          <p:cNvPr id="5" name="Content Placeholder 4">
            <a:extLst>
              <a:ext uri="{FF2B5EF4-FFF2-40B4-BE49-F238E27FC236}">
                <a16:creationId xmlns:a16="http://schemas.microsoft.com/office/drawing/2014/main" id="{F165440D-19B8-5C68-60F5-D63DA7B89D65}"/>
              </a:ext>
            </a:extLst>
          </p:cNvPr>
          <p:cNvSpPr>
            <a:spLocks noGrp="1"/>
          </p:cNvSpPr>
          <p:nvPr>
            <p:ph sz="half" idx="2"/>
          </p:nvPr>
        </p:nvSpPr>
        <p:spPr>
          <a:xfrm>
            <a:off x="6012466" y="1768621"/>
            <a:ext cx="2564823" cy="2263883"/>
          </a:xfrm>
        </p:spPr>
        <p:txBody>
          <a:bodyPr>
            <a:normAutofit/>
          </a:bodyPr>
          <a:lstStyle/>
          <a:p>
            <a:r>
              <a:rPr lang="en-US" sz="1200" dirty="0">
                <a:solidFill>
                  <a:schemeClr val="bg1"/>
                </a:solidFill>
                <a:latin typeface="+mn-lt"/>
              </a:rPr>
              <a:t>Purpose: </a:t>
            </a:r>
            <a:r>
              <a:rPr lang="en-US" sz="1200" b="0" dirty="0">
                <a:solidFill>
                  <a:schemeClr val="bg1"/>
                </a:solidFill>
                <a:latin typeface="+mn-lt"/>
              </a:rPr>
              <a:t>This guide will provide general information about the MIPS Promoting Interoperability Performance Category Hardship Exception application and provide step-by-step instructions on how to complete the application.</a:t>
            </a:r>
          </a:p>
        </p:txBody>
      </p:sp>
      <p:sp>
        <p:nvSpPr>
          <p:cNvPr id="4" name="Slide Number Placeholder 3">
            <a:extLst>
              <a:ext uri="{FF2B5EF4-FFF2-40B4-BE49-F238E27FC236}">
                <a16:creationId xmlns:a16="http://schemas.microsoft.com/office/drawing/2014/main" id="{50A0BB7A-4B35-46F2-B286-2052EDD262E8}"/>
              </a:ext>
            </a:extLst>
          </p:cNvPr>
          <p:cNvSpPr>
            <a:spLocks noGrp="1"/>
          </p:cNvSpPr>
          <p:nvPr>
            <p:ph type="sldNum" sz="quarter" idx="12"/>
          </p:nvPr>
        </p:nvSpPr>
        <p:spPr/>
        <p:txBody>
          <a:bodyPr/>
          <a:lstStyle/>
          <a:p>
            <a:fld id="{579045F7-0599-405E-A7CD-20A91EABA5C1}" type="slidenum">
              <a:rPr lang="en-US" smtClean="0"/>
              <a:pPr/>
              <a:t>2</a:t>
            </a:fld>
            <a:endParaRPr lang="en-US" dirty="0"/>
          </a:p>
        </p:txBody>
      </p:sp>
      <p:cxnSp>
        <p:nvCxnSpPr>
          <p:cNvPr id="6" name="Straight Connector 5">
            <a:extLst>
              <a:ext uri="{FF2B5EF4-FFF2-40B4-BE49-F238E27FC236}">
                <a16:creationId xmlns:a16="http://schemas.microsoft.com/office/drawing/2014/main" id="{6DB0B839-49A9-D2F3-EDFE-77E0F795BA3B}"/>
              </a:ext>
            </a:extLst>
          </p:cNvPr>
          <p:cNvCxnSpPr/>
          <p:nvPr/>
        </p:nvCxnSpPr>
        <p:spPr>
          <a:xfrm>
            <a:off x="5594743" y="1635272"/>
            <a:ext cx="0" cy="3342120"/>
          </a:xfrm>
          <a:prstGeom prst="line">
            <a:avLst/>
          </a:prstGeom>
          <a:ln w="22225">
            <a:solidFill>
              <a:srgbClr val="0C77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3C710-7E88-879D-F3D2-31A5970AFE68}"/>
              </a:ext>
            </a:extLst>
          </p:cNvPr>
          <p:cNvCxnSpPr>
            <a:cxnSpLocks/>
          </p:cNvCxnSpPr>
          <p:nvPr/>
        </p:nvCxnSpPr>
        <p:spPr>
          <a:xfrm>
            <a:off x="2123876" y="1890160"/>
            <a:ext cx="2867224"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C35F44-69E2-7316-E80D-A561C78E4842}"/>
              </a:ext>
            </a:extLst>
          </p:cNvPr>
          <p:cNvCxnSpPr>
            <a:cxnSpLocks/>
          </p:cNvCxnSpPr>
          <p:nvPr/>
        </p:nvCxnSpPr>
        <p:spPr>
          <a:xfrm>
            <a:off x="2690813" y="2489474"/>
            <a:ext cx="2338387"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04EFD-BEC3-6946-40A0-38210F314918}"/>
              </a:ext>
            </a:extLst>
          </p:cNvPr>
          <p:cNvCxnSpPr>
            <a:cxnSpLocks/>
          </p:cNvCxnSpPr>
          <p:nvPr/>
        </p:nvCxnSpPr>
        <p:spPr>
          <a:xfrm>
            <a:off x="2086897" y="3086787"/>
            <a:ext cx="2979282"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5290DC-A313-71DB-328D-6C4FAA875920}"/>
              </a:ext>
            </a:extLst>
          </p:cNvPr>
          <p:cNvCxnSpPr>
            <a:cxnSpLocks/>
          </p:cNvCxnSpPr>
          <p:nvPr/>
        </p:nvCxnSpPr>
        <p:spPr>
          <a:xfrm>
            <a:off x="3133725" y="3674576"/>
            <a:ext cx="1857935"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160C04-08C9-A112-6706-E1F737845282}"/>
              </a:ext>
            </a:extLst>
          </p:cNvPr>
          <p:cNvCxnSpPr>
            <a:cxnSpLocks/>
          </p:cNvCxnSpPr>
          <p:nvPr/>
        </p:nvCxnSpPr>
        <p:spPr>
          <a:xfrm>
            <a:off x="2447925" y="4271892"/>
            <a:ext cx="2581275"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FBECB2-5F82-333B-8AD2-BD1F15348461}"/>
              </a:ext>
            </a:extLst>
          </p:cNvPr>
          <p:cNvCxnSpPr>
            <a:cxnSpLocks/>
          </p:cNvCxnSpPr>
          <p:nvPr/>
        </p:nvCxnSpPr>
        <p:spPr>
          <a:xfrm>
            <a:off x="2219885" y="4688228"/>
            <a:ext cx="2771215"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2286127-593D-84A9-2C87-850D27D16401}"/>
              </a:ext>
            </a:extLst>
          </p:cNvPr>
          <p:cNvCxnSpPr>
            <a:cxnSpLocks/>
          </p:cNvCxnSpPr>
          <p:nvPr/>
        </p:nvCxnSpPr>
        <p:spPr>
          <a:xfrm>
            <a:off x="1381125" y="5095043"/>
            <a:ext cx="3609975" cy="0"/>
          </a:xfrm>
          <a:prstGeom prst="line">
            <a:avLst/>
          </a:prstGeom>
          <a:ln>
            <a:solidFill>
              <a:srgbClr val="1FAEB5"/>
            </a:solidFill>
            <a:prstDash val="dash"/>
            <a:round/>
          </a:ln>
        </p:spPr>
        <p:style>
          <a:lnRef idx="1">
            <a:schemeClr val="accent1"/>
          </a:lnRef>
          <a:fillRef idx="0">
            <a:schemeClr val="accent1"/>
          </a:fillRef>
          <a:effectRef idx="0">
            <a:schemeClr val="accent1"/>
          </a:effectRef>
          <a:fontRef idx="minor">
            <a:schemeClr val="tx1"/>
          </a:fontRef>
        </p:style>
      </p:cxnSp>
      <p:sp>
        <p:nvSpPr>
          <p:cNvPr id="7" name="Action Button: Home 3">
            <a:hlinkClick r:id="rId10" action="ppaction://hlinksldjump" highlightClick="1"/>
            <a:extLst>
              <a:ext uri="{FF2B5EF4-FFF2-40B4-BE49-F238E27FC236}">
                <a16:creationId xmlns:a16="http://schemas.microsoft.com/office/drawing/2014/main" id="{81847614-3426-A916-C0FB-8A10CB97166E}"/>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A blue and green gradient&#10;&#10;Description automatically generated">
            <a:extLst>
              <a:ext uri="{FF2B5EF4-FFF2-40B4-BE49-F238E27FC236}">
                <a16:creationId xmlns:a16="http://schemas.microsoft.com/office/drawing/2014/main" id="{A246DB2B-8F4B-DFEF-5EE5-0730D20680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57002" y="4292941"/>
            <a:ext cx="2712326" cy="739867"/>
          </a:xfrm>
          <a:prstGeom prst="rect">
            <a:avLst/>
          </a:prstGeom>
        </p:spPr>
      </p:pic>
      <p:sp>
        <p:nvSpPr>
          <p:cNvPr id="11" name="Content Placeholder 4">
            <a:extLst>
              <a:ext uri="{FF2B5EF4-FFF2-40B4-BE49-F238E27FC236}">
                <a16:creationId xmlns:a16="http://schemas.microsoft.com/office/drawing/2014/main" id="{0A19370C-B0D6-D52F-997D-0D023C05B758}"/>
              </a:ext>
            </a:extLst>
          </p:cNvPr>
          <p:cNvSpPr txBox="1">
            <a:spLocks/>
          </p:cNvSpPr>
          <p:nvPr/>
        </p:nvSpPr>
        <p:spPr>
          <a:xfrm>
            <a:off x="6012466" y="4363243"/>
            <a:ext cx="2564823" cy="614149"/>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latin typeface="+mn-lt"/>
              </a:rPr>
              <a:t>Already know what MIPS is? </a:t>
            </a:r>
            <a:r>
              <a:rPr lang="en-US" sz="1200" b="0" dirty="0">
                <a:solidFill>
                  <a:schemeClr val="bg1"/>
                </a:solidFill>
                <a:latin typeface="+mn-lt"/>
              </a:rPr>
              <a:t>Skip ahead by clicking the links in the Table of Contents.</a:t>
            </a:r>
          </a:p>
        </p:txBody>
      </p:sp>
    </p:spTree>
    <p:extLst>
      <p:ext uri="{BB962C8B-B14F-4D97-AF65-F5344CB8AC3E}">
        <p14:creationId xmlns:p14="http://schemas.microsoft.com/office/powerpoint/2010/main" val="220858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6: Enter Submitter Details </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448054"/>
            <a:ext cx="3342580" cy="1694922"/>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Enter your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contact information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(as the submitter) and identify your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relationship to the party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identified in the application.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20</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4706180"/>
            <a:ext cx="334258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6" name="Picture 5">
            <a:extLst>
              <a:ext uri="{FF2B5EF4-FFF2-40B4-BE49-F238E27FC236}">
                <a16:creationId xmlns:a16="http://schemas.microsoft.com/office/drawing/2014/main" id="{2D3D13B1-0123-1A85-B6A2-AA60FBA870FF}"/>
              </a:ext>
            </a:extLst>
          </p:cNvPr>
          <p:cNvPicPr>
            <a:picLocks noChangeAspect="1"/>
          </p:cNvPicPr>
          <p:nvPr/>
        </p:nvPicPr>
        <p:blipFill>
          <a:blip r:embed="rId4"/>
          <a:stretch>
            <a:fillRect/>
          </a:stretch>
        </p:blipFill>
        <p:spPr>
          <a:xfrm>
            <a:off x="4793627" y="1391395"/>
            <a:ext cx="3420836" cy="4075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43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Step 7: Enter Additional Staff in Additional Access Section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448053"/>
            <a:ext cx="8108254" cy="2455731"/>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can identify additional users to receive notifications about the application in the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Additional Access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section. </a:t>
            </a:r>
          </a:p>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If there’s a HARP account associated with the email address(es) you provide, the person will be able to sign in to their own account on </a:t>
            </a:r>
            <a:r>
              <a:rPr kumimoji="0" lang="en-US" sz="1200" b="0" i="0" u="none" strike="noStrike" kern="1200" cap="none" spc="0" normalizeH="0" baseline="0" noProof="0" dirty="0">
                <a:ln>
                  <a:noFill/>
                </a:ln>
                <a:solidFill>
                  <a:srgbClr val="000000"/>
                </a:solidFill>
                <a:effectLst/>
                <a:uLnTx/>
                <a:uFillTx/>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000000"/>
                </a:solidFill>
                <a:effectLst/>
                <a:uLnTx/>
                <a:uFillTx/>
                <a:ea typeface="Calibri" panose="020F0502020204030204" pitchFamily="34" charset="0"/>
                <a:cs typeface="Segoe UI" panose="020B0502040204020203" pitchFamily="34" charset="0"/>
                <a:hlinkClick r:id="rId2"/>
              </a:rPr>
              <a:t>QPP website</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and access the application.</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21</a:t>
            </a:fld>
            <a:endParaRPr lang="en-US"/>
          </a:p>
        </p:txBody>
      </p:sp>
      <p:sp>
        <p:nvSpPr>
          <p:cNvPr id="9" name="Action Button: Home 3">
            <a:hlinkClick r:id="rId3"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4706180"/>
            <a:ext cx="334258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2"/>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grpSp>
        <p:nvGrpSpPr>
          <p:cNvPr id="7" name="Group 6">
            <a:extLst>
              <a:ext uri="{FF2B5EF4-FFF2-40B4-BE49-F238E27FC236}">
                <a16:creationId xmlns:a16="http://schemas.microsoft.com/office/drawing/2014/main" id="{DB208516-CA8E-1032-EE6C-14867F81829A}"/>
              </a:ext>
            </a:extLst>
          </p:cNvPr>
          <p:cNvGrpSpPr/>
          <p:nvPr/>
        </p:nvGrpSpPr>
        <p:grpSpPr>
          <a:xfrm>
            <a:off x="1059655" y="2664827"/>
            <a:ext cx="7067550" cy="1724025"/>
            <a:chOff x="1059655" y="2664827"/>
            <a:chExt cx="7067550" cy="1724025"/>
          </a:xfrm>
        </p:grpSpPr>
        <p:pic>
          <p:nvPicPr>
            <p:cNvPr id="8" name="Picture 7">
              <a:extLst>
                <a:ext uri="{FF2B5EF4-FFF2-40B4-BE49-F238E27FC236}">
                  <a16:creationId xmlns:a16="http://schemas.microsoft.com/office/drawing/2014/main" id="{5EFAB850-10F8-C248-F7CA-AD0168794E80}"/>
                </a:ext>
              </a:extLst>
            </p:cNvPr>
            <p:cNvPicPr>
              <a:picLocks noChangeAspect="1"/>
            </p:cNvPicPr>
            <p:nvPr/>
          </p:nvPicPr>
          <p:blipFill>
            <a:blip r:embed="rId4"/>
            <a:stretch>
              <a:fillRect/>
            </a:stretch>
          </p:blipFill>
          <p:spPr>
            <a:xfrm>
              <a:off x="1059655" y="2664827"/>
              <a:ext cx="7067550" cy="1724025"/>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603474E1-4CA8-ECEE-D5B6-387DE2AE58E7}"/>
                </a:ext>
              </a:extLst>
            </p:cNvPr>
            <p:cNvSpPr/>
            <p:nvPr/>
          </p:nvSpPr>
          <p:spPr>
            <a:xfrm>
              <a:off x="1202027" y="2719690"/>
              <a:ext cx="1615965" cy="15765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19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8: Select the Reason for the MIPS Promoting Interoperability Hardship </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3" y="1553824"/>
            <a:ext cx="8108254" cy="614601"/>
          </a:xfrm>
        </p:spPr>
        <p:txBody>
          <a:bodyPr>
            <a:norm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Select the option that aligns with your reason for submitting a MIPS Promoting Interoperability Hardship Exception application.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22</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5873262" y="4519346"/>
            <a:ext cx="2725855"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grpSp>
        <p:nvGrpSpPr>
          <p:cNvPr id="6" name="Group 5">
            <a:extLst>
              <a:ext uri="{FF2B5EF4-FFF2-40B4-BE49-F238E27FC236}">
                <a16:creationId xmlns:a16="http://schemas.microsoft.com/office/drawing/2014/main" id="{0BF2791A-1171-C3F1-7891-63D41FDE796B}"/>
              </a:ext>
            </a:extLst>
          </p:cNvPr>
          <p:cNvGrpSpPr/>
          <p:nvPr/>
        </p:nvGrpSpPr>
        <p:grpSpPr>
          <a:xfrm>
            <a:off x="490863" y="2240707"/>
            <a:ext cx="4996634" cy="3693165"/>
            <a:chOff x="432755" y="1759548"/>
            <a:chExt cx="5665848" cy="4187801"/>
          </a:xfrm>
        </p:grpSpPr>
        <p:pic>
          <p:nvPicPr>
            <p:cNvPr id="12" name="Picture 11">
              <a:extLst>
                <a:ext uri="{FF2B5EF4-FFF2-40B4-BE49-F238E27FC236}">
                  <a16:creationId xmlns:a16="http://schemas.microsoft.com/office/drawing/2014/main" id="{8F5A24D8-6399-92A1-44A9-6E3D1A93271B}"/>
                </a:ext>
              </a:extLst>
            </p:cNvPr>
            <p:cNvPicPr>
              <a:picLocks noChangeAspect="1"/>
            </p:cNvPicPr>
            <p:nvPr/>
          </p:nvPicPr>
          <p:blipFill>
            <a:blip r:embed="rId4"/>
            <a:stretch>
              <a:fillRect/>
            </a:stretch>
          </p:blipFill>
          <p:spPr>
            <a:xfrm>
              <a:off x="432755" y="1759548"/>
              <a:ext cx="5665848" cy="4187801"/>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B4D0B777-ACF6-A295-9E91-9ED74CF6B08D}"/>
                </a:ext>
              </a:extLst>
            </p:cNvPr>
            <p:cNvSpPr/>
            <p:nvPr/>
          </p:nvSpPr>
          <p:spPr>
            <a:xfrm>
              <a:off x="525887" y="1825386"/>
              <a:ext cx="1448456" cy="147801"/>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blue and green gradient&#10;&#10;Description automatically generated">
            <a:extLst>
              <a:ext uri="{FF2B5EF4-FFF2-40B4-BE49-F238E27FC236}">
                <a16:creationId xmlns:a16="http://schemas.microsoft.com/office/drawing/2014/main" id="{CDECE94D-8025-3CFE-BC41-9EFE07D71B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73263" y="2240707"/>
            <a:ext cx="2725856" cy="2114725"/>
          </a:xfrm>
          <a:prstGeom prst="rect">
            <a:avLst/>
          </a:prstGeom>
        </p:spPr>
      </p:pic>
      <p:sp>
        <p:nvSpPr>
          <p:cNvPr id="15" name="Content Placeholder 4">
            <a:extLst>
              <a:ext uri="{FF2B5EF4-FFF2-40B4-BE49-F238E27FC236}">
                <a16:creationId xmlns:a16="http://schemas.microsoft.com/office/drawing/2014/main" id="{144BAE4D-3A95-154F-1707-5BAF7ADCCB41}"/>
              </a:ext>
            </a:extLst>
          </p:cNvPr>
          <p:cNvSpPr txBox="1">
            <a:spLocks/>
          </p:cNvSpPr>
          <p:nvPr/>
        </p:nvSpPr>
        <p:spPr>
          <a:xfrm>
            <a:off x="5873263" y="2243507"/>
            <a:ext cx="2725856" cy="151959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FFFFFF"/>
                </a:solidFill>
                <a:effectLst/>
                <a:uLnTx/>
                <a:uFillTx/>
                <a:ea typeface="+mn-ea"/>
                <a:cs typeface="Segoe UI" panose="020B0502040204020203" pitchFamily="34" charset="0"/>
              </a:rPr>
              <a:t>Note:</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 You don’t need to submit supporting documentation with your application. However, you should retain documentation of the circumstances supporting your application for your own records in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case you are selected by CMS for data validation or an audit. See our </a:t>
            </a:r>
            <a:r>
              <a:rPr kumimoji="0" lang="it-IT" sz="1200" b="0" i="0" u="none" strike="noStrike" kern="1200" cap="none" spc="0" normalizeH="0" baseline="0" noProof="0" dirty="0">
                <a:ln>
                  <a:noFill/>
                </a:ln>
                <a:solidFill>
                  <a:schemeClr val="bg1"/>
                </a:solidFill>
                <a:effectLst/>
                <a:uLnTx/>
                <a:uFillTx/>
                <a:ea typeface="+mn-ea"/>
                <a:cs typeface="Segoe UI" panose="020B0502040204020203" pitchFamily="34" charset="0"/>
                <a:hlinkClick r:id="rId6">
                  <a:extLst>
                    <a:ext uri="{A12FA001-AC4F-418D-AE19-62706E023703}">
                      <ahyp:hlinkClr xmlns:ahyp="http://schemas.microsoft.com/office/drawing/2018/hyperlinkcolor" val="tx"/>
                    </a:ext>
                  </a:extLst>
                </a:hlinkClick>
              </a:rPr>
              <a:t>2024 MIPS Data Validation Criteria (ZIP, 2MB)</a:t>
            </a:r>
            <a:r>
              <a:rPr kumimoji="0" lang="it-IT" sz="1200" b="0" i="0" u="none" strike="noStrike" kern="1200" cap="none" spc="0" normalizeH="0" baseline="0" noProof="0" dirty="0">
                <a:ln>
                  <a:noFill/>
                </a:ln>
                <a:solidFill>
                  <a:schemeClr val="bg1"/>
                </a:solidFill>
                <a:effectLst/>
                <a:uLnTx/>
                <a:uFillTx/>
                <a:ea typeface="+mn-ea"/>
                <a:cs typeface="Segoe UI" panose="020B0502040204020203" pitchFamily="34" charset="0"/>
              </a:rPr>
              <a:t> </a:t>
            </a:r>
            <a:r>
              <a:rPr kumimoji="0" lang="en-US" sz="1200" b="0" i="0" u="none" strike="noStrike" kern="1200" cap="none" spc="0" normalizeH="0" baseline="0" noProof="0" dirty="0">
                <a:ln>
                  <a:noFill/>
                </a:ln>
                <a:solidFill>
                  <a:schemeClr val="bg1"/>
                </a:solidFill>
                <a:effectLst/>
                <a:uLnTx/>
                <a:uFillTx/>
                <a:ea typeface="+mn-ea"/>
                <a:cs typeface="Segoe UI" panose="020B0502040204020203" pitchFamily="34" charset="0"/>
              </a:rPr>
              <a:t>for details </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on the data validation process.</a:t>
            </a:r>
          </a:p>
        </p:txBody>
      </p:sp>
    </p:spTree>
    <p:extLst>
      <p:ext uri="{BB962C8B-B14F-4D97-AF65-F5344CB8AC3E}">
        <p14:creationId xmlns:p14="http://schemas.microsoft.com/office/powerpoint/2010/main" val="115959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9: Complete Attestation and Provide Event Description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3" y="1553824"/>
            <a:ext cx="8108254" cy="3358145"/>
          </a:xfrm>
        </p:spPr>
        <p:txBody>
          <a:bodyPr>
            <a:normAutofit/>
          </a:bodyPr>
          <a:lstStyle/>
          <a:p>
            <a:pPr marL="0" marR="0" lvl="0" indent="0" algn="l" defTabSz="914400" rtl="0" eaLnBrk="1" fontAlgn="auto" latinLnBrk="0" hangingPunct="1">
              <a:lnSpc>
                <a:spcPct val="110000"/>
              </a:lnSpc>
              <a:spcBef>
                <a:spcPts val="0"/>
              </a:spcBef>
              <a:spcAft>
                <a:spcPts val="1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Before submitting your application, you must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complete the attestation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(differs for each reason option).</a:t>
            </a:r>
          </a:p>
          <a:p>
            <a:pPr marL="45720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2" action="ppaction://hlinksldjump"/>
              </a:rPr>
              <a:t>Insufficient Internet Connectivity</a:t>
            </a:r>
            <a:endPar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45720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3" action="ppaction://hlinksldjump"/>
              </a:rPr>
              <a:t>Extreme and Uncontrollable Circumstances</a:t>
            </a:r>
            <a:endPar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45720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4" action="ppaction://hlinksldjump"/>
              </a:rPr>
              <a:t>Lack of Control Over the Availability of CEHRT</a:t>
            </a:r>
            <a:endPar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457200" marR="0" lvl="0" indent="-171450" algn="l"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5" action="ppaction://hlinksldjump"/>
              </a:rPr>
              <a:t>EHR Decertification</a:t>
            </a:r>
            <a:endPar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also can provide an optional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brief description </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on the hardship you experienced and how performance data is impacted.</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23</a:t>
            </a:fld>
            <a:endParaRPr lang="en-US"/>
          </a:p>
        </p:txBody>
      </p:sp>
      <p:sp>
        <p:nvSpPr>
          <p:cNvPr id="9" name="Action Button: Home 3">
            <a:hlinkClick r:id="rId6"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5627078" y="4519346"/>
            <a:ext cx="2972040"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7"/>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14" name="Picture 13">
            <a:extLst>
              <a:ext uri="{FF2B5EF4-FFF2-40B4-BE49-F238E27FC236}">
                <a16:creationId xmlns:a16="http://schemas.microsoft.com/office/drawing/2014/main" id="{44255368-6DF3-D4A0-F37C-AF05AEE2D375}"/>
              </a:ext>
            </a:extLst>
          </p:cNvPr>
          <p:cNvPicPr>
            <a:picLocks noChangeAspect="1"/>
          </p:cNvPicPr>
          <p:nvPr/>
        </p:nvPicPr>
        <p:blipFill>
          <a:blip r:embed="rId8"/>
          <a:stretch>
            <a:fillRect/>
          </a:stretch>
        </p:blipFill>
        <p:spPr>
          <a:xfrm>
            <a:off x="793457" y="3776114"/>
            <a:ext cx="4142528" cy="2271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451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9: Complete Attestation and Provide Event Description </a:t>
            </a:r>
            <a:r>
              <a:rPr lang="en-US" b="0" dirty="0"/>
              <a:t>(Continued)</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3" y="1761494"/>
            <a:ext cx="4561783" cy="1306607"/>
          </a:xfrm>
        </p:spPr>
        <p:txBody>
          <a:bodyPr>
            <a:norm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Reason Option 1:</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Insufficient Internet Connectivity</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Review the attestation statement and select “I attest.” </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can provide an optional description of the hardship event.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24</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49743"/>
            <a:ext cx="4081137"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84C38695-341C-1553-D228-737547CD58F3}"/>
              </a:ext>
            </a:extLst>
          </p:cNvPr>
          <p:cNvPicPr>
            <a:picLocks noChangeAspect="1"/>
          </p:cNvPicPr>
          <p:nvPr/>
        </p:nvPicPr>
        <p:blipFill rotWithShape="1">
          <a:blip r:embed="rId4"/>
          <a:srcRect t="204" r="28892" b="2392"/>
          <a:stretch/>
        </p:blipFill>
        <p:spPr bwMode="auto">
          <a:xfrm>
            <a:off x="4932740" y="1553824"/>
            <a:ext cx="3786284" cy="4564057"/>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7308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9: Complete Attestation and Provide Event Description </a:t>
            </a:r>
            <a:r>
              <a:rPr lang="en-US" b="0" dirty="0"/>
              <a:t>(Continued)</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761494"/>
            <a:ext cx="3869010" cy="2997305"/>
          </a:xfrm>
        </p:spPr>
        <p:txBody>
          <a:bodyPr>
            <a:normAutofit/>
          </a:body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Reason Option 2:</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Extreme and Uncontrollable Circumstances</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Select the extreme and uncontrollable circumstances event type that applies to you, enter the event dates, then review the attestation statement and select “I attest.” </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can provide an optional description of the hardship event.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25</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02851"/>
            <a:ext cx="386901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7" name="Picture 6">
            <a:extLst>
              <a:ext uri="{FF2B5EF4-FFF2-40B4-BE49-F238E27FC236}">
                <a16:creationId xmlns:a16="http://schemas.microsoft.com/office/drawing/2014/main" id="{4CCCBEC9-AE08-2AFD-3592-A367DA82AE6A}"/>
              </a:ext>
            </a:extLst>
          </p:cNvPr>
          <p:cNvPicPr>
            <a:picLocks noChangeAspect="1"/>
          </p:cNvPicPr>
          <p:nvPr/>
        </p:nvPicPr>
        <p:blipFill>
          <a:blip r:embed="rId4"/>
          <a:stretch>
            <a:fillRect/>
          </a:stretch>
        </p:blipFill>
        <p:spPr>
          <a:xfrm>
            <a:off x="4572000" y="1761494"/>
            <a:ext cx="4128761" cy="426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685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9: Complete Attestation and Provide Event Description </a:t>
            </a:r>
            <a:r>
              <a:rPr lang="en-US" b="0" dirty="0"/>
              <a:t>(Continued)</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761494"/>
            <a:ext cx="3635659" cy="2997305"/>
          </a:xfrm>
        </p:spPr>
        <p:txBody>
          <a:bodyPr>
            <a:norm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Reason Option 3:</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Lack of Control Over the Availability of CEHRT</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Review the attestation statement and select “I attest.”</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You can provide an optional description of the hardship event.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26</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02851"/>
            <a:ext cx="3635659"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6" name="Picture 5" descr="Graphical user interface, text, application, email&#10;&#10;Description automatically generated">
            <a:extLst>
              <a:ext uri="{FF2B5EF4-FFF2-40B4-BE49-F238E27FC236}">
                <a16:creationId xmlns:a16="http://schemas.microsoft.com/office/drawing/2014/main" id="{528DAB75-4EBD-FF0C-227B-E0045B125ED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967" r="21575"/>
          <a:stretch/>
        </p:blipFill>
        <p:spPr bwMode="auto">
          <a:xfrm>
            <a:off x="4236668" y="1421484"/>
            <a:ext cx="4362450" cy="4650443"/>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9342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9: Complete Attestation and Provide Event Description </a:t>
            </a:r>
            <a:r>
              <a:rPr lang="en-US" b="0" dirty="0"/>
              <a:t>(Continued)</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761494"/>
            <a:ext cx="3635659" cy="2997305"/>
          </a:xfrm>
        </p:spPr>
        <p:txBody>
          <a:bodyPr>
            <a:normAutofit/>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Reason Option 4:</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EHR Decertification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Enter the date that your </a:t>
            </a: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EHR was decertified (under ONC’s Health IT Certification Program) and your ONC-ACB Certification ID. Then, review the attestation statement and select “I attest.” </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You can provide an optional description of the hardship event.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27</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02851"/>
            <a:ext cx="3635659"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7" name="Picture 6">
            <a:extLst>
              <a:ext uri="{FF2B5EF4-FFF2-40B4-BE49-F238E27FC236}">
                <a16:creationId xmlns:a16="http://schemas.microsoft.com/office/drawing/2014/main" id="{43784A99-EE89-0017-FD3E-E188A05C0960}"/>
              </a:ext>
            </a:extLst>
          </p:cNvPr>
          <p:cNvPicPr>
            <a:picLocks noChangeAspect="1"/>
          </p:cNvPicPr>
          <p:nvPr/>
        </p:nvPicPr>
        <p:blipFill>
          <a:blip r:embed="rId4"/>
          <a:stretch>
            <a:fillRect/>
          </a:stretch>
        </p:blipFill>
        <p:spPr>
          <a:xfrm>
            <a:off x="4458013" y="1299033"/>
            <a:ext cx="4413546" cy="4868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37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Step 10: Submit MIPS Promoting Interoperability Hardship Exception Application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761494"/>
            <a:ext cx="3635659" cy="2997305"/>
          </a:xfrm>
        </p:spPr>
        <p:txBody>
          <a:bodyPr>
            <a:normAutofit/>
          </a:body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Once you’re done with your application, review the disclosures, then select </a:t>
            </a:r>
            <a:r>
              <a:rPr kumimoji="0" lang="en-US" sz="12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Certify &amp; Submit</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28</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02851"/>
            <a:ext cx="3635659"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6" name="Picture 5" descr="Graphical user interface, text, application, email&#10;&#10;Description automatically generated">
            <a:extLst>
              <a:ext uri="{FF2B5EF4-FFF2-40B4-BE49-F238E27FC236}">
                <a16:creationId xmlns:a16="http://schemas.microsoft.com/office/drawing/2014/main" id="{FE755A6C-A654-E983-6D63-A2E48DA8AD3C}"/>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4808"/>
          <a:stretch/>
        </p:blipFill>
        <p:spPr bwMode="auto">
          <a:xfrm>
            <a:off x="4618430" y="1553824"/>
            <a:ext cx="3980688" cy="4373107"/>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2394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3" y="786073"/>
            <a:ext cx="8108254" cy="767751"/>
          </a:xfrm>
        </p:spPr>
        <p:txBody>
          <a:bodyPr/>
          <a:lstStyle/>
          <a:p>
            <a:r>
              <a:rPr lang="en-US" dirty="0"/>
              <a:t>MIPS Promoting Interoperability Hardship Exception Application Submission Confirmation</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761494"/>
            <a:ext cx="3635659" cy="2997305"/>
          </a:xfrm>
        </p:spPr>
        <p:txBody>
          <a:bodyPr>
            <a:normAutofit/>
          </a:bodyPr>
          <a:lstStyle/>
          <a:p>
            <a:pPr marL="0" marR="0" lvl="0" indent="0" algn="l" defTabSz="914400" rtl="0" eaLnBrk="1" fontAlgn="auto" latinLnBrk="0" hangingPunct="1">
              <a:lnSpc>
                <a:spcPct val="110000"/>
              </a:lnSpc>
              <a:spcBef>
                <a:spcPts val="0"/>
              </a:spcBef>
              <a:spcAft>
                <a:spcPts val="180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After you submit your MIPS Promoting Interoperability Hardship Exception application, you’ll receive a message stating that your Hardship Exception application has been successfully submitted and is pending review</a:t>
            </a: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You’ll also receive an email notification. </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29</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STEPS</a:t>
            </a:r>
          </a:p>
        </p:txBody>
      </p:sp>
      <p:sp>
        <p:nvSpPr>
          <p:cNvPr id="10" name="TextBox 9">
            <a:extLst>
              <a:ext uri="{FF2B5EF4-FFF2-40B4-BE49-F238E27FC236}">
                <a16:creationId xmlns:a16="http://schemas.microsoft.com/office/drawing/2014/main" id="{FB81E6CF-A13E-BCA5-6C22-B905AA615C8E}"/>
              </a:ext>
            </a:extLst>
          </p:cNvPr>
          <p:cNvSpPr txBox="1"/>
          <p:nvPr/>
        </p:nvSpPr>
        <p:spPr>
          <a:xfrm>
            <a:off x="490863" y="5002851"/>
            <a:ext cx="3635659"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*The screenshots included in this user guide were based on the QPP test environment. Because we are always working to incorporate feedback and </a:t>
            </a:r>
            <a:r>
              <a:rPr kumimoji="0" lang="en-US" sz="1200" b="0" i="0" u="none" strike="noStrike" kern="1200" cap="none" spc="0" normalizeH="0" baseline="0" noProof="0" dirty="0">
                <a:ln>
                  <a:noFill/>
                </a:ln>
                <a:solidFill>
                  <a:srgbClr val="0C777D"/>
                </a:solidFill>
                <a:effectLst/>
                <a:uLnTx/>
                <a:uFillTx/>
                <a:latin typeface="+mj-lt"/>
                <a:ea typeface="+mn-ea"/>
                <a:cs typeface="Segoe UI" panose="020B0502040204020203" pitchFamily="34" charset="0"/>
              </a:rPr>
              <a:t>improve the experience, there may be differences between these screenshots and what you see on </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the </a:t>
            </a:r>
            <a:r>
              <a:rPr kumimoji="0" lang="en-US" sz="1200" b="0" i="0" u="none" strike="noStrike" kern="1200" cap="none" spc="0" normalizeH="0" baseline="0" noProof="0" dirty="0">
                <a:ln>
                  <a:noFill/>
                </a:ln>
                <a:solidFill>
                  <a:srgbClr val="FF0000"/>
                </a:solidFill>
                <a:effectLst/>
                <a:uLnTx/>
                <a:uFillTx/>
                <a:latin typeface="+mj-lt"/>
                <a:ea typeface="Calibri" panose="020F0502020204030204" pitchFamily="34" charset="0"/>
                <a:cs typeface="Segoe UI" panose="020B0502040204020203" pitchFamily="34" charset="0"/>
                <a:hlinkClick r:id="rId3"/>
              </a:rPr>
              <a:t>QPP website</a:t>
            </a:r>
            <a:r>
              <a:rPr kumimoji="0" lang="en-US" sz="1200" b="0" i="0" u="none" strike="noStrike" kern="1200" cap="none" spc="0" normalizeH="0" baseline="0" noProof="0" dirty="0">
                <a:ln>
                  <a:noFill/>
                </a:ln>
                <a:solidFill>
                  <a:srgbClr val="0C777D"/>
                </a:solidFill>
                <a:effectLst/>
                <a:uLnTx/>
                <a:uFillTx/>
                <a:latin typeface="+mj-lt"/>
                <a:ea typeface="Calibri" panose="020F0502020204030204" pitchFamily="34" charset="0"/>
                <a:cs typeface="Segoe UI" panose="020B0502040204020203" pitchFamily="34" charset="0"/>
              </a:rPr>
              <a:t>.</a:t>
            </a:r>
            <a:r>
              <a:rPr kumimoji="0" lang="en-US" sz="1200" b="0" i="0" u="none" strike="noStrike" kern="1200" cap="none" spc="0" normalizeH="0" baseline="0" noProof="0" dirty="0">
                <a:ln>
                  <a:noFill/>
                </a:ln>
                <a:solidFill>
                  <a:srgbClr val="0E7C84"/>
                </a:solidFill>
                <a:effectLst/>
                <a:uLnTx/>
                <a:uFillTx/>
                <a:latin typeface="+mj-lt"/>
                <a:ea typeface="+mn-ea"/>
                <a:cs typeface="Segoe UI" panose="020B0502040204020203" pitchFamily="34" charset="0"/>
              </a:rPr>
              <a:t> </a:t>
            </a:r>
            <a:endParaRPr kumimoji="0" lang="en-US" sz="1200" b="0" i="0" u="none" strike="sngStrike" kern="1200" cap="none" spc="0" normalizeH="0" baseline="0" noProof="0" dirty="0">
              <a:ln>
                <a:noFill/>
              </a:ln>
              <a:solidFill>
                <a:srgbClr val="0E7C84"/>
              </a:solidFill>
              <a:effectLst/>
              <a:uLnTx/>
              <a:uFillTx/>
              <a:latin typeface="+mj-lt"/>
              <a:ea typeface="+mn-ea"/>
              <a:cs typeface="Segoe UI" panose="020B0502040204020203" pitchFamily="34" charset="0"/>
            </a:endParaRPr>
          </a:p>
        </p:txBody>
      </p:sp>
      <p:pic>
        <p:nvPicPr>
          <p:cNvPr id="7" name="Picture 6">
            <a:extLst>
              <a:ext uri="{FF2B5EF4-FFF2-40B4-BE49-F238E27FC236}">
                <a16:creationId xmlns:a16="http://schemas.microsoft.com/office/drawing/2014/main" id="{EC8A041E-DE5D-ADE0-588C-97DB0EF1FC01}"/>
              </a:ext>
            </a:extLst>
          </p:cNvPr>
          <p:cNvPicPr>
            <a:picLocks noChangeAspect="1"/>
          </p:cNvPicPr>
          <p:nvPr/>
        </p:nvPicPr>
        <p:blipFill>
          <a:blip r:embed="rId4"/>
          <a:stretch>
            <a:fillRect/>
          </a:stretch>
        </p:blipFill>
        <p:spPr>
          <a:xfrm>
            <a:off x="5115965" y="2188049"/>
            <a:ext cx="3483152" cy="3534075"/>
          </a:xfrm>
          <a:prstGeom prst="rect">
            <a:avLst/>
          </a:prstGeom>
          <a:effectLst>
            <a:outerShdw blurRad="50800" dist="38100" dir="2700000" algn="tl" rotWithShape="0">
              <a:prstClr val="black">
                <a:alpha val="40000"/>
              </a:prstClr>
            </a:outerShdw>
          </a:effectLst>
        </p:spPr>
      </p:pic>
      <p:pic>
        <p:nvPicPr>
          <p:cNvPr id="8" name="Picture 7" descr="A blue and green gradient&#10;&#10;Description automatically generated">
            <a:extLst>
              <a:ext uri="{FF2B5EF4-FFF2-40B4-BE49-F238E27FC236}">
                <a16:creationId xmlns:a16="http://schemas.microsoft.com/office/drawing/2014/main" id="{72C7DA4B-991D-6B40-321B-9AF1A3411B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0863" y="3706358"/>
            <a:ext cx="3635659" cy="569175"/>
          </a:xfrm>
          <a:prstGeom prst="rect">
            <a:avLst/>
          </a:prstGeom>
        </p:spPr>
      </p:pic>
      <p:sp>
        <p:nvSpPr>
          <p:cNvPr id="11" name="Content Placeholder 4">
            <a:extLst>
              <a:ext uri="{FF2B5EF4-FFF2-40B4-BE49-F238E27FC236}">
                <a16:creationId xmlns:a16="http://schemas.microsoft.com/office/drawing/2014/main" id="{7887EE67-8C6B-4009-F460-C0A5F1A64763}"/>
              </a:ext>
            </a:extLst>
          </p:cNvPr>
          <p:cNvSpPr txBox="1">
            <a:spLocks/>
          </p:cNvSpPr>
          <p:nvPr/>
        </p:nvSpPr>
        <p:spPr>
          <a:xfrm>
            <a:off x="490863" y="3788420"/>
            <a:ext cx="3635659" cy="4160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See </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Appendix D</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 for information on the various application statuses.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Segoe UI"/>
            </a:endParaRPr>
          </a:p>
        </p:txBody>
      </p:sp>
    </p:spTree>
    <p:extLst>
      <p:ext uri="{BB962C8B-B14F-4D97-AF65-F5344CB8AC3E}">
        <p14:creationId xmlns:p14="http://schemas.microsoft.com/office/powerpoint/2010/main" val="181372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p:txBody>
          <a:bodyPr/>
          <a:lstStyle/>
          <a:p>
            <a:r>
              <a:rPr lang="en-US" dirty="0"/>
              <a:t>How to Use This Guide</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a:t>
            </a:fld>
            <a:endParaRPr lang="en-US" dirty="0"/>
          </a:p>
        </p:txBody>
      </p:sp>
    </p:spTree>
    <p:extLst>
      <p:ext uri="{BB962C8B-B14F-4D97-AF65-F5344CB8AC3E}">
        <p14:creationId xmlns:p14="http://schemas.microsoft.com/office/powerpoint/2010/main" val="2116907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4536831"/>
            <a:ext cx="3875035" cy="1018964"/>
          </a:xfrm>
        </p:spPr>
        <p:txBody>
          <a:bodyPr>
            <a:normAutofit/>
          </a:bodyPr>
          <a:lstStyle/>
          <a:p>
            <a:r>
              <a:rPr lang="en-US" dirty="0"/>
              <a:t>Help and Version History</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30</a:t>
            </a:fld>
            <a:endParaRPr lang="en-US" dirty="0"/>
          </a:p>
        </p:txBody>
      </p:sp>
    </p:spTree>
    <p:extLst>
      <p:ext uri="{BB962C8B-B14F-4D97-AF65-F5344CB8AC3E}">
        <p14:creationId xmlns:p14="http://schemas.microsoft.com/office/powerpoint/2010/main" val="217279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575DD-7AF8-3CAD-E4C2-BD9EC60E1A0C}"/>
              </a:ext>
            </a:extLst>
          </p:cNvPr>
          <p:cNvSpPr>
            <a:spLocks noGrp="1"/>
          </p:cNvSpPr>
          <p:nvPr>
            <p:ph idx="1"/>
          </p:nvPr>
        </p:nvSpPr>
        <p:spPr/>
        <p:txBody>
          <a:bodyPr/>
          <a:lstStyle/>
          <a:p>
            <a:endParaRPr lang="en-US" b="1" dirty="0">
              <a:latin typeface="+mn-lt"/>
            </a:endParaRPr>
          </a:p>
          <a:p>
            <a:endParaRPr lang="en-US" dirty="0"/>
          </a:p>
          <a:p>
            <a:endParaRPr lang="en-US" dirty="0"/>
          </a:p>
          <a:p>
            <a:endParaRPr lang="en-US" dirty="0"/>
          </a:p>
          <a:p>
            <a:endParaRPr lang="en-US" dirty="0"/>
          </a:p>
        </p:txBody>
      </p:sp>
      <p:sp>
        <p:nvSpPr>
          <p:cNvPr id="4" name="Action Button: Home 3">
            <a:hlinkClick r:id="rId2" action="ppaction://hlinksldjump" highlightClick="1"/>
            <a:extLst>
              <a:ext uri="{FF2B5EF4-FFF2-40B4-BE49-F238E27FC236}">
                <a16:creationId xmlns:a16="http://schemas.microsoft.com/office/drawing/2014/main" id="{BE9F8543-1A75-0695-81D4-DFE21CFBEAE2}"/>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4A4A2AA-B45B-2583-7E04-4307E9DCBD24}"/>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31</a:t>
            </a:fld>
            <a:endParaRPr lang="en-US" dirty="0"/>
          </a:p>
        </p:txBody>
      </p:sp>
      <p:grpSp>
        <p:nvGrpSpPr>
          <p:cNvPr id="7" name="Group 6">
            <a:extLst>
              <a:ext uri="{FF2B5EF4-FFF2-40B4-BE49-F238E27FC236}">
                <a16:creationId xmlns:a16="http://schemas.microsoft.com/office/drawing/2014/main" id="{604CECC7-FD25-F4A1-B787-89118F5E335F}"/>
              </a:ext>
            </a:extLst>
          </p:cNvPr>
          <p:cNvGrpSpPr/>
          <p:nvPr/>
        </p:nvGrpSpPr>
        <p:grpSpPr>
          <a:xfrm>
            <a:off x="1801791" y="2052262"/>
            <a:ext cx="2743200" cy="3310020"/>
            <a:chOff x="365760" y="2203028"/>
            <a:chExt cx="2743200" cy="3074407"/>
          </a:xfrm>
          <a:solidFill>
            <a:schemeClr val="bg1"/>
          </a:solidFill>
        </p:grpSpPr>
        <p:sp>
          <p:nvSpPr>
            <p:cNvPr id="8" name="object 20">
              <a:extLst>
                <a:ext uri="{FF2B5EF4-FFF2-40B4-BE49-F238E27FC236}">
                  <a16:creationId xmlns:a16="http://schemas.microsoft.com/office/drawing/2014/main" id="{D3FD98C6-091D-0598-752B-AE386068165B}"/>
                </a:ext>
              </a:extLst>
            </p:cNvPr>
            <p:cNvSpPr txBox="1"/>
            <p:nvPr/>
          </p:nvSpPr>
          <p:spPr>
            <a:xfrm>
              <a:off x="365760" y="2203028"/>
              <a:ext cx="2743200" cy="3074407"/>
            </a:xfrm>
            <a:prstGeom prst="rect">
              <a:avLst/>
            </a:prstGeom>
            <a:grpFill/>
            <a:ln w="28575">
              <a:solidFill>
                <a:schemeClr val="accent1"/>
              </a:solidFill>
              <a:extLst>
                <a:ext uri="{C807C97D-BFC1-408E-A445-0C87EB9F89A2}">
                  <ask:lineSketchStyleProps xmlns:ask="http://schemas.microsoft.com/office/drawing/2018/sketchyshapes" sd="1219033472">
                    <a:custGeom>
                      <a:avLst/>
                      <a:gdLst>
                        <a:gd name="connsiteX0" fmla="*/ 0 w 2337243"/>
                        <a:gd name="connsiteY0" fmla="*/ 0 h 2200720"/>
                        <a:gd name="connsiteX1" fmla="*/ 584311 w 2337243"/>
                        <a:gd name="connsiteY1" fmla="*/ 0 h 2200720"/>
                        <a:gd name="connsiteX2" fmla="*/ 1191994 w 2337243"/>
                        <a:gd name="connsiteY2" fmla="*/ 0 h 2200720"/>
                        <a:gd name="connsiteX3" fmla="*/ 1706187 w 2337243"/>
                        <a:gd name="connsiteY3" fmla="*/ 0 h 2200720"/>
                        <a:gd name="connsiteX4" fmla="*/ 2337243 w 2337243"/>
                        <a:gd name="connsiteY4" fmla="*/ 0 h 2200720"/>
                        <a:gd name="connsiteX5" fmla="*/ 2337243 w 2337243"/>
                        <a:gd name="connsiteY5" fmla="*/ 572187 h 2200720"/>
                        <a:gd name="connsiteX6" fmla="*/ 2337243 w 2337243"/>
                        <a:gd name="connsiteY6" fmla="*/ 1078353 h 2200720"/>
                        <a:gd name="connsiteX7" fmla="*/ 2337243 w 2337243"/>
                        <a:gd name="connsiteY7" fmla="*/ 1628533 h 2200720"/>
                        <a:gd name="connsiteX8" fmla="*/ 2337243 w 2337243"/>
                        <a:gd name="connsiteY8" fmla="*/ 2200720 h 2200720"/>
                        <a:gd name="connsiteX9" fmla="*/ 1823050 w 2337243"/>
                        <a:gd name="connsiteY9" fmla="*/ 2200720 h 2200720"/>
                        <a:gd name="connsiteX10" fmla="*/ 1215366 w 2337243"/>
                        <a:gd name="connsiteY10" fmla="*/ 2200720 h 2200720"/>
                        <a:gd name="connsiteX11" fmla="*/ 677800 w 2337243"/>
                        <a:gd name="connsiteY11" fmla="*/ 2200720 h 2200720"/>
                        <a:gd name="connsiteX12" fmla="*/ 0 w 2337243"/>
                        <a:gd name="connsiteY12" fmla="*/ 2200720 h 2200720"/>
                        <a:gd name="connsiteX13" fmla="*/ 0 w 2337243"/>
                        <a:gd name="connsiteY13" fmla="*/ 1672547 h 2200720"/>
                        <a:gd name="connsiteX14" fmla="*/ 0 w 2337243"/>
                        <a:gd name="connsiteY14" fmla="*/ 1122367 h 2200720"/>
                        <a:gd name="connsiteX15" fmla="*/ 0 w 2337243"/>
                        <a:gd name="connsiteY15" fmla="*/ 550180 h 2200720"/>
                        <a:gd name="connsiteX16" fmla="*/ 0 w 2337243"/>
                        <a:gd name="connsiteY16" fmla="*/ 0 h 22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243" h="2200720" fill="none" extrusionOk="0">
                          <a:moveTo>
                            <a:pt x="0" y="0"/>
                          </a:moveTo>
                          <a:cubicBezTo>
                            <a:pt x="164958" y="513"/>
                            <a:pt x="390422" y="-3112"/>
                            <a:pt x="584311" y="0"/>
                          </a:cubicBezTo>
                          <a:cubicBezTo>
                            <a:pt x="778200" y="3112"/>
                            <a:pt x="955993" y="13161"/>
                            <a:pt x="1191994" y="0"/>
                          </a:cubicBezTo>
                          <a:cubicBezTo>
                            <a:pt x="1427995" y="-13161"/>
                            <a:pt x="1579892" y="-20350"/>
                            <a:pt x="1706187" y="0"/>
                          </a:cubicBezTo>
                          <a:cubicBezTo>
                            <a:pt x="1832482" y="20350"/>
                            <a:pt x="2062489" y="-21770"/>
                            <a:pt x="2337243" y="0"/>
                          </a:cubicBezTo>
                          <a:cubicBezTo>
                            <a:pt x="2315002" y="201940"/>
                            <a:pt x="2337067" y="351424"/>
                            <a:pt x="2337243" y="572187"/>
                          </a:cubicBezTo>
                          <a:cubicBezTo>
                            <a:pt x="2337419" y="792950"/>
                            <a:pt x="2336571" y="887383"/>
                            <a:pt x="2337243" y="1078353"/>
                          </a:cubicBezTo>
                          <a:cubicBezTo>
                            <a:pt x="2337915" y="1269323"/>
                            <a:pt x="2344042" y="1452682"/>
                            <a:pt x="2337243" y="1628533"/>
                          </a:cubicBezTo>
                          <a:cubicBezTo>
                            <a:pt x="2330444" y="1804384"/>
                            <a:pt x="2327847" y="2061543"/>
                            <a:pt x="2337243" y="2200720"/>
                          </a:cubicBezTo>
                          <a:cubicBezTo>
                            <a:pt x="2080582" y="2222703"/>
                            <a:pt x="2020747" y="2208812"/>
                            <a:pt x="1823050" y="2200720"/>
                          </a:cubicBezTo>
                          <a:cubicBezTo>
                            <a:pt x="1625353" y="2192628"/>
                            <a:pt x="1390794" y="2202142"/>
                            <a:pt x="1215366" y="2200720"/>
                          </a:cubicBezTo>
                          <a:cubicBezTo>
                            <a:pt x="1039938" y="2199298"/>
                            <a:pt x="840181" y="2200570"/>
                            <a:pt x="677800" y="2200720"/>
                          </a:cubicBezTo>
                          <a:cubicBezTo>
                            <a:pt x="515419" y="2200870"/>
                            <a:pt x="188394" y="2221504"/>
                            <a:pt x="0" y="2200720"/>
                          </a:cubicBezTo>
                          <a:cubicBezTo>
                            <a:pt x="-13579" y="1940153"/>
                            <a:pt x="-24738" y="1865503"/>
                            <a:pt x="0" y="1672547"/>
                          </a:cubicBezTo>
                          <a:cubicBezTo>
                            <a:pt x="24738" y="1479591"/>
                            <a:pt x="10191" y="1365664"/>
                            <a:pt x="0" y="1122367"/>
                          </a:cubicBezTo>
                          <a:cubicBezTo>
                            <a:pt x="-10191" y="879070"/>
                            <a:pt x="16152" y="799780"/>
                            <a:pt x="0" y="550180"/>
                          </a:cubicBezTo>
                          <a:cubicBezTo>
                            <a:pt x="-16152" y="300580"/>
                            <a:pt x="11121" y="119392"/>
                            <a:pt x="0" y="0"/>
                          </a:cubicBezTo>
                          <a:close/>
                        </a:path>
                        <a:path w="2337243" h="2200720" stroke="0" extrusionOk="0">
                          <a:moveTo>
                            <a:pt x="0" y="0"/>
                          </a:moveTo>
                          <a:cubicBezTo>
                            <a:pt x="215119" y="-15803"/>
                            <a:pt x="422923" y="-22073"/>
                            <a:pt x="560938" y="0"/>
                          </a:cubicBezTo>
                          <a:cubicBezTo>
                            <a:pt x="698953" y="22073"/>
                            <a:pt x="957437" y="20529"/>
                            <a:pt x="1075132" y="0"/>
                          </a:cubicBezTo>
                          <a:cubicBezTo>
                            <a:pt x="1192827" y="-20529"/>
                            <a:pt x="1474072" y="-20821"/>
                            <a:pt x="1706187" y="0"/>
                          </a:cubicBezTo>
                          <a:cubicBezTo>
                            <a:pt x="1938302" y="20821"/>
                            <a:pt x="2107839" y="-6586"/>
                            <a:pt x="2337243" y="0"/>
                          </a:cubicBezTo>
                          <a:cubicBezTo>
                            <a:pt x="2360321" y="254214"/>
                            <a:pt x="2323197" y="390486"/>
                            <a:pt x="2337243" y="528173"/>
                          </a:cubicBezTo>
                          <a:cubicBezTo>
                            <a:pt x="2351289" y="665860"/>
                            <a:pt x="2326441" y="876867"/>
                            <a:pt x="2337243" y="1034338"/>
                          </a:cubicBezTo>
                          <a:cubicBezTo>
                            <a:pt x="2348045" y="1191809"/>
                            <a:pt x="2351489" y="1472882"/>
                            <a:pt x="2337243" y="1584518"/>
                          </a:cubicBezTo>
                          <a:cubicBezTo>
                            <a:pt x="2322997" y="1696154"/>
                            <a:pt x="2352158" y="1946300"/>
                            <a:pt x="2337243" y="2200720"/>
                          </a:cubicBezTo>
                          <a:cubicBezTo>
                            <a:pt x="2097451" y="2175800"/>
                            <a:pt x="1973084" y="2218677"/>
                            <a:pt x="1799677" y="2200720"/>
                          </a:cubicBezTo>
                          <a:cubicBezTo>
                            <a:pt x="1626270" y="2182763"/>
                            <a:pt x="1389461" y="2179864"/>
                            <a:pt x="1215366" y="2200720"/>
                          </a:cubicBezTo>
                          <a:cubicBezTo>
                            <a:pt x="1041271" y="2221576"/>
                            <a:pt x="812467" y="2217244"/>
                            <a:pt x="631056" y="2200720"/>
                          </a:cubicBezTo>
                          <a:cubicBezTo>
                            <a:pt x="449645" y="2184197"/>
                            <a:pt x="263939" y="2174864"/>
                            <a:pt x="0" y="2200720"/>
                          </a:cubicBezTo>
                          <a:cubicBezTo>
                            <a:pt x="23257" y="1961538"/>
                            <a:pt x="25298" y="1859062"/>
                            <a:pt x="0" y="1606526"/>
                          </a:cubicBezTo>
                          <a:cubicBezTo>
                            <a:pt x="-25298" y="1353990"/>
                            <a:pt x="13594" y="1282091"/>
                            <a:pt x="0" y="1012331"/>
                          </a:cubicBezTo>
                          <a:cubicBezTo>
                            <a:pt x="-13594" y="742571"/>
                            <a:pt x="20550" y="480440"/>
                            <a:pt x="0" y="0"/>
                          </a:cubicBezTo>
                          <a:close/>
                        </a:path>
                      </a:pathLst>
                    </a:custGeom>
                    <ask:type>
                      <ask:lineSketchNone/>
                    </ask:type>
                  </ask:lineSketchStyleProps>
                </a:ext>
              </a:extLst>
            </a:ln>
          </p:spPr>
          <p:txBody>
            <a:bodyPr vert="horz" wrap="square" lIns="182880" tIns="12700" rIns="182880" bIns="0" rtlCol="0" anchor="ctr">
              <a:noAutofit/>
            </a:bodyPr>
            <a:lstStyle/>
            <a:p>
              <a:pPr marL="12700" marR="5080">
                <a:lnSpc>
                  <a:spcPct val="100000"/>
                </a:lnSpc>
                <a:spcBef>
                  <a:spcPts val="100"/>
                </a:spcBef>
              </a:pPr>
              <a:endParaRPr sz="1200">
                <a:cs typeface="Segoe UI" panose="020B0502040204020203" pitchFamily="34" charset="0"/>
              </a:endParaRPr>
            </a:p>
          </p:txBody>
        </p:sp>
        <p:sp>
          <p:nvSpPr>
            <p:cNvPr id="9" name="Rectangle 8">
              <a:extLst>
                <a:ext uri="{FF2B5EF4-FFF2-40B4-BE49-F238E27FC236}">
                  <a16:creationId xmlns:a16="http://schemas.microsoft.com/office/drawing/2014/main" id="{F1BACF4B-C315-325C-688E-122624021BAA}"/>
                </a:ext>
              </a:extLst>
            </p:cNvPr>
            <p:cNvSpPr/>
            <p:nvPr/>
          </p:nvSpPr>
          <p:spPr>
            <a:xfrm>
              <a:off x="506685" y="2538773"/>
              <a:ext cx="2461349" cy="1913175"/>
            </a:xfrm>
            <a:prstGeom prst="rect">
              <a:avLst/>
            </a:prstGeom>
            <a:grpFill/>
          </p:spPr>
          <p:txBody>
            <a:bodyPr wrap="square">
              <a:spAutoFit/>
            </a:bodyPr>
            <a:lstStyle/>
            <a:p>
              <a:pPr marR="0" lvl="0">
                <a:lnSpc>
                  <a:spcPct val="107000"/>
                </a:lnSpc>
                <a:spcBef>
                  <a:spcPts val="0"/>
                </a:spcBef>
                <a:spcAft>
                  <a:spcPts val="800"/>
                </a:spcAft>
                <a:tabLst>
                  <a:tab pos="228600" algn="l"/>
                </a:tabLst>
              </a:pPr>
              <a:r>
                <a:rPr lang="en-US" sz="1200" dirty="0">
                  <a:solidFill>
                    <a:srgbClr val="000000"/>
                  </a:solidFill>
                  <a:ea typeface="Calibri" panose="020F0502020204030204" pitchFamily="34" charset="0"/>
                  <a:cs typeface="Segoe UI" panose="020B0502040204020203" pitchFamily="34" charset="0"/>
                </a:rPr>
                <a:t>Contact the Quality Payment Program Service Center by email at </a:t>
              </a:r>
              <a:r>
                <a:rPr lang="en-US" sz="1200" dirty="0">
                  <a:ea typeface="Calibri" panose="020F0502020204030204" pitchFamily="34" charset="0"/>
                  <a:cs typeface="Segoe UI" panose="020B0502040204020203" pitchFamily="34" charset="0"/>
                  <a:hlinkClick r:id="rId3"/>
                </a:rPr>
                <a:t>QPP@cms.hhs.gov</a:t>
              </a:r>
              <a:r>
                <a:rPr lang="en-US" sz="1200" dirty="0">
                  <a:solidFill>
                    <a:srgbClr val="000000"/>
                  </a:solidFill>
                  <a:ea typeface="Calibri" panose="020F0502020204030204" pitchFamily="34" charset="0"/>
                  <a:cs typeface="Segoe UI" panose="020B0502040204020203" pitchFamily="34" charset="0"/>
                </a:rPr>
                <a:t>, by creating a </a:t>
              </a:r>
              <a:r>
                <a:rPr lang="en-US" sz="1200" dirty="0">
                  <a:ea typeface="Calibri" panose="020F0502020204030204" pitchFamily="34" charset="0"/>
                  <a:cs typeface="Segoe UI" panose="020B0502040204020203" pitchFamily="34" charset="0"/>
                  <a:hlinkClick r:id="rId4"/>
                </a:rPr>
                <a:t>QPP Service Center ticket</a:t>
              </a:r>
              <a:r>
                <a:rPr lang="en-US" sz="1200" dirty="0">
                  <a:solidFill>
                    <a:srgbClr val="000000"/>
                  </a:solidFill>
                  <a:ea typeface="Calibri" panose="020F0502020204030204" pitchFamily="34" charset="0"/>
                  <a:cs typeface="Segoe UI" panose="020B0502040204020203" pitchFamily="34" charset="0"/>
                </a:rPr>
                <a:t>, or by phone at 1-866-288-8292 (Monday through Friday, </a:t>
              </a:r>
              <a:br>
                <a:rPr lang="en-US" sz="1200" dirty="0">
                  <a:solidFill>
                    <a:srgbClr val="000000"/>
                  </a:solidFill>
                  <a:ea typeface="Calibri" panose="020F0502020204030204" pitchFamily="34" charset="0"/>
                  <a:cs typeface="Segoe UI" panose="020B0502040204020203" pitchFamily="34" charset="0"/>
                </a:rPr>
              </a:br>
              <a:r>
                <a:rPr lang="en-US" sz="1200" dirty="0">
                  <a:solidFill>
                    <a:srgbClr val="000000"/>
                  </a:solidFill>
                  <a:ea typeface="Calibri" panose="020F0502020204030204" pitchFamily="34" charset="0"/>
                  <a:cs typeface="Segoe UI" panose="020B0502040204020203" pitchFamily="34" charset="0"/>
                </a:rPr>
                <a:t>8 a.m. - 8 p.m. ET). People who are deaf or hard of hearing can dial 711 to be connected to a TRS Communications Assistant.</a:t>
              </a:r>
            </a:p>
          </p:txBody>
        </p:sp>
      </p:grpSp>
      <p:grpSp>
        <p:nvGrpSpPr>
          <p:cNvPr id="10" name="Group 9">
            <a:extLst>
              <a:ext uri="{FF2B5EF4-FFF2-40B4-BE49-F238E27FC236}">
                <a16:creationId xmlns:a16="http://schemas.microsoft.com/office/drawing/2014/main" id="{1EFEE8D2-BD87-F891-29C6-905C7721D1C3}"/>
              </a:ext>
            </a:extLst>
          </p:cNvPr>
          <p:cNvGrpSpPr/>
          <p:nvPr/>
        </p:nvGrpSpPr>
        <p:grpSpPr>
          <a:xfrm>
            <a:off x="4951079" y="2052261"/>
            <a:ext cx="2743200" cy="3310019"/>
            <a:chOff x="6899564" y="2203027"/>
            <a:chExt cx="2743200" cy="2808573"/>
          </a:xfrm>
          <a:solidFill>
            <a:schemeClr val="bg1"/>
          </a:solidFill>
        </p:grpSpPr>
        <p:sp>
          <p:nvSpPr>
            <p:cNvPr id="11" name="object 20">
              <a:extLst>
                <a:ext uri="{FF2B5EF4-FFF2-40B4-BE49-F238E27FC236}">
                  <a16:creationId xmlns:a16="http://schemas.microsoft.com/office/drawing/2014/main" id="{F56FD821-ED16-00CC-4196-25720E078FFD}"/>
                </a:ext>
              </a:extLst>
            </p:cNvPr>
            <p:cNvSpPr txBox="1"/>
            <p:nvPr/>
          </p:nvSpPr>
          <p:spPr>
            <a:xfrm>
              <a:off x="6899564" y="2203027"/>
              <a:ext cx="2743200" cy="2808573"/>
            </a:xfrm>
            <a:prstGeom prst="rect">
              <a:avLst/>
            </a:prstGeom>
            <a:grpFill/>
            <a:ln w="28575">
              <a:solidFill>
                <a:schemeClr val="accent1"/>
              </a:solidFill>
              <a:extLst>
                <a:ext uri="{C807C97D-BFC1-408E-A445-0C87EB9F89A2}">
                  <ask:lineSketchStyleProps xmlns:ask="http://schemas.microsoft.com/office/drawing/2018/sketchyshapes" sd="1219033472">
                    <a:custGeom>
                      <a:avLst/>
                      <a:gdLst>
                        <a:gd name="connsiteX0" fmla="*/ 0 w 2337243"/>
                        <a:gd name="connsiteY0" fmla="*/ 0 h 2200720"/>
                        <a:gd name="connsiteX1" fmla="*/ 584311 w 2337243"/>
                        <a:gd name="connsiteY1" fmla="*/ 0 h 2200720"/>
                        <a:gd name="connsiteX2" fmla="*/ 1191994 w 2337243"/>
                        <a:gd name="connsiteY2" fmla="*/ 0 h 2200720"/>
                        <a:gd name="connsiteX3" fmla="*/ 1706187 w 2337243"/>
                        <a:gd name="connsiteY3" fmla="*/ 0 h 2200720"/>
                        <a:gd name="connsiteX4" fmla="*/ 2337243 w 2337243"/>
                        <a:gd name="connsiteY4" fmla="*/ 0 h 2200720"/>
                        <a:gd name="connsiteX5" fmla="*/ 2337243 w 2337243"/>
                        <a:gd name="connsiteY5" fmla="*/ 572187 h 2200720"/>
                        <a:gd name="connsiteX6" fmla="*/ 2337243 w 2337243"/>
                        <a:gd name="connsiteY6" fmla="*/ 1078353 h 2200720"/>
                        <a:gd name="connsiteX7" fmla="*/ 2337243 w 2337243"/>
                        <a:gd name="connsiteY7" fmla="*/ 1628533 h 2200720"/>
                        <a:gd name="connsiteX8" fmla="*/ 2337243 w 2337243"/>
                        <a:gd name="connsiteY8" fmla="*/ 2200720 h 2200720"/>
                        <a:gd name="connsiteX9" fmla="*/ 1823050 w 2337243"/>
                        <a:gd name="connsiteY9" fmla="*/ 2200720 h 2200720"/>
                        <a:gd name="connsiteX10" fmla="*/ 1215366 w 2337243"/>
                        <a:gd name="connsiteY10" fmla="*/ 2200720 h 2200720"/>
                        <a:gd name="connsiteX11" fmla="*/ 677800 w 2337243"/>
                        <a:gd name="connsiteY11" fmla="*/ 2200720 h 2200720"/>
                        <a:gd name="connsiteX12" fmla="*/ 0 w 2337243"/>
                        <a:gd name="connsiteY12" fmla="*/ 2200720 h 2200720"/>
                        <a:gd name="connsiteX13" fmla="*/ 0 w 2337243"/>
                        <a:gd name="connsiteY13" fmla="*/ 1672547 h 2200720"/>
                        <a:gd name="connsiteX14" fmla="*/ 0 w 2337243"/>
                        <a:gd name="connsiteY14" fmla="*/ 1122367 h 2200720"/>
                        <a:gd name="connsiteX15" fmla="*/ 0 w 2337243"/>
                        <a:gd name="connsiteY15" fmla="*/ 550180 h 2200720"/>
                        <a:gd name="connsiteX16" fmla="*/ 0 w 2337243"/>
                        <a:gd name="connsiteY16" fmla="*/ 0 h 220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7243" h="2200720" fill="none" extrusionOk="0">
                          <a:moveTo>
                            <a:pt x="0" y="0"/>
                          </a:moveTo>
                          <a:cubicBezTo>
                            <a:pt x="164958" y="513"/>
                            <a:pt x="390422" y="-3112"/>
                            <a:pt x="584311" y="0"/>
                          </a:cubicBezTo>
                          <a:cubicBezTo>
                            <a:pt x="778200" y="3112"/>
                            <a:pt x="955993" y="13161"/>
                            <a:pt x="1191994" y="0"/>
                          </a:cubicBezTo>
                          <a:cubicBezTo>
                            <a:pt x="1427995" y="-13161"/>
                            <a:pt x="1579892" y="-20350"/>
                            <a:pt x="1706187" y="0"/>
                          </a:cubicBezTo>
                          <a:cubicBezTo>
                            <a:pt x="1832482" y="20350"/>
                            <a:pt x="2062489" y="-21770"/>
                            <a:pt x="2337243" y="0"/>
                          </a:cubicBezTo>
                          <a:cubicBezTo>
                            <a:pt x="2315002" y="201940"/>
                            <a:pt x="2337067" y="351424"/>
                            <a:pt x="2337243" y="572187"/>
                          </a:cubicBezTo>
                          <a:cubicBezTo>
                            <a:pt x="2337419" y="792950"/>
                            <a:pt x="2336571" y="887383"/>
                            <a:pt x="2337243" y="1078353"/>
                          </a:cubicBezTo>
                          <a:cubicBezTo>
                            <a:pt x="2337915" y="1269323"/>
                            <a:pt x="2344042" y="1452682"/>
                            <a:pt x="2337243" y="1628533"/>
                          </a:cubicBezTo>
                          <a:cubicBezTo>
                            <a:pt x="2330444" y="1804384"/>
                            <a:pt x="2327847" y="2061543"/>
                            <a:pt x="2337243" y="2200720"/>
                          </a:cubicBezTo>
                          <a:cubicBezTo>
                            <a:pt x="2080582" y="2222703"/>
                            <a:pt x="2020747" y="2208812"/>
                            <a:pt x="1823050" y="2200720"/>
                          </a:cubicBezTo>
                          <a:cubicBezTo>
                            <a:pt x="1625353" y="2192628"/>
                            <a:pt x="1390794" y="2202142"/>
                            <a:pt x="1215366" y="2200720"/>
                          </a:cubicBezTo>
                          <a:cubicBezTo>
                            <a:pt x="1039938" y="2199298"/>
                            <a:pt x="840181" y="2200570"/>
                            <a:pt x="677800" y="2200720"/>
                          </a:cubicBezTo>
                          <a:cubicBezTo>
                            <a:pt x="515419" y="2200870"/>
                            <a:pt x="188394" y="2221504"/>
                            <a:pt x="0" y="2200720"/>
                          </a:cubicBezTo>
                          <a:cubicBezTo>
                            <a:pt x="-13579" y="1940153"/>
                            <a:pt x="-24738" y="1865503"/>
                            <a:pt x="0" y="1672547"/>
                          </a:cubicBezTo>
                          <a:cubicBezTo>
                            <a:pt x="24738" y="1479591"/>
                            <a:pt x="10191" y="1365664"/>
                            <a:pt x="0" y="1122367"/>
                          </a:cubicBezTo>
                          <a:cubicBezTo>
                            <a:pt x="-10191" y="879070"/>
                            <a:pt x="16152" y="799780"/>
                            <a:pt x="0" y="550180"/>
                          </a:cubicBezTo>
                          <a:cubicBezTo>
                            <a:pt x="-16152" y="300580"/>
                            <a:pt x="11121" y="119392"/>
                            <a:pt x="0" y="0"/>
                          </a:cubicBezTo>
                          <a:close/>
                        </a:path>
                        <a:path w="2337243" h="2200720" stroke="0" extrusionOk="0">
                          <a:moveTo>
                            <a:pt x="0" y="0"/>
                          </a:moveTo>
                          <a:cubicBezTo>
                            <a:pt x="215119" y="-15803"/>
                            <a:pt x="422923" y="-22073"/>
                            <a:pt x="560938" y="0"/>
                          </a:cubicBezTo>
                          <a:cubicBezTo>
                            <a:pt x="698953" y="22073"/>
                            <a:pt x="957437" y="20529"/>
                            <a:pt x="1075132" y="0"/>
                          </a:cubicBezTo>
                          <a:cubicBezTo>
                            <a:pt x="1192827" y="-20529"/>
                            <a:pt x="1474072" y="-20821"/>
                            <a:pt x="1706187" y="0"/>
                          </a:cubicBezTo>
                          <a:cubicBezTo>
                            <a:pt x="1938302" y="20821"/>
                            <a:pt x="2107839" y="-6586"/>
                            <a:pt x="2337243" y="0"/>
                          </a:cubicBezTo>
                          <a:cubicBezTo>
                            <a:pt x="2360321" y="254214"/>
                            <a:pt x="2323197" y="390486"/>
                            <a:pt x="2337243" y="528173"/>
                          </a:cubicBezTo>
                          <a:cubicBezTo>
                            <a:pt x="2351289" y="665860"/>
                            <a:pt x="2326441" y="876867"/>
                            <a:pt x="2337243" y="1034338"/>
                          </a:cubicBezTo>
                          <a:cubicBezTo>
                            <a:pt x="2348045" y="1191809"/>
                            <a:pt x="2351489" y="1472882"/>
                            <a:pt x="2337243" y="1584518"/>
                          </a:cubicBezTo>
                          <a:cubicBezTo>
                            <a:pt x="2322997" y="1696154"/>
                            <a:pt x="2352158" y="1946300"/>
                            <a:pt x="2337243" y="2200720"/>
                          </a:cubicBezTo>
                          <a:cubicBezTo>
                            <a:pt x="2097451" y="2175800"/>
                            <a:pt x="1973084" y="2218677"/>
                            <a:pt x="1799677" y="2200720"/>
                          </a:cubicBezTo>
                          <a:cubicBezTo>
                            <a:pt x="1626270" y="2182763"/>
                            <a:pt x="1389461" y="2179864"/>
                            <a:pt x="1215366" y="2200720"/>
                          </a:cubicBezTo>
                          <a:cubicBezTo>
                            <a:pt x="1041271" y="2221576"/>
                            <a:pt x="812467" y="2217244"/>
                            <a:pt x="631056" y="2200720"/>
                          </a:cubicBezTo>
                          <a:cubicBezTo>
                            <a:pt x="449645" y="2184197"/>
                            <a:pt x="263939" y="2174864"/>
                            <a:pt x="0" y="2200720"/>
                          </a:cubicBezTo>
                          <a:cubicBezTo>
                            <a:pt x="23257" y="1961538"/>
                            <a:pt x="25298" y="1859062"/>
                            <a:pt x="0" y="1606526"/>
                          </a:cubicBezTo>
                          <a:cubicBezTo>
                            <a:pt x="-25298" y="1353990"/>
                            <a:pt x="13594" y="1282091"/>
                            <a:pt x="0" y="1012331"/>
                          </a:cubicBezTo>
                          <a:cubicBezTo>
                            <a:pt x="-13594" y="742571"/>
                            <a:pt x="20550" y="480440"/>
                            <a:pt x="0" y="0"/>
                          </a:cubicBezTo>
                          <a:close/>
                        </a:path>
                      </a:pathLst>
                    </a:custGeom>
                    <ask:type>
                      <ask:lineSketchNone/>
                    </ask:type>
                  </ask:lineSketchStyleProps>
                </a:ext>
              </a:extLst>
            </a:ln>
          </p:spPr>
          <p:txBody>
            <a:bodyPr vert="horz" wrap="square" lIns="182880" tIns="12700" rIns="182880" bIns="0" rtlCol="0" anchor="ctr">
              <a:noAutofit/>
            </a:bodyPr>
            <a:lstStyle/>
            <a:p>
              <a:pPr marL="12700" marR="5080">
                <a:lnSpc>
                  <a:spcPct val="100000"/>
                </a:lnSpc>
                <a:spcBef>
                  <a:spcPts val="100"/>
                </a:spcBef>
              </a:pPr>
              <a:endParaRPr sz="1200" dirty="0">
                <a:cs typeface="Segoe UI" panose="020B0502040204020203" pitchFamily="34" charset="0"/>
              </a:endParaRPr>
            </a:p>
          </p:txBody>
        </p:sp>
        <p:sp>
          <p:nvSpPr>
            <p:cNvPr id="12" name="Rectangle 11">
              <a:extLst>
                <a:ext uri="{FF2B5EF4-FFF2-40B4-BE49-F238E27FC236}">
                  <a16:creationId xmlns:a16="http://schemas.microsoft.com/office/drawing/2014/main" id="{090D6842-0D11-86DD-E371-E706C6B5DE38}"/>
                </a:ext>
              </a:extLst>
            </p:cNvPr>
            <p:cNvSpPr/>
            <p:nvPr/>
          </p:nvSpPr>
          <p:spPr>
            <a:xfrm>
              <a:off x="7013719" y="2509742"/>
              <a:ext cx="2461349" cy="940695"/>
            </a:xfrm>
            <a:prstGeom prst="rect">
              <a:avLst/>
            </a:prstGeom>
            <a:grpFill/>
            <a:ln>
              <a:noFill/>
            </a:ln>
          </p:spPr>
          <p:txBody>
            <a:bodyPr wrap="square">
              <a:spAutoFit/>
            </a:bodyPr>
            <a:lstStyle/>
            <a:p>
              <a:pPr>
                <a:lnSpc>
                  <a:spcPct val="107000"/>
                </a:lnSpc>
                <a:spcAft>
                  <a:spcPts val="600"/>
                </a:spcAft>
              </a:pPr>
              <a:r>
                <a:rPr lang="en-US" sz="1200" dirty="0">
                  <a:solidFill>
                    <a:srgbClr val="000000"/>
                  </a:solidFill>
                  <a:cs typeface="Segoe UI" panose="020B0502040204020203" pitchFamily="34" charset="0"/>
                </a:rPr>
                <a:t>Visit the </a:t>
              </a:r>
              <a:r>
                <a:rPr lang="en-US" sz="1200" dirty="0">
                  <a:cs typeface="Segoe UI" panose="020B0502040204020203" pitchFamily="34" charset="0"/>
                  <a:hlinkClick r:id="rId5"/>
                </a:rPr>
                <a:t>Quality Payment Program website</a:t>
              </a:r>
              <a:r>
                <a:rPr lang="en-US" sz="1200" dirty="0">
                  <a:solidFill>
                    <a:srgbClr val="000000"/>
                  </a:solidFill>
                  <a:cs typeface="Segoe UI" panose="020B0502040204020203" pitchFamily="34" charset="0"/>
                </a:rPr>
                <a:t> for other </a:t>
              </a:r>
              <a:r>
                <a:rPr lang="en-US" sz="1200" dirty="0">
                  <a:cs typeface="Segoe UI" panose="020B0502040204020203" pitchFamily="34" charset="0"/>
                  <a:hlinkClick r:id="rId6"/>
                </a:rPr>
                <a:t>help and support information</a:t>
              </a:r>
              <a:r>
                <a:rPr lang="en-US" sz="1200" dirty="0">
                  <a:solidFill>
                    <a:srgbClr val="000000"/>
                  </a:solidFill>
                  <a:cs typeface="Segoe UI" panose="020B0502040204020203" pitchFamily="34" charset="0"/>
                </a:rPr>
                <a:t>, to learn more about </a:t>
              </a:r>
              <a:r>
                <a:rPr lang="en-US" sz="1200" dirty="0">
                  <a:cs typeface="Segoe UI" panose="020B0502040204020203" pitchFamily="34" charset="0"/>
                  <a:hlinkClick r:id="rId7"/>
                </a:rPr>
                <a:t>MIPS</a:t>
              </a:r>
              <a:r>
                <a:rPr lang="en-US" sz="1200" dirty="0">
                  <a:solidFill>
                    <a:srgbClr val="000000"/>
                  </a:solidFill>
                  <a:cs typeface="Segoe UI" panose="020B0502040204020203" pitchFamily="34" charset="0"/>
                </a:rPr>
                <a:t>, and to check out the resources available in the </a:t>
              </a:r>
              <a:r>
                <a:rPr lang="en-US" sz="1200" dirty="0">
                  <a:cs typeface="Segoe UI" panose="020B0502040204020203" pitchFamily="34" charset="0"/>
                  <a:hlinkClick r:id="rId8"/>
                </a:rPr>
                <a:t>Quality Payment Program Resource Library</a:t>
              </a:r>
              <a:r>
                <a:rPr lang="en-US" sz="1200" dirty="0">
                  <a:solidFill>
                    <a:srgbClr val="000000"/>
                  </a:solidFill>
                  <a:cs typeface="Segoe UI" panose="020B0502040204020203" pitchFamily="34" charset="0"/>
                </a:rPr>
                <a:t>. </a:t>
              </a:r>
            </a:p>
          </p:txBody>
        </p:sp>
      </p:grpSp>
      <p:sp>
        <p:nvSpPr>
          <p:cNvPr id="17" name="Title 16">
            <a:extLst>
              <a:ext uri="{FF2B5EF4-FFF2-40B4-BE49-F238E27FC236}">
                <a16:creationId xmlns:a16="http://schemas.microsoft.com/office/drawing/2014/main" id="{73795FCF-F078-BE4A-FCE5-A462950A41A3}"/>
              </a:ext>
            </a:extLst>
          </p:cNvPr>
          <p:cNvSpPr>
            <a:spLocks noGrp="1"/>
          </p:cNvSpPr>
          <p:nvPr>
            <p:ph type="title"/>
          </p:nvPr>
        </p:nvSpPr>
        <p:spPr>
          <a:xfrm>
            <a:off x="490864" y="621101"/>
            <a:ext cx="8108254" cy="767751"/>
          </a:xfrm>
        </p:spPr>
        <p:txBody>
          <a:bodyPr/>
          <a:lstStyle/>
          <a:p>
            <a:r>
              <a:rPr lang="en-US" dirty="0"/>
              <a:t>Where Can You Go for Help?</a:t>
            </a:r>
          </a:p>
        </p:txBody>
      </p:sp>
      <p:sp>
        <p:nvSpPr>
          <p:cNvPr id="18" name="TextBox 17">
            <a:extLst>
              <a:ext uri="{FF2B5EF4-FFF2-40B4-BE49-F238E27FC236}">
                <a16:creationId xmlns:a16="http://schemas.microsoft.com/office/drawing/2014/main" id="{4013520E-2DEE-6556-5438-33C4CFC9963A}"/>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HELP AND VERSION HISTORY</a:t>
            </a:r>
          </a:p>
        </p:txBody>
      </p:sp>
    </p:spTree>
    <p:extLst>
      <p:ext uri="{BB962C8B-B14F-4D97-AF65-F5344CB8AC3E}">
        <p14:creationId xmlns:p14="http://schemas.microsoft.com/office/powerpoint/2010/main" val="3610328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469B3E-D930-0C86-CB1E-3AC0A05F44AD}"/>
              </a:ext>
            </a:extLst>
          </p:cNvPr>
          <p:cNvSpPr/>
          <p:nvPr/>
        </p:nvSpPr>
        <p:spPr>
          <a:xfrm>
            <a:off x="534753" y="1789561"/>
            <a:ext cx="8046720" cy="425204"/>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621101"/>
            <a:ext cx="8108254" cy="767751"/>
          </a:xfrm>
        </p:spPr>
        <p:txBody>
          <a:bodyPr/>
          <a:lstStyle/>
          <a:p>
            <a:r>
              <a:rPr lang="en-US" dirty="0"/>
              <a:t>Version History </a:t>
            </a:r>
          </a:p>
        </p:txBody>
      </p:sp>
      <p:sp>
        <p:nvSpPr>
          <p:cNvPr id="6" name="Content Placeholder 5">
            <a:extLst>
              <a:ext uri="{FF2B5EF4-FFF2-40B4-BE49-F238E27FC236}">
                <a16:creationId xmlns:a16="http://schemas.microsoft.com/office/drawing/2014/main" id="{9BDA7DAB-5B98-D949-BCD8-08AA367CF68D}"/>
              </a:ext>
            </a:extLst>
          </p:cNvPr>
          <p:cNvSpPr>
            <a:spLocks noGrp="1"/>
          </p:cNvSpPr>
          <p:nvPr>
            <p:ph idx="1"/>
          </p:nvPr>
        </p:nvSpPr>
        <p:spPr>
          <a:xfrm>
            <a:off x="490864" y="1384878"/>
            <a:ext cx="8108254" cy="4536053"/>
          </a:xfrm>
        </p:spPr>
        <p:txBody>
          <a:bodyPr/>
          <a:lstStyle/>
          <a:p>
            <a:r>
              <a:rPr lang="en-US" dirty="0"/>
              <a:t>If we need to update this document, changes will be identified here.</a:t>
            </a:r>
          </a:p>
          <a:p>
            <a:endParaRPr lang="en-US" b="1" dirty="0">
              <a:latin typeface="+mn-lt"/>
            </a:endParaRPr>
          </a:p>
          <a:p>
            <a:endParaRPr lang="en-US" b="1" dirty="0">
              <a:latin typeface="+mn-lt"/>
            </a:endParaRP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3804835396"/>
              </p:ext>
            </p:extLst>
          </p:nvPr>
        </p:nvGraphicFramePr>
        <p:xfrm>
          <a:off x="534753" y="1789561"/>
          <a:ext cx="8046720" cy="1865752"/>
        </p:xfrm>
        <a:graphic>
          <a:graphicData uri="http://schemas.openxmlformats.org/drawingml/2006/table">
            <a:tbl>
              <a:tblPr firstRow="1" bandRow="1">
                <a:tableStyleId>{073A0DAA-6AF3-43AB-8588-CEC1D06C72B9}</a:tableStyleId>
              </a:tblPr>
              <a:tblGrid>
                <a:gridCol w="4023360">
                  <a:extLst>
                    <a:ext uri="{9D8B030D-6E8A-4147-A177-3AD203B41FA5}">
                      <a16:colId xmlns:a16="http://schemas.microsoft.com/office/drawing/2014/main" val="721764514"/>
                    </a:ext>
                  </a:extLst>
                </a:gridCol>
                <a:gridCol w="4023360">
                  <a:extLst>
                    <a:ext uri="{9D8B030D-6E8A-4147-A177-3AD203B41FA5}">
                      <a16:colId xmlns:a16="http://schemas.microsoft.com/office/drawing/2014/main" val="2475069883"/>
                    </a:ext>
                  </a:extLst>
                </a:gridCol>
              </a:tblGrid>
              <a:tr h="431033">
                <a:tc>
                  <a:txBody>
                    <a:bodyPr/>
                    <a:lstStyle/>
                    <a:p>
                      <a:pPr algn="ctr">
                        <a:lnSpc>
                          <a:spcPct val="110000"/>
                        </a:lnSpc>
                      </a:pPr>
                      <a:r>
                        <a:rPr lang="en-GB" altLang="en-US" sz="1200" b="1" spc="300" dirty="0">
                          <a:solidFill>
                            <a:schemeClr val="bg1"/>
                          </a:solidFill>
                          <a:latin typeface="+mn-lt"/>
                          <a:cs typeface="Segoe UI" panose="020B0502040204020203" pitchFamily="34" charset="0"/>
                        </a:rPr>
                        <a:t>DATE</a:t>
                      </a:r>
                      <a:endParaRPr lang="en-US" sz="1200" spc="300" dirty="0">
                        <a:solidFill>
                          <a:schemeClr val="bg1"/>
                        </a:solidFill>
                        <a:latin typeface="+mn-lt"/>
                        <a:cs typeface="Segoe UI" panose="020B0502040204020203" pitchFamily="34" charset="0"/>
                      </a:endParaRP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pPr>
                      <a:r>
                        <a:rPr lang="en-GB" altLang="en-US" sz="1200" b="1" spc="300" dirty="0">
                          <a:solidFill>
                            <a:schemeClr val="bg1"/>
                          </a:solidFill>
                          <a:latin typeface="+mn-lt"/>
                          <a:cs typeface="Segoe UI" panose="020B0502040204020203" pitchFamily="34" charset="0"/>
                        </a:rPr>
                        <a:t>DESCRIPTION</a:t>
                      </a:r>
                      <a:endParaRPr lang="en-US" sz="1200" spc="300" dirty="0">
                        <a:solidFill>
                          <a:schemeClr val="bg1"/>
                        </a:solidFill>
                        <a:latin typeface="+mn-lt"/>
                        <a:cs typeface="Segoe UI" panose="020B0502040204020203" pitchFamily="34" charset="0"/>
                      </a:endParaRPr>
                    </a:p>
                  </a:txBody>
                  <a:tcPr marL="137160" marR="137160" marT="91440" marB="91440" anchor="ctr">
                    <a:lnL w="6350" cap="flat" cmpd="sng" algn="ctr">
                      <a:solidFill>
                        <a:schemeClr val="bg1"/>
                      </a:solidFill>
                      <a:prstDash val="solid"/>
                      <a:round/>
                      <a:headEnd type="none" w="med" len="med"/>
                      <a:tailEnd type="none" w="med" len="med"/>
                    </a:lnL>
                    <a:lnR w="6350" cap="flat" cmpd="sng" algn="ctr">
                      <a:solidFill>
                        <a:srgbClr val="1F3888"/>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08/30/2024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Added OMB control number and expiration date on slide 1 and updated PRA disclosure language on slide 32.</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854414"/>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06/25/2024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Updated to include PRA disclosure language.</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4385299"/>
                  </a:ext>
                </a:extLst>
              </a:tr>
              <a:tr h="42976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05/13/2024</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rgbClr val="1F38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kern="1200" dirty="0">
                          <a:solidFill>
                            <a:srgbClr val="003664"/>
                          </a:solidFill>
                          <a:latin typeface="+mj-lt"/>
                          <a:cs typeface="Segoe UI" panose="020B0502040204020203" pitchFamily="34" charset="0"/>
                        </a:rPr>
                        <a:t>Original Posting.</a:t>
                      </a: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rgbClr val="1F388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rgbClr val="1F38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32</a:t>
            </a:fld>
            <a:endParaRPr lang="en-US" dirty="0"/>
          </a:p>
        </p:txBody>
      </p:sp>
      <p:sp>
        <p:nvSpPr>
          <p:cNvPr id="7" name="Action Button: Home 3">
            <a:hlinkClick r:id="rId2" action="ppaction://hlinksldjump" highlightClick="1"/>
            <a:extLst>
              <a:ext uri="{FF2B5EF4-FFF2-40B4-BE49-F238E27FC236}">
                <a16:creationId xmlns:a16="http://schemas.microsoft.com/office/drawing/2014/main" id="{9619776B-7F65-26AC-7301-F99F15463AD7}"/>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9AA6D706-0C50-F291-61B0-17C04AF77F0E}"/>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HELP AND VERSION HISTORY </a:t>
            </a:r>
          </a:p>
        </p:txBody>
      </p:sp>
      <p:sp>
        <p:nvSpPr>
          <p:cNvPr id="10" name="TextBox 9">
            <a:extLst>
              <a:ext uri="{FF2B5EF4-FFF2-40B4-BE49-F238E27FC236}">
                <a16:creationId xmlns:a16="http://schemas.microsoft.com/office/drawing/2014/main" id="{9DFDEBA9-5D3C-9F58-5ED1-CBD7007226A3}"/>
              </a:ext>
            </a:extLst>
          </p:cNvPr>
          <p:cNvSpPr txBox="1"/>
          <p:nvPr/>
        </p:nvSpPr>
        <p:spPr>
          <a:xfrm>
            <a:off x="489476" y="3735161"/>
            <a:ext cx="8108254" cy="2462213"/>
          </a:xfrm>
          <a:prstGeom prst="rect">
            <a:avLst/>
          </a:prstGeom>
          <a:noFill/>
        </p:spPr>
        <p:txBody>
          <a:bodyPr wrap="square">
            <a:spAutoFit/>
          </a:bodyPr>
          <a:lstStyle/>
          <a:p>
            <a:r>
              <a:rPr lang="en-US" sz="1100" dirty="0">
                <a:latin typeface="+mj-lt"/>
              </a:rPr>
              <a:t>According to the Paperwork Reduction Act of 1995 (44 U.S.C. 3501 et seq.), no persons are required to respond to a collection of information unless it displays a valid OMB control number. The valid OMB control number for this information collection is 0938-1314 (Expiration date: 2/28/2027). This information collection is the tool to request that MIPS Promoting Interoperability Hardship Exception applications allow you to request that your MIPS Promoting Interoperability performance category be reweighted to 0%. The time required to complete this information collection is estimated to average .25 hours per response, including the time to review instructions, search existing data resources, gather the data needed, to review and complete the information collection. This information collection is voluntary and all information collected will be kept private in accordance with regulations at 45 CFR 155.260, Privacy and Security of Personally Identifiable Information.  Pursuant to this regulation, CMS may only use or disclose personally identifiable information to the extent that such information is necessary to carry out their statutory and regulatory mandated functions. If you have comments concerning the accuracy of the time estimate(s) or suggestions for improving this form, please write to: CMS, 7500 Security Boulevard, Attn: PRA Reports Clearance Officer, Mail Stop C4-26-05, Baltimore, MD 21244-1850. If you have questions or concerns regarding where to submit your documents, please contact QPP at </a:t>
            </a:r>
            <a:r>
              <a:rPr lang="en-US" sz="1100" dirty="0">
                <a:latin typeface="+mj-lt"/>
                <a:hlinkClick r:id="rId3"/>
              </a:rPr>
              <a:t>qpp@cms.hhs.gov</a:t>
            </a:r>
            <a:r>
              <a:rPr lang="en-US" sz="1100" dirty="0">
                <a:latin typeface="+mj-lt"/>
              </a:rPr>
              <a:t>.</a:t>
            </a:r>
          </a:p>
          <a:p>
            <a:endParaRPr lang="en-US" sz="1100" dirty="0">
              <a:latin typeface="+mj-lt"/>
            </a:endParaRPr>
          </a:p>
          <a:p>
            <a:r>
              <a:rPr lang="en-US" sz="1100" dirty="0">
                <a:latin typeface="+mj-lt"/>
              </a:rPr>
              <a:t>Under the Privacy Act of 1974 (5 U.S.C. 552a) any personally identifying information obtained will be kept private to the extent of the law. </a:t>
            </a:r>
          </a:p>
        </p:txBody>
      </p:sp>
    </p:spTree>
    <p:extLst>
      <p:ext uri="{BB962C8B-B14F-4D97-AF65-F5344CB8AC3E}">
        <p14:creationId xmlns:p14="http://schemas.microsoft.com/office/powerpoint/2010/main" val="68393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4536831"/>
            <a:ext cx="3875035" cy="1018964"/>
          </a:xfrm>
        </p:spPr>
        <p:txBody>
          <a:bodyPr>
            <a:normAutofit/>
          </a:bodyPr>
          <a:lstStyle/>
          <a:p>
            <a:r>
              <a:rPr lang="en-US" dirty="0"/>
              <a:t>Appendices</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33</a:t>
            </a:fld>
            <a:endParaRPr lang="en-US" dirty="0"/>
          </a:p>
        </p:txBody>
      </p:sp>
    </p:spTree>
    <p:extLst>
      <p:ext uri="{BB962C8B-B14F-4D97-AF65-F5344CB8AC3E}">
        <p14:creationId xmlns:p14="http://schemas.microsoft.com/office/powerpoint/2010/main" val="286292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DD3166-7EC5-A840-2650-2CF747DFF57F}"/>
              </a:ext>
            </a:extLst>
          </p:cNvPr>
          <p:cNvSpPr/>
          <p:nvPr/>
        </p:nvSpPr>
        <p:spPr>
          <a:xfrm>
            <a:off x="477753" y="3502270"/>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8C40C4E-BF58-96D2-ACBD-A1C9B88BD8D5}"/>
              </a:ext>
            </a:extLst>
          </p:cNvPr>
          <p:cNvSpPr/>
          <p:nvPr/>
        </p:nvSpPr>
        <p:spPr>
          <a:xfrm>
            <a:off x="490860" y="1690689"/>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a:bodyPr>
          <a:lstStyle/>
          <a:p>
            <a:r>
              <a:rPr lang="en-US" u="sng" dirty="0"/>
              <a:t>Appendix A</a:t>
            </a:r>
            <a:r>
              <a:rPr lang="en-US" dirty="0"/>
              <a:t>. Automatic Reweighting in the MIPS Promoting Interoperability Performance Category </a:t>
            </a: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1463496571"/>
              </p:ext>
            </p:extLst>
          </p:nvPr>
        </p:nvGraphicFramePr>
        <p:xfrm>
          <a:off x="495703" y="1689236"/>
          <a:ext cx="8138158" cy="4430210"/>
        </p:xfrm>
        <a:graphic>
          <a:graphicData uri="http://schemas.openxmlformats.org/drawingml/2006/table">
            <a:tbl>
              <a:tblPr firstRow="1" bandRow="1">
                <a:tableStyleId>{073A0DAA-6AF3-43AB-8588-CEC1D06C72B9}</a:tableStyleId>
              </a:tblPr>
              <a:tblGrid>
                <a:gridCol w="4069079">
                  <a:extLst>
                    <a:ext uri="{9D8B030D-6E8A-4147-A177-3AD203B41FA5}">
                      <a16:colId xmlns:a16="http://schemas.microsoft.com/office/drawing/2014/main" val="721764514"/>
                    </a:ext>
                  </a:extLst>
                </a:gridCol>
                <a:gridCol w="4069079">
                  <a:extLst>
                    <a:ext uri="{9D8B030D-6E8A-4147-A177-3AD203B41FA5}">
                      <a16:colId xmlns:a16="http://schemas.microsoft.com/office/drawing/2014/main" val="2475069883"/>
                    </a:ext>
                  </a:extLst>
                </a:gridCol>
              </a:tblGrid>
              <a:tr h="388550">
                <a:tc>
                  <a:txBody>
                    <a:bodyPr/>
                    <a:lstStyle/>
                    <a:p>
                      <a:pPr marL="0" marR="0" algn="ctr">
                        <a:lnSpc>
                          <a:spcPct val="107000"/>
                        </a:lnSpc>
                        <a:spcBef>
                          <a:spcPts val="300"/>
                        </a:spcBef>
                        <a:spcAft>
                          <a:spcPts val="300"/>
                        </a:spcAft>
                      </a:pPr>
                      <a:r>
                        <a:rPr lang="en-US" sz="1100" b="1">
                          <a:solidFill>
                            <a:srgbClr val="FFFFFF"/>
                          </a:solidFill>
                          <a:effectLst/>
                          <a:latin typeface="+mj-lt"/>
                          <a:ea typeface="Times New Roman" panose="02020603050405020304" pitchFamily="18" charset="0"/>
                          <a:cs typeface="Segoe UI" panose="020B0502040204020203" pitchFamily="34" charset="0"/>
                        </a:rPr>
                        <a:t>Reason for Reweighting (Individual Clinicians)</a:t>
                      </a:r>
                      <a:endParaRPr lang="en-US" sz="1100">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100" b="1" dirty="0">
                          <a:solidFill>
                            <a:srgbClr val="FFFFFF"/>
                          </a:solidFill>
                          <a:effectLst/>
                          <a:latin typeface="+mj-lt"/>
                          <a:ea typeface="Times New Roman" panose="02020603050405020304" pitchFamily="18" charset="0"/>
                          <a:cs typeface="Segoe UI" panose="020B0502040204020203" pitchFamily="34" charset="0"/>
                        </a:rPr>
                        <a:t>Action Needed by the Individual </a:t>
                      </a:r>
                      <a:endParaRPr lang="en-US" sz="1100" dirty="0">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rgbClr val="1F3888"/>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71911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j-lt"/>
                          <a:ea typeface="Times New Roman" panose="02020603050405020304" pitchFamily="18" charset="0"/>
                          <a:cs typeface="Segoe UI"/>
                        </a:rPr>
                        <a:t>You're the following clinician type or have one of these Special Statuses: </a:t>
                      </a:r>
                      <a:endParaRPr kumimoji="0" lang="en-US" sz="1100" b="1" i="0" u="none" strike="noStrike" kern="1200" cap="none" spc="0" normalizeH="0" baseline="0" noProof="0" dirty="0">
                        <a:ln>
                          <a:noFill/>
                        </a:ln>
                        <a:solidFill>
                          <a:schemeClr val="tx1"/>
                        </a:solidFill>
                        <a:effectLst/>
                        <a:uLnTx/>
                        <a:uFillTx/>
                        <a:latin typeface="+mj-lt"/>
                        <a:ea typeface="Times New Roman" panose="02020603050405020304" pitchFamily="18" charset="0"/>
                        <a:cs typeface="Segoe UI" panose="020B0502040204020203" pitchFamily="34" charset="0"/>
                      </a:endParaRP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j-lt"/>
                          <a:ea typeface="Calibri" panose="020F0502020204030204" pitchFamily="34" charset="0"/>
                          <a:cs typeface="Segoe UI"/>
                        </a:rPr>
                        <a:t>Clinical Social Worker</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j-lt"/>
                          <a:ea typeface="Calibri" panose="020F0502020204030204" pitchFamily="34" charset="0"/>
                          <a:cs typeface="Segoe UI"/>
                        </a:rPr>
                        <a:t>Small Practice;</a:t>
                      </a:r>
                      <a:endParaRPr kumimoji="0" lang="en-US" sz="1100" b="0" i="0" u="none" strike="sngStrike" kern="1200" cap="none" spc="0" normalizeH="0" baseline="0" noProof="0" dirty="0">
                        <a:ln>
                          <a:noFill/>
                        </a:ln>
                        <a:solidFill>
                          <a:schemeClr val="tx1"/>
                        </a:solidFill>
                        <a:effectLst/>
                        <a:uLnTx/>
                        <a:uFillTx/>
                        <a:latin typeface="+mj-lt"/>
                        <a:ea typeface="Calibri" panose="020F0502020204030204" pitchFamily="34" charset="0"/>
                        <a:cs typeface="Segoe UI"/>
                      </a:endParaRP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Ambulatory Surgical Center (ASC)-based;</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Hospital-based; or</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Non-patient facing </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None –</a:t>
                      </a:r>
                      <a:r>
                        <a:rPr kumimoji="0" lang="en-US" sz="11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 You’re automatically excepted from having to submit data for this performance category as an individual, though you may still choose to do so. </a:t>
                      </a: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You’ll be scored in this performance category if your practice is participating as a group or virtual group and doesn’t qualify for reweighting.</a:t>
                      </a: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372695">
                <a:tc>
                  <a:txBody>
                    <a:bodyPr/>
                    <a:lstStyle/>
                    <a:p>
                      <a:pPr marL="0" marR="0" algn="l">
                        <a:lnSpc>
                          <a:spcPct val="107000"/>
                        </a:lnSpc>
                        <a:spcBef>
                          <a:spcPts val="300"/>
                        </a:spcBef>
                        <a:spcAft>
                          <a:spcPts val="300"/>
                        </a:spcAft>
                      </a:pPr>
                      <a:r>
                        <a:rPr lang="en-US" sz="1100" b="1" dirty="0">
                          <a:solidFill>
                            <a:srgbClr val="FFFFFF"/>
                          </a:solidFill>
                          <a:effectLst/>
                          <a:latin typeface="+mj-lt"/>
                          <a:ea typeface="Times New Roman" panose="02020603050405020304" pitchFamily="18" charset="0"/>
                          <a:cs typeface="Segoe UI"/>
                        </a:rPr>
                        <a:t>Reason for Reweighting (Groups and Virtual Groups)</a:t>
                      </a:r>
                      <a:endParaRPr lang="en-US" sz="1100" dirty="0">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300"/>
                        </a:spcBef>
                        <a:spcAft>
                          <a:spcPts val="300"/>
                        </a:spcAft>
                      </a:pPr>
                      <a:r>
                        <a:rPr lang="en-US" sz="1100" b="1" dirty="0">
                          <a:solidFill>
                            <a:srgbClr val="FFFFFF"/>
                          </a:solidFill>
                          <a:effectLst/>
                          <a:latin typeface="+mj-lt"/>
                          <a:ea typeface="Times New Roman" panose="02020603050405020304" pitchFamily="18" charset="0"/>
                          <a:cs typeface="Segoe UI"/>
                        </a:rPr>
                        <a:t>Action Needed by the Group or Virtual Group</a:t>
                      </a:r>
                      <a:endParaRPr lang="en-US" sz="1100" dirty="0">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5614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You have one of these Special Statuses: </a:t>
                      </a: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ASC-based.</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Small Practice</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Hospital-based: Group or virtual group must have more </a:t>
                      </a:r>
                      <a:r>
                        <a:rPr kumimoji="0" lang="en-US" sz="105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than</a:t>
                      </a: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 75% of clinicians designated as hospital-based.</a:t>
                      </a:r>
                    </a:p>
                    <a:p>
                      <a:pPr marL="36576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Non-patient facing: Group or virtual group must have more than 75% of clinicians designated as non-patient facing.</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You’ll be scored in this performance category if your practice is participating as a group or virtual group and doesn’t qualify for reweighting.</a:t>
                      </a: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8076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All of the MIPS eligible clinicians in your group or virtual group qualify for reweighting as individuals (through any combination of special statuses, clinician type, and approved hardship exceptions).</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Segoe UI" panose="020B0502040204020203" pitchFamily="34" charset="0"/>
                        </a:rPr>
                        <a:t>You’ll be scored in this performance category if your practice is participating as a group or virtual group and doesn’t qualify for reweighting.</a:t>
                      </a: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34</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Tree>
    <p:extLst>
      <p:ext uri="{BB962C8B-B14F-4D97-AF65-F5344CB8AC3E}">
        <p14:creationId xmlns:p14="http://schemas.microsoft.com/office/powerpoint/2010/main" val="2136108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3021018"/>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fontScale="90000"/>
          </a:bodyPr>
          <a:lstStyle/>
          <a:p>
            <a:r>
              <a:rPr lang="en-US" u="sng" dirty="0"/>
              <a:t>Appendix B</a:t>
            </a:r>
            <a:r>
              <a:rPr lang="en-US" dirty="0"/>
              <a:t>. MIPS Performance Category Weight Redistribution Policies Under Traditional MIPS and MVPs Finalized for the 2024 Performance Year: Individual Clinicians, Groups, and Virtual Groups </a:t>
            </a: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2022777614"/>
              </p:ext>
            </p:extLst>
          </p:nvPr>
        </p:nvGraphicFramePr>
        <p:xfrm>
          <a:off x="489476" y="3021018"/>
          <a:ext cx="8153110" cy="3167625"/>
        </p:xfrm>
        <a:graphic>
          <a:graphicData uri="http://schemas.openxmlformats.org/drawingml/2006/table">
            <a:tbl>
              <a:tblPr firstRow="1" bandRow="1">
                <a:tableStyleId>{073A0DAA-6AF3-43AB-8588-CEC1D06C72B9}</a:tableStyleId>
              </a:tblPr>
              <a:tblGrid>
                <a:gridCol w="2407966">
                  <a:extLst>
                    <a:ext uri="{9D8B030D-6E8A-4147-A177-3AD203B41FA5}">
                      <a16:colId xmlns:a16="http://schemas.microsoft.com/office/drawing/2014/main" val="721764514"/>
                    </a:ext>
                  </a:extLst>
                </a:gridCol>
                <a:gridCol w="1066800">
                  <a:extLst>
                    <a:ext uri="{9D8B030D-6E8A-4147-A177-3AD203B41FA5}">
                      <a16:colId xmlns:a16="http://schemas.microsoft.com/office/drawing/2014/main" val="2475069883"/>
                    </a:ext>
                  </a:extLst>
                </a:gridCol>
                <a:gridCol w="1289538">
                  <a:extLst>
                    <a:ext uri="{9D8B030D-6E8A-4147-A177-3AD203B41FA5}">
                      <a16:colId xmlns:a16="http://schemas.microsoft.com/office/drawing/2014/main" val="2095697757"/>
                    </a:ext>
                  </a:extLst>
                </a:gridCol>
                <a:gridCol w="1758184">
                  <a:extLst>
                    <a:ext uri="{9D8B030D-6E8A-4147-A177-3AD203B41FA5}">
                      <a16:colId xmlns:a16="http://schemas.microsoft.com/office/drawing/2014/main" val="4052916452"/>
                    </a:ext>
                  </a:extLst>
                </a:gridCol>
                <a:gridCol w="1630622">
                  <a:extLst>
                    <a:ext uri="{9D8B030D-6E8A-4147-A177-3AD203B41FA5}">
                      <a16:colId xmlns:a16="http://schemas.microsoft.com/office/drawing/2014/main" val="3165119738"/>
                    </a:ext>
                  </a:extLst>
                </a:gridCol>
              </a:tblGrid>
              <a:tr h="389694">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Quality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Cost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No Reweighting</a:t>
                      </a:r>
                      <a:endParaRPr kumimoji="0" lang="en-US" sz="1050" b="0" i="0" u="none" strike="noStrike" kern="1200" cap="none" spc="0" normalizeH="0" baseline="0" noProof="0" dirty="0">
                        <a:ln>
                          <a:noFill/>
                        </a:ln>
                        <a:solidFill>
                          <a:srgbClr val="0F3669"/>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213961">
                <a:tc>
                  <a:txBody>
                    <a:bodyPr/>
                    <a:lstStyle/>
                    <a:p>
                      <a:pPr marL="0" marR="0" algn="l">
                        <a:lnSpc>
                          <a:spcPct val="107000"/>
                        </a:lnSpc>
                        <a:spcBef>
                          <a:spcPts val="600"/>
                        </a:spcBef>
                        <a:spcAft>
                          <a:spcPts val="600"/>
                        </a:spcAft>
                      </a:pPr>
                      <a:r>
                        <a:rPr lang="en-US" sz="1050" b="1" dirty="0">
                          <a:solidFill>
                            <a:srgbClr val="0E7C84"/>
                          </a:solidFill>
                          <a:effectLst/>
                          <a:latin typeface="+mj-lt"/>
                          <a:ea typeface="Calibri" panose="020F0502020204030204" pitchFamily="34" charset="0"/>
                          <a:cs typeface="Segoe UI" panose="020B0502040204020203" pitchFamily="34" charset="0"/>
                        </a:rPr>
                        <a:t>Standard Weighting under traditional MIPS</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1 Performance Category</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463666">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Quality and Promoting Interoperability)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463666">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Improvement Activities</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(Improvement Activities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45%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463666">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Promoting Interoperability</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(Promoting Interoperability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r h="463666">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Quality</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(Quality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55%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349918"/>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35</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
        <p:nvSpPr>
          <p:cNvPr id="10" name="TextBox 9">
            <a:extLst>
              <a:ext uri="{FF2B5EF4-FFF2-40B4-BE49-F238E27FC236}">
                <a16:creationId xmlns:a16="http://schemas.microsoft.com/office/drawing/2014/main" id="{12696B12-D603-8459-1B50-02D8ED4D3453}"/>
              </a:ext>
            </a:extLst>
          </p:cNvPr>
          <p:cNvSpPr txBox="1"/>
          <p:nvPr/>
        </p:nvSpPr>
        <p:spPr>
          <a:xfrm>
            <a:off x="489476" y="2064563"/>
            <a:ext cx="7584676" cy="938719"/>
          </a:xfrm>
          <a:prstGeom prst="rect">
            <a:avLst/>
          </a:prstGeom>
          <a:noFill/>
        </p:spPr>
        <p:txBody>
          <a:bodyPr wrap="square">
            <a:spAutoFit/>
          </a:bodyPr>
          <a:lstStyle/>
          <a:p>
            <a:pPr marL="0" indent="0">
              <a:spcBef>
                <a:spcPts val="0"/>
              </a:spcBef>
              <a:spcAft>
                <a:spcPts val="0"/>
              </a:spcAft>
              <a:buNone/>
            </a:pPr>
            <a:r>
              <a:rPr lang="en-US" sz="1100" b="1" dirty="0">
                <a:latin typeface="+mj-lt"/>
                <a:cs typeface="Segoe UI" panose="020B0502040204020203" pitchFamily="34" charset="0"/>
              </a:rPr>
              <a:t>Important Reminders:</a:t>
            </a:r>
          </a:p>
          <a:p>
            <a:pPr marL="171450" indent="-171450">
              <a:spcBef>
                <a:spcPts val="0"/>
              </a:spcBef>
              <a:spcAft>
                <a:spcPts val="0"/>
              </a:spcAft>
              <a:buFont typeface="Arial" panose="020B0604020202020204" pitchFamily="34" charset="0"/>
              <a:buChar char="•"/>
            </a:pPr>
            <a:r>
              <a:rPr lang="en-US" sz="1100" b="0" dirty="0">
                <a:latin typeface="+mj-lt"/>
                <a:ea typeface="Verdana"/>
                <a:cs typeface="Segoe UI"/>
              </a:rPr>
              <a:t>Individual Clinicians, Groups, Virtual Groups: If fewer than 2 performance categories can be scored (meaning 1 performance category is weighted at 100%, or all performance categories are weighted at 0%), the clinician, group, or virtual group will receive a final score equal to the performance threshold and the MIPS eligible clinicians will receive a neutral payment adjustment in the </a:t>
            </a:r>
            <a:r>
              <a:rPr lang="en-US" sz="1100" dirty="0">
                <a:latin typeface="+mj-lt"/>
                <a:ea typeface="Verdana"/>
                <a:cs typeface="Segoe UI"/>
              </a:rPr>
              <a:t>2026</a:t>
            </a:r>
            <a:r>
              <a:rPr lang="en-US" sz="1100" b="0" dirty="0">
                <a:latin typeface="+mj-lt"/>
                <a:ea typeface="Verdana"/>
                <a:cs typeface="Segoe UI"/>
              </a:rPr>
              <a:t> payment year.</a:t>
            </a:r>
          </a:p>
        </p:txBody>
      </p:sp>
      <p:pic>
        <p:nvPicPr>
          <p:cNvPr id="11" name="Picture 10" descr="A blue and green gradient&#10;&#10;Description automatically generated">
            <a:extLst>
              <a:ext uri="{FF2B5EF4-FFF2-40B4-BE49-F238E27FC236}">
                <a16:creationId xmlns:a16="http://schemas.microsoft.com/office/drawing/2014/main" id="{8787752A-E05E-5832-4DB1-B8481FB995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93990" y="1768218"/>
            <a:ext cx="2350009" cy="430887"/>
          </a:xfrm>
          <a:prstGeom prst="rect">
            <a:avLst/>
          </a:prstGeom>
        </p:spPr>
      </p:pic>
      <p:sp>
        <p:nvSpPr>
          <p:cNvPr id="12" name="Content Placeholder 4">
            <a:extLst>
              <a:ext uri="{FF2B5EF4-FFF2-40B4-BE49-F238E27FC236}">
                <a16:creationId xmlns:a16="http://schemas.microsoft.com/office/drawing/2014/main" id="{CBFA097D-9A1A-BF32-3E76-B624BF5CC315}"/>
              </a:ext>
            </a:extLst>
          </p:cNvPr>
          <p:cNvSpPr txBox="1">
            <a:spLocks/>
          </p:cNvSpPr>
          <p:nvPr/>
        </p:nvSpPr>
        <p:spPr>
          <a:xfrm>
            <a:off x="6793990" y="1774958"/>
            <a:ext cx="2350008" cy="31851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ea typeface="+mn-ea"/>
                <a:cs typeface="Segoe UI" panose="020B0502040204020203" pitchFamily="34" charset="0"/>
              </a:rPr>
              <a:t>Refer to </a:t>
            </a:r>
            <a:r>
              <a:rPr kumimoji="0" lang="en-US" sz="1100" b="0" i="0" u="none" strike="noStrike" kern="1200" cap="none" spc="0" normalizeH="0" baseline="0" noProof="0" dirty="0">
                <a:ln>
                  <a:noFill/>
                </a:ln>
                <a:solidFill>
                  <a:srgbClr val="FFFFFF"/>
                </a:solidFill>
                <a:effectLst/>
                <a:uLnTx/>
                <a:uFillTx/>
                <a:ea typeface="+mn-ea"/>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Appendix D</a:t>
            </a:r>
            <a:r>
              <a:rPr kumimoji="0" lang="en-US" sz="1100" b="0" i="0" u="none" strike="noStrike" kern="1200" cap="none" spc="0" normalizeH="0" baseline="0" noProof="0" dirty="0">
                <a:ln>
                  <a:noFill/>
                </a:ln>
                <a:solidFill>
                  <a:srgbClr val="FFFFFF"/>
                </a:solidFill>
                <a:effectLst/>
                <a:uLnTx/>
                <a:uFillTx/>
                <a:ea typeface="+mn-ea"/>
                <a:cs typeface="Segoe UI" panose="020B0502040204020203" pitchFamily="34" charset="0"/>
              </a:rPr>
              <a:t> for reweighting policies that apply to APM Entities.</a:t>
            </a:r>
          </a:p>
        </p:txBody>
      </p:sp>
      <p:pic>
        <p:nvPicPr>
          <p:cNvPr id="15" name="Picture 14" descr="A blue and green gradient&#10;&#10;Description automatically generated">
            <a:extLst>
              <a:ext uri="{FF2B5EF4-FFF2-40B4-BE49-F238E27FC236}">
                <a16:creationId xmlns:a16="http://schemas.microsoft.com/office/drawing/2014/main" id="{0D857A54-CCF7-2F9E-592F-BF38F0A6B7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773" y="6356350"/>
            <a:ext cx="4903257" cy="416005"/>
          </a:xfrm>
          <a:prstGeom prst="rect">
            <a:avLst/>
          </a:prstGeom>
        </p:spPr>
      </p:pic>
      <p:sp>
        <p:nvSpPr>
          <p:cNvPr id="16" name="Content Placeholder 4">
            <a:extLst>
              <a:ext uri="{FF2B5EF4-FFF2-40B4-BE49-F238E27FC236}">
                <a16:creationId xmlns:a16="http://schemas.microsoft.com/office/drawing/2014/main" id="{B37751F5-393C-3F2A-D385-606363A60DAD}"/>
              </a:ext>
            </a:extLst>
          </p:cNvPr>
          <p:cNvSpPr txBox="1">
            <a:spLocks/>
          </p:cNvSpPr>
          <p:nvPr/>
        </p:nvSpPr>
        <p:spPr>
          <a:xfrm>
            <a:off x="868970" y="6356351"/>
            <a:ext cx="4887060" cy="4160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a:solidFill>
                  <a:schemeClr val="bg1"/>
                </a:solidFill>
                <a:cs typeface="Segoe UI" panose="020B0502040204020203" pitchFamily="34" charset="0"/>
              </a:rPr>
              <a:t>Note</a:t>
            </a:r>
            <a:r>
              <a:rPr lang="en-US" sz="1100" dirty="0">
                <a:solidFill>
                  <a:schemeClr val="bg1"/>
                </a:solidFill>
                <a:cs typeface="Segoe UI" panose="020B0502040204020203" pitchFamily="34" charset="0"/>
              </a:rPr>
              <a:t>: </a:t>
            </a:r>
            <a:r>
              <a:rPr lang="en-US" sz="1100" b="0" dirty="0">
                <a:solidFill>
                  <a:schemeClr val="bg1"/>
                </a:solidFill>
                <a:cs typeface="Segoe UI" panose="020B0502040204020203" pitchFamily="34" charset="0"/>
              </a:rPr>
              <a:t>Small practices have a different performance category weight distribution policy than individual clinicians, larger groups, and virtual groups.</a:t>
            </a:r>
          </a:p>
        </p:txBody>
      </p:sp>
      <p:pic>
        <p:nvPicPr>
          <p:cNvPr id="19" name="Picture 18" descr="A blue and green gradient&#10;&#10;Description automatically generated">
            <a:extLst>
              <a:ext uri="{FF2B5EF4-FFF2-40B4-BE49-F238E27FC236}">
                <a16:creationId xmlns:a16="http://schemas.microsoft.com/office/drawing/2014/main" id="{4B9E184F-E144-BD95-35DF-0DD8C6594D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30226" y="6356350"/>
            <a:ext cx="2527974" cy="416004"/>
          </a:xfrm>
          <a:prstGeom prst="rect">
            <a:avLst/>
          </a:prstGeom>
        </p:spPr>
      </p:pic>
      <p:sp>
        <p:nvSpPr>
          <p:cNvPr id="20" name="Content Placeholder 4">
            <a:extLst>
              <a:ext uri="{FF2B5EF4-FFF2-40B4-BE49-F238E27FC236}">
                <a16:creationId xmlns:a16="http://schemas.microsoft.com/office/drawing/2014/main" id="{67807322-BAEF-112D-FAA9-3C05CC330D48}"/>
              </a:ext>
            </a:extLst>
          </p:cNvPr>
          <p:cNvSpPr txBox="1">
            <a:spLocks/>
          </p:cNvSpPr>
          <p:nvPr/>
        </p:nvSpPr>
        <p:spPr>
          <a:xfrm>
            <a:off x="5930226" y="6371940"/>
            <a:ext cx="2527974" cy="40041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*Table continues on next slide. </a:t>
            </a:r>
          </a:p>
        </p:txBody>
      </p:sp>
      <p:sp>
        <p:nvSpPr>
          <p:cNvPr id="7" name="TextBox 6">
            <a:extLst>
              <a:ext uri="{FF2B5EF4-FFF2-40B4-BE49-F238E27FC236}">
                <a16:creationId xmlns:a16="http://schemas.microsoft.com/office/drawing/2014/main" id="{181D687A-0D62-F5C4-64F7-1DE27A75FE57}"/>
              </a:ext>
            </a:extLst>
          </p:cNvPr>
          <p:cNvSpPr txBox="1"/>
          <p:nvPr/>
        </p:nvSpPr>
        <p:spPr>
          <a:xfrm>
            <a:off x="514980" y="1673220"/>
            <a:ext cx="6160139" cy="430887"/>
          </a:xfrm>
          <a:prstGeom prst="rect">
            <a:avLst/>
          </a:prstGeom>
          <a:noFill/>
        </p:spPr>
        <p:txBody>
          <a:bodyPr wrap="square">
            <a:spAutoFit/>
          </a:bodyPr>
          <a:lstStyle/>
          <a:p>
            <a:r>
              <a:rPr lang="en-US" sz="1100" dirty="0">
                <a:latin typeface="+mj-lt"/>
              </a:rPr>
              <a:t>The table below illustrates the 2024 performance category weights and reweighting policies that CMS will apply to clinicians, groups, and virtual groups reporting via traditional MIPS or MVPs. </a:t>
            </a:r>
          </a:p>
        </p:txBody>
      </p:sp>
    </p:spTree>
    <p:extLst>
      <p:ext uri="{BB962C8B-B14F-4D97-AF65-F5344CB8AC3E}">
        <p14:creationId xmlns:p14="http://schemas.microsoft.com/office/powerpoint/2010/main" val="27782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1836990"/>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fontScale="90000"/>
          </a:bodyPr>
          <a:lstStyle/>
          <a:p>
            <a:r>
              <a:rPr lang="en-US" u="sng" dirty="0"/>
              <a:t>Appendix B</a:t>
            </a:r>
            <a:r>
              <a:rPr lang="en-US" dirty="0"/>
              <a:t>. MIPS Performance Category Weight Redistribution Policies Under Traditional MIPS and MVPs Finalized for the 2024 Performance Year: Individual Clinicians, Groups, and Virtual Groups </a:t>
            </a:r>
            <a:r>
              <a:rPr lang="en-US" b="0" dirty="0"/>
              <a:t>(Continued)</a:t>
            </a:r>
            <a:endParaRPr lang="en-US" dirty="0"/>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4069740409"/>
              </p:ext>
            </p:extLst>
          </p:nvPr>
        </p:nvGraphicFramePr>
        <p:xfrm>
          <a:off x="489476" y="1836990"/>
          <a:ext cx="8153110" cy="3776530"/>
        </p:xfrm>
        <a:graphic>
          <a:graphicData uri="http://schemas.openxmlformats.org/drawingml/2006/table">
            <a:tbl>
              <a:tblPr firstRow="1" bandRow="1">
                <a:tableStyleId>{073A0DAA-6AF3-43AB-8588-CEC1D06C72B9}</a:tableStyleId>
              </a:tblPr>
              <a:tblGrid>
                <a:gridCol w="2407966">
                  <a:extLst>
                    <a:ext uri="{9D8B030D-6E8A-4147-A177-3AD203B41FA5}">
                      <a16:colId xmlns:a16="http://schemas.microsoft.com/office/drawing/2014/main" val="721764514"/>
                    </a:ext>
                  </a:extLst>
                </a:gridCol>
                <a:gridCol w="1066800">
                  <a:extLst>
                    <a:ext uri="{9D8B030D-6E8A-4147-A177-3AD203B41FA5}">
                      <a16:colId xmlns:a16="http://schemas.microsoft.com/office/drawing/2014/main" val="2475069883"/>
                    </a:ext>
                  </a:extLst>
                </a:gridCol>
                <a:gridCol w="1289538">
                  <a:extLst>
                    <a:ext uri="{9D8B030D-6E8A-4147-A177-3AD203B41FA5}">
                      <a16:colId xmlns:a16="http://schemas.microsoft.com/office/drawing/2014/main" val="2095697757"/>
                    </a:ext>
                  </a:extLst>
                </a:gridCol>
                <a:gridCol w="1758184">
                  <a:extLst>
                    <a:ext uri="{9D8B030D-6E8A-4147-A177-3AD203B41FA5}">
                      <a16:colId xmlns:a16="http://schemas.microsoft.com/office/drawing/2014/main" val="4052916452"/>
                    </a:ext>
                  </a:extLst>
                </a:gridCol>
                <a:gridCol w="1630622">
                  <a:extLst>
                    <a:ext uri="{9D8B030D-6E8A-4147-A177-3AD203B41FA5}">
                      <a16:colId xmlns:a16="http://schemas.microsoft.com/office/drawing/2014/main" val="3165119738"/>
                    </a:ext>
                  </a:extLst>
                </a:gridCol>
              </a:tblGrid>
              <a:tr h="389694">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Quality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Cost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2 Performance Categories</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463666">
                <a:tc>
                  <a:txBody>
                    <a:bodyPr/>
                    <a:lstStyle/>
                    <a:p>
                      <a:pPr marL="0" marR="0">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Cost + No Promoting Interoperability</a:t>
                      </a:r>
                    </a:p>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(Cost + Promoting Interoperability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85%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 No Quality</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 Quality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85%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 No Improvement Activities</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 Improvement Activities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 +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Promoting Interoperability + No Quality</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(Promoting Interoperability + Quality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Cost + Improvement Activities)</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451252"/>
                  </a:ext>
                </a:extLst>
              </a:tr>
              <a:tr h="463666">
                <a:tc>
                  <a:txBody>
                    <a:bodyPr/>
                    <a:lstStyle/>
                    <a:p>
                      <a:pPr marL="0" marR="0">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Promoting Interoperability + No Improvement Activities</a:t>
                      </a:r>
                    </a:p>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(Promoting Interoperability + Improvement Activities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50298"/>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Quality + No Improvement Activities</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(Quality + Improvement Activities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349918"/>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36</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pic>
        <p:nvPicPr>
          <p:cNvPr id="15" name="Picture 14" descr="A blue and green gradient&#10;&#10;Description automatically generated">
            <a:extLst>
              <a:ext uri="{FF2B5EF4-FFF2-40B4-BE49-F238E27FC236}">
                <a16:creationId xmlns:a16="http://schemas.microsoft.com/office/drawing/2014/main" id="{0D857A54-CCF7-2F9E-592F-BF38F0A6B7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3279" y="5695109"/>
            <a:ext cx="8180131" cy="416005"/>
          </a:xfrm>
          <a:prstGeom prst="rect">
            <a:avLst/>
          </a:prstGeom>
        </p:spPr>
      </p:pic>
      <p:sp>
        <p:nvSpPr>
          <p:cNvPr id="16" name="Content Placeholder 4">
            <a:extLst>
              <a:ext uri="{FF2B5EF4-FFF2-40B4-BE49-F238E27FC236}">
                <a16:creationId xmlns:a16="http://schemas.microsoft.com/office/drawing/2014/main" id="{B37751F5-393C-3F2A-D385-606363A60DAD}"/>
              </a:ext>
            </a:extLst>
          </p:cNvPr>
          <p:cNvSpPr txBox="1">
            <a:spLocks/>
          </p:cNvSpPr>
          <p:nvPr/>
        </p:nvSpPr>
        <p:spPr>
          <a:xfrm>
            <a:off x="489475" y="5695110"/>
            <a:ext cx="8153109" cy="4160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a:solidFill>
                  <a:schemeClr val="bg1"/>
                </a:solidFill>
                <a:cs typeface="Segoe UI" panose="020B0502040204020203" pitchFamily="34" charset="0"/>
              </a:rPr>
              <a:t>Note: </a:t>
            </a:r>
            <a:r>
              <a:rPr lang="en-US" sz="1100" b="0" dirty="0">
                <a:solidFill>
                  <a:schemeClr val="bg1"/>
                </a:solidFill>
                <a:cs typeface="Segoe UI" panose="020B0502040204020203" pitchFamily="34" charset="0"/>
              </a:rPr>
              <a:t>If you have multiple performance categories reweighted to 0% so that a single performance category is weighted at 100% of your final score, you’ll receive a score equal to the performance threshold regardless of any data submitted. See next slide for additional information. </a:t>
            </a:r>
          </a:p>
        </p:txBody>
      </p:sp>
      <p:pic>
        <p:nvPicPr>
          <p:cNvPr id="19" name="Picture 18" descr="A blue and green gradient&#10;&#10;Description automatically generated">
            <a:extLst>
              <a:ext uri="{FF2B5EF4-FFF2-40B4-BE49-F238E27FC236}">
                <a16:creationId xmlns:a16="http://schemas.microsoft.com/office/drawing/2014/main" id="{4B9E184F-E144-BD95-35DF-0DD8C6594D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30226" y="6356350"/>
            <a:ext cx="2527974" cy="416004"/>
          </a:xfrm>
          <a:prstGeom prst="rect">
            <a:avLst/>
          </a:prstGeom>
        </p:spPr>
      </p:pic>
      <p:sp>
        <p:nvSpPr>
          <p:cNvPr id="20" name="Content Placeholder 4">
            <a:extLst>
              <a:ext uri="{FF2B5EF4-FFF2-40B4-BE49-F238E27FC236}">
                <a16:creationId xmlns:a16="http://schemas.microsoft.com/office/drawing/2014/main" id="{67807322-BAEF-112D-FAA9-3C05CC330D48}"/>
              </a:ext>
            </a:extLst>
          </p:cNvPr>
          <p:cNvSpPr txBox="1">
            <a:spLocks/>
          </p:cNvSpPr>
          <p:nvPr/>
        </p:nvSpPr>
        <p:spPr>
          <a:xfrm>
            <a:off x="5930226" y="6371940"/>
            <a:ext cx="2527974" cy="40041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*Table continues on next slide. </a:t>
            </a:r>
          </a:p>
        </p:txBody>
      </p:sp>
    </p:spTree>
    <p:extLst>
      <p:ext uri="{BB962C8B-B14F-4D97-AF65-F5344CB8AC3E}">
        <p14:creationId xmlns:p14="http://schemas.microsoft.com/office/powerpoint/2010/main" val="3168888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1836990"/>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fontScale="90000"/>
          </a:bodyPr>
          <a:lstStyle/>
          <a:p>
            <a:r>
              <a:rPr lang="en-US" u="sng" dirty="0"/>
              <a:t>Appendix B</a:t>
            </a:r>
            <a:r>
              <a:rPr lang="en-US" dirty="0"/>
              <a:t>. MIPS Performance Category Weight Redistribution Policies Under Traditional MIPS and MVPs Finalized for the 2024 Performance Year: Individual Clinicians, Groups, and Virtual Groups </a:t>
            </a:r>
            <a:r>
              <a:rPr lang="en-US" b="0" dirty="0"/>
              <a:t>(Continued)</a:t>
            </a:r>
            <a:endParaRPr lang="en-US" dirty="0"/>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3313153682"/>
              </p:ext>
            </p:extLst>
          </p:nvPr>
        </p:nvGraphicFramePr>
        <p:xfrm>
          <a:off x="489476" y="1836990"/>
          <a:ext cx="8153110" cy="1991668"/>
        </p:xfrm>
        <a:graphic>
          <a:graphicData uri="http://schemas.openxmlformats.org/drawingml/2006/table">
            <a:tbl>
              <a:tblPr firstRow="1" bandRow="1">
                <a:tableStyleId>{073A0DAA-6AF3-43AB-8588-CEC1D06C72B9}</a:tableStyleId>
              </a:tblPr>
              <a:tblGrid>
                <a:gridCol w="2407966">
                  <a:extLst>
                    <a:ext uri="{9D8B030D-6E8A-4147-A177-3AD203B41FA5}">
                      <a16:colId xmlns:a16="http://schemas.microsoft.com/office/drawing/2014/main" val="721764514"/>
                    </a:ext>
                  </a:extLst>
                </a:gridCol>
                <a:gridCol w="1066800">
                  <a:extLst>
                    <a:ext uri="{9D8B030D-6E8A-4147-A177-3AD203B41FA5}">
                      <a16:colId xmlns:a16="http://schemas.microsoft.com/office/drawing/2014/main" val="2475069883"/>
                    </a:ext>
                  </a:extLst>
                </a:gridCol>
                <a:gridCol w="1289538">
                  <a:extLst>
                    <a:ext uri="{9D8B030D-6E8A-4147-A177-3AD203B41FA5}">
                      <a16:colId xmlns:a16="http://schemas.microsoft.com/office/drawing/2014/main" val="2095697757"/>
                    </a:ext>
                  </a:extLst>
                </a:gridCol>
                <a:gridCol w="1758184">
                  <a:extLst>
                    <a:ext uri="{9D8B030D-6E8A-4147-A177-3AD203B41FA5}">
                      <a16:colId xmlns:a16="http://schemas.microsoft.com/office/drawing/2014/main" val="4052916452"/>
                    </a:ext>
                  </a:extLst>
                </a:gridCol>
                <a:gridCol w="1630622">
                  <a:extLst>
                    <a:ext uri="{9D8B030D-6E8A-4147-A177-3AD203B41FA5}">
                      <a16:colId xmlns:a16="http://schemas.microsoft.com/office/drawing/2014/main" val="3165119738"/>
                    </a:ext>
                  </a:extLst>
                </a:gridCol>
              </a:tblGrid>
              <a:tr h="389694">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Quality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Cost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3 Performance Categories</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46366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If you have multiple performance categories reweighted to 0% so that a single performance category is weighted at 100% of your final score, you’ll receive a score equal to the performance threshold regardless of any data submitted </a:t>
                      </a:r>
                      <a:r>
                        <a:rPr kumimoji="0" lang="en-US" sz="1050" b="0" i="0" u="none" strike="noStrike" kern="1200" cap="none" spc="0" normalizeH="0" baseline="0" noProof="0" dirty="0">
                          <a:ln>
                            <a:noFill/>
                          </a:ln>
                          <a:solidFill>
                            <a:schemeClr val="tx1"/>
                          </a:solidFill>
                          <a:effectLst/>
                          <a:uLnTx/>
                          <a:uFillTx/>
                          <a:latin typeface="+mj-lt"/>
                          <a:ea typeface="Calibri" panose="020F0502020204030204" pitchFamily="34" charset="0"/>
                          <a:cs typeface="Segoe UI" panose="020B0502040204020203" pitchFamily="34" charset="0"/>
                        </a:rPr>
                        <a:t>and you’ll receive </a:t>
                      </a:r>
                      <a:r>
                        <a:rPr kumimoji="0" lang="en-US" sz="105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a neutral payment adjustment. </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328186">
                <a:tc gridSpan="5">
                  <a:txBody>
                    <a:bodyPr/>
                    <a:lstStyle/>
                    <a:p>
                      <a:pPr marL="0" marR="0">
                        <a:lnSpc>
                          <a:spcPct val="100000"/>
                        </a:lnSpc>
                        <a:spcBef>
                          <a:spcPts val="0"/>
                        </a:spcBef>
                        <a:spcAft>
                          <a:spcPts val="0"/>
                        </a:spcAft>
                      </a:pPr>
                      <a:r>
                        <a:rPr lang="en-US" sz="1050" b="1" dirty="0">
                          <a:solidFill>
                            <a:srgbClr val="000000"/>
                          </a:solidFill>
                          <a:effectLst/>
                          <a:latin typeface="+mj-lt"/>
                          <a:ea typeface="Calibri" panose="020F0502020204030204" pitchFamily="34" charset="0"/>
                          <a:cs typeface="Segoe UI" panose="020B0502040204020203" pitchFamily="34" charset="0"/>
                        </a:rPr>
                        <a:t>Reweight 4 Performance Categories</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463666">
                <a:tc gridSpan="5">
                  <a:txBody>
                    <a:bodyPr/>
                    <a:lstStyle/>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If all performance categories are reweighted to 0%, you’ll receive a score equal to the performance threshold regardless of any data submitted and you’ll receive a neutral payment adjustment. </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37</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Tree>
    <p:extLst>
      <p:ext uri="{BB962C8B-B14F-4D97-AF65-F5344CB8AC3E}">
        <p14:creationId xmlns:p14="http://schemas.microsoft.com/office/powerpoint/2010/main" val="1125446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2847282"/>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fontScale="90000"/>
          </a:bodyPr>
          <a:lstStyle/>
          <a:p>
            <a:r>
              <a:rPr lang="en-US" u="sng" dirty="0"/>
              <a:t>Appendix C</a:t>
            </a:r>
            <a:r>
              <a:rPr lang="en-US" dirty="0"/>
              <a:t>. MIPS Performance Category Weight Redistribution Policies Under Traditional MIPS Finalized for the 2024 Performance Year: Small Practices</a:t>
            </a: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1478647520"/>
              </p:ext>
            </p:extLst>
          </p:nvPr>
        </p:nvGraphicFramePr>
        <p:xfrm>
          <a:off x="489476" y="2847282"/>
          <a:ext cx="8153110" cy="3317206"/>
        </p:xfrm>
        <a:graphic>
          <a:graphicData uri="http://schemas.openxmlformats.org/drawingml/2006/table">
            <a:tbl>
              <a:tblPr firstRow="1" bandRow="1">
                <a:tableStyleId>{073A0DAA-6AF3-43AB-8588-CEC1D06C72B9}</a:tableStyleId>
              </a:tblPr>
              <a:tblGrid>
                <a:gridCol w="2407966">
                  <a:extLst>
                    <a:ext uri="{9D8B030D-6E8A-4147-A177-3AD203B41FA5}">
                      <a16:colId xmlns:a16="http://schemas.microsoft.com/office/drawing/2014/main" val="721764514"/>
                    </a:ext>
                  </a:extLst>
                </a:gridCol>
                <a:gridCol w="1066800">
                  <a:extLst>
                    <a:ext uri="{9D8B030D-6E8A-4147-A177-3AD203B41FA5}">
                      <a16:colId xmlns:a16="http://schemas.microsoft.com/office/drawing/2014/main" val="2475069883"/>
                    </a:ext>
                  </a:extLst>
                </a:gridCol>
                <a:gridCol w="1289538">
                  <a:extLst>
                    <a:ext uri="{9D8B030D-6E8A-4147-A177-3AD203B41FA5}">
                      <a16:colId xmlns:a16="http://schemas.microsoft.com/office/drawing/2014/main" val="2095697757"/>
                    </a:ext>
                  </a:extLst>
                </a:gridCol>
                <a:gridCol w="1758184">
                  <a:extLst>
                    <a:ext uri="{9D8B030D-6E8A-4147-A177-3AD203B41FA5}">
                      <a16:colId xmlns:a16="http://schemas.microsoft.com/office/drawing/2014/main" val="4052916452"/>
                    </a:ext>
                  </a:extLst>
                </a:gridCol>
                <a:gridCol w="1630622">
                  <a:extLst>
                    <a:ext uri="{9D8B030D-6E8A-4147-A177-3AD203B41FA5}">
                      <a16:colId xmlns:a16="http://schemas.microsoft.com/office/drawing/2014/main" val="3165119738"/>
                    </a:ext>
                  </a:extLst>
                </a:gridCol>
              </a:tblGrid>
              <a:tr h="389694">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Quality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Cost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No Reweighting</a:t>
                      </a:r>
                      <a:endParaRPr kumimoji="0" lang="en-US" sz="1050" b="0" i="0" u="none" strike="noStrike" kern="1200" cap="none" spc="0" normalizeH="0" baseline="0" noProof="0" dirty="0">
                        <a:ln>
                          <a:noFill/>
                        </a:ln>
                        <a:solidFill>
                          <a:srgbClr val="0F3669"/>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257048">
                <a:tc>
                  <a:txBody>
                    <a:bodyPr/>
                    <a:lstStyle/>
                    <a:p>
                      <a:pPr marL="0" marR="0" algn="l">
                        <a:lnSpc>
                          <a:spcPct val="107000"/>
                        </a:lnSpc>
                        <a:spcBef>
                          <a:spcPts val="600"/>
                        </a:spcBef>
                        <a:spcAft>
                          <a:spcPts val="600"/>
                        </a:spcAft>
                      </a:pPr>
                      <a:r>
                        <a:rPr lang="en-US" sz="1050" b="1" dirty="0">
                          <a:solidFill>
                            <a:srgbClr val="0E7C84"/>
                          </a:solidFill>
                          <a:effectLst/>
                          <a:latin typeface="+mj-lt"/>
                          <a:ea typeface="Calibri" panose="020F0502020204030204" pitchFamily="34" charset="0"/>
                          <a:cs typeface="Segoe UI" panose="020B0502040204020203" pitchFamily="34" charset="0"/>
                        </a:rPr>
                        <a:t>Standard Weighting under traditional MIPS</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1 Performance Category</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512341">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Quality and Promoting Interoperability)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463666">
                <a:tc>
                  <a:txBody>
                    <a:bodyPr/>
                    <a:lstStyle/>
                    <a:p>
                      <a:pPr marL="0" marR="0" algn="l">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Improvement Activities</a:t>
                      </a:r>
                    </a:p>
                    <a:p>
                      <a:pPr marL="0" marR="0" algn="l">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(Improvement Activities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45%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537879">
                <a:tc>
                  <a:txBody>
                    <a:bodyPr/>
                    <a:lstStyle/>
                    <a:p>
                      <a:pPr marL="0" marR="0" algn="l">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Promoting Interoperability</a:t>
                      </a:r>
                    </a:p>
                    <a:p>
                      <a:pPr marL="0" marR="0" algn="l">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(Promoting Interoperability </a:t>
                      </a:r>
                      <a:r>
                        <a:rPr lang="en-US" sz="1050" kern="1200" dirty="0">
                          <a:solidFill>
                            <a:srgbClr val="000000"/>
                          </a:solidFill>
                          <a:effectLst/>
                          <a:latin typeface="+mn-lt"/>
                          <a:ea typeface="Calibri" panose="020F0502020204030204" pitchFamily="34" charset="0"/>
                          <a:cs typeface="Segoe UI" panose="020B0502040204020203" pitchFamily="34" charset="0"/>
                          <a:sym typeface="Wingdings" panose="05000000000000000000" pitchFamily="2" charset="2"/>
                        </a:rPr>
                        <a:t> </a:t>
                      </a:r>
                      <a:r>
                        <a:rPr lang="en-US" sz="1050" dirty="0">
                          <a:solidFill>
                            <a:srgbClr val="000000"/>
                          </a:solidFill>
                          <a:effectLst/>
                          <a:latin typeface="+mj-lt"/>
                          <a:ea typeface="Calibri" panose="020F0502020204030204" pitchFamily="34" charset="0"/>
                          <a:cs typeface="Segoe UI" panose="020B0502040204020203" pitchFamily="34" charset="0"/>
                        </a:rPr>
                        <a:t>Quality and Improvement Activities)</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40%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r h="463666">
                <a:tc>
                  <a:txBody>
                    <a:bodyPr/>
                    <a:lstStyle/>
                    <a:p>
                      <a:pPr marL="0" marR="0" algn="l">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Quality</a:t>
                      </a:r>
                    </a:p>
                    <a:p>
                      <a:pPr marL="0" marR="0" algn="l">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(Quality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55%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349918"/>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38</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
        <p:nvSpPr>
          <p:cNvPr id="10" name="TextBox 9">
            <a:extLst>
              <a:ext uri="{FF2B5EF4-FFF2-40B4-BE49-F238E27FC236}">
                <a16:creationId xmlns:a16="http://schemas.microsoft.com/office/drawing/2014/main" id="{12696B12-D603-8459-1B50-02D8ED4D3453}"/>
              </a:ext>
            </a:extLst>
          </p:cNvPr>
          <p:cNvSpPr txBox="1"/>
          <p:nvPr/>
        </p:nvSpPr>
        <p:spPr>
          <a:xfrm>
            <a:off x="489476" y="1689236"/>
            <a:ext cx="4572000" cy="461665"/>
          </a:xfrm>
          <a:prstGeom prst="rect">
            <a:avLst/>
          </a:prstGeom>
          <a:noFill/>
        </p:spPr>
        <p:txBody>
          <a:bodyPr wrap="square">
            <a:spAutoFit/>
          </a:bodyPr>
          <a:lstStyle/>
          <a:p>
            <a:pPr>
              <a:spcBef>
                <a:spcPts val="0"/>
              </a:spcBef>
              <a:spcAft>
                <a:spcPts val="1200"/>
              </a:spcAft>
            </a:pPr>
            <a:r>
              <a:rPr lang="en-US" sz="1200" b="0" dirty="0">
                <a:latin typeface="+mj-lt"/>
                <a:ea typeface="Verdana"/>
                <a:cs typeface="Segoe UI"/>
              </a:rPr>
              <a:t>The table below illustrates the 2024 performance category weights and reweighting policies that CMS will apply to small practices. </a:t>
            </a:r>
          </a:p>
        </p:txBody>
      </p:sp>
      <p:pic>
        <p:nvPicPr>
          <p:cNvPr id="11" name="Picture 10" descr="A blue and green gradient&#10;&#10;Description automatically generated">
            <a:extLst>
              <a:ext uri="{FF2B5EF4-FFF2-40B4-BE49-F238E27FC236}">
                <a16:creationId xmlns:a16="http://schemas.microsoft.com/office/drawing/2014/main" id="{8787752A-E05E-5832-4DB1-B8481FB995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08341" y="1712865"/>
            <a:ext cx="3635659" cy="892167"/>
          </a:xfrm>
          <a:prstGeom prst="rect">
            <a:avLst/>
          </a:prstGeom>
        </p:spPr>
      </p:pic>
      <p:sp>
        <p:nvSpPr>
          <p:cNvPr id="12" name="Content Placeholder 4">
            <a:extLst>
              <a:ext uri="{FF2B5EF4-FFF2-40B4-BE49-F238E27FC236}">
                <a16:creationId xmlns:a16="http://schemas.microsoft.com/office/drawing/2014/main" id="{CBFA097D-9A1A-BF32-3E76-B624BF5CC315}"/>
              </a:ext>
            </a:extLst>
          </p:cNvPr>
          <p:cNvSpPr txBox="1">
            <a:spLocks/>
          </p:cNvSpPr>
          <p:nvPr/>
        </p:nvSpPr>
        <p:spPr>
          <a:xfrm>
            <a:off x="5508341" y="1712865"/>
            <a:ext cx="3635659" cy="82105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Refer to </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Appendix D</a:t>
            </a: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 for reweighting policies that apply to APM Entities reporting the APP. </a:t>
            </a:r>
            <a:r>
              <a:rPr kumimoji="0" lang="en-US" sz="1200" b="0" i="0" u="none" strike="noStrike" kern="1200" cap="none" spc="0" normalizeH="0" baseline="0" noProof="0" dirty="0">
                <a:ln>
                  <a:noFill/>
                </a:ln>
                <a:solidFill>
                  <a:srgbClr val="FFFFFF"/>
                </a:solidFill>
                <a:effectLst/>
                <a:uLnTx/>
                <a:uFillTx/>
                <a:ea typeface="+mn-lt"/>
                <a:cs typeface="Segoe UI" panose="020B0502040204020203" pitchFamily="34" charset="0"/>
              </a:rPr>
              <a:t>APM Entities reporting traditional MIPS or MVPs can </a:t>
            </a:r>
            <a:r>
              <a:rPr kumimoji="0" lang="en-US" sz="1200" b="1" i="0" u="none" strike="noStrike" kern="1200" cap="none" spc="0" normalizeH="0" baseline="0" noProof="0" dirty="0">
                <a:ln>
                  <a:noFill/>
                </a:ln>
                <a:solidFill>
                  <a:srgbClr val="FFFFFF"/>
                </a:solidFill>
                <a:effectLst/>
                <a:uLnTx/>
                <a:uFillTx/>
                <a:ea typeface="+mn-lt"/>
                <a:cs typeface="Segoe UI" panose="020B0502040204020203" pitchFamily="34" charset="0"/>
              </a:rPr>
              <a:t>only </a:t>
            </a:r>
            <a:r>
              <a:rPr kumimoji="0" lang="en-US" sz="1200" b="0" i="0" u="none" strike="noStrike" kern="1200" cap="none" spc="0" normalizeH="0" baseline="0" noProof="0" dirty="0">
                <a:ln>
                  <a:noFill/>
                </a:ln>
                <a:solidFill>
                  <a:srgbClr val="FFFFFF"/>
                </a:solidFill>
                <a:effectLst/>
                <a:uLnTx/>
                <a:uFillTx/>
                <a:ea typeface="+mn-lt"/>
                <a:cs typeface="Segoe UI" panose="020B0502040204020203" pitchFamily="34" charset="0"/>
              </a:rPr>
              <a:t>request reweighting for </a:t>
            </a:r>
            <a:r>
              <a:rPr kumimoji="0" lang="en-US" sz="1200" b="1" i="0" u="none" strike="noStrike" kern="1200" cap="none" spc="0" normalizeH="0" baseline="0" noProof="0" dirty="0">
                <a:ln>
                  <a:noFill/>
                </a:ln>
                <a:solidFill>
                  <a:srgbClr val="FFFFFF"/>
                </a:solidFill>
                <a:effectLst/>
                <a:uLnTx/>
                <a:uFillTx/>
                <a:ea typeface="+mn-lt"/>
                <a:cs typeface="Segoe UI" panose="020B0502040204020203" pitchFamily="34" charset="0"/>
              </a:rPr>
              <a:t>all </a:t>
            </a:r>
            <a:r>
              <a:rPr kumimoji="0" lang="en-US" sz="1200" b="0" i="0" u="none" strike="noStrike" kern="1200" cap="none" spc="0" normalizeH="0" baseline="0" noProof="0" dirty="0">
                <a:ln>
                  <a:noFill/>
                </a:ln>
                <a:solidFill>
                  <a:srgbClr val="FFFFFF"/>
                </a:solidFill>
                <a:effectLst/>
                <a:uLnTx/>
                <a:uFillTx/>
                <a:ea typeface="+mn-lt"/>
                <a:cs typeface="Segoe UI" panose="020B0502040204020203" pitchFamily="34" charset="0"/>
              </a:rPr>
              <a:t>performance categories. </a:t>
            </a:r>
          </a:p>
        </p:txBody>
      </p:sp>
      <p:pic>
        <p:nvPicPr>
          <p:cNvPr id="19" name="Picture 18" descr="A blue and green gradient&#10;&#10;Description automatically generated">
            <a:extLst>
              <a:ext uri="{FF2B5EF4-FFF2-40B4-BE49-F238E27FC236}">
                <a16:creationId xmlns:a16="http://schemas.microsoft.com/office/drawing/2014/main" id="{4B9E184F-E144-BD95-35DF-0DD8C6594D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30226" y="6356350"/>
            <a:ext cx="2527974" cy="416004"/>
          </a:xfrm>
          <a:prstGeom prst="rect">
            <a:avLst/>
          </a:prstGeom>
        </p:spPr>
      </p:pic>
      <p:sp>
        <p:nvSpPr>
          <p:cNvPr id="20" name="Content Placeholder 4">
            <a:extLst>
              <a:ext uri="{FF2B5EF4-FFF2-40B4-BE49-F238E27FC236}">
                <a16:creationId xmlns:a16="http://schemas.microsoft.com/office/drawing/2014/main" id="{67807322-BAEF-112D-FAA9-3C05CC330D48}"/>
              </a:ext>
            </a:extLst>
          </p:cNvPr>
          <p:cNvSpPr txBox="1">
            <a:spLocks/>
          </p:cNvSpPr>
          <p:nvPr/>
        </p:nvSpPr>
        <p:spPr>
          <a:xfrm>
            <a:off x="5930226" y="6371940"/>
            <a:ext cx="2527974" cy="40041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Segoe UI" panose="020B0502040204020203" pitchFamily="34" charset="0"/>
              </a:rPr>
              <a:t>*Table continues on next slide. </a:t>
            </a:r>
          </a:p>
        </p:txBody>
      </p:sp>
    </p:spTree>
    <p:extLst>
      <p:ext uri="{BB962C8B-B14F-4D97-AF65-F5344CB8AC3E}">
        <p14:creationId xmlns:p14="http://schemas.microsoft.com/office/powerpoint/2010/main" val="877977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1836990"/>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fontScale="90000"/>
          </a:bodyPr>
          <a:lstStyle/>
          <a:p>
            <a:r>
              <a:rPr lang="en-US" u="sng" dirty="0"/>
              <a:t>Appendix C</a:t>
            </a:r>
            <a:r>
              <a:rPr lang="en-US" dirty="0"/>
              <a:t>. MIPS Performance Category Weight Redistribution Policies Under Traditional MIPS Finalized for the 2024 Performance Year: Small Practices</a:t>
            </a: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1557955329"/>
              </p:ext>
            </p:extLst>
          </p:nvPr>
        </p:nvGraphicFramePr>
        <p:xfrm>
          <a:off x="489476" y="1836990"/>
          <a:ext cx="8153110" cy="3776530"/>
        </p:xfrm>
        <a:graphic>
          <a:graphicData uri="http://schemas.openxmlformats.org/drawingml/2006/table">
            <a:tbl>
              <a:tblPr firstRow="1" bandRow="1">
                <a:tableStyleId>{073A0DAA-6AF3-43AB-8588-CEC1D06C72B9}</a:tableStyleId>
              </a:tblPr>
              <a:tblGrid>
                <a:gridCol w="2407966">
                  <a:extLst>
                    <a:ext uri="{9D8B030D-6E8A-4147-A177-3AD203B41FA5}">
                      <a16:colId xmlns:a16="http://schemas.microsoft.com/office/drawing/2014/main" val="721764514"/>
                    </a:ext>
                  </a:extLst>
                </a:gridCol>
                <a:gridCol w="1066800">
                  <a:extLst>
                    <a:ext uri="{9D8B030D-6E8A-4147-A177-3AD203B41FA5}">
                      <a16:colId xmlns:a16="http://schemas.microsoft.com/office/drawing/2014/main" val="2475069883"/>
                    </a:ext>
                  </a:extLst>
                </a:gridCol>
                <a:gridCol w="1289538">
                  <a:extLst>
                    <a:ext uri="{9D8B030D-6E8A-4147-A177-3AD203B41FA5}">
                      <a16:colId xmlns:a16="http://schemas.microsoft.com/office/drawing/2014/main" val="2095697757"/>
                    </a:ext>
                  </a:extLst>
                </a:gridCol>
                <a:gridCol w="1758184">
                  <a:extLst>
                    <a:ext uri="{9D8B030D-6E8A-4147-A177-3AD203B41FA5}">
                      <a16:colId xmlns:a16="http://schemas.microsoft.com/office/drawing/2014/main" val="4052916452"/>
                    </a:ext>
                  </a:extLst>
                </a:gridCol>
                <a:gridCol w="1630622">
                  <a:extLst>
                    <a:ext uri="{9D8B030D-6E8A-4147-A177-3AD203B41FA5}">
                      <a16:colId xmlns:a16="http://schemas.microsoft.com/office/drawing/2014/main" val="3165119738"/>
                    </a:ext>
                  </a:extLst>
                </a:gridCol>
              </a:tblGrid>
              <a:tr h="389694">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Quality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Cost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0">
                <a:tc gridSpan="5">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2 Performance Categories</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463666">
                <a:tc>
                  <a:txBody>
                    <a:bodyPr/>
                    <a:lstStyle/>
                    <a:p>
                      <a:pPr marL="0" marR="0">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Cost + No Promoting Interoperability</a:t>
                      </a:r>
                    </a:p>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(Cost + Promoting Interoperability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 </a:t>
                      </a:r>
                      <a:r>
                        <a:rPr lang="en-US" sz="1050" b="0" i="0" u="none" strike="noStrike" noProof="0" dirty="0">
                          <a:solidFill>
                            <a:srgbClr val="000000"/>
                          </a:solidFill>
                          <a:effectLst/>
                          <a:latin typeface="+mj-lt"/>
                          <a:cs typeface="Segoe UI" panose="020B0502040204020203" pitchFamily="34" charset="0"/>
                        </a:rPr>
                        <a:t>and Improvement Activities</a:t>
                      </a:r>
                      <a:r>
                        <a:rPr lang="en-US" sz="1050" dirty="0">
                          <a:solidFill>
                            <a:srgbClr val="000000"/>
                          </a:solidFill>
                          <a:effectLst/>
                          <a:latin typeface="+mj-lt"/>
                          <a:ea typeface="Calibri" panose="020F0502020204030204" pitchFamily="34" charset="0"/>
                          <a:cs typeface="Segoe UI" panose="020B0502040204020203" pitchFamily="34" charset="0"/>
                        </a:rPr>
                        <a:t>)</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 No Quality</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 Quality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15%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85%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Cost + No Improvement Activities</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(Cost + Improvement Activities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 +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r h="463666">
                <a:tc>
                  <a:txBody>
                    <a:bodyPr/>
                    <a:lstStyle/>
                    <a:p>
                      <a:pPr marL="0" marR="0">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Promoting Interoperability + No Quality</a:t>
                      </a:r>
                    </a:p>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(Promoting Interoperability + Quality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Cost + Improvement Activities)</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451252"/>
                  </a:ext>
                </a:extLst>
              </a:tr>
              <a:tr h="463666">
                <a:tc>
                  <a:txBody>
                    <a:bodyPr/>
                    <a:lstStyle/>
                    <a:p>
                      <a:pPr marL="0" marR="0">
                        <a:lnSpc>
                          <a:spcPct val="100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Promoting Interoperability + No Improvement Activities</a:t>
                      </a:r>
                    </a:p>
                    <a:p>
                      <a:pPr marL="0" marR="0">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(Promoting Interoperability + Improvement Activities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50298"/>
                  </a:ext>
                </a:extLst>
              </a:tr>
              <a:tr h="463666">
                <a:tc>
                  <a:txBody>
                    <a:bodyPr/>
                    <a:lstStyle/>
                    <a:p>
                      <a:pPr marL="0" marR="0">
                        <a:lnSpc>
                          <a:spcPct val="100000"/>
                        </a:lnSpc>
                        <a:spcBef>
                          <a:spcPts val="0"/>
                        </a:spcBef>
                        <a:spcAft>
                          <a:spcPts val="0"/>
                        </a:spcAft>
                      </a:pPr>
                      <a:r>
                        <a:rPr lang="en-US" sz="1050" b="1">
                          <a:solidFill>
                            <a:srgbClr val="0E7C84"/>
                          </a:solidFill>
                          <a:effectLst/>
                          <a:latin typeface="+mj-lt"/>
                          <a:ea typeface="Calibri" panose="020F0502020204030204" pitchFamily="34" charset="0"/>
                          <a:cs typeface="Segoe UI" panose="020B0502040204020203" pitchFamily="34" charset="0"/>
                        </a:rPr>
                        <a:t>No Quality + No Improvement Activities</a:t>
                      </a:r>
                    </a:p>
                    <a:p>
                      <a:pPr marL="0" marR="0">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(Quality + Improvement Activities </a:t>
                      </a:r>
                      <a:r>
                        <a:rPr lang="en-US" sz="105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70%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349918"/>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39</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pic>
        <p:nvPicPr>
          <p:cNvPr id="15" name="Picture 14" descr="A blue and green gradient&#10;&#10;Description automatically generated">
            <a:extLst>
              <a:ext uri="{FF2B5EF4-FFF2-40B4-BE49-F238E27FC236}">
                <a16:creationId xmlns:a16="http://schemas.microsoft.com/office/drawing/2014/main" id="{0D857A54-CCF7-2F9E-592F-BF38F0A6B7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3279" y="5695109"/>
            <a:ext cx="8180131" cy="450680"/>
          </a:xfrm>
          <a:prstGeom prst="rect">
            <a:avLst/>
          </a:prstGeom>
        </p:spPr>
      </p:pic>
      <p:sp>
        <p:nvSpPr>
          <p:cNvPr id="16" name="Content Placeholder 4">
            <a:extLst>
              <a:ext uri="{FF2B5EF4-FFF2-40B4-BE49-F238E27FC236}">
                <a16:creationId xmlns:a16="http://schemas.microsoft.com/office/drawing/2014/main" id="{B37751F5-393C-3F2A-D385-606363A60DAD}"/>
              </a:ext>
            </a:extLst>
          </p:cNvPr>
          <p:cNvSpPr txBox="1">
            <a:spLocks/>
          </p:cNvSpPr>
          <p:nvPr/>
        </p:nvSpPr>
        <p:spPr>
          <a:xfrm>
            <a:off x="475910" y="5695110"/>
            <a:ext cx="8153109" cy="3690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spc="-20" dirty="0">
                <a:solidFill>
                  <a:schemeClr val="bg1"/>
                </a:solidFill>
                <a:cs typeface="Segoe UI" panose="020B0502040204020203" pitchFamily="34" charset="0"/>
              </a:rPr>
              <a:t>Note: </a:t>
            </a:r>
            <a:r>
              <a:rPr lang="en-US" sz="1100" b="0" spc="-20" dirty="0">
                <a:solidFill>
                  <a:schemeClr val="bg1"/>
                </a:solidFill>
                <a:cs typeface="Segoe UI" panose="020B0502040204020203" pitchFamily="34" charset="0"/>
              </a:rPr>
              <a:t>If you have multiple performance categories reweighted to 0% so that a single performance category is weighted at 100% of your final score, you’ll receive a score equal to the performance threshold regardless of any data submitted and you’ll receive a neutral payment adjustment. </a:t>
            </a:r>
          </a:p>
        </p:txBody>
      </p:sp>
    </p:spTree>
    <p:extLst>
      <p:ext uri="{BB962C8B-B14F-4D97-AF65-F5344CB8AC3E}">
        <p14:creationId xmlns:p14="http://schemas.microsoft.com/office/powerpoint/2010/main" val="156884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00B6-81E1-8452-353C-B67C5F4F3251}"/>
              </a:ext>
            </a:extLst>
          </p:cNvPr>
          <p:cNvSpPr>
            <a:spLocks noGrp="1"/>
          </p:cNvSpPr>
          <p:nvPr>
            <p:ph type="title"/>
          </p:nvPr>
        </p:nvSpPr>
        <p:spPr>
          <a:xfrm>
            <a:off x="490864" y="621101"/>
            <a:ext cx="8108254" cy="767751"/>
          </a:xfrm>
        </p:spPr>
        <p:txBody>
          <a:bodyPr/>
          <a:lstStyle/>
          <a:p>
            <a:r>
              <a:rPr lang="en-US" dirty="0"/>
              <a:t>How to Use This Guide</a:t>
            </a:r>
          </a:p>
        </p:txBody>
      </p:sp>
      <p:sp>
        <p:nvSpPr>
          <p:cNvPr id="5" name="Slide Number Placeholder 3">
            <a:extLst>
              <a:ext uri="{FF2B5EF4-FFF2-40B4-BE49-F238E27FC236}">
                <a16:creationId xmlns:a16="http://schemas.microsoft.com/office/drawing/2014/main" id="{C72EC2E2-831F-F8CD-1FAB-DF5EA058D354}"/>
              </a:ext>
            </a:extLst>
          </p:cNvPr>
          <p:cNvSpPr>
            <a:spLocks noGrp="1"/>
          </p:cNvSpPr>
          <p:nvPr>
            <p:ph type="sldNum" sz="quarter" idx="12"/>
          </p:nvPr>
        </p:nvSpPr>
        <p:spPr/>
        <p:txBody>
          <a:bodyPr/>
          <a:lstStyle/>
          <a:p>
            <a:fld id="{579045F7-0599-405E-A7CD-20A91EABA5C1}" type="slidenum">
              <a:rPr lang="en-US" smtClean="0"/>
              <a:pPr/>
              <a:t>4</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4EA6BA5B-D1CE-FC5A-F4C8-512D36D05853}"/>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CCFFEB3-17C4-0D3F-05C9-583FEC68EA89}"/>
              </a:ext>
            </a:extLst>
          </p:cNvPr>
          <p:cNvGrpSpPr>
            <a:grpSpLocks noChangeAspect="1"/>
          </p:cNvGrpSpPr>
          <p:nvPr/>
        </p:nvGrpSpPr>
        <p:grpSpPr>
          <a:xfrm>
            <a:off x="5461990" y="2887628"/>
            <a:ext cx="200025" cy="228600"/>
            <a:chOff x="350337" y="6378310"/>
            <a:chExt cx="281053" cy="321203"/>
          </a:xfrm>
        </p:grpSpPr>
        <p:pic>
          <p:nvPicPr>
            <p:cNvPr id="9" name="Picture 8" descr="A white and blue hexagon with a black background&#10;&#10;Description automatically generated">
              <a:extLst>
                <a:ext uri="{FF2B5EF4-FFF2-40B4-BE49-F238E27FC236}">
                  <a16:creationId xmlns:a16="http://schemas.microsoft.com/office/drawing/2014/main" id="{5B64AC4C-111E-5593-EB15-7A63A3BCBB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337" y="6378310"/>
              <a:ext cx="281053" cy="321203"/>
            </a:xfrm>
            <a:prstGeom prst="rect">
              <a:avLst/>
            </a:prstGeom>
            <a:ln>
              <a:noFill/>
            </a:ln>
          </p:spPr>
        </p:pic>
        <p:sp>
          <p:nvSpPr>
            <p:cNvPr id="10" name="Rectangle 9">
              <a:extLst>
                <a:ext uri="{FF2B5EF4-FFF2-40B4-BE49-F238E27FC236}">
                  <a16:creationId xmlns:a16="http://schemas.microsoft.com/office/drawing/2014/main" id="{E03A3306-A1F4-D7AA-9EC0-3A9B094EC8E3}"/>
                </a:ext>
              </a:extLst>
            </p:cNvPr>
            <p:cNvSpPr/>
            <p:nvPr/>
          </p:nvSpPr>
          <p:spPr>
            <a:xfrm>
              <a:off x="474355" y="6530975"/>
              <a:ext cx="36576" cy="76200"/>
            </a:xfrm>
            <a:prstGeom prst="rect">
              <a:avLst/>
            </a:prstGeom>
            <a:solidFill>
              <a:srgbClr val="11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9804FF7-CCC6-222C-34E2-32B2863A87A7}"/>
              </a:ext>
            </a:extLst>
          </p:cNvPr>
          <p:cNvGrpSpPr/>
          <p:nvPr/>
        </p:nvGrpSpPr>
        <p:grpSpPr>
          <a:xfrm>
            <a:off x="678577" y="2125243"/>
            <a:ext cx="7565726" cy="3046336"/>
            <a:chOff x="414098" y="1702783"/>
            <a:chExt cx="8209860" cy="3439933"/>
          </a:xfrm>
        </p:grpSpPr>
        <p:sp>
          <p:nvSpPr>
            <p:cNvPr id="13" name="TextBox 12">
              <a:extLst>
                <a:ext uri="{FF2B5EF4-FFF2-40B4-BE49-F238E27FC236}">
                  <a16:creationId xmlns:a16="http://schemas.microsoft.com/office/drawing/2014/main" id="{D5CC9E26-1C13-B333-CFDD-51BFDC00D7EB}"/>
                </a:ext>
              </a:extLst>
            </p:cNvPr>
            <p:cNvSpPr txBox="1"/>
            <p:nvPr/>
          </p:nvSpPr>
          <p:spPr>
            <a:xfrm>
              <a:off x="602773" y="2139614"/>
              <a:ext cx="3727269" cy="2432797"/>
            </a:xfrm>
            <a:prstGeom prst="rect">
              <a:avLst/>
            </a:prstGeom>
            <a:noFill/>
          </p:spPr>
          <p:txBody>
            <a:bodyPr wrap="square" lIns="0" tIns="0" rIns="0" bIns="0" rtlCol="0">
              <a:spAutoFit/>
            </a:bodyPr>
            <a:lstStyle/>
            <a:p>
              <a:r>
                <a:rPr lang="en-US" sz="1400" b="1" spc="-10" dirty="0">
                  <a:latin typeface="+mj-lt"/>
                  <a:cs typeface="Segoe UI" panose="020B0502040204020203" pitchFamily="34" charset="0"/>
                </a:rPr>
                <a:t>Please Note: </a:t>
              </a:r>
              <a:r>
                <a:rPr lang="en-US" sz="1400" spc="-10" dirty="0">
                  <a:latin typeface="+mj-lt"/>
                  <a:cs typeface="Segoe UI" panose="020B0502040204020203" pitchFamily="34" charset="0"/>
                </a:rPr>
                <a:t>This guide was prepared for informational purposes only and isn’t intended to grant rights or impose obligations. The information provided is only intended to be a general summary. It isn’t intended to take the place of the written law, including the regulations. We encourage readers to review the specific statutes, regulations, and other interpretive materials for a full and accurate statement of their contents.</a:t>
              </a:r>
            </a:p>
          </p:txBody>
        </p:sp>
        <p:sp>
          <p:nvSpPr>
            <p:cNvPr id="14" name="TextBox 13">
              <a:extLst>
                <a:ext uri="{FF2B5EF4-FFF2-40B4-BE49-F238E27FC236}">
                  <a16:creationId xmlns:a16="http://schemas.microsoft.com/office/drawing/2014/main" id="{91CF1718-7C4F-7249-D22E-A1619B5ACE41}"/>
                </a:ext>
              </a:extLst>
            </p:cNvPr>
            <p:cNvSpPr txBox="1"/>
            <p:nvPr/>
          </p:nvSpPr>
          <p:spPr>
            <a:xfrm>
              <a:off x="4896689" y="1775144"/>
              <a:ext cx="3727269" cy="2268378"/>
            </a:xfrm>
            <a:prstGeom prst="rect">
              <a:avLst/>
            </a:prstGeom>
            <a:noFill/>
          </p:spPr>
          <p:txBody>
            <a:bodyPr wrap="square" lIns="0" tIns="0" rIns="0" bIns="0" rtlCol="0">
              <a:noAutofit/>
            </a:bodyPr>
            <a:lstStyle/>
            <a:p>
              <a:pPr>
                <a:spcAft>
                  <a:spcPts val="600"/>
                </a:spcAft>
              </a:pPr>
              <a:r>
                <a:rPr lang="en-US" sz="1400" b="1" dirty="0">
                  <a:latin typeface="+mj-lt"/>
                  <a:cs typeface="Segoe UI" panose="020B0502040204020203" pitchFamily="34" charset="0"/>
                </a:rPr>
                <a:t>Table of Contents</a:t>
              </a:r>
              <a:endParaRPr lang="en-US" sz="1400" dirty="0">
                <a:latin typeface="+mj-lt"/>
                <a:cs typeface="Segoe UI" panose="020B0502040204020203" pitchFamily="34" charset="0"/>
              </a:endParaRPr>
            </a:p>
            <a:p>
              <a:pPr>
                <a:spcAft>
                  <a:spcPts val="600"/>
                </a:spcAft>
              </a:pPr>
              <a:r>
                <a:rPr lang="en-US" sz="1400" dirty="0">
                  <a:latin typeface="+mj-lt"/>
                  <a:cs typeface="Segoe UI" panose="020B0502040204020203" pitchFamily="34" charset="0"/>
                </a:rPr>
                <a:t>The Table of Contents is interactive. Click on a Chapter in the Table of Contents to read that section. 	You can also click on the icon on the bottom left to go back to the Table of Contents.</a:t>
              </a:r>
            </a:p>
            <a:p>
              <a:pPr>
                <a:spcAft>
                  <a:spcPts val="600"/>
                </a:spcAft>
              </a:pPr>
              <a:endParaRPr lang="en-US" sz="1400" dirty="0">
                <a:latin typeface="+mj-lt"/>
                <a:cs typeface="Segoe UI" panose="020B0502040204020203" pitchFamily="34" charset="0"/>
              </a:endParaRPr>
            </a:p>
          </p:txBody>
        </p:sp>
        <p:sp>
          <p:nvSpPr>
            <p:cNvPr id="15" name="TextBox 14">
              <a:extLst>
                <a:ext uri="{FF2B5EF4-FFF2-40B4-BE49-F238E27FC236}">
                  <a16:creationId xmlns:a16="http://schemas.microsoft.com/office/drawing/2014/main" id="{08B4429E-DA78-6B62-324E-EEA6AB110AA2}"/>
                </a:ext>
              </a:extLst>
            </p:cNvPr>
            <p:cNvSpPr txBox="1"/>
            <p:nvPr/>
          </p:nvSpPr>
          <p:spPr>
            <a:xfrm>
              <a:off x="4896689" y="3678792"/>
              <a:ext cx="3727269" cy="1298882"/>
            </a:xfrm>
            <a:prstGeom prst="rect">
              <a:avLst/>
            </a:prstGeom>
            <a:noFill/>
          </p:spPr>
          <p:txBody>
            <a:bodyPr wrap="square" lIns="0" tIns="0" rIns="0" bIns="0" rtlCol="0">
              <a:noAutofit/>
            </a:bodyPr>
            <a:lstStyle/>
            <a:p>
              <a:pPr>
                <a:spcAft>
                  <a:spcPts val="600"/>
                </a:spcAft>
              </a:pPr>
              <a:r>
                <a:rPr lang="en-US" sz="1400" b="1" dirty="0">
                  <a:latin typeface="+mj-lt"/>
                  <a:cs typeface="Segoe UI" panose="020B0502040204020203" pitchFamily="34" charset="0"/>
                </a:rPr>
                <a:t>Hyperlinks</a:t>
              </a:r>
              <a:endParaRPr lang="en-US" sz="1400" dirty="0">
                <a:latin typeface="+mj-lt"/>
                <a:cs typeface="Segoe UI" panose="020B0502040204020203" pitchFamily="34" charset="0"/>
              </a:endParaRPr>
            </a:p>
            <a:p>
              <a:r>
                <a:rPr lang="en-US" sz="1400" dirty="0">
                  <a:latin typeface="+mj-lt"/>
                  <a:cs typeface="Segoe UI" panose="020B0502040204020203" pitchFamily="34" charset="0"/>
                </a:rPr>
                <a:t>Hyperlinks to the</a:t>
              </a:r>
              <a:r>
                <a:rPr lang="en-US" sz="1400" dirty="0">
                  <a:solidFill>
                    <a:srgbClr val="003664"/>
                  </a:solidFill>
                  <a:latin typeface="+mj-lt"/>
                  <a:cs typeface="Segoe UI" panose="020B0502040204020203" pitchFamily="34" charset="0"/>
                </a:rPr>
                <a:t> </a:t>
              </a:r>
              <a:r>
                <a:rPr lang="en-US" sz="1400" dirty="0">
                  <a:solidFill>
                    <a:srgbClr val="003664"/>
                  </a:solidFill>
                  <a:latin typeface="+mj-lt"/>
                  <a:cs typeface="Segoe UI" panose="020B0502040204020203" pitchFamily="34" charset="0"/>
                  <a:hlinkClick r:id="rId4"/>
                </a:rPr>
                <a:t>Quality Payment Program website</a:t>
              </a:r>
              <a:r>
                <a:rPr lang="en-US" sz="1400" dirty="0">
                  <a:solidFill>
                    <a:srgbClr val="003664"/>
                  </a:solidFill>
                  <a:latin typeface="+mj-lt"/>
                  <a:cs typeface="Segoe UI" panose="020B0502040204020203" pitchFamily="34" charset="0"/>
                </a:rPr>
                <a:t> </a:t>
              </a:r>
              <a:r>
                <a:rPr lang="en-US" sz="1400" dirty="0">
                  <a:latin typeface="+mj-lt"/>
                  <a:cs typeface="Segoe UI" panose="020B0502040204020203" pitchFamily="34" charset="0"/>
                </a:rPr>
                <a:t>are included throughout the guide to direct the reader to more information and resources.</a:t>
              </a:r>
            </a:p>
          </p:txBody>
        </p:sp>
        <p:sp>
          <p:nvSpPr>
            <p:cNvPr id="16" name="object 13">
              <a:extLst>
                <a:ext uri="{FF2B5EF4-FFF2-40B4-BE49-F238E27FC236}">
                  <a16:creationId xmlns:a16="http://schemas.microsoft.com/office/drawing/2014/main" id="{30FD7239-9968-3A99-518E-7DCA01FFEBA6}"/>
                </a:ext>
              </a:extLst>
            </p:cNvPr>
            <p:cNvSpPr/>
            <p:nvPr/>
          </p:nvSpPr>
          <p:spPr>
            <a:xfrm>
              <a:off x="414098" y="3094700"/>
              <a:ext cx="0" cy="0"/>
            </a:xfrm>
            <a:custGeom>
              <a:avLst/>
              <a:gdLst/>
              <a:ahLst/>
              <a:cxnLst/>
              <a:rect l="l" t="t" r="r" b="b"/>
              <a:pathLst>
                <a:path>
                  <a:moveTo>
                    <a:pt x="0" y="0"/>
                  </a:moveTo>
                  <a:lnTo>
                    <a:pt x="0" y="0"/>
                  </a:lnTo>
                </a:path>
              </a:pathLst>
            </a:custGeom>
            <a:ln w="13944">
              <a:solidFill>
                <a:srgbClr val="88C1C4"/>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564E3720-3528-0B4F-BFA5-B661CB0A6A08}"/>
                </a:ext>
              </a:extLst>
            </p:cNvPr>
            <p:cNvGrpSpPr/>
            <p:nvPr/>
          </p:nvGrpSpPr>
          <p:grpSpPr>
            <a:xfrm>
              <a:off x="4516553" y="1702783"/>
              <a:ext cx="3822763" cy="3439933"/>
              <a:chOff x="4578334" y="1769852"/>
              <a:chExt cx="3822763" cy="3691498"/>
            </a:xfrm>
          </p:grpSpPr>
          <p:cxnSp>
            <p:nvCxnSpPr>
              <p:cNvPr id="24" name="Straight Connector 23">
                <a:extLst>
                  <a:ext uri="{FF2B5EF4-FFF2-40B4-BE49-F238E27FC236}">
                    <a16:creationId xmlns:a16="http://schemas.microsoft.com/office/drawing/2014/main" id="{4AB9FFD7-FE76-9B5E-D55D-A91BE9C9F04C}"/>
                  </a:ext>
                </a:extLst>
              </p:cNvPr>
              <p:cNvCxnSpPr>
                <a:cxnSpLocks/>
              </p:cNvCxnSpPr>
              <p:nvPr/>
            </p:nvCxnSpPr>
            <p:spPr>
              <a:xfrm>
                <a:off x="4578334" y="3622313"/>
                <a:ext cx="3822763" cy="0"/>
              </a:xfrm>
              <a:prstGeom prst="line">
                <a:avLst/>
              </a:prstGeom>
              <a:noFill/>
              <a:ln w="12700">
                <a:solidFill>
                  <a:srgbClr val="003664"/>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6E19E1-78BA-D909-D11C-E65C29BAC85E}"/>
                  </a:ext>
                </a:extLst>
              </p:cNvPr>
              <p:cNvCxnSpPr>
                <a:cxnSpLocks/>
              </p:cNvCxnSpPr>
              <p:nvPr/>
            </p:nvCxnSpPr>
            <p:spPr>
              <a:xfrm flipH="1" flipV="1">
                <a:off x="4578336" y="1769852"/>
                <a:ext cx="7113" cy="3691498"/>
              </a:xfrm>
              <a:prstGeom prst="line">
                <a:avLst/>
              </a:prstGeom>
              <a:noFill/>
              <a:ln w="12700">
                <a:solidFill>
                  <a:srgbClr val="003664"/>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B1CD9707-BD4F-01A3-1E36-5565A04B15E3}"/>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OVERVIEW</a:t>
            </a:r>
          </a:p>
        </p:txBody>
      </p:sp>
    </p:spTree>
    <p:extLst>
      <p:ext uri="{BB962C8B-B14F-4D97-AF65-F5344CB8AC3E}">
        <p14:creationId xmlns:p14="http://schemas.microsoft.com/office/powerpoint/2010/main" val="2871054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40C4E-BF58-96D2-ACBD-A1C9B88BD8D5}"/>
              </a:ext>
            </a:extLst>
          </p:cNvPr>
          <p:cNvSpPr/>
          <p:nvPr/>
        </p:nvSpPr>
        <p:spPr>
          <a:xfrm>
            <a:off x="490860" y="3735266"/>
            <a:ext cx="8138159" cy="392112"/>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Autofit/>
          </a:bodyPr>
          <a:lstStyle/>
          <a:p>
            <a:r>
              <a:rPr lang="en-US" u="sng" dirty="0"/>
              <a:t>Appendix D</a:t>
            </a:r>
            <a:r>
              <a:rPr lang="en-US" dirty="0"/>
              <a:t>. MIPS Performance Category Weight Redistribution Policies for APM Entities and the APP Finalized for the 2024 Performance Year </a:t>
            </a:r>
          </a:p>
        </p:txBody>
      </p:sp>
      <p:graphicFrame>
        <p:nvGraphicFramePr>
          <p:cNvPr id="4" name="Table 3">
            <a:extLst>
              <a:ext uri="{FF2B5EF4-FFF2-40B4-BE49-F238E27FC236}">
                <a16:creationId xmlns:a16="http://schemas.microsoft.com/office/drawing/2014/main" id="{0219B0AA-B86B-824A-29E6-B64B9DAC87FF}"/>
              </a:ext>
            </a:extLst>
          </p:cNvPr>
          <p:cNvGraphicFramePr>
            <a:graphicFrameLocks noGrp="1"/>
          </p:cNvGraphicFramePr>
          <p:nvPr>
            <p:extLst>
              <p:ext uri="{D42A27DB-BD31-4B8C-83A1-F6EECF244321}">
                <p14:modId xmlns:p14="http://schemas.microsoft.com/office/powerpoint/2010/main" val="3193315705"/>
              </p:ext>
            </p:extLst>
          </p:nvPr>
        </p:nvGraphicFramePr>
        <p:xfrm>
          <a:off x="489476" y="3735268"/>
          <a:ext cx="8153110" cy="2438141"/>
        </p:xfrm>
        <a:graphic>
          <a:graphicData uri="http://schemas.openxmlformats.org/drawingml/2006/table">
            <a:tbl>
              <a:tblPr firstRow="1" bandRow="1">
                <a:tableStyleId>{073A0DAA-6AF3-43AB-8588-CEC1D06C72B9}</a:tableStyleId>
              </a:tblPr>
              <a:tblGrid>
                <a:gridCol w="3003024">
                  <a:extLst>
                    <a:ext uri="{9D8B030D-6E8A-4147-A177-3AD203B41FA5}">
                      <a16:colId xmlns:a16="http://schemas.microsoft.com/office/drawing/2014/main" val="721764514"/>
                    </a:ext>
                  </a:extLst>
                </a:gridCol>
                <a:gridCol w="1104900">
                  <a:extLst>
                    <a:ext uri="{9D8B030D-6E8A-4147-A177-3AD203B41FA5}">
                      <a16:colId xmlns:a16="http://schemas.microsoft.com/office/drawing/2014/main" val="2295159753"/>
                    </a:ext>
                  </a:extLst>
                </a:gridCol>
                <a:gridCol w="977900">
                  <a:extLst>
                    <a:ext uri="{9D8B030D-6E8A-4147-A177-3AD203B41FA5}">
                      <a16:colId xmlns:a16="http://schemas.microsoft.com/office/drawing/2014/main" val="1875430659"/>
                    </a:ext>
                  </a:extLst>
                </a:gridCol>
                <a:gridCol w="1436664">
                  <a:extLst>
                    <a:ext uri="{9D8B030D-6E8A-4147-A177-3AD203B41FA5}">
                      <a16:colId xmlns:a16="http://schemas.microsoft.com/office/drawing/2014/main" val="1732101487"/>
                    </a:ext>
                  </a:extLst>
                </a:gridCol>
                <a:gridCol w="1630622">
                  <a:extLst>
                    <a:ext uri="{9D8B030D-6E8A-4147-A177-3AD203B41FA5}">
                      <a16:colId xmlns:a16="http://schemas.microsoft.com/office/drawing/2014/main" val="3165119738"/>
                    </a:ext>
                  </a:extLst>
                </a:gridCol>
              </a:tblGrid>
              <a:tr h="363509">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MIPS Performance Category Reweighting Scenario under the APP</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effectLst/>
                          <a:latin typeface="+mj-lt"/>
                          <a:ea typeface="Calibri" panose="020F0502020204030204" pitchFamily="34" charset="0"/>
                          <a:cs typeface="Segoe UI" panose="020B0502040204020203" pitchFamily="34" charset="0"/>
                        </a:rPr>
                        <a:t>Quality Category Weight</a:t>
                      </a:r>
                      <a:endParaRPr lang="en-US" dirty="0"/>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effectLst/>
                          <a:latin typeface="+mj-lt"/>
                          <a:ea typeface="Calibri" panose="020F0502020204030204" pitchFamily="34" charset="0"/>
                          <a:cs typeface="Segoe UI" panose="020B0502040204020203" pitchFamily="34" charset="0"/>
                        </a:rPr>
                        <a:t>Cost Category Weight</a:t>
                      </a:r>
                      <a:endParaRPr lang="en-US" dirty="0"/>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Improvement Activities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300"/>
                        </a:spcBef>
                        <a:spcAft>
                          <a:spcPts val="300"/>
                        </a:spcAft>
                      </a:pPr>
                      <a:r>
                        <a:rPr lang="en-US" sz="1050" dirty="0">
                          <a:effectLst/>
                          <a:latin typeface="+mj-lt"/>
                          <a:ea typeface="Calibri" panose="020F0502020204030204" pitchFamily="34" charset="0"/>
                          <a:cs typeface="Segoe UI" panose="020B0502040204020203" pitchFamily="34" charset="0"/>
                        </a:rPr>
                        <a:t>Promoting Interoperability Category Weight</a:t>
                      </a: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276907">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No Reweighting</a:t>
                      </a:r>
                      <a:endParaRPr kumimoji="0" lang="en-US" sz="1050" b="0" i="0" u="none" strike="noStrike" kern="1200" cap="none" spc="0" normalizeH="0" baseline="0" noProof="0" dirty="0">
                        <a:ln>
                          <a:noFill/>
                        </a:ln>
                        <a:solidFill>
                          <a:srgbClr val="0F3669"/>
                        </a:solidFill>
                        <a:effectLst/>
                        <a:uLnTx/>
                        <a:uFillTx/>
                        <a:latin typeface="+mj-lt"/>
                        <a:ea typeface="Calibri" panose="020F0502020204030204" pitchFamily="34" charset="0"/>
                        <a:cs typeface="Segoe UI" panose="020B0502040204020203" pitchFamily="34" charset="0"/>
                      </a:endParaRPr>
                    </a:p>
                  </a:txBody>
                  <a:tcPr marL="45720" marR="4572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3664"/>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lnL w="6350" cap="flat" cmpd="sng" algn="ctr">
                      <a:solidFill>
                        <a:srgbClr val="193D8C"/>
                      </a:solidFill>
                      <a:prstDash val="solid"/>
                      <a:round/>
                      <a:headEnd type="none" w="med" len="med"/>
                      <a:tailEnd type="none" w="med" len="med"/>
                    </a:lnL>
                    <a:lnT w="38100" cmpd="sng">
                      <a:noFill/>
                    </a:lnT>
                  </a:tcPr>
                </a:tc>
                <a:tc hMerge="1">
                  <a:txBody>
                    <a:bodyPr/>
                    <a:lstStyle/>
                    <a:p>
                      <a:endParaRPr lang="en-US"/>
                    </a:p>
                  </a:txBody>
                  <a:tcPr>
                    <a:lnL w="6350" cap="flat" cmpd="sng" algn="ctr">
                      <a:solidFill>
                        <a:srgbClr val="193D8C"/>
                      </a:solidFill>
                      <a:prstDash val="solid"/>
                      <a:round/>
                      <a:headEnd type="none" w="med" len="med"/>
                      <a:tailEnd type="none" w="med" len="med"/>
                    </a:lnL>
                    <a:lnT w="38100" cmpd="sng">
                      <a:noFill/>
                    </a:lnT>
                  </a:tcPr>
                </a:tc>
                <a:tc hMerge="1">
                  <a:txBody>
                    <a:bodyPr/>
                    <a:lstStyle/>
                    <a:p>
                      <a:endParaRPr lang="en-US"/>
                    </a:p>
                  </a:txBody>
                  <a:tcPr>
                    <a:lnL w="6350" cap="flat" cmpd="sng" algn="ctr">
                      <a:solidFill>
                        <a:srgbClr val="193D8C"/>
                      </a:solidFill>
                      <a:prstDash val="solid"/>
                      <a:round/>
                      <a:headEnd type="none" w="med" len="med"/>
                      <a:tailEnd type="none" w="med" len="med"/>
                    </a:lnL>
                    <a:lnT w="38100" cmpd="sng">
                      <a:noFill/>
                    </a:lnT>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43430"/>
                  </a:ext>
                </a:extLst>
              </a:tr>
              <a:tr h="177618">
                <a:tc>
                  <a:txBody>
                    <a:bodyPr/>
                    <a:lstStyle/>
                    <a:p>
                      <a:pPr marL="0" marR="0" algn="l">
                        <a:lnSpc>
                          <a:spcPct val="107000"/>
                        </a:lnSpc>
                        <a:spcBef>
                          <a:spcPts val="600"/>
                        </a:spcBef>
                        <a:spcAft>
                          <a:spcPts val="600"/>
                        </a:spcAft>
                      </a:pPr>
                      <a:r>
                        <a:rPr lang="en-US" sz="1050" b="1" dirty="0">
                          <a:solidFill>
                            <a:srgbClr val="0E7C84"/>
                          </a:solidFill>
                          <a:effectLst/>
                          <a:latin typeface="+mj-lt"/>
                          <a:ea typeface="Calibri" panose="020F0502020204030204" pitchFamily="34" charset="0"/>
                          <a:cs typeface="Segoe UI" panose="020B0502040204020203" pitchFamily="34" charset="0"/>
                        </a:rPr>
                        <a:t>Standard Weighting under the APP</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50%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20%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60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30%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942660"/>
                  </a:ext>
                </a:extLst>
              </a:tr>
              <a:tr h="276907">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rPr>
                        <a:t>Reweight 1 Performance Category</a:t>
                      </a:r>
                    </a:p>
                  </a:txBody>
                  <a:tcPr marL="45720" marR="4572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2700" cap="flat" cmpd="sng" algn="ctr">
                      <a:solidFill>
                        <a:srgbClr val="003664"/>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lnL w="6350" cap="flat" cmpd="sng" algn="ctr">
                      <a:solidFill>
                        <a:srgbClr val="193D8C"/>
                      </a:solidFill>
                      <a:prstDash val="solid"/>
                      <a:round/>
                      <a:headEnd type="none" w="med" len="med"/>
                      <a:tailEnd type="none" w="med" len="med"/>
                    </a:lnL>
                    <a:lnT w="19050" cap="flat" cmpd="sng" algn="ctr">
                      <a:solidFill>
                        <a:srgbClr val="193D8C"/>
                      </a:solidFill>
                      <a:prstDash val="solid"/>
                      <a:round/>
                      <a:headEnd type="none" w="med" len="med"/>
                      <a:tailEnd type="none" w="med" len="med"/>
                    </a:lnT>
                  </a:tcPr>
                </a:tc>
                <a:tc hMerge="1">
                  <a:txBody>
                    <a:bodyPr/>
                    <a:lstStyle/>
                    <a:p>
                      <a:endParaRPr lang="en-US"/>
                    </a:p>
                  </a:txBody>
                  <a:tcPr>
                    <a:lnL w="6350" cap="flat" cmpd="sng" algn="ctr">
                      <a:solidFill>
                        <a:srgbClr val="193D8C"/>
                      </a:solidFill>
                      <a:prstDash val="solid"/>
                      <a:round/>
                      <a:headEnd type="none" w="med" len="med"/>
                      <a:tailEnd type="none" w="med" len="med"/>
                    </a:lnL>
                    <a:lnT w="19050" cap="flat" cmpd="sng" algn="ctr">
                      <a:solidFill>
                        <a:srgbClr val="193D8C"/>
                      </a:solidFill>
                      <a:prstDash val="solid"/>
                      <a:round/>
                      <a:headEnd type="none" w="med" len="med"/>
                      <a:tailEnd type="none" w="med" len="med"/>
                    </a:lnT>
                  </a:tcPr>
                </a:tc>
                <a:tc hMerge="1">
                  <a:txBody>
                    <a:bodyPr/>
                    <a:lstStyle/>
                    <a:p>
                      <a:endParaRPr lang="en-US"/>
                    </a:p>
                  </a:txBody>
                  <a:tcPr>
                    <a:lnL w="6350" cap="flat" cmpd="sng" algn="ctr">
                      <a:solidFill>
                        <a:srgbClr val="193D8C"/>
                      </a:solidFill>
                      <a:prstDash val="solid"/>
                      <a:round/>
                      <a:headEnd type="none" w="med" len="med"/>
                      <a:tailEnd type="none" w="med" len="med"/>
                    </a:lnL>
                    <a:lnT w="19050" cap="flat" cmpd="sng" algn="ctr">
                      <a:solidFill>
                        <a:srgbClr val="193D8C"/>
                      </a:solidFill>
                      <a:prstDash val="solid"/>
                      <a:round/>
                      <a:headEnd type="none" w="med" len="med"/>
                      <a:tailEnd type="none" w="med" len="med"/>
                    </a:lnT>
                  </a:tcPr>
                </a:tc>
                <a:tc hMerge="1">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Segoe UI" panose="020B0502040204020203" pitchFamily="34" charset="0"/>
                      </a:endParaRP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933676"/>
                  </a:ext>
                </a:extLst>
              </a:tr>
              <a:tr h="362406">
                <a:tc>
                  <a:txBody>
                    <a:bodyPr/>
                    <a:lstStyle/>
                    <a:p>
                      <a:pPr marL="0" marR="0">
                        <a:lnSpc>
                          <a:spcPct val="107000"/>
                        </a:lnSpc>
                        <a:spcBef>
                          <a:spcPts val="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Promoting Interoperability</a:t>
                      </a:r>
                    </a:p>
                    <a:p>
                      <a:pPr marL="0" marR="0">
                        <a:lnSpc>
                          <a:spcPct val="107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(Promoting Interoperability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Quality)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75%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380550"/>
                  </a:ext>
                </a:extLst>
              </a:tr>
              <a:tr h="362406">
                <a:tc>
                  <a:txBody>
                    <a:bodyPr/>
                    <a:lstStyle/>
                    <a:p>
                      <a:pPr marL="0" marR="0">
                        <a:lnSpc>
                          <a:spcPct val="107000"/>
                        </a:lnSpc>
                        <a:spcBef>
                          <a:spcPts val="600"/>
                        </a:spcBef>
                        <a:spcAft>
                          <a:spcPts val="0"/>
                        </a:spcAft>
                      </a:pPr>
                      <a:r>
                        <a:rPr lang="en-US" sz="1050" b="1" dirty="0">
                          <a:solidFill>
                            <a:srgbClr val="0E7C84"/>
                          </a:solidFill>
                          <a:effectLst/>
                          <a:latin typeface="+mj-lt"/>
                          <a:ea typeface="Calibri" panose="020F0502020204030204" pitchFamily="34" charset="0"/>
                          <a:cs typeface="Segoe UI" panose="020B0502040204020203" pitchFamily="34" charset="0"/>
                        </a:rPr>
                        <a:t>No Quality</a:t>
                      </a:r>
                    </a:p>
                    <a:p>
                      <a:pPr marL="0" marR="0">
                        <a:lnSpc>
                          <a:spcPct val="107000"/>
                        </a:lnSpc>
                        <a:spcBef>
                          <a:spcPts val="0"/>
                        </a:spcBef>
                        <a:spcAft>
                          <a:spcPts val="600"/>
                        </a:spcAft>
                      </a:pPr>
                      <a:r>
                        <a:rPr lang="en-US" sz="1050" dirty="0">
                          <a:solidFill>
                            <a:srgbClr val="000000"/>
                          </a:solidFill>
                          <a:effectLst/>
                          <a:latin typeface="+mj-lt"/>
                          <a:ea typeface="Calibri" panose="020F0502020204030204" pitchFamily="34" charset="0"/>
                          <a:cs typeface="Segoe UI" panose="020B0502040204020203" pitchFamily="34" charset="0"/>
                        </a:rPr>
                        <a:t>(Quality </a:t>
                      </a:r>
                      <a:r>
                        <a:rPr lang="en-US" sz="1050" dirty="0">
                          <a:solidFill>
                            <a:srgbClr val="000000"/>
                          </a:solidFill>
                          <a:effectLst/>
                          <a:latin typeface="+mj-lt"/>
                          <a:ea typeface="Calibri" panose="020F0502020204030204" pitchFamily="34" charset="0"/>
                          <a:cs typeface="Segoe UI" panose="020B0502040204020203" pitchFamily="34" charset="0"/>
                          <a:sym typeface="Wingdings" panose="05000000000000000000" pitchFamily="2" charset="2"/>
                        </a:rPr>
                        <a:t></a:t>
                      </a:r>
                      <a:r>
                        <a:rPr lang="en-US" sz="1050" dirty="0">
                          <a:solidFill>
                            <a:srgbClr val="000000"/>
                          </a:solidFill>
                          <a:effectLst/>
                          <a:latin typeface="+mj-lt"/>
                          <a:ea typeface="Calibri" panose="020F0502020204030204" pitchFamily="34" charset="0"/>
                          <a:cs typeface="Segoe UI" panose="020B0502040204020203" pitchFamily="34" charset="0"/>
                        </a:rPr>
                        <a:t> Promoting Interoperability)</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0%</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25%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75%</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3819"/>
                  </a:ext>
                </a:extLst>
              </a:tr>
              <a:tr h="270875">
                <a:tc gridSpan="5">
                  <a:txBody>
                    <a:bodyPr/>
                    <a:lstStyle/>
                    <a:p>
                      <a:pPr marL="0" marR="0" algn="l">
                        <a:lnSpc>
                          <a:spcPct val="100000"/>
                        </a:lnSpc>
                        <a:spcBef>
                          <a:spcPts val="0"/>
                        </a:spcBef>
                        <a:spcAft>
                          <a:spcPts val="0"/>
                        </a:spcAft>
                      </a:pPr>
                      <a:r>
                        <a:rPr lang="en-US" sz="1050" b="1" dirty="0">
                          <a:solidFill>
                            <a:srgbClr val="000000"/>
                          </a:solidFill>
                          <a:effectLst/>
                          <a:latin typeface="+mj-lt"/>
                          <a:ea typeface="Calibri" panose="020F0502020204030204" pitchFamily="34" charset="0"/>
                          <a:cs typeface="Segoe UI" panose="020B0502040204020203" pitchFamily="34" charset="0"/>
                        </a:rPr>
                        <a:t>Reweight 2 + Performance Categories</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9257"/>
                  </a:ext>
                </a:extLst>
              </a:tr>
              <a:tr h="347513">
                <a:tc gridSpan="5">
                  <a:txBody>
                    <a:bodyPr/>
                    <a:lstStyle/>
                    <a:p>
                      <a:pPr marL="0" marR="0" algn="l">
                        <a:lnSpc>
                          <a:spcPct val="100000"/>
                        </a:lnSpc>
                        <a:spcBef>
                          <a:spcPts val="0"/>
                        </a:spcBef>
                        <a:spcAft>
                          <a:spcPts val="0"/>
                        </a:spcAft>
                      </a:pPr>
                      <a:r>
                        <a:rPr lang="en-US" sz="1050" dirty="0">
                          <a:solidFill>
                            <a:srgbClr val="000000"/>
                          </a:solidFill>
                          <a:effectLst/>
                          <a:latin typeface="+mj-lt"/>
                          <a:ea typeface="Calibri" panose="020F0502020204030204" pitchFamily="34" charset="0"/>
                          <a:cs typeface="Segoe UI" panose="020B0502040204020203" pitchFamily="34" charset="0"/>
                        </a:rPr>
                        <a:t>If you have multiple performance categories reweighted to 0% so that a single performance category is weighted at 100% of your final score, you’ll receive a score equal to the performance threshold regardless of any data submitted and you’ll receive a neutral payment adjustment. </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050" dirty="0">
                        <a:solidFill>
                          <a:srgbClr val="000000"/>
                        </a:solidFill>
                        <a:effectLst/>
                        <a:latin typeface="+mj-lt"/>
                        <a:ea typeface="Calibri" panose="020F0502020204030204" pitchFamily="34" charset="0"/>
                        <a:cs typeface="Segoe UI" panose="020B0502040204020203" pitchFamily="34" charset="0"/>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349918"/>
                  </a:ext>
                </a:extLst>
              </a:tr>
            </a:tbl>
          </a:graphicData>
        </a:graphic>
      </p:graphicFrame>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40</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
        <p:nvSpPr>
          <p:cNvPr id="10" name="TextBox 9">
            <a:extLst>
              <a:ext uri="{FF2B5EF4-FFF2-40B4-BE49-F238E27FC236}">
                <a16:creationId xmlns:a16="http://schemas.microsoft.com/office/drawing/2014/main" id="{12696B12-D603-8459-1B50-02D8ED4D3453}"/>
              </a:ext>
            </a:extLst>
          </p:cNvPr>
          <p:cNvSpPr txBox="1"/>
          <p:nvPr/>
        </p:nvSpPr>
        <p:spPr>
          <a:xfrm>
            <a:off x="489476" y="1689236"/>
            <a:ext cx="8163664" cy="2066656"/>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100" b="0" i="0" u="none" strike="noStrike" kern="1200" cap="none" spc="0" normalizeH="0" baseline="0" noProof="0" dirty="0">
                <a:ln>
                  <a:noFill/>
                </a:ln>
                <a:effectLst/>
                <a:uLnTx/>
                <a:uFillTx/>
                <a:latin typeface="+mj-lt"/>
                <a:ea typeface="Verdana"/>
                <a:cs typeface="Segoe UI"/>
              </a:rPr>
              <a:t>The table below illustrates the 2024 performance category weights and reweighting policies that apply to individual clinicians, groups, and APM Entities reporting via the APP.</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effectLst/>
                <a:uLnTx/>
                <a:uFillTx/>
                <a:latin typeface="+mj-lt"/>
                <a:ea typeface="Verdana" panose="020B0604030504040204" pitchFamily="34" charset="0"/>
                <a:cs typeface="Segoe UI" panose="020B0502040204020203" pitchFamily="34" charset="0"/>
              </a:rPr>
              <a:t>Reminders</a:t>
            </a:r>
            <a:r>
              <a:rPr kumimoji="0" lang="en-US" sz="1100" b="0" i="0" u="none" strike="noStrike" kern="1200" cap="none" spc="0" normalizeH="0" baseline="0" noProof="0" dirty="0">
                <a:ln>
                  <a:noFill/>
                </a:ln>
                <a:effectLst/>
                <a:uLnTx/>
                <a:uFillTx/>
                <a:latin typeface="+mj-lt"/>
                <a:ea typeface="Verdana" panose="020B0604030504040204" pitchFamily="34" charset="0"/>
                <a:cs typeface="Segoe UI" panose="020B0502040204020203" pitchFamily="34" charset="0"/>
              </a:rPr>
              <a:t>:</a:t>
            </a:r>
          </a:p>
          <a:p>
            <a:pPr marL="45720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j-lt"/>
                <a:ea typeface="Verdana" panose="020B0604030504040204" pitchFamily="34" charset="0"/>
                <a:cs typeface="Segoe UI" panose="020B0502040204020203" pitchFamily="34" charset="0"/>
              </a:rPr>
              <a:t>The cost performance category weight is zero percent for clinicians scored through the APP.</a:t>
            </a:r>
            <a:endParaRPr kumimoji="0" lang="en-US" sz="1100" b="0" i="0" u="none" strike="sngStrike" kern="1200" cap="none" spc="0" normalizeH="0" baseline="0" noProof="0" dirty="0">
              <a:ln>
                <a:noFill/>
              </a:ln>
              <a:effectLst/>
              <a:uLnTx/>
              <a:uFillTx/>
              <a:latin typeface="+mj-lt"/>
              <a:ea typeface="Verdana" panose="020B0604030504040204" pitchFamily="34" charset="0"/>
              <a:cs typeface="Segoe UI" panose="020B0502040204020203" pitchFamily="34" charset="0"/>
            </a:endParaRPr>
          </a:p>
          <a:p>
            <a:pPr marL="45720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j-lt"/>
                <a:ea typeface="Verdana"/>
                <a:cs typeface="Segoe UI"/>
              </a:rPr>
              <a:t>There are no reporting requirements for the improvement activities performance category under the APP for the 2024 performance year. Participants reporting via the APP will automatically receive full credit for the improvement activities performance category for the 2024 performance year.</a:t>
            </a:r>
          </a:p>
          <a:p>
            <a:pPr marL="457200" marR="0" lvl="0" indent="-1714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j-lt"/>
                <a:ea typeface="Verdana" panose="020B0604030504040204" pitchFamily="34" charset="0"/>
                <a:cs typeface="Segoe UI" panose="020B0502040204020203" pitchFamily="34" charset="0"/>
              </a:rPr>
              <a:t>MIPS participants reporting via the APP will follow the same reporting requirements as traditional MIPS for the Promoting Interoperability performance category.</a:t>
            </a:r>
          </a:p>
        </p:txBody>
      </p:sp>
    </p:spTree>
    <p:extLst>
      <p:ext uri="{BB962C8B-B14F-4D97-AF65-F5344CB8AC3E}">
        <p14:creationId xmlns:p14="http://schemas.microsoft.com/office/powerpoint/2010/main" val="339705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C45E-B47F-EA10-8E86-35D94D4D810C}"/>
              </a:ext>
            </a:extLst>
          </p:cNvPr>
          <p:cNvSpPr>
            <a:spLocks noGrp="1"/>
          </p:cNvSpPr>
          <p:nvPr>
            <p:ph type="title"/>
          </p:nvPr>
        </p:nvSpPr>
        <p:spPr>
          <a:xfrm>
            <a:off x="490864" y="793801"/>
            <a:ext cx="8108254" cy="767751"/>
          </a:xfrm>
        </p:spPr>
        <p:txBody>
          <a:bodyPr>
            <a:normAutofit/>
          </a:bodyPr>
          <a:lstStyle/>
          <a:p>
            <a:r>
              <a:rPr lang="en-US" u="sng" dirty="0"/>
              <a:t>Appendix E</a:t>
            </a:r>
            <a:r>
              <a:rPr lang="en-US" dirty="0"/>
              <a:t>. MIPS Promoting Interoperability Hardship Exception Application Status Descriptions</a:t>
            </a:r>
          </a:p>
        </p:txBody>
      </p:sp>
      <p:sp>
        <p:nvSpPr>
          <p:cNvPr id="3" name="Slide Number Placeholder 5">
            <a:extLst>
              <a:ext uri="{FF2B5EF4-FFF2-40B4-BE49-F238E27FC236}">
                <a16:creationId xmlns:a16="http://schemas.microsoft.com/office/drawing/2014/main" id="{25B478AA-8901-45D3-96A8-35AF5FA72A2D}"/>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41</a:t>
            </a:fld>
            <a:endParaRPr lang="en-US" dirty="0"/>
          </a:p>
        </p:txBody>
      </p:sp>
      <p:sp>
        <p:nvSpPr>
          <p:cNvPr id="6" name="Action Button: Home 3">
            <a:hlinkClick r:id="rId2" action="ppaction://hlinksldjump" highlightClick="1"/>
            <a:extLst>
              <a:ext uri="{FF2B5EF4-FFF2-40B4-BE49-F238E27FC236}">
                <a16:creationId xmlns:a16="http://schemas.microsoft.com/office/drawing/2014/main" id="{8AE6B7B0-EF98-8F1B-2D14-A6FF7BAA7445}"/>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58E150E-A682-B1E7-24F1-655EA3F6691F}"/>
              </a:ext>
            </a:extLst>
          </p:cNvPr>
          <p:cNvSpPr txBox="1"/>
          <p:nvPr/>
        </p:nvSpPr>
        <p:spPr>
          <a:xfrm>
            <a:off x="489476" y="404507"/>
            <a:ext cx="4572000" cy="261610"/>
          </a:xfrm>
          <a:prstGeom prst="rect">
            <a:avLst/>
          </a:prstGeom>
          <a:noFill/>
        </p:spPr>
        <p:txBody>
          <a:bodyPr wrap="square">
            <a:spAutoFit/>
          </a:bodyPr>
          <a:lstStyle/>
          <a:p>
            <a:r>
              <a:rPr lang="en-US" sz="1100" b="1" spc="300" dirty="0">
                <a:solidFill>
                  <a:srgbClr val="003664"/>
                </a:solidFill>
              </a:rPr>
              <a:t>APPENDICES</a:t>
            </a:r>
          </a:p>
        </p:txBody>
      </p:sp>
      <p:sp>
        <p:nvSpPr>
          <p:cNvPr id="10" name="TextBox 9">
            <a:extLst>
              <a:ext uri="{FF2B5EF4-FFF2-40B4-BE49-F238E27FC236}">
                <a16:creationId xmlns:a16="http://schemas.microsoft.com/office/drawing/2014/main" id="{12696B12-D603-8459-1B50-02D8ED4D3453}"/>
              </a:ext>
            </a:extLst>
          </p:cNvPr>
          <p:cNvSpPr txBox="1"/>
          <p:nvPr/>
        </p:nvSpPr>
        <p:spPr>
          <a:xfrm>
            <a:off x="489476" y="1689236"/>
            <a:ext cx="8163664" cy="285335"/>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latin typeface="+mj-lt"/>
                <a:ea typeface="Verdana"/>
                <a:cs typeface="Segoe UI"/>
              </a:rPr>
              <a:t>The table below provides a description of each application status in the order of which they occur. </a:t>
            </a:r>
            <a:endParaRPr kumimoji="0" lang="en-US" sz="1200" b="0" i="0" u="none" strike="noStrike" kern="1200" cap="none" spc="0" normalizeH="0" baseline="0" noProof="0" dirty="0">
              <a:ln>
                <a:noFill/>
              </a:ln>
              <a:effectLst/>
              <a:uLnTx/>
              <a:uFillTx/>
              <a:latin typeface="+mj-lt"/>
              <a:ea typeface="Verdana" panose="020B0604030504040204"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2574EFF-3990-6E2C-B42E-EF91BC2C8272}"/>
              </a:ext>
            </a:extLst>
          </p:cNvPr>
          <p:cNvSpPr/>
          <p:nvPr/>
        </p:nvSpPr>
        <p:spPr>
          <a:xfrm>
            <a:off x="443313" y="2167355"/>
            <a:ext cx="8138159" cy="516113"/>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669ED5FE-4235-ECF5-7956-5B1CF9D6D4AD}"/>
              </a:ext>
            </a:extLst>
          </p:cNvPr>
          <p:cNvGraphicFramePr>
            <a:graphicFrameLocks noGrp="1"/>
          </p:cNvGraphicFramePr>
          <p:nvPr>
            <p:extLst>
              <p:ext uri="{D42A27DB-BD31-4B8C-83A1-F6EECF244321}">
                <p14:modId xmlns:p14="http://schemas.microsoft.com/office/powerpoint/2010/main" val="3666099843"/>
              </p:ext>
            </p:extLst>
          </p:nvPr>
        </p:nvGraphicFramePr>
        <p:xfrm>
          <a:off x="443310" y="2167355"/>
          <a:ext cx="8138164" cy="3839401"/>
        </p:xfrm>
        <a:graphic>
          <a:graphicData uri="http://schemas.openxmlformats.org/drawingml/2006/table">
            <a:tbl>
              <a:tblPr firstRow="1" bandRow="1">
                <a:tableStyleId>{073A0DAA-6AF3-43AB-8588-CEC1D06C72B9}</a:tableStyleId>
              </a:tblPr>
              <a:tblGrid>
                <a:gridCol w="2034541">
                  <a:extLst>
                    <a:ext uri="{9D8B030D-6E8A-4147-A177-3AD203B41FA5}">
                      <a16:colId xmlns:a16="http://schemas.microsoft.com/office/drawing/2014/main" val="2706683742"/>
                    </a:ext>
                  </a:extLst>
                </a:gridCol>
                <a:gridCol w="2034541">
                  <a:extLst>
                    <a:ext uri="{9D8B030D-6E8A-4147-A177-3AD203B41FA5}">
                      <a16:colId xmlns:a16="http://schemas.microsoft.com/office/drawing/2014/main" val="2386194203"/>
                    </a:ext>
                  </a:extLst>
                </a:gridCol>
                <a:gridCol w="2034541">
                  <a:extLst>
                    <a:ext uri="{9D8B030D-6E8A-4147-A177-3AD203B41FA5}">
                      <a16:colId xmlns:a16="http://schemas.microsoft.com/office/drawing/2014/main" val="2389716394"/>
                    </a:ext>
                  </a:extLst>
                </a:gridCol>
                <a:gridCol w="2034541">
                  <a:extLst>
                    <a:ext uri="{9D8B030D-6E8A-4147-A177-3AD203B41FA5}">
                      <a16:colId xmlns:a16="http://schemas.microsoft.com/office/drawing/2014/main" val="642275038"/>
                    </a:ext>
                  </a:extLst>
                </a:gridCol>
              </a:tblGrid>
              <a:tr h="530535">
                <a:tc>
                  <a:txBody>
                    <a:bodyPr/>
                    <a:lstStyle/>
                    <a:p>
                      <a:pPr marL="50800" algn="ctr">
                        <a:lnSpc>
                          <a:spcPct val="100000"/>
                        </a:lnSpc>
                        <a:spcBef>
                          <a:spcPts val="380"/>
                        </a:spcBef>
                      </a:pPr>
                      <a:r>
                        <a:rPr lang="en-US" sz="1100" b="1" i="0">
                          <a:solidFill>
                            <a:schemeClr val="bg1"/>
                          </a:solidFill>
                          <a:latin typeface="+mj-lt"/>
                          <a:cs typeface="Segoe UI" panose="020B0502040204020203" pitchFamily="34" charset="0"/>
                        </a:rPr>
                        <a:t>Draft in Progress</a:t>
                      </a:r>
                      <a:endParaRPr sz="1100" b="1" i="0">
                        <a:solidFill>
                          <a:schemeClr val="bg1"/>
                        </a:solidFill>
                        <a:latin typeface="+mj-lt"/>
                        <a:cs typeface="Segoe UI" panose="020B0502040204020203" pitchFamily="34" charset="0"/>
                      </a:endParaRPr>
                    </a:p>
                  </a:txBody>
                  <a:tcPr marL="0" marR="0" marT="0" marB="0" anchor="ctr">
                    <a:lnL w="6350" cap="flat" cmpd="sng" algn="ctr">
                      <a:solidFill>
                        <a:srgbClr val="1F388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800" algn="ctr">
                        <a:lnSpc>
                          <a:spcPct val="100000"/>
                        </a:lnSpc>
                        <a:spcBef>
                          <a:spcPts val="380"/>
                        </a:spcBef>
                      </a:pPr>
                      <a:r>
                        <a:rPr lang="en-US" sz="1100" b="1" i="0">
                          <a:solidFill>
                            <a:schemeClr val="bg1"/>
                          </a:solidFill>
                          <a:latin typeface="+mj-lt"/>
                          <a:cs typeface="Segoe UI" panose="020B0502040204020203" pitchFamily="34" charset="0"/>
                        </a:rPr>
                        <a:t>Submitted – Pending Approval</a:t>
                      </a:r>
                      <a:endParaRPr sz="1100" b="1" i="0">
                        <a:solidFill>
                          <a:schemeClr val="bg1"/>
                        </a:solidFill>
                        <a:latin typeface="+mj-lt"/>
                        <a:cs typeface="Segoe UI" panose="020B05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800" algn="ctr">
                        <a:lnSpc>
                          <a:spcPct val="100000"/>
                        </a:lnSpc>
                        <a:spcBef>
                          <a:spcPts val="380"/>
                        </a:spcBef>
                      </a:pPr>
                      <a:r>
                        <a:rPr lang="en-US" sz="1100" b="1" i="0" dirty="0">
                          <a:solidFill>
                            <a:schemeClr val="bg1"/>
                          </a:solidFill>
                          <a:latin typeface="+mj-lt"/>
                          <a:cs typeface="Segoe UI" panose="020B0502040204020203" pitchFamily="34" charset="0"/>
                        </a:rPr>
                        <a:t>Approved / Denied</a:t>
                      </a:r>
                      <a:endParaRPr sz="1100" b="1" i="0" dirty="0">
                        <a:solidFill>
                          <a:schemeClr val="bg1"/>
                        </a:solidFill>
                        <a:latin typeface="+mj-lt"/>
                        <a:cs typeface="Segoe UI" panose="020B05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800" algn="ctr">
                        <a:lnSpc>
                          <a:spcPct val="100000"/>
                        </a:lnSpc>
                        <a:spcBef>
                          <a:spcPts val="380"/>
                        </a:spcBef>
                      </a:pPr>
                      <a:r>
                        <a:rPr lang="en-US" sz="1100" b="1" i="0" dirty="0">
                          <a:solidFill>
                            <a:schemeClr val="bg1"/>
                          </a:solidFill>
                          <a:latin typeface="+mj-lt"/>
                          <a:cs typeface="Segoe UI" panose="020B0502040204020203" pitchFamily="34" charset="0"/>
                        </a:rPr>
                        <a:t>Withdrawn</a:t>
                      </a:r>
                      <a:endParaRPr sz="1100" b="1" i="0" dirty="0">
                        <a:solidFill>
                          <a:schemeClr val="bg1"/>
                        </a:solidFill>
                        <a:latin typeface="+mj-lt"/>
                        <a:cs typeface="Segoe UI" panose="020B05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11825"/>
                  </a:ext>
                </a:extLst>
              </a:tr>
              <a:tr h="665685">
                <a:tc>
                  <a:txBody>
                    <a:bodyPr/>
                    <a:lstStyle/>
                    <a:p>
                      <a:pPr marL="0" marR="0">
                        <a:lnSpc>
                          <a:spcPct val="100000"/>
                        </a:lnSpc>
                        <a:spcBef>
                          <a:spcPts val="0"/>
                        </a:spcBef>
                        <a:spcAft>
                          <a:spcPts val="0"/>
                        </a:spcAft>
                      </a:pPr>
                      <a:endParaRPr lang="en-US" sz="1050" dirty="0">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050">
                        <a:solidFill>
                          <a:schemeClr val="tx1"/>
                        </a:solidFill>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050">
                        <a:solidFill>
                          <a:schemeClr val="tx1"/>
                        </a:solidFill>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050" dirty="0">
                        <a:solidFill>
                          <a:schemeClr val="tx1"/>
                        </a:solidFill>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04152"/>
                  </a:ext>
                </a:extLst>
              </a:tr>
              <a:tr h="775855">
                <a:tc rowSpan="3">
                  <a:txBody>
                    <a:bodyPr/>
                    <a:lstStyle/>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You’re currently working on your application and haven’t submitted it yet.</a:t>
                      </a:r>
                    </a:p>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Select Manage to continue working on your application.</a:t>
                      </a:r>
                    </a:p>
                  </a:txBody>
                  <a:tcPr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You’ve successfully completed and submitted your application. </a:t>
                      </a:r>
                    </a:p>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Applications are reviewed in the order of which they’re received.</a:t>
                      </a:r>
                    </a:p>
                  </a:txBody>
                  <a:tcPr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chemeClr val="tx1"/>
                          </a:solidFill>
                          <a:effectLst/>
                          <a:latin typeface="+mj-lt"/>
                          <a:ea typeface="Calibri" panose="020F0502020204030204" pitchFamily="34" charset="0"/>
                          <a:cs typeface="Segoe UI" panose="020B0502040204020203" pitchFamily="34" charset="0"/>
                        </a:rPr>
                        <a:t>We completed our review of your application and approved your request.</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You’ve withdrawn your application. You can withdraw your application at any point in the process. </a:t>
                      </a:r>
                    </a:p>
                    <a:p>
                      <a:pPr marL="0" marR="0" algn="l">
                        <a:lnSpc>
                          <a:spcPct val="107000"/>
                        </a:lnSpc>
                        <a:spcBef>
                          <a:spcPts val="0"/>
                        </a:spcBef>
                        <a:spcAft>
                          <a:spcPts val="800"/>
                        </a:spcAft>
                      </a:pPr>
                      <a:r>
                        <a:rPr lang="en-US" sz="1100" u="none" dirty="0">
                          <a:solidFill>
                            <a:schemeClr val="tx1"/>
                          </a:solidFill>
                          <a:effectLst/>
                          <a:latin typeface="+mj-lt"/>
                          <a:ea typeface="Calibri" panose="020F0502020204030204" pitchFamily="34" charset="0"/>
                          <a:cs typeface="Segoe UI" panose="020B0502040204020203" pitchFamily="34" charset="0"/>
                        </a:rPr>
                        <a:t>An application can’t be reopened after being withdrawn. You’ll need to complete a new application. </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9274"/>
                  </a:ext>
                </a:extLst>
              </a:tr>
              <a:tr h="766618">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endParaRPr lang="en-US" sz="1100" dirty="0">
                        <a:solidFill>
                          <a:schemeClr val="tx1"/>
                        </a:solidFill>
                        <a:effectLst/>
                        <a:latin typeface="+mj-lt"/>
                        <a:ea typeface="Calibri" panose="020F0502020204030204" pitchFamily="34" charset="0"/>
                        <a:cs typeface="Segoe UI"/>
                      </a:endParaRP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493700287"/>
                  </a:ext>
                </a:extLst>
              </a:tr>
              <a:tr h="110070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solidFill>
                            <a:schemeClr val="tx1"/>
                          </a:solidFill>
                          <a:effectLst/>
                          <a:latin typeface="+mj-lt"/>
                          <a:ea typeface="Calibri" panose="020F0502020204030204" pitchFamily="34" charset="0"/>
                          <a:cs typeface="Segoe UI" panose="020B0502040204020203" pitchFamily="34" charset="0"/>
                        </a:rPr>
                        <a:t>We completed our review of your application and denied your request.</a:t>
                      </a:r>
                    </a:p>
                  </a:txBody>
                  <a:tcPr marL="68580" marR="68580" marT="0" marB="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63098298"/>
                  </a:ext>
                </a:extLst>
              </a:tr>
            </a:tbl>
          </a:graphicData>
        </a:graphic>
      </p:graphicFrame>
      <p:pic>
        <p:nvPicPr>
          <p:cNvPr id="11" name="Picture 10">
            <a:extLst>
              <a:ext uri="{FF2B5EF4-FFF2-40B4-BE49-F238E27FC236}">
                <a16:creationId xmlns:a16="http://schemas.microsoft.com/office/drawing/2014/main" id="{E0815DD2-470E-2F78-A6E6-32CA8132DEE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78188" y="2785543"/>
            <a:ext cx="1748092" cy="456024"/>
          </a:xfrm>
          <a:prstGeom prst="rect">
            <a:avLst/>
          </a:prstGeom>
        </p:spPr>
      </p:pic>
      <p:pic>
        <p:nvPicPr>
          <p:cNvPr id="12" name="Picture 11">
            <a:extLst>
              <a:ext uri="{FF2B5EF4-FFF2-40B4-BE49-F238E27FC236}">
                <a16:creationId xmlns:a16="http://schemas.microsoft.com/office/drawing/2014/main" id="{B4F0F374-ED8C-6B60-96B5-FFAA6723F9F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816197" y="2701940"/>
            <a:ext cx="1427044" cy="548863"/>
          </a:xfrm>
          <a:prstGeom prst="rect">
            <a:avLst/>
          </a:prstGeom>
        </p:spPr>
      </p:pic>
      <p:pic>
        <p:nvPicPr>
          <p:cNvPr id="13" name="Picture 12">
            <a:extLst>
              <a:ext uri="{FF2B5EF4-FFF2-40B4-BE49-F238E27FC236}">
                <a16:creationId xmlns:a16="http://schemas.microsoft.com/office/drawing/2014/main" id="{FFEA75C7-CE24-C86B-B810-0213AA1F58F9}"/>
              </a:ext>
            </a:extLst>
          </p:cNvPr>
          <p:cNvPicPr>
            <a:picLocks noChangeAspect="1"/>
          </p:cNvPicPr>
          <p:nvPr/>
        </p:nvPicPr>
        <p:blipFill>
          <a:blip r:embed="rId7"/>
          <a:stretch>
            <a:fillRect/>
          </a:stretch>
        </p:blipFill>
        <p:spPr>
          <a:xfrm>
            <a:off x="2598184" y="2761500"/>
            <a:ext cx="1748092" cy="494743"/>
          </a:xfrm>
          <a:prstGeom prst="rect">
            <a:avLst/>
          </a:prstGeom>
        </p:spPr>
      </p:pic>
      <p:pic>
        <p:nvPicPr>
          <p:cNvPr id="14" name="Picture 13">
            <a:extLst>
              <a:ext uri="{FF2B5EF4-FFF2-40B4-BE49-F238E27FC236}">
                <a16:creationId xmlns:a16="http://schemas.microsoft.com/office/drawing/2014/main" id="{ACE1FB1D-4E45-5D75-2FA6-84D2CE342EA7}"/>
              </a:ext>
            </a:extLst>
          </p:cNvPr>
          <p:cNvPicPr>
            <a:picLocks noChangeAspect="1"/>
          </p:cNvPicPr>
          <p:nvPr/>
        </p:nvPicPr>
        <p:blipFill>
          <a:blip r:embed="rId8"/>
          <a:stretch>
            <a:fillRect/>
          </a:stretch>
        </p:blipFill>
        <p:spPr>
          <a:xfrm>
            <a:off x="6891917" y="2759396"/>
            <a:ext cx="1356969" cy="473659"/>
          </a:xfrm>
          <a:prstGeom prst="rect">
            <a:avLst/>
          </a:prstGeom>
        </p:spPr>
      </p:pic>
      <p:pic>
        <p:nvPicPr>
          <p:cNvPr id="15" name="Picture 14">
            <a:extLst>
              <a:ext uri="{FF2B5EF4-FFF2-40B4-BE49-F238E27FC236}">
                <a16:creationId xmlns:a16="http://schemas.microsoft.com/office/drawing/2014/main" id="{FA4666B3-BD64-6FED-60E0-91A011E9122C}"/>
              </a:ext>
            </a:extLst>
          </p:cNvPr>
          <p:cNvPicPr>
            <a:picLocks noChangeAspect="1"/>
          </p:cNvPicPr>
          <p:nvPr/>
        </p:nvPicPr>
        <p:blipFill>
          <a:blip r:embed="rId9"/>
          <a:stretch>
            <a:fillRect/>
          </a:stretch>
        </p:blipFill>
        <p:spPr>
          <a:xfrm>
            <a:off x="4732987" y="4255584"/>
            <a:ext cx="1593464" cy="558393"/>
          </a:xfrm>
          <a:prstGeom prst="rect">
            <a:avLst/>
          </a:prstGeom>
        </p:spPr>
      </p:pic>
    </p:spTree>
    <p:extLst>
      <p:ext uri="{BB962C8B-B14F-4D97-AF65-F5344CB8AC3E}">
        <p14:creationId xmlns:p14="http://schemas.microsoft.com/office/powerpoint/2010/main" val="89274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3182112"/>
            <a:ext cx="3875035" cy="2373683"/>
          </a:xfrm>
        </p:spPr>
        <p:txBody>
          <a:bodyPr>
            <a:normAutofit fontScale="90000"/>
          </a:bodyPr>
          <a:lstStyle/>
          <a:p>
            <a:r>
              <a:rPr lang="en-US" dirty="0"/>
              <a:t>MIPS Promoting Interoperability Performance Category Hardship Exception Application Overview</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5</a:t>
            </a:fld>
            <a:endParaRPr lang="en-US" dirty="0"/>
          </a:p>
        </p:txBody>
      </p:sp>
    </p:spTree>
    <p:extLst>
      <p:ext uri="{BB962C8B-B14F-4D97-AF65-F5344CB8AC3E}">
        <p14:creationId xmlns:p14="http://schemas.microsoft.com/office/powerpoint/2010/main" val="130269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Overview</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6</a:t>
            </a:fld>
            <a:endParaRPr lang="en-US"/>
          </a:p>
        </p:txBody>
      </p:sp>
      <p:sp>
        <p:nvSpPr>
          <p:cNvPr id="9" name="Action Button: Home 3">
            <a:hlinkClick r:id="rId2"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595736"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APPLICATION OVERVIEW</a:t>
            </a:r>
          </a:p>
        </p:txBody>
      </p:sp>
      <p:sp>
        <p:nvSpPr>
          <p:cNvPr id="8" name="Rectangle 7">
            <a:extLst>
              <a:ext uri="{FF2B5EF4-FFF2-40B4-BE49-F238E27FC236}">
                <a16:creationId xmlns:a16="http://schemas.microsoft.com/office/drawing/2014/main" id="{4BC9D723-7946-CAEB-490F-B27D9DF163D0}"/>
              </a:ext>
            </a:extLst>
          </p:cNvPr>
          <p:cNvSpPr/>
          <p:nvPr/>
        </p:nvSpPr>
        <p:spPr>
          <a:xfrm>
            <a:off x="490861" y="1275596"/>
            <a:ext cx="633851" cy="4896754"/>
          </a:xfrm>
          <a:prstGeom prst="rect">
            <a:avLst/>
          </a:prstGeom>
          <a:gradFill flip="none" rotWithShape="1">
            <a:gsLst>
              <a:gs pos="15000">
                <a:srgbClr val="1F3888"/>
              </a:gs>
              <a:gs pos="98000">
                <a:srgbClr val="2850A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9F830EB2-430E-9BD1-B4DD-E73FE740AB12}"/>
              </a:ext>
            </a:extLst>
          </p:cNvPr>
          <p:cNvGraphicFramePr>
            <a:graphicFrameLocks noGrp="1"/>
          </p:cNvGraphicFramePr>
          <p:nvPr>
            <p:extLst>
              <p:ext uri="{D42A27DB-BD31-4B8C-83A1-F6EECF244321}">
                <p14:modId xmlns:p14="http://schemas.microsoft.com/office/powerpoint/2010/main" val="4150290581"/>
              </p:ext>
            </p:extLst>
          </p:nvPr>
        </p:nvGraphicFramePr>
        <p:xfrm>
          <a:off x="490861" y="1275595"/>
          <a:ext cx="8108254" cy="4896755"/>
        </p:xfrm>
        <a:graphic>
          <a:graphicData uri="http://schemas.openxmlformats.org/drawingml/2006/table">
            <a:tbl>
              <a:tblPr firstRow="1" bandRow="1">
                <a:tableStyleId>{073A0DAA-6AF3-43AB-8588-CEC1D06C72B9}</a:tableStyleId>
              </a:tblPr>
              <a:tblGrid>
                <a:gridCol w="642995">
                  <a:extLst>
                    <a:ext uri="{9D8B030D-6E8A-4147-A177-3AD203B41FA5}">
                      <a16:colId xmlns:a16="http://schemas.microsoft.com/office/drawing/2014/main" val="2706683742"/>
                    </a:ext>
                  </a:extLst>
                </a:gridCol>
                <a:gridCol w="3820190">
                  <a:extLst>
                    <a:ext uri="{9D8B030D-6E8A-4147-A177-3AD203B41FA5}">
                      <a16:colId xmlns:a16="http://schemas.microsoft.com/office/drawing/2014/main" val="721764514"/>
                    </a:ext>
                  </a:extLst>
                </a:gridCol>
                <a:gridCol w="3645069">
                  <a:extLst>
                    <a:ext uri="{9D8B030D-6E8A-4147-A177-3AD203B41FA5}">
                      <a16:colId xmlns:a16="http://schemas.microsoft.com/office/drawing/2014/main" val="632258039"/>
                    </a:ext>
                  </a:extLst>
                </a:gridCol>
              </a:tblGrid>
              <a:tr h="385455">
                <a:tc>
                  <a:txBody>
                    <a:bodyPr/>
                    <a:lstStyle/>
                    <a:p>
                      <a:pPr algn="ctr">
                        <a:lnSpc>
                          <a:spcPct val="110000"/>
                        </a:lnSpc>
                      </a:pPr>
                      <a:r>
                        <a:rPr lang="en-GB" sz="1050" b="1" spc="-20" baseline="0" dirty="0">
                          <a:solidFill>
                            <a:schemeClr val="bg1"/>
                          </a:solidFill>
                          <a:latin typeface="+mj-lt"/>
                          <a:cs typeface="Segoe UI" panose="020B0502040204020203" pitchFamily="34" charset="0"/>
                        </a:rPr>
                        <a:t>What</a:t>
                      </a:r>
                      <a:endParaRPr lang="en-US" sz="1050" spc="-20" baseline="0" dirty="0">
                        <a:solidFill>
                          <a:schemeClr val="bg1"/>
                        </a:solidFill>
                        <a:latin typeface="+mj-lt"/>
                        <a:cs typeface="Segoe UI" panose="020B0502040204020203" pitchFamily="34" charset="0"/>
                      </a:endParaRPr>
                    </a:p>
                  </a:txBody>
                  <a:tcPr marL="137160" marR="137160" marT="91440" marB="91440" anchor="ctr">
                    <a:lnL w="6350" cap="flat" cmpd="sng" algn="ctr">
                      <a:solidFill>
                        <a:srgbClr val="1F388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F388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a:lnSpc>
                          <a:spcPct val="100000"/>
                        </a:lnSpc>
                        <a:spcBef>
                          <a:spcPts val="0"/>
                        </a:spcBef>
                        <a:spcAft>
                          <a:spcPts val="0"/>
                        </a:spcAft>
                      </a:pPr>
                      <a:r>
                        <a:rPr lang="en-US" sz="1050" b="0" spc="-20" baseline="0" dirty="0">
                          <a:solidFill>
                            <a:srgbClr val="000000"/>
                          </a:solidFill>
                          <a:effectLst/>
                          <a:latin typeface="+mj-lt"/>
                          <a:ea typeface="Calibri" panose="020F0502020204030204" pitchFamily="34" charset="0"/>
                          <a:cs typeface="Segoe UI" panose="020B0502040204020203" pitchFamily="34" charset="0"/>
                        </a:rPr>
                        <a:t>MIPS Promoting Interoperability Hardship Exception </a:t>
                      </a:r>
                      <a:r>
                        <a:rPr lang="en-US" sz="1050" b="0" spc="-20" baseline="0" dirty="0">
                          <a:solidFill>
                            <a:schemeClr val="tx1"/>
                          </a:solidFill>
                          <a:effectLst/>
                          <a:latin typeface="+mj-lt"/>
                          <a:ea typeface="Calibri" panose="020F0502020204030204" pitchFamily="34" charset="0"/>
                          <a:cs typeface="Segoe UI" panose="020B0502040204020203" pitchFamily="34" charset="0"/>
                        </a:rPr>
                        <a:t>a</a:t>
                      </a:r>
                      <a:r>
                        <a:rPr lang="en-US" sz="1050" b="0" spc="-20" baseline="0" dirty="0">
                          <a:solidFill>
                            <a:srgbClr val="000000"/>
                          </a:solidFill>
                          <a:effectLst/>
                          <a:latin typeface="+mj-lt"/>
                          <a:ea typeface="Calibri" panose="020F0502020204030204" pitchFamily="34" charset="0"/>
                          <a:cs typeface="Segoe UI" panose="020B0502040204020203" pitchFamily="34" charset="0"/>
                        </a:rPr>
                        <a:t>pplications allow you to request that your MIPS Promoting Interoperability performance category be reweighted to 0%.</a:t>
                      </a:r>
                      <a:endParaRPr lang="en-US" sz="1050" b="0" spc="-20" baseline="0" dirty="0">
                        <a:solidFill>
                          <a:schemeClr val="tx1"/>
                        </a:solidFill>
                        <a:effectLst/>
                        <a:latin typeface="+mj-lt"/>
                        <a:ea typeface="Calibri" panose="020F0502020204030204" pitchFamily="34" charset="0"/>
                        <a:cs typeface="Segoe UI" panose="020B0502040204020203" pitchFamily="34" charset="0"/>
                      </a:endParaRPr>
                    </a:p>
                  </a:txBody>
                  <a:tcPr marL="114300" marR="114300" marT="0" marB="0">
                    <a:lnL w="6350" cap="flat" cmpd="sng" algn="ctr">
                      <a:solidFill>
                        <a:schemeClr val="bg1"/>
                      </a:solidFill>
                      <a:prstDash val="solid"/>
                      <a:round/>
                      <a:headEnd type="none" w="med" len="med"/>
                      <a:tailEnd type="none" w="med" len="med"/>
                    </a:lnL>
                    <a:lnR w="12700" cap="flat" cmpd="sng" algn="ctr">
                      <a:solidFill>
                        <a:srgbClr val="003664"/>
                      </a:solidFill>
                      <a:prstDash val="solid"/>
                      <a:round/>
                      <a:headEnd type="none" w="med" len="med"/>
                      <a:tailEnd type="none" w="med" len="med"/>
                    </a:lnR>
                    <a:lnT w="6350" cap="flat" cmpd="sng" algn="ctr">
                      <a:solidFill>
                        <a:srgbClr val="1F3888"/>
                      </a:solidFill>
                      <a:prstDash val="solid"/>
                      <a:round/>
                      <a:headEnd type="none" w="med" len="med"/>
                      <a:tailEnd type="none" w="med" len="med"/>
                    </a:lnT>
                    <a:lnB w="12700" cap="flat" cmpd="sng" algn="ctr">
                      <a:solidFill>
                        <a:srgbClr val="00366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78911825"/>
                  </a:ext>
                </a:extLst>
              </a:tr>
              <a:tr h="1221057">
                <a:tc>
                  <a:txBody>
                    <a:bodyPr/>
                    <a:lstStyle/>
                    <a:p>
                      <a:pPr algn="ctr">
                        <a:lnSpc>
                          <a:spcPct val="110000"/>
                        </a:lnSpc>
                      </a:pPr>
                      <a:r>
                        <a:rPr lang="en-US" sz="1050" b="1" kern="1200" spc="-20" baseline="0" dirty="0">
                          <a:solidFill>
                            <a:schemeClr val="bg1"/>
                          </a:solidFill>
                          <a:latin typeface="+mj-lt"/>
                          <a:ea typeface="+mn-ea"/>
                          <a:cs typeface="Segoe UI" panose="020B0502040204020203" pitchFamily="34" charset="0"/>
                        </a:rPr>
                        <a:t>Who</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a:lnSpc>
                          <a:spcPct val="100000"/>
                        </a:lnSpc>
                        <a:spcBef>
                          <a:spcPts val="0"/>
                        </a:spcBef>
                        <a:spcAft>
                          <a:spcPts val="0"/>
                        </a:spcAft>
                      </a:pPr>
                      <a:r>
                        <a:rPr lang="en-US" sz="1050" spc="-20" baseline="0" dirty="0">
                          <a:solidFill>
                            <a:srgbClr val="000000"/>
                          </a:solidFill>
                          <a:effectLst/>
                          <a:latin typeface="+mj-lt"/>
                          <a:ea typeface="Calibri" panose="020F0502020204030204" pitchFamily="34" charset="0"/>
                          <a:cs typeface="Segoe UI" panose="020B0502040204020203" pitchFamily="34" charset="0"/>
                        </a:rPr>
                        <a:t>Individual clinicians, groups, and virtual groups reporting via traditional MIPS, MIPS Value Pathways (MVPs) or the Alternative Payment Model (APM) Performance Pathway (APP).</a:t>
                      </a:r>
                    </a:p>
                    <a:p>
                      <a:pPr marL="173736" marR="0" lvl="0" indent="-171450" algn="l">
                        <a:lnSpc>
                          <a:spcPct val="100000"/>
                        </a:lnSpc>
                        <a:spcBef>
                          <a:spcPts val="0"/>
                        </a:spcBef>
                        <a:spcAft>
                          <a:spcPts val="0"/>
                        </a:spcAft>
                        <a:buFont typeface="Arial" panose="020B0604020202020204" pitchFamily="34" charset="0"/>
                        <a:buChar char="•"/>
                      </a:pPr>
                      <a:r>
                        <a:rPr lang="en-US" sz="1050" spc="-20" baseline="0" dirty="0">
                          <a:solidFill>
                            <a:schemeClr val="tx1"/>
                          </a:solidFill>
                          <a:effectLst/>
                          <a:latin typeface="+mj-lt"/>
                          <a:ea typeface="Calibri" panose="020F0502020204030204" pitchFamily="34" charset="0"/>
                          <a:cs typeface="Segoe UI" panose="020B0502040204020203" pitchFamily="34" charset="0"/>
                        </a:rPr>
                        <a:t>Third party intermediaries can submit an application with permission from the clinician or practice. </a:t>
                      </a:r>
                    </a:p>
                    <a:p>
                      <a:pPr marL="173736" marR="0" lvl="0" indent="-171450" algn="l">
                        <a:lnSpc>
                          <a:spcPct val="100000"/>
                        </a:lnSpc>
                        <a:spcBef>
                          <a:spcPts val="0"/>
                        </a:spcBef>
                        <a:spcAft>
                          <a:spcPts val="0"/>
                        </a:spcAft>
                        <a:buFont typeface="Arial" panose="020B0604020202020204" pitchFamily="34" charset="0"/>
                        <a:buChar char="•"/>
                      </a:pPr>
                      <a:r>
                        <a:rPr lang="en-US" sz="1050" spc="-20" baseline="0" dirty="0">
                          <a:solidFill>
                            <a:schemeClr val="tx1"/>
                          </a:solidFill>
                          <a:effectLst/>
                          <a:latin typeface="+mj-lt"/>
                          <a:ea typeface="Calibri" panose="020F0502020204030204" pitchFamily="34" charset="0"/>
                          <a:cs typeface="Segoe UI" panose="020B0502040204020203" pitchFamily="34" charset="0"/>
                        </a:rPr>
                        <a:t>APM Entities can’t submit an application at the APM Entity level.</a:t>
                      </a:r>
                    </a:p>
                    <a:p>
                      <a:pPr marL="0" marR="0" indent="0" algn="l">
                        <a:lnSpc>
                          <a:spcPct val="100000"/>
                        </a:lnSpc>
                        <a:spcBef>
                          <a:spcPts val="0"/>
                        </a:spcBef>
                        <a:spcAft>
                          <a:spcPts val="0"/>
                        </a:spcAft>
                      </a:pPr>
                      <a:r>
                        <a:rPr lang="en-US" sz="1050" spc="-20" baseline="0" dirty="0">
                          <a:solidFill>
                            <a:srgbClr val="000000"/>
                          </a:solidFill>
                          <a:effectLst/>
                          <a:latin typeface="+mj-lt"/>
                          <a:ea typeface="Calibri" panose="020F0502020204030204" pitchFamily="34" charset="0"/>
                          <a:cs typeface="Segoe UI" panose="020B0502040204020203" pitchFamily="34" charset="0"/>
                        </a:rPr>
                        <a:t>If you qualify for automatic reweighting, you don’t need to apply for a MIPS Promoting Interoperability Hardship Exception.</a:t>
                      </a:r>
                    </a:p>
                    <a:p>
                      <a:pPr marL="173736" marR="0" indent="-171450" algn="l">
                        <a:lnSpc>
                          <a:spcPct val="100000"/>
                        </a:lnSpc>
                        <a:spcBef>
                          <a:spcPts val="0"/>
                        </a:spcBef>
                        <a:spcAft>
                          <a:spcPts val="0"/>
                        </a:spcAft>
                        <a:buFont typeface="Arial" panose="020B0604020202020204" pitchFamily="34" charset="0"/>
                        <a:buChar char="•"/>
                      </a:pPr>
                      <a:r>
                        <a:rPr lang="en-US" sz="1050" spc="-20" baseline="0" dirty="0">
                          <a:solidFill>
                            <a:srgbClr val="000000"/>
                          </a:solidFill>
                          <a:effectLst/>
                          <a:latin typeface="+mj-lt"/>
                          <a:ea typeface="Calibri" panose="020F0502020204030204" pitchFamily="34" charset="0"/>
                          <a:cs typeface="Segoe UI" panose="020B0502040204020203" pitchFamily="34" charset="0"/>
                        </a:rPr>
                        <a:t>See </a:t>
                      </a:r>
                      <a:r>
                        <a:rPr lang="en-US" sz="1050" spc="-20" baseline="0" dirty="0">
                          <a:solidFill>
                            <a:srgbClr val="000000"/>
                          </a:solidFill>
                          <a:effectLst/>
                          <a:latin typeface="+mj-lt"/>
                          <a:ea typeface="Calibri" panose="020F0502020204030204" pitchFamily="34" charset="0"/>
                          <a:cs typeface="Segoe UI" panose="020B0502040204020203" pitchFamily="34" charset="0"/>
                          <a:hlinkClick r:id="rId3" action="ppaction://hlinksldjump"/>
                        </a:rPr>
                        <a:t>Appendix A</a:t>
                      </a:r>
                      <a:r>
                        <a:rPr lang="en-US" sz="1050" spc="-20" baseline="0" dirty="0">
                          <a:solidFill>
                            <a:srgbClr val="000000"/>
                          </a:solidFill>
                          <a:effectLst/>
                          <a:latin typeface="+mj-lt"/>
                          <a:ea typeface="Calibri" panose="020F0502020204030204" pitchFamily="34" charset="0"/>
                          <a:cs typeface="Segoe UI" panose="020B0502040204020203" pitchFamily="34" charset="0"/>
                        </a:rPr>
                        <a:t> for information about the clinicians, groups, and virtual groups that automatically qualify for reweighting of this performance category.</a:t>
                      </a:r>
                    </a:p>
                  </a:txBody>
                  <a:tcPr marL="114300" marR="11430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rgbClr val="003664"/>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996743430"/>
                  </a:ext>
                </a:extLst>
              </a:tr>
              <a:tr h="1721817">
                <a:tc>
                  <a:txBody>
                    <a:bodyPr/>
                    <a:lstStyle/>
                    <a:p>
                      <a:pPr marL="0" algn="ctr" defTabSz="914400" rtl="0" eaLnBrk="1" latinLnBrk="0" hangingPunct="1">
                        <a:lnSpc>
                          <a:spcPct val="110000"/>
                        </a:lnSpc>
                      </a:pPr>
                      <a:r>
                        <a:rPr lang="en-US" sz="1050" b="1" kern="1200" spc="-20" baseline="0" dirty="0">
                          <a:solidFill>
                            <a:schemeClr val="bg1"/>
                          </a:solidFill>
                          <a:latin typeface="+mj-lt"/>
                          <a:ea typeface="+mn-ea"/>
                          <a:cs typeface="Segoe UI" panose="020B0502040204020203" pitchFamily="34" charset="0"/>
                        </a:rPr>
                        <a:t>Why</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a:lnSpc>
                          <a:spcPct val="100000"/>
                        </a:lnSpc>
                        <a:spcBef>
                          <a:spcPts val="0"/>
                        </a:spcBef>
                        <a:spcAft>
                          <a:spcPts val="0"/>
                        </a:spcAft>
                      </a:pPr>
                      <a:r>
                        <a:rPr lang="en-US" sz="1050" spc="-20" baseline="0" dirty="0">
                          <a:solidFill>
                            <a:srgbClr val="000000"/>
                          </a:solidFill>
                          <a:effectLst/>
                          <a:latin typeface="+mj-lt"/>
                          <a:ea typeface="Calibri" panose="020F0502020204030204" pitchFamily="34" charset="0"/>
                          <a:cs typeface="Segoe UI" panose="020B0502040204020203" pitchFamily="34" charset="0"/>
                        </a:rPr>
                        <a:t>You can submit an application to have your MIPS Promoting Interoperability performance category reweighted to 0% if: </a:t>
                      </a:r>
                    </a:p>
                    <a:p>
                      <a:pPr marL="173736" marR="0" lvl="0" indent="-171450" algn="l">
                        <a:lnSpc>
                          <a:spcPct val="100000"/>
                        </a:lnSpc>
                        <a:spcBef>
                          <a:spcPts val="0"/>
                        </a:spcBef>
                        <a:spcAft>
                          <a:spcPts val="0"/>
                        </a:spcAft>
                        <a:buFont typeface="Arial" panose="020B0604020202020204" pitchFamily="34" charset="0"/>
                        <a:buChar char="•"/>
                      </a:pPr>
                      <a:r>
                        <a:rPr lang="en-US" sz="1050" spc="-20" baseline="0" dirty="0">
                          <a:solidFill>
                            <a:srgbClr val="000000"/>
                          </a:solidFill>
                          <a:effectLst/>
                          <a:latin typeface="+mj-lt"/>
                          <a:ea typeface="Calibri" panose="020F0502020204030204" pitchFamily="34" charset="0"/>
                          <a:cs typeface="Segoe UI" panose="020B0502040204020203" pitchFamily="34" charset="0"/>
                        </a:rPr>
                        <a:t>You have insufficient Internet connectivity.</a:t>
                      </a:r>
                    </a:p>
                    <a:p>
                      <a:pPr marL="173736" marR="0" indent="-171450" algn="l">
                        <a:lnSpc>
                          <a:spcPct val="100000"/>
                        </a:lnSpc>
                        <a:spcBef>
                          <a:spcPts val="0"/>
                        </a:spcBef>
                        <a:spcAft>
                          <a:spcPts val="0"/>
                        </a:spcAft>
                        <a:buFont typeface="Arial" panose="020B0604020202020204" pitchFamily="34" charset="0"/>
                        <a:buChar char="•"/>
                      </a:pPr>
                      <a:r>
                        <a:rPr lang="en-US" sz="1050" spc="-20" baseline="0" dirty="0">
                          <a:solidFill>
                            <a:srgbClr val="000000"/>
                          </a:solidFill>
                          <a:effectLst/>
                          <a:latin typeface="+mj-lt"/>
                          <a:ea typeface="Calibri"/>
                          <a:cs typeface="Segoe UI"/>
                        </a:rPr>
                        <a:t>You have decertified electronic health record (EHR) techn</a:t>
                      </a:r>
                      <a:r>
                        <a:rPr lang="en-US" sz="1050" spc="-20" baseline="0" dirty="0">
                          <a:solidFill>
                            <a:schemeClr val="tx1"/>
                          </a:solidFill>
                          <a:effectLst/>
                          <a:latin typeface="+mj-lt"/>
                          <a:ea typeface="Calibri"/>
                          <a:cs typeface="Segoe UI"/>
                        </a:rPr>
                        <a:t>ology (decertified under the Office of the National </a:t>
                      </a:r>
                    </a:p>
                    <a:p>
                      <a:pPr marL="173736" marR="0" indent="0" algn="l">
                        <a:lnSpc>
                          <a:spcPct val="100000"/>
                        </a:lnSpc>
                        <a:spcBef>
                          <a:spcPts val="0"/>
                        </a:spcBef>
                        <a:spcAft>
                          <a:spcPts val="0"/>
                        </a:spcAft>
                        <a:buFont typeface="Arial" panose="020B0604020202020204" pitchFamily="34" charset="0"/>
                        <a:buNone/>
                      </a:pPr>
                      <a:r>
                        <a:rPr lang="en-US" sz="1050" spc="-20" baseline="0" dirty="0">
                          <a:solidFill>
                            <a:schemeClr val="tx1"/>
                          </a:solidFill>
                          <a:effectLst/>
                          <a:latin typeface="+mj-lt"/>
                          <a:ea typeface="Calibri"/>
                          <a:cs typeface="Segoe UI"/>
                        </a:rPr>
                        <a:t>Coordinator for Health Information Technology's (ONC) Health IT Certification Program).</a:t>
                      </a:r>
                    </a:p>
                    <a:p>
                      <a:pPr marL="173736" marR="0" indent="-171450" algn="l">
                        <a:lnSpc>
                          <a:spcPct val="100000"/>
                        </a:lnSpc>
                        <a:spcBef>
                          <a:spcPts val="0"/>
                        </a:spcBef>
                        <a:spcAft>
                          <a:spcPts val="0"/>
                        </a:spcAft>
                        <a:buFont typeface="Arial" panose="020B0604020202020204" pitchFamily="34" charset="0"/>
                        <a:buChar char="•"/>
                      </a:pPr>
                      <a:r>
                        <a:rPr lang="en-US" sz="1050" spc="-20" baseline="0" dirty="0">
                          <a:solidFill>
                            <a:schemeClr val="tx1"/>
                          </a:solidFill>
                          <a:effectLst/>
                          <a:latin typeface="+mj-lt"/>
                          <a:ea typeface="Calibri" panose="020F0502020204030204" pitchFamily="34" charset="0"/>
                          <a:cs typeface="Segoe UI" panose="020B0502040204020203" pitchFamily="34" charset="0"/>
                        </a:rPr>
                        <a:t>You lack control over the availability of certified EHR technology (CEHRT).</a:t>
                      </a:r>
                    </a:p>
                    <a:p>
                      <a:pPr marL="365760" marR="0" lvl="1" indent="-171450" algn="l">
                        <a:lnSpc>
                          <a:spcPct val="100000"/>
                        </a:lnSpc>
                        <a:spcBef>
                          <a:spcPts val="0"/>
                        </a:spcBef>
                        <a:spcAft>
                          <a:spcPts val="0"/>
                        </a:spcAft>
                        <a:buFont typeface="Courier New" panose="02070309020205020404" pitchFamily="49" charset="0"/>
                        <a:buChar char="o"/>
                      </a:pPr>
                      <a:r>
                        <a:rPr lang="en-US" sz="1050" strike="noStrike" spc="-20" baseline="0" dirty="0">
                          <a:solidFill>
                            <a:schemeClr val="tx1"/>
                          </a:solidFill>
                          <a:effectLst/>
                          <a:latin typeface="+mj-lt"/>
                          <a:ea typeface="Calibri"/>
                          <a:cs typeface="Segoe UI"/>
                        </a:rPr>
                        <a:t>Simply lacking CEHRT functionality that meets ONC’s certification criteria in </a:t>
                      </a:r>
                      <a:r>
                        <a:rPr lang="en-US" sz="1050" strike="noStrike" spc="-20" baseline="0" dirty="0">
                          <a:solidFill>
                            <a:srgbClr val="FF0000"/>
                          </a:solidFill>
                          <a:effectLst/>
                          <a:latin typeface="+mj-lt"/>
                          <a:ea typeface="Calibri"/>
                          <a:cs typeface="Segoe UI"/>
                          <a:hlinkClick r:id="rId4"/>
                        </a:rPr>
                        <a:t>45 CFR 170.315</a:t>
                      </a:r>
                      <a:r>
                        <a:rPr lang="en-US" sz="1050" strike="noStrike" spc="-20" baseline="0" dirty="0">
                          <a:solidFill>
                            <a:srgbClr val="000000"/>
                          </a:solidFill>
                          <a:effectLst/>
                          <a:latin typeface="+mj-lt"/>
                          <a:ea typeface="Calibri"/>
                          <a:cs typeface="Segoe UI"/>
                        </a:rPr>
                        <a:t> </a:t>
                      </a:r>
                      <a:r>
                        <a:rPr lang="en-US" sz="1050" b="1" strike="noStrike" spc="-20" baseline="0" dirty="0">
                          <a:solidFill>
                            <a:srgbClr val="000000"/>
                          </a:solidFill>
                          <a:effectLst/>
                          <a:latin typeface="+mj-lt"/>
                          <a:ea typeface="Calibri"/>
                          <a:cs typeface="Segoe UI"/>
                        </a:rPr>
                        <a:t>doesn’t</a:t>
                      </a:r>
                      <a:r>
                        <a:rPr lang="en-US" sz="1050" strike="noStrike" spc="-20" baseline="0" dirty="0">
                          <a:solidFill>
                            <a:srgbClr val="000000"/>
                          </a:solidFill>
                          <a:effectLst/>
                          <a:latin typeface="+mj-lt"/>
                          <a:ea typeface="Calibri"/>
                          <a:cs typeface="Segoe UI"/>
                        </a:rPr>
                        <a:t> qualify as a reason to submit an exception application.</a:t>
                      </a:r>
                    </a:p>
                    <a:p>
                      <a:pPr marL="173736" marR="0" indent="-171450" algn="l">
                        <a:lnSpc>
                          <a:spcPct val="100000"/>
                        </a:lnSpc>
                        <a:spcBef>
                          <a:spcPts val="0"/>
                        </a:spcBef>
                        <a:spcAft>
                          <a:spcPts val="0"/>
                        </a:spcAft>
                        <a:buFont typeface="Arial" panose="020B0604020202020204" pitchFamily="34" charset="0"/>
                        <a:buChar char="•"/>
                      </a:pPr>
                      <a:r>
                        <a:rPr lang="en-US" sz="1050" spc="-20" baseline="0" dirty="0">
                          <a:solidFill>
                            <a:srgbClr val="000000"/>
                          </a:solidFill>
                          <a:effectLst/>
                          <a:latin typeface="+mj-lt"/>
                          <a:ea typeface="Calibri" panose="020F0502020204030204" pitchFamily="34" charset="0"/>
                          <a:cs typeface="Segoe UI" panose="020B0502040204020203" pitchFamily="34" charset="0"/>
                        </a:rPr>
                        <a:t>You face extreme and uncontrollable circumstances such as a disaster, practice closure, severe financial distress or vendor issues.</a:t>
                      </a:r>
                    </a:p>
                    <a:p>
                      <a:pPr marL="365760" marR="0" lvl="1" indent="-171450" algn="l">
                        <a:lnSpc>
                          <a:spcPct val="100000"/>
                        </a:lnSpc>
                        <a:spcBef>
                          <a:spcPts val="0"/>
                        </a:spcBef>
                        <a:spcAft>
                          <a:spcPts val="0"/>
                        </a:spcAft>
                        <a:buFont typeface="Courier New" panose="02070309020205020404" pitchFamily="49" charset="0"/>
                        <a:buChar char="o"/>
                      </a:pPr>
                      <a:r>
                        <a:rPr lang="en-US" sz="1050" spc="-20" baseline="0" dirty="0">
                          <a:solidFill>
                            <a:srgbClr val="000000"/>
                          </a:solidFill>
                          <a:effectLst/>
                          <a:latin typeface="+mj-lt"/>
                          <a:ea typeface="Calibri" panose="020F0502020204030204" pitchFamily="34" charset="0"/>
                          <a:cs typeface="Segoe UI"/>
                        </a:rPr>
                        <a:t>If you experience an extreme and uncontrollable circumstance that impacts multiple performance categories, the </a:t>
                      </a:r>
                      <a:r>
                        <a:rPr lang="en-US" sz="1050" spc="-20" baseline="0" dirty="0">
                          <a:solidFill>
                            <a:srgbClr val="000000"/>
                          </a:solidFill>
                          <a:effectLst/>
                          <a:latin typeface="+mj-lt"/>
                          <a:ea typeface="Calibri" panose="020F0502020204030204" pitchFamily="34" charset="0"/>
                          <a:cs typeface="Segoe UI"/>
                          <a:hlinkClick r:id="rId5"/>
                        </a:rPr>
                        <a:t>Extreme and Uncontrollable Circumstances Exception application</a:t>
                      </a:r>
                      <a:r>
                        <a:rPr lang="en-US" sz="1050" spc="-20" baseline="0" dirty="0">
                          <a:solidFill>
                            <a:srgbClr val="000000"/>
                          </a:solidFill>
                          <a:effectLst/>
                          <a:latin typeface="+mj-lt"/>
                          <a:ea typeface="Calibri" panose="020F0502020204030204" pitchFamily="34" charset="0"/>
                          <a:cs typeface="Segoe UI"/>
                        </a:rPr>
                        <a:t> may be more suitable for your given circumstance. </a:t>
                      </a:r>
                    </a:p>
                  </a:txBody>
                  <a:tcPr marL="114300" marR="11430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92942660"/>
                  </a:ext>
                </a:extLst>
              </a:tr>
              <a:tr h="358631">
                <a:tc>
                  <a:txBody>
                    <a:bodyPr/>
                    <a:lstStyle/>
                    <a:p>
                      <a:pPr marL="0" algn="ctr" defTabSz="914400" rtl="0" eaLnBrk="1" latinLnBrk="0" hangingPunct="1">
                        <a:lnSpc>
                          <a:spcPct val="110000"/>
                        </a:lnSpc>
                      </a:pPr>
                      <a:r>
                        <a:rPr lang="en-US" sz="1050" b="1" kern="1200" spc="-20" baseline="0" dirty="0">
                          <a:solidFill>
                            <a:schemeClr val="bg1"/>
                          </a:solidFill>
                          <a:latin typeface="+mj-lt"/>
                          <a:ea typeface="+mn-ea"/>
                          <a:cs typeface="Segoe UI" panose="020B0502040204020203" pitchFamily="34" charset="0"/>
                        </a:rPr>
                        <a:t>When</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nSpc>
                          <a:spcPct val="100000"/>
                        </a:lnSpc>
                        <a:spcBef>
                          <a:spcPts val="0"/>
                        </a:spcBef>
                        <a:spcAft>
                          <a:spcPts val="0"/>
                        </a:spcAft>
                      </a:pPr>
                      <a:r>
                        <a:rPr lang="en-US" sz="1050" b="0" i="0" strike="noStrike" spc="-20" baseline="0" dirty="0">
                          <a:solidFill>
                            <a:srgbClr val="000000"/>
                          </a:solidFill>
                          <a:effectLst/>
                          <a:latin typeface="+mj-lt"/>
                          <a:ea typeface="Calibri"/>
                          <a:cs typeface="Segoe UI"/>
                        </a:rPr>
                        <a:t>The Promoting Interoperability Hardship Exception application will close at </a:t>
                      </a:r>
                      <a:r>
                        <a:rPr lang="en-US" sz="1050" b="1" i="0" strike="noStrike" spc="-20" baseline="0" dirty="0">
                          <a:solidFill>
                            <a:srgbClr val="000000"/>
                          </a:solidFill>
                          <a:effectLst/>
                          <a:latin typeface="+mj-lt"/>
                          <a:ea typeface="Calibri"/>
                          <a:cs typeface="Segoe UI"/>
                        </a:rPr>
                        <a:t>8 p.m. ET on </a:t>
                      </a:r>
                      <a:r>
                        <a:rPr lang="en-US" sz="1050" b="1" i="0" strike="noStrike" spc="-20" baseline="0" dirty="0">
                          <a:solidFill>
                            <a:schemeClr val="tx1"/>
                          </a:solidFill>
                          <a:effectLst/>
                          <a:latin typeface="+mj-lt"/>
                          <a:ea typeface="Calibri"/>
                          <a:cs typeface="Segoe UI"/>
                        </a:rPr>
                        <a:t>December 31, 2024</a:t>
                      </a:r>
                      <a:r>
                        <a:rPr lang="en-US" sz="1050" b="0" i="0" strike="noStrike" spc="-20" baseline="0" dirty="0">
                          <a:solidFill>
                            <a:schemeClr val="tx1"/>
                          </a:solidFill>
                          <a:effectLst/>
                          <a:latin typeface="+mj-lt"/>
                          <a:ea typeface="Calibri"/>
                          <a:cs typeface="Segoe UI"/>
                        </a:rPr>
                        <a:t>.</a:t>
                      </a:r>
                      <a:endParaRPr lang="en-US" sz="1050" i="0" strike="sngStrike" spc="-20" baseline="0" dirty="0">
                        <a:solidFill>
                          <a:schemeClr val="tx1"/>
                        </a:solidFill>
                        <a:effectLst/>
                        <a:latin typeface="+mj-lt"/>
                        <a:ea typeface="Calibri"/>
                        <a:cs typeface="Segoe UI"/>
                      </a:endParaRP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534933676"/>
                  </a:ext>
                </a:extLst>
              </a:tr>
              <a:tr h="533520">
                <a:tc>
                  <a:txBody>
                    <a:bodyPr/>
                    <a:lstStyle/>
                    <a:p>
                      <a:pPr marL="0" algn="ctr" defTabSz="914400" rtl="0" eaLnBrk="1" latinLnBrk="0" hangingPunct="1">
                        <a:lnSpc>
                          <a:spcPct val="110000"/>
                        </a:lnSpc>
                      </a:pPr>
                      <a:r>
                        <a:rPr lang="en-US" sz="1050" b="1" kern="1200" spc="-20" baseline="0" dirty="0">
                          <a:solidFill>
                            <a:schemeClr val="bg1"/>
                          </a:solidFill>
                          <a:latin typeface="+mj-lt"/>
                          <a:ea typeface="+mn-ea"/>
                          <a:cs typeface="Segoe UI" panose="020B0502040204020203" pitchFamily="34" charset="0"/>
                        </a:rPr>
                        <a:t>Where</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nSpc>
                          <a:spcPct val="100000"/>
                        </a:lnSpc>
                        <a:spcBef>
                          <a:spcPts val="0"/>
                        </a:spcBef>
                        <a:spcAft>
                          <a:spcPts val="0"/>
                        </a:spcAft>
                      </a:pPr>
                      <a:r>
                        <a:rPr lang="en-US" sz="1050" i="0" spc="-20" baseline="0" dirty="0">
                          <a:solidFill>
                            <a:srgbClr val="000000"/>
                          </a:solidFill>
                          <a:effectLst/>
                          <a:latin typeface="+mj-lt"/>
                          <a:ea typeface="Calibri" panose="020F0502020204030204" pitchFamily="34" charset="0"/>
                          <a:cs typeface="Segoe UI" panose="020B0502040204020203" pitchFamily="34" charset="0"/>
                        </a:rPr>
                        <a:t>Sign in to </a:t>
                      </a:r>
                      <a:r>
                        <a:rPr lang="en-US" sz="1050" i="0" spc="-20" baseline="0" dirty="0">
                          <a:solidFill>
                            <a:schemeClr val="tx1"/>
                          </a:solidFill>
                          <a:effectLst/>
                          <a:latin typeface="+mj-lt"/>
                          <a:ea typeface="Calibri" panose="020F0502020204030204" pitchFamily="34" charset="0"/>
                          <a:cs typeface="Segoe UI" panose="020B0502040204020203" pitchFamily="34" charset="0"/>
                        </a:rPr>
                        <a:t>the</a:t>
                      </a:r>
                      <a:r>
                        <a:rPr lang="en-US" sz="1050" i="0" spc="-20" baseline="0" dirty="0">
                          <a:solidFill>
                            <a:srgbClr val="000000"/>
                          </a:solidFill>
                          <a:effectLst/>
                          <a:latin typeface="+mj-lt"/>
                          <a:ea typeface="Calibri" panose="020F0502020204030204" pitchFamily="34" charset="0"/>
                          <a:cs typeface="Segoe UI" panose="020B0502040204020203" pitchFamily="34" charset="0"/>
                        </a:rPr>
                        <a:t> </a:t>
                      </a:r>
                      <a:r>
                        <a:rPr lang="en-US" sz="1050" i="0" spc="-20" baseline="0" dirty="0">
                          <a:solidFill>
                            <a:srgbClr val="FF0000"/>
                          </a:solidFill>
                          <a:effectLst/>
                          <a:latin typeface="+mj-lt"/>
                          <a:ea typeface="Calibri" panose="020F0502020204030204" pitchFamily="34" charset="0"/>
                          <a:cs typeface="Segoe UI" panose="020B0502040204020203" pitchFamily="34" charset="0"/>
                          <a:hlinkClick r:id="rId6"/>
                        </a:rPr>
                        <a:t>Quality Payment Program (QPP) website</a:t>
                      </a:r>
                      <a:r>
                        <a:rPr lang="en-US" sz="1050" i="0" spc="-20" baseline="0" dirty="0">
                          <a:effectLst/>
                          <a:latin typeface="+mj-lt"/>
                          <a:ea typeface="Calibri" panose="020F0502020204030204" pitchFamily="34" charset="0"/>
                          <a:cs typeface="Segoe UI" panose="020B0502040204020203" pitchFamily="34" charset="0"/>
                        </a:rPr>
                        <a:t> </a:t>
                      </a:r>
                      <a:r>
                        <a:rPr lang="en-US" sz="1050" i="0" spc="-20" baseline="0" dirty="0">
                          <a:solidFill>
                            <a:srgbClr val="000000"/>
                          </a:solidFill>
                          <a:effectLst/>
                          <a:latin typeface="+mj-lt"/>
                          <a:ea typeface="Calibri" panose="020F0502020204030204" pitchFamily="34" charset="0"/>
                          <a:cs typeface="Segoe UI" panose="020B0502040204020203" pitchFamily="34" charset="0"/>
                        </a:rPr>
                        <a:t>with your HCQIS Access and Roles Profile (HARP) account.</a:t>
                      </a:r>
                    </a:p>
                    <a:p>
                      <a:pPr marL="173736" marR="0" indent="-171450">
                        <a:lnSpc>
                          <a:spcPct val="100000"/>
                        </a:lnSpc>
                        <a:spcBef>
                          <a:spcPts val="0"/>
                        </a:spcBef>
                        <a:spcAft>
                          <a:spcPts val="0"/>
                        </a:spcAft>
                        <a:buFont typeface="Arial" panose="020B0604020202020204" pitchFamily="34" charset="0"/>
                        <a:buChar char="•"/>
                      </a:pPr>
                      <a:r>
                        <a:rPr lang="en-US" sz="1050" i="0" spc="-20" baseline="0" dirty="0">
                          <a:solidFill>
                            <a:srgbClr val="000000"/>
                          </a:solidFill>
                          <a:effectLst/>
                          <a:latin typeface="+mj-lt"/>
                          <a:ea typeface="Calibri"/>
                          <a:cs typeface="Segoe UI"/>
                        </a:rPr>
                        <a:t>For more information on HARP accounts, please refer to the </a:t>
                      </a:r>
                      <a:r>
                        <a:rPr lang="en-US" sz="1050" b="1" i="0" spc="-20" baseline="0" dirty="0">
                          <a:solidFill>
                            <a:srgbClr val="000000"/>
                          </a:solidFill>
                          <a:effectLst/>
                          <a:latin typeface="+mj-lt"/>
                          <a:ea typeface="Calibri"/>
                          <a:cs typeface="Segoe UI"/>
                        </a:rPr>
                        <a:t>Register for a HARP Account </a:t>
                      </a:r>
                      <a:r>
                        <a:rPr lang="en-US" sz="1050" i="0" spc="-20" baseline="0" dirty="0">
                          <a:solidFill>
                            <a:srgbClr val="000000"/>
                          </a:solidFill>
                          <a:effectLst/>
                          <a:latin typeface="+mj-lt"/>
                          <a:ea typeface="Calibri"/>
                          <a:cs typeface="Segoe UI"/>
                        </a:rPr>
                        <a:t>document in the </a:t>
                      </a:r>
                      <a:r>
                        <a:rPr lang="en-US" sz="1050" i="0" spc="-20" baseline="0" dirty="0">
                          <a:solidFill>
                            <a:srgbClr val="003664"/>
                          </a:solidFill>
                          <a:effectLst/>
                          <a:latin typeface="+mj-lt"/>
                          <a:ea typeface="Calibri" panose="020F0502020204030204" pitchFamily="34" charset="0"/>
                          <a:cs typeface="Segoe UI" panose="020B0502040204020203" pitchFamily="34" charset="0"/>
                          <a:hlinkClick r:id="rId7"/>
                        </a:rPr>
                        <a:t>QPP Access User Guide (ZIP</a:t>
                      </a:r>
                      <a:r>
                        <a:rPr lang="en-US" sz="1050" i="0" spc="-20" baseline="0" dirty="0">
                          <a:solidFill>
                            <a:srgbClr val="FF0000"/>
                          </a:solidFill>
                          <a:effectLst/>
                          <a:latin typeface="+mj-lt"/>
                          <a:ea typeface="Calibri" panose="020F0502020204030204" pitchFamily="34" charset="0"/>
                          <a:cs typeface="Segoe UI" panose="020B0502040204020203" pitchFamily="34" charset="0"/>
                          <a:hlinkClick r:id="rId7"/>
                        </a:rPr>
                        <a:t>, 3MB</a:t>
                      </a:r>
                      <a:r>
                        <a:rPr lang="en-US" sz="1050" i="0" spc="-20" baseline="0" dirty="0">
                          <a:solidFill>
                            <a:srgbClr val="003664"/>
                          </a:solidFill>
                          <a:effectLst/>
                          <a:latin typeface="+mj-lt"/>
                          <a:ea typeface="Calibri" panose="020F0502020204030204" pitchFamily="34" charset="0"/>
                          <a:cs typeface="Segoe UI" panose="020B0502040204020203" pitchFamily="34" charset="0"/>
                          <a:hlinkClick r:id="rId7"/>
                        </a:rPr>
                        <a:t>)</a:t>
                      </a:r>
                      <a:r>
                        <a:rPr lang="en-US" sz="1050" i="0" spc="-20" baseline="0" dirty="0">
                          <a:effectLst/>
                          <a:latin typeface="+mj-lt"/>
                          <a:ea typeface="Calibri"/>
                          <a:cs typeface="Segoe UI"/>
                        </a:rPr>
                        <a:t>.</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273380550"/>
                  </a:ext>
                </a:extLst>
              </a:tr>
              <a:tr h="676275">
                <a:tc>
                  <a:txBody>
                    <a:bodyPr/>
                    <a:lstStyle/>
                    <a:p>
                      <a:pPr marL="0" algn="ctr" defTabSz="914400" rtl="0" eaLnBrk="1" latinLnBrk="0" hangingPunct="1">
                        <a:lnSpc>
                          <a:spcPct val="110000"/>
                        </a:lnSpc>
                      </a:pPr>
                      <a:r>
                        <a:rPr lang="en-US" sz="1050" b="1" kern="1200" spc="-20" baseline="0" dirty="0">
                          <a:solidFill>
                            <a:schemeClr val="bg1"/>
                          </a:solidFill>
                          <a:latin typeface="+mj-lt"/>
                          <a:ea typeface="+mn-ea"/>
                          <a:cs typeface="Segoe UI" panose="020B0502040204020203" pitchFamily="34" charset="0"/>
                        </a:rPr>
                        <a:t>How</a:t>
                      </a:r>
                    </a:p>
                  </a:txBody>
                  <a:tcPr marL="137160" marR="137160" marT="91440" marB="91440" anchor="ctr">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nSpc>
                          <a:spcPct val="100000"/>
                        </a:lnSpc>
                        <a:spcBef>
                          <a:spcPts val="0"/>
                        </a:spcBef>
                        <a:spcAft>
                          <a:spcPts val="0"/>
                        </a:spcAft>
                        <a:buFont typeface="+mj-lt"/>
                        <a:buAutoNum type="arabicPeriod"/>
                      </a:pPr>
                      <a:r>
                        <a:rPr lang="en-US" sz="1050" i="0" spc="-20" baseline="0" dirty="0">
                          <a:effectLst/>
                          <a:latin typeface="+mj-lt"/>
                          <a:ea typeface="Calibri" panose="020F0502020204030204" pitchFamily="34" charset="0"/>
                          <a:cs typeface="Segoe UI" panose="020B0502040204020203" pitchFamily="34" charset="0"/>
                          <a:hlinkClick r:id="rId8"/>
                        </a:rPr>
                        <a:t>Register for a HARP account</a:t>
                      </a:r>
                      <a:r>
                        <a:rPr lang="en-US" sz="1050" i="0" spc="-20" baseline="0" dirty="0">
                          <a:effectLst/>
                          <a:latin typeface="+mj-lt"/>
                          <a:ea typeface="Calibri" panose="020F0502020204030204" pitchFamily="34" charset="0"/>
                          <a:cs typeface="Segoe UI" panose="020B0502040204020203" pitchFamily="34" charset="0"/>
                        </a:rPr>
                        <a:t>.</a:t>
                      </a:r>
                    </a:p>
                    <a:p>
                      <a:pPr marL="228600" marR="0" indent="-228600">
                        <a:lnSpc>
                          <a:spcPct val="100000"/>
                        </a:lnSpc>
                        <a:spcBef>
                          <a:spcPts val="0"/>
                        </a:spcBef>
                        <a:spcAft>
                          <a:spcPts val="0"/>
                        </a:spcAft>
                        <a:buFont typeface="+mj-lt"/>
                        <a:buAutoNum type="arabicPeriod"/>
                      </a:pPr>
                      <a:r>
                        <a:rPr lang="en-US" sz="1050" i="0" spc="-20" baseline="0" dirty="0">
                          <a:solidFill>
                            <a:srgbClr val="000000"/>
                          </a:solidFill>
                          <a:effectLst/>
                          <a:latin typeface="+mj-lt"/>
                          <a:ea typeface="Calibri" panose="020F0502020204030204" pitchFamily="34" charset="0"/>
                          <a:cs typeface="Segoe UI" panose="020B0502040204020203" pitchFamily="34" charset="0"/>
                        </a:rPr>
                        <a:t>Sign in to the </a:t>
                      </a:r>
                      <a:r>
                        <a:rPr lang="en-US" sz="1050" i="0" spc="-20" baseline="0" dirty="0">
                          <a:solidFill>
                            <a:srgbClr val="FF0000"/>
                          </a:solidFill>
                          <a:effectLst/>
                          <a:latin typeface="+mj-lt"/>
                          <a:ea typeface="Calibri" panose="020F0502020204030204" pitchFamily="34" charset="0"/>
                          <a:cs typeface="Segoe UI" panose="020B0502040204020203" pitchFamily="34" charset="0"/>
                          <a:hlinkClick r:id="rId6"/>
                        </a:rPr>
                        <a:t>QPP website</a:t>
                      </a:r>
                      <a:r>
                        <a:rPr lang="en-US" sz="1050" i="0" spc="-20" baseline="0" dirty="0">
                          <a:effectLst/>
                          <a:latin typeface="+mj-lt"/>
                          <a:ea typeface="Calibri" panose="020F0502020204030204" pitchFamily="34" charset="0"/>
                          <a:cs typeface="Segoe UI" panose="020B0502040204020203" pitchFamily="34" charset="0"/>
                        </a:rPr>
                        <a:t>.</a:t>
                      </a:r>
                    </a:p>
                    <a:p>
                      <a:pPr marL="228600" marR="0" indent="-228600">
                        <a:lnSpc>
                          <a:spcPct val="100000"/>
                        </a:lnSpc>
                        <a:spcBef>
                          <a:spcPts val="0"/>
                        </a:spcBef>
                        <a:spcAft>
                          <a:spcPts val="0"/>
                        </a:spcAft>
                        <a:buFont typeface="+mj-lt"/>
                        <a:buAutoNum type="arabicPeriod"/>
                      </a:pPr>
                      <a:r>
                        <a:rPr lang="en-US" sz="1050" i="0" spc="-20" baseline="0" dirty="0">
                          <a:solidFill>
                            <a:srgbClr val="000000"/>
                          </a:solidFill>
                          <a:effectLst/>
                          <a:latin typeface="+mj-lt"/>
                          <a:ea typeface="Calibri" panose="020F0502020204030204" pitchFamily="34" charset="0"/>
                          <a:cs typeface="Segoe UI" panose="020B0502040204020203" pitchFamily="34" charset="0"/>
                        </a:rPr>
                        <a:t>Select ‘Exceptions Application’ on the left-hand navigation.</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nSpc>
                          <a:spcPct val="100000"/>
                        </a:lnSpc>
                        <a:spcBef>
                          <a:spcPts val="0"/>
                        </a:spcBef>
                        <a:spcAft>
                          <a:spcPts val="0"/>
                        </a:spcAft>
                        <a:buFont typeface="+mj-lt"/>
                        <a:buAutoNum type="arabicPeriod" startAt="4"/>
                      </a:pPr>
                      <a:r>
                        <a:rPr lang="en-US" sz="1050" i="0" spc="-20" baseline="0" dirty="0">
                          <a:solidFill>
                            <a:srgbClr val="000000"/>
                          </a:solidFill>
                          <a:effectLst/>
                          <a:latin typeface="+mj-lt"/>
                          <a:ea typeface="Calibri" panose="020F0502020204030204" pitchFamily="34" charset="0"/>
                          <a:cs typeface="Segoe UI" panose="020B0502040204020203" pitchFamily="34" charset="0"/>
                        </a:rPr>
                        <a:t>Select ‘Add New Exception.’</a:t>
                      </a:r>
                    </a:p>
                    <a:p>
                      <a:pPr marL="228600" marR="0" indent="-228600">
                        <a:lnSpc>
                          <a:spcPct val="100000"/>
                        </a:lnSpc>
                        <a:spcBef>
                          <a:spcPts val="0"/>
                        </a:spcBef>
                        <a:spcAft>
                          <a:spcPts val="0"/>
                        </a:spcAft>
                        <a:buFont typeface="+mj-lt"/>
                        <a:buAutoNum type="arabicPeriod" startAt="4"/>
                      </a:pPr>
                      <a:r>
                        <a:rPr lang="en-US" sz="1050" i="0" spc="-20" baseline="0" dirty="0">
                          <a:solidFill>
                            <a:srgbClr val="000000"/>
                          </a:solidFill>
                          <a:effectLst/>
                          <a:latin typeface="+mj-lt"/>
                          <a:ea typeface="Calibri" panose="020F0502020204030204" pitchFamily="34" charset="0"/>
                          <a:cs typeface="Segoe UI" panose="020B0502040204020203" pitchFamily="34" charset="0"/>
                        </a:rPr>
                        <a:t>Select ‘Promoting Interoperability Hardship Exception.’</a:t>
                      </a:r>
                    </a:p>
                    <a:p>
                      <a:pPr marL="228600" marR="0" indent="-228600">
                        <a:lnSpc>
                          <a:spcPct val="100000"/>
                        </a:lnSpc>
                        <a:spcBef>
                          <a:spcPts val="0"/>
                        </a:spcBef>
                        <a:spcAft>
                          <a:spcPts val="0"/>
                        </a:spcAft>
                        <a:buFont typeface="+mj-lt"/>
                        <a:buAutoNum type="arabicPeriod" startAt="4"/>
                      </a:pPr>
                      <a:r>
                        <a:rPr lang="en-US" sz="1050" i="0" spc="-20" baseline="0" dirty="0">
                          <a:solidFill>
                            <a:srgbClr val="000000"/>
                          </a:solidFill>
                          <a:effectLst/>
                          <a:latin typeface="+mj-lt"/>
                          <a:ea typeface="Calibri" panose="020F0502020204030204" pitchFamily="34" charset="0"/>
                          <a:cs typeface="Segoe UI" panose="020B0502040204020203" pitchFamily="34" charset="0"/>
                        </a:rPr>
                        <a:t>Complete the application for individual, grou</a:t>
                      </a:r>
                      <a:r>
                        <a:rPr lang="en-US" sz="1050" i="0" spc="-20" baseline="0" dirty="0">
                          <a:solidFill>
                            <a:schemeClr val="tx1"/>
                          </a:solidFill>
                          <a:effectLst/>
                          <a:latin typeface="+mj-lt"/>
                          <a:ea typeface="Calibri" panose="020F0502020204030204" pitchFamily="34" charset="0"/>
                          <a:cs typeface="Segoe UI" panose="020B0502040204020203" pitchFamily="34" charset="0"/>
                        </a:rPr>
                        <a:t>p, </a:t>
                      </a:r>
                      <a:r>
                        <a:rPr lang="en-US" sz="1050" i="0" spc="-20" baseline="0" dirty="0">
                          <a:solidFill>
                            <a:srgbClr val="000000"/>
                          </a:solidFill>
                          <a:effectLst/>
                          <a:latin typeface="+mj-lt"/>
                          <a:ea typeface="Calibri" panose="020F0502020204030204" pitchFamily="34" charset="0"/>
                          <a:cs typeface="Segoe UI" panose="020B0502040204020203" pitchFamily="34" charset="0"/>
                        </a:rPr>
                        <a:t>or virtual group participation.</a:t>
                      </a:r>
                    </a:p>
                  </a:txBody>
                  <a:tcPr marL="68580" marR="68580" marT="0" marB="0">
                    <a:lnL w="6350" cap="flat" cmpd="sng" algn="ctr">
                      <a:solidFill>
                        <a:srgbClr val="193D8C"/>
                      </a:solidFill>
                      <a:prstDash val="solid"/>
                      <a:round/>
                      <a:headEnd type="none" w="med" len="med"/>
                      <a:tailEnd type="none" w="med" len="med"/>
                    </a:lnL>
                    <a:lnR w="6350" cap="flat" cmpd="sng" algn="ctr">
                      <a:solidFill>
                        <a:srgbClr val="193D8C"/>
                      </a:solidFill>
                      <a:prstDash val="solid"/>
                      <a:round/>
                      <a:headEnd type="none" w="med" len="med"/>
                      <a:tailEnd type="none" w="med" len="med"/>
                    </a:lnR>
                    <a:lnT w="19050" cap="flat" cmpd="sng" algn="ctr">
                      <a:solidFill>
                        <a:srgbClr val="193D8C"/>
                      </a:solidFill>
                      <a:prstDash val="solid"/>
                      <a:round/>
                      <a:headEnd type="none" w="med" len="med"/>
                      <a:tailEnd type="none" w="med" len="med"/>
                    </a:lnT>
                    <a:lnB w="19050" cap="flat" cmpd="sng" algn="ctr">
                      <a:solidFill>
                        <a:srgbClr val="193D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411446"/>
                  </a:ext>
                </a:extLst>
              </a:tr>
            </a:tbl>
          </a:graphicData>
        </a:graphic>
      </p:graphicFrame>
      <p:pic>
        <p:nvPicPr>
          <p:cNvPr id="12" name="Picture 11" descr="A blue and green gradient&#10;&#10;Description automatically generated">
            <a:extLst>
              <a:ext uri="{FF2B5EF4-FFF2-40B4-BE49-F238E27FC236}">
                <a16:creationId xmlns:a16="http://schemas.microsoft.com/office/drawing/2014/main" id="{FB389B2E-836E-501B-3E59-A8F114B5661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753350" y="2714625"/>
            <a:ext cx="1394611" cy="942975"/>
          </a:xfrm>
          <a:prstGeom prst="rect">
            <a:avLst/>
          </a:prstGeom>
        </p:spPr>
      </p:pic>
      <p:sp>
        <p:nvSpPr>
          <p:cNvPr id="13" name="Content Placeholder 4">
            <a:extLst>
              <a:ext uri="{FF2B5EF4-FFF2-40B4-BE49-F238E27FC236}">
                <a16:creationId xmlns:a16="http://schemas.microsoft.com/office/drawing/2014/main" id="{10F8650D-DA78-EC64-1A74-F98BAC9A0852}"/>
              </a:ext>
            </a:extLst>
          </p:cNvPr>
          <p:cNvSpPr txBox="1">
            <a:spLocks/>
          </p:cNvSpPr>
          <p:nvPr/>
        </p:nvSpPr>
        <p:spPr>
          <a:xfrm>
            <a:off x="7753349" y="2714625"/>
            <a:ext cx="1394611" cy="942975"/>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dirty="0">
                <a:solidFill>
                  <a:schemeClr val="bg1"/>
                </a:solidFill>
                <a:cs typeface="Segoe UI"/>
              </a:rPr>
              <a:t>Note: </a:t>
            </a:r>
            <a:r>
              <a:rPr lang="en-US" sz="1000" b="0" dirty="0">
                <a:solidFill>
                  <a:schemeClr val="bg1"/>
                </a:solidFill>
                <a:cs typeface="Segoe UI"/>
              </a:rPr>
              <a:t>We automatically reweight Promoting Interoperability for small practices. See </a:t>
            </a:r>
            <a:r>
              <a:rPr lang="en-US" sz="1000" b="0" dirty="0">
                <a:solidFill>
                  <a:schemeClr val="bg1"/>
                </a:solidFill>
                <a:cs typeface="Segoe UI"/>
                <a:hlinkClick r:id="rId10" action="ppaction://hlinksldjump">
                  <a:extLst>
                    <a:ext uri="{A12FA001-AC4F-418D-AE19-62706E023703}">
                      <ahyp:hlinkClr xmlns:ahyp="http://schemas.microsoft.com/office/drawing/2018/hyperlinkcolor" val="tx"/>
                    </a:ext>
                  </a:extLst>
                </a:hlinkClick>
              </a:rPr>
              <a:t>page 8</a:t>
            </a:r>
            <a:r>
              <a:rPr lang="en-US" sz="1000" b="0" dirty="0">
                <a:solidFill>
                  <a:schemeClr val="bg1"/>
                </a:solidFill>
                <a:cs typeface="Segoe UI"/>
              </a:rPr>
              <a:t> for more information. </a:t>
            </a:r>
            <a:endParaRPr lang="en-US" sz="1000" b="0" dirty="0">
              <a:solidFill>
                <a:schemeClr val="bg1"/>
              </a:solidFill>
              <a:cs typeface="Segoe UI" panose="020B0502040204020203" pitchFamily="34" charset="0"/>
            </a:endParaRPr>
          </a:p>
        </p:txBody>
      </p:sp>
      <p:pic>
        <p:nvPicPr>
          <p:cNvPr id="16" name="Picture 15" descr="A blue and green gradient&#10;&#10;Description automatically generated">
            <a:extLst>
              <a:ext uri="{FF2B5EF4-FFF2-40B4-BE49-F238E27FC236}">
                <a16:creationId xmlns:a16="http://schemas.microsoft.com/office/drawing/2014/main" id="{362F466A-5E01-4F3D-7C7B-2A1067A52CD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196622" y="6320031"/>
            <a:ext cx="7044267" cy="411745"/>
          </a:xfrm>
          <a:prstGeom prst="rect">
            <a:avLst/>
          </a:prstGeom>
        </p:spPr>
      </p:pic>
      <p:sp>
        <p:nvSpPr>
          <p:cNvPr id="17" name="Content Placeholder 4">
            <a:extLst>
              <a:ext uri="{FF2B5EF4-FFF2-40B4-BE49-F238E27FC236}">
                <a16:creationId xmlns:a16="http://schemas.microsoft.com/office/drawing/2014/main" id="{5355D607-D1E6-878D-5458-346796407985}"/>
              </a:ext>
            </a:extLst>
          </p:cNvPr>
          <p:cNvSpPr txBox="1">
            <a:spLocks/>
          </p:cNvSpPr>
          <p:nvPr/>
        </p:nvSpPr>
        <p:spPr>
          <a:xfrm>
            <a:off x="1368471" y="6390333"/>
            <a:ext cx="6661182" cy="61414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ea typeface="+mn-ea"/>
                <a:cs typeface="+mn-cs"/>
              </a:rPr>
              <a:t>See </a:t>
            </a:r>
            <a:r>
              <a:rPr kumimoji="0" lang="en-US" sz="1050" b="0" i="0" u="none" strike="noStrike" kern="1200" cap="none" spc="0" normalizeH="0" baseline="0" noProof="0" dirty="0">
                <a:ln>
                  <a:noFill/>
                </a:ln>
                <a:solidFill>
                  <a:schemeClr val="bg1"/>
                </a:solidFill>
                <a:effectLst/>
                <a:uLnTx/>
                <a:uFillTx/>
                <a:ea typeface="+mn-ea"/>
                <a:cs typeface="+mn-cs"/>
                <a:hlinkClick r:id="rId11" action="ppaction://hlinksldjump">
                  <a:extLst>
                    <a:ext uri="{A12FA001-AC4F-418D-AE19-62706E023703}">
                      <ahyp:hlinkClr xmlns:ahyp="http://schemas.microsoft.com/office/drawing/2018/hyperlinkcolor" val="tx"/>
                    </a:ext>
                  </a:extLst>
                </a:hlinkClick>
              </a:rPr>
              <a:t>Appendix B</a:t>
            </a:r>
            <a:r>
              <a:rPr kumimoji="0" lang="en-US" sz="1050" b="0" i="0" u="none" strike="noStrike" kern="1200" cap="none" spc="0" normalizeH="0" baseline="0" noProof="0" dirty="0">
                <a:ln>
                  <a:noFill/>
                </a:ln>
                <a:solidFill>
                  <a:schemeClr val="bg1"/>
                </a:solidFill>
                <a:effectLst/>
                <a:uLnTx/>
                <a:uFillTx/>
                <a:ea typeface="+mn-ea"/>
                <a:cs typeface="+mn-cs"/>
              </a:rPr>
              <a:t> (traditional MIPS) and </a:t>
            </a:r>
            <a:r>
              <a:rPr kumimoji="0" lang="en-US" sz="1050" b="0" i="0" u="none" strike="noStrike" kern="1200" cap="none" spc="0" normalizeH="0" baseline="0" noProof="0" dirty="0">
                <a:ln>
                  <a:noFill/>
                </a:ln>
                <a:solidFill>
                  <a:schemeClr val="bg1"/>
                </a:solidFill>
                <a:effectLst/>
                <a:uLnTx/>
                <a:uFillTx/>
                <a:ea typeface="+mn-ea"/>
                <a:cs typeface="+mn-cs"/>
                <a:hlinkClick r:id="rId12" action="ppaction://hlinksldjump">
                  <a:extLst>
                    <a:ext uri="{A12FA001-AC4F-418D-AE19-62706E023703}">
                      <ahyp:hlinkClr xmlns:ahyp="http://schemas.microsoft.com/office/drawing/2018/hyperlinkcolor" val="tx"/>
                    </a:ext>
                  </a:extLst>
                </a:hlinkClick>
              </a:rPr>
              <a:t>Appendix C</a:t>
            </a:r>
            <a:r>
              <a:rPr kumimoji="0" lang="en-US" sz="1050" b="0" i="0" u="none" strike="noStrike" kern="1200" cap="none" spc="0" normalizeH="0" baseline="0" noProof="0" dirty="0">
                <a:ln>
                  <a:noFill/>
                </a:ln>
                <a:solidFill>
                  <a:schemeClr val="bg1"/>
                </a:solidFill>
                <a:effectLst/>
                <a:uLnTx/>
                <a:uFillTx/>
                <a:ea typeface="+mn-ea"/>
                <a:cs typeface="+mn-cs"/>
              </a:rPr>
              <a:t> (APP) for more information on performance category reweighting.</a:t>
            </a:r>
          </a:p>
        </p:txBody>
      </p:sp>
    </p:spTree>
    <p:extLst>
      <p:ext uri="{BB962C8B-B14F-4D97-AF65-F5344CB8AC3E}">
        <p14:creationId xmlns:p14="http://schemas.microsoft.com/office/powerpoint/2010/main" val="261470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7DFF37-8945-9C4C-A032-23E2791B0018}"/>
              </a:ext>
            </a:extLst>
          </p:cNvPr>
          <p:cNvSpPr>
            <a:spLocks noGrp="1"/>
          </p:cNvSpPr>
          <p:nvPr>
            <p:ph type="ctrTitle"/>
          </p:nvPr>
        </p:nvSpPr>
        <p:spPr>
          <a:xfrm>
            <a:off x="5080261" y="3182112"/>
            <a:ext cx="3875035" cy="2373683"/>
          </a:xfrm>
        </p:spPr>
        <p:txBody>
          <a:bodyPr>
            <a:normAutofit fontScale="90000"/>
          </a:bodyPr>
          <a:lstStyle/>
          <a:p>
            <a:r>
              <a:rPr lang="en-US" dirty="0"/>
              <a:t>MIPS Promoting Interoperability Performance Category Hardship Exception Information</a:t>
            </a:r>
          </a:p>
        </p:txBody>
      </p:sp>
      <p:sp>
        <p:nvSpPr>
          <p:cNvPr id="11" name="Action Button: Home 3">
            <a:hlinkClick r:id="rId2" action="ppaction://hlinksldjump" highlightClick="1"/>
            <a:extLst>
              <a:ext uri="{FF2B5EF4-FFF2-40B4-BE49-F238E27FC236}">
                <a16:creationId xmlns:a16="http://schemas.microsoft.com/office/drawing/2014/main" id="{91863B86-E133-46A0-A38A-7CB540B7CF23}"/>
              </a:ext>
            </a:extLst>
          </p:cNvPr>
          <p:cNvSpPr/>
          <p:nvPr/>
        </p:nvSpPr>
        <p:spPr>
          <a:xfrm>
            <a:off x="432579" y="6362708"/>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844A97D-706A-2CE6-E4F3-A6388A328E37}"/>
              </a:ext>
            </a:extLst>
          </p:cNvPr>
          <p:cNvSpPr txBox="1">
            <a:spLocks/>
          </p:cNvSpPr>
          <p:nvPr/>
        </p:nvSpPr>
        <p:spPr>
          <a:xfrm>
            <a:off x="8599118" y="6356350"/>
            <a:ext cx="544882"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00366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CDB60F0-AC09-BD4B-A1B3-643EDDF3EAAF}" type="slidenum">
              <a:rPr lang="en-US" smtClean="0"/>
              <a:pPr algn="l"/>
              <a:t>7</a:t>
            </a:fld>
            <a:endParaRPr lang="en-US" dirty="0"/>
          </a:p>
        </p:txBody>
      </p:sp>
    </p:spTree>
    <p:extLst>
      <p:ext uri="{BB962C8B-B14F-4D97-AF65-F5344CB8AC3E}">
        <p14:creationId xmlns:p14="http://schemas.microsoft.com/office/powerpoint/2010/main" val="411426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Overview</a:t>
            </a:r>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8108254" cy="4965883"/>
          </a:xfrm>
        </p:spPr>
        <p:txBody>
          <a:bodyPr>
            <a:normAutofit lnSpcReduction="10000"/>
          </a:bodyPr>
          <a:lstStyle/>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may automatically qualify for reweighting in this performance category. </a:t>
            </a:r>
          </a:p>
          <a:p>
            <a:pPr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See </a:t>
            </a: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hlinkClick r:id="rId2" action="ppaction://hlinksldjump"/>
              </a:rPr>
              <a:t>Appendix A</a:t>
            </a: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a:t>
            </a:r>
          </a:p>
          <a:p>
            <a:pPr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If you automatically quality for reweighting, you don’t need to </a:t>
            </a: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submit a Hardship Exception application. </a:t>
            </a:r>
          </a:p>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You’ll complete the Hardship Exception application at the level for which you’ll report data to MIPS for other performance categories.  </a:t>
            </a:r>
          </a:p>
          <a:p>
            <a:pPr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If you’re reporting data at the individual level, complete the Hardship Exception application at the individual level.</a:t>
            </a:r>
          </a:p>
          <a:p>
            <a:pPr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If you’re reporting data at the group level, complete the Hardship Exception application at the group level. </a:t>
            </a:r>
          </a:p>
          <a:p>
            <a:pPr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Note, a group Hardship Exception application will </a:t>
            </a:r>
            <a:r>
              <a:rPr kumimoji="0" lang="en-US" sz="1100" b="1" i="0" u="none" strike="noStrike" kern="1200" cap="none" spc="0" normalizeH="0" baseline="0" noProof="0" dirty="0">
                <a:ln>
                  <a:noFill/>
                </a:ln>
                <a:effectLst/>
                <a:uLnTx/>
                <a:uFillTx/>
                <a:ea typeface="Verdana" panose="020B0604030504040204" pitchFamily="34" charset="0"/>
                <a:cs typeface="Segoe UI" panose="020B0502040204020203" pitchFamily="34" charset="0"/>
              </a:rPr>
              <a:t>only</a:t>
            </a: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 apply at the group level. </a:t>
            </a:r>
          </a:p>
          <a:p>
            <a:pPr marL="365760" indent="-171450">
              <a:lnSpc>
                <a:spcPct val="130000"/>
              </a:lnSpc>
              <a:spcBef>
                <a:spcPts val="0"/>
              </a:spcBef>
              <a:spcAft>
                <a:spcPts val="600"/>
              </a:spcAft>
              <a:buFont typeface="Courier New" panose="02070309020205020404" pitchFamily="49" charset="0"/>
              <a:buChar char="o"/>
              <a:defRPr/>
            </a:pP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If clinicians in your practice participate in MIPS at the individual level, don’t complete the Hardship Exception application at the group level. You’ll complete the Hardship Exception application at the individual level for each clinician (who doesn’t automatically qualify for reweighting) to be considered for reweighting. </a:t>
            </a:r>
          </a:p>
          <a:p>
            <a:pPr marL="365760" indent="-171450">
              <a:lnSpc>
                <a:spcPct val="130000"/>
              </a:lnSpc>
              <a:spcBef>
                <a:spcPts val="0"/>
              </a:spcBef>
              <a:spcAft>
                <a:spcPts val="600"/>
              </a:spcAft>
              <a:buFont typeface="Courier New" panose="02070309020205020404" pitchFamily="49" charset="0"/>
              <a:buChar char="o"/>
              <a:defRPr/>
            </a:pPr>
            <a:r>
              <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rPr>
              <a:t>If you’re reporting an MVP as a subgroup, an approved group level Hardship Exception will apply to the subgroup participants.</a:t>
            </a:r>
          </a:p>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endParaRPr kumimoji="0" lang="en-US" sz="1100" b="0" i="0" u="none" strike="noStrike" kern="1200" cap="none" spc="0" normalizeH="0" baseline="0" noProof="0" dirty="0">
              <a:ln>
                <a:noFill/>
              </a:ln>
              <a:effectLst/>
              <a:uLnTx/>
              <a:uFillTx/>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3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can still submit data for the MIPS Promoting Interoperability performance category. </a:t>
            </a:r>
          </a:p>
          <a:p>
            <a:pPr marL="173736"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If your circumstances change and you’re able to collect and submit Promoting Interoperability data, we’ll disregard your Hardship Exception application and you’ll be scored in this performance category. </a:t>
            </a:r>
          </a:p>
          <a:p>
            <a:pPr marL="173736"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You’ll also be scored in this performance category if you attest to any data, such as selecting performance period dates or responding to attestation statements, during the submission period.  The submission of data cancels a hardship exception and automatic reweighting</a:t>
            </a: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8</a:t>
            </a:fld>
            <a:endParaRPr lang="en-US"/>
          </a:p>
        </p:txBody>
      </p:sp>
      <p:sp>
        <p:nvSpPr>
          <p:cNvPr id="9" name="Action Button: Home 3">
            <a:hlinkClick r:id="rId3"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INFORMATION</a:t>
            </a:r>
          </a:p>
        </p:txBody>
      </p:sp>
      <p:pic>
        <p:nvPicPr>
          <p:cNvPr id="6" name="Picture 5" descr="A blue and green gradient&#10;&#10;Description automatically generated">
            <a:extLst>
              <a:ext uri="{FF2B5EF4-FFF2-40B4-BE49-F238E27FC236}">
                <a16:creationId xmlns:a16="http://schemas.microsoft.com/office/drawing/2014/main" id="{4073903B-80BB-4954-A1D5-6155605AB9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9866" y="6356349"/>
            <a:ext cx="7044267" cy="365125"/>
          </a:xfrm>
          <a:prstGeom prst="rect">
            <a:avLst/>
          </a:prstGeom>
        </p:spPr>
      </p:pic>
      <p:sp>
        <p:nvSpPr>
          <p:cNvPr id="7" name="Content Placeholder 4">
            <a:extLst>
              <a:ext uri="{FF2B5EF4-FFF2-40B4-BE49-F238E27FC236}">
                <a16:creationId xmlns:a16="http://schemas.microsoft.com/office/drawing/2014/main" id="{0B23987C-1338-8ED4-4632-D7EDFB74B148}"/>
              </a:ext>
            </a:extLst>
          </p:cNvPr>
          <p:cNvSpPr txBox="1">
            <a:spLocks/>
          </p:cNvSpPr>
          <p:nvPr/>
        </p:nvSpPr>
        <p:spPr>
          <a:xfrm>
            <a:off x="1049866" y="6356350"/>
            <a:ext cx="7044267" cy="40144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100" b="1" i="0" strike="noStrike" kern="1200" cap="none" spc="0" normalizeH="0" baseline="0" noProof="0" dirty="0">
                <a:ln>
                  <a:noFill/>
                </a:ln>
                <a:solidFill>
                  <a:schemeClr val="bg1"/>
                </a:solidFill>
                <a:effectLst/>
                <a:uLnTx/>
                <a:uFillTx/>
                <a:ea typeface="+mn-ea"/>
                <a:cs typeface="Segoe UI" panose="020B0502040204020203" pitchFamily="34" charset="0"/>
              </a:rPr>
              <a:t>Reminder: </a:t>
            </a:r>
            <a:r>
              <a:rPr kumimoji="0" lang="en-US" sz="1100" b="0" i="0" u="none" strike="noStrike" kern="1200" cap="none" spc="0" normalizeH="0" baseline="0" noProof="0" dirty="0">
                <a:ln>
                  <a:noFill/>
                </a:ln>
                <a:solidFill>
                  <a:schemeClr val="bg1"/>
                </a:solidFill>
                <a:effectLst/>
                <a:uLnTx/>
                <a:uFillTx/>
                <a:ea typeface="+mn-ea"/>
                <a:cs typeface="Segoe UI" panose="020B0502040204020203" pitchFamily="34" charset="0"/>
              </a:rPr>
              <a:t>Small practices qualify for automatic reweighting of the Promoting Interoperability performance category. </a:t>
            </a:r>
          </a:p>
        </p:txBody>
      </p:sp>
      <p:pic>
        <p:nvPicPr>
          <p:cNvPr id="8" name="Picture 7" descr="A blue and green gradient&#10;&#10;Description automatically generated">
            <a:extLst>
              <a:ext uri="{FF2B5EF4-FFF2-40B4-BE49-F238E27FC236}">
                <a16:creationId xmlns:a16="http://schemas.microsoft.com/office/drawing/2014/main" id="{FB5400FA-711B-485F-2182-A8329C31EC2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9866" y="4231248"/>
            <a:ext cx="7044267" cy="445527"/>
          </a:xfrm>
          <a:prstGeom prst="rect">
            <a:avLst/>
          </a:prstGeom>
        </p:spPr>
      </p:pic>
      <p:sp>
        <p:nvSpPr>
          <p:cNvPr id="10" name="Content Placeholder 4">
            <a:extLst>
              <a:ext uri="{FF2B5EF4-FFF2-40B4-BE49-F238E27FC236}">
                <a16:creationId xmlns:a16="http://schemas.microsoft.com/office/drawing/2014/main" id="{7FD45A47-4F01-C268-0EF7-DD27390AE905}"/>
              </a:ext>
            </a:extLst>
          </p:cNvPr>
          <p:cNvSpPr txBox="1">
            <a:spLocks/>
          </p:cNvSpPr>
          <p:nvPr/>
        </p:nvSpPr>
        <p:spPr>
          <a:xfrm>
            <a:off x="1049866" y="4231248"/>
            <a:ext cx="7044267" cy="5144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400" b="1" kern="1200">
                <a:solidFill>
                  <a:srgbClr val="0C777D"/>
                </a:solidFill>
                <a:latin typeface="+mj-lt"/>
                <a:ea typeface="+mn-ea"/>
                <a:cs typeface="+mn-cs"/>
              </a:defRPr>
            </a:lvl1pPr>
            <a:lvl2pPr marL="0" indent="-228600" algn="l" defTabSz="914400" rtl="0" eaLnBrk="1" latinLnBrk="0" hangingPunct="1">
              <a:lnSpc>
                <a:spcPct val="100000"/>
              </a:lnSpc>
              <a:spcBef>
                <a:spcPts val="500"/>
              </a:spcBef>
              <a:buClr>
                <a:srgbClr val="1FAEB5"/>
              </a:buClr>
              <a:buSzPct val="70000"/>
              <a:buFont typeface="Arial" panose="020B0604020202020204" pitchFamily="34" charset="0"/>
              <a:buChar char="•"/>
              <a:defRPr sz="1400" kern="1200">
                <a:solidFill>
                  <a:srgbClr val="003664"/>
                </a:solidFill>
                <a:latin typeface="+mj-lt"/>
                <a:ea typeface="+mn-ea"/>
                <a:cs typeface="+mn-cs"/>
              </a:defRPr>
            </a:lvl2pPr>
            <a:lvl3pPr marL="457200" indent="-228600" algn="l" defTabSz="914400" rtl="0" eaLnBrk="1" latinLnBrk="0" hangingPunct="1">
              <a:lnSpc>
                <a:spcPct val="100000"/>
              </a:lnSpc>
              <a:spcBef>
                <a:spcPts val="500"/>
              </a:spcBef>
              <a:buClr>
                <a:srgbClr val="1FAEB5"/>
              </a:buClr>
              <a:buSzPct val="70000"/>
              <a:buFont typeface="System Font Regular"/>
              <a:buChar char="—"/>
              <a:defRPr sz="1400" kern="1200">
                <a:solidFill>
                  <a:srgbClr val="003664"/>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366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50" b="1" dirty="0">
                <a:solidFill>
                  <a:schemeClr val="bg1"/>
                </a:solidFill>
                <a:cs typeface="Segoe UI" panose="020B0502040204020203" pitchFamily="34" charset="0"/>
              </a:rPr>
              <a:t>Did You Know? </a:t>
            </a:r>
            <a:r>
              <a:rPr lang="en-US" sz="1050" b="0" dirty="0">
                <a:solidFill>
                  <a:schemeClr val="bg1"/>
                </a:solidFill>
                <a:cs typeface="Segoe UI" panose="020B0502040204020203" pitchFamily="34" charset="0"/>
              </a:rPr>
              <a:t>Subgroups can’t submit a Promoting Interoperability Hardship Exception application at the subgroup level but a subgroup will inherit any reweighting approved for their affiliated group.</a:t>
            </a:r>
          </a:p>
        </p:txBody>
      </p:sp>
    </p:spTree>
    <p:extLst>
      <p:ext uri="{BB962C8B-B14F-4D97-AF65-F5344CB8AC3E}">
        <p14:creationId xmlns:p14="http://schemas.microsoft.com/office/powerpoint/2010/main" val="427352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1CE8-4EB4-4849-BE04-72E1A0546202}"/>
              </a:ext>
            </a:extLst>
          </p:cNvPr>
          <p:cNvSpPr>
            <a:spLocks noGrp="1"/>
          </p:cNvSpPr>
          <p:nvPr>
            <p:ph type="title"/>
          </p:nvPr>
        </p:nvSpPr>
        <p:spPr>
          <a:xfrm>
            <a:off x="490864" y="621101"/>
            <a:ext cx="8108254" cy="767751"/>
          </a:xfrm>
        </p:spPr>
        <p:txBody>
          <a:bodyPr/>
          <a:lstStyle/>
          <a:p>
            <a:r>
              <a:rPr lang="en-US" dirty="0"/>
              <a:t>Overview </a:t>
            </a:r>
            <a:r>
              <a:rPr lang="en-US" b="0" dirty="0"/>
              <a:t>(Continued)</a:t>
            </a:r>
            <a:endParaRPr lang="en-US" dirty="0"/>
          </a:p>
        </p:txBody>
      </p:sp>
      <p:sp>
        <p:nvSpPr>
          <p:cNvPr id="5" name="Content Placeholder 4">
            <a:extLst>
              <a:ext uri="{FF2B5EF4-FFF2-40B4-BE49-F238E27FC236}">
                <a16:creationId xmlns:a16="http://schemas.microsoft.com/office/drawing/2014/main" id="{56E6FC62-762C-DF5C-898D-AE0FA2895E75}"/>
              </a:ext>
            </a:extLst>
          </p:cNvPr>
          <p:cNvSpPr>
            <a:spLocks noGrp="1"/>
          </p:cNvSpPr>
          <p:nvPr>
            <p:ph idx="1"/>
          </p:nvPr>
        </p:nvSpPr>
        <p:spPr>
          <a:xfrm>
            <a:off x="490864" y="1271016"/>
            <a:ext cx="8108254" cy="4965883"/>
          </a:xfrm>
        </p:spPr>
        <p:txBody>
          <a:bodyPr>
            <a:normAutofit lnSpcReduction="10000"/>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ea typeface="Verdana"/>
                <a:cs typeface="Segoe UI"/>
              </a:rPr>
              <a:t>You aren’t required to submit documentation with your application. </a:t>
            </a:r>
            <a:endParaRPr kumimoji="0" lang="en-US"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a:cs typeface="Segoe UI"/>
              </a:rPr>
              <a:t>However, clinicians, groups, and virtual groups should retain documentation of their circumstances supporting their application for their own records in the event they’re selected by CMS for data validation or audit. See our </a:t>
            </a:r>
            <a:r>
              <a:rPr kumimoji="0" lang="it-IT" b="0" i="0" u="none" strike="noStrike" kern="1200" cap="none" spc="0" normalizeH="0" baseline="0" noProof="0" dirty="0">
                <a:ln>
                  <a:noFill/>
                </a:ln>
                <a:solidFill>
                  <a:srgbClr val="449BD8"/>
                </a:solidFill>
                <a:effectLst/>
                <a:uLnTx/>
                <a:uFillTx/>
                <a:ea typeface="Verdana"/>
                <a:cs typeface="Segoe UI"/>
                <a:hlinkClick r:id="rId2"/>
              </a:rPr>
              <a:t>202</a:t>
            </a:r>
            <a:r>
              <a:rPr kumimoji="0" lang="it-IT" b="0" i="0" u="none" strike="noStrike" kern="1200" cap="none" spc="0" normalizeH="0" baseline="0" noProof="0" dirty="0">
                <a:ln>
                  <a:noFill/>
                </a:ln>
                <a:solidFill>
                  <a:srgbClr val="FF0000"/>
                </a:solidFill>
                <a:effectLst/>
                <a:uLnTx/>
                <a:uFillTx/>
                <a:ea typeface="Verdana"/>
                <a:cs typeface="Segoe UI"/>
                <a:hlinkClick r:id="rId2"/>
              </a:rPr>
              <a:t>4</a:t>
            </a:r>
            <a:r>
              <a:rPr kumimoji="0" lang="it-IT" b="0" i="0" u="none" strike="noStrike" kern="1200" cap="none" spc="0" normalizeH="0" baseline="0" noProof="0" dirty="0">
                <a:ln>
                  <a:noFill/>
                </a:ln>
                <a:solidFill>
                  <a:srgbClr val="449BD8"/>
                </a:solidFill>
                <a:effectLst/>
                <a:uLnTx/>
                <a:uFillTx/>
                <a:ea typeface="Verdana"/>
                <a:cs typeface="Segoe UI"/>
                <a:hlinkClick r:id="rId2"/>
              </a:rPr>
              <a:t> MIPS Data Validation Criteria (ZIP, 2MB)</a:t>
            </a:r>
            <a:r>
              <a:rPr kumimoji="0" lang="it-IT" b="0" i="0" u="none" strike="noStrike" kern="1200" cap="none" spc="0" normalizeH="0" baseline="0" noProof="0" dirty="0">
                <a:ln>
                  <a:noFill/>
                </a:ln>
                <a:solidFill>
                  <a:srgbClr val="FF0000"/>
                </a:solidFill>
                <a:effectLst/>
                <a:uLnTx/>
                <a:uFillTx/>
                <a:ea typeface="Verdana"/>
                <a:cs typeface="Segoe UI"/>
              </a:rPr>
              <a:t> </a:t>
            </a:r>
            <a:r>
              <a:rPr kumimoji="0" lang="en-US" b="0" i="0" u="none" strike="noStrike" kern="1200" cap="none" spc="0" normalizeH="0" baseline="0" noProof="0" dirty="0">
                <a:ln>
                  <a:noFill/>
                </a:ln>
                <a:solidFill>
                  <a:srgbClr val="000000"/>
                </a:solidFill>
                <a:effectLst/>
                <a:uLnTx/>
                <a:uFillTx/>
                <a:ea typeface="Verdana"/>
                <a:cs typeface="Segoe UI"/>
              </a:rPr>
              <a:t>for details on the data validation process.</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You can apply for a MIPS Promoting Interoperability performance category hardship exception if you switch CEHRT vendors during the performance period.  </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a:cs typeface="Segoe UI"/>
              </a:rPr>
              <a:t>You would indicate an extreme and uncontrollable circumstances hardship exception and select vendor issues within the application.</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The following circumstances qualify as extreme and uncontrollable circumstances for a MIPS Promoting Interoperability performance category hardship exception:</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A natural disaster resulting in damage to or destruction of your CEHRT</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Practice closure</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Severe financial distress resulting in bankruptcy or debt restructuring </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rPr>
              <a:t>Vendor issues (such as a change in vendors during the performance period or errors with your CEHRT that your vendor is unable to address)</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ea typeface="Verdana"/>
                <a:cs typeface="Segoe UI"/>
              </a:rPr>
              <a:t>You may still be able to report if your EHR product is </a:t>
            </a:r>
            <a:r>
              <a:rPr kumimoji="0" lang="en-US" b="1" i="0" u="none" strike="noStrike" kern="1200" cap="none" spc="0" normalizeH="0" baseline="0" noProof="0" dirty="0">
                <a:ln>
                  <a:noFill/>
                </a:ln>
                <a:effectLst/>
                <a:uLnTx/>
                <a:uFillTx/>
                <a:ea typeface="Verdana"/>
                <a:cs typeface="Segoe UI"/>
              </a:rPr>
              <a:t>decertified under ONC’s Health IT Certification Program during the 2024 </a:t>
            </a:r>
            <a:r>
              <a:rPr kumimoji="0" lang="en-US" b="1" i="0" u="none" strike="noStrike" kern="1200" cap="none" spc="0" normalizeH="0" baseline="0" noProof="0" dirty="0">
                <a:ln>
                  <a:noFill/>
                </a:ln>
                <a:solidFill>
                  <a:srgbClr val="000000"/>
                </a:solidFill>
                <a:effectLst/>
                <a:uLnTx/>
                <a:uFillTx/>
                <a:ea typeface="Verdana"/>
                <a:cs typeface="Segoe UI"/>
              </a:rPr>
              <a:t>performance year.</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a:cs typeface="Segoe UI"/>
              </a:rPr>
              <a:t>You can submit your Promoting Interoperability performance category measures collected in your now-decertified EHR product if your performance period ended before the decertification occurred. </a:t>
            </a:r>
          </a:p>
          <a:p>
            <a:pPr marL="173736"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Verdana"/>
                <a:cs typeface="Segoe UI"/>
              </a:rPr>
              <a:t>If your performance period ended after the EHR decertification occurred, you can </a:t>
            </a:r>
            <a:r>
              <a:rPr kumimoji="0" lang="en-US" b="0" i="0" u="sng" strike="noStrike" kern="1200" cap="none" spc="0" normalizeH="0" baseline="0" noProof="0" dirty="0">
                <a:ln>
                  <a:noFill/>
                </a:ln>
                <a:solidFill>
                  <a:srgbClr val="000000"/>
                </a:solidFill>
                <a:effectLst/>
                <a:uLnTx/>
                <a:uFillTx/>
                <a:ea typeface="Verdana"/>
                <a:cs typeface="Segoe UI"/>
                <a:hlinkClick r:id="rId3"/>
              </a:rPr>
              <a:t>apply</a:t>
            </a:r>
            <a:r>
              <a:rPr kumimoji="0" lang="en-US" b="0" i="0" u="none" strike="noStrike" kern="1200" cap="none" spc="0" normalizeH="0" baseline="0" noProof="0" dirty="0">
                <a:ln>
                  <a:noFill/>
                </a:ln>
                <a:solidFill>
                  <a:srgbClr val="000000"/>
                </a:solidFill>
                <a:effectLst/>
                <a:uLnTx/>
                <a:uFillTx/>
                <a:ea typeface="Verdana"/>
                <a:cs typeface="Segoe UI"/>
              </a:rPr>
              <a:t> for a MIPS Promoting Interoperability performance category hardship exception and select decertified EHR technology. </a:t>
            </a:r>
            <a:endParaRPr kumimoji="0" lang="en-US" b="0" i="0" u="none" strike="noStrike" kern="1200" cap="none" spc="0" normalizeH="0" baseline="0" noProof="0" dirty="0">
              <a:ln>
                <a:noFill/>
              </a:ln>
              <a:solidFill>
                <a:srgbClr val="000000"/>
              </a:solidFill>
              <a:effectLst/>
              <a:uLnTx/>
              <a:uFillTx/>
              <a:ea typeface="Verdana" panose="020B0604030504040204"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647163F5-DA3B-4EF7-917E-094B526D900D}"/>
              </a:ext>
            </a:extLst>
          </p:cNvPr>
          <p:cNvSpPr>
            <a:spLocks noGrp="1"/>
          </p:cNvSpPr>
          <p:nvPr>
            <p:ph type="sldNum" sz="quarter" idx="12"/>
          </p:nvPr>
        </p:nvSpPr>
        <p:spPr/>
        <p:txBody>
          <a:bodyPr/>
          <a:lstStyle/>
          <a:p>
            <a:fld id="{579045F7-0599-405E-A7CD-20A91EABA5C1}" type="slidenum">
              <a:rPr lang="en-US" smtClean="0"/>
              <a:pPr/>
              <a:t>9</a:t>
            </a:fld>
            <a:endParaRPr lang="en-US"/>
          </a:p>
        </p:txBody>
      </p:sp>
      <p:sp>
        <p:nvSpPr>
          <p:cNvPr id="9" name="Action Button: Home 3">
            <a:hlinkClick r:id="rId4" action="ppaction://hlinksldjump" highlightClick="1"/>
            <a:extLst>
              <a:ext uri="{FF2B5EF4-FFF2-40B4-BE49-F238E27FC236}">
                <a16:creationId xmlns:a16="http://schemas.microsoft.com/office/drawing/2014/main" id="{3B8DBCA4-2830-4B7D-8BA0-7503415ED938}"/>
              </a:ext>
            </a:extLst>
          </p:cNvPr>
          <p:cNvSpPr/>
          <p:nvPr/>
        </p:nvSpPr>
        <p:spPr>
          <a:xfrm>
            <a:off x="303151" y="6356350"/>
            <a:ext cx="375426" cy="375426"/>
          </a:xfrm>
          <a:prstGeom prst="actionButtonHom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5B90EDF-8A3A-35EB-93D0-5B2517318694}"/>
              </a:ext>
            </a:extLst>
          </p:cNvPr>
          <p:cNvSpPr txBox="1"/>
          <p:nvPr/>
        </p:nvSpPr>
        <p:spPr>
          <a:xfrm>
            <a:off x="490864" y="355186"/>
            <a:ext cx="6745314" cy="430887"/>
          </a:xfrm>
          <a:prstGeom prst="rect">
            <a:avLst/>
          </a:prstGeom>
          <a:noFill/>
        </p:spPr>
        <p:txBody>
          <a:bodyPr wrap="square">
            <a:spAutoFit/>
          </a:bodyPr>
          <a:lstStyle/>
          <a:p>
            <a:r>
              <a:rPr lang="en-US" sz="1100" b="1" spc="300" dirty="0">
                <a:solidFill>
                  <a:srgbClr val="003664"/>
                </a:solidFill>
              </a:rPr>
              <a:t>MIPS PROMOTING INTEROPERABILITY PERFORMANCE CATEGORY HARDSHIP EXCEPTION INFORMATION</a:t>
            </a:r>
          </a:p>
        </p:txBody>
      </p:sp>
    </p:spTree>
    <p:extLst>
      <p:ext uri="{BB962C8B-B14F-4D97-AF65-F5344CB8AC3E}">
        <p14:creationId xmlns:p14="http://schemas.microsoft.com/office/powerpoint/2010/main" val="36395419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B32BB7467444199DF6F33399F7E1D" ma:contentTypeVersion="25" ma:contentTypeDescription="Create a new document." ma:contentTypeScope="" ma:versionID="ea61a4e24e62b25e438e618bc3347bc2">
  <xsd:schema xmlns:xsd="http://www.w3.org/2001/XMLSchema" xmlns:xs="http://www.w3.org/2001/XMLSchema" xmlns:p="http://schemas.microsoft.com/office/2006/metadata/properties" xmlns:ns1="http://schemas.microsoft.com/sharepoint/v3" xmlns:ns2="4dbfb0f4-9cff-4e04-9823-15737fd50144" xmlns:ns3="83d59023-fc7a-477c-89c8-8f764ce10de5" xmlns:ns4="b8759a14-0f36-467b-89bb-6221a083b0fc" targetNamespace="http://schemas.microsoft.com/office/2006/metadata/properties" ma:root="true" ma:fieldsID="ac75f412e0d77730f3cf3276e7cf4fcc" ns1:_="" ns2:_="" ns3:_="" ns4:_="">
    <xsd:import namespace="http://schemas.microsoft.com/sharepoint/v3"/>
    <xsd:import namespace="4dbfb0f4-9cff-4e04-9823-15737fd50144"/>
    <xsd:import namespace="83d59023-fc7a-477c-89c8-8f764ce10de5"/>
    <xsd:import namespace="b8759a14-0f36-467b-89bb-6221a083b0fc"/>
    <xsd:element name="properties">
      <xsd:complexType>
        <xsd:sequence>
          <xsd:element name="documentManagement">
            <xsd:complexType>
              <xsd:all>
                <xsd:element ref="ns1:PublishingStartDate" minOccurs="0"/>
                <xsd:element ref="ns1:PublishingExpirationDate" minOccurs="0"/>
                <xsd:element ref="ns2:Version_x0020_No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bfb0f4-9cff-4e04-9823-15737fd50144" elementFormDefault="qualified">
    <xsd:import namespace="http://schemas.microsoft.com/office/2006/documentManagement/types"/>
    <xsd:import namespace="http://schemas.microsoft.com/office/infopath/2007/PartnerControls"/>
    <xsd:element name="Version_x0020_Note" ma:index="6" nillable="true" ma:displayName="Version Note" ma:internalName="Version_x0020_Note"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d59023-fc7a-477c-89c8-8f764ce10de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bfb0f4-9cff-4e04-9823-15737fd50144">
      <Terms xmlns="http://schemas.microsoft.com/office/infopath/2007/PartnerControls"/>
    </lcf76f155ced4ddcb4097134ff3c332f>
    <TaxCatchAll xmlns="b8759a14-0f36-467b-89bb-6221a083b0fc" xsi:nil="true"/>
    <Version_x0020_Note xmlns="4dbfb0f4-9cff-4e04-9823-15737fd50144"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C8A9F-C897-4297-B162-3F573DA07115}"/>
</file>

<file path=customXml/itemProps2.xml><?xml version="1.0" encoding="utf-8"?>
<ds:datastoreItem xmlns:ds="http://schemas.openxmlformats.org/officeDocument/2006/customXml" ds:itemID="{03341344-121B-47B3-8116-D1D30CC126EC}">
  <ds:schemaRefs>
    <ds:schemaRef ds:uri="http://www.w3.org/XML/1998/namespace"/>
    <ds:schemaRef ds:uri="http://purl.org/dc/elements/1.1/"/>
    <ds:schemaRef ds:uri="http://schemas.microsoft.com/office/2006/documentManagement/types"/>
    <ds:schemaRef ds:uri="http://schemas.microsoft.com/office/2006/metadata/properties"/>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b8759a14-0f36-467b-89bb-6221a083b0fc"/>
    <ds:schemaRef ds:uri="83d59023-fc7a-477c-89c8-8f764ce10de5"/>
    <ds:schemaRef ds:uri="4dbfb0f4-9cff-4e04-9823-15737fd50144"/>
    <ds:schemaRef ds:uri="562ee83e-bf68-4b63-89e5-73151d97fdbe"/>
    <ds:schemaRef ds:uri="02d12187-754c-41a9-9e93-c3e1cfacc155"/>
  </ds:schemaRefs>
</ds:datastoreItem>
</file>

<file path=customXml/itemProps3.xml><?xml version="1.0" encoding="utf-8"?>
<ds:datastoreItem xmlns:ds="http://schemas.openxmlformats.org/officeDocument/2006/customXml" ds:itemID="{46F858D6-DAB4-4706-B709-3B4C91E133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9965</TotalTime>
  <Words>5865</Words>
  <Application>Microsoft Office PowerPoint</Application>
  <PresentationFormat>On-screen Show (4:3)</PresentationFormat>
  <Paragraphs>538</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Courier New</vt:lpstr>
      <vt:lpstr>Segoe UI</vt:lpstr>
      <vt:lpstr>Symbol</vt:lpstr>
      <vt:lpstr>System Font Regular</vt:lpstr>
      <vt:lpstr>Verdana</vt:lpstr>
      <vt:lpstr>Wingdings</vt:lpstr>
      <vt:lpstr>Custom Design</vt:lpstr>
      <vt:lpstr>Merit-based Incentive Payment System (MIPS) </vt:lpstr>
      <vt:lpstr>Table of Contents</vt:lpstr>
      <vt:lpstr>How to Use This Guide</vt:lpstr>
      <vt:lpstr>How to Use This Guide</vt:lpstr>
      <vt:lpstr>MIPS Promoting Interoperability Performance Category Hardship Exception Application Overview</vt:lpstr>
      <vt:lpstr>Overview</vt:lpstr>
      <vt:lpstr>MIPS Promoting Interoperability Performance Category Hardship Exception Information</vt:lpstr>
      <vt:lpstr>Overview</vt:lpstr>
      <vt:lpstr>Overview (Continued)</vt:lpstr>
      <vt:lpstr>Groups and Virtual Groups</vt:lpstr>
      <vt:lpstr>MIPS APM Participants</vt:lpstr>
      <vt:lpstr>MIPS Promoting Interoperability Performance Category Hardship Exception: Frequently Asked Questions </vt:lpstr>
      <vt:lpstr>PowerPoint Presentation</vt:lpstr>
      <vt:lpstr>MIPS Promoting Interoperability Performance Category Hardship Exception: Application Steps</vt:lpstr>
      <vt:lpstr>Step 1: Sign in to Your QPP Account</vt:lpstr>
      <vt:lpstr>Step 2: Navigate to Your Exception Applications </vt:lpstr>
      <vt:lpstr>Step 3: Select the Exception Application</vt:lpstr>
      <vt:lpstr>Step 4: Select Application Type</vt:lpstr>
      <vt:lpstr>Step 5: Enter Participation Level Information</vt:lpstr>
      <vt:lpstr>Step 6: Enter Submitter Details </vt:lpstr>
      <vt:lpstr>Step 7: Enter Additional Staff in Additional Access Section</vt:lpstr>
      <vt:lpstr>Step 8: Select the Reason for the MIPS Promoting Interoperability Hardship </vt:lpstr>
      <vt:lpstr>Step 9: Complete Attestation and Provide Event Description</vt:lpstr>
      <vt:lpstr>Step 9: Complete Attestation and Provide Event Description (Continued)</vt:lpstr>
      <vt:lpstr>Step 9: Complete Attestation and Provide Event Description (Continued)</vt:lpstr>
      <vt:lpstr>Step 9: Complete Attestation and Provide Event Description (Continued)</vt:lpstr>
      <vt:lpstr>Step 9: Complete Attestation and Provide Event Description (Continued)</vt:lpstr>
      <vt:lpstr>Step 10: Submit MIPS Promoting Interoperability Hardship Exception Application</vt:lpstr>
      <vt:lpstr>MIPS Promoting Interoperability Hardship Exception Application Submission Confirmation</vt:lpstr>
      <vt:lpstr>Help and Version History</vt:lpstr>
      <vt:lpstr>Where Can You Go for Help?</vt:lpstr>
      <vt:lpstr>Version History </vt:lpstr>
      <vt:lpstr>Appendices</vt:lpstr>
      <vt:lpstr>Appendix A. Automatic Reweighting in the MIPS Promoting Interoperability Performance Category </vt:lpstr>
      <vt:lpstr>Appendix B. MIPS Performance Category Weight Redistribution Policies Under Traditional MIPS and MVPs Finalized for the 2024 Performance Year: Individual Clinicians, Groups, and Virtual Groups </vt:lpstr>
      <vt:lpstr>Appendix B. MIPS Performance Category Weight Redistribution Policies Under Traditional MIPS and MVPs Finalized for the 2024 Performance Year: Individual Clinicians, Groups, and Virtual Groups (Continued)</vt:lpstr>
      <vt:lpstr>Appendix B. MIPS Performance Category Weight Redistribution Policies Under Traditional MIPS and MVPs Finalized for the 2024 Performance Year: Individual Clinicians, Groups, and Virtual Groups (Continued)</vt:lpstr>
      <vt:lpstr>Appendix C. MIPS Performance Category Weight Redistribution Policies Under Traditional MIPS Finalized for the 2024 Performance Year: Small Practices</vt:lpstr>
      <vt:lpstr>Appendix C. MIPS Performance Category Weight Redistribution Policies Under Traditional MIPS Finalized for the 2024 Performance Year: Small Practices</vt:lpstr>
      <vt:lpstr>Appendix D. MIPS Performance Category Weight Redistribution Policies for APM Entities and the APP Finalized for the 2024 Performance Year </vt:lpstr>
      <vt:lpstr>Appendix E. MIPS Promoting Interoperability Hardship Exception Application Status Descriptions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Dreams ART</dc:creator>
  <cp:lastModifiedBy>Taylor Grandinetti (Ketchum)</cp:lastModifiedBy>
  <cp:revision>59</cp:revision>
  <dcterms:created xsi:type="dcterms:W3CDTF">2019-06-20T14:34:03Z</dcterms:created>
  <dcterms:modified xsi:type="dcterms:W3CDTF">2024-08-28T15:01:01Z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0x010100427B32BB7467444199DF6F33399F7E1D</vt:lpwstr>
  </property>
  <property fmtid="{D5CDD505-2E9C-101B-9397-08002B2CF9AE}" pid="3" name="MediaServiceImageTags">
    <vt:lpwstr/>
  </property>
  <property fmtid="{D5CDD505-2E9C-101B-9397-08002B2CF9AE}" pid="4" name="MSIP_Label_a844c618-538c-404a-b2f6-f58b5e4f4fae_Enabled">
    <vt:lpwstr>true</vt:lpwstr>
  </property>
  <property fmtid="{D5CDD505-2E9C-101B-9397-08002B2CF9AE}" pid="5" name="MSIP_Label_a844c618-538c-404a-b2f6-f58b5e4f4fae_SetDate">
    <vt:lpwstr>2024-08-28T14:58:06Z</vt:lpwstr>
  </property>
  <property fmtid="{D5CDD505-2E9C-101B-9397-08002B2CF9AE}" pid="6" name="MSIP_Label_a844c618-538c-404a-b2f6-f58b5e4f4fae_Method">
    <vt:lpwstr>Privileged</vt:lpwstr>
  </property>
  <property fmtid="{D5CDD505-2E9C-101B-9397-08002B2CF9AE}" pid="7" name="MSIP_Label_a844c618-538c-404a-b2f6-f58b5e4f4fae_Name">
    <vt:lpwstr>Public</vt:lpwstr>
  </property>
  <property fmtid="{D5CDD505-2E9C-101B-9397-08002B2CF9AE}" pid="8" name="MSIP_Label_a844c618-538c-404a-b2f6-f58b5e4f4fae_SiteId">
    <vt:lpwstr>41eb501a-f671-4ce0-a5bf-b64168c3705f</vt:lpwstr>
  </property>
  <property fmtid="{D5CDD505-2E9C-101B-9397-08002B2CF9AE}" pid="9" name="MSIP_Label_a844c618-538c-404a-b2f6-f58b5e4f4fae_ActionId">
    <vt:lpwstr>a649d627-500a-4726-975f-fe74ca76d2a3</vt:lpwstr>
  </property>
  <property fmtid="{D5CDD505-2E9C-101B-9397-08002B2CF9AE}" pid="10" name="MSIP_Label_a844c618-538c-404a-b2f6-f58b5e4f4fae_ContentBits">
    <vt:lpwstr>0</vt:lpwstr>
  </property>
</Properties>
</file>